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handoutMasterIdLst>
    <p:handoutMasterId r:id="rId102"/>
  </p:handoutMasterIdLst>
  <p:sldIdLst>
    <p:sldId id="286" r:id="rId2"/>
    <p:sldId id="334" r:id="rId3"/>
    <p:sldId id="287" r:id="rId4"/>
    <p:sldId id="256" r:id="rId5"/>
    <p:sldId id="310" r:id="rId6"/>
    <p:sldId id="311" r:id="rId7"/>
    <p:sldId id="313" r:id="rId8"/>
    <p:sldId id="312" r:id="rId9"/>
    <p:sldId id="314" r:id="rId10"/>
    <p:sldId id="315" r:id="rId11"/>
    <p:sldId id="492" r:id="rId12"/>
    <p:sldId id="257" r:id="rId13"/>
    <p:sldId id="258" r:id="rId14"/>
    <p:sldId id="335" r:id="rId15"/>
    <p:sldId id="591" r:id="rId16"/>
    <p:sldId id="593" r:id="rId17"/>
    <p:sldId id="288" r:id="rId18"/>
    <p:sldId id="316" r:id="rId19"/>
    <p:sldId id="259" r:id="rId20"/>
    <p:sldId id="295" r:id="rId21"/>
    <p:sldId id="260" r:id="rId22"/>
    <p:sldId id="296" r:id="rId23"/>
    <p:sldId id="297" r:id="rId24"/>
    <p:sldId id="261" r:id="rId25"/>
    <p:sldId id="289" r:id="rId26"/>
    <p:sldId id="300" r:id="rId27"/>
    <p:sldId id="262" r:id="rId28"/>
    <p:sldId id="263" r:id="rId29"/>
    <p:sldId id="290" r:id="rId30"/>
    <p:sldId id="336" r:id="rId31"/>
    <p:sldId id="594" r:id="rId32"/>
    <p:sldId id="301" r:id="rId33"/>
    <p:sldId id="364" r:id="rId34"/>
    <p:sldId id="264" r:id="rId35"/>
    <p:sldId id="265" r:id="rId36"/>
    <p:sldId id="266" r:id="rId37"/>
    <p:sldId id="351" r:id="rId38"/>
    <p:sldId id="292" r:id="rId39"/>
    <p:sldId id="354" r:id="rId40"/>
    <p:sldId id="598" r:id="rId41"/>
    <p:sldId id="599" r:id="rId42"/>
    <p:sldId id="293" r:id="rId43"/>
    <p:sldId id="337" r:id="rId44"/>
    <p:sldId id="584" r:id="rId45"/>
    <p:sldId id="585" r:id="rId46"/>
    <p:sldId id="317" r:id="rId47"/>
    <p:sldId id="318" r:id="rId48"/>
    <p:sldId id="319" r:id="rId49"/>
    <p:sldId id="438" r:id="rId50"/>
    <p:sldId id="439" r:id="rId51"/>
    <p:sldId id="440" r:id="rId52"/>
    <p:sldId id="338" r:id="rId53"/>
    <p:sldId id="267" r:id="rId54"/>
    <p:sldId id="268" r:id="rId55"/>
    <p:sldId id="356" r:id="rId56"/>
    <p:sldId id="269" r:id="rId57"/>
    <p:sldId id="326" r:id="rId58"/>
    <p:sldId id="298" r:id="rId59"/>
    <p:sldId id="299" r:id="rId60"/>
    <p:sldId id="595" r:id="rId61"/>
    <p:sldId id="596" r:id="rId62"/>
    <p:sldId id="597" r:id="rId63"/>
    <p:sldId id="366" r:id="rId64"/>
    <p:sldId id="370" r:id="rId65"/>
    <p:sldId id="586" r:id="rId66"/>
    <p:sldId id="600" r:id="rId67"/>
    <p:sldId id="271" r:id="rId68"/>
    <p:sldId id="360" r:id="rId69"/>
    <p:sldId id="361" r:id="rId70"/>
    <p:sldId id="339" r:id="rId71"/>
    <p:sldId id="340" r:id="rId72"/>
    <p:sldId id="363" r:id="rId73"/>
    <p:sldId id="378" r:id="rId74"/>
    <p:sldId id="587" r:id="rId75"/>
    <p:sldId id="272" r:id="rId76"/>
    <p:sldId id="601" r:id="rId77"/>
    <p:sldId id="273" r:id="rId78"/>
    <p:sldId id="322" r:id="rId79"/>
    <p:sldId id="372" r:id="rId80"/>
    <p:sldId id="274" r:id="rId81"/>
    <p:sldId id="325" r:id="rId82"/>
    <p:sldId id="602" r:id="rId83"/>
    <p:sldId id="305" r:id="rId84"/>
    <p:sldId id="306" r:id="rId85"/>
    <p:sldId id="358" r:id="rId86"/>
    <p:sldId id="307" r:id="rId87"/>
    <p:sldId id="352" r:id="rId88"/>
    <p:sldId id="603" r:id="rId89"/>
    <p:sldId id="327" r:id="rId90"/>
    <p:sldId id="379" r:id="rId91"/>
    <p:sldId id="371" r:id="rId92"/>
    <p:sldId id="380" r:id="rId93"/>
    <p:sldId id="328" r:id="rId94"/>
    <p:sldId id="329" r:id="rId95"/>
    <p:sldId id="330" r:id="rId96"/>
    <p:sldId id="341" r:id="rId97"/>
    <p:sldId id="331" r:id="rId98"/>
    <p:sldId id="332" r:id="rId99"/>
    <p:sldId id="321" r:id="rId10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FF33"/>
    <a:srgbClr val="339933"/>
    <a:srgbClr val="A50021"/>
    <a:srgbClr val="FF0066"/>
    <a:srgbClr val="33CC33"/>
    <a:srgbClr val="FFFF00"/>
    <a:srgbClr val="FFFFFF"/>
    <a:srgbClr val="33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70309" autoAdjust="0"/>
  </p:normalViewPr>
  <p:slideViewPr>
    <p:cSldViewPr>
      <p:cViewPr varScale="1">
        <p:scale>
          <a:sx n="79" d="100"/>
          <a:sy n="79" d="100"/>
        </p:scale>
        <p:origin x="1788" y="84"/>
      </p:cViewPr>
      <p:guideLst>
        <p:guide orient="horz" pos="206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3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1372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1372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1372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0C4C87F0-1373-47A8-84F0-5A61FF979D37}"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endParaRPr lang="en-US" altLang="zh-CN"/>
          </a:p>
        </p:txBody>
      </p:sp>
      <p:sp>
        <p:nvSpPr>
          <p:cNvPr id="136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6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endParaRPr lang="en-US" altLang="zh-CN"/>
          </a:p>
        </p:txBody>
      </p:sp>
      <p:sp>
        <p:nvSpPr>
          <p:cNvPr id="136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fld id="{4E6087C0-0BCC-4EA1-84FC-95F20BD2A213}"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1</a:t>
            </a:fld>
            <a:endParaRPr lang="en-US" altLang="zh-CN"/>
          </a:p>
        </p:txBody>
      </p:sp>
    </p:spTree>
    <p:extLst>
      <p:ext uri="{BB962C8B-B14F-4D97-AF65-F5344CB8AC3E}">
        <p14:creationId xmlns:p14="http://schemas.microsoft.com/office/powerpoint/2010/main" val="356016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40</a:t>
            </a:fld>
            <a:endParaRPr lang="en-US" altLang="zh-CN"/>
          </a:p>
        </p:txBody>
      </p:sp>
    </p:spTree>
    <p:extLst>
      <p:ext uri="{BB962C8B-B14F-4D97-AF65-F5344CB8AC3E}">
        <p14:creationId xmlns:p14="http://schemas.microsoft.com/office/powerpoint/2010/main" val="414536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41</a:t>
            </a:fld>
            <a:endParaRPr lang="en-US" altLang="zh-CN"/>
          </a:p>
        </p:txBody>
      </p:sp>
    </p:spTree>
    <p:extLst>
      <p:ext uri="{BB962C8B-B14F-4D97-AF65-F5344CB8AC3E}">
        <p14:creationId xmlns:p14="http://schemas.microsoft.com/office/powerpoint/2010/main" val="226694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代码总体思想</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代码具体实现</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代码具体实现</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代码具体实现</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构建一个给定的矩阵（以三元组列表形式输入）</a:t>
            </a:r>
          </a:p>
          <a:p>
            <a:r>
              <a:rPr kumimoji="1" lang="en-US" altLang="zh-CN" dirty="0">
                <a:ea typeface="幼圆" panose="02010509060101010101" pitchFamily="49" charset="-122"/>
                <a:cs typeface="Times New Roman" panose="02020603050405020304" pitchFamily="18" charset="0"/>
                <a:sym typeface="+mn-ea"/>
              </a:rPr>
              <a:t> </a:t>
            </a:r>
            <a:r>
              <a:rPr kumimoji="1" lang="en-US" altLang="zh-CN" b="1" dirty="0">
                <a:ea typeface="幼圆" panose="02010509060101010101" pitchFamily="49" charset="-122"/>
                <a:cs typeface="Times New Roman" panose="02020603050405020304" pitchFamily="18" charset="0"/>
                <a:sym typeface="+mn-ea"/>
              </a:rPr>
              <a:t>if</a:t>
            </a:r>
            <a:r>
              <a:rPr kumimoji="1" lang="en-US" altLang="zh-CN" dirty="0">
                <a:ea typeface="幼圆" panose="02010509060101010101" pitchFamily="49" charset="-122"/>
                <a:cs typeface="Times New Roman" panose="02020603050405020304" pitchFamily="18" charset="0"/>
                <a:sym typeface="+mn-ea"/>
              </a:rPr>
              <a:t> (</a:t>
            </a:r>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[i]==NULL || </a:t>
            </a:r>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[i]-&gt;j &gt; j)    </a:t>
            </a:r>
            <a:r>
              <a:rPr kumimoji="1" lang="zh-CN" altLang="en-US" dirty="0">
                <a:ea typeface="幼圆" panose="02010509060101010101" pitchFamily="49" charset="-122"/>
                <a:cs typeface="Times New Roman" panose="02020603050405020304" pitchFamily="18" charset="0"/>
                <a:sym typeface="+mn-ea"/>
              </a:rPr>
              <a:t>插在该行的第一位置</a:t>
            </a:r>
          </a:p>
          <a:p>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[i]==NULL </a:t>
            </a:r>
            <a:r>
              <a:rPr kumimoji="1" lang="zh-CN" altLang="en-US" dirty="0">
                <a:ea typeface="幼圆" panose="02010509060101010101" pitchFamily="49" charset="-122"/>
                <a:cs typeface="Times New Roman" panose="02020603050405020304" pitchFamily="18" charset="0"/>
                <a:sym typeface="+mn-ea"/>
              </a:rPr>
              <a:t>：该行还没有元素插入；</a:t>
            </a:r>
            <a:r>
              <a:rPr kumimoji="1" lang="en-US" altLang="zh-CN" dirty="0" err="1">
                <a:ea typeface="幼圆" panose="02010509060101010101" pitchFamily="49" charset="-122"/>
                <a:cs typeface="Times New Roman" panose="02020603050405020304" pitchFamily="18" charset="0"/>
                <a:sym typeface="+mn-ea"/>
              </a:rPr>
              <a:t>M.rhead</a:t>
            </a:r>
            <a:r>
              <a:rPr kumimoji="1" lang="en-US" altLang="zh-CN" dirty="0">
                <a:ea typeface="幼圆" panose="02010509060101010101" pitchFamily="49" charset="-122"/>
                <a:cs typeface="Times New Roman" panose="02020603050405020304" pitchFamily="18" charset="0"/>
                <a:sym typeface="+mn-ea"/>
              </a:rPr>
              <a:t>[i]-&gt;j &gt; j</a:t>
            </a:r>
            <a:r>
              <a:rPr kumimoji="1" lang="zh-CN" altLang="en-US" dirty="0">
                <a:ea typeface="幼圆" panose="02010509060101010101" pitchFamily="49" charset="-122"/>
                <a:cs typeface="Times New Roman" panose="02020603050405020304" pitchFamily="18" charset="0"/>
                <a:sym typeface="+mn-ea"/>
              </a:rPr>
              <a:t>：该行第一个元素的列号比待插入元素的列号大</a:t>
            </a:r>
          </a:p>
          <a:p>
            <a:r>
              <a:rPr kumimoji="1" lang="en-US" altLang="zh-CN" b="1" dirty="0">
                <a:ea typeface="幼圆" panose="02010509060101010101" pitchFamily="49" charset="-122"/>
                <a:cs typeface="Times New Roman" panose="02020603050405020304" pitchFamily="18" charset="0"/>
                <a:sym typeface="+mn-ea"/>
              </a:rPr>
              <a:t>else  </a:t>
            </a:r>
            <a:r>
              <a:rPr kumimoji="1" lang="en-US" altLang="zh-CN" dirty="0">
                <a:ea typeface="幼圆" panose="02010509060101010101" pitchFamily="49" charset="-122"/>
                <a:cs typeface="Times New Roman" panose="02020603050405020304" pitchFamily="18" charset="0"/>
                <a:sym typeface="+mn-ea"/>
              </a:rPr>
              <a:t>  </a:t>
            </a:r>
            <a:r>
              <a:rPr kumimoji="1" lang="zh-CN" altLang="en-US" dirty="0">
                <a:ea typeface="幼圆" panose="02010509060101010101" pitchFamily="49" charset="-122"/>
                <a:cs typeface="Times New Roman" panose="02020603050405020304" pitchFamily="18" charset="0"/>
                <a:sym typeface="+mn-ea"/>
              </a:rPr>
              <a:t>插在该行的非第一个位置</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和线性表的顺序实现方式相同</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1. </a:t>
            </a:r>
            <a:r>
              <a:rPr lang="zh-CN" altLang="en-US" dirty="0"/>
              <a:t>没有要求</a:t>
            </a:r>
          </a:p>
          <a:p>
            <a:r>
              <a:rPr lang="en-US" altLang="zh-CN" dirty="0"/>
              <a:t>2. O(</a:t>
            </a:r>
            <a:r>
              <a:rPr lang="en-US" altLang="zh-CN" dirty="0" err="1"/>
              <a:t>m.tu</a:t>
            </a:r>
            <a:r>
              <a:rPr lang="en-US" altLang="zh-CN" dirty="0"/>
              <a:t>*MAX{</a:t>
            </a:r>
            <a:r>
              <a:rPr lang="en-US" altLang="zh-CN" dirty="0" err="1"/>
              <a:t>M.mu</a:t>
            </a:r>
            <a:r>
              <a:rPr lang="en-US" altLang="zh-CN" dirty="0"/>
              <a:t>, </a:t>
            </a:r>
            <a:r>
              <a:rPr lang="en-US" altLang="zh-CN" dirty="0" err="1"/>
              <a:t>M.nu</a:t>
            </a:r>
            <a:r>
              <a:rPr lang="en-US" altLang="zh-CN" dirty="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70</a:t>
            </a:fld>
            <a:endParaRPr lang="en-US" altLang="zh-CN"/>
          </a:p>
        </p:txBody>
      </p:sp>
    </p:spTree>
    <p:extLst>
      <p:ext uri="{BB962C8B-B14F-4D97-AF65-F5344CB8AC3E}">
        <p14:creationId xmlns:p14="http://schemas.microsoft.com/office/powerpoint/2010/main" val="3653731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73</a:t>
            </a:fld>
            <a:endParaRPr lang="en-US" altLang="zh-CN"/>
          </a:p>
        </p:txBody>
      </p:sp>
    </p:spTree>
    <p:extLst>
      <p:ext uri="{BB962C8B-B14F-4D97-AF65-F5344CB8AC3E}">
        <p14:creationId xmlns:p14="http://schemas.microsoft.com/office/powerpoint/2010/main" val="476419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44C8D060-350F-0C81-07FF-2ECA367BACDE}"/>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FFE84589-F254-98DA-D5CE-004EF5FF50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6" name="灯片编号占位符 3">
            <a:extLst>
              <a:ext uri="{FF2B5EF4-FFF2-40B4-BE49-F238E27FC236}">
                <a16:creationId xmlns:a16="http://schemas.microsoft.com/office/drawing/2014/main" id="{BC951D04-FDA4-804F-13AE-897C65765C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76288" indent="-298450">
              <a:spcBef>
                <a:spcPct val="30000"/>
              </a:spcBef>
              <a:defRPr sz="1200">
                <a:solidFill>
                  <a:schemeClr val="tx1"/>
                </a:solidFill>
                <a:latin typeface="Times New Roman" panose="02020603050405020304" pitchFamily="18" charset="0"/>
                <a:ea typeface="宋体" panose="02010600030101010101" pitchFamily="2" charset="-122"/>
              </a:defRPr>
            </a:lvl2pPr>
            <a:lvl3pPr marL="1193800" indent="-238125">
              <a:spcBef>
                <a:spcPct val="30000"/>
              </a:spcBef>
              <a:defRPr sz="1200">
                <a:solidFill>
                  <a:schemeClr val="tx1"/>
                </a:solidFill>
                <a:latin typeface="Times New Roman" panose="02020603050405020304" pitchFamily="18" charset="0"/>
                <a:ea typeface="宋体" panose="02010600030101010101" pitchFamily="2" charset="-122"/>
              </a:defRPr>
            </a:lvl3pPr>
            <a:lvl4pPr marL="1671638" indent="-238125">
              <a:spcBef>
                <a:spcPct val="30000"/>
              </a:spcBef>
              <a:defRPr sz="1200">
                <a:solidFill>
                  <a:schemeClr val="tx1"/>
                </a:solidFill>
                <a:latin typeface="Times New Roman" panose="02020603050405020304" pitchFamily="18" charset="0"/>
                <a:ea typeface="宋体" panose="02010600030101010101" pitchFamily="2" charset="-122"/>
              </a:defRPr>
            </a:lvl4pPr>
            <a:lvl5pPr marL="2149475" indent="-238125">
              <a:spcBef>
                <a:spcPct val="30000"/>
              </a:spcBef>
              <a:defRPr sz="1200">
                <a:solidFill>
                  <a:schemeClr val="tx1"/>
                </a:solidFill>
                <a:latin typeface="Times New Roman" panose="02020603050405020304" pitchFamily="18" charset="0"/>
                <a:ea typeface="宋体" panose="02010600030101010101" pitchFamily="2" charset="-122"/>
              </a:defRPr>
            </a:lvl5pPr>
            <a:lvl6pPr marL="26066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30638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5210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9782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DB3C5DF-9E1B-4BF2-9829-169A573EC48B}" type="slidenum">
              <a:rPr lang="en-US" altLang="zh-CN" sz="1300" smtClean="0"/>
              <a:pPr>
                <a:spcBef>
                  <a:spcPct val="0"/>
                </a:spcBef>
              </a:pPr>
              <a:t>77</a:t>
            </a:fld>
            <a:endParaRPr lang="en-US" altLang="zh-CN" sz="13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78</a:t>
            </a:fld>
            <a:endParaRPr lang="en-US" altLang="zh-CN"/>
          </a:p>
        </p:txBody>
      </p:sp>
    </p:spTree>
    <p:extLst>
      <p:ext uri="{BB962C8B-B14F-4D97-AF65-F5344CB8AC3E}">
        <p14:creationId xmlns:p14="http://schemas.microsoft.com/office/powerpoint/2010/main" val="4158250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0ECBD9E6-4CE2-CF6A-A2AD-6DAB46DD197A}"/>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902FD9D0-9A87-DD62-712D-C7D360B5E9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8308" name="灯片编号占位符 3">
            <a:extLst>
              <a:ext uri="{FF2B5EF4-FFF2-40B4-BE49-F238E27FC236}">
                <a16:creationId xmlns:a16="http://schemas.microsoft.com/office/drawing/2014/main" id="{FF86FBB9-A8E3-48FE-02FF-1109E99D56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6288" indent="-298450">
              <a:defRPr>
                <a:solidFill>
                  <a:schemeClr val="tx1"/>
                </a:solidFill>
                <a:latin typeface="Arial" panose="020B0604020202020204" pitchFamily="34" charset="0"/>
                <a:ea typeface="宋体" panose="02010600030101010101" pitchFamily="2" charset="-122"/>
              </a:defRPr>
            </a:lvl2pPr>
            <a:lvl3pPr marL="1193800" indent="-238125">
              <a:defRPr>
                <a:solidFill>
                  <a:schemeClr val="tx1"/>
                </a:solidFill>
                <a:latin typeface="Arial" panose="020B0604020202020204" pitchFamily="34" charset="0"/>
                <a:ea typeface="宋体" panose="02010600030101010101" pitchFamily="2" charset="-122"/>
              </a:defRPr>
            </a:lvl3pPr>
            <a:lvl4pPr marL="1671638" indent="-238125">
              <a:defRPr>
                <a:solidFill>
                  <a:schemeClr val="tx1"/>
                </a:solidFill>
                <a:latin typeface="Arial" panose="020B0604020202020204" pitchFamily="34" charset="0"/>
                <a:ea typeface="宋体" panose="02010600030101010101" pitchFamily="2" charset="-122"/>
              </a:defRPr>
            </a:lvl4pPr>
            <a:lvl5pPr marL="2149475" indent="-238125">
              <a:defRPr>
                <a:solidFill>
                  <a:schemeClr val="tx1"/>
                </a:solidFill>
                <a:latin typeface="Arial" panose="020B0604020202020204" pitchFamily="34" charset="0"/>
                <a:ea typeface="宋体" panose="02010600030101010101" pitchFamily="2" charset="-122"/>
              </a:defRPr>
            </a:lvl5pPr>
            <a:lvl6pPr marL="2606675" indent="-2381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63875" indent="-2381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21075" indent="-2381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78275" indent="-2381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1D0E82-8372-4C63-A376-310A111F56EB}" type="slidenum">
              <a:rPr lang="en-US" altLang="zh-CN" smtClean="0">
                <a:latin typeface="Times New Roman" panose="02020603050405020304" pitchFamily="18" charset="0"/>
              </a:rPr>
              <a:pPr/>
              <a:t>79</a:t>
            </a:fld>
            <a:endParaRPr lang="en-US" altLang="zh-CN">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81</a:t>
            </a:fld>
            <a:endParaRPr lang="en-US" altLang="zh-CN"/>
          </a:p>
        </p:txBody>
      </p:sp>
    </p:spTree>
    <p:extLst>
      <p:ext uri="{BB962C8B-B14F-4D97-AF65-F5344CB8AC3E}">
        <p14:creationId xmlns:p14="http://schemas.microsoft.com/office/powerpoint/2010/main" val="922348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85</a:t>
            </a:fld>
            <a:endParaRPr lang="en-US" altLang="zh-CN"/>
          </a:p>
        </p:txBody>
      </p:sp>
    </p:spTree>
    <p:extLst>
      <p:ext uri="{BB962C8B-B14F-4D97-AF65-F5344CB8AC3E}">
        <p14:creationId xmlns:p14="http://schemas.microsoft.com/office/powerpoint/2010/main" val="1892241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01184719-14A4-C7EF-8175-CD1D335BD6F3}"/>
              </a:ext>
            </a:extLst>
          </p:cNvPr>
          <p:cNvSpPr>
            <a:spLocks noGrp="1" noRot="1" noChangeAspect="1" noChangeArrowheads="1" noTextEdit="1"/>
          </p:cNvSpPr>
          <p:nvPr>
            <p:ph type="sldImg"/>
          </p:nvPr>
        </p:nvSpPr>
        <p:spPr>
          <a:ln/>
        </p:spPr>
      </p:sp>
      <p:sp>
        <p:nvSpPr>
          <p:cNvPr id="104451" name="备注占位符 2">
            <a:extLst>
              <a:ext uri="{FF2B5EF4-FFF2-40B4-BE49-F238E27FC236}">
                <a16:creationId xmlns:a16="http://schemas.microsoft.com/office/drawing/2014/main" id="{C723F2D0-EC1E-2F82-0C11-63C238A099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4452" name="灯片编号占位符 3">
            <a:extLst>
              <a:ext uri="{FF2B5EF4-FFF2-40B4-BE49-F238E27FC236}">
                <a16:creationId xmlns:a16="http://schemas.microsoft.com/office/drawing/2014/main" id="{A9C9299A-EFDE-52F1-94BE-8B120BAA16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76288" indent="-298450">
              <a:spcBef>
                <a:spcPct val="30000"/>
              </a:spcBef>
              <a:defRPr sz="1200">
                <a:solidFill>
                  <a:schemeClr val="tx1"/>
                </a:solidFill>
                <a:latin typeface="Times New Roman" panose="02020603050405020304" pitchFamily="18" charset="0"/>
                <a:ea typeface="宋体" panose="02010600030101010101" pitchFamily="2" charset="-122"/>
              </a:defRPr>
            </a:lvl2pPr>
            <a:lvl3pPr marL="1193800" indent="-238125">
              <a:spcBef>
                <a:spcPct val="30000"/>
              </a:spcBef>
              <a:defRPr sz="1200">
                <a:solidFill>
                  <a:schemeClr val="tx1"/>
                </a:solidFill>
                <a:latin typeface="Times New Roman" panose="02020603050405020304" pitchFamily="18" charset="0"/>
                <a:ea typeface="宋体" panose="02010600030101010101" pitchFamily="2" charset="-122"/>
              </a:defRPr>
            </a:lvl3pPr>
            <a:lvl4pPr marL="1671638" indent="-238125">
              <a:spcBef>
                <a:spcPct val="30000"/>
              </a:spcBef>
              <a:defRPr sz="1200">
                <a:solidFill>
                  <a:schemeClr val="tx1"/>
                </a:solidFill>
                <a:latin typeface="Times New Roman" panose="02020603050405020304" pitchFamily="18" charset="0"/>
                <a:ea typeface="宋体" panose="02010600030101010101" pitchFamily="2" charset="-122"/>
              </a:defRPr>
            </a:lvl4pPr>
            <a:lvl5pPr marL="2149475" indent="-238125">
              <a:spcBef>
                <a:spcPct val="30000"/>
              </a:spcBef>
              <a:defRPr sz="1200">
                <a:solidFill>
                  <a:schemeClr val="tx1"/>
                </a:solidFill>
                <a:latin typeface="Times New Roman" panose="02020603050405020304" pitchFamily="18" charset="0"/>
                <a:ea typeface="宋体" panose="02010600030101010101" pitchFamily="2" charset="-122"/>
              </a:defRPr>
            </a:lvl5pPr>
            <a:lvl6pPr marL="26066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30638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5210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978275" indent="-238125"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A5ABC93-5CB0-42CC-AF1C-46BBC4979550}" type="slidenum">
              <a:rPr lang="en-US" altLang="zh-CN" sz="1300" smtClean="0"/>
              <a:pPr>
                <a:spcBef>
                  <a:spcPct val="0"/>
                </a:spcBef>
              </a:pPr>
              <a:t>86</a:t>
            </a:fld>
            <a:endParaRPr lang="en-US" altLang="zh-CN"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对角矩阵：只有对角线上的元素非</a:t>
            </a:r>
            <a:r>
              <a:rPr lang="en-US" altLang="zh-CN"/>
              <a:t>0</a:t>
            </a:r>
          </a:p>
          <a:p>
            <a:endParaRPr lang="en-US" altLang="zh-CN"/>
          </a:p>
          <a:p>
            <a:r>
              <a:rPr lang="zh-CN" altLang="en-US"/>
              <a:t>特殊矩阵例子：朋友关系</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6087C0-0BCC-4EA1-84FC-95F20BD2A213}" type="slidenum">
              <a:rPr lang="en-US" altLang="zh-CN" smtClean="0"/>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6087C0-0BCC-4EA1-84FC-95F20BD2A213}" type="slidenum">
              <a:rPr lang="en-US" altLang="zh-CN" smtClean="0"/>
              <a:t>15</a:t>
            </a:fld>
            <a:endParaRPr lang="en-US" altLang="zh-CN"/>
          </a:p>
        </p:txBody>
      </p:sp>
    </p:spTree>
    <p:extLst>
      <p:ext uri="{BB962C8B-B14F-4D97-AF65-F5344CB8AC3E}">
        <p14:creationId xmlns:p14="http://schemas.microsoft.com/office/powerpoint/2010/main" val="1442656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6087C0-0BCC-4EA1-84FC-95F20BD2A213}" type="slidenum">
              <a:rPr lang="en-US" altLang="zh-CN" smtClean="0"/>
              <a:t>16</a:t>
            </a:fld>
            <a:endParaRPr lang="en-US" altLang="zh-CN"/>
          </a:p>
        </p:txBody>
      </p:sp>
    </p:spTree>
    <p:extLst>
      <p:ext uri="{BB962C8B-B14F-4D97-AF65-F5344CB8AC3E}">
        <p14:creationId xmlns:p14="http://schemas.microsoft.com/office/powerpoint/2010/main" val="1900947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27</a:t>
            </a:fld>
            <a:endParaRPr lang="en-US" altLang="zh-CN"/>
          </a:p>
        </p:txBody>
      </p:sp>
    </p:spTree>
    <p:extLst>
      <p:ext uri="{BB962C8B-B14F-4D97-AF65-F5344CB8AC3E}">
        <p14:creationId xmlns:p14="http://schemas.microsoft.com/office/powerpoint/2010/main" val="541406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E6087C0-0BCC-4EA1-84FC-95F20BD2A213}" type="slidenum">
              <a:rPr lang="en-US" altLang="zh-CN" smtClean="0"/>
              <a:t>33</a:t>
            </a:fld>
            <a:endParaRPr lang="en-US" altLang="zh-CN"/>
          </a:p>
        </p:txBody>
      </p:sp>
    </p:spTree>
    <p:extLst>
      <p:ext uri="{BB962C8B-B14F-4D97-AF65-F5344CB8AC3E}">
        <p14:creationId xmlns:p14="http://schemas.microsoft.com/office/powerpoint/2010/main" val="4078583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4818" name="Group 2"/>
          <p:cNvGrpSpPr/>
          <p:nvPr/>
        </p:nvGrpSpPr>
        <p:grpSpPr bwMode="auto">
          <a:xfrm>
            <a:off x="0" y="3902075"/>
            <a:ext cx="3400425" cy="2949575"/>
            <a:chOff x="0" y="2458"/>
            <a:chExt cx="2142" cy="1858"/>
          </a:xfrm>
        </p:grpSpPr>
        <p:sp>
          <p:nvSpPr>
            <p:cNvPr id="34819"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0"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1"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2"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482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2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2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4826"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a:t>单击此处编辑母版标题样式</a:t>
            </a:r>
          </a:p>
        </p:txBody>
      </p:sp>
      <p:sp>
        <p:nvSpPr>
          <p:cNvPr id="34827"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34828" name="Rectangle 12"/>
          <p:cNvSpPr>
            <a:spLocks noGrp="1" noChangeArrowheads="1"/>
          </p:cNvSpPr>
          <p:nvPr>
            <p:ph type="dt" sz="quarter" idx="2"/>
          </p:nvPr>
        </p:nvSpPr>
        <p:spPr/>
        <p:txBody>
          <a:bodyPr/>
          <a:lstStyle>
            <a:lvl1pPr>
              <a:defRPr/>
            </a:lvl1pPr>
          </a:lstStyle>
          <a:p>
            <a:endParaRPr lang="en-US" altLang="zh-CN"/>
          </a:p>
        </p:txBody>
      </p:sp>
      <p:sp>
        <p:nvSpPr>
          <p:cNvPr id="34829" name="Rectangle 13"/>
          <p:cNvSpPr>
            <a:spLocks noGrp="1" noChangeArrowheads="1"/>
          </p:cNvSpPr>
          <p:nvPr>
            <p:ph type="ftr" sz="quarter" idx="3"/>
          </p:nvPr>
        </p:nvSpPr>
        <p:spPr>
          <a:xfrm>
            <a:off x="3124200" y="6248400"/>
            <a:ext cx="2895600" cy="457200"/>
          </a:xfrm>
        </p:spPr>
        <p:txBody>
          <a:bodyPr bIns="45720" anchor="t"/>
          <a:lstStyle>
            <a:lvl1pPr>
              <a:defRPr/>
            </a:lvl1pPr>
          </a:lstStyle>
          <a:p>
            <a:endParaRPr lang="en-US" altLang="zh-CN"/>
          </a:p>
        </p:txBody>
      </p:sp>
      <p:sp>
        <p:nvSpPr>
          <p:cNvPr id="34830" name="Rectangle 14"/>
          <p:cNvSpPr>
            <a:spLocks noGrp="1" noChangeArrowheads="1"/>
          </p:cNvSpPr>
          <p:nvPr>
            <p:ph type="sldNum" sz="quarter" idx="4"/>
          </p:nvPr>
        </p:nvSpPr>
        <p:spPr/>
        <p:txBody>
          <a:bodyPr/>
          <a:lstStyle>
            <a:lvl1pPr>
              <a:defRPr/>
            </a:lvl1pPr>
          </a:lstStyle>
          <a:p>
            <a:fld id="{C8CF93DC-FB90-4DCB-8E72-D02E14AF31C6}" type="slidenum">
              <a:rPr lang="en-US" altLang="zh-CN"/>
              <a:t>‹#›</a:t>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Structures</a:t>
              </a: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p>
          </p:txBody>
        </p:sp>
      </p:gr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F491A79A-94D2-4230-A444-AACCAD8B9FC2}" type="slidenum">
              <a:rPr lang="en-US" altLang="zh-CN"/>
              <a:t>‹#›</a:t>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88456760-BDA4-44E5-BAD5-D25E65F5E2C6}" type="slidenum">
              <a:rPr lang="en-US" altLang="zh-CN"/>
              <a:t>‹#›</a:t>
            </a:fld>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27788"/>
            <a:ext cx="2895600" cy="457200"/>
          </a:xfrm>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3AD36756-680B-4469-B845-379FD8B6134C}" type="slidenum">
              <a:rPr lang="en-US" altLang="zh-CN"/>
              <a:t>‹#›</a:t>
            </a:fld>
            <a:endParaRPr lang="en-US" altLang="zh-C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a:xfrm>
            <a:off x="3124200" y="6237312"/>
            <a:ext cx="2895600" cy="457200"/>
          </a:xfrm>
        </p:spPr>
        <p:txBody>
          <a:bodyPr/>
          <a:lstStyle>
            <a:lvl1pPr>
              <a:defRPr/>
            </a:lvl1pPr>
          </a:lstStyle>
          <a:p>
            <a:r>
              <a:rPr lang="en-US" altLang="zh-CN" dirty="0"/>
              <a:t>Prof. Q. Wang</a:t>
            </a:r>
          </a:p>
        </p:txBody>
      </p:sp>
      <p:sp>
        <p:nvSpPr>
          <p:cNvPr id="6" name="灯片编号占位符 5"/>
          <p:cNvSpPr>
            <a:spLocks noGrp="1"/>
          </p:cNvSpPr>
          <p:nvPr>
            <p:ph type="sldNum" sz="quarter" idx="12"/>
          </p:nvPr>
        </p:nvSpPr>
        <p:spPr/>
        <p:txBody>
          <a:bodyPr/>
          <a:lstStyle>
            <a:lvl1pPr>
              <a:defRPr/>
            </a:lvl1pPr>
          </a:lstStyle>
          <a:p>
            <a:fld id="{5046253D-D208-4DFE-B416-E48DE8777414}" type="slidenum">
              <a:rPr lang="en-US" altLang="zh-CN"/>
              <a:t>‹#›</a:t>
            </a:fld>
            <a:endParaRPr lang="en-US" altLang="zh-C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6CA2D23F-66DF-415B-BF33-21F1EC712E67}" type="slidenum">
              <a:rPr lang="en-US" altLang="zh-CN"/>
              <a:t>‹#›</a:t>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65529D1D-5B4B-452A-AB6C-8325BD2BF7FB}" type="slidenum">
              <a:rPr lang="en-US" altLang="zh-CN"/>
              <a:t>‹#›</a:t>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a:p>
            <a:r>
              <a:rPr lang="en-US" altLang="zh-CN"/>
              <a:t>Prof. Q. Wang</a:t>
            </a:r>
          </a:p>
        </p:txBody>
      </p:sp>
      <p:sp>
        <p:nvSpPr>
          <p:cNvPr id="9" name="灯片编号占位符 8"/>
          <p:cNvSpPr>
            <a:spLocks noGrp="1"/>
          </p:cNvSpPr>
          <p:nvPr>
            <p:ph type="sldNum" sz="quarter" idx="12"/>
          </p:nvPr>
        </p:nvSpPr>
        <p:spPr/>
        <p:txBody>
          <a:bodyPr/>
          <a:lstStyle>
            <a:lvl1pPr>
              <a:defRPr/>
            </a:lvl1pPr>
          </a:lstStyle>
          <a:p>
            <a:fld id="{6ABFB7B2-F042-458E-B2B2-C158B10AA123}" type="slidenum">
              <a:rPr lang="en-US" altLang="zh-CN"/>
              <a:t>‹#›</a:t>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a:p>
            <a:r>
              <a:rPr lang="en-US" altLang="zh-CN"/>
              <a:t>Prof. Q. Wang</a:t>
            </a:r>
          </a:p>
        </p:txBody>
      </p:sp>
      <p:sp>
        <p:nvSpPr>
          <p:cNvPr id="5" name="灯片编号占位符 4"/>
          <p:cNvSpPr>
            <a:spLocks noGrp="1"/>
          </p:cNvSpPr>
          <p:nvPr>
            <p:ph type="sldNum" sz="quarter" idx="12"/>
          </p:nvPr>
        </p:nvSpPr>
        <p:spPr/>
        <p:txBody>
          <a:bodyPr/>
          <a:lstStyle>
            <a:lvl1pPr>
              <a:defRPr/>
            </a:lvl1pPr>
          </a:lstStyle>
          <a:p>
            <a:fld id="{F37E00FB-682A-40B6-A8C3-F1BFF2A93C0C}" type="slidenum">
              <a:rPr lang="en-US" altLang="zh-CN"/>
              <a:t>‹#›</a:t>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a:p>
            <a:r>
              <a:rPr lang="en-US" altLang="zh-CN"/>
              <a:t>Prof. Q. Wang</a:t>
            </a:r>
          </a:p>
        </p:txBody>
      </p:sp>
      <p:sp>
        <p:nvSpPr>
          <p:cNvPr id="4" name="灯片编号占位符 3"/>
          <p:cNvSpPr>
            <a:spLocks noGrp="1"/>
          </p:cNvSpPr>
          <p:nvPr>
            <p:ph type="sldNum" sz="quarter" idx="12"/>
          </p:nvPr>
        </p:nvSpPr>
        <p:spPr/>
        <p:txBody>
          <a:bodyPr/>
          <a:lstStyle>
            <a:lvl1pPr>
              <a:defRPr/>
            </a:lvl1pPr>
          </a:lstStyle>
          <a:p>
            <a:fld id="{DC8137F5-C64F-4110-B14C-EE363162F423}" type="slidenum">
              <a:rPr lang="en-US" altLang="zh-CN"/>
              <a:t>‹#›</a:t>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E273A750-DF9B-479C-8F57-52E700FE4447}" type="slidenum">
              <a:rPr lang="en-US" altLang="zh-CN"/>
              <a:t>‹#›</a:t>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3345F1DF-2304-4331-9AF3-675860711232}" type="slidenum">
              <a:rPr lang="en-US" altLang="zh-CN"/>
              <a:t>‹#›</a:t>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4" name="Group 2"/>
          <p:cNvGrpSpPr/>
          <p:nvPr/>
        </p:nvGrpSpPr>
        <p:grpSpPr bwMode="auto">
          <a:xfrm>
            <a:off x="0" y="3902075"/>
            <a:ext cx="3400425" cy="2949575"/>
            <a:chOff x="0" y="2458"/>
            <a:chExt cx="2142" cy="1858"/>
          </a:xfrm>
        </p:grpSpPr>
        <p:sp>
          <p:nvSpPr>
            <p:cNvPr id="3379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79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2"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33803"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3804"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defRPr>
            </a:lvl1pPr>
          </a:lstStyle>
          <a:p>
            <a:endParaRPr lang="en-US" altLang="zh-CN"/>
          </a:p>
        </p:txBody>
      </p:sp>
      <p:sp>
        <p:nvSpPr>
          <p:cNvPr id="33805" name="Rectangle 13"/>
          <p:cNvSpPr>
            <a:spLocks noGrp="1" noChangeArrowheads="1"/>
          </p:cNvSpPr>
          <p:nvPr>
            <p:ph type="ftr" sz="quarter" idx="3"/>
          </p:nvPr>
        </p:nvSpPr>
        <p:spPr bwMode="auto">
          <a:xfrm>
            <a:off x="3124200" y="62841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defRPr>
            </a:lvl1pPr>
          </a:lstStyle>
          <a:p>
            <a:endParaRPr lang="en-US" altLang="zh-CN"/>
          </a:p>
          <a:p>
            <a:r>
              <a:rPr lang="en-US" altLang="zh-CN"/>
              <a:t>Prof. Q. Wang</a:t>
            </a:r>
          </a:p>
        </p:txBody>
      </p:sp>
      <p:sp>
        <p:nvSpPr>
          <p:cNvPr id="33806"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defRPr>
            </a:lvl1pPr>
          </a:lstStyle>
          <a:p>
            <a:fld id="{D820D106-6E3B-421C-9794-F865082E8F9F}" type="slidenum">
              <a:rPr lang="en-US" altLang="zh-CN"/>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80.png"/><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0.wmf"/><Relationship Id="rId7" Type="http://schemas.openxmlformats.org/officeDocument/2006/relationships/image" Target="../media/image22.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1.emf"/><Relationship Id="rId4" Type="http://schemas.openxmlformats.org/officeDocument/2006/relationships/oleObject" Target="../embeddings/oleObject17.bin"/><Relationship Id="rId9" Type="http://schemas.openxmlformats.org/officeDocument/2006/relationships/image" Target="../media/image23.emf"/></Relationships>
</file>

<file path=ppt/slides/_rels/slide32.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e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oleObject" Target="../embeddings/oleObject24.bin"/><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29.w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12.xml"/><Relationship Id="rId6" Type="http://schemas.openxmlformats.org/officeDocument/2006/relationships/oleObject" Target="../embeddings/oleObject28.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33.bin"/><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34.emf"/><Relationship Id="rId7" Type="http://schemas.openxmlformats.org/officeDocument/2006/relationships/image" Target="../media/image36.e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5" Type="http://schemas.openxmlformats.org/officeDocument/2006/relationships/image" Target="../media/image35.emf"/><Relationship Id="rId10" Type="http://schemas.openxmlformats.org/officeDocument/2006/relationships/image" Target="../media/image37.png"/><Relationship Id="rId4" Type="http://schemas.openxmlformats.org/officeDocument/2006/relationships/oleObject" Target="../embeddings/oleObject35.bin"/><Relationship Id="rId9" Type="http://schemas.openxmlformats.org/officeDocument/2006/relationships/image" Target="../media/image32.wmf"/></Relationships>
</file>

<file path=ppt/slides/_rels/slide4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30.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8.e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39.emf"/><Relationship Id="rId4" Type="http://schemas.openxmlformats.org/officeDocument/2006/relationships/image" Target="../media/image34.emf"/><Relationship Id="rId9" Type="http://schemas.openxmlformats.org/officeDocument/2006/relationships/oleObject" Target="../embeddings/oleObject41.bin"/></Relationships>
</file>

<file path=ppt/slides/_rels/slide44.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30.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emf"/><Relationship Id="rId11" Type="http://schemas.openxmlformats.org/officeDocument/2006/relationships/oleObject" Target="../embeddings/oleObject33.bin"/><Relationship Id="rId5" Type="http://schemas.openxmlformats.org/officeDocument/2006/relationships/oleObject" Target="../embeddings/oleObject44.bin"/><Relationship Id="rId10" Type="http://schemas.openxmlformats.org/officeDocument/2006/relationships/image" Target="../media/image29.wmf"/><Relationship Id="rId4" Type="http://schemas.openxmlformats.org/officeDocument/2006/relationships/image" Target="../media/image40.emf"/><Relationship Id="rId9" Type="http://schemas.openxmlformats.org/officeDocument/2006/relationships/oleObject" Target="../embeddings/oleObject32.bin"/></Relationships>
</file>

<file path=ppt/slides/_rels/slide45.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30.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e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29.wmf"/><Relationship Id="rId4" Type="http://schemas.openxmlformats.org/officeDocument/2006/relationships/image" Target="../media/image41.emf"/><Relationship Id="rId9" Type="http://schemas.openxmlformats.org/officeDocument/2006/relationships/oleObject" Target="../embeddings/oleObject49.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51.bin"/><Relationship Id="rId1" Type="http://schemas.openxmlformats.org/officeDocument/2006/relationships/slideLayout" Target="../slideLayouts/slideLayout2.xml"/><Relationship Id="rId6" Type="http://schemas.openxmlformats.org/officeDocument/2006/relationships/oleObject" Target="../embeddings/oleObject53.bin"/><Relationship Id="rId5" Type="http://schemas.openxmlformats.org/officeDocument/2006/relationships/image" Target="../media/image43.wmf"/><Relationship Id="rId4" Type="http://schemas.openxmlformats.org/officeDocument/2006/relationships/oleObject" Target="../embeddings/oleObject5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54.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56.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8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8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jpeg"/><Relationship Id="rId7" Type="http://schemas.openxmlformats.org/officeDocument/2006/relationships/image" Target="../media/image73.png"/><Relationship Id="rId12"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s>
</file>

<file path=ppt/slides/_rels/slide86.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62.bin"/><Relationship Id="rId18" Type="http://schemas.openxmlformats.org/officeDocument/2006/relationships/image" Target="../media/image86.wmf"/><Relationship Id="rId26" Type="http://schemas.openxmlformats.org/officeDocument/2006/relationships/image" Target="../media/image90.wmf"/><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83.wmf"/><Relationship Id="rId17" Type="http://schemas.openxmlformats.org/officeDocument/2006/relationships/oleObject" Target="../embeddings/oleObject64.bin"/><Relationship Id="rId25" Type="http://schemas.openxmlformats.org/officeDocument/2006/relationships/oleObject" Target="../embeddings/oleObject68.bin"/><Relationship Id="rId2" Type="http://schemas.openxmlformats.org/officeDocument/2006/relationships/notesSlide" Target="../notesSlides/notesSlide28.xml"/><Relationship Id="rId16" Type="http://schemas.openxmlformats.org/officeDocument/2006/relationships/image" Target="../media/image85.wmf"/><Relationship Id="rId20" Type="http://schemas.openxmlformats.org/officeDocument/2006/relationships/image" Target="../media/image87.wmf"/><Relationship Id="rId29" Type="http://schemas.openxmlformats.org/officeDocument/2006/relationships/oleObject" Target="../embeddings/oleObject70.bin"/><Relationship Id="rId1" Type="http://schemas.openxmlformats.org/officeDocument/2006/relationships/slideLayout" Target="../slideLayouts/slideLayout2.xml"/><Relationship Id="rId6" Type="http://schemas.openxmlformats.org/officeDocument/2006/relationships/image" Target="../media/image80.wmf"/><Relationship Id="rId11" Type="http://schemas.openxmlformats.org/officeDocument/2006/relationships/oleObject" Target="../embeddings/oleObject61.bin"/><Relationship Id="rId24" Type="http://schemas.openxmlformats.org/officeDocument/2006/relationships/image" Target="../media/image89.wmf"/><Relationship Id="rId32" Type="http://schemas.openxmlformats.org/officeDocument/2006/relationships/image" Target="../media/image93.wmf"/><Relationship Id="rId5" Type="http://schemas.openxmlformats.org/officeDocument/2006/relationships/oleObject" Target="../embeddings/oleObject58.bin"/><Relationship Id="rId15" Type="http://schemas.openxmlformats.org/officeDocument/2006/relationships/oleObject" Target="../embeddings/oleObject63.bin"/><Relationship Id="rId23" Type="http://schemas.openxmlformats.org/officeDocument/2006/relationships/oleObject" Target="../embeddings/oleObject67.bin"/><Relationship Id="rId28" Type="http://schemas.openxmlformats.org/officeDocument/2006/relationships/image" Target="../media/image91.wmf"/><Relationship Id="rId10" Type="http://schemas.openxmlformats.org/officeDocument/2006/relationships/image" Target="../media/image82.wmf"/><Relationship Id="rId19" Type="http://schemas.openxmlformats.org/officeDocument/2006/relationships/oleObject" Target="../embeddings/oleObject65.bin"/><Relationship Id="rId31" Type="http://schemas.openxmlformats.org/officeDocument/2006/relationships/oleObject" Target="../embeddings/oleObject71.bin"/><Relationship Id="rId4" Type="http://schemas.openxmlformats.org/officeDocument/2006/relationships/image" Target="../media/image79.wmf"/><Relationship Id="rId9" Type="http://schemas.openxmlformats.org/officeDocument/2006/relationships/oleObject" Target="../embeddings/oleObject60.bin"/><Relationship Id="rId14" Type="http://schemas.openxmlformats.org/officeDocument/2006/relationships/image" Target="../media/image84.wmf"/><Relationship Id="rId22" Type="http://schemas.openxmlformats.org/officeDocument/2006/relationships/image" Target="../media/image88.wmf"/><Relationship Id="rId27" Type="http://schemas.openxmlformats.org/officeDocument/2006/relationships/oleObject" Target="../embeddings/oleObject69.bin"/><Relationship Id="rId30" Type="http://schemas.openxmlformats.org/officeDocument/2006/relationships/image" Target="../media/image92.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a:xfrm>
            <a:off x="685800" y="3140968"/>
            <a:ext cx="7772400" cy="1555750"/>
          </a:xfrm>
        </p:spPr>
        <p:txBody>
          <a:bodyPr/>
          <a:lstStyle/>
          <a:p>
            <a:r>
              <a:rPr kumimoji="1" lang="en-US" altLang="zh-CN" sz="4000" dirty="0">
                <a:solidFill>
                  <a:schemeClr val="tx1"/>
                </a:solidFill>
                <a:ea typeface="黑体" panose="02010609060101010101" pitchFamily="2" charset="-122"/>
              </a:rPr>
              <a:t>Chapter 05 Sparse Matrix &amp; Lists</a:t>
            </a:r>
            <a:br>
              <a:rPr kumimoji="1" lang="en-US" altLang="zh-CN" sz="4000" dirty="0">
                <a:solidFill>
                  <a:schemeClr val="tx1"/>
                </a:solidFill>
                <a:ea typeface="黑体" panose="02010609060101010101" pitchFamily="2" charset="-122"/>
              </a:rPr>
            </a:br>
            <a:r>
              <a:rPr kumimoji="1" lang="zh-CN" altLang="en-US" sz="3200" dirty="0">
                <a:solidFill>
                  <a:schemeClr val="tx1"/>
                </a:solidFill>
                <a:ea typeface="黑体" panose="02010609060101010101" pitchFamily="2" charset="-122"/>
              </a:rPr>
              <a:t>第五章 稀疏数组和广义表</a:t>
            </a:r>
            <a:br>
              <a:rPr kumimoji="1" lang="en-US" altLang="zh-CN" sz="3200" dirty="0">
                <a:solidFill>
                  <a:schemeClr val="tx1"/>
                </a:solidFill>
                <a:ea typeface="黑体" panose="02010609060101010101" pitchFamily="2" charset="-122"/>
              </a:rPr>
            </a:br>
            <a:br>
              <a:rPr kumimoji="1" lang="en-US" altLang="zh-CN" sz="3200" dirty="0">
                <a:solidFill>
                  <a:schemeClr val="tx1"/>
                </a:solidFill>
                <a:ea typeface="黑体" panose="02010609060101010101" pitchFamily="2" charset="-122"/>
              </a:rPr>
            </a:br>
            <a:r>
              <a:rPr kumimoji="1" lang="en-US" altLang="zh-CN" sz="3200" dirty="0">
                <a:solidFill>
                  <a:schemeClr val="tx1"/>
                </a:solidFill>
                <a:ea typeface="黑体" panose="02010609060101010101" pitchFamily="2" charset="-122"/>
              </a:rPr>
              <a:t>Xingyu Liao</a:t>
            </a:r>
            <a:br>
              <a:rPr kumimoji="1" lang="en-US" altLang="zh-CN" sz="3200" dirty="0">
                <a:solidFill>
                  <a:schemeClr val="tx1"/>
                </a:solidFill>
                <a:ea typeface="黑体" panose="02010609060101010101" pitchFamily="2" charset="-122"/>
              </a:rPr>
            </a:br>
            <a:br>
              <a:rPr kumimoji="1" lang="en-US" altLang="zh-CN" sz="3200" dirty="0">
                <a:solidFill>
                  <a:schemeClr val="tx1"/>
                </a:solidFill>
                <a:ea typeface="黑体" panose="02010609060101010101" pitchFamily="2" charset="-122"/>
              </a:rPr>
            </a:br>
            <a:r>
              <a:rPr kumimoji="1" lang="en-US" altLang="zh-CN" sz="3200" dirty="0" err="1">
                <a:solidFill>
                  <a:schemeClr val="tx1"/>
                </a:solidFill>
                <a:ea typeface="黑体" panose="02010609060101010101" pitchFamily="2" charset="-122"/>
              </a:rPr>
              <a:t>liaoxingyu@nwpu.edu.cn</a:t>
            </a:r>
            <a:br>
              <a:rPr kumimoji="1" lang="en-US" altLang="zh-CN" sz="3200" dirty="0">
                <a:solidFill>
                  <a:schemeClr val="tx1"/>
                </a:solidFill>
                <a:ea typeface="黑体" panose="02010609060101010101" pitchFamily="2" charset="-122"/>
              </a:rPr>
            </a:br>
            <a:endParaRPr kumimoji="1" lang="zh-CN" altLang="en-US" sz="3200" dirty="0">
              <a:solidFill>
                <a:schemeClr val="tx1"/>
              </a:solidFill>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5" name="Rectangle 9"/>
          <p:cNvSpPr>
            <a:spLocks noGrp="1" noChangeArrowheads="1"/>
          </p:cNvSpPr>
          <p:nvPr>
            <p:ph type="body" idx="1"/>
          </p:nvPr>
        </p:nvSpPr>
        <p:spPr>
          <a:xfrm>
            <a:off x="251460" y="1417955"/>
            <a:ext cx="892111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US" altLang="zh-CN" sz="2800" i="1" dirty="0"/>
              <a:t>n</a:t>
            </a:r>
            <a:r>
              <a:rPr lang="en-US" altLang="zh-CN" sz="2800" dirty="0"/>
              <a:t>-Dimension array</a:t>
            </a:r>
          </a:p>
          <a:p>
            <a:pPr>
              <a:buFont typeface="Arial" panose="020B0604020202020204" pitchFamily="34" charset="0"/>
              <a:buChar char="•"/>
            </a:pPr>
            <a:r>
              <a:rPr lang="en-US" altLang="zh-CN" sz="2800" dirty="0">
                <a:effectLst>
                  <a:outerShdw blurRad="38100" dist="38100" dir="2700000" algn="tl">
                    <a:srgbClr val="010199"/>
                  </a:outerShdw>
                </a:effectLst>
                <a:ea typeface="仿宋_GB2312" pitchFamily="49" charset="-122"/>
              </a:rPr>
              <a:t>The dimensions are </a:t>
            </a:r>
            <a:r>
              <a:rPr lang="en-US" altLang="zh-CN" sz="2800" i="1" dirty="0" err="1">
                <a:ea typeface="仿宋_GB2312" pitchFamily="49" charset="-122"/>
              </a:rPr>
              <a:t>m</a:t>
            </a:r>
            <a:r>
              <a:rPr lang="en-US" altLang="zh-CN" sz="2800" baseline="-25000" dirty="0" err="1">
                <a:ea typeface="仿宋_GB2312" pitchFamily="49" charset="-122"/>
              </a:rPr>
              <a:t>1</a:t>
            </a:r>
            <a:r>
              <a:rPr lang="en-US" altLang="zh-CN" sz="2800" i="1" dirty="0">
                <a:ea typeface="仿宋_GB2312" pitchFamily="49" charset="-122"/>
              </a:rPr>
              <a:t>, </a:t>
            </a:r>
            <a:r>
              <a:rPr lang="en-US" altLang="zh-CN" sz="2800" i="1" dirty="0" err="1">
                <a:ea typeface="仿宋_GB2312" pitchFamily="49" charset="-122"/>
              </a:rPr>
              <a:t>m</a:t>
            </a:r>
            <a:r>
              <a:rPr lang="en-US" altLang="zh-CN" sz="2800" baseline="-25000" dirty="0" err="1">
                <a:ea typeface="仿宋_GB2312" pitchFamily="49" charset="-122"/>
              </a:rPr>
              <a:t>2</a:t>
            </a:r>
            <a:r>
              <a:rPr lang="en-US" altLang="zh-CN" sz="2800" i="1" dirty="0">
                <a:ea typeface="仿宋_GB2312" pitchFamily="49" charset="-122"/>
              </a:rPr>
              <a:t>, </a:t>
            </a:r>
            <a:r>
              <a:rPr lang="en-US" altLang="zh-CN" sz="2800" i="1" dirty="0" err="1">
                <a:ea typeface="仿宋_GB2312" pitchFamily="49" charset="-122"/>
              </a:rPr>
              <a:t>m</a:t>
            </a:r>
            <a:r>
              <a:rPr lang="en-US" altLang="zh-CN" sz="2800" baseline="-25000" dirty="0" err="1">
                <a:ea typeface="仿宋_GB2312" pitchFamily="49" charset="-122"/>
              </a:rPr>
              <a:t>3</a:t>
            </a:r>
            <a:r>
              <a:rPr lang="en-US" altLang="zh-CN" sz="2800" i="1" dirty="0">
                <a:ea typeface="仿宋_GB2312" pitchFamily="49" charset="-122"/>
              </a:rPr>
              <a:t>, …, </a:t>
            </a:r>
            <a:r>
              <a:rPr lang="en-US" altLang="zh-CN" sz="2800" i="1" dirty="0" err="1">
                <a:ea typeface="仿宋_GB2312" pitchFamily="49" charset="-122"/>
              </a:rPr>
              <a:t>m</a:t>
            </a:r>
            <a:r>
              <a:rPr lang="en-US" altLang="zh-CN" sz="2800" i="1" baseline="-25000" dirty="0" err="1">
                <a:ea typeface="仿宋_GB2312" pitchFamily="49" charset="-122"/>
              </a:rPr>
              <a:t>n</a:t>
            </a:r>
            <a:r>
              <a:rPr lang="en-US" altLang="zh-CN" sz="2800" i="1" baseline="-25000" dirty="0">
                <a:ea typeface="仿宋_GB2312" pitchFamily="49" charset="-122"/>
              </a:rPr>
              <a:t> </a:t>
            </a:r>
            <a:r>
              <a:rPr lang="en-US" altLang="zh-CN" sz="2800" dirty="0">
                <a:effectLst>
                  <a:outerShdw blurRad="38100" dist="38100" dir="2700000" algn="tl">
                    <a:srgbClr val="010199"/>
                  </a:outerShdw>
                </a:effectLst>
                <a:ea typeface="仿宋_GB2312" pitchFamily="49" charset="-122"/>
              </a:rPr>
              <a:t>respectively.</a:t>
            </a:r>
          </a:p>
          <a:p>
            <a:pPr>
              <a:buFont typeface="Arial" panose="020B0604020202020204" pitchFamily="34" charset="0"/>
              <a:buChar char="•"/>
            </a:pPr>
            <a:r>
              <a:rPr lang="en-US" altLang="zh-CN" sz="2800" dirty="0">
                <a:effectLst>
                  <a:outerShdw blurRad="38100" dist="38100" dir="2700000" algn="tl">
                    <a:srgbClr val="010199"/>
                  </a:outerShdw>
                </a:effectLst>
                <a:ea typeface="仿宋_GB2312" pitchFamily="49" charset="-122"/>
              </a:rPr>
              <a:t>The element with subscripts (</a:t>
            </a:r>
            <a:r>
              <a:rPr lang="en-US" altLang="zh-CN" sz="2800" i="1" dirty="0" err="1">
                <a:effectLst>
                  <a:outerShdw blurRad="38100" dist="38100" dir="2700000" algn="tl">
                    <a:srgbClr val="010199"/>
                  </a:outerShdw>
                </a:effectLst>
                <a:ea typeface="仿宋_GB2312" pitchFamily="49" charset="-122"/>
              </a:rPr>
              <a:t>i</a:t>
            </a:r>
            <a:r>
              <a:rPr lang="en-US" altLang="zh-CN" sz="2800" baseline="-25000" dirty="0" err="1">
                <a:effectLst>
                  <a:outerShdw blurRad="38100" dist="38100" dir="2700000" algn="tl">
                    <a:srgbClr val="010199"/>
                  </a:outerShdw>
                </a:effectLst>
                <a:ea typeface="仿宋_GB2312" pitchFamily="49" charset="-122"/>
              </a:rPr>
              <a:t>1</a:t>
            </a:r>
            <a:r>
              <a:rPr lang="en-US" altLang="zh-CN" sz="2800" i="1" dirty="0">
                <a:effectLst>
                  <a:outerShdw blurRad="38100" dist="38100" dir="2700000" algn="tl">
                    <a:srgbClr val="010199"/>
                  </a:outerShdw>
                </a:effectLst>
                <a:ea typeface="仿宋_GB2312" pitchFamily="49" charset="-122"/>
              </a:rPr>
              <a:t>, </a:t>
            </a:r>
            <a:r>
              <a:rPr lang="en-US" altLang="zh-CN" sz="2800" i="1" dirty="0" err="1">
                <a:effectLst>
                  <a:outerShdw blurRad="38100" dist="38100" dir="2700000" algn="tl">
                    <a:srgbClr val="010199"/>
                  </a:outerShdw>
                </a:effectLst>
                <a:ea typeface="仿宋_GB2312" pitchFamily="49" charset="-122"/>
              </a:rPr>
              <a:t>i</a:t>
            </a:r>
            <a:r>
              <a:rPr lang="en-US" altLang="zh-CN" sz="2800" baseline="-25000" dirty="0" err="1">
                <a:effectLst>
                  <a:outerShdw blurRad="38100" dist="38100" dir="2700000" algn="tl">
                    <a:srgbClr val="010199"/>
                  </a:outerShdw>
                </a:effectLst>
                <a:ea typeface="仿宋_GB2312" pitchFamily="49" charset="-122"/>
              </a:rPr>
              <a:t>2</a:t>
            </a:r>
            <a:r>
              <a:rPr lang="en-US" altLang="zh-CN" sz="2800" i="1" dirty="0">
                <a:effectLst>
                  <a:outerShdw blurRad="38100" dist="38100" dir="2700000" algn="tl">
                    <a:srgbClr val="010199"/>
                  </a:outerShdw>
                </a:effectLst>
                <a:ea typeface="仿宋_GB2312" pitchFamily="49" charset="-122"/>
              </a:rPr>
              <a:t>, </a:t>
            </a:r>
            <a:r>
              <a:rPr lang="en-US" altLang="zh-CN" sz="2800" i="1" dirty="0" err="1">
                <a:effectLst>
                  <a:outerShdw blurRad="38100" dist="38100" dir="2700000" algn="tl">
                    <a:srgbClr val="010199"/>
                  </a:outerShdw>
                </a:effectLst>
                <a:ea typeface="仿宋_GB2312" pitchFamily="49" charset="-122"/>
              </a:rPr>
              <a:t>i</a:t>
            </a:r>
            <a:r>
              <a:rPr lang="en-US" altLang="zh-CN" sz="2800" baseline="-25000" dirty="0" err="1">
                <a:effectLst>
                  <a:outerShdw blurRad="38100" dist="38100" dir="2700000" algn="tl">
                    <a:srgbClr val="010199"/>
                  </a:outerShdw>
                </a:effectLst>
                <a:ea typeface="仿宋_GB2312" pitchFamily="49" charset="-122"/>
              </a:rPr>
              <a:t>3</a:t>
            </a:r>
            <a:r>
              <a:rPr lang="en-US" altLang="zh-CN" sz="2800" i="1" dirty="0">
                <a:effectLst>
                  <a:outerShdw blurRad="38100" dist="38100" dir="2700000" algn="tl">
                    <a:srgbClr val="010199"/>
                  </a:outerShdw>
                </a:effectLst>
                <a:ea typeface="仿宋_GB2312" pitchFamily="49" charset="-122"/>
              </a:rPr>
              <a:t>, …, i</a:t>
            </a:r>
            <a:r>
              <a:rPr lang="en-US" altLang="zh-CN" sz="2800" i="1" baseline="-25000" dirty="0">
                <a:effectLst>
                  <a:outerShdw blurRad="38100" dist="38100" dir="2700000" algn="tl">
                    <a:srgbClr val="010199"/>
                  </a:outerShdw>
                </a:effectLst>
                <a:ea typeface="仿宋_GB2312" pitchFamily="49" charset="-122"/>
              </a:rPr>
              <a:t>n</a:t>
            </a:r>
            <a:r>
              <a:rPr lang="en-US" altLang="zh-CN" sz="2800" dirty="0">
                <a:effectLst>
                  <a:outerShdw blurRad="38100" dist="38100" dir="2700000" algn="tl">
                    <a:srgbClr val="010199"/>
                  </a:outerShdw>
                </a:effectLst>
                <a:ea typeface="仿宋_GB2312" pitchFamily="49" charset="-122"/>
              </a:rPr>
              <a:t>) is in the space.</a:t>
            </a:r>
            <a:r>
              <a:rPr lang="zh-CN" altLang="en-US" dirty="0">
                <a:effectLst>
                  <a:outerShdw blurRad="38100" dist="38100" dir="2700000" algn="tl">
                    <a:srgbClr val="010199"/>
                  </a:outerShdw>
                </a:effectLst>
                <a:ea typeface="仿宋_GB2312" pitchFamily="49" charset="-122"/>
              </a:rPr>
              <a:t> </a:t>
            </a:r>
          </a:p>
        </p:txBody>
      </p:sp>
      <p:graphicFrame>
        <p:nvGraphicFramePr>
          <p:cNvPr id="75786" name="Object 10"/>
          <p:cNvGraphicFramePr>
            <a:graphicFrameLocks noChangeAspect="1"/>
          </p:cNvGraphicFramePr>
          <p:nvPr/>
        </p:nvGraphicFramePr>
        <p:xfrm>
          <a:off x="1035050" y="5013325"/>
          <a:ext cx="5337175" cy="1370013"/>
        </p:xfrm>
        <a:graphic>
          <a:graphicData uri="http://schemas.openxmlformats.org/presentationml/2006/ole">
            <mc:AlternateContent xmlns:mc="http://schemas.openxmlformats.org/markup-compatibility/2006">
              <mc:Choice xmlns:v="urn:schemas-microsoft-com:vml" Requires="v">
                <p:oleObj name="Equation" r:id="rId2" imgW="1739900" imgH="482600" progId="Equation.DSMT4">
                  <p:embed/>
                </p:oleObj>
              </mc:Choice>
              <mc:Fallback>
                <p:oleObj name="Equation" r:id="rId2" imgW="1739900" imgH="4826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5013325"/>
                        <a:ext cx="5337175"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7" name="Text Box 11"/>
          <p:cNvSpPr txBox="1">
            <a:spLocks noChangeArrowheads="1"/>
          </p:cNvSpPr>
          <p:nvPr/>
        </p:nvSpPr>
        <p:spPr bwMode="auto">
          <a:xfrm>
            <a:off x="811213" y="3500438"/>
            <a:ext cx="8081962" cy="14938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800" b="1" i="1">
                <a:solidFill>
                  <a:srgbClr val="FFFF00"/>
                </a:solidFill>
                <a:latin typeface="Times New Roman" panose="02020603050405020304" pitchFamily="18" charset="0"/>
              </a:rPr>
              <a:t>LOC</a:t>
            </a:r>
            <a:r>
              <a:rPr kumimoji="1" lang="en-US" altLang="zh-CN" sz="2800" b="1">
                <a:solidFill>
                  <a:srgbClr val="FFFF00"/>
                </a:solidFill>
                <a:latin typeface="Times New Roman" panose="02020603050405020304" pitchFamily="18" charset="0"/>
              </a:rPr>
              <a:t> ( </a:t>
            </a:r>
            <a:r>
              <a:rPr kumimoji="1" lang="en-US" altLang="zh-CN" sz="2800" b="1" i="1">
                <a:solidFill>
                  <a:srgbClr val="FFFF00"/>
                </a:solidFill>
                <a:latin typeface="Times New Roman" panose="02020603050405020304" pitchFamily="18" charset="0"/>
                <a:ea typeface="仿宋_GB2312" pitchFamily="49" charset="-122"/>
              </a:rPr>
              <a:t>i</a:t>
            </a:r>
            <a:r>
              <a:rPr kumimoji="1" lang="en-US" altLang="zh-CN" sz="2800" b="1" baseline="-25000">
                <a:solidFill>
                  <a:srgbClr val="FFFF00"/>
                </a:solidFill>
                <a:latin typeface="Times New Roman" panose="02020603050405020304" pitchFamily="18" charset="0"/>
                <a:ea typeface="仿宋_GB2312" pitchFamily="49" charset="-122"/>
              </a:rPr>
              <a:t>1</a:t>
            </a:r>
            <a:r>
              <a:rPr kumimoji="1" lang="en-US" altLang="zh-CN" sz="2800" b="1" i="1">
                <a:solidFill>
                  <a:srgbClr val="FFFF00"/>
                </a:solidFill>
                <a:latin typeface="Times New Roman" panose="02020603050405020304" pitchFamily="18" charset="0"/>
                <a:ea typeface="仿宋_GB2312" pitchFamily="49" charset="-122"/>
              </a:rPr>
              <a:t>, i</a:t>
            </a:r>
            <a:r>
              <a:rPr kumimoji="1" lang="en-US" altLang="zh-CN" sz="2800" b="1" baseline="-25000">
                <a:solidFill>
                  <a:srgbClr val="FFFF00"/>
                </a:solidFill>
                <a:latin typeface="Times New Roman" panose="02020603050405020304" pitchFamily="18" charset="0"/>
                <a:ea typeface="仿宋_GB2312" pitchFamily="49" charset="-122"/>
              </a:rPr>
              <a:t>2</a:t>
            </a:r>
            <a:r>
              <a:rPr kumimoji="1" lang="en-US" altLang="zh-CN" sz="2800" b="1" i="1">
                <a:solidFill>
                  <a:srgbClr val="FFFF00"/>
                </a:solidFill>
                <a:latin typeface="Times New Roman" panose="02020603050405020304" pitchFamily="18" charset="0"/>
                <a:ea typeface="仿宋_GB2312" pitchFamily="49" charset="-122"/>
              </a:rPr>
              <a:t>, …, i</a:t>
            </a:r>
            <a:r>
              <a:rPr kumimoji="1" lang="en-US" altLang="zh-CN" sz="2800" b="1" i="1" baseline="-25000">
                <a:solidFill>
                  <a:srgbClr val="FFFF00"/>
                </a:solidFill>
                <a:latin typeface="Times New Roman" panose="02020603050405020304" pitchFamily="18" charset="0"/>
                <a:ea typeface="仿宋_GB2312" pitchFamily="49" charset="-122"/>
              </a:rPr>
              <a:t>n</a:t>
            </a:r>
            <a:r>
              <a:rPr kumimoji="1" lang="en-US" altLang="zh-CN" sz="2800" b="1">
                <a:solidFill>
                  <a:srgbClr val="FFFF00"/>
                </a:solidFill>
                <a:latin typeface="Times New Roman" panose="02020603050405020304" pitchFamily="18" charset="0"/>
                <a:ea typeface="仿宋_GB2312" pitchFamily="49" charset="-122"/>
              </a:rPr>
              <a:t> ) = </a:t>
            </a:r>
            <a:r>
              <a:rPr kumimoji="1" lang="en-US" altLang="zh-CN" sz="2800" b="1" i="1">
                <a:solidFill>
                  <a:srgbClr val="FFFF00"/>
                </a:solidFill>
                <a:latin typeface="Times New Roman" panose="02020603050405020304" pitchFamily="18" charset="0"/>
                <a:ea typeface="仿宋_GB2312" pitchFamily="49" charset="-122"/>
              </a:rPr>
              <a:t>a</a:t>
            </a:r>
            <a:r>
              <a:rPr kumimoji="1" lang="en-US" altLang="zh-CN" sz="2800" b="1">
                <a:solidFill>
                  <a:srgbClr val="FFFF00"/>
                </a:solidFill>
                <a:latin typeface="Times New Roman" panose="02020603050405020304" pitchFamily="18" charset="0"/>
                <a:ea typeface="仿宋_GB2312" pitchFamily="49" charset="-122"/>
              </a:rPr>
              <a:t> + </a:t>
            </a:r>
          </a:p>
          <a:p>
            <a:r>
              <a:rPr kumimoji="1" lang="en-US" altLang="zh-CN" sz="2800" b="1">
                <a:solidFill>
                  <a:srgbClr val="FFFF00"/>
                </a:solidFill>
                <a:latin typeface="Times New Roman" panose="02020603050405020304" pitchFamily="18" charset="0"/>
                <a:ea typeface="仿宋_GB2312" pitchFamily="49" charset="-122"/>
              </a:rPr>
              <a:t>  ( </a:t>
            </a:r>
            <a:r>
              <a:rPr kumimoji="1" lang="en-US" altLang="zh-CN" sz="2800" b="1" i="1">
                <a:solidFill>
                  <a:srgbClr val="FFFF00"/>
                </a:solidFill>
                <a:latin typeface="Times New Roman" panose="02020603050405020304" pitchFamily="18" charset="0"/>
                <a:ea typeface="仿宋_GB2312" pitchFamily="49" charset="-122"/>
              </a:rPr>
              <a:t>i</a:t>
            </a:r>
            <a:r>
              <a:rPr kumimoji="1" lang="en-US" altLang="zh-CN" sz="2800" b="1" baseline="-25000">
                <a:solidFill>
                  <a:srgbClr val="FFFF00"/>
                </a:solidFill>
                <a:latin typeface="Times New Roman" panose="02020603050405020304" pitchFamily="18" charset="0"/>
                <a:ea typeface="仿宋_GB2312" pitchFamily="49" charset="-122"/>
              </a:rPr>
              <a:t>1</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2800" b="1" i="1">
                <a:solidFill>
                  <a:srgbClr val="FFFF00"/>
                </a:solidFill>
                <a:latin typeface="Times New Roman" panose="02020603050405020304" pitchFamily="18" charset="0"/>
                <a:ea typeface="仿宋_GB2312" pitchFamily="49" charset="-122"/>
              </a:rPr>
              <a:t>m</a:t>
            </a:r>
            <a:r>
              <a:rPr kumimoji="1" lang="en-US" altLang="zh-CN" sz="2800" b="1" baseline="-25000">
                <a:solidFill>
                  <a:srgbClr val="FFFF00"/>
                </a:solidFill>
                <a:latin typeface="Times New Roman" panose="02020603050405020304" pitchFamily="18" charset="0"/>
                <a:ea typeface="仿宋_GB2312" pitchFamily="49" charset="-122"/>
              </a:rPr>
              <a:t>2</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2800" b="1" i="1">
                <a:solidFill>
                  <a:srgbClr val="FFFF00"/>
                </a:solidFill>
                <a:latin typeface="Times New Roman" panose="02020603050405020304" pitchFamily="18" charset="0"/>
                <a:ea typeface="仿宋_GB2312" pitchFamily="49" charset="-122"/>
              </a:rPr>
              <a:t>m</a:t>
            </a:r>
            <a:r>
              <a:rPr kumimoji="1" lang="en-US" altLang="zh-CN" sz="2800" b="1" baseline="-25000">
                <a:solidFill>
                  <a:srgbClr val="FFFF00"/>
                </a:solidFill>
                <a:latin typeface="Times New Roman" panose="02020603050405020304" pitchFamily="18" charset="0"/>
                <a:ea typeface="仿宋_GB2312" pitchFamily="49" charset="-122"/>
              </a:rPr>
              <a:t>3</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 + i</a:t>
            </a:r>
            <a:r>
              <a:rPr kumimoji="1" lang="en-US" altLang="zh-CN" sz="3200" b="1" baseline="-25000">
                <a:solidFill>
                  <a:srgbClr val="FFFF00"/>
                </a:solidFill>
                <a:latin typeface="Times New Roman" panose="02020603050405020304" pitchFamily="18" charset="0"/>
                <a:ea typeface="仿宋_GB2312" pitchFamily="49" charset="-122"/>
              </a:rPr>
              <a:t>2</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baseline="-25000">
                <a:solidFill>
                  <a:srgbClr val="FFFF00"/>
                </a:solidFill>
                <a:latin typeface="Times New Roman" panose="02020603050405020304" pitchFamily="18" charset="0"/>
                <a:ea typeface="仿宋_GB2312" pitchFamily="49" charset="-122"/>
              </a:rPr>
              <a:t>3</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baseline="-25000">
                <a:solidFill>
                  <a:srgbClr val="FFFF00"/>
                </a:solidFill>
                <a:latin typeface="Times New Roman" panose="02020603050405020304" pitchFamily="18" charset="0"/>
                <a:ea typeface="仿宋_GB2312" pitchFamily="49" charset="-122"/>
              </a:rPr>
              <a:t>4</a:t>
            </a:r>
            <a:r>
              <a:rPr kumimoji="1" lang="en-US" altLang="zh-CN" sz="2800" b="1">
                <a:solidFill>
                  <a:srgbClr val="FFFF00"/>
                </a:solidFill>
                <a:latin typeface="Times New Roman" panose="02020603050405020304" pitchFamily="18" charset="0"/>
                <a:ea typeface="仿宋_GB2312" pitchFamily="49" charset="-122"/>
              </a:rPr>
              <a:t>*</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a:t>
            </a:r>
          </a:p>
          <a:p>
            <a:r>
              <a:rPr kumimoji="1" lang="en-US" altLang="zh-CN" sz="3200" b="1" i="1">
                <a:solidFill>
                  <a:srgbClr val="FFFF00"/>
                </a:solidFill>
                <a:latin typeface="Times New Roman" panose="02020603050405020304" pitchFamily="18" charset="0"/>
                <a:ea typeface="仿宋_GB2312" pitchFamily="49" charset="-122"/>
              </a:rPr>
              <a:t>  + ……+ i</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baseline="-25000">
                <a:solidFill>
                  <a:srgbClr val="FFFF00"/>
                </a:solidFill>
                <a:latin typeface="Times New Roman" panose="02020603050405020304" pitchFamily="18" charset="0"/>
                <a:ea typeface="仿宋_GB2312" pitchFamily="49" charset="-122"/>
              </a:rPr>
              <a:t>-1</a:t>
            </a:r>
            <a:r>
              <a:rPr kumimoji="1" lang="en-US" altLang="zh-CN" sz="3200" b="1" i="1">
                <a:solidFill>
                  <a:srgbClr val="FFFF00"/>
                </a:solidFill>
                <a:latin typeface="Times New Roman" panose="02020603050405020304" pitchFamily="18" charset="0"/>
                <a:ea typeface="仿宋_GB2312" pitchFamily="49" charset="-122"/>
              </a:rPr>
              <a:t>*m</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 + i</a:t>
            </a:r>
            <a:r>
              <a:rPr kumimoji="1" lang="en-US" altLang="zh-CN" sz="3200" b="1" i="1" baseline="-25000">
                <a:solidFill>
                  <a:srgbClr val="FFFF00"/>
                </a:solidFill>
                <a:latin typeface="Times New Roman" panose="02020603050405020304" pitchFamily="18" charset="0"/>
                <a:ea typeface="仿宋_GB2312" pitchFamily="49" charset="-122"/>
              </a:rPr>
              <a:t>n</a:t>
            </a:r>
            <a:r>
              <a:rPr kumimoji="1" lang="en-US" altLang="zh-CN" sz="3200" b="1" i="1">
                <a:solidFill>
                  <a:srgbClr val="FFFF00"/>
                </a:solidFill>
                <a:latin typeface="Times New Roman" panose="02020603050405020304" pitchFamily="18" charset="0"/>
                <a:ea typeface="仿宋_GB2312" pitchFamily="49" charset="-122"/>
              </a:rPr>
              <a:t> </a:t>
            </a:r>
            <a:r>
              <a:rPr kumimoji="1" lang="en-US" altLang="zh-CN" sz="3200" b="1">
                <a:solidFill>
                  <a:srgbClr val="FFFF00"/>
                </a:solidFill>
                <a:latin typeface="Times New Roman" panose="02020603050405020304" pitchFamily="18" charset="0"/>
                <a:ea typeface="仿宋_GB2312" pitchFamily="49" charset="-122"/>
              </a:rPr>
              <a:t>) *</a:t>
            </a:r>
            <a:r>
              <a:rPr kumimoji="1" lang="en-US" altLang="zh-CN" sz="3200" b="1" i="1">
                <a:solidFill>
                  <a:srgbClr val="FFFF00"/>
                </a:solidFill>
                <a:latin typeface="Times New Roman" panose="02020603050405020304" pitchFamily="18" charset="0"/>
                <a:ea typeface="仿宋_GB2312" pitchFamily="49" charset="-122"/>
              </a:rPr>
              <a:t> l </a:t>
            </a:r>
            <a:r>
              <a:rPr kumimoji="1" lang="en-US" altLang="zh-CN" sz="2800" b="1">
                <a:solidFill>
                  <a:srgbClr val="FFFF00"/>
                </a:solidFill>
                <a:effectLst>
                  <a:outerShdw blurRad="38100" dist="38100" dir="2700000" algn="tl">
                    <a:srgbClr val="FFFFFF"/>
                  </a:outerShdw>
                </a:effectLst>
                <a:latin typeface="Times New Roman" panose="02020603050405020304" pitchFamily="18" charset="0"/>
                <a:ea typeface="仿宋_GB2312" pitchFamily="49" charset="-122"/>
              </a:rPr>
              <a:t> </a:t>
            </a:r>
          </a:p>
        </p:txBody>
      </p:sp>
      <p:sp>
        <p:nvSpPr>
          <p:cNvPr id="75788" name="Rectangle 12"/>
          <p:cNvSpPr>
            <a:spLocks noGrp="1" noChangeArrowheads="1"/>
          </p:cNvSpPr>
          <p:nvPr>
            <p:ph type="title"/>
          </p:nvPr>
        </p:nvSpPr>
        <p:spPr>
          <a:xfrm>
            <a:off x="457200" y="274638"/>
            <a:ext cx="8229600" cy="1143000"/>
          </a:xfrm>
          <a:noFill/>
        </p:spPr>
        <p:txBody>
          <a:bodyPr anchorCtr="0"/>
          <a:lstStyle/>
          <a:p>
            <a:r>
              <a:rPr lang="en-US" altLang="zh-CN" dirty="0"/>
              <a:t>n-D array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solidFill>
                  <a:srgbClr val="FFFF00"/>
                </a:solidFill>
                <a:latin typeface="Arial" panose="020B0604020202020204" pitchFamily="34" charset="0"/>
              </a:rPr>
              <a:t>Representation and operations of Sparse Matrix</a:t>
            </a:r>
            <a:endParaRPr lang="en-US" altLang="zh-CN" dirty="0">
              <a:latin typeface="Arial" panose="020B0604020202020204" pitchFamily="34" charset="0"/>
            </a:endParaRPr>
          </a:p>
          <a:p>
            <a:r>
              <a:rPr lang="en-US" altLang="zh-CN" dirty="0">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latin typeface="Arial" panose="020B0604020202020204" pitchFamily="34" charset="0"/>
              </a:rPr>
              <a:t>)</a:t>
            </a:r>
          </a:p>
          <a:p>
            <a:r>
              <a:rPr lang="en-US" altLang="zh-CN" dirty="0">
                <a:latin typeface="Arial" panose="020B0604020202020204" pitchFamily="34" charset="0"/>
              </a:rPr>
              <a:t>Representation of General List</a:t>
            </a:r>
          </a:p>
          <a:p>
            <a:r>
              <a:rPr lang="en-US" altLang="zh-CN" dirty="0">
                <a:latin typeface="Arial" panose="020B0604020202020204" pitchFamily="34" charset="0"/>
              </a:rPr>
              <a:t>Applications of General List</a:t>
            </a:r>
          </a:p>
          <a:p>
            <a:r>
              <a:rPr lang="en-US" altLang="zh-CN" dirty="0">
                <a:latin typeface="Arial" panose="020B0604020202020204" pitchFamily="34" charset="0"/>
              </a:rPr>
              <a:t>Recursive algorithms of General list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323850" y="1752600"/>
            <a:ext cx="84978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ea typeface="幼圆" panose="02010509060101010101" pitchFamily="49" charset="-122"/>
              </a:rPr>
              <a:t>矩阵是很多科学与工程计算问题中研究的数学对象。在此我们感兴趣的是如何存储矩阵的元从而使矩阵的各种运算等能够有效地进行。</a:t>
            </a:r>
          </a:p>
          <a:p>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solidFill>
                  <a:srgbClr val="FFFF00"/>
                </a:solidFill>
                <a:latin typeface="Times New Roman" panose="02020603050405020304" pitchFamily="18" charset="0"/>
                <a:ea typeface="幼圆" panose="02010509060101010101" pitchFamily="49" charset="-122"/>
              </a:rPr>
              <a:t>压缩存储：</a:t>
            </a:r>
            <a:r>
              <a:rPr kumimoji="1" lang="zh-CN" altLang="en-US" sz="2400" dirty="0">
                <a:latin typeface="Times New Roman" panose="02020603050405020304" pitchFamily="18" charset="0"/>
                <a:ea typeface="幼圆" panose="02010509060101010101" pitchFamily="49" charset="-122"/>
              </a:rPr>
              <a:t>在数值分析中经常出现一些阶数很高的矩阵，同时在矩阵中有很多值相同的元素或零元素，为了节省空间，可以为多个值相同的元只分配一个空间，对零元不分配空间。</a:t>
            </a:r>
          </a:p>
          <a:p>
            <a:endParaRPr kumimoji="1" lang="zh-CN" altLang="en-US" sz="2400" dirty="0">
              <a:latin typeface="Times New Roman" panose="02020603050405020304" pitchFamily="18" charset="0"/>
              <a:ea typeface="幼圆" panose="02010509060101010101" pitchFamily="49" charset="-122"/>
            </a:endParaRPr>
          </a:p>
          <a:p>
            <a:r>
              <a:rPr kumimoji="1" lang="zh-CN" altLang="en-US" sz="2400" dirty="0">
                <a:solidFill>
                  <a:srgbClr val="FFFF00"/>
                </a:solidFill>
                <a:latin typeface="Times New Roman" panose="02020603050405020304" pitchFamily="18" charset="0"/>
                <a:ea typeface="幼圆" panose="02010509060101010101" pitchFamily="49" charset="-122"/>
              </a:rPr>
              <a:t>特殊矩阵</a:t>
            </a:r>
            <a:r>
              <a:rPr kumimoji="1" lang="zh-CN" altLang="en-US" sz="2400" dirty="0">
                <a:latin typeface="Times New Roman" panose="02020603050405020304" pitchFamily="18" charset="0"/>
                <a:ea typeface="幼圆" panose="02010509060101010101" pitchFamily="49" charset="-122"/>
              </a:rPr>
              <a:t>：值相同的元素或零元素在矩阵中的分布有一定</a:t>
            </a:r>
          </a:p>
          <a:p>
            <a:r>
              <a:rPr kumimoji="1" lang="zh-CN" altLang="en-US" sz="2400" dirty="0">
                <a:latin typeface="Times New Roman" panose="02020603050405020304" pitchFamily="18" charset="0"/>
                <a:ea typeface="幼圆" panose="02010509060101010101" pitchFamily="49" charset="-122"/>
              </a:rPr>
              <a:t>的规律。反之称</a:t>
            </a:r>
            <a:r>
              <a:rPr kumimoji="1" lang="zh-CN" altLang="en-US" sz="2400" dirty="0">
                <a:solidFill>
                  <a:srgbClr val="FFFF00"/>
                </a:solidFill>
                <a:latin typeface="Times New Roman" panose="02020603050405020304" pitchFamily="18" charset="0"/>
                <a:ea typeface="幼圆" panose="02010509060101010101" pitchFamily="49" charset="-122"/>
              </a:rPr>
              <a:t>稀疏矩阵</a:t>
            </a:r>
            <a:r>
              <a:rPr kumimoji="1" lang="zh-CN" altLang="en-US" sz="2400" dirty="0">
                <a:latin typeface="Times New Roman" panose="02020603050405020304" pitchFamily="18" charset="0"/>
                <a:ea typeface="幼圆" panose="02010509060101010101" pitchFamily="49" charset="-122"/>
              </a:rPr>
              <a:t>。</a:t>
            </a:r>
          </a:p>
        </p:txBody>
      </p:sp>
      <p:sp>
        <p:nvSpPr>
          <p:cNvPr id="3076" name="Rectangle 4"/>
          <p:cNvSpPr>
            <a:spLocks noGrp="1" noChangeArrowheads="1"/>
          </p:cNvSpPr>
          <p:nvPr>
            <p:ph type="title"/>
          </p:nvPr>
        </p:nvSpPr>
        <p:spPr/>
        <p:txBody>
          <a:bodyPr/>
          <a:lstStyle/>
          <a:p>
            <a:r>
              <a:rPr lang="en-US" altLang="zh-CN" sz="3600"/>
              <a:t>5.2 Compact storage of special matrix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Rectangle 37"/>
          <p:cNvSpPr>
            <a:spLocks noGrp="1" noChangeArrowheads="1"/>
          </p:cNvSpPr>
          <p:nvPr>
            <p:ph type="title"/>
          </p:nvPr>
        </p:nvSpPr>
        <p:spPr/>
        <p:txBody>
          <a:bodyPr/>
          <a:lstStyle/>
          <a:p>
            <a:r>
              <a:rPr kumimoji="1" lang="en-US" altLang="zh-CN" dirty="0"/>
              <a:t>5.2.1 </a:t>
            </a:r>
            <a:r>
              <a:rPr lang="en-US" altLang="zh-CN" sz="4000" dirty="0"/>
              <a:t>Special matrix</a:t>
            </a:r>
          </a:p>
        </p:txBody>
      </p:sp>
      <p:sp>
        <p:nvSpPr>
          <p:cNvPr id="4134" name="Rectangle 38"/>
          <p:cNvSpPr>
            <a:spLocks noGrp="1" noChangeArrowheads="1"/>
          </p:cNvSpPr>
          <p:nvPr>
            <p:ph type="body" idx="1"/>
          </p:nvPr>
        </p:nvSpPr>
        <p:spPr>
          <a:xfrm>
            <a:off x="467360" y="1412875"/>
            <a:ext cx="8425120" cy="5167312"/>
          </a:xfrm>
        </p:spPr>
        <p:txBody>
          <a:bodyPr/>
          <a:lstStyle/>
          <a:p>
            <a:pPr>
              <a:lnSpc>
                <a:spcPct val="90000"/>
              </a:lnSpc>
              <a:spcBef>
                <a:spcPct val="0"/>
              </a:spcBef>
              <a:buClrTx/>
              <a:buSzTx/>
              <a:buFontTx/>
              <a:buNone/>
            </a:pPr>
            <a:r>
              <a:rPr kumimoji="1" lang="en-US" altLang="zh-CN" dirty="0"/>
              <a:t>(1)</a:t>
            </a:r>
            <a:r>
              <a:rPr kumimoji="1" lang="en-US" altLang="zh-CN" dirty="0">
                <a:solidFill>
                  <a:srgbClr val="FFFF00"/>
                </a:solidFill>
              </a:rPr>
              <a:t> Symmetric matrix</a:t>
            </a:r>
            <a:r>
              <a:rPr kumimoji="1" lang="zh-CN" altLang="en-US" dirty="0"/>
              <a:t>：</a:t>
            </a:r>
            <a:r>
              <a:rPr kumimoji="1" lang="en-US" altLang="zh-CN" i="1" dirty="0"/>
              <a:t>n × n</a:t>
            </a:r>
            <a:r>
              <a:rPr kumimoji="1" lang="en-US" altLang="zh-CN" dirty="0"/>
              <a:t> matrix </a:t>
            </a:r>
            <a:r>
              <a:rPr kumimoji="1" lang="zh-CN" altLang="en-US" dirty="0"/>
              <a:t>（对称矩阵）</a:t>
            </a:r>
            <a:endParaRPr kumimoji="1" lang="en-US" altLang="zh-CN" dirty="0"/>
          </a:p>
          <a:p>
            <a:pPr>
              <a:lnSpc>
                <a:spcPct val="90000"/>
              </a:lnSpc>
              <a:spcBef>
                <a:spcPct val="0"/>
              </a:spcBef>
              <a:buClrTx/>
              <a:buSzTx/>
              <a:buFontTx/>
              <a:buNone/>
            </a:pPr>
            <a:endParaRPr kumimoji="1" lang="en-US" altLang="zh-CN" dirty="0"/>
          </a:p>
          <a:p>
            <a:pPr>
              <a:lnSpc>
                <a:spcPct val="90000"/>
              </a:lnSpc>
              <a:spcBef>
                <a:spcPct val="0"/>
              </a:spcBef>
              <a:buClrTx/>
              <a:buSzTx/>
              <a:buFontTx/>
              <a:buNone/>
            </a:pPr>
            <a:r>
              <a:rPr kumimoji="1" lang="en-US" altLang="zh-CN" dirty="0"/>
              <a:t>	if </a:t>
            </a:r>
            <a:r>
              <a:rPr kumimoji="1" lang="en-US" altLang="zh-CN" i="1" dirty="0" err="1"/>
              <a:t>a</a:t>
            </a:r>
            <a:r>
              <a:rPr kumimoji="1" lang="en-US" altLang="zh-CN" i="1" baseline="-25000" dirty="0" err="1"/>
              <a:t>ij</a:t>
            </a:r>
            <a:r>
              <a:rPr kumimoji="1" lang="en-US" altLang="zh-CN" dirty="0"/>
              <a:t> = </a:t>
            </a:r>
            <a:r>
              <a:rPr kumimoji="1" lang="en-US" altLang="zh-CN" i="1" dirty="0" err="1"/>
              <a:t>a</a:t>
            </a:r>
            <a:r>
              <a:rPr kumimoji="1" lang="en-US" altLang="zh-CN" i="1" baseline="-25000" dirty="0" err="1"/>
              <a:t>ji</a:t>
            </a:r>
            <a:r>
              <a:rPr kumimoji="1" lang="en-US" altLang="zh-CN" dirty="0"/>
              <a:t>  1&lt;=</a:t>
            </a:r>
            <a:r>
              <a:rPr kumimoji="1" lang="en-US" altLang="zh-CN" i="1" dirty="0"/>
              <a:t>i</a:t>
            </a:r>
            <a:r>
              <a:rPr kumimoji="1" lang="en-US" altLang="zh-CN" dirty="0"/>
              <a:t>, </a:t>
            </a:r>
            <a:r>
              <a:rPr kumimoji="1" lang="en-US" altLang="zh-CN" i="1" dirty="0"/>
              <a:t>j</a:t>
            </a:r>
            <a:r>
              <a:rPr kumimoji="1" lang="en-US" altLang="zh-CN" dirty="0"/>
              <a:t> &lt;= </a:t>
            </a:r>
            <a:r>
              <a:rPr kumimoji="1" lang="en-US" altLang="zh-CN" i="1" dirty="0"/>
              <a:t>n</a:t>
            </a:r>
          </a:p>
          <a:p>
            <a:pPr>
              <a:lnSpc>
                <a:spcPct val="90000"/>
              </a:lnSpc>
              <a:spcBef>
                <a:spcPct val="0"/>
              </a:spcBef>
              <a:buClrTx/>
              <a:buSzTx/>
              <a:buFontTx/>
              <a:buNone/>
            </a:pPr>
            <a:endParaRPr kumimoji="1" lang="en-US" altLang="zh-CN" dirty="0"/>
          </a:p>
          <a:p>
            <a:pPr>
              <a:lnSpc>
                <a:spcPct val="90000"/>
              </a:lnSpc>
              <a:spcBef>
                <a:spcPct val="0"/>
              </a:spcBef>
              <a:buClrTx/>
              <a:buSzTx/>
              <a:buFontTx/>
              <a:buNone/>
            </a:pPr>
            <a:r>
              <a:rPr kumimoji="1" lang="en-US" altLang="zh-CN" dirty="0"/>
              <a:t>	We only need to take the low triangle and diagonal elements into account. As a result, the space for these elements is </a:t>
            </a:r>
            <a:r>
              <a:rPr kumimoji="1" lang="en-US" altLang="zh-CN" i="1" dirty="0"/>
              <a:t>n</a:t>
            </a:r>
            <a:r>
              <a:rPr kumimoji="1" lang="en-US" altLang="zh-CN" dirty="0"/>
              <a:t>(</a:t>
            </a:r>
            <a:r>
              <a:rPr kumimoji="1" lang="en-US" altLang="zh-CN" i="1" dirty="0"/>
              <a:t>n</a:t>
            </a:r>
            <a:r>
              <a:rPr kumimoji="1" lang="en-US" altLang="zh-CN" dirty="0"/>
              <a:t>+1)/2.</a:t>
            </a:r>
          </a:p>
          <a:p>
            <a:pPr>
              <a:lnSpc>
                <a:spcPct val="90000"/>
              </a:lnSpc>
              <a:spcBef>
                <a:spcPct val="0"/>
              </a:spcBef>
              <a:buClrTx/>
              <a:buSzTx/>
              <a:buFontTx/>
              <a:buNone/>
            </a:pPr>
            <a:endParaRPr kumimoji="1" lang="en-US" altLang="zh-CN" dirty="0"/>
          </a:p>
          <a:p>
            <a:pPr>
              <a:lnSpc>
                <a:spcPct val="90000"/>
              </a:lnSpc>
              <a:spcBef>
                <a:spcPct val="0"/>
              </a:spcBef>
              <a:buClrTx/>
              <a:buSzTx/>
              <a:buFontTx/>
              <a:buNone/>
            </a:pPr>
            <a:r>
              <a:rPr kumimoji="1" lang="en-US" altLang="zh-CN" dirty="0"/>
              <a:t>	Suppose we use a 1D array s[0..</a:t>
            </a:r>
            <a:r>
              <a:rPr kumimoji="1" lang="en-US" altLang="zh-CN" i="1" dirty="0"/>
              <a:t>n</a:t>
            </a:r>
            <a:r>
              <a:rPr kumimoji="1" lang="en-US" altLang="zh-CN" dirty="0"/>
              <a:t>(</a:t>
            </a:r>
            <a:r>
              <a:rPr kumimoji="1" lang="en-US" altLang="zh-CN" i="1" dirty="0"/>
              <a:t>n</a:t>
            </a:r>
            <a:r>
              <a:rPr kumimoji="1" lang="en-US" altLang="zh-CN" dirty="0"/>
              <a:t>+1)/2-1] to save these values, the corresponding address </a:t>
            </a:r>
            <a:r>
              <a:rPr kumimoji="1" lang="en-US" altLang="zh-CN" i="1" dirty="0"/>
              <a:t>k</a:t>
            </a:r>
            <a:r>
              <a:rPr kumimoji="1" lang="en-US" altLang="zh-CN" dirty="0"/>
              <a:t> in 1D array for the element </a:t>
            </a:r>
            <a:r>
              <a:rPr kumimoji="1" lang="en-US" altLang="zh-CN" i="1" dirty="0" err="1"/>
              <a:t>a</a:t>
            </a:r>
            <a:r>
              <a:rPr kumimoji="1" lang="en-US" altLang="zh-CN" i="1" baseline="-25000" dirty="0" err="1"/>
              <a:t>ij</a:t>
            </a:r>
            <a:r>
              <a:rPr kumimoji="1" lang="en-US" altLang="zh-CN" dirty="0"/>
              <a:t> is:</a:t>
            </a:r>
            <a:endParaRPr lang="en-US" altLang="zh-CN"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7284" name="Object 4"/>
              <p:cNvSpPr txBox="1"/>
              <p:nvPr/>
            </p:nvSpPr>
            <p:spPr bwMode="auto">
              <a:xfrm>
                <a:off x="1047409" y="3605774"/>
                <a:ext cx="4032250" cy="125854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smtClean="0">
                          <a:solidFill>
                            <a:srgbClr val="FFFF00"/>
                          </a:solidFill>
                          <a:latin typeface="Cambria Math" panose="02040503050406030204" pitchFamily="18" charset="0"/>
                        </a:rPr>
                        <m:t>𝑘</m:t>
                      </m:r>
                      <m:r>
                        <a:rPr lang="en-US" i="1" smtClean="0">
                          <a:solidFill>
                            <a:srgbClr val="FFFF00"/>
                          </a:solidFill>
                          <a:latin typeface="Cambria Math" panose="02040503050406030204" pitchFamily="18" charset="0"/>
                        </a:rPr>
                        <m:t>=</m:t>
                      </m:r>
                      <m:d>
                        <m:dPr>
                          <m:begChr m:val="{"/>
                          <m:endChr m:val=""/>
                          <m:ctrlPr>
                            <a:rPr lang="en-US" i="1">
                              <a:solidFill>
                                <a:srgbClr val="FFFF00"/>
                              </a:solidFill>
                              <a:latin typeface="Cambria Math" panose="02040503050406030204" pitchFamily="18" charset="0"/>
                            </a:rPr>
                          </m:ctrlPr>
                        </m:dPr>
                        <m:e>
                          <m:m>
                            <m:mPr>
                              <m:plcHide m:val="on"/>
                              <m:mcs>
                                <m:mc>
                                  <m:mcPr>
                                    <m:count m:val="2"/>
                                    <m:mcJc m:val="center"/>
                                  </m:mcPr>
                                </m:mc>
                              </m:mcs>
                              <m:ctrlPr>
                                <a:rPr lang="en-US" i="1">
                                  <a:solidFill>
                                    <a:srgbClr val="FFFF00"/>
                                  </a:solidFill>
                                  <a:latin typeface="Cambria Math" panose="02040503050406030204" pitchFamily="18" charset="0"/>
                                </a:rPr>
                              </m:ctrlPr>
                            </m:mPr>
                            <m:mr>
                              <m:e>
                                <m:f>
                                  <m:fPr>
                                    <m:ctrlPr>
                                      <a:rPr lang="en-US" i="1">
                                        <a:solidFill>
                                          <a:srgbClr val="FFFF00"/>
                                        </a:solidFill>
                                        <a:latin typeface="Cambria Math" panose="02040503050406030204" pitchFamily="18" charset="0"/>
                                      </a:rPr>
                                    </m:ctrlPr>
                                  </m:fPr>
                                  <m:num>
                                    <m:r>
                                      <a:rPr lang="en-US" i="1">
                                        <a:solidFill>
                                          <a:srgbClr val="FFFF00"/>
                                        </a:solidFill>
                                        <a:latin typeface="Cambria Math" panose="02040503050406030204" pitchFamily="18" charset="0"/>
                                      </a:rPr>
                                      <m:t>𝑖</m:t>
                                    </m:r>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𝑖</m:t>
                                    </m:r>
                                    <m:r>
                                      <a:rPr lang="en-US" b="0" i="1" smtClean="0">
                                        <a:solidFill>
                                          <a:srgbClr val="FFFF00"/>
                                        </a:solidFill>
                                        <a:latin typeface="Cambria Math" panose="02040503050406030204" pitchFamily="18" charset="0"/>
                                      </a:rPr>
                                      <m:t>+</m:t>
                                    </m:r>
                                    <m:r>
                                      <a:rPr lang="en-US" i="1">
                                        <a:solidFill>
                                          <a:srgbClr val="FFFF00"/>
                                        </a:solidFill>
                                        <a:latin typeface="Cambria Math" panose="02040503050406030204" pitchFamily="18" charset="0"/>
                                      </a:rPr>
                                      <m:t>1)</m:t>
                                    </m:r>
                                  </m:num>
                                  <m:den>
                                    <m:r>
                                      <a:rPr lang="en-US" i="1">
                                        <a:solidFill>
                                          <a:srgbClr val="FFFF00"/>
                                        </a:solidFill>
                                        <a:latin typeface="Cambria Math" panose="02040503050406030204" pitchFamily="18" charset="0"/>
                                      </a:rPr>
                                      <m:t>2</m:t>
                                    </m:r>
                                  </m:den>
                                </m:f>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𝑗</m:t>
                                </m:r>
                              </m:e>
                              <m:e>
                                <m:r>
                                  <m:rPr>
                                    <m:nor/>
                                  </m:rPr>
                                  <a:rPr lang="en-US" i="0">
                                    <a:solidFill>
                                      <a:srgbClr val="FFFF00"/>
                                    </a:solidFill>
                                    <a:latin typeface="Cambria Math" panose="02040503050406030204" pitchFamily="18" charset="0"/>
                                  </a:rPr>
                                  <m:t>if</m:t>
                                </m:r>
                                <m:r>
                                  <m:rPr>
                                    <m:nor/>
                                  </m:rPr>
                                  <a:rPr lang="en-US" i="0">
                                    <a:solidFill>
                                      <a:srgbClr val="FFFF00"/>
                                    </a:solidFill>
                                    <a:latin typeface="Cambria Math" panose="02040503050406030204" pitchFamily="18" charset="0"/>
                                  </a:rPr>
                                  <m:t>  </m:t>
                                </m:r>
                                <m:r>
                                  <m:rPr>
                                    <m:nor/>
                                  </m:rPr>
                                  <a:rPr lang="en-US" i="0">
                                    <a:solidFill>
                                      <a:srgbClr val="FFFF00"/>
                                    </a:solidFill>
                                    <a:latin typeface="Cambria Math" panose="02040503050406030204" pitchFamily="18" charset="0"/>
                                  </a:rPr>
                                  <m:t>i</m:t>
                                </m:r>
                                <m:r>
                                  <a:rPr lang="en-US" i="1">
                                    <a:solidFill>
                                      <a:srgbClr val="FFFF00"/>
                                    </a:solidFill>
                                    <a:latin typeface="Cambria Math" panose="02040503050406030204" pitchFamily="18" charset="0"/>
                                  </a:rPr>
                                  <m:t>&gt;=</m:t>
                                </m:r>
                                <m:r>
                                  <m:rPr>
                                    <m:sty m:val="p"/>
                                  </m:rPr>
                                  <a:rPr lang="en-US" i="0">
                                    <a:solidFill>
                                      <a:srgbClr val="FFFF00"/>
                                    </a:solidFill>
                                    <a:latin typeface="Cambria Math" panose="02040503050406030204" pitchFamily="18" charset="0"/>
                                  </a:rPr>
                                  <m:t>j</m:t>
                                </m:r>
                              </m:e>
                            </m:mr>
                            <m:mr>
                              <m:e>
                                <m:r>
                                  <a:rPr lang="en-US" b="0" i="1" smtClean="0">
                                    <a:solidFill>
                                      <a:srgbClr val="FFFF00"/>
                                    </a:solidFill>
                                    <a:latin typeface="Cambria Math" panose="02040503050406030204" pitchFamily="18" charset="0"/>
                                  </a:rPr>
                                  <m:t>  </m:t>
                                </m:r>
                                <m:f>
                                  <m:fPr>
                                    <m:ctrlPr>
                                      <a:rPr lang="en-US" i="1">
                                        <a:solidFill>
                                          <a:srgbClr val="FFFF00"/>
                                        </a:solidFill>
                                        <a:latin typeface="Cambria Math" panose="02040503050406030204" pitchFamily="18" charset="0"/>
                                      </a:rPr>
                                    </m:ctrlPr>
                                  </m:fPr>
                                  <m:num>
                                    <m:r>
                                      <a:rPr lang="en-US" b="0" i="1" smtClean="0">
                                        <a:solidFill>
                                          <a:srgbClr val="FFFF00"/>
                                        </a:solidFill>
                                        <a:latin typeface="Cambria Math" panose="02040503050406030204" pitchFamily="18" charset="0"/>
                                      </a:rPr>
                                      <m:t>𝑖</m:t>
                                    </m:r>
                                    <m:r>
                                      <a:rPr lang="en-US" b="0" i="1" smtClean="0">
                                        <a:solidFill>
                                          <a:srgbClr val="FFFF00"/>
                                        </a:solidFill>
                                        <a:latin typeface="Cambria Math" panose="02040503050406030204" pitchFamily="18" charset="0"/>
                                      </a:rPr>
                                      <m:t>∗(2∗</m:t>
                                    </m:r>
                                    <m:r>
                                      <a:rPr lang="en-US" b="0" i="1" smtClean="0">
                                        <a:solidFill>
                                          <a:srgbClr val="FFFF00"/>
                                        </a:solidFill>
                                        <a:latin typeface="Cambria Math" panose="02040503050406030204" pitchFamily="18" charset="0"/>
                                      </a:rPr>
                                      <m:t>𝑛</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𝑖</m:t>
                                    </m:r>
                                    <m:r>
                                      <a:rPr lang="en-US" i="1">
                                        <a:solidFill>
                                          <a:srgbClr val="FFFF00"/>
                                        </a:solidFill>
                                        <a:latin typeface="Cambria Math" panose="02040503050406030204" pitchFamily="18" charset="0"/>
                                      </a:rPr>
                                      <m:t>−1)</m:t>
                                    </m:r>
                                  </m:num>
                                  <m:den>
                                    <m:r>
                                      <a:rPr lang="en-US" i="1">
                                        <a:solidFill>
                                          <a:srgbClr val="FFFF00"/>
                                        </a:solidFill>
                                        <a:latin typeface="Cambria Math" panose="02040503050406030204" pitchFamily="18" charset="0"/>
                                      </a:rPr>
                                      <m:t>2</m:t>
                                    </m:r>
                                  </m:den>
                                </m:f>
                                <m:r>
                                  <a:rPr lang="en-US" i="1">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𝑗</m:t>
                                </m:r>
                              </m:e>
                              <m:e>
                                <m:r>
                                  <m:rPr>
                                    <m:nor/>
                                  </m:rPr>
                                  <a:rPr lang="en-US" i="0">
                                    <a:solidFill>
                                      <a:srgbClr val="FFFF00"/>
                                    </a:solidFill>
                                    <a:latin typeface="Cambria Math" panose="02040503050406030204" pitchFamily="18" charset="0"/>
                                  </a:rPr>
                                  <m:t>if</m:t>
                                </m:r>
                                <m:r>
                                  <m:rPr>
                                    <m:nor/>
                                  </m:rPr>
                                  <a:rPr lang="en-US" i="0">
                                    <a:solidFill>
                                      <a:srgbClr val="FFFF00"/>
                                    </a:solidFill>
                                    <a:latin typeface="Cambria Math" panose="02040503050406030204" pitchFamily="18" charset="0"/>
                                  </a:rPr>
                                  <m:t>   </m:t>
                                </m:r>
                                <m:r>
                                  <m:rPr>
                                    <m:nor/>
                                  </m:rPr>
                                  <a:rPr lang="en-US" i="0">
                                    <a:solidFill>
                                      <a:srgbClr val="FFFF00"/>
                                    </a:solidFill>
                                    <a:latin typeface="Cambria Math" panose="02040503050406030204" pitchFamily="18" charset="0"/>
                                  </a:rPr>
                                  <m:t>i</m:t>
                                </m:r>
                                <m:r>
                                  <a:rPr lang="en-US" i="1">
                                    <a:solidFill>
                                      <a:srgbClr val="FFFF00"/>
                                    </a:solidFill>
                                    <a:latin typeface="Cambria Math" panose="02040503050406030204" pitchFamily="18" charset="0"/>
                                  </a:rPr>
                                  <m:t>&lt;</m:t>
                                </m:r>
                                <m:r>
                                  <m:rPr>
                                    <m:sty m:val="p"/>
                                  </m:rPr>
                                  <a:rPr lang="en-US" i="0">
                                    <a:solidFill>
                                      <a:srgbClr val="FFFF00"/>
                                    </a:solidFill>
                                    <a:latin typeface="Cambria Math" panose="02040503050406030204" pitchFamily="18" charset="0"/>
                                  </a:rPr>
                                  <m:t>j</m:t>
                                </m:r>
                              </m:e>
                            </m:mr>
                          </m:m>
                        </m:e>
                      </m:d>
                    </m:oMath>
                  </m:oMathPara>
                </a14:m>
                <a:endParaRPr lang="en-US" dirty="0"/>
              </a:p>
              <a:p>
                <a:endParaRPr lang="en-US" dirty="0"/>
              </a:p>
            </p:txBody>
          </p:sp>
        </mc:Choice>
        <mc:Fallback xmlns="">
          <p:sp>
            <p:nvSpPr>
              <p:cNvPr id="97284" name="Object 4"/>
              <p:cNvSpPr txBox="1">
                <a:spLocks noRot="1" noChangeAspect="1" noMove="1" noResize="1" noEditPoints="1" noAdjustHandles="1" noChangeArrowheads="1" noChangeShapeType="1" noTextEdit="1"/>
              </p:cNvSpPr>
              <p:nvPr/>
            </p:nvSpPr>
            <p:spPr bwMode="auto">
              <a:xfrm>
                <a:off x="1047409" y="3605774"/>
                <a:ext cx="4032250" cy="1258543"/>
              </a:xfrm>
              <a:prstGeom prst="rect">
                <a:avLst/>
              </a:prstGeom>
              <a:blipFill>
                <a:blip r:embed="rId3"/>
                <a:stretch>
                  <a:fillRect/>
                </a:stretch>
              </a:blipFill>
              <a:ln>
                <a:noFill/>
              </a:ln>
              <a:effectLst/>
            </p:spPr>
            <p:txBody>
              <a:bodyPr/>
              <a:lstStyle/>
              <a:p>
                <a:r>
                  <a:rPr lang="en-US">
                    <a:noFill/>
                  </a:rPr>
                  <a:t> </a:t>
                </a:r>
              </a:p>
            </p:txBody>
          </p:sp>
        </mc:Fallback>
      </mc:AlternateContent>
      <p:sp>
        <p:nvSpPr>
          <p:cNvPr id="97287" name="Text Box 7"/>
          <p:cNvSpPr txBox="1">
            <a:spLocks noChangeArrowheads="1"/>
          </p:cNvSpPr>
          <p:nvPr/>
        </p:nvSpPr>
        <p:spPr bwMode="auto">
          <a:xfrm>
            <a:off x="4377462" y="148478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a:solidFill>
                  <a:srgbClr val="FFFF00"/>
                </a:solidFill>
                <a:latin typeface="Times New Roman" panose="02020603050405020304" pitchFamily="18" charset="0"/>
                <a:cs typeface="Times New Roman" panose="02020603050405020304" pitchFamily="18" charset="0"/>
              </a:rPr>
              <a:t>n</a:t>
            </a:r>
          </a:p>
        </p:txBody>
      </p:sp>
      <p:sp>
        <p:nvSpPr>
          <p:cNvPr id="97313" name="Rectangle 33"/>
          <p:cNvSpPr>
            <a:spLocks noChangeArrowheads="1"/>
          </p:cNvSpPr>
          <p:nvPr/>
        </p:nvSpPr>
        <p:spPr bwMode="auto">
          <a:xfrm>
            <a:off x="538798" y="620713"/>
            <a:ext cx="2143125" cy="39687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t>Symmetric matrix</a:t>
            </a:r>
            <a:endParaRPr kumimoji="1" lang="en-US" altLang="zh-CN" sz="3200">
              <a:solidFill>
                <a:srgbClr val="FFFF00"/>
              </a:solidFill>
              <a:latin typeface="Times New Roman" panose="02020603050405020304" pitchFamily="18" charset="0"/>
              <a:ea typeface="幼圆" panose="02010509060101010101" pitchFamily="49" charset="-122"/>
            </a:endParaRPr>
          </a:p>
        </p:txBody>
      </p:sp>
      <p:sp>
        <p:nvSpPr>
          <p:cNvPr id="3" name="文本框 2"/>
          <p:cNvSpPr txBox="1"/>
          <p:nvPr/>
        </p:nvSpPr>
        <p:spPr>
          <a:xfrm>
            <a:off x="4161658" y="3780253"/>
            <a:ext cx="1506220" cy="368300"/>
          </a:xfrm>
          <a:prstGeom prst="rect">
            <a:avLst/>
          </a:prstGeom>
          <a:noFill/>
        </p:spPr>
        <p:txBody>
          <a:bodyPr wrap="square" rtlCol="0">
            <a:spAutoFit/>
          </a:bodyPr>
          <a:lstStyle/>
          <a:p>
            <a:r>
              <a:rPr lang="zh-CN" altLang="en-US" b="1" dirty="0">
                <a:solidFill>
                  <a:srgbClr val="FFFF00"/>
                </a:solidFill>
              </a:rPr>
              <a:t>（左下部分）</a:t>
            </a:r>
          </a:p>
        </p:txBody>
      </p:sp>
      <p:sp>
        <p:nvSpPr>
          <p:cNvPr id="4" name="文本框 3"/>
          <p:cNvSpPr txBox="1"/>
          <p:nvPr/>
        </p:nvSpPr>
        <p:spPr>
          <a:xfrm>
            <a:off x="4212459" y="4327401"/>
            <a:ext cx="1506220" cy="368300"/>
          </a:xfrm>
          <a:prstGeom prst="rect">
            <a:avLst/>
          </a:prstGeom>
          <a:noFill/>
        </p:spPr>
        <p:txBody>
          <a:bodyPr wrap="square" rtlCol="0">
            <a:spAutoFit/>
          </a:bodyPr>
          <a:lstStyle/>
          <a:p>
            <a:r>
              <a:rPr lang="zh-CN" altLang="en-US" b="1" dirty="0">
                <a:solidFill>
                  <a:srgbClr val="FFFF00"/>
                </a:solidFill>
              </a:rPr>
              <a:t>（右上部分）</a:t>
            </a:r>
          </a:p>
        </p:txBody>
      </p:sp>
      <p:sp>
        <p:nvSpPr>
          <p:cNvPr id="2" name="Rectangle 11">
            <a:extLst>
              <a:ext uri="{FF2B5EF4-FFF2-40B4-BE49-F238E27FC236}">
                <a16:creationId xmlns:a16="http://schemas.microsoft.com/office/drawing/2014/main" id="{B5BF9996-A0A3-8BCF-6E5B-F2463A82B22D}"/>
              </a:ext>
            </a:extLst>
          </p:cNvPr>
          <p:cNvSpPr>
            <a:spLocks noChangeArrowheads="1"/>
          </p:cNvSpPr>
          <p:nvPr/>
        </p:nvSpPr>
        <p:spPr bwMode="auto">
          <a:xfrm>
            <a:off x="828675"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11</a:t>
            </a:r>
          </a:p>
        </p:txBody>
      </p:sp>
      <p:sp>
        <p:nvSpPr>
          <p:cNvPr id="5" name="Rectangle 12">
            <a:extLst>
              <a:ext uri="{FF2B5EF4-FFF2-40B4-BE49-F238E27FC236}">
                <a16:creationId xmlns:a16="http://schemas.microsoft.com/office/drawing/2014/main" id="{05B4A87D-D477-DF01-0C2F-19B339BEE94A}"/>
              </a:ext>
            </a:extLst>
          </p:cNvPr>
          <p:cNvSpPr>
            <a:spLocks noChangeArrowheads="1"/>
          </p:cNvSpPr>
          <p:nvPr/>
        </p:nvSpPr>
        <p:spPr bwMode="auto">
          <a:xfrm>
            <a:off x="1331913" y="6021388"/>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21</a:t>
            </a:r>
          </a:p>
        </p:txBody>
      </p:sp>
      <p:sp>
        <p:nvSpPr>
          <p:cNvPr id="6" name="Rectangle 13">
            <a:extLst>
              <a:ext uri="{FF2B5EF4-FFF2-40B4-BE49-F238E27FC236}">
                <a16:creationId xmlns:a16="http://schemas.microsoft.com/office/drawing/2014/main" id="{018E776E-BE9F-1676-6086-9531C4056C9E}"/>
              </a:ext>
            </a:extLst>
          </p:cNvPr>
          <p:cNvSpPr>
            <a:spLocks noChangeArrowheads="1"/>
          </p:cNvSpPr>
          <p:nvPr/>
        </p:nvSpPr>
        <p:spPr bwMode="auto">
          <a:xfrm>
            <a:off x="1835150" y="6021388"/>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22</a:t>
            </a:r>
          </a:p>
        </p:txBody>
      </p:sp>
      <p:sp>
        <p:nvSpPr>
          <p:cNvPr id="7" name="Rectangle 14">
            <a:extLst>
              <a:ext uri="{FF2B5EF4-FFF2-40B4-BE49-F238E27FC236}">
                <a16:creationId xmlns:a16="http://schemas.microsoft.com/office/drawing/2014/main" id="{7A86D44A-8294-EF0F-25A6-62D2C56ED2AB}"/>
              </a:ext>
            </a:extLst>
          </p:cNvPr>
          <p:cNvSpPr>
            <a:spLocks noChangeArrowheads="1"/>
          </p:cNvSpPr>
          <p:nvPr/>
        </p:nvSpPr>
        <p:spPr bwMode="auto">
          <a:xfrm>
            <a:off x="2339975"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31</a:t>
            </a:r>
          </a:p>
        </p:txBody>
      </p:sp>
      <p:sp>
        <p:nvSpPr>
          <p:cNvPr id="8" name="Rectangle 15">
            <a:extLst>
              <a:ext uri="{FF2B5EF4-FFF2-40B4-BE49-F238E27FC236}">
                <a16:creationId xmlns:a16="http://schemas.microsoft.com/office/drawing/2014/main" id="{EAF102F2-80D5-B7B0-A255-6E6614736DD7}"/>
              </a:ext>
            </a:extLst>
          </p:cNvPr>
          <p:cNvSpPr>
            <a:spLocks noChangeArrowheads="1"/>
          </p:cNvSpPr>
          <p:nvPr/>
        </p:nvSpPr>
        <p:spPr bwMode="auto">
          <a:xfrm>
            <a:off x="2843213"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32</a:t>
            </a:r>
          </a:p>
        </p:txBody>
      </p:sp>
      <p:sp>
        <p:nvSpPr>
          <p:cNvPr id="16" name="Rectangle 16">
            <a:extLst>
              <a:ext uri="{FF2B5EF4-FFF2-40B4-BE49-F238E27FC236}">
                <a16:creationId xmlns:a16="http://schemas.microsoft.com/office/drawing/2014/main" id="{16FFEA95-70D7-2265-197F-5780F4EC1FCE}"/>
              </a:ext>
            </a:extLst>
          </p:cNvPr>
          <p:cNvSpPr>
            <a:spLocks noChangeArrowheads="1"/>
          </p:cNvSpPr>
          <p:nvPr/>
        </p:nvSpPr>
        <p:spPr bwMode="auto">
          <a:xfrm>
            <a:off x="3348038"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33</a:t>
            </a:r>
          </a:p>
        </p:txBody>
      </p:sp>
      <p:sp>
        <p:nvSpPr>
          <p:cNvPr id="27" name="Rectangle 17">
            <a:extLst>
              <a:ext uri="{FF2B5EF4-FFF2-40B4-BE49-F238E27FC236}">
                <a16:creationId xmlns:a16="http://schemas.microsoft.com/office/drawing/2014/main" id="{7B872470-D510-34D2-7133-86A29FB56C5B}"/>
              </a:ext>
            </a:extLst>
          </p:cNvPr>
          <p:cNvSpPr>
            <a:spLocks noChangeArrowheads="1"/>
          </p:cNvSpPr>
          <p:nvPr/>
        </p:nvSpPr>
        <p:spPr bwMode="auto">
          <a:xfrm>
            <a:off x="3851275" y="6021388"/>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28" name="Rectangle 18">
            <a:extLst>
              <a:ext uri="{FF2B5EF4-FFF2-40B4-BE49-F238E27FC236}">
                <a16:creationId xmlns:a16="http://schemas.microsoft.com/office/drawing/2014/main" id="{A98D3751-9529-3F22-42A9-7DFD90170706}"/>
              </a:ext>
            </a:extLst>
          </p:cNvPr>
          <p:cNvSpPr>
            <a:spLocks noChangeArrowheads="1"/>
          </p:cNvSpPr>
          <p:nvPr/>
        </p:nvSpPr>
        <p:spPr bwMode="auto">
          <a:xfrm>
            <a:off x="4356100" y="6021388"/>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29" name="Rectangle 19">
            <a:extLst>
              <a:ext uri="{FF2B5EF4-FFF2-40B4-BE49-F238E27FC236}">
                <a16:creationId xmlns:a16="http://schemas.microsoft.com/office/drawing/2014/main" id="{0B93500B-450A-F5A7-769C-799CFA1DFEE8}"/>
              </a:ext>
            </a:extLst>
          </p:cNvPr>
          <p:cNvSpPr>
            <a:spLocks noChangeArrowheads="1"/>
          </p:cNvSpPr>
          <p:nvPr/>
        </p:nvSpPr>
        <p:spPr bwMode="auto">
          <a:xfrm>
            <a:off x="4859338" y="6021388"/>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30" name="Rectangle 20">
            <a:extLst>
              <a:ext uri="{FF2B5EF4-FFF2-40B4-BE49-F238E27FC236}">
                <a16:creationId xmlns:a16="http://schemas.microsoft.com/office/drawing/2014/main" id="{431FBA32-91DE-B537-B094-1F81E5BDBEE5}"/>
              </a:ext>
            </a:extLst>
          </p:cNvPr>
          <p:cNvSpPr>
            <a:spLocks noChangeArrowheads="1"/>
          </p:cNvSpPr>
          <p:nvPr/>
        </p:nvSpPr>
        <p:spPr bwMode="auto">
          <a:xfrm>
            <a:off x="5364163"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n,1</a:t>
            </a:r>
          </a:p>
        </p:txBody>
      </p:sp>
      <p:sp>
        <p:nvSpPr>
          <p:cNvPr id="31" name="Rectangle 21">
            <a:extLst>
              <a:ext uri="{FF2B5EF4-FFF2-40B4-BE49-F238E27FC236}">
                <a16:creationId xmlns:a16="http://schemas.microsoft.com/office/drawing/2014/main" id="{CFF65648-7F0C-7095-A08C-373A445EF91F}"/>
              </a:ext>
            </a:extLst>
          </p:cNvPr>
          <p:cNvSpPr>
            <a:spLocks noChangeArrowheads="1"/>
          </p:cNvSpPr>
          <p:nvPr/>
        </p:nvSpPr>
        <p:spPr bwMode="auto">
          <a:xfrm>
            <a:off x="5867400"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n,2</a:t>
            </a:r>
          </a:p>
        </p:txBody>
      </p:sp>
      <p:sp>
        <p:nvSpPr>
          <p:cNvPr id="32" name="Rectangle 22">
            <a:extLst>
              <a:ext uri="{FF2B5EF4-FFF2-40B4-BE49-F238E27FC236}">
                <a16:creationId xmlns:a16="http://schemas.microsoft.com/office/drawing/2014/main" id="{07E50FF3-49E3-5B27-6512-42A41ED2E4FE}"/>
              </a:ext>
            </a:extLst>
          </p:cNvPr>
          <p:cNvSpPr>
            <a:spLocks noChangeArrowheads="1"/>
          </p:cNvSpPr>
          <p:nvPr/>
        </p:nvSpPr>
        <p:spPr bwMode="auto">
          <a:xfrm>
            <a:off x="6372225"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n,3</a:t>
            </a:r>
          </a:p>
        </p:txBody>
      </p:sp>
      <p:sp>
        <p:nvSpPr>
          <p:cNvPr id="33" name="Rectangle 23">
            <a:extLst>
              <a:ext uri="{FF2B5EF4-FFF2-40B4-BE49-F238E27FC236}">
                <a16:creationId xmlns:a16="http://schemas.microsoft.com/office/drawing/2014/main" id="{7359D61F-2B06-4FFD-1092-2A46E4FBA3C5}"/>
              </a:ext>
            </a:extLst>
          </p:cNvPr>
          <p:cNvSpPr>
            <a:spLocks noChangeArrowheads="1"/>
          </p:cNvSpPr>
          <p:nvPr/>
        </p:nvSpPr>
        <p:spPr bwMode="auto">
          <a:xfrm>
            <a:off x="6877050" y="6021388"/>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34" name="Rectangle 24">
            <a:extLst>
              <a:ext uri="{FF2B5EF4-FFF2-40B4-BE49-F238E27FC236}">
                <a16:creationId xmlns:a16="http://schemas.microsoft.com/office/drawing/2014/main" id="{E6A9D57C-31CB-7B5C-67BB-C0F313BE0EFE}"/>
              </a:ext>
            </a:extLst>
          </p:cNvPr>
          <p:cNvSpPr>
            <a:spLocks noChangeArrowheads="1"/>
          </p:cNvSpPr>
          <p:nvPr/>
        </p:nvSpPr>
        <p:spPr bwMode="auto">
          <a:xfrm>
            <a:off x="7380288"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35" name="Rectangle 25">
            <a:extLst>
              <a:ext uri="{FF2B5EF4-FFF2-40B4-BE49-F238E27FC236}">
                <a16:creationId xmlns:a16="http://schemas.microsoft.com/office/drawing/2014/main" id="{E3BD6A12-CF57-1738-0C5E-13539C3D5857}"/>
              </a:ext>
            </a:extLst>
          </p:cNvPr>
          <p:cNvSpPr>
            <a:spLocks noChangeArrowheads="1"/>
          </p:cNvSpPr>
          <p:nvPr/>
        </p:nvSpPr>
        <p:spPr bwMode="auto">
          <a:xfrm>
            <a:off x="7885113"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n,n-1</a:t>
            </a:r>
          </a:p>
        </p:txBody>
      </p:sp>
      <p:sp>
        <p:nvSpPr>
          <p:cNvPr id="36" name="Rectangle 26">
            <a:extLst>
              <a:ext uri="{FF2B5EF4-FFF2-40B4-BE49-F238E27FC236}">
                <a16:creationId xmlns:a16="http://schemas.microsoft.com/office/drawing/2014/main" id="{878174AE-BDA2-2FF3-09CE-ABF4D6B7A6E2}"/>
              </a:ext>
            </a:extLst>
          </p:cNvPr>
          <p:cNvSpPr>
            <a:spLocks noChangeArrowheads="1"/>
          </p:cNvSpPr>
          <p:nvPr/>
        </p:nvSpPr>
        <p:spPr bwMode="auto">
          <a:xfrm>
            <a:off x="8389938" y="6021388"/>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a:t>
            </a:r>
          </a:p>
        </p:txBody>
      </p:sp>
      <p:sp>
        <p:nvSpPr>
          <p:cNvPr id="37" name="Text Box 27">
            <a:extLst>
              <a:ext uri="{FF2B5EF4-FFF2-40B4-BE49-F238E27FC236}">
                <a16:creationId xmlns:a16="http://schemas.microsoft.com/office/drawing/2014/main" id="{F01D4567-3AA4-AB45-7C18-A36582EA586A}"/>
              </a:ext>
            </a:extLst>
          </p:cNvPr>
          <p:cNvSpPr txBox="1">
            <a:spLocks noChangeArrowheads="1"/>
          </p:cNvSpPr>
          <p:nvPr/>
        </p:nvSpPr>
        <p:spPr bwMode="auto">
          <a:xfrm>
            <a:off x="5435600" y="5084763"/>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a:solidFill>
                  <a:srgbClr val="FFFF00"/>
                </a:solidFill>
                <a:latin typeface="Times New Roman" panose="02020603050405020304" pitchFamily="18" charset="0"/>
                <a:cs typeface="Times New Roman" panose="02020603050405020304" pitchFamily="18" charset="0"/>
              </a:rPr>
              <a:t>k</a:t>
            </a:r>
          </a:p>
        </p:txBody>
      </p:sp>
      <p:sp>
        <p:nvSpPr>
          <p:cNvPr id="38" name="Line 28">
            <a:extLst>
              <a:ext uri="{FF2B5EF4-FFF2-40B4-BE49-F238E27FC236}">
                <a16:creationId xmlns:a16="http://schemas.microsoft.com/office/drawing/2014/main" id="{4B420AAB-3844-F2E3-1F7C-B1D8CD99C73D}"/>
              </a:ext>
            </a:extLst>
          </p:cNvPr>
          <p:cNvSpPr>
            <a:spLocks noChangeShapeType="1"/>
          </p:cNvSpPr>
          <p:nvPr/>
        </p:nvSpPr>
        <p:spPr bwMode="auto">
          <a:xfrm>
            <a:off x="5559425" y="5589588"/>
            <a:ext cx="0" cy="3603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Rectangle 11">
            <a:extLst>
              <a:ext uri="{FF2B5EF4-FFF2-40B4-BE49-F238E27FC236}">
                <a16:creationId xmlns:a16="http://schemas.microsoft.com/office/drawing/2014/main" id="{A09EF11E-C358-F13C-F035-6669F4704009}"/>
              </a:ext>
            </a:extLst>
          </p:cNvPr>
          <p:cNvSpPr>
            <a:spLocks noChangeArrowheads="1"/>
          </p:cNvSpPr>
          <p:nvPr/>
        </p:nvSpPr>
        <p:spPr bwMode="auto">
          <a:xfrm>
            <a:off x="829310"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11</a:t>
            </a:r>
          </a:p>
        </p:txBody>
      </p:sp>
      <p:sp>
        <p:nvSpPr>
          <p:cNvPr id="40" name="Rectangle 12">
            <a:extLst>
              <a:ext uri="{FF2B5EF4-FFF2-40B4-BE49-F238E27FC236}">
                <a16:creationId xmlns:a16="http://schemas.microsoft.com/office/drawing/2014/main" id="{6DC0629B-222D-F29E-2855-13EB65DEF765}"/>
              </a:ext>
            </a:extLst>
          </p:cNvPr>
          <p:cNvSpPr>
            <a:spLocks noChangeArrowheads="1"/>
          </p:cNvSpPr>
          <p:nvPr/>
        </p:nvSpPr>
        <p:spPr bwMode="auto">
          <a:xfrm>
            <a:off x="1332548" y="6022023"/>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21</a:t>
            </a:r>
          </a:p>
        </p:txBody>
      </p:sp>
      <p:sp>
        <p:nvSpPr>
          <p:cNvPr id="41" name="Rectangle 13">
            <a:extLst>
              <a:ext uri="{FF2B5EF4-FFF2-40B4-BE49-F238E27FC236}">
                <a16:creationId xmlns:a16="http://schemas.microsoft.com/office/drawing/2014/main" id="{0A8C2E42-50F7-3A1A-E501-7B441C3DCF18}"/>
              </a:ext>
            </a:extLst>
          </p:cNvPr>
          <p:cNvSpPr>
            <a:spLocks noChangeArrowheads="1"/>
          </p:cNvSpPr>
          <p:nvPr/>
        </p:nvSpPr>
        <p:spPr bwMode="auto">
          <a:xfrm>
            <a:off x="1835785" y="6022023"/>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22</a:t>
            </a:r>
          </a:p>
        </p:txBody>
      </p:sp>
      <p:sp>
        <p:nvSpPr>
          <p:cNvPr id="42" name="Rectangle 14">
            <a:extLst>
              <a:ext uri="{FF2B5EF4-FFF2-40B4-BE49-F238E27FC236}">
                <a16:creationId xmlns:a16="http://schemas.microsoft.com/office/drawing/2014/main" id="{8EF6EFFE-E6A4-E49C-5D2E-51BB861BE6A3}"/>
              </a:ext>
            </a:extLst>
          </p:cNvPr>
          <p:cNvSpPr>
            <a:spLocks noChangeArrowheads="1"/>
          </p:cNvSpPr>
          <p:nvPr/>
        </p:nvSpPr>
        <p:spPr bwMode="auto">
          <a:xfrm>
            <a:off x="2340610"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31</a:t>
            </a:r>
          </a:p>
        </p:txBody>
      </p:sp>
      <p:sp>
        <p:nvSpPr>
          <p:cNvPr id="43" name="Rectangle 15">
            <a:extLst>
              <a:ext uri="{FF2B5EF4-FFF2-40B4-BE49-F238E27FC236}">
                <a16:creationId xmlns:a16="http://schemas.microsoft.com/office/drawing/2014/main" id="{EE8DF850-A586-3299-B2A5-06033631D6DB}"/>
              </a:ext>
            </a:extLst>
          </p:cNvPr>
          <p:cNvSpPr>
            <a:spLocks noChangeArrowheads="1"/>
          </p:cNvSpPr>
          <p:nvPr/>
        </p:nvSpPr>
        <p:spPr bwMode="auto">
          <a:xfrm>
            <a:off x="2843848"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32</a:t>
            </a:r>
          </a:p>
        </p:txBody>
      </p:sp>
      <p:sp>
        <p:nvSpPr>
          <p:cNvPr id="44" name="Rectangle 16">
            <a:extLst>
              <a:ext uri="{FF2B5EF4-FFF2-40B4-BE49-F238E27FC236}">
                <a16:creationId xmlns:a16="http://schemas.microsoft.com/office/drawing/2014/main" id="{FE6BA564-D7FB-2F9E-B7B6-ED5E35E2EE19}"/>
              </a:ext>
            </a:extLst>
          </p:cNvPr>
          <p:cNvSpPr>
            <a:spLocks noChangeArrowheads="1"/>
          </p:cNvSpPr>
          <p:nvPr/>
        </p:nvSpPr>
        <p:spPr bwMode="auto">
          <a:xfrm>
            <a:off x="3348673"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33</a:t>
            </a:r>
          </a:p>
        </p:txBody>
      </p:sp>
      <p:sp>
        <p:nvSpPr>
          <p:cNvPr id="45" name="Rectangle 17">
            <a:extLst>
              <a:ext uri="{FF2B5EF4-FFF2-40B4-BE49-F238E27FC236}">
                <a16:creationId xmlns:a16="http://schemas.microsoft.com/office/drawing/2014/main" id="{EE875BAC-1518-EA83-24F6-5AB014362475}"/>
              </a:ext>
            </a:extLst>
          </p:cNvPr>
          <p:cNvSpPr>
            <a:spLocks noChangeArrowheads="1"/>
          </p:cNvSpPr>
          <p:nvPr/>
        </p:nvSpPr>
        <p:spPr bwMode="auto">
          <a:xfrm>
            <a:off x="3851910" y="6022023"/>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6" name="Rectangle 18">
            <a:extLst>
              <a:ext uri="{FF2B5EF4-FFF2-40B4-BE49-F238E27FC236}">
                <a16:creationId xmlns:a16="http://schemas.microsoft.com/office/drawing/2014/main" id="{FA6786FF-6D25-0C73-79AD-93291928D014}"/>
              </a:ext>
            </a:extLst>
          </p:cNvPr>
          <p:cNvSpPr>
            <a:spLocks noChangeArrowheads="1"/>
          </p:cNvSpPr>
          <p:nvPr/>
        </p:nvSpPr>
        <p:spPr bwMode="auto">
          <a:xfrm>
            <a:off x="4356735" y="6022023"/>
            <a:ext cx="5032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7" name="Rectangle 19">
            <a:extLst>
              <a:ext uri="{FF2B5EF4-FFF2-40B4-BE49-F238E27FC236}">
                <a16:creationId xmlns:a16="http://schemas.microsoft.com/office/drawing/2014/main" id="{FEFC3B9B-9871-E847-9CEB-6BC8CCA358BD}"/>
              </a:ext>
            </a:extLst>
          </p:cNvPr>
          <p:cNvSpPr>
            <a:spLocks noChangeArrowheads="1"/>
          </p:cNvSpPr>
          <p:nvPr/>
        </p:nvSpPr>
        <p:spPr bwMode="auto">
          <a:xfrm>
            <a:off x="4859973" y="6022023"/>
            <a:ext cx="5032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8" name="Rectangle 20">
            <a:extLst>
              <a:ext uri="{FF2B5EF4-FFF2-40B4-BE49-F238E27FC236}">
                <a16:creationId xmlns:a16="http://schemas.microsoft.com/office/drawing/2014/main" id="{D5A5BF56-6990-65CA-56A4-D510DB409256}"/>
              </a:ext>
            </a:extLst>
          </p:cNvPr>
          <p:cNvSpPr>
            <a:spLocks noChangeArrowheads="1"/>
          </p:cNvSpPr>
          <p:nvPr/>
        </p:nvSpPr>
        <p:spPr bwMode="auto">
          <a:xfrm>
            <a:off x="5364798"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n,1</a:t>
            </a:r>
          </a:p>
        </p:txBody>
      </p:sp>
      <p:sp>
        <p:nvSpPr>
          <p:cNvPr id="49" name="Rectangle 21">
            <a:extLst>
              <a:ext uri="{FF2B5EF4-FFF2-40B4-BE49-F238E27FC236}">
                <a16:creationId xmlns:a16="http://schemas.microsoft.com/office/drawing/2014/main" id="{B0A707A4-075C-F0A9-A9DD-CD5318B79F09}"/>
              </a:ext>
            </a:extLst>
          </p:cNvPr>
          <p:cNvSpPr>
            <a:spLocks noChangeArrowheads="1"/>
          </p:cNvSpPr>
          <p:nvPr/>
        </p:nvSpPr>
        <p:spPr bwMode="auto">
          <a:xfrm>
            <a:off x="5868035"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n,2</a:t>
            </a:r>
          </a:p>
        </p:txBody>
      </p:sp>
      <p:sp>
        <p:nvSpPr>
          <p:cNvPr id="50" name="Rectangle 22">
            <a:extLst>
              <a:ext uri="{FF2B5EF4-FFF2-40B4-BE49-F238E27FC236}">
                <a16:creationId xmlns:a16="http://schemas.microsoft.com/office/drawing/2014/main" id="{A68D38F2-7200-D3AB-CC81-01ECA7287B93}"/>
              </a:ext>
            </a:extLst>
          </p:cNvPr>
          <p:cNvSpPr>
            <a:spLocks noChangeArrowheads="1"/>
          </p:cNvSpPr>
          <p:nvPr/>
        </p:nvSpPr>
        <p:spPr bwMode="auto">
          <a:xfrm>
            <a:off x="6372860"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n,3</a:t>
            </a:r>
          </a:p>
        </p:txBody>
      </p:sp>
      <p:sp>
        <p:nvSpPr>
          <p:cNvPr id="51" name="Rectangle 23">
            <a:extLst>
              <a:ext uri="{FF2B5EF4-FFF2-40B4-BE49-F238E27FC236}">
                <a16:creationId xmlns:a16="http://schemas.microsoft.com/office/drawing/2014/main" id="{45CB1EB3-9DD0-0BD6-4467-AFE4C336CAF8}"/>
              </a:ext>
            </a:extLst>
          </p:cNvPr>
          <p:cNvSpPr>
            <a:spLocks noChangeArrowheads="1"/>
          </p:cNvSpPr>
          <p:nvPr/>
        </p:nvSpPr>
        <p:spPr bwMode="auto">
          <a:xfrm>
            <a:off x="6877685" y="6022023"/>
            <a:ext cx="503238"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52" name="Rectangle 24">
            <a:extLst>
              <a:ext uri="{FF2B5EF4-FFF2-40B4-BE49-F238E27FC236}">
                <a16:creationId xmlns:a16="http://schemas.microsoft.com/office/drawing/2014/main" id="{4293AD44-8C88-0EAB-A9E6-186B1B2863B7}"/>
              </a:ext>
            </a:extLst>
          </p:cNvPr>
          <p:cNvSpPr>
            <a:spLocks noChangeArrowheads="1"/>
          </p:cNvSpPr>
          <p:nvPr/>
        </p:nvSpPr>
        <p:spPr bwMode="auto">
          <a:xfrm>
            <a:off x="7380923"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53" name="Rectangle 25">
            <a:extLst>
              <a:ext uri="{FF2B5EF4-FFF2-40B4-BE49-F238E27FC236}">
                <a16:creationId xmlns:a16="http://schemas.microsoft.com/office/drawing/2014/main" id="{C592436B-9546-5F18-4A6C-F53C6719B02D}"/>
              </a:ext>
            </a:extLst>
          </p:cNvPr>
          <p:cNvSpPr>
            <a:spLocks noChangeArrowheads="1"/>
          </p:cNvSpPr>
          <p:nvPr/>
        </p:nvSpPr>
        <p:spPr bwMode="auto">
          <a:xfrm>
            <a:off x="7885748"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n,n-1</a:t>
            </a:r>
          </a:p>
        </p:txBody>
      </p:sp>
      <p:sp>
        <p:nvSpPr>
          <p:cNvPr id="54" name="Rectangle 26">
            <a:extLst>
              <a:ext uri="{FF2B5EF4-FFF2-40B4-BE49-F238E27FC236}">
                <a16:creationId xmlns:a16="http://schemas.microsoft.com/office/drawing/2014/main" id="{5BEABC49-495B-589E-F126-28F44614961E}"/>
              </a:ext>
            </a:extLst>
          </p:cNvPr>
          <p:cNvSpPr>
            <a:spLocks noChangeArrowheads="1"/>
          </p:cNvSpPr>
          <p:nvPr/>
        </p:nvSpPr>
        <p:spPr bwMode="auto">
          <a:xfrm>
            <a:off x="8390573" y="6022023"/>
            <a:ext cx="503237" cy="360362"/>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a</a:t>
            </a:r>
            <a:r>
              <a:rPr lang="en-US" altLang="zh-CN" b="1" baseline="-25000">
                <a:solidFill>
                  <a:srgbClr val="FFFF00"/>
                </a:solidFill>
                <a:latin typeface="Times New Roman" panose="02020603050405020304" pitchFamily="18" charset="0"/>
                <a:cs typeface="Times New Roman" panose="02020603050405020304" pitchFamily="18" charset="0"/>
              </a:rPr>
              <a:t>n,n</a:t>
            </a:r>
          </a:p>
        </p:txBody>
      </p:sp>
      <p:sp>
        <p:nvSpPr>
          <p:cNvPr id="55" name="Text Box 27">
            <a:extLst>
              <a:ext uri="{FF2B5EF4-FFF2-40B4-BE49-F238E27FC236}">
                <a16:creationId xmlns:a16="http://schemas.microsoft.com/office/drawing/2014/main" id="{68D01E7C-8617-8E50-5173-CC0921A672D8}"/>
              </a:ext>
            </a:extLst>
          </p:cNvPr>
          <p:cNvSpPr txBox="1">
            <a:spLocks noChangeArrowheads="1"/>
          </p:cNvSpPr>
          <p:nvPr/>
        </p:nvSpPr>
        <p:spPr bwMode="auto">
          <a:xfrm>
            <a:off x="5436235" y="5085398"/>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a:solidFill>
                  <a:srgbClr val="FFFF00"/>
                </a:solidFill>
                <a:latin typeface="Times New Roman" panose="02020603050405020304" pitchFamily="18" charset="0"/>
                <a:cs typeface="Times New Roman" panose="02020603050405020304" pitchFamily="18" charset="0"/>
              </a:rPr>
              <a:t>k</a:t>
            </a:r>
          </a:p>
        </p:txBody>
      </p:sp>
      <p:sp>
        <p:nvSpPr>
          <p:cNvPr id="56" name="Line 28">
            <a:extLst>
              <a:ext uri="{FF2B5EF4-FFF2-40B4-BE49-F238E27FC236}">
                <a16:creationId xmlns:a16="http://schemas.microsoft.com/office/drawing/2014/main" id="{EAD98108-922A-A43E-47AF-E9B993432719}"/>
              </a:ext>
            </a:extLst>
          </p:cNvPr>
          <p:cNvSpPr>
            <a:spLocks noChangeShapeType="1"/>
          </p:cNvSpPr>
          <p:nvPr/>
        </p:nvSpPr>
        <p:spPr bwMode="auto">
          <a:xfrm>
            <a:off x="5560060" y="5590223"/>
            <a:ext cx="0" cy="3603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7290" name="组合 97289">
            <a:extLst>
              <a:ext uri="{FF2B5EF4-FFF2-40B4-BE49-F238E27FC236}">
                <a16:creationId xmlns:a16="http://schemas.microsoft.com/office/drawing/2014/main" id="{AC28DFE9-0033-13CF-C0B0-768D7C226A14}"/>
              </a:ext>
            </a:extLst>
          </p:cNvPr>
          <p:cNvGrpSpPr/>
          <p:nvPr/>
        </p:nvGrpSpPr>
        <p:grpSpPr>
          <a:xfrm>
            <a:off x="4636135" y="260648"/>
            <a:ext cx="4359027" cy="3312368"/>
            <a:chOff x="4636135" y="1484784"/>
            <a:chExt cx="4359027" cy="3312368"/>
          </a:xfrm>
        </p:grpSpPr>
        <p:graphicFrame>
          <p:nvGraphicFramePr>
            <p:cNvPr id="97286" name="Object 6"/>
            <p:cNvGraphicFramePr>
              <a:graphicFrameLocks noChangeAspect="1"/>
            </p:cNvGraphicFramePr>
            <p:nvPr>
              <p:extLst>
                <p:ext uri="{D42A27DB-BD31-4B8C-83A1-F6EECF244321}">
                  <p14:modId xmlns:p14="http://schemas.microsoft.com/office/powerpoint/2010/main" val="1993139707"/>
                </p:ext>
              </p:extLst>
            </p:nvPr>
          </p:nvGraphicFramePr>
          <p:xfrm>
            <a:off x="4636135" y="1664970"/>
            <a:ext cx="4254500" cy="2726055"/>
          </p:xfrm>
          <a:graphic>
            <a:graphicData uri="http://schemas.openxmlformats.org/presentationml/2006/ole">
              <mc:AlternateContent xmlns:mc="http://schemas.openxmlformats.org/markup-compatibility/2006">
                <mc:Choice xmlns:v="urn:schemas-microsoft-com:vml" Requires="v">
                  <p:oleObj name="Equation" r:id="rId4" imgW="1981200" imgH="1270000" progId="Equation.DSMT4">
                    <p:embed/>
                  </p:oleObj>
                </mc:Choice>
                <mc:Fallback>
                  <p:oleObj name="Equation" r:id="rId4" imgW="1981200" imgH="12700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6135" y="1664970"/>
                          <a:ext cx="4254500" cy="27260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9" name="Text Box 9"/>
            <p:cNvSpPr txBox="1">
              <a:spLocks noChangeArrowheads="1"/>
            </p:cNvSpPr>
            <p:nvPr/>
          </p:nvSpPr>
          <p:spPr bwMode="auto">
            <a:xfrm>
              <a:off x="6587808" y="4335487"/>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dirty="0">
                  <a:solidFill>
                    <a:srgbClr val="FFFF00"/>
                  </a:solidFill>
                  <a:latin typeface="Times New Roman" panose="02020603050405020304" pitchFamily="18" charset="0"/>
                  <a:cs typeface="Times New Roman" panose="02020603050405020304" pitchFamily="18" charset="0"/>
                </a:rPr>
                <a:t>n</a:t>
              </a:r>
            </a:p>
          </p:txBody>
        </p:sp>
        <p:grpSp>
          <p:nvGrpSpPr>
            <p:cNvPr id="97283" name="组合 97282">
              <a:extLst>
                <a:ext uri="{FF2B5EF4-FFF2-40B4-BE49-F238E27FC236}">
                  <a16:creationId xmlns:a16="http://schemas.microsoft.com/office/drawing/2014/main" id="{E90F6E00-6B5B-400D-66CA-426706B950B4}"/>
                </a:ext>
              </a:extLst>
            </p:cNvPr>
            <p:cNvGrpSpPr/>
            <p:nvPr/>
          </p:nvGrpSpPr>
          <p:grpSpPr>
            <a:xfrm>
              <a:off x="4818004" y="1484784"/>
              <a:ext cx="4177158" cy="2952328"/>
              <a:chOff x="4859338" y="1556792"/>
              <a:chExt cx="4177158" cy="2952328"/>
            </a:xfrm>
          </p:grpSpPr>
          <p:cxnSp>
            <p:nvCxnSpPr>
              <p:cNvPr id="58" name="直接连接符 57">
                <a:extLst>
                  <a:ext uri="{FF2B5EF4-FFF2-40B4-BE49-F238E27FC236}">
                    <a16:creationId xmlns:a16="http://schemas.microsoft.com/office/drawing/2014/main" id="{8830A5BA-E9B0-E3A6-DD95-BDE3AFF7694C}"/>
                  </a:ext>
                </a:extLst>
              </p:cNvPr>
              <p:cNvCxnSpPr>
                <a:cxnSpLocks/>
              </p:cNvCxnSpPr>
              <p:nvPr/>
            </p:nvCxnSpPr>
            <p:spPr>
              <a:xfrm>
                <a:off x="4859338" y="1556792"/>
                <a:ext cx="4177158" cy="295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1E0224B-47B8-9B45-30E2-5000CAACE692}"/>
                  </a:ext>
                </a:extLst>
              </p:cNvPr>
              <p:cNvCxnSpPr/>
              <p:nvPr/>
            </p:nvCxnSpPr>
            <p:spPr>
              <a:xfrm>
                <a:off x="4859338" y="1556792"/>
                <a:ext cx="0" cy="2952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D9878E91-0898-CE32-8E88-55AB23C05E6E}"/>
                  </a:ext>
                </a:extLst>
              </p:cNvPr>
              <p:cNvCxnSpPr>
                <a:cxnSpLocks/>
              </p:cNvCxnSpPr>
              <p:nvPr/>
            </p:nvCxnSpPr>
            <p:spPr>
              <a:xfrm>
                <a:off x="4859338" y="4509120"/>
                <a:ext cx="4177158" cy="0"/>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13" name="Rectangle 33"/>
          <p:cNvSpPr>
            <a:spLocks noChangeArrowheads="1"/>
          </p:cNvSpPr>
          <p:nvPr/>
        </p:nvSpPr>
        <p:spPr bwMode="auto">
          <a:xfrm>
            <a:off x="538798" y="620713"/>
            <a:ext cx="2143125" cy="39687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t>Symmetric matrix</a:t>
            </a:r>
            <a:endParaRPr kumimoji="1" lang="en-US" altLang="zh-CN" sz="3200">
              <a:solidFill>
                <a:srgbClr val="FFFF00"/>
              </a:solidFill>
              <a:latin typeface="Times New Roman" panose="02020603050405020304" pitchFamily="18" charset="0"/>
              <a:ea typeface="幼圆" panose="02010509060101010101" pitchFamily="49" charset="-122"/>
            </a:endParaRPr>
          </a:p>
        </p:txBody>
      </p:sp>
      <p:pic>
        <p:nvPicPr>
          <p:cNvPr id="4" name="图片 3">
            <a:extLst>
              <a:ext uri="{FF2B5EF4-FFF2-40B4-BE49-F238E27FC236}">
                <a16:creationId xmlns:a16="http://schemas.microsoft.com/office/drawing/2014/main" id="{F9E594FE-B15D-97FD-D4CB-2F120F7CADBE}"/>
              </a:ext>
            </a:extLst>
          </p:cNvPr>
          <p:cNvPicPr>
            <a:picLocks noChangeAspect="1"/>
          </p:cNvPicPr>
          <p:nvPr/>
        </p:nvPicPr>
        <p:blipFill>
          <a:blip r:embed="rId3"/>
          <a:stretch>
            <a:fillRect/>
          </a:stretch>
        </p:blipFill>
        <p:spPr>
          <a:xfrm>
            <a:off x="539074" y="1136650"/>
            <a:ext cx="6265174" cy="2958455"/>
          </a:xfrm>
          <a:prstGeom prst="rect">
            <a:avLst/>
          </a:prstGeom>
        </p:spPr>
      </p:pic>
      <mc:AlternateContent xmlns:mc="http://schemas.openxmlformats.org/markup-compatibility/2006" xmlns:a14="http://schemas.microsoft.com/office/drawing/2010/main">
        <mc:Choice Requires="a14">
          <p:sp>
            <p:nvSpPr>
              <p:cNvPr id="5" name="Text Box 27">
                <a:extLst>
                  <a:ext uri="{FF2B5EF4-FFF2-40B4-BE49-F238E27FC236}">
                    <a16:creationId xmlns:a16="http://schemas.microsoft.com/office/drawing/2014/main" id="{1BA5CB83-59C5-098D-5EAA-52A6F053DFEC}"/>
                  </a:ext>
                </a:extLst>
              </p:cNvPr>
              <p:cNvSpPr txBox="1">
                <a:spLocks noChangeArrowheads="1"/>
              </p:cNvSpPr>
              <p:nvPr/>
            </p:nvSpPr>
            <p:spPr bwMode="auto">
              <a:xfrm>
                <a:off x="312506" y="4335646"/>
                <a:ext cx="8795998" cy="28470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2400" b="1" dirty="0">
                    <a:solidFill>
                      <a:srgbClr val="FFFF00"/>
                    </a:solidFill>
                    <a:latin typeface="Times New Roman" panose="02020603050405020304" pitchFamily="18" charset="0"/>
                    <a:cs typeface="Times New Roman" panose="02020603050405020304" pitchFamily="18" charset="0"/>
                  </a:rPr>
                  <a:t>对于上三角矩阵 </a:t>
                </a:r>
                <a:r>
                  <a:rPr lang="en-US" altLang="zh-CN" sz="2400" b="1" dirty="0">
                    <a:solidFill>
                      <a:srgbClr val="FFFF00"/>
                    </a:solidFill>
                    <a:latin typeface="Times New Roman" panose="02020603050405020304" pitchFamily="18" charset="0"/>
                    <a:cs typeface="Times New Roman" panose="02020603050405020304" pitchFamily="18" charset="0"/>
                  </a:rPr>
                  <a:t>(</a:t>
                </a:r>
                <a:r>
                  <a:rPr lang="en-US" altLang="zh-CN" sz="2400" b="1" dirty="0" err="1">
                    <a:solidFill>
                      <a:srgbClr val="FFFF00"/>
                    </a:solidFill>
                    <a:latin typeface="Times New Roman" panose="02020603050405020304" pitchFamily="18" charset="0"/>
                    <a:cs typeface="Times New Roman" panose="02020603050405020304" pitchFamily="18" charset="0"/>
                  </a:rPr>
                  <a:t>i</a:t>
                </a:r>
                <a:r>
                  <a:rPr lang="en-US" altLang="zh-CN" sz="2400" b="1" dirty="0">
                    <a:solidFill>
                      <a:srgbClr val="FFFF00"/>
                    </a:solidFill>
                    <a:latin typeface="Times New Roman" panose="02020603050405020304" pitchFamily="18" charset="0"/>
                    <a:cs typeface="Times New Roman" panose="02020603050405020304" pitchFamily="18" charset="0"/>
                  </a:rPr>
                  <a:t>&lt;=j)</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dirty="0">
                    <a:solidFill>
                      <a:srgbClr val="FFFF00"/>
                    </a:solidFill>
                    <a:latin typeface="Times New Roman" panose="02020603050405020304" pitchFamily="18" charset="0"/>
                    <a:cs typeface="Times New Roman" panose="02020603050405020304" pitchFamily="18" charset="0"/>
                  </a:rPr>
                  <a:t>矩阵元素</a:t>
                </a:r>
                <a:r>
                  <a:rPr lang="en-US" altLang="zh-CN" sz="2400" dirty="0">
                    <a:solidFill>
                      <a:srgbClr val="FFFF00"/>
                    </a:solidFill>
                    <a:latin typeface="Times New Roman" panose="02020603050405020304" pitchFamily="18" charset="0"/>
                    <a:cs typeface="Times New Roman" panose="02020603050405020304" pitchFamily="18" charset="0"/>
                  </a:rPr>
                  <a:t>A[</a:t>
                </a:r>
                <a:r>
                  <a:rPr lang="en-US" altLang="zh-CN" sz="2400" dirty="0" err="1">
                    <a:solidFill>
                      <a:srgbClr val="FFFF00"/>
                    </a:solidFill>
                    <a:latin typeface="Times New Roman" panose="02020603050405020304" pitchFamily="18" charset="0"/>
                    <a:cs typeface="Times New Roman" panose="02020603050405020304" pitchFamily="18" charset="0"/>
                  </a:rPr>
                  <a:t>i</a:t>
                </a:r>
                <a:r>
                  <a:rPr lang="en-US" altLang="zh-CN" sz="2400" dirty="0">
                    <a:solidFill>
                      <a:srgbClr val="FFFF00"/>
                    </a:solidFill>
                    <a:latin typeface="Times New Roman" panose="02020603050405020304" pitchFamily="18" charset="0"/>
                    <a:cs typeface="Times New Roman" panose="02020603050405020304" pitchFamily="18" charset="0"/>
                  </a:rPr>
                  <a:t>][j]</a:t>
                </a:r>
                <a:r>
                  <a:rPr lang="zh-CN" altLang="en-US" sz="2400" dirty="0">
                    <a:solidFill>
                      <a:srgbClr val="FFFF00"/>
                    </a:solidFill>
                    <a:latin typeface="Times New Roman" panose="02020603050405020304" pitchFamily="18" charset="0"/>
                    <a:cs typeface="Times New Roman" panose="02020603050405020304" pitchFamily="18" charset="0"/>
                  </a:rPr>
                  <a:t>在数组</a:t>
                </a:r>
                <a:r>
                  <a:rPr lang="en-US" altLang="zh-CN" sz="2400" dirty="0">
                    <a:solidFill>
                      <a:srgbClr val="FFFF00"/>
                    </a:solidFill>
                    <a:latin typeface="Times New Roman" panose="02020603050405020304" pitchFamily="18" charset="0"/>
                    <a:cs typeface="Times New Roman" panose="02020603050405020304" pitchFamily="18" charset="0"/>
                  </a:rPr>
                  <a:t>B</a:t>
                </a:r>
                <a:r>
                  <a:rPr lang="zh-CN" altLang="en-US" sz="2400" dirty="0">
                    <a:solidFill>
                      <a:srgbClr val="FFFF00"/>
                    </a:solidFill>
                    <a:latin typeface="Times New Roman" panose="02020603050405020304" pitchFamily="18" charset="0"/>
                    <a:cs typeface="Times New Roman" panose="02020603050405020304" pitchFamily="18" charset="0"/>
                  </a:rPr>
                  <a:t>中的存放位置为</a:t>
                </a:r>
                <a:endParaRPr lang="en-US" altLang="zh-CN" sz="2400" dirty="0">
                  <a:solidFill>
                    <a:srgbClr val="FFFF00"/>
                  </a:solidFill>
                  <a:latin typeface="Times New Roman" panose="02020603050405020304" pitchFamily="18" charset="0"/>
                  <a:cs typeface="Times New Roman" panose="02020603050405020304" pitchFamily="18" charset="0"/>
                </a:endParaRPr>
              </a:p>
              <a:p>
                <a:endParaRPr lang="en-US" altLang="zh-CN" sz="2400" dirty="0">
                  <a:solidFill>
                    <a:srgbClr val="FFFF00"/>
                  </a:solidFill>
                  <a:latin typeface="Times New Roman" panose="02020603050405020304" pitchFamily="18" charset="0"/>
                  <a:cs typeface="Times New Roman" panose="02020603050405020304" pitchFamily="18" charset="0"/>
                </a:endParaRPr>
              </a:p>
              <a:p>
                <a:endParaRPr lang="en-US" altLang="zh-CN" sz="2400" dirty="0">
                  <a:solidFill>
                    <a:srgbClr val="FFFF00"/>
                  </a:solidFill>
                  <a:latin typeface="Times New Roman" panose="02020603050405020304" pitchFamily="18" charset="0"/>
                  <a:cs typeface="Times New Roman" panose="02020603050405020304" pitchFamily="18" charset="0"/>
                </a:endParaRPr>
              </a:p>
              <a:p>
                <a:r>
                  <a:rPr lang="en-US" altLang="zh-CN" sz="2400" dirty="0">
                    <a:solidFill>
                      <a:srgbClr val="FFFF00"/>
                    </a:solidFill>
                    <a:latin typeface="Times New Roman" panose="02020603050405020304" pitchFamily="18" charset="0"/>
                    <a:cs typeface="Times New Roman" panose="02020603050405020304" pitchFamily="18" charset="0"/>
                  </a:rPr>
                  <a:t>k = [</a:t>
                </a:r>
                <a:r>
                  <a:rPr lang="en-US" altLang="zh-CN" sz="2400" dirty="0">
                    <a:solidFill>
                      <a:srgbClr val="66FF33"/>
                    </a:solidFill>
                    <a:latin typeface="Times New Roman" panose="02020603050405020304" pitchFamily="18" charset="0"/>
                    <a:cs typeface="Times New Roman" panose="02020603050405020304" pitchFamily="18" charset="0"/>
                  </a:rPr>
                  <a:t>n + (n-1) + (n-2) + (n-3) + …+ (n-i+1)</a:t>
                </a:r>
                <a:r>
                  <a:rPr lang="en-US" altLang="zh-CN" sz="2400" dirty="0">
                    <a:solidFill>
                      <a:srgbClr val="FFFF00"/>
                    </a:solidFill>
                    <a:latin typeface="Times New Roman" panose="02020603050405020304" pitchFamily="18" charset="0"/>
                    <a:cs typeface="Times New Roman" panose="02020603050405020304" pitchFamily="18" charset="0"/>
                  </a:rPr>
                  <a:t>]+(</a:t>
                </a:r>
                <a:r>
                  <a:rPr lang="en-US" altLang="zh-CN" sz="2400" dirty="0">
                    <a:solidFill>
                      <a:srgbClr val="66FF33"/>
                    </a:solidFill>
                    <a:latin typeface="Times New Roman" panose="02020603050405020304" pitchFamily="18" charset="0"/>
                    <a:cs typeface="Times New Roman" panose="02020603050405020304" pitchFamily="18" charset="0"/>
                  </a:rPr>
                  <a:t>j-</a:t>
                </a:r>
                <a:r>
                  <a:rPr lang="en-US" altLang="zh-CN" sz="2400" dirty="0" err="1">
                    <a:solidFill>
                      <a:srgbClr val="66FF33"/>
                    </a:solidFill>
                    <a:latin typeface="Times New Roman" panose="02020603050405020304" pitchFamily="18" charset="0"/>
                    <a:cs typeface="Times New Roman" panose="02020603050405020304" pitchFamily="18" charset="0"/>
                  </a:rPr>
                  <a:t>i</a:t>
                </a:r>
                <a:r>
                  <a:rPr lang="en-US" altLang="zh-CN" sz="2400" dirty="0">
                    <a:solidFill>
                      <a:srgbClr val="FFFF00"/>
                    </a:solidFill>
                    <a:latin typeface="Times New Roman" panose="02020603050405020304" pitchFamily="18" charset="0"/>
                    <a:cs typeface="Times New Roman" panose="02020603050405020304" pitchFamily="18" charset="0"/>
                  </a:rPr>
                  <a:t>)</a:t>
                </a:r>
              </a:p>
              <a:p>
                <a:endParaRPr lang="en-US" altLang="zh-CN" sz="2400" dirty="0">
                  <a:solidFill>
                    <a:srgbClr val="FFFF00"/>
                  </a:solidFill>
                  <a:latin typeface="Times New Roman" panose="02020603050405020304" pitchFamily="18" charset="0"/>
                  <a:cs typeface="Times New Roman" panose="02020603050405020304" pitchFamily="18" charset="0"/>
                </a:endParaRPr>
              </a:p>
              <a:p>
                <a:r>
                  <a:rPr lang="en-US" altLang="zh-CN" sz="2400" dirty="0">
                    <a:solidFill>
                      <a:srgbClr val="FFFF00"/>
                    </a:solidFill>
                    <a:latin typeface="Times New Roman" panose="02020603050405020304" pitchFamily="18" charset="0"/>
                    <a:cs typeface="Times New Roman" panose="02020603050405020304" pitchFamily="18" charset="0"/>
                  </a:rPr>
                  <a:t>k =  </a:t>
                </a:r>
                <a14:m>
                  <m:oMath xmlns:m="http://schemas.openxmlformats.org/officeDocument/2006/math">
                    <m:f>
                      <m:fPr>
                        <m:ctrlPr>
                          <a:rPr lang="en-US" altLang="zh-CN" sz="2400" i="1" smtClean="0">
                            <a:solidFill>
                              <a:srgbClr val="FFFF00"/>
                            </a:solidFill>
                            <a:latin typeface="Cambria Math" panose="02040503050406030204" pitchFamily="18" charset="0"/>
                            <a:cs typeface="Times New Roman" panose="02020603050405020304" pitchFamily="18" charset="0"/>
                          </a:rPr>
                        </m:ctrlPr>
                      </m:fPr>
                      <m:num>
                        <m:r>
                          <a:rPr lang="en-US" altLang="zh-CN" sz="2400" b="0" i="1" smtClean="0">
                            <a:solidFill>
                              <a:srgbClr val="FFFF00"/>
                            </a:solidFill>
                            <a:latin typeface="Cambria Math" panose="02040503050406030204" pitchFamily="18" charset="0"/>
                            <a:cs typeface="Times New Roman" panose="02020603050405020304" pitchFamily="18" charset="0"/>
                          </a:rPr>
                          <m:t>(2∗</m:t>
                        </m:r>
                        <m:r>
                          <a:rPr lang="en-US" altLang="zh-CN" sz="2400" b="0" i="1" smtClean="0">
                            <a:solidFill>
                              <a:srgbClr val="FFFF00"/>
                            </a:solidFill>
                            <a:latin typeface="Cambria Math" panose="02040503050406030204" pitchFamily="18" charset="0"/>
                            <a:cs typeface="Times New Roman" panose="02020603050405020304" pitchFamily="18" charset="0"/>
                          </a:rPr>
                          <m:t>𝑛</m:t>
                        </m:r>
                        <m:r>
                          <a:rPr lang="en-US" altLang="zh-CN" sz="2400" b="0" i="1" smtClean="0">
                            <a:solidFill>
                              <a:srgbClr val="FFFF00"/>
                            </a:solidFill>
                            <a:latin typeface="Cambria Math" panose="02040503050406030204" pitchFamily="18" charset="0"/>
                            <a:cs typeface="Times New Roman" panose="02020603050405020304" pitchFamily="18" charset="0"/>
                          </a:rPr>
                          <m:t>−</m:t>
                        </m:r>
                        <m:r>
                          <a:rPr lang="en-US" altLang="zh-CN" sz="2400" b="0" i="1" smtClean="0">
                            <a:solidFill>
                              <a:srgbClr val="FFFF00"/>
                            </a:solidFill>
                            <a:latin typeface="Cambria Math" panose="02040503050406030204" pitchFamily="18" charset="0"/>
                            <a:cs typeface="Times New Roman" panose="02020603050405020304" pitchFamily="18" charset="0"/>
                          </a:rPr>
                          <m:t>𝑖</m:t>
                        </m:r>
                        <m:r>
                          <a:rPr lang="en-US" altLang="zh-CN" sz="2400" b="0" i="1" smtClean="0">
                            <a:solidFill>
                              <a:srgbClr val="FFFF00"/>
                            </a:solidFill>
                            <a:latin typeface="Cambria Math" panose="02040503050406030204" pitchFamily="18" charset="0"/>
                            <a:cs typeface="Times New Roman" panose="02020603050405020304" pitchFamily="18" charset="0"/>
                          </a:rPr>
                          <m:t>−1)×</m:t>
                        </m:r>
                        <m:r>
                          <a:rPr lang="en-US" altLang="zh-CN" sz="2400" b="0" i="1" smtClean="0">
                            <a:solidFill>
                              <a:srgbClr val="FFFF00"/>
                            </a:solidFill>
                            <a:latin typeface="Cambria Math" panose="02040503050406030204" pitchFamily="18" charset="0"/>
                            <a:cs typeface="Times New Roman" panose="02020603050405020304" pitchFamily="18" charset="0"/>
                          </a:rPr>
                          <m:t>𝑖</m:t>
                        </m:r>
                      </m:num>
                      <m:den>
                        <m:r>
                          <a:rPr lang="en-US" altLang="zh-CN" sz="2400" i="1" smtClean="0">
                            <a:solidFill>
                              <a:srgbClr val="FFFF00"/>
                            </a:solidFill>
                            <a:latin typeface="Cambria Math" panose="02040503050406030204" pitchFamily="18" charset="0"/>
                            <a:cs typeface="Times New Roman" panose="02020603050405020304" pitchFamily="18" charset="0"/>
                          </a:rPr>
                          <m:t>2</m:t>
                        </m:r>
                      </m:den>
                    </m:f>
                  </m:oMath>
                </a14:m>
                <a:r>
                  <a:rPr lang="en-US" altLang="zh-CN" sz="2400" dirty="0">
                    <a:solidFill>
                      <a:srgbClr val="FFFF00"/>
                    </a:solidFill>
                    <a:latin typeface="Times New Roman" panose="02020603050405020304" pitchFamily="18" charset="0"/>
                    <a:cs typeface="Times New Roman" panose="02020603050405020304" pitchFamily="18" charset="0"/>
                  </a:rPr>
                  <a:t> + </a:t>
                </a:r>
                <a:r>
                  <a:rPr lang="en-US" altLang="zh-CN" sz="2400" i="1" dirty="0">
                    <a:solidFill>
                      <a:srgbClr val="FFFF00"/>
                    </a:solidFill>
                    <a:latin typeface="Times New Roman" panose="02020603050405020304" pitchFamily="18" charset="0"/>
                    <a:cs typeface="Times New Roman" panose="02020603050405020304" pitchFamily="18" charset="0"/>
                  </a:rPr>
                  <a:t>j </a:t>
                </a:r>
                <a:r>
                  <a:rPr lang="en-US" altLang="zh-CN" sz="2400" dirty="0">
                    <a:solidFill>
                      <a:srgbClr val="FFFF00"/>
                    </a:solidFill>
                    <a:latin typeface="Times New Roman" panose="02020603050405020304" pitchFamily="18" charset="0"/>
                    <a:cs typeface="Times New Roman" panose="02020603050405020304" pitchFamily="18" charset="0"/>
                  </a:rPr>
                  <a:t>  ,   </a:t>
                </a:r>
                <a:r>
                  <a:rPr lang="zh-CN" altLang="en-US" sz="2400" dirty="0">
                    <a:solidFill>
                      <a:srgbClr val="FFFF00"/>
                    </a:solidFill>
                    <a:latin typeface="Times New Roman" panose="02020603050405020304" pitchFamily="18" charset="0"/>
                    <a:cs typeface="Times New Roman" panose="02020603050405020304" pitchFamily="18" charset="0"/>
                  </a:rPr>
                  <a:t>例如：</a:t>
                </a:r>
                <a:r>
                  <a:rPr lang="en-US" altLang="zh-CN" sz="2400" dirty="0">
                    <a:solidFill>
                      <a:srgbClr val="FFFF00"/>
                    </a:solidFill>
                    <a:latin typeface="Times New Roman" panose="02020603050405020304" pitchFamily="18" charset="0"/>
                    <a:cs typeface="Times New Roman" panose="02020603050405020304" pitchFamily="18" charset="0"/>
                  </a:rPr>
                  <a:t>A[2][3] = </a:t>
                </a:r>
                <a14:m>
                  <m:oMath xmlns:m="http://schemas.openxmlformats.org/officeDocument/2006/math">
                    <m:f>
                      <m:fPr>
                        <m:ctrlPr>
                          <a:rPr lang="en-US" altLang="zh-CN" sz="2400" i="1">
                            <a:solidFill>
                              <a:srgbClr val="FFFF00"/>
                            </a:solidFill>
                            <a:latin typeface="Cambria Math" panose="02040503050406030204" pitchFamily="18" charset="0"/>
                            <a:cs typeface="Times New Roman" panose="02020603050405020304" pitchFamily="18" charset="0"/>
                          </a:rPr>
                        </m:ctrlPr>
                      </m:fPr>
                      <m:num>
                        <m:r>
                          <a:rPr lang="en-US" altLang="zh-CN" sz="2400" i="1">
                            <a:solidFill>
                              <a:srgbClr val="FFFF00"/>
                            </a:solidFill>
                            <a:latin typeface="Cambria Math" panose="02040503050406030204" pitchFamily="18" charset="0"/>
                            <a:cs typeface="Times New Roman" panose="02020603050405020304" pitchFamily="18" charset="0"/>
                          </a:rPr>
                          <m:t>(</m:t>
                        </m:r>
                        <m:r>
                          <a:rPr lang="en-US" altLang="zh-CN" sz="2400" b="0" i="1" smtClean="0">
                            <a:solidFill>
                              <a:srgbClr val="FFFF00"/>
                            </a:solidFill>
                            <a:latin typeface="Cambria Math" panose="02040503050406030204" pitchFamily="18" charset="0"/>
                            <a:cs typeface="Times New Roman" panose="02020603050405020304" pitchFamily="18" charset="0"/>
                          </a:rPr>
                          <m:t>2∗4</m:t>
                        </m:r>
                        <m:r>
                          <a:rPr lang="en-US" altLang="zh-CN" sz="2400" i="1">
                            <a:solidFill>
                              <a:srgbClr val="FFFF00"/>
                            </a:solidFill>
                            <a:latin typeface="Cambria Math" panose="02040503050406030204" pitchFamily="18" charset="0"/>
                            <a:cs typeface="Times New Roman" panose="02020603050405020304" pitchFamily="18" charset="0"/>
                          </a:rPr>
                          <m:t>−</m:t>
                        </m:r>
                        <m:r>
                          <a:rPr lang="en-US" altLang="zh-CN" sz="2400" b="0" i="1" smtClean="0">
                            <a:solidFill>
                              <a:srgbClr val="FFFF00"/>
                            </a:solidFill>
                            <a:latin typeface="Cambria Math" panose="02040503050406030204" pitchFamily="18" charset="0"/>
                            <a:cs typeface="Times New Roman" panose="02020603050405020304" pitchFamily="18" charset="0"/>
                          </a:rPr>
                          <m:t>2−1</m:t>
                        </m:r>
                        <m:r>
                          <a:rPr lang="en-US" altLang="zh-CN" sz="2400" i="1">
                            <a:solidFill>
                              <a:srgbClr val="FFFF00"/>
                            </a:solidFill>
                            <a:latin typeface="Cambria Math" panose="02040503050406030204" pitchFamily="18" charset="0"/>
                            <a:cs typeface="Times New Roman" panose="02020603050405020304" pitchFamily="18" charset="0"/>
                          </a:rPr>
                          <m:t>)×</m:t>
                        </m:r>
                        <m:r>
                          <a:rPr lang="en-US" altLang="zh-CN" sz="2400" b="0" i="1" smtClean="0">
                            <a:solidFill>
                              <a:srgbClr val="FFFF00"/>
                            </a:solidFill>
                            <a:latin typeface="Cambria Math" panose="02040503050406030204" pitchFamily="18" charset="0"/>
                            <a:cs typeface="Times New Roman" panose="02020603050405020304" pitchFamily="18" charset="0"/>
                          </a:rPr>
                          <m:t>2</m:t>
                        </m:r>
                      </m:num>
                      <m:den>
                        <m:r>
                          <a:rPr lang="en-US" altLang="zh-CN" sz="2400" i="1">
                            <a:solidFill>
                              <a:srgbClr val="FFFF00"/>
                            </a:solidFill>
                            <a:latin typeface="Cambria Math" panose="02040503050406030204" pitchFamily="18" charset="0"/>
                            <a:cs typeface="Times New Roman" panose="02020603050405020304" pitchFamily="18" charset="0"/>
                          </a:rPr>
                          <m:t>2</m:t>
                        </m:r>
                      </m:den>
                    </m:f>
                  </m:oMath>
                </a14:m>
                <a:r>
                  <a:rPr lang="en-US" altLang="zh-CN" sz="2400" dirty="0">
                    <a:solidFill>
                      <a:srgbClr val="FFFF00"/>
                    </a:solidFill>
                    <a:latin typeface="Times New Roman" panose="02020603050405020304" pitchFamily="18" charset="0"/>
                    <a:cs typeface="Times New Roman" panose="02020603050405020304" pitchFamily="18" charset="0"/>
                  </a:rPr>
                  <a:t> + 3</a:t>
                </a:r>
                <a:r>
                  <a:rPr lang="en-US" altLang="zh-CN" sz="2400" i="1" dirty="0">
                    <a:solidFill>
                      <a:srgbClr val="FFFF00"/>
                    </a:solidFill>
                    <a:latin typeface="Times New Roman" panose="02020603050405020304" pitchFamily="18" charset="0"/>
                    <a:cs typeface="Times New Roman" panose="02020603050405020304" pitchFamily="18" charset="0"/>
                  </a:rPr>
                  <a:t>= </a:t>
                </a:r>
                <a:r>
                  <a:rPr lang="en-US" altLang="zh-CN" sz="2400" dirty="0">
                    <a:solidFill>
                      <a:srgbClr val="FFFF00"/>
                    </a:solidFill>
                    <a:latin typeface="Times New Roman" panose="02020603050405020304" pitchFamily="18" charset="0"/>
                    <a:cs typeface="Times New Roman" panose="02020603050405020304" pitchFamily="18" charset="0"/>
                  </a:rPr>
                  <a:t>8</a:t>
                </a:r>
              </a:p>
              <a:p>
                <a:endParaRPr lang="en-US" altLang="zh-CN" sz="2400"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5" name="Text Box 27">
                <a:extLst>
                  <a:ext uri="{FF2B5EF4-FFF2-40B4-BE49-F238E27FC236}">
                    <a16:creationId xmlns:a16="http://schemas.microsoft.com/office/drawing/2014/main" id="{1BA5CB83-59C5-098D-5EAA-52A6F053DFEC}"/>
                  </a:ext>
                </a:extLst>
              </p:cNvPr>
              <p:cNvSpPr txBox="1">
                <a:spLocks noRot="1" noChangeAspect="1" noMove="1" noResize="1" noEditPoints="1" noAdjustHandles="1" noChangeArrowheads="1" noChangeShapeType="1" noTextEdit="1"/>
              </p:cNvSpPr>
              <p:nvPr/>
            </p:nvSpPr>
            <p:spPr bwMode="auto">
              <a:xfrm>
                <a:off x="312506" y="4335646"/>
                <a:ext cx="8795998" cy="2847061"/>
              </a:xfrm>
              <a:prstGeom prst="rect">
                <a:avLst/>
              </a:prstGeom>
              <a:blipFill>
                <a:blip r:embed="rId4"/>
                <a:stretch>
                  <a:fillRect l="-1040" t="-23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0" name="文本框 9">
            <a:extLst>
              <a:ext uri="{FF2B5EF4-FFF2-40B4-BE49-F238E27FC236}">
                <a16:creationId xmlns:a16="http://schemas.microsoft.com/office/drawing/2014/main" id="{6387A358-19C4-1957-E3ED-25E767012A9A}"/>
              </a:ext>
            </a:extLst>
          </p:cNvPr>
          <p:cNvSpPr txBox="1"/>
          <p:nvPr/>
        </p:nvSpPr>
        <p:spPr>
          <a:xfrm>
            <a:off x="2411760" y="5003884"/>
            <a:ext cx="2082621" cy="369332"/>
          </a:xfrm>
          <a:prstGeom prst="rect">
            <a:avLst/>
          </a:prstGeom>
          <a:noFill/>
        </p:spPr>
        <p:txBody>
          <a:bodyPr wrap="none" rtlCol="0">
            <a:spAutoFit/>
          </a:bodyPr>
          <a:lstStyle/>
          <a:p>
            <a:r>
              <a:rPr lang="zh-CN" altLang="en-US" dirty="0"/>
              <a:t>第</a:t>
            </a:r>
            <a:r>
              <a:rPr lang="en-US" altLang="zh-CN" dirty="0" err="1"/>
              <a:t>i</a:t>
            </a:r>
            <a:r>
              <a:rPr lang="zh-CN" altLang="en-US" dirty="0"/>
              <a:t>行前元素的总数</a:t>
            </a:r>
            <a:endParaRPr lang="en-US" dirty="0"/>
          </a:p>
        </p:txBody>
      </p:sp>
      <p:sp>
        <p:nvSpPr>
          <p:cNvPr id="11" name="文本框 10">
            <a:extLst>
              <a:ext uri="{FF2B5EF4-FFF2-40B4-BE49-F238E27FC236}">
                <a16:creationId xmlns:a16="http://schemas.microsoft.com/office/drawing/2014/main" id="{F01E00BD-76C5-2BC1-4EAC-B7E103247DC6}"/>
              </a:ext>
            </a:extLst>
          </p:cNvPr>
          <p:cNvSpPr txBox="1"/>
          <p:nvPr/>
        </p:nvSpPr>
        <p:spPr>
          <a:xfrm>
            <a:off x="5868144" y="5028114"/>
            <a:ext cx="3096344" cy="369332"/>
          </a:xfrm>
          <a:prstGeom prst="rect">
            <a:avLst/>
          </a:prstGeom>
          <a:noFill/>
        </p:spPr>
        <p:txBody>
          <a:bodyPr wrap="square" rtlCol="0">
            <a:spAutoFit/>
          </a:bodyPr>
          <a:lstStyle/>
          <a:p>
            <a:pPr algn="just"/>
            <a:r>
              <a:rPr lang="zh-CN" altLang="en-US" dirty="0"/>
              <a:t>第</a:t>
            </a:r>
            <a:r>
              <a:rPr lang="en-US" altLang="zh-CN" dirty="0" err="1"/>
              <a:t>i</a:t>
            </a:r>
            <a:r>
              <a:rPr lang="zh-CN" altLang="en-US" dirty="0"/>
              <a:t>行第</a:t>
            </a:r>
            <a:r>
              <a:rPr lang="en-US" altLang="zh-CN" dirty="0"/>
              <a:t>j</a:t>
            </a:r>
            <a:r>
              <a:rPr lang="zh-CN" altLang="en-US" dirty="0"/>
              <a:t>个元素前的元素个数</a:t>
            </a:r>
            <a:endParaRPr lang="en-US" dirty="0"/>
          </a:p>
        </p:txBody>
      </p:sp>
      <p:sp>
        <p:nvSpPr>
          <p:cNvPr id="2" name="左大括号 1">
            <a:extLst>
              <a:ext uri="{FF2B5EF4-FFF2-40B4-BE49-F238E27FC236}">
                <a16:creationId xmlns:a16="http://schemas.microsoft.com/office/drawing/2014/main" id="{EE08D1B4-F22D-C578-44A8-CC7117EB2E7E}"/>
              </a:ext>
            </a:extLst>
          </p:cNvPr>
          <p:cNvSpPr/>
          <p:nvPr/>
        </p:nvSpPr>
        <p:spPr>
          <a:xfrm rot="5400000">
            <a:off x="3251967" y="3164857"/>
            <a:ext cx="191794" cy="4608512"/>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直接箭头连接符 5">
            <a:extLst>
              <a:ext uri="{FF2B5EF4-FFF2-40B4-BE49-F238E27FC236}">
                <a16:creationId xmlns:a16="http://schemas.microsoft.com/office/drawing/2014/main" id="{9FE42EE9-BF81-43FE-EF86-D8E8F6C6458A}"/>
              </a:ext>
            </a:extLst>
          </p:cNvPr>
          <p:cNvCxnSpPr>
            <a:cxnSpLocks/>
          </p:cNvCxnSpPr>
          <p:nvPr/>
        </p:nvCxnSpPr>
        <p:spPr>
          <a:xfrm flipH="1">
            <a:off x="6228184" y="5373216"/>
            <a:ext cx="360040" cy="958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15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13" name="Rectangle 33"/>
          <p:cNvSpPr>
            <a:spLocks noChangeArrowheads="1"/>
          </p:cNvSpPr>
          <p:nvPr/>
        </p:nvSpPr>
        <p:spPr bwMode="auto">
          <a:xfrm>
            <a:off x="538798" y="620713"/>
            <a:ext cx="2143125" cy="396875"/>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t>Symmetric matrix</a:t>
            </a:r>
            <a:endParaRPr kumimoji="1" lang="en-US" altLang="zh-CN" sz="3200">
              <a:solidFill>
                <a:srgbClr val="FFFF00"/>
              </a:solidFill>
              <a:latin typeface="Times New Roman" panose="02020603050405020304" pitchFamily="18" charset="0"/>
              <a:ea typeface="幼圆" panose="02010509060101010101" pitchFamily="49" charset="-122"/>
            </a:endParaRPr>
          </a:p>
        </p:txBody>
      </p:sp>
      <p:pic>
        <p:nvPicPr>
          <p:cNvPr id="3" name="图片 2">
            <a:extLst>
              <a:ext uri="{FF2B5EF4-FFF2-40B4-BE49-F238E27FC236}">
                <a16:creationId xmlns:a16="http://schemas.microsoft.com/office/drawing/2014/main" id="{BD102CE7-6778-C2F6-C7D6-7A1651F85FED}"/>
              </a:ext>
            </a:extLst>
          </p:cNvPr>
          <p:cNvPicPr>
            <a:picLocks noChangeAspect="1"/>
          </p:cNvPicPr>
          <p:nvPr/>
        </p:nvPicPr>
        <p:blipFill>
          <a:blip r:embed="rId3"/>
          <a:stretch>
            <a:fillRect/>
          </a:stretch>
        </p:blipFill>
        <p:spPr>
          <a:xfrm>
            <a:off x="554064" y="1073801"/>
            <a:ext cx="6034160" cy="3075279"/>
          </a:xfrm>
          <a:prstGeom prst="rect">
            <a:avLst/>
          </a:prstGeom>
        </p:spPr>
      </p:pic>
      <mc:AlternateContent xmlns:mc="http://schemas.openxmlformats.org/markup-compatibility/2006" xmlns:a14="http://schemas.microsoft.com/office/drawing/2010/main">
        <mc:Choice Requires="a14">
          <p:sp>
            <p:nvSpPr>
              <p:cNvPr id="4" name="Text Box 27">
                <a:extLst>
                  <a:ext uri="{FF2B5EF4-FFF2-40B4-BE49-F238E27FC236}">
                    <a16:creationId xmlns:a16="http://schemas.microsoft.com/office/drawing/2014/main" id="{487EF634-9875-B077-B138-2663E940E2E3}"/>
                  </a:ext>
                </a:extLst>
              </p:cNvPr>
              <p:cNvSpPr txBox="1">
                <a:spLocks noChangeArrowheads="1"/>
              </p:cNvSpPr>
              <p:nvPr/>
            </p:nvSpPr>
            <p:spPr bwMode="auto">
              <a:xfrm>
                <a:off x="0" y="4335646"/>
                <a:ext cx="9108504" cy="28470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zh-CN" altLang="en-US" sz="2400" b="1" dirty="0">
                    <a:solidFill>
                      <a:srgbClr val="FFFF00"/>
                    </a:solidFill>
                    <a:latin typeface="Times New Roman" panose="02020603050405020304" pitchFamily="18" charset="0"/>
                    <a:cs typeface="Times New Roman" panose="02020603050405020304" pitchFamily="18" charset="0"/>
                  </a:rPr>
                  <a:t>对于上三角矩阵 </a:t>
                </a:r>
                <a:r>
                  <a:rPr lang="en-US" altLang="zh-CN" sz="2400" b="1" dirty="0">
                    <a:solidFill>
                      <a:srgbClr val="FFFF00"/>
                    </a:solidFill>
                    <a:latin typeface="Times New Roman" panose="02020603050405020304" pitchFamily="18" charset="0"/>
                    <a:cs typeface="Times New Roman" panose="02020603050405020304" pitchFamily="18" charset="0"/>
                  </a:rPr>
                  <a:t>(</a:t>
                </a:r>
                <a:r>
                  <a:rPr lang="en-US" altLang="zh-CN" sz="2400" b="1" dirty="0" err="1">
                    <a:solidFill>
                      <a:srgbClr val="FFFF00"/>
                    </a:solidFill>
                    <a:latin typeface="Times New Roman" panose="02020603050405020304" pitchFamily="18" charset="0"/>
                    <a:cs typeface="Times New Roman" panose="02020603050405020304" pitchFamily="18" charset="0"/>
                  </a:rPr>
                  <a:t>i</a:t>
                </a:r>
                <a:r>
                  <a:rPr lang="en-US" altLang="zh-CN" sz="2400" b="1" dirty="0">
                    <a:solidFill>
                      <a:srgbClr val="FFFF00"/>
                    </a:solidFill>
                    <a:latin typeface="Times New Roman" panose="02020603050405020304" pitchFamily="18" charset="0"/>
                    <a:cs typeface="Times New Roman" panose="02020603050405020304" pitchFamily="18" charset="0"/>
                  </a:rPr>
                  <a:t>&gt;=j)</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dirty="0">
                    <a:solidFill>
                      <a:srgbClr val="FFFF00"/>
                    </a:solidFill>
                    <a:latin typeface="Times New Roman" panose="02020603050405020304" pitchFamily="18" charset="0"/>
                    <a:cs typeface="Times New Roman" panose="02020603050405020304" pitchFamily="18" charset="0"/>
                  </a:rPr>
                  <a:t>矩阵元素</a:t>
                </a:r>
                <a:r>
                  <a:rPr lang="en-US" altLang="zh-CN" sz="2400" dirty="0">
                    <a:solidFill>
                      <a:srgbClr val="FFFF00"/>
                    </a:solidFill>
                    <a:latin typeface="Times New Roman" panose="02020603050405020304" pitchFamily="18" charset="0"/>
                    <a:cs typeface="Times New Roman" panose="02020603050405020304" pitchFamily="18" charset="0"/>
                  </a:rPr>
                  <a:t>A[</a:t>
                </a:r>
                <a:r>
                  <a:rPr lang="en-US" altLang="zh-CN" sz="2400" dirty="0" err="1">
                    <a:solidFill>
                      <a:srgbClr val="FFFF00"/>
                    </a:solidFill>
                    <a:latin typeface="Times New Roman" panose="02020603050405020304" pitchFamily="18" charset="0"/>
                    <a:cs typeface="Times New Roman" panose="02020603050405020304" pitchFamily="18" charset="0"/>
                  </a:rPr>
                  <a:t>i</a:t>
                </a:r>
                <a:r>
                  <a:rPr lang="en-US" altLang="zh-CN" sz="2400" dirty="0">
                    <a:solidFill>
                      <a:srgbClr val="FFFF00"/>
                    </a:solidFill>
                    <a:latin typeface="Times New Roman" panose="02020603050405020304" pitchFamily="18" charset="0"/>
                    <a:cs typeface="Times New Roman" panose="02020603050405020304" pitchFamily="18" charset="0"/>
                  </a:rPr>
                  <a:t>][j]</a:t>
                </a:r>
                <a:r>
                  <a:rPr lang="zh-CN" altLang="en-US" sz="2400" dirty="0">
                    <a:solidFill>
                      <a:srgbClr val="FFFF00"/>
                    </a:solidFill>
                    <a:latin typeface="Times New Roman" panose="02020603050405020304" pitchFamily="18" charset="0"/>
                    <a:cs typeface="Times New Roman" panose="02020603050405020304" pitchFamily="18" charset="0"/>
                  </a:rPr>
                  <a:t>在数组</a:t>
                </a:r>
                <a:r>
                  <a:rPr lang="en-US" altLang="zh-CN" sz="2400" dirty="0">
                    <a:solidFill>
                      <a:srgbClr val="FFFF00"/>
                    </a:solidFill>
                    <a:latin typeface="Times New Roman" panose="02020603050405020304" pitchFamily="18" charset="0"/>
                    <a:cs typeface="Times New Roman" panose="02020603050405020304" pitchFamily="18" charset="0"/>
                  </a:rPr>
                  <a:t>B</a:t>
                </a:r>
                <a:r>
                  <a:rPr lang="zh-CN" altLang="en-US" sz="2400" dirty="0">
                    <a:solidFill>
                      <a:srgbClr val="FFFF00"/>
                    </a:solidFill>
                    <a:latin typeface="Times New Roman" panose="02020603050405020304" pitchFamily="18" charset="0"/>
                    <a:cs typeface="Times New Roman" panose="02020603050405020304" pitchFamily="18" charset="0"/>
                  </a:rPr>
                  <a:t>中的存放位置为</a:t>
                </a:r>
                <a:endParaRPr lang="en-US" altLang="zh-CN" sz="2400" dirty="0">
                  <a:solidFill>
                    <a:srgbClr val="FFFF00"/>
                  </a:solidFill>
                  <a:latin typeface="Times New Roman" panose="02020603050405020304" pitchFamily="18" charset="0"/>
                  <a:cs typeface="Times New Roman" panose="02020603050405020304" pitchFamily="18" charset="0"/>
                </a:endParaRPr>
              </a:p>
              <a:p>
                <a:endParaRPr lang="en-US" altLang="zh-CN" sz="2400" dirty="0">
                  <a:solidFill>
                    <a:srgbClr val="FFFF00"/>
                  </a:solidFill>
                  <a:latin typeface="Times New Roman" panose="02020603050405020304" pitchFamily="18" charset="0"/>
                  <a:cs typeface="Times New Roman" panose="02020603050405020304" pitchFamily="18" charset="0"/>
                </a:endParaRPr>
              </a:p>
              <a:p>
                <a:endParaRPr lang="en-US" altLang="zh-CN" sz="2400" dirty="0">
                  <a:solidFill>
                    <a:srgbClr val="FFFF00"/>
                  </a:solidFill>
                  <a:latin typeface="Times New Roman" panose="02020603050405020304" pitchFamily="18" charset="0"/>
                  <a:cs typeface="Times New Roman" panose="02020603050405020304" pitchFamily="18" charset="0"/>
                </a:endParaRPr>
              </a:p>
              <a:p>
                <a:r>
                  <a:rPr lang="en-US" altLang="zh-CN" sz="2400" dirty="0">
                    <a:solidFill>
                      <a:srgbClr val="FFFF00"/>
                    </a:solidFill>
                    <a:latin typeface="Times New Roman" panose="02020603050405020304" pitchFamily="18" charset="0"/>
                    <a:cs typeface="Times New Roman" panose="02020603050405020304" pitchFamily="18" charset="0"/>
                  </a:rPr>
                  <a:t>k = [ </a:t>
                </a:r>
                <a:r>
                  <a:rPr lang="en-US" altLang="zh-CN" sz="2400" dirty="0">
                    <a:solidFill>
                      <a:srgbClr val="66FF33"/>
                    </a:solidFill>
                    <a:latin typeface="Times New Roman" panose="02020603050405020304" pitchFamily="18" charset="0"/>
                    <a:cs typeface="Times New Roman" panose="02020603050405020304" pitchFamily="18" charset="0"/>
                  </a:rPr>
                  <a:t>1 + 2 + 3 + …+ </a:t>
                </a:r>
                <a:r>
                  <a:rPr lang="en-US" altLang="zh-CN" sz="2400" dirty="0" err="1">
                    <a:solidFill>
                      <a:srgbClr val="66FF33"/>
                    </a:solidFill>
                    <a:latin typeface="Times New Roman" panose="02020603050405020304" pitchFamily="18" charset="0"/>
                    <a:cs typeface="Times New Roman" panose="02020603050405020304" pitchFamily="18" charset="0"/>
                  </a:rPr>
                  <a:t>i</a:t>
                </a:r>
                <a:r>
                  <a:rPr lang="en-US" altLang="zh-CN" sz="2400" dirty="0">
                    <a:solidFill>
                      <a:srgbClr val="66FF33"/>
                    </a:solidFill>
                    <a:latin typeface="Times New Roman" panose="02020603050405020304" pitchFamily="18" charset="0"/>
                    <a:cs typeface="Times New Roman" panose="02020603050405020304" pitchFamily="18" charset="0"/>
                  </a:rPr>
                  <a:t> </a:t>
                </a:r>
                <a:r>
                  <a:rPr lang="en-US" altLang="zh-CN" sz="2400" dirty="0">
                    <a:solidFill>
                      <a:srgbClr val="FFFF00"/>
                    </a:solidFill>
                    <a:latin typeface="Times New Roman" panose="02020603050405020304" pitchFamily="18" charset="0"/>
                    <a:cs typeface="Times New Roman" panose="02020603050405020304" pitchFamily="18" charset="0"/>
                  </a:rPr>
                  <a:t>] + </a:t>
                </a:r>
                <a:r>
                  <a:rPr lang="en-US" altLang="zh-CN" sz="2400" dirty="0">
                    <a:solidFill>
                      <a:srgbClr val="66FF33"/>
                    </a:solidFill>
                    <a:latin typeface="Times New Roman" panose="02020603050405020304" pitchFamily="18" charset="0"/>
                    <a:cs typeface="Times New Roman" panose="02020603050405020304" pitchFamily="18" charset="0"/>
                  </a:rPr>
                  <a:t>j  </a:t>
                </a:r>
                <a:endParaRPr lang="en-US" altLang="zh-CN" sz="2400" dirty="0">
                  <a:solidFill>
                    <a:srgbClr val="FFFF00"/>
                  </a:solidFill>
                  <a:latin typeface="Times New Roman" panose="02020603050405020304" pitchFamily="18" charset="0"/>
                  <a:cs typeface="Times New Roman" panose="02020603050405020304" pitchFamily="18" charset="0"/>
                </a:endParaRPr>
              </a:p>
              <a:p>
                <a:endParaRPr lang="en-US" altLang="zh-CN" sz="2400" dirty="0">
                  <a:solidFill>
                    <a:srgbClr val="FFFF00"/>
                  </a:solidFill>
                  <a:latin typeface="Times New Roman" panose="02020603050405020304" pitchFamily="18" charset="0"/>
                  <a:cs typeface="Times New Roman" panose="02020603050405020304" pitchFamily="18" charset="0"/>
                </a:endParaRPr>
              </a:p>
              <a:p>
                <a:r>
                  <a:rPr lang="en-US" altLang="zh-CN" sz="2400" dirty="0">
                    <a:solidFill>
                      <a:srgbClr val="FFFF00"/>
                    </a:solidFill>
                    <a:latin typeface="Times New Roman" panose="02020603050405020304" pitchFamily="18" charset="0"/>
                    <a:cs typeface="Times New Roman" panose="02020603050405020304" pitchFamily="18" charset="0"/>
                  </a:rPr>
                  <a:t>k =  </a:t>
                </a:r>
                <a14:m>
                  <m:oMath xmlns:m="http://schemas.openxmlformats.org/officeDocument/2006/math">
                    <m:f>
                      <m:fPr>
                        <m:ctrlPr>
                          <a:rPr lang="en-US" altLang="zh-CN" sz="2400" i="1" smtClean="0">
                            <a:solidFill>
                              <a:srgbClr val="FFFF00"/>
                            </a:solidFill>
                            <a:latin typeface="Cambria Math" panose="02040503050406030204" pitchFamily="18" charset="0"/>
                            <a:cs typeface="Times New Roman" panose="02020603050405020304" pitchFamily="18" charset="0"/>
                          </a:rPr>
                        </m:ctrlPr>
                      </m:fPr>
                      <m:num>
                        <m:r>
                          <a:rPr lang="en-US" altLang="zh-CN" sz="2400" b="0" i="1" smtClean="0">
                            <a:solidFill>
                              <a:srgbClr val="FFFF00"/>
                            </a:solidFill>
                            <a:latin typeface="Cambria Math" panose="02040503050406030204" pitchFamily="18" charset="0"/>
                            <a:cs typeface="Times New Roman" panose="02020603050405020304" pitchFamily="18" charset="0"/>
                          </a:rPr>
                          <m:t>(</m:t>
                        </m:r>
                        <m:r>
                          <a:rPr lang="en-US" altLang="zh-CN" sz="2400" b="0" i="1" smtClean="0">
                            <a:solidFill>
                              <a:srgbClr val="FFFF00"/>
                            </a:solidFill>
                            <a:latin typeface="Cambria Math" panose="02040503050406030204" pitchFamily="18" charset="0"/>
                            <a:cs typeface="Times New Roman" panose="02020603050405020304" pitchFamily="18" charset="0"/>
                          </a:rPr>
                          <m:t>𝑖</m:t>
                        </m:r>
                        <m:r>
                          <a:rPr lang="en-US" altLang="zh-CN" sz="2400" b="0" i="1" smtClean="0">
                            <a:solidFill>
                              <a:srgbClr val="FFFF00"/>
                            </a:solidFill>
                            <a:latin typeface="Cambria Math" panose="02040503050406030204" pitchFamily="18" charset="0"/>
                            <a:cs typeface="Times New Roman" panose="02020603050405020304" pitchFamily="18" charset="0"/>
                          </a:rPr>
                          <m:t>+1)×</m:t>
                        </m:r>
                        <m:r>
                          <a:rPr lang="en-US" altLang="zh-CN" sz="2400" b="0" i="1" smtClean="0">
                            <a:solidFill>
                              <a:srgbClr val="FFFF00"/>
                            </a:solidFill>
                            <a:latin typeface="Cambria Math" panose="02040503050406030204" pitchFamily="18" charset="0"/>
                            <a:cs typeface="Times New Roman" panose="02020603050405020304" pitchFamily="18" charset="0"/>
                          </a:rPr>
                          <m:t>𝑖</m:t>
                        </m:r>
                      </m:num>
                      <m:den>
                        <m:r>
                          <a:rPr lang="en-US" altLang="zh-CN" sz="2400" i="1" smtClean="0">
                            <a:solidFill>
                              <a:srgbClr val="FFFF00"/>
                            </a:solidFill>
                            <a:latin typeface="Cambria Math" panose="02040503050406030204" pitchFamily="18" charset="0"/>
                            <a:cs typeface="Times New Roman" panose="02020603050405020304" pitchFamily="18" charset="0"/>
                          </a:rPr>
                          <m:t>2</m:t>
                        </m:r>
                      </m:den>
                    </m:f>
                  </m:oMath>
                </a14:m>
                <a:r>
                  <a:rPr lang="en-US" altLang="zh-CN" sz="2400" dirty="0">
                    <a:solidFill>
                      <a:srgbClr val="FFFF00"/>
                    </a:solidFill>
                    <a:latin typeface="Times New Roman" panose="02020603050405020304" pitchFamily="18" charset="0"/>
                    <a:cs typeface="Times New Roman" panose="02020603050405020304" pitchFamily="18" charset="0"/>
                  </a:rPr>
                  <a:t> + </a:t>
                </a:r>
                <a:r>
                  <a:rPr lang="en-US" altLang="zh-CN" sz="2400" i="1" dirty="0">
                    <a:solidFill>
                      <a:srgbClr val="FFFF00"/>
                    </a:solidFill>
                    <a:latin typeface="Times New Roman" panose="02020603050405020304" pitchFamily="18" charset="0"/>
                    <a:cs typeface="Times New Roman" panose="02020603050405020304" pitchFamily="18" charset="0"/>
                  </a:rPr>
                  <a:t>j </a:t>
                </a:r>
                <a:r>
                  <a:rPr lang="en-US" altLang="zh-CN" sz="2400" dirty="0">
                    <a:solidFill>
                      <a:srgbClr val="FFFF00"/>
                    </a:solidFill>
                    <a:latin typeface="Times New Roman" panose="02020603050405020304" pitchFamily="18" charset="0"/>
                    <a:cs typeface="Times New Roman" panose="02020603050405020304" pitchFamily="18" charset="0"/>
                  </a:rPr>
                  <a:t>  ,   </a:t>
                </a:r>
                <a:r>
                  <a:rPr lang="zh-CN" altLang="en-US" sz="2400" dirty="0">
                    <a:solidFill>
                      <a:srgbClr val="FFFF00"/>
                    </a:solidFill>
                    <a:latin typeface="Times New Roman" panose="02020603050405020304" pitchFamily="18" charset="0"/>
                    <a:cs typeface="Times New Roman" panose="02020603050405020304" pitchFamily="18" charset="0"/>
                  </a:rPr>
                  <a:t>例如：</a:t>
                </a:r>
                <a:r>
                  <a:rPr lang="en-US" altLang="zh-CN" sz="2400" dirty="0">
                    <a:solidFill>
                      <a:srgbClr val="FFFF00"/>
                    </a:solidFill>
                    <a:latin typeface="Times New Roman" panose="02020603050405020304" pitchFamily="18" charset="0"/>
                    <a:cs typeface="Times New Roman" panose="02020603050405020304" pitchFamily="18" charset="0"/>
                  </a:rPr>
                  <a:t>A[3][2] = </a:t>
                </a:r>
                <a14:m>
                  <m:oMath xmlns:m="http://schemas.openxmlformats.org/officeDocument/2006/math">
                    <m:f>
                      <m:fPr>
                        <m:ctrlPr>
                          <a:rPr lang="en-US" altLang="zh-CN" sz="2400" i="1">
                            <a:solidFill>
                              <a:srgbClr val="FFFF00"/>
                            </a:solidFill>
                            <a:latin typeface="Cambria Math" panose="02040503050406030204" pitchFamily="18" charset="0"/>
                            <a:cs typeface="Times New Roman" panose="02020603050405020304" pitchFamily="18" charset="0"/>
                          </a:rPr>
                        </m:ctrlPr>
                      </m:fPr>
                      <m:num>
                        <m:r>
                          <a:rPr lang="en-US" altLang="zh-CN" sz="2400" i="1">
                            <a:solidFill>
                              <a:srgbClr val="FFFF00"/>
                            </a:solidFill>
                            <a:latin typeface="Cambria Math" panose="02040503050406030204" pitchFamily="18" charset="0"/>
                            <a:cs typeface="Times New Roman" panose="02020603050405020304" pitchFamily="18" charset="0"/>
                          </a:rPr>
                          <m:t>(</m:t>
                        </m:r>
                        <m:r>
                          <a:rPr lang="en-US" altLang="zh-CN" sz="2400" b="0" i="1" smtClean="0">
                            <a:solidFill>
                              <a:srgbClr val="FFFF00"/>
                            </a:solidFill>
                            <a:latin typeface="Cambria Math" panose="02040503050406030204" pitchFamily="18" charset="0"/>
                            <a:cs typeface="Times New Roman" panose="02020603050405020304" pitchFamily="18" charset="0"/>
                          </a:rPr>
                          <m:t>3+1</m:t>
                        </m:r>
                        <m:r>
                          <a:rPr lang="en-US" altLang="zh-CN" sz="2400" i="1">
                            <a:solidFill>
                              <a:srgbClr val="FFFF00"/>
                            </a:solidFill>
                            <a:latin typeface="Cambria Math" panose="02040503050406030204" pitchFamily="18" charset="0"/>
                            <a:cs typeface="Times New Roman" panose="02020603050405020304" pitchFamily="18" charset="0"/>
                          </a:rPr>
                          <m:t>)×</m:t>
                        </m:r>
                        <m:r>
                          <a:rPr lang="en-US" altLang="zh-CN" sz="2400" b="0" i="1" smtClean="0">
                            <a:solidFill>
                              <a:srgbClr val="FFFF00"/>
                            </a:solidFill>
                            <a:latin typeface="Cambria Math" panose="02040503050406030204" pitchFamily="18" charset="0"/>
                            <a:cs typeface="Times New Roman" panose="02020603050405020304" pitchFamily="18" charset="0"/>
                          </a:rPr>
                          <m:t>3</m:t>
                        </m:r>
                      </m:num>
                      <m:den>
                        <m:r>
                          <a:rPr lang="en-US" altLang="zh-CN" sz="2400" i="1">
                            <a:solidFill>
                              <a:srgbClr val="FFFF00"/>
                            </a:solidFill>
                            <a:latin typeface="Cambria Math" panose="02040503050406030204" pitchFamily="18" charset="0"/>
                            <a:cs typeface="Times New Roman" panose="02020603050405020304" pitchFamily="18" charset="0"/>
                          </a:rPr>
                          <m:t>2</m:t>
                        </m:r>
                      </m:den>
                    </m:f>
                  </m:oMath>
                </a14:m>
                <a:r>
                  <a:rPr lang="en-US" altLang="zh-CN" sz="2400" dirty="0">
                    <a:solidFill>
                      <a:srgbClr val="FFFF00"/>
                    </a:solidFill>
                    <a:latin typeface="Times New Roman" panose="02020603050405020304" pitchFamily="18" charset="0"/>
                    <a:cs typeface="Times New Roman" panose="02020603050405020304" pitchFamily="18" charset="0"/>
                  </a:rPr>
                  <a:t> + 2</a:t>
                </a:r>
                <a:r>
                  <a:rPr lang="en-US" altLang="zh-CN" sz="2400" i="1" dirty="0">
                    <a:solidFill>
                      <a:srgbClr val="FFFF00"/>
                    </a:solidFill>
                    <a:latin typeface="Times New Roman" panose="02020603050405020304" pitchFamily="18" charset="0"/>
                    <a:cs typeface="Times New Roman" panose="02020603050405020304" pitchFamily="18" charset="0"/>
                  </a:rPr>
                  <a:t>= </a:t>
                </a:r>
                <a:r>
                  <a:rPr lang="en-US" altLang="zh-CN" sz="2400" dirty="0">
                    <a:solidFill>
                      <a:srgbClr val="FFFF00"/>
                    </a:solidFill>
                    <a:latin typeface="Times New Roman" panose="02020603050405020304" pitchFamily="18" charset="0"/>
                    <a:cs typeface="Times New Roman" panose="02020603050405020304" pitchFamily="18" charset="0"/>
                  </a:rPr>
                  <a:t>8</a:t>
                </a:r>
              </a:p>
              <a:p>
                <a:endParaRPr lang="en-US" altLang="zh-CN" sz="2400"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4" name="Text Box 27">
                <a:extLst>
                  <a:ext uri="{FF2B5EF4-FFF2-40B4-BE49-F238E27FC236}">
                    <a16:creationId xmlns:a16="http://schemas.microsoft.com/office/drawing/2014/main" id="{487EF634-9875-B077-B138-2663E940E2E3}"/>
                  </a:ext>
                </a:extLst>
              </p:cNvPr>
              <p:cNvSpPr txBox="1">
                <a:spLocks noRot="1" noChangeAspect="1" noMove="1" noResize="1" noEditPoints="1" noAdjustHandles="1" noChangeArrowheads="1" noChangeShapeType="1" noTextEdit="1"/>
              </p:cNvSpPr>
              <p:nvPr/>
            </p:nvSpPr>
            <p:spPr bwMode="auto">
              <a:xfrm>
                <a:off x="0" y="4335646"/>
                <a:ext cx="9108504" cy="2847061"/>
              </a:xfrm>
              <a:prstGeom prst="rect">
                <a:avLst/>
              </a:prstGeom>
              <a:blipFill>
                <a:blip r:embed="rId4"/>
                <a:stretch>
                  <a:fillRect l="-1004" t="-23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6" name="文本框 5">
            <a:extLst>
              <a:ext uri="{FF2B5EF4-FFF2-40B4-BE49-F238E27FC236}">
                <a16:creationId xmlns:a16="http://schemas.microsoft.com/office/drawing/2014/main" id="{09CC872F-4111-CF4A-A64B-FF678758AB4B}"/>
              </a:ext>
            </a:extLst>
          </p:cNvPr>
          <p:cNvSpPr txBox="1"/>
          <p:nvPr/>
        </p:nvSpPr>
        <p:spPr>
          <a:xfrm>
            <a:off x="827584" y="4960559"/>
            <a:ext cx="2082621" cy="369332"/>
          </a:xfrm>
          <a:prstGeom prst="rect">
            <a:avLst/>
          </a:prstGeom>
          <a:noFill/>
        </p:spPr>
        <p:txBody>
          <a:bodyPr wrap="none" rtlCol="0">
            <a:spAutoFit/>
          </a:bodyPr>
          <a:lstStyle/>
          <a:p>
            <a:r>
              <a:rPr lang="zh-CN" altLang="en-US" dirty="0"/>
              <a:t>第</a:t>
            </a:r>
            <a:r>
              <a:rPr lang="en-US" altLang="zh-CN" dirty="0" err="1"/>
              <a:t>i</a:t>
            </a:r>
            <a:r>
              <a:rPr lang="zh-CN" altLang="en-US" dirty="0"/>
              <a:t>行前元素的总数</a:t>
            </a:r>
            <a:endParaRPr lang="en-US" dirty="0"/>
          </a:p>
        </p:txBody>
      </p:sp>
      <p:sp>
        <p:nvSpPr>
          <p:cNvPr id="7" name="文本框 6">
            <a:extLst>
              <a:ext uri="{FF2B5EF4-FFF2-40B4-BE49-F238E27FC236}">
                <a16:creationId xmlns:a16="http://schemas.microsoft.com/office/drawing/2014/main" id="{7EA089F8-3D83-176D-0FD9-AC1DE11AD0C6}"/>
              </a:ext>
            </a:extLst>
          </p:cNvPr>
          <p:cNvSpPr txBox="1"/>
          <p:nvPr/>
        </p:nvSpPr>
        <p:spPr>
          <a:xfrm>
            <a:off x="3209461" y="5003884"/>
            <a:ext cx="3096344" cy="369332"/>
          </a:xfrm>
          <a:prstGeom prst="rect">
            <a:avLst/>
          </a:prstGeom>
          <a:noFill/>
        </p:spPr>
        <p:txBody>
          <a:bodyPr wrap="square" rtlCol="0">
            <a:spAutoFit/>
          </a:bodyPr>
          <a:lstStyle/>
          <a:p>
            <a:pPr algn="just"/>
            <a:r>
              <a:rPr lang="zh-CN" altLang="en-US" dirty="0"/>
              <a:t>第</a:t>
            </a:r>
            <a:r>
              <a:rPr lang="en-US" altLang="zh-CN" dirty="0" err="1"/>
              <a:t>i</a:t>
            </a:r>
            <a:r>
              <a:rPr lang="zh-CN" altLang="en-US" dirty="0"/>
              <a:t>行第</a:t>
            </a:r>
            <a:r>
              <a:rPr lang="en-US" altLang="zh-CN" dirty="0"/>
              <a:t>j</a:t>
            </a:r>
            <a:r>
              <a:rPr lang="zh-CN" altLang="en-US" dirty="0"/>
              <a:t>个元素前的元素个数</a:t>
            </a:r>
            <a:endParaRPr lang="en-US" dirty="0"/>
          </a:p>
        </p:txBody>
      </p:sp>
      <p:sp>
        <p:nvSpPr>
          <p:cNvPr id="2" name="左大括号 1">
            <a:extLst>
              <a:ext uri="{FF2B5EF4-FFF2-40B4-BE49-F238E27FC236}">
                <a16:creationId xmlns:a16="http://schemas.microsoft.com/office/drawing/2014/main" id="{DA80D1F4-2ACB-26C1-919F-8AB9B735C643}"/>
              </a:ext>
            </a:extLst>
          </p:cNvPr>
          <p:cNvSpPr/>
          <p:nvPr/>
        </p:nvSpPr>
        <p:spPr>
          <a:xfrm rot="5400000">
            <a:off x="1685600" y="4430258"/>
            <a:ext cx="186566" cy="1985834"/>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直接箭头连接符 4">
            <a:extLst>
              <a:ext uri="{FF2B5EF4-FFF2-40B4-BE49-F238E27FC236}">
                <a16:creationId xmlns:a16="http://schemas.microsoft.com/office/drawing/2014/main" id="{B98C9A5D-B1B2-B3A5-E966-180526178DF3}"/>
              </a:ext>
            </a:extLst>
          </p:cNvPr>
          <p:cNvCxnSpPr>
            <a:cxnSpLocks/>
          </p:cNvCxnSpPr>
          <p:nvPr/>
        </p:nvCxnSpPr>
        <p:spPr>
          <a:xfrm flipH="1">
            <a:off x="3491880" y="5373216"/>
            <a:ext cx="432048" cy="2546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979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ChangeArrowheads="1"/>
          </p:cNvSpPr>
          <p:nvPr/>
        </p:nvSpPr>
        <p:spPr bwMode="auto">
          <a:xfrm>
            <a:off x="430213" y="333375"/>
            <a:ext cx="82819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latin typeface="Times New Roman" panose="02020603050405020304" pitchFamily="18" charset="0"/>
                <a:ea typeface="幼圆" panose="02010509060101010101" pitchFamily="49" charset="-122"/>
              </a:rPr>
              <a:t>(2) </a:t>
            </a:r>
            <a:r>
              <a:rPr kumimoji="1" lang="en-US" altLang="zh-CN" sz="2800" dirty="0">
                <a:solidFill>
                  <a:srgbClr val="FFFF00"/>
                </a:solidFill>
                <a:latin typeface="Times New Roman" panose="02020603050405020304" pitchFamily="18" charset="0"/>
                <a:ea typeface="幼圆" panose="02010509060101010101" pitchFamily="49" charset="-122"/>
              </a:rPr>
              <a:t>Triangle matrix</a:t>
            </a:r>
            <a:r>
              <a:rPr kumimoji="1" lang="zh-CN" altLang="en-US" sz="2800" dirty="0">
                <a:latin typeface="Times New Roman" panose="02020603050405020304" pitchFamily="18" charset="0"/>
                <a:ea typeface="幼圆" panose="02010509060101010101" pitchFamily="49" charset="-122"/>
              </a:rPr>
              <a:t>：指矩阵的上（下）三角中的元素（不包括对角线）均为</a:t>
            </a:r>
            <a:r>
              <a:rPr kumimoji="1" lang="zh-CN" altLang="en-US" sz="2800" dirty="0">
                <a:solidFill>
                  <a:srgbClr val="66FF33"/>
                </a:solidFill>
                <a:latin typeface="Times New Roman" panose="02020603050405020304" pitchFamily="18" charset="0"/>
                <a:ea typeface="幼圆" panose="02010509060101010101" pitchFamily="49" charset="-122"/>
              </a:rPr>
              <a:t>常数</a:t>
            </a:r>
            <a:r>
              <a:rPr kumimoji="1" lang="en-US" altLang="zh-CN" sz="2800" i="1" dirty="0">
                <a:solidFill>
                  <a:srgbClr val="66FF33"/>
                </a:solidFill>
                <a:latin typeface="Times New Roman" panose="02020603050405020304" pitchFamily="18" charset="0"/>
                <a:ea typeface="幼圆" panose="02010509060101010101" pitchFamily="49" charset="-122"/>
              </a:rPr>
              <a:t>c</a:t>
            </a:r>
            <a:r>
              <a:rPr kumimoji="1" lang="zh-CN" altLang="en-US" sz="2800" dirty="0">
                <a:solidFill>
                  <a:srgbClr val="66FF33"/>
                </a:solidFill>
                <a:latin typeface="Times New Roman" panose="02020603050405020304" pitchFamily="18" charset="0"/>
                <a:ea typeface="幼圆" panose="02010509060101010101" pitchFamily="49" charset="-122"/>
              </a:rPr>
              <a:t>或</a:t>
            </a:r>
            <a:r>
              <a:rPr kumimoji="1" lang="en-US" altLang="zh-CN" sz="2800" dirty="0">
                <a:solidFill>
                  <a:srgbClr val="66FF33"/>
                </a:solidFill>
                <a:latin typeface="Times New Roman" panose="02020603050405020304" pitchFamily="18" charset="0"/>
                <a:ea typeface="幼圆" panose="02010509060101010101" pitchFamily="49" charset="-122"/>
              </a:rPr>
              <a:t>0</a:t>
            </a:r>
            <a:r>
              <a:rPr kumimoji="1" lang="zh-CN" altLang="en-US" sz="2800" dirty="0">
                <a:latin typeface="Times New Roman" panose="02020603050405020304" pitchFamily="18" charset="0"/>
                <a:ea typeface="幼圆" panose="02010509060101010101" pitchFamily="49" charset="-122"/>
              </a:rPr>
              <a:t>的</a:t>
            </a:r>
            <a:r>
              <a:rPr kumimoji="1" lang="en-US" altLang="zh-CN" sz="2800" i="1" dirty="0">
                <a:latin typeface="Times New Roman" panose="02020603050405020304" pitchFamily="18" charset="0"/>
                <a:ea typeface="幼圆" panose="02010509060101010101" pitchFamily="49" charset="-122"/>
              </a:rPr>
              <a:t>n</a:t>
            </a:r>
            <a:r>
              <a:rPr kumimoji="1" lang="zh-CN" altLang="en-US" sz="2800" dirty="0">
                <a:latin typeface="Times New Roman" panose="02020603050405020304" pitchFamily="18" charset="0"/>
                <a:ea typeface="幼圆" panose="02010509060101010101" pitchFamily="49" charset="-122"/>
              </a:rPr>
              <a:t>阶矩阵。可以采用和对称矩阵一样的方法存储。</a:t>
            </a:r>
          </a:p>
        </p:txBody>
      </p:sp>
      <p:graphicFrame>
        <p:nvGraphicFramePr>
          <p:cNvPr id="40966" name="Object 6"/>
          <p:cNvGraphicFramePr>
            <a:graphicFrameLocks noChangeAspect="1"/>
          </p:cNvGraphicFramePr>
          <p:nvPr/>
        </p:nvGraphicFramePr>
        <p:xfrm>
          <a:off x="1258888" y="1916748"/>
          <a:ext cx="3225800" cy="2844800"/>
        </p:xfrm>
        <a:graphic>
          <a:graphicData uri="http://schemas.openxmlformats.org/presentationml/2006/ole">
            <mc:AlternateContent xmlns:mc="http://schemas.openxmlformats.org/markup-compatibility/2006">
              <mc:Choice xmlns:v="urn:schemas-microsoft-com:vml" Requires="v">
                <p:oleObj name="Equation" r:id="rId2" imgW="1612900" imgH="1422400" progId="Equation.DSMT4">
                  <p:embed/>
                </p:oleObj>
              </mc:Choice>
              <mc:Fallback>
                <p:oleObj name="Equation" r:id="rId2" imgW="1612900" imgH="14224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916748"/>
                        <a:ext cx="3225800" cy="284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7" name="Text Box 7"/>
          <p:cNvSpPr txBox="1">
            <a:spLocks noChangeArrowheads="1"/>
          </p:cNvSpPr>
          <p:nvPr/>
        </p:nvSpPr>
        <p:spPr bwMode="auto">
          <a:xfrm>
            <a:off x="892493" y="3067685"/>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FF00"/>
                </a:solidFill>
                <a:latin typeface="Times New Roman" panose="02020603050405020304" pitchFamily="18" charset="0"/>
                <a:cs typeface="Times New Roman" panose="02020603050405020304" pitchFamily="18" charset="0"/>
              </a:rPr>
              <a:t>i</a:t>
            </a:r>
          </a:p>
        </p:txBody>
      </p:sp>
      <p:sp>
        <p:nvSpPr>
          <p:cNvPr id="40969" name="Text Box 9"/>
          <p:cNvSpPr txBox="1">
            <a:spLocks noChangeArrowheads="1"/>
          </p:cNvSpPr>
          <p:nvPr/>
        </p:nvSpPr>
        <p:spPr bwMode="auto">
          <a:xfrm>
            <a:off x="2737803" y="476154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i="1">
                <a:solidFill>
                  <a:srgbClr val="FFFF00"/>
                </a:solidFill>
                <a:latin typeface="Times New Roman" panose="02020603050405020304" pitchFamily="18" charset="0"/>
                <a:cs typeface="Times New Roman" panose="02020603050405020304" pitchFamily="18" charset="0"/>
              </a:rPr>
              <a:t>j</a:t>
            </a:r>
          </a:p>
        </p:txBody>
      </p:sp>
      <mc:AlternateContent xmlns:mc="http://schemas.openxmlformats.org/markup-compatibility/2006" xmlns:a14="http://schemas.microsoft.com/office/drawing/2010/main">
        <mc:Choice Requires="a14">
          <p:sp>
            <p:nvSpPr>
              <p:cNvPr id="40971" name="Object 11"/>
              <p:cNvSpPr txBox="1"/>
              <p:nvPr/>
            </p:nvSpPr>
            <p:spPr bwMode="auto">
              <a:xfrm>
                <a:off x="4921250" y="2492375"/>
                <a:ext cx="3790950" cy="1274763"/>
              </a:xfrm>
              <a:prstGeom prst="rect">
                <a:avLst/>
              </a:prstGeom>
              <a:solidFill>
                <a:schemeClr val="bg2"/>
              </a:solidFill>
              <a:ln>
                <a:noFill/>
              </a:ln>
              <a:effectLst>
                <a:outerShdw dist="107763" dir="2700000" algn="ctr" rotWithShape="0">
                  <a:schemeClr val="tx2"/>
                </a:outerShdw>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FFFF00"/>
                          </a:solidFill>
                          <a:latin typeface="Cambria Math" panose="02040503050406030204" pitchFamily="18" charset="0"/>
                        </a:rPr>
                        <m:t>𝑘</m:t>
                      </m:r>
                      <m:r>
                        <a:rPr lang="en-US" i="1" smtClean="0">
                          <a:solidFill>
                            <a:srgbClr val="FFFF00"/>
                          </a:solidFill>
                          <a:latin typeface="Cambria Math" panose="02040503050406030204" pitchFamily="18" charset="0"/>
                        </a:rPr>
                        <m:t>=</m:t>
                      </m:r>
                      <m:d>
                        <m:dPr>
                          <m:begChr m:val="{"/>
                          <m:endChr m:val=""/>
                          <m:ctrlPr>
                            <a:rPr lang="en-US" i="1">
                              <a:solidFill>
                                <a:srgbClr val="FFFF00"/>
                              </a:solidFill>
                              <a:latin typeface="Cambria Math" panose="02040503050406030204" pitchFamily="18" charset="0"/>
                            </a:rPr>
                          </m:ctrlPr>
                        </m:dPr>
                        <m:e>
                          <m:m>
                            <m:mPr>
                              <m:plcHide m:val="on"/>
                              <m:mcs>
                                <m:mc>
                                  <m:mcPr>
                                    <m:count m:val="2"/>
                                    <m:mcJc m:val="center"/>
                                  </m:mcPr>
                                </m:mc>
                              </m:mcs>
                              <m:ctrlPr>
                                <a:rPr lang="en-US" i="1">
                                  <a:solidFill>
                                    <a:srgbClr val="FFFF00"/>
                                  </a:solidFill>
                                  <a:latin typeface="Cambria Math" panose="02040503050406030204" pitchFamily="18" charset="0"/>
                                </a:rPr>
                              </m:ctrlPr>
                            </m:mPr>
                            <m:mr>
                              <m:e>
                                <m:f>
                                  <m:fPr>
                                    <m:ctrlPr>
                                      <a:rPr lang="en-US" i="1">
                                        <a:solidFill>
                                          <a:srgbClr val="FFFF00"/>
                                        </a:solidFill>
                                        <a:latin typeface="Cambria Math" panose="02040503050406030204" pitchFamily="18" charset="0"/>
                                      </a:rPr>
                                    </m:ctrlPr>
                                  </m:fPr>
                                  <m:num>
                                    <m:r>
                                      <a:rPr lang="en-US" i="1">
                                        <a:solidFill>
                                          <a:srgbClr val="FFFF00"/>
                                        </a:solidFill>
                                        <a:latin typeface="Cambria Math" panose="02040503050406030204" pitchFamily="18" charset="0"/>
                                      </a:rPr>
                                      <m:t>𝑖</m:t>
                                    </m:r>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𝑖</m:t>
                                    </m:r>
                                    <m:r>
                                      <a:rPr lang="en-US" b="0" i="1" smtClean="0">
                                        <a:solidFill>
                                          <a:srgbClr val="FFFF00"/>
                                        </a:solidFill>
                                        <a:latin typeface="Cambria Math" panose="02040503050406030204" pitchFamily="18" charset="0"/>
                                      </a:rPr>
                                      <m:t>+</m:t>
                                    </m:r>
                                    <m:r>
                                      <a:rPr lang="en-US" i="1">
                                        <a:solidFill>
                                          <a:srgbClr val="FFFF00"/>
                                        </a:solidFill>
                                        <a:latin typeface="Cambria Math" panose="02040503050406030204" pitchFamily="18" charset="0"/>
                                      </a:rPr>
                                      <m:t>1)</m:t>
                                    </m:r>
                                  </m:num>
                                  <m:den>
                                    <m:r>
                                      <a:rPr lang="en-US" i="1">
                                        <a:solidFill>
                                          <a:srgbClr val="FFFF00"/>
                                        </a:solidFill>
                                        <a:latin typeface="Cambria Math" panose="02040503050406030204" pitchFamily="18" charset="0"/>
                                      </a:rPr>
                                      <m:t>2</m:t>
                                    </m:r>
                                  </m:den>
                                </m:f>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𝑗</m:t>
                                </m:r>
                              </m:e>
                              <m:e>
                                <m:r>
                                  <m:rPr>
                                    <m:nor/>
                                  </m:rPr>
                                  <a:rPr lang="en-US" i="0">
                                    <a:solidFill>
                                      <a:srgbClr val="FFFF00"/>
                                    </a:solidFill>
                                    <a:latin typeface="Cambria Math" panose="02040503050406030204" pitchFamily="18" charset="0"/>
                                  </a:rPr>
                                  <m:t>if</m:t>
                                </m:r>
                                <m:r>
                                  <m:rPr>
                                    <m:nor/>
                                  </m:rPr>
                                  <a:rPr lang="en-US" i="0">
                                    <a:solidFill>
                                      <a:srgbClr val="FFFF00"/>
                                    </a:solidFill>
                                    <a:latin typeface="Cambria Math" panose="02040503050406030204" pitchFamily="18" charset="0"/>
                                  </a:rPr>
                                  <m:t>    </m:t>
                                </m:r>
                                <m:r>
                                  <m:rPr>
                                    <m:nor/>
                                  </m:rPr>
                                  <a:rPr lang="en-US" i="0">
                                    <a:solidFill>
                                      <a:srgbClr val="FFFF00"/>
                                    </a:solidFill>
                                    <a:latin typeface="Cambria Math" panose="02040503050406030204" pitchFamily="18" charset="0"/>
                                  </a:rPr>
                                  <m:t>i</m:t>
                                </m:r>
                                <m:r>
                                  <a:rPr lang="en-US" i="1">
                                    <a:solidFill>
                                      <a:srgbClr val="FFFF00"/>
                                    </a:solidFill>
                                    <a:latin typeface="Cambria Math" panose="02040503050406030204" pitchFamily="18" charset="0"/>
                                  </a:rPr>
                                  <m:t>&gt;=</m:t>
                                </m:r>
                                <m:r>
                                  <m:rPr>
                                    <m:sty m:val="p"/>
                                  </m:rPr>
                                  <a:rPr lang="en-US" i="0">
                                    <a:solidFill>
                                      <a:srgbClr val="FFFF00"/>
                                    </a:solidFill>
                                    <a:latin typeface="Cambria Math" panose="02040503050406030204" pitchFamily="18" charset="0"/>
                                  </a:rPr>
                                  <m:t>j</m:t>
                                </m:r>
                              </m:e>
                            </m:mr>
                            <m:mr>
                              <m:e>
                                <m:r>
                                  <a:rPr lang="en-US" i="1">
                                    <a:solidFill>
                                      <a:srgbClr val="FFFF00"/>
                                    </a:solidFill>
                                    <a:latin typeface="Cambria Math" panose="02040503050406030204" pitchFamily="18" charset="0"/>
                                  </a:rPr>
                                  <m:t>𝑆𝑝𝑒𝑐𝑖𝑎𝑙</m:t>
                                </m:r>
                                <m:r>
                                  <a:rPr lang="en-US" i="1">
                                    <a:solidFill>
                                      <a:srgbClr val="FFFF00"/>
                                    </a:solidFill>
                                    <a:latin typeface="Cambria Math" panose="02040503050406030204" pitchFamily="18" charset="0"/>
                                  </a:rPr>
                                  <m:t> </m:t>
                                </m:r>
                                <m:r>
                                  <a:rPr lang="en-US" i="1">
                                    <a:solidFill>
                                      <a:srgbClr val="FFFF00"/>
                                    </a:solidFill>
                                    <a:latin typeface="Cambria Math" panose="02040503050406030204" pitchFamily="18" charset="0"/>
                                  </a:rPr>
                                  <m:t>𝑣𝑎𝑙𝑢𝑒</m:t>
                                </m:r>
                              </m:e>
                              <m:e>
                                <m:r>
                                  <m:rPr>
                                    <m:nor/>
                                  </m:rPr>
                                  <a:rPr lang="en-US" i="0">
                                    <a:solidFill>
                                      <a:srgbClr val="FFFF00"/>
                                    </a:solidFill>
                                    <a:latin typeface="Cambria Math" panose="02040503050406030204" pitchFamily="18" charset="0"/>
                                  </a:rPr>
                                  <m:t>if</m:t>
                                </m:r>
                                <m:r>
                                  <m:rPr>
                                    <m:nor/>
                                  </m:rPr>
                                  <a:rPr lang="en-US" i="0">
                                    <a:solidFill>
                                      <a:srgbClr val="FFFF00"/>
                                    </a:solidFill>
                                    <a:latin typeface="Cambria Math" panose="02040503050406030204" pitchFamily="18" charset="0"/>
                                  </a:rPr>
                                  <m:t>    </m:t>
                                </m:r>
                                <m:r>
                                  <m:rPr>
                                    <m:nor/>
                                  </m:rPr>
                                  <a:rPr lang="en-US" i="0">
                                    <a:solidFill>
                                      <a:srgbClr val="FFFF00"/>
                                    </a:solidFill>
                                    <a:latin typeface="Cambria Math" panose="02040503050406030204" pitchFamily="18" charset="0"/>
                                  </a:rPr>
                                  <m:t>i</m:t>
                                </m:r>
                                <m:r>
                                  <a:rPr lang="en-US" i="1">
                                    <a:solidFill>
                                      <a:srgbClr val="FFFF00"/>
                                    </a:solidFill>
                                    <a:latin typeface="Cambria Math" panose="02040503050406030204" pitchFamily="18" charset="0"/>
                                  </a:rPr>
                                  <m:t>&lt;</m:t>
                                </m:r>
                                <m:r>
                                  <m:rPr>
                                    <m:sty m:val="p"/>
                                  </m:rPr>
                                  <a:rPr lang="en-US" i="0">
                                    <a:solidFill>
                                      <a:srgbClr val="FFFF00"/>
                                    </a:solidFill>
                                    <a:latin typeface="Cambria Math" panose="02040503050406030204" pitchFamily="18" charset="0"/>
                                  </a:rPr>
                                  <m:t>j</m:t>
                                </m:r>
                              </m:e>
                            </m:mr>
                          </m:m>
                        </m:e>
                      </m:d>
                    </m:oMath>
                  </m:oMathPara>
                </a14:m>
                <a:endParaRPr lang="en-US" dirty="0"/>
              </a:p>
            </p:txBody>
          </p:sp>
        </mc:Choice>
        <mc:Fallback xmlns="">
          <p:sp>
            <p:nvSpPr>
              <p:cNvPr id="40971" name="Object 11"/>
              <p:cNvSpPr txBox="1">
                <a:spLocks noRot="1" noChangeAspect="1" noMove="1" noResize="1" noEditPoints="1" noAdjustHandles="1" noChangeArrowheads="1" noChangeShapeType="1" noTextEdit="1"/>
              </p:cNvSpPr>
              <p:nvPr/>
            </p:nvSpPr>
            <p:spPr bwMode="auto">
              <a:xfrm>
                <a:off x="4921250" y="2492375"/>
                <a:ext cx="3790950" cy="1274763"/>
              </a:xfrm>
              <a:prstGeom prst="rect">
                <a:avLst/>
              </a:prstGeom>
              <a:blipFill>
                <a:blip r:embed="rId4"/>
                <a:stretch>
                  <a:fillRect/>
                </a:stretch>
              </a:blipFill>
              <a:ln>
                <a:noFill/>
              </a:ln>
              <a:effectLst>
                <a:outerShdw dist="107763" dir="2700000" algn="ctr" rotWithShape="0">
                  <a:schemeClr val="tx2"/>
                </a:outerShdw>
              </a:effectLst>
            </p:spPr>
            <p:txBody>
              <a:bodyPr/>
              <a:lstStyle/>
              <a:p>
                <a:r>
                  <a:rPr lang="en-US">
                    <a:noFill/>
                  </a:rPr>
                  <a:t> </a:t>
                </a:r>
              </a:p>
            </p:txBody>
          </p:sp>
        </mc:Fallback>
      </mc:AlternateContent>
      <p:sp>
        <p:nvSpPr>
          <p:cNvPr id="40972" name="Rectangle 12"/>
          <p:cNvSpPr>
            <a:spLocks noChangeArrowheads="1"/>
          </p:cNvSpPr>
          <p:nvPr/>
        </p:nvSpPr>
        <p:spPr bwMode="auto">
          <a:xfrm>
            <a:off x="828675"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3" name="Rectangle 13"/>
          <p:cNvSpPr>
            <a:spLocks noChangeArrowheads="1"/>
          </p:cNvSpPr>
          <p:nvPr/>
        </p:nvSpPr>
        <p:spPr bwMode="auto">
          <a:xfrm>
            <a:off x="1331913" y="5715000"/>
            <a:ext cx="503237"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2</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4" name="Rectangle 14"/>
          <p:cNvSpPr>
            <a:spLocks noChangeArrowheads="1"/>
          </p:cNvSpPr>
          <p:nvPr/>
        </p:nvSpPr>
        <p:spPr bwMode="auto">
          <a:xfrm>
            <a:off x="1835150" y="5715000"/>
            <a:ext cx="503238"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3</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2339975"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4</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6" name="Rectangle 16"/>
          <p:cNvSpPr>
            <a:spLocks noChangeArrowheads="1"/>
          </p:cNvSpPr>
          <p:nvPr/>
        </p:nvSpPr>
        <p:spPr bwMode="auto">
          <a:xfrm>
            <a:off x="2843213"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5</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7" name="Rectangle 17"/>
          <p:cNvSpPr>
            <a:spLocks noChangeArrowheads="1"/>
          </p:cNvSpPr>
          <p:nvPr/>
        </p:nvSpPr>
        <p:spPr bwMode="auto">
          <a:xfrm>
            <a:off x="3348038"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6</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78" name="Rectangle 18"/>
          <p:cNvSpPr>
            <a:spLocks noChangeArrowheads="1"/>
          </p:cNvSpPr>
          <p:nvPr/>
        </p:nvSpPr>
        <p:spPr bwMode="auto">
          <a:xfrm>
            <a:off x="3851275" y="5715000"/>
            <a:ext cx="503238"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0979" name="Rectangle 19"/>
          <p:cNvSpPr>
            <a:spLocks noChangeArrowheads="1"/>
          </p:cNvSpPr>
          <p:nvPr/>
        </p:nvSpPr>
        <p:spPr bwMode="auto">
          <a:xfrm>
            <a:off x="4356100" y="5715000"/>
            <a:ext cx="503238"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0980" name="Rectangle 20"/>
          <p:cNvSpPr>
            <a:spLocks noChangeArrowheads="1"/>
          </p:cNvSpPr>
          <p:nvPr/>
        </p:nvSpPr>
        <p:spPr bwMode="auto">
          <a:xfrm>
            <a:off x="4859338" y="5715000"/>
            <a:ext cx="503237" cy="36036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0981" name="Rectangle 21"/>
          <p:cNvSpPr>
            <a:spLocks noChangeArrowheads="1"/>
          </p:cNvSpPr>
          <p:nvPr/>
        </p:nvSpPr>
        <p:spPr bwMode="auto">
          <a:xfrm>
            <a:off x="5364163"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16</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2" name="Rectangle 22"/>
          <p:cNvSpPr>
            <a:spLocks noChangeArrowheads="1"/>
          </p:cNvSpPr>
          <p:nvPr/>
        </p:nvSpPr>
        <p:spPr bwMode="auto">
          <a:xfrm>
            <a:off x="5867400"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17</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3" name="Rectangle 23"/>
          <p:cNvSpPr>
            <a:spLocks noChangeArrowheads="1"/>
          </p:cNvSpPr>
          <p:nvPr/>
        </p:nvSpPr>
        <p:spPr bwMode="auto">
          <a:xfrm>
            <a:off x="6372225"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18</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4" name="Rectangle 24"/>
          <p:cNvSpPr>
            <a:spLocks noChangeArrowheads="1"/>
          </p:cNvSpPr>
          <p:nvPr/>
        </p:nvSpPr>
        <p:spPr bwMode="auto">
          <a:xfrm>
            <a:off x="6877050" y="5715000"/>
            <a:ext cx="503238"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0985" name="Rectangle 25"/>
          <p:cNvSpPr>
            <a:spLocks noChangeArrowheads="1"/>
          </p:cNvSpPr>
          <p:nvPr/>
        </p:nvSpPr>
        <p:spPr bwMode="auto">
          <a:xfrm>
            <a:off x="7380288"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rPr>
              <a:t>...</a:t>
            </a:r>
          </a:p>
        </p:txBody>
      </p:sp>
      <p:sp>
        <p:nvSpPr>
          <p:cNvPr id="40986" name="Rectangle 26"/>
          <p:cNvSpPr>
            <a:spLocks noChangeArrowheads="1"/>
          </p:cNvSpPr>
          <p:nvPr/>
        </p:nvSpPr>
        <p:spPr bwMode="auto">
          <a:xfrm>
            <a:off x="7885113"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20</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7" name="Rectangle 27"/>
          <p:cNvSpPr>
            <a:spLocks noChangeArrowheads="1"/>
          </p:cNvSpPr>
          <p:nvPr/>
        </p:nvSpPr>
        <p:spPr bwMode="auto">
          <a:xfrm>
            <a:off x="8389938" y="5715000"/>
            <a:ext cx="503237" cy="360363"/>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00"/>
                </a:solidFill>
                <a:latin typeface="Times New Roman" panose="02020603050405020304" pitchFamily="18" charset="0"/>
                <a:cs typeface="Times New Roman" panose="02020603050405020304" pitchFamily="18" charset="0"/>
              </a:rPr>
              <a:t>21</a:t>
            </a:r>
            <a:endParaRPr lang="en-US" altLang="zh-CN" b="1" baseline="-25000">
              <a:solidFill>
                <a:srgbClr val="FFFF00"/>
              </a:solidFill>
              <a:latin typeface="Times New Roman" panose="02020603050405020304" pitchFamily="18" charset="0"/>
              <a:cs typeface="Times New Roman" panose="02020603050405020304" pitchFamily="18" charset="0"/>
            </a:endParaRPr>
          </a:p>
        </p:txBody>
      </p:sp>
      <p:sp>
        <p:nvSpPr>
          <p:cNvPr id="40988" name="Text Box 28"/>
          <p:cNvSpPr txBox="1">
            <a:spLocks noChangeArrowheads="1"/>
          </p:cNvSpPr>
          <p:nvPr/>
        </p:nvSpPr>
        <p:spPr bwMode="auto">
          <a:xfrm>
            <a:off x="735013" y="53022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0</a:t>
            </a:r>
          </a:p>
        </p:txBody>
      </p:sp>
      <p:grpSp>
        <p:nvGrpSpPr>
          <p:cNvPr id="11" name="组合 10">
            <a:extLst>
              <a:ext uri="{FF2B5EF4-FFF2-40B4-BE49-F238E27FC236}">
                <a16:creationId xmlns:a16="http://schemas.microsoft.com/office/drawing/2014/main" id="{DE5E1B4F-B1F6-B2CF-9854-E116C54F3E4E}"/>
              </a:ext>
            </a:extLst>
          </p:cNvPr>
          <p:cNvGrpSpPr/>
          <p:nvPr/>
        </p:nvGrpSpPr>
        <p:grpSpPr>
          <a:xfrm>
            <a:off x="1305110" y="1844824"/>
            <a:ext cx="3323908" cy="2880320"/>
            <a:chOff x="1160780" y="1988840"/>
            <a:chExt cx="3323908" cy="2880320"/>
          </a:xfrm>
        </p:grpSpPr>
        <p:cxnSp>
          <p:nvCxnSpPr>
            <p:cNvPr id="5" name="直接连接符 4">
              <a:extLst>
                <a:ext uri="{FF2B5EF4-FFF2-40B4-BE49-F238E27FC236}">
                  <a16:creationId xmlns:a16="http://schemas.microsoft.com/office/drawing/2014/main" id="{05F74A22-A598-ED15-BF03-85D9A29111E7}"/>
                </a:ext>
              </a:extLst>
            </p:cNvPr>
            <p:cNvCxnSpPr/>
            <p:nvPr/>
          </p:nvCxnSpPr>
          <p:spPr>
            <a:xfrm>
              <a:off x="1160780" y="4869160"/>
              <a:ext cx="33239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4351A7F-2E07-A7ED-687C-5AA03636D5DB}"/>
                </a:ext>
              </a:extLst>
            </p:cNvPr>
            <p:cNvCxnSpPr>
              <a:cxnSpLocks/>
            </p:cNvCxnSpPr>
            <p:nvPr/>
          </p:nvCxnSpPr>
          <p:spPr>
            <a:xfrm>
              <a:off x="1160780" y="1988840"/>
              <a:ext cx="0" cy="2880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6B3C7E2-D8A1-0037-EBA6-95EE67B8F23A}"/>
                </a:ext>
              </a:extLst>
            </p:cNvPr>
            <p:cNvCxnSpPr/>
            <p:nvPr/>
          </p:nvCxnSpPr>
          <p:spPr>
            <a:xfrm>
              <a:off x="1160780" y="1988840"/>
              <a:ext cx="3323908" cy="288032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430213" y="333375"/>
            <a:ext cx="82819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latin typeface="Times New Roman" panose="02020603050405020304" pitchFamily="18" charset="0"/>
                <a:ea typeface="幼圆" panose="02010509060101010101" pitchFamily="49" charset="-122"/>
              </a:rPr>
              <a:t>(3) </a:t>
            </a:r>
            <a:r>
              <a:rPr kumimoji="1" lang="zh-CN" altLang="en-US" sz="2800" dirty="0">
                <a:solidFill>
                  <a:srgbClr val="FFFF00"/>
                </a:solidFill>
                <a:latin typeface="Times New Roman" panose="02020603050405020304" pitchFamily="18" charset="0"/>
                <a:ea typeface="幼圆" panose="02010509060101010101" pitchFamily="49" charset="-122"/>
              </a:rPr>
              <a:t>对角矩阵</a:t>
            </a:r>
            <a:r>
              <a:rPr kumimoji="1" lang="zh-CN" altLang="en-US" sz="2800" dirty="0">
                <a:latin typeface="Times New Roman" panose="02020603050405020304" pitchFamily="18" charset="0"/>
                <a:ea typeface="幼圆" panose="02010509060101010101" pitchFamily="49" charset="-122"/>
              </a:rPr>
              <a:t>：所有的非零元都集中在以主对角线为中心的带状区域中。即除了主对角线上和直接在对角线上、下方若干个对角线上的元之外，</a:t>
            </a:r>
            <a:r>
              <a:rPr kumimoji="1" lang="zh-CN" altLang="en-US" sz="2800" dirty="0">
                <a:solidFill>
                  <a:srgbClr val="66FF33"/>
                </a:solidFill>
                <a:latin typeface="Times New Roman" panose="02020603050405020304" pitchFamily="18" charset="0"/>
                <a:ea typeface="幼圆" panose="02010509060101010101" pitchFamily="49" charset="-122"/>
              </a:rPr>
              <a:t>所有其他的元皆为零</a:t>
            </a:r>
            <a:r>
              <a:rPr kumimoji="1" lang="zh-CN" altLang="en-US" sz="2800" dirty="0">
                <a:latin typeface="Times New Roman" panose="02020603050405020304" pitchFamily="18" charset="0"/>
                <a:ea typeface="幼圆" panose="02010509060101010101" pitchFamily="49" charset="-122"/>
              </a:rPr>
              <a:t>。</a:t>
            </a:r>
          </a:p>
        </p:txBody>
      </p:sp>
      <p:sp>
        <p:nvSpPr>
          <p:cNvPr id="9" name="Rectangle 11"/>
          <p:cNvSpPr>
            <a:spLocks noChangeArrowheads="1"/>
          </p:cNvSpPr>
          <p:nvPr/>
        </p:nvSpPr>
        <p:spPr bwMode="auto">
          <a:xfrm>
            <a:off x="395536" y="6164982"/>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00</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10" name="Rectangle 12"/>
          <p:cNvSpPr>
            <a:spLocks noChangeArrowheads="1"/>
          </p:cNvSpPr>
          <p:nvPr/>
        </p:nvSpPr>
        <p:spPr bwMode="auto">
          <a:xfrm>
            <a:off x="898774" y="6164982"/>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01</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11" name="Rectangle 13"/>
          <p:cNvSpPr>
            <a:spLocks noChangeArrowheads="1"/>
          </p:cNvSpPr>
          <p:nvPr/>
        </p:nvSpPr>
        <p:spPr bwMode="auto">
          <a:xfrm>
            <a:off x="1402011" y="6164982"/>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10</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2" name="Rectangle 14"/>
          <p:cNvSpPr>
            <a:spLocks noChangeArrowheads="1"/>
          </p:cNvSpPr>
          <p:nvPr/>
        </p:nvSpPr>
        <p:spPr bwMode="auto">
          <a:xfrm>
            <a:off x="1906836" y="6164982"/>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11</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13" name="Rectangle 15"/>
          <p:cNvSpPr>
            <a:spLocks noChangeArrowheads="1"/>
          </p:cNvSpPr>
          <p:nvPr/>
        </p:nvSpPr>
        <p:spPr bwMode="auto">
          <a:xfrm>
            <a:off x="2411979" y="6164982"/>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12</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14" name="Rectangle 16"/>
          <p:cNvSpPr>
            <a:spLocks noChangeArrowheads="1"/>
          </p:cNvSpPr>
          <p:nvPr/>
        </p:nvSpPr>
        <p:spPr bwMode="auto">
          <a:xfrm>
            <a:off x="2914899" y="6164982"/>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21</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15" name="Rectangle 17"/>
          <p:cNvSpPr>
            <a:spLocks noChangeArrowheads="1"/>
          </p:cNvSpPr>
          <p:nvPr/>
        </p:nvSpPr>
        <p:spPr bwMode="auto">
          <a:xfrm>
            <a:off x="3418136" y="6164982"/>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sym typeface="+mn-ea"/>
              </a:rPr>
              <a:t>a</a:t>
            </a:r>
            <a:r>
              <a:rPr lang="en-US" altLang="zh-CN" b="1" baseline="-25000" dirty="0" err="1">
                <a:solidFill>
                  <a:srgbClr val="FFFF00"/>
                </a:solidFill>
                <a:latin typeface="Times New Roman" panose="02020603050405020304" pitchFamily="18" charset="0"/>
                <a:cs typeface="Times New Roman" panose="02020603050405020304" pitchFamily="18" charset="0"/>
                <a:sym typeface="+mn-ea"/>
              </a:rPr>
              <a:t>22</a:t>
            </a:r>
            <a:endParaRPr lang="en-US" altLang="zh-CN" b="1" dirty="0">
              <a:solidFill>
                <a:srgbClr val="FFFF00"/>
              </a:solidFill>
            </a:endParaRPr>
          </a:p>
        </p:txBody>
      </p:sp>
      <p:sp>
        <p:nvSpPr>
          <p:cNvPr id="16" name="Rectangle 18"/>
          <p:cNvSpPr>
            <a:spLocks noChangeArrowheads="1"/>
          </p:cNvSpPr>
          <p:nvPr/>
        </p:nvSpPr>
        <p:spPr bwMode="auto">
          <a:xfrm>
            <a:off x="3922961" y="6164982"/>
            <a:ext cx="503238"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sym typeface="+mn-ea"/>
              </a:rPr>
              <a:t>a</a:t>
            </a:r>
            <a:r>
              <a:rPr lang="en-US" altLang="zh-CN" b="1" baseline="-25000" dirty="0" err="1">
                <a:solidFill>
                  <a:srgbClr val="FFFF00"/>
                </a:solidFill>
                <a:latin typeface="Times New Roman" panose="02020603050405020304" pitchFamily="18" charset="0"/>
                <a:cs typeface="Times New Roman" panose="02020603050405020304" pitchFamily="18" charset="0"/>
                <a:sym typeface="+mn-ea"/>
              </a:rPr>
              <a:t>23</a:t>
            </a:r>
            <a:endParaRPr lang="en-US" altLang="zh-CN" b="1" dirty="0">
              <a:solidFill>
                <a:srgbClr val="FFFF00"/>
              </a:solidFill>
            </a:endParaRPr>
          </a:p>
        </p:txBody>
      </p:sp>
      <p:sp>
        <p:nvSpPr>
          <p:cNvPr id="23" name="Rectangle 25"/>
          <p:cNvSpPr>
            <a:spLocks noChangeArrowheads="1"/>
          </p:cNvSpPr>
          <p:nvPr/>
        </p:nvSpPr>
        <p:spPr bwMode="auto">
          <a:xfrm>
            <a:off x="4932040" y="6165993"/>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33</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24" name="Rectangle 26"/>
          <p:cNvSpPr>
            <a:spLocks noChangeArrowheads="1"/>
          </p:cNvSpPr>
          <p:nvPr/>
        </p:nvSpPr>
        <p:spPr bwMode="auto">
          <a:xfrm>
            <a:off x="5440294" y="6164347"/>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34</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1DEEA5C-C4FE-1FF5-4FC4-8D2CF745FB69}"/>
                  </a:ext>
                </a:extLst>
              </p:cNvPr>
              <p:cNvSpPr txBox="1"/>
              <p:nvPr/>
            </p:nvSpPr>
            <p:spPr>
              <a:xfrm>
                <a:off x="5727596" y="3006689"/>
                <a:ext cx="3262432" cy="1938992"/>
              </a:xfrm>
              <a:prstGeom prst="rect">
                <a:avLst/>
              </a:prstGeom>
              <a:noFill/>
            </p:spPr>
            <p:txBody>
              <a:bodyPr wrap="none" rtlCol="0">
                <a:spAutoFit/>
              </a:bodyPr>
              <a:lstStyle/>
              <a:p>
                <a:r>
                  <a:rPr lang="zh-CN" altLang="en-US" sz="2000" dirty="0"/>
                  <a:t>如图为三对角矩阵，其压缩</a:t>
                </a:r>
                <a:endParaRPr lang="en-US" altLang="zh-CN" sz="2000" dirty="0"/>
              </a:p>
              <a:p>
                <a:r>
                  <a:rPr lang="zh-CN" altLang="en-US" sz="2000" dirty="0"/>
                  <a:t>地址计算公式为：</a:t>
                </a:r>
                <a:endParaRPr lang="en-US" altLang="zh-CN" sz="2000" dirty="0"/>
              </a:p>
              <a:p>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=2 ∗</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m:oMathPara>
                </a14:m>
                <a:endParaRPr lang="en-US" sz="2000" dirty="0"/>
              </a:p>
              <a:p>
                <a:endParaRPr lang="en-US" sz="2000" dirty="0"/>
              </a:p>
              <a:p>
                <a:r>
                  <a:rPr lang="zh-CN" altLang="en-US" sz="2000" dirty="0"/>
                  <a:t>例如</a:t>
                </a:r>
                <a:r>
                  <a:rPr lang="en-US" altLang="zh-CN" sz="2000" dirty="0"/>
                  <a:t>:  </a:t>
                </a:r>
                <a:r>
                  <a:rPr lang="en-US" altLang="zh-CN" sz="2000" dirty="0" err="1"/>
                  <a:t>a</a:t>
                </a:r>
                <a:r>
                  <a:rPr lang="en-US" altLang="zh-CN" sz="2000" baseline="-25000" dirty="0" err="1"/>
                  <a:t>34</a:t>
                </a:r>
                <a:r>
                  <a:rPr lang="en-US" altLang="zh-CN" sz="2000" dirty="0"/>
                  <a:t> </a:t>
                </a:r>
                <a:r>
                  <a:rPr lang="zh-CN" altLang="en-US" sz="2000" dirty="0"/>
                  <a:t>的地址为：</a:t>
                </a:r>
                <a:r>
                  <a:rPr lang="en-US" altLang="zh-CN" sz="2000" dirty="0"/>
                  <a:t>10</a:t>
                </a:r>
                <a:endParaRPr lang="en-US" sz="2000" dirty="0"/>
              </a:p>
            </p:txBody>
          </p:sp>
        </mc:Choice>
        <mc:Fallback xmlns="">
          <p:sp>
            <p:nvSpPr>
              <p:cNvPr id="3" name="文本框 2">
                <a:extLst>
                  <a:ext uri="{FF2B5EF4-FFF2-40B4-BE49-F238E27FC236}">
                    <a16:creationId xmlns:a16="http://schemas.microsoft.com/office/drawing/2014/main" id="{41DEEA5C-C4FE-1FF5-4FC4-8D2CF745FB69}"/>
                  </a:ext>
                </a:extLst>
              </p:cNvPr>
              <p:cNvSpPr txBox="1">
                <a:spLocks noRot="1" noChangeAspect="1" noMove="1" noResize="1" noEditPoints="1" noAdjustHandles="1" noChangeArrowheads="1" noChangeShapeType="1" noTextEdit="1"/>
              </p:cNvSpPr>
              <p:nvPr/>
            </p:nvSpPr>
            <p:spPr>
              <a:xfrm>
                <a:off x="5727596" y="3006689"/>
                <a:ext cx="3262432" cy="1938992"/>
              </a:xfrm>
              <a:prstGeom prst="rect">
                <a:avLst/>
              </a:prstGeom>
              <a:blipFill>
                <a:blip r:embed="rId2"/>
                <a:stretch>
                  <a:fillRect l="-2056" t="-2201" r="-1495" b="-5031"/>
                </a:stretch>
              </a:blipFill>
            </p:spPr>
            <p:txBody>
              <a:bodyPr/>
              <a:lstStyle/>
              <a:p>
                <a:r>
                  <a:rPr lang="en-US">
                    <a:noFill/>
                  </a:rPr>
                  <a:t> </a:t>
                </a:r>
              </a:p>
            </p:txBody>
          </p:sp>
        </mc:Fallback>
      </mc:AlternateContent>
      <p:sp>
        <p:nvSpPr>
          <p:cNvPr id="4" name="文本框 3">
            <a:extLst>
              <a:ext uri="{FF2B5EF4-FFF2-40B4-BE49-F238E27FC236}">
                <a16:creationId xmlns:a16="http://schemas.microsoft.com/office/drawing/2014/main" id="{F87EED2D-EC16-7E8B-A6E3-057D2682C18D}"/>
              </a:ext>
            </a:extLst>
          </p:cNvPr>
          <p:cNvSpPr txBox="1"/>
          <p:nvPr/>
        </p:nvSpPr>
        <p:spPr>
          <a:xfrm>
            <a:off x="486892" y="5768531"/>
            <a:ext cx="312906" cy="369332"/>
          </a:xfrm>
          <a:prstGeom prst="rect">
            <a:avLst/>
          </a:prstGeom>
          <a:noFill/>
        </p:spPr>
        <p:txBody>
          <a:bodyPr wrap="none" rtlCol="0">
            <a:spAutoFit/>
          </a:bodyPr>
          <a:lstStyle/>
          <a:p>
            <a:r>
              <a:rPr lang="en-US" dirty="0"/>
              <a:t>0</a:t>
            </a:r>
          </a:p>
        </p:txBody>
      </p:sp>
      <p:sp>
        <p:nvSpPr>
          <p:cNvPr id="5" name="文本框 4">
            <a:extLst>
              <a:ext uri="{FF2B5EF4-FFF2-40B4-BE49-F238E27FC236}">
                <a16:creationId xmlns:a16="http://schemas.microsoft.com/office/drawing/2014/main" id="{2A6AE8B9-3107-55EE-815E-D044DB6D342A}"/>
              </a:ext>
            </a:extLst>
          </p:cNvPr>
          <p:cNvSpPr txBox="1"/>
          <p:nvPr/>
        </p:nvSpPr>
        <p:spPr>
          <a:xfrm>
            <a:off x="993939" y="5768531"/>
            <a:ext cx="312906" cy="369332"/>
          </a:xfrm>
          <a:prstGeom prst="rect">
            <a:avLst/>
          </a:prstGeom>
          <a:noFill/>
        </p:spPr>
        <p:txBody>
          <a:bodyPr wrap="none" rtlCol="0">
            <a:spAutoFit/>
          </a:bodyPr>
          <a:lstStyle/>
          <a:p>
            <a:r>
              <a:rPr lang="en-US" dirty="0"/>
              <a:t>1</a:t>
            </a:r>
          </a:p>
        </p:txBody>
      </p:sp>
      <p:sp>
        <p:nvSpPr>
          <p:cNvPr id="6" name="文本框 5">
            <a:extLst>
              <a:ext uri="{FF2B5EF4-FFF2-40B4-BE49-F238E27FC236}">
                <a16:creationId xmlns:a16="http://schemas.microsoft.com/office/drawing/2014/main" id="{5B9F8B53-BE22-7F04-9A9F-8C347D4D7219}"/>
              </a:ext>
            </a:extLst>
          </p:cNvPr>
          <p:cNvSpPr txBox="1"/>
          <p:nvPr/>
        </p:nvSpPr>
        <p:spPr>
          <a:xfrm>
            <a:off x="1508528" y="5787551"/>
            <a:ext cx="312906" cy="369332"/>
          </a:xfrm>
          <a:prstGeom prst="rect">
            <a:avLst/>
          </a:prstGeom>
          <a:noFill/>
        </p:spPr>
        <p:txBody>
          <a:bodyPr wrap="none" rtlCol="0">
            <a:spAutoFit/>
          </a:bodyPr>
          <a:lstStyle/>
          <a:p>
            <a:r>
              <a:rPr lang="en-US" dirty="0"/>
              <a:t>2</a:t>
            </a:r>
          </a:p>
        </p:txBody>
      </p:sp>
      <p:sp>
        <p:nvSpPr>
          <p:cNvPr id="7" name="文本框 6">
            <a:extLst>
              <a:ext uri="{FF2B5EF4-FFF2-40B4-BE49-F238E27FC236}">
                <a16:creationId xmlns:a16="http://schemas.microsoft.com/office/drawing/2014/main" id="{9897723B-B87E-A9D2-BD7F-5E74CD0029F3}"/>
              </a:ext>
            </a:extLst>
          </p:cNvPr>
          <p:cNvSpPr txBox="1"/>
          <p:nvPr/>
        </p:nvSpPr>
        <p:spPr>
          <a:xfrm>
            <a:off x="2023117" y="5760630"/>
            <a:ext cx="312906" cy="369332"/>
          </a:xfrm>
          <a:prstGeom prst="rect">
            <a:avLst/>
          </a:prstGeom>
          <a:noFill/>
        </p:spPr>
        <p:txBody>
          <a:bodyPr wrap="none" rtlCol="0">
            <a:spAutoFit/>
          </a:bodyPr>
          <a:lstStyle/>
          <a:p>
            <a:r>
              <a:rPr lang="en-US" dirty="0"/>
              <a:t>3</a:t>
            </a:r>
          </a:p>
        </p:txBody>
      </p:sp>
      <p:sp>
        <p:nvSpPr>
          <p:cNvPr id="8" name="文本框 7">
            <a:extLst>
              <a:ext uri="{FF2B5EF4-FFF2-40B4-BE49-F238E27FC236}">
                <a16:creationId xmlns:a16="http://schemas.microsoft.com/office/drawing/2014/main" id="{E089D6D8-9BCA-36E3-58AF-EFE74085F222}"/>
              </a:ext>
            </a:extLst>
          </p:cNvPr>
          <p:cNvSpPr txBox="1"/>
          <p:nvPr/>
        </p:nvSpPr>
        <p:spPr>
          <a:xfrm>
            <a:off x="2559607" y="5760630"/>
            <a:ext cx="312906" cy="369332"/>
          </a:xfrm>
          <a:prstGeom prst="rect">
            <a:avLst/>
          </a:prstGeom>
          <a:noFill/>
        </p:spPr>
        <p:txBody>
          <a:bodyPr wrap="none" rtlCol="0">
            <a:spAutoFit/>
          </a:bodyPr>
          <a:lstStyle/>
          <a:p>
            <a:r>
              <a:rPr lang="en-US" dirty="0"/>
              <a:t>4</a:t>
            </a:r>
          </a:p>
        </p:txBody>
      </p:sp>
      <p:sp>
        <p:nvSpPr>
          <p:cNvPr id="12" name="文本框 11">
            <a:extLst>
              <a:ext uri="{FF2B5EF4-FFF2-40B4-BE49-F238E27FC236}">
                <a16:creationId xmlns:a16="http://schemas.microsoft.com/office/drawing/2014/main" id="{A8D532C3-30E5-1EA1-EFE2-9319A0015D50}"/>
              </a:ext>
            </a:extLst>
          </p:cNvPr>
          <p:cNvSpPr txBox="1"/>
          <p:nvPr/>
        </p:nvSpPr>
        <p:spPr>
          <a:xfrm>
            <a:off x="3010064" y="5785624"/>
            <a:ext cx="312906" cy="369332"/>
          </a:xfrm>
          <a:prstGeom prst="rect">
            <a:avLst/>
          </a:prstGeom>
          <a:noFill/>
        </p:spPr>
        <p:txBody>
          <a:bodyPr wrap="none" rtlCol="0">
            <a:spAutoFit/>
          </a:bodyPr>
          <a:lstStyle/>
          <a:p>
            <a:r>
              <a:rPr lang="en-US" dirty="0"/>
              <a:t>5</a:t>
            </a:r>
          </a:p>
        </p:txBody>
      </p:sp>
      <p:sp>
        <p:nvSpPr>
          <p:cNvPr id="18" name="文本框 17">
            <a:extLst>
              <a:ext uri="{FF2B5EF4-FFF2-40B4-BE49-F238E27FC236}">
                <a16:creationId xmlns:a16="http://schemas.microsoft.com/office/drawing/2014/main" id="{A3F3027F-EF4B-3F3B-7542-48D03CFF4FC6}"/>
              </a:ext>
            </a:extLst>
          </p:cNvPr>
          <p:cNvSpPr txBox="1"/>
          <p:nvPr/>
        </p:nvSpPr>
        <p:spPr>
          <a:xfrm>
            <a:off x="3546554" y="5768531"/>
            <a:ext cx="312906" cy="369332"/>
          </a:xfrm>
          <a:prstGeom prst="rect">
            <a:avLst/>
          </a:prstGeom>
          <a:noFill/>
        </p:spPr>
        <p:txBody>
          <a:bodyPr wrap="none" rtlCol="0">
            <a:spAutoFit/>
          </a:bodyPr>
          <a:lstStyle/>
          <a:p>
            <a:r>
              <a:rPr lang="en-US" dirty="0"/>
              <a:t>6</a:t>
            </a:r>
          </a:p>
        </p:txBody>
      </p:sp>
      <p:sp>
        <p:nvSpPr>
          <p:cNvPr id="19" name="文本框 18">
            <a:extLst>
              <a:ext uri="{FF2B5EF4-FFF2-40B4-BE49-F238E27FC236}">
                <a16:creationId xmlns:a16="http://schemas.microsoft.com/office/drawing/2014/main" id="{13D555EA-0AE1-65D7-8282-F5D10F4D2085}"/>
              </a:ext>
            </a:extLst>
          </p:cNvPr>
          <p:cNvSpPr txBox="1"/>
          <p:nvPr/>
        </p:nvSpPr>
        <p:spPr>
          <a:xfrm>
            <a:off x="4018127" y="5768531"/>
            <a:ext cx="312906" cy="369332"/>
          </a:xfrm>
          <a:prstGeom prst="rect">
            <a:avLst/>
          </a:prstGeom>
          <a:noFill/>
        </p:spPr>
        <p:txBody>
          <a:bodyPr wrap="none" rtlCol="0">
            <a:spAutoFit/>
          </a:bodyPr>
          <a:lstStyle/>
          <a:p>
            <a:r>
              <a:rPr lang="en-US" dirty="0"/>
              <a:t>7</a:t>
            </a:r>
          </a:p>
        </p:txBody>
      </p:sp>
      <p:sp>
        <p:nvSpPr>
          <p:cNvPr id="20" name="AutoShape 2">
            <a:extLst>
              <a:ext uri="{FF2B5EF4-FFF2-40B4-BE49-F238E27FC236}">
                <a16:creationId xmlns:a16="http://schemas.microsoft.com/office/drawing/2014/main" id="{2CADEA1C-E5CD-796F-7E6A-A011EAA4EC8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图片 21">
            <a:extLst>
              <a:ext uri="{FF2B5EF4-FFF2-40B4-BE49-F238E27FC236}">
                <a16:creationId xmlns:a16="http://schemas.microsoft.com/office/drawing/2014/main" id="{D95AD6C8-CB90-99A4-BB92-EB5142A0AAEA}"/>
              </a:ext>
            </a:extLst>
          </p:cNvPr>
          <p:cNvPicPr>
            <a:picLocks noChangeAspect="1"/>
          </p:cNvPicPr>
          <p:nvPr/>
        </p:nvPicPr>
        <p:blipFill>
          <a:blip r:embed="rId3"/>
          <a:stretch>
            <a:fillRect/>
          </a:stretch>
        </p:blipFill>
        <p:spPr>
          <a:xfrm>
            <a:off x="497930" y="2334517"/>
            <a:ext cx="4506118" cy="3247653"/>
          </a:xfrm>
          <a:prstGeom prst="rect">
            <a:avLst/>
          </a:prstGeom>
        </p:spPr>
      </p:pic>
      <p:sp>
        <p:nvSpPr>
          <p:cNvPr id="26" name="Rectangle 25">
            <a:extLst>
              <a:ext uri="{FF2B5EF4-FFF2-40B4-BE49-F238E27FC236}">
                <a16:creationId xmlns:a16="http://schemas.microsoft.com/office/drawing/2014/main" id="{1EFCF183-C313-13E7-12CB-E3365D3A0C68}"/>
              </a:ext>
            </a:extLst>
          </p:cNvPr>
          <p:cNvSpPr>
            <a:spLocks noChangeArrowheads="1"/>
          </p:cNvSpPr>
          <p:nvPr/>
        </p:nvSpPr>
        <p:spPr bwMode="auto">
          <a:xfrm>
            <a:off x="4433819" y="6163891"/>
            <a:ext cx="503237" cy="360362"/>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32</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A54BB7DD-E6EA-5BBB-6A55-C9325BA13C35}"/>
              </a:ext>
            </a:extLst>
          </p:cNvPr>
          <p:cNvSpPr>
            <a:spLocks noChangeArrowheads="1"/>
          </p:cNvSpPr>
          <p:nvPr/>
        </p:nvSpPr>
        <p:spPr bwMode="auto">
          <a:xfrm>
            <a:off x="5962177" y="6165304"/>
            <a:ext cx="503237" cy="360362"/>
          </a:xfrm>
          <a:prstGeom prst="rect">
            <a:avLst/>
          </a:prstGeom>
          <a:solidFill>
            <a:srgbClr val="339933"/>
          </a:solidFill>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43</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28" name="Rectangle 26">
            <a:extLst>
              <a:ext uri="{FF2B5EF4-FFF2-40B4-BE49-F238E27FC236}">
                <a16:creationId xmlns:a16="http://schemas.microsoft.com/office/drawing/2014/main" id="{6A3F1B7F-9292-17A4-4AC2-219BEC328AAF}"/>
              </a:ext>
            </a:extLst>
          </p:cNvPr>
          <p:cNvSpPr>
            <a:spLocks noChangeArrowheads="1"/>
          </p:cNvSpPr>
          <p:nvPr/>
        </p:nvSpPr>
        <p:spPr bwMode="auto">
          <a:xfrm>
            <a:off x="6489612" y="6154956"/>
            <a:ext cx="503237" cy="360362"/>
          </a:xfrm>
          <a:prstGeom prst="rect">
            <a:avLst/>
          </a:prstGeom>
          <a:solidFill>
            <a:srgbClr val="339933"/>
          </a:solidFill>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b="1" dirty="0" err="1">
                <a:solidFill>
                  <a:srgbClr val="FFFF00"/>
                </a:solidFill>
                <a:latin typeface="Times New Roman" panose="02020603050405020304" pitchFamily="18" charset="0"/>
                <a:cs typeface="Times New Roman" panose="02020603050405020304" pitchFamily="18" charset="0"/>
              </a:rPr>
              <a:t>a</a:t>
            </a:r>
            <a:r>
              <a:rPr lang="en-US" altLang="zh-CN" b="1" baseline="-25000" dirty="0" err="1">
                <a:solidFill>
                  <a:srgbClr val="FFFF00"/>
                </a:solidFill>
                <a:latin typeface="Times New Roman" panose="02020603050405020304" pitchFamily="18" charset="0"/>
                <a:cs typeface="Times New Roman" panose="02020603050405020304" pitchFamily="18" charset="0"/>
              </a:rPr>
              <a:t>44</a:t>
            </a:r>
            <a:endParaRPr lang="en-US" altLang="zh-CN" b="1" baseline="-25000" dirty="0">
              <a:solidFill>
                <a:srgbClr val="FFFF00"/>
              </a:solidFill>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3103083B-D8CE-61B1-7302-EDDC722E2D59}"/>
              </a:ext>
            </a:extLst>
          </p:cNvPr>
          <p:cNvSpPr txBox="1"/>
          <p:nvPr/>
        </p:nvSpPr>
        <p:spPr>
          <a:xfrm>
            <a:off x="4542594" y="5792457"/>
            <a:ext cx="312906" cy="369332"/>
          </a:xfrm>
          <a:prstGeom prst="rect">
            <a:avLst/>
          </a:prstGeom>
          <a:noFill/>
        </p:spPr>
        <p:txBody>
          <a:bodyPr wrap="none" rtlCol="0">
            <a:spAutoFit/>
          </a:bodyPr>
          <a:lstStyle/>
          <a:p>
            <a:r>
              <a:rPr lang="en-US" dirty="0"/>
              <a:t>8</a:t>
            </a:r>
          </a:p>
        </p:txBody>
      </p:sp>
      <p:sp>
        <p:nvSpPr>
          <p:cNvPr id="30" name="文本框 29">
            <a:extLst>
              <a:ext uri="{FF2B5EF4-FFF2-40B4-BE49-F238E27FC236}">
                <a16:creationId xmlns:a16="http://schemas.microsoft.com/office/drawing/2014/main" id="{7D5019C4-E729-6D6E-50E1-CB1B7AB6504F}"/>
              </a:ext>
            </a:extLst>
          </p:cNvPr>
          <p:cNvSpPr txBox="1"/>
          <p:nvPr/>
        </p:nvSpPr>
        <p:spPr>
          <a:xfrm>
            <a:off x="5067062" y="5760630"/>
            <a:ext cx="312906" cy="369332"/>
          </a:xfrm>
          <a:prstGeom prst="rect">
            <a:avLst/>
          </a:prstGeom>
          <a:noFill/>
        </p:spPr>
        <p:txBody>
          <a:bodyPr wrap="none" rtlCol="0">
            <a:spAutoFit/>
          </a:bodyPr>
          <a:lstStyle/>
          <a:p>
            <a:r>
              <a:rPr lang="en-US" dirty="0"/>
              <a:t>9</a:t>
            </a:r>
          </a:p>
        </p:txBody>
      </p:sp>
      <p:sp>
        <p:nvSpPr>
          <p:cNvPr id="31" name="文本框 30">
            <a:extLst>
              <a:ext uri="{FF2B5EF4-FFF2-40B4-BE49-F238E27FC236}">
                <a16:creationId xmlns:a16="http://schemas.microsoft.com/office/drawing/2014/main" id="{84A8DA4F-E537-3D46-5A27-9B1CC59F0728}"/>
              </a:ext>
            </a:extLst>
          </p:cNvPr>
          <p:cNvSpPr txBox="1"/>
          <p:nvPr/>
        </p:nvSpPr>
        <p:spPr>
          <a:xfrm>
            <a:off x="5489694" y="5785624"/>
            <a:ext cx="441146" cy="369332"/>
          </a:xfrm>
          <a:prstGeom prst="rect">
            <a:avLst/>
          </a:prstGeom>
          <a:noFill/>
        </p:spPr>
        <p:txBody>
          <a:bodyPr wrap="none" rtlCol="0">
            <a:spAutoFit/>
          </a:bodyPr>
          <a:lstStyle/>
          <a:p>
            <a:r>
              <a:rPr lang="en-US" dirty="0"/>
              <a:t>10</a:t>
            </a:r>
          </a:p>
        </p:txBody>
      </p:sp>
      <p:sp>
        <p:nvSpPr>
          <p:cNvPr id="32" name="文本框 31">
            <a:extLst>
              <a:ext uri="{FF2B5EF4-FFF2-40B4-BE49-F238E27FC236}">
                <a16:creationId xmlns:a16="http://schemas.microsoft.com/office/drawing/2014/main" id="{1094BA00-CF49-9CA2-EDAA-FB8AF2BD6D32}"/>
              </a:ext>
            </a:extLst>
          </p:cNvPr>
          <p:cNvSpPr txBox="1"/>
          <p:nvPr/>
        </p:nvSpPr>
        <p:spPr>
          <a:xfrm>
            <a:off x="6075847" y="5792712"/>
            <a:ext cx="424027" cy="369332"/>
          </a:xfrm>
          <a:prstGeom prst="rect">
            <a:avLst/>
          </a:prstGeom>
          <a:noFill/>
        </p:spPr>
        <p:txBody>
          <a:bodyPr wrap="none" rtlCol="0">
            <a:spAutoFit/>
          </a:bodyPr>
          <a:lstStyle/>
          <a:p>
            <a:r>
              <a:rPr lang="en-US" dirty="0"/>
              <a:t>11</a:t>
            </a:r>
          </a:p>
        </p:txBody>
      </p:sp>
      <p:sp>
        <p:nvSpPr>
          <p:cNvPr id="33" name="文本框 32">
            <a:extLst>
              <a:ext uri="{FF2B5EF4-FFF2-40B4-BE49-F238E27FC236}">
                <a16:creationId xmlns:a16="http://schemas.microsoft.com/office/drawing/2014/main" id="{77AF4C26-873A-701E-E77A-008A8A7A82BF}"/>
              </a:ext>
            </a:extLst>
          </p:cNvPr>
          <p:cNvSpPr txBox="1"/>
          <p:nvPr/>
        </p:nvSpPr>
        <p:spPr>
          <a:xfrm>
            <a:off x="6516216" y="5768531"/>
            <a:ext cx="441146" cy="369332"/>
          </a:xfrm>
          <a:prstGeom prst="rect">
            <a:avLst/>
          </a:prstGeom>
          <a:noFill/>
        </p:spPr>
        <p:txBody>
          <a:bodyPr wrap="none" rtlCol="0">
            <a:spAutoFit/>
          </a:bodyPr>
          <a:lstStyle/>
          <a:p>
            <a:r>
              <a:rPr lang="en-US" dirty="0"/>
              <a:t>12</a:t>
            </a:r>
          </a:p>
        </p:txBody>
      </p:sp>
      <p:sp>
        <p:nvSpPr>
          <p:cNvPr id="34" name="等腰三角形 33">
            <a:extLst>
              <a:ext uri="{FF2B5EF4-FFF2-40B4-BE49-F238E27FC236}">
                <a16:creationId xmlns:a16="http://schemas.microsoft.com/office/drawing/2014/main" id="{84C6499E-0978-D521-6A4C-3806C3544AB6}"/>
              </a:ext>
            </a:extLst>
          </p:cNvPr>
          <p:cNvSpPr/>
          <p:nvPr/>
        </p:nvSpPr>
        <p:spPr>
          <a:xfrm>
            <a:off x="5580112" y="6596261"/>
            <a:ext cx="238928" cy="14510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84213" y="1482725"/>
            <a:ext cx="7500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latin typeface="+mn-lt"/>
                <a:ea typeface="幼圆" panose="02010509060101010101" pitchFamily="49" charset="-122"/>
              </a:rPr>
              <a:t>Sparse factor</a:t>
            </a:r>
            <a:r>
              <a:rPr kumimoji="1" lang="zh-CN" altLang="en-US" sz="2400" dirty="0">
                <a:latin typeface="+mn-lt"/>
                <a:ea typeface="幼圆" panose="02010509060101010101" pitchFamily="49" charset="-122"/>
              </a:rPr>
              <a:t>：设在</a:t>
            </a:r>
            <a:r>
              <a:rPr kumimoji="1" lang="en-US" altLang="zh-CN" sz="2400" i="1" dirty="0">
                <a:latin typeface="+mn-lt"/>
                <a:ea typeface="幼圆" panose="02010509060101010101" pitchFamily="49" charset="-122"/>
              </a:rPr>
              <a:t>m*n</a:t>
            </a:r>
            <a:r>
              <a:rPr kumimoji="1" lang="zh-CN" altLang="en-US" sz="2400" dirty="0">
                <a:latin typeface="+mn-lt"/>
                <a:ea typeface="幼圆" panose="02010509060101010101" pitchFamily="49" charset="-122"/>
              </a:rPr>
              <a:t>的矩阵中，有</a:t>
            </a:r>
            <a:r>
              <a:rPr kumimoji="1" lang="en-US" altLang="zh-CN" sz="2400" i="1" dirty="0">
                <a:latin typeface="+mn-lt"/>
                <a:ea typeface="幼圆" panose="02010509060101010101" pitchFamily="49" charset="-122"/>
              </a:rPr>
              <a:t>t</a:t>
            </a:r>
            <a:r>
              <a:rPr kumimoji="1" lang="zh-CN" altLang="en-US" sz="2400" dirty="0">
                <a:latin typeface="+mn-lt"/>
                <a:ea typeface="幼圆" panose="02010509060101010101" pitchFamily="49" charset="-122"/>
              </a:rPr>
              <a:t>个非零元素，令</a:t>
            </a:r>
          </a:p>
        </p:txBody>
      </p:sp>
      <p:graphicFrame>
        <p:nvGraphicFramePr>
          <p:cNvPr id="5123" name="Object 3"/>
          <p:cNvGraphicFramePr>
            <a:graphicFrameLocks noChangeAspect="1"/>
          </p:cNvGraphicFramePr>
          <p:nvPr/>
        </p:nvGraphicFramePr>
        <p:xfrm>
          <a:off x="3708400" y="2149475"/>
          <a:ext cx="1225550" cy="774700"/>
        </p:xfrm>
        <a:graphic>
          <a:graphicData uri="http://schemas.openxmlformats.org/presentationml/2006/ole">
            <mc:AlternateContent xmlns:mc="http://schemas.openxmlformats.org/markup-compatibility/2006">
              <mc:Choice xmlns:v="urn:schemas-microsoft-com:vml" Requires="v">
                <p:oleObj name="公式" r:id="rId3" imgW="622300" imgH="393700" progId="Equation.3">
                  <p:embed/>
                </p:oleObj>
              </mc:Choice>
              <mc:Fallback>
                <p:oleObj name="公式" r:id="rId3" imgW="6223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149475"/>
                        <a:ext cx="1225550" cy="7747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6"/>
          <p:cNvSpPr txBox="1">
            <a:spLocks noChangeArrowheads="1"/>
          </p:cNvSpPr>
          <p:nvPr/>
        </p:nvSpPr>
        <p:spPr bwMode="auto">
          <a:xfrm>
            <a:off x="684213" y="3043238"/>
            <a:ext cx="7991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mn-lt"/>
                <a:ea typeface="幼圆" panose="02010509060101010101" pitchFamily="49" charset="-122"/>
              </a:rPr>
              <a:t>称</a:t>
            </a:r>
            <a:r>
              <a:rPr kumimoji="1" lang="zh-CN" altLang="en-US" sz="2400" i="1" dirty="0">
                <a:latin typeface="+mn-lt"/>
                <a:ea typeface="幼圆" panose="02010509060101010101" pitchFamily="49" charset="-122"/>
                <a:sym typeface="Symbol" panose="05050102010706020507" pitchFamily="18" charset="2"/>
              </a:rPr>
              <a:t></a:t>
            </a:r>
            <a:r>
              <a:rPr kumimoji="1" lang="zh-CN" altLang="en-US" sz="2400" dirty="0">
                <a:latin typeface="+mn-lt"/>
                <a:ea typeface="幼圆" panose="02010509060101010101" pitchFamily="49" charset="-122"/>
                <a:sym typeface="Symbol" panose="05050102010706020507" pitchFamily="18" charset="2"/>
              </a:rPr>
              <a:t>为矩阵的</a:t>
            </a:r>
            <a:r>
              <a:rPr kumimoji="1" lang="zh-CN" altLang="en-US" sz="2400" b="1" dirty="0">
                <a:latin typeface="+mn-lt"/>
                <a:ea typeface="幼圆" panose="02010509060101010101" pitchFamily="49" charset="-122"/>
                <a:sym typeface="Symbol" panose="05050102010706020507" pitchFamily="18" charset="2"/>
              </a:rPr>
              <a:t>稀疏因子</a:t>
            </a:r>
            <a:r>
              <a:rPr kumimoji="1" lang="zh-CN" altLang="en-US" sz="2400" dirty="0">
                <a:latin typeface="+mn-lt"/>
                <a:ea typeface="幼圆" panose="02010509060101010101" pitchFamily="49" charset="-122"/>
                <a:sym typeface="Symbol" panose="05050102010706020507" pitchFamily="18" charset="2"/>
              </a:rPr>
              <a:t>。通常情况下，当</a:t>
            </a:r>
            <a:r>
              <a:rPr kumimoji="1" lang="zh-CN" altLang="en-US" sz="2400" i="1" dirty="0">
                <a:solidFill>
                  <a:srgbClr val="FFFF00"/>
                </a:solidFill>
                <a:latin typeface="+mn-lt"/>
                <a:ea typeface="幼圆" panose="02010509060101010101" pitchFamily="49" charset="-122"/>
                <a:sym typeface="Symbol" panose="05050102010706020507" pitchFamily="18" charset="2"/>
              </a:rPr>
              <a:t> </a:t>
            </a:r>
            <a:r>
              <a:rPr kumimoji="1" lang="en-US" altLang="zh-CN" sz="2400" dirty="0">
                <a:solidFill>
                  <a:srgbClr val="FFFF00"/>
                </a:solidFill>
                <a:latin typeface="+mn-lt"/>
                <a:ea typeface="幼圆" panose="02010509060101010101" pitchFamily="49" charset="-122"/>
                <a:sym typeface="Symbol" panose="05050102010706020507" pitchFamily="18" charset="2"/>
              </a:rPr>
              <a:t>&lt;=0.05</a:t>
            </a:r>
            <a:r>
              <a:rPr kumimoji="1" lang="zh-CN" altLang="en-US" sz="2400" dirty="0">
                <a:solidFill>
                  <a:srgbClr val="FFFF00"/>
                </a:solidFill>
                <a:latin typeface="+mn-lt"/>
                <a:ea typeface="幼圆" panose="02010509060101010101" pitchFamily="49" charset="-122"/>
              </a:rPr>
              <a:t>时，该矩阵称为</a:t>
            </a:r>
            <a:r>
              <a:rPr kumimoji="1" lang="zh-CN" altLang="en-US" sz="2400" b="1" dirty="0">
                <a:solidFill>
                  <a:srgbClr val="FFFF00"/>
                </a:solidFill>
                <a:latin typeface="+mn-lt"/>
                <a:ea typeface="幼圆" panose="02010509060101010101" pitchFamily="49" charset="-122"/>
              </a:rPr>
              <a:t>稀疏矩阵</a:t>
            </a:r>
            <a:r>
              <a:rPr kumimoji="1" lang="zh-CN" altLang="en-US" sz="2400" dirty="0">
                <a:latin typeface="+mn-lt"/>
                <a:ea typeface="幼圆" panose="02010509060101010101" pitchFamily="49" charset="-122"/>
              </a:rPr>
              <a:t>。</a:t>
            </a:r>
            <a:endParaRPr kumimoji="1" lang="zh-CN" altLang="en-US" sz="2400" dirty="0">
              <a:latin typeface="+mn-lt"/>
              <a:ea typeface="幼圆" panose="02010509060101010101" pitchFamily="49" charset="-122"/>
              <a:sym typeface="Symbol" panose="05050102010706020507" pitchFamily="18" charset="2"/>
            </a:endParaRPr>
          </a:p>
        </p:txBody>
      </p:sp>
      <p:sp>
        <p:nvSpPr>
          <p:cNvPr id="5128" name="Text Box 8"/>
          <p:cNvSpPr txBox="1">
            <a:spLocks noChangeArrowheads="1"/>
          </p:cNvSpPr>
          <p:nvPr/>
        </p:nvSpPr>
        <p:spPr bwMode="auto">
          <a:xfrm>
            <a:off x="690563" y="4041775"/>
            <a:ext cx="79851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ea typeface="幼圆" panose="02010509060101010101" pitchFamily="49" charset="-122"/>
              </a:rPr>
              <a:t>我们在设计存储的时候，除了存储非零元的值之外，还得存储它所在的行号和列号。由此构成一个</a:t>
            </a:r>
            <a:r>
              <a:rPr kumimoji="1" lang="zh-CN" altLang="en-US" sz="2400" b="1" u="sng" dirty="0">
                <a:solidFill>
                  <a:srgbClr val="FFFF00"/>
                </a:solidFill>
                <a:ea typeface="幼圆" panose="02010509060101010101" pitchFamily="49" charset="-122"/>
              </a:rPr>
              <a:t>三元组</a:t>
            </a:r>
            <a:r>
              <a:rPr kumimoji="1" lang="zh-CN" altLang="en-US" sz="2400" b="1" dirty="0">
                <a:solidFill>
                  <a:srgbClr val="FFFF00"/>
                </a:solidFill>
                <a:ea typeface="幼圆" panose="02010509060101010101" pitchFamily="49" charset="-122"/>
              </a:rPr>
              <a:t> </a:t>
            </a:r>
            <a:r>
              <a:rPr kumimoji="1" lang="en-US" altLang="zh-CN" sz="2400" b="1" dirty="0">
                <a:latin typeface="+mn-lt"/>
                <a:ea typeface="幼圆" panose="02010509060101010101" pitchFamily="49" charset="-122"/>
              </a:rPr>
              <a:t>(</a:t>
            </a:r>
            <a:r>
              <a:rPr kumimoji="1" lang="en-US" altLang="zh-CN" sz="2400" b="1" i="1" dirty="0">
                <a:latin typeface="+mn-lt"/>
                <a:ea typeface="幼圆" panose="02010509060101010101" pitchFamily="49" charset="-122"/>
              </a:rPr>
              <a:t>i</a:t>
            </a:r>
            <a:r>
              <a:rPr kumimoji="1" lang="en-US" altLang="zh-CN" sz="2400" b="1" dirty="0">
                <a:latin typeface="+mn-lt"/>
                <a:ea typeface="幼圆" panose="02010509060101010101" pitchFamily="49" charset="-122"/>
              </a:rPr>
              <a:t>, </a:t>
            </a:r>
            <a:r>
              <a:rPr kumimoji="1" lang="en-US" altLang="zh-CN" sz="2400" b="1" i="1" dirty="0">
                <a:latin typeface="+mn-lt"/>
                <a:ea typeface="幼圆" panose="02010509060101010101" pitchFamily="49" charset="-122"/>
              </a:rPr>
              <a:t>j</a:t>
            </a:r>
            <a:r>
              <a:rPr kumimoji="1" lang="en-US" altLang="zh-CN" sz="2400" b="1" dirty="0">
                <a:latin typeface="+mn-lt"/>
                <a:ea typeface="幼圆" panose="02010509060101010101" pitchFamily="49" charset="-122"/>
              </a:rPr>
              <a:t>, </a:t>
            </a:r>
            <a:r>
              <a:rPr kumimoji="1" lang="en-US" altLang="zh-CN" sz="2400" b="1" i="1" dirty="0" err="1">
                <a:latin typeface="+mn-lt"/>
                <a:ea typeface="幼圆" panose="02010509060101010101" pitchFamily="49" charset="-122"/>
              </a:rPr>
              <a:t>a</a:t>
            </a:r>
            <a:r>
              <a:rPr kumimoji="1" lang="en-US" altLang="zh-CN" sz="2400" b="1" i="1" baseline="-25000" dirty="0" err="1">
                <a:latin typeface="+mn-lt"/>
                <a:ea typeface="幼圆" panose="02010509060101010101" pitchFamily="49" charset="-122"/>
              </a:rPr>
              <a:t>ij</a:t>
            </a:r>
            <a:r>
              <a:rPr kumimoji="1" lang="en-US" altLang="zh-CN" sz="2400" b="1" dirty="0">
                <a:latin typeface="+mn-lt"/>
                <a:ea typeface="幼圆" panose="02010509060101010101" pitchFamily="49" charset="-122"/>
              </a:rPr>
              <a:t>)</a:t>
            </a:r>
            <a:r>
              <a:rPr kumimoji="1" lang="zh-CN" altLang="en-US" sz="2400" dirty="0">
                <a:ea typeface="幼圆" panose="02010509060101010101" pitchFamily="49" charset="-122"/>
              </a:rPr>
              <a:t>，该三元组唯一确定了该矩阵元素。</a:t>
            </a:r>
          </a:p>
          <a:p>
            <a:endParaRPr kumimoji="1" lang="zh-CN" altLang="en-US" sz="2400" dirty="0">
              <a:ea typeface="幼圆" panose="02010509060101010101" pitchFamily="49" charset="-122"/>
            </a:endParaRPr>
          </a:p>
          <a:p>
            <a:r>
              <a:rPr kumimoji="1" lang="zh-CN" altLang="en-US" sz="2400" dirty="0">
                <a:ea typeface="幼圆" panose="02010509060101010101" pitchFamily="49" charset="-122"/>
              </a:rPr>
              <a:t>注意：</a:t>
            </a:r>
            <a:r>
              <a:rPr kumimoji="1" lang="zh-CN" altLang="en-US" sz="2400" b="1" dirty="0">
                <a:solidFill>
                  <a:srgbClr val="FFFF00"/>
                </a:solidFill>
                <a:ea typeface="幼圆" panose="02010509060101010101" pitchFamily="49" charset="-122"/>
              </a:rPr>
              <a:t>三元组表中的元素是有序排列的。</a:t>
            </a:r>
            <a:r>
              <a:rPr kumimoji="1" lang="en-US" altLang="zh-CN" sz="2400" b="1" dirty="0">
                <a:solidFill>
                  <a:srgbClr val="FFFF00"/>
                </a:solidFill>
                <a:ea typeface="幼圆" panose="02010509060101010101" pitchFamily="49" charset="-122"/>
              </a:rPr>
              <a:t>(</a:t>
            </a:r>
            <a:r>
              <a:rPr kumimoji="1" lang="zh-CN" altLang="en-US" sz="2400" b="1" dirty="0">
                <a:solidFill>
                  <a:srgbClr val="FFFF00"/>
                </a:solidFill>
                <a:ea typeface="幼圆" panose="02010509060101010101" pitchFamily="49" charset="-122"/>
              </a:rPr>
              <a:t>按照行优先、行相同列大小方式</a:t>
            </a:r>
            <a:r>
              <a:rPr kumimoji="1" lang="en-US" altLang="zh-CN" sz="2400" b="1" dirty="0">
                <a:solidFill>
                  <a:srgbClr val="FFFF00"/>
                </a:solidFill>
                <a:ea typeface="幼圆" panose="02010509060101010101" pitchFamily="49" charset="-122"/>
              </a:rPr>
              <a:t>)</a:t>
            </a:r>
          </a:p>
        </p:txBody>
      </p:sp>
      <p:sp>
        <p:nvSpPr>
          <p:cNvPr id="5130" name="Rectangle 10"/>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kumimoji="1" lang="en-US" altLang="zh-CN" sz="4400" dirty="0">
                <a:solidFill>
                  <a:srgbClr val="FFFF00"/>
                </a:solidFill>
                <a:ea typeface="幼圆" panose="02010509060101010101" pitchFamily="49" charset="-122"/>
              </a:rPr>
              <a:t>5.2.2 Sparse Matrix</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7C9597-29DB-D517-AF67-5B642001871E}"/>
                  </a:ext>
                </a:extLst>
              </p:cNvPr>
              <p:cNvSpPr txBox="1"/>
              <p:nvPr/>
            </p:nvSpPr>
            <p:spPr>
              <a:xfrm>
                <a:off x="5508104" y="2203360"/>
                <a:ext cx="2829621" cy="621004"/>
              </a:xfrm>
              <a:prstGeom prst="rect">
                <a:avLst/>
              </a:prstGeom>
              <a:noFill/>
            </p:spPr>
            <p:txBody>
              <a:bodyPr wrap="none" rtlCol="0">
                <a:spAutoFit/>
              </a:bodyPr>
              <a:lstStyle/>
              <a:p>
                <a:r>
                  <a:rPr lang="zh-CN" altLang="en-US" dirty="0"/>
                  <a:t>稀疏因子 </a:t>
                </a:r>
                <a:r>
                  <a:rPr lang="el-GR" dirty="0"/>
                  <a:t>δ</a:t>
                </a:r>
                <a:r>
                  <a:rPr lang="en-US" dirty="0"/>
                  <a:t>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zh-CN" altLang="en-US" i="1">
                            <a:latin typeface="Cambria Math" panose="02040503050406030204" pitchFamily="18" charset="0"/>
                          </a:rPr>
                          <m:t>非</m:t>
                        </m:r>
                        <m:r>
                          <a:rPr lang="en-US" altLang="zh-CN" b="0" i="1" smtClean="0">
                            <a:latin typeface="Cambria Math" panose="02040503050406030204" pitchFamily="18" charset="0"/>
                          </a:rPr>
                          <m:t>0</m:t>
                        </m:r>
                        <m:r>
                          <a:rPr lang="zh-CN" altLang="en-US" i="1">
                            <a:latin typeface="Cambria Math" panose="02040503050406030204" pitchFamily="18" charset="0"/>
                          </a:rPr>
                          <m:t>元素</m:t>
                        </m:r>
                      </m:num>
                      <m:den>
                        <m:r>
                          <a:rPr lang="zh-CN" altLang="en-US" i="1">
                            <a:latin typeface="Cambria Math" panose="02040503050406030204" pitchFamily="18" charset="0"/>
                          </a:rPr>
                          <m:t>总</m:t>
                        </m:r>
                        <m:r>
                          <a:rPr lang="zh-CN" altLang="en-US" i="1" smtClean="0">
                            <a:latin typeface="Cambria Math" panose="02040503050406030204" pitchFamily="18" charset="0"/>
                          </a:rPr>
                          <m:t>的</m:t>
                        </m:r>
                        <m:r>
                          <a:rPr lang="zh-CN" altLang="en-US" i="1">
                            <a:latin typeface="Cambria Math" panose="02040503050406030204" pitchFamily="18" charset="0"/>
                          </a:rPr>
                          <m:t>单元</m:t>
                        </m:r>
                        <m:r>
                          <a:rPr lang="zh-CN" altLang="en-US" i="1" smtClean="0">
                            <a:latin typeface="Cambria Math" panose="02040503050406030204" pitchFamily="18" charset="0"/>
                          </a:rPr>
                          <m:t>数</m:t>
                        </m:r>
                        <m:r>
                          <a:rPr lang="en-US" altLang="zh-CN" b="0" i="1" smtClean="0">
                            <a:latin typeface="Cambria Math" panose="02040503050406030204" pitchFamily="18" charset="0"/>
                          </a:rPr>
                          <m:t>  </m:t>
                        </m:r>
                      </m:den>
                    </m:f>
                  </m:oMath>
                </a14:m>
                <a:endParaRPr lang="en-US" dirty="0"/>
              </a:p>
            </p:txBody>
          </p:sp>
        </mc:Choice>
        <mc:Fallback xmlns="">
          <p:sp>
            <p:nvSpPr>
              <p:cNvPr id="2" name="文本框 1">
                <a:extLst>
                  <a:ext uri="{FF2B5EF4-FFF2-40B4-BE49-F238E27FC236}">
                    <a16:creationId xmlns:a16="http://schemas.microsoft.com/office/drawing/2014/main" id="{017C9597-29DB-D517-AF67-5B642001871E}"/>
                  </a:ext>
                </a:extLst>
              </p:cNvPr>
              <p:cNvSpPr txBox="1">
                <a:spLocks noRot="1" noChangeAspect="1" noMove="1" noResize="1" noEditPoints="1" noAdjustHandles="1" noChangeArrowheads="1" noChangeShapeType="1" noTextEdit="1"/>
              </p:cNvSpPr>
              <p:nvPr/>
            </p:nvSpPr>
            <p:spPr>
              <a:xfrm>
                <a:off x="5508104" y="2203360"/>
                <a:ext cx="2829621" cy="621004"/>
              </a:xfrm>
              <a:prstGeom prst="rect">
                <a:avLst/>
              </a:prstGeom>
              <a:blipFill>
                <a:blip r:embed="rId5"/>
                <a:stretch>
                  <a:fillRect l="-194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Grp="1" noChangeArrowheads="1"/>
          </p:cNvSpPr>
          <p:nvPr>
            <p:ph type="title"/>
          </p:nvPr>
        </p:nvSpPr>
        <p:spPr>
          <a:noFill/>
        </p:spPr>
        <p:txBody>
          <a:bodyPr/>
          <a:lstStyle/>
          <a:p>
            <a:r>
              <a:rPr lang="zh-CN" altLang="en-US" b="1"/>
              <a:t>本章学习的线索</a:t>
            </a:r>
          </a:p>
        </p:txBody>
      </p:sp>
      <p:sp>
        <p:nvSpPr>
          <p:cNvPr id="96261" name="Rectangle 5"/>
          <p:cNvSpPr>
            <a:spLocks noGrp="1" noChangeArrowheads="1"/>
          </p:cNvSpPr>
          <p:nvPr>
            <p:ph type="body" idx="1"/>
          </p:nvPr>
        </p:nvSpPr>
        <p:spPr>
          <a:xfrm>
            <a:off x="457200" y="1600200"/>
            <a:ext cx="8229600" cy="4852988"/>
          </a:xfrm>
          <a:noFill/>
        </p:spPr>
        <p:txBody>
          <a:bodyPr/>
          <a:lstStyle/>
          <a:p>
            <a:pPr>
              <a:lnSpc>
                <a:spcPct val="90000"/>
              </a:lnSpc>
            </a:pPr>
            <a:r>
              <a:rPr lang="zh-CN" altLang="en-US"/>
              <a:t>主要线索</a:t>
            </a:r>
          </a:p>
          <a:p>
            <a:pPr>
              <a:lnSpc>
                <a:spcPct val="90000"/>
              </a:lnSpc>
            </a:pPr>
            <a:endParaRPr lang="zh-CN" altLang="en-US"/>
          </a:p>
          <a:p>
            <a:pPr>
              <a:lnSpc>
                <a:spcPct val="90000"/>
              </a:lnSpc>
            </a:pPr>
            <a:endParaRPr lang="zh-CN" altLang="en-US"/>
          </a:p>
          <a:p>
            <a:pPr>
              <a:lnSpc>
                <a:spcPct val="90000"/>
              </a:lnSpc>
            </a:pPr>
            <a:r>
              <a:rPr lang="zh-CN" altLang="en-US"/>
              <a:t>重点</a:t>
            </a:r>
          </a:p>
          <a:p>
            <a:pPr lvl="1">
              <a:lnSpc>
                <a:spcPct val="90000"/>
              </a:lnSpc>
            </a:pPr>
            <a:r>
              <a:rPr lang="zh-CN" altLang="en-US"/>
              <a:t>稀疏矩阵的三元组存储</a:t>
            </a:r>
          </a:p>
          <a:p>
            <a:pPr lvl="1">
              <a:lnSpc>
                <a:spcPct val="90000"/>
              </a:lnSpc>
            </a:pPr>
            <a:r>
              <a:rPr lang="zh-CN" altLang="en-US"/>
              <a:t>广义表的概念和存储表示</a:t>
            </a:r>
          </a:p>
          <a:p>
            <a:pPr>
              <a:lnSpc>
                <a:spcPct val="90000"/>
              </a:lnSpc>
            </a:pPr>
            <a:r>
              <a:rPr lang="zh-CN" altLang="en-US"/>
              <a:t> 难点 </a:t>
            </a:r>
          </a:p>
          <a:p>
            <a:pPr lvl="1">
              <a:lnSpc>
                <a:spcPct val="90000"/>
              </a:lnSpc>
            </a:pPr>
            <a:r>
              <a:rPr lang="zh-CN" altLang="en-US"/>
              <a:t> 稀疏矩阵的运算（转置、乘法）</a:t>
            </a:r>
          </a:p>
          <a:p>
            <a:pPr lvl="1">
              <a:lnSpc>
                <a:spcPct val="90000"/>
              </a:lnSpc>
            </a:pPr>
            <a:r>
              <a:rPr lang="zh-CN" altLang="en-US"/>
              <a:t>十字链表存储结构</a:t>
            </a:r>
          </a:p>
        </p:txBody>
      </p:sp>
      <p:sp>
        <p:nvSpPr>
          <p:cNvPr id="96262" name="Text Box 6"/>
          <p:cNvSpPr txBox="1">
            <a:spLocks noChangeArrowheads="1"/>
          </p:cNvSpPr>
          <p:nvPr/>
        </p:nvSpPr>
        <p:spPr bwMode="auto">
          <a:xfrm>
            <a:off x="611188" y="2413000"/>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ea typeface="幼圆" panose="02010509060101010101" pitchFamily="49" charset="-122"/>
              </a:rPr>
              <a:t>矩阵的压缩存储</a:t>
            </a:r>
          </a:p>
        </p:txBody>
      </p:sp>
      <p:sp>
        <p:nvSpPr>
          <p:cNvPr id="96263" name="Text Box 7"/>
          <p:cNvSpPr txBox="1">
            <a:spLocks noChangeArrowheads="1"/>
          </p:cNvSpPr>
          <p:nvPr/>
        </p:nvSpPr>
        <p:spPr bwMode="auto">
          <a:xfrm>
            <a:off x="2546350" y="2413000"/>
            <a:ext cx="1704975"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ea typeface="幼圆" panose="02010509060101010101" pitchFamily="49" charset="-122"/>
              </a:rPr>
              <a:t>稀疏矩阵</a:t>
            </a:r>
          </a:p>
          <a:p>
            <a:pPr algn="ctr"/>
            <a:r>
              <a:rPr lang="zh-CN" altLang="en-US">
                <a:ea typeface="幼圆" panose="02010509060101010101" pitchFamily="49" charset="-122"/>
              </a:rPr>
              <a:t>的运算</a:t>
            </a:r>
          </a:p>
        </p:txBody>
      </p:sp>
      <p:sp>
        <p:nvSpPr>
          <p:cNvPr id="96264" name="Text Box 8"/>
          <p:cNvSpPr txBox="1">
            <a:spLocks noChangeArrowheads="1"/>
          </p:cNvSpPr>
          <p:nvPr/>
        </p:nvSpPr>
        <p:spPr bwMode="auto">
          <a:xfrm>
            <a:off x="4748213" y="2413000"/>
            <a:ext cx="1703387"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ea typeface="幼圆" panose="02010509060101010101" pitchFamily="49" charset="-122"/>
              </a:rPr>
              <a:t>广义表的表示和实现</a:t>
            </a:r>
          </a:p>
        </p:txBody>
      </p:sp>
      <p:sp>
        <p:nvSpPr>
          <p:cNvPr id="96265" name="Text Box 9"/>
          <p:cNvSpPr txBox="1">
            <a:spLocks noChangeArrowheads="1"/>
          </p:cNvSpPr>
          <p:nvPr/>
        </p:nvSpPr>
        <p:spPr bwMode="auto">
          <a:xfrm>
            <a:off x="6948488" y="2417763"/>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a:solidFill>
                  <a:srgbClr val="FFFF00"/>
                </a:solidFill>
                <a:ea typeface="幼圆" panose="02010509060101010101" pitchFamily="49" charset="-122"/>
              </a:rPr>
              <a:t>广义表的</a:t>
            </a:r>
          </a:p>
          <a:p>
            <a:pPr algn="ctr"/>
            <a:r>
              <a:rPr lang="zh-CN" altLang="en-US">
                <a:solidFill>
                  <a:srgbClr val="FFFF00"/>
                </a:solidFill>
                <a:ea typeface="幼圆" panose="02010509060101010101" pitchFamily="49" charset="-122"/>
              </a:rPr>
              <a:t>应用</a:t>
            </a:r>
          </a:p>
        </p:txBody>
      </p:sp>
      <p:sp>
        <p:nvSpPr>
          <p:cNvPr id="96266" name="AutoShape 10"/>
          <p:cNvSpPr>
            <a:spLocks noChangeArrowheads="1"/>
          </p:cNvSpPr>
          <p:nvPr/>
        </p:nvSpPr>
        <p:spPr bwMode="auto">
          <a:xfrm>
            <a:off x="208280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7" name="AutoShape 11"/>
          <p:cNvSpPr>
            <a:spLocks noChangeArrowheads="1"/>
          </p:cNvSpPr>
          <p:nvPr/>
        </p:nvSpPr>
        <p:spPr bwMode="auto">
          <a:xfrm>
            <a:off x="4284663"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268" name="AutoShape 12"/>
          <p:cNvSpPr>
            <a:spLocks noChangeArrowheads="1"/>
          </p:cNvSpPr>
          <p:nvPr/>
        </p:nvSpPr>
        <p:spPr bwMode="auto">
          <a:xfrm>
            <a:off x="6483350" y="2630488"/>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6"/>
          <p:cNvSpPr>
            <a:spLocks noGrp="1" noChangeArrowheads="1"/>
          </p:cNvSpPr>
          <p:nvPr>
            <p:ph type="body" idx="1"/>
          </p:nvPr>
        </p:nvSpPr>
        <p:spPr>
          <a:xfrm>
            <a:off x="457200" y="5445224"/>
            <a:ext cx="8229600" cy="108000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buFont typeface="Wingdings" panose="05000000000000000000" pitchFamily="2" charset="2"/>
              <a:buNone/>
            </a:pPr>
            <a:r>
              <a:rPr lang="en-US" altLang="zh-CN" dirty="0">
                <a:solidFill>
                  <a:schemeClr val="tx1"/>
                </a:solidFill>
              </a:rPr>
              <a:t>Row: </a:t>
            </a:r>
            <a:r>
              <a:rPr lang="en-US" altLang="zh-CN" i="1" dirty="0">
                <a:solidFill>
                  <a:schemeClr val="tx1"/>
                </a:solidFill>
              </a:rPr>
              <a:t>m</a:t>
            </a:r>
            <a:r>
              <a:rPr lang="en-US" altLang="zh-CN" dirty="0">
                <a:solidFill>
                  <a:schemeClr val="tx1"/>
                </a:solidFill>
              </a:rPr>
              <a:t>=6;   Column: </a:t>
            </a:r>
            <a:r>
              <a:rPr lang="en-US" altLang="zh-CN" i="1" dirty="0">
                <a:solidFill>
                  <a:schemeClr val="tx1"/>
                </a:solidFill>
              </a:rPr>
              <a:t>n</a:t>
            </a:r>
            <a:r>
              <a:rPr lang="en-US" altLang="zh-CN" dirty="0">
                <a:solidFill>
                  <a:schemeClr val="tx1"/>
                </a:solidFill>
              </a:rPr>
              <a:t>=7;  </a:t>
            </a:r>
          </a:p>
          <a:p>
            <a:pPr>
              <a:spcBef>
                <a:spcPts val="0"/>
              </a:spcBef>
              <a:buFont typeface="Wingdings" panose="05000000000000000000" pitchFamily="2" charset="2"/>
              <a:buNone/>
            </a:pPr>
            <a:r>
              <a:rPr lang="en-US" altLang="zh-CN" dirty="0">
                <a:solidFill>
                  <a:schemeClr val="tx1"/>
                </a:solidFill>
              </a:rPr>
              <a:t>The number of non-zero elements: </a:t>
            </a:r>
            <a:r>
              <a:rPr lang="en-US" altLang="zh-CN" i="1" dirty="0">
                <a:solidFill>
                  <a:schemeClr val="tx1"/>
                </a:solidFill>
              </a:rPr>
              <a:t>t</a:t>
            </a:r>
            <a:r>
              <a:rPr lang="en-US" altLang="zh-CN" dirty="0">
                <a:solidFill>
                  <a:schemeClr val="tx1"/>
                </a:solidFill>
              </a:rPr>
              <a:t>=8</a:t>
            </a:r>
          </a:p>
        </p:txBody>
      </p:sp>
      <p:graphicFrame>
        <p:nvGraphicFramePr>
          <p:cNvPr id="55303" name="Object 7"/>
          <p:cNvGraphicFramePr>
            <a:graphicFrameLocks noChangeAspect="1"/>
          </p:cNvGraphicFramePr>
          <p:nvPr/>
        </p:nvGraphicFramePr>
        <p:xfrm>
          <a:off x="1445260" y="1484630"/>
          <a:ext cx="6253480" cy="3586480"/>
        </p:xfrm>
        <a:graphic>
          <a:graphicData uri="http://schemas.openxmlformats.org/presentationml/2006/ole">
            <mc:AlternateContent xmlns:mc="http://schemas.openxmlformats.org/markup-compatibility/2006">
              <mc:Choice xmlns:v="urn:schemas-microsoft-com:vml" Requires="v">
                <p:oleObj name="Equation" r:id="rId2" imgW="2476500" imgH="1371600" progId="Equation.DSMT4">
                  <p:embed/>
                </p:oleObj>
              </mc:Choice>
              <mc:Fallback>
                <p:oleObj name="Equation" r:id="rId2" imgW="2476500" imgH="13716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260" y="1484630"/>
                        <a:ext cx="6253480" cy="3586480"/>
                      </a:xfrm>
                      <a:prstGeom prst="rect">
                        <a:avLst/>
                      </a:prstGeom>
                      <a:solidFill>
                        <a:srgbClr val="FFFFCC"/>
                      </a:solidFill>
                      <a:ln>
                        <a:noFill/>
                      </a:ln>
                      <a:effectLst>
                        <a:outerShdw dist="107763"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5304" name="Rectangle 8"/>
          <p:cNvSpPr>
            <a:spLocks noGrp="1" noChangeArrowheads="1"/>
          </p:cNvSpPr>
          <p:nvPr>
            <p:ph type="title"/>
          </p:nvPr>
        </p:nvSpPr>
        <p:spPr/>
        <p:txBody>
          <a:bodyPr/>
          <a:lstStyle/>
          <a:p>
            <a:r>
              <a:rPr lang="en-US" altLang="zh-CN"/>
              <a:t>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95605" y="1340485"/>
            <a:ext cx="8262938"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rPr>
              <a:t>#define </a:t>
            </a:r>
            <a:r>
              <a:rPr kumimoji="1" lang="en-US" altLang="zh-CN" sz="2400" dirty="0" err="1">
                <a:latin typeface="Times New Roman" panose="02020603050405020304" pitchFamily="18" charset="0"/>
                <a:ea typeface="幼圆" panose="02010509060101010101" pitchFamily="49" charset="-122"/>
              </a:rPr>
              <a:t>MaxSize</a:t>
            </a:r>
            <a:r>
              <a:rPr kumimoji="1" lang="en-US" altLang="zh-CN" sz="2400" dirty="0">
                <a:latin typeface="Times New Roman" panose="02020603050405020304" pitchFamily="18" charset="0"/>
                <a:ea typeface="幼圆" panose="02010509060101010101" pitchFamily="49" charset="-122"/>
              </a:rPr>
              <a:t> 20000</a:t>
            </a:r>
          </a:p>
          <a:p>
            <a:endParaRPr kumimoji="1" lang="en-US" altLang="zh-CN" sz="2400" dirty="0" err="1">
              <a:solidFill>
                <a:schemeClr val="tx1"/>
              </a:solidFill>
              <a:latin typeface="Times New Roman" panose="02020603050405020304" pitchFamily="18" charset="0"/>
              <a:ea typeface="幼圆" panose="02010509060101010101" pitchFamily="49" charset="-122"/>
            </a:endParaRPr>
          </a:p>
          <a:p>
            <a:r>
              <a:rPr kumimoji="1" lang="en-US" altLang="zh-CN" sz="2400" dirty="0" err="1">
                <a:solidFill>
                  <a:schemeClr val="tx1"/>
                </a:solidFill>
                <a:latin typeface="Times New Roman" panose="02020603050405020304" pitchFamily="18" charset="0"/>
                <a:ea typeface="幼圆" panose="02010509060101010101" pitchFamily="49" charset="-122"/>
              </a:rPr>
              <a:t>typedef</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struct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a:t>
            </a:r>
          </a:p>
          <a:p>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int</a:t>
            </a:r>
            <a:r>
              <a:rPr kumimoji="1" lang="en-US" altLang="zh-CN" sz="2400" dirty="0">
                <a:solidFill>
                  <a:schemeClr val="tx1"/>
                </a:solidFill>
                <a:latin typeface="Times New Roman" panose="02020603050405020304" pitchFamily="18" charset="0"/>
                <a:ea typeface="幼圆" panose="02010509060101010101" pitchFamily="49" charset="-122"/>
              </a:rPr>
              <a:t>  i, j;		</a:t>
            </a:r>
            <a:r>
              <a:rPr kumimoji="1" lang="en-US" altLang="zh-CN" sz="1600" dirty="0">
                <a:solidFill>
                  <a:srgbClr val="66FF33"/>
                </a:solidFill>
                <a:latin typeface="Times New Roman" panose="02020603050405020304" pitchFamily="18" charset="0"/>
                <a:ea typeface="幼圆" panose="02010509060101010101" pitchFamily="49" charset="-122"/>
              </a:rPr>
              <a:t>/* </a:t>
            </a:r>
            <a:r>
              <a:rPr kumimoji="1" lang="zh-CN" altLang="en-US" sz="1600" dirty="0">
                <a:solidFill>
                  <a:srgbClr val="66FF33"/>
                </a:solidFill>
                <a:latin typeface="Times New Roman" panose="02020603050405020304" pitchFamily="18" charset="0"/>
                <a:ea typeface="幼圆" panose="02010509060101010101" pitchFamily="49" charset="-122"/>
              </a:rPr>
              <a:t>行号和列号 *</a:t>
            </a:r>
            <a:r>
              <a:rPr kumimoji="1" lang="en-US" altLang="zh-CN" sz="1600" dirty="0">
                <a:solidFill>
                  <a:srgbClr val="66FF33"/>
                </a:solidFill>
                <a:latin typeface="Times New Roman" panose="02020603050405020304" pitchFamily="18" charset="0"/>
                <a:ea typeface="幼圆" panose="02010509060101010101" pitchFamily="49" charset="-122"/>
              </a:rPr>
              <a:t>/</a:t>
            </a:r>
          </a:p>
          <a:p>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ElemType</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elem</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1600" dirty="0">
                <a:solidFill>
                  <a:srgbClr val="66FF33"/>
                </a:solidFill>
                <a:latin typeface="Times New Roman" panose="02020603050405020304" pitchFamily="18" charset="0"/>
                <a:ea typeface="幼圆" panose="02010509060101010101" pitchFamily="49" charset="-122"/>
              </a:rPr>
              <a:t>/* </a:t>
            </a:r>
            <a:r>
              <a:rPr kumimoji="1" lang="zh-CN" altLang="en-US" sz="1600" dirty="0">
                <a:solidFill>
                  <a:srgbClr val="66FF33"/>
                </a:solidFill>
                <a:latin typeface="Times New Roman" panose="02020603050405020304" pitchFamily="18" charset="0"/>
                <a:ea typeface="幼圆" panose="02010509060101010101" pitchFamily="49" charset="-122"/>
              </a:rPr>
              <a:t>元素值 *</a:t>
            </a:r>
            <a:r>
              <a:rPr kumimoji="1" lang="en-US" altLang="zh-CN" sz="1600" dirty="0">
                <a:solidFill>
                  <a:srgbClr val="66FF33"/>
                </a:solidFill>
                <a:latin typeface="Times New Roman" panose="02020603050405020304" pitchFamily="18" charset="0"/>
                <a:ea typeface="幼圆" panose="02010509060101010101" pitchFamily="49" charset="-122"/>
              </a:rPr>
              <a:t>/</a:t>
            </a:r>
            <a:endParaRPr kumimoji="1" lang="en-US" altLang="zh-CN" sz="16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}Triple;</a:t>
            </a:r>
            <a:endParaRPr kumimoji="1" lang="en-US" altLang="zh-CN" sz="2400" dirty="0">
              <a:solidFill>
                <a:srgbClr val="FFFF00"/>
              </a:solidFill>
              <a:latin typeface="Times New Roman" panose="02020603050405020304" pitchFamily="18" charset="0"/>
              <a:ea typeface="幼圆" panose="02010509060101010101" pitchFamily="49" charset="-122"/>
            </a:endParaRPr>
          </a:p>
          <a:p>
            <a:endParaRPr kumimoji="1" lang="en-US" altLang="zh-CN" sz="2400" dirty="0">
              <a:solidFill>
                <a:srgbClr val="FFFF00"/>
              </a:solidFill>
              <a:latin typeface="Times New Roman" panose="02020603050405020304" pitchFamily="18" charset="0"/>
              <a:ea typeface="幼圆" panose="02010509060101010101" pitchFamily="49" charset="-122"/>
            </a:endParaRPr>
          </a:p>
          <a:p>
            <a:r>
              <a:rPr kumimoji="1" lang="en-US" altLang="zh-CN" sz="2400" dirty="0" err="1">
                <a:solidFill>
                  <a:schemeClr val="tx1"/>
                </a:solidFill>
                <a:latin typeface="Times New Roman" panose="02020603050405020304" pitchFamily="18" charset="0"/>
                <a:ea typeface="幼圆" panose="02010509060101010101" pitchFamily="49" charset="-122"/>
              </a:rPr>
              <a:t>typedef</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struct</a:t>
            </a:r>
            <a:endParaRPr kumimoji="1" lang="en-US" altLang="zh-CN" sz="24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a:t>
            </a:r>
          </a:p>
          <a:p>
            <a:r>
              <a:rPr kumimoji="1" lang="en-US" altLang="zh-CN" sz="2400" dirty="0">
                <a:solidFill>
                  <a:schemeClr val="tx1"/>
                </a:solidFill>
                <a:latin typeface="Times New Roman" panose="02020603050405020304" pitchFamily="18" charset="0"/>
                <a:ea typeface="幼圆" panose="02010509060101010101" pitchFamily="49" charset="-122"/>
              </a:rPr>
              <a:t>        Triple  data[</a:t>
            </a:r>
            <a:r>
              <a:rPr kumimoji="1" lang="en-US" altLang="zh-CN" sz="2400" dirty="0" err="1">
                <a:solidFill>
                  <a:schemeClr val="tx1"/>
                </a:solidFill>
                <a:latin typeface="Times New Roman" panose="02020603050405020304" pitchFamily="18" charset="0"/>
                <a:ea typeface="幼圆" panose="02010509060101010101" pitchFamily="49" charset="-122"/>
              </a:rPr>
              <a:t>MaxSize</a:t>
            </a:r>
            <a:r>
              <a:rPr kumimoji="1" lang="en-US" altLang="zh-CN" sz="2400" dirty="0">
                <a:solidFill>
                  <a:schemeClr val="tx1"/>
                </a:solidFill>
                <a:latin typeface="Times New Roman" panose="02020603050405020304" pitchFamily="18" charset="0"/>
                <a:ea typeface="幼圆" panose="02010509060101010101" pitchFamily="49" charset="-122"/>
              </a:rPr>
              <a:t>];</a:t>
            </a:r>
          </a:p>
          <a:p>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2400" dirty="0" err="1">
                <a:solidFill>
                  <a:schemeClr val="tx1"/>
                </a:solidFill>
                <a:latin typeface="Times New Roman" panose="02020603050405020304" pitchFamily="18" charset="0"/>
                <a:ea typeface="幼圆" panose="02010509060101010101" pitchFamily="49" charset="-122"/>
              </a:rPr>
              <a:t>int</a:t>
            </a:r>
            <a:r>
              <a:rPr kumimoji="1" lang="en-US" altLang="zh-CN" sz="2400" dirty="0">
                <a:solidFill>
                  <a:schemeClr val="tx1"/>
                </a:solidFill>
                <a:latin typeface="Times New Roman" panose="02020603050405020304" pitchFamily="18" charset="0"/>
                <a:ea typeface="幼圆" panose="02010509060101010101" pitchFamily="49" charset="-122"/>
              </a:rPr>
              <a:t>  mu, nu, </a:t>
            </a:r>
            <a:r>
              <a:rPr kumimoji="1" lang="en-US" altLang="zh-CN" sz="2400" dirty="0" err="1">
                <a:solidFill>
                  <a:schemeClr val="tx1"/>
                </a:solidFill>
                <a:latin typeface="Times New Roman" panose="02020603050405020304" pitchFamily="18" charset="0"/>
                <a:ea typeface="幼圆" panose="02010509060101010101" pitchFamily="49" charset="-122"/>
              </a:rPr>
              <a:t>tu</a:t>
            </a:r>
            <a:r>
              <a:rPr kumimoji="1" lang="en-US" altLang="zh-CN" sz="2400" dirty="0">
                <a:solidFill>
                  <a:schemeClr val="tx1"/>
                </a:solidFill>
                <a:latin typeface="Times New Roman" panose="02020603050405020304" pitchFamily="18" charset="0"/>
                <a:ea typeface="幼圆" panose="02010509060101010101" pitchFamily="49" charset="-122"/>
              </a:rPr>
              <a:t>;	</a:t>
            </a:r>
            <a:r>
              <a:rPr kumimoji="1" lang="en-US" altLang="zh-CN" sz="1600" dirty="0">
                <a:solidFill>
                  <a:srgbClr val="66FF33"/>
                </a:solidFill>
                <a:latin typeface="Times New Roman" panose="02020603050405020304" pitchFamily="18" charset="0"/>
                <a:ea typeface="幼圆" panose="02010509060101010101" pitchFamily="49" charset="-122"/>
              </a:rPr>
              <a:t>/* </a:t>
            </a:r>
            <a:r>
              <a:rPr kumimoji="1" lang="zh-CN" altLang="en-US" sz="1600" dirty="0">
                <a:solidFill>
                  <a:srgbClr val="66FF33"/>
                </a:solidFill>
                <a:latin typeface="Times New Roman" panose="02020603050405020304" pitchFamily="18" charset="0"/>
                <a:ea typeface="幼圆" panose="02010509060101010101" pitchFamily="49" charset="-122"/>
              </a:rPr>
              <a:t>行数、列数和非零元个数*</a:t>
            </a:r>
            <a:r>
              <a:rPr kumimoji="1" lang="en-US" altLang="zh-CN" sz="1600" dirty="0">
                <a:solidFill>
                  <a:srgbClr val="66FF33"/>
                </a:solidFill>
                <a:latin typeface="Times New Roman" panose="02020603050405020304" pitchFamily="18" charset="0"/>
                <a:ea typeface="幼圆" panose="02010509060101010101" pitchFamily="49" charset="-122"/>
              </a:rPr>
              <a:t>/</a:t>
            </a:r>
            <a:endParaRPr kumimoji="1" lang="en-US" altLang="zh-CN" sz="1600" dirty="0">
              <a:solidFill>
                <a:schemeClr val="tx1"/>
              </a:solidFill>
              <a:latin typeface="Times New Roman" panose="02020603050405020304" pitchFamily="18" charset="0"/>
              <a:ea typeface="幼圆" panose="02010509060101010101" pitchFamily="49" charset="-122"/>
            </a:endParaRPr>
          </a:p>
          <a:p>
            <a:r>
              <a:rPr kumimoji="1" lang="en-US" altLang="zh-CN" sz="2400" dirty="0">
                <a:solidFill>
                  <a:schemeClr val="tx1"/>
                </a:solidFill>
                <a:latin typeface="Times New Roman" panose="02020603050405020304" pitchFamily="18" charset="0"/>
                <a:ea typeface="幼圆" panose="02010509060101010101" pitchFamily="49" charset="-122"/>
              </a:rPr>
              <a:t>}</a:t>
            </a:r>
            <a:r>
              <a:rPr kumimoji="1" lang="en-US" altLang="zh-CN" sz="2400" dirty="0" err="1">
                <a:solidFill>
                  <a:schemeClr val="tx1"/>
                </a:solidFill>
                <a:latin typeface="Times New Roman" panose="02020603050405020304" pitchFamily="18" charset="0"/>
                <a:ea typeface="幼圆" panose="02010509060101010101" pitchFamily="49" charset="-122"/>
              </a:rPr>
              <a:t>TSMatrix</a:t>
            </a:r>
            <a:r>
              <a:rPr kumimoji="1" lang="en-US" altLang="zh-CN" sz="2400" dirty="0">
                <a:solidFill>
                  <a:schemeClr val="tx1"/>
                </a:solidFill>
                <a:latin typeface="Times New Roman" panose="02020603050405020304" pitchFamily="18" charset="0"/>
                <a:ea typeface="幼圆" panose="02010509060101010101" pitchFamily="49" charset="-122"/>
              </a:rPr>
              <a:t>;</a:t>
            </a:r>
          </a:p>
        </p:txBody>
      </p:sp>
      <p:sp>
        <p:nvSpPr>
          <p:cNvPr id="6147" name="Rectangle 3"/>
          <p:cNvSpPr>
            <a:spLocks noChangeArrowheads="1"/>
          </p:cNvSpPr>
          <p:nvPr/>
        </p:nvSpPr>
        <p:spPr bwMode="auto">
          <a:xfrm>
            <a:off x="323850" y="425450"/>
            <a:ext cx="5822950" cy="5191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rgbClr val="FFFF00"/>
                </a:solidFill>
                <a:ea typeface="幼圆" panose="02010509060101010101" pitchFamily="49" charset="-122"/>
              </a:rPr>
              <a:t>1. Sequential list of triple (</a:t>
            </a:r>
            <a:r>
              <a:rPr kumimoji="1" lang="zh-CN" altLang="en-US" sz="2800" dirty="0">
                <a:solidFill>
                  <a:srgbClr val="FFFF00"/>
                </a:solidFill>
                <a:ea typeface="幼圆" panose="02010509060101010101" pitchFamily="49" charset="-122"/>
              </a:rPr>
              <a:t>三元组表</a:t>
            </a:r>
            <a:r>
              <a:rPr kumimoji="1" lang="en-US" altLang="zh-CN" sz="2800" dirty="0">
                <a:solidFill>
                  <a:srgbClr val="FFFF00"/>
                </a:solidFill>
                <a:ea typeface="幼圆" panose="02010509060101010101" pitchFamily="49" charset="-122"/>
              </a:rPr>
              <a:t>)</a:t>
            </a:r>
          </a:p>
        </p:txBody>
      </p:sp>
      <p:graphicFrame>
        <p:nvGraphicFramePr>
          <p:cNvPr id="2" name="Object 8">
            <a:extLst>
              <a:ext uri="{FF2B5EF4-FFF2-40B4-BE49-F238E27FC236}">
                <a16:creationId xmlns:a16="http://schemas.microsoft.com/office/drawing/2014/main" id="{DB1A7095-2DCE-E329-7652-78C1D246A4A9}"/>
              </a:ext>
            </a:extLst>
          </p:cNvPr>
          <p:cNvGraphicFramePr>
            <a:graphicFrameLocks noChangeAspect="1"/>
          </p:cNvGraphicFramePr>
          <p:nvPr>
            <p:extLst>
              <p:ext uri="{D42A27DB-BD31-4B8C-83A1-F6EECF244321}">
                <p14:modId xmlns:p14="http://schemas.microsoft.com/office/powerpoint/2010/main" val="2235879174"/>
              </p:ext>
            </p:extLst>
          </p:nvPr>
        </p:nvGraphicFramePr>
        <p:xfrm>
          <a:off x="6230349" y="1484784"/>
          <a:ext cx="2518115" cy="2812542"/>
        </p:xfrm>
        <a:graphic>
          <a:graphicData uri="http://schemas.openxmlformats.org/presentationml/2006/ole">
            <mc:AlternateContent xmlns:mc="http://schemas.openxmlformats.org/markup-compatibility/2006">
              <mc:Choice xmlns:v="urn:schemas-microsoft-com:vml" Requires="v">
                <p:oleObj name="文档" r:id="rId2" imgW="9711690" imgH="5125720" progId="Word.Document.8">
                  <p:embed/>
                </p:oleObj>
              </mc:Choice>
              <mc:Fallback>
                <p:oleObj name="文档" r:id="rId2" imgW="9711690" imgH="5125720" progId="Word.Document.8">
                  <p:embed/>
                  <p:pic>
                    <p:nvPicPr>
                      <p:cNvPr id="57352" name="Object 8"/>
                      <p:cNvPicPr>
                        <a:picLocks noChangeAspect="1" noChangeArrowheads="1"/>
                      </p:cNvPicPr>
                      <p:nvPr/>
                    </p:nvPicPr>
                    <p:blipFill>
                      <a:blip r:embed="rId3">
                        <a:extLst>
                          <a:ext uri="{28A0092B-C50C-407E-A947-70E740481C1C}">
                            <a14:useLocalDpi xmlns:a14="http://schemas.microsoft.com/office/drawing/2010/main" val="0"/>
                          </a:ext>
                        </a:extLst>
                      </a:blip>
                      <a:srcRect t="-1610" r="52603" b="3185"/>
                      <a:stretch>
                        <a:fillRect/>
                      </a:stretch>
                    </p:blipFill>
                    <p:spPr bwMode="auto">
                      <a:xfrm>
                        <a:off x="6230349" y="1484784"/>
                        <a:ext cx="2518115" cy="2812542"/>
                      </a:xfrm>
                      <a:prstGeom prst="rect">
                        <a:avLst/>
                      </a:prstGeom>
                      <a:solidFill>
                        <a:srgbClr val="FFFFCC"/>
                      </a:solidFill>
                      <a:ln>
                        <a:noFill/>
                      </a:ln>
                      <a:effectLst>
                        <a:outerShdw dist="107763" dir="2700000" algn="ctr" rotWithShape="0">
                          <a:srgbClr val="808080"/>
                        </a:outerShdw>
                      </a:effectLst>
                    </p:spPr>
                  </p:pic>
                </p:oleObj>
              </mc:Fallback>
            </mc:AlternateContent>
          </a:graphicData>
        </a:graphic>
      </p:graphicFrame>
      <p:grpSp>
        <p:nvGrpSpPr>
          <p:cNvPr id="16" name="组合 15">
            <a:extLst>
              <a:ext uri="{FF2B5EF4-FFF2-40B4-BE49-F238E27FC236}">
                <a16:creationId xmlns:a16="http://schemas.microsoft.com/office/drawing/2014/main" id="{EF9424E1-386D-766C-D9BF-74BAA6E72A4A}"/>
              </a:ext>
            </a:extLst>
          </p:cNvPr>
          <p:cNvGrpSpPr/>
          <p:nvPr/>
        </p:nvGrpSpPr>
        <p:grpSpPr>
          <a:xfrm>
            <a:off x="323850" y="1844824"/>
            <a:ext cx="8424614" cy="2232248"/>
            <a:chOff x="323850" y="1844824"/>
            <a:chExt cx="8424614" cy="2232248"/>
          </a:xfrm>
        </p:grpSpPr>
        <p:sp>
          <p:nvSpPr>
            <p:cNvPr id="10" name="矩形 9">
              <a:extLst>
                <a:ext uri="{FF2B5EF4-FFF2-40B4-BE49-F238E27FC236}">
                  <a16:creationId xmlns:a16="http://schemas.microsoft.com/office/drawing/2014/main" id="{9D101D4E-30D3-F386-5941-21F0B8935AEC}"/>
                </a:ext>
              </a:extLst>
            </p:cNvPr>
            <p:cNvSpPr/>
            <p:nvPr/>
          </p:nvSpPr>
          <p:spPr>
            <a:xfrm>
              <a:off x="323850" y="1988840"/>
              <a:ext cx="4608512" cy="20882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CBBCA64F-A127-26A9-55A4-3A33C47448EF}"/>
                </a:ext>
              </a:extLst>
            </p:cNvPr>
            <p:cNvSpPr/>
            <p:nvPr/>
          </p:nvSpPr>
          <p:spPr>
            <a:xfrm>
              <a:off x="6084168" y="1844824"/>
              <a:ext cx="2664296" cy="2880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箭头连接符 12">
              <a:extLst>
                <a:ext uri="{FF2B5EF4-FFF2-40B4-BE49-F238E27FC236}">
                  <a16:creationId xmlns:a16="http://schemas.microsoft.com/office/drawing/2014/main" id="{4F450E9B-F55B-89CE-85D2-8F73186069E1}"/>
                </a:ext>
              </a:extLst>
            </p:cNvPr>
            <p:cNvCxnSpPr>
              <a:cxnSpLocks/>
            </p:cNvCxnSpPr>
            <p:nvPr/>
          </p:nvCxnSpPr>
          <p:spPr>
            <a:xfrm>
              <a:off x="4932362" y="2058208"/>
              <a:ext cx="1079798" cy="0"/>
            </a:xfrm>
            <a:prstGeom prst="straightConnector1">
              <a:avLst/>
            </a:prstGeom>
            <a:ln w="317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5FC40F05-CB4B-78C2-ED04-7C93B10C54D5}"/>
              </a:ext>
            </a:extLst>
          </p:cNvPr>
          <p:cNvSpPr/>
          <p:nvPr/>
        </p:nvSpPr>
        <p:spPr>
          <a:xfrm>
            <a:off x="297638" y="4297328"/>
            <a:ext cx="5642514" cy="20882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65BBA49C-CFFD-B0F3-FEB9-EC89B7D2F371}"/>
              </a:ext>
            </a:extLst>
          </p:cNvPr>
          <p:cNvSpPr/>
          <p:nvPr/>
        </p:nvSpPr>
        <p:spPr>
          <a:xfrm>
            <a:off x="6209522" y="1466122"/>
            <a:ext cx="2664296" cy="281254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直接箭头连接符 20">
            <a:extLst>
              <a:ext uri="{FF2B5EF4-FFF2-40B4-BE49-F238E27FC236}">
                <a16:creationId xmlns:a16="http://schemas.microsoft.com/office/drawing/2014/main" id="{4A0747A2-5FED-C1E0-F652-7CAB72FC09AF}"/>
              </a:ext>
            </a:extLst>
          </p:cNvPr>
          <p:cNvCxnSpPr/>
          <p:nvPr/>
        </p:nvCxnSpPr>
        <p:spPr>
          <a:xfrm flipV="1">
            <a:off x="5940152" y="4297326"/>
            <a:ext cx="269370" cy="643842"/>
          </a:xfrm>
          <a:prstGeom prst="straightConnector1">
            <a:avLst/>
          </a:prstGeom>
          <a:ln w="317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25012BF-BBBD-1C1E-2C34-B5692785901D}"/>
              </a:ext>
            </a:extLst>
          </p:cNvPr>
          <p:cNvSpPr txBox="1"/>
          <p:nvPr/>
        </p:nvSpPr>
        <p:spPr>
          <a:xfrm>
            <a:off x="5216227" y="1686217"/>
            <a:ext cx="889987" cy="369332"/>
          </a:xfrm>
          <a:prstGeom prst="rect">
            <a:avLst/>
          </a:prstGeom>
          <a:noFill/>
        </p:spPr>
        <p:txBody>
          <a:bodyPr wrap="none" rtlCol="0">
            <a:spAutoFit/>
          </a:bodyPr>
          <a:lstStyle/>
          <a:p>
            <a:r>
              <a:rPr lang="en-US" dirty="0"/>
              <a:t>data[0]</a:t>
            </a:r>
          </a:p>
        </p:txBody>
      </p:sp>
      <p:sp>
        <p:nvSpPr>
          <p:cNvPr id="23" name="文本框 22">
            <a:extLst>
              <a:ext uri="{FF2B5EF4-FFF2-40B4-BE49-F238E27FC236}">
                <a16:creationId xmlns:a16="http://schemas.microsoft.com/office/drawing/2014/main" id="{B721D0F9-16FE-2EDC-4DBB-397CBF9BFAF8}"/>
              </a:ext>
            </a:extLst>
          </p:cNvPr>
          <p:cNvSpPr txBox="1"/>
          <p:nvPr/>
        </p:nvSpPr>
        <p:spPr>
          <a:xfrm>
            <a:off x="5205204" y="2091139"/>
            <a:ext cx="889987" cy="369332"/>
          </a:xfrm>
          <a:prstGeom prst="rect">
            <a:avLst/>
          </a:prstGeom>
          <a:noFill/>
        </p:spPr>
        <p:txBody>
          <a:bodyPr wrap="none" rtlCol="0">
            <a:spAutoFit/>
          </a:bodyPr>
          <a:lstStyle/>
          <a:p>
            <a:r>
              <a:rPr lang="en-US" dirty="0"/>
              <a:t>data[1]</a:t>
            </a:r>
          </a:p>
        </p:txBody>
      </p:sp>
      <p:sp>
        <p:nvSpPr>
          <p:cNvPr id="24" name="文本框 23">
            <a:extLst>
              <a:ext uri="{FF2B5EF4-FFF2-40B4-BE49-F238E27FC236}">
                <a16:creationId xmlns:a16="http://schemas.microsoft.com/office/drawing/2014/main" id="{143703F9-4B64-2ECE-B941-C80581F17268}"/>
              </a:ext>
            </a:extLst>
          </p:cNvPr>
          <p:cNvSpPr txBox="1"/>
          <p:nvPr/>
        </p:nvSpPr>
        <p:spPr>
          <a:xfrm>
            <a:off x="5194181" y="2397794"/>
            <a:ext cx="889987" cy="369332"/>
          </a:xfrm>
          <a:prstGeom prst="rect">
            <a:avLst/>
          </a:prstGeom>
          <a:noFill/>
        </p:spPr>
        <p:txBody>
          <a:bodyPr wrap="none" rtlCol="0">
            <a:spAutoFit/>
          </a:bodyPr>
          <a:lstStyle/>
          <a:p>
            <a:r>
              <a:rPr lang="en-US" dirty="0"/>
              <a:t>data[2]</a:t>
            </a:r>
          </a:p>
        </p:txBody>
      </p:sp>
      <p:sp>
        <p:nvSpPr>
          <p:cNvPr id="25" name="文本框 24">
            <a:extLst>
              <a:ext uri="{FF2B5EF4-FFF2-40B4-BE49-F238E27FC236}">
                <a16:creationId xmlns:a16="http://schemas.microsoft.com/office/drawing/2014/main" id="{4064D1BA-D8FA-C555-5BC1-F7643E8443A3}"/>
              </a:ext>
            </a:extLst>
          </p:cNvPr>
          <p:cNvSpPr txBox="1"/>
          <p:nvPr/>
        </p:nvSpPr>
        <p:spPr>
          <a:xfrm>
            <a:off x="5209594" y="2713290"/>
            <a:ext cx="889987" cy="369332"/>
          </a:xfrm>
          <a:prstGeom prst="rect">
            <a:avLst/>
          </a:prstGeom>
          <a:noFill/>
        </p:spPr>
        <p:txBody>
          <a:bodyPr wrap="none" rtlCol="0">
            <a:spAutoFit/>
          </a:bodyPr>
          <a:lstStyle/>
          <a:p>
            <a:r>
              <a:rPr lang="en-US" dirty="0"/>
              <a:t>data[3]</a:t>
            </a:r>
          </a:p>
        </p:txBody>
      </p:sp>
      <p:sp>
        <p:nvSpPr>
          <p:cNvPr id="26" name="文本框 25">
            <a:extLst>
              <a:ext uri="{FF2B5EF4-FFF2-40B4-BE49-F238E27FC236}">
                <a16:creationId xmlns:a16="http://schemas.microsoft.com/office/drawing/2014/main" id="{A940F5A9-161F-3AE4-08C4-C3305AFA0CBD}"/>
              </a:ext>
            </a:extLst>
          </p:cNvPr>
          <p:cNvSpPr txBox="1"/>
          <p:nvPr/>
        </p:nvSpPr>
        <p:spPr>
          <a:xfrm>
            <a:off x="5216227" y="3030614"/>
            <a:ext cx="889987" cy="369332"/>
          </a:xfrm>
          <a:prstGeom prst="rect">
            <a:avLst/>
          </a:prstGeom>
          <a:noFill/>
        </p:spPr>
        <p:txBody>
          <a:bodyPr wrap="none" rtlCol="0">
            <a:spAutoFit/>
          </a:bodyPr>
          <a:lstStyle/>
          <a:p>
            <a:r>
              <a:rPr lang="en-US" dirty="0"/>
              <a:t>data[4]</a:t>
            </a:r>
          </a:p>
        </p:txBody>
      </p:sp>
      <p:sp>
        <p:nvSpPr>
          <p:cNvPr id="27" name="文本框 26">
            <a:extLst>
              <a:ext uri="{FF2B5EF4-FFF2-40B4-BE49-F238E27FC236}">
                <a16:creationId xmlns:a16="http://schemas.microsoft.com/office/drawing/2014/main" id="{811CF04E-E920-0D22-37BE-6DE04EAA6313}"/>
              </a:ext>
            </a:extLst>
          </p:cNvPr>
          <p:cNvSpPr txBox="1"/>
          <p:nvPr/>
        </p:nvSpPr>
        <p:spPr>
          <a:xfrm>
            <a:off x="5201757" y="3302878"/>
            <a:ext cx="889987" cy="369332"/>
          </a:xfrm>
          <a:prstGeom prst="rect">
            <a:avLst/>
          </a:prstGeom>
          <a:noFill/>
        </p:spPr>
        <p:txBody>
          <a:bodyPr wrap="none" rtlCol="0">
            <a:spAutoFit/>
          </a:bodyPr>
          <a:lstStyle/>
          <a:p>
            <a:r>
              <a:rPr lang="en-US" dirty="0"/>
              <a:t>data[5]</a:t>
            </a:r>
          </a:p>
        </p:txBody>
      </p:sp>
      <p:sp>
        <p:nvSpPr>
          <p:cNvPr id="28" name="文本框 27">
            <a:extLst>
              <a:ext uri="{FF2B5EF4-FFF2-40B4-BE49-F238E27FC236}">
                <a16:creationId xmlns:a16="http://schemas.microsoft.com/office/drawing/2014/main" id="{93FBD699-B425-5F15-059C-CF10E9568BBA}"/>
              </a:ext>
            </a:extLst>
          </p:cNvPr>
          <p:cNvSpPr txBox="1"/>
          <p:nvPr/>
        </p:nvSpPr>
        <p:spPr>
          <a:xfrm>
            <a:off x="5184850" y="3602156"/>
            <a:ext cx="889987" cy="369332"/>
          </a:xfrm>
          <a:prstGeom prst="rect">
            <a:avLst/>
          </a:prstGeom>
          <a:noFill/>
        </p:spPr>
        <p:txBody>
          <a:bodyPr wrap="none" rtlCol="0">
            <a:spAutoFit/>
          </a:bodyPr>
          <a:lstStyle/>
          <a:p>
            <a:r>
              <a:rPr lang="en-US" dirty="0"/>
              <a:t>data[6]</a:t>
            </a:r>
          </a:p>
        </p:txBody>
      </p:sp>
      <p:sp>
        <p:nvSpPr>
          <p:cNvPr id="29" name="文本框 28">
            <a:extLst>
              <a:ext uri="{FF2B5EF4-FFF2-40B4-BE49-F238E27FC236}">
                <a16:creationId xmlns:a16="http://schemas.microsoft.com/office/drawing/2014/main" id="{917EF571-EE4A-FD7D-E5C5-8812B1BEFA8E}"/>
              </a:ext>
            </a:extLst>
          </p:cNvPr>
          <p:cNvSpPr txBox="1"/>
          <p:nvPr/>
        </p:nvSpPr>
        <p:spPr>
          <a:xfrm>
            <a:off x="5193303" y="3890444"/>
            <a:ext cx="889987" cy="369332"/>
          </a:xfrm>
          <a:prstGeom prst="rect">
            <a:avLst/>
          </a:prstGeom>
          <a:noFill/>
        </p:spPr>
        <p:txBody>
          <a:bodyPr wrap="none" rtlCol="0">
            <a:spAutoFit/>
          </a:bodyPr>
          <a:lstStyle/>
          <a:p>
            <a:r>
              <a:rPr lang="en-US" dirty="0"/>
              <a:t>data[7]</a:t>
            </a:r>
          </a:p>
        </p:txBody>
      </p:sp>
      <p:sp>
        <p:nvSpPr>
          <p:cNvPr id="30" name="文本框 29">
            <a:extLst>
              <a:ext uri="{FF2B5EF4-FFF2-40B4-BE49-F238E27FC236}">
                <a16:creationId xmlns:a16="http://schemas.microsoft.com/office/drawing/2014/main" id="{78FC521A-CE0F-DF25-D95F-3F706E7C1BB9}"/>
              </a:ext>
            </a:extLst>
          </p:cNvPr>
          <p:cNvSpPr txBox="1"/>
          <p:nvPr/>
        </p:nvSpPr>
        <p:spPr>
          <a:xfrm>
            <a:off x="6156176" y="4980634"/>
            <a:ext cx="2896947" cy="923330"/>
          </a:xfrm>
          <a:prstGeom prst="rect">
            <a:avLst/>
          </a:prstGeom>
          <a:noFill/>
        </p:spPr>
        <p:txBody>
          <a:bodyPr wrap="none" rtlCol="0">
            <a:spAutoFit/>
          </a:bodyPr>
          <a:lstStyle/>
          <a:p>
            <a:r>
              <a:rPr lang="en-US" dirty="0"/>
              <a:t>mu = 6  //</a:t>
            </a:r>
            <a:r>
              <a:rPr lang="zh-CN" altLang="en-US" dirty="0"/>
              <a:t>矩阵行数</a:t>
            </a:r>
            <a:endParaRPr lang="en-US" dirty="0"/>
          </a:p>
          <a:p>
            <a:r>
              <a:rPr lang="en-US" dirty="0"/>
              <a:t>nu  = 7  //</a:t>
            </a:r>
            <a:r>
              <a:rPr lang="zh-CN" altLang="en-US" dirty="0"/>
              <a:t>矩阵列数</a:t>
            </a:r>
            <a:endParaRPr lang="en-US" dirty="0"/>
          </a:p>
          <a:p>
            <a:r>
              <a:rPr lang="en-US" dirty="0" err="1"/>
              <a:t>tu</a:t>
            </a:r>
            <a:r>
              <a:rPr lang="en-US" dirty="0"/>
              <a:t>   = 8  //</a:t>
            </a:r>
            <a:r>
              <a:rPr lang="zh-CN" altLang="en-US" dirty="0"/>
              <a:t>矩阵非</a:t>
            </a:r>
            <a:r>
              <a:rPr lang="en-US" altLang="zh-CN" dirty="0"/>
              <a:t>0</a:t>
            </a:r>
            <a:r>
              <a:rPr lang="zh-CN" altLang="en-US" dirty="0"/>
              <a:t>元素个数</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4" name="Object 4"/>
          <p:cNvGraphicFramePr>
            <a:graphicFrameLocks noChangeAspect="1"/>
          </p:cNvGraphicFramePr>
          <p:nvPr/>
        </p:nvGraphicFramePr>
        <p:xfrm>
          <a:off x="1907540" y="404495"/>
          <a:ext cx="5908675" cy="2510155"/>
        </p:xfrm>
        <a:graphic>
          <a:graphicData uri="http://schemas.openxmlformats.org/presentationml/2006/ole">
            <mc:AlternateContent xmlns:mc="http://schemas.openxmlformats.org/markup-compatibility/2006">
              <mc:Choice xmlns:v="urn:schemas-microsoft-com:vml" Requires="v">
                <p:oleObj name="Equation" r:id="rId2" imgW="2438400" imgH="1371600" progId="Equation.DSMT4">
                  <p:embed/>
                </p:oleObj>
              </mc:Choice>
              <mc:Fallback>
                <p:oleObj name="Equation" r:id="rId2" imgW="2438400" imgH="1371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540" y="404495"/>
                        <a:ext cx="5908675" cy="2510155"/>
                      </a:xfrm>
                      <a:prstGeom prst="rect">
                        <a:avLst/>
                      </a:prstGeom>
                      <a:solidFill>
                        <a:srgbClr val="FFFFCC"/>
                      </a:solidFill>
                      <a:ln w="9525">
                        <a:solidFill>
                          <a:srgbClr val="008000"/>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57352" name="Object 8"/>
          <p:cNvGraphicFramePr>
            <a:graphicFrameLocks noChangeAspect="1"/>
          </p:cNvGraphicFramePr>
          <p:nvPr/>
        </p:nvGraphicFramePr>
        <p:xfrm>
          <a:off x="3419475" y="3213100"/>
          <a:ext cx="3011805" cy="3275965"/>
        </p:xfrm>
        <a:graphic>
          <a:graphicData uri="http://schemas.openxmlformats.org/presentationml/2006/ole">
            <mc:AlternateContent xmlns:mc="http://schemas.openxmlformats.org/markup-compatibility/2006">
              <mc:Choice xmlns:v="urn:schemas-microsoft-com:vml" Requires="v">
                <p:oleObj name="文档" r:id="rId4" imgW="9711690" imgH="5125720" progId="Word.Document.8">
                  <p:embed/>
                </p:oleObj>
              </mc:Choice>
              <mc:Fallback>
                <p:oleObj name="文档" r:id="rId4" imgW="9711690" imgH="5125720" progId="Word.Documen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t="-1610" r="52603" b="3185"/>
                      <a:stretch>
                        <a:fillRect/>
                      </a:stretch>
                    </p:blipFill>
                    <p:spPr bwMode="auto">
                      <a:xfrm>
                        <a:off x="3419475" y="3213100"/>
                        <a:ext cx="3011805" cy="327596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55" name="Object 11"/>
          <p:cNvGraphicFramePr>
            <a:graphicFrameLocks noChangeAspect="1"/>
          </p:cNvGraphicFramePr>
          <p:nvPr>
            <p:extLst>
              <p:ext uri="{D42A27DB-BD31-4B8C-83A1-F6EECF244321}">
                <p14:modId xmlns:p14="http://schemas.microsoft.com/office/powerpoint/2010/main" val="2147759980"/>
              </p:ext>
            </p:extLst>
          </p:nvPr>
        </p:nvGraphicFramePr>
        <p:xfrm>
          <a:off x="3651855" y="3213100"/>
          <a:ext cx="3080385" cy="3322955"/>
        </p:xfrm>
        <a:graphic>
          <a:graphicData uri="http://schemas.openxmlformats.org/presentationml/2006/ole">
            <mc:AlternateContent xmlns:mc="http://schemas.openxmlformats.org/markup-compatibility/2006">
              <mc:Choice xmlns:v="urn:schemas-microsoft-com:vml" Requires="v">
                <p:oleObj name="文档" r:id="rId2" imgW="9711690" imgH="5125720" progId="Word.Document.8">
                  <p:embed/>
                </p:oleObj>
              </mc:Choice>
              <mc:Fallback>
                <p:oleObj name="文档" r:id="rId2" imgW="9711690" imgH="5125720" progId="Word.Document.8">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l="52199" t="-1575" b="3149"/>
                      <a:stretch>
                        <a:fillRect/>
                      </a:stretch>
                    </p:blipFill>
                    <p:spPr bwMode="auto">
                      <a:xfrm>
                        <a:off x="3651855" y="3213100"/>
                        <a:ext cx="3080385" cy="332295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6325" name="Object 5"/>
          <p:cNvGraphicFramePr>
            <a:graphicFrameLocks noChangeAspect="1"/>
          </p:cNvGraphicFramePr>
          <p:nvPr/>
        </p:nvGraphicFramePr>
        <p:xfrm>
          <a:off x="2327910" y="338455"/>
          <a:ext cx="4826635" cy="2610485"/>
        </p:xfrm>
        <a:graphic>
          <a:graphicData uri="http://schemas.openxmlformats.org/presentationml/2006/ole">
            <mc:AlternateContent xmlns:mc="http://schemas.openxmlformats.org/markup-compatibility/2006">
              <mc:Choice xmlns:v="urn:schemas-microsoft-com:vml" Requires="v">
                <p:oleObj name="Equation" r:id="rId4" imgW="2235200" imgH="1600200" progId="Equation.DSMT4">
                  <p:embed/>
                </p:oleObj>
              </mc:Choice>
              <mc:Fallback>
                <p:oleObj name="Equation" r:id="rId4" imgW="2235200" imgH="1600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910" y="338455"/>
                        <a:ext cx="4826635" cy="2610485"/>
                      </a:xfrm>
                      <a:prstGeom prst="rect">
                        <a:avLst/>
                      </a:prstGeom>
                      <a:solidFill>
                        <a:srgbClr val="FFFFCC"/>
                      </a:solidFill>
                      <a:ln w="9525">
                        <a:solidFill>
                          <a:srgbClr val="008000"/>
                        </a:solidFill>
                        <a:miter lim="800000"/>
                        <a:headEnd/>
                        <a:tailEnd/>
                      </a:ln>
                      <a:effectLst>
                        <a:outerShdw dist="107763" dir="2700000" algn="ctr" rotWithShape="0">
                          <a:srgbClr val="808080"/>
                        </a:outerShdw>
                      </a:effectLst>
                    </p:spPr>
                  </p:pic>
                </p:oleObj>
              </mc:Fallback>
            </mc:AlternateContent>
          </a:graphicData>
        </a:graphic>
      </p:graphicFrame>
      <p:sp>
        <p:nvSpPr>
          <p:cNvPr id="2" name="文本框 1">
            <a:extLst>
              <a:ext uri="{FF2B5EF4-FFF2-40B4-BE49-F238E27FC236}">
                <a16:creationId xmlns:a16="http://schemas.microsoft.com/office/drawing/2014/main" id="{48A9D2B9-89AD-5181-80AD-B118CD700F91}"/>
              </a:ext>
            </a:extLst>
          </p:cNvPr>
          <p:cNvSpPr txBox="1"/>
          <p:nvPr/>
        </p:nvSpPr>
        <p:spPr>
          <a:xfrm>
            <a:off x="179511" y="3356992"/>
            <a:ext cx="2954655" cy="923330"/>
          </a:xfrm>
          <a:prstGeom prst="rect">
            <a:avLst/>
          </a:prstGeom>
          <a:noFill/>
        </p:spPr>
        <p:txBody>
          <a:bodyPr wrap="none" rtlCol="0">
            <a:spAutoFit/>
          </a:bodyPr>
          <a:lstStyle/>
          <a:p>
            <a:r>
              <a:rPr lang="zh-CN" altLang="en-US" b="1" dirty="0">
                <a:solidFill>
                  <a:srgbClr val="FFC000"/>
                </a:solidFill>
              </a:rPr>
              <a:t>思考</a:t>
            </a:r>
            <a:r>
              <a:rPr lang="zh-CN" altLang="en-US" dirty="0">
                <a:solidFill>
                  <a:srgbClr val="FFC000"/>
                </a:solidFill>
              </a:rPr>
              <a:t>：稀疏矩阵的压缩存储</a:t>
            </a:r>
            <a:endParaRPr lang="en-US" altLang="zh-CN" dirty="0">
              <a:solidFill>
                <a:srgbClr val="FFC000"/>
              </a:solidFill>
            </a:endParaRPr>
          </a:p>
          <a:p>
            <a:r>
              <a:rPr lang="zh-CN" altLang="en-US" dirty="0">
                <a:solidFill>
                  <a:srgbClr val="FFC000"/>
                </a:solidFill>
              </a:rPr>
              <a:t>在节约存储空间的同时会带</a:t>
            </a:r>
            <a:endParaRPr lang="en-US" altLang="zh-CN" dirty="0">
              <a:solidFill>
                <a:srgbClr val="FFC000"/>
              </a:solidFill>
            </a:endParaRPr>
          </a:p>
          <a:p>
            <a:r>
              <a:rPr lang="zh-CN" altLang="en-US" dirty="0">
                <a:solidFill>
                  <a:srgbClr val="FFC000"/>
                </a:solidFill>
              </a:rPr>
              <a:t>来什么新问题？</a:t>
            </a:r>
            <a:endParaRPr lang="en-US" altLang="zh-CN" dirty="0">
              <a:solidFill>
                <a:srgbClr val="FFC000"/>
              </a:solidFill>
            </a:endParaRPr>
          </a:p>
        </p:txBody>
      </p:sp>
      <p:sp>
        <p:nvSpPr>
          <p:cNvPr id="3" name="文本框 2">
            <a:extLst>
              <a:ext uri="{FF2B5EF4-FFF2-40B4-BE49-F238E27FC236}">
                <a16:creationId xmlns:a16="http://schemas.microsoft.com/office/drawing/2014/main" id="{F6FC05FB-CFDC-1A19-743D-6563F46B1F8E}"/>
              </a:ext>
            </a:extLst>
          </p:cNvPr>
          <p:cNvSpPr txBox="1"/>
          <p:nvPr/>
        </p:nvSpPr>
        <p:spPr>
          <a:xfrm>
            <a:off x="162233" y="4437112"/>
            <a:ext cx="3185487" cy="2031325"/>
          </a:xfrm>
          <a:prstGeom prst="rect">
            <a:avLst/>
          </a:prstGeom>
          <a:noFill/>
        </p:spPr>
        <p:txBody>
          <a:bodyPr wrap="none" rtlCol="0">
            <a:spAutoFit/>
          </a:bodyPr>
          <a:lstStyle/>
          <a:p>
            <a:r>
              <a:rPr lang="zh-CN" altLang="en-US" dirty="0"/>
              <a:t>举例：在原来的矩阵中访问</a:t>
            </a:r>
            <a:endParaRPr lang="en-US" altLang="zh-CN" dirty="0"/>
          </a:p>
          <a:p>
            <a:r>
              <a:rPr lang="en-US" altLang="zh-CN" dirty="0"/>
              <a:t>B[</a:t>
            </a:r>
            <a:r>
              <a:rPr lang="en-US" altLang="zh-CN" dirty="0" err="1"/>
              <a:t>i</a:t>
            </a:r>
            <a:r>
              <a:rPr lang="en-US" altLang="zh-CN" dirty="0"/>
              <a:t>][j]</a:t>
            </a:r>
            <a:r>
              <a:rPr lang="zh-CN" altLang="en-US" dirty="0"/>
              <a:t>的复杂度是多少？</a:t>
            </a:r>
            <a:r>
              <a:rPr lang="en-US" altLang="zh-CN" i="1" dirty="0">
                <a:latin typeface="+mn-lt"/>
              </a:rPr>
              <a:t>O(1)</a:t>
            </a:r>
          </a:p>
          <a:p>
            <a:endParaRPr lang="en-US" altLang="zh-CN" dirty="0"/>
          </a:p>
          <a:p>
            <a:r>
              <a:rPr lang="zh-CN" altLang="en-US" dirty="0"/>
              <a:t>压缩之后还能和原来一样吗？</a:t>
            </a:r>
            <a:endParaRPr lang="en-US" altLang="zh-CN" dirty="0"/>
          </a:p>
          <a:p>
            <a:r>
              <a:rPr lang="zh-CN" altLang="en-US" dirty="0"/>
              <a:t>压缩之后就不具备这个性质。</a:t>
            </a:r>
            <a:endParaRPr lang="en-US" altLang="zh-CN" dirty="0"/>
          </a:p>
          <a:p>
            <a:r>
              <a:rPr lang="zh-CN" altLang="en-US" dirty="0"/>
              <a:t>也就是压缩之后不能再实现</a:t>
            </a:r>
            <a:endParaRPr lang="en-US" altLang="zh-CN" dirty="0"/>
          </a:p>
          <a:p>
            <a:r>
              <a:rPr lang="zh-CN" altLang="en-US" dirty="0"/>
              <a:t>随机存取。</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94615" y="1412875"/>
            <a:ext cx="8865235" cy="181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indent="0">
              <a:buNone/>
            </a:pPr>
            <a:endParaRPr kumimoji="0" lang="en-US" altLang="zh-CN" sz="2800">
              <a:ea typeface="幼圆" panose="02010509060101010101" pitchFamily="49" charset="-122"/>
            </a:endParaRPr>
          </a:p>
          <a:p>
            <a:pPr lvl="1" indent="0">
              <a:buNone/>
            </a:pPr>
            <a:r>
              <a:rPr lang="en-US" altLang="zh-CN" sz="2800">
                <a:solidFill>
                  <a:srgbClr val="FFFF00"/>
                </a:solidFill>
                <a:ea typeface="幼圆" panose="02010509060101010101" pitchFamily="49" charset="-122"/>
              </a:rPr>
              <a:t>Step 1: </a:t>
            </a:r>
            <a:r>
              <a:rPr lang="en-US" altLang="zh-CN" sz="2800">
                <a:ea typeface="幼圆" panose="02010509060101010101" pitchFamily="49" charset="-122"/>
              </a:rPr>
              <a:t>Swap the value of row and column;</a:t>
            </a:r>
          </a:p>
          <a:p>
            <a:pPr lvl="1" indent="0">
              <a:buNone/>
            </a:pPr>
            <a:r>
              <a:rPr lang="en-US" altLang="zh-CN" sz="2800">
                <a:solidFill>
                  <a:srgbClr val="FFFF00"/>
                </a:solidFill>
                <a:ea typeface="幼圆" panose="02010509060101010101" pitchFamily="49" charset="-122"/>
              </a:rPr>
              <a:t>Step 2:</a:t>
            </a:r>
            <a:r>
              <a:rPr lang="en-US" altLang="zh-CN" sz="2800">
                <a:ea typeface="幼圆" panose="02010509060101010101" pitchFamily="49" charset="-122"/>
              </a:rPr>
              <a:t> Sort the triple according to the requirement of the </a:t>
            </a:r>
          </a:p>
          <a:p>
            <a:pPr lvl="1" indent="0">
              <a:buNone/>
            </a:pPr>
            <a:r>
              <a:rPr lang="en-US" altLang="zh-CN" sz="2800">
                <a:ea typeface="幼圆" panose="02010509060101010101" pitchFamily="49" charset="-122"/>
              </a:rPr>
              <a:t>            structure.</a:t>
            </a:r>
          </a:p>
        </p:txBody>
      </p:sp>
      <p:sp>
        <p:nvSpPr>
          <p:cNvPr id="7171" name="Rectangle 3"/>
          <p:cNvSpPr>
            <a:spLocks noGrp="1" noChangeArrowheads="1"/>
          </p:cNvSpPr>
          <p:nvPr>
            <p:ph type="title"/>
          </p:nvPr>
        </p:nvSpPr>
        <p:spPr/>
        <p:txBody>
          <a:bodyPr/>
          <a:lstStyle/>
          <a:p>
            <a:r>
              <a:rPr lang="en-US" altLang="zh-CN"/>
              <a:t>Matrix Transposition</a:t>
            </a:r>
          </a:p>
        </p:txBody>
      </p:sp>
      <p:sp>
        <p:nvSpPr>
          <p:cNvPr id="2" name="文本框 1">
            <a:extLst>
              <a:ext uri="{FF2B5EF4-FFF2-40B4-BE49-F238E27FC236}">
                <a16:creationId xmlns:a16="http://schemas.microsoft.com/office/drawing/2014/main" id="{BDACFF8E-6D8D-00E7-6286-CD9735443ABB}"/>
              </a:ext>
            </a:extLst>
          </p:cNvPr>
          <p:cNvSpPr txBox="1"/>
          <p:nvPr/>
        </p:nvSpPr>
        <p:spPr>
          <a:xfrm>
            <a:off x="3680300" y="2974183"/>
            <a:ext cx="915635" cy="369332"/>
          </a:xfrm>
          <a:prstGeom prst="rect">
            <a:avLst/>
          </a:prstGeom>
          <a:noFill/>
        </p:spPr>
        <p:txBody>
          <a:bodyPr wrap="none" rtlCol="0">
            <a:spAutoFit/>
          </a:bodyPr>
          <a:lstStyle/>
          <a:p>
            <a:r>
              <a:rPr lang="en-US" dirty="0">
                <a:solidFill>
                  <a:srgbClr val="FFC000"/>
                </a:solidFill>
              </a:rPr>
              <a:t>Source</a:t>
            </a:r>
          </a:p>
        </p:txBody>
      </p:sp>
      <p:sp>
        <p:nvSpPr>
          <p:cNvPr id="3" name="文本框 2">
            <a:extLst>
              <a:ext uri="{FF2B5EF4-FFF2-40B4-BE49-F238E27FC236}">
                <a16:creationId xmlns:a16="http://schemas.microsoft.com/office/drawing/2014/main" id="{2D4A8B48-1EDD-C80B-6DD6-DB65BC7B4563}"/>
              </a:ext>
            </a:extLst>
          </p:cNvPr>
          <p:cNvSpPr txBox="1"/>
          <p:nvPr/>
        </p:nvSpPr>
        <p:spPr>
          <a:xfrm>
            <a:off x="7092280" y="2916278"/>
            <a:ext cx="659155" cy="369332"/>
          </a:xfrm>
          <a:prstGeom prst="rect">
            <a:avLst/>
          </a:prstGeom>
          <a:noFill/>
        </p:spPr>
        <p:txBody>
          <a:bodyPr wrap="none" rtlCol="0">
            <a:spAutoFit/>
          </a:bodyPr>
          <a:lstStyle/>
          <a:p>
            <a:r>
              <a:rPr lang="en-US" dirty="0" err="1">
                <a:solidFill>
                  <a:srgbClr val="FFC000"/>
                </a:solidFill>
              </a:rPr>
              <a:t>Dest</a:t>
            </a:r>
            <a:endParaRPr lang="en-US" dirty="0">
              <a:solidFill>
                <a:srgbClr val="FFC000"/>
              </a:solidFill>
            </a:endParaRPr>
          </a:p>
        </p:txBody>
      </p:sp>
      <p:graphicFrame>
        <p:nvGraphicFramePr>
          <p:cNvPr id="4" name="Object 8">
            <a:extLst>
              <a:ext uri="{FF2B5EF4-FFF2-40B4-BE49-F238E27FC236}">
                <a16:creationId xmlns:a16="http://schemas.microsoft.com/office/drawing/2014/main" id="{1E5E5412-D3B2-CA94-05A2-8C518D3DDE1F}"/>
              </a:ext>
            </a:extLst>
          </p:cNvPr>
          <p:cNvGraphicFramePr>
            <a:graphicFrameLocks noChangeAspect="1"/>
          </p:cNvGraphicFramePr>
          <p:nvPr>
            <p:extLst>
              <p:ext uri="{D42A27DB-BD31-4B8C-83A1-F6EECF244321}">
                <p14:modId xmlns:p14="http://schemas.microsoft.com/office/powerpoint/2010/main" val="844814406"/>
              </p:ext>
            </p:extLst>
          </p:nvPr>
        </p:nvGraphicFramePr>
        <p:xfrm>
          <a:off x="2978404" y="3343515"/>
          <a:ext cx="2271555" cy="2470789"/>
        </p:xfrm>
        <a:graphic>
          <a:graphicData uri="http://schemas.openxmlformats.org/presentationml/2006/ole">
            <mc:AlternateContent xmlns:mc="http://schemas.openxmlformats.org/markup-compatibility/2006">
              <mc:Choice xmlns:v="urn:schemas-microsoft-com:vml" Requires="v">
                <p:oleObj name="文档" r:id="rId2" imgW="9711690" imgH="5125720" progId="Word.Document.8">
                  <p:embed/>
                </p:oleObj>
              </mc:Choice>
              <mc:Fallback>
                <p:oleObj name="文档" r:id="rId2" imgW="9711690" imgH="5125720" progId="Word.Document.8">
                  <p:embed/>
                  <p:pic>
                    <p:nvPicPr>
                      <p:cNvPr id="57352" name="Object 8"/>
                      <p:cNvPicPr>
                        <a:picLocks noChangeAspect="1" noChangeArrowheads="1"/>
                      </p:cNvPicPr>
                      <p:nvPr/>
                    </p:nvPicPr>
                    <p:blipFill>
                      <a:blip r:embed="rId3">
                        <a:extLst>
                          <a:ext uri="{28A0092B-C50C-407E-A947-70E740481C1C}">
                            <a14:useLocalDpi xmlns:a14="http://schemas.microsoft.com/office/drawing/2010/main" val="0"/>
                          </a:ext>
                        </a:extLst>
                      </a:blip>
                      <a:srcRect t="-1610" r="52603" b="3185"/>
                      <a:stretch>
                        <a:fillRect/>
                      </a:stretch>
                    </p:blipFill>
                    <p:spPr bwMode="auto">
                      <a:xfrm>
                        <a:off x="2978404" y="3343515"/>
                        <a:ext cx="2271555" cy="2470789"/>
                      </a:xfrm>
                      <a:prstGeom prst="rect">
                        <a:avLst/>
                      </a:prstGeom>
                      <a:solidFill>
                        <a:srgbClr val="FFFFCC"/>
                      </a:solidFill>
                      <a:ln>
                        <a:noFill/>
                      </a:ln>
                      <a:effectLst>
                        <a:outerShdw dist="107763" dir="2700000" algn="ctr" rotWithShape="0">
                          <a:srgbClr val="808080"/>
                        </a:outerShdw>
                      </a:effectLst>
                    </p:spPr>
                  </p:pic>
                </p:oleObj>
              </mc:Fallback>
            </mc:AlternateContent>
          </a:graphicData>
        </a:graphic>
      </p:graphicFrame>
      <p:graphicFrame>
        <p:nvGraphicFramePr>
          <p:cNvPr id="5" name="Object 11">
            <a:extLst>
              <a:ext uri="{FF2B5EF4-FFF2-40B4-BE49-F238E27FC236}">
                <a16:creationId xmlns:a16="http://schemas.microsoft.com/office/drawing/2014/main" id="{5C2FBC65-4811-C174-B450-D6D6380B7FF4}"/>
              </a:ext>
            </a:extLst>
          </p:cNvPr>
          <p:cNvGraphicFramePr>
            <a:graphicFrameLocks noChangeAspect="1"/>
          </p:cNvGraphicFramePr>
          <p:nvPr>
            <p:extLst>
              <p:ext uri="{D42A27DB-BD31-4B8C-83A1-F6EECF244321}">
                <p14:modId xmlns:p14="http://schemas.microsoft.com/office/powerpoint/2010/main" val="4055040072"/>
              </p:ext>
            </p:extLst>
          </p:nvPr>
        </p:nvGraphicFramePr>
        <p:xfrm>
          <a:off x="6172526" y="3353693"/>
          <a:ext cx="2271555" cy="2450432"/>
        </p:xfrm>
        <a:graphic>
          <a:graphicData uri="http://schemas.openxmlformats.org/presentationml/2006/ole">
            <mc:AlternateContent xmlns:mc="http://schemas.openxmlformats.org/markup-compatibility/2006">
              <mc:Choice xmlns:v="urn:schemas-microsoft-com:vml" Requires="v">
                <p:oleObj name="文档" r:id="rId4" imgW="9711690" imgH="5125720" progId="Word.Document.8">
                  <p:embed/>
                </p:oleObj>
              </mc:Choice>
              <mc:Fallback>
                <p:oleObj name="文档" r:id="rId4" imgW="9711690" imgH="5125720" progId="Word.Document.8">
                  <p:embed/>
                  <p:pic>
                    <p:nvPicPr>
                      <p:cNvPr id="57355" name="Object 11"/>
                      <p:cNvPicPr>
                        <a:picLocks noChangeAspect="1" noChangeArrowheads="1"/>
                      </p:cNvPicPr>
                      <p:nvPr/>
                    </p:nvPicPr>
                    <p:blipFill>
                      <a:blip r:embed="rId3">
                        <a:extLst>
                          <a:ext uri="{28A0092B-C50C-407E-A947-70E740481C1C}">
                            <a14:useLocalDpi xmlns:a14="http://schemas.microsoft.com/office/drawing/2010/main" val="0"/>
                          </a:ext>
                        </a:extLst>
                      </a:blip>
                      <a:srcRect l="52199" t="-1575" b="3149"/>
                      <a:stretch>
                        <a:fillRect/>
                      </a:stretch>
                    </p:blipFill>
                    <p:spPr bwMode="auto">
                      <a:xfrm>
                        <a:off x="6172526" y="3353693"/>
                        <a:ext cx="2271555" cy="2450432"/>
                      </a:xfrm>
                      <a:prstGeom prst="rect">
                        <a:avLst/>
                      </a:prstGeom>
                      <a:solidFill>
                        <a:srgbClr val="FFFFCC"/>
                      </a:solidFill>
                      <a:ln>
                        <a:noFill/>
                      </a:ln>
                      <a:effectLst>
                        <a:outerShdw dist="107763" dir="2700000" algn="ctr" rotWithShape="0">
                          <a:srgbClr val="808080"/>
                        </a:outerShdw>
                      </a:effectLst>
                    </p:spPr>
                  </p:pic>
                </p:oleObj>
              </mc:Fallback>
            </mc:AlternateContent>
          </a:graphicData>
        </a:graphic>
      </p:graphicFrame>
      <p:sp>
        <p:nvSpPr>
          <p:cNvPr id="6" name="箭头: 右 5">
            <a:extLst>
              <a:ext uri="{FF2B5EF4-FFF2-40B4-BE49-F238E27FC236}">
                <a16:creationId xmlns:a16="http://schemas.microsoft.com/office/drawing/2014/main" id="{EA5C76FA-C06E-7032-454F-11205C6E0B6C}"/>
              </a:ext>
            </a:extLst>
          </p:cNvPr>
          <p:cNvSpPr/>
          <p:nvPr/>
        </p:nvSpPr>
        <p:spPr>
          <a:xfrm>
            <a:off x="5580112" y="4336108"/>
            <a:ext cx="356389"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A4C79FB4-1056-57C9-F94A-7920997E5316}"/>
              </a:ext>
            </a:extLst>
          </p:cNvPr>
          <p:cNvSpPr txBox="1"/>
          <p:nvPr/>
        </p:nvSpPr>
        <p:spPr>
          <a:xfrm>
            <a:off x="179512" y="3284984"/>
            <a:ext cx="2553636" cy="3370153"/>
          </a:xfrm>
          <a:prstGeom prst="rect">
            <a:avLst/>
          </a:prstGeom>
          <a:noFill/>
        </p:spPr>
        <p:txBody>
          <a:bodyPr wrap="square" rtlCol="0">
            <a:spAutoFit/>
          </a:bodyPr>
          <a:lstStyle/>
          <a:p>
            <a:r>
              <a:rPr lang="zh-CN" altLang="en-US" dirty="0">
                <a:solidFill>
                  <a:srgbClr val="FFC000"/>
                </a:solidFill>
              </a:rPr>
              <a:t>直观的做法：</a:t>
            </a:r>
            <a:endParaRPr lang="en-US" altLang="zh-CN" dirty="0">
              <a:solidFill>
                <a:srgbClr val="FFC000"/>
              </a:solidFill>
            </a:endParaRPr>
          </a:p>
          <a:p>
            <a:endParaRPr lang="en-US" altLang="zh-CN" dirty="0">
              <a:solidFill>
                <a:srgbClr val="FFC000"/>
              </a:solidFill>
            </a:endParaRPr>
          </a:p>
          <a:p>
            <a:r>
              <a:rPr lang="en-US" altLang="zh-CN" dirty="0">
                <a:solidFill>
                  <a:srgbClr val="FFC000"/>
                </a:solidFill>
              </a:rPr>
              <a:t>1</a:t>
            </a:r>
            <a:r>
              <a:rPr lang="zh-CN" altLang="en-US" dirty="0">
                <a:solidFill>
                  <a:srgbClr val="FFC000"/>
                </a:solidFill>
              </a:rPr>
              <a:t>、对行列进行互换，</a:t>
            </a:r>
            <a:r>
              <a:rPr lang="en-US" altLang="zh-CN" dirty="0">
                <a:solidFill>
                  <a:srgbClr val="FFC000"/>
                </a:solidFill>
              </a:rPr>
              <a:t>value</a:t>
            </a:r>
            <a:r>
              <a:rPr lang="zh-CN" altLang="en-US" dirty="0">
                <a:solidFill>
                  <a:srgbClr val="FFC000"/>
                </a:solidFill>
              </a:rPr>
              <a:t>值不变；</a:t>
            </a:r>
            <a:endParaRPr lang="en-US" altLang="zh-CN" dirty="0">
              <a:solidFill>
                <a:srgbClr val="FFC000"/>
              </a:solidFill>
            </a:endParaRPr>
          </a:p>
          <a:p>
            <a:pPr>
              <a:lnSpc>
                <a:spcPts val="1200"/>
              </a:lnSpc>
            </a:pPr>
            <a:endParaRPr lang="en-US" altLang="zh-CN" dirty="0">
              <a:solidFill>
                <a:srgbClr val="FFC000"/>
              </a:solidFill>
            </a:endParaRPr>
          </a:p>
          <a:p>
            <a:r>
              <a:rPr lang="en-US" altLang="zh-CN" dirty="0">
                <a:solidFill>
                  <a:srgbClr val="FFC000"/>
                </a:solidFill>
              </a:rPr>
              <a:t>2</a:t>
            </a:r>
            <a:r>
              <a:rPr lang="zh-CN" altLang="en-US" dirty="0">
                <a:solidFill>
                  <a:srgbClr val="FFC000"/>
                </a:solidFill>
              </a:rPr>
              <a:t>、对各行按照</a:t>
            </a:r>
            <a:r>
              <a:rPr lang="en-US" altLang="zh-CN" dirty="0">
                <a:solidFill>
                  <a:srgbClr val="FFC000"/>
                </a:solidFill>
              </a:rPr>
              <a:t>row</a:t>
            </a:r>
            <a:r>
              <a:rPr lang="zh-CN" altLang="en-US" dirty="0">
                <a:solidFill>
                  <a:srgbClr val="FFC000"/>
                </a:solidFill>
              </a:rPr>
              <a:t>的大小进行排序；</a:t>
            </a:r>
            <a:endParaRPr lang="en-US" altLang="zh-CN" dirty="0">
              <a:solidFill>
                <a:srgbClr val="FFC000"/>
              </a:solidFill>
            </a:endParaRPr>
          </a:p>
          <a:p>
            <a:endParaRPr lang="en-US" altLang="zh-CN" dirty="0">
              <a:solidFill>
                <a:srgbClr val="FFC000"/>
              </a:solidFill>
            </a:endParaRPr>
          </a:p>
          <a:p>
            <a:r>
              <a:rPr lang="zh-CN" altLang="en-US" b="1" dirty="0">
                <a:solidFill>
                  <a:srgbClr val="FFC000"/>
                </a:solidFill>
              </a:rPr>
              <a:t>问题所在</a:t>
            </a:r>
            <a:r>
              <a:rPr lang="zh-CN" altLang="en-US" dirty="0">
                <a:solidFill>
                  <a:srgbClr val="FFC000"/>
                </a:solidFill>
              </a:rPr>
              <a:t>： </a:t>
            </a:r>
            <a:endParaRPr lang="en-US" altLang="zh-CN" dirty="0">
              <a:solidFill>
                <a:srgbClr val="FFC000"/>
              </a:solidFill>
            </a:endParaRPr>
          </a:p>
          <a:p>
            <a:pPr>
              <a:spcBef>
                <a:spcPts val="600"/>
              </a:spcBef>
            </a:pPr>
            <a:r>
              <a:rPr lang="zh-CN" altLang="en-US" dirty="0">
                <a:solidFill>
                  <a:srgbClr val="FFC000"/>
                </a:solidFill>
              </a:rPr>
              <a:t>排序会增加时间复杂度，因此这个方法不是最佳方法。</a:t>
            </a:r>
            <a:endParaRPr lang="en-US" altLang="zh-CN" dirty="0">
              <a:solidFill>
                <a:srgbClr val="FFC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a:t>Method 1: matrix transposition</a:t>
            </a:r>
          </a:p>
        </p:txBody>
      </p:sp>
      <p:sp>
        <p:nvSpPr>
          <p:cNvPr id="43013" name="Rectangle 5"/>
          <p:cNvSpPr>
            <a:spLocks noChangeArrowheads="1"/>
          </p:cNvSpPr>
          <p:nvPr/>
        </p:nvSpPr>
        <p:spPr bwMode="auto">
          <a:xfrm>
            <a:off x="468313" y="1628775"/>
            <a:ext cx="8280400" cy="37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rgbClr val="FFFF00"/>
                </a:solidFill>
                <a:latin typeface="Times New Roman" panose="02020603050405020304" pitchFamily="18" charset="0"/>
                <a:ea typeface="幼圆" panose="02010509060101010101" pitchFamily="49" charset="-122"/>
              </a:rPr>
              <a:t>(1) Naive algorithm </a:t>
            </a:r>
          </a:p>
          <a:p>
            <a:pPr eaLnBrk="1" latinLnBrk="0" hangingPunct="1">
              <a:spcBef>
                <a:spcPts val="1200"/>
              </a:spcBef>
              <a:spcAft>
                <a:spcPts val="600"/>
              </a:spcAft>
            </a:pPr>
            <a:r>
              <a:rPr kumimoji="1" lang="zh-CN" altLang="en-US" sz="2800" dirty="0">
                <a:latin typeface="Times New Roman" panose="02020603050405020304" pitchFamily="18" charset="0"/>
                <a:ea typeface="幼圆" panose="02010509060101010101" pitchFamily="49" charset="-122"/>
              </a:rPr>
              <a:t>按照原矩阵列序、转置矩阵行序。</a:t>
            </a:r>
          </a:p>
          <a:p>
            <a:pPr marL="457200" indent="-457200">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先找转置矩阵第</a:t>
            </a:r>
            <a:r>
              <a:rPr kumimoji="1" lang="en-US" altLang="zh-CN" sz="2800" dirty="0">
                <a:latin typeface="Times New Roman" panose="02020603050405020304" pitchFamily="18" charset="0"/>
                <a:ea typeface="幼圆" panose="02010509060101010101" pitchFamily="49" charset="-122"/>
              </a:rPr>
              <a:t>1</a:t>
            </a:r>
            <a:r>
              <a:rPr kumimoji="1" lang="zh-CN" altLang="en-US" sz="2800" dirty="0">
                <a:latin typeface="Times New Roman" panose="02020603050405020304" pitchFamily="18" charset="0"/>
                <a:ea typeface="幼圆" panose="02010509060101010101" pitchFamily="49" charset="-122"/>
              </a:rPr>
              <a:t>行的元素（行序为</a:t>
            </a:r>
            <a:r>
              <a:rPr kumimoji="1" lang="en-US" altLang="zh-CN" sz="2800" dirty="0">
                <a:latin typeface="Times New Roman" panose="02020603050405020304" pitchFamily="18" charset="0"/>
                <a:ea typeface="幼圆" panose="02010509060101010101" pitchFamily="49" charset="-122"/>
              </a:rPr>
              <a:t>0</a:t>
            </a:r>
            <a:r>
              <a:rPr kumimoji="1" lang="zh-CN" altLang="en-US" sz="2800" dirty="0">
                <a:latin typeface="Times New Roman" panose="02020603050405020304" pitchFamily="18" charset="0"/>
                <a:ea typeface="幼圆" panose="02010509060101010101" pitchFamily="49" charset="-122"/>
              </a:rPr>
              <a:t>），则需要扫描原矩阵中所有元素，找到其中第</a:t>
            </a:r>
            <a:r>
              <a:rPr kumimoji="1" lang="en-US" altLang="zh-CN" sz="2800" dirty="0">
                <a:latin typeface="Times New Roman" panose="02020603050405020304" pitchFamily="18" charset="0"/>
                <a:ea typeface="幼圆" panose="02010509060101010101" pitchFamily="49" charset="-122"/>
              </a:rPr>
              <a:t>1</a:t>
            </a:r>
            <a:r>
              <a:rPr kumimoji="1" lang="zh-CN" altLang="en-US" sz="2800" dirty="0">
                <a:latin typeface="Times New Roman" panose="02020603050405020304" pitchFamily="18" charset="0"/>
                <a:ea typeface="幼圆" panose="02010509060101010101" pitchFamily="49" charset="-122"/>
              </a:rPr>
              <a:t>列元素（列序为</a:t>
            </a:r>
            <a:r>
              <a:rPr kumimoji="1" lang="en-US" altLang="zh-CN" sz="2800" dirty="0">
                <a:latin typeface="Times New Roman" panose="02020603050405020304" pitchFamily="18" charset="0"/>
                <a:ea typeface="幼圆" panose="02010509060101010101" pitchFamily="49" charset="-122"/>
              </a:rPr>
              <a:t>0</a:t>
            </a:r>
            <a:r>
              <a:rPr kumimoji="1" lang="zh-CN" altLang="en-US" sz="2800" dirty="0">
                <a:latin typeface="Times New Roman" panose="02020603050405020304" pitchFamily="18" charset="0"/>
                <a:ea typeface="幼圆" panose="02010509060101010101" pitchFamily="49" charset="-122"/>
              </a:rPr>
              <a:t>）</a:t>
            </a:r>
          </a:p>
          <a:p>
            <a:pPr marL="457200" indent="-457200">
              <a:buFont typeface="Arial" panose="020B0604020202020204" pitchFamily="34" charset="0"/>
              <a:buChar char="•"/>
            </a:pPr>
            <a:r>
              <a:rPr kumimoji="1" lang="zh-CN" altLang="en-US" sz="2800" dirty="0">
                <a:latin typeface="Times New Roman" panose="02020603050405020304" pitchFamily="18" charset="0"/>
                <a:ea typeface="幼圆" panose="02010509060101010101" pitchFamily="49" charset="-122"/>
              </a:rPr>
              <a:t>重复直至处理完原矩阵的第</a:t>
            </a:r>
            <a:r>
              <a:rPr kumimoji="1" lang="en-US" altLang="zh-CN" sz="2800" dirty="0">
                <a:latin typeface="Times New Roman" panose="02020603050405020304" pitchFamily="18" charset="0"/>
                <a:ea typeface="幼圆" panose="02010509060101010101" pitchFamily="49" charset="-122"/>
              </a:rPr>
              <a:t>n</a:t>
            </a:r>
            <a:r>
              <a:rPr kumimoji="1" lang="zh-CN" altLang="en-US" sz="2800" dirty="0">
                <a:latin typeface="Times New Roman" panose="02020603050405020304" pitchFamily="18" charset="0"/>
                <a:ea typeface="幼圆" panose="02010509060101010101" pitchFamily="49" charset="-122"/>
              </a:rPr>
              <a:t>列元素（列序为</a:t>
            </a:r>
            <a:r>
              <a:rPr kumimoji="1" lang="en-US" altLang="zh-CN" sz="2800" dirty="0">
                <a:latin typeface="Times New Roman" panose="02020603050405020304" pitchFamily="18" charset="0"/>
                <a:ea typeface="幼圆" panose="02010509060101010101" pitchFamily="49" charset="-122"/>
              </a:rPr>
              <a:t>n-1</a:t>
            </a:r>
            <a:r>
              <a:rPr kumimoji="1" lang="zh-CN" altLang="en-US" sz="2800" dirty="0">
                <a:latin typeface="Times New Roman" panose="02020603050405020304" pitchFamily="18" charset="0"/>
                <a:ea typeface="幼圆" panose="02010509060101010101" pitchFamily="49" charset="-122"/>
              </a:rPr>
              <a:t>）</a:t>
            </a: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具体可以如下实现：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20" name="Object 4"/>
          <p:cNvGraphicFramePr>
            <a:graphicFrameLocks noChangeAspect="1"/>
          </p:cNvGraphicFramePr>
          <p:nvPr/>
        </p:nvGraphicFramePr>
        <p:xfrm>
          <a:off x="179388" y="1412875"/>
          <a:ext cx="4105275" cy="4464050"/>
        </p:xfrm>
        <a:graphic>
          <a:graphicData uri="http://schemas.openxmlformats.org/presentationml/2006/ole">
            <mc:AlternateContent xmlns:mc="http://schemas.openxmlformats.org/markup-compatibility/2006">
              <mc:Choice xmlns:v="urn:schemas-microsoft-com:vml" Requires="v">
                <p:oleObj name="文档" r:id="rId2" imgW="9711690" imgH="5125720" progId="Word.Document.8">
                  <p:embed/>
                </p:oleObj>
              </mc:Choice>
              <mc:Fallback>
                <p:oleObj name="文档" r:id="rId2" imgW="9711690" imgH="512572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t="-1610" r="52603" b="3185"/>
                      <a:stretch>
                        <a:fillRect/>
                      </a:stretch>
                    </p:blipFill>
                    <p:spPr bwMode="auto">
                      <a:xfrm>
                        <a:off x="179388" y="1412875"/>
                        <a:ext cx="4105275"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0421" name="Text Box 5"/>
          <p:cNvSpPr txBox="1">
            <a:spLocks noChangeArrowheads="1"/>
          </p:cNvSpPr>
          <p:nvPr/>
        </p:nvSpPr>
        <p:spPr bwMode="auto">
          <a:xfrm>
            <a:off x="1187450" y="620713"/>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FF00"/>
                </a:solidFill>
              </a:rPr>
              <a:t>A</a:t>
            </a:r>
            <a:r>
              <a:rPr lang="en-US" altLang="zh-CN" sz="3200" baseline="-25000">
                <a:solidFill>
                  <a:srgbClr val="FFFF00"/>
                </a:solidFill>
              </a:rPr>
              <a:t>6X7</a:t>
            </a:r>
          </a:p>
        </p:txBody>
      </p:sp>
      <p:sp>
        <p:nvSpPr>
          <p:cNvPr id="60422" name="Text Box 6"/>
          <p:cNvSpPr txBox="1">
            <a:spLocks noChangeArrowheads="1"/>
          </p:cNvSpPr>
          <p:nvPr/>
        </p:nvSpPr>
        <p:spPr bwMode="auto">
          <a:xfrm>
            <a:off x="5724525" y="620713"/>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FF00"/>
                </a:solidFill>
              </a:rPr>
              <a:t>B</a:t>
            </a:r>
            <a:r>
              <a:rPr lang="en-US" altLang="zh-CN" sz="3200" baseline="-25000">
                <a:solidFill>
                  <a:srgbClr val="FFFF00"/>
                </a:solidFill>
              </a:rPr>
              <a:t>7x6</a:t>
            </a:r>
          </a:p>
        </p:txBody>
      </p:sp>
      <p:graphicFrame>
        <p:nvGraphicFramePr>
          <p:cNvPr id="60423" name="Object 7"/>
          <p:cNvGraphicFramePr>
            <a:graphicFrameLocks noChangeAspect="1"/>
          </p:cNvGraphicFramePr>
          <p:nvPr/>
        </p:nvGraphicFramePr>
        <p:xfrm>
          <a:off x="4787900" y="1412875"/>
          <a:ext cx="4140200" cy="4464050"/>
        </p:xfrm>
        <a:graphic>
          <a:graphicData uri="http://schemas.openxmlformats.org/presentationml/2006/ole">
            <mc:AlternateContent xmlns:mc="http://schemas.openxmlformats.org/markup-compatibility/2006">
              <mc:Choice xmlns:v="urn:schemas-microsoft-com:vml" Requires="v">
                <p:oleObj name="Document" r:id="rId4" imgW="9716770" imgH="5208905" progId="Word.Document.8">
                  <p:embed/>
                </p:oleObj>
              </mc:Choice>
              <mc:Fallback>
                <p:oleObj name="Document" r:id="rId4" imgW="9716770" imgH="5208905" progId="Word.Document.8">
                  <p:embed/>
                  <p:pic>
                    <p:nvPicPr>
                      <p:cNvPr id="0" name="Object 7"/>
                      <p:cNvPicPr>
                        <a:picLocks noChangeAspect="1" noChangeArrowheads="1"/>
                      </p:cNvPicPr>
                      <p:nvPr/>
                    </p:nvPicPr>
                    <p:blipFill>
                      <a:blip r:embed="rId5"/>
                      <a:srcRect l="52199" t="-1575" b="3149"/>
                      <a:stretch>
                        <a:fillRect/>
                      </a:stretch>
                    </p:blipFill>
                    <p:spPr bwMode="auto">
                      <a:xfrm>
                        <a:off x="4787900" y="1412875"/>
                        <a:ext cx="4140200"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60428" name="Group 12"/>
          <p:cNvGrpSpPr/>
          <p:nvPr/>
        </p:nvGrpSpPr>
        <p:grpSpPr bwMode="auto">
          <a:xfrm>
            <a:off x="3924300" y="2276475"/>
            <a:ext cx="1079500" cy="2808288"/>
            <a:chOff x="2472" y="1434"/>
            <a:chExt cx="680" cy="1769"/>
          </a:xfrm>
        </p:grpSpPr>
        <p:sp>
          <p:nvSpPr>
            <p:cNvPr id="60425" name="Line 9"/>
            <p:cNvSpPr>
              <a:spLocks noChangeShapeType="1"/>
            </p:cNvSpPr>
            <p:nvPr/>
          </p:nvSpPr>
          <p:spPr bwMode="auto">
            <a:xfrm>
              <a:off x="2472" y="3203"/>
              <a:ext cx="363"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6" name="Line 10"/>
            <p:cNvSpPr>
              <a:spLocks noChangeShapeType="1"/>
            </p:cNvSpPr>
            <p:nvPr/>
          </p:nvSpPr>
          <p:spPr bwMode="auto">
            <a:xfrm flipV="1">
              <a:off x="2835" y="1434"/>
              <a:ext cx="0" cy="1769"/>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7" name="Line 11"/>
            <p:cNvSpPr>
              <a:spLocks noChangeShapeType="1"/>
            </p:cNvSpPr>
            <p:nvPr/>
          </p:nvSpPr>
          <p:spPr bwMode="auto">
            <a:xfrm>
              <a:off x="2835" y="1434"/>
              <a:ext cx="317"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29" name="Group 13"/>
          <p:cNvGrpSpPr/>
          <p:nvPr/>
        </p:nvGrpSpPr>
        <p:grpSpPr bwMode="auto">
          <a:xfrm>
            <a:off x="3851275" y="2708275"/>
            <a:ext cx="1223963" cy="433388"/>
            <a:chOff x="2472" y="1434"/>
            <a:chExt cx="680" cy="1769"/>
          </a:xfrm>
        </p:grpSpPr>
        <p:sp>
          <p:nvSpPr>
            <p:cNvPr id="60430" name="Line 14"/>
            <p:cNvSpPr>
              <a:spLocks noChangeShapeType="1"/>
            </p:cNvSpPr>
            <p:nvPr/>
          </p:nvSpPr>
          <p:spPr bwMode="auto">
            <a:xfrm>
              <a:off x="2472" y="3203"/>
              <a:ext cx="363" cy="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1" name="Line 15"/>
            <p:cNvSpPr>
              <a:spLocks noChangeShapeType="1"/>
            </p:cNvSpPr>
            <p:nvPr/>
          </p:nvSpPr>
          <p:spPr bwMode="auto">
            <a:xfrm flipV="1">
              <a:off x="2835" y="1434"/>
              <a:ext cx="0" cy="1769"/>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2" name="Line 16"/>
            <p:cNvSpPr>
              <a:spLocks noChangeShapeType="1"/>
            </p:cNvSpPr>
            <p:nvPr/>
          </p:nvSpPr>
          <p:spPr bwMode="auto">
            <a:xfrm>
              <a:off x="2835" y="1434"/>
              <a:ext cx="317" cy="0"/>
            </a:xfrm>
            <a:prstGeom prst="line">
              <a:avLst/>
            </a:prstGeom>
            <a:noFill/>
            <a:ln w="28575">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33" name="Group 17"/>
          <p:cNvGrpSpPr/>
          <p:nvPr/>
        </p:nvGrpSpPr>
        <p:grpSpPr bwMode="auto">
          <a:xfrm>
            <a:off x="3995738" y="3213100"/>
            <a:ext cx="1079500" cy="2305050"/>
            <a:chOff x="2472" y="1434"/>
            <a:chExt cx="680" cy="1769"/>
          </a:xfrm>
        </p:grpSpPr>
        <p:sp>
          <p:nvSpPr>
            <p:cNvPr id="60434"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5"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6"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0437" name="Group 21"/>
          <p:cNvGrpSpPr/>
          <p:nvPr/>
        </p:nvGrpSpPr>
        <p:grpSpPr bwMode="auto">
          <a:xfrm flipV="1">
            <a:off x="3851275" y="2206625"/>
            <a:ext cx="1079500" cy="1438275"/>
            <a:chOff x="2472" y="1434"/>
            <a:chExt cx="680" cy="1769"/>
          </a:xfrm>
        </p:grpSpPr>
        <p:sp>
          <p:nvSpPr>
            <p:cNvPr id="60438" name="Line 22"/>
            <p:cNvSpPr>
              <a:spLocks noChangeShapeType="1"/>
            </p:cNvSpPr>
            <p:nvPr/>
          </p:nvSpPr>
          <p:spPr bwMode="auto">
            <a:xfrm>
              <a:off x="2472" y="3203"/>
              <a:ext cx="363" cy="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9" name="Line 23"/>
            <p:cNvSpPr>
              <a:spLocks noChangeShapeType="1"/>
            </p:cNvSpPr>
            <p:nvPr/>
          </p:nvSpPr>
          <p:spPr bwMode="auto">
            <a:xfrm flipV="1">
              <a:off x="2835" y="1434"/>
              <a:ext cx="0" cy="1769"/>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0" name="Line 24"/>
            <p:cNvSpPr>
              <a:spLocks noChangeShapeType="1"/>
            </p:cNvSpPr>
            <p:nvPr/>
          </p:nvSpPr>
          <p:spPr bwMode="auto">
            <a:xfrm>
              <a:off x="2835" y="1434"/>
              <a:ext cx="31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41" name="Line 25"/>
          <p:cNvSpPr>
            <a:spLocks noChangeShapeType="1"/>
          </p:cNvSpPr>
          <p:nvPr/>
        </p:nvSpPr>
        <p:spPr bwMode="auto">
          <a:xfrm>
            <a:off x="3922713" y="4149725"/>
            <a:ext cx="108108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2" name="Rectangle 26"/>
          <p:cNvSpPr>
            <a:spLocks noChangeArrowheads="1"/>
          </p:cNvSpPr>
          <p:nvPr/>
        </p:nvSpPr>
        <p:spPr bwMode="auto">
          <a:xfrm>
            <a:off x="1258888" y="4933950"/>
            <a:ext cx="2808287" cy="3587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3" name="Rectangle 27"/>
          <p:cNvSpPr>
            <a:spLocks noChangeArrowheads="1"/>
          </p:cNvSpPr>
          <p:nvPr/>
        </p:nvSpPr>
        <p:spPr bwMode="auto">
          <a:xfrm>
            <a:off x="1258888" y="2998788"/>
            <a:ext cx="2808287" cy="358775"/>
          </a:xfrm>
          <a:prstGeom prst="rect">
            <a:avLst/>
          </a:prstGeom>
          <a:noFill/>
          <a:ln w="38100">
            <a:solidFill>
              <a:srgbClr val="33CC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4" name="Rectangle 28"/>
          <p:cNvSpPr>
            <a:spLocks noChangeArrowheads="1"/>
          </p:cNvSpPr>
          <p:nvPr/>
        </p:nvSpPr>
        <p:spPr bwMode="auto">
          <a:xfrm>
            <a:off x="1258888" y="5373688"/>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5" name="Rectangle 29"/>
          <p:cNvSpPr>
            <a:spLocks noChangeArrowheads="1"/>
          </p:cNvSpPr>
          <p:nvPr/>
        </p:nvSpPr>
        <p:spPr bwMode="auto">
          <a:xfrm>
            <a:off x="1258888" y="2060575"/>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6" name="Rectangle 30"/>
          <p:cNvSpPr>
            <a:spLocks noChangeArrowheads="1"/>
          </p:cNvSpPr>
          <p:nvPr/>
        </p:nvSpPr>
        <p:spPr bwMode="auto">
          <a:xfrm>
            <a:off x="1258888" y="3933825"/>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0450" name="Group 34"/>
          <p:cNvGrpSpPr/>
          <p:nvPr/>
        </p:nvGrpSpPr>
        <p:grpSpPr bwMode="auto">
          <a:xfrm>
            <a:off x="5795963" y="2060575"/>
            <a:ext cx="2663825" cy="3673475"/>
            <a:chOff x="3651" y="1298"/>
            <a:chExt cx="1678" cy="2314"/>
          </a:xfrm>
        </p:grpSpPr>
        <p:sp>
          <p:nvSpPr>
            <p:cNvPr id="60447" name="Rectangle 31"/>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48" name="Rectangle 32"/>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49" name="Rectangle 33"/>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51" name="Group 35"/>
          <p:cNvGrpSpPr/>
          <p:nvPr/>
        </p:nvGrpSpPr>
        <p:grpSpPr bwMode="auto">
          <a:xfrm>
            <a:off x="5795963" y="2492375"/>
            <a:ext cx="2663825" cy="3241675"/>
            <a:chOff x="3651" y="1298"/>
            <a:chExt cx="1678" cy="2314"/>
          </a:xfrm>
        </p:grpSpPr>
        <p:sp>
          <p:nvSpPr>
            <p:cNvPr id="60452" name="Rectangle 36"/>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3" name="Rectangle 37"/>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4" name="Rectangle 38"/>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55" name="Group 39"/>
          <p:cNvGrpSpPr/>
          <p:nvPr/>
        </p:nvGrpSpPr>
        <p:grpSpPr bwMode="auto">
          <a:xfrm>
            <a:off x="5795963" y="2997200"/>
            <a:ext cx="2663825" cy="2736850"/>
            <a:chOff x="3651" y="1298"/>
            <a:chExt cx="1678" cy="2314"/>
          </a:xfrm>
        </p:grpSpPr>
        <p:sp>
          <p:nvSpPr>
            <p:cNvPr id="60456" name="Rectangle 40"/>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7" name="Rectangle 41"/>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58" name="Rectangle 42"/>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59" name="Group 43"/>
          <p:cNvGrpSpPr/>
          <p:nvPr/>
        </p:nvGrpSpPr>
        <p:grpSpPr bwMode="auto">
          <a:xfrm>
            <a:off x="5795963" y="3429000"/>
            <a:ext cx="2663825" cy="2305050"/>
            <a:chOff x="3651" y="1298"/>
            <a:chExt cx="1678" cy="2314"/>
          </a:xfrm>
        </p:grpSpPr>
        <p:sp>
          <p:nvSpPr>
            <p:cNvPr id="60460" name="Rectangle 44"/>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1" name="Rectangle 45"/>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2" name="Rectangle 46"/>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63" name="Group 47"/>
          <p:cNvGrpSpPr/>
          <p:nvPr/>
        </p:nvGrpSpPr>
        <p:grpSpPr bwMode="auto">
          <a:xfrm>
            <a:off x="5795963" y="3933825"/>
            <a:ext cx="2663825" cy="1800225"/>
            <a:chOff x="3651" y="1298"/>
            <a:chExt cx="1678" cy="2314"/>
          </a:xfrm>
        </p:grpSpPr>
        <p:sp>
          <p:nvSpPr>
            <p:cNvPr id="60464" name="Rectangle 48"/>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5" name="Rectangle 49"/>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6" name="Rectangle 50"/>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60467" name="Group 51"/>
          <p:cNvGrpSpPr/>
          <p:nvPr/>
        </p:nvGrpSpPr>
        <p:grpSpPr bwMode="auto">
          <a:xfrm>
            <a:off x="5795963" y="4437063"/>
            <a:ext cx="2663825" cy="1296987"/>
            <a:chOff x="3651" y="1298"/>
            <a:chExt cx="1678" cy="2314"/>
          </a:xfrm>
        </p:grpSpPr>
        <p:sp>
          <p:nvSpPr>
            <p:cNvPr id="60468"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69"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60470"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42"/>
                                        </p:tgtEl>
                                        <p:attrNameLst>
                                          <p:attrName>style.visibility</p:attrName>
                                        </p:attrNameLst>
                                      </p:cBhvr>
                                      <p:to>
                                        <p:strVal val="visible"/>
                                      </p:to>
                                    </p:set>
                                    <p:anim calcmode="lin" valueType="num">
                                      <p:cBhvr additive="base">
                                        <p:cTn id="7" dur="500" fill="hold"/>
                                        <p:tgtEl>
                                          <p:spTgt spid="60442"/>
                                        </p:tgtEl>
                                        <p:attrNameLst>
                                          <p:attrName>ppt_x</p:attrName>
                                        </p:attrNameLst>
                                      </p:cBhvr>
                                      <p:tavLst>
                                        <p:tav tm="0">
                                          <p:val>
                                            <p:strVal val="#ppt_x"/>
                                          </p:val>
                                        </p:tav>
                                        <p:tav tm="100000">
                                          <p:val>
                                            <p:strVal val="#ppt_x"/>
                                          </p:val>
                                        </p:tav>
                                      </p:tavLst>
                                    </p:anim>
                                    <p:anim calcmode="lin" valueType="num">
                                      <p:cBhvr additive="base">
                                        <p:cTn id="8" dur="500" fill="hold"/>
                                        <p:tgtEl>
                                          <p:spTgt spid="60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428"/>
                                        </p:tgtEl>
                                        <p:attrNameLst>
                                          <p:attrName>style.visibility</p:attrName>
                                        </p:attrNameLst>
                                      </p:cBhvr>
                                      <p:to>
                                        <p:strVal val="visible"/>
                                      </p:to>
                                    </p:set>
                                    <p:anim calcmode="lin" valueType="num">
                                      <p:cBhvr additive="base">
                                        <p:cTn id="13" dur="500" fill="hold"/>
                                        <p:tgtEl>
                                          <p:spTgt spid="60428"/>
                                        </p:tgtEl>
                                        <p:attrNameLst>
                                          <p:attrName>ppt_x</p:attrName>
                                        </p:attrNameLst>
                                      </p:cBhvr>
                                      <p:tavLst>
                                        <p:tav tm="0">
                                          <p:val>
                                            <p:strVal val="0-#ppt_w/2"/>
                                          </p:val>
                                        </p:tav>
                                        <p:tav tm="100000">
                                          <p:val>
                                            <p:strVal val="#ppt_x"/>
                                          </p:val>
                                        </p:tav>
                                      </p:tavLst>
                                    </p:anim>
                                    <p:anim calcmode="lin" valueType="num">
                                      <p:cBhvr additive="base">
                                        <p:cTn id="14" dur="500" fill="hold"/>
                                        <p:tgtEl>
                                          <p:spTgt spid="604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60442"/>
                                        </p:tgtEl>
                                      </p:cBhvr>
                                    </p:animEffect>
                                    <p:set>
                                      <p:cBhvr>
                                        <p:cTn id="19" dur="1" fill="hold">
                                          <p:stCondLst>
                                            <p:cond delay="499"/>
                                          </p:stCondLst>
                                        </p:cTn>
                                        <p:tgtEl>
                                          <p:spTgt spid="60442"/>
                                        </p:tgtEl>
                                        <p:attrNameLst>
                                          <p:attrName>style.visibility</p:attrName>
                                        </p:attrNameLst>
                                      </p:cBhvr>
                                      <p:to>
                                        <p:strVal val="hidden"/>
                                      </p:to>
                                    </p:set>
                                  </p:childTnLst>
                                </p:cTn>
                              </p:par>
                            </p:childTnLst>
                          </p:cTn>
                        </p:par>
                        <p:par>
                          <p:cTn id="20" fill="hold">
                            <p:stCondLst>
                              <p:cond delay="500"/>
                            </p:stCondLst>
                            <p:childTnLst>
                              <p:par>
                                <p:cTn id="21" presetID="2" presetClass="exit" presetSubtype="4" fill="hold" nodeType="afterEffect">
                                  <p:stCondLst>
                                    <p:cond delay="0"/>
                                  </p:stCondLst>
                                  <p:childTnLst>
                                    <p:anim calcmode="lin" valueType="num">
                                      <p:cBhvr additive="base">
                                        <p:cTn id="22" dur="500"/>
                                        <p:tgtEl>
                                          <p:spTgt spid="60450"/>
                                        </p:tgtEl>
                                        <p:attrNameLst>
                                          <p:attrName>ppt_x</p:attrName>
                                        </p:attrNameLst>
                                      </p:cBhvr>
                                      <p:tavLst>
                                        <p:tav tm="0">
                                          <p:val>
                                            <p:strVal val="ppt_x"/>
                                          </p:val>
                                        </p:tav>
                                        <p:tav tm="100000">
                                          <p:val>
                                            <p:strVal val="ppt_x"/>
                                          </p:val>
                                        </p:tav>
                                      </p:tavLst>
                                    </p:anim>
                                    <p:anim calcmode="lin" valueType="num">
                                      <p:cBhvr additive="base">
                                        <p:cTn id="23" dur="500"/>
                                        <p:tgtEl>
                                          <p:spTgt spid="60450"/>
                                        </p:tgtEl>
                                        <p:attrNameLst>
                                          <p:attrName>ppt_y</p:attrName>
                                        </p:attrNameLst>
                                      </p:cBhvr>
                                      <p:tavLst>
                                        <p:tav tm="0">
                                          <p:val>
                                            <p:strVal val="ppt_y"/>
                                          </p:val>
                                        </p:tav>
                                        <p:tav tm="100000">
                                          <p:val>
                                            <p:strVal val="1+ppt_h/2"/>
                                          </p:val>
                                        </p:tav>
                                      </p:tavLst>
                                    </p:anim>
                                    <p:set>
                                      <p:cBhvr>
                                        <p:cTn id="24" dur="1" fill="hold">
                                          <p:stCondLst>
                                            <p:cond delay="499"/>
                                          </p:stCondLst>
                                        </p:cTn>
                                        <p:tgtEl>
                                          <p:spTgt spid="6045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0443"/>
                                        </p:tgtEl>
                                        <p:attrNameLst>
                                          <p:attrName>style.visibility</p:attrName>
                                        </p:attrNameLst>
                                      </p:cBhvr>
                                      <p:to>
                                        <p:strVal val="visible"/>
                                      </p:to>
                                    </p:set>
                                    <p:anim calcmode="lin" valueType="num">
                                      <p:cBhvr additive="base">
                                        <p:cTn id="29" dur="500" fill="hold"/>
                                        <p:tgtEl>
                                          <p:spTgt spid="60443"/>
                                        </p:tgtEl>
                                        <p:attrNameLst>
                                          <p:attrName>ppt_x</p:attrName>
                                        </p:attrNameLst>
                                      </p:cBhvr>
                                      <p:tavLst>
                                        <p:tav tm="0">
                                          <p:val>
                                            <p:strVal val="#ppt_x"/>
                                          </p:val>
                                        </p:tav>
                                        <p:tav tm="100000">
                                          <p:val>
                                            <p:strVal val="#ppt_x"/>
                                          </p:val>
                                        </p:tav>
                                      </p:tavLst>
                                    </p:anim>
                                    <p:anim calcmode="lin" valueType="num">
                                      <p:cBhvr additive="base">
                                        <p:cTn id="30" dur="500" fill="hold"/>
                                        <p:tgtEl>
                                          <p:spTgt spid="604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0429"/>
                                        </p:tgtEl>
                                        <p:attrNameLst>
                                          <p:attrName>style.visibility</p:attrName>
                                        </p:attrNameLst>
                                      </p:cBhvr>
                                      <p:to>
                                        <p:strVal val="visible"/>
                                      </p:to>
                                    </p:set>
                                    <p:anim calcmode="lin" valueType="num">
                                      <p:cBhvr additive="base">
                                        <p:cTn id="35" dur="500" fill="hold"/>
                                        <p:tgtEl>
                                          <p:spTgt spid="60429"/>
                                        </p:tgtEl>
                                        <p:attrNameLst>
                                          <p:attrName>ppt_x</p:attrName>
                                        </p:attrNameLst>
                                      </p:cBhvr>
                                      <p:tavLst>
                                        <p:tav tm="0">
                                          <p:val>
                                            <p:strVal val="0-#ppt_w/2"/>
                                          </p:val>
                                        </p:tav>
                                        <p:tav tm="100000">
                                          <p:val>
                                            <p:strVal val="#ppt_x"/>
                                          </p:val>
                                        </p:tav>
                                      </p:tavLst>
                                    </p:anim>
                                    <p:anim calcmode="lin" valueType="num">
                                      <p:cBhvr additive="base">
                                        <p:cTn id="36" dur="500" fill="hold"/>
                                        <p:tgtEl>
                                          <p:spTgt spid="6042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xit" presetSubtype="10" fill="hold" grpId="1" nodeType="clickEffect">
                                  <p:stCondLst>
                                    <p:cond delay="0"/>
                                  </p:stCondLst>
                                  <p:childTnLst>
                                    <p:animEffect transition="out" filter="checkerboard(across)">
                                      <p:cBhvr>
                                        <p:cTn id="40" dur="500"/>
                                        <p:tgtEl>
                                          <p:spTgt spid="60443"/>
                                        </p:tgtEl>
                                      </p:cBhvr>
                                    </p:animEffect>
                                    <p:set>
                                      <p:cBhvr>
                                        <p:cTn id="41" dur="1" fill="hold">
                                          <p:stCondLst>
                                            <p:cond delay="499"/>
                                          </p:stCondLst>
                                        </p:cTn>
                                        <p:tgtEl>
                                          <p:spTgt spid="60443"/>
                                        </p:tgtEl>
                                        <p:attrNameLst>
                                          <p:attrName>style.visibility</p:attrName>
                                        </p:attrNameLst>
                                      </p:cBhvr>
                                      <p:to>
                                        <p:strVal val="hidden"/>
                                      </p:to>
                                    </p:set>
                                  </p:childTnLst>
                                </p:cTn>
                              </p:par>
                            </p:childTnLst>
                          </p:cTn>
                        </p:par>
                        <p:par>
                          <p:cTn id="42" fill="hold">
                            <p:stCondLst>
                              <p:cond delay="500"/>
                            </p:stCondLst>
                            <p:childTnLst>
                              <p:par>
                                <p:cTn id="43" presetID="2" presetClass="exit" presetSubtype="4" fill="hold" nodeType="afterEffect">
                                  <p:stCondLst>
                                    <p:cond delay="0"/>
                                  </p:stCondLst>
                                  <p:childTnLst>
                                    <p:anim calcmode="lin" valueType="num">
                                      <p:cBhvr additive="base">
                                        <p:cTn id="44" dur="500"/>
                                        <p:tgtEl>
                                          <p:spTgt spid="60451"/>
                                        </p:tgtEl>
                                        <p:attrNameLst>
                                          <p:attrName>ppt_x</p:attrName>
                                        </p:attrNameLst>
                                      </p:cBhvr>
                                      <p:tavLst>
                                        <p:tav tm="0">
                                          <p:val>
                                            <p:strVal val="ppt_x"/>
                                          </p:val>
                                        </p:tav>
                                        <p:tav tm="100000">
                                          <p:val>
                                            <p:strVal val="ppt_x"/>
                                          </p:val>
                                        </p:tav>
                                      </p:tavLst>
                                    </p:anim>
                                    <p:anim calcmode="lin" valueType="num">
                                      <p:cBhvr additive="base">
                                        <p:cTn id="45" dur="500"/>
                                        <p:tgtEl>
                                          <p:spTgt spid="60451"/>
                                        </p:tgtEl>
                                        <p:attrNameLst>
                                          <p:attrName>ppt_y</p:attrName>
                                        </p:attrNameLst>
                                      </p:cBhvr>
                                      <p:tavLst>
                                        <p:tav tm="0">
                                          <p:val>
                                            <p:strVal val="ppt_y"/>
                                          </p:val>
                                        </p:tav>
                                        <p:tav tm="100000">
                                          <p:val>
                                            <p:strVal val="1+ppt_h/2"/>
                                          </p:val>
                                        </p:tav>
                                      </p:tavLst>
                                    </p:anim>
                                    <p:set>
                                      <p:cBhvr>
                                        <p:cTn id="46" dur="1" fill="hold">
                                          <p:stCondLst>
                                            <p:cond delay="499"/>
                                          </p:stCondLst>
                                        </p:cTn>
                                        <p:tgtEl>
                                          <p:spTgt spid="6045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0444"/>
                                        </p:tgtEl>
                                        <p:attrNameLst>
                                          <p:attrName>style.visibility</p:attrName>
                                        </p:attrNameLst>
                                      </p:cBhvr>
                                      <p:to>
                                        <p:strVal val="visible"/>
                                      </p:to>
                                    </p:set>
                                    <p:anim calcmode="lin" valueType="num">
                                      <p:cBhvr additive="base">
                                        <p:cTn id="51" dur="500" fill="hold"/>
                                        <p:tgtEl>
                                          <p:spTgt spid="60444"/>
                                        </p:tgtEl>
                                        <p:attrNameLst>
                                          <p:attrName>ppt_x</p:attrName>
                                        </p:attrNameLst>
                                      </p:cBhvr>
                                      <p:tavLst>
                                        <p:tav tm="0">
                                          <p:val>
                                            <p:strVal val="#ppt_x"/>
                                          </p:val>
                                        </p:tav>
                                        <p:tav tm="100000">
                                          <p:val>
                                            <p:strVal val="#ppt_x"/>
                                          </p:val>
                                        </p:tav>
                                      </p:tavLst>
                                    </p:anim>
                                    <p:anim calcmode="lin" valueType="num">
                                      <p:cBhvr additive="base">
                                        <p:cTn id="52" dur="500" fill="hold"/>
                                        <p:tgtEl>
                                          <p:spTgt spid="6044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60433"/>
                                        </p:tgtEl>
                                        <p:attrNameLst>
                                          <p:attrName>style.visibility</p:attrName>
                                        </p:attrNameLst>
                                      </p:cBhvr>
                                      <p:to>
                                        <p:strVal val="visible"/>
                                      </p:to>
                                    </p:set>
                                    <p:anim calcmode="lin" valueType="num">
                                      <p:cBhvr additive="base">
                                        <p:cTn id="57" dur="500" fill="hold"/>
                                        <p:tgtEl>
                                          <p:spTgt spid="60433"/>
                                        </p:tgtEl>
                                        <p:attrNameLst>
                                          <p:attrName>ppt_x</p:attrName>
                                        </p:attrNameLst>
                                      </p:cBhvr>
                                      <p:tavLst>
                                        <p:tav tm="0">
                                          <p:val>
                                            <p:strVal val="0-#ppt_w/2"/>
                                          </p:val>
                                        </p:tav>
                                        <p:tav tm="100000">
                                          <p:val>
                                            <p:strVal val="#ppt_x"/>
                                          </p:val>
                                        </p:tav>
                                      </p:tavLst>
                                    </p:anim>
                                    <p:anim calcmode="lin" valueType="num">
                                      <p:cBhvr additive="base">
                                        <p:cTn id="58" dur="500" fill="hold"/>
                                        <p:tgtEl>
                                          <p:spTgt spid="60433"/>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xit" presetSubtype="10" fill="hold" grpId="1" nodeType="clickEffect">
                                  <p:stCondLst>
                                    <p:cond delay="0"/>
                                  </p:stCondLst>
                                  <p:childTnLst>
                                    <p:animEffect transition="out" filter="checkerboard(across)">
                                      <p:cBhvr>
                                        <p:cTn id="62" dur="500"/>
                                        <p:tgtEl>
                                          <p:spTgt spid="60444"/>
                                        </p:tgtEl>
                                      </p:cBhvr>
                                    </p:animEffect>
                                    <p:set>
                                      <p:cBhvr>
                                        <p:cTn id="63" dur="1" fill="hold">
                                          <p:stCondLst>
                                            <p:cond delay="499"/>
                                          </p:stCondLst>
                                        </p:cTn>
                                        <p:tgtEl>
                                          <p:spTgt spid="60444"/>
                                        </p:tgtEl>
                                        <p:attrNameLst>
                                          <p:attrName>style.visibility</p:attrName>
                                        </p:attrNameLst>
                                      </p:cBhvr>
                                      <p:to>
                                        <p:strVal val="hidden"/>
                                      </p:to>
                                    </p:set>
                                  </p:childTnLst>
                                </p:cTn>
                              </p:par>
                            </p:childTnLst>
                          </p:cTn>
                        </p:par>
                        <p:par>
                          <p:cTn id="64" fill="hold">
                            <p:stCondLst>
                              <p:cond delay="500"/>
                            </p:stCondLst>
                            <p:childTnLst>
                              <p:par>
                                <p:cTn id="65" presetID="2" presetClass="exit" presetSubtype="4" fill="hold" nodeType="afterEffect">
                                  <p:stCondLst>
                                    <p:cond delay="0"/>
                                  </p:stCondLst>
                                  <p:childTnLst>
                                    <p:anim calcmode="lin" valueType="num">
                                      <p:cBhvr additive="base">
                                        <p:cTn id="66" dur="500"/>
                                        <p:tgtEl>
                                          <p:spTgt spid="60455"/>
                                        </p:tgtEl>
                                        <p:attrNameLst>
                                          <p:attrName>ppt_x</p:attrName>
                                        </p:attrNameLst>
                                      </p:cBhvr>
                                      <p:tavLst>
                                        <p:tav tm="0">
                                          <p:val>
                                            <p:strVal val="ppt_x"/>
                                          </p:val>
                                        </p:tav>
                                        <p:tav tm="100000">
                                          <p:val>
                                            <p:strVal val="ppt_x"/>
                                          </p:val>
                                        </p:tav>
                                      </p:tavLst>
                                    </p:anim>
                                    <p:anim calcmode="lin" valueType="num">
                                      <p:cBhvr additive="base">
                                        <p:cTn id="67" dur="500"/>
                                        <p:tgtEl>
                                          <p:spTgt spid="60455"/>
                                        </p:tgtEl>
                                        <p:attrNameLst>
                                          <p:attrName>ppt_y</p:attrName>
                                        </p:attrNameLst>
                                      </p:cBhvr>
                                      <p:tavLst>
                                        <p:tav tm="0">
                                          <p:val>
                                            <p:strVal val="ppt_y"/>
                                          </p:val>
                                        </p:tav>
                                        <p:tav tm="100000">
                                          <p:val>
                                            <p:strVal val="1+ppt_h/2"/>
                                          </p:val>
                                        </p:tav>
                                      </p:tavLst>
                                    </p:anim>
                                    <p:set>
                                      <p:cBhvr>
                                        <p:cTn id="68" dur="1" fill="hold">
                                          <p:stCondLst>
                                            <p:cond delay="499"/>
                                          </p:stCondLst>
                                        </p:cTn>
                                        <p:tgtEl>
                                          <p:spTgt spid="6045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0445"/>
                                        </p:tgtEl>
                                        <p:attrNameLst>
                                          <p:attrName>style.visibility</p:attrName>
                                        </p:attrNameLst>
                                      </p:cBhvr>
                                      <p:to>
                                        <p:strVal val="visible"/>
                                      </p:to>
                                    </p:set>
                                    <p:anim calcmode="lin" valueType="num">
                                      <p:cBhvr additive="base">
                                        <p:cTn id="73" dur="500" fill="hold"/>
                                        <p:tgtEl>
                                          <p:spTgt spid="60445"/>
                                        </p:tgtEl>
                                        <p:attrNameLst>
                                          <p:attrName>ppt_x</p:attrName>
                                        </p:attrNameLst>
                                      </p:cBhvr>
                                      <p:tavLst>
                                        <p:tav tm="0">
                                          <p:val>
                                            <p:strVal val="#ppt_x"/>
                                          </p:val>
                                        </p:tav>
                                        <p:tav tm="100000">
                                          <p:val>
                                            <p:strVal val="#ppt_x"/>
                                          </p:val>
                                        </p:tav>
                                      </p:tavLst>
                                    </p:anim>
                                    <p:anim calcmode="lin" valueType="num">
                                      <p:cBhvr additive="base">
                                        <p:cTn id="74" dur="500" fill="hold"/>
                                        <p:tgtEl>
                                          <p:spTgt spid="6044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60437"/>
                                        </p:tgtEl>
                                        <p:attrNameLst>
                                          <p:attrName>style.visibility</p:attrName>
                                        </p:attrNameLst>
                                      </p:cBhvr>
                                      <p:to>
                                        <p:strVal val="visible"/>
                                      </p:to>
                                    </p:set>
                                    <p:anim calcmode="lin" valueType="num">
                                      <p:cBhvr additive="base">
                                        <p:cTn id="79" dur="500" fill="hold"/>
                                        <p:tgtEl>
                                          <p:spTgt spid="60437"/>
                                        </p:tgtEl>
                                        <p:attrNameLst>
                                          <p:attrName>ppt_x</p:attrName>
                                        </p:attrNameLst>
                                      </p:cBhvr>
                                      <p:tavLst>
                                        <p:tav tm="0">
                                          <p:val>
                                            <p:strVal val="0-#ppt_w/2"/>
                                          </p:val>
                                        </p:tav>
                                        <p:tav tm="100000">
                                          <p:val>
                                            <p:strVal val="#ppt_x"/>
                                          </p:val>
                                        </p:tav>
                                      </p:tavLst>
                                    </p:anim>
                                    <p:anim calcmode="lin" valueType="num">
                                      <p:cBhvr additive="base">
                                        <p:cTn id="80" dur="500" fill="hold"/>
                                        <p:tgtEl>
                                          <p:spTgt spid="60437"/>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grpId="1" nodeType="clickEffect">
                                  <p:stCondLst>
                                    <p:cond delay="0"/>
                                  </p:stCondLst>
                                  <p:childTnLst>
                                    <p:animEffect transition="out" filter="checkerboard(across)">
                                      <p:cBhvr>
                                        <p:cTn id="84" dur="500"/>
                                        <p:tgtEl>
                                          <p:spTgt spid="60445"/>
                                        </p:tgtEl>
                                      </p:cBhvr>
                                    </p:animEffect>
                                    <p:set>
                                      <p:cBhvr>
                                        <p:cTn id="85" dur="1" fill="hold">
                                          <p:stCondLst>
                                            <p:cond delay="499"/>
                                          </p:stCondLst>
                                        </p:cTn>
                                        <p:tgtEl>
                                          <p:spTgt spid="60445"/>
                                        </p:tgtEl>
                                        <p:attrNameLst>
                                          <p:attrName>style.visibility</p:attrName>
                                        </p:attrNameLst>
                                      </p:cBhvr>
                                      <p:to>
                                        <p:strVal val="hidden"/>
                                      </p:to>
                                    </p:set>
                                  </p:childTnLst>
                                </p:cTn>
                              </p:par>
                            </p:childTnLst>
                          </p:cTn>
                        </p:par>
                        <p:par>
                          <p:cTn id="86" fill="hold">
                            <p:stCondLst>
                              <p:cond delay="500"/>
                            </p:stCondLst>
                            <p:childTnLst>
                              <p:par>
                                <p:cTn id="87" presetID="2" presetClass="exit" presetSubtype="4" fill="hold" nodeType="afterEffect">
                                  <p:stCondLst>
                                    <p:cond delay="0"/>
                                  </p:stCondLst>
                                  <p:childTnLst>
                                    <p:anim calcmode="lin" valueType="num">
                                      <p:cBhvr additive="base">
                                        <p:cTn id="88" dur="500"/>
                                        <p:tgtEl>
                                          <p:spTgt spid="60459"/>
                                        </p:tgtEl>
                                        <p:attrNameLst>
                                          <p:attrName>ppt_x</p:attrName>
                                        </p:attrNameLst>
                                      </p:cBhvr>
                                      <p:tavLst>
                                        <p:tav tm="0">
                                          <p:val>
                                            <p:strVal val="ppt_x"/>
                                          </p:val>
                                        </p:tav>
                                        <p:tav tm="100000">
                                          <p:val>
                                            <p:strVal val="ppt_x"/>
                                          </p:val>
                                        </p:tav>
                                      </p:tavLst>
                                    </p:anim>
                                    <p:anim calcmode="lin" valueType="num">
                                      <p:cBhvr additive="base">
                                        <p:cTn id="89" dur="500"/>
                                        <p:tgtEl>
                                          <p:spTgt spid="60459"/>
                                        </p:tgtEl>
                                        <p:attrNameLst>
                                          <p:attrName>ppt_y</p:attrName>
                                        </p:attrNameLst>
                                      </p:cBhvr>
                                      <p:tavLst>
                                        <p:tav tm="0">
                                          <p:val>
                                            <p:strVal val="ppt_y"/>
                                          </p:val>
                                        </p:tav>
                                        <p:tav tm="100000">
                                          <p:val>
                                            <p:strVal val="1+ppt_h/2"/>
                                          </p:val>
                                        </p:tav>
                                      </p:tavLst>
                                    </p:anim>
                                    <p:set>
                                      <p:cBhvr>
                                        <p:cTn id="90" dur="1" fill="hold">
                                          <p:stCondLst>
                                            <p:cond delay="499"/>
                                          </p:stCondLst>
                                        </p:cTn>
                                        <p:tgtEl>
                                          <p:spTgt spid="604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60446"/>
                                        </p:tgtEl>
                                        <p:attrNameLst>
                                          <p:attrName>style.visibility</p:attrName>
                                        </p:attrNameLst>
                                      </p:cBhvr>
                                      <p:to>
                                        <p:strVal val="visible"/>
                                      </p:to>
                                    </p:set>
                                    <p:anim calcmode="lin" valueType="num">
                                      <p:cBhvr additive="base">
                                        <p:cTn id="95" dur="500" fill="hold"/>
                                        <p:tgtEl>
                                          <p:spTgt spid="60446"/>
                                        </p:tgtEl>
                                        <p:attrNameLst>
                                          <p:attrName>ppt_x</p:attrName>
                                        </p:attrNameLst>
                                      </p:cBhvr>
                                      <p:tavLst>
                                        <p:tav tm="0">
                                          <p:val>
                                            <p:strVal val="#ppt_x"/>
                                          </p:val>
                                        </p:tav>
                                        <p:tav tm="100000">
                                          <p:val>
                                            <p:strVal val="#ppt_x"/>
                                          </p:val>
                                        </p:tav>
                                      </p:tavLst>
                                    </p:anim>
                                    <p:anim calcmode="lin" valueType="num">
                                      <p:cBhvr additive="base">
                                        <p:cTn id="96" dur="500" fill="hold"/>
                                        <p:tgtEl>
                                          <p:spTgt spid="60446"/>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60441"/>
                                        </p:tgtEl>
                                        <p:attrNameLst>
                                          <p:attrName>style.visibility</p:attrName>
                                        </p:attrNameLst>
                                      </p:cBhvr>
                                      <p:to>
                                        <p:strVal val="visible"/>
                                      </p:to>
                                    </p:set>
                                    <p:anim calcmode="lin" valueType="num">
                                      <p:cBhvr additive="base">
                                        <p:cTn id="101" dur="500" fill="hold"/>
                                        <p:tgtEl>
                                          <p:spTgt spid="60441"/>
                                        </p:tgtEl>
                                        <p:attrNameLst>
                                          <p:attrName>ppt_x</p:attrName>
                                        </p:attrNameLst>
                                      </p:cBhvr>
                                      <p:tavLst>
                                        <p:tav tm="0">
                                          <p:val>
                                            <p:strVal val="0-#ppt_w/2"/>
                                          </p:val>
                                        </p:tav>
                                        <p:tav tm="100000">
                                          <p:val>
                                            <p:strVal val="#ppt_x"/>
                                          </p:val>
                                        </p:tav>
                                      </p:tavLst>
                                    </p:anim>
                                    <p:anim calcmode="lin" valueType="num">
                                      <p:cBhvr additive="base">
                                        <p:cTn id="102" dur="500" fill="hold"/>
                                        <p:tgtEl>
                                          <p:spTgt spid="60441"/>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60446"/>
                                        </p:tgtEl>
                                      </p:cBhvr>
                                    </p:animEffect>
                                    <p:set>
                                      <p:cBhvr>
                                        <p:cTn id="107" dur="1" fill="hold">
                                          <p:stCondLst>
                                            <p:cond delay="499"/>
                                          </p:stCondLst>
                                        </p:cTn>
                                        <p:tgtEl>
                                          <p:spTgt spid="60446"/>
                                        </p:tgtEl>
                                        <p:attrNameLst>
                                          <p:attrName>style.visibility</p:attrName>
                                        </p:attrNameLst>
                                      </p:cBhvr>
                                      <p:to>
                                        <p:strVal val="hidden"/>
                                      </p:to>
                                    </p:set>
                                  </p:childTnLst>
                                </p:cTn>
                              </p:par>
                            </p:childTnLst>
                          </p:cTn>
                        </p:par>
                        <p:par>
                          <p:cTn id="108" fill="hold">
                            <p:stCondLst>
                              <p:cond delay="500"/>
                            </p:stCondLst>
                            <p:childTnLst>
                              <p:par>
                                <p:cTn id="109" presetID="2" presetClass="exit" presetSubtype="4" fill="hold" nodeType="afterEffect">
                                  <p:stCondLst>
                                    <p:cond delay="0"/>
                                  </p:stCondLst>
                                  <p:childTnLst>
                                    <p:anim calcmode="lin" valueType="num">
                                      <p:cBhvr additive="base">
                                        <p:cTn id="110" dur="500"/>
                                        <p:tgtEl>
                                          <p:spTgt spid="60463"/>
                                        </p:tgtEl>
                                        <p:attrNameLst>
                                          <p:attrName>ppt_x</p:attrName>
                                        </p:attrNameLst>
                                      </p:cBhvr>
                                      <p:tavLst>
                                        <p:tav tm="0">
                                          <p:val>
                                            <p:strVal val="ppt_x"/>
                                          </p:val>
                                        </p:tav>
                                        <p:tav tm="100000">
                                          <p:val>
                                            <p:strVal val="ppt_x"/>
                                          </p:val>
                                        </p:tav>
                                      </p:tavLst>
                                    </p:anim>
                                    <p:anim calcmode="lin" valueType="num">
                                      <p:cBhvr additive="base">
                                        <p:cTn id="111" dur="500"/>
                                        <p:tgtEl>
                                          <p:spTgt spid="60463"/>
                                        </p:tgtEl>
                                        <p:attrNameLst>
                                          <p:attrName>ppt_y</p:attrName>
                                        </p:attrNameLst>
                                      </p:cBhvr>
                                      <p:tavLst>
                                        <p:tav tm="0">
                                          <p:val>
                                            <p:strVal val="ppt_y"/>
                                          </p:val>
                                        </p:tav>
                                        <p:tav tm="100000">
                                          <p:val>
                                            <p:strVal val="1+ppt_h/2"/>
                                          </p:val>
                                        </p:tav>
                                      </p:tavLst>
                                    </p:anim>
                                    <p:set>
                                      <p:cBhvr>
                                        <p:cTn id="112" dur="1" fill="hold">
                                          <p:stCondLst>
                                            <p:cond delay="499"/>
                                          </p:stCondLst>
                                        </p:cTn>
                                        <p:tgtEl>
                                          <p:spTgt spid="6046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xit" presetSubtype="4" fill="hold" nodeType="clickEffect">
                                  <p:stCondLst>
                                    <p:cond delay="0"/>
                                  </p:stCondLst>
                                  <p:childTnLst>
                                    <p:anim calcmode="lin" valueType="num">
                                      <p:cBhvr additive="base">
                                        <p:cTn id="116" dur="500"/>
                                        <p:tgtEl>
                                          <p:spTgt spid="60467"/>
                                        </p:tgtEl>
                                        <p:attrNameLst>
                                          <p:attrName>ppt_x</p:attrName>
                                        </p:attrNameLst>
                                      </p:cBhvr>
                                      <p:tavLst>
                                        <p:tav tm="0">
                                          <p:val>
                                            <p:strVal val="ppt_x"/>
                                          </p:val>
                                        </p:tav>
                                        <p:tav tm="100000">
                                          <p:val>
                                            <p:strVal val="ppt_x"/>
                                          </p:val>
                                        </p:tav>
                                      </p:tavLst>
                                    </p:anim>
                                    <p:anim calcmode="lin" valueType="num">
                                      <p:cBhvr additive="base">
                                        <p:cTn id="117" dur="500"/>
                                        <p:tgtEl>
                                          <p:spTgt spid="60467"/>
                                        </p:tgtEl>
                                        <p:attrNameLst>
                                          <p:attrName>ppt_y</p:attrName>
                                        </p:attrNameLst>
                                      </p:cBhvr>
                                      <p:tavLst>
                                        <p:tav tm="0">
                                          <p:val>
                                            <p:strVal val="ppt_y"/>
                                          </p:val>
                                        </p:tav>
                                        <p:tav tm="100000">
                                          <p:val>
                                            <p:strVal val="1+ppt_h/2"/>
                                          </p:val>
                                        </p:tav>
                                      </p:tavLst>
                                    </p:anim>
                                    <p:set>
                                      <p:cBhvr>
                                        <p:cTn id="118" dur="1" fill="hold">
                                          <p:stCondLst>
                                            <p:cond delay="499"/>
                                          </p:stCondLst>
                                        </p:cTn>
                                        <p:tgtEl>
                                          <p:spTgt spid="604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1" grpId="0" animBg="1"/>
      <p:bldP spid="60442" grpId="0" animBg="1"/>
      <p:bldP spid="60442" grpId="1" animBg="1"/>
      <p:bldP spid="60443" grpId="0" animBg="1"/>
      <p:bldP spid="60443" grpId="1" animBg="1"/>
      <p:bldP spid="60444" grpId="0" animBg="1"/>
      <p:bldP spid="60444" grpId="1" animBg="1"/>
      <p:bldP spid="60445" grpId="0" animBg="1"/>
      <p:bldP spid="60445" grpId="1" animBg="1"/>
      <p:bldP spid="60446" grpId="0" animBg="1"/>
      <p:bldP spid="6044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79069" y="404495"/>
            <a:ext cx="8640000" cy="6369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ea typeface="幼圆" panose="02010509060101010101" pitchFamily="49" charset="-122"/>
              </a:rPr>
              <a:t>Status </a:t>
            </a:r>
            <a:r>
              <a:rPr kumimoji="1" lang="en-US" altLang="zh-CN" sz="2400" dirty="0" err="1">
                <a:solidFill>
                  <a:srgbClr val="FFFF00"/>
                </a:solidFill>
                <a:latin typeface="Times New Roman" panose="02020603050405020304" pitchFamily="18" charset="0"/>
                <a:ea typeface="幼圆" panose="02010509060101010101" pitchFamily="49" charset="-122"/>
              </a:rPr>
              <a:t>TransposeSMatrix</a:t>
            </a:r>
            <a:r>
              <a:rPr kumimoji="1" lang="en-US" altLang="zh-CN" sz="2400" dirty="0">
                <a:solidFill>
                  <a:srgbClr val="FFFF00"/>
                </a:solidFill>
                <a:latin typeface="Times New Roman" panose="02020603050405020304" pitchFamily="18" charset="0"/>
                <a:ea typeface="幼圆" panose="02010509060101010101" pitchFamily="49" charset="-122"/>
              </a:rPr>
              <a:t> </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TSMatrix</a:t>
            </a:r>
            <a:r>
              <a:rPr kumimoji="1" lang="en-US" altLang="zh-CN" sz="2400" dirty="0">
                <a:latin typeface="Times New Roman" panose="02020603050405020304" pitchFamily="18" charset="0"/>
                <a:ea typeface="幼圆" panose="02010509060101010101" pitchFamily="49" charset="-122"/>
              </a:rPr>
              <a:t> M, </a:t>
            </a:r>
            <a:r>
              <a:rPr kumimoji="1" lang="en-US" altLang="zh-CN" sz="2400" dirty="0" err="1">
                <a:latin typeface="Times New Roman" panose="02020603050405020304" pitchFamily="18" charset="0"/>
                <a:ea typeface="幼圆" panose="02010509060101010101" pitchFamily="49" charset="-122"/>
              </a:rPr>
              <a:t>TSMatrix</a:t>
            </a:r>
            <a:r>
              <a:rPr kumimoji="1" lang="en-US" altLang="zh-CN" sz="2400" dirty="0">
                <a:latin typeface="Times New Roman" panose="02020603050405020304" pitchFamily="18" charset="0"/>
                <a:ea typeface="幼圆" panose="02010509060101010101" pitchFamily="49" charset="-122"/>
              </a:rPr>
              <a:t> *T)</a:t>
            </a:r>
          </a:p>
          <a:p>
            <a:r>
              <a:rPr kumimoji="1" lang="en-US" altLang="zh-CN" sz="2400" dirty="0">
                <a:latin typeface="Times New Roman" panose="02020603050405020304" pitchFamily="18" charset="0"/>
                <a:ea typeface="幼圆" panose="02010509060101010101" pitchFamily="49" charset="-122"/>
              </a:rPr>
              <a:t>{</a:t>
            </a: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int</a:t>
            </a:r>
            <a:r>
              <a:rPr kumimoji="1" lang="en-US" altLang="zh-CN" sz="2400" dirty="0">
                <a:latin typeface="Times New Roman" panose="02020603050405020304" pitchFamily="18" charset="0"/>
                <a:ea typeface="幼圆" panose="02010509060101010101" pitchFamily="49" charset="-122"/>
              </a:rPr>
              <a:t>  p, q, col;</a:t>
            </a:r>
          </a:p>
          <a:p>
            <a:r>
              <a:rPr kumimoji="1" lang="en-US" altLang="zh-CN" sz="2400" dirty="0">
                <a:latin typeface="Times New Roman" panose="02020603050405020304" pitchFamily="18" charset="0"/>
                <a:ea typeface="幼圆" panose="02010509060101010101" pitchFamily="49" charset="-122"/>
              </a:rPr>
              <a:t>    T-&gt;mu = </a:t>
            </a:r>
            <a:r>
              <a:rPr kumimoji="1" lang="en-US" altLang="zh-CN" sz="2400" dirty="0" err="1">
                <a:latin typeface="Times New Roman" panose="02020603050405020304" pitchFamily="18" charset="0"/>
                <a:ea typeface="幼圆" panose="02010509060101010101" pitchFamily="49" charset="-122"/>
              </a:rPr>
              <a:t>M.nu</a:t>
            </a:r>
            <a:r>
              <a:rPr kumimoji="1" lang="en-US" altLang="zh-CN" sz="2400" dirty="0">
                <a:latin typeface="Times New Roman" panose="02020603050405020304" pitchFamily="18" charset="0"/>
                <a:ea typeface="幼圆" panose="02010509060101010101" pitchFamily="49" charset="-122"/>
              </a:rPr>
              <a:t>;  T-&gt;nu = </a:t>
            </a:r>
            <a:r>
              <a:rPr kumimoji="1" lang="en-US" altLang="zh-CN" sz="2400" dirty="0" err="1">
                <a:latin typeface="Times New Roman" panose="02020603050405020304" pitchFamily="18" charset="0"/>
                <a:ea typeface="幼圆" panose="02010509060101010101" pitchFamily="49" charset="-122"/>
              </a:rPr>
              <a:t>M.mu</a:t>
            </a:r>
            <a:r>
              <a:rPr kumimoji="1" lang="en-US" altLang="zh-CN" sz="2400" dirty="0">
                <a:latin typeface="Times New Roman" panose="02020603050405020304" pitchFamily="18" charset="0"/>
                <a:ea typeface="幼圆" panose="02010509060101010101" pitchFamily="49" charset="-122"/>
              </a:rPr>
              <a:t>;  T-&gt;</a:t>
            </a:r>
            <a:r>
              <a:rPr kumimoji="1" lang="en-US" altLang="zh-CN" sz="2400" dirty="0" err="1">
                <a:latin typeface="Times New Roman" panose="02020603050405020304" pitchFamily="18" charset="0"/>
                <a:ea typeface="幼圆" panose="02010509060101010101" pitchFamily="49" charset="-122"/>
              </a:rPr>
              <a:t>tu</a:t>
            </a:r>
            <a:r>
              <a:rPr kumimoji="1" lang="en-US" altLang="zh-CN" sz="2400" dirty="0">
                <a:latin typeface="Times New Roman" panose="02020603050405020304" pitchFamily="18" charset="0"/>
                <a:ea typeface="幼圆" panose="02010509060101010101" pitchFamily="49" charset="-122"/>
              </a:rPr>
              <a:t> = </a:t>
            </a:r>
            <a:r>
              <a:rPr kumimoji="1" lang="en-US" altLang="zh-CN" sz="2400" dirty="0" err="1">
                <a:latin typeface="Times New Roman" panose="02020603050405020304" pitchFamily="18" charset="0"/>
                <a:ea typeface="幼圆" panose="02010509060101010101" pitchFamily="49" charset="-122"/>
              </a:rPr>
              <a:t>M.tu</a:t>
            </a:r>
            <a:r>
              <a:rPr kumimoji="1" lang="en-US" altLang="zh-CN" sz="2400" dirty="0">
                <a:latin typeface="Times New Roman" panose="02020603050405020304" pitchFamily="18" charset="0"/>
                <a:ea typeface="幼圆" panose="02010509060101010101" pitchFamily="49" charset="-122"/>
              </a:rPr>
              <a:t>;</a:t>
            </a: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if</a:t>
            </a:r>
            <a:r>
              <a:rPr kumimoji="1" lang="en-US" altLang="zh-CN" sz="2400" dirty="0">
                <a:latin typeface="Times New Roman" panose="02020603050405020304" pitchFamily="18" charset="0"/>
                <a:ea typeface="幼圆" panose="02010509060101010101" pitchFamily="49" charset="-122"/>
              </a:rPr>
              <a:t> (T-&gt;</a:t>
            </a:r>
            <a:r>
              <a:rPr kumimoji="1" lang="en-US" altLang="zh-CN" sz="2400" dirty="0" err="1">
                <a:latin typeface="Times New Roman" panose="02020603050405020304" pitchFamily="18" charset="0"/>
                <a:ea typeface="幼圆" panose="02010509060101010101" pitchFamily="49" charset="-122"/>
              </a:rPr>
              <a:t>tu</a:t>
            </a:r>
            <a:r>
              <a:rPr kumimoji="1" lang="en-US" altLang="zh-CN" sz="2400" dirty="0">
                <a:latin typeface="Times New Roman" panose="02020603050405020304" pitchFamily="18" charset="0"/>
                <a:ea typeface="幼圆" panose="02010509060101010101" pitchFamily="49" charset="-122"/>
              </a:rPr>
              <a:t>){</a:t>
            </a:r>
          </a:p>
          <a:p>
            <a:r>
              <a:rPr kumimoji="1" lang="en-US" altLang="zh-CN" sz="2400" dirty="0">
                <a:latin typeface="Times New Roman" panose="02020603050405020304" pitchFamily="18" charset="0"/>
                <a:ea typeface="幼圆" panose="02010509060101010101" pitchFamily="49" charset="-122"/>
              </a:rPr>
              <a:t>        q = 0;  </a:t>
            </a:r>
            <a:r>
              <a:rPr kumimoji="1" lang="en-US" altLang="zh-CN" dirty="0">
                <a:solidFill>
                  <a:srgbClr val="00B050"/>
                </a:solidFill>
                <a:latin typeface="Times New Roman" panose="02020603050405020304" pitchFamily="18" charset="0"/>
                <a:ea typeface="幼圆" panose="02010509060101010101" pitchFamily="49" charset="-122"/>
              </a:rPr>
              <a:t>/*</a:t>
            </a:r>
            <a:r>
              <a:rPr kumimoji="1" lang="zh-CN" altLang="en-US" dirty="0">
                <a:solidFill>
                  <a:srgbClr val="00B050"/>
                </a:solidFill>
                <a:latin typeface="Times New Roman" panose="02020603050405020304" pitchFamily="18" charset="0"/>
                <a:ea typeface="幼圆" panose="02010509060101010101" pitchFamily="49" charset="-122"/>
              </a:rPr>
              <a:t>按</a:t>
            </a:r>
            <a:r>
              <a:rPr kumimoji="1" lang="zh-CN" altLang="en-US" b="1" dirty="0">
                <a:solidFill>
                  <a:srgbClr val="00B050"/>
                </a:solidFill>
                <a:latin typeface="Times New Roman" panose="02020603050405020304" pitchFamily="18" charset="0"/>
                <a:ea typeface="幼圆" panose="02010509060101010101" pitchFamily="49" charset="-122"/>
              </a:rPr>
              <a:t>列序</a:t>
            </a:r>
            <a:r>
              <a:rPr kumimoji="1" lang="zh-CN" altLang="en-US" dirty="0">
                <a:solidFill>
                  <a:srgbClr val="00B050"/>
                </a:solidFill>
                <a:latin typeface="Times New Roman" panose="02020603050405020304" pitchFamily="18" charset="0"/>
                <a:ea typeface="幼圆" panose="02010509060101010101" pitchFamily="49" charset="-122"/>
              </a:rPr>
              <a:t>来进行转置</a:t>
            </a:r>
            <a:r>
              <a:rPr kumimoji="1" lang="en-US" altLang="zh-CN" dirty="0">
                <a:solidFill>
                  <a:srgbClr val="00B050"/>
                </a:solidFill>
                <a:latin typeface="Times New Roman" panose="02020603050405020304" pitchFamily="18" charset="0"/>
                <a:ea typeface="幼圆" panose="02010509060101010101" pitchFamily="49" charset="-122"/>
              </a:rPr>
              <a:t>*/</a:t>
            </a: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for</a:t>
            </a:r>
            <a:r>
              <a:rPr kumimoji="1" lang="en-US" altLang="zh-CN" sz="2400" dirty="0">
                <a:latin typeface="Times New Roman" panose="02020603050405020304" pitchFamily="18" charset="0"/>
                <a:ea typeface="幼圆" panose="02010509060101010101" pitchFamily="49" charset="-122"/>
              </a:rPr>
              <a:t> (col = 0; col&lt; </a:t>
            </a:r>
            <a:r>
              <a:rPr kumimoji="1" lang="en-US" altLang="zh-CN" sz="2400" dirty="0" err="1">
                <a:latin typeface="Times New Roman" panose="02020603050405020304" pitchFamily="18" charset="0"/>
                <a:ea typeface="幼圆" panose="02010509060101010101" pitchFamily="49" charset="-122"/>
              </a:rPr>
              <a:t>M.nu</a:t>
            </a:r>
            <a:r>
              <a:rPr kumimoji="1" lang="en-US" altLang="zh-CN" sz="2400" dirty="0">
                <a:latin typeface="Times New Roman" panose="02020603050405020304" pitchFamily="18" charset="0"/>
                <a:ea typeface="幼圆" panose="02010509060101010101" pitchFamily="49" charset="-122"/>
              </a:rPr>
              <a:t>; ++col) </a:t>
            </a:r>
            <a:r>
              <a:rPr kumimoji="1" lang="en-US" altLang="zh-CN" sz="1600" dirty="0">
                <a:solidFill>
                  <a:srgbClr val="00B050"/>
                </a:solidFill>
                <a:latin typeface="Times New Roman" panose="02020603050405020304" pitchFamily="18" charset="0"/>
                <a:ea typeface="幼圆" panose="02010509060101010101" pitchFamily="49" charset="-122"/>
              </a:rPr>
              <a:t>//</a:t>
            </a:r>
            <a:r>
              <a:rPr kumimoji="1" lang="zh-CN" altLang="en-US" sz="1600" dirty="0">
                <a:solidFill>
                  <a:srgbClr val="00B050"/>
                </a:solidFill>
                <a:latin typeface="Times New Roman" panose="02020603050405020304" pitchFamily="18" charset="0"/>
                <a:ea typeface="幼圆" panose="02010509060101010101" pitchFamily="49" charset="-122"/>
              </a:rPr>
              <a:t> 读取每一列，总列数为</a:t>
            </a:r>
            <a:r>
              <a:rPr kumimoji="1" lang="en-US" altLang="zh-CN" sz="1600" dirty="0">
                <a:solidFill>
                  <a:srgbClr val="00B050"/>
                </a:solidFill>
                <a:latin typeface="Times New Roman" panose="02020603050405020304" pitchFamily="18" charset="0"/>
                <a:ea typeface="幼圆" panose="02010509060101010101" pitchFamily="49" charset="-122"/>
              </a:rPr>
              <a:t>nu</a:t>
            </a:r>
            <a:endParaRPr kumimoji="1" lang="en-US" altLang="zh-CN" sz="16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for</a:t>
            </a:r>
            <a:r>
              <a:rPr kumimoji="1" lang="en-US" altLang="zh-CN" sz="2400" dirty="0">
                <a:latin typeface="Times New Roman" panose="02020603050405020304" pitchFamily="18" charset="0"/>
                <a:ea typeface="幼圆" panose="02010509060101010101" pitchFamily="49" charset="-122"/>
              </a:rPr>
              <a:t> (p = 0; p&lt; </a:t>
            </a:r>
            <a:r>
              <a:rPr kumimoji="1" lang="en-US" altLang="zh-CN" sz="2400" dirty="0" err="1">
                <a:latin typeface="Times New Roman" panose="02020603050405020304" pitchFamily="18" charset="0"/>
                <a:ea typeface="幼圆" panose="02010509060101010101" pitchFamily="49" charset="-122"/>
              </a:rPr>
              <a:t>M.tu</a:t>
            </a:r>
            <a:r>
              <a:rPr kumimoji="1" lang="en-US" altLang="zh-CN" sz="2400" dirty="0">
                <a:latin typeface="Times New Roman" panose="02020603050405020304" pitchFamily="18" charset="0"/>
                <a:ea typeface="幼圆" panose="02010509060101010101" pitchFamily="49" charset="-122"/>
              </a:rPr>
              <a:t>; ++p)   </a:t>
            </a:r>
            <a:r>
              <a:rPr kumimoji="1" lang="en-US" altLang="zh-CN" sz="1600" dirty="0">
                <a:solidFill>
                  <a:srgbClr val="00B050"/>
                </a:solidFill>
                <a:latin typeface="Times New Roman" panose="02020603050405020304" pitchFamily="18" charset="0"/>
                <a:ea typeface="幼圆" panose="02010509060101010101" pitchFamily="49" charset="-122"/>
              </a:rPr>
              <a:t>//</a:t>
            </a:r>
            <a:r>
              <a:rPr kumimoji="1" lang="zh-CN" altLang="en-US" sz="1600" dirty="0">
                <a:solidFill>
                  <a:srgbClr val="00B050"/>
                </a:solidFill>
                <a:latin typeface="Times New Roman" panose="02020603050405020304" pitchFamily="18" charset="0"/>
                <a:ea typeface="幼圆" panose="02010509060101010101" pitchFamily="49" charset="-122"/>
              </a:rPr>
              <a:t> </a:t>
            </a:r>
            <a:r>
              <a:rPr kumimoji="1" lang="en-US" altLang="zh-CN" sz="1600" dirty="0">
                <a:solidFill>
                  <a:srgbClr val="00B050"/>
                </a:solidFill>
                <a:latin typeface="Times New Roman" panose="02020603050405020304" pitchFamily="18" charset="0"/>
                <a:ea typeface="幼圆" panose="02010509060101010101" pitchFamily="49" charset="-122"/>
              </a:rPr>
              <a:t>p</a:t>
            </a:r>
            <a:r>
              <a:rPr kumimoji="1" lang="zh-CN" altLang="en-US" sz="1600" dirty="0">
                <a:solidFill>
                  <a:srgbClr val="00B050"/>
                </a:solidFill>
                <a:latin typeface="Times New Roman" panose="02020603050405020304" pitchFamily="18" charset="0"/>
                <a:ea typeface="幼圆" panose="02010509060101010101" pitchFamily="49" charset="-122"/>
              </a:rPr>
              <a:t>取每一个非</a:t>
            </a:r>
            <a:r>
              <a:rPr kumimoji="1" lang="en-US" altLang="zh-CN" sz="1600" dirty="0">
                <a:solidFill>
                  <a:srgbClr val="00B050"/>
                </a:solidFill>
                <a:latin typeface="Times New Roman" panose="02020603050405020304" pitchFamily="18" charset="0"/>
                <a:ea typeface="幼圆" panose="02010509060101010101" pitchFamily="49" charset="-122"/>
              </a:rPr>
              <a:t>0</a:t>
            </a:r>
            <a:r>
              <a:rPr kumimoji="1" lang="zh-CN" altLang="en-US" sz="1600" dirty="0">
                <a:solidFill>
                  <a:srgbClr val="00B050"/>
                </a:solidFill>
                <a:latin typeface="Times New Roman" panose="02020603050405020304" pitchFamily="18" charset="0"/>
                <a:ea typeface="幼圆" panose="02010509060101010101" pitchFamily="49" charset="-122"/>
              </a:rPr>
              <a:t>元素，总数为</a:t>
            </a:r>
            <a:r>
              <a:rPr kumimoji="1" lang="en-US" altLang="zh-CN" sz="1600" dirty="0" err="1">
                <a:solidFill>
                  <a:srgbClr val="00B050"/>
                </a:solidFill>
                <a:latin typeface="Times New Roman" panose="02020603050405020304" pitchFamily="18" charset="0"/>
                <a:ea typeface="幼圆" panose="02010509060101010101" pitchFamily="49" charset="-122"/>
              </a:rPr>
              <a:t>tu</a:t>
            </a:r>
            <a:endParaRPr kumimoji="1" lang="en-US" altLang="zh-CN" sz="1600" dirty="0">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if</a:t>
            </a:r>
            <a:r>
              <a:rPr kumimoji="1" lang="en-US" altLang="zh-CN" sz="2400" dirty="0">
                <a:latin typeface="Times New Roman" panose="02020603050405020304" pitchFamily="18" charset="0"/>
                <a:ea typeface="幼圆" panose="02010509060101010101" pitchFamily="49" charset="-122"/>
              </a:rPr>
              <a:t> (</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[p].j == col) {  </a:t>
            </a:r>
            <a:r>
              <a:rPr kumimoji="1" lang="en-US" altLang="zh-CN" sz="1600" dirty="0">
                <a:solidFill>
                  <a:srgbClr val="00B050"/>
                </a:solidFill>
                <a:latin typeface="Times New Roman" panose="02020603050405020304" pitchFamily="18" charset="0"/>
                <a:ea typeface="幼圆" panose="02010509060101010101" pitchFamily="49" charset="-122"/>
              </a:rPr>
              <a:t>//</a:t>
            </a:r>
            <a:r>
              <a:rPr kumimoji="1" lang="zh-CN" altLang="en-US" sz="1600" dirty="0">
                <a:solidFill>
                  <a:srgbClr val="00B050"/>
                </a:solidFill>
                <a:latin typeface="Times New Roman" panose="02020603050405020304" pitchFamily="18" charset="0"/>
                <a:ea typeface="幼圆" panose="02010509060101010101" pitchFamily="49" charset="-122"/>
              </a:rPr>
              <a:t> 判断当前列号</a:t>
            </a:r>
            <a:r>
              <a:rPr kumimoji="1" lang="en-US" altLang="zh-CN" sz="1600" dirty="0">
                <a:solidFill>
                  <a:srgbClr val="00B050"/>
                </a:solidFill>
                <a:latin typeface="Times New Roman" panose="02020603050405020304" pitchFamily="18" charset="0"/>
                <a:ea typeface="幼圆" panose="02010509060101010101" pitchFamily="49" charset="-122"/>
              </a:rPr>
              <a:t>j</a:t>
            </a:r>
            <a:r>
              <a:rPr kumimoji="1" lang="zh-CN" altLang="en-US" sz="1600" dirty="0">
                <a:solidFill>
                  <a:srgbClr val="00B050"/>
                </a:solidFill>
                <a:latin typeface="Times New Roman" panose="02020603050405020304" pitchFamily="18" charset="0"/>
                <a:ea typeface="幼圆" panose="02010509060101010101" pitchFamily="49" charset="-122"/>
              </a:rPr>
              <a:t>与要搜索的列号</a:t>
            </a:r>
            <a:r>
              <a:rPr kumimoji="1" lang="en-US" altLang="zh-CN" sz="1600" dirty="0">
                <a:solidFill>
                  <a:srgbClr val="00B050"/>
                </a:solidFill>
                <a:latin typeface="Times New Roman" panose="02020603050405020304" pitchFamily="18" charset="0"/>
                <a:ea typeface="幼圆" panose="02010509060101010101" pitchFamily="49" charset="-122"/>
              </a:rPr>
              <a:t>col</a:t>
            </a:r>
            <a:r>
              <a:rPr kumimoji="1" lang="zh-CN" altLang="en-US" sz="1600" dirty="0">
                <a:solidFill>
                  <a:srgbClr val="00B050"/>
                </a:solidFill>
                <a:latin typeface="Times New Roman" panose="02020603050405020304" pitchFamily="18" charset="0"/>
                <a:ea typeface="幼圆" panose="02010509060101010101" pitchFamily="49" charset="-122"/>
              </a:rPr>
              <a:t>是否匹配</a:t>
            </a:r>
            <a:endParaRPr kumimoji="1" lang="en-US" altLang="zh-CN" sz="1600" dirty="0">
              <a:solidFill>
                <a:srgbClr val="00B050"/>
              </a:solidFill>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T-&gt;data[q].i = </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[p].j; </a:t>
            </a:r>
            <a:r>
              <a:rPr kumimoji="1" lang="en-US" altLang="zh-CN" sz="1600" dirty="0">
                <a:solidFill>
                  <a:srgbClr val="00B050"/>
                </a:solidFill>
                <a:latin typeface="Times New Roman" panose="02020603050405020304" pitchFamily="18" charset="0"/>
                <a:ea typeface="幼圆" panose="02010509060101010101" pitchFamily="49" charset="-122"/>
              </a:rPr>
              <a:t>//</a:t>
            </a:r>
            <a:r>
              <a:rPr kumimoji="1" lang="zh-CN" altLang="en-US" sz="1600" dirty="0">
                <a:solidFill>
                  <a:srgbClr val="00B050"/>
                </a:solidFill>
                <a:latin typeface="Times New Roman" panose="02020603050405020304" pitchFamily="18" charset="0"/>
                <a:ea typeface="幼圆" panose="02010509060101010101" pitchFamily="49" charset="-122"/>
              </a:rPr>
              <a:t>列变行</a:t>
            </a:r>
            <a:endParaRPr kumimoji="1" lang="en-US" altLang="zh-CN" sz="1600" dirty="0">
              <a:solidFill>
                <a:srgbClr val="00B050"/>
              </a:solidFill>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T-&gt;data[q].j = </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a:t>
            </a:r>
            <a:r>
              <a:rPr kumimoji="1" lang="en-US" altLang="zh-CN" sz="2400" dirty="0" err="1">
                <a:latin typeface="Times New Roman" panose="02020603050405020304" pitchFamily="18" charset="0"/>
                <a:ea typeface="幼圆" panose="02010509060101010101" pitchFamily="49" charset="-122"/>
              </a:rPr>
              <a:t>i</a:t>
            </a:r>
            <a:r>
              <a:rPr kumimoji="1" lang="en-US" altLang="zh-CN" sz="2400" dirty="0">
                <a:latin typeface="Times New Roman" panose="02020603050405020304" pitchFamily="18" charset="0"/>
                <a:ea typeface="幼圆" panose="02010509060101010101" pitchFamily="49" charset="-122"/>
              </a:rPr>
              <a:t>; </a:t>
            </a:r>
            <a:r>
              <a:rPr kumimoji="1" lang="en-US" altLang="zh-CN" sz="1600" dirty="0">
                <a:solidFill>
                  <a:srgbClr val="00B050"/>
                </a:solidFill>
                <a:latin typeface="Times New Roman" panose="02020603050405020304" pitchFamily="18" charset="0"/>
                <a:ea typeface="幼圆" panose="02010509060101010101" pitchFamily="49" charset="-122"/>
              </a:rPr>
              <a:t>//</a:t>
            </a:r>
            <a:r>
              <a:rPr kumimoji="1" lang="zh-CN" altLang="en-US" sz="1600" dirty="0">
                <a:solidFill>
                  <a:srgbClr val="00B050"/>
                </a:solidFill>
                <a:latin typeface="Times New Roman" panose="02020603050405020304" pitchFamily="18" charset="0"/>
                <a:ea typeface="幼圆" panose="02010509060101010101" pitchFamily="49" charset="-122"/>
              </a:rPr>
              <a:t>行变列</a:t>
            </a:r>
            <a:endParaRPr kumimoji="1" lang="en-US" altLang="zh-CN" sz="1600" dirty="0">
              <a:solidFill>
                <a:srgbClr val="00B050"/>
              </a:solidFill>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T-&gt;data[q].</a:t>
            </a:r>
            <a:r>
              <a:rPr kumimoji="1" lang="en-US" altLang="zh-CN" sz="2400" dirty="0" err="1">
                <a:latin typeface="Times New Roman" panose="02020603050405020304" pitchFamily="18" charset="0"/>
                <a:ea typeface="幼圆" panose="02010509060101010101" pitchFamily="49" charset="-122"/>
              </a:rPr>
              <a:t>elem</a:t>
            </a:r>
            <a:r>
              <a:rPr kumimoji="1" lang="en-US" altLang="zh-CN" sz="2400" dirty="0">
                <a:latin typeface="Times New Roman" panose="02020603050405020304" pitchFamily="18" charset="0"/>
                <a:ea typeface="幼圆" panose="02010509060101010101" pitchFamily="49" charset="-122"/>
              </a:rPr>
              <a:t> = </a:t>
            </a:r>
            <a:r>
              <a:rPr kumimoji="1" lang="en-US" altLang="zh-CN" sz="2400" dirty="0" err="1">
                <a:latin typeface="Times New Roman" panose="02020603050405020304" pitchFamily="18" charset="0"/>
                <a:ea typeface="幼圆" panose="02010509060101010101" pitchFamily="49" charset="-122"/>
              </a:rPr>
              <a:t>M.data</a:t>
            </a:r>
            <a:r>
              <a:rPr kumimoji="1" lang="en-US" altLang="zh-CN" sz="2400" dirty="0">
                <a:latin typeface="Times New Roman" panose="02020603050405020304" pitchFamily="18" charset="0"/>
                <a:ea typeface="幼圆" panose="02010509060101010101" pitchFamily="49" charset="-122"/>
              </a:rPr>
              <a:t>[p].</a:t>
            </a:r>
            <a:r>
              <a:rPr kumimoji="1" lang="en-US" altLang="zh-CN" sz="2400" dirty="0" err="1">
                <a:latin typeface="Times New Roman" panose="02020603050405020304" pitchFamily="18" charset="0"/>
                <a:ea typeface="幼圆" panose="02010509060101010101" pitchFamily="49" charset="-122"/>
              </a:rPr>
              <a:t>elem</a:t>
            </a:r>
            <a:r>
              <a:rPr kumimoji="1" lang="en-US" altLang="zh-CN" sz="2400" dirty="0">
                <a:latin typeface="Times New Roman" panose="02020603050405020304" pitchFamily="18" charset="0"/>
                <a:ea typeface="幼圆" panose="02010509060101010101" pitchFamily="49" charset="-122"/>
              </a:rPr>
              <a:t>; </a:t>
            </a:r>
            <a:r>
              <a:rPr kumimoji="1" lang="en-US" altLang="zh-CN" sz="1600" dirty="0">
                <a:solidFill>
                  <a:srgbClr val="00B050"/>
                </a:solidFill>
                <a:latin typeface="Times New Roman" panose="02020603050405020304" pitchFamily="18" charset="0"/>
                <a:ea typeface="幼圆" panose="02010509060101010101" pitchFamily="49" charset="-122"/>
              </a:rPr>
              <a:t>//</a:t>
            </a:r>
            <a:r>
              <a:rPr kumimoji="1" lang="zh-CN" altLang="en-US" sz="1600" dirty="0">
                <a:solidFill>
                  <a:srgbClr val="00B050"/>
                </a:solidFill>
                <a:latin typeface="Times New Roman" panose="02020603050405020304" pitchFamily="18" charset="0"/>
                <a:ea typeface="幼圆" panose="02010509060101010101" pitchFamily="49" charset="-122"/>
              </a:rPr>
              <a:t>值不变</a:t>
            </a:r>
            <a:endParaRPr kumimoji="1" lang="en-US" altLang="zh-CN" sz="1600" dirty="0">
              <a:solidFill>
                <a:srgbClr val="00B050"/>
              </a:solidFill>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r>
              <a:rPr kumimoji="1" lang="en-US" altLang="zh-CN" sz="2400" dirty="0">
                <a:solidFill>
                  <a:schemeClr val="tx1"/>
                </a:solidFill>
                <a:latin typeface="Times New Roman" panose="02020603050405020304" pitchFamily="18" charset="0"/>
                <a:ea typeface="幼圆" panose="02010509060101010101" pitchFamily="49" charset="-122"/>
              </a:rPr>
              <a:t>q++;</a:t>
            </a:r>
            <a:endParaRPr kumimoji="1" lang="en-US" altLang="zh-CN" sz="2400" u="sng" dirty="0">
              <a:solidFill>
                <a:srgbClr val="FFFF00"/>
              </a:solidFill>
              <a:latin typeface="Times New Roman" panose="02020603050405020304" pitchFamily="18" charset="0"/>
              <a:ea typeface="幼圆" panose="02010509060101010101" pitchFamily="49" charset="-122"/>
            </a:endParaRPr>
          </a:p>
          <a:p>
            <a:r>
              <a:rPr kumimoji="1" lang="en-US" altLang="zh-CN" sz="2400" dirty="0">
                <a:latin typeface="Times New Roman" panose="02020603050405020304" pitchFamily="18" charset="0"/>
                <a:ea typeface="幼圆" panose="02010509060101010101" pitchFamily="49" charset="-122"/>
              </a:rPr>
              <a:t>                }</a:t>
            </a:r>
          </a:p>
          <a:p>
            <a:r>
              <a:rPr kumimoji="1" lang="en-US" altLang="zh-CN" sz="2400" dirty="0">
                <a:latin typeface="Times New Roman" panose="02020603050405020304" pitchFamily="18" charset="0"/>
                <a:ea typeface="幼圆" panose="02010509060101010101" pitchFamily="49" charset="-122"/>
              </a:rPr>
              <a:t>    }</a:t>
            </a:r>
          </a:p>
          <a:p>
            <a:r>
              <a:rPr kumimoji="1" lang="en-US" altLang="zh-CN" sz="2400" dirty="0">
                <a:latin typeface="Times New Roman" panose="02020603050405020304" pitchFamily="18" charset="0"/>
                <a:ea typeface="幼圆" panose="02010509060101010101" pitchFamily="49" charset="-122"/>
              </a:rPr>
              <a:t>    </a:t>
            </a:r>
            <a:r>
              <a:rPr kumimoji="1" lang="en-US" altLang="zh-CN" sz="2400" b="1" dirty="0">
                <a:latin typeface="Times New Roman" panose="02020603050405020304" pitchFamily="18" charset="0"/>
                <a:ea typeface="幼圆" panose="02010509060101010101" pitchFamily="49" charset="-122"/>
              </a:rPr>
              <a:t>return</a:t>
            </a:r>
            <a:r>
              <a:rPr kumimoji="1" lang="en-US" altLang="zh-CN" sz="2400" dirty="0">
                <a:latin typeface="Times New Roman" panose="02020603050405020304" pitchFamily="18" charset="0"/>
                <a:ea typeface="幼圆" panose="02010509060101010101" pitchFamily="49" charset="-122"/>
              </a:rPr>
              <a:t> OK;</a:t>
            </a:r>
          </a:p>
          <a:p>
            <a:r>
              <a:rPr kumimoji="1" lang="en-US" altLang="zh-CN" sz="2400" dirty="0">
                <a:latin typeface="Times New Roman" panose="02020603050405020304" pitchFamily="18" charset="0"/>
                <a:ea typeface="幼圆" panose="02010509060101010101" pitchFamily="49" charset="-122"/>
              </a:rPr>
              <a:t>}</a:t>
            </a:r>
          </a:p>
        </p:txBody>
      </p:sp>
      <p:sp>
        <p:nvSpPr>
          <p:cNvPr id="5" name="箭头: 右 4">
            <a:extLst>
              <a:ext uri="{FF2B5EF4-FFF2-40B4-BE49-F238E27FC236}">
                <a16:creationId xmlns:a16="http://schemas.microsoft.com/office/drawing/2014/main" id="{2BBF1F4D-5156-6543-60DF-C379EB501683}"/>
              </a:ext>
            </a:extLst>
          </p:cNvPr>
          <p:cNvSpPr/>
          <p:nvPr/>
        </p:nvSpPr>
        <p:spPr>
          <a:xfrm>
            <a:off x="5796136" y="6525344"/>
            <a:ext cx="356389"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8">
            <a:extLst>
              <a:ext uri="{FF2B5EF4-FFF2-40B4-BE49-F238E27FC236}">
                <a16:creationId xmlns:a16="http://schemas.microsoft.com/office/drawing/2014/main" id="{71F08278-4A76-2A9E-163F-B670A7437030}"/>
              </a:ext>
            </a:extLst>
          </p:cNvPr>
          <p:cNvGraphicFramePr>
            <a:graphicFrameLocks noChangeAspect="1"/>
          </p:cNvGraphicFramePr>
          <p:nvPr>
            <p:extLst>
              <p:ext uri="{D42A27DB-BD31-4B8C-83A1-F6EECF244321}">
                <p14:modId xmlns:p14="http://schemas.microsoft.com/office/powerpoint/2010/main" val="2623043634"/>
              </p:ext>
            </p:extLst>
          </p:nvPr>
        </p:nvGraphicFramePr>
        <p:xfrm>
          <a:off x="3995936" y="5013176"/>
          <a:ext cx="1639261" cy="1783038"/>
        </p:xfrm>
        <a:graphic>
          <a:graphicData uri="http://schemas.openxmlformats.org/presentationml/2006/ole">
            <mc:AlternateContent xmlns:mc="http://schemas.openxmlformats.org/markup-compatibility/2006">
              <mc:Choice xmlns:v="urn:schemas-microsoft-com:vml" Requires="v">
                <p:oleObj name="文档" r:id="rId3" imgW="9711690" imgH="5125720" progId="Word.Document.8">
                  <p:embed/>
                </p:oleObj>
              </mc:Choice>
              <mc:Fallback>
                <p:oleObj name="文档" r:id="rId3" imgW="9711690" imgH="5125720" progId="Word.Document.8">
                  <p:embed/>
                  <p:pic>
                    <p:nvPicPr>
                      <p:cNvPr id="57352" name="Object 8"/>
                      <p:cNvPicPr>
                        <a:picLocks noChangeAspect="1" noChangeArrowheads="1"/>
                      </p:cNvPicPr>
                      <p:nvPr/>
                    </p:nvPicPr>
                    <p:blipFill>
                      <a:blip r:embed="rId4">
                        <a:extLst>
                          <a:ext uri="{28A0092B-C50C-407E-A947-70E740481C1C}">
                            <a14:useLocalDpi xmlns:a14="http://schemas.microsoft.com/office/drawing/2010/main" val="0"/>
                          </a:ext>
                        </a:extLst>
                      </a:blip>
                      <a:srcRect t="-1610" r="52603" b="3185"/>
                      <a:stretch>
                        <a:fillRect/>
                      </a:stretch>
                    </p:blipFill>
                    <p:spPr bwMode="auto">
                      <a:xfrm>
                        <a:off x="3995936" y="5013176"/>
                        <a:ext cx="1639261" cy="1783038"/>
                      </a:xfrm>
                      <a:prstGeom prst="rect">
                        <a:avLst/>
                      </a:prstGeom>
                      <a:solidFill>
                        <a:srgbClr val="FFFFCC"/>
                      </a:solidFill>
                      <a:ln>
                        <a:noFill/>
                      </a:ln>
                      <a:effectLst>
                        <a:outerShdw dist="107763" dir="2700000" algn="ctr" rotWithShape="0">
                          <a:srgbClr val="808080"/>
                        </a:outerShdw>
                      </a:effectLst>
                    </p:spPr>
                  </p:pic>
                </p:oleObj>
              </mc:Fallback>
            </mc:AlternateContent>
          </a:graphicData>
        </a:graphic>
      </p:graphicFrame>
      <p:graphicFrame>
        <p:nvGraphicFramePr>
          <p:cNvPr id="9" name="Object 11">
            <a:extLst>
              <a:ext uri="{FF2B5EF4-FFF2-40B4-BE49-F238E27FC236}">
                <a16:creationId xmlns:a16="http://schemas.microsoft.com/office/drawing/2014/main" id="{C94EF441-020A-07AF-3D81-D92BC67A4D30}"/>
              </a:ext>
            </a:extLst>
          </p:cNvPr>
          <p:cNvGraphicFramePr>
            <a:graphicFrameLocks noChangeAspect="1"/>
          </p:cNvGraphicFramePr>
          <p:nvPr>
            <p:extLst>
              <p:ext uri="{D42A27DB-BD31-4B8C-83A1-F6EECF244321}">
                <p14:modId xmlns:p14="http://schemas.microsoft.com/office/powerpoint/2010/main" val="2305409081"/>
              </p:ext>
            </p:extLst>
          </p:nvPr>
        </p:nvGraphicFramePr>
        <p:xfrm>
          <a:off x="6414287" y="5013175"/>
          <a:ext cx="1652879" cy="1783037"/>
        </p:xfrm>
        <a:graphic>
          <a:graphicData uri="http://schemas.openxmlformats.org/presentationml/2006/ole">
            <mc:AlternateContent xmlns:mc="http://schemas.openxmlformats.org/markup-compatibility/2006">
              <mc:Choice xmlns:v="urn:schemas-microsoft-com:vml" Requires="v">
                <p:oleObj name="文档" r:id="rId5" imgW="9711690" imgH="5125720" progId="Word.Document.8">
                  <p:embed/>
                </p:oleObj>
              </mc:Choice>
              <mc:Fallback>
                <p:oleObj name="文档" r:id="rId5" imgW="9711690" imgH="5125720" progId="Word.Document.8">
                  <p:embed/>
                  <p:pic>
                    <p:nvPicPr>
                      <p:cNvPr id="57355" name="Object 11"/>
                      <p:cNvPicPr>
                        <a:picLocks noChangeAspect="1" noChangeArrowheads="1"/>
                      </p:cNvPicPr>
                      <p:nvPr/>
                    </p:nvPicPr>
                    <p:blipFill>
                      <a:blip r:embed="rId4">
                        <a:extLst>
                          <a:ext uri="{28A0092B-C50C-407E-A947-70E740481C1C}">
                            <a14:useLocalDpi xmlns:a14="http://schemas.microsoft.com/office/drawing/2010/main" val="0"/>
                          </a:ext>
                        </a:extLst>
                      </a:blip>
                      <a:srcRect l="52199" t="-1575" b="3149"/>
                      <a:stretch>
                        <a:fillRect/>
                      </a:stretch>
                    </p:blipFill>
                    <p:spPr bwMode="auto">
                      <a:xfrm>
                        <a:off x="6414287" y="5013175"/>
                        <a:ext cx="1652879" cy="1783037"/>
                      </a:xfrm>
                      <a:prstGeom prst="rect">
                        <a:avLst/>
                      </a:prstGeom>
                      <a:solidFill>
                        <a:srgbClr val="FFFFCC"/>
                      </a:solidFill>
                      <a:ln>
                        <a:noFill/>
                      </a:ln>
                      <a:effectLst>
                        <a:outerShdw dist="107763" dir="2700000" algn="ctr" rotWithShape="0">
                          <a:srgbClr val="808080"/>
                        </a:outerShdw>
                      </a:effectLst>
                    </p:spPr>
                  </p:pic>
                </p:oleObj>
              </mc:Fallback>
            </mc:AlternateContent>
          </a:graphicData>
        </a:graphic>
      </p:graphicFrame>
      <p:sp>
        <p:nvSpPr>
          <p:cNvPr id="10" name="文本框 9">
            <a:extLst>
              <a:ext uri="{FF2B5EF4-FFF2-40B4-BE49-F238E27FC236}">
                <a16:creationId xmlns:a16="http://schemas.microsoft.com/office/drawing/2014/main" id="{70DEF304-977F-9265-E095-104EE8B372D0}"/>
              </a:ext>
            </a:extLst>
          </p:cNvPr>
          <p:cNvSpPr txBox="1"/>
          <p:nvPr/>
        </p:nvSpPr>
        <p:spPr>
          <a:xfrm>
            <a:off x="2486236" y="5749317"/>
            <a:ext cx="1146468" cy="369332"/>
          </a:xfrm>
          <a:prstGeom prst="rect">
            <a:avLst/>
          </a:prstGeom>
          <a:noFill/>
        </p:spPr>
        <p:txBody>
          <a:bodyPr wrap="none" rtlCol="0">
            <a:spAutoFit/>
          </a:bodyPr>
          <a:lstStyle/>
          <a:p>
            <a:r>
              <a:rPr lang="en-US" dirty="0" err="1"/>
              <a:t>M.data</a:t>
            </a:r>
            <a:r>
              <a:rPr lang="en-US" dirty="0"/>
              <a:t>[p]</a:t>
            </a:r>
          </a:p>
        </p:txBody>
      </p:sp>
      <p:sp>
        <p:nvSpPr>
          <p:cNvPr id="11" name="文本框 10">
            <a:extLst>
              <a:ext uri="{FF2B5EF4-FFF2-40B4-BE49-F238E27FC236}">
                <a16:creationId xmlns:a16="http://schemas.microsoft.com/office/drawing/2014/main" id="{614366C7-BC5A-8BE0-44EC-595783F65450}"/>
              </a:ext>
            </a:extLst>
          </p:cNvPr>
          <p:cNvSpPr txBox="1"/>
          <p:nvPr/>
        </p:nvSpPr>
        <p:spPr>
          <a:xfrm>
            <a:off x="8047046" y="5666726"/>
            <a:ext cx="1129540" cy="369332"/>
          </a:xfrm>
          <a:prstGeom prst="rect">
            <a:avLst/>
          </a:prstGeom>
          <a:noFill/>
        </p:spPr>
        <p:txBody>
          <a:bodyPr wrap="none" rtlCol="0">
            <a:spAutoFit/>
          </a:bodyPr>
          <a:lstStyle/>
          <a:p>
            <a:r>
              <a:rPr lang="en-US" dirty="0"/>
              <a:t> </a:t>
            </a:r>
            <a:r>
              <a:rPr lang="en-US" dirty="0" err="1"/>
              <a:t>T.data</a:t>
            </a:r>
            <a:r>
              <a:rPr lang="en-US" dirty="0"/>
              <a:t>[q]</a:t>
            </a:r>
          </a:p>
        </p:txBody>
      </p:sp>
      <p:grpSp>
        <p:nvGrpSpPr>
          <p:cNvPr id="16" name="组合 15">
            <a:extLst>
              <a:ext uri="{FF2B5EF4-FFF2-40B4-BE49-F238E27FC236}">
                <a16:creationId xmlns:a16="http://schemas.microsoft.com/office/drawing/2014/main" id="{16B88087-F6E6-FE6D-3378-2E33B5DF1D93}"/>
              </a:ext>
            </a:extLst>
          </p:cNvPr>
          <p:cNvGrpSpPr/>
          <p:nvPr/>
        </p:nvGrpSpPr>
        <p:grpSpPr>
          <a:xfrm>
            <a:off x="6005469" y="5119868"/>
            <a:ext cx="398186" cy="369332"/>
            <a:chOff x="6203310" y="5157192"/>
            <a:chExt cx="398186" cy="369332"/>
          </a:xfrm>
        </p:grpSpPr>
        <p:sp>
          <p:nvSpPr>
            <p:cNvPr id="12" name="文本框 11">
              <a:extLst>
                <a:ext uri="{FF2B5EF4-FFF2-40B4-BE49-F238E27FC236}">
                  <a16:creationId xmlns:a16="http://schemas.microsoft.com/office/drawing/2014/main" id="{F6957798-40CD-EA3C-7090-14F11B278622}"/>
                </a:ext>
              </a:extLst>
            </p:cNvPr>
            <p:cNvSpPr txBox="1"/>
            <p:nvPr/>
          </p:nvSpPr>
          <p:spPr>
            <a:xfrm>
              <a:off x="6203310" y="5157192"/>
              <a:ext cx="312906" cy="369332"/>
            </a:xfrm>
            <a:prstGeom prst="rect">
              <a:avLst/>
            </a:prstGeom>
            <a:noFill/>
          </p:spPr>
          <p:txBody>
            <a:bodyPr wrap="none" rtlCol="0">
              <a:spAutoFit/>
            </a:bodyPr>
            <a:lstStyle/>
            <a:p>
              <a:r>
                <a:rPr lang="en-US" dirty="0"/>
                <a:t>q</a:t>
              </a:r>
            </a:p>
          </p:txBody>
        </p:sp>
        <p:cxnSp>
          <p:nvCxnSpPr>
            <p:cNvPr id="14" name="直接箭头连接符 13">
              <a:extLst>
                <a:ext uri="{FF2B5EF4-FFF2-40B4-BE49-F238E27FC236}">
                  <a16:creationId xmlns:a16="http://schemas.microsoft.com/office/drawing/2014/main" id="{1577D08A-06A6-DF0C-5372-35FA1161FDED}"/>
                </a:ext>
              </a:extLst>
            </p:cNvPr>
            <p:cNvCxnSpPr>
              <a:cxnSpLocks/>
            </p:cNvCxnSpPr>
            <p:nvPr/>
          </p:nvCxnSpPr>
          <p:spPr>
            <a:xfrm>
              <a:off x="6440556" y="5373216"/>
              <a:ext cx="1609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2B4858BD-F251-C075-C330-66A8031090D4}"/>
              </a:ext>
            </a:extLst>
          </p:cNvPr>
          <p:cNvGrpSpPr/>
          <p:nvPr/>
        </p:nvGrpSpPr>
        <p:grpSpPr>
          <a:xfrm>
            <a:off x="6012160" y="5337585"/>
            <a:ext cx="398186" cy="369332"/>
            <a:chOff x="6203310" y="5157192"/>
            <a:chExt cx="398186" cy="369332"/>
          </a:xfrm>
        </p:grpSpPr>
        <p:sp>
          <p:nvSpPr>
            <p:cNvPr id="18" name="文本框 17">
              <a:extLst>
                <a:ext uri="{FF2B5EF4-FFF2-40B4-BE49-F238E27FC236}">
                  <a16:creationId xmlns:a16="http://schemas.microsoft.com/office/drawing/2014/main" id="{3B888F6E-876A-93F3-866A-3278EF8154C2}"/>
                </a:ext>
              </a:extLst>
            </p:cNvPr>
            <p:cNvSpPr txBox="1"/>
            <p:nvPr/>
          </p:nvSpPr>
          <p:spPr>
            <a:xfrm>
              <a:off x="6203310" y="5157192"/>
              <a:ext cx="312906" cy="369332"/>
            </a:xfrm>
            <a:prstGeom prst="rect">
              <a:avLst/>
            </a:prstGeom>
            <a:noFill/>
          </p:spPr>
          <p:txBody>
            <a:bodyPr wrap="none" rtlCol="0">
              <a:spAutoFit/>
            </a:bodyPr>
            <a:lstStyle/>
            <a:p>
              <a:r>
                <a:rPr lang="en-US" dirty="0"/>
                <a:t>q</a:t>
              </a:r>
            </a:p>
          </p:txBody>
        </p:sp>
        <p:cxnSp>
          <p:nvCxnSpPr>
            <p:cNvPr id="19" name="直接箭头连接符 18">
              <a:extLst>
                <a:ext uri="{FF2B5EF4-FFF2-40B4-BE49-F238E27FC236}">
                  <a16:creationId xmlns:a16="http://schemas.microsoft.com/office/drawing/2014/main" id="{DFE5BF18-19A4-88A7-9EA1-B53806D42E6A}"/>
                </a:ext>
              </a:extLst>
            </p:cNvPr>
            <p:cNvCxnSpPr>
              <a:cxnSpLocks/>
            </p:cNvCxnSpPr>
            <p:nvPr/>
          </p:nvCxnSpPr>
          <p:spPr>
            <a:xfrm>
              <a:off x="6440556" y="5373216"/>
              <a:ext cx="1609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9D777E56-8C50-163F-5590-3E74E40AD394}"/>
              </a:ext>
            </a:extLst>
          </p:cNvPr>
          <p:cNvGrpSpPr/>
          <p:nvPr/>
        </p:nvGrpSpPr>
        <p:grpSpPr>
          <a:xfrm>
            <a:off x="6016101" y="5533293"/>
            <a:ext cx="398186" cy="369332"/>
            <a:chOff x="6203310" y="5157192"/>
            <a:chExt cx="398186" cy="369332"/>
          </a:xfrm>
        </p:grpSpPr>
        <p:sp>
          <p:nvSpPr>
            <p:cNvPr id="21" name="文本框 20">
              <a:extLst>
                <a:ext uri="{FF2B5EF4-FFF2-40B4-BE49-F238E27FC236}">
                  <a16:creationId xmlns:a16="http://schemas.microsoft.com/office/drawing/2014/main" id="{B6B89153-E83B-3699-E4A2-19350BB355A9}"/>
                </a:ext>
              </a:extLst>
            </p:cNvPr>
            <p:cNvSpPr txBox="1"/>
            <p:nvPr/>
          </p:nvSpPr>
          <p:spPr>
            <a:xfrm>
              <a:off x="6203310" y="5157192"/>
              <a:ext cx="312906" cy="369332"/>
            </a:xfrm>
            <a:prstGeom prst="rect">
              <a:avLst/>
            </a:prstGeom>
            <a:noFill/>
          </p:spPr>
          <p:txBody>
            <a:bodyPr wrap="none" rtlCol="0">
              <a:spAutoFit/>
            </a:bodyPr>
            <a:lstStyle/>
            <a:p>
              <a:r>
                <a:rPr lang="en-US" dirty="0"/>
                <a:t>q</a:t>
              </a:r>
            </a:p>
          </p:txBody>
        </p:sp>
        <p:cxnSp>
          <p:nvCxnSpPr>
            <p:cNvPr id="22" name="直接箭头连接符 21">
              <a:extLst>
                <a:ext uri="{FF2B5EF4-FFF2-40B4-BE49-F238E27FC236}">
                  <a16:creationId xmlns:a16="http://schemas.microsoft.com/office/drawing/2014/main" id="{5B547D6B-E8C1-563C-775A-185C4BFC1F01}"/>
                </a:ext>
              </a:extLst>
            </p:cNvPr>
            <p:cNvCxnSpPr>
              <a:cxnSpLocks/>
            </p:cNvCxnSpPr>
            <p:nvPr/>
          </p:nvCxnSpPr>
          <p:spPr>
            <a:xfrm>
              <a:off x="6440556" y="5373216"/>
              <a:ext cx="1609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E06F01B5-CA6E-22E3-0853-521FB0E503ED}"/>
              </a:ext>
            </a:extLst>
          </p:cNvPr>
          <p:cNvGrpSpPr/>
          <p:nvPr/>
        </p:nvGrpSpPr>
        <p:grpSpPr>
          <a:xfrm>
            <a:off x="3577375" y="5129199"/>
            <a:ext cx="398186" cy="369332"/>
            <a:chOff x="6203310" y="5157192"/>
            <a:chExt cx="398186" cy="369332"/>
          </a:xfrm>
        </p:grpSpPr>
        <p:sp>
          <p:nvSpPr>
            <p:cNvPr id="24" name="文本框 23">
              <a:extLst>
                <a:ext uri="{FF2B5EF4-FFF2-40B4-BE49-F238E27FC236}">
                  <a16:creationId xmlns:a16="http://schemas.microsoft.com/office/drawing/2014/main" id="{E4C399ED-1297-5584-3570-49AD5B66B159}"/>
                </a:ext>
              </a:extLst>
            </p:cNvPr>
            <p:cNvSpPr txBox="1"/>
            <p:nvPr/>
          </p:nvSpPr>
          <p:spPr>
            <a:xfrm>
              <a:off x="6203310" y="5157192"/>
              <a:ext cx="312906" cy="369332"/>
            </a:xfrm>
            <a:prstGeom prst="rect">
              <a:avLst/>
            </a:prstGeom>
            <a:noFill/>
          </p:spPr>
          <p:txBody>
            <a:bodyPr wrap="none" rtlCol="0">
              <a:spAutoFit/>
            </a:bodyPr>
            <a:lstStyle/>
            <a:p>
              <a:r>
                <a:rPr lang="en-US" dirty="0"/>
                <a:t>p</a:t>
              </a:r>
            </a:p>
          </p:txBody>
        </p:sp>
        <p:cxnSp>
          <p:nvCxnSpPr>
            <p:cNvPr id="25" name="直接箭头连接符 24">
              <a:extLst>
                <a:ext uri="{FF2B5EF4-FFF2-40B4-BE49-F238E27FC236}">
                  <a16:creationId xmlns:a16="http://schemas.microsoft.com/office/drawing/2014/main" id="{FF73BB57-87FD-2897-2229-1734F6E5263B}"/>
                </a:ext>
              </a:extLst>
            </p:cNvPr>
            <p:cNvCxnSpPr>
              <a:cxnSpLocks/>
            </p:cNvCxnSpPr>
            <p:nvPr/>
          </p:nvCxnSpPr>
          <p:spPr>
            <a:xfrm>
              <a:off x="6440556" y="5373216"/>
              <a:ext cx="1609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F367FAB6-995E-8998-994D-D0B9A3173C57}"/>
              </a:ext>
            </a:extLst>
          </p:cNvPr>
          <p:cNvGrpSpPr/>
          <p:nvPr/>
        </p:nvGrpSpPr>
        <p:grpSpPr>
          <a:xfrm>
            <a:off x="3582786" y="5401961"/>
            <a:ext cx="398186" cy="369332"/>
            <a:chOff x="6203310" y="5157192"/>
            <a:chExt cx="398186" cy="369332"/>
          </a:xfrm>
        </p:grpSpPr>
        <p:sp>
          <p:nvSpPr>
            <p:cNvPr id="27" name="文本框 26">
              <a:extLst>
                <a:ext uri="{FF2B5EF4-FFF2-40B4-BE49-F238E27FC236}">
                  <a16:creationId xmlns:a16="http://schemas.microsoft.com/office/drawing/2014/main" id="{18A16024-697D-17E3-C079-F29C446C16BD}"/>
                </a:ext>
              </a:extLst>
            </p:cNvPr>
            <p:cNvSpPr txBox="1"/>
            <p:nvPr/>
          </p:nvSpPr>
          <p:spPr>
            <a:xfrm>
              <a:off x="6203310" y="5157192"/>
              <a:ext cx="312906" cy="369332"/>
            </a:xfrm>
            <a:prstGeom prst="rect">
              <a:avLst/>
            </a:prstGeom>
            <a:noFill/>
          </p:spPr>
          <p:txBody>
            <a:bodyPr wrap="none" rtlCol="0">
              <a:spAutoFit/>
            </a:bodyPr>
            <a:lstStyle/>
            <a:p>
              <a:r>
                <a:rPr lang="en-US" dirty="0"/>
                <a:t>p</a:t>
              </a:r>
            </a:p>
          </p:txBody>
        </p:sp>
        <p:cxnSp>
          <p:nvCxnSpPr>
            <p:cNvPr id="28" name="直接箭头连接符 27">
              <a:extLst>
                <a:ext uri="{FF2B5EF4-FFF2-40B4-BE49-F238E27FC236}">
                  <a16:creationId xmlns:a16="http://schemas.microsoft.com/office/drawing/2014/main" id="{CEA2F08D-2503-1D42-FB7E-C333B9F95135}"/>
                </a:ext>
              </a:extLst>
            </p:cNvPr>
            <p:cNvCxnSpPr>
              <a:cxnSpLocks/>
            </p:cNvCxnSpPr>
            <p:nvPr/>
          </p:nvCxnSpPr>
          <p:spPr>
            <a:xfrm>
              <a:off x="6440556" y="5373216"/>
              <a:ext cx="1609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23527" y="1484948"/>
            <a:ext cx="820388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latin typeface="Times New Roman" panose="02020603050405020304" pitchFamily="18" charset="0"/>
                <a:ea typeface="幼圆" panose="02010509060101010101" pitchFamily="49" charset="-122"/>
              </a:rPr>
              <a:t>The time complexity: </a:t>
            </a:r>
            <a:r>
              <a:rPr kumimoji="1" lang="en-US" altLang="zh-CN" sz="2800" b="1" dirty="0">
                <a:solidFill>
                  <a:srgbClr val="FFFF00"/>
                </a:solidFill>
                <a:latin typeface="Times New Roman" panose="02020603050405020304" pitchFamily="18" charset="0"/>
                <a:ea typeface="幼圆" panose="02010509060101010101" pitchFamily="49" charset="-122"/>
              </a:rPr>
              <a:t>O(</a:t>
            </a:r>
            <a:r>
              <a:rPr kumimoji="1" lang="en-US" altLang="zh-CN" sz="2800" b="1" dirty="0" err="1">
                <a:solidFill>
                  <a:srgbClr val="FFFF00"/>
                </a:solidFill>
                <a:latin typeface="Times New Roman" panose="02020603050405020304" pitchFamily="18" charset="0"/>
                <a:ea typeface="幼圆" panose="02010509060101010101" pitchFamily="49" charset="-122"/>
              </a:rPr>
              <a:t>M.nu</a:t>
            </a:r>
            <a:r>
              <a:rPr kumimoji="1" lang="en-US" altLang="zh-CN" sz="2800" b="1" dirty="0">
                <a:solidFill>
                  <a:srgbClr val="FFFF00"/>
                </a:solidFill>
                <a:latin typeface="Times New Roman" panose="02020603050405020304" pitchFamily="18" charset="0"/>
                <a:ea typeface="幼圆" panose="02010509060101010101" pitchFamily="49" charset="-122"/>
              </a:rPr>
              <a:t>*</a:t>
            </a:r>
            <a:r>
              <a:rPr kumimoji="1" lang="en-US" altLang="zh-CN" sz="2800" b="1" dirty="0" err="1">
                <a:solidFill>
                  <a:srgbClr val="FFFF00"/>
                </a:solidFill>
                <a:latin typeface="Times New Roman" panose="02020603050405020304" pitchFamily="18" charset="0"/>
                <a:ea typeface="幼圆" panose="02010509060101010101" pitchFamily="49" charset="-122"/>
              </a:rPr>
              <a:t>M.tu</a:t>
            </a:r>
            <a:r>
              <a:rPr kumimoji="1" lang="en-US" altLang="zh-CN" sz="2800" b="1" dirty="0">
                <a:solidFill>
                  <a:srgbClr val="FFFF00"/>
                </a:solidFill>
                <a:latin typeface="Times New Roman" panose="02020603050405020304" pitchFamily="18" charset="0"/>
                <a:ea typeface="幼圆" panose="02010509060101010101" pitchFamily="49" charset="-122"/>
              </a:rPr>
              <a:t>)</a:t>
            </a:r>
          </a:p>
          <a:p>
            <a:pPr algn="just" eaLnBrk="1" latinLnBrk="0" hangingPunct="1">
              <a:spcBef>
                <a:spcPts val="2400"/>
              </a:spcBef>
            </a:pPr>
            <a:r>
              <a:rPr kumimoji="1" lang="zh-CN" altLang="en-US" sz="2800" dirty="0">
                <a:latin typeface="Times New Roman" panose="02020603050405020304" pitchFamily="18" charset="0"/>
                <a:ea typeface="幼圆" panose="02010509060101010101" pitchFamily="49" charset="-122"/>
              </a:rPr>
              <a:t>当矩阵中非零元个数</a:t>
            </a:r>
            <a:r>
              <a:rPr kumimoji="1" lang="en-US" altLang="zh-CN" sz="2800" dirty="0" err="1">
                <a:latin typeface="Times New Roman" panose="02020603050405020304" pitchFamily="18" charset="0"/>
                <a:ea typeface="幼圆" panose="02010509060101010101" pitchFamily="49" charset="-122"/>
              </a:rPr>
              <a:t>tu</a:t>
            </a:r>
            <a:r>
              <a:rPr kumimoji="1" lang="zh-CN" altLang="en-US" sz="2800" dirty="0">
                <a:latin typeface="Times New Roman" panose="02020603050405020304" pitchFamily="18" charset="0"/>
                <a:ea typeface="幼圆" panose="02010509060101010101" pitchFamily="49" charset="-122"/>
              </a:rPr>
              <a:t>和</a:t>
            </a:r>
            <a:r>
              <a:rPr kumimoji="1" lang="en-US" altLang="zh-CN" sz="2800" dirty="0">
                <a:latin typeface="Times New Roman" panose="02020603050405020304" pitchFamily="18" charset="0"/>
                <a:ea typeface="幼圆" panose="02010509060101010101" pitchFamily="49" charset="-122"/>
              </a:rPr>
              <a:t>mu*nu</a:t>
            </a:r>
            <a:r>
              <a:rPr kumimoji="1" lang="zh-CN" altLang="en-US" sz="2800" dirty="0">
                <a:latin typeface="Times New Roman" panose="02020603050405020304" pitchFamily="18" charset="0"/>
                <a:ea typeface="幼圆" panose="02010509060101010101" pitchFamily="49" charset="-122"/>
              </a:rPr>
              <a:t>同数量级时，</a:t>
            </a:r>
            <a:r>
              <a:rPr kumimoji="1" lang="en-US" altLang="zh-CN" sz="2800" dirty="0" err="1">
                <a:latin typeface="Times New Roman" panose="02020603050405020304" pitchFamily="18" charset="0"/>
                <a:ea typeface="幼圆" panose="02010509060101010101" pitchFamily="49" charset="-122"/>
              </a:rPr>
              <a:t>tu</a:t>
            </a:r>
            <a:r>
              <a:rPr kumimoji="1" lang="en-US" altLang="zh-CN" sz="2800" dirty="0">
                <a:latin typeface="Times New Roman" panose="02020603050405020304" pitchFamily="18" charset="0"/>
                <a:ea typeface="幼圆" panose="02010509060101010101" pitchFamily="49" charset="-122"/>
              </a:rPr>
              <a:t> </a:t>
            </a:r>
            <a:r>
              <a:rPr kumimoji="1" lang="zh-CN" altLang="en-US" sz="2800" dirty="0">
                <a:latin typeface="Times New Roman" panose="02020603050405020304" pitchFamily="18" charset="0"/>
                <a:ea typeface="幼圆" panose="02010509060101010101" pitchFamily="49" charset="-122"/>
              </a:rPr>
              <a:t>用</a:t>
            </a:r>
            <a:r>
              <a:rPr kumimoji="1" lang="en-US" altLang="zh-CN" sz="2800" dirty="0">
                <a:latin typeface="Times New Roman" panose="02020603050405020304" pitchFamily="18" charset="0"/>
                <a:ea typeface="幼圆" panose="02010509060101010101" pitchFamily="49" charset="-122"/>
              </a:rPr>
              <a:t>mu*nu</a:t>
            </a:r>
            <a:r>
              <a:rPr kumimoji="1" lang="zh-CN" altLang="en-US" sz="2800" dirty="0">
                <a:latin typeface="Times New Roman" panose="02020603050405020304" pitchFamily="18" charset="0"/>
                <a:ea typeface="幼圆" panose="02010509060101010101" pitchFamily="49" charset="-122"/>
              </a:rPr>
              <a:t>代入，则该算法的时间复杂度</a:t>
            </a:r>
            <a:r>
              <a:rPr kumimoji="1" lang="en-US" altLang="zh-CN" sz="2800" dirty="0">
                <a:latin typeface="Times New Roman" panose="02020603050405020304" pitchFamily="18" charset="0"/>
                <a:ea typeface="幼圆" panose="02010509060101010101" pitchFamily="49" charset="-122"/>
              </a:rPr>
              <a:t>O(</a:t>
            </a:r>
            <a:r>
              <a:rPr kumimoji="1" lang="en-US" altLang="zh-CN" sz="2800" dirty="0" err="1">
                <a:latin typeface="Times New Roman" panose="02020603050405020304" pitchFamily="18" charset="0"/>
                <a:ea typeface="幼圆" panose="02010509060101010101" pitchFamily="49" charset="-122"/>
              </a:rPr>
              <a:t>M.mu</a:t>
            </a:r>
            <a:r>
              <a:rPr kumimoji="1" lang="en-US" altLang="zh-CN" sz="2800" dirty="0">
                <a:latin typeface="Times New Roman" panose="02020603050405020304" pitchFamily="18" charset="0"/>
                <a:ea typeface="幼圆" panose="02010509060101010101" pitchFamily="49" charset="-122"/>
              </a:rPr>
              <a:t>*</a:t>
            </a:r>
            <a:r>
              <a:rPr kumimoji="1" lang="en-US" altLang="zh-CN" sz="2800" dirty="0" err="1">
                <a:latin typeface="Times New Roman" panose="02020603050405020304" pitchFamily="18" charset="0"/>
                <a:ea typeface="幼圆" panose="02010509060101010101" pitchFamily="49" charset="-122"/>
              </a:rPr>
              <a:t>M.nu</a:t>
            </a:r>
            <a:r>
              <a:rPr kumimoji="1" lang="en-US" altLang="zh-CN" sz="2800" baseline="30000" dirty="0" err="1">
                <a:latin typeface="Times New Roman" panose="02020603050405020304" pitchFamily="18" charset="0"/>
                <a:ea typeface="幼圆" panose="02010509060101010101" pitchFamily="49" charset="-122"/>
              </a:rPr>
              <a:t>2</a:t>
            </a:r>
            <a:r>
              <a:rPr kumimoji="1" lang="zh-CN" altLang="en-US" sz="2800" dirty="0">
                <a:latin typeface="Times New Roman" panose="02020603050405020304" pitchFamily="18" charset="0"/>
                <a:ea typeface="幼圆" panose="02010509060101010101" pitchFamily="49" charset="-122"/>
              </a:rPr>
              <a:t>），因此该算法只适用于</a:t>
            </a:r>
            <a:r>
              <a:rPr kumimoji="1" lang="en-US" altLang="zh-CN" sz="2800" dirty="0" err="1">
                <a:latin typeface="Times New Roman" panose="02020603050405020304" pitchFamily="18" charset="0"/>
                <a:ea typeface="幼圆" panose="02010509060101010101" pitchFamily="49" charset="-122"/>
              </a:rPr>
              <a:t>M.tu</a:t>
            </a:r>
            <a:r>
              <a:rPr kumimoji="1" lang="en-US" altLang="zh-CN" sz="2800" dirty="0">
                <a:latin typeface="Times New Roman" panose="02020603050405020304" pitchFamily="18" charset="0"/>
                <a:ea typeface="幼圆" panose="02010509060101010101" pitchFamily="49" charset="-122"/>
              </a:rPr>
              <a:t> &lt;&lt; </a:t>
            </a:r>
            <a:r>
              <a:rPr kumimoji="1" lang="en-US" altLang="zh-CN" sz="2800" dirty="0" err="1">
                <a:latin typeface="Times New Roman" panose="02020603050405020304" pitchFamily="18" charset="0"/>
                <a:ea typeface="幼圆" panose="02010509060101010101" pitchFamily="49" charset="-122"/>
              </a:rPr>
              <a:t>M.mu</a:t>
            </a:r>
            <a:r>
              <a:rPr kumimoji="1" lang="en-US" altLang="zh-CN" sz="2800" dirty="0">
                <a:latin typeface="Times New Roman" panose="02020603050405020304" pitchFamily="18" charset="0"/>
                <a:ea typeface="幼圆" panose="02010509060101010101" pitchFamily="49" charset="-122"/>
              </a:rPr>
              <a:t>*</a:t>
            </a:r>
            <a:r>
              <a:rPr kumimoji="1" lang="en-US" altLang="zh-CN" sz="2800" dirty="0" err="1">
                <a:latin typeface="Times New Roman" panose="02020603050405020304" pitchFamily="18" charset="0"/>
                <a:ea typeface="幼圆" panose="02010509060101010101" pitchFamily="49" charset="-122"/>
              </a:rPr>
              <a:t>M.nu</a:t>
            </a:r>
            <a:r>
              <a:rPr kumimoji="1" lang="zh-CN" altLang="en-US" sz="2800" dirty="0">
                <a:latin typeface="Times New Roman" panose="02020603050405020304" pitchFamily="18" charset="0"/>
                <a:ea typeface="幼圆" panose="02010509060101010101" pitchFamily="49" charset="-122"/>
              </a:rPr>
              <a:t>的情况（稀疏度很大时）。</a:t>
            </a:r>
          </a:p>
        </p:txBody>
      </p:sp>
      <p:sp>
        <p:nvSpPr>
          <p:cNvPr id="9219" name="Rectangle 3"/>
          <p:cNvSpPr>
            <a:spLocks noGrp="1" noChangeArrowheads="1"/>
          </p:cNvSpPr>
          <p:nvPr>
            <p:ph type="title"/>
          </p:nvPr>
        </p:nvSpPr>
        <p:spPr/>
        <p:txBody>
          <a:bodyPr/>
          <a:lstStyle/>
          <a:p>
            <a:r>
              <a:rPr lang="en-US" altLang="zh-CN"/>
              <a:t>Analysis</a:t>
            </a:r>
          </a:p>
        </p:txBody>
      </p:sp>
      <p:sp>
        <p:nvSpPr>
          <p:cNvPr id="2" name="文本框 1"/>
          <p:cNvSpPr txBox="1"/>
          <p:nvPr/>
        </p:nvSpPr>
        <p:spPr>
          <a:xfrm>
            <a:off x="469265" y="4638675"/>
            <a:ext cx="8058150" cy="1430020"/>
          </a:xfrm>
          <a:prstGeom prst="rect">
            <a:avLst/>
          </a:prstGeom>
          <a:noFill/>
        </p:spPr>
        <p:txBody>
          <a:bodyPr wrap="square" rtlCol="0">
            <a:spAutoFit/>
          </a:bodyPr>
          <a:lstStyle/>
          <a:p>
            <a:r>
              <a:rPr lang="zh-CN" altLang="en-US" sz="2400" dirty="0">
                <a:solidFill>
                  <a:srgbClr val="FFFF00"/>
                </a:solidFill>
              </a:rPr>
              <a:t>时间消耗：每处理一行转置矩阵</a:t>
            </a:r>
            <a:r>
              <a:rPr lang="en-US" altLang="zh-CN" sz="2400" dirty="0">
                <a:solidFill>
                  <a:srgbClr val="FFFF00"/>
                </a:solidFill>
              </a:rPr>
              <a:t>T</a:t>
            </a:r>
            <a:r>
              <a:rPr lang="zh-CN" altLang="en-US" sz="2400" dirty="0">
                <a:solidFill>
                  <a:srgbClr val="FFFF00"/>
                </a:solidFill>
              </a:rPr>
              <a:t>中的元素，都需要扫描全部原矩阵</a:t>
            </a:r>
            <a:r>
              <a:rPr lang="en-US" altLang="zh-CN" sz="2400" dirty="0">
                <a:solidFill>
                  <a:srgbClr val="FFFF00"/>
                </a:solidFill>
              </a:rPr>
              <a:t>M</a:t>
            </a:r>
            <a:r>
              <a:rPr lang="zh-CN" altLang="en-US" sz="2400" dirty="0">
                <a:solidFill>
                  <a:srgbClr val="FFFF00"/>
                </a:solidFill>
              </a:rPr>
              <a:t>中的元素</a:t>
            </a:r>
          </a:p>
          <a:p>
            <a:pPr eaLnBrk="1" latinLnBrk="0" hangingPunct="1">
              <a:spcBef>
                <a:spcPts val="1800"/>
              </a:spcBef>
            </a:pPr>
            <a:r>
              <a:rPr lang="zh-CN" altLang="en-US" sz="2400" dirty="0">
                <a:solidFill>
                  <a:srgbClr val="FFFF00"/>
                </a:solidFill>
              </a:rPr>
              <a:t>能否只扫描一遍，便将所有元素归位？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95288" y="1547813"/>
            <a:ext cx="842486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rgbClr val="FFFF00"/>
                </a:solidFill>
                <a:latin typeface="Times New Roman" panose="02020603050405020304" pitchFamily="18" charset="0"/>
                <a:ea typeface="幼圆" panose="02010509060101010101" pitchFamily="49" charset="-122"/>
              </a:rPr>
              <a:t>(2) </a:t>
            </a:r>
            <a:r>
              <a:rPr kumimoji="1" lang="en-US" altLang="zh-CN" sz="2800" b="1" dirty="0">
                <a:solidFill>
                  <a:srgbClr val="FFFF00"/>
                </a:solidFill>
                <a:latin typeface="Times New Roman" panose="02020603050405020304" pitchFamily="18" charset="0"/>
                <a:ea typeface="幼圆" panose="02010509060101010101" pitchFamily="49" charset="-122"/>
              </a:rPr>
              <a:t>Fast</a:t>
            </a:r>
            <a:r>
              <a:rPr kumimoji="1" lang="en-US" altLang="zh-CN" sz="2800" dirty="0">
                <a:solidFill>
                  <a:srgbClr val="FFFF00"/>
                </a:solidFill>
                <a:latin typeface="Times New Roman" panose="02020603050405020304" pitchFamily="18" charset="0"/>
                <a:ea typeface="幼圆" panose="02010509060101010101" pitchFamily="49" charset="-122"/>
              </a:rPr>
              <a:t> transposition algorithm</a:t>
            </a:r>
            <a:endParaRPr kumimoji="1" lang="en-US" altLang="zh-CN"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将矩阵</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的每一个转置后的三元组</a:t>
            </a:r>
            <a:r>
              <a:rPr kumimoji="1" lang="zh-CN" altLang="en-US" sz="2800" dirty="0">
                <a:solidFill>
                  <a:schemeClr val="tx1"/>
                </a:solidFill>
                <a:latin typeface="Times New Roman" panose="02020603050405020304" pitchFamily="18" charset="0"/>
                <a:ea typeface="幼圆" panose="02010509060101010101" pitchFamily="49" charset="-122"/>
              </a:rPr>
              <a:t>放入矩阵</a:t>
            </a:r>
            <a:r>
              <a:rPr kumimoji="1" lang="en-US" altLang="zh-CN" sz="2800" dirty="0">
                <a:solidFill>
                  <a:schemeClr val="tx1"/>
                </a:solidFill>
                <a:latin typeface="Times New Roman" panose="02020603050405020304" pitchFamily="18" charset="0"/>
                <a:ea typeface="幼圆" panose="02010509060101010101" pitchFamily="49" charset="-122"/>
              </a:rPr>
              <a:t>T</a:t>
            </a:r>
            <a:r>
              <a:rPr kumimoji="1" lang="zh-CN" altLang="en-US" sz="2800" dirty="0">
                <a:solidFill>
                  <a:schemeClr val="tx1"/>
                </a:solidFill>
                <a:latin typeface="Times New Roman" panose="02020603050405020304" pitchFamily="18" charset="0"/>
                <a:ea typeface="幼圆" panose="02010509060101010101" pitchFamily="49" charset="-122"/>
              </a:rPr>
              <a:t>的</a:t>
            </a:r>
            <a:r>
              <a:rPr kumimoji="1" lang="zh-CN" altLang="en-US" sz="2800" b="1" dirty="0">
                <a:solidFill>
                  <a:schemeClr val="tx1"/>
                </a:solidFill>
                <a:latin typeface="Times New Roman" panose="02020603050405020304" pitchFamily="18" charset="0"/>
                <a:ea typeface="幼圆" panose="02010509060101010101" pitchFamily="49" charset="-122"/>
              </a:rPr>
              <a:t>合适位置</a:t>
            </a:r>
            <a:r>
              <a:rPr kumimoji="1" lang="zh-CN" altLang="en-US" sz="2800" dirty="0">
                <a:solidFill>
                  <a:schemeClr val="tx1"/>
                </a:solidFill>
                <a:latin typeface="Times New Roman" panose="02020603050405020304" pitchFamily="18" charset="0"/>
                <a:ea typeface="幼圆" panose="02010509060101010101" pitchFamily="49" charset="-122"/>
              </a:rPr>
              <a:t>。</a:t>
            </a: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solidFill>
                  <a:srgbClr val="FFFF00"/>
                </a:solidFill>
                <a:latin typeface="Times New Roman" panose="02020603050405020304" pitchFamily="18" charset="0"/>
                <a:ea typeface="幼圆" panose="02010509060101010101" pitchFamily="49" charset="-122"/>
              </a:rPr>
              <a:t>原理</a:t>
            </a:r>
            <a:r>
              <a:rPr kumimoji="1" lang="zh-CN" altLang="en-US" sz="2800" dirty="0">
                <a:latin typeface="Times New Roman" panose="02020603050405020304" pitchFamily="18" charset="0"/>
                <a:ea typeface="幼圆" panose="02010509060101010101" pitchFamily="49" charset="-122"/>
              </a:rPr>
              <a:t>：如果能预先确定矩阵</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中</a:t>
            </a:r>
            <a:r>
              <a:rPr kumimoji="1" lang="zh-CN" altLang="en-US" sz="2800" b="1" dirty="0">
                <a:solidFill>
                  <a:srgbClr val="FFFF00"/>
                </a:solidFill>
                <a:latin typeface="Times New Roman" panose="02020603050405020304" pitchFamily="18" charset="0"/>
                <a:ea typeface="幼圆" panose="02010509060101010101" pitchFamily="49" charset="-122"/>
              </a:rPr>
              <a:t>每一列（即</a:t>
            </a:r>
            <a:r>
              <a:rPr kumimoji="1" lang="en-US" altLang="zh-CN" sz="2800" b="1" dirty="0">
                <a:solidFill>
                  <a:srgbClr val="FFFF00"/>
                </a:solidFill>
                <a:latin typeface="Times New Roman" panose="02020603050405020304" pitchFamily="18" charset="0"/>
                <a:ea typeface="幼圆" panose="02010509060101010101" pitchFamily="49" charset="-122"/>
              </a:rPr>
              <a:t>T</a:t>
            </a:r>
            <a:r>
              <a:rPr kumimoji="1" lang="zh-CN" altLang="en-US" sz="2800" b="1" dirty="0">
                <a:solidFill>
                  <a:srgbClr val="FFFF00"/>
                </a:solidFill>
                <a:latin typeface="Times New Roman" panose="02020603050405020304" pitchFamily="18" charset="0"/>
                <a:ea typeface="幼圆" panose="02010509060101010101" pitchFamily="49" charset="-122"/>
              </a:rPr>
              <a:t>中的每一行）的第一个非零元素在</a:t>
            </a:r>
            <a:r>
              <a:rPr kumimoji="1" lang="en-US" altLang="zh-CN" sz="2800" b="1" dirty="0">
                <a:solidFill>
                  <a:srgbClr val="FFFF00"/>
                </a:solidFill>
                <a:latin typeface="Times New Roman" panose="02020603050405020304" pitchFamily="18" charset="0"/>
                <a:ea typeface="幼圆" panose="02010509060101010101" pitchFamily="49" charset="-122"/>
              </a:rPr>
              <a:t>T</a:t>
            </a:r>
            <a:r>
              <a:rPr kumimoji="1" lang="zh-CN" altLang="en-US" sz="2800" b="1" dirty="0">
                <a:solidFill>
                  <a:srgbClr val="FFFF00"/>
                </a:solidFill>
                <a:latin typeface="Times New Roman" panose="02020603050405020304" pitchFamily="18" charset="0"/>
                <a:ea typeface="幼圆" panose="02010509060101010101" pitchFamily="49" charset="-122"/>
              </a:rPr>
              <a:t>中的合适位置</a:t>
            </a:r>
            <a:r>
              <a:rPr kumimoji="1" lang="zh-CN" altLang="en-US" sz="2800" dirty="0">
                <a:latin typeface="Times New Roman" panose="02020603050405020304" pitchFamily="18" charset="0"/>
                <a:ea typeface="幼圆" panose="02010509060101010101" pitchFamily="49" charset="-122"/>
              </a:rPr>
              <a:t>，那么在对</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进行转置时就可以直接放到</a:t>
            </a:r>
            <a:r>
              <a:rPr kumimoji="1" lang="en-US" altLang="zh-CN" sz="2800" dirty="0">
                <a:latin typeface="Times New Roman" panose="02020603050405020304" pitchFamily="18" charset="0"/>
                <a:ea typeface="幼圆" panose="02010509060101010101" pitchFamily="49" charset="-122"/>
              </a:rPr>
              <a:t>T</a:t>
            </a:r>
            <a:r>
              <a:rPr kumimoji="1" lang="zh-CN" altLang="en-US" sz="2800" dirty="0">
                <a:latin typeface="Times New Roman" panose="02020603050405020304" pitchFamily="18" charset="0"/>
                <a:ea typeface="幼圆" panose="02010509060101010101" pitchFamily="49" charset="-122"/>
              </a:rPr>
              <a:t>中的恰当位置上去。为了确定这些位置，应先求得</a:t>
            </a:r>
            <a:r>
              <a:rPr kumimoji="1" lang="en-US" altLang="zh-CN" sz="2800" dirty="0">
                <a:latin typeface="Times New Roman" panose="02020603050405020304" pitchFamily="18" charset="0"/>
                <a:ea typeface="幼圆" panose="02010509060101010101" pitchFamily="49" charset="-122"/>
              </a:rPr>
              <a:t>M</a:t>
            </a:r>
            <a:r>
              <a:rPr kumimoji="1" lang="zh-CN" altLang="en-US" sz="2800" dirty="0">
                <a:latin typeface="Times New Roman" panose="02020603050405020304" pitchFamily="18" charset="0"/>
                <a:ea typeface="幼圆" panose="02010509060101010101" pitchFamily="49" charset="-122"/>
              </a:rPr>
              <a:t>的每一列中非零元的个数，进而求得每一列的第一个非零元在</a:t>
            </a:r>
            <a:r>
              <a:rPr kumimoji="1" lang="en-US" altLang="zh-CN" sz="2800" dirty="0">
                <a:latin typeface="Times New Roman" panose="02020603050405020304" pitchFamily="18" charset="0"/>
                <a:ea typeface="幼圆" panose="02010509060101010101" pitchFamily="49" charset="-122"/>
              </a:rPr>
              <a:t>T</a:t>
            </a:r>
            <a:r>
              <a:rPr kumimoji="1" lang="zh-CN" altLang="en-US" sz="2800" dirty="0">
                <a:latin typeface="Times New Roman" panose="02020603050405020304" pitchFamily="18" charset="0"/>
                <a:ea typeface="幼圆" panose="02010509060101010101" pitchFamily="49" charset="-122"/>
              </a:rPr>
              <a:t>中的位置。</a:t>
            </a:r>
          </a:p>
        </p:txBody>
      </p:sp>
      <p:sp>
        <p:nvSpPr>
          <p:cNvPr id="44035" name="Rectangle 3"/>
          <p:cNvSpPr>
            <a:spLocks noGrp="1" noChangeArrowheads="1"/>
          </p:cNvSpPr>
          <p:nvPr>
            <p:ph type="title"/>
          </p:nvPr>
        </p:nvSpPr>
        <p:spPr/>
        <p:txBody>
          <a:bodyPr/>
          <a:lstStyle/>
          <a:p>
            <a:r>
              <a:rPr lang="en-US" altLang="zh-CN" dirty="0"/>
              <a:t>Method 2: matrix transposition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p>
        </p:txBody>
      </p:sp>
      <p:sp>
        <p:nvSpPr>
          <p:cNvPr id="38915" name="Rectangle 3"/>
          <p:cNvSpPr>
            <a:spLocks noGrp="1" noChangeArrowheads="1"/>
          </p:cNvSpPr>
          <p:nvPr>
            <p:ph type="body" idx="1"/>
          </p:nvPr>
        </p:nvSpPr>
        <p:spPr/>
        <p:txBody>
          <a:bodyPr/>
          <a:lstStyle/>
          <a:p>
            <a:r>
              <a:rPr lang="en-US" altLang="zh-CN" dirty="0">
                <a:solidFill>
                  <a:srgbClr val="FFFF00"/>
                </a:solidFill>
                <a:latin typeface="Arial" panose="020B0604020202020204" pitchFamily="34" charset="0"/>
              </a:rPr>
              <a:t>Definition of Array</a:t>
            </a:r>
          </a:p>
          <a:p>
            <a:r>
              <a:rPr lang="en-US" altLang="zh-CN" dirty="0">
                <a:latin typeface="Arial" panose="020B0604020202020204" pitchFamily="34" charset="0"/>
              </a:rPr>
              <a:t>Representation and operations of Sparse Matrix</a:t>
            </a:r>
          </a:p>
          <a:p>
            <a:r>
              <a:rPr lang="en-US" altLang="zh-CN" dirty="0">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latin typeface="Arial" panose="020B0604020202020204" pitchFamily="34" charset="0"/>
              </a:rPr>
              <a:t>)</a:t>
            </a:r>
          </a:p>
          <a:p>
            <a:r>
              <a:rPr lang="en-US" altLang="zh-CN" dirty="0">
                <a:latin typeface="Arial" panose="020B0604020202020204" pitchFamily="34" charset="0"/>
              </a:rPr>
              <a:t>Representation of General List</a:t>
            </a:r>
          </a:p>
          <a:p>
            <a:r>
              <a:rPr lang="en-US" altLang="zh-CN" dirty="0">
                <a:latin typeface="Arial" panose="020B0604020202020204" pitchFamily="34" charset="0"/>
              </a:rPr>
              <a:t>Applications of General List</a:t>
            </a:r>
          </a:p>
          <a:p>
            <a:r>
              <a:rPr lang="en-US" altLang="zh-CN" dirty="0">
                <a:latin typeface="Arial" panose="020B0604020202020204" pitchFamily="34" charset="0"/>
              </a:rPr>
              <a:t>Recursive algorithms of General 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95288" y="1547813"/>
            <a:ext cx="8424862"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Times New Roman" panose="02020603050405020304" pitchFamily="18" charset="0"/>
                <a:ea typeface="幼圆" panose="02010509060101010101" pitchFamily="49" charset="-122"/>
              </a:rPr>
              <a:t>设</a:t>
            </a:r>
            <a:r>
              <a:rPr kumimoji="1" lang="en-US" altLang="zh-CN" sz="2800" dirty="0" err="1">
                <a:solidFill>
                  <a:srgbClr val="FFFF00"/>
                </a:solidFill>
                <a:latin typeface="Times New Roman" panose="02020603050405020304" pitchFamily="18" charset="0"/>
                <a:ea typeface="幼圆" panose="02010509060101010101" pitchFamily="49" charset="-122"/>
              </a:rPr>
              <a:t>num</a:t>
            </a:r>
            <a:r>
              <a:rPr kumimoji="1" lang="en-US" altLang="zh-CN" sz="2800" dirty="0">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和</a:t>
            </a:r>
            <a:r>
              <a:rPr kumimoji="1" lang="en-US" altLang="zh-CN" sz="2800" dirty="0" err="1">
                <a:solidFill>
                  <a:srgbClr val="FFFF00"/>
                </a:solidFill>
                <a:latin typeface="Times New Roman" panose="02020603050405020304" pitchFamily="18" charset="0"/>
                <a:ea typeface="幼圆" panose="02010509060101010101" pitchFamily="49" charset="-122"/>
              </a:rPr>
              <a:t>cpot</a:t>
            </a:r>
            <a:r>
              <a:rPr kumimoji="1" lang="en-US" altLang="zh-CN" sz="2800" dirty="0">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分别用来存放每一列的非零元的个数和该列第一个非零元在转置后矩阵</a:t>
            </a:r>
            <a:r>
              <a:rPr kumimoji="1" lang="en-US" altLang="zh-CN" sz="2800" dirty="0">
                <a:latin typeface="Times New Roman" panose="02020603050405020304" pitchFamily="18" charset="0"/>
                <a:ea typeface="幼圆" panose="02010509060101010101" pitchFamily="49" charset="-122"/>
              </a:rPr>
              <a:t>T</a:t>
            </a:r>
            <a:r>
              <a:rPr kumimoji="1" lang="zh-CN" altLang="en-US" sz="2800" dirty="0">
                <a:latin typeface="Times New Roman" panose="02020603050405020304" pitchFamily="18" charset="0"/>
                <a:ea typeface="幼圆" panose="02010509060101010101" pitchFamily="49" charset="-122"/>
              </a:rPr>
              <a:t>中的位置，则显然有：</a:t>
            </a:r>
          </a:p>
          <a:p>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而每一列的非零元的个数可以通过对整个矩阵</a:t>
            </a:r>
            <a:r>
              <a:rPr kumimoji="1" lang="en-US" altLang="zh-CN" sz="2800" dirty="0">
                <a:latin typeface="Times New Roman" panose="02020603050405020304" pitchFamily="18" charset="0"/>
                <a:ea typeface="幼圆" panose="02010509060101010101" pitchFamily="49" charset="-122"/>
              </a:rPr>
              <a:t>M</a:t>
            </a:r>
            <a:r>
              <a:rPr kumimoji="1" lang="zh-CN" altLang="en-US" sz="2800" dirty="0">
                <a:solidFill>
                  <a:srgbClr val="FFFF00"/>
                </a:solidFill>
                <a:latin typeface="Times New Roman" panose="02020603050405020304" pitchFamily="18" charset="0"/>
                <a:ea typeface="幼圆" panose="02010509060101010101" pitchFamily="49" charset="-122"/>
              </a:rPr>
              <a:t>扫描一遍</a:t>
            </a:r>
            <a:r>
              <a:rPr kumimoji="1" lang="zh-CN" altLang="en-US" sz="2800" dirty="0">
                <a:latin typeface="Times New Roman" panose="02020603050405020304" pitchFamily="18" charset="0"/>
                <a:ea typeface="幼圆" panose="02010509060101010101" pitchFamily="49" charset="-122"/>
              </a:rPr>
              <a:t>得到。</a:t>
            </a:r>
          </a:p>
        </p:txBody>
      </p:sp>
      <p:sp>
        <p:nvSpPr>
          <p:cNvPr id="104451" name="Rectangle 3"/>
          <p:cNvSpPr>
            <a:spLocks noGrp="1" noChangeArrowheads="1"/>
          </p:cNvSpPr>
          <p:nvPr>
            <p:ph type="title"/>
          </p:nvPr>
        </p:nvSpPr>
        <p:spPr/>
        <p:txBody>
          <a:bodyPr/>
          <a:lstStyle/>
          <a:p>
            <a:r>
              <a:rPr kumimoji="1" lang="en-US" altLang="zh-CN"/>
              <a:t>Fast transposition algorithm</a:t>
            </a:r>
          </a:p>
        </p:txBody>
      </p:sp>
      <p:sp>
        <p:nvSpPr>
          <p:cNvPr id="104452" name="Rectangle 4"/>
          <p:cNvSpPr>
            <a:spLocks noChangeArrowheads="1"/>
          </p:cNvSpPr>
          <p:nvPr/>
        </p:nvSpPr>
        <p:spPr bwMode="auto">
          <a:xfrm>
            <a:off x="539750" y="3068638"/>
            <a:ext cx="838835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kumimoji="1" lang="en-US" altLang="zh-CN" sz="2800" b="1" dirty="0" err="1">
                <a:solidFill>
                  <a:srgbClr val="FFFF00"/>
                </a:solidFill>
                <a:latin typeface="Times New Roman" panose="02020603050405020304" pitchFamily="18" charset="0"/>
                <a:ea typeface="幼圆" panose="02010509060101010101" pitchFamily="49" charset="-122"/>
              </a:rPr>
              <a:t>cpot</a:t>
            </a:r>
            <a:r>
              <a:rPr kumimoji="1" lang="en-US" altLang="zh-CN" sz="2800" b="1" dirty="0">
                <a:solidFill>
                  <a:srgbClr val="FFFF00"/>
                </a:solidFill>
                <a:latin typeface="Times New Roman" panose="02020603050405020304" pitchFamily="18" charset="0"/>
                <a:ea typeface="幼圆" panose="02010509060101010101" pitchFamily="49" charset="-122"/>
              </a:rPr>
              <a:t>[0]= 0;</a:t>
            </a:r>
          </a:p>
          <a:p>
            <a:pPr>
              <a:lnSpc>
                <a:spcPct val="130000"/>
              </a:lnSpc>
            </a:pPr>
            <a:r>
              <a:rPr kumimoji="1" lang="en-US" altLang="zh-CN" sz="2800" b="1" dirty="0" err="1">
                <a:solidFill>
                  <a:srgbClr val="FFFF00"/>
                </a:solidFill>
                <a:latin typeface="Times New Roman" panose="02020603050405020304" pitchFamily="18" charset="0"/>
                <a:ea typeface="幼圆" panose="02010509060101010101" pitchFamily="49" charset="-122"/>
              </a:rPr>
              <a:t>cpot</a:t>
            </a:r>
            <a:r>
              <a:rPr kumimoji="1" lang="en-US" altLang="zh-CN" sz="2800" b="1" dirty="0">
                <a:solidFill>
                  <a:srgbClr val="FFFF00"/>
                </a:solidFill>
                <a:latin typeface="Times New Roman" panose="02020603050405020304" pitchFamily="18" charset="0"/>
                <a:ea typeface="幼圆" panose="02010509060101010101" pitchFamily="49" charset="-122"/>
              </a:rPr>
              <a:t>[col] = </a:t>
            </a:r>
            <a:r>
              <a:rPr kumimoji="1" lang="en-US" altLang="zh-CN" sz="2800" b="1" dirty="0" err="1">
                <a:solidFill>
                  <a:srgbClr val="FFFF00"/>
                </a:solidFill>
                <a:latin typeface="Times New Roman" panose="02020603050405020304" pitchFamily="18" charset="0"/>
                <a:ea typeface="幼圆" panose="02010509060101010101" pitchFamily="49" charset="-122"/>
              </a:rPr>
              <a:t>cpot</a:t>
            </a:r>
            <a:r>
              <a:rPr kumimoji="1" lang="en-US" altLang="zh-CN" sz="2800" b="1" dirty="0">
                <a:solidFill>
                  <a:srgbClr val="FFFF00"/>
                </a:solidFill>
                <a:latin typeface="Times New Roman" panose="02020603050405020304" pitchFamily="18" charset="0"/>
                <a:ea typeface="幼圆" panose="02010509060101010101" pitchFamily="49" charset="-122"/>
              </a:rPr>
              <a:t>[col-1]+</a:t>
            </a:r>
            <a:r>
              <a:rPr kumimoji="1" lang="en-US" altLang="zh-CN" sz="2800" b="1" dirty="0" err="1">
                <a:solidFill>
                  <a:srgbClr val="FFFF00"/>
                </a:solidFill>
                <a:latin typeface="Times New Roman" panose="02020603050405020304" pitchFamily="18" charset="0"/>
                <a:ea typeface="幼圆" panose="02010509060101010101" pitchFamily="49" charset="-122"/>
              </a:rPr>
              <a:t>num</a:t>
            </a:r>
            <a:r>
              <a:rPr kumimoji="1" lang="en-US" altLang="zh-CN" sz="2800" b="1" dirty="0">
                <a:solidFill>
                  <a:srgbClr val="FFFF00"/>
                </a:solidFill>
                <a:latin typeface="Times New Roman" panose="02020603050405020304" pitchFamily="18" charset="0"/>
                <a:ea typeface="幼圆" panose="02010509060101010101" pitchFamily="49" charset="-122"/>
              </a:rPr>
              <a:t>[col-1]     0&lt;=col &lt;</a:t>
            </a:r>
            <a:r>
              <a:rPr kumimoji="1" lang="en-US" altLang="zh-CN" sz="2800" b="1" dirty="0" err="1">
                <a:solidFill>
                  <a:srgbClr val="FFFF00"/>
                </a:solidFill>
                <a:latin typeface="Times New Roman" panose="02020603050405020304" pitchFamily="18" charset="0"/>
                <a:ea typeface="幼圆" panose="02010509060101010101" pitchFamily="49" charset="-122"/>
              </a:rPr>
              <a:t>M.nu</a:t>
            </a:r>
            <a:endParaRPr kumimoji="1" lang="en-US" altLang="zh-CN" sz="2800" b="1" dirty="0">
              <a:solidFill>
                <a:srgbClr val="FFFF00"/>
              </a:solidFill>
              <a:latin typeface="Times New Roman" panose="02020603050405020304" pitchFamily="18" charset="0"/>
              <a:ea typeface="幼圆" panose="02010509060101010101" pitchFamily="49" charset="-122"/>
            </a:endParaRPr>
          </a:p>
        </p:txBody>
      </p:sp>
      <p:sp>
        <p:nvSpPr>
          <p:cNvPr id="2" name="文本框 1">
            <a:extLst>
              <a:ext uri="{FF2B5EF4-FFF2-40B4-BE49-F238E27FC236}">
                <a16:creationId xmlns:a16="http://schemas.microsoft.com/office/drawing/2014/main" id="{78A7006E-2AF5-F6A3-8409-8C7272CAC513}"/>
              </a:ext>
            </a:extLst>
          </p:cNvPr>
          <p:cNvSpPr txBox="1"/>
          <p:nvPr/>
        </p:nvSpPr>
        <p:spPr>
          <a:xfrm>
            <a:off x="395288" y="5819178"/>
            <a:ext cx="7417072" cy="830997"/>
          </a:xfrm>
          <a:prstGeom prst="rect">
            <a:avLst/>
          </a:prstGeom>
          <a:noFill/>
          <a:ln>
            <a:solidFill>
              <a:schemeClr val="accent1">
                <a:shade val="50000"/>
              </a:schemeClr>
            </a:solidFill>
          </a:ln>
        </p:spPr>
        <p:txBody>
          <a:bodyPr wrap="square" rtlCol="0">
            <a:spAutoFit/>
          </a:bodyPr>
          <a:lstStyle/>
          <a:p>
            <a:r>
              <a:rPr lang="zh-CN" altLang="en-US" sz="2400" dirty="0">
                <a:solidFill>
                  <a:srgbClr val="FFFF00"/>
                </a:solidFill>
              </a:rPr>
              <a:t>空间换时间：通过增加</a:t>
            </a:r>
            <a:r>
              <a:rPr lang="en-US" altLang="zh-CN" sz="2400" dirty="0">
                <a:solidFill>
                  <a:srgbClr val="FFFF00"/>
                </a:solidFill>
              </a:rPr>
              <a:t>num</a:t>
            </a:r>
            <a:r>
              <a:rPr lang="zh-CN" altLang="en-US" sz="2400" dirty="0">
                <a:solidFill>
                  <a:srgbClr val="FFFF00"/>
                </a:solidFill>
              </a:rPr>
              <a:t>和</a:t>
            </a:r>
            <a:r>
              <a:rPr lang="en-US" altLang="zh-CN" sz="2400" dirty="0" err="1">
                <a:solidFill>
                  <a:srgbClr val="FFFF00"/>
                </a:solidFill>
              </a:rPr>
              <a:t>cpot</a:t>
            </a:r>
            <a:r>
              <a:rPr lang="zh-CN" altLang="en-US" sz="2400" dirty="0">
                <a:solidFill>
                  <a:srgbClr val="FFFF00"/>
                </a:solidFill>
              </a:rPr>
              <a:t>两个辅助向量，来提升算法的效率。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9">
            <a:extLst>
              <a:ext uri="{FF2B5EF4-FFF2-40B4-BE49-F238E27FC236}">
                <a16:creationId xmlns:a16="http://schemas.microsoft.com/office/drawing/2014/main" id="{D49C96BF-91B3-964D-2DFD-E2D7D4CFB115}"/>
              </a:ext>
            </a:extLst>
          </p:cNvPr>
          <p:cNvGraphicFramePr>
            <a:graphicFrameLocks noChangeAspect="1"/>
          </p:cNvGraphicFramePr>
          <p:nvPr/>
        </p:nvGraphicFramePr>
        <p:xfrm>
          <a:off x="247650" y="690563"/>
          <a:ext cx="3586163" cy="2017712"/>
        </p:xfrm>
        <a:graphic>
          <a:graphicData uri="http://schemas.openxmlformats.org/presentationml/2006/ole">
            <mc:AlternateContent xmlns:mc="http://schemas.openxmlformats.org/markup-compatibility/2006">
              <mc:Choice xmlns:v="urn:schemas-microsoft-com:vml" Requires="v">
                <p:oleObj name="Equation" r:id="rId2" imgW="2438400" imgH="1371600" progId="Equation.DSMT4">
                  <p:embed/>
                </p:oleObj>
              </mc:Choice>
              <mc:Fallback>
                <p:oleObj name="Equation" r:id="rId2" imgW="2438400" imgH="1371600" progId="Equation.DSMT4">
                  <p:embed/>
                  <p:pic>
                    <p:nvPicPr>
                      <p:cNvPr id="38914" name="Object 9">
                        <a:extLst>
                          <a:ext uri="{FF2B5EF4-FFF2-40B4-BE49-F238E27FC236}">
                            <a16:creationId xmlns:a16="http://schemas.microsoft.com/office/drawing/2014/main" id="{D49C96BF-91B3-964D-2DFD-E2D7D4CFB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690563"/>
                        <a:ext cx="3586163" cy="2017712"/>
                      </a:xfrm>
                      <a:prstGeom prst="rect">
                        <a:avLst/>
                      </a:prstGeom>
                      <a:solidFill>
                        <a:schemeClr val="tx1"/>
                      </a:solidFill>
                      <a:ln>
                        <a:noFill/>
                      </a:ln>
                      <a:effectLst>
                        <a:outerShdw dist="107763"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915" name="Object 10">
            <a:extLst>
              <a:ext uri="{FF2B5EF4-FFF2-40B4-BE49-F238E27FC236}">
                <a16:creationId xmlns:a16="http://schemas.microsoft.com/office/drawing/2014/main" id="{5D4015B8-9C66-4F6A-1F53-3B00FA9CDFF0}"/>
              </a:ext>
            </a:extLst>
          </p:cNvPr>
          <p:cNvGraphicFramePr>
            <a:graphicFrameLocks noChangeAspect="1"/>
          </p:cNvGraphicFramePr>
          <p:nvPr/>
        </p:nvGraphicFramePr>
        <p:xfrm>
          <a:off x="4211638" y="404813"/>
          <a:ext cx="2124075" cy="2306637"/>
        </p:xfrm>
        <a:graphic>
          <a:graphicData uri="http://schemas.openxmlformats.org/presentationml/2006/ole">
            <mc:AlternateContent xmlns:mc="http://schemas.openxmlformats.org/markup-compatibility/2006">
              <mc:Choice xmlns:v="urn:schemas-microsoft-com:vml" Requires="v">
                <p:oleObj name="文档" r:id="rId4" imgW="4673284" imgH="5123759" progId="Word.Document.8">
                  <p:embed/>
                </p:oleObj>
              </mc:Choice>
              <mc:Fallback>
                <p:oleObj name="文档" r:id="rId4" imgW="4673284" imgH="5123759" progId="Word.Document.8">
                  <p:embed/>
                  <p:pic>
                    <p:nvPicPr>
                      <p:cNvPr id="38915" name="Object 10">
                        <a:extLst>
                          <a:ext uri="{FF2B5EF4-FFF2-40B4-BE49-F238E27FC236}">
                            <a16:creationId xmlns:a16="http://schemas.microsoft.com/office/drawing/2014/main" id="{5D4015B8-9C66-4F6A-1F53-3B00FA9CDF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2028"/>
                      <a:stretch>
                        <a:fillRect/>
                      </a:stretch>
                    </p:blipFill>
                    <p:spPr bwMode="auto">
                      <a:xfrm>
                        <a:off x="4211638" y="404813"/>
                        <a:ext cx="2124075" cy="2306637"/>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8916" name="Object 11">
            <a:extLst>
              <a:ext uri="{FF2B5EF4-FFF2-40B4-BE49-F238E27FC236}">
                <a16:creationId xmlns:a16="http://schemas.microsoft.com/office/drawing/2014/main" id="{67837F5F-B59B-5A6B-4780-BF8FD7039C1B}"/>
              </a:ext>
            </a:extLst>
          </p:cNvPr>
          <p:cNvGraphicFramePr>
            <a:graphicFrameLocks noChangeAspect="1"/>
          </p:cNvGraphicFramePr>
          <p:nvPr/>
        </p:nvGraphicFramePr>
        <p:xfrm>
          <a:off x="755650" y="4076700"/>
          <a:ext cx="4583113" cy="1512888"/>
        </p:xfrm>
        <a:graphic>
          <a:graphicData uri="http://schemas.openxmlformats.org/presentationml/2006/ole">
            <mc:AlternateContent xmlns:mc="http://schemas.openxmlformats.org/markup-compatibility/2006">
              <mc:Choice xmlns:v="urn:schemas-microsoft-com:vml" Requires="v">
                <p:oleObj name="文档" r:id="rId6" imgW="4188763" imgH="1382442" progId="Word.Document.8">
                  <p:embed/>
                </p:oleObj>
              </mc:Choice>
              <mc:Fallback>
                <p:oleObj name="文档" r:id="rId6" imgW="4188763" imgH="1382442" progId="Word.Document.8">
                  <p:embed/>
                  <p:pic>
                    <p:nvPicPr>
                      <p:cNvPr id="38916" name="Object 11">
                        <a:extLst>
                          <a:ext uri="{FF2B5EF4-FFF2-40B4-BE49-F238E27FC236}">
                            <a16:creationId xmlns:a16="http://schemas.microsoft.com/office/drawing/2014/main" id="{67837F5F-B59B-5A6B-4780-BF8FD7039C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5220" b="11267"/>
                      <a:stretch>
                        <a:fillRect/>
                      </a:stretch>
                    </p:blipFill>
                    <p:spPr bwMode="auto">
                      <a:xfrm>
                        <a:off x="755650" y="4076700"/>
                        <a:ext cx="4583113" cy="1512888"/>
                      </a:xfrm>
                      <a:prstGeom prst="rect">
                        <a:avLst/>
                      </a:prstGeom>
                      <a:solidFill>
                        <a:srgbClr val="FFFFCC"/>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8917" name="Text Box 12">
            <a:extLst>
              <a:ext uri="{FF2B5EF4-FFF2-40B4-BE49-F238E27FC236}">
                <a16:creationId xmlns:a16="http://schemas.microsoft.com/office/drawing/2014/main" id="{F91CC2C2-6294-A839-76A9-A5201087B3E4}"/>
              </a:ext>
            </a:extLst>
          </p:cNvPr>
          <p:cNvSpPr txBox="1">
            <a:spLocks noChangeArrowheads="1"/>
          </p:cNvSpPr>
          <p:nvPr/>
        </p:nvSpPr>
        <p:spPr bwMode="auto">
          <a:xfrm>
            <a:off x="4356100" y="3429000"/>
            <a:ext cx="2952750" cy="369888"/>
          </a:xfrm>
          <a:prstGeom prst="rect">
            <a:avLst/>
          </a:prstGeom>
          <a:solidFill>
            <a:srgbClr val="BBE0E3"/>
          </a:solidFill>
          <a:ln w="9525">
            <a:solidFill>
              <a:srgbClr val="000000"/>
            </a:solidFill>
            <a:miter lim="800000"/>
            <a:headEnd/>
            <a:tailEnd/>
          </a:ln>
          <a:effectLst>
            <a:outerShdw dist="107763" dir="2700000" algn="ctr" rotWithShape="0">
              <a:schemeClr val="bg2">
                <a:alpha val="50000"/>
              </a:schemeClr>
            </a:outerShdw>
          </a:effec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b="1">
                <a:solidFill>
                  <a:srgbClr val="000000"/>
                </a:solidFill>
                <a:latin typeface="Arial" panose="020B0604020202020204" pitchFamily="34" charset="0"/>
                <a:ea typeface="宋体" panose="02010600030101010101" pitchFamily="2" charset="-122"/>
              </a:rPr>
              <a:t>Num:</a:t>
            </a:r>
            <a:r>
              <a:rPr lang="zh-CN" altLang="en-US" sz="1800" b="1">
                <a:solidFill>
                  <a:srgbClr val="000000"/>
                </a:solidFill>
                <a:latin typeface="Arial" panose="020B0604020202020204" pitchFamily="34" charset="0"/>
                <a:ea typeface="宋体" panose="02010600030101010101" pitchFamily="2" charset="-122"/>
              </a:rPr>
              <a:t>每一列非零元的个数</a:t>
            </a:r>
            <a:endParaRPr lang="en-US" altLang="zh-CN" sz="1800" b="1">
              <a:solidFill>
                <a:srgbClr val="000000"/>
              </a:solidFill>
              <a:latin typeface="Arial" panose="020B0604020202020204" pitchFamily="34" charset="0"/>
              <a:ea typeface="宋体" panose="02010600030101010101" pitchFamily="2" charset="-122"/>
            </a:endParaRPr>
          </a:p>
        </p:txBody>
      </p:sp>
      <p:sp>
        <p:nvSpPr>
          <p:cNvPr id="38918" name="Text Box 13">
            <a:extLst>
              <a:ext uri="{FF2B5EF4-FFF2-40B4-BE49-F238E27FC236}">
                <a16:creationId xmlns:a16="http://schemas.microsoft.com/office/drawing/2014/main" id="{3193BC91-AEAF-7989-069E-0CFCB0E9AA02}"/>
              </a:ext>
            </a:extLst>
          </p:cNvPr>
          <p:cNvSpPr txBox="1">
            <a:spLocks noChangeArrowheads="1"/>
          </p:cNvSpPr>
          <p:nvPr/>
        </p:nvSpPr>
        <p:spPr bwMode="auto">
          <a:xfrm>
            <a:off x="755650" y="5805488"/>
            <a:ext cx="4895850" cy="646112"/>
          </a:xfrm>
          <a:prstGeom prst="rect">
            <a:avLst/>
          </a:prstGeom>
          <a:solidFill>
            <a:srgbClr val="BBE0E3"/>
          </a:solidFill>
          <a:ln w="9525">
            <a:solidFill>
              <a:srgbClr val="000000"/>
            </a:solidFill>
            <a:miter lim="800000"/>
            <a:headEnd/>
            <a:tailEnd/>
          </a:ln>
          <a:effectLst>
            <a:outerShdw dist="107763" dir="2700000" algn="ctr" rotWithShape="0">
              <a:schemeClr val="bg2">
                <a:alpha val="50000"/>
              </a:schemeClr>
            </a:outerShdw>
          </a:effec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b="1">
                <a:solidFill>
                  <a:srgbClr val="000000"/>
                </a:solidFill>
                <a:latin typeface="Arial" panose="020B0604020202020204" pitchFamily="34" charset="0"/>
                <a:ea typeface="宋体" panose="02010600030101010101" pitchFamily="2" charset="-122"/>
              </a:rPr>
              <a:t>Cpot:</a:t>
            </a:r>
            <a:r>
              <a:rPr lang="zh-CN" altLang="en-US" sz="1800" b="1">
                <a:solidFill>
                  <a:srgbClr val="000000"/>
                </a:solidFill>
                <a:latin typeface="Arial" panose="020B0604020202020204" pitchFamily="34" charset="0"/>
                <a:ea typeface="宋体" panose="02010600030101010101" pitchFamily="2" charset="-122"/>
              </a:rPr>
              <a:t>每一列第一个非零元在转置后的矩阵中的位置</a:t>
            </a:r>
            <a:endParaRPr lang="en-US" altLang="zh-CN" sz="1800" b="1">
              <a:solidFill>
                <a:srgbClr val="000000"/>
              </a:solidFill>
              <a:latin typeface="Arial" panose="020B0604020202020204" pitchFamily="34" charset="0"/>
              <a:ea typeface="宋体" panose="02010600030101010101" pitchFamily="2" charset="-122"/>
            </a:endParaRPr>
          </a:p>
        </p:txBody>
      </p:sp>
      <p:graphicFrame>
        <p:nvGraphicFramePr>
          <p:cNvPr id="38919" name="Object 7">
            <a:extLst>
              <a:ext uri="{FF2B5EF4-FFF2-40B4-BE49-F238E27FC236}">
                <a16:creationId xmlns:a16="http://schemas.microsoft.com/office/drawing/2014/main" id="{4ED4E177-D6DB-0BF0-ECDF-BC42D33E7280}"/>
              </a:ext>
            </a:extLst>
          </p:cNvPr>
          <p:cNvGraphicFramePr>
            <a:graphicFrameLocks noChangeAspect="1"/>
          </p:cNvGraphicFramePr>
          <p:nvPr/>
        </p:nvGraphicFramePr>
        <p:xfrm>
          <a:off x="6300788" y="4292600"/>
          <a:ext cx="2073275" cy="2286000"/>
        </p:xfrm>
        <a:graphic>
          <a:graphicData uri="http://schemas.openxmlformats.org/presentationml/2006/ole">
            <mc:AlternateContent xmlns:mc="http://schemas.openxmlformats.org/markup-compatibility/2006">
              <mc:Choice xmlns:v="urn:schemas-microsoft-com:vml" Requires="v">
                <p:oleObj name="Document" r:id="rId8" imgW="4678831" imgH="5125491" progId="Word.Document.8">
                  <p:embed/>
                </p:oleObj>
              </mc:Choice>
              <mc:Fallback>
                <p:oleObj name="Document" r:id="rId8" imgW="4678831" imgH="5125491" progId="Word.Document.8">
                  <p:embed/>
                  <p:pic>
                    <p:nvPicPr>
                      <p:cNvPr id="38919" name="Object 7">
                        <a:extLst>
                          <a:ext uri="{FF2B5EF4-FFF2-40B4-BE49-F238E27FC236}">
                            <a16:creationId xmlns:a16="http://schemas.microsoft.com/office/drawing/2014/main" id="{4ED4E177-D6DB-0BF0-ECDF-BC42D33E72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2028"/>
                      <a:stretch>
                        <a:fillRect/>
                      </a:stretch>
                    </p:blipFill>
                    <p:spPr bwMode="auto">
                      <a:xfrm>
                        <a:off x="6300788" y="4292600"/>
                        <a:ext cx="2073275" cy="228600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 name="矩形 9">
            <a:extLst>
              <a:ext uri="{FF2B5EF4-FFF2-40B4-BE49-F238E27FC236}">
                <a16:creationId xmlns:a16="http://schemas.microsoft.com/office/drawing/2014/main" id="{167BE63F-B999-8E44-3E04-D2979F2F628E}"/>
              </a:ext>
            </a:extLst>
          </p:cNvPr>
          <p:cNvSpPr/>
          <p:nvPr/>
        </p:nvSpPr>
        <p:spPr>
          <a:xfrm>
            <a:off x="5219700" y="2349500"/>
            <a:ext cx="360363" cy="3587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2" name="直接箭头连接符 11">
            <a:extLst>
              <a:ext uri="{FF2B5EF4-FFF2-40B4-BE49-F238E27FC236}">
                <a16:creationId xmlns:a16="http://schemas.microsoft.com/office/drawing/2014/main" id="{7C8008C8-4EF1-F2D2-8DC4-6E3A9DEE029D}"/>
              </a:ext>
            </a:extLst>
          </p:cNvPr>
          <p:cNvCxnSpPr>
            <a:stCxn id="10" idx="2"/>
          </p:cNvCxnSpPr>
          <p:nvPr/>
        </p:nvCxnSpPr>
        <p:spPr>
          <a:xfrm flipH="1">
            <a:off x="5364163" y="2708275"/>
            <a:ext cx="36512" cy="12969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E573ACA3-0C86-6592-1494-F6B3EC426EF2}"/>
              </a:ext>
            </a:extLst>
          </p:cNvPr>
          <p:cNvCxnSpPr/>
          <p:nvPr/>
        </p:nvCxnSpPr>
        <p:spPr>
          <a:xfrm flipH="1">
            <a:off x="2843213" y="4005263"/>
            <a:ext cx="2520950" cy="7143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8AADD33-8D18-48BD-9B38-51864B0C0BD8}"/>
              </a:ext>
            </a:extLst>
          </p:cNvPr>
          <p:cNvCxnSpPr/>
          <p:nvPr/>
        </p:nvCxnSpPr>
        <p:spPr>
          <a:xfrm>
            <a:off x="2843213" y="4076700"/>
            <a:ext cx="0" cy="2889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05A683F-3882-23F9-0994-6777C166E2FA}"/>
              </a:ext>
            </a:extLst>
          </p:cNvPr>
          <p:cNvCxnSpPr/>
          <p:nvPr/>
        </p:nvCxnSpPr>
        <p:spPr>
          <a:xfrm>
            <a:off x="2771775" y="5445125"/>
            <a:ext cx="0" cy="2873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EF04E33-1BA6-B9AF-CFC6-E57F89F14250}"/>
              </a:ext>
            </a:extLst>
          </p:cNvPr>
          <p:cNvCxnSpPr/>
          <p:nvPr/>
        </p:nvCxnSpPr>
        <p:spPr>
          <a:xfrm>
            <a:off x="2771775" y="5661025"/>
            <a:ext cx="28082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A3FFE3FE-3F18-87A8-6B0A-966416926427}"/>
              </a:ext>
            </a:extLst>
          </p:cNvPr>
          <p:cNvCxnSpPr/>
          <p:nvPr/>
        </p:nvCxnSpPr>
        <p:spPr>
          <a:xfrm flipV="1">
            <a:off x="5580063" y="5229225"/>
            <a:ext cx="863600" cy="431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927" name="TextBox 31">
            <a:extLst>
              <a:ext uri="{FF2B5EF4-FFF2-40B4-BE49-F238E27FC236}">
                <a16:creationId xmlns:a16="http://schemas.microsoft.com/office/drawing/2014/main" id="{644C5E0E-2701-4AEB-0962-F20F46C3762C}"/>
              </a:ext>
            </a:extLst>
          </p:cNvPr>
          <p:cNvSpPr txBox="1">
            <a:spLocks noChangeArrowheads="1"/>
          </p:cNvSpPr>
          <p:nvPr/>
        </p:nvSpPr>
        <p:spPr bwMode="auto">
          <a:xfrm>
            <a:off x="6516688" y="386080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zh-CN" altLang="en-US" sz="1800">
                <a:latin typeface="Arial" panose="020B0604020202020204" pitchFamily="34" charset="0"/>
                <a:ea typeface="宋体" panose="02010600030101010101" pitchFamily="2" charset="-122"/>
              </a:rPr>
              <a:t>转置后的矩阵</a:t>
            </a:r>
          </a:p>
        </p:txBody>
      </p:sp>
      <p:sp>
        <p:nvSpPr>
          <p:cNvPr id="38928" name="TextBox 32">
            <a:extLst>
              <a:ext uri="{FF2B5EF4-FFF2-40B4-BE49-F238E27FC236}">
                <a16:creationId xmlns:a16="http://schemas.microsoft.com/office/drawing/2014/main" id="{E10012E0-6BDF-B47C-31AD-525BEF423E38}"/>
              </a:ext>
            </a:extLst>
          </p:cNvPr>
          <p:cNvSpPr txBox="1">
            <a:spLocks noChangeArrowheads="1"/>
          </p:cNvSpPr>
          <p:nvPr/>
        </p:nvSpPr>
        <p:spPr bwMode="auto">
          <a:xfrm>
            <a:off x="4932363" y="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zh-CN" altLang="en-US" sz="1800">
                <a:latin typeface="Arial" panose="020B0604020202020204" pitchFamily="34" charset="0"/>
                <a:ea typeface="宋体" panose="02010600030101010101" pitchFamily="2" charset="-122"/>
              </a:rPr>
              <a:t>原矩阵</a:t>
            </a:r>
          </a:p>
        </p:txBody>
      </p:sp>
      <p:sp>
        <p:nvSpPr>
          <p:cNvPr id="17" name="圆角矩形 16">
            <a:extLst>
              <a:ext uri="{FF2B5EF4-FFF2-40B4-BE49-F238E27FC236}">
                <a16:creationId xmlns:a16="http://schemas.microsoft.com/office/drawing/2014/main" id="{0FAC93F4-E2D0-FD71-ACB1-4FAD41F8E819}"/>
              </a:ext>
            </a:extLst>
          </p:cNvPr>
          <p:cNvSpPr/>
          <p:nvPr/>
        </p:nvSpPr>
        <p:spPr>
          <a:xfrm>
            <a:off x="971550" y="692150"/>
            <a:ext cx="360363" cy="20161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圆角矩形 18">
            <a:extLst>
              <a:ext uri="{FF2B5EF4-FFF2-40B4-BE49-F238E27FC236}">
                <a16:creationId xmlns:a16="http://schemas.microsoft.com/office/drawing/2014/main" id="{E3C15F36-4D12-46A0-068E-7A2197B1F702}"/>
              </a:ext>
            </a:extLst>
          </p:cNvPr>
          <p:cNvSpPr/>
          <p:nvPr/>
        </p:nvSpPr>
        <p:spPr>
          <a:xfrm>
            <a:off x="1403350" y="692150"/>
            <a:ext cx="360363" cy="20161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22" name="直接箭头连接符 21">
            <a:extLst>
              <a:ext uri="{FF2B5EF4-FFF2-40B4-BE49-F238E27FC236}">
                <a16:creationId xmlns:a16="http://schemas.microsoft.com/office/drawing/2014/main" id="{FF3AA83C-55A2-665E-D12B-2111CCA68CD5}"/>
              </a:ext>
            </a:extLst>
          </p:cNvPr>
          <p:cNvCxnSpPr/>
          <p:nvPr/>
        </p:nvCxnSpPr>
        <p:spPr>
          <a:xfrm>
            <a:off x="1187450" y="2781300"/>
            <a:ext cx="720725" cy="14398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BAE6579-7AC1-CA83-1DB0-217EEE88C4E8}"/>
              </a:ext>
            </a:extLst>
          </p:cNvPr>
          <p:cNvCxnSpPr/>
          <p:nvPr/>
        </p:nvCxnSpPr>
        <p:spPr>
          <a:xfrm>
            <a:off x="1619250" y="2708275"/>
            <a:ext cx="720725" cy="14414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9" name="Object 9"/>
          <p:cNvGraphicFramePr>
            <a:graphicFrameLocks noChangeAspect="1"/>
          </p:cNvGraphicFramePr>
          <p:nvPr>
            <p:extLst>
              <p:ext uri="{D42A27DB-BD31-4B8C-83A1-F6EECF244321}">
                <p14:modId xmlns:p14="http://schemas.microsoft.com/office/powerpoint/2010/main" val="909130266"/>
              </p:ext>
            </p:extLst>
          </p:nvPr>
        </p:nvGraphicFramePr>
        <p:xfrm>
          <a:off x="467360" y="188640"/>
          <a:ext cx="4524375" cy="2546350"/>
        </p:xfrm>
        <a:graphic>
          <a:graphicData uri="http://schemas.openxmlformats.org/presentationml/2006/ole">
            <mc:AlternateContent xmlns:mc="http://schemas.openxmlformats.org/markup-compatibility/2006">
              <mc:Choice xmlns:v="urn:schemas-microsoft-com:vml" Requires="v">
                <p:oleObj name="Equation" r:id="rId2" imgW="2438400" imgH="1371600" progId="Equation.DSMT4">
                  <p:embed/>
                </p:oleObj>
              </mc:Choice>
              <mc:Fallback>
                <p:oleObj name="Equation" r:id="rId2" imgW="2438400" imgH="13716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0" y="188640"/>
                        <a:ext cx="4524375" cy="2546350"/>
                      </a:xfrm>
                      <a:prstGeom prst="rect">
                        <a:avLst/>
                      </a:prstGeom>
                      <a:solidFill>
                        <a:schemeClr val="tx1"/>
                      </a:solidFill>
                      <a:ln>
                        <a:noFill/>
                      </a:ln>
                      <a:effectLst>
                        <a:outerShdw dist="107763"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50" name="Object 10"/>
          <p:cNvGraphicFramePr>
            <a:graphicFrameLocks noChangeAspect="1"/>
          </p:cNvGraphicFramePr>
          <p:nvPr>
            <p:extLst>
              <p:ext uri="{D42A27DB-BD31-4B8C-83A1-F6EECF244321}">
                <p14:modId xmlns:p14="http://schemas.microsoft.com/office/powerpoint/2010/main" val="3759892693"/>
              </p:ext>
            </p:extLst>
          </p:nvPr>
        </p:nvGraphicFramePr>
        <p:xfrm>
          <a:off x="5291773" y="188640"/>
          <a:ext cx="3382962" cy="3675062"/>
        </p:xfrm>
        <a:graphic>
          <a:graphicData uri="http://schemas.openxmlformats.org/presentationml/2006/ole">
            <mc:AlternateContent xmlns:mc="http://schemas.openxmlformats.org/markup-compatibility/2006">
              <mc:Choice xmlns:v="urn:schemas-microsoft-com:vml" Requires="v">
                <p:oleObj name="文档" r:id="rId4" imgW="4650740" imgH="5099685" progId="Word.Document.8">
                  <p:embed/>
                </p:oleObj>
              </mc:Choice>
              <mc:Fallback>
                <p:oleObj name="文档" r:id="rId4" imgW="4650740" imgH="5099685"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t="-2028"/>
                      <a:stretch>
                        <a:fillRect/>
                      </a:stretch>
                    </p:blipFill>
                    <p:spPr bwMode="auto">
                      <a:xfrm>
                        <a:off x="5291773" y="188640"/>
                        <a:ext cx="3382962" cy="367506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1451" name="Object 11"/>
          <p:cNvGraphicFramePr>
            <a:graphicFrameLocks noChangeAspect="1"/>
          </p:cNvGraphicFramePr>
          <p:nvPr>
            <p:extLst>
              <p:ext uri="{D42A27DB-BD31-4B8C-83A1-F6EECF244321}">
                <p14:modId xmlns:p14="http://schemas.microsoft.com/office/powerpoint/2010/main" val="3530443634"/>
              </p:ext>
            </p:extLst>
          </p:nvPr>
        </p:nvGraphicFramePr>
        <p:xfrm>
          <a:off x="107950" y="4077072"/>
          <a:ext cx="8763635" cy="1887220"/>
        </p:xfrm>
        <a:graphic>
          <a:graphicData uri="http://schemas.openxmlformats.org/presentationml/2006/ole">
            <mc:AlternateContent xmlns:mc="http://schemas.openxmlformats.org/markup-compatibility/2006">
              <mc:Choice xmlns:v="urn:schemas-microsoft-com:vml" Requires="v">
                <p:oleObj name="文档" r:id="rId6" imgW="6527800" imgH="1365250" progId="Word.Document.8">
                  <p:embed/>
                </p:oleObj>
              </mc:Choice>
              <mc:Fallback>
                <p:oleObj name="文档" r:id="rId6" imgW="6527800" imgH="1365250" progId="Word.Document.8">
                  <p:embed/>
                  <p:pic>
                    <p:nvPicPr>
                      <p:cNvPr id="0" name="Object 11"/>
                      <p:cNvPicPr>
                        <a:picLocks noChangeAspect="1" noChangeArrowheads="1"/>
                      </p:cNvPicPr>
                      <p:nvPr/>
                    </p:nvPicPr>
                    <p:blipFill>
                      <a:blip r:embed="rId7"/>
                      <a:srcRect t="-5220" b="11267"/>
                      <a:stretch>
                        <a:fillRect/>
                      </a:stretch>
                    </p:blipFill>
                    <p:spPr bwMode="auto">
                      <a:xfrm>
                        <a:off x="107950" y="4077072"/>
                        <a:ext cx="8763635" cy="1887220"/>
                      </a:xfrm>
                      <a:prstGeom prst="rect">
                        <a:avLst/>
                      </a:prstGeom>
                      <a:solidFill>
                        <a:srgbClr val="FFFFCC"/>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1452" name="Text Box 12"/>
          <p:cNvSpPr txBox="1">
            <a:spLocks noChangeArrowheads="1"/>
          </p:cNvSpPr>
          <p:nvPr/>
        </p:nvSpPr>
        <p:spPr bwMode="auto">
          <a:xfrm>
            <a:off x="4932045" y="4581128"/>
            <a:ext cx="3462020" cy="645160"/>
          </a:xfrm>
          <a:prstGeom prst="rect">
            <a:avLst/>
          </a:prstGeom>
          <a:solidFill>
            <a:srgbClr val="BBE0E3"/>
          </a:solidFill>
          <a:ln w="9525">
            <a:solidFill>
              <a:srgbClr val="000000"/>
            </a:solidFill>
            <a:miter lim="800000"/>
          </a:ln>
          <a:effectLst>
            <a:outerShdw dist="107763" dir="2700000" algn="ctr" rotWithShape="0">
              <a:schemeClr val="bg2">
                <a:alpha val="50000"/>
              </a:schemeClr>
            </a:outerShdw>
          </a:effectLst>
        </p:spPr>
        <p:txBody>
          <a:bodyPr wrap="square">
            <a:spAutoFit/>
          </a:bodyPr>
          <a:lstStyle/>
          <a:p>
            <a:r>
              <a:rPr lang="en-US" altLang="zh-CN" b="1">
                <a:solidFill>
                  <a:srgbClr val="000000"/>
                </a:solidFill>
              </a:rPr>
              <a:t>Number of non-zero elements </a:t>
            </a:r>
          </a:p>
          <a:p>
            <a:r>
              <a:rPr lang="en-US" altLang="zh-CN" b="1">
                <a:solidFill>
                  <a:srgbClr val="000000"/>
                </a:solidFill>
              </a:rPr>
              <a:t>in each column </a:t>
            </a:r>
          </a:p>
        </p:txBody>
      </p:sp>
      <p:sp>
        <p:nvSpPr>
          <p:cNvPr id="61453" name="Text Box 13"/>
          <p:cNvSpPr txBox="1">
            <a:spLocks noChangeArrowheads="1"/>
          </p:cNvSpPr>
          <p:nvPr/>
        </p:nvSpPr>
        <p:spPr bwMode="auto">
          <a:xfrm>
            <a:off x="4937760" y="5373216"/>
            <a:ext cx="3455988" cy="650875"/>
          </a:xfrm>
          <a:prstGeom prst="rect">
            <a:avLst/>
          </a:prstGeom>
          <a:solidFill>
            <a:srgbClr val="BBE0E3"/>
          </a:solidFill>
          <a:ln w="9525">
            <a:solidFill>
              <a:srgbClr val="000000"/>
            </a:solidFill>
            <a:miter lim="800000"/>
          </a:ln>
          <a:effectLst>
            <a:outerShdw dist="107763" dir="2700000" algn="ctr" rotWithShape="0">
              <a:schemeClr val="bg2">
                <a:alpha val="50000"/>
              </a:schemeClr>
            </a:outerShdw>
          </a:effectLst>
        </p:spPr>
        <p:txBody>
          <a:bodyPr>
            <a:spAutoFit/>
          </a:bodyPr>
          <a:lstStyle/>
          <a:p>
            <a:r>
              <a:rPr lang="en-US" altLang="zh-CN" b="1">
                <a:solidFill>
                  <a:srgbClr val="000000"/>
                </a:solidFill>
              </a:rPr>
              <a:t>Position of the first non-zero </a:t>
            </a:r>
          </a:p>
          <a:p>
            <a:r>
              <a:rPr lang="en-US" altLang="zh-CN" b="1">
                <a:solidFill>
                  <a:srgbClr val="000000"/>
                </a:solidFill>
              </a:rPr>
              <a:t>element in each column</a:t>
            </a:r>
          </a:p>
        </p:txBody>
      </p:sp>
      <p:cxnSp>
        <p:nvCxnSpPr>
          <p:cNvPr id="2" name="直接箭头连接符 1"/>
          <p:cNvCxnSpPr/>
          <p:nvPr/>
        </p:nvCxnSpPr>
        <p:spPr>
          <a:xfrm>
            <a:off x="1663700" y="5346065"/>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1701165" y="5877560"/>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2158365" y="5344160"/>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195830" y="5875655"/>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2662555" y="5347970"/>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2700020" y="5879465"/>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238500" y="5342255"/>
            <a:ext cx="316230" cy="4591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275965" y="5873750"/>
            <a:ext cx="278765" cy="1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4C1C3C3-E5D1-BC09-7800-3A92ABB09A1D}"/>
              </a:ext>
            </a:extLst>
          </p:cNvPr>
          <p:cNvSpPr txBox="1"/>
          <p:nvPr/>
        </p:nvSpPr>
        <p:spPr>
          <a:xfrm>
            <a:off x="62966" y="6171019"/>
            <a:ext cx="9018068" cy="523220"/>
          </a:xfrm>
          <a:prstGeom prst="rect">
            <a:avLst/>
          </a:prstGeom>
          <a:noFill/>
        </p:spPr>
        <p:txBody>
          <a:bodyPr wrap="square" rtlCol="0">
            <a:spAutoFit/>
          </a:bodyPr>
          <a:lstStyle/>
          <a:p>
            <a:r>
              <a:rPr lang="zh-CN" altLang="en-US" sz="1400" dirty="0"/>
              <a:t>第一个非</a:t>
            </a:r>
            <a:r>
              <a:rPr lang="en-US" altLang="zh-CN" sz="1400" dirty="0"/>
              <a:t>0</a:t>
            </a:r>
            <a:r>
              <a:rPr lang="zh-CN" altLang="en-US" sz="1400" dirty="0"/>
              <a:t>元素在将来转置后三元组表中的下标位置，</a:t>
            </a:r>
            <a:r>
              <a:rPr lang="zh-CN" altLang="en-US" sz="1400" b="1" dirty="0"/>
              <a:t>初始值 </a:t>
            </a:r>
            <a:r>
              <a:rPr lang="en-US" altLang="zh-CN" sz="1400" b="1" dirty="0" err="1"/>
              <a:t>cpot</a:t>
            </a:r>
            <a:r>
              <a:rPr lang="en-US" altLang="zh-CN" sz="1400" b="1" dirty="0"/>
              <a:t>[0] = 0</a:t>
            </a:r>
            <a:r>
              <a:rPr lang="zh-CN" altLang="en-US" sz="1400" dirty="0"/>
              <a:t>，从</a:t>
            </a:r>
            <a:r>
              <a:rPr lang="en-US" altLang="zh-CN" sz="1400" dirty="0"/>
              <a:t>1</a:t>
            </a:r>
            <a:r>
              <a:rPr lang="zh-CN" altLang="en-US" sz="1400" dirty="0"/>
              <a:t>开始，由前面两个数相加得到（原因是前一列中一个非</a:t>
            </a:r>
            <a:r>
              <a:rPr lang="en-US" altLang="zh-CN" sz="1400" dirty="0"/>
              <a:t>0</a:t>
            </a:r>
            <a:r>
              <a:rPr lang="zh-CN" altLang="en-US" sz="1400" dirty="0"/>
              <a:t>元素位置加非零元素的个数就会得到下一列一个非</a:t>
            </a:r>
            <a:r>
              <a:rPr lang="en-US" altLang="zh-CN" sz="1400" dirty="0"/>
              <a:t>0</a:t>
            </a:r>
            <a:r>
              <a:rPr lang="zh-CN" altLang="en-US" sz="1400" dirty="0"/>
              <a:t>元素的位置，从存储结构可以推出）。</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 name="Object 4"/>
          <p:cNvGraphicFramePr>
            <a:graphicFrameLocks noChangeAspect="1"/>
          </p:cNvGraphicFramePr>
          <p:nvPr/>
        </p:nvGraphicFramePr>
        <p:xfrm>
          <a:off x="179388" y="1989286"/>
          <a:ext cx="4105275" cy="4464050"/>
        </p:xfrm>
        <a:graphic>
          <a:graphicData uri="http://schemas.openxmlformats.org/presentationml/2006/ole">
            <mc:AlternateContent xmlns:mc="http://schemas.openxmlformats.org/markup-compatibility/2006">
              <mc:Choice xmlns:v="urn:schemas-microsoft-com:vml" Requires="v">
                <p:oleObj name="文档" r:id="rId3" imgW="9711690" imgH="5125720" progId="Word.Document.8">
                  <p:embed/>
                </p:oleObj>
              </mc:Choice>
              <mc:Fallback>
                <p:oleObj name="文档" r:id="rId3" imgW="9711690" imgH="5125720" progId="Word.Document.8">
                  <p:embed/>
                  <p:pic>
                    <p:nvPicPr>
                      <p:cNvPr id="0" name="图片 152839"/>
                      <p:cNvPicPr>
                        <a:picLocks noChangeAspect="1" noChangeArrowheads="1"/>
                      </p:cNvPicPr>
                      <p:nvPr/>
                    </p:nvPicPr>
                    <p:blipFill>
                      <a:blip r:embed="rId4">
                        <a:extLst>
                          <a:ext uri="{28A0092B-C50C-407E-A947-70E740481C1C}">
                            <a14:useLocalDpi xmlns:a14="http://schemas.microsoft.com/office/drawing/2010/main" val="0"/>
                          </a:ext>
                        </a:extLst>
                      </a:blip>
                      <a:srcRect t="-1610" r="52603" b="3185"/>
                      <a:stretch>
                        <a:fillRect/>
                      </a:stretch>
                    </p:blipFill>
                    <p:spPr bwMode="auto">
                      <a:xfrm>
                        <a:off x="179388" y="1989286"/>
                        <a:ext cx="4105275"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8" name="Text Box 5"/>
          <p:cNvSpPr txBox="1">
            <a:spLocks noChangeArrowheads="1"/>
          </p:cNvSpPr>
          <p:nvPr/>
        </p:nvSpPr>
        <p:spPr bwMode="auto">
          <a:xfrm>
            <a:off x="1187450" y="1412776"/>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FF00"/>
                </a:solidFill>
              </a:rPr>
              <a:t>A</a:t>
            </a:r>
            <a:r>
              <a:rPr lang="en-US" altLang="zh-CN" sz="3200" baseline="-25000" dirty="0">
                <a:solidFill>
                  <a:srgbClr val="FFFF00"/>
                </a:solidFill>
              </a:rPr>
              <a:t>6X7</a:t>
            </a:r>
          </a:p>
        </p:txBody>
      </p:sp>
      <p:sp>
        <p:nvSpPr>
          <p:cNvPr id="59" name="Text Box 6"/>
          <p:cNvSpPr txBox="1">
            <a:spLocks noChangeArrowheads="1"/>
          </p:cNvSpPr>
          <p:nvPr/>
        </p:nvSpPr>
        <p:spPr bwMode="auto">
          <a:xfrm>
            <a:off x="5724525" y="1412776"/>
            <a:ext cx="1439863" cy="579437"/>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rgbClr val="FFFF00"/>
                </a:solidFill>
              </a:rPr>
              <a:t>B</a:t>
            </a:r>
            <a:r>
              <a:rPr lang="en-US" altLang="zh-CN" sz="3200" baseline="-25000" dirty="0">
                <a:solidFill>
                  <a:srgbClr val="FFFF00"/>
                </a:solidFill>
              </a:rPr>
              <a:t>7x6</a:t>
            </a:r>
          </a:p>
        </p:txBody>
      </p:sp>
      <p:graphicFrame>
        <p:nvGraphicFramePr>
          <p:cNvPr id="60" name="Object 7"/>
          <p:cNvGraphicFramePr>
            <a:graphicFrameLocks noChangeAspect="1"/>
          </p:cNvGraphicFramePr>
          <p:nvPr/>
        </p:nvGraphicFramePr>
        <p:xfrm>
          <a:off x="4787900" y="1989286"/>
          <a:ext cx="4140200" cy="4464050"/>
        </p:xfrm>
        <a:graphic>
          <a:graphicData uri="http://schemas.openxmlformats.org/presentationml/2006/ole">
            <mc:AlternateContent xmlns:mc="http://schemas.openxmlformats.org/markup-compatibility/2006">
              <mc:Choice xmlns:v="urn:schemas-microsoft-com:vml" Requires="v">
                <p:oleObj name="Document" r:id="rId5" imgW="9716770" imgH="5208905" progId="Word.Document.8">
                  <p:embed/>
                </p:oleObj>
              </mc:Choice>
              <mc:Fallback>
                <p:oleObj name="Document" r:id="rId5" imgW="9716770" imgH="5208905" progId="Word.Document.8">
                  <p:embed/>
                  <p:pic>
                    <p:nvPicPr>
                      <p:cNvPr id="0" name="图片 152840"/>
                      <p:cNvPicPr>
                        <a:picLocks noChangeAspect="1" noChangeArrowheads="1"/>
                      </p:cNvPicPr>
                      <p:nvPr/>
                    </p:nvPicPr>
                    <p:blipFill>
                      <a:blip r:embed="rId6"/>
                      <a:srcRect l="52199" t="-1575" b="3149"/>
                      <a:stretch>
                        <a:fillRect/>
                      </a:stretch>
                    </p:blipFill>
                    <p:spPr bwMode="auto">
                      <a:xfrm>
                        <a:off x="4787900" y="1989286"/>
                        <a:ext cx="4140200" cy="446405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61" name="Group 12"/>
          <p:cNvGrpSpPr/>
          <p:nvPr/>
        </p:nvGrpSpPr>
        <p:grpSpPr bwMode="auto">
          <a:xfrm>
            <a:off x="3924300" y="2852886"/>
            <a:ext cx="1079500" cy="2808288"/>
            <a:chOff x="2472" y="1434"/>
            <a:chExt cx="680" cy="1769"/>
          </a:xfrm>
        </p:grpSpPr>
        <p:sp>
          <p:nvSpPr>
            <p:cNvPr id="62" name="Line 9"/>
            <p:cNvSpPr>
              <a:spLocks noChangeShapeType="1"/>
            </p:cNvSpPr>
            <p:nvPr/>
          </p:nvSpPr>
          <p:spPr bwMode="auto">
            <a:xfrm>
              <a:off x="2472" y="3203"/>
              <a:ext cx="363"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10"/>
            <p:cNvSpPr>
              <a:spLocks noChangeShapeType="1"/>
            </p:cNvSpPr>
            <p:nvPr/>
          </p:nvSpPr>
          <p:spPr bwMode="auto">
            <a:xfrm flipV="1">
              <a:off x="2835" y="1434"/>
              <a:ext cx="0" cy="1769"/>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11"/>
            <p:cNvSpPr>
              <a:spLocks noChangeShapeType="1"/>
            </p:cNvSpPr>
            <p:nvPr/>
          </p:nvSpPr>
          <p:spPr bwMode="auto">
            <a:xfrm>
              <a:off x="2835" y="1434"/>
              <a:ext cx="317"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5" name="Group 13"/>
          <p:cNvGrpSpPr/>
          <p:nvPr/>
        </p:nvGrpSpPr>
        <p:grpSpPr bwMode="auto">
          <a:xfrm>
            <a:off x="3924300" y="3284685"/>
            <a:ext cx="1150938" cy="504825"/>
            <a:chOff x="2472" y="1434"/>
            <a:chExt cx="680" cy="1769"/>
          </a:xfrm>
        </p:grpSpPr>
        <p:sp>
          <p:nvSpPr>
            <p:cNvPr id="66" name="Line 14"/>
            <p:cNvSpPr>
              <a:spLocks noChangeShapeType="1"/>
            </p:cNvSpPr>
            <p:nvPr/>
          </p:nvSpPr>
          <p:spPr bwMode="auto">
            <a:xfrm>
              <a:off x="2472" y="3203"/>
              <a:ext cx="363" cy="0"/>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flipV="1">
              <a:off x="2835" y="1434"/>
              <a:ext cx="0" cy="1769"/>
            </a:xfrm>
            <a:prstGeom prst="line">
              <a:avLst/>
            </a:prstGeom>
            <a:noFill/>
            <a:ln w="2857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2835" y="1434"/>
              <a:ext cx="317" cy="0"/>
            </a:xfrm>
            <a:prstGeom prst="line">
              <a:avLst/>
            </a:prstGeom>
            <a:noFill/>
            <a:ln w="28575">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9" name="Group 17"/>
          <p:cNvGrpSpPr/>
          <p:nvPr/>
        </p:nvGrpSpPr>
        <p:grpSpPr bwMode="auto">
          <a:xfrm>
            <a:off x="3995738" y="3789511"/>
            <a:ext cx="1079500" cy="2305050"/>
            <a:chOff x="2472" y="1434"/>
            <a:chExt cx="680" cy="1769"/>
          </a:xfrm>
        </p:grpSpPr>
        <p:sp>
          <p:nvSpPr>
            <p:cNvPr id="70"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 name="Group 21"/>
          <p:cNvGrpSpPr/>
          <p:nvPr/>
        </p:nvGrpSpPr>
        <p:grpSpPr bwMode="auto">
          <a:xfrm flipV="1">
            <a:off x="3851275" y="2783036"/>
            <a:ext cx="1079500" cy="1438275"/>
            <a:chOff x="2472" y="1434"/>
            <a:chExt cx="680" cy="1769"/>
          </a:xfrm>
        </p:grpSpPr>
        <p:sp>
          <p:nvSpPr>
            <p:cNvPr id="74" name="Line 22"/>
            <p:cNvSpPr>
              <a:spLocks noChangeShapeType="1"/>
            </p:cNvSpPr>
            <p:nvPr/>
          </p:nvSpPr>
          <p:spPr bwMode="auto">
            <a:xfrm>
              <a:off x="2472" y="3203"/>
              <a:ext cx="363" cy="0"/>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23"/>
            <p:cNvSpPr>
              <a:spLocks noChangeShapeType="1"/>
            </p:cNvSpPr>
            <p:nvPr/>
          </p:nvSpPr>
          <p:spPr bwMode="auto">
            <a:xfrm flipV="1">
              <a:off x="2835" y="1434"/>
              <a:ext cx="0" cy="1769"/>
            </a:xfrm>
            <a:prstGeom prst="line">
              <a:avLst/>
            </a:prstGeom>
            <a:noFill/>
            <a:ln w="2857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24"/>
            <p:cNvSpPr>
              <a:spLocks noChangeShapeType="1"/>
            </p:cNvSpPr>
            <p:nvPr/>
          </p:nvSpPr>
          <p:spPr bwMode="auto">
            <a:xfrm>
              <a:off x="2835" y="1434"/>
              <a:ext cx="31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7" name="Line 25"/>
          <p:cNvSpPr>
            <a:spLocks noChangeShapeType="1"/>
          </p:cNvSpPr>
          <p:nvPr/>
        </p:nvSpPr>
        <p:spPr bwMode="auto">
          <a:xfrm>
            <a:off x="3922713" y="4726136"/>
            <a:ext cx="1081087" cy="0"/>
          </a:xfrm>
          <a:prstGeom prst="line">
            <a:avLst/>
          </a:prstGeom>
          <a:noFill/>
          <a:ln w="2857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Rectangle 26"/>
          <p:cNvSpPr>
            <a:spLocks noChangeArrowheads="1"/>
          </p:cNvSpPr>
          <p:nvPr/>
        </p:nvSpPr>
        <p:spPr bwMode="auto">
          <a:xfrm>
            <a:off x="1258888" y="5510361"/>
            <a:ext cx="2808287" cy="3587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Rectangle 27"/>
          <p:cNvSpPr>
            <a:spLocks noChangeArrowheads="1"/>
          </p:cNvSpPr>
          <p:nvPr/>
        </p:nvSpPr>
        <p:spPr bwMode="auto">
          <a:xfrm>
            <a:off x="1258888" y="3575199"/>
            <a:ext cx="2808287" cy="358775"/>
          </a:xfrm>
          <a:prstGeom prst="rect">
            <a:avLst/>
          </a:prstGeom>
          <a:noFill/>
          <a:ln w="38100">
            <a:solidFill>
              <a:srgbClr val="33CC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28"/>
          <p:cNvSpPr>
            <a:spLocks noChangeArrowheads="1"/>
          </p:cNvSpPr>
          <p:nvPr/>
        </p:nvSpPr>
        <p:spPr bwMode="auto">
          <a:xfrm>
            <a:off x="1258888" y="5950099"/>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Rectangle 29"/>
          <p:cNvSpPr>
            <a:spLocks noChangeArrowheads="1"/>
          </p:cNvSpPr>
          <p:nvPr/>
        </p:nvSpPr>
        <p:spPr bwMode="auto">
          <a:xfrm>
            <a:off x="1258888" y="2636986"/>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Rectangle 30"/>
          <p:cNvSpPr>
            <a:spLocks noChangeArrowheads="1"/>
          </p:cNvSpPr>
          <p:nvPr/>
        </p:nvSpPr>
        <p:spPr bwMode="auto">
          <a:xfrm>
            <a:off x="1258888" y="4510236"/>
            <a:ext cx="2808287" cy="358775"/>
          </a:xfrm>
          <a:prstGeom prst="rect">
            <a:avLst/>
          </a:prstGeom>
          <a:noFill/>
          <a:ln w="38100">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3" name="Group 34"/>
          <p:cNvGrpSpPr/>
          <p:nvPr/>
        </p:nvGrpSpPr>
        <p:grpSpPr bwMode="auto">
          <a:xfrm>
            <a:off x="5795963" y="2636987"/>
            <a:ext cx="2663825" cy="358774"/>
            <a:chOff x="3651" y="1298"/>
            <a:chExt cx="1678" cy="2314"/>
          </a:xfrm>
        </p:grpSpPr>
        <p:sp>
          <p:nvSpPr>
            <p:cNvPr id="84" name="Rectangle 31"/>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85" name="Rectangle 32"/>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86" name="Rectangle 33"/>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87" name="Group 35"/>
          <p:cNvGrpSpPr/>
          <p:nvPr/>
        </p:nvGrpSpPr>
        <p:grpSpPr bwMode="auto">
          <a:xfrm>
            <a:off x="5795963" y="3068786"/>
            <a:ext cx="2663825" cy="360000"/>
            <a:chOff x="3651" y="1298"/>
            <a:chExt cx="1678" cy="2314"/>
          </a:xfrm>
        </p:grpSpPr>
        <p:sp>
          <p:nvSpPr>
            <p:cNvPr id="88" name="Rectangle 36"/>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89" name="Rectangle 37"/>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0" name="Rectangle 38"/>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91" name="Group 39"/>
          <p:cNvGrpSpPr/>
          <p:nvPr/>
        </p:nvGrpSpPr>
        <p:grpSpPr bwMode="auto">
          <a:xfrm>
            <a:off x="5795963" y="3573611"/>
            <a:ext cx="2663825" cy="360000"/>
            <a:chOff x="3651" y="1298"/>
            <a:chExt cx="1678" cy="2314"/>
          </a:xfrm>
        </p:grpSpPr>
        <p:sp>
          <p:nvSpPr>
            <p:cNvPr id="92" name="Rectangle 40"/>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3" name="Rectangle 41"/>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4" name="Rectangle 42"/>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95" name="Group 43"/>
          <p:cNvGrpSpPr/>
          <p:nvPr/>
        </p:nvGrpSpPr>
        <p:grpSpPr bwMode="auto">
          <a:xfrm>
            <a:off x="5795963" y="4005411"/>
            <a:ext cx="2663825" cy="360000"/>
            <a:chOff x="3651" y="1298"/>
            <a:chExt cx="1678" cy="2314"/>
          </a:xfrm>
        </p:grpSpPr>
        <p:sp>
          <p:nvSpPr>
            <p:cNvPr id="96" name="Rectangle 44"/>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7" name="Rectangle 45"/>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98" name="Rectangle 46"/>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99" name="Group 47"/>
          <p:cNvGrpSpPr/>
          <p:nvPr/>
        </p:nvGrpSpPr>
        <p:grpSpPr bwMode="auto">
          <a:xfrm>
            <a:off x="5795963" y="4510236"/>
            <a:ext cx="2663825" cy="360000"/>
            <a:chOff x="3651" y="1298"/>
            <a:chExt cx="1678" cy="2314"/>
          </a:xfrm>
        </p:grpSpPr>
        <p:sp>
          <p:nvSpPr>
            <p:cNvPr id="100" name="Rectangle 48"/>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1" name="Rectangle 49"/>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2" name="Rectangle 50"/>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103" name="Group 51"/>
          <p:cNvGrpSpPr/>
          <p:nvPr/>
        </p:nvGrpSpPr>
        <p:grpSpPr bwMode="auto">
          <a:xfrm>
            <a:off x="5795963" y="5013474"/>
            <a:ext cx="2663825" cy="360000"/>
            <a:chOff x="3651" y="1298"/>
            <a:chExt cx="1678" cy="2314"/>
          </a:xfrm>
        </p:grpSpPr>
        <p:sp>
          <p:nvSpPr>
            <p:cNvPr id="104"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5"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06"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aphicFrame>
        <p:nvGraphicFramePr>
          <p:cNvPr id="107" name="对象 106"/>
          <p:cNvGraphicFramePr>
            <a:graphicFrameLocks noChangeAspect="1"/>
          </p:cNvGraphicFramePr>
          <p:nvPr/>
        </p:nvGraphicFramePr>
        <p:xfrm>
          <a:off x="396082" y="71432"/>
          <a:ext cx="4175919" cy="1377893"/>
        </p:xfrm>
        <a:graphic>
          <a:graphicData uri="http://schemas.openxmlformats.org/presentationml/2006/ole">
            <mc:AlternateContent xmlns:mc="http://schemas.openxmlformats.org/markup-compatibility/2006">
              <mc:Choice xmlns:v="urn:schemas-microsoft-com:vml" Requires="v">
                <p:oleObj name="文档" r:id="rId7" imgW="4191000" imgH="1386840" progId="Word.Document.8">
                  <p:embed/>
                </p:oleObj>
              </mc:Choice>
              <mc:Fallback>
                <p:oleObj name="文档" r:id="rId7" imgW="4191000" imgH="1386840" progId="Word.Document.8">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t="-5220" b="11267"/>
                      <a:stretch>
                        <a:fillRect/>
                      </a:stretch>
                    </p:blipFill>
                    <p:spPr bwMode="auto">
                      <a:xfrm>
                        <a:off x="396082" y="71432"/>
                        <a:ext cx="4175919" cy="1377893"/>
                      </a:xfrm>
                      <a:prstGeom prst="rect">
                        <a:avLst/>
                      </a:prstGeom>
                      <a:solidFill>
                        <a:srgbClr val="FFFFCC"/>
                      </a:solidFill>
                      <a:ln>
                        <a:noFill/>
                      </a:ln>
                      <a:effectLst>
                        <a:outerShdw dist="107763" dir="2700000" algn="ctr" rotWithShape="0">
                          <a:srgbClr val="808080">
                            <a:alpha val="50000"/>
                          </a:srgbClr>
                        </a:outerShdw>
                      </a:effectLst>
                    </p:spPr>
                  </p:pic>
                </p:oleObj>
              </mc:Fallback>
            </mc:AlternateContent>
          </a:graphicData>
        </a:graphic>
      </p:graphicFrame>
      <p:grpSp>
        <p:nvGrpSpPr>
          <p:cNvPr id="109" name="Group 51"/>
          <p:cNvGrpSpPr/>
          <p:nvPr/>
        </p:nvGrpSpPr>
        <p:grpSpPr bwMode="auto">
          <a:xfrm>
            <a:off x="5796136" y="5517272"/>
            <a:ext cx="2663825" cy="360000"/>
            <a:chOff x="3651" y="1298"/>
            <a:chExt cx="1678" cy="2314"/>
          </a:xfrm>
        </p:grpSpPr>
        <p:sp>
          <p:nvSpPr>
            <p:cNvPr id="110"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1"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2"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grpSp>
        <p:nvGrpSpPr>
          <p:cNvPr id="113" name="Group 51"/>
          <p:cNvGrpSpPr/>
          <p:nvPr/>
        </p:nvGrpSpPr>
        <p:grpSpPr bwMode="auto">
          <a:xfrm>
            <a:off x="5796136" y="5949320"/>
            <a:ext cx="2663825" cy="360000"/>
            <a:chOff x="3651" y="1298"/>
            <a:chExt cx="1678" cy="2314"/>
          </a:xfrm>
        </p:grpSpPr>
        <p:sp>
          <p:nvSpPr>
            <p:cNvPr id="114" name="Rectangle 52"/>
            <p:cNvSpPr>
              <a:spLocks noChangeArrowheads="1"/>
            </p:cNvSpPr>
            <p:nvPr/>
          </p:nvSpPr>
          <p:spPr bwMode="auto">
            <a:xfrm>
              <a:off x="3651"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5" name="Rectangle 53"/>
            <p:cNvSpPr>
              <a:spLocks noChangeArrowheads="1"/>
            </p:cNvSpPr>
            <p:nvPr/>
          </p:nvSpPr>
          <p:spPr bwMode="auto">
            <a:xfrm>
              <a:off x="4240"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sp>
          <p:nvSpPr>
            <p:cNvPr id="116" name="Rectangle 54"/>
            <p:cNvSpPr>
              <a:spLocks noChangeArrowheads="1"/>
            </p:cNvSpPr>
            <p:nvPr/>
          </p:nvSpPr>
          <p:spPr bwMode="auto">
            <a:xfrm>
              <a:off x="4875" y="1298"/>
              <a:ext cx="454" cy="2314"/>
            </a:xfrm>
            <a:prstGeom prst="rect">
              <a:avLst/>
            </a:prstGeom>
            <a:solidFill>
              <a:schemeClr val="hlink"/>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chemeClr val="bg2"/>
                  </a:solidFill>
                </a:ln>
              </a:endParaRPr>
            </a:p>
          </p:txBody>
        </p:sp>
      </p:grpSp>
      <p:sp>
        <p:nvSpPr>
          <p:cNvPr id="118" name="Rectangle 28"/>
          <p:cNvSpPr>
            <a:spLocks noChangeArrowheads="1"/>
          </p:cNvSpPr>
          <p:nvPr/>
        </p:nvSpPr>
        <p:spPr bwMode="auto">
          <a:xfrm>
            <a:off x="1259632" y="3116833"/>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9" name="Group 17"/>
          <p:cNvGrpSpPr/>
          <p:nvPr/>
        </p:nvGrpSpPr>
        <p:grpSpPr bwMode="auto">
          <a:xfrm flipV="1">
            <a:off x="3924496" y="3248786"/>
            <a:ext cx="1368152" cy="2845774"/>
            <a:chOff x="2472" y="1434"/>
            <a:chExt cx="680" cy="1769"/>
          </a:xfrm>
        </p:grpSpPr>
        <p:sp>
          <p:nvSpPr>
            <p:cNvPr id="120"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3" name="Rectangle 29"/>
          <p:cNvSpPr>
            <a:spLocks noChangeArrowheads="1"/>
          </p:cNvSpPr>
          <p:nvPr/>
        </p:nvSpPr>
        <p:spPr bwMode="auto">
          <a:xfrm>
            <a:off x="1259632" y="4005064"/>
            <a:ext cx="2808287" cy="358775"/>
          </a:xfrm>
          <a:prstGeom prst="rect">
            <a:avLst/>
          </a:prstGeom>
          <a:noFill/>
          <a:ln w="38100">
            <a:solidFill>
              <a:srgbClr val="FF00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4" name="Group 21"/>
          <p:cNvGrpSpPr/>
          <p:nvPr/>
        </p:nvGrpSpPr>
        <p:grpSpPr bwMode="auto">
          <a:xfrm flipV="1">
            <a:off x="3995738" y="4150963"/>
            <a:ext cx="1087437" cy="1042511"/>
            <a:chOff x="2472" y="1434"/>
            <a:chExt cx="680" cy="1769"/>
          </a:xfrm>
        </p:grpSpPr>
        <p:sp>
          <p:nvSpPr>
            <p:cNvPr id="125" name="Line 22"/>
            <p:cNvSpPr>
              <a:spLocks noChangeShapeType="1"/>
            </p:cNvSpPr>
            <p:nvPr/>
          </p:nvSpPr>
          <p:spPr bwMode="auto">
            <a:xfrm>
              <a:off x="2472" y="3203"/>
              <a:ext cx="363" cy="0"/>
            </a:xfrm>
            <a:prstGeom prst="line">
              <a:avLst/>
            </a:prstGeom>
            <a:noFill/>
            <a:ln w="28575">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23"/>
            <p:cNvSpPr>
              <a:spLocks noChangeShapeType="1"/>
            </p:cNvSpPr>
            <p:nvPr/>
          </p:nvSpPr>
          <p:spPr bwMode="auto">
            <a:xfrm flipV="1">
              <a:off x="2835" y="1434"/>
              <a:ext cx="0" cy="1769"/>
            </a:xfrm>
            <a:prstGeom prst="line">
              <a:avLst/>
            </a:prstGeom>
            <a:noFill/>
            <a:ln w="28575">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24"/>
            <p:cNvSpPr>
              <a:spLocks noChangeShapeType="1"/>
            </p:cNvSpPr>
            <p:nvPr/>
          </p:nvSpPr>
          <p:spPr bwMode="auto">
            <a:xfrm>
              <a:off x="2835" y="1434"/>
              <a:ext cx="317" cy="0"/>
            </a:xfrm>
            <a:prstGeom prst="line">
              <a:avLst/>
            </a:prstGeom>
            <a:noFill/>
            <a:ln w="28575">
              <a:solidFill>
                <a:srgbClr val="FF00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8" name="Rectangle 28"/>
          <p:cNvSpPr>
            <a:spLocks noChangeArrowheads="1"/>
          </p:cNvSpPr>
          <p:nvPr/>
        </p:nvSpPr>
        <p:spPr bwMode="auto">
          <a:xfrm>
            <a:off x="1259632" y="5013176"/>
            <a:ext cx="2808287" cy="358775"/>
          </a:xfrm>
          <a:prstGeom prst="rect">
            <a:avLst/>
          </a:prstGeom>
          <a:noFill/>
          <a:ln w="381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9" name="Group 17"/>
          <p:cNvGrpSpPr/>
          <p:nvPr/>
        </p:nvGrpSpPr>
        <p:grpSpPr bwMode="auto">
          <a:xfrm flipV="1">
            <a:off x="3851275" y="5192562"/>
            <a:ext cx="1224781" cy="504709"/>
            <a:chOff x="2472" y="1434"/>
            <a:chExt cx="680" cy="1769"/>
          </a:xfrm>
        </p:grpSpPr>
        <p:sp>
          <p:nvSpPr>
            <p:cNvPr id="130" name="Line 18"/>
            <p:cNvSpPr>
              <a:spLocks noChangeShapeType="1"/>
            </p:cNvSpPr>
            <p:nvPr/>
          </p:nvSpPr>
          <p:spPr bwMode="auto">
            <a:xfrm>
              <a:off x="2472" y="3203"/>
              <a:ext cx="363" cy="0"/>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19"/>
            <p:cNvSpPr>
              <a:spLocks noChangeShapeType="1"/>
            </p:cNvSpPr>
            <p:nvPr/>
          </p:nvSpPr>
          <p:spPr bwMode="auto">
            <a:xfrm flipV="1">
              <a:off x="2835" y="1434"/>
              <a:ext cx="0" cy="1769"/>
            </a:xfrm>
            <a:prstGeom prst="line">
              <a:avLst/>
            </a:prstGeom>
            <a:noFill/>
            <a:ln w="2857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20"/>
            <p:cNvSpPr>
              <a:spLocks noChangeShapeType="1"/>
            </p:cNvSpPr>
            <p:nvPr/>
          </p:nvSpPr>
          <p:spPr bwMode="auto">
            <a:xfrm>
              <a:off x="2835" y="1434"/>
              <a:ext cx="317" cy="0"/>
            </a:xfrm>
            <a:prstGeom prst="line">
              <a:avLst/>
            </a:prstGeom>
            <a:noFill/>
            <a:ln w="28575">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文本框 1">
            <a:extLst>
              <a:ext uri="{FF2B5EF4-FFF2-40B4-BE49-F238E27FC236}">
                <a16:creationId xmlns:a16="http://schemas.microsoft.com/office/drawing/2014/main" id="{3E759BF9-943E-6E40-1140-B67344DB34CA}"/>
              </a:ext>
            </a:extLst>
          </p:cNvPr>
          <p:cNvSpPr txBox="1"/>
          <p:nvPr/>
        </p:nvSpPr>
        <p:spPr>
          <a:xfrm>
            <a:off x="4930776" y="426978"/>
            <a:ext cx="3954929" cy="923330"/>
          </a:xfrm>
          <a:prstGeom prst="rect">
            <a:avLst/>
          </a:prstGeom>
          <a:noFill/>
        </p:spPr>
        <p:txBody>
          <a:bodyPr wrap="none" rtlCol="0">
            <a:spAutoFit/>
          </a:bodyPr>
          <a:lstStyle/>
          <a:p>
            <a:r>
              <a:rPr lang="zh-CN" altLang="en-US" dirty="0"/>
              <a:t>按照左侧表中</a:t>
            </a:r>
            <a:r>
              <a:rPr lang="en-US" altLang="zh-CN" dirty="0"/>
              <a:t>col</a:t>
            </a:r>
            <a:r>
              <a:rPr lang="zh-CN" altLang="en-US" dirty="0"/>
              <a:t>值去查找顶上的表中</a:t>
            </a:r>
            <a:endParaRPr lang="en-US" altLang="zh-CN" dirty="0"/>
          </a:p>
          <a:p>
            <a:r>
              <a:rPr lang="zh-CN" altLang="en-US" dirty="0"/>
              <a:t> </a:t>
            </a:r>
            <a:r>
              <a:rPr lang="en-US" altLang="zh-CN" dirty="0"/>
              <a:t>col</a:t>
            </a:r>
            <a:r>
              <a:rPr lang="zh-CN" altLang="en-US" dirty="0"/>
              <a:t>对应的</a:t>
            </a:r>
            <a:r>
              <a:rPr lang="en-US" altLang="zh-CN" dirty="0" err="1"/>
              <a:t>cpot</a:t>
            </a:r>
            <a:r>
              <a:rPr lang="zh-CN" altLang="en-US" dirty="0"/>
              <a:t>值，转置数据插入</a:t>
            </a:r>
            <a:r>
              <a:rPr lang="en-US" altLang="zh-CN" dirty="0" err="1"/>
              <a:t>cpot</a:t>
            </a:r>
            <a:endParaRPr lang="en-US" altLang="zh-CN" dirty="0"/>
          </a:p>
          <a:p>
            <a:r>
              <a:rPr lang="zh-CN" altLang="en-US" dirty="0"/>
              <a:t>所指示的</a:t>
            </a:r>
            <a:r>
              <a:rPr lang="en-US" altLang="zh-CN" dirty="0"/>
              <a:t>row</a:t>
            </a:r>
            <a:r>
              <a:rPr lang="zh-CN" altLang="en-US" dirty="0"/>
              <a:t>单元中。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500" fill="hold"/>
                                        <p:tgtEl>
                                          <p:spTgt spid="73"/>
                                        </p:tgtEl>
                                        <p:attrNameLst>
                                          <p:attrName>ppt_x</p:attrName>
                                        </p:attrNameLst>
                                      </p:cBhvr>
                                      <p:tavLst>
                                        <p:tav tm="0">
                                          <p:val>
                                            <p:strVal val="0-#ppt_w/2"/>
                                          </p:val>
                                        </p:tav>
                                        <p:tav tm="100000">
                                          <p:val>
                                            <p:strVal val="#ppt_x"/>
                                          </p:val>
                                        </p:tav>
                                      </p:tavLst>
                                    </p:anim>
                                    <p:anim calcmode="lin" valueType="num">
                                      <p:cBhvr additive="base">
                                        <p:cTn id="14"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81"/>
                                        </p:tgtEl>
                                      </p:cBhvr>
                                    </p:animEffect>
                                    <p:set>
                                      <p:cBhvr>
                                        <p:cTn id="19" dur="1" fill="hold">
                                          <p:stCondLst>
                                            <p:cond delay="499"/>
                                          </p:stCondLst>
                                        </p:cTn>
                                        <p:tgtEl>
                                          <p:spTgt spid="81"/>
                                        </p:tgtEl>
                                        <p:attrNameLst>
                                          <p:attrName>style.visibility</p:attrName>
                                        </p:attrNameLst>
                                      </p:cBhvr>
                                      <p:to>
                                        <p:strVal val="hidden"/>
                                      </p:to>
                                    </p:set>
                                  </p:childTnLst>
                                </p:cTn>
                              </p:par>
                            </p:childTnLst>
                          </p:cTn>
                        </p:par>
                        <p:par>
                          <p:cTn id="20" fill="hold">
                            <p:stCondLst>
                              <p:cond delay="500"/>
                            </p:stCondLst>
                            <p:childTnLst>
                              <p:par>
                                <p:cTn id="21" presetID="2" presetClass="exit" presetSubtype="2" fill="hold" nodeType="afterEffect">
                                  <p:stCondLst>
                                    <p:cond delay="0"/>
                                  </p:stCondLst>
                                  <p:childTnLst>
                                    <p:anim calcmode="lin" valueType="num">
                                      <p:cBhvr additive="base">
                                        <p:cTn id="22" dur="500"/>
                                        <p:tgtEl>
                                          <p:spTgt spid="95"/>
                                        </p:tgtEl>
                                        <p:attrNameLst>
                                          <p:attrName>ppt_x</p:attrName>
                                        </p:attrNameLst>
                                      </p:cBhvr>
                                      <p:tavLst>
                                        <p:tav tm="0">
                                          <p:val>
                                            <p:strVal val="ppt_x"/>
                                          </p:val>
                                        </p:tav>
                                        <p:tav tm="100000">
                                          <p:val>
                                            <p:strVal val="1+ppt_w/2"/>
                                          </p:val>
                                        </p:tav>
                                      </p:tavLst>
                                    </p:anim>
                                    <p:anim calcmode="lin" valueType="num">
                                      <p:cBhvr additive="base">
                                        <p:cTn id="23" dur="500"/>
                                        <p:tgtEl>
                                          <p:spTgt spid="95"/>
                                        </p:tgtEl>
                                        <p:attrNameLst>
                                          <p:attrName>ppt_y</p:attrName>
                                        </p:attrNameLst>
                                      </p:cBhvr>
                                      <p:tavLst>
                                        <p:tav tm="0">
                                          <p:val>
                                            <p:strVal val="ppt_y"/>
                                          </p:val>
                                        </p:tav>
                                        <p:tav tm="100000">
                                          <p:val>
                                            <p:strVal val="ppt_y"/>
                                          </p:val>
                                        </p:tav>
                                      </p:tavLst>
                                    </p:anim>
                                    <p:set>
                                      <p:cBhvr>
                                        <p:cTn id="24" dur="1" fill="hold">
                                          <p:stCondLst>
                                            <p:cond delay="499"/>
                                          </p:stCondLst>
                                        </p:cTn>
                                        <p:tgtEl>
                                          <p:spTgt spid="9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anim calcmode="lin" valueType="num">
                                      <p:cBhvr additive="base">
                                        <p:cTn id="29" dur="500" fill="hold"/>
                                        <p:tgtEl>
                                          <p:spTgt spid="118"/>
                                        </p:tgtEl>
                                        <p:attrNameLst>
                                          <p:attrName>ppt_x</p:attrName>
                                        </p:attrNameLst>
                                      </p:cBhvr>
                                      <p:tavLst>
                                        <p:tav tm="0">
                                          <p:val>
                                            <p:strVal val="#ppt_x"/>
                                          </p:val>
                                        </p:tav>
                                        <p:tav tm="100000">
                                          <p:val>
                                            <p:strVal val="#ppt_x"/>
                                          </p:val>
                                        </p:tav>
                                      </p:tavLst>
                                    </p:anim>
                                    <p:anim calcmode="lin" valueType="num">
                                      <p:cBhvr additive="base">
                                        <p:cTn id="3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19"/>
                                        </p:tgtEl>
                                        <p:attrNameLst>
                                          <p:attrName>style.visibility</p:attrName>
                                        </p:attrNameLst>
                                      </p:cBhvr>
                                      <p:to>
                                        <p:strVal val="visible"/>
                                      </p:to>
                                    </p:set>
                                    <p:anim calcmode="lin" valueType="num">
                                      <p:cBhvr additive="base">
                                        <p:cTn id="35" dur="500" fill="hold"/>
                                        <p:tgtEl>
                                          <p:spTgt spid="119"/>
                                        </p:tgtEl>
                                        <p:attrNameLst>
                                          <p:attrName>ppt_x</p:attrName>
                                        </p:attrNameLst>
                                      </p:cBhvr>
                                      <p:tavLst>
                                        <p:tav tm="0">
                                          <p:val>
                                            <p:strVal val="0-#ppt_w/2"/>
                                          </p:val>
                                        </p:tav>
                                        <p:tav tm="100000">
                                          <p:val>
                                            <p:strVal val="#ppt_x"/>
                                          </p:val>
                                        </p:tav>
                                      </p:tavLst>
                                    </p:anim>
                                    <p:anim calcmode="lin" valueType="num">
                                      <p:cBhvr additive="base">
                                        <p:cTn id="36"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 presetClass="exit" presetSubtype="10" fill="hold" grpId="1" nodeType="clickEffect">
                                  <p:stCondLst>
                                    <p:cond delay="0"/>
                                  </p:stCondLst>
                                  <p:childTnLst>
                                    <p:animEffect transition="out" filter="checkerboard(across)">
                                      <p:cBhvr>
                                        <p:cTn id="40" dur="500"/>
                                        <p:tgtEl>
                                          <p:spTgt spid="118"/>
                                        </p:tgtEl>
                                      </p:cBhvr>
                                    </p:animEffect>
                                    <p:set>
                                      <p:cBhvr>
                                        <p:cTn id="41" dur="1" fill="hold">
                                          <p:stCondLst>
                                            <p:cond delay="499"/>
                                          </p:stCondLst>
                                        </p:cTn>
                                        <p:tgtEl>
                                          <p:spTgt spid="118"/>
                                        </p:tgtEl>
                                        <p:attrNameLst>
                                          <p:attrName>style.visibility</p:attrName>
                                        </p:attrNameLst>
                                      </p:cBhvr>
                                      <p:to>
                                        <p:strVal val="hidden"/>
                                      </p:to>
                                    </p:set>
                                  </p:childTnLst>
                                </p:cTn>
                              </p:par>
                            </p:childTnLst>
                          </p:cTn>
                        </p:par>
                        <p:par>
                          <p:cTn id="42" fill="hold">
                            <p:stCondLst>
                              <p:cond delay="500"/>
                            </p:stCondLst>
                            <p:childTnLst>
                              <p:par>
                                <p:cTn id="43" presetID="2" presetClass="exit" presetSubtype="2" fill="hold" nodeType="afterEffect">
                                  <p:stCondLst>
                                    <p:cond delay="0"/>
                                  </p:stCondLst>
                                  <p:childTnLst>
                                    <p:anim calcmode="lin" valueType="num">
                                      <p:cBhvr additive="base">
                                        <p:cTn id="44" dur="500"/>
                                        <p:tgtEl>
                                          <p:spTgt spid="113"/>
                                        </p:tgtEl>
                                        <p:attrNameLst>
                                          <p:attrName>ppt_x</p:attrName>
                                        </p:attrNameLst>
                                      </p:cBhvr>
                                      <p:tavLst>
                                        <p:tav tm="0">
                                          <p:val>
                                            <p:strVal val="ppt_x"/>
                                          </p:val>
                                        </p:tav>
                                        <p:tav tm="100000">
                                          <p:val>
                                            <p:strVal val="1+ppt_w/2"/>
                                          </p:val>
                                        </p:tav>
                                      </p:tavLst>
                                    </p:anim>
                                    <p:anim calcmode="lin" valueType="num">
                                      <p:cBhvr additive="base">
                                        <p:cTn id="45" dur="500"/>
                                        <p:tgtEl>
                                          <p:spTgt spid="113"/>
                                        </p:tgtEl>
                                        <p:attrNameLst>
                                          <p:attrName>ppt_y</p:attrName>
                                        </p:attrNameLst>
                                      </p:cBhvr>
                                      <p:tavLst>
                                        <p:tav tm="0">
                                          <p:val>
                                            <p:strVal val="ppt_y"/>
                                          </p:val>
                                        </p:tav>
                                        <p:tav tm="100000">
                                          <p:val>
                                            <p:strVal val="ppt_y"/>
                                          </p:val>
                                        </p:tav>
                                      </p:tavLst>
                                    </p:anim>
                                    <p:set>
                                      <p:cBhvr>
                                        <p:cTn id="46" dur="1" fill="hold">
                                          <p:stCondLst>
                                            <p:cond delay="499"/>
                                          </p:stCondLst>
                                        </p:cTn>
                                        <p:tgtEl>
                                          <p:spTgt spid="1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additive="base">
                                        <p:cTn id="57" dur="500" fill="hold"/>
                                        <p:tgtEl>
                                          <p:spTgt spid="65"/>
                                        </p:tgtEl>
                                        <p:attrNameLst>
                                          <p:attrName>ppt_x</p:attrName>
                                        </p:attrNameLst>
                                      </p:cBhvr>
                                      <p:tavLst>
                                        <p:tav tm="0">
                                          <p:val>
                                            <p:strVal val="0-#ppt_w/2"/>
                                          </p:val>
                                        </p:tav>
                                        <p:tav tm="100000">
                                          <p:val>
                                            <p:strVal val="#ppt_x"/>
                                          </p:val>
                                        </p:tav>
                                      </p:tavLst>
                                    </p:anim>
                                    <p:anim calcmode="lin" valueType="num">
                                      <p:cBhvr additive="base">
                                        <p:cTn id="58"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xit" presetSubtype="10" fill="hold" grpId="1" nodeType="clickEffect">
                                  <p:stCondLst>
                                    <p:cond delay="0"/>
                                  </p:stCondLst>
                                  <p:childTnLst>
                                    <p:animEffect transition="out" filter="checkerboard(across)">
                                      <p:cBhvr>
                                        <p:cTn id="62" dur="500"/>
                                        <p:tgtEl>
                                          <p:spTgt spid="79"/>
                                        </p:tgtEl>
                                      </p:cBhvr>
                                    </p:animEffect>
                                    <p:set>
                                      <p:cBhvr>
                                        <p:cTn id="63" dur="1" fill="hold">
                                          <p:stCondLst>
                                            <p:cond delay="499"/>
                                          </p:stCondLst>
                                        </p:cTn>
                                        <p:tgtEl>
                                          <p:spTgt spid="79"/>
                                        </p:tgtEl>
                                        <p:attrNameLst>
                                          <p:attrName>style.visibility</p:attrName>
                                        </p:attrNameLst>
                                      </p:cBhvr>
                                      <p:to>
                                        <p:strVal val="hidden"/>
                                      </p:to>
                                    </p:set>
                                  </p:childTnLst>
                                </p:cTn>
                              </p:par>
                            </p:childTnLst>
                          </p:cTn>
                        </p:par>
                        <p:par>
                          <p:cTn id="64" fill="hold">
                            <p:stCondLst>
                              <p:cond delay="500"/>
                            </p:stCondLst>
                            <p:childTnLst>
                              <p:par>
                                <p:cTn id="65" presetID="2" presetClass="exit" presetSubtype="2" fill="hold" nodeType="afterEffect">
                                  <p:stCondLst>
                                    <p:cond delay="0"/>
                                  </p:stCondLst>
                                  <p:childTnLst>
                                    <p:anim calcmode="lin" valueType="num">
                                      <p:cBhvr additive="base">
                                        <p:cTn id="66" dur="500"/>
                                        <p:tgtEl>
                                          <p:spTgt spid="87"/>
                                        </p:tgtEl>
                                        <p:attrNameLst>
                                          <p:attrName>ppt_x</p:attrName>
                                        </p:attrNameLst>
                                      </p:cBhvr>
                                      <p:tavLst>
                                        <p:tav tm="0">
                                          <p:val>
                                            <p:strVal val="ppt_x"/>
                                          </p:val>
                                        </p:tav>
                                        <p:tav tm="100000">
                                          <p:val>
                                            <p:strVal val="1+ppt_w/2"/>
                                          </p:val>
                                        </p:tav>
                                      </p:tavLst>
                                    </p:anim>
                                    <p:anim calcmode="lin" valueType="num">
                                      <p:cBhvr additive="base">
                                        <p:cTn id="67" dur="500"/>
                                        <p:tgtEl>
                                          <p:spTgt spid="87"/>
                                        </p:tgtEl>
                                        <p:attrNameLst>
                                          <p:attrName>ppt_y</p:attrName>
                                        </p:attrNameLst>
                                      </p:cBhvr>
                                      <p:tavLst>
                                        <p:tav tm="0">
                                          <p:val>
                                            <p:strVal val="ppt_y"/>
                                          </p:val>
                                        </p:tav>
                                        <p:tav tm="100000">
                                          <p:val>
                                            <p:strVal val="ppt_y"/>
                                          </p:val>
                                        </p:tav>
                                      </p:tavLst>
                                    </p:anim>
                                    <p:set>
                                      <p:cBhvr>
                                        <p:cTn id="68" dur="1" fill="hold">
                                          <p:stCondLst>
                                            <p:cond delay="499"/>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23"/>
                                        </p:tgtEl>
                                        <p:attrNameLst>
                                          <p:attrName>style.visibility</p:attrName>
                                        </p:attrNameLst>
                                      </p:cBhvr>
                                      <p:to>
                                        <p:strVal val="visible"/>
                                      </p:to>
                                    </p:set>
                                    <p:anim calcmode="lin" valueType="num">
                                      <p:cBhvr additive="base">
                                        <p:cTn id="73" dur="500" fill="hold"/>
                                        <p:tgtEl>
                                          <p:spTgt spid="123"/>
                                        </p:tgtEl>
                                        <p:attrNameLst>
                                          <p:attrName>ppt_x</p:attrName>
                                        </p:attrNameLst>
                                      </p:cBhvr>
                                      <p:tavLst>
                                        <p:tav tm="0">
                                          <p:val>
                                            <p:strVal val="#ppt_x"/>
                                          </p:val>
                                        </p:tav>
                                        <p:tav tm="100000">
                                          <p:val>
                                            <p:strVal val="#ppt_x"/>
                                          </p:val>
                                        </p:tav>
                                      </p:tavLst>
                                    </p:anim>
                                    <p:anim calcmode="lin" valueType="num">
                                      <p:cBhvr additive="base">
                                        <p:cTn id="74"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24"/>
                                        </p:tgtEl>
                                        <p:attrNameLst>
                                          <p:attrName>style.visibility</p:attrName>
                                        </p:attrNameLst>
                                      </p:cBhvr>
                                      <p:to>
                                        <p:strVal val="visible"/>
                                      </p:to>
                                    </p:set>
                                    <p:anim calcmode="lin" valueType="num">
                                      <p:cBhvr additive="base">
                                        <p:cTn id="79" dur="500" fill="hold"/>
                                        <p:tgtEl>
                                          <p:spTgt spid="124"/>
                                        </p:tgtEl>
                                        <p:attrNameLst>
                                          <p:attrName>ppt_x</p:attrName>
                                        </p:attrNameLst>
                                      </p:cBhvr>
                                      <p:tavLst>
                                        <p:tav tm="0">
                                          <p:val>
                                            <p:strVal val="0-#ppt_w/2"/>
                                          </p:val>
                                        </p:tav>
                                        <p:tav tm="100000">
                                          <p:val>
                                            <p:strVal val="#ppt_x"/>
                                          </p:val>
                                        </p:tav>
                                      </p:tavLst>
                                    </p:anim>
                                    <p:anim calcmode="lin" valueType="num">
                                      <p:cBhvr additive="base">
                                        <p:cTn id="80" dur="500" fill="hold"/>
                                        <p:tgtEl>
                                          <p:spTgt spid="12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xit" presetSubtype="10" fill="hold" grpId="1" nodeType="clickEffect">
                                  <p:stCondLst>
                                    <p:cond delay="0"/>
                                  </p:stCondLst>
                                  <p:childTnLst>
                                    <p:animEffect transition="out" filter="checkerboard(across)">
                                      <p:cBhvr>
                                        <p:cTn id="84" dur="500"/>
                                        <p:tgtEl>
                                          <p:spTgt spid="123"/>
                                        </p:tgtEl>
                                      </p:cBhvr>
                                    </p:animEffect>
                                    <p:set>
                                      <p:cBhvr>
                                        <p:cTn id="85" dur="1" fill="hold">
                                          <p:stCondLst>
                                            <p:cond delay="499"/>
                                          </p:stCondLst>
                                        </p:cTn>
                                        <p:tgtEl>
                                          <p:spTgt spid="123"/>
                                        </p:tgtEl>
                                        <p:attrNameLst>
                                          <p:attrName>style.visibility</p:attrName>
                                        </p:attrNameLst>
                                      </p:cBhvr>
                                      <p:to>
                                        <p:strVal val="hidden"/>
                                      </p:to>
                                    </p:set>
                                  </p:childTnLst>
                                </p:cTn>
                              </p:par>
                            </p:childTnLst>
                          </p:cTn>
                        </p:par>
                        <p:par>
                          <p:cTn id="86" fill="hold">
                            <p:stCondLst>
                              <p:cond delay="500"/>
                            </p:stCondLst>
                            <p:childTnLst>
                              <p:par>
                                <p:cTn id="87" presetID="2" presetClass="exit" presetSubtype="2" fill="hold" nodeType="afterEffect">
                                  <p:stCondLst>
                                    <p:cond delay="0"/>
                                  </p:stCondLst>
                                  <p:childTnLst>
                                    <p:anim calcmode="lin" valueType="num">
                                      <p:cBhvr additive="base">
                                        <p:cTn id="88" dur="500"/>
                                        <p:tgtEl>
                                          <p:spTgt spid="103"/>
                                        </p:tgtEl>
                                        <p:attrNameLst>
                                          <p:attrName>ppt_x</p:attrName>
                                        </p:attrNameLst>
                                      </p:cBhvr>
                                      <p:tavLst>
                                        <p:tav tm="0">
                                          <p:val>
                                            <p:strVal val="ppt_x"/>
                                          </p:val>
                                        </p:tav>
                                        <p:tav tm="100000">
                                          <p:val>
                                            <p:strVal val="1+ppt_w/2"/>
                                          </p:val>
                                        </p:tav>
                                      </p:tavLst>
                                    </p:anim>
                                    <p:anim calcmode="lin" valueType="num">
                                      <p:cBhvr additive="base">
                                        <p:cTn id="89" dur="500"/>
                                        <p:tgtEl>
                                          <p:spTgt spid="103"/>
                                        </p:tgtEl>
                                        <p:attrNameLst>
                                          <p:attrName>ppt_y</p:attrName>
                                        </p:attrNameLst>
                                      </p:cBhvr>
                                      <p:tavLst>
                                        <p:tav tm="0">
                                          <p:val>
                                            <p:strVal val="ppt_y"/>
                                          </p:val>
                                        </p:tav>
                                        <p:tav tm="100000">
                                          <p:val>
                                            <p:strVal val="ppt_y"/>
                                          </p:val>
                                        </p:tav>
                                      </p:tavLst>
                                    </p:anim>
                                    <p:set>
                                      <p:cBhvr>
                                        <p:cTn id="90" dur="1" fill="hold">
                                          <p:stCondLst>
                                            <p:cond delay="499"/>
                                          </p:stCondLst>
                                        </p:cTn>
                                        <p:tgtEl>
                                          <p:spTgt spid="10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2"/>
                                        </p:tgtEl>
                                        <p:attrNameLst>
                                          <p:attrName>style.visibility</p:attrName>
                                        </p:attrNameLst>
                                      </p:cBhvr>
                                      <p:to>
                                        <p:strVal val="visible"/>
                                      </p:to>
                                    </p:set>
                                    <p:anim calcmode="lin" valueType="num">
                                      <p:cBhvr additive="base">
                                        <p:cTn id="95" dur="500" fill="hold"/>
                                        <p:tgtEl>
                                          <p:spTgt spid="82"/>
                                        </p:tgtEl>
                                        <p:attrNameLst>
                                          <p:attrName>ppt_x</p:attrName>
                                        </p:attrNameLst>
                                      </p:cBhvr>
                                      <p:tavLst>
                                        <p:tav tm="0">
                                          <p:val>
                                            <p:strVal val="#ppt_x"/>
                                          </p:val>
                                        </p:tav>
                                        <p:tav tm="100000">
                                          <p:val>
                                            <p:strVal val="#ppt_x"/>
                                          </p:val>
                                        </p:tav>
                                      </p:tavLst>
                                    </p:anim>
                                    <p:anim calcmode="lin" valueType="num">
                                      <p:cBhvr additive="base">
                                        <p:cTn id="9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77"/>
                                        </p:tgtEl>
                                        <p:attrNameLst>
                                          <p:attrName>style.visibility</p:attrName>
                                        </p:attrNameLst>
                                      </p:cBhvr>
                                      <p:to>
                                        <p:strVal val="visible"/>
                                      </p:to>
                                    </p:set>
                                    <p:anim calcmode="lin" valueType="num">
                                      <p:cBhvr additive="base">
                                        <p:cTn id="101" dur="500" fill="hold"/>
                                        <p:tgtEl>
                                          <p:spTgt spid="77"/>
                                        </p:tgtEl>
                                        <p:attrNameLst>
                                          <p:attrName>ppt_x</p:attrName>
                                        </p:attrNameLst>
                                      </p:cBhvr>
                                      <p:tavLst>
                                        <p:tav tm="0">
                                          <p:val>
                                            <p:strVal val="0-#ppt_w/2"/>
                                          </p:val>
                                        </p:tav>
                                        <p:tav tm="100000">
                                          <p:val>
                                            <p:strVal val="#ppt_x"/>
                                          </p:val>
                                        </p:tav>
                                      </p:tavLst>
                                    </p:anim>
                                    <p:anim calcmode="lin" valueType="num">
                                      <p:cBhvr additive="base">
                                        <p:cTn id="102"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grpId="1" nodeType="clickEffect">
                                  <p:stCondLst>
                                    <p:cond delay="0"/>
                                  </p:stCondLst>
                                  <p:childTnLst>
                                    <p:animEffect transition="out" filter="checkerboard(across)">
                                      <p:cBhvr>
                                        <p:cTn id="106" dur="500"/>
                                        <p:tgtEl>
                                          <p:spTgt spid="82"/>
                                        </p:tgtEl>
                                      </p:cBhvr>
                                    </p:animEffect>
                                    <p:set>
                                      <p:cBhvr>
                                        <p:cTn id="107" dur="1" fill="hold">
                                          <p:stCondLst>
                                            <p:cond delay="499"/>
                                          </p:stCondLst>
                                        </p:cTn>
                                        <p:tgtEl>
                                          <p:spTgt spid="82"/>
                                        </p:tgtEl>
                                        <p:attrNameLst>
                                          <p:attrName>style.visibility</p:attrName>
                                        </p:attrNameLst>
                                      </p:cBhvr>
                                      <p:to>
                                        <p:strVal val="hidden"/>
                                      </p:to>
                                    </p:set>
                                  </p:childTnLst>
                                </p:cTn>
                              </p:par>
                            </p:childTnLst>
                          </p:cTn>
                        </p:par>
                        <p:par>
                          <p:cTn id="108" fill="hold">
                            <p:stCondLst>
                              <p:cond delay="500"/>
                            </p:stCondLst>
                            <p:childTnLst>
                              <p:par>
                                <p:cTn id="109" presetID="2" presetClass="exit" presetSubtype="2" fill="hold" nodeType="afterEffect">
                                  <p:stCondLst>
                                    <p:cond delay="0"/>
                                  </p:stCondLst>
                                  <p:childTnLst>
                                    <p:anim calcmode="lin" valueType="num">
                                      <p:cBhvr additive="base">
                                        <p:cTn id="110" dur="500"/>
                                        <p:tgtEl>
                                          <p:spTgt spid="99"/>
                                        </p:tgtEl>
                                        <p:attrNameLst>
                                          <p:attrName>ppt_x</p:attrName>
                                        </p:attrNameLst>
                                      </p:cBhvr>
                                      <p:tavLst>
                                        <p:tav tm="0">
                                          <p:val>
                                            <p:strVal val="ppt_x"/>
                                          </p:val>
                                        </p:tav>
                                        <p:tav tm="100000">
                                          <p:val>
                                            <p:strVal val="1+ppt_w/2"/>
                                          </p:val>
                                        </p:tav>
                                      </p:tavLst>
                                    </p:anim>
                                    <p:anim calcmode="lin" valueType="num">
                                      <p:cBhvr additive="base">
                                        <p:cTn id="111" dur="500"/>
                                        <p:tgtEl>
                                          <p:spTgt spid="99"/>
                                        </p:tgtEl>
                                        <p:attrNameLst>
                                          <p:attrName>ppt_y</p:attrName>
                                        </p:attrNameLst>
                                      </p:cBhvr>
                                      <p:tavLst>
                                        <p:tav tm="0">
                                          <p:val>
                                            <p:strVal val="ppt_y"/>
                                          </p:val>
                                        </p:tav>
                                        <p:tav tm="100000">
                                          <p:val>
                                            <p:strVal val="ppt_y"/>
                                          </p:val>
                                        </p:tav>
                                      </p:tavLst>
                                    </p:anim>
                                    <p:set>
                                      <p:cBhvr>
                                        <p:cTn id="112" dur="1" fill="hold">
                                          <p:stCondLst>
                                            <p:cond delay="499"/>
                                          </p:stCondLst>
                                        </p:cTn>
                                        <p:tgtEl>
                                          <p:spTgt spid="9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28"/>
                                        </p:tgtEl>
                                        <p:attrNameLst>
                                          <p:attrName>style.visibility</p:attrName>
                                        </p:attrNameLst>
                                      </p:cBhvr>
                                      <p:to>
                                        <p:strVal val="visible"/>
                                      </p:to>
                                    </p:set>
                                    <p:anim calcmode="lin" valueType="num">
                                      <p:cBhvr additive="base">
                                        <p:cTn id="117" dur="500" fill="hold"/>
                                        <p:tgtEl>
                                          <p:spTgt spid="128"/>
                                        </p:tgtEl>
                                        <p:attrNameLst>
                                          <p:attrName>ppt_x</p:attrName>
                                        </p:attrNameLst>
                                      </p:cBhvr>
                                      <p:tavLst>
                                        <p:tav tm="0">
                                          <p:val>
                                            <p:strVal val="#ppt_x"/>
                                          </p:val>
                                        </p:tav>
                                        <p:tav tm="100000">
                                          <p:val>
                                            <p:strVal val="#ppt_x"/>
                                          </p:val>
                                        </p:tav>
                                      </p:tavLst>
                                    </p:anim>
                                    <p:anim calcmode="lin" valueType="num">
                                      <p:cBhvr additive="base">
                                        <p:cTn id="11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nodeType="clickEffect">
                                  <p:stCondLst>
                                    <p:cond delay="0"/>
                                  </p:stCondLst>
                                  <p:childTnLst>
                                    <p:set>
                                      <p:cBhvr>
                                        <p:cTn id="122" dur="1" fill="hold">
                                          <p:stCondLst>
                                            <p:cond delay="0"/>
                                          </p:stCondLst>
                                        </p:cTn>
                                        <p:tgtEl>
                                          <p:spTgt spid="129"/>
                                        </p:tgtEl>
                                        <p:attrNameLst>
                                          <p:attrName>style.visibility</p:attrName>
                                        </p:attrNameLst>
                                      </p:cBhvr>
                                      <p:to>
                                        <p:strVal val="visible"/>
                                      </p:to>
                                    </p:set>
                                    <p:anim calcmode="lin" valueType="num">
                                      <p:cBhvr additive="base">
                                        <p:cTn id="123" dur="500" fill="hold"/>
                                        <p:tgtEl>
                                          <p:spTgt spid="129"/>
                                        </p:tgtEl>
                                        <p:attrNameLst>
                                          <p:attrName>ppt_x</p:attrName>
                                        </p:attrNameLst>
                                      </p:cBhvr>
                                      <p:tavLst>
                                        <p:tav tm="0">
                                          <p:val>
                                            <p:strVal val="0-#ppt_w/2"/>
                                          </p:val>
                                        </p:tav>
                                        <p:tav tm="100000">
                                          <p:val>
                                            <p:strVal val="#ppt_x"/>
                                          </p:val>
                                        </p:tav>
                                      </p:tavLst>
                                    </p:anim>
                                    <p:anim calcmode="lin" valueType="num">
                                      <p:cBhvr additive="base">
                                        <p:cTn id="124" dur="500" fill="hold"/>
                                        <p:tgtEl>
                                          <p:spTgt spid="129"/>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5" presetClass="exit" presetSubtype="10" fill="hold" grpId="1" nodeType="clickEffect">
                                  <p:stCondLst>
                                    <p:cond delay="0"/>
                                  </p:stCondLst>
                                  <p:childTnLst>
                                    <p:animEffect transition="out" filter="checkerboard(across)">
                                      <p:cBhvr>
                                        <p:cTn id="128" dur="500"/>
                                        <p:tgtEl>
                                          <p:spTgt spid="128"/>
                                        </p:tgtEl>
                                      </p:cBhvr>
                                    </p:animEffect>
                                    <p:set>
                                      <p:cBhvr>
                                        <p:cTn id="129" dur="1" fill="hold">
                                          <p:stCondLst>
                                            <p:cond delay="499"/>
                                          </p:stCondLst>
                                        </p:cTn>
                                        <p:tgtEl>
                                          <p:spTgt spid="128"/>
                                        </p:tgtEl>
                                        <p:attrNameLst>
                                          <p:attrName>style.visibility</p:attrName>
                                        </p:attrNameLst>
                                      </p:cBhvr>
                                      <p:to>
                                        <p:strVal val="hidden"/>
                                      </p:to>
                                    </p:set>
                                  </p:childTnLst>
                                </p:cTn>
                              </p:par>
                            </p:childTnLst>
                          </p:cTn>
                        </p:par>
                        <p:par>
                          <p:cTn id="130" fill="hold">
                            <p:stCondLst>
                              <p:cond delay="500"/>
                            </p:stCondLst>
                            <p:childTnLst>
                              <p:par>
                                <p:cTn id="131" presetID="2" presetClass="exit" presetSubtype="2" fill="hold" nodeType="afterEffect">
                                  <p:stCondLst>
                                    <p:cond delay="0"/>
                                  </p:stCondLst>
                                  <p:childTnLst>
                                    <p:anim calcmode="lin" valueType="num">
                                      <p:cBhvr additive="base">
                                        <p:cTn id="132" dur="500"/>
                                        <p:tgtEl>
                                          <p:spTgt spid="109"/>
                                        </p:tgtEl>
                                        <p:attrNameLst>
                                          <p:attrName>ppt_x</p:attrName>
                                        </p:attrNameLst>
                                      </p:cBhvr>
                                      <p:tavLst>
                                        <p:tav tm="0">
                                          <p:val>
                                            <p:strVal val="ppt_x"/>
                                          </p:val>
                                        </p:tav>
                                        <p:tav tm="100000">
                                          <p:val>
                                            <p:strVal val="1+ppt_w/2"/>
                                          </p:val>
                                        </p:tav>
                                      </p:tavLst>
                                    </p:anim>
                                    <p:anim calcmode="lin" valueType="num">
                                      <p:cBhvr additive="base">
                                        <p:cTn id="133" dur="500"/>
                                        <p:tgtEl>
                                          <p:spTgt spid="109"/>
                                        </p:tgtEl>
                                        <p:attrNameLst>
                                          <p:attrName>ppt_y</p:attrName>
                                        </p:attrNameLst>
                                      </p:cBhvr>
                                      <p:tavLst>
                                        <p:tav tm="0">
                                          <p:val>
                                            <p:strVal val="ppt_y"/>
                                          </p:val>
                                        </p:tav>
                                        <p:tav tm="100000">
                                          <p:val>
                                            <p:strVal val="ppt_y"/>
                                          </p:val>
                                        </p:tav>
                                      </p:tavLst>
                                    </p:anim>
                                    <p:set>
                                      <p:cBhvr>
                                        <p:cTn id="134" dur="1" fill="hold">
                                          <p:stCondLst>
                                            <p:cond delay="499"/>
                                          </p:stCondLst>
                                        </p:cTn>
                                        <p:tgtEl>
                                          <p:spTgt spid="109"/>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500" fill="hold"/>
                                        <p:tgtEl>
                                          <p:spTgt spid="78"/>
                                        </p:tgtEl>
                                        <p:attrNameLst>
                                          <p:attrName>ppt_x</p:attrName>
                                        </p:attrNameLst>
                                      </p:cBhvr>
                                      <p:tavLst>
                                        <p:tav tm="0">
                                          <p:val>
                                            <p:strVal val="#ppt_x"/>
                                          </p:val>
                                        </p:tav>
                                        <p:tav tm="100000">
                                          <p:val>
                                            <p:strVal val="#ppt_x"/>
                                          </p:val>
                                        </p:tav>
                                      </p:tavLst>
                                    </p:anim>
                                    <p:anim calcmode="lin" valueType="num">
                                      <p:cBhvr additive="base">
                                        <p:cTn id="14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nodeType="clickEffect">
                                  <p:stCondLst>
                                    <p:cond delay="0"/>
                                  </p:stCondLst>
                                  <p:childTnLst>
                                    <p:set>
                                      <p:cBhvr>
                                        <p:cTn id="144" dur="1" fill="hold">
                                          <p:stCondLst>
                                            <p:cond delay="0"/>
                                          </p:stCondLst>
                                        </p:cTn>
                                        <p:tgtEl>
                                          <p:spTgt spid="61"/>
                                        </p:tgtEl>
                                        <p:attrNameLst>
                                          <p:attrName>style.visibility</p:attrName>
                                        </p:attrNameLst>
                                      </p:cBhvr>
                                      <p:to>
                                        <p:strVal val="visible"/>
                                      </p:to>
                                    </p:set>
                                    <p:anim calcmode="lin" valueType="num">
                                      <p:cBhvr additive="base">
                                        <p:cTn id="145" dur="500" fill="hold"/>
                                        <p:tgtEl>
                                          <p:spTgt spid="61"/>
                                        </p:tgtEl>
                                        <p:attrNameLst>
                                          <p:attrName>ppt_x</p:attrName>
                                        </p:attrNameLst>
                                      </p:cBhvr>
                                      <p:tavLst>
                                        <p:tav tm="0">
                                          <p:val>
                                            <p:strVal val="0-#ppt_w/2"/>
                                          </p:val>
                                        </p:tav>
                                        <p:tav tm="100000">
                                          <p:val>
                                            <p:strVal val="#ppt_x"/>
                                          </p:val>
                                        </p:tav>
                                      </p:tavLst>
                                    </p:anim>
                                    <p:anim calcmode="lin" valueType="num">
                                      <p:cBhvr additive="base">
                                        <p:cTn id="146"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5" presetClass="exit" presetSubtype="10" fill="hold" grpId="1" nodeType="clickEffect">
                                  <p:stCondLst>
                                    <p:cond delay="0"/>
                                  </p:stCondLst>
                                  <p:childTnLst>
                                    <p:animEffect transition="out" filter="checkerboard(across)">
                                      <p:cBhvr>
                                        <p:cTn id="150" dur="500"/>
                                        <p:tgtEl>
                                          <p:spTgt spid="78"/>
                                        </p:tgtEl>
                                      </p:cBhvr>
                                    </p:animEffect>
                                    <p:set>
                                      <p:cBhvr>
                                        <p:cTn id="151" dur="1" fill="hold">
                                          <p:stCondLst>
                                            <p:cond delay="499"/>
                                          </p:stCondLst>
                                        </p:cTn>
                                        <p:tgtEl>
                                          <p:spTgt spid="78"/>
                                        </p:tgtEl>
                                        <p:attrNameLst>
                                          <p:attrName>style.visibility</p:attrName>
                                        </p:attrNameLst>
                                      </p:cBhvr>
                                      <p:to>
                                        <p:strVal val="hidden"/>
                                      </p:to>
                                    </p:set>
                                  </p:childTnLst>
                                </p:cTn>
                              </p:par>
                            </p:childTnLst>
                          </p:cTn>
                        </p:par>
                        <p:par>
                          <p:cTn id="152" fill="hold">
                            <p:stCondLst>
                              <p:cond delay="500"/>
                            </p:stCondLst>
                            <p:childTnLst>
                              <p:par>
                                <p:cTn id="153" presetID="2" presetClass="exit" presetSubtype="2" fill="hold" nodeType="afterEffect">
                                  <p:stCondLst>
                                    <p:cond delay="0"/>
                                  </p:stCondLst>
                                  <p:childTnLst>
                                    <p:anim calcmode="lin" valueType="num">
                                      <p:cBhvr additive="base">
                                        <p:cTn id="154" dur="500"/>
                                        <p:tgtEl>
                                          <p:spTgt spid="83"/>
                                        </p:tgtEl>
                                        <p:attrNameLst>
                                          <p:attrName>ppt_x</p:attrName>
                                        </p:attrNameLst>
                                      </p:cBhvr>
                                      <p:tavLst>
                                        <p:tav tm="0">
                                          <p:val>
                                            <p:strVal val="ppt_x"/>
                                          </p:val>
                                        </p:tav>
                                        <p:tav tm="100000">
                                          <p:val>
                                            <p:strVal val="1+ppt_w/2"/>
                                          </p:val>
                                        </p:tav>
                                      </p:tavLst>
                                    </p:anim>
                                    <p:anim calcmode="lin" valueType="num">
                                      <p:cBhvr additive="base">
                                        <p:cTn id="155" dur="500"/>
                                        <p:tgtEl>
                                          <p:spTgt spid="83"/>
                                        </p:tgtEl>
                                        <p:attrNameLst>
                                          <p:attrName>ppt_y</p:attrName>
                                        </p:attrNameLst>
                                      </p:cBhvr>
                                      <p:tavLst>
                                        <p:tav tm="0">
                                          <p:val>
                                            <p:strVal val="ppt_y"/>
                                          </p:val>
                                        </p:tav>
                                        <p:tav tm="100000">
                                          <p:val>
                                            <p:strVal val="ppt_y"/>
                                          </p:val>
                                        </p:tav>
                                      </p:tavLst>
                                    </p:anim>
                                    <p:set>
                                      <p:cBhvr>
                                        <p:cTn id="156" dur="1" fill="hold">
                                          <p:stCondLst>
                                            <p:cond delay="499"/>
                                          </p:stCondLst>
                                        </p:cTn>
                                        <p:tgtEl>
                                          <p:spTgt spid="83"/>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80"/>
                                        </p:tgtEl>
                                        <p:attrNameLst>
                                          <p:attrName>style.visibility</p:attrName>
                                        </p:attrNameLst>
                                      </p:cBhvr>
                                      <p:to>
                                        <p:strVal val="visible"/>
                                      </p:to>
                                    </p:set>
                                    <p:anim calcmode="lin" valueType="num">
                                      <p:cBhvr additive="base">
                                        <p:cTn id="161" dur="500" fill="hold"/>
                                        <p:tgtEl>
                                          <p:spTgt spid="80"/>
                                        </p:tgtEl>
                                        <p:attrNameLst>
                                          <p:attrName>ppt_x</p:attrName>
                                        </p:attrNameLst>
                                      </p:cBhvr>
                                      <p:tavLst>
                                        <p:tav tm="0">
                                          <p:val>
                                            <p:strVal val="#ppt_x"/>
                                          </p:val>
                                        </p:tav>
                                        <p:tav tm="100000">
                                          <p:val>
                                            <p:strVal val="#ppt_x"/>
                                          </p:val>
                                        </p:tav>
                                      </p:tavLst>
                                    </p:anim>
                                    <p:anim calcmode="lin" valueType="num">
                                      <p:cBhvr additive="base">
                                        <p:cTn id="16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8" fill="hold" nodeType="clickEffect">
                                  <p:stCondLst>
                                    <p:cond delay="0"/>
                                  </p:stCondLst>
                                  <p:childTnLst>
                                    <p:set>
                                      <p:cBhvr>
                                        <p:cTn id="166" dur="1" fill="hold">
                                          <p:stCondLst>
                                            <p:cond delay="0"/>
                                          </p:stCondLst>
                                        </p:cTn>
                                        <p:tgtEl>
                                          <p:spTgt spid="69"/>
                                        </p:tgtEl>
                                        <p:attrNameLst>
                                          <p:attrName>style.visibility</p:attrName>
                                        </p:attrNameLst>
                                      </p:cBhvr>
                                      <p:to>
                                        <p:strVal val="visible"/>
                                      </p:to>
                                    </p:set>
                                    <p:anim calcmode="lin" valueType="num">
                                      <p:cBhvr additive="base">
                                        <p:cTn id="167" dur="500" fill="hold"/>
                                        <p:tgtEl>
                                          <p:spTgt spid="69"/>
                                        </p:tgtEl>
                                        <p:attrNameLst>
                                          <p:attrName>ppt_x</p:attrName>
                                        </p:attrNameLst>
                                      </p:cBhvr>
                                      <p:tavLst>
                                        <p:tav tm="0">
                                          <p:val>
                                            <p:strVal val="0-#ppt_w/2"/>
                                          </p:val>
                                        </p:tav>
                                        <p:tav tm="100000">
                                          <p:val>
                                            <p:strVal val="#ppt_x"/>
                                          </p:val>
                                        </p:tav>
                                      </p:tavLst>
                                    </p:anim>
                                    <p:anim calcmode="lin" valueType="num">
                                      <p:cBhvr additive="base">
                                        <p:cTn id="168"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5" presetClass="exit" presetSubtype="10" fill="hold" grpId="1" nodeType="clickEffect">
                                  <p:stCondLst>
                                    <p:cond delay="0"/>
                                  </p:stCondLst>
                                  <p:childTnLst>
                                    <p:animEffect transition="out" filter="checkerboard(across)">
                                      <p:cBhvr>
                                        <p:cTn id="172" dur="500"/>
                                        <p:tgtEl>
                                          <p:spTgt spid="80"/>
                                        </p:tgtEl>
                                      </p:cBhvr>
                                    </p:animEffect>
                                    <p:set>
                                      <p:cBhvr>
                                        <p:cTn id="173" dur="1" fill="hold">
                                          <p:stCondLst>
                                            <p:cond delay="499"/>
                                          </p:stCondLst>
                                        </p:cTn>
                                        <p:tgtEl>
                                          <p:spTgt spid="80"/>
                                        </p:tgtEl>
                                        <p:attrNameLst>
                                          <p:attrName>style.visibility</p:attrName>
                                        </p:attrNameLst>
                                      </p:cBhvr>
                                      <p:to>
                                        <p:strVal val="hidden"/>
                                      </p:to>
                                    </p:set>
                                  </p:childTnLst>
                                </p:cTn>
                              </p:par>
                            </p:childTnLst>
                          </p:cTn>
                        </p:par>
                        <p:par>
                          <p:cTn id="174" fill="hold">
                            <p:stCondLst>
                              <p:cond delay="500"/>
                            </p:stCondLst>
                            <p:childTnLst>
                              <p:par>
                                <p:cTn id="175" presetID="2" presetClass="exit" presetSubtype="2" fill="hold" nodeType="afterEffect">
                                  <p:stCondLst>
                                    <p:cond delay="0"/>
                                  </p:stCondLst>
                                  <p:childTnLst>
                                    <p:anim calcmode="lin" valueType="num">
                                      <p:cBhvr additive="base">
                                        <p:cTn id="176" dur="500"/>
                                        <p:tgtEl>
                                          <p:spTgt spid="91"/>
                                        </p:tgtEl>
                                        <p:attrNameLst>
                                          <p:attrName>ppt_x</p:attrName>
                                        </p:attrNameLst>
                                      </p:cBhvr>
                                      <p:tavLst>
                                        <p:tav tm="0">
                                          <p:val>
                                            <p:strVal val="ppt_x"/>
                                          </p:val>
                                        </p:tav>
                                        <p:tav tm="100000">
                                          <p:val>
                                            <p:strVal val="1+ppt_w/2"/>
                                          </p:val>
                                        </p:tav>
                                      </p:tavLst>
                                    </p:anim>
                                    <p:anim calcmode="lin" valueType="num">
                                      <p:cBhvr additive="base">
                                        <p:cTn id="177" dur="500"/>
                                        <p:tgtEl>
                                          <p:spTgt spid="91"/>
                                        </p:tgtEl>
                                        <p:attrNameLst>
                                          <p:attrName>ppt_y</p:attrName>
                                        </p:attrNameLst>
                                      </p:cBhvr>
                                      <p:tavLst>
                                        <p:tav tm="0">
                                          <p:val>
                                            <p:strVal val="ppt_y"/>
                                          </p:val>
                                        </p:tav>
                                        <p:tav tm="100000">
                                          <p:val>
                                            <p:strVal val="ppt_y"/>
                                          </p:val>
                                        </p:tav>
                                      </p:tavLst>
                                    </p:anim>
                                    <p:set>
                                      <p:cBhvr>
                                        <p:cTn id="178" dur="1" fill="hold">
                                          <p:stCondLst>
                                            <p:cond delay="499"/>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118" grpId="0" animBg="1"/>
      <p:bldP spid="118" grpId="1" animBg="1"/>
      <p:bldP spid="123" grpId="0" animBg="1"/>
      <p:bldP spid="123" grpId="1" animBg="1"/>
      <p:bldP spid="128" grpId="0" animBg="1"/>
      <p:bldP spid="12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5900" y="116632"/>
            <a:ext cx="8748713" cy="662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FastTransposeSMatrix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TSMatrix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TSMatrix</a:t>
            </a:r>
            <a:r>
              <a:rPr kumimoji="1" lang="en-US" altLang="zh-CN" sz="2200" dirty="0">
                <a:latin typeface="Times New Roman" panose="02020603050405020304" pitchFamily="18" charset="0"/>
              </a:rPr>
              <a:t> *T)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int</a:t>
            </a:r>
            <a:r>
              <a:rPr kumimoji="1" lang="en-US" altLang="zh-CN" sz="2200" dirty="0">
                <a:latin typeface="Times New Roman" panose="02020603050405020304" pitchFamily="18" charset="0"/>
              </a:rPr>
              <a:t>   col, p, q, t;</a:t>
            </a:r>
          </a:p>
          <a:p>
            <a:r>
              <a:rPr kumimoji="1" lang="en-US" altLang="zh-CN" sz="2200" dirty="0">
                <a:latin typeface="Times New Roman" panose="02020603050405020304" pitchFamily="18" charset="0"/>
              </a:rPr>
              <a:t>      T-&gt;mu = </a:t>
            </a:r>
            <a:r>
              <a:rPr kumimoji="1" lang="en-US" altLang="zh-CN" sz="2200" dirty="0" err="1">
                <a:latin typeface="Times New Roman" panose="02020603050405020304" pitchFamily="18" charset="0"/>
              </a:rPr>
              <a:t>M.nu</a:t>
            </a:r>
            <a:r>
              <a:rPr kumimoji="1" lang="en-US" altLang="zh-CN" sz="2200" dirty="0">
                <a:latin typeface="Times New Roman" panose="02020603050405020304" pitchFamily="18" charset="0"/>
              </a:rPr>
              <a:t>; T-&gt;nu = </a:t>
            </a:r>
            <a:r>
              <a:rPr kumimoji="1" lang="en-US" altLang="zh-CN" sz="2200" dirty="0" err="1">
                <a:latin typeface="Times New Roman" panose="02020603050405020304" pitchFamily="18" charset="0"/>
              </a:rPr>
              <a:t>M.mu</a:t>
            </a:r>
            <a:r>
              <a:rPr kumimoji="1" lang="en-US" altLang="zh-CN" sz="2200" dirty="0">
                <a:latin typeface="Times New Roman" panose="02020603050405020304" pitchFamily="18" charset="0"/>
              </a:rPr>
              <a:t>; 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if (T-&gt;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a:t>
            </a:r>
          </a:p>
          <a:p>
            <a:r>
              <a:rPr kumimoji="1" lang="en-US" altLang="zh-CN" sz="2200" dirty="0">
                <a:latin typeface="Times New Roman" panose="02020603050405020304" pitchFamily="18" charset="0"/>
              </a:rPr>
              <a:t>            for (col=0; col&lt; M.nu; ++col)  </a:t>
            </a:r>
            <a:r>
              <a:rPr kumimoji="1" lang="en-US" altLang="zh-CN" sz="2200" dirty="0" err="1">
                <a:latin typeface="Times New Roman" panose="02020603050405020304" pitchFamily="18" charset="0"/>
              </a:rPr>
              <a:t>num</a:t>
            </a:r>
            <a:r>
              <a:rPr kumimoji="1" lang="en-US" altLang="zh-CN" sz="2200" dirty="0">
                <a:latin typeface="Times New Roman" panose="02020603050405020304" pitchFamily="18" charset="0"/>
              </a:rPr>
              <a:t>[col] = 0;</a:t>
            </a:r>
          </a:p>
          <a:p>
            <a:r>
              <a:rPr kumimoji="1" lang="en-US" altLang="zh-CN" sz="2200" dirty="0">
                <a:latin typeface="Times New Roman" panose="02020603050405020304" pitchFamily="18" charset="0"/>
              </a:rPr>
              <a:t>            for (t = 0; t &lt;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 ++t) </a:t>
            </a:r>
            <a:r>
              <a:rPr kumimoji="1" lang="en-US" altLang="zh-CN" sz="2200" dirty="0">
                <a:solidFill>
                  <a:srgbClr val="33CC33"/>
                </a:solidFill>
                <a:latin typeface="Times New Roman" panose="02020603050405020304" pitchFamily="18" charset="0"/>
              </a:rPr>
              <a:t>/*</a:t>
            </a:r>
            <a:r>
              <a:rPr kumimoji="1" lang="zh-CN" altLang="en-US" sz="2200" dirty="0">
                <a:solidFill>
                  <a:srgbClr val="33CC33"/>
                </a:solidFill>
                <a:latin typeface="Times New Roman" panose="02020603050405020304" pitchFamily="18" charset="0"/>
              </a:rPr>
              <a:t>统计每列的非零元个数*</a:t>
            </a:r>
            <a:r>
              <a:rPr kumimoji="1" lang="en-US" altLang="zh-CN" sz="2200" dirty="0">
                <a:solidFill>
                  <a:srgbClr val="33CC33"/>
                </a:solidFill>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num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[t].j];</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cpot</a:t>
            </a:r>
            <a:r>
              <a:rPr kumimoji="1" lang="en-US" altLang="zh-CN" sz="2200" dirty="0">
                <a:latin typeface="Times New Roman" panose="02020603050405020304" pitchFamily="18" charset="0"/>
              </a:rPr>
              <a:t>[0] = 0; 	</a:t>
            </a:r>
            <a:r>
              <a:rPr kumimoji="1" lang="en-US" altLang="zh-CN" sz="2200" dirty="0">
                <a:solidFill>
                  <a:srgbClr val="33CC33"/>
                </a:solidFill>
                <a:latin typeface="Times New Roman" panose="02020603050405020304" pitchFamily="18" charset="0"/>
              </a:rPr>
              <a:t>/*</a:t>
            </a:r>
            <a:r>
              <a:rPr kumimoji="1" lang="zh-CN" altLang="en-US" sz="2200" dirty="0">
                <a:solidFill>
                  <a:srgbClr val="33CC33"/>
                </a:solidFill>
                <a:latin typeface="Times New Roman" panose="02020603050405020304" pitchFamily="18" charset="0"/>
              </a:rPr>
              <a:t>计算每列第一个非零元转置后的位置*</a:t>
            </a:r>
            <a:r>
              <a:rPr kumimoji="1" lang="en-US" altLang="zh-CN" sz="2200" dirty="0">
                <a:solidFill>
                  <a:srgbClr val="33CC33"/>
                </a:solidFill>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for (col = 1; col &lt; M.nu; ++col)</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cpot</a:t>
            </a:r>
            <a:r>
              <a:rPr kumimoji="1" lang="en-US" altLang="zh-CN" sz="2200" dirty="0">
                <a:latin typeface="Times New Roman" panose="02020603050405020304" pitchFamily="18" charset="0"/>
              </a:rPr>
              <a:t>[col] = </a:t>
            </a:r>
            <a:r>
              <a:rPr kumimoji="1" lang="en-US" altLang="zh-CN" sz="2200" dirty="0" err="1">
                <a:latin typeface="Times New Roman" panose="02020603050405020304" pitchFamily="18" charset="0"/>
              </a:rPr>
              <a:t>cpot</a:t>
            </a:r>
            <a:r>
              <a:rPr kumimoji="1" lang="en-US" altLang="zh-CN" sz="2200" dirty="0">
                <a:latin typeface="Times New Roman" panose="02020603050405020304" pitchFamily="18" charset="0"/>
              </a:rPr>
              <a:t>[col-1] + num[col-1]; </a:t>
            </a:r>
            <a:r>
              <a:rPr kumimoji="1" lang="en-US" altLang="zh-CN" dirty="0">
                <a:solidFill>
                  <a:srgbClr val="33CC33"/>
                </a:solidFill>
                <a:latin typeface="Times New Roman" panose="02020603050405020304" pitchFamily="18" charset="0"/>
              </a:rPr>
              <a:t>//</a:t>
            </a:r>
            <a:r>
              <a:rPr kumimoji="1" lang="zh-CN" altLang="en-US" dirty="0">
                <a:solidFill>
                  <a:srgbClr val="33CC33"/>
                </a:solidFill>
                <a:latin typeface="Times New Roman" panose="02020603050405020304" pitchFamily="18" charset="0"/>
              </a:rPr>
              <a:t>前一列两元素相加得当前值</a:t>
            </a:r>
            <a:endParaRPr kumimoji="1" lang="en-US" altLang="zh-CN" dirty="0">
              <a:solidFill>
                <a:srgbClr val="33CC33"/>
              </a:solidFill>
              <a:latin typeface="Times New Roman" panose="02020603050405020304" pitchFamily="18" charset="0"/>
            </a:endParaRPr>
          </a:p>
          <a:p>
            <a:pPr>
              <a:lnSpc>
                <a:spcPct val="130000"/>
              </a:lnSpc>
            </a:pPr>
            <a:r>
              <a:rPr kumimoji="1" lang="en-US" altLang="zh-CN" sz="2200" dirty="0">
                <a:latin typeface="Times New Roman" panose="02020603050405020304" pitchFamily="18" charset="0"/>
              </a:rPr>
              <a:t>            for (p = 0; p &lt;=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 ++p){</a:t>
            </a:r>
          </a:p>
          <a:p>
            <a:r>
              <a:rPr kumimoji="1" lang="en-US" altLang="zh-CN" sz="2200" dirty="0">
                <a:latin typeface="Times New Roman" panose="02020603050405020304" pitchFamily="18" charset="0"/>
              </a:rPr>
              <a:t>                  col =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[p].j; q = </a:t>
            </a:r>
            <a:r>
              <a:rPr kumimoji="1" lang="en-US" altLang="zh-CN" sz="2200" dirty="0" err="1">
                <a:latin typeface="Times New Roman" panose="02020603050405020304" pitchFamily="18" charset="0"/>
              </a:rPr>
              <a:t>cpot</a:t>
            </a:r>
            <a:r>
              <a:rPr kumimoji="1" lang="en-US" altLang="zh-CN" sz="2200" dirty="0">
                <a:latin typeface="Times New Roman" panose="02020603050405020304" pitchFamily="18" charset="0"/>
              </a:rPr>
              <a:t>[col];</a:t>
            </a:r>
          </a:p>
          <a:p>
            <a:r>
              <a:rPr kumimoji="1" lang="en-US" altLang="zh-CN" sz="2200" dirty="0">
                <a:latin typeface="Times New Roman" panose="02020603050405020304" pitchFamily="18" charset="0"/>
              </a:rPr>
              <a:t>                  T-&gt;data[q].i =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[p].j; T-&gt;data[q].j =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i</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T-&gt;data[q].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p>
          <a:p>
            <a:r>
              <a:rPr kumimoji="1" lang="en-US" altLang="zh-CN" sz="2200" dirty="0">
                <a:solidFill>
                  <a:srgbClr val="FFFF00"/>
                </a:solidFill>
                <a:latin typeface="Times New Roman" panose="02020603050405020304" pitchFamily="18" charset="0"/>
              </a:rPr>
              <a:t>                  </a:t>
            </a:r>
            <a:r>
              <a:rPr kumimoji="1" lang="en-US" altLang="zh-CN" sz="2200" dirty="0">
                <a:solidFill>
                  <a:schemeClr val="tx1"/>
                </a:solidFill>
                <a:latin typeface="Times New Roman" panose="02020603050405020304" pitchFamily="18" charset="0"/>
              </a:rPr>
              <a:t>++</a:t>
            </a:r>
            <a:r>
              <a:rPr kumimoji="1" lang="en-US" altLang="zh-CN" sz="2200" dirty="0" err="1">
                <a:solidFill>
                  <a:schemeClr val="tx1"/>
                </a:solidFill>
                <a:latin typeface="Times New Roman" panose="02020603050405020304" pitchFamily="18" charset="0"/>
              </a:rPr>
              <a:t>cpot</a:t>
            </a:r>
            <a:r>
              <a:rPr kumimoji="1" lang="en-US" altLang="zh-CN" sz="2200" dirty="0">
                <a:solidFill>
                  <a:schemeClr val="tx1"/>
                </a:solidFill>
                <a:latin typeface="Times New Roman" panose="02020603050405020304" pitchFamily="18" charset="0"/>
              </a:rPr>
              <a:t>[col]; </a:t>
            </a:r>
            <a:r>
              <a:rPr kumimoji="1" lang="en-US" altLang="zh-CN" sz="1400" dirty="0">
                <a:solidFill>
                  <a:srgbClr val="33CC33"/>
                </a:solidFill>
                <a:latin typeface="Times New Roman" panose="02020603050405020304" pitchFamily="18" charset="0"/>
              </a:rPr>
              <a:t>//</a:t>
            </a:r>
            <a:r>
              <a:rPr kumimoji="1" lang="zh-CN" altLang="en-US" sz="1400" dirty="0">
                <a:solidFill>
                  <a:srgbClr val="33CC33"/>
                </a:solidFill>
                <a:latin typeface="Times New Roman" panose="02020603050405020304" pitchFamily="18" charset="0"/>
              </a:rPr>
              <a:t>当插入元素后，</a:t>
            </a:r>
            <a:r>
              <a:rPr kumimoji="1" lang="en-US" altLang="zh-CN" sz="1400" dirty="0" err="1">
                <a:solidFill>
                  <a:srgbClr val="33CC33"/>
                </a:solidFill>
                <a:latin typeface="Times New Roman" panose="02020603050405020304" pitchFamily="18" charset="0"/>
              </a:rPr>
              <a:t>cpot</a:t>
            </a:r>
            <a:r>
              <a:rPr kumimoji="1" lang="en-US" altLang="zh-CN" sz="1400" dirty="0">
                <a:solidFill>
                  <a:srgbClr val="33CC33"/>
                </a:solidFill>
                <a:latin typeface="Times New Roman" panose="02020603050405020304" pitchFamily="18" charset="0"/>
              </a:rPr>
              <a:t>[col]</a:t>
            </a:r>
            <a:r>
              <a:rPr kumimoji="1" lang="zh-CN" altLang="en-US" sz="1400" dirty="0">
                <a:solidFill>
                  <a:srgbClr val="33CC33"/>
                </a:solidFill>
                <a:latin typeface="Times New Roman" panose="02020603050405020304" pitchFamily="18" charset="0"/>
              </a:rPr>
              <a:t>值需要加</a:t>
            </a:r>
            <a:r>
              <a:rPr kumimoji="1" lang="en-US" altLang="zh-CN" sz="1400" dirty="0">
                <a:solidFill>
                  <a:srgbClr val="33CC33"/>
                </a:solidFill>
                <a:latin typeface="Times New Roman" panose="02020603050405020304" pitchFamily="18" charset="0"/>
              </a:rPr>
              <a:t>1</a:t>
            </a:r>
            <a:r>
              <a:rPr kumimoji="1" lang="zh-CN" altLang="en-US" sz="1400" dirty="0">
                <a:solidFill>
                  <a:srgbClr val="33CC33"/>
                </a:solidFill>
                <a:latin typeface="Times New Roman" panose="02020603050405020304" pitchFamily="18" charset="0"/>
              </a:rPr>
              <a:t>，方便后续相同地址元素的插入</a:t>
            </a:r>
            <a:endParaRPr kumimoji="1" lang="en-US" altLang="zh-CN" sz="1400" u="sng"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 for */</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 if */</a:t>
            </a:r>
          </a:p>
          <a:p>
            <a:r>
              <a:rPr kumimoji="1" lang="en-US" altLang="zh-CN" sz="2200" dirty="0">
                <a:latin typeface="Times New Roman" panose="02020603050405020304" pitchFamily="18" charset="0"/>
              </a:rPr>
              <a:t>      return OK;</a:t>
            </a:r>
          </a:p>
          <a:p>
            <a:r>
              <a:rPr kumimoji="1" lang="en-US" altLang="zh-CN" sz="2200" dirty="0">
                <a:latin typeface="Times New Roman" panose="02020603050405020304" pitchFamily="18" charset="0"/>
              </a:rPr>
              <a:t>}	</a:t>
            </a:r>
          </a:p>
        </p:txBody>
      </p:sp>
      <p:sp>
        <p:nvSpPr>
          <p:cNvPr id="10243" name="Rectangle 3"/>
          <p:cNvSpPr>
            <a:spLocks noChangeArrowheads="1"/>
          </p:cNvSpPr>
          <p:nvPr/>
        </p:nvSpPr>
        <p:spPr bwMode="auto">
          <a:xfrm>
            <a:off x="971550" y="1519982"/>
            <a:ext cx="7776914" cy="2016125"/>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4" name="Rectangle 4"/>
          <p:cNvSpPr>
            <a:spLocks noChangeArrowheads="1"/>
          </p:cNvSpPr>
          <p:nvPr/>
        </p:nvSpPr>
        <p:spPr bwMode="auto">
          <a:xfrm>
            <a:off x="971550" y="3607545"/>
            <a:ext cx="7776914" cy="201771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23850" y="1582738"/>
            <a:ext cx="8280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latin typeface="Times New Roman" panose="02020603050405020304" pitchFamily="18" charset="0"/>
                <a:ea typeface="幼圆" panose="02010509060101010101" pitchFamily="49" charset="-122"/>
              </a:rPr>
              <a:t>该算法的总的循环次数为：</a:t>
            </a:r>
          </a:p>
          <a:p>
            <a:r>
              <a:rPr kumimoji="1" lang="en-US" altLang="zh-CN" sz="2800" dirty="0" err="1">
                <a:latin typeface="Times New Roman" panose="02020603050405020304" pitchFamily="18" charset="0"/>
                <a:ea typeface="幼圆" panose="02010509060101010101" pitchFamily="49" charset="-122"/>
              </a:rPr>
              <a:t>M.nu+M.tu+M.nu-1</a:t>
            </a:r>
            <a:r>
              <a:rPr kumimoji="1" lang="en-US" altLang="zh-CN" sz="2800" dirty="0">
                <a:latin typeface="Times New Roman" panose="02020603050405020304" pitchFamily="18" charset="0"/>
                <a:ea typeface="幼圆" panose="02010509060101010101" pitchFamily="49" charset="-122"/>
              </a:rPr>
              <a:t> +</a:t>
            </a:r>
            <a:r>
              <a:rPr kumimoji="1" lang="en-US" altLang="zh-CN" sz="2800" dirty="0" err="1">
                <a:latin typeface="Times New Roman" panose="02020603050405020304" pitchFamily="18" charset="0"/>
                <a:ea typeface="幼圆" panose="02010509060101010101" pitchFamily="49" charset="-122"/>
              </a:rPr>
              <a:t>M.tu</a:t>
            </a:r>
            <a:r>
              <a:rPr kumimoji="1" lang="en-US" altLang="zh-CN" sz="2800" dirty="0">
                <a:latin typeface="Times New Roman" panose="02020603050405020304" pitchFamily="18" charset="0"/>
                <a:ea typeface="幼圆" panose="02010509060101010101" pitchFamily="49" charset="-122"/>
              </a:rPr>
              <a:t> = 2(</a:t>
            </a:r>
            <a:r>
              <a:rPr kumimoji="1" lang="en-US" altLang="zh-CN" sz="2800" dirty="0" err="1">
                <a:latin typeface="Times New Roman" panose="02020603050405020304" pitchFamily="18" charset="0"/>
                <a:ea typeface="幼圆" panose="02010509060101010101" pitchFamily="49" charset="-122"/>
              </a:rPr>
              <a:t>M.nu</a:t>
            </a:r>
            <a:r>
              <a:rPr kumimoji="1" lang="en-US" altLang="zh-CN" sz="2800" dirty="0">
                <a:latin typeface="Times New Roman" panose="02020603050405020304" pitchFamily="18" charset="0"/>
                <a:ea typeface="幼圆" panose="02010509060101010101" pitchFamily="49" charset="-122"/>
              </a:rPr>
              <a:t> + </a:t>
            </a:r>
            <a:r>
              <a:rPr kumimoji="1" lang="en-US" altLang="zh-CN" sz="2800" dirty="0" err="1">
                <a:latin typeface="Times New Roman" panose="02020603050405020304" pitchFamily="18" charset="0"/>
                <a:ea typeface="幼圆" panose="02010509060101010101" pitchFamily="49" charset="-122"/>
              </a:rPr>
              <a:t>M.tu</a:t>
            </a:r>
            <a:r>
              <a:rPr kumimoji="1" lang="en-US" altLang="zh-CN" sz="2800" dirty="0">
                <a:latin typeface="Times New Roman" panose="02020603050405020304" pitchFamily="18" charset="0"/>
                <a:ea typeface="幼圆" panose="02010509060101010101" pitchFamily="49" charset="-122"/>
              </a:rPr>
              <a:t>)-1</a:t>
            </a:r>
          </a:p>
          <a:p>
            <a:r>
              <a:rPr kumimoji="1" lang="zh-CN" altLang="en-US" sz="2800" dirty="0">
                <a:latin typeface="Times New Roman" panose="02020603050405020304" pitchFamily="18" charset="0"/>
                <a:ea typeface="幼圆" panose="02010509060101010101" pitchFamily="49" charset="-122"/>
              </a:rPr>
              <a:t>所以其时间复杂度为：</a:t>
            </a:r>
            <a:r>
              <a:rPr kumimoji="1" lang="en-US" altLang="zh-CN" sz="2800" b="1" dirty="0">
                <a:solidFill>
                  <a:srgbClr val="FFFF00"/>
                </a:solidFill>
                <a:latin typeface="Times New Roman" panose="02020603050405020304" pitchFamily="18" charset="0"/>
                <a:ea typeface="幼圆" panose="02010509060101010101" pitchFamily="49" charset="-122"/>
              </a:rPr>
              <a:t>O(</a:t>
            </a:r>
            <a:r>
              <a:rPr kumimoji="1" lang="en-US" altLang="zh-CN" sz="2800" b="1" dirty="0" err="1">
                <a:solidFill>
                  <a:srgbClr val="FFFF00"/>
                </a:solidFill>
                <a:latin typeface="Times New Roman" panose="02020603050405020304" pitchFamily="18" charset="0"/>
                <a:ea typeface="幼圆" panose="02010509060101010101" pitchFamily="49" charset="-122"/>
              </a:rPr>
              <a:t>M.nu+M.tu</a:t>
            </a:r>
            <a:r>
              <a:rPr kumimoji="1" lang="en-US" altLang="zh-CN" sz="2800" b="1" dirty="0">
                <a:solidFill>
                  <a:srgbClr val="FFFF00"/>
                </a:solidFill>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a:t>
            </a:r>
          </a:p>
          <a:p>
            <a:r>
              <a:rPr kumimoji="1" lang="zh-CN" altLang="en-US" sz="2800" dirty="0">
                <a:latin typeface="Times New Roman" panose="02020603050405020304" pitchFamily="18" charset="0"/>
                <a:ea typeface="幼圆" panose="02010509060101010101" pitchFamily="49" charset="-122"/>
              </a:rPr>
              <a:t>即使非零元个数与</a:t>
            </a:r>
            <a:r>
              <a:rPr kumimoji="1" lang="en-US" altLang="zh-CN" sz="2800" dirty="0">
                <a:latin typeface="Times New Roman" panose="02020603050405020304" pitchFamily="18" charset="0"/>
                <a:ea typeface="幼圆" panose="02010509060101010101" pitchFamily="49" charset="-122"/>
              </a:rPr>
              <a:t>mu*nu</a:t>
            </a:r>
            <a:r>
              <a:rPr kumimoji="1" lang="zh-CN" altLang="en-US" sz="2800" dirty="0">
                <a:latin typeface="Times New Roman" panose="02020603050405020304" pitchFamily="18" charset="0"/>
                <a:ea typeface="幼圆" panose="02010509060101010101" pitchFamily="49" charset="-122"/>
              </a:rPr>
              <a:t>同数量级，其时间复杂度为</a:t>
            </a:r>
            <a:r>
              <a:rPr kumimoji="1" lang="en-US" altLang="zh-CN" sz="2800" dirty="0">
                <a:latin typeface="Times New Roman" panose="02020603050405020304" pitchFamily="18" charset="0"/>
                <a:ea typeface="幼圆" panose="02010509060101010101" pitchFamily="49" charset="-122"/>
              </a:rPr>
              <a:t>O(</a:t>
            </a:r>
            <a:r>
              <a:rPr kumimoji="1" lang="en-US" altLang="zh-CN" sz="2800" dirty="0" err="1">
                <a:latin typeface="Times New Roman" panose="02020603050405020304" pitchFamily="18" charset="0"/>
                <a:ea typeface="幼圆" panose="02010509060101010101" pitchFamily="49" charset="-122"/>
              </a:rPr>
              <a:t>M.mu</a:t>
            </a:r>
            <a:r>
              <a:rPr kumimoji="1" lang="en-US" altLang="zh-CN" sz="2800" dirty="0">
                <a:latin typeface="Times New Roman" panose="02020603050405020304" pitchFamily="18" charset="0"/>
                <a:ea typeface="幼圆" panose="02010509060101010101" pitchFamily="49" charset="-122"/>
              </a:rPr>
              <a:t> * </a:t>
            </a:r>
            <a:r>
              <a:rPr kumimoji="1" lang="en-US" altLang="zh-CN" sz="2800" dirty="0" err="1">
                <a:latin typeface="Times New Roman" panose="02020603050405020304" pitchFamily="18" charset="0"/>
                <a:ea typeface="幼圆" panose="02010509060101010101" pitchFamily="49" charset="-122"/>
              </a:rPr>
              <a:t>M.nu</a:t>
            </a:r>
            <a:r>
              <a:rPr kumimoji="1" lang="en-US" altLang="zh-CN" sz="2800" dirty="0">
                <a:latin typeface="Times New Roman" panose="02020603050405020304" pitchFamily="18" charset="0"/>
                <a:ea typeface="幼圆" panose="02010509060101010101" pitchFamily="49" charset="-122"/>
              </a:rPr>
              <a:t>)</a:t>
            </a:r>
            <a:r>
              <a:rPr kumimoji="1" lang="zh-CN" altLang="en-US" sz="2800" dirty="0">
                <a:latin typeface="Times New Roman" panose="02020603050405020304" pitchFamily="18" charset="0"/>
                <a:ea typeface="幼圆" panose="02010509060101010101" pitchFamily="49" charset="-122"/>
              </a:rPr>
              <a:t>，与经典算法时间复杂度相同。</a:t>
            </a:r>
          </a:p>
          <a:p>
            <a:endParaRPr kumimoji="1" lang="zh-CN" altLang="en-US" sz="2800" dirty="0">
              <a:latin typeface="Times New Roman" panose="02020603050405020304" pitchFamily="18" charset="0"/>
              <a:ea typeface="幼圆" panose="02010509060101010101" pitchFamily="49" charset="-122"/>
            </a:endParaRPr>
          </a:p>
          <a:p>
            <a:r>
              <a:rPr kumimoji="1" lang="zh-CN" altLang="en-US" sz="2800" dirty="0">
                <a:latin typeface="Times New Roman" panose="02020603050405020304" pitchFamily="18" charset="0"/>
                <a:ea typeface="幼圆" panose="02010509060101010101" pitchFamily="49" charset="-122"/>
              </a:rPr>
              <a:t>三元组顺序表（有序的双下标法）的特点：</a:t>
            </a:r>
          </a:p>
          <a:p>
            <a:r>
              <a:rPr kumimoji="1" lang="zh-CN" altLang="en-US" sz="2800" dirty="0">
                <a:latin typeface="Times New Roman" panose="02020603050405020304" pitchFamily="18" charset="0"/>
                <a:ea typeface="幼圆" panose="02010509060101010101" pitchFamily="49" charset="-122"/>
              </a:rPr>
              <a:t>（</a:t>
            </a:r>
            <a:r>
              <a:rPr kumimoji="1" lang="en-US" altLang="zh-CN" sz="2800" dirty="0">
                <a:latin typeface="Times New Roman" panose="02020603050405020304" pitchFamily="18" charset="0"/>
                <a:ea typeface="幼圆" panose="02010509060101010101" pitchFamily="49" charset="-122"/>
              </a:rPr>
              <a:t>1</a:t>
            </a:r>
            <a:r>
              <a:rPr kumimoji="1" lang="zh-CN" altLang="en-US" sz="2800" dirty="0">
                <a:latin typeface="Times New Roman" panose="02020603050405020304" pitchFamily="18" charset="0"/>
                <a:ea typeface="幼圆" panose="02010509060101010101" pitchFamily="49" charset="-122"/>
              </a:rPr>
              <a:t>）便于进行以行顺序处理的矩阵运算。</a:t>
            </a:r>
          </a:p>
          <a:p>
            <a:r>
              <a:rPr kumimoji="1" lang="zh-CN" altLang="en-US" sz="2800" dirty="0">
                <a:latin typeface="Times New Roman" panose="02020603050405020304" pitchFamily="18" charset="0"/>
                <a:ea typeface="幼圆" panose="02010509060101010101" pitchFamily="49" charset="-122"/>
              </a:rPr>
              <a:t>（</a:t>
            </a:r>
            <a:r>
              <a:rPr kumimoji="1" lang="en-US" altLang="zh-CN" sz="2800" dirty="0">
                <a:latin typeface="Times New Roman" panose="02020603050405020304" pitchFamily="18" charset="0"/>
                <a:ea typeface="幼圆" panose="02010509060101010101" pitchFamily="49" charset="-122"/>
              </a:rPr>
              <a:t>2</a:t>
            </a:r>
            <a:r>
              <a:rPr kumimoji="1" lang="zh-CN" altLang="en-US" sz="2800" dirty="0">
                <a:latin typeface="Times New Roman" panose="02020603050405020304" pitchFamily="18" charset="0"/>
                <a:ea typeface="幼圆" panose="02010509060101010101" pitchFamily="49" charset="-122"/>
              </a:rPr>
              <a:t>）若需按行号存取某一行的非零元，需从开始进行查找。</a:t>
            </a:r>
          </a:p>
        </p:txBody>
      </p:sp>
      <p:sp>
        <p:nvSpPr>
          <p:cNvPr id="11267" name="Rectangle 3"/>
          <p:cNvSpPr>
            <a:spLocks noGrp="1" noChangeArrowheads="1"/>
          </p:cNvSpPr>
          <p:nvPr>
            <p:ph type="title"/>
          </p:nvPr>
        </p:nvSpPr>
        <p:spPr/>
        <p:txBody>
          <a:bodyPr/>
          <a:lstStyle/>
          <a:p>
            <a:r>
              <a:rPr lang="en-US" altLang="zh-CN" dirty="0"/>
              <a:t>Analysis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95288" y="1052513"/>
            <a:ext cx="8640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latin typeface="Times New Roman" panose="02020603050405020304" pitchFamily="18" charset="0"/>
                <a:ea typeface="幼圆" panose="02010509060101010101" pitchFamily="49" charset="-122"/>
              </a:rPr>
              <a:t>为了便于随机存取任意一行的非零元，则需知道每一行的第一个非零元在三元组表中的位置。为此，可将快速转置矩阵的算法中创建的辅助数组</a:t>
            </a:r>
            <a:r>
              <a:rPr kumimoji="1" lang="en-US" altLang="zh-CN" sz="2400" dirty="0" err="1">
                <a:latin typeface="Times New Roman" panose="02020603050405020304" pitchFamily="18" charset="0"/>
                <a:ea typeface="幼圆" panose="02010509060101010101" pitchFamily="49" charset="-122"/>
              </a:rPr>
              <a:t>cpot</a:t>
            </a:r>
            <a:r>
              <a:rPr kumimoji="1" lang="zh-CN" altLang="en-US"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rpos</a:t>
            </a:r>
            <a:r>
              <a:rPr kumimoji="1" lang="zh-CN" altLang="en-US" sz="2400" dirty="0">
                <a:latin typeface="Times New Roman" panose="02020603050405020304" pitchFamily="18" charset="0"/>
                <a:ea typeface="幼圆" panose="02010509060101010101" pitchFamily="49" charset="-122"/>
              </a:rPr>
              <a:t>固定在稀疏矩阵的存储结构中。这种带“行链接信息”的三元组表称为行逻辑链接的顺序表。</a:t>
            </a:r>
          </a:p>
          <a:p>
            <a:endParaRPr kumimoji="1" lang="zh-CN" altLang="en-US" sz="2400" dirty="0">
              <a:latin typeface="Times New Roman" panose="02020603050405020304" pitchFamily="18" charset="0"/>
              <a:ea typeface="幼圆" panose="02010509060101010101" pitchFamily="49" charset="-122"/>
            </a:endParaRPr>
          </a:p>
          <a:p>
            <a:r>
              <a:rPr kumimoji="1" lang="en-US" altLang="zh-CN" sz="2800" dirty="0" err="1">
                <a:solidFill>
                  <a:srgbClr val="FFFF00"/>
                </a:solidFill>
                <a:latin typeface="Times New Roman" panose="02020603050405020304" pitchFamily="18" charset="0"/>
                <a:ea typeface="幼圆" panose="02010509060101010101" pitchFamily="49" charset="-122"/>
              </a:rPr>
              <a:t>typedef</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err="1">
                <a:solidFill>
                  <a:srgbClr val="FFFF00"/>
                </a:solidFill>
                <a:latin typeface="Times New Roman" panose="02020603050405020304" pitchFamily="18" charset="0"/>
                <a:ea typeface="幼圆" panose="02010509060101010101" pitchFamily="49" charset="-122"/>
              </a:rPr>
              <a:t>struct</a:t>
            </a:r>
            <a:r>
              <a:rPr kumimoji="1" lang="en-US" altLang="zh-CN" sz="2800" dirty="0">
                <a:solidFill>
                  <a:srgbClr val="FFFF00"/>
                </a:solidFill>
                <a:latin typeface="Times New Roman" panose="02020603050405020304" pitchFamily="18" charset="0"/>
                <a:ea typeface="幼圆" panose="02010509060101010101" pitchFamily="49" charset="-122"/>
              </a:rPr>
              <a:t>{</a:t>
            </a:r>
          </a:p>
          <a:p>
            <a:r>
              <a:rPr kumimoji="1" lang="en-US" altLang="zh-CN" sz="2800" dirty="0">
                <a:solidFill>
                  <a:srgbClr val="FFFF00"/>
                </a:solidFill>
                <a:latin typeface="Times New Roman" panose="02020603050405020304" pitchFamily="18" charset="0"/>
                <a:ea typeface="幼圆" panose="02010509060101010101" pitchFamily="49" charset="-122"/>
              </a:rPr>
              <a:t>        Triple  data[</a:t>
            </a:r>
            <a:r>
              <a:rPr kumimoji="1" lang="en-US" altLang="zh-CN" sz="2800" dirty="0" err="1">
                <a:solidFill>
                  <a:srgbClr val="FFFF00"/>
                </a:solidFill>
                <a:latin typeface="Times New Roman" panose="02020603050405020304" pitchFamily="18" charset="0"/>
                <a:ea typeface="幼圆" panose="02010509060101010101" pitchFamily="49" charset="-122"/>
              </a:rPr>
              <a:t>MaxSize</a:t>
            </a:r>
            <a:r>
              <a:rPr kumimoji="1" lang="en-US" altLang="zh-CN" sz="2800" dirty="0">
                <a:solidFill>
                  <a:srgbClr val="FFFF00"/>
                </a:solidFill>
                <a:latin typeface="Times New Roman" panose="02020603050405020304" pitchFamily="18" charset="0"/>
                <a:ea typeface="幼圆" panose="02010509060101010101" pitchFamily="49" charset="-122"/>
              </a:rPr>
              <a:t>];</a:t>
            </a:r>
          </a:p>
          <a:p>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err="1">
                <a:solidFill>
                  <a:srgbClr val="FFFF00"/>
                </a:solidFill>
                <a:latin typeface="Times New Roman" panose="02020603050405020304" pitchFamily="18" charset="0"/>
                <a:ea typeface="幼圆" panose="02010509060101010101" pitchFamily="49" charset="-122"/>
              </a:rPr>
              <a:t>int</a:t>
            </a:r>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err="1">
                <a:solidFill>
                  <a:srgbClr val="FFFF00"/>
                </a:solidFill>
                <a:latin typeface="Times New Roman" panose="02020603050405020304" pitchFamily="18" charset="0"/>
                <a:ea typeface="幼圆" panose="02010509060101010101" pitchFamily="49" charset="-122"/>
              </a:rPr>
              <a:t>rpos</a:t>
            </a:r>
            <a:r>
              <a:rPr kumimoji="1" lang="en-US" altLang="zh-CN" sz="2800" dirty="0">
                <a:solidFill>
                  <a:srgbClr val="FFFF00"/>
                </a:solidFill>
                <a:latin typeface="Times New Roman" panose="02020603050405020304" pitchFamily="18" charset="0"/>
                <a:ea typeface="幼圆" panose="02010509060101010101" pitchFamily="49" charset="-122"/>
              </a:rPr>
              <a:t>[MaxRC+1];</a:t>
            </a:r>
          </a:p>
          <a:p>
            <a:r>
              <a:rPr kumimoji="1" lang="en-US" altLang="zh-CN" sz="2800" dirty="0">
                <a:solidFill>
                  <a:srgbClr val="FFFF00"/>
                </a:solidFill>
                <a:latin typeface="Times New Roman" panose="02020603050405020304" pitchFamily="18" charset="0"/>
                <a:ea typeface="幼圆" panose="02010509060101010101" pitchFamily="49" charset="-122"/>
              </a:rPr>
              <a:t>        </a:t>
            </a:r>
            <a:r>
              <a:rPr kumimoji="1" lang="en-US" altLang="zh-CN" sz="2800" dirty="0" err="1">
                <a:solidFill>
                  <a:srgbClr val="FFFF00"/>
                </a:solidFill>
                <a:latin typeface="Times New Roman" panose="02020603050405020304" pitchFamily="18" charset="0"/>
                <a:ea typeface="幼圆" panose="02010509060101010101" pitchFamily="49" charset="-122"/>
              </a:rPr>
              <a:t>int</a:t>
            </a:r>
            <a:r>
              <a:rPr kumimoji="1" lang="en-US" altLang="zh-CN" sz="2800" dirty="0">
                <a:solidFill>
                  <a:srgbClr val="FFFF00"/>
                </a:solidFill>
                <a:latin typeface="Times New Roman" panose="02020603050405020304" pitchFamily="18" charset="0"/>
                <a:ea typeface="幼圆" panose="02010509060101010101" pitchFamily="49" charset="-122"/>
              </a:rPr>
              <a:t>  mu, nu, </a:t>
            </a:r>
            <a:r>
              <a:rPr kumimoji="1" lang="en-US" altLang="zh-CN" sz="2800" dirty="0" err="1">
                <a:solidFill>
                  <a:srgbClr val="FFFF00"/>
                </a:solidFill>
                <a:latin typeface="Times New Roman" panose="02020603050405020304" pitchFamily="18" charset="0"/>
                <a:ea typeface="幼圆" panose="02010509060101010101" pitchFamily="49" charset="-122"/>
              </a:rPr>
              <a:t>tu</a:t>
            </a:r>
            <a:r>
              <a:rPr kumimoji="1" lang="en-US" altLang="zh-CN" sz="2800" dirty="0">
                <a:solidFill>
                  <a:srgbClr val="FFFF00"/>
                </a:solidFill>
                <a:latin typeface="Times New Roman" panose="02020603050405020304" pitchFamily="18" charset="0"/>
                <a:ea typeface="幼圆" panose="02010509060101010101" pitchFamily="49" charset="-122"/>
              </a:rPr>
              <a:t>;</a:t>
            </a:r>
          </a:p>
          <a:p>
            <a:r>
              <a:rPr kumimoji="1" lang="en-US" altLang="zh-CN" sz="2800" dirty="0">
                <a:solidFill>
                  <a:srgbClr val="FFFF00"/>
                </a:solidFill>
                <a:latin typeface="Times New Roman" panose="02020603050405020304" pitchFamily="18" charset="0"/>
                <a:ea typeface="幼圆" panose="02010509060101010101" pitchFamily="49" charset="-122"/>
              </a:rPr>
              <a:t>}</a:t>
            </a:r>
            <a:r>
              <a:rPr kumimoji="1" lang="en-US" altLang="zh-CN" sz="2800" dirty="0" err="1">
                <a:solidFill>
                  <a:srgbClr val="FFFF00"/>
                </a:solidFill>
                <a:latin typeface="Times New Roman" panose="02020603050405020304" pitchFamily="18" charset="0"/>
                <a:ea typeface="幼圆" panose="02010509060101010101" pitchFamily="49" charset="-122"/>
              </a:rPr>
              <a:t>RLSMatrix</a:t>
            </a:r>
            <a:r>
              <a:rPr kumimoji="1" lang="en-US" altLang="zh-CN" sz="2800" dirty="0">
                <a:solidFill>
                  <a:srgbClr val="FFFF00"/>
                </a:solidFill>
                <a:latin typeface="Times New Roman" panose="02020603050405020304" pitchFamily="18" charset="0"/>
                <a:ea typeface="幼圆" panose="02010509060101010101" pitchFamily="49" charset="-122"/>
              </a:rPr>
              <a:t>;</a:t>
            </a:r>
          </a:p>
          <a:p>
            <a:endParaRPr kumimoji="1" lang="en-US" altLang="zh-CN" sz="2800" dirty="0">
              <a:solidFill>
                <a:srgbClr val="FFFF00"/>
              </a:solidFill>
              <a:latin typeface="Times New Roman" panose="02020603050405020304" pitchFamily="18" charset="0"/>
              <a:ea typeface="幼圆" panose="02010509060101010101" pitchFamily="49" charset="-122"/>
            </a:endParaRPr>
          </a:p>
          <a:p>
            <a:r>
              <a:rPr kumimoji="1" lang="zh-CN" altLang="en-US" sz="2400" dirty="0">
                <a:latin typeface="Times New Roman" panose="02020603050405020304" pitchFamily="18" charset="0"/>
                <a:ea typeface="幼圆" panose="02010509060101010101" pitchFamily="49" charset="-122"/>
              </a:rPr>
              <a:t>我们以矩阵相乘为例来看一下这种表示方法的优越性。</a:t>
            </a:r>
          </a:p>
          <a:p>
            <a:r>
              <a:rPr kumimoji="1" lang="zh-CN" altLang="en-US" sz="2400" dirty="0">
                <a:latin typeface="Times New Roman" panose="02020603050405020304" pitchFamily="18" charset="0"/>
                <a:ea typeface="幼圆" panose="02010509060101010101" pitchFamily="49" charset="-122"/>
              </a:rPr>
              <a:t>其时间复杂度为：</a:t>
            </a:r>
            <a:r>
              <a:rPr kumimoji="1" lang="en-US" altLang="zh-CN" sz="2400" dirty="0">
                <a:latin typeface="Times New Roman" panose="02020603050405020304" pitchFamily="18" charset="0"/>
                <a:ea typeface="幼圆" panose="02010509060101010101" pitchFamily="49" charset="-122"/>
              </a:rPr>
              <a:t>O(</a:t>
            </a:r>
            <a:r>
              <a:rPr kumimoji="1" lang="en-US" altLang="zh-CN" sz="2400" dirty="0" err="1">
                <a:latin typeface="Times New Roman" panose="02020603050405020304" pitchFamily="18" charset="0"/>
                <a:ea typeface="幼圆" panose="02010509060101010101" pitchFamily="49" charset="-122"/>
              </a:rPr>
              <a:t>M.mu</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N.nu+M.tu</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N.tu</a:t>
            </a:r>
            <a:r>
              <a:rPr kumimoji="1" lang="en-US" altLang="zh-CN" sz="2400" dirty="0">
                <a:latin typeface="Times New Roman" panose="02020603050405020304" pitchFamily="18" charset="0"/>
                <a:ea typeface="幼圆" panose="02010509060101010101" pitchFamily="49" charset="-122"/>
              </a:rPr>
              <a:t>/</a:t>
            </a:r>
            <a:r>
              <a:rPr kumimoji="1" lang="en-US" altLang="zh-CN" sz="2400" dirty="0" err="1">
                <a:latin typeface="Times New Roman" panose="02020603050405020304" pitchFamily="18" charset="0"/>
                <a:ea typeface="幼圆" panose="02010509060101010101" pitchFamily="49" charset="-122"/>
              </a:rPr>
              <a:t>N.mu</a:t>
            </a:r>
            <a:r>
              <a:rPr kumimoji="1" lang="en-US" altLang="zh-CN" sz="2400" dirty="0">
                <a:latin typeface="Times New Roman" panose="02020603050405020304" pitchFamily="18" charset="0"/>
                <a:ea typeface="幼圆" panose="02010509060101010101" pitchFamily="49" charset="-122"/>
              </a:rPr>
              <a:t>)</a:t>
            </a:r>
          </a:p>
        </p:txBody>
      </p:sp>
      <p:sp>
        <p:nvSpPr>
          <p:cNvPr id="12292" name="Rectangle 4"/>
          <p:cNvSpPr>
            <a:spLocks noChangeArrowheads="1"/>
          </p:cNvSpPr>
          <p:nvPr/>
        </p:nvSpPr>
        <p:spPr bwMode="auto">
          <a:xfrm>
            <a:off x="323850" y="425450"/>
            <a:ext cx="7400925" cy="5191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FFFF00"/>
                </a:solidFill>
                <a:ea typeface="幼圆" panose="02010509060101010101" pitchFamily="49" charset="-122"/>
              </a:rPr>
              <a:t>2. Advanced triple list (</a:t>
            </a:r>
            <a:r>
              <a:rPr kumimoji="1" lang="zh-CN" altLang="en-US" sz="2800" b="1" dirty="0">
                <a:solidFill>
                  <a:srgbClr val="FFFF00"/>
                </a:solidFill>
                <a:ea typeface="幼圆" panose="02010509060101010101" pitchFamily="49" charset="-122"/>
              </a:rPr>
              <a:t>行逻辑链接的顺序表</a:t>
            </a:r>
            <a:r>
              <a:rPr kumimoji="1" lang="en-US" altLang="zh-CN" sz="2800" b="1" dirty="0">
                <a:solidFill>
                  <a:srgbClr val="FFFF00"/>
                </a:solidFill>
                <a:ea typeface="幼圆" panose="02010509060101010101" pitchFamily="49" charset="-122"/>
              </a:rPr>
              <a:t>)</a:t>
            </a:r>
          </a:p>
        </p:txBody>
      </p:sp>
      <p:sp>
        <p:nvSpPr>
          <p:cNvPr id="12293" name="AutoShape 5"/>
          <p:cNvSpPr>
            <a:spLocks noChangeArrowheads="1"/>
          </p:cNvSpPr>
          <p:nvPr/>
        </p:nvSpPr>
        <p:spPr bwMode="auto">
          <a:xfrm>
            <a:off x="5363845" y="2853055"/>
            <a:ext cx="3240088" cy="1152525"/>
          </a:xfrm>
          <a:prstGeom prst="wedgeRoundRectCallout">
            <a:avLst>
              <a:gd name="adj1" fmla="val -79935"/>
              <a:gd name="adj2" fmla="val 55370"/>
              <a:gd name="adj3" fmla="val 16667"/>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dirty="0">
                <a:solidFill>
                  <a:srgbClr val="FFFF00"/>
                </a:solidFill>
              </a:rPr>
              <a:t>The position of the first non-zero element in the rows.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010CCD2-B6B9-8268-4C35-74EEA837C65E}"/>
              </a:ext>
            </a:extLst>
          </p:cNvPr>
          <p:cNvSpPr>
            <a:spLocks noGrp="1" noChangeArrowheads="1"/>
          </p:cNvSpPr>
          <p:nvPr>
            <p:ph type="title"/>
          </p:nvPr>
        </p:nvSpPr>
        <p:spPr/>
        <p:txBody>
          <a:bodyPr/>
          <a:lstStyle/>
          <a:p>
            <a:pPr eaLnBrk="1" hangingPunct="1"/>
            <a:r>
              <a:rPr lang="en-US" altLang="zh-CN"/>
              <a:t>Matrix multiplication</a:t>
            </a:r>
          </a:p>
        </p:txBody>
      </p:sp>
      <p:pic>
        <p:nvPicPr>
          <p:cNvPr id="46083" name="Picture 7" descr="http://images.cnblogs.com/cnblogs_com/gleam/zj/1421521.jpg">
            <a:extLst>
              <a:ext uri="{FF2B5EF4-FFF2-40B4-BE49-F238E27FC236}">
                <a16:creationId xmlns:a16="http://schemas.microsoft.com/office/drawing/2014/main" id="{5E98FB48-BD0C-CF58-29C4-7D2BEBFA1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401763"/>
            <a:ext cx="6929437" cy="545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2" name="Rectangle 20"/>
          <p:cNvSpPr>
            <a:spLocks noChangeArrowheads="1"/>
          </p:cNvSpPr>
          <p:nvPr/>
        </p:nvSpPr>
        <p:spPr bwMode="auto">
          <a:xfrm>
            <a:off x="611188" y="4508500"/>
            <a:ext cx="8137525" cy="2016125"/>
          </a:xfrm>
          <a:prstGeom prst="rect">
            <a:avLst/>
          </a:prstGeom>
          <a:solidFill>
            <a:schemeClr val="tx1"/>
          </a:solidFill>
          <a:ln w="9525">
            <a:solidFill>
              <a:schemeClr val="tx1"/>
            </a:solidFill>
            <a:miter lim="800000"/>
          </a:ln>
          <a:effectLst>
            <a:outerShdw dist="125724" dir="2700000" algn="ctr" rotWithShape="0">
              <a:schemeClr val="tx2"/>
            </a:outerShdw>
          </a:effectLst>
        </p:spPr>
        <p:txBody>
          <a:bodyPr wrap="none" anchor="ctr"/>
          <a:lstStyle/>
          <a:p>
            <a:endParaRPr lang="zh-CN" altLang="en-US"/>
          </a:p>
        </p:txBody>
      </p:sp>
      <p:sp>
        <p:nvSpPr>
          <p:cNvPr id="49154" name="Rectangle 2"/>
          <p:cNvSpPr>
            <a:spLocks noGrp="1" noChangeArrowheads="1"/>
          </p:cNvSpPr>
          <p:nvPr>
            <p:ph type="title"/>
          </p:nvPr>
        </p:nvSpPr>
        <p:spPr/>
        <p:txBody>
          <a:bodyPr/>
          <a:lstStyle/>
          <a:p>
            <a:r>
              <a:rPr lang="en-US" altLang="zh-CN"/>
              <a:t>Matrix multiplication</a:t>
            </a:r>
          </a:p>
        </p:txBody>
      </p:sp>
      <p:sp>
        <p:nvSpPr>
          <p:cNvPr id="49164" name="Rectangle 12"/>
          <p:cNvSpPr>
            <a:spLocks noGrp="1" noChangeArrowheads="1"/>
          </p:cNvSpPr>
          <p:nvPr>
            <p:ph type="body" sz="half" idx="1"/>
          </p:nvPr>
        </p:nvSpPr>
        <p:spPr>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2800" dirty="0">
                <a:solidFill>
                  <a:srgbClr val="FFFF00"/>
                </a:solidFill>
              </a:rPr>
              <a:t>Theory:</a:t>
            </a:r>
          </a:p>
          <a:p>
            <a:pPr>
              <a:buFont typeface="Wingdings" panose="05000000000000000000" pitchFamily="2" charset="2"/>
              <a:buNone/>
            </a:pPr>
            <a:r>
              <a:rPr lang="en-US" altLang="zh-CN" sz="2800" dirty="0">
                <a:solidFill>
                  <a:srgbClr val="FFFF00"/>
                </a:solidFill>
              </a:rPr>
              <a:t>       </a:t>
            </a:r>
            <a:endParaRPr lang="en-US" altLang="zh-CN" sz="2800" i="1" baseline="-25000" dirty="0">
              <a:solidFill>
                <a:srgbClr val="FFFF00"/>
              </a:solidFill>
            </a:endParaRPr>
          </a:p>
        </p:txBody>
      </p:sp>
      <p:graphicFrame>
        <p:nvGraphicFramePr>
          <p:cNvPr id="49165" name="Object 13"/>
          <p:cNvGraphicFramePr>
            <a:graphicFrameLocks noChangeAspect="1"/>
          </p:cNvGraphicFramePr>
          <p:nvPr/>
        </p:nvGraphicFramePr>
        <p:xfrm>
          <a:off x="1109663" y="2609850"/>
          <a:ext cx="5362575" cy="1292225"/>
        </p:xfrm>
        <a:graphic>
          <a:graphicData uri="http://schemas.openxmlformats.org/presentationml/2006/ole">
            <mc:AlternateContent xmlns:mc="http://schemas.openxmlformats.org/markup-compatibility/2006">
              <mc:Choice xmlns:v="urn:schemas-microsoft-com:vml" Requires="v">
                <p:oleObj name="Equation" r:id="rId2" imgW="1790700" imgH="431800" progId="Equation.DSMT4">
                  <p:embed/>
                </p:oleObj>
              </mc:Choice>
              <mc:Fallback>
                <p:oleObj name="Equation" r:id="rId2" imgW="1790700" imgH="431800" progId="Equation.DSMT4">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663" y="2609850"/>
                        <a:ext cx="5362575" cy="1292225"/>
                      </a:xfrm>
                      <a:prstGeom prst="rect">
                        <a:avLst/>
                      </a:prstGeom>
                      <a:solidFill>
                        <a:schemeClr val="bg2">
                          <a:lumMod val="60000"/>
                          <a:lumOff val="40000"/>
                        </a:schemeClr>
                      </a:solidFill>
                      <a:ln>
                        <a:noFill/>
                      </a:ln>
                      <a:effectLst/>
                    </p:spPr>
                  </p:pic>
                </p:oleObj>
              </mc:Fallback>
            </mc:AlternateContent>
          </a:graphicData>
        </a:graphic>
      </p:graphicFrame>
      <p:graphicFrame>
        <p:nvGraphicFramePr>
          <p:cNvPr id="49166" name="Object 14"/>
          <p:cNvGraphicFramePr>
            <a:graphicFrameLocks noChangeAspect="1"/>
          </p:cNvGraphicFramePr>
          <p:nvPr/>
        </p:nvGraphicFramePr>
        <p:xfrm>
          <a:off x="1109663" y="3978275"/>
          <a:ext cx="3781425" cy="458788"/>
        </p:xfrm>
        <a:graphic>
          <a:graphicData uri="http://schemas.openxmlformats.org/presentationml/2006/ole">
            <mc:AlternateContent xmlns:mc="http://schemas.openxmlformats.org/markup-compatibility/2006">
              <mc:Choice xmlns:v="urn:schemas-microsoft-com:vml" Requires="v">
                <p:oleObj name="Equation" r:id="rId4" imgW="1676400" imgH="203200" progId="Equation.DSMT4">
                  <p:embed/>
                </p:oleObj>
              </mc:Choice>
              <mc:Fallback>
                <p:oleObj name="Equation" r:id="rId4" imgW="1676400" imgH="2032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663" y="3978275"/>
                        <a:ext cx="378142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7" name="Object 15"/>
          <p:cNvGraphicFramePr>
            <a:graphicFrameLocks noChangeAspect="1"/>
          </p:cNvGraphicFramePr>
          <p:nvPr/>
        </p:nvGraphicFramePr>
        <p:xfrm>
          <a:off x="684213" y="4702175"/>
          <a:ext cx="2808287" cy="1606550"/>
        </p:xfrm>
        <a:graphic>
          <a:graphicData uri="http://schemas.openxmlformats.org/presentationml/2006/ole">
            <mc:AlternateContent xmlns:mc="http://schemas.openxmlformats.org/markup-compatibility/2006">
              <mc:Choice xmlns:v="urn:schemas-microsoft-com:vml" Requires="v">
                <p:oleObj name="Equation" r:id="rId6" imgW="1244600" imgH="711200" progId="Equation.DSMT4">
                  <p:embed/>
                </p:oleObj>
              </mc:Choice>
              <mc:Fallback>
                <p:oleObj name="Equation" r:id="rId6" imgW="1244600" imgH="71120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702175"/>
                        <a:ext cx="2808287"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16"/>
          <p:cNvGraphicFramePr>
            <a:graphicFrameLocks noChangeAspect="1"/>
          </p:cNvGraphicFramePr>
          <p:nvPr/>
        </p:nvGraphicFramePr>
        <p:xfrm>
          <a:off x="3852863" y="4508500"/>
          <a:ext cx="1804987" cy="2066925"/>
        </p:xfrm>
        <a:graphic>
          <a:graphicData uri="http://schemas.openxmlformats.org/presentationml/2006/ole">
            <mc:AlternateContent xmlns:mc="http://schemas.openxmlformats.org/markup-compatibility/2006">
              <mc:Choice xmlns:v="urn:schemas-microsoft-com:vml" Requires="v">
                <p:oleObj name="Equation" r:id="rId8" imgW="800100" imgH="914400" progId="Equation.DSMT4">
                  <p:embed/>
                </p:oleObj>
              </mc:Choice>
              <mc:Fallback>
                <p:oleObj name="Equation" r:id="rId8" imgW="800100" imgH="9144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2863" y="4508500"/>
                        <a:ext cx="1804987" cy="206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9" name="Object 17"/>
          <p:cNvGraphicFramePr>
            <a:graphicFrameLocks noChangeAspect="1"/>
          </p:cNvGraphicFramePr>
          <p:nvPr/>
        </p:nvGraphicFramePr>
        <p:xfrm>
          <a:off x="6273800" y="4737100"/>
          <a:ext cx="2147888" cy="1608138"/>
        </p:xfrm>
        <a:graphic>
          <a:graphicData uri="http://schemas.openxmlformats.org/presentationml/2006/ole">
            <mc:AlternateContent xmlns:mc="http://schemas.openxmlformats.org/markup-compatibility/2006">
              <mc:Choice xmlns:v="urn:schemas-microsoft-com:vml" Requires="v">
                <p:oleObj name="Equation" r:id="rId10" imgW="951865" imgH="711200" progId="Equation.DSMT4">
                  <p:embed/>
                </p:oleObj>
              </mc:Choice>
              <mc:Fallback>
                <p:oleObj name="Equation" r:id="rId10" imgW="951865" imgH="71120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73800" y="4737100"/>
                        <a:ext cx="2147888" cy="160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73" name="Oval 21"/>
          <p:cNvSpPr>
            <a:spLocks noChangeArrowheads="1"/>
          </p:cNvSpPr>
          <p:nvPr/>
        </p:nvSpPr>
        <p:spPr bwMode="auto">
          <a:xfrm>
            <a:off x="4356100" y="3429000"/>
            <a:ext cx="144463" cy="144463"/>
          </a:xfrm>
          <a:prstGeom prst="ellipse">
            <a:avLst/>
          </a:prstGeom>
          <a:solidFill>
            <a:srgbClr val="FF00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Oval 22"/>
          <p:cNvSpPr>
            <a:spLocks noChangeArrowheads="1"/>
          </p:cNvSpPr>
          <p:nvPr/>
        </p:nvSpPr>
        <p:spPr bwMode="auto">
          <a:xfrm>
            <a:off x="5508625" y="3429000"/>
            <a:ext cx="144463" cy="144463"/>
          </a:xfrm>
          <a:prstGeom prst="ellipse">
            <a:avLst/>
          </a:prstGeom>
          <a:solidFill>
            <a:srgbClr val="FF0000"/>
          </a:solidFill>
          <a:ln w="952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75" name="Object 23"/>
          <p:cNvGraphicFramePr>
            <a:graphicFrameLocks noGrp="1" noChangeAspect="1"/>
          </p:cNvGraphicFramePr>
          <p:nvPr>
            <p:ph sz="half" idx="2"/>
          </p:nvPr>
        </p:nvGraphicFramePr>
        <p:xfrm>
          <a:off x="1109663" y="2060848"/>
          <a:ext cx="2555875" cy="547687"/>
        </p:xfrm>
        <a:graphic>
          <a:graphicData uri="http://schemas.openxmlformats.org/presentationml/2006/ole">
            <mc:AlternateContent xmlns:mc="http://schemas.openxmlformats.org/markup-compatibility/2006">
              <mc:Choice xmlns:v="urn:schemas-microsoft-com:vml" Requires="v">
                <p:oleObj name="Equation" r:id="rId12" imgW="1066800" imgH="228600" progId="Equation.DSMT4">
                  <p:embed/>
                </p:oleObj>
              </mc:Choice>
              <mc:Fallback>
                <p:oleObj name="Equation" r:id="rId12" imgW="1066800" imgH="228600" progId="Equation.DSMT4">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9663" y="2060848"/>
                        <a:ext cx="255587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t>2D Array Implementation</a:t>
            </a:r>
          </a:p>
        </p:txBody>
      </p:sp>
      <p:sp>
        <p:nvSpPr>
          <p:cNvPr id="142340" name="Text Box 4"/>
          <p:cNvSpPr txBox="1">
            <a:spLocks noChangeArrowheads="1"/>
          </p:cNvSpPr>
          <p:nvPr/>
        </p:nvSpPr>
        <p:spPr bwMode="auto">
          <a:xfrm>
            <a:off x="467043" y="1916748"/>
            <a:ext cx="8280400"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rPr>
              <a:t>C=A ×B</a:t>
            </a:r>
          </a:p>
          <a:p>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b="1" dirty="0">
                <a:latin typeface="Times New Roman" panose="02020603050405020304" pitchFamily="18" charset="0"/>
                <a:ea typeface="幼圆" panose="02010509060101010101" pitchFamily="49" charset="-122"/>
                <a:cs typeface="Times New Roman" panose="02020603050405020304" pitchFamily="18" charset="0"/>
              </a:rPr>
              <a:t>for</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(i=0; i&lt;m; i++) </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b="1" dirty="0">
                <a:latin typeface="Times New Roman" panose="02020603050405020304" pitchFamily="18" charset="0"/>
                <a:ea typeface="幼圆" panose="02010509060101010101" pitchFamily="49" charset="-122"/>
                <a:cs typeface="Times New Roman" panose="02020603050405020304" pitchFamily="18" charset="0"/>
              </a:rPr>
              <a:t>for</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(j=0; j&lt;l; j++)</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C[i][j]=0;</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b="1" dirty="0">
                <a:latin typeface="Times New Roman" panose="02020603050405020304" pitchFamily="18" charset="0"/>
                <a:ea typeface="幼圆" panose="02010509060101010101" pitchFamily="49" charset="-122"/>
                <a:cs typeface="Times New Roman" panose="02020603050405020304" pitchFamily="18" charset="0"/>
              </a:rPr>
              <a:t>for</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k</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=0; </a:t>
            </a:r>
            <a:r>
              <a:rPr lang="en-US" altLang="zh-CN" sz="24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k</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&lt;n; </a:t>
            </a:r>
            <a:r>
              <a:rPr lang="en-US" altLang="zh-CN" sz="24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k</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C[i][j] += A[i][</a:t>
            </a:r>
            <a:r>
              <a:rPr lang="en-US" altLang="zh-CN" sz="24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k</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]*B[</a:t>
            </a:r>
            <a:r>
              <a:rPr lang="en-US" altLang="zh-CN" sz="24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k</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][j]</a:t>
            </a:r>
            <a:endPar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p>
        </p:txBody>
      </p:sp>
      <p:sp>
        <p:nvSpPr>
          <p:cNvPr id="142342" name="Rectangle 6"/>
          <p:cNvSpPr>
            <a:spLocks noChangeArrowheads="1"/>
          </p:cNvSpPr>
          <p:nvPr/>
        </p:nvSpPr>
        <p:spPr bwMode="auto">
          <a:xfrm>
            <a:off x="468313" y="5440363"/>
            <a:ext cx="419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solidFill>
                  <a:srgbClr val="FFFF00"/>
                </a:solidFill>
                <a:latin typeface="Times New Roman" panose="02020603050405020304" pitchFamily="18" charset="0"/>
                <a:ea typeface="幼圆" panose="02010509060101010101" pitchFamily="49" charset="-122"/>
              </a:rPr>
              <a:t>Time complexity: O(</a:t>
            </a:r>
            <a:r>
              <a:rPr kumimoji="1" lang="en-US" altLang="zh-CN" sz="2800" i="1">
                <a:solidFill>
                  <a:srgbClr val="FFFF00"/>
                </a:solidFill>
                <a:latin typeface="Times New Roman" panose="02020603050405020304" pitchFamily="18" charset="0"/>
                <a:ea typeface="幼圆" panose="02010509060101010101" pitchFamily="49" charset="-122"/>
              </a:rPr>
              <a:t>m*n</a:t>
            </a:r>
            <a:r>
              <a:rPr kumimoji="1" lang="en-US" altLang="zh-CN" sz="2800" i="1">
                <a:solidFill>
                  <a:srgbClr val="FFFF00"/>
                </a:solidFill>
                <a:latin typeface="Times New Roman" panose="02020603050405020304" pitchFamily="18" charset="0"/>
              </a:rPr>
              <a:t>*l</a:t>
            </a:r>
            <a:r>
              <a:rPr kumimoji="1" lang="en-US" altLang="zh-CN" sz="2800">
                <a:solidFill>
                  <a:srgbClr val="FFFF00"/>
                </a:solidFill>
                <a:latin typeface="Times New Roman" panose="02020603050405020304" pitchFamily="18" charset="0"/>
                <a:ea typeface="幼圆" panose="02010509060101010101"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p:txBody>
          <a:bodyPr/>
          <a:lstStyle/>
          <a:p>
            <a:r>
              <a:rPr lang="en-US" altLang="zh-CN"/>
              <a:t>5.1 Array</a:t>
            </a:r>
          </a:p>
        </p:txBody>
      </p:sp>
      <p:sp>
        <p:nvSpPr>
          <p:cNvPr id="2056" name="Rectangle 8"/>
          <p:cNvSpPr>
            <a:spLocks noGrp="1" noChangeArrowheads="1"/>
          </p:cNvSpPr>
          <p:nvPr>
            <p:ph type="body" idx="1"/>
          </p:nvPr>
        </p:nvSpPr>
        <p:spPr/>
        <p:txBody>
          <a:bodyPr/>
          <a:lstStyle/>
          <a:p>
            <a:r>
              <a:rPr kumimoji="1" lang="en-US" altLang="zh-CN">
                <a:solidFill>
                  <a:schemeClr val="tx1"/>
                </a:solidFill>
                <a:latin typeface="Arial" panose="020B0604020202020204" pitchFamily="34" charset="0"/>
              </a:rPr>
              <a:t>Array is the extension of the sequential list.</a:t>
            </a:r>
            <a:endParaRPr kumimoji="1" lang="en-US" altLang="zh-CN">
              <a:solidFill>
                <a:srgbClr val="FFFF00"/>
              </a:solidFill>
              <a:latin typeface="Arial" panose="020B0604020202020204" pitchFamily="34" charset="0"/>
            </a:endParaRPr>
          </a:p>
          <a:p>
            <a:r>
              <a:rPr lang="en-US" altLang="zh-CN">
                <a:latin typeface="Arial" panose="020B0604020202020204" pitchFamily="34" charset="0"/>
              </a:rPr>
              <a:t>Categories</a:t>
            </a:r>
          </a:p>
          <a:p>
            <a:pPr lvl="1"/>
            <a:r>
              <a:rPr lang="en-US" altLang="zh-CN">
                <a:latin typeface="Arial" panose="020B0604020202020204" pitchFamily="34" charset="0"/>
              </a:rPr>
              <a:t>1D array</a:t>
            </a:r>
          </a:p>
          <a:p>
            <a:pPr lvl="1"/>
            <a:r>
              <a:rPr lang="en-US" altLang="zh-CN">
                <a:latin typeface="Arial" panose="020B0604020202020204" pitchFamily="34" charset="0"/>
              </a:rPr>
              <a:t>2D array</a:t>
            </a:r>
          </a:p>
          <a:p>
            <a:pPr lvl="1"/>
            <a:r>
              <a:rPr lang="en-US" altLang="zh-CN">
                <a:latin typeface="Arial" panose="020B0604020202020204" pitchFamily="34" charset="0"/>
              </a:rPr>
              <a:t>3D array</a:t>
            </a:r>
          </a:p>
          <a:p>
            <a:pPr lvl="1"/>
            <a:r>
              <a:rPr lang="en-US" altLang="zh-CN">
                <a:latin typeface="Arial" panose="020B0604020202020204" pitchFamily="34" charset="0"/>
              </a:rPr>
              <a:t>High dimensional array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t>2D Array Implementation</a:t>
            </a:r>
          </a:p>
        </p:txBody>
      </p:sp>
      <p:grpSp>
        <p:nvGrpSpPr>
          <p:cNvPr id="38" name="组合 37">
            <a:extLst>
              <a:ext uri="{FF2B5EF4-FFF2-40B4-BE49-F238E27FC236}">
                <a16:creationId xmlns:a16="http://schemas.microsoft.com/office/drawing/2014/main" id="{2893ECA2-DF35-2EB4-7A7C-885FE489350F}"/>
              </a:ext>
            </a:extLst>
          </p:cNvPr>
          <p:cNvGrpSpPr/>
          <p:nvPr/>
        </p:nvGrpSpPr>
        <p:grpSpPr>
          <a:xfrm>
            <a:off x="45267" y="1261684"/>
            <a:ext cx="9053465" cy="4327556"/>
            <a:chOff x="45267" y="1417638"/>
            <a:chExt cx="9053465" cy="4327556"/>
          </a:xfrm>
        </p:grpSpPr>
        <p:pic>
          <p:nvPicPr>
            <p:cNvPr id="8" name="图片 7">
              <a:extLst>
                <a:ext uri="{FF2B5EF4-FFF2-40B4-BE49-F238E27FC236}">
                  <a16:creationId xmlns:a16="http://schemas.microsoft.com/office/drawing/2014/main" id="{0DA53D15-2273-B66C-9BC9-B35F4634FECF}"/>
                </a:ext>
              </a:extLst>
            </p:cNvPr>
            <p:cNvPicPr>
              <a:picLocks noChangeAspect="1"/>
            </p:cNvPicPr>
            <p:nvPr/>
          </p:nvPicPr>
          <p:blipFill>
            <a:blip r:embed="rId3"/>
            <a:stretch>
              <a:fillRect/>
            </a:stretch>
          </p:blipFill>
          <p:spPr>
            <a:xfrm>
              <a:off x="45267" y="1417638"/>
              <a:ext cx="9053465" cy="4327556"/>
            </a:xfrm>
            <a:prstGeom prst="rect">
              <a:avLst/>
            </a:prstGeom>
          </p:spPr>
        </p:pic>
        <p:sp>
          <p:nvSpPr>
            <p:cNvPr id="9" name="椭圆 8">
              <a:extLst>
                <a:ext uri="{FF2B5EF4-FFF2-40B4-BE49-F238E27FC236}">
                  <a16:creationId xmlns:a16="http://schemas.microsoft.com/office/drawing/2014/main" id="{AEFFE5C9-9FD3-3FBA-5047-D4AAA2EE5CF7}"/>
                </a:ext>
              </a:extLst>
            </p:cNvPr>
            <p:cNvSpPr/>
            <p:nvPr/>
          </p:nvSpPr>
          <p:spPr>
            <a:xfrm>
              <a:off x="1287625" y="4775891"/>
              <a:ext cx="6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8573DF09-7C80-DA16-7814-17B900E5032D}"/>
                </a:ext>
              </a:extLst>
            </p:cNvPr>
            <p:cNvSpPr/>
            <p:nvPr/>
          </p:nvSpPr>
          <p:spPr>
            <a:xfrm>
              <a:off x="775656" y="3284984"/>
              <a:ext cx="511969"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BA10773A-48A5-B616-F261-5DE1F38F687B}"/>
                </a:ext>
              </a:extLst>
            </p:cNvPr>
            <p:cNvSpPr/>
            <p:nvPr/>
          </p:nvSpPr>
          <p:spPr>
            <a:xfrm>
              <a:off x="3635896" y="4778527"/>
              <a:ext cx="6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a:extLst>
                <a:ext uri="{FF2B5EF4-FFF2-40B4-BE49-F238E27FC236}">
                  <a16:creationId xmlns:a16="http://schemas.microsoft.com/office/drawing/2014/main" id="{19CF45A9-E185-E99C-6446-66C85514CE6A}"/>
                </a:ext>
              </a:extLst>
            </p:cNvPr>
            <p:cNvCxnSpPr/>
            <p:nvPr/>
          </p:nvCxnSpPr>
          <p:spPr>
            <a:xfrm>
              <a:off x="756994" y="4267743"/>
              <a:ext cx="106004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5E0025F-99AD-04DF-6449-22D63A5A3E3E}"/>
                </a:ext>
              </a:extLst>
            </p:cNvPr>
            <p:cNvSpPr txBox="1"/>
            <p:nvPr/>
          </p:nvSpPr>
          <p:spPr>
            <a:xfrm>
              <a:off x="3234132" y="2823319"/>
              <a:ext cx="5298307" cy="1631216"/>
            </a:xfrm>
            <a:prstGeom prst="rect">
              <a:avLst/>
            </a:prstGeom>
            <a:noFill/>
          </p:spPr>
          <p:txBody>
            <a:bodyPr wrap="square" rtlCol="0">
              <a:spAutoFit/>
            </a:bodyPr>
            <a:lstStyle/>
            <a:p>
              <a:r>
                <a:rPr lang="zh-CN" altLang="en-US" dirty="0">
                  <a:solidFill>
                    <a:srgbClr val="FFC000"/>
                  </a:solidFill>
                </a:rPr>
                <a:t>在整个计算过程中：</a:t>
              </a:r>
              <a:endParaRPr lang="en-US" altLang="zh-CN" dirty="0">
                <a:solidFill>
                  <a:srgbClr val="FFC000"/>
                </a:solidFill>
              </a:endParaRPr>
            </a:p>
            <a:p>
              <a:pPr>
                <a:lnSpc>
                  <a:spcPts val="1200"/>
                </a:lnSpc>
              </a:pPr>
              <a:endParaRPr lang="en-US" dirty="0">
                <a:solidFill>
                  <a:srgbClr val="FFC000"/>
                </a:solidFill>
              </a:endParaRPr>
            </a:p>
            <a:p>
              <a:r>
                <a:rPr lang="en-US" dirty="0">
                  <a:solidFill>
                    <a:srgbClr val="FFC000"/>
                  </a:solidFill>
                </a:rPr>
                <a:t>1</a:t>
              </a:r>
              <a:r>
                <a:rPr lang="zh-CN" altLang="en-US" dirty="0">
                  <a:solidFill>
                    <a:srgbClr val="FFC000"/>
                  </a:solidFill>
                </a:rPr>
                <a:t>、</a:t>
              </a:r>
              <a:r>
                <a:rPr lang="en-US" altLang="zh-CN" dirty="0" err="1">
                  <a:solidFill>
                    <a:srgbClr val="FFC000"/>
                  </a:solidFill>
                </a:rPr>
                <a:t>a</a:t>
              </a:r>
              <a:r>
                <a:rPr lang="en-US" altLang="zh-CN" baseline="-25000" dirty="0" err="1">
                  <a:solidFill>
                    <a:srgbClr val="FFC000"/>
                  </a:solidFill>
                </a:rPr>
                <a:t>1,1</a:t>
              </a:r>
              <a:r>
                <a:rPr lang="en-US" altLang="zh-CN" dirty="0">
                  <a:solidFill>
                    <a:srgbClr val="FFC000"/>
                  </a:solidFill>
                </a:rPr>
                <a:t> </a:t>
              </a:r>
              <a:r>
                <a:rPr lang="zh-CN" altLang="en-US" dirty="0">
                  <a:solidFill>
                    <a:srgbClr val="FFC000"/>
                  </a:solidFill>
                </a:rPr>
                <a:t>只需跟</a:t>
              </a:r>
              <a:r>
                <a:rPr lang="en-US" altLang="zh-CN" dirty="0" err="1">
                  <a:solidFill>
                    <a:srgbClr val="FFC000"/>
                  </a:solidFill>
                </a:rPr>
                <a:t>b</a:t>
              </a:r>
              <a:r>
                <a:rPr lang="en-US" altLang="zh-CN" baseline="-25000" dirty="0" err="1">
                  <a:solidFill>
                    <a:srgbClr val="FFC000"/>
                  </a:solidFill>
                </a:rPr>
                <a:t>1,1</a:t>
              </a:r>
              <a:r>
                <a:rPr lang="zh-CN" altLang="en-US" dirty="0">
                  <a:solidFill>
                    <a:srgbClr val="FFC000"/>
                  </a:solidFill>
                </a:rPr>
                <a:t>和 </a:t>
              </a:r>
              <a:r>
                <a:rPr lang="en-US" altLang="zh-CN" dirty="0" err="1">
                  <a:solidFill>
                    <a:srgbClr val="FFC000"/>
                  </a:solidFill>
                </a:rPr>
                <a:t>b</a:t>
              </a:r>
              <a:r>
                <a:rPr lang="en-US" altLang="zh-CN" baseline="-25000" dirty="0" err="1">
                  <a:solidFill>
                    <a:srgbClr val="FFC000"/>
                  </a:solidFill>
                </a:rPr>
                <a:t>1,2</a:t>
              </a:r>
              <a:r>
                <a:rPr lang="en-US" altLang="zh-CN" baseline="-25000" dirty="0">
                  <a:solidFill>
                    <a:srgbClr val="FFC000"/>
                  </a:solidFill>
                </a:rPr>
                <a:t> </a:t>
              </a:r>
              <a:r>
                <a:rPr lang="zh-CN" altLang="en-US" dirty="0">
                  <a:solidFill>
                    <a:srgbClr val="FFC000"/>
                  </a:solidFill>
                </a:rPr>
                <a:t>相乘；</a:t>
              </a:r>
              <a:endParaRPr lang="en-US" altLang="zh-CN" dirty="0">
                <a:solidFill>
                  <a:srgbClr val="FFC000"/>
                </a:solidFill>
              </a:endParaRPr>
            </a:p>
            <a:p>
              <a:r>
                <a:rPr lang="en-US" dirty="0">
                  <a:solidFill>
                    <a:srgbClr val="FFC000"/>
                  </a:solidFill>
                </a:rPr>
                <a:t>2</a:t>
              </a:r>
              <a:r>
                <a:rPr lang="zh-CN" altLang="en-US" dirty="0">
                  <a:solidFill>
                    <a:srgbClr val="FFC000"/>
                  </a:solidFill>
                </a:rPr>
                <a:t>、</a:t>
              </a:r>
              <a:r>
                <a:rPr lang="en-US" altLang="zh-CN" dirty="0" err="1">
                  <a:solidFill>
                    <a:srgbClr val="FFC000"/>
                  </a:solidFill>
                </a:rPr>
                <a:t>a</a:t>
              </a:r>
              <a:r>
                <a:rPr lang="en-US" altLang="zh-CN" baseline="-25000" dirty="0" err="1">
                  <a:solidFill>
                    <a:srgbClr val="FFC000"/>
                  </a:solidFill>
                </a:rPr>
                <a:t>1,2</a:t>
              </a:r>
              <a:r>
                <a:rPr lang="en-US" altLang="zh-CN" baseline="-25000" dirty="0">
                  <a:solidFill>
                    <a:srgbClr val="FFC000"/>
                  </a:solidFill>
                </a:rPr>
                <a:t>  </a:t>
              </a:r>
              <a:r>
                <a:rPr lang="zh-CN" altLang="en-US" dirty="0">
                  <a:solidFill>
                    <a:srgbClr val="FFC000"/>
                  </a:solidFill>
                </a:rPr>
                <a:t>只需跟</a:t>
              </a:r>
              <a:r>
                <a:rPr lang="en-US" altLang="zh-CN" dirty="0" err="1">
                  <a:solidFill>
                    <a:srgbClr val="FFC000"/>
                  </a:solidFill>
                </a:rPr>
                <a:t>b</a:t>
              </a:r>
              <a:r>
                <a:rPr lang="en-US" altLang="zh-CN" baseline="-25000" dirty="0" err="1">
                  <a:solidFill>
                    <a:srgbClr val="FFC000"/>
                  </a:solidFill>
                </a:rPr>
                <a:t>2,1</a:t>
              </a:r>
              <a:r>
                <a:rPr lang="zh-CN" altLang="en-US" dirty="0">
                  <a:solidFill>
                    <a:srgbClr val="FFC000"/>
                  </a:solidFill>
                </a:rPr>
                <a:t>和 </a:t>
              </a:r>
              <a:r>
                <a:rPr lang="en-US" altLang="zh-CN" dirty="0" err="1">
                  <a:solidFill>
                    <a:srgbClr val="FFC000"/>
                  </a:solidFill>
                </a:rPr>
                <a:t>b</a:t>
              </a:r>
              <a:r>
                <a:rPr lang="en-US" altLang="zh-CN" baseline="-25000" dirty="0" err="1">
                  <a:solidFill>
                    <a:srgbClr val="FFC000"/>
                  </a:solidFill>
                </a:rPr>
                <a:t>2,2</a:t>
              </a:r>
              <a:r>
                <a:rPr lang="en-US" altLang="zh-CN" baseline="-25000" dirty="0">
                  <a:solidFill>
                    <a:srgbClr val="FFC000"/>
                  </a:solidFill>
                </a:rPr>
                <a:t> </a:t>
              </a:r>
              <a:r>
                <a:rPr lang="zh-CN" altLang="en-US" dirty="0">
                  <a:solidFill>
                    <a:srgbClr val="FFC000"/>
                  </a:solidFill>
                </a:rPr>
                <a:t>相乘</a:t>
              </a:r>
              <a:r>
                <a:rPr lang="en-US" altLang="zh-CN" dirty="0">
                  <a:solidFill>
                    <a:srgbClr val="FFC000"/>
                  </a:solidFill>
                </a:rPr>
                <a:t>;</a:t>
              </a:r>
            </a:p>
            <a:p>
              <a:r>
                <a:rPr lang="en-US" dirty="0">
                  <a:solidFill>
                    <a:srgbClr val="FFC000"/>
                  </a:solidFill>
                </a:rPr>
                <a:t>3</a:t>
              </a:r>
              <a:r>
                <a:rPr lang="zh-CN" altLang="en-US" dirty="0">
                  <a:solidFill>
                    <a:srgbClr val="FFC000"/>
                  </a:solidFill>
                </a:rPr>
                <a:t>、</a:t>
              </a:r>
              <a:r>
                <a:rPr lang="en-US" altLang="zh-CN" dirty="0" err="1">
                  <a:solidFill>
                    <a:srgbClr val="FFC000"/>
                  </a:solidFill>
                </a:rPr>
                <a:t>a</a:t>
              </a:r>
              <a:r>
                <a:rPr lang="en-US" altLang="zh-CN" baseline="-25000" dirty="0" err="1">
                  <a:solidFill>
                    <a:srgbClr val="FFC000"/>
                  </a:solidFill>
                </a:rPr>
                <a:t>1,3</a:t>
              </a:r>
              <a:r>
                <a:rPr lang="en-US" altLang="zh-CN" baseline="-25000" dirty="0">
                  <a:solidFill>
                    <a:srgbClr val="FFC000"/>
                  </a:solidFill>
                </a:rPr>
                <a:t>  </a:t>
              </a:r>
              <a:r>
                <a:rPr lang="zh-CN" altLang="en-US" dirty="0">
                  <a:solidFill>
                    <a:srgbClr val="FFC000"/>
                  </a:solidFill>
                </a:rPr>
                <a:t>只需跟</a:t>
              </a:r>
              <a:r>
                <a:rPr lang="en-US" altLang="zh-CN" dirty="0" err="1">
                  <a:solidFill>
                    <a:srgbClr val="FFC000"/>
                  </a:solidFill>
                </a:rPr>
                <a:t>b</a:t>
              </a:r>
              <a:r>
                <a:rPr lang="en-US" altLang="zh-CN" baseline="-25000" dirty="0" err="1">
                  <a:solidFill>
                    <a:srgbClr val="FFC000"/>
                  </a:solidFill>
                </a:rPr>
                <a:t>3,1</a:t>
              </a:r>
              <a:r>
                <a:rPr lang="zh-CN" altLang="en-US" dirty="0">
                  <a:solidFill>
                    <a:srgbClr val="FFC000"/>
                  </a:solidFill>
                </a:rPr>
                <a:t>和 </a:t>
              </a:r>
              <a:r>
                <a:rPr lang="en-US" altLang="zh-CN" dirty="0" err="1">
                  <a:solidFill>
                    <a:srgbClr val="FFC000"/>
                  </a:solidFill>
                </a:rPr>
                <a:t>b</a:t>
              </a:r>
              <a:r>
                <a:rPr lang="en-US" altLang="zh-CN" baseline="-25000" dirty="0" err="1">
                  <a:solidFill>
                    <a:srgbClr val="FFC000"/>
                  </a:solidFill>
                </a:rPr>
                <a:t>3,2</a:t>
              </a:r>
              <a:r>
                <a:rPr lang="en-US" altLang="zh-CN" baseline="-25000" dirty="0">
                  <a:solidFill>
                    <a:srgbClr val="FFC000"/>
                  </a:solidFill>
                </a:rPr>
                <a:t> </a:t>
              </a:r>
              <a:r>
                <a:rPr lang="zh-CN" altLang="en-US" dirty="0">
                  <a:solidFill>
                    <a:srgbClr val="FFC000"/>
                  </a:solidFill>
                </a:rPr>
                <a:t>相乘；</a:t>
              </a:r>
              <a:endParaRPr lang="en-US" dirty="0">
                <a:solidFill>
                  <a:srgbClr val="FFC000"/>
                </a:solidFill>
              </a:endParaRPr>
            </a:p>
            <a:p>
              <a:r>
                <a:rPr lang="en-US" dirty="0">
                  <a:solidFill>
                    <a:srgbClr val="FFC000"/>
                  </a:solidFill>
                </a:rPr>
                <a:t>……</a:t>
              </a:r>
            </a:p>
          </p:txBody>
        </p:sp>
        <p:sp>
          <p:nvSpPr>
            <p:cNvPr id="15" name="矩形 14">
              <a:extLst>
                <a:ext uri="{FF2B5EF4-FFF2-40B4-BE49-F238E27FC236}">
                  <a16:creationId xmlns:a16="http://schemas.microsoft.com/office/drawing/2014/main" id="{FD88B360-9404-4175-453C-230405461ABA}"/>
                </a:ext>
              </a:extLst>
            </p:cNvPr>
            <p:cNvSpPr/>
            <p:nvPr/>
          </p:nvSpPr>
          <p:spPr>
            <a:xfrm>
              <a:off x="3131840" y="2794863"/>
              <a:ext cx="3426100" cy="17556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46A85BA3-FC30-56E9-C036-532CD4302F6B}"/>
                </a:ext>
              </a:extLst>
            </p:cNvPr>
            <p:cNvSpPr/>
            <p:nvPr/>
          </p:nvSpPr>
          <p:spPr>
            <a:xfrm>
              <a:off x="1287014" y="3284984"/>
              <a:ext cx="511969" cy="360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27D1C925-77C6-4BE2-8C12-ADB71DE6992B}"/>
                </a:ext>
              </a:extLst>
            </p:cNvPr>
            <p:cNvSpPr/>
            <p:nvPr/>
          </p:nvSpPr>
          <p:spPr>
            <a:xfrm>
              <a:off x="2087318" y="4775900"/>
              <a:ext cx="587121" cy="360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B76007B3-1CA5-4098-890A-45F2E46727B8}"/>
                </a:ext>
              </a:extLst>
            </p:cNvPr>
            <p:cNvSpPr/>
            <p:nvPr/>
          </p:nvSpPr>
          <p:spPr>
            <a:xfrm>
              <a:off x="4462668" y="4775746"/>
              <a:ext cx="587121" cy="360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a:extLst>
                <a:ext uri="{FF2B5EF4-FFF2-40B4-BE49-F238E27FC236}">
                  <a16:creationId xmlns:a16="http://schemas.microsoft.com/office/drawing/2014/main" id="{05A977BC-8E0F-369B-4DA0-21B01E004A92}"/>
                </a:ext>
              </a:extLst>
            </p:cNvPr>
            <p:cNvCxnSpPr/>
            <p:nvPr/>
          </p:nvCxnSpPr>
          <p:spPr>
            <a:xfrm>
              <a:off x="739554" y="4474436"/>
              <a:ext cx="1060040"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8AC0BCE3-88A4-4F80-82B3-FF9F987EDF4F}"/>
              </a:ext>
            </a:extLst>
          </p:cNvPr>
          <p:cNvSpPr txBox="1"/>
          <p:nvPr/>
        </p:nvSpPr>
        <p:spPr>
          <a:xfrm>
            <a:off x="330767" y="5863426"/>
            <a:ext cx="8263801" cy="646331"/>
          </a:xfrm>
          <a:prstGeom prst="rect">
            <a:avLst/>
          </a:prstGeom>
          <a:noFill/>
        </p:spPr>
        <p:txBody>
          <a:bodyPr wrap="none" rtlCol="0">
            <a:spAutoFit/>
          </a:bodyPr>
          <a:lstStyle/>
          <a:p>
            <a:r>
              <a:rPr lang="zh-CN" altLang="en-US" dirty="0"/>
              <a:t>结论： 求解</a:t>
            </a:r>
            <a:r>
              <a:rPr lang="en-US" altLang="zh-CN" dirty="0"/>
              <a:t>C</a:t>
            </a:r>
            <a:r>
              <a:rPr lang="zh-CN" altLang="en-US" dirty="0"/>
              <a:t>中第</a:t>
            </a:r>
            <a:r>
              <a:rPr lang="en-US" altLang="zh-CN" dirty="0" err="1"/>
              <a:t>i</a:t>
            </a:r>
            <a:r>
              <a:rPr lang="zh-CN" altLang="en-US" dirty="0"/>
              <a:t>行的各个元素，只需找到</a:t>
            </a:r>
            <a:r>
              <a:rPr lang="en-US" altLang="zh-CN" dirty="0"/>
              <a:t>A</a:t>
            </a:r>
            <a:r>
              <a:rPr lang="zh-CN" altLang="en-US" dirty="0"/>
              <a:t>中第</a:t>
            </a:r>
            <a:r>
              <a:rPr lang="en-US" altLang="zh-CN" dirty="0" err="1"/>
              <a:t>i</a:t>
            </a:r>
            <a:r>
              <a:rPr lang="zh-CN" altLang="en-US" dirty="0"/>
              <a:t>行的各个非零元素</a:t>
            </a:r>
            <a:r>
              <a:rPr lang="en-US" altLang="zh-CN" dirty="0" err="1"/>
              <a:t>A</a:t>
            </a:r>
            <a:r>
              <a:rPr lang="en-US" altLang="zh-CN" baseline="-25000" dirty="0" err="1"/>
              <a:t>i,k</a:t>
            </a:r>
            <a:r>
              <a:rPr lang="en-US" altLang="zh-CN" dirty="0"/>
              <a:t>, </a:t>
            </a:r>
            <a:r>
              <a:rPr lang="zh-CN" altLang="en-US" dirty="0"/>
              <a:t>将它与</a:t>
            </a:r>
            <a:endParaRPr lang="en-US" altLang="zh-CN" dirty="0"/>
          </a:p>
          <a:p>
            <a:r>
              <a:rPr lang="en-US" altLang="zh-CN" dirty="0"/>
              <a:t>            B</a:t>
            </a:r>
            <a:r>
              <a:rPr lang="zh-CN" altLang="en-US" dirty="0"/>
              <a:t>中第</a:t>
            </a:r>
            <a:r>
              <a:rPr lang="en-US" altLang="zh-CN" dirty="0"/>
              <a:t>k</a:t>
            </a:r>
            <a:r>
              <a:rPr lang="zh-CN" altLang="en-US" dirty="0"/>
              <a:t>行的各个非零元素对应相乘，并累加到相应的累加和变量上。</a:t>
            </a:r>
            <a:endParaRPr lang="en-US" dirty="0"/>
          </a:p>
        </p:txBody>
      </p:sp>
      <p:sp>
        <p:nvSpPr>
          <p:cNvPr id="48" name="六边形 47">
            <a:extLst>
              <a:ext uri="{FF2B5EF4-FFF2-40B4-BE49-F238E27FC236}">
                <a16:creationId xmlns:a16="http://schemas.microsoft.com/office/drawing/2014/main" id="{193A8EA5-4E83-398E-76DF-A07BF6B827FD}"/>
              </a:ext>
            </a:extLst>
          </p:cNvPr>
          <p:cNvSpPr/>
          <p:nvPr/>
        </p:nvSpPr>
        <p:spPr>
          <a:xfrm>
            <a:off x="1817034" y="3129030"/>
            <a:ext cx="511969" cy="360031"/>
          </a:xfrm>
          <a:prstGeom prst="hexago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六边形 48">
            <a:extLst>
              <a:ext uri="{FF2B5EF4-FFF2-40B4-BE49-F238E27FC236}">
                <a16:creationId xmlns:a16="http://schemas.microsoft.com/office/drawing/2014/main" id="{04A43C3A-75F8-91ED-8A88-D18A4A7BDEE7}"/>
              </a:ext>
            </a:extLst>
          </p:cNvPr>
          <p:cNvSpPr/>
          <p:nvPr/>
        </p:nvSpPr>
        <p:spPr>
          <a:xfrm>
            <a:off x="2836233" y="4627023"/>
            <a:ext cx="632931" cy="360031"/>
          </a:xfrm>
          <a:prstGeom prst="hexago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六边形 49">
            <a:extLst>
              <a:ext uri="{FF2B5EF4-FFF2-40B4-BE49-F238E27FC236}">
                <a16:creationId xmlns:a16="http://schemas.microsoft.com/office/drawing/2014/main" id="{82CCCD7F-6703-AFDD-E72F-31540B10601D}"/>
              </a:ext>
            </a:extLst>
          </p:cNvPr>
          <p:cNvSpPr/>
          <p:nvPr/>
        </p:nvSpPr>
        <p:spPr>
          <a:xfrm>
            <a:off x="5208506" y="4610559"/>
            <a:ext cx="632931" cy="360031"/>
          </a:xfrm>
          <a:prstGeom prst="hexago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直接连接符 50">
            <a:extLst>
              <a:ext uri="{FF2B5EF4-FFF2-40B4-BE49-F238E27FC236}">
                <a16:creationId xmlns:a16="http://schemas.microsoft.com/office/drawing/2014/main" id="{FAE59BF4-347F-B503-0BE9-85654E689763}"/>
              </a:ext>
            </a:extLst>
          </p:cNvPr>
          <p:cNvCxnSpPr/>
          <p:nvPr/>
        </p:nvCxnSpPr>
        <p:spPr>
          <a:xfrm>
            <a:off x="727450" y="4509120"/>
            <a:ext cx="1060040" cy="0"/>
          </a:xfrm>
          <a:prstGeom prst="line">
            <a:avLst/>
          </a:prstGeom>
          <a:ln w="158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56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t>2D Array Implementation</a:t>
            </a:r>
          </a:p>
        </p:txBody>
      </p:sp>
      <p:sp>
        <p:nvSpPr>
          <p:cNvPr id="22" name="文本框 21">
            <a:extLst>
              <a:ext uri="{FF2B5EF4-FFF2-40B4-BE49-F238E27FC236}">
                <a16:creationId xmlns:a16="http://schemas.microsoft.com/office/drawing/2014/main" id="{8AC0BCE3-88A4-4F80-82B3-FF9F987EDF4F}"/>
              </a:ext>
            </a:extLst>
          </p:cNvPr>
          <p:cNvSpPr txBox="1"/>
          <p:nvPr/>
        </p:nvSpPr>
        <p:spPr>
          <a:xfrm>
            <a:off x="457200" y="1484784"/>
            <a:ext cx="8263801" cy="646331"/>
          </a:xfrm>
          <a:prstGeom prst="rect">
            <a:avLst/>
          </a:prstGeom>
          <a:noFill/>
        </p:spPr>
        <p:txBody>
          <a:bodyPr wrap="none" rtlCol="0">
            <a:spAutoFit/>
          </a:bodyPr>
          <a:lstStyle/>
          <a:p>
            <a:r>
              <a:rPr lang="zh-CN" altLang="en-US" dirty="0"/>
              <a:t>结论： 求解</a:t>
            </a:r>
            <a:r>
              <a:rPr lang="en-US" altLang="zh-CN" dirty="0"/>
              <a:t>C</a:t>
            </a:r>
            <a:r>
              <a:rPr lang="zh-CN" altLang="en-US" dirty="0"/>
              <a:t>中第</a:t>
            </a:r>
            <a:r>
              <a:rPr lang="en-US" altLang="zh-CN" dirty="0" err="1"/>
              <a:t>i</a:t>
            </a:r>
            <a:r>
              <a:rPr lang="zh-CN" altLang="en-US" dirty="0"/>
              <a:t>行的各个元素，只需找到</a:t>
            </a:r>
            <a:r>
              <a:rPr lang="en-US" altLang="zh-CN" dirty="0"/>
              <a:t>A</a:t>
            </a:r>
            <a:r>
              <a:rPr lang="zh-CN" altLang="en-US" dirty="0"/>
              <a:t>中第</a:t>
            </a:r>
            <a:r>
              <a:rPr lang="en-US" altLang="zh-CN" dirty="0" err="1"/>
              <a:t>i</a:t>
            </a:r>
            <a:r>
              <a:rPr lang="zh-CN" altLang="en-US" dirty="0"/>
              <a:t>行的各个非零元素</a:t>
            </a:r>
            <a:r>
              <a:rPr lang="en-US" altLang="zh-CN" dirty="0" err="1"/>
              <a:t>A</a:t>
            </a:r>
            <a:r>
              <a:rPr lang="en-US" altLang="zh-CN" baseline="-25000" dirty="0" err="1"/>
              <a:t>i,k</a:t>
            </a:r>
            <a:r>
              <a:rPr lang="en-US" altLang="zh-CN" dirty="0"/>
              <a:t>, </a:t>
            </a:r>
            <a:r>
              <a:rPr lang="zh-CN" altLang="en-US" dirty="0"/>
              <a:t>将它与</a:t>
            </a:r>
            <a:endParaRPr lang="en-US" altLang="zh-CN" dirty="0"/>
          </a:p>
          <a:p>
            <a:r>
              <a:rPr lang="en-US" altLang="zh-CN" dirty="0"/>
              <a:t>            B</a:t>
            </a:r>
            <a:r>
              <a:rPr lang="zh-CN" altLang="en-US" dirty="0"/>
              <a:t>中第</a:t>
            </a:r>
            <a:r>
              <a:rPr lang="en-US" altLang="zh-CN" dirty="0"/>
              <a:t>k</a:t>
            </a:r>
            <a:r>
              <a:rPr lang="zh-CN" altLang="en-US" dirty="0"/>
              <a:t>行的各个非零元素对应相乘，并累加到相应的累加和变量上。</a:t>
            </a:r>
            <a:endParaRPr lang="en-US" dirty="0"/>
          </a:p>
        </p:txBody>
      </p:sp>
      <p:sp>
        <p:nvSpPr>
          <p:cNvPr id="2" name="Rectangle 20">
            <a:extLst>
              <a:ext uri="{FF2B5EF4-FFF2-40B4-BE49-F238E27FC236}">
                <a16:creationId xmlns:a16="http://schemas.microsoft.com/office/drawing/2014/main" id="{8CBD61A8-9CC2-EB53-B02D-31C04F3F6671}"/>
              </a:ext>
            </a:extLst>
          </p:cNvPr>
          <p:cNvSpPr>
            <a:spLocks noChangeArrowheads="1"/>
          </p:cNvSpPr>
          <p:nvPr/>
        </p:nvSpPr>
        <p:spPr bwMode="auto">
          <a:xfrm>
            <a:off x="899592" y="2348880"/>
            <a:ext cx="3401695" cy="1343025"/>
          </a:xfrm>
          <a:prstGeom prst="rect">
            <a:avLst/>
          </a:prstGeom>
          <a:solidFill>
            <a:schemeClr val="tx1"/>
          </a:solidFill>
          <a:ln w="9525">
            <a:solidFill>
              <a:schemeClr val="tx1"/>
            </a:solidFill>
            <a:miter lim="800000"/>
          </a:ln>
          <a:effectLst/>
        </p:spPr>
        <p:txBody>
          <a:bodyPr wrap="none" anchor="ctr"/>
          <a:lstStyle/>
          <a:p>
            <a:endParaRPr lang="zh-CN" altLang="en-US"/>
          </a:p>
        </p:txBody>
      </p:sp>
      <p:graphicFrame>
        <p:nvGraphicFramePr>
          <p:cNvPr id="3" name="Object 15">
            <a:extLst>
              <a:ext uri="{FF2B5EF4-FFF2-40B4-BE49-F238E27FC236}">
                <a16:creationId xmlns:a16="http://schemas.microsoft.com/office/drawing/2014/main" id="{E19CE3C2-75D8-C2C8-A687-C2238981756C}"/>
              </a:ext>
            </a:extLst>
          </p:cNvPr>
          <p:cNvGraphicFramePr>
            <a:graphicFrameLocks noChangeAspect="1"/>
          </p:cNvGraphicFramePr>
          <p:nvPr>
            <p:extLst>
              <p:ext uri="{D42A27DB-BD31-4B8C-83A1-F6EECF244321}">
                <p14:modId xmlns:p14="http://schemas.microsoft.com/office/powerpoint/2010/main" val="796489300"/>
              </p:ext>
            </p:extLst>
          </p:nvPr>
        </p:nvGraphicFramePr>
        <p:xfrm>
          <a:off x="971347" y="2520965"/>
          <a:ext cx="1766570" cy="1010920"/>
        </p:xfrm>
        <a:graphic>
          <a:graphicData uri="http://schemas.openxmlformats.org/presentationml/2006/ole">
            <mc:AlternateContent xmlns:mc="http://schemas.openxmlformats.org/markup-compatibility/2006">
              <mc:Choice xmlns:v="urn:schemas-microsoft-com:vml" Requires="v">
                <p:oleObj name="Equation" r:id="rId3" imgW="1244600" imgH="711200" progId="Equation.DSMT4">
                  <p:embed/>
                </p:oleObj>
              </mc:Choice>
              <mc:Fallback>
                <p:oleObj name="Equation" r:id="rId3" imgW="1244600" imgH="711200" progId="Equation.DSMT4">
                  <p:embed/>
                  <p:pic>
                    <p:nvPicPr>
                      <p:cNvPr id="3"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347" y="2520965"/>
                        <a:ext cx="1766570" cy="101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6">
            <a:extLst>
              <a:ext uri="{FF2B5EF4-FFF2-40B4-BE49-F238E27FC236}">
                <a16:creationId xmlns:a16="http://schemas.microsoft.com/office/drawing/2014/main" id="{9A8A3346-B277-16B4-1AA0-B7D667FCD07F}"/>
              </a:ext>
            </a:extLst>
          </p:cNvPr>
          <p:cNvGraphicFramePr>
            <a:graphicFrameLocks noChangeAspect="1"/>
          </p:cNvGraphicFramePr>
          <p:nvPr>
            <p:extLst>
              <p:ext uri="{D42A27DB-BD31-4B8C-83A1-F6EECF244321}">
                <p14:modId xmlns:p14="http://schemas.microsoft.com/office/powerpoint/2010/main" val="1428462305"/>
              </p:ext>
            </p:extLst>
          </p:nvPr>
        </p:nvGraphicFramePr>
        <p:xfrm>
          <a:off x="2915082" y="2360310"/>
          <a:ext cx="1162685" cy="1332230"/>
        </p:xfrm>
        <a:graphic>
          <a:graphicData uri="http://schemas.openxmlformats.org/presentationml/2006/ole">
            <mc:AlternateContent xmlns:mc="http://schemas.openxmlformats.org/markup-compatibility/2006">
              <mc:Choice xmlns:v="urn:schemas-microsoft-com:vml" Requires="v">
                <p:oleObj name="Equation" r:id="rId5" imgW="800100" imgH="914400" progId="Equation.DSMT4">
                  <p:embed/>
                </p:oleObj>
              </mc:Choice>
              <mc:Fallback>
                <p:oleObj name="Equation" r:id="rId5" imgW="800100" imgH="914400" progId="Equation.DSMT4">
                  <p:embed/>
                  <p:pic>
                    <p:nvPicPr>
                      <p:cNvPr id="49168" name="Object 16"/>
                      <p:cNvPicPr>
                        <a:picLocks noChangeAspect="1" noChangeArrowheads="1"/>
                      </p:cNvPicPr>
                      <p:nvPr/>
                    </p:nvPicPr>
                    <p:blipFill>
                      <a:blip r:embed="rId6"/>
                      <a:srcRect/>
                      <a:stretch>
                        <a:fillRect/>
                      </a:stretch>
                    </p:blipFill>
                    <p:spPr bwMode="auto">
                      <a:xfrm>
                        <a:off x="2915082" y="2360310"/>
                        <a:ext cx="1162685" cy="13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文本框 4">
            <a:extLst>
              <a:ext uri="{FF2B5EF4-FFF2-40B4-BE49-F238E27FC236}">
                <a16:creationId xmlns:a16="http://schemas.microsoft.com/office/drawing/2014/main" id="{982CE5B5-5DAA-58B9-C149-ACE412DE45FB}"/>
              </a:ext>
            </a:extLst>
          </p:cNvPr>
          <p:cNvSpPr txBox="1"/>
          <p:nvPr/>
        </p:nvSpPr>
        <p:spPr>
          <a:xfrm>
            <a:off x="251520" y="3789040"/>
            <a:ext cx="7647111" cy="2939266"/>
          </a:xfrm>
          <a:prstGeom prst="rect">
            <a:avLst/>
          </a:prstGeom>
          <a:noFill/>
        </p:spPr>
        <p:txBody>
          <a:bodyPr wrap="square" rtlCol="0">
            <a:spAutoFit/>
          </a:bodyPr>
          <a:lstStyle/>
          <a:p>
            <a:r>
              <a:rPr lang="zh-CN" altLang="en-US" dirty="0">
                <a:solidFill>
                  <a:srgbClr val="66FF33"/>
                </a:solidFill>
              </a:rPr>
              <a:t>例如：</a:t>
            </a:r>
            <a:r>
              <a:rPr lang="en-US" altLang="zh-CN" dirty="0">
                <a:solidFill>
                  <a:srgbClr val="66FF33"/>
                </a:solidFill>
              </a:rPr>
              <a:t>C</a:t>
            </a:r>
            <a:r>
              <a:rPr lang="zh-CN" altLang="en-US" dirty="0">
                <a:solidFill>
                  <a:srgbClr val="66FF33"/>
                </a:solidFill>
              </a:rPr>
              <a:t>中第</a:t>
            </a:r>
            <a:r>
              <a:rPr lang="en-US" altLang="zh-CN" dirty="0">
                <a:solidFill>
                  <a:srgbClr val="66FF33"/>
                </a:solidFill>
              </a:rPr>
              <a:t>0</a:t>
            </a:r>
            <a:r>
              <a:rPr lang="zh-CN" altLang="en-US" dirty="0">
                <a:solidFill>
                  <a:srgbClr val="66FF33"/>
                </a:solidFill>
              </a:rPr>
              <a:t>行的各个元素求解</a:t>
            </a:r>
            <a:endParaRPr lang="en-US" altLang="zh-CN" dirty="0">
              <a:solidFill>
                <a:srgbClr val="66FF33"/>
              </a:solidFill>
            </a:endParaRPr>
          </a:p>
          <a:p>
            <a:endParaRPr lang="en-US" dirty="0">
              <a:solidFill>
                <a:srgbClr val="66FF33"/>
              </a:solidFill>
            </a:endParaRPr>
          </a:p>
          <a:p>
            <a:pPr>
              <a:spcAft>
                <a:spcPts val="600"/>
              </a:spcAft>
            </a:pPr>
            <a:r>
              <a:rPr lang="zh-CN" altLang="en-US" dirty="0">
                <a:solidFill>
                  <a:srgbClr val="66FF33"/>
                </a:solidFill>
              </a:rPr>
              <a:t>先找到</a:t>
            </a:r>
            <a:r>
              <a:rPr lang="en-US" altLang="zh-CN" dirty="0">
                <a:solidFill>
                  <a:srgbClr val="66FF33"/>
                </a:solidFill>
              </a:rPr>
              <a:t>A</a:t>
            </a:r>
            <a:r>
              <a:rPr lang="zh-CN" altLang="en-US" dirty="0">
                <a:solidFill>
                  <a:srgbClr val="66FF33"/>
                </a:solidFill>
              </a:rPr>
              <a:t>中第</a:t>
            </a:r>
            <a:r>
              <a:rPr lang="en-US" altLang="zh-CN" dirty="0">
                <a:solidFill>
                  <a:srgbClr val="66FF33"/>
                </a:solidFill>
              </a:rPr>
              <a:t>0</a:t>
            </a:r>
            <a:r>
              <a:rPr lang="zh-CN" altLang="en-US" dirty="0">
                <a:solidFill>
                  <a:srgbClr val="66FF33"/>
                </a:solidFill>
              </a:rPr>
              <a:t>行的非零元素  </a:t>
            </a:r>
            <a:r>
              <a:rPr lang="en-US" altLang="zh-CN" dirty="0">
                <a:solidFill>
                  <a:srgbClr val="66FF33"/>
                </a:solidFill>
              </a:rPr>
              <a:t>a</a:t>
            </a:r>
            <a:r>
              <a:rPr lang="en-US" altLang="zh-CN" baseline="-25000" dirty="0">
                <a:solidFill>
                  <a:srgbClr val="66FF33"/>
                </a:solidFill>
              </a:rPr>
              <a:t>0,0</a:t>
            </a:r>
            <a:r>
              <a:rPr lang="en-US" altLang="zh-CN" dirty="0">
                <a:solidFill>
                  <a:srgbClr val="66FF33"/>
                </a:solidFill>
              </a:rPr>
              <a:t>  </a:t>
            </a:r>
            <a:r>
              <a:rPr lang="en-US" altLang="zh-CN" dirty="0" err="1">
                <a:solidFill>
                  <a:srgbClr val="66FF33"/>
                </a:solidFill>
              </a:rPr>
              <a:t>a</a:t>
            </a:r>
            <a:r>
              <a:rPr lang="en-US" altLang="zh-CN" baseline="-25000" dirty="0" err="1">
                <a:solidFill>
                  <a:srgbClr val="66FF33"/>
                </a:solidFill>
              </a:rPr>
              <a:t>0,2</a:t>
            </a:r>
            <a:r>
              <a:rPr lang="en-US" altLang="zh-CN" dirty="0">
                <a:solidFill>
                  <a:srgbClr val="66FF33"/>
                </a:solidFill>
              </a:rPr>
              <a:t>  </a:t>
            </a:r>
            <a:r>
              <a:rPr lang="en-US" altLang="zh-CN" dirty="0" err="1">
                <a:solidFill>
                  <a:srgbClr val="66FF33"/>
                </a:solidFill>
              </a:rPr>
              <a:t>a</a:t>
            </a:r>
            <a:r>
              <a:rPr lang="en-US" altLang="zh-CN" baseline="-25000" dirty="0" err="1">
                <a:solidFill>
                  <a:srgbClr val="66FF33"/>
                </a:solidFill>
              </a:rPr>
              <a:t>0,3</a:t>
            </a:r>
            <a:r>
              <a:rPr lang="en-US" altLang="zh-CN" baseline="-25000" dirty="0">
                <a:solidFill>
                  <a:srgbClr val="66FF33"/>
                </a:solidFill>
              </a:rPr>
              <a:t>        </a:t>
            </a:r>
            <a:r>
              <a:rPr lang="en-US" altLang="zh-CN" dirty="0">
                <a:solidFill>
                  <a:srgbClr val="66FF33"/>
                </a:solidFill>
              </a:rPr>
              <a:t>[k</a:t>
            </a:r>
            <a:r>
              <a:rPr lang="zh-CN" altLang="en-US" dirty="0">
                <a:solidFill>
                  <a:srgbClr val="66FF33"/>
                </a:solidFill>
              </a:rPr>
              <a:t>值分别为 </a:t>
            </a:r>
            <a:r>
              <a:rPr lang="en-US" altLang="zh-CN" dirty="0">
                <a:solidFill>
                  <a:srgbClr val="66FF33"/>
                </a:solidFill>
              </a:rPr>
              <a:t>0, 2, 3]</a:t>
            </a:r>
          </a:p>
          <a:p>
            <a:r>
              <a:rPr lang="zh-CN" altLang="en-US" dirty="0">
                <a:solidFill>
                  <a:srgbClr val="66FF33"/>
                </a:solidFill>
              </a:rPr>
              <a:t>将其与</a:t>
            </a:r>
            <a:r>
              <a:rPr lang="en-US" altLang="zh-CN" dirty="0">
                <a:solidFill>
                  <a:srgbClr val="66FF33"/>
                </a:solidFill>
              </a:rPr>
              <a:t>B</a:t>
            </a:r>
            <a:r>
              <a:rPr lang="zh-CN" altLang="en-US" dirty="0">
                <a:solidFill>
                  <a:srgbClr val="66FF33"/>
                </a:solidFill>
              </a:rPr>
              <a:t>中第</a:t>
            </a:r>
            <a:r>
              <a:rPr lang="en-US" altLang="zh-CN" dirty="0">
                <a:solidFill>
                  <a:srgbClr val="66FF33"/>
                </a:solidFill>
              </a:rPr>
              <a:t>k</a:t>
            </a:r>
            <a:r>
              <a:rPr lang="zh-CN" altLang="en-US" dirty="0">
                <a:solidFill>
                  <a:srgbClr val="66FF33"/>
                </a:solidFill>
              </a:rPr>
              <a:t>行的各个非零元素对应相乘</a:t>
            </a:r>
            <a:endParaRPr lang="en-US" altLang="zh-CN" dirty="0">
              <a:solidFill>
                <a:srgbClr val="66FF33"/>
              </a:solidFill>
            </a:endParaRPr>
          </a:p>
          <a:p>
            <a:endParaRPr lang="en-US" dirty="0">
              <a:solidFill>
                <a:srgbClr val="66FF33"/>
              </a:solidFill>
            </a:endParaRPr>
          </a:p>
          <a:p>
            <a:r>
              <a:rPr lang="en-US" altLang="zh-CN" dirty="0">
                <a:solidFill>
                  <a:srgbClr val="66FF33"/>
                </a:solidFill>
              </a:rPr>
              <a:t>a</a:t>
            </a:r>
            <a:r>
              <a:rPr lang="en-US" altLang="zh-CN" baseline="-25000" dirty="0">
                <a:solidFill>
                  <a:srgbClr val="66FF33"/>
                </a:solidFill>
              </a:rPr>
              <a:t>0,0 </a:t>
            </a:r>
            <a:r>
              <a:rPr lang="en-US" altLang="zh-CN" dirty="0">
                <a:solidFill>
                  <a:srgbClr val="66FF33"/>
                </a:solidFill>
              </a:rPr>
              <a:t>× </a:t>
            </a:r>
            <a:r>
              <a:rPr lang="en-US" altLang="zh-CN" dirty="0" err="1">
                <a:solidFill>
                  <a:srgbClr val="66FF33"/>
                </a:solidFill>
              </a:rPr>
              <a:t>b</a:t>
            </a:r>
            <a:r>
              <a:rPr lang="en-US" altLang="zh-CN" baseline="-25000" dirty="0" err="1">
                <a:solidFill>
                  <a:srgbClr val="66FF33"/>
                </a:solidFill>
              </a:rPr>
              <a:t>0,x</a:t>
            </a:r>
            <a:r>
              <a:rPr lang="en-US" altLang="zh-CN" baseline="-25000" dirty="0">
                <a:solidFill>
                  <a:srgbClr val="66FF33"/>
                </a:solidFill>
              </a:rPr>
              <a:t>   </a:t>
            </a:r>
            <a:r>
              <a:rPr lang="en-US" altLang="zh-CN" dirty="0">
                <a:solidFill>
                  <a:srgbClr val="66FF33"/>
                </a:solidFill>
              </a:rPr>
              <a:t>=  a</a:t>
            </a:r>
            <a:r>
              <a:rPr lang="en-US" altLang="zh-CN" baseline="-25000" dirty="0">
                <a:solidFill>
                  <a:srgbClr val="66FF33"/>
                </a:solidFill>
              </a:rPr>
              <a:t>0,0</a:t>
            </a:r>
            <a:r>
              <a:rPr lang="en-US" altLang="zh-CN" dirty="0">
                <a:solidFill>
                  <a:srgbClr val="66FF33"/>
                </a:solidFill>
              </a:rPr>
              <a:t>×b</a:t>
            </a:r>
            <a:r>
              <a:rPr lang="en-US" altLang="zh-CN" baseline="-25000" dirty="0">
                <a:solidFill>
                  <a:srgbClr val="66FF33"/>
                </a:solidFill>
              </a:rPr>
              <a:t>0,0</a:t>
            </a:r>
            <a:r>
              <a:rPr lang="en-US" altLang="zh-CN" dirty="0">
                <a:solidFill>
                  <a:srgbClr val="66FF33"/>
                </a:solidFill>
              </a:rPr>
              <a:t> </a:t>
            </a:r>
            <a:r>
              <a:rPr lang="en-US" altLang="zh-CN" dirty="0">
                <a:solidFill>
                  <a:srgbClr val="FFC000"/>
                </a:solidFill>
              </a:rPr>
              <a:t>, </a:t>
            </a:r>
            <a:r>
              <a:rPr lang="en-US" altLang="zh-CN" dirty="0">
                <a:solidFill>
                  <a:srgbClr val="66FF33"/>
                </a:solidFill>
              </a:rPr>
              <a:t>a</a:t>
            </a:r>
            <a:r>
              <a:rPr lang="en-US" altLang="zh-CN" baseline="-25000" dirty="0">
                <a:solidFill>
                  <a:srgbClr val="66FF33"/>
                </a:solidFill>
              </a:rPr>
              <a:t>0,0</a:t>
            </a:r>
            <a:r>
              <a:rPr lang="en-US" altLang="zh-CN" dirty="0">
                <a:solidFill>
                  <a:srgbClr val="66FF33"/>
                </a:solidFill>
              </a:rPr>
              <a:t>× </a:t>
            </a:r>
            <a:r>
              <a:rPr lang="en-US" altLang="zh-CN" dirty="0">
                <a:solidFill>
                  <a:srgbClr val="FFC000"/>
                </a:solidFill>
              </a:rPr>
              <a:t>b</a:t>
            </a:r>
            <a:r>
              <a:rPr lang="en-US" altLang="zh-CN" baseline="-25000" dirty="0">
                <a:solidFill>
                  <a:srgbClr val="FFC000"/>
                </a:solidFill>
              </a:rPr>
              <a:t>0,1</a:t>
            </a:r>
            <a:r>
              <a:rPr lang="en-US" altLang="zh-CN" dirty="0">
                <a:solidFill>
                  <a:srgbClr val="FFC000"/>
                </a:solidFill>
              </a:rPr>
              <a:t> (</a:t>
            </a:r>
            <a:r>
              <a:rPr lang="zh-CN" altLang="en-US" dirty="0">
                <a:solidFill>
                  <a:srgbClr val="FFC000"/>
                </a:solidFill>
              </a:rPr>
              <a:t>为 </a:t>
            </a:r>
            <a:r>
              <a:rPr lang="en-US" altLang="zh-CN" dirty="0">
                <a:solidFill>
                  <a:srgbClr val="FFC000"/>
                </a:solidFill>
              </a:rPr>
              <a:t>0)  </a:t>
            </a:r>
            <a:r>
              <a:rPr lang="en-US" altLang="zh-CN" dirty="0">
                <a:solidFill>
                  <a:srgbClr val="66FF33"/>
                </a:solidFill>
              </a:rPr>
              <a:t>= 20 </a:t>
            </a:r>
            <a:r>
              <a:rPr lang="zh-CN" altLang="en-US" dirty="0">
                <a:solidFill>
                  <a:srgbClr val="66FF33"/>
                </a:solidFill>
              </a:rPr>
              <a:t>，</a:t>
            </a:r>
            <a:r>
              <a:rPr lang="en-US" altLang="zh-CN" dirty="0">
                <a:solidFill>
                  <a:srgbClr val="66FF33"/>
                </a:solidFill>
              </a:rPr>
              <a:t>Null</a:t>
            </a:r>
            <a:endParaRPr lang="en-US" altLang="zh-CN" baseline="-25000" dirty="0">
              <a:solidFill>
                <a:srgbClr val="66FF33"/>
              </a:solidFill>
            </a:endParaRPr>
          </a:p>
          <a:p>
            <a:r>
              <a:rPr lang="en-US" altLang="zh-CN" dirty="0" err="1">
                <a:solidFill>
                  <a:srgbClr val="66FF33"/>
                </a:solidFill>
              </a:rPr>
              <a:t>a</a:t>
            </a:r>
            <a:r>
              <a:rPr lang="en-US" altLang="zh-CN" baseline="-25000" dirty="0" err="1">
                <a:solidFill>
                  <a:srgbClr val="66FF33"/>
                </a:solidFill>
              </a:rPr>
              <a:t>0,2</a:t>
            </a:r>
            <a:r>
              <a:rPr lang="en-US" altLang="zh-CN" baseline="-25000" dirty="0">
                <a:solidFill>
                  <a:srgbClr val="66FF33"/>
                </a:solidFill>
              </a:rPr>
              <a:t> </a:t>
            </a:r>
            <a:r>
              <a:rPr lang="en-US" altLang="zh-CN" dirty="0">
                <a:solidFill>
                  <a:srgbClr val="66FF33"/>
                </a:solidFill>
              </a:rPr>
              <a:t>× </a:t>
            </a:r>
            <a:r>
              <a:rPr lang="en-US" altLang="zh-CN" dirty="0" err="1">
                <a:solidFill>
                  <a:srgbClr val="66FF33"/>
                </a:solidFill>
              </a:rPr>
              <a:t>b</a:t>
            </a:r>
            <a:r>
              <a:rPr lang="en-US" altLang="zh-CN" baseline="-25000" dirty="0" err="1">
                <a:solidFill>
                  <a:srgbClr val="66FF33"/>
                </a:solidFill>
              </a:rPr>
              <a:t>2,x</a:t>
            </a:r>
            <a:r>
              <a:rPr lang="en-US" altLang="zh-CN" baseline="-25000" dirty="0">
                <a:solidFill>
                  <a:srgbClr val="66FF33"/>
                </a:solidFill>
              </a:rPr>
              <a:t>   </a:t>
            </a:r>
            <a:r>
              <a:rPr lang="en-US" altLang="zh-CN" dirty="0">
                <a:solidFill>
                  <a:srgbClr val="FFC000"/>
                </a:solidFill>
              </a:rPr>
              <a:t>=  </a:t>
            </a:r>
            <a:r>
              <a:rPr lang="en-US" altLang="zh-CN" dirty="0" err="1">
                <a:solidFill>
                  <a:srgbClr val="66FF33"/>
                </a:solidFill>
              </a:rPr>
              <a:t>a</a:t>
            </a:r>
            <a:r>
              <a:rPr lang="en-US" altLang="zh-CN" baseline="-25000" dirty="0" err="1">
                <a:solidFill>
                  <a:srgbClr val="66FF33"/>
                </a:solidFill>
              </a:rPr>
              <a:t>0,2</a:t>
            </a:r>
            <a:r>
              <a:rPr lang="en-US" altLang="zh-CN" dirty="0">
                <a:solidFill>
                  <a:srgbClr val="66FF33"/>
                </a:solidFill>
              </a:rPr>
              <a:t>× </a:t>
            </a:r>
            <a:r>
              <a:rPr lang="en-US" altLang="zh-CN" dirty="0">
                <a:solidFill>
                  <a:srgbClr val="FFC000"/>
                </a:solidFill>
              </a:rPr>
              <a:t>b</a:t>
            </a:r>
            <a:r>
              <a:rPr lang="en-US" altLang="zh-CN" baseline="-25000" dirty="0">
                <a:solidFill>
                  <a:srgbClr val="FFC000"/>
                </a:solidFill>
              </a:rPr>
              <a:t>2,0 </a:t>
            </a:r>
            <a:r>
              <a:rPr lang="en-US" altLang="zh-CN" dirty="0">
                <a:solidFill>
                  <a:srgbClr val="FFC000"/>
                </a:solidFill>
              </a:rPr>
              <a:t>(</a:t>
            </a:r>
            <a:r>
              <a:rPr lang="zh-CN" altLang="en-US" dirty="0">
                <a:solidFill>
                  <a:srgbClr val="FFC000"/>
                </a:solidFill>
              </a:rPr>
              <a:t>为</a:t>
            </a:r>
            <a:r>
              <a:rPr lang="en-US" altLang="zh-CN" dirty="0">
                <a:solidFill>
                  <a:srgbClr val="FFC000"/>
                </a:solidFill>
              </a:rPr>
              <a:t>0),</a:t>
            </a:r>
            <a:r>
              <a:rPr lang="zh-CN" altLang="en-US" dirty="0">
                <a:solidFill>
                  <a:srgbClr val="FFC000"/>
                </a:solidFill>
              </a:rPr>
              <a:t> </a:t>
            </a:r>
            <a:r>
              <a:rPr lang="en-US" altLang="zh-CN" dirty="0">
                <a:solidFill>
                  <a:srgbClr val="66FF33"/>
                </a:solidFill>
              </a:rPr>
              <a:t>a</a:t>
            </a:r>
            <a:r>
              <a:rPr lang="en-US" altLang="zh-CN" baseline="-25000" dirty="0">
                <a:solidFill>
                  <a:srgbClr val="66FF33"/>
                </a:solidFill>
              </a:rPr>
              <a:t>0,2</a:t>
            </a:r>
            <a:r>
              <a:rPr lang="en-US" altLang="zh-CN" dirty="0">
                <a:solidFill>
                  <a:srgbClr val="66FF33"/>
                </a:solidFill>
              </a:rPr>
              <a:t>×b</a:t>
            </a:r>
            <a:r>
              <a:rPr lang="en-US" altLang="zh-CN" baseline="-25000" dirty="0">
                <a:solidFill>
                  <a:srgbClr val="66FF33"/>
                </a:solidFill>
              </a:rPr>
              <a:t>2,1      </a:t>
            </a:r>
            <a:r>
              <a:rPr lang="en-US" altLang="zh-CN" dirty="0">
                <a:solidFill>
                  <a:srgbClr val="66FF33"/>
                </a:solidFill>
              </a:rPr>
              <a:t>= Null </a:t>
            </a:r>
            <a:r>
              <a:rPr lang="zh-CN" altLang="en-US" dirty="0">
                <a:solidFill>
                  <a:srgbClr val="66FF33"/>
                </a:solidFill>
              </a:rPr>
              <a:t>，</a:t>
            </a:r>
            <a:r>
              <a:rPr lang="en-US" altLang="zh-CN" dirty="0">
                <a:solidFill>
                  <a:srgbClr val="66FF33"/>
                </a:solidFill>
              </a:rPr>
              <a:t>70</a:t>
            </a:r>
          </a:p>
          <a:p>
            <a:r>
              <a:rPr lang="en-US" altLang="zh-CN" dirty="0" err="1">
                <a:solidFill>
                  <a:srgbClr val="66FF33"/>
                </a:solidFill>
              </a:rPr>
              <a:t>a</a:t>
            </a:r>
            <a:r>
              <a:rPr lang="en-US" altLang="zh-CN" baseline="-25000" dirty="0" err="1">
                <a:solidFill>
                  <a:srgbClr val="66FF33"/>
                </a:solidFill>
              </a:rPr>
              <a:t>0,3</a:t>
            </a:r>
            <a:r>
              <a:rPr lang="en-US" altLang="zh-CN" baseline="-25000" dirty="0">
                <a:solidFill>
                  <a:srgbClr val="66FF33"/>
                </a:solidFill>
              </a:rPr>
              <a:t> </a:t>
            </a:r>
            <a:r>
              <a:rPr lang="en-US" altLang="zh-CN" dirty="0">
                <a:solidFill>
                  <a:srgbClr val="66FF33"/>
                </a:solidFill>
              </a:rPr>
              <a:t>× </a:t>
            </a:r>
            <a:r>
              <a:rPr lang="en-US" altLang="zh-CN" dirty="0" err="1">
                <a:solidFill>
                  <a:srgbClr val="66FF33"/>
                </a:solidFill>
              </a:rPr>
              <a:t>b</a:t>
            </a:r>
            <a:r>
              <a:rPr lang="en-US" altLang="zh-CN" baseline="-25000" dirty="0" err="1">
                <a:solidFill>
                  <a:srgbClr val="66FF33"/>
                </a:solidFill>
              </a:rPr>
              <a:t>3,x</a:t>
            </a:r>
            <a:r>
              <a:rPr lang="en-US" altLang="zh-CN" baseline="-25000" dirty="0">
                <a:solidFill>
                  <a:srgbClr val="66FF33"/>
                </a:solidFill>
              </a:rPr>
              <a:t>   </a:t>
            </a:r>
            <a:r>
              <a:rPr lang="en-US" altLang="zh-CN" dirty="0">
                <a:solidFill>
                  <a:srgbClr val="66FF33"/>
                </a:solidFill>
              </a:rPr>
              <a:t>=  </a:t>
            </a:r>
            <a:r>
              <a:rPr lang="en-US" altLang="zh-CN" dirty="0" err="1">
                <a:solidFill>
                  <a:srgbClr val="66FF33"/>
                </a:solidFill>
              </a:rPr>
              <a:t>a</a:t>
            </a:r>
            <a:r>
              <a:rPr lang="en-US" altLang="zh-CN" baseline="-25000" dirty="0" err="1">
                <a:solidFill>
                  <a:srgbClr val="66FF33"/>
                </a:solidFill>
              </a:rPr>
              <a:t>0,3</a:t>
            </a:r>
            <a:r>
              <a:rPr lang="en-US" altLang="zh-CN" dirty="0" err="1">
                <a:solidFill>
                  <a:srgbClr val="66FF33"/>
                </a:solidFill>
              </a:rPr>
              <a:t>×b</a:t>
            </a:r>
            <a:r>
              <a:rPr lang="en-US" altLang="zh-CN" baseline="-25000" dirty="0" err="1">
                <a:solidFill>
                  <a:srgbClr val="66FF33"/>
                </a:solidFill>
              </a:rPr>
              <a:t>3,0</a:t>
            </a:r>
            <a:r>
              <a:rPr lang="en-US" altLang="zh-CN" dirty="0">
                <a:solidFill>
                  <a:srgbClr val="66FF33"/>
                </a:solidFill>
              </a:rPr>
              <a:t> </a:t>
            </a:r>
            <a:r>
              <a:rPr lang="zh-CN" altLang="en-US" dirty="0">
                <a:solidFill>
                  <a:srgbClr val="66FF33"/>
                </a:solidFill>
              </a:rPr>
              <a:t>和  </a:t>
            </a:r>
            <a:r>
              <a:rPr lang="en-US" altLang="zh-CN" dirty="0" err="1">
                <a:solidFill>
                  <a:srgbClr val="66FF33"/>
                </a:solidFill>
              </a:rPr>
              <a:t>a</a:t>
            </a:r>
            <a:r>
              <a:rPr lang="en-US" altLang="zh-CN" baseline="-25000" dirty="0" err="1">
                <a:solidFill>
                  <a:srgbClr val="66FF33"/>
                </a:solidFill>
              </a:rPr>
              <a:t>0,3</a:t>
            </a:r>
            <a:r>
              <a:rPr lang="en-US" altLang="zh-CN" dirty="0" err="1">
                <a:solidFill>
                  <a:srgbClr val="66FF33"/>
                </a:solidFill>
              </a:rPr>
              <a:t>×b</a:t>
            </a:r>
            <a:r>
              <a:rPr lang="en-US" altLang="zh-CN" baseline="-25000" dirty="0" err="1">
                <a:solidFill>
                  <a:srgbClr val="66FF33"/>
                </a:solidFill>
              </a:rPr>
              <a:t>3,1</a:t>
            </a:r>
            <a:r>
              <a:rPr lang="en-US" altLang="zh-CN" baseline="-25000" dirty="0">
                <a:solidFill>
                  <a:srgbClr val="66FF33"/>
                </a:solidFill>
              </a:rPr>
              <a:t>             </a:t>
            </a:r>
            <a:r>
              <a:rPr lang="en-US" altLang="zh-CN" dirty="0">
                <a:solidFill>
                  <a:srgbClr val="66FF33"/>
                </a:solidFill>
              </a:rPr>
              <a:t>= 21 </a:t>
            </a:r>
            <a:r>
              <a:rPr lang="zh-CN" altLang="en-US" dirty="0">
                <a:solidFill>
                  <a:srgbClr val="66FF33"/>
                </a:solidFill>
              </a:rPr>
              <a:t>，</a:t>
            </a:r>
            <a:r>
              <a:rPr lang="en-US" altLang="zh-CN" dirty="0">
                <a:solidFill>
                  <a:srgbClr val="66FF33"/>
                </a:solidFill>
              </a:rPr>
              <a:t>35</a:t>
            </a:r>
          </a:p>
          <a:p>
            <a:endParaRPr lang="en-US" altLang="zh-CN" dirty="0">
              <a:solidFill>
                <a:srgbClr val="66FF33"/>
              </a:solidFill>
            </a:endParaRPr>
          </a:p>
          <a:p>
            <a:r>
              <a:rPr lang="zh-CN" altLang="en-US" dirty="0">
                <a:solidFill>
                  <a:srgbClr val="66FF33"/>
                </a:solidFill>
              </a:rPr>
              <a:t>累加到相应的累加和变量上</a:t>
            </a:r>
            <a:endParaRPr lang="en-US" altLang="zh-CN" dirty="0">
              <a:solidFill>
                <a:srgbClr val="66FF33"/>
              </a:solidFill>
            </a:endParaRPr>
          </a:p>
        </p:txBody>
      </p:sp>
      <p:sp>
        <p:nvSpPr>
          <p:cNvPr id="6" name="文本框 5">
            <a:extLst>
              <a:ext uri="{FF2B5EF4-FFF2-40B4-BE49-F238E27FC236}">
                <a16:creationId xmlns:a16="http://schemas.microsoft.com/office/drawing/2014/main" id="{05379319-67ED-6707-3C73-3EEBD3CA137A}"/>
              </a:ext>
            </a:extLst>
          </p:cNvPr>
          <p:cNvSpPr txBox="1"/>
          <p:nvPr/>
        </p:nvSpPr>
        <p:spPr>
          <a:xfrm>
            <a:off x="4661666" y="2780928"/>
            <a:ext cx="1832618" cy="369332"/>
          </a:xfrm>
          <a:prstGeom prst="rect">
            <a:avLst/>
          </a:prstGeom>
          <a:noFill/>
        </p:spPr>
        <p:txBody>
          <a:bodyPr wrap="none" rtlCol="0">
            <a:spAutoFit/>
          </a:bodyPr>
          <a:lstStyle/>
          <a:p>
            <a:r>
              <a:rPr lang="zh-CN" altLang="en-US" dirty="0">
                <a:solidFill>
                  <a:srgbClr val="66FF33"/>
                </a:solidFill>
              </a:rPr>
              <a:t>求解：</a:t>
            </a:r>
            <a:r>
              <a:rPr lang="en-US" altLang="zh-CN" i="1" dirty="0">
                <a:solidFill>
                  <a:srgbClr val="66FF33"/>
                </a:solidFill>
              </a:rPr>
              <a:t>C</a:t>
            </a:r>
            <a:r>
              <a:rPr lang="en-US" altLang="zh-CN" dirty="0">
                <a:solidFill>
                  <a:srgbClr val="66FF33"/>
                </a:solidFill>
              </a:rPr>
              <a:t> = </a:t>
            </a:r>
            <a:r>
              <a:rPr lang="en-US" altLang="zh-CN" i="1" dirty="0">
                <a:solidFill>
                  <a:srgbClr val="66FF33"/>
                </a:solidFill>
              </a:rPr>
              <a:t>A</a:t>
            </a:r>
            <a:r>
              <a:rPr lang="en-US" altLang="zh-CN" dirty="0">
                <a:solidFill>
                  <a:srgbClr val="66FF33"/>
                </a:solidFill>
              </a:rPr>
              <a:t>×</a:t>
            </a:r>
            <a:r>
              <a:rPr lang="en-US" altLang="zh-CN" i="1" dirty="0">
                <a:solidFill>
                  <a:srgbClr val="66FF33"/>
                </a:solidFill>
              </a:rPr>
              <a:t>B</a:t>
            </a:r>
            <a:endParaRPr lang="en-US" i="1" dirty="0">
              <a:solidFill>
                <a:srgbClr val="66FF33"/>
              </a:solidFill>
            </a:endParaRPr>
          </a:p>
        </p:txBody>
      </p:sp>
      <p:graphicFrame>
        <p:nvGraphicFramePr>
          <p:cNvPr id="16" name="表格 20">
            <a:extLst>
              <a:ext uri="{FF2B5EF4-FFF2-40B4-BE49-F238E27FC236}">
                <a16:creationId xmlns:a16="http://schemas.microsoft.com/office/drawing/2014/main" id="{0B0FD717-6408-2029-D5BE-D5CC1E5015E1}"/>
              </a:ext>
            </a:extLst>
          </p:cNvPr>
          <p:cNvGraphicFramePr>
            <a:graphicFrameLocks noGrp="1"/>
          </p:cNvGraphicFramePr>
          <p:nvPr>
            <p:extLst>
              <p:ext uri="{D42A27DB-BD31-4B8C-83A1-F6EECF244321}">
                <p14:modId xmlns:p14="http://schemas.microsoft.com/office/powerpoint/2010/main" val="1895559688"/>
              </p:ext>
            </p:extLst>
          </p:nvPr>
        </p:nvGraphicFramePr>
        <p:xfrm>
          <a:off x="6012160" y="5085184"/>
          <a:ext cx="2777286" cy="1483360"/>
        </p:xfrm>
        <a:graphic>
          <a:graphicData uri="http://schemas.openxmlformats.org/drawingml/2006/table">
            <a:tbl>
              <a:tblPr firstRow="1" bandRow="1">
                <a:tableStyleId>{5C22544A-7EE6-4342-B048-85BDC9FD1C3A}</a:tableStyleId>
              </a:tblPr>
              <a:tblGrid>
                <a:gridCol w="925762">
                  <a:extLst>
                    <a:ext uri="{9D8B030D-6E8A-4147-A177-3AD203B41FA5}">
                      <a16:colId xmlns:a16="http://schemas.microsoft.com/office/drawing/2014/main" val="4225190347"/>
                    </a:ext>
                  </a:extLst>
                </a:gridCol>
                <a:gridCol w="925762">
                  <a:extLst>
                    <a:ext uri="{9D8B030D-6E8A-4147-A177-3AD203B41FA5}">
                      <a16:colId xmlns:a16="http://schemas.microsoft.com/office/drawing/2014/main" val="3012928780"/>
                    </a:ext>
                  </a:extLst>
                </a:gridCol>
                <a:gridCol w="925762">
                  <a:extLst>
                    <a:ext uri="{9D8B030D-6E8A-4147-A177-3AD203B41FA5}">
                      <a16:colId xmlns:a16="http://schemas.microsoft.com/office/drawing/2014/main" val="3921863181"/>
                    </a:ext>
                  </a:extLst>
                </a:gridCol>
              </a:tblGrid>
              <a:tr h="370840">
                <a:tc>
                  <a:txBody>
                    <a:bodyPr/>
                    <a:lstStyle/>
                    <a:p>
                      <a:endParaRPr lang="en-US" dirty="0"/>
                    </a:p>
                  </a:txBody>
                  <a:tcPr/>
                </a:tc>
                <a:tc>
                  <a:txBody>
                    <a:bodyPr/>
                    <a:lstStyle/>
                    <a:p>
                      <a:pPr marL="0" algn="l" defTabSz="914400" rtl="0" eaLnBrk="1" latinLnBrk="0" hangingPunct="1"/>
                      <a:r>
                        <a:rPr lang="en-US" sz="1800" kern="1200" dirty="0">
                          <a:solidFill>
                            <a:schemeClr val="dk1"/>
                          </a:solidFill>
                          <a:latin typeface="+mn-lt"/>
                          <a:ea typeface="+mn-ea"/>
                          <a:cs typeface="+mn-cs"/>
                        </a:rPr>
                        <a:t>20</a:t>
                      </a:r>
                    </a:p>
                  </a:txBody>
                  <a:tcPr>
                    <a:solidFill>
                      <a:srgbClr val="92D050"/>
                    </a:solidFill>
                  </a:tcPr>
                </a:tc>
                <a:tc>
                  <a:txBody>
                    <a:bodyPr/>
                    <a:lstStyle/>
                    <a:p>
                      <a:r>
                        <a:rPr lang="en-US" dirty="0"/>
                        <a:t>null</a:t>
                      </a:r>
                    </a:p>
                  </a:txBody>
                  <a:tcPr>
                    <a:solidFill>
                      <a:srgbClr val="92D050"/>
                    </a:solidFill>
                  </a:tcPr>
                </a:tc>
                <a:extLst>
                  <a:ext uri="{0D108BD9-81ED-4DB2-BD59-A6C34878D82A}">
                    <a16:rowId xmlns:a16="http://schemas.microsoft.com/office/drawing/2014/main" val="959407680"/>
                  </a:ext>
                </a:extLst>
              </a:tr>
              <a:tr h="370840">
                <a:tc>
                  <a:txBody>
                    <a:bodyPr/>
                    <a:lstStyle/>
                    <a:p>
                      <a:endParaRPr lang="en-US"/>
                    </a:p>
                  </a:txBody>
                  <a:tcPr/>
                </a:tc>
                <a:tc>
                  <a:txBody>
                    <a:bodyPr/>
                    <a:lstStyle/>
                    <a:p>
                      <a:pPr marL="0" algn="l" defTabSz="914400" rtl="0" eaLnBrk="1" latinLnBrk="0" hangingPunct="1"/>
                      <a:r>
                        <a:rPr lang="en-US" sz="1800" b="1" kern="1200" dirty="0">
                          <a:solidFill>
                            <a:schemeClr val="lt1"/>
                          </a:solidFill>
                          <a:latin typeface="+mn-lt"/>
                          <a:ea typeface="+mn-ea"/>
                          <a:cs typeface="+mn-cs"/>
                        </a:rPr>
                        <a:t>null</a:t>
                      </a:r>
                    </a:p>
                  </a:txBody>
                  <a:tcPr>
                    <a:solidFill>
                      <a:srgbClr val="92D050"/>
                    </a:solidFill>
                  </a:tcPr>
                </a:tc>
                <a:tc>
                  <a:txBody>
                    <a:bodyPr/>
                    <a:lstStyle/>
                    <a:p>
                      <a:r>
                        <a:rPr lang="en-US" dirty="0"/>
                        <a:t>70</a:t>
                      </a:r>
                    </a:p>
                  </a:txBody>
                  <a:tcPr>
                    <a:solidFill>
                      <a:srgbClr val="92D050"/>
                    </a:solidFill>
                  </a:tcPr>
                </a:tc>
                <a:extLst>
                  <a:ext uri="{0D108BD9-81ED-4DB2-BD59-A6C34878D82A}">
                    <a16:rowId xmlns:a16="http://schemas.microsoft.com/office/drawing/2014/main" val="4250401077"/>
                  </a:ext>
                </a:extLst>
              </a:tr>
              <a:tr h="370840">
                <a:tc>
                  <a:txBody>
                    <a:bodyPr/>
                    <a:lstStyle/>
                    <a:p>
                      <a:endParaRPr lang="en-US"/>
                    </a:p>
                  </a:txBody>
                  <a:tcPr/>
                </a:tc>
                <a:tc>
                  <a:txBody>
                    <a:bodyPr/>
                    <a:lstStyle/>
                    <a:p>
                      <a:r>
                        <a:rPr lang="en-US" dirty="0"/>
                        <a:t>21</a:t>
                      </a:r>
                    </a:p>
                  </a:txBody>
                  <a:tcPr>
                    <a:solidFill>
                      <a:srgbClr val="92D050"/>
                    </a:solidFill>
                  </a:tcPr>
                </a:tc>
                <a:tc>
                  <a:txBody>
                    <a:bodyPr/>
                    <a:lstStyle/>
                    <a:p>
                      <a:r>
                        <a:rPr lang="en-US" dirty="0"/>
                        <a:t>35</a:t>
                      </a:r>
                    </a:p>
                  </a:txBody>
                  <a:tcPr>
                    <a:solidFill>
                      <a:srgbClr val="92D050"/>
                    </a:solidFill>
                  </a:tcPr>
                </a:tc>
                <a:extLst>
                  <a:ext uri="{0D108BD9-81ED-4DB2-BD59-A6C34878D82A}">
                    <a16:rowId xmlns:a16="http://schemas.microsoft.com/office/drawing/2014/main" val="3408715102"/>
                  </a:ext>
                </a:extLst>
              </a:tr>
              <a:tr h="370840">
                <a:tc>
                  <a:txBody>
                    <a:bodyPr/>
                    <a:lstStyle/>
                    <a:p>
                      <a:r>
                        <a:rPr lang="zh-CN" altLang="en-US" dirty="0">
                          <a:solidFill>
                            <a:srgbClr val="FFC000"/>
                          </a:solidFill>
                        </a:rPr>
                        <a:t>累加和</a:t>
                      </a:r>
                      <a:endParaRPr lang="en-US" dirty="0">
                        <a:solidFill>
                          <a:srgbClr val="FFC000"/>
                        </a:solidFill>
                      </a:endParaRPr>
                    </a:p>
                  </a:txBody>
                  <a:tcPr>
                    <a:solidFill>
                      <a:srgbClr val="7030A0"/>
                    </a:solidFill>
                  </a:tcPr>
                </a:tc>
                <a:tc>
                  <a:txBody>
                    <a:bodyPr/>
                    <a:lstStyle/>
                    <a:p>
                      <a:r>
                        <a:rPr lang="en-US" dirty="0">
                          <a:solidFill>
                            <a:srgbClr val="FFC000"/>
                          </a:solidFill>
                        </a:rPr>
                        <a:t>41</a:t>
                      </a:r>
                    </a:p>
                  </a:txBody>
                  <a:tcPr>
                    <a:solidFill>
                      <a:srgbClr val="7030A0"/>
                    </a:solidFill>
                  </a:tcPr>
                </a:tc>
                <a:tc>
                  <a:txBody>
                    <a:bodyPr/>
                    <a:lstStyle/>
                    <a:p>
                      <a:r>
                        <a:rPr lang="en-US" dirty="0">
                          <a:solidFill>
                            <a:srgbClr val="FFC000"/>
                          </a:solidFill>
                        </a:rPr>
                        <a:t>105</a:t>
                      </a:r>
                    </a:p>
                  </a:txBody>
                  <a:tcPr>
                    <a:solidFill>
                      <a:srgbClr val="7030A0"/>
                    </a:solidFill>
                  </a:tcPr>
                </a:tc>
                <a:extLst>
                  <a:ext uri="{0D108BD9-81ED-4DB2-BD59-A6C34878D82A}">
                    <a16:rowId xmlns:a16="http://schemas.microsoft.com/office/drawing/2014/main" val="2407822354"/>
                  </a:ext>
                </a:extLst>
              </a:tr>
            </a:tbl>
          </a:graphicData>
        </a:graphic>
      </p:graphicFrame>
      <p:sp>
        <p:nvSpPr>
          <p:cNvPr id="21" name="文本框 20">
            <a:extLst>
              <a:ext uri="{FF2B5EF4-FFF2-40B4-BE49-F238E27FC236}">
                <a16:creationId xmlns:a16="http://schemas.microsoft.com/office/drawing/2014/main" id="{965BA739-F946-63D1-EDC3-4B284D057CA2}"/>
              </a:ext>
            </a:extLst>
          </p:cNvPr>
          <p:cNvSpPr txBox="1"/>
          <p:nvPr/>
        </p:nvSpPr>
        <p:spPr>
          <a:xfrm>
            <a:off x="7020272" y="4715852"/>
            <a:ext cx="607859" cy="369332"/>
          </a:xfrm>
          <a:prstGeom prst="rect">
            <a:avLst/>
          </a:prstGeom>
          <a:noFill/>
        </p:spPr>
        <p:txBody>
          <a:bodyPr wrap="none" rtlCol="0">
            <a:spAutoFit/>
          </a:bodyPr>
          <a:lstStyle/>
          <a:p>
            <a:r>
              <a:rPr lang="en-US" altLang="zh-CN" i="1" dirty="0">
                <a:solidFill>
                  <a:srgbClr val="66FF33"/>
                </a:solidFill>
              </a:rPr>
              <a:t>C</a:t>
            </a:r>
            <a:r>
              <a:rPr lang="en-US" altLang="zh-CN" dirty="0">
                <a:solidFill>
                  <a:srgbClr val="66FF33"/>
                </a:solidFill>
              </a:rPr>
              <a:t>[0]</a:t>
            </a:r>
            <a:endParaRPr lang="en-US" dirty="0">
              <a:solidFill>
                <a:srgbClr val="66FF33"/>
              </a:solidFill>
            </a:endParaRPr>
          </a:p>
        </p:txBody>
      </p:sp>
      <p:sp>
        <p:nvSpPr>
          <p:cNvPr id="23" name="文本框 22">
            <a:extLst>
              <a:ext uri="{FF2B5EF4-FFF2-40B4-BE49-F238E27FC236}">
                <a16:creationId xmlns:a16="http://schemas.microsoft.com/office/drawing/2014/main" id="{6144B8F5-C436-B3A6-7C19-12CF94FBBFC6}"/>
              </a:ext>
            </a:extLst>
          </p:cNvPr>
          <p:cNvSpPr txBox="1"/>
          <p:nvPr/>
        </p:nvSpPr>
        <p:spPr>
          <a:xfrm>
            <a:off x="8014744" y="4715852"/>
            <a:ext cx="607859" cy="369332"/>
          </a:xfrm>
          <a:prstGeom prst="rect">
            <a:avLst/>
          </a:prstGeom>
          <a:noFill/>
        </p:spPr>
        <p:txBody>
          <a:bodyPr wrap="none" rtlCol="0">
            <a:spAutoFit/>
          </a:bodyPr>
          <a:lstStyle/>
          <a:p>
            <a:r>
              <a:rPr lang="en-US" altLang="zh-CN" i="1" dirty="0">
                <a:solidFill>
                  <a:srgbClr val="66FF33"/>
                </a:solidFill>
              </a:rPr>
              <a:t>C</a:t>
            </a:r>
            <a:r>
              <a:rPr lang="en-US" altLang="zh-CN" dirty="0">
                <a:solidFill>
                  <a:srgbClr val="66FF33"/>
                </a:solidFill>
              </a:rPr>
              <a:t>[1]</a:t>
            </a:r>
            <a:endParaRPr lang="en-US" dirty="0">
              <a:solidFill>
                <a:srgbClr val="66FF33"/>
              </a:solidFill>
            </a:endParaRPr>
          </a:p>
        </p:txBody>
      </p:sp>
    </p:spTree>
    <p:extLst>
      <p:ext uri="{BB962C8B-B14F-4D97-AF65-F5344CB8AC3E}">
        <p14:creationId xmlns:p14="http://schemas.microsoft.com/office/powerpoint/2010/main" val="412239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4" name="Object 8"/>
          <p:cNvGraphicFramePr>
            <a:graphicFrameLocks noChangeAspect="1"/>
          </p:cNvGraphicFramePr>
          <p:nvPr/>
        </p:nvGraphicFramePr>
        <p:xfrm>
          <a:off x="467360" y="116840"/>
          <a:ext cx="3248025" cy="3331210"/>
        </p:xfrm>
        <a:graphic>
          <a:graphicData uri="http://schemas.openxmlformats.org/presentationml/2006/ole">
            <mc:AlternateContent xmlns:mc="http://schemas.openxmlformats.org/markup-compatibility/2006">
              <mc:Choice xmlns:v="urn:schemas-microsoft-com:vml" Requires="v">
                <p:oleObj name="文档" r:id="rId2" imgW="4529455" imgH="4552315" progId="Word.Document.8">
                  <p:embed/>
                </p:oleObj>
              </mc:Choice>
              <mc:Fallback>
                <p:oleObj name="文档" r:id="rId2" imgW="4529455" imgH="4552315" progId="Word.Document.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t="-2043"/>
                      <a:stretch>
                        <a:fillRect/>
                      </a:stretch>
                    </p:blipFill>
                    <p:spPr bwMode="auto">
                      <a:xfrm>
                        <a:off x="467360" y="116840"/>
                        <a:ext cx="3248025" cy="333121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0185" name="Object 9"/>
          <p:cNvGraphicFramePr>
            <a:graphicFrameLocks noChangeAspect="1"/>
          </p:cNvGraphicFramePr>
          <p:nvPr>
            <p:extLst>
              <p:ext uri="{D42A27DB-BD31-4B8C-83A1-F6EECF244321}">
                <p14:modId xmlns:p14="http://schemas.microsoft.com/office/powerpoint/2010/main" val="1221779033"/>
              </p:ext>
            </p:extLst>
          </p:nvPr>
        </p:nvGraphicFramePr>
        <p:xfrm>
          <a:off x="4572000" y="188278"/>
          <a:ext cx="3582987" cy="3065463"/>
        </p:xfrm>
        <a:graphic>
          <a:graphicData uri="http://schemas.openxmlformats.org/presentationml/2006/ole">
            <mc:AlternateContent xmlns:mc="http://schemas.openxmlformats.org/markup-compatibility/2006">
              <mc:Choice xmlns:v="urn:schemas-microsoft-com:vml" Requires="v">
                <p:oleObj name="文档" r:id="rId4" imgW="4626610" imgH="3965575" progId="Word.Document.8">
                  <p:embed/>
                </p:oleObj>
              </mc:Choice>
              <mc:Fallback>
                <p:oleObj name="文档" r:id="rId4" imgW="4626610" imgH="3965575"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t="-4114"/>
                      <a:stretch>
                        <a:fillRect/>
                      </a:stretch>
                    </p:blipFill>
                    <p:spPr bwMode="auto">
                      <a:xfrm>
                        <a:off x="4572000" y="188278"/>
                        <a:ext cx="3582987" cy="3065463"/>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50186" name="Object 10"/>
          <p:cNvGraphicFramePr/>
          <p:nvPr/>
        </p:nvGraphicFramePr>
        <p:xfrm>
          <a:off x="467360" y="3603625"/>
          <a:ext cx="3247390" cy="2910840"/>
        </p:xfrm>
        <a:graphic>
          <a:graphicData uri="http://schemas.openxmlformats.org/presentationml/2006/ole">
            <mc:AlternateContent xmlns:mc="http://schemas.openxmlformats.org/markup-compatibility/2006">
              <mc:Choice xmlns:v="urn:schemas-microsoft-com:vml" Requires="v">
                <p:oleObj name="文档" r:id="rId6" imgW="4622165" imgH="4051935" progId="Word.Document.8">
                  <p:embed/>
                </p:oleObj>
              </mc:Choice>
              <mc:Fallback>
                <p:oleObj name="文档" r:id="rId6" imgW="4622165" imgH="4051935" progId="Word.Document.8">
                  <p:embed/>
                  <p:pic>
                    <p:nvPicPr>
                      <p:cNvPr id="0" name="Object 10"/>
                      <p:cNvPicPr>
                        <a:picLocks noChangeArrowheads="1"/>
                      </p:cNvPicPr>
                      <p:nvPr/>
                    </p:nvPicPr>
                    <p:blipFill>
                      <a:blip r:embed="rId7">
                        <a:extLst>
                          <a:ext uri="{28A0092B-C50C-407E-A947-70E740481C1C}">
                            <a14:useLocalDpi xmlns:a14="http://schemas.microsoft.com/office/drawing/2010/main" val="0"/>
                          </a:ext>
                        </a:extLst>
                      </a:blip>
                      <a:srcRect t="-2312"/>
                      <a:stretch>
                        <a:fillRect/>
                      </a:stretch>
                    </p:blipFill>
                    <p:spPr bwMode="auto">
                      <a:xfrm>
                        <a:off x="467360" y="3603625"/>
                        <a:ext cx="3247390" cy="2910840"/>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0188" name="Text Box 12"/>
          <p:cNvSpPr txBox="1">
            <a:spLocks noChangeArrowheads="1"/>
          </p:cNvSpPr>
          <p:nvPr/>
        </p:nvSpPr>
        <p:spPr bwMode="auto">
          <a:xfrm>
            <a:off x="611188" y="18827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00"/>
                </a:solidFill>
              </a:rPr>
              <a:t>A</a:t>
            </a:r>
          </a:p>
        </p:txBody>
      </p:sp>
      <p:sp>
        <p:nvSpPr>
          <p:cNvPr id="50189" name="Text Box 13"/>
          <p:cNvSpPr txBox="1">
            <a:spLocks noChangeArrowheads="1"/>
          </p:cNvSpPr>
          <p:nvPr/>
        </p:nvSpPr>
        <p:spPr bwMode="auto">
          <a:xfrm>
            <a:off x="611188" y="3717290"/>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0000"/>
                </a:solidFill>
              </a:rPr>
              <a:t>B</a:t>
            </a:r>
          </a:p>
        </p:txBody>
      </p:sp>
      <p:sp>
        <p:nvSpPr>
          <p:cNvPr id="50190" name="Text Box 14"/>
          <p:cNvSpPr txBox="1">
            <a:spLocks noChangeArrowheads="1"/>
          </p:cNvSpPr>
          <p:nvPr/>
        </p:nvSpPr>
        <p:spPr bwMode="auto">
          <a:xfrm>
            <a:off x="4715033" y="260648"/>
            <a:ext cx="36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solidFill>
                  <a:srgbClr val="FF0000"/>
                </a:solidFill>
              </a:rPr>
              <a:t>C</a:t>
            </a:r>
          </a:p>
        </p:txBody>
      </p:sp>
      <p:graphicFrame>
        <p:nvGraphicFramePr>
          <p:cNvPr id="50193" name="Object 17"/>
          <p:cNvGraphicFramePr>
            <a:graphicFrameLocks noChangeAspect="1"/>
          </p:cNvGraphicFramePr>
          <p:nvPr>
            <p:extLst>
              <p:ext uri="{D42A27DB-BD31-4B8C-83A1-F6EECF244321}">
                <p14:modId xmlns:p14="http://schemas.microsoft.com/office/powerpoint/2010/main" val="618027411"/>
              </p:ext>
            </p:extLst>
          </p:nvPr>
        </p:nvGraphicFramePr>
        <p:xfrm>
          <a:off x="4586402" y="3915727"/>
          <a:ext cx="2555875" cy="547688"/>
        </p:xfrm>
        <a:graphic>
          <a:graphicData uri="http://schemas.openxmlformats.org/presentationml/2006/ole">
            <mc:AlternateContent xmlns:mc="http://schemas.openxmlformats.org/markup-compatibility/2006">
              <mc:Choice xmlns:v="urn:schemas-microsoft-com:vml" Requires="v">
                <p:oleObj name="Equation" r:id="rId8" imgW="1066800" imgH="228600" progId="Equation.DSMT4">
                  <p:embed/>
                </p:oleObj>
              </mc:Choice>
              <mc:Fallback>
                <p:oleObj name="Equation" r:id="rId8" imgW="1066800" imgH="22860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86402" y="3915727"/>
                        <a:ext cx="2555875"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8">
            <a:extLst>
              <a:ext uri="{FF2B5EF4-FFF2-40B4-BE49-F238E27FC236}">
                <a16:creationId xmlns:a16="http://schemas.microsoft.com/office/drawing/2014/main" id="{7A0E1941-9E8D-A608-58C8-23A60E5D11A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t="8418"/>
          <a:stretch>
            <a:fillRect/>
          </a:stretch>
        </p:blipFill>
        <p:spPr bwMode="auto">
          <a:xfrm>
            <a:off x="4499992" y="4871720"/>
            <a:ext cx="320198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2" name="Rectangle 20"/>
          <p:cNvSpPr>
            <a:spLocks noChangeArrowheads="1"/>
          </p:cNvSpPr>
          <p:nvPr/>
        </p:nvSpPr>
        <p:spPr bwMode="auto">
          <a:xfrm>
            <a:off x="5220335" y="2985770"/>
            <a:ext cx="3401695" cy="1343025"/>
          </a:xfrm>
          <a:prstGeom prst="rect">
            <a:avLst/>
          </a:prstGeom>
          <a:solidFill>
            <a:schemeClr val="tx1"/>
          </a:solidFill>
          <a:ln w="9525">
            <a:solidFill>
              <a:schemeClr val="tx1"/>
            </a:solidFill>
            <a:miter lim="800000"/>
          </a:ln>
          <a:effectLst/>
        </p:spPr>
        <p:txBody>
          <a:bodyPr wrap="none" anchor="ctr"/>
          <a:lstStyle/>
          <a:p>
            <a:endParaRPr lang="zh-CN" altLang="en-US"/>
          </a:p>
        </p:txBody>
      </p:sp>
      <p:graphicFrame>
        <p:nvGraphicFramePr>
          <p:cNvPr id="113666" name="Object 2"/>
          <p:cNvGraphicFramePr>
            <a:graphicFrameLocks noChangeAspect="1"/>
          </p:cNvGraphicFramePr>
          <p:nvPr/>
        </p:nvGraphicFramePr>
        <p:xfrm>
          <a:off x="941388" y="115888"/>
          <a:ext cx="3557587" cy="3648075"/>
        </p:xfrm>
        <a:graphic>
          <a:graphicData uri="http://schemas.openxmlformats.org/presentationml/2006/ole">
            <mc:AlternateContent xmlns:mc="http://schemas.openxmlformats.org/markup-compatibility/2006">
              <mc:Choice xmlns:v="urn:schemas-microsoft-com:vml" Requires="v">
                <p:oleObj name="文档" r:id="rId3" imgW="4529455" imgH="4552315" progId="Word.Document.8">
                  <p:embed/>
                </p:oleObj>
              </mc:Choice>
              <mc:Fallback>
                <p:oleObj name="文档" r:id="rId3" imgW="4529455" imgH="4552315"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t="-2043"/>
                      <a:stretch>
                        <a:fillRect/>
                      </a:stretch>
                    </p:blipFill>
                    <p:spPr bwMode="auto">
                      <a:xfrm>
                        <a:off x="941388" y="115888"/>
                        <a:ext cx="3557587" cy="364807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3667" name="Object 3"/>
          <p:cNvGraphicFramePr/>
          <p:nvPr/>
        </p:nvGraphicFramePr>
        <p:xfrm>
          <a:off x="5219700" y="115888"/>
          <a:ext cx="3313113" cy="2665412"/>
        </p:xfrm>
        <a:graphic>
          <a:graphicData uri="http://schemas.openxmlformats.org/presentationml/2006/ole">
            <mc:AlternateContent xmlns:mc="http://schemas.openxmlformats.org/markup-compatibility/2006">
              <mc:Choice xmlns:v="urn:schemas-microsoft-com:vml" Requires="v">
                <p:oleObj name="文档" r:id="rId5" imgW="4605655" imgH="4029075" progId="Word.Document.8">
                  <p:embed/>
                </p:oleObj>
              </mc:Choice>
              <mc:Fallback>
                <p:oleObj name="文档" r:id="rId5" imgW="4605655" imgH="4029075" progId="Word.Document.8">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t="-2312"/>
                      <a:stretch>
                        <a:fillRect/>
                      </a:stretch>
                    </p:blipFill>
                    <p:spPr bwMode="auto">
                      <a:xfrm>
                        <a:off x="5219700" y="115888"/>
                        <a:ext cx="3313113" cy="266541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478" name="Rectangle 6"/>
          <p:cNvSpPr>
            <a:spLocks noChangeArrowheads="1"/>
          </p:cNvSpPr>
          <p:nvPr/>
        </p:nvSpPr>
        <p:spPr bwMode="auto">
          <a:xfrm>
            <a:off x="1763713" y="692150"/>
            <a:ext cx="2592387" cy="11525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Rectangle 8"/>
          <p:cNvSpPr>
            <a:spLocks noChangeArrowheads="1"/>
          </p:cNvSpPr>
          <p:nvPr/>
        </p:nvSpPr>
        <p:spPr bwMode="auto">
          <a:xfrm>
            <a:off x="1329690" y="4509135"/>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err="1"/>
              <a:t>a</a:t>
            </a:r>
            <a:r>
              <a:rPr lang="en-US" altLang="zh-CN" sz="2000" b="1" baseline="-25000" dirty="0" err="1"/>
              <a:t>00</a:t>
            </a:r>
            <a:r>
              <a:rPr lang="en-US" altLang="zh-CN" sz="2000" b="1" dirty="0" err="1"/>
              <a:t>b</a:t>
            </a:r>
            <a:r>
              <a:rPr lang="en-US" altLang="zh-CN" sz="2000" b="1" baseline="-25000" dirty="0" err="1"/>
              <a:t>00</a:t>
            </a:r>
            <a:endParaRPr lang="en-US" altLang="zh-CN" sz="2000" b="1" baseline="-25000" dirty="0"/>
          </a:p>
        </p:txBody>
      </p:sp>
      <p:sp>
        <p:nvSpPr>
          <p:cNvPr id="105483" name="Rectangle 11"/>
          <p:cNvSpPr>
            <a:spLocks noChangeArrowheads="1"/>
          </p:cNvSpPr>
          <p:nvPr/>
        </p:nvSpPr>
        <p:spPr bwMode="auto">
          <a:xfrm>
            <a:off x="2050415" y="450913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dirty="0" err="1">
                <a:sym typeface="+mn-ea"/>
              </a:rPr>
              <a:t>a</a:t>
            </a:r>
            <a:r>
              <a:rPr lang="en-US" altLang="zh-CN" b="1" baseline="-25000" dirty="0" err="1">
                <a:sym typeface="+mn-ea"/>
              </a:rPr>
              <a:t>00</a:t>
            </a:r>
            <a:r>
              <a:rPr lang="en-US" altLang="zh-CN" b="1" dirty="0" err="1">
                <a:sym typeface="+mn-ea"/>
              </a:rPr>
              <a:t>b</a:t>
            </a:r>
            <a:r>
              <a:rPr lang="en-US" altLang="zh-CN" b="1" baseline="-25000" dirty="0" err="1">
                <a:sym typeface="+mn-ea"/>
              </a:rPr>
              <a:t>01</a:t>
            </a:r>
            <a:endParaRPr lang="zh-CN" altLang="en-US" dirty="0"/>
          </a:p>
        </p:txBody>
      </p:sp>
      <p:sp>
        <p:nvSpPr>
          <p:cNvPr id="105486" name="Rectangle 14"/>
          <p:cNvSpPr>
            <a:spLocks noChangeArrowheads="1"/>
          </p:cNvSpPr>
          <p:nvPr/>
        </p:nvSpPr>
        <p:spPr bwMode="auto">
          <a:xfrm>
            <a:off x="2050415" y="4944745"/>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err="1">
                <a:sym typeface="+mn-ea"/>
              </a:rPr>
              <a:t>a</a:t>
            </a:r>
            <a:r>
              <a:rPr lang="en-US" altLang="zh-CN" sz="2000" b="1" baseline="-25000" dirty="0" err="1">
                <a:sym typeface="+mn-ea"/>
              </a:rPr>
              <a:t>01</a:t>
            </a:r>
            <a:r>
              <a:rPr lang="en-US" altLang="zh-CN" sz="2000" b="1" dirty="0" err="1">
                <a:sym typeface="+mn-ea"/>
              </a:rPr>
              <a:t>b</a:t>
            </a:r>
            <a:r>
              <a:rPr lang="en-US" altLang="zh-CN" sz="2000" b="1" baseline="-25000" dirty="0" err="1">
                <a:sym typeface="+mn-ea"/>
              </a:rPr>
              <a:t>11</a:t>
            </a:r>
            <a:endParaRPr lang="en-US" altLang="zh-CN" sz="2000" b="1" dirty="0"/>
          </a:p>
        </p:txBody>
      </p:sp>
      <p:sp>
        <p:nvSpPr>
          <p:cNvPr id="105487" name="Rectangle 15"/>
          <p:cNvSpPr>
            <a:spLocks noChangeArrowheads="1"/>
          </p:cNvSpPr>
          <p:nvPr/>
        </p:nvSpPr>
        <p:spPr bwMode="auto">
          <a:xfrm>
            <a:off x="1332265" y="494157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dirty="0" err="1">
                <a:sym typeface="+mn-ea"/>
              </a:rPr>
              <a:t>a</a:t>
            </a:r>
            <a:r>
              <a:rPr lang="en-US" altLang="zh-CN" b="1" baseline="-25000" dirty="0" err="1">
                <a:sym typeface="+mn-ea"/>
              </a:rPr>
              <a:t>01</a:t>
            </a:r>
            <a:r>
              <a:rPr lang="en-US" altLang="zh-CN" b="1" dirty="0" err="1">
                <a:sym typeface="+mn-ea"/>
              </a:rPr>
              <a:t>b</a:t>
            </a:r>
            <a:r>
              <a:rPr lang="en-US" altLang="zh-CN" b="1" baseline="-25000" dirty="0" err="1">
                <a:sym typeface="+mn-ea"/>
              </a:rPr>
              <a:t>10</a:t>
            </a:r>
            <a:endParaRPr lang="zh-CN" altLang="en-US" dirty="0"/>
          </a:p>
        </p:txBody>
      </p:sp>
      <p:sp>
        <p:nvSpPr>
          <p:cNvPr id="105488" name="Rectangle 16"/>
          <p:cNvSpPr>
            <a:spLocks noChangeArrowheads="1"/>
          </p:cNvSpPr>
          <p:nvPr/>
        </p:nvSpPr>
        <p:spPr bwMode="auto">
          <a:xfrm>
            <a:off x="2050415" y="5821680"/>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err="1">
                <a:sym typeface="+mn-ea"/>
              </a:rPr>
              <a:t>a</a:t>
            </a:r>
            <a:r>
              <a:rPr lang="en-US" altLang="zh-CN" sz="1800" b="1" baseline="-25000" dirty="0" err="1">
                <a:sym typeface="+mn-ea"/>
              </a:rPr>
              <a:t>03</a:t>
            </a:r>
            <a:r>
              <a:rPr lang="en-US" altLang="zh-CN" sz="1800" b="1" dirty="0" err="1">
                <a:sym typeface="+mn-ea"/>
              </a:rPr>
              <a:t>b</a:t>
            </a:r>
            <a:r>
              <a:rPr lang="en-US" altLang="zh-CN" sz="1800" b="1" baseline="-25000" dirty="0" err="1">
                <a:sym typeface="+mn-ea"/>
              </a:rPr>
              <a:t>31</a:t>
            </a:r>
            <a:endParaRPr lang="en-US" altLang="zh-CN" sz="1800" b="1" baseline="-25000" dirty="0">
              <a:sym typeface="+mn-ea"/>
            </a:endParaRPr>
          </a:p>
        </p:txBody>
      </p:sp>
      <p:sp>
        <p:nvSpPr>
          <p:cNvPr id="105489" name="Rectangle 17"/>
          <p:cNvSpPr>
            <a:spLocks noChangeArrowheads="1"/>
          </p:cNvSpPr>
          <p:nvPr/>
        </p:nvSpPr>
        <p:spPr bwMode="auto">
          <a:xfrm>
            <a:off x="1330960" y="581406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err="1">
                <a:sym typeface="+mn-ea"/>
              </a:rPr>
              <a:t>a</a:t>
            </a:r>
            <a:r>
              <a:rPr lang="en-US" altLang="zh-CN" sz="1800" b="1" baseline="-25000" dirty="0" err="1">
                <a:sym typeface="+mn-ea"/>
              </a:rPr>
              <a:t>03</a:t>
            </a:r>
            <a:r>
              <a:rPr lang="en-US" altLang="zh-CN" sz="1800" b="1" dirty="0" err="1">
                <a:sym typeface="+mn-ea"/>
              </a:rPr>
              <a:t>b</a:t>
            </a:r>
            <a:r>
              <a:rPr lang="en-US" altLang="zh-CN" sz="1800" b="1" baseline="-25000" dirty="0" err="1">
                <a:sym typeface="+mn-ea"/>
              </a:rPr>
              <a:t>30</a:t>
            </a:r>
            <a:endParaRPr lang="en-US" altLang="zh-CN" sz="1800" b="1" baseline="-25000" dirty="0">
              <a:sym typeface="+mn-ea"/>
            </a:endParaRPr>
          </a:p>
        </p:txBody>
      </p:sp>
      <p:sp>
        <p:nvSpPr>
          <p:cNvPr id="105491" name="Rectangle 19"/>
          <p:cNvSpPr>
            <a:spLocks noChangeArrowheads="1"/>
          </p:cNvSpPr>
          <p:nvPr/>
        </p:nvSpPr>
        <p:spPr bwMode="auto">
          <a:xfrm>
            <a:off x="20504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err="1">
                <a:solidFill>
                  <a:srgbClr val="FFFF00"/>
                </a:solidFill>
              </a:rPr>
              <a:t>c</a:t>
            </a:r>
            <a:r>
              <a:rPr lang="en-US" altLang="zh-CN" sz="2400" b="1" baseline="-25000" dirty="0" err="1">
                <a:solidFill>
                  <a:srgbClr val="FFFF00"/>
                </a:solidFill>
              </a:rPr>
              <a:t>01</a:t>
            </a:r>
            <a:endParaRPr lang="en-US" altLang="zh-CN" sz="2400" b="1" baseline="-25000" dirty="0">
              <a:solidFill>
                <a:srgbClr val="FFFF00"/>
              </a:solidFill>
            </a:endParaRPr>
          </a:p>
        </p:txBody>
      </p:sp>
      <p:sp>
        <p:nvSpPr>
          <p:cNvPr id="105492" name="Rectangle 20"/>
          <p:cNvSpPr>
            <a:spLocks noChangeArrowheads="1"/>
          </p:cNvSpPr>
          <p:nvPr/>
        </p:nvSpPr>
        <p:spPr bwMode="auto">
          <a:xfrm>
            <a:off x="132969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err="1">
                <a:solidFill>
                  <a:srgbClr val="FFFF00"/>
                </a:solidFill>
              </a:rPr>
              <a:t>c</a:t>
            </a:r>
            <a:r>
              <a:rPr lang="en-US" altLang="zh-CN" sz="2400" b="1" baseline="-25000" dirty="0" err="1">
                <a:solidFill>
                  <a:srgbClr val="FFFF00"/>
                </a:solidFill>
              </a:rPr>
              <a:t>00</a:t>
            </a:r>
            <a:endParaRPr lang="en-US" altLang="zh-CN" sz="2400" b="1" baseline="-25000" dirty="0">
              <a:solidFill>
                <a:srgbClr val="FFFF00"/>
              </a:solidFill>
            </a:endParaRPr>
          </a:p>
        </p:txBody>
      </p:sp>
      <p:sp>
        <p:nvSpPr>
          <p:cNvPr id="105493" name="Rectangle 21"/>
          <p:cNvSpPr>
            <a:spLocks noChangeArrowheads="1"/>
          </p:cNvSpPr>
          <p:nvPr/>
        </p:nvSpPr>
        <p:spPr bwMode="auto">
          <a:xfrm>
            <a:off x="1763713" y="1962150"/>
            <a:ext cx="2592387" cy="71913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4" name="Rectangle 32"/>
          <p:cNvSpPr>
            <a:spLocks noChangeArrowheads="1"/>
          </p:cNvSpPr>
          <p:nvPr/>
        </p:nvSpPr>
        <p:spPr bwMode="auto">
          <a:xfrm>
            <a:off x="1763713" y="2798763"/>
            <a:ext cx="2592387" cy="71913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7" name="Rectangle 35"/>
          <p:cNvSpPr>
            <a:spLocks noChangeArrowheads="1"/>
          </p:cNvSpPr>
          <p:nvPr/>
        </p:nvSpPr>
        <p:spPr bwMode="auto">
          <a:xfrm>
            <a:off x="1330960" y="4140835"/>
            <a:ext cx="32397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a:solidFill>
                  <a:srgbClr val="FFFF00"/>
                </a:solidFill>
              </a:rPr>
              <a:t>求结果矩阵第一行</a:t>
            </a:r>
          </a:p>
        </p:txBody>
      </p:sp>
      <p:sp>
        <p:nvSpPr>
          <p:cNvPr id="105509" name="Text Box 37"/>
          <p:cNvSpPr txBox="1">
            <a:spLocks noChangeArrowheads="1"/>
          </p:cNvSpPr>
          <p:nvPr/>
        </p:nvSpPr>
        <p:spPr bwMode="auto">
          <a:xfrm>
            <a:off x="1187450" y="260985"/>
            <a:ext cx="4298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A</a:t>
            </a:r>
          </a:p>
        </p:txBody>
      </p:sp>
      <p:sp>
        <p:nvSpPr>
          <p:cNvPr id="105510" name="Text Box 38"/>
          <p:cNvSpPr txBox="1">
            <a:spLocks noChangeArrowheads="1"/>
          </p:cNvSpPr>
          <p:nvPr/>
        </p:nvSpPr>
        <p:spPr bwMode="auto">
          <a:xfrm>
            <a:off x="5435600" y="1885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B</a:t>
            </a:r>
          </a:p>
        </p:txBody>
      </p:sp>
      <p:sp>
        <p:nvSpPr>
          <p:cNvPr id="105511" name="Text Box 39"/>
          <p:cNvSpPr txBox="1">
            <a:spLocks noChangeArrowheads="1"/>
          </p:cNvSpPr>
          <p:nvPr/>
        </p:nvSpPr>
        <p:spPr bwMode="auto">
          <a:xfrm>
            <a:off x="265113" y="287338"/>
            <a:ext cx="5492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400" b="1">
                <a:solidFill>
                  <a:srgbClr val="FFFF00"/>
                </a:solidFill>
                <a:ea typeface="幼圆" panose="02010509060101010101" pitchFamily="49" charset="-122"/>
              </a:rPr>
              <a:t>Example</a:t>
            </a:r>
          </a:p>
        </p:txBody>
      </p:sp>
      <p:graphicFrame>
        <p:nvGraphicFramePr>
          <p:cNvPr id="3" name="Object 15"/>
          <p:cNvGraphicFramePr>
            <a:graphicFrameLocks noChangeAspect="1"/>
          </p:cNvGraphicFramePr>
          <p:nvPr/>
        </p:nvGraphicFramePr>
        <p:xfrm>
          <a:off x="5292090" y="3157855"/>
          <a:ext cx="1766570" cy="1010920"/>
        </p:xfrm>
        <a:graphic>
          <a:graphicData uri="http://schemas.openxmlformats.org/presentationml/2006/ole">
            <mc:AlternateContent xmlns:mc="http://schemas.openxmlformats.org/markup-compatibility/2006">
              <mc:Choice xmlns:v="urn:schemas-microsoft-com:vml" Requires="v">
                <p:oleObj name="Equation" r:id="rId7" imgW="1244600" imgH="711200" progId="Equation.DSMT4">
                  <p:embed/>
                </p:oleObj>
              </mc:Choice>
              <mc:Fallback>
                <p:oleObj name="Equation" r:id="rId7" imgW="1244600" imgH="7112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090" y="3157855"/>
                        <a:ext cx="1766570" cy="101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1"/>
          <p:cNvSpPr>
            <a:spLocks noChangeArrowheads="1"/>
          </p:cNvSpPr>
          <p:nvPr/>
        </p:nvSpPr>
        <p:spPr bwMode="auto">
          <a:xfrm>
            <a:off x="205041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dirty="0" err="1">
                <a:sym typeface="+mn-ea"/>
              </a:rPr>
              <a:t>a</a:t>
            </a:r>
            <a:r>
              <a:rPr lang="en-US" altLang="zh-CN" b="1" baseline="-25000" dirty="0" err="1">
                <a:sym typeface="+mn-ea"/>
              </a:rPr>
              <a:t>02</a:t>
            </a:r>
            <a:r>
              <a:rPr lang="en-US" altLang="zh-CN" b="1" dirty="0" err="1">
                <a:sym typeface="+mn-ea"/>
              </a:rPr>
              <a:t>b</a:t>
            </a:r>
            <a:r>
              <a:rPr lang="en-US" altLang="zh-CN" b="1" baseline="-25000" dirty="0" err="1">
                <a:sym typeface="+mn-ea"/>
              </a:rPr>
              <a:t>21</a:t>
            </a:r>
            <a:endParaRPr lang="zh-CN" altLang="en-US" dirty="0"/>
          </a:p>
        </p:txBody>
      </p:sp>
      <p:sp>
        <p:nvSpPr>
          <p:cNvPr id="5" name="Rectangle 11"/>
          <p:cNvSpPr>
            <a:spLocks noChangeArrowheads="1"/>
          </p:cNvSpPr>
          <p:nvPr/>
        </p:nvSpPr>
        <p:spPr bwMode="auto">
          <a:xfrm>
            <a:off x="132778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dirty="0" err="1">
                <a:sym typeface="+mn-ea"/>
              </a:rPr>
              <a:t>a</a:t>
            </a:r>
            <a:r>
              <a:rPr lang="en-US" altLang="zh-CN" b="1" baseline="-25000" dirty="0" err="1">
                <a:sym typeface="+mn-ea"/>
              </a:rPr>
              <a:t>02</a:t>
            </a:r>
            <a:r>
              <a:rPr lang="en-US" altLang="zh-CN" b="1" dirty="0" err="1">
                <a:sym typeface="+mn-ea"/>
              </a:rPr>
              <a:t>b</a:t>
            </a:r>
            <a:r>
              <a:rPr lang="en-US" altLang="zh-CN" b="1" baseline="-25000" dirty="0" err="1">
                <a:sym typeface="+mn-ea"/>
              </a:rPr>
              <a:t>20</a:t>
            </a:r>
            <a:endParaRPr lang="zh-CN" altLang="en-US" dirty="0"/>
          </a:p>
        </p:txBody>
      </p:sp>
      <p:sp>
        <p:nvSpPr>
          <p:cNvPr id="6" name="Rectangle 8"/>
          <p:cNvSpPr>
            <a:spLocks noChangeArrowheads="1"/>
          </p:cNvSpPr>
          <p:nvPr/>
        </p:nvSpPr>
        <p:spPr bwMode="auto">
          <a:xfrm>
            <a:off x="3130550" y="4509770"/>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10*2</a:t>
            </a:r>
          </a:p>
        </p:txBody>
      </p:sp>
      <p:sp>
        <p:nvSpPr>
          <p:cNvPr id="7" name="Rectangle 11"/>
          <p:cNvSpPr>
            <a:spLocks noChangeArrowheads="1"/>
          </p:cNvSpPr>
          <p:nvPr/>
        </p:nvSpPr>
        <p:spPr bwMode="auto">
          <a:xfrm>
            <a:off x="3851275" y="45097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4"/>
          <p:cNvSpPr>
            <a:spLocks noChangeArrowheads="1"/>
          </p:cNvSpPr>
          <p:nvPr/>
        </p:nvSpPr>
        <p:spPr bwMode="auto">
          <a:xfrm>
            <a:off x="3851275" y="4945380"/>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1"/>
          </a:p>
        </p:txBody>
      </p:sp>
      <p:sp>
        <p:nvSpPr>
          <p:cNvPr id="9" name="Rectangle 15"/>
          <p:cNvSpPr>
            <a:spLocks noChangeArrowheads="1"/>
          </p:cNvSpPr>
          <p:nvPr/>
        </p:nvSpPr>
        <p:spPr bwMode="auto">
          <a:xfrm>
            <a:off x="3130550" y="494220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6"/>
          <p:cNvSpPr>
            <a:spLocks noChangeArrowheads="1"/>
          </p:cNvSpPr>
          <p:nvPr/>
        </p:nvSpPr>
        <p:spPr bwMode="auto">
          <a:xfrm>
            <a:off x="3851275" y="5822315"/>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7*5</a:t>
            </a:r>
          </a:p>
        </p:txBody>
      </p:sp>
      <p:sp>
        <p:nvSpPr>
          <p:cNvPr id="11" name="Rectangle 17"/>
          <p:cNvSpPr>
            <a:spLocks noChangeArrowheads="1"/>
          </p:cNvSpPr>
          <p:nvPr/>
        </p:nvSpPr>
        <p:spPr bwMode="auto">
          <a:xfrm>
            <a:off x="3131820" y="581469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7*3</a:t>
            </a:r>
          </a:p>
        </p:txBody>
      </p:sp>
      <p:sp>
        <p:nvSpPr>
          <p:cNvPr id="12" name="Rectangle 11"/>
          <p:cNvSpPr>
            <a:spLocks noChangeArrowheads="1"/>
          </p:cNvSpPr>
          <p:nvPr/>
        </p:nvSpPr>
        <p:spPr bwMode="auto">
          <a:xfrm>
            <a:off x="385127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5*14</a:t>
            </a:r>
            <a:endParaRPr lang="zh-CN" altLang="en-US"/>
          </a:p>
        </p:txBody>
      </p:sp>
      <p:sp>
        <p:nvSpPr>
          <p:cNvPr id="13" name="Rectangle 11"/>
          <p:cNvSpPr>
            <a:spLocks noChangeArrowheads="1"/>
          </p:cNvSpPr>
          <p:nvPr/>
        </p:nvSpPr>
        <p:spPr bwMode="auto">
          <a:xfrm>
            <a:off x="312864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9"/>
          <p:cNvSpPr>
            <a:spLocks noChangeArrowheads="1"/>
          </p:cNvSpPr>
          <p:nvPr/>
        </p:nvSpPr>
        <p:spPr bwMode="auto">
          <a:xfrm>
            <a:off x="385064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105</a:t>
            </a:r>
          </a:p>
        </p:txBody>
      </p:sp>
      <p:sp>
        <p:nvSpPr>
          <p:cNvPr id="15" name="Rectangle 20"/>
          <p:cNvSpPr>
            <a:spLocks noChangeArrowheads="1"/>
          </p:cNvSpPr>
          <p:nvPr/>
        </p:nvSpPr>
        <p:spPr bwMode="auto">
          <a:xfrm>
            <a:off x="31299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41</a:t>
            </a:r>
          </a:p>
        </p:txBody>
      </p:sp>
      <p:sp>
        <p:nvSpPr>
          <p:cNvPr id="17" name="文本框 16"/>
          <p:cNvSpPr txBox="1"/>
          <p:nvPr/>
        </p:nvSpPr>
        <p:spPr>
          <a:xfrm>
            <a:off x="4572000" y="4545965"/>
            <a:ext cx="2007235" cy="368300"/>
          </a:xfrm>
          <a:prstGeom prst="rect">
            <a:avLst/>
          </a:prstGeom>
          <a:noFill/>
        </p:spPr>
        <p:txBody>
          <a:bodyPr wrap="square" rtlCol="0">
            <a:spAutoFit/>
          </a:bodyPr>
          <a:lstStyle/>
          <a:p>
            <a:r>
              <a:rPr lang="zh-CN" altLang="en-US" b="1"/>
              <a:t>访问</a:t>
            </a:r>
            <a:r>
              <a:rPr lang="en-US" altLang="zh-CN" b="1"/>
              <a:t>B</a:t>
            </a:r>
            <a:r>
              <a:rPr lang="zh-CN" altLang="en-US" b="1"/>
              <a:t>第一行元素</a:t>
            </a:r>
          </a:p>
        </p:txBody>
      </p:sp>
      <p:sp>
        <p:nvSpPr>
          <p:cNvPr id="18" name="文本框 17"/>
          <p:cNvSpPr txBox="1"/>
          <p:nvPr/>
        </p:nvSpPr>
        <p:spPr>
          <a:xfrm>
            <a:off x="4572000" y="4973955"/>
            <a:ext cx="2078990" cy="368300"/>
          </a:xfrm>
          <a:prstGeom prst="rect">
            <a:avLst/>
          </a:prstGeom>
          <a:noFill/>
        </p:spPr>
        <p:txBody>
          <a:bodyPr wrap="square" rtlCol="0">
            <a:spAutoFit/>
          </a:bodyPr>
          <a:lstStyle/>
          <a:p>
            <a:r>
              <a:rPr lang="zh-CN" altLang="en-US" b="1"/>
              <a:t>访问</a:t>
            </a:r>
            <a:r>
              <a:rPr lang="en-US" altLang="zh-CN" b="1"/>
              <a:t>B</a:t>
            </a:r>
            <a:r>
              <a:rPr lang="zh-CN" altLang="en-US" b="1"/>
              <a:t>第二行元素</a:t>
            </a:r>
          </a:p>
        </p:txBody>
      </p:sp>
      <p:sp>
        <p:nvSpPr>
          <p:cNvPr id="19" name="文本框 18"/>
          <p:cNvSpPr txBox="1"/>
          <p:nvPr/>
        </p:nvSpPr>
        <p:spPr>
          <a:xfrm>
            <a:off x="4572000" y="5426075"/>
            <a:ext cx="2007235" cy="368300"/>
          </a:xfrm>
          <a:prstGeom prst="rect">
            <a:avLst/>
          </a:prstGeom>
          <a:noFill/>
        </p:spPr>
        <p:txBody>
          <a:bodyPr wrap="square" rtlCol="0">
            <a:spAutoFit/>
          </a:bodyPr>
          <a:lstStyle/>
          <a:p>
            <a:r>
              <a:rPr lang="zh-CN" altLang="en-US" b="1"/>
              <a:t>访问</a:t>
            </a:r>
            <a:r>
              <a:rPr lang="en-US" altLang="zh-CN" b="1"/>
              <a:t>B</a:t>
            </a:r>
            <a:r>
              <a:rPr lang="zh-CN" altLang="en-US" b="1"/>
              <a:t>第三行元素</a:t>
            </a:r>
          </a:p>
        </p:txBody>
      </p:sp>
      <p:sp>
        <p:nvSpPr>
          <p:cNvPr id="20" name="文本框 19"/>
          <p:cNvSpPr txBox="1"/>
          <p:nvPr/>
        </p:nvSpPr>
        <p:spPr>
          <a:xfrm>
            <a:off x="4572000" y="5850890"/>
            <a:ext cx="2078355" cy="368300"/>
          </a:xfrm>
          <a:prstGeom prst="rect">
            <a:avLst/>
          </a:prstGeom>
          <a:noFill/>
        </p:spPr>
        <p:txBody>
          <a:bodyPr wrap="square" rtlCol="0">
            <a:spAutoFit/>
          </a:bodyPr>
          <a:lstStyle/>
          <a:p>
            <a:r>
              <a:rPr lang="zh-CN" altLang="en-US" b="1"/>
              <a:t>访问</a:t>
            </a:r>
            <a:r>
              <a:rPr lang="en-US" altLang="zh-CN" b="1"/>
              <a:t>B</a:t>
            </a:r>
            <a:r>
              <a:rPr lang="zh-CN" altLang="en-US" b="1"/>
              <a:t>第四行元素</a:t>
            </a:r>
          </a:p>
        </p:txBody>
      </p:sp>
      <p:sp>
        <p:nvSpPr>
          <p:cNvPr id="21" name="文本框 20"/>
          <p:cNvSpPr txBox="1"/>
          <p:nvPr/>
        </p:nvSpPr>
        <p:spPr>
          <a:xfrm>
            <a:off x="0" y="4581525"/>
            <a:ext cx="1408430" cy="645160"/>
          </a:xfrm>
          <a:prstGeom prst="rect">
            <a:avLst/>
          </a:prstGeom>
          <a:noFill/>
        </p:spPr>
        <p:txBody>
          <a:bodyPr wrap="square" rtlCol="0">
            <a:spAutoFit/>
          </a:bodyPr>
          <a:lstStyle/>
          <a:p>
            <a:pPr algn="ctr"/>
            <a:r>
              <a:rPr lang="zh-CN" altLang="en-US" b="1"/>
              <a:t>访问</a:t>
            </a:r>
            <a:r>
              <a:rPr lang="en-US" altLang="zh-CN" b="1"/>
              <a:t>A</a:t>
            </a:r>
          </a:p>
          <a:p>
            <a:pPr algn="ctr"/>
            <a:r>
              <a:rPr lang="zh-CN" altLang="en-US" b="1"/>
              <a:t>第一行元素</a:t>
            </a:r>
          </a:p>
        </p:txBody>
      </p:sp>
      <p:sp>
        <p:nvSpPr>
          <p:cNvPr id="22" name="文本框 21"/>
          <p:cNvSpPr txBox="1"/>
          <p:nvPr/>
        </p:nvSpPr>
        <p:spPr>
          <a:xfrm>
            <a:off x="103505" y="6309360"/>
            <a:ext cx="1227455" cy="368300"/>
          </a:xfrm>
          <a:prstGeom prst="rect">
            <a:avLst/>
          </a:prstGeom>
          <a:noFill/>
        </p:spPr>
        <p:txBody>
          <a:bodyPr wrap="square" rtlCol="0">
            <a:spAutoFit/>
          </a:bodyPr>
          <a:lstStyle/>
          <a:p>
            <a:pPr algn="ctr"/>
            <a:r>
              <a:rPr lang="en-US" dirty="0"/>
              <a:t>ctemp[]</a:t>
            </a:r>
          </a:p>
        </p:txBody>
      </p:sp>
      <p:graphicFrame>
        <p:nvGraphicFramePr>
          <p:cNvPr id="116771" name="Object 35"/>
          <p:cNvGraphicFramePr/>
          <p:nvPr/>
        </p:nvGraphicFramePr>
        <p:xfrm>
          <a:off x="6515735" y="5721985"/>
          <a:ext cx="2404110" cy="988695"/>
        </p:xfrm>
        <a:graphic>
          <a:graphicData uri="http://schemas.openxmlformats.org/presentationml/2006/ole">
            <mc:AlternateContent xmlns:mc="http://schemas.openxmlformats.org/markup-compatibility/2006">
              <mc:Choice xmlns:v="urn:schemas-microsoft-com:vml" Requires="v">
                <p:oleObj name="文档" r:id="rId9" imgW="4625340" imgH="4061460" progId="Word.Document.8">
                  <p:embed/>
                </p:oleObj>
              </mc:Choice>
              <mc:Fallback>
                <p:oleObj name="文档" r:id="rId9" imgW="4625340" imgH="4061460" progId="Word.Document.8">
                  <p:embed/>
                  <p:pic>
                    <p:nvPicPr>
                      <p:cNvPr id="0" name="Object 35"/>
                      <p:cNvPicPr>
                        <a:picLocks noChangeArrowheads="1"/>
                      </p:cNvPicPr>
                      <p:nvPr/>
                    </p:nvPicPr>
                    <p:blipFill>
                      <a:blip r:embed="rId10">
                        <a:extLst>
                          <a:ext uri="{28A0092B-C50C-407E-A947-70E740481C1C}">
                            <a14:useLocalDpi xmlns:a14="http://schemas.microsoft.com/office/drawing/2010/main" val="0"/>
                          </a:ext>
                        </a:extLst>
                      </a:blip>
                      <a:srcRect t="-2306" b="56570"/>
                      <a:stretch>
                        <a:fillRect/>
                      </a:stretch>
                    </p:blipFill>
                    <p:spPr bwMode="auto">
                      <a:xfrm>
                        <a:off x="6515735" y="5721985"/>
                        <a:ext cx="2404110" cy="988695"/>
                      </a:xfrm>
                      <a:prstGeom prst="rect">
                        <a:avLst/>
                      </a:prstGeom>
                      <a:solidFill>
                        <a:schemeClr val="tx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 name="Text Box 38"/>
          <p:cNvSpPr txBox="1">
            <a:spLocks noChangeArrowheads="1"/>
          </p:cNvSpPr>
          <p:nvPr/>
        </p:nvSpPr>
        <p:spPr bwMode="auto">
          <a:xfrm>
            <a:off x="6564630" y="573341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C</a:t>
            </a:r>
          </a:p>
        </p:txBody>
      </p:sp>
      <p:sp>
        <p:nvSpPr>
          <p:cNvPr id="116774" name="AutoShape 38"/>
          <p:cNvSpPr>
            <a:spLocks noChangeArrowheads="1"/>
          </p:cNvSpPr>
          <p:nvPr/>
        </p:nvSpPr>
        <p:spPr bwMode="auto">
          <a:xfrm rot="5400000">
            <a:off x="5487035" y="5671185"/>
            <a:ext cx="97790" cy="1783715"/>
          </a:xfrm>
          <a:prstGeom prst="upArrow">
            <a:avLst>
              <a:gd name="adj1" fmla="val 50000"/>
              <a:gd name="adj2" fmla="val 124890"/>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00" name="Rectangle 40"/>
          <p:cNvSpPr>
            <a:spLocks noChangeArrowheads="1"/>
          </p:cNvSpPr>
          <p:nvPr/>
        </p:nvSpPr>
        <p:spPr bwMode="auto">
          <a:xfrm>
            <a:off x="7019925" y="6093460"/>
            <a:ext cx="1801495" cy="56070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168" name="Object 16"/>
          <p:cNvGraphicFramePr>
            <a:graphicFrameLocks noChangeAspect="1"/>
          </p:cNvGraphicFramePr>
          <p:nvPr>
            <p:extLst>
              <p:ext uri="{D42A27DB-BD31-4B8C-83A1-F6EECF244321}">
                <p14:modId xmlns:p14="http://schemas.microsoft.com/office/powerpoint/2010/main" val="1112654239"/>
              </p:ext>
            </p:extLst>
          </p:nvPr>
        </p:nvGraphicFramePr>
        <p:xfrm>
          <a:off x="7235825" y="2997200"/>
          <a:ext cx="1162685" cy="1332230"/>
        </p:xfrm>
        <a:graphic>
          <a:graphicData uri="http://schemas.openxmlformats.org/presentationml/2006/ole">
            <mc:AlternateContent xmlns:mc="http://schemas.openxmlformats.org/markup-compatibility/2006">
              <mc:Choice xmlns:v="urn:schemas-microsoft-com:vml" Requires="v">
                <p:oleObj name="Equation" r:id="rId11" imgW="800100" imgH="914400" progId="Equation.DSMT4">
                  <p:embed/>
                </p:oleObj>
              </mc:Choice>
              <mc:Fallback>
                <p:oleObj name="Equation" r:id="rId11" imgW="800100" imgH="914400" progId="Equation.DSMT4">
                  <p:embed/>
                  <p:pic>
                    <p:nvPicPr>
                      <p:cNvPr id="0" name="Object 16"/>
                      <p:cNvPicPr>
                        <a:picLocks noChangeAspect="1" noChangeArrowheads="1"/>
                      </p:cNvPicPr>
                      <p:nvPr/>
                    </p:nvPicPr>
                    <p:blipFill>
                      <a:blip r:embed="rId12"/>
                      <a:srcRect/>
                      <a:stretch>
                        <a:fillRect/>
                      </a:stretch>
                    </p:blipFill>
                    <p:spPr bwMode="auto">
                      <a:xfrm>
                        <a:off x="7235825" y="2997200"/>
                        <a:ext cx="1162685" cy="13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490" name="组合 105489">
            <a:extLst>
              <a:ext uri="{FF2B5EF4-FFF2-40B4-BE49-F238E27FC236}">
                <a16:creationId xmlns:a16="http://schemas.microsoft.com/office/drawing/2014/main" id="{C33FE739-5FAA-9ECA-D4B4-B4EAEC2748A0}"/>
              </a:ext>
            </a:extLst>
          </p:cNvPr>
          <p:cNvGrpSpPr/>
          <p:nvPr/>
        </p:nvGrpSpPr>
        <p:grpSpPr>
          <a:xfrm>
            <a:off x="3413522" y="2997200"/>
            <a:ext cx="4902894" cy="2520032"/>
            <a:chOff x="3413522" y="2997200"/>
            <a:chExt cx="4902894" cy="2520032"/>
          </a:xfrm>
        </p:grpSpPr>
        <p:grpSp>
          <p:nvGrpSpPr>
            <p:cNvPr id="44" name="组合 43">
              <a:extLst>
                <a:ext uri="{FF2B5EF4-FFF2-40B4-BE49-F238E27FC236}">
                  <a16:creationId xmlns:a16="http://schemas.microsoft.com/office/drawing/2014/main" id="{3D521786-EE88-A825-9FEF-0B32105DA9BD}"/>
                </a:ext>
              </a:extLst>
            </p:cNvPr>
            <p:cNvGrpSpPr/>
            <p:nvPr/>
          </p:nvGrpSpPr>
          <p:grpSpPr>
            <a:xfrm>
              <a:off x="3419872" y="3173413"/>
              <a:ext cx="2961659" cy="2053272"/>
              <a:chOff x="3419872" y="3173413"/>
              <a:chExt cx="2961659" cy="2053272"/>
            </a:xfrm>
          </p:grpSpPr>
          <p:sp>
            <p:nvSpPr>
              <p:cNvPr id="35" name="矩形 34">
                <a:extLst>
                  <a:ext uri="{FF2B5EF4-FFF2-40B4-BE49-F238E27FC236}">
                    <a16:creationId xmlns:a16="http://schemas.microsoft.com/office/drawing/2014/main" id="{618D2B40-7A99-D54C-DB1C-D3D8C5419EB3}"/>
                  </a:ext>
                </a:extLst>
              </p:cNvPr>
              <p:cNvSpPr/>
              <p:nvPr/>
            </p:nvSpPr>
            <p:spPr>
              <a:xfrm>
                <a:off x="6093499" y="3173413"/>
                <a:ext cx="288032" cy="2555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直接箭头连接符 36">
                <a:extLst>
                  <a:ext uri="{FF2B5EF4-FFF2-40B4-BE49-F238E27FC236}">
                    <a16:creationId xmlns:a16="http://schemas.microsoft.com/office/drawing/2014/main" id="{B65A46DA-EE29-5E62-1DF6-3CD68699DC44}"/>
                  </a:ext>
                </a:extLst>
              </p:cNvPr>
              <p:cNvCxnSpPr/>
              <p:nvPr/>
            </p:nvCxnSpPr>
            <p:spPr>
              <a:xfrm flipH="1">
                <a:off x="3419872" y="3429000"/>
                <a:ext cx="2673627" cy="179768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43448F4-BC94-4B57-6FDC-B42630316B66}"/>
                  </a:ext>
                </a:extLst>
              </p:cNvPr>
              <p:cNvCxnSpPr>
                <a:cxnSpLocks/>
              </p:cNvCxnSpPr>
              <p:nvPr/>
            </p:nvCxnSpPr>
            <p:spPr>
              <a:xfrm flipH="1">
                <a:off x="3995936" y="3429000"/>
                <a:ext cx="2385595" cy="16561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485" name="组合 105484">
              <a:extLst>
                <a:ext uri="{FF2B5EF4-FFF2-40B4-BE49-F238E27FC236}">
                  <a16:creationId xmlns:a16="http://schemas.microsoft.com/office/drawing/2014/main" id="{56014D97-22C1-DC6D-8D26-8A03B10CBDE4}"/>
                </a:ext>
              </a:extLst>
            </p:cNvPr>
            <p:cNvGrpSpPr/>
            <p:nvPr/>
          </p:nvGrpSpPr>
          <p:grpSpPr>
            <a:xfrm>
              <a:off x="3413522" y="2997200"/>
              <a:ext cx="4902894" cy="2520032"/>
              <a:chOff x="3413522" y="2997200"/>
              <a:chExt cx="4902894" cy="2520032"/>
            </a:xfrm>
          </p:grpSpPr>
          <p:sp>
            <p:nvSpPr>
              <p:cNvPr id="32" name="矩形 31">
                <a:extLst>
                  <a:ext uri="{FF2B5EF4-FFF2-40B4-BE49-F238E27FC236}">
                    <a16:creationId xmlns:a16="http://schemas.microsoft.com/office/drawing/2014/main" id="{4DCA7B89-DA17-526E-77E2-A4A302B026C3}"/>
                  </a:ext>
                </a:extLst>
              </p:cNvPr>
              <p:cNvSpPr/>
              <p:nvPr/>
            </p:nvSpPr>
            <p:spPr>
              <a:xfrm>
                <a:off x="8028384" y="2997200"/>
                <a:ext cx="288032" cy="2555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直接箭头连接符 33">
                <a:extLst>
                  <a:ext uri="{FF2B5EF4-FFF2-40B4-BE49-F238E27FC236}">
                    <a16:creationId xmlns:a16="http://schemas.microsoft.com/office/drawing/2014/main" id="{C4EDC5ED-5A40-1835-2767-0BC24B5227DE}"/>
                  </a:ext>
                </a:extLst>
              </p:cNvPr>
              <p:cNvCxnSpPr>
                <a:cxnSpLocks/>
              </p:cNvCxnSpPr>
              <p:nvPr/>
            </p:nvCxnSpPr>
            <p:spPr>
              <a:xfrm flipH="1">
                <a:off x="4356100" y="3252787"/>
                <a:ext cx="3672284" cy="14723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3EA49108-DF31-EC63-C8E8-66A3E4EBA8C8}"/>
                  </a:ext>
                </a:extLst>
              </p:cNvPr>
              <p:cNvSpPr/>
              <p:nvPr/>
            </p:nvSpPr>
            <p:spPr>
              <a:xfrm>
                <a:off x="7636004" y="3676076"/>
                <a:ext cx="288032" cy="2555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箭头连接符 41">
                <a:extLst>
                  <a:ext uri="{FF2B5EF4-FFF2-40B4-BE49-F238E27FC236}">
                    <a16:creationId xmlns:a16="http://schemas.microsoft.com/office/drawing/2014/main" id="{703965EA-AAB0-C81D-BA38-26C33C9B2DBB}"/>
                  </a:ext>
                </a:extLst>
              </p:cNvPr>
              <p:cNvCxnSpPr>
                <a:cxnSpLocks/>
              </p:cNvCxnSpPr>
              <p:nvPr/>
            </p:nvCxnSpPr>
            <p:spPr>
              <a:xfrm flipH="1">
                <a:off x="3413522" y="3931663"/>
                <a:ext cx="4222482" cy="15855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05477" name="组合 105476">
            <a:extLst>
              <a:ext uri="{FF2B5EF4-FFF2-40B4-BE49-F238E27FC236}">
                <a16:creationId xmlns:a16="http://schemas.microsoft.com/office/drawing/2014/main" id="{BFACB9F1-1BD6-BC41-BF41-77BD0769070D}"/>
              </a:ext>
            </a:extLst>
          </p:cNvPr>
          <p:cNvGrpSpPr/>
          <p:nvPr/>
        </p:nvGrpSpPr>
        <p:grpSpPr>
          <a:xfrm>
            <a:off x="3128645" y="587375"/>
            <a:ext cx="5619819" cy="1642842"/>
            <a:chOff x="3128645" y="587375"/>
            <a:chExt cx="5619819" cy="1642842"/>
          </a:xfrm>
        </p:grpSpPr>
        <p:sp>
          <p:nvSpPr>
            <p:cNvPr id="4" name="矩形 3">
              <a:extLst>
                <a:ext uri="{FF2B5EF4-FFF2-40B4-BE49-F238E27FC236}">
                  <a16:creationId xmlns:a16="http://schemas.microsoft.com/office/drawing/2014/main" id="{6AA96034-A777-38A8-A30A-C0BADD658F3F}"/>
                </a:ext>
              </a:extLst>
            </p:cNvPr>
            <p:cNvSpPr/>
            <p:nvPr/>
          </p:nvSpPr>
          <p:spPr>
            <a:xfrm>
              <a:off x="5076056" y="587375"/>
              <a:ext cx="3672408" cy="294957"/>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047A1874-8349-C0D1-482A-2EA44F457820}"/>
                </a:ext>
              </a:extLst>
            </p:cNvPr>
            <p:cNvSpPr/>
            <p:nvPr/>
          </p:nvSpPr>
          <p:spPr>
            <a:xfrm>
              <a:off x="5076056" y="1935260"/>
              <a:ext cx="3672408" cy="294957"/>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82DFE26F-37E2-48B3-32D5-87CA4D500C68}"/>
                </a:ext>
              </a:extLst>
            </p:cNvPr>
            <p:cNvSpPr/>
            <p:nvPr/>
          </p:nvSpPr>
          <p:spPr>
            <a:xfrm>
              <a:off x="5076056" y="1556792"/>
              <a:ext cx="3672408" cy="294957"/>
            </a:xfrm>
            <a:prstGeom prst="rect">
              <a:avLst/>
            </a:prstGeom>
            <a:no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476" name="组合 105475">
              <a:extLst>
                <a:ext uri="{FF2B5EF4-FFF2-40B4-BE49-F238E27FC236}">
                  <a16:creationId xmlns:a16="http://schemas.microsoft.com/office/drawing/2014/main" id="{DF96966C-B3C0-E2B2-E4CB-8BAC86125D36}"/>
                </a:ext>
              </a:extLst>
            </p:cNvPr>
            <p:cNvGrpSpPr/>
            <p:nvPr/>
          </p:nvGrpSpPr>
          <p:grpSpPr>
            <a:xfrm>
              <a:off x="3128645" y="764704"/>
              <a:ext cx="3093189" cy="1224136"/>
              <a:chOff x="3128645" y="764704"/>
              <a:chExt cx="3093189" cy="1224136"/>
            </a:xfrm>
          </p:grpSpPr>
          <p:grpSp>
            <p:nvGrpSpPr>
              <p:cNvPr id="52" name="组合 51">
                <a:extLst>
                  <a:ext uri="{FF2B5EF4-FFF2-40B4-BE49-F238E27FC236}">
                    <a16:creationId xmlns:a16="http://schemas.microsoft.com/office/drawing/2014/main" id="{9E0F50AE-C41D-ECAC-7B77-4160C48922B3}"/>
                  </a:ext>
                </a:extLst>
              </p:cNvPr>
              <p:cNvGrpSpPr/>
              <p:nvPr/>
            </p:nvGrpSpPr>
            <p:grpSpPr>
              <a:xfrm>
                <a:off x="3128645" y="764704"/>
                <a:ext cx="3093189" cy="288032"/>
                <a:chOff x="3128645" y="764704"/>
                <a:chExt cx="3093189" cy="288032"/>
              </a:xfrm>
            </p:grpSpPr>
            <p:cxnSp>
              <p:nvCxnSpPr>
                <p:cNvPr id="47" name="直接连接符 46">
                  <a:extLst>
                    <a:ext uri="{FF2B5EF4-FFF2-40B4-BE49-F238E27FC236}">
                      <a16:creationId xmlns:a16="http://schemas.microsoft.com/office/drawing/2014/main" id="{EEA6F50D-3F87-3E66-C0EF-FD8D11FE7305}"/>
                    </a:ext>
                  </a:extLst>
                </p:cNvPr>
                <p:cNvCxnSpPr/>
                <p:nvPr/>
              </p:nvCxnSpPr>
              <p:spPr>
                <a:xfrm>
                  <a:off x="3128645" y="882332"/>
                  <a:ext cx="291227" cy="17040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A8C70F5-3BF3-2C64-4CF4-3873D8A7280F}"/>
                    </a:ext>
                  </a:extLst>
                </p:cNvPr>
                <p:cNvCxnSpPr/>
                <p:nvPr/>
              </p:nvCxnSpPr>
              <p:spPr>
                <a:xfrm>
                  <a:off x="3413522" y="1049655"/>
                  <a:ext cx="250975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5E6CD0E1-0213-2CE0-E598-6240AC156209}"/>
                    </a:ext>
                  </a:extLst>
                </p:cNvPr>
                <p:cNvCxnSpPr/>
                <p:nvPr/>
              </p:nvCxnSpPr>
              <p:spPr>
                <a:xfrm flipV="1">
                  <a:off x="5923280" y="764704"/>
                  <a:ext cx="298554" cy="288032"/>
                </a:xfrm>
                <a:prstGeom prst="line">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C84AAB24-4980-24A4-69ED-B8C88736BB3D}"/>
                  </a:ext>
                </a:extLst>
              </p:cNvPr>
              <p:cNvGrpSpPr/>
              <p:nvPr/>
            </p:nvGrpSpPr>
            <p:grpSpPr>
              <a:xfrm>
                <a:off x="3128645" y="1268760"/>
                <a:ext cx="3093189" cy="432048"/>
                <a:chOff x="3128645" y="1268760"/>
                <a:chExt cx="3093189" cy="432048"/>
              </a:xfrm>
            </p:grpSpPr>
            <p:cxnSp>
              <p:nvCxnSpPr>
                <p:cNvPr id="54" name="直接连接符 53">
                  <a:extLst>
                    <a:ext uri="{FF2B5EF4-FFF2-40B4-BE49-F238E27FC236}">
                      <a16:creationId xmlns:a16="http://schemas.microsoft.com/office/drawing/2014/main" id="{E00CC00C-EC18-A7D5-588D-69EBA8F58928}"/>
                    </a:ext>
                  </a:extLst>
                </p:cNvPr>
                <p:cNvCxnSpPr/>
                <p:nvPr/>
              </p:nvCxnSpPr>
              <p:spPr>
                <a:xfrm>
                  <a:off x="3128645" y="1268760"/>
                  <a:ext cx="291227" cy="14401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69C1DD08-977E-B7F5-D552-A51584F3D1A8}"/>
                    </a:ext>
                  </a:extLst>
                </p:cNvPr>
                <p:cNvCxnSpPr/>
                <p:nvPr/>
              </p:nvCxnSpPr>
              <p:spPr>
                <a:xfrm>
                  <a:off x="3419872" y="1412776"/>
                  <a:ext cx="2503408"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CC1E600D-6CC4-5F94-4A19-6B97B5D66DE3}"/>
                    </a:ext>
                  </a:extLst>
                </p:cNvPr>
                <p:cNvCxnSpPr/>
                <p:nvPr/>
              </p:nvCxnSpPr>
              <p:spPr>
                <a:xfrm>
                  <a:off x="5923280" y="1412776"/>
                  <a:ext cx="298554" cy="288032"/>
                </a:xfrm>
                <a:prstGeom prst="line">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475" name="组合 105474">
                <a:extLst>
                  <a:ext uri="{FF2B5EF4-FFF2-40B4-BE49-F238E27FC236}">
                    <a16:creationId xmlns:a16="http://schemas.microsoft.com/office/drawing/2014/main" id="{3B2EE662-041E-A803-C829-6E26D460D1CD}"/>
                  </a:ext>
                </a:extLst>
              </p:cNvPr>
              <p:cNvGrpSpPr/>
              <p:nvPr/>
            </p:nvGrpSpPr>
            <p:grpSpPr>
              <a:xfrm>
                <a:off x="3128645" y="1631315"/>
                <a:ext cx="3027531" cy="357525"/>
                <a:chOff x="3128645" y="1631315"/>
                <a:chExt cx="3027531" cy="357525"/>
              </a:xfrm>
            </p:grpSpPr>
            <p:cxnSp>
              <p:nvCxnSpPr>
                <p:cNvPr id="61" name="直接连接符 60">
                  <a:extLst>
                    <a:ext uri="{FF2B5EF4-FFF2-40B4-BE49-F238E27FC236}">
                      <a16:creationId xmlns:a16="http://schemas.microsoft.com/office/drawing/2014/main" id="{05B160EC-4455-B950-CA1D-EDD7DCC859FB}"/>
                    </a:ext>
                  </a:extLst>
                </p:cNvPr>
                <p:cNvCxnSpPr>
                  <a:cxnSpLocks/>
                </p:cNvCxnSpPr>
                <p:nvPr/>
              </p:nvCxnSpPr>
              <p:spPr>
                <a:xfrm>
                  <a:off x="3128645" y="1631315"/>
                  <a:ext cx="363235" cy="141501"/>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1DB17C23-E642-DE59-7618-9B2D3E69BF04}"/>
                    </a:ext>
                  </a:extLst>
                </p:cNvPr>
                <p:cNvCxnSpPr/>
                <p:nvPr/>
              </p:nvCxnSpPr>
              <p:spPr>
                <a:xfrm>
                  <a:off x="3491880" y="1772816"/>
                  <a:ext cx="243775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5474" name="直接连接符 105473">
                  <a:extLst>
                    <a:ext uri="{FF2B5EF4-FFF2-40B4-BE49-F238E27FC236}">
                      <a16:creationId xmlns:a16="http://schemas.microsoft.com/office/drawing/2014/main" id="{158ADFA8-34AD-E903-CC3C-9A140FFF9D08}"/>
                    </a:ext>
                  </a:extLst>
                </p:cNvPr>
                <p:cNvCxnSpPr/>
                <p:nvPr/>
              </p:nvCxnSpPr>
              <p:spPr>
                <a:xfrm>
                  <a:off x="5923280" y="1772816"/>
                  <a:ext cx="232896" cy="216024"/>
                </a:xfrm>
                <a:prstGeom prst="line">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95" name="Object 35"/>
          <p:cNvGraphicFramePr/>
          <p:nvPr/>
        </p:nvGraphicFramePr>
        <p:xfrm>
          <a:off x="6515735" y="5073650"/>
          <a:ext cx="2447925" cy="1637030"/>
        </p:xfrm>
        <a:graphic>
          <a:graphicData uri="http://schemas.openxmlformats.org/presentationml/2006/ole">
            <mc:AlternateContent xmlns:mc="http://schemas.openxmlformats.org/markup-compatibility/2006">
              <mc:Choice xmlns:v="urn:schemas-microsoft-com:vml" Requires="v">
                <p:oleObj name="文档" r:id="rId3" imgW="4625975" imgH="4058285" progId="Word.Document.8">
                  <p:embed/>
                </p:oleObj>
              </mc:Choice>
              <mc:Fallback>
                <p:oleObj name="文档" r:id="rId3" imgW="4625975" imgH="4058285" progId="Word.Document.8">
                  <p:embed/>
                  <p:pic>
                    <p:nvPicPr>
                      <p:cNvPr id="0" name="Object 35"/>
                      <p:cNvPicPr>
                        <a:picLocks noChangeArrowheads="1"/>
                      </p:cNvPicPr>
                      <p:nvPr/>
                    </p:nvPicPr>
                    <p:blipFill>
                      <a:blip r:embed="rId4">
                        <a:extLst>
                          <a:ext uri="{28A0092B-C50C-407E-A947-70E740481C1C}">
                            <a14:useLocalDpi xmlns:a14="http://schemas.microsoft.com/office/drawing/2010/main" val="0"/>
                          </a:ext>
                        </a:extLst>
                      </a:blip>
                      <a:srcRect t="-2309" b="33211"/>
                      <a:stretch>
                        <a:fillRect/>
                      </a:stretch>
                    </p:blipFill>
                    <p:spPr bwMode="auto">
                      <a:xfrm>
                        <a:off x="6515735" y="5073650"/>
                        <a:ext cx="2447925" cy="1637030"/>
                      </a:xfrm>
                      <a:prstGeom prst="rect">
                        <a:avLst/>
                      </a:prstGeom>
                      <a:solidFill>
                        <a:schemeClr val="tx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9172" name="Rectangle 20"/>
          <p:cNvSpPr>
            <a:spLocks noChangeArrowheads="1"/>
          </p:cNvSpPr>
          <p:nvPr/>
        </p:nvSpPr>
        <p:spPr bwMode="auto">
          <a:xfrm>
            <a:off x="5220335" y="2985770"/>
            <a:ext cx="3401695" cy="1343025"/>
          </a:xfrm>
          <a:prstGeom prst="rect">
            <a:avLst/>
          </a:prstGeom>
          <a:solidFill>
            <a:schemeClr val="tx1"/>
          </a:solidFill>
          <a:ln w="9525">
            <a:solidFill>
              <a:schemeClr val="tx1"/>
            </a:solidFill>
            <a:miter lim="800000"/>
          </a:ln>
          <a:effectLst/>
        </p:spPr>
        <p:txBody>
          <a:bodyPr wrap="none" anchor="ctr"/>
          <a:lstStyle/>
          <a:p>
            <a:endParaRPr lang="zh-CN" altLang="en-US"/>
          </a:p>
        </p:txBody>
      </p:sp>
      <p:graphicFrame>
        <p:nvGraphicFramePr>
          <p:cNvPr id="113666" name="Object 2"/>
          <p:cNvGraphicFramePr>
            <a:graphicFrameLocks noChangeAspect="1"/>
          </p:cNvGraphicFramePr>
          <p:nvPr/>
        </p:nvGraphicFramePr>
        <p:xfrm>
          <a:off x="941388" y="115888"/>
          <a:ext cx="3557587" cy="3648075"/>
        </p:xfrm>
        <a:graphic>
          <a:graphicData uri="http://schemas.openxmlformats.org/presentationml/2006/ole">
            <mc:AlternateContent xmlns:mc="http://schemas.openxmlformats.org/markup-compatibility/2006">
              <mc:Choice xmlns:v="urn:schemas-microsoft-com:vml" Requires="v">
                <p:oleObj name="文档" r:id="rId5" imgW="4529455" imgH="4552315" progId="Word.Document.8">
                  <p:embed/>
                </p:oleObj>
              </mc:Choice>
              <mc:Fallback>
                <p:oleObj name="文档" r:id="rId5" imgW="4529455" imgH="4552315" progId="Word.Documen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t="-2043"/>
                      <a:stretch>
                        <a:fillRect/>
                      </a:stretch>
                    </p:blipFill>
                    <p:spPr bwMode="auto">
                      <a:xfrm>
                        <a:off x="941388" y="115888"/>
                        <a:ext cx="3557587" cy="364807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3667" name="Object 3"/>
          <p:cNvGraphicFramePr/>
          <p:nvPr/>
        </p:nvGraphicFramePr>
        <p:xfrm>
          <a:off x="5219700" y="115888"/>
          <a:ext cx="3313113" cy="2665412"/>
        </p:xfrm>
        <a:graphic>
          <a:graphicData uri="http://schemas.openxmlformats.org/presentationml/2006/ole">
            <mc:AlternateContent xmlns:mc="http://schemas.openxmlformats.org/markup-compatibility/2006">
              <mc:Choice xmlns:v="urn:schemas-microsoft-com:vml" Requires="v">
                <p:oleObj name="文档" r:id="rId7" imgW="4605655" imgH="4029075" progId="Word.Document.8">
                  <p:embed/>
                </p:oleObj>
              </mc:Choice>
              <mc:Fallback>
                <p:oleObj name="文档" r:id="rId7" imgW="4605655" imgH="4029075" progId="Word.Document.8">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t="-2312"/>
                      <a:stretch>
                        <a:fillRect/>
                      </a:stretch>
                    </p:blipFill>
                    <p:spPr bwMode="auto">
                      <a:xfrm>
                        <a:off x="5219700" y="115888"/>
                        <a:ext cx="3313113" cy="266541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478" name="Rectangle 6"/>
          <p:cNvSpPr>
            <a:spLocks noChangeArrowheads="1"/>
          </p:cNvSpPr>
          <p:nvPr/>
        </p:nvSpPr>
        <p:spPr bwMode="auto">
          <a:xfrm>
            <a:off x="1763713" y="692150"/>
            <a:ext cx="2592387" cy="11525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Rectangle 8"/>
          <p:cNvSpPr>
            <a:spLocks noChangeArrowheads="1"/>
          </p:cNvSpPr>
          <p:nvPr/>
        </p:nvSpPr>
        <p:spPr bwMode="auto">
          <a:xfrm>
            <a:off x="1329690" y="4509135"/>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err="1"/>
              <a:t>a</a:t>
            </a:r>
            <a:r>
              <a:rPr lang="en-US" altLang="zh-CN" sz="2000" b="1" baseline="-25000" dirty="0" err="1"/>
              <a:t>10</a:t>
            </a:r>
            <a:r>
              <a:rPr lang="en-US" altLang="zh-CN" sz="2000" b="1" dirty="0" err="1"/>
              <a:t>b</a:t>
            </a:r>
            <a:r>
              <a:rPr lang="en-US" altLang="zh-CN" sz="2000" b="1" baseline="-25000" dirty="0" err="1"/>
              <a:t>00</a:t>
            </a:r>
            <a:endParaRPr lang="en-US" altLang="zh-CN" sz="2000" b="1" baseline="-25000" dirty="0"/>
          </a:p>
        </p:txBody>
      </p:sp>
      <p:sp>
        <p:nvSpPr>
          <p:cNvPr id="105483" name="Rectangle 11"/>
          <p:cNvSpPr>
            <a:spLocks noChangeArrowheads="1"/>
          </p:cNvSpPr>
          <p:nvPr/>
        </p:nvSpPr>
        <p:spPr bwMode="auto">
          <a:xfrm>
            <a:off x="2050415" y="450913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dirty="0" err="1">
                <a:sym typeface="+mn-ea"/>
              </a:rPr>
              <a:t>a</a:t>
            </a:r>
            <a:r>
              <a:rPr lang="en-US" altLang="zh-CN" b="1" baseline="-25000" dirty="0" err="1">
                <a:sym typeface="+mn-ea"/>
              </a:rPr>
              <a:t>10</a:t>
            </a:r>
            <a:r>
              <a:rPr lang="en-US" altLang="zh-CN" b="1" dirty="0" err="1">
                <a:sym typeface="+mn-ea"/>
              </a:rPr>
              <a:t>b</a:t>
            </a:r>
            <a:r>
              <a:rPr lang="en-US" altLang="zh-CN" b="1" baseline="-25000" dirty="0" err="1">
                <a:sym typeface="+mn-ea"/>
              </a:rPr>
              <a:t>12</a:t>
            </a:r>
            <a:endParaRPr lang="zh-CN" altLang="en-US" dirty="0"/>
          </a:p>
        </p:txBody>
      </p:sp>
      <p:sp>
        <p:nvSpPr>
          <p:cNvPr id="105486" name="Rectangle 14"/>
          <p:cNvSpPr>
            <a:spLocks noChangeArrowheads="1"/>
          </p:cNvSpPr>
          <p:nvPr/>
        </p:nvSpPr>
        <p:spPr bwMode="auto">
          <a:xfrm>
            <a:off x="2050415" y="4944745"/>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ym typeface="+mn-ea"/>
              </a:rPr>
              <a:t>a</a:t>
            </a:r>
            <a:r>
              <a:rPr lang="en-US" altLang="zh-CN" sz="2000" b="1" baseline="-25000">
                <a:sym typeface="+mn-ea"/>
              </a:rPr>
              <a:t>22</a:t>
            </a:r>
            <a:r>
              <a:rPr lang="en-US" altLang="zh-CN" sz="2000" b="1">
                <a:sym typeface="+mn-ea"/>
              </a:rPr>
              <a:t>b</a:t>
            </a:r>
            <a:r>
              <a:rPr lang="en-US" altLang="zh-CN" sz="2000" b="1" baseline="-25000">
                <a:sym typeface="+mn-ea"/>
              </a:rPr>
              <a:t>22</a:t>
            </a:r>
            <a:endParaRPr lang="en-US" altLang="zh-CN" sz="2000" b="1"/>
          </a:p>
        </p:txBody>
      </p:sp>
      <p:sp>
        <p:nvSpPr>
          <p:cNvPr id="105487" name="Rectangle 15"/>
          <p:cNvSpPr>
            <a:spLocks noChangeArrowheads="1"/>
          </p:cNvSpPr>
          <p:nvPr/>
        </p:nvSpPr>
        <p:spPr bwMode="auto">
          <a:xfrm>
            <a:off x="1329690" y="494157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22</a:t>
            </a:r>
            <a:r>
              <a:rPr lang="en-US" altLang="zh-CN" b="1">
                <a:sym typeface="+mn-ea"/>
              </a:rPr>
              <a:t>b</a:t>
            </a:r>
            <a:r>
              <a:rPr lang="en-US" altLang="zh-CN" b="1" baseline="-25000">
                <a:sym typeface="+mn-ea"/>
              </a:rPr>
              <a:t>21</a:t>
            </a:r>
            <a:endParaRPr lang="zh-CN" altLang="en-US"/>
          </a:p>
        </p:txBody>
      </p:sp>
      <p:sp>
        <p:nvSpPr>
          <p:cNvPr id="105488" name="Rectangle 16"/>
          <p:cNvSpPr>
            <a:spLocks noChangeArrowheads="1"/>
          </p:cNvSpPr>
          <p:nvPr/>
        </p:nvSpPr>
        <p:spPr bwMode="auto">
          <a:xfrm>
            <a:off x="2050415" y="5821680"/>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24</a:t>
            </a:r>
            <a:r>
              <a:rPr lang="en-US" altLang="zh-CN" sz="1800" b="1">
                <a:sym typeface="+mn-ea"/>
              </a:rPr>
              <a:t>b</a:t>
            </a:r>
            <a:r>
              <a:rPr lang="en-US" altLang="zh-CN" sz="1800" b="1" baseline="-25000">
                <a:sym typeface="+mn-ea"/>
              </a:rPr>
              <a:t>42</a:t>
            </a:r>
          </a:p>
        </p:txBody>
      </p:sp>
      <p:sp>
        <p:nvSpPr>
          <p:cNvPr id="105489" name="Rectangle 17"/>
          <p:cNvSpPr>
            <a:spLocks noChangeArrowheads="1"/>
          </p:cNvSpPr>
          <p:nvPr/>
        </p:nvSpPr>
        <p:spPr bwMode="auto">
          <a:xfrm>
            <a:off x="1330960" y="581406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24</a:t>
            </a:r>
            <a:r>
              <a:rPr lang="en-US" altLang="zh-CN" sz="1800" b="1">
                <a:sym typeface="+mn-ea"/>
              </a:rPr>
              <a:t>b</a:t>
            </a:r>
            <a:r>
              <a:rPr lang="en-US" altLang="zh-CN" sz="1800" b="1" baseline="-25000">
                <a:sym typeface="+mn-ea"/>
              </a:rPr>
              <a:t>41</a:t>
            </a:r>
          </a:p>
        </p:txBody>
      </p:sp>
      <p:sp>
        <p:nvSpPr>
          <p:cNvPr id="105491" name="Rectangle 19"/>
          <p:cNvSpPr>
            <a:spLocks noChangeArrowheads="1"/>
          </p:cNvSpPr>
          <p:nvPr/>
        </p:nvSpPr>
        <p:spPr bwMode="auto">
          <a:xfrm>
            <a:off x="20504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22</a:t>
            </a:r>
          </a:p>
        </p:txBody>
      </p:sp>
      <p:sp>
        <p:nvSpPr>
          <p:cNvPr id="105492" name="Rectangle 20"/>
          <p:cNvSpPr>
            <a:spLocks noChangeArrowheads="1"/>
          </p:cNvSpPr>
          <p:nvPr/>
        </p:nvSpPr>
        <p:spPr bwMode="auto">
          <a:xfrm>
            <a:off x="132969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21</a:t>
            </a:r>
          </a:p>
        </p:txBody>
      </p:sp>
      <p:sp>
        <p:nvSpPr>
          <p:cNvPr id="105493" name="Rectangle 21"/>
          <p:cNvSpPr>
            <a:spLocks noChangeArrowheads="1"/>
          </p:cNvSpPr>
          <p:nvPr/>
        </p:nvSpPr>
        <p:spPr bwMode="auto">
          <a:xfrm>
            <a:off x="1763713" y="1962150"/>
            <a:ext cx="2592387" cy="71913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4" name="Rectangle 32"/>
          <p:cNvSpPr>
            <a:spLocks noChangeArrowheads="1"/>
          </p:cNvSpPr>
          <p:nvPr/>
        </p:nvSpPr>
        <p:spPr bwMode="auto">
          <a:xfrm>
            <a:off x="1763713" y="2798763"/>
            <a:ext cx="2592387" cy="71913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7" name="Rectangle 35"/>
          <p:cNvSpPr>
            <a:spLocks noChangeArrowheads="1"/>
          </p:cNvSpPr>
          <p:nvPr/>
        </p:nvSpPr>
        <p:spPr bwMode="auto">
          <a:xfrm>
            <a:off x="1330960" y="4140835"/>
            <a:ext cx="32397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a:solidFill>
                  <a:srgbClr val="FFFF00"/>
                </a:solidFill>
              </a:rPr>
              <a:t>求结果矩阵第二行</a:t>
            </a:r>
          </a:p>
        </p:txBody>
      </p:sp>
      <p:sp>
        <p:nvSpPr>
          <p:cNvPr id="105509" name="Text Box 37"/>
          <p:cNvSpPr txBox="1">
            <a:spLocks noChangeArrowheads="1"/>
          </p:cNvSpPr>
          <p:nvPr/>
        </p:nvSpPr>
        <p:spPr bwMode="auto">
          <a:xfrm>
            <a:off x="1187450" y="260985"/>
            <a:ext cx="4298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A</a:t>
            </a:r>
          </a:p>
        </p:txBody>
      </p:sp>
      <p:sp>
        <p:nvSpPr>
          <p:cNvPr id="105510" name="Text Box 38"/>
          <p:cNvSpPr txBox="1">
            <a:spLocks noChangeArrowheads="1"/>
          </p:cNvSpPr>
          <p:nvPr/>
        </p:nvSpPr>
        <p:spPr bwMode="auto">
          <a:xfrm>
            <a:off x="5435600" y="1885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B</a:t>
            </a:r>
          </a:p>
        </p:txBody>
      </p:sp>
      <p:sp>
        <p:nvSpPr>
          <p:cNvPr id="105511" name="Text Box 39"/>
          <p:cNvSpPr txBox="1">
            <a:spLocks noChangeArrowheads="1"/>
          </p:cNvSpPr>
          <p:nvPr/>
        </p:nvSpPr>
        <p:spPr bwMode="auto">
          <a:xfrm>
            <a:off x="265113" y="287338"/>
            <a:ext cx="5492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400" b="1">
                <a:solidFill>
                  <a:srgbClr val="FFFF00"/>
                </a:solidFill>
                <a:ea typeface="幼圆" panose="02010509060101010101" pitchFamily="49" charset="-122"/>
              </a:rPr>
              <a:t>Example</a:t>
            </a:r>
          </a:p>
        </p:txBody>
      </p:sp>
      <p:graphicFrame>
        <p:nvGraphicFramePr>
          <p:cNvPr id="3" name="Object 15"/>
          <p:cNvGraphicFramePr>
            <a:graphicFrameLocks noChangeAspect="1"/>
          </p:cNvGraphicFramePr>
          <p:nvPr/>
        </p:nvGraphicFramePr>
        <p:xfrm>
          <a:off x="5292090" y="3157855"/>
          <a:ext cx="1766570" cy="1010920"/>
        </p:xfrm>
        <a:graphic>
          <a:graphicData uri="http://schemas.openxmlformats.org/presentationml/2006/ole">
            <mc:AlternateContent xmlns:mc="http://schemas.openxmlformats.org/markup-compatibility/2006">
              <mc:Choice xmlns:v="urn:schemas-microsoft-com:vml" Requires="v">
                <p:oleObj name="Equation" r:id="rId9" imgW="1244600" imgH="711200" progId="Equation.DSMT4">
                  <p:embed/>
                </p:oleObj>
              </mc:Choice>
              <mc:Fallback>
                <p:oleObj name="Equation" r:id="rId9" imgW="1244600" imgH="7112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090" y="3157855"/>
                        <a:ext cx="1766570" cy="101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16"/>
          <p:cNvGraphicFramePr>
            <a:graphicFrameLocks noChangeAspect="1"/>
          </p:cNvGraphicFramePr>
          <p:nvPr/>
        </p:nvGraphicFramePr>
        <p:xfrm>
          <a:off x="7235825" y="2997200"/>
          <a:ext cx="1162685" cy="1332230"/>
        </p:xfrm>
        <a:graphic>
          <a:graphicData uri="http://schemas.openxmlformats.org/presentationml/2006/ole">
            <mc:AlternateContent xmlns:mc="http://schemas.openxmlformats.org/markup-compatibility/2006">
              <mc:Choice xmlns:v="urn:schemas-microsoft-com:vml" Requires="v">
                <p:oleObj name="Equation" r:id="rId11" imgW="800100" imgH="914400" progId="Equation.DSMT4">
                  <p:embed/>
                </p:oleObj>
              </mc:Choice>
              <mc:Fallback>
                <p:oleObj name="Equation" r:id="rId11" imgW="800100" imgH="914400" progId="Equation.DSMT4">
                  <p:embed/>
                  <p:pic>
                    <p:nvPicPr>
                      <p:cNvPr id="0" name="Object 16"/>
                      <p:cNvPicPr>
                        <a:picLocks noChangeAspect="1" noChangeArrowheads="1"/>
                      </p:cNvPicPr>
                      <p:nvPr/>
                    </p:nvPicPr>
                    <p:blipFill>
                      <a:blip r:embed="rId12"/>
                      <a:srcRect/>
                      <a:stretch>
                        <a:fillRect/>
                      </a:stretch>
                    </p:blipFill>
                    <p:spPr bwMode="auto">
                      <a:xfrm>
                        <a:off x="7235825" y="2997200"/>
                        <a:ext cx="1162685" cy="13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1"/>
          <p:cNvSpPr>
            <a:spLocks noChangeArrowheads="1"/>
          </p:cNvSpPr>
          <p:nvPr/>
        </p:nvSpPr>
        <p:spPr bwMode="auto">
          <a:xfrm>
            <a:off x="205041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23</a:t>
            </a:r>
            <a:r>
              <a:rPr lang="en-US" altLang="zh-CN" b="1">
                <a:sym typeface="+mn-ea"/>
              </a:rPr>
              <a:t>b</a:t>
            </a:r>
            <a:r>
              <a:rPr lang="en-US" altLang="zh-CN" b="1" baseline="-25000">
                <a:sym typeface="+mn-ea"/>
              </a:rPr>
              <a:t>32</a:t>
            </a:r>
            <a:endParaRPr lang="zh-CN" altLang="en-US"/>
          </a:p>
        </p:txBody>
      </p:sp>
      <p:sp>
        <p:nvSpPr>
          <p:cNvPr id="5" name="Rectangle 11"/>
          <p:cNvSpPr>
            <a:spLocks noChangeArrowheads="1"/>
          </p:cNvSpPr>
          <p:nvPr/>
        </p:nvSpPr>
        <p:spPr bwMode="auto">
          <a:xfrm>
            <a:off x="1327785"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23</a:t>
            </a:r>
            <a:r>
              <a:rPr lang="en-US" altLang="zh-CN" b="1">
                <a:sym typeface="+mn-ea"/>
              </a:rPr>
              <a:t>b</a:t>
            </a:r>
            <a:r>
              <a:rPr lang="en-US" altLang="zh-CN" b="1" baseline="-25000">
                <a:sym typeface="+mn-ea"/>
              </a:rPr>
              <a:t>31</a:t>
            </a:r>
            <a:endParaRPr lang="zh-CN" altLang="en-US"/>
          </a:p>
        </p:txBody>
      </p:sp>
      <p:sp>
        <p:nvSpPr>
          <p:cNvPr id="6" name="Rectangle 8"/>
          <p:cNvSpPr>
            <a:spLocks noChangeArrowheads="1"/>
          </p:cNvSpPr>
          <p:nvPr/>
        </p:nvSpPr>
        <p:spPr bwMode="auto">
          <a:xfrm>
            <a:off x="3130550" y="4509770"/>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2*2</a:t>
            </a:r>
          </a:p>
        </p:txBody>
      </p:sp>
      <p:sp>
        <p:nvSpPr>
          <p:cNvPr id="7" name="Rectangle 11"/>
          <p:cNvSpPr>
            <a:spLocks noChangeArrowheads="1"/>
          </p:cNvSpPr>
          <p:nvPr/>
        </p:nvSpPr>
        <p:spPr bwMode="auto">
          <a:xfrm>
            <a:off x="3851275" y="45097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4"/>
          <p:cNvSpPr>
            <a:spLocks noChangeArrowheads="1"/>
          </p:cNvSpPr>
          <p:nvPr/>
        </p:nvSpPr>
        <p:spPr bwMode="auto">
          <a:xfrm>
            <a:off x="3851275" y="4945380"/>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1*8</a:t>
            </a:r>
          </a:p>
        </p:txBody>
      </p:sp>
      <p:sp>
        <p:nvSpPr>
          <p:cNvPr id="9" name="Rectangle 15"/>
          <p:cNvSpPr>
            <a:spLocks noChangeArrowheads="1"/>
          </p:cNvSpPr>
          <p:nvPr/>
        </p:nvSpPr>
        <p:spPr bwMode="auto">
          <a:xfrm>
            <a:off x="3130550" y="494220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1*4</a:t>
            </a:r>
          </a:p>
        </p:txBody>
      </p:sp>
      <p:sp>
        <p:nvSpPr>
          <p:cNvPr id="10" name="Rectangle 16"/>
          <p:cNvSpPr>
            <a:spLocks noChangeArrowheads="1"/>
          </p:cNvSpPr>
          <p:nvPr/>
        </p:nvSpPr>
        <p:spPr bwMode="auto">
          <a:xfrm>
            <a:off x="3851275" y="5822315"/>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800" b="1"/>
          </a:p>
        </p:txBody>
      </p:sp>
      <p:sp>
        <p:nvSpPr>
          <p:cNvPr id="11" name="Rectangle 17"/>
          <p:cNvSpPr>
            <a:spLocks noChangeArrowheads="1"/>
          </p:cNvSpPr>
          <p:nvPr/>
        </p:nvSpPr>
        <p:spPr bwMode="auto">
          <a:xfrm>
            <a:off x="3131820" y="581469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800" b="1"/>
          </a:p>
        </p:txBody>
      </p:sp>
      <p:sp>
        <p:nvSpPr>
          <p:cNvPr id="12" name="Rectangle 11"/>
          <p:cNvSpPr>
            <a:spLocks noChangeArrowheads="1"/>
          </p:cNvSpPr>
          <p:nvPr/>
        </p:nvSpPr>
        <p:spPr bwMode="auto">
          <a:xfrm>
            <a:off x="385127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13" name="Rectangle 11"/>
          <p:cNvSpPr>
            <a:spLocks noChangeArrowheads="1"/>
          </p:cNvSpPr>
          <p:nvPr/>
        </p:nvSpPr>
        <p:spPr bwMode="auto">
          <a:xfrm>
            <a:off x="3128645"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9"/>
          <p:cNvSpPr>
            <a:spLocks noChangeArrowheads="1"/>
          </p:cNvSpPr>
          <p:nvPr/>
        </p:nvSpPr>
        <p:spPr bwMode="auto">
          <a:xfrm>
            <a:off x="385064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8</a:t>
            </a:r>
          </a:p>
        </p:txBody>
      </p:sp>
      <p:sp>
        <p:nvSpPr>
          <p:cNvPr id="15" name="Rectangle 20"/>
          <p:cNvSpPr>
            <a:spLocks noChangeArrowheads="1"/>
          </p:cNvSpPr>
          <p:nvPr/>
        </p:nvSpPr>
        <p:spPr bwMode="auto">
          <a:xfrm>
            <a:off x="312991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8</a:t>
            </a:r>
          </a:p>
        </p:txBody>
      </p:sp>
      <p:sp>
        <p:nvSpPr>
          <p:cNvPr id="17" name="文本框 16"/>
          <p:cNvSpPr txBox="1"/>
          <p:nvPr/>
        </p:nvSpPr>
        <p:spPr>
          <a:xfrm>
            <a:off x="4572000" y="4545965"/>
            <a:ext cx="2007235" cy="368300"/>
          </a:xfrm>
          <a:prstGeom prst="rect">
            <a:avLst/>
          </a:prstGeom>
          <a:noFill/>
        </p:spPr>
        <p:txBody>
          <a:bodyPr wrap="square" rtlCol="0">
            <a:spAutoFit/>
          </a:bodyPr>
          <a:lstStyle/>
          <a:p>
            <a:r>
              <a:rPr lang="zh-CN" altLang="en-US" b="1"/>
              <a:t>访问</a:t>
            </a:r>
            <a:r>
              <a:rPr lang="en-US" altLang="zh-CN" b="1"/>
              <a:t>B</a:t>
            </a:r>
            <a:r>
              <a:rPr lang="zh-CN" altLang="en-US" b="1"/>
              <a:t>第一行元素</a:t>
            </a:r>
          </a:p>
        </p:txBody>
      </p:sp>
      <p:sp>
        <p:nvSpPr>
          <p:cNvPr id="18" name="文本框 17"/>
          <p:cNvSpPr txBox="1"/>
          <p:nvPr/>
        </p:nvSpPr>
        <p:spPr>
          <a:xfrm>
            <a:off x="4572000" y="4973955"/>
            <a:ext cx="2078990" cy="368300"/>
          </a:xfrm>
          <a:prstGeom prst="rect">
            <a:avLst/>
          </a:prstGeom>
          <a:noFill/>
        </p:spPr>
        <p:txBody>
          <a:bodyPr wrap="square" rtlCol="0">
            <a:spAutoFit/>
          </a:bodyPr>
          <a:lstStyle/>
          <a:p>
            <a:r>
              <a:rPr lang="zh-CN" altLang="en-US" b="1"/>
              <a:t>访问</a:t>
            </a:r>
            <a:r>
              <a:rPr lang="en-US" altLang="zh-CN" b="1"/>
              <a:t>B</a:t>
            </a:r>
            <a:r>
              <a:rPr lang="zh-CN" altLang="en-US" b="1"/>
              <a:t>第二行元素</a:t>
            </a:r>
          </a:p>
        </p:txBody>
      </p:sp>
      <p:sp>
        <p:nvSpPr>
          <p:cNvPr id="19" name="文本框 18"/>
          <p:cNvSpPr txBox="1"/>
          <p:nvPr/>
        </p:nvSpPr>
        <p:spPr>
          <a:xfrm>
            <a:off x="4572000" y="5426075"/>
            <a:ext cx="2007235" cy="368300"/>
          </a:xfrm>
          <a:prstGeom prst="rect">
            <a:avLst/>
          </a:prstGeom>
          <a:noFill/>
        </p:spPr>
        <p:txBody>
          <a:bodyPr wrap="square" rtlCol="0">
            <a:spAutoFit/>
          </a:bodyPr>
          <a:lstStyle/>
          <a:p>
            <a:r>
              <a:rPr lang="zh-CN" altLang="en-US" b="1"/>
              <a:t>访问</a:t>
            </a:r>
            <a:r>
              <a:rPr lang="en-US" altLang="zh-CN" b="1"/>
              <a:t>B</a:t>
            </a:r>
            <a:r>
              <a:rPr lang="zh-CN" altLang="en-US" b="1"/>
              <a:t>第三行元素</a:t>
            </a:r>
          </a:p>
        </p:txBody>
      </p:sp>
      <p:sp>
        <p:nvSpPr>
          <p:cNvPr id="20" name="文本框 19"/>
          <p:cNvSpPr txBox="1"/>
          <p:nvPr/>
        </p:nvSpPr>
        <p:spPr>
          <a:xfrm>
            <a:off x="4572000" y="5850890"/>
            <a:ext cx="2078355" cy="368300"/>
          </a:xfrm>
          <a:prstGeom prst="rect">
            <a:avLst/>
          </a:prstGeom>
          <a:noFill/>
        </p:spPr>
        <p:txBody>
          <a:bodyPr wrap="square" rtlCol="0">
            <a:spAutoFit/>
          </a:bodyPr>
          <a:lstStyle/>
          <a:p>
            <a:r>
              <a:rPr lang="zh-CN" altLang="en-US" b="1"/>
              <a:t>访问</a:t>
            </a:r>
            <a:r>
              <a:rPr lang="en-US" altLang="zh-CN" b="1"/>
              <a:t>B</a:t>
            </a:r>
            <a:r>
              <a:rPr lang="zh-CN" altLang="en-US" b="1"/>
              <a:t>第四行元素</a:t>
            </a:r>
          </a:p>
        </p:txBody>
      </p:sp>
      <p:sp>
        <p:nvSpPr>
          <p:cNvPr id="21" name="文本框 20"/>
          <p:cNvSpPr txBox="1"/>
          <p:nvPr/>
        </p:nvSpPr>
        <p:spPr>
          <a:xfrm>
            <a:off x="0" y="4581525"/>
            <a:ext cx="1408430" cy="645160"/>
          </a:xfrm>
          <a:prstGeom prst="rect">
            <a:avLst/>
          </a:prstGeom>
          <a:noFill/>
        </p:spPr>
        <p:txBody>
          <a:bodyPr wrap="square" rtlCol="0">
            <a:spAutoFit/>
          </a:bodyPr>
          <a:lstStyle/>
          <a:p>
            <a:pPr algn="ctr"/>
            <a:r>
              <a:rPr lang="zh-CN" altLang="en-US" b="1"/>
              <a:t>访问</a:t>
            </a:r>
            <a:r>
              <a:rPr lang="en-US" altLang="zh-CN" b="1"/>
              <a:t>A</a:t>
            </a:r>
          </a:p>
          <a:p>
            <a:pPr algn="ctr"/>
            <a:r>
              <a:rPr lang="zh-CN" altLang="en-US" b="1"/>
              <a:t>第二行元素</a:t>
            </a:r>
          </a:p>
        </p:txBody>
      </p:sp>
      <p:sp>
        <p:nvSpPr>
          <p:cNvPr id="22" name="文本框 21"/>
          <p:cNvSpPr txBox="1"/>
          <p:nvPr/>
        </p:nvSpPr>
        <p:spPr>
          <a:xfrm>
            <a:off x="103505" y="6309360"/>
            <a:ext cx="1227455" cy="368300"/>
          </a:xfrm>
          <a:prstGeom prst="rect">
            <a:avLst/>
          </a:prstGeom>
          <a:noFill/>
        </p:spPr>
        <p:txBody>
          <a:bodyPr wrap="square" rtlCol="0">
            <a:spAutoFit/>
          </a:bodyPr>
          <a:lstStyle/>
          <a:p>
            <a:pPr algn="ctr"/>
            <a:r>
              <a:rPr lang="en-US" dirty="0"/>
              <a:t>ctemp[]</a:t>
            </a:r>
          </a:p>
        </p:txBody>
      </p:sp>
      <p:sp>
        <p:nvSpPr>
          <p:cNvPr id="23" name="Text Box 38"/>
          <p:cNvSpPr txBox="1">
            <a:spLocks noChangeArrowheads="1"/>
          </p:cNvSpPr>
          <p:nvPr/>
        </p:nvSpPr>
        <p:spPr bwMode="auto">
          <a:xfrm>
            <a:off x="6564630" y="50272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C</a:t>
            </a:r>
          </a:p>
        </p:txBody>
      </p:sp>
      <p:sp>
        <p:nvSpPr>
          <p:cNvPr id="116774" name="AutoShape 38"/>
          <p:cNvSpPr>
            <a:spLocks noChangeArrowheads="1"/>
          </p:cNvSpPr>
          <p:nvPr/>
        </p:nvSpPr>
        <p:spPr bwMode="auto">
          <a:xfrm rot="5400000">
            <a:off x="5487035" y="5671185"/>
            <a:ext cx="97790" cy="1783715"/>
          </a:xfrm>
          <a:prstGeom prst="upArrow">
            <a:avLst>
              <a:gd name="adj1" fmla="val 50000"/>
              <a:gd name="adj2" fmla="val 124890"/>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00" name="Rectangle 40"/>
          <p:cNvSpPr>
            <a:spLocks noChangeArrowheads="1"/>
          </p:cNvSpPr>
          <p:nvPr/>
        </p:nvSpPr>
        <p:spPr bwMode="auto">
          <a:xfrm>
            <a:off x="7019925" y="6093460"/>
            <a:ext cx="1801495" cy="56070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866" name="Object 34"/>
          <p:cNvGraphicFramePr/>
          <p:nvPr/>
        </p:nvGraphicFramePr>
        <p:xfrm>
          <a:off x="6564630" y="4545965"/>
          <a:ext cx="2397760" cy="2273300"/>
        </p:xfrm>
        <a:graphic>
          <a:graphicData uri="http://schemas.openxmlformats.org/presentationml/2006/ole">
            <mc:AlternateContent xmlns:mc="http://schemas.openxmlformats.org/markup-compatibility/2006">
              <mc:Choice xmlns:v="urn:schemas-microsoft-com:vml" Requires="v">
                <p:oleObj name="文档" r:id="rId3" imgW="4625975" imgH="4058285" progId="Word.Document.8">
                  <p:embed/>
                </p:oleObj>
              </mc:Choice>
              <mc:Fallback>
                <p:oleObj name="文档" r:id="rId3" imgW="4625975" imgH="4058285" progId="Word.Document.8">
                  <p:embed/>
                  <p:pic>
                    <p:nvPicPr>
                      <p:cNvPr id="0" name="Object 34"/>
                      <p:cNvPicPr>
                        <a:picLocks noChangeArrowheads="1"/>
                      </p:cNvPicPr>
                      <p:nvPr/>
                    </p:nvPicPr>
                    <p:blipFill>
                      <a:blip r:embed="rId4">
                        <a:extLst>
                          <a:ext uri="{28A0092B-C50C-407E-A947-70E740481C1C}">
                            <a14:useLocalDpi xmlns:a14="http://schemas.microsoft.com/office/drawing/2010/main" val="0"/>
                          </a:ext>
                        </a:extLst>
                      </a:blip>
                      <a:srcRect t="-2312"/>
                      <a:stretch>
                        <a:fillRect/>
                      </a:stretch>
                    </p:blipFill>
                    <p:spPr bwMode="auto">
                      <a:xfrm>
                        <a:off x="6564630" y="4545965"/>
                        <a:ext cx="2397760" cy="2273300"/>
                      </a:xfrm>
                      <a:prstGeom prst="rect">
                        <a:avLst/>
                      </a:prstGeom>
                      <a:solidFill>
                        <a:schemeClr val="tx1"/>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9172" name="Rectangle 20"/>
          <p:cNvSpPr>
            <a:spLocks noChangeArrowheads="1"/>
          </p:cNvSpPr>
          <p:nvPr/>
        </p:nvSpPr>
        <p:spPr bwMode="auto">
          <a:xfrm>
            <a:off x="5220970" y="2985770"/>
            <a:ext cx="3401695" cy="1343025"/>
          </a:xfrm>
          <a:prstGeom prst="rect">
            <a:avLst/>
          </a:prstGeom>
          <a:solidFill>
            <a:schemeClr val="tx1"/>
          </a:solidFill>
          <a:ln w="9525">
            <a:solidFill>
              <a:schemeClr val="tx1"/>
            </a:solidFill>
            <a:miter lim="800000"/>
          </a:ln>
          <a:effectLst/>
        </p:spPr>
        <p:txBody>
          <a:bodyPr wrap="none" anchor="ctr"/>
          <a:lstStyle/>
          <a:p>
            <a:endParaRPr lang="zh-CN" altLang="en-US"/>
          </a:p>
        </p:txBody>
      </p:sp>
      <p:graphicFrame>
        <p:nvGraphicFramePr>
          <p:cNvPr id="113666" name="Object 2"/>
          <p:cNvGraphicFramePr>
            <a:graphicFrameLocks noChangeAspect="1"/>
          </p:cNvGraphicFramePr>
          <p:nvPr/>
        </p:nvGraphicFramePr>
        <p:xfrm>
          <a:off x="942023" y="115888"/>
          <a:ext cx="3557587" cy="3648075"/>
        </p:xfrm>
        <a:graphic>
          <a:graphicData uri="http://schemas.openxmlformats.org/presentationml/2006/ole">
            <mc:AlternateContent xmlns:mc="http://schemas.openxmlformats.org/markup-compatibility/2006">
              <mc:Choice xmlns:v="urn:schemas-microsoft-com:vml" Requires="v">
                <p:oleObj name="文档" r:id="rId5" imgW="4529455" imgH="4552315" progId="Word.Document.8">
                  <p:embed/>
                </p:oleObj>
              </mc:Choice>
              <mc:Fallback>
                <p:oleObj name="文档" r:id="rId5" imgW="4529455" imgH="4552315" progId="Word.Documen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t="-2043"/>
                      <a:stretch>
                        <a:fillRect/>
                      </a:stretch>
                    </p:blipFill>
                    <p:spPr bwMode="auto">
                      <a:xfrm>
                        <a:off x="942023" y="115888"/>
                        <a:ext cx="3557587" cy="3648075"/>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13667" name="Object 3"/>
          <p:cNvGraphicFramePr/>
          <p:nvPr/>
        </p:nvGraphicFramePr>
        <p:xfrm>
          <a:off x="5220335" y="115888"/>
          <a:ext cx="3313113" cy="2665412"/>
        </p:xfrm>
        <a:graphic>
          <a:graphicData uri="http://schemas.openxmlformats.org/presentationml/2006/ole">
            <mc:AlternateContent xmlns:mc="http://schemas.openxmlformats.org/markup-compatibility/2006">
              <mc:Choice xmlns:v="urn:schemas-microsoft-com:vml" Requires="v">
                <p:oleObj name="文档" r:id="rId7" imgW="4605655" imgH="4029075" progId="Word.Document.8">
                  <p:embed/>
                </p:oleObj>
              </mc:Choice>
              <mc:Fallback>
                <p:oleObj name="文档" r:id="rId7" imgW="4605655" imgH="4029075" progId="Word.Document.8">
                  <p:embed/>
                  <p:pic>
                    <p:nvPicPr>
                      <p:cNvPr id="0" name="Object 3"/>
                      <p:cNvPicPr>
                        <a:picLocks noChangeArrowheads="1"/>
                      </p:cNvPicPr>
                      <p:nvPr/>
                    </p:nvPicPr>
                    <p:blipFill>
                      <a:blip r:embed="rId8">
                        <a:extLst>
                          <a:ext uri="{28A0092B-C50C-407E-A947-70E740481C1C}">
                            <a14:useLocalDpi xmlns:a14="http://schemas.microsoft.com/office/drawing/2010/main" val="0"/>
                          </a:ext>
                        </a:extLst>
                      </a:blip>
                      <a:srcRect t="-2312"/>
                      <a:stretch>
                        <a:fillRect/>
                      </a:stretch>
                    </p:blipFill>
                    <p:spPr bwMode="auto">
                      <a:xfrm>
                        <a:off x="5220335" y="115888"/>
                        <a:ext cx="3313113" cy="2665412"/>
                      </a:xfrm>
                      <a:prstGeom prst="rect">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5478" name="Rectangle 6"/>
          <p:cNvSpPr>
            <a:spLocks noChangeArrowheads="1"/>
          </p:cNvSpPr>
          <p:nvPr/>
        </p:nvSpPr>
        <p:spPr bwMode="auto">
          <a:xfrm>
            <a:off x="1764348" y="692150"/>
            <a:ext cx="2592387" cy="11525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Rectangle 8"/>
          <p:cNvSpPr>
            <a:spLocks noChangeArrowheads="1"/>
          </p:cNvSpPr>
          <p:nvPr/>
        </p:nvSpPr>
        <p:spPr bwMode="auto">
          <a:xfrm>
            <a:off x="1330325" y="4509135"/>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r>
              <a:rPr lang="en-US" altLang="zh-CN" sz="2000" b="1" baseline="-25000"/>
              <a:t>31</a:t>
            </a:r>
            <a:r>
              <a:rPr lang="en-US" altLang="zh-CN" sz="2000" b="1"/>
              <a:t>b</a:t>
            </a:r>
            <a:r>
              <a:rPr lang="en-US" altLang="zh-CN" sz="2000" b="1" baseline="-25000"/>
              <a:t>11</a:t>
            </a:r>
          </a:p>
        </p:txBody>
      </p:sp>
      <p:sp>
        <p:nvSpPr>
          <p:cNvPr id="105483" name="Rectangle 11"/>
          <p:cNvSpPr>
            <a:spLocks noChangeArrowheads="1"/>
          </p:cNvSpPr>
          <p:nvPr/>
        </p:nvSpPr>
        <p:spPr bwMode="auto">
          <a:xfrm>
            <a:off x="2051050" y="450913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31</a:t>
            </a:r>
            <a:r>
              <a:rPr lang="en-US" altLang="zh-CN" b="1">
                <a:sym typeface="+mn-ea"/>
              </a:rPr>
              <a:t>b</a:t>
            </a:r>
            <a:r>
              <a:rPr lang="en-US" altLang="zh-CN" b="1" baseline="-25000">
                <a:sym typeface="+mn-ea"/>
              </a:rPr>
              <a:t>12</a:t>
            </a:r>
            <a:endParaRPr lang="zh-CN" altLang="en-US"/>
          </a:p>
        </p:txBody>
      </p:sp>
      <p:sp>
        <p:nvSpPr>
          <p:cNvPr id="105486" name="Rectangle 14"/>
          <p:cNvSpPr>
            <a:spLocks noChangeArrowheads="1"/>
          </p:cNvSpPr>
          <p:nvPr/>
        </p:nvSpPr>
        <p:spPr bwMode="auto">
          <a:xfrm>
            <a:off x="2051050" y="4944745"/>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ym typeface="+mn-ea"/>
              </a:rPr>
              <a:t>a</a:t>
            </a:r>
            <a:r>
              <a:rPr lang="en-US" altLang="zh-CN" sz="2000" b="1" baseline="-25000">
                <a:sym typeface="+mn-ea"/>
              </a:rPr>
              <a:t>32</a:t>
            </a:r>
            <a:r>
              <a:rPr lang="en-US" altLang="zh-CN" sz="2000" b="1">
                <a:sym typeface="+mn-ea"/>
              </a:rPr>
              <a:t>b</a:t>
            </a:r>
            <a:r>
              <a:rPr lang="en-US" altLang="zh-CN" sz="2000" b="1" baseline="-25000">
                <a:sym typeface="+mn-ea"/>
              </a:rPr>
              <a:t>22</a:t>
            </a:r>
            <a:endParaRPr lang="en-US" altLang="zh-CN" sz="2000" b="1"/>
          </a:p>
        </p:txBody>
      </p:sp>
      <p:sp>
        <p:nvSpPr>
          <p:cNvPr id="105487" name="Rectangle 15"/>
          <p:cNvSpPr>
            <a:spLocks noChangeArrowheads="1"/>
          </p:cNvSpPr>
          <p:nvPr/>
        </p:nvSpPr>
        <p:spPr bwMode="auto">
          <a:xfrm>
            <a:off x="1330325" y="494157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32</a:t>
            </a:r>
            <a:r>
              <a:rPr lang="en-US" altLang="zh-CN" b="1">
                <a:sym typeface="+mn-ea"/>
              </a:rPr>
              <a:t>b</a:t>
            </a:r>
            <a:r>
              <a:rPr lang="en-US" altLang="zh-CN" b="1" baseline="-25000">
                <a:sym typeface="+mn-ea"/>
              </a:rPr>
              <a:t>21</a:t>
            </a:r>
            <a:endParaRPr lang="zh-CN" altLang="en-US"/>
          </a:p>
        </p:txBody>
      </p:sp>
      <p:sp>
        <p:nvSpPr>
          <p:cNvPr id="105488" name="Rectangle 16"/>
          <p:cNvSpPr>
            <a:spLocks noChangeArrowheads="1"/>
          </p:cNvSpPr>
          <p:nvPr/>
        </p:nvSpPr>
        <p:spPr bwMode="auto">
          <a:xfrm>
            <a:off x="2051050" y="5821680"/>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34</a:t>
            </a:r>
            <a:r>
              <a:rPr lang="en-US" altLang="zh-CN" sz="1800" b="1">
                <a:sym typeface="+mn-ea"/>
              </a:rPr>
              <a:t>b</a:t>
            </a:r>
            <a:r>
              <a:rPr lang="en-US" altLang="zh-CN" sz="1800" b="1" baseline="-25000">
                <a:sym typeface="+mn-ea"/>
              </a:rPr>
              <a:t>42</a:t>
            </a:r>
          </a:p>
        </p:txBody>
      </p:sp>
      <p:sp>
        <p:nvSpPr>
          <p:cNvPr id="105489" name="Rectangle 17"/>
          <p:cNvSpPr>
            <a:spLocks noChangeArrowheads="1"/>
          </p:cNvSpPr>
          <p:nvPr/>
        </p:nvSpPr>
        <p:spPr bwMode="auto">
          <a:xfrm>
            <a:off x="1331595" y="5814060"/>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ym typeface="+mn-ea"/>
              </a:rPr>
              <a:t>a</a:t>
            </a:r>
            <a:r>
              <a:rPr lang="en-US" altLang="zh-CN" sz="1800" b="1" baseline="-25000">
                <a:sym typeface="+mn-ea"/>
              </a:rPr>
              <a:t>34</a:t>
            </a:r>
            <a:r>
              <a:rPr lang="en-US" altLang="zh-CN" sz="1800" b="1">
                <a:sym typeface="+mn-ea"/>
              </a:rPr>
              <a:t>b</a:t>
            </a:r>
            <a:r>
              <a:rPr lang="en-US" altLang="zh-CN" sz="1800" b="1" baseline="-25000">
                <a:sym typeface="+mn-ea"/>
              </a:rPr>
              <a:t>41</a:t>
            </a:r>
          </a:p>
        </p:txBody>
      </p:sp>
      <p:sp>
        <p:nvSpPr>
          <p:cNvPr id="105491" name="Rectangle 19"/>
          <p:cNvSpPr>
            <a:spLocks noChangeArrowheads="1"/>
          </p:cNvSpPr>
          <p:nvPr/>
        </p:nvSpPr>
        <p:spPr bwMode="auto">
          <a:xfrm>
            <a:off x="205105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32</a:t>
            </a:r>
          </a:p>
        </p:txBody>
      </p:sp>
      <p:sp>
        <p:nvSpPr>
          <p:cNvPr id="105492" name="Rectangle 20"/>
          <p:cNvSpPr>
            <a:spLocks noChangeArrowheads="1"/>
          </p:cNvSpPr>
          <p:nvPr/>
        </p:nvSpPr>
        <p:spPr bwMode="auto">
          <a:xfrm>
            <a:off x="133032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c</a:t>
            </a:r>
            <a:r>
              <a:rPr lang="en-US" altLang="zh-CN" sz="2400" b="1" baseline="-25000">
                <a:solidFill>
                  <a:srgbClr val="FFFF00"/>
                </a:solidFill>
              </a:rPr>
              <a:t>31</a:t>
            </a:r>
          </a:p>
        </p:txBody>
      </p:sp>
      <p:sp>
        <p:nvSpPr>
          <p:cNvPr id="105493" name="Rectangle 21"/>
          <p:cNvSpPr>
            <a:spLocks noChangeArrowheads="1"/>
          </p:cNvSpPr>
          <p:nvPr/>
        </p:nvSpPr>
        <p:spPr bwMode="auto">
          <a:xfrm>
            <a:off x="1764348" y="1962150"/>
            <a:ext cx="2592387" cy="719138"/>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4" name="Rectangle 32"/>
          <p:cNvSpPr>
            <a:spLocks noChangeArrowheads="1"/>
          </p:cNvSpPr>
          <p:nvPr/>
        </p:nvSpPr>
        <p:spPr bwMode="auto">
          <a:xfrm>
            <a:off x="1764348" y="2798763"/>
            <a:ext cx="2592387" cy="71913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07" name="Rectangle 35"/>
          <p:cNvSpPr>
            <a:spLocks noChangeArrowheads="1"/>
          </p:cNvSpPr>
          <p:nvPr/>
        </p:nvSpPr>
        <p:spPr bwMode="auto">
          <a:xfrm>
            <a:off x="1331595" y="4140835"/>
            <a:ext cx="323977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a:solidFill>
                  <a:srgbClr val="FFFF00"/>
                </a:solidFill>
              </a:rPr>
              <a:t>求结果矩阵第三行</a:t>
            </a:r>
          </a:p>
        </p:txBody>
      </p:sp>
      <p:sp>
        <p:nvSpPr>
          <p:cNvPr id="105509" name="Text Box 37"/>
          <p:cNvSpPr txBox="1">
            <a:spLocks noChangeArrowheads="1"/>
          </p:cNvSpPr>
          <p:nvPr/>
        </p:nvSpPr>
        <p:spPr bwMode="auto">
          <a:xfrm>
            <a:off x="1188085" y="260985"/>
            <a:ext cx="42989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A</a:t>
            </a:r>
          </a:p>
        </p:txBody>
      </p:sp>
      <p:sp>
        <p:nvSpPr>
          <p:cNvPr id="105510" name="Text Box 38"/>
          <p:cNvSpPr txBox="1">
            <a:spLocks noChangeArrowheads="1"/>
          </p:cNvSpPr>
          <p:nvPr/>
        </p:nvSpPr>
        <p:spPr bwMode="auto">
          <a:xfrm>
            <a:off x="5436235" y="18859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B</a:t>
            </a:r>
          </a:p>
        </p:txBody>
      </p:sp>
      <p:sp>
        <p:nvSpPr>
          <p:cNvPr id="105511" name="Text Box 39"/>
          <p:cNvSpPr txBox="1">
            <a:spLocks noChangeArrowheads="1"/>
          </p:cNvSpPr>
          <p:nvPr/>
        </p:nvSpPr>
        <p:spPr bwMode="auto">
          <a:xfrm>
            <a:off x="265748" y="287338"/>
            <a:ext cx="5492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en-US" altLang="zh-CN" sz="2400" b="1">
                <a:solidFill>
                  <a:srgbClr val="FFFF00"/>
                </a:solidFill>
                <a:ea typeface="幼圆" panose="02010509060101010101" pitchFamily="49" charset="-122"/>
              </a:rPr>
              <a:t>Example</a:t>
            </a:r>
          </a:p>
        </p:txBody>
      </p:sp>
      <p:graphicFrame>
        <p:nvGraphicFramePr>
          <p:cNvPr id="3" name="Object 15"/>
          <p:cNvGraphicFramePr>
            <a:graphicFrameLocks noChangeAspect="1"/>
          </p:cNvGraphicFramePr>
          <p:nvPr/>
        </p:nvGraphicFramePr>
        <p:xfrm>
          <a:off x="5292725" y="3157855"/>
          <a:ext cx="1766570" cy="1010920"/>
        </p:xfrm>
        <a:graphic>
          <a:graphicData uri="http://schemas.openxmlformats.org/presentationml/2006/ole">
            <mc:AlternateContent xmlns:mc="http://schemas.openxmlformats.org/markup-compatibility/2006">
              <mc:Choice xmlns:v="urn:schemas-microsoft-com:vml" Requires="v">
                <p:oleObj name="Equation" r:id="rId9" imgW="1244600" imgH="711200" progId="Equation.DSMT4">
                  <p:embed/>
                </p:oleObj>
              </mc:Choice>
              <mc:Fallback>
                <p:oleObj name="Equation" r:id="rId9" imgW="1244600" imgH="7112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3157855"/>
                        <a:ext cx="1766570" cy="101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16"/>
          <p:cNvGraphicFramePr>
            <a:graphicFrameLocks noChangeAspect="1"/>
          </p:cNvGraphicFramePr>
          <p:nvPr/>
        </p:nvGraphicFramePr>
        <p:xfrm>
          <a:off x="7236460" y="2997200"/>
          <a:ext cx="1162685" cy="1332230"/>
        </p:xfrm>
        <a:graphic>
          <a:graphicData uri="http://schemas.openxmlformats.org/presentationml/2006/ole">
            <mc:AlternateContent xmlns:mc="http://schemas.openxmlformats.org/markup-compatibility/2006">
              <mc:Choice xmlns:v="urn:schemas-microsoft-com:vml" Requires="v">
                <p:oleObj name="Equation" r:id="rId11" imgW="800100" imgH="914400" progId="Equation.DSMT4">
                  <p:embed/>
                </p:oleObj>
              </mc:Choice>
              <mc:Fallback>
                <p:oleObj name="Equation" r:id="rId11" imgW="800100" imgH="914400" progId="Equation.DSMT4">
                  <p:embed/>
                  <p:pic>
                    <p:nvPicPr>
                      <p:cNvPr id="0" name="Object 16"/>
                      <p:cNvPicPr>
                        <a:picLocks noChangeAspect="1" noChangeArrowheads="1"/>
                      </p:cNvPicPr>
                      <p:nvPr/>
                    </p:nvPicPr>
                    <p:blipFill>
                      <a:blip r:embed="rId12"/>
                      <a:srcRect/>
                      <a:stretch>
                        <a:fillRect/>
                      </a:stretch>
                    </p:blipFill>
                    <p:spPr bwMode="auto">
                      <a:xfrm>
                        <a:off x="7236460" y="2997200"/>
                        <a:ext cx="1162685" cy="1332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1"/>
          <p:cNvSpPr>
            <a:spLocks noChangeArrowheads="1"/>
          </p:cNvSpPr>
          <p:nvPr/>
        </p:nvSpPr>
        <p:spPr bwMode="auto">
          <a:xfrm>
            <a:off x="2051050"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33</a:t>
            </a:r>
            <a:r>
              <a:rPr lang="en-US" altLang="zh-CN" b="1">
                <a:sym typeface="+mn-ea"/>
              </a:rPr>
              <a:t>b</a:t>
            </a:r>
            <a:r>
              <a:rPr lang="en-US" altLang="zh-CN" b="1" baseline="-25000">
                <a:sym typeface="+mn-ea"/>
              </a:rPr>
              <a:t>32</a:t>
            </a:r>
            <a:endParaRPr lang="zh-CN" altLang="en-US"/>
          </a:p>
        </p:txBody>
      </p:sp>
      <p:sp>
        <p:nvSpPr>
          <p:cNvPr id="5" name="Rectangle 11"/>
          <p:cNvSpPr>
            <a:spLocks noChangeArrowheads="1"/>
          </p:cNvSpPr>
          <p:nvPr/>
        </p:nvSpPr>
        <p:spPr bwMode="auto">
          <a:xfrm>
            <a:off x="1328420" y="5374005"/>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sym typeface="+mn-ea"/>
              </a:rPr>
              <a:t>a</a:t>
            </a:r>
            <a:r>
              <a:rPr lang="en-US" altLang="zh-CN" b="1" baseline="-25000">
                <a:sym typeface="+mn-ea"/>
              </a:rPr>
              <a:t>33</a:t>
            </a:r>
            <a:r>
              <a:rPr lang="en-US" altLang="zh-CN" b="1">
                <a:sym typeface="+mn-ea"/>
              </a:rPr>
              <a:t>b</a:t>
            </a:r>
            <a:r>
              <a:rPr lang="en-US" altLang="zh-CN" b="1" baseline="-25000">
                <a:sym typeface="+mn-ea"/>
              </a:rPr>
              <a:t>31</a:t>
            </a:r>
            <a:endParaRPr lang="zh-CN" altLang="en-US"/>
          </a:p>
        </p:txBody>
      </p:sp>
      <p:sp>
        <p:nvSpPr>
          <p:cNvPr id="6" name="Rectangle 8"/>
          <p:cNvSpPr>
            <a:spLocks noChangeArrowheads="1"/>
          </p:cNvSpPr>
          <p:nvPr/>
        </p:nvSpPr>
        <p:spPr bwMode="auto">
          <a:xfrm>
            <a:off x="3131185" y="4509770"/>
            <a:ext cx="719455" cy="43561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3*2</a:t>
            </a:r>
          </a:p>
        </p:txBody>
      </p:sp>
      <p:sp>
        <p:nvSpPr>
          <p:cNvPr id="7" name="Rectangle 11"/>
          <p:cNvSpPr>
            <a:spLocks noChangeArrowheads="1"/>
          </p:cNvSpPr>
          <p:nvPr/>
        </p:nvSpPr>
        <p:spPr bwMode="auto">
          <a:xfrm>
            <a:off x="3851910" y="45097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14"/>
          <p:cNvSpPr>
            <a:spLocks noChangeArrowheads="1"/>
          </p:cNvSpPr>
          <p:nvPr/>
        </p:nvSpPr>
        <p:spPr bwMode="auto">
          <a:xfrm>
            <a:off x="3851910" y="4945380"/>
            <a:ext cx="719455" cy="42989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800" b="1"/>
          </a:p>
        </p:txBody>
      </p:sp>
      <p:sp>
        <p:nvSpPr>
          <p:cNvPr id="9" name="Rectangle 15"/>
          <p:cNvSpPr>
            <a:spLocks noChangeArrowheads="1"/>
          </p:cNvSpPr>
          <p:nvPr/>
        </p:nvSpPr>
        <p:spPr bwMode="auto">
          <a:xfrm>
            <a:off x="3131185" y="494220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a:p>
        </p:txBody>
      </p:sp>
      <p:sp>
        <p:nvSpPr>
          <p:cNvPr id="10" name="Rectangle 16"/>
          <p:cNvSpPr>
            <a:spLocks noChangeArrowheads="1"/>
          </p:cNvSpPr>
          <p:nvPr/>
        </p:nvSpPr>
        <p:spPr bwMode="auto">
          <a:xfrm>
            <a:off x="3851910" y="5822315"/>
            <a:ext cx="719455" cy="4254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800" b="1"/>
          </a:p>
        </p:txBody>
      </p:sp>
      <p:sp>
        <p:nvSpPr>
          <p:cNvPr id="11" name="Rectangle 17"/>
          <p:cNvSpPr>
            <a:spLocks noChangeArrowheads="1"/>
          </p:cNvSpPr>
          <p:nvPr/>
        </p:nvSpPr>
        <p:spPr bwMode="auto">
          <a:xfrm>
            <a:off x="3132455" y="5814695"/>
            <a:ext cx="719455" cy="43307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1800" b="1"/>
          </a:p>
        </p:txBody>
      </p:sp>
      <p:sp>
        <p:nvSpPr>
          <p:cNvPr id="12" name="Rectangle 11"/>
          <p:cNvSpPr>
            <a:spLocks noChangeArrowheads="1"/>
          </p:cNvSpPr>
          <p:nvPr/>
        </p:nvSpPr>
        <p:spPr bwMode="auto">
          <a:xfrm>
            <a:off x="3851910" y="537337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b="1"/>
              <a:t>4*14</a:t>
            </a:r>
          </a:p>
        </p:txBody>
      </p:sp>
      <p:sp>
        <p:nvSpPr>
          <p:cNvPr id="13" name="Rectangle 11"/>
          <p:cNvSpPr>
            <a:spLocks noChangeArrowheads="1"/>
          </p:cNvSpPr>
          <p:nvPr/>
        </p:nvSpPr>
        <p:spPr bwMode="auto">
          <a:xfrm>
            <a:off x="3129280" y="5374640"/>
            <a:ext cx="719455" cy="44005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9"/>
          <p:cNvSpPr>
            <a:spLocks noChangeArrowheads="1"/>
          </p:cNvSpPr>
          <p:nvPr/>
        </p:nvSpPr>
        <p:spPr bwMode="auto">
          <a:xfrm>
            <a:off x="3851275"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56</a:t>
            </a:r>
          </a:p>
        </p:txBody>
      </p:sp>
      <p:sp>
        <p:nvSpPr>
          <p:cNvPr id="15" name="Rectangle 20"/>
          <p:cNvSpPr>
            <a:spLocks noChangeArrowheads="1"/>
          </p:cNvSpPr>
          <p:nvPr/>
        </p:nvSpPr>
        <p:spPr bwMode="auto">
          <a:xfrm>
            <a:off x="3130550" y="6309360"/>
            <a:ext cx="719455" cy="40132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00"/>
                </a:solidFill>
              </a:rPr>
              <a:t>6</a:t>
            </a:r>
          </a:p>
        </p:txBody>
      </p:sp>
      <p:sp>
        <p:nvSpPr>
          <p:cNvPr id="17" name="文本框 16"/>
          <p:cNvSpPr txBox="1"/>
          <p:nvPr/>
        </p:nvSpPr>
        <p:spPr>
          <a:xfrm>
            <a:off x="4572635" y="4545965"/>
            <a:ext cx="2007235" cy="368300"/>
          </a:xfrm>
          <a:prstGeom prst="rect">
            <a:avLst/>
          </a:prstGeom>
          <a:noFill/>
        </p:spPr>
        <p:txBody>
          <a:bodyPr wrap="square" rtlCol="0">
            <a:spAutoFit/>
          </a:bodyPr>
          <a:lstStyle/>
          <a:p>
            <a:r>
              <a:rPr lang="zh-CN" altLang="en-US" b="1"/>
              <a:t>访问</a:t>
            </a:r>
            <a:r>
              <a:rPr lang="en-US" altLang="zh-CN" b="1"/>
              <a:t>B</a:t>
            </a:r>
            <a:r>
              <a:rPr lang="zh-CN" altLang="en-US" b="1"/>
              <a:t>第一行元素</a:t>
            </a:r>
          </a:p>
        </p:txBody>
      </p:sp>
      <p:sp>
        <p:nvSpPr>
          <p:cNvPr id="18" name="文本框 17"/>
          <p:cNvSpPr txBox="1"/>
          <p:nvPr/>
        </p:nvSpPr>
        <p:spPr>
          <a:xfrm>
            <a:off x="4572635" y="4973955"/>
            <a:ext cx="2078990" cy="368300"/>
          </a:xfrm>
          <a:prstGeom prst="rect">
            <a:avLst/>
          </a:prstGeom>
          <a:noFill/>
        </p:spPr>
        <p:txBody>
          <a:bodyPr wrap="square" rtlCol="0">
            <a:spAutoFit/>
          </a:bodyPr>
          <a:lstStyle/>
          <a:p>
            <a:r>
              <a:rPr lang="zh-CN" altLang="en-US" b="1"/>
              <a:t>访问</a:t>
            </a:r>
            <a:r>
              <a:rPr lang="en-US" altLang="zh-CN" b="1"/>
              <a:t>B</a:t>
            </a:r>
            <a:r>
              <a:rPr lang="zh-CN" altLang="en-US" b="1"/>
              <a:t>第二行元素</a:t>
            </a:r>
          </a:p>
        </p:txBody>
      </p:sp>
      <p:sp>
        <p:nvSpPr>
          <p:cNvPr id="19" name="文本框 18"/>
          <p:cNvSpPr txBox="1"/>
          <p:nvPr/>
        </p:nvSpPr>
        <p:spPr>
          <a:xfrm>
            <a:off x="4572635" y="5426075"/>
            <a:ext cx="2007235" cy="368300"/>
          </a:xfrm>
          <a:prstGeom prst="rect">
            <a:avLst/>
          </a:prstGeom>
          <a:noFill/>
        </p:spPr>
        <p:txBody>
          <a:bodyPr wrap="square" rtlCol="0">
            <a:spAutoFit/>
          </a:bodyPr>
          <a:lstStyle/>
          <a:p>
            <a:r>
              <a:rPr lang="zh-CN" altLang="en-US" b="1"/>
              <a:t>访问</a:t>
            </a:r>
            <a:r>
              <a:rPr lang="en-US" altLang="zh-CN" b="1"/>
              <a:t>B</a:t>
            </a:r>
            <a:r>
              <a:rPr lang="zh-CN" altLang="en-US" b="1"/>
              <a:t>第三行元素</a:t>
            </a:r>
          </a:p>
        </p:txBody>
      </p:sp>
      <p:sp>
        <p:nvSpPr>
          <p:cNvPr id="20" name="文本框 19"/>
          <p:cNvSpPr txBox="1"/>
          <p:nvPr/>
        </p:nvSpPr>
        <p:spPr>
          <a:xfrm>
            <a:off x="4572635" y="5850890"/>
            <a:ext cx="2078355" cy="368300"/>
          </a:xfrm>
          <a:prstGeom prst="rect">
            <a:avLst/>
          </a:prstGeom>
          <a:noFill/>
        </p:spPr>
        <p:txBody>
          <a:bodyPr wrap="square" rtlCol="0">
            <a:spAutoFit/>
          </a:bodyPr>
          <a:lstStyle/>
          <a:p>
            <a:r>
              <a:rPr lang="zh-CN" altLang="en-US" b="1"/>
              <a:t>访问</a:t>
            </a:r>
            <a:r>
              <a:rPr lang="en-US" altLang="zh-CN" b="1"/>
              <a:t>B</a:t>
            </a:r>
            <a:r>
              <a:rPr lang="zh-CN" altLang="en-US" b="1"/>
              <a:t>第四行元素</a:t>
            </a:r>
          </a:p>
        </p:txBody>
      </p:sp>
      <p:sp>
        <p:nvSpPr>
          <p:cNvPr id="21" name="文本框 20"/>
          <p:cNvSpPr txBox="1"/>
          <p:nvPr/>
        </p:nvSpPr>
        <p:spPr>
          <a:xfrm>
            <a:off x="635" y="4581525"/>
            <a:ext cx="1408430" cy="645160"/>
          </a:xfrm>
          <a:prstGeom prst="rect">
            <a:avLst/>
          </a:prstGeom>
          <a:noFill/>
        </p:spPr>
        <p:txBody>
          <a:bodyPr wrap="square" rtlCol="0">
            <a:spAutoFit/>
          </a:bodyPr>
          <a:lstStyle/>
          <a:p>
            <a:pPr algn="ctr"/>
            <a:r>
              <a:rPr lang="zh-CN" altLang="en-US" b="1"/>
              <a:t>访问</a:t>
            </a:r>
            <a:r>
              <a:rPr lang="en-US" altLang="zh-CN" b="1"/>
              <a:t>A</a:t>
            </a:r>
          </a:p>
          <a:p>
            <a:pPr algn="ctr"/>
            <a:r>
              <a:rPr lang="zh-CN" altLang="en-US" b="1"/>
              <a:t>第三行元素</a:t>
            </a:r>
          </a:p>
        </p:txBody>
      </p:sp>
      <p:sp>
        <p:nvSpPr>
          <p:cNvPr id="22" name="文本框 21"/>
          <p:cNvSpPr txBox="1"/>
          <p:nvPr/>
        </p:nvSpPr>
        <p:spPr>
          <a:xfrm>
            <a:off x="104140" y="6309360"/>
            <a:ext cx="1227455" cy="368300"/>
          </a:xfrm>
          <a:prstGeom prst="rect">
            <a:avLst/>
          </a:prstGeom>
          <a:noFill/>
        </p:spPr>
        <p:txBody>
          <a:bodyPr wrap="square" rtlCol="0">
            <a:spAutoFit/>
          </a:bodyPr>
          <a:lstStyle/>
          <a:p>
            <a:pPr algn="ctr"/>
            <a:r>
              <a:rPr lang="en-US" dirty="0"/>
              <a:t>ctemp[]</a:t>
            </a:r>
          </a:p>
        </p:txBody>
      </p:sp>
      <p:sp>
        <p:nvSpPr>
          <p:cNvPr id="23" name="Text Box 38"/>
          <p:cNvSpPr txBox="1">
            <a:spLocks noChangeArrowheads="1"/>
          </p:cNvSpPr>
          <p:nvPr/>
        </p:nvSpPr>
        <p:spPr bwMode="auto">
          <a:xfrm>
            <a:off x="6579870" y="4543425"/>
            <a:ext cx="49403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a:solidFill>
                  <a:srgbClr val="FF0000"/>
                </a:solidFill>
              </a:rPr>
              <a:t>C</a:t>
            </a:r>
          </a:p>
        </p:txBody>
      </p:sp>
      <p:sp>
        <p:nvSpPr>
          <p:cNvPr id="116774" name="AutoShape 38"/>
          <p:cNvSpPr>
            <a:spLocks noChangeArrowheads="1"/>
          </p:cNvSpPr>
          <p:nvPr/>
        </p:nvSpPr>
        <p:spPr bwMode="auto">
          <a:xfrm rot="5400000">
            <a:off x="5487670" y="5671185"/>
            <a:ext cx="97790" cy="1783715"/>
          </a:xfrm>
          <a:prstGeom prst="upArrow">
            <a:avLst>
              <a:gd name="adj1" fmla="val 50000"/>
              <a:gd name="adj2" fmla="val 124890"/>
            </a:avLst>
          </a:prstGeom>
          <a:solidFill>
            <a:schemeClr val="tx1"/>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17800" name="Rectangle 40"/>
          <p:cNvSpPr>
            <a:spLocks noChangeArrowheads="1"/>
          </p:cNvSpPr>
          <p:nvPr/>
        </p:nvSpPr>
        <p:spPr bwMode="auto">
          <a:xfrm>
            <a:off x="7019925" y="6093460"/>
            <a:ext cx="1801495" cy="560705"/>
          </a:xfrm>
          <a:prstGeom prst="rect">
            <a:avLst/>
          </a:prstGeom>
          <a:noFill/>
          <a:ln w="28575">
            <a:solidFill>
              <a:srgbClr val="66FF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395288" y="1547813"/>
            <a:ext cx="862699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算法思路</a:t>
            </a:r>
            <a:endParaRPr kumimoji="1"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endParaRPr lang="en-US" altLang="zh-CN" sz="2400" dirty="0">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C initialization;</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if (C is not NULL matrix) </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a:t>
            </a:r>
            <a:r>
              <a:rPr lang="zh-CN" altLang="en-US"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逐行求积</a:t>
            </a:r>
            <a:endParaRPr lang="en-US" altLang="zh-CN"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for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arow</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=0;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arow</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&lt;</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M.mu</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arow</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 </a:t>
            </a:r>
            <a:r>
              <a:rPr lang="en-US" altLang="zh-CN"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a:t>
            </a:r>
            <a:r>
              <a:rPr lang="zh-CN" altLang="en-US"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处理</a:t>
            </a:r>
            <a:r>
              <a:rPr lang="en-US" altLang="zh-CN"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M</a:t>
            </a:r>
            <a:r>
              <a:rPr lang="zh-CN" altLang="en-US"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的每一行</a:t>
            </a:r>
            <a:endParaRPr lang="en-US" altLang="zh-CN"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ctemp[]=0; </a:t>
            </a:r>
            <a:r>
              <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   </a:t>
            </a:r>
            <a:r>
              <a:rPr lang="en-US" altLang="zh-CN"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a:t>
            </a:r>
            <a:r>
              <a:rPr lang="zh-CN" altLang="en-US"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rPr>
              <a:t>累加器清零</a:t>
            </a:r>
            <a:endParaRPr lang="en-US" altLang="zh-CN" sz="20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calculate the result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ctemp[];  </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ctemp[] </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r>
              <a:rPr lang="en-US" altLang="zh-CN" sz="2400" dirty="0" err="1">
                <a:latin typeface="Times New Roman" panose="02020603050405020304" pitchFamily="18" charset="0"/>
                <a:ea typeface="幼圆" panose="02010509060101010101" pitchFamily="49" charset="-122"/>
                <a:cs typeface="Times New Roman" panose="02020603050405020304" pitchFamily="18" charset="0"/>
              </a:rPr>
              <a:t>C.data</a:t>
            </a:r>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endParaRPr lang="en-US" altLang="zh-CN" sz="2400" dirty="0">
              <a:solidFill>
                <a:srgbClr val="66FF33"/>
              </a:solidFill>
              <a:latin typeface="Times New Roman" panose="02020603050405020304" pitchFamily="18" charset="0"/>
              <a:ea typeface="幼圆" panose="02010509060101010101" pitchFamily="49" charset="-122"/>
              <a:cs typeface="Times New Roman" panose="02020603050405020304" pitchFamily="18" charset="0"/>
            </a:endParaRP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    }</a:t>
            </a:r>
          </a:p>
          <a:p>
            <a:r>
              <a:rPr lang="en-US" altLang="zh-CN" sz="2400" dirty="0">
                <a:latin typeface="Times New Roman" panose="02020603050405020304" pitchFamily="18" charset="0"/>
                <a:ea typeface="幼圆" panose="02010509060101010101" pitchFamily="49" charset="-122"/>
                <a:cs typeface="Times New Roman" panose="02020603050405020304" pitchFamily="18" charset="0"/>
              </a:rPr>
              <a:t>}</a:t>
            </a:r>
          </a:p>
        </p:txBody>
      </p:sp>
      <p:sp>
        <p:nvSpPr>
          <p:cNvPr id="77829" name="Rectangle 5"/>
          <p:cNvSpPr>
            <a:spLocks noGrp="1" noChangeArrowheads="1"/>
          </p:cNvSpPr>
          <p:nvPr>
            <p:ph type="title"/>
          </p:nvPr>
        </p:nvSpPr>
        <p:spPr/>
        <p:txBody>
          <a:bodyPr/>
          <a:lstStyle/>
          <a:p>
            <a:r>
              <a:rPr lang="en-US" altLang="zh-CN" b="1">
                <a:cs typeface="Times New Roman" panose="02020603050405020304" pitchFamily="18" charset="0"/>
              </a:rPr>
              <a:t>Procedure of multiplication</a:t>
            </a:r>
          </a:p>
        </p:txBody>
      </p:sp>
      <p:sp>
        <p:nvSpPr>
          <p:cNvPr id="2" name="文本框 1"/>
          <p:cNvSpPr txBox="1"/>
          <p:nvPr/>
        </p:nvSpPr>
        <p:spPr>
          <a:xfrm>
            <a:off x="5796280" y="3141345"/>
            <a:ext cx="2950845" cy="1014730"/>
          </a:xfrm>
          <a:prstGeom prst="rect">
            <a:avLst/>
          </a:prstGeom>
          <a:noFill/>
          <a:ln w="12700">
            <a:solidFill>
              <a:srgbClr val="FFFF00"/>
            </a:solidFill>
          </a:ln>
        </p:spPr>
        <p:txBody>
          <a:bodyPr wrap="square" rtlCol="0">
            <a:spAutoFit/>
          </a:bodyPr>
          <a:lstStyle/>
          <a:p>
            <a:r>
              <a:rPr lang="zh-CN" altLang="en-US" sz="2000"/>
              <a:t>频繁访问矩阵</a:t>
            </a:r>
            <a:r>
              <a:rPr lang="en-US" altLang="zh-CN" sz="2000"/>
              <a:t>A</a:t>
            </a:r>
            <a:r>
              <a:rPr lang="zh-CN" altLang="en-US" sz="2000"/>
              <a:t>、</a:t>
            </a:r>
            <a:r>
              <a:rPr lang="en-US" altLang="zh-CN" sz="2000"/>
              <a:t>B</a:t>
            </a:r>
            <a:r>
              <a:rPr lang="zh-CN" altLang="en-US" sz="2000"/>
              <a:t>的特定行，行链接信息的使用将大大减小访问开销</a:t>
            </a:r>
          </a:p>
        </p:txBody>
      </p:sp>
      <p:cxnSp>
        <p:nvCxnSpPr>
          <p:cNvPr id="3" name="直接箭头连接符 2"/>
          <p:cNvCxnSpPr>
            <a:stCxn id="2" idx="1"/>
          </p:cNvCxnSpPr>
          <p:nvPr/>
        </p:nvCxnSpPr>
        <p:spPr>
          <a:xfrm flipH="1">
            <a:off x="4932045" y="3648710"/>
            <a:ext cx="864235" cy="1076960"/>
          </a:xfrm>
          <a:prstGeom prst="straightConnector1">
            <a:avLst/>
          </a:prstGeom>
          <a:ln w="127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C37F4E2-7FF3-24EA-C919-1D0FEA4DEB04}"/>
              </a:ext>
            </a:extLst>
          </p:cNvPr>
          <p:cNvSpPr txBox="1"/>
          <p:nvPr/>
        </p:nvSpPr>
        <p:spPr>
          <a:xfrm>
            <a:off x="3376215" y="4940855"/>
            <a:ext cx="3924493" cy="369332"/>
          </a:xfrm>
          <a:prstGeom prst="rect">
            <a:avLst/>
          </a:prstGeom>
          <a:noFill/>
        </p:spPr>
        <p:txBody>
          <a:bodyPr wrap="square">
            <a:spAutoFit/>
          </a:bodyPr>
          <a:lstStyle/>
          <a:p>
            <a:r>
              <a:rPr lang="en-US" altLang="zh-CN"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 </a:t>
            </a:r>
            <a:r>
              <a:rPr lang="zh-CN" altLang="en-US"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将</a:t>
            </a:r>
            <a:r>
              <a:rPr lang="en-US" altLang="zh-CN"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ctemp[]</a:t>
            </a:r>
            <a:r>
              <a:rPr lang="zh-CN" altLang="en-US"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中非零元压缩存储到 </a:t>
            </a:r>
            <a:r>
              <a:rPr lang="en-US" altLang="zh-CN"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C</a:t>
            </a:r>
            <a:r>
              <a:rPr lang="zh-CN" altLang="en-US"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中</a:t>
            </a:r>
            <a:r>
              <a:rPr lang="en-US" altLang="zh-CN"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 </a:t>
            </a:r>
            <a:endParaRPr lang="en-US" dirty="0">
              <a:solidFill>
                <a:srgbClr val="FFC000"/>
              </a:solidFill>
            </a:endParaRPr>
          </a:p>
        </p:txBody>
      </p:sp>
      <p:sp>
        <p:nvSpPr>
          <p:cNvPr id="15" name="文本框 14">
            <a:extLst>
              <a:ext uri="{FF2B5EF4-FFF2-40B4-BE49-F238E27FC236}">
                <a16:creationId xmlns:a16="http://schemas.microsoft.com/office/drawing/2014/main" id="{ADEB9994-9621-9648-FA09-3FFD1F9A120B}"/>
              </a:ext>
            </a:extLst>
          </p:cNvPr>
          <p:cNvSpPr txBox="1"/>
          <p:nvPr/>
        </p:nvSpPr>
        <p:spPr>
          <a:xfrm>
            <a:off x="4986673" y="4580234"/>
            <a:ext cx="4035605" cy="338554"/>
          </a:xfrm>
          <a:prstGeom prst="rect">
            <a:avLst/>
          </a:prstGeom>
          <a:noFill/>
        </p:spPr>
        <p:txBody>
          <a:bodyPr wrap="square">
            <a:spAutoFit/>
          </a:bodyPr>
          <a:lstStyle/>
          <a:p>
            <a:r>
              <a:rPr lang="en-US" altLang="zh-CN"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a:t>
            </a:r>
            <a:r>
              <a:rPr lang="zh-CN" altLang="en-US"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 计算</a:t>
            </a:r>
            <a:r>
              <a:rPr lang="en-US" altLang="zh-CN"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C</a:t>
            </a:r>
            <a:r>
              <a:rPr lang="zh-CN" altLang="en-US"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中第</a:t>
            </a:r>
            <a:r>
              <a:rPr lang="en-US" altLang="zh-CN"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arow</a:t>
            </a:r>
            <a:r>
              <a:rPr lang="zh-CN" altLang="en-US"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行的乘积并存入</a:t>
            </a:r>
            <a:r>
              <a:rPr lang="en-US" altLang="zh-CN"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ctemp[]</a:t>
            </a:r>
            <a:r>
              <a:rPr lang="zh-CN" altLang="en-US" sz="1600" dirty="0">
                <a:solidFill>
                  <a:srgbClr val="FFC000"/>
                </a:solidFill>
                <a:latin typeface="Times New Roman" panose="02020603050405020304" pitchFamily="18" charset="0"/>
                <a:ea typeface="幼圆" panose="02010509060101010101" pitchFamily="49" charset="-122"/>
                <a:cs typeface="Times New Roman" panose="02020603050405020304" pitchFamily="18" charset="0"/>
              </a:rPr>
              <a:t>中</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4" y="620713"/>
            <a:ext cx="8713663"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MultiSMatrix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N,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*Q)</a:t>
            </a:r>
          </a:p>
          <a:p>
            <a:r>
              <a:rPr kumimoji="1" lang="en-US" altLang="zh-CN" sz="2200" dirty="0">
                <a:latin typeface="Times New Roman" panose="02020603050405020304" pitchFamily="18" charset="0"/>
              </a:rPr>
              <a:t>{ </a:t>
            </a:r>
            <a:r>
              <a:rPr kumimoji="1" lang="en-US" altLang="zh-CN" sz="2200" dirty="0">
                <a:solidFill>
                  <a:srgbClr val="66FF33"/>
                </a:solidFill>
                <a:latin typeface="Times New Roman" panose="02020603050405020304" pitchFamily="18" charset="0"/>
              </a:rPr>
              <a:t>//</a:t>
            </a:r>
            <a:r>
              <a:rPr kumimoji="1" lang="zh-CN" altLang="en-US" sz="2200" dirty="0">
                <a:solidFill>
                  <a:srgbClr val="66FF33"/>
                </a:solidFill>
                <a:latin typeface="Times New Roman" panose="02020603050405020304" pitchFamily="18" charset="0"/>
              </a:rPr>
              <a:t>计算 </a:t>
            </a:r>
            <a:r>
              <a:rPr kumimoji="1" lang="en-US" altLang="zh-CN" sz="2200" i="1" dirty="0">
                <a:solidFill>
                  <a:srgbClr val="66FF33"/>
                </a:solidFill>
                <a:latin typeface="Times New Roman" panose="02020603050405020304" pitchFamily="18" charset="0"/>
              </a:rPr>
              <a:t>Q = M*N</a:t>
            </a:r>
          </a:p>
          <a:p>
            <a:r>
              <a:rPr kumimoji="1" lang="en-US" altLang="zh-CN" sz="2200" dirty="0">
                <a:latin typeface="Times New Roman" panose="02020603050405020304" pitchFamily="18" charset="0"/>
              </a:rPr>
              <a:t>        int   arow, brow,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p, q, t;    float ctemp[];</a:t>
            </a:r>
          </a:p>
          <a:p>
            <a:r>
              <a:rPr kumimoji="1" lang="en-US" altLang="zh-CN" sz="2200" dirty="0">
                <a:latin typeface="Times New Roman" panose="02020603050405020304" pitchFamily="18" charset="0"/>
              </a:rPr>
              <a:t>        if (M.mu != N.nu) return ERROR;</a:t>
            </a:r>
          </a:p>
          <a:p>
            <a:r>
              <a:rPr kumimoji="1" lang="en-US" altLang="zh-CN" sz="2200" dirty="0">
                <a:latin typeface="Times New Roman" panose="02020603050405020304" pitchFamily="18" charset="0"/>
              </a:rPr>
              <a:t>        Q-&gt;mu = </a:t>
            </a:r>
            <a:r>
              <a:rPr kumimoji="1" lang="en-US" altLang="zh-CN" sz="2200" dirty="0" err="1">
                <a:latin typeface="Times New Roman" panose="02020603050405020304" pitchFamily="18" charset="0"/>
              </a:rPr>
              <a:t>M.nu</a:t>
            </a:r>
            <a:r>
              <a:rPr kumimoji="1" lang="en-US" altLang="zh-CN" sz="2200" dirty="0">
                <a:latin typeface="Times New Roman" panose="02020603050405020304" pitchFamily="18" charset="0"/>
              </a:rPr>
              <a:t>; </a:t>
            </a:r>
          </a:p>
          <a:p>
            <a:r>
              <a:rPr kumimoji="1" lang="en-US" altLang="zh-CN" sz="2200" dirty="0">
                <a:latin typeface="Times New Roman" panose="02020603050405020304" pitchFamily="18" charset="0"/>
              </a:rPr>
              <a:t>        Q-&gt;nu = N.mu;</a:t>
            </a:r>
          </a:p>
          <a:p>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0;</a:t>
            </a:r>
          </a:p>
          <a:p>
            <a:r>
              <a:rPr kumimoji="1" lang="en-US" altLang="zh-CN" sz="2200" dirty="0">
                <a:latin typeface="Times New Roman" panose="02020603050405020304" pitchFamily="18" charset="0"/>
              </a:rPr>
              <a:t>        if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N.tu</a:t>
            </a:r>
            <a:r>
              <a:rPr kumimoji="1" lang="en-US" altLang="zh-CN" sz="2200" dirty="0">
                <a:latin typeface="Times New Roman" panose="02020603050405020304" pitchFamily="18" charset="0"/>
              </a:rPr>
              <a:t> != 0) { </a:t>
            </a:r>
            <a:r>
              <a:rPr kumimoji="1" lang="en-US" altLang="zh-CN" dirty="0">
                <a:solidFill>
                  <a:srgbClr val="66FF33"/>
                </a:solidFill>
                <a:latin typeface="Times New Roman" panose="02020603050405020304" pitchFamily="18" charset="0"/>
                <a:sym typeface="+mn-ea"/>
              </a:rPr>
              <a:t>//</a:t>
            </a:r>
            <a:r>
              <a:rPr kumimoji="1" lang="zh-CN" altLang="en-US" dirty="0" err="1">
                <a:solidFill>
                  <a:srgbClr val="66FF33"/>
                </a:solidFill>
                <a:latin typeface="Times New Roman" panose="02020603050405020304" pitchFamily="18" charset="0"/>
                <a:sym typeface="+mn-ea"/>
              </a:rPr>
              <a:t>是否为</a:t>
            </a:r>
            <a:r>
              <a:rPr kumimoji="1" lang="en-US" altLang="zh-CN" dirty="0" err="1">
                <a:solidFill>
                  <a:srgbClr val="66FF33"/>
                </a:solidFill>
                <a:latin typeface="Times New Roman" panose="02020603050405020304" pitchFamily="18" charset="0"/>
                <a:sym typeface="+mn-ea"/>
              </a:rPr>
              <a:t>0</a:t>
            </a:r>
            <a:r>
              <a:rPr kumimoji="1" lang="zh-CN" altLang="en-US" dirty="0" err="1">
                <a:solidFill>
                  <a:srgbClr val="66FF33"/>
                </a:solidFill>
                <a:latin typeface="Times New Roman" panose="02020603050405020304" pitchFamily="18" charset="0"/>
                <a:sym typeface="+mn-ea"/>
              </a:rPr>
              <a:t>矩阵</a:t>
            </a:r>
            <a:endParaRPr kumimoji="1" lang="en-US" altLang="zh-CN" dirty="0">
              <a:solidFill>
                <a:srgbClr val="66FF33"/>
              </a:solidFill>
              <a:latin typeface="Times New Roman" panose="02020603050405020304" pitchFamily="18" charset="0"/>
            </a:endParaRPr>
          </a:p>
          <a:p>
            <a:r>
              <a:rPr kumimoji="1" lang="en-US" altLang="zh-CN" sz="2200" dirty="0">
                <a:latin typeface="Times New Roman" panose="02020603050405020304" pitchFamily="18" charset="0"/>
              </a:rPr>
              <a:t>                for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=0;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&lt; M.mu; ++</a:t>
            </a:r>
            <a:r>
              <a:rPr kumimoji="1" lang="en-US" altLang="zh-CN" sz="2200" dirty="0" err="1">
                <a:solidFill>
                  <a:srgbClr val="FFFF00"/>
                </a:solidFill>
                <a:latin typeface="Times New Roman" panose="02020603050405020304" pitchFamily="18" charset="0"/>
              </a:rPr>
              <a:t>arow</a:t>
            </a:r>
            <a:r>
              <a:rPr kumimoji="1" lang="en-US" altLang="zh-CN" sz="2200" dirty="0">
                <a:latin typeface="Times New Roman" panose="02020603050405020304" pitchFamily="18" charset="0"/>
              </a:rPr>
              <a:t>) {</a:t>
            </a:r>
            <a:r>
              <a:rPr kumimoji="1" lang="en-US" altLang="zh-CN" dirty="0">
                <a:solidFill>
                  <a:srgbClr val="66FF33"/>
                </a:solidFill>
                <a:latin typeface="Times New Roman" panose="02020603050405020304" pitchFamily="18" charset="0"/>
                <a:sym typeface="+mn-ea"/>
              </a:rPr>
              <a:t>//</a:t>
            </a:r>
            <a:r>
              <a:rPr kumimoji="1" lang="zh-CN" altLang="en-US" dirty="0" err="1">
                <a:solidFill>
                  <a:srgbClr val="66FF33"/>
                </a:solidFill>
                <a:latin typeface="Times New Roman" panose="02020603050405020304" pitchFamily="18" charset="0"/>
                <a:sym typeface="+mn-ea"/>
              </a:rPr>
              <a:t>对于</a:t>
            </a:r>
            <a:r>
              <a:rPr kumimoji="1" lang="en-US" altLang="zh-CN" dirty="0" err="1">
                <a:solidFill>
                  <a:srgbClr val="66FF33"/>
                </a:solidFill>
                <a:latin typeface="Times New Roman" panose="02020603050405020304" pitchFamily="18" charset="0"/>
                <a:sym typeface="+mn-ea"/>
              </a:rPr>
              <a:t>M</a:t>
            </a:r>
            <a:r>
              <a:rPr kumimoji="1" lang="zh-CN" altLang="en-US" dirty="0" err="1">
                <a:solidFill>
                  <a:srgbClr val="66FF33"/>
                </a:solidFill>
                <a:latin typeface="Times New Roman" panose="02020603050405020304" pitchFamily="18" charset="0"/>
                <a:sym typeface="+mn-ea"/>
              </a:rPr>
              <a:t>中每一行</a:t>
            </a:r>
            <a:endParaRPr kumimoji="1" lang="en-US" altLang="zh-CN" dirty="0">
              <a:solidFill>
                <a:srgbClr val="66FF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a:solidFill>
                  <a:srgbClr val="FFFF00"/>
                </a:solidFill>
                <a:latin typeface="Times New Roman" panose="02020603050405020304" pitchFamily="18" charset="0"/>
              </a:rPr>
              <a:t>ctemp[]=0;  	</a:t>
            </a:r>
            <a:endParaRPr kumimoji="1" lang="en-US" altLang="zh-CN" dirty="0">
              <a:solidFill>
                <a:srgbClr val="339933"/>
              </a:solidFill>
              <a:latin typeface="Times New Roman" panose="02020603050405020304" pitchFamily="18" charset="0"/>
            </a:endParaRPr>
          </a:p>
          <a:p>
            <a:pPr algn="l">
              <a:buClrTx/>
              <a:buSzTx/>
              <a:buFontTx/>
            </a:pPr>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a:t>
            </a:r>
            <a:r>
              <a:rPr kumimoji="1" lang="zh-CN" altLang="en-US" dirty="0" err="1">
                <a:solidFill>
                  <a:srgbClr val="66FF33"/>
                </a:solidFill>
                <a:latin typeface="Times New Roman" panose="02020603050405020304" pitchFamily="18" charset="0"/>
              </a:rPr>
              <a:t>//更新Q中参数</a:t>
            </a:r>
            <a:r>
              <a:rPr kumimoji="1" lang="zh-CN" altLang="en-US" dirty="0" err="1">
                <a:solidFill>
                  <a:srgbClr val="66FF33"/>
                </a:solidFill>
                <a:latin typeface="Times New Roman" panose="02020603050405020304" pitchFamily="18" charset="0"/>
                <a:sym typeface="+mn-ea"/>
              </a:rPr>
              <a:t>rpos</a:t>
            </a:r>
            <a:r>
              <a:rPr kumimoji="1" lang="en-US" altLang="zh-CN" dirty="0" err="1">
                <a:solidFill>
                  <a:srgbClr val="66FF33"/>
                </a:solidFill>
                <a:latin typeface="Times New Roman" panose="02020603050405020304" pitchFamily="18" charset="0"/>
                <a:sym typeface="+mn-ea"/>
              </a:rPr>
              <a:t>[]</a:t>
            </a:r>
            <a:endParaRPr kumimoji="1" lang="zh-CN" altLang="en-US" dirty="0" err="1">
              <a:solidFill>
                <a:srgbClr val="66FF33"/>
              </a:solidFill>
              <a:latin typeface="Times New Roman" panose="02020603050405020304" pitchFamily="18" charset="0"/>
            </a:endParaRPr>
          </a:p>
          <a:p>
            <a:r>
              <a:rPr kumimoji="1" lang="en-US" altLang="zh-CN" sz="2200" dirty="0">
                <a:latin typeface="Times New Roman" panose="02020603050405020304" pitchFamily="18" charset="0"/>
              </a:rPr>
              <a:t>                        for (p=</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[arow]; p&lt; </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[arow+1]; ++p) </a:t>
            </a:r>
            <a:r>
              <a:rPr kumimoji="1" lang="en-US" altLang="zh-CN" dirty="0">
                <a:latin typeface="Times New Roman" panose="02020603050405020304" pitchFamily="18" charset="0"/>
              </a:rPr>
              <a:t>{</a:t>
            </a:r>
            <a:r>
              <a:rPr kumimoji="1" lang="en-US" altLang="zh-CN" dirty="0">
                <a:solidFill>
                  <a:srgbClr val="66FF33"/>
                </a:solidFill>
                <a:latin typeface="Times New Roman" panose="02020603050405020304" pitchFamily="18" charset="0"/>
              </a:rPr>
              <a:t>//M</a:t>
            </a:r>
            <a:r>
              <a:rPr kumimoji="1" lang="zh-CN" altLang="en-US" dirty="0">
                <a:solidFill>
                  <a:srgbClr val="66FF33"/>
                </a:solidFill>
                <a:latin typeface="Times New Roman" panose="02020603050405020304" pitchFamily="18" charset="0"/>
              </a:rPr>
              <a:t>中非零元</a:t>
            </a:r>
            <a:endParaRPr kumimoji="1" lang="en-US" altLang="zh-CN" dirty="0">
              <a:solidFill>
                <a:srgbClr val="66FF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a:solidFill>
                  <a:srgbClr val="FFFF00"/>
                </a:solidFill>
                <a:latin typeface="Times New Roman" panose="02020603050405020304" pitchFamily="18" charset="0"/>
              </a:rPr>
              <a:t>brow=</a:t>
            </a:r>
            <a:r>
              <a:rPr kumimoji="1" lang="en-US" altLang="zh-CN" sz="2200" dirty="0" err="1">
                <a:solidFill>
                  <a:srgbClr val="FFFF00"/>
                </a:solidFill>
                <a:latin typeface="Times New Roman" panose="02020603050405020304" pitchFamily="18" charset="0"/>
              </a:rPr>
              <a:t>M.data</a:t>
            </a:r>
            <a:r>
              <a:rPr kumimoji="1" lang="en-US" altLang="zh-CN" sz="2200" dirty="0">
                <a:solidFill>
                  <a:srgbClr val="FFFF00"/>
                </a:solidFill>
                <a:latin typeface="Times New Roman" panose="02020603050405020304" pitchFamily="18" charset="0"/>
              </a:rPr>
              <a:t>[p].j; </a:t>
            </a:r>
            <a:r>
              <a:rPr kumimoji="1" lang="zh-CN" altLang="en-US" dirty="0" err="1">
                <a:solidFill>
                  <a:srgbClr val="339933"/>
                </a:solidFill>
                <a:latin typeface="Times New Roman" panose="02020603050405020304" pitchFamily="18" charset="0"/>
              </a:rPr>
              <a:t>//获取该元素列号</a:t>
            </a:r>
            <a:endParaRPr kumimoji="1" lang="en-US" altLang="zh-CN" dirty="0">
              <a:solidFill>
                <a:srgbClr val="FFFF00"/>
              </a:solidFill>
              <a:latin typeface="Times New Roman" panose="02020603050405020304" pitchFamily="18" charset="0"/>
            </a:endParaRPr>
          </a:p>
          <a:p>
            <a:r>
              <a:rPr kumimoji="1" lang="en-US" altLang="zh-CN" sz="2200" dirty="0">
                <a:latin typeface="Times New Roman" panose="02020603050405020304" pitchFamily="18" charset="0"/>
              </a:rPr>
              <a:t>                                for (q = </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 q&lt;</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[brow+1]; ++q)  {</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[q].j;</a:t>
            </a:r>
          </a:p>
          <a:p>
            <a:r>
              <a:rPr kumimoji="1" lang="en-US" altLang="zh-CN" sz="2200" dirty="0">
                <a:latin typeface="Times New Roman" panose="02020603050405020304" pitchFamily="18" charset="0"/>
              </a:rPr>
              <a:t>                                        ctemp[</a:t>
            </a:r>
            <a:r>
              <a:rPr kumimoji="1" lang="en-US" altLang="zh-CN" sz="2200" dirty="0" err="1">
                <a:latin typeface="Times New Roman" panose="02020603050405020304" pitchFamily="18" charset="0"/>
              </a:rPr>
              <a:t>ccol</a:t>
            </a:r>
            <a:r>
              <a:rPr kumimoji="1" lang="en-US" altLang="zh-CN" dirty="0"/>
              <a:t>]</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a:solidFill>
                  <a:srgbClr val="33CC33"/>
                </a:solidFill>
                <a:latin typeface="Times New Roman" panose="02020603050405020304" pitchFamily="18" charset="0"/>
              </a:rPr>
              <a:t> </a:t>
            </a:r>
            <a:r>
              <a:rPr kumimoji="1" lang="en-US" altLang="zh-CN" dirty="0">
                <a:solidFill>
                  <a:srgbClr val="33CC33"/>
                </a:solidFill>
                <a:latin typeface="Times New Roman" panose="02020603050405020304" pitchFamily="18" charset="0"/>
              </a:rPr>
              <a:t>//</a:t>
            </a:r>
            <a:r>
              <a:rPr kumimoji="1" lang="en-US" altLang="zh-CN" dirty="0" err="1">
                <a:solidFill>
                  <a:srgbClr val="33CC33"/>
                </a:solidFill>
                <a:latin typeface="Times New Roman" panose="02020603050405020304" pitchFamily="18" charset="0"/>
              </a:rPr>
              <a:t>N.rpos</a:t>
            </a:r>
            <a:r>
              <a:rPr kumimoji="1" lang="zh-CN" altLang="en-US" dirty="0">
                <a:solidFill>
                  <a:srgbClr val="33CC33"/>
                </a:solidFill>
                <a:latin typeface="Times New Roman" panose="02020603050405020304" pitchFamily="18" charset="0"/>
              </a:rPr>
              <a:t>是</a:t>
            </a:r>
            <a:r>
              <a:rPr kumimoji="1" lang="en-US" altLang="zh-CN" dirty="0">
                <a:solidFill>
                  <a:srgbClr val="33CC33"/>
                </a:solidFill>
                <a:latin typeface="Times New Roman" panose="02020603050405020304" pitchFamily="18" charset="0"/>
              </a:rPr>
              <a:t>N</a:t>
            </a:r>
            <a:r>
              <a:rPr kumimoji="1" lang="zh-CN" altLang="en-US" dirty="0">
                <a:solidFill>
                  <a:srgbClr val="33CC33"/>
                </a:solidFill>
                <a:latin typeface="Times New Roman" panose="02020603050405020304" pitchFamily="18" charset="0"/>
              </a:rPr>
              <a:t>矩阵中第</a:t>
            </a:r>
            <a:r>
              <a:rPr kumimoji="1" lang="en-US" altLang="zh-CN" dirty="0">
                <a:solidFill>
                  <a:srgbClr val="33CC33"/>
                </a:solidFill>
                <a:latin typeface="Times New Roman" panose="02020603050405020304" pitchFamily="18" charset="0"/>
              </a:rPr>
              <a:t>brow</a:t>
            </a:r>
            <a:r>
              <a:rPr kumimoji="1" lang="zh-CN" altLang="en-US" dirty="0">
                <a:solidFill>
                  <a:srgbClr val="33CC33"/>
                </a:solidFill>
                <a:latin typeface="Times New Roman" panose="02020603050405020304" pitchFamily="18" charset="0"/>
              </a:rPr>
              <a:t>行的第一个非零元素位置</a:t>
            </a:r>
            <a:endParaRPr kumimoji="1" lang="en-US" altLang="zh-CN"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 				</a:t>
            </a:r>
          </a:p>
        </p:txBody>
      </p:sp>
      <p:sp>
        <p:nvSpPr>
          <p:cNvPr id="78851" name="Text Box 3"/>
          <p:cNvSpPr txBox="1">
            <a:spLocks noChangeArrowheads="1"/>
          </p:cNvSpPr>
          <p:nvPr/>
        </p:nvSpPr>
        <p:spPr bwMode="auto">
          <a:xfrm>
            <a:off x="303213" y="207963"/>
            <a:ext cx="2863850" cy="4572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幼圆" panose="02010509060101010101" pitchFamily="49" charset="-122"/>
              </a:rPr>
              <a:t>Matrix multiplication</a:t>
            </a:r>
          </a:p>
        </p:txBody>
      </p:sp>
      <p:sp>
        <p:nvSpPr>
          <p:cNvPr id="78852" name="Rectangle 4"/>
          <p:cNvSpPr>
            <a:spLocks noChangeArrowheads="1"/>
          </p:cNvSpPr>
          <p:nvPr/>
        </p:nvSpPr>
        <p:spPr bwMode="auto">
          <a:xfrm>
            <a:off x="1908175" y="4373563"/>
            <a:ext cx="7056313" cy="2420937"/>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3" name="Text Box 5"/>
          <p:cNvSpPr txBox="1">
            <a:spLocks noChangeArrowheads="1"/>
          </p:cNvSpPr>
          <p:nvPr/>
        </p:nvSpPr>
        <p:spPr bwMode="auto">
          <a:xfrm>
            <a:off x="250825" y="4373563"/>
            <a:ext cx="1531938" cy="398780"/>
          </a:xfrm>
          <a:prstGeom prst="rect">
            <a:avLst/>
          </a:prstGeom>
          <a:solidFill>
            <a:schemeClr val="bg1">
              <a:lumMod val="75000"/>
              <a:lumOff val="25000"/>
            </a:schemeClr>
          </a:solidFill>
          <a:ln w="2857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000" dirty="0">
                <a:latin typeface="Times New Roman" panose="02020603050405020304" pitchFamily="18" charset="0"/>
                <a:ea typeface="幼圆" panose="02010509060101010101" pitchFamily="49" charset="-122"/>
              </a:rPr>
              <a:t>计算</a:t>
            </a:r>
            <a:r>
              <a:rPr lang="en-US" altLang="zh-CN" sz="2000" dirty="0">
                <a:latin typeface="Times New Roman" panose="02020603050405020304" pitchFamily="18" charset="0"/>
                <a:ea typeface="幼圆" panose="02010509060101010101" pitchFamily="49" charset="-122"/>
              </a:rPr>
              <a:t>ctemp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ChangeArrowheads="1"/>
          </p:cNvSpPr>
          <p:nvPr/>
        </p:nvSpPr>
        <p:spPr bwMode="auto">
          <a:xfrm>
            <a:off x="179388" y="476250"/>
            <a:ext cx="856932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                        for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=0;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&lt;Q.nu;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a:t>
            </a:r>
          </a:p>
          <a:p>
            <a:r>
              <a:rPr kumimoji="1" lang="en-US" altLang="zh-CN" sz="2200" dirty="0">
                <a:latin typeface="Times New Roman" panose="02020603050405020304" pitchFamily="18" charset="0"/>
              </a:rPr>
              <a:t>                                if (ctemp[</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a:t>
            </a:r>
          </a:p>
          <a:p>
            <a:r>
              <a:rPr kumimoji="1" lang="en-US" altLang="zh-CN" sz="2200" dirty="0">
                <a:latin typeface="Times New Roman" panose="02020603050405020304" pitchFamily="18" charset="0"/>
              </a:rPr>
              <a:t>                                        if (++Q-&gt;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&gt; MAXSIZE) </a:t>
            </a:r>
          </a:p>
          <a:p>
            <a:r>
              <a:rPr kumimoji="1" lang="en-US" altLang="zh-CN" sz="2200" dirty="0">
                <a:latin typeface="Times New Roman" panose="02020603050405020304" pitchFamily="18" charset="0"/>
              </a:rPr>
              <a:t>                                                return ERROR;</a:t>
            </a:r>
          </a:p>
          <a:p>
            <a:r>
              <a:rPr kumimoji="1" lang="en-US" altLang="zh-CN" sz="2200" dirty="0">
                <a:latin typeface="Times New Roman" panose="02020603050405020304" pitchFamily="18" charset="0"/>
              </a:rPr>
              <a:t>                                        else {</a:t>
            </a:r>
          </a:p>
          <a:p>
            <a:r>
              <a:rPr kumimoji="1" lang="en-US" altLang="zh-CN" sz="2200" dirty="0">
                <a:latin typeface="Times New Roman" panose="02020603050405020304" pitchFamily="18" charset="0"/>
              </a:rPr>
              <a:t>                                                Q-&gt;data[T-&gt;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i</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Q-&gt;data[T-&gt;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].j =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Q-&gt;data[T-&gt;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 ctemp[</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//else</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//if</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t>
            </a:r>
            <a:r>
              <a:rPr kumimoji="1" lang="en-US" altLang="zh-CN" sz="2200" dirty="0" err="1">
                <a:solidFill>
                  <a:srgbClr val="33CC33"/>
                </a:solidFill>
                <a:latin typeface="Times New Roman" panose="02020603050405020304" pitchFamily="18" charset="0"/>
              </a:rPr>
              <a:t>ccol</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arrow</a:t>
            </a:r>
          </a:p>
          <a:p>
            <a:r>
              <a:rPr kumimoji="1" lang="en-US" altLang="zh-CN" sz="2200" dirty="0">
                <a:solidFill>
                  <a:srgbClr val="33CC33"/>
                </a:solidFill>
                <a:latin typeface="Times New Roman" panose="02020603050405020304" pitchFamily="18" charset="0"/>
              </a:rPr>
              <a:t>        </a:t>
            </a:r>
            <a:r>
              <a:rPr kumimoji="1" lang="en-US" altLang="zh-CN" sz="2200" dirty="0">
                <a:latin typeface="Times New Roman" panose="02020603050405020304" pitchFamily="18" charset="0"/>
              </a:rPr>
              <a:t>}  </a:t>
            </a:r>
            <a:r>
              <a:rPr kumimoji="1" lang="en-US" altLang="zh-CN" sz="2200" dirty="0">
                <a:solidFill>
                  <a:srgbClr val="33CC33"/>
                </a:solidFill>
                <a:latin typeface="Times New Roman" panose="02020603050405020304" pitchFamily="18" charset="0"/>
              </a:rPr>
              <a:t>//if</a:t>
            </a:r>
          </a:p>
          <a:p>
            <a:r>
              <a:rPr kumimoji="1" lang="en-US" altLang="zh-CN" sz="2200" dirty="0">
                <a:latin typeface="Times New Roman" panose="02020603050405020304" pitchFamily="18" charset="0"/>
              </a:rPr>
              <a:t>      return OK;</a:t>
            </a:r>
          </a:p>
          <a:p>
            <a:r>
              <a:rPr kumimoji="1" lang="en-US" altLang="zh-CN" sz="2200" dirty="0">
                <a:latin typeface="Times New Roman" panose="02020603050405020304" pitchFamily="18" charset="0"/>
              </a:rPr>
              <a:t>}</a:t>
            </a:r>
          </a:p>
        </p:txBody>
      </p:sp>
      <p:sp>
        <p:nvSpPr>
          <p:cNvPr id="79878" name="Rectangle 6"/>
          <p:cNvSpPr>
            <a:spLocks noChangeArrowheads="1"/>
          </p:cNvSpPr>
          <p:nvPr/>
        </p:nvSpPr>
        <p:spPr bwMode="auto">
          <a:xfrm>
            <a:off x="1547664" y="476250"/>
            <a:ext cx="6337300" cy="3384550"/>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9" name="Text Box 7"/>
          <p:cNvSpPr txBox="1">
            <a:spLocks noChangeArrowheads="1"/>
          </p:cNvSpPr>
          <p:nvPr/>
        </p:nvSpPr>
        <p:spPr bwMode="auto">
          <a:xfrm>
            <a:off x="5568315" y="3860800"/>
            <a:ext cx="2316480" cy="398780"/>
          </a:xfrm>
          <a:prstGeom prst="rect">
            <a:avLst/>
          </a:prstGeom>
          <a:solidFill>
            <a:schemeClr val="bg1">
              <a:lumMod val="75000"/>
              <a:lumOff val="25000"/>
            </a:schemeClr>
          </a:solidFill>
          <a:ln w="28575">
            <a:solidFill>
              <a:srgbClr val="FFFF00"/>
            </a:solidFill>
            <a:miter lim="800000"/>
          </a:ln>
          <a:effectLst/>
        </p:spPr>
        <p:txBody>
          <a:bodyPr wrap="square">
            <a:spAutoFit/>
          </a:bodyPr>
          <a:lstStyle/>
          <a:p>
            <a:r>
              <a:rPr lang="zh-CN" sz="2000" dirty="0">
                <a:latin typeface="Times New Roman" panose="02020603050405020304" pitchFamily="18" charset="0"/>
                <a:ea typeface="幼圆" panose="02010509060101010101" pitchFamily="49" charset="-122"/>
              </a:rPr>
              <a:t>由</a:t>
            </a:r>
            <a:r>
              <a:rPr lang="en-US" altLang="zh-CN" sz="2000" dirty="0">
                <a:latin typeface="Times New Roman" panose="02020603050405020304" pitchFamily="18" charset="0"/>
                <a:ea typeface="幼圆" panose="02010509060101010101" pitchFamily="49" charset="-122"/>
              </a:rPr>
              <a:t>ctemp</a:t>
            </a:r>
            <a:r>
              <a:rPr lang="zh-CN" altLang="en-US" sz="2000" dirty="0">
                <a:latin typeface="Times New Roman" panose="02020603050405020304" pitchFamily="18" charset="0"/>
                <a:ea typeface="幼圆" panose="02010509060101010101" pitchFamily="49" charset="-122"/>
              </a:rPr>
              <a:t>构建</a:t>
            </a:r>
            <a:r>
              <a:rPr lang="en-US" altLang="zh-CN" sz="2000" dirty="0">
                <a:latin typeface="Times New Roman" panose="02020603050405020304" pitchFamily="18" charset="0"/>
                <a:ea typeface="幼圆" panose="02010509060101010101" pitchFamily="49" charset="-122"/>
              </a:rPr>
              <a:t>C</a:t>
            </a:r>
            <a:r>
              <a:rPr lang="zh-CN" altLang="en-US" sz="2000" dirty="0">
                <a:latin typeface="Times New Roman" panose="02020603050405020304" pitchFamily="18" charset="0"/>
                <a:ea typeface="幼圆" panose="02010509060101010101" pitchFamily="49" charset="-122"/>
              </a:rPr>
              <a:t>矩阵</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4" y="620713"/>
            <a:ext cx="889317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MultiSMatrix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N,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*Q)</a:t>
            </a:r>
          </a:p>
          <a:p>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int   arow, brow,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p, q, t;    float ctemp[];</a:t>
            </a:r>
          </a:p>
          <a:p>
            <a:r>
              <a:rPr kumimoji="1" lang="en-US" altLang="zh-CN" sz="2200" dirty="0">
                <a:latin typeface="Times New Roman" panose="02020603050405020304" pitchFamily="18" charset="0"/>
              </a:rPr>
              <a:t>        if (M.mu != N.nu) return ERROR;</a:t>
            </a:r>
          </a:p>
          <a:p>
            <a:r>
              <a:rPr kumimoji="1" lang="en-US" altLang="zh-CN" sz="2200" dirty="0">
                <a:latin typeface="Times New Roman" panose="02020603050405020304" pitchFamily="18" charset="0"/>
              </a:rPr>
              <a:t>        Q-&gt;mu = M.nu;</a:t>
            </a:r>
          </a:p>
          <a:p>
            <a:r>
              <a:rPr kumimoji="1" lang="en-US" altLang="zh-CN" sz="2200" dirty="0">
                <a:latin typeface="Times New Roman" panose="02020603050405020304" pitchFamily="18" charset="0"/>
              </a:rPr>
              <a:t>        Q-&gt;nu = N.mu;</a:t>
            </a:r>
          </a:p>
          <a:p>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0;</a:t>
            </a:r>
          </a:p>
          <a:p>
            <a:r>
              <a:rPr kumimoji="1" lang="en-US" altLang="zh-CN" sz="2200" dirty="0">
                <a:latin typeface="Times New Roman" panose="02020603050405020304" pitchFamily="18" charset="0"/>
              </a:rPr>
              <a:t>        if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N.tu</a:t>
            </a:r>
            <a:r>
              <a:rPr kumimoji="1" lang="en-US" altLang="zh-CN" sz="2200" dirty="0">
                <a:latin typeface="Times New Roman" panose="02020603050405020304" pitchFamily="18" charset="0"/>
              </a:rPr>
              <a:t> != 0) {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是否为</a:t>
            </a:r>
            <a:r>
              <a:rPr kumimoji="1" lang="en-US" altLang="zh-CN" sz="2200" dirty="0" err="1">
                <a:solidFill>
                  <a:srgbClr val="339933"/>
                </a:solidFill>
                <a:latin typeface="Times New Roman" panose="02020603050405020304" pitchFamily="18" charset="0"/>
                <a:sym typeface="+mn-ea"/>
              </a:rPr>
              <a:t>0</a:t>
            </a:r>
            <a:r>
              <a:rPr kumimoji="1" lang="zh-CN" altLang="en-US" sz="2200" dirty="0" err="1">
                <a:solidFill>
                  <a:srgbClr val="339933"/>
                </a:solidFill>
                <a:latin typeface="Times New Roman" panose="02020603050405020304" pitchFamily="18" charset="0"/>
                <a:sym typeface="+mn-ea"/>
              </a:rPr>
              <a:t>矩阵</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for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=0;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&lt; M.mu; ++</a:t>
            </a:r>
            <a:r>
              <a:rPr kumimoji="1" lang="en-US" altLang="zh-CN" sz="2200" dirty="0" err="1">
                <a:solidFill>
                  <a:srgbClr val="FFFF00"/>
                </a:solidFill>
                <a:latin typeface="Times New Roman" panose="02020603050405020304" pitchFamily="18" charset="0"/>
              </a:rPr>
              <a:t>arow</a:t>
            </a:r>
            <a:r>
              <a:rPr kumimoji="1" lang="en-US" altLang="zh-CN" sz="2200" dirty="0">
                <a:latin typeface="Times New Roman" panose="02020603050405020304" pitchFamily="18" charset="0"/>
              </a:rPr>
              <a:t>)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对于</a:t>
            </a:r>
            <a:r>
              <a:rPr kumimoji="1" lang="en-US" altLang="zh-CN" sz="2200" dirty="0" err="1">
                <a:solidFill>
                  <a:srgbClr val="339933"/>
                </a:solidFill>
                <a:latin typeface="Times New Roman" panose="02020603050405020304" pitchFamily="18" charset="0"/>
                <a:sym typeface="+mn-ea"/>
              </a:rPr>
              <a:t>M</a:t>
            </a:r>
            <a:r>
              <a:rPr kumimoji="1" lang="zh-CN" altLang="en-US" sz="2200" dirty="0" err="1">
                <a:solidFill>
                  <a:srgbClr val="339933"/>
                </a:solidFill>
                <a:latin typeface="Times New Roman" panose="02020603050405020304" pitchFamily="18" charset="0"/>
                <a:sym typeface="+mn-ea"/>
              </a:rPr>
              <a:t>中每一行</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a:solidFill>
                  <a:srgbClr val="FFFF00"/>
                </a:solidFill>
                <a:latin typeface="Times New Roman" panose="02020603050405020304" pitchFamily="18" charset="0"/>
              </a:rPr>
              <a:t>ctemp[]=0;  	</a:t>
            </a:r>
            <a:endParaRPr kumimoji="1" lang="en-US" altLang="zh-CN" dirty="0">
              <a:solidFill>
                <a:srgbClr val="339933"/>
              </a:solidFill>
              <a:latin typeface="Times New Roman" panose="02020603050405020304" pitchFamily="18" charset="0"/>
            </a:endParaRPr>
          </a:p>
          <a:p>
            <a:pPr algn="l">
              <a:buClrTx/>
              <a:buSzTx/>
              <a:buFontTx/>
            </a:pPr>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a:t>
            </a:r>
            <a:r>
              <a:rPr kumimoji="1" lang="zh-CN" altLang="en-US" sz="2200" dirty="0" err="1">
                <a:solidFill>
                  <a:srgbClr val="339933"/>
                </a:solidFill>
                <a:latin typeface="Times New Roman" panose="02020603050405020304" pitchFamily="18" charset="0"/>
              </a:rPr>
              <a:t>//更新Q中参数</a:t>
            </a:r>
            <a:r>
              <a:rPr kumimoji="1" lang="zh-CN" altLang="en-US" sz="2200" dirty="0" err="1">
                <a:solidFill>
                  <a:srgbClr val="339933"/>
                </a:solidFill>
                <a:latin typeface="Times New Roman" panose="02020603050405020304" pitchFamily="18" charset="0"/>
                <a:sym typeface="+mn-ea"/>
              </a:rPr>
              <a:t>rpos</a:t>
            </a:r>
            <a:r>
              <a:rPr kumimoji="1" lang="en-US" altLang="zh-CN" sz="2200" dirty="0" err="1">
                <a:solidFill>
                  <a:srgbClr val="339933"/>
                </a:solidFill>
                <a:latin typeface="Times New Roman" panose="02020603050405020304" pitchFamily="18" charset="0"/>
                <a:sym typeface="+mn-ea"/>
              </a:rPr>
              <a:t>[]</a:t>
            </a:r>
            <a:endParaRPr kumimoji="1" lang="zh-CN" altLang="en-US" sz="2200" dirty="0" err="1">
              <a:solidFill>
                <a:srgbClr val="339933"/>
              </a:solidFill>
              <a:latin typeface="Times New Roman" panose="02020603050405020304" pitchFamily="18" charset="0"/>
            </a:endParaRPr>
          </a:p>
          <a:p>
            <a:r>
              <a:rPr kumimoji="1" lang="en-US" altLang="zh-CN" sz="2200" dirty="0">
                <a:latin typeface="Times New Roman" panose="02020603050405020304" pitchFamily="18" charset="0"/>
              </a:rPr>
              <a:t>                        for (p=</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p&lt; </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[arow+1]; ++p) {</a:t>
            </a:r>
          </a:p>
          <a:p>
            <a:r>
              <a:rPr kumimoji="1" lang="en-US" altLang="zh-CN" sz="2200" dirty="0">
                <a:latin typeface="Times New Roman" panose="02020603050405020304" pitchFamily="18" charset="0"/>
              </a:rPr>
              <a:t>                                </a:t>
            </a:r>
            <a:r>
              <a:rPr kumimoji="1" lang="en-US" altLang="zh-CN" sz="2200" dirty="0">
                <a:solidFill>
                  <a:srgbClr val="FFFF00"/>
                </a:solidFill>
                <a:latin typeface="Times New Roman" panose="02020603050405020304" pitchFamily="18" charset="0"/>
              </a:rPr>
              <a:t>brow=</a:t>
            </a:r>
            <a:r>
              <a:rPr kumimoji="1" lang="en-US" altLang="zh-CN" sz="2200" dirty="0" err="1">
                <a:solidFill>
                  <a:srgbClr val="FFFF00"/>
                </a:solidFill>
                <a:latin typeface="Times New Roman" panose="02020603050405020304" pitchFamily="18" charset="0"/>
              </a:rPr>
              <a:t>M.data</a:t>
            </a:r>
            <a:r>
              <a:rPr kumimoji="1" lang="en-US" altLang="zh-CN" sz="2200" dirty="0">
                <a:solidFill>
                  <a:srgbClr val="FFFF00"/>
                </a:solidFill>
                <a:latin typeface="Times New Roman" panose="02020603050405020304" pitchFamily="18" charset="0"/>
              </a:rPr>
              <a:t>[p].j; </a:t>
            </a:r>
            <a:r>
              <a:rPr kumimoji="1" lang="zh-CN" altLang="en-US" sz="2200" dirty="0" err="1">
                <a:solidFill>
                  <a:srgbClr val="339933"/>
                </a:solidFill>
                <a:latin typeface="Times New Roman" panose="02020603050405020304" pitchFamily="18" charset="0"/>
              </a:rPr>
              <a:t>//获取该元素列号</a:t>
            </a:r>
            <a:endParaRPr kumimoji="1" lang="en-US" altLang="zh-CN" sz="2200" dirty="0">
              <a:solidFill>
                <a:srgbClr val="FFFF00"/>
              </a:solidFill>
              <a:latin typeface="Times New Roman" panose="02020603050405020304" pitchFamily="18" charset="0"/>
            </a:endParaRPr>
          </a:p>
          <a:p>
            <a:r>
              <a:rPr kumimoji="1" lang="en-US" altLang="zh-CN" sz="2200" dirty="0">
                <a:latin typeface="Times New Roman" panose="02020603050405020304" pitchFamily="18" charset="0"/>
              </a:rPr>
              <a:t>                                for (q = </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 q&lt;</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[brow+1]; ++q)  {</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[q].j; </a:t>
            </a:r>
          </a:p>
          <a:p>
            <a:r>
              <a:rPr kumimoji="1" lang="en-US" altLang="zh-CN" sz="2200" dirty="0">
                <a:latin typeface="Times New Roman" panose="02020603050405020304" pitchFamily="18" charset="0"/>
              </a:rPr>
              <a:t>                                        ctemp[</a:t>
            </a:r>
            <a:r>
              <a:rPr kumimoji="1" lang="en-US" altLang="zh-CN" sz="2200" dirty="0" err="1">
                <a:latin typeface="Times New Roman" panose="02020603050405020304" pitchFamily="18" charset="0"/>
              </a:rPr>
              <a:t>ccol</a:t>
            </a:r>
            <a:r>
              <a:rPr kumimoji="1" lang="en-US" altLang="zh-CN" dirty="0"/>
              <a:t>]</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a:t>
            </a:r>
            <a:r>
              <a:rPr kumimoji="1" lang="en-US" altLang="zh-CN" sz="1050" dirty="0">
                <a:solidFill>
                  <a:srgbClr val="66FF33"/>
                </a:solidFill>
                <a:latin typeface="Times New Roman" panose="02020603050405020304" pitchFamily="18" charset="0"/>
              </a:rPr>
              <a:t>//</a:t>
            </a:r>
            <a:r>
              <a:rPr kumimoji="1" lang="zh-CN" altLang="en-US" sz="1050" dirty="0">
                <a:solidFill>
                  <a:srgbClr val="66FF33"/>
                </a:solidFill>
                <a:latin typeface="Times New Roman" panose="02020603050405020304" pitchFamily="18" charset="0"/>
              </a:rPr>
              <a:t>乘积累加</a:t>
            </a:r>
            <a:endParaRPr kumimoji="1" lang="en-US" altLang="zh-CN" sz="1050" dirty="0">
              <a:solidFill>
                <a:srgbClr val="66FF33"/>
              </a:solidFill>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a:solidFill>
                  <a:srgbClr val="33CC33"/>
                </a:solidFill>
                <a:latin typeface="Times New Roman" panose="02020603050405020304" pitchFamily="18" charset="0"/>
              </a:rPr>
              <a:t> //for q</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 for p</a:t>
            </a:r>
            <a:r>
              <a:rPr kumimoji="1" lang="en-US" altLang="zh-CN" sz="2200" dirty="0">
                <a:latin typeface="Times New Roman" panose="02020603050405020304" pitchFamily="18" charset="0"/>
              </a:rPr>
              <a:t>				</a:t>
            </a:r>
          </a:p>
        </p:txBody>
      </p:sp>
      <p:sp>
        <p:nvSpPr>
          <p:cNvPr id="78851" name="Text Box 3"/>
          <p:cNvSpPr txBox="1">
            <a:spLocks noChangeArrowheads="1"/>
          </p:cNvSpPr>
          <p:nvPr/>
        </p:nvSpPr>
        <p:spPr bwMode="auto">
          <a:xfrm>
            <a:off x="303213" y="207963"/>
            <a:ext cx="2863850" cy="4572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幼圆" panose="02010509060101010101" pitchFamily="49" charset="-122"/>
              </a:rPr>
              <a:t>Matrix multiplication</a:t>
            </a:r>
          </a:p>
        </p:txBody>
      </p:sp>
      <p:sp>
        <p:nvSpPr>
          <p:cNvPr id="2" name="文本框 1"/>
          <p:cNvSpPr txBox="1"/>
          <p:nvPr/>
        </p:nvSpPr>
        <p:spPr>
          <a:xfrm>
            <a:off x="3060065" y="2132965"/>
            <a:ext cx="6101715" cy="706755"/>
          </a:xfrm>
          <a:prstGeom prst="rect">
            <a:avLst/>
          </a:prstGeom>
          <a:solidFill>
            <a:schemeClr val="accent6"/>
          </a:solidFill>
        </p:spPr>
        <p:txBody>
          <a:bodyPr wrap="square" rtlCol="0">
            <a:spAutoFit/>
          </a:bodyPr>
          <a:lstStyle/>
          <a:p>
            <a:r>
              <a:rPr lang="zh-CN" altLang="en-US" sz="2000" b="1" dirty="0">
                <a:solidFill>
                  <a:schemeClr val="accent5"/>
                </a:solidFill>
              </a:rPr>
              <a:t>每个</a:t>
            </a:r>
            <a:r>
              <a:rPr kumimoji="1" lang="en-US" altLang="zh-CN" sz="2000" b="1" dirty="0">
                <a:solidFill>
                  <a:schemeClr val="accent5"/>
                </a:solidFill>
                <a:latin typeface="Times New Roman" panose="02020603050405020304" pitchFamily="18" charset="0"/>
                <a:sym typeface="+mn-ea"/>
              </a:rPr>
              <a:t>ctemp[]</a:t>
            </a:r>
            <a:r>
              <a:rPr kumimoji="1" lang="zh-CN" altLang="en-US" sz="2000" b="1" dirty="0">
                <a:solidFill>
                  <a:schemeClr val="accent5"/>
                </a:solidFill>
                <a:latin typeface="Times New Roman" panose="02020603050405020304" pitchFamily="18" charset="0"/>
                <a:sym typeface="+mn-ea"/>
              </a:rPr>
              <a:t>长度为</a:t>
            </a:r>
            <a:r>
              <a:rPr kumimoji="1" lang="en-US" altLang="zh-CN" sz="2000" b="1" dirty="0">
                <a:solidFill>
                  <a:schemeClr val="accent5"/>
                </a:solidFill>
                <a:latin typeface="Times New Roman" panose="02020603050405020304" pitchFamily="18" charset="0"/>
                <a:sym typeface="+mn-ea"/>
              </a:rPr>
              <a:t>N.nu</a:t>
            </a:r>
            <a:r>
              <a:rPr kumimoji="1" lang="zh-CN" altLang="en-US" sz="2000" b="1" dirty="0">
                <a:solidFill>
                  <a:schemeClr val="accent5"/>
                </a:solidFill>
                <a:latin typeface="Times New Roman" panose="02020603050405020304" pitchFamily="18" charset="0"/>
                <a:sym typeface="+mn-ea"/>
              </a:rPr>
              <a:t>，置</a:t>
            </a:r>
            <a:r>
              <a:rPr kumimoji="1" lang="en-US" altLang="zh-CN" sz="2000" b="1" dirty="0">
                <a:solidFill>
                  <a:schemeClr val="accent5"/>
                </a:solidFill>
                <a:latin typeface="Times New Roman" panose="02020603050405020304" pitchFamily="18" charset="0"/>
                <a:sym typeface="+mn-ea"/>
              </a:rPr>
              <a:t>0</a:t>
            </a:r>
            <a:r>
              <a:rPr kumimoji="1" lang="zh-CN" altLang="en-US" sz="2000" b="1" dirty="0">
                <a:solidFill>
                  <a:schemeClr val="accent5"/>
                </a:solidFill>
                <a:latin typeface="Times New Roman" panose="02020603050405020304" pitchFamily="18" charset="0"/>
                <a:sym typeface="+mn-ea"/>
              </a:rPr>
              <a:t>操作复杂度为</a:t>
            </a:r>
            <a:r>
              <a:rPr kumimoji="1" lang="en-US" altLang="zh-CN" sz="2000" b="1" dirty="0">
                <a:solidFill>
                  <a:schemeClr val="accent5"/>
                </a:solidFill>
                <a:latin typeface="Times New Roman" panose="02020603050405020304" pitchFamily="18" charset="0"/>
                <a:sym typeface="+mn-ea"/>
              </a:rPr>
              <a:t>O(N.nu)</a:t>
            </a:r>
            <a:r>
              <a:rPr kumimoji="1" lang="zh-CN" altLang="en-US" sz="2000" b="1" dirty="0">
                <a:solidFill>
                  <a:schemeClr val="accent5"/>
                </a:solidFill>
                <a:latin typeface="Times New Roman" panose="02020603050405020304" pitchFamily="18" charset="0"/>
                <a:sym typeface="+mn-ea"/>
              </a:rPr>
              <a:t>，共进行</a:t>
            </a:r>
            <a:r>
              <a:rPr kumimoji="1" lang="en-US" altLang="zh-CN" sz="2000" b="1" dirty="0">
                <a:solidFill>
                  <a:schemeClr val="accent5"/>
                </a:solidFill>
                <a:latin typeface="Times New Roman" panose="02020603050405020304" pitchFamily="18" charset="0"/>
                <a:sym typeface="+mn-ea"/>
              </a:rPr>
              <a:t>M.mu</a:t>
            </a:r>
            <a:r>
              <a:rPr kumimoji="1" lang="zh-CN" altLang="en-US" sz="2000" b="1" dirty="0">
                <a:solidFill>
                  <a:schemeClr val="accent5"/>
                </a:solidFill>
                <a:latin typeface="Times New Roman" panose="02020603050405020304" pitchFamily="18" charset="0"/>
                <a:sym typeface="+mn-ea"/>
              </a:rPr>
              <a:t>轮，总复杂度</a:t>
            </a:r>
            <a:r>
              <a:rPr kumimoji="1" lang="en-US" altLang="zh-CN" sz="2000" b="1" dirty="0">
                <a:solidFill>
                  <a:schemeClr val="accent5"/>
                </a:solidFill>
                <a:latin typeface="Times New Roman" panose="02020603050405020304" pitchFamily="18" charset="0"/>
                <a:sym typeface="+mn-ea"/>
              </a:rPr>
              <a:t>O(N.nu*M.mu)</a:t>
            </a:r>
          </a:p>
        </p:txBody>
      </p:sp>
      <p:sp>
        <p:nvSpPr>
          <p:cNvPr id="3" name="矩形 2"/>
          <p:cNvSpPr/>
          <p:nvPr/>
        </p:nvSpPr>
        <p:spPr>
          <a:xfrm>
            <a:off x="1972310" y="3717290"/>
            <a:ext cx="1411605" cy="360045"/>
          </a:xfrm>
          <a:prstGeom prst="rect">
            <a:avLst/>
          </a:prstGeom>
          <a:noFill/>
          <a:ln>
            <a:solidFill>
              <a:schemeClr val="accent5"/>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连接符: 肘形 4">
            <a:extLst>
              <a:ext uri="{FF2B5EF4-FFF2-40B4-BE49-F238E27FC236}">
                <a16:creationId xmlns:a16="http://schemas.microsoft.com/office/drawing/2014/main" id="{60F3D4F8-6D06-6CA9-B989-AC9BDE0BF581}"/>
              </a:ext>
            </a:extLst>
          </p:cNvPr>
          <p:cNvCxnSpPr/>
          <p:nvPr/>
        </p:nvCxnSpPr>
        <p:spPr>
          <a:xfrm rot="10800000" flipV="1">
            <a:off x="3419872" y="2839720"/>
            <a:ext cx="5256584" cy="1021328"/>
          </a:xfrm>
          <a:prstGeom prst="bentConnector3">
            <a:avLst>
              <a:gd name="adj1" fmla="val -112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a:xfrm>
            <a:off x="457200" y="274638"/>
            <a:ext cx="8229600" cy="1143000"/>
          </a:xfrm>
          <a:noFill/>
        </p:spPr>
        <p:txBody>
          <a:bodyPr anchorCtr="0"/>
          <a:lstStyle/>
          <a:p>
            <a:r>
              <a:rPr lang="en-US" altLang="zh-CN"/>
              <a:t>1D array</a:t>
            </a:r>
          </a:p>
        </p:txBody>
      </p:sp>
      <p:pic>
        <p:nvPicPr>
          <p:cNvPr id="706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844675"/>
            <a:ext cx="8686800" cy="24003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Rectangle 6"/>
          <p:cNvSpPr>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Clr>
                <a:schemeClr val="tx2"/>
              </a:buClr>
              <a:buSzPct val="75000"/>
              <a:buFont typeface="Wingdings" panose="05000000000000000000" pitchFamily="2" charset="2"/>
              <a:buChar char="l"/>
            </a:pPr>
            <a:endParaRPr lang="zh-CN" altLang="zh-CN" sz="2800">
              <a:latin typeface="Times New Roman" panose="02020603050405020304" pitchFamily="18" charset="0"/>
              <a:ea typeface="幼圆" panose="02010509060101010101" pitchFamily="49" charset="-122"/>
            </a:endParaRPr>
          </a:p>
        </p:txBody>
      </p:sp>
      <p:sp>
        <p:nvSpPr>
          <p:cNvPr id="70665" name="Rectangle 9"/>
          <p:cNvSpPr>
            <a:spLocks noChangeArrowheads="1"/>
          </p:cNvSpPr>
          <p:nvPr/>
        </p:nvSpPr>
        <p:spPr bwMode="auto">
          <a:xfrm>
            <a:off x="949325" y="5956300"/>
            <a:ext cx="76692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b="1" i="1" dirty="0">
                <a:solidFill>
                  <a:srgbClr val="FFFF00"/>
                </a:solidFill>
                <a:latin typeface="Times New Roman" panose="02020603050405020304" pitchFamily="18" charset="0"/>
              </a:rPr>
              <a:t>LOC </a:t>
            </a:r>
            <a:r>
              <a:rPr kumimoji="1" lang="en-US" altLang="zh-CN" sz="3200" b="1" dirty="0">
                <a:solidFill>
                  <a:srgbClr val="FFFF00"/>
                </a:solidFill>
                <a:latin typeface="Times New Roman" panose="02020603050405020304" pitchFamily="18" charset="0"/>
              </a:rPr>
              <a:t>( </a:t>
            </a:r>
            <a:r>
              <a:rPr kumimoji="1" lang="en-US" altLang="zh-CN" sz="3200" b="1" i="1" dirty="0" err="1">
                <a:solidFill>
                  <a:srgbClr val="FFFF00"/>
                </a:solidFill>
                <a:latin typeface="Times New Roman" panose="02020603050405020304" pitchFamily="18" charset="0"/>
              </a:rPr>
              <a:t>i</a:t>
            </a:r>
            <a:r>
              <a:rPr kumimoji="1" lang="en-US" altLang="zh-CN" sz="3200" b="1" i="1" dirty="0">
                <a:solidFill>
                  <a:srgbClr val="FFFF00"/>
                </a:solidFill>
                <a:latin typeface="Times New Roman" panose="02020603050405020304" pitchFamily="18" charset="0"/>
              </a:rPr>
              <a:t> </a:t>
            </a:r>
            <a:r>
              <a:rPr kumimoji="1" lang="en-US" altLang="zh-CN" sz="3200" b="1" dirty="0">
                <a:solidFill>
                  <a:srgbClr val="FFFF00"/>
                </a:solidFill>
                <a:latin typeface="Times New Roman" panose="02020603050405020304" pitchFamily="18" charset="0"/>
              </a:rPr>
              <a:t>) = </a:t>
            </a:r>
            <a:r>
              <a:rPr kumimoji="1" lang="en-US" altLang="zh-CN" sz="3200" b="1" i="1" dirty="0">
                <a:solidFill>
                  <a:srgbClr val="FFFF00"/>
                </a:solidFill>
                <a:latin typeface="Times New Roman" panose="02020603050405020304" pitchFamily="18" charset="0"/>
              </a:rPr>
              <a:t>LOC </a:t>
            </a:r>
            <a:r>
              <a:rPr kumimoji="1" lang="en-US" altLang="zh-CN" sz="3200" b="1" dirty="0">
                <a:solidFill>
                  <a:srgbClr val="FFFF00"/>
                </a:solidFill>
                <a:latin typeface="Times New Roman" panose="02020603050405020304" pitchFamily="18" charset="0"/>
              </a:rPr>
              <a:t>( </a:t>
            </a:r>
            <a:r>
              <a:rPr kumimoji="1" lang="en-US" altLang="zh-CN" sz="3200" b="1" i="1" dirty="0" err="1">
                <a:solidFill>
                  <a:srgbClr val="FFFF00"/>
                </a:solidFill>
                <a:latin typeface="Times New Roman" panose="02020603050405020304" pitchFamily="18" charset="0"/>
              </a:rPr>
              <a:t>i</a:t>
            </a:r>
            <a:r>
              <a:rPr kumimoji="1" lang="en-US" altLang="zh-CN" sz="3200" b="1" i="1" dirty="0">
                <a:solidFill>
                  <a:srgbClr val="FFFF00"/>
                </a:solidFill>
                <a:latin typeface="Times New Roman" panose="02020603050405020304" pitchFamily="18" charset="0"/>
              </a:rPr>
              <a:t> </a:t>
            </a:r>
            <a:r>
              <a:rPr kumimoji="1" lang="en-US" altLang="zh-CN" sz="3200" b="1" dirty="0">
                <a:solidFill>
                  <a:srgbClr val="FFFF00"/>
                </a:solidFill>
                <a:latin typeface="宋体" panose="02010600030101010101" pitchFamily="2" charset="-122"/>
              </a:rPr>
              <a:t>-</a:t>
            </a:r>
            <a:r>
              <a:rPr kumimoji="1" lang="en-US" altLang="zh-CN" sz="3200" b="1" dirty="0">
                <a:solidFill>
                  <a:srgbClr val="FFFF00"/>
                </a:solidFill>
                <a:latin typeface="Times New Roman" panose="02020603050405020304" pitchFamily="18" charset="0"/>
              </a:rPr>
              <a:t>1 ) + </a:t>
            </a:r>
            <a:r>
              <a:rPr kumimoji="1" lang="en-US" altLang="zh-CN" sz="3200" b="1" i="1" dirty="0">
                <a:solidFill>
                  <a:srgbClr val="FFFF00"/>
                </a:solidFill>
                <a:latin typeface="Times New Roman" panose="02020603050405020304" pitchFamily="18" charset="0"/>
              </a:rPr>
              <a:t>l</a:t>
            </a:r>
            <a:r>
              <a:rPr kumimoji="1" lang="en-US" altLang="zh-CN" sz="3200" b="1" dirty="0">
                <a:solidFill>
                  <a:srgbClr val="FFFF00"/>
                </a:solidFill>
                <a:latin typeface="Times New Roman" panose="02020603050405020304" pitchFamily="18" charset="0"/>
              </a:rPr>
              <a:t> =</a:t>
            </a:r>
            <a:r>
              <a:rPr kumimoji="1" lang="en-US" altLang="zh-CN" sz="3200" b="1" i="1" dirty="0">
                <a:solidFill>
                  <a:srgbClr val="FFFF00"/>
                </a:solidFill>
                <a:latin typeface="Times New Roman" panose="02020603050405020304" pitchFamily="18" charset="0"/>
              </a:rPr>
              <a:t>α</a:t>
            </a:r>
            <a:r>
              <a:rPr kumimoji="1" lang="en-US" altLang="zh-CN" sz="3200" b="1" dirty="0">
                <a:solidFill>
                  <a:srgbClr val="FFFF00"/>
                </a:solidFill>
                <a:latin typeface="Times New Roman" panose="02020603050405020304" pitchFamily="18" charset="0"/>
              </a:rPr>
              <a:t>+ </a:t>
            </a:r>
            <a:r>
              <a:rPr kumimoji="1" lang="en-US" altLang="zh-CN" sz="3200" b="1" i="1" dirty="0" err="1">
                <a:solidFill>
                  <a:srgbClr val="FFFF00"/>
                </a:solidFill>
                <a:latin typeface="Times New Roman" panose="02020603050405020304" pitchFamily="18" charset="0"/>
              </a:rPr>
              <a:t>i</a:t>
            </a:r>
            <a:r>
              <a:rPr kumimoji="1" lang="en-US" altLang="zh-CN" sz="3200" b="1" i="1" dirty="0">
                <a:solidFill>
                  <a:srgbClr val="FFFF00"/>
                </a:solidFill>
                <a:latin typeface="Times New Roman" panose="02020603050405020304" pitchFamily="18" charset="0"/>
              </a:rPr>
              <a:t>*l</a:t>
            </a:r>
            <a:endParaRPr kumimoji="1" lang="en-US" altLang="zh-CN" sz="3200" i="1" dirty="0">
              <a:solidFill>
                <a:srgbClr val="FFFF00"/>
              </a:solidFill>
              <a:latin typeface="Times New Roman" panose="02020603050405020304" pitchFamily="18" charset="0"/>
            </a:endParaRPr>
          </a:p>
        </p:txBody>
      </p:sp>
      <p:graphicFrame>
        <p:nvGraphicFramePr>
          <p:cNvPr id="70666" name="Object 10"/>
          <p:cNvGraphicFramePr>
            <a:graphicFrameLocks noChangeAspect="1"/>
          </p:cNvGraphicFramePr>
          <p:nvPr/>
        </p:nvGraphicFramePr>
        <p:xfrm>
          <a:off x="968375" y="4702175"/>
          <a:ext cx="5475288" cy="1247775"/>
        </p:xfrm>
        <a:graphic>
          <a:graphicData uri="http://schemas.openxmlformats.org/presentationml/2006/ole">
            <mc:AlternateContent xmlns:mc="http://schemas.openxmlformats.org/markup-compatibility/2006">
              <mc:Choice xmlns:v="urn:schemas-microsoft-com:vml" Requires="v">
                <p:oleObj name="Equation" r:id="rId4" imgW="2006600" imgH="457200" progId="Equation.DSMT4">
                  <p:embed/>
                </p:oleObj>
              </mc:Choice>
              <mc:Fallback>
                <p:oleObj name="Equation" r:id="rId4" imgW="2006600" imgH="4572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375" y="4702175"/>
                        <a:ext cx="5475288"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5" y="620713"/>
            <a:ext cx="849788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Status </a:t>
            </a:r>
            <a:r>
              <a:rPr kumimoji="1" lang="en-US" altLang="zh-CN" sz="2200" dirty="0" err="1">
                <a:solidFill>
                  <a:srgbClr val="FFFF00"/>
                </a:solidFill>
                <a:latin typeface="Times New Roman" panose="02020603050405020304" pitchFamily="18" charset="0"/>
              </a:rPr>
              <a:t>MultiSMatrix</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M,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N, </a:t>
            </a:r>
            <a:r>
              <a:rPr kumimoji="1" lang="en-US" altLang="zh-CN" sz="2200" dirty="0" err="1">
                <a:latin typeface="Times New Roman" panose="02020603050405020304" pitchFamily="18" charset="0"/>
              </a:rPr>
              <a:t>RLSMatrix</a:t>
            </a:r>
            <a:r>
              <a:rPr kumimoji="1" lang="en-US" altLang="zh-CN" sz="2200" dirty="0">
                <a:latin typeface="Times New Roman" panose="02020603050405020304" pitchFamily="18" charset="0"/>
              </a:rPr>
              <a:t> *Q)</a:t>
            </a:r>
          </a:p>
          <a:p>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int   arow, brow,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p, q, t;    float ctemp[];</a:t>
            </a:r>
          </a:p>
          <a:p>
            <a:r>
              <a:rPr kumimoji="1" lang="en-US" altLang="zh-CN" sz="2200" dirty="0">
                <a:latin typeface="Times New Roman" panose="02020603050405020304" pitchFamily="18" charset="0"/>
              </a:rPr>
              <a:t>        if (M.mu != N.nu) return ERROR;</a:t>
            </a:r>
          </a:p>
          <a:p>
            <a:r>
              <a:rPr kumimoji="1" lang="en-US" altLang="zh-CN" sz="2200" dirty="0">
                <a:latin typeface="Times New Roman" panose="02020603050405020304" pitchFamily="18" charset="0"/>
              </a:rPr>
              <a:t>        Q-&gt;mu = M.nu;</a:t>
            </a:r>
          </a:p>
          <a:p>
            <a:r>
              <a:rPr kumimoji="1" lang="en-US" altLang="zh-CN" sz="2200" dirty="0">
                <a:latin typeface="Times New Roman" panose="02020603050405020304" pitchFamily="18" charset="0"/>
              </a:rPr>
              <a:t>        Q-&gt;nu = N.mu;</a:t>
            </a:r>
          </a:p>
          <a:p>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 0;</a:t>
            </a:r>
          </a:p>
          <a:p>
            <a:r>
              <a:rPr kumimoji="1" lang="en-US" altLang="zh-CN" sz="2200" dirty="0">
                <a:latin typeface="Times New Roman" panose="02020603050405020304" pitchFamily="18" charset="0"/>
              </a:rPr>
              <a:t>        if (</a:t>
            </a:r>
            <a:r>
              <a:rPr kumimoji="1" lang="en-US" altLang="zh-CN" sz="2200" dirty="0" err="1">
                <a:latin typeface="Times New Roman" panose="02020603050405020304" pitchFamily="18" charset="0"/>
              </a:rPr>
              <a:t>M.tu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N.tu</a:t>
            </a:r>
            <a:r>
              <a:rPr kumimoji="1" lang="en-US" altLang="zh-CN" sz="2200" dirty="0">
                <a:latin typeface="Times New Roman" panose="02020603050405020304" pitchFamily="18" charset="0"/>
              </a:rPr>
              <a:t> != 0) {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是否为</a:t>
            </a:r>
            <a:r>
              <a:rPr kumimoji="1" lang="en-US" altLang="zh-CN" sz="2200" dirty="0" err="1">
                <a:solidFill>
                  <a:srgbClr val="339933"/>
                </a:solidFill>
                <a:latin typeface="Times New Roman" panose="02020603050405020304" pitchFamily="18" charset="0"/>
                <a:sym typeface="+mn-ea"/>
              </a:rPr>
              <a:t>0</a:t>
            </a:r>
            <a:r>
              <a:rPr kumimoji="1" lang="zh-CN" altLang="en-US" sz="2200" dirty="0" err="1">
                <a:solidFill>
                  <a:srgbClr val="339933"/>
                </a:solidFill>
                <a:latin typeface="Times New Roman" panose="02020603050405020304" pitchFamily="18" charset="0"/>
                <a:sym typeface="+mn-ea"/>
              </a:rPr>
              <a:t>矩阵</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for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=0; </a:t>
            </a:r>
            <a:r>
              <a:rPr kumimoji="1" lang="en-US" altLang="zh-CN" sz="2200" dirty="0" err="1">
                <a:solidFill>
                  <a:srgbClr val="FFFF00"/>
                </a:solidFill>
                <a:latin typeface="Times New Roman" panose="02020603050405020304" pitchFamily="18" charset="0"/>
              </a:rPr>
              <a:t>arow</a:t>
            </a:r>
            <a:r>
              <a:rPr kumimoji="1" lang="en-US" altLang="zh-CN" sz="2200" dirty="0">
                <a:solidFill>
                  <a:srgbClr val="FFFF00"/>
                </a:solidFill>
                <a:latin typeface="Times New Roman" panose="02020603050405020304" pitchFamily="18" charset="0"/>
              </a:rPr>
              <a:t>&lt; M.mu; ++</a:t>
            </a:r>
            <a:r>
              <a:rPr kumimoji="1" lang="en-US" altLang="zh-CN" sz="2200" dirty="0" err="1">
                <a:solidFill>
                  <a:srgbClr val="FFFF00"/>
                </a:solidFill>
                <a:latin typeface="Times New Roman" panose="02020603050405020304" pitchFamily="18" charset="0"/>
              </a:rPr>
              <a:t>arow</a:t>
            </a:r>
            <a:r>
              <a:rPr kumimoji="1" lang="en-US" altLang="zh-CN" sz="2200" dirty="0">
                <a:latin typeface="Times New Roman" panose="02020603050405020304" pitchFamily="18" charset="0"/>
              </a:rPr>
              <a:t>) {</a:t>
            </a:r>
            <a:r>
              <a:rPr kumimoji="1" lang="en-US" altLang="zh-CN" sz="2200" dirty="0">
                <a:solidFill>
                  <a:srgbClr val="339933"/>
                </a:solidFill>
                <a:latin typeface="Times New Roman" panose="02020603050405020304" pitchFamily="18" charset="0"/>
                <a:sym typeface="+mn-ea"/>
              </a:rPr>
              <a:t>//</a:t>
            </a:r>
            <a:r>
              <a:rPr kumimoji="1" lang="zh-CN" altLang="en-US" sz="2200" dirty="0" err="1">
                <a:solidFill>
                  <a:srgbClr val="339933"/>
                </a:solidFill>
                <a:latin typeface="Times New Roman" panose="02020603050405020304" pitchFamily="18" charset="0"/>
                <a:sym typeface="+mn-ea"/>
              </a:rPr>
              <a:t>对于</a:t>
            </a:r>
            <a:r>
              <a:rPr kumimoji="1" lang="en-US" altLang="zh-CN" sz="2200" dirty="0" err="1">
                <a:solidFill>
                  <a:srgbClr val="339933"/>
                </a:solidFill>
                <a:latin typeface="Times New Roman" panose="02020603050405020304" pitchFamily="18" charset="0"/>
                <a:sym typeface="+mn-ea"/>
              </a:rPr>
              <a:t>M</a:t>
            </a:r>
            <a:r>
              <a:rPr kumimoji="1" lang="zh-CN" altLang="en-US" sz="2200" dirty="0" err="1">
                <a:solidFill>
                  <a:srgbClr val="339933"/>
                </a:solidFill>
                <a:latin typeface="Times New Roman" panose="02020603050405020304" pitchFamily="18" charset="0"/>
                <a:sym typeface="+mn-ea"/>
              </a:rPr>
              <a:t>中每一行</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a:solidFill>
                  <a:srgbClr val="FFFF00"/>
                </a:solidFill>
                <a:latin typeface="Times New Roman" panose="02020603050405020304" pitchFamily="18" charset="0"/>
              </a:rPr>
              <a:t>ctemp[]=0;  	</a:t>
            </a:r>
            <a:endParaRPr kumimoji="1" lang="en-US" altLang="zh-CN" dirty="0">
              <a:solidFill>
                <a:srgbClr val="339933"/>
              </a:solidFill>
              <a:latin typeface="Times New Roman" panose="02020603050405020304" pitchFamily="18" charset="0"/>
            </a:endParaRPr>
          </a:p>
          <a:p>
            <a:pPr algn="l">
              <a:buClrTx/>
              <a:buSzTx/>
              <a:buFontTx/>
            </a:pPr>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a:t>
            </a:r>
            <a:r>
              <a:rPr kumimoji="1" lang="zh-CN" altLang="en-US" dirty="0" err="1">
                <a:solidFill>
                  <a:srgbClr val="339933"/>
                </a:solidFill>
                <a:latin typeface="Times New Roman" panose="02020603050405020304" pitchFamily="18" charset="0"/>
              </a:rPr>
              <a:t>//更新Q中参数</a:t>
            </a:r>
            <a:r>
              <a:rPr kumimoji="1" lang="zh-CN" altLang="en-US" dirty="0" err="1">
                <a:solidFill>
                  <a:srgbClr val="339933"/>
                </a:solidFill>
                <a:latin typeface="Times New Roman" panose="02020603050405020304" pitchFamily="18" charset="0"/>
                <a:sym typeface="+mn-ea"/>
              </a:rPr>
              <a:t>rpos</a:t>
            </a:r>
            <a:r>
              <a:rPr kumimoji="1" lang="en-US" altLang="zh-CN" dirty="0" err="1">
                <a:solidFill>
                  <a:srgbClr val="339933"/>
                </a:solidFill>
                <a:latin typeface="Times New Roman" panose="02020603050405020304" pitchFamily="18" charset="0"/>
                <a:sym typeface="+mn-ea"/>
              </a:rPr>
              <a:t>[]</a:t>
            </a:r>
            <a:endParaRPr kumimoji="1" lang="zh-CN" altLang="en-US" dirty="0" err="1">
              <a:solidFill>
                <a:srgbClr val="339933"/>
              </a:solidFill>
              <a:latin typeface="Times New Roman" panose="02020603050405020304" pitchFamily="18" charset="0"/>
            </a:endParaRPr>
          </a:p>
          <a:p>
            <a:r>
              <a:rPr kumimoji="1" lang="en-US" altLang="zh-CN" sz="2200" dirty="0">
                <a:latin typeface="Times New Roman" panose="02020603050405020304" pitchFamily="18" charset="0"/>
              </a:rPr>
              <a:t>                        for (p=</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 p&lt; </a:t>
            </a:r>
            <a:r>
              <a:rPr kumimoji="1" lang="en-US" altLang="zh-CN" sz="2200" dirty="0" err="1">
                <a:latin typeface="Times New Roman" panose="02020603050405020304" pitchFamily="18" charset="0"/>
              </a:rPr>
              <a:t>M.rpos</a:t>
            </a:r>
            <a:r>
              <a:rPr kumimoji="1" lang="en-US" altLang="zh-CN" sz="2200" dirty="0">
                <a:latin typeface="Times New Roman" panose="02020603050405020304" pitchFamily="18" charset="0"/>
              </a:rPr>
              <a:t>[arow+1]; ++p) {</a:t>
            </a:r>
          </a:p>
          <a:p>
            <a:r>
              <a:rPr kumimoji="1" lang="en-US" altLang="zh-CN" sz="2200" dirty="0">
                <a:latin typeface="Times New Roman" panose="02020603050405020304" pitchFamily="18" charset="0"/>
              </a:rPr>
              <a:t>                                </a:t>
            </a:r>
            <a:r>
              <a:rPr kumimoji="1" lang="en-US" altLang="zh-CN" sz="2200" dirty="0">
                <a:solidFill>
                  <a:srgbClr val="FFFF00"/>
                </a:solidFill>
                <a:latin typeface="Times New Roman" panose="02020603050405020304" pitchFamily="18" charset="0"/>
              </a:rPr>
              <a:t>brow=</a:t>
            </a:r>
            <a:r>
              <a:rPr kumimoji="1" lang="en-US" altLang="zh-CN" sz="2200" dirty="0" err="1">
                <a:solidFill>
                  <a:srgbClr val="FFFF00"/>
                </a:solidFill>
                <a:latin typeface="Times New Roman" panose="02020603050405020304" pitchFamily="18" charset="0"/>
              </a:rPr>
              <a:t>M.data</a:t>
            </a:r>
            <a:r>
              <a:rPr kumimoji="1" lang="en-US" altLang="zh-CN" sz="2200" dirty="0">
                <a:solidFill>
                  <a:srgbClr val="FFFF00"/>
                </a:solidFill>
                <a:latin typeface="Times New Roman" panose="02020603050405020304" pitchFamily="18" charset="0"/>
              </a:rPr>
              <a:t>[p].j; </a:t>
            </a:r>
            <a:r>
              <a:rPr kumimoji="1" lang="zh-CN" altLang="en-US" dirty="0" err="1">
                <a:solidFill>
                  <a:srgbClr val="339933"/>
                </a:solidFill>
                <a:latin typeface="Times New Roman" panose="02020603050405020304" pitchFamily="18" charset="0"/>
              </a:rPr>
              <a:t>//获取该元素列号</a:t>
            </a:r>
            <a:endParaRPr kumimoji="1" lang="en-US" altLang="zh-CN" dirty="0">
              <a:solidFill>
                <a:srgbClr val="FFFF00"/>
              </a:solidFill>
              <a:latin typeface="Times New Roman" panose="02020603050405020304" pitchFamily="18" charset="0"/>
            </a:endParaRPr>
          </a:p>
          <a:p>
            <a:r>
              <a:rPr kumimoji="1" lang="en-US" altLang="zh-CN" sz="2200" dirty="0">
                <a:latin typeface="Times New Roman" panose="02020603050405020304" pitchFamily="18" charset="0"/>
              </a:rPr>
              <a:t>                                for (q = </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 q&lt;</a:t>
            </a:r>
            <a:r>
              <a:rPr kumimoji="1" lang="en-US" altLang="zh-CN" sz="2200" dirty="0" err="1">
                <a:latin typeface="Times New Roman" panose="02020603050405020304" pitchFamily="18" charset="0"/>
              </a:rPr>
              <a:t>N.rpos</a:t>
            </a:r>
            <a:r>
              <a:rPr kumimoji="1" lang="en-US" altLang="zh-CN" sz="2200" dirty="0">
                <a:latin typeface="Times New Roman" panose="02020603050405020304" pitchFamily="18" charset="0"/>
              </a:rPr>
              <a:t>[brow+1]; ++q)  {</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[q].j;</a:t>
            </a:r>
          </a:p>
          <a:p>
            <a:r>
              <a:rPr kumimoji="1" lang="en-US" altLang="zh-CN" sz="2200" dirty="0">
                <a:latin typeface="Times New Roman" panose="02020603050405020304" pitchFamily="18" charset="0"/>
              </a:rPr>
              <a:t>                                        ctemp[</a:t>
            </a:r>
            <a:r>
              <a:rPr kumimoji="1" lang="en-US" altLang="zh-CN" sz="2200" dirty="0" err="1">
                <a:latin typeface="Times New Roman" panose="02020603050405020304" pitchFamily="18" charset="0"/>
              </a:rPr>
              <a:t>ccol</a:t>
            </a:r>
            <a:r>
              <a:rPr kumimoji="1" lang="en-US" altLang="zh-CN" dirty="0"/>
              <a:t>]</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M.data</a:t>
            </a:r>
            <a:r>
              <a:rPr kumimoji="1" lang="en-US" altLang="zh-CN" sz="2200" dirty="0">
                <a:latin typeface="Times New Roman" panose="02020603050405020304" pitchFamily="18" charset="0"/>
              </a:rPr>
              <a:t>[p].</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N.data</a:t>
            </a:r>
            <a:r>
              <a:rPr kumimoji="1" lang="en-US" altLang="zh-CN" sz="2200" dirty="0">
                <a:latin typeface="Times New Roman" panose="02020603050405020304" pitchFamily="18" charset="0"/>
              </a:rPr>
              <a:t>[q].</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a:solidFill>
                  <a:srgbClr val="33CC33"/>
                </a:solidFill>
                <a:latin typeface="Times New Roman" panose="02020603050405020304" pitchFamily="18" charset="0"/>
              </a:rPr>
              <a:t> </a:t>
            </a:r>
            <a:r>
              <a:rPr kumimoji="1" lang="en-US" altLang="zh-CN" sz="1600" dirty="0">
                <a:solidFill>
                  <a:srgbClr val="33CC33"/>
                </a:solidFill>
                <a:latin typeface="Times New Roman" panose="02020603050405020304" pitchFamily="18" charset="0"/>
              </a:rPr>
              <a:t>//</a:t>
            </a:r>
            <a:r>
              <a:rPr kumimoji="1" lang="zh-CN" altLang="en-US" sz="1600" dirty="0">
                <a:solidFill>
                  <a:srgbClr val="33CC33"/>
                </a:solidFill>
                <a:latin typeface="Times New Roman" panose="02020603050405020304" pitchFamily="18" charset="0"/>
              </a:rPr>
              <a:t>遍历</a:t>
            </a:r>
            <a:r>
              <a:rPr kumimoji="1" lang="en-US" altLang="zh-CN" sz="1600" dirty="0">
                <a:solidFill>
                  <a:srgbClr val="33CC33"/>
                </a:solidFill>
                <a:latin typeface="Times New Roman" panose="02020603050405020304" pitchFamily="18" charset="0"/>
              </a:rPr>
              <a:t>N</a:t>
            </a:r>
            <a:r>
              <a:rPr kumimoji="1" lang="zh-CN" altLang="en-US" sz="1600" dirty="0">
                <a:solidFill>
                  <a:srgbClr val="33CC33"/>
                </a:solidFill>
                <a:latin typeface="Times New Roman" panose="02020603050405020304" pitchFamily="18" charset="0"/>
              </a:rPr>
              <a:t>中某一特定行，平均行长度为 </a:t>
            </a:r>
            <a:r>
              <a:rPr kumimoji="1" lang="en-US" altLang="zh-CN" sz="1600" dirty="0" err="1">
                <a:solidFill>
                  <a:srgbClr val="33CC33"/>
                </a:solidFill>
                <a:latin typeface="Times New Roman" panose="02020603050405020304" pitchFamily="18" charset="0"/>
              </a:rPr>
              <a:t>N.tu</a:t>
            </a:r>
            <a:r>
              <a:rPr kumimoji="1" lang="en-US" altLang="zh-CN" sz="1600" dirty="0">
                <a:solidFill>
                  <a:srgbClr val="33CC33"/>
                </a:solidFill>
                <a:latin typeface="Times New Roman" panose="02020603050405020304" pitchFamily="18" charset="0"/>
              </a:rPr>
              <a:t> / </a:t>
            </a:r>
            <a:r>
              <a:rPr kumimoji="1" lang="en-US" altLang="zh-CN" sz="1600" dirty="0" err="1">
                <a:solidFill>
                  <a:srgbClr val="33CC33"/>
                </a:solidFill>
                <a:latin typeface="Times New Roman" panose="02020603050405020304" pitchFamily="18" charset="0"/>
              </a:rPr>
              <a:t>N.mu</a:t>
            </a:r>
            <a:r>
              <a:rPr kumimoji="1" lang="en-US" altLang="zh-CN" sz="1600" dirty="0">
                <a:solidFill>
                  <a:srgbClr val="33CC33"/>
                </a:solidFill>
                <a:latin typeface="Times New Roman" panose="02020603050405020304" pitchFamily="18" charset="0"/>
              </a:rPr>
              <a:t> (</a:t>
            </a:r>
            <a:r>
              <a:rPr kumimoji="1" lang="zh-CN" altLang="en-US" sz="1600" dirty="0">
                <a:solidFill>
                  <a:srgbClr val="33CC33"/>
                </a:solidFill>
                <a:latin typeface="Times New Roman" panose="02020603050405020304" pitchFamily="18" charset="0"/>
              </a:rPr>
              <a:t>非</a:t>
            </a:r>
            <a:r>
              <a:rPr kumimoji="1" lang="en-US" altLang="zh-CN" sz="1600" dirty="0">
                <a:solidFill>
                  <a:srgbClr val="33CC33"/>
                </a:solidFill>
                <a:latin typeface="Times New Roman" panose="02020603050405020304" pitchFamily="18" charset="0"/>
              </a:rPr>
              <a:t>0</a:t>
            </a:r>
            <a:r>
              <a:rPr kumimoji="1" lang="zh-CN" altLang="en-US" sz="1600" dirty="0">
                <a:solidFill>
                  <a:srgbClr val="33CC33"/>
                </a:solidFill>
                <a:latin typeface="Times New Roman" panose="02020603050405020304" pitchFamily="18" charset="0"/>
              </a:rPr>
              <a:t>元总数</a:t>
            </a:r>
            <a:r>
              <a:rPr kumimoji="1" lang="en-US" altLang="zh-CN" sz="1600" dirty="0">
                <a:solidFill>
                  <a:srgbClr val="33CC33"/>
                </a:solidFill>
                <a:latin typeface="Times New Roman" panose="02020603050405020304" pitchFamily="18" charset="0"/>
              </a:rPr>
              <a:t>/</a:t>
            </a:r>
            <a:r>
              <a:rPr kumimoji="1" lang="zh-CN" altLang="en-US" sz="1600" dirty="0">
                <a:solidFill>
                  <a:srgbClr val="33CC33"/>
                </a:solidFill>
                <a:latin typeface="Times New Roman" panose="02020603050405020304" pitchFamily="18" charset="0"/>
              </a:rPr>
              <a:t>行数</a:t>
            </a:r>
            <a:r>
              <a:rPr kumimoji="1" lang="en-US" altLang="zh-CN" dirty="0">
                <a:solidFill>
                  <a:srgbClr val="33CC33"/>
                </a:solidFill>
                <a:latin typeface="Times New Roman" panose="02020603050405020304" pitchFamily="18" charset="0"/>
              </a:rPr>
              <a:t>)</a:t>
            </a:r>
          </a:p>
          <a:p>
            <a:r>
              <a:rPr kumimoji="1" lang="en-US" altLang="zh-CN" sz="2200" dirty="0">
                <a:latin typeface="Times New Roman" panose="02020603050405020304" pitchFamily="18" charset="0"/>
              </a:rPr>
              <a:t>                        } 			</a:t>
            </a:r>
          </a:p>
        </p:txBody>
      </p:sp>
      <p:sp>
        <p:nvSpPr>
          <p:cNvPr id="78851" name="Text Box 3"/>
          <p:cNvSpPr txBox="1">
            <a:spLocks noChangeArrowheads="1"/>
          </p:cNvSpPr>
          <p:nvPr/>
        </p:nvSpPr>
        <p:spPr bwMode="auto">
          <a:xfrm>
            <a:off x="303213" y="207963"/>
            <a:ext cx="2863850" cy="4572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FFFF00"/>
                </a:solidFill>
                <a:ea typeface="幼圆" panose="02010509060101010101" pitchFamily="49" charset="-122"/>
              </a:rPr>
              <a:t>Matrix multiplication</a:t>
            </a:r>
          </a:p>
        </p:txBody>
      </p:sp>
      <p:sp>
        <p:nvSpPr>
          <p:cNvPr id="78852" name="Rectangle 4"/>
          <p:cNvSpPr>
            <a:spLocks noChangeArrowheads="1"/>
          </p:cNvSpPr>
          <p:nvPr/>
        </p:nvSpPr>
        <p:spPr bwMode="auto">
          <a:xfrm>
            <a:off x="1908175" y="4373563"/>
            <a:ext cx="6985000" cy="2420937"/>
          </a:xfrm>
          <a:prstGeom prst="rect">
            <a:avLst/>
          </a:prstGeom>
          <a:noFill/>
          <a:ln w="28575">
            <a:solidFill>
              <a:schemeClr val="accent5"/>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2700020" y="1917065"/>
            <a:ext cx="6212205" cy="1322070"/>
          </a:xfrm>
          <a:prstGeom prst="rect">
            <a:avLst/>
          </a:prstGeom>
          <a:solidFill>
            <a:schemeClr val="accent6"/>
          </a:solidFill>
        </p:spPr>
        <p:txBody>
          <a:bodyPr wrap="square" rtlCol="0">
            <a:spAutoFit/>
          </a:bodyPr>
          <a:lstStyle/>
          <a:p>
            <a:r>
              <a:rPr kumimoji="1" lang="zh-CN" altLang="en-US" sz="2000" b="1" dirty="0">
                <a:solidFill>
                  <a:schemeClr val="accent5"/>
                </a:solidFill>
                <a:latin typeface="Times New Roman" panose="02020603050405020304" pitchFamily="18" charset="0"/>
                <a:sym typeface="+mn-ea"/>
              </a:rPr>
              <a:t>第一个</a:t>
            </a:r>
            <a:r>
              <a:rPr kumimoji="1" lang="en-US" altLang="zh-CN" sz="2000" b="1" dirty="0">
                <a:solidFill>
                  <a:schemeClr val="accent5"/>
                </a:solidFill>
                <a:latin typeface="Times New Roman" panose="02020603050405020304" pitchFamily="18" charset="0"/>
                <a:sym typeface="+mn-ea"/>
              </a:rPr>
              <a:t>for</a:t>
            </a:r>
            <a:r>
              <a:rPr kumimoji="1" lang="zh-CN" altLang="en-US" sz="2000" b="1" dirty="0">
                <a:solidFill>
                  <a:schemeClr val="accent5"/>
                </a:solidFill>
                <a:latin typeface="Times New Roman" panose="02020603050405020304" pitchFamily="18" charset="0"/>
                <a:sym typeface="+mn-ea"/>
              </a:rPr>
              <a:t>循环遍历每行，第二个</a:t>
            </a:r>
            <a:r>
              <a:rPr kumimoji="1" lang="en-US" altLang="zh-CN" sz="2000" b="1" dirty="0">
                <a:solidFill>
                  <a:schemeClr val="accent5"/>
                </a:solidFill>
                <a:latin typeface="Times New Roman" panose="02020603050405020304" pitchFamily="18" charset="0"/>
                <a:sym typeface="+mn-ea"/>
              </a:rPr>
              <a:t>for</a:t>
            </a:r>
            <a:r>
              <a:rPr kumimoji="1" lang="zh-CN" altLang="en-US" sz="2000" b="1" dirty="0">
                <a:solidFill>
                  <a:schemeClr val="accent5"/>
                </a:solidFill>
                <a:latin typeface="Times New Roman" panose="02020603050405020304" pitchFamily="18" charset="0"/>
                <a:sym typeface="+mn-ea"/>
              </a:rPr>
              <a:t>循环遍历行中每个元素，因此总循环轮数</a:t>
            </a:r>
            <a:r>
              <a:rPr kumimoji="1" lang="en-US" altLang="zh-CN" sz="2000" b="1" dirty="0">
                <a:solidFill>
                  <a:schemeClr val="accent5"/>
                </a:solidFill>
                <a:latin typeface="Times New Roman" panose="02020603050405020304" pitchFamily="18" charset="0"/>
                <a:sym typeface="+mn-ea"/>
              </a:rPr>
              <a:t>M.tu;</a:t>
            </a:r>
            <a:r>
              <a:rPr kumimoji="1" lang="zh-CN" altLang="en-US" sz="2000" b="1" dirty="0">
                <a:solidFill>
                  <a:schemeClr val="accent5"/>
                </a:solidFill>
                <a:latin typeface="Times New Roman" panose="02020603050405020304" pitchFamily="18" charset="0"/>
                <a:sym typeface="+mn-ea"/>
              </a:rPr>
              <a:t>循环内部，需要遍历</a:t>
            </a:r>
            <a:r>
              <a:rPr kumimoji="1" lang="en-US" altLang="zh-CN" sz="2000" b="1" dirty="0">
                <a:solidFill>
                  <a:schemeClr val="accent5"/>
                </a:solidFill>
                <a:latin typeface="Times New Roman" panose="02020603050405020304" pitchFamily="18" charset="0"/>
                <a:sym typeface="+mn-ea"/>
              </a:rPr>
              <a:t>N</a:t>
            </a:r>
            <a:r>
              <a:rPr kumimoji="1" lang="zh-CN" altLang="en-US" sz="2000" b="1" dirty="0">
                <a:solidFill>
                  <a:schemeClr val="accent5"/>
                </a:solidFill>
                <a:latin typeface="Times New Roman" panose="02020603050405020304" pitchFamily="18" charset="0"/>
                <a:sym typeface="+mn-ea"/>
              </a:rPr>
              <a:t>中某一特定行，平均行长度为</a:t>
            </a:r>
            <a:r>
              <a:rPr kumimoji="1" lang="en-US" altLang="zh-CN" sz="2000" b="1" dirty="0">
                <a:solidFill>
                  <a:schemeClr val="accent5"/>
                </a:solidFill>
                <a:latin typeface="Times New Roman" panose="02020603050405020304" pitchFamily="18" charset="0"/>
                <a:sym typeface="+mn-ea"/>
              </a:rPr>
              <a:t>N.tu/N.mu</a:t>
            </a:r>
          </a:p>
          <a:p>
            <a:r>
              <a:rPr kumimoji="1" lang="zh-CN" altLang="en-US" sz="2000" b="1" dirty="0">
                <a:solidFill>
                  <a:schemeClr val="accent5"/>
                </a:solidFill>
                <a:latin typeface="Times New Roman" panose="02020603050405020304" pitchFamily="18" charset="0"/>
                <a:sym typeface="+mn-ea"/>
              </a:rPr>
              <a:t>总复杂度</a:t>
            </a:r>
            <a:r>
              <a:rPr kumimoji="1" lang="en-US" altLang="zh-CN" sz="2000" b="1" dirty="0">
                <a:solidFill>
                  <a:schemeClr val="accent5"/>
                </a:solidFill>
                <a:latin typeface="Times New Roman" panose="02020603050405020304" pitchFamily="18" charset="0"/>
                <a:sym typeface="+mn-ea"/>
              </a:rPr>
              <a:t>O(M.tu*N.tu/N.mu)</a:t>
            </a:r>
          </a:p>
        </p:txBody>
      </p:sp>
      <p:cxnSp>
        <p:nvCxnSpPr>
          <p:cNvPr id="3" name="直接箭头连接符 2">
            <a:extLst>
              <a:ext uri="{FF2B5EF4-FFF2-40B4-BE49-F238E27FC236}">
                <a16:creationId xmlns:a16="http://schemas.microsoft.com/office/drawing/2014/main" id="{99CA7821-68CE-FF7E-4300-62725428CEF9}"/>
              </a:ext>
            </a:extLst>
          </p:cNvPr>
          <p:cNvCxnSpPr>
            <a:cxnSpLocks/>
          </p:cNvCxnSpPr>
          <p:nvPr/>
        </p:nvCxnSpPr>
        <p:spPr>
          <a:xfrm>
            <a:off x="8316416" y="3239135"/>
            <a:ext cx="0" cy="113442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ChangeArrowheads="1"/>
          </p:cNvSpPr>
          <p:nvPr/>
        </p:nvSpPr>
        <p:spPr bwMode="auto">
          <a:xfrm>
            <a:off x="179388" y="476250"/>
            <a:ext cx="856932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a:latin typeface="Times New Roman" panose="02020603050405020304" pitchFamily="18" charset="0"/>
              </a:rPr>
              <a:t>                        for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=0;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&lt;Q.nu;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a:t>
            </a:r>
          </a:p>
          <a:p>
            <a:r>
              <a:rPr kumimoji="1" lang="en-US" altLang="zh-CN" sz="2200" dirty="0">
                <a:latin typeface="Times New Roman" panose="02020603050405020304" pitchFamily="18" charset="0"/>
              </a:rPr>
              <a:t>                                if (ctemp[</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 {</a:t>
            </a:r>
          </a:p>
          <a:p>
            <a:r>
              <a:rPr kumimoji="1" lang="en-US" altLang="zh-CN" sz="2200" dirty="0">
                <a:latin typeface="Times New Roman" panose="02020603050405020304" pitchFamily="18" charset="0"/>
              </a:rPr>
              <a:t>                                        if (++Q-&gt;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 &gt; MAXSIZE) </a:t>
            </a:r>
          </a:p>
          <a:p>
            <a:r>
              <a:rPr kumimoji="1" lang="en-US" altLang="zh-CN" sz="2200" dirty="0">
                <a:latin typeface="Times New Roman" panose="02020603050405020304" pitchFamily="18" charset="0"/>
              </a:rPr>
              <a:t>                                                return ERROR;</a:t>
            </a:r>
          </a:p>
          <a:p>
            <a:r>
              <a:rPr kumimoji="1" lang="en-US" altLang="zh-CN" sz="2200" dirty="0">
                <a:latin typeface="Times New Roman" panose="02020603050405020304" pitchFamily="18" charset="0"/>
              </a:rPr>
              <a:t>                                        else {</a:t>
            </a:r>
          </a:p>
          <a:p>
            <a:r>
              <a:rPr kumimoji="1" lang="en-US" altLang="zh-CN" sz="2200" dirty="0">
                <a:latin typeface="Times New Roman" panose="02020603050405020304" pitchFamily="18" charset="0"/>
              </a:rPr>
              <a:t>                                                Q-&gt;data[T-&gt;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i</a:t>
            </a:r>
            <a:r>
              <a:rPr kumimoji="1" lang="en-US" altLang="zh-CN" sz="2200" dirty="0">
                <a:latin typeface="Times New Roman" panose="02020603050405020304" pitchFamily="18" charset="0"/>
              </a:rPr>
              <a:t> = </a:t>
            </a:r>
            <a:r>
              <a:rPr kumimoji="1" lang="en-US" altLang="zh-CN" sz="2200" dirty="0" err="1">
                <a:latin typeface="Times New Roman" panose="02020603050405020304" pitchFamily="18" charset="0"/>
              </a:rPr>
              <a:t>arow</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Q-&gt;data[T-&gt;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].j = </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Q-&gt;data[T-&gt;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 = ctemp[</a:t>
            </a:r>
            <a:r>
              <a:rPr kumimoji="1" lang="en-US" altLang="zh-CN" sz="2200" dirty="0" err="1">
                <a:latin typeface="Times New Roman" panose="02020603050405020304" pitchFamily="18" charset="0"/>
              </a:rPr>
              <a:t>ccol</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Q-&gt;</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//else</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//if</a:t>
            </a: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t>
            </a:r>
            <a:r>
              <a:rPr kumimoji="1" lang="en-US" altLang="zh-CN" sz="2200" dirty="0" err="1">
                <a:solidFill>
                  <a:srgbClr val="33CC33"/>
                </a:solidFill>
                <a:latin typeface="Times New Roman" panose="02020603050405020304" pitchFamily="18" charset="0"/>
              </a:rPr>
              <a:t>ccol</a:t>
            </a:r>
            <a:endParaRPr kumimoji="1" lang="en-US" altLang="zh-CN" sz="2200" dirty="0">
              <a:solidFill>
                <a:srgbClr val="33CC33"/>
              </a:solidFill>
              <a:latin typeface="Times New Roman" panose="02020603050405020304" pitchFamily="18" charset="0"/>
            </a:endParaRPr>
          </a:p>
          <a:p>
            <a:r>
              <a:rPr kumimoji="1" lang="en-US" altLang="zh-CN" sz="2200" dirty="0">
                <a:latin typeface="Times New Roman" panose="02020603050405020304" pitchFamily="18" charset="0"/>
              </a:rPr>
              <a:t>                } </a:t>
            </a:r>
            <a:r>
              <a:rPr kumimoji="1" lang="en-US" altLang="zh-CN" sz="2200" dirty="0">
                <a:solidFill>
                  <a:srgbClr val="33CC33"/>
                </a:solidFill>
                <a:latin typeface="Times New Roman" panose="02020603050405020304" pitchFamily="18" charset="0"/>
              </a:rPr>
              <a:t>//for arrow</a:t>
            </a:r>
          </a:p>
          <a:p>
            <a:r>
              <a:rPr kumimoji="1" lang="en-US" altLang="zh-CN" sz="2200" dirty="0">
                <a:solidFill>
                  <a:srgbClr val="33CC33"/>
                </a:solidFill>
                <a:latin typeface="Times New Roman" panose="02020603050405020304" pitchFamily="18" charset="0"/>
              </a:rPr>
              <a:t>        </a:t>
            </a:r>
            <a:r>
              <a:rPr kumimoji="1" lang="en-US" altLang="zh-CN" sz="2200" dirty="0">
                <a:latin typeface="Times New Roman" panose="02020603050405020304" pitchFamily="18" charset="0"/>
              </a:rPr>
              <a:t>}  </a:t>
            </a:r>
            <a:r>
              <a:rPr kumimoji="1" lang="en-US" altLang="zh-CN" sz="2200" dirty="0">
                <a:solidFill>
                  <a:srgbClr val="33CC33"/>
                </a:solidFill>
                <a:latin typeface="Times New Roman" panose="02020603050405020304" pitchFamily="18" charset="0"/>
              </a:rPr>
              <a:t>//if</a:t>
            </a:r>
          </a:p>
          <a:p>
            <a:r>
              <a:rPr kumimoji="1" lang="en-US" altLang="zh-CN" sz="2200" dirty="0">
                <a:latin typeface="Times New Roman" panose="02020603050405020304" pitchFamily="18" charset="0"/>
              </a:rPr>
              <a:t>      return OK;</a:t>
            </a:r>
          </a:p>
          <a:p>
            <a:r>
              <a:rPr kumimoji="1" lang="en-US" altLang="zh-CN" sz="2200" dirty="0">
                <a:latin typeface="Times New Roman" panose="02020603050405020304" pitchFamily="18" charset="0"/>
              </a:rPr>
              <a:t>}</a:t>
            </a:r>
          </a:p>
        </p:txBody>
      </p:sp>
      <p:sp>
        <p:nvSpPr>
          <p:cNvPr id="79878" name="Rectangle 6"/>
          <p:cNvSpPr>
            <a:spLocks noChangeArrowheads="1"/>
          </p:cNvSpPr>
          <p:nvPr/>
        </p:nvSpPr>
        <p:spPr bwMode="auto">
          <a:xfrm>
            <a:off x="1547664" y="476250"/>
            <a:ext cx="6337300" cy="3384550"/>
          </a:xfrm>
          <a:prstGeom prst="rect">
            <a:avLst/>
          </a:prstGeom>
          <a:noFill/>
          <a:ln w="28575">
            <a:solidFill>
              <a:schemeClr val="accent5"/>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275965" y="3933190"/>
            <a:ext cx="6101715" cy="706755"/>
          </a:xfrm>
          <a:prstGeom prst="rect">
            <a:avLst/>
          </a:prstGeom>
          <a:solidFill>
            <a:schemeClr val="accent6"/>
          </a:solidFill>
        </p:spPr>
        <p:txBody>
          <a:bodyPr wrap="square" rtlCol="0">
            <a:spAutoFit/>
          </a:bodyPr>
          <a:lstStyle/>
          <a:p>
            <a:r>
              <a:rPr kumimoji="1" lang="zh-CN" altLang="en-US" sz="2000" b="1" dirty="0">
                <a:solidFill>
                  <a:schemeClr val="accent5"/>
                </a:solidFill>
                <a:latin typeface="Times New Roman" panose="02020603050405020304" pitchFamily="18" charset="0"/>
                <a:sym typeface="+mn-ea"/>
              </a:rPr>
              <a:t>外循环共进行</a:t>
            </a:r>
            <a:r>
              <a:rPr kumimoji="1" lang="en-US" altLang="zh-CN" sz="2000" b="1" dirty="0">
                <a:solidFill>
                  <a:schemeClr val="accent5"/>
                </a:solidFill>
                <a:latin typeface="Times New Roman" panose="02020603050405020304" pitchFamily="18" charset="0"/>
                <a:sym typeface="+mn-ea"/>
              </a:rPr>
              <a:t>M.mu</a:t>
            </a:r>
            <a:r>
              <a:rPr kumimoji="1" lang="zh-CN" altLang="en-US" sz="2000" b="1" dirty="0">
                <a:solidFill>
                  <a:schemeClr val="accent5"/>
                </a:solidFill>
                <a:latin typeface="Times New Roman" panose="02020603050405020304" pitchFamily="18" charset="0"/>
                <a:sym typeface="+mn-ea"/>
              </a:rPr>
              <a:t>轮，内循环进行</a:t>
            </a:r>
            <a:r>
              <a:rPr kumimoji="1" lang="en-US" altLang="zh-CN" sz="2000" b="1" dirty="0">
                <a:solidFill>
                  <a:schemeClr val="accent5"/>
                </a:solidFill>
                <a:latin typeface="Times New Roman" panose="02020603050405020304" pitchFamily="18" charset="0"/>
                <a:sym typeface="+mn-ea"/>
              </a:rPr>
              <a:t>Q.nu(N.nu)</a:t>
            </a:r>
            <a:r>
              <a:rPr kumimoji="1" lang="zh-CN" altLang="en-US" sz="2000" b="1" dirty="0">
                <a:solidFill>
                  <a:schemeClr val="accent5"/>
                </a:solidFill>
                <a:latin typeface="Times New Roman" panose="02020603050405020304" pitchFamily="18" charset="0"/>
                <a:sym typeface="+mn-ea"/>
              </a:rPr>
              <a:t>轮，总复杂度</a:t>
            </a:r>
            <a:r>
              <a:rPr kumimoji="1" lang="en-US" altLang="zh-CN" sz="2000" b="1" dirty="0">
                <a:solidFill>
                  <a:schemeClr val="accent5"/>
                </a:solidFill>
                <a:latin typeface="Times New Roman" panose="02020603050405020304" pitchFamily="18" charset="0"/>
                <a:sym typeface="+mn-ea"/>
              </a:rPr>
              <a:t>O(N.nu*M.mu)</a:t>
            </a:r>
          </a:p>
        </p:txBody>
      </p:sp>
      <p:sp>
        <p:nvSpPr>
          <p:cNvPr id="3" name="Text Box 7">
            <a:extLst>
              <a:ext uri="{FF2B5EF4-FFF2-40B4-BE49-F238E27FC236}">
                <a16:creationId xmlns:a16="http://schemas.microsoft.com/office/drawing/2014/main" id="{D8945335-E524-2100-0A5D-FFDDD7BC5258}"/>
              </a:ext>
            </a:extLst>
          </p:cNvPr>
          <p:cNvSpPr txBox="1">
            <a:spLocks noChangeArrowheads="1"/>
          </p:cNvSpPr>
          <p:nvPr/>
        </p:nvSpPr>
        <p:spPr bwMode="auto">
          <a:xfrm>
            <a:off x="6357248" y="1447454"/>
            <a:ext cx="1439564" cy="707886"/>
          </a:xfrm>
          <a:prstGeom prst="rect">
            <a:avLst/>
          </a:prstGeom>
          <a:solidFill>
            <a:schemeClr val="bg1">
              <a:lumMod val="75000"/>
              <a:lumOff val="25000"/>
            </a:schemeClr>
          </a:solidFill>
          <a:ln w="28575">
            <a:solidFill>
              <a:srgbClr val="FFFF00"/>
            </a:solidFill>
            <a:miter lim="800000"/>
          </a:ln>
          <a:effectLst/>
        </p:spPr>
        <p:txBody>
          <a:bodyPr wrap="square">
            <a:spAutoFit/>
          </a:bodyPr>
          <a:lstStyle/>
          <a:p>
            <a:r>
              <a:rPr lang="zh-CN" sz="2000" dirty="0">
                <a:latin typeface="Times New Roman" panose="02020603050405020304" pitchFamily="18" charset="0"/>
                <a:ea typeface="幼圆" panose="02010509060101010101" pitchFamily="49" charset="-122"/>
              </a:rPr>
              <a:t>由</a:t>
            </a:r>
            <a:r>
              <a:rPr lang="en-US" altLang="zh-CN" sz="2000" dirty="0">
                <a:latin typeface="Times New Roman" panose="02020603050405020304" pitchFamily="18" charset="0"/>
                <a:ea typeface="幼圆" panose="02010509060101010101" pitchFamily="49" charset="-122"/>
              </a:rPr>
              <a:t>ctemp</a:t>
            </a:r>
            <a:r>
              <a:rPr lang="zh-CN" altLang="en-US" sz="2000" dirty="0">
                <a:latin typeface="Times New Roman" panose="02020603050405020304" pitchFamily="18" charset="0"/>
                <a:ea typeface="幼圆" panose="02010509060101010101" pitchFamily="49" charset="-122"/>
              </a:rPr>
              <a:t>构</a:t>
            </a:r>
            <a:endParaRPr lang="en-US" altLang="zh-CN" sz="2000" dirty="0">
              <a:latin typeface="Times New Roman" panose="02020603050405020304" pitchFamily="18" charset="0"/>
              <a:ea typeface="幼圆" panose="02010509060101010101" pitchFamily="49" charset="-122"/>
            </a:endParaRPr>
          </a:p>
          <a:p>
            <a:r>
              <a:rPr lang="zh-CN" altLang="en-US" sz="2000" dirty="0">
                <a:latin typeface="Times New Roman" panose="02020603050405020304" pitchFamily="18" charset="0"/>
                <a:ea typeface="幼圆" panose="02010509060101010101" pitchFamily="49" charset="-122"/>
              </a:rPr>
              <a:t>建</a:t>
            </a:r>
            <a:r>
              <a:rPr lang="en-US" altLang="zh-CN" sz="2000" dirty="0">
                <a:latin typeface="Times New Roman" panose="02020603050405020304" pitchFamily="18" charset="0"/>
                <a:ea typeface="幼圆" panose="02010509060101010101" pitchFamily="49" charset="-122"/>
              </a:rPr>
              <a:t>C</a:t>
            </a:r>
            <a:r>
              <a:rPr lang="zh-CN" altLang="en-US" sz="2000" dirty="0">
                <a:latin typeface="Times New Roman" panose="02020603050405020304" pitchFamily="18" charset="0"/>
                <a:ea typeface="幼圆" panose="02010509060101010101" pitchFamily="49" charset="-122"/>
              </a:rPr>
              <a:t>矩阵</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Complexity analysis</a:t>
            </a:r>
          </a:p>
        </p:txBody>
      </p:sp>
      <p:sp>
        <p:nvSpPr>
          <p:cNvPr id="106499" name="Rectangle 3"/>
          <p:cNvSpPr>
            <a:spLocks noGrp="1" noChangeArrowheads="1"/>
          </p:cNvSpPr>
          <p:nvPr>
            <p:ph type="body" idx="1"/>
          </p:nvPr>
        </p:nvSpPr>
        <p:spPr>
          <a:xfrm>
            <a:off x="457200" y="1600200"/>
            <a:ext cx="8229600" cy="4708525"/>
          </a:xfrm>
        </p:spPr>
        <p:txBody>
          <a:bodyPr/>
          <a:lstStyle/>
          <a:p>
            <a:r>
              <a:rPr kumimoji="1" lang="en-US" altLang="zh-CN" sz="2800" dirty="0"/>
              <a:t>The loop numbers in the algorithm:</a:t>
            </a:r>
          </a:p>
          <a:p>
            <a:pPr>
              <a:buFont typeface="Wingdings" panose="05000000000000000000" pitchFamily="2" charset="2"/>
              <a:buNone/>
            </a:pPr>
            <a:r>
              <a:rPr kumimoji="1" lang="en-US" altLang="zh-CN" sz="2800" dirty="0"/>
              <a:t>	1. ctemp initialization </a:t>
            </a:r>
            <a:r>
              <a:rPr kumimoji="1" lang="en-US" altLang="zh-CN" sz="2800" dirty="0">
                <a:sym typeface="Wingdings" panose="05000000000000000000" pitchFamily="2" charset="2"/>
              </a:rPr>
              <a:t> </a:t>
            </a:r>
            <a:r>
              <a:rPr kumimoji="1" lang="en-US" altLang="zh-CN" sz="2800" dirty="0">
                <a:solidFill>
                  <a:srgbClr val="FFFF00"/>
                </a:solidFill>
              </a:rPr>
              <a:t>O(M.mu*N.nu)</a:t>
            </a:r>
          </a:p>
          <a:p>
            <a:pPr>
              <a:buFont typeface="Wingdings" panose="05000000000000000000" pitchFamily="2" charset="2"/>
              <a:buNone/>
            </a:pPr>
            <a:r>
              <a:rPr kumimoji="1" lang="en-US" altLang="zh-CN" sz="2800" dirty="0"/>
              <a:t>	2. for all non-zero elements in result matrix Q </a:t>
            </a:r>
            <a:r>
              <a:rPr kumimoji="1" lang="en-US" altLang="zh-CN" sz="2800" dirty="0">
                <a:sym typeface="Wingdings" panose="05000000000000000000" pitchFamily="2" charset="2"/>
              </a:rPr>
              <a:t> </a:t>
            </a:r>
            <a:r>
              <a:rPr kumimoji="1" lang="en-US" altLang="zh-CN" sz="2800" dirty="0">
                <a:solidFill>
                  <a:srgbClr val="FFFF00"/>
                </a:solidFill>
              </a:rPr>
              <a:t>O(</a:t>
            </a:r>
            <a:r>
              <a:rPr kumimoji="1" lang="en-US" altLang="zh-CN" sz="2800" dirty="0" err="1">
                <a:solidFill>
                  <a:srgbClr val="FFFF00"/>
                </a:solidFill>
              </a:rPr>
              <a:t>M.tu</a:t>
            </a:r>
            <a:r>
              <a:rPr kumimoji="1" lang="en-US" altLang="zh-CN" sz="2800" dirty="0">
                <a:solidFill>
                  <a:srgbClr val="FFFF00"/>
                </a:solidFill>
              </a:rPr>
              <a:t>*</a:t>
            </a:r>
            <a:r>
              <a:rPr kumimoji="1" lang="en-US" altLang="zh-CN" sz="2800" dirty="0" err="1">
                <a:solidFill>
                  <a:srgbClr val="FFFF00"/>
                </a:solidFill>
              </a:rPr>
              <a:t>N.tu</a:t>
            </a:r>
            <a:r>
              <a:rPr kumimoji="1" lang="en-US" altLang="zh-CN" sz="2800" dirty="0">
                <a:solidFill>
                  <a:srgbClr val="FFFF00"/>
                </a:solidFill>
              </a:rPr>
              <a:t>/</a:t>
            </a:r>
            <a:r>
              <a:rPr kumimoji="1" lang="en-US" altLang="zh-CN" sz="2800" dirty="0" err="1">
                <a:solidFill>
                  <a:srgbClr val="FFFF00"/>
                </a:solidFill>
              </a:rPr>
              <a:t>N.mu</a:t>
            </a:r>
            <a:r>
              <a:rPr kumimoji="1" lang="en-US" altLang="zh-CN" sz="2800" dirty="0">
                <a:solidFill>
                  <a:srgbClr val="FFFF00"/>
                </a:solidFill>
              </a:rPr>
              <a:t>)</a:t>
            </a:r>
          </a:p>
          <a:p>
            <a:pPr>
              <a:buFont typeface="Wingdings" panose="05000000000000000000" pitchFamily="2" charset="2"/>
              <a:buNone/>
            </a:pPr>
            <a:r>
              <a:rPr kumimoji="1" lang="en-US" altLang="zh-CN" sz="2800" dirty="0"/>
              <a:t>	3. compacted </a:t>
            </a:r>
            <a:r>
              <a:rPr kumimoji="1" lang="en-US" altLang="zh-CN" sz="2800" dirty="0">
                <a:sym typeface="Wingdings" panose="05000000000000000000" pitchFamily="2" charset="2"/>
              </a:rPr>
              <a:t> </a:t>
            </a:r>
            <a:r>
              <a:rPr kumimoji="1" lang="en-US" altLang="zh-CN" sz="2800" dirty="0">
                <a:solidFill>
                  <a:srgbClr val="FFFF00"/>
                </a:solidFill>
              </a:rPr>
              <a:t>O(</a:t>
            </a:r>
            <a:r>
              <a:rPr kumimoji="1" lang="en-US" altLang="zh-CN" sz="2800" dirty="0" err="1">
                <a:solidFill>
                  <a:srgbClr val="FFFF00"/>
                </a:solidFill>
              </a:rPr>
              <a:t>M.mu</a:t>
            </a:r>
            <a:r>
              <a:rPr kumimoji="1" lang="en-US" altLang="zh-CN" sz="2800" dirty="0">
                <a:solidFill>
                  <a:srgbClr val="FFFF00"/>
                </a:solidFill>
              </a:rPr>
              <a:t>*</a:t>
            </a:r>
            <a:r>
              <a:rPr kumimoji="1" lang="en-US" altLang="zh-CN" sz="2800" dirty="0" err="1">
                <a:solidFill>
                  <a:srgbClr val="FFFF00"/>
                </a:solidFill>
              </a:rPr>
              <a:t>N.nu</a:t>
            </a:r>
            <a:r>
              <a:rPr kumimoji="1" lang="en-US" altLang="zh-CN" sz="2800" dirty="0">
                <a:solidFill>
                  <a:srgbClr val="FFFF00"/>
                </a:solidFill>
              </a:rPr>
              <a:t>)</a:t>
            </a:r>
          </a:p>
          <a:p>
            <a:pPr>
              <a:buFont typeface="Wingdings" panose="05000000000000000000" pitchFamily="2" charset="2"/>
              <a:buNone/>
            </a:pPr>
            <a:r>
              <a:rPr kumimoji="1" lang="en-US" altLang="zh-CN" sz="2800" dirty="0"/>
              <a:t>	4. The total time complexity is:	</a:t>
            </a:r>
            <a:r>
              <a:rPr kumimoji="1" lang="en-US" altLang="zh-CN" sz="2800" dirty="0">
                <a:solidFill>
                  <a:srgbClr val="FFFF00"/>
                </a:solidFill>
              </a:rPr>
              <a:t>O(</a:t>
            </a:r>
            <a:r>
              <a:rPr kumimoji="1" lang="en-US" altLang="zh-CN" sz="2800" dirty="0" err="1">
                <a:solidFill>
                  <a:srgbClr val="FFFF00"/>
                </a:solidFill>
              </a:rPr>
              <a:t>M.mu</a:t>
            </a:r>
            <a:r>
              <a:rPr kumimoji="1" lang="en-US" altLang="zh-CN" sz="2800" dirty="0">
                <a:solidFill>
                  <a:srgbClr val="FFFF00"/>
                </a:solidFill>
              </a:rPr>
              <a:t>*</a:t>
            </a:r>
            <a:r>
              <a:rPr kumimoji="1" lang="en-US" altLang="zh-CN" sz="2800" dirty="0" err="1">
                <a:solidFill>
                  <a:srgbClr val="FFFF00"/>
                </a:solidFill>
              </a:rPr>
              <a:t>N.nu+M.tu</a:t>
            </a:r>
            <a:r>
              <a:rPr kumimoji="1" lang="en-US" altLang="zh-CN" sz="2800" dirty="0">
                <a:solidFill>
                  <a:srgbClr val="FFFF00"/>
                </a:solidFill>
              </a:rPr>
              <a:t>*</a:t>
            </a:r>
            <a:r>
              <a:rPr kumimoji="1" lang="en-US" altLang="zh-CN" sz="2800" dirty="0" err="1">
                <a:solidFill>
                  <a:srgbClr val="FFFF00"/>
                </a:solidFill>
              </a:rPr>
              <a:t>N.tu</a:t>
            </a:r>
            <a:r>
              <a:rPr kumimoji="1" lang="en-US" altLang="zh-CN" sz="2800" dirty="0">
                <a:solidFill>
                  <a:srgbClr val="FFFF00"/>
                </a:solidFill>
              </a:rPr>
              <a:t>/</a:t>
            </a:r>
            <a:r>
              <a:rPr kumimoji="1" lang="en-US" altLang="zh-CN" sz="2800" dirty="0" err="1">
                <a:solidFill>
                  <a:srgbClr val="FFFF00"/>
                </a:solidFill>
              </a:rPr>
              <a:t>N.mu</a:t>
            </a:r>
            <a:r>
              <a:rPr kumimoji="1" lang="en-US" altLang="zh-CN" sz="2800" dirty="0"/>
              <a:t>)</a:t>
            </a:r>
          </a:p>
          <a:p>
            <a:pPr>
              <a:buFont typeface="Wingdings" panose="05000000000000000000" pitchFamily="2" charset="2"/>
              <a:buNone/>
            </a:pPr>
            <a:r>
              <a:rPr kumimoji="1" lang="en-US" altLang="zh-CN" sz="2800" dirty="0"/>
              <a:t>	If</a:t>
            </a:r>
          </a:p>
          <a:p>
            <a:pPr>
              <a:lnSpc>
                <a:spcPct val="50000"/>
              </a:lnSpc>
              <a:buFont typeface="Wingdings" panose="05000000000000000000" pitchFamily="2" charset="2"/>
              <a:buNone/>
            </a:pPr>
            <a:endParaRPr kumimoji="1" lang="en-US" altLang="zh-CN" sz="2800" dirty="0"/>
          </a:p>
          <a:p>
            <a:pPr>
              <a:buFont typeface="Wingdings" panose="05000000000000000000" pitchFamily="2" charset="2"/>
              <a:buNone/>
            </a:pPr>
            <a:r>
              <a:rPr kumimoji="1" lang="en-US" altLang="zh-CN" sz="2800" dirty="0"/>
              <a:t>	the total complexity is:</a:t>
            </a:r>
          </a:p>
        </p:txBody>
      </p:sp>
      <p:graphicFrame>
        <p:nvGraphicFramePr>
          <p:cNvPr id="106505" name="Object 9"/>
          <p:cNvGraphicFramePr>
            <a:graphicFrameLocks noChangeAspect="1"/>
          </p:cNvGraphicFramePr>
          <p:nvPr/>
        </p:nvGraphicFramePr>
        <p:xfrm>
          <a:off x="1617663" y="5157192"/>
          <a:ext cx="3095625" cy="625475"/>
        </p:xfrm>
        <a:graphic>
          <a:graphicData uri="http://schemas.openxmlformats.org/presentationml/2006/ole">
            <mc:AlternateContent xmlns:mc="http://schemas.openxmlformats.org/markup-compatibility/2006">
              <mc:Choice xmlns:v="urn:schemas-microsoft-com:vml" Requires="v">
                <p:oleObj name="Equation" r:id="rId2" imgW="1130300" imgH="228600" progId="Equation.DSMT4">
                  <p:embed/>
                </p:oleObj>
              </mc:Choice>
              <mc:Fallback>
                <p:oleObj name="Equation" r:id="rId2" imgW="1130300" imgH="2286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5157192"/>
                        <a:ext cx="309562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6" name="Object 10"/>
          <p:cNvGraphicFramePr>
            <a:graphicFrameLocks noChangeAspect="1"/>
          </p:cNvGraphicFramePr>
          <p:nvPr/>
        </p:nvGraphicFramePr>
        <p:xfrm>
          <a:off x="5391150" y="5157192"/>
          <a:ext cx="2747963" cy="625475"/>
        </p:xfrm>
        <a:graphic>
          <a:graphicData uri="http://schemas.openxmlformats.org/presentationml/2006/ole">
            <mc:AlternateContent xmlns:mc="http://schemas.openxmlformats.org/markup-compatibility/2006">
              <mc:Choice xmlns:v="urn:schemas-microsoft-com:vml" Requires="v">
                <p:oleObj name="Equation" r:id="rId4" imgW="1002665" imgH="228600" progId="Equation.DSMT4">
                  <p:embed/>
                </p:oleObj>
              </mc:Choice>
              <mc:Fallback>
                <p:oleObj name="Equation" r:id="rId4" imgW="1002665"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1150" y="5157192"/>
                        <a:ext cx="2747963"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7" name="Object 11"/>
          <p:cNvGraphicFramePr>
            <a:graphicFrameLocks noChangeAspect="1"/>
          </p:cNvGraphicFramePr>
          <p:nvPr/>
        </p:nvGraphicFramePr>
        <p:xfrm>
          <a:off x="4355976" y="5840413"/>
          <a:ext cx="4073525" cy="684212"/>
        </p:xfrm>
        <a:graphic>
          <a:graphicData uri="http://schemas.openxmlformats.org/presentationml/2006/ole">
            <mc:AlternateContent xmlns:mc="http://schemas.openxmlformats.org/markup-compatibility/2006">
              <mc:Choice xmlns:v="urn:schemas-microsoft-com:vml" Requires="v">
                <p:oleObj name="Equation" r:id="rId6" imgW="1358900" imgH="228600" progId="Equation.DSMT4">
                  <p:embed/>
                </p:oleObj>
              </mc:Choice>
              <mc:Fallback>
                <p:oleObj name="Equation" r:id="rId6" imgW="1358900" imgH="2286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5840413"/>
                        <a:ext cx="4073525" cy="684212"/>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2" name="Text Box 70"/>
          <p:cNvSpPr txBox="1">
            <a:spLocks noChangeArrowheads="1"/>
          </p:cNvSpPr>
          <p:nvPr/>
        </p:nvSpPr>
        <p:spPr bwMode="auto">
          <a:xfrm>
            <a:off x="379413" y="1357313"/>
            <a:ext cx="82248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latin typeface="Times New Roman" panose="02020603050405020304" pitchFamily="18" charset="0"/>
                <a:ea typeface="幼圆" panose="02010509060101010101" pitchFamily="49" charset="-122"/>
              </a:rPr>
              <a:t>        </a:t>
            </a:r>
            <a:r>
              <a:rPr kumimoji="1" lang="zh-CN" altLang="en-US" sz="2400" dirty="0">
                <a:latin typeface="Times New Roman" panose="02020603050405020304" pitchFamily="18" charset="0"/>
                <a:ea typeface="幼圆" panose="02010509060101010101" pitchFamily="49" charset="-122"/>
              </a:rPr>
              <a:t>当矩阵的非零元个数和位置在操作过程中变化较大时，就</a:t>
            </a:r>
            <a:r>
              <a:rPr kumimoji="1" lang="zh-CN" altLang="en-US" sz="2400" dirty="0">
                <a:solidFill>
                  <a:srgbClr val="FFFF00"/>
                </a:solidFill>
                <a:latin typeface="Times New Roman" panose="02020603050405020304" pitchFamily="18" charset="0"/>
                <a:ea typeface="幼圆" panose="02010509060101010101" pitchFamily="49" charset="-122"/>
              </a:rPr>
              <a:t>不宜采用顺序存储结构</a:t>
            </a:r>
            <a:r>
              <a:rPr kumimoji="1" lang="zh-CN" altLang="en-US" sz="2400" dirty="0">
                <a:latin typeface="Times New Roman" panose="02020603050405020304" pitchFamily="18" charset="0"/>
                <a:ea typeface="幼圆" panose="02010509060101010101" pitchFamily="49" charset="-122"/>
              </a:rPr>
              <a:t>，这时可以采用</a:t>
            </a:r>
            <a:r>
              <a:rPr kumimoji="1" lang="zh-CN" altLang="en-US" sz="2400" b="1" dirty="0">
                <a:solidFill>
                  <a:srgbClr val="FFFF00"/>
                </a:solidFill>
                <a:latin typeface="Times New Roman" panose="02020603050405020304" pitchFamily="18" charset="0"/>
                <a:ea typeface="幼圆" panose="02010509060101010101" pitchFamily="49" charset="-122"/>
              </a:rPr>
              <a:t>链式结构</a:t>
            </a:r>
            <a:r>
              <a:rPr kumimoji="1" lang="zh-CN" altLang="en-US" sz="2400" dirty="0">
                <a:latin typeface="Times New Roman" panose="02020603050405020304" pitchFamily="18" charset="0"/>
                <a:ea typeface="幼圆" panose="02010509060101010101" pitchFamily="49" charset="-122"/>
              </a:rPr>
              <a:t>。</a:t>
            </a:r>
          </a:p>
          <a:p>
            <a:r>
              <a:rPr kumimoji="1" lang="zh-CN" altLang="en-US" sz="2400" dirty="0">
                <a:latin typeface="Times New Roman" panose="02020603050405020304" pitchFamily="18" charset="0"/>
                <a:ea typeface="幼圆" panose="02010509060101010101" pitchFamily="49" charset="-122"/>
              </a:rPr>
              <a:t>        由于矩阵有行和列，所以一个结点除了数据域</a:t>
            </a:r>
            <a:r>
              <a:rPr kumimoji="1" lang="en-US" altLang="zh-CN" sz="2400" dirty="0">
                <a:latin typeface="Times New Roman" panose="02020603050405020304" pitchFamily="18" charset="0"/>
                <a:ea typeface="幼圆" panose="02010509060101010101" pitchFamily="49" charset="-122"/>
              </a:rPr>
              <a:t>(i, j, </a:t>
            </a:r>
            <a:r>
              <a:rPr kumimoji="1" lang="en-US" altLang="zh-CN" sz="2400" dirty="0" err="1">
                <a:latin typeface="Times New Roman" panose="02020603050405020304" pitchFamily="18" charset="0"/>
                <a:ea typeface="幼圆" panose="02010509060101010101" pitchFamily="49" charset="-122"/>
              </a:rPr>
              <a:t>elem</a:t>
            </a:r>
            <a:r>
              <a:rPr kumimoji="1" lang="en-US" altLang="zh-CN" sz="2400" dirty="0">
                <a:latin typeface="Times New Roman" panose="02020603050405020304" pitchFamily="18" charset="0"/>
                <a:ea typeface="幼圆" panose="02010509060101010101" pitchFamily="49" charset="-122"/>
              </a:rPr>
              <a:t>)</a:t>
            </a:r>
            <a:r>
              <a:rPr kumimoji="1" lang="zh-CN" altLang="en-US" sz="2400" dirty="0">
                <a:latin typeface="Times New Roman" panose="02020603050405020304" pitchFamily="18" charset="0"/>
                <a:ea typeface="幼圆" panose="02010509060101010101" pitchFamily="49" charset="-122"/>
              </a:rPr>
              <a:t>之外，还应该用两个方向的指针</a:t>
            </a:r>
            <a:r>
              <a:rPr kumimoji="1" lang="en-US" altLang="zh-CN" sz="2400" dirty="0">
                <a:latin typeface="Times New Roman" panose="02020603050405020304" pitchFamily="18" charset="0"/>
                <a:ea typeface="幼圆" panose="02010509060101010101" pitchFamily="49" charset="-122"/>
              </a:rPr>
              <a:t>(right, down)</a:t>
            </a:r>
            <a:r>
              <a:rPr kumimoji="1" lang="zh-CN" altLang="en-US" sz="2400" dirty="0">
                <a:latin typeface="Times New Roman" panose="02020603050405020304" pitchFamily="18" charset="0"/>
                <a:ea typeface="幼圆" panose="02010509060101010101" pitchFamily="49" charset="-122"/>
              </a:rPr>
              <a:t>，分别指向行和列。这样整个矩阵构成了一个十字交叉的链表，因此称</a:t>
            </a:r>
            <a:r>
              <a:rPr kumimoji="1" lang="zh-CN" altLang="en-US" sz="2400" b="1" dirty="0">
                <a:solidFill>
                  <a:srgbClr val="FFFF00"/>
                </a:solidFill>
                <a:latin typeface="Times New Roman" panose="02020603050405020304" pitchFamily="18" charset="0"/>
                <a:ea typeface="幼圆" panose="02010509060101010101" pitchFamily="49" charset="-122"/>
              </a:rPr>
              <a:t>十字链表</a:t>
            </a:r>
            <a:r>
              <a:rPr kumimoji="1" lang="zh-CN" altLang="en-US" sz="2400" dirty="0">
                <a:latin typeface="Times New Roman" panose="02020603050405020304" pitchFamily="18" charset="0"/>
                <a:ea typeface="幼圆" panose="02010509060101010101" pitchFamily="49" charset="-122"/>
              </a:rPr>
              <a:t>。每一行或每一列的头指针，可以用两个一维指针数组来存放。</a:t>
            </a:r>
          </a:p>
          <a:p>
            <a:r>
              <a:rPr kumimoji="1" lang="zh-CN" altLang="en-US" sz="2400" dirty="0">
                <a:latin typeface="Times New Roman" panose="02020603050405020304" pitchFamily="18" charset="0"/>
                <a:ea typeface="幼圆" panose="02010509060101010101" pitchFamily="49" charset="-122"/>
              </a:rPr>
              <a:t>        如下所示</a:t>
            </a:r>
            <a:r>
              <a:rPr kumimoji="1" lang="en-US" altLang="zh-CN" sz="2400" dirty="0">
                <a:latin typeface="Times New Roman" panose="02020603050405020304" pitchFamily="18" charset="0"/>
                <a:ea typeface="幼圆" panose="02010509060101010101" pitchFamily="49" charset="-122"/>
              </a:rPr>
              <a:t>:</a:t>
            </a:r>
          </a:p>
        </p:txBody>
      </p:sp>
      <p:sp>
        <p:nvSpPr>
          <p:cNvPr id="13404" name="Rectangle 92"/>
          <p:cNvSpPr>
            <a:spLocks noChangeArrowheads="1"/>
          </p:cNvSpPr>
          <p:nvPr/>
        </p:nvSpPr>
        <p:spPr bwMode="auto">
          <a:xfrm>
            <a:off x="250825" y="461963"/>
            <a:ext cx="6337300" cy="5191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rgbClr val="FFFF00"/>
                </a:solidFill>
                <a:ea typeface="幼圆" panose="02010509060101010101" pitchFamily="49" charset="-122"/>
              </a:rPr>
              <a:t>3. Cross linked list (Orthogonal list)</a:t>
            </a:r>
          </a:p>
        </p:txBody>
      </p:sp>
      <p:grpSp>
        <p:nvGrpSpPr>
          <p:cNvPr id="2" name="组合 1"/>
          <p:cNvGrpSpPr/>
          <p:nvPr/>
        </p:nvGrpSpPr>
        <p:grpSpPr>
          <a:xfrm>
            <a:off x="4644708" y="4940618"/>
            <a:ext cx="1949450" cy="865187"/>
            <a:chOff x="1258888" y="5300663"/>
            <a:chExt cx="1949450" cy="865187"/>
          </a:xfrm>
        </p:grpSpPr>
        <p:sp>
          <p:nvSpPr>
            <p:cNvPr id="13405" name="Rectangle 93"/>
            <p:cNvSpPr>
              <a:spLocks noChangeArrowheads="1"/>
            </p:cNvSpPr>
            <p:nvPr/>
          </p:nvSpPr>
          <p:spPr bwMode="auto">
            <a:xfrm>
              <a:off x="1258888" y="5300663"/>
              <a:ext cx="647700" cy="4333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i</a:t>
              </a:r>
            </a:p>
          </p:txBody>
        </p:sp>
        <p:sp>
          <p:nvSpPr>
            <p:cNvPr id="13406" name="Rectangle 94"/>
            <p:cNvSpPr>
              <a:spLocks noChangeArrowheads="1"/>
            </p:cNvSpPr>
            <p:nvPr/>
          </p:nvSpPr>
          <p:spPr bwMode="auto">
            <a:xfrm>
              <a:off x="1906588" y="5300663"/>
              <a:ext cx="647700" cy="4333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j</a:t>
              </a:r>
            </a:p>
          </p:txBody>
        </p:sp>
        <p:sp>
          <p:nvSpPr>
            <p:cNvPr id="13407" name="Rectangle 95"/>
            <p:cNvSpPr>
              <a:spLocks noChangeArrowheads="1"/>
            </p:cNvSpPr>
            <p:nvPr/>
          </p:nvSpPr>
          <p:spPr bwMode="auto">
            <a:xfrm>
              <a:off x="2554288" y="5300663"/>
              <a:ext cx="647700" cy="4333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elem</a:t>
              </a:r>
            </a:p>
          </p:txBody>
        </p:sp>
        <p:sp>
          <p:nvSpPr>
            <p:cNvPr id="13408" name="Rectangle 96"/>
            <p:cNvSpPr>
              <a:spLocks noChangeArrowheads="1"/>
            </p:cNvSpPr>
            <p:nvPr/>
          </p:nvSpPr>
          <p:spPr bwMode="auto">
            <a:xfrm>
              <a:off x="1258888" y="5734050"/>
              <a:ext cx="97155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down</a:t>
              </a:r>
            </a:p>
          </p:txBody>
        </p:sp>
        <p:sp>
          <p:nvSpPr>
            <p:cNvPr id="13409" name="Rectangle 97"/>
            <p:cNvSpPr>
              <a:spLocks noChangeArrowheads="1"/>
            </p:cNvSpPr>
            <p:nvPr/>
          </p:nvSpPr>
          <p:spPr bwMode="auto">
            <a:xfrm>
              <a:off x="2236788" y="5734050"/>
              <a:ext cx="971550"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Times New Roman" panose="02020603050405020304" pitchFamily="18" charset="0"/>
                </a:rPr>
                <a:t>right</a:t>
              </a:r>
            </a:p>
          </p:txBody>
        </p:sp>
      </p:grpSp>
      <p:sp>
        <p:nvSpPr>
          <p:cNvPr id="13410" name="Text Box 98"/>
          <p:cNvSpPr txBox="1">
            <a:spLocks noChangeArrowheads="1"/>
          </p:cNvSpPr>
          <p:nvPr/>
        </p:nvSpPr>
        <p:spPr bwMode="auto">
          <a:xfrm>
            <a:off x="2987358" y="5157470"/>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FFFF00"/>
                </a:solidFill>
                <a:ea typeface="幼圆" panose="02010509060101010101" pitchFamily="49" charset="-122"/>
              </a:rPr>
              <a:t>结点结构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8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4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0"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09" name="Group 73"/>
          <p:cNvGrpSpPr/>
          <p:nvPr/>
        </p:nvGrpSpPr>
        <p:grpSpPr bwMode="auto">
          <a:xfrm>
            <a:off x="1931988" y="1427163"/>
            <a:ext cx="1143000" cy="685800"/>
            <a:chOff x="3120" y="2640"/>
            <a:chExt cx="720" cy="432"/>
          </a:xfrm>
        </p:grpSpPr>
        <p:grpSp>
          <p:nvGrpSpPr>
            <p:cNvPr id="14410" name="Group 74"/>
            <p:cNvGrpSpPr/>
            <p:nvPr/>
          </p:nvGrpSpPr>
          <p:grpSpPr bwMode="auto">
            <a:xfrm>
              <a:off x="3120" y="2688"/>
              <a:ext cx="720" cy="384"/>
              <a:chOff x="3120" y="2688"/>
              <a:chExt cx="720" cy="384"/>
            </a:xfrm>
          </p:grpSpPr>
          <p:sp>
            <p:nvSpPr>
              <p:cNvPr id="14411" name="Rectangle 75"/>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2" name="Line 76"/>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3" name="Line 77"/>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4" name="Line 78"/>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15" name="Line 79"/>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16" name="Text Box 80"/>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17" name="Text Box 81"/>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18" name="Text Box 82"/>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p>
          </p:txBody>
        </p:sp>
      </p:grpSp>
      <p:grpSp>
        <p:nvGrpSpPr>
          <p:cNvPr id="14419" name="Group 83"/>
          <p:cNvGrpSpPr/>
          <p:nvPr/>
        </p:nvGrpSpPr>
        <p:grpSpPr bwMode="auto">
          <a:xfrm>
            <a:off x="4751388" y="1427163"/>
            <a:ext cx="1143000" cy="838200"/>
            <a:chOff x="4224" y="2976"/>
            <a:chExt cx="720" cy="528"/>
          </a:xfrm>
        </p:grpSpPr>
        <p:grpSp>
          <p:nvGrpSpPr>
            <p:cNvPr id="14420" name="Group 84"/>
            <p:cNvGrpSpPr/>
            <p:nvPr/>
          </p:nvGrpSpPr>
          <p:grpSpPr bwMode="auto">
            <a:xfrm>
              <a:off x="4224" y="2976"/>
              <a:ext cx="720" cy="432"/>
              <a:chOff x="3120" y="2640"/>
              <a:chExt cx="720" cy="432"/>
            </a:xfrm>
          </p:grpSpPr>
          <p:grpSp>
            <p:nvGrpSpPr>
              <p:cNvPr id="14421" name="Group 85"/>
              <p:cNvGrpSpPr/>
              <p:nvPr/>
            </p:nvGrpSpPr>
            <p:grpSpPr bwMode="auto">
              <a:xfrm>
                <a:off x="3120" y="2688"/>
                <a:ext cx="720" cy="384"/>
                <a:chOff x="3120" y="2688"/>
                <a:chExt cx="720" cy="384"/>
              </a:xfrm>
            </p:grpSpPr>
            <p:sp>
              <p:nvSpPr>
                <p:cNvPr id="14422" name="Rectangle 86"/>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3" name="Line 87"/>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4" name="Line 88"/>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5" name="Line 89"/>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26" name="Line 90"/>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27" name="Text Box 91"/>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28" name="Text Box 92"/>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p>
            </p:txBody>
          </p:sp>
          <p:sp>
            <p:nvSpPr>
              <p:cNvPr id="14429" name="Text Box 93"/>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5</a:t>
                </a:r>
              </a:p>
            </p:txBody>
          </p:sp>
        </p:grpSp>
        <p:sp>
          <p:nvSpPr>
            <p:cNvPr id="14430" name="Text Box 94"/>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sp>
          <p:nvSpPr>
            <p:cNvPr id="14431" name="Text Box 95"/>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grpSp>
      <p:grpSp>
        <p:nvGrpSpPr>
          <p:cNvPr id="14432" name="Group 96"/>
          <p:cNvGrpSpPr/>
          <p:nvPr/>
        </p:nvGrpSpPr>
        <p:grpSpPr bwMode="auto">
          <a:xfrm>
            <a:off x="1931988" y="2951163"/>
            <a:ext cx="1143000" cy="838200"/>
            <a:chOff x="4224" y="2976"/>
            <a:chExt cx="720" cy="528"/>
          </a:xfrm>
        </p:grpSpPr>
        <p:grpSp>
          <p:nvGrpSpPr>
            <p:cNvPr id="14433" name="Group 97"/>
            <p:cNvGrpSpPr/>
            <p:nvPr/>
          </p:nvGrpSpPr>
          <p:grpSpPr bwMode="auto">
            <a:xfrm>
              <a:off x="4224" y="2976"/>
              <a:ext cx="720" cy="432"/>
              <a:chOff x="3120" y="2640"/>
              <a:chExt cx="720" cy="432"/>
            </a:xfrm>
          </p:grpSpPr>
          <p:grpSp>
            <p:nvGrpSpPr>
              <p:cNvPr id="14434" name="Group 98"/>
              <p:cNvGrpSpPr/>
              <p:nvPr/>
            </p:nvGrpSpPr>
            <p:grpSpPr bwMode="auto">
              <a:xfrm>
                <a:off x="3120" y="2688"/>
                <a:ext cx="720" cy="384"/>
                <a:chOff x="3120" y="2688"/>
                <a:chExt cx="720" cy="384"/>
              </a:xfrm>
            </p:grpSpPr>
            <p:sp>
              <p:nvSpPr>
                <p:cNvPr id="14435" name="Rectangle 99"/>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6" name="Line 100"/>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7" name="Line 101"/>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8" name="Line 102"/>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 name="Line 103"/>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0" name="Text Box 104"/>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p>
            </p:txBody>
          </p:sp>
          <p:sp>
            <p:nvSpPr>
              <p:cNvPr id="14441" name="Text Box 105"/>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42" name="Text Box 106"/>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p>
            </p:txBody>
          </p:sp>
        </p:grpSp>
        <p:sp>
          <p:nvSpPr>
            <p:cNvPr id="14443" name="Text Box 107"/>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sp>
          <p:nvSpPr>
            <p:cNvPr id="14444" name="Text Box 108"/>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grpSp>
      <p:grpSp>
        <p:nvGrpSpPr>
          <p:cNvPr id="14445" name="Group 109"/>
          <p:cNvGrpSpPr/>
          <p:nvPr/>
        </p:nvGrpSpPr>
        <p:grpSpPr bwMode="auto">
          <a:xfrm>
            <a:off x="3074988" y="2189163"/>
            <a:ext cx="1200150" cy="838200"/>
            <a:chOff x="4224" y="2976"/>
            <a:chExt cx="756" cy="528"/>
          </a:xfrm>
        </p:grpSpPr>
        <p:grpSp>
          <p:nvGrpSpPr>
            <p:cNvPr id="14446" name="Group 110"/>
            <p:cNvGrpSpPr/>
            <p:nvPr/>
          </p:nvGrpSpPr>
          <p:grpSpPr bwMode="auto">
            <a:xfrm>
              <a:off x="4224" y="2976"/>
              <a:ext cx="756" cy="432"/>
              <a:chOff x="3120" y="2640"/>
              <a:chExt cx="756" cy="432"/>
            </a:xfrm>
          </p:grpSpPr>
          <p:grpSp>
            <p:nvGrpSpPr>
              <p:cNvPr id="14447" name="Group 111"/>
              <p:cNvGrpSpPr/>
              <p:nvPr/>
            </p:nvGrpSpPr>
            <p:grpSpPr bwMode="auto">
              <a:xfrm>
                <a:off x="3120" y="2688"/>
                <a:ext cx="720" cy="384"/>
                <a:chOff x="3120" y="2688"/>
                <a:chExt cx="720" cy="384"/>
              </a:xfrm>
            </p:grpSpPr>
            <p:sp>
              <p:nvSpPr>
                <p:cNvPr id="14448" name="Rectangle 112"/>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9" name="Line 113"/>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0" name="Line 114"/>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1" name="Line 115"/>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52" name="Line 116"/>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53" name="Text Box 117"/>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p>
            </p:txBody>
          </p:sp>
          <p:sp>
            <p:nvSpPr>
              <p:cNvPr id="14454" name="Text Box 118"/>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p>
            </p:txBody>
          </p:sp>
          <p:sp>
            <p:nvSpPr>
              <p:cNvPr id="14455" name="Text Box 119"/>
              <p:cNvSpPr txBox="1">
                <a:spLocks noChangeArrowheads="1"/>
              </p:cNvSpPr>
              <p:nvPr/>
            </p:nvSpPr>
            <p:spPr bwMode="auto">
              <a:xfrm>
                <a:off x="3600" y="264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p>
            </p:txBody>
          </p:sp>
        </p:grpSp>
        <p:sp>
          <p:nvSpPr>
            <p:cNvPr id="14456" name="Text Box 120"/>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sp>
          <p:nvSpPr>
            <p:cNvPr id="14457" name="Text Box 121"/>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grpSp>
      <p:grpSp>
        <p:nvGrpSpPr>
          <p:cNvPr id="14458" name="Group 122"/>
          <p:cNvGrpSpPr/>
          <p:nvPr/>
        </p:nvGrpSpPr>
        <p:grpSpPr bwMode="auto">
          <a:xfrm>
            <a:off x="1169988" y="1503363"/>
            <a:ext cx="360362" cy="2133600"/>
            <a:chOff x="2784" y="2544"/>
            <a:chExt cx="288" cy="1344"/>
          </a:xfrm>
        </p:grpSpPr>
        <p:sp>
          <p:nvSpPr>
            <p:cNvPr id="14459" name="Rectangle 123"/>
            <p:cNvSpPr>
              <a:spLocks noChangeArrowheads="1"/>
            </p:cNvSpPr>
            <p:nvPr/>
          </p:nvSpPr>
          <p:spPr bwMode="auto">
            <a:xfrm>
              <a:off x="2784" y="2544"/>
              <a:ext cx="288" cy="134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0" name="Line 124"/>
            <p:cNvSpPr>
              <a:spLocks noChangeShapeType="1"/>
            </p:cNvSpPr>
            <p:nvPr/>
          </p:nvSpPr>
          <p:spPr bwMode="auto">
            <a:xfrm>
              <a:off x="2784" y="297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1" name="Line 125"/>
            <p:cNvSpPr>
              <a:spLocks noChangeShapeType="1"/>
            </p:cNvSpPr>
            <p:nvPr/>
          </p:nvSpPr>
          <p:spPr bwMode="auto">
            <a:xfrm>
              <a:off x="2784" y="345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62" name="Rectangle 126"/>
          <p:cNvSpPr>
            <a:spLocks noChangeArrowheads="1"/>
          </p:cNvSpPr>
          <p:nvPr/>
        </p:nvSpPr>
        <p:spPr bwMode="auto">
          <a:xfrm>
            <a:off x="1931988" y="766763"/>
            <a:ext cx="3959225" cy="36036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3" name="Line 127"/>
          <p:cNvSpPr>
            <a:spLocks noChangeShapeType="1"/>
          </p:cNvSpPr>
          <p:nvPr/>
        </p:nvSpPr>
        <p:spPr bwMode="auto">
          <a:xfrm>
            <a:off x="3913188" y="765175"/>
            <a:ext cx="0" cy="3603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4" name="Line 128"/>
          <p:cNvSpPr>
            <a:spLocks noChangeShapeType="1"/>
          </p:cNvSpPr>
          <p:nvPr/>
        </p:nvSpPr>
        <p:spPr bwMode="auto">
          <a:xfrm>
            <a:off x="2846388" y="765175"/>
            <a:ext cx="0" cy="3603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5" name="Line 129"/>
          <p:cNvSpPr>
            <a:spLocks noChangeShapeType="1"/>
          </p:cNvSpPr>
          <p:nvPr/>
        </p:nvSpPr>
        <p:spPr bwMode="auto">
          <a:xfrm>
            <a:off x="4903788" y="765175"/>
            <a:ext cx="0" cy="3603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6" name="Text Box 130"/>
          <p:cNvSpPr txBox="1">
            <a:spLocks noChangeArrowheads="1"/>
          </p:cNvSpPr>
          <p:nvPr/>
        </p:nvSpPr>
        <p:spPr bwMode="auto">
          <a:xfrm>
            <a:off x="827088" y="404813"/>
            <a:ext cx="1122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M.cHead</a:t>
            </a:r>
            <a:endParaRPr kumimoji="1" lang="en-US" altLang="zh-CN" sz="2400">
              <a:latin typeface="Times New Roman" panose="02020603050405020304" pitchFamily="18" charset="0"/>
              <a:ea typeface="幼圆" panose="02010509060101010101" pitchFamily="49" charset="-122"/>
            </a:endParaRPr>
          </a:p>
        </p:txBody>
      </p:sp>
      <p:sp>
        <p:nvSpPr>
          <p:cNvPr id="14467" name="Text Box 131"/>
          <p:cNvSpPr txBox="1">
            <a:spLocks noChangeArrowheads="1"/>
          </p:cNvSpPr>
          <p:nvPr/>
        </p:nvSpPr>
        <p:spPr bwMode="auto">
          <a:xfrm>
            <a:off x="179388" y="1122363"/>
            <a:ext cx="1093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M.rHead</a:t>
            </a:r>
            <a:endParaRPr kumimoji="1" lang="en-US" altLang="zh-CN" sz="2400">
              <a:latin typeface="Times New Roman" panose="02020603050405020304" pitchFamily="18" charset="0"/>
              <a:ea typeface="幼圆" panose="02010509060101010101" pitchFamily="49" charset="-122"/>
            </a:endParaRPr>
          </a:p>
        </p:txBody>
      </p:sp>
      <p:sp>
        <p:nvSpPr>
          <p:cNvPr id="14468" name="Line 132"/>
          <p:cNvSpPr>
            <a:spLocks noChangeShapeType="1"/>
          </p:cNvSpPr>
          <p:nvPr/>
        </p:nvSpPr>
        <p:spPr bwMode="auto">
          <a:xfrm>
            <a:off x="1398588" y="1989931"/>
            <a:ext cx="50958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69" name="Line 133"/>
          <p:cNvSpPr>
            <a:spLocks noChangeShapeType="1"/>
          </p:cNvSpPr>
          <p:nvPr/>
        </p:nvSpPr>
        <p:spPr bwMode="auto">
          <a:xfrm>
            <a:off x="1398588" y="2798763"/>
            <a:ext cx="1676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0" name="Line 134"/>
          <p:cNvSpPr>
            <a:spLocks noChangeShapeType="1"/>
          </p:cNvSpPr>
          <p:nvPr/>
        </p:nvSpPr>
        <p:spPr bwMode="auto">
          <a:xfrm>
            <a:off x="1398588" y="3484563"/>
            <a:ext cx="533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1" name="Line 135"/>
          <p:cNvSpPr>
            <a:spLocks noChangeShapeType="1"/>
          </p:cNvSpPr>
          <p:nvPr/>
        </p:nvSpPr>
        <p:spPr bwMode="auto">
          <a:xfrm>
            <a:off x="2465388" y="96996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2" name="Line 136"/>
          <p:cNvSpPr>
            <a:spLocks noChangeShapeType="1"/>
          </p:cNvSpPr>
          <p:nvPr/>
        </p:nvSpPr>
        <p:spPr bwMode="auto">
          <a:xfrm>
            <a:off x="3379788" y="969963"/>
            <a:ext cx="0" cy="12842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3" name="Line 137"/>
          <p:cNvSpPr>
            <a:spLocks noChangeShapeType="1"/>
          </p:cNvSpPr>
          <p:nvPr/>
        </p:nvSpPr>
        <p:spPr bwMode="auto">
          <a:xfrm>
            <a:off x="5437188" y="96996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4" name="Text Box 138"/>
          <p:cNvSpPr txBox="1">
            <a:spLocks noChangeArrowheads="1"/>
          </p:cNvSpPr>
          <p:nvPr/>
        </p:nvSpPr>
        <p:spPr bwMode="auto">
          <a:xfrm>
            <a:off x="4278313" y="782638"/>
            <a:ext cx="327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sp>
        <p:nvSpPr>
          <p:cNvPr id="14475" name="Line 139"/>
          <p:cNvSpPr>
            <a:spLocks noChangeShapeType="1"/>
          </p:cNvSpPr>
          <p:nvPr/>
        </p:nvSpPr>
        <p:spPr bwMode="auto">
          <a:xfrm>
            <a:off x="2846388" y="1989931"/>
            <a:ext cx="1905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6" name="Line 140"/>
          <p:cNvSpPr>
            <a:spLocks noChangeShapeType="1"/>
          </p:cNvSpPr>
          <p:nvPr/>
        </p:nvSpPr>
        <p:spPr bwMode="auto">
          <a:xfrm>
            <a:off x="2236788" y="1960563"/>
            <a:ext cx="0" cy="1066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78" name="Rectangle 142"/>
          <p:cNvSpPr>
            <a:spLocks noChangeArrowheads="1"/>
          </p:cNvSpPr>
          <p:nvPr/>
        </p:nvSpPr>
        <p:spPr bwMode="auto">
          <a:xfrm>
            <a:off x="4751705" y="4076700"/>
            <a:ext cx="4524375"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p>
          <a:p>
            <a:r>
              <a:rPr kumimoji="1" lang="en-US" altLang="zh-CN" sz="2200" dirty="0">
                <a:latin typeface="Times New Roman" panose="02020603050405020304" pitchFamily="18" charset="0"/>
              </a:rPr>
              <a:t>        </a:t>
            </a:r>
            <a:r>
              <a:rPr kumimoji="1" lang="en-US" altLang="zh-CN" sz="2200" dirty="0">
                <a:solidFill>
                  <a:srgbClr val="33CC33"/>
                </a:solidFill>
                <a:latin typeface="Times New Roman" panose="02020603050405020304" pitchFamily="18" charset="0"/>
              </a:rPr>
              <a:t>/*</a:t>
            </a:r>
            <a:r>
              <a:rPr kumimoji="1" lang="zh-CN" altLang="en-US" sz="2200" dirty="0">
                <a:solidFill>
                  <a:srgbClr val="33CC33"/>
                </a:solidFill>
                <a:latin typeface="Times New Roman" panose="02020603050405020304" pitchFamily="18" charset="0"/>
              </a:rPr>
              <a:t>表头指针数组的基地址</a:t>
            </a:r>
            <a:r>
              <a:rPr kumimoji="1" lang="en-US" altLang="zh-CN" sz="2200" dirty="0">
                <a:solidFill>
                  <a:srgbClr val="33CC33"/>
                </a:solidFill>
                <a:latin typeface="Times New Roman" panose="02020603050405020304" pitchFamily="18" charset="0"/>
              </a:rPr>
              <a: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rHead</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cHead</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int</a:t>
            </a:r>
            <a:r>
              <a:rPr kumimoji="1" lang="en-US" altLang="zh-CN" sz="2200" dirty="0">
                <a:latin typeface="Times New Roman" panose="02020603050405020304" pitchFamily="18" charset="0"/>
              </a:rPr>
              <a:t>  mu, nu, </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CrossList</a:t>
            </a:r>
            <a:r>
              <a:rPr kumimoji="1" lang="en-US" altLang="zh-CN" sz="2200" dirty="0">
                <a:latin typeface="Times New Roman" panose="02020603050405020304" pitchFamily="18" charset="0"/>
              </a:rPr>
              <a:t>;</a:t>
            </a:r>
          </a:p>
        </p:txBody>
      </p:sp>
      <p:graphicFrame>
        <p:nvGraphicFramePr>
          <p:cNvPr id="14479" name="Object 143"/>
          <p:cNvGraphicFramePr>
            <a:graphicFrameLocks noChangeAspect="1"/>
          </p:cNvGraphicFramePr>
          <p:nvPr/>
        </p:nvGraphicFramePr>
        <p:xfrm>
          <a:off x="6515418" y="1386205"/>
          <a:ext cx="2235200" cy="1606550"/>
        </p:xfrm>
        <a:graphic>
          <a:graphicData uri="http://schemas.openxmlformats.org/presentationml/2006/ole">
            <mc:AlternateContent xmlns:mc="http://schemas.openxmlformats.org/markup-compatibility/2006">
              <mc:Choice xmlns:v="urn:schemas-microsoft-com:vml" Requires="v">
                <p:oleObj name="Equation" r:id="rId2" imgW="989965" imgH="711200" progId="Equation.DSMT4">
                  <p:embed/>
                </p:oleObj>
              </mc:Choice>
              <mc:Fallback>
                <p:oleObj name="Equation" r:id="rId2" imgW="989965" imgH="711200" progId="Equation.DSMT4">
                  <p:embed/>
                  <p:pic>
                    <p:nvPicPr>
                      <p:cNvPr id="0" name="Object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418" y="1386205"/>
                        <a:ext cx="2235200"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Text Box 99"/>
          <p:cNvSpPr txBox="1">
            <a:spLocks noChangeArrowheads="1"/>
          </p:cNvSpPr>
          <p:nvPr/>
        </p:nvSpPr>
        <p:spPr bwMode="auto">
          <a:xfrm>
            <a:off x="118410" y="4076700"/>
            <a:ext cx="4124960"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OLNode</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int</a:t>
            </a:r>
            <a:r>
              <a:rPr kumimoji="1" lang="en-US" altLang="zh-CN" sz="2200" dirty="0">
                <a:latin typeface="Times New Roman" panose="02020603050405020304" pitchFamily="18" charset="0"/>
              </a:rPr>
              <a:t>  i, j;</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ElemType</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*right, *down;</a:t>
            </a: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OLink</a:t>
            </a:r>
            <a:r>
              <a:rPr kumimoji="1" lang="en-US" altLang="zh-CN" sz="2200" dirty="0">
                <a:latin typeface="Times New Roman" panose="02020603050405020304" pitchFamily="18"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57200" y="44450"/>
            <a:ext cx="8229600" cy="1139825"/>
          </a:xfrm>
        </p:spPr>
        <p:txBody>
          <a:bodyPr/>
          <a:lstStyle/>
          <a:p>
            <a:r>
              <a:rPr lang="en-US" altLang="zh-CN" sz="3200" dirty="0"/>
              <a:t>Example of i</a:t>
            </a:r>
            <a:r>
              <a:rPr kumimoji="1" lang="en-US" altLang="zh-CN" sz="3200" dirty="0"/>
              <a:t>nitialization of cross-linked list</a:t>
            </a:r>
          </a:p>
        </p:txBody>
      </p:sp>
      <p:grpSp>
        <p:nvGrpSpPr>
          <p:cNvPr id="144388" name="Group 4"/>
          <p:cNvGrpSpPr/>
          <p:nvPr/>
        </p:nvGrpSpPr>
        <p:grpSpPr bwMode="auto">
          <a:xfrm>
            <a:off x="4668838" y="4379913"/>
            <a:ext cx="1143000" cy="685800"/>
            <a:chOff x="3120" y="2640"/>
            <a:chExt cx="720" cy="432"/>
          </a:xfrm>
        </p:grpSpPr>
        <p:grpSp>
          <p:nvGrpSpPr>
            <p:cNvPr id="144389" name="Group 5"/>
            <p:cNvGrpSpPr/>
            <p:nvPr/>
          </p:nvGrpSpPr>
          <p:grpSpPr bwMode="auto">
            <a:xfrm>
              <a:off x="3120" y="2688"/>
              <a:ext cx="720" cy="384"/>
              <a:chOff x="3120" y="2688"/>
              <a:chExt cx="720" cy="384"/>
            </a:xfrm>
          </p:grpSpPr>
          <p:sp>
            <p:nvSpPr>
              <p:cNvPr id="144390" name="Rectangle 6"/>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1" name="Line 7"/>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2" name="Line 8"/>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3" name="Line 9"/>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4" name="Line 10"/>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395" name="Text Box 11"/>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396" name="Text Box 12"/>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397" name="Text Box 13"/>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p>
          </p:txBody>
        </p:sp>
      </p:grpSp>
      <p:grpSp>
        <p:nvGrpSpPr>
          <p:cNvPr id="144398" name="Group 14"/>
          <p:cNvGrpSpPr/>
          <p:nvPr/>
        </p:nvGrpSpPr>
        <p:grpSpPr bwMode="auto">
          <a:xfrm>
            <a:off x="7488238" y="4379913"/>
            <a:ext cx="1143000" cy="838200"/>
            <a:chOff x="4224" y="2976"/>
            <a:chExt cx="720" cy="528"/>
          </a:xfrm>
        </p:grpSpPr>
        <p:grpSp>
          <p:nvGrpSpPr>
            <p:cNvPr id="144399" name="Group 15"/>
            <p:cNvGrpSpPr/>
            <p:nvPr/>
          </p:nvGrpSpPr>
          <p:grpSpPr bwMode="auto">
            <a:xfrm>
              <a:off x="4224" y="2976"/>
              <a:ext cx="720" cy="432"/>
              <a:chOff x="3120" y="2640"/>
              <a:chExt cx="720" cy="432"/>
            </a:xfrm>
          </p:grpSpPr>
          <p:grpSp>
            <p:nvGrpSpPr>
              <p:cNvPr id="144400" name="Group 16"/>
              <p:cNvGrpSpPr/>
              <p:nvPr/>
            </p:nvGrpSpPr>
            <p:grpSpPr bwMode="auto">
              <a:xfrm>
                <a:off x="3120" y="2688"/>
                <a:ext cx="720" cy="384"/>
                <a:chOff x="3120" y="2688"/>
                <a:chExt cx="720" cy="384"/>
              </a:xfrm>
            </p:grpSpPr>
            <p:sp>
              <p:nvSpPr>
                <p:cNvPr id="144401" name="Rectangle 17"/>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2" name="Line 18"/>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3" name="Line 19"/>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4" name="Line 20"/>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5" name="Line 21"/>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06" name="Text Box 22"/>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407" name="Text Box 23"/>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3</a:t>
                </a:r>
              </a:p>
            </p:txBody>
          </p:sp>
          <p:sp>
            <p:nvSpPr>
              <p:cNvPr id="144408" name="Text Box 24"/>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5</a:t>
                </a:r>
              </a:p>
            </p:txBody>
          </p:sp>
        </p:grpSp>
        <p:sp>
          <p:nvSpPr>
            <p:cNvPr id="144409" name="Text Box 25"/>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sp>
          <p:nvSpPr>
            <p:cNvPr id="144410" name="Text Box 26"/>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grpSp>
      <p:grpSp>
        <p:nvGrpSpPr>
          <p:cNvPr id="144411" name="Group 27"/>
          <p:cNvGrpSpPr/>
          <p:nvPr/>
        </p:nvGrpSpPr>
        <p:grpSpPr bwMode="auto">
          <a:xfrm>
            <a:off x="4668838" y="5903913"/>
            <a:ext cx="1143000" cy="838200"/>
            <a:chOff x="4224" y="2976"/>
            <a:chExt cx="720" cy="528"/>
          </a:xfrm>
        </p:grpSpPr>
        <p:grpSp>
          <p:nvGrpSpPr>
            <p:cNvPr id="144412" name="Group 28"/>
            <p:cNvGrpSpPr/>
            <p:nvPr/>
          </p:nvGrpSpPr>
          <p:grpSpPr bwMode="auto">
            <a:xfrm>
              <a:off x="4224" y="2976"/>
              <a:ext cx="720" cy="432"/>
              <a:chOff x="3120" y="2640"/>
              <a:chExt cx="720" cy="432"/>
            </a:xfrm>
          </p:grpSpPr>
          <p:grpSp>
            <p:nvGrpSpPr>
              <p:cNvPr id="144413" name="Group 29"/>
              <p:cNvGrpSpPr/>
              <p:nvPr/>
            </p:nvGrpSpPr>
            <p:grpSpPr bwMode="auto">
              <a:xfrm>
                <a:off x="3120" y="2688"/>
                <a:ext cx="720" cy="384"/>
                <a:chOff x="3120" y="2688"/>
                <a:chExt cx="720" cy="384"/>
              </a:xfrm>
            </p:grpSpPr>
            <p:sp>
              <p:nvSpPr>
                <p:cNvPr id="144414" name="Rectangle 30"/>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5" name="Line 31"/>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6" name="Line 32"/>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7" name="Line 33"/>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18" name="Line 34"/>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19" name="Text Box 35"/>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p>
            </p:txBody>
          </p:sp>
          <p:sp>
            <p:nvSpPr>
              <p:cNvPr id="144420" name="Text Box 36"/>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0</a:t>
                </a:r>
              </a:p>
            </p:txBody>
          </p:sp>
          <p:sp>
            <p:nvSpPr>
              <p:cNvPr id="144421" name="Text Box 37"/>
              <p:cNvSpPr txBox="1">
                <a:spLocks noChangeArrowheads="1"/>
              </p:cNvSpPr>
              <p:nvPr/>
            </p:nvSpPr>
            <p:spPr bwMode="auto">
              <a:xfrm>
                <a:off x="360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2</a:t>
                </a:r>
              </a:p>
            </p:txBody>
          </p:sp>
        </p:grpSp>
        <p:sp>
          <p:nvSpPr>
            <p:cNvPr id="144422" name="Text Box 38"/>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sp>
          <p:nvSpPr>
            <p:cNvPr id="144423" name="Text Box 39"/>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grpSp>
      <p:grpSp>
        <p:nvGrpSpPr>
          <p:cNvPr id="144424" name="Group 40"/>
          <p:cNvGrpSpPr/>
          <p:nvPr/>
        </p:nvGrpSpPr>
        <p:grpSpPr bwMode="auto">
          <a:xfrm>
            <a:off x="5811838" y="5141913"/>
            <a:ext cx="1200150" cy="838200"/>
            <a:chOff x="4224" y="2976"/>
            <a:chExt cx="756" cy="528"/>
          </a:xfrm>
        </p:grpSpPr>
        <p:grpSp>
          <p:nvGrpSpPr>
            <p:cNvPr id="144425" name="Group 41"/>
            <p:cNvGrpSpPr/>
            <p:nvPr/>
          </p:nvGrpSpPr>
          <p:grpSpPr bwMode="auto">
            <a:xfrm>
              <a:off x="4224" y="2976"/>
              <a:ext cx="756" cy="432"/>
              <a:chOff x="3120" y="2640"/>
              <a:chExt cx="756" cy="432"/>
            </a:xfrm>
          </p:grpSpPr>
          <p:grpSp>
            <p:nvGrpSpPr>
              <p:cNvPr id="144426" name="Group 42"/>
              <p:cNvGrpSpPr/>
              <p:nvPr/>
            </p:nvGrpSpPr>
            <p:grpSpPr bwMode="auto">
              <a:xfrm>
                <a:off x="3120" y="2688"/>
                <a:ext cx="720" cy="384"/>
                <a:chOff x="3120" y="2688"/>
                <a:chExt cx="720" cy="384"/>
              </a:xfrm>
            </p:grpSpPr>
            <p:sp>
              <p:nvSpPr>
                <p:cNvPr id="144427" name="Rectangle 43"/>
                <p:cNvSpPr>
                  <a:spLocks noChangeArrowheads="1"/>
                </p:cNvSpPr>
                <p:nvPr/>
              </p:nvSpPr>
              <p:spPr bwMode="auto">
                <a:xfrm>
                  <a:off x="3120" y="2688"/>
                  <a:ext cx="720" cy="3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28" name="Line 44"/>
                <p:cNvSpPr>
                  <a:spLocks noChangeShapeType="1"/>
                </p:cNvSpPr>
                <p:nvPr/>
              </p:nvSpPr>
              <p:spPr bwMode="auto">
                <a:xfrm>
                  <a:off x="3120" y="2928"/>
                  <a:ext cx="7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29" name="Line 45"/>
                <p:cNvSpPr>
                  <a:spLocks noChangeShapeType="1"/>
                </p:cNvSpPr>
                <p:nvPr/>
              </p:nvSpPr>
              <p:spPr bwMode="auto">
                <a:xfrm>
                  <a:off x="3504" y="2928"/>
                  <a:ext cx="0"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0" name="Line 46"/>
                <p:cNvSpPr>
                  <a:spLocks noChangeShapeType="1"/>
                </p:cNvSpPr>
                <p:nvPr/>
              </p:nvSpPr>
              <p:spPr bwMode="auto">
                <a:xfrm>
                  <a:off x="336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1" name="Line 47"/>
                <p:cNvSpPr>
                  <a:spLocks noChangeShapeType="1"/>
                </p:cNvSpPr>
                <p:nvPr/>
              </p:nvSpPr>
              <p:spPr bwMode="auto">
                <a:xfrm>
                  <a:off x="3600" y="2688"/>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32" name="Text Box 48"/>
              <p:cNvSpPr txBox="1">
                <a:spLocks noChangeArrowheads="1"/>
              </p:cNvSpPr>
              <p:nvPr/>
            </p:nvSpPr>
            <p:spPr bwMode="auto">
              <a:xfrm>
                <a:off x="312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p>
            </p:txBody>
          </p:sp>
          <p:sp>
            <p:nvSpPr>
              <p:cNvPr id="144433" name="Text Box 49"/>
              <p:cNvSpPr txBox="1">
                <a:spLocks noChangeArrowheads="1"/>
              </p:cNvSpPr>
              <p:nvPr/>
            </p:nvSpPr>
            <p:spPr bwMode="auto">
              <a:xfrm>
                <a:off x="3360" y="264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p>
            </p:txBody>
          </p:sp>
          <p:sp>
            <p:nvSpPr>
              <p:cNvPr id="144434" name="Text Box 50"/>
              <p:cNvSpPr txBox="1">
                <a:spLocks noChangeArrowheads="1"/>
              </p:cNvSpPr>
              <p:nvPr/>
            </p:nvSpPr>
            <p:spPr bwMode="auto">
              <a:xfrm>
                <a:off x="3600" y="264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-1</a:t>
                </a:r>
              </a:p>
            </p:txBody>
          </p:sp>
        </p:grpSp>
        <p:sp>
          <p:nvSpPr>
            <p:cNvPr id="144435" name="Text Box 51"/>
            <p:cNvSpPr txBox="1">
              <a:spLocks noChangeArrowheads="1"/>
            </p:cNvSpPr>
            <p:nvPr/>
          </p:nvSpPr>
          <p:spPr bwMode="auto">
            <a:xfrm>
              <a:off x="4368"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sp>
          <p:nvSpPr>
            <p:cNvPr id="144436" name="Text Box 52"/>
            <p:cNvSpPr txBox="1">
              <a:spLocks noChangeArrowheads="1"/>
            </p:cNvSpPr>
            <p:nvPr/>
          </p:nvSpPr>
          <p:spPr bwMode="auto">
            <a:xfrm>
              <a:off x="4656" y="3216"/>
              <a:ext cx="2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latin typeface="Times New Roman" panose="02020603050405020304" pitchFamily="18" charset="0"/>
                  <a:ea typeface="幼圆" panose="02010509060101010101" pitchFamily="49" charset="-122"/>
                </a:rPr>
                <a:t>^</a:t>
              </a:r>
            </a:p>
          </p:txBody>
        </p:sp>
      </p:grpSp>
      <p:grpSp>
        <p:nvGrpSpPr>
          <p:cNvPr id="144437" name="Group 53"/>
          <p:cNvGrpSpPr/>
          <p:nvPr/>
        </p:nvGrpSpPr>
        <p:grpSpPr bwMode="auto">
          <a:xfrm>
            <a:off x="3906838" y="4456113"/>
            <a:ext cx="360362" cy="2133600"/>
            <a:chOff x="2784" y="2544"/>
            <a:chExt cx="288" cy="1344"/>
          </a:xfrm>
        </p:grpSpPr>
        <p:sp>
          <p:nvSpPr>
            <p:cNvPr id="144438" name="Rectangle 54"/>
            <p:cNvSpPr>
              <a:spLocks noChangeArrowheads="1"/>
            </p:cNvSpPr>
            <p:nvPr/>
          </p:nvSpPr>
          <p:spPr bwMode="auto">
            <a:xfrm>
              <a:off x="2784" y="2544"/>
              <a:ext cx="288" cy="1344"/>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39" name="Line 55"/>
            <p:cNvSpPr>
              <a:spLocks noChangeShapeType="1"/>
            </p:cNvSpPr>
            <p:nvPr/>
          </p:nvSpPr>
          <p:spPr bwMode="auto">
            <a:xfrm>
              <a:off x="2784" y="297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0" name="Line 56"/>
            <p:cNvSpPr>
              <a:spLocks noChangeShapeType="1"/>
            </p:cNvSpPr>
            <p:nvPr/>
          </p:nvSpPr>
          <p:spPr bwMode="auto">
            <a:xfrm>
              <a:off x="2784" y="3456"/>
              <a:ext cx="28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4441" name="Text Box 57"/>
          <p:cNvSpPr txBox="1">
            <a:spLocks noChangeArrowheads="1"/>
          </p:cNvSpPr>
          <p:nvPr/>
        </p:nvSpPr>
        <p:spPr bwMode="auto">
          <a:xfrm>
            <a:off x="3563938" y="3357563"/>
            <a:ext cx="1122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M.cHead</a:t>
            </a:r>
            <a:endParaRPr kumimoji="1" lang="en-US" altLang="zh-CN" sz="2400">
              <a:latin typeface="Times New Roman" panose="02020603050405020304" pitchFamily="18" charset="0"/>
              <a:ea typeface="幼圆" panose="02010509060101010101" pitchFamily="49" charset="-122"/>
            </a:endParaRPr>
          </a:p>
        </p:txBody>
      </p:sp>
      <p:sp>
        <p:nvSpPr>
          <p:cNvPr id="144442" name="Text Box 58"/>
          <p:cNvSpPr txBox="1">
            <a:spLocks noChangeArrowheads="1"/>
          </p:cNvSpPr>
          <p:nvPr/>
        </p:nvSpPr>
        <p:spPr bwMode="auto">
          <a:xfrm>
            <a:off x="2916238" y="4075113"/>
            <a:ext cx="1093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anose="02020603050405020304" pitchFamily="18" charset="0"/>
                <a:ea typeface="幼圆" panose="02010509060101010101" pitchFamily="49" charset="-122"/>
              </a:rPr>
              <a:t>M.rHead</a:t>
            </a:r>
            <a:endParaRPr kumimoji="1" lang="en-US" altLang="zh-CN" sz="2400">
              <a:latin typeface="Times New Roman" panose="02020603050405020304" pitchFamily="18" charset="0"/>
              <a:ea typeface="幼圆" panose="02010509060101010101" pitchFamily="49" charset="-122"/>
            </a:endParaRPr>
          </a:p>
        </p:txBody>
      </p:sp>
      <p:sp>
        <p:nvSpPr>
          <p:cNvPr id="144443" name="Line 59"/>
          <p:cNvSpPr>
            <a:spLocks noChangeShapeType="1"/>
          </p:cNvSpPr>
          <p:nvPr/>
        </p:nvSpPr>
        <p:spPr bwMode="auto">
          <a:xfrm>
            <a:off x="4087019" y="4972050"/>
            <a:ext cx="5818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4" name="Line 60"/>
          <p:cNvSpPr>
            <a:spLocks noChangeShapeType="1"/>
          </p:cNvSpPr>
          <p:nvPr/>
        </p:nvSpPr>
        <p:spPr bwMode="auto">
          <a:xfrm>
            <a:off x="4087019" y="5751513"/>
            <a:ext cx="17248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5" name="Line 61"/>
          <p:cNvSpPr>
            <a:spLocks noChangeShapeType="1"/>
          </p:cNvSpPr>
          <p:nvPr/>
        </p:nvSpPr>
        <p:spPr bwMode="auto">
          <a:xfrm>
            <a:off x="4087019" y="6437313"/>
            <a:ext cx="58181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6" name="Line 62"/>
          <p:cNvSpPr>
            <a:spLocks noChangeShapeType="1"/>
          </p:cNvSpPr>
          <p:nvPr/>
        </p:nvSpPr>
        <p:spPr bwMode="auto">
          <a:xfrm>
            <a:off x="5202238" y="392271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7" name="Line 63"/>
          <p:cNvSpPr>
            <a:spLocks noChangeShapeType="1"/>
          </p:cNvSpPr>
          <p:nvPr/>
        </p:nvSpPr>
        <p:spPr bwMode="auto">
          <a:xfrm>
            <a:off x="6116638" y="3922713"/>
            <a:ext cx="0" cy="12842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48" name="Line 64"/>
          <p:cNvSpPr>
            <a:spLocks noChangeShapeType="1"/>
          </p:cNvSpPr>
          <p:nvPr/>
        </p:nvSpPr>
        <p:spPr bwMode="auto">
          <a:xfrm>
            <a:off x="8174038" y="3922713"/>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4449" name="Group 65"/>
          <p:cNvGrpSpPr/>
          <p:nvPr/>
        </p:nvGrpSpPr>
        <p:grpSpPr bwMode="auto">
          <a:xfrm>
            <a:off x="4668838" y="3717928"/>
            <a:ext cx="3959225" cy="479426"/>
            <a:chOff x="2805" y="2115"/>
            <a:chExt cx="2494" cy="302"/>
          </a:xfrm>
        </p:grpSpPr>
        <p:sp>
          <p:nvSpPr>
            <p:cNvPr id="144450" name="Rectangle 66"/>
            <p:cNvSpPr>
              <a:spLocks noChangeArrowheads="1"/>
            </p:cNvSpPr>
            <p:nvPr/>
          </p:nvSpPr>
          <p:spPr bwMode="auto">
            <a:xfrm>
              <a:off x="2805" y="2116"/>
              <a:ext cx="2494" cy="227"/>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1" name="Line 67"/>
            <p:cNvSpPr>
              <a:spLocks noChangeShapeType="1"/>
            </p:cNvSpPr>
            <p:nvPr/>
          </p:nvSpPr>
          <p:spPr bwMode="auto">
            <a:xfrm>
              <a:off x="4053" y="2115"/>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2" name="Line 68"/>
            <p:cNvSpPr>
              <a:spLocks noChangeShapeType="1"/>
            </p:cNvSpPr>
            <p:nvPr/>
          </p:nvSpPr>
          <p:spPr bwMode="auto">
            <a:xfrm>
              <a:off x="3381" y="2115"/>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3" name="Line 69"/>
            <p:cNvSpPr>
              <a:spLocks noChangeShapeType="1"/>
            </p:cNvSpPr>
            <p:nvPr/>
          </p:nvSpPr>
          <p:spPr bwMode="auto">
            <a:xfrm>
              <a:off x="4677" y="2115"/>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4" name="Text Box 70"/>
            <p:cNvSpPr txBox="1">
              <a:spLocks noChangeArrowheads="1"/>
            </p:cNvSpPr>
            <p:nvPr/>
          </p:nvSpPr>
          <p:spPr bwMode="auto">
            <a:xfrm>
              <a:off x="4283" y="2126"/>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en-US" altLang="zh-CN" sz="2400" dirty="0">
                <a:latin typeface="Times New Roman" panose="02020603050405020304" pitchFamily="18" charset="0"/>
                <a:ea typeface="幼圆" panose="02010509060101010101" pitchFamily="49" charset="-122"/>
              </a:endParaRPr>
            </a:p>
          </p:txBody>
        </p:sp>
      </p:grpSp>
      <p:sp>
        <p:nvSpPr>
          <p:cNvPr id="144455" name="Line 71"/>
          <p:cNvSpPr>
            <a:spLocks noChangeShapeType="1"/>
          </p:cNvSpPr>
          <p:nvPr/>
        </p:nvSpPr>
        <p:spPr bwMode="auto">
          <a:xfrm>
            <a:off x="5583238" y="4972050"/>
            <a:ext cx="1905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56" name="Line 72"/>
          <p:cNvSpPr>
            <a:spLocks noChangeShapeType="1"/>
          </p:cNvSpPr>
          <p:nvPr/>
        </p:nvSpPr>
        <p:spPr bwMode="auto">
          <a:xfrm>
            <a:off x="4973638" y="4913313"/>
            <a:ext cx="0" cy="1066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4457" name="Object 73"/>
          <p:cNvGraphicFramePr>
            <a:graphicFrameLocks noChangeAspect="1"/>
          </p:cNvGraphicFramePr>
          <p:nvPr/>
        </p:nvGraphicFramePr>
        <p:xfrm>
          <a:off x="395288" y="4341813"/>
          <a:ext cx="2235200" cy="1606550"/>
        </p:xfrm>
        <a:graphic>
          <a:graphicData uri="http://schemas.openxmlformats.org/presentationml/2006/ole">
            <mc:AlternateContent xmlns:mc="http://schemas.openxmlformats.org/markup-compatibility/2006">
              <mc:Choice xmlns:v="urn:schemas-microsoft-com:vml" Requires="v">
                <p:oleObj name="Equation" r:id="rId2" imgW="989965" imgH="711200" progId="Equation.DSMT4">
                  <p:embed/>
                </p:oleObj>
              </mc:Choice>
              <mc:Fallback>
                <p:oleObj name="Equation" r:id="rId2" imgW="989965" imgH="711200" progId="Equation.DSMT4">
                  <p:embed/>
                  <p:pic>
                    <p:nvPicPr>
                      <p:cNvPr id="0"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341813"/>
                        <a:ext cx="2235200"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58" name="Rectangle 74"/>
          <p:cNvSpPr>
            <a:spLocks noChangeArrowheads="1"/>
          </p:cNvSpPr>
          <p:nvPr/>
        </p:nvSpPr>
        <p:spPr bwMode="auto">
          <a:xfrm>
            <a:off x="4932363" y="1101725"/>
            <a:ext cx="3960812" cy="1795463"/>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OLink</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rHead</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cHead</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int</a:t>
            </a:r>
            <a:r>
              <a:rPr kumimoji="1" lang="en-US" altLang="zh-CN" sz="2200" dirty="0">
                <a:latin typeface="Times New Roman" panose="02020603050405020304" pitchFamily="18" charset="0"/>
              </a:rPr>
              <a:t>  mu, nu, </a:t>
            </a:r>
            <a:r>
              <a:rPr kumimoji="1" lang="en-US" altLang="zh-CN" sz="2200" dirty="0" err="1">
                <a:latin typeface="Times New Roman" panose="02020603050405020304" pitchFamily="18" charset="0"/>
              </a:rPr>
              <a:t>tu</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CrossList</a:t>
            </a:r>
            <a:r>
              <a:rPr kumimoji="1" lang="en-US" altLang="zh-CN" sz="2200" dirty="0">
                <a:latin typeface="Times New Roman" panose="02020603050405020304" pitchFamily="18" charset="0"/>
              </a:rPr>
              <a:t>;</a:t>
            </a:r>
          </a:p>
        </p:txBody>
      </p:sp>
      <p:sp>
        <p:nvSpPr>
          <p:cNvPr id="144459" name="Text Box 75"/>
          <p:cNvSpPr txBox="1">
            <a:spLocks noChangeArrowheads="1"/>
          </p:cNvSpPr>
          <p:nvPr/>
        </p:nvSpPr>
        <p:spPr bwMode="auto">
          <a:xfrm>
            <a:off x="179388" y="1076325"/>
            <a:ext cx="4166525" cy="2123658"/>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err="1">
                <a:latin typeface="Times New Roman" panose="02020603050405020304" pitchFamily="18" charset="0"/>
              </a:rPr>
              <a:t>typedef</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OLNode</a:t>
            </a:r>
            <a:endParaRPr kumimoji="1" lang="en-US" altLang="zh-CN" sz="2200" dirty="0">
              <a:latin typeface="Times New Roman" panose="02020603050405020304" pitchFamily="18" charset="0"/>
            </a:endParaRPr>
          </a:p>
          <a:p>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int</a:t>
            </a:r>
            <a:r>
              <a:rPr kumimoji="1" lang="en-US" altLang="zh-CN" sz="2200" dirty="0">
                <a:latin typeface="Times New Roman" panose="02020603050405020304" pitchFamily="18" charset="0"/>
              </a:rPr>
              <a:t>  i, j;</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ElemType</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elem</a:t>
            </a:r>
            <a:r>
              <a:rPr kumimoji="1" lang="en-US" altLang="zh-CN" sz="2200" dirty="0">
                <a:latin typeface="Times New Roman" panose="02020603050405020304" pitchFamily="18" charset="0"/>
              </a:rPr>
              <a:t>;</a:t>
            </a:r>
          </a:p>
          <a:p>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struct</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*right, *down;</a:t>
            </a:r>
          </a:p>
          <a:p>
            <a:r>
              <a:rPr kumimoji="1" lang="en-US" altLang="zh-CN" sz="2200" dirty="0">
                <a:latin typeface="Times New Roman" panose="02020603050405020304" pitchFamily="18" charset="0"/>
              </a:rPr>
              <a:t>}</a:t>
            </a:r>
            <a:r>
              <a:rPr kumimoji="1" lang="en-US" altLang="zh-CN" sz="2200" dirty="0" err="1">
                <a:latin typeface="Times New Roman" panose="02020603050405020304" pitchFamily="18" charset="0"/>
              </a:rPr>
              <a:t>OLNode</a:t>
            </a:r>
            <a:r>
              <a:rPr kumimoji="1" lang="en-US" altLang="zh-CN" sz="2200" dirty="0">
                <a:latin typeface="Times New Roman" panose="02020603050405020304" pitchFamily="18" charset="0"/>
              </a:rPr>
              <a:t>, *</a:t>
            </a:r>
            <a:r>
              <a:rPr kumimoji="1" lang="en-US" altLang="zh-CN" sz="2200" dirty="0" err="1">
                <a:latin typeface="Times New Roman" panose="02020603050405020304" pitchFamily="18" charset="0"/>
              </a:rPr>
              <a:t>OLink</a:t>
            </a:r>
            <a:r>
              <a:rPr kumimoji="1" lang="en-US" altLang="zh-CN" sz="2200" dirty="0">
                <a:latin typeface="Times New Roman" panose="02020603050405020304" pitchFamily="18" charset="0"/>
              </a:rPr>
              <a:t>;</a:t>
            </a:r>
          </a:p>
        </p:txBody>
      </p:sp>
      <p:sp>
        <p:nvSpPr>
          <p:cNvPr id="144460" name="Rectangle 76"/>
          <p:cNvSpPr>
            <a:spLocks noChangeArrowheads="1"/>
          </p:cNvSpPr>
          <p:nvPr/>
        </p:nvSpPr>
        <p:spPr bwMode="auto">
          <a:xfrm>
            <a:off x="4932363" y="3021013"/>
            <a:ext cx="1831975" cy="45561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b="1">
                <a:solidFill>
                  <a:srgbClr val="FFFF00"/>
                </a:solidFill>
                <a:latin typeface="Times New Roman" panose="02020603050405020304" pitchFamily="18" charset="0"/>
              </a:rPr>
              <a:t>CrossList *M</a:t>
            </a:r>
          </a:p>
        </p:txBody>
      </p:sp>
      <p:sp>
        <p:nvSpPr>
          <p:cNvPr id="3" name="矩形 2"/>
          <p:cNvSpPr/>
          <p:nvPr/>
        </p:nvSpPr>
        <p:spPr>
          <a:xfrm>
            <a:off x="6948264" y="3691880"/>
            <a:ext cx="364202" cy="461665"/>
          </a:xfrm>
          <a:prstGeom prst="rect">
            <a:avLst/>
          </a:prstGeom>
        </p:spPr>
        <p:txBody>
          <a:bodyPr wrap="none">
            <a:spAutoFit/>
          </a:bodyPr>
          <a:lstStyle/>
          <a:p>
            <a:pPr lvl="0"/>
            <a:r>
              <a:rPr kumimoji="1" lang="en-US" altLang="zh-CN" sz="2400" b="1" dirty="0">
                <a:solidFill>
                  <a:srgbClr val="FFFF00"/>
                </a:solidFill>
                <a:latin typeface="Times New Roman" panose="02020603050405020304" pitchFamily="18" charset="0"/>
                <a:ea typeface="幼圆"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44437"/>
                                        </p:tgtEl>
                                        <p:attrNameLst>
                                          <p:attrName>style.visibility</p:attrName>
                                        </p:attrNameLst>
                                      </p:cBhvr>
                                      <p:to>
                                        <p:strVal val="visible"/>
                                      </p:to>
                                    </p:set>
                                    <p:anim calcmode="lin" valueType="num">
                                      <p:cBhvr>
                                        <p:cTn id="7" dur="1000" fill="hold"/>
                                        <p:tgtEl>
                                          <p:spTgt spid="144437"/>
                                        </p:tgtEl>
                                        <p:attrNameLst>
                                          <p:attrName>ppt_x</p:attrName>
                                        </p:attrNameLst>
                                      </p:cBhvr>
                                      <p:tavLst>
                                        <p:tav tm="0">
                                          <p:val>
                                            <p:strVal val="#ppt_x-.2"/>
                                          </p:val>
                                        </p:tav>
                                        <p:tav tm="100000">
                                          <p:val>
                                            <p:strVal val="#ppt_x"/>
                                          </p:val>
                                        </p:tav>
                                      </p:tavLst>
                                    </p:anim>
                                    <p:anim calcmode="lin" valueType="num">
                                      <p:cBhvr>
                                        <p:cTn id="8" dur="1000" fill="hold"/>
                                        <p:tgtEl>
                                          <p:spTgt spid="144437"/>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443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44449"/>
                                        </p:tgtEl>
                                        <p:attrNameLst>
                                          <p:attrName>style.visibility</p:attrName>
                                        </p:attrNameLst>
                                      </p:cBhvr>
                                      <p:to>
                                        <p:strVal val="visible"/>
                                      </p:to>
                                    </p:set>
                                    <p:anim calcmode="lin" valueType="num">
                                      <p:cBhvr>
                                        <p:cTn id="14" dur="1000" fill="hold"/>
                                        <p:tgtEl>
                                          <p:spTgt spid="144449"/>
                                        </p:tgtEl>
                                        <p:attrNameLst>
                                          <p:attrName>ppt_x</p:attrName>
                                        </p:attrNameLst>
                                      </p:cBhvr>
                                      <p:tavLst>
                                        <p:tav tm="0">
                                          <p:val>
                                            <p:strVal val="#ppt_x-.2"/>
                                          </p:val>
                                        </p:tav>
                                        <p:tav tm="100000">
                                          <p:val>
                                            <p:strVal val="#ppt_x"/>
                                          </p:val>
                                        </p:tav>
                                      </p:tavLst>
                                    </p:anim>
                                    <p:anim calcmode="lin" valueType="num">
                                      <p:cBhvr>
                                        <p:cTn id="15" dur="1000" fill="hold"/>
                                        <p:tgtEl>
                                          <p:spTgt spid="144449"/>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4449"/>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144388"/>
                                        </p:tgtEl>
                                        <p:attrNameLst>
                                          <p:attrName>style.visibility</p:attrName>
                                        </p:attrNameLst>
                                      </p:cBhvr>
                                      <p:to>
                                        <p:strVal val="visible"/>
                                      </p:to>
                                    </p:set>
                                    <p:anim calcmode="lin" valueType="num">
                                      <p:cBhvr>
                                        <p:cTn id="21" dur="1000" fill="hold"/>
                                        <p:tgtEl>
                                          <p:spTgt spid="144388"/>
                                        </p:tgtEl>
                                        <p:attrNameLst>
                                          <p:attrName>ppt_x</p:attrName>
                                        </p:attrNameLst>
                                      </p:cBhvr>
                                      <p:tavLst>
                                        <p:tav tm="0">
                                          <p:val>
                                            <p:strVal val="#ppt_x-.2"/>
                                          </p:val>
                                        </p:tav>
                                        <p:tav tm="100000">
                                          <p:val>
                                            <p:strVal val="#ppt_x"/>
                                          </p:val>
                                        </p:tav>
                                      </p:tavLst>
                                    </p:anim>
                                    <p:anim calcmode="lin" valueType="num">
                                      <p:cBhvr>
                                        <p:cTn id="22" dur="1000" fill="hold"/>
                                        <p:tgtEl>
                                          <p:spTgt spid="144388"/>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4388"/>
                                        </p:tgtEl>
                                      </p:cBhvr>
                                    </p:animEffect>
                                  </p:childTnLst>
                                </p:cTn>
                              </p:par>
                            </p:childTnLst>
                          </p:cTn>
                        </p:par>
                        <p:par>
                          <p:cTn id="24" fill="hold">
                            <p:stCondLst>
                              <p:cond delay="1000"/>
                            </p:stCondLst>
                            <p:childTnLst>
                              <p:par>
                                <p:cTn id="25" presetID="29" presetClass="entr" presetSubtype="0" fill="hold" grpId="0" nodeType="afterEffect">
                                  <p:stCondLst>
                                    <p:cond delay="0"/>
                                  </p:stCondLst>
                                  <p:childTnLst>
                                    <p:set>
                                      <p:cBhvr>
                                        <p:cTn id="26" dur="1" fill="hold">
                                          <p:stCondLst>
                                            <p:cond delay="0"/>
                                          </p:stCondLst>
                                        </p:cTn>
                                        <p:tgtEl>
                                          <p:spTgt spid="144443"/>
                                        </p:tgtEl>
                                        <p:attrNameLst>
                                          <p:attrName>style.visibility</p:attrName>
                                        </p:attrNameLst>
                                      </p:cBhvr>
                                      <p:to>
                                        <p:strVal val="visible"/>
                                      </p:to>
                                    </p:set>
                                    <p:anim calcmode="lin" valueType="num">
                                      <p:cBhvr>
                                        <p:cTn id="27" dur="1000" fill="hold"/>
                                        <p:tgtEl>
                                          <p:spTgt spid="144443"/>
                                        </p:tgtEl>
                                        <p:attrNameLst>
                                          <p:attrName>ppt_x</p:attrName>
                                        </p:attrNameLst>
                                      </p:cBhvr>
                                      <p:tavLst>
                                        <p:tav tm="0">
                                          <p:val>
                                            <p:strVal val="#ppt_x-.2"/>
                                          </p:val>
                                        </p:tav>
                                        <p:tav tm="100000">
                                          <p:val>
                                            <p:strVal val="#ppt_x"/>
                                          </p:val>
                                        </p:tav>
                                      </p:tavLst>
                                    </p:anim>
                                    <p:anim calcmode="lin" valueType="num">
                                      <p:cBhvr>
                                        <p:cTn id="28" dur="1000" fill="hold"/>
                                        <p:tgtEl>
                                          <p:spTgt spid="14444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44443"/>
                                        </p:tgtEl>
                                      </p:cBhvr>
                                    </p:animEffect>
                                  </p:childTnLst>
                                </p:cTn>
                              </p:par>
                            </p:childTnLst>
                          </p:cTn>
                        </p:par>
                        <p:par>
                          <p:cTn id="30" fill="hold">
                            <p:stCondLst>
                              <p:cond delay="2000"/>
                            </p:stCondLst>
                            <p:childTnLst>
                              <p:par>
                                <p:cTn id="31" presetID="29" presetClass="entr" presetSubtype="0" fill="hold" grpId="0" nodeType="afterEffect">
                                  <p:stCondLst>
                                    <p:cond delay="0"/>
                                  </p:stCondLst>
                                  <p:childTnLst>
                                    <p:set>
                                      <p:cBhvr>
                                        <p:cTn id="32" dur="1" fill="hold">
                                          <p:stCondLst>
                                            <p:cond delay="0"/>
                                          </p:stCondLst>
                                        </p:cTn>
                                        <p:tgtEl>
                                          <p:spTgt spid="144446"/>
                                        </p:tgtEl>
                                        <p:attrNameLst>
                                          <p:attrName>style.visibility</p:attrName>
                                        </p:attrNameLst>
                                      </p:cBhvr>
                                      <p:to>
                                        <p:strVal val="visible"/>
                                      </p:to>
                                    </p:set>
                                    <p:anim calcmode="lin" valueType="num">
                                      <p:cBhvr>
                                        <p:cTn id="33" dur="1000" fill="hold"/>
                                        <p:tgtEl>
                                          <p:spTgt spid="144446"/>
                                        </p:tgtEl>
                                        <p:attrNameLst>
                                          <p:attrName>ppt_x</p:attrName>
                                        </p:attrNameLst>
                                      </p:cBhvr>
                                      <p:tavLst>
                                        <p:tav tm="0">
                                          <p:val>
                                            <p:strVal val="#ppt_x-.2"/>
                                          </p:val>
                                        </p:tav>
                                        <p:tav tm="100000">
                                          <p:val>
                                            <p:strVal val="#ppt_x"/>
                                          </p:val>
                                        </p:tav>
                                      </p:tavLst>
                                    </p:anim>
                                    <p:anim calcmode="lin" valueType="num">
                                      <p:cBhvr>
                                        <p:cTn id="34" dur="1000" fill="hold"/>
                                        <p:tgtEl>
                                          <p:spTgt spid="144446"/>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44446"/>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childTnLst>
                                    <p:set>
                                      <p:cBhvr>
                                        <p:cTn id="39" dur="1" fill="hold">
                                          <p:stCondLst>
                                            <p:cond delay="0"/>
                                          </p:stCondLst>
                                        </p:cTn>
                                        <p:tgtEl>
                                          <p:spTgt spid="144411"/>
                                        </p:tgtEl>
                                        <p:attrNameLst>
                                          <p:attrName>style.visibility</p:attrName>
                                        </p:attrNameLst>
                                      </p:cBhvr>
                                      <p:to>
                                        <p:strVal val="visible"/>
                                      </p:to>
                                    </p:set>
                                    <p:anim calcmode="lin" valueType="num">
                                      <p:cBhvr>
                                        <p:cTn id="40" dur="1000" fill="hold"/>
                                        <p:tgtEl>
                                          <p:spTgt spid="144411"/>
                                        </p:tgtEl>
                                        <p:attrNameLst>
                                          <p:attrName>ppt_x</p:attrName>
                                        </p:attrNameLst>
                                      </p:cBhvr>
                                      <p:tavLst>
                                        <p:tav tm="0">
                                          <p:val>
                                            <p:strVal val="#ppt_x-.2"/>
                                          </p:val>
                                        </p:tav>
                                        <p:tav tm="100000">
                                          <p:val>
                                            <p:strVal val="#ppt_x"/>
                                          </p:val>
                                        </p:tav>
                                      </p:tavLst>
                                    </p:anim>
                                    <p:anim calcmode="lin" valueType="num">
                                      <p:cBhvr>
                                        <p:cTn id="41" dur="1000" fill="hold"/>
                                        <p:tgtEl>
                                          <p:spTgt spid="144411"/>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44411"/>
                                        </p:tgtEl>
                                      </p:cBhvr>
                                    </p:animEffect>
                                  </p:childTnLst>
                                </p:cTn>
                              </p:par>
                            </p:childTnLst>
                          </p:cTn>
                        </p:par>
                        <p:par>
                          <p:cTn id="43" fill="hold">
                            <p:stCondLst>
                              <p:cond delay="1000"/>
                            </p:stCondLst>
                            <p:childTnLst>
                              <p:par>
                                <p:cTn id="44" presetID="29" presetClass="entr" presetSubtype="0" fill="hold" grpId="0" nodeType="afterEffect">
                                  <p:stCondLst>
                                    <p:cond delay="0"/>
                                  </p:stCondLst>
                                  <p:childTnLst>
                                    <p:set>
                                      <p:cBhvr>
                                        <p:cTn id="45" dur="1" fill="hold">
                                          <p:stCondLst>
                                            <p:cond delay="0"/>
                                          </p:stCondLst>
                                        </p:cTn>
                                        <p:tgtEl>
                                          <p:spTgt spid="144445"/>
                                        </p:tgtEl>
                                        <p:attrNameLst>
                                          <p:attrName>style.visibility</p:attrName>
                                        </p:attrNameLst>
                                      </p:cBhvr>
                                      <p:to>
                                        <p:strVal val="visible"/>
                                      </p:to>
                                    </p:set>
                                    <p:anim calcmode="lin" valueType="num">
                                      <p:cBhvr>
                                        <p:cTn id="46" dur="1000" fill="hold"/>
                                        <p:tgtEl>
                                          <p:spTgt spid="144445"/>
                                        </p:tgtEl>
                                        <p:attrNameLst>
                                          <p:attrName>ppt_x</p:attrName>
                                        </p:attrNameLst>
                                      </p:cBhvr>
                                      <p:tavLst>
                                        <p:tav tm="0">
                                          <p:val>
                                            <p:strVal val="#ppt_x-.2"/>
                                          </p:val>
                                        </p:tav>
                                        <p:tav tm="100000">
                                          <p:val>
                                            <p:strVal val="#ppt_x"/>
                                          </p:val>
                                        </p:tav>
                                      </p:tavLst>
                                    </p:anim>
                                    <p:anim calcmode="lin" valueType="num">
                                      <p:cBhvr>
                                        <p:cTn id="47" dur="1000" fill="hold"/>
                                        <p:tgtEl>
                                          <p:spTgt spid="144445"/>
                                        </p:tgtEl>
                                        <p:attrNameLst>
                                          <p:attrName>ppt_y</p:attrName>
                                        </p:attrNameLst>
                                      </p:cBhvr>
                                      <p:tavLst>
                                        <p:tav tm="0">
                                          <p:val>
                                            <p:strVal val="#ppt_y"/>
                                          </p:val>
                                        </p:tav>
                                        <p:tav tm="100000">
                                          <p:val>
                                            <p:strVal val="#ppt_y"/>
                                          </p:val>
                                        </p:tav>
                                      </p:tavLst>
                                    </p:anim>
                                    <p:animEffect transition="in" filter="wipe(right)" prLst="gradientSize: 0.1">
                                      <p:cBhvr>
                                        <p:cTn id="48" dur="1000"/>
                                        <p:tgtEl>
                                          <p:spTgt spid="144445"/>
                                        </p:tgtEl>
                                      </p:cBhvr>
                                    </p:animEffect>
                                  </p:childTnLst>
                                </p:cTn>
                              </p:par>
                            </p:childTnLst>
                          </p:cTn>
                        </p:par>
                        <p:par>
                          <p:cTn id="49" fill="hold">
                            <p:stCondLst>
                              <p:cond delay="2000"/>
                            </p:stCondLst>
                            <p:childTnLst>
                              <p:par>
                                <p:cTn id="50" presetID="29" presetClass="entr" presetSubtype="0" fill="hold" grpId="0" nodeType="afterEffect">
                                  <p:stCondLst>
                                    <p:cond delay="0"/>
                                  </p:stCondLst>
                                  <p:childTnLst>
                                    <p:set>
                                      <p:cBhvr>
                                        <p:cTn id="51" dur="1" fill="hold">
                                          <p:stCondLst>
                                            <p:cond delay="0"/>
                                          </p:stCondLst>
                                        </p:cTn>
                                        <p:tgtEl>
                                          <p:spTgt spid="144456"/>
                                        </p:tgtEl>
                                        <p:attrNameLst>
                                          <p:attrName>style.visibility</p:attrName>
                                        </p:attrNameLst>
                                      </p:cBhvr>
                                      <p:to>
                                        <p:strVal val="visible"/>
                                      </p:to>
                                    </p:set>
                                    <p:anim calcmode="lin" valueType="num">
                                      <p:cBhvr>
                                        <p:cTn id="52" dur="1000" fill="hold"/>
                                        <p:tgtEl>
                                          <p:spTgt spid="144456"/>
                                        </p:tgtEl>
                                        <p:attrNameLst>
                                          <p:attrName>ppt_x</p:attrName>
                                        </p:attrNameLst>
                                      </p:cBhvr>
                                      <p:tavLst>
                                        <p:tav tm="0">
                                          <p:val>
                                            <p:strVal val="#ppt_x-.2"/>
                                          </p:val>
                                        </p:tav>
                                        <p:tav tm="100000">
                                          <p:val>
                                            <p:strVal val="#ppt_x"/>
                                          </p:val>
                                        </p:tav>
                                      </p:tavLst>
                                    </p:anim>
                                    <p:anim calcmode="lin" valueType="num">
                                      <p:cBhvr>
                                        <p:cTn id="53" dur="1000" fill="hold"/>
                                        <p:tgtEl>
                                          <p:spTgt spid="144456"/>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44456"/>
                                        </p:tgtEl>
                                      </p:cBhvr>
                                    </p:animEffect>
                                  </p:childTnLst>
                                </p:cTn>
                              </p:par>
                            </p:childTnLst>
                          </p:cTn>
                        </p:par>
                      </p:childTnLst>
                    </p:cTn>
                  </p:par>
                  <p:par>
                    <p:cTn id="55" fill="hold">
                      <p:stCondLst>
                        <p:cond delay="indefinite"/>
                      </p:stCondLst>
                      <p:childTnLst>
                        <p:par>
                          <p:cTn id="56" fill="hold">
                            <p:stCondLst>
                              <p:cond delay="0"/>
                            </p:stCondLst>
                            <p:childTnLst>
                              <p:par>
                                <p:cTn id="57" presetID="29" presetClass="entr" presetSubtype="0" fill="hold" nodeType="clickEffect">
                                  <p:stCondLst>
                                    <p:cond delay="0"/>
                                  </p:stCondLst>
                                  <p:childTnLst>
                                    <p:set>
                                      <p:cBhvr>
                                        <p:cTn id="58" dur="1" fill="hold">
                                          <p:stCondLst>
                                            <p:cond delay="0"/>
                                          </p:stCondLst>
                                        </p:cTn>
                                        <p:tgtEl>
                                          <p:spTgt spid="144424"/>
                                        </p:tgtEl>
                                        <p:attrNameLst>
                                          <p:attrName>style.visibility</p:attrName>
                                        </p:attrNameLst>
                                      </p:cBhvr>
                                      <p:to>
                                        <p:strVal val="visible"/>
                                      </p:to>
                                    </p:set>
                                    <p:anim calcmode="lin" valueType="num">
                                      <p:cBhvr>
                                        <p:cTn id="59" dur="1000" fill="hold"/>
                                        <p:tgtEl>
                                          <p:spTgt spid="144424"/>
                                        </p:tgtEl>
                                        <p:attrNameLst>
                                          <p:attrName>ppt_x</p:attrName>
                                        </p:attrNameLst>
                                      </p:cBhvr>
                                      <p:tavLst>
                                        <p:tav tm="0">
                                          <p:val>
                                            <p:strVal val="#ppt_x-.2"/>
                                          </p:val>
                                        </p:tav>
                                        <p:tav tm="100000">
                                          <p:val>
                                            <p:strVal val="#ppt_x"/>
                                          </p:val>
                                        </p:tav>
                                      </p:tavLst>
                                    </p:anim>
                                    <p:anim calcmode="lin" valueType="num">
                                      <p:cBhvr>
                                        <p:cTn id="60" dur="1000" fill="hold"/>
                                        <p:tgtEl>
                                          <p:spTgt spid="144424"/>
                                        </p:tgtEl>
                                        <p:attrNameLst>
                                          <p:attrName>ppt_y</p:attrName>
                                        </p:attrNameLst>
                                      </p:cBhvr>
                                      <p:tavLst>
                                        <p:tav tm="0">
                                          <p:val>
                                            <p:strVal val="#ppt_y"/>
                                          </p:val>
                                        </p:tav>
                                        <p:tav tm="100000">
                                          <p:val>
                                            <p:strVal val="#ppt_y"/>
                                          </p:val>
                                        </p:tav>
                                      </p:tavLst>
                                    </p:anim>
                                    <p:animEffect transition="in" filter="wipe(right)" prLst="gradientSize: 0.1">
                                      <p:cBhvr>
                                        <p:cTn id="61" dur="1000"/>
                                        <p:tgtEl>
                                          <p:spTgt spid="144424"/>
                                        </p:tgtEl>
                                      </p:cBhvr>
                                    </p:animEffect>
                                  </p:childTnLst>
                                </p:cTn>
                              </p:par>
                            </p:childTnLst>
                          </p:cTn>
                        </p:par>
                        <p:par>
                          <p:cTn id="62" fill="hold">
                            <p:stCondLst>
                              <p:cond delay="1000"/>
                            </p:stCondLst>
                            <p:childTnLst>
                              <p:par>
                                <p:cTn id="63" presetID="29" presetClass="entr" presetSubtype="0" fill="hold" grpId="0" nodeType="afterEffect">
                                  <p:stCondLst>
                                    <p:cond delay="0"/>
                                  </p:stCondLst>
                                  <p:childTnLst>
                                    <p:set>
                                      <p:cBhvr>
                                        <p:cTn id="64" dur="1" fill="hold">
                                          <p:stCondLst>
                                            <p:cond delay="0"/>
                                          </p:stCondLst>
                                        </p:cTn>
                                        <p:tgtEl>
                                          <p:spTgt spid="144444"/>
                                        </p:tgtEl>
                                        <p:attrNameLst>
                                          <p:attrName>style.visibility</p:attrName>
                                        </p:attrNameLst>
                                      </p:cBhvr>
                                      <p:to>
                                        <p:strVal val="visible"/>
                                      </p:to>
                                    </p:set>
                                    <p:anim calcmode="lin" valueType="num">
                                      <p:cBhvr>
                                        <p:cTn id="65" dur="1000" fill="hold"/>
                                        <p:tgtEl>
                                          <p:spTgt spid="144444"/>
                                        </p:tgtEl>
                                        <p:attrNameLst>
                                          <p:attrName>ppt_x</p:attrName>
                                        </p:attrNameLst>
                                      </p:cBhvr>
                                      <p:tavLst>
                                        <p:tav tm="0">
                                          <p:val>
                                            <p:strVal val="#ppt_x-.2"/>
                                          </p:val>
                                        </p:tav>
                                        <p:tav tm="100000">
                                          <p:val>
                                            <p:strVal val="#ppt_x"/>
                                          </p:val>
                                        </p:tav>
                                      </p:tavLst>
                                    </p:anim>
                                    <p:anim calcmode="lin" valueType="num">
                                      <p:cBhvr>
                                        <p:cTn id="66" dur="1000" fill="hold"/>
                                        <p:tgtEl>
                                          <p:spTgt spid="144444"/>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44444"/>
                                        </p:tgtEl>
                                      </p:cBhvr>
                                    </p:animEffect>
                                  </p:childTnLst>
                                </p:cTn>
                              </p:par>
                            </p:childTnLst>
                          </p:cTn>
                        </p:par>
                        <p:par>
                          <p:cTn id="68" fill="hold">
                            <p:stCondLst>
                              <p:cond delay="2000"/>
                            </p:stCondLst>
                            <p:childTnLst>
                              <p:par>
                                <p:cTn id="69" presetID="29" presetClass="entr" presetSubtype="0" fill="hold" grpId="0" nodeType="afterEffect">
                                  <p:stCondLst>
                                    <p:cond delay="0"/>
                                  </p:stCondLst>
                                  <p:childTnLst>
                                    <p:set>
                                      <p:cBhvr>
                                        <p:cTn id="70" dur="1" fill="hold">
                                          <p:stCondLst>
                                            <p:cond delay="0"/>
                                          </p:stCondLst>
                                        </p:cTn>
                                        <p:tgtEl>
                                          <p:spTgt spid="144447"/>
                                        </p:tgtEl>
                                        <p:attrNameLst>
                                          <p:attrName>style.visibility</p:attrName>
                                        </p:attrNameLst>
                                      </p:cBhvr>
                                      <p:to>
                                        <p:strVal val="visible"/>
                                      </p:to>
                                    </p:set>
                                    <p:anim calcmode="lin" valueType="num">
                                      <p:cBhvr>
                                        <p:cTn id="71" dur="1000" fill="hold"/>
                                        <p:tgtEl>
                                          <p:spTgt spid="144447"/>
                                        </p:tgtEl>
                                        <p:attrNameLst>
                                          <p:attrName>ppt_x</p:attrName>
                                        </p:attrNameLst>
                                      </p:cBhvr>
                                      <p:tavLst>
                                        <p:tav tm="0">
                                          <p:val>
                                            <p:strVal val="#ppt_x-.2"/>
                                          </p:val>
                                        </p:tav>
                                        <p:tav tm="100000">
                                          <p:val>
                                            <p:strVal val="#ppt_x"/>
                                          </p:val>
                                        </p:tav>
                                      </p:tavLst>
                                    </p:anim>
                                    <p:anim calcmode="lin" valueType="num">
                                      <p:cBhvr>
                                        <p:cTn id="72" dur="1000" fill="hold"/>
                                        <p:tgtEl>
                                          <p:spTgt spid="144447"/>
                                        </p:tgtEl>
                                        <p:attrNameLst>
                                          <p:attrName>ppt_y</p:attrName>
                                        </p:attrNameLst>
                                      </p:cBhvr>
                                      <p:tavLst>
                                        <p:tav tm="0">
                                          <p:val>
                                            <p:strVal val="#ppt_y"/>
                                          </p:val>
                                        </p:tav>
                                        <p:tav tm="100000">
                                          <p:val>
                                            <p:strVal val="#ppt_y"/>
                                          </p:val>
                                        </p:tav>
                                      </p:tavLst>
                                    </p:anim>
                                    <p:animEffect transition="in" filter="wipe(right)" prLst="gradientSize: 0.1">
                                      <p:cBhvr>
                                        <p:cTn id="73" dur="1000"/>
                                        <p:tgtEl>
                                          <p:spTgt spid="144447"/>
                                        </p:tgtEl>
                                      </p:cBhvr>
                                    </p:animEffect>
                                  </p:childTnLst>
                                </p:cTn>
                              </p:par>
                            </p:childTnLst>
                          </p:cTn>
                        </p:par>
                      </p:childTnLst>
                    </p:cTn>
                  </p:par>
                  <p:par>
                    <p:cTn id="74" fill="hold">
                      <p:stCondLst>
                        <p:cond delay="indefinite"/>
                      </p:stCondLst>
                      <p:childTnLst>
                        <p:par>
                          <p:cTn id="75" fill="hold">
                            <p:stCondLst>
                              <p:cond delay="0"/>
                            </p:stCondLst>
                            <p:childTnLst>
                              <p:par>
                                <p:cTn id="76" presetID="29" presetClass="entr" presetSubtype="0" fill="hold" nodeType="clickEffect">
                                  <p:stCondLst>
                                    <p:cond delay="0"/>
                                  </p:stCondLst>
                                  <p:childTnLst>
                                    <p:set>
                                      <p:cBhvr>
                                        <p:cTn id="77" dur="1" fill="hold">
                                          <p:stCondLst>
                                            <p:cond delay="0"/>
                                          </p:stCondLst>
                                        </p:cTn>
                                        <p:tgtEl>
                                          <p:spTgt spid="144398"/>
                                        </p:tgtEl>
                                        <p:attrNameLst>
                                          <p:attrName>style.visibility</p:attrName>
                                        </p:attrNameLst>
                                      </p:cBhvr>
                                      <p:to>
                                        <p:strVal val="visible"/>
                                      </p:to>
                                    </p:set>
                                    <p:anim calcmode="lin" valueType="num">
                                      <p:cBhvr>
                                        <p:cTn id="78" dur="1000" fill="hold"/>
                                        <p:tgtEl>
                                          <p:spTgt spid="144398"/>
                                        </p:tgtEl>
                                        <p:attrNameLst>
                                          <p:attrName>ppt_x</p:attrName>
                                        </p:attrNameLst>
                                      </p:cBhvr>
                                      <p:tavLst>
                                        <p:tav tm="0">
                                          <p:val>
                                            <p:strVal val="#ppt_x-.2"/>
                                          </p:val>
                                        </p:tav>
                                        <p:tav tm="100000">
                                          <p:val>
                                            <p:strVal val="#ppt_x"/>
                                          </p:val>
                                        </p:tav>
                                      </p:tavLst>
                                    </p:anim>
                                    <p:anim calcmode="lin" valueType="num">
                                      <p:cBhvr>
                                        <p:cTn id="79" dur="1000" fill="hold"/>
                                        <p:tgtEl>
                                          <p:spTgt spid="144398"/>
                                        </p:tgtEl>
                                        <p:attrNameLst>
                                          <p:attrName>ppt_y</p:attrName>
                                        </p:attrNameLst>
                                      </p:cBhvr>
                                      <p:tavLst>
                                        <p:tav tm="0">
                                          <p:val>
                                            <p:strVal val="#ppt_y"/>
                                          </p:val>
                                        </p:tav>
                                        <p:tav tm="100000">
                                          <p:val>
                                            <p:strVal val="#ppt_y"/>
                                          </p:val>
                                        </p:tav>
                                      </p:tavLst>
                                    </p:anim>
                                    <p:animEffect transition="in" filter="wipe(right)" prLst="gradientSize: 0.1">
                                      <p:cBhvr>
                                        <p:cTn id="80" dur="1000"/>
                                        <p:tgtEl>
                                          <p:spTgt spid="144398"/>
                                        </p:tgtEl>
                                      </p:cBhvr>
                                    </p:animEffect>
                                  </p:childTnLst>
                                </p:cTn>
                              </p:par>
                            </p:childTnLst>
                          </p:cTn>
                        </p:par>
                        <p:par>
                          <p:cTn id="81" fill="hold">
                            <p:stCondLst>
                              <p:cond delay="1000"/>
                            </p:stCondLst>
                            <p:childTnLst>
                              <p:par>
                                <p:cTn id="82" presetID="29" presetClass="entr" presetSubtype="0" fill="hold" grpId="0" nodeType="afterEffect">
                                  <p:stCondLst>
                                    <p:cond delay="0"/>
                                  </p:stCondLst>
                                  <p:childTnLst>
                                    <p:set>
                                      <p:cBhvr>
                                        <p:cTn id="83" dur="1" fill="hold">
                                          <p:stCondLst>
                                            <p:cond delay="0"/>
                                          </p:stCondLst>
                                        </p:cTn>
                                        <p:tgtEl>
                                          <p:spTgt spid="144455"/>
                                        </p:tgtEl>
                                        <p:attrNameLst>
                                          <p:attrName>style.visibility</p:attrName>
                                        </p:attrNameLst>
                                      </p:cBhvr>
                                      <p:to>
                                        <p:strVal val="visible"/>
                                      </p:to>
                                    </p:set>
                                    <p:anim calcmode="lin" valueType="num">
                                      <p:cBhvr>
                                        <p:cTn id="84" dur="1000" fill="hold"/>
                                        <p:tgtEl>
                                          <p:spTgt spid="144455"/>
                                        </p:tgtEl>
                                        <p:attrNameLst>
                                          <p:attrName>ppt_x</p:attrName>
                                        </p:attrNameLst>
                                      </p:cBhvr>
                                      <p:tavLst>
                                        <p:tav tm="0">
                                          <p:val>
                                            <p:strVal val="#ppt_x-.2"/>
                                          </p:val>
                                        </p:tav>
                                        <p:tav tm="100000">
                                          <p:val>
                                            <p:strVal val="#ppt_x"/>
                                          </p:val>
                                        </p:tav>
                                      </p:tavLst>
                                    </p:anim>
                                    <p:anim calcmode="lin" valueType="num">
                                      <p:cBhvr>
                                        <p:cTn id="85" dur="1000" fill="hold"/>
                                        <p:tgtEl>
                                          <p:spTgt spid="144455"/>
                                        </p:tgtEl>
                                        <p:attrNameLst>
                                          <p:attrName>ppt_y</p:attrName>
                                        </p:attrNameLst>
                                      </p:cBhvr>
                                      <p:tavLst>
                                        <p:tav tm="0">
                                          <p:val>
                                            <p:strVal val="#ppt_y"/>
                                          </p:val>
                                        </p:tav>
                                        <p:tav tm="100000">
                                          <p:val>
                                            <p:strVal val="#ppt_y"/>
                                          </p:val>
                                        </p:tav>
                                      </p:tavLst>
                                    </p:anim>
                                    <p:animEffect transition="in" filter="wipe(right)" prLst="gradientSize: 0.1">
                                      <p:cBhvr>
                                        <p:cTn id="86" dur="1000"/>
                                        <p:tgtEl>
                                          <p:spTgt spid="144455"/>
                                        </p:tgtEl>
                                      </p:cBhvr>
                                    </p:animEffect>
                                  </p:childTnLst>
                                </p:cTn>
                              </p:par>
                            </p:childTnLst>
                          </p:cTn>
                        </p:par>
                        <p:par>
                          <p:cTn id="87" fill="hold">
                            <p:stCondLst>
                              <p:cond delay="2000"/>
                            </p:stCondLst>
                            <p:childTnLst>
                              <p:par>
                                <p:cTn id="88" presetID="29" presetClass="entr" presetSubtype="0" fill="hold" grpId="0" nodeType="afterEffect">
                                  <p:stCondLst>
                                    <p:cond delay="0"/>
                                  </p:stCondLst>
                                  <p:childTnLst>
                                    <p:set>
                                      <p:cBhvr>
                                        <p:cTn id="89" dur="1" fill="hold">
                                          <p:stCondLst>
                                            <p:cond delay="0"/>
                                          </p:stCondLst>
                                        </p:cTn>
                                        <p:tgtEl>
                                          <p:spTgt spid="144448"/>
                                        </p:tgtEl>
                                        <p:attrNameLst>
                                          <p:attrName>style.visibility</p:attrName>
                                        </p:attrNameLst>
                                      </p:cBhvr>
                                      <p:to>
                                        <p:strVal val="visible"/>
                                      </p:to>
                                    </p:set>
                                    <p:anim calcmode="lin" valueType="num">
                                      <p:cBhvr>
                                        <p:cTn id="90" dur="1000" fill="hold"/>
                                        <p:tgtEl>
                                          <p:spTgt spid="144448"/>
                                        </p:tgtEl>
                                        <p:attrNameLst>
                                          <p:attrName>ppt_x</p:attrName>
                                        </p:attrNameLst>
                                      </p:cBhvr>
                                      <p:tavLst>
                                        <p:tav tm="0">
                                          <p:val>
                                            <p:strVal val="#ppt_x-.2"/>
                                          </p:val>
                                        </p:tav>
                                        <p:tav tm="100000">
                                          <p:val>
                                            <p:strVal val="#ppt_x"/>
                                          </p:val>
                                        </p:tav>
                                      </p:tavLst>
                                    </p:anim>
                                    <p:anim calcmode="lin" valueType="num">
                                      <p:cBhvr>
                                        <p:cTn id="91" dur="1000" fill="hold"/>
                                        <p:tgtEl>
                                          <p:spTgt spid="144448"/>
                                        </p:tgtEl>
                                        <p:attrNameLst>
                                          <p:attrName>ppt_y</p:attrName>
                                        </p:attrNameLst>
                                      </p:cBhvr>
                                      <p:tavLst>
                                        <p:tav tm="0">
                                          <p:val>
                                            <p:strVal val="#ppt_y"/>
                                          </p:val>
                                        </p:tav>
                                        <p:tav tm="100000">
                                          <p:val>
                                            <p:strVal val="#ppt_y"/>
                                          </p:val>
                                        </p:tav>
                                      </p:tavLst>
                                    </p:anim>
                                    <p:animEffect transition="in" filter="wipe(right)" prLst="gradientSize: 0.1">
                                      <p:cBhvr>
                                        <p:cTn id="92" dur="1000"/>
                                        <p:tgtEl>
                                          <p:spTgt spid="14444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4444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43" grpId="0" animBg="1"/>
      <p:bldP spid="144444" grpId="0" animBg="1"/>
      <p:bldP spid="144445" grpId="0" animBg="1"/>
      <p:bldP spid="144446" grpId="0" animBg="1"/>
      <p:bldP spid="144447" grpId="0" animBg="1"/>
      <p:bldP spid="144448" grpId="0" animBg="1"/>
      <p:bldP spid="144455" grpId="0" animBg="1"/>
      <p:bldP spid="144456" grpId="0" animBg="1"/>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60363" y="476250"/>
            <a:ext cx="8350363"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Status </a:t>
            </a:r>
            <a:r>
              <a:rPr kumimoji="1" lang="en-US" altLang="zh-CN" sz="2200" dirty="0" err="1">
                <a:solidFill>
                  <a:srgbClr val="FFFF00"/>
                </a:solidFill>
                <a:latin typeface="Times New Roman" panose="02020603050405020304" pitchFamily="18" charset="0"/>
                <a:ea typeface="幼圆" panose="02010509060101010101" pitchFamily="49" charset="-122"/>
                <a:cs typeface="Times New Roman" panose="02020603050405020304" pitchFamily="18" charset="0"/>
              </a:rPr>
              <a:t>CreateOLSMatrix</a:t>
            </a:r>
            <a:r>
              <a:rPr kumimoji="1" lang="en-US" altLang="zh-CN" sz="2200" dirty="0">
                <a:solidFill>
                  <a:srgbClr val="FFFF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CrossList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*M)</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(M) free(M);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scanf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(&amp;m, &amp;n, &amp;t);</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M.mu</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=m;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M.nu</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=n;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M.tu</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=t;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输入</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M</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的行数、列数、非零元素数</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((m+1)*</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exit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(OVERFLOW);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给表头分配空间</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((n+1)*</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exit</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(OVERFLOW);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给表头分配空间</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for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scanf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(&amp;i, &amp;j, &amp;e); i!=0;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scanf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(&amp;i, &amp;j, &amp;e))  {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输入非零元素</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OLink</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malloc</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sizeof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OLNode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exit (OVERFLOW);</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p-&gt;i=i; p-&gt;j=j; p-&gt;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elem</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=e;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生成节点</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[i]==NULL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[i]-&gt;j &gt; j)  {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行</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第一个位置</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p-&gt;right=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[i]=p;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插在该行的第一个位置</a:t>
            </a:r>
            <a:endPar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非</a:t>
            </a:r>
            <a:r>
              <a:rPr kumimoji="1" 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第一个位置</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for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[i]; (q-&gt;right) &amp;&amp; q-&gt;right-&gt;j &lt; j; q=q-&gt;right);</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p-&gt;right=q-&gt;right; q-&gt;right=p;</a:t>
            </a:r>
          </a:p>
          <a:p>
            <a:pPr algn="l"/>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完成行插入</a:t>
            </a:r>
          </a:p>
        </p:txBody>
      </p:sp>
      <p:sp>
        <p:nvSpPr>
          <p:cNvPr id="15363" name="Rectangle 3"/>
          <p:cNvSpPr>
            <a:spLocks noChangeArrowheads="1"/>
          </p:cNvSpPr>
          <p:nvPr/>
        </p:nvSpPr>
        <p:spPr bwMode="auto">
          <a:xfrm>
            <a:off x="360363" y="111125"/>
            <a:ext cx="4287838"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FF00"/>
                </a:solidFill>
              </a:rPr>
              <a:t>Initialization of cross-linked list</a:t>
            </a:r>
          </a:p>
        </p:txBody>
      </p:sp>
      <p:sp>
        <p:nvSpPr>
          <p:cNvPr id="15364" name="Rectangle 4"/>
          <p:cNvSpPr>
            <a:spLocks noChangeArrowheads="1"/>
          </p:cNvSpPr>
          <p:nvPr/>
        </p:nvSpPr>
        <p:spPr bwMode="auto">
          <a:xfrm>
            <a:off x="719999" y="4221088"/>
            <a:ext cx="7776000" cy="2376000"/>
          </a:xfrm>
          <a:prstGeom prst="rect">
            <a:avLst/>
          </a:prstGeom>
          <a:noFill/>
          <a:ln w="38100"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176213" y="212725"/>
            <a:ext cx="841608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if</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[j]==NULL ||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&gt;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列第一个位置</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sym typeface="+mn-ea"/>
              </a:rPr>
              <a:t>*/</a:t>
            </a:r>
            <a:endPar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endParaRP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p-&gt;down=</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M.rhead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[j]=p; </a:t>
            </a: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else</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for</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M.chead</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[j]; (q-&gt;down) &amp;&amp; q-&gt;down-&gt;</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&lt; </a:t>
            </a:r>
            <a:r>
              <a:rPr kumimoji="1" lang="en-US" altLang="zh-CN" sz="2200" dirty="0" err="1">
                <a:latin typeface="Times New Roman" panose="02020603050405020304" pitchFamily="18" charset="0"/>
                <a:ea typeface="幼圆" panose="02010509060101010101" pitchFamily="49" charset="-122"/>
                <a:cs typeface="Times New Roman" panose="02020603050405020304" pitchFamily="18" charset="0"/>
              </a:rPr>
              <a:t>i</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q=q-&gt;down);</a:t>
            </a: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p-&gt;down=q-&gt;down; q-&gt;down=p;</a:t>
            </a: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 </a:t>
            </a:r>
            <a:r>
              <a:rPr kumimoji="1" lang="en-US" altLang="zh-CN"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 //</a:t>
            </a:r>
            <a:r>
              <a:rPr kumimoji="1" lang="zh-CN" altLang="en-US" sz="2200" dirty="0">
                <a:solidFill>
                  <a:srgbClr val="33CC33"/>
                </a:solidFill>
                <a:latin typeface="Times New Roman" panose="02020603050405020304" pitchFamily="18" charset="0"/>
                <a:ea typeface="幼圆" panose="02010509060101010101" pitchFamily="49" charset="-122"/>
                <a:cs typeface="Times New Roman" panose="02020603050405020304" pitchFamily="18" charset="0"/>
              </a:rPr>
              <a:t>完成列插入</a:t>
            </a:r>
          </a:p>
          <a:p>
            <a:r>
              <a:rPr kumimoji="1" lang="zh-CN" altLang="en-US"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200" b="1" dirty="0">
                <a:latin typeface="Times New Roman" panose="02020603050405020304" pitchFamily="18" charset="0"/>
                <a:ea typeface="幼圆" panose="02010509060101010101" pitchFamily="49" charset="-122"/>
                <a:cs typeface="Times New Roman" panose="02020603050405020304" pitchFamily="18" charset="0"/>
              </a:rPr>
              <a:t>return</a:t>
            </a:r>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 OK;</a:t>
            </a:r>
          </a:p>
          <a:p>
            <a:r>
              <a:rPr kumimoji="1" lang="en-US" altLang="zh-CN" sz="2200" dirty="0">
                <a:latin typeface="Times New Roman" panose="02020603050405020304" pitchFamily="18" charset="0"/>
                <a:ea typeface="幼圆" panose="02010509060101010101" pitchFamily="49" charset="-122"/>
                <a:cs typeface="Times New Roman" panose="02020603050405020304" pitchFamily="18" charset="0"/>
              </a:rPr>
              <a:t>}</a:t>
            </a:r>
          </a:p>
        </p:txBody>
      </p:sp>
      <p:sp>
        <p:nvSpPr>
          <p:cNvPr id="88140" name="Rectangle 76"/>
          <p:cNvSpPr>
            <a:spLocks noChangeArrowheads="1"/>
          </p:cNvSpPr>
          <p:nvPr/>
        </p:nvSpPr>
        <p:spPr bwMode="auto">
          <a:xfrm>
            <a:off x="756416" y="260350"/>
            <a:ext cx="7776000" cy="2376562"/>
          </a:xfrm>
          <a:prstGeom prst="rect">
            <a:avLst/>
          </a:prstGeom>
          <a:noFill/>
          <a:ln w="38100" cap="rnd">
            <a:solidFill>
              <a:srgbClr val="FFFF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95605" y="4221480"/>
            <a:ext cx="5319395" cy="1383665"/>
          </a:xfrm>
          <a:prstGeom prst="rect">
            <a:avLst/>
          </a:prstGeom>
          <a:noFill/>
        </p:spPr>
        <p:txBody>
          <a:bodyPr wrap="square" rtlCol="0">
            <a:spAutoFit/>
          </a:bodyPr>
          <a:lstStyle/>
          <a:p>
            <a:r>
              <a:rPr lang="zh-CN" altLang="en-US" sz="2800" b="1"/>
              <a:t>思考：</a:t>
            </a:r>
          </a:p>
          <a:p>
            <a:r>
              <a:rPr lang="en-US" altLang="zh-CN" sz="2800" b="1"/>
              <a:t>1. </a:t>
            </a:r>
            <a:r>
              <a:rPr lang="zh-CN" altLang="en-US" sz="2800" b="1"/>
              <a:t>对元素的输入顺序有何要求？</a:t>
            </a:r>
          </a:p>
          <a:p>
            <a:r>
              <a:rPr lang="en-US" altLang="zh-CN" sz="2800" b="1"/>
              <a:t>2. </a:t>
            </a:r>
            <a:r>
              <a:rPr lang="zh-CN" altLang="en-US" sz="2800" b="1"/>
              <a:t>算法复杂度？</a:t>
            </a:r>
          </a:p>
        </p:txBody>
      </p:sp>
      <p:sp>
        <p:nvSpPr>
          <p:cNvPr id="4" name="文本框 3">
            <a:extLst>
              <a:ext uri="{FF2B5EF4-FFF2-40B4-BE49-F238E27FC236}">
                <a16:creationId xmlns:a16="http://schemas.microsoft.com/office/drawing/2014/main" id="{4D3A3D98-0E47-477B-8AC4-37EBDFD0B2DA}"/>
              </a:ext>
            </a:extLst>
          </p:cNvPr>
          <p:cNvSpPr txBox="1"/>
          <p:nvPr/>
        </p:nvSpPr>
        <p:spPr>
          <a:xfrm>
            <a:off x="4536504" y="5812859"/>
            <a:ext cx="4572000" cy="707886"/>
          </a:xfrm>
          <a:prstGeom prst="rect">
            <a:avLst/>
          </a:prstGeom>
          <a:noFill/>
        </p:spPr>
        <p:txBody>
          <a:bodyPr wrap="square">
            <a:spAutoFit/>
          </a:bodyPr>
          <a:lstStyle/>
          <a:p>
            <a:r>
              <a:rPr lang="en-US" altLang="zh-CN" sz="2000" dirty="0">
                <a:solidFill>
                  <a:srgbClr val="FFC000"/>
                </a:solidFill>
              </a:rPr>
              <a:t>1. </a:t>
            </a:r>
            <a:r>
              <a:rPr lang="zh-CN" altLang="en-US" sz="2000" dirty="0">
                <a:solidFill>
                  <a:srgbClr val="FFC000"/>
                </a:solidFill>
              </a:rPr>
              <a:t>没有要求</a:t>
            </a:r>
          </a:p>
          <a:p>
            <a:r>
              <a:rPr lang="en-US" altLang="zh-CN" sz="2000" dirty="0">
                <a:solidFill>
                  <a:srgbClr val="FFC000"/>
                </a:solidFill>
              </a:rPr>
              <a:t>2. O(</a:t>
            </a:r>
            <a:r>
              <a:rPr lang="en-US" altLang="zh-CN" sz="2000" dirty="0" err="1">
                <a:solidFill>
                  <a:srgbClr val="FFC000"/>
                </a:solidFill>
              </a:rPr>
              <a:t>m.tu</a:t>
            </a:r>
            <a:r>
              <a:rPr lang="en-US" altLang="zh-CN" sz="2000" dirty="0">
                <a:solidFill>
                  <a:srgbClr val="FFC000"/>
                </a:solidFill>
              </a:rPr>
              <a:t>*MAX{</a:t>
            </a:r>
            <a:r>
              <a:rPr lang="en-US" altLang="zh-CN" sz="2000" dirty="0" err="1">
                <a:solidFill>
                  <a:srgbClr val="FFC000"/>
                </a:solidFill>
              </a:rPr>
              <a:t>M.mu</a:t>
            </a:r>
            <a:r>
              <a:rPr lang="en-US" altLang="zh-CN" sz="2000" dirty="0">
                <a:solidFill>
                  <a:srgbClr val="FFC000"/>
                </a:solidFill>
              </a:rPr>
              <a:t>, </a:t>
            </a:r>
            <a:r>
              <a:rPr lang="en-US" altLang="zh-CN" sz="2000" dirty="0" err="1">
                <a:solidFill>
                  <a:srgbClr val="FFC000"/>
                </a:solidFill>
              </a:rPr>
              <a:t>M.nu</a:t>
            </a:r>
            <a:r>
              <a:rPr lang="en-US" altLang="zh-CN" sz="2000" dirty="0">
                <a:solidFill>
                  <a:srgbClr val="FFC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13" name="Rectangle 45"/>
          <p:cNvSpPr>
            <a:spLocks noGrp="1" noChangeArrowheads="1"/>
          </p:cNvSpPr>
          <p:nvPr>
            <p:ph type="title"/>
          </p:nvPr>
        </p:nvSpPr>
        <p:spPr>
          <a:xfrm>
            <a:off x="457200" y="274638"/>
            <a:ext cx="8229600" cy="1143000"/>
          </a:xfrm>
          <a:noFill/>
        </p:spPr>
        <p:txBody>
          <a:bodyPr anchorCtr="0"/>
          <a:lstStyle/>
          <a:p>
            <a:r>
              <a:rPr lang="zh-CN" altLang="en-US" sz="2800"/>
              <a:t>补充材料：</a:t>
            </a:r>
            <a:r>
              <a:rPr lang="en-US" altLang="zh-CN" sz="2800"/>
              <a:t>Cross linked list for Sparse Matrix</a:t>
            </a:r>
          </a:p>
        </p:txBody>
      </p:sp>
      <p:sp>
        <p:nvSpPr>
          <p:cNvPr id="58414" name="Rectangle 46"/>
          <p:cNvSpPr>
            <a:spLocks noChangeArrowheads="1"/>
          </p:cNvSpPr>
          <p:nvPr/>
        </p:nvSpPr>
        <p:spPr bwMode="auto">
          <a:xfrm>
            <a:off x="611188" y="1920875"/>
            <a:ext cx="2819400" cy="1371600"/>
          </a:xfrm>
          <a:prstGeom prst="rect">
            <a:avLst/>
          </a:prstGeom>
          <a:solidFill>
            <a:srgbClr val="FF3300"/>
          </a:solidFill>
          <a:ln w="9525">
            <a:miter lim="800000"/>
          </a:ln>
          <a:effectLst/>
          <a:scene3d>
            <a:camera prst="legacyPerspectiveTopRight"/>
            <a:lightRig rig="legacyFlat3" dir="b"/>
          </a:scene3d>
          <a:sp3d extrusionH="887400" prstMaterial="legacyMatte">
            <a:bevelT w="13500" h="13500" prst="angle"/>
            <a:bevelB w="13500" h="13500" prst="angle"/>
            <a:extrusionClr>
              <a:srgbClr val="FF3300"/>
            </a:extrusionClr>
          </a:sp3d>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nchor="ctr">
            <a:flatTx/>
          </a:bodyPr>
          <a:lstStyle/>
          <a:p>
            <a:endParaRPr lang="zh-CN" altLang="en-US"/>
          </a:p>
        </p:txBody>
      </p:sp>
      <p:sp>
        <p:nvSpPr>
          <p:cNvPr id="58415" name="Line 47"/>
          <p:cNvSpPr>
            <a:spLocks noChangeShapeType="1"/>
          </p:cNvSpPr>
          <p:nvPr/>
        </p:nvSpPr>
        <p:spPr bwMode="auto">
          <a:xfrm>
            <a:off x="611188" y="2606675"/>
            <a:ext cx="2819400" cy="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6" name="Line 48"/>
          <p:cNvSpPr>
            <a:spLocks noChangeShapeType="1"/>
          </p:cNvSpPr>
          <p:nvPr/>
        </p:nvSpPr>
        <p:spPr bwMode="auto">
          <a:xfrm flipV="1">
            <a:off x="3430588" y="2530475"/>
            <a:ext cx="76200" cy="76200"/>
          </a:xfrm>
          <a:prstGeom prst="line">
            <a:avLst/>
          </a:prstGeom>
          <a:noFill/>
          <a:ln w="1905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7" name="Line 49"/>
          <p:cNvSpPr>
            <a:spLocks noChangeShapeType="1"/>
          </p:cNvSpPr>
          <p:nvPr/>
        </p:nvSpPr>
        <p:spPr bwMode="auto">
          <a:xfrm>
            <a:off x="2058988" y="1920875"/>
            <a:ext cx="0" cy="13716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Line 50"/>
          <p:cNvSpPr>
            <a:spLocks noChangeShapeType="1"/>
          </p:cNvSpPr>
          <p:nvPr/>
        </p:nvSpPr>
        <p:spPr bwMode="auto">
          <a:xfrm flipV="1">
            <a:off x="2058988" y="1844675"/>
            <a:ext cx="152400" cy="76200"/>
          </a:xfrm>
          <a:prstGeom prst="line">
            <a:avLst/>
          </a:prstGeom>
          <a:noFill/>
          <a:ln w="1270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9" name="Text Box 51"/>
          <p:cNvSpPr txBox="1">
            <a:spLocks noChangeArrowheads="1"/>
          </p:cNvSpPr>
          <p:nvPr/>
        </p:nvSpPr>
        <p:spPr bwMode="auto">
          <a:xfrm>
            <a:off x="839788" y="1951038"/>
            <a:ext cx="996950" cy="579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latin typeface="Times New Roman" panose="02020603050405020304" pitchFamily="18" charset="0"/>
              </a:rPr>
              <a:t>True</a:t>
            </a:r>
            <a:endParaRPr kumimoji="1" lang="en-US" altLang="zh-CN" sz="3200">
              <a:latin typeface="Times New Roman" panose="02020603050405020304" pitchFamily="18" charset="0"/>
            </a:endParaRPr>
          </a:p>
        </p:txBody>
      </p:sp>
      <p:sp>
        <p:nvSpPr>
          <p:cNvPr id="58420" name="Text Box 52"/>
          <p:cNvSpPr txBox="1">
            <a:spLocks noChangeArrowheads="1"/>
          </p:cNvSpPr>
          <p:nvPr/>
        </p:nvSpPr>
        <p:spPr bwMode="auto">
          <a:xfrm>
            <a:off x="819150" y="2606675"/>
            <a:ext cx="1087438"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down</a:t>
            </a:r>
            <a:endParaRPr kumimoji="1" lang="en-US" altLang="zh-CN" sz="3200">
              <a:solidFill>
                <a:srgbClr val="000000"/>
              </a:solidFill>
              <a:latin typeface="Times New Roman" panose="02020603050405020304" pitchFamily="18" charset="0"/>
            </a:endParaRPr>
          </a:p>
        </p:txBody>
      </p:sp>
      <p:sp>
        <p:nvSpPr>
          <p:cNvPr id="58421" name="Text Box 53"/>
          <p:cNvSpPr txBox="1">
            <a:spLocks noChangeArrowheads="1"/>
          </p:cNvSpPr>
          <p:nvPr/>
        </p:nvSpPr>
        <p:spPr bwMode="auto">
          <a:xfrm>
            <a:off x="2211388" y="1920875"/>
            <a:ext cx="906462"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3200" b="1" i="1">
                <a:solidFill>
                  <a:srgbClr val="FFFFCC"/>
                </a:solidFill>
                <a:latin typeface="Times New Roman" panose="02020603050405020304" pitchFamily="18" charset="0"/>
              </a:rPr>
              <a:t>next</a:t>
            </a:r>
            <a:endParaRPr kumimoji="1" lang="en-US" altLang="zh-CN" sz="3200">
              <a:solidFill>
                <a:srgbClr val="FFFFCC"/>
              </a:solidFill>
              <a:latin typeface="Times New Roman" panose="02020603050405020304" pitchFamily="18" charset="0"/>
            </a:endParaRPr>
          </a:p>
        </p:txBody>
      </p:sp>
      <p:sp>
        <p:nvSpPr>
          <p:cNvPr id="58422" name="Text Box 54"/>
          <p:cNvSpPr txBox="1">
            <a:spLocks noChangeArrowheads="1"/>
          </p:cNvSpPr>
          <p:nvPr/>
        </p:nvSpPr>
        <p:spPr bwMode="auto">
          <a:xfrm>
            <a:off x="2205038" y="2606675"/>
            <a:ext cx="996950"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right</a:t>
            </a:r>
            <a:endParaRPr kumimoji="1" lang="en-US" altLang="zh-CN" sz="3200">
              <a:solidFill>
                <a:srgbClr val="000000"/>
              </a:solidFill>
              <a:latin typeface="Times New Roman" panose="02020603050405020304" pitchFamily="18" charset="0"/>
            </a:endParaRPr>
          </a:p>
        </p:txBody>
      </p:sp>
      <p:sp>
        <p:nvSpPr>
          <p:cNvPr id="58423" name="Text Box 55"/>
          <p:cNvSpPr txBox="1">
            <a:spLocks noChangeArrowheads="1"/>
          </p:cNvSpPr>
          <p:nvPr/>
        </p:nvSpPr>
        <p:spPr bwMode="auto">
          <a:xfrm>
            <a:off x="139700" y="3536950"/>
            <a:ext cx="83280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b="1">
                <a:solidFill>
                  <a:srgbClr val="FFFF00"/>
                </a:solidFill>
                <a:latin typeface="Times New Roman" panose="02020603050405020304" pitchFamily="18" charset="0"/>
                <a:ea typeface="仿宋_GB2312" pitchFamily="49" charset="-122"/>
              </a:rPr>
              <a:t>(a)  Head node</a:t>
            </a:r>
            <a:r>
              <a:rPr kumimoji="1" lang="zh-CN" altLang="zh-CN" sz="2400" b="1">
                <a:solidFill>
                  <a:srgbClr val="FFFF00"/>
                </a:solidFill>
                <a:latin typeface="Times New Roman" panose="02020603050405020304" pitchFamily="18" charset="0"/>
                <a:ea typeface="仿宋_GB2312" pitchFamily="49" charset="-122"/>
              </a:rPr>
              <a:t> </a:t>
            </a:r>
            <a:r>
              <a:rPr kumimoji="1" lang="en-US" altLang="zh-CN" sz="2400" b="1">
                <a:solidFill>
                  <a:srgbClr val="FFFF00"/>
                </a:solidFill>
                <a:latin typeface="Times New Roman" panose="02020603050405020304" pitchFamily="18" charset="0"/>
                <a:ea typeface="仿宋_GB2312" pitchFamily="49" charset="-122"/>
              </a:rPr>
              <a:t>for each row &amp; col </a:t>
            </a:r>
            <a:r>
              <a:rPr kumimoji="1" lang="zh-CN" altLang="zh-CN" sz="2400" b="1">
                <a:solidFill>
                  <a:srgbClr val="FFFF00"/>
                </a:solidFill>
                <a:latin typeface="Times New Roman" panose="02020603050405020304" pitchFamily="18" charset="0"/>
                <a:ea typeface="仿宋_GB2312" pitchFamily="49" charset="-122"/>
              </a:rPr>
              <a:t> </a:t>
            </a:r>
            <a:r>
              <a:rPr kumimoji="1" lang="en-US" altLang="zh-CN" sz="2400" b="1">
                <a:solidFill>
                  <a:srgbClr val="FFFF00"/>
                </a:solidFill>
                <a:latin typeface="Times New Roman" panose="02020603050405020304" pitchFamily="18" charset="0"/>
                <a:ea typeface="仿宋_GB2312" pitchFamily="49" charset="-122"/>
              </a:rPr>
              <a:t>	   </a:t>
            </a:r>
            <a:r>
              <a:rPr kumimoji="1" lang="zh-CN" altLang="zh-CN" sz="2400" b="1">
                <a:solidFill>
                  <a:srgbClr val="FFFF00"/>
                </a:solidFill>
                <a:latin typeface="Times New Roman" panose="02020603050405020304" pitchFamily="18" charset="0"/>
                <a:ea typeface="仿宋_GB2312" pitchFamily="49" charset="-122"/>
              </a:rPr>
              <a:t>(</a:t>
            </a:r>
            <a:r>
              <a:rPr kumimoji="1" lang="en-US" altLang="zh-CN" sz="2400" b="1">
                <a:solidFill>
                  <a:srgbClr val="FFFF00"/>
                </a:solidFill>
                <a:latin typeface="Times New Roman" panose="02020603050405020304" pitchFamily="18" charset="0"/>
                <a:ea typeface="仿宋_GB2312" pitchFamily="49" charset="-122"/>
              </a:rPr>
              <a:t>b)  Head node for matrix</a:t>
            </a:r>
          </a:p>
        </p:txBody>
      </p:sp>
      <p:sp>
        <p:nvSpPr>
          <p:cNvPr id="58424" name="Rectangle 56"/>
          <p:cNvSpPr>
            <a:spLocks noChangeArrowheads="1"/>
          </p:cNvSpPr>
          <p:nvPr/>
        </p:nvSpPr>
        <p:spPr bwMode="auto">
          <a:xfrm>
            <a:off x="4572000" y="1920875"/>
            <a:ext cx="3962400" cy="1371600"/>
          </a:xfrm>
          <a:prstGeom prst="rect">
            <a:avLst/>
          </a:prstGeom>
          <a:solidFill>
            <a:srgbClr val="BBE0E3"/>
          </a:solidFill>
          <a:ln w="9525">
            <a:miter lim="800000"/>
          </a:ln>
          <a:effectLst/>
          <a:scene3d>
            <a:camera prst="legacyPerspectiveTopRight"/>
            <a:lightRig rig="legacyFlat3" dir="b"/>
          </a:scene3d>
          <a:sp3d extrusionH="887400" prstMaterial="legacyMatte">
            <a:bevelT w="13500" h="13500" prst="angle"/>
            <a:bevelB w="13500" h="13500" prst="angle"/>
            <a:extrusionClr>
              <a:srgbClr val="BBE0E3"/>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58425" name="Line 57"/>
          <p:cNvSpPr>
            <a:spLocks noChangeShapeType="1"/>
          </p:cNvSpPr>
          <p:nvPr/>
        </p:nvSpPr>
        <p:spPr bwMode="auto">
          <a:xfrm>
            <a:off x="4572000" y="2606675"/>
            <a:ext cx="3962400" cy="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6" name="Line 58"/>
          <p:cNvSpPr>
            <a:spLocks noChangeShapeType="1"/>
          </p:cNvSpPr>
          <p:nvPr/>
        </p:nvSpPr>
        <p:spPr bwMode="auto">
          <a:xfrm flipV="1">
            <a:off x="8534400" y="2530475"/>
            <a:ext cx="76200" cy="76200"/>
          </a:xfrm>
          <a:prstGeom prst="line">
            <a:avLst/>
          </a:prstGeom>
          <a:noFill/>
          <a:ln w="1905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7" name="Line 59"/>
          <p:cNvSpPr>
            <a:spLocks noChangeShapeType="1"/>
          </p:cNvSpPr>
          <p:nvPr/>
        </p:nvSpPr>
        <p:spPr bwMode="auto">
          <a:xfrm>
            <a:off x="5867400" y="1920875"/>
            <a:ext cx="0" cy="13716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8" name="Line 60"/>
          <p:cNvSpPr>
            <a:spLocks noChangeShapeType="1"/>
          </p:cNvSpPr>
          <p:nvPr/>
        </p:nvSpPr>
        <p:spPr bwMode="auto">
          <a:xfrm>
            <a:off x="7239000" y="1920875"/>
            <a:ext cx="0" cy="1371600"/>
          </a:xfrm>
          <a:prstGeom prst="line">
            <a:avLst/>
          </a:prstGeom>
          <a:noFill/>
          <a:ln w="28575">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9" name="Text Box 61"/>
          <p:cNvSpPr txBox="1">
            <a:spLocks noChangeArrowheads="1"/>
          </p:cNvSpPr>
          <p:nvPr/>
        </p:nvSpPr>
        <p:spPr bwMode="auto">
          <a:xfrm>
            <a:off x="7391400" y="2606675"/>
            <a:ext cx="996950"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right</a:t>
            </a:r>
            <a:endParaRPr kumimoji="1" lang="en-US" altLang="zh-CN" sz="3200">
              <a:solidFill>
                <a:srgbClr val="000000"/>
              </a:solidFill>
              <a:latin typeface="Times New Roman" panose="02020603050405020304" pitchFamily="18" charset="0"/>
            </a:endParaRPr>
          </a:p>
        </p:txBody>
      </p:sp>
      <p:sp>
        <p:nvSpPr>
          <p:cNvPr id="58431" name="Text Box 63"/>
          <p:cNvSpPr txBox="1">
            <a:spLocks noChangeArrowheads="1"/>
          </p:cNvSpPr>
          <p:nvPr/>
        </p:nvSpPr>
        <p:spPr bwMode="auto">
          <a:xfrm>
            <a:off x="4724400" y="2606675"/>
            <a:ext cx="1087438"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down</a:t>
            </a:r>
            <a:endParaRPr kumimoji="1" lang="en-US" altLang="zh-CN" sz="3200">
              <a:solidFill>
                <a:srgbClr val="000000"/>
              </a:solidFill>
              <a:latin typeface="Times New Roman" panose="02020603050405020304" pitchFamily="18" charset="0"/>
            </a:endParaRPr>
          </a:p>
        </p:txBody>
      </p:sp>
      <p:sp>
        <p:nvSpPr>
          <p:cNvPr id="58432" name="Text Box 64"/>
          <p:cNvSpPr txBox="1">
            <a:spLocks noChangeArrowheads="1"/>
          </p:cNvSpPr>
          <p:nvPr/>
        </p:nvSpPr>
        <p:spPr bwMode="auto">
          <a:xfrm>
            <a:off x="4724400" y="1951038"/>
            <a:ext cx="1087438" cy="579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i="1">
                <a:solidFill>
                  <a:srgbClr val="000000"/>
                </a:solidFill>
                <a:latin typeface="Times New Roman" panose="02020603050405020304" pitchFamily="18" charset="0"/>
              </a:rPr>
              <a:t>False</a:t>
            </a:r>
          </a:p>
        </p:txBody>
      </p:sp>
      <p:sp>
        <p:nvSpPr>
          <p:cNvPr id="58433" name="Text Box 65"/>
          <p:cNvSpPr txBox="1">
            <a:spLocks noChangeArrowheads="1"/>
          </p:cNvSpPr>
          <p:nvPr/>
        </p:nvSpPr>
        <p:spPr bwMode="auto">
          <a:xfrm>
            <a:off x="6096000" y="1893888"/>
            <a:ext cx="18415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endParaRPr kumimoji="1" lang="zh-CN" altLang="zh-CN" sz="3200">
              <a:solidFill>
                <a:srgbClr val="FFFFCC"/>
              </a:solidFill>
              <a:latin typeface="Times New Roman" panose="02020603050405020304" pitchFamily="18" charset="0"/>
            </a:endParaRPr>
          </a:p>
        </p:txBody>
      </p:sp>
      <p:sp>
        <p:nvSpPr>
          <p:cNvPr id="58435" name="Rectangle 67"/>
          <p:cNvSpPr>
            <a:spLocks noChangeArrowheads="1"/>
          </p:cNvSpPr>
          <p:nvPr/>
        </p:nvSpPr>
        <p:spPr bwMode="auto">
          <a:xfrm>
            <a:off x="2514600" y="4435475"/>
            <a:ext cx="3962400" cy="1371600"/>
          </a:xfrm>
          <a:prstGeom prst="rect">
            <a:avLst/>
          </a:prstGeom>
          <a:solidFill>
            <a:srgbClr val="99FF99"/>
          </a:solidFill>
          <a:ln w="9525">
            <a:miter lim="800000"/>
          </a:ln>
          <a:effectLst/>
          <a:scene3d>
            <a:camera prst="legacyPerspectiveTopRight"/>
            <a:lightRig rig="legacyFlat3" dir="b"/>
          </a:scene3d>
          <a:sp3d extrusionH="887400" prstMaterial="legacyMatte">
            <a:bevelT w="13500" h="13500" prst="angle"/>
            <a:bevelB w="13500" h="13500" prst="angle"/>
            <a:extrusionClr>
              <a:srgbClr val="99FF99"/>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p>
            <a:endParaRPr lang="zh-CN" altLang="en-US"/>
          </a:p>
        </p:txBody>
      </p:sp>
      <p:sp>
        <p:nvSpPr>
          <p:cNvPr id="58436" name="Line 68"/>
          <p:cNvSpPr>
            <a:spLocks noChangeShapeType="1"/>
          </p:cNvSpPr>
          <p:nvPr/>
        </p:nvSpPr>
        <p:spPr bwMode="auto">
          <a:xfrm flipV="1">
            <a:off x="5867400" y="1844675"/>
            <a:ext cx="152400" cy="76200"/>
          </a:xfrm>
          <a:prstGeom prst="line">
            <a:avLst/>
          </a:prstGeom>
          <a:noFill/>
          <a:ln w="1270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7" name="Line 69"/>
          <p:cNvSpPr>
            <a:spLocks noChangeShapeType="1"/>
          </p:cNvSpPr>
          <p:nvPr/>
        </p:nvSpPr>
        <p:spPr bwMode="auto">
          <a:xfrm flipV="1">
            <a:off x="7239000" y="1844675"/>
            <a:ext cx="152400" cy="76200"/>
          </a:xfrm>
          <a:prstGeom prst="line">
            <a:avLst/>
          </a:prstGeom>
          <a:noFill/>
          <a:ln w="12700">
            <a:solidFill>
              <a:srgbClr val="0000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8" name="Line 70"/>
          <p:cNvSpPr>
            <a:spLocks noChangeShapeType="1"/>
          </p:cNvSpPr>
          <p:nvPr/>
        </p:nvSpPr>
        <p:spPr bwMode="auto">
          <a:xfrm>
            <a:off x="2514600" y="5121275"/>
            <a:ext cx="3962400" cy="0"/>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39" name="Line 71"/>
          <p:cNvSpPr>
            <a:spLocks noChangeShapeType="1"/>
          </p:cNvSpPr>
          <p:nvPr/>
        </p:nvSpPr>
        <p:spPr bwMode="auto">
          <a:xfrm flipV="1">
            <a:off x="6477000" y="5045075"/>
            <a:ext cx="76200" cy="76200"/>
          </a:xfrm>
          <a:prstGeom prst="line">
            <a:avLst/>
          </a:prstGeom>
          <a:noFill/>
          <a:ln w="1905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0" name="Line 72"/>
          <p:cNvSpPr>
            <a:spLocks noChangeShapeType="1"/>
          </p:cNvSpPr>
          <p:nvPr/>
        </p:nvSpPr>
        <p:spPr bwMode="auto">
          <a:xfrm>
            <a:off x="5257800" y="4435475"/>
            <a:ext cx="0" cy="1371600"/>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1" name="Line 73"/>
          <p:cNvSpPr>
            <a:spLocks noChangeShapeType="1"/>
          </p:cNvSpPr>
          <p:nvPr/>
        </p:nvSpPr>
        <p:spPr bwMode="auto">
          <a:xfrm flipV="1">
            <a:off x="5257800" y="4359275"/>
            <a:ext cx="152400" cy="76200"/>
          </a:xfrm>
          <a:prstGeom prst="line">
            <a:avLst/>
          </a:prstGeom>
          <a:noFill/>
          <a:ln w="127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2" name="Line 74"/>
          <p:cNvSpPr>
            <a:spLocks noChangeShapeType="1"/>
          </p:cNvSpPr>
          <p:nvPr/>
        </p:nvSpPr>
        <p:spPr bwMode="auto">
          <a:xfrm flipV="1">
            <a:off x="3810000" y="4359275"/>
            <a:ext cx="152400" cy="76200"/>
          </a:xfrm>
          <a:prstGeom prst="line">
            <a:avLst/>
          </a:prstGeom>
          <a:noFill/>
          <a:ln w="127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3" name="Line 75"/>
          <p:cNvSpPr>
            <a:spLocks noChangeShapeType="1"/>
          </p:cNvSpPr>
          <p:nvPr/>
        </p:nvSpPr>
        <p:spPr bwMode="auto">
          <a:xfrm>
            <a:off x="3810000" y="4435475"/>
            <a:ext cx="0" cy="1371600"/>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5" name="Text Box 77"/>
          <p:cNvSpPr txBox="1">
            <a:spLocks noChangeArrowheads="1"/>
          </p:cNvSpPr>
          <p:nvPr/>
        </p:nvSpPr>
        <p:spPr bwMode="auto">
          <a:xfrm>
            <a:off x="2590800" y="4435475"/>
            <a:ext cx="1111250" cy="5794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3200" b="1" i="1">
                <a:solidFill>
                  <a:srgbClr val="0000CC"/>
                </a:solidFill>
                <a:latin typeface="Times New Roman" panose="02020603050405020304" pitchFamily="18" charset="0"/>
              </a:rPr>
              <a:t>False</a:t>
            </a:r>
            <a:endParaRPr kumimoji="1" lang="en-US" altLang="zh-CN" sz="3200">
              <a:solidFill>
                <a:srgbClr val="000000"/>
              </a:solidFill>
              <a:latin typeface="Times New Roman" panose="02020603050405020304" pitchFamily="18" charset="0"/>
            </a:endParaRPr>
          </a:p>
        </p:txBody>
      </p:sp>
      <p:sp>
        <p:nvSpPr>
          <p:cNvPr id="58446" name="Text Box 78"/>
          <p:cNvSpPr txBox="1">
            <a:spLocks noChangeArrowheads="1"/>
          </p:cNvSpPr>
          <p:nvPr/>
        </p:nvSpPr>
        <p:spPr bwMode="auto">
          <a:xfrm>
            <a:off x="4343400" y="4408488"/>
            <a:ext cx="184150" cy="57943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kumimoji="1" lang="zh-CN" altLang="zh-CN" sz="3200">
              <a:solidFill>
                <a:srgbClr val="000000"/>
              </a:solidFill>
              <a:latin typeface="Times New Roman" panose="02020603050405020304" pitchFamily="18" charset="0"/>
            </a:endParaRPr>
          </a:p>
        </p:txBody>
      </p:sp>
      <p:sp>
        <p:nvSpPr>
          <p:cNvPr id="58448" name="Line 80"/>
          <p:cNvSpPr>
            <a:spLocks noChangeShapeType="1"/>
          </p:cNvSpPr>
          <p:nvPr/>
        </p:nvSpPr>
        <p:spPr bwMode="auto">
          <a:xfrm>
            <a:off x="3124200" y="5426075"/>
            <a:ext cx="0" cy="685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49" name="Line 81"/>
          <p:cNvSpPr>
            <a:spLocks noChangeShapeType="1"/>
          </p:cNvSpPr>
          <p:nvPr/>
        </p:nvSpPr>
        <p:spPr bwMode="auto">
          <a:xfrm>
            <a:off x="5867400" y="5426075"/>
            <a:ext cx="1219200" cy="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50" name="Rectangle 82"/>
          <p:cNvSpPr>
            <a:spLocks noChangeArrowheads="1"/>
          </p:cNvSpPr>
          <p:nvPr/>
        </p:nvSpPr>
        <p:spPr bwMode="auto">
          <a:xfrm>
            <a:off x="2436813" y="6072188"/>
            <a:ext cx="4592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2400" b="1">
                <a:solidFill>
                  <a:srgbClr val="FFFF00"/>
                </a:solidFill>
                <a:latin typeface="Times New Roman" panose="02020603050405020304" pitchFamily="18" charset="0"/>
                <a:ea typeface="仿宋_GB2312" pitchFamily="49" charset="-122"/>
              </a:rPr>
              <a:t>(</a:t>
            </a:r>
            <a:r>
              <a:rPr kumimoji="1" lang="en-US" altLang="zh-CN" sz="2400" b="1">
                <a:solidFill>
                  <a:srgbClr val="FFFF00"/>
                </a:solidFill>
                <a:latin typeface="Times New Roman" panose="02020603050405020304" pitchFamily="18" charset="0"/>
                <a:ea typeface="仿宋_GB2312" pitchFamily="49" charset="-122"/>
              </a:rPr>
              <a:t>c)  Element node with (</a:t>
            </a:r>
            <a:r>
              <a:rPr kumimoji="1" lang="en-US" altLang="zh-CN" sz="2400" b="1" i="1">
                <a:solidFill>
                  <a:srgbClr val="FFFF00"/>
                </a:solidFill>
                <a:latin typeface="Times New Roman" panose="02020603050405020304" pitchFamily="18" charset="0"/>
                <a:ea typeface="仿宋_GB2312" pitchFamily="49" charset="-122"/>
              </a:rPr>
              <a:t>i</a:t>
            </a:r>
            <a:r>
              <a:rPr kumimoji="1" lang="en-US" altLang="zh-CN" sz="2400" b="1">
                <a:solidFill>
                  <a:srgbClr val="FFFF00"/>
                </a:solidFill>
                <a:latin typeface="Times New Roman" panose="02020603050405020304" pitchFamily="18" charset="0"/>
                <a:ea typeface="仿宋_GB2312" pitchFamily="49" charset="-122"/>
              </a:rPr>
              <a:t>, </a:t>
            </a:r>
            <a:r>
              <a:rPr kumimoji="1" lang="en-US" altLang="zh-CN" sz="2400" b="1" i="1">
                <a:solidFill>
                  <a:srgbClr val="FFFF00"/>
                </a:solidFill>
                <a:latin typeface="Times New Roman" panose="02020603050405020304" pitchFamily="18" charset="0"/>
                <a:ea typeface="仿宋_GB2312" pitchFamily="49" charset="-122"/>
              </a:rPr>
              <a:t>j</a:t>
            </a:r>
            <a:r>
              <a:rPr kumimoji="1" lang="en-US" altLang="zh-CN" sz="2400" b="1">
                <a:solidFill>
                  <a:srgbClr val="FFFF00"/>
                </a:solidFill>
                <a:latin typeface="Times New Roman" panose="02020603050405020304" pitchFamily="18" charset="0"/>
                <a:ea typeface="仿宋_GB2312" pitchFamily="49" charset="-122"/>
              </a:rPr>
              <a:t>, a[</a:t>
            </a:r>
            <a:r>
              <a:rPr kumimoji="1" lang="en-US" altLang="zh-CN" sz="2400" b="1" i="1">
                <a:solidFill>
                  <a:srgbClr val="FFFF00"/>
                </a:solidFill>
                <a:latin typeface="Times New Roman" panose="02020603050405020304" pitchFamily="18" charset="0"/>
                <a:ea typeface="仿宋_GB2312" pitchFamily="49" charset="-122"/>
              </a:rPr>
              <a:t>i</a:t>
            </a:r>
            <a:r>
              <a:rPr kumimoji="1" lang="en-US" altLang="zh-CN" sz="2400" b="1">
                <a:solidFill>
                  <a:srgbClr val="FFFF00"/>
                </a:solidFill>
                <a:latin typeface="Times New Roman" panose="02020603050405020304" pitchFamily="18" charset="0"/>
                <a:ea typeface="仿宋_GB2312" pitchFamily="49" charset="-122"/>
              </a:rPr>
              <a:t>][</a:t>
            </a:r>
            <a:r>
              <a:rPr kumimoji="1" lang="en-US" altLang="zh-CN" sz="2400" b="1" i="1">
                <a:solidFill>
                  <a:srgbClr val="FFFF00"/>
                </a:solidFill>
                <a:latin typeface="Times New Roman" panose="02020603050405020304" pitchFamily="18" charset="0"/>
                <a:ea typeface="仿宋_GB2312" pitchFamily="49" charset="-122"/>
              </a:rPr>
              <a:t>j</a:t>
            </a:r>
            <a:r>
              <a:rPr kumimoji="1" lang="en-US" altLang="zh-CN" sz="2400" b="1">
                <a:solidFill>
                  <a:srgbClr val="FFFF00"/>
                </a:solidFill>
                <a:latin typeface="Times New Roman" panose="02020603050405020304" pitchFamily="18" charset="0"/>
                <a:ea typeface="仿宋_GB2312" pitchFamily="49" charset="-122"/>
              </a:rPr>
              <a:t>])</a:t>
            </a:r>
          </a:p>
        </p:txBody>
      </p:sp>
      <p:sp>
        <p:nvSpPr>
          <p:cNvPr id="58451" name="Rectangle 83"/>
          <p:cNvSpPr>
            <a:spLocks noChangeArrowheads="1"/>
          </p:cNvSpPr>
          <p:nvPr/>
        </p:nvSpPr>
        <p:spPr bwMode="auto">
          <a:xfrm>
            <a:off x="5867400" y="1935163"/>
            <a:ext cx="136842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FFFFCC"/>
                </a:solidFill>
                <a:latin typeface="Times New Roman" panose="02020603050405020304" pitchFamily="18" charset="0"/>
              </a:rPr>
              <a:t>row</a:t>
            </a:r>
          </a:p>
        </p:txBody>
      </p:sp>
      <p:sp>
        <p:nvSpPr>
          <p:cNvPr id="58452" name="Rectangle 84"/>
          <p:cNvSpPr>
            <a:spLocks noChangeArrowheads="1"/>
          </p:cNvSpPr>
          <p:nvPr/>
        </p:nvSpPr>
        <p:spPr bwMode="auto">
          <a:xfrm>
            <a:off x="5867400" y="2613025"/>
            <a:ext cx="1368425" cy="681038"/>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FFFFCC"/>
                </a:solidFill>
                <a:latin typeface="Times New Roman" panose="02020603050405020304" pitchFamily="18" charset="0"/>
              </a:rPr>
              <a:t>value</a:t>
            </a:r>
            <a:endParaRPr lang="en-US" altLang="zh-CN"/>
          </a:p>
        </p:txBody>
      </p:sp>
      <p:sp>
        <p:nvSpPr>
          <p:cNvPr id="58453" name="Rectangle 85"/>
          <p:cNvSpPr>
            <a:spLocks noChangeArrowheads="1"/>
          </p:cNvSpPr>
          <p:nvPr/>
        </p:nvSpPr>
        <p:spPr bwMode="auto">
          <a:xfrm>
            <a:off x="7235825" y="1936750"/>
            <a:ext cx="1296988"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FFFFCC"/>
                </a:solidFill>
                <a:latin typeface="Times New Roman" panose="02020603050405020304" pitchFamily="18" charset="0"/>
              </a:rPr>
              <a:t>col</a:t>
            </a:r>
            <a:endParaRPr lang="en-US" altLang="zh-CN"/>
          </a:p>
        </p:txBody>
      </p:sp>
      <p:sp>
        <p:nvSpPr>
          <p:cNvPr id="58454" name="Rectangle 86"/>
          <p:cNvSpPr>
            <a:spLocks noChangeArrowheads="1"/>
          </p:cNvSpPr>
          <p:nvPr/>
        </p:nvSpPr>
        <p:spPr bwMode="auto">
          <a:xfrm>
            <a:off x="3851275" y="4437063"/>
            <a:ext cx="136842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0000CC"/>
                </a:solidFill>
                <a:latin typeface="Times New Roman" panose="02020603050405020304" pitchFamily="18" charset="0"/>
              </a:rPr>
              <a:t>i</a:t>
            </a:r>
          </a:p>
        </p:txBody>
      </p:sp>
      <p:sp>
        <p:nvSpPr>
          <p:cNvPr id="58455" name="Rectangle 87"/>
          <p:cNvSpPr>
            <a:spLocks noChangeArrowheads="1"/>
          </p:cNvSpPr>
          <p:nvPr/>
        </p:nvSpPr>
        <p:spPr bwMode="auto">
          <a:xfrm>
            <a:off x="5270500" y="4437063"/>
            <a:ext cx="119697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0000CC"/>
                </a:solidFill>
                <a:latin typeface="Times New Roman" panose="02020603050405020304" pitchFamily="18" charset="0"/>
              </a:rPr>
              <a:t>j</a:t>
            </a:r>
          </a:p>
        </p:txBody>
      </p:sp>
      <p:sp>
        <p:nvSpPr>
          <p:cNvPr id="58456" name="Rectangle 88"/>
          <p:cNvSpPr>
            <a:spLocks noChangeArrowheads="1"/>
          </p:cNvSpPr>
          <p:nvPr/>
        </p:nvSpPr>
        <p:spPr bwMode="auto">
          <a:xfrm>
            <a:off x="3851275" y="5129213"/>
            <a:ext cx="1368425" cy="676275"/>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3200" b="1" i="1">
                <a:solidFill>
                  <a:srgbClr val="0000CC"/>
                </a:solidFill>
                <a:latin typeface="Times New Roman" panose="02020603050405020304" pitchFamily="18" charset="0"/>
              </a:rPr>
              <a:t>a</a:t>
            </a:r>
            <a:r>
              <a:rPr kumimoji="1" lang="en-US" altLang="zh-CN" sz="3200" b="1">
                <a:solidFill>
                  <a:srgbClr val="0000CC"/>
                </a:solidFill>
                <a:latin typeface="Times New Roman" panose="02020603050405020304" pitchFamily="18" charset="0"/>
              </a:rPr>
              <a:t>[</a:t>
            </a:r>
            <a:r>
              <a:rPr kumimoji="1" lang="en-US" altLang="zh-CN" sz="3200" b="1" i="1">
                <a:solidFill>
                  <a:srgbClr val="0000CC"/>
                </a:solidFill>
                <a:latin typeface="Times New Roman" panose="02020603050405020304" pitchFamily="18" charset="0"/>
              </a:rPr>
              <a:t>i</a:t>
            </a:r>
            <a:r>
              <a:rPr kumimoji="1" lang="en-US" altLang="zh-CN" sz="3200" b="1">
                <a:solidFill>
                  <a:srgbClr val="0000CC"/>
                </a:solidFill>
                <a:latin typeface="Times New Roman" panose="02020603050405020304" pitchFamily="18" charset="0"/>
              </a:rPr>
              <a:t>][</a:t>
            </a:r>
            <a:r>
              <a:rPr kumimoji="1" lang="en-US" altLang="zh-CN" sz="3200" b="1" i="1">
                <a:solidFill>
                  <a:srgbClr val="0000CC"/>
                </a:solidFill>
                <a:latin typeface="Times New Roman" panose="02020603050405020304" pitchFamily="18" charset="0"/>
              </a:rPr>
              <a:t>j</a:t>
            </a:r>
            <a:r>
              <a:rPr kumimoji="1" lang="en-US" altLang="zh-CN" sz="3200" b="1">
                <a:solidFill>
                  <a:srgbClr val="0000CC"/>
                </a:solidFill>
                <a:latin typeface="Times New Roman" panose="02020603050405020304" pitchFamily="18" charset="0"/>
              </a:rPr>
              <a:t>]</a:t>
            </a:r>
            <a:endParaRPr kumimoji="1" lang="en-US" altLang="zh-CN" sz="3200" b="1" i="1">
              <a:solidFill>
                <a:srgbClr val="0000CC"/>
              </a:solidFill>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40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914400"/>
            <a:ext cx="8964612" cy="328771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4197350"/>
            <a:ext cx="8964612" cy="23161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2" name="Text Box 10"/>
          <p:cNvSpPr txBox="1">
            <a:spLocks noChangeArrowheads="1"/>
          </p:cNvSpPr>
          <p:nvPr/>
        </p:nvSpPr>
        <p:spPr bwMode="auto">
          <a:xfrm>
            <a:off x="381000" y="250825"/>
            <a:ext cx="7848600" cy="66357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9030">
              <a:defRPr kumimoji="1" sz="2400">
                <a:solidFill>
                  <a:schemeClr val="tx1"/>
                </a:solidFill>
                <a:latin typeface="Times New Roman" panose="02020603050405020304" pitchFamily="18" charset="0"/>
                <a:ea typeface="宋体" panose="02010600030101010101" pitchFamily="2" charset="-122"/>
              </a:defRPr>
            </a:lvl1pPr>
            <a:lvl2pPr marL="565150" defTabSz="1129030">
              <a:defRPr kumimoji="1" sz="2400">
                <a:solidFill>
                  <a:schemeClr val="tx1"/>
                </a:solidFill>
                <a:latin typeface="Times New Roman" panose="02020603050405020304" pitchFamily="18" charset="0"/>
                <a:ea typeface="宋体" panose="02010600030101010101" pitchFamily="2" charset="-122"/>
              </a:defRPr>
            </a:lvl2pPr>
            <a:lvl3pPr marL="1129030" defTabSz="1129030">
              <a:defRPr kumimoji="1" sz="2400">
                <a:solidFill>
                  <a:schemeClr val="tx1"/>
                </a:solidFill>
                <a:latin typeface="Times New Roman" panose="02020603050405020304" pitchFamily="18" charset="0"/>
                <a:ea typeface="宋体" panose="02010600030101010101" pitchFamily="2" charset="-122"/>
              </a:defRPr>
            </a:lvl3pPr>
            <a:lvl4pPr marL="1694180" defTabSz="1129030">
              <a:defRPr kumimoji="1" sz="2400">
                <a:solidFill>
                  <a:schemeClr val="tx1"/>
                </a:solidFill>
                <a:latin typeface="Times New Roman" panose="02020603050405020304" pitchFamily="18" charset="0"/>
                <a:ea typeface="宋体" panose="02010600030101010101" pitchFamily="2" charset="-122"/>
              </a:defRPr>
            </a:lvl4pPr>
            <a:lvl5pPr marL="2259330" defTabSz="1129030">
              <a:defRPr kumimoji="1" sz="2400">
                <a:solidFill>
                  <a:schemeClr val="tx1"/>
                </a:solidFill>
                <a:latin typeface="Times New Roman" panose="02020603050405020304" pitchFamily="18" charset="0"/>
                <a:ea typeface="宋体" panose="02010600030101010101" pitchFamily="2" charset="-122"/>
              </a:defRPr>
            </a:lvl5pPr>
            <a:lvl6pPr marL="27165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737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309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881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b="1">
                <a:solidFill>
                  <a:srgbClr val="FFFF00"/>
                </a:solidFill>
                <a:ea typeface="仿宋_GB2312" pitchFamily="49" charset="-122"/>
              </a:rPr>
              <a:t>Example</a:t>
            </a:r>
            <a:endParaRPr lang="en-US" altLang="zh-CN" sz="3600">
              <a:solidFill>
                <a:srgbClr val="FFFF00"/>
              </a:solidFill>
              <a:ea typeface="仿宋_GB2312" pitchFamily="49" charset="-122"/>
            </a:endParaRPr>
          </a:p>
        </p:txBody>
      </p:sp>
      <p:sp>
        <p:nvSpPr>
          <p:cNvPr id="59403" name="Rectangle 11"/>
          <p:cNvSpPr>
            <a:spLocks noChangeArrowheads="1"/>
          </p:cNvSpPr>
          <p:nvPr/>
        </p:nvSpPr>
        <p:spPr bwMode="auto">
          <a:xfrm>
            <a:off x="179512" y="6165850"/>
            <a:ext cx="933574" cy="287338"/>
          </a:xfrm>
          <a:prstGeom prst="rect">
            <a:avLst/>
          </a:prstGeom>
          <a:solidFill>
            <a:schemeClr val="tx1"/>
          </a:solidFill>
          <a:ln>
            <a:noFill/>
          </a:ln>
          <a:effectLst/>
        </p:spPr>
        <p:txBody>
          <a:bodyPr wrap="none" anchor="ctr"/>
          <a:lstStyle/>
          <a:p>
            <a:pPr algn="ctr"/>
            <a:r>
              <a:rPr lang="en-US" altLang="zh-CN" b="1" dirty="0">
                <a:solidFill>
                  <a:srgbClr val="000000"/>
                </a:solidFill>
              </a:rPr>
              <a:t>Point to</a:t>
            </a:r>
          </a:p>
        </p:txBody>
      </p:sp>
      <p:sp>
        <p:nvSpPr>
          <p:cNvPr id="59404" name="Rectangle 12"/>
          <p:cNvSpPr>
            <a:spLocks noChangeArrowheads="1"/>
          </p:cNvSpPr>
          <p:nvPr/>
        </p:nvSpPr>
        <p:spPr bwMode="auto">
          <a:xfrm>
            <a:off x="1571625" y="1449388"/>
            <a:ext cx="584200" cy="55880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5" name="Rectangle 13"/>
          <p:cNvSpPr>
            <a:spLocks noChangeArrowheads="1"/>
          </p:cNvSpPr>
          <p:nvPr/>
        </p:nvSpPr>
        <p:spPr bwMode="auto">
          <a:xfrm>
            <a:off x="1566863" y="2916238"/>
            <a:ext cx="855662" cy="549275"/>
          </a:xfrm>
          <a:prstGeom prst="rect">
            <a:avLst/>
          </a:prstGeom>
          <a:noFill/>
          <a:ln w="28575">
            <a:solidFill>
              <a:srgbClr val="3399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6" name="Rectangle 14"/>
          <p:cNvSpPr>
            <a:spLocks noChangeArrowheads="1"/>
          </p:cNvSpPr>
          <p:nvPr/>
        </p:nvSpPr>
        <p:spPr bwMode="auto">
          <a:xfrm>
            <a:off x="428625" y="1458913"/>
            <a:ext cx="855663" cy="549275"/>
          </a:xfrm>
          <a:prstGeom prst="rect">
            <a:avLst/>
          </a:prstGeom>
          <a:noFill/>
          <a:ln w="2857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7" name="Rectangle 7"/>
          <p:cNvSpPr>
            <a:spLocks noGrp="1" noChangeArrowheads="1"/>
          </p:cNvSpPr>
          <p:nvPr>
            <p:ph type="title"/>
          </p:nvPr>
        </p:nvSpPr>
        <p:spPr>
          <a:xfrm>
            <a:off x="457200" y="274638"/>
            <a:ext cx="8229600" cy="1143000"/>
          </a:xfrm>
          <a:noFill/>
        </p:spPr>
        <p:txBody>
          <a:bodyPr anchorCtr="0"/>
          <a:lstStyle/>
          <a:p>
            <a:pPr algn="ctr"/>
            <a:r>
              <a:rPr lang="en-US" altLang="zh-CN"/>
              <a:t>2D array</a:t>
            </a:r>
          </a:p>
        </p:txBody>
      </p:sp>
      <p:graphicFrame>
        <p:nvGraphicFramePr>
          <p:cNvPr id="71688" name="Object 8"/>
          <p:cNvGraphicFramePr>
            <a:graphicFrameLocks noChangeAspect="1"/>
          </p:cNvGraphicFramePr>
          <p:nvPr/>
        </p:nvGraphicFramePr>
        <p:xfrm>
          <a:off x="2555875" y="1772920"/>
          <a:ext cx="3888105" cy="3439795"/>
        </p:xfrm>
        <a:graphic>
          <a:graphicData uri="http://schemas.openxmlformats.org/presentationml/2006/ole">
            <mc:AlternateContent xmlns:mc="http://schemas.openxmlformats.org/markup-compatibility/2006">
              <mc:Choice xmlns:v="urn:schemas-microsoft-com:vml" Requires="v">
                <p:oleObj name="Image" r:id="rId2" imgW="4711700" imgH="4737100" progId="Photoshop.Image.6">
                  <p:embed/>
                </p:oleObj>
              </mc:Choice>
              <mc:Fallback>
                <p:oleObj name="Image" r:id="rId2" imgW="4711700" imgH="4737100" progId="Photoshop.Image.6">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772920"/>
                        <a:ext cx="3888105" cy="3439795"/>
                      </a:xfrm>
                      <a:prstGeom prst="rect">
                        <a:avLst/>
                      </a:prstGeom>
                      <a:noFill/>
                      <a:ln>
                        <a:noFill/>
                      </a:ln>
                      <a:effectLst>
                        <a:outerShdw dist="99190" dir="3011666"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689" name="Rectangle 9"/>
          <p:cNvSpPr>
            <a:spLocks noChangeArrowheads="1"/>
          </p:cNvSpPr>
          <p:nvPr/>
        </p:nvSpPr>
        <p:spPr bwMode="auto">
          <a:xfrm>
            <a:off x="709930" y="5517515"/>
            <a:ext cx="7724775" cy="6477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lgn="ctr">
              <a:spcBef>
                <a:spcPct val="20000"/>
              </a:spcBef>
              <a:buClr>
                <a:schemeClr val="hlink"/>
              </a:buClr>
              <a:buSzPct val="75000"/>
              <a:buFont typeface="Wingdings" panose="05000000000000000000" pitchFamily="2" charset="2"/>
              <a:buNone/>
            </a:pPr>
            <a:r>
              <a:rPr lang="en-US" altLang="zh-CN" sz="3200" b="1">
                <a:latin typeface="Times New Roman" panose="02020603050405020304" pitchFamily="18" charset="0"/>
                <a:ea typeface="仿宋_GB2312" pitchFamily="49" charset="-122"/>
              </a:rPr>
              <a:t>Row subscript </a:t>
            </a:r>
            <a:r>
              <a:rPr lang="en-US" altLang="zh-CN" sz="2800" b="1" i="1">
                <a:solidFill>
                  <a:srgbClr val="FFFF00"/>
                </a:solidFill>
                <a:latin typeface="Times New Roman" panose="02020603050405020304" pitchFamily="18" charset="0"/>
                <a:ea typeface="仿宋_GB2312" pitchFamily="49" charset="-122"/>
              </a:rPr>
              <a:t>i</a:t>
            </a:r>
            <a:r>
              <a:rPr lang="en-US" altLang="zh-CN" sz="3200" b="1">
                <a:latin typeface="Times New Roman" panose="02020603050405020304" pitchFamily="18" charset="0"/>
                <a:ea typeface="仿宋_GB2312" pitchFamily="49" charset="-122"/>
              </a:rPr>
              <a:t>, Column subscript </a:t>
            </a:r>
            <a:r>
              <a:rPr lang="en-US" altLang="zh-CN" sz="2800" b="1" i="1">
                <a:solidFill>
                  <a:srgbClr val="FFFF00"/>
                </a:solidFill>
                <a:latin typeface="Times New Roman" panose="02020603050405020304" pitchFamily="18" charset="0"/>
                <a:ea typeface="仿宋_GB2312" pitchFamily="49" charset="-122"/>
              </a:rPr>
              <a:t>j</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2" name="Text Box 10"/>
          <p:cNvSpPr txBox="1">
            <a:spLocks noChangeArrowheads="1"/>
          </p:cNvSpPr>
          <p:nvPr/>
        </p:nvSpPr>
        <p:spPr bwMode="auto">
          <a:xfrm>
            <a:off x="381000" y="250825"/>
            <a:ext cx="7848600" cy="66357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9030">
              <a:defRPr kumimoji="1" sz="2400">
                <a:solidFill>
                  <a:schemeClr val="tx1"/>
                </a:solidFill>
                <a:latin typeface="Times New Roman" panose="02020603050405020304" pitchFamily="18" charset="0"/>
                <a:ea typeface="宋体" panose="02010600030101010101" pitchFamily="2" charset="-122"/>
              </a:defRPr>
            </a:lvl1pPr>
            <a:lvl2pPr marL="565150" defTabSz="1129030">
              <a:defRPr kumimoji="1" sz="2400">
                <a:solidFill>
                  <a:schemeClr val="tx1"/>
                </a:solidFill>
                <a:latin typeface="Times New Roman" panose="02020603050405020304" pitchFamily="18" charset="0"/>
                <a:ea typeface="宋体" panose="02010600030101010101" pitchFamily="2" charset="-122"/>
              </a:defRPr>
            </a:lvl2pPr>
            <a:lvl3pPr marL="1129030" defTabSz="1129030">
              <a:defRPr kumimoji="1" sz="2400">
                <a:solidFill>
                  <a:schemeClr val="tx1"/>
                </a:solidFill>
                <a:latin typeface="Times New Roman" panose="02020603050405020304" pitchFamily="18" charset="0"/>
                <a:ea typeface="宋体" panose="02010600030101010101" pitchFamily="2" charset="-122"/>
              </a:defRPr>
            </a:lvl3pPr>
            <a:lvl4pPr marL="1694180" defTabSz="1129030">
              <a:defRPr kumimoji="1" sz="2400">
                <a:solidFill>
                  <a:schemeClr val="tx1"/>
                </a:solidFill>
                <a:latin typeface="Times New Roman" panose="02020603050405020304" pitchFamily="18" charset="0"/>
                <a:ea typeface="宋体" panose="02010600030101010101" pitchFamily="2" charset="-122"/>
              </a:defRPr>
            </a:lvl4pPr>
            <a:lvl5pPr marL="2259330" defTabSz="1129030">
              <a:defRPr kumimoji="1" sz="2400">
                <a:solidFill>
                  <a:schemeClr val="tx1"/>
                </a:solidFill>
                <a:latin typeface="Times New Roman" panose="02020603050405020304" pitchFamily="18" charset="0"/>
                <a:ea typeface="宋体" panose="02010600030101010101" pitchFamily="2" charset="-122"/>
              </a:defRPr>
            </a:lvl5pPr>
            <a:lvl6pPr marL="27165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737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309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881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b="1" dirty="0">
                <a:solidFill>
                  <a:srgbClr val="FFFF00"/>
                </a:solidFill>
                <a:ea typeface="仿宋_GB2312" pitchFamily="49" charset="-122"/>
              </a:rPr>
              <a:t>Union (</a:t>
            </a:r>
            <a:r>
              <a:rPr lang="zh-CN" altLang="en-US" sz="3600" b="1" dirty="0">
                <a:solidFill>
                  <a:srgbClr val="FFFF00"/>
                </a:solidFill>
                <a:ea typeface="仿宋_GB2312" pitchFamily="49" charset="-122"/>
              </a:rPr>
              <a:t>共用体</a:t>
            </a:r>
            <a:r>
              <a:rPr lang="en-US" altLang="zh-CN" sz="3600" b="1" dirty="0">
                <a:solidFill>
                  <a:srgbClr val="FFFF00"/>
                </a:solidFill>
                <a:ea typeface="仿宋_GB2312" pitchFamily="49" charset="-122"/>
              </a:rPr>
              <a:t>) </a:t>
            </a:r>
            <a:endParaRPr lang="en-US" altLang="zh-CN" sz="3600" dirty="0">
              <a:solidFill>
                <a:srgbClr val="FFFF00"/>
              </a:solidFill>
              <a:ea typeface="仿宋_GB2312" pitchFamily="49" charset="-122"/>
            </a:endParaRPr>
          </a:p>
        </p:txBody>
      </p:sp>
      <p:pic>
        <p:nvPicPr>
          <p:cNvPr id="3" name="图片 2">
            <a:extLst>
              <a:ext uri="{FF2B5EF4-FFF2-40B4-BE49-F238E27FC236}">
                <a16:creationId xmlns:a16="http://schemas.microsoft.com/office/drawing/2014/main" id="{AA13A1C6-3653-12BB-B8FC-8106A5DAA8A8}"/>
              </a:ext>
            </a:extLst>
          </p:cNvPr>
          <p:cNvPicPr>
            <a:picLocks noChangeAspect="1"/>
          </p:cNvPicPr>
          <p:nvPr/>
        </p:nvPicPr>
        <p:blipFill>
          <a:blip r:embed="rId2"/>
          <a:stretch>
            <a:fillRect/>
          </a:stretch>
        </p:blipFill>
        <p:spPr>
          <a:xfrm>
            <a:off x="381000" y="1124744"/>
            <a:ext cx="8086725" cy="5348311"/>
          </a:xfrm>
          <a:prstGeom prst="rect">
            <a:avLst/>
          </a:prstGeom>
        </p:spPr>
      </p:pic>
    </p:spTree>
    <p:extLst>
      <p:ext uri="{BB962C8B-B14F-4D97-AF65-F5344CB8AC3E}">
        <p14:creationId xmlns:p14="http://schemas.microsoft.com/office/powerpoint/2010/main" val="3650154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2" name="Text Box 10"/>
          <p:cNvSpPr txBox="1">
            <a:spLocks noChangeArrowheads="1"/>
          </p:cNvSpPr>
          <p:nvPr/>
        </p:nvSpPr>
        <p:spPr bwMode="auto">
          <a:xfrm>
            <a:off x="381000" y="250825"/>
            <a:ext cx="7848600" cy="66357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9030">
              <a:defRPr kumimoji="1" sz="2400">
                <a:solidFill>
                  <a:schemeClr val="tx1"/>
                </a:solidFill>
                <a:latin typeface="Times New Roman" panose="02020603050405020304" pitchFamily="18" charset="0"/>
                <a:ea typeface="宋体" panose="02010600030101010101" pitchFamily="2" charset="-122"/>
              </a:defRPr>
            </a:lvl1pPr>
            <a:lvl2pPr marL="565150" defTabSz="1129030">
              <a:defRPr kumimoji="1" sz="2400">
                <a:solidFill>
                  <a:schemeClr val="tx1"/>
                </a:solidFill>
                <a:latin typeface="Times New Roman" panose="02020603050405020304" pitchFamily="18" charset="0"/>
                <a:ea typeface="宋体" panose="02010600030101010101" pitchFamily="2" charset="-122"/>
              </a:defRPr>
            </a:lvl2pPr>
            <a:lvl3pPr marL="1129030" defTabSz="1129030">
              <a:defRPr kumimoji="1" sz="2400">
                <a:solidFill>
                  <a:schemeClr val="tx1"/>
                </a:solidFill>
                <a:latin typeface="Times New Roman" panose="02020603050405020304" pitchFamily="18" charset="0"/>
                <a:ea typeface="宋体" panose="02010600030101010101" pitchFamily="2" charset="-122"/>
              </a:defRPr>
            </a:lvl3pPr>
            <a:lvl4pPr marL="1694180" defTabSz="1129030">
              <a:defRPr kumimoji="1" sz="2400">
                <a:solidFill>
                  <a:schemeClr val="tx1"/>
                </a:solidFill>
                <a:latin typeface="Times New Roman" panose="02020603050405020304" pitchFamily="18" charset="0"/>
                <a:ea typeface="宋体" panose="02010600030101010101" pitchFamily="2" charset="-122"/>
              </a:defRPr>
            </a:lvl4pPr>
            <a:lvl5pPr marL="2259330" defTabSz="1129030">
              <a:defRPr kumimoji="1" sz="2400">
                <a:solidFill>
                  <a:schemeClr val="tx1"/>
                </a:solidFill>
                <a:latin typeface="Times New Roman" panose="02020603050405020304" pitchFamily="18" charset="0"/>
                <a:ea typeface="宋体" panose="02010600030101010101" pitchFamily="2" charset="-122"/>
              </a:defRPr>
            </a:lvl5pPr>
            <a:lvl6pPr marL="27165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737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309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881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b="1" dirty="0">
                <a:solidFill>
                  <a:srgbClr val="FFFF00"/>
                </a:solidFill>
                <a:ea typeface="仿宋_GB2312" pitchFamily="49" charset="-122"/>
              </a:rPr>
              <a:t>Union (</a:t>
            </a:r>
            <a:r>
              <a:rPr lang="zh-CN" altLang="en-US" sz="3600" b="1" dirty="0">
                <a:solidFill>
                  <a:srgbClr val="FFFF00"/>
                </a:solidFill>
                <a:ea typeface="仿宋_GB2312" pitchFamily="49" charset="-122"/>
              </a:rPr>
              <a:t>共用体</a:t>
            </a:r>
            <a:r>
              <a:rPr lang="en-US" altLang="zh-CN" sz="3600" b="1" dirty="0">
                <a:solidFill>
                  <a:srgbClr val="FFFF00"/>
                </a:solidFill>
                <a:ea typeface="仿宋_GB2312" pitchFamily="49" charset="-122"/>
              </a:rPr>
              <a:t>) </a:t>
            </a:r>
            <a:endParaRPr lang="en-US" altLang="zh-CN" sz="3600" dirty="0">
              <a:solidFill>
                <a:srgbClr val="FFFF00"/>
              </a:solidFill>
              <a:ea typeface="仿宋_GB2312" pitchFamily="49" charset="-122"/>
            </a:endParaRPr>
          </a:p>
        </p:txBody>
      </p:sp>
      <p:pic>
        <p:nvPicPr>
          <p:cNvPr id="4" name="图片 3">
            <a:extLst>
              <a:ext uri="{FF2B5EF4-FFF2-40B4-BE49-F238E27FC236}">
                <a16:creationId xmlns:a16="http://schemas.microsoft.com/office/drawing/2014/main" id="{BB56D51F-4F4F-251F-C06F-9B9029D08261}"/>
              </a:ext>
            </a:extLst>
          </p:cNvPr>
          <p:cNvPicPr>
            <a:picLocks noChangeAspect="1"/>
          </p:cNvPicPr>
          <p:nvPr/>
        </p:nvPicPr>
        <p:blipFill>
          <a:blip r:embed="rId2"/>
          <a:stretch>
            <a:fillRect/>
          </a:stretch>
        </p:blipFill>
        <p:spPr>
          <a:xfrm>
            <a:off x="226941" y="927023"/>
            <a:ext cx="8690118" cy="5481786"/>
          </a:xfrm>
          <a:prstGeom prst="rect">
            <a:avLst/>
          </a:prstGeom>
        </p:spPr>
      </p:pic>
    </p:spTree>
    <p:extLst>
      <p:ext uri="{BB962C8B-B14F-4D97-AF65-F5344CB8AC3E}">
        <p14:creationId xmlns:p14="http://schemas.microsoft.com/office/powerpoint/2010/main" val="16977552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2" name="Text Box 10"/>
          <p:cNvSpPr txBox="1">
            <a:spLocks noChangeArrowheads="1"/>
          </p:cNvSpPr>
          <p:nvPr/>
        </p:nvSpPr>
        <p:spPr bwMode="auto">
          <a:xfrm>
            <a:off x="381000" y="250825"/>
            <a:ext cx="7848600" cy="66357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9030">
              <a:defRPr kumimoji="1" sz="2400">
                <a:solidFill>
                  <a:schemeClr val="tx1"/>
                </a:solidFill>
                <a:latin typeface="Times New Roman" panose="02020603050405020304" pitchFamily="18" charset="0"/>
                <a:ea typeface="宋体" panose="02010600030101010101" pitchFamily="2" charset="-122"/>
              </a:defRPr>
            </a:lvl1pPr>
            <a:lvl2pPr marL="565150" defTabSz="1129030">
              <a:defRPr kumimoji="1" sz="2400">
                <a:solidFill>
                  <a:schemeClr val="tx1"/>
                </a:solidFill>
                <a:latin typeface="Times New Roman" panose="02020603050405020304" pitchFamily="18" charset="0"/>
                <a:ea typeface="宋体" panose="02010600030101010101" pitchFamily="2" charset="-122"/>
              </a:defRPr>
            </a:lvl2pPr>
            <a:lvl3pPr marL="1129030" defTabSz="1129030">
              <a:defRPr kumimoji="1" sz="2400">
                <a:solidFill>
                  <a:schemeClr val="tx1"/>
                </a:solidFill>
                <a:latin typeface="Times New Roman" panose="02020603050405020304" pitchFamily="18" charset="0"/>
                <a:ea typeface="宋体" panose="02010600030101010101" pitchFamily="2" charset="-122"/>
              </a:defRPr>
            </a:lvl3pPr>
            <a:lvl4pPr marL="1694180" defTabSz="1129030">
              <a:defRPr kumimoji="1" sz="2400">
                <a:solidFill>
                  <a:schemeClr val="tx1"/>
                </a:solidFill>
                <a:latin typeface="Times New Roman" panose="02020603050405020304" pitchFamily="18" charset="0"/>
                <a:ea typeface="宋体" panose="02010600030101010101" pitchFamily="2" charset="-122"/>
              </a:defRPr>
            </a:lvl4pPr>
            <a:lvl5pPr marL="2259330" defTabSz="1129030">
              <a:defRPr kumimoji="1" sz="2400">
                <a:solidFill>
                  <a:schemeClr val="tx1"/>
                </a:solidFill>
                <a:latin typeface="Times New Roman" panose="02020603050405020304" pitchFamily="18" charset="0"/>
                <a:ea typeface="宋体" panose="02010600030101010101" pitchFamily="2" charset="-122"/>
              </a:defRPr>
            </a:lvl5pPr>
            <a:lvl6pPr marL="27165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737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309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088130" defTabSz="112903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b="1" dirty="0">
                <a:solidFill>
                  <a:srgbClr val="FFFF00"/>
                </a:solidFill>
                <a:ea typeface="仿宋_GB2312" pitchFamily="49" charset="-122"/>
              </a:rPr>
              <a:t>Union (</a:t>
            </a:r>
            <a:r>
              <a:rPr lang="zh-CN" altLang="en-US" sz="3600" b="1" dirty="0">
                <a:solidFill>
                  <a:srgbClr val="FFFF00"/>
                </a:solidFill>
                <a:ea typeface="仿宋_GB2312" pitchFamily="49" charset="-122"/>
              </a:rPr>
              <a:t>共用体</a:t>
            </a:r>
            <a:r>
              <a:rPr lang="en-US" altLang="zh-CN" sz="3600" b="1" dirty="0">
                <a:solidFill>
                  <a:srgbClr val="FFFF00"/>
                </a:solidFill>
                <a:ea typeface="仿宋_GB2312" pitchFamily="49" charset="-122"/>
              </a:rPr>
              <a:t>) </a:t>
            </a:r>
            <a:endParaRPr lang="en-US" altLang="zh-CN" sz="3600" dirty="0">
              <a:solidFill>
                <a:srgbClr val="FFFF00"/>
              </a:solidFill>
              <a:ea typeface="仿宋_GB2312" pitchFamily="49" charset="-122"/>
            </a:endParaRPr>
          </a:p>
        </p:txBody>
      </p:sp>
      <p:pic>
        <p:nvPicPr>
          <p:cNvPr id="4" name="图片 3">
            <a:extLst>
              <a:ext uri="{FF2B5EF4-FFF2-40B4-BE49-F238E27FC236}">
                <a16:creationId xmlns:a16="http://schemas.microsoft.com/office/drawing/2014/main" id="{28848385-F797-B9EE-459D-EC991797D9D9}"/>
              </a:ext>
            </a:extLst>
          </p:cNvPr>
          <p:cNvPicPr>
            <a:picLocks noChangeAspect="1"/>
          </p:cNvPicPr>
          <p:nvPr/>
        </p:nvPicPr>
        <p:blipFill>
          <a:blip r:embed="rId2"/>
          <a:stretch>
            <a:fillRect/>
          </a:stretch>
        </p:blipFill>
        <p:spPr>
          <a:xfrm>
            <a:off x="611559" y="1340768"/>
            <a:ext cx="5173475" cy="5040560"/>
          </a:xfrm>
          <a:prstGeom prst="rect">
            <a:avLst/>
          </a:prstGeom>
        </p:spPr>
      </p:pic>
    </p:spTree>
    <p:extLst>
      <p:ext uri="{BB962C8B-B14F-4D97-AF65-F5344CB8AC3E}">
        <p14:creationId xmlns:p14="http://schemas.microsoft.com/office/powerpoint/2010/main" val="3723121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060C7D9-F222-A65E-0173-63F36A63D3B0}"/>
              </a:ext>
            </a:extLst>
          </p:cNvPr>
          <p:cNvPicPr>
            <a:picLocks noChangeAspect="1"/>
          </p:cNvPicPr>
          <p:nvPr/>
        </p:nvPicPr>
        <p:blipFill>
          <a:blip r:embed="rId2"/>
          <a:stretch>
            <a:fillRect/>
          </a:stretch>
        </p:blipFill>
        <p:spPr>
          <a:xfrm>
            <a:off x="6222333" y="1836269"/>
            <a:ext cx="2686050" cy="1445027"/>
          </a:xfrm>
          <a:prstGeom prst="rect">
            <a:avLst/>
          </a:prstGeom>
        </p:spPr>
      </p:pic>
      <p:pic>
        <p:nvPicPr>
          <p:cNvPr id="11" name="图片 10">
            <a:extLst>
              <a:ext uri="{FF2B5EF4-FFF2-40B4-BE49-F238E27FC236}">
                <a16:creationId xmlns:a16="http://schemas.microsoft.com/office/drawing/2014/main" id="{EA00AD97-82CD-3ACE-4B8D-96D529381822}"/>
              </a:ext>
            </a:extLst>
          </p:cNvPr>
          <p:cNvPicPr>
            <a:picLocks noChangeAspect="1"/>
          </p:cNvPicPr>
          <p:nvPr/>
        </p:nvPicPr>
        <p:blipFill>
          <a:blip r:embed="rId3"/>
          <a:stretch>
            <a:fillRect/>
          </a:stretch>
        </p:blipFill>
        <p:spPr>
          <a:xfrm>
            <a:off x="6189189" y="362208"/>
            <a:ext cx="2670772" cy="1385180"/>
          </a:xfrm>
          <a:prstGeom prst="rect">
            <a:avLst/>
          </a:prstGeom>
        </p:spPr>
      </p:pic>
      <p:sp>
        <p:nvSpPr>
          <p:cNvPr id="12" name="矩形 11">
            <a:extLst>
              <a:ext uri="{FF2B5EF4-FFF2-40B4-BE49-F238E27FC236}">
                <a16:creationId xmlns:a16="http://schemas.microsoft.com/office/drawing/2014/main" id="{285A5DCF-37D5-E65E-2695-92CC82B6BA03}"/>
              </a:ext>
            </a:extLst>
          </p:cNvPr>
          <p:cNvSpPr/>
          <p:nvPr/>
        </p:nvSpPr>
        <p:spPr>
          <a:xfrm>
            <a:off x="7380312" y="1988840"/>
            <a:ext cx="864096" cy="50405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组合 17">
            <a:extLst>
              <a:ext uri="{FF2B5EF4-FFF2-40B4-BE49-F238E27FC236}">
                <a16:creationId xmlns:a16="http://schemas.microsoft.com/office/drawing/2014/main" id="{2BA3D713-5FD0-675C-6EB2-992EC96E85ED}"/>
              </a:ext>
            </a:extLst>
          </p:cNvPr>
          <p:cNvGrpSpPr/>
          <p:nvPr/>
        </p:nvGrpSpPr>
        <p:grpSpPr>
          <a:xfrm>
            <a:off x="8244408" y="908720"/>
            <a:ext cx="663975" cy="1385180"/>
            <a:chOff x="8244408" y="908720"/>
            <a:chExt cx="663975" cy="1385180"/>
          </a:xfrm>
        </p:grpSpPr>
        <p:cxnSp>
          <p:nvCxnSpPr>
            <p:cNvPr id="14" name="直接箭头连接符 13">
              <a:extLst>
                <a:ext uri="{FF2B5EF4-FFF2-40B4-BE49-F238E27FC236}">
                  <a16:creationId xmlns:a16="http://schemas.microsoft.com/office/drawing/2014/main" id="{F7C519AE-A52C-CE20-36E6-F4EB4FC11F90}"/>
                </a:ext>
              </a:extLst>
            </p:cNvPr>
            <p:cNvCxnSpPr/>
            <p:nvPr/>
          </p:nvCxnSpPr>
          <p:spPr>
            <a:xfrm flipH="1" flipV="1">
              <a:off x="8604448" y="908720"/>
              <a:ext cx="303935" cy="92754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38E9EA5-5AFE-0E4F-EE08-F3585162E0D4}"/>
                </a:ext>
              </a:extLst>
            </p:cNvPr>
            <p:cNvCxnSpPr/>
            <p:nvPr/>
          </p:nvCxnSpPr>
          <p:spPr>
            <a:xfrm flipH="1">
              <a:off x="8244408" y="1836269"/>
              <a:ext cx="663975" cy="457631"/>
            </a:xfrm>
            <a:prstGeom prst="line">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73B81BAE-0E55-DAAF-CFEB-9F5AD9E9FE80}"/>
              </a:ext>
            </a:extLst>
          </p:cNvPr>
          <p:cNvSpPr txBox="1"/>
          <p:nvPr/>
        </p:nvSpPr>
        <p:spPr>
          <a:xfrm>
            <a:off x="8262868" y="2370098"/>
            <a:ext cx="877163" cy="369332"/>
          </a:xfrm>
          <a:prstGeom prst="rect">
            <a:avLst/>
          </a:prstGeom>
          <a:noFill/>
        </p:spPr>
        <p:txBody>
          <a:bodyPr wrap="none" rtlCol="0">
            <a:spAutoFit/>
          </a:bodyPr>
          <a:lstStyle/>
          <a:p>
            <a:r>
              <a:rPr lang="zh-CN" altLang="en-US" dirty="0"/>
              <a:t>共用体</a:t>
            </a:r>
            <a:endParaRPr lang="en-US" dirty="0"/>
          </a:p>
        </p:txBody>
      </p:sp>
      <p:sp>
        <p:nvSpPr>
          <p:cNvPr id="19" name="Text Box 5">
            <a:extLst>
              <a:ext uri="{FF2B5EF4-FFF2-40B4-BE49-F238E27FC236}">
                <a16:creationId xmlns:a16="http://schemas.microsoft.com/office/drawing/2014/main" id="{E58AC1F4-6C90-570F-9B7C-B1507CBB8D41}"/>
              </a:ext>
            </a:extLst>
          </p:cNvPr>
          <p:cNvSpPr txBox="1">
            <a:spLocks noChangeArrowheads="1"/>
          </p:cNvSpPr>
          <p:nvPr/>
        </p:nvSpPr>
        <p:spPr bwMode="auto">
          <a:xfrm>
            <a:off x="361950" y="330200"/>
            <a:ext cx="8458200" cy="595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713">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defTabSz="1128713">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defTabSz="1128713">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defTabSz="1128713">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defTabSz="1128713">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defTabSz="1128713"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defTabSz="1128713"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defTabSz="1128713"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defTabSz="1128713"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kumimoji="1" lang="en-US" altLang="zh-CN" sz="2400" b="1" dirty="0">
                <a:ea typeface="仿宋_GB2312" pitchFamily="49" charset="-122"/>
              </a:rPr>
              <a:t>enum</a:t>
            </a:r>
            <a:r>
              <a:rPr kumimoji="1" lang="en-US" altLang="zh-CN" sz="2400" dirty="0">
                <a:ea typeface="仿宋_GB2312" pitchFamily="49" charset="-122"/>
              </a:rPr>
              <a:t> </a:t>
            </a:r>
            <a:r>
              <a:rPr kumimoji="1" lang="en-US" altLang="zh-CN" sz="2400" i="1" dirty="0">
                <a:ea typeface="仿宋_GB2312" pitchFamily="49" charset="-122"/>
              </a:rPr>
              <a:t>Boolean</a:t>
            </a:r>
            <a:r>
              <a:rPr kumimoji="1" lang="en-US" altLang="zh-CN" sz="2400" dirty="0">
                <a:ea typeface="仿宋_GB2312" pitchFamily="49" charset="-122"/>
              </a:rPr>
              <a:t> </a:t>
            </a:r>
            <a:r>
              <a:rPr kumimoji="1" lang="en-US" altLang="zh-CN" sz="2400" b="1" dirty="0">
                <a:ea typeface="仿宋_GB2312" pitchFamily="49" charset="-122"/>
              </a:rPr>
              <a:t>{ </a:t>
            </a:r>
            <a:r>
              <a:rPr kumimoji="1" lang="en-US" altLang="zh-CN" sz="2400" i="1" dirty="0">
                <a:ea typeface="仿宋_GB2312" pitchFamily="49" charset="-122"/>
              </a:rPr>
              <a:t>False, True </a:t>
            </a:r>
            <a:r>
              <a:rPr kumimoji="1" lang="en-US" altLang="zh-CN" sz="2400" b="1" dirty="0">
                <a:ea typeface="仿宋_GB2312" pitchFamily="49" charset="-122"/>
              </a:rPr>
              <a:t>};</a:t>
            </a:r>
            <a:endParaRPr kumimoji="1" lang="en-US" altLang="zh-CN" sz="2400" dirty="0">
              <a:ea typeface="仿宋_GB2312" pitchFamily="49" charset="-122"/>
            </a:endParaRPr>
          </a:p>
          <a:p>
            <a:pPr>
              <a:spcBef>
                <a:spcPct val="0"/>
              </a:spcBef>
              <a:buClrTx/>
              <a:buSzTx/>
              <a:buFontTx/>
              <a:buNone/>
            </a:pPr>
            <a:r>
              <a:rPr kumimoji="1" lang="en-US" altLang="zh-CN" sz="2400" b="1" dirty="0">
                <a:ea typeface="仿宋_GB2312" pitchFamily="49" charset="-122"/>
              </a:rPr>
              <a:t>typedef struct</a:t>
            </a:r>
            <a:r>
              <a:rPr kumimoji="1" lang="en-US" altLang="zh-CN" sz="2400" dirty="0">
                <a:ea typeface="仿宋_GB2312" pitchFamily="49" charset="-122"/>
              </a:rPr>
              <a:t> </a:t>
            </a:r>
            <a:r>
              <a:rPr kumimoji="1" lang="en-US" altLang="zh-CN" sz="2400" i="1" dirty="0">
                <a:ea typeface="仿宋_GB2312" pitchFamily="49" charset="-122"/>
              </a:rPr>
              <a:t>Triple </a:t>
            </a:r>
            <a:r>
              <a:rPr kumimoji="1" lang="en-US" altLang="zh-CN" sz="2400" b="1" dirty="0">
                <a:ea typeface="仿宋_GB2312" pitchFamily="49" charset="-122"/>
              </a:rPr>
              <a:t>{ int</a:t>
            </a:r>
            <a:r>
              <a:rPr kumimoji="1" lang="en-US" altLang="zh-CN" sz="2400" i="1" dirty="0">
                <a:ea typeface="仿宋_GB2312" pitchFamily="49" charset="-122"/>
              </a:rPr>
              <a:t> </a:t>
            </a:r>
            <a:r>
              <a:rPr kumimoji="1" lang="en-US" altLang="zh-CN" sz="2400" i="1" dirty="0" err="1">
                <a:ea typeface="仿宋_GB2312" pitchFamily="49" charset="-122"/>
              </a:rPr>
              <a:t>i</a:t>
            </a:r>
            <a:r>
              <a:rPr kumimoji="1" lang="en-US" altLang="zh-CN" sz="2400" b="1" dirty="0">
                <a:ea typeface="仿宋_GB2312" pitchFamily="49" charset="-122"/>
              </a:rPr>
              <a:t>,</a:t>
            </a:r>
            <a:r>
              <a:rPr kumimoji="1" lang="en-US" altLang="zh-CN" sz="2400" i="1" dirty="0">
                <a:ea typeface="仿宋_GB2312" pitchFamily="49" charset="-122"/>
              </a:rPr>
              <a:t> j</a:t>
            </a:r>
            <a:r>
              <a:rPr kumimoji="1" lang="en-US" altLang="zh-CN" sz="2400" b="1" dirty="0">
                <a:ea typeface="仿宋_GB2312" pitchFamily="49" charset="-122"/>
              </a:rPr>
              <a:t>;</a:t>
            </a:r>
            <a:r>
              <a:rPr kumimoji="1" lang="en-US" altLang="zh-CN" sz="2400" i="1" dirty="0">
                <a:ea typeface="仿宋_GB2312" pitchFamily="49" charset="-122"/>
              </a:rPr>
              <a:t>  </a:t>
            </a:r>
            <a:r>
              <a:rPr kumimoji="1" lang="en-US" altLang="zh-CN" sz="2400" b="1" dirty="0">
                <a:ea typeface="仿宋_GB2312" pitchFamily="49" charset="-122"/>
              </a:rPr>
              <a:t>float</a:t>
            </a:r>
            <a:r>
              <a:rPr kumimoji="1" lang="en-US" altLang="zh-CN" sz="2400" i="1" dirty="0">
                <a:ea typeface="仿宋_GB2312" pitchFamily="49" charset="-122"/>
              </a:rPr>
              <a:t> </a:t>
            </a:r>
            <a:r>
              <a:rPr kumimoji="1" lang="en-US" altLang="zh-CN" sz="2400" i="1" dirty="0" err="1">
                <a:ea typeface="仿宋_GB2312" pitchFamily="49" charset="-122"/>
              </a:rPr>
              <a:t>elem</a:t>
            </a:r>
            <a:r>
              <a:rPr kumimoji="1" lang="en-US" altLang="zh-CN" sz="2400" b="1" dirty="0">
                <a:ea typeface="仿宋_GB2312" pitchFamily="49" charset="-122"/>
              </a:rPr>
              <a:t>; };</a:t>
            </a:r>
          </a:p>
          <a:p>
            <a:pPr>
              <a:spcBef>
                <a:spcPct val="0"/>
              </a:spcBef>
              <a:buClrTx/>
              <a:buSzTx/>
              <a:buFontTx/>
              <a:buNone/>
            </a:pPr>
            <a:endParaRPr kumimoji="1" lang="en-US" altLang="zh-CN" sz="2400" b="1" dirty="0">
              <a:ea typeface="仿宋_GB2312" pitchFamily="49" charset="-122"/>
            </a:endParaRPr>
          </a:p>
          <a:p>
            <a:pPr>
              <a:spcBef>
                <a:spcPct val="0"/>
              </a:spcBef>
              <a:buClrTx/>
              <a:buSzTx/>
              <a:buFontTx/>
              <a:buNone/>
            </a:pPr>
            <a:r>
              <a:rPr lang="en-US" altLang="zh-CN" sz="2400" dirty="0">
                <a:ea typeface="仿宋_GB2312" pitchFamily="49" charset="-122"/>
              </a:rPr>
              <a:t>typedef struct </a:t>
            </a:r>
            <a:r>
              <a:rPr kumimoji="1" lang="en-US" altLang="zh-CN" sz="2400" b="1" dirty="0">
                <a:ea typeface="仿宋_GB2312" pitchFamily="49" charset="-122"/>
              </a:rPr>
              <a:t>{           </a:t>
            </a:r>
          </a:p>
          <a:p>
            <a:pPr>
              <a:spcBef>
                <a:spcPct val="0"/>
              </a:spcBef>
              <a:buClrTx/>
              <a:buSzTx/>
              <a:buFontTx/>
              <a:buNone/>
            </a:pPr>
            <a:r>
              <a:rPr kumimoji="1" lang="en-US" altLang="zh-CN" sz="2400" i="1" dirty="0">
                <a:ea typeface="仿宋_GB2312" pitchFamily="49" charset="-122"/>
              </a:rPr>
              <a:t>     </a:t>
            </a:r>
            <a:r>
              <a:rPr kumimoji="1" lang="en-US" altLang="zh-CN" sz="2400" i="1" dirty="0" err="1">
                <a:ea typeface="仿宋_GB2312" pitchFamily="49" charset="-122"/>
              </a:rPr>
              <a:t>MatrixNode</a:t>
            </a:r>
            <a:r>
              <a:rPr kumimoji="1" lang="en-US" altLang="zh-CN" sz="2400" i="1" dirty="0">
                <a:ea typeface="仿宋_GB2312" pitchFamily="49" charset="-122"/>
              </a:rPr>
              <a:t> *down</a:t>
            </a:r>
            <a:r>
              <a:rPr kumimoji="1" lang="en-US" altLang="zh-CN" sz="2400" b="1" dirty="0">
                <a:ea typeface="仿宋_GB2312" pitchFamily="49" charset="-122"/>
              </a:rPr>
              <a:t>,</a:t>
            </a:r>
            <a:r>
              <a:rPr kumimoji="1" lang="en-US" altLang="zh-CN" sz="2400" i="1" dirty="0">
                <a:ea typeface="仿宋_GB2312" pitchFamily="49" charset="-122"/>
              </a:rPr>
              <a:t> *right</a:t>
            </a:r>
            <a:r>
              <a:rPr kumimoji="1" lang="en-US" altLang="zh-CN" sz="2400" b="1" dirty="0">
                <a:ea typeface="仿宋_GB2312" pitchFamily="49" charset="-122"/>
              </a:rPr>
              <a:t>;</a:t>
            </a:r>
            <a:endParaRPr kumimoji="1" lang="en-US" altLang="zh-CN" sz="2400" dirty="0">
              <a:ea typeface="仿宋_GB2312" pitchFamily="49" charset="-122"/>
            </a:endParaRPr>
          </a:p>
          <a:p>
            <a:pPr>
              <a:spcBef>
                <a:spcPct val="0"/>
              </a:spcBef>
              <a:buClrTx/>
              <a:buSzTx/>
              <a:buFontTx/>
              <a:buNone/>
            </a:pPr>
            <a:r>
              <a:rPr kumimoji="1" lang="en-US" altLang="zh-CN" sz="2400" dirty="0">
                <a:ea typeface="仿宋_GB2312" pitchFamily="49" charset="-122"/>
              </a:rPr>
              <a:t>     </a:t>
            </a:r>
            <a:r>
              <a:rPr kumimoji="1" lang="en-US" altLang="zh-CN" sz="2400" i="1" dirty="0">
                <a:ea typeface="仿宋_GB2312" pitchFamily="49" charset="-122"/>
              </a:rPr>
              <a:t>Boolean head</a:t>
            </a:r>
            <a:r>
              <a:rPr kumimoji="1" lang="en-US" altLang="zh-CN" sz="2400" b="1" dirty="0">
                <a:ea typeface="仿宋_GB2312" pitchFamily="49" charset="-122"/>
              </a:rPr>
              <a:t>;</a:t>
            </a:r>
          </a:p>
          <a:p>
            <a:pPr>
              <a:spcBef>
                <a:spcPct val="0"/>
              </a:spcBef>
              <a:buClrTx/>
              <a:buSzTx/>
              <a:buFontTx/>
              <a:buNone/>
            </a:pPr>
            <a:r>
              <a:rPr kumimoji="1" lang="en-US" altLang="zh-CN" sz="2400" dirty="0">
                <a:ea typeface="仿宋_GB2312" pitchFamily="49" charset="-122"/>
              </a:rPr>
              <a:t>     </a:t>
            </a:r>
            <a:r>
              <a:rPr kumimoji="1" lang="en-US" altLang="zh-CN" sz="2400" b="1" dirty="0">
                <a:solidFill>
                  <a:srgbClr val="FFFF00"/>
                </a:solidFill>
                <a:ea typeface="仿宋_GB2312" pitchFamily="49" charset="-122"/>
              </a:rPr>
              <a:t>Union</a:t>
            </a:r>
            <a:r>
              <a:rPr kumimoji="1" lang="en-US" altLang="zh-CN" sz="2400" i="1" dirty="0">
                <a:ea typeface="仿宋_GB2312" pitchFamily="49" charset="-122"/>
              </a:rPr>
              <a:t> </a:t>
            </a:r>
            <a:r>
              <a:rPr kumimoji="1" lang="en-US" altLang="zh-CN" sz="2400" b="1" dirty="0">
                <a:ea typeface="仿宋_GB2312" pitchFamily="49" charset="-122"/>
              </a:rPr>
              <a:t>{ </a:t>
            </a:r>
          </a:p>
          <a:p>
            <a:pPr>
              <a:spcBef>
                <a:spcPct val="0"/>
              </a:spcBef>
              <a:buClrTx/>
              <a:buSzTx/>
              <a:buFontTx/>
              <a:buNone/>
            </a:pPr>
            <a:r>
              <a:rPr kumimoji="1" lang="en-US" altLang="zh-CN" sz="2400" b="1" dirty="0">
                <a:ea typeface="仿宋_GB2312" pitchFamily="49" charset="-122"/>
              </a:rPr>
              <a:t>	</a:t>
            </a:r>
            <a:r>
              <a:rPr kumimoji="1" lang="en-US" altLang="zh-CN" sz="2400" i="1" dirty="0">
                <a:ea typeface="仿宋_GB2312" pitchFamily="49" charset="-122"/>
              </a:rPr>
              <a:t>Triple </a:t>
            </a:r>
            <a:r>
              <a:rPr kumimoji="1" lang="en-US" altLang="zh-CN" sz="2400" i="1" dirty="0" err="1">
                <a:ea typeface="仿宋_GB2312" pitchFamily="49" charset="-122"/>
              </a:rPr>
              <a:t>triple</a:t>
            </a:r>
            <a:r>
              <a:rPr kumimoji="1" lang="en-US" altLang="zh-CN" sz="2400" b="1" dirty="0">
                <a:ea typeface="仿宋_GB2312" pitchFamily="49" charset="-122"/>
              </a:rPr>
              <a:t>;</a:t>
            </a:r>
            <a:r>
              <a:rPr kumimoji="1" lang="en-US" altLang="zh-CN" sz="2400" i="1" dirty="0">
                <a:ea typeface="仿宋_GB2312" pitchFamily="49" charset="-122"/>
              </a:rPr>
              <a:t>  </a:t>
            </a:r>
          </a:p>
          <a:p>
            <a:pPr>
              <a:spcBef>
                <a:spcPct val="0"/>
              </a:spcBef>
              <a:buClrTx/>
              <a:buSzTx/>
              <a:buFontTx/>
              <a:buNone/>
            </a:pPr>
            <a:r>
              <a:rPr kumimoji="1" lang="en-US" altLang="zh-CN" sz="2400" i="1" dirty="0">
                <a:ea typeface="仿宋_GB2312" pitchFamily="49" charset="-122"/>
              </a:rPr>
              <a:t>	</a:t>
            </a:r>
            <a:r>
              <a:rPr kumimoji="1" lang="en-US" altLang="zh-CN" sz="2400" i="1" dirty="0" err="1">
                <a:ea typeface="仿宋_GB2312" pitchFamily="49" charset="-122"/>
              </a:rPr>
              <a:t>MatrixNode</a:t>
            </a:r>
            <a:r>
              <a:rPr kumimoji="1" lang="en-US" altLang="zh-CN" sz="2400" i="1" dirty="0">
                <a:ea typeface="仿宋_GB2312" pitchFamily="49" charset="-122"/>
              </a:rPr>
              <a:t> *next</a:t>
            </a:r>
            <a:r>
              <a:rPr kumimoji="1" lang="en-US" altLang="zh-CN" sz="2400" b="1" dirty="0">
                <a:ea typeface="仿宋_GB2312" pitchFamily="49" charset="-122"/>
              </a:rPr>
              <a:t>; </a:t>
            </a:r>
          </a:p>
          <a:p>
            <a:pPr>
              <a:spcBef>
                <a:spcPct val="0"/>
              </a:spcBef>
              <a:buClrTx/>
              <a:buSzTx/>
              <a:buFontTx/>
              <a:buNone/>
            </a:pPr>
            <a:r>
              <a:rPr kumimoji="1" lang="en-US" altLang="zh-CN" sz="2400" b="1" dirty="0">
                <a:ea typeface="仿宋_GB2312" pitchFamily="49" charset="-122"/>
              </a:rPr>
              <a:t>     }</a:t>
            </a:r>
          </a:p>
          <a:p>
            <a:pPr>
              <a:spcBef>
                <a:spcPct val="0"/>
              </a:spcBef>
              <a:buClrTx/>
              <a:buSzTx/>
              <a:buFontTx/>
              <a:buNone/>
            </a:pPr>
            <a:r>
              <a:rPr kumimoji="1" lang="en-US" altLang="zh-CN" sz="2400" b="1" dirty="0">
                <a:ea typeface="仿宋_GB2312" pitchFamily="49" charset="-122"/>
              </a:rPr>
              <a:t>} </a:t>
            </a:r>
            <a:r>
              <a:rPr kumimoji="1" lang="en-US" altLang="zh-CN" sz="2400" i="1" dirty="0" err="1">
                <a:ea typeface="仿宋_GB2312" pitchFamily="49" charset="-122"/>
              </a:rPr>
              <a:t>MatrixNode</a:t>
            </a:r>
            <a:r>
              <a:rPr kumimoji="1" lang="en-US" altLang="zh-CN" sz="2400" i="1" dirty="0">
                <a:ea typeface="仿宋_GB2312" pitchFamily="49" charset="-122"/>
              </a:rPr>
              <a:t>;</a:t>
            </a:r>
            <a:endParaRPr kumimoji="1" lang="en-US" altLang="zh-CN" sz="2400" b="1" dirty="0">
              <a:ea typeface="仿宋_GB2312" pitchFamily="49" charset="-122"/>
            </a:endParaRPr>
          </a:p>
          <a:p>
            <a:pPr>
              <a:spcBef>
                <a:spcPct val="0"/>
              </a:spcBef>
              <a:buClrTx/>
              <a:buSzTx/>
              <a:buFontTx/>
              <a:buNone/>
            </a:pPr>
            <a:endParaRPr kumimoji="1" lang="en-US" altLang="zh-CN" sz="2400" b="1" dirty="0">
              <a:ea typeface="仿宋_GB2312" pitchFamily="49" charset="-122"/>
            </a:endParaRPr>
          </a:p>
          <a:p>
            <a:pPr eaLnBrk="1" hangingPunct="1">
              <a:spcBef>
                <a:spcPct val="0"/>
              </a:spcBef>
              <a:buClrTx/>
              <a:buSzTx/>
              <a:buFontTx/>
              <a:buNone/>
            </a:pPr>
            <a:r>
              <a:rPr kumimoji="1" lang="en-US" altLang="zh-CN" sz="2400" dirty="0">
                <a:ea typeface="宋体" panose="02010600030101010101" pitchFamily="2" charset="-122"/>
              </a:rPr>
              <a:t>typedef struct</a:t>
            </a:r>
          </a:p>
          <a:p>
            <a:pPr eaLnBrk="1" hangingPunct="1">
              <a:spcBef>
                <a:spcPct val="0"/>
              </a:spcBef>
              <a:buClrTx/>
              <a:buSzTx/>
              <a:buFontTx/>
              <a:buNone/>
            </a:pPr>
            <a:r>
              <a:rPr kumimoji="1" lang="en-US" altLang="zh-CN" sz="2400" dirty="0">
                <a:ea typeface="宋体" panose="02010600030101010101" pitchFamily="2" charset="-122"/>
              </a:rPr>
              <a:t>{</a:t>
            </a:r>
          </a:p>
          <a:p>
            <a:pPr eaLnBrk="1" hangingPunct="1">
              <a:spcBef>
                <a:spcPct val="0"/>
              </a:spcBef>
              <a:buClrTx/>
              <a:buSzTx/>
              <a:buFontTx/>
              <a:buNone/>
            </a:pPr>
            <a:r>
              <a:rPr kumimoji="1" lang="en-US" altLang="zh-CN" sz="2400" dirty="0">
                <a:ea typeface="宋体" panose="02010600030101010101" pitchFamily="2" charset="-122"/>
              </a:rPr>
              <a:t>     </a:t>
            </a:r>
            <a:r>
              <a:rPr kumimoji="1" lang="en-US" altLang="zh-CN" sz="2400" i="1" dirty="0" err="1">
                <a:ea typeface="仿宋_GB2312" pitchFamily="49" charset="-122"/>
              </a:rPr>
              <a:t>MatrixNode</a:t>
            </a:r>
            <a:r>
              <a:rPr kumimoji="1" lang="en-US" altLang="zh-CN" sz="2400" dirty="0">
                <a:ea typeface="宋体" panose="02010600030101010101" pitchFamily="2" charset="-122"/>
              </a:rPr>
              <a:t> *</a:t>
            </a:r>
            <a:r>
              <a:rPr kumimoji="1" lang="en-US" altLang="zh-CN" sz="2400" dirty="0" err="1">
                <a:ea typeface="宋体" panose="02010600030101010101" pitchFamily="2" charset="-122"/>
              </a:rPr>
              <a:t>headnode</a:t>
            </a:r>
            <a:r>
              <a:rPr kumimoji="1" lang="en-US" altLang="zh-CN" sz="2400" dirty="0">
                <a:ea typeface="宋体" panose="02010600030101010101" pitchFamily="2" charset="-122"/>
              </a:rPr>
              <a:t>;</a:t>
            </a:r>
          </a:p>
          <a:p>
            <a:pPr eaLnBrk="1" hangingPunct="1">
              <a:spcBef>
                <a:spcPct val="0"/>
              </a:spcBef>
              <a:buClrTx/>
              <a:buSzTx/>
              <a:buFontTx/>
              <a:buNone/>
            </a:pPr>
            <a:r>
              <a:rPr kumimoji="1" lang="en-US" altLang="zh-CN" sz="2400" dirty="0">
                <a:ea typeface="宋体" panose="02010600030101010101" pitchFamily="2" charset="-122"/>
              </a:rPr>
              <a:t>} </a:t>
            </a:r>
            <a:r>
              <a:rPr kumimoji="1" lang="en-US" altLang="zh-CN" sz="2400" i="1" dirty="0">
                <a:ea typeface="仿宋_GB2312" pitchFamily="49" charset="-122"/>
              </a:rPr>
              <a:t>Matrix;</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9765" y="4857750"/>
            <a:ext cx="3056890" cy="1630045"/>
          </a:xfrm>
          <a:prstGeom prst="rect">
            <a:avLst/>
          </a:prstGeom>
          <a:ln>
            <a:solidFill>
              <a:srgbClr val="FFFF00"/>
            </a:solidFill>
          </a:ln>
        </p:spPr>
        <p:txBody>
          <a:bodyPr wrap="square">
            <a:spAutoFit/>
          </a:bodyPr>
          <a:lstStyle/>
          <a:p>
            <a:pPr lvl="0"/>
            <a:r>
              <a:rPr kumimoji="1" lang="en-US" altLang="zh-CN" sz="2000" dirty="0" err="1">
                <a:solidFill>
                  <a:schemeClr val="tx1"/>
                </a:solidFill>
                <a:latin typeface="Times New Roman" panose="02020603050405020304" pitchFamily="18" charset="0"/>
                <a:ea typeface="幼圆" panose="02010509060101010101" pitchFamily="49" charset="-122"/>
              </a:rPr>
              <a:t>typedef</a:t>
            </a:r>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struct</a:t>
            </a:r>
            <a:r>
              <a:rPr kumimoji="1" lang="en-US" altLang="zh-CN" sz="2000" dirty="0">
                <a:solidFill>
                  <a:schemeClr val="tx1"/>
                </a:solidFill>
                <a:latin typeface="Times New Roman" panose="02020603050405020304" pitchFamily="18" charset="0"/>
                <a:ea typeface="幼圆" panose="02010509060101010101" pitchFamily="49" charset="-122"/>
              </a:rPr>
              <a:t>{</a:t>
            </a:r>
          </a:p>
          <a:p>
            <a:pPr lvl="0"/>
            <a:r>
              <a:rPr kumimoji="1" lang="en-US" altLang="zh-CN" sz="2000" dirty="0">
                <a:solidFill>
                  <a:schemeClr val="tx1"/>
                </a:solidFill>
                <a:latin typeface="Times New Roman" panose="02020603050405020304" pitchFamily="18" charset="0"/>
                <a:ea typeface="幼圆" panose="02010509060101010101" pitchFamily="49" charset="-122"/>
              </a:rPr>
              <a:t>        Triple  data[</a:t>
            </a:r>
            <a:r>
              <a:rPr kumimoji="1" lang="en-US" altLang="zh-CN" sz="2000" dirty="0" err="1">
                <a:solidFill>
                  <a:schemeClr val="tx1"/>
                </a:solidFill>
                <a:latin typeface="Times New Roman" panose="02020603050405020304" pitchFamily="18" charset="0"/>
                <a:ea typeface="幼圆" panose="02010509060101010101" pitchFamily="49" charset="-122"/>
              </a:rPr>
              <a:t>MaxSize</a:t>
            </a:r>
            <a:r>
              <a:rPr kumimoji="1" lang="en-US" altLang="zh-CN" sz="2000" dirty="0">
                <a:solidFill>
                  <a:schemeClr val="tx1"/>
                </a:solidFill>
                <a:latin typeface="Times New Roman" panose="02020603050405020304" pitchFamily="18" charset="0"/>
                <a:ea typeface="幼圆" panose="02010509060101010101" pitchFamily="49" charset="-122"/>
              </a:rPr>
              <a:t>];</a:t>
            </a:r>
          </a:p>
          <a:p>
            <a:pPr lvl="0"/>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int</a:t>
            </a:r>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rpos</a:t>
            </a:r>
            <a:r>
              <a:rPr kumimoji="1" lang="en-US" altLang="zh-CN" sz="2000" dirty="0">
                <a:solidFill>
                  <a:schemeClr val="tx1"/>
                </a:solidFill>
                <a:latin typeface="Times New Roman" panose="02020603050405020304" pitchFamily="18" charset="0"/>
                <a:ea typeface="幼圆" panose="02010509060101010101" pitchFamily="49" charset="-122"/>
              </a:rPr>
              <a:t>[MaxRC+1];</a:t>
            </a:r>
          </a:p>
          <a:p>
            <a:pPr lvl="0"/>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int</a:t>
            </a:r>
            <a:r>
              <a:rPr kumimoji="1" lang="en-US" altLang="zh-CN" sz="2000" dirty="0">
                <a:solidFill>
                  <a:schemeClr val="tx1"/>
                </a:solidFill>
                <a:latin typeface="Times New Roman" panose="02020603050405020304" pitchFamily="18" charset="0"/>
                <a:ea typeface="幼圆" panose="02010509060101010101" pitchFamily="49" charset="-122"/>
              </a:rPr>
              <a:t>  mu, nu, </a:t>
            </a:r>
            <a:r>
              <a:rPr kumimoji="1" lang="en-US" altLang="zh-CN" sz="2000" dirty="0" err="1">
                <a:solidFill>
                  <a:schemeClr val="tx1"/>
                </a:solidFill>
                <a:latin typeface="Times New Roman" panose="02020603050405020304" pitchFamily="18" charset="0"/>
                <a:ea typeface="幼圆" panose="02010509060101010101" pitchFamily="49" charset="-122"/>
              </a:rPr>
              <a:t>tu</a:t>
            </a:r>
            <a:r>
              <a:rPr kumimoji="1" lang="en-US" altLang="zh-CN" sz="2000" dirty="0">
                <a:solidFill>
                  <a:schemeClr val="tx1"/>
                </a:solidFill>
                <a:latin typeface="Times New Roman" panose="02020603050405020304" pitchFamily="18" charset="0"/>
                <a:ea typeface="幼圆" panose="02010509060101010101" pitchFamily="49" charset="-122"/>
              </a:rPr>
              <a:t>;</a:t>
            </a:r>
          </a:p>
          <a:p>
            <a:pPr lvl="0"/>
            <a:r>
              <a:rPr kumimoji="1" lang="en-US" altLang="zh-CN" sz="2000" dirty="0">
                <a:solidFill>
                  <a:schemeClr val="tx1"/>
                </a:solidFill>
                <a:latin typeface="Times New Roman" panose="02020603050405020304" pitchFamily="18" charset="0"/>
                <a:ea typeface="幼圆" panose="02010509060101010101" pitchFamily="49" charset="-122"/>
              </a:rPr>
              <a:t>}</a:t>
            </a:r>
            <a:r>
              <a:rPr kumimoji="1" lang="en-US" altLang="zh-CN" sz="2000" dirty="0" err="1">
                <a:solidFill>
                  <a:schemeClr val="tx1"/>
                </a:solidFill>
                <a:latin typeface="Times New Roman" panose="02020603050405020304" pitchFamily="18" charset="0"/>
                <a:ea typeface="幼圆" panose="02010509060101010101" pitchFamily="49" charset="-122"/>
              </a:rPr>
              <a:t>RLSMatrix</a:t>
            </a:r>
            <a:r>
              <a:rPr kumimoji="1" lang="en-US" altLang="zh-CN" sz="2000" dirty="0">
                <a:solidFill>
                  <a:schemeClr val="tx1"/>
                </a:solidFill>
                <a:latin typeface="Times New Roman" panose="02020603050405020304" pitchFamily="18" charset="0"/>
                <a:ea typeface="幼圆" panose="02010509060101010101" pitchFamily="49" charset="-122"/>
              </a:rPr>
              <a:t>;</a:t>
            </a:r>
          </a:p>
        </p:txBody>
      </p:sp>
      <p:sp>
        <p:nvSpPr>
          <p:cNvPr id="8" name="Text Box 99"/>
          <p:cNvSpPr txBox="1">
            <a:spLocks noChangeArrowheads="1"/>
          </p:cNvSpPr>
          <p:nvPr/>
        </p:nvSpPr>
        <p:spPr bwMode="auto">
          <a:xfrm>
            <a:off x="5147756" y="2488605"/>
            <a:ext cx="3766820" cy="193802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err="1">
                <a:latin typeface="Times New Roman" panose="02020603050405020304" pitchFamily="18" charset="0"/>
              </a:rPr>
              <a:t>typedef</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OLNode</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p>
          <a:p>
            <a:r>
              <a:rPr kumimoji="1" lang="zh-CN" altLang="en-US"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i, j;</a:t>
            </a: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ElemType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elem</a:t>
            </a:r>
            <a:r>
              <a:rPr kumimoji="1" lang="en-US" altLang="zh-CN" sz="2000" dirty="0">
                <a:latin typeface="Times New Roman" panose="02020603050405020304" pitchFamily="18" charset="0"/>
              </a:rPr>
              <a:t>;</a:t>
            </a: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OLNode</a:t>
            </a:r>
            <a:r>
              <a:rPr kumimoji="1" lang="en-US" altLang="zh-CN" sz="2000" dirty="0">
                <a:latin typeface="Times New Roman" panose="02020603050405020304" pitchFamily="18" charset="0"/>
              </a:rPr>
              <a:t> *right, *down;</a:t>
            </a:r>
          </a:p>
          <a:p>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OLNode</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OLink</a:t>
            </a:r>
            <a:r>
              <a:rPr kumimoji="1" lang="en-US" altLang="zh-CN" sz="2000" dirty="0">
                <a:latin typeface="Times New Roman" panose="02020603050405020304" pitchFamily="18" charset="0"/>
              </a:rPr>
              <a:t>;</a:t>
            </a:r>
          </a:p>
        </p:txBody>
      </p:sp>
      <p:sp>
        <p:nvSpPr>
          <p:cNvPr id="9" name="Rectangle 142"/>
          <p:cNvSpPr>
            <a:spLocks noChangeArrowheads="1"/>
          </p:cNvSpPr>
          <p:nvPr/>
        </p:nvSpPr>
        <p:spPr bwMode="auto">
          <a:xfrm>
            <a:off x="5147945" y="4426585"/>
            <a:ext cx="3773805" cy="163004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err="1">
                <a:latin typeface="Times New Roman" panose="02020603050405020304" pitchFamily="18" charset="0"/>
              </a:rPr>
              <a:t>typedef</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struct</a:t>
            </a:r>
            <a:endParaRPr kumimoji="1" lang="en-US" altLang="zh-CN" sz="2000" dirty="0">
              <a:latin typeface="Times New Roman" panose="02020603050405020304" pitchFamily="18" charset="0"/>
            </a:endParaRPr>
          </a:p>
          <a:p>
            <a:r>
              <a:rPr kumimoji="1" lang="en-US" altLang="zh-CN" sz="2000" dirty="0">
                <a:latin typeface="Times New Roman" panose="02020603050405020304" pitchFamily="18" charset="0"/>
              </a:rPr>
              <a:t>{</a:t>
            </a: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OLink</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rHead</a:t>
            </a:r>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cHead</a:t>
            </a:r>
            <a:r>
              <a:rPr kumimoji="1" lang="en-US" altLang="zh-CN" sz="2000" dirty="0">
                <a:latin typeface="Times New Roman" panose="02020603050405020304" pitchFamily="18" charset="0"/>
              </a:rPr>
              <a:t>;</a:t>
            </a:r>
          </a:p>
          <a:p>
            <a:r>
              <a:rPr kumimoji="1" lang="en-US" altLang="zh-CN" sz="2000" dirty="0">
                <a:latin typeface="Times New Roman" panose="02020603050405020304" pitchFamily="18" charset="0"/>
              </a:rPr>
              <a:t>        </a:t>
            </a:r>
            <a:r>
              <a:rPr kumimoji="1" lang="en-US" altLang="zh-CN" sz="2000" dirty="0" err="1">
                <a:latin typeface="Times New Roman" panose="02020603050405020304" pitchFamily="18" charset="0"/>
              </a:rPr>
              <a:t>int</a:t>
            </a:r>
            <a:r>
              <a:rPr kumimoji="1" lang="en-US" altLang="zh-CN" sz="2000" dirty="0">
                <a:latin typeface="Times New Roman" panose="02020603050405020304" pitchFamily="18" charset="0"/>
              </a:rPr>
              <a:t>  mu, nu, </a:t>
            </a:r>
            <a:r>
              <a:rPr kumimoji="1" lang="en-US" altLang="zh-CN" sz="2000" dirty="0" err="1">
                <a:latin typeface="Times New Roman" panose="02020603050405020304" pitchFamily="18" charset="0"/>
              </a:rPr>
              <a:t>tu</a:t>
            </a:r>
            <a:r>
              <a:rPr kumimoji="1" lang="en-US" altLang="zh-CN" sz="2000" dirty="0">
                <a:latin typeface="Times New Roman" panose="02020603050405020304" pitchFamily="18" charset="0"/>
              </a:rPr>
              <a:t>;</a:t>
            </a:r>
          </a:p>
          <a:p>
            <a:r>
              <a:rPr kumimoji="1" lang="en-US" altLang="zh-CN" sz="2000" dirty="0">
                <a:latin typeface="Times New Roman" panose="02020603050405020304" pitchFamily="18" charset="0"/>
              </a:rPr>
              <a:t>}</a:t>
            </a:r>
            <a:r>
              <a:rPr kumimoji="1" lang="en-US" altLang="zh-CN" sz="2000" dirty="0" err="1">
                <a:latin typeface="Times New Roman" panose="02020603050405020304" pitchFamily="18" charset="0"/>
              </a:rPr>
              <a:t>CrossList</a:t>
            </a:r>
            <a:r>
              <a:rPr kumimoji="1" lang="en-US" altLang="zh-CN" sz="2000" dirty="0">
                <a:latin typeface="Times New Roman" panose="02020603050405020304" pitchFamily="18" charset="0"/>
              </a:rPr>
              <a:t>;</a:t>
            </a:r>
          </a:p>
        </p:txBody>
      </p:sp>
      <p:sp>
        <p:nvSpPr>
          <p:cNvPr id="3" name="矩形 2"/>
          <p:cNvSpPr/>
          <p:nvPr/>
        </p:nvSpPr>
        <p:spPr>
          <a:xfrm>
            <a:off x="687070" y="2779395"/>
            <a:ext cx="3029585" cy="1630045"/>
          </a:xfrm>
          <a:prstGeom prst="rect">
            <a:avLst/>
          </a:prstGeom>
          <a:ln>
            <a:solidFill>
              <a:srgbClr val="FFFF00"/>
            </a:solidFill>
          </a:ln>
        </p:spPr>
        <p:txBody>
          <a:bodyPr wrap="square">
            <a:spAutoFit/>
          </a:bodyPr>
          <a:lstStyle/>
          <a:p>
            <a:pPr lvl="0"/>
            <a:r>
              <a:rPr kumimoji="1" lang="en-US" altLang="zh-CN" sz="2000" dirty="0" err="1">
                <a:solidFill>
                  <a:schemeClr val="tx1"/>
                </a:solidFill>
                <a:latin typeface="Times New Roman" panose="02020603050405020304" pitchFamily="18" charset="0"/>
                <a:ea typeface="幼圆" panose="02010509060101010101" pitchFamily="49" charset="-122"/>
              </a:rPr>
              <a:t>typedef</a:t>
            </a:r>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struct</a:t>
            </a:r>
            <a:endParaRPr kumimoji="1" lang="en-US" altLang="zh-CN" sz="2000" dirty="0">
              <a:solidFill>
                <a:schemeClr val="tx1"/>
              </a:solidFill>
              <a:latin typeface="Times New Roman" panose="02020603050405020304" pitchFamily="18" charset="0"/>
              <a:ea typeface="幼圆" panose="02010509060101010101" pitchFamily="49" charset="-122"/>
            </a:endParaRPr>
          </a:p>
          <a:p>
            <a:pPr lvl="0"/>
            <a:r>
              <a:rPr kumimoji="1" lang="en-US" altLang="zh-CN" sz="2000" dirty="0">
                <a:solidFill>
                  <a:schemeClr val="tx1"/>
                </a:solidFill>
                <a:latin typeface="Times New Roman" panose="02020603050405020304" pitchFamily="18" charset="0"/>
                <a:ea typeface="幼圆" panose="02010509060101010101" pitchFamily="49" charset="-122"/>
              </a:rPr>
              <a:t>{</a:t>
            </a:r>
          </a:p>
          <a:p>
            <a:pPr lvl="0"/>
            <a:r>
              <a:rPr kumimoji="1" lang="en-US" altLang="zh-CN" sz="2000" dirty="0">
                <a:solidFill>
                  <a:schemeClr val="tx1"/>
                </a:solidFill>
                <a:latin typeface="Times New Roman" panose="02020603050405020304" pitchFamily="18" charset="0"/>
                <a:ea typeface="幼圆" panose="02010509060101010101" pitchFamily="49" charset="-122"/>
              </a:rPr>
              <a:t>        Triple  data[</a:t>
            </a:r>
            <a:r>
              <a:rPr kumimoji="1" lang="en-US" altLang="zh-CN" sz="2000" dirty="0" err="1">
                <a:solidFill>
                  <a:schemeClr val="tx1"/>
                </a:solidFill>
                <a:latin typeface="Times New Roman" panose="02020603050405020304" pitchFamily="18" charset="0"/>
                <a:ea typeface="幼圆" panose="02010509060101010101" pitchFamily="49" charset="-122"/>
              </a:rPr>
              <a:t>MaxSize</a:t>
            </a:r>
            <a:r>
              <a:rPr kumimoji="1" lang="en-US" altLang="zh-CN" sz="2000" dirty="0">
                <a:solidFill>
                  <a:schemeClr val="tx1"/>
                </a:solidFill>
                <a:latin typeface="Times New Roman" panose="02020603050405020304" pitchFamily="18" charset="0"/>
                <a:ea typeface="幼圆" panose="02010509060101010101" pitchFamily="49" charset="-122"/>
              </a:rPr>
              <a:t>];</a:t>
            </a:r>
          </a:p>
          <a:p>
            <a:pPr lvl="0"/>
            <a:r>
              <a:rPr kumimoji="1" lang="en-US" altLang="zh-CN" sz="2000" dirty="0">
                <a:solidFill>
                  <a:schemeClr val="tx1"/>
                </a:solidFill>
                <a:latin typeface="Times New Roman" panose="02020603050405020304" pitchFamily="18" charset="0"/>
                <a:ea typeface="幼圆" panose="02010509060101010101" pitchFamily="49" charset="-122"/>
              </a:rPr>
              <a:t>        </a:t>
            </a:r>
            <a:r>
              <a:rPr kumimoji="1" lang="en-US" altLang="zh-CN" sz="2000" dirty="0" err="1">
                <a:solidFill>
                  <a:schemeClr val="tx1"/>
                </a:solidFill>
                <a:latin typeface="Times New Roman" panose="02020603050405020304" pitchFamily="18" charset="0"/>
                <a:ea typeface="幼圆" panose="02010509060101010101" pitchFamily="49" charset="-122"/>
              </a:rPr>
              <a:t>int</a:t>
            </a:r>
            <a:r>
              <a:rPr kumimoji="1" lang="en-US" altLang="zh-CN" sz="2000" dirty="0">
                <a:solidFill>
                  <a:schemeClr val="tx1"/>
                </a:solidFill>
                <a:latin typeface="Times New Roman" panose="02020603050405020304" pitchFamily="18" charset="0"/>
                <a:ea typeface="幼圆" panose="02010509060101010101" pitchFamily="49" charset="-122"/>
              </a:rPr>
              <a:t>  mu, nu, </a:t>
            </a:r>
            <a:r>
              <a:rPr kumimoji="1" lang="en-US" altLang="zh-CN" sz="2000" dirty="0" err="1">
                <a:solidFill>
                  <a:schemeClr val="tx1"/>
                </a:solidFill>
                <a:latin typeface="Times New Roman" panose="02020603050405020304" pitchFamily="18" charset="0"/>
                <a:ea typeface="幼圆" panose="02010509060101010101" pitchFamily="49" charset="-122"/>
              </a:rPr>
              <a:t>tu</a:t>
            </a:r>
            <a:r>
              <a:rPr kumimoji="1" lang="en-US" altLang="zh-CN" sz="2000" dirty="0">
                <a:solidFill>
                  <a:schemeClr val="tx1"/>
                </a:solidFill>
                <a:latin typeface="Times New Roman" panose="02020603050405020304" pitchFamily="18" charset="0"/>
                <a:ea typeface="幼圆" panose="02010509060101010101" pitchFamily="49" charset="-122"/>
              </a:rPr>
              <a:t>;</a:t>
            </a:r>
          </a:p>
          <a:p>
            <a:pPr lvl="0"/>
            <a:r>
              <a:rPr kumimoji="1" lang="en-US" altLang="zh-CN" sz="2000" dirty="0">
                <a:solidFill>
                  <a:schemeClr val="tx1"/>
                </a:solidFill>
                <a:latin typeface="Times New Roman" panose="02020603050405020304" pitchFamily="18" charset="0"/>
                <a:ea typeface="幼圆" panose="02010509060101010101" pitchFamily="49" charset="-122"/>
              </a:rPr>
              <a:t>}</a:t>
            </a:r>
            <a:r>
              <a:rPr kumimoji="1" lang="en-US" altLang="zh-CN" sz="2000" dirty="0" err="1">
                <a:solidFill>
                  <a:schemeClr val="tx1"/>
                </a:solidFill>
                <a:latin typeface="Times New Roman" panose="02020603050405020304" pitchFamily="18" charset="0"/>
                <a:ea typeface="幼圆" panose="02010509060101010101" pitchFamily="49" charset="-122"/>
              </a:rPr>
              <a:t>TSMatrix</a:t>
            </a:r>
            <a:r>
              <a:rPr kumimoji="1" lang="en-US" altLang="zh-CN" sz="2000" dirty="0">
                <a:solidFill>
                  <a:schemeClr val="tx1"/>
                </a:solidFill>
                <a:latin typeface="Times New Roman" panose="02020603050405020304" pitchFamily="18" charset="0"/>
                <a:ea typeface="幼圆" panose="02010509060101010101" pitchFamily="49" charset="-122"/>
              </a:rPr>
              <a:t>;</a:t>
            </a:r>
          </a:p>
        </p:txBody>
      </p:sp>
      <p:sp>
        <p:nvSpPr>
          <p:cNvPr id="2" name="文本框 1"/>
          <p:cNvSpPr txBox="1"/>
          <p:nvPr/>
        </p:nvSpPr>
        <p:spPr>
          <a:xfrm>
            <a:off x="683260" y="2421255"/>
            <a:ext cx="3037205" cy="368300"/>
          </a:xfrm>
          <a:prstGeom prst="rect">
            <a:avLst/>
          </a:prstGeom>
          <a:solidFill>
            <a:schemeClr val="accent6"/>
          </a:solidFill>
        </p:spPr>
        <p:txBody>
          <a:bodyPr wrap="square" rtlCol="0">
            <a:spAutoFit/>
            <a:scene3d>
              <a:camera prst="orthographicFront"/>
              <a:lightRig rig="threePt" dir="t"/>
            </a:scene3d>
          </a:bodyPr>
          <a:lstStyle/>
          <a:p>
            <a:pPr algn="ct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三元组表</a:t>
            </a:r>
          </a:p>
        </p:txBody>
      </p:sp>
      <p:sp>
        <p:nvSpPr>
          <p:cNvPr id="5" name="文本框 4"/>
          <p:cNvSpPr txBox="1"/>
          <p:nvPr/>
        </p:nvSpPr>
        <p:spPr>
          <a:xfrm>
            <a:off x="5147945" y="2132965"/>
            <a:ext cx="3766820" cy="368300"/>
          </a:xfrm>
          <a:prstGeom prst="rect">
            <a:avLst/>
          </a:prstGeom>
          <a:solidFill>
            <a:schemeClr val="accent6"/>
          </a:solidFill>
        </p:spPr>
        <p:txBody>
          <a:bodyPr wrap="square" rtlCol="0">
            <a:spAutoFit/>
            <a:scene3d>
              <a:camera prst="orthographicFront"/>
              <a:lightRig rig="threePt" dir="t"/>
            </a:scene3d>
          </a:bodyPr>
          <a:lstStyle/>
          <a:p>
            <a:pPr algn="ct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十字链表</a:t>
            </a:r>
          </a:p>
        </p:txBody>
      </p:sp>
      <p:sp>
        <p:nvSpPr>
          <p:cNvPr id="7" name="文本框 6"/>
          <p:cNvSpPr txBox="1"/>
          <p:nvPr/>
        </p:nvSpPr>
        <p:spPr>
          <a:xfrm>
            <a:off x="659765" y="4497705"/>
            <a:ext cx="3056255" cy="368300"/>
          </a:xfrm>
          <a:prstGeom prst="rect">
            <a:avLst/>
          </a:prstGeom>
          <a:solidFill>
            <a:schemeClr val="accent6"/>
          </a:solidFill>
        </p:spPr>
        <p:txBody>
          <a:bodyPr wrap="square" rtlCol="0">
            <a:spAutoFit/>
            <a:scene3d>
              <a:camera prst="orthographicFront"/>
              <a:lightRig rig="threePt" dir="t"/>
            </a:scene3d>
          </a:bodyPr>
          <a:lstStyle/>
          <a:p>
            <a:pPr algn="ct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行逻辑链接的顺序表</a:t>
            </a:r>
          </a:p>
        </p:txBody>
      </p:sp>
      <p:sp>
        <p:nvSpPr>
          <p:cNvPr id="58413" name="Rectangle 45"/>
          <p:cNvSpPr>
            <a:spLocks noGrp="1" noChangeArrowheads="1"/>
          </p:cNvSpPr>
          <p:nvPr>
            <p:ph type="title"/>
          </p:nvPr>
        </p:nvSpPr>
        <p:spPr>
          <a:xfrm>
            <a:off x="457200" y="274638"/>
            <a:ext cx="8229600" cy="1143000"/>
          </a:xfrm>
          <a:noFill/>
        </p:spPr>
        <p:txBody>
          <a:bodyPr anchorCtr="0"/>
          <a:lstStyle/>
          <a:p>
            <a:r>
              <a:rPr lang="zh-CN" sz="3600" b="1"/>
              <a:t>总结：稀疏矩阵的三种表示方式</a:t>
            </a:r>
          </a:p>
        </p:txBody>
      </p:sp>
      <p:graphicFrame>
        <p:nvGraphicFramePr>
          <p:cNvPr id="6148" name="Object 4"/>
          <p:cNvGraphicFramePr>
            <a:graphicFrameLocks noChangeAspect="1"/>
          </p:cNvGraphicFramePr>
          <p:nvPr/>
        </p:nvGraphicFramePr>
        <p:xfrm>
          <a:off x="683260" y="1701165"/>
          <a:ext cx="3037205" cy="455930"/>
        </p:xfrm>
        <a:graphic>
          <a:graphicData uri="http://schemas.openxmlformats.org/presentationml/2006/ole">
            <mc:AlternateContent xmlns:mc="http://schemas.openxmlformats.org/markup-compatibility/2006">
              <mc:Choice xmlns:v="urn:schemas-microsoft-com:vml" Requires="v">
                <p:oleObj name="文档" r:id="rId2" imgW="6296025" imgH="1181100" progId="Word.Document.8">
                  <p:embed/>
                </p:oleObj>
              </mc:Choice>
              <mc:Fallback>
                <p:oleObj name="文档" r:id="rId2" imgW="6296025" imgH="11811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1907" t="-7666" r="-1907" b="24500"/>
                      <a:stretch>
                        <a:fillRect/>
                      </a:stretch>
                    </p:blipFill>
                    <p:spPr bwMode="auto">
                      <a:xfrm>
                        <a:off x="683260" y="1701165"/>
                        <a:ext cx="3037205" cy="455930"/>
                      </a:xfrm>
                      <a:prstGeom prst="rect">
                        <a:avLst/>
                      </a:prstGeom>
                      <a:solidFill>
                        <a:srgbClr val="FFFFCC"/>
                      </a:solidFill>
                      <a:ln w="9525">
                        <a:solidFill>
                          <a:schemeClr val="bg1"/>
                        </a:solidFill>
                        <a:round/>
                      </a:ln>
                      <a:effectLst>
                        <a:outerShdw dist="107763" dir="2700000" algn="ctr" rotWithShape="0">
                          <a:srgbClr val="808080"/>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latin typeface="Arial" panose="020B0604020202020204" pitchFamily="34" charset="0"/>
              </a:rPr>
              <a:t>Representation and operations of Sparse Matrix</a:t>
            </a:r>
          </a:p>
          <a:p>
            <a:r>
              <a:rPr lang="en-US" altLang="zh-CN" dirty="0">
                <a:solidFill>
                  <a:srgbClr val="FFFF00"/>
                </a:solidFill>
                <a:latin typeface="Arial" panose="020B0604020202020204" pitchFamily="34" charset="0"/>
              </a:rPr>
              <a:t>Definition of General List (</a:t>
            </a:r>
            <a:r>
              <a:rPr lang="en-US" altLang="zh-CN" b="1" dirty="0">
                <a:solidFill>
                  <a:srgbClr val="FFFF00"/>
                </a:solidFill>
                <a:latin typeface="Arial" panose="020B0604020202020204" pitchFamily="34" charset="0"/>
              </a:rPr>
              <a:t>Lists</a:t>
            </a:r>
            <a:r>
              <a:rPr lang="en-US" altLang="zh-CN" dirty="0">
                <a:solidFill>
                  <a:srgbClr val="FFFF00"/>
                </a:solidFill>
                <a:latin typeface="Arial" panose="020B0604020202020204" pitchFamily="34" charset="0"/>
              </a:rPr>
              <a:t>)</a:t>
            </a:r>
          </a:p>
          <a:p>
            <a:r>
              <a:rPr lang="en-US" altLang="zh-CN" dirty="0">
                <a:latin typeface="Arial" panose="020B0604020202020204" pitchFamily="34" charset="0"/>
              </a:rPr>
              <a:t>Representation of General List</a:t>
            </a:r>
          </a:p>
          <a:p>
            <a:r>
              <a:rPr lang="en-US" altLang="zh-CN" dirty="0">
                <a:latin typeface="Arial" panose="020B0604020202020204" pitchFamily="34" charset="0"/>
              </a:rPr>
              <a:t>Applications of General List</a:t>
            </a:r>
          </a:p>
          <a:p>
            <a:r>
              <a:rPr lang="en-US" altLang="zh-CN" dirty="0">
                <a:latin typeface="Arial" panose="020B0604020202020204" pitchFamily="34" charset="0"/>
              </a:rPr>
              <a:t>Recursive algorithms of General list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a:extLst>
              <a:ext uri="{FF2B5EF4-FFF2-40B4-BE49-F238E27FC236}">
                <a16:creationId xmlns:a16="http://schemas.microsoft.com/office/drawing/2014/main" id="{11E6A21F-22F4-9BE5-8606-3C90936127B4}"/>
              </a:ext>
            </a:extLst>
          </p:cNvPr>
          <p:cNvSpPr txBox="1">
            <a:spLocks noChangeArrowheads="1"/>
          </p:cNvSpPr>
          <p:nvPr/>
        </p:nvSpPr>
        <p:spPr bwMode="auto">
          <a:xfrm>
            <a:off x="323850" y="1773238"/>
            <a:ext cx="8615363"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zh-CN" altLang="en-US" b="1">
                <a:solidFill>
                  <a:srgbClr val="FFFF00"/>
                </a:solidFill>
                <a:cs typeface="Times New Roman" panose="02020603050405020304" pitchFamily="18" charset="0"/>
              </a:rPr>
              <a:t>广义表</a:t>
            </a:r>
            <a:r>
              <a:rPr kumimoji="1" lang="zh-CN" altLang="en-US">
                <a:cs typeface="Times New Roman" panose="02020603050405020304" pitchFamily="18" charset="0"/>
              </a:rPr>
              <a:t>是线性表的推广，也称为</a:t>
            </a:r>
            <a:r>
              <a:rPr kumimoji="1" lang="zh-CN" altLang="en-US">
                <a:solidFill>
                  <a:srgbClr val="FFFF00"/>
                </a:solidFill>
                <a:cs typeface="Times New Roman" panose="02020603050405020304" pitchFamily="18" charset="0"/>
              </a:rPr>
              <a:t>列表</a:t>
            </a:r>
            <a:r>
              <a:rPr kumimoji="1" lang="en-US" altLang="zh-CN">
                <a:cs typeface="Times New Roman" panose="02020603050405020304" pitchFamily="18" charset="0"/>
              </a:rPr>
              <a:t>(Lists)</a:t>
            </a:r>
            <a:r>
              <a:rPr kumimoji="1" lang="zh-CN" altLang="en-US">
                <a:cs typeface="Times New Roman" panose="02020603050405020304" pitchFamily="18" charset="0"/>
              </a:rPr>
              <a:t>。广泛应用于人工智能等领域。 </a:t>
            </a:r>
          </a:p>
          <a:p>
            <a:pPr eaLnBrk="1" hangingPunct="1">
              <a:spcBef>
                <a:spcPct val="0"/>
              </a:spcBef>
              <a:buClrTx/>
              <a:buSzTx/>
              <a:buFontTx/>
              <a:buNone/>
            </a:pPr>
            <a:endParaRPr kumimoji="1" lang="zh-CN" altLang="en-US">
              <a:cs typeface="Times New Roman" panose="02020603050405020304" pitchFamily="18" charset="0"/>
            </a:endParaRPr>
          </a:p>
          <a:p>
            <a:pPr eaLnBrk="1" hangingPunct="1">
              <a:spcBef>
                <a:spcPct val="0"/>
              </a:spcBef>
              <a:buClrTx/>
              <a:buSzTx/>
              <a:buFontTx/>
              <a:buNone/>
            </a:pPr>
            <a:r>
              <a:rPr kumimoji="1" lang="zh-CN" altLang="en-US">
                <a:cs typeface="Times New Roman" panose="02020603050405020304" pitchFamily="18" charset="0"/>
              </a:rPr>
              <a:t>一般记作：</a:t>
            </a:r>
          </a:p>
          <a:p>
            <a:pPr eaLnBrk="1" hangingPunct="1">
              <a:spcBef>
                <a:spcPct val="0"/>
              </a:spcBef>
              <a:buClrTx/>
              <a:buSzTx/>
              <a:buFontTx/>
              <a:buNone/>
            </a:pPr>
            <a:r>
              <a:rPr kumimoji="1" lang="zh-CN" altLang="en-US">
                <a:cs typeface="Times New Roman" panose="02020603050405020304" pitchFamily="18" charset="0"/>
              </a:rPr>
              <a:t>			</a:t>
            </a:r>
            <a:r>
              <a:rPr kumimoji="1" lang="en-US" altLang="zh-CN">
                <a:cs typeface="Times New Roman" panose="02020603050405020304" pitchFamily="18" charset="0"/>
              </a:rPr>
              <a:t>LS = (</a:t>
            </a:r>
            <a:r>
              <a:rPr kumimoji="1" lang="en-US" altLang="zh-CN">
                <a:cs typeface="Times New Roman" panose="02020603050405020304" pitchFamily="18" charset="0"/>
                <a:sym typeface="Symbol" panose="05050102010706020507" pitchFamily="18" charset="2"/>
              </a:rPr>
              <a:t></a:t>
            </a:r>
            <a:r>
              <a:rPr kumimoji="1" lang="en-US" altLang="zh-CN" baseline="-25000">
                <a:cs typeface="Times New Roman" panose="02020603050405020304" pitchFamily="18" charset="0"/>
                <a:sym typeface="Symbol" panose="05050102010706020507" pitchFamily="18" charset="2"/>
              </a:rPr>
              <a:t>1</a:t>
            </a:r>
            <a:r>
              <a:rPr kumimoji="1" lang="en-US" altLang="zh-CN">
                <a:cs typeface="Times New Roman" panose="02020603050405020304" pitchFamily="18" charset="0"/>
                <a:sym typeface="Symbol" panose="05050102010706020507" pitchFamily="18" charset="2"/>
              </a:rPr>
              <a:t>,</a:t>
            </a:r>
            <a:r>
              <a:rPr kumimoji="1" lang="en-US" altLang="zh-CN" baseline="-25000">
                <a:cs typeface="Times New Roman" panose="02020603050405020304" pitchFamily="18" charset="0"/>
                <a:sym typeface="Symbol" panose="05050102010706020507" pitchFamily="18" charset="2"/>
              </a:rPr>
              <a:t>2</a:t>
            </a:r>
            <a:r>
              <a:rPr kumimoji="1" lang="en-US" altLang="zh-CN">
                <a:cs typeface="Times New Roman" panose="02020603050405020304" pitchFamily="18" charset="0"/>
                <a:sym typeface="Symbol" panose="05050102010706020507" pitchFamily="18" charset="2"/>
              </a:rPr>
              <a:t>,…, </a:t>
            </a:r>
            <a:r>
              <a:rPr kumimoji="1" lang="en-US" altLang="zh-CN" baseline="-25000">
                <a:cs typeface="Times New Roman" panose="02020603050405020304" pitchFamily="18" charset="0"/>
                <a:sym typeface="Symbol" panose="05050102010706020507" pitchFamily="18" charset="2"/>
              </a:rPr>
              <a:t>n</a:t>
            </a:r>
            <a:r>
              <a:rPr kumimoji="1" lang="en-US" altLang="zh-CN">
                <a:cs typeface="Times New Roman" panose="02020603050405020304" pitchFamily="18" charset="0"/>
                <a:sym typeface="Symbol" panose="05050102010706020507" pitchFamily="18" charset="2"/>
              </a:rPr>
              <a:t>)</a:t>
            </a:r>
          </a:p>
          <a:p>
            <a:pPr eaLnBrk="1" hangingPunct="1">
              <a:spcBef>
                <a:spcPct val="0"/>
              </a:spcBef>
              <a:buClrTx/>
              <a:buSzTx/>
              <a:buFontTx/>
              <a:buNone/>
            </a:pPr>
            <a:r>
              <a:rPr kumimoji="1" lang="zh-CN" altLang="en-US">
                <a:cs typeface="Times New Roman" panose="02020603050405020304" pitchFamily="18" charset="0"/>
                <a:sym typeface="Symbol" panose="05050102010706020507" pitchFamily="18" charset="2"/>
              </a:rPr>
              <a:t>其中，</a:t>
            </a:r>
            <a:r>
              <a:rPr kumimoji="1" lang="en-US" altLang="zh-CN">
                <a:cs typeface="Times New Roman" panose="02020603050405020304" pitchFamily="18" charset="0"/>
                <a:sym typeface="Symbol" panose="05050102010706020507" pitchFamily="18" charset="2"/>
              </a:rPr>
              <a:t>LS</a:t>
            </a:r>
            <a:r>
              <a:rPr kumimoji="1" lang="zh-CN" altLang="en-US">
                <a:cs typeface="Times New Roman" panose="02020603050405020304" pitchFamily="18" charset="0"/>
                <a:sym typeface="Symbol" panose="05050102010706020507" pitchFamily="18" charset="2"/>
              </a:rPr>
              <a:t>是广义表的名称，</a:t>
            </a:r>
            <a:r>
              <a:rPr kumimoji="1" lang="en-US" altLang="zh-CN">
                <a:cs typeface="Times New Roman" panose="02020603050405020304" pitchFamily="18" charset="0"/>
                <a:sym typeface="Symbol" panose="05050102010706020507" pitchFamily="18" charset="2"/>
              </a:rPr>
              <a:t>n</a:t>
            </a:r>
            <a:r>
              <a:rPr kumimoji="1" lang="zh-CN" altLang="en-US">
                <a:cs typeface="Times New Roman" panose="02020603050405020304" pitchFamily="18" charset="0"/>
                <a:sym typeface="Symbol" panose="05050102010706020507" pitchFamily="18" charset="2"/>
              </a:rPr>
              <a:t>是它的</a:t>
            </a:r>
            <a:r>
              <a:rPr kumimoji="1" lang="zh-CN" altLang="en-US">
                <a:solidFill>
                  <a:srgbClr val="FFFF00"/>
                </a:solidFill>
                <a:cs typeface="Times New Roman" panose="02020603050405020304" pitchFamily="18" charset="0"/>
                <a:sym typeface="Symbol" panose="05050102010706020507" pitchFamily="18" charset="2"/>
              </a:rPr>
              <a:t>长度</a:t>
            </a:r>
            <a:r>
              <a:rPr kumimoji="1" lang="zh-CN" altLang="en-US">
                <a:cs typeface="Times New Roman" panose="02020603050405020304" pitchFamily="18" charset="0"/>
                <a:sym typeface="Symbol" panose="05050102010706020507" pitchFamily="18" charset="2"/>
              </a:rPr>
              <a:t>。 </a:t>
            </a:r>
            <a:r>
              <a:rPr kumimoji="1" lang="en-US" altLang="zh-CN" baseline="-25000">
                <a:cs typeface="Times New Roman" panose="02020603050405020304" pitchFamily="18" charset="0"/>
                <a:sym typeface="Symbol" panose="05050102010706020507" pitchFamily="18" charset="2"/>
              </a:rPr>
              <a:t>i</a:t>
            </a:r>
            <a:r>
              <a:rPr kumimoji="1" lang="en-US" altLang="zh-CN">
                <a:cs typeface="Times New Roman" panose="02020603050405020304" pitchFamily="18" charset="0"/>
                <a:sym typeface="Symbol" panose="05050102010706020507" pitchFamily="18" charset="2"/>
              </a:rPr>
              <a:t>(i=1,2,…,n)</a:t>
            </a:r>
            <a:r>
              <a:rPr kumimoji="1" lang="zh-CN" altLang="en-US">
                <a:cs typeface="Times New Roman" panose="02020603050405020304" pitchFamily="18" charset="0"/>
                <a:sym typeface="Symbol" panose="05050102010706020507" pitchFamily="18" charset="2"/>
              </a:rPr>
              <a:t>可以是单个元素</a:t>
            </a:r>
            <a:r>
              <a:rPr kumimoji="1" lang="en-US" altLang="zh-CN">
                <a:cs typeface="Times New Roman" panose="02020603050405020304" pitchFamily="18" charset="0"/>
                <a:sym typeface="Symbol" panose="05050102010706020507" pitchFamily="18" charset="2"/>
              </a:rPr>
              <a:t>(</a:t>
            </a:r>
            <a:r>
              <a:rPr kumimoji="1" lang="zh-CN" altLang="en-US" b="1">
                <a:solidFill>
                  <a:srgbClr val="FFFF00"/>
                </a:solidFill>
                <a:cs typeface="Times New Roman" panose="02020603050405020304" pitchFamily="18" charset="0"/>
                <a:sym typeface="Symbol" panose="05050102010706020507" pitchFamily="18" charset="2"/>
              </a:rPr>
              <a:t>原子</a:t>
            </a:r>
            <a:r>
              <a:rPr kumimoji="1" lang="en-US" altLang="zh-CN">
                <a:cs typeface="Times New Roman" panose="02020603050405020304" pitchFamily="18" charset="0"/>
                <a:sym typeface="Symbol" panose="05050102010706020507" pitchFamily="18" charset="2"/>
              </a:rPr>
              <a:t>)</a:t>
            </a:r>
            <a:r>
              <a:rPr kumimoji="1" lang="zh-CN" altLang="en-US">
                <a:cs typeface="Times New Roman" panose="02020603050405020304" pitchFamily="18" charset="0"/>
                <a:sym typeface="Symbol" panose="05050102010706020507" pitchFamily="18" charset="2"/>
              </a:rPr>
              <a:t>，也可以是广义表</a:t>
            </a:r>
            <a:r>
              <a:rPr kumimoji="1" lang="en-US" altLang="zh-CN">
                <a:cs typeface="Times New Roman" panose="02020603050405020304" pitchFamily="18" charset="0"/>
                <a:sym typeface="Symbol" panose="05050102010706020507" pitchFamily="18" charset="2"/>
              </a:rPr>
              <a:t>(</a:t>
            </a:r>
            <a:r>
              <a:rPr kumimoji="1" lang="zh-CN" altLang="en-US" b="1">
                <a:solidFill>
                  <a:srgbClr val="FFFF00"/>
                </a:solidFill>
                <a:cs typeface="Times New Roman" panose="02020603050405020304" pitchFamily="18" charset="0"/>
                <a:sym typeface="Symbol" panose="05050102010706020507" pitchFamily="18" charset="2"/>
              </a:rPr>
              <a:t>子表</a:t>
            </a:r>
            <a:r>
              <a:rPr kumimoji="1" lang="en-US" altLang="zh-CN">
                <a:cs typeface="Times New Roman" panose="02020603050405020304" pitchFamily="18" charset="0"/>
                <a:sym typeface="Symbol" panose="05050102010706020507" pitchFamily="18" charset="2"/>
              </a:rPr>
              <a:t>)</a:t>
            </a:r>
            <a:r>
              <a:rPr kumimoji="1" lang="zh-CN" altLang="en-US">
                <a:cs typeface="Times New Roman" panose="02020603050405020304" pitchFamily="18" charset="0"/>
                <a:sym typeface="Symbol" panose="05050102010706020507" pitchFamily="18" charset="2"/>
              </a:rPr>
              <a:t>。习惯上用</a:t>
            </a:r>
            <a:r>
              <a:rPr kumimoji="1" lang="zh-CN" altLang="en-US">
                <a:solidFill>
                  <a:srgbClr val="FFFF00"/>
                </a:solidFill>
                <a:cs typeface="Times New Roman" panose="02020603050405020304" pitchFamily="18" charset="0"/>
                <a:sym typeface="Symbol" panose="05050102010706020507" pitchFamily="18" charset="2"/>
              </a:rPr>
              <a:t>小写字母代表原子，大写字母代表子表</a:t>
            </a:r>
            <a:r>
              <a:rPr kumimoji="1" lang="zh-CN" altLang="en-US">
                <a:cs typeface="Times New Roman" panose="02020603050405020304" pitchFamily="18" charset="0"/>
                <a:sym typeface="Symbol" panose="05050102010706020507" pitchFamily="18" charset="2"/>
              </a:rPr>
              <a:t>。</a:t>
            </a:r>
          </a:p>
        </p:txBody>
      </p:sp>
      <p:sp>
        <p:nvSpPr>
          <p:cNvPr id="83971" name="Rectangle 4">
            <a:extLst>
              <a:ext uri="{FF2B5EF4-FFF2-40B4-BE49-F238E27FC236}">
                <a16:creationId xmlns:a16="http://schemas.microsoft.com/office/drawing/2014/main" id="{CAC20BB4-1D1B-8001-1343-75E2CEAE75D8}"/>
              </a:ext>
            </a:extLst>
          </p:cNvPr>
          <p:cNvSpPr>
            <a:spLocks noGrp="1" noChangeArrowheads="1"/>
          </p:cNvSpPr>
          <p:nvPr>
            <p:ph type="title"/>
          </p:nvPr>
        </p:nvSpPr>
        <p:spPr/>
        <p:txBody>
          <a:bodyPr/>
          <a:lstStyle/>
          <a:p>
            <a:pPr eaLnBrk="1" hangingPunct="1"/>
            <a:r>
              <a:rPr lang="en-US" altLang="zh-CN"/>
              <a:t>5.3 General list (lists)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044CD1BA-3990-2560-505E-FF3E3BDFD4C5}"/>
              </a:ext>
            </a:extLst>
          </p:cNvPr>
          <p:cNvSpPr txBox="1">
            <a:spLocks noChangeArrowheads="1"/>
          </p:cNvSpPr>
          <p:nvPr/>
        </p:nvSpPr>
        <p:spPr bwMode="auto">
          <a:xfrm>
            <a:off x="503238" y="1417638"/>
            <a:ext cx="8183562"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zh-CN" altLang="en-US" sz="2800" dirty="0">
                <a:cs typeface="Times New Roman" panose="02020603050405020304" pitchFamily="18" charset="0"/>
                <a:sym typeface="Symbol" panose="05050102010706020507" pitchFamily="18" charset="2"/>
              </a:rPr>
              <a:t>当广义表非空时，称其</a:t>
            </a:r>
            <a:r>
              <a:rPr kumimoji="1" lang="zh-CN" altLang="en-US" sz="2800" dirty="0">
                <a:solidFill>
                  <a:srgbClr val="FFFF00"/>
                </a:solidFill>
                <a:cs typeface="Times New Roman" panose="02020603050405020304" pitchFamily="18" charset="0"/>
                <a:sym typeface="Symbol" panose="05050102010706020507" pitchFamily="18" charset="2"/>
              </a:rPr>
              <a:t>第一个元素</a:t>
            </a:r>
            <a:r>
              <a:rPr kumimoji="1" lang="zh-CN" altLang="en-US" sz="2800" dirty="0">
                <a:cs typeface="Times New Roman" panose="02020603050405020304" pitchFamily="18" charset="0"/>
                <a:sym typeface="Symbol" panose="05050102010706020507" pitchFamily="18" charset="2"/>
              </a:rPr>
              <a:t></a:t>
            </a:r>
            <a:r>
              <a:rPr kumimoji="1" lang="en-US" altLang="zh-CN" sz="2800" baseline="-25000" dirty="0">
                <a:cs typeface="Times New Roman" panose="02020603050405020304" pitchFamily="18" charset="0"/>
                <a:sym typeface="Symbol" panose="05050102010706020507" pitchFamily="18" charset="2"/>
              </a:rPr>
              <a:t>1</a:t>
            </a:r>
            <a:r>
              <a:rPr kumimoji="1" lang="zh-CN" altLang="en-US" sz="2800" dirty="0">
                <a:cs typeface="Times New Roman" panose="02020603050405020304" pitchFamily="18" charset="0"/>
                <a:sym typeface="Symbol" panose="05050102010706020507" pitchFamily="18" charset="2"/>
              </a:rPr>
              <a:t>为</a:t>
            </a:r>
            <a:r>
              <a:rPr kumimoji="1" lang="en-US" altLang="zh-CN" sz="2800" dirty="0">
                <a:cs typeface="Times New Roman" panose="02020603050405020304" pitchFamily="18" charset="0"/>
                <a:sym typeface="Symbol" panose="05050102010706020507" pitchFamily="18" charset="2"/>
              </a:rPr>
              <a:t>LS</a:t>
            </a:r>
            <a:r>
              <a:rPr kumimoji="1" lang="zh-CN" altLang="en-US" sz="2800" dirty="0">
                <a:cs typeface="Times New Roman" panose="02020603050405020304" pitchFamily="18" charset="0"/>
                <a:sym typeface="Symbol" panose="05050102010706020507" pitchFamily="18" charset="2"/>
              </a:rPr>
              <a:t>的</a:t>
            </a:r>
            <a:r>
              <a:rPr kumimoji="1" lang="zh-CN" altLang="en-US" sz="2800" b="1" dirty="0">
                <a:solidFill>
                  <a:srgbClr val="FFFF00"/>
                </a:solidFill>
                <a:cs typeface="Times New Roman" panose="02020603050405020304" pitchFamily="18" charset="0"/>
                <a:sym typeface="Symbol" panose="05050102010706020507" pitchFamily="18" charset="2"/>
              </a:rPr>
              <a:t>表头</a:t>
            </a:r>
            <a:r>
              <a:rPr kumimoji="1" lang="en-US" altLang="zh-CN" sz="2800" b="1" dirty="0">
                <a:solidFill>
                  <a:srgbClr val="FFFF00"/>
                </a:solidFill>
                <a:cs typeface="Times New Roman" panose="02020603050405020304" pitchFamily="18" charset="0"/>
                <a:sym typeface="Symbol" panose="05050102010706020507" pitchFamily="18" charset="2"/>
              </a:rPr>
              <a:t>(Head)</a:t>
            </a:r>
            <a:r>
              <a:rPr kumimoji="1" lang="zh-CN" altLang="en-US" sz="2800" b="1" dirty="0">
                <a:cs typeface="Times New Roman" panose="02020603050405020304" pitchFamily="18" charset="0"/>
                <a:sym typeface="Symbol" panose="05050102010706020507" pitchFamily="18" charset="2"/>
              </a:rPr>
              <a:t>，</a:t>
            </a:r>
            <a:r>
              <a:rPr kumimoji="1" lang="zh-CN" altLang="en-US" sz="2800" dirty="0">
                <a:cs typeface="Times New Roman" panose="02020603050405020304" pitchFamily="18" charset="0"/>
                <a:sym typeface="Symbol" panose="05050102010706020507" pitchFamily="18" charset="2"/>
              </a:rPr>
              <a:t>称</a:t>
            </a:r>
            <a:r>
              <a:rPr kumimoji="1" lang="zh-CN" altLang="en-US" sz="2800" dirty="0">
                <a:solidFill>
                  <a:srgbClr val="FFFF00"/>
                </a:solidFill>
                <a:cs typeface="Times New Roman" panose="02020603050405020304" pitchFamily="18" charset="0"/>
                <a:sym typeface="Symbol" panose="05050102010706020507" pitchFamily="18" charset="2"/>
              </a:rPr>
              <a:t>其余元素组成的</a:t>
            </a:r>
            <a:r>
              <a:rPr kumimoji="1" lang="zh-CN" altLang="en-US" sz="4800" dirty="0">
                <a:solidFill>
                  <a:srgbClr val="FF0000"/>
                </a:solidFill>
                <a:cs typeface="Times New Roman" panose="02020603050405020304" pitchFamily="18" charset="0"/>
                <a:sym typeface="Symbol" panose="05050102010706020507" pitchFamily="18" charset="2"/>
              </a:rPr>
              <a:t>表</a:t>
            </a:r>
            <a:r>
              <a:rPr kumimoji="1" lang="en-US" altLang="zh-CN" sz="2800" dirty="0">
                <a:cs typeface="Times New Roman" panose="02020603050405020304" pitchFamily="18" charset="0"/>
                <a:sym typeface="Symbol" panose="05050102010706020507" pitchFamily="18" charset="2"/>
              </a:rPr>
              <a:t>(</a:t>
            </a:r>
            <a:r>
              <a:rPr kumimoji="1" lang="en-US" altLang="zh-CN" sz="2800" baseline="-25000" dirty="0">
                <a:cs typeface="Times New Roman" panose="02020603050405020304" pitchFamily="18" charset="0"/>
                <a:sym typeface="Symbol" panose="05050102010706020507" pitchFamily="18" charset="2"/>
              </a:rPr>
              <a:t>2</a:t>
            </a:r>
            <a:r>
              <a:rPr kumimoji="1" lang="en-US" altLang="zh-CN" sz="2800" dirty="0">
                <a:cs typeface="Times New Roman" panose="02020603050405020304" pitchFamily="18" charset="0"/>
                <a:sym typeface="Symbol" panose="05050102010706020507" pitchFamily="18" charset="2"/>
              </a:rPr>
              <a:t>, </a:t>
            </a:r>
            <a:r>
              <a:rPr kumimoji="1" lang="en-US" altLang="zh-CN" sz="2800" baseline="-25000" dirty="0">
                <a:cs typeface="Times New Roman" panose="02020603050405020304" pitchFamily="18" charset="0"/>
                <a:sym typeface="Symbol" panose="05050102010706020507" pitchFamily="18" charset="2"/>
              </a:rPr>
              <a:t>3</a:t>
            </a:r>
            <a:r>
              <a:rPr kumimoji="1" lang="en-US" altLang="zh-CN" sz="2800" dirty="0">
                <a:cs typeface="Times New Roman" panose="02020603050405020304" pitchFamily="18" charset="0"/>
                <a:sym typeface="Symbol" panose="05050102010706020507" pitchFamily="18" charset="2"/>
              </a:rPr>
              <a:t>,…, </a:t>
            </a:r>
            <a:r>
              <a:rPr kumimoji="1" lang="en-US" altLang="zh-CN" sz="2800" baseline="-25000" dirty="0">
                <a:cs typeface="Times New Roman" panose="02020603050405020304" pitchFamily="18" charset="0"/>
                <a:sym typeface="Symbol" panose="05050102010706020507" pitchFamily="18" charset="2"/>
              </a:rPr>
              <a:t>n</a:t>
            </a:r>
            <a:r>
              <a:rPr kumimoji="1" lang="en-US" altLang="zh-CN" sz="2800" dirty="0">
                <a:cs typeface="Times New Roman" panose="02020603050405020304" pitchFamily="18" charset="0"/>
                <a:sym typeface="Symbol" panose="05050102010706020507" pitchFamily="18" charset="2"/>
              </a:rPr>
              <a:t>)</a:t>
            </a:r>
            <a:r>
              <a:rPr kumimoji="1" lang="zh-CN" altLang="en-US" sz="2800" dirty="0">
                <a:cs typeface="Times New Roman" panose="02020603050405020304" pitchFamily="18" charset="0"/>
                <a:sym typeface="Symbol" panose="05050102010706020507" pitchFamily="18" charset="2"/>
              </a:rPr>
              <a:t>为</a:t>
            </a:r>
            <a:r>
              <a:rPr kumimoji="1" lang="zh-CN" altLang="en-US" sz="2800" b="1" dirty="0">
                <a:solidFill>
                  <a:srgbClr val="FFFF00"/>
                </a:solidFill>
                <a:cs typeface="Times New Roman" panose="02020603050405020304" pitchFamily="18" charset="0"/>
                <a:sym typeface="Symbol" panose="05050102010706020507" pitchFamily="18" charset="2"/>
              </a:rPr>
              <a:t>表尾</a:t>
            </a:r>
            <a:r>
              <a:rPr kumimoji="1" lang="en-US" altLang="zh-CN" sz="2800" b="1" dirty="0">
                <a:solidFill>
                  <a:srgbClr val="FFFF00"/>
                </a:solidFill>
                <a:cs typeface="Times New Roman" panose="02020603050405020304" pitchFamily="18" charset="0"/>
                <a:sym typeface="Symbol" panose="05050102010706020507" pitchFamily="18" charset="2"/>
              </a:rPr>
              <a:t>(Tail)</a:t>
            </a:r>
            <a:r>
              <a:rPr kumimoji="1" lang="zh-CN" altLang="en-US" sz="2800" dirty="0">
                <a:cs typeface="Times New Roman" panose="02020603050405020304" pitchFamily="18" charset="0"/>
                <a:sym typeface="Symbol" panose="05050102010706020507" pitchFamily="18" charset="2"/>
              </a:rPr>
              <a:t>。显然广义表的定义是一个</a:t>
            </a:r>
            <a:r>
              <a:rPr kumimoji="1" lang="zh-CN" altLang="en-US" sz="2800" b="1" dirty="0">
                <a:solidFill>
                  <a:srgbClr val="FFFF00"/>
                </a:solidFill>
                <a:cs typeface="Times New Roman" panose="02020603050405020304" pitchFamily="18" charset="0"/>
                <a:sym typeface="Symbol" panose="05050102010706020507" pitchFamily="18" charset="2"/>
              </a:rPr>
              <a:t>递归定义</a:t>
            </a:r>
            <a:r>
              <a:rPr kumimoji="1" lang="zh-CN" altLang="en-US" sz="2800" dirty="0">
                <a:cs typeface="Times New Roman" panose="02020603050405020304" pitchFamily="18" charset="0"/>
                <a:sym typeface="Symbol" panose="05050102010706020507" pitchFamily="18" charset="2"/>
              </a:rPr>
              <a:t>。</a:t>
            </a:r>
          </a:p>
          <a:p>
            <a:pPr eaLnBrk="1" hangingPunct="1">
              <a:spcBef>
                <a:spcPct val="0"/>
              </a:spcBef>
              <a:buClrTx/>
              <a:buSzTx/>
              <a:buFontTx/>
              <a:buNone/>
            </a:pPr>
            <a:endParaRPr kumimoji="1" lang="zh-CN" altLang="en-US" sz="2800" dirty="0">
              <a:cs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zh-CN" altLang="en-US" sz="2800" dirty="0">
                <a:cs typeface="Times New Roman" panose="02020603050405020304" pitchFamily="18" charset="0"/>
                <a:sym typeface="Symbol" panose="05050102010706020507" pitchFamily="18" charset="2"/>
              </a:rPr>
              <a:t>下面是一些例子：</a:t>
            </a:r>
          </a:p>
          <a:p>
            <a:pPr eaLnBrk="1" hangingPunct="1">
              <a:spcBef>
                <a:spcPct val="0"/>
              </a:spcBef>
              <a:buClrTx/>
              <a:buSzTx/>
              <a:buFontTx/>
              <a:buNone/>
            </a:pPr>
            <a:r>
              <a:rPr kumimoji="1" lang="en-US" altLang="zh-CN" sz="2800" dirty="0">
                <a:cs typeface="Times New Roman" panose="02020603050405020304" pitchFamily="18" charset="0"/>
              </a:rPr>
              <a:t>A = ( )  —— </a:t>
            </a:r>
            <a:r>
              <a:rPr kumimoji="1" lang="zh-CN" altLang="en-US" sz="2800" dirty="0">
                <a:cs typeface="Times New Roman" panose="02020603050405020304" pitchFamily="18" charset="0"/>
              </a:rPr>
              <a:t>空表；</a:t>
            </a:r>
          </a:p>
          <a:p>
            <a:pPr eaLnBrk="1" hangingPunct="1">
              <a:spcBef>
                <a:spcPct val="0"/>
              </a:spcBef>
              <a:buClrTx/>
              <a:buSzTx/>
              <a:buFontTx/>
              <a:buNone/>
            </a:pPr>
            <a:r>
              <a:rPr kumimoji="1" lang="en-US" altLang="zh-CN" sz="2800" dirty="0">
                <a:cs typeface="Times New Roman" panose="02020603050405020304" pitchFamily="18" charset="0"/>
              </a:rPr>
              <a:t>B = (e) —— </a:t>
            </a:r>
            <a:r>
              <a:rPr kumimoji="1" lang="zh-CN" altLang="en-US" sz="2800" dirty="0">
                <a:cs typeface="Times New Roman" panose="02020603050405020304" pitchFamily="18" charset="0"/>
              </a:rPr>
              <a:t>只有一个原子的列表；</a:t>
            </a:r>
          </a:p>
          <a:p>
            <a:pPr eaLnBrk="1" hangingPunct="1">
              <a:spcBef>
                <a:spcPct val="0"/>
              </a:spcBef>
              <a:buClrTx/>
              <a:buSzTx/>
              <a:buFontTx/>
              <a:buNone/>
            </a:pPr>
            <a:r>
              <a:rPr kumimoji="1" lang="en-US" altLang="zh-CN" sz="2800" dirty="0">
                <a:cs typeface="Times New Roman" panose="02020603050405020304" pitchFamily="18" charset="0"/>
              </a:rPr>
              <a:t>C = (a, (b, c, d)) —— </a:t>
            </a:r>
            <a:r>
              <a:rPr kumimoji="1" lang="zh-CN" altLang="en-US" sz="2800" dirty="0">
                <a:cs typeface="Times New Roman" panose="02020603050405020304" pitchFamily="18" charset="0"/>
              </a:rPr>
              <a:t>有两个元素</a:t>
            </a:r>
            <a:r>
              <a:rPr kumimoji="1" lang="en-US" altLang="zh-CN" sz="2800" dirty="0">
                <a:cs typeface="Times New Roman" panose="02020603050405020304" pitchFamily="18" charset="0"/>
              </a:rPr>
              <a:t>,</a:t>
            </a:r>
            <a:r>
              <a:rPr kumimoji="1" lang="zh-CN" altLang="en-US" sz="2800" dirty="0">
                <a:cs typeface="Times New Roman" panose="02020603050405020304" pitchFamily="18" charset="0"/>
              </a:rPr>
              <a:t>第一个为原子，第二个是列表；</a:t>
            </a:r>
          </a:p>
          <a:p>
            <a:pPr eaLnBrk="1" hangingPunct="1">
              <a:spcBef>
                <a:spcPct val="0"/>
              </a:spcBef>
              <a:buClrTx/>
              <a:buSzTx/>
              <a:buFontTx/>
              <a:buNone/>
            </a:pPr>
            <a:r>
              <a:rPr kumimoji="1" lang="en-US" altLang="zh-CN" sz="2800" dirty="0">
                <a:cs typeface="Times New Roman" panose="02020603050405020304" pitchFamily="18" charset="0"/>
              </a:rPr>
              <a:t>D = (A, B, C) —— </a:t>
            </a:r>
            <a:r>
              <a:rPr kumimoji="1" lang="zh-CN" altLang="en-US" sz="2800" dirty="0">
                <a:cs typeface="Times New Roman" panose="02020603050405020304" pitchFamily="18" charset="0"/>
              </a:rPr>
              <a:t>三个元素均为列表的列表；</a:t>
            </a:r>
          </a:p>
          <a:p>
            <a:pPr eaLnBrk="1" hangingPunct="1">
              <a:spcBef>
                <a:spcPct val="0"/>
              </a:spcBef>
              <a:buClrTx/>
              <a:buSzTx/>
              <a:buFontTx/>
              <a:buNone/>
            </a:pPr>
            <a:r>
              <a:rPr kumimoji="1" lang="en-US" altLang="zh-CN" sz="2800" dirty="0">
                <a:cs typeface="Times New Roman" panose="02020603050405020304" pitchFamily="18" charset="0"/>
              </a:rPr>
              <a:t>E = (a, E) —— </a:t>
            </a:r>
            <a:r>
              <a:rPr kumimoji="1" lang="zh-CN" altLang="en-US" sz="2800" dirty="0">
                <a:cs typeface="Times New Roman" panose="02020603050405020304" pitchFamily="18" charset="0"/>
              </a:rPr>
              <a:t>递归列表。</a:t>
            </a:r>
          </a:p>
        </p:txBody>
      </p:sp>
      <p:sp>
        <p:nvSpPr>
          <p:cNvPr id="84995" name="Rectangle 3">
            <a:extLst>
              <a:ext uri="{FF2B5EF4-FFF2-40B4-BE49-F238E27FC236}">
                <a16:creationId xmlns:a16="http://schemas.microsoft.com/office/drawing/2014/main" id="{E94E84F3-F8E7-E3CB-F7B9-591706EE2EE7}"/>
              </a:ext>
            </a:extLst>
          </p:cNvPr>
          <p:cNvSpPr>
            <a:spLocks noGrp="1" noChangeArrowheads="1"/>
          </p:cNvSpPr>
          <p:nvPr>
            <p:ph type="title"/>
          </p:nvPr>
        </p:nvSpPr>
        <p:spPr/>
        <p:txBody>
          <a:bodyPr/>
          <a:lstStyle/>
          <a:p>
            <a:pPr eaLnBrk="1" hangingPunct="1"/>
            <a:r>
              <a:rPr lang="en-US" altLang="zh-CN"/>
              <a:t>Definition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5">
            <a:extLst>
              <a:ext uri="{FF2B5EF4-FFF2-40B4-BE49-F238E27FC236}">
                <a16:creationId xmlns:a16="http://schemas.microsoft.com/office/drawing/2014/main" id="{2865F42C-C02F-FCA2-B9AC-2C440DFFF0E1}"/>
              </a:ext>
            </a:extLst>
          </p:cNvPr>
          <p:cNvSpPr txBox="1">
            <a:spLocks noChangeArrowheads="1"/>
          </p:cNvSpPr>
          <p:nvPr/>
        </p:nvSpPr>
        <p:spPr bwMode="auto">
          <a:xfrm>
            <a:off x="696913" y="1557338"/>
            <a:ext cx="4090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i="1">
                <a:solidFill>
                  <a:srgbClr val="FFFF00"/>
                </a:solidFill>
                <a:ea typeface="宋体" panose="02010600030101010101" pitchFamily="2" charset="-122"/>
              </a:rPr>
              <a:t>list</a:t>
            </a:r>
            <a:r>
              <a:rPr kumimoji="1" lang="en-US" altLang="zh-CN">
                <a:solidFill>
                  <a:srgbClr val="FFFF00"/>
                </a:solidFill>
                <a:ea typeface="宋体" panose="02010600030101010101" pitchFamily="2" charset="-122"/>
              </a:rPr>
              <a:t>1=(5, 12, ‘s’, 47, ‘a’)</a:t>
            </a:r>
          </a:p>
        </p:txBody>
      </p:sp>
      <p:sp>
        <p:nvSpPr>
          <p:cNvPr id="84995" name="Text Box 6">
            <a:extLst>
              <a:ext uri="{FF2B5EF4-FFF2-40B4-BE49-F238E27FC236}">
                <a16:creationId xmlns:a16="http://schemas.microsoft.com/office/drawing/2014/main" id="{9243AC75-DCFD-6500-5CB8-B4F46C28B7D9}"/>
              </a:ext>
            </a:extLst>
          </p:cNvPr>
          <p:cNvSpPr txBox="1">
            <a:spLocks noChangeArrowheads="1"/>
          </p:cNvSpPr>
          <p:nvPr/>
        </p:nvSpPr>
        <p:spPr bwMode="auto">
          <a:xfrm>
            <a:off x="684213" y="2205038"/>
            <a:ext cx="2444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a:solidFill>
                  <a:srgbClr val="FFFF00"/>
                </a:solidFill>
                <a:ea typeface="宋体" panose="02010600030101010101" pitchFamily="2" charset="-122"/>
              </a:rPr>
              <a:t>Head(</a:t>
            </a:r>
            <a:r>
              <a:rPr kumimoji="1" lang="en-US" altLang="zh-CN" i="1">
                <a:solidFill>
                  <a:srgbClr val="FFFF00"/>
                </a:solidFill>
                <a:ea typeface="宋体" panose="02010600030101010101" pitchFamily="2" charset="-122"/>
              </a:rPr>
              <a:t>list</a:t>
            </a:r>
            <a:r>
              <a:rPr kumimoji="1" lang="en-US" altLang="zh-CN">
                <a:solidFill>
                  <a:srgbClr val="FFFF00"/>
                </a:solidFill>
                <a:ea typeface="宋体" panose="02010600030101010101" pitchFamily="2" charset="-122"/>
              </a:rPr>
              <a:t>1)=5</a:t>
            </a:r>
          </a:p>
        </p:txBody>
      </p:sp>
      <p:sp>
        <p:nvSpPr>
          <p:cNvPr id="84996" name="Text Box 7">
            <a:extLst>
              <a:ext uri="{FF2B5EF4-FFF2-40B4-BE49-F238E27FC236}">
                <a16:creationId xmlns:a16="http://schemas.microsoft.com/office/drawing/2014/main" id="{438201B8-8361-2C43-762F-9C03BCB50027}"/>
              </a:ext>
            </a:extLst>
          </p:cNvPr>
          <p:cNvSpPr txBox="1">
            <a:spLocks noChangeArrowheads="1"/>
          </p:cNvSpPr>
          <p:nvPr/>
        </p:nvSpPr>
        <p:spPr bwMode="auto">
          <a:xfrm>
            <a:off x="684213" y="2713038"/>
            <a:ext cx="46593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a:ea typeface="宋体" panose="02010600030101010101" pitchFamily="2" charset="-122"/>
              </a:rPr>
              <a:t>Tail(</a:t>
            </a:r>
            <a:r>
              <a:rPr kumimoji="1" lang="en-US" altLang="zh-CN" i="1">
                <a:ea typeface="宋体" panose="02010600030101010101" pitchFamily="2" charset="-122"/>
              </a:rPr>
              <a:t>list</a:t>
            </a:r>
            <a:r>
              <a:rPr kumimoji="1" lang="en-US" altLang="zh-CN">
                <a:ea typeface="宋体" panose="02010600030101010101" pitchFamily="2" charset="-122"/>
              </a:rPr>
              <a:t>1)=</a:t>
            </a:r>
            <a:r>
              <a:rPr kumimoji="1" lang="en-US" altLang="zh-CN" sz="4000">
                <a:solidFill>
                  <a:srgbClr val="FF0000"/>
                </a:solidFill>
                <a:ea typeface="宋体" panose="02010600030101010101" pitchFamily="2" charset="-122"/>
              </a:rPr>
              <a:t>(</a:t>
            </a:r>
            <a:r>
              <a:rPr kumimoji="1" lang="en-US" altLang="zh-CN">
                <a:ea typeface="宋体" panose="02010600030101010101" pitchFamily="2" charset="-122"/>
              </a:rPr>
              <a:t>12, ‘s’, 47, ‘a’</a:t>
            </a:r>
            <a:r>
              <a:rPr kumimoji="1" lang="en-US" altLang="zh-CN" sz="4000">
                <a:solidFill>
                  <a:srgbClr val="FF0000"/>
                </a:solidFill>
                <a:ea typeface="宋体" panose="02010600030101010101" pitchFamily="2" charset="-122"/>
              </a:rPr>
              <a:t>)</a:t>
            </a:r>
          </a:p>
        </p:txBody>
      </p:sp>
      <p:sp>
        <p:nvSpPr>
          <p:cNvPr id="84997" name="Text Box 8">
            <a:extLst>
              <a:ext uri="{FF2B5EF4-FFF2-40B4-BE49-F238E27FC236}">
                <a16:creationId xmlns:a16="http://schemas.microsoft.com/office/drawing/2014/main" id="{3550F7F0-52FD-CBB8-7F81-B0ED4A0BACDC}"/>
              </a:ext>
            </a:extLst>
          </p:cNvPr>
          <p:cNvSpPr txBox="1">
            <a:spLocks noChangeArrowheads="1"/>
          </p:cNvSpPr>
          <p:nvPr/>
        </p:nvSpPr>
        <p:spPr bwMode="auto">
          <a:xfrm>
            <a:off x="684213" y="3216275"/>
            <a:ext cx="3571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a:solidFill>
                  <a:srgbClr val="FFFF00"/>
                </a:solidFill>
                <a:ea typeface="宋体" panose="02010600030101010101" pitchFamily="2" charset="-122"/>
              </a:rPr>
              <a:t>Head(Tail(</a:t>
            </a:r>
            <a:r>
              <a:rPr kumimoji="1" lang="en-US" altLang="zh-CN" i="1">
                <a:solidFill>
                  <a:srgbClr val="FFFF00"/>
                </a:solidFill>
                <a:ea typeface="宋体" panose="02010600030101010101" pitchFamily="2" charset="-122"/>
              </a:rPr>
              <a:t>list</a:t>
            </a:r>
            <a:r>
              <a:rPr kumimoji="1" lang="en-US" altLang="zh-CN">
                <a:solidFill>
                  <a:srgbClr val="FFFF00"/>
                </a:solidFill>
                <a:ea typeface="宋体" panose="02010600030101010101" pitchFamily="2" charset="-122"/>
              </a:rPr>
              <a:t>1))=12</a:t>
            </a:r>
          </a:p>
        </p:txBody>
      </p:sp>
      <p:sp>
        <p:nvSpPr>
          <p:cNvPr id="84998" name="Text Box 9">
            <a:extLst>
              <a:ext uri="{FF2B5EF4-FFF2-40B4-BE49-F238E27FC236}">
                <a16:creationId xmlns:a16="http://schemas.microsoft.com/office/drawing/2014/main" id="{F2A02555-F32A-3269-90E3-0971CABDA316}"/>
              </a:ext>
            </a:extLst>
          </p:cNvPr>
          <p:cNvSpPr txBox="1">
            <a:spLocks noChangeArrowheads="1"/>
          </p:cNvSpPr>
          <p:nvPr/>
        </p:nvSpPr>
        <p:spPr bwMode="auto">
          <a:xfrm>
            <a:off x="684213" y="3717925"/>
            <a:ext cx="4948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a:ea typeface="宋体" panose="02010600030101010101" pitchFamily="2" charset="-122"/>
              </a:rPr>
              <a:t>Tail(Tail(</a:t>
            </a:r>
            <a:r>
              <a:rPr kumimoji="1" lang="en-US" altLang="zh-CN" i="1">
                <a:ea typeface="宋体" panose="02010600030101010101" pitchFamily="2" charset="-122"/>
              </a:rPr>
              <a:t>list</a:t>
            </a:r>
            <a:r>
              <a:rPr kumimoji="1" lang="en-US" altLang="zh-CN">
                <a:ea typeface="宋体" panose="02010600030101010101" pitchFamily="2" charset="-122"/>
              </a:rPr>
              <a:t>1))=</a:t>
            </a:r>
            <a:r>
              <a:rPr kumimoji="1" lang="en-US" altLang="zh-CN" sz="4000">
                <a:solidFill>
                  <a:srgbClr val="FF0000"/>
                </a:solidFill>
                <a:ea typeface="宋体" panose="02010600030101010101" pitchFamily="2" charset="-122"/>
              </a:rPr>
              <a:t>(</a:t>
            </a:r>
            <a:r>
              <a:rPr kumimoji="1" lang="en-US" altLang="zh-CN">
                <a:ea typeface="宋体" panose="02010600030101010101" pitchFamily="2" charset="-122"/>
              </a:rPr>
              <a:t>‘s’, 47, ‘a’</a:t>
            </a:r>
            <a:r>
              <a:rPr kumimoji="1" lang="en-US" altLang="zh-CN" sz="4000">
                <a:solidFill>
                  <a:srgbClr val="FF0000"/>
                </a:solidFill>
                <a:ea typeface="宋体" panose="02010600030101010101" pitchFamily="2" charset="-122"/>
              </a:rPr>
              <a:t>)</a:t>
            </a:r>
          </a:p>
        </p:txBody>
      </p:sp>
      <p:sp>
        <p:nvSpPr>
          <p:cNvPr id="86023" name="Rectangle 10">
            <a:extLst>
              <a:ext uri="{FF2B5EF4-FFF2-40B4-BE49-F238E27FC236}">
                <a16:creationId xmlns:a16="http://schemas.microsoft.com/office/drawing/2014/main" id="{3A56B838-BA3E-6DBB-A42E-D10CE7BC6C9A}"/>
              </a:ext>
            </a:extLst>
          </p:cNvPr>
          <p:cNvSpPr>
            <a:spLocks noGrp="1" noChangeArrowheads="1"/>
          </p:cNvSpPr>
          <p:nvPr>
            <p:ph type="title"/>
          </p:nvPr>
        </p:nvSpPr>
        <p:spPr>
          <a:noFill/>
        </p:spPr>
        <p:txBody>
          <a:bodyPr/>
          <a:lstStyle/>
          <a:p>
            <a:pPr eaLnBrk="1" hangingPunct="1"/>
            <a:r>
              <a:rPr kumimoji="1" lang="zh-CN" altLang="en-US" b="1">
                <a:sym typeface="Symbol" panose="05050102010706020507" pitchFamily="18" charset="2"/>
              </a:rPr>
              <a:t>表头和表尾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4996" grpId="0"/>
      <p:bldP spid="84997" grpId="0"/>
      <p:bldP spid="8499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a:extLst>
              <a:ext uri="{FF2B5EF4-FFF2-40B4-BE49-F238E27FC236}">
                <a16:creationId xmlns:a16="http://schemas.microsoft.com/office/drawing/2014/main" id="{916A8A06-EA83-A936-8766-62D290747CBA}"/>
              </a:ext>
            </a:extLst>
          </p:cNvPr>
          <p:cNvSpPr>
            <a:spLocks noChangeArrowheads="1"/>
          </p:cNvSpPr>
          <p:nvPr/>
        </p:nvSpPr>
        <p:spPr bwMode="auto">
          <a:xfrm>
            <a:off x="457200" y="12684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buFont typeface="Wingdings" panose="05000000000000000000" pitchFamily="2" charset="2"/>
              <a:buNone/>
            </a:pPr>
            <a:r>
              <a:rPr lang="en-US" altLang="zh-CN">
                <a:solidFill>
                  <a:srgbClr val="000000"/>
                </a:solidFill>
              </a:rPr>
              <a:t>Complex general list</a:t>
            </a:r>
          </a:p>
        </p:txBody>
      </p:sp>
      <p:sp>
        <p:nvSpPr>
          <p:cNvPr id="87043" name="Text Box 7">
            <a:extLst>
              <a:ext uri="{FF2B5EF4-FFF2-40B4-BE49-F238E27FC236}">
                <a16:creationId xmlns:a16="http://schemas.microsoft.com/office/drawing/2014/main" id="{EB4EFA53-0F9B-F5EE-73AC-4BDDF8D32940}"/>
              </a:ext>
            </a:extLst>
          </p:cNvPr>
          <p:cNvSpPr txBox="1">
            <a:spLocks noChangeArrowheads="1"/>
          </p:cNvSpPr>
          <p:nvPr/>
        </p:nvSpPr>
        <p:spPr bwMode="auto">
          <a:xfrm>
            <a:off x="546100" y="1481138"/>
            <a:ext cx="7443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b="1" i="1">
                <a:ea typeface="宋体" panose="02010600030101010101" pitchFamily="2" charset="-122"/>
              </a:rPr>
              <a:t>list2</a:t>
            </a:r>
            <a:r>
              <a:rPr kumimoji="1" lang="en-US" altLang="zh-CN" b="1">
                <a:ea typeface="宋体" panose="02010600030101010101" pitchFamily="2" charset="-122"/>
              </a:rPr>
              <a:t>=(</a:t>
            </a:r>
            <a:r>
              <a:rPr kumimoji="1" lang="en-US" altLang="zh-CN" b="1">
                <a:solidFill>
                  <a:srgbClr val="FFFF00"/>
                </a:solidFill>
                <a:ea typeface="宋体" panose="02010600030101010101" pitchFamily="2" charset="-122"/>
              </a:rPr>
              <a:t>5, (</a:t>
            </a:r>
            <a:r>
              <a:rPr kumimoji="1" lang="en-US" altLang="zh-CN" b="1">
                <a:solidFill>
                  <a:srgbClr val="FF3300"/>
                </a:solidFill>
                <a:ea typeface="宋体" panose="02010600030101010101" pitchFamily="2" charset="-122"/>
              </a:rPr>
              <a:t>3, 2, (14, 9, 3), ( ), 4</a:t>
            </a:r>
            <a:r>
              <a:rPr kumimoji="1" lang="en-US" altLang="zh-CN" b="1">
                <a:solidFill>
                  <a:srgbClr val="FFFF00"/>
                </a:solidFill>
                <a:ea typeface="宋体" panose="02010600030101010101" pitchFamily="2" charset="-122"/>
              </a:rPr>
              <a:t>), 2, (</a:t>
            </a:r>
            <a:r>
              <a:rPr kumimoji="1" lang="en-US" altLang="zh-CN" b="1">
                <a:solidFill>
                  <a:srgbClr val="FF3300"/>
                </a:solidFill>
                <a:ea typeface="宋体" panose="02010600030101010101" pitchFamily="2" charset="-122"/>
              </a:rPr>
              <a:t>6, 3, 10</a:t>
            </a:r>
            <a:r>
              <a:rPr kumimoji="1" lang="en-US" altLang="zh-CN" b="1">
                <a:solidFill>
                  <a:srgbClr val="FFFF00"/>
                </a:solidFill>
                <a:ea typeface="宋体" panose="02010600030101010101" pitchFamily="2" charset="-122"/>
              </a:rPr>
              <a:t>)</a:t>
            </a:r>
            <a:r>
              <a:rPr kumimoji="1" lang="en-US" altLang="zh-CN" b="1">
                <a:ea typeface="宋体" panose="02010600030101010101" pitchFamily="2" charset="-122"/>
              </a:rPr>
              <a:t>)</a:t>
            </a:r>
          </a:p>
        </p:txBody>
      </p:sp>
      <p:sp>
        <p:nvSpPr>
          <p:cNvPr id="86020" name="Text Box 8">
            <a:extLst>
              <a:ext uri="{FF2B5EF4-FFF2-40B4-BE49-F238E27FC236}">
                <a16:creationId xmlns:a16="http://schemas.microsoft.com/office/drawing/2014/main" id="{A4A87A54-E81C-A8BD-901C-4CC9C3ADFA20}"/>
              </a:ext>
            </a:extLst>
          </p:cNvPr>
          <p:cNvSpPr txBox="1">
            <a:spLocks noChangeArrowheads="1"/>
          </p:cNvSpPr>
          <p:nvPr/>
        </p:nvSpPr>
        <p:spPr bwMode="auto">
          <a:xfrm>
            <a:off x="468313" y="23495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b="1">
                <a:ea typeface="宋体" panose="02010600030101010101" pitchFamily="2" charset="-122"/>
              </a:rPr>
              <a:t>Head(</a:t>
            </a:r>
            <a:r>
              <a:rPr kumimoji="1" lang="en-US" altLang="zh-CN" b="1" i="1">
                <a:ea typeface="宋体" panose="02010600030101010101" pitchFamily="2" charset="-122"/>
              </a:rPr>
              <a:t>list2</a:t>
            </a:r>
            <a:r>
              <a:rPr kumimoji="1" lang="en-US" altLang="zh-CN" b="1">
                <a:ea typeface="宋体" panose="02010600030101010101" pitchFamily="2" charset="-122"/>
              </a:rPr>
              <a:t>)=</a:t>
            </a:r>
            <a:r>
              <a:rPr kumimoji="1" lang="en-US" altLang="zh-CN" b="1">
                <a:solidFill>
                  <a:srgbClr val="FFFF00"/>
                </a:solidFill>
                <a:ea typeface="宋体" panose="02010600030101010101" pitchFamily="2" charset="-122"/>
              </a:rPr>
              <a:t>5</a:t>
            </a:r>
          </a:p>
        </p:txBody>
      </p:sp>
      <p:sp>
        <p:nvSpPr>
          <p:cNvPr id="86021" name="Text Box 9">
            <a:extLst>
              <a:ext uri="{FF2B5EF4-FFF2-40B4-BE49-F238E27FC236}">
                <a16:creationId xmlns:a16="http://schemas.microsoft.com/office/drawing/2014/main" id="{9618532E-4A59-0146-3EE4-B68CE0589B22}"/>
              </a:ext>
            </a:extLst>
          </p:cNvPr>
          <p:cNvSpPr txBox="1">
            <a:spLocks noChangeArrowheads="1"/>
          </p:cNvSpPr>
          <p:nvPr/>
        </p:nvSpPr>
        <p:spPr bwMode="auto">
          <a:xfrm>
            <a:off x="468313" y="2995613"/>
            <a:ext cx="80819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b="1">
                <a:ea typeface="宋体" panose="02010600030101010101" pitchFamily="2" charset="-122"/>
              </a:rPr>
              <a:t>Tail(</a:t>
            </a:r>
            <a:r>
              <a:rPr kumimoji="1" lang="en-US" altLang="zh-CN" b="1" i="1">
                <a:ea typeface="宋体" panose="02010600030101010101" pitchFamily="2" charset="-122"/>
              </a:rPr>
              <a:t>list2</a:t>
            </a:r>
            <a:r>
              <a:rPr kumimoji="1" lang="en-US" altLang="zh-CN" b="1">
                <a:ea typeface="宋体" panose="02010600030101010101" pitchFamily="2" charset="-122"/>
              </a:rPr>
              <a:t>)=</a:t>
            </a:r>
            <a:r>
              <a:rPr kumimoji="1" lang="en-US" altLang="zh-CN" sz="4000" b="1">
                <a:solidFill>
                  <a:srgbClr val="FF0000"/>
                </a:solidFill>
                <a:ea typeface="宋体" panose="02010600030101010101" pitchFamily="2" charset="-122"/>
              </a:rPr>
              <a:t>(</a:t>
            </a:r>
            <a:r>
              <a:rPr kumimoji="1" lang="en-US" altLang="zh-CN" b="1">
                <a:solidFill>
                  <a:srgbClr val="FFFF00"/>
                </a:solidFill>
                <a:ea typeface="宋体" panose="02010600030101010101" pitchFamily="2" charset="-122"/>
              </a:rPr>
              <a:t>(</a:t>
            </a:r>
            <a:r>
              <a:rPr kumimoji="1" lang="en-US" altLang="zh-CN" b="1">
                <a:solidFill>
                  <a:srgbClr val="FF3300"/>
                </a:solidFill>
                <a:ea typeface="宋体" panose="02010600030101010101" pitchFamily="2" charset="-122"/>
              </a:rPr>
              <a:t>3, 2, (14, 9, 3), ( ), 4</a:t>
            </a:r>
            <a:r>
              <a:rPr kumimoji="1" lang="en-US" altLang="zh-CN" b="1">
                <a:solidFill>
                  <a:srgbClr val="FFFF00"/>
                </a:solidFill>
                <a:ea typeface="宋体" panose="02010600030101010101" pitchFamily="2" charset="-122"/>
              </a:rPr>
              <a:t>), 2, (</a:t>
            </a:r>
            <a:r>
              <a:rPr kumimoji="1" lang="en-US" altLang="zh-CN" b="1">
                <a:solidFill>
                  <a:srgbClr val="FF3300"/>
                </a:solidFill>
                <a:ea typeface="宋体" panose="02010600030101010101" pitchFamily="2" charset="-122"/>
              </a:rPr>
              <a:t>6, 3, 10</a:t>
            </a:r>
            <a:r>
              <a:rPr kumimoji="1" lang="en-US" altLang="zh-CN" b="1">
                <a:solidFill>
                  <a:srgbClr val="FFFF00"/>
                </a:solidFill>
                <a:ea typeface="宋体" panose="02010600030101010101" pitchFamily="2" charset="-122"/>
              </a:rPr>
              <a:t>)</a:t>
            </a:r>
            <a:r>
              <a:rPr kumimoji="1" lang="en-US" altLang="zh-CN" sz="4000" b="1">
                <a:solidFill>
                  <a:srgbClr val="FF0000"/>
                </a:solidFill>
                <a:ea typeface="宋体" panose="02010600030101010101" pitchFamily="2" charset="-122"/>
              </a:rPr>
              <a:t>)</a:t>
            </a:r>
          </a:p>
        </p:txBody>
      </p:sp>
      <p:sp>
        <p:nvSpPr>
          <p:cNvPr id="86022" name="Text Box 10">
            <a:extLst>
              <a:ext uri="{FF2B5EF4-FFF2-40B4-BE49-F238E27FC236}">
                <a16:creationId xmlns:a16="http://schemas.microsoft.com/office/drawing/2014/main" id="{B57A94BC-CD9B-4753-FCF9-68D301D3E50F}"/>
              </a:ext>
            </a:extLst>
          </p:cNvPr>
          <p:cNvSpPr txBox="1">
            <a:spLocks noChangeArrowheads="1"/>
          </p:cNvSpPr>
          <p:nvPr/>
        </p:nvSpPr>
        <p:spPr bwMode="auto">
          <a:xfrm>
            <a:off x="468313" y="3641725"/>
            <a:ext cx="68341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b="1">
                <a:ea typeface="宋体" panose="02010600030101010101" pitchFamily="2" charset="-122"/>
              </a:rPr>
              <a:t>Head(Tail(</a:t>
            </a:r>
            <a:r>
              <a:rPr kumimoji="1" lang="en-US" altLang="zh-CN" b="1" i="1">
                <a:ea typeface="宋体" panose="02010600030101010101" pitchFamily="2" charset="-122"/>
              </a:rPr>
              <a:t>list2</a:t>
            </a:r>
            <a:r>
              <a:rPr kumimoji="1" lang="en-US" altLang="zh-CN" b="1">
                <a:ea typeface="宋体" panose="02010600030101010101" pitchFamily="2" charset="-122"/>
              </a:rPr>
              <a:t>))=</a:t>
            </a:r>
            <a:r>
              <a:rPr kumimoji="1" lang="en-US" altLang="zh-CN" b="1">
                <a:solidFill>
                  <a:srgbClr val="FFFF00"/>
                </a:solidFill>
                <a:ea typeface="宋体" panose="02010600030101010101" pitchFamily="2" charset="-122"/>
              </a:rPr>
              <a:t>(</a:t>
            </a:r>
            <a:r>
              <a:rPr kumimoji="1" lang="en-US" altLang="zh-CN" b="1">
                <a:solidFill>
                  <a:srgbClr val="FF3300"/>
                </a:solidFill>
                <a:ea typeface="宋体" panose="02010600030101010101" pitchFamily="2" charset="-122"/>
              </a:rPr>
              <a:t>3, 2, (14, 9, 3), ( ), 4</a:t>
            </a:r>
            <a:r>
              <a:rPr kumimoji="1" lang="en-US" altLang="zh-CN" b="1">
                <a:solidFill>
                  <a:srgbClr val="FFFF00"/>
                </a:solidFill>
                <a:ea typeface="宋体" panose="02010600030101010101" pitchFamily="2" charset="-122"/>
              </a:rPr>
              <a:t>)</a:t>
            </a:r>
          </a:p>
        </p:txBody>
      </p:sp>
      <p:sp>
        <p:nvSpPr>
          <p:cNvPr id="86023" name="Text Box 11">
            <a:extLst>
              <a:ext uri="{FF2B5EF4-FFF2-40B4-BE49-F238E27FC236}">
                <a16:creationId xmlns:a16="http://schemas.microsoft.com/office/drawing/2014/main" id="{FCA470B7-DD1D-7531-B9B6-8E9A2F7CF86F}"/>
              </a:ext>
            </a:extLst>
          </p:cNvPr>
          <p:cNvSpPr txBox="1">
            <a:spLocks noChangeArrowheads="1"/>
          </p:cNvSpPr>
          <p:nvPr/>
        </p:nvSpPr>
        <p:spPr bwMode="auto">
          <a:xfrm>
            <a:off x="468313" y="4289425"/>
            <a:ext cx="4679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b="1">
                <a:ea typeface="宋体" panose="02010600030101010101" pitchFamily="2" charset="-122"/>
              </a:rPr>
              <a:t>Head(Head(Tail(</a:t>
            </a:r>
            <a:r>
              <a:rPr kumimoji="1" lang="en-US" altLang="zh-CN" b="1" i="1">
                <a:ea typeface="宋体" panose="02010600030101010101" pitchFamily="2" charset="-122"/>
              </a:rPr>
              <a:t>list2</a:t>
            </a:r>
            <a:r>
              <a:rPr kumimoji="1" lang="en-US" altLang="zh-CN" b="1">
                <a:ea typeface="宋体" panose="02010600030101010101" pitchFamily="2" charset="-122"/>
              </a:rPr>
              <a:t>)))=</a:t>
            </a:r>
            <a:r>
              <a:rPr kumimoji="1" lang="en-US" altLang="zh-CN" b="1">
                <a:solidFill>
                  <a:srgbClr val="FF3300"/>
                </a:solidFill>
                <a:ea typeface="宋体" panose="02010600030101010101" pitchFamily="2" charset="-122"/>
              </a:rPr>
              <a:t>3</a:t>
            </a:r>
            <a:endParaRPr kumimoji="1" lang="en-US" altLang="zh-CN" b="1">
              <a:solidFill>
                <a:srgbClr val="008000"/>
              </a:solidFill>
              <a:ea typeface="宋体" panose="02010600030101010101" pitchFamily="2" charset="-122"/>
            </a:endParaRPr>
          </a:p>
        </p:txBody>
      </p:sp>
      <p:sp>
        <p:nvSpPr>
          <p:cNvPr id="87048" name="Rectangle 12">
            <a:extLst>
              <a:ext uri="{FF2B5EF4-FFF2-40B4-BE49-F238E27FC236}">
                <a16:creationId xmlns:a16="http://schemas.microsoft.com/office/drawing/2014/main" id="{C1EE4D20-0202-3179-6A31-B607A9C3EE43}"/>
              </a:ext>
            </a:extLst>
          </p:cNvPr>
          <p:cNvSpPr>
            <a:spLocks noGrp="1" noChangeArrowheads="1"/>
          </p:cNvSpPr>
          <p:nvPr>
            <p:ph type="title"/>
          </p:nvPr>
        </p:nvSpPr>
        <p:spPr>
          <a:noFill/>
        </p:spPr>
        <p:txBody>
          <a:bodyPr/>
          <a:lstStyle/>
          <a:p>
            <a:pPr eaLnBrk="1" hangingPunct="1"/>
            <a:r>
              <a:rPr kumimoji="1" lang="zh-CN" altLang="en-US" b="1">
                <a:sym typeface="Symbol" panose="05050102010706020507" pitchFamily="18" charset="2"/>
              </a:rPr>
              <a:t>表头和表尾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21" grpId="0"/>
      <p:bldP spid="86022" grpId="0"/>
      <p:bldP spid="860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4" name="Object 6"/>
          <p:cNvGraphicFramePr>
            <a:graphicFrameLocks noChangeAspect="1"/>
          </p:cNvGraphicFramePr>
          <p:nvPr/>
        </p:nvGraphicFramePr>
        <p:xfrm>
          <a:off x="273050" y="1905000"/>
          <a:ext cx="6405245" cy="2143125"/>
        </p:xfrm>
        <a:graphic>
          <a:graphicData uri="http://schemas.openxmlformats.org/presentationml/2006/ole">
            <mc:AlternateContent xmlns:mc="http://schemas.openxmlformats.org/markup-compatibility/2006">
              <mc:Choice xmlns:v="urn:schemas-microsoft-com:vml" Requires="v">
                <p:oleObj name="Equation" r:id="rId2" imgW="3416300" imgH="1143000" progId="Equation.DSMT4">
                  <p:embed/>
                </p:oleObj>
              </mc:Choice>
              <mc:Fallback>
                <p:oleObj name="Equation" r:id="rId2" imgW="3416300" imgH="11430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1905000"/>
                        <a:ext cx="640524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5" name="Text Box 7"/>
          <p:cNvSpPr txBox="1">
            <a:spLocks noChangeArrowheads="1"/>
          </p:cNvSpPr>
          <p:nvPr/>
        </p:nvSpPr>
        <p:spPr bwMode="auto">
          <a:xfrm>
            <a:off x="395605" y="4509135"/>
            <a:ext cx="8064500" cy="1906905"/>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0" hangingPunct="1">
              <a:spcAft>
                <a:spcPts val="1200"/>
              </a:spcAft>
            </a:pPr>
            <a:r>
              <a:rPr kumimoji="1" lang="en-US" altLang="zh-CN" sz="3600" b="1" dirty="0">
                <a:latin typeface="Times New Roman" panose="02020603050405020304" pitchFamily="18" charset="0"/>
                <a:ea typeface="仿宋_GB2312" pitchFamily="49" charset="-122"/>
                <a:sym typeface="+mn-ea"/>
              </a:rPr>
              <a:t>Column-first:</a:t>
            </a:r>
            <a:endParaRPr kumimoji="1" lang="en-US" altLang="zh-CN" sz="3600" b="1" dirty="0">
              <a:latin typeface="Times New Roman" panose="02020603050405020304" pitchFamily="18" charset="0"/>
              <a:ea typeface="仿宋_GB2312" pitchFamily="49" charset="-122"/>
            </a:endParaRPr>
          </a:p>
          <a:p>
            <a:r>
              <a:rPr kumimoji="1" lang="en-US" altLang="zh-CN" sz="3600" b="1" dirty="0">
                <a:latin typeface="Times New Roman" panose="02020603050405020304" pitchFamily="18" charset="0"/>
                <a:ea typeface="仿宋_GB2312" pitchFamily="49" charset="-122"/>
              </a:rPr>
              <a:t>Row-first: </a:t>
            </a:r>
            <a:r>
              <a:rPr kumimoji="1" lang="en-US" altLang="zh-CN" sz="3600" b="1" dirty="0">
                <a:latin typeface="Times New Roman" panose="02020603050405020304" pitchFamily="18" charset="0"/>
                <a:ea typeface="楷体_GB2312" pitchFamily="49" charset="-122"/>
              </a:rPr>
              <a:t> </a:t>
            </a:r>
          </a:p>
          <a:p>
            <a:pPr eaLnBrk="1" latinLnBrk="0" hangingPunct="1">
              <a:lnSpc>
                <a:spcPct val="100000"/>
              </a:lnSpc>
            </a:pPr>
            <a:r>
              <a:rPr kumimoji="1" lang="en-US" altLang="zh-CN" sz="3600" b="1" i="1" dirty="0">
                <a:latin typeface="Times New Roman" panose="02020603050405020304" pitchFamily="18" charset="0"/>
                <a:ea typeface="楷体_GB2312" pitchFamily="49" charset="-122"/>
              </a:rPr>
              <a:t>LOC </a:t>
            </a:r>
            <a:r>
              <a:rPr kumimoji="1" lang="en-US" altLang="zh-CN" sz="3600" b="1" dirty="0">
                <a:latin typeface="Times New Roman" panose="02020603050405020304" pitchFamily="18" charset="0"/>
                <a:ea typeface="楷体_GB2312" pitchFamily="49" charset="-122"/>
              </a:rPr>
              <a:t>( </a:t>
            </a:r>
            <a:r>
              <a:rPr kumimoji="1" lang="en-US" altLang="zh-CN" sz="3600" b="1" i="1" dirty="0">
                <a:latin typeface="Times New Roman" panose="02020603050405020304" pitchFamily="18" charset="0"/>
                <a:ea typeface="楷体_GB2312" pitchFamily="49" charset="-122"/>
              </a:rPr>
              <a:t>j</a:t>
            </a:r>
            <a:r>
              <a:rPr kumimoji="1" lang="en-US" altLang="zh-CN" sz="3600" b="1" dirty="0">
                <a:latin typeface="Times New Roman" panose="02020603050405020304" pitchFamily="18" charset="0"/>
                <a:ea typeface="楷体_GB2312" pitchFamily="49" charset="-122"/>
              </a:rPr>
              <a:t>, </a:t>
            </a:r>
            <a:r>
              <a:rPr kumimoji="1" lang="en-US" altLang="zh-CN" sz="3600" b="1" i="1" dirty="0">
                <a:latin typeface="Times New Roman" panose="02020603050405020304" pitchFamily="18" charset="0"/>
                <a:ea typeface="楷体_GB2312" pitchFamily="49" charset="-122"/>
              </a:rPr>
              <a:t>k </a:t>
            </a:r>
            <a:r>
              <a:rPr kumimoji="1" lang="en-US" altLang="zh-CN" sz="3600" b="1" dirty="0">
                <a:latin typeface="Times New Roman" panose="02020603050405020304" pitchFamily="18" charset="0"/>
                <a:ea typeface="楷体_GB2312" pitchFamily="49" charset="-122"/>
              </a:rPr>
              <a:t>) = </a:t>
            </a:r>
            <a:r>
              <a:rPr kumimoji="1" lang="en-US" altLang="zh-CN" sz="3600" b="1" i="1" dirty="0">
                <a:latin typeface="Times New Roman" panose="02020603050405020304" pitchFamily="18" charset="0"/>
                <a:ea typeface="楷体_GB2312" pitchFamily="49" charset="-122"/>
              </a:rPr>
              <a:t>a</a:t>
            </a:r>
            <a:r>
              <a:rPr kumimoji="1" lang="en-US" altLang="zh-CN" sz="3600" b="1" dirty="0">
                <a:latin typeface="Times New Roman" panose="02020603050405020304" pitchFamily="18" charset="0"/>
                <a:ea typeface="楷体_GB2312" pitchFamily="49" charset="-122"/>
              </a:rPr>
              <a:t> + ( </a:t>
            </a:r>
            <a:r>
              <a:rPr kumimoji="1" lang="en-US" altLang="zh-CN" sz="3600" b="1" i="1" dirty="0">
                <a:latin typeface="Times New Roman" panose="02020603050405020304" pitchFamily="18" charset="0"/>
                <a:ea typeface="楷体_GB2312" pitchFamily="49" charset="-122"/>
              </a:rPr>
              <a:t>j * m + k </a:t>
            </a:r>
            <a:r>
              <a:rPr kumimoji="1" lang="en-US" altLang="zh-CN" sz="3600" b="1" dirty="0">
                <a:latin typeface="Times New Roman" panose="02020603050405020304" pitchFamily="18" charset="0"/>
                <a:ea typeface="楷体_GB2312" pitchFamily="49" charset="-122"/>
              </a:rPr>
              <a:t>) * </a:t>
            </a:r>
            <a:r>
              <a:rPr kumimoji="1" lang="en-US" altLang="zh-CN" sz="3600" b="1" i="1" dirty="0">
                <a:latin typeface="Times New Roman" panose="02020603050405020304" pitchFamily="18" charset="0"/>
                <a:ea typeface="楷体_GB2312" pitchFamily="49" charset="-122"/>
              </a:rPr>
              <a:t>l</a:t>
            </a:r>
            <a:endParaRPr kumimoji="1" lang="en-US" altLang="zh-CN" sz="3600" i="1" dirty="0">
              <a:latin typeface="Times New Roman" panose="02020603050405020304" pitchFamily="18" charset="0"/>
            </a:endParaRPr>
          </a:p>
        </p:txBody>
      </p:sp>
      <p:sp>
        <p:nvSpPr>
          <p:cNvPr id="73736" name="Rectangle 8"/>
          <p:cNvSpPr>
            <a:spLocks noGrp="1" noChangeArrowheads="1"/>
          </p:cNvSpPr>
          <p:nvPr>
            <p:ph type="title"/>
          </p:nvPr>
        </p:nvSpPr>
        <p:spPr>
          <a:xfrm>
            <a:off x="457200" y="274638"/>
            <a:ext cx="8229600" cy="1143000"/>
          </a:xfrm>
          <a:noFill/>
        </p:spPr>
        <p:txBody>
          <a:bodyPr anchorCtr="0"/>
          <a:lstStyle/>
          <a:p>
            <a:r>
              <a:rPr lang="en-US" altLang="zh-CN" dirty="0" err="1"/>
              <a:t>2D</a:t>
            </a:r>
            <a:r>
              <a:rPr lang="en-US" altLang="zh-CN" dirty="0"/>
              <a:t> array</a:t>
            </a:r>
          </a:p>
        </p:txBody>
      </p:sp>
      <p:sp>
        <p:nvSpPr>
          <p:cNvPr id="73737" name="Line 9"/>
          <p:cNvSpPr>
            <a:spLocks noChangeShapeType="1"/>
          </p:cNvSpPr>
          <p:nvPr/>
        </p:nvSpPr>
        <p:spPr bwMode="auto">
          <a:xfrm>
            <a:off x="7308850"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8" name="Line 10"/>
          <p:cNvSpPr>
            <a:spLocks noChangeShapeType="1"/>
          </p:cNvSpPr>
          <p:nvPr/>
        </p:nvSpPr>
        <p:spPr bwMode="auto">
          <a:xfrm>
            <a:off x="8748713"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39" name="Rectangle 11"/>
          <p:cNvSpPr>
            <a:spLocks noChangeArrowheads="1"/>
          </p:cNvSpPr>
          <p:nvPr/>
        </p:nvSpPr>
        <p:spPr bwMode="auto">
          <a:xfrm>
            <a:off x="7308850" y="1268413"/>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a[0][0]</a:t>
            </a:r>
          </a:p>
        </p:txBody>
      </p:sp>
      <p:sp>
        <p:nvSpPr>
          <p:cNvPr id="73740" name="Rectangle 12"/>
          <p:cNvSpPr>
            <a:spLocks noChangeArrowheads="1"/>
          </p:cNvSpPr>
          <p:nvPr/>
        </p:nvSpPr>
        <p:spPr bwMode="auto">
          <a:xfrm>
            <a:off x="7308850" y="1700213"/>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a[0][1]</a:t>
            </a:r>
          </a:p>
        </p:txBody>
      </p:sp>
      <p:sp>
        <p:nvSpPr>
          <p:cNvPr id="73741" name="Rectangle 13"/>
          <p:cNvSpPr>
            <a:spLocks noChangeArrowheads="1"/>
          </p:cNvSpPr>
          <p:nvPr/>
        </p:nvSpPr>
        <p:spPr bwMode="auto">
          <a:xfrm>
            <a:off x="7308850" y="2636838"/>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a[0][m-1]</a:t>
            </a:r>
          </a:p>
        </p:txBody>
      </p:sp>
      <p:sp>
        <p:nvSpPr>
          <p:cNvPr id="73742" name="Rectangle 14"/>
          <p:cNvSpPr>
            <a:spLocks noChangeArrowheads="1"/>
          </p:cNvSpPr>
          <p:nvPr/>
        </p:nvSpPr>
        <p:spPr bwMode="auto">
          <a:xfrm>
            <a:off x="7308850" y="3068638"/>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a[1][0]</a:t>
            </a:r>
          </a:p>
        </p:txBody>
      </p:sp>
      <p:sp>
        <p:nvSpPr>
          <p:cNvPr id="73743" name="Rectangle 15"/>
          <p:cNvSpPr>
            <a:spLocks noChangeArrowheads="1"/>
          </p:cNvSpPr>
          <p:nvPr/>
        </p:nvSpPr>
        <p:spPr bwMode="auto">
          <a:xfrm>
            <a:off x="7308850" y="4005263"/>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a[1][m-1]</a:t>
            </a:r>
          </a:p>
        </p:txBody>
      </p:sp>
      <p:sp>
        <p:nvSpPr>
          <p:cNvPr id="73744" name="Rectangle 16"/>
          <p:cNvSpPr>
            <a:spLocks noChangeArrowheads="1"/>
          </p:cNvSpPr>
          <p:nvPr/>
        </p:nvSpPr>
        <p:spPr bwMode="auto">
          <a:xfrm>
            <a:off x="7308850" y="5373688"/>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a[n-1][0]</a:t>
            </a:r>
          </a:p>
        </p:txBody>
      </p:sp>
      <p:sp>
        <p:nvSpPr>
          <p:cNvPr id="73745" name="Rectangle 17"/>
          <p:cNvSpPr>
            <a:spLocks noChangeArrowheads="1"/>
          </p:cNvSpPr>
          <p:nvPr/>
        </p:nvSpPr>
        <p:spPr bwMode="auto">
          <a:xfrm>
            <a:off x="7308850" y="6254750"/>
            <a:ext cx="1439863" cy="431800"/>
          </a:xfrm>
          <a:prstGeom prst="rect">
            <a:avLst/>
          </a:prstGeom>
          <a:noFill/>
          <a:ln w="9525">
            <a:solidFill>
              <a:schemeClr val="tx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a[n-1][m-1]</a:t>
            </a:r>
          </a:p>
        </p:txBody>
      </p:sp>
      <p:sp>
        <p:nvSpPr>
          <p:cNvPr id="73746" name="Line 18"/>
          <p:cNvSpPr>
            <a:spLocks noChangeShapeType="1"/>
          </p:cNvSpPr>
          <p:nvPr/>
        </p:nvSpPr>
        <p:spPr bwMode="auto">
          <a:xfrm>
            <a:off x="8027988" y="2276475"/>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7" name="Line 19"/>
          <p:cNvSpPr>
            <a:spLocks noChangeShapeType="1"/>
          </p:cNvSpPr>
          <p:nvPr/>
        </p:nvSpPr>
        <p:spPr bwMode="auto">
          <a:xfrm>
            <a:off x="8027988" y="3644900"/>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8" name="Line 20"/>
          <p:cNvSpPr>
            <a:spLocks noChangeShapeType="1"/>
          </p:cNvSpPr>
          <p:nvPr/>
        </p:nvSpPr>
        <p:spPr bwMode="auto">
          <a:xfrm>
            <a:off x="8027988" y="4581525"/>
            <a:ext cx="0" cy="647700"/>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49" name="Line 21"/>
          <p:cNvSpPr>
            <a:spLocks noChangeShapeType="1"/>
          </p:cNvSpPr>
          <p:nvPr/>
        </p:nvSpPr>
        <p:spPr bwMode="auto">
          <a:xfrm>
            <a:off x="8027988" y="5878513"/>
            <a:ext cx="0" cy="287337"/>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751" name="Rectangle 23"/>
          <p:cNvSpPr>
            <a:spLocks noChangeArrowheads="1"/>
          </p:cNvSpPr>
          <p:nvPr/>
        </p:nvSpPr>
        <p:spPr bwMode="auto">
          <a:xfrm>
            <a:off x="6804025" y="1131888"/>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latin typeface="Times New Roman" panose="02020603050405020304" pitchFamily="18" charset="0"/>
                <a:ea typeface="楷体_GB2312" pitchFamily="49" charset="-122"/>
              </a:rPr>
              <a:t>a</a:t>
            </a:r>
          </a:p>
        </p:txBody>
      </p:sp>
      <p:sp>
        <p:nvSpPr>
          <p:cNvPr id="2" name="左大括号 1">
            <a:extLst>
              <a:ext uri="{FF2B5EF4-FFF2-40B4-BE49-F238E27FC236}">
                <a16:creationId xmlns:a16="http://schemas.microsoft.com/office/drawing/2014/main" id="{CCB82835-CFD5-3997-0B65-CBF2388D035D}"/>
              </a:ext>
            </a:extLst>
          </p:cNvPr>
          <p:cNvSpPr/>
          <p:nvPr/>
        </p:nvSpPr>
        <p:spPr>
          <a:xfrm rot="16200000">
            <a:off x="3978272" y="1833592"/>
            <a:ext cx="178727" cy="4751911"/>
          </a:xfrm>
          <a:prstGeom prst="leftBrace">
            <a:avLst>
              <a:gd name="adj1" fmla="val 8333"/>
              <a:gd name="adj2" fmla="val 513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3">
            <a:extLst>
              <a:ext uri="{FF2B5EF4-FFF2-40B4-BE49-F238E27FC236}">
                <a16:creationId xmlns:a16="http://schemas.microsoft.com/office/drawing/2014/main" id="{8D677254-BAA7-FC00-4807-F210828A99DE}"/>
              </a:ext>
            </a:extLst>
          </p:cNvPr>
          <p:cNvSpPr>
            <a:spLocks noChangeArrowheads="1"/>
          </p:cNvSpPr>
          <p:nvPr/>
        </p:nvSpPr>
        <p:spPr bwMode="auto">
          <a:xfrm>
            <a:off x="3923928" y="4120183"/>
            <a:ext cx="5437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latin typeface="Times New Roman" panose="02020603050405020304" pitchFamily="18" charset="0"/>
                <a:ea typeface="楷体_GB2312" pitchFamily="49" charset="-122"/>
              </a:rPr>
              <a:t>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BBA0FA1-16DF-A37E-A4CD-8F36E171934E}"/>
              </a:ext>
            </a:extLst>
          </p:cNvPr>
          <p:cNvSpPr>
            <a:spLocks noGrp="1" noChangeArrowheads="1"/>
          </p:cNvSpPr>
          <p:nvPr>
            <p:ph type="title"/>
          </p:nvPr>
        </p:nvSpPr>
        <p:spPr/>
        <p:txBody>
          <a:bodyPr/>
          <a:lstStyle/>
          <a:p>
            <a:pPr eaLnBrk="1" hangingPunct="1"/>
            <a:r>
              <a:rPr kumimoji="1" lang="en-US" altLang="zh-CN"/>
              <a:t>Features of General List</a:t>
            </a:r>
          </a:p>
        </p:txBody>
      </p:sp>
      <p:sp>
        <p:nvSpPr>
          <p:cNvPr id="88067" name="Text Box 4">
            <a:extLst>
              <a:ext uri="{FF2B5EF4-FFF2-40B4-BE49-F238E27FC236}">
                <a16:creationId xmlns:a16="http://schemas.microsoft.com/office/drawing/2014/main" id="{3F967FD2-2BA4-FDA5-C4BA-40E3A53E56B2}"/>
              </a:ext>
            </a:extLst>
          </p:cNvPr>
          <p:cNvSpPr txBox="1">
            <a:spLocks noChangeArrowheads="1"/>
          </p:cNvSpPr>
          <p:nvPr/>
        </p:nvSpPr>
        <p:spPr bwMode="auto">
          <a:xfrm>
            <a:off x="323528" y="1871935"/>
            <a:ext cx="8280400"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lnSpc>
                <a:spcPct val="110000"/>
              </a:lnSpc>
              <a:spcBef>
                <a:spcPct val="0"/>
              </a:spcBef>
              <a:buClrTx/>
              <a:buSzTx/>
              <a:buFontTx/>
              <a:buNone/>
            </a:pPr>
            <a:r>
              <a:rPr kumimoji="1" lang="zh-CN" altLang="en-US" sz="2800" dirty="0"/>
              <a:t>（</a:t>
            </a:r>
            <a:r>
              <a:rPr kumimoji="1" lang="en-US" altLang="zh-CN" sz="2800" dirty="0"/>
              <a:t>1</a:t>
            </a:r>
            <a:r>
              <a:rPr kumimoji="1" lang="zh-CN" altLang="en-US" sz="2800" dirty="0"/>
              <a:t>）元素可以是子表，子表的元素还可以是子表，形成一个层次结构。</a:t>
            </a:r>
          </a:p>
          <a:p>
            <a:pPr eaLnBrk="1" hangingPunct="1">
              <a:lnSpc>
                <a:spcPct val="110000"/>
              </a:lnSpc>
              <a:spcBef>
                <a:spcPct val="0"/>
              </a:spcBef>
              <a:buClrTx/>
              <a:buSzTx/>
              <a:buFontTx/>
              <a:buNone/>
            </a:pPr>
            <a:r>
              <a:rPr kumimoji="1" lang="zh-CN" altLang="en-US" sz="2800" dirty="0"/>
              <a:t>（</a:t>
            </a:r>
            <a:r>
              <a:rPr kumimoji="1" lang="en-US" altLang="zh-CN" sz="2800" dirty="0"/>
              <a:t>2</a:t>
            </a:r>
            <a:r>
              <a:rPr kumimoji="1" lang="zh-CN" altLang="en-US" sz="2800" dirty="0"/>
              <a:t>）广义表可以为其他广义表所共享。如</a:t>
            </a:r>
            <a:r>
              <a:rPr kumimoji="1" lang="en-US" altLang="zh-CN" sz="2800" dirty="0" err="1"/>
              <a:t>A,B,C</a:t>
            </a:r>
            <a:r>
              <a:rPr kumimoji="1" lang="zh-CN" altLang="en-US" sz="2800" dirty="0"/>
              <a:t>均为</a:t>
            </a:r>
            <a:r>
              <a:rPr kumimoji="1" lang="en-US" altLang="zh-CN" sz="2800" dirty="0"/>
              <a:t>D</a:t>
            </a:r>
            <a:r>
              <a:rPr kumimoji="1" lang="zh-CN" altLang="en-US" sz="2800" dirty="0"/>
              <a:t>的子表。</a:t>
            </a:r>
          </a:p>
          <a:p>
            <a:pPr eaLnBrk="1" hangingPunct="1">
              <a:lnSpc>
                <a:spcPct val="110000"/>
              </a:lnSpc>
              <a:spcBef>
                <a:spcPct val="0"/>
              </a:spcBef>
              <a:buClrTx/>
              <a:buSzTx/>
              <a:buFontTx/>
              <a:buNone/>
            </a:pPr>
            <a:r>
              <a:rPr kumimoji="1" lang="zh-CN" altLang="en-US" sz="2800" dirty="0"/>
              <a:t>（</a:t>
            </a:r>
            <a:r>
              <a:rPr kumimoji="1" lang="en-US" altLang="zh-CN" sz="2800" dirty="0"/>
              <a:t>3</a:t>
            </a:r>
            <a:r>
              <a:rPr kumimoji="1" lang="zh-CN" altLang="en-US" sz="2800" dirty="0"/>
              <a:t>）广义表可以是一个递归表。</a:t>
            </a:r>
          </a:p>
          <a:p>
            <a:pPr eaLnBrk="1" hangingPunct="1">
              <a:lnSpc>
                <a:spcPct val="110000"/>
              </a:lnSpc>
              <a:spcBef>
                <a:spcPct val="0"/>
              </a:spcBef>
              <a:buClrTx/>
              <a:buSzTx/>
              <a:buFontTx/>
              <a:buNone/>
            </a:pPr>
            <a:r>
              <a:rPr kumimoji="1" lang="zh-CN" altLang="en-US" sz="2800" dirty="0"/>
              <a:t>（</a:t>
            </a:r>
            <a:r>
              <a:rPr kumimoji="1" lang="en-US" altLang="zh-CN" sz="2800" dirty="0"/>
              <a:t>4</a:t>
            </a:r>
            <a:r>
              <a:rPr kumimoji="1" lang="zh-CN" altLang="en-US" sz="2800" dirty="0"/>
              <a:t>）表头可以是原子，也可以是子表；表尾必定是子表。</a:t>
            </a:r>
          </a:p>
          <a:p>
            <a:pPr eaLnBrk="1" hangingPunct="1">
              <a:lnSpc>
                <a:spcPct val="110000"/>
              </a:lnSpc>
              <a:spcBef>
                <a:spcPct val="0"/>
              </a:spcBef>
              <a:buClrTx/>
              <a:buSzTx/>
              <a:buFontTx/>
              <a:buNone/>
            </a:pPr>
            <a:endParaRPr kumimoji="1" lang="zh-CN" altLang="en-US" sz="2800" dirty="0"/>
          </a:p>
          <a:p>
            <a:pPr eaLnBrk="1" hangingPunct="1">
              <a:lnSpc>
                <a:spcPct val="110000"/>
              </a:lnSpc>
              <a:spcBef>
                <a:spcPct val="0"/>
              </a:spcBef>
              <a:buClrTx/>
              <a:buSzTx/>
              <a:buFontTx/>
              <a:buNone/>
            </a:pPr>
            <a:r>
              <a:rPr kumimoji="1" lang="zh-CN" altLang="en-US" sz="2800" dirty="0">
                <a:solidFill>
                  <a:srgbClr val="FFFF00"/>
                </a:solidFill>
              </a:rPr>
              <a:t>注意：</a:t>
            </a:r>
            <a:r>
              <a:rPr kumimoji="1" lang="en-US" altLang="zh-CN" sz="2800" dirty="0">
                <a:solidFill>
                  <a:srgbClr val="FFFF00"/>
                </a:solidFill>
              </a:rPr>
              <a:t>( ) </a:t>
            </a:r>
            <a:r>
              <a:rPr kumimoji="1" lang="zh-CN" altLang="en-US" sz="2800" dirty="0">
                <a:solidFill>
                  <a:srgbClr val="FFFF00"/>
                </a:solidFill>
              </a:rPr>
              <a:t>和</a:t>
            </a:r>
            <a:r>
              <a:rPr kumimoji="1" lang="en-US" altLang="zh-CN" sz="2800" dirty="0">
                <a:solidFill>
                  <a:srgbClr val="FFFF00"/>
                </a:solidFill>
              </a:rPr>
              <a:t>(( ))</a:t>
            </a:r>
            <a:r>
              <a:rPr kumimoji="1" lang="zh-CN" altLang="en-US" sz="2800" dirty="0">
                <a:solidFill>
                  <a:srgbClr val="FFFF00"/>
                </a:solidFill>
              </a:rPr>
              <a:t>的区别。</a:t>
            </a:r>
            <a:endParaRPr kumimoji="1" lang="en-US" altLang="zh-CN" sz="2800" dirty="0">
              <a:solidFill>
                <a:srgbClr val="FFFF00"/>
              </a:solidFill>
            </a:endParaRPr>
          </a:p>
          <a:p>
            <a:pPr eaLnBrk="1" hangingPunct="1">
              <a:lnSpc>
                <a:spcPct val="110000"/>
              </a:lnSpc>
              <a:spcBef>
                <a:spcPct val="0"/>
              </a:spcBef>
              <a:buClrTx/>
              <a:buSzTx/>
              <a:buFontTx/>
              <a:buNone/>
            </a:pPr>
            <a:r>
              <a:rPr kumimoji="1" lang="zh-CN" altLang="en-US" sz="2800" dirty="0">
                <a:solidFill>
                  <a:srgbClr val="FFFF00"/>
                </a:solidFill>
              </a:rPr>
              <a:t>思考</a:t>
            </a:r>
            <a:r>
              <a:rPr kumimoji="1" lang="en-US" altLang="zh-CN" sz="2800" dirty="0">
                <a:solidFill>
                  <a:srgbClr val="FFFF00"/>
                </a:solidFill>
              </a:rPr>
              <a:t>:</a:t>
            </a:r>
            <a:r>
              <a:rPr kumimoji="1" lang="zh-CN" altLang="en-US" sz="2800" dirty="0">
                <a:solidFill>
                  <a:srgbClr val="FFFF00"/>
                </a:solidFill>
              </a:rPr>
              <a:t>（</a:t>
            </a:r>
            <a:r>
              <a:rPr kumimoji="1" lang="en-US" altLang="zh-CN" sz="2800" dirty="0">
                <a:solidFill>
                  <a:srgbClr val="FFFF00"/>
                </a:solidFill>
              </a:rPr>
              <a:t>e)</a:t>
            </a:r>
            <a:r>
              <a:rPr kumimoji="1" lang="zh-CN" altLang="en-US" sz="2800" dirty="0">
                <a:solidFill>
                  <a:srgbClr val="FFFF00"/>
                </a:solidFill>
              </a:rPr>
              <a:t>与</a:t>
            </a:r>
            <a:r>
              <a:rPr kumimoji="1" lang="en-US" altLang="zh-CN" sz="2800" dirty="0">
                <a:solidFill>
                  <a:srgbClr val="FFFF00"/>
                </a:solidFill>
              </a:rPr>
              <a:t>((e))</a:t>
            </a:r>
            <a:r>
              <a:rPr kumimoji="1" lang="zh-CN" altLang="en-US" sz="2800" dirty="0">
                <a:solidFill>
                  <a:srgbClr val="FFFF00"/>
                </a:solidFill>
              </a:rPr>
              <a:t>有区别吗？</a:t>
            </a:r>
          </a:p>
        </p:txBody>
      </p:sp>
      <p:sp>
        <p:nvSpPr>
          <p:cNvPr id="3" name="文本框 2">
            <a:extLst>
              <a:ext uri="{FF2B5EF4-FFF2-40B4-BE49-F238E27FC236}">
                <a16:creationId xmlns:a16="http://schemas.microsoft.com/office/drawing/2014/main" id="{2CE24747-9C14-5025-2028-AE5C219FC666}"/>
              </a:ext>
            </a:extLst>
          </p:cNvPr>
          <p:cNvSpPr txBox="1"/>
          <p:nvPr/>
        </p:nvSpPr>
        <p:spPr>
          <a:xfrm>
            <a:off x="4644008" y="4941168"/>
            <a:ext cx="4427984" cy="1854354"/>
          </a:xfrm>
          <a:prstGeom prst="rect">
            <a:avLst/>
          </a:prstGeom>
          <a:noFill/>
        </p:spPr>
        <p:txBody>
          <a:bodyPr wrap="square">
            <a:spAutoFit/>
          </a:bodyPr>
          <a:lstStyle/>
          <a:p>
            <a:pPr marL="285750" indent="-285750" algn="just">
              <a:buFont typeface="Wingdings" panose="05000000000000000000" pitchFamily="2" charset="2"/>
              <a:buChar char="q"/>
            </a:pPr>
            <a:r>
              <a:rPr lang="zh-CN" altLang="en-US" sz="1600" dirty="0">
                <a:solidFill>
                  <a:srgbClr val="66FF33"/>
                </a:solidFill>
                <a:latin typeface="-apple-system"/>
              </a:rPr>
              <a:t>前者“</a:t>
            </a:r>
            <a:r>
              <a:rPr lang="en-US" altLang="zh-CN" sz="1600" dirty="0">
                <a:solidFill>
                  <a:srgbClr val="66FF33"/>
                </a:solidFill>
                <a:latin typeface="-apple-system"/>
              </a:rPr>
              <a:t>()</a:t>
            </a:r>
            <a:r>
              <a:rPr lang="zh-CN" altLang="en-US" sz="1600" dirty="0">
                <a:solidFill>
                  <a:srgbClr val="66FF33"/>
                </a:solidFill>
                <a:latin typeface="-apple-system"/>
              </a:rPr>
              <a:t>” 是</a:t>
            </a:r>
            <a:r>
              <a:rPr lang="zh-CN" altLang="en-US" sz="1600" b="0" i="0" dirty="0">
                <a:solidFill>
                  <a:srgbClr val="66FF33"/>
                </a:solidFill>
                <a:effectLst/>
                <a:latin typeface="-apple-system"/>
              </a:rPr>
              <a:t>长度为</a:t>
            </a:r>
            <a:r>
              <a:rPr lang="en-US" altLang="zh-CN" sz="1600" b="0" i="0" dirty="0">
                <a:solidFill>
                  <a:srgbClr val="66FF33"/>
                </a:solidFill>
                <a:effectLst/>
                <a:latin typeface="-apple-system"/>
              </a:rPr>
              <a:t>0</a:t>
            </a:r>
            <a:r>
              <a:rPr lang="zh-CN" altLang="en-US" sz="1600" b="0" i="0" dirty="0">
                <a:solidFill>
                  <a:srgbClr val="66FF33"/>
                </a:solidFill>
                <a:effectLst/>
                <a:latin typeface="-apple-system"/>
              </a:rPr>
              <a:t>的空表，对其不能做求表头和表尾的运算</a:t>
            </a:r>
            <a:r>
              <a:rPr lang="en-US" altLang="zh-CN" sz="1600" dirty="0">
                <a:solidFill>
                  <a:srgbClr val="66FF33"/>
                </a:solidFill>
                <a:latin typeface="-apple-system"/>
              </a:rPr>
              <a:t>;</a:t>
            </a:r>
          </a:p>
          <a:p>
            <a:pPr marL="285750" indent="-285750" algn="just">
              <a:buFont typeface="Wingdings" panose="05000000000000000000" pitchFamily="2" charset="2"/>
              <a:buChar char="q"/>
            </a:pPr>
            <a:r>
              <a:rPr lang="zh-CN" altLang="en-US" sz="1600" b="0" i="0" dirty="0">
                <a:solidFill>
                  <a:srgbClr val="66FF33"/>
                </a:solidFill>
                <a:effectLst/>
                <a:latin typeface="-apple-system"/>
              </a:rPr>
              <a:t>而后者“</a:t>
            </a:r>
            <a:r>
              <a:rPr lang="en-US" altLang="zh-CN" sz="1600" b="0" i="0" dirty="0">
                <a:solidFill>
                  <a:srgbClr val="66FF33"/>
                </a:solidFill>
                <a:effectLst/>
                <a:latin typeface="-apple-system"/>
              </a:rPr>
              <a:t>(())</a:t>
            </a:r>
            <a:r>
              <a:rPr lang="zh-CN" altLang="en-US" sz="1600" b="0" i="0" dirty="0">
                <a:solidFill>
                  <a:srgbClr val="66FF33"/>
                </a:solidFill>
                <a:effectLst/>
                <a:latin typeface="-apple-system"/>
              </a:rPr>
              <a:t>”是长度为</a:t>
            </a:r>
            <a:r>
              <a:rPr lang="en-US" altLang="zh-CN" sz="1600" dirty="0">
                <a:solidFill>
                  <a:srgbClr val="66FF33"/>
                </a:solidFill>
                <a:latin typeface="-apple-system"/>
              </a:rPr>
              <a:t>1</a:t>
            </a:r>
            <a:r>
              <a:rPr lang="zh-CN" altLang="en-US" sz="1600" b="0" i="0" dirty="0">
                <a:solidFill>
                  <a:srgbClr val="66FF33"/>
                </a:solidFill>
                <a:effectLst/>
                <a:latin typeface="-apple-system"/>
              </a:rPr>
              <a:t>的非空表</a:t>
            </a:r>
            <a:r>
              <a:rPr lang="en-US" altLang="zh-CN" sz="1600" b="0" i="0" dirty="0">
                <a:solidFill>
                  <a:srgbClr val="66FF33"/>
                </a:solidFill>
                <a:effectLst/>
                <a:latin typeface="-apple-system"/>
              </a:rPr>
              <a:t>(</a:t>
            </a:r>
            <a:r>
              <a:rPr lang="zh-CN" altLang="en-US" sz="1600" b="0" i="0" dirty="0">
                <a:solidFill>
                  <a:srgbClr val="66FF33"/>
                </a:solidFill>
                <a:effectLst/>
                <a:latin typeface="-apple-system"/>
              </a:rPr>
              <a:t>只不过该表中惟一的一个元素是空表</a:t>
            </a:r>
            <a:r>
              <a:rPr lang="en-US" altLang="zh-CN" sz="1600" b="0" i="0" dirty="0">
                <a:solidFill>
                  <a:srgbClr val="66FF33"/>
                </a:solidFill>
                <a:effectLst/>
                <a:latin typeface="-apple-system"/>
              </a:rPr>
              <a:t>)</a:t>
            </a:r>
            <a:r>
              <a:rPr lang="zh-CN" altLang="en-US" sz="1600" b="0" i="0" dirty="0">
                <a:solidFill>
                  <a:srgbClr val="66FF33"/>
                </a:solidFill>
                <a:effectLst/>
                <a:latin typeface="-apple-system"/>
              </a:rPr>
              <a:t>，对其可进行分解，得到的表头和表尾均是空表 </a:t>
            </a:r>
            <a:r>
              <a:rPr lang="en-US" altLang="zh-CN" sz="1600" b="0" i="0" dirty="0">
                <a:solidFill>
                  <a:srgbClr val="66FF33"/>
                </a:solidFill>
                <a:effectLst/>
                <a:latin typeface="-apple-system"/>
              </a:rPr>
              <a:t>()</a:t>
            </a:r>
            <a:r>
              <a:rPr lang="en-US" altLang="zh-CN" sz="1600" dirty="0">
                <a:solidFill>
                  <a:srgbClr val="66FF33"/>
                </a:solidFill>
                <a:latin typeface="-apple-system"/>
              </a:rPr>
              <a:t>;</a:t>
            </a:r>
          </a:p>
          <a:p>
            <a:pPr marL="285750" indent="-285750" algn="just">
              <a:spcBef>
                <a:spcPts val="300"/>
              </a:spcBef>
              <a:buFont typeface="Wingdings" panose="05000000000000000000" pitchFamily="2" charset="2"/>
              <a:buChar char="q"/>
            </a:pPr>
            <a:r>
              <a:rPr lang="en-US" sz="1600" dirty="0">
                <a:solidFill>
                  <a:srgbClr val="66FF33"/>
                </a:solidFill>
                <a:latin typeface="-apple-system"/>
              </a:rPr>
              <a:t>(e)</a:t>
            </a:r>
            <a:r>
              <a:rPr lang="zh-CN" altLang="en-US" sz="1600" dirty="0">
                <a:solidFill>
                  <a:srgbClr val="66FF33"/>
                </a:solidFill>
                <a:latin typeface="-apple-system"/>
              </a:rPr>
              <a:t>与</a:t>
            </a:r>
            <a:r>
              <a:rPr lang="en-US" altLang="zh-CN" sz="1600" dirty="0">
                <a:solidFill>
                  <a:srgbClr val="66FF33"/>
                </a:solidFill>
                <a:latin typeface="-apple-system"/>
              </a:rPr>
              <a:t>((e)) </a:t>
            </a:r>
            <a:r>
              <a:rPr lang="zh-CN" altLang="en-US" sz="1600" dirty="0">
                <a:solidFill>
                  <a:srgbClr val="66FF33"/>
                </a:solidFill>
                <a:latin typeface="-apple-system"/>
              </a:rPr>
              <a:t>区别是后者也只有一个元素，但是这个元素也是一个广义表；</a:t>
            </a:r>
            <a:endParaRPr lang="en-US" sz="1600" dirty="0">
              <a:solidFill>
                <a:srgbClr val="66FF33"/>
              </a:solidFill>
            </a:endParaRPr>
          </a:p>
        </p:txBody>
      </p:sp>
      <p:grpSp>
        <p:nvGrpSpPr>
          <p:cNvPr id="6" name="组合 5">
            <a:extLst>
              <a:ext uri="{FF2B5EF4-FFF2-40B4-BE49-F238E27FC236}">
                <a16:creationId xmlns:a16="http://schemas.microsoft.com/office/drawing/2014/main" id="{85D2226B-3EBE-9B7E-A567-BD9E08A55619}"/>
              </a:ext>
            </a:extLst>
          </p:cNvPr>
          <p:cNvGrpSpPr/>
          <p:nvPr/>
        </p:nvGrpSpPr>
        <p:grpSpPr>
          <a:xfrm>
            <a:off x="4968000" y="4941143"/>
            <a:ext cx="3600400" cy="1800225"/>
            <a:chOff x="4860032" y="4941143"/>
            <a:chExt cx="3600400" cy="1800225"/>
          </a:xfrm>
        </p:grpSpPr>
        <p:pic>
          <p:nvPicPr>
            <p:cNvPr id="4" name="Picture 85" descr="Click To Download">
              <a:extLst>
                <a:ext uri="{FF2B5EF4-FFF2-40B4-BE49-F238E27FC236}">
                  <a16:creationId xmlns:a16="http://schemas.microsoft.com/office/drawing/2014/main" id="{BD72D9A0-CACA-7656-9603-A481ADB46E84}"/>
                </a:ext>
              </a:extLst>
            </p:cNvPr>
            <p:cNvPicPr>
              <a:picLocks noChangeAspect="1" noChangeArrowheads="1" noCrop="1"/>
            </p:cNvPicPr>
            <p:nvPr/>
          </p:nvPicPr>
          <p:blipFill>
            <a:blip r:embed="rId3"/>
            <a:srcRect/>
            <a:stretch>
              <a:fillRect/>
            </a:stretch>
          </p:blipFill>
          <p:spPr bwMode="auto">
            <a:xfrm>
              <a:off x="4860032" y="4941143"/>
              <a:ext cx="1800225" cy="18002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2E310C6-0569-61A3-F9DE-62E492FAF319}"/>
                </a:ext>
              </a:extLst>
            </p:cNvPr>
            <p:cNvSpPr txBox="1"/>
            <p:nvPr/>
          </p:nvSpPr>
          <p:spPr>
            <a:xfrm>
              <a:off x="6634291" y="5589240"/>
              <a:ext cx="1826141" cy="584775"/>
            </a:xfrm>
            <a:prstGeom prst="rect">
              <a:avLst/>
            </a:prstGeom>
            <a:noFill/>
          </p:spPr>
          <p:txBody>
            <a:bodyPr wrap="none" rtlCol="0">
              <a:spAutoFit/>
            </a:bodyPr>
            <a:lstStyle/>
            <a:p>
              <a:r>
                <a:rPr lang="zh-CN" altLang="en-US" sz="3200" dirty="0">
                  <a:solidFill>
                    <a:srgbClr val="FFC000"/>
                  </a:solidFill>
                </a:rPr>
                <a:t>请思考？</a:t>
              </a:r>
              <a:endParaRPr lang="en-US" sz="3200" dirty="0">
                <a:solidFill>
                  <a:srgbClr val="FFC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8579E11-C301-16CB-B684-C6C51B08D8F1}"/>
              </a:ext>
            </a:extLst>
          </p:cNvPr>
          <p:cNvSpPr>
            <a:spLocks noGrp="1" noChangeArrowheads="1"/>
          </p:cNvSpPr>
          <p:nvPr>
            <p:ph type="title"/>
          </p:nvPr>
        </p:nvSpPr>
        <p:spPr/>
        <p:txBody>
          <a:bodyPr/>
          <a:lstStyle/>
          <a:p>
            <a:pPr eaLnBrk="1" hangingPunct="1"/>
            <a:r>
              <a:rPr lang="en-US" altLang="zh-CN"/>
              <a:t>Example</a:t>
            </a:r>
          </a:p>
        </p:txBody>
      </p:sp>
      <p:sp>
        <p:nvSpPr>
          <p:cNvPr id="89091" name="Oval 4">
            <a:extLst>
              <a:ext uri="{FF2B5EF4-FFF2-40B4-BE49-F238E27FC236}">
                <a16:creationId xmlns:a16="http://schemas.microsoft.com/office/drawing/2014/main" id="{62B84C88-1784-45AB-CDD9-EF8DC588C2DD}"/>
              </a:ext>
            </a:extLst>
          </p:cNvPr>
          <p:cNvSpPr>
            <a:spLocks noChangeArrowheads="1"/>
          </p:cNvSpPr>
          <p:nvPr/>
        </p:nvSpPr>
        <p:spPr bwMode="auto">
          <a:xfrm>
            <a:off x="2303463" y="2419350"/>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092" name="Text Box 5">
            <a:extLst>
              <a:ext uri="{FF2B5EF4-FFF2-40B4-BE49-F238E27FC236}">
                <a16:creationId xmlns:a16="http://schemas.microsoft.com/office/drawing/2014/main" id="{63D577EC-C02B-0637-5BD6-114D50CC1FD1}"/>
              </a:ext>
            </a:extLst>
          </p:cNvPr>
          <p:cNvSpPr txBox="1">
            <a:spLocks noChangeArrowheads="1"/>
          </p:cNvSpPr>
          <p:nvPr/>
        </p:nvSpPr>
        <p:spPr bwMode="auto">
          <a:xfrm>
            <a:off x="2843213" y="19859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00"/>
                </a:solidFill>
                <a:latin typeface="Arial" panose="020B0604020202020204" pitchFamily="34" charset="0"/>
                <a:ea typeface="宋体" panose="02010600030101010101" pitchFamily="2" charset="-122"/>
              </a:rPr>
              <a:t>D</a:t>
            </a:r>
          </a:p>
        </p:txBody>
      </p:sp>
      <p:sp>
        <p:nvSpPr>
          <p:cNvPr id="89093" name="Oval 6">
            <a:extLst>
              <a:ext uri="{FF2B5EF4-FFF2-40B4-BE49-F238E27FC236}">
                <a16:creationId xmlns:a16="http://schemas.microsoft.com/office/drawing/2014/main" id="{890AAB93-1AB9-372F-89A7-9D85CA8C6797}"/>
              </a:ext>
            </a:extLst>
          </p:cNvPr>
          <p:cNvSpPr>
            <a:spLocks noChangeArrowheads="1"/>
          </p:cNvSpPr>
          <p:nvPr/>
        </p:nvSpPr>
        <p:spPr bwMode="auto">
          <a:xfrm>
            <a:off x="1331913" y="3319463"/>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094" name="Oval 7">
            <a:extLst>
              <a:ext uri="{FF2B5EF4-FFF2-40B4-BE49-F238E27FC236}">
                <a16:creationId xmlns:a16="http://schemas.microsoft.com/office/drawing/2014/main" id="{3E2ED3E7-84AE-9208-2677-8EC260BDB599}"/>
              </a:ext>
            </a:extLst>
          </p:cNvPr>
          <p:cNvSpPr>
            <a:spLocks noChangeArrowheads="1"/>
          </p:cNvSpPr>
          <p:nvPr/>
        </p:nvSpPr>
        <p:spPr bwMode="auto">
          <a:xfrm>
            <a:off x="2303463" y="3319463"/>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095" name="Oval 8">
            <a:extLst>
              <a:ext uri="{FF2B5EF4-FFF2-40B4-BE49-F238E27FC236}">
                <a16:creationId xmlns:a16="http://schemas.microsoft.com/office/drawing/2014/main" id="{6EB2AD5D-13BD-80FE-206A-0E3C00753DC6}"/>
              </a:ext>
            </a:extLst>
          </p:cNvPr>
          <p:cNvSpPr>
            <a:spLocks noChangeArrowheads="1"/>
          </p:cNvSpPr>
          <p:nvPr/>
        </p:nvSpPr>
        <p:spPr bwMode="auto">
          <a:xfrm>
            <a:off x="3275013" y="3319463"/>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096" name="Rectangle 9">
            <a:extLst>
              <a:ext uri="{FF2B5EF4-FFF2-40B4-BE49-F238E27FC236}">
                <a16:creationId xmlns:a16="http://schemas.microsoft.com/office/drawing/2014/main" id="{B7A1363F-7011-4B39-55A8-2DF06E639DC4}"/>
              </a:ext>
            </a:extLst>
          </p:cNvPr>
          <p:cNvSpPr>
            <a:spLocks noChangeArrowheads="1"/>
          </p:cNvSpPr>
          <p:nvPr/>
        </p:nvSpPr>
        <p:spPr bwMode="auto">
          <a:xfrm>
            <a:off x="2305050" y="4291013"/>
            <a:ext cx="504825" cy="360362"/>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2400">
                <a:solidFill>
                  <a:srgbClr val="66FF33"/>
                </a:solidFill>
                <a:latin typeface="Arial" panose="020B0604020202020204" pitchFamily="34" charset="0"/>
                <a:ea typeface="宋体" panose="02010600030101010101" pitchFamily="2" charset="-122"/>
              </a:rPr>
              <a:t>e</a:t>
            </a:r>
          </a:p>
        </p:txBody>
      </p:sp>
      <p:sp>
        <p:nvSpPr>
          <p:cNvPr id="89097" name="Rectangle 10">
            <a:extLst>
              <a:ext uri="{FF2B5EF4-FFF2-40B4-BE49-F238E27FC236}">
                <a16:creationId xmlns:a16="http://schemas.microsoft.com/office/drawing/2014/main" id="{4AEC26CD-C375-A2BB-24F6-84B6248B16F1}"/>
              </a:ext>
            </a:extLst>
          </p:cNvPr>
          <p:cNvSpPr>
            <a:spLocks noChangeArrowheads="1"/>
          </p:cNvSpPr>
          <p:nvPr/>
        </p:nvSpPr>
        <p:spPr bwMode="auto">
          <a:xfrm>
            <a:off x="2987675" y="4291013"/>
            <a:ext cx="504825" cy="360362"/>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2400">
                <a:solidFill>
                  <a:srgbClr val="66FF33"/>
                </a:solidFill>
                <a:latin typeface="Arial" panose="020B0604020202020204" pitchFamily="34" charset="0"/>
                <a:ea typeface="宋体" panose="02010600030101010101" pitchFamily="2" charset="-122"/>
              </a:rPr>
              <a:t>a</a:t>
            </a:r>
          </a:p>
        </p:txBody>
      </p:sp>
      <p:sp>
        <p:nvSpPr>
          <p:cNvPr id="89098" name="Oval 11">
            <a:extLst>
              <a:ext uri="{FF2B5EF4-FFF2-40B4-BE49-F238E27FC236}">
                <a16:creationId xmlns:a16="http://schemas.microsoft.com/office/drawing/2014/main" id="{F645B7A0-AD47-551F-D9D6-3E631418EE97}"/>
              </a:ext>
            </a:extLst>
          </p:cNvPr>
          <p:cNvSpPr>
            <a:spLocks noChangeArrowheads="1"/>
          </p:cNvSpPr>
          <p:nvPr/>
        </p:nvSpPr>
        <p:spPr bwMode="auto">
          <a:xfrm>
            <a:off x="3924300" y="4219575"/>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099" name="Rectangle 12">
            <a:extLst>
              <a:ext uri="{FF2B5EF4-FFF2-40B4-BE49-F238E27FC236}">
                <a16:creationId xmlns:a16="http://schemas.microsoft.com/office/drawing/2014/main" id="{0C76C3D8-2DB0-9774-268D-EBC43E252864}"/>
              </a:ext>
            </a:extLst>
          </p:cNvPr>
          <p:cNvSpPr>
            <a:spLocks noChangeArrowheads="1"/>
          </p:cNvSpPr>
          <p:nvPr/>
        </p:nvSpPr>
        <p:spPr bwMode="auto">
          <a:xfrm>
            <a:off x="3201988" y="5156200"/>
            <a:ext cx="504825" cy="360363"/>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2400">
                <a:solidFill>
                  <a:srgbClr val="66FF33"/>
                </a:solidFill>
                <a:latin typeface="Arial" panose="020B0604020202020204" pitchFamily="34" charset="0"/>
                <a:ea typeface="宋体" panose="02010600030101010101" pitchFamily="2" charset="-122"/>
              </a:rPr>
              <a:t>b</a:t>
            </a:r>
          </a:p>
        </p:txBody>
      </p:sp>
      <p:sp>
        <p:nvSpPr>
          <p:cNvPr id="89100" name="Rectangle 13">
            <a:extLst>
              <a:ext uri="{FF2B5EF4-FFF2-40B4-BE49-F238E27FC236}">
                <a16:creationId xmlns:a16="http://schemas.microsoft.com/office/drawing/2014/main" id="{21304C4B-48A9-63E2-0531-DCC8841A512F}"/>
              </a:ext>
            </a:extLst>
          </p:cNvPr>
          <p:cNvSpPr>
            <a:spLocks noChangeArrowheads="1"/>
          </p:cNvSpPr>
          <p:nvPr/>
        </p:nvSpPr>
        <p:spPr bwMode="auto">
          <a:xfrm>
            <a:off x="3922713" y="5156200"/>
            <a:ext cx="504825" cy="360363"/>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2400">
                <a:solidFill>
                  <a:srgbClr val="66FF33"/>
                </a:solidFill>
                <a:latin typeface="Arial" panose="020B0604020202020204" pitchFamily="34" charset="0"/>
                <a:ea typeface="宋体" panose="02010600030101010101" pitchFamily="2" charset="-122"/>
              </a:rPr>
              <a:t>c</a:t>
            </a:r>
          </a:p>
        </p:txBody>
      </p:sp>
      <p:sp>
        <p:nvSpPr>
          <p:cNvPr id="89101" name="Rectangle 14">
            <a:extLst>
              <a:ext uri="{FF2B5EF4-FFF2-40B4-BE49-F238E27FC236}">
                <a16:creationId xmlns:a16="http://schemas.microsoft.com/office/drawing/2014/main" id="{9D2E692D-DA1E-F904-80CB-1D7FBEA980FD}"/>
              </a:ext>
            </a:extLst>
          </p:cNvPr>
          <p:cNvSpPr>
            <a:spLocks noChangeArrowheads="1"/>
          </p:cNvSpPr>
          <p:nvPr/>
        </p:nvSpPr>
        <p:spPr bwMode="auto">
          <a:xfrm>
            <a:off x="4643438" y="5156200"/>
            <a:ext cx="504825" cy="360363"/>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2400">
                <a:solidFill>
                  <a:srgbClr val="66FF33"/>
                </a:solidFill>
                <a:latin typeface="Arial" panose="020B0604020202020204" pitchFamily="34" charset="0"/>
                <a:ea typeface="宋体" panose="02010600030101010101" pitchFamily="2" charset="-122"/>
              </a:rPr>
              <a:t>d</a:t>
            </a:r>
          </a:p>
        </p:txBody>
      </p:sp>
      <p:sp>
        <p:nvSpPr>
          <p:cNvPr id="89102" name="Text Box 15">
            <a:extLst>
              <a:ext uri="{FF2B5EF4-FFF2-40B4-BE49-F238E27FC236}">
                <a16:creationId xmlns:a16="http://schemas.microsoft.com/office/drawing/2014/main" id="{0F15FAC4-E317-77B3-D88D-1B9C43847A46}"/>
              </a:ext>
            </a:extLst>
          </p:cNvPr>
          <p:cNvSpPr txBox="1">
            <a:spLocks noChangeArrowheads="1"/>
          </p:cNvSpPr>
          <p:nvPr/>
        </p:nvSpPr>
        <p:spPr bwMode="auto">
          <a:xfrm>
            <a:off x="1042988" y="29940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00"/>
                </a:solidFill>
                <a:latin typeface="Arial" panose="020B0604020202020204" pitchFamily="34" charset="0"/>
                <a:ea typeface="宋体" panose="02010600030101010101" pitchFamily="2" charset="-122"/>
              </a:rPr>
              <a:t>A</a:t>
            </a:r>
          </a:p>
        </p:txBody>
      </p:sp>
      <p:sp>
        <p:nvSpPr>
          <p:cNvPr id="89103" name="Text Box 16">
            <a:extLst>
              <a:ext uri="{FF2B5EF4-FFF2-40B4-BE49-F238E27FC236}">
                <a16:creationId xmlns:a16="http://schemas.microsoft.com/office/drawing/2014/main" id="{BE6FE70E-66A2-1D86-B19D-9AA587476FDA}"/>
              </a:ext>
            </a:extLst>
          </p:cNvPr>
          <p:cNvSpPr txBox="1">
            <a:spLocks noChangeArrowheads="1"/>
          </p:cNvSpPr>
          <p:nvPr/>
        </p:nvSpPr>
        <p:spPr bwMode="auto">
          <a:xfrm>
            <a:off x="2124075" y="29940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00"/>
                </a:solidFill>
                <a:latin typeface="Arial" panose="020B0604020202020204" pitchFamily="34" charset="0"/>
                <a:ea typeface="宋体" panose="02010600030101010101" pitchFamily="2" charset="-122"/>
              </a:rPr>
              <a:t>B</a:t>
            </a:r>
          </a:p>
        </p:txBody>
      </p:sp>
      <p:sp>
        <p:nvSpPr>
          <p:cNvPr id="89104" name="Text Box 17">
            <a:extLst>
              <a:ext uri="{FF2B5EF4-FFF2-40B4-BE49-F238E27FC236}">
                <a16:creationId xmlns:a16="http://schemas.microsoft.com/office/drawing/2014/main" id="{28F437B8-5438-4D56-A0A5-0D0ED71BA22F}"/>
              </a:ext>
            </a:extLst>
          </p:cNvPr>
          <p:cNvSpPr txBox="1">
            <a:spLocks noChangeArrowheads="1"/>
          </p:cNvSpPr>
          <p:nvPr/>
        </p:nvSpPr>
        <p:spPr bwMode="auto">
          <a:xfrm>
            <a:off x="3635375" y="29940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00"/>
                </a:solidFill>
                <a:latin typeface="Arial" panose="020B0604020202020204" pitchFamily="34" charset="0"/>
                <a:ea typeface="宋体" panose="02010600030101010101" pitchFamily="2" charset="-122"/>
              </a:rPr>
              <a:t>C</a:t>
            </a:r>
          </a:p>
        </p:txBody>
      </p:sp>
      <p:cxnSp>
        <p:nvCxnSpPr>
          <p:cNvPr id="89105" name="AutoShape 18">
            <a:extLst>
              <a:ext uri="{FF2B5EF4-FFF2-40B4-BE49-F238E27FC236}">
                <a16:creationId xmlns:a16="http://schemas.microsoft.com/office/drawing/2014/main" id="{FB2D19B9-D784-F432-8F18-83AFBC25F3FF}"/>
              </a:ext>
            </a:extLst>
          </p:cNvPr>
          <p:cNvCxnSpPr>
            <a:cxnSpLocks noChangeShapeType="1"/>
            <a:stCxn id="89091" idx="3"/>
            <a:endCxn id="89093" idx="0"/>
          </p:cNvCxnSpPr>
          <p:nvPr/>
        </p:nvCxnSpPr>
        <p:spPr bwMode="auto">
          <a:xfrm flipH="1">
            <a:off x="1584325" y="2863850"/>
            <a:ext cx="793750" cy="441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06" name="AutoShape 19">
            <a:extLst>
              <a:ext uri="{FF2B5EF4-FFF2-40B4-BE49-F238E27FC236}">
                <a16:creationId xmlns:a16="http://schemas.microsoft.com/office/drawing/2014/main" id="{4656B27F-11B0-FDE5-8B11-465E101A9AC7}"/>
              </a:ext>
            </a:extLst>
          </p:cNvPr>
          <p:cNvCxnSpPr>
            <a:cxnSpLocks noChangeShapeType="1"/>
            <a:stCxn id="89091" idx="4"/>
            <a:endCxn id="89094" idx="0"/>
          </p:cNvCxnSpPr>
          <p:nvPr/>
        </p:nvCxnSpPr>
        <p:spPr bwMode="auto">
          <a:xfrm>
            <a:off x="2555875" y="2938463"/>
            <a:ext cx="0" cy="36671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07" name="AutoShape 20">
            <a:extLst>
              <a:ext uri="{FF2B5EF4-FFF2-40B4-BE49-F238E27FC236}">
                <a16:creationId xmlns:a16="http://schemas.microsoft.com/office/drawing/2014/main" id="{177909EF-C9F8-98F3-A965-57BE028B185D}"/>
              </a:ext>
            </a:extLst>
          </p:cNvPr>
          <p:cNvCxnSpPr>
            <a:cxnSpLocks noChangeShapeType="1"/>
            <a:stCxn id="89091" idx="5"/>
            <a:endCxn id="89095" idx="0"/>
          </p:cNvCxnSpPr>
          <p:nvPr/>
        </p:nvCxnSpPr>
        <p:spPr bwMode="auto">
          <a:xfrm>
            <a:off x="2733675" y="2863850"/>
            <a:ext cx="793750" cy="441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08" name="AutoShape 21">
            <a:extLst>
              <a:ext uri="{FF2B5EF4-FFF2-40B4-BE49-F238E27FC236}">
                <a16:creationId xmlns:a16="http://schemas.microsoft.com/office/drawing/2014/main" id="{0B5CA63F-1034-7E23-FE8B-26F9A460A0AB}"/>
              </a:ext>
            </a:extLst>
          </p:cNvPr>
          <p:cNvCxnSpPr>
            <a:cxnSpLocks noChangeShapeType="1"/>
            <a:stCxn id="89094" idx="4"/>
            <a:endCxn id="89096" idx="0"/>
          </p:cNvCxnSpPr>
          <p:nvPr/>
        </p:nvCxnSpPr>
        <p:spPr bwMode="auto">
          <a:xfrm>
            <a:off x="2555875" y="3838575"/>
            <a:ext cx="1588" cy="4381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09" name="AutoShape 22">
            <a:extLst>
              <a:ext uri="{FF2B5EF4-FFF2-40B4-BE49-F238E27FC236}">
                <a16:creationId xmlns:a16="http://schemas.microsoft.com/office/drawing/2014/main" id="{DC7F9BA9-339C-40F5-EE65-AB8C7EE9C2B2}"/>
              </a:ext>
            </a:extLst>
          </p:cNvPr>
          <p:cNvCxnSpPr>
            <a:cxnSpLocks noChangeShapeType="1"/>
            <a:stCxn id="89095" idx="4"/>
            <a:endCxn id="89097" idx="0"/>
          </p:cNvCxnSpPr>
          <p:nvPr/>
        </p:nvCxnSpPr>
        <p:spPr bwMode="auto">
          <a:xfrm flipH="1">
            <a:off x="3240088" y="3838575"/>
            <a:ext cx="287337" cy="4381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10" name="AutoShape 23">
            <a:extLst>
              <a:ext uri="{FF2B5EF4-FFF2-40B4-BE49-F238E27FC236}">
                <a16:creationId xmlns:a16="http://schemas.microsoft.com/office/drawing/2014/main" id="{51F7F3F8-EEB9-CDD2-127C-F165EBF29BFC}"/>
              </a:ext>
            </a:extLst>
          </p:cNvPr>
          <p:cNvCxnSpPr>
            <a:cxnSpLocks noChangeShapeType="1"/>
            <a:stCxn id="89095" idx="5"/>
            <a:endCxn id="89098" idx="0"/>
          </p:cNvCxnSpPr>
          <p:nvPr/>
        </p:nvCxnSpPr>
        <p:spPr bwMode="auto">
          <a:xfrm>
            <a:off x="3705225" y="3763963"/>
            <a:ext cx="471488" cy="441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11" name="AutoShape 24">
            <a:extLst>
              <a:ext uri="{FF2B5EF4-FFF2-40B4-BE49-F238E27FC236}">
                <a16:creationId xmlns:a16="http://schemas.microsoft.com/office/drawing/2014/main" id="{C08898AC-9423-2E65-6FE4-5C26931906CC}"/>
              </a:ext>
            </a:extLst>
          </p:cNvPr>
          <p:cNvCxnSpPr>
            <a:cxnSpLocks noChangeShapeType="1"/>
            <a:stCxn id="89098" idx="3"/>
            <a:endCxn id="89099" idx="0"/>
          </p:cNvCxnSpPr>
          <p:nvPr/>
        </p:nvCxnSpPr>
        <p:spPr bwMode="auto">
          <a:xfrm flipH="1">
            <a:off x="3454400" y="4664075"/>
            <a:ext cx="544513" cy="4778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12" name="AutoShape 25">
            <a:extLst>
              <a:ext uri="{FF2B5EF4-FFF2-40B4-BE49-F238E27FC236}">
                <a16:creationId xmlns:a16="http://schemas.microsoft.com/office/drawing/2014/main" id="{B7BD0C4E-02C4-6242-975F-217AF2A1C5E3}"/>
              </a:ext>
            </a:extLst>
          </p:cNvPr>
          <p:cNvCxnSpPr>
            <a:cxnSpLocks noChangeShapeType="1"/>
            <a:stCxn id="89098" idx="4"/>
            <a:endCxn id="89100" idx="0"/>
          </p:cNvCxnSpPr>
          <p:nvPr/>
        </p:nvCxnSpPr>
        <p:spPr bwMode="auto">
          <a:xfrm flipH="1">
            <a:off x="4175125" y="4738688"/>
            <a:ext cx="1588" cy="403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13" name="AutoShape 26">
            <a:extLst>
              <a:ext uri="{FF2B5EF4-FFF2-40B4-BE49-F238E27FC236}">
                <a16:creationId xmlns:a16="http://schemas.microsoft.com/office/drawing/2014/main" id="{9B91578C-A278-4F43-7A2B-C4D876179DE2}"/>
              </a:ext>
            </a:extLst>
          </p:cNvPr>
          <p:cNvCxnSpPr>
            <a:cxnSpLocks noChangeShapeType="1"/>
            <a:stCxn id="89098" idx="5"/>
            <a:endCxn id="89101" idx="0"/>
          </p:cNvCxnSpPr>
          <p:nvPr/>
        </p:nvCxnSpPr>
        <p:spPr bwMode="auto">
          <a:xfrm>
            <a:off x="4354513" y="4664075"/>
            <a:ext cx="541337" cy="4778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89114" name="Oval 27">
            <a:extLst>
              <a:ext uri="{FF2B5EF4-FFF2-40B4-BE49-F238E27FC236}">
                <a16:creationId xmlns:a16="http://schemas.microsoft.com/office/drawing/2014/main" id="{67334563-D9F1-93CE-7FAA-7EC0089DD2D0}"/>
              </a:ext>
            </a:extLst>
          </p:cNvPr>
          <p:cNvSpPr>
            <a:spLocks noChangeArrowheads="1"/>
          </p:cNvSpPr>
          <p:nvPr/>
        </p:nvSpPr>
        <p:spPr bwMode="auto">
          <a:xfrm>
            <a:off x="6840538" y="2276475"/>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115" name="Oval 28">
            <a:extLst>
              <a:ext uri="{FF2B5EF4-FFF2-40B4-BE49-F238E27FC236}">
                <a16:creationId xmlns:a16="http://schemas.microsoft.com/office/drawing/2014/main" id="{0A2DB18B-8322-0E38-C7BB-BBEA4999D1A4}"/>
              </a:ext>
            </a:extLst>
          </p:cNvPr>
          <p:cNvSpPr>
            <a:spLocks noChangeArrowheads="1"/>
          </p:cNvSpPr>
          <p:nvPr/>
        </p:nvSpPr>
        <p:spPr bwMode="auto">
          <a:xfrm>
            <a:off x="7380288" y="3176588"/>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116" name="Rectangle 29">
            <a:extLst>
              <a:ext uri="{FF2B5EF4-FFF2-40B4-BE49-F238E27FC236}">
                <a16:creationId xmlns:a16="http://schemas.microsoft.com/office/drawing/2014/main" id="{A01B2CCC-E48A-CDB5-E173-9FDEC560DDDA}"/>
              </a:ext>
            </a:extLst>
          </p:cNvPr>
          <p:cNvSpPr>
            <a:spLocks noChangeArrowheads="1"/>
          </p:cNvSpPr>
          <p:nvPr/>
        </p:nvSpPr>
        <p:spPr bwMode="auto">
          <a:xfrm>
            <a:off x="6300788" y="3249613"/>
            <a:ext cx="504825" cy="360362"/>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2400">
                <a:solidFill>
                  <a:srgbClr val="66FF33"/>
                </a:solidFill>
                <a:latin typeface="Arial" panose="020B0604020202020204" pitchFamily="34" charset="0"/>
                <a:ea typeface="宋体" panose="02010600030101010101" pitchFamily="2" charset="-122"/>
              </a:rPr>
              <a:t>a</a:t>
            </a:r>
          </a:p>
        </p:txBody>
      </p:sp>
      <p:cxnSp>
        <p:nvCxnSpPr>
          <p:cNvPr id="89117" name="AutoShape 30">
            <a:extLst>
              <a:ext uri="{FF2B5EF4-FFF2-40B4-BE49-F238E27FC236}">
                <a16:creationId xmlns:a16="http://schemas.microsoft.com/office/drawing/2014/main" id="{CFED83AD-139B-4B62-E590-8999F3227A09}"/>
              </a:ext>
            </a:extLst>
          </p:cNvPr>
          <p:cNvCxnSpPr>
            <a:cxnSpLocks noChangeShapeType="1"/>
            <a:stCxn id="89114" idx="5"/>
            <a:endCxn id="89115" idx="0"/>
          </p:cNvCxnSpPr>
          <p:nvPr/>
        </p:nvCxnSpPr>
        <p:spPr bwMode="auto">
          <a:xfrm>
            <a:off x="7270750" y="2720975"/>
            <a:ext cx="361950" cy="441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89118" name="Text Box 31">
            <a:extLst>
              <a:ext uri="{FF2B5EF4-FFF2-40B4-BE49-F238E27FC236}">
                <a16:creationId xmlns:a16="http://schemas.microsoft.com/office/drawing/2014/main" id="{4650D3DF-7F1B-E52D-3D9F-9E7B4229C51A}"/>
              </a:ext>
            </a:extLst>
          </p:cNvPr>
          <p:cNvSpPr txBox="1">
            <a:spLocks noChangeArrowheads="1"/>
          </p:cNvSpPr>
          <p:nvPr/>
        </p:nvSpPr>
        <p:spPr bwMode="auto">
          <a:xfrm>
            <a:off x="7235825" y="19161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00"/>
                </a:solidFill>
                <a:latin typeface="Arial" panose="020B0604020202020204" pitchFamily="34" charset="0"/>
                <a:ea typeface="宋体" panose="02010600030101010101" pitchFamily="2" charset="-122"/>
              </a:rPr>
              <a:t>E</a:t>
            </a:r>
          </a:p>
        </p:txBody>
      </p:sp>
      <p:cxnSp>
        <p:nvCxnSpPr>
          <p:cNvPr id="89119" name="AutoShape 32">
            <a:extLst>
              <a:ext uri="{FF2B5EF4-FFF2-40B4-BE49-F238E27FC236}">
                <a16:creationId xmlns:a16="http://schemas.microsoft.com/office/drawing/2014/main" id="{40CFDC44-F13C-5FD9-767E-A87022D26BE1}"/>
              </a:ext>
            </a:extLst>
          </p:cNvPr>
          <p:cNvCxnSpPr>
            <a:cxnSpLocks noChangeShapeType="1"/>
            <a:stCxn id="89114" idx="3"/>
            <a:endCxn id="89116" idx="0"/>
          </p:cNvCxnSpPr>
          <p:nvPr/>
        </p:nvCxnSpPr>
        <p:spPr bwMode="auto">
          <a:xfrm flipH="1">
            <a:off x="6553200" y="2720975"/>
            <a:ext cx="361950" cy="5143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89120" name="Text Box 33">
            <a:extLst>
              <a:ext uri="{FF2B5EF4-FFF2-40B4-BE49-F238E27FC236}">
                <a16:creationId xmlns:a16="http://schemas.microsoft.com/office/drawing/2014/main" id="{78D3AF9D-A692-BF47-6A24-1995C1737145}"/>
              </a:ext>
            </a:extLst>
          </p:cNvPr>
          <p:cNvSpPr txBox="1">
            <a:spLocks noChangeArrowheads="1"/>
          </p:cNvSpPr>
          <p:nvPr/>
        </p:nvSpPr>
        <p:spPr bwMode="auto">
          <a:xfrm>
            <a:off x="7596188" y="270827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00"/>
                </a:solidFill>
                <a:latin typeface="Arial" panose="020B0604020202020204" pitchFamily="34" charset="0"/>
                <a:ea typeface="宋体" panose="02010600030101010101" pitchFamily="2" charset="-122"/>
              </a:rPr>
              <a:t>E</a:t>
            </a:r>
          </a:p>
        </p:txBody>
      </p:sp>
      <p:sp>
        <p:nvSpPr>
          <p:cNvPr id="89121" name="Oval 34">
            <a:extLst>
              <a:ext uri="{FF2B5EF4-FFF2-40B4-BE49-F238E27FC236}">
                <a16:creationId xmlns:a16="http://schemas.microsoft.com/office/drawing/2014/main" id="{2E26DFD5-1E32-5F53-0867-2B21B4B0B436}"/>
              </a:ext>
            </a:extLst>
          </p:cNvPr>
          <p:cNvSpPr>
            <a:spLocks noChangeArrowheads="1"/>
          </p:cNvSpPr>
          <p:nvPr/>
        </p:nvSpPr>
        <p:spPr bwMode="auto">
          <a:xfrm>
            <a:off x="6840538" y="4687888"/>
            <a:ext cx="504825" cy="504825"/>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89122" name="Rectangle 36">
            <a:extLst>
              <a:ext uri="{FF2B5EF4-FFF2-40B4-BE49-F238E27FC236}">
                <a16:creationId xmlns:a16="http://schemas.microsoft.com/office/drawing/2014/main" id="{30917658-2D71-3B26-D5A4-7A256884315F}"/>
              </a:ext>
            </a:extLst>
          </p:cNvPr>
          <p:cNvSpPr>
            <a:spLocks noChangeArrowheads="1"/>
          </p:cNvSpPr>
          <p:nvPr/>
        </p:nvSpPr>
        <p:spPr bwMode="auto">
          <a:xfrm>
            <a:off x="6300788" y="5661025"/>
            <a:ext cx="504825" cy="360363"/>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2400">
                <a:solidFill>
                  <a:srgbClr val="66FF33"/>
                </a:solidFill>
                <a:latin typeface="Arial" panose="020B0604020202020204" pitchFamily="34" charset="0"/>
                <a:ea typeface="宋体" panose="02010600030101010101" pitchFamily="2" charset="-122"/>
              </a:rPr>
              <a:t>a</a:t>
            </a:r>
          </a:p>
        </p:txBody>
      </p:sp>
      <p:sp>
        <p:nvSpPr>
          <p:cNvPr id="89123" name="Text Box 38">
            <a:extLst>
              <a:ext uri="{FF2B5EF4-FFF2-40B4-BE49-F238E27FC236}">
                <a16:creationId xmlns:a16="http://schemas.microsoft.com/office/drawing/2014/main" id="{D799796B-B342-3866-F4EA-87479101479B}"/>
              </a:ext>
            </a:extLst>
          </p:cNvPr>
          <p:cNvSpPr txBox="1">
            <a:spLocks noChangeArrowheads="1"/>
          </p:cNvSpPr>
          <p:nvPr/>
        </p:nvSpPr>
        <p:spPr bwMode="auto">
          <a:xfrm>
            <a:off x="6443663" y="43275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00"/>
                </a:solidFill>
                <a:latin typeface="Arial" panose="020B0604020202020204" pitchFamily="34" charset="0"/>
                <a:ea typeface="宋体" panose="02010600030101010101" pitchFamily="2" charset="-122"/>
              </a:rPr>
              <a:t>E</a:t>
            </a:r>
          </a:p>
        </p:txBody>
      </p:sp>
      <p:cxnSp>
        <p:nvCxnSpPr>
          <p:cNvPr id="89124" name="AutoShape 39">
            <a:extLst>
              <a:ext uri="{FF2B5EF4-FFF2-40B4-BE49-F238E27FC236}">
                <a16:creationId xmlns:a16="http://schemas.microsoft.com/office/drawing/2014/main" id="{3CDCF895-2336-9229-6A00-42080592CD80}"/>
              </a:ext>
            </a:extLst>
          </p:cNvPr>
          <p:cNvCxnSpPr>
            <a:cxnSpLocks noChangeShapeType="1"/>
            <a:stCxn id="89121" idx="3"/>
            <a:endCxn id="89122" idx="0"/>
          </p:cNvCxnSpPr>
          <p:nvPr/>
        </p:nvCxnSpPr>
        <p:spPr bwMode="auto">
          <a:xfrm flipH="1">
            <a:off x="6553200" y="5132388"/>
            <a:ext cx="361950" cy="5143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9125" name="AutoShape 41">
            <a:extLst>
              <a:ext uri="{FF2B5EF4-FFF2-40B4-BE49-F238E27FC236}">
                <a16:creationId xmlns:a16="http://schemas.microsoft.com/office/drawing/2014/main" id="{5529588E-7CD9-D609-2DCF-BBE1358B93BB}"/>
              </a:ext>
            </a:extLst>
          </p:cNvPr>
          <p:cNvCxnSpPr>
            <a:cxnSpLocks noChangeShapeType="1"/>
            <a:stCxn id="89121" idx="5"/>
            <a:endCxn id="89121" idx="0"/>
          </p:cNvCxnSpPr>
          <p:nvPr/>
        </p:nvCxnSpPr>
        <p:spPr bwMode="auto">
          <a:xfrm rot="16200000" flipV="1">
            <a:off x="6952456" y="4814094"/>
            <a:ext cx="458788" cy="177800"/>
          </a:xfrm>
          <a:prstGeom prst="curvedConnector5">
            <a:avLst>
              <a:gd name="adj1" fmla="val -62977"/>
              <a:gd name="adj2" fmla="val -282144"/>
              <a:gd name="adj3" fmla="val 146713"/>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3" name="Rectangle 5">
            <a:extLst>
              <a:ext uri="{FF2B5EF4-FFF2-40B4-BE49-F238E27FC236}">
                <a16:creationId xmlns:a16="http://schemas.microsoft.com/office/drawing/2014/main" id="{AF598F1C-A1CF-15CD-FDC4-3D98F0A64EC6}"/>
              </a:ext>
            </a:extLst>
          </p:cNvPr>
          <p:cNvSpPr>
            <a:spLocks noChangeArrowheads="1"/>
          </p:cNvSpPr>
          <p:nvPr/>
        </p:nvSpPr>
        <p:spPr bwMode="auto">
          <a:xfrm>
            <a:off x="1785938" y="101600"/>
            <a:ext cx="5572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800">
                <a:solidFill>
                  <a:srgbClr val="FFFF00"/>
                </a:solidFill>
                <a:cs typeface="Times New Roman" panose="02020603050405020304" pitchFamily="18" charset="0"/>
              </a:rPr>
              <a:t>((a+b)*(b*(c+d))+(c+d)*e)*((c+d)*e)</a:t>
            </a:r>
          </a:p>
        </p:txBody>
      </p:sp>
      <p:sp>
        <p:nvSpPr>
          <p:cNvPr id="91139" name="Oval 6">
            <a:extLst>
              <a:ext uri="{FF2B5EF4-FFF2-40B4-BE49-F238E27FC236}">
                <a16:creationId xmlns:a16="http://schemas.microsoft.com/office/drawing/2014/main" id="{71AE7D1C-6150-EE68-1DAE-ADBE35B0161C}"/>
              </a:ext>
            </a:extLst>
          </p:cNvPr>
          <p:cNvSpPr>
            <a:spLocks noChangeArrowheads="1"/>
          </p:cNvSpPr>
          <p:nvPr/>
        </p:nvSpPr>
        <p:spPr bwMode="auto">
          <a:xfrm>
            <a:off x="4648200" y="765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40" name="Oval 7">
            <a:extLst>
              <a:ext uri="{FF2B5EF4-FFF2-40B4-BE49-F238E27FC236}">
                <a16:creationId xmlns:a16="http://schemas.microsoft.com/office/drawing/2014/main" id="{9F26A8D7-EC61-AFD3-12E3-097419DF24D6}"/>
              </a:ext>
            </a:extLst>
          </p:cNvPr>
          <p:cNvSpPr>
            <a:spLocks noChangeArrowheads="1"/>
          </p:cNvSpPr>
          <p:nvPr/>
        </p:nvSpPr>
        <p:spPr bwMode="auto">
          <a:xfrm>
            <a:off x="3429000" y="12223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zh-CN" altLang="en-US" sz="2400">
                <a:ea typeface="宋体" panose="02010600030101010101" pitchFamily="2" charset="-122"/>
              </a:rPr>
              <a:t>＋</a:t>
            </a:r>
          </a:p>
        </p:txBody>
      </p:sp>
      <p:sp>
        <p:nvSpPr>
          <p:cNvPr id="91141" name="Oval 8">
            <a:extLst>
              <a:ext uri="{FF2B5EF4-FFF2-40B4-BE49-F238E27FC236}">
                <a16:creationId xmlns:a16="http://schemas.microsoft.com/office/drawing/2014/main" id="{A476E561-3C08-D789-78C7-42E97F966132}"/>
              </a:ext>
            </a:extLst>
          </p:cNvPr>
          <p:cNvSpPr>
            <a:spLocks noChangeArrowheads="1"/>
          </p:cNvSpPr>
          <p:nvPr/>
        </p:nvSpPr>
        <p:spPr bwMode="auto">
          <a:xfrm>
            <a:off x="6172200" y="12985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42" name="Oval 9">
            <a:extLst>
              <a:ext uri="{FF2B5EF4-FFF2-40B4-BE49-F238E27FC236}">
                <a16:creationId xmlns:a16="http://schemas.microsoft.com/office/drawing/2014/main" id="{7F9C8B53-6DE4-2647-5310-F8E0DBCC29EA}"/>
              </a:ext>
            </a:extLst>
          </p:cNvPr>
          <p:cNvSpPr>
            <a:spLocks noChangeArrowheads="1"/>
          </p:cNvSpPr>
          <p:nvPr/>
        </p:nvSpPr>
        <p:spPr bwMode="auto">
          <a:xfrm>
            <a:off x="2033588" y="16795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43" name="Oval 10">
            <a:extLst>
              <a:ext uri="{FF2B5EF4-FFF2-40B4-BE49-F238E27FC236}">
                <a16:creationId xmlns:a16="http://schemas.microsoft.com/office/drawing/2014/main" id="{2166D9B5-2C59-2F21-02A8-6A608E12A855}"/>
              </a:ext>
            </a:extLst>
          </p:cNvPr>
          <p:cNvSpPr>
            <a:spLocks noChangeArrowheads="1"/>
          </p:cNvSpPr>
          <p:nvPr/>
        </p:nvSpPr>
        <p:spPr bwMode="auto">
          <a:xfrm>
            <a:off x="4343400" y="17557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44" name="Oval 11">
            <a:extLst>
              <a:ext uri="{FF2B5EF4-FFF2-40B4-BE49-F238E27FC236}">
                <a16:creationId xmlns:a16="http://schemas.microsoft.com/office/drawing/2014/main" id="{79F2A02C-822D-6054-620B-AD30CECC9191}"/>
              </a:ext>
            </a:extLst>
          </p:cNvPr>
          <p:cNvSpPr>
            <a:spLocks noChangeArrowheads="1"/>
          </p:cNvSpPr>
          <p:nvPr/>
        </p:nvSpPr>
        <p:spPr bwMode="auto">
          <a:xfrm>
            <a:off x="5791200" y="18319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zh-CN" altLang="en-US" sz="2400">
                <a:ea typeface="宋体" panose="02010600030101010101" pitchFamily="2" charset="-122"/>
              </a:rPr>
              <a:t>＋</a:t>
            </a:r>
          </a:p>
        </p:txBody>
      </p:sp>
      <p:sp>
        <p:nvSpPr>
          <p:cNvPr id="91145" name="Oval 12">
            <a:extLst>
              <a:ext uri="{FF2B5EF4-FFF2-40B4-BE49-F238E27FC236}">
                <a16:creationId xmlns:a16="http://schemas.microsoft.com/office/drawing/2014/main" id="{CDB40F80-24C9-0414-B96C-184BB627B21A}"/>
              </a:ext>
            </a:extLst>
          </p:cNvPr>
          <p:cNvSpPr>
            <a:spLocks noChangeArrowheads="1"/>
          </p:cNvSpPr>
          <p:nvPr/>
        </p:nvSpPr>
        <p:spPr bwMode="auto">
          <a:xfrm>
            <a:off x="6705600" y="1908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e</a:t>
            </a:r>
          </a:p>
        </p:txBody>
      </p:sp>
      <p:sp>
        <p:nvSpPr>
          <p:cNvPr id="91146" name="Oval 13">
            <a:extLst>
              <a:ext uri="{FF2B5EF4-FFF2-40B4-BE49-F238E27FC236}">
                <a16:creationId xmlns:a16="http://schemas.microsoft.com/office/drawing/2014/main" id="{830B95CC-2524-F0D3-8FC3-06D68DBCEE11}"/>
              </a:ext>
            </a:extLst>
          </p:cNvPr>
          <p:cNvSpPr>
            <a:spLocks noChangeArrowheads="1"/>
          </p:cNvSpPr>
          <p:nvPr/>
        </p:nvSpPr>
        <p:spPr bwMode="auto">
          <a:xfrm>
            <a:off x="1347788" y="24415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47" name="Oval 14">
            <a:extLst>
              <a:ext uri="{FF2B5EF4-FFF2-40B4-BE49-F238E27FC236}">
                <a16:creationId xmlns:a16="http://schemas.microsoft.com/office/drawing/2014/main" id="{19A86A7B-B2C5-9938-3FD4-4A7AEDF2204B}"/>
              </a:ext>
            </a:extLst>
          </p:cNvPr>
          <p:cNvSpPr>
            <a:spLocks noChangeArrowheads="1"/>
          </p:cNvSpPr>
          <p:nvPr/>
        </p:nvSpPr>
        <p:spPr bwMode="auto">
          <a:xfrm>
            <a:off x="1042988" y="3051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a:t>
            </a:r>
          </a:p>
        </p:txBody>
      </p:sp>
      <p:sp>
        <p:nvSpPr>
          <p:cNvPr id="91148" name="Oval 15">
            <a:extLst>
              <a:ext uri="{FF2B5EF4-FFF2-40B4-BE49-F238E27FC236}">
                <a16:creationId xmlns:a16="http://schemas.microsoft.com/office/drawing/2014/main" id="{041BAF38-BAB9-ABE3-56CA-983EC2E633EE}"/>
              </a:ext>
            </a:extLst>
          </p:cNvPr>
          <p:cNvSpPr>
            <a:spLocks noChangeArrowheads="1"/>
          </p:cNvSpPr>
          <p:nvPr/>
        </p:nvSpPr>
        <p:spPr bwMode="auto">
          <a:xfrm>
            <a:off x="1728788" y="3051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b</a:t>
            </a:r>
          </a:p>
        </p:txBody>
      </p:sp>
      <p:sp>
        <p:nvSpPr>
          <p:cNvPr id="91149" name="Oval 16">
            <a:extLst>
              <a:ext uri="{FF2B5EF4-FFF2-40B4-BE49-F238E27FC236}">
                <a16:creationId xmlns:a16="http://schemas.microsoft.com/office/drawing/2014/main" id="{C346E0EE-E2DA-965D-3DAF-E1451355E79F}"/>
              </a:ext>
            </a:extLst>
          </p:cNvPr>
          <p:cNvSpPr>
            <a:spLocks noChangeArrowheads="1"/>
          </p:cNvSpPr>
          <p:nvPr/>
        </p:nvSpPr>
        <p:spPr bwMode="auto">
          <a:xfrm>
            <a:off x="2795588" y="25177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50" name="Oval 17">
            <a:extLst>
              <a:ext uri="{FF2B5EF4-FFF2-40B4-BE49-F238E27FC236}">
                <a16:creationId xmlns:a16="http://schemas.microsoft.com/office/drawing/2014/main" id="{F90B6F91-0221-5EAA-9A33-BE5614485C76}"/>
              </a:ext>
            </a:extLst>
          </p:cNvPr>
          <p:cNvSpPr>
            <a:spLocks noChangeArrowheads="1"/>
          </p:cNvSpPr>
          <p:nvPr/>
        </p:nvSpPr>
        <p:spPr bwMode="auto">
          <a:xfrm>
            <a:off x="2414588" y="3051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b</a:t>
            </a:r>
          </a:p>
        </p:txBody>
      </p:sp>
      <p:sp>
        <p:nvSpPr>
          <p:cNvPr id="91151" name="Oval 18">
            <a:extLst>
              <a:ext uri="{FF2B5EF4-FFF2-40B4-BE49-F238E27FC236}">
                <a16:creationId xmlns:a16="http://schemas.microsoft.com/office/drawing/2014/main" id="{4A8BFCD4-0865-4F41-0870-262FD44EC6DC}"/>
              </a:ext>
            </a:extLst>
          </p:cNvPr>
          <p:cNvSpPr>
            <a:spLocks noChangeArrowheads="1"/>
          </p:cNvSpPr>
          <p:nvPr/>
        </p:nvSpPr>
        <p:spPr bwMode="auto">
          <a:xfrm>
            <a:off x="3252788" y="3051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52" name="Oval 19">
            <a:extLst>
              <a:ext uri="{FF2B5EF4-FFF2-40B4-BE49-F238E27FC236}">
                <a16:creationId xmlns:a16="http://schemas.microsoft.com/office/drawing/2014/main" id="{9CA85B9A-8C0F-3E6A-6A91-CF7DACCE984B}"/>
              </a:ext>
            </a:extLst>
          </p:cNvPr>
          <p:cNvSpPr>
            <a:spLocks noChangeArrowheads="1"/>
          </p:cNvSpPr>
          <p:nvPr/>
        </p:nvSpPr>
        <p:spPr bwMode="auto">
          <a:xfrm>
            <a:off x="2947988" y="37369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c</a:t>
            </a:r>
          </a:p>
        </p:txBody>
      </p:sp>
      <p:sp>
        <p:nvSpPr>
          <p:cNvPr id="91153" name="Oval 20">
            <a:extLst>
              <a:ext uri="{FF2B5EF4-FFF2-40B4-BE49-F238E27FC236}">
                <a16:creationId xmlns:a16="http://schemas.microsoft.com/office/drawing/2014/main" id="{8D44D99E-1620-130B-D0C9-688D13520E2C}"/>
              </a:ext>
            </a:extLst>
          </p:cNvPr>
          <p:cNvSpPr>
            <a:spLocks noChangeArrowheads="1"/>
          </p:cNvSpPr>
          <p:nvPr/>
        </p:nvSpPr>
        <p:spPr bwMode="auto">
          <a:xfrm>
            <a:off x="3543300" y="37369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d</a:t>
            </a:r>
          </a:p>
        </p:txBody>
      </p:sp>
      <p:sp>
        <p:nvSpPr>
          <p:cNvPr id="91154" name="Oval 21">
            <a:extLst>
              <a:ext uri="{FF2B5EF4-FFF2-40B4-BE49-F238E27FC236}">
                <a16:creationId xmlns:a16="http://schemas.microsoft.com/office/drawing/2014/main" id="{E681D049-5198-F2E9-5833-0DCFD18E11D1}"/>
              </a:ext>
            </a:extLst>
          </p:cNvPr>
          <p:cNvSpPr>
            <a:spLocks noChangeArrowheads="1"/>
          </p:cNvSpPr>
          <p:nvPr/>
        </p:nvSpPr>
        <p:spPr bwMode="auto">
          <a:xfrm>
            <a:off x="4114800" y="24415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55" name="Oval 22">
            <a:extLst>
              <a:ext uri="{FF2B5EF4-FFF2-40B4-BE49-F238E27FC236}">
                <a16:creationId xmlns:a16="http://schemas.microsoft.com/office/drawing/2014/main" id="{43334184-C837-F264-66D3-DAB7A21E4F20}"/>
              </a:ext>
            </a:extLst>
          </p:cNvPr>
          <p:cNvSpPr>
            <a:spLocks noChangeArrowheads="1"/>
          </p:cNvSpPr>
          <p:nvPr/>
        </p:nvSpPr>
        <p:spPr bwMode="auto">
          <a:xfrm>
            <a:off x="4876800" y="24415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e</a:t>
            </a:r>
          </a:p>
        </p:txBody>
      </p:sp>
      <p:sp>
        <p:nvSpPr>
          <p:cNvPr id="91156" name="Oval 23">
            <a:extLst>
              <a:ext uri="{FF2B5EF4-FFF2-40B4-BE49-F238E27FC236}">
                <a16:creationId xmlns:a16="http://schemas.microsoft.com/office/drawing/2014/main" id="{0B450276-FEE3-51FC-0DF2-88C4B7FCAC95}"/>
              </a:ext>
            </a:extLst>
          </p:cNvPr>
          <p:cNvSpPr>
            <a:spLocks noChangeArrowheads="1"/>
          </p:cNvSpPr>
          <p:nvPr/>
        </p:nvSpPr>
        <p:spPr bwMode="auto">
          <a:xfrm>
            <a:off x="3886200" y="3051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c</a:t>
            </a:r>
          </a:p>
        </p:txBody>
      </p:sp>
      <p:sp>
        <p:nvSpPr>
          <p:cNvPr id="91157" name="Oval 24">
            <a:extLst>
              <a:ext uri="{FF2B5EF4-FFF2-40B4-BE49-F238E27FC236}">
                <a16:creationId xmlns:a16="http://schemas.microsoft.com/office/drawing/2014/main" id="{D03242EE-D990-6FF2-D7D5-EE6935A3CA86}"/>
              </a:ext>
            </a:extLst>
          </p:cNvPr>
          <p:cNvSpPr>
            <a:spLocks noChangeArrowheads="1"/>
          </p:cNvSpPr>
          <p:nvPr/>
        </p:nvSpPr>
        <p:spPr bwMode="auto">
          <a:xfrm>
            <a:off x="4419600" y="30511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d</a:t>
            </a:r>
          </a:p>
        </p:txBody>
      </p:sp>
      <p:sp>
        <p:nvSpPr>
          <p:cNvPr id="91158" name="Oval 25">
            <a:extLst>
              <a:ext uri="{FF2B5EF4-FFF2-40B4-BE49-F238E27FC236}">
                <a16:creationId xmlns:a16="http://schemas.microsoft.com/office/drawing/2014/main" id="{4C0410AE-FDFF-9CDC-E4C3-D2B173906EB9}"/>
              </a:ext>
            </a:extLst>
          </p:cNvPr>
          <p:cNvSpPr>
            <a:spLocks noChangeArrowheads="1"/>
          </p:cNvSpPr>
          <p:nvPr/>
        </p:nvSpPr>
        <p:spPr bwMode="auto">
          <a:xfrm>
            <a:off x="5486400" y="25177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c</a:t>
            </a:r>
          </a:p>
        </p:txBody>
      </p:sp>
      <p:sp>
        <p:nvSpPr>
          <p:cNvPr id="91159" name="Oval 26">
            <a:extLst>
              <a:ext uri="{FF2B5EF4-FFF2-40B4-BE49-F238E27FC236}">
                <a16:creationId xmlns:a16="http://schemas.microsoft.com/office/drawing/2014/main" id="{9CEEEE0B-F257-81E3-3AC0-F22A1FF7D781}"/>
              </a:ext>
            </a:extLst>
          </p:cNvPr>
          <p:cNvSpPr>
            <a:spLocks noChangeArrowheads="1"/>
          </p:cNvSpPr>
          <p:nvPr/>
        </p:nvSpPr>
        <p:spPr bwMode="auto">
          <a:xfrm>
            <a:off x="6096000" y="2517775"/>
            <a:ext cx="381000"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d</a:t>
            </a:r>
          </a:p>
        </p:txBody>
      </p:sp>
      <p:cxnSp>
        <p:nvCxnSpPr>
          <p:cNvPr id="91160" name="AutoShape 27">
            <a:extLst>
              <a:ext uri="{FF2B5EF4-FFF2-40B4-BE49-F238E27FC236}">
                <a16:creationId xmlns:a16="http://schemas.microsoft.com/office/drawing/2014/main" id="{E21F9CF1-5497-29F5-0724-955BFDFA6874}"/>
              </a:ext>
            </a:extLst>
          </p:cNvPr>
          <p:cNvCxnSpPr>
            <a:cxnSpLocks noChangeShapeType="1"/>
            <a:stCxn id="91139" idx="2"/>
            <a:endCxn id="91140" idx="7"/>
          </p:cNvCxnSpPr>
          <p:nvPr/>
        </p:nvCxnSpPr>
        <p:spPr bwMode="auto">
          <a:xfrm flipH="1">
            <a:off x="3754438" y="955675"/>
            <a:ext cx="893762" cy="3222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1" name="AutoShape 28">
            <a:extLst>
              <a:ext uri="{FF2B5EF4-FFF2-40B4-BE49-F238E27FC236}">
                <a16:creationId xmlns:a16="http://schemas.microsoft.com/office/drawing/2014/main" id="{B297F001-7655-980A-B14C-B4506938E47F}"/>
              </a:ext>
            </a:extLst>
          </p:cNvPr>
          <p:cNvCxnSpPr>
            <a:cxnSpLocks noChangeShapeType="1"/>
            <a:stCxn id="91140" idx="2"/>
            <a:endCxn id="91142" idx="7"/>
          </p:cNvCxnSpPr>
          <p:nvPr/>
        </p:nvCxnSpPr>
        <p:spPr bwMode="auto">
          <a:xfrm flipH="1">
            <a:off x="2359025" y="1412875"/>
            <a:ext cx="1069975" cy="3222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2" name="AutoShape 29">
            <a:extLst>
              <a:ext uri="{FF2B5EF4-FFF2-40B4-BE49-F238E27FC236}">
                <a16:creationId xmlns:a16="http://schemas.microsoft.com/office/drawing/2014/main" id="{1D38810F-E843-730F-46E1-BF1E8529B820}"/>
              </a:ext>
            </a:extLst>
          </p:cNvPr>
          <p:cNvCxnSpPr>
            <a:cxnSpLocks noChangeShapeType="1"/>
            <a:stCxn id="91142" idx="3"/>
            <a:endCxn id="91146" idx="0"/>
          </p:cNvCxnSpPr>
          <p:nvPr/>
        </p:nvCxnSpPr>
        <p:spPr bwMode="auto">
          <a:xfrm flipH="1">
            <a:off x="1538288" y="2005013"/>
            <a:ext cx="550862" cy="4365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3" name="AutoShape 30">
            <a:extLst>
              <a:ext uri="{FF2B5EF4-FFF2-40B4-BE49-F238E27FC236}">
                <a16:creationId xmlns:a16="http://schemas.microsoft.com/office/drawing/2014/main" id="{DDB81F54-1FAA-4E55-1564-225F32ED71D7}"/>
              </a:ext>
            </a:extLst>
          </p:cNvPr>
          <p:cNvCxnSpPr>
            <a:cxnSpLocks noChangeShapeType="1"/>
            <a:stCxn id="91146" idx="3"/>
            <a:endCxn id="91147" idx="0"/>
          </p:cNvCxnSpPr>
          <p:nvPr/>
        </p:nvCxnSpPr>
        <p:spPr bwMode="auto">
          <a:xfrm flipH="1">
            <a:off x="1233488" y="2767013"/>
            <a:ext cx="169862" cy="284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4" name="AutoShape 31">
            <a:extLst>
              <a:ext uri="{FF2B5EF4-FFF2-40B4-BE49-F238E27FC236}">
                <a16:creationId xmlns:a16="http://schemas.microsoft.com/office/drawing/2014/main" id="{2A080602-E0E7-317A-11AF-65FE8DCD14AE}"/>
              </a:ext>
            </a:extLst>
          </p:cNvPr>
          <p:cNvCxnSpPr>
            <a:cxnSpLocks noChangeShapeType="1"/>
            <a:stCxn id="91139" idx="6"/>
            <a:endCxn id="91141" idx="1"/>
          </p:cNvCxnSpPr>
          <p:nvPr/>
        </p:nvCxnSpPr>
        <p:spPr bwMode="auto">
          <a:xfrm>
            <a:off x="5029200" y="955675"/>
            <a:ext cx="11985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5" name="AutoShape 32">
            <a:extLst>
              <a:ext uri="{FF2B5EF4-FFF2-40B4-BE49-F238E27FC236}">
                <a16:creationId xmlns:a16="http://schemas.microsoft.com/office/drawing/2014/main" id="{C2C0502D-B4EB-27D4-6F80-6EDD57F2B5C2}"/>
              </a:ext>
            </a:extLst>
          </p:cNvPr>
          <p:cNvCxnSpPr>
            <a:cxnSpLocks noChangeShapeType="1"/>
            <a:stCxn id="91141" idx="5"/>
            <a:endCxn id="91145" idx="1"/>
          </p:cNvCxnSpPr>
          <p:nvPr/>
        </p:nvCxnSpPr>
        <p:spPr bwMode="auto">
          <a:xfrm>
            <a:off x="6497638" y="1624013"/>
            <a:ext cx="263525" cy="3397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6" name="AutoShape 33">
            <a:extLst>
              <a:ext uri="{FF2B5EF4-FFF2-40B4-BE49-F238E27FC236}">
                <a16:creationId xmlns:a16="http://schemas.microsoft.com/office/drawing/2014/main" id="{B99644E7-75F4-002D-C25A-35EF05B8EDF9}"/>
              </a:ext>
            </a:extLst>
          </p:cNvPr>
          <p:cNvCxnSpPr>
            <a:cxnSpLocks noChangeShapeType="1"/>
            <a:stCxn id="91141" idx="3"/>
            <a:endCxn id="91144" idx="7"/>
          </p:cNvCxnSpPr>
          <p:nvPr/>
        </p:nvCxnSpPr>
        <p:spPr bwMode="auto">
          <a:xfrm flipH="1">
            <a:off x="6116638" y="1624013"/>
            <a:ext cx="111125" cy="263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7" name="AutoShape 34">
            <a:extLst>
              <a:ext uri="{FF2B5EF4-FFF2-40B4-BE49-F238E27FC236}">
                <a16:creationId xmlns:a16="http://schemas.microsoft.com/office/drawing/2014/main" id="{3DBE23A1-7415-785D-6FB7-3AC640563059}"/>
              </a:ext>
            </a:extLst>
          </p:cNvPr>
          <p:cNvCxnSpPr>
            <a:cxnSpLocks noChangeShapeType="1"/>
            <a:stCxn id="91144" idx="5"/>
            <a:endCxn id="91159" idx="0"/>
          </p:cNvCxnSpPr>
          <p:nvPr/>
        </p:nvCxnSpPr>
        <p:spPr bwMode="auto">
          <a:xfrm>
            <a:off x="6116638" y="2157413"/>
            <a:ext cx="169862"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8" name="AutoShape 35">
            <a:extLst>
              <a:ext uri="{FF2B5EF4-FFF2-40B4-BE49-F238E27FC236}">
                <a16:creationId xmlns:a16="http://schemas.microsoft.com/office/drawing/2014/main" id="{4344E52F-7ABD-4512-E251-BFA97B0F270E}"/>
              </a:ext>
            </a:extLst>
          </p:cNvPr>
          <p:cNvCxnSpPr>
            <a:cxnSpLocks noChangeShapeType="1"/>
            <a:stCxn id="91144" idx="3"/>
            <a:endCxn id="91158" idx="0"/>
          </p:cNvCxnSpPr>
          <p:nvPr/>
        </p:nvCxnSpPr>
        <p:spPr bwMode="auto">
          <a:xfrm flipH="1">
            <a:off x="5676900" y="2157413"/>
            <a:ext cx="169863"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69" name="AutoShape 36">
            <a:extLst>
              <a:ext uri="{FF2B5EF4-FFF2-40B4-BE49-F238E27FC236}">
                <a16:creationId xmlns:a16="http://schemas.microsoft.com/office/drawing/2014/main" id="{B304FAC7-4C74-84C6-7F29-19CA08CD768A}"/>
              </a:ext>
            </a:extLst>
          </p:cNvPr>
          <p:cNvCxnSpPr>
            <a:cxnSpLocks noChangeShapeType="1"/>
            <a:stCxn id="91140" idx="6"/>
            <a:endCxn id="91143" idx="1"/>
          </p:cNvCxnSpPr>
          <p:nvPr/>
        </p:nvCxnSpPr>
        <p:spPr bwMode="auto">
          <a:xfrm>
            <a:off x="3810000" y="1412875"/>
            <a:ext cx="588963" cy="398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0" name="AutoShape 37">
            <a:extLst>
              <a:ext uri="{FF2B5EF4-FFF2-40B4-BE49-F238E27FC236}">
                <a16:creationId xmlns:a16="http://schemas.microsoft.com/office/drawing/2014/main" id="{FF5E01A9-04B7-90EF-9B58-2553F1CEC11E}"/>
              </a:ext>
            </a:extLst>
          </p:cNvPr>
          <p:cNvCxnSpPr>
            <a:cxnSpLocks noChangeShapeType="1"/>
            <a:stCxn id="91146" idx="5"/>
            <a:endCxn id="91148" idx="0"/>
          </p:cNvCxnSpPr>
          <p:nvPr/>
        </p:nvCxnSpPr>
        <p:spPr bwMode="auto">
          <a:xfrm>
            <a:off x="1673225" y="2767013"/>
            <a:ext cx="246063" cy="284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1" name="AutoShape 38">
            <a:extLst>
              <a:ext uri="{FF2B5EF4-FFF2-40B4-BE49-F238E27FC236}">
                <a16:creationId xmlns:a16="http://schemas.microsoft.com/office/drawing/2014/main" id="{A8965B35-AF47-A2AF-348C-73F84D98978D}"/>
              </a:ext>
            </a:extLst>
          </p:cNvPr>
          <p:cNvCxnSpPr>
            <a:cxnSpLocks noChangeShapeType="1"/>
            <a:stCxn id="91142" idx="5"/>
            <a:endCxn id="91149" idx="0"/>
          </p:cNvCxnSpPr>
          <p:nvPr/>
        </p:nvCxnSpPr>
        <p:spPr bwMode="auto">
          <a:xfrm>
            <a:off x="2359025" y="2005013"/>
            <a:ext cx="627063" cy="512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2" name="AutoShape 39">
            <a:extLst>
              <a:ext uri="{FF2B5EF4-FFF2-40B4-BE49-F238E27FC236}">
                <a16:creationId xmlns:a16="http://schemas.microsoft.com/office/drawing/2014/main" id="{11974E1F-FCD0-2C06-C323-4FFA54350422}"/>
              </a:ext>
            </a:extLst>
          </p:cNvPr>
          <p:cNvCxnSpPr>
            <a:cxnSpLocks noChangeShapeType="1"/>
            <a:stCxn id="91149" idx="3"/>
            <a:endCxn id="91150" idx="0"/>
          </p:cNvCxnSpPr>
          <p:nvPr/>
        </p:nvCxnSpPr>
        <p:spPr bwMode="auto">
          <a:xfrm flipH="1">
            <a:off x="2605088" y="2843213"/>
            <a:ext cx="246062" cy="207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3" name="AutoShape 40">
            <a:extLst>
              <a:ext uri="{FF2B5EF4-FFF2-40B4-BE49-F238E27FC236}">
                <a16:creationId xmlns:a16="http://schemas.microsoft.com/office/drawing/2014/main" id="{F1015440-55C6-47DB-F26B-CA6BDA1CB420}"/>
              </a:ext>
            </a:extLst>
          </p:cNvPr>
          <p:cNvCxnSpPr>
            <a:cxnSpLocks noChangeShapeType="1"/>
            <a:stCxn id="91149" idx="5"/>
            <a:endCxn id="91151" idx="0"/>
          </p:cNvCxnSpPr>
          <p:nvPr/>
        </p:nvCxnSpPr>
        <p:spPr bwMode="auto">
          <a:xfrm>
            <a:off x="3121025" y="2843213"/>
            <a:ext cx="322263" cy="207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4" name="AutoShape 41">
            <a:extLst>
              <a:ext uri="{FF2B5EF4-FFF2-40B4-BE49-F238E27FC236}">
                <a16:creationId xmlns:a16="http://schemas.microsoft.com/office/drawing/2014/main" id="{CC71552E-71FC-D185-F171-4240E77FDB2F}"/>
              </a:ext>
            </a:extLst>
          </p:cNvPr>
          <p:cNvCxnSpPr>
            <a:cxnSpLocks noChangeShapeType="1"/>
            <a:stCxn id="91143" idx="3"/>
            <a:endCxn id="91154" idx="0"/>
          </p:cNvCxnSpPr>
          <p:nvPr/>
        </p:nvCxnSpPr>
        <p:spPr bwMode="auto">
          <a:xfrm flipH="1">
            <a:off x="4305300" y="2081213"/>
            <a:ext cx="93663"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5" name="AutoShape 42">
            <a:extLst>
              <a:ext uri="{FF2B5EF4-FFF2-40B4-BE49-F238E27FC236}">
                <a16:creationId xmlns:a16="http://schemas.microsoft.com/office/drawing/2014/main" id="{3E6C253B-8381-38C5-F778-92D3B556B246}"/>
              </a:ext>
            </a:extLst>
          </p:cNvPr>
          <p:cNvCxnSpPr>
            <a:cxnSpLocks noChangeShapeType="1"/>
            <a:stCxn id="91143" idx="5"/>
            <a:endCxn id="91155" idx="0"/>
          </p:cNvCxnSpPr>
          <p:nvPr/>
        </p:nvCxnSpPr>
        <p:spPr bwMode="auto">
          <a:xfrm>
            <a:off x="4668838" y="2081213"/>
            <a:ext cx="398462"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6" name="AutoShape 43">
            <a:extLst>
              <a:ext uri="{FF2B5EF4-FFF2-40B4-BE49-F238E27FC236}">
                <a16:creationId xmlns:a16="http://schemas.microsoft.com/office/drawing/2014/main" id="{460F6B54-ADD7-8581-2A4B-608FD68EE595}"/>
              </a:ext>
            </a:extLst>
          </p:cNvPr>
          <p:cNvCxnSpPr>
            <a:cxnSpLocks noChangeShapeType="1"/>
            <a:stCxn id="91151" idx="3"/>
            <a:endCxn id="91152" idx="0"/>
          </p:cNvCxnSpPr>
          <p:nvPr/>
        </p:nvCxnSpPr>
        <p:spPr bwMode="auto">
          <a:xfrm flipH="1">
            <a:off x="3138488" y="3376613"/>
            <a:ext cx="169862"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7" name="AutoShape 44">
            <a:extLst>
              <a:ext uri="{FF2B5EF4-FFF2-40B4-BE49-F238E27FC236}">
                <a16:creationId xmlns:a16="http://schemas.microsoft.com/office/drawing/2014/main" id="{33EBFC2A-1B1B-9243-436C-ACA945321303}"/>
              </a:ext>
            </a:extLst>
          </p:cNvPr>
          <p:cNvCxnSpPr>
            <a:cxnSpLocks noChangeShapeType="1"/>
            <a:stCxn id="91151" idx="5"/>
            <a:endCxn id="91153" idx="0"/>
          </p:cNvCxnSpPr>
          <p:nvPr/>
        </p:nvCxnSpPr>
        <p:spPr bwMode="auto">
          <a:xfrm>
            <a:off x="3578225" y="3376613"/>
            <a:ext cx="155575" cy="3603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8" name="AutoShape 45">
            <a:extLst>
              <a:ext uri="{FF2B5EF4-FFF2-40B4-BE49-F238E27FC236}">
                <a16:creationId xmlns:a16="http://schemas.microsoft.com/office/drawing/2014/main" id="{83DF2C59-2563-F02A-7A77-FD87471AE7F1}"/>
              </a:ext>
            </a:extLst>
          </p:cNvPr>
          <p:cNvCxnSpPr>
            <a:cxnSpLocks noChangeShapeType="1"/>
            <a:stCxn id="91154" idx="3"/>
            <a:endCxn id="91156" idx="0"/>
          </p:cNvCxnSpPr>
          <p:nvPr/>
        </p:nvCxnSpPr>
        <p:spPr bwMode="auto">
          <a:xfrm flipH="1">
            <a:off x="4076700" y="2767013"/>
            <a:ext cx="93663" cy="284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179" name="AutoShape 46">
            <a:extLst>
              <a:ext uri="{FF2B5EF4-FFF2-40B4-BE49-F238E27FC236}">
                <a16:creationId xmlns:a16="http://schemas.microsoft.com/office/drawing/2014/main" id="{61381CAE-F6F9-E540-C950-BEB58AD2A6EB}"/>
              </a:ext>
            </a:extLst>
          </p:cNvPr>
          <p:cNvCxnSpPr>
            <a:cxnSpLocks noChangeShapeType="1"/>
            <a:stCxn id="91154" idx="5"/>
            <a:endCxn id="91157" idx="0"/>
          </p:cNvCxnSpPr>
          <p:nvPr/>
        </p:nvCxnSpPr>
        <p:spPr bwMode="auto">
          <a:xfrm>
            <a:off x="4440238" y="2767013"/>
            <a:ext cx="169862" cy="284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 name="Group 47">
            <a:extLst>
              <a:ext uri="{FF2B5EF4-FFF2-40B4-BE49-F238E27FC236}">
                <a16:creationId xmlns:a16="http://schemas.microsoft.com/office/drawing/2014/main" id="{DF916C11-173A-D22A-4732-5D67400A59C9}"/>
              </a:ext>
            </a:extLst>
          </p:cNvPr>
          <p:cNvGrpSpPr>
            <a:grpSpLocks/>
          </p:cNvGrpSpPr>
          <p:nvPr/>
        </p:nvGrpSpPr>
        <p:grpSpPr bwMode="auto">
          <a:xfrm>
            <a:off x="5170488" y="3432175"/>
            <a:ext cx="3505200" cy="3124200"/>
            <a:chOff x="3024" y="1968"/>
            <a:chExt cx="2208" cy="1968"/>
          </a:xfrm>
        </p:grpSpPr>
        <p:sp>
          <p:nvSpPr>
            <p:cNvPr id="91189" name="Oval 48">
              <a:extLst>
                <a:ext uri="{FF2B5EF4-FFF2-40B4-BE49-F238E27FC236}">
                  <a16:creationId xmlns:a16="http://schemas.microsoft.com/office/drawing/2014/main" id="{F476A052-A346-83DC-D3FA-73FA854F8286}"/>
                </a:ext>
              </a:extLst>
            </p:cNvPr>
            <p:cNvSpPr>
              <a:spLocks noChangeArrowheads="1"/>
            </p:cNvSpPr>
            <p:nvPr/>
          </p:nvSpPr>
          <p:spPr bwMode="auto">
            <a:xfrm>
              <a:off x="4224" y="196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90" name="Oval 49">
              <a:extLst>
                <a:ext uri="{FF2B5EF4-FFF2-40B4-BE49-F238E27FC236}">
                  <a16:creationId xmlns:a16="http://schemas.microsoft.com/office/drawing/2014/main" id="{C7DB30B8-2B3E-A5E1-34A3-3392F30B35E1}"/>
                </a:ext>
              </a:extLst>
            </p:cNvPr>
            <p:cNvSpPr>
              <a:spLocks noChangeArrowheads="1"/>
            </p:cNvSpPr>
            <p:nvPr/>
          </p:nvSpPr>
          <p:spPr bwMode="auto">
            <a:xfrm>
              <a:off x="3936" y="235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91" name="Oval 50">
              <a:extLst>
                <a:ext uri="{FF2B5EF4-FFF2-40B4-BE49-F238E27FC236}">
                  <a16:creationId xmlns:a16="http://schemas.microsoft.com/office/drawing/2014/main" id="{D6FF6D8D-05B5-4B23-B31F-07D79A753444}"/>
                </a:ext>
              </a:extLst>
            </p:cNvPr>
            <p:cNvSpPr>
              <a:spLocks noChangeArrowheads="1"/>
            </p:cNvSpPr>
            <p:nvPr/>
          </p:nvSpPr>
          <p:spPr bwMode="auto">
            <a:xfrm>
              <a:off x="3504" y="273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92" name="Oval 51">
              <a:extLst>
                <a:ext uri="{FF2B5EF4-FFF2-40B4-BE49-F238E27FC236}">
                  <a16:creationId xmlns:a16="http://schemas.microsoft.com/office/drawing/2014/main" id="{61A13C8C-1430-1D39-FF63-741E7ACF5C13}"/>
                </a:ext>
              </a:extLst>
            </p:cNvPr>
            <p:cNvSpPr>
              <a:spLocks noChangeArrowheads="1"/>
            </p:cNvSpPr>
            <p:nvPr/>
          </p:nvSpPr>
          <p:spPr bwMode="auto">
            <a:xfrm>
              <a:off x="4464" y="2784"/>
              <a:ext cx="240" cy="240"/>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93" name="Oval 52">
              <a:extLst>
                <a:ext uri="{FF2B5EF4-FFF2-40B4-BE49-F238E27FC236}">
                  <a16:creationId xmlns:a16="http://schemas.microsoft.com/office/drawing/2014/main" id="{2BAE6B92-AAB1-08B5-804B-88653AD9EA14}"/>
                </a:ext>
              </a:extLst>
            </p:cNvPr>
            <p:cNvSpPr>
              <a:spLocks noChangeArrowheads="1"/>
            </p:cNvSpPr>
            <p:nvPr/>
          </p:nvSpPr>
          <p:spPr bwMode="auto">
            <a:xfrm>
              <a:off x="3168" y="316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94" name="Oval 53">
              <a:extLst>
                <a:ext uri="{FF2B5EF4-FFF2-40B4-BE49-F238E27FC236}">
                  <a16:creationId xmlns:a16="http://schemas.microsoft.com/office/drawing/2014/main" id="{9F97D916-F9CF-6903-42C5-5BF1D77AC7CF}"/>
                </a:ext>
              </a:extLst>
            </p:cNvPr>
            <p:cNvSpPr>
              <a:spLocks noChangeArrowheads="1"/>
            </p:cNvSpPr>
            <p:nvPr/>
          </p:nvSpPr>
          <p:spPr bwMode="auto">
            <a:xfrm>
              <a:off x="3840" y="3168"/>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95" name="Oval 54">
              <a:extLst>
                <a:ext uri="{FF2B5EF4-FFF2-40B4-BE49-F238E27FC236}">
                  <a16:creationId xmlns:a16="http://schemas.microsoft.com/office/drawing/2014/main" id="{87813757-AE2C-1527-7EEB-C3B3BEDC785D}"/>
                </a:ext>
              </a:extLst>
            </p:cNvPr>
            <p:cNvSpPr>
              <a:spLocks noChangeArrowheads="1"/>
            </p:cNvSpPr>
            <p:nvPr/>
          </p:nvSpPr>
          <p:spPr bwMode="auto">
            <a:xfrm>
              <a:off x="4272" y="3168"/>
              <a:ext cx="240" cy="240"/>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t>
              </a:r>
            </a:p>
          </p:txBody>
        </p:sp>
        <p:sp>
          <p:nvSpPr>
            <p:cNvPr id="91196" name="Oval 55">
              <a:extLst>
                <a:ext uri="{FF2B5EF4-FFF2-40B4-BE49-F238E27FC236}">
                  <a16:creationId xmlns:a16="http://schemas.microsoft.com/office/drawing/2014/main" id="{C3DD9D4C-F0D5-0CFC-C3D1-770A890DD497}"/>
                </a:ext>
              </a:extLst>
            </p:cNvPr>
            <p:cNvSpPr>
              <a:spLocks noChangeArrowheads="1"/>
            </p:cNvSpPr>
            <p:nvPr/>
          </p:nvSpPr>
          <p:spPr bwMode="auto">
            <a:xfrm>
              <a:off x="4992" y="321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e</a:t>
              </a:r>
            </a:p>
          </p:txBody>
        </p:sp>
        <p:sp>
          <p:nvSpPr>
            <p:cNvPr id="91197" name="Oval 56">
              <a:extLst>
                <a:ext uri="{FF2B5EF4-FFF2-40B4-BE49-F238E27FC236}">
                  <a16:creationId xmlns:a16="http://schemas.microsoft.com/office/drawing/2014/main" id="{AC97608D-0293-A418-6547-C13960875B08}"/>
                </a:ext>
              </a:extLst>
            </p:cNvPr>
            <p:cNvSpPr>
              <a:spLocks noChangeArrowheads="1"/>
            </p:cNvSpPr>
            <p:nvPr/>
          </p:nvSpPr>
          <p:spPr bwMode="auto">
            <a:xfrm>
              <a:off x="3024" y="369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a</a:t>
              </a:r>
            </a:p>
          </p:txBody>
        </p:sp>
        <p:sp>
          <p:nvSpPr>
            <p:cNvPr id="91198" name="Oval 57">
              <a:extLst>
                <a:ext uri="{FF2B5EF4-FFF2-40B4-BE49-F238E27FC236}">
                  <a16:creationId xmlns:a16="http://schemas.microsoft.com/office/drawing/2014/main" id="{01FF31D0-4687-F983-9D74-AC628AAA6B8F}"/>
                </a:ext>
              </a:extLst>
            </p:cNvPr>
            <p:cNvSpPr>
              <a:spLocks noChangeArrowheads="1"/>
            </p:cNvSpPr>
            <p:nvPr/>
          </p:nvSpPr>
          <p:spPr bwMode="auto">
            <a:xfrm>
              <a:off x="3408" y="3696"/>
              <a:ext cx="240" cy="240"/>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b</a:t>
              </a:r>
            </a:p>
          </p:txBody>
        </p:sp>
        <p:sp>
          <p:nvSpPr>
            <p:cNvPr id="91199" name="Oval 58">
              <a:extLst>
                <a:ext uri="{FF2B5EF4-FFF2-40B4-BE49-F238E27FC236}">
                  <a16:creationId xmlns:a16="http://schemas.microsoft.com/office/drawing/2014/main" id="{283F615B-659A-573F-DA15-70E94AFACECE}"/>
                </a:ext>
              </a:extLst>
            </p:cNvPr>
            <p:cNvSpPr>
              <a:spLocks noChangeArrowheads="1"/>
            </p:cNvSpPr>
            <p:nvPr/>
          </p:nvSpPr>
          <p:spPr bwMode="auto">
            <a:xfrm>
              <a:off x="4032" y="369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c</a:t>
              </a:r>
            </a:p>
          </p:txBody>
        </p:sp>
        <p:sp>
          <p:nvSpPr>
            <p:cNvPr id="91200" name="Oval 59">
              <a:extLst>
                <a:ext uri="{FF2B5EF4-FFF2-40B4-BE49-F238E27FC236}">
                  <a16:creationId xmlns:a16="http://schemas.microsoft.com/office/drawing/2014/main" id="{A6517941-72DC-2C09-919C-F16FCC9CA87D}"/>
                </a:ext>
              </a:extLst>
            </p:cNvPr>
            <p:cNvSpPr>
              <a:spLocks noChangeArrowheads="1"/>
            </p:cNvSpPr>
            <p:nvPr/>
          </p:nvSpPr>
          <p:spPr bwMode="auto">
            <a:xfrm>
              <a:off x="4656" y="369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kumimoji="1" lang="en-US" altLang="zh-CN" sz="2400">
                  <a:ea typeface="宋体" panose="02010600030101010101" pitchFamily="2" charset="-122"/>
                </a:rPr>
                <a:t>d</a:t>
              </a:r>
            </a:p>
          </p:txBody>
        </p:sp>
        <p:cxnSp>
          <p:nvCxnSpPr>
            <p:cNvPr id="91201" name="AutoShape 60">
              <a:extLst>
                <a:ext uri="{FF2B5EF4-FFF2-40B4-BE49-F238E27FC236}">
                  <a16:creationId xmlns:a16="http://schemas.microsoft.com/office/drawing/2014/main" id="{E47D921D-3DE5-F157-84DF-BC024EB8B5D1}"/>
                </a:ext>
              </a:extLst>
            </p:cNvPr>
            <p:cNvCxnSpPr>
              <a:cxnSpLocks noChangeShapeType="1"/>
              <a:stCxn id="91189" idx="3"/>
              <a:endCxn id="91190" idx="7"/>
            </p:cNvCxnSpPr>
            <p:nvPr/>
          </p:nvCxnSpPr>
          <p:spPr bwMode="auto">
            <a:xfrm flipH="1">
              <a:off x="4141" y="2173"/>
              <a:ext cx="118" cy="21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2" name="AutoShape 61">
              <a:extLst>
                <a:ext uri="{FF2B5EF4-FFF2-40B4-BE49-F238E27FC236}">
                  <a16:creationId xmlns:a16="http://schemas.microsoft.com/office/drawing/2014/main" id="{83C40D3E-43BD-DBD7-002A-06118DAA1360}"/>
                </a:ext>
              </a:extLst>
            </p:cNvPr>
            <p:cNvCxnSpPr>
              <a:cxnSpLocks noChangeShapeType="1"/>
              <a:stCxn id="91190" idx="3"/>
              <a:endCxn id="91191" idx="7"/>
            </p:cNvCxnSpPr>
            <p:nvPr/>
          </p:nvCxnSpPr>
          <p:spPr bwMode="auto">
            <a:xfrm flipH="1">
              <a:off x="3709" y="2557"/>
              <a:ext cx="262" cy="21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3" name="AutoShape 62">
              <a:extLst>
                <a:ext uri="{FF2B5EF4-FFF2-40B4-BE49-F238E27FC236}">
                  <a16:creationId xmlns:a16="http://schemas.microsoft.com/office/drawing/2014/main" id="{8B5595DC-8517-577B-0B6E-F2F09926F359}"/>
                </a:ext>
              </a:extLst>
            </p:cNvPr>
            <p:cNvCxnSpPr>
              <a:cxnSpLocks noChangeShapeType="1"/>
              <a:stCxn id="91191" idx="3"/>
              <a:endCxn id="91193" idx="7"/>
            </p:cNvCxnSpPr>
            <p:nvPr/>
          </p:nvCxnSpPr>
          <p:spPr bwMode="auto">
            <a:xfrm flipH="1">
              <a:off x="3373" y="2941"/>
              <a:ext cx="166" cy="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4" name="AutoShape 63">
              <a:extLst>
                <a:ext uri="{FF2B5EF4-FFF2-40B4-BE49-F238E27FC236}">
                  <a16:creationId xmlns:a16="http://schemas.microsoft.com/office/drawing/2014/main" id="{C39571FC-6BAE-E9FB-7599-8D7D99006500}"/>
                </a:ext>
              </a:extLst>
            </p:cNvPr>
            <p:cNvCxnSpPr>
              <a:cxnSpLocks noChangeShapeType="1"/>
              <a:stCxn id="91193" idx="4"/>
              <a:endCxn id="91197" idx="0"/>
            </p:cNvCxnSpPr>
            <p:nvPr/>
          </p:nvCxnSpPr>
          <p:spPr bwMode="auto">
            <a:xfrm flipH="1">
              <a:off x="3144" y="3408"/>
              <a:ext cx="144" cy="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5" name="AutoShape 64">
              <a:extLst>
                <a:ext uri="{FF2B5EF4-FFF2-40B4-BE49-F238E27FC236}">
                  <a16:creationId xmlns:a16="http://schemas.microsoft.com/office/drawing/2014/main" id="{1227FFB2-144C-1DF2-9018-550974357BB5}"/>
                </a:ext>
              </a:extLst>
            </p:cNvPr>
            <p:cNvCxnSpPr>
              <a:cxnSpLocks noChangeShapeType="1"/>
              <a:stCxn id="91191" idx="5"/>
              <a:endCxn id="91194" idx="1"/>
            </p:cNvCxnSpPr>
            <p:nvPr/>
          </p:nvCxnSpPr>
          <p:spPr bwMode="auto">
            <a:xfrm>
              <a:off x="3709" y="2941"/>
              <a:ext cx="166" cy="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6" name="AutoShape 65">
              <a:extLst>
                <a:ext uri="{FF2B5EF4-FFF2-40B4-BE49-F238E27FC236}">
                  <a16:creationId xmlns:a16="http://schemas.microsoft.com/office/drawing/2014/main" id="{19BCF3B8-E9F0-CC85-801D-C3E767C64A70}"/>
                </a:ext>
              </a:extLst>
            </p:cNvPr>
            <p:cNvCxnSpPr>
              <a:cxnSpLocks noChangeShapeType="1"/>
              <a:stCxn id="91193" idx="5"/>
              <a:endCxn id="91198" idx="0"/>
            </p:cNvCxnSpPr>
            <p:nvPr/>
          </p:nvCxnSpPr>
          <p:spPr bwMode="auto">
            <a:xfrm>
              <a:off x="3373" y="3373"/>
              <a:ext cx="155" cy="32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7" name="AutoShape 66">
              <a:extLst>
                <a:ext uri="{FF2B5EF4-FFF2-40B4-BE49-F238E27FC236}">
                  <a16:creationId xmlns:a16="http://schemas.microsoft.com/office/drawing/2014/main" id="{EFAF6359-416A-FAE7-E438-B4CE74C462D0}"/>
                </a:ext>
              </a:extLst>
            </p:cNvPr>
            <p:cNvCxnSpPr>
              <a:cxnSpLocks noChangeShapeType="1"/>
              <a:stCxn id="91194" idx="3"/>
              <a:endCxn id="91198" idx="7"/>
            </p:cNvCxnSpPr>
            <p:nvPr/>
          </p:nvCxnSpPr>
          <p:spPr bwMode="auto">
            <a:xfrm flipH="1">
              <a:off x="3613" y="3373"/>
              <a:ext cx="262" cy="35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8" name="AutoShape 67">
              <a:extLst>
                <a:ext uri="{FF2B5EF4-FFF2-40B4-BE49-F238E27FC236}">
                  <a16:creationId xmlns:a16="http://schemas.microsoft.com/office/drawing/2014/main" id="{CE75AB27-D678-8F80-F951-A8F197A9B35A}"/>
                </a:ext>
              </a:extLst>
            </p:cNvPr>
            <p:cNvCxnSpPr>
              <a:cxnSpLocks noChangeShapeType="1"/>
              <a:stCxn id="91194" idx="6"/>
              <a:endCxn id="91195" idx="2"/>
            </p:cNvCxnSpPr>
            <p:nvPr/>
          </p:nvCxnSpPr>
          <p:spPr bwMode="auto">
            <a:xfrm>
              <a:off x="4080" y="3288"/>
              <a:ext cx="19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09" name="AutoShape 68">
              <a:extLst>
                <a:ext uri="{FF2B5EF4-FFF2-40B4-BE49-F238E27FC236}">
                  <a16:creationId xmlns:a16="http://schemas.microsoft.com/office/drawing/2014/main" id="{AA1913E6-CB8E-216C-6008-3A51735193D5}"/>
                </a:ext>
              </a:extLst>
            </p:cNvPr>
            <p:cNvCxnSpPr>
              <a:cxnSpLocks noChangeShapeType="1"/>
              <a:stCxn id="91190" idx="5"/>
              <a:endCxn id="91192" idx="1"/>
            </p:cNvCxnSpPr>
            <p:nvPr/>
          </p:nvCxnSpPr>
          <p:spPr bwMode="auto">
            <a:xfrm>
              <a:off x="4141" y="2557"/>
              <a:ext cx="358" cy="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10" name="AutoShape 69">
              <a:extLst>
                <a:ext uri="{FF2B5EF4-FFF2-40B4-BE49-F238E27FC236}">
                  <a16:creationId xmlns:a16="http://schemas.microsoft.com/office/drawing/2014/main" id="{A10C8E00-90D9-886E-AF7A-3D378A7B0864}"/>
                </a:ext>
              </a:extLst>
            </p:cNvPr>
            <p:cNvCxnSpPr>
              <a:cxnSpLocks noChangeShapeType="1"/>
              <a:stCxn id="91192" idx="3"/>
              <a:endCxn id="91195" idx="0"/>
            </p:cNvCxnSpPr>
            <p:nvPr/>
          </p:nvCxnSpPr>
          <p:spPr bwMode="auto">
            <a:xfrm flipH="1">
              <a:off x="4392" y="2989"/>
              <a:ext cx="107" cy="1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11" name="AutoShape 70">
              <a:extLst>
                <a:ext uri="{FF2B5EF4-FFF2-40B4-BE49-F238E27FC236}">
                  <a16:creationId xmlns:a16="http://schemas.microsoft.com/office/drawing/2014/main" id="{9A0AAEF7-ABD8-B1DF-483F-B67668949CE9}"/>
                </a:ext>
              </a:extLst>
            </p:cNvPr>
            <p:cNvCxnSpPr>
              <a:cxnSpLocks noChangeShapeType="1"/>
              <a:stCxn id="91195" idx="3"/>
              <a:endCxn id="91199" idx="0"/>
            </p:cNvCxnSpPr>
            <p:nvPr/>
          </p:nvCxnSpPr>
          <p:spPr bwMode="auto">
            <a:xfrm flipH="1">
              <a:off x="4152" y="3373"/>
              <a:ext cx="155" cy="32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12" name="AutoShape 71">
              <a:extLst>
                <a:ext uri="{FF2B5EF4-FFF2-40B4-BE49-F238E27FC236}">
                  <a16:creationId xmlns:a16="http://schemas.microsoft.com/office/drawing/2014/main" id="{4459DF5B-1AC6-9DCF-2D14-BF73E08D6F45}"/>
                </a:ext>
              </a:extLst>
            </p:cNvPr>
            <p:cNvCxnSpPr>
              <a:cxnSpLocks noChangeShapeType="1"/>
              <a:stCxn id="91195" idx="5"/>
              <a:endCxn id="91200" idx="1"/>
            </p:cNvCxnSpPr>
            <p:nvPr/>
          </p:nvCxnSpPr>
          <p:spPr bwMode="auto">
            <a:xfrm>
              <a:off x="4477" y="3373"/>
              <a:ext cx="214" cy="35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13" name="AutoShape 72">
              <a:extLst>
                <a:ext uri="{FF2B5EF4-FFF2-40B4-BE49-F238E27FC236}">
                  <a16:creationId xmlns:a16="http://schemas.microsoft.com/office/drawing/2014/main" id="{DFC5112B-DF83-37D1-45B0-FF8D2FC62817}"/>
                </a:ext>
              </a:extLst>
            </p:cNvPr>
            <p:cNvCxnSpPr>
              <a:cxnSpLocks noChangeShapeType="1"/>
              <a:stCxn id="91192" idx="5"/>
              <a:endCxn id="91196" idx="1"/>
            </p:cNvCxnSpPr>
            <p:nvPr/>
          </p:nvCxnSpPr>
          <p:spPr bwMode="auto">
            <a:xfrm>
              <a:off x="4669" y="2989"/>
              <a:ext cx="358" cy="2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1214" name="AutoShape 73">
              <a:extLst>
                <a:ext uri="{FF2B5EF4-FFF2-40B4-BE49-F238E27FC236}">
                  <a16:creationId xmlns:a16="http://schemas.microsoft.com/office/drawing/2014/main" id="{FCD2EA9F-1F8F-8933-B48A-D4AE031F605F}"/>
                </a:ext>
              </a:extLst>
            </p:cNvPr>
            <p:cNvCxnSpPr>
              <a:cxnSpLocks noChangeShapeType="1"/>
              <a:stCxn id="91189" idx="5"/>
              <a:endCxn id="91192" idx="0"/>
            </p:cNvCxnSpPr>
            <p:nvPr/>
          </p:nvCxnSpPr>
          <p:spPr bwMode="auto">
            <a:xfrm>
              <a:off x="4429" y="2173"/>
              <a:ext cx="155" cy="6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55722" name="Freeform 74">
            <a:extLst>
              <a:ext uri="{FF2B5EF4-FFF2-40B4-BE49-F238E27FC236}">
                <a16:creationId xmlns:a16="http://schemas.microsoft.com/office/drawing/2014/main" id="{D6E5B4EF-44C4-218D-8C51-D770D221EF0E}"/>
              </a:ext>
            </a:extLst>
          </p:cNvPr>
          <p:cNvSpPr>
            <a:spLocks/>
          </p:cNvSpPr>
          <p:nvPr/>
        </p:nvSpPr>
        <p:spPr bwMode="auto">
          <a:xfrm>
            <a:off x="2771775" y="2924175"/>
            <a:ext cx="1308100" cy="1296988"/>
          </a:xfrm>
          <a:custGeom>
            <a:avLst/>
            <a:gdLst>
              <a:gd name="T0" fmla="*/ 2147483646 w 824"/>
              <a:gd name="T1" fmla="*/ 2147483646 h 885"/>
              <a:gd name="T2" fmla="*/ 2147483646 w 824"/>
              <a:gd name="T3" fmla="*/ 2147483646 h 885"/>
              <a:gd name="T4" fmla="*/ 2147483646 w 824"/>
              <a:gd name="T5" fmla="*/ 2147483646 h 885"/>
              <a:gd name="T6" fmla="*/ 2147483646 w 824"/>
              <a:gd name="T7" fmla="*/ 2147483646 h 885"/>
              <a:gd name="T8" fmla="*/ 2147483646 w 824"/>
              <a:gd name="T9" fmla="*/ 2147483646 h 885"/>
              <a:gd name="T10" fmla="*/ 2147483646 w 824"/>
              <a:gd name="T11" fmla="*/ 2147483646 h 885"/>
              <a:gd name="T12" fmla="*/ 2147483646 w 824"/>
              <a:gd name="T13" fmla="*/ 2147483646 h 885"/>
              <a:gd name="T14" fmla="*/ 2147483646 w 824"/>
              <a:gd name="T15" fmla="*/ 2147483646 h 885"/>
              <a:gd name="T16" fmla="*/ 2147483646 w 824"/>
              <a:gd name="T17" fmla="*/ 2147483646 h 885"/>
              <a:gd name="T18" fmla="*/ 2147483646 w 824"/>
              <a:gd name="T19" fmla="*/ 2147483646 h 885"/>
              <a:gd name="T20" fmla="*/ 2147483646 w 824"/>
              <a:gd name="T21" fmla="*/ 2147483646 h 885"/>
              <a:gd name="T22" fmla="*/ 2147483646 w 824"/>
              <a:gd name="T23" fmla="*/ 2147483646 h 885"/>
              <a:gd name="T24" fmla="*/ 2147483646 w 824"/>
              <a:gd name="T25" fmla="*/ 2147483646 h 885"/>
              <a:gd name="T26" fmla="*/ 2147483646 w 824"/>
              <a:gd name="T27" fmla="*/ 2147483646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4"/>
              <a:gd name="T43" fmla="*/ 0 h 885"/>
              <a:gd name="T44" fmla="*/ 824 w 824"/>
              <a:gd name="T45" fmla="*/ 885 h 8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723" name="Freeform 75">
            <a:extLst>
              <a:ext uri="{FF2B5EF4-FFF2-40B4-BE49-F238E27FC236}">
                <a16:creationId xmlns:a16="http://schemas.microsoft.com/office/drawing/2014/main" id="{BD7E5178-9666-FE73-16E7-21FC71AE6014}"/>
              </a:ext>
            </a:extLst>
          </p:cNvPr>
          <p:cNvSpPr>
            <a:spLocks/>
          </p:cNvSpPr>
          <p:nvPr/>
        </p:nvSpPr>
        <p:spPr bwMode="auto">
          <a:xfrm>
            <a:off x="3808413" y="2297113"/>
            <a:ext cx="1152525" cy="1260475"/>
          </a:xfrm>
          <a:custGeom>
            <a:avLst/>
            <a:gdLst>
              <a:gd name="T0" fmla="*/ 2147483646 w 824"/>
              <a:gd name="T1" fmla="*/ 2147483646 h 885"/>
              <a:gd name="T2" fmla="*/ 2147483646 w 824"/>
              <a:gd name="T3" fmla="*/ 2147483646 h 885"/>
              <a:gd name="T4" fmla="*/ 2147483646 w 824"/>
              <a:gd name="T5" fmla="*/ 2147483646 h 885"/>
              <a:gd name="T6" fmla="*/ 2147483646 w 824"/>
              <a:gd name="T7" fmla="*/ 2147483646 h 885"/>
              <a:gd name="T8" fmla="*/ 2147483646 w 824"/>
              <a:gd name="T9" fmla="*/ 2147483646 h 885"/>
              <a:gd name="T10" fmla="*/ 2147483646 w 824"/>
              <a:gd name="T11" fmla="*/ 2147483646 h 885"/>
              <a:gd name="T12" fmla="*/ 2147483646 w 824"/>
              <a:gd name="T13" fmla="*/ 2147483646 h 885"/>
              <a:gd name="T14" fmla="*/ 2147483646 w 824"/>
              <a:gd name="T15" fmla="*/ 2147483646 h 885"/>
              <a:gd name="T16" fmla="*/ 2147483646 w 824"/>
              <a:gd name="T17" fmla="*/ 2147483646 h 885"/>
              <a:gd name="T18" fmla="*/ 2147483646 w 824"/>
              <a:gd name="T19" fmla="*/ 2147483646 h 885"/>
              <a:gd name="T20" fmla="*/ 2147483646 w 824"/>
              <a:gd name="T21" fmla="*/ 2147483646 h 885"/>
              <a:gd name="T22" fmla="*/ 2147483646 w 824"/>
              <a:gd name="T23" fmla="*/ 2147483646 h 885"/>
              <a:gd name="T24" fmla="*/ 2147483646 w 824"/>
              <a:gd name="T25" fmla="*/ 2147483646 h 885"/>
              <a:gd name="T26" fmla="*/ 2147483646 w 824"/>
              <a:gd name="T27" fmla="*/ 2147483646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4"/>
              <a:gd name="T43" fmla="*/ 0 h 885"/>
              <a:gd name="T44" fmla="*/ 824 w 824"/>
              <a:gd name="T45" fmla="*/ 885 h 8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724" name="Freeform 76">
            <a:extLst>
              <a:ext uri="{FF2B5EF4-FFF2-40B4-BE49-F238E27FC236}">
                <a16:creationId xmlns:a16="http://schemas.microsoft.com/office/drawing/2014/main" id="{A2845AC5-0199-F9D9-9A4D-048F478026C4}"/>
              </a:ext>
            </a:extLst>
          </p:cNvPr>
          <p:cNvSpPr>
            <a:spLocks/>
          </p:cNvSpPr>
          <p:nvPr/>
        </p:nvSpPr>
        <p:spPr bwMode="auto">
          <a:xfrm>
            <a:off x="5392738" y="1749425"/>
            <a:ext cx="1195387" cy="1266825"/>
          </a:xfrm>
          <a:custGeom>
            <a:avLst/>
            <a:gdLst>
              <a:gd name="T0" fmla="*/ 2147483646 w 824"/>
              <a:gd name="T1" fmla="*/ 2147483646 h 885"/>
              <a:gd name="T2" fmla="*/ 2147483646 w 824"/>
              <a:gd name="T3" fmla="*/ 2147483646 h 885"/>
              <a:gd name="T4" fmla="*/ 2147483646 w 824"/>
              <a:gd name="T5" fmla="*/ 2147483646 h 885"/>
              <a:gd name="T6" fmla="*/ 2147483646 w 824"/>
              <a:gd name="T7" fmla="*/ 2147483646 h 885"/>
              <a:gd name="T8" fmla="*/ 2147483646 w 824"/>
              <a:gd name="T9" fmla="*/ 2147483646 h 885"/>
              <a:gd name="T10" fmla="*/ 2147483646 w 824"/>
              <a:gd name="T11" fmla="*/ 2147483646 h 885"/>
              <a:gd name="T12" fmla="*/ 2147483646 w 824"/>
              <a:gd name="T13" fmla="*/ 2147483646 h 885"/>
              <a:gd name="T14" fmla="*/ 2147483646 w 824"/>
              <a:gd name="T15" fmla="*/ 2147483646 h 885"/>
              <a:gd name="T16" fmla="*/ 2147483646 w 824"/>
              <a:gd name="T17" fmla="*/ 2147483646 h 885"/>
              <a:gd name="T18" fmla="*/ 2147483646 w 824"/>
              <a:gd name="T19" fmla="*/ 2147483646 h 885"/>
              <a:gd name="T20" fmla="*/ 2147483646 w 824"/>
              <a:gd name="T21" fmla="*/ 2147483646 h 885"/>
              <a:gd name="T22" fmla="*/ 2147483646 w 824"/>
              <a:gd name="T23" fmla="*/ 2147483646 h 885"/>
              <a:gd name="T24" fmla="*/ 2147483646 w 824"/>
              <a:gd name="T25" fmla="*/ 2147483646 h 885"/>
              <a:gd name="T26" fmla="*/ 2147483646 w 824"/>
              <a:gd name="T27" fmla="*/ 2147483646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4"/>
              <a:gd name="T43" fmla="*/ 0 h 885"/>
              <a:gd name="T44" fmla="*/ 824 w 824"/>
              <a:gd name="T45" fmla="*/ 885 h 8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a:solidFill>
              <a:srgbClr val="FFFF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725" name="Freeform 77">
            <a:extLst>
              <a:ext uri="{FF2B5EF4-FFF2-40B4-BE49-F238E27FC236}">
                <a16:creationId xmlns:a16="http://schemas.microsoft.com/office/drawing/2014/main" id="{6EE90B04-7D29-6CF6-5013-B82D1412BF60}"/>
              </a:ext>
            </a:extLst>
          </p:cNvPr>
          <p:cNvSpPr>
            <a:spLocks/>
          </p:cNvSpPr>
          <p:nvPr/>
        </p:nvSpPr>
        <p:spPr bwMode="auto">
          <a:xfrm>
            <a:off x="3779838" y="1649413"/>
            <a:ext cx="1800225" cy="1979612"/>
          </a:xfrm>
          <a:custGeom>
            <a:avLst/>
            <a:gdLst>
              <a:gd name="T0" fmla="*/ 2147483646 w 824"/>
              <a:gd name="T1" fmla="*/ 2147483646 h 885"/>
              <a:gd name="T2" fmla="*/ 2147483646 w 824"/>
              <a:gd name="T3" fmla="*/ 2147483646 h 885"/>
              <a:gd name="T4" fmla="*/ 2147483646 w 824"/>
              <a:gd name="T5" fmla="*/ 2147483646 h 885"/>
              <a:gd name="T6" fmla="*/ 2147483646 w 824"/>
              <a:gd name="T7" fmla="*/ 2147483646 h 885"/>
              <a:gd name="T8" fmla="*/ 2147483646 w 824"/>
              <a:gd name="T9" fmla="*/ 2147483646 h 885"/>
              <a:gd name="T10" fmla="*/ 2147483646 w 824"/>
              <a:gd name="T11" fmla="*/ 2147483646 h 885"/>
              <a:gd name="T12" fmla="*/ 2147483646 w 824"/>
              <a:gd name="T13" fmla="*/ 2147483646 h 885"/>
              <a:gd name="T14" fmla="*/ 2147483646 w 824"/>
              <a:gd name="T15" fmla="*/ 2147483646 h 885"/>
              <a:gd name="T16" fmla="*/ 2147483646 w 824"/>
              <a:gd name="T17" fmla="*/ 2147483646 h 885"/>
              <a:gd name="T18" fmla="*/ 2147483646 w 824"/>
              <a:gd name="T19" fmla="*/ 2147483646 h 885"/>
              <a:gd name="T20" fmla="*/ 2147483646 w 824"/>
              <a:gd name="T21" fmla="*/ 2147483646 h 885"/>
              <a:gd name="T22" fmla="*/ 2147483646 w 824"/>
              <a:gd name="T23" fmla="*/ 2147483646 h 885"/>
              <a:gd name="T24" fmla="*/ 2147483646 w 824"/>
              <a:gd name="T25" fmla="*/ 2147483646 h 885"/>
              <a:gd name="T26" fmla="*/ 2147483646 w 824"/>
              <a:gd name="T27" fmla="*/ 2147483646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4"/>
              <a:gd name="T43" fmla="*/ 0 h 885"/>
              <a:gd name="T44" fmla="*/ 824 w 824"/>
              <a:gd name="T45" fmla="*/ 885 h 8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a:solidFill>
              <a:schemeClr val="folHlink"/>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726" name="Freeform 78">
            <a:extLst>
              <a:ext uri="{FF2B5EF4-FFF2-40B4-BE49-F238E27FC236}">
                <a16:creationId xmlns:a16="http://schemas.microsoft.com/office/drawing/2014/main" id="{D9614310-57F4-1411-1C22-8D5A268885A8}"/>
              </a:ext>
            </a:extLst>
          </p:cNvPr>
          <p:cNvSpPr>
            <a:spLocks/>
          </p:cNvSpPr>
          <p:nvPr/>
        </p:nvSpPr>
        <p:spPr bwMode="auto">
          <a:xfrm>
            <a:off x="5364163" y="1144588"/>
            <a:ext cx="2087562" cy="1979612"/>
          </a:xfrm>
          <a:custGeom>
            <a:avLst/>
            <a:gdLst>
              <a:gd name="T0" fmla="*/ 2147483646 w 824"/>
              <a:gd name="T1" fmla="*/ 2147483646 h 885"/>
              <a:gd name="T2" fmla="*/ 2147483646 w 824"/>
              <a:gd name="T3" fmla="*/ 2147483646 h 885"/>
              <a:gd name="T4" fmla="*/ 2147483646 w 824"/>
              <a:gd name="T5" fmla="*/ 2147483646 h 885"/>
              <a:gd name="T6" fmla="*/ 2147483646 w 824"/>
              <a:gd name="T7" fmla="*/ 2147483646 h 885"/>
              <a:gd name="T8" fmla="*/ 2147483646 w 824"/>
              <a:gd name="T9" fmla="*/ 2147483646 h 885"/>
              <a:gd name="T10" fmla="*/ 2147483646 w 824"/>
              <a:gd name="T11" fmla="*/ 2147483646 h 885"/>
              <a:gd name="T12" fmla="*/ 2147483646 w 824"/>
              <a:gd name="T13" fmla="*/ 2147483646 h 885"/>
              <a:gd name="T14" fmla="*/ 2147483646 w 824"/>
              <a:gd name="T15" fmla="*/ 2147483646 h 885"/>
              <a:gd name="T16" fmla="*/ 2147483646 w 824"/>
              <a:gd name="T17" fmla="*/ 2147483646 h 885"/>
              <a:gd name="T18" fmla="*/ 2147483646 w 824"/>
              <a:gd name="T19" fmla="*/ 2147483646 h 885"/>
              <a:gd name="T20" fmla="*/ 2147483646 w 824"/>
              <a:gd name="T21" fmla="*/ 2147483646 h 885"/>
              <a:gd name="T22" fmla="*/ 2147483646 w 824"/>
              <a:gd name="T23" fmla="*/ 2147483646 h 885"/>
              <a:gd name="T24" fmla="*/ 2147483646 w 824"/>
              <a:gd name="T25" fmla="*/ 2147483646 h 885"/>
              <a:gd name="T26" fmla="*/ 2147483646 w 824"/>
              <a:gd name="T27" fmla="*/ 2147483646 h 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4"/>
              <a:gd name="T43" fmla="*/ 0 h 885"/>
              <a:gd name="T44" fmla="*/ 824 w 824"/>
              <a:gd name="T45" fmla="*/ 885 h 8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4" h="885">
                <a:moveTo>
                  <a:pt x="272" y="53"/>
                </a:moveTo>
                <a:cubicBezTo>
                  <a:pt x="242" y="91"/>
                  <a:pt x="174" y="167"/>
                  <a:pt x="136" y="235"/>
                </a:cubicBezTo>
                <a:cubicBezTo>
                  <a:pt x="98" y="303"/>
                  <a:pt x="60" y="371"/>
                  <a:pt x="45" y="462"/>
                </a:cubicBezTo>
                <a:cubicBezTo>
                  <a:pt x="30" y="553"/>
                  <a:pt x="0" y="711"/>
                  <a:pt x="45" y="779"/>
                </a:cubicBezTo>
                <a:cubicBezTo>
                  <a:pt x="90" y="847"/>
                  <a:pt x="227" y="855"/>
                  <a:pt x="318" y="870"/>
                </a:cubicBezTo>
                <a:cubicBezTo>
                  <a:pt x="409" y="885"/>
                  <a:pt x="515" y="885"/>
                  <a:pt x="590" y="870"/>
                </a:cubicBezTo>
                <a:cubicBezTo>
                  <a:pt x="665" y="855"/>
                  <a:pt x="733" y="817"/>
                  <a:pt x="771" y="779"/>
                </a:cubicBezTo>
                <a:cubicBezTo>
                  <a:pt x="809" y="741"/>
                  <a:pt x="824" y="696"/>
                  <a:pt x="817" y="643"/>
                </a:cubicBezTo>
                <a:cubicBezTo>
                  <a:pt x="810" y="590"/>
                  <a:pt x="749" y="515"/>
                  <a:pt x="726" y="462"/>
                </a:cubicBezTo>
                <a:cubicBezTo>
                  <a:pt x="703" y="409"/>
                  <a:pt x="710" y="394"/>
                  <a:pt x="680" y="326"/>
                </a:cubicBezTo>
                <a:cubicBezTo>
                  <a:pt x="650" y="258"/>
                  <a:pt x="589" y="106"/>
                  <a:pt x="544" y="53"/>
                </a:cubicBezTo>
                <a:cubicBezTo>
                  <a:pt x="499" y="0"/>
                  <a:pt x="446" y="15"/>
                  <a:pt x="408" y="8"/>
                </a:cubicBezTo>
                <a:cubicBezTo>
                  <a:pt x="370" y="1"/>
                  <a:pt x="341" y="1"/>
                  <a:pt x="318" y="8"/>
                </a:cubicBezTo>
                <a:cubicBezTo>
                  <a:pt x="295" y="15"/>
                  <a:pt x="302" y="15"/>
                  <a:pt x="272" y="53"/>
                </a:cubicBezTo>
                <a:close/>
              </a:path>
            </a:pathLst>
          </a:custGeom>
          <a:noFill/>
          <a:ln w="28575">
            <a:solidFill>
              <a:schemeClr val="folHlink"/>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727" name="Text Box 79">
            <a:extLst>
              <a:ext uri="{FF2B5EF4-FFF2-40B4-BE49-F238E27FC236}">
                <a16:creationId xmlns:a16="http://schemas.microsoft.com/office/drawing/2014/main" id="{EDBD41D2-1B63-F5F9-1800-7061EAF8B4E8}"/>
              </a:ext>
            </a:extLst>
          </p:cNvPr>
          <p:cNvSpPr txBox="1">
            <a:spLocks noChangeArrowheads="1"/>
          </p:cNvSpPr>
          <p:nvPr/>
        </p:nvSpPr>
        <p:spPr bwMode="auto">
          <a:xfrm>
            <a:off x="3059113" y="4313238"/>
            <a:ext cx="64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cs typeface="Times New Roman" panose="02020603050405020304" pitchFamily="18" charset="0"/>
              </a:rPr>
              <a:t>c+d</a:t>
            </a:r>
          </a:p>
        </p:txBody>
      </p:sp>
      <p:sp>
        <p:nvSpPr>
          <p:cNvPr id="155728" name="Text Box 80">
            <a:extLst>
              <a:ext uri="{FF2B5EF4-FFF2-40B4-BE49-F238E27FC236}">
                <a16:creationId xmlns:a16="http://schemas.microsoft.com/office/drawing/2014/main" id="{792018B7-A956-E20C-9107-34A62C38C842}"/>
              </a:ext>
            </a:extLst>
          </p:cNvPr>
          <p:cNvSpPr txBox="1">
            <a:spLocks noChangeArrowheads="1"/>
          </p:cNvSpPr>
          <p:nvPr/>
        </p:nvSpPr>
        <p:spPr bwMode="auto">
          <a:xfrm>
            <a:off x="7380288" y="1792288"/>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cs typeface="Times New Roman" panose="02020603050405020304" pitchFamily="18" charset="0"/>
              </a:rPr>
              <a:t>(c+d)*e</a:t>
            </a:r>
          </a:p>
        </p:txBody>
      </p:sp>
      <p:sp>
        <p:nvSpPr>
          <p:cNvPr id="155729" name="Text Box 81">
            <a:extLst>
              <a:ext uri="{FF2B5EF4-FFF2-40B4-BE49-F238E27FC236}">
                <a16:creationId xmlns:a16="http://schemas.microsoft.com/office/drawing/2014/main" id="{CF1AC07E-F01D-83DD-B151-3E2C4838CF06}"/>
              </a:ext>
            </a:extLst>
          </p:cNvPr>
          <p:cNvSpPr txBox="1">
            <a:spLocks noChangeArrowheads="1"/>
          </p:cNvSpPr>
          <p:nvPr/>
        </p:nvSpPr>
        <p:spPr bwMode="auto">
          <a:xfrm>
            <a:off x="4427538" y="3736975"/>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cs typeface="Times New Roman" panose="02020603050405020304" pitchFamily="18" charset="0"/>
              </a:rPr>
              <a:t>(c+d)*e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57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7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57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72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5725"/>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15572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5572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57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57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57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P spid="155727" grpId="0"/>
      <p:bldP spid="155728" grpId="0"/>
      <p:bldP spid="15572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8">
            <a:extLst>
              <a:ext uri="{FF2B5EF4-FFF2-40B4-BE49-F238E27FC236}">
                <a16:creationId xmlns:a16="http://schemas.microsoft.com/office/drawing/2014/main" id="{6BA53C05-F2FB-8EDB-AD6E-C0FD20CF5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893763"/>
            <a:ext cx="8065591" cy="5559425"/>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9">
            <a:extLst>
              <a:ext uri="{FF2B5EF4-FFF2-40B4-BE49-F238E27FC236}">
                <a16:creationId xmlns:a16="http://schemas.microsoft.com/office/drawing/2014/main" id="{CAA2097A-C085-6166-6F6F-0075F7E554EC}"/>
              </a:ext>
            </a:extLst>
          </p:cNvPr>
          <p:cNvSpPr>
            <a:spLocks noGrp="1" noChangeArrowheads="1"/>
          </p:cNvSpPr>
          <p:nvPr>
            <p:ph type="title"/>
          </p:nvPr>
        </p:nvSpPr>
        <p:spPr>
          <a:xfrm>
            <a:off x="457200" y="274638"/>
            <a:ext cx="8229600" cy="561975"/>
          </a:xfrm>
          <a:noFill/>
        </p:spPr>
        <p:txBody>
          <a:bodyPr anchorCtr="0"/>
          <a:lstStyle/>
          <a:p>
            <a:pPr eaLnBrk="1" hangingPunct="1"/>
            <a:r>
              <a:rPr lang="en-US" altLang="zh-CN"/>
              <a:t>Examples</a:t>
            </a:r>
          </a:p>
        </p:txBody>
      </p:sp>
      <p:sp>
        <p:nvSpPr>
          <p:cNvPr id="2" name="Rectangle 123">
            <a:extLst>
              <a:ext uri="{FF2B5EF4-FFF2-40B4-BE49-F238E27FC236}">
                <a16:creationId xmlns:a16="http://schemas.microsoft.com/office/drawing/2014/main" id="{9F8BA8A8-23DB-26B0-38C8-120D4CD0CF1A}"/>
              </a:ext>
            </a:extLst>
          </p:cNvPr>
          <p:cNvSpPr>
            <a:spLocks noChangeArrowheads="1"/>
          </p:cNvSpPr>
          <p:nvPr/>
        </p:nvSpPr>
        <p:spPr bwMode="auto">
          <a:xfrm>
            <a:off x="6390704" y="4145012"/>
            <a:ext cx="2717800" cy="2308324"/>
          </a:xfrm>
          <a:prstGeom prst="rect">
            <a:avLst/>
          </a:prstGeom>
          <a:solidFill>
            <a:schemeClr val="tx1"/>
          </a:solidFill>
          <a:ln>
            <a:noFill/>
          </a:ln>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dirty="0">
                <a:solidFill>
                  <a:srgbClr val="C00000"/>
                </a:solidFill>
              </a:rPr>
              <a:t>A = ( ) </a:t>
            </a:r>
          </a:p>
          <a:p>
            <a:pPr eaLnBrk="1" hangingPunct="1">
              <a:spcBef>
                <a:spcPct val="0"/>
              </a:spcBef>
              <a:buClrTx/>
              <a:buSzTx/>
              <a:buFontTx/>
              <a:buNone/>
            </a:pPr>
            <a:r>
              <a:rPr kumimoji="1" lang="en-US" altLang="zh-CN" sz="2400" dirty="0">
                <a:solidFill>
                  <a:srgbClr val="C00000"/>
                </a:solidFill>
              </a:rPr>
              <a:t>B = (6,2) </a:t>
            </a:r>
          </a:p>
          <a:p>
            <a:pPr eaLnBrk="1" hangingPunct="1">
              <a:spcBef>
                <a:spcPct val="0"/>
              </a:spcBef>
              <a:buClrTx/>
              <a:buSzTx/>
              <a:buFontTx/>
              <a:buNone/>
            </a:pPr>
            <a:r>
              <a:rPr kumimoji="1" lang="en-US" altLang="zh-CN" sz="2400" dirty="0">
                <a:solidFill>
                  <a:srgbClr val="C00000"/>
                </a:solidFill>
              </a:rPr>
              <a:t>C = (‘a’, (5, 3, ‘x’))</a:t>
            </a:r>
          </a:p>
          <a:p>
            <a:pPr eaLnBrk="1" hangingPunct="1">
              <a:spcBef>
                <a:spcPct val="0"/>
              </a:spcBef>
              <a:buClrTx/>
              <a:buSzTx/>
              <a:buFontTx/>
              <a:buNone/>
            </a:pPr>
            <a:r>
              <a:rPr kumimoji="1" lang="en-US" altLang="zh-CN" sz="2400" dirty="0">
                <a:solidFill>
                  <a:srgbClr val="C00000"/>
                </a:solidFill>
              </a:rPr>
              <a:t>D = (</a:t>
            </a:r>
            <a:r>
              <a:rPr kumimoji="1" lang="en-US" altLang="zh-CN" sz="2400" dirty="0" err="1">
                <a:solidFill>
                  <a:srgbClr val="C00000"/>
                </a:solidFill>
              </a:rPr>
              <a:t>B,C,A</a:t>
            </a:r>
            <a:r>
              <a:rPr kumimoji="1" lang="en-US" altLang="zh-CN" sz="2400" dirty="0">
                <a:solidFill>
                  <a:srgbClr val="C00000"/>
                </a:solidFill>
              </a:rPr>
              <a:t>)</a:t>
            </a:r>
          </a:p>
          <a:p>
            <a:pPr eaLnBrk="1" hangingPunct="1">
              <a:spcBef>
                <a:spcPct val="0"/>
              </a:spcBef>
              <a:buClrTx/>
              <a:buSzTx/>
              <a:buFontTx/>
              <a:buNone/>
            </a:pPr>
            <a:r>
              <a:rPr kumimoji="1" lang="en-US" altLang="zh-CN" sz="2400" dirty="0">
                <a:solidFill>
                  <a:srgbClr val="C00000"/>
                </a:solidFill>
              </a:rPr>
              <a:t>E = (B, D)</a:t>
            </a:r>
          </a:p>
          <a:p>
            <a:pPr eaLnBrk="1" hangingPunct="1">
              <a:spcBef>
                <a:spcPct val="0"/>
              </a:spcBef>
              <a:buClrTx/>
              <a:buSzTx/>
              <a:buFontTx/>
              <a:buNone/>
            </a:pPr>
            <a:r>
              <a:rPr kumimoji="1" lang="en-US" altLang="zh-CN" sz="2400" dirty="0">
                <a:solidFill>
                  <a:srgbClr val="C00000"/>
                </a:solidFill>
              </a:rPr>
              <a:t>F = (4, F)</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Content</a:t>
            </a:r>
          </a:p>
        </p:txBody>
      </p:sp>
      <p:sp>
        <p:nvSpPr>
          <p:cNvPr id="38915" name="Rectangle 3"/>
          <p:cNvSpPr>
            <a:spLocks noGrp="1" noChangeArrowheads="1"/>
          </p:cNvSpPr>
          <p:nvPr>
            <p:ph type="body" idx="1"/>
          </p:nvPr>
        </p:nvSpPr>
        <p:spPr/>
        <p:txBody>
          <a:bodyPr/>
          <a:lstStyle/>
          <a:p>
            <a:r>
              <a:rPr lang="en-US" altLang="zh-CN" dirty="0">
                <a:solidFill>
                  <a:schemeClr val="tx1"/>
                </a:solidFill>
                <a:latin typeface="Arial" panose="020B0604020202020204" pitchFamily="34" charset="0"/>
              </a:rPr>
              <a:t>Definition of Array</a:t>
            </a:r>
            <a:endParaRPr lang="en-US" altLang="zh-CN" dirty="0">
              <a:solidFill>
                <a:srgbClr val="FFFF00"/>
              </a:solidFill>
              <a:latin typeface="Arial" panose="020B0604020202020204" pitchFamily="34" charset="0"/>
            </a:endParaRPr>
          </a:p>
          <a:p>
            <a:r>
              <a:rPr lang="en-US" altLang="zh-CN" dirty="0">
                <a:latin typeface="Arial" panose="020B0604020202020204" pitchFamily="34" charset="0"/>
              </a:rPr>
              <a:t>Representation and operations of Sparse Matrix</a:t>
            </a:r>
          </a:p>
          <a:p>
            <a:r>
              <a:rPr lang="en-US" altLang="zh-CN" dirty="0">
                <a:solidFill>
                  <a:schemeClr val="tx1"/>
                </a:solidFill>
                <a:latin typeface="Arial" panose="020B0604020202020204" pitchFamily="34" charset="0"/>
              </a:rPr>
              <a:t>Definition of General List </a:t>
            </a:r>
            <a:r>
              <a:rPr lang="en-US" altLang="zh-CN" dirty="0">
                <a:solidFill>
                  <a:srgbClr val="FFFF00"/>
                </a:solidFill>
                <a:latin typeface="Arial" panose="020B0604020202020204" pitchFamily="34" charset="0"/>
              </a:rPr>
              <a:t>(</a:t>
            </a:r>
            <a:r>
              <a:rPr lang="en-US" altLang="zh-CN" b="1" dirty="0">
                <a:solidFill>
                  <a:srgbClr val="FFFF00"/>
                </a:solidFill>
                <a:latin typeface="Arial" panose="020B0604020202020204" pitchFamily="34" charset="0"/>
              </a:rPr>
              <a:t>Lists</a:t>
            </a:r>
            <a:r>
              <a:rPr lang="en-US" altLang="zh-CN" dirty="0">
                <a:solidFill>
                  <a:srgbClr val="FFFF00"/>
                </a:solidFill>
                <a:latin typeface="Arial" panose="020B0604020202020204" pitchFamily="34" charset="0"/>
              </a:rPr>
              <a:t>)</a:t>
            </a:r>
          </a:p>
          <a:p>
            <a:r>
              <a:rPr lang="en-US" altLang="zh-CN" dirty="0">
                <a:solidFill>
                  <a:srgbClr val="FFFF00"/>
                </a:solidFill>
                <a:latin typeface="Arial" panose="020B0604020202020204" pitchFamily="34" charset="0"/>
              </a:rPr>
              <a:t>Representation of General List</a:t>
            </a:r>
            <a:endParaRPr lang="en-US" altLang="zh-CN" dirty="0">
              <a:latin typeface="Arial" panose="020B0604020202020204" pitchFamily="34" charset="0"/>
            </a:endParaRPr>
          </a:p>
          <a:p>
            <a:r>
              <a:rPr lang="en-US" altLang="zh-CN" dirty="0">
                <a:latin typeface="Arial" panose="020B0604020202020204" pitchFamily="34" charset="0"/>
              </a:rPr>
              <a:t>Applications of General List</a:t>
            </a:r>
          </a:p>
          <a:p>
            <a:r>
              <a:rPr lang="en-US" altLang="zh-CN" dirty="0">
                <a:latin typeface="Arial" panose="020B0604020202020204" pitchFamily="34" charset="0"/>
              </a:rPr>
              <a:t>Recursive algorithms of General list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a:extLst>
              <a:ext uri="{FF2B5EF4-FFF2-40B4-BE49-F238E27FC236}">
                <a16:creationId xmlns:a16="http://schemas.microsoft.com/office/drawing/2014/main" id="{E07DE20E-E188-4062-6D01-55345BEDAF11}"/>
              </a:ext>
            </a:extLst>
          </p:cNvPr>
          <p:cNvSpPr txBox="1">
            <a:spLocks noChangeArrowheads="1"/>
          </p:cNvSpPr>
          <p:nvPr/>
        </p:nvSpPr>
        <p:spPr bwMode="auto">
          <a:xfrm>
            <a:off x="-36513" y="1196975"/>
            <a:ext cx="7748588"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t>        </a:t>
            </a:r>
            <a:r>
              <a:rPr kumimoji="1" lang="zh-CN" altLang="en-US" sz="2400"/>
              <a:t>通常采用链式存储结构，因为难以用顺序存储结构表示。每个数据元素可以用一个结点来表示。</a:t>
            </a:r>
          </a:p>
          <a:p>
            <a:pPr eaLnBrk="1" hangingPunct="1">
              <a:spcBef>
                <a:spcPct val="0"/>
              </a:spcBef>
              <a:buClrTx/>
              <a:buSzTx/>
              <a:buFontTx/>
              <a:buNone/>
            </a:pPr>
            <a:r>
              <a:rPr kumimoji="1" lang="zh-CN" altLang="en-US" sz="2400"/>
              <a:t>        由于广义表的数据元素可能是原子，也可能是子表，因此必须用两种结构来存储，而且为了区分元素是原子还是子表，</a:t>
            </a:r>
            <a:r>
              <a:rPr kumimoji="1" lang="zh-CN" altLang="en-US" sz="2400">
                <a:solidFill>
                  <a:srgbClr val="FFFF00"/>
                </a:solidFill>
              </a:rPr>
              <a:t>需设立一个标志</a:t>
            </a:r>
            <a:r>
              <a:rPr kumimoji="1" lang="zh-CN" altLang="en-US" sz="2400"/>
              <a:t>。</a:t>
            </a:r>
          </a:p>
          <a:p>
            <a:pPr eaLnBrk="1" hangingPunct="1">
              <a:spcBef>
                <a:spcPct val="0"/>
              </a:spcBef>
              <a:buClrTx/>
              <a:buSzTx/>
              <a:buFontTx/>
              <a:buNone/>
            </a:pPr>
            <a:r>
              <a:rPr kumimoji="1" lang="zh-CN" altLang="en-US" sz="2400"/>
              <a:t>        另外，由定义可知，对于非空广义表，是由表头和表尾构成的，因此</a:t>
            </a:r>
          </a:p>
          <a:p>
            <a:pPr eaLnBrk="1" hangingPunct="1">
              <a:spcBef>
                <a:spcPct val="0"/>
              </a:spcBef>
              <a:buClrTx/>
              <a:buSzTx/>
              <a:buFontTx/>
              <a:buNone/>
            </a:pPr>
            <a:endParaRPr kumimoji="1" lang="zh-CN" altLang="en-US" sz="2400"/>
          </a:p>
          <a:p>
            <a:pPr eaLnBrk="1" hangingPunct="1">
              <a:spcBef>
                <a:spcPct val="0"/>
              </a:spcBef>
              <a:buClrTx/>
              <a:buSzTx/>
              <a:buFontTx/>
              <a:buNone/>
            </a:pPr>
            <a:r>
              <a:rPr kumimoji="1" lang="zh-CN" altLang="en-US"/>
              <a:t>        一个  </a:t>
            </a:r>
            <a:r>
              <a:rPr kumimoji="1" lang="zh-CN" altLang="en-US" b="1">
                <a:solidFill>
                  <a:srgbClr val="FFFF00"/>
                </a:solidFill>
              </a:rPr>
              <a:t>表结点</a:t>
            </a:r>
            <a:r>
              <a:rPr kumimoji="1" lang="zh-CN" altLang="en-US"/>
              <a:t>  可以由三个域构成：</a:t>
            </a:r>
            <a:r>
              <a:rPr kumimoji="1" lang="zh-CN" altLang="en-US" b="1">
                <a:solidFill>
                  <a:srgbClr val="FFFF00"/>
                </a:solidFill>
              </a:rPr>
              <a:t>标志域</a:t>
            </a:r>
            <a:r>
              <a:rPr kumimoji="1" lang="zh-CN" altLang="en-US">
                <a:solidFill>
                  <a:srgbClr val="FFFF00"/>
                </a:solidFill>
              </a:rPr>
              <a:t>、指示</a:t>
            </a:r>
            <a:r>
              <a:rPr kumimoji="1" lang="zh-CN" altLang="en-US" b="1">
                <a:solidFill>
                  <a:srgbClr val="FFFF00"/>
                </a:solidFill>
              </a:rPr>
              <a:t>表头</a:t>
            </a:r>
            <a:r>
              <a:rPr kumimoji="1" lang="zh-CN" altLang="en-US">
                <a:solidFill>
                  <a:srgbClr val="FFFF00"/>
                </a:solidFill>
              </a:rPr>
              <a:t>的指针域和指示</a:t>
            </a:r>
            <a:r>
              <a:rPr kumimoji="1" lang="zh-CN" altLang="en-US" b="1">
                <a:solidFill>
                  <a:srgbClr val="FFFF00"/>
                </a:solidFill>
              </a:rPr>
              <a:t>表尾</a:t>
            </a:r>
            <a:r>
              <a:rPr kumimoji="1" lang="zh-CN" altLang="en-US">
                <a:solidFill>
                  <a:srgbClr val="FFFF00"/>
                </a:solidFill>
              </a:rPr>
              <a:t>的指针域</a:t>
            </a:r>
            <a:r>
              <a:rPr kumimoji="1" lang="zh-CN" altLang="en-US"/>
              <a:t>；</a:t>
            </a:r>
          </a:p>
          <a:p>
            <a:pPr eaLnBrk="1" hangingPunct="1">
              <a:lnSpc>
                <a:spcPct val="150000"/>
              </a:lnSpc>
              <a:spcBef>
                <a:spcPct val="0"/>
              </a:spcBef>
              <a:buClrTx/>
              <a:buSzTx/>
              <a:buFontTx/>
              <a:buNone/>
            </a:pPr>
            <a:r>
              <a:rPr kumimoji="1" lang="zh-CN" altLang="en-US"/>
              <a:t>而  </a:t>
            </a:r>
            <a:r>
              <a:rPr kumimoji="1" lang="zh-CN" altLang="en-US" b="1">
                <a:solidFill>
                  <a:srgbClr val="FFFF00"/>
                </a:solidFill>
              </a:rPr>
              <a:t>原子结点</a:t>
            </a:r>
            <a:r>
              <a:rPr kumimoji="1" lang="zh-CN" altLang="en-US"/>
              <a:t>  只需两个域：</a:t>
            </a:r>
            <a:r>
              <a:rPr kumimoji="1" lang="zh-CN" altLang="en-US" b="1">
                <a:solidFill>
                  <a:srgbClr val="FFFF00"/>
                </a:solidFill>
              </a:rPr>
              <a:t>标志域</a:t>
            </a:r>
            <a:r>
              <a:rPr kumimoji="1" lang="zh-CN" altLang="en-US">
                <a:solidFill>
                  <a:srgbClr val="FFFF00"/>
                </a:solidFill>
              </a:rPr>
              <a:t>和</a:t>
            </a:r>
            <a:r>
              <a:rPr kumimoji="1" lang="zh-CN" altLang="en-US" b="1">
                <a:solidFill>
                  <a:srgbClr val="FFFF00"/>
                </a:solidFill>
              </a:rPr>
              <a:t>值</a:t>
            </a:r>
            <a:r>
              <a:rPr kumimoji="1" lang="zh-CN" altLang="en-US">
                <a:solidFill>
                  <a:srgbClr val="FFFF00"/>
                </a:solidFill>
              </a:rPr>
              <a:t>域</a:t>
            </a:r>
            <a:r>
              <a:rPr kumimoji="1" lang="zh-CN" altLang="en-US"/>
              <a:t>。</a:t>
            </a:r>
            <a:endParaRPr kumimoji="1" lang="zh-CN" altLang="en-US" sz="2400"/>
          </a:p>
        </p:txBody>
      </p:sp>
      <p:sp>
        <p:nvSpPr>
          <p:cNvPr id="93187" name="Rectangle 5">
            <a:extLst>
              <a:ext uri="{FF2B5EF4-FFF2-40B4-BE49-F238E27FC236}">
                <a16:creationId xmlns:a16="http://schemas.microsoft.com/office/drawing/2014/main" id="{A7C7B131-0E8F-63DC-B868-CBA1EB373431}"/>
              </a:ext>
            </a:extLst>
          </p:cNvPr>
          <p:cNvSpPr>
            <a:spLocks noGrp="1" noChangeArrowheads="1"/>
          </p:cNvSpPr>
          <p:nvPr>
            <p:ph type="title"/>
          </p:nvPr>
        </p:nvSpPr>
        <p:spPr/>
        <p:txBody>
          <a:bodyPr/>
          <a:lstStyle/>
          <a:p>
            <a:pPr eaLnBrk="1" hangingPunct="1"/>
            <a:r>
              <a:rPr lang="en-US" altLang="zh-CN" sz="4000"/>
              <a:t>5.4 Representation of General list</a:t>
            </a:r>
          </a:p>
        </p:txBody>
      </p:sp>
      <p:sp>
        <p:nvSpPr>
          <p:cNvPr id="93188" name="Rectangle 7">
            <a:extLst>
              <a:ext uri="{FF2B5EF4-FFF2-40B4-BE49-F238E27FC236}">
                <a16:creationId xmlns:a16="http://schemas.microsoft.com/office/drawing/2014/main" id="{4CD3A1F4-0696-8C30-65EA-8187A2C0180C}"/>
              </a:ext>
            </a:extLst>
          </p:cNvPr>
          <p:cNvSpPr>
            <a:spLocks noChangeArrowheads="1"/>
          </p:cNvSpPr>
          <p:nvPr/>
        </p:nvSpPr>
        <p:spPr bwMode="auto">
          <a:xfrm>
            <a:off x="1763713" y="4149725"/>
            <a:ext cx="1439862" cy="5048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93189" name="Rectangle 8">
            <a:extLst>
              <a:ext uri="{FF2B5EF4-FFF2-40B4-BE49-F238E27FC236}">
                <a16:creationId xmlns:a16="http://schemas.microsoft.com/office/drawing/2014/main" id="{9F1D6B42-25FA-3A3E-C6BF-7F5EC0A26A98}"/>
              </a:ext>
            </a:extLst>
          </p:cNvPr>
          <p:cNvSpPr>
            <a:spLocks noChangeArrowheads="1"/>
          </p:cNvSpPr>
          <p:nvPr/>
        </p:nvSpPr>
        <p:spPr bwMode="auto">
          <a:xfrm>
            <a:off x="611188" y="5803900"/>
            <a:ext cx="1800225" cy="5048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pic>
        <p:nvPicPr>
          <p:cNvPr id="93190" name="图片 2">
            <a:extLst>
              <a:ext uri="{FF2B5EF4-FFF2-40B4-BE49-F238E27FC236}">
                <a16:creationId xmlns:a16="http://schemas.microsoft.com/office/drawing/2014/main" id="{EFB022B1-0999-8B2F-3CB7-490374F2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675" y="1273175"/>
            <a:ext cx="1584325"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5">
            <a:extLst>
              <a:ext uri="{FF2B5EF4-FFF2-40B4-BE49-F238E27FC236}">
                <a16:creationId xmlns:a16="http://schemas.microsoft.com/office/drawing/2014/main" id="{A7C7B131-0E8F-63DC-B868-CBA1EB373431}"/>
              </a:ext>
            </a:extLst>
          </p:cNvPr>
          <p:cNvSpPr>
            <a:spLocks noGrp="1" noChangeArrowheads="1"/>
          </p:cNvSpPr>
          <p:nvPr>
            <p:ph type="title"/>
          </p:nvPr>
        </p:nvSpPr>
        <p:spPr/>
        <p:txBody>
          <a:bodyPr/>
          <a:lstStyle/>
          <a:p>
            <a:pPr eaLnBrk="1" hangingPunct="1"/>
            <a:r>
              <a:rPr lang="en-US" altLang="zh-CN" sz="4000"/>
              <a:t>5.4 Representation of General list</a:t>
            </a:r>
          </a:p>
        </p:txBody>
      </p:sp>
      <p:pic>
        <p:nvPicPr>
          <p:cNvPr id="93190" name="图片 2">
            <a:extLst>
              <a:ext uri="{FF2B5EF4-FFF2-40B4-BE49-F238E27FC236}">
                <a16:creationId xmlns:a16="http://schemas.microsoft.com/office/drawing/2014/main" id="{EFB022B1-0999-8B2F-3CB7-490374F2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81126"/>
            <a:ext cx="2592288" cy="3127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18">
            <a:extLst>
              <a:ext uri="{FF2B5EF4-FFF2-40B4-BE49-F238E27FC236}">
                <a16:creationId xmlns:a16="http://schemas.microsoft.com/office/drawing/2014/main" id="{EA229911-085D-2387-2FB2-DA087A416C33}"/>
              </a:ext>
            </a:extLst>
          </p:cNvPr>
          <p:cNvSpPr>
            <a:spLocks noChangeArrowheads="1"/>
          </p:cNvSpPr>
          <p:nvPr/>
        </p:nvSpPr>
        <p:spPr bwMode="auto">
          <a:xfrm>
            <a:off x="3540150" y="47959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52" name="Rectangle 19">
            <a:extLst>
              <a:ext uri="{FF2B5EF4-FFF2-40B4-BE49-F238E27FC236}">
                <a16:creationId xmlns:a16="http://schemas.microsoft.com/office/drawing/2014/main" id="{F6258245-7882-3C7E-E7C9-BD375281261E}"/>
              </a:ext>
            </a:extLst>
          </p:cNvPr>
          <p:cNvSpPr>
            <a:spLocks noChangeArrowheads="1"/>
          </p:cNvSpPr>
          <p:nvPr/>
        </p:nvSpPr>
        <p:spPr bwMode="auto">
          <a:xfrm>
            <a:off x="3902100" y="47959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53" name="Rectangle 20">
            <a:extLst>
              <a:ext uri="{FF2B5EF4-FFF2-40B4-BE49-F238E27FC236}">
                <a16:creationId xmlns:a16="http://schemas.microsoft.com/office/drawing/2014/main" id="{F3EDE07C-511C-F512-3F9C-1539F071DA10}"/>
              </a:ext>
            </a:extLst>
          </p:cNvPr>
          <p:cNvSpPr>
            <a:spLocks noChangeArrowheads="1"/>
          </p:cNvSpPr>
          <p:nvPr/>
        </p:nvSpPr>
        <p:spPr bwMode="auto">
          <a:xfrm>
            <a:off x="4262463" y="47959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54" name="Line 21">
            <a:extLst>
              <a:ext uri="{FF2B5EF4-FFF2-40B4-BE49-F238E27FC236}">
                <a16:creationId xmlns:a16="http://schemas.microsoft.com/office/drawing/2014/main" id="{7BA62FBF-5A1D-35DF-0682-DD0D94EE27B1}"/>
              </a:ext>
            </a:extLst>
          </p:cNvPr>
          <p:cNvSpPr>
            <a:spLocks noChangeShapeType="1"/>
          </p:cNvSpPr>
          <p:nvPr/>
        </p:nvSpPr>
        <p:spPr bwMode="auto">
          <a:xfrm>
            <a:off x="3109938" y="4940448"/>
            <a:ext cx="433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Text Box 22">
            <a:extLst>
              <a:ext uri="{FF2B5EF4-FFF2-40B4-BE49-F238E27FC236}">
                <a16:creationId xmlns:a16="http://schemas.microsoft.com/office/drawing/2014/main" id="{315D2A06-B3F7-FCE2-2825-98FEF85F83CF}"/>
              </a:ext>
            </a:extLst>
          </p:cNvPr>
          <p:cNvSpPr txBox="1">
            <a:spLocks noChangeArrowheads="1"/>
          </p:cNvSpPr>
          <p:nvPr/>
        </p:nvSpPr>
        <p:spPr bwMode="auto">
          <a:xfrm>
            <a:off x="2771800" y="4718198"/>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56" name="Rectangle 23">
            <a:extLst>
              <a:ext uri="{FF2B5EF4-FFF2-40B4-BE49-F238E27FC236}">
                <a16:creationId xmlns:a16="http://schemas.microsoft.com/office/drawing/2014/main" id="{96D708AA-F2FE-E0E4-6E4C-70DCD24F9EE9}"/>
              </a:ext>
            </a:extLst>
          </p:cNvPr>
          <p:cNvSpPr>
            <a:spLocks noChangeArrowheads="1"/>
          </p:cNvSpPr>
          <p:nvPr/>
        </p:nvSpPr>
        <p:spPr bwMode="auto">
          <a:xfrm>
            <a:off x="3902100" y="54436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57" name="Rectangle 24">
            <a:extLst>
              <a:ext uri="{FF2B5EF4-FFF2-40B4-BE49-F238E27FC236}">
                <a16:creationId xmlns:a16="http://schemas.microsoft.com/office/drawing/2014/main" id="{1D83E784-407E-2BDD-FABA-C406EA3C777B}"/>
              </a:ext>
            </a:extLst>
          </p:cNvPr>
          <p:cNvSpPr>
            <a:spLocks noChangeArrowheads="1"/>
          </p:cNvSpPr>
          <p:nvPr/>
        </p:nvSpPr>
        <p:spPr bwMode="auto">
          <a:xfrm>
            <a:off x="4262463" y="54436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58" name="Rectangle 26">
            <a:extLst>
              <a:ext uri="{FF2B5EF4-FFF2-40B4-BE49-F238E27FC236}">
                <a16:creationId xmlns:a16="http://schemas.microsoft.com/office/drawing/2014/main" id="{F4BBABCC-79E4-7A12-902C-B3FE0908F796}"/>
              </a:ext>
            </a:extLst>
          </p:cNvPr>
          <p:cNvSpPr>
            <a:spLocks noChangeArrowheads="1"/>
          </p:cNvSpPr>
          <p:nvPr/>
        </p:nvSpPr>
        <p:spPr bwMode="auto">
          <a:xfrm>
            <a:off x="4838725" y="47959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59" name="Rectangle 27">
            <a:extLst>
              <a:ext uri="{FF2B5EF4-FFF2-40B4-BE49-F238E27FC236}">
                <a16:creationId xmlns:a16="http://schemas.microsoft.com/office/drawing/2014/main" id="{E582601C-D5CF-63F9-5F3B-950E37462C3C}"/>
              </a:ext>
            </a:extLst>
          </p:cNvPr>
          <p:cNvSpPr>
            <a:spLocks noChangeArrowheads="1"/>
          </p:cNvSpPr>
          <p:nvPr/>
        </p:nvSpPr>
        <p:spPr bwMode="auto">
          <a:xfrm>
            <a:off x="5202263" y="47959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60" name="Rectangle 28">
            <a:extLst>
              <a:ext uri="{FF2B5EF4-FFF2-40B4-BE49-F238E27FC236}">
                <a16:creationId xmlns:a16="http://schemas.microsoft.com/office/drawing/2014/main" id="{6E4D0550-E108-0FB1-3F0C-658613AD4F9C}"/>
              </a:ext>
            </a:extLst>
          </p:cNvPr>
          <p:cNvSpPr>
            <a:spLocks noChangeArrowheads="1"/>
          </p:cNvSpPr>
          <p:nvPr/>
        </p:nvSpPr>
        <p:spPr bwMode="auto">
          <a:xfrm>
            <a:off x="5561038" y="47959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61" name="Line 29">
            <a:extLst>
              <a:ext uri="{FF2B5EF4-FFF2-40B4-BE49-F238E27FC236}">
                <a16:creationId xmlns:a16="http://schemas.microsoft.com/office/drawing/2014/main" id="{FB476E21-97E2-C1B4-31CC-77B26EF2AE14}"/>
              </a:ext>
            </a:extLst>
          </p:cNvPr>
          <p:cNvSpPr>
            <a:spLocks noChangeShapeType="1"/>
          </p:cNvSpPr>
          <p:nvPr/>
        </p:nvSpPr>
        <p:spPr bwMode="auto">
          <a:xfrm>
            <a:off x="4478363" y="4940448"/>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Rectangle 30">
            <a:extLst>
              <a:ext uri="{FF2B5EF4-FFF2-40B4-BE49-F238E27FC236}">
                <a16:creationId xmlns:a16="http://schemas.microsoft.com/office/drawing/2014/main" id="{68E166F7-05C1-19E8-0CEE-5216305121F0}"/>
              </a:ext>
            </a:extLst>
          </p:cNvPr>
          <p:cNvSpPr>
            <a:spLocks noChangeArrowheads="1"/>
          </p:cNvSpPr>
          <p:nvPr/>
        </p:nvSpPr>
        <p:spPr bwMode="auto">
          <a:xfrm>
            <a:off x="4840313" y="54436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63" name="Rectangle 31">
            <a:extLst>
              <a:ext uri="{FF2B5EF4-FFF2-40B4-BE49-F238E27FC236}">
                <a16:creationId xmlns:a16="http://schemas.microsoft.com/office/drawing/2014/main" id="{A3E4D825-7E8F-245E-B2F9-4EB7D3DA55BE}"/>
              </a:ext>
            </a:extLst>
          </p:cNvPr>
          <p:cNvSpPr>
            <a:spLocks noChangeArrowheads="1"/>
          </p:cNvSpPr>
          <p:nvPr/>
        </p:nvSpPr>
        <p:spPr bwMode="auto">
          <a:xfrm>
            <a:off x="5202263" y="54436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3184" name="Rectangle 32">
            <a:extLst>
              <a:ext uri="{FF2B5EF4-FFF2-40B4-BE49-F238E27FC236}">
                <a16:creationId xmlns:a16="http://schemas.microsoft.com/office/drawing/2014/main" id="{BCE61411-6CDE-8351-F62A-8D659C11CB9F}"/>
              </a:ext>
            </a:extLst>
          </p:cNvPr>
          <p:cNvSpPr>
            <a:spLocks noChangeArrowheads="1"/>
          </p:cNvSpPr>
          <p:nvPr/>
        </p:nvSpPr>
        <p:spPr bwMode="auto">
          <a:xfrm>
            <a:off x="5561038" y="54436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3185" name="Rectangle 34">
            <a:extLst>
              <a:ext uri="{FF2B5EF4-FFF2-40B4-BE49-F238E27FC236}">
                <a16:creationId xmlns:a16="http://schemas.microsoft.com/office/drawing/2014/main" id="{4B59D0FF-0C72-E16D-4DEB-C927C9F3F137}"/>
              </a:ext>
            </a:extLst>
          </p:cNvPr>
          <p:cNvSpPr>
            <a:spLocks noChangeArrowheads="1"/>
          </p:cNvSpPr>
          <p:nvPr/>
        </p:nvSpPr>
        <p:spPr bwMode="auto">
          <a:xfrm>
            <a:off x="6137300" y="54436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3191" name="Rectangle 35">
            <a:extLst>
              <a:ext uri="{FF2B5EF4-FFF2-40B4-BE49-F238E27FC236}">
                <a16:creationId xmlns:a16="http://schemas.microsoft.com/office/drawing/2014/main" id="{806ADBD9-E1BC-C100-B044-F54805F57D69}"/>
              </a:ext>
            </a:extLst>
          </p:cNvPr>
          <p:cNvSpPr>
            <a:spLocks noChangeArrowheads="1"/>
          </p:cNvSpPr>
          <p:nvPr/>
        </p:nvSpPr>
        <p:spPr bwMode="auto">
          <a:xfrm>
            <a:off x="6497663" y="54436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3192" name="Rectangle 36">
            <a:extLst>
              <a:ext uri="{FF2B5EF4-FFF2-40B4-BE49-F238E27FC236}">
                <a16:creationId xmlns:a16="http://schemas.microsoft.com/office/drawing/2014/main" id="{EB1B71DC-ACD1-8F44-75C2-C310E0713C2E}"/>
              </a:ext>
            </a:extLst>
          </p:cNvPr>
          <p:cNvSpPr>
            <a:spLocks noChangeArrowheads="1"/>
          </p:cNvSpPr>
          <p:nvPr/>
        </p:nvSpPr>
        <p:spPr bwMode="auto">
          <a:xfrm>
            <a:off x="6858025" y="54436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3193" name="Line 37">
            <a:extLst>
              <a:ext uri="{FF2B5EF4-FFF2-40B4-BE49-F238E27FC236}">
                <a16:creationId xmlns:a16="http://schemas.microsoft.com/office/drawing/2014/main" id="{F162C0F1-993F-74CE-76FC-A39256BF86C0}"/>
              </a:ext>
            </a:extLst>
          </p:cNvPr>
          <p:cNvSpPr>
            <a:spLocks noChangeShapeType="1"/>
          </p:cNvSpPr>
          <p:nvPr/>
        </p:nvSpPr>
        <p:spPr bwMode="auto">
          <a:xfrm>
            <a:off x="5776938" y="5588148"/>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4" name="Line 45">
            <a:extLst>
              <a:ext uri="{FF2B5EF4-FFF2-40B4-BE49-F238E27FC236}">
                <a16:creationId xmlns:a16="http://schemas.microsoft.com/office/drawing/2014/main" id="{8D228D68-5B46-3779-DBFB-1FA4B026C488}"/>
              </a:ext>
            </a:extLst>
          </p:cNvPr>
          <p:cNvSpPr>
            <a:spLocks noChangeShapeType="1"/>
          </p:cNvSpPr>
          <p:nvPr/>
        </p:nvSpPr>
        <p:spPr bwMode="auto">
          <a:xfrm>
            <a:off x="5418163" y="566117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5" name="Line 46">
            <a:extLst>
              <a:ext uri="{FF2B5EF4-FFF2-40B4-BE49-F238E27FC236}">
                <a16:creationId xmlns:a16="http://schemas.microsoft.com/office/drawing/2014/main" id="{6F8539D1-CCB3-4597-7BF8-C95D933AC47C}"/>
              </a:ext>
            </a:extLst>
          </p:cNvPr>
          <p:cNvSpPr>
            <a:spLocks noChangeShapeType="1"/>
          </p:cNvSpPr>
          <p:nvPr/>
        </p:nvSpPr>
        <p:spPr bwMode="auto">
          <a:xfrm>
            <a:off x="5418163" y="5011886"/>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6" name="Line 47">
            <a:extLst>
              <a:ext uri="{FF2B5EF4-FFF2-40B4-BE49-F238E27FC236}">
                <a16:creationId xmlns:a16="http://schemas.microsoft.com/office/drawing/2014/main" id="{E918C37A-0B2D-B633-F902-DBE39BBBBDF3}"/>
              </a:ext>
            </a:extLst>
          </p:cNvPr>
          <p:cNvSpPr>
            <a:spLocks noChangeShapeType="1"/>
          </p:cNvSpPr>
          <p:nvPr/>
        </p:nvSpPr>
        <p:spPr bwMode="auto">
          <a:xfrm>
            <a:off x="4118000" y="5011886"/>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7" name="Line 48">
            <a:extLst>
              <a:ext uri="{FF2B5EF4-FFF2-40B4-BE49-F238E27FC236}">
                <a16:creationId xmlns:a16="http://schemas.microsoft.com/office/drawing/2014/main" id="{28B0FC45-B199-892F-C6F3-71CAF4EE8E59}"/>
              </a:ext>
            </a:extLst>
          </p:cNvPr>
          <p:cNvSpPr>
            <a:spLocks noChangeShapeType="1"/>
          </p:cNvSpPr>
          <p:nvPr/>
        </p:nvSpPr>
        <p:spPr bwMode="auto">
          <a:xfrm>
            <a:off x="6713563" y="566117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198" name="Rectangle 49">
            <a:extLst>
              <a:ext uri="{FF2B5EF4-FFF2-40B4-BE49-F238E27FC236}">
                <a16:creationId xmlns:a16="http://schemas.microsoft.com/office/drawing/2014/main" id="{A39779F6-6441-0801-DC84-2F2031DD9234}"/>
              </a:ext>
            </a:extLst>
          </p:cNvPr>
          <p:cNvSpPr>
            <a:spLocks noChangeArrowheads="1"/>
          </p:cNvSpPr>
          <p:nvPr/>
        </p:nvSpPr>
        <p:spPr bwMode="auto">
          <a:xfrm>
            <a:off x="7429525" y="54436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3199" name="Rectangle 50">
            <a:extLst>
              <a:ext uri="{FF2B5EF4-FFF2-40B4-BE49-F238E27FC236}">
                <a16:creationId xmlns:a16="http://schemas.microsoft.com/office/drawing/2014/main" id="{B5BC385C-D422-F607-C5FE-7278EE95422A}"/>
              </a:ext>
            </a:extLst>
          </p:cNvPr>
          <p:cNvSpPr>
            <a:spLocks noChangeArrowheads="1"/>
          </p:cNvSpPr>
          <p:nvPr/>
        </p:nvSpPr>
        <p:spPr bwMode="auto">
          <a:xfrm>
            <a:off x="7789888" y="54436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3200" name="Rectangle 51">
            <a:extLst>
              <a:ext uri="{FF2B5EF4-FFF2-40B4-BE49-F238E27FC236}">
                <a16:creationId xmlns:a16="http://schemas.microsoft.com/office/drawing/2014/main" id="{55225E68-D4BF-5DB7-E80E-8FFAEC2D7F3D}"/>
              </a:ext>
            </a:extLst>
          </p:cNvPr>
          <p:cNvSpPr>
            <a:spLocks noChangeArrowheads="1"/>
          </p:cNvSpPr>
          <p:nvPr/>
        </p:nvSpPr>
        <p:spPr bwMode="auto">
          <a:xfrm>
            <a:off x="8150250" y="54436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3201" name="Line 52">
            <a:extLst>
              <a:ext uri="{FF2B5EF4-FFF2-40B4-BE49-F238E27FC236}">
                <a16:creationId xmlns:a16="http://schemas.microsoft.com/office/drawing/2014/main" id="{89456816-E515-A589-F3D3-84B799DFF048}"/>
              </a:ext>
            </a:extLst>
          </p:cNvPr>
          <p:cNvSpPr>
            <a:spLocks noChangeShapeType="1"/>
          </p:cNvSpPr>
          <p:nvPr/>
        </p:nvSpPr>
        <p:spPr bwMode="auto">
          <a:xfrm>
            <a:off x="7069163" y="5588148"/>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02" name="Line 53">
            <a:extLst>
              <a:ext uri="{FF2B5EF4-FFF2-40B4-BE49-F238E27FC236}">
                <a16:creationId xmlns:a16="http://schemas.microsoft.com/office/drawing/2014/main" id="{6B1E136E-2269-2733-2904-A84559AD9A67}"/>
              </a:ext>
            </a:extLst>
          </p:cNvPr>
          <p:cNvSpPr>
            <a:spLocks noChangeShapeType="1"/>
          </p:cNvSpPr>
          <p:nvPr/>
        </p:nvSpPr>
        <p:spPr bwMode="auto">
          <a:xfrm>
            <a:off x="8005788" y="566117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03" name="Rectangle 54">
            <a:extLst>
              <a:ext uri="{FF2B5EF4-FFF2-40B4-BE49-F238E27FC236}">
                <a16:creationId xmlns:a16="http://schemas.microsoft.com/office/drawing/2014/main" id="{D023D9AE-DDB4-92CF-E6DD-D063B676ADF6}"/>
              </a:ext>
            </a:extLst>
          </p:cNvPr>
          <p:cNvSpPr>
            <a:spLocks noChangeArrowheads="1"/>
          </p:cNvSpPr>
          <p:nvPr/>
        </p:nvSpPr>
        <p:spPr bwMode="auto">
          <a:xfrm>
            <a:off x="5197500" y="6091386"/>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3204" name="Rectangle 55">
            <a:extLst>
              <a:ext uri="{FF2B5EF4-FFF2-40B4-BE49-F238E27FC236}">
                <a16:creationId xmlns:a16="http://schemas.microsoft.com/office/drawing/2014/main" id="{F4AA269F-5438-82EE-A7F3-4EF3D7352DDF}"/>
              </a:ext>
            </a:extLst>
          </p:cNvPr>
          <p:cNvSpPr>
            <a:spLocks noChangeArrowheads="1"/>
          </p:cNvSpPr>
          <p:nvPr/>
        </p:nvSpPr>
        <p:spPr bwMode="auto">
          <a:xfrm>
            <a:off x="5557863" y="6091386"/>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93205" name="Rectangle 56">
            <a:extLst>
              <a:ext uri="{FF2B5EF4-FFF2-40B4-BE49-F238E27FC236}">
                <a16:creationId xmlns:a16="http://schemas.microsoft.com/office/drawing/2014/main" id="{BBFCFEC1-9035-7567-1A8F-8F1F79169AE2}"/>
              </a:ext>
            </a:extLst>
          </p:cNvPr>
          <p:cNvSpPr>
            <a:spLocks noChangeArrowheads="1"/>
          </p:cNvSpPr>
          <p:nvPr/>
        </p:nvSpPr>
        <p:spPr bwMode="auto">
          <a:xfrm>
            <a:off x="6494488" y="6092973"/>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3206" name="Rectangle 57">
            <a:extLst>
              <a:ext uri="{FF2B5EF4-FFF2-40B4-BE49-F238E27FC236}">
                <a16:creationId xmlns:a16="http://schemas.microsoft.com/office/drawing/2014/main" id="{53117EEC-95CE-A431-7858-CB7788BFD6F6}"/>
              </a:ext>
            </a:extLst>
          </p:cNvPr>
          <p:cNvSpPr>
            <a:spLocks noChangeArrowheads="1"/>
          </p:cNvSpPr>
          <p:nvPr/>
        </p:nvSpPr>
        <p:spPr bwMode="auto">
          <a:xfrm>
            <a:off x="6854850" y="6092973"/>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93207" name="Rectangle 58">
            <a:extLst>
              <a:ext uri="{FF2B5EF4-FFF2-40B4-BE49-F238E27FC236}">
                <a16:creationId xmlns:a16="http://schemas.microsoft.com/office/drawing/2014/main" id="{971FF989-CAC4-FCE1-6340-945A32913E4E}"/>
              </a:ext>
            </a:extLst>
          </p:cNvPr>
          <p:cNvSpPr>
            <a:spLocks noChangeArrowheads="1"/>
          </p:cNvSpPr>
          <p:nvPr/>
        </p:nvSpPr>
        <p:spPr bwMode="auto">
          <a:xfrm>
            <a:off x="7791475" y="6092973"/>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3208" name="Rectangle 59">
            <a:extLst>
              <a:ext uri="{FF2B5EF4-FFF2-40B4-BE49-F238E27FC236}">
                <a16:creationId xmlns:a16="http://schemas.microsoft.com/office/drawing/2014/main" id="{CAADE06F-E0C7-014C-B116-B249D743BBB4}"/>
              </a:ext>
            </a:extLst>
          </p:cNvPr>
          <p:cNvSpPr>
            <a:spLocks noChangeArrowheads="1"/>
          </p:cNvSpPr>
          <p:nvPr/>
        </p:nvSpPr>
        <p:spPr bwMode="auto">
          <a:xfrm>
            <a:off x="8151838" y="6092973"/>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grpSp>
        <p:nvGrpSpPr>
          <p:cNvPr id="93209" name="Group 79">
            <a:extLst>
              <a:ext uri="{FF2B5EF4-FFF2-40B4-BE49-F238E27FC236}">
                <a16:creationId xmlns:a16="http://schemas.microsoft.com/office/drawing/2014/main" id="{C89C4D77-D1CD-E7D2-0F75-9A1D3C02ACA4}"/>
              </a:ext>
            </a:extLst>
          </p:cNvPr>
          <p:cNvGrpSpPr>
            <a:grpSpLocks/>
          </p:cNvGrpSpPr>
          <p:nvPr/>
        </p:nvGrpSpPr>
        <p:grpSpPr bwMode="auto">
          <a:xfrm>
            <a:off x="5630888" y="4869011"/>
            <a:ext cx="144462" cy="144462"/>
            <a:chOff x="2925" y="1775"/>
            <a:chExt cx="91" cy="91"/>
          </a:xfrm>
        </p:grpSpPr>
        <p:sp>
          <p:nvSpPr>
            <p:cNvPr id="93210" name="Line 80">
              <a:extLst>
                <a:ext uri="{FF2B5EF4-FFF2-40B4-BE49-F238E27FC236}">
                  <a16:creationId xmlns:a16="http://schemas.microsoft.com/office/drawing/2014/main" id="{BD077276-43B1-1EE5-55BE-D3AF46BFFDD1}"/>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11" name="Line 81">
              <a:extLst>
                <a:ext uri="{FF2B5EF4-FFF2-40B4-BE49-F238E27FC236}">
                  <a16:creationId xmlns:a16="http://schemas.microsoft.com/office/drawing/2014/main" id="{0513AB9D-1C81-BD89-853B-34C435590843}"/>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212" name="Group 82">
            <a:extLst>
              <a:ext uri="{FF2B5EF4-FFF2-40B4-BE49-F238E27FC236}">
                <a16:creationId xmlns:a16="http://schemas.microsoft.com/office/drawing/2014/main" id="{33F7A9B3-BE94-1D4B-18CE-714CDF105175}"/>
              </a:ext>
            </a:extLst>
          </p:cNvPr>
          <p:cNvGrpSpPr>
            <a:grpSpLocks/>
          </p:cNvGrpSpPr>
          <p:nvPr/>
        </p:nvGrpSpPr>
        <p:grpSpPr bwMode="auto">
          <a:xfrm>
            <a:off x="8223275" y="5518298"/>
            <a:ext cx="144463" cy="144463"/>
            <a:chOff x="2925" y="1775"/>
            <a:chExt cx="91" cy="91"/>
          </a:xfrm>
        </p:grpSpPr>
        <p:sp>
          <p:nvSpPr>
            <p:cNvPr id="93213" name="Line 83">
              <a:extLst>
                <a:ext uri="{FF2B5EF4-FFF2-40B4-BE49-F238E27FC236}">
                  <a16:creationId xmlns:a16="http://schemas.microsoft.com/office/drawing/2014/main" id="{7B18A156-D79E-A066-44AA-D2BB61C9AB17}"/>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14" name="Line 84">
              <a:extLst>
                <a:ext uri="{FF2B5EF4-FFF2-40B4-BE49-F238E27FC236}">
                  <a16:creationId xmlns:a16="http://schemas.microsoft.com/office/drawing/2014/main" id="{9AC817BB-88A5-DC4A-D168-DDC4A954E5BE}"/>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222" name="组合 93221">
            <a:extLst>
              <a:ext uri="{FF2B5EF4-FFF2-40B4-BE49-F238E27FC236}">
                <a16:creationId xmlns:a16="http://schemas.microsoft.com/office/drawing/2014/main" id="{A8517B89-7F8B-4AC1-A427-3DE1FF701DB6}"/>
              </a:ext>
            </a:extLst>
          </p:cNvPr>
          <p:cNvGrpSpPr/>
          <p:nvPr/>
        </p:nvGrpSpPr>
        <p:grpSpPr>
          <a:xfrm>
            <a:off x="3976339" y="1552079"/>
            <a:ext cx="3547593" cy="2236961"/>
            <a:chOff x="3976339" y="1552079"/>
            <a:chExt cx="3547593" cy="2236961"/>
          </a:xfrm>
        </p:grpSpPr>
        <p:sp>
          <p:nvSpPr>
            <p:cNvPr id="93215" name="Rectangle 4">
              <a:extLst>
                <a:ext uri="{FF2B5EF4-FFF2-40B4-BE49-F238E27FC236}">
                  <a16:creationId xmlns:a16="http://schemas.microsoft.com/office/drawing/2014/main" id="{82BF87EA-A77B-8776-13A6-8037F8487273}"/>
                </a:ext>
              </a:extLst>
            </p:cNvPr>
            <p:cNvSpPr>
              <a:spLocks noChangeArrowheads="1"/>
            </p:cNvSpPr>
            <p:nvPr/>
          </p:nvSpPr>
          <p:spPr bwMode="auto">
            <a:xfrm>
              <a:off x="4068414" y="2133104"/>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0</a:t>
              </a:r>
            </a:p>
          </p:txBody>
        </p:sp>
        <p:sp>
          <p:nvSpPr>
            <p:cNvPr id="93216" name="Rectangle 5">
              <a:extLst>
                <a:ext uri="{FF2B5EF4-FFF2-40B4-BE49-F238E27FC236}">
                  <a16:creationId xmlns:a16="http://schemas.microsoft.com/office/drawing/2014/main" id="{5FEA434B-49B7-A3F4-B2D6-FD84CE810396}"/>
                </a:ext>
              </a:extLst>
            </p:cNvPr>
            <p:cNvSpPr>
              <a:spLocks noChangeArrowheads="1"/>
            </p:cNvSpPr>
            <p:nvPr/>
          </p:nvSpPr>
          <p:spPr bwMode="auto">
            <a:xfrm>
              <a:off x="5220939" y="2133104"/>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atom</a:t>
              </a:r>
            </a:p>
          </p:txBody>
        </p:sp>
        <p:sp>
          <p:nvSpPr>
            <p:cNvPr id="93217" name="Rectangle 6">
              <a:extLst>
                <a:ext uri="{FF2B5EF4-FFF2-40B4-BE49-F238E27FC236}">
                  <a16:creationId xmlns:a16="http://schemas.microsoft.com/office/drawing/2014/main" id="{729F7AC6-17F2-6187-2784-6D29A3E55D79}"/>
                </a:ext>
              </a:extLst>
            </p:cNvPr>
            <p:cNvSpPr>
              <a:spLocks noChangeArrowheads="1"/>
            </p:cNvSpPr>
            <p:nvPr/>
          </p:nvSpPr>
          <p:spPr bwMode="auto">
            <a:xfrm>
              <a:off x="4067944" y="3357240"/>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1</a:t>
              </a:r>
            </a:p>
          </p:txBody>
        </p:sp>
        <p:sp>
          <p:nvSpPr>
            <p:cNvPr id="93218" name="Rectangle 7">
              <a:extLst>
                <a:ext uri="{FF2B5EF4-FFF2-40B4-BE49-F238E27FC236}">
                  <a16:creationId xmlns:a16="http://schemas.microsoft.com/office/drawing/2014/main" id="{A468BEFA-9A89-3C48-B2FF-1E369F6D39AF}"/>
                </a:ext>
              </a:extLst>
            </p:cNvPr>
            <p:cNvSpPr>
              <a:spLocks noChangeArrowheads="1"/>
            </p:cNvSpPr>
            <p:nvPr/>
          </p:nvSpPr>
          <p:spPr bwMode="auto">
            <a:xfrm>
              <a:off x="5220469" y="3357240"/>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head</a:t>
              </a:r>
            </a:p>
          </p:txBody>
        </p:sp>
        <p:sp>
          <p:nvSpPr>
            <p:cNvPr id="93219" name="Rectangle 8">
              <a:extLst>
                <a:ext uri="{FF2B5EF4-FFF2-40B4-BE49-F238E27FC236}">
                  <a16:creationId xmlns:a16="http://schemas.microsoft.com/office/drawing/2014/main" id="{089FBE6F-5E5A-7C0D-5CC0-7E3A547B6727}"/>
                </a:ext>
              </a:extLst>
            </p:cNvPr>
            <p:cNvSpPr>
              <a:spLocks noChangeArrowheads="1"/>
            </p:cNvSpPr>
            <p:nvPr/>
          </p:nvSpPr>
          <p:spPr bwMode="auto">
            <a:xfrm>
              <a:off x="6371407" y="3357240"/>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tail</a:t>
              </a:r>
            </a:p>
          </p:txBody>
        </p:sp>
        <p:sp>
          <p:nvSpPr>
            <p:cNvPr id="93220" name="Text Box 60">
              <a:extLst>
                <a:ext uri="{FF2B5EF4-FFF2-40B4-BE49-F238E27FC236}">
                  <a16:creationId xmlns:a16="http://schemas.microsoft.com/office/drawing/2014/main" id="{891FE6B7-6F4E-03FB-3D89-836D88BC14CA}"/>
                </a:ext>
              </a:extLst>
            </p:cNvPr>
            <p:cNvSpPr txBox="1">
              <a:spLocks noChangeArrowheads="1"/>
            </p:cNvSpPr>
            <p:nvPr/>
          </p:nvSpPr>
          <p:spPr bwMode="auto">
            <a:xfrm>
              <a:off x="3976339" y="1552079"/>
              <a:ext cx="259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Atom node </a:t>
              </a:r>
              <a:r>
                <a:rPr lang="zh-CN" altLang="en-US" sz="2000" b="1">
                  <a:latin typeface="Arial" panose="020B0604020202020204" pitchFamily="34" charset="0"/>
                </a:rPr>
                <a:t>原子结点</a:t>
              </a:r>
            </a:p>
          </p:txBody>
        </p:sp>
        <p:sp>
          <p:nvSpPr>
            <p:cNvPr id="93221" name="Text Box 61">
              <a:extLst>
                <a:ext uri="{FF2B5EF4-FFF2-40B4-BE49-F238E27FC236}">
                  <a16:creationId xmlns:a16="http://schemas.microsoft.com/office/drawing/2014/main" id="{7675FAFD-0DB0-5F5A-4726-813AF6623D3C}"/>
                </a:ext>
              </a:extLst>
            </p:cNvPr>
            <p:cNvSpPr txBox="1">
              <a:spLocks noChangeArrowheads="1"/>
            </p:cNvSpPr>
            <p:nvPr/>
          </p:nvSpPr>
          <p:spPr bwMode="auto">
            <a:xfrm>
              <a:off x="4067944" y="2776215"/>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Lists node </a:t>
              </a:r>
              <a:r>
                <a:rPr lang="zh-CN" altLang="en-US" sz="2000" b="1">
                  <a:latin typeface="Arial" panose="020B0604020202020204" pitchFamily="34" charset="0"/>
                </a:rPr>
                <a:t>表结点</a:t>
              </a:r>
            </a:p>
          </p:txBody>
        </p:sp>
      </p:grpSp>
    </p:spTree>
    <p:extLst>
      <p:ext uri="{BB962C8B-B14F-4D97-AF65-F5344CB8AC3E}">
        <p14:creationId xmlns:p14="http://schemas.microsoft.com/office/powerpoint/2010/main" val="4074513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750F278D-A1D3-9A25-2499-5AA0027C9BFF}"/>
              </a:ext>
            </a:extLst>
          </p:cNvPr>
          <p:cNvSpPr txBox="1">
            <a:spLocks noChangeArrowheads="1"/>
          </p:cNvSpPr>
          <p:nvPr/>
        </p:nvSpPr>
        <p:spPr bwMode="auto">
          <a:xfrm>
            <a:off x="179388" y="1052513"/>
            <a:ext cx="8193269"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lnSpc>
                <a:spcPct val="90000"/>
              </a:lnSpc>
              <a:spcBef>
                <a:spcPct val="0"/>
              </a:spcBef>
              <a:buClrTx/>
              <a:buSzTx/>
              <a:buFontTx/>
              <a:buNone/>
            </a:pPr>
            <a:r>
              <a:rPr kumimoji="1" lang="en-US" altLang="zh-CN" sz="2400" dirty="0"/>
              <a:t>typedef </a:t>
            </a:r>
            <a:r>
              <a:rPr kumimoji="1" lang="en-US" altLang="zh-CN" sz="2400" dirty="0" err="1"/>
              <a:t>enum</a:t>
            </a:r>
            <a:r>
              <a:rPr kumimoji="1" lang="en-US" altLang="zh-CN" sz="2400" dirty="0"/>
              <a:t> {Atom, List} </a:t>
            </a:r>
            <a:r>
              <a:rPr kumimoji="1" lang="en-US" altLang="zh-CN" sz="2400" dirty="0" err="1"/>
              <a:t>ElemTag</a:t>
            </a:r>
            <a:r>
              <a:rPr kumimoji="1" lang="en-US" altLang="zh-CN" sz="2400" dirty="0"/>
              <a:t>;</a:t>
            </a:r>
          </a:p>
          <a:p>
            <a:pPr eaLnBrk="1" hangingPunct="1">
              <a:lnSpc>
                <a:spcPct val="90000"/>
              </a:lnSpc>
              <a:spcBef>
                <a:spcPct val="0"/>
              </a:spcBef>
              <a:buClrTx/>
              <a:buSzTx/>
              <a:buFontTx/>
              <a:buNone/>
            </a:pPr>
            <a:r>
              <a:rPr kumimoji="1" lang="en-US" altLang="zh-CN" sz="2400" dirty="0"/>
              <a:t>typedef int </a:t>
            </a:r>
            <a:r>
              <a:rPr kumimoji="1" lang="en-US" altLang="zh-CN" sz="2400" dirty="0" err="1"/>
              <a:t>AtomType</a:t>
            </a:r>
            <a:r>
              <a:rPr kumimoji="1" lang="en-US" altLang="zh-CN" sz="2400" dirty="0"/>
              <a:t>;</a:t>
            </a:r>
          </a:p>
          <a:p>
            <a:pPr eaLnBrk="1" hangingPunct="1">
              <a:lnSpc>
                <a:spcPct val="90000"/>
              </a:lnSpc>
              <a:spcBef>
                <a:spcPct val="0"/>
              </a:spcBef>
              <a:buClrTx/>
              <a:buSzTx/>
              <a:buFontTx/>
              <a:buNone/>
            </a:pPr>
            <a:endParaRPr kumimoji="1" lang="en-US" altLang="zh-CN" sz="2400" dirty="0"/>
          </a:p>
          <a:p>
            <a:pPr eaLnBrk="1" hangingPunct="1">
              <a:lnSpc>
                <a:spcPct val="90000"/>
              </a:lnSpc>
              <a:spcBef>
                <a:spcPct val="0"/>
              </a:spcBef>
              <a:buClrTx/>
              <a:buSzTx/>
              <a:buFontTx/>
              <a:buNone/>
            </a:pPr>
            <a:r>
              <a:rPr kumimoji="1" lang="en-US" altLang="zh-CN" sz="2400" dirty="0"/>
              <a:t>typedef struct _</a:t>
            </a:r>
            <a:r>
              <a:rPr kumimoji="1" lang="en-US" altLang="zh-CN" sz="2400" dirty="0" err="1"/>
              <a:t>GLNode</a:t>
            </a:r>
            <a:endParaRPr kumimoji="1" lang="en-US" altLang="zh-CN" sz="2400" dirty="0"/>
          </a:p>
          <a:p>
            <a:pPr eaLnBrk="1" hangingPunct="1">
              <a:lnSpc>
                <a:spcPct val="90000"/>
              </a:lnSpc>
              <a:spcBef>
                <a:spcPct val="0"/>
              </a:spcBef>
              <a:buClrTx/>
              <a:buSzTx/>
              <a:buFontTx/>
              <a:buNone/>
            </a:pPr>
            <a:r>
              <a:rPr kumimoji="1" lang="en-US" altLang="zh-CN" sz="2400" dirty="0"/>
              <a:t>{</a:t>
            </a:r>
          </a:p>
          <a:p>
            <a:pPr eaLnBrk="1" hangingPunct="1">
              <a:lnSpc>
                <a:spcPct val="90000"/>
              </a:lnSpc>
              <a:spcBef>
                <a:spcPct val="0"/>
              </a:spcBef>
              <a:buClrTx/>
              <a:buSzTx/>
              <a:buFontTx/>
              <a:buNone/>
            </a:pPr>
            <a:r>
              <a:rPr kumimoji="1" lang="en-US" altLang="zh-CN" sz="2400" dirty="0"/>
              <a:t>	</a:t>
            </a:r>
            <a:r>
              <a:rPr kumimoji="1" lang="en-US" altLang="zh-CN" sz="2400" dirty="0" err="1"/>
              <a:t>ElemTag</a:t>
            </a:r>
            <a:r>
              <a:rPr kumimoji="1" lang="en-US" altLang="zh-CN" sz="2400" dirty="0"/>
              <a:t> tag;</a:t>
            </a:r>
          </a:p>
          <a:p>
            <a:pPr eaLnBrk="1" hangingPunct="1">
              <a:lnSpc>
                <a:spcPct val="90000"/>
              </a:lnSpc>
              <a:spcBef>
                <a:spcPct val="0"/>
              </a:spcBef>
              <a:buClrTx/>
              <a:buSzTx/>
              <a:buFontTx/>
              <a:buNone/>
            </a:pPr>
            <a:r>
              <a:rPr kumimoji="1" lang="en-US" altLang="zh-CN" sz="2400" dirty="0"/>
              <a:t>	</a:t>
            </a:r>
            <a:r>
              <a:rPr kumimoji="1" lang="en-US" altLang="zh-CN" sz="2400" dirty="0">
                <a:solidFill>
                  <a:srgbClr val="FFFF00"/>
                </a:solidFill>
              </a:rPr>
              <a:t>union</a:t>
            </a:r>
          </a:p>
          <a:p>
            <a:pPr eaLnBrk="1" hangingPunct="1">
              <a:lnSpc>
                <a:spcPct val="90000"/>
              </a:lnSpc>
              <a:spcBef>
                <a:spcPct val="0"/>
              </a:spcBef>
              <a:buClrTx/>
              <a:buSzTx/>
              <a:buFontTx/>
              <a:buNone/>
            </a:pPr>
            <a:r>
              <a:rPr kumimoji="1" lang="en-US" altLang="zh-CN" sz="2400" dirty="0"/>
              <a:t>	{</a:t>
            </a:r>
          </a:p>
          <a:p>
            <a:pPr eaLnBrk="1" hangingPunct="1">
              <a:lnSpc>
                <a:spcPct val="90000"/>
              </a:lnSpc>
              <a:spcBef>
                <a:spcPct val="0"/>
              </a:spcBef>
              <a:buClrTx/>
              <a:buSzTx/>
              <a:buFontTx/>
              <a:buNone/>
            </a:pPr>
            <a:r>
              <a:rPr kumimoji="1" lang="en-US" altLang="zh-CN" sz="2400" dirty="0"/>
              <a:t>	      </a:t>
            </a:r>
            <a:r>
              <a:rPr kumimoji="1" lang="en-US" altLang="zh-CN" sz="2400" dirty="0" err="1"/>
              <a:t>AtomType</a:t>
            </a:r>
            <a:r>
              <a:rPr kumimoji="1" lang="en-US" altLang="zh-CN" sz="2400" dirty="0"/>
              <a:t>   </a:t>
            </a:r>
            <a:r>
              <a:rPr kumimoji="1" lang="en-US" altLang="zh-CN" sz="2400" dirty="0">
                <a:solidFill>
                  <a:srgbClr val="FFFF00"/>
                </a:solidFill>
              </a:rPr>
              <a:t>atom</a:t>
            </a:r>
            <a:r>
              <a:rPr kumimoji="1" lang="en-US" altLang="zh-CN" sz="2400" dirty="0"/>
              <a:t>;	 </a:t>
            </a:r>
            <a:r>
              <a:rPr kumimoji="1" lang="en-US" altLang="zh-CN" sz="2400" dirty="0">
                <a:solidFill>
                  <a:srgbClr val="33CC33"/>
                </a:solidFill>
              </a:rPr>
              <a:t>//</a:t>
            </a:r>
            <a:r>
              <a:rPr kumimoji="1" lang="zh-CN" altLang="en-US" sz="2400" dirty="0">
                <a:solidFill>
                  <a:srgbClr val="33CC33"/>
                </a:solidFill>
              </a:rPr>
              <a:t>原子结点的值域</a:t>
            </a:r>
            <a:endParaRPr kumimoji="1" lang="zh-CN" altLang="en-US" sz="2400" dirty="0"/>
          </a:p>
          <a:p>
            <a:pPr eaLnBrk="1" hangingPunct="1">
              <a:lnSpc>
                <a:spcPct val="90000"/>
              </a:lnSpc>
              <a:spcBef>
                <a:spcPct val="0"/>
              </a:spcBef>
              <a:buClrTx/>
              <a:buSzTx/>
              <a:buFontTx/>
              <a:buNone/>
            </a:pPr>
            <a:r>
              <a:rPr kumimoji="1" lang="zh-CN" altLang="en-US" sz="2400" dirty="0"/>
              <a:t>	      </a:t>
            </a:r>
            <a:r>
              <a:rPr kumimoji="1" lang="en-US" altLang="zh-CN" sz="2400" dirty="0"/>
              <a:t>struct </a:t>
            </a:r>
            <a:r>
              <a:rPr kumimoji="1" lang="en-US" altLang="zh-CN" sz="2400" dirty="0">
                <a:solidFill>
                  <a:srgbClr val="FFFF00"/>
                </a:solidFill>
              </a:rPr>
              <a:t>/* </a:t>
            </a:r>
            <a:r>
              <a:rPr kumimoji="1" lang="zh-CN" altLang="en-US" sz="2400" dirty="0">
                <a:solidFill>
                  <a:srgbClr val="FFFF00"/>
                </a:solidFill>
              </a:rPr>
              <a:t>想一想，为什么这儿又使用一个结构体 *</a:t>
            </a:r>
            <a:r>
              <a:rPr kumimoji="1" lang="en-US" altLang="zh-CN" sz="2400" dirty="0">
                <a:solidFill>
                  <a:srgbClr val="FFFF00"/>
                </a:solidFill>
              </a:rPr>
              <a:t>/</a:t>
            </a:r>
          </a:p>
          <a:p>
            <a:pPr eaLnBrk="1" hangingPunct="1">
              <a:lnSpc>
                <a:spcPct val="90000"/>
              </a:lnSpc>
              <a:spcBef>
                <a:spcPct val="0"/>
              </a:spcBef>
              <a:buClrTx/>
              <a:buSzTx/>
              <a:buFontTx/>
              <a:buNone/>
            </a:pPr>
            <a:r>
              <a:rPr kumimoji="1" lang="en-US" altLang="zh-CN" sz="2400" dirty="0"/>
              <a:t>	     {</a:t>
            </a:r>
          </a:p>
          <a:p>
            <a:pPr eaLnBrk="1" hangingPunct="1">
              <a:lnSpc>
                <a:spcPct val="90000"/>
              </a:lnSpc>
              <a:spcBef>
                <a:spcPct val="0"/>
              </a:spcBef>
              <a:buClrTx/>
              <a:buSzTx/>
              <a:buFontTx/>
              <a:buNone/>
            </a:pPr>
            <a:r>
              <a:rPr kumimoji="1" lang="en-US" altLang="zh-CN" sz="2400" dirty="0"/>
              <a:t>		struct _</a:t>
            </a:r>
            <a:r>
              <a:rPr kumimoji="1" lang="en-US" altLang="zh-CN" sz="2400" dirty="0" err="1"/>
              <a:t>GLNode</a:t>
            </a:r>
            <a:r>
              <a:rPr kumimoji="1" lang="en-US" altLang="zh-CN" sz="2400" dirty="0"/>
              <a:t> *head, *tail;</a:t>
            </a:r>
          </a:p>
          <a:p>
            <a:pPr eaLnBrk="1" hangingPunct="1">
              <a:lnSpc>
                <a:spcPct val="90000"/>
              </a:lnSpc>
              <a:spcBef>
                <a:spcPct val="0"/>
              </a:spcBef>
              <a:buClrTx/>
              <a:buSzTx/>
              <a:buFontTx/>
              <a:buNone/>
            </a:pPr>
            <a:r>
              <a:rPr kumimoji="1" lang="en-US" altLang="zh-CN" sz="2400" dirty="0"/>
              <a:t>	     }</a:t>
            </a:r>
            <a:r>
              <a:rPr kumimoji="1" lang="en-US" altLang="zh-CN" sz="2400" dirty="0" err="1">
                <a:solidFill>
                  <a:srgbClr val="FFFF00"/>
                </a:solidFill>
              </a:rPr>
              <a:t>ptr</a:t>
            </a:r>
            <a:r>
              <a:rPr kumimoji="1" lang="en-US" altLang="zh-CN" sz="2400" dirty="0"/>
              <a:t>; </a:t>
            </a:r>
            <a:r>
              <a:rPr kumimoji="1" lang="en-US" altLang="zh-CN" sz="2400" dirty="0">
                <a:solidFill>
                  <a:srgbClr val="33CC33"/>
                </a:solidFill>
              </a:rPr>
              <a:t>//</a:t>
            </a:r>
            <a:r>
              <a:rPr kumimoji="1" lang="zh-CN" altLang="en-US" sz="2400" dirty="0">
                <a:solidFill>
                  <a:srgbClr val="33CC33"/>
                </a:solidFill>
              </a:rPr>
              <a:t>表结点的指针域，表头和表尾</a:t>
            </a:r>
            <a:endParaRPr kumimoji="1" lang="zh-CN" altLang="en-US" sz="2400" dirty="0"/>
          </a:p>
          <a:p>
            <a:pPr eaLnBrk="1" hangingPunct="1">
              <a:lnSpc>
                <a:spcPct val="90000"/>
              </a:lnSpc>
              <a:spcBef>
                <a:spcPct val="0"/>
              </a:spcBef>
              <a:buClrTx/>
              <a:buSzTx/>
              <a:buFontTx/>
              <a:buNone/>
            </a:pPr>
            <a:r>
              <a:rPr kumimoji="1" lang="zh-CN" altLang="en-US" sz="2400" dirty="0"/>
              <a:t>		</a:t>
            </a:r>
          </a:p>
          <a:p>
            <a:pPr eaLnBrk="1" hangingPunct="1">
              <a:lnSpc>
                <a:spcPct val="90000"/>
              </a:lnSpc>
              <a:spcBef>
                <a:spcPct val="0"/>
              </a:spcBef>
              <a:buClrTx/>
              <a:buSzTx/>
              <a:buFontTx/>
              <a:buNone/>
            </a:pPr>
            <a:r>
              <a:rPr kumimoji="1" lang="zh-CN" altLang="en-US" sz="2400" dirty="0"/>
              <a:t>	</a:t>
            </a:r>
            <a:r>
              <a:rPr kumimoji="1" lang="en-US" altLang="zh-CN" sz="2400" dirty="0"/>
              <a:t>} p;</a:t>
            </a:r>
          </a:p>
          <a:p>
            <a:pPr eaLnBrk="1" hangingPunct="1">
              <a:lnSpc>
                <a:spcPct val="90000"/>
              </a:lnSpc>
              <a:spcBef>
                <a:spcPct val="0"/>
              </a:spcBef>
              <a:buClrTx/>
              <a:buSzTx/>
              <a:buFontTx/>
              <a:buNone/>
            </a:pPr>
            <a:r>
              <a:rPr kumimoji="1" lang="en-US" altLang="zh-CN" sz="2400" dirty="0"/>
              <a:t>}</a:t>
            </a:r>
            <a:r>
              <a:rPr kumimoji="1" lang="en-US" altLang="zh-CN" sz="2400" dirty="0">
                <a:solidFill>
                  <a:srgbClr val="FFFF00"/>
                </a:solidFill>
              </a:rPr>
              <a:t>*</a:t>
            </a:r>
            <a:r>
              <a:rPr kumimoji="1" lang="en-US" altLang="zh-CN" sz="2400" dirty="0" err="1">
                <a:solidFill>
                  <a:srgbClr val="FFFF00"/>
                </a:solidFill>
              </a:rPr>
              <a:t>GList</a:t>
            </a:r>
            <a:r>
              <a:rPr kumimoji="1" lang="en-US" altLang="zh-CN" sz="2400" dirty="0"/>
              <a:t>;</a:t>
            </a:r>
          </a:p>
        </p:txBody>
      </p:sp>
      <p:sp>
        <p:nvSpPr>
          <p:cNvPr id="94211" name="Rectangle 3">
            <a:extLst>
              <a:ext uri="{FF2B5EF4-FFF2-40B4-BE49-F238E27FC236}">
                <a16:creationId xmlns:a16="http://schemas.microsoft.com/office/drawing/2014/main" id="{093F7D64-C5F1-B392-65BE-9A44614CF0AD}"/>
              </a:ext>
            </a:extLst>
          </p:cNvPr>
          <p:cNvSpPr>
            <a:spLocks noChangeArrowheads="1"/>
          </p:cNvSpPr>
          <p:nvPr/>
        </p:nvSpPr>
        <p:spPr bwMode="auto">
          <a:xfrm>
            <a:off x="179388" y="549275"/>
            <a:ext cx="8713787" cy="4572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solidFill>
                  <a:srgbClr val="FFFF00"/>
                </a:solidFill>
              </a:rPr>
              <a:t>Representation of General list: </a:t>
            </a:r>
            <a:r>
              <a:rPr kumimoji="1" lang="zh-CN" altLang="en-US" sz="2400">
                <a:solidFill>
                  <a:srgbClr val="FFFF00"/>
                </a:solidFill>
              </a:rPr>
              <a:t>表头和表尾表示法</a:t>
            </a:r>
          </a:p>
        </p:txBody>
      </p:sp>
      <p:grpSp>
        <p:nvGrpSpPr>
          <p:cNvPr id="2" name="组合 1">
            <a:extLst>
              <a:ext uri="{FF2B5EF4-FFF2-40B4-BE49-F238E27FC236}">
                <a16:creationId xmlns:a16="http://schemas.microsoft.com/office/drawing/2014/main" id="{E885D649-E1B0-1FBF-CF62-BD03DF01B3A5}"/>
              </a:ext>
            </a:extLst>
          </p:cNvPr>
          <p:cNvGrpSpPr/>
          <p:nvPr/>
        </p:nvGrpSpPr>
        <p:grpSpPr>
          <a:xfrm>
            <a:off x="5076056" y="1192039"/>
            <a:ext cx="3547593" cy="2236961"/>
            <a:chOff x="3976339" y="1552079"/>
            <a:chExt cx="3547593" cy="2236961"/>
          </a:xfrm>
        </p:grpSpPr>
        <p:sp>
          <p:nvSpPr>
            <p:cNvPr id="3" name="Rectangle 4">
              <a:extLst>
                <a:ext uri="{FF2B5EF4-FFF2-40B4-BE49-F238E27FC236}">
                  <a16:creationId xmlns:a16="http://schemas.microsoft.com/office/drawing/2014/main" id="{5398D87C-70A0-12D6-F317-7E2981AA6693}"/>
                </a:ext>
              </a:extLst>
            </p:cNvPr>
            <p:cNvSpPr>
              <a:spLocks noChangeArrowheads="1"/>
            </p:cNvSpPr>
            <p:nvPr/>
          </p:nvSpPr>
          <p:spPr bwMode="auto">
            <a:xfrm>
              <a:off x="4068414" y="2133104"/>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0</a:t>
              </a:r>
            </a:p>
          </p:txBody>
        </p:sp>
        <p:sp>
          <p:nvSpPr>
            <p:cNvPr id="4" name="Rectangle 5">
              <a:extLst>
                <a:ext uri="{FF2B5EF4-FFF2-40B4-BE49-F238E27FC236}">
                  <a16:creationId xmlns:a16="http://schemas.microsoft.com/office/drawing/2014/main" id="{99543CFD-79A8-4DB5-D888-B25A19BEDC42}"/>
                </a:ext>
              </a:extLst>
            </p:cNvPr>
            <p:cNvSpPr>
              <a:spLocks noChangeArrowheads="1"/>
            </p:cNvSpPr>
            <p:nvPr/>
          </p:nvSpPr>
          <p:spPr bwMode="auto">
            <a:xfrm>
              <a:off x="5220939" y="2133104"/>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atom</a:t>
              </a:r>
            </a:p>
          </p:txBody>
        </p:sp>
        <p:sp>
          <p:nvSpPr>
            <p:cNvPr id="5" name="Rectangle 6">
              <a:extLst>
                <a:ext uri="{FF2B5EF4-FFF2-40B4-BE49-F238E27FC236}">
                  <a16:creationId xmlns:a16="http://schemas.microsoft.com/office/drawing/2014/main" id="{9AA9B198-6997-E48C-139C-B02343059BF3}"/>
                </a:ext>
              </a:extLst>
            </p:cNvPr>
            <p:cNvSpPr>
              <a:spLocks noChangeArrowheads="1"/>
            </p:cNvSpPr>
            <p:nvPr/>
          </p:nvSpPr>
          <p:spPr bwMode="auto">
            <a:xfrm>
              <a:off x="4067944" y="3357240"/>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1</a:t>
              </a:r>
            </a:p>
          </p:txBody>
        </p:sp>
        <p:sp>
          <p:nvSpPr>
            <p:cNvPr id="6" name="Rectangle 7">
              <a:extLst>
                <a:ext uri="{FF2B5EF4-FFF2-40B4-BE49-F238E27FC236}">
                  <a16:creationId xmlns:a16="http://schemas.microsoft.com/office/drawing/2014/main" id="{6705829D-10CC-842C-FBF8-87688B87633D}"/>
                </a:ext>
              </a:extLst>
            </p:cNvPr>
            <p:cNvSpPr>
              <a:spLocks noChangeArrowheads="1"/>
            </p:cNvSpPr>
            <p:nvPr/>
          </p:nvSpPr>
          <p:spPr bwMode="auto">
            <a:xfrm>
              <a:off x="5220469" y="3357240"/>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head</a:t>
              </a:r>
            </a:p>
          </p:txBody>
        </p:sp>
        <p:sp>
          <p:nvSpPr>
            <p:cNvPr id="7" name="Rectangle 8">
              <a:extLst>
                <a:ext uri="{FF2B5EF4-FFF2-40B4-BE49-F238E27FC236}">
                  <a16:creationId xmlns:a16="http://schemas.microsoft.com/office/drawing/2014/main" id="{9855578E-D3F2-3EA2-5323-7862FB2B83A7}"/>
                </a:ext>
              </a:extLst>
            </p:cNvPr>
            <p:cNvSpPr>
              <a:spLocks noChangeArrowheads="1"/>
            </p:cNvSpPr>
            <p:nvPr/>
          </p:nvSpPr>
          <p:spPr bwMode="auto">
            <a:xfrm>
              <a:off x="6371407" y="3357240"/>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dirty="0">
                  <a:solidFill>
                    <a:srgbClr val="CC0000"/>
                  </a:solidFill>
                  <a:ea typeface="宋体" panose="02010600030101010101" pitchFamily="2" charset="-122"/>
                  <a:cs typeface="Times New Roman" panose="02020603050405020304" pitchFamily="18" charset="0"/>
                </a:rPr>
                <a:t>tail</a:t>
              </a:r>
            </a:p>
          </p:txBody>
        </p:sp>
        <p:sp>
          <p:nvSpPr>
            <p:cNvPr id="8" name="Text Box 60">
              <a:extLst>
                <a:ext uri="{FF2B5EF4-FFF2-40B4-BE49-F238E27FC236}">
                  <a16:creationId xmlns:a16="http://schemas.microsoft.com/office/drawing/2014/main" id="{B599E84C-0D55-B8A7-9456-3814CCD29AD9}"/>
                </a:ext>
              </a:extLst>
            </p:cNvPr>
            <p:cNvSpPr txBox="1">
              <a:spLocks noChangeArrowheads="1"/>
            </p:cNvSpPr>
            <p:nvPr/>
          </p:nvSpPr>
          <p:spPr bwMode="auto">
            <a:xfrm>
              <a:off x="3976339" y="1552079"/>
              <a:ext cx="2597150" cy="39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Atom node </a:t>
              </a:r>
              <a:r>
                <a:rPr lang="zh-CN" altLang="en-US" sz="2000" b="1">
                  <a:latin typeface="Arial" panose="020B0604020202020204" pitchFamily="34" charset="0"/>
                </a:rPr>
                <a:t>原子结点</a:t>
              </a:r>
            </a:p>
          </p:txBody>
        </p:sp>
        <p:sp>
          <p:nvSpPr>
            <p:cNvPr id="9" name="Text Box 61">
              <a:extLst>
                <a:ext uri="{FF2B5EF4-FFF2-40B4-BE49-F238E27FC236}">
                  <a16:creationId xmlns:a16="http://schemas.microsoft.com/office/drawing/2014/main" id="{187FC6FC-D248-1285-7142-63ED60BC7EB6}"/>
                </a:ext>
              </a:extLst>
            </p:cNvPr>
            <p:cNvSpPr txBox="1">
              <a:spLocks noChangeArrowheads="1"/>
            </p:cNvSpPr>
            <p:nvPr/>
          </p:nvSpPr>
          <p:spPr bwMode="auto">
            <a:xfrm>
              <a:off x="4067944" y="2776215"/>
              <a:ext cx="2286000" cy="39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Lists node </a:t>
              </a:r>
              <a:r>
                <a:rPr lang="zh-CN" altLang="en-US" sz="2000" b="1">
                  <a:latin typeface="Arial" panose="020B0604020202020204" pitchFamily="34" charset="0"/>
                </a:rPr>
                <a:t>表结点</a:t>
              </a:r>
            </a:p>
          </p:txBody>
        </p:sp>
      </p:grpSp>
      <p:sp>
        <p:nvSpPr>
          <p:cNvPr id="10" name="矩形 9">
            <a:extLst>
              <a:ext uri="{FF2B5EF4-FFF2-40B4-BE49-F238E27FC236}">
                <a16:creationId xmlns:a16="http://schemas.microsoft.com/office/drawing/2014/main" id="{A94C3226-91CE-3842-5AFA-8521D1EFA978}"/>
              </a:ext>
            </a:extLst>
          </p:cNvPr>
          <p:cNvSpPr/>
          <p:nvPr/>
        </p:nvSpPr>
        <p:spPr>
          <a:xfrm>
            <a:off x="5004048" y="1124744"/>
            <a:ext cx="3817119" cy="2524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a:extLst>
              <a:ext uri="{FF2B5EF4-FFF2-40B4-BE49-F238E27FC236}">
                <a16:creationId xmlns:a16="http://schemas.microsoft.com/office/drawing/2014/main" id="{238E9B60-B84D-8456-5602-2C205C91DEE7}"/>
              </a:ext>
            </a:extLst>
          </p:cNvPr>
          <p:cNvSpPr>
            <a:spLocks noChangeArrowheads="1"/>
          </p:cNvSpPr>
          <p:nvPr/>
        </p:nvSpPr>
        <p:spPr bwMode="auto">
          <a:xfrm>
            <a:off x="755650"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0</a:t>
            </a:r>
          </a:p>
        </p:txBody>
      </p:sp>
      <p:sp>
        <p:nvSpPr>
          <p:cNvPr id="96259" name="Rectangle 5">
            <a:extLst>
              <a:ext uri="{FF2B5EF4-FFF2-40B4-BE49-F238E27FC236}">
                <a16:creationId xmlns:a16="http://schemas.microsoft.com/office/drawing/2014/main" id="{05DCC097-159A-9DED-6978-0EB307AFA77A}"/>
              </a:ext>
            </a:extLst>
          </p:cNvPr>
          <p:cNvSpPr>
            <a:spLocks noChangeArrowheads="1"/>
          </p:cNvSpPr>
          <p:nvPr/>
        </p:nvSpPr>
        <p:spPr bwMode="auto">
          <a:xfrm>
            <a:off x="1908175"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atom</a:t>
            </a:r>
          </a:p>
        </p:txBody>
      </p:sp>
      <p:sp>
        <p:nvSpPr>
          <p:cNvPr id="96260" name="Rectangle 6">
            <a:extLst>
              <a:ext uri="{FF2B5EF4-FFF2-40B4-BE49-F238E27FC236}">
                <a16:creationId xmlns:a16="http://schemas.microsoft.com/office/drawing/2014/main" id="{035D531E-22C1-BE78-5BE9-834AE5084EB1}"/>
              </a:ext>
            </a:extLst>
          </p:cNvPr>
          <p:cNvSpPr>
            <a:spLocks noChangeArrowheads="1"/>
          </p:cNvSpPr>
          <p:nvPr/>
        </p:nvSpPr>
        <p:spPr bwMode="auto">
          <a:xfrm>
            <a:off x="4572000"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1</a:t>
            </a:r>
          </a:p>
        </p:txBody>
      </p:sp>
      <p:sp>
        <p:nvSpPr>
          <p:cNvPr id="96261" name="Rectangle 7">
            <a:extLst>
              <a:ext uri="{FF2B5EF4-FFF2-40B4-BE49-F238E27FC236}">
                <a16:creationId xmlns:a16="http://schemas.microsoft.com/office/drawing/2014/main" id="{E8826F2E-907B-6C4B-0149-0C777F179557}"/>
              </a:ext>
            </a:extLst>
          </p:cNvPr>
          <p:cNvSpPr>
            <a:spLocks noChangeArrowheads="1"/>
          </p:cNvSpPr>
          <p:nvPr/>
        </p:nvSpPr>
        <p:spPr bwMode="auto">
          <a:xfrm>
            <a:off x="5724525"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head</a:t>
            </a:r>
          </a:p>
        </p:txBody>
      </p:sp>
      <p:sp>
        <p:nvSpPr>
          <p:cNvPr id="96262" name="Rectangle 8">
            <a:extLst>
              <a:ext uri="{FF2B5EF4-FFF2-40B4-BE49-F238E27FC236}">
                <a16:creationId xmlns:a16="http://schemas.microsoft.com/office/drawing/2014/main" id="{184B1DAB-16FD-1B17-CDE2-852D3D7C55EA}"/>
              </a:ext>
            </a:extLst>
          </p:cNvPr>
          <p:cNvSpPr>
            <a:spLocks noChangeArrowheads="1"/>
          </p:cNvSpPr>
          <p:nvPr/>
        </p:nvSpPr>
        <p:spPr bwMode="auto">
          <a:xfrm>
            <a:off x="6875463"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tail</a:t>
            </a:r>
          </a:p>
        </p:txBody>
      </p:sp>
      <p:sp>
        <p:nvSpPr>
          <p:cNvPr id="96263" name="Text Box 9">
            <a:extLst>
              <a:ext uri="{FF2B5EF4-FFF2-40B4-BE49-F238E27FC236}">
                <a16:creationId xmlns:a16="http://schemas.microsoft.com/office/drawing/2014/main" id="{1C393B4A-1E25-0157-E977-A13149BE529D}"/>
              </a:ext>
            </a:extLst>
          </p:cNvPr>
          <p:cNvSpPr txBox="1">
            <a:spLocks noChangeArrowheads="1"/>
          </p:cNvSpPr>
          <p:nvPr/>
        </p:nvSpPr>
        <p:spPr bwMode="auto">
          <a:xfrm>
            <a:off x="217488" y="1771650"/>
            <a:ext cx="1054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A=NULL</a:t>
            </a:r>
          </a:p>
        </p:txBody>
      </p:sp>
      <p:sp>
        <p:nvSpPr>
          <p:cNvPr id="96264" name="Rectangle 10">
            <a:extLst>
              <a:ext uri="{FF2B5EF4-FFF2-40B4-BE49-F238E27FC236}">
                <a16:creationId xmlns:a16="http://schemas.microsoft.com/office/drawing/2014/main" id="{88A9C808-22FB-DD22-2DCE-329E57CC63B2}"/>
              </a:ext>
            </a:extLst>
          </p:cNvPr>
          <p:cNvSpPr>
            <a:spLocks noChangeArrowheads="1"/>
          </p:cNvSpPr>
          <p:nvPr/>
        </p:nvSpPr>
        <p:spPr bwMode="auto">
          <a:xfrm>
            <a:off x="1017588" y="24733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265" name="Rectangle 11">
            <a:extLst>
              <a:ext uri="{FF2B5EF4-FFF2-40B4-BE49-F238E27FC236}">
                <a16:creationId xmlns:a16="http://schemas.microsoft.com/office/drawing/2014/main" id="{FFCF8D3E-916C-69D4-F699-F7BDF534F006}"/>
              </a:ext>
            </a:extLst>
          </p:cNvPr>
          <p:cNvSpPr>
            <a:spLocks noChangeArrowheads="1"/>
          </p:cNvSpPr>
          <p:nvPr/>
        </p:nvSpPr>
        <p:spPr bwMode="auto">
          <a:xfrm>
            <a:off x="1384300" y="24733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66" name="Rectangle 12">
            <a:extLst>
              <a:ext uri="{FF2B5EF4-FFF2-40B4-BE49-F238E27FC236}">
                <a16:creationId xmlns:a16="http://schemas.microsoft.com/office/drawing/2014/main" id="{2CDB9E12-3774-2A49-2CE1-0859D08AF8B4}"/>
              </a:ext>
            </a:extLst>
          </p:cNvPr>
          <p:cNvSpPr>
            <a:spLocks noChangeArrowheads="1"/>
          </p:cNvSpPr>
          <p:nvPr/>
        </p:nvSpPr>
        <p:spPr bwMode="auto">
          <a:xfrm>
            <a:off x="1749425" y="24733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67" name="Line 13">
            <a:extLst>
              <a:ext uri="{FF2B5EF4-FFF2-40B4-BE49-F238E27FC236}">
                <a16:creationId xmlns:a16="http://schemas.microsoft.com/office/drawing/2014/main" id="{01CCC3D9-F62D-3707-AB1F-9AF7C3A3A92E}"/>
              </a:ext>
            </a:extLst>
          </p:cNvPr>
          <p:cNvSpPr>
            <a:spLocks noChangeShapeType="1"/>
          </p:cNvSpPr>
          <p:nvPr/>
        </p:nvSpPr>
        <p:spPr bwMode="auto">
          <a:xfrm>
            <a:off x="587375" y="26177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8" name="Text Box 14">
            <a:extLst>
              <a:ext uri="{FF2B5EF4-FFF2-40B4-BE49-F238E27FC236}">
                <a16:creationId xmlns:a16="http://schemas.microsoft.com/office/drawing/2014/main" id="{1683985A-3177-6643-9B41-CD99C0F9481C}"/>
              </a:ext>
            </a:extLst>
          </p:cNvPr>
          <p:cNvSpPr txBox="1">
            <a:spLocks noChangeArrowheads="1"/>
          </p:cNvSpPr>
          <p:nvPr/>
        </p:nvSpPr>
        <p:spPr bwMode="auto">
          <a:xfrm>
            <a:off x="217488" y="23955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96269" name="Rectangle 15">
            <a:extLst>
              <a:ext uri="{FF2B5EF4-FFF2-40B4-BE49-F238E27FC236}">
                <a16:creationId xmlns:a16="http://schemas.microsoft.com/office/drawing/2014/main" id="{09D4CFF1-462B-9700-CC2B-D08DC5BC45AC}"/>
              </a:ext>
            </a:extLst>
          </p:cNvPr>
          <p:cNvSpPr>
            <a:spLocks noChangeArrowheads="1"/>
          </p:cNvSpPr>
          <p:nvPr/>
        </p:nvSpPr>
        <p:spPr bwMode="auto">
          <a:xfrm>
            <a:off x="1403350" y="31210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6270" name="Rectangle 16">
            <a:extLst>
              <a:ext uri="{FF2B5EF4-FFF2-40B4-BE49-F238E27FC236}">
                <a16:creationId xmlns:a16="http://schemas.microsoft.com/office/drawing/2014/main" id="{57C1DD69-983B-EDEB-D533-7759F2837FEB}"/>
              </a:ext>
            </a:extLst>
          </p:cNvPr>
          <p:cNvSpPr>
            <a:spLocks noChangeArrowheads="1"/>
          </p:cNvSpPr>
          <p:nvPr/>
        </p:nvSpPr>
        <p:spPr bwMode="auto">
          <a:xfrm>
            <a:off x="1763713" y="31210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e</a:t>
            </a:r>
          </a:p>
        </p:txBody>
      </p:sp>
      <p:sp>
        <p:nvSpPr>
          <p:cNvPr id="96271" name="Rectangle 18">
            <a:extLst>
              <a:ext uri="{FF2B5EF4-FFF2-40B4-BE49-F238E27FC236}">
                <a16:creationId xmlns:a16="http://schemas.microsoft.com/office/drawing/2014/main" id="{664F4388-B000-0F6C-43B1-EE097043EEA7}"/>
              </a:ext>
            </a:extLst>
          </p:cNvPr>
          <p:cNvSpPr>
            <a:spLocks noChangeArrowheads="1"/>
          </p:cNvSpPr>
          <p:nvPr/>
        </p:nvSpPr>
        <p:spPr bwMode="auto">
          <a:xfrm>
            <a:off x="3489325" y="24717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272" name="Rectangle 19">
            <a:extLst>
              <a:ext uri="{FF2B5EF4-FFF2-40B4-BE49-F238E27FC236}">
                <a16:creationId xmlns:a16="http://schemas.microsoft.com/office/drawing/2014/main" id="{09E18FBB-4693-9F1C-1A2E-8899207037C1}"/>
              </a:ext>
            </a:extLst>
          </p:cNvPr>
          <p:cNvSpPr>
            <a:spLocks noChangeArrowheads="1"/>
          </p:cNvSpPr>
          <p:nvPr/>
        </p:nvSpPr>
        <p:spPr bwMode="auto">
          <a:xfrm>
            <a:off x="3851275" y="24717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73" name="Rectangle 20">
            <a:extLst>
              <a:ext uri="{FF2B5EF4-FFF2-40B4-BE49-F238E27FC236}">
                <a16:creationId xmlns:a16="http://schemas.microsoft.com/office/drawing/2014/main" id="{80505932-DF52-8A1B-2EA5-4A329428C66E}"/>
              </a:ext>
            </a:extLst>
          </p:cNvPr>
          <p:cNvSpPr>
            <a:spLocks noChangeArrowheads="1"/>
          </p:cNvSpPr>
          <p:nvPr/>
        </p:nvSpPr>
        <p:spPr bwMode="auto">
          <a:xfrm>
            <a:off x="4211638" y="24717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74" name="Line 21">
            <a:extLst>
              <a:ext uri="{FF2B5EF4-FFF2-40B4-BE49-F238E27FC236}">
                <a16:creationId xmlns:a16="http://schemas.microsoft.com/office/drawing/2014/main" id="{2979CABA-2C8C-EA44-7349-DBB0EB4E3346}"/>
              </a:ext>
            </a:extLst>
          </p:cNvPr>
          <p:cNvSpPr>
            <a:spLocks noChangeShapeType="1"/>
          </p:cNvSpPr>
          <p:nvPr/>
        </p:nvSpPr>
        <p:spPr bwMode="auto">
          <a:xfrm>
            <a:off x="3059113" y="2616200"/>
            <a:ext cx="433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75" name="Text Box 22">
            <a:extLst>
              <a:ext uri="{FF2B5EF4-FFF2-40B4-BE49-F238E27FC236}">
                <a16:creationId xmlns:a16="http://schemas.microsoft.com/office/drawing/2014/main" id="{27102407-5C20-5BC8-F601-A97A1D80B01A}"/>
              </a:ext>
            </a:extLst>
          </p:cNvPr>
          <p:cNvSpPr txBox="1">
            <a:spLocks noChangeArrowheads="1"/>
          </p:cNvSpPr>
          <p:nvPr/>
        </p:nvSpPr>
        <p:spPr bwMode="auto">
          <a:xfrm>
            <a:off x="2720975" y="2393950"/>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96276" name="Rectangle 23">
            <a:extLst>
              <a:ext uri="{FF2B5EF4-FFF2-40B4-BE49-F238E27FC236}">
                <a16:creationId xmlns:a16="http://schemas.microsoft.com/office/drawing/2014/main" id="{7D0D0499-3A78-BB4D-6F8F-57577492F685}"/>
              </a:ext>
            </a:extLst>
          </p:cNvPr>
          <p:cNvSpPr>
            <a:spLocks noChangeArrowheads="1"/>
          </p:cNvSpPr>
          <p:nvPr/>
        </p:nvSpPr>
        <p:spPr bwMode="auto">
          <a:xfrm>
            <a:off x="3851275" y="3119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6277" name="Rectangle 24">
            <a:extLst>
              <a:ext uri="{FF2B5EF4-FFF2-40B4-BE49-F238E27FC236}">
                <a16:creationId xmlns:a16="http://schemas.microsoft.com/office/drawing/2014/main" id="{E7205827-5923-A1F0-BE18-A77D7F4C92CF}"/>
              </a:ext>
            </a:extLst>
          </p:cNvPr>
          <p:cNvSpPr>
            <a:spLocks noChangeArrowheads="1"/>
          </p:cNvSpPr>
          <p:nvPr/>
        </p:nvSpPr>
        <p:spPr bwMode="auto">
          <a:xfrm>
            <a:off x="4211638" y="3119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96278" name="Rectangle 26">
            <a:extLst>
              <a:ext uri="{FF2B5EF4-FFF2-40B4-BE49-F238E27FC236}">
                <a16:creationId xmlns:a16="http://schemas.microsoft.com/office/drawing/2014/main" id="{7E731F6C-5C60-1DC5-3FD8-11F05CBC4140}"/>
              </a:ext>
            </a:extLst>
          </p:cNvPr>
          <p:cNvSpPr>
            <a:spLocks noChangeArrowheads="1"/>
          </p:cNvSpPr>
          <p:nvPr/>
        </p:nvSpPr>
        <p:spPr bwMode="auto">
          <a:xfrm>
            <a:off x="4787900" y="24717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279" name="Rectangle 27">
            <a:extLst>
              <a:ext uri="{FF2B5EF4-FFF2-40B4-BE49-F238E27FC236}">
                <a16:creationId xmlns:a16="http://schemas.microsoft.com/office/drawing/2014/main" id="{9E1E5D13-798B-0CF9-F9AD-95D9349EBB9B}"/>
              </a:ext>
            </a:extLst>
          </p:cNvPr>
          <p:cNvSpPr>
            <a:spLocks noChangeArrowheads="1"/>
          </p:cNvSpPr>
          <p:nvPr/>
        </p:nvSpPr>
        <p:spPr bwMode="auto">
          <a:xfrm>
            <a:off x="5151438" y="24717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80" name="Rectangle 28">
            <a:extLst>
              <a:ext uri="{FF2B5EF4-FFF2-40B4-BE49-F238E27FC236}">
                <a16:creationId xmlns:a16="http://schemas.microsoft.com/office/drawing/2014/main" id="{11E9CD2E-3473-FC33-ECE0-F25C0B13AF53}"/>
              </a:ext>
            </a:extLst>
          </p:cNvPr>
          <p:cNvSpPr>
            <a:spLocks noChangeArrowheads="1"/>
          </p:cNvSpPr>
          <p:nvPr/>
        </p:nvSpPr>
        <p:spPr bwMode="auto">
          <a:xfrm>
            <a:off x="5510213" y="24717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81" name="Line 29">
            <a:extLst>
              <a:ext uri="{FF2B5EF4-FFF2-40B4-BE49-F238E27FC236}">
                <a16:creationId xmlns:a16="http://schemas.microsoft.com/office/drawing/2014/main" id="{EFE2F558-1592-2DA3-F51E-5E1F8DF3095A}"/>
              </a:ext>
            </a:extLst>
          </p:cNvPr>
          <p:cNvSpPr>
            <a:spLocks noChangeShapeType="1"/>
          </p:cNvSpPr>
          <p:nvPr/>
        </p:nvSpPr>
        <p:spPr bwMode="auto">
          <a:xfrm>
            <a:off x="4427538" y="26162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82" name="Rectangle 30">
            <a:extLst>
              <a:ext uri="{FF2B5EF4-FFF2-40B4-BE49-F238E27FC236}">
                <a16:creationId xmlns:a16="http://schemas.microsoft.com/office/drawing/2014/main" id="{4AECC401-BCF9-165B-1AD6-5C26FA524EE9}"/>
              </a:ext>
            </a:extLst>
          </p:cNvPr>
          <p:cNvSpPr>
            <a:spLocks noChangeArrowheads="1"/>
          </p:cNvSpPr>
          <p:nvPr/>
        </p:nvSpPr>
        <p:spPr bwMode="auto">
          <a:xfrm>
            <a:off x="4789488" y="3119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283" name="Rectangle 31">
            <a:extLst>
              <a:ext uri="{FF2B5EF4-FFF2-40B4-BE49-F238E27FC236}">
                <a16:creationId xmlns:a16="http://schemas.microsoft.com/office/drawing/2014/main" id="{177A9D9D-9C1E-C748-2944-B8A175A5B4F1}"/>
              </a:ext>
            </a:extLst>
          </p:cNvPr>
          <p:cNvSpPr>
            <a:spLocks noChangeArrowheads="1"/>
          </p:cNvSpPr>
          <p:nvPr/>
        </p:nvSpPr>
        <p:spPr bwMode="auto">
          <a:xfrm>
            <a:off x="5151438" y="3119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84" name="Rectangle 32">
            <a:extLst>
              <a:ext uri="{FF2B5EF4-FFF2-40B4-BE49-F238E27FC236}">
                <a16:creationId xmlns:a16="http://schemas.microsoft.com/office/drawing/2014/main" id="{B0918C1C-FDA9-3F42-D5BF-BF2B8E2AA5B3}"/>
              </a:ext>
            </a:extLst>
          </p:cNvPr>
          <p:cNvSpPr>
            <a:spLocks noChangeArrowheads="1"/>
          </p:cNvSpPr>
          <p:nvPr/>
        </p:nvSpPr>
        <p:spPr bwMode="auto">
          <a:xfrm>
            <a:off x="5510213" y="3119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85" name="Rectangle 34">
            <a:extLst>
              <a:ext uri="{FF2B5EF4-FFF2-40B4-BE49-F238E27FC236}">
                <a16:creationId xmlns:a16="http://schemas.microsoft.com/office/drawing/2014/main" id="{FBAEFCF0-9890-894E-3444-DB67F1427096}"/>
              </a:ext>
            </a:extLst>
          </p:cNvPr>
          <p:cNvSpPr>
            <a:spLocks noChangeArrowheads="1"/>
          </p:cNvSpPr>
          <p:nvPr/>
        </p:nvSpPr>
        <p:spPr bwMode="auto">
          <a:xfrm>
            <a:off x="6086475" y="3119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286" name="Rectangle 35">
            <a:extLst>
              <a:ext uri="{FF2B5EF4-FFF2-40B4-BE49-F238E27FC236}">
                <a16:creationId xmlns:a16="http://schemas.microsoft.com/office/drawing/2014/main" id="{05BDF2D0-FED5-0953-5442-B2068A7E32DA}"/>
              </a:ext>
            </a:extLst>
          </p:cNvPr>
          <p:cNvSpPr>
            <a:spLocks noChangeArrowheads="1"/>
          </p:cNvSpPr>
          <p:nvPr/>
        </p:nvSpPr>
        <p:spPr bwMode="auto">
          <a:xfrm>
            <a:off x="6446838" y="3119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87" name="Rectangle 36">
            <a:extLst>
              <a:ext uri="{FF2B5EF4-FFF2-40B4-BE49-F238E27FC236}">
                <a16:creationId xmlns:a16="http://schemas.microsoft.com/office/drawing/2014/main" id="{7D770E69-82BF-5321-7314-2AF14C8F0FF2}"/>
              </a:ext>
            </a:extLst>
          </p:cNvPr>
          <p:cNvSpPr>
            <a:spLocks noChangeArrowheads="1"/>
          </p:cNvSpPr>
          <p:nvPr/>
        </p:nvSpPr>
        <p:spPr bwMode="auto">
          <a:xfrm>
            <a:off x="6807200" y="3119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88" name="Line 37">
            <a:extLst>
              <a:ext uri="{FF2B5EF4-FFF2-40B4-BE49-F238E27FC236}">
                <a16:creationId xmlns:a16="http://schemas.microsoft.com/office/drawing/2014/main" id="{4ACBFCCC-01F1-4D57-5506-5EA2901B3F12}"/>
              </a:ext>
            </a:extLst>
          </p:cNvPr>
          <p:cNvSpPr>
            <a:spLocks noChangeShapeType="1"/>
          </p:cNvSpPr>
          <p:nvPr/>
        </p:nvSpPr>
        <p:spPr bwMode="auto">
          <a:xfrm>
            <a:off x="5726113" y="32639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89" name="Line 44">
            <a:extLst>
              <a:ext uri="{FF2B5EF4-FFF2-40B4-BE49-F238E27FC236}">
                <a16:creationId xmlns:a16="http://schemas.microsoft.com/office/drawing/2014/main" id="{6EC7ED40-7351-0D34-1753-438CC1FA268C}"/>
              </a:ext>
            </a:extLst>
          </p:cNvPr>
          <p:cNvSpPr>
            <a:spLocks noChangeShapeType="1"/>
          </p:cNvSpPr>
          <p:nvPr/>
        </p:nvSpPr>
        <p:spPr bwMode="auto">
          <a:xfrm>
            <a:off x="1547813" y="26892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90" name="Line 45">
            <a:extLst>
              <a:ext uri="{FF2B5EF4-FFF2-40B4-BE49-F238E27FC236}">
                <a16:creationId xmlns:a16="http://schemas.microsoft.com/office/drawing/2014/main" id="{82BD2162-34EE-5C50-466C-A52A6459405E}"/>
              </a:ext>
            </a:extLst>
          </p:cNvPr>
          <p:cNvSpPr>
            <a:spLocks noChangeShapeType="1"/>
          </p:cNvSpPr>
          <p:nvPr/>
        </p:nvSpPr>
        <p:spPr bwMode="auto">
          <a:xfrm>
            <a:off x="5367338" y="33369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91" name="Line 46">
            <a:extLst>
              <a:ext uri="{FF2B5EF4-FFF2-40B4-BE49-F238E27FC236}">
                <a16:creationId xmlns:a16="http://schemas.microsoft.com/office/drawing/2014/main" id="{33359D17-5597-519F-A4FF-C83B899723D7}"/>
              </a:ext>
            </a:extLst>
          </p:cNvPr>
          <p:cNvSpPr>
            <a:spLocks noChangeShapeType="1"/>
          </p:cNvSpPr>
          <p:nvPr/>
        </p:nvSpPr>
        <p:spPr bwMode="auto">
          <a:xfrm>
            <a:off x="5367338" y="26876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92" name="Line 47">
            <a:extLst>
              <a:ext uri="{FF2B5EF4-FFF2-40B4-BE49-F238E27FC236}">
                <a16:creationId xmlns:a16="http://schemas.microsoft.com/office/drawing/2014/main" id="{361B4EFA-9C1D-8305-A29A-BB3EDB777542}"/>
              </a:ext>
            </a:extLst>
          </p:cNvPr>
          <p:cNvSpPr>
            <a:spLocks noChangeShapeType="1"/>
          </p:cNvSpPr>
          <p:nvPr/>
        </p:nvSpPr>
        <p:spPr bwMode="auto">
          <a:xfrm>
            <a:off x="4067175" y="26876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93" name="Line 48">
            <a:extLst>
              <a:ext uri="{FF2B5EF4-FFF2-40B4-BE49-F238E27FC236}">
                <a16:creationId xmlns:a16="http://schemas.microsoft.com/office/drawing/2014/main" id="{D2D0CBB7-A104-93D8-603A-3FD42A043256}"/>
              </a:ext>
            </a:extLst>
          </p:cNvPr>
          <p:cNvSpPr>
            <a:spLocks noChangeShapeType="1"/>
          </p:cNvSpPr>
          <p:nvPr/>
        </p:nvSpPr>
        <p:spPr bwMode="auto">
          <a:xfrm>
            <a:off x="6662738" y="33369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94" name="Rectangle 49">
            <a:extLst>
              <a:ext uri="{FF2B5EF4-FFF2-40B4-BE49-F238E27FC236}">
                <a16:creationId xmlns:a16="http://schemas.microsoft.com/office/drawing/2014/main" id="{481F1103-7697-5553-AEBD-1B6B410EEC80}"/>
              </a:ext>
            </a:extLst>
          </p:cNvPr>
          <p:cNvSpPr>
            <a:spLocks noChangeArrowheads="1"/>
          </p:cNvSpPr>
          <p:nvPr/>
        </p:nvSpPr>
        <p:spPr bwMode="auto">
          <a:xfrm>
            <a:off x="7378700" y="3119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295" name="Rectangle 50">
            <a:extLst>
              <a:ext uri="{FF2B5EF4-FFF2-40B4-BE49-F238E27FC236}">
                <a16:creationId xmlns:a16="http://schemas.microsoft.com/office/drawing/2014/main" id="{E4ED13F3-EC13-BA32-9AFF-DE6382F5F215}"/>
              </a:ext>
            </a:extLst>
          </p:cNvPr>
          <p:cNvSpPr>
            <a:spLocks noChangeArrowheads="1"/>
          </p:cNvSpPr>
          <p:nvPr/>
        </p:nvSpPr>
        <p:spPr bwMode="auto">
          <a:xfrm>
            <a:off x="7739063" y="3119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96" name="Rectangle 51">
            <a:extLst>
              <a:ext uri="{FF2B5EF4-FFF2-40B4-BE49-F238E27FC236}">
                <a16:creationId xmlns:a16="http://schemas.microsoft.com/office/drawing/2014/main" id="{662F3B5D-313C-CA1E-C405-98E8EECC744E}"/>
              </a:ext>
            </a:extLst>
          </p:cNvPr>
          <p:cNvSpPr>
            <a:spLocks noChangeArrowheads="1"/>
          </p:cNvSpPr>
          <p:nvPr/>
        </p:nvSpPr>
        <p:spPr bwMode="auto">
          <a:xfrm>
            <a:off x="8099425" y="3119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297" name="Line 52">
            <a:extLst>
              <a:ext uri="{FF2B5EF4-FFF2-40B4-BE49-F238E27FC236}">
                <a16:creationId xmlns:a16="http://schemas.microsoft.com/office/drawing/2014/main" id="{1B946484-D801-C4CE-C5B6-79500AD533FB}"/>
              </a:ext>
            </a:extLst>
          </p:cNvPr>
          <p:cNvSpPr>
            <a:spLocks noChangeShapeType="1"/>
          </p:cNvSpPr>
          <p:nvPr/>
        </p:nvSpPr>
        <p:spPr bwMode="auto">
          <a:xfrm>
            <a:off x="7018338" y="326390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98" name="Line 53">
            <a:extLst>
              <a:ext uri="{FF2B5EF4-FFF2-40B4-BE49-F238E27FC236}">
                <a16:creationId xmlns:a16="http://schemas.microsoft.com/office/drawing/2014/main" id="{FB0AC233-8240-0D3D-2E9C-7E80C7B7A453}"/>
              </a:ext>
            </a:extLst>
          </p:cNvPr>
          <p:cNvSpPr>
            <a:spLocks noChangeShapeType="1"/>
          </p:cNvSpPr>
          <p:nvPr/>
        </p:nvSpPr>
        <p:spPr bwMode="auto">
          <a:xfrm>
            <a:off x="7954963" y="33369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99" name="Rectangle 54">
            <a:extLst>
              <a:ext uri="{FF2B5EF4-FFF2-40B4-BE49-F238E27FC236}">
                <a16:creationId xmlns:a16="http://schemas.microsoft.com/office/drawing/2014/main" id="{241C7B18-C482-04EB-CF20-7CE0553AD264}"/>
              </a:ext>
            </a:extLst>
          </p:cNvPr>
          <p:cNvSpPr>
            <a:spLocks noChangeArrowheads="1"/>
          </p:cNvSpPr>
          <p:nvPr/>
        </p:nvSpPr>
        <p:spPr bwMode="auto">
          <a:xfrm>
            <a:off x="5146675" y="37671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6300" name="Rectangle 55">
            <a:extLst>
              <a:ext uri="{FF2B5EF4-FFF2-40B4-BE49-F238E27FC236}">
                <a16:creationId xmlns:a16="http://schemas.microsoft.com/office/drawing/2014/main" id="{EA0B9BB1-CFC4-BD2F-CCE2-13CC685F15EF}"/>
              </a:ext>
            </a:extLst>
          </p:cNvPr>
          <p:cNvSpPr>
            <a:spLocks noChangeArrowheads="1"/>
          </p:cNvSpPr>
          <p:nvPr/>
        </p:nvSpPr>
        <p:spPr bwMode="auto">
          <a:xfrm>
            <a:off x="5507038" y="37671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96301" name="Rectangle 56">
            <a:extLst>
              <a:ext uri="{FF2B5EF4-FFF2-40B4-BE49-F238E27FC236}">
                <a16:creationId xmlns:a16="http://schemas.microsoft.com/office/drawing/2014/main" id="{10C34CC4-9560-4C9D-B951-05BF74232D1F}"/>
              </a:ext>
            </a:extLst>
          </p:cNvPr>
          <p:cNvSpPr>
            <a:spLocks noChangeArrowheads="1"/>
          </p:cNvSpPr>
          <p:nvPr/>
        </p:nvSpPr>
        <p:spPr bwMode="auto">
          <a:xfrm>
            <a:off x="6443663" y="37687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6302" name="Rectangle 57">
            <a:extLst>
              <a:ext uri="{FF2B5EF4-FFF2-40B4-BE49-F238E27FC236}">
                <a16:creationId xmlns:a16="http://schemas.microsoft.com/office/drawing/2014/main" id="{BC236F01-C81C-6322-4F81-05A00CFD4F50}"/>
              </a:ext>
            </a:extLst>
          </p:cNvPr>
          <p:cNvSpPr>
            <a:spLocks noChangeArrowheads="1"/>
          </p:cNvSpPr>
          <p:nvPr/>
        </p:nvSpPr>
        <p:spPr bwMode="auto">
          <a:xfrm>
            <a:off x="6804025" y="3768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96303" name="Rectangle 58">
            <a:extLst>
              <a:ext uri="{FF2B5EF4-FFF2-40B4-BE49-F238E27FC236}">
                <a16:creationId xmlns:a16="http://schemas.microsoft.com/office/drawing/2014/main" id="{E08CE645-83D6-D964-CF8A-403B0C161D1C}"/>
              </a:ext>
            </a:extLst>
          </p:cNvPr>
          <p:cNvSpPr>
            <a:spLocks noChangeArrowheads="1"/>
          </p:cNvSpPr>
          <p:nvPr/>
        </p:nvSpPr>
        <p:spPr bwMode="auto">
          <a:xfrm>
            <a:off x="7740650" y="3768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6304" name="Rectangle 59">
            <a:extLst>
              <a:ext uri="{FF2B5EF4-FFF2-40B4-BE49-F238E27FC236}">
                <a16:creationId xmlns:a16="http://schemas.microsoft.com/office/drawing/2014/main" id="{FF43C88C-AB8E-28F8-7B01-046AE3C436F5}"/>
              </a:ext>
            </a:extLst>
          </p:cNvPr>
          <p:cNvSpPr>
            <a:spLocks noChangeArrowheads="1"/>
          </p:cNvSpPr>
          <p:nvPr/>
        </p:nvSpPr>
        <p:spPr bwMode="auto">
          <a:xfrm>
            <a:off x="8101013" y="37687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sp>
        <p:nvSpPr>
          <p:cNvPr id="96305" name="Text Box 60">
            <a:extLst>
              <a:ext uri="{FF2B5EF4-FFF2-40B4-BE49-F238E27FC236}">
                <a16:creationId xmlns:a16="http://schemas.microsoft.com/office/drawing/2014/main" id="{C373ABFD-0921-F2B3-5FD9-FD8C74475158}"/>
              </a:ext>
            </a:extLst>
          </p:cNvPr>
          <p:cNvSpPr txBox="1">
            <a:spLocks noChangeArrowheads="1"/>
          </p:cNvSpPr>
          <p:nvPr/>
        </p:nvSpPr>
        <p:spPr bwMode="auto">
          <a:xfrm>
            <a:off x="663575" y="255588"/>
            <a:ext cx="259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Atom node </a:t>
            </a:r>
            <a:r>
              <a:rPr lang="zh-CN" altLang="en-US" sz="2000" b="1">
                <a:latin typeface="Arial" panose="020B0604020202020204" pitchFamily="34" charset="0"/>
              </a:rPr>
              <a:t>原子结点</a:t>
            </a:r>
          </a:p>
        </p:txBody>
      </p:sp>
      <p:sp>
        <p:nvSpPr>
          <p:cNvPr id="96306" name="Text Box 61">
            <a:extLst>
              <a:ext uri="{FF2B5EF4-FFF2-40B4-BE49-F238E27FC236}">
                <a16:creationId xmlns:a16="http://schemas.microsoft.com/office/drawing/2014/main" id="{7418D221-E449-030E-3328-AA0082AEE9A3}"/>
              </a:ext>
            </a:extLst>
          </p:cNvPr>
          <p:cNvSpPr txBox="1">
            <a:spLocks noChangeArrowheads="1"/>
          </p:cNvSpPr>
          <p:nvPr/>
        </p:nvSpPr>
        <p:spPr bwMode="auto">
          <a:xfrm>
            <a:off x="4572000" y="255588"/>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Lists node </a:t>
            </a:r>
            <a:r>
              <a:rPr lang="zh-CN" altLang="en-US" sz="2000" b="1">
                <a:latin typeface="Arial" panose="020B0604020202020204" pitchFamily="34" charset="0"/>
              </a:rPr>
              <a:t>表结点</a:t>
            </a:r>
          </a:p>
        </p:txBody>
      </p:sp>
      <p:sp>
        <p:nvSpPr>
          <p:cNvPr id="96307" name="Rectangle 62">
            <a:extLst>
              <a:ext uri="{FF2B5EF4-FFF2-40B4-BE49-F238E27FC236}">
                <a16:creationId xmlns:a16="http://schemas.microsoft.com/office/drawing/2014/main" id="{990DDB67-BEFB-790B-015A-3D700F17716C}"/>
              </a:ext>
            </a:extLst>
          </p:cNvPr>
          <p:cNvSpPr>
            <a:spLocks noChangeArrowheads="1"/>
          </p:cNvSpPr>
          <p:nvPr/>
        </p:nvSpPr>
        <p:spPr bwMode="auto">
          <a:xfrm>
            <a:off x="1017588" y="43449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308" name="Rectangle 63">
            <a:extLst>
              <a:ext uri="{FF2B5EF4-FFF2-40B4-BE49-F238E27FC236}">
                <a16:creationId xmlns:a16="http://schemas.microsoft.com/office/drawing/2014/main" id="{2706680A-4E34-849D-1502-36A7FD99A731}"/>
              </a:ext>
            </a:extLst>
          </p:cNvPr>
          <p:cNvSpPr>
            <a:spLocks noChangeArrowheads="1"/>
          </p:cNvSpPr>
          <p:nvPr/>
        </p:nvSpPr>
        <p:spPr bwMode="auto">
          <a:xfrm>
            <a:off x="1382713" y="43449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09" name="Rectangle 64">
            <a:extLst>
              <a:ext uri="{FF2B5EF4-FFF2-40B4-BE49-F238E27FC236}">
                <a16:creationId xmlns:a16="http://schemas.microsoft.com/office/drawing/2014/main" id="{A83C857D-4FAA-807A-F346-F12CCF45DB85}"/>
              </a:ext>
            </a:extLst>
          </p:cNvPr>
          <p:cNvSpPr>
            <a:spLocks noChangeArrowheads="1"/>
          </p:cNvSpPr>
          <p:nvPr/>
        </p:nvSpPr>
        <p:spPr bwMode="auto">
          <a:xfrm>
            <a:off x="1747838" y="43449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10" name="Line 65">
            <a:extLst>
              <a:ext uri="{FF2B5EF4-FFF2-40B4-BE49-F238E27FC236}">
                <a16:creationId xmlns:a16="http://schemas.microsoft.com/office/drawing/2014/main" id="{EE7F20D2-5162-FDB4-B076-8BAE9450A143}"/>
              </a:ext>
            </a:extLst>
          </p:cNvPr>
          <p:cNvSpPr>
            <a:spLocks noChangeShapeType="1"/>
          </p:cNvSpPr>
          <p:nvPr/>
        </p:nvSpPr>
        <p:spPr bwMode="auto">
          <a:xfrm>
            <a:off x="585788" y="448945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311" name="Text Box 66">
            <a:extLst>
              <a:ext uri="{FF2B5EF4-FFF2-40B4-BE49-F238E27FC236}">
                <a16:creationId xmlns:a16="http://schemas.microsoft.com/office/drawing/2014/main" id="{FEA8659A-E34B-7A54-18B6-CFBF9C2B33F1}"/>
              </a:ext>
            </a:extLst>
          </p:cNvPr>
          <p:cNvSpPr txBox="1">
            <a:spLocks noChangeArrowheads="1"/>
          </p:cNvSpPr>
          <p:nvPr/>
        </p:nvSpPr>
        <p:spPr bwMode="auto">
          <a:xfrm>
            <a:off x="217488" y="426720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sp>
        <p:nvSpPr>
          <p:cNvPr id="96312" name="Rectangle 67">
            <a:extLst>
              <a:ext uri="{FF2B5EF4-FFF2-40B4-BE49-F238E27FC236}">
                <a16:creationId xmlns:a16="http://schemas.microsoft.com/office/drawing/2014/main" id="{D8013CF8-30ED-9A5D-B5E8-06C753BC7231}"/>
              </a:ext>
            </a:extLst>
          </p:cNvPr>
          <p:cNvSpPr>
            <a:spLocks noChangeArrowheads="1"/>
          </p:cNvSpPr>
          <p:nvPr/>
        </p:nvSpPr>
        <p:spPr bwMode="auto">
          <a:xfrm>
            <a:off x="2339975" y="43449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313" name="Rectangle 68">
            <a:extLst>
              <a:ext uri="{FF2B5EF4-FFF2-40B4-BE49-F238E27FC236}">
                <a16:creationId xmlns:a16="http://schemas.microsoft.com/office/drawing/2014/main" id="{E41355BE-2913-59FA-6D91-F40DF21E79F2}"/>
              </a:ext>
            </a:extLst>
          </p:cNvPr>
          <p:cNvSpPr>
            <a:spLocks noChangeArrowheads="1"/>
          </p:cNvSpPr>
          <p:nvPr/>
        </p:nvSpPr>
        <p:spPr bwMode="auto">
          <a:xfrm>
            <a:off x="2701925" y="43449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14" name="Rectangle 69">
            <a:extLst>
              <a:ext uri="{FF2B5EF4-FFF2-40B4-BE49-F238E27FC236}">
                <a16:creationId xmlns:a16="http://schemas.microsoft.com/office/drawing/2014/main" id="{E1AC2290-C00F-42A2-F452-8B64E357E0F1}"/>
              </a:ext>
            </a:extLst>
          </p:cNvPr>
          <p:cNvSpPr>
            <a:spLocks noChangeArrowheads="1"/>
          </p:cNvSpPr>
          <p:nvPr/>
        </p:nvSpPr>
        <p:spPr bwMode="auto">
          <a:xfrm>
            <a:off x="3062288" y="43449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15" name="Line 70">
            <a:extLst>
              <a:ext uri="{FF2B5EF4-FFF2-40B4-BE49-F238E27FC236}">
                <a16:creationId xmlns:a16="http://schemas.microsoft.com/office/drawing/2014/main" id="{37E52A63-A591-8427-FDC8-82FB6285EF57}"/>
              </a:ext>
            </a:extLst>
          </p:cNvPr>
          <p:cNvSpPr>
            <a:spLocks noChangeShapeType="1"/>
          </p:cNvSpPr>
          <p:nvPr/>
        </p:nvSpPr>
        <p:spPr bwMode="auto">
          <a:xfrm>
            <a:off x="1974850" y="4489450"/>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316" name="Rectangle 72">
            <a:extLst>
              <a:ext uri="{FF2B5EF4-FFF2-40B4-BE49-F238E27FC236}">
                <a16:creationId xmlns:a16="http://schemas.microsoft.com/office/drawing/2014/main" id="{46DC5AAD-EFA4-0384-6914-1F965145DF34}"/>
              </a:ext>
            </a:extLst>
          </p:cNvPr>
          <p:cNvSpPr>
            <a:spLocks noChangeArrowheads="1"/>
          </p:cNvSpPr>
          <p:nvPr/>
        </p:nvSpPr>
        <p:spPr bwMode="auto">
          <a:xfrm>
            <a:off x="3705225" y="43449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317" name="Rectangle 73">
            <a:extLst>
              <a:ext uri="{FF2B5EF4-FFF2-40B4-BE49-F238E27FC236}">
                <a16:creationId xmlns:a16="http://schemas.microsoft.com/office/drawing/2014/main" id="{E6AE9840-DC77-75FB-4DDF-67DF977D6F20}"/>
              </a:ext>
            </a:extLst>
          </p:cNvPr>
          <p:cNvSpPr>
            <a:spLocks noChangeArrowheads="1"/>
          </p:cNvSpPr>
          <p:nvPr/>
        </p:nvSpPr>
        <p:spPr bwMode="auto">
          <a:xfrm>
            <a:off x="4068763" y="43449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18" name="Rectangle 74">
            <a:extLst>
              <a:ext uri="{FF2B5EF4-FFF2-40B4-BE49-F238E27FC236}">
                <a16:creationId xmlns:a16="http://schemas.microsoft.com/office/drawing/2014/main" id="{8965A797-E896-5053-C53B-30EFD2CC8C79}"/>
              </a:ext>
            </a:extLst>
          </p:cNvPr>
          <p:cNvSpPr>
            <a:spLocks noChangeArrowheads="1"/>
          </p:cNvSpPr>
          <p:nvPr/>
        </p:nvSpPr>
        <p:spPr bwMode="auto">
          <a:xfrm>
            <a:off x="4427538" y="43449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19" name="Line 75">
            <a:extLst>
              <a:ext uri="{FF2B5EF4-FFF2-40B4-BE49-F238E27FC236}">
                <a16:creationId xmlns:a16="http://schemas.microsoft.com/office/drawing/2014/main" id="{4527C3B8-8185-5442-BE28-A2C9D1BD6245}"/>
              </a:ext>
            </a:extLst>
          </p:cNvPr>
          <p:cNvSpPr>
            <a:spLocks noChangeShapeType="1"/>
          </p:cNvSpPr>
          <p:nvPr/>
        </p:nvSpPr>
        <p:spPr bwMode="auto">
          <a:xfrm>
            <a:off x="3278188" y="4489450"/>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6320" name="Group 76">
            <a:extLst>
              <a:ext uri="{FF2B5EF4-FFF2-40B4-BE49-F238E27FC236}">
                <a16:creationId xmlns:a16="http://schemas.microsoft.com/office/drawing/2014/main" id="{B9434505-5297-BA2A-593E-10E12EF971EA}"/>
              </a:ext>
            </a:extLst>
          </p:cNvPr>
          <p:cNvGrpSpPr>
            <a:grpSpLocks/>
          </p:cNvGrpSpPr>
          <p:nvPr/>
        </p:nvGrpSpPr>
        <p:grpSpPr bwMode="auto">
          <a:xfrm>
            <a:off x="1835150" y="2544763"/>
            <a:ext cx="144463" cy="144462"/>
            <a:chOff x="2925" y="1775"/>
            <a:chExt cx="91" cy="91"/>
          </a:xfrm>
        </p:grpSpPr>
        <p:sp>
          <p:nvSpPr>
            <p:cNvPr id="96361" name="Line 77">
              <a:extLst>
                <a:ext uri="{FF2B5EF4-FFF2-40B4-BE49-F238E27FC236}">
                  <a16:creationId xmlns:a16="http://schemas.microsoft.com/office/drawing/2014/main" id="{9F08CB72-C468-7C17-2B76-F1E12C2FE514}"/>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62" name="Line 78">
              <a:extLst>
                <a:ext uri="{FF2B5EF4-FFF2-40B4-BE49-F238E27FC236}">
                  <a16:creationId xmlns:a16="http://schemas.microsoft.com/office/drawing/2014/main" id="{971A3046-573F-1594-6A93-1CCF3E052D72}"/>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21" name="Group 79">
            <a:extLst>
              <a:ext uri="{FF2B5EF4-FFF2-40B4-BE49-F238E27FC236}">
                <a16:creationId xmlns:a16="http://schemas.microsoft.com/office/drawing/2014/main" id="{B294DC85-644B-0922-8C91-0452C1B54CBB}"/>
              </a:ext>
            </a:extLst>
          </p:cNvPr>
          <p:cNvGrpSpPr>
            <a:grpSpLocks/>
          </p:cNvGrpSpPr>
          <p:nvPr/>
        </p:nvGrpSpPr>
        <p:grpSpPr bwMode="auto">
          <a:xfrm>
            <a:off x="5580063" y="2544763"/>
            <a:ext cx="144462" cy="144462"/>
            <a:chOff x="2925" y="1775"/>
            <a:chExt cx="91" cy="91"/>
          </a:xfrm>
        </p:grpSpPr>
        <p:sp>
          <p:nvSpPr>
            <p:cNvPr id="96359" name="Line 80">
              <a:extLst>
                <a:ext uri="{FF2B5EF4-FFF2-40B4-BE49-F238E27FC236}">
                  <a16:creationId xmlns:a16="http://schemas.microsoft.com/office/drawing/2014/main" id="{2B3FA795-1E67-5607-28C9-D7B393857307}"/>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60" name="Line 81">
              <a:extLst>
                <a:ext uri="{FF2B5EF4-FFF2-40B4-BE49-F238E27FC236}">
                  <a16:creationId xmlns:a16="http://schemas.microsoft.com/office/drawing/2014/main" id="{700BD216-310A-EF2A-8B49-5CF7BB5B0A9F}"/>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22" name="Group 82">
            <a:extLst>
              <a:ext uri="{FF2B5EF4-FFF2-40B4-BE49-F238E27FC236}">
                <a16:creationId xmlns:a16="http://schemas.microsoft.com/office/drawing/2014/main" id="{F9142EE2-0A9C-ADFC-5815-5ACB0C806A20}"/>
              </a:ext>
            </a:extLst>
          </p:cNvPr>
          <p:cNvGrpSpPr>
            <a:grpSpLocks/>
          </p:cNvGrpSpPr>
          <p:nvPr/>
        </p:nvGrpSpPr>
        <p:grpSpPr bwMode="auto">
          <a:xfrm>
            <a:off x="8172450" y="3194050"/>
            <a:ext cx="144463" cy="144463"/>
            <a:chOff x="2925" y="1775"/>
            <a:chExt cx="91" cy="91"/>
          </a:xfrm>
        </p:grpSpPr>
        <p:sp>
          <p:nvSpPr>
            <p:cNvPr id="96357" name="Line 83">
              <a:extLst>
                <a:ext uri="{FF2B5EF4-FFF2-40B4-BE49-F238E27FC236}">
                  <a16:creationId xmlns:a16="http://schemas.microsoft.com/office/drawing/2014/main" id="{C17FF62C-35FB-B850-2B9B-E291A3115D4B}"/>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58" name="Line 84">
              <a:extLst>
                <a:ext uri="{FF2B5EF4-FFF2-40B4-BE49-F238E27FC236}">
                  <a16:creationId xmlns:a16="http://schemas.microsoft.com/office/drawing/2014/main" id="{2979C073-644D-20BA-BEEC-FBCC32FB1F8A}"/>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23" name="Group 85">
            <a:extLst>
              <a:ext uri="{FF2B5EF4-FFF2-40B4-BE49-F238E27FC236}">
                <a16:creationId xmlns:a16="http://schemas.microsoft.com/office/drawing/2014/main" id="{16AE8FCB-6D13-51AD-EFF3-9B62900D0F95}"/>
              </a:ext>
            </a:extLst>
          </p:cNvPr>
          <p:cNvGrpSpPr>
            <a:grpSpLocks/>
          </p:cNvGrpSpPr>
          <p:nvPr/>
        </p:nvGrpSpPr>
        <p:grpSpPr bwMode="auto">
          <a:xfrm>
            <a:off x="1476375" y="4418013"/>
            <a:ext cx="144463" cy="144462"/>
            <a:chOff x="2925" y="1775"/>
            <a:chExt cx="91" cy="91"/>
          </a:xfrm>
        </p:grpSpPr>
        <p:sp>
          <p:nvSpPr>
            <p:cNvPr id="96355" name="Line 86">
              <a:extLst>
                <a:ext uri="{FF2B5EF4-FFF2-40B4-BE49-F238E27FC236}">
                  <a16:creationId xmlns:a16="http://schemas.microsoft.com/office/drawing/2014/main" id="{27C3B7B5-69C5-6445-B921-1CF801DE109F}"/>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56" name="Line 87">
              <a:extLst>
                <a:ext uri="{FF2B5EF4-FFF2-40B4-BE49-F238E27FC236}">
                  <a16:creationId xmlns:a16="http://schemas.microsoft.com/office/drawing/2014/main" id="{242C26D1-E221-66D6-109B-2B2E74522B71}"/>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24" name="Group 88">
            <a:extLst>
              <a:ext uri="{FF2B5EF4-FFF2-40B4-BE49-F238E27FC236}">
                <a16:creationId xmlns:a16="http://schemas.microsoft.com/office/drawing/2014/main" id="{F92EC72B-90EB-6796-6D4A-4746626A360F}"/>
              </a:ext>
            </a:extLst>
          </p:cNvPr>
          <p:cNvGrpSpPr>
            <a:grpSpLocks/>
          </p:cNvGrpSpPr>
          <p:nvPr/>
        </p:nvGrpSpPr>
        <p:grpSpPr bwMode="auto">
          <a:xfrm>
            <a:off x="4500563" y="4418013"/>
            <a:ext cx="144462" cy="144462"/>
            <a:chOff x="2925" y="1775"/>
            <a:chExt cx="91" cy="91"/>
          </a:xfrm>
        </p:grpSpPr>
        <p:sp>
          <p:nvSpPr>
            <p:cNvPr id="96353" name="Line 89">
              <a:extLst>
                <a:ext uri="{FF2B5EF4-FFF2-40B4-BE49-F238E27FC236}">
                  <a16:creationId xmlns:a16="http://schemas.microsoft.com/office/drawing/2014/main" id="{BAC5331A-8650-A1DA-5F7D-BFDB59290963}"/>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54" name="Line 90">
              <a:extLst>
                <a:ext uri="{FF2B5EF4-FFF2-40B4-BE49-F238E27FC236}">
                  <a16:creationId xmlns:a16="http://schemas.microsoft.com/office/drawing/2014/main" id="{5C8D87A1-83D3-07EC-972E-338C27C20295}"/>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6325" name="Rectangle 94">
            <a:extLst>
              <a:ext uri="{FF2B5EF4-FFF2-40B4-BE49-F238E27FC236}">
                <a16:creationId xmlns:a16="http://schemas.microsoft.com/office/drawing/2014/main" id="{21688680-62B1-A9F3-84C5-F1EEEAA42D48}"/>
              </a:ext>
            </a:extLst>
          </p:cNvPr>
          <p:cNvSpPr>
            <a:spLocks noChangeArrowheads="1"/>
          </p:cNvSpPr>
          <p:nvPr/>
        </p:nvSpPr>
        <p:spPr bwMode="auto">
          <a:xfrm>
            <a:off x="1050925" y="53530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326" name="Rectangle 95">
            <a:extLst>
              <a:ext uri="{FF2B5EF4-FFF2-40B4-BE49-F238E27FC236}">
                <a16:creationId xmlns:a16="http://schemas.microsoft.com/office/drawing/2014/main" id="{00F7F002-E9EB-E1AA-0009-C6B693CB779D}"/>
              </a:ext>
            </a:extLst>
          </p:cNvPr>
          <p:cNvSpPr>
            <a:spLocks noChangeArrowheads="1"/>
          </p:cNvSpPr>
          <p:nvPr/>
        </p:nvSpPr>
        <p:spPr bwMode="auto">
          <a:xfrm>
            <a:off x="1412875" y="53530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27" name="Rectangle 96">
            <a:extLst>
              <a:ext uri="{FF2B5EF4-FFF2-40B4-BE49-F238E27FC236}">
                <a16:creationId xmlns:a16="http://schemas.microsoft.com/office/drawing/2014/main" id="{7A020901-F49D-ADC6-D9A4-95A856EA8853}"/>
              </a:ext>
            </a:extLst>
          </p:cNvPr>
          <p:cNvSpPr>
            <a:spLocks noChangeArrowheads="1"/>
          </p:cNvSpPr>
          <p:nvPr/>
        </p:nvSpPr>
        <p:spPr bwMode="auto">
          <a:xfrm>
            <a:off x="1787525" y="53530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28" name="Line 97">
            <a:extLst>
              <a:ext uri="{FF2B5EF4-FFF2-40B4-BE49-F238E27FC236}">
                <a16:creationId xmlns:a16="http://schemas.microsoft.com/office/drawing/2014/main" id="{62A2CC1D-DC06-29D6-B5FB-ACBB586AC963}"/>
              </a:ext>
            </a:extLst>
          </p:cNvPr>
          <p:cNvSpPr>
            <a:spLocks noChangeShapeType="1"/>
          </p:cNvSpPr>
          <p:nvPr/>
        </p:nvSpPr>
        <p:spPr bwMode="auto">
          <a:xfrm>
            <a:off x="620713" y="549751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329" name="Text Box 98">
            <a:extLst>
              <a:ext uri="{FF2B5EF4-FFF2-40B4-BE49-F238E27FC236}">
                <a16:creationId xmlns:a16="http://schemas.microsoft.com/office/drawing/2014/main" id="{7FB56810-F46C-DF94-5B21-C00F8855C974}"/>
              </a:ext>
            </a:extLst>
          </p:cNvPr>
          <p:cNvSpPr txBox="1">
            <a:spLocks noChangeArrowheads="1"/>
          </p:cNvSpPr>
          <p:nvPr/>
        </p:nvSpPr>
        <p:spPr bwMode="auto">
          <a:xfrm>
            <a:off x="250825" y="527526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E</a:t>
            </a:r>
          </a:p>
        </p:txBody>
      </p:sp>
      <p:sp>
        <p:nvSpPr>
          <p:cNvPr id="96330" name="Rectangle 99">
            <a:extLst>
              <a:ext uri="{FF2B5EF4-FFF2-40B4-BE49-F238E27FC236}">
                <a16:creationId xmlns:a16="http://schemas.microsoft.com/office/drawing/2014/main" id="{8F127A43-6399-5036-9F91-505716153253}"/>
              </a:ext>
            </a:extLst>
          </p:cNvPr>
          <p:cNvSpPr>
            <a:spLocks noChangeArrowheads="1"/>
          </p:cNvSpPr>
          <p:nvPr/>
        </p:nvSpPr>
        <p:spPr bwMode="auto">
          <a:xfrm>
            <a:off x="1436688" y="60007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6331" name="Rectangle 100">
            <a:extLst>
              <a:ext uri="{FF2B5EF4-FFF2-40B4-BE49-F238E27FC236}">
                <a16:creationId xmlns:a16="http://schemas.microsoft.com/office/drawing/2014/main" id="{1BE2E018-9B91-2F6E-B26B-0993DDB6B64C}"/>
              </a:ext>
            </a:extLst>
          </p:cNvPr>
          <p:cNvSpPr>
            <a:spLocks noChangeArrowheads="1"/>
          </p:cNvSpPr>
          <p:nvPr/>
        </p:nvSpPr>
        <p:spPr bwMode="auto">
          <a:xfrm>
            <a:off x="1797050" y="60007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96332" name="Line 101">
            <a:extLst>
              <a:ext uri="{FF2B5EF4-FFF2-40B4-BE49-F238E27FC236}">
                <a16:creationId xmlns:a16="http://schemas.microsoft.com/office/drawing/2014/main" id="{19F228C8-7956-DBA4-33CA-46050E0F8E64}"/>
              </a:ext>
            </a:extLst>
          </p:cNvPr>
          <p:cNvSpPr>
            <a:spLocks noChangeShapeType="1"/>
          </p:cNvSpPr>
          <p:nvPr/>
        </p:nvSpPr>
        <p:spPr bwMode="auto">
          <a:xfrm>
            <a:off x="1581150" y="556895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333" name="Rectangle 105">
            <a:extLst>
              <a:ext uri="{FF2B5EF4-FFF2-40B4-BE49-F238E27FC236}">
                <a16:creationId xmlns:a16="http://schemas.microsoft.com/office/drawing/2014/main" id="{397CCD0C-96B6-0E8E-1B9D-F05B04E9ACFF}"/>
              </a:ext>
            </a:extLst>
          </p:cNvPr>
          <p:cNvSpPr>
            <a:spLocks noChangeArrowheads="1"/>
          </p:cNvSpPr>
          <p:nvPr/>
        </p:nvSpPr>
        <p:spPr bwMode="auto">
          <a:xfrm>
            <a:off x="2457450" y="53530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6334" name="Rectangle 106">
            <a:extLst>
              <a:ext uri="{FF2B5EF4-FFF2-40B4-BE49-F238E27FC236}">
                <a16:creationId xmlns:a16="http://schemas.microsoft.com/office/drawing/2014/main" id="{184379B6-D3CD-DA95-7169-46540B715CEC}"/>
              </a:ext>
            </a:extLst>
          </p:cNvPr>
          <p:cNvSpPr>
            <a:spLocks noChangeArrowheads="1"/>
          </p:cNvSpPr>
          <p:nvPr/>
        </p:nvSpPr>
        <p:spPr bwMode="auto">
          <a:xfrm>
            <a:off x="2828925" y="53530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35" name="Rectangle 107">
            <a:extLst>
              <a:ext uri="{FF2B5EF4-FFF2-40B4-BE49-F238E27FC236}">
                <a16:creationId xmlns:a16="http://schemas.microsoft.com/office/drawing/2014/main" id="{C56CAA7B-3167-6ACB-7B96-2506B0E93C32}"/>
              </a:ext>
            </a:extLst>
          </p:cNvPr>
          <p:cNvSpPr>
            <a:spLocks noChangeArrowheads="1"/>
          </p:cNvSpPr>
          <p:nvPr/>
        </p:nvSpPr>
        <p:spPr bwMode="auto">
          <a:xfrm>
            <a:off x="3203575" y="53530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6336" name="Line 108">
            <a:extLst>
              <a:ext uri="{FF2B5EF4-FFF2-40B4-BE49-F238E27FC236}">
                <a16:creationId xmlns:a16="http://schemas.microsoft.com/office/drawing/2014/main" id="{B937760A-44FC-5CBC-7F95-92BB4CD05C04}"/>
              </a:ext>
            </a:extLst>
          </p:cNvPr>
          <p:cNvSpPr>
            <a:spLocks noChangeShapeType="1"/>
          </p:cNvSpPr>
          <p:nvPr/>
        </p:nvSpPr>
        <p:spPr bwMode="auto">
          <a:xfrm>
            <a:off x="2027238" y="549751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6337" name="Group 109">
            <a:extLst>
              <a:ext uri="{FF2B5EF4-FFF2-40B4-BE49-F238E27FC236}">
                <a16:creationId xmlns:a16="http://schemas.microsoft.com/office/drawing/2014/main" id="{9F7693EE-4CB4-A267-31D4-3F6DACB1BEE6}"/>
              </a:ext>
            </a:extLst>
          </p:cNvPr>
          <p:cNvGrpSpPr>
            <a:grpSpLocks/>
          </p:cNvGrpSpPr>
          <p:nvPr/>
        </p:nvGrpSpPr>
        <p:grpSpPr bwMode="auto">
          <a:xfrm>
            <a:off x="3275013" y="5424488"/>
            <a:ext cx="144462" cy="144462"/>
            <a:chOff x="2925" y="1775"/>
            <a:chExt cx="91" cy="91"/>
          </a:xfrm>
        </p:grpSpPr>
        <p:sp>
          <p:nvSpPr>
            <p:cNvPr id="96351" name="Line 110">
              <a:extLst>
                <a:ext uri="{FF2B5EF4-FFF2-40B4-BE49-F238E27FC236}">
                  <a16:creationId xmlns:a16="http://schemas.microsoft.com/office/drawing/2014/main" id="{857053CE-DF06-A085-DFD0-E3ACEBDDC61F}"/>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52" name="Line 111">
              <a:extLst>
                <a:ext uri="{FF2B5EF4-FFF2-40B4-BE49-F238E27FC236}">
                  <a16:creationId xmlns:a16="http://schemas.microsoft.com/office/drawing/2014/main" id="{CA75A6B7-D42C-DF84-7590-BB9844D030FC}"/>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338" name="Group 126">
            <a:extLst>
              <a:ext uri="{FF2B5EF4-FFF2-40B4-BE49-F238E27FC236}">
                <a16:creationId xmlns:a16="http://schemas.microsoft.com/office/drawing/2014/main" id="{F9E6BB37-7762-F2F8-E36E-6622022B8D48}"/>
              </a:ext>
            </a:extLst>
          </p:cNvPr>
          <p:cNvGrpSpPr>
            <a:grpSpLocks/>
          </p:cNvGrpSpPr>
          <p:nvPr/>
        </p:nvGrpSpPr>
        <p:grpSpPr bwMode="auto">
          <a:xfrm>
            <a:off x="898525" y="5210175"/>
            <a:ext cx="2089150" cy="287338"/>
            <a:chOff x="566" y="3282"/>
            <a:chExt cx="1316" cy="181"/>
          </a:xfrm>
        </p:grpSpPr>
        <p:sp>
          <p:nvSpPr>
            <p:cNvPr id="96348" name="Line 113">
              <a:extLst>
                <a:ext uri="{FF2B5EF4-FFF2-40B4-BE49-F238E27FC236}">
                  <a16:creationId xmlns:a16="http://schemas.microsoft.com/office/drawing/2014/main" id="{DF990CB1-44DA-CBB5-6649-7B485942FD70}"/>
                </a:ext>
              </a:extLst>
            </p:cNvPr>
            <p:cNvSpPr>
              <a:spLocks noChangeShapeType="1"/>
            </p:cNvSpPr>
            <p:nvPr/>
          </p:nvSpPr>
          <p:spPr bwMode="auto">
            <a:xfrm flipV="1">
              <a:off x="1882" y="3282"/>
              <a:ext cx="0" cy="181"/>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49" name="Line 114">
              <a:extLst>
                <a:ext uri="{FF2B5EF4-FFF2-40B4-BE49-F238E27FC236}">
                  <a16:creationId xmlns:a16="http://schemas.microsoft.com/office/drawing/2014/main" id="{C56F42BA-794E-CFC9-3960-D5CAA5C4F2DC}"/>
                </a:ext>
              </a:extLst>
            </p:cNvPr>
            <p:cNvSpPr>
              <a:spLocks noChangeShapeType="1"/>
            </p:cNvSpPr>
            <p:nvPr/>
          </p:nvSpPr>
          <p:spPr bwMode="auto">
            <a:xfrm flipH="1">
              <a:off x="566" y="3282"/>
              <a:ext cx="1316"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50" name="Line 115">
              <a:extLst>
                <a:ext uri="{FF2B5EF4-FFF2-40B4-BE49-F238E27FC236}">
                  <a16:creationId xmlns:a16="http://schemas.microsoft.com/office/drawing/2014/main" id="{6C02CBDC-BC7A-B75B-8175-7240DD8376FD}"/>
                </a:ext>
              </a:extLst>
            </p:cNvPr>
            <p:cNvSpPr>
              <a:spLocks noChangeShapeType="1"/>
            </p:cNvSpPr>
            <p:nvPr/>
          </p:nvSpPr>
          <p:spPr bwMode="auto">
            <a:xfrm flipV="1">
              <a:off x="567" y="3282"/>
              <a:ext cx="0" cy="181"/>
            </a:xfrm>
            <a:prstGeom prst="line">
              <a:avLst/>
            </a:prstGeom>
            <a:noFill/>
            <a:ln w="28575">
              <a:solidFill>
                <a:srgbClr val="FFFF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grpSp>
      <p:grpSp>
        <p:nvGrpSpPr>
          <p:cNvPr id="96339" name="Group 124">
            <a:extLst>
              <a:ext uri="{FF2B5EF4-FFF2-40B4-BE49-F238E27FC236}">
                <a16:creationId xmlns:a16="http://schemas.microsoft.com/office/drawing/2014/main" id="{CE9333F4-EDAE-F55E-FBA6-FA8A80F72D59}"/>
              </a:ext>
            </a:extLst>
          </p:cNvPr>
          <p:cNvGrpSpPr>
            <a:grpSpLocks/>
          </p:cNvGrpSpPr>
          <p:nvPr/>
        </p:nvGrpSpPr>
        <p:grpSpPr bwMode="auto">
          <a:xfrm>
            <a:off x="755650" y="2617788"/>
            <a:ext cx="2160588" cy="1871662"/>
            <a:chOff x="476" y="1649"/>
            <a:chExt cx="1361" cy="1179"/>
          </a:xfrm>
        </p:grpSpPr>
        <p:sp>
          <p:nvSpPr>
            <p:cNvPr id="96345" name="Line 116">
              <a:extLst>
                <a:ext uri="{FF2B5EF4-FFF2-40B4-BE49-F238E27FC236}">
                  <a16:creationId xmlns:a16="http://schemas.microsoft.com/office/drawing/2014/main" id="{A878CDB0-7518-0523-1138-644D403F1377}"/>
                </a:ext>
              </a:extLst>
            </p:cNvPr>
            <p:cNvSpPr>
              <a:spLocks noChangeShapeType="1"/>
            </p:cNvSpPr>
            <p:nvPr/>
          </p:nvSpPr>
          <p:spPr bwMode="auto">
            <a:xfrm flipV="1">
              <a:off x="1837" y="2601"/>
              <a:ext cx="0" cy="22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46" name="Line 117">
              <a:extLst>
                <a:ext uri="{FF2B5EF4-FFF2-40B4-BE49-F238E27FC236}">
                  <a16:creationId xmlns:a16="http://schemas.microsoft.com/office/drawing/2014/main" id="{40AFFCFB-A742-3496-432C-EB0875A8F1F8}"/>
                </a:ext>
              </a:extLst>
            </p:cNvPr>
            <p:cNvSpPr>
              <a:spLocks noChangeShapeType="1"/>
            </p:cNvSpPr>
            <p:nvPr/>
          </p:nvSpPr>
          <p:spPr bwMode="auto">
            <a:xfrm flipH="1">
              <a:off x="476" y="2601"/>
              <a:ext cx="1361"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47" name="Line 118">
              <a:extLst>
                <a:ext uri="{FF2B5EF4-FFF2-40B4-BE49-F238E27FC236}">
                  <a16:creationId xmlns:a16="http://schemas.microsoft.com/office/drawing/2014/main" id="{E58E1FF6-5051-C3C9-5464-3AE338530A56}"/>
                </a:ext>
              </a:extLst>
            </p:cNvPr>
            <p:cNvSpPr>
              <a:spLocks noChangeShapeType="1"/>
            </p:cNvSpPr>
            <p:nvPr/>
          </p:nvSpPr>
          <p:spPr bwMode="auto">
            <a:xfrm flipV="1">
              <a:off x="476" y="1649"/>
              <a:ext cx="0" cy="952"/>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6340" name="Group 125">
            <a:extLst>
              <a:ext uri="{FF2B5EF4-FFF2-40B4-BE49-F238E27FC236}">
                <a16:creationId xmlns:a16="http://schemas.microsoft.com/office/drawing/2014/main" id="{32599897-D1B5-3F30-B1CA-736B907C7728}"/>
              </a:ext>
            </a:extLst>
          </p:cNvPr>
          <p:cNvGrpSpPr>
            <a:grpSpLocks/>
          </p:cNvGrpSpPr>
          <p:nvPr/>
        </p:nvGrpSpPr>
        <p:grpSpPr bwMode="auto">
          <a:xfrm>
            <a:off x="3276600" y="2617788"/>
            <a:ext cx="1008063" cy="1871662"/>
            <a:chOff x="2064" y="1649"/>
            <a:chExt cx="635" cy="1179"/>
          </a:xfrm>
        </p:grpSpPr>
        <p:sp>
          <p:nvSpPr>
            <p:cNvPr id="96342" name="Line 119">
              <a:extLst>
                <a:ext uri="{FF2B5EF4-FFF2-40B4-BE49-F238E27FC236}">
                  <a16:creationId xmlns:a16="http://schemas.microsoft.com/office/drawing/2014/main" id="{372F2114-7808-E54F-A598-F0A849959817}"/>
                </a:ext>
              </a:extLst>
            </p:cNvPr>
            <p:cNvSpPr>
              <a:spLocks noChangeShapeType="1"/>
            </p:cNvSpPr>
            <p:nvPr/>
          </p:nvSpPr>
          <p:spPr bwMode="auto">
            <a:xfrm flipV="1">
              <a:off x="2699" y="2601"/>
              <a:ext cx="0" cy="22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43" name="Line 120">
              <a:extLst>
                <a:ext uri="{FF2B5EF4-FFF2-40B4-BE49-F238E27FC236}">
                  <a16:creationId xmlns:a16="http://schemas.microsoft.com/office/drawing/2014/main" id="{BC786E44-AA3C-C10D-325D-9546AA3B702A}"/>
                </a:ext>
              </a:extLst>
            </p:cNvPr>
            <p:cNvSpPr>
              <a:spLocks noChangeShapeType="1"/>
            </p:cNvSpPr>
            <p:nvPr/>
          </p:nvSpPr>
          <p:spPr bwMode="auto">
            <a:xfrm flipH="1">
              <a:off x="2064" y="2601"/>
              <a:ext cx="635"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344" name="Line 121">
              <a:extLst>
                <a:ext uri="{FF2B5EF4-FFF2-40B4-BE49-F238E27FC236}">
                  <a16:creationId xmlns:a16="http://schemas.microsoft.com/office/drawing/2014/main" id="{F2197FCF-319D-20B1-D3FD-54747F8BCC46}"/>
                </a:ext>
              </a:extLst>
            </p:cNvPr>
            <p:cNvSpPr>
              <a:spLocks noChangeShapeType="1"/>
            </p:cNvSpPr>
            <p:nvPr/>
          </p:nvSpPr>
          <p:spPr bwMode="auto">
            <a:xfrm flipV="1">
              <a:off x="2064" y="1649"/>
              <a:ext cx="0" cy="952"/>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6341" name="Rectangle 123">
            <a:extLst>
              <a:ext uri="{FF2B5EF4-FFF2-40B4-BE49-F238E27FC236}">
                <a16:creationId xmlns:a16="http://schemas.microsoft.com/office/drawing/2014/main" id="{AA2DDDFA-D393-FE57-930E-CCE6D3E3A095}"/>
              </a:ext>
            </a:extLst>
          </p:cNvPr>
          <p:cNvSpPr>
            <a:spLocks noChangeArrowheads="1"/>
          </p:cNvSpPr>
          <p:nvPr/>
        </p:nvSpPr>
        <p:spPr bwMode="auto">
          <a:xfrm>
            <a:off x="4072954" y="4803776"/>
            <a:ext cx="2717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dirty="0">
                <a:solidFill>
                  <a:srgbClr val="FFFF00"/>
                </a:solidFill>
              </a:rPr>
              <a:t>A = ( ) </a:t>
            </a:r>
          </a:p>
          <a:p>
            <a:pPr eaLnBrk="1" hangingPunct="1">
              <a:spcBef>
                <a:spcPct val="0"/>
              </a:spcBef>
              <a:buClrTx/>
              <a:buSzTx/>
              <a:buFontTx/>
              <a:buNone/>
            </a:pPr>
            <a:r>
              <a:rPr kumimoji="1" lang="en-US" altLang="zh-CN" sz="2400" dirty="0">
                <a:solidFill>
                  <a:srgbClr val="FFFF00"/>
                </a:solidFill>
              </a:rPr>
              <a:t>B = (e) </a:t>
            </a:r>
          </a:p>
          <a:p>
            <a:pPr eaLnBrk="1" hangingPunct="1">
              <a:spcBef>
                <a:spcPct val="0"/>
              </a:spcBef>
              <a:buClrTx/>
              <a:buSzTx/>
              <a:buFontTx/>
              <a:buNone/>
            </a:pPr>
            <a:r>
              <a:rPr kumimoji="1" lang="en-US" altLang="zh-CN" sz="2400" dirty="0">
                <a:solidFill>
                  <a:srgbClr val="FFFF00"/>
                </a:solidFill>
              </a:rPr>
              <a:t>C = (a, (b, c, d))</a:t>
            </a:r>
          </a:p>
          <a:p>
            <a:pPr eaLnBrk="1" hangingPunct="1">
              <a:spcBef>
                <a:spcPct val="0"/>
              </a:spcBef>
              <a:buClrTx/>
              <a:buSzTx/>
              <a:buFontTx/>
              <a:buNone/>
            </a:pPr>
            <a:r>
              <a:rPr kumimoji="1" lang="en-US" altLang="zh-CN" sz="2400" dirty="0">
                <a:solidFill>
                  <a:srgbClr val="FFFF00"/>
                </a:solidFill>
              </a:rPr>
              <a:t>D = (A, B, C)</a:t>
            </a:r>
          </a:p>
          <a:p>
            <a:pPr eaLnBrk="1" hangingPunct="1">
              <a:spcBef>
                <a:spcPct val="0"/>
              </a:spcBef>
              <a:buClrTx/>
              <a:buSzTx/>
              <a:buFontTx/>
              <a:buNone/>
            </a:pPr>
            <a:r>
              <a:rPr kumimoji="1" lang="en-US" altLang="zh-CN" sz="2400" dirty="0">
                <a:solidFill>
                  <a:srgbClr val="FFFF00"/>
                </a:solidFill>
              </a:rPr>
              <a:t>E = (a, E)</a:t>
            </a:r>
          </a:p>
        </p:txBody>
      </p:sp>
      <p:pic>
        <p:nvPicPr>
          <p:cNvPr id="5" name="图片 4">
            <a:extLst>
              <a:ext uri="{FF2B5EF4-FFF2-40B4-BE49-F238E27FC236}">
                <a16:creationId xmlns:a16="http://schemas.microsoft.com/office/drawing/2014/main" id="{A6258BC9-37BD-8F79-4630-32F4FB47B660}"/>
              </a:ext>
            </a:extLst>
          </p:cNvPr>
          <p:cNvPicPr>
            <a:picLocks noChangeAspect="1"/>
          </p:cNvPicPr>
          <p:nvPr/>
        </p:nvPicPr>
        <p:blipFill>
          <a:blip r:embed="rId3"/>
          <a:stretch>
            <a:fillRect/>
          </a:stretch>
        </p:blipFill>
        <p:spPr>
          <a:xfrm>
            <a:off x="6300787" y="4257929"/>
            <a:ext cx="2534870" cy="2382778"/>
          </a:xfrm>
          <a:prstGeom prst="rect">
            <a:avLst/>
          </a:prstGeom>
        </p:spPr>
      </p:pic>
      <p:grpSp>
        <p:nvGrpSpPr>
          <p:cNvPr id="9" name="组合 8">
            <a:extLst>
              <a:ext uri="{FF2B5EF4-FFF2-40B4-BE49-F238E27FC236}">
                <a16:creationId xmlns:a16="http://schemas.microsoft.com/office/drawing/2014/main" id="{2CC2DBB6-4829-E709-749C-B8932C7163B6}"/>
              </a:ext>
            </a:extLst>
          </p:cNvPr>
          <p:cNvGrpSpPr/>
          <p:nvPr/>
        </p:nvGrpSpPr>
        <p:grpSpPr>
          <a:xfrm>
            <a:off x="744538" y="2138363"/>
            <a:ext cx="1379537" cy="2638417"/>
            <a:chOff x="744538" y="2138363"/>
            <a:chExt cx="1379537" cy="2638417"/>
          </a:xfrm>
        </p:grpSpPr>
        <p:sp>
          <p:nvSpPr>
            <p:cNvPr id="6" name="椭圆 5">
              <a:extLst>
                <a:ext uri="{FF2B5EF4-FFF2-40B4-BE49-F238E27FC236}">
                  <a16:creationId xmlns:a16="http://schemas.microsoft.com/office/drawing/2014/main" id="{5D42CF5A-0D78-80EB-DD15-B136B0A568A0}"/>
                </a:ext>
              </a:extLst>
            </p:cNvPr>
            <p:cNvSpPr/>
            <p:nvPr/>
          </p:nvSpPr>
          <p:spPr>
            <a:xfrm>
              <a:off x="1017588" y="4267200"/>
              <a:ext cx="1106487" cy="5095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直接箭头连接符 7">
              <a:extLst>
                <a:ext uri="{FF2B5EF4-FFF2-40B4-BE49-F238E27FC236}">
                  <a16:creationId xmlns:a16="http://schemas.microsoft.com/office/drawing/2014/main" id="{3B6E77C3-126A-2218-7823-CDEBEF27E5EC}"/>
                </a:ext>
              </a:extLst>
            </p:cNvPr>
            <p:cNvCxnSpPr>
              <a:stCxn id="6" idx="1"/>
              <a:endCxn id="96263" idx="2"/>
            </p:cNvCxnSpPr>
            <p:nvPr/>
          </p:nvCxnSpPr>
          <p:spPr>
            <a:xfrm flipH="1" flipV="1">
              <a:off x="744538" y="2138363"/>
              <a:ext cx="435091" cy="22034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88">
            <a:extLst>
              <a:ext uri="{FF2B5EF4-FFF2-40B4-BE49-F238E27FC236}">
                <a16:creationId xmlns:a16="http://schemas.microsoft.com/office/drawing/2014/main" id="{D5D72BB0-C232-5D96-AA26-3F15C77D2D95}"/>
              </a:ext>
            </a:extLst>
          </p:cNvPr>
          <p:cNvSpPr>
            <a:spLocks noChangeArrowheads="1"/>
          </p:cNvSpPr>
          <p:nvPr/>
        </p:nvSpPr>
        <p:spPr bwMode="auto">
          <a:xfrm>
            <a:off x="2259013" y="18557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283" name="Rectangle 89">
            <a:extLst>
              <a:ext uri="{FF2B5EF4-FFF2-40B4-BE49-F238E27FC236}">
                <a16:creationId xmlns:a16="http://schemas.microsoft.com/office/drawing/2014/main" id="{195F3A6C-6A83-05C2-A479-303D4E1C852A}"/>
              </a:ext>
            </a:extLst>
          </p:cNvPr>
          <p:cNvSpPr>
            <a:spLocks noChangeArrowheads="1"/>
          </p:cNvSpPr>
          <p:nvPr/>
        </p:nvSpPr>
        <p:spPr bwMode="auto">
          <a:xfrm>
            <a:off x="2620963" y="18557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284" name="Rectangle 90">
            <a:extLst>
              <a:ext uri="{FF2B5EF4-FFF2-40B4-BE49-F238E27FC236}">
                <a16:creationId xmlns:a16="http://schemas.microsoft.com/office/drawing/2014/main" id="{FD096046-4D49-098A-E5E5-25F832CE2AC1}"/>
              </a:ext>
            </a:extLst>
          </p:cNvPr>
          <p:cNvSpPr>
            <a:spLocks noChangeArrowheads="1"/>
          </p:cNvSpPr>
          <p:nvPr/>
        </p:nvSpPr>
        <p:spPr bwMode="auto">
          <a:xfrm>
            <a:off x="2981325" y="18557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285" name="Rectangle 92">
            <a:extLst>
              <a:ext uri="{FF2B5EF4-FFF2-40B4-BE49-F238E27FC236}">
                <a16:creationId xmlns:a16="http://schemas.microsoft.com/office/drawing/2014/main" id="{0E598FC7-3BF2-16AE-9D2E-50A207283FA3}"/>
              </a:ext>
            </a:extLst>
          </p:cNvPr>
          <p:cNvSpPr>
            <a:spLocks noChangeArrowheads="1"/>
          </p:cNvSpPr>
          <p:nvPr/>
        </p:nvSpPr>
        <p:spPr bwMode="auto">
          <a:xfrm>
            <a:off x="3624263" y="18557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286" name="Rectangle 93">
            <a:extLst>
              <a:ext uri="{FF2B5EF4-FFF2-40B4-BE49-F238E27FC236}">
                <a16:creationId xmlns:a16="http://schemas.microsoft.com/office/drawing/2014/main" id="{E0B0F0B0-A334-906B-3391-3A0A1AB65DF2}"/>
              </a:ext>
            </a:extLst>
          </p:cNvPr>
          <p:cNvSpPr>
            <a:spLocks noChangeArrowheads="1"/>
          </p:cNvSpPr>
          <p:nvPr/>
        </p:nvSpPr>
        <p:spPr bwMode="auto">
          <a:xfrm>
            <a:off x="3987800" y="18557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287" name="Rectangle 94">
            <a:extLst>
              <a:ext uri="{FF2B5EF4-FFF2-40B4-BE49-F238E27FC236}">
                <a16:creationId xmlns:a16="http://schemas.microsoft.com/office/drawing/2014/main" id="{4D372DEC-65CD-AC92-F411-A5DB31F13BB8}"/>
              </a:ext>
            </a:extLst>
          </p:cNvPr>
          <p:cNvSpPr>
            <a:spLocks noChangeArrowheads="1"/>
          </p:cNvSpPr>
          <p:nvPr/>
        </p:nvSpPr>
        <p:spPr bwMode="auto">
          <a:xfrm>
            <a:off x="4346575" y="18557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97288" name="Group 95">
            <a:extLst>
              <a:ext uri="{FF2B5EF4-FFF2-40B4-BE49-F238E27FC236}">
                <a16:creationId xmlns:a16="http://schemas.microsoft.com/office/drawing/2014/main" id="{850A4426-05D4-E809-4740-A4F9D2E4B97E}"/>
              </a:ext>
            </a:extLst>
          </p:cNvPr>
          <p:cNvGrpSpPr>
            <a:grpSpLocks/>
          </p:cNvGrpSpPr>
          <p:nvPr/>
        </p:nvGrpSpPr>
        <p:grpSpPr bwMode="auto">
          <a:xfrm>
            <a:off x="4419600" y="1928813"/>
            <a:ext cx="144463" cy="144462"/>
            <a:chOff x="2925" y="1775"/>
            <a:chExt cx="91" cy="91"/>
          </a:xfrm>
        </p:grpSpPr>
        <p:sp>
          <p:nvSpPr>
            <p:cNvPr id="97372" name="Line 96">
              <a:extLst>
                <a:ext uri="{FF2B5EF4-FFF2-40B4-BE49-F238E27FC236}">
                  <a16:creationId xmlns:a16="http://schemas.microsoft.com/office/drawing/2014/main" id="{3AF695C5-C81C-C508-FC5B-E7D8C6DD980E}"/>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73" name="Line 97">
              <a:extLst>
                <a:ext uri="{FF2B5EF4-FFF2-40B4-BE49-F238E27FC236}">
                  <a16:creationId xmlns:a16="http://schemas.microsoft.com/office/drawing/2014/main" id="{650CA025-0961-EF85-00C5-6D885F4D4D66}"/>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289" name="Rectangle 98">
            <a:extLst>
              <a:ext uri="{FF2B5EF4-FFF2-40B4-BE49-F238E27FC236}">
                <a16:creationId xmlns:a16="http://schemas.microsoft.com/office/drawing/2014/main" id="{BC746D6F-2BE0-693F-D166-7CD66CAF4F10}"/>
              </a:ext>
            </a:extLst>
          </p:cNvPr>
          <p:cNvSpPr>
            <a:spLocks noChangeArrowheads="1"/>
          </p:cNvSpPr>
          <p:nvPr/>
        </p:nvSpPr>
        <p:spPr bwMode="auto">
          <a:xfrm>
            <a:off x="838200" y="27114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290" name="Rectangle 99">
            <a:extLst>
              <a:ext uri="{FF2B5EF4-FFF2-40B4-BE49-F238E27FC236}">
                <a16:creationId xmlns:a16="http://schemas.microsoft.com/office/drawing/2014/main" id="{74B5343C-C47D-A982-40CD-71CD8DE29128}"/>
              </a:ext>
            </a:extLst>
          </p:cNvPr>
          <p:cNvSpPr>
            <a:spLocks noChangeArrowheads="1"/>
          </p:cNvSpPr>
          <p:nvPr/>
        </p:nvSpPr>
        <p:spPr bwMode="auto">
          <a:xfrm>
            <a:off x="1198563" y="27114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291" name="Rectangle 100">
            <a:extLst>
              <a:ext uri="{FF2B5EF4-FFF2-40B4-BE49-F238E27FC236}">
                <a16:creationId xmlns:a16="http://schemas.microsoft.com/office/drawing/2014/main" id="{996A2A48-3410-E350-D42A-3A3B3CD97129}"/>
              </a:ext>
            </a:extLst>
          </p:cNvPr>
          <p:cNvSpPr>
            <a:spLocks noChangeArrowheads="1"/>
          </p:cNvSpPr>
          <p:nvPr/>
        </p:nvSpPr>
        <p:spPr bwMode="auto">
          <a:xfrm>
            <a:off x="1558925" y="27114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97292" name="Group 101">
            <a:extLst>
              <a:ext uri="{FF2B5EF4-FFF2-40B4-BE49-F238E27FC236}">
                <a16:creationId xmlns:a16="http://schemas.microsoft.com/office/drawing/2014/main" id="{2E3FE619-08DF-C70B-1106-1C141AB8946F}"/>
              </a:ext>
            </a:extLst>
          </p:cNvPr>
          <p:cNvGrpSpPr>
            <a:grpSpLocks/>
          </p:cNvGrpSpPr>
          <p:nvPr/>
        </p:nvGrpSpPr>
        <p:grpSpPr bwMode="auto">
          <a:xfrm>
            <a:off x="1344613" y="2782888"/>
            <a:ext cx="144462" cy="144462"/>
            <a:chOff x="2925" y="1775"/>
            <a:chExt cx="91" cy="91"/>
          </a:xfrm>
        </p:grpSpPr>
        <p:sp>
          <p:nvSpPr>
            <p:cNvPr id="97370" name="Line 102">
              <a:extLst>
                <a:ext uri="{FF2B5EF4-FFF2-40B4-BE49-F238E27FC236}">
                  <a16:creationId xmlns:a16="http://schemas.microsoft.com/office/drawing/2014/main" id="{690478A3-571D-A05F-C197-6E35AA1E9465}"/>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71" name="Line 103">
              <a:extLst>
                <a:ext uri="{FF2B5EF4-FFF2-40B4-BE49-F238E27FC236}">
                  <a16:creationId xmlns:a16="http://schemas.microsoft.com/office/drawing/2014/main" id="{8CDB87BF-BD63-FAA9-38CC-FB08E01615B4}"/>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293" name="Line 104">
            <a:extLst>
              <a:ext uri="{FF2B5EF4-FFF2-40B4-BE49-F238E27FC236}">
                <a16:creationId xmlns:a16="http://schemas.microsoft.com/office/drawing/2014/main" id="{297BB43F-B384-4E22-0F4B-F862F9995BAE}"/>
              </a:ext>
            </a:extLst>
          </p:cNvPr>
          <p:cNvSpPr>
            <a:spLocks noChangeShapeType="1"/>
          </p:cNvSpPr>
          <p:nvPr/>
        </p:nvSpPr>
        <p:spPr bwMode="auto">
          <a:xfrm>
            <a:off x="3267075" y="2000250"/>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94" name="Text Box 106">
            <a:extLst>
              <a:ext uri="{FF2B5EF4-FFF2-40B4-BE49-F238E27FC236}">
                <a16:creationId xmlns:a16="http://schemas.microsoft.com/office/drawing/2014/main" id="{5AD7B9D1-3597-3811-8373-845931CB16E2}"/>
              </a:ext>
            </a:extLst>
          </p:cNvPr>
          <p:cNvSpPr txBox="1">
            <a:spLocks noChangeArrowheads="1"/>
          </p:cNvSpPr>
          <p:nvPr/>
        </p:nvSpPr>
        <p:spPr bwMode="auto">
          <a:xfrm>
            <a:off x="220663" y="1789113"/>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sp>
        <p:nvSpPr>
          <p:cNvPr id="97295" name="Rectangle 157">
            <a:extLst>
              <a:ext uri="{FF2B5EF4-FFF2-40B4-BE49-F238E27FC236}">
                <a16:creationId xmlns:a16="http://schemas.microsoft.com/office/drawing/2014/main" id="{339E941E-EAC7-8806-446A-D4CF07830D3D}"/>
              </a:ext>
            </a:extLst>
          </p:cNvPr>
          <p:cNvSpPr>
            <a:spLocks noChangeArrowheads="1"/>
          </p:cNvSpPr>
          <p:nvPr/>
        </p:nvSpPr>
        <p:spPr bwMode="auto">
          <a:xfrm>
            <a:off x="3616325" y="26463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296" name="Rectangle 158">
            <a:extLst>
              <a:ext uri="{FF2B5EF4-FFF2-40B4-BE49-F238E27FC236}">
                <a16:creationId xmlns:a16="http://schemas.microsoft.com/office/drawing/2014/main" id="{04D6906E-F665-0BA8-A892-DF13BBE28B10}"/>
              </a:ext>
            </a:extLst>
          </p:cNvPr>
          <p:cNvSpPr>
            <a:spLocks noChangeArrowheads="1"/>
          </p:cNvSpPr>
          <p:nvPr/>
        </p:nvSpPr>
        <p:spPr bwMode="auto">
          <a:xfrm>
            <a:off x="3978275" y="26463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297" name="Rectangle 159">
            <a:extLst>
              <a:ext uri="{FF2B5EF4-FFF2-40B4-BE49-F238E27FC236}">
                <a16:creationId xmlns:a16="http://schemas.microsoft.com/office/drawing/2014/main" id="{3DD19929-F1A8-8CE4-A74E-F84AFEE8E503}"/>
              </a:ext>
            </a:extLst>
          </p:cNvPr>
          <p:cNvSpPr>
            <a:spLocks noChangeArrowheads="1"/>
          </p:cNvSpPr>
          <p:nvPr/>
        </p:nvSpPr>
        <p:spPr bwMode="auto">
          <a:xfrm>
            <a:off x="4338638" y="26463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298" name="Rectangle 160">
            <a:extLst>
              <a:ext uri="{FF2B5EF4-FFF2-40B4-BE49-F238E27FC236}">
                <a16:creationId xmlns:a16="http://schemas.microsoft.com/office/drawing/2014/main" id="{81C31C23-4E5C-4B24-444B-E84238970BC1}"/>
              </a:ext>
            </a:extLst>
          </p:cNvPr>
          <p:cNvSpPr>
            <a:spLocks noChangeArrowheads="1"/>
          </p:cNvSpPr>
          <p:nvPr/>
        </p:nvSpPr>
        <p:spPr bwMode="auto">
          <a:xfrm>
            <a:off x="3978275" y="32940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7299" name="Rectangle 161">
            <a:extLst>
              <a:ext uri="{FF2B5EF4-FFF2-40B4-BE49-F238E27FC236}">
                <a16:creationId xmlns:a16="http://schemas.microsoft.com/office/drawing/2014/main" id="{EE33C0E6-C0D8-9267-9DF0-EC7580BD3732}"/>
              </a:ext>
            </a:extLst>
          </p:cNvPr>
          <p:cNvSpPr>
            <a:spLocks noChangeArrowheads="1"/>
          </p:cNvSpPr>
          <p:nvPr/>
        </p:nvSpPr>
        <p:spPr bwMode="auto">
          <a:xfrm>
            <a:off x="4338638" y="3294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97300" name="Rectangle 162">
            <a:extLst>
              <a:ext uri="{FF2B5EF4-FFF2-40B4-BE49-F238E27FC236}">
                <a16:creationId xmlns:a16="http://schemas.microsoft.com/office/drawing/2014/main" id="{A18C7F6C-3C3F-2086-C19A-09060DA1107D}"/>
              </a:ext>
            </a:extLst>
          </p:cNvPr>
          <p:cNvSpPr>
            <a:spLocks noChangeArrowheads="1"/>
          </p:cNvSpPr>
          <p:nvPr/>
        </p:nvSpPr>
        <p:spPr bwMode="auto">
          <a:xfrm>
            <a:off x="4914900" y="26463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301" name="Rectangle 163">
            <a:extLst>
              <a:ext uri="{FF2B5EF4-FFF2-40B4-BE49-F238E27FC236}">
                <a16:creationId xmlns:a16="http://schemas.microsoft.com/office/drawing/2014/main" id="{0A90CDCF-51C5-E170-371B-0A33D6B40ACF}"/>
              </a:ext>
            </a:extLst>
          </p:cNvPr>
          <p:cNvSpPr>
            <a:spLocks noChangeArrowheads="1"/>
          </p:cNvSpPr>
          <p:nvPr/>
        </p:nvSpPr>
        <p:spPr bwMode="auto">
          <a:xfrm>
            <a:off x="5278438" y="26463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02" name="Rectangle 164">
            <a:extLst>
              <a:ext uri="{FF2B5EF4-FFF2-40B4-BE49-F238E27FC236}">
                <a16:creationId xmlns:a16="http://schemas.microsoft.com/office/drawing/2014/main" id="{E044E78F-7A7E-12FF-39E9-248FBD9298B9}"/>
              </a:ext>
            </a:extLst>
          </p:cNvPr>
          <p:cNvSpPr>
            <a:spLocks noChangeArrowheads="1"/>
          </p:cNvSpPr>
          <p:nvPr/>
        </p:nvSpPr>
        <p:spPr bwMode="auto">
          <a:xfrm>
            <a:off x="5637213" y="26463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03" name="Line 165">
            <a:extLst>
              <a:ext uri="{FF2B5EF4-FFF2-40B4-BE49-F238E27FC236}">
                <a16:creationId xmlns:a16="http://schemas.microsoft.com/office/drawing/2014/main" id="{7CAD8ACF-0EC1-DC80-5205-86995868B030}"/>
              </a:ext>
            </a:extLst>
          </p:cNvPr>
          <p:cNvSpPr>
            <a:spLocks noChangeShapeType="1"/>
          </p:cNvSpPr>
          <p:nvPr/>
        </p:nvSpPr>
        <p:spPr bwMode="auto">
          <a:xfrm>
            <a:off x="4554538" y="27908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4" name="Rectangle 166">
            <a:extLst>
              <a:ext uri="{FF2B5EF4-FFF2-40B4-BE49-F238E27FC236}">
                <a16:creationId xmlns:a16="http://schemas.microsoft.com/office/drawing/2014/main" id="{94EDFFF4-5671-3660-80A4-F0E6A7600DD8}"/>
              </a:ext>
            </a:extLst>
          </p:cNvPr>
          <p:cNvSpPr>
            <a:spLocks noChangeArrowheads="1"/>
          </p:cNvSpPr>
          <p:nvPr/>
        </p:nvSpPr>
        <p:spPr bwMode="auto">
          <a:xfrm>
            <a:off x="4916488" y="3294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305" name="Rectangle 167">
            <a:extLst>
              <a:ext uri="{FF2B5EF4-FFF2-40B4-BE49-F238E27FC236}">
                <a16:creationId xmlns:a16="http://schemas.microsoft.com/office/drawing/2014/main" id="{29D16D1E-9513-BFA4-5A35-731F1823993E}"/>
              </a:ext>
            </a:extLst>
          </p:cNvPr>
          <p:cNvSpPr>
            <a:spLocks noChangeArrowheads="1"/>
          </p:cNvSpPr>
          <p:nvPr/>
        </p:nvSpPr>
        <p:spPr bwMode="auto">
          <a:xfrm>
            <a:off x="5278438" y="3294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06" name="Rectangle 168">
            <a:extLst>
              <a:ext uri="{FF2B5EF4-FFF2-40B4-BE49-F238E27FC236}">
                <a16:creationId xmlns:a16="http://schemas.microsoft.com/office/drawing/2014/main" id="{B892981C-400E-9BDE-8CDE-F9C0464EC198}"/>
              </a:ext>
            </a:extLst>
          </p:cNvPr>
          <p:cNvSpPr>
            <a:spLocks noChangeArrowheads="1"/>
          </p:cNvSpPr>
          <p:nvPr/>
        </p:nvSpPr>
        <p:spPr bwMode="auto">
          <a:xfrm>
            <a:off x="5637213" y="3294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07" name="Rectangle 169">
            <a:extLst>
              <a:ext uri="{FF2B5EF4-FFF2-40B4-BE49-F238E27FC236}">
                <a16:creationId xmlns:a16="http://schemas.microsoft.com/office/drawing/2014/main" id="{73D6F2FA-7864-2CD6-2454-7B1052A78EB4}"/>
              </a:ext>
            </a:extLst>
          </p:cNvPr>
          <p:cNvSpPr>
            <a:spLocks noChangeArrowheads="1"/>
          </p:cNvSpPr>
          <p:nvPr/>
        </p:nvSpPr>
        <p:spPr bwMode="auto">
          <a:xfrm>
            <a:off x="6213475" y="32940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308" name="Rectangle 170">
            <a:extLst>
              <a:ext uri="{FF2B5EF4-FFF2-40B4-BE49-F238E27FC236}">
                <a16:creationId xmlns:a16="http://schemas.microsoft.com/office/drawing/2014/main" id="{64C95638-E0DD-6C4F-0F17-9F048D6DD8EC}"/>
              </a:ext>
            </a:extLst>
          </p:cNvPr>
          <p:cNvSpPr>
            <a:spLocks noChangeArrowheads="1"/>
          </p:cNvSpPr>
          <p:nvPr/>
        </p:nvSpPr>
        <p:spPr bwMode="auto">
          <a:xfrm>
            <a:off x="6573838" y="3294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09" name="Rectangle 171">
            <a:extLst>
              <a:ext uri="{FF2B5EF4-FFF2-40B4-BE49-F238E27FC236}">
                <a16:creationId xmlns:a16="http://schemas.microsoft.com/office/drawing/2014/main" id="{34344379-C380-3AEF-1CF9-AD4719C9FC29}"/>
              </a:ext>
            </a:extLst>
          </p:cNvPr>
          <p:cNvSpPr>
            <a:spLocks noChangeArrowheads="1"/>
          </p:cNvSpPr>
          <p:nvPr/>
        </p:nvSpPr>
        <p:spPr bwMode="auto">
          <a:xfrm>
            <a:off x="6934200" y="32940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10" name="Line 172">
            <a:extLst>
              <a:ext uri="{FF2B5EF4-FFF2-40B4-BE49-F238E27FC236}">
                <a16:creationId xmlns:a16="http://schemas.microsoft.com/office/drawing/2014/main" id="{EADDC82B-C820-5769-7B05-EB22FFB33DC6}"/>
              </a:ext>
            </a:extLst>
          </p:cNvPr>
          <p:cNvSpPr>
            <a:spLocks noChangeShapeType="1"/>
          </p:cNvSpPr>
          <p:nvPr/>
        </p:nvSpPr>
        <p:spPr bwMode="auto">
          <a:xfrm>
            <a:off x="5853113" y="34385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1" name="Line 173">
            <a:extLst>
              <a:ext uri="{FF2B5EF4-FFF2-40B4-BE49-F238E27FC236}">
                <a16:creationId xmlns:a16="http://schemas.microsoft.com/office/drawing/2014/main" id="{58EFF265-6EE1-8A1B-5C1E-2CFA05F01936}"/>
              </a:ext>
            </a:extLst>
          </p:cNvPr>
          <p:cNvSpPr>
            <a:spLocks noChangeShapeType="1"/>
          </p:cNvSpPr>
          <p:nvPr/>
        </p:nvSpPr>
        <p:spPr bwMode="auto">
          <a:xfrm>
            <a:off x="5494338" y="351155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2" name="Line 174">
            <a:extLst>
              <a:ext uri="{FF2B5EF4-FFF2-40B4-BE49-F238E27FC236}">
                <a16:creationId xmlns:a16="http://schemas.microsoft.com/office/drawing/2014/main" id="{1FA58EBC-0526-F18E-2DE7-E1C7E5C56BFB}"/>
              </a:ext>
            </a:extLst>
          </p:cNvPr>
          <p:cNvSpPr>
            <a:spLocks noChangeShapeType="1"/>
          </p:cNvSpPr>
          <p:nvPr/>
        </p:nvSpPr>
        <p:spPr bwMode="auto">
          <a:xfrm>
            <a:off x="5494338" y="28622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3" name="Line 175">
            <a:extLst>
              <a:ext uri="{FF2B5EF4-FFF2-40B4-BE49-F238E27FC236}">
                <a16:creationId xmlns:a16="http://schemas.microsoft.com/office/drawing/2014/main" id="{16EB929D-8294-F6E4-7816-807E1F7F26A6}"/>
              </a:ext>
            </a:extLst>
          </p:cNvPr>
          <p:cNvSpPr>
            <a:spLocks noChangeShapeType="1"/>
          </p:cNvSpPr>
          <p:nvPr/>
        </p:nvSpPr>
        <p:spPr bwMode="auto">
          <a:xfrm>
            <a:off x="4194175" y="28622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4" name="Line 176">
            <a:extLst>
              <a:ext uri="{FF2B5EF4-FFF2-40B4-BE49-F238E27FC236}">
                <a16:creationId xmlns:a16="http://schemas.microsoft.com/office/drawing/2014/main" id="{3162EC91-D52E-28FE-3F7B-06245174ED5C}"/>
              </a:ext>
            </a:extLst>
          </p:cNvPr>
          <p:cNvSpPr>
            <a:spLocks noChangeShapeType="1"/>
          </p:cNvSpPr>
          <p:nvPr/>
        </p:nvSpPr>
        <p:spPr bwMode="auto">
          <a:xfrm>
            <a:off x="6789738" y="351155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5" name="Rectangle 177">
            <a:extLst>
              <a:ext uri="{FF2B5EF4-FFF2-40B4-BE49-F238E27FC236}">
                <a16:creationId xmlns:a16="http://schemas.microsoft.com/office/drawing/2014/main" id="{7FDE6548-6366-A305-FE94-1F492E87D788}"/>
              </a:ext>
            </a:extLst>
          </p:cNvPr>
          <p:cNvSpPr>
            <a:spLocks noChangeArrowheads="1"/>
          </p:cNvSpPr>
          <p:nvPr/>
        </p:nvSpPr>
        <p:spPr bwMode="auto">
          <a:xfrm>
            <a:off x="7505700" y="32940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316" name="Rectangle 178">
            <a:extLst>
              <a:ext uri="{FF2B5EF4-FFF2-40B4-BE49-F238E27FC236}">
                <a16:creationId xmlns:a16="http://schemas.microsoft.com/office/drawing/2014/main" id="{21641787-8EB7-1F77-CE37-8E225D615DC8}"/>
              </a:ext>
            </a:extLst>
          </p:cNvPr>
          <p:cNvSpPr>
            <a:spLocks noChangeArrowheads="1"/>
          </p:cNvSpPr>
          <p:nvPr/>
        </p:nvSpPr>
        <p:spPr bwMode="auto">
          <a:xfrm>
            <a:off x="7866063" y="3294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17" name="Rectangle 179">
            <a:extLst>
              <a:ext uri="{FF2B5EF4-FFF2-40B4-BE49-F238E27FC236}">
                <a16:creationId xmlns:a16="http://schemas.microsoft.com/office/drawing/2014/main" id="{D7239359-92D4-758C-81FA-136CF27DC5EF}"/>
              </a:ext>
            </a:extLst>
          </p:cNvPr>
          <p:cNvSpPr>
            <a:spLocks noChangeArrowheads="1"/>
          </p:cNvSpPr>
          <p:nvPr/>
        </p:nvSpPr>
        <p:spPr bwMode="auto">
          <a:xfrm>
            <a:off x="8226425" y="32940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18" name="Line 180">
            <a:extLst>
              <a:ext uri="{FF2B5EF4-FFF2-40B4-BE49-F238E27FC236}">
                <a16:creationId xmlns:a16="http://schemas.microsoft.com/office/drawing/2014/main" id="{D750A8EC-7F18-3775-9920-E2CB6A57B109}"/>
              </a:ext>
            </a:extLst>
          </p:cNvPr>
          <p:cNvSpPr>
            <a:spLocks noChangeShapeType="1"/>
          </p:cNvSpPr>
          <p:nvPr/>
        </p:nvSpPr>
        <p:spPr bwMode="auto">
          <a:xfrm>
            <a:off x="7145338" y="34385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9" name="Line 181">
            <a:extLst>
              <a:ext uri="{FF2B5EF4-FFF2-40B4-BE49-F238E27FC236}">
                <a16:creationId xmlns:a16="http://schemas.microsoft.com/office/drawing/2014/main" id="{691C165C-6594-7339-9C56-6E2D602B7981}"/>
              </a:ext>
            </a:extLst>
          </p:cNvPr>
          <p:cNvSpPr>
            <a:spLocks noChangeShapeType="1"/>
          </p:cNvSpPr>
          <p:nvPr/>
        </p:nvSpPr>
        <p:spPr bwMode="auto">
          <a:xfrm>
            <a:off x="8081963" y="351155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20" name="Rectangle 182">
            <a:extLst>
              <a:ext uri="{FF2B5EF4-FFF2-40B4-BE49-F238E27FC236}">
                <a16:creationId xmlns:a16="http://schemas.microsoft.com/office/drawing/2014/main" id="{95DC1705-4A68-6A2A-E79B-CFB283A2FE80}"/>
              </a:ext>
            </a:extLst>
          </p:cNvPr>
          <p:cNvSpPr>
            <a:spLocks noChangeArrowheads="1"/>
          </p:cNvSpPr>
          <p:nvPr/>
        </p:nvSpPr>
        <p:spPr bwMode="auto">
          <a:xfrm>
            <a:off x="5273675" y="39417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7321" name="Rectangle 183">
            <a:extLst>
              <a:ext uri="{FF2B5EF4-FFF2-40B4-BE49-F238E27FC236}">
                <a16:creationId xmlns:a16="http://schemas.microsoft.com/office/drawing/2014/main" id="{A90018DC-758B-3BCE-E0EC-3A6EE0DA583B}"/>
              </a:ext>
            </a:extLst>
          </p:cNvPr>
          <p:cNvSpPr>
            <a:spLocks noChangeArrowheads="1"/>
          </p:cNvSpPr>
          <p:nvPr/>
        </p:nvSpPr>
        <p:spPr bwMode="auto">
          <a:xfrm>
            <a:off x="5634038" y="39417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97322" name="Rectangle 184">
            <a:extLst>
              <a:ext uri="{FF2B5EF4-FFF2-40B4-BE49-F238E27FC236}">
                <a16:creationId xmlns:a16="http://schemas.microsoft.com/office/drawing/2014/main" id="{7826FD0A-79AE-F09B-1122-278E3EACB7E1}"/>
              </a:ext>
            </a:extLst>
          </p:cNvPr>
          <p:cNvSpPr>
            <a:spLocks noChangeArrowheads="1"/>
          </p:cNvSpPr>
          <p:nvPr/>
        </p:nvSpPr>
        <p:spPr bwMode="auto">
          <a:xfrm>
            <a:off x="6570663" y="39433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7323" name="Rectangle 185">
            <a:extLst>
              <a:ext uri="{FF2B5EF4-FFF2-40B4-BE49-F238E27FC236}">
                <a16:creationId xmlns:a16="http://schemas.microsoft.com/office/drawing/2014/main" id="{3914C0FB-C287-3EE4-9A4A-F3DBE329D495}"/>
              </a:ext>
            </a:extLst>
          </p:cNvPr>
          <p:cNvSpPr>
            <a:spLocks noChangeArrowheads="1"/>
          </p:cNvSpPr>
          <p:nvPr/>
        </p:nvSpPr>
        <p:spPr bwMode="auto">
          <a:xfrm>
            <a:off x="6931025" y="39433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97324" name="Rectangle 186">
            <a:extLst>
              <a:ext uri="{FF2B5EF4-FFF2-40B4-BE49-F238E27FC236}">
                <a16:creationId xmlns:a16="http://schemas.microsoft.com/office/drawing/2014/main" id="{BF0F78E3-2475-BDE0-CE3B-B3BC2E70A40F}"/>
              </a:ext>
            </a:extLst>
          </p:cNvPr>
          <p:cNvSpPr>
            <a:spLocks noChangeArrowheads="1"/>
          </p:cNvSpPr>
          <p:nvPr/>
        </p:nvSpPr>
        <p:spPr bwMode="auto">
          <a:xfrm>
            <a:off x="7867650" y="39433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7325" name="Rectangle 187">
            <a:extLst>
              <a:ext uri="{FF2B5EF4-FFF2-40B4-BE49-F238E27FC236}">
                <a16:creationId xmlns:a16="http://schemas.microsoft.com/office/drawing/2014/main" id="{A75FB44C-A99F-70C9-DBA8-FCF8EF953DB5}"/>
              </a:ext>
            </a:extLst>
          </p:cNvPr>
          <p:cNvSpPr>
            <a:spLocks noChangeArrowheads="1"/>
          </p:cNvSpPr>
          <p:nvPr/>
        </p:nvSpPr>
        <p:spPr bwMode="auto">
          <a:xfrm>
            <a:off x="8228013" y="39433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grpSp>
        <p:nvGrpSpPr>
          <p:cNvPr id="97326" name="Group 188">
            <a:extLst>
              <a:ext uri="{FF2B5EF4-FFF2-40B4-BE49-F238E27FC236}">
                <a16:creationId xmlns:a16="http://schemas.microsoft.com/office/drawing/2014/main" id="{6A1E1AFD-0516-EFB8-8B9D-C8CB60D76727}"/>
              </a:ext>
            </a:extLst>
          </p:cNvPr>
          <p:cNvGrpSpPr>
            <a:grpSpLocks/>
          </p:cNvGrpSpPr>
          <p:nvPr/>
        </p:nvGrpSpPr>
        <p:grpSpPr bwMode="auto">
          <a:xfrm>
            <a:off x="5707063" y="2719388"/>
            <a:ext cx="144462" cy="144462"/>
            <a:chOff x="2925" y="1775"/>
            <a:chExt cx="91" cy="91"/>
          </a:xfrm>
        </p:grpSpPr>
        <p:sp>
          <p:nvSpPr>
            <p:cNvPr id="97368" name="Line 189">
              <a:extLst>
                <a:ext uri="{FF2B5EF4-FFF2-40B4-BE49-F238E27FC236}">
                  <a16:creationId xmlns:a16="http://schemas.microsoft.com/office/drawing/2014/main" id="{6658B365-901A-0DFF-1CA2-640D73C6526A}"/>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69" name="Line 190">
              <a:extLst>
                <a:ext uri="{FF2B5EF4-FFF2-40B4-BE49-F238E27FC236}">
                  <a16:creationId xmlns:a16="http://schemas.microsoft.com/office/drawing/2014/main" id="{E18AADA2-399A-83A8-F402-C08C6B1852BA}"/>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7327" name="Group 191">
            <a:extLst>
              <a:ext uri="{FF2B5EF4-FFF2-40B4-BE49-F238E27FC236}">
                <a16:creationId xmlns:a16="http://schemas.microsoft.com/office/drawing/2014/main" id="{038EA2E6-DA8F-A12A-9D4D-F70BC2FC7B00}"/>
              </a:ext>
            </a:extLst>
          </p:cNvPr>
          <p:cNvGrpSpPr>
            <a:grpSpLocks/>
          </p:cNvGrpSpPr>
          <p:nvPr/>
        </p:nvGrpSpPr>
        <p:grpSpPr bwMode="auto">
          <a:xfrm>
            <a:off x="8299450" y="3368675"/>
            <a:ext cx="144463" cy="144463"/>
            <a:chOff x="2925" y="1775"/>
            <a:chExt cx="91" cy="91"/>
          </a:xfrm>
        </p:grpSpPr>
        <p:sp>
          <p:nvSpPr>
            <p:cNvPr id="97366" name="Line 192">
              <a:extLst>
                <a:ext uri="{FF2B5EF4-FFF2-40B4-BE49-F238E27FC236}">
                  <a16:creationId xmlns:a16="http://schemas.microsoft.com/office/drawing/2014/main" id="{8CDA3F17-1303-A55D-04C2-6115A4312DE8}"/>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67" name="Line 193">
              <a:extLst>
                <a:ext uri="{FF2B5EF4-FFF2-40B4-BE49-F238E27FC236}">
                  <a16:creationId xmlns:a16="http://schemas.microsoft.com/office/drawing/2014/main" id="{1E75C0F8-25ED-E788-09AF-8E231F8DC7D4}"/>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328" name="Rectangle 194">
            <a:extLst>
              <a:ext uri="{FF2B5EF4-FFF2-40B4-BE49-F238E27FC236}">
                <a16:creationId xmlns:a16="http://schemas.microsoft.com/office/drawing/2014/main" id="{7E2B7641-F447-8A00-CB3A-CC0F93BADA1B}"/>
              </a:ext>
            </a:extLst>
          </p:cNvPr>
          <p:cNvSpPr>
            <a:spLocks noChangeArrowheads="1"/>
          </p:cNvSpPr>
          <p:nvPr/>
        </p:nvSpPr>
        <p:spPr bwMode="auto">
          <a:xfrm>
            <a:off x="2249488" y="264160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329" name="Rectangle 195">
            <a:extLst>
              <a:ext uri="{FF2B5EF4-FFF2-40B4-BE49-F238E27FC236}">
                <a16:creationId xmlns:a16="http://schemas.microsoft.com/office/drawing/2014/main" id="{BB72D2E4-6BF6-26BA-96AD-657B247EDE67}"/>
              </a:ext>
            </a:extLst>
          </p:cNvPr>
          <p:cNvSpPr>
            <a:spLocks noChangeArrowheads="1"/>
          </p:cNvSpPr>
          <p:nvPr/>
        </p:nvSpPr>
        <p:spPr bwMode="auto">
          <a:xfrm>
            <a:off x="2616200" y="264160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30" name="Rectangle 196">
            <a:extLst>
              <a:ext uri="{FF2B5EF4-FFF2-40B4-BE49-F238E27FC236}">
                <a16:creationId xmlns:a16="http://schemas.microsoft.com/office/drawing/2014/main" id="{327068F6-744A-1193-8AE0-E4831601E477}"/>
              </a:ext>
            </a:extLst>
          </p:cNvPr>
          <p:cNvSpPr>
            <a:spLocks noChangeArrowheads="1"/>
          </p:cNvSpPr>
          <p:nvPr/>
        </p:nvSpPr>
        <p:spPr bwMode="auto">
          <a:xfrm>
            <a:off x="2981325" y="264160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31" name="Rectangle 197">
            <a:extLst>
              <a:ext uri="{FF2B5EF4-FFF2-40B4-BE49-F238E27FC236}">
                <a16:creationId xmlns:a16="http://schemas.microsoft.com/office/drawing/2014/main" id="{E5BD11C0-87AD-FEB1-3FD3-24752D7C5BAD}"/>
              </a:ext>
            </a:extLst>
          </p:cNvPr>
          <p:cNvSpPr>
            <a:spLocks noChangeArrowheads="1"/>
          </p:cNvSpPr>
          <p:nvPr/>
        </p:nvSpPr>
        <p:spPr bwMode="auto">
          <a:xfrm>
            <a:off x="2635250" y="328930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97332" name="Rectangle 198">
            <a:extLst>
              <a:ext uri="{FF2B5EF4-FFF2-40B4-BE49-F238E27FC236}">
                <a16:creationId xmlns:a16="http://schemas.microsoft.com/office/drawing/2014/main" id="{14324FC8-83C8-2CEF-37C5-CA68C7396C8B}"/>
              </a:ext>
            </a:extLst>
          </p:cNvPr>
          <p:cNvSpPr>
            <a:spLocks noChangeArrowheads="1"/>
          </p:cNvSpPr>
          <p:nvPr/>
        </p:nvSpPr>
        <p:spPr bwMode="auto">
          <a:xfrm>
            <a:off x="2995613" y="328930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e</a:t>
            </a:r>
          </a:p>
        </p:txBody>
      </p:sp>
      <p:sp>
        <p:nvSpPr>
          <p:cNvPr id="97333" name="Line 199">
            <a:extLst>
              <a:ext uri="{FF2B5EF4-FFF2-40B4-BE49-F238E27FC236}">
                <a16:creationId xmlns:a16="http://schemas.microsoft.com/office/drawing/2014/main" id="{F0B2A883-9BA5-6AE2-035C-25AF1B9E655A}"/>
              </a:ext>
            </a:extLst>
          </p:cNvPr>
          <p:cNvSpPr>
            <a:spLocks noChangeShapeType="1"/>
          </p:cNvSpPr>
          <p:nvPr/>
        </p:nvSpPr>
        <p:spPr bwMode="auto">
          <a:xfrm>
            <a:off x="2779713" y="28575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7334" name="Group 200">
            <a:extLst>
              <a:ext uri="{FF2B5EF4-FFF2-40B4-BE49-F238E27FC236}">
                <a16:creationId xmlns:a16="http://schemas.microsoft.com/office/drawing/2014/main" id="{5FFF21B6-8180-90CD-AADB-2FE823A38FFD}"/>
              </a:ext>
            </a:extLst>
          </p:cNvPr>
          <p:cNvGrpSpPr>
            <a:grpSpLocks/>
          </p:cNvGrpSpPr>
          <p:nvPr/>
        </p:nvGrpSpPr>
        <p:grpSpPr bwMode="auto">
          <a:xfrm>
            <a:off x="3067050" y="2713038"/>
            <a:ext cx="144463" cy="144462"/>
            <a:chOff x="2925" y="1775"/>
            <a:chExt cx="91" cy="91"/>
          </a:xfrm>
        </p:grpSpPr>
        <p:sp>
          <p:nvSpPr>
            <p:cNvPr id="97364" name="Line 201">
              <a:extLst>
                <a:ext uri="{FF2B5EF4-FFF2-40B4-BE49-F238E27FC236}">
                  <a16:creationId xmlns:a16="http://schemas.microsoft.com/office/drawing/2014/main" id="{97B22177-1A59-734D-D692-736FF6A57916}"/>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65" name="Line 202">
              <a:extLst>
                <a:ext uri="{FF2B5EF4-FFF2-40B4-BE49-F238E27FC236}">
                  <a16:creationId xmlns:a16="http://schemas.microsoft.com/office/drawing/2014/main" id="{7E22313B-34A9-AFE7-8D67-DA74BC02F496}"/>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335" name="Line 203">
            <a:extLst>
              <a:ext uri="{FF2B5EF4-FFF2-40B4-BE49-F238E27FC236}">
                <a16:creationId xmlns:a16="http://schemas.microsoft.com/office/drawing/2014/main" id="{68825863-D4A9-B2CA-1C07-ACAC7BF38C10}"/>
              </a:ext>
            </a:extLst>
          </p:cNvPr>
          <p:cNvSpPr>
            <a:spLocks noChangeShapeType="1"/>
          </p:cNvSpPr>
          <p:nvPr/>
        </p:nvSpPr>
        <p:spPr bwMode="auto">
          <a:xfrm>
            <a:off x="2824163" y="2000250"/>
            <a:ext cx="0" cy="649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36" name="Line 204">
            <a:extLst>
              <a:ext uri="{FF2B5EF4-FFF2-40B4-BE49-F238E27FC236}">
                <a16:creationId xmlns:a16="http://schemas.microsoft.com/office/drawing/2014/main" id="{16620BC9-9E4D-9EB9-CB72-30276F263531}"/>
              </a:ext>
            </a:extLst>
          </p:cNvPr>
          <p:cNvSpPr>
            <a:spLocks noChangeShapeType="1"/>
          </p:cNvSpPr>
          <p:nvPr/>
        </p:nvSpPr>
        <p:spPr bwMode="auto">
          <a:xfrm>
            <a:off x="4192588" y="2000250"/>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37" name="Rectangle 222">
            <a:extLst>
              <a:ext uri="{FF2B5EF4-FFF2-40B4-BE49-F238E27FC236}">
                <a16:creationId xmlns:a16="http://schemas.microsoft.com/office/drawing/2014/main" id="{D9FC10FF-0A93-A788-6A2B-2FDBE9C251F1}"/>
              </a:ext>
            </a:extLst>
          </p:cNvPr>
          <p:cNvSpPr>
            <a:spLocks noChangeArrowheads="1"/>
          </p:cNvSpPr>
          <p:nvPr/>
        </p:nvSpPr>
        <p:spPr bwMode="auto">
          <a:xfrm>
            <a:off x="395288" y="1052513"/>
            <a:ext cx="3440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solidFill>
                  <a:srgbClr val="FFFF00"/>
                </a:solidFill>
                <a:latin typeface="Arial" panose="020B0604020202020204" pitchFamily="34" charset="0"/>
                <a:ea typeface="宋体" panose="02010600030101010101" pitchFamily="2" charset="-122"/>
              </a:rPr>
              <a:t>D = ((), (e), (a, (b, c, d)))</a:t>
            </a:r>
          </a:p>
        </p:txBody>
      </p:sp>
      <p:sp>
        <p:nvSpPr>
          <p:cNvPr id="97338" name="Rectangle 232">
            <a:extLst>
              <a:ext uri="{FF2B5EF4-FFF2-40B4-BE49-F238E27FC236}">
                <a16:creationId xmlns:a16="http://schemas.microsoft.com/office/drawing/2014/main" id="{D5B5DF0E-748B-FE51-8012-51A5E6AEACA4}"/>
              </a:ext>
            </a:extLst>
          </p:cNvPr>
          <p:cNvSpPr>
            <a:spLocks noChangeArrowheads="1"/>
          </p:cNvSpPr>
          <p:nvPr/>
        </p:nvSpPr>
        <p:spPr bwMode="auto">
          <a:xfrm>
            <a:off x="395288" y="4608513"/>
            <a:ext cx="1836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x1 = ( (e), (a, (b, c, d)))</a:t>
            </a:r>
          </a:p>
        </p:txBody>
      </p:sp>
      <p:sp>
        <p:nvSpPr>
          <p:cNvPr id="104" name="Rectangle 234">
            <a:extLst>
              <a:ext uri="{FF2B5EF4-FFF2-40B4-BE49-F238E27FC236}">
                <a16:creationId xmlns:a16="http://schemas.microsoft.com/office/drawing/2014/main" id="{37D0473E-749F-D546-C006-0C0CFB957C89}"/>
              </a:ext>
            </a:extLst>
          </p:cNvPr>
          <p:cNvSpPr>
            <a:spLocks noChangeArrowheads="1"/>
          </p:cNvSpPr>
          <p:nvPr/>
        </p:nvSpPr>
        <p:spPr bwMode="auto">
          <a:xfrm>
            <a:off x="2636838" y="15605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x1</a:t>
            </a:r>
          </a:p>
        </p:txBody>
      </p:sp>
      <p:sp>
        <p:nvSpPr>
          <p:cNvPr id="97340" name="Rectangle 235">
            <a:extLst>
              <a:ext uri="{FF2B5EF4-FFF2-40B4-BE49-F238E27FC236}">
                <a16:creationId xmlns:a16="http://schemas.microsoft.com/office/drawing/2014/main" id="{ED985752-EC55-3FB2-C5A5-2C145D453B0E}"/>
              </a:ext>
            </a:extLst>
          </p:cNvPr>
          <p:cNvSpPr>
            <a:spLocks noChangeArrowheads="1"/>
          </p:cNvSpPr>
          <p:nvPr/>
        </p:nvSpPr>
        <p:spPr bwMode="auto">
          <a:xfrm>
            <a:off x="395288" y="4902200"/>
            <a:ext cx="1506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x2 = ((a, (b, c, d)))</a:t>
            </a:r>
          </a:p>
        </p:txBody>
      </p:sp>
      <p:sp>
        <p:nvSpPr>
          <p:cNvPr id="106" name="Rectangle 236">
            <a:extLst>
              <a:ext uri="{FF2B5EF4-FFF2-40B4-BE49-F238E27FC236}">
                <a16:creationId xmlns:a16="http://schemas.microsoft.com/office/drawing/2014/main" id="{EFEEB793-7C58-6036-934B-7813472839F5}"/>
              </a:ext>
            </a:extLst>
          </p:cNvPr>
          <p:cNvSpPr>
            <a:spLocks noChangeArrowheads="1"/>
          </p:cNvSpPr>
          <p:nvPr/>
        </p:nvSpPr>
        <p:spPr bwMode="auto">
          <a:xfrm>
            <a:off x="4165600" y="15557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x2</a:t>
            </a:r>
          </a:p>
        </p:txBody>
      </p:sp>
      <p:sp>
        <p:nvSpPr>
          <p:cNvPr id="97342" name="Rectangle 237">
            <a:extLst>
              <a:ext uri="{FF2B5EF4-FFF2-40B4-BE49-F238E27FC236}">
                <a16:creationId xmlns:a16="http://schemas.microsoft.com/office/drawing/2014/main" id="{88B7EF2B-CB40-F9A5-4D4A-03F18100A1E4}"/>
              </a:ext>
            </a:extLst>
          </p:cNvPr>
          <p:cNvSpPr>
            <a:spLocks noChangeArrowheads="1"/>
          </p:cNvSpPr>
          <p:nvPr/>
        </p:nvSpPr>
        <p:spPr bwMode="auto">
          <a:xfrm>
            <a:off x="395288" y="5194300"/>
            <a:ext cx="1389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x3 = (a, (b, c, d))</a:t>
            </a:r>
          </a:p>
        </p:txBody>
      </p:sp>
      <p:sp>
        <p:nvSpPr>
          <p:cNvPr id="108" name="Rectangle 238">
            <a:extLst>
              <a:ext uri="{FF2B5EF4-FFF2-40B4-BE49-F238E27FC236}">
                <a16:creationId xmlns:a16="http://schemas.microsoft.com/office/drawing/2014/main" id="{2955134A-9915-D421-09D3-A84C5FC23858}"/>
              </a:ext>
            </a:extLst>
          </p:cNvPr>
          <p:cNvSpPr>
            <a:spLocks noChangeArrowheads="1"/>
          </p:cNvSpPr>
          <p:nvPr/>
        </p:nvSpPr>
        <p:spPr bwMode="auto">
          <a:xfrm>
            <a:off x="3400425" y="23399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x3</a:t>
            </a:r>
          </a:p>
        </p:txBody>
      </p:sp>
      <p:sp>
        <p:nvSpPr>
          <p:cNvPr id="97344" name="Rectangle 239">
            <a:extLst>
              <a:ext uri="{FF2B5EF4-FFF2-40B4-BE49-F238E27FC236}">
                <a16:creationId xmlns:a16="http://schemas.microsoft.com/office/drawing/2014/main" id="{2ABF3C47-0CDE-A78E-5BE1-24F919D2EA16}"/>
              </a:ext>
            </a:extLst>
          </p:cNvPr>
          <p:cNvSpPr>
            <a:spLocks noChangeArrowheads="1"/>
          </p:cNvSpPr>
          <p:nvPr/>
        </p:nvSpPr>
        <p:spPr bwMode="auto">
          <a:xfrm>
            <a:off x="395288" y="5486400"/>
            <a:ext cx="1220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x4 = ((b, c, d))</a:t>
            </a:r>
          </a:p>
        </p:txBody>
      </p:sp>
      <p:sp>
        <p:nvSpPr>
          <p:cNvPr id="110" name="Rectangle 240">
            <a:extLst>
              <a:ext uri="{FF2B5EF4-FFF2-40B4-BE49-F238E27FC236}">
                <a16:creationId xmlns:a16="http://schemas.microsoft.com/office/drawing/2014/main" id="{CD07D527-08E7-1AE7-E07E-02D85574C34E}"/>
              </a:ext>
            </a:extLst>
          </p:cNvPr>
          <p:cNvSpPr>
            <a:spLocks noChangeArrowheads="1"/>
          </p:cNvSpPr>
          <p:nvPr/>
        </p:nvSpPr>
        <p:spPr bwMode="auto">
          <a:xfrm>
            <a:off x="5237163" y="242411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x4</a:t>
            </a:r>
          </a:p>
        </p:txBody>
      </p:sp>
      <p:sp>
        <p:nvSpPr>
          <p:cNvPr id="111" name="Rectangle 241">
            <a:extLst>
              <a:ext uri="{FF2B5EF4-FFF2-40B4-BE49-F238E27FC236}">
                <a16:creationId xmlns:a16="http://schemas.microsoft.com/office/drawing/2014/main" id="{F82569CB-691B-5DBE-04EB-8DD12BF9ED55}"/>
              </a:ext>
            </a:extLst>
          </p:cNvPr>
          <p:cNvSpPr>
            <a:spLocks noChangeArrowheads="1"/>
          </p:cNvSpPr>
          <p:nvPr/>
        </p:nvSpPr>
        <p:spPr bwMode="auto">
          <a:xfrm>
            <a:off x="5091113" y="30559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x5</a:t>
            </a:r>
          </a:p>
        </p:txBody>
      </p:sp>
      <p:sp>
        <p:nvSpPr>
          <p:cNvPr id="97347" name="Rectangle 242">
            <a:extLst>
              <a:ext uri="{FF2B5EF4-FFF2-40B4-BE49-F238E27FC236}">
                <a16:creationId xmlns:a16="http://schemas.microsoft.com/office/drawing/2014/main" id="{8E962736-8D2A-9A16-F6F2-59A78536E4AF}"/>
              </a:ext>
            </a:extLst>
          </p:cNvPr>
          <p:cNvSpPr>
            <a:spLocks noChangeArrowheads="1"/>
          </p:cNvSpPr>
          <p:nvPr/>
        </p:nvSpPr>
        <p:spPr bwMode="auto">
          <a:xfrm>
            <a:off x="395288" y="5780088"/>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x5 = (b, c, d)</a:t>
            </a:r>
          </a:p>
        </p:txBody>
      </p:sp>
      <p:sp>
        <p:nvSpPr>
          <p:cNvPr id="97348" name="Rectangle 243">
            <a:extLst>
              <a:ext uri="{FF2B5EF4-FFF2-40B4-BE49-F238E27FC236}">
                <a16:creationId xmlns:a16="http://schemas.microsoft.com/office/drawing/2014/main" id="{71AA0590-635E-5660-E112-CC787834C01A}"/>
              </a:ext>
            </a:extLst>
          </p:cNvPr>
          <p:cNvSpPr>
            <a:spLocks noChangeArrowheads="1"/>
          </p:cNvSpPr>
          <p:nvPr/>
        </p:nvSpPr>
        <p:spPr bwMode="auto">
          <a:xfrm>
            <a:off x="395288" y="6072188"/>
            <a:ext cx="92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x6 = (c, d)</a:t>
            </a:r>
          </a:p>
        </p:txBody>
      </p:sp>
      <p:sp>
        <p:nvSpPr>
          <p:cNvPr id="97349" name="Rectangle 244">
            <a:extLst>
              <a:ext uri="{FF2B5EF4-FFF2-40B4-BE49-F238E27FC236}">
                <a16:creationId xmlns:a16="http://schemas.microsoft.com/office/drawing/2014/main" id="{6DA5EC69-5D53-A1FB-446E-479B3E6FAB32}"/>
              </a:ext>
            </a:extLst>
          </p:cNvPr>
          <p:cNvSpPr>
            <a:spLocks noChangeArrowheads="1"/>
          </p:cNvSpPr>
          <p:nvPr/>
        </p:nvSpPr>
        <p:spPr bwMode="auto">
          <a:xfrm>
            <a:off x="395288" y="6364288"/>
            <a:ext cx="75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x7 = (d)</a:t>
            </a:r>
          </a:p>
        </p:txBody>
      </p:sp>
      <p:sp>
        <p:nvSpPr>
          <p:cNvPr id="115" name="Rectangle 245">
            <a:extLst>
              <a:ext uri="{FF2B5EF4-FFF2-40B4-BE49-F238E27FC236}">
                <a16:creationId xmlns:a16="http://schemas.microsoft.com/office/drawing/2014/main" id="{D471DEE2-CCF8-BA12-0325-0F140445A296}"/>
              </a:ext>
            </a:extLst>
          </p:cNvPr>
          <p:cNvSpPr>
            <a:spLocks noChangeArrowheads="1"/>
          </p:cNvSpPr>
          <p:nvPr/>
        </p:nvSpPr>
        <p:spPr bwMode="auto">
          <a:xfrm>
            <a:off x="6604000" y="30289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x6</a:t>
            </a:r>
          </a:p>
        </p:txBody>
      </p:sp>
      <p:sp>
        <p:nvSpPr>
          <p:cNvPr id="116" name="Rectangle 246">
            <a:extLst>
              <a:ext uri="{FF2B5EF4-FFF2-40B4-BE49-F238E27FC236}">
                <a16:creationId xmlns:a16="http://schemas.microsoft.com/office/drawing/2014/main" id="{9F373255-FD83-684C-4CDE-A3B2E4878920}"/>
              </a:ext>
            </a:extLst>
          </p:cNvPr>
          <p:cNvSpPr>
            <a:spLocks noChangeArrowheads="1"/>
          </p:cNvSpPr>
          <p:nvPr/>
        </p:nvSpPr>
        <p:spPr bwMode="auto">
          <a:xfrm>
            <a:off x="7854950" y="30051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x7</a:t>
            </a:r>
          </a:p>
        </p:txBody>
      </p:sp>
      <p:sp>
        <p:nvSpPr>
          <p:cNvPr id="97352" name="文本框 117">
            <a:extLst>
              <a:ext uri="{FF2B5EF4-FFF2-40B4-BE49-F238E27FC236}">
                <a16:creationId xmlns:a16="http://schemas.microsoft.com/office/drawing/2014/main" id="{9936CF19-CDCB-0805-432D-D1C60D1E998C}"/>
              </a:ext>
            </a:extLst>
          </p:cNvPr>
          <p:cNvSpPr txBox="1">
            <a:spLocks noChangeArrowheads="1"/>
          </p:cNvSpPr>
          <p:nvPr/>
        </p:nvSpPr>
        <p:spPr bwMode="auto">
          <a:xfrm>
            <a:off x="2976563" y="4608513"/>
            <a:ext cx="1657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Head(D)=()</a:t>
            </a:r>
            <a:endParaRPr lang="zh-CN" altLang="en-US" sz="1800">
              <a:solidFill>
                <a:srgbClr val="FFFF00"/>
              </a:solidFill>
              <a:latin typeface="Arial" panose="020B0604020202020204" pitchFamily="34" charset="0"/>
              <a:ea typeface="宋体" panose="02010600030101010101" pitchFamily="2" charset="-122"/>
            </a:endParaRPr>
          </a:p>
        </p:txBody>
      </p:sp>
      <p:sp>
        <p:nvSpPr>
          <p:cNvPr id="97353" name="文本框 118">
            <a:extLst>
              <a:ext uri="{FF2B5EF4-FFF2-40B4-BE49-F238E27FC236}">
                <a16:creationId xmlns:a16="http://schemas.microsoft.com/office/drawing/2014/main" id="{AB37A893-4FD0-A92D-6D85-5532F6B564E5}"/>
              </a:ext>
            </a:extLst>
          </p:cNvPr>
          <p:cNvSpPr txBox="1">
            <a:spLocks noChangeArrowheads="1"/>
          </p:cNvSpPr>
          <p:nvPr/>
        </p:nvSpPr>
        <p:spPr bwMode="auto">
          <a:xfrm>
            <a:off x="3049588" y="5054600"/>
            <a:ext cx="16573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Tail(D)=x1</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Head(x1)=(e)</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Tail(x1)=x2</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Head(x2)=x3</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Tail(x2)=NULL</a:t>
            </a:r>
            <a:endParaRPr lang="zh-CN" altLang="en-US" sz="1800">
              <a:solidFill>
                <a:srgbClr val="FFFF00"/>
              </a:solidFill>
              <a:latin typeface="Arial" panose="020B0604020202020204" pitchFamily="34" charset="0"/>
              <a:ea typeface="宋体" panose="02010600030101010101" pitchFamily="2" charset="-122"/>
            </a:endParaRPr>
          </a:p>
        </p:txBody>
      </p:sp>
      <p:sp>
        <p:nvSpPr>
          <p:cNvPr id="97354" name="Rectangle 98">
            <a:extLst>
              <a:ext uri="{FF2B5EF4-FFF2-40B4-BE49-F238E27FC236}">
                <a16:creationId xmlns:a16="http://schemas.microsoft.com/office/drawing/2014/main" id="{A8E192C7-D0E4-494D-D110-4508ED6EB1E5}"/>
              </a:ext>
            </a:extLst>
          </p:cNvPr>
          <p:cNvSpPr>
            <a:spLocks noChangeArrowheads="1"/>
          </p:cNvSpPr>
          <p:nvPr/>
        </p:nvSpPr>
        <p:spPr bwMode="auto">
          <a:xfrm>
            <a:off x="792163" y="18557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97355" name="Rectangle 99">
            <a:extLst>
              <a:ext uri="{FF2B5EF4-FFF2-40B4-BE49-F238E27FC236}">
                <a16:creationId xmlns:a16="http://schemas.microsoft.com/office/drawing/2014/main" id="{A132F7A7-CDC0-215E-FF43-C038E8DC3DF7}"/>
              </a:ext>
            </a:extLst>
          </p:cNvPr>
          <p:cNvSpPr>
            <a:spLocks noChangeArrowheads="1"/>
          </p:cNvSpPr>
          <p:nvPr/>
        </p:nvSpPr>
        <p:spPr bwMode="auto">
          <a:xfrm>
            <a:off x="1152525" y="18557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56" name="Rectangle 100">
            <a:extLst>
              <a:ext uri="{FF2B5EF4-FFF2-40B4-BE49-F238E27FC236}">
                <a16:creationId xmlns:a16="http://schemas.microsoft.com/office/drawing/2014/main" id="{5A9AF8E6-7261-3146-14DB-E517D2D896F1}"/>
              </a:ext>
            </a:extLst>
          </p:cNvPr>
          <p:cNvSpPr>
            <a:spLocks noChangeArrowheads="1"/>
          </p:cNvSpPr>
          <p:nvPr/>
        </p:nvSpPr>
        <p:spPr bwMode="auto">
          <a:xfrm>
            <a:off x="1512888" y="18557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97357" name="Line 105">
            <a:extLst>
              <a:ext uri="{FF2B5EF4-FFF2-40B4-BE49-F238E27FC236}">
                <a16:creationId xmlns:a16="http://schemas.microsoft.com/office/drawing/2014/main" id="{07B47240-6849-455E-7EC5-2132ADF2A1EC}"/>
              </a:ext>
            </a:extLst>
          </p:cNvPr>
          <p:cNvSpPr>
            <a:spLocks noChangeShapeType="1"/>
          </p:cNvSpPr>
          <p:nvPr/>
        </p:nvSpPr>
        <p:spPr bwMode="auto">
          <a:xfrm>
            <a:off x="1320800" y="2155825"/>
            <a:ext cx="19050" cy="555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58" name="Line 165">
            <a:extLst>
              <a:ext uri="{FF2B5EF4-FFF2-40B4-BE49-F238E27FC236}">
                <a16:creationId xmlns:a16="http://schemas.microsoft.com/office/drawing/2014/main" id="{1F55DABF-3649-0616-35AB-C328326A5B71}"/>
              </a:ext>
            </a:extLst>
          </p:cNvPr>
          <p:cNvSpPr>
            <a:spLocks noChangeShapeType="1"/>
          </p:cNvSpPr>
          <p:nvPr/>
        </p:nvSpPr>
        <p:spPr bwMode="auto">
          <a:xfrm>
            <a:off x="1835150" y="2000250"/>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7359" name="Group 101">
            <a:extLst>
              <a:ext uri="{FF2B5EF4-FFF2-40B4-BE49-F238E27FC236}">
                <a16:creationId xmlns:a16="http://schemas.microsoft.com/office/drawing/2014/main" id="{D06AB06B-FC1A-A6A7-AC6A-2165E3AF49BB}"/>
              </a:ext>
            </a:extLst>
          </p:cNvPr>
          <p:cNvGrpSpPr>
            <a:grpSpLocks/>
          </p:cNvGrpSpPr>
          <p:nvPr/>
        </p:nvGrpSpPr>
        <p:grpSpPr bwMode="auto">
          <a:xfrm>
            <a:off x="1690688" y="2781300"/>
            <a:ext cx="144462" cy="144463"/>
            <a:chOff x="2925" y="1775"/>
            <a:chExt cx="91" cy="91"/>
          </a:xfrm>
        </p:grpSpPr>
        <p:sp>
          <p:nvSpPr>
            <p:cNvPr id="97362" name="Line 102">
              <a:extLst>
                <a:ext uri="{FF2B5EF4-FFF2-40B4-BE49-F238E27FC236}">
                  <a16:creationId xmlns:a16="http://schemas.microsoft.com/office/drawing/2014/main" id="{0F066B93-663F-53A6-AACC-442BDE22AE61}"/>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363" name="Line 103">
              <a:extLst>
                <a:ext uri="{FF2B5EF4-FFF2-40B4-BE49-F238E27FC236}">
                  <a16:creationId xmlns:a16="http://schemas.microsoft.com/office/drawing/2014/main" id="{A9F0872B-065D-8F49-43B6-2D2A6DD7DA95}"/>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7360" name="文本框 130">
            <a:extLst>
              <a:ext uri="{FF2B5EF4-FFF2-40B4-BE49-F238E27FC236}">
                <a16:creationId xmlns:a16="http://schemas.microsoft.com/office/drawing/2014/main" id="{E2179AC1-6CF3-5D3C-38E5-F50325F875A0}"/>
              </a:ext>
            </a:extLst>
          </p:cNvPr>
          <p:cNvSpPr txBox="1">
            <a:spLocks noChangeArrowheads="1"/>
          </p:cNvSpPr>
          <p:nvPr/>
        </p:nvSpPr>
        <p:spPr bwMode="auto">
          <a:xfrm>
            <a:off x="4946650" y="4508500"/>
            <a:ext cx="16573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Head(x3)=a</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Tail(x3)=x4</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Head(x4)=x5</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Tail(x4)=null</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Head(x5)=b</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Tail(x5)=x6</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Head(x6)=c</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Tail(x6)=x7</a:t>
            </a:r>
            <a:endParaRPr lang="zh-CN" altLang="en-US" sz="1800">
              <a:solidFill>
                <a:srgbClr val="FFFF00"/>
              </a:solidFill>
              <a:latin typeface="Arial" panose="020B0604020202020204" pitchFamily="34" charset="0"/>
              <a:ea typeface="宋体" panose="02010600030101010101" pitchFamily="2" charset="-122"/>
            </a:endParaRPr>
          </a:p>
        </p:txBody>
      </p:sp>
      <p:sp>
        <p:nvSpPr>
          <p:cNvPr id="97361" name="文本框 131">
            <a:extLst>
              <a:ext uri="{FF2B5EF4-FFF2-40B4-BE49-F238E27FC236}">
                <a16:creationId xmlns:a16="http://schemas.microsoft.com/office/drawing/2014/main" id="{B4F551EF-0CBC-9ACE-1199-2B415546C548}"/>
              </a:ext>
            </a:extLst>
          </p:cNvPr>
          <p:cNvSpPr txBox="1">
            <a:spLocks noChangeArrowheads="1"/>
          </p:cNvSpPr>
          <p:nvPr/>
        </p:nvSpPr>
        <p:spPr bwMode="auto">
          <a:xfrm>
            <a:off x="6715125" y="4608513"/>
            <a:ext cx="1657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Head(x7)=d</a:t>
            </a:r>
          </a:p>
          <a:p>
            <a:pPr>
              <a:spcBef>
                <a:spcPct val="0"/>
              </a:spcBef>
              <a:buClrTx/>
              <a:buSzTx/>
              <a:buFontTx/>
              <a:buNone/>
            </a:pPr>
            <a:r>
              <a:rPr lang="en-US" altLang="zh-CN" sz="1800">
                <a:solidFill>
                  <a:srgbClr val="FFFF00"/>
                </a:solidFill>
                <a:latin typeface="Arial" panose="020B0604020202020204" pitchFamily="34" charset="0"/>
                <a:ea typeface="宋体" panose="02010600030101010101" pitchFamily="2" charset="-122"/>
              </a:rPr>
              <a:t>Tail(x7)=null</a:t>
            </a:r>
            <a:endParaRPr lang="zh-CN" altLang="en-US" sz="1800">
              <a:solidFill>
                <a:srgbClr val="FFFF00"/>
              </a:solidFill>
              <a:latin typeface="Arial" panose="020B0604020202020204" pitchFamily="34" charset="0"/>
              <a:ea typeface="宋体" panose="02010600030101010101" pitchFamily="2" charset="-122"/>
            </a:endParaRPr>
          </a:p>
        </p:txBody>
      </p:sp>
      <p:sp>
        <p:nvSpPr>
          <p:cNvPr id="2" name="任意多边形: 形状 1">
            <a:extLst>
              <a:ext uri="{FF2B5EF4-FFF2-40B4-BE49-F238E27FC236}">
                <a16:creationId xmlns:a16="http://schemas.microsoft.com/office/drawing/2014/main" id="{BCED254D-534A-BF2A-723F-453BA0B7BBE2}"/>
              </a:ext>
            </a:extLst>
          </p:cNvPr>
          <p:cNvSpPr/>
          <p:nvPr/>
        </p:nvSpPr>
        <p:spPr>
          <a:xfrm>
            <a:off x="2072640" y="1605560"/>
            <a:ext cx="6644640" cy="2828544"/>
          </a:xfrm>
          <a:custGeom>
            <a:avLst/>
            <a:gdLst>
              <a:gd name="connsiteX0" fmla="*/ 0 w 6644640"/>
              <a:gd name="connsiteY0" fmla="*/ 36576 h 2828544"/>
              <a:gd name="connsiteX1" fmla="*/ 0 w 6644640"/>
              <a:gd name="connsiteY1" fmla="*/ 2316480 h 2828544"/>
              <a:gd name="connsiteX2" fmla="*/ 2743200 w 6644640"/>
              <a:gd name="connsiteY2" fmla="*/ 2316480 h 2828544"/>
              <a:gd name="connsiteX3" fmla="*/ 2743200 w 6644640"/>
              <a:gd name="connsiteY3" fmla="*/ 2828544 h 2828544"/>
              <a:gd name="connsiteX4" fmla="*/ 6632448 w 6644640"/>
              <a:gd name="connsiteY4" fmla="*/ 2816352 h 2828544"/>
              <a:gd name="connsiteX5" fmla="*/ 6644640 w 6644640"/>
              <a:gd name="connsiteY5" fmla="*/ 0 h 2828544"/>
              <a:gd name="connsiteX6" fmla="*/ 0 w 6644640"/>
              <a:gd name="connsiteY6" fmla="*/ 36576 h 282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4640" h="2828544">
                <a:moveTo>
                  <a:pt x="0" y="36576"/>
                </a:moveTo>
                <a:lnTo>
                  <a:pt x="0" y="2316480"/>
                </a:lnTo>
                <a:lnTo>
                  <a:pt x="2743200" y="2316480"/>
                </a:lnTo>
                <a:lnTo>
                  <a:pt x="2743200" y="2828544"/>
                </a:lnTo>
                <a:lnTo>
                  <a:pt x="6632448" y="2816352"/>
                </a:lnTo>
                <a:lnTo>
                  <a:pt x="6644640" y="0"/>
                </a:lnTo>
                <a:lnTo>
                  <a:pt x="0" y="36576"/>
                </a:lnTo>
                <a:close/>
              </a:path>
            </a:pathLst>
          </a:custGeom>
          <a:no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直接箭头连接符 3">
            <a:extLst>
              <a:ext uri="{FF2B5EF4-FFF2-40B4-BE49-F238E27FC236}">
                <a16:creationId xmlns:a16="http://schemas.microsoft.com/office/drawing/2014/main" id="{D97CF012-8D8B-68F1-872B-403FAFD99262}"/>
              </a:ext>
            </a:extLst>
          </p:cNvPr>
          <p:cNvCxnSpPr>
            <a:stCxn id="2" idx="1"/>
          </p:cNvCxnSpPr>
          <p:nvPr/>
        </p:nvCxnSpPr>
        <p:spPr>
          <a:xfrm flipH="1">
            <a:off x="1152525" y="3922040"/>
            <a:ext cx="920115" cy="68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任意多边形: 形状 4">
            <a:extLst>
              <a:ext uri="{FF2B5EF4-FFF2-40B4-BE49-F238E27FC236}">
                <a16:creationId xmlns:a16="http://schemas.microsoft.com/office/drawing/2014/main" id="{F8725F4F-85CB-475A-CCF4-C9F9A1A02164}"/>
              </a:ext>
            </a:extLst>
          </p:cNvPr>
          <p:cNvSpPr/>
          <p:nvPr/>
        </p:nvSpPr>
        <p:spPr>
          <a:xfrm>
            <a:off x="3535680" y="1743456"/>
            <a:ext cx="5096256" cy="2633472"/>
          </a:xfrm>
          <a:custGeom>
            <a:avLst/>
            <a:gdLst>
              <a:gd name="connsiteX0" fmla="*/ 0 w 5096256"/>
              <a:gd name="connsiteY0" fmla="*/ 36576 h 2633472"/>
              <a:gd name="connsiteX1" fmla="*/ 0 w 5096256"/>
              <a:gd name="connsiteY1" fmla="*/ 2048256 h 2633472"/>
              <a:gd name="connsiteX2" fmla="*/ 1536192 w 5096256"/>
              <a:gd name="connsiteY2" fmla="*/ 2036064 h 2633472"/>
              <a:gd name="connsiteX3" fmla="*/ 1524000 w 5096256"/>
              <a:gd name="connsiteY3" fmla="*/ 2633472 h 2633472"/>
              <a:gd name="connsiteX4" fmla="*/ 5096256 w 5096256"/>
              <a:gd name="connsiteY4" fmla="*/ 2621280 h 2633472"/>
              <a:gd name="connsiteX5" fmla="*/ 5096256 w 5096256"/>
              <a:gd name="connsiteY5" fmla="*/ 1280160 h 2633472"/>
              <a:gd name="connsiteX6" fmla="*/ 2621280 w 5096256"/>
              <a:gd name="connsiteY6" fmla="*/ 1292352 h 2633472"/>
              <a:gd name="connsiteX7" fmla="*/ 2633472 w 5096256"/>
              <a:gd name="connsiteY7" fmla="*/ 0 h 2633472"/>
              <a:gd name="connsiteX8" fmla="*/ 0 w 5096256"/>
              <a:gd name="connsiteY8" fmla="*/ 36576 h 263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6256" h="2633472">
                <a:moveTo>
                  <a:pt x="0" y="36576"/>
                </a:moveTo>
                <a:lnTo>
                  <a:pt x="0" y="2048256"/>
                </a:lnTo>
                <a:lnTo>
                  <a:pt x="1536192" y="2036064"/>
                </a:lnTo>
                <a:lnTo>
                  <a:pt x="1524000" y="2633472"/>
                </a:lnTo>
                <a:lnTo>
                  <a:pt x="5096256" y="2621280"/>
                </a:lnTo>
                <a:lnTo>
                  <a:pt x="5096256" y="1280160"/>
                </a:lnTo>
                <a:lnTo>
                  <a:pt x="2621280" y="1292352"/>
                </a:lnTo>
                <a:lnTo>
                  <a:pt x="2633472" y="0"/>
                </a:lnTo>
                <a:lnTo>
                  <a:pt x="0" y="36576"/>
                </a:lnTo>
                <a:close/>
              </a:path>
            </a:pathLst>
          </a:custGeom>
          <a:noFill/>
          <a:ln>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直接箭头连接符 6">
            <a:extLst>
              <a:ext uri="{FF2B5EF4-FFF2-40B4-BE49-F238E27FC236}">
                <a16:creationId xmlns:a16="http://schemas.microsoft.com/office/drawing/2014/main" id="{E67AF947-D952-9828-2DE1-B2FB829D63E6}"/>
              </a:ext>
            </a:extLst>
          </p:cNvPr>
          <p:cNvCxnSpPr>
            <a:stCxn id="5" idx="1"/>
            <a:endCxn id="97340" idx="3"/>
          </p:cNvCxnSpPr>
          <p:nvPr/>
        </p:nvCxnSpPr>
        <p:spPr>
          <a:xfrm flipH="1">
            <a:off x="1901825" y="3791712"/>
            <a:ext cx="1633855" cy="1262888"/>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8" grpId="0"/>
      <p:bldP spid="110" grpId="0"/>
      <p:bldP spid="111" grpId="0"/>
      <p:bldP spid="115" grpId="0"/>
      <p:bldP spid="1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1" name="Rectangle 7"/>
          <p:cNvSpPr>
            <a:spLocks noGrp="1" noChangeArrowheads="1"/>
          </p:cNvSpPr>
          <p:nvPr>
            <p:ph type="title"/>
          </p:nvPr>
        </p:nvSpPr>
        <p:spPr>
          <a:xfrm>
            <a:off x="457200" y="274638"/>
            <a:ext cx="8229600" cy="1143000"/>
          </a:xfrm>
          <a:noFill/>
        </p:spPr>
        <p:txBody>
          <a:bodyPr anchorCtr="0"/>
          <a:lstStyle/>
          <a:p>
            <a:pPr algn="ctr"/>
            <a:r>
              <a:rPr lang="en-US" altLang="zh-CN"/>
              <a:t>3D array</a:t>
            </a:r>
          </a:p>
        </p:txBody>
      </p:sp>
      <p:graphicFrame>
        <p:nvGraphicFramePr>
          <p:cNvPr id="72712" name="Object 8"/>
          <p:cNvGraphicFramePr>
            <a:graphicFrameLocks noChangeAspect="1"/>
          </p:cNvGraphicFramePr>
          <p:nvPr/>
        </p:nvGraphicFramePr>
        <p:xfrm>
          <a:off x="1403033" y="1268413"/>
          <a:ext cx="6437312" cy="4111625"/>
        </p:xfrm>
        <a:graphic>
          <a:graphicData uri="http://schemas.openxmlformats.org/presentationml/2006/ole">
            <mc:AlternateContent xmlns:mc="http://schemas.openxmlformats.org/markup-compatibility/2006">
              <mc:Choice xmlns:v="urn:schemas-microsoft-com:vml" Requires="v">
                <p:oleObj name="Image" r:id="rId2" imgW="7416800" imgH="4737100" progId="Photoshop.Image.6">
                  <p:embed/>
                </p:oleObj>
              </mc:Choice>
              <mc:Fallback>
                <p:oleObj name="Image" r:id="rId2" imgW="7416800" imgH="4737100" progId="Photoshop.Image.6">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033" y="1268413"/>
                        <a:ext cx="6437312" cy="4111625"/>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2713" name="Rectangle 9"/>
          <p:cNvSpPr>
            <a:spLocks noChangeArrowheads="1"/>
          </p:cNvSpPr>
          <p:nvPr/>
        </p:nvSpPr>
        <p:spPr bwMode="auto">
          <a:xfrm>
            <a:off x="395605" y="5733415"/>
            <a:ext cx="8651240" cy="77851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a:spcBef>
                <a:spcPct val="20000"/>
              </a:spcBef>
              <a:buClr>
                <a:schemeClr val="hlink"/>
              </a:buClr>
              <a:buSzPct val="75000"/>
              <a:buFont typeface="Wingdings" panose="05000000000000000000" pitchFamily="2" charset="2"/>
              <a:buNone/>
            </a:pPr>
            <a:r>
              <a:rPr lang="en-US" altLang="zh-CN" sz="2800" b="1">
                <a:latin typeface="Times New Roman" panose="02020603050405020304" pitchFamily="18" charset="0"/>
                <a:ea typeface="仿宋_GB2312" pitchFamily="49" charset="-122"/>
              </a:rPr>
              <a:t>Page subscript </a:t>
            </a:r>
            <a:r>
              <a:rPr lang="en-US" altLang="zh-CN" sz="2400" b="1" i="1">
                <a:solidFill>
                  <a:srgbClr val="FFFF00"/>
                </a:solidFill>
                <a:latin typeface="Times New Roman" panose="02020603050405020304" pitchFamily="18" charset="0"/>
                <a:ea typeface="仿宋_GB2312" pitchFamily="49" charset="-122"/>
              </a:rPr>
              <a:t>i</a:t>
            </a:r>
            <a:r>
              <a:rPr lang="en-US" altLang="zh-CN" sz="2800" b="1" i="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Row subscript </a:t>
            </a:r>
            <a:r>
              <a:rPr lang="en-US" altLang="zh-CN" sz="2400" b="1" i="1">
                <a:solidFill>
                  <a:srgbClr val="FFFF00"/>
                </a:solidFill>
                <a:latin typeface="Times New Roman" panose="02020603050405020304" pitchFamily="18" charset="0"/>
                <a:ea typeface="仿宋_GB2312" pitchFamily="49" charset="-122"/>
              </a:rPr>
              <a:t>j</a:t>
            </a:r>
            <a:r>
              <a:rPr lang="en-US" altLang="zh-CN" sz="2800" b="1" i="1">
                <a:latin typeface="Times New Roman" panose="02020603050405020304" pitchFamily="18" charset="0"/>
                <a:ea typeface="仿宋_GB2312" pitchFamily="49" charset="-122"/>
              </a:rPr>
              <a:t> </a:t>
            </a:r>
            <a:r>
              <a:rPr lang="en-US" altLang="zh-CN" sz="2800" b="1">
                <a:latin typeface="Times New Roman" panose="02020603050405020304" pitchFamily="18" charset="0"/>
                <a:ea typeface="仿宋_GB2312" pitchFamily="49" charset="-122"/>
              </a:rPr>
              <a:t>, Column subscript </a:t>
            </a:r>
            <a:r>
              <a:rPr lang="en-US" altLang="zh-CN" sz="2400" b="1" i="1">
                <a:solidFill>
                  <a:srgbClr val="FFFF00"/>
                </a:solidFill>
                <a:latin typeface="Times New Roman" panose="02020603050405020304" pitchFamily="18" charset="0"/>
                <a:ea typeface="仿宋_GB2312" pitchFamily="49" charset="-122"/>
              </a:rPr>
              <a:t>k</a:t>
            </a:r>
          </a:p>
        </p:txBody>
      </p:sp>
      <p:sp>
        <p:nvSpPr>
          <p:cNvPr id="72714" name="Text Box 10"/>
          <p:cNvSpPr txBox="1">
            <a:spLocks noChangeArrowheads="1"/>
          </p:cNvSpPr>
          <p:nvPr/>
        </p:nvSpPr>
        <p:spPr bwMode="auto">
          <a:xfrm>
            <a:off x="1907858" y="1319213"/>
            <a:ext cx="40957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1"/>
                </a:solidFill>
              </a:rPr>
              <a:t>m</a:t>
            </a:r>
          </a:p>
        </p:txBody>
      </p:sp>
      <p:sp>
        <p:nvSpPr>
          <p:cNvPr id="72715" name="Text Box 11"/>
          <p:cNvSpPr txBox="1">
            <a:spLocks noChangeArrowheads="1"/>
          </p:cNvSpPr>
          <p:nvPr/>
        </p:nvSpPr>
        <p:spPr bwMode="auto">
          <a:xfrm>
            <a:off x="3058795" y="1319213"/>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n</a:t>
            </a:r>
          </a:p>
        </p:txBody>
      </p:sp>
      <p:sp>
        <p:nvSpPr>
          <p:cNvPr id="72717" name="Text Box 13"/>
          <p:cNvSpPr txBox="1">
            <a:spLocks noChangeArrowheads="1"/>
          </p:cNvSpPr>
          <p:nvPr/>
        </p:nvSpPr>
        <p:spPr bwMode="auto">
          <a:xfrm>
            <a:off x="1714183" y="3651250"/>
            <a:ext cx="40957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chemeClr val="bg1"/>
                </a:solidFill>
              </a:rPr>
              <a:t>m</a:t>
            </a:r>
          </a:p>
        </p:txBody>
      </p:sp>
      <p:sp>
        <p:nvSpPr>
          <p:cNvPr id="72719" name="Text Box 15"/>
          <p:cNvSpPr txBox="1">
            <a:spLocks noChangeArrowheads="1"/>
          </p:cNvSpPr>
          <p:nvPr/>
        </p:nvSpPr>
        <p:spPr bwMode="auto">
          <a:xfrm>
            <a:off x="2339658" y="2282825"/>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n</a:t>
            </a:r>
          </a:p>
        </p:txBody>
      </p:sp>
      <p:sp>
        <p:nvSpPr>
          <p:cNvPr id="72720" name="Text Box 16"/>
          <p:cNvSpPr txBox="1">
            <a:spLocks noChangeArrowheads="1"/>
          </p:cNvSpPr>
          <p:nvPr/>
        </p:nvSpPr>
        <p:spPr bwMode="auto">
          <a:xfrm>
            <a:off x="4859020" y="1635125"/>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s</a:t>
            </a:r>
          </a:p>
        </p:txBody>
      </p:sp>
      <p:sp>
        <p:nvSpPr>
          <p:cNvPr id="72721" name="Text Box 17"/>
          <p:cNvSpPr txBox="1">
            <a:spLocks noChangeArrowheads="1"/>
          </p:cNvSpPr>
          <p:nvPr/>
        </p:nvSpPr>
        <p:spPr bwMode="auto">
          <a:xfrm>
            <a:off x="4284345" y="1319213"/>
            <a:ext cx="504825" cy="3968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solidFill>
                  <a:schemeClr val="bg1"/>
                </a:solidFill>
              </a:rPr>
              <a:t>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D2AD44A6-2DFD-9ADB-EF3A-73875CCE8128}"/>
              </a:ext>
            </a:extLst>
          </p:cNvPr>
          <p:cNvSpPr txBox="1">
            <a:spLocks noChangeArrowheads="1"/>
          </p:cNvSpPr>
          <p:nvPr/>
        </p:nvSpPr>
        <p:spPr bwMode="auto">
          <a:xfrm>
            <a:off x="323850" y="1260475"/>
            <a:ext cx="85820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dirty="0"/>
              <a:t>typedef </a:t>
            </a:r>
            <a:r>
              <a:rPr kumimoji="1" lang="en-US" altLang="zh-CN" sz="2400" dirty="0" err="1"/>
              <a:t>enum</a:t>
            </a:r>
            <a:r>
              <a:rPr kumimoji="1" lang="en-US" altLang="zh-CN" sz="2400" dirty="0"/>
              <a:t> {Atom, List} </a:t>
            </a:r>
            <a:r>
              <a:rPr kumimoji="1" lang="en-US" altLang="zh-CN" sz="2400" dirty="0" err="1"/>
              <a:t>ElemTag</a:t>
            </a:r>
            <a:r>
              <a:rPr kumimoji="1" lang="en-US" altLang="zh-CN" sz="2400" dirty="0"/>
              <a:t>;</a:t>
            </a:r>
          </a:p>
          <a:p>
            <a:pPr eaLnBrk="1" hangingPunct="1">
              <a:spcBef>
                <a:spcPct val="0"/>
              </a:spcBef>
              <a:buClrTx/>
              <a:buSzTx/>
              <a:buFontTx/>
              <a:buNone/>
            </a:pPr>
            <a:r>
              <a:rPr kumimoji="1" lang="en-US" altLang="zh-CN" sz="2400" dirty="0"/>
              <a:t>typedef int </a:t>
            </a:r>
            <a:r>
              <a:rPr kumimoji="1" lang="en-US" altLang="zh-CN" sz="2400" dirty="0" err="1"/>
              <a:t>AtomType</a:t>
            </a:r>
            <a:r>
              <a:rPr kumimoji="1" lang="en-US" altLang="zh-CN" sz="2400" dirty="0"/>
              <a:t>;</a:t>
            </a:r>
          </a:p>
          <a:p>
            <a:pPr eaLnBrk="1" hangingPunct="1">
              <a:spcBef>
                <a:spcPct val="0"/>
              </a:spcBef>
              <a:buClrTx/>
              <a:buSzTx/>
              <a:buFontTx/>
              <a:buNone/>
            </a:pPr>
            <a:endParaRPr kumimoji="1" lang="en-US" altLang="zh-CN" sz="2400" dirty="0"/>
          </a:p>
          <a:p>
            <a:pPr eaLnBrk="1" hangingPunct="1">
              <a:spcBef>
                <a:spcPct val="0"/>
              </a:spcBef>
              <a:buClrTx/>
              <a:buSzTx/>
              <a:buFontTx/>
              <a:buNone/>
            </a:pPr>
            <a:r>
              <a:rPr kumimoji="1" lang="en-US" altLang="zh-CN" sz="2400" dirty="0"/>
              <a:t>typedef struct _</a:t>
            </a:r>
            <a:r>
              <a:rPr kumimoji="1" lang="en-US" altLang="zh-CN" sz="2400" dirty="0" err="1"/>
              <a:t>GLNode</a:t>
            </a:r>
            <a:endParaRPr kumimoji="1" lang="en-US" altLang="zh-CN" sz="2400" dirty="0"/>
          </a:p>
          <a:p>
            <a:pPr eaLnBrk="1" hangingPunct="1">
              <a:spcBef>
                <a:spcPct val="0"/>
              </a:spcBef>
              <a:buClrTx/>
              <a:buSzTx/>
              <a:buFontTx/>
              <a:buNone/>
            </a:pPr>
            <a:r>
              <a:rPr kumimoji="1" lang="en-US" altLang="zh-CN" sz="2400" dirty="0"/>
              <a:t>{</a:t>
            </a:r>
          </a:p>
          <a:p>
            <a:pPr eaLnBrk="1" hangingPunct="1">
              <a:spcBef>
                <a:spcPct val="0"/>
              </a:spcBef>
              <a:buClrTx/>
              <a:buSzTx/>
              <a:buFontTx/>
              <a:buNone/>
            </a:pPr>
            <a:r>
              <a:rPr kumimoji="1" lang="en-US" altLang="zh-CN" sz="2400" dirty="0"/>
              <a:t>	</a:t>
            </a:r>
            <a:r>
              <a:rPr kumimoji="1" lang="en-US" altLang="zh-CN" sz="2400" dirty="0" err="1"/>
              <a:t>ElemTag</a:t>
            </a:r>
            <a:r>
              <a:rPr kumimoji="1" lang="en-US" altLang="zh-CN" sz="2400" dirty="0"/>
              <a:t>  tag;</a:t>
            </a:r>
          </a:p>
          <a:p>
            <a:pPr eaLnBrk="1" hangingPunct="1">
              <a:spcBef>
                <a:spcPct val="0"/>
              </a:spcBef>
              <a:buClrTx/>
              <a:buSzTx/>
              <a:buFontTx/>
              <a:buNone/>
            </a:pPr>
            <a:r>
              <a:rPr kumimoji="1" lang="en-US" altLang="zh-CN" sz="2400" dirty="0"/>
              <a:t>	</a:t>
            </a:r>
            <a:r>
              <a:rPr kumimoji="1" lang="en-US" altLang="zh-CN" sz="2400" dirty="0">
                <a:solidFill>
                  <a:srgbClr val="FFFF00"/>
                </a:solidFill>
              </a:rPr>
              <a:t>union</a:t>
            </a:r>
          </a:p>
          <a:p>
            <a:pPr eaLnBrk="1" hangingPunct="1">
              <a:spcBef>
                <a:spcPct val="0"/>
              </a:spcBef>
              <a:buClrTx/>
              <a:buSzTx/>
              <a:buFontTx/>
              <a:buNone/>
            </a:pPr>
            <a:r>
              <a:rPr kumimoji="1" lang="en-US" altLang="zh-CN" sz="2400" dirty="0"/>
              <a:t>	{</a:t>
            </a:r>
          </a:p>
          <a:p>
            <a:pPr eaLnBrk="1" hangingPunct="1">
              <a:spcBef>
                <a:spcPct val="0"/>
              </a:spcBef>
              <a:buClrTx/>
              <a:buSzTx/>
              <a:buFontTx/>
              <a:buNone/>
            </a:pPr>
            <a:r>
              <a:rPr kumimoji="1" lang="en-US" altLang="zh-CN" sz="2400" dirty="0"/>
              <a:t>		</a:t>
            </a:r>
            <a:r>
              <a:rPr kumimoji="1" lang="en-US" altLang="zh-CN" sz="2400" dirty="0" err="1"/>
              <a:t>AtomType</a:t>
            </a:r>
            <a:r>
              <a:rPr kumimoji="1" lang="en-US" altLang="zh-CN" sz="2400" dirty="0"/>
              <a:t>  </a:t>
            </a:r>
            <a:r>
              <a:rPr kumimoji="1" lang="en-US" altLang="zh-CN" sz="2400" dirty="0">
                <a:solidFill>
                  <a:srgbClr val="FFFF00"/>
                </a:solidFill>
              </a:rPr>
              <a:t>atom</a:t>
            </a:r>
            <a:r>
              <a:rPr kumimoji="1" lang="en-US" altLang="zh-CN" sz="2400" dirty="0"/>
              <a:t>;	   	</a:t>
            </a:r>
            <a:r>
              <a:rPr kumimoji="1" lang="en-US" altLang="zh-CN" sz="2400" dirty="0">
                <a:solidFill>
                  <a:srgbClr val="33CC33"/>
                </a:solidFill>
              </a:rPr>
              <a:t>//</a:t>
            </a:r>
            <a:r>
              <a:rPr kumimoji="1" lang="zh-CN" altLang="en-US" sz="2400" dirty="0">
                <a:solidFill>
                  <a:srgbClr val="33CC33"/>
                </a:solidFill>
              </a:rPr>
              <a:t>原子结点的值域</a:t>
            </a:r>
            <a:endParaRPr kumimoji="1" lang="zh-CN" altLang="en-US" sz="2400" dirty="0"/>
          </a:p>
          <a:p>
            <a:pPr eaLnBrk="1" hangingPunct="1">
              <a:spcBef>
                <a:spcPct val="0"/>
              </a:spcBef>
              <a:buClrTx/>
              <a:buSzTx/>
              <a:buFontTx/>
              <a:buNone/>
            </a:pPr>
            <a:r>
              <a:rPr kumimoji="1" lang="zh-CN" altLang="en-US" sz="2400" dirty="0"/>
              <a:t>		</a:t>
            </a:r>
            <a:r>
              <a:rPr kumimoji="1" lang="en-US" altLang="zh-CN" sz="2400" dirty="0"/>
              <a:t>struct _</a:t>
            </a:r>
            <a:r>
              <a:rPr kumimoji="1" lang="en-US" altLang="zh-CN" sz="2400" dirty="0" err="1"/>
              <a:t>GLNode</a:t>
            </a:r>
            <a:r>
              <a:rPr kumimoji="1" lang="en-US" altLang="zh-CN" sz="2400" dirty="0"/>
              <a:t>  *</a:t>
            </a:r>
            <a:r>
              <a:rPr kumimoji="1" lang="en-US" altLang="zh-CN" sz="2400" dirty="0">
                <a:solidFill>
                  <a:srgbClr val="FFFF00"/>
                </a:solidFill>
              </a:rPr>
              <a:t>head</a:t>
            </a:r>
            <a:r>
              <a:rPr kumimoji="1" lang="en-US" altLang="zh-CN" sz="2400" dirty="0"/>
              <a:t>; 	</a:t>
            </a:r>
            <a:r>
              <a:rPr kumimoji="1" lang="en-US" altLang="zh-CN" sz="2400" dirty="0">
                <a:solidFill>
                  <a:srgbClr val="33CC33"/>
                </a:solidFill>
              </a:rPr>
              <a:t>//</a:t>
            </a:r>
            <a:r>
              <a:rPr kumimoji="1" lang="zh-CN" altLang="en-US" sz="2400" dirty="0">
                <a:solidFill>
                  <a:srgbClr val="33CC33"/>
                </a:solidFill>
              </a:rPr>
              <a:t>表结点的表头指针</a:t>
            </a:r>
            <a:endParaRPr kumimoji="1" lang="zh-CN" altLang="en-US" sz="2400" dirty="0"/>
          </a:p>
          <a:p>
            <a:pPr eaLnBrk="1" hangingPunct="1">
              <a:spcBef>
                <a:spcPct val="0"/>
              </a:spcBef>
              <a:buClrTx/>
              <a:buSzTx/>
              <a:buFontTx/>
              <a:buNone/>
            </a:pPr>
            <a:r>
              <a:rPr kumimoji="1" lang="zh-CN" altLang="en-US" sz="2400" dirty="0"/>
              <a:t>	</a:t>
            </a:r>
            <a:r>
              <a:rPr kumimoji="1" lang="en-US" altLang="zh-CN" sz="2400" dirty="0"/>
              <a:t>}</a:t>
            </a:r>
            <a:r>
              <a:rPr kumimoji="1" lang="en-US" altLang="zh-CN" sz="2400" dirty="0" err="1">
                <a:solidFill>
                  <a:srgbClr val="FFFF00"/>
                </a:solidFill>
              </a:rPr>
              <a:t>ptr</a:t>
            </a:r>
            <a:r>
              <a:rPr kumimoji="1" lang="en-US" altLang="zh-CN" sz="2400" dirty="0"/>
              <a:t>;</a:t>
            </a:r>
          </a:p>
          <a:p>
            <a:pPr eaLnBrk="1" hangingPunct="1">
              <a:spcBef>
                <a:spcPct val="0"/>
              </a:spcBef>
              <a:buClrTx/>
              <a:buSzTx/>
              <a:buFontTx/>
              <a:buNone/>
            </a:pPr>
            <a:r>
              <a:rPr kumimoji="1" lang="en-US" altLang="zh-CN" sz="2400" dirty="0"/>
              <a:t>	struct _</a:t>
            </a:r>
            <a:r>
              <a:rPr kumimoji="1" lang="en-US" altLang="zh-CN" sz="2400" dirty="0" err="1"/>
              <a:t>GLNode</a:t>
            </a:r>
            <a:r>
              <a:rPr kumimoji="1" lang="en-US" altLang="zh-CN" sz="2400" dirty="0"/>
              <a:t>  *tail; 		</a:t>
            </a:r>
            <a:r>
              <a:rPr kumimoji="1" lang="en-US" altLang="zh-CN" sz="2400" dirty="0">
                <a:solidFill>
                  <a:srgbClr val="33CC33"/>
                </a:solidFill>
              </a:rPr>
              <a:t>//</a:t>
            </a:r>
            <a:r>
              <a:rPr kumimoji="1" lang="zh-CN" altLang="en-US" sz="2400" dirty="0">
                <a:solidFill>
                  <a:srgbClr val="33CC33"/>
                </a:solidFill>
              </a:rPr>
              <a:t>指向下一个元素结点</a:t>
            </a:r>
          </a:p>
          <a:p>
            <a:pPr eaLnBrk="1" hangingPunct="1">
              <a:spcBef>
                <a:spcPct val="0"/>
              </a:spcBef>
              <a:buClrTx/>
              <a:buSzTx/>
              <a:buFontTx/>
              <a:buNone/>
            </a:pPr>
            <a:r>
              <a:rPr kumimoji="1" lang="en-US" altLang="zh-CN" sz="2400" dirty="0"/>
              <a:t>}</a:t>
            </a:r>
            <a:r>
              <a:rPr kumimoji="1" lang="en-US" altLang="zh-CN" sz="2400" dirty="0">
                <a:solidFill>
                  <a:srgbClr val="FFFF00"/>
                </a:solidFill>
              </a:rPr>
              <a:t>*</a:t>
            </a:r>
            <a:r>
              <a:rPr kumimoji="1" lang="en-US" altLang="zh-CN" sz="2400" dirty="0" err="1">
                <a:solidFill>
                  <a:srgbClr val="FFFF00"/>
                </a:solidFill>
              </a:rPr>
              <a:t>GList</a:t>
            </a:r>
            <a:r>
              <a:rPr kumimoji="1" lang="en-US" altLang="zh-CN" sz="2400" dirty="0"/>
              <a:t>;</a:t>
            </a:r>
          </a:p>
        </p:txBody>
      </p:sp>
      <p:sp>
        <p:nvSpPr>
          <p:cNvPr id="99331" name="Rectangle 4">
            <a:extLst>
              <a:ext uri="{FF2B5EF4-FFF2-40B4-BE49-F238E27FC236}">
                <a16:creationId xmlns:a16="http://schemas.microsoft.com/office/drawing/2014/main" id="{24C3DB64-0CF7-3601-D827-F503C940CB1D}"/>
              </a:ext>
            </a:extLst>
          </p:cNvPr>
          <p:cNvSpPr>
            <a:spLocks noChangeArrowheads="1"/>
          </p:cNvSpPr>
          <p:nvPr/>
        </p:nvSpPr>
        <p:spPr bwMode="auto">
          <a:xfrm>
            <a:off x="179388" y="549275"/>
            <a:ext cx="8855075" cy="4572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solidFill>
                  <a:srgbClr val="FFFF00"/>
                </a:solidFill>
              </a:rPr>
              <a:t>Alternative representation of General list: </a:t>
            </a:r>
            <a:r>
              <a:rPr kumimoji="1" lang="zh-CN" altLang="en-US" sz="2400">
                <a:solidFill>
                  <a:srgbClr val="FFFF00"/>
                </a:solidFill>
              </a:rPr>
              <a:t>表结点头指针</a:t>
            </a:r>
            <a:r>
              <a:rPr kumimoji="1" lang="en-US" altLang="zh-CN" sz="2400">
                <a:solidFill>
                  <a:srgbClr val="FFFF00"/>
                </a:solidFill>
              </a:rPr>
              <a:t>+</a:t>
            </a:r>
            <a:r>
              <a:rPr kumimoji="1" lang="zh-CN" altLang="en-US" sz="2400">
                <a:solidFill>
                  <a:srgbClr val="FFFF00"/>
                </a:solidFill>
              </a:rPr>
              <a:t>下一个结点</a:t>
            </a:r>
          </a:p>
        </p:txBody>
      </p:sp>
      <p:grpSp>
        <p:nvGrpSpPr>
          <p:cNvPr id="3" name="组合 2">
            <a:extLst>
              <a:ext uri="{FF2B5EF4-FFF2-40B4-BE49-F238E27FC236}">
                <a16:creationId xmlns:a16="http://schemas.microsoft.com/office/drawing/2014/main" id="{CA2B431B-CC00-9F5D-63AA-86DEFE9658F7}"/>
              </a:ext>
            </a:extLst>
          </p:cNvPr>
          <p:cNvGrpSpPr/>
          <p:nvPr/>
        </p:nvGrpSpPr>
        <p:grpSpPr>
          <a:xfrm>
            <a:off x="5272557" y="1260475"/>
            <a:ext cx="3547593" cy="2236961"/>
            <a:chOff x="3976339" y="1552079"/>
            <a:chExt cx="3547593" cy="2236961"/>
          </a:xfrm>
        </p:grpSpPr>
        <p:sp>
          <p:nvSpPr>
            <p:cNvPr id="4" name="Rectangle 4">
              <a:extLst>
                <a:ext uri="{FF2B5EF4-FFF2-40B4-BE49-F238E27FC236}">
                  <a16:creationId xmlns:a16="http://schemas.microsoft.com/office/drawing/2014/main" id="{DE3891FB-1FEE-57E0-0F19-E4507E0A1776}"/>
                </a:ext>
              </a:extLst>
            </p:cNvPr>
            <p:cNvSpPr>
              <a:spLocks noChangeArrowheads="1"/>
            </p:cNvSpPr>
            <p:nvPr/>
          </p:nvSpPr>
          <p:spPr bwMode="auto">
            <a:xfrm>
              <a:off x="4068414" y="2133104"/>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0</a:t>
              </a:r>
            </a:p>
          </p:txBody>
        </p:sp>
        <p:sp>
          <p:nvSpPr>
            <p:cNvPr id="5" name="Rectangle 5">
              <a:extLst>
                <a:ext uri="{FF2B5EF4-FFF2-40B4-BE49-F238E27FC236}">
                  <a16:creationId xmlns:a16="http://schemas.microsoft.com/office/drawing/2014/main" id="{B8F910A4-2068-E007-29B8-512E77B08554}"/>
                </a:ext>
              </a:extLst>
            </p:cNvPr>
            <p:cNvSpPr>
              <a:spLocks noChangeArrowheads="1"/>
            </p:cNvSpPr>
            <p:nvPr/>
          </p:nvSpPr>
          <p:spPr bwMode="auto">
            <a:xfrm>
              <a:off x="5220939" y="2133104"/>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atom</a:t>
              </a:r>
            </a:p>
          </p:txBody>
        </p:sp>
        <p:sp>
          <p:nvSpPr>
            <p:cNvPr id="6" name="Rectangle 6">
              <a:extLst>
                <a:ext uri="{FF2B5EF4-FFF2-40B4-BE49-F238E27FC236}">
                  <a16:creationId xmlns:a16="http://schemas.microsoft.com/office/drawing/2014/main" id="{53F6C7E6-6D8B-8A9B-DAB8-06A153172A54}"/>
                </a:ext>
              </a:extLst>
            </p:cNvPr>
            <p:cNvSpPr>
              <a:spLocks noChangeArrowheads="1"/>
            </p:cNvSpPr>
            <p:nvPr/>
          </p:nvSpPr>
          <p:spPr bwMode="auto">
            <a:xfrm>
              <a:off x="4067944" y="3357240"/>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1</a:t>
              </a:r>
            </a:p>
          </p:txBody>
        </p:sp>
        <p:sp>
          <p:nvSpPr>
            <p:cNvPr id="7" name="Rectangle 7">
              <a:extLst>
                <a:ext uri="{FF2B5EF4-FFF2-40B4-BE49-F238E27FC236}">
                  <a16:creationId xmlns:a16="http://schemas.microsoft.com/office/drawing/2014/main" id="{0935E13B-4C4C-728A-592E-3BE37CCAB095}"/>
                </a:ext>
              </a:extLst>
            </p:cNvPr>
            <p:cNvSpPr>
              <a:spLocks noChangeArrowheads="1"/>
            </p:cNvSpPr>
            <p:nvPr/>
          </p:nvSpPr>
          <p:spPr bwMode="auto">
            <a:xfrm>
              <a:off x="5220469" y="3357240"/>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head</a:t>
              </a:r>
            </a:p>
          </p:txBody>
        </p:sp>
        <p:sp>
          <p:nvSpPr>
            <p:cNvPr id="8" name="Rectangle 8">
              <a:extLst>
                <a:ext uri="{FF2B5EF4-FFF2-40B4-BE49-F238E27FC236}">
                  <a16:creationId xmlns:a16="http://schemas.microsoft.com/office/drawing/2014/main" id="{B67CBF76-84A7-EAAB-16C4-D5AD3BE23E92}"/>
                </a:ext>
              </a:extLst>
            </p:cNvPr>
            <p:cNvSpPr>
              <a:spLocks noChangeArrowheads="1"/>
            </p:cNvSpPr>
            <p:nvPr/>
          </p:nvSpPr>
          <p:spPr bwMode="auto">
            <a:xfrm>
              <a:off x="6371407" y="3357240"/>
              <a:ext cx="1152525" cy="431800"/>
            </a:xfrm>
            <a:prstGeom prst="rect">
              <a:avLst/>
            </a:prstGeom>
            <a:solidFill>
              <a:schemeClr val="accent1"/>
            </a:solidFill>
            <a:ln w="9525">
              <a:solidFill>
                <a:srgbClr val="339933"/>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dirty="0">
                  <a:solidFill>
                    <a:srgbClr val="CC0000"/>
                  </a:solidFill>
                  <a:ea typeface="宋体" panose="02010600030101010101" pitchFamily="2" charset="-122"/>
                  <a:cs typeface="Times New Roman" panose="02020603050405020304" pitchFamily="18" charset="0"/>
                </a:rPr>
                <a:t>tail</a:t>
              </a:r>
            </a:p>
          </p:txBody>
        </p:sp>
        <p:sp>
          <p:nvSpPr>
            <p:cNvPr id="9" name="Text Box 60">
              <a:extLst>
                <a:ext uri="{FF2B5EF4-FFF2-40B4-BE49-F238E27FC236}">
                  <a16:creationId xmlns:a16="http://schemas.microsoft.com/office/drawing/2014/main" id="{D095DDAF-B4C8-4A2B-9BBF-1636477171DC}"/>
                </a:ext>
              </a:extLst>
            </p:cNvPr>
            <p:cNvSpPr txBox="1">
              <a:spLocks noChangeArrowheads="1"/>
            </p:cNvSpPr>
            <p:nvPr/>
          </p:nvSpPr>
          <p:spPr bwMode="auto">
            <a:xfrm>
              <a:off x="3976339" y="1552079"/>
              <a:ext cx="2597150" cy="39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Atom node </a:t>
              </a:r>
              <a:r>
                <a:rPr lang="zh-CN" altLang="en-US" sz="2000" b="1">
                  <a:latin typeface="Arial" panose="020B0604020202020204" pitchFamily="34" charset="0"/>
                </a:rPr>
                <a:t>原子结点</a:t>
              </a:r>
            </a:p>
          </p:txBody>
        </p:sp>
        <p:sp>
          <p:nvSpPr>
            <p:cNvPr id="10" name="Text Box 61">
              <a:extLst>
                <a:ext uri="{FF2B5EF4-FFF2-40B4-BE49-F238E27FC236}">
                  <a16:creationId xmlns:a16="http://schemas.microsoft.com/office/drawing/2014/main" id="{E34FFDF7-D5F9-D6B9-AB73-F7AEE6745B21}"/>
                </a:ext>
              </a:extLst>
            </p:cNvPr>
            <p:cNvSpPr txBox="1">
              <a:spLocks noChangeArrowheads="1"/>
            </p:cNvSpPr>
            <p:nvPr/>
          </p:nvSpPr>
          <p:spPr bwMode="auto">
            <a:xfrm>
              <a:off x="4067944" y="2776215"/>
              <a:ext cx="2286000" cy="396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Lists node </a:t>
              </a:r>
              <a:r>
                <a:rPr lang="zh-CN" altLang="en-US" sz="2000" b="1">
                  <a:latin typeface="Arial" panose="020B0604020202020204" pitchFamily="34" charset="0"/>
                </a:rPr>
                <a:t>表结点</a:t>
              </a:r>
            </a:p>
          </p:txBody>
        </p:sp>
      </p:grpSp>
      <p:sp>
        <p:nvSpPr>
          <p:cNvPr id="11" name="矩形 10">
            <a:extLst>
              <a:ext uri="{FF2B5EF4-FFF2-40B4-BE49-F238E27FC236}">
                <a16:creationId xmlns:a16="http://schemas.microsoft.com/office/drawing/2014/main" id="{4407DC0E-7DEC-04AB-2AB3-7F60D5F59A00}"/>
              </a:ext>
            </a:extLst>
          </p:cNvPr>
          <p:cNvSpPr/>
          <p:nvPr/>
        </p:nvSpPr>
        <p:spPr>
          <a:xfrm>
            <a:off x="5147369" y="1196752"/>
            <a:ext cx="3817119" cy="2524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a:extLst>
              <a:ext uri="{FF2B5EF4-FFF2-40B4-BE49-F238E27FC236}">
                <a16:creationId xmlns:a16="http://schemas.microsoft.com/office/drawing/2014/main" id="{A07F62CA-0B01-5382-C60D-AD60CC814E14}"/>
              </a:ext>
            </a:extLst>
          </p:cNvPr>
          <p:cNvSpPr>
            <a:spLocks noChangeArrowheads="1"/>
          </p:cNvSpPr>
          <p:nvPr/>
        </p:nvSpPr>
        <p:spPr bwMode="auto">
          <a:xfrm>
            <a:off x="487363"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0</a:t>
            </a:r>
          </a:p>
        </p:txBody>
      </p:sp>
      <p:sp>
        <p:nvSpPr>
          <p:cNvPr id="100355" name="Rectangle 5">
            <a:extLst>
              <a:ext uri="{FF2B5EF4-FFF2-40B4-BE49-F238E27FC236}">
                <a16:creationId xmlns:a16="http://schemas.microsoft.com/office/drawing/2014/main" id="{93539239-33C2-3480-1975-4EE133B98BC8}"/>
              </a:ext>
            </a:extLst>
          </p:cNvPr>
          <p:cNvSpPr>
            <a:spLocks noChangeArrowheads="1"/>
          </p:cNvSpPr>
          <p:nvPr/>
        </p:nvSpPr>
        <p:spPr bwMode="auto">
          <a:xfrm>
            <a:off x="1639888"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atom</a:t>
            </a:r>
          </a:p>
        </p:txBody>
      </p:sp>
      <p:sp>
        <p:nvSpPr>
          <p:cNvPr id="100356" name="Rectangle 6">
            <a:extLst>
              <a:ext uri="{FF2B5EF4-FFF2-40B4-BE49-F238E27FC236}">
                <a16:creationId xmlns:a16="http://schemas.microsoft.com/office/drawing/2014/main" id="{55C673D2-43E5-0467-17A1-5DA87D6D4835}"/>
              </a:ext>
            </a:extLst>
          </p:cNvPr>
          <p:cNvSpPr>
            <a:spLocks noChangeArrowheads="1"/>
          </p:cNvSpPr>
          <p:nvPr/>
        </p:nvSpPr>
        <p:spPr bwMode="auto">
          <a:xfrm>
            <a:off x="4572000"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1</a:t>
            </a:r>
          </a:p>
        </p:txBody>
      </p:sp>
      <p:sp>
        <p:nvSpPr>
          <p:cNvPr id="100357" name="Rectangle 7">
            <a:extLst>
              <a:ext uri="{FF2B5EF4-FFF2-40B4-BE49-F238E27FC236}">
                <a16:creationId xmlns:a16="http://schemas.microsoft.com/office/drawing/2014/main" id="{E053E177-B650-697B-F7D8-30118E24AF10}"/>
              </a:ext>
            </a:extLst>
          </p:cNvPr>
          <p:cNvSpPr>
            <a:spLocks noChangeArrowheads="1"/>
          </p:cNvSpPr>
          <p:nvPr/>
        </p:nvSpPr>
        <p:spPr bwMode="auto">
          <a:xfrm>
            <a:off x="5724525"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head</a:t>
            </a:r>
          </a:p>
        </p:txBody>
      </p:sp>
      <p:sp>
        <p:nvSpPr>
          <p:cNvPr id="100358" name="Rectangle 8">
            <a:extLst>
              <a:ext uri="{FF2B5EF4-FFF2-40B4-BE49-F238E27FC236}">
                <a16:creationId xmlns:a16="http://schemas.microsoft.com/office/drawing/2014/main" id="{869B4229-C2FB-F12F-9A59-48282F350051}"/>
              </a:ext>
            </a:extLst>
          </p:cNvPr>
          <p:cNvSpPr>
            <a:spLocks noChangeArrowheads="1"/>
          </p:cNvSpPr>
          <p:nvPr/>
        </p:nvSpPr>
        <p:spPr bwMode="auto">
          <a:xfrm>
            <a:off x="6875463"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tail</a:t>
            </a:r>
          </a:p>
        </p:txBody>
      </p:sp>
      <p:sp>
        <p:nvSpPr>
          <p:cNvPr id="100359" name="Text Box 9">
            <a:extLst>
              <a:ext uri="{FF2B5EF4-FFF2-40B4-BE49-F238E27FC236}">
                <a16:creationId xmlns:a16="http://schemas.microsoft.com/office/drawing/2014/main" id="{08E72096-CBD8-CB52-277B-850A2389E05A}"/>
              </a:ext>
            </a:extLst>
          </p:cNvPr>
          <p:cNvSpPr txBox="1">
            <a:spLocks noChangeArrowheads="1"/>
          </p:cNvSpPr>
          <p:nvPr/>
        </p:nvSpPr>
        <p:spPr bwMode="auto">
          <a:xfrm>
            <a:off x="203200" y="15573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100360" name="Rectangle 10">
            <a:extLst>
              <a:ext uri="{FF2B5EF4-FFF2-40B4-BE49-F238E27FC236}">
                <a16:creationId xmlns:a16="http://schemas.microsoft.com/office/drawing/2014/main" id="{631C9A32-5F81-F656-8CD8-47A9AA13443B}"/>
              </a:ext>
            </a:extLst>
          </p:cNvPr>
          <p:cNvSpPr>
            <a:spLocks noChangeArrowheads="1"/>
          </p:cNvSpPr>
          <p:nvPr/>
        </p:nvSpPr>
        <p:spPr bwMode="auto">
          <a:xfrm>
            <a:off x="971550" y="2263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361" name="Rectangle 11">
            <a:extLst>
              <a:ext uri="{FF2B5EF4-FFF2-40B4-BE49-F238E27FC236}">
                <a16:creationId xmlns:a16="http://schemas.microsoft.com/office/drawing/2014/main" id="{948F8524-5F79-120B-DFF7-5E757E44F219}"/>
              </a:ext>
            </a:extLst>
          </p:cNvPr>
          <p:cNvSpPr>
            <a:spLocks noChangeArrowheads="1"/>
          </p:cNvSpPr>
          <p:nvPr/>
        </p:nvSpPr>
        <p:spPr bwMode="auto">
          <a:xfrm>
            <a:off x="1331913" y="2263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62" name="Rectangle 12">
            <a:extLst>
              <a:ext uri="{FF2B5EF4-FFF2-40B4-BE49-F238E27FC236}">
                <a16:creationId xmlns:a16="http://schemas.microsoft.com/office/drawing/2014/main" id="{7E3D49B9-A4AB-3310-64D4-8EEE8BD0EB0E}"/>
              </a:ext>
            </a:extLst>
          </p:cNvPr>
          <p:cNvSpPr>
            <a:spLocks noChangeArrowheads="1"/>
          </p:cNvSpPr>
          <p:nvPr/>
        </p:nvSpPr>
        <p:spPr bwMode="auto">
          <a:xfrm>
            <a:off x="1692275" y="2263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63" name="Line 13">
            <a:extLst>
              <a:ext uri="{FF2B5EF4-FFF2-40B4-BE49-F238E27FC236}">
                <a16:creationId xmlns:a16="http://schemas.microsoft.com/office/drawing/2014/main" id="{F4C9F8EF-F5DA-B93B-060C-965CE4CF648F}"/>
              </a:ext>
            </a:extLst>
          </p:cNvPr>
          <p:cNvSpPr>
            <a:spLocks noChangeShapeType="1"/>
          </p:cNvSpPr>
          <p:nvPr/>
        </p:nvSpPr>
        <p:spPr bwMode="auto">
          <a:xfrm>
            <a:off x="552450" y="240823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64" name="Text Box 14">
            <a:extLst>
              <a:ext uri="{FF2B5EF4-FFF2-40B4-BE49-F238E27FC236}">
                <a16:creationId xmlns:a16="http://schemas.microsoft.com/office/drawing/2014/main" id="{F45BD3EC-0EF3-4FF7-BADD-EADF331B98D4}"/>
              </a:ext>
            </a:extLst>
          </p:cNvPr>
          <p:cNvSpPr txBox="1">
            <a:spLocks noChangeArrowheads="1"/>
          </p:cNvSpPr>
          <p:nvPr/>
        </p:nvSpPr>
        <p:spPr bwMode="auto">
          <a:xfrm>
            <a:off x="217488" y="21859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100365" name="Rectangle 15">
            <a:extLst>
              <a:ext uri="{FF2B5EF4-FFF2-40B4-BE49-F238E27FC236}">
                <a16:creationId xmlns:a16="http://schemas.microsoft.com/office/drawing/2014/main" id="{6D708391-2BAD-AD95-D094-EBF69BB97BA6}"/>
              </a:ext>
            </a:extLst>
          </p:cNvPr>
          <p:cNvSpPr>
            <a:spLocks noChangeArrowheads="1"/>
          </p:cNvSpPr>
          <p:nvPr/>
        </p:nvSpPr>
        <p:spPr bwMode="auto">
          <a:xfrm>
            <a:off x="971550" y="29114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0366" name="Rectangle 16">
            <a:extLst>
              <a:ext uri="{FF2B5EF4-FFF2-40B4-BE49-F238E27FC236}">
                <a16:creationId xmlns:a16="http://schemas.microsoft.com/office/drawing/2014/main" id="{B43AD6C2-6C80-BEE8-2BE2-66A621298613}"/>
              </a:ext>
            </a:extLst>
          </p:cNvPr>
          <p:cNvSpPr>
            <a:spLocks noChangeArrowheads="1"/>
          </p:cNvSpPr>
          <p:nvPr/>
        </p:nvSpPr>
        <p:spPr bwMode="auto">
          <a:xfrm>
            <a:off x="1331913" y="29114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e</a:t>
            </a:r>
          </a:p>
        </p:txBody>
      </p:sp>
      <p:sp>
        <p:nvSpPr>
          <p:cNvPr id="100367" name="Rectangle 17">
            <a:extLst>
              <a:ext uri="{FF2B5EF4-FFF2-40B4-BE49-F238E27FC236}">
                <a16:creationId xmlns:a16="http://schemas.microsoft.com/office/drawing/2014/main" id="{E00454F3-4C5D-4802-BC68-686F1D15F934}"/>
              </a:ext>
            </a:extLst>
          </p:cNvPr>
          <p:cNvSpPr>
            <a:spLocks noChangeArrowheads="1"/>
          </p:cNvSpPr>
          <p:nvPr/>
        </p:nvSpPr>
        <p:spPr bwMode="auto">
          <a:xfrm>
            <a:off x="3489325" y="22621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368" name="Rectangle 18">
            <a:extLst>
              <a:ext uri="{FF2B5EF4-FFF2-40B4-BE49-F238E27FC236}">
                <a16:creationId xmlns:a16="http://schemas.microsoft.com/office/drawing/2014/main" id="{64954818-245D-9AC9-E368-051697CE7FFD}"/>
              </a:ext>
            </a:extLst>
          </p:cNvPr>
          <p:cNvSpPr>
            <a:spLocks noChangeArrowheads="1"/>
          </p:cNvSpPr>
          <p:nvPr/>
        </p:nvSpPr>
        <p:spPr bwMode="auto">
          <a:xfrm>
            <a:off x="3851275" y="22621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69" name="Rectangle 19">
            <a:extLst>
              <a:ext uri="{FF2B5EF4-FFF2-40B4-BE49-F238E27FC236}">
                <a16:creationId xmlns:a16="http://schemas.microsoft.com/office/drawing/2014/main" id="{964A73E6-54E6-ADBA-73B4-42A2606F6B0C}"/>
              </a:ext>
            </a:extLst>
          </p:cNvPr>
          <p:cNvSpPr>
            <a:spLocks noChangeArrowheads="1"/>
          </p:cNvSpPr>
          <p:nvPr/>
        </p:nvSpPr>
        <p:spPr bwMode="auto">
          <a:xfrm>
            <a:off x="4211638" y="22621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70" name="Line 20">
            <a:extLst>
              <a:ext uri="{FF2B5EF4-FFF2-40B4-BE49-F238E27FC236}">
                <a16:creationId xmlns:a16="http://schemas.microsoft.com/office/drawing/2014/main" id="{0F75AB84-B0A2-5790-C7F9-4725CD05B991}"/>
              </a:ext>
            </a:extLst>
          </p:cNvPr>
          <p:cNvSpPr>
            <a:spLocks noChangeShapeType="1"/>
          </p:cNvSpPr>
          <p:nvPr/>
        </p:nvSpPr>
        <p:spPr bwMode="auto">
          <a:xfrm>
            <a:off x="3059113" y="2406650"/>
            <a:ext cx="433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71" name="Text Box 21">
            <a:extLst>
              <a:ext uri="{FF2B5EF4-FFF2-40B4-BE49-F238E27FC236}">
                <a16:creationId xmlns:a16="http://schemas.microsoft.com/office/drawing/2014/main" id="{53A49865-0771-CD1E-2725-DBE9AB609974}"/>
              </a:ext>
            </a:extLst>
          </p:cNvPr>
          <p:cNvSpPr txBox="1">
            <a:spLocks noChangeArrowheads="1"/>
          </p:cNvSpPr>
          <p:nvPr/>
        </p:nvSpPr>
        <p:spPr bwMode="auto">
          <a:xfrm>
            <a:off x="2720975" y="2184400"/>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100372" name="Rectangle 22">
            <a:extLst>
              <a:ext uri="{FF2B5EF4-FFF2-40B4-BE49-F238E27FC236}">
                <a16:creationId xmlns:a16="http://schemas.microsoft.com/office/drawing/2014/main" id="{F2E2F4E6-8831-5C98-C5B3-3E95046CED74}"/>
              </a:ext>
            </a:extLst>
          </p:cNvPr>
          <p:cNvSpPr>
            <a:spLocks noChangeArrowheads="1"/>
          </p:cNvSpPr>
          <p:nvPr/>
        </p:nvSpPr>
        <p:spPr bwMode="auto">
          <a:xfrm>
            <a:off x="3492500" y="29098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0373" name="Rectangle 23">
            <a:extLst>
              <a:ext uri="{FF2B5EF4-FFF2-40B4-BE49-F238E27FC236}">
                <a16:creationId xmlns:a16="http://schemas.microsoft.com/office/drawing/2014/main" id="{642B782E-2DD8-EFD8-D94F-772F81A9ECA9}"/>
              </a:ext>
            </a:extLst>
          </p:cNvPr>
          <p:cNvSpPr>
            <a:spLocks noChangeArrowheads="1"/>
          </p:cNvSpPr>
          <p:nvPr/>
        </p:nvSpPr>
        <p:spPr bwMode="auto">
          <a:xfrm>
            <a:off x="3852863" y="29098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100374" name="Rectangle 28">
            <a:extLst>
              <a:ext uri="{FF2B5EF4-FFF2-40B4-BE49-F238E27FC236}">
                <a16:creationId xmlns:a16="http://schemas.microsoft.com/office/drawing/2014/main" id="{988BB9EF-D09A-1F42-062A-548EAFC89686}"/>
              </a:ext>
            </a:extLst>
          </p:cNvPr>
          <p:cNvSpPr>
            <a:spLocks noChangeArrowheads="1"/>
          </p:cNvSpPr>
          <p:nvPr/>
        </p:nvSpPr>
        <p:spPr bwMode="auto">
          <a:xfrm>
            <a:off x="4789488" y="29098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375" name="Rectangle 29">
            <a:extLst>
              <a:ext uri="{FF2B5EF4-FFF2-40B4-BE49-F238E27FC236}">
                <a16:creationId xmlns:a16="http://schemas.microsoft.com/office/drawing/2014/main" id="{D3FDCBE2-1383-D5AF-24B8-3222804BEB20}"/>
              </a:ext>
            </a:extLst>
          </p:cNvPr>
          <p:cNvSpPr>
            <a:spLocks noChangeArrowheads="1"/>
          </p:cNvSpPr>
          <p:nvPr/>
        </p:nvSpPr>
        <p:spPr bwMode="auto">
          <a:xfrm>
            <a:off x="5151438" y="29098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76" name="Rectangle 30">
            <a:extLst>
              <a:ext uri="{FF2B5EF4-FFF2-40B4-BE49-F238E27FC236}">
                <a16:creationId xmlns:a16="http://schemas.microsoft.com/office/drawing/2014/main" id="{7E3758FC-B38A-646C-84EA-B77374BD78B5}"/>
              </a:ext>
            </a:extLst>
          </p:cNvPr>
          <p:cNvSpPr>
            <a:spLocks noChangeArrowheads="1"/>
          </p:cNvSpPr>
          <p:nvPr/>
        </p:nvSpPr>
        <p:spPr bwMode="auto">
          <a:xfrm>
            <a:off x="5510213" y="29098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77" name="Line 35">
            <a:extLst>
              <a:ext uri="{FF2B5EF4-FFF2-40B4-BE49-F238E27FC236}">
                <a16:creationId xmlns:a16="http://schemas.microsoft.com/office/drawing/2014/main" id="{0C508D8A-27D6-961A-04CD-EE13A79939C9}"/>
              </a:ext>
            </a:extLst>
          </p:cNvPr>
          <p:cNvSpPr>
            <a:spLocks noChangeShapeType="1"/>
          </p:cNvSpPr>
          <p:nvPr/>
        </p:nvSpPr>
        <p:spPr bwMode="auto">
          <a:xfrm>
            <a:off x="1547813" y="24796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78" name="Line 36">
            <a:extLst>
              <a:ext uri="{FF2B5EF4-FFF2-40B4-BE49-F238E27FC236}">
                <a16:creationId xmlns:a16="http://schemas.microsoft.com/office/drawing/2014/main" id="{6A45AE7F-71C2-24C5-964E-0452FADAF3EC}"/>
              </a:ext>
            </a:extLst>
          </p:cNvPr>
          <p:cNvSpPr>
            <a:spLocks noChangeShapeType="1"/>
          </p:cNvSpPr>
          <p:nvPr/>
        </p:nvSpPr>
        <p:spPr bwMode="auto">
          <a:xfrm>
            <a:off x="5367338" y="31273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79" name="Line 38">
            <a:extLst>
              <a:ext uri="{FF2B5EF4-FFF2-40B4-BE49-F238E27FC236}">
                <a16:creationId xmlns:a16="http://schemas.microsoft.com/office/drawing/2014/main" id="{E05576D5-D243-38BB-3F5F-F96DB6818CB8}"/>
              </a:ext>
            </a:extLst>
          </p:cNvPr>
          <p:cNvSpPr>
            <a:spLocks noChangeShapeType="1"/>
          </p:cNvSpPr>
          <p:nvPr/>
        </p:nvSpPr>
        <p:spPr bwMode="auto">
          <a:xfrm>
            <a:off x="4067175" y="24780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80" name="Rectangle 45">
            <a:extLst>
              <a:ext uri="{FF2B5EF4-FFF2-40B4-BE49-F238E27FC236}">
                <a16:creationId xmlns:a16="http://schemas.microsoft.com/office/drawing/2014/main" id="{BB0086C8-F137-8204-1D80-55CB32C2FCA5}"/>
              </a:ext>
            </a:extLst>
          </p:cNvPr>
          <p:cNvSpPr>
            <a:spLocks noChangeArrowheads="1"/>
          </p:cNvSpPr>
          <p:nvPr/>
        </p:nvSpPr>
        <p:spPr bwMode="auto">
          <a:xfrm>
            <a:off x="4859338" y="35575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0381" name="Rectangle 46">
            <a:extLst>
              <a:ext uri="{FF2B5EF4-FFF2-40B4-BE49-F238E27FC236}">
                <a16:creationId xmlns:a16="http://schemas.microsoft.com/office/drawing/2014/main" id="{A8C046CE-A9C5-4759-ED0C-309A5C736523}"/>
              </a:ext>
            </a:extLst>
          </p:cNvPr>
          <p:cNvSpPr>
            <a:spLocks noChangeArrowheads="1"/>
          </p:cNvSpPr>
          <p:nvPr/>
        </p:nvSpPr>
        <p:spPr bwMode="auto">
          <a:xfrm>
            <a:off x="5219700" y="35575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100382" name="Rectangle 47">
            <a:extLst>
              <a:ext uri="{FF2B5EF4-FFF2-40B4-BE49-F238E27FC236}">
                <a16:creationId xmlns:a16="http://schemas.microsoft.com/office/drawing/2014/main" id="{1662BC0A-9610-E658-2B9A-C98AE415ED8E}"/>
              </a:ext>
            </a:extLst>
          </p:cNvPr>
          <p:cNvSpPr>
            <a:spLocks noChangeArrowheads="1"/>
          </p:cNvSpPr>
          <p:nvPr/>
        </p:nvSpPr>
        <p:spPr bwMode="auto">
          <a:xfrm>
            <a:off x="6227763" y="35591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0383" name="Rectangle 48">
            <a:extLst>
              <a:ext uri="{FF2B5EF4-FFF2-40B4-BE49-F238E27FC236}">
                <a16:creationId xmlns:a16="http://schemas.microsoft.com/office/drawing/2014/main" id="{9120AB75-2920-C072-A945-AAD03828D8EF}"/>
              </a:ext>
            </a:extLst>
          </p:cNvPr>
          <p:cNvSpPr>
            <a:spLocks noChangeArrowheads="1"/>
          </p:cNvSpPr>
          <p:nvPr/>
        </p:nvSpPr>
        <p:spPr bwMode="auto">
          <a:xfrm>
            <a:off x="6588125" y="35591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100384" name="Rectangle 49">
            <a:extLst>
              <a:ext uri="{FF2B5EF4-FFF2-40B4-BE49-F238E27FC236}">
                <a16:creationId xmlns:a16="http://schemas.microsoft.com/office/drawing/2014/main" id="{F6AFEAD9-5EBA-802B-6A1B-D3E21D41C0BC}"/>
              </a:ext>
            </a:extLst>
          </p:cNvPr>
          <p:cNvSpPr>
            <a:spLocks noChangeArrowheads="1"/>
          </p:cNvSpPr>
          <p:nvPr/>
        </p:nvSpPr>
        <p:spPr bwMode="auto">
          <a:xfrm>
            <a:off x="7596188" y="35591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0385" name="Rectangle 50">
            <a:extLst>
              <a:ext uri="{FF2B5EF4-FFF2-40B4-BE49-F238E27FC236}">
                <a16:creationId xmlns:a16="http://schemas.microsoft.com/office/drawing/2014/main" id="{07E6E8BE-EE8B-6A8D-EF7D-5A5A26786111}"/>
              </a:ext>
            </a:extLst>
          </p:cNvPr>
          <p:cNvSpPr>
            <a:spLocks noChangeArrowheads="1"/>
          </p:cNvSpPr>
          <p:nvPr/>
        </p:nvSpPr>
        <p:spPr bwMode="auto">
          <a:xfrm>
            <a:off x="7956550" y="35591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sp>
        <p:nvSpPr>
          <p:cNvPr id="100386" name="Text Box 51">
            <a:extLst>
              <a:ext uri="{FF2B5EF4-FFF2-40B4-BE49-F238E27FC236}">
                <a16:creationId xmlns:a16="http://schemas.microsoft.com/office/drawing/2014/main" id="{1C6A72D0-C796-989E-3515-E6EDDC4F8FCE}"/>
              </a:ext>
            </a:extLst>
          </p:cNvPr>
          <p:cNvSpPr txBox="1">
            <a:spLocks noChangeArrowheads="1"/>
          </p:cNvSpPr>
          <p:nvPr/>
        </p:nvSpPr>
        <p:spPr bwMode="auto">
          <a:xfrm>
            <a:off x="395288" y="255588"/>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Atom node</a:t>
            </a:r>
          </a:p>
        </p:txBody>
      </p:sp>
      <p:sp>
        <p:nvSpPr>
          <p:cNvPr id="100387" name="Text Box 52">
            <a:extLst>
              <a:ext uri="{FF2B5EF4-FFF2-40B4-BE49-F238E27FC236}">
                <a16:creationId xmlns:a16="http://schemas.microsoft.com/office/drawing/2014/main" id="{BFE2DC09-7D67-4B80-7DA9-1AF66EFF1DD3}"/>
              </a:ext>
            </a:extLst>
          </p:cNvPr>
          <p:cNvSpPr txBox="1">
            <a:spLocks noChangeArrowheads="1"/>
          </p:cNvSpPr>
          <p:nvPr/>
        </p:nvSpPr>
        <p:spPr bwMode="auto">
          <a:xfrm>
            <a:off x="4572000" y="255588"/>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Lists node</a:t>
            </a:r>
          </a:p>
        </p:txBody>
      </p:sp>
      <p:sp>
        <p:nvSpPr>
          <p:cNvPr id="100388" name="Rectangle 53">
            <a:extLst>
              <a:ext uri="{FF2B5EF4-FFF2-40B4-BE49-F238E27FC236}">
                <a16:creationId xmlns:a16="http://schemas.microsoft.com/office/drawing/2014/main" id="{3EFB39AA-251D-EE95-41BB-5A446181F154}"/>
              </a:ext>
            </a:extLst>
          </p:cNvPr>
          <p:cNvSpPr>
            <a:spLocks noChangeArrowheads="1"/>
          </p:cNvSpPr>
          <p:nvPr/>
        </p:nvSpPr>
        <p:spPr bwMode="auto">
          <a:xfrm>
            <a:off x="971550" y="4135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389" name="Rectangle 54">
            <a:extLst>
              <a:ext uri="{FF2B5EF4-FFF2-40B4-BE49-F238E27FC236}">
                <a16:creationId xmlns:a16="http://schemas.microsoft.com/office/drawing/2014/main" id="{774D4A6E-4D19-F97D-EDC9-4E4DB482EB2E}"/>
              </a:ext>
            </a:extLst>
          </p:cNvPr>
          <p:cNvSpPr>
            <a:spLocks noChangeArrowheads="1"/>
          </p:cNvSpPr>
          <p:nvPr/>
        </p:nvSpPr>
        <p:spPr bwMode="auto">
          <a:xfrm>
            <a:off x="1331913" y="4135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90" name="Rectangle 55">
            <a:extLst>
              <a:ext uri="{FF2B5EF4-FFF2-40B4-BE49-F238E27FC236}">
                <a16:creationId xmlns:a16="http://schemas.microsoft.com/office/drawing/2014/main" id="{68A74B6F-9043-122E-2731-288C3672BF54}"/>
              </a:ext>
            </a:extLst>
          </p:cNvPr>
          <p:cNvSpPr>
            <a:spLocks noChangeArrowheads="1"/>
          </p:cNvSpPr>
          <p:nvPr/>
        </p:nvSpPr>
        <p:spPr bwMode="auto">
          <a:xfrm>
            <a:off x="1692275" y="4135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91" name="Line 56">
            <a:extLst>
              <a:ext uri="{FF2B5EF4-FFF2-40B4-BE49-F238E27FC236}">
                <a16:creationId xmlns:a16="http://schemas.microsoft.com/office/drawing/2014/main" id="{D813B043-B40D-567B-EDC6-6407A077A1AE}"/>
              </a:ext>
            </a:extLst>
          </p:cNvPr>
          <p:cNvSpPr>
            <a:spLocks noChangeShapeType="1"/>
          </p:cNvSpPr>
          <p:nvPr/>
        </p:nvSpPr>
        <p:spPr bwMode="auto">
          <a:xfrm>
            <a:off x="539750" y="42799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92" name="Text Box 57">
            <a:extLst>
              <a:ext uri="{FF2B5EF4-FFF2-40B4-BE49-F238E27FC236}">
                <a16:creationId xmlns:a16="http://schemas.microsoft.com/office/drawing/2014/main" id="{7E9C1B88-D1BA-B73F-07F4-75B1B48A9E27}"/>
              </a:ext>
            </a:extLst>
          </p:cNvPr>
          <p:cNvSpPr txBox="1">
            <a:spLocks noChangeArrowheads="1"/>
          </p:cNvSpPr>
          <p:nvPr/>
        </p:nvSpPr>
        <p:spPr bwMode="auto">
          <a:xfrm>
            <a:off x="217488" y="405765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sp>
        <p:nvSpPr>
          <p:cNvPr id="100393" name="Rectangle 58">
            <a:extLst>
              <a:ext uri="{FF2B5EF4-FFF2-40B4-BE49-F238E27FC236}">
                <a16:creationId xmlns:a16="http://schemas.microsoft.com/office/drawing/2014/main" id="{B911D0FB-8584-3658-FF21-0D99EEC43304}"/>
              </a:ext>
            </a:extLst>
          </p:cNvPr>
          <p:cNvSpPr>
            <a:spLocks noChangeArrowheads="1"/>
          </p:cNvSpPr>
          <p:nvPr/>
        </p:nvSpPr>
        <p:spPr bwMode="auto">
          <a:xfrm>
            <a:off x="2339975" y="4803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394" name="Rectangle 59">
            <a:extLst>
              <a:ext uri="{FF2B5EF4-FFF2-40B4-BE49-F238E27FC236}">
                <a16:creationId xmlns:a16="http://schemas.microsoft.com/office/drawing/2014/main" id="{537FAA89-8FFA-DCA2-8CAF-B4D356D171BB}"/>
              </a:ext>
            </a:extLst>
          </p:cNvPr>
          <p:cNvSpPr>
            <a:spLocks noChangeArrowheads="1"/>
          </p:cNvSpPr>
          <p:nvPr/>
        </p:nvSpPr>
        <p:spPr bwMode="auto">
          <a:xfrm>
            <a:off x="2701925" y="4803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95" name="Rectangle 60">
            <a:extLst>
              <a:ext uri="{FF2B5EF4-FFF2-40B4-BE49-F238E27FC236}">
                <a16:creationId xmlns:a16="http://schemas.microsoft.com/office/drawing/2014/main" id="{E14A4274-C276-C816-662E-8E9F73B744EF}"/>
              </a:ext>
            </a:extLst>
          </p:cNvPr>
          <p:cNvSpPr>
            <a:spLocks noChangeArrowheads="1"/>
          </p:cNvSpPr>
          <p:nvPr/>
        </p:nvSpPr>
        <p:spPr bwMode="auto">
          <a:xfrm>
            <a:off x="3062288" y="4803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96" name="Line 61">
            <a:extLst>
              <a:ext uri="{FF2B5EF4-FFF2-40B4-BE49-F238E27FC236}">
                <a16:creationId xmlns:a16="http://schemas.microsoft.com/office/drawing/2014/main" id="{3BB3D7D3-0480-0ABA-9592-686F34B9F6FF}"/>
              </a:ext>
            </a:extLst>
          </p:cNvPr>
          <p:cNvSpPr>
            <a:spLocks noChangeShapeType="1"/>
          </p:cNvSpPr>
          <p:nvPr/>
        </p:nvSpPr>
        <p:spPr bwMode="auto">
          <a:xfrm>
            <a:off x="1974850" y="494823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397" name="Rectangle 62">
            <a:extLst>
              <a:ext uri="{FF2B5EF4-FFF2-40B4-BE49-F238E27FC236}">
                <a16:creationId xmlns:a16="http://schemas.microsoft.com/office/drawing/2014/main" id="{DFD30D7A-CB62-C56A-CB9B-8BEBDEE44D40}"/>
              </a:ext>
            </a:extLst>
          </p:cNvPr>
          <p:cNvSpPr>
            <a:spLocks noChangeArrowheads="1"/>
          </p:cNvSpPr>
          <p:nvPr/>
        </p:nvSpPr>
        <p:spPr bwMode="auto">
          <a:xfrm>
            <a:off x="3705225" y="4803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398" name="Rectangle 63">
            <a:extLst>
              <a:ext uri="{FF2B5EF4-FFF2-40B4-BE49-F238E27FC236}">
                <a16:creationId xmlns:a16="http://schemas.microsoft.com/office/drawing/2014/main" id="{3A72D313-E8CA-8FC1-C580-76724B025E9A}"/>
              </a:ext>
            </a:extLst>
          </p:cNvPr>
          <p:cNvSpPr>
            <a:spLocks noChangeArrowheads="1"/>
          </p:cNvSpPr>
          <p:nvPr/>
        </p:nvSpPr>
        <p:spPr bwMode="auto">
          <a:xfrm>
            <a:off x="4068763" y="4803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399" name="Rectangle 64">
            <a:extLst>
              <a:ext uri="{FF2B5EF4-FFF2-40B4-BE49-F238E27FC236}">
                <a16:creationId xmlns:a16="http://schemas.microsoft.com/office/drawing/2014/main" id="{C85F4163-53EF-D338-CC06-FD5C817DB99A}"/>
              </a:ext>
            </a:extLst>
          </p:cNvPr>
          <p:cNvSpPr>
            <a:spLocks noChangeArrowheads="1"/>
          </p:cNvSpPr>
          <p:nvPr/>
        </p:nvSpPr>
        <p:spPr bwMode="auto">
          <a:xfrm>
            <a:off x="4427538" y="4803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100400" name="Group 66">
            <a:extLst>
              <a:ext uri="{FF2B5EF4-FFF2-40B4-BE49-F238E27FC236}">
                <a16:creationId xmlns:a16="http://schemas.microsoft.com/office/drawing/2014/main" id="{06C20DA3-F0CE-1EF4-5F3A-F756AE1B9107}"/>
              </a:ext>
            </a:extLst>
          </p:cNvPr>
          <p:cNvGrpSpPr>
            <a:grpSpLocks/>
          </p:cNvGrpSpPr>
          <p:nvPr/>
        </p:nvGrpSpPr>
        <p:grpSpPr bwMode="auto">
          <a:xfrm>
            <a:off x="1763713" y="2335213"/>
            <a:ext cx="144462" cy="144462"/>
            <a:chOff x="2925" y="1775"/>
            <a:chExt cx="91" cy="91"/>
          </a:xfrm>
        </p:grpSpPr>
        <p:sp>
          <p:nvSpPr>
            <p:cNvPr id="100479" name="Line 67">
              <a:extLst>
                <a:ext uri="{FF2B5EF4-FFF2-40B4-BE49-F238E27FC236}">
                  <a16:creationId xmlns:a16="http://schemas.microsoft.com/office/drawing/2014/main" id="{9605AF41-DB7A-0E28-3E5D-63578CC3ACB0}"/>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80" name="Line 68">
              <a:extLst>
                <a:ext uri="{FF2B5EF4-FFF2-40B4-BE49-F238E27FC236}">
                  <a16:creationId xmlns:a16="http://schemas.microsoft.com/office/drawing/2014/main" id="{E06A4D1C-93E9-1E84-7C4B-F2333300EADB}"/>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01" name="Group 69">
            <a:extLst>
              <a:ext uri="{FF2B5EF4-FFF2-40B4-BE49-F238E27FC236}">
                <a16:creationId xmlns:a16="http://schemas.microsoft.com/office/drawing/2014/main" id="{90B22EAF-213F-5BE8-E7F4-57439D609F86}"/>
              </a:ext>
            </a:extLst>
          </p:cNvPr>
          <p:cNvGrpSpPr>
            <a:grpSpLocks/>
          </p:cNvGrpSpPr>
          <p:nvPr/>
        </p:nvGrpSpPr>
        <p:grpSpPr bwMode="auto">
          <a:xfrm>
            <a:off x="5580063" y="3003550"/>
            <a:ext cx="144462" cy="144463"/>
            <a:chOff x="2925" y="1775"/>
            <a:chExt cx="91" cy="91"/>
          </a:xfrm>
        </p:grpSpPr>
        <p:sp>
          <p:nvSpPr>
            <p:cNvPr id="100477" name="Line 70">
              <a:extLst>
                <a:ext uri="{FF2B5EF4-FFF2-40B4-BE49-F238E27FC236}">
                  <a16:creationId xmlns:a16="http://schemas.microsoft.com/office/drawing/2014/main" id="{EB2B0146-B331-3CF3-19E0-25871F9ADC85}"/>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8" name="Line 71">
              <a:extLst>
                <a:ext uri="{FF2B5EF4-FFF2-40B4-BE49-F238E27FC236}">
                  <a16:creationId xmlns:a16="http://schemas.microsoft.com/office/drawing/2014/main" id="{8F7081C4-D904-BD34-7C77-BD131635FA63}"/>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02" name="Group 75">
            <a:extLst>
              <a:ext uri="{FF2B5EF4-FFF2-40B4-BE49-F238E27FC236}">
                <a16:creationId xmlns:a16="http://schemas.microsoft.com/office/drawing/2014/main" id="{6DD2250D-4F4F-ED8B-55E7-F341B4F335A2}"/>
              </a:ext>
            </a:extLst>
          </p:cNvPr>
          <p:cNvGrpSpPr>
            <a:grpSpLocks/>
          </p:cNvGrpSpPr>
          <p:nvPr/>
        </p:nvGrpSpPr>
        <p:grpSpPr bwMode="auto">
          <a:xfrm>
            <a:off x="1835150" y="4208463"/>
            <a:ext cx="144463" cy="144462"/>
            <a:chOff x="2925" y="1775"/>
            <a:chExt cx="91" cy="91"/>
          </a:xfrm>
        </p:grpSpPr>
        <p:sp>
          <p:nvSpPr>
            <p:cNvPr id="100475" name="Line 76">
              <a:extLst>
                <a:ext uri="{FF2B5EF4-FFF2-40B4-BE49-F238E27FC236}">
                  <a16:creationId xmlns:a16="http://schemas.microsoft.com/office/drawing/2014/main" id="{36C9C7A8-BF30-4294-1AD4-EB8E4C9D724D}"/>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6" name="Line 77">
              <a:extLst>
                <a:ext uri="{FF2B5EF4-FFF2-40B4-BE49-F238E27FC236}">
                  <a16:creationId xmlns:a16="http://schemas.microsoft.com/office/drawing/2014/main" id="{117F8BF8-D64A-48AE-2A6A-3B57163A71EB}"/>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03" name="Group 78">
            <a:extLst>
              <a:ext uri="{FF2B5EF4-FFF2-40B4-BE49-F238E27FC236}">
                <a16:creationId xmlns:a16="http://schemas.microsoft.com/office/drawing/2014/main" id="{09CF692D-8DDD-9062-C3F4-5BAEA2D503AC}"/>
              </a:ext>
            </a:extLst>
          </p:cNvPr>
          <p:cNvGrpSpPr>
            <a:grpSpLocks/>
          </p:cNvGrpSpPr>
          <p:nvPr/>
        </p:nvGrpSpPr>
        <p:grpSpPr bwMode="auto">
          <a:xfrm>
            <a:off x="4500563" y="4876800"/>
            <a:ext cx="144462" cy="144463"/>
            <a:chOff x="2925" y="1775"/>
            <a:chExt cx="91" cy="91"/>
          </a:xfrm>
        </p:grpSpPr>
        <p:sp>
          <p:nvSpPr>
            <p:cNvPr id="100473" name="Line 79">
              <a:extLst>
                <a:ext uri="{FF2B5EF4-FFF2-40B4-BE49-F238E27FC236}">
                  <a16:creationId xmlns:a16="http://schemas.microsoft.com/office/drawing/2014/main" id="{19C76808-FEEE-1690-0910-EDF6FF849752}"/>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4" name="Line 80">
              <a:extLst>
                <a:ext uri="{FF2B5EF4-FFF2-40B4-BE49-F238E27FC236}">
                  <a16:creationId xmlns:a16="http://schemas.microsoft.com/office/drawing/2014/main" id="{C56FD4AE-7AD4-5681-0A57-55E927CF3A93}"/>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404" name="Rectangle 81">
            <a:extLst>
              <a:ext uri="{FF2B5EF4-FFF2-40B4-BE49-F238E27FC236}">
                <a16:creationId xmlns:a16="http://schemas.microsoft.com/office/drawing/2014/main" id="{51A51DE7-3ED6-31E8-C4CA-96B0BA7DDFD4}"/>
              </a:ext>
            </a:extLst>
          </p:cNvPr>
          <p:cNvSpPr>
            <a:spLocks noChangeArrowheads="1"/>
          </p:cNvSpPr>
          <p:nvPr/>
        </p:nvSpPr>
        <p:spPr bwMode="auto">
          <a:xfrm>
            <a:off x="1042988" y="54435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405" name="Rectangle 82">
            <a:extLst>
              <a:ext uri="{FF2B5EF4-FFF2-40B4-BE49-F238E27FC236}">
                <a16:creationId xmlns:a16="http://schemas.microsoft.com/office/drawing/2014/main" id="{9EC565D0-448B-2A1E-8726-141EBEDB9A0D}"/>
              </a:ext>
            </a:extLst>
          </p:cNvPr>
          <p:cNvSpPr>
            <a:spLocks noChangeArrowheads="1"/>
          </p:cNvSpPr>
          <p:nvPr/>
        </p:nvSpPr>
        <p:spPr bwMode="auto">
          <a:xfrm>
            <a:off x="1403350" y="54435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06" name="Rectangle 83">
            <a:extLst>
              <a:ext uri="{FF2B5EF4-FFF2-40B4-BE49-F238E27FC236}">
                <a16:creationId xmlns:a16="http://schemas.microsoft.com/office/drawing/2014/main" id="{445AC494-DDB7-3C71-39D6-69F41342B7B7}"/>
              </a:ext>
            </a:extLst>
          </p:cNvPr>
          <p:cNvSpPr>
            <a:spLocks noChangeArrowheads="1"/>
          </p:cNvSpPr>
          <p:nvPr/>
        </p:nvSpPr>
        <p:spPr bwMode="auto">
          <a:xfrm>
            <a:off x="1763713" y="54435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07" name="Line 84">
            <a:extLst>
              <a:ext uri="{FF2B5EF4-FFF2-40B4-BE49-F238E27FC236}">
                <a16:creationId xmlns:a16="http://schemas.microsoft.com/office/drawing/2014/main" id="{2EBF7F39-E222-C7B1-7DF8-942D80BBAE93}"/>
              </a:ext>
            </a:extLst>
          </p:cNvPr>
          <p:cNvSpPr>
            <a:spLocks noChangeShapeType="1"/>
          </p:cNvSpPr>
          <p:nvPr/>
        </p:nvSpPr>
        <p:spPr bwMode="auto">
          <a:xfrm>
            <a:off x="620713" y="55880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408" name="Text Box 85">
            <a:extLst>
              <a:ext uri="{FF2B5EF4-FFF2-40B4-BE49-F238E27FC236}">
                <a16:creationId xmlns:a16="http://schemas.microsoft.com/office/drawing/2014/main" id="{29FA22C6-8F31-BCB0-3C61-7927FE2EC51D}"/>
              </a:ext>
            </a:extLst>
          </p:cNvPr>
          <p:cNvSpPr txBox="1">
            <a:spLocks noChangeArrowheads="1"/>
          </p:cNvSpPr>
          <p:nvPr/>
        </p:nvSpPr>
        <p:spPr bwMode="auto">
          <a:xfrm>
            <a:off x="250825" y="536575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E</a:t>
            </a:r>
          </a:p>
        </p:txBody>
      </p:sp>
      <p:sp>
        <p:nvSpPr>
          <p:cNvPr id="100409" name="Rectangle 86">
            <a:extLst>
              <a:ext uri="{FF2B5EF4-FFF2-40B4-BE49-F238E27FC236}">
                <a16:creationId xmlns:a16="http://schemas.microsoft.com/office/drawing/2014/main" id="{F220F967-1261-9D13-C70A-52865CD37695}"/>
              </a:ext>
            </a:extLst>
          </p:cNvPr>
          <p:cNvSpPr>
            <a:spLocks noChangeArrowheads="1"/>
          </p:cNvSpPr>
          <p:nvPr/>
        </p:nvSpPr>
        <p:spPr bwMode="auto">
          <a:xfrm>
            <a:off x="1042988" y="60912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0410" name="Rectangle 87">
            <a:extLst>
              <a:ext uri="{FF2B5EF4-FFF2-40B4-BE49-F238E27FC236}">
                <a16:creationId xmlns:a16="http://schemas.microsoft.com/office/drawing/2014/main" id="{0FF7AD8C-A2C8-698D-A931-0D7E07793D16}"/>
              </a:ext>
            </a:extLst>
          </p:cNvPr>
          <p:cNvSpPr>
            <a:spLocks noChangeArrowheads="1"/>
          </p:cNvSpPr>
          <p:nvPr/>
        </p:nvSpPr>
        <p:spPr bwMode="auto">
          <a:xfrm>
            <a:off x="1403350" y="60912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100411" name="Line 88">
            <a:extLst>
              <a:ext uri="{FF2B5EF4-FFF2-40B4-BE49-F238E27FC236}">
                <a16:creationId xmlns:a16="http://schemas.microsoft.com/office/drawing/2014/main" id="{8F7722D0-BAB6-A529-2949-484E8E92B917}"/>
              </a:ext>
            </a:extLst>
          </p:cNvPr>
          <p:cNvSpPr>
            <a:spLocks noChangeShapeType="1"/>
          </p:cNvSpPr>
          <p:nvPr/>
        </p:nvSpPr>
        <p:spPr bwMode="auto">
          <a:xfrm>
            <a:off x="1581150" y="56594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412" name="Rectangle 105">
            <a:extLst>
              <a:ext uri="{FF2B5EF4-FFF2-40B4-BE49-F238E27FC236}">
                <a16:creationId xmlns:a16="http://schemas.microsoft.com/office/drawing/2014/main" id="{FE144F04-9948-D528-D39A-1077AC206613}"/>
              </a:ext>
            </a:extLst>
          </p:cNvPr>
          <p:cNvSpPr>
            <a:spLocks noChangeArrowheads="1"/>
          </p:cNvSpPr>
          <p:nvPr/>
        </p:nvSpPr>
        <p:spPr bwMode="auto">
          <a:xfrm>
            <a:off x="6156582" y="1409811"/>
            <a:ext cx="2663887" cy="1938992"/>
          </a:xfrm>
          <a:prstGeom prst="rect">
            <a:avLst/>
          </a:prstGeom>
          <a:noFill/>
          <a:ln w="22225">
            <a:solidFill>
              <a:schemeClr val="accent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dirty="0">
                <a:solidFill>
                  <a:srgbClr val="FFFF00"/>
                </a:solidFill>
              </a:rPr>
              <a:t>A = ( ) </a:t>
            </a:r>
          </a:p>
          <a:p>
            <a:pPr eaLnBrk="1" hangingPunct="1">
              <a:spcBef>
                <a:spcPct val="0"/>
              </a:spcBef>
              <a:buClrTx/>
              <a:buSzTx/>
              <a:buFontTx/>
              <a:buNone/>
            </a:pPr>
            <a:r>
              <a:rPr kumimoji="1" lang="en-US" altLang="zh-CN" sz="2400" dirty="0">
                <a:solidFill>
                  <a:srgbClr val="FFFF00"/>
                </a:solidFill>
              </a:rPr>
              <a:t>B = (e) </a:t>
            </a:r>
          </a:p>
          <a:p>
            <a:pPr eaLnBrk="1" hangingPunct="1">
              <a:spcBef>
                <a:spcPct val="0"/>
              </a:spcBef>
              <a:buClrTx/>
              <a:buSzTx/>
              <a:buFontTx/>
              <a:buNone/>
            </a:pPr>
            <a:r>
              <a:rPr kumimoji="1" lang="en-US" altLang="zh-CN" sz="2400" dirty="0">
                <a:solidFill>
                  <a:srgbClr val="FFFF00"/>
                </a:solidFill>
              </a:rPr>
              <a:t>C = (a, (b, c, d))</a:t>
            </a:r>
          </a:p>
          <a:p>
            <a:pPr eaLnBrk="1" hangingPunct="1">
              <a:spcBef>
                <a:spcPct val="0"/>
              </a:spcBef>
              <a:buClrTx/>
              <a:buSzTx/>
              <a:buFontTx/>
              <a:buNone/>
            </a:pPr>
            <a:r>
              <a:rPr kumimoji="1" lang="en-US" altLang="zh-CN" sz="2400" dirty="0">
                <a:solidFill>
                  <a:srgbClr val="FFFF00"/>
                </a:solidFill>
              </a:rPr>
              <a:t>D = (A, B, C)</a:t>
            </a:r>
          </a:p>
          <a:p>
            <a:pPr eaLnBrk="1" hangingPunct="1">
              <a:spcBef>
                <a:spcPct val="0"/>
              </a:spcBef>
              <a:buClrTx/>
              <a:buSzTx/>
              <a:buFontTx/>
              <a:buNone/>
            </a:pPr>
            <a:r>
              <a:rPr kumimoji="1" lang="en-US" altLang="zh-CN" sz="2400" dirty="0">
                <a:solidFill>
                  <a:srgbClr val="FFFF00"/>
                </a:solidFill>
              </a:rPr>
              <a:t>E = (a, E)</a:t>
            </a:r>
          </a:p>
        </p:txBody>
      </p:sp>
      <p:sp>
        <p:nvSpPr>
          <p:cNvPr id="100413" name="Rectangle 106">
            <a:extLst>
              <a:ext uri="{FF2B5EF4-FFF2-40B4-BE49-F238E27FC236}">
                <a16:creationId xmlns:a16="http://schemas.microsoft.com/office/drawing/2014/main" id="{AD673057-E7D5-E693-2CC5-7345FC2AE493}"/>
              </a:ext>
            </a:extLst>
          </p:cNvPr>
          <p:cNvSpPr>
            <a:spLocks noChangeArrowheads="1"/>
          </p:cNvSpPr>
          <p:nvPr/>
        </p:nvSpPr>
        <p:spPr bwMode="auto">
          <a:xfrm>
            <a:off x="2790825" y="836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tail</a:t>
            </a:r>
          </a:p>
        </p:txBody>
      </p:sp>
      <p:sp>
        <p:nvSpPr>
          <p:cNvPr id="100414" name="Rectangle 107">
            <a:extLst>
              <a:ext uri="{FF2B5EF4-FFF2-40B4-BE49-F238E27FC236}">
                <a16:creationId xmlns:a16="http://schemas.microsoft.com/office/drawing/2014/main" id="{6D3FB2DE-536B-79B2-B212-B9A3C4318CF1}"/>
              </a:ext>
            </a:extLst>
          </p:cNvPr>
          <p:cNvSpPr>
            <a:spLocks noChangeArrowheads="1"/>
          </p:cNvSpPr>
          <p:nvPr/>
        </p:nvSpPr>
        <p:spPr bwMode="auto">
          <a:xfrm>
            <a:off x="971550" y="15636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415" name="Rectangle 108">
            <a:extLst>
              <a:ext uri="{FF2B5EF4-FFF2-40B4-BE49-F238E27FC236}">
                <a16:creationId xmlns:a16="http://schemas.microsoft.com/office/drawing/2014/main" id="{572FF6FF-2659-7BFC-50DF-8AA4D15B2858}"/>
              </a:ext>
            </a:extLst>
          </p:cNvPr>
          <p:cNvSpPr>
            <a:spLocks noChangeArrowheads="1"/>
          </p:cNvSpPr>
          <p:nvPr/>
        </p:nvSpPr>
        <p:spPr bwMode="auto">
          <a:xfrm>
            <a:off x="1331913" y="15636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16" name="Rectangle 109">
            <a:extLst>
              <a:ext uri="{FF2B5EF4-FFF2-40B4-BE49-F238E27FC236}">
                <a16:creationId xmlns:a16="http://schemas.microsoft.com/office/drawing/2014/main" id="{A0D097F4-5A37-BA34-61F2-7F10CE853A05}"/>
              </a:ext>
            </a:extLst>
          </p:cNvPr>
          <p:cNvSpPr>
            <a:spLocks noChangeArrowheads="1"/>
          </p:cNvSpPr>
          <p:nvPr/>
        </p:nvSpPr>
        <p:spPr bwMode="auto">
          <a:xfrm>
            <a:off x="1692275" y="156368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17" name="Line 110">
            <a:extLst>
              <a:ext uri="{FF2B5EF4-FFF2-40B4-BE49-F238E27FC236}">
                <a16:creationId xmlns:a16="http://schemas.microsoft.com/office/drawing/2014/main" id="{520A4921-CB42-974C-B2E7-7253AB7D5931}"/>
              </a:ext>
            </a:extLst>
          </p:cNvPr>
          <p:cNvSpPr>
            <a:spLocks noChangeShapeType="1"/>
          </p:cNvSpPr>
          <p:nvPr/>
        </p:nvSpPr>
        <p:spPr bwMode="auto">
          <a:xfrm>
            <a:off x="539750" y="1706563"/>
            <a:ext cx="43180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0418" name="Group 111">
            <a:extLst>
              <a:ext uri="{FF2B5EF4-FFF2-40B4-BE49-F238E27FC236}">
                <a16:creationId xmlns:a16="http://schemas.microsoft.com/office/drawing/2014/main" id="{6AE62784-C401-43B0-6ED8-D9F11A8A608B}"/>
              </a:ext>
            </a:extLst>
          </p:cNvPr>
          <p:cNvGrpSpPr>
            <a:grpSpLocks/>
          </p:cNvGrpSpPr>
          <p:nvPr/>
        </p:nvGrpSpPr>
        <p:grpSpPr bwMode="auto">
          <a:xfrm>
            <a:off x="1822450" y="1635125"/>
            <a:ext cx="144463" cy="144463"/>
            <a:chOff x="2925" y="1775"/>
            <a:chExt cx="91" cy="91"/>
          </a:xfrm>
        </p:grpSpPr>
        <p:sp>
          <p:nvSpPr>
            <p:cNvPr id="100471" name="Line 112">
              <a:extLst>
                <a:ext uri="{FF2B5EF4-FFF2-40B4-BE49-F238E27FC236}">
                  <a16:creationId xmlns:a16="http://schemas.microsoft.com/office/drawing/2014/main" id="{461E319D-FD6C-3EE2-C1EA-B97F7994EEA0}"/>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2" name="Line 113">
              <a:extLst>
                <a:ext uri="{FF2B5EF4-FFF2-40B4-BE49-F238E27FC236}">
                  <a16:creationId xmlns:a16="http://schemas.microsoft.com/office/drawing/2014/main" id="{5A4A4621-573A-DBDB-496B-A154EA0B39D9}"/>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19" name="Group 114">
            <a:extLst>
              <a:ext uri="{FF2B5EF4-FFF2-40B4-BE49-F238E27FC236}">
                <a16:creationId xmlns:a16="http://schemas.microsoft.com/office/drawing/2014/main" id="{3D30E4F3-77D5-7B4A-D799-B8DB5D98CC1B}"/>
              </a:ext>
            </a:extLst>
          </p:cNvPr>
          <p:cNvGrpSpPr>
            <a:grpSpLocks/>
          </p:cNvGrpSpPr>
          <p:nvPr/>
        </p:nvGrpSpPr>
        <p:grpSpPr bwMode="auto">
          <a:xfrm>
            <a:off x="1474788" y="1635125"/>
            <a:ext cx="144462" cy="144463"/>
            <a:chOff x="2925" y="1775"/>
            <a:chExt cx="91" cy="91"/>
          </a:xfrm>
        </p:grpSpPr>
        <p:sp>
          <p:nvSpPr>
            <p:cNvPr id="100469" name="Line 115">
              <a:extLst>
                <a:ext uri="{FF2B5EF4-FFF2-40B4-BE49-F238E27FC236}">
                  <a16:creationId xmlns:a16="http://schemas.microsoft.com/office/drawing/2014/main" id="{A9A56A27-8285-2A44-8BF4-BD70881A8657}"/>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70" name="Line 116">
              <a:extLst>
                <a:ext uri="{FF2B5EF4-FFF2-40B4-BE49-F238E27FC236}">
                  <a16:creationId xmlns:a16="http://schemas.microsoft.com/office/drawing/2014/main" id="{72B4949C-784B-CC64-C243-3033EF855F8B}"/>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420" name="Rectangle 117">
            <a:extLst>
              <a:ext uri="{FF2B5EF4-FFF2-40B4-BE49-F238E27FC236}">
                <a16:creationId xmlns:a16="http://schemas.microsoft.com/office/drawing/2014/main" id="{32400A86-CE2F-3A34-5548-933CC1374CFD}"/>
              </a:ext>
            </a:extLst>
          </p:cNvPr>
          <p:cNvSpPr>
            <a:spLocks noChangeArrowheads="1"/>
          </p:cNvSpPr>
          <p:nvPr/>
        </p:nvSpPr>
        <p:spPr bwMode="auto">
          <a:xfrm>
            <a:off x="1692275" y="29114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100421" name="Group 118">
            <a:extLst>
              <a:ext uri="{FF2B5EF4-FFF2-40B4-BE49-F238E27FC236}">
                <a16:creationId xmlns:a16="http://schemas.microsoft.com/office/drawing/2014/main" id="{BF94139A-DCDA-799B-A807-7E9AA1E08734}"/>
              </a:ext>
            </a:extLst>
          </p:cNvPr>
          <p:cNvGrpSpPr>
            <a:grpSpLocks/>
          </p:cNvGrpSpPr>
          <p:nvPr/>
        </p:nvGrpSpPr>
        <p:grpSpPr bwMode="auto">
          <a:xfrm>
            <a:off x="1820863" y="2987675"/>
            <a:ext cx="144462" cy="144463"/>
            <a:chOff x="2925" y="1775"/>
            <a:chExt cx="91" cy="91"/>
          </a:xfrm>
        </p:grpSpPr>
        <p:sp>
          <p:nvSpPr>
            <p:cNvPr id="100467" name="Line 119">
              <a:extLst>
                <a:ext uri="{FF2B5EF4-FFF2-40B4-BE49-F238E27FC236}">
                  <a16:creationId xmlns:a16="http://schemas.microsoft.com/office/drawing/2014/main" id="{3A904BD6-9470-3346-15A9-9B09D166E8D1}"/>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68" name="Line 120">
              <a:extLst>
                <a:ext uri="{FF2B5EF4-FFF2-40B4-BE49-F238E27FC236}">
                  <a16:creationId xmlns:a16="http://schemas.microsoft.com/office/drawing/2014/main" id="{8E81FAC7-E659-55C0-4C03-F264996C2F0E}"/>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22" name="Group 158">
            <a:extLst>
              <a:ext uri="{FF2B5EF4-FFF2-40B4-BE49-F238E27FC236}">
                <a16:creationId xmlns:a16="http://schemas.microsoft.com/office/drawing/2014/main" id="{CACC00F3-217B-D509-04F9-57EC2B291A01}"/>
              </a:ext>
            </a:extLst>
          </p:cNvPr>
          <p:cNvGrpSpPr>
            <a:grpSpLocks/>
          </p:cNvGrpSpPr>
          <p:nvPr/>
        </p:nvGrpSpPr>
        <p:grpSpPr bwMode="auto">
          <a:xfrm>
            <a:off x="755650" y="2406650"/>
            <a:ext cx="2160588" cy="2541588"/>
            <a:chOff x="476" y="1516"/>
            <a:chExt cx="1361" cy="1601"/>
          </a:xfrm>
        </p:grpSpPr>
        <p:sp>
          <p:nvSpPr>
            <p:cNvPr id="100463" name="Line 99">
              <a:extLst>
                <a:ext uri="{FF2B5EF4-FFF2-40B4-BE49-F238E27FC236}">
                  <a16:creationId xmlns:a16="http://schemas.microsoft.com/office/drawing/2014/main" id="{0AA4AB1F-1DC6-70FA-4222-2169C6B1A03A}"/>
                </a:ext>
              </a:extLst>
            </p:cNvPr>
            <p:cNvSpPr>
              <a:spLocks noChangeShapeType="1"/>
            </p:cNvSpPr>
            <p:nvPr/>
          </p:nvSpPr>
          <p:spPr bwMode="auto">
            <a:xfrm flipV="1">
              <a:off x="1837" y="2469"/>
              <a:ext cx="0" cy="64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64" name="Line 100">
              <a:extLst>
                <a:ext uri="{FF2B5EF4-FFF2-40B4-BE49-F238E27FC236}">
                  <a16:creationId xmlns:a16="http://schemas.microsoft.com/office/drawing/2014/main" id="{9A935C11-9800-D1E3-A125-4712F9F59D2E}"/>
                </a:ext>
              </a:extLst>
            </p:cNvPr>
            <p:cNvSpPr>
              <a:spLocks noChangeShapeType="1"/>
            </p:cNvSpPr>
            <p:nvPr/>
          </p:nvSpPr>
          <p:spPr bwMode="auto">
            <a:xfrm flipH="1">
              <a:off x="476" y="2469"/>
              <a:ext cx="1361"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65" name="Line 101">
              <a:extLst>
                <a:ext uri="{FF2B5EF4-FFF2-40B4-BE49-F238E27FC236}">
                  <a16:creationId xmlns:a16="http://schemas.microsoft.com/office/drawing/2014/main" id="{3B031EE4-F290-606F-75B0-ABD8CF1308EB}"/>
                </a:ext>
              </a:extLst>
            </p:cNvPr>
            <p:cNvSpPr>
              <a:spLocks noChangeShapeType="1"/>
            </p:cNvSpPr>
            <p:nvPr/>
          </p:nvSpPr>
          <p:spPr bwMode="auto">
            <a:xfrm flipV="1">
              <a:off x="476" y="1516"/>
              <a:ext cx="0" cy="953"/>
            </a:xfrm>
            <a:prstGeom prst="line">
              <a:avLst/>
            </a:prstGeom>
            <a:noFill/>
            <a:ln w="28575">
              <a:solidFill>
                <a:srgbClr val="FFFF00"/>
              </a:solidFill>
              <a:round/>
              <a:headEnd/>
              <a:tailEnd type="triangle"/>
            </a:ln>
            <a:extLst>
              <a:ext uri="{909E8E84-426E-40DD-AFC4-6F175D3DCCD1}">
                <a14:hiddenFill xmlns:a14="http://schemas.microsoft.com/office/drawing/2010/main">
                  <a:noFill/>
                </a14:hiddenFill>
              </a:ext>
            </a:extLst>
          </p:spPr>
          <p:txBody>
            <a:bodyPr/>
            <a:lstStyle/>
            <a:p>
              <a:endParaRPr lang="en-US"/>
            </a:p>
          </p:txBody>
        </p:sp>
      </p:grpSp>
      <p:sp>
        <p:nvSpPr>
          <p:cNvPr id="100423" name="Rectangle 122">
            <a:extLst>
              <a:ext uri="{FF2B5EF4-FFF2-40B4-BE49-F238E27FC236}">
                <a16:creationId xmlns:a16="http://schemas.microsoft.com/office/drawing/2014/main" id="{810643F3-383E-4F5F-4750-64AB7F7F0A9F}"/>
              </a:ext>
            </a:extLst>
          </p:cNvPr>
          <p:cNvSpPr>
            <a:spLocks noChangeArrowheads="1"/>
          </p:cNvSpPr>
          <p:nvPr/>
        </p:nvSpPr>
        <p:spPr bwMode="auto">
          <a:xfrm>
            <a:off x="4211638" y="29098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24" name="Line 126">
            <a:extLst>
              <a:ext uri="{FF2B5EF4-FFF2-40B4-BE49-F238E27FC236}">
                <a16:creationId xmlns:a16="http://schemas.microsoft.com/office/drawing/2014/main" id="{E9CC5907-2854-1021-5D1F-7099F1C4CF62}"/>
              </a:ext>
            </a:extLst>
          </p:cNvPr>
          <p:cNvSpPr>
            <a:spLocks noChangeShapeType="1"/>
          </p:cNvSpPr>
          <p:nvPr/>
        </p:nvSpPr>
        <p:spPr bwMode="auto">
          <a:xfrm>
            <a:off x="4356100" y="3074988"/>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425" name="Line 127">
            <a:extLst>
              <a:ext uri="{FF2B5EF4-FFF2-40B4-BE49-F238E27FC236}">
                <a16:creationId xmlns:a16="http://schemas.microsoft.com/office/drawing/2014/main" id="{9DD4C403-D272-22D4-5AF5-F3D64D832F81}"/>
              </a:ext>
            </a:extLst>
          </p:cNvPr>
          <p:cNvSpPr>
            <a:spLocks noChangeShapeType="1"/>
          </p:cNvSpPr>
          <p:nvPr/>
        </p:nvSpPr>
        <p:spPr bwMode="auto">
          <a:xfrm>
            <a:off x="5795963" y="37242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426" name="Line 128">
            <a:extLst>
              <a:ext uri="{FF2B5EF4-FFF2-40B4-BE49-F238E27FC236}">
                <a16:creationId xmlns:a16="http://schemas.microsoft.com/office/drawing/2014/main" id="{05BFDA93-A931-35DA-A46B-729B8B1DAC6B}"/>
              </a:ext>
            </a:extLst>
          </p:cNvPr>
          <p:cNvSpPr>
            <a:spLocks noChangeShapeType="1"/>
          </p:cNvSpPr>
          <p:nvPr/>
        </p:nvSpPr>
        <p:spPr bwMode="auto">
          <a:xfrm>
            <a:off x="7164388" y="37242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427" name="Rectangle 129">
            <a:extLst>
              <a:ext uri="{FF2B5EF4-FFF2-40B4-BE49-F238E27FC236}">
                <a16:creationId xmlns:a16="http://schemas.microsoft.com/office/drawing/2014/main" id="{D8E86010-CC57-DCD4-CE46-9B17E3E450D3}"/>
              </a:ext>
            </a:extLst>
          </p:cNvPr>
          <p:cNvSpPr>
            <a:spLocks noChangeArrowheads="1"/>
          </p:cNvSpPr>
          <p:nvPr/>
        </p:nvSpPr>
        <p:spPr bwMode="auto">
          <a:xfrm>
            <a:off x="5580063" y="355758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28" name="Rectangle 130">
            <a:extLst>
              <a:ext uri="{FF2B5EF4-FFF2-40B4-BE49-F238E27FC236}">
                <a16:creationId xmlns:a16="http://schemas.microsoft.com/office/drawing/2014/main" id="{BC0058DE-A562-08C7-AB38-E097284F2AB8}"/>
              </a:ext>
            </a:extLst>
          </p:cNvPr>
          <p:cNvSpPr>
            <a:spLocks noChangeArrowheads="1"/>
          </p:cNvSpPr>
          <p:nvPr/>
        </p:nvSpPr>
        <p:spPr bwMode="auto">
          <a:xfrm>
            <a:off x="6948488" y="35591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29" name="Rectangle 131">
            <a:extLst>
              <a:ext uri="{FF2B5EF4-FFF2-40B4-BE49-F238E27FC236}">
                <a16:creationId xmlns:a16="http://schemas.microsoft.com/office/drawing/2014/main" id="{205D44FC-5C78-AA85-01C5-5B0E24178248}"/>
              </a:ext>
            </a:extLst>
          </p:cNvPr>
          <p:cNvSpPr>
            <a:spLocks noChangeArrowheads="1"/>
          </p:cNvSpPr>
          <p:nvPr/>
        </p:nvSpPr>
        <p:spPr bwMode="auto">
          <a:xfrm>
            <a:off x="8316913" y="35591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100430" name="Group 132">
            <a:extLst>
              <a:ext uri="{FF2B5EF4-FFF2-40B4-BE49-F238E27FC236}">
                <a16:creationId xmlns:a16="http://schemas.microsoft.com/office/drawing/2014/main" id="{A55DFCD1-0326-E7FB-16A7-71E3D6DCD61D}"/>
              </a:ext>
            </a:extLst>
          </p:cNvPr>
          <p:cNvGrpSpPr>
            <a:grpSpLocks/>
          </p:cNvGrpSpPr>
          <p:nvPr/>
        </p:nvGrpSpPr>
        <p:grpSpPr bwMode="auto">
          <a:xfrm>
            <a:off x="8386763" y="3673475"/>
            <a:ext cx="144462" cy="144463"/>
            <a:chOff x="2925" y="1775"/>
            <a:chExt cx="91" cy="91"/>
          </a:xfrm>
        </p:grpSpPr>
        <p:sp>
          <p:nvSpPr>
            <p:cNvPr id="100461" name="Line 133">
              <a:extLst>
                <a:ext uri="{FF2B5EF4-FFF2-40B4-BE49-F238E27FC236}">
                  <a16:creationId xmlns:a16="http://schemas.microsoft.com/office/drawing/2014/main" id="{FEC51FCA-CA9A-9DA4-9A4D-C70E8469095F}"/>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62" name="Line 134">
              <a:extLst>
                <a:ext uri="{FF2B5EF4-FFF2-40B4-BE49-F238E27FC236}">
                  <a16:creationId xmlns:a16="http://schemas.microsoft.com/office/drawing/2014/main" id="{528773D4-4801-1889-0B0D-4194DDAD0582}"/>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431" name="Rectangle 135">
            <a:extLst>
              <a:ext uri="{FF2B5EF4-FFF2-40B4-BE49-F238E27FC236}">
                <a16:creationId xmlns:a16="http://schemas.microsoft.com/office/drawing/2014/main" id="{9EA97B44-B937-5F2E-D953-A03145F46E7D}"/>
              </a:ext>
            </a:extLst>
          </p:cNvPr>
          <p:cNvSpPr>
            <a:spLocks noChangeArrowheads="1"/>
          </p:cNvSpPr>
          <p:nvPr/>
        </p:nvSpPr>
        <p:spPr bwMode="auto">
          <a:xfrm>
            <a:off x="971550" y="4803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432" name="Rectangle 136">
            <a:extLst>
              <a:ext uri="{FF2B5EF4-FFF2-40B4-BE49-F238E27FC236}">
                <a16:creationId xmlns:a16="http://schemas.microsoft.com/office/drawing/2014/main" id="{3E2ADF3D-F16E-7E71-56C6-162475B1D9E2}"/>
              </a:ext>
            </a:extLst>
          </p:cNvPr>
          <p:cNvSpPr>
            <a:spLocks noChangeArrowheads="1"/>
          </p:cNvSpPr>
          <p:nvPr/>
        </p:nvSpPr>
        <p:spPr bwMode="auto">
          <a:xfrm>
            <a:off x="1331913" y="4803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33" name="Rectangle 137">
            <a:extLst>
              <a:ext uri="{FF2B5EF4-FFF2-40B4-BE49-F238E27FC236}">
                <a16:creationId xmlns:a16="http://schemas.microsoft.com/office/drawing/2014/main" id="{E7DFE0C6-F16C-0526-A5CE-5E5B393CE9C9}"/>
              </a:ext>
            </a:extLst>
          </p:cNvPr>
          <p:cNvSpPr>
            <a:spLocks noChangeArrowheads="1"/>
          </p:cNvSpPr>
          <p:nvPr/>
        </p:nvSpPr>
        <p:spPr bwMode="auto">
          <a:xfrm>
            <a:off x="1692275" y="4803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100434" name="Group 138">
            <a:extLst>
              <a:ext uri="{FF2B5EF4-FFF2-40B4-BE49-F238E27FC236}">
                <a16:creationId xmlns:a16="http://schemas.microsoft.com/office/drawing/2014/main" id="{17C8BC09-3AEE-A85C-49E4-8B90E279A073}"/>
              </a:ext>
            </a:extLst>
          </p:cNvPr>
          <p:cNvGrpSpPr>
            <a:grpSpLocks/>
          </p:cNvGrpSpPr>
          <p:nvPr/>
        </p:nvGrpSpPr>
        <p:grpSpPr bwMode="auto">
          <a:xfrm>
            <a:off x="1477963" y="4875213"/>
            <a:ext cx="144462" cy="144462"/>
            <a:chOff x="2925" y="1775"/>
            <a:chExt cx="91" cy="91"/>
          </a:xfrm>
        </p:grpSpPr>
        <p:sp>
          <p:nvSpPr>
            <p:cNvPr id="100459" name="Line 139">
              <a:extLst>
                <a:ext uri="{FF2B5EF4-FFF2-40B4-BE49-F238E27FC236}">
                  <a16:creationId xmlns:a16="http://schemas.microsoft.com/office/drawing/2014/main" id="{E983D3F5-7DB4-A3BE-F4F8-7310A9C37FD7}"/>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60" name="Line 140">
              <a:extLst>
                <a:ext uri="{FF2B5EF4-FFF2-40B4-BE49-F238E27FC236}">
                  <a16:creationId xmlns:a16="http://schemas.microsoft.com/office/drawing/2014/main" id="{640AA6AA-692B-A953-3EAE-5A9E7E7E8889}"/>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0435" name="Line 141">
            <a:extLst>
              <a:ext uri="{FF2B5EF4-FFF2-40B4-BE49-F238E27FC236}">
                <a16:creationId xmlns:a16="http://schemas.microsoft.com/office/drawing/2014/main" id="{D1D0F26D-CC15-4FF9-1BA8-7FDAD714F82B}"/>
              </a:ext>
            </a:extLst>
          </p:cNvPr>
          <p:cNvSpPr>
            <a:spLocks noChangeShapeType="1"/>
          </p:cNvSpPr>
          <p:nvPr/>
        </p:nvSpPr>
        <p:spPr bwMode="auto">
          <a:xfrm>
            <a:off x="1547813" y="43719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436" name="Line 65">
            <a:extLst>
              <a:ext uri="{FF2B5EF4-FFF2-40B4-BE49-F238E27FC236}">
                <a16:creationId xmlns:a16="http://schemas.microsoft.com/office/drawing/2014/main" id="{09AA6290-241A-3538-387B-76B2C1D521F9}"/>
              </a:ext>
            </a:extLst>
          </p:cNvPr>
          <p:cNvSpPr>
            <a:spLocks noChangeShapeType="1"/>
          </p:cNvSpPr>
          <p:nvPr/>
        </p:nvSpPr>
        <p:spPr bwMode="auto">
          <a:xfrm>
            <a:off x="3348038" y="4948238"/>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437" name="Rectangle 142">
            <a:extLst>
              <a:ext uri="{FF2B5EF4-FFF2-40B4-BE49-F238E27FC236}">
                <a16:creationId xmlns:a16="http://schemas.microsoft.com/office/drawing/2014/main" id="{52089FA9-7D7D-3766-1219-C385B8D385CF}"/>
              </a:ext>
            </a:extLst>
          </p:cNvPr>
          <p:cNvSpPr>
            <a:spLocks noChangeArrowheads="1"/>
          </p:cNvSpPr>
          <p:nvPr/>
        </p:nvSpPr>
        <p:spPr bwMode="auto">
          <a:xfrm>
            <a:off x="1763713" y="60912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38" name="Rectangle 144">
            <a:extLst>
              <a:ext uri="{FF2B5EF4-FFF2-40B4-BE49-F238E27FC236}">
                <a16:creationId xmlns:a16="http://schemas.microsoft.com/office/drawing/2014/main" id="{26C8FE25-AED1-E6AF-48D5-A81579879142}"/>
              </a:ext>
            </a:extLst>
          </p:cNvPr>
          <p:cNvSpPr>
            <a:spLocks noChangeArrowheads="1"/>
          </p:cNvSpPr>
          <p:nvPr/>
        </p:nvSpPr>
        <p:spPr bwMode="auto">
          <a:xfrm>
            <a:off x="2457450" y="60944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0439" name="Rectangle 145">
            <a:extLst>
              <a:ext uri="{FF2B5EF4-FFF2-40B4-BE49-F238E27FC236}">
                <a16:creationId xmlns:a16="http://schemas.microsoft.com/office/drawing/2014/main" id="{E0807567-8F7C-41D8-4E15-2D9CD504EBFC}"/>
              </a:ext>
            </a:extLst>
          </p:cNvPr>
          <p:cNvSpPr>
            <a:spLocks noChangeArrowheads="1"/>
          </p:cNvSpPr>
          <p:nvPr/>
        </p:nvSpPr>
        <p:spPr bwMode="auto">
          <a:xfrm>
            <a:off x="2828925" y="60944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40" name="Rectangle 146">
            <a:extLst>
              <a:ext uri="{FF2B5EF4-FFF2-40B4-BE49-F238E27FC236}">
                <a16:creationId xmlns:a16="http://schemas.microsoft.com/office/drawing/2014/main" id="{0C6B2F07-E1D7-5A99-9632-88E0E8341E9E}"/>
              </a:ext>
            </a:extLst>
          </p:cNvPr>
          <p:cNvSpPr>
            <a:spLocks noChangeArrowheads="1"/>
          </p:cNvSpPr>
          <p:nvPr/>
        </p:nvSpPr>
        <p:spPr bwMode="auto">
          <a:xfrm>
            <a:off x="3203575" y="60944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0441" name="Line 147">
            <a:extLst>
              <a:ext uri="{FF2B5EF4-FFF2-40B4-BE49-F238E27FC236}">
                <a16:creationId xmlns:a16="http://schemas.microsoft.com/office/drawing/2014/main" id="{D1ECE1FB-A5A0-7E45-067B-EF5D0458E4D3}"/>
              </a:ext>
            </a:extLst>
          </p:cNvPr>
          <p:cNvSpPr>
            <a:spLocks noChangeShapeType="1"/>
          </p:cNvSpPr>
          <p:nvPr/>
        </p:nvSpPr>
        <p:spPr bwMode="auto">
          <a:xfrm>
            <a:off x="2027238" y="62388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00442" name="Group 148">
            <a:extLst>
              <a:ext uri="{FF2B5EF4-FFF2-40B4-BE49-F238E27FC236}">
                <a16:creationId xmlns:a16="http://schemas.microsoft.com/office/drawing/2014/main" id="{06C6408B-052C-1F62-4CAE-667BF61875E1}"/>
              </a:ext>
            </a:extLst>
          </p:cNvPr>
          <p:cNvGrpSpPr>
            <a:grpSpLocks/>
          </p:cNvGrpSpPr>
          <p:nvPr/>
        </p:nvGrpSpPr>
        <p:grpSpPr bwMode="auto">
          <a:xfrm>
            <a:off x="3275013" y="6165850"/>
            <a:ext cx="144462" cy="144463"/>
            <a:chOff x="2925" y="1775"/>
            <a:chExt cx="91" cy="91"/>
          </a:xfrm>
        </p:grpSpPr>
        <p:sp>
          <p:nvSpPr>
            <p:cNvPr id="100457" name="Line 149">
              <a:extLst>
                <a:ext uri="{FF2B5EF4-FFF2-40B4-BE49-F238E27FC236}">
                  <a16:creationId xmlns:a16="http://schemas.microsoft.com/office/drawing/2014/main" id="{C509C72D-A764-E376-4DB9-A6B097376B27}"/>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58" name="Line 150">
              <a:extLst>
                <a:ext uri="{FF2B5EF4-FFF2-40B4-BE49-F238E27FC236}">
                  <a16:creationId xmlns:a16="http://schemas.microsoft.com/office/drawing/2014/main" id="{3E4F507E-5FA7-FB74-8CF4-4C45AD2796BD}"/>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43" name="Group 152">
            <a:extLst>
              <a:ext uri="{FF2B5EF4-FFF2-40B4-BE49-F238E27FC236}">
                <a16:creationId xmlns:a16="http://schemas.microsoft.com/office/drawing/2014/main" id="{6EF09EE2-5854-B95A-997F-D0C1A00211F3}"/>
              </a:ext>
            </a:extLst>
          </p:cNvPr>
          <p:cNvGrpSpPr>
            <a:grpSpLocks/>
          </p:cNvGrpSpPr>
          <p:nvPr/>
        </p:nvGrpSpPr>
        <p:grpSpPr bwMode="auto">
          <a:xfrm>
            <a:off x="1835150" y="5518150"/>
            <a:ext cx="144463" cy="144463"/>
            <a:chOff x="2925" y="1775"/>
            <a:chExt cx="91" cy="91"/>
          </a:xfrm>
        </p:grpSpPr>
        <p:sp>
          <p:nvSpPr>
            <p:cNvPr id="100455" name="Line 153">
              <a:extLst>
                <a:ext uri="{FF2B5EF4-FFF2-40B4-BE49-F238E27FC236}">
                  <a16:creationId xmlns:a16="http://schemas.microsoft.com/office/drawing/2014/main" id="{13582E6B-05B7-4F9F-2FAF-6F84930DE979}"/>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56" name="Line 154">
              <a:extLst>
                <a:ext uri="{FF2B5EF4-FFF2-40B4-BE49-F238E27FC236}">
                  <a16:creationId xmlns:a16="http://schemas.microsoft.com/office/drawing/2014/main" id="{2AD4811A-E58C-7EED-248A-1D435202B2CC}"/>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51" name="Group 160">
            <a:extLst>
              <a:ext uri="{FF2B5EF4-FFF2-40B4-BE49-F238E27FC236}">
                <a16:creationId xmlns:a16="http://schemas.microsoft.com/office/drawing/2014/main" id="{DB7BD8D6-5D91-F1E9-9318-DD068BF81708}"/>
              </a:ext>
            </a:extLst>
          </p:cNvPr>
          <p:cNvGrpSpPr>
            <a:grpSpLocks/>
          </p:cNvGrpSpPr>
          <p:nvPr/>
        </p:nvGrpSpPr>
        <p:grpSpPr bwMode="auto">
          <a:xfrm>
            <a:off x="898525" y="5587998"/>
            <a:ext cx="2089150" cy="1081088"/>
            <a:chOff x="566" y="3520"/>
            <a:chExt cx="1316" cy="681"/>
          </a:xfrm>
        </p:grpSpPr>
        <p:sp>
          <p:nvSpPr>
            <p:cNvPr id="100452" name="Line 97">
              <a:extLst>
                <a:ext uri="{FF2B5EF4-FFF2-40B4-BE49-F238E27FC236}">
                  <a16:creationId xmlns:a16="http://schemas.microsoft.com/office/drawing/2014/main" id="{A82C8132-BD8F-C888-08D7-BD5435893E03}"/>
                </a:ext>
              </a:extLst>
            </p:cNvPr>
            <p:cNvSpPr>
              <a:spLocks noChangeShapeType="1"/>
            </p:cNvSpPr>
            <p:nvPr/>
          </p:nvSpPr>
          <p:spPr bwMode="auto">
            <a:xfrm flipH="1">
              <a:off x="566" y="4201"/>
              <a:ext cx="1316"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53" name="Line 98">
              <a:extLst>
                <a:ext uri="{FF2B5EF4-FFF2-40B4-BE49-F238E27FC236}">
                  <a16:creationId xmlns:a16="http://schemas.microsoft.com/office/drawing/2014/main" id="{19543257-5800-A7E3-883B-DC9E4EA1495A}"/>
                </a:ext>
              </a:extLst>
            </p:cNvPr>
            <p:cNvSpPr>
              <a:spLocks noChangeShapeType="1"/>
            </p:cNvSpPr>
            <p:nvPr/>
          </p:nvSpPr>
          <p:spPr bwMode="auto">
            <a:xfrm flipH="1" flipV="1">
              <a:off x="567" y="3520"/>
              <a:ext cx="0" cy="681"/>
            </a:xfrm>
            <a:prstGeom prst="line">
              <a:avLst/>
            </a:prstGeom>
            <a:noFill/>
            <a:ln w="28575">
              <a:solidFill>
                <a:srgbClr val="FFFF00"/>
              </a:solidFill>
              <a:round/>
              <a:headEnd/>
              <a:tailEnd type="triangle"/>
            </a:ln>
            <a:extLst>
              <a:ext uri="{909E8E84-426E-40DD-AFC4-6F175D3DCCD1}">
                <a14:hiddenFill xmlns:a14="http://schemas.microsoft.com/office/drawing/2010/main">
                  <a:noFill/>
                </a14:hiddenFill>
              </a:ext>
            </a:extLst>
          </p:spPr>
          <p:txBody>
            <a:bodyPr/>
            <a:lstStyle/>
            <a:p>
              <a:endParaRPr lang="en-US"/>
            </a:p>
          </p:txBody>
        </p:sp>
        <p:sp>
          <p:nvSpPr>
            <p:cNvPr id="100454" name="Line 156">
              <a:extLst>
                <a:ext uri="{FF2B5EF4-FFF2-40B4-BE49-F238E27FC236}">
                  <a16:creationId xmlns:a16="http://schemas.microsoft.com/office/drawing/2014/main" id="{787E3BEA-4BC3-F38E-DC41-2BA0948414C7}"/>
                </a:ext>
              </a:extLst>
            </p:cNvPr>
            <p:cNvSpPr>
              <a:spLocks noChangeShapeType="1"/>
            </p:cNvSpPr>
            <p:nvPr/>
          </p:nvSpPr>
          <p:spPr bwMode="auto">
            <a:xfrm flipV="1">
              <a:off x="1882" y="3974"/>
              <a:ext cx="0" cy="227"/>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0445" name="Group 159">
            <a:extLst>
              <a:ext uri="{FF2B5EF4-FFF2-40B4-BE49-F238E27FC236}">
                <a16:creationId xmlns:a16="http://schemas.microsoft.com/office/drawing/2014/main" id="{1F20BDB4-0B60-6372-FE7E-F03F950D0565}"/>
              </a:ext>
            </a:extLst>
          </p:cNvPr>
          <p:cNvGrpSpPr>
            <a:grpSpLocks/>
          </p:cNvGrpSpPr>
          <p:nvPr/>
        </p:nvGrpSpPr>
        <p:grpSpPr bwMode="auto">
          <a:xfrm>
            <a:off x="3276600" y="2414588"/>
            <a:ext cx="1008063" cy="2533651"/>
            <a:chOff x="2064" y="1521"/>
            <a:chExt cx="635" cy="1596"/>
          </a:xfrm>
        </p:grpSpPr>
        <p:sp>
          <p:nvSpPr>
            <p:cNvPr id="100446" name="Line 102">
              <a:extLst>
                <a:ext uri="{FF2B5EF4-FFF2-40B4-BE49-F238E27FC236}">
                  <a16:creationId xmlns:a16="http://schemas.microsoft.com/office/drawing/2014/main" id="{D8997BDC-1FCD-6EEB-2127-C1B69E75BF65}"/>
                </a:ext>
              </a:extLst>
            </p:cNvPr>
            <p:cNvSpPr>
              <a:spLocks noChangeShapeType="1"/>
            </p:cNvSpPr>
            <p:nvPr/>
          </p:nvSpPr>
          <p:spPr bwMode="auto">
            <a:xfrm flipV="1">
              <a:off x="2699" y="2469"/>
              <a:ext cx="0" cy="648"/>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47" name="Line 103">
              <a:extLst>
                <a:ext uri="{FF2B5EF4-FFF2-40B4-BE49-F238E27FC236}">
                  <a16:creationId xmlns:a16="http://schemas.microsoft.com/office/drawing/2014/main" id="{1881F7E1-1CB9-5780-CC72-9F6BF9267C77}"/>
                </a:ext>
              </a:extLst>
            </p:cNvPr>
            <p:cNvSpPr>
              <a:spLocks noChangeShapeType="1"/>
            </p:cNvSpPr>
            <p:nvPr/>
          </p:nvSpPr>
          <p:spPr bwMode="auto">
            <a:xfrm flipH="1">
              <a:off x="2064" y="2469"/>
              <a:ext cx="635"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0448" name="Line 104">
              <a:extLst>
                <a:ext uri="{FF2B5EF4-FFF2-40B4-BE49-F238E27FC236}">
                  <a16:creationId xmlns:a16="http://schemas.microsoft.com/office/drawing/2014/main" id="{D0023024-EB7D-9CB7-B499-7DF9AFF89579}"/>
                </a:ext>
              </a:extLst>
            </p:cNvPr>
            <p:cNvSpPr>
              <a:spLocks noChangeShapeType="1"/>
            </p:cNvSpPr>
            <p:nvPr/>
          </p:nvSpPr>
          <p:spPr bwMode="auto">
            <a:xfrm flipV="1">
              <a:off x="2064" y="1521"/>
              <a:ext cx="9" cy="948"/>
            </a:xfrm>
            <a:prstGeom prst="line">
              <a:avLst/>
            </a:prstGeom>
            <a:noFill/>
            <a:ln w="28575">
              <a:solidFill>
                <a:srgbClr val="FFFF00"/>
              </a:solidFill>
              <a:round/>
              <a:headEnd/>
              <a:tailEnd type="triangle"/>
            </a:ln>
            <a:extLst>
              <a:ext uri="{909E8E84-426E-40DD-AFC4-6F175D3DCCD1}">
                <a14:hiddenFill xmlns:a14="http://schemas.microsoft.com/office/drawing/2010/main">
                  <a:noFill/>
                </a14:hiddenFill>
              </a:ext>
            </a:extLst>
          </p:spPr>
          <p:txBody>
            <a:bodyPr/>
            <a:lstStyle/>
            <a:p>
              <a:endParaRPr lang="en-US"/>
            </a:p>
          </p:txBody>
        </p:sp>
      </p:grpSp>
      <p:pic>
        <p:nvPicPr>
          <p:cNvPr id="2" name="图片 1">
            <a:extLst>
              <a:ext uri="{FF2B5EF4-FFF2-40B4-BE49-F238E27FC236}">
                <a16:creationId xmlns:a16="http://schemas.microsoft.com/office/drawing/2014/main" id="{9EDE67F0-4B34-4519-5FC8-9294935A0CB2}"/>
              </a:ext>
            </a:extLst>
          </p:cNvPr>
          <p:cNvPicPr>
            <a:picLocks noChangeAspect="1"/>
          </p:cNvPicPr>
          <p:nvPr/>
        </p:nvPicPr>
        <p:blipFill>
          <a:blip r:embed="rId3"/>
          <a:stretch>
            <a:fillRect/>
          </a:stretch>
        </p:blipFill>
        <p:spPr>
          <a:xfrm>
            <a:off x="6142405" y="4218972"/>
            <a:ext cx="2678064" cy="2382778"/>
          </a:xfrm>
          <a:prstGeom prst="rect">
            <a:avLst/>
          </a:prstGeom>
          <a:ln w="25400">
            <a:solidFill>
              <a:schemeClr val="accent1">
                <a:lumMod val="50000"/>
              </a:schemeClr>
            </a:solidFill>
          </a:ln>
        </p:spPr>
      </p:pic>
      <p:pic>
        <p:nvPicPr>
          <p:cNvPr id="4" name="图片 3">
            <a:extLst>
              <a:ext uri="{FF2B5EF4-FFF2-40B4-BE49-F238E27FC236}">
                <a16:creationId xmlns:a16="http://schemas.microsoft.com/office/drawing/2014/main" id="{B41F3098-3289-EF10-C438-2F32154C19D9}"/>
              </a:ext>
            </a:extLst>
          </p:cNvPr>
          <p:cNvPicPr>
            <a:picLocks noChangeAspect="1"/>
          </p:cNvPicPr>
          <p:nvPr/>
        </p:nvPicPr>
        <p:blipFill>
          <a:blip r:embed="rId4"/>
          <a:stretch>
            <a:fillRect/>
          </a:stretch>
        </p:blipFill>
        <p:spPr>
          <a:xfrm>
            <a:off x="4609837" y="5334281"/>
            <a:ext cx="1396171" cy="1276070"/>
          </a:xfrm>
          <a:prstGeom prst="rect">
            <a:avLst/>
          </a:prstGeom>
          <a:noFill/>
          <a:ln w="19050">
            <a:solidFill>
              <a:schemeClr val="accent1">
                <a:lumMod val="50000"/>
              </a:schemeClr>
            </a:solid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3">
            <a:extLst>
              <a:ext uri="{FF2B5EF4-FFF2-40B4-BE49-F238E27FC236}">
                <a16:creationId xmlns:a16="http://schemas.microsoft.com/office/drawing/2014/main" id="{4339BB03-BF8B-C7E1-7A98-790B881E7C1B}"/>
              </a:ext>
            </a:extLst>
          </p:cNvPr>
          <p:cNvSpPr>
            <a:spLocks noGrp="1" noChangeArrowheads="1"/>
          </p:cNvSpPr>
          <p:nvPr>
            <p:ph type="title"/>
          </p:nvPr>
        </p:nvSpPr>
        <p:spPr>
          <a:xfrm>
            <a:off x="457200" y="274638"/>
            <a:ext cx="8229600" cy="1143000"/>
          </a:xfrm>
          <a:noFill/>
        </p:spPr>
        <p:txBody>
          <a:bodyPr anchorCtr="0"/>
          <a:lstStyle/>
          <a:p>
            <a:pPr eaLnBrk="1" hangingPunct="1"/>
            <a:r>
              <a:rPr lang="en-US" altLang="zh-CN"/>
              <a:t>Application of general list</a:t>
            </a:r>
          </a:p>
        </p:txBody>
      </p:sp>
      <mc:AlternateContent xmlns:mc="http://schemas.openxmlformats.org/markup-compatibility/2006">
        <mc:Choice xmlns:a14="http://schemas.microsoft.com/office/drawing/2010/main" Requires="a14">
          <p:sp>
            <p:nvSpPr>
              <p:cNvPr id="101379" name="Object 34">
                <a:extLst>
                  <a:ext uri="{FF2B5EF4-FFF2-40B4-BE49-F238E27FC236}">
                    <a16:creationId xmlns:a16="http://schemas.microsoft.com/office/drawing/2014/main" id="{7165F8B0-AFA4-436F-7D39-39780E522C3E}"/>
                  </a:ext>
                </a:extLst>
              </p:cNvPr>
              <p:cNvSpPr txBox="1"/>
              <p:nvPr/>
            </p:nvSpPr>
            <p:spPr bwMode="auto">
              <a:xfrm>
                <a:off x="276225" y="1557338"/>
                <a:ext cx="8558213" cy="10556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FFFF00"/>
                          </a:solidFill>
                          <a:latin typeface="Cambria Math" panose="02040503050406030204" pitchFamily="18" charset="0"/>
                        </a:rPr>
                        <m:t>𝑃</m:t>
                      </m:r>
                      <m:r>
                        <a:rPr lang="en-US" i="1" smtClean="0">
                          <a:solidFill>
                            <a:srgbClr val="FFFF00"/>
                          </a:solidFill>
                          <a:latin typeface="Cambria Math" panose="02040503050406030204" pitchFamily="18" charset="0"/>
                        </a:rPr>
                        <m:t>(</m:t>
                      </m:r>
                      <m:r>
                        <a:rPr lang="en-US" i="1" smtClean="0">
                          <a:solidFill>
                            <a:srgbClr val="FFFF00"/>
                          </a:solidFill>
                          <a:latin typeface="Cambria Math" panose="02040503050406030204" pitchFamily="18" charset="0"/>
                        </a:rPr>
                        <m:t>𝑥</m:t>
                      </m:r>
                      <m:r>
                        <a:rPr lang="en-US" i="1" smtClean="0">
                          <a:solidFill>
                            <a:srgbClr val="FFFF00"/>
                          </a:solidFill>
                          <a:latin typeface="Cambria Math" panose="02040503050406030204" pitchFamily="18" charset="0"/>
                        </a:rPr>
                        <m:t>,</m:t>
                      </m:r>
                      <m:r>
                        <a:rPr lang="en-US" i="1" smtClean="0">
                          <a:solidFill>
                            <a:srgbClr val="FFFF00"/>
                          </a:solidFill>
                          <a:latin typeface="Cambria Math" panose="02040503050406030204" pitchFamily="18" charset="0"/>
                        </a:rPr>
                        <m:t>𝑦</m:t>
                      </m:r>
                      <m:r>
                        <a:rPr lang="en-US" i="1" smtClean="0">
                          <a:solidFill>
                            <a:srgbClr val="FFFF00"/>
                          </a:solidFill>
                          <a:latin typeface="Cambria Math" panose="02040503050406030204" pitchFamily="18" charset="0"/>
                        </a:rPr>
                        <m:t>,</m:t>
                      </m:r>
                      <m:r>
                        <a:rPr lang="en-US" i="1" smtClean="0">
                          <a:solidFill>
                            <a:srgbClr val="FFFF00"/>
                          </a:solidFill>
                          <a:latin typeface="Cambria Math" panose="02040503050406030204" pitchFamily="18" charset="0"/>
                        </a:rPr>
                        <m:t>𝑧</m:t>
                      </m:r>
                      <m:r>
                        <a:rPr lang="en-US" i="1" smtClean="0">
                          <a:solidFill>
                            <a:srgbClr val="FFFF00"/>
                          </a:solidFill>
                          <a:latin typeface="Cambria Math" panose="02040503050406030204" pitchFamily="18" charset="0"/>
                        </a:rPr>
                        <m:t>)=</m:t>
                      </m:r>
                    </m:oMath>
                    <m:oMath xmlns:m="http://schemas.openxmlformats.org/officeDocument/2006/math">
                      <m:r>
                        <a:rPr lang="en-US" sz="2000" i="1">
                          <a:solidFill>
                            <a:srgbClr val="FFFF00"/>
                          </a:solidFill>
                          <a:latin typeface="Cambria Math" panose="02040503050406030204" pitchFamily="18" charset="0"/>
                        </a:rPr>
                        <m:t>  </m:t>
                      </m:r>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𝑥</m:t>
                          </m:r>
                        </m:e>
                        <m:sup>
                          <m:r>
                            <a:rPr lang="en-US" sz="2000" i="1">
                              <a:solidFill>
                                <a:srgbClr val="FFFF00"/>
                              </a:solidFill>
                              <a:latin typeface="Cambria Math" panose="02040503050406030204" pitchFamily="18" charset="0"/>
                            </a:rPr>
                            <m:t>10</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𝑦</m:t>
                          </m:r>
                        </m:e>
                        <m:sup>
                          <m:r>
                            <a:rPr lang="en-US" sz="2000" i="1">
                              <a:solidFill>
                                <a:srgbClr val="FFFF00"/>
                              </a:solidFill>
                              <a:latin typeface="Cambria Math" panose="02040503050406030204" pitchFamily="18" charset="0"/>
                            </a:rPr>
                            <m:t>3</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𝑧</m:t>
                          </m:r>
                        </m:e>
                        <m:sup>
                          <m:r>
                            <a:rPr lang="en-US" sz="2000" i="1">
                              <a:solidFill>
                                <a:srgbClr val="FFFF00"/>
                              </a:solidFill>
                              <a:latin typeface="Cambria Math" panose="02040503050406030204" pitchFamily="18" charset="0"/>
                            </a:rPr>
                            <m:t>2</m:t>
                          </m:r>
                        </m:sup>
                      </m:sSup>
                      <m:r>
                        <a:rPr lang="en-US" sz="2000" i="1">
                          <a:solidFill>
                            <a:srgbClr val="FFFF00"/>
                          </a:solidFill>
                          <a:latin typeface="Cambria Math" panose="02040503050406030204" pitchFamily="18" charset="0"/>
                        </a:rPr>
                        <m:t>+2</m:t>
                      </m:r>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𝑥</m:t>
                          </m:r>
                        </m:e>
                        <m:sup>
                          <m:r>
                            <a:rPr lang="en-US" sz="2000" b="0" i="1" smtClean="0">
                              <a:solidFill>
                                <a:srgbClr val="FFFF00"/>
                              </a:solidFill>
                              <a:latin typeface="Cambria Math" panose="02040503050406030204" pitchFamily="18" charset="0"/>
                            </a:rPr>
                            <m:t>6</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𝑦</m:t>
                          </m:r>
                        </m:e>
                        <m:sup>
                          <m:r>
                            <a:rPr lang="en-US" sz="2000" i="1">
                              <a:solidFill>
                                <a:srgbClr val="FFFF00"/>
                              </a:solidFill>
                              <a:latin typeface="Cambria Math" panose="02040503050406030204" pitchFamily="18" charset="0"/>
                            </a:rPr>
                            <m:t>3</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𝑧</m:t>
                          </m:r>
                        </m:e>
                        <m:sup>
                          <m:r>
                            <a:rPr lang="en-US" sz="2000" i="1">
                              <a:solidFill>
                                <a:srgbClr val="FFFF00"/>
                              </a:solidFill>
                              <a:latin typeface="Cambria Math" panose="02040503050406030204" pitchFamily="18" charset="0"/>
                            </a:rPr>
                            <m:t>2</m:t>
                          </m:r>
                        </m:sup>
                      </m:sSup>
                      <m:r>
                        <a:rPr lang="en-US" sz="2000" i="1">
                          <a:solidFill>
                            <a:srgbClr val="FFFF00"/>
                          </a:solidFill>
                          <a:latin typeface="Cambria Math" panose="02040503050406030204" pitchFamily="18" charset="0"/>
                        </a:rPr>
                        <m:t>+3</m:t>
                      </m:r>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𝑥</m:t>
                          </m:r>
                        </m:e>
                        <m:sup>
                          <m:r>
                            <a:rPr lang="en-US" sz="2000" b="0" i="1" smtClean="0">
                              <a:solidFill>
                                <a:srgbClr val="FFFF00"/>
                              </a:solidFill>
                              <a:latin typeface="Cambria Math" panose="02040503050406030204" pitchFamily="18" charset="0"/>
                            </a:rPr>
                            <m:t>5</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𝑦</m:t>
                          </m:r>
                        </m:e>
                        <m:sup>
                          <m:r>
                            <a:rPr lang="en-US" sz="2000" i="1">
                              <a:solidFill>
                                <a:srgbClr val="FFFF00"/>
                              </a:solidFill>
                              <a:latin typeface="Cambria Math" panose="02040503050406030204" pitchFamily="18" charset="0"/>
                            </a:rPr>
                            <m:t>2</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𝑧</m:t>
                          </m:r>
                        </m:e>
                        <m:sup>
                          <m:r>
                            <a:rPr lang="en-US" sz="2000" i="1">
                              <a:solidFill>
                                <a:srgbClr val="FFFF00"/>
                              </a:solidFill>
                              <a:latin typeface="Cambria Math" panose="02040503050406030204" pitchFamily="18" charset="0"/>
                            </a:rPr>
                            <m:t>2</m:t>
                          </m:r>
                        </m:sup>
                      </m:sSup>
                      <m:r>
                        <a:rPr lang="en-US" sz="2000" i="1">
                          <a:solidFill>
                            <a:srgbClr val="FFFF00"/>
                          </a:solidFill>
                          <a:latin typeface="Cambria Math" panose="02040503050406030204" pitchFamily="18" charset="0"/>
                        </a:rPr>
                        <m:t>+</m:t>
                      </m:r>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𝑥</m:t>
                          </m:r>
                        </m:e>
                        <m:sup>
                          <m:r>
                            <a:rPr lang="en-US" sz="2000" i="1">
                              <a:solidFill>
                                <a:srgbClr val="FFFF00"/>
                              </a:solidFill>
                              <a:latin typeface="Cambria Math" panose="02040503050406030204" pitchFamily="18" charset="0"/>
                            </a:rPr>
                            <m:t>4</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𝑦</m:t>
                          </m:r>
                        </m:e>
                        <m:sup>
                          <m:r>
                            <a:rPr lang="en-US" sz="2000" i="1">
                              <a:solidFill>
                                <a:srgbClr val="FFFF00"/>
                              </a:solidFill>
                              <a:latin typeface="Cambria Math" panose="02040503050406030204" pitchFamily="18" charset="0"/>
                            </a:rPr>
                            <m:t>4</m:t>
                          </m:r>
                        </m:sup>
                      </m:sSup>
                      <m:r>
                        <a:rPr lang="en-US" sz="2000" i="1">
                          <a:solidFill>
                            <a:srgbClr val="FFFF00"/>
                          </a:solidFill>
                          <a:latin typeface="Cambria Math" panose="02040503050406030204" pitchFamily="18" charset="0"/>
                        </a:rPr>
                        <m:t>𝑧</m:t>
                      </m:r>
                      <m:r>
                        <a:rPr lang="en-US" sz="2000" i="1">
                          <a:solidFill>
                            <a:srgbClr val="FFFF00"/>
                          </a:solidFill>
                          <a:latin typeface="Cambria Math" panose="02040503050406030204" pitchFamily="18" charset="0"/>
                        </a:rPr>
                        <m:t>+6</m:t>
                      </m:r>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𝑥</m:t>
                          </m:r>
                        </m:e>
                        <m:sup>
                          <m:r>
                            <a:rPr lang="en-US" sz="2000" i="1">
                              <a:solidFill>
                                <a:srgbClr val="FFFF00"/>
                              </a:solidFill>
                              <a:latin typeface="Cambria Math" panose="02040503050406030204" pitchFamily="18" charset="0"/>
                            </a:rPr>
                            <m:t>3</m:t>
                          </m:r>
                        </m:sup>
                      </m:sSup>
                      <m:sSup>
                        <m:sSupPr>
                          <m:ctrlPr>
                            <a:rPr lang="en-US" sz="2000" i="1">
                              <a:solidFill>
                                <a:srgbClr val="FFFF00"/>
                              </a:solidFill>
                              <a:latin typeface="Cambria Math" panose="02040503050406030204" pitchFamily="18" charset="0"/>
                            </a:rPr>
                          </m:ctrlPr>
                        </m:sSupPr>
                        <m:e>
                          <m:r>
                            <a:rPr lang="en-US" sz="2000" i="1">
                              <a:solidFill>
                                <a:srgbClr val="FFFF00"/>
                              </a:solidFill>
                              <a:latin typeface="Cambria Math" panose="02040503050406030204" pitchFamily="18" charset="0"/>
                            </a:rPr>
                            <m:t>𝑦</m:t>
                          </m:r>
                        </m:e>
                        <m:sup>
                          <m:r>
                            <a:rPr lang="en-US" sz="2000" i="1">
                              <a:solidFill>
                                <a:srgbClr val="FFFF00"/>
                              </a:solidFill>
                              <a:latin typeface="Cambria Math" panose="02040503050406030204" pitchFamily="18" charset="0"/>
                            </a:rPr>
                            <m:t>4</m:t>
                          </m:r>
                        </m:sup>
                      </m:sSup>
                      <m:r>
                        <a:rPr lang="en-US" sz="2000" i="1">
                          <a:solidFill>
                            <a:srgbClr val="FFFF00"/>
                          </a:solidFill>
                          <a:latin typeface="Cambria Math" panose="02040503050406030204" pitchFamily="18" charset="0"/>
                        </a:rPr>
                        <m:t>𝑧</m:t>
                      </m:r>
                      <m:r>
                        <a:rPr lang="en-US" sz="2000" i="1">
                          <a:solidFill>
                            <a:srgbClr val="FFFF00"/>
                          </a:solidFill>
                          <a:latin typeface="Cambria Math" panose="02040503050406030204" pitchFamily="18" charset="0"/>
                        </a:rPr>
                        <m:t>+2</m:t>
                      </m:r>
                      <m:r>
                        <a:rPr lang="en-US" sz="2000" i="1">
                          <a:solidFill>
                            <a:srgbClr val="FFFF00"/>
                          </a:solidFill>
                          <a:latin typeface="Cambria Math" panose="02040503050406030204" pitchFamily="18" charset="0"/>
                        </a:rPr>
                        <m:t>𝑦𝑧</m:t>
                      </m:r>
                      <m:r>
                        <a:rPr lang="en-US" sz="2000" i="1">
                          <a:solidFill>
                            <a:srgbClr val="FFFF00"/>
                          </a:solidFill>
                          <a:latin typeface="Cambria Math" panose="02040503050406030204" pitchFamily="18" charset="0"/>
                        </a:rPr>
                        <m:t>+15</m:t>
                      </m:r>
                    </m:oMath>
                  </m:oMathPara>
                </a14:m>
                <a:endParaRPr lang="en-US" sz="2000" dirty="0"/>
              </a:p>
            </p:txBody>
          </p:sp>
        </mc:Choice>
        <mc:Fallback>
          <p:sp>
            <p:nvSpPr>
              <p:cNvPr id="101379" name="Object 34">
                <a:extLst>
                  <a:ext uri="{FF2B5EF4-FFF2-40B4-BE49-F238E27FC236}">
                    <a16:creationId xmlns:a16="http://schemas.microsoft.com/office/drawing/2014/main" id="{7165F8B0-AFA4-436F-7D39-39780E522C3E}"/>
                  </a:ext>
                </a:extLst>
              </p:cNvPr>
              <p:cNvSpPr txBox="1">
                <a:spLocks noRot="1" noChangeAspect="1" noMove="1" noResize="1" noEditPoints="1" noAdjustHandles="1" noChangeArrowheads="1" noChangeShapeType="1" noTextEdit="1"/>
              </p:cNvSpPr>
              <p:nvPr/>
            </p:nvSpPr>
            <p:spPr bwMode="auto">
              <a:xfrm>
                <a:off x="276225" y="1557338"/>
                <a:ext cx="8558213" cy="1055687"/>
              </a:xfrm>
              <a:prstGeom prst="rect">
                <a:avLst/>
              </a:prstGeom>
              <a:blipFill>
                <a:blip r:embed="rId2"/>
                <a:stretch>
                  <a:fillRect l="-712"/>
                </a:stretch>
              </a:blipFill>
              <a:ln>
                <a:noFill/>
              </a:ln>
              <a:effectLst/>
            </p:spPr>
            <p:txBody>
              <a:bodyPr/>
              <a:lstStyle/>
              <a:p>
                <a:r>
                  <a:rPr lang="en-US">
                    <a:noFill/>
                  </a:rPr>
                  <a:t> </a:t>
                </a:r>
              </a:p>
            </p:txBody>
          </p:sp>
        </mc:Fallback>
      </mc:AlternateContent>
      <p:sp>
        <p:nvSpPr>
          <p:cNvPr id="101380" name="Rectangle 35">
            <a:extLst>
              <a:ext uri="{FF2B5EF4-FFF2-40B4-BE49-F238E27FC236}">
                <a16:creationId xmlns:a16="http://schemas.microsoft.com/office/drawing/2014/main" id="{1993D171-57AF-0BDA-9429-BD53E9FF0D58}"/>
              </a:ext>
            </a:extLst>
          </p:cNvPr>
          <p:cNvSpPr>
            <a:spLocks noChangeArrowheads="1"/>
          </p:cNvSpPr>
          <p:nvPr/>
        </p:nvSpPr>
        <p:spPr bwMode="auto">
          <a:xfrm>
            <a:off x="758825" y="5949950"/>
            <a:ext cx="1150938" cy="431800"/>
          </a:xfrm>
          <a:prstGeom prst="rect">
            <a:avLst/>
          </a:prstGeom>
          <a:solidFill>
            <a:srgbClr val="FFFFCC"/>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coef</a:t>
            </a:r>
          </a:p>
        </p:txBody>
      </p:sp>
      <p:sp>
        <p:nvSpPr>
          <p:cNvPr id="101381" name="Rectangle 36">
            <a:extLst>
              <a:ext uri="{FF2B5EF4-FFF2-40B4-BE49-F238E27FC236}">
                <a16:creationId xmlns:a16="http://schemas.microsoft.com/office/drawing/2014/main" id="{CCA7CB3A-4ABD-FE92-C0DA-481A216BE0DC}"/>
              </a:ext>
            </a:extLst>
          </p:cNvPr>
          <p:cNvSpPr>
            <a:spLocks noChangeArrowheads="1"/>
          </p:cNvSpPr>
          <p:nvPr/>
        </p:nvSpPr>
        <p:spPr bwMode="auto">
          <a:xfrm>
            <a:off x="1909763" y="5949950"/>
            <a:ext cx="1150937" cy="431800"/>
          </a:xfrm>
          <a:prstGeom prst="rect">
            <a:avLst/>
          </a:prstGeom>
          <a:solidFill>
            <a:srgbClr val="FFFFCC"/>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expx</a:t>
            </a:r>
          </a:p>
        </p:txBody>
      </p:sp>
      <p:sp>
        <p:nvSpPr>
          <p:cNvPr id="101382" name="Rectangle 37">
            <a:extLst>
              <a:ext uri="{FF2B5EF4-FFF2-40B4-BE49-F238E27FC236}">
                <a16:creationId xmlns:a16="http://schemas.microsoft.com/office/drawing/2014/main" id="{ECBE0301-C817-9A0F-1164-5417D3C12F3A}"/>
              </a:ext>
            </a:extLst>
          </p:cNvPr>
          <p:cNvSpPr>
            <a:spLocks noChangeArrowheads="1"/>
          </p:cNvSpPr>
          <p:nvPr/>
        </p:nvSpPr>
        <p:spPr bwMode="auto">
          <a:xfrm>
            <a:off x="3060700" y="5949950"/>
            <a:ext cx="1150938" cy="431800"/>
          </a:xfrm>
          <a:prstGeom prst="rect">
            <a:avLst/>
          </a:prstGeom>
          <a:solidFill>
            <a:srgbClr val="FFFFCC"/>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expy</a:t>
            </a:r>
          </a:p>
        </p:txBody>
      </p:sp>
      <p:sp>
        <p:nvSpPr>
          <p:cNvPr id="101383" name="Rectangle 38">
            <a:extLst>
              <a:ext uri="{FF2B5EF4-FFF2-40B4-BE49-F238E27FC236}">
                <a16:creationId xmlns:a16="http://schemas.microsoft.com/office/drawing/2014/main" id="{5A814D27-27E1-587E-AC81-F1164A9EAF84}"/>
              </a:ext>
            </a:extLst>
          </p:cNvPr>
          <p:cNvSpPr>
            <a:spLocks noChangeArrowheads="1"/>
          </p:cNvSpPr>
          <p:nvPr/>
        </p:nvSpPr>
        <p:spPr bwMode="auto">
          <a:xfrm>
            <a:off x="4213225" y="5949950"/>
            <a:ext cx="1150938" cy="431800"/>
          </a:xfrm>
          <a:prstGeom prst="rect">
            <a:avLst/>
          </a:prstGeom>
          <a:solidFill>
            <a:srgbClr val="FFFFCC"/>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expz</a:t>
            </a:r>
          </a:p>
        </p:txBody>
      </p:sp>
      <p:sp>
        <p:nvSpPr>
          <p:cNvPr id="101384" name="Rectangle 39">
            <a:extLst>
              <a:ext uri="{FF2B5EF4-FFF2-40B4-BE49-F238E27FC236}">
                <a16:creationId xmlns:a16="http://schemas.microsoft.com/office/drawing/2014/main" id="{C7C5B0B7-5C56-510F-B46F-82408E7915CF}"/>
              </a:ext>
            </a:extLst>
          </p:cNvPr>
          <p:cNvSpPr>
            <a:spLocks noChangeArrowheads="1"/>
          </p:cNvSpPr>
          <p:nvPr/>
        </p:nvSpPr>
        <p:spPr bwMode="auto">
          <a:xfrm>
            <a:off x="5365750" y="5949950"/>
            <a:ext cx="1150938" cy="431800"/>
          </a:xfrm>
          <a:prstGeom prst="rect">
            <a:avLst/>
          </a:prstGeom>
          <a:solidFill>
            <a:srgbClr val="FFFFCC"/>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000000"/>
                </a:solidFill>
                <a:latin typeface="Arial" panose="020B0604020202020204" pitchFamily="34" charset="0"/>
                <a:ea typeface="宋体" panose="02010600030101010101" pitchFamily="2" charset="-122"/>
              </a:rPr>
              <a:t>link</a:t>
            </a:r>
          </a:p>
        </p:txBody>
      </p:sp>
      <p:sp>
        <p:nvSpPr>
          <p:cNvPr id="101385" name="Rectangle 40">
            <a:extLst>
              <a:ext uri="{FF2B5EF4-FFF2-40B4-BE49-F238E27FC236}">
                <a16:creationId xmlns:a16="http://schemas.microsoft.com/office/drawing/2014/main" id="{A9F53C74-B91B-38E6-3F58-1CC92C5C0883}"/>
              </a:ext>
            </a:extLst>
          </p:cNvPr>
          <p:cNvSpPr>
            <a:spLocks noChangeArrowheads="1"/>
          </p:cNvSpPr>
          <p:nvPr/>
        </p:nvSpPr>
        <p:spPr bwMode="auto">
          <a:xfrm>
            <a:off x="457200" y="2997200"/>
            <a:ext cx="82296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lnSpc>
                <a:spcPct val="90000"/>
              </a:lnSpc>
            </a:pPr>
            <a:r>
              <a:rPr lang="en-US" altLang="zh-CN" sz="2800" dirty="0">
                <a:latin typeface="Arial" panose="020B0604020202020204" pitchFamily="34" charset="0"/>
              </a:rPr>
              <a:t> Multi-item Sequential list</a:t>
            </a:r>
          </a:p>
          <a:p>
            <a:pPr eaLnBrk="1" hangingPunct="1">
              <a:lnSpc>
                <a:spcPct val="90000"/>
              </a:lnSpc>
              <a:buFont typeface="Wingdings" panose="05000000000000000000" pitchFamily="2" charset="2"/>
              <a:buNone/>
            </a:pPr>
            <a:endParaRPr lang="en-US" altLang="zh-CN" sz="2800" dirty="0">
              <a:latin typeface="Arial" panose="020B0604020202020204" pitchFamily="34" charset="0"/>
            </a:endParaRPr>
          </a:p>
          <a:p>
            <a:pPr eaLnBrk="1" hangingPunct="1">
              <a:lnSpc>
                <a:spcPct val="90000"/>
              </a:lnSpc>
              <a:buFont typeface="Wingdings" panose="05000000000000000000" pitchFamily="2" charset="2"/>
              <a:buNone/>
            </a:pPr>
            <a:endParaRPr lang="en-US" altLang="zh-CN" sz="2800" dirty="0">
              <a:latin typeface="Arial" panose="020B0604020202020204" pitchFamily="34" charset="0"/>
            </a:endParaRPr>
          </a:p>
          <a:p>
            <a:pPr eaLnBrk="1" hangingPunct="1">
              <a:lnSpc>
                <a:spcPct val="90000"/>
              </a:lnSpc>
              <a:buFont typeface="Wingdings" panose="05000000000000000000" pitchFamily="2" charset="2"/>
              <a:buNone/>
            </a:pPr>
            <a:endParaRPr lang="en-US" altLang="zh-CN" sz="2800" dirty="0">
              <a:latin typeface="Arial" panose="020B0604020202020204" pitchFamily="34" charset="0"/>
            </a:endParaRPr>
          </a:p>
          <a:p>
            <a:pPr eaLnBrk="1" hangingPunct="1">
              <a:lnSpc>
                <a:spcPct val="90000"/>
              </a:lnSpc>
              <a:buFont typeface="Wingdings" panose="05000000000000000000" pitchFamily="2" charset="2"/>
              <a:buNone/>
            </a:pPr>
            <a:endParaRPr lang="en-US" altLang="zh-CN" sz="2800" dirty="0">
              <a:latin typeface="Arial" panose="020B0604020202020204" pitchFamily="34" charset="0"/>
            </a:endParaRPr>
          </a:p>
          <a:p>
            <a:pPr eaLnBrk="1" hangingPunct="1">
              <a:lnSpc>
                <a:spcPct val="90000"/>
              </a:lnSpc>
            </a:pPr>
            <a:r>
              <a:rPr lang="en-US" altLang="zh-CN" sz="2800" dirty="0">
                <a:latin typeface="Arial" panose="020B0604020202020204" pitchFamily="34" charset="0"/>
              </a:rPr>
              <a:t>Single linked list</a:t>
            </a:r>
          </a:p>
        </p:txBody>
      </p:sp>
      <p:grpSp>
        <p:nvGrpSpPr>
          <p:cNvPr id="101386" name="Group 41">
            <a:extLst>
              <a:ext uri="{FF2B5EF4-FFF2-40B4-BE49-F238E27FC236}">
                <a16:creationId xmlns:a16="http://schemas.microsoft.com/office/drawing/2014/main" id="{3746CCF6-868B-AFC1-85EC-2F8A2C1B9959}"/>
              </a:ext>
            </a:extLst>
          </p:cNvPr>
          <p:cNvGrpSpPr>
            <a:grpSpLocks/>
          </p:cNvGrpSpPr>
          <p:nvPr/>
        </p:nvGrpSpPr>
        <p:grpSpPr bwMode="auto">
          <a:xfrm>
            <a:off x="755650" y="3644900"/>
            <a:ext cx="4605338" cy="288925"/>
            <a:chOff x="478" y="2296"/>
            <a:chExt cx="2901" cy="272"/>
          </a:xfrm>
        </p:grpSpPr>
        <p:sp>
          <p:nvSpPr>
            <p:cNvPr id="101403" name="Rectangle 42">
              <a:extLst>
                <a:ext uri="{FF2B5EF4-FFF2-40B4-BE49-F238E27FC236}">
                  <a16:creationId xmlns:a16="http://schemas.microsoft.com/office/drawing/2014/main" id="{9D13D35A-63F5-5CE6-73EE-9B29DF59028F}"/>
                </a:ext>
              </a:extLst>
            </p:cNvPr>
            <p:cNvSpPr>
              <a:spLocks noChangeArrowheads="1"/>
            </p:cNvSpPr>
            <p:nvPr/>
          </p:nvSpPr>
          <p:spPr bwMode="auto">
            <a:xfrm>
              <a:off x="47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coef1</a:t>
              </a:r>
            </a:p>
          </p:txBody>
        </p:sp>
        <p:sp>
          <p:nvSpPr>
            <p:cNvPr id="101404" name="Rectangle 43">
              <a:extLst>
                <a:ext uri="{FF2B5EF4-FFF2-40B4-BE49-F238E27FC236}">
                  <a16:creationId xmlns:a16="http://schemas.microsoft.com/office/drawing/2014/main" id="{01F8CBB1-E019-1ECD-680E-447FEA3A4F6C}"/>
                </a:ext>
              </a:extLst>
            </p:cNvPr>
            <p:cNvSpPr>
              <a:spLocks noChangeArrowheads="1"/>
            </p:cNvSpPr>
            <p:nvPr/>
          </p:nvSpPr>
          <p:spPr bwMode="auto">
            <a:xfrm>
              <a:off x="1203"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expx1</a:t>
              </a:r>
            </a:p>
          </p:txBody>
        </p:sp>
        <p:sp>
          <p:nvSpPr>
            <p:cNvPr id="101405" name="Rectangle 44">
              <a:extLst>
                <a:ext uri="{FF2B5EF4-FFF2-40B4-BE49-F238E27FC236}">
                  <a16:creationId xmlns:a16="http://schemas.microsoft.com/office/drawing/2014/main" id="{BC47DF61-A5DF-68A1-5C01-D233418D3640}"/>
                </a:ext>
              </a:extLst>
            </p:cNvPr>
            <p:cNvSpPr>
              <a:spLocks noChangeArrowheads="1"/>
            </p:cNvSpPr>
            <p:nvPr/>
          </p:nvSpPr>
          <p:spPr bwMode="auto">
            <a:xfrm>
              <a:off x="192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expy1</a:t>
              </a:r>
            </a:p>
          </p:txBody>
        </p:sp>
        <p:sp>
          <p:nvSpPr>
            <p:cNvPr id="101406" name="Rectangle 45">
              <a:extLst>
                <a:ext uri="{FF2B5EF4-FFF2-40B4-BE49-F238E27FC236}">
                  <a16:creationId xmlns:a16="http://schemas.microsoft.com/office/drawing/2014/main" id="{D20D45DA-A44E-52A7-D6F1-407155DB04EB}"/>
                </a:ext>
              </a:extLst>
            </p:cNvPr>
            <p:cNvSpPr>
              <a:spLocks noChangeArrowheads="1"/>
            </p:cNvSpPr>
            <p:nvPr/>
          </p:nvSpPr>
          <p:spPr bwMode="auto">
            <a:xfrm>
              <a:off x="2654"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expz1</a:t>
              </a:r>
            </a:p>
          </p:txBody>
        </p:sp>
      </p:grpSp>
      <p:grpSp>
        <p:nvGrpSpPr>
          <p:cNvPr id="101387" name="Group 46">
            <a:extLst>
              <a:ext uri="{FF2B5EF4-FFF2-40B4-BE49-F238E27FC236}">
                <a16:creationId xmlns:a16="http://schemas.microsoft.com/office/drawing/2014/main" id="{4E9DDD7A-7115-8040-CBD7-6542011C9A5D}"/>
              </a:ext>
            </a:extLst>
          </p:cNvPr>
          <p:cNvGrpSpPr>
            <a:grpSpLocks/>
          </p:cNvGrpSpPr>
          <p:nvPr/>
        </p:nvGrpSpPr>
        <p:grpSpPr bwMode="auto">
          <a:xfrm>
            <a:off x="755650" y="3933825"/>
            <a:ext cx="4605338" cy="288925"/>
            <a:chOff x="478" y="2296"/>
            <a:chExt cx="2901" cy="272"/>
          </a:xfrm>
        </p:grpSpPr>
        <p:sp>
          <p:nvSpPr>
            <p:cNvPr id="101399" name="Rectangle 47">
              <a:extLst>
                <a:ext uri="{FF2B5EF4-FFF2-40B4-BE49-F238E27FC236}">
                  <a16:creationId xmlns:a16="http://schemas.microsoft.com/office/drawing/2014/main" id="{34DFFDD6-55D3-A62F-AFC8-88403C0E9804}"/>
                </a:ext>
              </a:extLst>
            </p:cNvPr>
            <p:cNvSpPr>
              <a:spLocks noChangeArrowheads="1"/>
            </p:cNvSpPr>
            <p:nvPr/>
          </p:nvSpPr>
          <p:spPr bwMode="auto">
            <a:xfrm>
              <a:off x="47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coef2</a:t>
              </a:r>
            </a:p>
          </p:txBody>
        </p:sp>
        <p:sp>
          <p:nvSpPr>
            <p:cNvPr id="101400" name="Rectangle 48">
              <a:extLst>
                <a:ext uri="{FF2B5EF4-FFF2-40B4-BE49-F238E27FC236}">
                  <a16:creationId xmlns:a16="http://schemas.microsoft.com/office/drawing/2014/main" id="{30A7FC34-B866-ED33-514C-2787B4D41A4D}"/>
                </a:ext>
              </a:extLst>
            </p:cNvPr>
            <p:cNvSpPr>
              <a:spLocks noChangeArrowheads="1"/>
            </p:cNvSpPr>
            <p:nvPr/>
          </p:nvSpPr>
          <p:spPr bwMode="auto">
            <a:xfrm>
              <a:off x="1203"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expx2</a:t>
              </a:r>
            </a:p>
          </p:txBody>
        </p:sp>
        <p:sp>
          <p:nvSpPr>
            <p:cNvPr id="101401" name="Rectangle 49">
              <a:extLst>
                <a:ext uri="{FF2B5EF4-FFF2-40B4-BE49-F238E27FC236}">
                  <a16:creationId xmlns:a16="http://schemas.microsoft.com/office/drawing/2014/main" id="{DC9A923B-80AE-7B5A-7462-9E0D1571FC8F}"/>
                </a:ext>
              </a:extLst>
            </p:cNvPr>
            <p:cNvSpPr>
              <a:spLocks noChangeArrowheads="1"/>
            </p:cNvSpPr>
            <p:nvPr/>
          </p:nvSpPr>
          <p:spPr bwMode="auto">
            <a:xfrm>
              <a:off x="192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expy2</a:t>
              </a:r>
            </a:p>
          </p:txBody>
        </p:sp>
        <p:sp>
          <p:nvSpPr>
            <p:cNvPr id="101402" name="Rectangle 50">
              <a:extLst>
                <a:ext uri="{FF2B5EF4-FFF2-40B4-BE49-F238E27FC236}">
                  <a16:creationId xmlns:a16="http://schemas.microsoft.com/office/drawing/2014/main" id="{C0A65219-DC7C-C5AB-C837-040798485FED}"/>
                </a:ext>
              </a:extLst>
            </p:cNvPr>
            <p:cNvSpPr>
              <a:spLocks noChangeArrowheads="1"/>
            </p:cNvSpPr>
            <p:nvPr/>
          </p:nvSpPr>
          <p:spPr bwMode="auto">
            <a:xfrm>
              <a:off x="2654"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expz2</a:t>
              </a:r>
            </a:p>
          </p:txBody>
        </p:sp>
      </p:grpSp>
      <p:grpSp>
        <p:nvGrpSpPr>
          <p:cNvPr id="101388" name="Group 51">
            <a:extLst>
              <a:ext uri="{FF2B5EF4-FFF2-40B4-BE49-F238E27FC236}">
                <a16:creationId xmlns:a16="http://schemas.microsoft.com/office/drawing/2014/main" id="{59ACB9FA-C37B-29E9-3652-FECC56097DA5}"/>
              </a:ext>
            </a:extLst>
          </p:cNvPr>
          <p:cNvGrpSpPr>
            <a:grpSpLocks/>
          </p:cNvGrpSpPr>
          <p:nvPr/>
        </p:nvGrpSpPr>
        <p:grpSpPr bwMode="auto">
          <a:xfrm>
            <a:off x="755650" y="4221163"/>
            <a:ext cx="4605338" cy="288925"/>
            <a:chOff x="478" y="2296"/>
            <a:chExt cx="2901" cy="272"/>
          </a:xfrm>
        </p:grpSpPr>
        <p:sp>
          <p:nvSpPr>
            <p:cNvPr id="101395" name="Rectangle 52">
              <a:extLst>
                <a:ext uri="{FF2B5EF4-FFF2-40B4-BE49-F238E27FC236}">
                  <a16:creationId xmlns:a16="http://schemas.microsoft.com/office/drawing/2014/main" id="{45D7B173-EA1D-447C-A8FC-717FA3C9982B}"/>
                </a:ext>
              </a:extLst>
            </p:cNvPr>
            <p:cNvSpPr>
              <a:spLocks noChangeArrowheads="1"/>
            </p:cNvSpPr>
            <p:nvPr/>
          </p:nvSpPr>
          <p:spPr bwMode="auto">
            <a:xfrm>
              <a:off x="47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coef3</a:t>
              </a:r>
            </a:p>
          </p:txBody>
        </p:sp>
        <p:sp>
          <p:nvSpPr>
            <p:cNvPr id="101396" name="Rectangle 53">
              <a:extLst>
                <a:ext uri="{FF2B5EF4-FFF2-40B4-BE49-F238E27FC236}">
                  <a16:creationId xmlns:a16="http://schemas.microsoft.com/office/drawing/2014/main" id="{A7088CC1-BA65-1D7E-5DFA-B9A4301CF85D}"/>
                </a:ext>
              </a:extLst>
            </p:cNvPr>
            <p:cNvSpPr>
              <a:spLocks noChangeArrowheads="1"/>
            </p:cNvSpPr>
            <p:nvPr/>
          </p:nvSpPr>
          <p:spPr bwMode="auto">
            <a:xfrm>
              <a:off x="1203"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expx3</a:t>
              </a:r>
            </a:p>
          </p:txBody>
        </p:sp>
        <p:sp>
          <p:nvSpPr>
            <p:cNvPr id="101397" name="Rectangle 54">
              <a:extLst>
                <a:ext uri="{FF2B5EF4-FFF2-40B4-BE49-F238E27FC236}">
                  <a16:creationId xmlns:a16="http://schemas.microsoft.com/office/drawing/2014/main" id="{4346F503-DBB1-142A-0FF0-506D35375532}"/>
                </a:ext>
              </a:extLst>
            </p:cNvPr>
            <p:cNvSpPr>
              <a:spLocks noChangeArrowheads="1"/>
            </p:cNvSpPr>
            <p:nvPr/>
          </p:nvSpPr>
          <p:spPr bwMode="auto">
            <a:xfrm>
              <a:off x="192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expy3</a:t>
              </a:r>
            </a:p>
          </p:txBody>
        </p:sp>
        <p:sp>
          <p:nvSpPr>
            <p:cNvPr id="101398" name="Rectangle 55">
              <a:extLst>
                <a:ext uri="{FF2B5EF4-FFF2-40B4-BE49-F238E27FC236}">
                  <a16:creationId xmlns:a16="http://schemas.microsoft.com/office/drawing/2014/main" id="{FF189D65-0231-01F8-3603-FBA15B9E37B2}"/>
                </a:ext>
              </a:extLst>
            </p:cNvPr>
            <p:cNvSpPr>
              <a:spLocks noChangeArrowheads="1"/>
            </p:cNvSpPr>
            <p:nvPr/>
          </p:nvSpPr>
          <p:spPr bwMode="auto">
            <a:xfrm>
              <a:off x="2654"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expz3</a:t>
              </a:r>
            </a:p>
          </p:txBody>
        </p:sp>
      </p:grpSp>
      <p:grpSp>
        <p:nvGrpSpPr>
          <p:cNvPr id="101389" name="Group 56">
            <a:extLst>
              <a:ext uri="{FF2B5EF4-FFF2-40B4-BE49-F238E27FC236}">
                <a16:creationId xmlns:a16="http://schemas.microsoft.com/office/drawing/2014/main" id="{D279423C-BD37-15AF-4616-9AC2CE641CD5}"/>
              </a:ext>
            </a:extLst>
          </p:cNvPr>
          <p:cNvGrpSpPr>
            <a:grpSpLocks/>
          </p:cNvGrpSpPr>
          <p:nvPr/>
        </p:nvGrpSpPr>
        <p:grpSpPr bwMode="auto">
          <a:xfrm>
            <a:off x="755650" y="4797425"/>
            <a:ext cx="4605338" cy="288925"/>
            <a:chOff x="478" y="2296"/>
            <a:chExt cx="2901" cy="272"/>
          </a:xfrm>
        </p:grpSpPr>
        <p:sp>
          <p:nvSpPr>
            <p:cNvPr id="101391" name="Rectangle 57">
              <a:extLst>
                <a:ext uri="{FF2B5EF4-FFF2-40B4-BE49-F238E27FC236}">
                  <a16:creationId xmlns:a16="http://schemas.microsoft.com/office/drawing/2014/main" id="{EE1565CB-4C0D-FFAA-E746-16D516AF0304}"/>
                </a:ext>
              </a:extLst>
            </p:cNvPr>
            <p:cNvSpPr>
              <a:spLocks noChangeArrowheads="1"/>
            </p:cNvSpPr>
            <p:nvPr/>
          </p:nvSpPr>
          <p:spPr bwMode="auto">
            <a:xfrm>
              <a:off x="47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coefn</a:t>
              </a:r>
            </a:p>
          </p:txBody>
        </p:sp>
        <p:sp>
          <p:nvSpPr>
            <p:cNvPr id="101392" name="Rectangle 58">
              <a:extLst>
                <a:ext uri="{FF2B5EF4-FFF2-40B4-BE49-F238E27FC236}">
                  <a16:creationId xmlns:a16="http://schemas.microsoft.com/office/drawing/2014/main" id="{F59D68E5-34F4-C278-8363-85B9206DCFAA}"/>
                </a:ext>
              </a:extLst>
            </p:cNvPr>
            <p:cNvSpPr>
              <a:spLocks noChangeArrowheads="1"/>
            </p:cNvSpPr>
            <p:nvPr/>
          </p:nvSpPr>
          <p:spPr bwMode="auto">
            <a:xfrm>
              <a:off x="1203"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expxn</a:t>
              </a:r>
            </a:p>
          </p:txBody>
        </p:sp>
        <p:sp>
          <p:nvSpPr>
            <p:cNvPr id="101393" name="Rectangle 59">
              <a:extLst>
                <a:ext uri="{FF2B5EF4-FFF2-40B4-BE49-F238E27FC236}">
                  <a16:creationId xmlns:a16="http://schemas.microsoft.com/office/drawing/2014/main" id="{EE13CA3D-0828-74FC-DD0B-3DABCB964BD6}"/>
                </a:ext>
              </a:extLst>
            </p:cNvPr>
            <p:cNvSpPr>
              <a:spLocks noChangeArrowheads="1"/>
            </p:cNvSpPr>
            <p:nvPr/>
          </p:nvSpPr>
          <p:spPr bwMode="auto">
            <a:xfrm>
              <a:off x="1928"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expyn</a:t>
              </a:r>
            </a:p>
          </p:txBody>
        </p:sp>
        <p:sp>
          <p:nvSpPr>
            <p:cNvPr id="101394" name="Rectangle 60">
              <a:extLst>
                <a:ext uri="{FF2B5EF4-FFF2-40B4-BE49-F238E27FC236}">
                  <a16:creationId xmlns:a16="http://schemas.microsoft.com/office/drawing/2014/main" id="{B337C975-E790-789D-EBAF-BC1BE08B063E}"/>
                </a:ext>
              </a:extLst>
            </p:cNvPr>
            <p:cNvSpPr>
              <a:spLocks noChangeArrowheads="1"/>
            </p:cNvSpPr>
            <p:nvPr/>
          </p:nvSpPr>
          <p:spPr bwMode="auto">
            <a:xfrm>
              <a:off x="2654" y="2296"/>
              <a:ext cx="725" cy="272"/>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expzn</a:t>
              </a:r>
            </a:p>
          </p:txBody>
        </p:sp>
      </p:grpSp>
      <p:sp>
        <p:nvSpPr>
          <p:cNvPr id="101390" name="Rectangle 61">
            <a:extLst>
              <a:ext uri="{FF2B5EF4-FFF2-40B4-BE49-F238E27FC236}">
                <a16:creationId xmlns:a16="http://schemas.microsoft.com/office/drawing/2014/main" id="{CFC994B1-1451-7653-DE66-D08626CAC0BD}"/>
              </a:ext>
            </a:extLst>
          </p:cNvPr>
          <p:cNvSpPr>
            <a:spLocks noChangeArrowheads="1"/>
          </p:cNvSpPr>
          <p:nvPr/>
        </p:nvSpPr>
        <p:spPr bwMode="auto">
          <a:xfrm>
            <a:off x="755650" y="4508500"/>
            <a:ext cx="4606925" cy="288925"/>
          </a:xfrm>
          <a:prstGeom prst="rect">
            <a:avLst/>
          </a:prstGeom>
          <a:solidFill>
            <a:srgbClr val="BBE0E3"/>
          </a:solidFill>
          <a:ln w="9525">
            <a:solidFill>
              <a:srgbClr val="000000"/>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chemeClr val="bg1"/>
                </a:solidFill>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3202987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3">
            <a:extLst>
              <a:ext uri="{FF2B5EF4-FFF2-40B4-BE49-F238E27FC236}">
                <a16:creationId xmlns:a16="http://schemas.microsoft.com/office/drawing/2014/main" id="{4339BB03-BF8B-C7E1-7A98-790B881E7C1B}"/>
              </a:ext>
            </a:extLst>
          </p:cNvPr>
          <p:cNvSpPr>
            <a:spLocks noGrp="1" noChangeArrowheads="1"/>
          </p:cNvSpPr>
          <p:nvPr>
            <p:ph type="title"/>
          </p:nvPr>
        </p:nvSpPr>
        <p:spPr>
          <a:xfrm>
            <a:off x="457200" y="-27384"/>
            <a:ext cx="8229600" cy="1143000"/>
          </a:xfrm>
          <a:noFill/>
        </p:spPr>
        <p:txBody>
          <a:bodyPr anchorCtr="0"/>
          <a:lstStyle/>
          <a:p>
            <a:pPr eaLnBrk="1" hangingPunct="1"/>
            <a:r>
              <a:rPr lang="en-US" altLang="zh-CN" dirty="0"/>
              <a:t>Application of general list</a:t>
            </a:r>
          </a:p>
        </p:txBody>
      </p:sp>
      <p:sp>
        <p:nvSpPr>
          <p:cNvPr id="3" name="文本框 2">
            <a:extLst>
              <a:ext uri="{FF2B5EF4-FFF2-40B4-BE49-F238E27FC236}">
                <a16:creationId xmlns:a16="http://schemas.microsoft.com/office/drawing/2014/main" id="{520599F5-436F-FC00-6E97-B060037E014D}"/>
              </a:ext>
            </a:extLst>
          </p:cNvPr>
          <p:cNvSpPr txBox="1"/>
          <p:nvPr/>
        </p:nvSpPr>
        <p:spPr>
          <a:xfrm>
            <a:off x="451512" y="980728"/>
            <a:ext cx="8229600" cy="5755422"/>
          </a:xfrm>
          <a:prstGeom prst="rect">
            <a:avLst/>
          </a:prstGeom>
          <a:noFill/>
        </p:spPr>
        <p:txBody>
          <a:bodyPr wrap="square">
            <a:spAutoFit/>
          </a:bodyPr>
          <a:lstStyle/>
          <a:p>
            <a:pPr algn="l"/>
            <a:r>
              <a:rPr lang="zh-CN" altLang="en-US" sz="2400" b="0" i="0" dirty="0">
                <a:effectLst/>
                <a:latin typeface="PingFang SC"/>
              </a:rPr>
              <a:t>例如</a:t>
            </a:r>
            <a:r>
              <a:rPr lang="en-US" altLang="zh-CN" sz="2400" b="0" i="0" dirty="0">
                <a:effectLst/>
                <a:latin typeface="PingFang SC"/>
              </a:rPr>
              <a:t>:</a:t>
            </a:r>
          </a:p>
          <a:p>
            <a:pPr algn="l"/>
            <a:endParaRPr lang="en-US" altLang="zh-CN" sz="2400" b="0" i="0" dirty="0">
              <a:effectLst/>
              <a:latin typeface="PingFang SC"/>
            </a:endParaRPr>
          </a:p>
          <a:p>
            <a:pPr algn="l"/>
            <a:r>
              <a:rPr lang="en-US" sz="2000" b="0" i="0" dirty="0">
                <a:solidFill>
                  <a:srgbClr val="66FF33"/>
                </a:solidFill>
                <a:effectLst/>
                <a:latin typeface="PingFang SC"/>
              </a:rPr>
              <a:t>P(</a:t>
            </a:r>
            <a:r>
              <a:rPr lang="en-US" sz="2000" b="0" i="0" dirty="0" err="1">
                <a:solidFill>
                  <a:srgbClr val="66FF33"/>
                </a:solidFill>
                <a:effectLst/>
                <a:latin typeface="PingFang SC"/>
              </a:rPr>
              <a:t>x,y,z</a:t>
            </a:r>
            <a:r>
              <a:rPr lang="en-US" sz="2000" b="0" i="0" dirty="0">
                <a:solidFill>
                  <a:srgbClr val="66FF33"/>
                </a:solidFill>
                <a:effectLst/>
                <a:latin typeface="PingFang SC"/>
              </a:rPr>
              <a:t>) = </a:t>
            </a:r>
            <a:r>
              <a:rPr lang="en-US" sz="2000" b="0" i="0" dirty="0" err="1">
                <a:solidFill>
                  <a:srgbClr val="66FF33"/>
                </a:solidFill>
                <a:effectLst/>
                <a:latin typeface="PingFang SC"/>
              </a:rPr>
              <a:t>x</a:t>
            </a:r>
            <a:r>
              <a:rPr lang="en-US" sz="2000" b="0" i="0" baseline="30000" dirty="0" err="1">
                <a:solidFill>
                  <a:srgbClr val="66FF33"/>
                </a:solidFill>
                <a:effectLst/>
                <a:latin typeface="PingFang SC"/>
              </a:rPr>
              <a:t>10</a:t>
            </a:r>
            <a:r>
              <a:rPr lang="en-US" sz="2000" b="0" i="0" dirty="0" err="1">
                <a:solidFill>
                  <a:srgbClr val="66FF33"/>
                </a:solidFill>
                <a:effectLst/>
                <a:latin typeface="PingFang SC"/>
              </a:rPr>
              <a:t>y</a:t>
            </a:r>
            <a:r>
              <a:rPr lang="en-US" sz="2000" b="0" i="0" baseline="30000" dirty="0" err="1">
                <a:solidFill>
                  <a:srgbClr val="66FF33"/>
                </a:solidFill>
                <a:effectLst/>
                <a:latin typeface="PingFang SC"/>
              </a:rPr>
              <a:t>3</a:t>
            </a:r>
            <a:r>
              <a:rPr lang="en-US" sz="2000" b="0" i="0" dirty="0" err="1">
                <a:solidFill>
                  <a:srgbClr val="66FF33"/>
                </a:solidFill>
                <a:effectLst/>
                <a:latin typeface="PingFang SC"/>
              </a:rPr>
              <a:t>z</a:t>
            </a:r>
            <a:r>
              <a:rPr lang="en-US" sz="2000" b="0" i="0" baseline="30000" dirty="0" err="1">
                <a:solidFill>
                  <a:srgbClr val="66FF33"/>
                </a:solidFill>
                <a:effectLst/>
                <a:latin typeface="PingFang SC"/>
              </a:rPr>
              <a:t>2</a:t>
            </a:r>
            <a:r>
              <a:rPr lang="en-US" sz="2000" b="0" i="0" dirty="0">
                <a:solidFill>
                  <a:srgbClr val="66FF33"/>
                </a:solidFill>
                <a:effectLst/>
                <a:latin typeface="PingFang SC"/>
              </a:rPr>
              <a:t> + </a:t>
            </a:r>
            <a:r>
              <a:rPr lang="en-US" sz="2000" b="0" i="0" dirty="0" err="1">
                <a:solidFill>
                  <a:srgbClr val="66FF33"/>
                </a:solidFill>
                <a:effectLst/>
                <a:latin typeface="PingFang SC"/>
              </a:rPr>
              <a:t>2x</a:t>
            </a:r>
            <a:r>
              <a:rPr lang="en-US" sz="2000" b="0" i="0" baseline="30000" dirty="0" err="1">
                <a:solidFill>
                  <a:srgbClr val="66FF33"/>
                </a:solidFill>
                <a:effectLst/>
                <a:latin typeface="PingFang SC"/>
              </a:rPr>
              <a:t>6</a:t>
            </a:r>
            <a:r>
              <a:rPr lang="en-US" sz="2000" b="0" i="0" dirty="0" err="1">
                <a:solidFill>
                  <a:srgbClr val="66FF33"/>
                </a:solidFill>
                <a:effectLst/>
                <a:latin typeface="PingFang SC"/>
              </a:rPr>
              <a:t>y</a:t>
            </a:r>
            <a:r>
              <a:rPr lang="en-US" sz="2000" b="0" i="0" baseline="30000" dirty="0" err="1">
                <a:solidFill>
                  <a:srgbClr val="66FF33"/>
                </a:solidFill>
                <a:effectLst/>
                <a:latin typeface="PingFang SC"/>
              </a:rPr>
              <a:t>3</a:t>
            </a:r>
            <a:r>
              <a:rPr lang="en-US" sz="2000" b="0" i="0" dirty="0" err="1">
                <a:solidFill>
                  <a:srgbClr val="66FF33"/>
                </a:solidFill>
                <a:effectLst/>
                <a:latin typeface="PingFang SC"/>
              </a:rPr>
              <a:t>z</a:t>
            </a:r>
            <a:r>
              <a:rPr lang="en-US" sz="2000" b="0" i="0" baseline="30000" dirty="0" err="1">
                <a:solidFill>
                  <a:srgbClr val="66FF33"/>
                </a:solidFill>
                <a:effectLst/>
                <a:latin typeface="PingFang SC"/>
              </a:rPr>
              <a:t>2</a:t>
            </a:r>
            <a:r>
              <a:rPr lang="en-US" sz="2000" b="0" i="0" dirty="0">
                <a:solidFill>
                  <a:srgbClr val="66FF33"/>
                </a:solidFill>
                <a:effectLst/>
                <a:latin typeface="PingFang SC"/>
              </a:rPr>
              <a:t> + </a:t>
            </a:r>
            <a:r>
              <a:rPr lang="en-US" sz="2000" b="0" i="0" dirty="0" err="1">
                <a:solidFill>
                  <a:srgbClr val="66FF33"/>
                </a:solidFill>
                <a:effectLst/>
                <a:latin typeface="PingFang SC"/>
              </a:rPr>
              <a:t>3x</a:t>
            </a:r>
            <a:r>
              <a:rPr lang="en-US" sz="2000" b="0" i="0" baseline="30000" dirty="0" err="1">
                <a:solidFill>
                  <a:srgbClr val="66FF33"/>
                </a:solidFill>
                <a:effectLst/>
                <a:latin typeface="PingFang SC"/>
              </a:rPr>
              <a:t>5</a:t>
            </a:r>
            <a:r>
              <a:rPr lang="en-US" sz="2000" b="0" i="0" dirty="0" err="1">
                <a:solidFill>
                  <a:srgbClr val="66FF33"/>
                </a:solidFill>
                <a:effectLst/>
                <a:latin typeface="PingFang SC"/>
              </a:rPr>
              <a:t>y</a:t>
            </a:r>
            <a:r>
              <a:rPr lang="en-US" sz="2000" b="0" i="0" baseline="30000" dirty="0" err="1">
                <a:solidFill>
                  <a:srgbClr val="66FF33"/>
                </a:solidFill>
                <a:effectLst/>
                <a:latin typeface="PingFang SC"/>
              </a:rPr>
              <a:t>2</a:t>
            </a:r>
            <a:r>
              <a:rPr lang="en-US" sz="2000" b="0" i="0" dirty="0" err="1">
                <a:solidFill>
                  <a:srgbClr val="66FF33"/>
                </a:solidFill>
                <a:effectLst/>
                <a:latin typeface="PingFang SC"/>
              </a:rPr>
              <a:t>z</a:t>
            </a:r>
            <a:r>
              <a:rPr lang="en-US" sz="2000" b="0" i="0" baseline="30000" dirty="0" err="1">
                <a:solidFill>
                  <a:srgbClr val="66FF33"/>
                </a:solidFill>
                <a:effectLst/>
                <a:latin typeface="PingFang SC"/>
              </a:rPr>
              <a:t>2</a:t>
            </a:r>
            <a:r>
              <a:rPr lang="en-US" sz="2000" b="0" i="0" dirty="0">
                <a:solidFill>
                  <a:srgbClr val="66FF33"/>
                </a:solidFill>
                <a:effectLst/>
                <a:latin typeface="PingFang SC"/>
              </a:rPr>
              <a:t> + </a:t>
            </a:r>
            <a:r>
              <a:rPr lang="en-US" sz="2000" b="0" i="0" dirty="0" err="1">
                <a:solidFill>
                  <a:srgbClr val="66FF33"/>
                </a:solidFill>
                <a:effectLst/>
                <a:latin typeface="PingFang SC"/>
              </a:rPr>
              <a:t>x</a:t>
            </a:r>
            <a:r>
              <a:rPr lang="en-US" sz="2000" b="0" i="0" baseline="30000" dirty="0" err="1">
                <a:solidFill>
                  <a:srgbClr val="66FF33"/>
                </a:solidFill>
                <a:effectLst/>
                <a:latin typeface="PingFang SC"/>
              </a:rPr>
              <a:t>4</a:t>
            </a:r>
            <a:r>
              <a:rPr lang="en-US" sz="2000" b="0" i="0" dirty="0" err="1">
                <a:solidFill>
                  <a:srgbClr val="66FF33"/>
                </a:solidFill>
                <a:effectLst/>
                <a:latin typeface="PingFang SC"/>
              </a:rPr>
              <a:t>y</a:t>
            </a:r>
            <a:r>
              <a:rPr lang="en-US" sz="2000" b="0" i="0" baseline="30000" dirty="0" err="1">
                <a:solidFill>
                  <a:srgbClr val="66FF33"/>
                </a:solidFill>
                <a:effectLst/>
                <a:latin typeface="PingFang SC"/>
              </a:rPr>
              <a:t>4</a:t>
            </a:r>
            <a:r>
              <a:rPr lang="en-US" sz="2000" b="0" i="0" dirty="0" err="1">
                <a:solidFill>
                  <a:srgbClr val="66FF33"/>
                </a:solidFill>
                <a:effectLst/>
                <a:latin typeface="PingFang SC"/>
              </a:rPr>
              <a:t>z</a:t>
            </a:r>
            <a:r>
              <a:rPr lang="en-US" sz="2000" b="0" i="0" dirty="0">
                <a:solidFill>
                  <a:srgbClr val="66FF33"/>
                </a:solidFill>
                <a:effectLst/>
                <a:latin typeface="PingFang SC"/>
              </a:rPr>
              <a:t> + </a:t>
            </a:r>
            <a:r>
              <a:rPr lang="en-US" sz="2000" b="0" i="0" dirty="0" err="1">
                <a:solidFill>
                  <a:srgbClr val="66FF33"/>
                </a:solidFill>
                <a:effectLst/>
                <a:latin typeface="PingFang SC"/>
              </a:rPr>
              <a:t>6x</a:t>
            </a:r>
            <a:r>
              <a:rPr lang="en-US" sz="2000" b="0" i="0" baseline="30000" dirty="0" err="1">
                <a:solidFill>
                  <a:srgbClr val="66FF33"/>
                </a:solidFill>
                <a:effectLst/>
                <a:latin typeface="PingFang SC"/>
              </a:rPr>
              <a:t>3</a:t>
            </a:r>
            <a:r>
              <a:rPr lang="en-US" sz="2000" b="0" i="0" dirty="0" err="1">
                <a:solidFill>
                  <a:srgbClr val="66FF33"/>
                </a:solidFill>
                <a:effectLst/>
                <a:latin typeface="PingFang SC"/>
              </a:rPr>
              <a:t>y</a:t>
            </a:r>
            <a:r>
              <a:rPr lang="en-US" sz="2000" b="0" i="0" baseline="30000" dirty="0" err="1">
                <a:solidFill>
                  <a:srgbClr val="66FF33"/>
                </a:solidFill>
                <a:effectLst/>
                <a:latin typeface="PingFang SC"/>
              </a:rPr>
              <a:t>4</a:t>
            </a:r>
            <a:r>
              <a:rPr lang="en-US" sz="2000" b="0" i="0" dirty="0" err="1">
                <a:solidFill>
                  <a:srgbClr val="66FF33"/>
                </a:solidFill>
                <a:effectLst/>
                <a:latin typeface="PingFang SC"/>
              </a:rPr>
              <a:t>z</a:t>
            </a:r>
            <a:r>
              <a:rPr lang="en-US" sz="2000" b="0" i="0" dirty="0">
                <a:solidFill>
                  <a:srgbClr val="66FF33"/>
                </a:solidFill>
                <a:effectLst/>
                <a:latin typeface="PingFang SC"/>
              </a:rPr>
              <a:t> + </a:t>
            </a:r>
            <a:r>
              <a:rPr lang="en-US" sz="2000" b="0" i="0" dirty="0" err="1">
                <a:solidFill>
                  <a:srgbClr val="66FF33"/>
                </a:solidFill>
                <a:effectLst/>
                <a:latin typeface="PingFang SC"/>
              </a:rPr>
              <a:t>2yz</a:t>
            </a:r>
            <a:r>
              <a:rPr lang="en-US" sz="2000" b="0" i="0" dirty="0">
                <a:solidFill>
                  <a:srgbClr val="66FF33"/>
                </a:solidFill>
                <a:effectLst/>
                <a:latin typeface="PingFang SC"/>
              </a:rPr>
              <a:t> + 15</a:t>
            </a:r>
          </a:p>
          <a:p>
            <a:pPr algn="l"/>
            <a:endParaRPr lang="en-US" sz="2000" b="0" i="0" dirty="0">
              <a:effectLst/>
              <a:latin typeface="PingFang SC"/>
            </a:endParaRPr>
          </a:p>
          <a:p>
            <a:pPr algn="l"/>
            <a:r>
              <a:rPr lang="zh-CN" altLang="en-US" sz="2000" b="0" i="0" dirty="0">
                <a:effectLst/>
                <a:latin typeface="PingFang SC"/>
              </a:rPr>
              <a:t>这是一个</a:t>
            </a:r>
            <a:r>
              <a:rPr lang="en-US" altLang="zh-CN" sz="2000" b="0" i="0" dirty="0">
                <a:effectLst/>
                <a:latin typeface="PingFang SC"/>
              </a:rPr>
              <a:t>3</a:t>
            </a:r>
            <a:r>
              <a:rPr lang="zh-CN" altLang="en-US" sz="2000" b="0" i="0" dirty="0">
                <a:effectLst/>
                <a:latin typeface="PingFang SC"/>
              </a:rPr>
              <a:t>元多项式</a:t>
            </a:r>
            <a:r>
              <a:rPr lang="en-US" altLang="zh-CN" sz="2000" b="0" i="0" dirty="0">
                <a:effectLst/>
                <a:latin typeface="PingFang SC"/>
              </a:rPr>
              <a:t>(</a:t>
            </a:r>
            <a:r>
              <a:rPr lang="zh-CN" altLang="en-US" sz="2000" b="0" i="0" dirty="0">
                <a:effectLst/>
                <a:latin typeface="PingFang SC"/>
              </a:rPr>
              <a:t>有</a:t>
            </a:r>
            <a:r>
              <a:rPr lang="en-US" altLang="zh-CN" sz="2000" b="0" i="0" dirty="0">
                <a:effectLst/>
                <a:latin typeface="PingFang SC"/>
              </a:rPr>
              <a:t>3</a:t>
            </a:r>
            <a:r>
              <a:rPr lang="zh-CN" altLang="en-US" sz="2000" b="0" i="0" dirty="0">
                <a:effectLst/>
                <a:latin typeface="PingFang SC"/>
              </a:rPr>
              <a:t>个变量：</a:t>
            </a:r>
            <a:r>
              <a:rPr lang="en-US" sz="2000" b="0" i="0" dirty="0" err="1">
                <a:effectLst/>
                <a:latin typeface="PingFang SC"/>
              </a:rPr>
              <a:t>x,y,z</a:t>
            </a:r>
            <a:r>
              <a:rPr lang="en-US" sz="2000" b="0" i="0" dirty="0">
                <a:effectLst/>
                <a:latin typeface="PingFang SC"/>
              </a:rPr>
              <a:t>)，</a:t>
            </a:r>
            <a:r>
              <a:rPr lang="zh-CN" altLang="en-US" sz="2000" b="0" i="0" dirty="0">
                <a:effectLst/>
                <a:latin typeface="PingFang SC"/>
              </a:rPr>
              <a:t>使用广义表表示</a:t>
            </a:r>
            <a:r>
              <a:rPr lang="en-US" sz="2000" b="0" i="0" dirty="0">
                <a:effectLst/>
                <a:latin typeface="PingFang SC"/>
              </a:rPr>
              <a:t>M</a:t>
            </a:r>
            <a:r>
              <a:rPr lang="zh-CN" altLang="en-US" sz="2000" b="0" i="0" dirty="0">
                <a:effectLst/>
                <a:latin typeface="PingFang SC"/>
              </a:rPr>
              <a:t>元多项式，首先需要对多项式做一下变形</a:t>
            </a:r>
            <a:r>
              <a:rPr lang="en-US" altLang="zh-CN" sz="2000" b="0" i="0" dirty="0">
                <a:effectLst/>
                <a:latin typeface="PingFang SC"/>
              </a:rPr>
              <a:t>:</a:t>
            </a:r>
          </a:p>
          <a:p>
            <a:pPr algn="l"/>
            <a:r>
              <a:rPr lang="en-US" sz="2000" b="0" i="0" dirty="0">
                <a:solidFill>
                  <a:srgbClr val="FFC000"/>
                </a:solidFill>
                <a:effectLst/>
                <a:latin typeface="PingFang SC"/>
              </a:rPr>
              <a:t>P(</a:t>
            </a:r>
            <a:r>
              <a:rPr lang="en-US" sz="2000" b="0" i="0" dirty="0" err="1">
                <a:solidFill>
                  <a:srgbClr val="FFC000"/>
                </a:solidFill>
                <a:effectLst/>
                <a:latin typeface="PingFang SC"/>
              </a:rPr>
              <a:t>x,y,z</a:t>
            </a:r>
            <a:r>
              <a:rPr lang="en-US" sz="2000" b="0" i="0" dirty="0">
                <a:solidFill>
                  <a:srgbClr val="FFC000"/>
                </a:solidFill>
                <a:effectLst/>
                <a:latin typeface="PingFang SC"/>
              </a:rPr>
              <a:t>)=((</a:t>
            </a:r>
            <a:r>
              <a:rPr lang="en-US" sz="2000" b="0" i="0" dirty="0" err="1">
                <a:solidFill>
                  <a:srgbClr val="FFC000"/>
                </a:solidFill>
                <a:effectLst/>
                <a:latin typeface="PingFang SC"/>
              </a:rPr>
              <a:t>x</a:t>
            </a:r>
            <a:r>
              <a:rPr lang="en-US" sz="2000" b="0" i="0" baseline="30000" dirty="0" err="1">
                <a:solidFill>
                  <a:srgbClr val="FFC000"/>
                </a:solidFill>
                <a:effectLst/>
                <a:latin typeface="PingFang SC"/>
              </a:rPr>
              <a:t>10</a:t>
            </a:r>
            <a:r>
              <a:rPr lang="en-US" sz="2000" b="0" i="0" dirty="0" err="1">
                <a:solidFill>
                  <a:srgbClr val="FFC000"/>
                </a:solidFill>
                <a:effectLst/>
                <a:latin typeface="PingFang SC"/>
              </a:rPr>
              <a:t>+2x</a:t>
            </a:r>
            <a:r>
              <a:rPr lang="en-US" sz="2000" b="0" i="0" baseline="30000" dirty="0" err="1">
                <a:solidFill>
                  <a:srgbClr val="FFC000"/>
                </a:solidFill>
                <a:effectLst/>
                <a:latin typeface="PingFang SC"/>
              </a:rPr>
              <a:t>6</a:t>
            </a:r>
            <a:r>
              <a:rPr lang="en-US" sz="2000" b="0" i="0" dirty="0">
                <a:solidFill>
                  <a:srgbClr val="FFC000"/>
                </a:solidFill>
                <a:effectLst/>
                <a:latin typeface="PingFang SC"/>
              </a:rPr>
              <a:t>)</a:t>
            </a:r>
            <a:r>
              <a:rPr lang="en-US" sz="2000" b="0" i="0" dirty="0" err="1">
                <a:solidFill>
                  <a:srgbClr val="FFC000"/>
                </a:solidFill>
                <a:effectLst/>
                <a:latin typeface="PingFang SC"/>
              </a:rPr>
              <a:t>y</a:t>
            </a:r>
            <a:r>
              <a:rPr lang="en-US" sz="2000" b="0" i="0" baseline="30000" dirty="0" err="1">
                <a:solidFill>
                  <a:srgbClr val="FFC000"/>
                </a:solidFill>
                <a:effectLst/>
                <a:latin typeface="PingFang SC"/>
              </a:rPr>
              <a:t>3</a:t>
            </a:r>
            <a:r>
              <a:rPr lang="en-US" sz="2000" b="0" i="0" dirty="0" err="1">
                <a:solidFill>
                  <a:srgbClr val="FFC000"/>
                </a:solidFill>
                <a:effectLst/>
                <a:latin typeface="PingFang SC"/>
              </a:rPr>
              <a:t>+3x</a:t>
            </a:r>
            <a:r>
              <a:rPr lang="en-US" sz="2000" b="0" i="0" baseline="30000" dirty="0" err="1">
                <a:solidFill>
                  <a:srgbClr val="FFC000"/>
                </a:solidFill>
                <a:effectLst/>
                <a:latin typeface="PingFang SC"/>
              </a:rPr>
              <a:t>5</a:t>
            </a:r>
            <a:r>
              <a:rPr lang="en-US" sz="2000" b="0" i="0" dirty="0" err="1">
                <a:solidFill>
                  <a:srgbClr val="FFC000"/>
                </a:solidFill>
                <a:effectLst/>
                <a:latin typeface="PingFang SC"/>
              </a:rPr>
              <a:t>y</a:t>
            </a:r>
            <a:r>
              <a:rPr lang="en-US" sz="2000" b="0" i="0" baseline="30000" dirty="0" err="1">
                <a:solidFill>
                  <a:srgbClr val="FFC000"/>
                </a:solidFill>
                <a:effectLst/>
                <a:latin typeface="PingFang SC"/>
              </a:rPr>
              <a:t>2</a:t>
            </a:r>
            <a:r>
              <a:rPr lang="en-US" sz="2000" b="0" i="0" dirty="0">
                <a:solidFill>
                  <a:srgbClr val="FFC000"/>
                </a:solidFill>
                <a:effectLst/>
                <a:latin typeface="PingFang SC"/>
              </a:rPr>
              <a:t>)</a:t>
            </a:r>
            <a:r>
              <a:rPr lang="en-US" sz="2000" b="0" i="0" dirty="0" err="1">
                <a:solidFill>
                  <a:srgbClr val="FFC000"/>
                </a:solidFill>
                <a:effectLst/>
                <a:latin typeface="PingFang SC"/>
              </a:rPr>
              <a:t>z</a:t>
            </a:r>
            <a:r>
              <a:rPr lang="en-US" sz="2000" b="0" i="0" baseline="30000" dirty="0" err="1">
                <a:solidFill>
                  <a:srgbClr val="FFC000"/>
                </a:solidFill>
                <a:effectLst/>
                <a:latin typeface="PingFang SC"/>
              </a:rPr>
              <a:t>2</a:t>
            </a:r>
            <a:r>
              <a:rPr lang="en-US" sz="2000" b="0" i="0" dirty="0">
                <a:solidFill>
                  <a:srgbClr val="FFC000"/>
                </a:solidFill>
                <a:effectLst/>
                <a:latin typeface="PingFang SC"/>
              </a:rPr>
              <a:t>+((</a:t>
            </a:r>
            <a:r>
              <a:rPr lang="en-US" sz="2000" b="0" i="0" dirty="0" err="1">
                <a:solidFill>
                  <a:srgbClr val="FFC000"/>
                </a:solidFill>
                <a:effectLst/>
                <a:latin typeface="PingFang SC"/>
              </a:rPr>
              <a:t>x</a:t>
            </a:r>
            <a:r>
              <a:rPr lang="en-US" sz="2000" b="0" i="0" baseline="30000" dirty="0" err="1">
                <a:solidFill>
                  <a:srgbClr val="FFC000"/>
                </a:solidFill>
                <a:effectLst/>
                <a:latin typeface="PingFang SC"/>
              </a:rPr>
              <a:t>4</a:t>
            </a:r>
            <a:r>
              <a:rPr lang="en-US" sz="2000" b="0" i="0" dirty="0" err="1">
                <a:solidFill>
                  <a:srgbClr val="FFC000"/>
                </a:solidFill>
                <a:effectLst/>
                <a:latin typeface="PingFang SC"/>
              </a:rPr>
              <a:t>+6x</a:t>
            </a:r>
            <a:r>
              <a:rPr lang="en-US" sz="2000" b="0" i="0" baseline="30000" dirty="0" err="1">
                <a:solidFill>
                  <a:srgbClr val="FFC000"/>
                </a:solidFill>
                <a:effectLst/>
                <a:latin typeface="PingFang SC"/>
              </a:rPr>
              <a:t>3</a:t>
            </a:r>
            <a:r>
              <a:rPr lang="en-US" sz="2000" b="0" i="0" dirty="0">
                <a:solidFill>
                  <a:srgbClr val="FFC000"/>
                </a:solidFill>
                <a:effectLst/>
                <a:latin typeface="PingFang SC"/>
              </a:rPr>
              <a:t>)</a:t>
            </a:r>
            <a:r>
              <a:rPr lang="en-US" sz="2000" b="0" i="0" dirty="0" err="1">
                <a:solidFill>
                  <a:srgbClr val="FFC000"/>
                </a:solidFill>
                <a:effectLst/>
                <a:latin typeface="PingFang SC"/>
              </a:rPr>
              <a:t>y</a:t>
            </a:r>
            <a:r>
              <a:rPr lang="en-US" sz="2000" b="0" i="0" baseline="30000" dirty="0" err="1">
                <a:solidFill>
                  <a:srgbClr val="FFC000"/>
                </a:solidFill>
                <a:effectLst/>
                <a:latin typeface="PingFang SC"/>
              </a:rPr>
              <a:t>4</a:t>
            </a:r>
            <a:r>
              <a:rPr lang="en-US" sz="2000" b="0" i="0" dirty="0" err="1">
                <a:solidFill>
                  <a:srgbClr val="FFC000"/>
                </a:solidFill>
                <a:effectLst/>
                <a:latin typeface="PingFang SC"/>
              </a:rPr>
              <a:t>+2y</a:t>
            </a:r>
            <a:r>
              <a:rPr lang="en-US" sz="2000" b="0" i="0" dirty="0">
                <a:solidFill>
                  <a:srgbClr val="FFC000"/>
                </a:solidFill>
                <a:effectLst/>
                <a:latin typeface="PingFang SC"/>
              </a:rPr>
              <a:t>)</a:t>
            </a:r>
            <a:r>
              <a:rPr lang="en-US" sz="2000" b="0" i="0" dirty="0" err="1">
                <a:solidFill>
                  <a:srgbClr val="FFC000"/>
                </a:solidFill>
                <a:effectLst/>
                <a:latin typeface="PingFang SC"/>
              </a:rPr>
              <a:t>z+15</a:t>
            </a:r>
            <a:endParaRPr lang="en-US" sz="2000" b="0" i="0" dirty="0">
              <a:solidFill>
                <a:srgbClr val="FFC000"/>
              </a:solidFill>
              <a:effectLst/>
              <a:latin typeface="PingFang SC"/>
            </a:endParaRPr>
          </a:p>
          <a:p>
            <a:pPr algn="l"/>
            <a:endParaRPr lang="en-US" sz="2000" b="0" i="0" dirty="0">
              <a:effectLst/>
              <a:latin typeface="PingFang SC"/>
            </a:endParaRPr>
          </a:p>
          <a:p>
            <a:pPr algn="l"/>
            <a:r>
              <a:rPr lang="zh-CN" altLang="en-US" sz="2000" b="0" i="0" dirty="0">
                <a:effectLst/>
                <a:latin typeface="PingFang SC"/>
              </a:rPr>
              <a:t>经过变形后，</a:t>
            </a:r>
            <a:r>
              <a:rPr lang="en-US" sz="2000" b="0" i="0" dirty="0">
                <a:effectLst/>
                <a:latin typeface="PingFang SC"/>
              </a:rPr>
              <a:t>P(</a:t>
            </a:r>
            <a:r>
              <a:rPr lang="en-US" sz="2000" b="0" i="0" dirty="0" err="1">
                <a:effectLst/>
                <a:latin typeface="PingFang SC"/>
              </a:rPr>
              <a:t>x,y,z</a:t>
            </a:r>
            <a:r>
              <a:rPr lang="en-US" sz="2000" b="0" i="0" dirty="0">
                <a:effectLst/>
                <a:latin typeface="PingFang SC"/>
              </a:rPr>
              <a:t>)</a:t>
            </a:r>
            <a:r>
              <a:rPr lang="zh-CN" altLang="en-US" sz="2000" b="0" i="0" dirty="0">
                <a:effectLst/>
                <a:latin typeface="PingFang SC"/>
              </a:rPr>
              <a:t>可以这样表示：</a:t>
            </a:r>
          </a:p>
          <a:p>
            <a:pPr algn="l"/>
            <a:r>
              <a:rPr lang="en-US" sz="2000" b="0" i="0" dirty="0">
                <a:solidFill>
                  <a:srgbClr val="FFC000"/>
                </a:solidFill>
                <a:effectLst/>
                <a:latin typeface="PingFang SC"/>
              </a:rPr>
              <a:t>P(</a:t>
            </a:r>
            <a:r>
              <a:rPr lang="en-US" sz="2000" b="0" i="0" dirty="0" err="1">
                <a:solidFill>
                  <a:srgbClr val="FFC000"/>
                </a:solidFill>
                <a:effectLst/>
                <a:latin typeface="PingFang SC"/>
              </a:rPr>
              <a:t>x,y,z</a:t>
            </a:r>
            <a:r>
              <a:rPr lang="en-US" sz="2000" b="0" i="0" dirty="0">
                <a:solidFill>
                  <a:srgbClr val="FFC000"/>
                </a:solidFill>
                <a:effectLst/>
                <a:latin typeface="PingFang SC"/>
              </a:rPr>
              <a:t>)=</a:t>
            </a:r>
            <a:r>
              <a:rPr lang="en-US" sz="2000" b="0" i="0" dirty="0" err="1">
                <a:solidFill>
                  <a:srgbClr val="FFC000"/>
                </a:solidFill>
                <a:effectLst/>
                <a:latin typeface="PingFang SC"/>
              </a:rPr>
              <a:t>Az</a:t>
            </a:r>
            <a:r>
              <a:rPr lang="en-US" sz="2000" b="0" i="0" baseline="30000" dirty="0" err="1">
                <a:solidFill>
                  <a:srgbClr val="FFC000"/>
                </a:solidFill>
                <a:effectLst/>
                <a:latin typeface="PingFang SC"/>
              </a:rPr>
              <a:t>2</a:t>
            </a:r>
            <a:r>
              <a:rPr lang="en-US" sz="2000" b="0" i="0" dirty="0" err="1">
                <a:solidFill>
                  <a:srgbClr val="FFC000"/>
                </a:solidFill>
                <a:effectLst/>
                <a:latin typeface="PingFang SC"/>
              </a:rPr>
              <a:t>+Bz+15</a:t>
            </a:r>
            <a:r>
              <a:rPr lang="en-US" sz="2000" b="0" i="0" dirty="0">
                <a:solidFill>
                  <a:srgbClr val="FFC000"/>
                </a:solidFill>
                <a:effectLst/>
                <a:latin typeface="PingFang SC"/>
              </a:rPr>
              <a:t>，</a:t>
            </a:r>
            <a:r>
              <a:rPr lang="zh-CN" altLang="en-US" sz="2000" b="0" i="0" dirty="0">
                <a:solidFill>
                  <a:srgbClr val="FFC000"/>
                </a:solidFill>
                <a:effectLst/>
                <a:latin typeface="PingFang SC"/>
              </a:rPr>
              <a:t>其中：</a:t>
            </a:r>
            <a:r>
              <a:rPr lang="en-US" sz="2000" b="0" i="0" dirty="0">
                <a:solidFill>
                  <a:srgbClr val="FFC000"/>
                </a:solidFill>
                <a:effectLst/>
                <a:latin typeface="PingFang SC"/>
              </a:rPr>
              <a:t>A=</a:t>
            </a:r>
            <a:r>
              <a:rPr lang="en-US" sz="2000" b="0" i="0" dirty="0" err="1">
                <a:solidFill>
                  <a:srgbClr val="FFC000"/>
                </a:solidFill>
                <a:effectLst/>
                <a:latin typeface="PingFang SC"/>
              </a:rPr>
              <a:t>Cy</a:t>
            </a:r>
            <a:r>
              <a:rPr lang="en-US" sz="2000" b="0" i="0" baseline="30000" dirty="0" err="1">
                <a:solidFill>
                  <a:srgbClr val="FFC000"/>
                </a:solidFill>
                <a:effectLst/>
                <a:latin typeface="PingFang SC"/>
              </a:rPr>
              <a:t>3</a:t>
            </a:r>
            <a:r>
              <a:rPr lang="en-US" sz="2000" b="0" i="0" dirty="0" err="1">
                <a:solidFill>
                  <a:srgbClr val="FFC000"/>
                </a:solidFill>
                <a:effectLst/>
                <a:latin typeface="PingFang SC"/>
              </a:rPr>
              <a:t>+Dy</a:t>
            </a:r>
            <a:r>
              <a:rPr lang="en-US" sz="2000" b="0" i="0" baseline="30000" dirty="0" err="1">
                <a:solidFill>
                  <a:srgbClr val="FFC000"/>
                </a:solidFill>
                <a:effectLst/>
                <a:latin typeface="PingFang SC"/>
              </a:rPr>
              <a:t>2</a:t>
            </a:r>
            <a:r>
              <a:rPr lang="en-US" sz="2000" b="0" i="0" dirty="0" err="1">
                <a:solidFill>
                  <a:srgbClr val="FFC000"/>
                </a:solidFill>
                <a:effectLst/>
                <a:latin typeface="PingFang SC"/>
              </a:rPr>
              <a:t>，B</a:t>
            </a:r>
            <a:r>
              <a:rPr lang="en-US" sz="2000" b="0" i="0" dirty="0">
                <a:solidFill>
                  <a:srgbClr val="FFC000"/>
                </a:solidFill>
                <a:effectLst/>
                <a:latin typeface="PingFang SC"/>
              </a:rPr>
              <a:t>=</a:t>
            </a:r>
            <a:r>
              <a:rPr lang="en-US" sz="2000" b="0" i="0" dirty="0" err="1">
                <a:solidFill>
                  <a:srgbClr val="FFC000"/>
                </a:solidFill>
                <a:effectLst/>
                <a:latin typeface="PingFang SC"/>
              </a:rPr>
              <a:t>Ey</a:t>
            </a:r>
            <a:r>
              <a:rPr lang="en-US" sz="2000" b="0" i="0" baseline="30000" dirty="0" err="1">
                <a:solidFill>
                  <a:srgbClr val="FFC000"/>
                </a:solidFill>
                <a:effectLst/>
                <a:latin typeface="PingFang SC"/>
              </a:rPr>
              <a:t>4</a:t>
            </a:r>
            <a:r>
              <a:rPr lang="en-US" sz="2000" b="0" i="0" dirty="0" err="1">
                <a:solidFill>
                  <a:srgbClr val="FFC000"/>
                </a:solidFill>
                <a:effectLst/>
                <a:latin typeface="PingFang SC"/>
              </a:rPr>
              <a:t>+Fy，C</a:t>
            </a:r>
            <a:r>
              <a:rPr lang="en-US" sz="2000" b="0" i="0" dirty="0">
                <a:solidFill>
                  <a:srgbClr val="FFC000"/>
                </a:solidFill>
                <a:effectLst/>
                <a:latin typeface="PingFang SC"/>
              </a:rPr>
              <a:t>=</a:t>
            </a:r>
            <a:r>
              <a:rPr lang="en-US" sz="2000" b="0" i="0" dirty="0" err="1">
                <a:solidFill>
                  <a:srgbClr val="FFC000"/>
                </a:solidFill>
                <a:effectLst/>
                <a:latin typeface="PingFang SC"/>
              </a:rPr>
              <a:t>x</a:t>
            </a:r>
            <a:r>
              <a:rPr lang="en-US" sz="2000" b="0" i="0" baseline="30000" dirty="0" err="1">
                <a:solidFill>
                  <a:srgbClr val="FFC000"/>
                </a:solidFill>
                <a:effectLst/>
                <a:latin typeface="PingFang SC"/>
              </a:rPr>
              <a:t>10</a:t>
            </a:r>
            <a:r>
              <a:rPr lang="en-US" sz="2000" b="0" i="0" dirty="0" err="1">
                <a:solidFill>
                  <a:srgbClr val="FFC000"/>
                </a:solidFill>
                <a:effectLst/>
                <a:latin typeface="PingFang SC"/>
              </a:rPr>
              <a:t>+2x</a:t>
            </a:r>
            <a:r>
              <a:rPr lang="en-US" sz="2000" b="0" i="0" baseline="30000" dirty="0" err="1">
                <a:solidFill>
                  <a:srgbClr val="FFC000"/>
                </a:solidFill>
                <a:effectLst/>
                <a:latin typeface="PingFang SC"/>
              </a:rPr>
              <a:t>6</a:t>
            </a:r>
            <a:r>
              <a:rPr lang="en-US" sz="2000" b="0" i="0" dirty="0" err="1">
                <a:solidFill>
                  <a:srgbClr val="FFC000"/>
                </a:solidFill>
                <a:effectLst/>
                <a:latin typeface="PingFang SC"/>
              </a:rPr>
              <a:t>，D</a:t>
            </a:r>
            <a:r>
              <a:rPr lang="en-US" sz="2000" b="0" i="0" dirty="0">
                <a:solidFill>
                  <a:srgbClr val="FFC000"/>
                </a:solidFill>
                <a:effectLst/>
                <a:latin typeface="PingFang SC"/>
              </a:rPr>
              <a:t>=</a:t>
            </a:r>
            <a:r>
              <a:rPr lang="en-US" sz="2000" b="0" i="0" dirty="0" err="1">
                <a:solidFill>
                  <a:srgbClr val="FFC000"/>
                </a:solidFill>
                <a:effectLst/>
                <a:latin typeface="PingFang SC"/>
              </a:rPr>
              <a:t>3x</a:t>
            </a:r>
            <a:r>
              <a:rPr lang="en-US" sz="2000" b="0" i="0" baseline="30000" dirty="0" err="1">
                <a:solidFill>
                  <a:srgbClr val="FFC000"/>
                </a:solidFill>
                <a:effectLst/>
                <a:latin typeface="PingFang SC"/>
              </a:rPr>
              <a:t>5</a:t>
            </a:r>
            <a:r>
              <a:rPr lang="en-US" sz="2000" b="0" i="0" dirty="0" err="1">
                <a:solidFill>
                  <a:srgbClr val="FFC000"/>
                </a:solidFill>
                <a:effectLst/>
                <a:latin typeface="PingFang SC"/>
              </a:rPr>
              <a:t>，E</a:t>
            </a:r>
            <a:r>
              <a:rPr lang="en-US" sz="2000" b="0" i="0" dirty="0">
                <a:solidFill>
                  <a:srgbClr val="FFC000"/>
                </a:solidFill>
                <a:effectLst/>
                <a:latin typeface="PingFang SC"/>
              </a:rPr>
              <a:t>=</a:t>
            </a:r>
            <a:r>
              <a:rPr lang="en-US" sz="2000" b="0" i="0" dirty="0" err="1">
                <a:solidFill>
                  <a:srgbClr val="FFC000"/>
                </a:solidFill>
                <a:effectLst/>
                <a:latin typeface="PingFang SC"/>
              </a:rPr>
              <a:t>x</a:t>
            </a:r>
            <a:r>
              <a:rPr lang="en-US" sz="2000" b="0" i="0" baseline="30000" dirty="0" err="1">
                <a:solidFill>
                  <a:srgbClr val="FFC000"/>
                </a:solidFill>
                <a:effectLst/>
                <a:latin typeface="PingFang SC"/>
              </a:rPr>
              <a:t>4</a:t>
            </a:r>
            <a:r>
              <a:rPr lang="en-US" sz="2000" b="0" i="0" dirty="0" err="1">
                <a:solidFill>
                  <a:srgbClr val="FFC000"/>
                </a:solidFill>
                <a:effectLst/>
                <a:latin typeface="PingFang SC"/>
              </a:rPr>
              <a:t>+6x</a:t>
            </a:r>
            <a:r>
              <a:rPr lang="en-US" sz="2000" b="0" i="0" baseline="30000" dirty="0" err="1">
                <a:solidFill>
                  <a:srgbClr val="FFC000"/>
                </a:solidFill>
                <a:effectLst/>
                <a:latin typeface="PingFang SC"/>
              </a:rPr>
              <a:t>3</a:t>
            </a:r>
            <a:r>
              <a:rPr lang="en-US" sz="2000" b="0" i="0" dirty="0" err="1">
                <a:solidFill>
                  <a:srgbClr val="FFC000"/>
                </a:solidFill>
                <a:effectLst/>
                <a:latin typeface="PingFang SC"/>
              </a:rPr>
              <a:t>，F</a:t>
            </a:r>
            <a:r>
              <a:rPr lang="en-US" sz="2000" b="0" i="0" dirty="0">
                <a:solidFill>
                  <a:srgbClr val="FFC000"/>
                </a:solidFill>
                <a:effectLst/>
                <a:latin typeface="PingFang SC"/>
              </a:rPr>
              <a:t>=2</a:t>
            </a:r>
          </a:p>
          <a:p>
            <a:pPr algn="l"/>
            <a:br>
              <a:rPr lang="en-US" sz="2000" b="0" i="0" dirty="0">
                <a:effectLst/>
                <a:latin typeface="PingFang SC"/>
              </a:rPr>
            </a:br>
            <a:r>
              <a:rPr lang="zh-CN" altLang="en-US" sz="2000" b="0" i="0" dirty="0">
                <a:effectLst/>
                <a:latin typeface="PingFang SC"/>
              </a:rPr>
              <a:t>经过两轮转化后，</a:t>
            </a:r>
            <a:r>
              <a:rPr lang="en-US" sz="2000" b="0" i="0" dirty="0">
                <a:solidFill>
                  <a:srgbClr val="66FF33"/>
                </a:solidFill>
                <a:effectLst/>
                <a:latin typeface="PingFang SC"/>
              </a:rPr>
              <a:t>P</a:t>
            </a:r>
            <a:r>
              <a:rPr lang="zh-CN" altLang="en-US" sz="2000" b="0" i="0" dirty="0">
                <a:solidFill>
                  <a:srgbClr val="66FF33"/>
                </a:solidFill>
                <a:effectLst/>
                <a:latin typeface="PingFang SC"/>
              </a:rPr>
              <a:t>这个 </a:t>
            </a:r>
            <a:r>
              <a:rPr lang="en-US" altLang="zh-CN" sz="2000" b="0" i="0" dirty="0">
                <a:solidFill>
                  <a:srgbClr val="66FF33"/>
                </a:solidFill>
                <a:effectLst/>
                <a:latin typeface="PingFang SC"/>
              </a:rPr>
              <a:t>3 </a:t>
            </a:r>
            <a:r>
              <a:rPr lang="zh-CN" altLang="en-US" sz="2000" b="0" i="0" dirty="0">
                <a:solidFill>
                  <a:srgbClr val="66FF33"/>
                </a:solidFill>
                <a:effectLst/>
                <a:latin typeface="PingFang SC"/>
              </a:rPr>
              <a:t>元多项式分解成了由 </a:t>
            </a:r>
            <a:r>
              <a:rPr lang="en-US" sz="2000" b="0" i="0" dirty="0">
                <a:solidFill>
                  <a:srgbClr val="66FF33"/>
                </a:solidFill>
                <a:effectLst/>
                <a:latin typeface="PingFang SC"/>
              </a:rPr>
              <a:t>A </a:t>
            </a:r>
            <a:r>
              <a:rPr lang="zh-CN" altLang="en-US" sz="2000" b="0" i="0" dirty="0">
                <a:solidFill>
                  <a:srgbClr val="66FF33"/>
                </a:solidFill>
                <a:effectLst/>
                <a:latin typeface="PingFang SC"/>
              </a:rPr>
              <a:t>多项式和 </a:t>
            </a:r>
            <a:r>
              <a:rPr lang="en-US" sz="2000" b="0" i="0" dirty="0">
                <a:solidFill>
                  <a:srgbClr val="66FF33"/>
                </a:solidFill>
                <a:effectLst/>
                <a:latin typeface="PingFang SC"/>
              </a:rPr>
              <a:t>B </a:t>
            </a:r>
            <a:r>
              <a:rPr lang="zh-CN" altLang="en-US" sz="2000" b="0" i="0" dirty="0">
                <a:solidFill>
                  <a:srgbClr val="66FF33"/>
                </a:solidFill>
                <a:effectLst/>
                <a:latin typeface="PingFang SC"/>
              </a:rPr>
              <a:t>多项式组成的一元多项式（只有一个变元 </a:t>
            </a:r>
            <a:r>
              <a:rPr lang="en-US" sz="2000" b="0" i="0" dirty="0">
                <a:solidFill>
                  <a:srgbClr val="66FF33"/>
                </a:solidFill>
                <a:effectLst/>
                <a:latin typeface="PingFang SC"/>
              </a:rPr>
              <a:t>z ），</a:t>
            </a:r>
            <a:r>
              <a:rPr lang="zh-CN" altLang="en-US" sz="2000" b="0" i="0" dirty="0">
                <a:solidFill>
                  <a:srgbClr val="66FF33"/>
                </a:solidFill>
                <a:effectLst/>
                <a:latin typeface="PingFang SC"/>
              </a:rPr>
              <a:t>而 </a:t>
            </a:r>
            <a:r>
              <a:rPr lang="en-US" sz="2000" b="0" i="0" dirty="0">
                <a:solidFill>
                  <a:srgbClr val="66FF33"/>
                </a:solidFill>
                <a:effectLst/>
                <a:latin typeface="PingFang SC"/>
              </a:rPr>
              <a:t>A </a:t>
            </a:r>
            <a:r>
              <a:rPr lang="zh-CN" altLang="en-US" sz="2000" b="0" i="0" dirty="0">
                <a:solidFill>
                  <a:srgbClr val="66FF33"/>
                </a:solidFill>
                <a:effectLst/>
                <a:latin typeface="PingFang SC"/>
              </a:rPr>
              <a:t>也变成了由 </a:t>
            </a:r>
            <a:r>
              <a:rPr lang="en-US" sz="2000" b="0" i="0" dirty="0">
                <a:solidFill>
                  <a:srgbClr val="66FF33"/>
                </a:solidFill>
                <a:effectLst/>
                <a:latin typeface="PingFang SC"/>
              </a:rPr>
              <a:t>C </a:t>
            </a:r>
            <a:r>
              <a:rPr lang="zh-CN" altLang="en-US" sz="2000" b="0" i="0" dirty="0">
                <a:solidFill>
                  <a:srgbClr val="66FF33"/>
                </a:solidFill>
                <a:effectLst/>
                <a:latin typeface="PingFang SC"/>
              </a:rPr>
              <a:t>多项式和 </a:t>
            </a:r>
            <a:r>
              <a:rPr lang="en-US" sz="2000" b="0" i="0" dirty="0">
                <a:solidFill>
                  <a:srgbClr val="66FF33"/>
                </a:solidFill>
                <a:effectLst/>
                <a:latin typeface="PingFang SC"/>
              </a:rPr>
              <a:t>D </a:t>
            </a:r>
            <a:r>
              <a:rPr lang="zh-CN" altLang="en-US" sz="2000" b="0" i="0" dirty="0">
                <a:solidFill>
                  <a:srgbClr val="66FF33"/>
                </a:solidFill>
                <a:effectLst/>
                <a:latin typeface="PingFang SC"/>
              </a:rPr>
              <a:t>多项式组成的一元多项式</a:t>
            </a:r>
            <a:r>
              <a:rPr lang="zh-CN" altLang="en-US" sz="2000" b="0" i="0" dirty="0">
                <a:effectLst/>
                <a:latin typeface="PingFang SC"/>
              </a:rPr>
              <a:t>，</a:t>
            </a:r>
            <a:r>
              <a:rPr lang="en-US" altLang="zh-CN" sz="2000" b="0" i="0" dirty="0">
                <a:effectLst/>
                <a:latin typeface="PingFang SC"/>
              </a:rPr>
              <a:t>…</a:t>
            </a:r>
            <a:r>
              <a:rPr lang="zh-CN" altLang="en-US" sz="2000" b="0" i="0" dirty="0">
                <a:effectLst/>
                <a:latin typeface="PingFang SC"/>
              </a:rPr>
              <a:t>。</a:t>
            </a:r>
            <a:br>
              <a:rPr lang="zh-CN" altLang="en-US" sz="2000" b="0" i="0" dirty="0">
                <a:effectLst/>
                <a:latin typeface="PingFang SC"/>
              </a:rPr>
            </a:br>
            <a:br>
              <a:rPr lang="zh-CN" altLang="en-US" sz="2000" b="0" i="0" dirty="0">
                <a:effectLst/>
                <a:latin typeface="PingFang SC"/>
              </a:rPr>
            </a:br>
            <a:r>
              <a:rPr lang="zh-CN" altLang="en-US" sz="2000" b="0" i="0" dirty="0">
                <a:effectLst/>
                <a:latin typeface="PingFang SC"/>
              </a:rPr>
              <a:t>当全部转化成能用一元多项式表示时，每一个一元多项式只需要存储各项的指数和系数就可以了。</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2402" name="Rectangle 14">
            <a:extLst>
              <a:ext uri="{FF2B5EF4-FFF2-40B4-BE49-F238E27FC236}">
                <a16:creationId xmlns:a16="http://schemas.microsoft.com/office/drawing/2014/main" id="{20F01DB8-FF69-620E-A246-299AB4D0AB28}"/>
              </a:ext>
            </a:extLst>
          </p:cNvPr>
          <p:cNvSpPr>
            <a:spLocks noGrp="1" noChangeArrowheads="1"/>
          </p:cNvSpPr>
          <p:nvPr>
            <p:ph type="title"/>
          </p:nvPr>
        </p:nvSpPr>
        <p:spPr>
          <a:xfrm>
            <a:off x="457200" y="274638"/>
            <a:ext cx="8229600" cy="1143000"/>
          </a:xfrm>
          <a:noFill/>
        </p:spPr>
        <p:txBody>
          <a:bodyPr anchorCtr="0"/>
          <a:lstStyle/>
          <a:p>
            <a:pPr eaLnBrk="1" hangingPunct="1"/>
            <a:r>
              <a:rPr lang="en-US" altLang="zh-CN">
                <a:solidFill>
                  <a:srgbClr val="FF0000"/>
                </a:solidFill>
              </a:rPr>
              <a:t>Variable separation</a:t>
            </a:r>
          </a:p>
        </p:txBody>
      </p:sp>
      <mc:AlternateContent xmlns:mc="http://schemas.openxmlformats.org/markup-compatibility/2006">
        <mc:Choice xmlns:a14="http://schemas.microsoft.com/office/drawing/2010/main" Requires="a14">
          <p:sp>
            <p:nvSpPr>
              <p:cNvPr id="102403" name="Object 15">
                <a:extLst>
                  <a:ext uri="{FF2B5EF4-FFF2-40B4-BE49-F238E27FC236}">
                    <a16:creationId xmlns:a16="http://schemas.microsoft.com/office/drawing/2014/main" id="{C0FA3940-6388-4918-FC6E-2E4D7C5839E3}"/>
                  </a:ext>
                </a:extLst>
              </p:cNvPr>
              <p:cNvSpPr txBox="1"/>
              <p:nvPr/>
            </p:nvSpPr>
            <p:spPr bwMode="auto">
              <a:xfrm>
                <a:off x="179388" y="1531938"/>
                <a:ext cx="8640762" cy="146526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000" i="1" smtClean="0">
                          <a:solidFill>
                            <a:srgbClr val="FF0000"/>
                          </a:solidFill>
                          <a:latin typeface="Cambria Math" panose="02040503050406030204" pitchFamily="18" charset="0"/>
                        </a:rPr>
                        <m:t>𝑃</m:t>
                      </m:r>
                      <m:r>
                        <a:rPr lang="en-US" sz="2000" i="1" smtClean="0">
                          <a:solidFill>
                            <a:srgbClr val="FF0000"/>
                          </a:solidFill>
                          <a:latin typeface="Cambria Math" panose="02040503050406030204" pitchFamily="18" charset="0"/>
                        </a:rPr>
                        <m:t>(</m:t>
                      </m:r>
                      <m:r>
                        <a:rPr lang="en-US" sz="2000" i="1" smtClean="0">
                          <a:solidFill>
                            <a:srgbClr val="FF0000"/>
                          </a:solidFill>
                          <a:latin typeface="Cambria Math" panose="02040503050406030204" pitchFamily="18" charset="0"/>
                        </a:rPr>
                        <m:t>𝑥</m:t>
                      </m:r>
                      <m:r>
                        <a:rPr lang="en-US" sz="2000" i="1" smtClean="0">
                          <a:solidFill>
                            <a:srgbClr val="FF0000"/>
                          </a:solidFill>
                          <a:latin typeface="Cambria Math" panose="02040503050406030204" pitchFamily="18" charset="0"/>
                        </a:rPr>
                        <m:t>,</m:t>
                      </m:r>
                      <m:r>
                        <a:rPr lang="en-US" sz="2000" i="1" smtClean="0">
                          <a:solidFill>
                            <a:srgbClr val="FF0000"/>
                          </a:solidFill>
                          <a:latin typeface="Cambria Math" panose="02040503050406030204" pitchFamily="18" charset="0"/>
                        </a:rPr>
                        <m:t>𝑦</m:t>
                      </m:r>
                      <m:r>
                        <a:rPr lang="en-US" sz="2000" i="1" smtClean="0">
                          <a:solidFill>
                            <a:srgbClr val="FF0000"/>
                          </a:solidFill>
                          <a:latin typeface="Cambria Math" panose="02040503050406030204" pitchFamily="18" charset="0"/>
                        </a:rPr>
                        <m:t>,</m:t>
                      </m:r>
                      <m:r>
                        <a:rPr lang="en-US" sz="2000" i="1" smtClean="0">
                          <a:solidFill>
                            <a:srgbClr val="FF0000"/>
                          </a:solidFill>
                          <a:latin typeface="Cambria Math" panose="02040503050406030204" pitchFamily="18" charset="0"/>
                        </a:rPr>
                        <m:t>𝑧</m:t>
                      </m:r>
                      <m:r>
                        <a:rPr lang="en-US" sz="2000" i="1" smtClean="0">
                          <a:solidFill>
                            <a:srgbClr val="FF0000"/>
                          </a:solidFill>
                          <a:latin typeface="Cambria Math" panose="02040503050406030204" pitchFamily="18" charset="0"/>
                        </a:rPr>
                        <m:t>)</m:t>
                      </m:r>
                      <m:r>
                        <m:rPr>
                          <m:aln/>
                        </m:rP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10</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3</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𝑧</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+2</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b="0" i="1" smtClean="0">
                              <a:solidFill>
                                <a:srgbClr val="000000"/>
                              </a:solidFill>
                              <a:latin typeface="Cambria Math" panose="02040503050406030204" pitchFamily="18" charset="0"/>
                            </a:rPr>
                            <m:t>6</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3</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𝑧</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+3</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b="0" i="1" smtClean="0">
                              <a:solidFill>
                                <a:srgbClr val="000000"/>
                              </a:solidFill>
                              <a:latin typeface="Cambria Math" panose="02040503050406030204" pitchFamily="18" charset="0"/>
                            </a:rPr>
                            <m:t>5</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2</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𝑧</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4</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4</m:t>
                          </m:r>
                        </m:sup>
                      </m:sSup>
                      <m:r>
                        <a:rPr lang="en-US" sz="2000" i="1">
                          <a:solidFill>
                            <a:srgbClr val="000000"/>
                          </a:solidFill>
                          <a:latin typeface="Cambria Math" panose="02040503050406030204" pitchFamily="18" charset="0"/>
                        </a:rPr>
                        <m:t>𝑧</m:t>
                      </m:r>
                      <m:r>
                        <a:rPr lang="en-US" sz="2000" i="1">
                          <a:solidFill>
                            <a:srgbClr val="000000"/>
                          </a:solidFill>
                          <a:latin typeface="Cambria Math" panose="02040503050406030204" pitchFamily="18" charset="0"/>
                        </a:rPr>
                        <m:t>+6</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3</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4</m:t>
                          </m:r>
                        </m:sup>
                      </m:sSup>
                      <m:r>
                        <a:rPr lang="en-US" sz="2000" i="1">
                          <a:solidFill>
                            <a:srgbClr val="000000"/>
                          </a:solidFill>
                          <a:latin typeface="Cambria Math" panose="02040503050406030204" pitchFamily="18" charset="0"/>
                        </a:rPr>
                        <m:t>𝑧</m:t>
                      </m:r>
                      <m:r>
                        <a:rPr lang="en-US" sz="2000" i="1">
                          <a:solidFill>
                            <a:srgbClr val="000000"/>
                          </a:solidFill>
                          <a:latin typeface="Cambria Math" panose="02040503050406030204" pitchFamily="18" charset="0"/>
                        </a:rPr>
                        <m:t>+2</m:t>
                      </m:r>
                      <m:r>
                        <a:rPr lang="en-US" sz="2000" i="1">
                          <a:solidFill>
                            <a:srgbClr val="000000"/>
                          </a:solidFill>
                          <a:latin typeface="Cambria Math" panose="02040503050406030204" pitchFamily="18" charset="0"/>
                        </a:rPr>
                        <m:t>𝑦𝑧</m:t>
                      </m:r>
                      <m:r>
                        <a:rPr lang="en-US" sz="2000" i="1">
                          <a:solidFill>
                            <a:srgbClr val="000000"/>
                          </a:solidFill>
                          <a:latin typeface="Cambria Math" panose="02040503050406030204" pitchFamily="18" charset="0"/>
                        </a:rPr>
                        <m:t>+15</m:t>
                      </m:r>
                    </m:oMath>
                    <m:oMath xmlns:m="http://schemas.openxmlformats.org/officeDocument/2006/math">
                      <m:r>
                        <m:rPr>
                          <m:aln/>
                        </m:rP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10</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3</m:t>
                          </m:r>
                        </m:sup>
                      </m:sSup>
                      <m:r>
                        <a:rPr lang="en-US" sz="2000" i="1">
                          <a:solidFill>
                            <a:srgbClr val="000000"/>
                          </a:solidFill>
                          <a:latin typeface="Cambria Math" panose="02040503050406030204" pitchFamily="18" charset="0"/>
                        </a:rPr>
                        <m:t>+2</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b="0" i="1" smtClean="0">
                              <a:solidFill>
                                <a:srgbClr val="000000"/>
                              </a:solidFill>
                              <a:latin typeface="Cambria Math" panose="02040503050406030204" pitchFamily="18" charset="0"/>
                            </a:rPr>
                            <m:t>6</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3</m:t>
                          </m:r>
                        </m:sup>
                      </m:sSup>
                      <m:r>
                        <a:rPr lang="en-US" sz="2000" i="1">
                          <a:solidFill>
                            <a:srgbClr val="000000"/>
                          </a:solidFill>
                          <a:latin typeface="Cambria Math" panose="02040503050406030204" pitchFamily="18" charset="0"/>
                        </a:rPr>
                        <m:t>+3</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b="0" i="1" smtClean="0">
                              <a:solidFill>
                                <a:srgbClr val="000000"/>
                              </a:solidFill>
                              <a:latin typeface="Cambria Math" panose="02040503050406030204" pitchFamily="18" charset="0"/>
                            </a:rPr>
                            <m:t>5</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𝑧</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4</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4</m:t>
                          </m:r>
                        </m:sup>
                      </m:sSup>
                      <m:r>
                        <a:rPr lang="en-US" sz="2000" i="1">
                          <a:solidFill>
                            <a:srgbClr val="000000"/>
                          </a:solidFill>
                          <a:latin typeface="Cambria Math" panose="02040503050406030204" pitchFamily="18" charset="0"/>
                        </a:rPr>
                        <m:t>+6</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𝑥</m:t>
                          </m:r>
                        </m:e>
                        <m:sup>
                          <m:r>
                            <a:rPr lang="en-US" sz="2000" i="1">
                              <a:solidFill>
                                <a:srgbClr val="000000"/>
                              </a:solidFill>
                              <a:latin typeface="Cambria Math" panose="02040503050406030204" pitchFamily="18" charset="0"/>
                            </a:rPr>
                            <m:t>3</m:t>
                          </m:r>
                        </m:sup>
                      </m:sSup>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𝑦</m:t>
                          </m:r>
                        </m:e>
                        <m:sup>
                          <m:r>
                            <a:rPr lang="en-US" sz="2000" i="1">
                              <a:solidFill>
                                <a:srgbClr val="000000"/>
                              </a:solidFill>
                              <a:latin typeface="Cambria Math" panose="02040503050406030204" pitchFamily="18" charset="0"/>
                            </a:rPr>
                            <m:t>4</m:t>
                          </m:r>
                        </m:sup>
                      </m:sSup>
                      <m:r>
                        <a:rPr lang="en-US" sz="2000" i="1">
                          <a:solidFill>
                            <a:srgbClr val="000000"/>
                          </a:solidFill>
                          <a:latin typeface="Cambria Math" panose="02040503050406030204" pitchFamily="18" charset="0"/>
                        </a:rPr>
                        <m:t>+2</m:t>
                      </m:r>
                      <m:r>
                        <a:rPr lang="en-US" sz="2000" i="1">
                          <a:solidFill>
                            <a:srgbClr val="000000"/>
                          </a:solidFill>
                          <a:latin typeface="Cambria Math" panose="02040503050406030204" pitchFamily="18" charset="0"/>
                        </a:rPr>
                        <m:t>𝑦</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𝑧</m:t>
                      </m:r>
                      <m:r>
                        <a:rPr lang="en-US" sz="2000" i="1">
                          <a:solidFill>
                            <a:srgbClr val="000000"/>
                          </a:solidFill>
                          <a:latin typeface="Cambria Math" panose="02040503050406030204" pitchFamily="18" charset="0"/>
                        </a:rPr>
                        <m:t>+15</m:t>
                      </m:r>
                    </m:oMath>
                    <m:oMath xmlns:m="http://schemas.openxmlformats.org/officeDocument/2006/math">
                      <m:r>
                        <m:rPr>
                          <m:aln/>
                        </m:rPr>
                        <a:rPr lang="en-US" sz="2000" i="1">
                          <a:solidFill>
                            <a:srgbClr val="000000"/>
                          </a:solidFill>
                          <a:latin typeface="Cambria Math" panose="02040503050406030204" pitchFamily="18" charset="0"/>
                        </a:rPr>
                        <m:t>=</m:t>
                      </m:r>
                      <m:r>
                        <a:rPr lang="en-US" sz="2000" i="1">
                          <a:solidFill>
                            <a:srgbClr val="0000FF"/>
                          </a:solidFill>
                          <a:latin typeface="Cambria Math" panose="02040503050406030204" pitchFamily="18" charset="0"/>
                        </a:rPr>
                        <m:t>𝐴</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𝑧</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r>
                        <a:rPr lang="en-US" sz="2000" i="1">
                          <a:solidFill>
                            <a:srgbClr val="0000FF"/>
                          </a:solidFill>
                          <a:latin typeface="Cambria Math" panose="02040503050406030204" pitchFamily="18" charset="0"/>
                        </a:rPr>
                        <m:t>𝐵</m:t>
                      </m:r>
                      <m:r>
                        <a:rPr lang="en-US" sz="2000" i="1">
                          <a:solidFill>
                            <a:srgbClr val="000000"/>
                          </a:solidFill>
                          <a:latin typeface="Cambria Math" panose="02040503050406030204" pitchFamily="18" charset="0"/>
                        </a:rPr>
                        <m:t>𝑧</m:t>
                      </m:r>
                      <m:r>
                        <a:rPr lang="en-US" sz="2000" i="1">
                          <a:solidFill>
                            <a:srgbClr val="000000"/>
                          </a:solidFill>
                          <a:latin typeface="Cambria Math" panose="02040503050406030204" pitchFamily="18" charset="0"/>
                        </a:rPr>
                        <m:t>+15</m:t>
                      </m:r>
                    </m:oMath>
                  </m:oMathPara>
                </a14:m>
                <a:endParaRPr lang="en-US" sz="2000" dirty="0"/>
              </a:p>
            </p:txBody>
          </p:sp>
        </mc:Choice>
        <mc:Fallback>
          <p:sp>
            <p:nvSpPr>
              <p:cNvPr id="102403" name="Object 15">
                <a:extLst>
                  <a:ext uri="{FF2B5EF4-FFF2-40B4-BE49-F238E27FC236}">
                    <a16:creationId xmlns:a16="http://schemas.microsoft.com/office/drawing/2014/main" id="{C0FA3940-6388-4918-FC6E-2E4D7C5839E3}"/>
                  </a:ext>
                </a:extLst>
              </p:cNvPr>
              <p:cNvSpPr txBox="1">
                <a:spLocks noRot="1" noChangeAspect="1" noMove="1" noResize="1" noEditPoints="1" noAdjustHandles="1" noChangeArrowheads="1" noChangeShapeType="1" noTextEdit="1"/>
              </p:cNvSpPr>
              <p:nvPr/>
            </p:nvSpPr>
            <p:spPr bwMode="auto">
              <a:xfrm>
                <a:off x="179388" y="1531938"/>
                <a:ext cx="8640762" cy="1465262"/>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76" name="Object 16">
                <a:extLst>
                  <a:ext uri="{FF2B5EF4-FFF2-40B4-BE49-F238E27FC236}">
                    <a16:creationId xmlns:a16="http://schemas.microsoft.com/office/drawing/2014/main" id="{FFC8A806-5FD7-9C9D-F251-7DA661B2E766}"/>
                  </a:ext>
                </a:extLst>
              </p:cNvPr>
              <p:cNvSpPr txBox="1"/>
              <p:nvPr/>
            </p:nvSpPr>
            <p:spPr bwMode="auto">
              <a:xfrm>
                <a:off x="250825" y="3141663"/>
                <a:ext cx="4384675" cy="5254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𝐴</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𝑥</m:t>
                      </m:r>
                      <m:r>
                        <a:rPr lang="en-US" i="1" smtClean="0">
                          <a:solidFill>
                            <a:srgbClr val="000000"/>
                          </a:solidFill>
                          <a:latin typeface="Cambria Math" panose="02040503050406030204" pitchFamily="18" charset="0"/>
                        </a:rPr>
                        <m:t>,</m:t>
                      </m:r>
                      <m:r>
                        <a:rPr lang="en-US" i="1" smtClean="0">
                          <a:solidFill>
                            <a:srgbClr val="000000"/>
                          </a:solidFill>
                          <a:latin typeface="Cambria Math" panose="02040503050406030204" pitchFamily="18" charset="0"/>
                        </a:rPr>
                        <m:t>𝑦</m:t>
                      </m:r>
                      <m:r>
                        <a:rPr lang="en-US" i="1" smtClean="0">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10</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6</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+3</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5</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oMath>
                  </m:oMathPara>
                </a14:m>
                <a:endParaRPr lang="en-US" dirty="0"/>
              </a:p>
            </p:txBody>
          </p:sp>
        </mc:Choice>
        <mc:Fallback>
          <p:sp>
            <p:nvSpPr>
              <p:cNvPr id="66576" name="Object 16">
                <a:extLst>
                  <a:ext uri="{FF2B5EF4-FFF2-40B4-BE49-F238E27FC236}">
                    <a16:creationId xmlns:a16="http://schemas.microsoft.com/office/drawing/2014/main" id="{FFC8A806-5FD7-9C9D-F251-7DA661B2E766}"/>
                  </a:ext>
                </a:extLst>
              </p:cNvPr>
              <p:cNvSpPr txBox="1">
                <a:spLocks noRot="1" noChangeAspect="1" noMove="1" noResize="1" noEditPoints="1" noAdjustHandles="1" noChangeArrowheads="1" noChangeShapeType="1" noTextEdit="1"/>
              </p:cNvSpPr>
              <p:nvPr/>
            </p:nvSpPr>
            <p:spPr bwMode="auto">
              <a:xfrm>
                <a:off x="250825" y="3141663"/>
                <a:ext cx="4384675" cy="525462"/>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77" name="Object 17">
                <a:extLst>
                  <a:ext uri="{FF2B5EF4-FFF2-40B4-BE49-F238E27FC236}">
                    <a16:creationId xmlns:a16="http://schemas.microsoft.com/office/drawing/2014/main" id="{9B02B061-F6C9-6F0A-E0EF-F87D489CDD3B}"/>
                  </a:ext>
                </a:extLst>
              </p:cNvPr>
              <p:cNvSpPr txBox="1"/>
              <p:nvPr/>
            </p:nvSpPr>
            <p:spPr bwMode="auto">
              <a:xfrm>
                <a:off x="250825" y="3667125"/>
                <a:ext cx="3940175" cy="5254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4</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+6</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3</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𝑦</m:t>
                      </m:r>
                    </m:oMath>
                  </m:oMathPara>
                </a14:m>
                <a:endParaRPr lang="en-US" dirty="0"/>
              </a:p>
            </p:txBody>
          </p:sp>
        </mc:Choice>
        <mc:Fallback>
          <p:sp>
            <p:nvSpPr>
              <p:cNvPr id="66577" name="Object 17">
                <a:extLst>
                  <a:ext uri="{FF2B5EF4-FFF2-40B4-BE49-F238E27FC236}">
                    <a16:creationId xmlns:a16="http://schemas.microsoft.com/office/drawing/2014/main" id="{9B02B061-F6C9-6F0A-E0EF-F87D489CDD3B}"/>
                  </a:ext>
                </a:extLst>
              </p:cNvPr>
              <p:cNvSpPr txBox="1">
                <a:spLocks noRot="1" noChangeAspect="1" noMove="1" noResize="1" noEditPoints="1" noAdjustHandles="1" noChangeArrowheads="1" noChangeShapeType="1" noTextEdit="1"/>
              </p:cNvSpPr>
              <p:nvPr/>
            </p:nvSpPr>
            <p:spPr bwMode="auto">
              <a:xfrm>
                <a:off x="250825" y="3667125"/>
                <a:ext cx="3940175" cy="525463"/>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78" name="Object 18">
                <a:extLst>
                  <a:ext uri="{FF2B5EF4-FFF2-40B4-BE49-F238E27FC236}">
                    <a16:creationId xmlns:a16="http://schemas.microsoft.com/office/drawing/2014/main" id="{1322C650-DB1C-1F44-BAD2-5D8E299B2D29}"/>
                  </a:ext>
                </a:extLst>
              </p:cNvPr>
              <p:cNvSpPr txBox="1"/>
              <p:nvPr/>
            </p:nvSpPr>
            <p:spPr bwMode="auto">
              <a:xfrm>
                <a:off x="250825" y="4941888"/>
                <a:ext cx="5487988" cy="5254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FF"/>
                          </a:solidFill>
                          <a:latin typeface="Cambria Math" panose="02040503050406030204" pitchFamily="18" charset="0"/>
                        </a:rPr>
                        <m:t>𝐵</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𝑦</m:t>
                      </m:r>
                      <m:r>
                        <a:rPr lang="en-US" i="1">
                          <a:solidFill>
                            <a:srgbClr val="00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+6</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𝐸</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𝐹</m:t>
                      </m:r>
                      <m:r>
                        <a:rPr lang="en-US" i="1">
                          <a:solidFill>
                            <a:srgbClr val="000000"/>
                          </a:solidFill>
                          <a:latin typeface="Cambria Math" panose="02040503050406030204" pitchFamily="18" charset="0"/>
                        </a:rPr>
                        <m:t>𝑦</m:t>
                      </m:r>
                    </m:oMath>
                  </m:oMathPara>
                </a14:m>
                <a:endParaRPr lang="en-US" dirty="0"/>
              </a:p>
            </p:txBody>
          </p:sp>
        </mc:Choice>
        <mc:Fallback>
          <p:sp>
            <p:nvSpPr>
              <p:cNvPr id="66578" name="Object 18">
                <a:extLst>
                  <a:ext uri="{FF2B5EF4-FFF2-40B4-BE49-F238E27FC236}">
                    <a16:creationId xmlns:a16="http://schemas.microsoft.com/office/drawing/2014/main" id="{1322C650-DB1C-1F44-BAD2-5D8E299B2D29}"/>
                  </a:ext>
                </a:extLst>
              </p:cNvPr>
              <p:cNvSpPr txBox="1">
                <a:spLocks noRot="1" noChangeAspect="1" noMove="1" noResize="1" noEditPoints="1" noAdjustHandles="1" noChangeArrowheads="1" noChangeShapeType="1" noTextEdit="1"/>
              </p:cNvSpPr>
              <p:nvPr/>
            </p:nvSpPr>
            <p:spPr bwMode="auto">
              <a:xfrm>
                <a:off x="250825" y="4941888"/>
                <a:ext cx="5487988" cy="525462"/>
              </a:xfrm>
              <a:prstGeom prst="rect">
                <a:avLst/>
              </a:prstGeom>
              <a:blipFill>
                <a:blip r:embed="rId5"/>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79" name="Object 19">
                <a:extLst>
                  <a:ext uri="{FF2B5EF4-FFF2-40B4-BE49-F238E27FC236}">
                    <a16:creationId xmlns:a16="http://schemas.microsoft.com/office/drawing/2014/main" id="{9EC35D78-52CD-1CEF-13C4-3AC7E95479AA}"/>
                  </a:ext>
                </a:extLst>
              </p:cNvPr>
              <p:cNvSpPr txBox="1"/>
              <p:nvPr/>
            </p:nvSpPr>
            <p:spPr bwMode="auto">
              <a:xfrm>
                <a:off x="250825" y="4294188"/>
                <a:ext cx="6107113" cy="5254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FF"/>
                          </a:solidFill>
                          <a:latin typeface="Cambria Math" panose="02040503050406030204" pitchFamily="18" charset="0"/>
                        </a:rPr>
                        <m:t>𝐴</m:t>
                      </m:r>
                      <m:r>
                        <a:rPr lang="en-US" i="1" smtClean="0">
                          <a:solidFill>
                            <a:srgbClr val="0000FF"/>
                          </a:solidFill>
                          <a:latin typeface="Cambria Math" panose="02040503050406030204" pitchFamily="18" charset="0"/>
                        </a:rPr>
                        <m:t>(</m:t>
                      </m:r>
                      <m:r>
                        <a:rPr lang="en-US" i="1" smtClean="0">
                          <a:solidFill>
                            <a:srgbClr val="0000FF"/>
                          </a:solidFill>
                          <a:latin typeface="Cambria Math" panose="02040503050406030204" pitchFamily="18" charset="0"/>
                        </a:rPr>
                        <m:t>𝑥</m:t>
                      </m:r>
                      <m:r>
                        <a:rPr lang="en-US" i="1" smtClean="0">
                          <a:solidFill>
                            <a:srgbClr val="0000FF"/>
                          </a:solidFill>
                          <a:latin typeface="Cambria Math" panose="02040503050406030204" pitchFamily="18" charset="0"/>
                        </a:rPr>
                        <m:t>,</m:t>
                      </m:r>
                      <m:r>
                        <a:rPr lang="en-US" i="1" smtClean="0">
                          <a:solidFill>
                            <a:srgbClr val="0000FF"/>
                          </a:solidFill>
                          <a:latin typeface="Cambria Math" panose="02040503050406030204" pitchFamily="18" charset="0"/>
                        </a:rPr>
                        <m:t>𝑦</m:t>
                      </m:r>
                      <m:r>
                        <a:rPr lang="en-US" i="1" smtClean="0">
                          <a:solidFill>
                            <a:srgbClr val="00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10</m:t>
                          </m:r>
                        </m:sup>
                      </m:sSup>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6</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+3</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5</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𝐶</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𝐷</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oMath>
                  </m:oMathPara>
                </a14:m>
                <a:endParaRPr lang="en-US" dirty="0"/>
              </a:p>
            </p:txBody>
          </p:sp>
        </mc:Choice>
        <mc:Fallback>
          <p:sp>
            <p:nvSpPr>
              <p:cNvPr id="66579" name="Object 19">
                <a:extLst>
                  <a:ext uri="{FF2B5EF4-FFF2-40B4-BE49-F238E27FC236}">
                    <a16:creationId xmlns:a16="http://schemas.microsoft.com/office/drawing/2014/main" id="{9EC35D78-52CD-1CEF-13C4-3AC7E95479AA}"/>
                  </a:ext>
                </a:extLst>
              </p:cNvPr>
              <p:cNvSpPr txBox="1">
                <a:spLocks noRot="1" noChangeAspect="1" noMove="1" noResize="1" noEditPoints="1" noAdjustHandles="1" noChangeArrowheads="1" noChangeShapeType="1" noTextEdit="1"/>
              </p:cNvSpPr>
              <p:nvPr/>
            </p:nvSpPr>
            <p:spPr bwMode="auto">
              <a:xfrm>
                <a:off x="250825" y="4294188"/>
                <a:ext cx="6107113" cy="525462"/>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80" name="Object 20">
                <a:extLst>
                  <a:ext uri="{FF2B5EF4-FFF2-40B4-BE49-F238E27FC236}">
                    <a16:creationId xmlns:a16="http://schemas.microsoft.com/office/drawing/2014/main" id="{93C104CC-05CB-59A2-1E11-539F6D81D8E7}"/>
                  </a:ext>
                </a:extLst>
              </p:cNvPr>
              <p:cNvSpPr txBox="1"/>
              <p:nvPr/>
            </p:nvSpPr>
            <p:spPr bwMode="auto">
              <a:xfrm>
                <a:off x="4315887" y="5623625"/>
                <a:ext cx="2219325" cy="5270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FF00FF"/>
                          </a:solidFill>
                          <a:latin typeface="Cambria Math" panose="02040503050406030204" pitchFamily="18" charset="0"/>
                        </a:rPr>
                        <m:t>𝐸</m:t>
                      </m:r>
                      <m:r>
                        <a:rPr lang="en-US" i="1">
                          <a:solidFill>
                            <a:srgbClr val="FF00FF"/>
                          </a:solidFill>
                          <a:latin typeface="Cambria Math" panose="02040503050406030204" pitchFamily="18" charset="0"/>
                        </a:rPr>
                        <m:t>(</m:t>
                      </m:r>
                      <m:r>
                        <a:rPr lang="en-US" i="1">
                          <a:solidFill>
                            <a:srgbClr val="FF00FF"/>
                          </a:solidFill>
                          <a:latin typeface="Cambria Math" panose="02040503050406030204" pitchFamily="18" charset="0"/>
                        </a:rPr>
                        <m:t>𝑥</m:t>
                      </m:r>
                      <m:r>
                        <a:rPr lang="en-US" i="1">
                          <a:solidFill>
                            <a:srgbClr val="FF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+6</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3</m:t>
                          </m:r>
                        </m:sup>
                      </m:sSup>
                    </m:oMath>
                  </m:oMathPara>
                </a14:m>
                <a:endParaRPr lang="en-US" dirty="0"/>
              </a:p>
            </p:txBody>
          </p:sp>
        </mc:Choice>
        <mc:Fallback>
          <p:sp>
            <p:nvSpPr>
              <p:cNvPr id="66580" name="Object 20">
                <a:extLst>
                  <a:ext uri="{FF2B5EF4-FFF2-40B4-BE49-F238E27FC236}">
                    <a16:creationId xmlns:a16="http://schemas.microsoft.com/office/drawing/2014/main" id="{93C104CC-05CB-59A2-1E11-539F6D81D8E7}"/>
                  </a:ext>
                </a:extLst>
              </p:cNvPr>
              <p:cNvSpPr txBox="1">
                <a:spLocks noRot="1" noChangeAspect="1" noMove="1" noResize="1" noEditPoints="1" noAdjustHandles="1" noChangeArrowheads="1" noChangeShapeType="1" noTextEdit="1"/>
              </p:cNvSpPr>
              <p:nvPr/>
            </p:nvSpPr>
            <p:spPr bwMode="auto">
              <a:xfrm>
                <a:off x="4315887" y="5623625"/>
                <a:ext cx="2219325" cy="527050"/>
              </a:xfrm>
              <a:prstGeom prst="rect">
                <a:avLst/>
              </a:prstGeom>
              <a:blipFill>
                <a:blip r:embed="rId7"/>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81" name="Object 21">
                <a:extLst>
                  <a:ext uri="{FF2B5EF4-FFF2-40B4-BE49-F238E27FC236}">
                    <a16:creationId xmlns:a16="http://schemas.microsoft.com/office/drawing/2014/main" id="{78025E86-6192-B8D6-412E-50DCAFDBB9E9}"/>
                  </a:ext>
                </a:extLst>
              </p:cNvPr>
              <p:cNvSpPr txBox="1"/>
              <p:nvPr/>
            </p:nvSpPr>
            <p:spPr bwMode="auto">
              <a:xfrm>
                <a:off x="304800" y="5635625"/>
                <a:ext cx="2306638" cy="5254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FF00FF"/>
                          </a:solidFill>
                          <a:latin typeface="Cambria Math" panose="02040503050406030204" pitchFamily="18" charset="0"/>
                        </a:rPr>
                        <m:t>𝐶</m:t>
                      </m:r>
                      <m:r>
                        <a:rPr lang="en-US" i="1" smtClean="0">
                          <a:solidFill>
                            <a:srgbClr val="FF00FF"/>
                          </a:solidFill>
                          <a:latin typeface="Cambria Math" panose="02040503050406030204" pitchFamily="18" charset="0"/>
                        </a:rPr>
                        <m:t>(</m:t>
                      </m:r>
                      <m:r>
                        <a:rPr lang="en-US" i="1" smtClean="0">
                          <a:solidFill>
                            <a:srgbClr val="FF00FF"/>
                          </a:solidFill>
                          <a:latin typeface="Cambria Math" panose="02040503050406030204" pitchFamily="18" charset="0"/>
                        </a:rPr>
                        <m:t>𝑥</m:t>
                      </m:r>
                      <m:r>
                        <a:rPr lang="en-US" i="1" smtClean="0">
                          <a:solidFill>
                            <a:srgbClr val="FF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10</m:t>
                          </m:r>
                        </m:sup>
                      </m:sSup>
                      <m:r>
                        <a:rPr lang="en-US" i="1">
                          <a:solidFill>
                            <a:srgbClr val="000000"/>
                          </a:solidFill>
                          <a:latin typeface="Cambria Math" panose="02040503050406030204" pitchFamily="18" charset="0"/>
                        </a:rPr>
                        <m:t>+2</m:t>
                      </m:r>
                      <m:sSup>
                        <m:sSupPr>
                          <m:ctrlPr>
                            <a:rPr lang="en-US" i="1" smtClean="0">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6</m:t>
                          </m:r>
                        </m:sup>
                      </m:sSup>
                    </m:oMath>
                  </m:oMathPara>
                </a14:m>
                <a:endParaRPr lang="en-US" dirty="0"/>
              </a:p>
            </p:txBody>
          </p:sp>
        </mc:Choice>
        <mc:Fallback>
          <p:sp>
            <p:nvSpPr>
              <p:cNvPr id="66581" name="Object 21">
                <a:extLst>
                  <a:ext uri="{FF2B5EF4-FFF2-40B4-BE49-F238E27FC236}">
                    <a16:creationId xmlns:a16="http://schemas.microsoft.com/office/drawing/2014/main" id="{78025E86-6192-B8D6-412E-50DCAFDBB9E9}"/>
                  </a:ext>
                </a:extLst>
              </p:cNvPr>
              <p:cNvSpPr txBox="1">
                <a:spLocks noRot="1" noChangeAspect="1" noMove="1" noResize="1" noEditPoints="1" noAdjustHandles="1" noChangeArrowheads="1" noChangeShapeType="1" noTextEdit="1"/>
              </p:cNvSpPr>
              <p:nvPr/>
            </p:nvSpPr>
            <p:spPr bwMode="auto">
              <a:xfrm>
                <a:off x="304800" y="5635625"/>
                <a:ext cx="2306638" cy="525463"/>
              </a:xfrm>
              <a:prstGeom prst="rect">
                <a:avLst/>
              </a:prstGeom>
              <a:blipFill>
                <a:blip r:embed="rId8"/>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82" name="Object 22">
                <a:extLst>
                  <a:ext uri="{FF2B5EF4-FFF2-40B4-BE49-F238E27FC236}">
                    <a16:creationId xmlns:a16="http://schemas.microsoft.com/office/drawing/2014/main" id="{09E8DA3B-2BC0-28C2-DCB1-4111185B3F02}"/>
                  </a:ext>
                </a:extLst>
              </p:cNvPr>
              <p:cNvSpPr txBox="1"/>
              <p:nvPr/>
            </p:nvSpPr>
            <p:spPr bwMode="auto">
              <a:xfrm>
                <a:off x="2549410" y="5627561"/>
                <a:ext cx="1606550" cy="5254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FF00FF"/>
                          </a:solidFill>
                          <a:latin typeface="Cambria Math" panose="02040503050406030204" pitchFamily="18" charset="0"/>
                        </a:rPr>
                        <m:t>𝐷</m:t>
                      </m:r>
                      <m:r>
                        <a:rPr lang="en-US" i="1" smtClean="0">
                          <a:solidFill>
                            <a:srgbClr val="FF00FF"/>
                          </a:solidFill>
                          <a:latin typeface="Cambria Math" panose="02040503050406030204" pitchFamily="18" charset="0"/>
                        </a:rPr>
                        <m:t>(</m:t>
                      </m:r>
                      <m:r>
                        <a:rPr lang="en-US" i="1" smtClean="0">
                          <a:solidFill>
                            <a:srgbClr val="FF00FF"/>
                          </a:solidFill>
                          <a:latin typeface="Cambria Math" panose="02040503050406030204" pitchFamily="18" charset="0"/>
                        </a:rPr>
                        <m:t>𝑥</m:t>
                      </m:r>
                      <m:r>
                        <a:rPr lang="en-US" i="1" smtClean="0">
                          <a:solidFill>
                            <a:srgbClr val="FF00FF"/>
                          </a:solidFill>
                          <a:latin typeface="Cambria Math" panose="02040503050406030204" pitchFamily="18" charset="0"/>
                        </a:rPr>
                        <m:t>)=3</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5</m:t>
                          </m:r>
                        </m:sup>
                      </m:sSup>
                    </m:oMath>
                  </m:oMathPara>
                </a14:m>
                <a:endParaRPr lang="en-US" dirty="0"/>
              </a:p>
            </p:txBody>
          </p:sp>
        </mc:Choice>
        <mc:Fallback>
          <p:sp>
            <p:nvSpPr>
              <p:cNvPr id="66582" name="Object 22">
                <a:extLst>
                  <a:ext uri="{FF2B5EF4-FFF2-40B4-BE49-F238E27FC236}">
                    <a16:creationId xmlns:a16="http://schemas.microsoft.com/office/drawing/2014/main" id="{09E8DA3B-2BC0-28C2-DCB1-4111185B3F02}"/>
                  </a:ext>
                </a:extLst>
              </p:cNvPr>
              <p:cNvSpPr txBox="1">
                <a:spLocks noRot="1" noChangeAspect="1" noMove="1" noResize="1" noEditPoints="1" noAdjustHandles="1" noChangeArrowheads="1" noChangeShapeType="1" noTextEdit="1"/>
              </p:cNvSpPr>
              <p:nvPr/>
            </p:nvSpPr>
            <p:spPr bwMode="auto">
              <a:xfrm>
                <a:off x="2549410" y="5627561"/>
                <a:ext cx="1606550" cy="525463"/>
              </a:xfrm>
              <a:prstGeom prst="rect">
                <a:avLst/>
              </a:prstGeom>
              <a:blipFill>
                <a:blip r:embed="rId9"/>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6583" name="Object 23">
                <a:extLst>
                  <a:ext uri="{FF2B5EF4-FFF2-40B4-BE49-F238E27FC236}">
                    <a16:creationId xmlns:a16="http://schemas.microsoft.com/office/drawing/2014/main" id="{A29F1011-9D30-620B-70EE-7241571DF94A}"/>
                  </a:ext>
                </a:extLst>
              </p:cNvPr>
              <p:cNvSpPr txBox="1"/>
              <p:nvPr/>
            </p:nvSpPr>
            <p:spPr bwMode="auto">
              <a:xfrm>
                <a:off x="6563356" y="5623625"/>
                <a:ext cx="1317625" cy="46831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FF00FF"/>
                          </a:solidFill>
                          <a:latin typeface="Cambria Math" panose="02040503050406030204" pitchFamily="18" charset="0"/>
                        </a:rPr>
                        <m:t>𝐹</m:t>
                      </m:r>
                      <m:r>
                        <a:rPr lang="en-US" i="1">
                          <a:solidFill>
                            <a:srgbClr val="FF00FF"/>
                          </a:solidFill>
                          <a:latin typeface="Cambria Math" panose="02040503050406030204" pitchFamily="18" charset="0"/>
                        </a:rPr>
                        <m:t>(</m:t>
                      </m:r>
                      <m:r>
                        <a:rPr lang="en-US" i="1">
                          <a:solidFill>
                            <a:srgbClr val="FF00FF"/>
                          </a:solidFill>
                          <a:latin typeface="Cambria Math" panose="02040503050406030204" pitchFamily="18" charset="0"/>
                        </a:rPr>
                        <m:t>𝑥</m:t>
                      </m:r>
                      <m:r>
                        <a:rPr lang="en-US" i="1">
                          <a:solidFill>
                            <a:srgbClr val="FF00FF"/>
                          </a:solidFill>
                          <a:latin typeface="Cambria Math" panose="02040503050406030204" pitchFamily="18" charset="0"/>
                        </a:rPr>
                        <m:t>)=2</m:t>
                      </m:r>
                    </m:oMath>
                  </m:oMathPara>
                </a14:m>
                <a:endParaRPr lang="en-US" dirty="0"/>
              </a:p>
            </p:txBody>
          </p:sp>
        </mc:Choice>
        <mc:Fallback>
          <p:sp>
            <p:nvSpPr>
              <p:cNvPr id="66583" name="Object 23">
                <a:extLst>
                  <a:ext uri="{FF2B5EF4-FFF2-40B4-BE49-F238E27FC236}">
                    <a16:creationId xmlns:a16="http://schemas.microsoft.com/office/drawing/2014/main" id="{A29F1011-9D30-620B-70EE-7241571DF94A}"/>
                  </a:ext>
                </a:extLst>
              </p:cNvPr>
              <p:cNvSpPr txBox="1">
                <a:spLocks noRot="1" noChangeAspect="1" noMove="1" noResize="1" noEditPoints="1" noAdjustHandles="1" noChangeArrowheads="1" noChangeShapeType="1" noTextEdit="1"/>
              </p:cNvSpPr>
              <p:nvPr/>
            </p:nvSpPr>
            <p:spPr bwMode="auto">
              <a:xfrm>
                <a:off x="6563356" y="5623625"/>
                <a:ext cx="1317625" cy="468313"/>
              </a:xfrm>
              <a:prstGeom prst="rect">
                <a:avLst/>
              </a:prstGeom>
              <a:blipFill>
                <a:blip r:embed="rId10"/>
                <a:stretch>
                  <a:fillRect/>
                </a:stretch>
              </a:blipFill>
              <a:ln>
                <a:noFill/>
              </a:ln>
              <a:effectLst/>
            </p:spPr>
            <p:txBody>
              <a:bodyPr/>
              <a:lstStyle/>
              <a:p>
                <a:r>
                  <a:rPr lang="en-US">
                    <a:noFill/>
                  </a:rPr>
                  <a:t> </a:t>
                </a:r>
              </a:p>
            </p:txBody>
          </p:sp>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6B2709F-B4A9-87A8-59D0-4300544A2104}"/>
              </a:ext>
            </a:extLst>
          </p:cNvPr>
          <p:cNvSpPr>
            <a:spLocks noGrp="1" noChangeArrowheads="1"/>
          </p:cNvSpPr>
          <p:nvPr>
            <p:ph type="title"/>
          </p:nvPr>
        </p:nvSpPr>
        <p:spPr>
          <a:xfrm>
            <a:off x="395536" y="44624"/>
            <a:ext cx="8229600" cy="1143000"/>
          </a:xfrm>
          <a:noFill/>
        </p:spPr>
        <p:txBody>
          <a:bodyPr anchorCtr="0"/>
          <a:lstStyle/>
          <a:p>
            <a:pPr eaLnBrk="1" hangingPunct="1"/>
            <a:r>
              <a:rPr lang="en-US" altLang="zh-CN" sz="4000" b="1" dirty="0">
                <a:solidFill>
                  <a:srgbClr val="FF0000"/>
                </a:solidFill>
              </a:rPr>
              <a:t>General List for Multi-polynomial</a:t>
            </a:r>
          </a:p>
        </p:txBody>
      </p:sp>
      <p:pic>
        <p:nvPicPr>
          <p:cNvPr id="106500" name="图片 3">
            <a:extLst>
              <a:ext uri="{FF2B5EF4-FFF2-40B4-BE49-F238E27FC236}">
                <a16:creationId xmlns:a16="http://schemas.microsoft.com/office/drawing/2014/main" id="{4DF7C2A3-1B51-54EF-8606-117344EF9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951" b="10100"/>
          <a:stretch>
            <a:fillRect/>
          </a:stretch>
        </p:blipFill>
        <p:spPr bwMode="auto">
          <a:xfrm>
            <a:off x="392856" y="1124743"/>
            <a:ext cx="8524875" cy="4900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文本框 30">
            <a:extLst>
              <a:ext uri="{FF2B5EF4-FFF2-40B4-BE49-F238E27FC236}">
                <a16:creationId xmlns:a16="http://schemas.microsoft.com/office/drawing/2014/main" id="{4484E124-8397-6F67-EC22-4F8BED174794}"/>
              </a:ext>
            </a:extLst>
          </p:cNvPr>
          <p:cNvSpPr txBox="1"/>
          <p:nvPr/>
        </p:nvSpPr>
        <p:spPr>
          <a:xfrm>
            <a:off x="2915816" y="1412776"/>
            <a:ext cx="452368" cy="461665"/>
          </a:xfrm>
          <a:prstGeom prst="rect">
            <a:avLst/>
          </a:prstGeom>
          <a:noFill/>
        </p:spPr>
        <p:txBody>
          <a:bodyPr wrap="none" rtlCol="0">
            <a:spAutoFit/>
          </a:bodyPr>
          <a:lstStyle/>
          <a:p>
            <a:r>
              <a:rPr lang="en-US" sz="2400" dirty="0" err="1">
                <a:solidFill>
                  <a:srgbClr val="C00000"/>
                </a:solidFill>
              </a:rPr>
              <a:t>z</a:t>
            </a:r>
            <a:r>
              <a:rPr lang="en-US" sz="2400" baseline="30000" dirty="0" err="1">
                <a:solidFill>
                  <a:srgbClr val="C00000"/>
                </a:solidFill>
              </a:rPr>
              <a:t>2</a:t>
            </a:r>
            <a:endParaRPr lang="en-US" sz="2400" baseline="30000" dirty="0">
              <a:solidFill>
                <a:srgbClr val="C00000"/>
              </a:solidFill>
            </a:endParaRPr>
          </a:p>
        </p:txBody>
      </p:sp>
      <p:sp>
        <p:nvSpPr>
          <p:cNvPr id="32" name="文本框 31">
            <a:extLst>
              <a:ext uri="{FF2B5EF4-FFF2-40B4-BE49-F238E27FC236}">
                <a16:creationId xmlns:a16="http://schemas.microsoft.com/office/drawing/2014/main" id="{F641514E-B726-64C3-56BA-3117C8F683B2}"/>
              </a:ext>
            </a:extLst>
          </p:cNvPr>
          <p:cNvSpPr txBox="1"/>
          <p:nvPr/>
        </p:nvSpPr>
        <p:spPr>
          <a:xfrm>
            <a:off x="5148064" y="1455167"/>
            <a:ext cx="338554" cy="461665"/>
          </a:xfrm>
          <a:prstGeom prst="rect">
            <a:avLst/>
          </a:prstGeom>
          <a:noFill/>
        </p:spPr>
        <p:txBody>
          <a:bodyPr wrap="none" rtlCol="0">
            <a:spAutoFit/>
          </a:bodyPr>
          <a:lstStyle/>
          <a:p>
            <a:r>
              <a:rPr lang="en-US" sz="2400" dirty="0">
                <a:solidFill>
                  <a:srgbClr val="C00000"/>
                </a:solidFill>
              </a:rPr>
              <a:t>z</a:t>
            </a:r>
            <a:endParaRPr lang="en-US" sz="2400" baseline="30000" dirty="0">
              <a:solidFill>
                <a:srgbClr val="C00000"/>
              </a:solidFill>
            </a:endParaRPr>
          </a:p>
        </p:txBody>
      </p:sp>
      <p:sp>
        <p:nvSpPr>
          <p:cNvPr id="33" name="文本框 32">
            <a:extLst>
              <a:ext uri="{FF2B5EF4-FFF2-40B4-BE49-F238E27FC236}">
                <a16:creationId xmlns:a16="http://schemas.microsoft.com/office/drawing/2014/main" id="{C333EF31-37F3-1A3F-E865-48061886B161}"/>
              </a:ext>
            </a:extLst>
          </p:cNvPr>
          <p:cNvSpPr txBox="1"/>
          <p:nvPr/>
        </p:nvSpPr>
        <p:spPr>
          <a:xfrm>
            <a:off x="7671024" y="1372126"/>
            <a:ext cx="470000" cy="400110"/>
          </a:xfrm>
          <a:prstGeom prst="rect">
            <a:avLst/>
          </a:prstGeom>
          <a:noFill/>
        </p:spPr>
        <p:txBody>
          <a:bodyPr wrap="none" rtlCol="0">
            <a:spAutoFit/>
          </a:bodyPr>
          <a:lstStyle/>
          <a:p>
            <a:r>
              <a:rPr lang="en-US" sz="2000" dirty="0">
                <a:solidFill>
                  <a:srgbClr val="C00000"/>
                </a:solidFill>
              </a:rPr>
              <a:t>15</a:t>
            </a:r>
          </a:p>
        </p:txBody>
      </p:sp>
      <p:sp>
        <p:nvSpPr>
          <p:cNvPr id="34" name="任意多边形: 形状 33">
            <a:extLst>
              <a:ext uri="{FF2B5EF4-FFF2-40B4-BE49-F238E27FC236}">
                <a16:creationId xmlns:a16="http://schemas.microsoft.com/office/drawing/2014/main" id="{FFC740DD-7CD6-4BC5-BEB3-7A8E7065D8CC}"/>
              </a:ext>
            </a:extLst>
          </p:cNvPr>
          <p:cNvSpPr/>
          <p:nvPr/>
        </p:nvSpPr>
        <p:spPr>
          <a:xfrm>
            <a:off x="1097280" y="2492896"/>
            <a:ext cx="3706368" cy="2834264"/>
          </a:xfrm>
          <a:custGeom>
            <a:avLst/>
            <a:gdLst>
              <a:gd name="connsiteX0" fmla="*/ 109728 w 3706368"/>
              <a:gd name="connsiteY0" fmla="*/ 0 h 3194304"/>
              <a:gd name="connsiteX1" fmla="*/ 0 w 3706368"/>
              <a:gd name="connsiteY1" fmla="*/ 3194304 h 3194304"/>
              <a:gd name="connsiteX2" fmla="*/ 3706368 w 3706368"/>
              <a:gd name="connsiteY2" fmla="*/ 3060192 h 3194304"/>
              <a:gd name="connsiteX3" fmla="*/ 3694176 w 3706368"/>
              <a:gd name="connsiteY3" fmla="*/ 12192 h 3194304"/>
              <a:gd name="connsiteX4" fmla="*/ 109728 w 3706368"/>
              <a:gd name="connsiteY4" fmla="*/ 0 h 3194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6368" h="3194304">
                <a:moveTo>
                  <a:pt x="109728" y="0"/>
                </a:moveTo>
                <a:lnTo>
                  <a:pt x="0" y="3194304"/>
                </a:lnTo>
                <a:lnTo>
                  <a:pt x="3706368" y="3060192"/>
                </a:lnTo>
                <a:lnTo>
                  <a:pt x="3694176" y="12192"/>
                </a:lnTo>
                <a:lnTo>
                  <a:pt x="109728" y="0"/>
                </a:ln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文本框 34">
            <a:extLst>
              <a:ext uri="{FF2B5EF4-FFF2-40B4-BE49-F238E27FC236}">
                <a16:creationId xmlns:a16="http://schemas.microsoft.com/office/drawing/2014/main" id="{6C741266-42AE-4CEC-A8A8-C6746D40D45A}"/>
              </a:ext>
            </a:extLst>
          </p:cNvPr>
          <p:cNvSpPr txBox="1"/>
          <p:nvPr/>
        </p:nvSpPr>
        <p:spPr>
          <a:xfrm>
            <a:off x="3635896" y="2103239"/>
            <a:ext cx="389850" cy="461665"/>
          </a:xfrm>
          <a:prstGeom prst="rect">
            <a:avLst/>
          </a:prstGeom>
          <a:noFill/>
        </p:spPr>
        <p:txBody>
          <a:bodyPr wrap="none" rtlCol="0">
            <a:spAutoFit/>
          </a:bodyPr>
          <a:lstStyle/>
          <a:p>
            <a:r>
              <a:rPr lang="en-US" sz="2400" dirty="0">
                <a:solidFill>
                  <a:srgbClr val="C00000"/>
                </a:solidFill>
              </a:rPr>
              <a:t>A</a:t>
            </a:r>
          </a:p>
        </p:txBody>
      </p:sp>
      <p:sp>
        <p:nvSpPr>
          <p:cNvPr id="37" name="任意多边形: 形状 36">
            <a:extLst>
              <a:ext uri="{FF2B5EF4-FFF2-40B4-BE49-F238E27FC236}">
                <a16:creationId xmlns:a16="http://schemas.microsoft.com/office/drawing/2014/main" id="{0ECB76F6-D1F6-853B-745A-20101F391A6A}"/>
              </a:ext>
            </a:extLst>
          </p:cNvPr>
          <p:cNvSpPr/>
          <p:nvPr/>
        </p:nvSpPr>
        <p:spPr>
          <a:xfrm>
            <a:off x="4847024" y="2348880"/>
            <a:ext cx="3901440" cy="2852928"/>
          </a:xfrm>
          <a:custGeom>
            <a:avLst/>
            <a:gdLst>
              <a:gd name="connsiteX0" fmla="*/ 0 w 3901440"/>
              <a:gd name="connsiteY0" fmla="*/ 158496 h 3206496"/>
              <a:gd name="connsiteX1" fmla="*/ 3547872 w 3901440"/>
              <a:gd name="connsiteY1" fmla="*/ 24384 h 3206496"/>
              <a:gd name="connsiteX2" fmla="*/ 3742944 w 3901440"/>
              <a:gd name="connsiteY2" fmla="*/ 0 h 3206496"/>
              <a:gd name="connsiteX3" fmla="*/ 3901440 w 3901440"/>
              <a:gd name="connsiteY3" fmla="*/ 3121152 h 3206496"/>
              <a:gd name="connsiteX4" fmla="*/ 24384 w 3901440"/>
              <a:gd name="connsiteY4" fmla="*/ 3206496 h 3206496"/>
              <a:gd name="connsiteX5" fmla="*/ 0 w 3901440"/>
              <a:gd name="connsiteY5" fmla="*/ 158496 h 320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1440" h="3206496">
                <a:moveTo>
                  <a:pt x="0" y="158496"/>
                </a:moveTo>
                <a:lnTo>
                  <a:pt x="3547872" y="24384"/>
                </a:lnTo>
                <a:lnTo>
                  <a:pt x="3742944" y="0"/>
                </a:lnTo>
                <a:lnTo>
                  <a:pt x="3901440" y="3121152"/>
                </a:lnTo>
                <a:lnTo>
                  <a:pt x="24384" y="3206496"/>
                </a:lnTo>
                <a:lnTo>
                  <a:pt x="0" y="158496"/>
                </a:ln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文本框 37">
            <a:extLst>
              <a:ext uri="{FF2B5EF4-FFF2-40B4-BE49-F238E27FC236}">
                <a16:creationId xmlns:a16="http://schemas.microsoft.com/office/drawing/2014/main" id="{41E311BD-3DCB-BA01-6B96-7652B9514C9B}"/>
              </a:ext>
            </a:extLst>
          </p:cNvPr>
          <p:cNvSpPr txBox="1"/>
          <p:nvPr/>
        </p:nvSpPr>
        <p:spPr>
          <a:xfrm>
            <a:off x="6486406" y="2031231"/>
            <a:ext cx="389850" cy="461665"/>
          </a:xfrm>
          <a:prstGeom prst="rect">
            <a:avLst/>
          </a:prstGeom>
          <a:noFill/>
        </p:spPr>
        <p:txBody>
          <a:bodyPr wrap="none" rtlCol="0">
            <a:spAutoFit/>
          </a:bodyPr>
          <a:lstStyle/>
          <a:p>
            <a:r>
              <a:rPr lang="en-US" sz="2400" dirty="0">
                <a:solidFill>
                  <a:srgbClr val="0070C0"/>
                </a:solidFill>
              </a:rPr>
              <a:t>B</a:t>
            </a:r>
          </a:p>
        </p:txBody>
      </p:sp>
      <p:grpSp>
        <p:nvGrpSpPr>
          <p:cNvPr id="43" name="组合 42">
            <a:extLst>
              <a:ext uri="{FF2B5EF4-FFF2-40B4-BE49-F238E27FC236}">
                <a16:creationId xmlns:a16="http://schemas.microsoft.com/office/drawing/2014/main" id="{332B3CB7-D677-4B0F-5EBE-5EA10568EE0A}"/>
              </a:ext>
            </a:extLst>
          </p:cNvPr>
          <p:cNvGrpSpPr/>
          <p:nvPr/>
        </p:nvGrpSpPr>
        <p:grpSpPr>
          <a:xfrm>
            <a:off x="3764632" y="1151048"/>
            <a:ext cx="2895600" cy="368713"/>
            <a:chOff x="2995544" y="1151048"/>
            <a:chExt cx="2895600" cy="368713"/>
          </a:xfrm>
        </p:grpSpPr>
        <p:pic>
          <p:nvPicPr>
            <p:cNvPr id="40" name="图片 39">
              <a:extLst>
                <a:ext uri="{FF2B5EF4-FFF2-40B4-BE49-F238E27FC236}">
                  <a16:creationId xmlns:a16="http://schemas.microsoft.com/office/drawing/2014/main" id="{CC7FE955-57DC-807C-8E4A-564B75421A5E}"/>
                </a:ext>
              </a:extLst>
            </p:cNvPr>
            <p:cNvPicPr>
              <a:picLocks noChangeAspect="1"/>
            </p:cNvPicPr>
            <p:nvPr/>
          </p:nvPicPr>
          <p:blipFill>
            <a:blip r:embed="rId4"/>
            <a:stretch>
              <a:fillRect/>
            </a:stretch>
          </p:blipFill>
          <p:spPr>
            <a:xfrm>
              <a:off x="3976619" y="1151048"/>
              <a:ext cx="1914525" cy="368712"/>
            </a:xfrm>
            <a:prstGeom prst="rect">
              <a:avLst/>
            </a:prstGeom>
          </p:spPr>
        </p:pic>
        <p:pic>
          <p:nvPicPr>
            <p:cNvPr id="42" name="图片 41">
              <a:extLst>
                <a:ext uri="{FF2B5EF4-FFF2-40B4-BE49-F238E27FC236}">
                  <a16:creationId xmlns:a16="http://schemas.microsoft.com/office/drawing/2014/main" id="{CEBAD521-B546-302F-E72A-6B0C317D42DC}"/>
                </a:ext>
              </a:extLst>
            </p:cNvPr>
            <p:cNvPicPr>
              <a:picLocks noChangeAspect="1"/>
            </p:cNvPicPr>
            <p:nvPr/>
          </p:nvPicPr>
          <p:blipFill>
            <a:blip r:embed="rId5"/>
            <a:stretch>
              <a:fillRect/>
            </a:stretch>
          </p:blipFill>
          <p:spPr>
            <a:xfrm>
              <a:off x="2995544" y="1151049"/>
              <a:ext cx="981075" cy="368712"/>
            </a:xfrm>
            <a:prstGeom prst="rect">
              <a:avLst/>
            </a:prstGeom>
          </p:spPr>
        </p:pic>
      </p:grpSp>
      <p:sp>
        <p:nvSpPr>
          <p:cNvPr id="46" name="矩形 45">
            <a:extLst>
              <a:ext uri="{FF2B5EF4-FFF2-40B4-BE49-F238E27FC236}">
                <a16:creationId xmlns:a16="http://schemas.microsoft.com/office/drawing/2014/main" id="{AB031BC6-DFA3-9CCC-78AE-3D4EF30CB239}"/>
              </a:ext>
            </a:extLst>
          </p:cNvPr>
          <p:cNvSpPr/>
          <p:nvPr/>
        </p:nvSpPr>
        <p:spPr>
          <a:xfrm>
            <a:off x="1249176" y="4253988"/>
            <a:ext cx="3490133" cy="615172"/>
          </a:xfrm>
          <a:prstGeom prst="rect">
            <a:avLst/>
          </a:prstGeom>
          <a:noFill/>
          <a:ln>
            <a:solidFill>
              <a:srgbClr val="66FF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文本框 46">
            <a:extLst>
              <a:ext uri="{FF2B5EF4-FFF2-40B4-BE49-F238E27FC236}">
                <a16:creationId xmlns:a16="http://schemas.microsoft.com/office/drawing/2014/main" id="{84AA86D6-CE5C-ADC2-EC4C-7EEF0ED95339}"/>
              </a:ext>
            </a:extLst>
          </p:cNvPr>
          <p:cNvSpPr txBox="1"/>
          <p:nvPr/>
        </p:nvSpPr>
        <p:spPr>
          <a:xfrm>
            <a:off x="2015847" y="3861048"/>
            <a:ext cx="407484" cy="461665"/>
          </a:xfrm>
          <a:prstGeom prst="rect">
            <a:avLst/>
          </a:prstGeom>
          <a:noFill/>
        </p:spPr>
        <p:txBody>
          <a:bodyPr wrap="none" rtlCol="0">
            <a:spAutoFit/>
          </a:bodyPr>
          <a:lstStyle/>
          <a:p>
            <a:r>
              <a:rPr lang="en-US" sz="2400" dirty="0">
                <a:solidFill>
                  <a:srgbClr val="66FF33"/>
                </a:solidFill>
              </a:rPr>
              <a:t>C</a:t>
            </a:r>
          </a:p>
        </p:txBody>
      </p:sp>
      <mc:AlternateContent xmlns:mc="http://schemas.openxmlformats.org/markup-compatibility/2006">
        <mc:Choice xmlns:a14="http://schemas.microsoft.com/office/drawing/2010/main" Requires="a14">
          <p:sp>
            <p:nvSpPr>
              <p:cNvPr id="63" name="Object 18">
                <a:extLst>
                  <a:ext uri="{FF2B5EF4-FFF2-40B4-BE49-F238E27FC236}">
                    <a16:creationId xmlns:a16="http://schemas.microsoft.com/office/drawing/2014/main" id="{EA5875D9-CA05-B759-DDCA-E3B8502020A2}"/>
                  </a:ext>
                </a:extLst>
              </p:cNvPr>
              <p:cNvSpPr txBox="1"/>
              <p:nvPr/>
            </p:nvSpPr>
            <p:spPr bwMode="auto">
              <a:xfrm>
                <a:off x="398006" y="6414739"/>
                <a:ext cx="5487988" cy="4394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FF"/>
                          </a:solidFill>
                          <a:latin typeface="Cambria Math" panose="02040503050406030204" pitchFamily="18" charset="0"/>
                        </a:rPr>
                        <m:t>𝐵</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𝑥</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𝑦</m:t>
                      </m:r>
                      <m:r>
                        <a:rPr lang="en-US" i="1">
                          <a:solidFill>
                            <a:srgbClr val="00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+6</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𝐸</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𝐹</m:t>
                      </m:r>
                      <m:r>
                        <a:rPr lang="en-US" i="1">
                          <a:solidFill>
                            <a:srgbClr val="000000"/>
                          </a:solidFill>
                          <a:latin typeface="Cambria Math" panose="02040503050406030204" pitchFamily="18" charset="0"/>
                        </a:rPr>
                        <m:t>𝑦</m:t>
                      </m:r>
                    </m:oMath>
                  </m:oMathPara>
                </a14:m>
                <a:endParaRPr lang="en-US" dirty="0"/>
              </a:p>
            </p:txBody>
          </p:sp>
        </mc:Choice>
        <mc:Fallback>
          <p:sp>
            <p:nvSpPr>
              <p:cNvPr id="63" name="Object 18">
                <a:extLst>
                  <a:ext uri="{FF2B5EF4-FFF2-40B4-BE49-F238E27FC236}">
                    <a16:creationId xmlns:a16="http://schemas.microsoft.com/office/drawing/2014/main" id="{EA5875D9-CA05-B759-DDCA-E3B8502020A2}"/>
                  </a:ext>
                </a:extLst>
              </p:cNvPr>
              <p:cNvSpPr txBox="1">
                <a:spLocks noRot="1" noChangeAspect="1" noMove="1" noResize="1" noEditPoints="1" noAdjustHandles="1" noChangeArrowheads="1" noChangeShapeType="1" noTextEdit="1"/>
              </p:cNvSpPr>
              <p:nvPr/>
            </p:nvSpPr>
            <p:spPr bwMode="auto">
              <a:xfrm>
                <a:off x="398006" y="6414739"/>
                <a:ext cx="5487988" cy="439463"/>
              </a:xfrm>
              <a:prstGeom prst="rect">
                <a:avLst/>
              </a:prstGeom>
              <a:blipFill>
                <a:blip r:embed="rId6"/>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496" name="Object 19">
                <a:extLst>
                  <a:ext uri="{FF2B5EF4-FFF2-40B4-BE49-F238E27FC236}">
                    <a16:creationId xmlns:a16="http://schemas.microsoft.com/office/drawing/2014/main" id="{34C3B9EE-A1FF-A8E2-D494-478CE04E4DF6}"/>
                  </a:ext>
                </a:extLst>
              </p:cNvPr>
              <p:cNvSpPr txBox="1"/>
              <p:nvPr/>
            </p:nvSpPr>
            <p:spPr bwMode="auto">
              <a:xfrm>
                <a:off x="394816" y="6037564"/>
                <a:ext cx="6107113" cy="38838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FF"/>
                          </a:solidFill>
                          <a:latin typeface="Cambria Math" panose="02040503050406030204" pitchFamily="18" charset="0"/>
                        </a:rPr>
                        <m:t>𝐴</m:t>
                      </m:r>
                      <m:r>
                        <a:rPr lang="en-US" i="1" smtClean="0">
                          <a:solidFill>
                            <a:srgbClr val="0000FF"/>
                          </a:solidFill>
                          <a:latin typeface="Cambria Math" panose="02040503050406030204" pitchFamily="18" charset="0"/>
                        </a:rPr>
                        <m:t>(</m:t>
                      </m:r>
                      <m:r>
                        <a:rPr lang="en-US" i="1" smtClean="0">
                          <a:solidFill>
                            <a:srgbClr val="0000FF"/>
                          </a:solidFill>
                          <a:latin typeface="Cambria Math" panose="02040503050406030204" pitchFamily="18" charset="0"/>
                        </a:rPr>
                        <m:t>𝑥</m:t>
                      </m:r>
                      <m:r>
                        <a:rPr lang="en-US" i="1" smtClean="0">
                          <a:solidFill>
                            <a:srgbClr val="0000FF"/>
                          </a:solidFill>
                          <a:latin typeface="Cambria Math" panose="02040503050406030204" pitchFamily="18" charset="0"/>
                        </a:rPr>
                        <m:t>,</m:t>
                      </m:r>
                      <m:r>
                        <a:rPr lang="en-US" i="1" smtClean="0">
                          <a:solidFill>
                            <a:srgbClr val="0000FF"/>
                          </a:solidFill>
                          <a:latin typeface="Cambria Math" panose="02040503050406030204" pitchFamily="18" charset="0"/>
                        </a:rPr>
                        <m:t>𝑦</m:t>
                      </m:r>
                      <m:r>
                        <a:rPr lang="en-US" i="1" smtClean="0">
                          <a:solidFill>
                            <a:srgbClr val="00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10</m:t>
                          </m:r>
                        </m:sup>
                      </m:sSup>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6</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+3</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5</m:t>
                          </m:r>
                        </m:sup>
                      </m:sSup>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𝐶</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m:t>
                      </m:r>
                      <m:r>
                        <a:rPr lang="en-US" i="1">
                          <a:solidFill>
                            <a:srgbClr val="FF00FF"/>
                          </a:solidFill>
                          <a:latin typeface="Cambria Math" panose="02040503050406030204" pitchFamily="18" charset="0"/>
                        </a:rPr>
                        <m:t>𝐷</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oMath>
                  </m:oMathPara>
                </a14:m>
                <a:endParaRPr lang="en-US" dirty="0"/>
              </a:p>
            </p:txBody>
          </p:sp>
        </mc:Choice>
        <mc:Fallback>
          <p:sp>
            <p:nvSpPr>
              <p:cNvPr id="106496" name="Object 19">
                <a:extLst>
                  <a:ext uri="{FF2B5EF4-FFF2-40B4-BE49-F238E27FC236}">
                    <a16:creationId xmlns:a16="http://schemas.microsoft.com/office/drawing/2014/main" id="{34C3B9EE-A1FF-A8E2-D494-478CE04E4DF6}"/>
                  </a:ext>
                </a:extLst>
              </p:cNvPr>
              <p:cNvSpPr txBox="1">
                <a:spLocks noRot="1" noChangeAspect="1" noMove="1" noResize="1" noEditPoints="1" noAdjustHandles="1" noChangeArrowheads="1" noChangeShapeType="1" noTextEdit="1"/>
              </p:cNvSpPr>
              <p:nvPr/>
            </p:nvSpPr>
            <p:spPr bwMode="auto">
              <a:xfrm>
                <a:off x="394816" y="6037564"/>
                <a:ext cx="6107113" cy="388381"/>
              </a:xfrm>
              <a:prstGeom prst="rect">
                <a:avLst/>
              </a:prstGeom>
              <a:blipFill>
                <a:blip r:embed="rId7"/>
                <a:stretch>
                  <a:fillRect b="-10938"/>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497" name="Object 21">
                <a:extLst>
                  <a:ext uri="{FF2B5EF4-FFF2-40B4-BE49-F238E27FC236}">
                    <a16:creationId xmlns:a16="http://schemas.microsoft.com/office/drawing/2014/main" id="{BDDE6810-2BD7-8E10-AA68-BAD08A827D3B}"/>
                  </a:ext>
                </a:extLst>
              </p:cNvPr>
              <p:cNvSpPr txBox="1"/>
              <p:nvPr/>
            </p:nvSpPr>
            <p:spPr bwMode="auto">
              <a:xfrm>
                <a:off x="5366346" y="6011090"/>
                <a:ext cx="2306638" cy="5254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FF00FF"/>
                          </a:solidFill>
                          <a:latin typeface="Cambria Math" panose="02040503050406030204" pitchFamily="18" charset="0"/>
                        </a:rPr>
                        <m:t>𝐶</m:t>
                      </m:r>
                      <m:r>
                        <a:rPr lang="en-US" i="1" smtClean="0">
                          <a:solidFill>
                            <a:srgbClr val="FF00FF"/>
                          </a:solidFill>
                          <a:latin typeface="Cambria Math" panose="02040503050406030204" pitchFamily="18" charset="0"/>
                        </a:rPr>
                        <m:t>(</m:t>
                      </m:r>
                      <m:r>
                        <a:rPr lang="en-US" i="1" smtClean="0">
                          <a:solidFill>
                            <a:srgbClr val="FF00FF"/>
                          </a:solidFill>
                          <a:latin typeface="Cambria Math" panose="02040503050406030204" pitchFamily="18" charset="0"/>
                        </a:rPr>
                        <m:t>𝑥</m:t>
                      </m:r>
                      <m:r>
                        <a:rPr lang="en-US" i="1" smtClean="0">
                          <a:solidFill>
                            <a:srgbClr val="FF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10</m:t>
                          </m:r>
                        </m:sup>
                      </m:sSup>
                      <m:r>
                        <a:rPr lang="en-US" i="1">
                          <a:solidFill>
                            <a:srgbClr val="000000"/>
                          </a:solidFill>
                          <a:latin typeface="Cambria Math" panose="02040503050406030204" pitchFamily="18" charset="0"/>
                        </a:rPr>
                        <m:t>+2</m:t>
                      </m:r>
                      <m:sSup>
                        <m:sSupPr>
                          <m:ctrlPr>
                            <a:rPr lang="en-US" i="1" smtClean="0">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6</m:t>
                          </m:r>
                        </m:sup>
                      </m:sSup>
                    </m:oMath>
                  </m:oMathPara>
                </a14:m>
                <a:endParaRPr lang="en-US" dirty="0"/>
              </a:p>
            </p:txBody>
          </p:sp>
        </mc:Choice>
        <mc:Fallback>
          <p:sp>
            <p:nvSpPr>
              <p:cNvPr id="106497" name="Object 21">
                <a:extLst>
                  <a:ext uri="{FF2B5EF4-FFF2-40B4-BE49-F238E27FC236}">
                    <a16:creationId xmlns:a16="http://schemas.microsoft.com/office/drawing/2014/main" id="{BDDE6810-2BD7-8E10-AA68-BAD08A827D3B}"/>
                  </a:ext>
                </a:extLst>
              </p:cNvPr>
              <p:cNvSpPr txBox="1">
                <a:spLocks noRot="1" noChangeAspect="1" noMove="1" noResize="1" noEditPoints="1" noAdjustHandles="1" noChangeArrowheads="1" noChangeShapeType="1" noTextEdit="1"/>
              </p:cNvSpPr>
              <p:nvPr/>
            </p:nvSpPr>
            <p:spPr bwMode="auto">
              <a:xfrm>
                <a:off x="5366346" y="6011090"/>
                <a:ext cx="2306638" cy="525463"/>
              </a:xfrm>
              <a:prstGeom prst="rect">
                <a:avLst/>
              </a:prstGeom>
              <a:blipFill>
                <a:blip r:embed="rId8"/>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501" name="Object 22">
                <a:extLst>
                  <a:ext uri="{FF2B5EF4-FFF2-40B4-BE49-F238E27FC236}">
                    <a16:creationId xmlns:a16="http://schemas.microsoft.com/office/drawing/2014/main" id="{282CDBD8-A8BD-5FC8-C557-A3637D8E9F44}"/>
                  </a:ext>
                </a:extLst>
              </p:cNvPr>
              <p:cNvSpPr txBox="1"/>
              <p:nvPr/>
            </p:nvSpPr>
            <p:spPr bwMode="auto">
              <a:xfrm>
                <a:off x="5340221" y="6371738"/>
                <a:ext cx="1606550" cy="5254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FF00FF"/>
                          </a:solidFill>
                          <a:latin typeface="Cambria Math" panose="02040503050406030204" pitchFamily="18" charset="0"/>
                        </a:rPr>
                        <m:t>𝐷</m:t>
                      </m:r>
                      <m:r>
                        <a:rPr lang="en-US" i="1" smtClean="0">
                          <a:solidFill>
                            <a:srgbClr val="FF00FF"/>
                          </a:solidFill>
                          <a:latin typeface="Cambria Math" panose="02040503050406030204" pitchFamily="18" charset="0"/>
                        </a:rPr>
                        <m:t>(</m:t>
                      </m:r>
                      <m:r>
                        <a:rPr lang="en-US" i="1" smtClean="0">
                          <a:solidFill>
                            <a:srgbClr val="FF00FF"/>
                          </a:solidFill>
                          <a:latin typeface="Cambria Math" panose="02040503050406030204" pitchFamily="18" charset="0"/>
                        </a:rPr>
                        <m:t>𝑥</m:t>
                      </m:r>
                      <m:r>
                        <a:rPr lang="en-US" i="1" smtClean="0">
                          <a:solidFill>
                            <a:srgbClr val="FF00FF"/>
                          </a:solidFill>
                          <a:latin typeface="Cambria Math" panose="02040503050406030204" pitchFamily="18" charset="0"/>
                        </a:rPr>
                        <m:t>)=3</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b="0" i="1" smtClean="0">
                              <a:solidFill>
                                <a:srgbClr val="000000"/>
                              </a:solidFill>
                              <a:latin typeface="Cambria Math" panose="02040503050406030204" pitchFamily="18" charset="0"/>
                            </a:rPr>
                            <m:t>5</m:t>
                          </m:r>
                        </m:sup>
                      </m:sSup>
                    </m:oMath>
                  </m:oMathPara>
                </a14:m>
                <a:endParaRPr lang="en-US" dirty="0"/>
              </a:p>
            </p:txBody>
          </p:sp>
        </mc:Choice>
        <mc:Fallback>
          <p:sp>
            <p:nvSpPr>
              <p:cNvPr id="106501" name="Object 22">
                <a:extLst>
                  <a:ext uri="{FF2B5EF4-FFF2-40B4-BE49-F238E27FC236}">
                    <a16:creationId xmlns:a16="http://schemas.microsoft.com/office/drawing/2014/main" id="{282CDBD8-A8BD-5FC8-C557-A3637D8E9F44}"/>
                  </a:ext>
                </a:extLst>
              </p:cNvPr>
              <p:cNvSpPr txBox="1">
                <a:spLocks noRot="1" noChangeAspect="1" noMove="1" noResize="1" noEditPoints="1" noAdjustHandles="1" noChangeArrowheads="1" noChangeShapeType="1" noTextEdit="1"/>
              </p:cNvSpPr>
              <p:nvPr/>
            </p:nvSpPr>
            <p:spPr bwMode="auto">
              <a:xfrm>
                <a:off x="5340221" y="6371738"/>
                <a:ext cx="1606550" cy="525463"/>
              </a:xfrm>
              <a:prstGeom prst="rect">
                <a:avLst/>
              </a:prstGeom>
              <a:blipFill>
                <a:blip r:embed="rId9"/>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502" name="Object 20">
                <a:extLst>
                  <a:ext uri="{FF2B5EF4-FFF2-40B4-BE49-F238E27FC236}">
                    <a16:creationId xmlns:a16="http://schemas.microsoft.com/office/drawing/2014/main" id="{664C230A-8C1B-B433-5BBD-33D4F0AE4EFB}"/>
                  </a:ext>
                </a:extLst>
              </p:cNvPr>
              <p:cNvSpPr txBox="1"/>
              <p:nvPr/>
            </p:nvSpPr>
            <p:spPr bwMode="auto">
              <a:xfrm>
                <a:off x="6946771" y="6407851"/>
                <a:ext cx="2219325" cy="5270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FF00FF"/>
                          </a:solidFill>
                          <a:latin typeface="Cambria Math" panose="02040503050406030204" pitchFamily="18" charset="0"/>
                        </a:rPr>
                        <m:t>𝐸</m:t>
                      </m:r>
                      <m:r>
                        <a:rPr lang="en-US" i="1">
                          <a:solidFill>
                            <a:srgbClr val="FF00FF"/>
                          </a:solidFill>
                          <a:latin typeface="Cambria Math" panose="02040503050406030204" pitchFamily="18" charset="0"/>
                        </a:rPr>
                        <m:t>(</m:t>
                      </m:r>
                      <m:r>
                        <a:rPr lang="en-US" i="1">
                          <a:solidFill>
                            <a:srgbClr val="FF00FF"/>
                          </a:solidFill>
                          <a:latin typeface="Cambria Math" panose="02040503050406030204" pitchFamily="18" charset="0"/>
                        </a:rPr>
                        <m:t>𝑥</m:t>
                      </m:r>
                      <m:r>
                        <a:rPr lang="en-US" i="1">
                          <a:solidFill>
                            <a:srgbClr val="FF00FF"/>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4</m:t>
                          </m:r>
                        </m:sup>
                      </m:sSup>
                      <m:r>
                        <a:rPr lang="en-US" i="1">
                          <a:solidFill>
                            <a:srgbClr val="000000"/>
                          </a:solidFill>
                          <a:latin typeface="Cambria Math" panose="02040503050406030204" pitchFamily="18" charset="0"/>
                        </a:rPr>
                        <m:t>+6</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3</m:t>
                          </m:r>
                        </m:sup>
                      </m:sSup>
                    </m:oMath>
                  </m:oMathPara>
                </a14:m>
                <a:endParaRPr lang="en-US" dirty="0"/>
              </a:p>
            </p:txBody>
          </p:sp>
        </mc:Choice>
        <mc:Fallback>
          <p:sp>
            <p:nvSpPr>
              <p:cNvPr id="106502" name="Object 20">
                <a:extLst>
                  <a:ext uri="{FF2B5EF4-FFF2-40B4-BE49-F238E27FC236}">
                    <a16:creationId xmlns:a16="http://schemas.microsoft.com/office/drawing/2014/main" id="{664C230A-8C1B-B433-5BBD-33D4F0AE4EFB}"/>
                  </a:ext>
                </a:extLst>
              </p:cNvPr>
              <p:cNvSpPr txBox="1">
                <a:spLocks noRot="1" noChangeAspect="1" noMove="1" noResize="1" noEditPoints="1" noAdjustHandles="1" noChangeArrowheads="1" noChangeShapeType="1" noTextEdit="1"/>
              </p:cNvSpPr>
              <p:nvPr/>
            </p:nvSpPr>
            <p:spPr bwMode="auto">
              <a:xfrm>
                <a:off x="6946771" y="6407851"/>
                <a:ext cx="2219325" cy="527050"/>
              </a:xfrm>
              <a:prstGeom prst="rect">
                <a:avLst/>
              </a:prstGeom>
              <a:blipFill>
                <a:blip r:embed="rId10"/>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503" name="Object 23">
                <a:extLst>
                  <a:ext uri="{FF2B5EF4-FFF2-40B4-BE49-F238E27FC236}">
                    <a16:creationId xmlns:a16="http://schemas.microsoft.com/office/drawing/2014/main" id="{73B6C4A4-8060-1526-3A52-2030AEB884EE}"/>
                  </a:ext>
                </a:extLst>
              </p:cNvPr>
              <p:cNvSpPr txBox="1"/>
              <p:nvPr/>
            </p:nvSpPr>
            <p:spPr bwMode="auto">
              <a:xfrm>
                <a:off x="7482211" y="6061195"/>
                <a:ext cx="1317625" cy="46831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FF00FF"/>
                          </a:solidFill>
                          <a:latin typeface="Cambria Math" panose="02040503050406030204" pitchFamily="18" charset="0"/>
                        </a:rPr>
                        <m:t>𝐹</m:t>
                      </m:r>
                      <m:r>
                        <a:rPr lang="en-US" i="1">
                          <a:solidFill>
                            <a:srgbClr val="FF00FF"/>
                          </a:solidFill>
                          <a:latin typeface="Cambria Math" panose="02040503050406030204" pitchFamily="18" charset="0"/>
                        </a:rPr>
                        <m:t>(</m:t>
                      </m:r>
                      <m:r>
                        <a:rPr lang="en-US" i="1">
                          <a:solidFill>
                            <a:srgbClr val="FF00FF"/>
                          </a:solidFill>
                          <a:latin typeface="Cambria Math" panose="02040503050406030204" pitchFamily="18" charset="0"/>
                        </a:rPr>
                        <m:t>𝑥</m:t>
                      </m:r>
                      <m:r>
                        <a:rPr lang="en-US" i="1">
                          <a:solidFill>
                            <a:srgbClr val="FF00FF"/>
                          </a:solidFill>
                          <a:latin typeface="Cambria Math" panose="02040503050406030204" pitchFamily="18" charset="0"/>
                        </a:rPr>
                        <m:t>)=2</m:t>
                      </m:r>
                    </m:oMath>
                  </m:oMathPara>
                </a14:m>
                <a:endParaRPr lang="en-US" dirty="0"/>
              </a:p>
            </p:txBody>
          </p:sp>
        </mc:Choice>
        <mc:Fallback>
          <p:sp>
            <p:nvSpPr>
              <p:cNvPr id="106503" name="Object 23">
                <a:extLst>
                  <a:ext uri="{FF2B5EF4-FFF2-40B4-BE49-F238E27FC236}">
                    <a16:creationId xmlns:a16="http://schemas.microsoft.com/office/drawing/2014/main" id="{73B6C4A4-8060-1526-3A52-2030AEB884EE}"/>
                  </a:ext>
                </a:extLst>
              </p:cNvPr>
              <p:cNvSpPr txBox="1">
                <a:spLocks noRot="1" noChangeAspect="1" noMove="1" noResize="1" noEditPoints="1" noAdjustHandles="1" noChangeArrowheads="1" noChangeShapeType="1" noTextEdit="1"/>
              </p:cNvSpPr>
              <p:nvPr/>
            </p:nvSpPr>
            <p:spPr bwMode="auto">
              <a:xfrm>
                <a:off x="7482211" y="6061195"/>
                <a:ext cx="1317625" cy="468313"/>
              </a:xfrm>
              <a:prstGeom prst="rect">
                <a:avLst/>
              </a:prstGeom>
              <a:blipFill>
                <a:blip r:embed="rId11"/>
                <a:stretch>
                  <a:fillRect/>
                </a:stretch>
              </a:blipFill>
              <a:ln>
                <a:noFill/>
              </a:ln>
              <a:effectLst/>
            </p:spPr>
            <p:txBody>
              <a:bodyPr/>
              <a:lstStyle/>
              <a:p>
                <a:r>
                  <a:rPr lang="en-US">
                    <a:noFill/>
                  </a:rPr>
                  <a:t> </a:t>
                </a:r>
              </a:p>
            </p:txBody>
          </p:sp>
        </mc:Fallback>
      </mc:AlternateContent>
      <p:sp>
        <p:nvSpPr>
          <p:cNvPr id="106504" name="矩形 106503">
            <a:extLst>
              <a:ext uri="{FF2B5EF4-FFF2-40B4-BE49-F238E27FC236}">
                <a16:creationId xmlns:a16="http://schemas.microsoft.com/office/drawing/2014/main" id="{B7CB92F5-58FE-1998-886F-978805881A59}"/>
              </a:ext>
            </a:extLst>
          </p:cNvPr>
          <p:cNvSpPr/>
          <p:nvPr/>
        </p:nvSpPr>
        <p:spPr>
          <a:xfrm>
            <a:off x="3764632" y="3389014"/>
            <a:ext cx="974677" cy="481162"/>
          </a:xfrm>
          <a:prstGeom prst="rect">
            <a:avLst/>
          </a:prstGeom>
          <a:noFill/>
          <a:ln>
            <a:solidFill>
              <a:srgbClr val="66FF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05" name="文本框 106504">
            <a:extLst>
              <a:ext uri="{FF2B5EF4-FFF2-40B4-BE49-F238E27FC236}">
                <a16:creationId xmlns:a16="http://schemas.microsoft.com/office/drawing/2014/main" id="{B1B3FA0F-FA43-CDF6-FF82-B263756B5FB4}"/>
              </a:ext>
            </a:extLst>
          </p:cNvPr>
          <p:cNvSpPr txBox="1"/>
          <p:nvPr/>
        </p:nvSpPr>
        <p:spPr>
          <a:xfrm>
            <a:off x="4375201" y="2989445"/>
            <a:ext cx="407484" cy="461665"/>
          </a:xfrm>
          <a:prstGeom prst="rect">
            <a:avLst/>
          </a:prstGeom>
          <a:noFill/>
        </p:spPr>
        <p:txBody>
          <a:bodyPr wrap="none" rtlCol="0">
            <a:spAutoFit/>
          </a:bodyPr>
          <a:lstStyle/>
          <a:p>
            <a:r>
              <a:rPr lang="en-US" sz="2400" dirty="0">
                <a:solidFill>
                  <a:srgbClr val="66FF33"/>
                </a:solidFill>
              </a:rPr>
              <a:t>D</a:t>
            </a:r>
          </a:p>
        </p:txBody>
      </p:sp>
      <p:sp>
        <p:nvSpPr>
          <p:cNvPr id="106506" name="矩形 106505">
            <a:extLst>
              <a:ext uri="{FF2B5EF4-FFF2-40B4-BE49-F238E27FC236}">
                <a16:creationId xmlns:a16="http://schemas.microsoft.com/office/drawing/2014/main" id="{3526D847-CC5C-6CC9-82C2-9207122D5A0F}"/>
              </a:ext>
            </a:extLst>
          </p:cNvPr>
          <p:cNvSpPr/>
          <p:nvPr/>
        </p:nvSpPr>
        <p:spPr>
          <a:xfrm>
            <a:off x="7224601" y="3220277"/>
            <a:ext cx="1235831" cy="586070"/>
          </a:xfrm>
          <a:prstGeom prst="rect">
            <a:avLst/>
          </a:prstGeom>
          <a:noFill/>
          <a:ln>
            <a:solidFill>
              <a:srgbClr val="66FF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07" name="文本框 106506">
            <a:extLst>
              <a:ext uri="{FF2B5EF4-FFF2-40B4-BE49-F238E27FC236}">
                <a16:creationId xmlns:a16="http://schemas.microsoft.com/office/drawing/2014/main" id="{07D9E383-0222-D47B-C669-ADFFC8423DD0}"/>
              </a:ext>
            </a:extLst>
          </p:cNvPr>
          <p:cNvSpPr txBox="1"/>
          <p:nvPr/>
        </p:nvSpPr>
        <p:spPr>
          <a:xfrm>
            <a:off x="6080610" y="3839815"/>
            <a:ext cx="389850" cy="461665"/>
          </a:xfrm>
          <a:prstGeom prst="rect">
            <a:avLst/>
          </a:prstGeom>
          <a:noFill/>
        </p:spPr>
        <p:txBody>
          <a:bodyPr wrap="none" rtlCol="0">
            <a:spAutoFit/>
          </a:bodyPr>
          <a:lstStyle/>
          <a:p>
            <a:r>
              <a:rPr lang="en-US" sz="2400" dirty="0">
                <a:solidFill>
                  <a:srgbClr val="66FF33"/>
                </a:solidFill>
              </a:rPr>
              <a:t>E</a:t>
            </a:r>
          </a:p>
        </p:txBody>
      </p:sp>
      <p:sp>
        <p:nvSpPr>
          <p:cNvPr id="106508" name="矩形 106507">
            <a:extLst>
              <a:ext uri="{FF2B5EF4-FFF2-40B4-BE49-F238E27FC236}">
                <a16:creationId xmlns:a16="http://schemas.microsoft.com/office/drawing/2014/main" id="{6B40A00F-878A-CC25-1EA4-739A1B1D600F}"/>
              </a:ext>
            </a:extLst>
          </p:cNvPr>
          <p:cNvSpPr/>
          <p:nvPr/>
        </p:nvSpPr>
        <p:spPr>
          <a:xfrm>
            <a:off x="6184726" y="4301480"/>
            <a:ext cx="2500114" cy="586070"/>
          </a:xfrm>
          <a:prstGeom prst="rect">
            <a:avLst/>
          </a:prstGeom>
          <a:noFill/>
          <a:ln>
            <a:solidFill>
              <a:srgbClr val="66FF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09" name="文本框 106508">
            <a:extLst>
              <a:ext uri="{FF2B5EF4-FFF2-40B4-BE49-F238E27FC236}">
                <a16:creationId xmlns:a16="http://schemas.microsoft.com/office/drawing/2014/main" id="{F6156EF8-BB3F-F9EE-33F9-9542F924E3CA}"/>
              </a:ext>
            </a:extLst>
          </p:cNvPr>
          <p:cNvSpPr txBox="1"/>
          <p:nvPr/>
        </p:nvSpPr>
        <p:spPr>
          <a:xfrm>
            <a:off x="8141023" y="2779764"/>
            <a:ext cx="372218" cy="461665"/>
          </a:xfrm>
          <a:prstGeom prst="rect">
            <a:avLst/>
          </a:prstGeom>
          <a:noFill/>
        </p:spPr>
        <p:txBody>
          <a:bodyPr wrap="none" rtlCol="0">
            <a:spAutoFit/>
          </a:bodyPr>
          <a:lstStyle/>
          <a:p>
            <a:r>
              <a:rPr lang="en-US" sz="2400" dirty="0">
                <a:solidFill>
                  <a:srgbClr val="66FF33"/>
                </a:solidFill>
              </a:rPr>
              <a:t>F</a:t>
            </a:r>
          </a:p>
        </p:txBody>
      </p:sp>
      <p:pic>
        <p:nvPicPr>
          <p:cNvPr id="106523" name="图片 106522">
            <a:extLst>
              <a:ext uri="{FF2B5EF4-FFF2-40B4-BE49-F238E27FC236}">
                <a16:creationId xmlns:a16="http://schemas.microsoft.com/office/drawing/2014/main" id="{F96A23C9-C971-B19A-7919-305E4D3FB347}"/>
              </a:ext>
            </a:extLst>
          </p:cNvPr>
          <p:cNvPicPr>
            <a:picLocks noChangeAspect="1"/>
          </p:cNvPicPr>
          <p:nvPr/>
        </p:nvPicPr>
        <p:blipFill>
          <a:blip r:embed="rId12"/>
          <a:stretch>
            <a:fillRect/>
          </a:stretch>
        </p:blipFill>
        <p:spPr>
          <a:xfrm>
            <a:off x="4918768" y="5202585"/>
            <a:ext cx="3706368" cy="822497"/>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103426" name="Object 6">
            <a:extLst>
              <a:ext uri="{FF2B5EF4-FFF2-40B4-BE49-F238E27FC236}">
                <a16:creationId xmlns:a16="http://schemas.microsoft.com/office/drawing/2014/main" id="{E5B438BA-70DA-FFAC-5767-4E6684E02990}"/>
              </a:ext>
            </a:extLst>
          </p:cNvPr>
          <p:cNvGraphicFramePr>
            <a:graphicFrameLocks noChangeAspect="1"/>
          </p:cNvGraphicFramePr>
          <p:nvPr/>
        </p:nvGraphicFramePr>
        <p:xfrm>
          <a:off x="468313" y="1614488"/>
          <a:ext cx="1955800" cy="525462"/>
        </p:xfrm>
        <a:graphic>
          <a:graphicData uri="http://schemas.openxmlformats.org/presentationml/2006/ole">
            <mc:AlternateContent xmlns:mc="http://schemas.openxmlformats.org/markup-compatibility/2006">
              <mc:Choice xmlns:v="urn:schemas-microsoft-com:vml" Requires="v">
                <p:oleObj name="Equation" r:id="rId3" imgW="850900" imgH="228600" progId="Equation.DSMT4">
                  <p:embed/>
                </p:oleObj>
              </mc:Choice>
              <mc:Fallback>
                <p:oleObj name="Equation" r:id="rId3" imgW="850900" imgH="228600" progId="Equation.DSMT4">
                  <p:embed/>
                  <p:pic>
                    <p:nvPicPr>
                      <p:cNvPr id="103426" name="Object 6">
                        <a:extLst>
                          <a:ext uri="{FF2B5EF4-FFF2-40B4-BE49-F238E27FC236}">
                            <a16:creationId xmlns:a16="http://schemas.microsoft.com/office/drawing/2014/main" id="{E5B438BA-70DA-FFAC-5767-4E6684E02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614488"/>
                        <a:ext cx="1955800"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7" name="Object 7">
            <a:extLst>
              <a:ext uri="{FF2B5EF4-FFF2-40B4-BE49-F238E27FC236}">
                <a16:creationId xmlns:a16="http://schemas.microsoft.com/office/drawing/2014/main" id="{9E7E0053-F98F-C391-A233-708147362898}"/>
              </a:ext>
            </a:extLst>
          </p:cNvPr>
          <p:cNvGraphicFramePr>
            <a:graphicFrameLocks noChangeAspect="1"/>
          </p:cNvGraphicFramePr>
          <p:nvPr/>
        </p:nvGraphicFramePr>
        <p:xfrm>
          <a:off x="468313" y="966788"/>
          <a:ext cx="2074862" cy="525462"/>
        </p:xfrm>
        <a:graphic>
          <a:graphicData uri="http://schemas.openxmlformats.org/presentationml/2006/ole">
            <mc:AlternateContent xmlns:mc="http://schemas.openxmlformats.org/markup-compatibility/2006">
              <mc:Choice xmlns:v="urn:schemas-microsoft-com:vml" Requires="v">
                <p:oleObj name="Equation" r:id="rId5" imgW="901309" imgH="228501" progId="Equation.DSMT4">
                  <p:embed/>
                </p:oleObj>
              </mc:Choice>
              <mc:Fallback>
                <p:oleObj name="Equation" r:id="rId5" imgW="901309" imgH="228501" progId="Equation.DSMT4">
                  <p:embed/>
                  <p:pic>
                    <p:nvPicPr>
                      <p:cNvPr id="103427" name="Object 7">
                        <a:extLst>
                          <a:ext uri="{FF2B5EF4-FFF2-40B4-BE49-F238E27FC236}">
                            <a16:creationId xmlns:a16="http://schemas.microsoft.com/office/drawing/2014/main" id="{9E7E0053-F98F-C391-A233-7081473628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966788"/>
                        <a:ext cx="2074862"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8" name="Object 11">
            <a:extLst>
              <a:ext uri="{FF2B5EF4-FFF2-40B4-BE49-F238E27FC236}">
                <a16:creationId xmlns:a16="http://schemas.microsoft.com/office/drawing/2014/main" id="{3FB94F86-98AC-1221-E19A-F67219827CD8}"/>
              </a:ext>
            </a:extLst>
          </p:cNvPr>
          <p:cNvGraphicFramePr>
            <a:graphicFrameLocks noChangeAspect="1"/>
          </p:cNvGraphicFramePr>
          <p:nvPr/>
        </p:nvGraphicFramePr>
        <p:xfrm>
          <a:off x="539750" y="3717925"/>
          <a:ext cx="1809750" cy="468313"/>
        </p:xfrm>
        <a:graphic>
          <a:graphicData uri="http://schemas.openxmlformats.org/presentationml/2006/ole">
            <mc:AlternateContent xmlns:mc="http://schemas.openxmlformats.org/markup-compatibility/2006">
              <mc:Choice xmlns:v="urn:schemas-microsoft-com:vml" Requires="v">
                <p:oleObj name="Equation" r:id="rId7" imgW="787058" imgH="203112" progId="Equation.DSMT4">
                  <p:embed/>
                </p:oleObj>
              </mc:Choice>
              <mc:Fallback>
                <p:oleObj name="Equation" r:id="rId7" imgW="787058" imgH="203112" progId="Equation.DSMT4">
                  <p:embed/>
                  <p:pic>
                    <p:nvPicPr>
                      <p:cNvPr id="103428" name="Object 11">
                        <a:extLst>
                          <a:ext uri="{FF2B5EF4-FFF2-40B4-BE49-F238E27FC236}">
                            <a16:creationId xmlns:a16="http://schemas.microsoft.com/office/drawing/2014/main" id="{3FB94F86-98AC-1221-E19A-F67219827C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717925"/>
                        <a:ext cx="1809750"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29" name="Object 12">
            <a:extLst>
              <a:ext uri="{FF2B5EF4-FFF2-40B4-BE49-F238E27FC236}">
                <a16:creationId xmlns:a16="http://schemas.microsoft.com/office/drawing/2014/main" id="{DCAA15E0-1EFC-8AB8-1221-89F8D4528BDE}"/>
              </a:ext>
            </a:extLst>
          </p:cNvPr>
          <p:cNvGraphicFramePr>
            <a:graphicFrameLocks noChangeAspect="1"/>
          </p:cNvGraphicFramePr>
          <p:nvPr/>
        </p:nvGraphicFramePr>
        <p:xfrm>
          <a:off x="512763" y="2349500"/>
          <a:ext cx="1898650" cy="466725"/>
        </p:xfrm>
        <a:graphic>
          <a:graphicData uri="http://schemas.openxmlformats.org/presentationml/2006/ole">
            <mc:AlternateContent xmlns:mc="http://schemas.openxmlformats.org/markup-compatibility/2006">
              <mc:Choice xmlns:v="urn:schemas-microsoft-com:vml" Requires="v">
                <p:oleObj name="Equation" r:id="rId9" imgW="825500" imgH="203200" progId="Equation.DSMT4">
                  <p:embed/>
                </p:oleObj>
              </mc:Choice>
              <mc:Fallback>
                <p:oleObj name="Equation" r:id="rId9" imgW="825500" imgH="203200" progId="Equation.DSMT4">
                  <p:embed/>
                  <p:pic>
                    <p:nvPicPr>
                      <p:cNvPr id="103429" name="Object 12">
                        <a:extLst>
                          <a:ext uri="{FF2B5EF4-FFF2-40B4-BE49-F238E27FC236}">
                            <a16:creationId xmlns:a16="http://schemas.microsoft.com/office/drawing/2014/main" id="{DCAA15E0-1EFC-8AB8-1221-89F8D4528B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763" y="2349500"/>
                        <a:ext cx="18986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0" name="Object 14">
            <a:extLst>
              <a:ext uri="{FF2B5EF4-FFF2-40B4-BE49-F238E27FC236}">
                <a16:creationId xmlns:a16="http://schemas.microsoft.com/office/drawing/2014/main" id="{F0901D32-A5AA-7E53-ABA1-A22D72943F32}"/>
              </a:ext>
            </a:extLst>
          </p:cNvPr>
          <p:cNvGraphicFramePr>
            <a:graphicFrameLocks noChangeAspect="1"/>
          </p:cNvGraphicFramePr>
          <p:nvPr/>
        </p:nvGraphicFramePr>
        <p:xfrm>
          <a:off x="523875" y="3016250"/>
          <a:ext cx="1168400" cy="466725"/>
        </p:xfrm>
        <a:graphic>
          <a:graphicData uri="http://schemas.openxmlformats.org/presentationml/2006/ole">
            <mc:AlternateContent xmlns:mc="http://schemas.openxmlformats.org/markup-compatibility/2006">
              <mc:Choice xmlns:v="urn:schemas-microsoft-com:vml" Requires="v">
                <p:oleObj name="Equation" r:id="rId11" imgW="507780" imgH="203112" progId="Equation.DSMT4">
                  <p:embed/>
                </p:oleObj>
              </mc:Choice>
              <mc:Fallback>
                <p:oleObj name="Equation" r:id="rId11" imgW="507780" imgH="203112" progId="Equation.DSMT4">
                  <p:embed/>
                  <p:pic>
                    <p:nvPicPr>
                      <p:cNvPr id="103430" name="Object 14">
                        <a:extLst>
                          <a:ext uri="{FF2B5EF4-FFF2-40B4-BE49-F238E27FC236}">
                            <a16:creationId xmlns:a16="http://schemas.microsoft.com/office/drawing/2014/main" id="{F0901D32-A5AA-7E53-ABA1-A22D72943F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875" y="3016250"/>
                        <a:ext cx="11684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31" name="Object 16">
            <a:extLst>
              <a:ext uri="{FF2B5EF4-FFF2-40B4-BE49-F238E27FC236}">
                <a16:creationId xmlns:a16="http://schemas.microsoft.com/office/drawing/2014/main" id="{A71C8C1D-FD63-8CF2-23B9-1F5C9E7458AB}"/>
              </a:ext>
            </a:extLst>
          </p:cNvPr>
          <p:cNvGraphicFramePr>
            <a:graphicFrameLocks noChangeAspect="1"/>
          </p:cNvGraphicFramePr>
          <p:nvPr/>
        </p:nvGraphicFramePr>
        <p:xfrm>
          <a:off x="539750" y="4518025"/>
          <a:ext cx="906463" cy="379413"/>
        </p:xfrm>
        <a:graphic>
          <a:graphicData uri="http://schemas.openxmlformats.org/presentationml/2006/ole">
            <mc:AlternateContent xmlns:mc="http://schemas.openxmlformats.org/markup-compatibility/2006">
              <mc:Choice xmlns:v="urn:schemas-microsoft-com:vml" Requires="v">
                <p:oleObj name="Equation" r:id="rId13" imgW="393359" imgH="164957" progId="Equation.DSMT4">
                  <p:embed/>
                </p:oleObj>
              </mc:Choice>
              <mc:Fallback>
                <p:oleObj name="Equation" r:id="rId13" imgW="393359" imgH="164957" progId="Equation.DSMT4">
                  <p:embed/>
                  <p:pic>
                    <p:nvPicPr>
                      <p:cNvPr id="103431" name="Object 16">
                        <a:extLst>
                          <a:ext uri="{FF2B5EF4-FFF2-40B4-BE49-F238E27FC236}">
                            <a16:creationId xmlns:a16="http://schemas.microsoft.com/office/drawing/2014/main" id="{A71C8C1D-FD63-8CF2-23B9-1F5C9E7458A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4518025"/>
                        <a:ext cx="906463"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2" name="AutoShape 18">
            <a:extLst>
              <a:ext uri="{FF2B5EF4-FFF2-40B4-BE49-F238E27FC236}">
                <a16:creationId xmlns:a16="http://schemas.microsoft.com/office/drawing/2014/main" id="{6042D999-303B-80CC-D1B1-A3F120A39F95}"/>
              </a:ext>
            </a:extLst>
          </p:cNvPr>
          <p:cNvSpPr>
            <a:spLocks noChangeArrowheads="1"/>
          </p:cNvSpPr>
          <p:nvPr/>
        </p:nvSpPr>
        <p:spPr bwMode="auto">
          <a:xfrm>
            <a:off x="3779838" y="460375"/>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03433" name="AutoShape 19">
            <a:extLst>
              <a:ext uri="{FF2B5EF4-FFF2-40B4-BE49-F238E27FC236}">
                <a16:creationId xmlns:a16="http://schemas.microsoft.com/office/drawing/2014/main" id="{2B939007-D0F0-A03A-B380-D7D9AA1A608D}"/>
              </a:ext>
            </a:extLst>
          </p:cNvPr>
          <p:cNvSpPr>
            <a:spLocks noChangeArrowheads="1"/>
          </p:cNvSpPr>
          <p:nvPr/>
        </p:nvSpPr>
        <p:spPr bwMode="auto">
          <a:xfrm>
            <a:off x="3779838" y="1120775"/>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03434" name="AutoShape 20">
            <a:extLst>
              <a:ext uri="{FF2B5EF4-FFF2-40B4-BE49-F238E27FC236}">
                <a16:creationId xmlns:a16="http://schemas.microsoft.com/office/drawing/2014/main" id="{00E34215-0035-A471-7AC3-B1A909D54B7A}"/>
              </a:ext>
            </a:extLst>
          </p:cNvPr>
          <p:cNvSpPr>
            <a:spLocks noChangeArrowheads="1"/>
          </p:cNvSpPr>
          <p:nvPr/>
        </p:nvSpPr>
        <p:spPr bwMode="auto">
          <a:xfrm>
            <a:off x="3779838" y="1770063"/>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03435" name="AutoShape 21">
            <a:extLst>
              <a:ext uri="{FF2B5EF4-FFF2-40B4-BE49-F238E27FC236}">
                <a16:creationId xmlns:a16="http://schemas.microsoft.com/office/drawing/2014/main" id="{67E49BBB-78D4-4535-BA4F-00AD2AA2FA32}"/>
              </a:ext>
            </a:extLst>
          </p:cNvPr>
          <p:cNvSpPr>
            <a:spLocks noChangeArrowheads="1"/>
          </p:cNvSpPr>
          <p:nvPr/>
        </p:nvSpPr>
        <p:spPr bwMode="auto">
          <a:xfrm>
            <a:off x="3779838" y="2474913"/>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03436" name="AutoShape 22">
            <a:extLst>
              <a:ext uri="{FF2B5EF4-FFF2-40B4-BE49-F238E27FC236}">
                <a16:creationId xmlns:a16="http://schemas.microsoft.com/office/drawing/2014/main" id="{C5078A2B-1C90-A9F5-EB74-FCD6D13FCEC9}"/>
              </a:ext>
            </a:extLst>
          </p:cNvPr>
          <p:cNvSpPr>
            <a:spLocks noChangeArrowheads="1"/>
          </p:cNvSpPr>
          <p:nvPr/>
        </p:nvSpPr>
        <p:spPr bwMode="auto">
          <a:xfrm>
            <a:off x="3779838" y="3143250"/>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03437" name="AutoShape 23">
            <a:extLst>
              <a:ext uri="{FF2B5EF4-FFF2-40B4-BE49-F238E27FC236}">
                <a16:creationId xmlns:a16="http://schemas.microsoft.com/office/drawing/2014/main" id="{6B407B26-6E95-2242-70F4-2460539342C3}"/>
              </a:ext>
            </a:extLst>
          </p:cNvPr>
          <p:cNvSpPr>
            <a:spLocks noChangeArrowheads="1"/>
          </p:cNvSpPr>
          <p:nvPr/>
        </p:nvSpPr>
        <p:spPr bwMode="auto">
          <a:xfrm>
            <a:off x="3779838" y="3843338"/>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103438" name="AutoShape 24">
            <a:extLst>
              <a:ext uri="{FF2B5EF4-FFF2-40B4-BE49-F238E27FC236}">
                <a16:creationId xmlns:a16="http://schemas.microsoft.com/office/drawing/2014/main" id="{F9FB417F-62C8-4D3A-A025-F001A791B060}"/>
              </a:ext>
            </a:extLst>
          </p:cNvPr>
          <p:cNvSpPr>
            <a:spLocks noChangeArrowheads="1"/>
          </p:cNvSpPr>
          <p:nvPr/>
        </p:nvSpPr>
        <p:spPr bwMode="auto">
          <a:xfrm>
            <a:off x="3779838" y="4600575"/>
            <a:ext cx="504825" cy="215900"/>
          </a:xfrm>
          <a:prstGeom prst="rightArrow">
            <a:avLst>
              <a:gd name="adj1" fmla="val 50000"/>
              <a:gd name="adj2" fmla="val 58456"/>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graphicFrame>
        <p:nvGraphicFramePr>
          <p:cNvPr id="103439" name="Object 25">
            <a:extLst>
              <a:ext uri="{FF2B5EF4-FFF2-40B4-BE49-F238E27FC236}">
                <a16:creationId xmlns:a16="http://schemas.microsoft.com/office/drawing/2014/main" id="{E218B448-BBB6-899F-475F-96C7DA3B3172}"/>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15" imgW="114151" imgH="215619" progId="Equation.3">
                  <p:embed/>
                </p:oleObj>
              </mc:Choice>
              <mc:Fallback>
                <p:oleObj name="Equation" r:id="rId15" imgW="114151" imgH="215619" progId="Equation.3">
                  <p:embed/>
                  <p:pic>
                    <p:nvPicPr>
                      <p:cNvPr id="103439" name="Object 25">
                        <a:extLst>
                          <a:ext uri="{FF2B5EF4-FFF2-40B4-BE49-F238E27FC236}">
                            <a16:creationId xmlns:a16="http://schemas.microsoft.com/office/drawing/2014/main" id="{E218B448-BBB6-899F-475F-96C7DA3B317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0" name="Object 27">
            <a:extLst>
              <a:ext uri="{FF2B5EF4-FFF2-40B4-BE49-F238E27FC236}">
                <a16:creationId xmlns:a16="http://schemas.microsoft.com/office/drawing/2014/main" id="{98202B2E-9EED-5880-98C5-195F1C9675F2}"/>
              </a:ext>
            </a:extLst>
          </p:cNvPr>
          <p:cNvGraphicFramePr>
            <a:graphicFrameLocks noChangeAspect="1"/>
          </p:cNvGraphicFramePr>
          <p:nvPr/>
        </p:nvGraphicFramePr>
        <p:xfrm>
          <a:off x="0" y="260350"/>
          <a:ext cx="3733800" cy="546100"/>
        </p:xfrm>
        <a:graphic>
          <a:graphicData uri="http://schemas.openxmlformats.org/presentationml/2006/ole">
            <mc:AlternateContent xmlns:mc="http://schemas.openxmlformats.org/markup-compatibility/2006">
              <mc:Choice xmlns:v="urn:schemas-microsoft-com:vml" Requires="v">
                <p:oleObj name="Equation" r:id="rId17" imgW="1562100" imgH="228600" progId="Equation.3">
                  <p:embed/>
                </p:oleObj>
              </mc:Choice>
              <mc:Fallback>
                <p:oleObj name="Equation" r:id="rId17" imgW="1562100" imgH="228600" progId="Equation.3">
                  <p:embed/>
                  <p:pic>
                    <p:nvPicPr>
                      <p:cNvPr id="103440" name="Object 27">
                        <a:extLst>
                          <a:ext uri="{FF2B5EF4-FFF2-40B4-BE49-F238E27FC236}">
                            <a16:creationId xmlns:a16="http://schemas.microsoft.com/office/drawing/2014/main" id="{98202B2E-9EED-5880-98C5-195F1C9675F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260350"/>
                        <a:ext cx="37338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1" name="Object 28">
            <a:extLst>
              <a:ext uri="{FF2B5EF4-FFF2-40B4-BE49-F238E27FC236}">
                <a16:creationId xmlns:a16="http://schemas.microsoft.com/office/drawing/2014/main" id="{8286831B-3D76-6542-1E84-5717C21826CD}"/>
              </a:ext>
            </a:extLst>
          </p:cNvPr>
          <p:cNvGraphicFramePr>
            <a:graphicFrameLocks noChangeAspect="1"/>
          </p:cNvGraphicFramePr>
          <p:nvPr/>
        </p:nvGraphicFramePr>
        <p:xfrm>
          <a:off x="4572000" y="333375"/>
          <a:ext cx="3459163" cy="485775"/>
        </p:xfrm>
        <a:graphic>
          <a:graphicData uri="http://schemas.openxmlformats.org/presentationml/2006/ole">
            <mc:AlternateContent xmlns:mc="http://schemas.openxmlformats.org/markup-compatibility/2006">
              <mc:Choice xmlns:v="urn:schemas-microsoft-com:vml" Requires="v">
                <p:oleObj name="Equation" r:id="rId19" imgW="1447172" imgH="203112" progId="Equation.3">
                  <p:embed/>
                </p:oleObj>
              </mc:Choice>
              <mc:Fallback>
                <p:oleObj name="Equation" r:id="rId19" imgW="1447172" imgH="203112" progId="Equation.3">
                  <p:embed/>
                  <p:pic>
                    <p:nvPicPr>
                      <p:cNvPr id="103441" name="Object 28">
                        <a:extLst>
                          <a:ext uri="{FF2B5EF4-FFF2-40B4-BE49-F238E27FC236}">
                            <a16:creationId xmlns:a16="http://schemas.microsoft.com/office/drawing/2014/main" id="{8286831B-3D76-6542-1E84-5717C21826C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333375"/>
                        <a:ext cx="3459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2" name="Object 29">
            <a:extLst>
              <a:ext uri="{FF2B5EF4-FFF2-40B4-BE49-F238E27FC236}">
                <a16:creationId xmlns:a16="http://schemas.microsoft.com/office/drawing/2014/main" id="{28BE10E8-2F83-9752-BAD8-19E143610FB4}"/>
              </a:ext>
            </a:extLst>
          </p:cNvPr>
          <p:cNvGraphicFramePr>
            <a:graphicFrameLocks noChangeAspect="1"/>
          </p:cNvGraphicFramePr>
          <p:nvPr/>
        </p:nvGraphicFramePr>
        <p:xfrm>
          <a:off x="4572000" y="981075"/>
          <a:ext cx="2730500" cy="485775"/>
        </p:xfrm>
        <a:graphic>
          <a:graphicData uri="http://schemas.openxmlformats.org/presentationml/2006/ole">
            <mc:AlternateContent xmlns:mc="http://schemas.openxmlformats.org/markup-compatibility/2006">
              <mc:Choice xmlns:v="urn:schemas-microsoft-com:vml" Requires="v">
                <p:oleObj name="Equation" r:id="rId21" imgW="1143000" imgH="203200" progId="Equation.3">
                  <p:embed/>
                </p:oleObj>
              </mc:Choice>
              <mc:Fallback>
                <p:oleObj name="Equation" r:id="rId21" imgW="1143000" imgH="203200" progId="Equation.3">
                  <p:embed/>
                  <p:pic>
                    <p:nvPicPr>
                      <p:cNvPr id="103442" name="Object 29">
                        <a:extLst>
                          <a:ext uri="{FF2B5EF4-FFF2-40B4-BE49-F238E27FC236}">
                            <a16:creationId xmlns:a16="http://schemas.microsoft.com/office/drawing/2014/main" id="{28BE10E8-2F83-9752-BAD8-19E143610FB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000" y="981075"/>
                        <a:ext cx="27305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3" name="Object 30">
            <a:extLst>
              <a:ext uri="{FF2B5EF4-FFF2-40B4-BE49-F238E27FC236}">
                <a16:creationId xmlns:a16="http://schemas.microsoft.com/office/drawing/2014/main" id="{7F25B6C2-A13C-348B-AF0A-EBADFBD90B68}"/>
              </a:ext>
            </a:extLst>
          </p:cNvPr>
          <p:cNvGraphicFramePr>
            <a:graphicFrameLocks noChangeAspect="1"/>
          </p:cNvGraphicFramePr>
          <p:nvPr/>
        </p:nvGraphicFramePr>
        <p:xfrm>
          <a:off x="4572000" y="1628775"/>
          <a:ext cx="2670175" cy="485775"/>
        </p:xfrm>
        <a:graphic>
          <a:graphicData uri="http://schemas.openxmlformats.org/presentationml/2006/ole">
            <mc:AlternateContent xmlns:mc="http://schemas.openxmlformats.org/markup-compatibility/2006">
              <mc:Choice xmlns:v="urn:schemas-microsoft-com:vml" Requires="v">
                <p:oleObj name="Equation" r:id="rId23" imgW="1117115" imgH="203112" progId="Equation.3">
                  <p:embed/>
                </p:oleObj>
              </mc:Choice>
              <mc:Fallback>
                <p:oleObj name="Equation" r:id="rId23" imgW="1117115" imgH="203112" progId="Equation.3">
                  <p:embed/>
                  <p:pic>
                    <p:nvPicPr>
                      <p:cNvPr id="103443" name="Object 30">
                        <a:extLst>
                          <a:ext uri="{FF2B5EF4-FFF2-40B4-BE49-F238E27FC236}">
                            <a16:creationId xmlns:a16="http://schemas.microsoft.com/office/drawing/2014/main" id="{7F25B6C2-A13C-348B-AF0A-EBADFBD90B6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1628775"/>
                        <a:ext cx="267017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4" name="Object 31">
            <a:extLst>
              <a:ext uri="{FF2B5EF4-FFF2-40B4-BE49-F238E27FC236}">
                <a16:creationId xmlns:a16="http://schemas.microsoft.com/office/drawing/2014/main" id="{54A33B2D-AADE-2785-4AA5-9EA4ADC622C9}"/>
              </a:ext>
            </a:extLst>
          </p:cNvPr>
          <p:cNvGraphicFramePr>
            <a:graphicFrameLocks noChangeAspect="1"/>
          </p:cNvGraphicFramePr>
          <p:nvPr/>
        </p:nvGraphicFramePr>
        <p:xfrm>
          <a:off x="4500563" y="2349500"/>
          <a:ext cx="2640012" cy="485775"/>
        </p:xfrm>
        <a:graphic>
          <a:graphicData uri="http://schemas.openxmlformats.org/presentationml/2006/ole">
            <mc:AlternateContent xmlns:mc="http://schemas.openxmlformats.org/markup-compatibility/2006">
              <mc:Choice xmlns:v="urn:schemas-microsoft-com:vml" Requires="v">
                <p:oleObj name="Equation" r:id="rId25" imgW="1104900" imgH="203200" progId="Equation.3">
                  <p:embed/>
                </p:oleObj>
              </mc:Choice>
              <mc:Fallback>
                <p:oleObj name="Equation" r:id="rId25" imgW="1104900" imgH="203200" progId="Equation.3">
                  <p:embed/>
                  <p:pic>
                    <p:nvPicPr>
                      <p:cNvPr id="103444" name="Object 31">
                        <a:extLst>
                          <a:ext uri="{FF2B5EF4-FFF2-40B4-BE49-F238E27FC236}">
                            <a16:creationId xmlns:a16="http://schemas.microsoft.com/office/drawing/2014/main" id="{54A33B2D-AADE-2785-4AA5-9EA4ADC622C9}"/>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00563" y="2349500"/>
                        <a:ext cx="2640012"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5" name="Object 32">
            <a:extLst>
              <a:ext uri="{FF2B5EF4-FFF2-40B4-BE49-F238E27FC236}">
                <a16:creationId xmlns:a16="http://schemas.microsoft.com/office/drawing/2014/main" id="{0A24A858-31AD-29B4-6511-299AE34622F9}"/>
              </a:ext>
            </a:extLst>
          </p:cNvPr>
          <p:cNvGraphicFramePr>
            <a:graphicFrameLocks noChangeAspect="1"/>
          </p:cNvGraphicFramePr>
          <p:nvPr/>
        </p:nvGraphicFramePr>
        <p:xfrm>
          <a:off x="4521200" y="2997200"/>
          <a:ext cx="1851025" cy="485775"/>
        </p:xfrm>
        <a:graphic>
          <a:graphicData uri="http://schemas.openxmlformats.org/presentationml/2006/ole">
            <mc:AlternateContent xmlns:mc="http://schemas.openxmlformats.org/markup-compatibility/2006">
              <mc:Choice xmlns:v="urn:schemas-microsoft-com:vml" Requires="v">
                <p:oleObj name="Equation" r:id="rId27" imgW="774364" imgH="203112" progId="Equation.3">
                  <p:embed/>
                </p:oleObj>
              </mc:Choice>
              <mc:Fallback>
                <p:oleObj name="Equation" r:id="rId27" imgW="774364" imgH="203112" progId="Equation.3">
                  <p:embed/>
                  <p:pic>
                    <p:nvPicPr>
                      <p:cNvPr id="103445" name="Object 32">
                        <a:extLst>
                          <a:ext uri="{FF2B5EF4-FFF2-40B4-BE49-F238E27FC236}">
                            <a16:creationId xmlns:a16="http://schemas.microsoft.com/office/drawing/2014/main" id="{0A24A858-31AD-29B4-6511-299AE34622F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21200" y="2997200"/>
                        <a:ext cx="18510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6" name="Object 33">
            <a:extLst>
              <a:ext uri="{FF2B5EF4-FFF2-40B4-BE49-F238E27FC236}">
                <a16:creationId xmlns:a16="http://schemas.microsoft.com/office/drawing/2014/main" id="{750F951F-D38D-A271-9B0C-E96B1600B1A8}"/>
              </a:ext>
            </a:extLst>
          </p:cNvPr>
          <p:cNvGraphicFramePr>
            <a:graphicFrameLocks noChangeAspect="1"/>
          </p:cNvGraphicFramePr>
          <p:nvPr/>
        </p:nvGraphicFramePr>
        <p:xfrm>
          <a:off x="4530725" y="3716338"/>
          <a:ext cx="2489200" cy="485775"/>
        </p:xfrm>
        <a:graphic>
          <a:graphicData uri="http://schemas.openxmlformats.org/presentationml/2006/ole">
            <mc:AlternateContent xmlns:mc="http://schemas.openxmlformats.org/markup-compatibility/2006">
              <mc:Choice xmlns:v="urn:schemas-microsoft-com:vml" Requires="v">
                <p:oleObj name="Equation" r:id="rId29" imgW="1040948" imgH="203112" progId="Equation.3">
                  <p:embed/>
                </p:oleObj>
              </mc:Choice>
              <mc:Fallback>
                <p:oleObj name="Equation" r:id="rId29" imgW="1040948" imgH="203112" progId="Equation.3">
                  <p:embed/>
                  <p:pic>
                    <p:nvPicPr>
                      <p:cNvPr id="103446" name="Object 33">
                        <a:extLst>
                          <a:ext uri="{FF2B5EF4-FFF2-40B4-BE49-F238E27FC236}">
                            <a16:creationId xmlns:a16="http://schemas.microsoft.com/office/drawing/2014/main" id="{750F951F-D38D-A271-9B0C-E96B1600B1A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530725" y="3716338"/>
                        <a:ext cx="24892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47" name="Object 34">
            <a:extLst>
              <a:ext uri="{FF2B5EF4-FFF2-40B4-BE49-F238E27FC236}">
                <a16:creationId xmlns:a16="http://schemas.microsoft.com/office/drawing/2014/main" id="{CE91580D-6D8D-0791-88CF-CBC66AB4D0C1}"/>
              </a:ext>
            </a:extLst>
          </p:cNvPr>
          <p:cNvGraphicFramePr>
            <a:graphicFrameLocks noChangeAspect="1"/>
          </p:cNvGraphicFramePr>
          <p:nvPr/>
        </p:nvGraphicFramePr>
        <p:xfrm>
          <a:off x="4635500" y="4508500"/>
          <a:ext cx="1881188" cy="485775"/>
        </p:xfrm>
        <a:graphic>
          <a:graphicData uri="http://schemas.openxmlformats.org/presentationml/2006/ole">
            <mc:AlternateContent xmlns:mc="http://schemas.openxmlformats.org/markup-compatibility/2006">
              <mc:Choice xmlns:v="urn:schemas-microsoft-com:vml" Requires="v">
                <p:oleObj name="Equation" r:id="rId31" imgW="787058" imgH="203112" progId="Equation.3">
                  <p:embed/>
                </p:oleObj>
              </mc:Choice>
              <mc:Fallback>
                <p:oleObj name="Equation" r:id="rId31" imgW="787058" imgH="203112" progId="Equation.3">
                  <p:embed/>
                  <p:pic>
                    <p:nvPicPr>
                      <p:cNvPr id="103447" name="Object 34">
                        <a:extLst>
                          <a:ext uri="{FF2B5EF4-FFF2-40B4-BE49-F238E27FC236}">
                            <a16:creationId xmlns:a16="http://schemas.microsoft.com/office/drawing/2014/main" id="{CE91580D-6D8D-0791-88CF-CBC66AB4D0C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635500" y="4508500"/>
                        <a:ext cx="1881188"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48" name="TextBox 34">
            <a:extLst>
              <a:ext uri="{FF2B5EF4-FFF2-40B4-BE49-F238E27FC236}">
                <a16:creationId xmlns:a16="http://schemas.microsoft.com/office/drawing/2014/main" id="{303712EF-AAD5-D943-5FF9-FC70FDB0E61E}"/>
              </a:ext>
            </a:extLst>
          </p:cNvPr>
          <p:cNvSpPr txBox="1">
            <a:spLocks noChangeArrowheads="1"/>
          </p:cNvSpPr>
          <p:nvPr/>
        </p:nvSpPr>
        <p:spPr bwMode="auto">
          <a:xfrm>
            <a:off x="827088" y="5300663"/>
            <a:ext cx="489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endParaRPr lang="zh-CN" altLang="en-US" sz="1800">
              <a:latin typeface="Arial" panose="020B0604020202020204" pitchFamily="34" charset="0"/>
              <a:ea typeface="宋体" panose="02010600030101010101" pitchFamily="2" charset="-122"/>
            </a:endParaRPr>
          </a:p>
        </p:txBody>
      </p:sp>
      <p:sp>
        <p:nvSpPr>
          <p:cNvPr id="37" name="TextBox 36">
            <a:extLst>
              <a:ext uri="{FF2B5EF4-FFF2-40B4-BE49-F238E27FC236}">
                <a16:creationId xmlns:a16="http://schemas.microsoft.com/office/drawing/2014/main" id="{E25557C4-552B-5AC4-E041-7E902021B726}"/>
              </a:ext>
            </a:extLst>
          </p:cNvPr>
          <p:cNvSpPr txBox="1"/>
          <p:nvPr/>
        </p:nvSpPr>
        <p:spPr>
          <a:xfrm>
            <a:off x="1116013" y="5373688"/>
            <a:ext cx="7416800" cy="1568450"/>
          </a:xfrm>
          <a:prstGeom prst="rect">
            <a:avLst/>
          </a:prstGeom>
          <a:noFill/>
        </p:spPr>
        <p:txBody>
          <a:bodyPr>
            <a:spAutoFit/>
          </a:bodyPr>
          <a:lstStyle/>
          <a:p>
            <a:pPr eaLnBrk="1" hangingPunct="1">
              <a:defRPr/>
            </a:pPr>
            <a:r>
              <a:rPr lang="en-US" altLang="zh-CN" sz="2400" dirty="0">
                <a:solidFill>
                  <a:schemeClr val="bg1"/>
                </a:solidFill>
                <a:latin typeface="Arial" charset="0"/>
              </a:rPr>
              <a:t>P=z((y((x((1,10)(2,8)),3)(x((3,8)),2)),</a:t>
            </a:r>
            <a:r>
              <a:rPr lang="en-US" altLang="zh-CN" sz="2400" dirty="0">
                <a:solidFill>
                  <a:srgbClr val="FF0000"/>
                </a:solidFill>
                <a:latin typeface="Arial" charset="0"/>
              </a:rPr>
              <a:t>2</a:t>
            </a:r>
            <a:r>
              <a:rPr lang="en-US" altLang="zh-CN" sz="2400" dirty="0">
                <a:solidFill>
                  <a:schemeClr val="bg1"/>
                </a:solidFill>
                <a:latin typeface="Arial" charset="0"/>
              </a:rPr>
              <a:t>)</a:t>
            </a:r>
          </a:p>
          <a:p>
            <a:pPr eaLnBrk="1" hangingPunct="1">
              <a:defRPr/>
            </a:pPr>
            <a:endParaRPr lang="en-US" altLang="zh-CN" sz="2400" dirty="0">
              <a:solidFill>
                <a:schemeClr val="bg1"/>
              </a:solidFill>
              <a:latin typeface="Arial" charset="0"/>
            </a:endParaRPr>
          </a:p>
          <a:p>
            <a:pPr eaLnBrk="1" hangingPunct="1">
              <a:defRPr/>
            </a:pPr>
            <a:r>
              <a:rPr lang="en-US" altLang="zh-CN" sz="2400" dirty="0">
                <a:solidFill>
                  <a:schemeClr val="bg1"/>
                </a:solidFill>
                <a:latin typeface="Arial" charset="0"/>
              </a:rPr>
              <a:t>(y((x((1,4)(6,3)),4)(x((2,0)),1)),</a:t>
            </a:r>
            <a:r>
              <a:rPr lang="en-US" altLang="zh-CN" sz="2400" dirty="0">
                <a:solidFill>
                  <a:schemeClr val="bg2"/>
                </a:solidFill>
                <a:latin typeface="Arial" charset="0"/>
              </a:rPr>
              <a:t>1</a:t>
            </a:r>
            <a:r>
              <a:rPr lang="en-US" altLang="zh-CN" sz="2400" dirty="0">
                <a:solidFill>
                  <a:schemeClr val="bg1"/>
                </a:solidFill>
                <a:latin typeface="Arial" charset="0"/>
              </a:rPr>
              <a:t>)(</a:t>
            </a:r>
            <a:r>
              <a:rPr lang="en-US" altLang="zh-CN" sz="2400" u="sng" dirty="0">
                <a:solidFill>
                  <a:schemeClr val="bg1"/>
                </a:solidFill>
                <a:uFill>
                  <a:solidFill>
                    <a:srgbClr val="339933"/>
                  </a:solidFill>
                </a:uFill>
                <a:latin typeface="Arial" charset="0"/>
              </a:rPr>
              <a:t>y((</a:t>
            </a:r>
            <a:r>
              <a:rPr lang="en-US" altLang="zh-CN" sz="2400" u="sng" dirty="0">
                <a:solidFill>
                  <a:srgbClr val="FF0000"/>
                </a:solidFill>
                <a:uFill>
                  <a:solidFill>
                    <a:srgbClr val="339933"/>
                  </a:solidFill>
                </a:uFill>
                <a:latin typeface="Arial" charset="0"/>
              </a:rPr>
              <a:t>x((15,0))</a:t>
            </a:r>
            <a:r>
              <a:rPr lang="en-US" altLang="zh-CN" sz="2400" u="sng" dirty="0">
                <a:solidFill>
                  <a:schemeClr val="bg1"/>
                </a:solidFill>
                <a:latin typeface="Arial" charset="0"/>
              </a:rPr>
              <a:t>,0)),</a:t>
            </a:r>
            <a:r>
              <a:rPr lang="en-US" altLang="zh-CN" sz="2400" dirty="0">
                <a:solidFill>
                  <a:srgbClr val="339933"/>
                </a:solidFill>
                <a:latin typeface="Arial" charset="0"/>
              </a:rPr>
              <a:t>0</a:t>
            </a:r>
            <a:r>
              <a:rPr lang="en-US" altLang="zh-CN" sz="2400" dirty="0">
                <a:solidFill>
                  <a:schemeClr val="bg1"/>
                </a:solidFill>
                <a:latin typeface="Arial" charset="0"/>
              </a:rPr>
              <a:t>))</a:t>
            </a:r>
          </a:p>
          <a:p>
            <a:pPr eaLnBrk="1" hangingPunct="1">
              <a:defRPr/>
            </a:pPr>
            <a:r>
              <a:rPr lang="en-US" altLang="zh-CN" sz="2400" dirty="0">
                <a:solidFill>
                  <a:schemeClr val="bg1"/>
                </a:solidFill>
                <a:latin typeface="Arial" charset="0"/>
              </a:rPr>
              <a:t>   </a:t>
            </a:r>
            <a:endParaRPr lang="zh-CN" altLang="en-US" sz="2400" dirty="0">
              <a:solidFill>
                <a:schemeClr val="bg1"/>
              </a:solidFill>
              <a:latin typeface="Arial" charset="0"/>
            </a:endParaRPr>
          </a:p>
        </p:txBody>
      </p:sp>
      <p:sp>
        <p:nvSpPr>
          <p:cNvPr id="38" name="圆角矩形 37">
            <a:extLst>
              <a:ext uri="{FF2B5EF4-FFF2-40B4-BE49-F238E27FC236}">
                <a16:creationId xmlns:a16="http://schemas.microsoft.com/office/drawing/2014/main" id="{FB9B1E65-6D1A-01BB-C706-D7A8B3C5C953}"/>
              </a:ext>
            </a:extLst>
          </p:cNvPr>
          <p:cNvSpPr/>
          <p:nvPr/>
        </p:nvSpPr>
        <p:spPr>
          <a:xfrm>
            <a:off x="1908175" y="5229225"/>
            <a:ext cx="4103688" cy="5762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9" name="圆角矩形 38">
            <a:extLst>
              <a:ext uri="{FF2B5EF4-FFF2-40B4-BE49-F238E27FC236}">
                <a16:creationId xmlns:a16="http://schemas.microsoft.com/office/drawing/2014/main" id="{5A8A2915-7EE4-0C6C-A9CB-2F209D1298D5}"/>
              </a:ext>
            </a:extLst>
          </p:cNvPr>
          <p:cNvSpPr/>
          <p:nvPr/>
        </p:nvSpPr>
        <p:spPr>
          <a:xfrm>
            <a:off x="2195513" y="5373688"/>
            <a:ext cx="1871662"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0" name="圆角矩形 39">
            <a:extLst>
              <a:ext uri="{FF2B5EF4-FFF2-40B4-BE49-F238E27FC236}">
                <a16:creationId xmlns:a16="http://schemas.microsoft.com/office/drawing/2014/main" id="{4951D0CD-80C5-8E73-38CC-0A87D0E371C6}"/>
              </a:ext>
            </a:extLst>
          </p:cNvPr>
          <p:cNvSpPr/>
          <p:nvPr/>
        </p:nvSpPr>
        <p:spPr>
          <a:xfrm>
            <a:off x="4356100" y="5373688"/>
            <a:ext cx="11525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3453" name="TextBox 40">
            <a:extLst>
              <a:ext uri="{FF2B5EF4-FFF2-40B4-BE49-F238E27FC236}">
                <a16:creationId xmlns:a16="http://schemas.microsoft.com/office/drawing/2014/main" id="{CEFAF9EF-A649-5C49-7546-E29436D1172F}"/>
              </a:ext>
            </a:extLst>
          </p:cNvPr>
          <p:cNvSpPr txBox="1">
            <a:spLocks noChangeArrowheads="1"/>
          </p:cNvSpPr>
          <p:nvPr/>
        </p:nvSpPr>
        <p:spPr bwMode="auto">
          <a:xfrm>
            <a:off x="3419475" y="4932363"/>
            <a:ext cx="647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solidFill>
                  <a:schemeClr val="bg2"/>
                </a:solidFill>
                <a:latin typeface="Arial" panose="020B0604020202020204" pitchFamily="34" charset="0"/>
                <a:ea typeface="宋体" panose="02010600030101010101" pitchFamily="2" charset="-122"/>
              </a:rPr>
              <a:t>A</a:t>
            </a:r>
            <a:endParaRPr lang="zh-CN" altLang="en-US" sz="1800">
              <a:solidFill>
                <a:schemeClr val="bg2"/>
              </a:solidFill>
              <a:latin typeface="Arial" panose="020B0604020202020204" pitchFamily="34" charset="0"/>
              <a:ea typeface="宋体" panose="02010600030101010101" pitchFamily="2" charset="-122"/>
            </a:endParaRPr>
          </a:p>
        </p:txBody>
      </p:sp>
      <p:sp>
        <p:nvSpPr>
          <p:cNvPr id="103454" name="TextBox 41">
            <a:extLst>
              <a:ext uri="{FF2B5EF4-FFF2-40B4-BE49-F238E27FC236}">
                <a16:creationId xmlns:a16="http://schemas.microsoft.com/office/drawing/2014/main" id="{A7AC5AFC-F4E3-FBE9-5189-54DBF25229B8}"/>
              </a:ext>
            </a:extLst>
          </p:cNvPr>
          <p:cNvSpPr txBox="1">
            <a:spLocks noChangeArrowheads="1"/>
          </p:cNvSpPr>
          <p:nvPr/>
        </p:nvSpPr>
        <p:spPr bwMode="auto">
          <a:xfrm>
            <a:off x="2843213" y="5084763"/>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C</a:t>
            </a:r>
            <a:endParaRPr lang="zh-CN" altLang="en-US" sz="1800">
              <a:solidFill>
                <a:srgbClr val="FF0000"/>
              </a:solidFill>
              <a:latin typeface="Arial" panose="020B0604020202020204" pitchFamily="34" charset="0"/>
              <a:ea typeface="宋体" panose="02010600030101010101" pitchFamily="2" charset="-122"/>
            </a:endParaRPr>
          </a:p>
        </p:txBody>
      </p:sp>
      <p:sp>
        <p:nvSpPr>
          <p:cNvPr id="103455" name="TextBox 42">
            <a:extLst>
              <a:ext uri="{FF2B5EF4-FFF2-40B4-BE49-F238E27FC236}">
                <a16:creationId xmlns:a16="http://schemas.microsoft.com/office/drawing/2014/main" id="{183B480B-0B7B-5A52-AA3F-2579DB84F6BB}"/>
              </a:ext>
            </a:extLst>
          </p:cNvPr>
          <p:cNvSpPr txBox="1">
            <a:spLocks noChangeArrowheads="1"/>
          </p:cNvSpPr>
          <p:nvPr/>
        </p:nvSpPr>
        <p:spPr bwMode="auto">
          <a:xfrm>
            <a:off x="4643438" y="5084763"/>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D</a:t>
            </a:r>
            <a:endParaRPr lang="zh-CN" altLang="en-US" sz="1800">
              <a:solidFill>
                <a:srgbClr val="FF0000"/>
              </a:solidFill>
              <a:latin typeface="Arial" panose="020B0604020202020204" pitchFamily="34" charset="0"/>
              <a:ea typeface="宋体" panose="02010600030101010101" pitchFamily="2" charset="-122"/>
            </a:endParaRPr>
          </a:p>
        </p:txBody>
      </p:sp>
      <p:sp>
        <p:nvSpPr>
          <p:cNvPr id="44" name="圆角矩形 43">
            <a:extLst>
              <a:ext uri="{FF2B5EF4-FFF2-40B4-BE49-F238E27FC236}">
                <a16:creationId xmlns:a16="http://schemas.microsoft.com/office/drawing/2014/main" id="{58118FDC-3CC0-0E1C-82BD-1B4B0BA05F8B}"/>
              </a:ext>
            </a:extLst>
          </p:cNvPr>
          <p:cNvSpPr/>
          <p:nvPr/>
        </p:nvSpPr>
        <p:spPr>
          <a:xfrm>
            <a:off x="1258888" y="6021388"/>
            <a:ext cx="4176712" cy="647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3457" name="TextBox 44">
            <a:extLst>
              <a:ext uri="{FF2B5EF4-FFF2-40B4-BE49-F238E27FC236}">
                <a16:creationId xmlns:a16="http://schemas.microsoft.com/office/drawing/2014/main" id="{FCD66234-D763-C2A0-9236-B87E6E37B9A2}"/>
              </a:ext>
            </a:extLst>
          </p:cNvPr>
          <p:cNvSpPr txBox="1">
            <a:spLocks noChangeArrowheads="1"/>
          </p:cNvSpPr>
          <p:nvPr/>
        </p:nvSpPr>
        <p:spPr bwMode="auto">
          <a:xfrm>
            <a:off x="3059113" y="5732463"/>
            <a:ext cx="6492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b="1">
                <a:solidFill>
                  <a:schemeClr val="bg2"/>
                </a:solidFill>
                <a:latin typeface="Arial" panose="020B0604020202020204" pitchFamily="34" charset="0"/>
                <a:ea typeface="宋体" panose="02010600030101010101" pitchFamily="2" charset="-122"/>
              </a:rPr>
              <a:t>B</a:t>
            </a:r>
            <a:endParaRPr lang="zh-CN" altLang="en-US" sz="1800" b="1">
              <a:solidFill>
                <a:schemeClr val="bg2"/>
              </a:solidFill>
              <a:latin typeface="Arial" panose="020B0604020202020204" pitchFamily="34" charset="0"/>
              <a:ea typeface="宋体" panose="02010600030101010101" pitchFamily="2" charset="-122"/>
            </a:endParaRPr>
          </a:p>
        </p:txBody>
      </p:sp>
      <p:sp>
        <p:nvSpPr>
          <p:cNvPr id="46" name="圆角矩形 45">
            <a:extLst>
              <a:ext uri="{FF2B5EF4-FFF2-40B4-BE49-F238E27FC236}">
                <a16:creationId xmlns:a16="http://schemas.microsoft.com/office/drawing/2014/main" id="{7950AA08-7781-407A-9118-C4FDBC63D4A2}"/>
              </a:ext>
            </a:extLst>
          </p:cNvPr>
          <p:cNvSpPr/>
          <p:nvPr/>
        </p:nvSpPr>
        <p:spPr>
          <a:xfrm>
            <a:off x="1619250" y="6165850"/>
            <a:ext cx="1728788"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3459" name="TextBox 46">
            <a:extLst>
              <a:ext uri="{FF2B5EF4-FFF2-40B4-BE49-F238E27FC236}">
                <a16:creationId xmlns:a16="http://schemas.microsoft.com/office/drawing/2014/main" id="{C1C4AE4F-5E70-C86F-7F11-E102230CD230}"/>
              </a:ext>
            </a:extLst>
          </p:cNvPr>
          <p:cNvSpPr txBox="1">
            <a:spLocks noChangeArrowheads="1"/>
          </p:cNvSpPr>
          <p:nvPr/>
        </p:nvSpPr>
        <p:spPr bwMode="auto">
          <a:xfrm>
            <a:off x="2411413" y="587692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E</a:t>
            </a:r>
            <a:endParaRPr lang="zh-CN" altLang="en-US" sz="1800">
              <a:solidFill>
                <a:srgbClr val="FF0000"/>
              </a:solidFill>
              <a:latin typeface="Arial" panose="020B0604020202020204" pitchFamily="34" charset="0"/>
              <a:ea typeface="宋体" panose="02010600030101010101" pitchFamily="2" charset="-122"/>
            </a:endParaRPr>
          </a:p>
        </p:txBody>
      </p:sp>
      <p:sp>
        <p:nvSpPr>
          <p:cNvPr id="48" name="圆角矩形 47">
            <a:extLst>
              <a:ext uri="{FF2B5EF4-FFF2-40B4-BE49-F238E27FC236}">
                <a16:creationId xmlns:a16="http://schemas.microsoft.com/office/drawing/2014/main" id="{892303EB-C93C-CA13-D56A-5D1AF1E03F0C}"/>
              </a:ext>
            </a:extLst>
          </p:cNvPr>
          <p:cNvSpPr/>
          <p:nvPr/>
        </p:nvSpPr>
        <p:spPr>
          <a:xfrm>
            <a:off x="3708400" y="6165850"/>
            <a:ext cx="13684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3461" name="TextBox 48">
            <a:extLst>
              <a:ext uri="{FF2B5EF4-FFF2-40B4-BE49-F238E27FC236}">
                <a16:creationId xmlns:a16="http://schemas.microsoft.com/office/drawing/2014/main" id="{C5ABC182-57C5-AF01-FCC9-EC4DD4A89FDB}"/>
              </a:ext>
            </a:extLst>
          </p:cNvPr>
          <p:cNvSpPr txBox="1">
            <a:spLocks noChangeArrowheads="1"/>
          </p:cNvSpPr>
          <p:nvPr/>
        </p:nvSpPr>
        <p:spPr bwMode="auto">
          <a:xfrm>
            <a:off x="4284663" y="5876925"/>
            <a:ext cx="647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F</a:t>
            </a:r>
            <a:endParaRPr lang="zh-CN" altLang="en-US" sz="180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4">
            <a:extLst>
              <a:ext uri="{FF2B5EF4-FFF2-40B4-BE49-F238E27FC236}">
                <a16:creationId xmlns:a16="http://schemas.microsoft.com/office/drawing/2014/main" id="{F09F7A5C-109E-E17A-B3A4-81108ECE1631}"/>
              </a:ext>
            </a:extLst>
          </p:cNvPr>
          <p:cNvSpPr txBox="1">
            <a:spLocks noChangeArrowheads="1"/>
          </p:cNvSpPr>
          <p:nvPr/>
        </p:nvSpPr>
        <p:spPr bwMode="auto">
          <a:xfrm>
            <a:off x="468313" y="1628775"/>
            <a:ext cx="84963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solidFill>
                  <a:srgbClr val="FFFFFF"/>
                </a:solidFill>
                <a:ea typeface="宋体" panose="02010600030101010101" pitchFamily="2" charset="-122"/>
              </a:rPr>
              <a:t>typedef enum {Atom, List} ElemTag;</a:t>
            </a:r>
          </a:p>
          <a:p>
            <a:pPr eaLnBrk="1" hangingPunct="1">
              <a:spcBef>
                <a:spcPct val="0"/>
              </a:spcBef>
              <a:buClrTx/>
              <a:buSzTx/>
              <a:buFontTx/>
              <a:buNone/>
            </a:pPr>
            <a:endParaRPr lang="en-US" altLang="zh-CN" sz="2400">
              <a:solidFill>
                <a:srgbClr val="FFFFFF"/>
              </a:solidFill>
              <a:ea typeface="宋体" panose="02010600030101010101" pitchFamily="2" charset="-122"/>
            </a:endParaRPr>
          </a:p>
          <a:p>
            <a:pPr eaLnBrk="1" hangingPunct="1">
              <a:spcBef>
                <a:spcPct val="0"/>
              </a:spcBef>
              <a:buClrTx/>
              <a:buSzTx/>
              <a:buFontTx/>
              <a:buNone/>
            </a:pPr>
            <a:r>
              <a:rPr lang="en-US" altLang="zh-CN" sz="2400">
                <a:solidFill>
                  <a:srgbClr val="FFFFFF"/>
                </a:solidFill>
                <a:ea typeface="宋体" panose="02010600030101010101" pitchFamily="2" charset="-122"/>
              </a:rPr>
              <a:t>typedef struct MPNode {</a:t>
            </a:r>
          </a:p>
          <a:p>
            <a:pPr eaLnBrk="1" hangingPunct="1">
              <a:spcBef>
                <a:spcPct val="0"/>
              </a:spcBef>
              <a:buClrTx/>
              <a:buSzTx/>
              <a:buFontTx/>
              <a:buNone/>
            </a:pPr>
            <a:r>
              <a:rPr lang="en-US" altLang="zh-CN" sz="2400">
                <a:solidFill>
                  <a:srgbClr val="FFFFFF"/>
                </a:solidFill>
                <a:ea typeface="宋体" panose="02010600030101010101" pitchFamily="2" charset="-122"/>
              </a:rPr>
              <a:t>    ElemTag tag;//</a:t>
            </a:r>
            <a:r>
              <a:rPr lang="zh-CN" altLang="en-US" sz="2400">
                <a:solidFill>
                  <a:srgbClr val="FFFFFF"/>
                </a:solidFill>
                <a:ea typeface="宋体" panose="02010600030101010101" pitchFamily="2" charset="-122"/>
              </a:rPr>
              <a:t>区分原子节点和表节点</a:t>
            </a:r>
            <a:endParaRPr lang="en-US" altLang="zh-CN" sz="2400">
              <a:solidFill>
                <a:srgbClr val="FFFFFF"/>
              </a:solidFill>
              <a:ea typeface="宋体" panose="02010600030101010101" pitchFamily="2" charset="-122"/>
            </a:endParaRPr>
          </a:p>
          <a:p>
            <a:pPr eaLnBrk="1" hangingPunct="1">
              <a:spcBef>
                <a:spcPct val="0"/>
              </a:spcBef>
              <a:buClrTx/>
              <a:buSzTx/>
              <a:buFontTx/>
              <a:buNone/>
            </a:pPr>
            <a:r>
              <a:rPr lang="en-US" altLang="zh-CN" sz="2400">
                <a:solidFill>
                  <a:srgbClr val="FFFFFF"/>
                </a:solidFill>
                <a:ea typeface="宋体" panose="02010600030101010101" pitchFamily="2" charset="-122"/>
              </a:rPr>
              <a:t>    int exp;//</a:t>
            </a:r>
            <a:r>
              <a:rPr lang="zh-CN" altLang="en-US" sz="2400">
                <a:solidFill>
                  <a:srgbClr val="FFFFFF"/>
                </a:solidFill>
                <a:ea typeface="宋体" panose="02010600030101010101" pitchFamily="2" charset="-122"/>
              </a:rPr>
              <a:t>指数域</a:t>
            </a:r>
            <a:endParaRPr lang="en-US" altLang="zh-CN" sz="2400">
              <a:solidFill>
                <a:srgbClr val="FFFFFF"/>
              </a:solidFill>
              <a:ea typeface="宋体" panose="02010600030101010101" pitchFamily="2" charset="-122"/>
            </a:endParaRPr>
          </a:p>
          <a:p>
            <a:pPr eaLnBrk="1" hangingPunct="1">
              <a:spcBef>
                <a:spcPct val="0"/>
              </a:spcBef>
              <a:buClrTx/>
              <a:buSzTx/>
              <a:buFontTx/>
              <a:buNone/>
            </a:pPr>
            <a:r>
              <a:rPr lang="en-US" altLang="zh-CN" sz="2400">
                <a:solidFill>
                  <a:srgbClr val="FFFFFF"/>
                </a:solidFill>
                <a:ea typeface="宋体" panose="02010600030101010101" pitchFamily="2" charset="-122"/>
              </a:rPr>
              <a:t>    </a:t>
            </a:r>
            <a:r>
              <a:rPr lang="en-US" altLang="zh-CN" sz="2400">
                <a:solidFill>
                  <a:srgbClr val="FFFF00"/>
                </a:solidFill>
                <a:ea typeface="宋体" panose="02010600030101010101" pitchFamily="2" charset="-122"/>
              </a:rPr>
              <a:t>union</a:t>
            </a:r>
            <a:r>
              <a:rPr lang="en-US" altLang="zh-CN" sz="2400">
                <a:solidFill>
                  <a:srgbClr val="FFFFFF"/>
                </a:solidFill>
                <a:ea typeface="宋体" panose="02010600030101010101" pitchFamily="2" charset="-122"/>
              </a:rPr>
              <a:t> {</a:t>
            </a:r>
          </a:p>
          <a:p>
            <a:pPr eaLnBrk="1" hangingPunct="1">
              <a:spcBef>
                <a:spcPct val="0"/>
              </a:spcBef>
              <a:buClrTx/>
              <a:buSzTx/>
              <a:buFontTx/>
              <a:buNone/>
            </a:pPr>
            <a:r>
              <a:rPr lang="en-US" altLang="zh-CN" sz="2400">
                <a:solidFill>
                  <a:srgbClr val="FFFFFF"/>
                </a:solidFill>
                <a:ea typeface="宋体" panose="02010600030101010101" pitchFamily="2" charset="-122"/>
              </a:rPr>
              <a:t>        float    coef;//</a:t>
            </a:r>
            <a:r>
              <a:rPr lang="zh-CN" altLang="en-US" sz="2400">
                <a:solidFill>
                  <a:srgbClr val="FFFFFF"/>
                </a:solidFill>
                <a:ea typeface="宋体" panose="02010600030101010101" pitchFamily="2" charset="-122"/>
              </a:rPr>
              <a:t>系数域</a:t>
            </a:r>
            <a:endParaRPr lang="en-US" altLang="zh-CN" sz="2400">
              <a:solidFill>
                <a:srgbClr val="FFFFFF"/>
              </a:solidFill>
              <a:ea typeface="宋体" panose="02010600030101010101" pitchFamily="2" charset="-122"/>
            </a:endParaRPr>
          </a:p>
          <a:p>
            <a:pPr eaLnBrk="1" hangingPunct="1">
              <a:spcBef>
                <a:spcPct val="0"/>
              </a:spcBef>
              <a:buClrTx/>
              <a:buSzTx/>
              <a:buFontTx/>
              <a:buNone/>
            </a:pPr>
            <a:r>
              <a:rPr lang="en-US" altLang="zh-CN" sz="2400">
                <a:solidFill>
                  <a:srgbClr val="FFFFFF"/>
                </a:solidFill>
                <a:ea typeface="宋体" panose="02010600030101010101" pitchFamily="2" charset="-122"/>
              </a:rPr>
              <a:t>        struct MPNode *head;//</a:t>
            </a:r>
            <a:r>
              <a:rPr lang="zh-CN" altLang="en-US" sz="2400">
                <a:solidFill>
                  <a:srgbClr val="FFFFFF"/>
                </a:solidFill>
                <a:ea typeface="宋体" panose="02010600030101010101" pitchFamily="2" charset="-122"/>
              </a:rPr>
              <a:t>表头指针</a:t>
            </a:r>
            <a:endParaRPr lang="en-US" altLang="zh-CN" sz="2400">
              <a:solidFill>
                <a:srgbClr val="FFFFFF"/>
              </a:solidFill>
              <a:ea typeface="宋体" panose="02010600030101010101" pitchFamily="2" charset="-122"/>
            </a:endParaRPr>
          </a:p>
          <a:p>
            <a:pPr eaLnBrk="1" hangingPunct="1">
              <a:spcBef>
                <a:spcPct val="0"/>
              </a:spcBef>
              <a:buClrTx/>
              <a:buSzTx/>
              <a:buFontTx/>
              <a:buNone/>
            </a:pPr>
            <a:r>
              <a:rPr lang="en-US" altLang="zh-CN" sz="2400">
                <a:solidFill>
                  <a:srgbClr val="FFFFFF"/>
                </a:solidFill>
                <a:ea typeface="宋体" panose="02010600030101010101" pitchFamily="2" charset="-122"/>
              </a:rPr>
              <a:t>    }</a:t>
            </a:r>
          </a:p>
          <a:p>
            <a:pPr eaLnBrk="1" hangingPunct="1">
              <a:spcBef>
                <a:spcPct val="0"/>
              </a:spcBef>
              <a:buClrTx/>
              <a:buSzTx/>
              <a:buFontTx/>
              <a:buNone/>
            </a:pPr>
            <a:r>
              <a:rPr lang="en-US" altLang="zh-CN" sz="2400">
                <a:solidFill>
                  <a:srgbClr val="FFFFFF"/>
                </a:solidFill>
                <a:ea typeface="宋体" panose="02010600030101010101" pitchFamily="2" charset="-122"/>
              </a:rPr>
              <a:t>    struct MPNode * next;//</a:t>
            </a:r>
            <a:r>
              <a:rPr lang="zh-CN" altLang="en-US" sz="2400">
                <a:solidFill>
                  <a:srgbClr val="FFFFFF"/>
                </a:solidFill>
                <a:ea typeface="宋体" panose="02010600030101010101" pitchFamily="2" charset="-122"/>
              </a:rPr>
              <a:t>下一个元素</a:t>
            </a:r>
            <a:endParaRPr lang="en-US" altLang="zh-CN" sz="2400">
              <a:solidFill>
                <a:srgbClr val="FFFFFF"/>
              </a:solidFill>
              <a:ea typeface="宋体" panose="02010600030101010101" pitchFamily="2" charset="-122"/>
            </a:endParaRPr>
          </a:p>
          <a:p>
            <a:pPr eaLnBrk="1" hangingPunct="1">
              <a:spcBef>
                <a:spcPct val="0"/>
              </a:spcBef>
              <a:buClrTx/>
              <a:buSzTx/>
              <a:buFontTx/>
              <a:buNone/>
            </a:pPr>
            <a:r>
              <a:rPr lang="en-US" altLang="zh-CN" sz="2400">
                <a:solidFill>
                  <a:srgbClr val="FFFFFF"/>
                </a:solidFill>
                <a:ea typeface="宋体" panose="02010600030101010101" pitchFamily="2" charset="-122"/>
              </a:rPr>
              <a:t>} *MPList;</a:t>
            </a:r>
          </a:p>
        </p:txBody>
      </p:sp>
      <p:sp>
        <p:nvSpPr>
          <p:cNvPr id="105475" name="Rectangle 2">
            <a:extLst>
              <a:ext uri="{FF2B5EF4-FFF2-40B4-BE49-F238E27FC236}">
                <a16:creationId xmlns:a16="http://schemas.microsoft.com/office/drawing/2014/main" id="{B8EFCABE-FBB3-D877-213D-CD44D2E78667}"/>
              </a:ext>
            </a:extLst>
          </p:cNvPr>
          <p:cNvSpPr>
            <a:spLocks noGrp="1" noChangeArrowheads="1"/>
          </p:cNvSpPr>
          <p:nvPr>
            <p:ph type="title"/>
          </p:nvPr>
        </p:nvSpPr>
        <p:spPr>
          <a:xfrm>
            <a:off x="457200" y="274638"/>
            <a:ext cx="8229600" cy="1143000"/>
          </a:xfrm>
          <a:noFill/>
        </p:spPr>
        <p:txBody>
          <a:bodyPr anchorCtr="0"/>
          <a:lstStyle/>
          <a:p>
            <a:pPr eaLnBrk="1" hangingPunct="1"/>
            <a:r>
              <a:rPr lang="en-US" altLang="zh-CN" sz="4000" b="1"/>
              <a:t>Data</a:t>
            </a:r>
            <a:r>
              <a:rPr lang="zh-CN" altLang="en-US" sz="4000" b="1"/>
              <a:t> </a:t>
            </a:r>
            <a:r>
              <a:rPr lang="en-US" altLang="zh-CN" sz="4000" b="1"/>
              <a:t>Structure</a:t>
            </a:r>
            <a:r>
              <a:rPr lang="zh-CN" altLang="en-US" sz="4000" b="1"/>
              <a:t> </a:t>
            </a:r>
            <a:r>
              <a:rPr lang="en-US" altLang="zh-CN" sz="4000" b="1"/>
              <a:t>for Multi-polynomial</a:t>
            </a:r>
            <a:r>
              <a:rPr lang="zh-CN" altLang="en-US" sz="4000" b="1"/>
              <a:t> </a:t>
            </a:r>
            <a:endParaRPr lang="en-US" altLang="zh-CN" sz="4000" b="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show="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6B2709F-B4A9-87A8-59D0-4300544A2104}"/>
              </a:ext>
            </a:extLst>
          </p:cNvPr>
          <p:cNvSpPr>
            <a:spLocks noGrp="1" noChangeArrowheads="1"/>
          </p:cNvSpPr>
          <p:nvPr>
            <p:ph type="title"/>
          </p:nvPr>
        </p:nvSpPr>
        <p:spPr>
          <a:xfrm>
            <a:off x="395536" y="44624"/>
            <a:ext cx="8229600" cy="1143000"/>
          </a:xfrm>
          <a:noFill/>
        </p:spPr>
        <p:txBody>
          <a:bodyPr anchorCtr="0"/>
          <a:lstStyle/>
          <a:p>
            <a:pPr eaLnBrk="1" hangingPunct="1"/>
            <a:r>
              <a:rPr lang="en-US" altLang="zh-CN" sz="4000" b="1" dirty="0">
                <a:solidFill>
                  <a:srgbClr val="FF0000"/>
                </a:solidFill>
              </a:rPr>
              <a:t>General List for Multi-polynomial</a:t>
            </a:r>
          </a:p>
        </p:txBody>
      </p:sp>
      <p:pic>
        <p:nvPicPr>
          <p:cNvPr id="106500" name="图片 3">
            <a:extLst>
              <a:ext uri="{FF2B5EF4-FFF2-40B4-BE49-F238E27FC236}">
                <a16:creationId xmlns:a16="http://schemas.microsoft.com/office/drawing/2014/main" id="{4DF7C2A3-1B51-54EF-8606-117344EF9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7951" b="10100"/>
          <a:stretch>
            <a:fillRect/>
          </a:stretch>
        </p:blipFill>
        <p:spPr bwMode="auto">
          <a:xfrm>
            <a:off x="392856" y="2924944"/>
            <a:ext cx="8524875" cy="380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a:extLst>
              <a:ext uri="{FF2B5EF4-FFF2-40B4-BE49-F238E27FC236}">
                <a16:creationId xmlns:a16="http://schemas.microsoft.com/office/drawing/2014/main" id="{EEFA6929-7936-7666-3A60-C7E7109F1FA6}"/>
              </a:ext>
            </a:extLst>
          </p:cNvPr>
          <p:cNvPicPr>
            <a:picLocks noChangeAspect="1"/>
          </p:cNvPicPr>
          <p:nvPr/>
        </p:nvPicPr>
        <p:blipFill>
          <a:blip r:embed="rId3"/>
          <a:stretch>
            <a:fillRect/>
          </a:stretch>
        </p:blipFill>
        <p:spPr>
          <a:xfrm>
            <a:off x="395536" y="1124744"/>
            <a:ext cx="6841008" cy="1800200"/>
          </a:xfrm>
          <a:prstGeom prst="rect">
            <a:avLst/>
          </a:prstGeom>
        </p:spPr>
      </p:pic>
    </p:spTree>
    <p:extLst>
      <p:ext uri="{BB962C8B-B14F-4D97-AF65-F5344CB8AC3E}">
        <p14:creationId xmlns:p14="http://schemas.microsoft.com/office/powerpoint/2010/main" val="800385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BADFBA9-6BBC-A81B-8992-2048B850FF41}"/>
              </a:ext>
            </a:extLst>
          </p:cNvPr>
          <p:cNvSpPr>
            <a:spLocks noGrp="1" noChangeArrowheads="1"/>
          </p:cNvSpPr>
          <p:nvPr>
            <p:ph type="title"/>
          </p:nvPr>
        </p:nvSpPr>
        <p:spPr/>
        <p:txBody>
          <a:bodyPr/>
          <a:lstStyle/>
          <a:p>
            <a:pPr eaLnBrk="1" hangingPunct="1"/>
            <a:r>
              <a:rPr lang="en-US" altLang="zh-CN" sz="3600"/>
              <a:t>5.5 Recursive algorithms of General list</a:t>
            </a:r>
          </a:p>
        </p:txBody>
      </p:sp>
      <p:sp>
        <p:nvSpPr>
          <p:cNvPr id="107523" name="Rectangle 3">
            <a:extLst>
              <a:ext uri="{FF2B5EF4-FFF2-40B4-BE49-F238E27FC236}">
                <a16:creationId xmlns:a16="http://schemas.microsoft.com/office/drawing/2014/main" id="{03187280-BD82-8EB2-B1D9-357D7BA5346F}"/>
              </a:ext>
            </a:extLst>
          </p:cNvPr>
          <p:cNvSpPr>
            <a:spLocks noGrp="1" noChangeArrowheads="1"/>
          </p:cNvSpPr>
          <p:nvPr>
            <p:ph type="body" idx="1"/>
          </p:nvPr>
        </p:nvSpPr>
        <p:spPr/>
        <p:txBody>
          <a:bodyPr/>
          <a:lstStyle/>
          <a:p>
            <a:pPr eaLnBrk="1" hangingPunct="1"/>
            <a:r>
              <a:rPr lang="zh-CN" altLang="en-US">
                <a:solidFill>
                  <a:srgbClr val="FFFF00"/>
                </a:solidFill>
              </a:rPr>
              <a:t>求广义表的深度</a:t>
            </a:r>
          </a:p>
          <a:p>
            <a:pPr eaLnBrk="1" hangingPunct="1"/>
            <a:r>
              <a:rPr lang="zh-CN" altLang="en-US">
                <a:solidFill>
                  <a:srgbClr val="FFFF00"/>
                </a:solidFill>
              </a:rPr>
              <a:t>复制广义表</a:t>
            </a:r>
          </a:p>
          <a:p>
            <a:pPr eaLnBrk="1" hangingPunct="1"/>
            <a:r>
              <a:rPr lang="zh-CN" altLang="en-US"/>
              <a:t>建立广义表的存储结构</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9" name="Rectangle 27"/>
          <p:cNvSpPr>
            <a:spLocks noChangeArrowheads="1"/>
          </p:cNvSpPr>
          <p:nvPr/>
        </p:nvSpPr>
        <p:spPr bwMode="auto">
          <a:xfrm>
            <a:off x="4715193" y="1412875"/>
            <a:ext cx="4211637" cy="4535488"/>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54" name="Rectangle 2"/>
          <p:cNvSpPr>
            <a:spLocks noGrp="1" noChangeArrowheads="1"/>
          </p:cNvSpPr>
          <p:nvPr>
            <p:ph type="title"/>
          </p:nvPr>
        </p:nvSpPr>
        <p:spPr/>
        <p:txBody>
          <a:bodyPr/>
          <a:lstStyle/>
          <a:p>
            <a:r>
              <a:rPr lang="en-US" altLang="zh-CN"/>
              <a:t>3D array</a:t>
            </a:r>
          </a:p>
        </p:txBody>
      </p:sp>
      <p:sp>
        <p:nvSpPr>
          <p:cNvPr id="74756" name="Text Box 4"/>
          <p:cNvSpPr txBox="1">
            <a:spLocks noChangeArrowheads="1"/>
          </p:cNvSpPr>
          <p:nvPr/>
        </p:nvSpPr>
        <p:spPr bwMode="auto">
          <a:xfrm>
            <a:off x="2195513" y="5437188"/>
            <a:ext cx="6840537" cy="116046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en-US" altLang="zh-CN" sz="2800" b="1" dirty="0">
                <a:effectLst>
                  <a:outerShdw blurRad="38100" dist="38100" dir="2700000" algn="tl">
                    <a:srgbClr val="010199"/>
                  </a:outerShdw>
                </a:effectLst>
                <a:latin typeface="Times New Roman" panose="02020603050405020304" pitchFamily="18" charset="0"/>
                <a:ea typeface="仿宋_GB2312" pitchFamily="49" charset="-122"/>
              </a:rPr>
              <a:t>Row-first: </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a:t>
            </a:r>
          </a:p>
          <a:p>
            <a:pPr>
              <a:lnSpc>
                <a:spcPct val="150000"/>
              </a:lnSpc>
            </a:pP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LOC </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dirty="0" err="1">
                <a:effectLst>
                  <a:outerShdw blurRad="38100" dist="38100" dir="2700000" algn="tl">
                    <a:srgbClr val="010199"/>
                  </a:outerShdw>
                </a:effectLst>
                <a:latin typeface="Times New Roman" panose="02020603050405020304" pitchFamily="18" charset="0"/>
                <a:ea typeface="楷体_GB2312" pitchFamily="49" charset="-122"/>
              </a:rPr>
              <a:t>i</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j</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k </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 </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a</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 ( </a:t>
            </a:r>
            <a:r>
              <a:rPr kumimoji="1" lang="en-US" altLang="zh-CN" sz="2800" b="1" i="1" dirty="0" err="1">
                <a:effectLst>
                  <a:outerShdw blurRad="38100" dist="38100" dir="2700000" algn="tl">
                    <a:srgbClr val="010199"/>
                  </a:outerShdw>
                </a:effectLst>
                <a:latin typeface="Times New Roman" panose="02020603050405020304" pitchFamily="18" charset="0"/>
                <a:ea typeface="楷体_GB2312" pitchFamily="49" charset="-122"/>
              </a:rPr>
              <a:t>i</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n </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s </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j * s + k </a:t>
            </a:r>
            <a:r>
              <a:rPr kumimoji="1" lang="en-US" altLang="zh-CN" sz="2800" b="1" dirty="0">
                <a:effectLst>
                  <a:outerShdw blurRad="38100" dist="38100" dir="2700000" algn="tl">
                    <a:srgbClr val="010199"/>
                  </a:outerShdw>
                </a:effectLst>
                <a:latin typeface="Times New Roman" panose="02020603050405020304" pitchFamily="18" charset="0"/>
                <a:ea typeface="楷体_GB2312" pitchFamily="49" charset="-122"/>
              </a:rPr>
              <a:t>) * </a:t>
            </a:r>
            <a:r>
              <a:rPr kumimoji="1" lang="en-US" altLang="zh-CN" sz="2800" b="1" i="1" dirty="0">
                <a:effectLst>
                  <a:outerShdw blurRad="38100" dist="38100" dir="2700000" algn="tl">
                    <a:srgbClr val="010199"/>
                  </a:outerShdw>
                </a:effectLst>
                <a:latin typeface="Times New Roman" panose="02020603050405020304" pitchFamily="18" charset="0"/>
                <a:ea typeface="楷体_GB2312" pitchFamily="49" charset="-122"/>
              </a:rPr>
              <a:t>l</a:t>
            </a:r>
          </a:p>
        </p:txBody>
      </p:sp>
      <p:sp>
        <p:nvSpPr>
          <p:cNvPr id="74780" name="Line 28"/>
          <p:cNvSpPr>
            <a:spLocks noChangeShapeType="1"/>
          </p:cNvSpPr>
          <p:nvPr/>
        </p:nvSpPr>
        <p:spPr bwMode="auto">
          <a:xfrm>
            <a:off x="395288"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1" name="Line 29"/>
          <p:cNvSpPr>
            <a:spLocks noChangeShapeType="1"/>
          </p:cNvSpPr>
          <p:nvPr/>
        </p:nvSpPr>
        <p:spPr bwMode="auto">
          <a:xfrm>
            <a:off x="2051050" y="1152525"/>
            <a:ext cx="0" cy="57054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82" name="Rectangle 30"/>
          <p:cNvSpPr>
            <a:spLocks noChangeArrowheads="1"/>
          </p:cNvSpPr>
          <p:nvPr/>
        </p:nvSpPr>
        <p:spPr bwMode="auto">
          <a:xfrm>
            <a:off x="395288" y="1268413"/>
            <a:ext cx="1655762" cy="431800"/>
          </a:xfrm>
          <a:prstGeom prst="rect">
            <a:avLst/>
          </a:prstGeom>
          <a:solidFill>
            <a:schemeClr val="accent1">
              <a:lumMod val="60000"/>
              <a:lumOff val="40000"/>
            </a:schemeClr>
          </a:solidFill>
          <a:ln w="9525">
            <a:solidFill>
              <a:schemeClr val="tx1"/>
            </a:solidFill>
            <a:miter lim="800000"/>
          </a:ln>
          <a:effectLst/>
        </p:spPr>
        <p:txBody>
          <a:bodyPr wrap="none" anchor="ctr"/>
          <a:lstStyle/>
          <a:p>
            <a:pPr algn="ctr"/>
            <a:r>
              <a:rPr lang="en-US" altLang="zh-CN" dirty="0"/>
              <a:t>a[0][0][0]</a:t>
            </a:r>
          </a:p>
        </p:txBody>
      </p:sp>
      <p:sp>
        <p:nvSpPr>
          <p:cNvPr id="74783" name="Rectangle 31"/>
          <p:cNvSpPr>
            <a:spLocks noChangeArrowheads="1"/>
          </p:cNvSpPr>
          <p:nvPr/>
        </p:nvSpPr>
        <p:spPr bwMode="auto">
          <a:xfrm>
            <a:off x="395288" y="1700213"/>
            <a:ext cx="1655762" cy="431800"/>
          </a:xfrm>
          <a:prstGeom prst="rect">
            <a:avLst/>
          </a:prstGeom>
          <a:solidFill>
            <a:schemeClr val="accent1">
              <a:lumMod val="60000"/>
              <a:lumOff val="40000"/>
            </a:schemeClr>
          </a:solidFill>
          <a:ln w="9525">
            <a:solidFill>
              <a:schemeClr val="tx1"/>
            </a:solidFill>
            <a:miter lim="800000"/>
          </a:ln>
          <a:effectLst/>
        </p:spPr>
        <p:txBody>
          <a:bodyPr wrap="none" anchor="ctr"/>
          <a:lstStyle/>
          <a:p>
            <a:pPr algn="ctr"/>
            <a:r>
              <a:rPr lang="en-US" altLang="zh-CN" dirty="0"/>
              <a:t>a[0][0][1]</a:t>
            </a:r>
          </a:p>
        </p:txBody>
      </p:sp>
      <p:sp>
        <p:nvSpPr>
          <p:cNvPr id="74784" name="Rectangle 32"/>
          <p:cNvSpPr>
            <a:spLocks noChangeArrowheads="1"/>
          </p:cNvSpPr>
          <p:nvPr/>
        </p:nvSpPr>
        <p:spPr bwMode="auto">
          <a:xfrm>
            <a:off x="395288" y="2636838"/>
            <a:ext cx="1655762" cy="431800"/>
          </a:xfrm>
          <a:prstGeom prst="rect">
            <a:avLst/>
          </a:prstGeom>
          <a:solidFill>
            <a:schemeClr val="accent1">
              <a:lumMod val="60000"/>
              <a:lumOff val="40000"/>
            </a:schemeClr>
          </a:solidFill>
          <a:ln w="9525">
            <a:solidFill>
              <a:schemeClr val="tx1"/>
            </a:solidFill>
            <a:miter lim="800000"/>
          </a:ln>
          <a:effectLst/>
        </p:spPr>
        <p:txBody>
          <a:bodyPr wrap="none" anchor="ctr"/>
          <a:lstStyle/>
          <a:p>
            <a:pPr algn="ctr"/>
            <a:r>
              <a:rPr lang="en-US" altLang="zh-CN" dirty="0"/>
              <a:t>a[0][n-1][s-1]</a:t>
            </a:r>
          </a:p>
        </p:txBody>
      </p:sp>
      <p:sp>
        <p:nvSpPr>
          <p:cNvPr id="74785" name="Rectangle 33"/>
          <p:cNvSpPr>
            <a:spLocks noChangeArrowheads="1"/>
          </p:cNvSpPr>
          <p:nvPr/>
        </p:nvSpPr>
        <p:spPr bwMode="auto">
          <a:xfrm>
            <a:off x="395288" y="3068638"/>
            <a:ext cx="1655762" cy="431800"/>
          </a:xfrm>
          <a:prstGeom prst="rect">
            <a:avLst/>
          </a:prstGeom>
          <a:solidFill>
            <a:schemeClr val="accent1">
              <a:lumMod val="75000"/>
            </a:schemeClr>
          </a:solidFill>
          <a:ln w="9525">
            <a:solidFill>
              <a:schemeClr val="tx1"/>
            </a:solidFill>
            <a:miter lim="800000"/>
          </a:ln>
          <a:effectLst/>
        </p:spPr>
        <p:txBody>
          <a:bodyPr wrap="none" anchor="ctr"/>
          <a:lstStyle/>
          <a:p>
            <a:pPr algn="ctr"/>
            <a:r>
              <a:rPr lang="en-US" altLang="zh-CN" dirty="0"/>
              <a:t>a[1][0][0]</a:t>
            </a:r>
          </a:p>
        </p:txBody>
      </p:sp>
      <p:sp>
        <p:nvSpPr>
          <p:cNvPr id="74786" name="Rectangle 34"/>
          <p:cNvSpPr>
            <a:spLocks noChangeArrowheads="1"/>
          </p:cNvSpPr>
          <p:nvPr/>
        </p:nvSpPr>
        <p:spPr bwMode="auto">
          <a:xfrm>
            <a:off x="395288" y="4005263"/>
            <a:ext cx="1655762" cy="431800"/>
          </a:xfrm>
          <a:prstGeom prst="rect">
            <a:avLst/>
          </a:prstGeom>
          <a:solidFill>
            <a:schemeClr val="accent1">
              <a:lumMod val="75000"/>
            </a:schemeClr>
          </a:solidFill>
          <a:ln w="9525">
            <a:solidFill>
              <a:schemeClr val="tx1"/>
            </a:solidFill>
            <a:miter lim="800000"/>
          </a:ln>
          <a:effectLst/>
        </p:spPr>
        <p:txBody>
          <a:bodyPr wrap="none" anchor="ctr"/>
          <a:lstStyle/>
          <a:p>
            <a:pPr algn="ctr"/>
            <a:r>
              <a:rPr lang="en-US" altLang="zh-CN" dirty="0"/>
              <a:t>a[1][n-1][s-1]</a:t>
            </a:r>
          </a:p>
        </p:txBody>
      </p:sp>
      <p:sp>
        <p:nvSpPr>
          <p:cNvPr id="74787" name="Rectangle 35"/>
          <p:cNvSpPr>
            <a:spLocks noChangeArrowheads="1"/>
          </p:cNvSpPr>
          <p:nvPr/>
        </p:nvSpPr>
        <p:spPr bwMode="auto">
          <a:xfrm>
            <a:off x="395288" y="5373688"/>
            <a:ext cx="1655762" cy="431800"/>
          </a:xfrm>
          <a:prstGeom prst="rect">
            <a:avLst/>
          </a:prstGeom>
          <a:solidFill>
            <a:srgbClr val="92D050"/>
          </a:solidFill>
          <a:ln w="9525">
            <a:solidFill>
              <a:schemeClr val="tx1"/>
            </a:solidFill>
            <a:miter lim="800000"/>
          </a:ln>
          <a:effectLst/>
        </p:spPr>
        <p:txBody>
          <a:bodyPr wrap="none" anchor="ctr"/>
          <a:lstStyle/>
          <a:p>
            <a:pPr algn="ctr"/>
            <a:r>
              <a:rPr lang="en-US" altLang="zh-CN" dirty="0"/>
              <a:t>a[m-1][0][0]</a:t>
            </a:r>
          </a:p>
        </p:txBody>
      </p:sp>
      <p:sp>
        <p:nvSpPr>
          <p:cNvPr id="74788" name="Rectangle 36"/>
          <p:cNvSpPr>
            <a:spLocks noChangeArrowheads="1"/>
          </p:cNvSpPr>
          <p:nvPr/>
        </p:nvSpPr>
        <p:spPr bwMode="auto">
          <a:xfrm>
            <a:off x="395288" y="6254750"/>
            <a:ext cx="1655762" cy="431800"/>
          </a:xfrm>
          <a:prstGeom prst="rect">
            <a:avLst/>
          </a:prstGeom>
          <a:solidFill>
            <a:srgbClr val="92D050"/>
          </a:solidFill>
          <a:ln w="9525">
            <a:solidFill>
              <a:schemeClr val="tx1"/>
            </a:solidFill>
            <a:miter lim="800000"/>
          </a:ln>
          <a:effectLst/>
        </p:spPr>
        <p:txBody>
          <a:bodyPr wrap="none" anchor="ctr"/>
          <a:lstStyle/>
          <a:p>
            <a:pPr algn="ctr"/>
            <a:r>
              <a:rPr lang="en-US" altLang="zh-CN"/>
              <a:t>a[m-1][n-1][s-1]</a:t>
            </a:r>
          </a:p>
        </p:txBody>
      </p:sp>
      <p:sp>
        <p:nvSpPr>
          <p:cNvPr id="74789" name="Line 37"/>
          <p:cNvSpPr>
            <a:spLocks noChangeShapeType="1"/>
          </p:cNvSpPr>
          <p:nvPr/>
        </p:nvSpPr>
        <p:spPr bwMode="auto">
          <a:xfrm>
            <a:off x="1187450" y="2276475"/>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0" name="Line 38"/>
          <p:cNvSpPr>
            <a:spLocks noChangeShapeType="1"/>
          </p:cNvSpPr>
          <p:nvPr/>
        </p:nvSpPr>
        <p:spPr bwMode="auto">
          <a:xfrm>
            <a:off x="1187450" y="3644900"/>
            <a:ext cx="0" cy="287338"/>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1" name="Line 39"/>
          <p:cNvSpPr>
            <a:spLocks noChangeShapeType="1"/>
          </p:cNvSpPr>
          <p:nvPr/>
        </p:nvSpPr>
        <p:spPr bwMode="auto">
          <a:xfrm>
            <a:off x="1187450" y="4581525"/>
            <a:ext cx="0" cy="647700"/>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2" name="Line 40"/>
          <p:cNvSpPr>
            <a:spLocks noChangeShapeType="1"/>
          </p:cNvSpPr>
          <p:nvPr/>
        </p:nvSpPr>
        <p:spPr bwMode="auto">
          <a:xfrm>
            <a:off x="1187450" y="5878513"/>
            <a:ext cx="0" cy="287337"/>
          </a:xfrm>
          <a:prstGeom prst="line">
            <a:avLst/>
          </a:prstGeom>
          <a:noFill/>
          <a:ln w="5715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96" name="Rectangle 44"/>
          <p:cNvSpPr>
            <a:spLocks noChangeArrowheads="1"/>
          </p:cNvSpPr>
          <p:nvPr/>
        </p:nvSpPr>
        <p:spPr bwMode="auto">
          <a:xfrm>
            <a:off x="-36513" y="1131888"/>
            <a:ext cx="412751"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a:latin typeface="Times New Roman" panose="02020603050405020304" pitchFamily="18" charset="0"/>
                <a:ea typeface="楷体_GB2312" pitchFamily="49" charset="-122"/>
              </a:rPr>
              <a:t>a</a:t>
            </a:r>
          </a:p>
        </p:txBody>
      </p:sp>
      <p:pic>
        <p:nvPicPr>
          <p:cNvPr id="38" name="图片 37"/>
          <p:cNvPicPr>
            <a:picLocks noChangeAspect="1"/>
          </p:cNvPicPr>
          <p:nvPr/>
        </p:nvPicPr>
        <p:blipFill>
          <a:blip r:embed="rId2"/>
          <a:stretch>
            <a:fillRect/>
          </a:stretch>
        </p:blipFill>
        <p:spPr>
          <a:xfrm>
            <a:off x="4931894" y="4468811"/>
            <a:ext cx="3738938" cy="1227139"/>
          </a:xfrm>
          <a:prstGeom prst="rect">
            <a:avLst/>
          </a:prstGeom>
        </p:spPr>
      </p:pic>
      <p:pic>
        <p:nvPicPr>
          <p:cNvPr id="37" name="图片 36"/>
          <p:cNvPicPr>
            <a:picLocks noChangeAspect="1"/>
          </p:cNvPicPr>
          <p:nvPr/>
        </p:nvPicPr>
        <p:blipFill>
          <a:blip r:embed="rId2"/>
          <a:stretch>
            <a:fillRect/>
          </a:stretch>
        </p:blipFill>
        <p:spPr>
          <a:xfrm>
            <a:off x="4931894" y="3498138"/>
            <a:ext cx="3738938" cy="1227139"/>
          </a:xfrm>
          <a:prstGeom prst="rect">
            <a:avLst/>
          </a:prstGeom>
        </p:spPr>
      </p:pic>
      <p:pic>
        <p:nvPicPr>
          <p:cNvPr id="36" name="图片 35"/>
          <p:cNvPicPr>
            <a:picLocks noChangeAspect="1"/>
          </p:cNvPicPr>
          <p:nvPr/>
        </p:nvPicPr>
        <p:blipFill>
          <a:blip r:embed="rId2"/>
          <a:stretch>
            <a:fillRect/>
          </a:stretch>
        </p:blipFill>
        <p:spPr>
          <a:xfrm>
            <a:off x="4931894" y="2527465"/>
            <a:ext cx="3738938" cy="1227139"/>
          </a:xfrm>
          <a:prstGeom prst="rect">
            <a:avLst/>
          </a:prstGeom>
        </p:spPr>
      </p:pic>
      <p:pic>
        <p:nvPicPr>
          <p:cNvPr id="2" name="图片 1"/>
          <p:cNvPicPr>
            <a:picLocks noChangeAspect="1"/>
          </p:cNvPicPr>
          <p:nvPr/>
        </p:nvPicPr>
        <p:blipFill>
          <a:blip r:embed="rId2"/>
          <a:stretch>
            <a:fillRect/>
          </a:stretch>
        </p:blipFill>
        <p:spPr>
          <a:xfrm>
            <a:off x="4931894" y="1556792"/>
            <a:ext cx="3738938" cy="1227139"/>
          </a:xfrm>
          <a:prstGeom prst="rect">
            <a:avLst/>
          </a:prstGeom>
        </p:spPr>
      </p:pic>
      <p:sp>
        <p:nvSpPr>
          <p:cNvPr id="3" name="左大括号 2">
            <a:extLst>
              <a:ext uri="{FF2B5EF4-FFF2-40B4-BE49-F238E27FC236}">
                <a16:creationId xmlns:a16="http://schemas.microsoft.com/office/drawing/2014/main" id="{FA671AC7-932A-3D33-4AFC-C58F83A3B697}"/>
              </a:ext>
            </a:extLst>
          </p:cNvPr>
          <p:cNvSpPr/>
          <p:nvPr/>
        </p:nvSpPr>
        <p:spPr>
          <a:xfrm>
            <a:off x="4787200" y="2457662"/>
            <a:ext cx="144840" cy="22676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23">
            <a:extLst>
              <a:ext uri="{FF2B5EF4-FFF2-40B4-BE49-F238E27FC236}">
                <a16:creationId xmlns:a16="http://schemas.microsoft.com/office/drawing/2014/main" id="{A42E8418-7BEC-0B1E-3393-6A9893517BAD}"/>
              </a:ext>
            </a:extLst>
          </p:cNvPr>
          <p:cNvSpPr>
            <a:spLocks noChangeArrowheads="1"/>
          </p:cNvSpPr>
          <p:nvPr/>
        </p:nvSpPr>
        <p:spPr bwMode="auto">
          <a:xfrm>
            <a:off x="4325282" y="3189862"/>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latin typeface="Times New Roman" panose="02020603050405020304" pitchFamily="18" charset="0"/>
                <a:ea typeface="楷体_GB2312" pitchFamily="49" charset="-122"/>
              </a:rPr>
              <a:t>i</a:t>
            </a:r>
          </a:p>
        </p:txBody>
      </p:sp>
      <p:sp>
        <p:nvSpPr>
          <p:cNvPr id="5" name="左大括号 4">
            <a:extLst>
              <a:ext uri="{FF2B5EF4-FFF2-40B4-BE49-F238E27FC236}">
                <a16:creationId xmlns:a16="http://schemas.microsoft.com/office/drawing/2014/main" id="{05939319-54CB-BEDB-16B8-4898A661FB0E}"/>
              </a:ext>
            </a:extLst>
          </p:cNvPr>
          <p:cNvSpPr/>
          <p:nvPr/>
        </p:nvSpPr>
        <p:spPr>
          <a:xfrm rot="2830177">
            <a:off x="5165423" y="1343450"/>
            <a:ext cx="221627" cy="11445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23">
            <a:extLst>
              <a:ext uri="{FF2B5EF4-FFF2-40B4-BE49-F238E27FC236}">
                <a16:creationId xmlns:a16="http://schemas.microsoft.com/office/drawing/2014/main" id="{65FC0331-6164-9F81-8116-3846C9A65DD2}"/>
              </a:ext>
            </a:extLst>
          </p:cNvPr>
          <p:cNvSpPr>
            <a:spLocks noChangeArrowheads="1"/>
          </p:cNvSpPr>
          <p:nvPr/>
        </p:nvSpPr>
        <p:spPr bwMode="auto">
          <a:xfrm>
            <a:off x="4835090" y="1340698"/>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solidFill>
                  <a:schemeClr val="bg1"/>
                </a:solidFill>
                <a:latin typeface="Times New Roman" panose="02020603050405020304" pitchFamily="18" charset="0"/>
                <a:ea typeface="楷体_GB2312" pitchFamily="49" charset="-122"/>
              </a:rPr>
              <a:t>n</a:t>
            </a:r>
          </a:p>
        </p:txBody>
      </p:sp>
      <p:sp>
        <p:nvSpPr>
          <p:cNvPr id="7" name="左大括号 6">
            <a:extLst>
              <a:ext uri="{FF2B5EF4-FFF2-40B4-BE49-F238E27FC236}">
                <a16:creationId xmlns:a16="http://schemas.microsoft.com/office/drawing/2014/main" id="{32753A0A-A84F-E4DA-E047-28BB4510FB2B}"/>
              </a:ext>
            </a:extLst>
          </p:cNvPr>
          <p:cNvSpPr/>
          <p:nvPr/>
        </p:nvSpPr>
        <p:spPr>
          <a:xfrm rot="5400000">
            <a:off x="7146854" y="117662"/>
            <a:ext cx="144015" cy="27333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23">
            <a:extLst>
              <a:ext uri="{FF2B5EF4-FFF2-40B4-BE49-F238E27FC236}">
                <a16:creationId xmlns:a16="http://schemas.microsoft.com/office/drawing/2014/main" id="{4D7D430A-DF64-66BA-A0D9-A0E9E020F502}"/>
              </a:ext>
            </a:extLst>
          </p:cNvPr>
          <p:cNvSpPr>
            <a:spLocks noChangeArrowheads="1"/>
          </p:cNvSpPr>
          <p:nvPr/>
        </p:nvSpPr>
        <p:spPr bwMode="auto">
          <a:xfrm>
            <a:off x="7036760" y="771877"/>
            <a:ext cx="364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latin typeface="Times New Roman" panose="02020603050405020304" pitchFamily="18" charset="0"/>
                <a:ea typeface="楷体_GB2312" pitchFamily="49" charset="-122"/>
              </a:rPr>
              <a:t>s</a:t>
            </a:r>
          </a:p>
        </p:txBody>
      </p:sp>
      <p:sp>
        <p:nvSpPr>
          <p:cNvPr id="9" name="左大括号 8">
            <a:extLst>
              <a:ext uri="{FF2B5EF4-FFF2-40B4-BE49-F238E27FC236}">
                <a16:creationId xmlns:a16="http://schemas.microsoft.com/office/drawing/2014/main" id="{E74B6602-8927-46D7-AD8A-29EF8ECC56DB}"/>
              </a:ext>
            </a:extLst>
          </p:cNvPr>
          <p:cNvSpPr/>
          <p:nvPr/>
        </p:nvSpPr>
        <p:spPr>
          <a:xfrm rot="13515520">
            <a:off x="8320025" y="4918248"/>
            <a:ext cx="414069" cy="7910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23">
            <a:extLst>
              <a:ext uri="{FF2B5EF4-FFF2-40B4-BE49-F238E27FC236}">
                <a16:creationId xmlns:a16="http://schemas.microsoft.com/office/drawing/2014/main" id="{76918D00-DDB9-62D3-86A6-8B1F04F17CA1}"/>
              </a:ext>
            </a:extLst>
          </p:cNvPr>
          <p:cNvSpPr>
            <a:spLocks noChangeArrowheads="1"/>
          </p:cNvSpPr>
          <p:nvPr/>
        </p:nvSpPr>
        <p:spPr bwMode="auto">
          <a:xfrm>
            <a:off x="8601149" y="5105073"/>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solidFill>
                  <a:schemeClr val="bg1"/>
                </a:solidFill>
                <a:latin typeface="Times New Roman" panose="02020603050405020304" pitchFamily="18" charset="0"/>
                <a:ea typeface="楷体_GB2312" pitchFamily="49" charset="-122"/>
              </a:rPr>
              <a:t>j</a:t>
            </a:r>
          </a:p>
        </p:txBody>
      </p:sp>
      <p:sp>
        <p:nvSpPr>
          <p:cNvPr id="11" name="Rectangle 23">
            <a:extLst>
              <a:ext uri="{FF2B5EF4-FFF2-40B4-BE49-F238E27FC236}">
                <a16:creationId xmlns:a16="http://schemas.microsoft.com/office/drawing/2014/main" id="{C6AFD3D3-FB30-DA36-3031-C83ED8461AF6}"/>
              </a:ext>
            </a:extLst>
          </p:cNvPr>
          <p:cNvSpPr>
            <a:spLocks noChangeArrowheads="1"/>
          </p:cNvSpPr>
          <p:nvPr/>
        </p:nvSpPr>
        <p:spPr bwMode="auto">
          <a:xfrm>
            <a:off x="6217025" y="5140271"/>
            <a:ext cx="415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i="1" dirty="0">
                <a:solidFill>
                  <a:schemeClr val="bg1"/>
                </a:solidFill>
                <a:latin typeface="Times New Roman" panose="02020603050405020304" pitchFamily="18" charset="0"/>
                <a:ea typeface="楷体_GB2312" pitchFamily="49" charset="-122"/>
              </a:rPr>
              <a:t>k</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a:extLst>
              <a:ext uri="{FF2B5EF4-FFF2-40B4-BE49-F238E27FC236}">
                <a16:creationId xmlns:a16="http://schemas.microsoft.com/office/drawing/2014/main" id="{A8FA1799-90B0-9DAE-5585-25315931297A}"/>
              </a:ext>
            </a:extLst>
          </p:cNvPr>
          <p:cNvSpPr>
            <a:spLocks noChangeArrowheads="1"/>
          </p:cNvSpPr>
          <p:nvPr/>
        </p:nvSpPr>
        <p:spPr bwMode="auto">
          <a:xfrm>
            <a:off x="679450" y="1471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0</a:t>
            </a:r>
          </a:p>
        </p:txBody>
      </p:sp>
      <p:sp>
        <p:nvSpPr>
          <p:cNvPr id="108547" name="Rectangle 5">
            <a:extLst>
              <a:ext uri="{FF2B5EF4-FFF2-40B4-BE49-F238E27FC236}">
                <a16:creationId xmlns:a16="http://schemas.microsoft.com/office/drawing/2014/main" id="{86EC127B-78C2-9387-CE6A-5A9B15926C5D}"/>
              </a:ext>
            </a:extLst>
          </p:cNvPr>
          <p:cNvSpPr>
            <a:spLocks noChangeArrowheads="1"/>
          </p:cNvSpPr>
          <p:nvPr/>
        </p:nvSpPr>
        <p:spPr bwMode="auto">
          <a:xfrm>
            <a:off x="1831975" y="1471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atom</a:t>
            </a:r>
          </a:p>
        </p:txBody>
      </p:sp>
      <p:sp>
        <p:nvSpPr>
          <p:cNvPr id="108548" name="Rectangle 6">
            <a:extLst>
              <a:ext uri="{FF2B5EF4-FFF2-40B4-BE49-F238E27FC236}">
                <a16:creationId xmlns:a16="http://schemas.microsoft.com/office/drawing/2014/main" id="{FB802FE9-AB2B-5F22-028D-5E85FB5F86A0}"/>
              </a:ext>
            </a:extLst>
          </p:cNvPr>
          <p:cNvSpPr>
            <a:spLocks noChangeArrowheads="1"/>
          </p:cNvSpPr>
          <p:nvPr/>
        </p:nvSpPr>
        <p:spPr bwMode="auto">
          <a:xfrm>
            <a:off x="4495800" y="1471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1</a:t>
            </a:r>
          </a:p>
        </p:txBody>
      </p:sp>
      <p:sp>
        <p:nvSpPr>
          <p:cNvPr id="108549" name="Rectangle 7">
            <a:extLst>
              <a:ext uri="{FF2B5EF4-FFF2-40B4-BE49-F238E27FC236}">
                <a16:creationId xmlns:a16="http://schemas.microsoft.com/office/drawing/2014/main" id="{75CCA77F-8144-8071-0601-1A5B5E2FED59}"/>
              </a:ext>
            </a:extLst>
          </p:cNvPr>
          <p:cNvSpPr>
            <a:spLocks noChangeArrowheads="1"/>
          </p:cNvSpPr>
          <p:nvPr/>
        </p:nvSpPr>
        <p:spPr bwMode="auto">
          <a:xfrm>
            <a:off x="5648325" y="1471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head</a:t>
            </a:r>
          </a:p>
        </p:txBody>
      </p:sp>
      <p:sp>
        <p:nvSpPr>
          <p:cNvPr id="108550" name="Rectangle 8">
            <a:extLst>
              <a:ext uri="{FF2B5EF4-FFF2-40B4-BE49-F238E27FC236}">
                <a16:creationId xmlns:a16="http://schemas.microsoft.com/office/drawing/2014/main" id="{5639B84B-35DA-F0C4-A674-9D98B267CB97}"/>
              </a:ext>
            </a:extLst>
          </p:cNvPr>
          <p:cNvSpPr>
            <a:spLocks noChangeArrowheads="1"/>
          </p:cNvSpPr>
          <p:nvPr/>
        </p:nvSpPr>
        <p:spPr bwMode="auto">
          <a:xfrm>
            <a:off x="6799263" y="1471613"/>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tail</a:t>
            </a:r>
          </a:p>
        </p:txBody>
      </p:sp>
      <p:sp>
        <p:nvSpPr>
          <p:cNvPr id="108551" name="Rectangle 18">
            <a:extLst>
              <a:ext uri="{FF2B5EF4-FFF2-40B4-BE49-F238E27FC236}">
                <a16:creationId xmlns:a16="http://schemas.microsoft.com/office/drawing/2014/main" id="{02444A0D-BCD0-0CDD-8C2D-97CC3C4B2E48}"/>
              </a:ext>
            </a:extLst>
          </p:cNvPr>
          <p:cNvSpPr>
            <a:spLocks noChangeArrowheads="1"/>
          </p:cNvSpPr>
          <p:nvPr/>
        </p:nvSpPr>
        <p:spPr bwMode="auto">
          <a:xfrm>
            <a:off x="1811338" y="31400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8552" name="Rectangle 19">
            <a:extLst>
              <a:ext uri="{FF2B5EF4-FFF2-40B4-BE49-F238E27FC236}">
                <a16:creationId xmlns:a16="http://schemas.microsoft.com/office/drawing/2014/main" id="{4AF4FA2A-688B-5769-2B8C-7120ED7DBE06}"/>
              </a:ext>
            </a:extLst>
          </p:cNvPr>
          <p:cNvSpPr>
            <a:spLocks noChangeArrowheads="1"/>
          </p:cNvSpPr>
          <p:nvPr/>
        </p:nvSpPr>
        <p:spPr bwMode="auto">
          <a:xfrm>
            <a:off x="2173288" y="31400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53" name="Rectangle 20">
            <a:extLst>
              <a:ext uri="{FF2B5EF4-FFF2-40B4-BE49-F238E27FC236}">
                <a16:creationId xmlns:a16="http://schemas.microsoft.com/office/drawing/2014/main" id="{4BECFEF0-2CCA-4BE1-54A0-38F35211BAF2}"/>
              </a:ext>
            </a:extLst>
          </p:cNvPr>
          <p:cNvSpPr>
            <a:spLocks noChangeArrowheads="1"/>
          </p:cNvSpPr>
          <p:nvPr/>
        </p:nvSpPr>
        <p:spPr bwMode="auto">
          <a:xfrm>
            <a:off x="2533650" y="31400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54" name="Line 21">
            <a:extLst>
              <a:ext uri="{FF2B5EF4-FFF2-40B4-BE49-F238E27FC236}">
                <a16:creationId xmlns:a16="http://schemas.microsoft.com/office/drawing/2014/main" id="{4E330E07-EAF1-A1F4-F3E6-1740411A9057}"/>
              </a:ext>
            </a:extLst>
          </p:cNvPr>
          <p:cNvSpPr>
            <a:spLocks noChangeShapeType="1"/>
          </p:cNvSpPr>
          <p:nvPr/>
        </p:nvSpPr>
        <p:spPr bwMode="auto">
          <a:xfrm>
            <a:off x="1381125" y="3284538"/>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55" name="Text Box 22">
            <a:extLst>
              <a:ext uri="{FF2B5EF4-FFF2-40B4-BE49-F238E27FC236}">
                <a16:creationId xmlns:a16="http://schemas.microsoft.com/office/drawing/2014/main" id="{A284C8A3-AD0D-B151-D4FB-5EF0DB22CE2C}"/>
              </a:ext>
            </a:extLst>
          </p:cNvPr>
          <p:cNvSpPr txBox="1">
            <a:spLocks noChangeArrowheads="1"/>
          </p:cNvSpPr>
          <p:nvPr/>
        </p:nvSpPr>
        <p:spPr bwMode="auto">
          <a:xfrm>
            <a:off x="1042988" y="3062288"/>
            <a:ext cx="360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108556" name="Rectangle 23">
            <a:extLst>
              <a:ext uri="{FF2B5EF4-FFF2-40B4-BE49-F238E27FC236}">
                <a16:creationId xmlns:a16="http://schemas.microsoft.com/office/drawing/2014/main" id="{CC110605-99A8-A7FA-A19F-EB0908135267}"/>
              </a:ext>
            </a:extLst>
          </p:cNvPr>
          <p:cNvSpPr>
            <a:spLocks noChangeArrowheads="1"/>
          </p:cNvSpPr>
          <p:nvPr/>
        </p:nvSpPr>
        <p:spPr bwMode="auto">
          <a:xfrm>
            <a:off x="2173288" y="3787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8557" name="Rectangle 24">
            <a:extLst>
              <a:ext uri="{FF2B5EF4-FFF2-40B4-BE49-F238E27FC236}">
                <a16:creationId xmlns:a16="http://schemas.microsoft.com/office/drawing/2014/main" id="{E8AC957A-0552-FAB1-D8E5-7A7912607194}"/>
              </a:ext>
            </a:extLst>
          </p:cNvPr>
          <p:cNvSpPr>
            <a:spLocks noChangeArrowheads="1"/>
          </p:cNvSpPr>
          <p:nvPr/>
        </p:nvSpPr>
        <p:spPr bwMode="auto">
          <a:xfrm>
            <a:off x="2533650" y="3787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108558" name="Rectangle 26">
            <a:extLst>
              <a:ext uri="{FF2B5EF4-FFF2-40B4-BE49-F238E27FC236}">
                <a16:creationId xmlns:a16="http://schemas.microsoft.com/office/drawing/2014/main" id="{8D79919A-03BB-2EF3-4846-608690674133}"/>
              </a:ext>
            </a:extLst>
          </p:cNvPr>
          <p:cNvSpPr>
            <a:spLocks noChangeArrowheads="1"/>
          </p:cNvSpPr>
          <p:nvPr/>
        </p:nvSpPr>
        <p:spPr bwMode="auto">
          <a:xfrm>
            <a:off x="3109913" y="31400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8559" name="Rectangle 27">
            <a:extLst>
              <a:ext uri="{FF2B5EF4-FFF2-40B4-BE49-F238E27FC236}">
                <a16:creationId xmlns:a16="http://schemas.microsoft.com/office/drawing/2014/main" id="{F61450BA-49F1-6C87-2781-966EA77075E9}"/>
              </a:ext>
            </a:extLst>
          </p:cNvPr>
          <p:cNvSpPr>
            <a:spLocks noChangeArrowheads="1"/>
          </p:cNvSpPr>
          <p:nvPr/>
        </p:nvSpPr>
        <p:spPr bwMode="auto">
          <a:xfrm>
            <a:off x="3473450" y="31400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60" name="Rectangle 28">
            <a:extLst>
              <a:ext uri="{FF2B5EF4-FFF2-40B4-BE49-F238E27FC236}">
                <a16:creationId xmlns:a16="http://schemas.microsoft.com/office/drawing/2014/main" id="{FF715929-A479-2BFF-1D59-551E4D6880C1}"/>
              </a:ext>
            </a:extLst>
          </p:cNvPr>
          <p:cNvSpPr>
            <a:spLocks noChangeArrowheads="1"/>
          </p:cNvSpPr>
          <p:nvPr/>
        </p:nvSpPr>
        <p:spPr bwMode="auto">
          <a:xfrm>
            <a:off x="3832225" y="31400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61" name="Line 29">
            <a:extLst>
              <a:ext uri="{FF2B5EF4-FFF2-40B4-BE49-F238E27FC236}">
                <a16:creationId xmlns:a16="http://schemas.microsoft.com/office/drawing/2014/main" id="{0C0E31E2-0CDA-21AE-32EF-A0BFC9FB6B0D}"/>
              </a:ext>
            </a:extLst>
          </p:cNvPr>
          <p:cNvSpPr>
            <a:spLocks noChangeShapeType="1"/>
          </p:cNvSpPr>
          <p:nvPr/>
        </p:nvSpPr>
        <p:spPr bwMode="auto">
          <a:xfrm>
            <a:off x="2749550" y="328453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2" name="Rectangle 30">
            <a:extLst>
              <a:ext uri="{FF2B5EF4-FFF2-40B4-BE49-F238E27FC236}">
                <a16:creationId xmlns:a16="http://schemas.microsoft.com/office/drawing/2014/main" id="{70995675-8A88-ABB5-DA3C-B23918C33058}"/>
              </a:ext>
            </a:extLst>
          </p:cNvPr>
          <p:cNvSpPr>
            <a:spLocks noChangeArrowheads="1"/>
          </p:cNvSpPr>
          <p:nvPr/>
        </p:nvSpPr>
        <p:spPr bwMode="auto">
          <a:xfrm>
            <a:off x="3111500" y="3787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8563" name="Rectangle 31">
            <a:extLst>
              <a:ext uri="{FF2B5EF4-FFF2-40B4-BE49-F238E27FC236}">
                <a16:creationId xmlns:a16="http://schemas.microsoft.com/office/drawing/2014/main" id="{B3A46F36-8115-D748-9F09-CE24501D2193}"/>
              </a:ext>
            </a:extLst>
          </p:cNvPr>
          <p:cNvSpPr>
            <a:spLocks noChangeArrowheads="1"/>
          </p:cNvSpPr>
          <p:nvPr/>
        </p:nvSpPr>
        <p:spPr bwMode="auto">
          <a:xfrm>
            <a:off x="3473450" y="3787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64" name="Rectangle 32">
            <a:extLst>
              <a:ext uri="{FF2B5EF4-FFF2-40B4-BE49-F238E27FC236}">
                <a16:creationId xmlns:a16="http://schemas.microsoft.com/office/drawing/2014/main" id="{13FA7B87-8FE4-812F-26A0-792E17F4EA7B}"/>
              </a:ext>
            </a:extLst>
          </p:cNvPr>
          <p:cNvSpPr>
            <a:spLocks noChangeArrowheads="1"/>
          </p:cNvSpPr>
          <p:nvPr/>
        </p:nvSpPr>
        <p:spPr bwMode="auto">
          <a:xfrm>
            <a:off x="3832225" y="3787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65" name="Rectangle 34">
            <a:extLst>
              <a:ext uri="{FF2B5EF4-FFF2-40B4-BE49-F238E27FC236}">
                <a16:creationId xmlns:a16="http://schemas.microsoft.com/office/drawing/2014/main" id="{44A6546C-A6C6-85F0-F239-C43A2383CC32}"/>
              </a:ext>
            </a:extLst>
          </p:cNvPr>
          <p:cNvSpPr>
            <a:spLocks noChangeArrowheads="1"/>
          </p:cNvSpPr>
          <p:nvPr/>
        </p:nvSpPr>
        <p:spPr bwMode="auto">
          <a:xfrm>
            <a:off x="4408488" y="3787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8566" name="Rectangle 35">
            <a:extLst>
              <a:ext uri="{FF2B5EF4-FFF2-40B4-BE49-F238E27FC236}">
                <a16:creationId xmlns:a16="http://schemas.microsoft.com/office/drawing/2014/main" id="{553ADE17-4897-CD87-01A6-3E2BAD09E5D9}"/>
              </a:ext>
            </a:extLst>
          </p:cNvPr>
          <p:cNvSpPr>
            <a:spLocks noChangeArrowheads="1"/>
          </p:cNvSpPr>
          <p:nvPr/>
        </p:nvSpPr>
        <p:spPr bwMode="auto">
          <a:xfrm>
            <a:off x="4768850" y="3787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67" name="Rectangle 36">
            <a:extLst>
              <a:ext uri="{FF2B5EF4-FFF2-40B4-BE49-F238E27FC236}">
                <a16:creationId xmlns:a16="http://schemas.microsoft.com/office/drawing/2014/main" id="{F2AFF870-57C0-E62C-CDFB-7C8475C3BE0F}"/>
              </a:ext>
            </a:extLst>
          </p:cNvPr>
          <p:cNvSpPr>
            <a:spLocks noChangeArrowheads="1"/>
          </p:cNvSpPr>
          <p:nvPr/>
        </p:nvSpPr>
        <p:spPr bwMode="auto">
          <a:xfrm>
            <a:off x="5129213" y="3787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68" name="Line 37">
            <a:extLst>
              <a:ext uri="{FF2B5EF4-FFF2-40B4-BE49-F238E27FC236}">
                <a16:creationId xmlns:a16="http://schemas.microsoft.com/office/drawing/2014/main" id="{5B014588-5360-C0F9-EA81-58B4E6BA0646}"/>
              </a:ext>
            </a:extLst>
          </p:cNvPr>
          <p:cNvSpPr>
            <a:spLocks noChangeShapeType="1"/>
          </p:cNvSpPr>
          <p:nvPr/>
        </p:nvSpPr>
        <p:spPr bwMode="auto">
          <a:xfrm>
            <a:off x="4048125" y="393223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9" name="Line 45">
            <a:extLst>
              <a:ext uri="{FF2B5EF4-FFF2-40B4-BE49-F238E27FC236}">
                <a16:creationId xmlns:a16="http://schemas.microsoft.com/office/drawing/2014/main" id="{BE4994F9-8854-CB22-714C-974D57B97D1E}"/>
              </a:ext>
            </a:extLst>
          </p:cNvPr>
          <p:cNvSpPr>
            <a:spLocks noChangeShapeType="1"/>
          </p:cNvSpPr>
          <p:nvPr/>
        </p:nvSpPr>
        <p:spPr bwMode="auto">
          <a:xfrm>
            <a:off x="3689350" y="40052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0" name="Line 46">
            <a:extLst>
              <a:ext uri="{FF2B5EF4-FFF2-40B4-BE49-F238E27FC236}">
                <a16:creationId xmlns:a16="http://schemas.microsoft.com/office/drawing/2014/main" id="{42B90AB2-5675-F5A1-DFD5-E27909DDC902}"/>
              </a:ext>
            </a:extLst>
          </p:cNvPr>
          <p:cNvSpPr>
            <a:spLocks noChangeShapeType="1"/>
          </p:cNvSpPr>
          <p:nvPr/>
        </p:nvSpPr>
        <p:spPr bwMode="auto">
          <a:xfrm>
            <a:off x="3689350" y="33559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1" name="Line 47">
            <a:extLst>
              <a:ext uri="{FF2B5EF4-FFF2-40B4-BE49-F238E27FC236}">
                <a16:creationId xmlns:a16="http://schemas.microsoft.com/office/drawing/2014/main" id="{AFE29BC5-A856-8DCF-9F62-C6CF067DA7FB}"/>
              </a:ext>
            </a:extLst>
          </p:cNvPr>
          <p:cNvSpPr>
            <a:spLocks noChangeShapeType="1"/>
          </p:cNvSpPr>
          <p:nvPr/>
        </p:nvSpPr>
        <p:spPr bwMode="auto">
          <a:xfrm>
            <a:off x="2389188" y="33559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2" name="Line 48">
            <a:extLst>
              <a:ext uri="{FF2B5EF4-FFF2-40B4-BE49-F238E27FC236}">
                <a16:creationId xmlns:a16="http://schemas.microsoft.com/office/drawing/2014/main" id="{962BF384-3DE5-DE48-5A4E-A56400D4A691}"/>
              </a:ext>
            </a:extLst>
          </p:cNvPr>
          <p:cNvSpPr>
            <a:spLocks noChangeShapeType="1"/>
          </p:cNvSpPr>
          <p:nvPr/>
        </p:nvSpPr>
        <p:spPr bwMode="auto">
          <a:xfrm>
            <a:off x="4984750" y="40052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3" name="Rectangle 49">
            <a:extLst>
              <a:ext uri="{FF2B5EF4-FFF2-40B4-BE49-F238E27FC236}">
                <a16:creationId xmlns:a16="http://schemas.microsoft.com/office/drawing/2014/main" id="{C2A2C8D4-4D1D-F710-8395-3F3708E44FA4}"/>
              </a:ext>
            </a:extLst>
          </p:cNvPr>
          <p:cNvSpPr>
            <a:spLocks noChangeArrowheads="1"/>
          </p:cNvSpPr>
          <p:nvPr/>
        </p:nvSpPr>
        <p:spPr bwMode="auto">
          <a:xfrm>
            <a:off x="5700713" y="3787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8574" name="Rectangle 50">
            <a:extLst>
              <a:ext uri="{FF2B5EF4-FFF2-40B4-BE49-F238E27FC236}">
                <a16:creationId xmlns:a16="http://schemas.microsoft.com/office/drawing/2014/main" id="{F039A3B6-9193-9F60-96B6-1A51FB06BACC}"/>
              </a:ext>
            </a:extLst>
          </p:cNvPr>
          <p:cNvSpPr>
            <a:spLocks noChangeArrowheads="1"/>
          </p:cNvSpPr>
          <p:nvPr/>
        </p:nvSpPr>
        <p:spPr bwMode="auto">
          <a:xfrm>
            <a:off x="6061075" y="37877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75" name="Rectangle 51">
            <a:extLst>
              <a:ext uri="{FF2B5EF4-FFF2-40B4-BE49-F238E27FC236}">
                <a16:creationId xmlns:a16="http://schemas.microsoft.com/office/drawing/2014/main" id="{B20AF329-E1DE-308C-8B3D-7DF12471873F}"/>
              </a:ext>
            </a:extLst>
          </p:cNvPr>
          <p:cNvSpPr>
            <a:spLocks noChangeArrowheads="1"/>
          </p:cNvSpPr>
          <p:nvPr/>
        </p:nvSpPr>
        <p:spPr bwMode="auto">
          <a:xfrm>
            <a:off x="6421438" y="37877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8576" name="Line 52">
            <a:extLst>
              <a:ext uri="{FF2B5EF4-FFF2-40B4-BE49-F238E27FC236}">
                <a16:creationId xmlns:a16="http://schemas.microsoft.com/office/drawing/2014/main" id="{2B304D3A-CCD7-657D-7DAC-4ADB8D5537C2}"/>
              </a:ext>
            </a:extLst>
          </p:cNvPr>
          <p:cNvSpPr>
            <a:spLocks noChangeShapeType="1"/>
          </p:cNvSpPr>
          <p:nvPr/>
        </p:nvSpPr>
        <p:spPr bwMode="auto">
          <a:xfrm>
            <a:off x="5340350" y="393223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7" name="Line 53">
            <a:extLst>
              <a:ext uri="{FF2B5EF4-FFF2-40B4-BE49-F238E27FC236}">
                <a16:creationId xmlns:a16="http://schemas.microsoft.com/office/drawing/2014/main" id="{E0BF5D78-C93F-A3DC-0219-3EFB81D34033}"/>
              </a:ext>
            </a:extLst>
          </p:cNvPr>
          <p:cNvSpPr>
            <a:spLocks noChangeShapeType="1"/>
          </p:cNvSpPr>
          <p:nvPr/>
        </p:nvSpPr>
        <p:spPr bwMode="auto">
          <a:xfrm>
            <a:off x="6276975" y="40052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78" name="Rectangle 54">
            <a:extLst>
              <a:ext uri="{FF2B5EF4-FFF2-40B4-BE49-F238E27FC236}">
                <a16:creationId xmlns:a16="http://schemas.microsoft.com/office/drawing/2014/main" id="{B9897FE5-B4F8-EBB0-C821-2FBF7CE4E1D5}"/>
              </a:ext>
            </a:extLst>
          </p:cNvPr>
          <p:cNvSpPr>
            <a:spLocks noChangeArrowheads="1"/>
          </p:cNvSpPr>
          <p:nvPr/>
        </p:nvSpPr>
        <p:spPr bwMode="auto">
          <a:xfrm>
            <a:off x="3468688" y="443547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8579" name="Rectangle 55">
            <a:extLst>
              <a:ext uri="{FF2B5EF4-FFF2-40B4-BE49-F238E27FC236}">
                <a16:creationId xmlns:a16="http://schemas.microsoft.com/office/drawing/2014/main" id="{4E95CA3F-DA61-BC46-AC74-54FA479265B4}"/>
              </a:ext>
            </a:extLst>
          </p:cNvPr>
          <p:cNvSpPr>
            <a:spLocks noChangeArrowheads="1"/>
          </p:cNvSpPr>
          <p:nvPr/>
        </p:nvSpPr>
        <p:spPr bwMode="auto">
          <a:xfrm>
            <a:off x="3829050" y="443547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108580" name="Rectangle 56">
            <a:extLst>
              <a:ext uri="{FF2B5EF4-FFF2-40B4-BE49-F238E27FC236}">
                <a16:creationId xmlns:a16="http://schemas.microsoft.com/office/drawing/2014/main" id="{5F570F26-DB6D-A196-746E-8584FE04E51D}"/>
              </a:ext>
            </a:extLst>
          </p:cNvPr>
          <p:cNvSpPr>
            <a:spLocks noChangeArrowheads="1"/>
          </p:cNvSpPr>
          <p:nvPr/>
        </p:nvSpPr>
        <p:spPr bwMode="auto">
          <a:xfrm>
            <a:off x="4765675" y="44370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8581" name="Rectangle 57">
            <a:extLst>
              <a:ext uri="{FF2B5EF4-FFF2-40B4-BE49-F238E27FC236}">
                <a16:creationId xmlns:a16="http://schemas.microsoft.com/office/drawing/2014/main" id="{9944B3CD-6D4B-61B8-FE50-4974DB54238F}"/>
              </a:ext>
            </a:extLst>
          </p:cNvPr>
          <p:cNvSpPr>
            <a:spLocks noChangeArrowheads="1"/>
          </p:cNvSpPr>
          <p:nvPr/>
        </p:nvSpPr>
        <p:spPr bwMode="auto">
          <a:xfrm>
            <a:off x="5126038" y="4437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108582" name="Rectangle 58">
            <a:extLst>
              <a:ext uri="{FF2B5EF4-FFF2-40B4-BE49-F238E27FC236}">
                <a16:creationId xmlns:a16="http://schemas.microsoft.com/office/drawing/2014/main" id="{49E17885-6D14-E195-1607-B3923E105C14}"/>
              </a:ext>
            </a:extLst>
          </p:cNvPr>
          <p:cNvSpPr>
            <a:spLocks noChangeArrowheads="1"/>
          </p:cNvSpPr>
          <p:nvPr/>
        </p:nvSpPr>
        <p:spPr bwMode="auto">
          <a:xfrm>
            <a:off x="6062663" y="44370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8583" name="Rectangle 59">
            <a:extLst>
              <a:ext uri="{FF2B5EF4-FFF2-40B4-BE49-F238E27FC236}">
                <a16:creationId xmlns:a16="http://schemas.microsoft.com/office/drawing/2014/main" id="{1E7555A9-61E6-1E0F-0996-FEA84261A5D3}"/>
              </a:ext>
            </a:extLst>
          </p:cNvPr>
          <p:cNvSpPr>
            <a:spLocks noChangeArrowheads="1"/>
          </p:cNvSpPr>
          <p:nvPr/>
        </p:nvSpPr>
        <p:spPr bwMode="auto">
          <a:xfrm>
            <a:off x="6423025" y="44370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sp>
        <p:nvSpPr>
          <p:cNvPr id="108584" name="Text Box 60">
            <a:extLst>
              <a:ext uri="{FF2B5EF4-FFF2-40B4-BE49-F238E27FC236}">
                <a16:creationId xmlns:a16="http://schemas.microsoft.com/office/drawing/2014/main" id="{C83A9E89-D90B-6C41-7B18-0B683CC1E69B}"/>
              </a:ext>
            </a:extLst>
          </p:cNvPr>
          <p:cNvSpPr txBox="1">
            <a:spLocks noChangeArrowheads="1"/>
          </p:cNvSpPr>
          <p:nvPr/>
        </p:nvSpPr>
        <p:spPr bwMode="auto">
          <a:xfrm>
            <a:off x="587375" y="890588"/>
            <a:ext cx="259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Atom node </a:t>
            </a:r>
            <a:r>
              <a:rPr lang="zh-CN" altLang="en-US" sz="2000" b="1">
                <a:latin typeface="Arial" panose="020B0604020202020204" pitchFamily="34" charset="0"/>
              </a:rPr>
              <a:t>原子结点</a:t>
            </a:r>
          </a:p>
        </p:txBody>
      </p:sp>
      <p:sp>
        <p:nvSpPr>
          <p:cNvPr id="108585" name="Text Box 61">
            <a:extLst>
              <a:ext uri="{FF2B5EF4-FFF2-40B4-BE49-F238E27FC236}">
                <a16:creationId xmlns:a16="http://schemas.microsoft.com/office/drawing/2014/main" id="{8535AFCF-9A7A-1F28-F263-DC75327CC549}"/>
              </a:ext>
            </a:extLst>
          </p:cNvPr>
          <p:cNvSpPr txBox="1">
            <a:spLocks noChangeArrowheads="1"/>
          </p:cNvSpPr>
          <p:nvPr/>
        </p:nvSpPr>
        <p:spPr bwMode="auto">
          <a:xfrm>
            <a:off x="4495800" y="890588"/>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rPr>
              <a:t>Lists node </a:t>
            </a:r>
            <a:r>
              <a:rPr lang="zh-CN" altLang="en-US" sz="2000" b="1">
                <a:latin typeface="Arial" panose="020B0604020202020204" pitchFamily="34" charset="0"/>
              </a:rPr>
              <a:t>表结点</a:t>
            </a:r>
          </a:p>
        </p:txBody>
      </p:sp>
      <p:grpSp>
        <p:nvGrpSpPr>
          <p:cNvPr id="108586" name="Group 79">
            <a:extLst>
              <a:ext uri="{FF2B5EF4-FFF2-40B4-BE49-F238E27FC236}">
                <a16:creationId xmlns:a16="http://schemas.microsoft.com/office/drawing/2014/main" id="{DAC16844-1CED-7617-20E5-0CC14AB5BFCF}"/>
              </a:ext>
            </a:extLst>
          </p:cNvPr>
          <p:cNvGrpSpPr>
            <a:grpSpLocks/>
          </p:cNvGrpSpPr>
          <p:nvPr/>
        </p:nvGrpSpPr>
        <p:grpSpPr bwMode="auto">
          <a:xfrm>
            <a:off x="3902075" y="3213100"/>
            <a:ext cx="144463" cy="144463"/>
            <a:chOff x="2925" y="1775"/>
            <a:chExt cx="91" cy="91"/>
          </a:xfrm>
        </p:grpSpPr>
        <p:sp>
          <p:nvSpPr>
            <p:cNvPr id="108598" name="Line 80">
              <a:extLst>
                <a:ext uri="{FF2B5EF4-FFF2-40B4-BE49-F238E27FC236}">
                  <a16:creationId xmlns:a16="http://schemas.microsoft.com/office/drawing/2014/main" id="{6E351B8C-96F5-DB9D-F2D9-2B9E657CA3DC}"/>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99" name="Line 81">
              <a:extLst>
                <a:ext uri="{FF2B5EF4-FFF2-40B4-BE49-F238E27FC236}">
                  <a16:creationId xmlns:a16="http://schemas.microsoft.com/office/drawing/2014/main" id="{916BED6B-9D94-3E1F-04A0-B28F7BDFDC2D}"/>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8587" name="Group 82">
            <a:extLst>
              <a:ext uri="{FF2B5EF4-FFF2-40B4-BE49-F238E27FC236}">
                <a16:creationId xmlns:a16="http://schemas.microsoft.com/office/drawing/2014/main" id="{FEBE7D0F-FC54-386D-EABC-08AA68B5E45B}"/>
              </a:ext>
            </a:extLst>
          </p:cNvPr>
          <p:cNvGrpSpPr>
            <a:grpSpLocks/>
          </p:cNvGrpSpPr>
          <p:nvPr/>
        </p:nvGrpSpPr>
        <p:grpSpPr bwMode="auto">
          <a:xfrm>
            <a:off x="6494463" y="3862388"/>
            <a:ext cx="144462" cy="144462"/>
            <a:chOff x="2925" y="1775"/>
            <a:chExt cx="91" cy="91"/>
          </a:xfrm>
        </p:grpSpPr>
        <p:sp>
          <p:nvSpPr>
            <p:cNvPr id="108596" name="Line 83">
              <a:extLst>
                <a:ext uri="{FF2B5EF4-FFF2-40B4-BE49-F238E27FC236}">
                  <a16:creationId xmlns:a16="http://schemas.microsoft.com/office/drawing/2014/main" id="{0BB559E5-6DF5-98FD-C54C-15B8A81FB01A}"/>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97" name="Line 84">
              <a:extLst>
                <a:ext uri="{FF2B5EF4-FFF2-40B4-BE49-F238E27FC236}">
                  <a16:creationId xmlns:a16="http://schemas.microsoft.com/office/drawing/2014/main" id="{8732D2F5-9DA3-2103-A8F2-63749677D937}"/>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8588" name="Rectangle 123">
            <a:extLst>
              <a:ext uri="{FF2B5EF4-FFF2-40B4-BE49-F238E27FC236}">
                <a16:creationId xmlns:a16="http://schemas.microsoft.com/office/drawing/2014/main" id="{2624544E-1D70-2AE7-4E51-C165D5DA390F}"/>
              </a:ext>
            </a:extLst>
          </p:cNvPr>
          <p:cNvSpPr>
            <a:spLocks noChangeArrowheads="1"/>
          </p:cNvSpPr>
          <p:nvPr/>
        </p:nvSpPr>
        <p:spPr bwMode="auto">
          <a:xfrm>
            <a:off x="5062538" y="2157413"/>
            <a:ext cx="2717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dirty="0">
                <a:solidFill>
                  <a:srgbClr val="FFFF00"/>
                </a:solidFill>
              </a:rPr>
              <a:t>C = (a, (b, c, d))</a:t>
            </a:r>
          </a:p>
        </p:txBody>
      </p:sp>
      <p:sp>
        <p:nvSpPr>
          <p:cNvPr id="108589" name="文本框 1">
            <a:extLst>
              <a:ext uri="{FF2B5EF4-FFF2-40B4-BE49-F238E27FC236}">
                <a16:creationId xmlns:a16="http://schemas.microsoft.com/office/drawing/2014/main" id="{38289C1F-2F61-1763-3E9A-835FE042BD26}"/>
              </a:ext>
            </a:extLst>
          </p:cNvPr>
          <p:cNvSpPr txBox="1">
            <a:spLocks noChangeArrowheads="1"/>
          </p:cNvSpPr>
          <p:nvPr/>
        </p:nvSpPr>
        <p:spPr bwMode="auto">
          <a:xfrm>
            <a:off x="3662363" y="5013325"/>
            <a:ext cx="52339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3600">
                <a:latin typeface="Arial" panose="020B0604020202020204" pitchFamily="34" charset="0"/>
                <a:ea typeface="宋体" panose="02010600030101010101" pitchFamily="2" charset="-122"/>
              </a:rPr>
              <a:t>怎么取出</a:t>
            </a:r>
            <a:r>
              <a:rPr lang="en-US" altLang="zh-CN" sz="3600">
                <a:latin typeface="Arial" panose="020B0604020202020204" pitchFamily="34" charset="0"/>
                <a:ea typeface="宋体" panose="02010600030101010101" pitchFamily="2" charset="-122"/>
              </a:rPr>
              <a:t>a</a:t>
            </a:r>
            <a:r>
              <a:rPr lang="zh-CN" altLang="en-US" sz="3600">
                <a:latin typeface="Arial" panose="020B0604020202020204" pitchFamily="34" charset="0"/>
                <a:ea typeface="宋体" panose="02010600030101010101" pitchFamily="2" charset="-122"/>
              </a:rPr>
              <a:t>？</a:t>
            </a:r>
            <a:endParaRPr lang="en-US" altLang="zh-CN" sz="3600">
              <a:latin typeface="Arial" panose="020B0604020202020204" pitchFamily="34" charset="0"/>
              <a:ea typeface="宋体" panose="02010600030101010101" pitchFamily="2" charset="-122"/>
            </a:endParaRPr>
          </a:p>
          <a:p>
            <a:pPr>
              <a:spcBef>
                <a:spcPct val="0"/>
              </a:spcBef>
              <a:buClrTx/>
              <a:buSzTx/>
              <a:buFontTx/>
              <a:buNone/>
            </a:pPr>
            <a:r>
              <a:rPr lang="zh-CN" altLang="en-US" sz="3600">
                <a:latin typeface="Arial" panose="020B0604020202020204" pitchFamily="34" charset="0"/>
                <a:ea typeface="宋体" panose="02010600030101010101" pitchFamily="2" charset="-122"/>
              </a:rPr>
              <a:t>怎么取出</a:t>
            </a:r>
            <a:r>
              <a:rPr lang="en-US" altLang="zh-CN" sz="3600">
                <a:latin typeface="Arial" panose="020B0604020202020204" pitchFamily="34" charset="0"/>
                <a:ea typeface="宋体" panose="02010600030101010101" pitchFamily="2" charset="-122"/>
              </a:rPr>
              <a:t>(b,c,d)?</a:t>
            </a:r>
          </a:p>
          <a:p>
            <a:pPr>
              <a:spcBef>
                <a:spcPct val="0"/>
              </a:spcBef>
              <a:buClrTx/>
              <a:buSzTx/>
              <a:buFontTx/>
              <a:buNone/>
            </a:pPr>
            <a:r>
              <a:rPr lang="zh-CN" altLang="en-US" sz="3600">
                <a:latin typeface="Arial" panose="020B0604020202020204" pitchFamily="34" charset="0"/>
                <a:ea typeface="宋体" panose="02010600030101010101" pitchFamily="2" charset="-122"/>
              </a:rPr>
              <a:t>怎么取出</a:t>
            </a:r>
            <a:r>
              <a:rPr lang="en-US" altLang="zh-CN" sz="3600">
                <a:latin typeface="Arial" panose="020B0604020202020204" pitchFamily="34" charset="0"/>
                <a:ea typeface="宋体" panose="02010600030101010101" pitchFamily="2" charset="-122"/>
              </a:rPr>
              <a:t>b,c,d?</a:t>
            </a:r>
            <a:endParaRPr lang="zh-CN" altLang="en-US" sz="3600">
              <a:latin typeface="Arial" panose="020B0604020202020204" pitchFamily="34" charset="0"/>
              <a:ea typeface="宋体" panose="02010600030101010101" pitchFamily="2" charset="-122"/>
            </a:endParaRPr>
          </a:p>
        </p:txBody>
      </p:sp>
      <p:pic>
        <p:nvPicPr>
          <p:cNvPr id="108590" name="Picture 4">
            <a:extLst>
              <a:ext uri="{FF2B5EF4-FFF2-40B4-BE49-F238E27FC236}">
                <a16:creationId xmlns:a16="http://schemas.microsoft.com/office/drawing/2014/main" id="{07ABCAE4-E7EB-3F1E-EF0E-B645C3E2B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875" b="41989"/>
          <a:stretch>
            <a:fillRect/>
          </a:stretch>
        </p:blipFill>
        <p:spPr bwMode="auto">
          <a:xfrm>
            <a:off x="804863" y="5221288"/>
            <a:ext cx="23145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91" name="Rectangle 2">
            <a:extLst>
              <a:ext uri="{FF2B5EF4-FFF2-40B4-BE49-F238E27FC236}">
                <a16:creationId xmlns:a16="http://schemas.microsoft.com/office/drawing/2014/main" id="{03EAC815-9B9C-B9F0-A521-C082CEC2E2FD}"/>
              </a:ext>
            </a:extLst>
          </p:cNvPr>
          <p:cNvSpPr>
            <a:spLocks noGrp="1" noChangeArrowheads="1"/>
          </p:cNvSpPr>
          <p:nvPr>
            <p:ph type="title"/>
          </p:nvPr>
        </p:nvSpPr>
        <p:spPr>
          <a:xfrm>
            <a:off x="120650" y="174625"/>
            <a:ext cx="5099050" cy="712788"/>
          </a:xfrm>
        </p:spPr>
        <p:txBody>
          <a:bodyPr/>
          <a:lstStyle/>
          <a:p>
            <a:pPr eaLnBrk="1" hangingPunct="1"/>
            <a:r>
              <a:rPr lang="zh-CN" altLang="en-US"/>
              <a:t>表头表尾表示法</a:t>
            </a:r>
            <a:endParaRPr lang="en-US" altLang="zh-CN"/>
          </a:p>
        </p:txBody>
      </p:sp>
      <p:cxnSp>
        <p:nvCxnSpPr>
          <p:cNvPr id="4" name="直接箭头连接符 3">
            <a:extLst>
              <a:ext uri="{FF2B5EF4-FFF2-40B4-BE49-F238E27FC236}">
                <a16:creationId xmlns:a16="http://schemas.microsoft.com/office/drawing/2014/main" id="{66957ED2-8D58-1AD0-AFC2-81E2A99E960E}"/>
              </a:ext>
            </a:extLst>
          </p:cNvPr>
          <p:cNvCxnSpPr>
            <a:cxnSpLocks/>
          </p:cNvCxnSpPr>
          <p:nvPr/>
        </p:nvCxnSpPr>
        <p:spPr>
          <a:xfrm>
            <a:off x="2354263" y="2489200"/>
            <a:ext cx="0" cy="5080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593" name="文本框 5">
            <a:extLst>
              <a:ext uri="{FF2B5EF4-FFF2-40B4-BE49-F238E27FC236}">
                <a16:creationId xmlns:a16="http://schemas.microsoft.com/office/drawing/2014/main" id="{90A32038-9594-30F1-BE76-0295069753C1}"/>
              </a:ext>
            </a:extLst>
          </p:cNvPr>
          <p:cNvSpPr txBox="1">
            <a:spLocks noChangeArrowheads="1"/>
          </p:cNvSpPr>
          <p:nvPr/>
        </p:nvSpPr>
        <p:spPr bwMode="auto">
          <a:xfrm>
            <a:off x="2490788" y="2501900"/>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P</a:t>
            </a:r>
            <a:endParaRPr lang="zh-CN" altLang="en-US" sz="1800">
              <a:latin typeface="Arial" panose="020B0604020202020204" pitchFamily="34" charset="0"/>
              <a:ea typeface="宋体" panose="02010600030101010101" pitchFamily="2" charset="-122"/>
            </a:endParaRPr>
          </a:p>
        </p:txBody>
      </p:sp>
      <p:cxnSp>
        <p:nvCxnSpPr>
          <p:cNvPr id="5" name="直接连接符 4">
            <a:extLst>
              <a:ext uri="{FF2B5EF4-FFF2-40B4-BE49-F238E27FC236}">
                <a16:creationId xmlns:a16="http://schemas.microsoft.com/office/drawing/2014/main" id="{F07B4E02-8ECF-0E87-06D1-DEB91965A532}"/>
              </a:ext>
            </a:extLst>
          </p:cNvPr>
          <p:cNvCxnSpPr/>
          <p:nvPr/>
        </p:nvCxnSpPr>
        <p:spPr>
          <a:xfrm>
            <a:off x="5940425" y="2781300"/>
            <a:ext cx="2841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69A5609D-E9AD-1C7E-8063-8CFC041DCC38}"/>
              </a:ext>
            </a:extLst>
          </p:cNvPr>
          <p:cNvCxnSpPr>
            <a:cxnSpLocks/>
          </p:cNvCxnSpPr>
          <p:nvPr/>
        </p:nvCxnSpPr>
        <p:spPr>
          <a:xfrm>
            <a:off x="6443663" y="2781300"/>
            <a:ext cx="11525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8">
            <a:extLst>
              <a:ext uri="{FF2B5EF4-FFF2-40B4-BE49-F238E27FC236}">
                <a16:creationId xmlns:a16="http://schemas.microsoft.com/office/drawing/2014/main" id="{08C52728-4D63-0382-F38B-601B53019FF5}"/>
              </a:ext>
            </a:extLst>
          </p:cNvPr>
          <p:cNvSpPr>
            <a:spLocks noChangeArrowheads="1"/>
          </p:cNvSpPr>
          <p:nvPr/>
        </p:nvSpPr>
        <p:spPr bwMode="auto">
          <a:xfrm>
            <a:off x="1055688" y="9636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9571" name="Rectangle 19">
            <a:extLst>
              <a:ext uri="{FF2B5EF4-FFF2-40B4-BE49-F238E27FC236}">
                <a16:creationId xmlns:a16="http://schemas.microsoft.com/office/drawing/2014/main" id="{61F3A97F-C145-3208-BEA7-49A6C89003F0}"/>
              </a:ext>
            </a:extLst>
          </p:cNvPr>
          <p:cNvSpPr>
            <a:spLocks noChangeArrowheads="1"/>
          </p:cNvSpPr>
          <p:nvPr/>
        </p:nvSpPr>
        <p:spPr bwMode="auto">
          <a:xfrm>
            <a:off x="1417638" y="9636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72" name="Rectangle 20">
            <a:extLst>
              <a:ext uri="{FF2B5EF4-FFF2-40B4-BE49-F238E27FC236}">
                <a16:creationId xmlns:a16="http://schemas.microsoft.com/office/drawing/2014/main" id="{C09E8080-BAA6-EC27-5C55-68B76AE68050}"/>
              </a:ext>
            </a:extLst>
          </p:cNvPr>
          <p:cNvSpPr>
            <a:spLocks noChangeArrowheads="1"/>
          </p:cNvSpPr>
          <p:nvPr/>
        </p:nvSpPr>
        <p:spPr bwMode="auto">
          <a:xfrm>
            <a:off x="1778000" y="9636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73" name="Line 21">
            <a:extLst>
              <a:ext uri="{FF2B5EF4-FFF2-40B4-BE49-F238E27FC236}">
                <a16:creationId xmlns:a16="http://schemas.microsoft.com/office/drawing/2014/main" id="{5DA11A69-C016-C449-452E-28AE6AFABD73}"/>
              </a:ext>
            </a:extLst>
          </p:cNvPr>
          <p:cNvSpPr>
            <a:spLocks noChangeShapeType="1"/>
          </p:cNvSpPr>
          <p:nvPr/>
        </p:nvSpPr>
        <p:spPr bwMode="auto">
          <a:xfrm>
            <a:off x="625475" y="1108075"/>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74" name="Rectangle 23">
            <a:extLst>
              <a:ext uri="{FF2B5EF4-FFF2-40B4-BE49-F238E27FC236}">
                <a16:creationId xmlns:a16="http://schemas.microsoft.com/office/drawing/2014/main" id="{2EAF6542-6198-CDC4-AB4C-76B947024DC3}"/>
              </a:ext>
            </a:extLst>
          </p:cNvPr>
          <p:cNvSpPr>
            <a:spLocks noChangeArrowheads="1"/>
          </p:cNvSpPr>
          <p:nvPr/>
        </p:nvSpPr>
        <p:spPr bwMode="auto">
          <a:xfrm>
            <a:off x="1417638" y="16113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9575" name="Rectangle 24">
            <a:extLst>
              <a:ext uri="{FF2B5EF4-FFF2-40B4-BE49-F238E27FC236}">
                <a16:creationId xmlns:a16="http://schemas.microsoft.com/office/drawing/2014/main" id="{66DA1992-9099-10C1-5C9E-1E3246E0833E}"/>
              </a:ext>
            </a:extLst>
          </p:cNvPr>
          <p:cNvSpPr>
            <a:spLocks noChangeArrowheads="1"/>
          </p:cNvSpPr>
          <p:nvPr/>
        </p:nvSpPr>
        <p:spPr bwMode="auto">
          <a:xfrm>
            <a:off x="1778000" y="16113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109576" name="Rectangle 26">
            <a:extLst>
              <a:ext uri="{FF2B5EF4-FFF2-40B4-BE49-F238E27FC236}">
                <a16:creationId xmlns:a16="http://schemas.microsoft.com/office/drawing/2014/main" id="{0264257A-CBB2-8069-870B-F8EE03A72BF3}"/>
              </a:ext>
            </a:extLst>
          </p:cNvPr>
          <p:cNvSpPr>
            <a:spLocks noChangeArrowheads="1"/>
          </p:cNvSpPr>
          <p:nvPr/>
        </p:nvSpPr>
        <p:spPr bwMode="auto">
          <a:xfrm>
            <a:off x="2354263" y="9636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9577" name="Rectangle 27">
            <a:extLst>
              <a:ext uri="{FF2B5EF4-FFF2-40B4-BE49-F238E27FC236}">
                <a16:creationId xmlns:a16="http://schemas.microsoft.com/office/drawing/2014/main" id="{778A663A-A9F3-E4A9-92A5-B05234A0E3D5}"/>
              </a:ext>
            </a:extLst>
          </p:cNvPr>
          <p:cNvSpPr>
            <a:spLocks noChangeArrowheads="1"/>
          </p:cNvSpPr>
          <p:nvPr/>
        </p:nvSpPr>
        <p:spPr bwMode="auto">
          <a:xfrm>
            <a:off x="2717800" y="9636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78" name="Rectangle 28">
            <a:extLst>
              <a:ext uri="{FF2B5EF4-FFF2-40B4-BE49-F238E27FC236}">
                <a16:creationId xmlns:a16="http://schemas.microsoft.com/office/drawing/2014/main" id="{179C9BE3-3C3D-0256-A534-0A4503F6E214}"/>
              </a:ext>
            </a:extLst>
          </p:cNvPr>
          <p:cNvSpPr>
            <a:spLocks noChangeArrowheads="1"/>
          </p:cNvSpPr>
          <p:nvPr/>
        </p:nvSpPr>
        <p:spPr bwMode="auto">
          <a:xfrm>
            <a:off x="3076575" y="9636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79" name="Line 29">
            <a:extLst>
              <a:ext uri="{FF2B5EF4-FFF2-40B4-BE49-F238E27FC236}">
                <a16:creationId xmlns:a16="http://schemas.microsoft.com/office/drawing/2014/main" id="{DB443ADF-4354-BDB1-41F8-BD387DE198F1}"/>
              </a:ext>
            </a:extLst>
          </p:cNvPr>
          <p:cNvSpPr>
            <a:spLocks noChangeShapeType="1"/>
          </p:cNvSpPr>
          <p:nvPr/>
        </p:nvSpPr>
        <p:spPr bwMode="auto">
          <a:xfrm>
            <a:off x="1993900" y="11080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0" name="Rectangle 30">
            <a:extLst>
              <a:ext uri="{FF2B5EF4-FFF2-40B4-BE49-F238E27FC236}">
                <a16:creationId xmlns:a16="http://schemas.microsoft.com/office/drawing/2014/main" id="{108627CA-522D-35FE-3465-5B6CEB20A3E6}"/>
              </a:ext>
            </a:extLst>
          </p:cNvPr>
          <p:cNvSpPr>
            <a:spLocks noChangeArrowheads="1"/>
          </p:cNvSpPr>
          <p:nvPr/>
        </p:nvSpPr>
        <p:spPr bwMode="auto">
          <a:xfrm>
            <a:off x="2355850" y="16113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9581" name="Rectangle 31">
            <a:extLst>
              <a:ext uri="{FF2B5EF4-FFF2-40B4-BE49-F238E27FC236}">
                <a16:creationId xmlns:a16="http://schemas.microsoft.com/office/drawing/2014/main" id="{2428097F-454C-4326-E20F-663A4E5DC11B}"/>
              </a:ext>
            </a:extLst>
          </p:cNvPr>
          <p:cNvSpPr>
            <a:spLocks noChangeArrowheads="1"/>
          </p:cNvSpPr>
          <p:nvPr/>
        </p:nvSpPr>
        <p:spPr bwMode="auto">
          <a:xfrm>
            <a:off x="2717800" y="16113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82" name="Rectangle 32">
            <a:extLst>
              <a:ext uri="{FF2B5EF4-FFF2-40B4-BE49-F238E27FC236}">
                <a16:creationId xmlns:a16="http://schemas.microsoft.com/office/drawing/2014/main" id="{5FC045CE-047F-EA79-EE96-7599371A7460}"/>
              </a:ext>
            </a:extLst>
          </p:cNvPr>
          <p:cNvSpPr>
            <a:spLocks noChangeArrowheads="1"/>
          </p:cNvSpPr>
          <p:nvPr/>
        </p:nvSpPr>
        <p:spPr bwMode="auto">
          <a:xfrm>
            <a:off x="3076575" y="16113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83" name="Rectangle 34">
            <a:extLst>
              <a:ext uri="{FF2B5EF4-FFF2-40B4-BE49-F238E27FC236}">
                <a16:creationId xmlns:a16="http://schemas.microsoft.com/office/drawing/2014/main" id="{89B7DDB0-3A3F-E1D0-15F5-21AA05DA905E}"/>
              </a:ext>
            </a:extLst>
          </p:cNvPr>
          <p:cNvSpPr>
            <a:spLocks noChangeArrowheads="1"/>
          </p:cNvSpPr>
          <p:nvPr/>
        </p:nvSpPr>
        <p:spPr bwMode="auto">
          <a:xfrm>
            <a:off x="3652838" y="16113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9584" name="Rectangle 35">
            <a:extLst>
              <a:ext uri="{FF2B5EF4-FFF2-40B4-BE49-F238E27FC236}">
                <a16:creationId xmlns:a16="http://schemas.microsoft.com/office/drawing/2014/main" id="{B4C11008-0928-8FA8-16AC-FB19550F4FD7}"/>
              </a:ext>
            </a:extLst>
          </p:cNvPr>
          <p:cNvSpPr>
            <a:spLocks noChangeArrowheads="1"/>
          </p:cNvSpPr>
          <p:nvPr/>
        </p:nvSpPr>
        <p:spPr bwMode="auto">
          <a:xfrm>
            <a:off x="4013200" y="16113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85" name="Rectangle 36">
            <a:extLst>
              <a:ext uri="{FF2B5EF4-FFF2-40B4-BE49-F238E27FC236}">
                <a16:creationId xmlns:a16="http://schemas.microsoft.com/office/drawing/2014/main" id="{586E0988-16D0-33DD-D8F8-BC986276638E}"/>
              </a:ext>
            </a:extLst>
          </p:cNvPr>
          <p:cNvSpPr>
            <a:spLocks noChangeArrowheads="1"/>
          </p:cNvSpPr>
          <p:nvPr/>
        </p:nvSpPr>
        <p:spPr bwMode="auto">
          <a:xfrm>
            <a:off x="4373563" y="16113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86" name="Line 37">
            <a:extLst>
              <a:ext uri="{FF2B5EF4-FFF2-40B4-BE49-F238E27FC236}">
                <a16:creationId xmlns:a16="http://schemas.microsoft.com/office/drawing/2014/main" id="{1CC851CA-1C1A-E04B-21A0-81FB28550C14}"/>
              </a:ext>
            </a:extLst>
          </p:cNvPr>
          <p:cNvSpPr>
            <a:spLocks noChangeShapeType="1"/>
          </p:cNvSpPr>
          <p:nvPr/>
        </p:nvSpPr>
        <p:spPr bwMode="auto">
          <a:xfrm>
            <a:off x="3292475" y="17557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7" name="Line 45">
            <a:extLst>
              <a:ext uri="{FF2B5EF4-FFF2-40B4-BE49-F238E27FC236}">
                <a16:creationId xmlns:a16="http://schemas.microsoft.com/office/drawing/2014/main" id="{97E8062C-4A71-DA14-9420-B552E751B524}"/>
              </a:ext>
            </a:extLst>
          </p:cNvPr>
          <p:cNvSpPr>
            <a:spLocks noChangeShapeType="1"/>
          </p:cNvSpPr>
          <p:nvPr/>
        </p:nvSpPr>
        <p:spPr bwMode="auto">
          <a:xfrm>
            <a:off x="2933700" y="18288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8" name="Line 46">
            <a:extLst>
              <a:ext uri="{FF2B5EF4-FFF2-40B4-BE49-F238E27FC236}">
                <a16:creationId xmlns:a16="http://schemas.microsoft.com/office/drawing/2014/main" id="{881D2C00-B1EC-C8E9-DFFD-97411AF97543}"/>
              </a:ext>
            </a:extLst>
          </p:cNvPr>
          <p:cNvSpPr>
            <a:spLocks noChangeShapeType="1"/>
          </p:cNvSpPr>
          <p:nvPr/>
        </p:nvSpPr>
        <p:spPr bwMode="auto">
          <a:xfrm>
            <a:off x="2933700" y="117951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89" name="Line 47">
            <a:extLst>
              <a:ext uri="{FF2B5EF4-FFF2-40B4-BE49-F238E27FC236}">
                <a16:creationId xmlns:a16="http://schemas.microsoft.com/office/drawing/2014/main" id="{3509E306-0693-F079-D6D6-4DA21E8FA4E4}"/>
              </a:ext>
            </a:extLst>
          </p:cNvPr>
          <p:cNvSpPr>
            <a:spLocks noChangeShapeType="1"/>
          </p:cNvSpPr>
          <p:nvPr/>
        </p:nvSpPr>
        <p:spPr bwMode="auto">
          <a:xfrm>
            <a:off x="1633538" y="117951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0" name="Line 48">
            <a:extLst>
              <a:ext uri="{FF2B5EF4-FFF2-40B4-BE49-F238E27FC236}">
                <a16:creationId xmlns:a16="http://schemas.microsoft.com/office/drawing/2014/main" id="{42691F0D-70CA-A5B1-8421-DBB5F8CC4AAF}"/>
              </a:ext>
            </a:extLst>
          </p:cNvPr>
          <p:cNvSpPr>
            <a:spLocks noChangeShapeType="1"/>
          </p:cNvSpPr>
          <p:nvPr/>
        </p:nvSpPr>
        <p:spPr bwMode="auto">
          <a:xfrm>
            <a:off x="4229100" y="18288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1" name="Rectangle 49">
            <a:extLst>
              <a:ext uri="{FF2B5EF4-FFF2-40B4-BE49-F238E27FC236}">
                <a16:creationId xmlns:a16="http://schemas.microsoft.com/office/drawing/2014/main" id="{5331979F-4574-023A-E8AD-263CCB263777}"/>
              </a:ext>
            </a:extLst>
          </p:cNvPr>
          <p:cNvSpPr>
            <a:spLocks noChangeArrowheads="1"/>
          </p:cNvSpPr>
          <p:nvPr/>
        </p:nvSpPr>
        <p:spPr bwMode="auto">
          <a:xfrm>
            <a:off x="4945063" y="16113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09592" name="Rectangle 50">
            <a:extLst>
              <a:ext uri="{FF2B5EF4-FFF2-40B4-BE49-F238E27FC236}">
                <a16:creationId xmlns:a16="http://schemas.microsoft.com/office/drawing/2014/main" id="{11363862-1FA0-BCE0-EAEA-B62B25716701}"/>
              </a:ext>
            </a:extLst>
          </p:cNvPr>
          <p:cNvSpPr>
            <a:spLocks noChangeArrowheads="1"/>
          </p:cNvSpPr>
          <p:nvPr/>
        </p:nvSpPr>
        <p:spPr bwMode="auto">
          <a:xfrm>
            <a:off x="5305425" y="16113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93" name="Rectangle 51">
            <a:extLst>
              <a:ext uri="{FF2B5EF4-FFF2-40B4-BE49-F238E27FC236}">
                <a16:creationId xmlns:a16="http://schemas.microsoft.com/office/drawing/2014/main" id="{34267953-D50D-990E-F416-ED2CF4BD276E}"/>
              </a:ext>
            </a:extLst>
          </p:cNvPr>
          <p:cNvSpPr>
            <a:spLocks noChangeArrowheads="1"/>
          </p:cNvSpPr>
          <p:nvPr/>
        </p:nvSpPr>
        <p:spPr bwMode="auto">
          <a:xfrm>
            <a:off x="5665788" y="16113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09594" name="Line 52">
            <a:extLst>
              <a:ext uri="{FF2B5EF4-FFF2-40B4-BE49-F238E27FC236}">
                <a16:creationId xmlns:a16="http://schemas.microsoft.com/office/drawing/2014/main" id="{B5E03C73-71FC-F47B-FCD6-AB045A3FC615}"/>
              </a:ext>
            </a:extLst>
          </p:cNvPr>
          <p:cNvSpPr>
            <a:spLocks noChangeShapeType="1"/>
          </p:cNvSpPr>
          <p:nvPr/>
        </p:nvSpPr>
        <p:spPr bwMode="auto">
          <a:xfrm>
            <a:off x="4584700" y="17557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5" name="Line 53">
            <a:extLst>
              <a:ext uri="{FF2B5EF4-FFF2-40B4-BE49-F238E27FC236}">
                <a16:creationId xmlns:a16="http://schemas.microsoft.com/office/drawing/2014/main" id="{8AF252FE-50AB-6DF2-B170-A339D2762AAE}"/>
              </a:ext>
            </a:extLst>
          </p:cNvPr>
          <p:cNvSpPr>
            <a:spLocks noChangeShapeType="1"/>
          </p:cNvSpPr>
          <p:nvPr/>
        </p:nvSpPr>
        <p:spPr bwMode="auto">
          <a:xfrm>
            <a:off x="5521325" y="18288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596" name="Rectangle 54">
            <a:extLst>
              <a:ext uri="{FF2B5EF4-FFF2-40B4-BE49-F238E27FC236}">
                <a16:creationId xmlns:a16="http://schemas.microsoft.com/office/drawing/2014/main" id="{8F0690E9-B122-DA70-EB6A-5080E9734E9E}"/>
              </a:ext>
            </a:extLst>
          </p:cNvPr>
          <p:cNvSpPr>
            <a:spLocks noChangeArrowheads="1"/>
          </p:cNvSpPr>
          <p:nvPr/>
        </p:nvSpPr>
        <p:spPr bwMode="auto">
          <a:xfrm>
            <a:off x="2713038" y="22590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9597" name="Rectangle 55">
            <a:extLst>
              <a:ext uri="{FF2B5EF4-FFF2-40B4-BE49-F238E27FC236}">
                <a16:creationId xmlns:a16="http://schemas.microsoft.com/office/drawing/2014/main" id="{DC23503C-E8B0-0826-262F-6738FEF60565}"/>
              </a:ext>
            </a:extLst>
          </p:cNvPr>
          <p:cNvSpPr>
            <a:spLocks noChangeArrowheads="1"/>
          </p:cNvSpPr>
          <p:nvPr/>
        </p:nvSpPr>
        <p:spPr bwMode="auto">
          <a:xfrm>
            <a:off x="3073400" y="22590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109598" name="Rectangle 56">
            <a:extLst>
              <a:ext uri="{FF2B5EF4-FFF2-40B4-BE49-F238E27FC236}">
                <a16:creationId xmlns:a16="http://schemas.microsoft.com/office/drawing/2014/main" id="{7B4F0BE8-4D30-C47F-F543-0676760C8AC9}"/>
              </a:ext>
            </a:extLst>
          </p:cNvPr>
          <p:cNvSpPr>
            <a:spLocks noChangeArrowheads="1"/>
          </p:cNvSpPr>
          <p:nvPr/>
        </p:nvSpPr>
        <p:spPr bwMode="auto">
          <a:xfrm>
            <a:off x="4010025" y="226060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9599" name="Rectangle 57">
            <a:extLst>
              <a:ext uri="{FF2B5EF4-FFF2-40B4-BE49-F238E27FC236}">
                <a16:creationId xmlns:a16="http://schemas.microsoft.com/office/drawing/2014/main" id="{93DF4C44-A0F2-1768-835A-D0C409E0200B}"/>
              </a:ext>
            </a:extLst>
          </p:cNvPr>
          <p:cNvSpPr>
            <a:spLocks noChangeArrowheads="1"/>
          </p:cNvSpPr>
          <p:nvPr/>
        </p:nvSpPr>
        <p:spPr bwMode="auto">
          <a:xfrm>
            <a:off x="4370388" y="226060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109600" name="Rectangle 58">
            <a:extLst>
              <a:ext uri="{FF2B5EF4-FFF2-40B4-BE49-F238E27FC236}">
                <a16:creationId xmlns:a16="http://schemas.microsoft.com/office/drawing/2014/main" id="{42E01DBD-CFC6-D832-A38B-B7293276A695}"/>
              </a:ext>
            </a:extLst>
          </p:cNvPr>
          <p:cNvSpPr>
            <a:spLocks noChangeArrowheads="1"/>
          </p:cNvSpPr>
          <p:nvPr/>
        </p:nvSpPr>
        <p:spPr bwMode="auto">
          <a:xfrm>
            <a:off x="5307013" y="226060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09601" name="Rectangle 59">
            <a:extLst>
              <a:ext uri="{FF2B5EF4-FFF2-40B4-BE49-F238E27FC236}">
                <a16:creationId xmlns:a16="http://schemas.microsoft.com/office/drawing/2014/main" id="{F3AEC5B5-1AFE-9DB9-0802-262AE96C3FD5}"/>
              </a:ext>
            </a:extLst>
          </p:cNvPr>
          <p:cNvSpPr>
            <a:spLocks noChangeArrowheads="1"/>
          </p:cNvSpPr>
          <p:nvPr/>
        </p:nvSpPr>
        <p:spPr bwMode="auto">
          <a:xfrm>
            <a:off x="5667375" y="226060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grpSp>
        <p:nvGrpSpPr>
          <p:cNvPr id="109602" name="Group 79">
            <a:extLst>
              <a:ext uri="{FF2B5EF4-FFF2-40B4-BE49-F238E27FC236}">
                <a16:creationId xmlns:a16="http://schemas.microsoft.com/office/drawing/2014/main" id="{C4428EB7-14B9-2668-A647-E46B92099351}"/>
              </a:ext>
            </a:extLst>
          </p:cNvPr>
          <p:cNvGrpSpPr>
            <a:grpSpLocks/>
          </p:cNvGrpSpPr>
          <p:nvPr/>
        </p:nvGrpSpPr>
        <p:grpSpPr bwMode="auto">
          <a:xfrm>
            <a:off x="3146425" y="1036638"/>
            <a:ext cx="144463" cy="144462"/>
            <a:chOff x="2925" y="1775"/>
            <a:chExt cx="91" cy="91"/>
          </a:xfrm>
        </p:grpSpPr>
        <p:sp>
          <p:nvSpPr>
            <p:cNvPr id="109624" name="Line 80">
              <a:extLst>
                <a:ext uri="{FF2B5EF4-FFF2-40B4-BE49-F238E27FC236}">
                  <a16:creationId xmlns:a16="http://schemas.microsoft.com/office/drawing/2014/main" id="{8881BBC1-CE31-E560-01B3-7F409E7F43D4}"/>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25" name="Line 81">
              <a:extLst>
                <a:ext uri="{FF2B5EF4-FFF2-40B4-BE49-F238E27FC236}">
                  <a16:creationId xmlns:a16="http://schemas.microsoft.com/office/drawing/2014/main" id="{F0B3713F-F934-B9B8-700F-C2B9671A33A2}"/>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9603" name="Group 82">
            <a:extLst>
              <a:ext uri="{FF2B5EF4-FFF2-40B4-BE49-F238E27FC236}">
                <a16:creationId xmlns:a16="http://schemas.microsoft.com/office/drawing/2014/main" id="{393D8F6A-817B-1697-CB8E-204FF12A43F3}"/>
              </a:ext>
            </a:extLst>
          </p:cNvPr>
          <p:cNvGrpSpPr>
            <a:grpSpLocks/>
          </p:cNvGrpSpPr>
          <p:nvPr/>
        </p:nvGrpSpPr>
        <p:grpSpPr bwMode="auto">
          <a:xfrm>
            <a:off x="5738813" y="1685925"/>
            <a:ext cx="144462" cy="144463"/>
            <a:chOff x="2925" y="1775"/>
            <a:chExt cx="91" cy="91"/>
          </a:xfrm>
        </p:grpSpPr>
        <p:sp>
          <p:nvSpPr>
            <p:cNvPr id="109622" name="Line 83">
              <a:extLst>
                <a:ext uri="{FF2B5EF4-FFF2-40B4-BE49-F238E27FC236}">
                  <a16:creationId xmlns:a16="http://schemas.microsoft.com/office/drawing/2014/main" id="{0E69D55E-2071-A760-49A6-B9E6D31C5ACA}"/>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623" name="Line 84">
              <a:extLst>
                <a:ext uri="{FF2B5EF4-FFF2-40B4-BE49-F238E27FC236}">
                  <a16:creationId xmlns:a16="http://schemas.microsoft.com/office/drawing/2014/main" id="{B26E4647-7645-990B-088D-12E55E4C7226}"/>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9604" name="文本框 42">
            <a:extLst>
              <a:ext uri="{FF2B5EF4-FFF2-40B4-BE49-F238E27FC236}">
                <a16:creationId xmlns:a16="http://schemas.microsoft.com/office/drawing/2014/main" id="{EE2E48CA-53B2-FFFF-2DE6-9C1102B0DFA1}"/>
              </a:ext>
            </a:extLst>
          </p:cNvPr>
          <p:cNvSpPr txBox="1">
            <a:spLocks noChangeArrowheads="1"/>
          </p:cNvSpPr>
          <p:nvPr/>
        </p:nvSpPr>
        <p:spPr bwMode="auto">
          <a:xfrm>
            <a:off x="1647825" y="1304925"/>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1800" b="1">
                <a:solidFill>
                  <a:srgbClr val="FF0000"/>
                </a:solidFill>
                <a:latin typeface="Arial" panose="020B0604020202020204" pitchFamily="34" charset="0"/>
                <a:ea typeface="宋体" panose="02010600030101010101" pitchFamily="2" charset="-122"/>
              </a:rPr>
              <a:t>表头</a:t>
            </a:r>
          </a:p>
        </p:txBody>
      </p:sp>
      <p:sp>
        <p:nvSpPr>
          <p:cNvPr id="109605" name="文本框 43">
            <a:extLst>
              <a:ext uri="{FF2B5EF4-FFF2-40B4-BE49-F238E27FC236}">
                <a16:creationId xmlns:a16="http://schemas.microsoft.com/office/drawing/2014/main" id="{BD9A52D0-C32D-CFB3-1B58-3B6614EF06B4}"/>
              </a:ext>
            </a:extLst>
          </p:cNvPr>
          <p:cNvSpPr txBox="1">
            <a:spLocks noChangeArrowheads="1"/>
          </p:cNvSpPr>
          <p:nvPr/>
        </p:nvSpPr>
        <p:spPr bwMode="auto">
          <a:xfrm>
            <a:off x="1908175" y="603250"/>
            <a:ext cx="72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1800" b="1">
                <a:solidFill>
                  <a:srgbClr val="FF0000"/>
                </a:solidFill>
                <a:latin typeface="Arial" panose="020B0604020202020204" pitchFamily="34" charset="0"/>
                <a:ea typeface="宋体" panose="02010600030101010101" pitchFamily="2" charset="-122"/>
              </a:rPr>
              <a:t>表尾</a:t>
            </a:r>
          </a:p>
        </p:txBody>
      </p:sp>
      <p:sp>
        <p:nvSpPr>
          <p:cNvPr id="109606" name="Text Box 22">
            <a:extLst>
              <a:ext uri="{FF2B5EF4-FFF2-40B4-BE49-F238E27FC236}">
                <a16:creationId xmlns:a16="http://schemas.microsoft.com/office/drawing/2014/main" id="{A784B05B-4019-07DA-F84C-5D79799EC24B}"/>
              </a:ext>
            </a:extLst>
          </p:cNvPr>
          <p:cNvSpPr txBox="1">
            <a:spLocks noChangeArrowheads="1"/>
          </p:cNvSpPr>
          <p:nvPr/>
        </p:nvSpPr>
        <p:spPr bwMode="auto">
          <a:xfrm>
            <a:off x="250825" y="960438"/>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109607" name="矩形 45">
            <a:extLst>
              <a:ext uri="{FF2B5EF4-FFF2-40B4-BE49-F238E27FC236}">
                <a16:creationId xmlns:a16="http://schemas.microsoft.com/office/drawing/2014/main" id="{94A291C7-BA20-6936-069B-ED7B8723F5DA}"/>
              </a:ext>
            </a:extLst>
          </p:cNvPr>
          <p:cNvSpPr>
            <a:spLocks noChangeArrowheads="1"/>
          </p:cNvSpPr>
          <p:nvPr/>
        </p:nvSpPr>
        <p:spPr bwMode="auto">
          <a:xfrm>
            <a:off x="4186238" y="44450"/>
            <a:ext cx="2344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solidFill>
                  <a:srgbClr val="FFFF00"/>
                </a:solidFill>
                <a:latin typeface="Arial" panose="020B0604020202020204" pitchFamily="34" charset="0"/>
                <a:ea typeface="宋体" panose="02010600030101010101" pitchFamily="2" charset="-122"/>
              </a:rPr>
              <a:t>C = (a, (b, c, d))</a:t>
            </a:r>
          </a:p>
        </p:txBody>
      </p:sp>
      <p:sp>
        <p:nvSpPr>
          <p:cNvPr id="47" name="文本框 46">
            <a:extLst>
              <a:ext uri="{FF2B5EF4-FFF2-40B4-BE49-F238E27FC236}">
                <a16:creationId xmlns:a16="http://schemas.microsoft.com/office/drawing/2014/main" id="{FA04DF53-757E-5948-825C-D9BB0E905CDD}"/>
              </a:ext>
            </a:extLst>
          </p:cNvPr>
          <p:cNvSpPr txBox="1"/>
          <p:nvPr/>
        </p:nvSpPr>
        <p:spPr>
          <a:xfrm>
            <a:off x="442913" y="2708275"/>
            <a:ext cx="5257800" cy="1201738"/>
          </a:xfrm>
          <a:prstGeom prst="rect">
            <a:avLst/>
          </a:prstGeom>
          <a:noFill/>
        </p:spPr>
        <p:txBody>
          <a:bodyPr>
            <a:spAutoFit/>
          </a:bodyPr>
          <a:lstStyle/>
          <a:p>
            <a:pPr>
              <a:defRPr/>
            </a:pPr>
            <a:r>
              <a:rPr lang="en-US" altLang="zh-CN" sz="2400" dirty="0">
                <a:solidFill>
                  <a:srgbClr val="FFFF00"/>
                </a:solidFill>
                <a:latin typeface="+mn-lt"/>
              </a:rPr>
              <a:t>Head</a:t>
            </a:r>
            <a:r>
              <a:rPr lang="zh-CN" altLang="en-US" sz="2400" dirty="0">
                <a:solidFill>
                  <a:srgbClr val="FFFF00"/>
                </a:solidFill>
                <a:latin typeface="+mn-lt"/>
              </a:rPr>
              <a:t>（</a:t>
            </a:r>
            <a:r>
              <a:rPr lang="en-US" altLang="zh-CN" sz="2400" dirty="0">
                <a:solidFill>
                  <a:srgbClr val="FFFF00"/>
                </a:solidFill>
                <a:latin typeface="+mn-lt"/>
              </a:rPr>
              <a:t>C)=a</a:t>
            </a:r>
          </a:p>
          <a:p>
            <a:pPr>
              <a:defRPr/>
            </a:pPr>
            <a:r>
              <a:rPr lang="en-US" altLang="zh-CN" sz="2400" dirty="0">
                <a:solidFill>
                  <a:srgbClr val="FFFF00"/>
                </a:solidFill>
                <a:latin typeface="+mn-lt"/>
              </a:rPr>
              <a:t>H0=Tail</a:t>
            </a:r>
            <a:r>
              <a:rPr lang="zh-CN" altLang="en-US" sz="2400" dirty="0">
                <a:solidFill>
                  <a:srgbClr val="FFFF00"/>
                </a:solidFill>
                <a:latin typeface="+mn-lt"/>
              </a:rPr>
              <a:t>（</a:t>
            </a:r>
            <a:r>
              <a:rPr lang="en-US" altLang="zh-CN" sz="2400" dirty="0">
                <a:solidFill>
                  <a:srgbClr val="FFFF00"/>
                </a:solidFill>
                <a:latin typeface="+mn-lt"/>
              </a:rPr>
              <a:t>C)=((</a:t>
            </a:r>
            <a:r>
              <a:rPr lang="en-US" altLang="zh-CN" sz="2400" dirty="0" err="1">
                <a:solidFill>
                  <a:srgbClr val="FFFF00"/>
                </a:solidFill>
                <a:latin typeface="+mn-lt"/>
              </a:rPr>
              <a:t>b,c,d</a:t>
            </a:r>
            <a:r>
              <a:rPr lang="en-US" altLang="zh-CN" sz="2400" dirty="0">
                <a:solidFill>
                  <a:srgbClr val="FFFF00"/>
                </a:solidFill>
                <a:latin typeface="+mn-lt"/>
              </a:rPr>
              <a:t>))</a:t>
            </a:r>
          </a:p>
          <a:p>
            <a:pPr>
              <a:defRPr/>
            </a:pPr>
            <a:r>
              <a:rPr lang="en-US" altLang="zh-CN" sz="2400" dirty="0">
                <a:solidFill>
                  <a:srgbClr val="FFFF00"/>
                </a:solidFill>
                <a:latin typeface="+mn-lt"/>
              </a:rPr>
              <a:t>H1=Head(Tail(C))=(</a:t>
            </a:r>
            <a:r>
              <a:rPr lang="en-US" altLang="zh-CN" sz="2400" dirty="0" err="1">
                <a:solidFill>
                  <a:srgbClr val="FFFF00"/>
                </a:solidFill>
                <a:latin typeface="+mn-lt"/>
              </a:rPr>
              <a:t>b,c,d</a:t>
            </a:r>
            <a:r>
              <a:rPr lang="en-US" altLang="zh-CN" sz="2400" dirty="0">
                <a:solidFill>
                  <a:srgbClr val="FFFF00"/>
                </a:solidFill>
                <a:latin typeface="+mn-lt"/>
              </a:rPr>
              <a:t>)</a:t>
            </a:r>
          </a:p>
        </p:txBody>
      </p:sp>
      <p:sp>
        <p:nvSpPr>
          <p:cNvPr id="109609" name="文本框 47">
            <a:extLst>
              <a:ext uri="{FF2B5EF4-FFF2-40B4-BE49-F238E27FC236}">
                <a16:creationId xmlns:a16="http://schemas.microsoft.com/office/drawing/2014/main" id="{AA238AE3-ED56-8D7E-044F-87EF3F3B60DC}"/>
              </a:ext>
            </a:extLst>
          </p:cNvPr>
          <p:cNvSpPr txBox="1">
            <a:spLocks noChangeArrowheads="1"/>
          </p:cNvSpPr>
          <p:nvPr/>
        </p:nvSpPr>
        <p:spPr bwMode="auto">
          <a:xfrm>
            <a:off x="2925763" y="1276350"/>
            <a:ext cx="723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1800" b="1">
                <a:solidFill>
                  <a:srgbClr val="FF0000"/>
                </a:solidFill>
                <a:latin typeface="Arial" panose="020B0604020202020204" pitchFamily="34" charset="0"/>
                <a:ea typeface="宋体" panose="02010600030101010101" pitchFamily="2" charset="-122"/>
              </a:rPr>
              <a:t>表头</a:t>
            </a:r>
          </a:p>
        </p:txBody>
      </p:sp>
      <p:sp>
        <p:nvSpPr>
          <p:cNvPr id="109610" name="文本框 48">
            <a:extLst>
              <a:ext uri="{FF2B5EF4-FFF2-40B4-BE49-F238E27FC236}">
                <a16:creationId xmlns:a16="http://schemas.microsoft.com/office/drawing/2014/main" id="{1690C591-C418-0EEE-BF75-1A5B3AD96648}"/>
              </a:ext>
            </a:extLst>
          </p:cNvPr>
          <p:cNvSpPr txBox="1">
            <a:spLocks noChangeArrowheads="1"/>
          </p:cNvSpPr>
          <p:nvPr/>
        </p:nvSpPr>
        <p:spPr bwMode="auto">
          <a:xfrm>
            <a:off x="2393950" y="1336675"/>
            <a:ext cx="611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H1</a:t>
            </a:r>
            <a:endParaRPr lang="zh-CN" altLang="en-US" sz="1800">
              <a:solidFill>
                <a:srgbClr val="FF0000"/>
              </a:solidFill>
              <a:latin typeface="Arial" panose="020B0604020202020204" pitchFamily="34" charset="0"/>
              <a:ea typeface="宋体" panose="02010600030101010101" pitchFamily="2" charset="-122"/>
            </a:endParaRPr>
          </a:p>
        </p:txBody>
      </p:sp>
      <p:sp>
        <p:nvSpPr>
          <p:cNvPr id="109611" name="文本框 49">
            <a:extLst>
              <a:ext uri="{FF2B5EF4-FFF2-40B4-BE49-F238E27FC236}">
                <a16:creationId xmlns:a16="http://schemas.microsoft.com/office/drawing/2014/main" id="{02E21EBF-8C2F-6660-8CDD-BEB8FAEE3424}"/>
              </a:ext>
            </a:extLst>
          </p:cNvPr>
          <p:cNvSpPr txBox="1">
            <a:spLocks noChangeArrowheads="1"/>
          </p:cNvSpPr>
          <p:nvPr/>
        </p:nvSpPr>
        <p:spPr bwMode="auto">
          <a:xfrm>
            <a:off x="3990975" y="1317625"/>
            <a:ext cx="612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H2</a:t>
            </a:r>
            <a:endParaRPr lang="zh-CN" altLang="en-US" sz="1800">
              <a:solidFill>
                <a:srgbClr val="FF0000"/>
              </a:solidFill>
              <a:latin typeface="Arial" panose="020B0604020202020204" pitchFamily="34" charset="0"/>
              <a:ea typeface="宋体" panose="02010600030101010101" pitchFamily="2" charset="-122"/>
            </a:endParaRPr>
          </a:p>
        </p:txBody>
      </p:sp>
      <p:sp>
        <p:nvSpPr>
          <p:cNvPr id="109612" name="文本框 50">
            <a:extLst>
              <a:ext uri="{FF2B5EF4-FFF2-40B4-BE49-F238E27FC236}">
                <a16:creationId xmlns:a16="http://schemas.microsoft.com/office/drawing/2014/main" id="{116B0299-D439-6A72-87B1-9B307F86ABC9}"/>
              </a:ext>
            </a:extLst>
          </p:cNvPr>
          <p:cNvSpPr txBox="1">
            <a:spLocks noChangeArrowheads="1"/>
          </p:cNvSpPr>
          <p:nvPr/>
        </p:nvSpPr>
        <p:spPr bwMode="auto">
          <a:xfrm>
            <a:off x="5254625" y="1323975"/>
            <a:ext cx="61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H3</a:t>
            </a:r>
            <a:endParaRPr lang="zh-CN" altLang="en-US" sz="1800">
              <a:solidFill>
                <a:srgbClr val="FF0000"/>
              </a:solidFill>
              <a:latin typeface="Arial" panose="020B0604020202020204" pitchFamily="34" charset="0"/>
              <a:ea typeface="宋体" panose="02010600030101010101" pitchFamily="2" charset="-122"/>
            </a:endParaRPr>
          </a:p>
        </p:txBody>
      </p:sp>
      <p:sp>
        <p:nvSpPr>
          <p:cNvPr id="109613" name="文本框 51">
            <a:extLst>
              <a:ext uri="{FF2B5EF4-FFF2-40B4-BE49-F238E27FC236}">
                <a16:creationId xmlns:a16="http://schemas.microsoft.com/office/drawing/2014/main" id="{6CF613C8-CC26-5A67-568C-93C94BA3A22E}"/>
              </a:ext>
            </a:extLst>
          </p:cNvPr>
          <p:cNvSpPr txBox="1">
            <a:spLocks noChangeArrowheads="1"/>
          </p:cNvSpPr>
          <p:nvPr/>
        </p:nvSpPr>
        <p:spPr bwMode="auto">
          <a:xfrm>
            <a:off x="2763838" y="661988"/>
            <a:ext cx="611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a:solidFill>
                  <a:srgbClr val="FF0000"/>
                </a:solidFill>
                <a:latin typeface="Arial" panose="020B0604020202020204" pitchFamily="34" charset="0"/>
                <a:ea typeface="宋体" panose="02010600030101010101" pitchFamily="2" charset="-122"/>
              </a:rPr>
              <a:t>H0</a:t>
            </a:r>
            <a:endParaRPr lang="zh-CN" altLang="en-US" sz="1800">
              <a:solidFill>
                <a:srgbClr val="FF0000"/>
              </a:solidFill>
              <a:latin typeface="Arial" panose="020B0604020202020204" pitchFamily="34" charset="0"/>
              <a:ea typeface="宋体" panose="02010600030101010101" pitchFamily="2" charset="-122"/>
            </a:endParaRPr>
          </a:p>
        </p:txBody>
      </p:sp>
      <p:sp>
        <p:nvSpPr>
          <p:cNvPr id="109614" name="文本框 52">
            <a:extLst>
              <a:ext uri="{FF2B5EF4-FFF2-40B4-BE49-F238E27FC236}">
                <a16:creationId xmlns:a16="http://schemas.microsoft.com/office/drawing/2014/main" id="{8250D57D-8F0F-86F9-F44D-7F526BE3788E}"/>
              </a:ext>
            </a:extLst>
          </p:cNvPr>
          <p:cNvSpPr txBox="1">
            <a:spLocks noChangeArrowheads="1"/>
          </p:cNvSpPr>
          <p:nvPr/>
        </p:nvSpPr>
        <p:spPr bwMode="auto">
          <a:xfrm>
            <a:off x="5441950" y="2784475"/>
            <a:ext cx="3708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2000">
                <a:solidFill>
                  <a:srgbClr val="FF0000"/>
                </a:solidFill>
                <a:latin typeface="Arial" panose="020B0604020202020204" pitchFamily="34" charset="0"/>
                <a:ea typeface="宋体" panose="02010600030101010101" pitchFamily="2" charset="-122"/>
              </a:rPr>
              <a:t>一定要注意表尾的定义！</a:t>
            </a:r>
          </a:p>
        </p:txBody>
      </p:sp>
      <p:sp>
        <p:nvSpPr>
          <p:cNvPr id="109615" name="文本框 53">
            <a:extLst>
              <a:ext uri="{FF2B5EF4-FFF2-40B4-BE49-F238E27FC236}">
                <a16:creationId xmlns:a16="http://schemas.microsoft.com/office/drawing/2014/main" id="{53A5E9FE-08B0-B17D-E92B-3472CD7A5F85}"/>
              </a:ext>
            </a:extLst>
          </p:cNvPr>
          <p:cNvSpPr txBox="1">
            <a:spLocks noChangeArrowheads="1"/>
          </p:cNvSpPr>
          <p:nvPr/>
        </p:nvSpPr>
        <p:spPr bwMode="auto">
          <a:xfrm>
            <a:off x="5148263" y="4162425"/>
            <a:ext cx="3516312" cy="523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2800">
                <a:solidFill>
                  <a:srgbClr val="FF0000"/>
                </a:solidFill>
                <a:latin typeface="Arial" panose="020B0604020202020204" pitchFamily="34" charset="0"/>
                <a:ea typeface="宋体" panose="02010600030101010101" pitchFamily="2" charset="-122"/>
              </a:rPr>
              <a:t>表尾一定为列表！</a:t>
            </a:r>
          </a:p>
        </p:txBody>
      </p:sp>
      <p:sp>
        <p:nvSpPr>
          <p:cNvPr id="109616" name="文本框 54">
            <a:extLst>
              <a:ext uri="{FF2B5EF4-FFF2-40B4-BE49-F238E27FC236}">
                <a16:creationId xmlns:a16="http://schemas.microsoft.com/office/drawing/2014/main" id="{C6C7536D-E84B-57F6-8BF8-3E38F61F4751}"/>
              </a:ext>
            </a:extLst>
          </p:cNvPr>
          <p:cNvSpPr txBox="1">
            <a:spLocks noChangeArrowheads="1"/>
          </p:cNvSpPr>
          <p:nvPr/>
        </p:nvSpPr>
        <p:spPr bwMode="auto">
          <a:xfrm>
            <a:off x="5148263" y="3178175"/>
            <a:ext cx="3832225" cy="9540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2800">
                <a:solidFill>
                  <a:srgbClr val="FF0000"/>
                </a:solidFill>
                <a:latin typeface="Arial" panose="020B0604020202020204" pitchFamily="34" charset="0"/>
                <a:ea typeface="宋体" panose="02010600030101010101" pitchFamily="2" charset="-122"/>
              </a:rPr>
              <a:t>(b,c,d)</a:t>
            </a:r>
            <a:r>
              <a:rPr lang="zh-CN" altLang="en-US" sz="2800">
                <a:solidFill>
                  <a:srgbClr val="FF0000"/>
                </a:solidFill>
                <a:latin typeface="Arial" panose="020B0604020202020204" pitchFamily="34" charset="0"/>
                <a:ea typeface="宋体" panose="02010600030101010101" pitchFamily="2" charset="-122"/>
              </a:rPr>
              <a:t>与</a:t>
            </a:r>
            <a:r>
              <a:rPr lang="en-US" altLang="zh-CN" sz="2800">
                <a:solidFill>
                  <a:srgbClr val="FF0000"/>
                </a:solidFill>
                <a:latin typeface="Arial" panose="020B0604020202020204" pitchFamily="34" charset="0"/>
                <a:ea typeface="宋体" panose="02010600030101010101" pitchFamily="2" charset="-122"/>
              </a:rPr>
              <a:t>((b,c,d))</a:t>
            </a:r>
            <a:r>
              <a:rPr lang="zh-CN" altLang="en-US" sz="2800">
                <a:solidFill>
                  <a:srgbClr val="FF0000"/>
                </a:solidFill>
                <a:latin typeface="Arial" panose="020B0604020202020204" pitchFamily="34" charset="0"/>
                <a:ea typeface="宋体" panose="02010600030101010101" pitchFamily="2" charset="-122"/>
              </a:rPr>
              <a:t>不是相同的列表！</a:t>
            </a:r>
          </a:p>
        </p:txBody>
      </p:sp>
      <p:sp>
        <p:nvSpPr>
          <p:cNvPr id="53" name="下箭头 1">
            <a:extLst>
              <a:ext uri="{FF2B5EF4-FFF2-40B4-BE49-F238E27FC236}">
                <a16:creationId xmlns:a16="http://schemas.microsoft.com/office/drawing/2014/main" id="{25049DEC-5444-4780-F870-0EB3472D50FA}"/>
              </a:ext>
            </a:extLst>
          </p:cNvPr>
          <p:cNvSpPr/>
          <p:nvPr/>
        </p:nvSpPr>
        <p:spPr>
          <a:xfrm>
            <a:off x="1460500" y="522288"/>
            <a:ext cx="255588" cy="3143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109618" name="文本框 2">
            <a:extLst>
              <a:ext uri="{FF2B5EF4-FFF2-40B4-BE49-F238E27FC236}">
                <a16:creationId xmlns:a16="http://schemas.microsoft.com/office/drawing/2014/main" id="{10CE7257-B42A-3BC7-091C-04B2E44F735F}"/>
              </a:ext>
            </a:extLst>
          </p:cNvPr>
          <p:cNvSpPr txBox="1">
            <a:spLocks noChangeArrowheads="1"/>
          </p:cNvSpPr>
          <p:nvPr/>
        </p:nvSpPr>
        <p:spPr bwMode="auto">
          <a:xfrm>
            <a:off x="1327150" y="109538"/>
            <a:ext cx="582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PP</a:t>
            </a:r>
            <a:endParaRPr lang="zh-CN" altLang="en-US" sz="1800" b="1">
              <a:solidFill>
                <a:srgbClr val="FF0000"/>
              </a:solidFill>
              <a:latin typeface="Arial" panose="020B0604020202020204" pitchFamily="34" charset="0"/>
              <a:ea typeface="宋体" panose="02010600030101010101" pitchFamily="2" charset="-122"/>
            </a:endParaRPr>
          </a:p>
        </p:txBody>
      </p:sp>
      <p:sp>
        <p:nvSpPr>
          <p:cNvPr id="56" name="文本框 55">
            <a:extLst>
              <a:ext uri="{FF2B5EF4-FFF2-40B4-BE49-F238E27FC236}">
                <a16:creationId xmlns:a16="http://schemas.microsoft.com/office/drawing/2014/main" id="{579EAC23-24D3-5DA0-6D1E-74A2A8509ACE}"/>
              </a:ext>
            </a:extLst>
          </p:cNvPr>
          <p:cNvSpPr txBox="1"/>
          <p:nvPr/>
        </p:nvSpPr>
        <p:spPr>
          <a:xfrm>
            <a:off x="479425" y="5013325"/>
            <a:ext cx="8664575" cy="1384995"/>
          </a:xfrm>
          <a:prstGeom prst="rect">
            <a:avLst/>
          </a:prstGeom>
          <a:solidFill>
            <a:schemeClr val="accent6">
              <a:lumMod val="20000"/>
              <a:lumOff val="80000"/>
            </a:schemeClr>
          </a:solidFill>
        </p:spPr>
        <p:txBody>
          <a:bodyPr wrap="square">
            <a:spAutoFit/>
          </a:bodyPr>
          <a:lstStyle/>
          <a:p>
            <a:pPr>
              <a:defRPr/>
            </a:pPr>
            <a:r>
              <a:rPr kumimoji="1" lang="en-US" altLang="zh-CN" sz="2800" dirty="0">
                <a:solidFill>
                  <a:srgbClr val="FF0000"/>
                </a:solidFill>
                <a:latin typeface="+mn-lt"/>
              </a:rPr>
              <a:t> for (pp=L; pp; pp=pp-&gt;</a:t>
            </a:r>
            <a:r>
              <a:rPr kumimoji="1" lang="en-US" altLang="zh-CN" sz="2800" dirty="0" err="1">
                <a:solidFill>
                  <a:srgbClr val="FF0000"/>
                </a:solidFill>
                <a:latin typeface="+mn-lt"/>
              </a:rPr>
              <a:t>ptr.tail</a:t>
            </a:r>
            <a:r>
              <a:rPr kumimoji="1" lang="en-US" altLang="zh-CN" sz="2800" dirty="0">
                <a:solidFill>
                  <a:srgbClr val="FF0000"/>
                </a:solidFill>
                <a:latin typeface="+mn-lt"/>
              </a:rPr>
              <a:t>)  {</a:t>
            </a:r>
          </a:p>
          <a:p>
            <a:pPr>
              <a:defRPr/>
            </a:pPr>
            <a:r>
              <a:rPr kumimoji="1" lang="en-US" altLang="zh-CN" sz="2800" dirty="0">
                <a:solidFill>
                  <a:srgbClr val="FF0000"/>
                </a:solidFill>
                <a:latin typeface="+mn-lt"/>
              </a:rPr>
              <a:t>       pp-&gt;</a:t>
            </a:r>
            <a:r>
              <a:rPr kumimoji="1" lang="en-US" altLang="zh-CN" sz="2800" dirty="0" err="1">
                <a:solidFill>
                  <a:srgbClr val="FF0000"/>
                </a:solidFill>
                <a:latin typeface="+mn-lt"/>
              </a:rPr>
              <a:t>ptr.head</a:t>
            </a:r>
            <a:r>
              <a:rPr kumimoji="1" lang="en-US" altLang="zh-CN" sz="2800" dirty="0">
                <a:solidFill>
                  <a:srgbClr val="FF0000"/>
                </a:solidFill>
                <a:latin typeface="+mn-lt"/>
              </a:rPr>
              <a:t>; </a:t>
            </a:r>
            <a:r>
              <a:rPr kumimoji="1" lang="en-US" altLang="zh-CN" sz="2800" dirty="0">
                <a:solidFill>
                  <a:srgbClr val="0000CC"/>
                </a:solidFill>
                <a:latin typeface="+mn-lt"/>
              </a:rPr>
              <a:t>//</a:t>
            </a:r>
            <a:r>
              <a:rPr kumimoji="1" lang="zh-CN" altLang="en-US" sz="2800" dirty="0">
                <a:solidFill>
                  <a:srgbClr val="0000CC"/>
                </a:solidFill>
                <a:latin typeface="+mn-lt"/>
              </a:rPr>
              <a:t>通过遍历，然后获取</a:t>
            </a:r>
            <a:r>
              <a:rPr kumimoji="1" lang="en-US" altLang="zh-CN" sz="2800" dirty="0">
                <a:solidFill>
                  <a:srgbClr val="0000CC"/>
                </a:solidFill>
                <a:latin typeface="+mn-lt"/>
              </a:rPr>
              <a:t>head</a:t>
            </a:r>
            <a:r>
              <a:rPr kumimoji="1" lang="zh-CN" altLang="en-US" sz="2800" dirty="0">
                <a:solidFill>
                  <a:srgbClr val="0000CC"/>
                </a:solidFill>
                <a:latin typeface="+mn-lt"/>
              </a:rPr>
              <a:t>来得到元素</a:t>
            </a:r>
            <a:endParaRPr kumimoji="1" lang="en-US" altLang="zh-CN" sz="2800" dirty="0">
              <a:solidFill>
                <a:srgbClr val="0000CC"/>
              </a:solidFill>
              <a:latin typeface="+mn-lt"/>
            </a:endParaRPr>
          </a:p>
          <a:p>
            <a:pPr>
              <a:defRPr/>
            </a:pPr>
            <a:r>
              <a:rPr kumimoji="1" lang="en-US" altLang="zh-CN" sz="2800" dirty="0">
                <a:solidFill>
                  <a:srgbClr val="FF0000"/>
                </a:solidFill>
                <a:latin typeface="+mn-lt"/>
              </a:rPr>
              <a:t>}</a:t>
            </a:r>
            <a:endParaRPr lang="zh-CN" altLang="en-US" sz="2800" dirty="0">
              <a:solidFill>
                <a:srgbClr val="FF0000"/>
              </a:solidFill>
              <a:latin typeface="+mn-lt"/>
            </a:endParaRPr>
          </a:p>
        </p:txBody>
      </p:sp>
      <p:sp>
        <p:nvSpPr>
          <p:cNvPr id="3" name="矩形 2">
            <a:extLst>
              <a:ext uri="{FF2B5EF4-FFF2-40B4-BE49-F238E27FC236}">
                <a16:creationId xmlns:a16="http://schemas.microsoft.com/office/drawing/2014/main" id="{9AC9214E-F38E-EEB8-89FC-0876C3550AD7}"/>
              </a:ext>
            </a:extLst>
          </p:cNvPr>
          <p:cNvSpPr/>
          <p:nvPr/>
        </p:nvSpPr>
        <p:spPr>
          <a:xfrm>
            <a:off x="1187450" y="1508125"/>
            <a:ext cx="1004888" cy="76835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
        <p:nvSpPr>
          <p:cNvPr id="58" name="矩形 57">
            <a:extLst>
              <a:ext uri="{FF2B5EF4-FFF2-40B4-BE49-F238E27FC236}">
                <a16:creationId xmlns:a16="http://schemas.microsoft.com/office/drawing/2014/main" id="{E083C339-7C2C-BF71-FA9D-D60607EF613A}"/>
              </a:ext>
            </a:extLst>
          </p:cNvPr>
          <p:cNvSpPr/>
          <p:nvPr/>
        </p:nvSpPr>
        <p:spPr>
          <a:xfrm>
            <a:off x="2338388" y="1365250"/>
            <a:ext cx="4033837" cy="144303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a:extLst>
              <a:ext uri="{FF2B5EF4-FFF2-40B4-BE49-F238E27FC236}">
                <a16:creationId xmlns:a16="http://schemas.microsoft.com/office/drawing/2014/main" id="{6100EEB8-C681-BCFF-04BB-56F172BFB446}"/>
              </a:ext>
            </a:extLst>
          </p:cNvPr>
          <p:cNvSpPr>
            <a:spLocks noChangeArrowheads="1"/>
          </p:cNvSpPr>
          <p:nvPr/>
        </p:nvSpPr>
        <p:spPr bwMode="auto">
          <a:xfrm>
            <a:off x="465138" y="1970088"/>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0</a:t>
            </a:r>
          </a:p>
        </p:txBody>
      </p:sp>
      <p:sp>
        <p:nvSpPr>
          <p:cNvPr id="110595" name="Rectangle 5">
            <a:extLst>
              <a:ext uri="{FF2B5EF4-FFF2-40B4-BE49-F238E27FC236}">
                <a16:creationId xmlns:a16="http://schemas.microsoft.com/office/drawing/2014/main" id="{136A829A-5C02-F1E8-0969-C7A49F07EB51}"/>
              </a:ext>
            </a:extLst>
          </p:cNvPr>
          <p:cNvSpPr>
            <a:spLocks noChangeArrowheads="1"/>
          </p:cNvSpPr>
          <p:nvPr/>
        </p:nvSpPr>
        <p:spPr bwMode="auto">
          <a:xfrm>
            <a:off x="1617663" y="1970088"/>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atom</a:t>
            </a:r>
          </a:p>
        </p:txBody>
      </p:sp>
      <p:sp>
        <p:nvSpPr>
          <p:cNvPr id="110596" name="Rectangle 6">
            <a:extLst>
              <a:ext uri="{FF2B5EF4-FFF2-40B4-BE49-F238E27FC236}">
                <a16:creationId xmlns:a16="http://schemas.microsoft.com/office/drawing/2014/main" id="{87EAA92C-85EA-4C3F-0481-582F9280C1A0}"/>
              </a:ext>
            </a:extLst>
          </p:cNvPr>
          <p:cNvSpPr>
            <a:spLocks noChangeArrowheads="1"/>
          </p:cNvSpPr>
          <p:nvPr/>
        </p:nvSpPr>
        <p:spPr bwMode="auto">
          <a:xfrm>
            <a:off x="4549775" y="1970088"/>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tag=</a:t>
            </a:r>
            <a:r>
              <a:rPr lang="en-US" altLang="zh-CN" sz="1800" b="1">
                <a:solidFill>
                  <a:srgbClr val="FFFF00"/>
                </a:solidFill>
                <a:ea typeface="宋体" panose="02010600030101010101" pitchFamily="2" charset="-122"/>
                <a:cs typeface="Times New Roman" panose="02020603050405020304" pitchFamily="18" charset="0"/>
              </a:rPr>
              <a:t>1</a:t>
            </a:r>
          </a:p>
        </p:txBody>
      </p:sp>
      <p:sp>
        <p:nvSpPr>
          <p:cNvPr id="110597" name="Rectangle 7">
            <a:extLst>
              <a:ext uri="{FF2B5EF4-FFF2-40B4-BE49-F238E27FC236}">
                <a16:creationId xmlns:a16="http://schemas.microsoft.com/office/drawing/2014/main" id="{F6E16BBB-C0E9-48E2-641C-74060FDF9AC4}"/>
              </a:ext>
            </a:extLst>
          </p:cNvPr>
          <p:cNvSpPr>
            <a:spLocks noChangeArrowheads="1"/>
          </p:cNvSpPr>
          <p:nvPr/>
        </p:nvSpPr>
        <p:spPr bwMode="auto">
          <a:xfrm>
            <a:off x="5702300" y="1970088"/>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CC0000"/>
                </a:solidFill>
                <a:ea typeface="宋体" panose="02010600030101010101" pitchFamily="2" charset="-122"/>
                <a:cs typeface="Times New Roman" panose="02020603050405020304" pitchFamily="18" charset="0"/>
              </a:rPr>
              <a:t>head</a:t>
            </a:r>
          </a:p>
        </p:txBody>
      </p:sp>
      <p:sp>
        <p:nvSpPr>
          <p:cNvPr id="110598" name="Rectangle 8">
            <a:extLst>
              <a:ext uri="{FF2B5EF4-FFF2-40B4-BE49-F238E27FC236}">
                <a16:creationId xmlns:a16="http://schemas.microsoft.com/office/drawing/2014/main" id="{2748AE06-3A34-BF8C-3E12-6026742D4A97}"/>
              </a:ext>
            </a:extLst>
          </p:cNvPr>
          <p:cNvSpPr>
            <a:spLocks noChangeArrowheads="1"/>
          </p:cNvSpPr>
          <p:nvPr/>
        </p:nvSpPr>
        <p:spPr bwMode="auto">
          <a:xfrm>
            <a:off x="6853238" y="1970088"/>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tail</a:t>
            </a:r>
          </a:p>
        </p:txBody>
      </p:sp>
      <p:sp>
        <p:nvSpPr>
          <p:cNvPr id="110599" name="Rectangle 17">
            <a:extLst>
              <a:ext uri="{FF2B5EF4-FFF2-40B4-BE49-F238E27FC236}">
                <a16:creationId xmlns:a16="http://schemas.microsoft.com/office/drawing/2014/main" id="{CFD09E76-842A-F34D-BE3D-2FBF344F403D}"/>
              </a:ext>
            </a:extLst>
          </p:cNvPr>
          <p:cNvSpPr>
            <a:spLocks noChangeArrowheads="1"/>
          </p:cNvSpPr>
          <p:nvPr/>
        </p:nvSpPr>
        <p:spPr bwMode="auto">
          <a:xfrm>
            <a:off x="3467100" y="30019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1</a:t>
            </a:r>
          </a:p>
        </p:txBody>
      </p:sp>
      <p:sp>
        <p:nvSpPr>
          <p:cNvPr id="110600" name="Rectangle 18">
            <a:extLst>
              <a:ext uri="{FF2B5EF4-FFF2-40B4-BE49-F238E27FC236}">
                <a16:creationId xmlns:a16="http://schemas.microsoft.com/office/drawing/2014/main" id="{6E6D3D8A-F3AC-71CC-C36C-5FB0B39B8A8B}"/>
              </a:ext>
            </a:extLst>
          </p:cNvPr>
          <p:cNvSpPr>
            <a:spLocks noChangeArrowheads="1"/>
          </p:cNvSpPr>
          <p:nvPr/>
        </p:nvSpPr>
        <p:spPr bwMode="auto">
          <a:xfrm>
            <a:off x="3829050" y="30019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0601" name="Rectangle 19">
            <a:extLst>
              <a:ext uri="{FF2B5EF4-FFF2-40B4-BE49-F238E27FC236}">
                <a16:creationId xmlns:a16="http://schemas.microsoft.com/office/drawing/2014/main" id="{95168F08-CCB6-9025-C0ED-2224B18BD838}"/>
              </a:ext>
            </a:extLst>
          </p:cNvPr>
          <p:cNvSpPr>
            <a:spLocks noChangeArrowheads="1"/>
          </p:cNvSpPr>
          <p:nvPr/>
        </p:nvSpPr>
        <p:spPr bwMode="auto">
          <a:xfrm>
            <a:off x="4189413" y="30019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0602" name="Line 20">
            <a:extLst>
              <a:ext uri="{FF2B5EF4-FFF2-40B4-BE49-F238E27FC236}">
                <a16:creationId xmlns:a16="http://schemas.microsoft.com/office/drawing/2014/main" id="{A5B0D4CF-88A5-3DA5-9D4A-97046322FF06}"/>
              </a:ext>
            </a:extLst>
          </p:cNvPr>
          <p:cNvSpPr>
            <a:spLocks noChangeShapeType="1"/>
          </p:cNvSpPr>
          <p:nvPr/>
        </p:nvSpPr>
        <p:spPr bwMode="auto">
          <a:xfrm>
            <a:off x="3036888" y="3146425"/>
            <a:ext cx="4333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03" name="Text Box 21">
            <a:extLst>
              <a:ext uri="{FF2B5EF4-FFF2-40B4-BE49-F238E27FC236}">
                <a16:creationId xmlns:a16="http://schemas.microsoft.com/office/drawing/2014/main" id="{B44F5829-6D1D-C9A3-9BF2-1F4B40EC7642}"/>
              </a:ext>
            </a:extLst>
          </p:cNvPr>
          <p:cNvSpPr txBox="1">
            <a:spLocks noChangeArrowheads="1"/>
          </p:cNvSpPr>
          <p:nvPr/>
        </p:nvSpPr>
        <p:spPr bwMode="auto">
          <a:xfrm>
            <a:off x="2698750" y="2924175"/>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C</a:t>
            </a:r>
          </a:p>
        </p:txBody>
      </p:sp>
      <p:sp>
        <p:nvSpPr>
          <p:cNvPr id="110604" name="Rectangle 22">
            <a:extLst>
              <a:ext uri="{FF2B5EF4-FFF2-40B4-BE49-F238E27FC236}">
                <a16:creationId xmlns:a16="http://schemas.microsoft.com/office/drawing/2014/main" id="{2AF96B85-7D1E-D049-BB00-D54ED8C0BDA7}"/>
              </a:ext>
            </a:extLst>
          </p:cNvPr>
          <p:cNvSpPr>
            <a:spLocks noChangeArrowheads="1"/>
          </p:cNvSpPr>
          <p:nvPr/>
        </p:nvSpPr>
        <p:spPr bwMode="auto">
          <a:xfrm>
            <a:off x="3470275" y="36496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0</a:t>
            </a:r>
          </a:p>
        </p:txBody>
      </p:sp>
      <p:sp>
        <p:nvSpPr>
          <p:cNvPr id="110605" name="Rectangle 23">
            <a:extLst>
              <a:ext uri="{FF2B5EF4-FFF2-40B4-BE49-F238E27FC236}">
                <a16:creationId xmlns:a16="http://schemas.microsoft.com/office/drawing/2014/main" id="{9FF93BA5-316F-F76B-5603-C06337B073E8}"/>
              </a:ext>
            </a:extLst>
          </p:cNvPr>
          <p:cNvSpPr>
            <a:spLocks noChangeArrowheads="1"/>
          </p:cNvSpPr>
          <p:nvPr/>
        </p:nvSpPr>
        <p:spPr bwMode="auto">
          <a:xfrm>
            <a:off x="3830638" y="36496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a</a:t>
            </a:r>
          </a:p>
        </p:txBody>
      </p:sp>
      <p:sp>
        <p:nvSpPr>
          <p:cNvPr id="110606" name="Rectangle 28">
            <a:extLst>
              <a:ext uri="{FF2B5EF4-FFF2-40B4-BE49-F238E27FC236}">
                <a16:creationId xmlns:a16="http://schemas.microsoft.com/office/drawing/2014/main" id="{0092D5AD-2437-6FC0-8BC1-B7F25B6DDBA9}"/>
              </a:ext>
            </a:extLst>
          </p:cNvPr>
          <p:cNvSpPr>
            <a:spLocks noChangeArrowheads="1"/>
          </p:cNvSpPr>
          <p:nvPr/>
        </p:nvSpPr>
        <p:spPr bwMode="auto">
          <a:xfrm>
            <a:off x="4767263" y="36496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1</a:t>
            </a:r>
          </a:p>
        </p:txBody>
      </p:sp>
      <p:sp>
        <p:nvSpPr>
          <p:cNvPr id="110607" name="Rectangle 29">
            <a:extLst>
              <a:ext uri="{FF2B5EF4-FFF2-40B4-BE49-F238E27FC236}">
                <a16:creationId xmlns:a16="http://schemas.microsoft.com/office/drawing/2014/main" id="{DBA1E3E5-CEB6-1E73-3093-53257F404421}"/>
              </a:ext>
            </a:extLst>
          </p:cNvPr>
          <p:cNvSpPr>
            <a:spLocks noChangeArrowheads="1"/>
          </p:cNvSpPr>
          <p:nvPr/>
        </p:nvSpPr>
        <p:spPr bwMode="auto">
          <a:xfrm>
            <a:off x="5129213" y="36496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0608" name="Rectangle 30">
            <a:extLst>
              <a:ext uri="{FF2B5EF4-FFF2-40B4-BE49-F238E27FC236}">
                <a16:creationId xmlns:a16="http://schemas.microsoft.com/office/drawing/2014/main" id="{96989270-EC45-2480-AB96-8E7596D0F9FE}"/>
              </a:ext>
            </a:extLst>
          </p:cNvPr>
          <p:cNvSpPr>
            <a:spLocks noChangeArrowheads="1"/>
          </p:cNvSpPr>
          <p:nvPr/>
        </p:nvSpPr>
        <p:spPr bwMode="auto">
          <a:xfrm>
            <a:off x="5487988" y="36496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0609" name="Line 36">
            <a:extLst>
              <a:ext uri="{FF2B5EF4-FFF2-40B4-BE49-F238E27FC236}">
                <a16:creationId xmlns:a16="http://schemas.microsoft.com/office/drawing/2014/main" id="{22E03F37-6508-96F9-FED0-4F15C37D6525}"/>
              </a:ext>
            </a:extLst>
          </p:cNvPr>
          <p:cNvSpPr>
            <a:spLocks noChangeShapeType="1"/>
          </p:cNvSpPr>
          <p:nvPr/>
        </p:nvSpPr>
        <p:spPr bwMode="auto">
          <a:xfrm>
            <a:off x="5345113" y="386715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10" name="Line 38">
            <a:extLst>
              <a:ext uri="{FF2B5EF4-FFF2-40B4-BE49-F238E27FC236}">
                <a16:creationId xmlns:a16="http://schemas.microsoft.com/office/drawing/2014/main" id="{040FE5BB-DCAE-D312-F967-41FABCDF8086}"/>
              </a:ext>
            </a:extLst>
          </p:cNvPr>
          <p:cNvSpPr>
            <a:spLocks noChangeShapeType="1"/>
          </p:cNvSpPr>
          <p:nvPr/>
        </p:nvSpPr>
        <p:spPr bwMode="auto">
          <a:xfrm>
            <a:off x="4044950" y="3217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11" name="Rectangle 45">
            <a:extLst>
              <a:ext uri="{FF2B5EF4-FFF2-40B4-BE49-F238E27FC236}">
                <a16:creationId xmlns:a16="http://schemas.microsoft.com/office/drawing/2014/main" id="{F7203801-51A1-7EBF-B567-E1AF9ED5C1EC}"/>
              </a:ext>
            </a:extLst>
          </p:cNvPr>
          <p:cNvSpPr>
            <a:spLocks noChangeArrowheads="1"/>
          </p:cNvSpPr>
          <p:nvPr/>
        </p:nvSpPr>
        <p:spPr bwMode="auto">
          <a:xfrm>
            <a:off x="4837113" y="42973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0</a:t>
            </a:r>
          </a:p>
        </p:txBody>
      </p:sp>
      <p:sp>
        <p:nvSpPr>
          <p:cNvPr id="110612" name="Rectangle 46">
            <a:extLst>
              <a:ext uri="{FF2B5EF4-FFF2-40B4-BE49-F238E27FC236}">
                <a16:creationId xmlns:a16="http://schemas.microsoft.com/office/drawing/2014/main" id="{06D6ED98-17BB-7F7C-DBBE-F988E36024D0}"/>
              </a:ext>
            </a:extLst>
          </p:cNvPr>
          <p:cNvSpPr>
            <a:spLocks noChangeArrowheads="1"/>
          </p:cNvSpPr>
          <p:nvPr/>
        </p:nvSpPr>
        <p:spPr bwMode="auto">
          <a:xfrm>
            <a:off x="5197475" y="42973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b</a:t>
            </a:r>
          </a:p>
        </p:txBody>
      </p:sp>
      <p:sp>
        <p:nvSpPr>
          <p:cNvPr id="110613" name="Rectangle 47">
            <a:extLst>
              <a:ext uri="{FF2B5EF4-FFF2-40B4-BE49-F238E27FC236}">
                <a16:creationId xmlns:a16="http://schemas.microsoft.com/office/drawing/2014/main" id="{ADE59FB9-A9A8-1EC1-BFFD-B5AC12CD1BFC}"/>
              </a:ext>
            </a:extLst>
          </p:cNvPr>
          <p:cNvSpPr>
            <a:spLocks noChangeArrowheads="1"/>
          </p:cNvSpPr>
          <p:nvPr/>
        </p:nvSpPr>
        <p:spPr bwMode="auto">
          <a:xfrm>
            <a:off x="6205538" y="42989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0</a:t>
            </a:r>
          </a:p>
        </p:txBody>
      </p:sp>
      <p:sp>
        <p:nvSpPr>
          <p:cNvPr id="110614" name="Rectangle 48">
            <a:extLst>
              <a:ext uri="{FF2B5EF4-FFF2-40B4-BE49-F238E27FC236}">
                <a16:creationId xmlns:a16="http://schemas.microsoft.com/office/drawing/2014/main" id="{61D0E359-2EC2-5E3F-01EE-492EDF6F24C0}"/>
              </a:ext>
            </a:extLst>
          </p:cNvPr>
          <p:cNvSpPr>
            <a:spLocks noChangeArrowheads="1"/>
          </p:cNvSpPr>
          <p:nvPr/>
        </p:nvSpPr>
        <p:spPr bwMode="auto">
          <a:xfrm>
            <a:off x="6565900" y="42989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c</a:t>
            </a:r>
          </a:p>
        </p:txBody>
      </p:sp>
      <p:sp>
        <p:nvSpPr>
          <p:cNvPr id="110615" name="Rectangle 49">
            <a:extLst>
              <a:ext uri="{FF2B5EF4-FFF2-40B4-BE49-F238E27FC236}">
                <a16:creationId xmlns:a16="http://schemas.microsoft.com/office/drawing/2014/main" id="{B1B01FC8-A469-375D-07FA-BC62DCD4F3F2}"/>
              </a:ext>
            </a:extLst>
          </p:cNvPr>
          <p:cNvSpPr>
            <a:spLocks noChangeArrowheads="1"/>
          </p:cNvSpPr>
          <p:nvPr/>
        </p:nvSpPr>
        <p:spPr bwMode="auto">
          <a:xfrm>
            <a:off x="7573963" y="42989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0</a:t>
            </a:r>
          </a:p>
        </p:txBody>
      </p:sp>
      <p:sp>
        <p:nvSpPr>
          <p:cNvPr id="110616" name="Rectangle 50">
            <a:extLst>
              <a:ext uri="{FF2B5EF4-FFF2-40B4-BE49-F238E27FC236}">
                <a16:creationId xmlns:a16="http://schemas.microsoft.com/office/drawing/2014/main" id="{0429E7C5-3542-D76F-0048-7EE6633AC88C}"/>
              </a:ext>
            </a:extLst>
          </p:cNvPr>
          <p:cNvSpPr>
            <a:spLocks noChangeArrowheads="1"/>
          </p:cNvSpPr>
          <p:nvPr/>
        </p:nvSpPr>
        <p:spPr bwMode="auto">
          <a:xfrm>
            <a:off x="7934325" y="42989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solidFill>
                  <a:srgbClr val="FFFFFF"/>
                </a:solidFill>
                <a:latin typeface="Arial" panose="020B0604020202020204" pitchFamily="34" charset="0"/>
                <a:ea typeface="宋体" panose="02010600030101010101" pitchFamily="2" charset="-122"/>
                <a:cs typeface="Arial" panose="020B0604020202020204" pitchFamily="34" charset="0"/>
              </a:rPr>
              <a:t>d</a:t>
            </a:r>
          </a:p>
        </p:txBody>
      </p:sp>
      <p:sp>
        <p:nvSpPr>
          <p:cNvPr id="110617" name="Text Box 51">
            <a:extLst>
              <a:ext uri="{FF2B5EF4-FFF2-40B4-BE49-F238E27FC236}">
                <a16:creationId xmlns:a16="http://schemas.microsoft.com/office/drawing/2014/main" id="{E5B7A7EB-A551-8108-07A9-BC809DBC6E79}"/>
              </a:ext>
            </a:extLst>
          </p:cNvPr>
          <p:cNvSpPr txBox="1">
            <a:spLocks noChangeArrowheads="1"/>
          </p:cNvSpPr>
          <p:nvPr/>
        </p:nvSpPr>
        <p:spPr bwMode="auto">
          <a:xfrm>
            <a:off x="373063" y="1389063"/>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solidFill>
                  <a:srgbClr val="FFFFFF"/>
                </a:solidFill>
                <a:latin typeface="Arial" panose="020B0604020202020204" pitchFamily="34" charset="0"/>
              </a:rPr>
              <a:t>Atom node</a:t>
            </a:r>
          </a:p>
        </p:txBody>
      </p:sp>
      <p:sp>
        <p:nvSpPr>
          <p:cNvPr id="110618" name="Text Box 52">
            <a:extLst>
              <a:ext uri="{FF2B5EF4-FFF2-40B4-BE49-F238E27FC236}">
                <a16:creationId xmlns:a16="http://schemas.microsoft.com/office/drawing/2014/main" id="{8D933FD7-AF6B-9613-5B54-D600FD292B5F}"/>
              </a:ext>
            </a:extLst>
          </p:cNvPr>
          <p:cNvSpPr txBox="1">
            <a:spLocks noChangeArrowheads="1"/>
          </p:cNvSpPr>
          <p:nvPr/>
        </p:nvSpPr>
        <p:spPr bwMode="auto">
          <a:xfrm>
            <a:off x="4549775" y="1389063"/>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solidFill>
                  <a:srgbClr val="FFFFFF"/>
                </a:solidFill>
                <a:latin typeface="Arial" panose="020B0604020202020204" pitchFamily="34" charset="0"/>
              </a:rPr>
              <a:t>Lists node</a:t>
            </a:r>
          </a:p>
        </p:txBody>
      </p:sp>
      <p:grpSp>
        <p:nvGrpSpPr>
          <p:cNvPr id="110619" name="Group 69">
            <a:extLst>
              <a:ext uri="{FF2B5EF4-FFF2-40B4-BE49-F238E27FC236}">
                <a16:creationId xmlns:a16="http://schemas.microsoft.com/office/drawing/2014/main" id="{B83FA6C7-CFF0-994E-1AE7-A57024A89FA6}"/>
              </a:ext>
            </a:extLst>
          </p:cNvPr>
          <p:cNvGrpSpPr>
            <a:grpSpLocks/>
          </p:cNvGrpSpPr>
          <p:nvPr/>
        </p:nvGrpSpPr>
        <p:grpSpPr bwMode="auto">
          <a:xfrm>
            <a:off x="5557838" y="3743325"/>
            <a:ext cx="144462" cy="144463"/>
            <a:chOff x="2925" y="1775"/>
            <a:chExt cx="91" cy="91"/>
          </a:xfrm>
        </p:grpSpPr>
        <p:sp>
          <p:nvSpPr>
            <p:cNvPr id="110637" name="Line 70">
              <a:extLst>
                <a:ext uri="{FF2B5EF4-FFF2-40B4-BE49-F238E27FC236}">
                  <a16:creationId xmlns:a16="http://schemas.microsoft.com/office/drawing/2014/main" id="{369FA363-DFDA-8ABF-2F13-65F5FDAB88CB}"/>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8" name="Line 71">
              <a:extLst>
                <a:ext uri="{FF2B5EF4-FFF2-40B4-BE49-F238E27FC236}">
                  <a16:creationId xmlns:a16="http://schemas.microsoft.com/office/drawing/2014/main" id="{8626D042-45FC-6D16-2D98-21E19E608B3D}"/>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0620" name="Rectangle 106">
            <a:extLst>
              <a:ext uri="{FF2B5EF4-FFF2-40B4-BE49-F238E27FC236}">
                <a16:creationId xmlns:a16="http://schemas.microsoft.com/office/drawing/2014/main" id="{B7DE993E-614C-B648-1AD5-0621674EE155}"/>
              </a:ext>
            </a:extLst>
          </p:cNvPr>
          <p:cNvSpPr>
            <a:spLocks noChangeArrowheads="1"/>
          </p:cNvSpPr>
          <p:nvPr/>
        </p:nvSpPr>
        <p:spPr bwMode="auto">
          <a:xfrm>
            <a:off x="2768600" y="1970088"/>
            <a:ext cx="1152525" cy="431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b="1" i="1">
                <a:solidFill>
                  <a:srgbClr val="FFFF00"/>
                </a:solidFill>
                <a:ea typeface="宋体" panose="02010600030101010101" pitchFamily="2" charset="-122"/>
                <a:cs typeface="Times New Roman" panose="02020603050405020304" pitchFamily="18" charset="0"/>
              </a:rPr>
              <a:t>tail</a:t>
            </a:r>
          </a:p>
        </p:txBody>
      </p:sp>
      <p:sp>
        <p:nvSpPr>
          <p:cNvPr id="110621" name="Rectangle 122">
            <a:extLst>
              <a:ext uri="{FF2B5EF4-FFF2-40B4-BE49-F238E27FC236}">
                <a16:creationId xmlns:a16="http://schemas.microsoft.com/office/drawing/2014/main" id="{FB8DF70B-3192-B854-6C39-4CA8908C2805}"/>
              </a:ext>
            </a:extLst>
          </p:cNvPr>
          <p:cNvSpPr>
            <a:spLocks noChangeArrowheads="1"/>
          </p:cNvSpPr>
          <p:nvPr/>
        </p:nvSpPr>
        <p:spPr bwMode="auto">
          <a:xfrm>
            <a:off x="4189413" y="36496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0622" name="Line 126">
            <a:extLst>
              <a:ext uri="{FF2B5EF4-FFF2-40B4-BE49-F238E27FC236}">
                <a16:creationId xmlns:a16="http://schemas.microsoft.com/office/drawing/2014/main" id="{C5E58F2C-C68E-CCA8-D433-0977C23BA84E}"/>
              </a:ext>
            </a:extLst>
          </p:cNvPr>
          <p:cNvSpPr>
            <a:spLocks noChangeShapeType="1"/>
          </p:cNvSpPr>
          <p:nvPr/>
        </p:nvSpPr>
        <p:spPr bwMode="auto">
          <a:xfrm>
            <a:off x="4333875" y="381476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23" name="Line 127">
            <a:extLst>
              <a:ext uri="{FF2B5EF4-FFF2-40B4-BE49-F238E27FC236}">
                <a16:creationId xmlns:a16="http://schemas.microsoft.com/office/drawing/2014/main" id="{D927EB76-D90A-7EAB-B2E3-CC0C869160F8}"/>
              </a:ext>
            </a:extLst>
          </p:cNvPr>
          <p:cNvSpPr>
            <a:spLocks noChangeShapeType="1"/>
          </p:cNvSpPr>
          <p:nvPr/>
        </p:nvSpPr>
        <p:spPr bwMode="auto">
          <a:xfrm>
            <a:off x="5773738" y="446405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24" name="Line 128">
            <a:extLst>
              <a:ext uri="{FF2B5EF4-FFF2-40B4-BE49-F238E27FC236}">
                <a16:creationId xmlns:a16="http://schemas.microsoft.com/office/drawing/2014/main" id="{18999558-A424-4510-DB38-1A057B1EBB84}"/>
              </a:ext>
            </a:extLst>
          </p:cNvPr>
          <p:cNvSpPr>
            <a:spLocks noChangeShapeType="1"/>
          </p:cNvSpPr>
          <p:nvPr/>
        </p:nvSpPr>
        <p:spPr bwMode="auto">
          <a:xfrm>
            <a:off x="7142163" y="446405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25" name="Rectangle 129">
            <a:extLst>
              <a:ext uri="{FF2B5EF4-FFF2-40B4-BE49-F238E27FC236}">
                <a16:creationId xmlns:a16="http://schemas.microsoft.com/office/drawing/2014/main" id="{78A4CA9E-9B26-214B-AC5B-BB01CBEA3424}"/>
              </a:ext>
            </a:extLst>
          </p:cNvPr>
          <p:cNvSpPr>
            <a:spLocks noChangeArrowheads="1"/>
          </p:cNvSpPr>
          <p:nvPr/>
        </p:nvSpPr>
        <p:spPr bwMode="auto">
          <a:xfrm>
            <a:off x="5557838" y="42973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0626" name="Rectangle 130">
            <a:extLst>
              <a:ext uri="{FF2B5EF4-FFF2-40B4-BE49-F238E27FC236}">
                <a16:creationId xmlns:a16="http://schemas.microsoft.com/office/drawing/2014/main" id="{BD088BB4-8DB4-B168-C9D6-9F8794293559}"/>
              </a:ext>
            </a:extLst>
          </p:cNvPr>
          <p:cNvSpPr>
            <a:spLocks noChangeArrowheads="1"/>
          </p:cNvSpPr>
          <p:nvPr/>
        </p:nvSpPr>
        <p:spPr bwMode="auto">
          <a:xfrm>
            <a:off x="6926263" y="42989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sp>
        <p:nvSpPr>
          <p:cNvPr id="110627" name="Rectangle 131">
            <a:extLst>
              <a:ext uri="{FF2B5EF4-FFF2-40B4-BE49-F238E27FC236}">
                <a16:creationId xmlns:a16="http://schemas.microsoft.com/office/drawing/2014/main" id="{0C876A5E-ED3C-2D82-A7BF-E3A36350D031}"/>
              </a:ext>
            </a:extLst>
          </p:cNvPr>
          <p:cNvSpPr>
            <a:spLocks noChangeArrowheads="1"/>
          </p:cNvSpPr>
          <p:nvPr/>
        </p:nvSpPr>
        <p:spPr bwMode="auto">
          <a:xfrm>
            <a:off x="8294688" y="42989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solidFill>
                <a:srgbClr val="FFFFFF"/>
              </a:solidFill>
              <a:latin typeface="Arial" panose="020B0604020202020204" pitchFamily="34" charset="0"/>
              <a:ea typeface="宋体" panose="02010600030101010101" pitchFamily="2" charset="-122"/>
              <a:cs typeface="Arial" panose="020B0604020202020204" pitchFamily="34" charset="0"/>
            </a:endParaRPr>
          </a:p>
        </p:txBody>
      </p:sp>
      <p:grpSp>
        <p:nvGrpSpPr>
          <p:cNvPr id="110628" name="Group 132">
            <a:extLst>
              <a:ext uri="{FF2B5EF4-FFF2-40B4-BE49-F238E27FC236}">
                <a16:creationId xmlns:a16="http://schemas.microsoft.com/office/drawing/2014/main" id="{ACEB0A00-545F-600A-6B6F-044D447FF519}"/>
              </a:ext>
            </a:extLst>
          </p:cNvPr>
          <p:cNvGrpSpPr>
            <a:grpSpLocks/>
          </p:cNvGrpSpPr>
          <p:nvPr/>
        </p:nvGrpSpPr>
        <p:grpSpPr bwMode="auto">
          <a:xfrm>
            <a:off x="8364538" y="4413250"/>
            <a:ext cx="144462" cy="144463"/>
            <a:chOff x="2925" y="1775"/>
            <a:chExt cx="91" cy="91"/>
          </a:xfrm>
        </p:grpSpPr>
        <p:sp>
          <p:nvSpPr>
            <p:cNvPr id="110635" name="Line 133">
              <a:extLst>
                <a:ext uri="{FF2B5EF4-FFF2-40B4-BE49-F238E27FC236}">
                  <a16:creationId xmlns:a16="http://schemas.microsoft.com/office/drawing/2014/main" id="{A81957B1-507B-B807-BFA7-E47ABF08FF37}"/>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36" name="Line 134">
              <a:extLst>
                <a:ext uri="{FF2B5EF4-FFF2-40B4-BE49-F238E27FC236}">
                  <a16:creationId xmlns:a16="http://schemas.microsoft.com/office/drawing/2014/main" id="{004E2505-A234-5E71-4536-D4111DC280D3}"/>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0629" name="Rectangle 2">
            <a:extLst>
              <a:ext uri="{FF2B5EF4-FFF2-40B4-BE49-F238E27FC236}">
                <a16:creationId xmlns:a16="http://schemas.microsoft.com/office/drawing/2014/main" id="{41183780-AEC7-A63D-8B6D-EF6DFB380711}"/>
              </a:ext>
            </a:extLst>
          </p:cNvPr>
          <p:cNvSpPr>
            <a:spLocks noGrp="1" noChangeArrowheads="1"/>
          </p:cNvSpPr>
          <p:nvPr>
            <p:ph type="title"/>
          </p:nvPr>
        </p:nvSpPr>
        <p:spPr>
          <a:xfrm>
            <a:off x="120650" y="174625"/>
            <a:ext cx="6445250" cy="712788"/>
          </a:xfrm>
        </p:spPr>
        <p:txBody>
          <a:bodyPr/>
          <a:lstStyle/>
          <a:p>
            <a:pPr eaLnBrk="1" hangingPunct="1"/>
            <a:r>
              <a:rPr lang="zh-CN" altLang="en-US"/>
              <a:t>表头下一个节点表示法</a:t>
            </a:r>
            <a:endParaRPr lang="en-US" altLang="zh-CN"/>
          </a:p>
        </p:txBody>
      </p:sp>
      <p:pic>
        <p:nvPicPr>
          <p:cNvPr id="110630" name="Picture 4">
            <a:extLst>
              <a:ext uri="{FF2B5EF4-FFF2-40B4-BE49-F238E27FC236}">
                <a16:creationId xmlns:a16="http://schemas.microsoft.com/office/drawing/2014/main" id="{F33E240A-803D-1EA5-4A97-96D16E3E0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875" b="41989"/>
          <a:stretch>
            <a:fillRect/>
          </a:stretch>
        </p:blipFill>
        <p:spPr bwMode="auto">
          <a:xfrm>
            <a:off x="804863" y="5221288"/>
            <a:ext cx="23145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31" name="文本框 132">
            <a:extLst>
              <a:ext uri="{FF2B5EF4-FFF2-40B4-BE49-F238E27FC236}">
                <a16:creationId xmlns:a16="http://schemas.microsoft.com/office/drawing/2014/main" id="{03B059BA-1340-68A8-87CD-D1013CDE39EB}"/>
              </a:ext>
            </a:extLst>
          </p:cNvPr>
          <p:cNvSpPr txBox="1">
            <a:spLocks noChangeArrowheads="1"/>
          </p:cNvSpPr>
          <p:nvPr/>
        </p:nvSpPr>
        <p:spPr bwMode="auto">
          <a:xfrm>
            <a:off x="3662363" y="5013325"/>
            <a:ext cx="523398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3600">
                <a:latin typeface="Arial" panose="020B0604020202020204" pitchFamily="34" charset="0"/>
                <a:ea typeface="宋体" panose="02010600030101010101" pitchFamily="2" charset="-122"/>
              </a:rPr>
              <a:t>怎么取出</a:t>
            </a:r>
            <a:r>
              <a:rPr lang="en-US" altLang="zh-CN" sz="3600">
                <a:latin typeface="Arial" panose="020B0604020202020204" pitchFamily="34" charset="0"/>
                <a:ea typeface="宋体" panose="02010600030101010101" pitchFamily="2" charset="-122"/>
              </a:rPr>
              <a:t>a</a:t>
            </a:r>
            <a:r>
              <a:rPr lang="zh-CN" altLang="en-US" sz="3600">
                <a:latin typeface="Arial" panose="020B0604020202020204" pitchFamily="34" charset="0"/>
                <a:ea typeface="宋体" panose="02010600030101010101" pitchFamily="2" charset="-122"/>
              </a:rPr>
              <a:t>？</a:t>
            </a:r>
            <a:endParaRPr lang="en-US" altLang="zh-CN" sz="3600">
              <a:latin typeface="Arial" panose="020B0604020202020204" pitchFamily="34" charset="0"/>
              <a:ea typeface="宋体" panose="02010600030101010101" pitchFamily="2" charset="-122"/>
            </a:endParaRPr>
          </a:p>
          <a:p>
            <a:pPr>
              <a:spcBef>
                <a:spcPct val="0"/>
              </a:spcBef>
              <a:buClrTx/>
              <a:buSzTx/>
              <a:buFontTx/>
              <a:buNone/>
            </a:pPr>
            <a:r>
              <a:rPr lang="zh-CN" altLang="en-US" sz="3600">
                <a:latin typeface="Arial" panose="020B0604020202020204" pitchFamily="34" charset="0"/>
                <a:ea typeface="宋体" panose="02010600030101010101" pitchFamily="2" charset="-122"/>
              </a:rPr>
              <a:t>怎么取出</a:t>
            </a:r>
            <a:r>
              <a:rPr lang="en-US" altLang="zh-CN" sz="3600">
                <a:latin typeface="Arial" panose="020B0604020202020204" pitchFamily="34" charset="0"/>
                <a:ea typeface="宋体" panose="02010600030101010101" pitchFamily="2" charset="-122"/>
              </a:rPr>
              <a:t>(b,c,d)?</a:t>
            </a:r>
          </a:p>
          <a:p>
            <a:pPr>
              <a:spcBef>
                <a:spcPct val="0"/>
              </a:spcBef>
              <a:buClrTx/>
              <a:buSzTx/>
              <a:buFontTx/>
              <a:buNone/>
            </a:pPr>
            <a:r>
              <a:rPr lang="zh-CN" altLang="en-US" sz="3600">
                <a:latin typeface="Arial" panose="020B0604020202020204" pitchFamily="34" charset="0"/>
                <a:ea typeface="宋体" panose="02010600030101010101" pitchFamily="2" charset="-122"/>
              </a:rPr>
              <a:t>怎么取出</a:t>
            </a:r>
            <a:r>
              <a:rPr lang="en-US" altLang="zh-CN" sz="3600">
                <a:latin typeface="Arial" panose="020B0604020202020204" pitchFamily="34" charset="0"/>
                <a:ea typeface="宋体" panose="02010600030101010101" pitchFamily="2" charset="-122"/>
              </a:rPr>
              <a:t>b,c,d?</a:t>
            </a:r>
            <a:endParaRPr lang="zh-CN" altLang="en-US" sz="3600">
              <a:latin typeface="Arial" panose="020B0604020202020204" pitchFamily="34" charset="0"/>
              <a:ea typeface="宋体" panose="02010600030101010101" pitchFamily="2" charset="-122"/>
            </a:endParaRPr>
          </a:p>
        </p:txBody>
      </p:sp>
      <p:sp>
        <p:nvSpPr>
          <p:cNvPr id="110632" name="Rectangle 123">
            <a:extLst>
              <a:ext uri="{FF2B5EF4-FFF2-40B4-BE49-F238E27FC236}">
                <a16:creationId xmlns:a16="http://schemas.microsoft.com/office/drawing/2014/main" id="{179DD269-1056-FAEC-A2B3-D03FEE5B5B08}"/>
              </a:ext>
            </a:extLst>
          </p:cNvPr>
          <p:cNvSpPr>
            <a:spLocks noChangeArrowheads="1"/>
          </p:cNvSpPr>
          <p:nvPr/>
        </p:nvSpPr>
        <p:spPr bwMode="auto">
          <a:xfrm>
            <a:off x="5062538" y="2662238"/>
            <a:ext cx="271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a:solidFill>
                  <a:srgbClr val="FFFF00"/>
                </a:solidFill>
              </a:rPr>
              <a:t>C = (a, (b, c, d))</a:t>
            </a:r>
          </a:p>
        </p:txBody>
      </p:sp>
      <p:cxnSp>
        <p:nvCxnSpPr>
          <p:cNvPr id="46" name="直接连接符 45">
            <a:extLst>
              <a:ext uri="{FF2B5EF4-FFF2-40B4-BE49-F238E27FC236}">
                <a16:creationId xmlns:a16="http://schemas.microsoft.com/office/drawing/2014/main" id="{98031C64-E9B7-2F8E-3B70-6F1623EB04B9}"/>
              </a:ext>
            </a:extLst>
          </p:cNvPr>
          <p:cNvCxnSpPr/>
          <p:nvPr/>
        </p:nvCxnSpPr>
        <p:spPr>
          <a:xfrm>
            <a:off x="5940425" y="3284538"/>
            <a:ext cx="2841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85BB5A9C-069D-7D9B-6DDB-150C31423CD0}"/>
              </a:ext>
            </a:extLst>
          </p:cNvPr>
          <p:cNvCxnSpPr>
            <a:cxnSpLocks/>
          </p:cNvCxnSpPr>
          <p:nvPr/>
        </p:nvCxnSpPr>
        <p:spPr>
          <a:xfrm>
            <a:off x="6443663" y="3284538"/>
            <a:ext cx="11525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4D6B8E3F-0569-D8C4-2145-8E8D4F2BE450}"/>
              </a:ext>
            </a:extLst>
          </p:cNvPr>
          <p:cNvSpPr>
            <a:spLocks noGrp="1" noChangeArrowheads="1"/>
          </p:cNvSpPr>
          <p:nvPr>
            <p:ph type="title"/>
          </p:nvPr>
        </p:nvSpPr>
        <p:spPr/>
        <p:txBody>
          <a:bodyPr/>
          <a:lstStyle/>
          <a:p>
            <a:pPr eaLnBrk="1" hangingPunct="1"/>
            <a:r>
              <a:rPr lang="en-US" altLang="zh-CN"/>
              <a:t>Review of recursive function</a:t>
            </a:r>
          </a:p>
        </p:txBody>
      </p:sp>
      <p:sp>
        <p:nvSpPr>
          <p:cNvPr id="111619" name="Rectangle 3">
            <a:extLst>
              <a:ext uri="{FF2B5EF4-FFF2-40B4-BE49-F238E27FC236}">
                <a16:creationId xmlns:a16="http://schemas.microsoft.com/office/drawing/2014/main" id="{0A70D016-EC64-CDD3-1304-E549DC0F2170}"/>
              </a:ext>
            </a:extLst>
          </p:cNvPr>
          <p:cNvSpPr>
            <a:spLocks noGrp="1" noChangeArrowheads="1"/>
          </p:cNvSpPr>
          <p:nvPr>
            <p:ph type="body" idx="1"/>
          </p:nvPr>
        </p:nvSpPr>
        <p:spPr/>
        <p:txBody>
          <a:bodyPr/>
          <a:lstStyle/>
          <a:p>
            <a:pPr eaLnBrk="1" hangingPunct="1"/>
            <a:r>
              <a:rPr lang="zh-CN" altLang="en-US">
                <a:solidFill>
                  <a:srgbClr val="FFFF00"/>
                </a:solidFill>
              </a:rPr>
              <a:t>递归函数的特点</a:t>
            </a:r>
          </a:p>
          <a:p>
            <a:pPr lvl="1" eaLnBrk="1" hangingPunct="1"/>
            <a:r>
              <a:rPr lang="zh-CN" altLang="en-US"/>
              <a:t>结构清晰</a:t>
            </a:r>
          </a:p>
          <a:p>
            <a:pPr lvl="1" eaLnBrk="1" hangingPunct="1"/>
            <a:r>
              <a:rPr lang="zh-CN" altLang="en-US"/>
              <a:t>程序易读</a:t>
            </a:r>
          </a:p>
          <a:p>
            <a:pPr lvl="1" eaLnBrk="1" hangingPunct="1"/>
            <a:r>
              <a:rPr lang="zh-CN" altLang="en-US"/>
              <a:t>正确性证明</a:t>
            </a:r>
          </a:p>
          <a:p>
            <a:pPr eaLnBrk="1" hangingPunct="1"/>
            <a:r>
              <a:rPr lang="zh-CN" altLang="en-US">
                <a:solidFill>
                  <a:srgbClr val="FFFF00"/>
                </a:solidFill>
              </a:rPr>
              <a:t>设计递归函数的注意事项</a:t>
            </a:r>
          </a:p>
          <a:p>
            <a:pPr lvl="1" eaLnBrk="1" hangingPunct="1"/>
            <a:r>
              <a:rPr lang="zh-CN" altLang="en-US"/>
              <a:t>函数的首部和规格说明，接口保持一致；</a:t>
            </a:r>
          </a:p>
          <a:p>
            <a:pPr lvl="1" eaLnBrk="1" hangingPunct="1"/>
            <a:r>
              <a:rPr lang="zh-CN" altLang="en-US"/>
              <a:t>函数中的每一个调用都看成一个简单的操作</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48325510-523E-FAA6-6D23-DE00EA001CC7}"/>
              </a:ext>
            </a:extLst>
          </p:cNvPr>
          <p:cNvSpPr>
            <a:spLocks noGrp="1" noChangeArrowheads="1"/>
          </p:cNvSpPr>
          <p:nvPr>
            <p:ph type="title"/>
          </p:nvPr>
        </p:nvSpPr>
        <p:spPr/>
        <p:txBody>
          <a:bodyPr/>
          <a:lstStyle/>
          <a:p>
            <a:pPr eaLnBrk="1" hangingPunct="1"/>
            <a:r>
              <a:rPr lang="en-US" altLang="zh-CN"/>
              <a:t>The depth of general list</a:t>
            </a:r>
          </a:p>
        </p:txBody>
      </p:sp>
      <p:sp>
        <p:nvSpPr>
          <p:cNvPr id="112643" name="Rectangle 3">
            <a:extLst>
              <a:ext uri="{FF2B5EF4-FFF2-40B4-BE49-F238E27FC236}">
                <a16:creationId xmlns:a16="http://schemas.microsoft.com/office/drawing/2014/main" id="{3D0F01F7-44B0-9AB3-4FDE-2B88846BF98B}"/>
              </a:ext>
            </a:extLst>
          </p:cNvPr>
          <p:cNvSpPr>
            <a:spLocks noGrp="1" noChangeArrowheads="1"/>
          </p:cNvSpPr>
          <p:nvPr>
            <p:ph type="body" idx="1"/>
          </p:nvPr>
        </p:nvSpPr>
        <p:spPr>
          <a:xfrm>
            <a:off x="457200" y="1600200"/>
            <a:ext cx="8507413" cy="4530725"/>
          </a:xfrm>
        </p:spPr>
        <p:txBody>
          <a:bodyPr/>
          <a:lstStyle/>
          <a:p>
            <a:pPr eaLnBrk="1" hangingPunct="1"/>
            <a:r>
              <a:rPr lang="zh-CN" altLang="en-US">
                <a:solidFill>
                  <a:srgbClr val="FFFF00"/>
                </a:solidFill>
              </a:rPr>
              <a:t>深度：广义表中括弧的重数。</a:t>
            </a:r>
          </a:p>
          <a:p>
            <a:pPr eaLnBrk="1" hangingPunct="1">
              <a:buFont typeface="Wingdings" panose="05000000000000000000" pitchFamily="2" charset="2"/>
              <a:buNone/>
            </a:pPr>
            <a:r>
              <a:rPr lang="zh-CN" altLang="en-US"/>
              <a:t>	广义表</a:t>
            </a:r>
            <a:r>
              <a:rPr kumimoji="1" lang="en-US" altLang="zh-CN" sz="2800">
                <a:cs typeface="Times New Roman" panose="02020603050405020304" pitchFamily="18" charset="0"/>
              </a:rPr>
              <a:t>LS = (</a:t>
            </a:r>
            <a:r>
              <a:rPr kumimoji="1" lang="en-US" altLang="zh-CN" sz="2800">
                <a:cs typeface="Times New Roman" panose="02020603050405020304" pitchFamily="18" charset="0"/>
                <a:sym typeface="Symbol" panose="05050102010706020507" pitchFamily="18" charset="2"/>
              </a:rPr>
              <a:t></a:t>
            </a:r>
            <a:r>
              <a:rPr kumimoji="1" lang="en-US" altLang="zh-CN" sz="2800" baseline="-25000">
                <a:cs typeface="Times New Roman" panose="02020603050405020304" pitchFamily="18" charset="0"/>
                <a:sym typeface="Symbol" panose="05050102010706020507" pitchFamily="18" charset="2"/>
              </a:rPr>
              <a:t>1</a:t>
            </a:r>
            <a:r>
              <a:rPr kumimoji="1" lang="en-US" altLang="zh-CN" sz="2800">
                <a:cs typeface="Times New Roman" panose="02020603050405020304" pitchFamily="18" charset="0"/>
                <a:sym typeface="Symbol" panose="05050102010706020507" pitchFamily="18" charset="2"/>
              </a:rPr>
              <a:t>,</a:t>
            </a:r>
            <a:r>
              <a:rPr kumimoji="1" lang="en-US" altLang="zh-CN" sz="2800" baseline="-25000">
                <a:cs typeface="Times New Roman" panose="02020603050405020304" pitchFamily="18" charset="0"/>
                <a:sym typeface="Symbol" panose="05050102010706020507" pitchFamily="18" charset="2"/>
              </a:rPr>
              <a:t>2</a:t>
            </a:r>
            <a:r>
              <a:rPr kumimoji="1" lang="en-US" altLang="zh-CN" sz="2800">
                <a:cs typeface="Times New Roman" panose="02020603050405020304" pitchFamily="18" charset="0"/>
                <a:sym typeface="Symbol" panose="05050102010706020507" pitchFamily="18" charset="2"/>
              </a:rPr>
              <a:t>,…, </a:t>
            </a:r>
            <a:r>
              <a:rPr kumimoji="1" lang="en-US" altLang="zh-CN" sz="2800" baseline="-25000">
                <a:cs typeface="Times New Roman" panose="02020603050405020304" pitchFamily="18" charset="0"/>
                <a:sym typeface="Symbol" panose="05050102010706020507" pitchFamily="18" charset="2"/>
              </a:rPr>
              <a:t>n</a:t>
            </a:r>
            <a:r>
              <a:rPr kumimoji="1" lang="en-US" altLang="zh-CN" sz="2800">
                <a:cs typeface="Times New Roman" panose="02020603050405020304" pitchFamily="18" charset="0"/>
                <a:sym typeface="Symbol" panose="05050102010706020507" pitchFamily="18" charset="2"/>
              </a:rPr>
              <a:t>)</a:t>
            </a:r>
            <a:r>
              <a:rPr kumimoji="1" lang="zh-CN" altLang="en-US" sz="2800">
                <a:cs typeface="Times New Roman" panose="02020603050405020304" pitchFamily="18" charset="0"/>
                <a:sym typeface="Symbol" panose="05050102010706020507" pitchFamily="18" charset="2"/>
              </a:rPr>
              <a:t>的深度</a:t>
            </a:r>
            <a:r>
              <a:rPr kumimoji="1" lang="en-US" altLang="zh-CN" sz="2800">
                <a:cs typeface="Times New Roman" panose="02020603050405020304" pitchFamily="18" charset="0"/>
                <a:sym typeface="Symbol" panose="05050102010706020507" pitchFamily="18" charset="2"/>
              </a:rPr>
              <a:t>Depth(LS) </a:t>
            </a:r>
            <a:r>
              <a:rPr kumimoji="1" lang="zh-CN" altLang="en-US" sz="2800">
                <a:cs typeface="Times New Roman" panose="02020603050405020304" pitchFamily="18" charset="0"/>
                <a:sym typeface="Symbol" panose="05050102010706020507" pitchFamily="18" charset="2"/>
              </a:rPr>
              <a:t>递归定义为：</a:t>
            </a:r>
          </a:p>
          <a:p>
            <a:pPr eaLnBrk="1" hangingPunct="1">
              <a:buFont typeface="Wingdings" panose="05000000000000000000" pitchFamily="2" charset="2"/>
              <a:buNone/>
            </a:pPr>
            <a:r>
              <a:rPr kumimoji="1" lang="zh-CN" altLang="en-US" sz="2800">
                <a:cs typeface="Times New Roman" panose="02020603050405020304" pitchFamily="18" charset="0"/>
                <a:sym typeface="Symbol" panose="05050102010706020507" pitchFamily="18" charset="2"/>
              </a:rPr>
              <a:t>	</a:t>
            </a:r>
            <a:r>
              <a:rPr kumimoji="1" lang="zh-CN" altLang="en-US" sz="2400">
                <a:cs typeface="Times New Roman" panose="02020603050405020304" pitchFamily="18" charset="0"/>
                <a:sym typeface="Symbol" panose="05050102010706020507" pitchFamily="18" charset="2"/>
              </a:rPr>
              <a:t>基本项：</a:t>
            </a:r>
            <a:r>
              <a:rPr kumimoji="1" lang="en-US" altLang="zh-CN" sz="2400">
                <a:cs typeface="Times New Roman" panose="02020603050405020304" pitchFamily="18" charset="0"/>
                <a:sym typeface="Symbol" panose="05050102010706020507" pitchFamily="18" charset="2"/>
              </a:rPr>
              <a:t>Depth(LS) = 1 </a:t>
            </a:r>
            <a:r>
              <a:rPr kumimoji="1" lang="zh-CN" altLang="en-US" sz="2400">
                <a:cs typeface="Times New Roman" panose="02020603050405020304" pitchFamily="18" charset="0"/>
                <a:sym typeface="Symbol" panose="05050102010706020507" pitchFamily="18" charset="2"/>
              </a:rPr>
              <a:t>当</a:t>
            </a:r>
            <a:r>
              <a:rPr kumimoji="1" lang="en-US" altLang="zh-CN" sz="2400">
                <a:cs typeface="Times New Roman" panose="02020603050405020304" pitchFamily="18" charset="0"/>
                <a:sym typeface="Symbol" panose="05050102010706020507" pitchFamily="18" charset="2"/>
              </a:rPr>
              <a:t>LS</a:t>
            </a:r>
            <a:r>
              <a:rPr kumimoji="1" lang="zh-CN" altLang="en-US" sz="2400">
                <a:cs typeface="Times New Roman" panose="02020603050405020304" pitchFamily="18" charset="0"/>
                <a:sym typeface="Symbol" panose="05050102010706020507" pitchFamily="18" charset="2"/>
              </a:rPr>
              <a:t>为</a:t>
            </a:r>
            <a:r>
              <a:rPr kumimoji="1" lang="zh-CN" altLang="en-US" sz="2400">
                <a:solidFill>
                  <a:srgbClr val="FFFF00"/>
                </a:solidFill>
                <a:cs typeface="Times New Roman" panose="02020603050405020304" pitchFamily="18" charset="0"/>
                <a:sym typeface="Symbol" panose="05050102010706020507" pitchFamily="18" charset="2"/>
              </a:rPr>
              <a:t>空表</a:t>
            </a:r>
            <a:r>
              <a:rPr kumimoji="1" lang="zh-CN" altLang="en-US" sz="2400">
                <a:cs typeface="Times New Roman" panose="02020603050405020304" pitchFamily="18" charset="0"/>
                <a:sym typeface="Symbol" panose="05050102010706020507" pitchFamily="18" charset="2"/>
              </a:rPr>
              <a:t>时</a:t>
            </a:r>
          </a:p>
          <a:p>
            <a:pPr eaLnBrk="1" hangingPunct="1">
              <a:buFont typeface="Wingdings" panose="05000000000000000000" pitchFamily="2" charset="2"/>
              <a:buNone/>
            </a:pPr>
            <a:r>
              <a:rPr lang="zh-CN" altLang="en-US"/>
              <a:t>	            </a:t>
            </a:r>
            <a:r>
              <a:rPr kumimoji="1" lang="en-US" altLang="zh-CN" sz="2400">
                <a:cs typeface="Times New Roman" panose="02020603050405020304" pitchFamily="18" charset="0"/>
                <a:sym typeface="Symbol" panose="05050102010706020507" pitchFamily="18" charset="2"/>
              </a:rPr>
              <a:t>Depth(LS) = 0 </a:t>
            </a:r>
            <a:r>
              <a:rPr kumimoji="1" lang="zh-CN" altLang="en-US" sz="2400">
                <a:cs typeface="Times New Roman" panose="02020603050405020304" pitchFamily="18" charset="0"/>
                <a:sym typeface="Symbol" panose="05050102010706020507" pitchFamily="18" charset="2"/>
              </a:rPr>
              <a:t>当</a:t>
            </a:r>
            <a:r>
              <a:rPr kumimoji="1" lang="en-US" altLang="zh-CN" sz="2400">
                <a:cs typeface="Times New Roman" panose="02020603050405020304" pitchFamily="18" charset="0"/>
                <a:sym typeface="Symbol" panose="05050102010706020507" pitchFamily="18" charset="2"/>
              </a:rPr>
              <a:t>LS</a:t>
            </a:r>
            <a:r>
              <a:rPr kumimoji="1" lang="zh-CN" altLang="en-US" sz="2400">
                <a:cs typeface="Times New Roman" panose="02020603050405020304" pitchFamily="18" charset="0"/>
                <a:sym typeface="Symbol" panose="05050102010706020507" pitchFamily="18" charset="2"/>
              </a:rPr>
              <a:t>为</a:t>
            </a:r>
            <a:r>
              <a:rPr kumimoji="1" lang="zh-CN" altLang="en-US" sz="2400">
                <a:solidFill>
                  <a:srgbClr val="FFFF00"/>
                </a:solidFill>
                <a:cs typeface="Times New Roman" panose="02020603050405020304" pitchFamily="18" charset="0"/>
                <a:sym typeface="Symbol" panose="05050102010706020507" pitchFamily="18" charset="2"/>
              </a:rPr>
              <a:t>原子</a:t>
            </a:r>
            <a:r>
              <a:rPr kumimoji="1" lang="zh-CN" altLang="en-US" sz="2400">
                <a:cs typeface="Times New Roman" panose="02020603050405020304" pitchFamily="18" charset="0"/>
                <a:sym typeface="Symbol" panose="05050102010706020507" pitchFamily="18" charset="2"/>
              </a:rPr>
              <a:t>时</a:t>
            </a:r>
          </a:p>
          <a:p>
            <a:pPr eaLnBrk="1" hangingPunct="1">
              <a:buFont typeface="Wingdings" panose="05000000000000000000" pitchFamily="2" charset="2"/>
              <a:buNone/>
            </a:pPr>
            <a:r>
              <a:rPr kumimoji="1" lang="zh-CN" altLang="en-US" sz="2400">
                <a:cs typeface="Times New Roman" panose="02020603050405020304" pitchFamily="18" charset="0"/>
                <a:sym typeface="Symbol" panose="05050102010706020507" pitchFamily="18" charset="2"/>
              </a:rPr>
              <a:t>	归纳项：</a:t>
            </a:r>
            <a:r>
              <a:rPr kumimoji="1" lang="en-US" altLang="zh-CN" sz="2400">
                <a:cs typeface="Times New Roman" panose="02020603050405020304" pitchFamily="18" charset="0"/>
                <a:sym typeface="Symbol" panose="05050102010706020507" pitchFamily="18" charset="2"/>
              </a:rPr>
              <a:t>Depth(LS) = 1 + Max{Depth(</a:t>
            </a:r>
            <a:r>
              <a:rPr kumimoji="1" lang="en-US" altLang="zh-CN" sz="2400" baseline="-25000">
                <a:cs typeface="Times New Roman" panose="02020603050405020304" pitchFamily="18" charset="0"/>
                <a:sym typeface="Symbol" panose="05050102010706020507" pitchFamily="18" charset="2"/>
              </a:rPr>
              <a:t>i</a:t>
            </a:r>
            <a:r>
              <a:rPr kumimoji="1" lang="en-US" altLang="zh-CN" sz="2400">
                <a:cs typeface="Times New Roman" panose="02020603050405020304" pitchFamily="18" charset="0"/>
                <a:sym typeface="Symbol" panose="05050102010706020507" pitchFamily="18" charset="2"/>
              </a:rPr>
              <a:t>)}  i=1..n, n&gt;=1</a:t>
            </a:r>
          </a:p>
        </p:txBody>
      </p:sp>
      <p:sp>
        <p:nvSpPr>
          <p:cNvPr id="112644" name="文本框 1">
            <a:extLst>
              <a:ext uri="{FF2B5EF4-FFF2-40B4-BE49-F238E27FC236}">
                <a16:creationId xmlns:a16="http://schemas.microsoft.com/office/drawing/2014/main" id="{305CE438-D0AE-82F6-BF8E-C54B5241AE8E}"/>
              </a:ext>
            </a:extLst>
          </p:cNvPr>
          <p:cNvSpPr txBox="1">
            <a:spLocks noChangeArrowheads="1"/>
          </p:cNvSpPr>
          <p:nvPr/>
        </p:nvSpPr>
        <p:spPr bwMode="auto">
          <a:xfrm>
            <a:off x="6248400" y="3121025"/>
            <a:ext cx="1152525" cy="523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a:spcBef>
                <a:spcPct val="0"/>
              </a:spcBef>
              <a:buClrTx/>
              <a:buSzTx/>
              <a:buFontTx/>
              <a:buNone/>
            </a:pPr>
            <a:r>
              <a:rPr lang="en-US" altLang="zh-CN" sz="2800">
                <a:solidFill>
                  <a:srgbClr val="FFFF00"/>
                </a:solidFill>
                <a:latin typeface="Arial" panose="020B0604020202020204" pitchFamily="34" charset="0"/>
                <a:ea typeface="宋体" panose="02010600030101010101" pitchFamily="2" charset="-122"/>
              </a:rPr>
              <a:t>()</a:t>
            </a:r>
            <a:endParaRPr lang="zh-CN" altLang="en-US" sz="2800">
              <a:solidFill>
                <a:srgbClr val="FFFF00"/>
              </a:solidFill>
              <a:latin typeface="Arial" panose="020B0604020202020204" pitchFamily="34" charset="0"/>
              <a:ea typeface="宋体" panose="02010600030101010101" pitchFamily="2" charset="-122"/>
            </a:endParaRPr>
          </a:p>
        </p:txBody>
      </p:sp>
      <p:sp>
        <p:nvSpPr>
          <p:cNvPr id="112645" name="文本框 5">
            <a:extLst>
              <a:ext uri="{FF2B5EF4-FFF2-40B4-BE49-F238E27FC236}">
                <a16:creationId xmlns:a16="http://schemas.microsoft.com/office/drawing/2014/main" id="{42B624A1-6F6D-3940-DB0B-B8A5AC12A42B}"/>
              </a:ext>
            </a:extLst>
          </p:cNvPr>
          <p:cNvSpPr txBox="1">
            <a:spLocks noChangeArrowheads="1"/>
          </p:cNvSpPr>
          <p:nvPr/>
        </p:nvSpPr>
        <p:spPr bwMode="auto">
          <a:xfrm>
            <a:off x="6248400" y="3787775"/>
            <a:ext cx="1152525" cy="52228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a:spcBef>
                <a:spcPct val="0"/>
              </a:spcBef>
              <a:buClrTx/>
              <a:buSzTx/>
              <a:buFontTx/>
              <a:buNone/>
            </a:pPr>
            <a:r>
              <a:rPr lang="en-US" altLang="zh-CN" sz="2800">
                <a:solidFill>
                  <a:srgbClr val="FFFF00"/>
                </a:solidFill>
                <a:latin typeface="Arial" panose="020B0604020202020204" pitchFamily="34" charset="0"/>
                <a:ea typeface="宋体" panose="02010600030101010101" pitchFamily="2" charset="-122"/>
              </a:rPr>
              <a:t>e</a:t>
            </a:r>
            <a:endParaRPr lang="zh-CN" altLang="en-US" sz="2800">
              <a:solidFill>
                <a:srgbClr val="FFFF00"/>
              </a:solidFill>
              <a:latin typeface="Arial" panose="020B0604020202020204" pitchFamily="34" charset="0"/>
              <a:ea typeface="宋体" panose="02010600030101010101" pitchFamily="2" charset="-122"/>
            </a:endParaRPr>
          </a:p>
        </p:txBody>
      </p:sp>
      <p:sp>
        <p:nvSpPr>
          <p:cNvPr id="112646" name="矩形 3">
            <a:extLst>
              <a:ext uri="{FF2B5EF4-FFF2-40B4-BE49-F238E27FC236}">
                <a16:creationId xmlns:a16="http://schemas.microsoft.com/office/drawing/2014/main" id="{A722E672-0FF8-3130-A9DE-FAB842D384B8}"/>
              </a:ext>
            </a:extLst>
          </p:cNvPr>
          <p:cNvSpPr>
            <a:spLocks noChangeArrowheads="1"/>
          </p:cNvSpPr>
          <p:nvPr/>
        </p:nvSpPr>
        <p:spPr bwMode="auto">
          <a:xfrm>
            <a:off x="5419725" y="4783138"/>
            <a:ext cx="2560638" cy="522287"/>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a:spcBef>
                <a:spcPct val="0"/>
              </a:spcBef>
              <a:buClrTx/>
              <a:buSzTx/>
              <a:buFontTx/>
              <a:buNone/>
            </a:pPr>
            <a:r>
              <a:rPr lang="en-US" altLang="zh-CN" sz="2800">
                <a:solidFill>
                  <a:srgbClr val="FFFF00"/>
                </a:solidFill>
                <a:latin typeface="Arial" panose="020B0604020202020204" pitchFamily="34" charset="0"/>
                <a:ea typeface="宋体" panose="02010600030101010101" pitchFamily="2" charset="-122"/>
              </a:rPr>
              <a:t> (</a:t>
            </a:r>
            <a:r>
              <a:rPr lang="en-US" altLang="zh-CN" sz="2800">
                <a:solidFill>
                  <a:srgbClr val="FFFF00"/>
                </a:solidFill>
                <a:latin typeface="Arial" panose="020B0604020202020204" pitchFamily="34" charset="0"/>
                <a:ea typeface="宋体" panose="02010600030101010101" pitchFamily="2" charset="-122"/>
                <a:sym typeface="Symbol" panose="05050102010706020507" pitchFamily="18" charset="2"/>
              </a:rPr>
              <a:t>1,2,…, n)</a:t>
            </a:r>
            <a:endParaRPr lang="zh-CN" altLang="en-US" sz="2800">
              <a:solidFill>
                <a:srgbClr val="FFFF00"/>
              </a:solidFill>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4">
            <a:extLst>
              <a:ext uri="{FF2B5EF4-FFF2-40B4-BE49-F238E27FC236}">
                <a16:creationId xmlns:a16="http://schemas.microsoft.com/office/drawing/2014/main" id="{E5E59964-CC54-F802-A886-A9280AA3AD02}"/>
              </a:ext>
            </a:extLst>
          </p:cNvPr>
          <p:cNvSpPr txBox="1">
            <a:spLocks noChangeArrowheads="1"/>
          </p:cNvSpPr>
          <p:nvPr/>
        </p:nvSpPr>
        <p:spPr bwMode="auto">
          <a:xfrm>
            <a:off x="107950" y="115888"/>
            <a:ext cx="87137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t>int </a:t>
            </a:r>
            <a:r>
              <a:rPr kumimoji="1" lang="en-US" altLang="zh-CN" sz="2400">
                <a:solidFill>
                  <a:srgbClr val="FFFF00"/>
                </a:solidFill>
              </a:rPr>
              <a:t>GListDepth</a:t>
            </a:r>
            <a:r>
              <a:rPr kumimoji="1" lang="en-US" altLang="zh-CN" sz="2400"/>
              <a:t> (GList L)  { //</a:t>
            </a:r>
            <a:r>
              <a:rPr kumimoji="1" lang="zh-CN" altLang="en-US" sz="2400"/>
              <a:t>采用表头表尾表示法存储广义表</a:t>
            </a:r>
            <a:endParaRPr kumimoji="1" lang="en-US" altLang="zh-CN" sz="2400"/>
          </a:p>
          <a:p>
            <a:pPr eaLnBrk="1" hangingPunct="1">
              <a:spcBef>
                <a:spcPct val="0"/>
              </a:spcBef>
              <a:buClrTx/>
              <a:buSzTx/>
              <a:buFontTx/>
              <a:buNone/>
            </a:pPr>
            <a:r>
              <a:rPr kumimoji="1" lang="en-US" altLang="zh-CN" sz="2400"/>
              <a:t>        if (!L) return 1;</a:t>
            </a:r>
          </a:p>
          <a:p>
            <a:pPr eaLnBrk="1" hangingPunct="1">
              <a:spcBef>
                <a:spcPct val="0"/>
              </a:spcBef>
              <a:buClrTx/>
              <a:buSzTx/>
              <a:buFontTx/>
              <a:buNone/>
            </a:pPr>
            <a:r>
              <a:rPr kumimoji="1" lang="en-US" altLang="zh-CN" sz="2400"/>
              <a:t>        if (L-&gt;tag == ATOM) return 0;</a:t>
            </a:r>
          </a:p>
          <a:p>
            <a:pPr eaLnBrk="1" hangingPunct="1">
              <a:spcBef>
                <a:spcPct val="0"/>
              </a:spcBef>
              <a:buClrTx/>
              <a:buSzTx/>
              <a:buFontTx/>
              <a:buNone/>
            </a:pPr>
            <a:r>
              <a:rPr kumimoji="1" lang="en-US" altLang="zh-CN" sz="2400"/>
              <a:t>        for ( max=0, pp=L; pp; pp=pp-&gt;ptr.tail)  {</a:t>
            </a:r>
          </a:p>
          <a:p>
            <a:pPr eaLnBrk="1" hangingPunct="1">
              <a:spcBef>
                <a:spcPct val="0"/>
              </a:spcBef>
              <a:buClrTx/>
              <a:buSzTx/>
              <a:buFontTx/>
              <a:buNone/>
            </a:pPr>
            <a:r>
              <a:rPr kumimoji="1" lang="en-US" altLang="zh-CN" sz="2400"/>
              <a:t>                dep = </a:t>
            </a:r>
            <a:r>
              <a:rPr kumimoji="1" lang="en-US" altLang="zh-CN" sz="2400">
                <a:solidFill>
                  <a:srgbClr val="FFFF00"/>
                </a:solidFill>
              </a:rPr>
              <a:t>GListDepth</a:t>
            </a:r>
            <a:r>
              <a:rPr kumimoji="1" lang="en-US" altLang="zh-CN" sz="2400"/>
              <a:t> (pp-&gt;ptr.head);</a:t>
            </a:r>
          </a:p>
          <a:p>
            <a:pPr eaLnBrk="1" hangingPunct="1">
              <a:spcBef>
                <a:spcPct val="0"/>
              </a:spcBef>
              <a:buClrTx/>
              <a:buSzTx/>
              <a:buFontTx/>
              <a:buNone/>
            </a:pPr>
            <a:r>
              <a:rPr kumimoji="1" lang="en-US" altLang="zh-CN" sz="2400"/>
              <a:t>                if (dep &gt; max) max = dep;</a:t>
            </a:r>
          </a:p>
          <a:p>
            <a:pPr eaLnBrk="1" hangingPunct="1">
              <a:spcBef>
                <a:spcPct val="0"/>
              </a:spcBef>
              <a:buClrTx/>
              <a:buSzTx/>
              <a:buFontTx/>
              <a:buNone/>
            </a:pPr>
            <a:r>
              <a:rPr kumimoji="1" lang="en-US" altLang="zh-CN" sz="2400"/>
              <a:t>        }</a:t>
            </a:r>
          </a:p>
          <a:p>
            <a:pPr eaLnBrk="1" hangingPunct="1">
              <a:spcBef>
                <a:spcPct val="0"/>
              </a:spcBef>
              <a:buClrTx/>
              <a:buSzTx/>
              <a:buFontTx/>
              <a:buNone/>
            </a:pPr>
            <a:r>
              <a:rPr kumimoji="1" lang="en-US" altLang="zh-CN" sz="2400"/>
              <a:t>        return (max+1);</a:t>
            </a:r>
          </a:p>
          <a:p>
            <a:pPr eaLnBrk="1" hangingPunct="1">
              <a:spcBef>
                <a:spcPct val="0"/>
              </a:spcBef>
              <a:buClrTx/>
              <a:buSzTx/>
              <a:buFontTx/>
              <a:buNone/>
            </a:pPr>
            <a:r>
              <a:rPr kumimoji="1" lang="en-US" altLang="zh-CN" sz="2400"/>
              <a:t>}</a:t>
            </a:r>
          </a:p>
        </p:txBody>
      </p:sp>
      <p:sp>
        <p:nvSpPr>
          <p:cNvPr id="92165" name="Text Box 5">
            <a:extLst>
              <a:ext uri="{FF2B5EF4-FFF2-40B4-BE49-F238E27FC236}">
                <a16:creationId xmlns:a16="http://schemas.microsoft.com/office/drawing/2014/main" id="{DCFBC3F3-583F-56B1-CA14-3E2843070728}"/>
              </a:ext>
            </a:extLst>
          </p:cNvPr>
          <p:cNvSpPr txBox="1">
            <a:spLocks noChangeArrowheads="1"/>
          </p:cNvSpPr>
          <p:nvPr/>
        </p:nvSpPr>
        <p:spPr bwMode="auto">
          <a:xfrm>
            <a:off x="107950" y="3716338"/>
            <a:ext cx="89185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a:ea typeface="宋体" panose="02010600030101010101" pitchFamily="2" charset="-122"/>
              </a:rPr>
              <a:t>Depth(D) = 1+Max{ Depth(A), Depth(B), Depth(C)}</a:t>
            </a:r>
          </a:p>
          <a:p>
            <a:pPr eaLnBrk="1" hangingPunct="1">
              <a:spcBef>
                <a:spcPct val="0"/>
              </a:spcBef>
              <a:buClrTx/>
              <a:buSzTx/>
              <a:buFontTx/>
              <a:buNone/>
            </a:pPr>
            <a:r>
              <a:rPr lang="en-US" altLang="zh-CN" sz="2400">
                <a:ea typeface="宋体" panose="02010600030101010101" pitchFamily="2" charset="-122"/>
              </a:rPr>
              <a:t>	Depth(A) = 1;</a:t>
            </a:r>
          </a:p>
          <a:p>
            <a:pPr eaLnBrk="1" hangingPunct="1">
              <a:spcBef>
                <a:spcPct val="0"/>
              </a:spcBef>
              <a:buClrTx/>
              <a:buSzTx/>
              <a:buFontTx/>
              <a:buNone/>
            </a:pPr>
            <a:r>
              <a:rPr lang="en-US" altLang="zh-CN" sz="2400">
                <a:ea typeface="宋体" panose="02010600030101010101" pitchFamily="2" charset="-122"/>
              </a:rPr>
              <a:t>	Depth(B) = 1+ Max{Depth(e)} = 1+0 = 1;</a:t>
            </a:r>
          </a:p>
          <a:p>
            <a:pPr eaLnBrk="1" hangingPunct="1">
              <a:spcBef>
                <a:spcPct val="0"/>
              </a:spcBef>
              <a:buClrTx/>
              <a:buSzTx/>
              <a:buFontTx/>
              <a:buNone/>
            </a:pPr>
            <a:r>
              <a:rPr lang="en-US" altLang="zh-CN" sz="2400">
                <a:ea typeface="宋体" panose="02010600030101010101" pitchFamily="2" charset="-122"/>
              </a:rPr>
              <a:t>	Depth(C) = 1+ Max{Depth(a), Depth((b,c,d))} = 2</a:t>
            </a:r>
          </a:p>
          <a:p>
            <a:pPr eaLnBrk="1" hangingPunct="1">
              <a:spcBef>
                <a:spcPct val="0"/>
              </a:spcBef>
              <a:buClrTx/>
              <a:buSzTx/>
              <a:buFontTx/>
              <a:buNone/>
            </a:pPr>
            <a:r>
              <a:rPr lang="en-US" altLang="zh-CN" sz="2400">
                <a:ea typeface="宋体" panose="02010600030101010101" pitchFamily="2" charset="-122"/>
              </a:rPr>
              <a:t>		Depth(a) = 0;</a:t>
            </a:r>
          </a:p>
          <a:p>
            <a:pPr eaLnBrk="1" hangingPunct="1">
              <a:spcBef>
                <a:spcPct val="0"/>
              </a:spcBef>
              <a:buClrTx/>
              <a:buSzTx/>
              <a:buFontTx/>
              <a:buNone/>
            </a:pPr>
            <a:r>
              <a:rPr lang="en-US" altLang="zh-CN" sz="2400">
                <a:ea typeface="宋体" panose="02010600030101010101" pitchFamily="2" charset="-122"/>
              </a:rPr>
              <a:t>		Depth ((b,c,d)) = 1+Max{Depth(b), Depth(c), Depth(d)}</a:t>
            </a:r>
          </a:p>
          <a:p>
            <a:pPr eaLnBrk="1" hangingPunct="1">
              <a:spcBef>
                <a:spcPct val="0"/>
              </a:spcBef>
              <a:buClrTx/>
              <a:buSzTx/>
              <a:buFontTx/>
              <a:buNone/>
            </a:pPr>
            <a:r>
              <a:rPr lang="en-US" altLang="zh-CN" sz="2400">
                <a:ea typeface="宋体" panose="02010600030101010101" pitchFamily="2" charset="-122"/>
              </a:rPr>
              <a:t>				 = 1+0 = 1;</a:t>
            </a:r>
          </a:p>
        </p:txBody>
      </p:sp>
      <p:sp>
        <p:nvSpPr>
          <p:cNvPr id="92167" name="Rectangle 7">
            <a:extLst>
              <a:ext uri="{FF2B5EF4-FFF2-40B4-BE49-F238E27FC236}">
                <a16:creationId xmlns:a16="http://schemas.microsoft.com/office/drawing/2014/main" id="{7AA0ECAD-874C-1A65-F6D3-ABD370F862DF}"/>
              </a:ext>
            </a:extLst>
          </p:cNvPr>
          <p:cNvSpPr>
            <a:spLocks noChangeArrowheads="1"/>
          </p:cNvSpPr>
          <p:nvPr/>
        </p:nvSpPr>
        <p:spPr bwMode="auto">
          <a:xfrm>
            <a:off x="4787900" y="2708275"/>
            <a:ext cx="4357688" cy="4572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b="1">
                <a:solidFill>
                  <a:srgbClr val="FFFF00"/>
                </a:solidFill>
                <a:ea typeface="宋体" panose="02010600030101010101" pitchFamily="2" charset="-122"/>
              </a:rPr>
              <a:t>Depth(D) = 1+ Max{ 1, 1, 2} = 3 </a:t>
            </a:r>
          </a:p>
        </p:txBody>
      </p:sp>
      <p:sp>
        <p:nvSpPr>
          <p:cNvPr id="113669" name="Rectangle 9">
            <a:extLst>
              <a:ext uri="{FF2B5EF4-FFF2-40B4-BE49-F238E27FC236}">
                <a16:creationId xmlns:a16="http://schemas.microsoft.com/office/drawing/2014/main" id="{87D6D7D3-A230-4D28-266A-4FF7AF2FF50D}"/>
              </a:ext>
            </a:extLst>
          </p:cNvPr>
          <p:cNvSpPr>
            <a:spLocks noChangeArrowheads="1"/>
          </p:cNvSpPr>
          <p:nvPr/>
        </p:nvSpPr>
        <p:spPr bwMode="auto">
          <a:xfrm>
            <a:off x="2268538" y="3200400"/>
            <a:ext cx="4138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b="1">
                <a:solidFill>
                  <a:srgbClr val="FFFF00"/>
                </a:solidFill>
                <a:ea typeface="宋体" panose="02010600030101010101" pitchFamily="2" charset="-122"/>
              </a:rPr>
              <a:t>D=(A,B,C)=((), (e), (a, (b,c,d)))</a:t>
            </a:r>
          </a:p>
        </p:txBody>
      </p:sp>
      <p:sp>
        <p:nvSpPr>
          <p:cNvPr id="2" name="Rectangle 123">
            <a:extLst>
              <a:ext uri="{FF2B5EF4-FFF2-40B4-BE49-F238E27FC236}">
                <a16:creationId xmlns:a16="http://schemas.microsoft.com/office/drawing/2014/main" id="{DCB96E47-DE07-7671-A4AC-544D56F34927}"/>
              </a:ext>
            </a:extLst>
          </p:cNvPr>
          <p:cNvSpPr>
            <a:spLocks noChangeArrowheads="1"/>
          </p:cNvSpPr>
          <p:nvPr/>
        </p:nvSpPr>
        <p:spPr bwMode="auto">
          <a:xfrm>
            <a:off x="6012160" y="1130636"/>
            <a:ext cx="2717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dirty="0">
                <a:solidFill>
                  <a:srgbClr val="FFFF00"/>
                </a:solidFill>
              </a:rPr>
              <a:t>//</a:t>
            </a:r>
            <a:r>
              <a:rPr kumimoji="1" lang="zh-CN" altLang="en-US" dirty="0">
                <a:solidFill>
                  <a:srgbClr val="FFFF00"/>
                </a:solidFill>
              </a:rPr>
              <a:t>计算深度</a:t>
            </a:r>
            <a:endParaRPr kumimoji="1" lang="en-US" altLang="zh-CN"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 calcmode="lin" valueType="num">
                                      <p:cBhvr>
                                        <p:cTn id="7" dur="1000" fill="hold"/>
                                        <p:tgtEl>
                                          <p:spTgt spid="9216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9216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9216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92165">
                                            <p:txEl>
                                              <p:pRg st="1" end="1"/>
                                            </p:txEl>
                                          </p:spTgt>
                                        </p:tgtEl>
                                        <p:attrNameLst>
                                          <p:attrName>style.visibility</p:attrName>
                                        </p:attrNameLst>
                                      </p:cBhvr>
                                      <p:to>
                                        <p:strVal val="visible"/>
                                      </p:to>
                                    </p:set>
                                    <p:anim calcmode="lin" valueType="num">
                                      <p:cBhvr>
                                        <p:cTn id="14" dur="1000" fill="hold"/>
                                        <p:tgtEl>
                                          <p:spTgt spid="9216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9216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9216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92165">
                                            <p:txEl>
                                              <p:pRg st="2" end="2"/>
                                            </p:txEl>
                                          </p:spTgt>
                                        </p:tgtEl>
                                        <p:attrNameLst>
                                          <p:attrName>style.visibility</p:attrName>
                                        </p:attrNameLst>
                                      </p:cBhvr>
                                      <p:to>
                                        <p:strVal val="visible"/>
                                      </p:to>
                                    </p:set>
                                    <p:anim calcmode="lin" valueType="num">
                                      <p:cBhvr>
                                        <p:cTn id="21" dur="1000" fill="hold"/>
                                        <p:tgtEl>
                                          <p:spTgt spid="9216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9216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9216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92165">
                                            <p:txEl>
                                              <p:pRg st="3" end="3"/>
                                            </p:txEl>
                                          </p:spTgt>
                                        </p:tgtEl>
                                        <p:attrNameLst>
                                          <p:attrName>style.visibility</p:attrName>
                                        </p:attrNameLst>
                                      </p:cBhvr>
                                      <p:to>
                                        <p:strVal val="visible"/>
                                      </p:to>
                                    </p:set>
                                    <p:anim calcmode="lin" valueType="num">
                                      <p:cBhvr>
                                        <p:cTn id="28" dur="1000" fill="hold"/>
                                        <p:tgtEl>
                                          <p:spTgt spid="92165">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9216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92165">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grpId="0" nodeType="clickEffect">
                                  <p:stCondLst>
                                    <p:cond delay="0"/>
                                  </p:stCondLst>
                                  <p:childTnLst>
                                    <p:set>
                                      <p:cBhvr>
                                        <p:cTn id="34" dur="1" fill="hold">
                                          <p:stCondLst>
                                            <p:cond delay="0"/>
                                          </p:stCondLst>
                                        </p:cTn>
                                        <p:tgtEl>
                                          <p:spTgt spid="92165">
                                            <p:txEl>
                                              <p:pRg st="4" end="4"/>
                                            </p:txEl>
                                          </p:spTgt>
                                        </p:tgtEl>
                                        <p:attrNameLst>
                                          <p:attrName>style.visibility</p:attrName>
                                        </p:attrNameLst>
                                      </p:cBhvr>
                                      <p:to>
                                        <p:strVal val="visible"/>
                                      </p:to>
                                    </p:set>
                                    <p:anim calcmode="lin" valueType="num">
                                      <p:cBhvr>
                                        <p:cTn id="35" dur="1000" fill="hold"/>
                                        <p:tgtEl>
                                          <p:spTgt spid="92165">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9216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92165">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grpId="0" nodeType="clickEffect">
                                  <p:stCondLst>
                                    <p:cond delay="0"/>
                                  </p:stCondLst>
                                  <p:childTnLst>
                                    <p:set>
                                      <p:cBhvr>
                                        <p:cTn id="41" dur="1" fill="hold">
                                          <p:stCondLst>
                                            <p:cond delay="0"/>
                                          </p:stCondLst>
                                        </p:cTn>
                                        <p:tgtEl>
                                          <p:spTgt spid="92165">
                                            <p:txEl>
                                              <p:pRg st="5" end="5"/>
                                            </p:txEl>
                                          </p:spTgt>
                                        </p:tgtEl>
                                        <p:attrNameLst>
                                          <p:attrName>style.visibility</p:attrName>
                                        </p:attrNameLst>
                                      </p:cBhvr>
                                      <p:to>
                                        <p:strVal val="visible"/>
                                      </p:to>
                                    </p:set>
                                    <p:anim calcmode="lin" valueType="num">
                                      <p:cBhvr>
                                        <p:cTn id="42" dur="1000" fill="hold"/>
                                        <p:tgtEl>
                                          <p:spTgt spid="92165">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9216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92165">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grpId="0" nodeType="clickEffect">
                                  <p:stCondLst>
                                    <p:cond delay="0"/>
                                  </p:stCondLst>
                                  <p:childTnLst>
                                    <p:set>
                                      <p:cBhvr>
                                        <p:cTn id="48" dur="1" fill="hold">
                                          <p:stCondLst>
                                            <p:cond delay="0"/>
                                          </p:stCondLst>
                                        </p:cTn>
                                        <p:tgtEl>
                                          <p:spTgt spid="92165">
                                            <p:txEl>
                                              <p:pRg st="6" end="6"/>
                                            </p:txEl>
                                          </p:spTgt>
                                        </p:tgtEl>
                                        <p:attrNameLst>
                                          <p:attrName>style.visibility</p:attrName>
                                        </p:attrNameLst>
                                      </p:cBhvr>
                                      <p:to>
                                        <p:strVal val="visible"/>
                                      </p:to>
                                    </p:set>
                                    <p:anim calcmode="lin" valueType="num">
                                      <p:cBhvr>
                                        <p:cTn id="49" dur="1000" fill="hold"/>
                                        <p:tgtEl>
                                          <p:spTgt spid="92165">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9216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92165">
                                            <p:txEl>
                                              <p:pRg st="6" end="6"/>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grpId="0" nodeType="clickEffect">
                                  <p:stCondLst>
                                    <p:cond delay="0"/>
                                  </p:stCondLst>
                                  <p:childTnLst>
                                    <p:set>
                                      <p:cBhvr>
                                        <p:cTn id="55" dur="1" fill="hold">
                                          <p:stCondLst>
                                            <p:cond delay="0"/>
                                          </p:stCondLst>
                                        </p:cTn>
                                        <p:tgtEl>
                                          <p:spTgt spid="92167"/>
                                        </p:tgtEl>
                                        <p:attrNameLst>
                                          <p:attrName>style.visibility</p:attrName>
                                        </p:attrNameLst>
                                      </p:cBhvr>
                                      <p:to>
                                        <p:strVal val="visible"/>
                                      </p:to>
                                    </p:set>
                                    <p:anim calcmode="lin" valueType="num">
                                      <p:cBhvr>
                                        <p:cTn id="56" dur="1000" fill="hold"/>
                                        <p:tgtEl>
                                          <p:spTgt spid="92167"/>
                                        </p:tgtEl>
                                        <p:attrNameLst>
                                          <p:attrName>ppt_x</p:attrName>
                                        </p:attrNameLst>
                                      </p:cBhvr>
                                      <p:tavLst>
                                        <p:tav tm="0">
                                          <p:val>
                                            <p:strVal val="#ppt_x-.2"/>
                                          </p:val>
                                        </p:tav>
                                        <p:tav tm="100000">
                                          <p:val>
                                            <p:strVal val="#ppt_x"/>
                                          </p:val>
                                        </p:tav>
                                      </p:tavLst>
                                    </p:anim>
                                    <p:anim calcmode="lin" valueType="num">
                                      <p:cBhvr>
                                        <p:cTn id="57" dur="1000" fill="hold"/>
                                        <p:tgtEl>
                                          <p:spTgt spid="9216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P spid="9216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3" name="Line 83">
            <a:extLst>
              <a:ext uri="{FF2B5EF4-FFF2-40B4-BE49-F238E27FC236}">
                <a16:creationId xmlns:a16="http://schemas.microsoft.com/office/drawing/2014/main" id="{50950A2E-039B-7442-43E2-44A422CB89AE}"/>
              </a:ext>
            </a:extLst>
          </p:cNvPr>
          <p:cNvSpPr>
            <a:spLocks noChangeShapeType="1"/>
          </p:cNvSpPr>
          <p:nvPr/>
        </p:nvSpPr>
        <p:spPr bwMode="auto">
          <a:xfrm>
            <a:off x="917575" y="2493963"/>
            <a:ext cx="0" cy="792162"/>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4" name="Line 84">
            <a:extLst>
              <a:ext uri="{FF2B5EF4-FFF2-40B4-BE49-F238E27FC236}">
                <a16:creationId xmlns:a16="http://schemas.microsoft.com/office/drawing/2014/main" id="{85556189-5F35-8140-8BAF-2EFC5925543F}"/>
              </a:ext>
            </a:extLst>
          </p:cNvPr>
          <p:cNvSpPr>
            <a:spLocks noChangeShapeType="1"/>
          </p:cNvSpPr>
          <p:nvPr/>
        </p:nvSpPr>
        <p:spPr bwMode="auto">
          <a:xfrm>
            <a:off x="915988" y="3429000"/>
            <a:ext cx="0" cy="720725"/>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5" name="Line 85">
            <a:extLst>
              <a:ext uri="{FF2B5EF4-FFF2-40B4-BE49-F238E27FC236}">
                <a16:creationId xmlns:a16="http://schemas.microsoft.com/office/drawing/2014/main" id="{EDCF9D14-9F60-D948-F4F8-4A68092EA494}"/>
              </a:ext>
            </a:extLst>
          </p:cNvPr>
          <p:cNvSpPr>
            <a:spLocks noChangeShapeType="1"/>
          </p:cNvSpPr>
          <p:nvPr/>
        </p:nvSpPr>
        <p:spPr bwMode="auto">
          <a:xfrm>
            <a:off x="900113" y="4149725"/>
            <a:ext cx="1008062" cy="0"/>
          </a:xfrm>
          <a:prstGeom prst="line">
            <a:avLst/>
          </a:prstGeom>
          <a:noFill/>
          <a:ln w="28575">
            <a:solidFill>
              <a:srgbClr val="FFFF00"/>
            </a:solidFill>
            <a:prstDash val="dash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26" name="Line 86">
            <a:extLst>
              <a:ext uri="{FF2B5EF4-FFF2-40B4-BE49-F238E27FC236}">
                <a16:creationId xmlns:a16="http://schemas.microsoft.com/office/drawing/2014/main" id="{40314BE5-3A1F-94E7-F068-0EBB775591B4}"/>
              </a:ext>
            </a:extLst>
          </p:cNvPr>
          <p:cNvSpPr>
            <a:spLocks noChangeShapeType="1"/>
          </p:cNvSpPr>
          <p:nvPr/>
        </p:nvSpPr>
        <p:spPr bwMode="auto">
          <a:xfrm>
            <a:off x="2306638" y="2998788"/>
            <a:ext cx="0" cy="1296987"/>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7" name="Line 87">
            <a:extLst>
              <a:ext uri="{FF2B5EF4-FFF2-40B4-BE49-F238E27FC236}">
                <a16:creationId xmlns:a16="http://schemas.microsoft.com/office/drawing/2014/main" id="{768333EF-A996-1B2D-2FDA-3099E7A75EB8}"/>
              </a:ext>
            </a:extLst>
          </p:cNvPr>
          <p:cNvSpPr>
            <a:spLocks noChangeShapeType="1"/>
          </p:cNvSpPr>
          <p:nvPr/>
        </p:nvSpPr>
        <p:spPr bwMode="auto">
          <a:xfrm flipV="1">
            <a:off x="3243263" y="2927350"/>
            <a:ext cx="0" cy="1368425"/>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695" name="Rectangle 88">
            <a:extLst>
              <a:ext uri="{FF2B5EF4-FFF2-40B4-BE49-F238E27FC236}">
                <a16:creationId xmlns:a16="http://schemas.microsoft.com/office/drawing/2014/main" id="{9AB211F4-3391-7056-B5EF-81FF51D3D4AE}"/>
              </a:ext>
            </a:extLst>
          </p:cNvPr>
          <p:cNvSpPr>
            <a:spLocks noChangeArrowheads="1"/>
          </p:cNvSpPr>
          <p:nvPr/>
        </p:nvSpPr>
        <p:spPr bwMode="auto">
          <a:xfrm>
            <a:off x="2206625" y="27114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696" name="Rectangle 89">
            <a:extLst>
              <a:ext uri="{FF2B5EF4-FFF2-40B4-BE49-F238E27FC236}">
                <a16:creationId xmlns:a16="http://schemas.microsoft.com/office/drawing/2014/main" id="{4810651D-88F0-F7DB-F4E6-65F15F7DF117}"/>
              </a:ext>
            </a:extLst>
          </p:cNvPr>
          <p:cNvSpPr>
            <a:spLocks noChangeArrowheads="1"/>
          </p:cNvSpPr>
          <p:nvPr/>
        </p:nvSpPr>
        <p:spPr bwMode="auto">
          <a:xfrm>
            <a:off x="2568575" y="27114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697" name="Rectangle 90">
            <a:extLst>
              <a:ext uri="{FF2B5EF4-FFF2-40B4-BE49-F238E27FC236}">
                <a16:creationId xmlns:a16="http://schemas.microsoft.com/office/drawing/2014/main" id="{5A40E814-7592-AF12-7BF0-DE2B4740FE51}"/>
              </a:ext>
            </a:extLst>
          </p:cNvPr>
          <p:cNvSpPr>
            <a:spLocks noChangeArrowheads="1"/>
          </p:cNvSpPr>
          <p:nvPr/>
        </p:nvSpPr>
        <p:spPr bwMode="auto">
          <a:xfrm>
            <a:off x="2928938" y="27114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698" name="Line 91">
            <a:extLst>
              <a:ext uri="{FF2B5EF4-FFF2-40B4-BE49-F238E27FC236}">
                <a16:creationId xmlns:a16="http://schemas.microsoft.com/office/drawing/2014/main" id="{01B0FD26-5893-5C6F-DBC2-5B26966C1D65}"/>
              </a:ext>
            </a:extLst>
          </p:cNvPr>
          <p:cNvSpPr>
            <a:spLocks noChangeShapeType="1"/>
          </p:cNvSpPr>
          <p:nvPr/>
        </p:nvSpPr>
        <p:spPr bwMode="auto">
          <a:xfrm>
            <a:off x="1841500" y="285591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699" name="Rectangle 92">
            <a:extLst>
              <a:ext uri="{FF2B5EF4-FFF2-40B4-BE49-F238E27FC236}">
                <a16:creationId xmlns:a16="http://schemas.microsoft.com/office/drawing/2014/main" id="{C76539AA-F430-EF95-4F6B-1DC17EE054C1}"/>
              </a:ext>
            </a:extLst>
          </p:cNvPr>
          <p:cNvSpPr>
            <a:spLocks noChangeArrowheads="1"/>
          </p:cNvSpPr>
          <p:nvPr/>
        </p:nvSpPr>
        <p:spPr bwMode="auto">
          <a:xfrm>
            <a:off x="3571875" y="2711450"/>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00" name="Rectangle 93">
            <a:extLst>
              <a:ext uri="{FF2B5EF4-FFF2-40B4-BE49-F238E27FC236}">
                <a16:creationId xmlns:a16="http://schemas.microsoft.com/office/drawing/2014/main" id="{C7B1B21E-E3AC-887B-D6A0-6B24DBD49ECC}"/>
              </a:ext>
            </a:extLst>
          </p:cNvPr>
          <p:cNvSpPr>
            <a:spLocks noChangeArrowheads="1"/>
          </p:cNvSpPr>
          <p:nvPr/>
        </p:nvSpPr>
        <p:spPr bwMode="auto">
          <a:xfrm>
            <a:off x="3935413" y="27114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01" name="Rectangle 94">
            <a:extLst>
              <a:ext uri="{FF2B5EF4-FFF2-40B4-BE49-F238E27FC236}">
                <a16:creationId xmlns:a16="http://schemas.microsoft.com/office/drawing/2014/main" id="{0BAB1F45-EA62-117A-B219-161B8B755A8B}"/>
              </a:ext>
            </a:extLst>
          </p:cNvPr>
          <p:cNvSpPr>
            <a:spLocks noChangeArrowheads="1"/>
          </p:cNvSpPr>
          <p:nvPr/>
        </p:nvSpPr>
        <p:spPr bwMode="auto">
          <a:xfrm>
            <a:off x="4294188" y="2711450"/>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grpSp>
        <p:nvGrpSpPr>
          <p:cNvPr id="114702" name="Group 95">
            <a:extLst>
              <a:ext uri="{FF2B5EF4-FFF2-40B4-BE49-F238E27FC236}">
                <a16:creationId xmlns:a16="http://schemas.microsoft.com/office/drawing/2014/main" id="{1E548F31-2BE5-617A-F21B-1ED8947922EC}"/>
              </a:ext>
            </a:extLst>
          </p:cNvPr>
          <p:cNvGrpSpPr>
            <a:grpSpLocks/>
          </p:cNvGrpSpPr>
          <p:nvPr/>
        </p:nvGrpSpPr>
        <p:grpSpPr bwMode="auto">
          <a:xfrm>
            <a:off x="4367213" y="2784475"/>
            <a:ext cx="144462" cy="144463"/>
            <a:chOff x="2925" y="1775"/>
            <a:chExt cx="91" cy="91"/>
          </a:xfrm>
        </p:grpSpPr>
        <p:sp>
          <p:nvSpPr>
            <p:cNvPr id="114818" name="Line 96">
              <a:extLst>
                <a:ext uri="{FF2B5EF4-FFF2-40B4-BE49-F238E27FC236}">
                  <a16:creationId xmlns:a16="http://schemas.microsoft.com/office/drawing/2014/main" id="{7FBCC48C-18B7-FFE5-4E6F-A1E93D05E6F4}"/>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19" name="Line 97">
              <a:extLst>
                <a:ext uri="{FF2B5EF4-FFF2-40B4-BE49-F238E27FC236}">
                  <a16:creationId xmlns:a16="http://schemas.microsoft.com/office/drawing/2014/main" id="{C6970818-0453-761E-FED4-9E1F2F7AFECB}"/>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4703" name="Rectangle 98">
            <a:extLst>
              <a:ext uri="{FF2B5EF4-FFF2-40B4-BE49-F238E27FC236}">
                <a16:creationId xmlns:a16="http://schemas.microsoft.com/office/drawing/2014/main" id="{421F8B95-CDA3-E505-866F-967F742D5A50}"/>
              </a:ext>
            </a:extLst>
          </p:cNvPr>
          <p:cNvSpPr>
            <a:spLocks noChangeArrowheads="1"/>
          </p:cNvSpPr>
          <p:nvPr/>
        </p:nvSpPr>
        <p:spPr bwMode="auto">
          <a:xfrm>
            <a:off x="838200" y="32861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04" name="Rectangle 99">
            <a:extLst>
              <a:ext uri="{FF2B5EF4-FFF2-40B4-BE49-F238E27FC236}">
                <a16:creationId xmlns:a16="http://schemas.microsoft.com/office/drawing/2014/main" id="{95E1EA43-431C-BDE1-3922-D0FD7F45D413}"/>
              </a:ext>
            </a:extLst>
          </p:cNvPr>
          <p:cNvSpPr>
            <a:spLocks noChangeArrowheads="1"/>
          </p:cNvSpPr>
          <p:nvPr/>
        </p:nvSpPr>
        <p:spPr bwMode="auto">
          <a:xfrm>
            <a:off x="1198563" y="32861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05" name="Rectangle 100">
            <a:extLst>
              <a:ext uri="{FF2B5EF4-FFF2-40B4-BE49-F238E27FC236}">
                <a16:creationId xmlns:a16="http://schemas.microsoft.com/office/drawing/2014/main" id="{674F0D9B-81C2-2AB7-9070-EAA4F92F2B10}"/>
              </a:ext>
            </a:extLst>
          </p:cNvPr>
          <p:cNvSpPr>
            <a:spLocks noChangeArrowheads="1"/>
          </p:cNvSpPr>
          <p:nvPr/>
        </p:nvSpPr>
        <p:spPr bwMode="auto">
          <a:xfrm>
            <a:off x="1558925" y="32861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06" name="Line 104">
            <a:extLst>
              <a:ext uri="{FF2B5EF4-FFF2-40B4-BE49-F238E27FC236}">
                <a16:creationId xmlns:a16="http://schemas.microsoft.com/office/drawing/2014/main" id="{BE7445FD-4F19-85CD-9FB4-5FF02D20341C}"/>
              </a:ext>
            </a:extLst>
          </p:cNvPr>
          <p:cNvSpPr>
            <a:spLocks noChangeShapeType="1"/>
          </p:cNvSpPr>
          <p:nvPr/>
        </p:nvSpPr>
        <p:spPr bwMode="auto">
          <a:xfrm>
            <a:off x="3214688" y="28559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07" name="Line 105">
            <a:extLst>
              <a:ext uri="{FF2B5EF4-FFF2-40B4-BE49-F238E27FC236}">
                <a16:creationId xmlns:a16="http://schemas.microsoft.com/office/drawing/2014/main" id="{507668FF-EC90-1DD3-447E-F17ABDC74A73}"/>
              </a:ext>
            </a:extLst>
          </p:cNvPr>
          <p:cNvSpPr>
            <a:spLocks noChangeShapeType="1"/>
          </p:cNvSpPr>
          <p:nvPr/>
        </p:nvSpPr>
        <p:spPr bwMode="auto">
          <a:xfrm>
            <a:off x="341313" y="277495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08" name="Text Box 106">
            <a:extLst>
              <a:ext uri="{FF2B5EF4-FFF2-40B4-BE49-F238E27FC236}">
                <a16:creationId xmlns:a16="http://schemas.microsoft.com/office/drawing/2014/main" id="{8F7C9D5D-8D10-9D2C-6F44-A4396C9D7E16}"/>
              </a:ext>
            </a:extLst>
          </p:cNvPr>
          <p:cNvSpPr txBox="1">
            <a:spLocks noChangeArrowheads="1"/>
          </p:cNvSpPr>
          <p:nvPr/>
        </p:nvSpPr>
        <p:spPr bwMode="auto">
          <a:xfrm>
            <a:off x="88900" y="2627313"/>
            <a:ext cx="349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sp>
        <p:nvSpPr>
          <p:cNvPr id="114709" name="Rectangle 157">
            <a:extLst>
              <a:ext uri="{FF2B5EF4-FFF2-40B4-BE49-F238E27FC236}">
                <a16:creationId xmlns:a16="http://schemas.microsoft.com/office/drawing/2014/main" id="{306F21CD-6A50-3E3F-CC44-C4AB93D41671}"/>
              </a:ext>
            </a:extLst>
          </p:cNvPr>
          <p:cNvSpPr>
            <a:spLocks noChangeArrowheads="1"/>
          </p:cNvSpPr>
          <p:nvPr/>
        </p:nvSpPr>
        <p:spPr bwMode="auto">
          <a:xfrm>
            <a:off x="3563938" y="35020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10" name="Rectangle 158">
            <a:extLst>
              <a:ext uri="{FF2B5EF4-FFF2-40B4-BE49-F238E27FC236}">
                <a16:creationId xmlns:a16="http://schemas.microsoft.com/office/drawing/2014/main" id="{56AC461D-C808-2327-DECC-630D1418EF79}"/>
              </a:ext>
            </a:extLst>
          </p:cNvPr>
          <p:cNvSpPr>
            <a:spLocks noChangeArrowheads="1"/>
          </p:cNvSpPr>
          <p:nvPr/>
        </p:nvSpPr>
        <p:spPr bwMode="auto">
          <a:xfrm>
            <a:off x="3925888" y="35020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11" name="Rectangle 159">
            <a:extLst>
              <a:ext uri="{FF2B5EF4-FFF2-40B4-BE49-F238E27FC236}">
                <a16:creationId xmlns:a16="http://schemas.microsoft.com/office/drawing/2014/main" id="{E983E463-6FB5-E4A8-5FBF-599AA8023806}"/>
              </a:ext>
            </a:extLst>
          </p:cNvPr>
          <p:cNvSpPr>
            <a:spLocks noChangeArrowheads="1"/>
          </p:cNvSpPr>
          <p:nvPr/>
        </p:nvSpPr>
        <p:spPr bwMode="auto">
          <a:xfrm>
            <a:off x="4286250" y="35020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12" name="Rectangle 160">
            <a:extLst>
              <a:ext uri="{FF2B5EF4-FFF2-40B4-BE49-F238E27FC236}">
                <a16:creationId xmlns:a16="http://schemas.microsoft.com/office/drawing/2014/main" id="{8604F7CD-46F7-7734-2B41-5DA60388808E}"/>
              </a:ext>
            </a:extLst>
          </p:cNvPr>
          <p:cNvSpPr>
            <a:spLocks noChangeArrowheads="1"/>
          </p:cNvSpPr>
          <p:nvPr/>
        </p:nvSpPr>
        <p:spPr bwMode="auto">
          <a:xfrm>
            <a:off x="3925888" y="41497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14713" name="Rectangle 161">
            <a:extLst>
              <a:ext uri="{FF2B5EF4-FFF2-40B4-BE49-F238E27FC236}">
                <a16:creationId xmlns:a16="http://schemas.microsoft.com/office/drawing/2014/main" id="{542FCCC6-158F-7911-4B4C-89E521C7225A}"/>
              </a:ext>
            </a:extLst>
          </p:cNvPr>
          <p:cNvSpPr>
            <a:spLocks noChangeArrowheads="1"/>
          </p:cNvSpPr>
          <p:nvPr/>
        </p:nvSpPr>
        <p:spPr bwMode="auto">
          <a:xfrm>
            <a:off x="4286250" y="4149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a</a:t>
            </a:r>
          </a:p>
        </p:txBody>
      </p:sp>
      <p:sp>
        <p:nvSpPr>
          <p:cNvPr id="114714" name="Rectangle 162">
            <a:extLst>
              <a:ext uri="{FF2B5EF4-FFF2-40B4-BE49-F238E27FC236}">
                <a16:creationId xmlns:a16="http://schemas.microsoft.com/office/drawing/2014/main" id="{6805CC05-FECD-4C37-DB2E-91F985A24726}"/>
              </a:ext>
            </a:extLst>
          </p:cNvPr>
          <p:cNvSpPr>
            <a:spLocks noChangeArrowheads="1"/>
          </p:cNvSpPr>
          <p:nvPr/>
        </p:nvSpPr>
        <p:spPr bwMode="auto">
          <a:xfrm>
            <a:off x="4862513" y="35020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15" name="Rectangle 163">
            <a:extLst>
              <a:ext uri="{FF2B5EF4-FFF2-40B4-BE49-F238E27FC236}">
                <a16:creationId xmlns:a16="http://schemas.microsoft.com/office/drawing/2014/main" id="{31435ECB-78D5-21FB-F982-E71FD7865E87}"/>
              </a:ext>
            </a:extLst>
          </p:cNvPr>
          <p:cNvSpPr>
            <a:spLocks noChangeArrowheads="1"/>
          </p:cNvSpPr>
          <p:nvPr/>
        </p:nvSpPr>
        <p:spPr bwMode="auto">
          <a:xfrm>
            <a:off x="5226050" y="35020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16" name="Rectangle 164">
            <a:extLst>
              <a:ext uri="{FF2B5EF4-FFF2-40B4-BE49-F238E27FC236}">
                <a16:creationId xmlns:a16="http://schemas.microsoft.com/office/drawing/2014/main" id="{37C4AFAB-9D76-BC77-EF13-4864B0D9DE8B}"/>
              </a:ext>
            </a:extLst>
          </p:cNvPr>
          <p:cNvSpPr>
            <a:spLocks noChangeArrowheads="1"/>
          </p:cNvSpPr>
          <p:nvPr/>
        </p:nvSpPr>
        <p:spPr bwMode="auto">
          <a:xfrm>
            <a:off x="5584825" y="35020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17" name="Line 165">
            <a:extLst>
              <a:ext uri="{FF2B5EF4-FFF2-40B4-BE49-F238E27FC236}">
                <a16:creationId xmlns:a16="http://schemas.microsoft.com/office/drawing/2014/main" id="{63D3EAAE-5527-6A8C-7DE2-2483B041854D}"/>
              </a:ext>
            </a:extLst>
          </p:cNvPr>
          <p:cNvSpPr>
            <a:spLocks noChangeShapeType="1"/>
          </p:cNvSpPr>
          <p:nvPr/>
        </p:nvSpPr>
        <p:spPr bwMode="auto">
          <a:xfrm>
            <a:off x="4502150" y="364648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18" name="Rectangle 166">
            <a:extLst>
              <a:ext uri="{FF2B5EF4-FFF2-40B4-BE49-F238E27FC236}">
                <a16:creationId xmlns:a16="http://schemas.microsoft.com/office/drawing/2014/main" id="{9F290202-2765-151B-5A4B-26B4074E82B7}"/>
              </a:ext>
            </a:extLst>
          </p:cNvPr>
          <p:cNvSpPr>
            <a:spLocks noChangeArrowheads="1"/>
          </p:cNvSpPr>
          <p:nvPr/>
        </p:nvSpPr>
        <p:spPr bwMode="auto">
          <a:xfrm>
            <a:off x="4864100" y="4149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19" name="Rectangle 167">
            <a:extLst>
              <a:ext uri="{FF2B5EF4-FFF2-40B4-BE49-F238E27FC236}">
                <a16:creationId xmlns:a16="http://schemas.microsoft.com/office/drawing/2014/main" id="{31F3D890-1FE8-5741-4E3F-B19C47E81665}"/>
              </a:ext>
            </a:extLst>
          </p:cNvPr>
          <p:cNvSpPr>
            <a:spLocks noChangeArrowheads="1"/>
          </p:cNvSpPr>
          <p:nvPr/>
        </p:nvSpPr>
        <p:spPr bwMode="auto">
          <a:xfrm>
            <a:off x="5226050" y="4149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20" name="Rectangle 168">
            <a:extLst>
              <a:ext uri="{FF2B5EF4-FFF2-40B4-BE49-F238E27FC236}">
                <a16:creationId xmlns:a16="http://schemas.microsoft.com/office/drawing/2014/main" id="{BB7CF73B-9D4B-E65B-BE17-43B918392AC9}"/>
              </a:ext>
            </a:extLst>
          </p:cNvPr>
          <p:cNvSpPr>
            <a:spLocks noChangeArrowheads="1"/>
          </p:cNvSpPr>
          <p:nvPr/>
        </p:nvSpPr>
        <p:spPr bwMode="auto">
          <a:xfrm>
            <a:off x="5584825" y="4149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21" name="Rectangle 169">
            <a:extLst>
              <a:ext uri="{FF2B5EF4-FFF2-40B4-BE49-F238E27FC236}">
                <a16:creationId xmlns:a16="http://schemas.microsoft.com/office/drawing/2014/main" id="{0137AE2C-6F96-F1EA-84F3-BC007641BF8E}"/>
              </a:ext>
            </a:extLst>
          </p:cNvPr>
          <p:cNvSpPr>
            <a:spLocks noChangeArrowheads="1"/>
          </p:cNvSpPr>
          <p:nvPr/>
        </p:nvSpPr>
        <p:spPr bwMode="auto">
          <a:xfrm>
            <a:off x="6161088" y="41497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22" name="Rectangle 170">
            <a:extLst>
              <a:ext uri="{FF2B5EF4-FFF2-40B4-BE49-F238E27FC236}">
                <a16:creationId xmlns:a16="http://schemas.microsoft.com/office/drawing/2014/main" id="{1EE60D84-9655-6204-7570-3930AD0ED9AA}"/>
              </a:ext>
            </a:extLst>
          </p:cNvPr>
          <p:cNvSpPr>
            <a:spLocks noChangeArrowheads="1"/>
          </p:cNvSpPr>
          <p:nvPr/>
        </p:nvSpPr>
        <p:spPr bwMode="auto">
          <a:xfrm>
            <a:off x="6521450" y="4149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23" name="Rectangle 171">
            <a:extLst>
              <a:ext uri="{FF2B5EF4-FFF2-40B4-BE49-F238E27FC236}">
                <a16:creationId xmlns:a16="http://schemas.microsoft.com/office/drawing/2014/main" id="{37AFD131-EDBB-9C3E-F29C-1F98C15F87D6}"/>
              </a:ext>
            </a:extLst>
          </p:cNvPr>
          <p:cNvSpPr>
            <a:spLocks noChangeArrowheads="1"/>
          </p:cNvSpPr>
          <p:nvPr/>
        </p:nvSpPr>
        <p:spPr bwMode="auto">
          <a:xfrm>
            <a:off x="6881813" y="41497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24" name="Line 172">
            <a:extLst>
              <a:ext uri="{FF2B5EF4-FFF2-40B4-BE49-F238E27FC236}">
                <a16:creationId xmlns:a16="http://schemas.microsoft.com/office/drawing/2014/main" id="{18BE48D4-AB48-D109-CC08-AA9A1CD969D0}"/>
              </a:ext>
            </a:extLst>
          </p:cNvPr>
          <p:cNvSpPr>
            <a:spLocks noChangeShapeType="1"/>
          </p:cNvSpPr>
          <p:nvPr/>
        </p:nvSpPr>
        <p:spPr bwMode="auto">
          <a:xfrm>
            <a:off x="5800725" y="429418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25" name="Line 173">
            <a:extLst>
              <a:ext uri="{FF2B5EF4-FFF2-40B4-BE49-F238E27FC236}">
                <a16:creationId xmlns:a16="http://schemas.microsoft.com/office/drawing/2014/main" id="{907658F3-525B-A641-A1A9-C106EF18B2A4}"/>
              </a:ext>
            </a:extLst>
          </p:cNvPr>
          <p:cNvSpPr>
            <a:spLocks noChangeShapeType="1"/>
          </p:cNvSpPr>
          <p:nvPr/>
        </p:nvSpPr>
        <p:spPr bwMode="auto">
          <a:xfrm>
            <a:off x="5441950" y="436721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26" name="Line 174">
            <a:extLst>
              <a:ext uri="{FF2B5EF4-FFF2-40B4-BE49-F238E27FC236}">
                <a16:creationId xmlns:a16="http://schemas.microsoft.com/office/drawing/2014/main" id="{D3DC2BEC-1E69-9F7C-4358-1B063C8EADCD}"/>
              </a:ext>
            </a:extLst>
          </p:cNvPr>
          <p:cNvSpPr>
            <a:spLocks noChangeShapeType="1"/>
          </p:cNvSpPr>
          <p:nvPr/>
        </p:nvSpPr>
        <p:spPr bwMode="auto">
          <a:xfrm>
            <a:off x="5441950" y="37179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27" name="Line 175">
            <a:extLst>
              <a:ext uri="{FF2B5EF4-FFF2-40B4-BE49-F238E27FC236}">
                <a16:creationId xmlns:a16="http://schemas.microsoft.com/office/drawing/2014/main" id="{FBE34CB4-6EBE-69BF-416B-164B3A39066F}"/>
              </a:ext>
            </a:extLst>
          </p:cNvPr>
          <p:cNvSpPr>
            <a:spLocks noChangeShapeType="1"/>
          </p:cNvSpPr>
          <p:nvPr/>
        </p:nvSpPr>
        <p:spPr bwMode="auto">
          <a:xfrm>
            <a:off x="4141788" y="37179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28" name="Line 176">
            <a:extLst>
              <a:ext uri="{FF2B5EF4-FFF2-40B4-BE49-F238E27FC236}">
                <a16:creationId xmlns:a16="http://schemas.microsoft.com/office/drawing/2014/main" id="{7E4543AE-CB1E-8CAE-BD8E-B335279B2289}"/>
              </a:ext>
            </a:extLst>
          </p:cNvPr>
          <p:cNvSpPr>
            <a:spLocks noChangeShapeType="1"/>
          </p:cNvSpPr>
          <p:nvPr/>
        </p:nvSpPr>
        <p:spPr bwMode="auto">
          <a:xfrm>
            <a:off x="6737350" y="436721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29" name="Rectangle 177">
            <a:extLst>
              <a:ext uri="{FF2B5EF4-FFF2-40B4-BE49-F238E27FC236}">
                <a16:creationId xmlns:a16="http://schemas.microsoft.com/office/drawing/2014/main" id="{BCF6DD81-2071-8D04-710E-1B6A884E17CC}"/>
              </a:ext>
            </a:extLst>
          </p:cNvPr>
          <p:cNvSpPr>
            <a:spLocks noChangeArrowheads="1"/>
          </p:cNvSpPr>
          <p:nvPr/>
        </p:nvSpPr>
        <p:spPr bwMode="auto">
          <a:xfrm>
            <a:off x="7453313" y="41497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30" name="Rectangle 178">
            <a:extLst>
              <a:ext uri="{FF2B5EF4-FFF2-40B4-BE49-F238E27FC236}">
                <a16:creationId xmlns:a16="http://schemas.microsoft.com/office/drawing/2014/main" id="{9086D460-2E7C-5A0F-079E-1EA039F42193}"/>
              </a:ext>
            </a:extLst>
          </p:cNvPr>
          <p:cNvSpPr>
            <a:spLocks noChangeArrowheads="1"/>
          </p:cNvSpPr>
          <p:nvPr/>
        </p:nvSpPr>
        <p:spPr bwMode="auto">
          <a:xfrm>
            <a:off x="7813675" y="41497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31" name="Rectangle 179">
            <a:extLst>
              <a:ext uri="{FF2B5EF4-FFF2-40B4-BE49-F238E27FC236}">
                <a16:creationId xmlns:a16="http://schemas.microsoft.com/office/drawing/2014/main" id="{D4EDD54C-F5EE-51E4-58BF-974795BFAABE}"/>
              </a:ext>
            </a:extLst>
          </p:cNvPr>
          <p:cNvSpPr>
            <a:spLocks noChangeArrowheads="1"/>
          </p:cNvSpPr>
          <p:nvPr/>
        </p:nvSpPr>
        <p:spPr bwMode="auto">
          <a:xfrm>
            <a:off x="8174038" y="41497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32" name="Line 180">
            <a:extLst>
              <a:ext uri="{FF2B5EF4-FFF2-40B4-BE49-F238E27FC236}">
                <a16:creationId xmlns:a16="http://schemas.microsoft.com/office/drawing/2014/main" id="{97B80B2C-1D2F-AB76-524C-08462B9E943A}"/>
              </a:ext>
            </a:extLst>
          </p:cNvPr>
          <p:cNvSpPr>
            <a:spLocks noChangeShapeType="1"/>
          </p:cNvSpPr>
          <p:nvPr/>
        </p:nvSpPr>
        <p:spPr bwMode="auto">
          <a:xfrm>
            <a:off x="7092950" y="4294188"/>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33" name="Line 181">
            <a:extLst>
              <a:ext uri="{FF2B5EF4-FFF2-40B4-BE49-F238E27FC236}">
                <a16:creationId xmlns:a16="http://schemas.microsoft.com/office/drawing/2014/main" id="{2B72DBD1-0D70-8E49-EAE6-12DA19AA4D2D}"/>
              </a:ext>
            </a:extLst>
          </p:cNvPr>
          <p:cNvSpPr>
            <a:spLocks noChangeShapeType="1"/>
          </p:cNvSpPr>
          <p:nvPr/>
        </p:nvSpPr>
        <p:spPr bwMode="auto">
          <a:xfrm>
            <a:off x="8029575" y="436721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34" name="Rectangle 182">
            <a:extLst>
              <a:ext uri="{FF2B5EF4-FFF2-40B4-BE49-F238E27FC236}">
                <a16:creationId xmlns:a16="http://schemas.microsoft.com/office/drawing/2014/main" id="{8D08B436-EE3F-55A3-C02E-0F27808159A7}"/>
              </a:ext>
            </a:extLst>
          </p:cNvPr>
          <p:cNvSpPr>
            <a:spLocks noChangeArrowheads="1"/>
          </p:cNvSpPr>
          <p:nvPr/>
        </p:nvSpPr>
        <p:spPr bwMode="auto">
          <a:xfrm>
            <a:off x="5221288" y="4797425"/>
            <a:ext cx="360362"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14735" name="Rectangle 183">
            <a:extLst>
              <a:ext uri="{FF2B5EF4-FFF2-40B4-BE49-F238E27FC236}">
                <a16:creationId xmlns:a16="http://schemas.microsoft.com/office/drawing/2014/main" id="{AB430DFC-1193-818E-B97C-EF48D7FC8AC4}"/>
              </a:ext>
            </a:extLst>
          </p:cNvPr>
          <p:cNvSpPr>
            <a:spLocks noChangeArrowheads="1"/>
          </p:cNvSpPr>
          <p:nvPr/>
        </p:nvSpPr>
        <p:spPr bwMode="auto">
          <a:xfrm>
            <a:off x="5581650" y="4797425"/>
            <a:ext cx="360363" cy="3603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b</a:t>
            </a:r>
          </a:p>
        </p:txBody>
      </p:sp>
      <p:sp>
        <p:nvSpPr>
          <p:cNvPr id="114736" name="Rectangle 184">
            <a:extLst>
              <a:ext uri="{FF2B5EF4-FFF2-40B4-BE49-F238E27FC236}">
                <a16:creationId xmlns:a16="http://schemas.microsoft.com/office/drawing/2014/main" id="{B0AD3EAC-CD3B-5AD5-7F1B-06151F9C9C35}"/>
              </a:ext>
            </a:extLst>
          </p:cNvPr>
          <p:cNvSpPr>
            <a:spLocks noChangeArrowheads="1"/>
          </p:cNvSpPr>
          <p:nvPr/>
        </p:nvSpPr>
        <p:spPr bwMode="auto">
          <a:xfrm>
            <a:off x="6518275" y="47990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14737" name="Rectangle 185">
            <a:extLst>
              <a:ext uri="{FF2B5EF4-FFF2-40B4-BE49-F238E27FC236}">
                <a16:creationId xmlns:a16="http://schemas.microsoft.com/office/drawing/2014/main" id="{90D46F83-23D9-CE1B-A70F-C084399B2352}"/>
              </a:ext>
            </a:extLst>
          </p:cNvPr>
          <p:cNvSpPr>
            <a:spLocks noChangeArrowheads="1"/>
          </p:cNvSpPr>
          <p:nvPr/>
        </p:nvSpPr>
        <p:spPr bwMode="auto">
          <a:xfrm>
            <a:off x="6878638" y="47990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c</a:t>
            </a:r>
          </a:p>
        </p:txBody>
      </p:sp>
      <p:sp>
        <p:nvSpPr>
          <p:cNvPr id="114738" name="Rectangle 186">
            <a:extLst>
              <a:ext uri="{FF2B5EF4-FFF2-40B4-BE49-F238E27FC236}">
                <a16:creationId xmlns:a16="http://schemas.microsoft.com/office/drawing/2014/main" id="{C5478022-9D95-290C-13B4-1073198C5065}"/>
              </a:ext>
            </a:extLst>
          </p:cNvPr>
          <p:cNvSpPr>
            <a:spLocks noChangeArrowheads="1"/>
          </p:cNvSpPr>
          <p:nvPr/>
        </p:nvSpPr>
        <p:spPr bwMode="auto">
          <a:xfrm>
            <a:off x="7815263" y="479901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14739" name="Rectangle 187">
            <a:extLst>
              <a:ext uri="{FF2B5EF4-FFF2-40B4-BE49-F238E27FC236}">
                <a16:creationId xmlns:a16="http://schemas.microsoft.com/office/drawing/2014/main" id="{41C96637-539A-C107-C23F-14FB55AAC483}"/>
              </a:ext>
            </a:extLst>
          </p:cNvPr>
          <p:cNvSpPr>
            <a:spLocks noChangeArrowheads="1"/>
          </p:cNvSpPr>
          <p:nvPr/>
        </p:nvSpPr>
        <p:spPr bwMode="auto">
          <a:xfrm>
            <a:off x="8175625" y="479901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d</a:t>
            </a:r>
          </a:p>
        </p:txBody>
      </p:sp>
      <p:grpSp>
        <p:nvGrpSpPr>
          <p:cNvPr id="114740" name="Group 188">
            <a:extLst>
              <a:ext uri="{FF2B5EF4-FFF2-40B4-BE49-F238E27FC236}">
                <a16:creationId xmlns:a16="http://schemas.microsoft.com/office/drawing/2014/main" id="{8A2475C6-91C4-400C-BA92-F6E0E5D952D4}"/>
              </a:ext>
            </a:extLst>
          </p:cNvPr>
          <p:cNvGrpSpPr>
            <a:grpSpLocks/>
          </p:cNvGrpSpPr>
          <p:nvPr/>
        </p:nvGrpSpPr>
        <p:grpSpPr bwMode="auto">
          <a:xfrm>
            <a:off x="5654675" y="3575050"/>
            <a:ext cx="144463" cy="144463"/>
            <a:chOff x="2925" y="1775"/>
            <a:chExt cx="91" cy="91"/>
          </a:xfrm>
        </p:grpSpPr>
        <p:sp>
          <p:nvSpPr>
            <p:cNvPr id="114816" name="Line 189">
              <a:extLst>
                <a:ext uri="{FF2B5EF4-FFF2-40B4-BE49-F238E27FC236}">
                  <a16:creationId xmlns:a16="http://schemas.microsoft.com/office/drawing/2014/main" id="{C968F968-04C2-CB19-F8DE-181270EFBCE3}"/>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17" name="Line 190">
              <a:extLst>
                <a:ext uri="{FF2B5EF4-FFF2-40B4-BE49-F238E27FC236}">
                  <a16:creationId xmlns:a16="http://schemas.microsoft.com/office/drawing/2014/main" id="{37B610E0-B333-4AF3-9992-296C3C7CAC27}"/>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4741" name="Group 191">
            <a:extLst>
              <a:ext uri="{FF2B5EF4-FFF2-40B4-BE49-F238E27FC236}">
                <a16:creationId xmlns:a16="http://schemas.microsoft.com/office/drawing/2014/main" id="{4043BB00-EDD2-EA93-407F-5A0E0C399B16}"/>
              </a:ext>
            </a:extLst>
          </p:cNvPr>
          <p:cNvGrpSpPr>
            <a:grpSpLocks/>
          </p:cNvGrpSpPr>
          <p:nvPr/>
        </p:nvGrpSpPr>
        <p:grpSpPr bwMode="auto">
          <a:xfrm>
            <a:off x="8247063" y="4224338"/>
            <a:ext cx="144462" cy="144462"/>
            <a:chOff x="2925" y="1775"/>
            <a:chExt cx="91" cy="91"/>
          </a:xfrm>
        </p:grpSpPr>
        <p:sp>
          <p:nvSpPr>
            <p:cNvPr id="114814" name="Line 192">
              <a:extLst>
                <a:ext uri="{FF2B5EF4-FFF2-40B4-BE49-F238E27FC236}">
                  <a16:creationId xmlns:a16="http://schemas.microsoft.com/office/drawing/2014/main" id="{1D65D06B-2F33-A8B3-D63E-DF38E0362DD6}"/>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15" name="Line 193">
              <a:extLst>
                <a:ext uri="{FF2B5EF4-FFF2-40B4-BE49-F238E27FC236}">
                  <a16:creationId xmlns:a16="http://schemas.microsoft.com/office/drawing/2014/main" id="{E625EB22-7236-C917-3D8F-F10162793F63}"/>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4742" name="Rectangle 194">
            <a:extLst>
              <a:ext uri="{FF2B5EF4-FFF2-40B4-BE49-F238E27FC236}">
                <a16:creationId xmlns:a16="http://schemas.microsoft.com/office/drawing/2014/main" id="{B12D2C61-8725-5ABB-DE27-069944ADC8BB}"/>
              </a:ext>
            </a:extLst>
          </p:cNvPr>
          <p:cNvSpPr>
            <a:spLocks noChangeArrowheads="1"/>
          </p:cNvSpPr>
          <p:nvPr/>
        </p:nvSpPr>
        <p:spPr bwMode="auto">
          <a:xfrm>
            <a:off x="2197100" y="34972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43" name="Rectangle 195">
            <a:extLst>
              <a:ext uri="{FF2B5EF4-FFF2-40B4-BE49-F238E27FC236}">
                <a16:creationId xmlns:a16="http://schemas.microsoft.com/office/drawing/2014/main" id="{DB6FB1FF-E2FD-6349-3037-FBC09905AB3A}"/>
              </a:ext>
            </a:extLst>
          </p:cNvPr>
          <p:cNvSpPr>
            <a:spLocks noChangeArrowheads="1"/>
          </p:cNvSpPr>
          <p:nvPr/>
        </p:nvSpPr>
        <p:spPr bwMode="auto">
          <a:xfrm>
            <a:off x="2563813" y="34972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44" name="Rectangle 196">
            <a:extLst>
              <a:ext uri="{FF2B5EF4-FFF2-40B4-BE49-F238E27FC236}">
                <a16:creationId xmlns:a16="http://schemas.microsoft.com/office/drawing/2014/main" id="{7B722E67-23AD-4749-E3F8-9B9D4C4A228F}"/>
              </a:ext>
            </a:extLst>
          </p:cNvPr>
          <p:cNvSpPr>
            <a:spLocks noChangeArrowheads="1"/>
          </p:cNvSpPr>
          <p:nvPr/>
        </p:nvSpPr>
        <p:spPr bwMode="auto">
          <a:xfrm>
            <a:off x="2928938" y="34972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45" name="Rectangle 197">
            <a:extLst>
              <a:ext uri="{FF2B5EF4-FFF2-40B4-BE49-F238E27FC236}">
                <a16:creationId xmlns:a16="http://schemas.microsoft.com/office/drawing/2014/main" id="{02878503-30F9-EF87-D236-D225C3D8C660}"/>
              </a:ext>
            </a:extLst>
          </p:cNvPr>
          <p:cNvSpPr>
            <a:spLocks noChangeArrowheads="1"/>
          </p:cNvSpPr>
          <p:nvPr/>
        </p:nvSpPr>
        <p:spPr bwMode="auto">
          <a:xfrm>
            <a:off x="2582863" y="4144963"/>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0</a:t>
            </a:r>
          </a:p>
        </p:txBody>
      </p:sp>
      <p:sp>
        <p:nvSpPr>
          <p:cNvPr id="114746" name="Rectangle 198">
            <a:extLst>
              <a:ext uri="{FF2B5EF4-FFF2-40B4-BE49-F238E27FC236}">
                <a16:creationId xmlns:a16="http://schemas.microsoft.com/office/drawing/2014/main" id="{F73405E0-E7DB-777D-4FC7-939F998279D8}"/>
              </a:ext>
            </a:extLst>
          </p:cNvPr>
          <p:cNvSpPr>
            <a:spLocks noChangeArrowheads="1"/>
          </p:cNvSpPr>
          <p:nvPr/>
        </p:nvSpPr>
        <p:spPr bwMode="auto">
          <a:xfrm>
            <a:off x="2943225" y="4144963"/>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e</a:t>
            </a:r>
          </a:p>
        </p:txBody>
      </p:sp>
      <p:sp>
        <p:nvSpPr>
          <p:cNvPr id="114747" name="Line 199">
            <a:extLst>
              <a:ext uri="{FF2B5EF4-FFF2-40B4-BE49-F238E27FC236}">
                <a16:creationId xmlns:a16="http://schemas.microsoft.com/office/drawing/2014/main" id="{3C68B7CD-9200-9B2D-0195-544C94632DD4}"/>
              </a:ext>
            </a:extLst>
          </p:cNvPr>
          <p:cNvSpPr>
            <a:spLocks noChangeShapeType="1"/>
          </p:cNvSpPr>
          <p:nvPr/>
        </p:nvSpPr>
        <p:spPr bwMode="auto">
          <a:xfrm>
            <a:off x="2727325" y="37131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4748" name="Group 200">
            <a:extLst>
              <a:ext uri="{FF2B5EF4-FFF2-40B4-BE49-F238E27FC236}">
                <a16:creationId xmlns:a16="http://schemas.microsoft.com/office/drawing/2014/main" id="{1B775022-FEFF-4CCC-0138-FAD34779DB8E}"/>
              </a:ext>
            </a:extLst>
          </p:cNvPr>
          <p:cNvGrpSpPr>
            <a:grpSpLocks/>
          </p:cNvGrpSpPr>
          <p:nvPr/>
        </p:nvGrpSpPr>
        <p:grpSpPr bwMode="auto">
          <a:xfrm>
            <a:off x="3014663" y="3568700"/>
            <a:ext cx="144462" cy="144463"/>
            <a:chOff x="2925" y="1775"/>
            <a:chExt cx="91" cy="91"/>
          </a:xfrm>
        </p:grpSpPr>
        <p:sp>
          <p:nvSpPr>
            <p:cNvPr id="114812" name="Line 201">
              <a:extLst>
                <a:ext uri="{FF2B5EF4-FFF2-40B4-BE49-F238E27FC236}">
                  <a16:creationId xmlns:a16="http://schemas.microsoft.com/office/drawing/2014/main" id="{4441B5E6-E4A6-4731-7FEC-88A70CFEA2F8}"/>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13" name="Line 202">
              <a:extLst>
                <a:ext uri="{FF2B5EF4-FFF2-40B4-BE49-F238E27FC236}">
                  <a16:creationId xmlns:a16="http://schemas.microsoft.com/office/drawing/2014/main" id="{A4137642-4501-D576-7E8F-8733C307BD6C}"/>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4749" name="Line 203">
            <a:extLst>
              <a:ext uri="{FF2B5EF4-FFF2-40B4-BE49-F238E27FC236}">
                <a16:creationId xmlns:a16="http://schemas.microsoft.com/office/drawing/2014/main" id="{2AEE2AEB-080E-E6CF-29C4-2F45B70297B7}"/>
              </a:ext>
            </a:extLst>
          </p:cNvPr>
          <p:cNvSpPr>
            <a:spLocks noChangeShapeType="1"/>
          </p:cNvSpPr>
          <p:nvPr/>
        </p:nvSpPr>
        <p:spPr bwMode="auto">
          <a:xfrm>
            <a:off x="2771775" y="2855913"/>
            <a:ext cx="0"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50" name="Line 204">
            <a:extLst>
              <a:ext uri="{FF2B5EF4-FFF2-40B4-BE49-F238E27FC236}">
                <a16:creationId xmlns:a16="http://schemas.microsoft.com/office/drawing/2014/main" id="{1E38ED73-5E53-A5E2-7F85-40F16CA4B8FC}"/>
              </a:ext>
            </a:extLst>
          </p:cNvPr>
          <p:cNvSpPr>
            <a:spLocks noChangeShapeType="1"/>
          </p:cNvSpPr>
          <p:nvPr/>
        </p:nvSpPr>
        <p:spPr bwMode="auto">
          <a:xfrm>
            <a:off x="4140200" y="2855913"/>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5" name="Line 205">
            <a:extLst>
              <a:ext uri="{FF2B5EF4-FFF2-40B4-BE49-F238E27FC236}">
                <a16:creationId xmlns:a16="http://schemas.microsoft.com/office/drawing/2014/main" id="{849E5D9E-1B3E-F6E2-E00E-05F06B55FD93}"/>
              </a:ext>
            </a:extLst>
          </p:cNvPr>
          <p:cNvSpPr>
            <a:spLocks noChangeShapeType="1"/>
          </p:cNvSpPr>
          <p:nvPr/>
        </p:nvSpPr>
        <p:spPr bwMode="auto">
          <a:xfrm>
            <a:off x="2339975" y="4295775"/>
            <a:ext cx="287338"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6" name="Line 206">
            <a:extLst>
              <a:ext uri="{FF2B5EF4-FFF2-40B4-BE49-F238E27FC236}">
                <a16:creationId xmlns:a16="http://schemas.microsoft.com/office/drawing/2014/main" id="{CE554903-99E1-FBB2-D77A-8CE9EC86C685}"/>
              </a:ext>
            </a:extLst>
          </p:cNvPr>
          <p:cNvSpPr>
            <a:spLocks noChangeShapeType="1"/>
          </p:cNvSpPr>
          <p:nvPr/>
        </p:nvSpPr>
        <p:spPr bwMode="auto">
          <a:xfrm>
            <a:off x="3636963" y="4295775"/>
            <a:ext cx="287337"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7" name="Line 207">
            <a:extLst>
              <a:ext uri="{FF2B5EF4-FFF2-40B4-BE49-F238E27FC236}">
                <a16:creationId xmlns:a16="http://schemas.microsoft.com/office/drawing/2014/main" id="{F5C17E27-5FAE-E67A-012E-048EAEB2DB6D}"/>
              </a:ext>
            </a:extLst>
          </p:cNvPr>
          <p:cNvSpPr>
            <a:spLocks noChangeShapeType="1"/>
          </p:cNvSpPr>
          <p:nvPr/>
        </p:nvSpPr>
        <p:spPr bwMode="auto">
          <a:xfrm>
            <a:off x="4932363" y="4872038"/>
            <a:ext cx="287337"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8" name="Line 208">
            <a:extLst>
              <a:ext uri="{FF2B5EF4-FFF2-40B4-BE49-F238E27FC236}">
                <a16:creationId xmlns:a16="http://schemas.microsoft.com/office/drawing/2014/main" id="{C864586F-7CD1-19F8-5B06-24C9902F31B0}"/>
              </a:ext>
            </a:extLst>
          </p:cNvPr>
          <p:cNvSpPr>
            <a:spLocks noChangeShapeType="1"/>
          </p:cNvSpPr>
          <p:nvPr/>
        </p:nvSpPr>
        <p:spPr bwMode="auto">
          <a:xfrm>
            <a:off x="6229350" y="4872038"/>
            <a:ext cx="287338"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9" name="Line 209">
            <a:extLst>
              <a:ext uri="{FF2B5EF4-FFF2-40B4-BE49-F238E27FC236}">
                <a16:creationId xmlns:a16="http://schemas.microsoft.com/office/drawing/2014/main" id="{50F83FE8-71AB-B20E-EE9C-E4AE25BA7528}"/>
              </a:ext>
            </a:extLst>
          </p:cNvPr>
          <p:cNvSpPr>
            <a:spLocks noChangeShapeType="1"/>
          </p:cNvSpPr>
          <p:nvPr/>
        </p:nvSpPr>
        <p:spPr bwMode="auto">
          <a:xfrm>
            <a:off x="7524750" y="4872038"/>
            <a:ext cx="287338"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0" name="Line 210">
            <a:extLst>
              <a:ext uri="{FF2B5EF4-FFF2-40B4-BE49-F238E27FC236}">
                <a16:creationId xmlns:a16="http://schemas.microsoft.com/office/drawing/2014/main" id="{46080E27-5BD9-32F6-D3A7-6BECCC373D29}"/>
              </a:ext>
            </a:extLst>
          </p:cNvPr>
          <p:cNvSpPr>
            <a:spLocks noChangeShapeType="1"/>
          </p:cNvSpPr>
          <p:nvPr/>
        </p:nvSpPr>
        <p:spPr bwMode="auto">
          <a:xfrm>
            <a:off x="3635375" y="2998788"/>
            <a:ext cx="0" cy="1296987"/>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1" name="Line 211">
            <a:extLst>
              <a:ext uri="{FF2B5EF4-FFF2-40B4-BE49-F238E27FC236}">
                <a16:creationId xmlns:a16="http://schemas.microsoft.com/office/drawing/2014/main" id="{04B4350B-98BC-103E-EEAF-BBE685018AFF}"/>
              </a:ext>
            </a:extLst>
          </p:cNvPr>
          <p:cNvSpPr>
            <a:spLocks noChangeShapeType="1"/>
          </p:cNvSpPr>
          <p:nvPr/>
        </p:nvSpPr>
        <p:spPr bwMode="auto">
          <a:xfrm>
            <a:off x="4932363" y="3790950"/>
            <a:ext cx="0" cy="1081088"/>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2" name="Line 212">
            <a:extLst>
              <a:ext uri="{FF2B5EF4-FFF2-40B4-BE49-F238E27FC236}">
                <a16:creationId xmlns:a16="http://schemas.microsoft.com/office/drawing/2014/main" id="{23E961B7-1FBE-6478-DDB7-4A03392F4576}"/>
              </a:ext>
            </a:extLst>
          </p:cNvPr>
          <p:cNvSpPr>
            <a:spLocks noChangeShapeType="1"/>
          </p:cNvSpPr>
          <p:nvPr/>
        </p:nvSpPr>
        <p:spPr bwMode="auto">
          <a:xfrm>
            <a:off x="6227763" y="4438650"/>
            <a:ext cx="0" cy="433388"/>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3" name="Line 213">
            <a:extLst>
              <a:ext uri="{FF2B5EF4-FFF2-40B4-BE49-F238E27FC236}">
                <a16:creationId xmlns:a16="http://schemas.microsoft.com/office/drawing/2014/main" id="{A8401BB1-32CE-DD8B-0962-04CDE290E9FD}"/>
              </a:ext>
            </a:extLst>
          </p:cNvPr>
          <p:cNvSpPr>
            <a:spLocks noChangeShapeType="1"/>
          </p:cNvSpPr>
          <p:nvPr/>
        </p:nvSpPr>
        <p:spPr bwMode="auto">
          <a:xfrm>
            <a:off x="7524750" y="4438650"/>
            <a:ext cx="0" cy="433388"/>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4" name="Line 214">
            <a:extLst>
              <a:ext uri="{FF2B5EF4-FFF2-40B4-BE49-F238E27FC236}">
                <a16:creationId xmlns:a16="http://schemas.microsoft.com/office/drawing/2014/main" id="{FDF732DC-2DEC-44D3-C0EE-9026AABAF890}"/>
              </a:ext>
            </a:extLst>
          </p:cNvPr>
          <p:cNvSpPr>
            <a:spLocks noChangeShapeType="1"/>
          </p:cNvSpPr>
          <p:nvPr/>
        </p:nvSpPr>
        <p:spPr bwMode="auto">
          <a:xfrm flipV="1">
            <a:off x="8459788" y="4438650"/>
            <a:ext cx="0" cy="433388"/>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5" name="Line 215">
            <a:extLst>
              <a:ext uri="{FF2B5EF4-FFF2-40B4-BE49-F238E27FC236}">
                <a16:creationId xmlns:a16="http://schemas.microsoft.com/office/drawing/2014/main" id="{A402E8E5-FBB6-78A2-03C6-01CA71235758}"/>
              </a:ext>
            </a:extLst>
          </p:cNvPr>
          <p:cNvSpPr>
            <a:spLocks noChangeShapeType="1"/>
          </p:cNvSpPr>
          <p:nvPr/>
        </p:nvSpPr>
        <p:spPr bwMode="auto">
          <a:xfrm flipV="1">
            <a:off x="7164388" y="4438650"/>
            <a:ext cx="0" cy="433388"/>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6" name="Line 216">
            <a:extLst>
              <a:ext uri="{FF2B5EF4-FFF2-40B4-BE49-F238E27FC236}">
                <a16:creationId xmlns:a16="http://schemas.microsoft.com/office/drawing/2014/main" id="{09036677-FBB1-CA9D-3FEA-362E2AD0EC35}"/>
              </a:ext>
            </a:extLst>
          </p:cNvPr>
          <p:cNvSpPr>
            <a:spLocks noChangeShapeType="1"/>
          </p:cNvSpPr>
          <p:nvPr/>
        </p:nvSpPr>
        <p:spPr bwMode="auto">
          <a:xfrm flipV="1">
            <a:off x="5867400" y="4438650"/>
            <a:ext cx="0" cy="433388"/>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7" name="Line 217">
            <a:extLst>
              <a:ext uri="{FF2B5EF4-FFF2-40B4-BE49-F238E27FC236}">
                <a16:creationId xmlns:a16="http://schemas.microsoft.com/office/drawing/2014/main" id="{4401A0B9-FC22-460E-5065-AF4CC10BCA6C}"/>
              </a:ext>
            </a:extLst>
          </p:cNvPr>
          <p:cNvSpPr>
            <a:spLocks noChangeShapeType="1"/>
          </p:cNvSpPr>
          <p:nvPr/>
        </p:nvSpPr>
        <p:spPr bwMode="auto">
          <a:xfrm>
            <a:off x="5867400" y="4438650"/>
            <a:ext cx="360363"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8" name="Line 218">
            <a:extLst>
              <a:ext uri="{FF2B5EF4-FFF2-40B4-BE49-F238E27FC236}">
                <a16:creationId xmlns:a16="http://schemas.microsoft.com/office/drawing/2014/main" id="{1D37B50A-3B3A-A1F4-E269-1206CA95AFE4}"/>
              </a:ext>
            </a:extLst>
          </p:cNvPr>
          <p:cNvSpPr>
            <a:spLocks noChangeShapeType="1"/>
          </p:cNvSpPr>
          <p:nvPr/>
        </p:nvSpPr>
        <p:spPr bwMode="auto">
          <a:xfrm>
            <a:off x="7164388" y="4438650"/>
            <a:ext cx="360362"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59" name="Line 219">
            <a:extLst>
              <a:ext uri="{FF2B5EF4-FFF2-40B4-BE49-F238E27FC236}">
                <a16:creationId xmlns:a16="http://schemas.microsoft.com/office/drawing/2014/main" id="{7A7DCC5B-1650-BB07-3BF3-64C1777DEC61}"/>
              </a:ext>
            </a:extLst>
          </p:cNvPr>
          <p:cNvSpPr>
            <a:spLocks noChangeShapeType="1"/>
          </p:cNvSpPr>
          <p:nvPr/>
        </p:nvSpPr>
        <p:spPr bwMode="auto">
          <a:xfrm flipH="1" flipV="1">
            <a:off x="5940425" y="3646488"/>
            <a:ext cx="2447925" cy="433387"/>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60" name="Line 220">
            <a:extLst>
              <a:ext uri="{FF2B5EF4-FFF2-40B4-BE49-F238E27FC236}">
                <a16:creationId xmlns:a16="http://schemas.microsoft.com/office/drawing/2014/main" id="{95FE45A5-2EEC-A071-1190-C8C4924ADABB}"/>
              </a:ext>
            </a:extLst>
          </p:cNvPr>
          <p:cNvSpPr>
            <a:spLocks noChangeShapeType="1"/>
          </p:cNvSpPr>
          <p:nvPr/>
        </p:nvSpPr>
        <p:spPr bwMode="auto">
          <a:xfrm flipH="1" flipV="1">
            <a:off x="4643438" y="2855913"/>
            <a:ext cx="1152525" cy="64770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61" name="Line 221">
            <a:extLst>
              <a:ext uri="{FF2B5EF4-FFF2-40B4-BE49-F238E27FC236}">
                <a16:creationId xmlns:a16="http://schemas.microsoft.com/office/drawing/2014/main" id="{7EFBEDA7-3738-3079-CFA4-E11D7F55EEA5}"/>
              </a:ext>
            </a:extLst>
          </p:cNvPr>
          <p:cNvSpPr>
            <a:spLocks noChangeShapeType="1"/>
          </p:cNvSpPr>
          <p:nvPr/>
        </p:nvSpPr>
        <p:spPr bwMode="auto">
          <a:xfrm flipH="1" flipV="1">
            <a:off x="1498600" y="2030413"/>
            <a:ext cx="2928938" cy="677862"/>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68" name="Rectangle 222">
            <a:extLst>
              <a:ext uri="{FF2B5EF4-FFF2-40B4-BE49-F238E27FC236}">
                <a16:creationId xmlns:a16="http://schemas.microsoft.com/office/drawing/2014/main" id="{A08DFA54-0673-4271-1105-E942AA62D13B}"/>
              </a:ext>
            </a:extLst>
          </p:cNvPr>
          <p:cNvSpPr>
            <a:spLocks noChangeArrowheads="1"/>
          </p:cNvSpPr>
          <p:nvPr/>
        </p:nvSpPr>
        <p:spPr bwMode="auto">
          <a:xfrm>
            <a:off x="395288" y="1052513"/>
            <a:ext cx="3440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solidFill>
                  <a:srgbClr val="FFFF00"/>
                </a:solidFill>
                <a:latin typeface="Arial" panose="020B0604020202020204" pitchFamily="34" charset="0"/>
                <a:ea typeface="宋体" panose="02010600030101010101" pitchFamily="2" charset="-122"/>
              </a:rPr>
              <a:t>D = ((), (e), (a, (b, c, d)))</a:t>
            </a:r>
          </a:p>
        </p:txBody>
      </p:sp>
      <p:sp>
        <p:nvSpPr>
          <p:cNvPr id="112863" name="Line 223">
            <a:extLst>
              <a:ext uri="{FF2B5EF4-FFF2-40B4-BE49-F238E27FC236}">
                <a16:creationId xmlns:a16="http://schemas.microsoft.com/office/drawing/2014/main" id="{14548C23-260D-20BA-CC45-1DD936164EFC}"/>
              </a:ext>
            </a:extLst>
          </p:cNvPr>
          <p:cNvSpPr>
            <a:spLocks noChangeShapeType="1"/>
          </p:cNvSpPr>
          <p:nvPr/>
        </p:nvSpPr>
        <p:spPr bwMode="auto">
          <a:xfrm flipV="1">
            <a:off x="4572000" y="3790950"/>
            <a:ext cx="0" cy="433388"/>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64" name="Line 224">
            <a:extLst>
              <a:ext uri="{FF2B5EF4-FFF2-40B4-BE49-F238E27FC236}">
                <a16:creationId xmlns:a16="http://schemas.microsoft.com/office/drawing/2014/main" id="{ED1024A5-3377-5532-8226-E416714C7AFB}"/>
              </a:ext>
            </a:extLst>
          </p:cNvPr>
          <p:cNvSpPr>
            <a:spLocks noChangeShapeType="1"/>
          </p:cNvSpPr>
          <p:nvPr/>
        </p:nvSpPr>
        <p:spPr bwMode="auto">
          <a:xfrm>
            <a:off x="4572000" y="3790950"/>
            <a:ext cx="360363"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65" name="Line 225">
            <a:extLst>
              <a:ext uri="{FF2B5EF4-FFF2-40B4-BE49-F238E27FC236}">
                <a16:creationId xmlns:a16="http://schemas.microsoft.com/office/drawing/2014/main" id="{A23CDB88-7C89-1A05-DE47-32A271FCE5CC}"/>
              </a:ext>
            </a:extLst>
          </p:cNvPr>
          <p:cNvSpPr>
            <a:spLocks noChangeShapeType="1"/>
          </p:cNvSpPr>
          <p:nvPr/>
        </p:nvSpPr>
        <p:spPr bwMode="auto">
          <a:xfrm flipH="1" flipV="1">
            <a:off x="1892300" y="3032125"/>
            <a:ext cx="15875" cy="111760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66" name="Line 226">
            <a:extLst>
              <a:ext uri="{FF2B5EF4-FFF2-40B4-BE49-F238E27FC236}">
                <a16:creationId xmlns:a16="http://schemas.microsoft.com/office/drawing/2014/main" id="{D5F055E9-A257-FE05-29BC-52A48014FF7B}"/>
              </a:ext>
            </a:extLst>
          </p:cNvPr>
          <p:cNvSpPr>
            <a:spLocks noChangeShapeType="1"/>
          </p:cNvSpPr>
          <p:nvPr/>
        </p:nvSpPr>
        <p:spPr bwMode="auto">
          <a:xfrm>
            <a:off x="1908175" y="2962275"/>
            <a:ext cx="360363"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73" name="Text Box 227">
            <a:extLst>
              <a:ext uri="{FF2B5EF4-FFF2-40B4-BE49-F238E27FC236}">
                <a16:creationId xmlns:a16="http://schemas.microsoft.com/office/drawing/2014/main" id="{3711A70C-EFE1-CBD9-4124-4FF7277D3FA1}"/>
              </a:ext>
            </a:extLst>
          </p:cNvPr>
          <p:cNvSpPr txBox="1">
            <a:spLocks noChangeArrowheads="1"/>
          </p:cNvSpPr>
          <p:nvPr/>
        </p:nvSpPr>
        <p:spPr bwMode="auto">
          <a:xfrm>
            <a:off x="6208713" y="335121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ea typeface="宋体" panose="02010600030101010101" pitchFamily="2" charset="-122"/>
              </a:rPr>
              <a:t>1</a:t>
            </a:r>
          </a:p>
        </p:txBody>
      </p:sp>
      <p:sp>
        <p:nvSpPr>
          <p:cNvPr id="114774" name="Text Box 228">
            <a:extLst>
              <a:ext uri="{FF2B5EF4-FFF2-40B4-BE49-F238E27FC236}">
                <a16:creationId xmlns:a16="http://schemas.microsoft.com/office/drawing/2014/main" id="{CAD70BD9-5CE8-3DEA-66AB-3C959687CFEC}"/>
              </a:ext>
            </a:extLst>
          </p:cNvPr>
          <p:cNvSpPr txBox="1">
            <a:spLocks noChangeArrowheads="1"/>
          </p:cNvSpPr>
          <p:nvPr/>
        </p:nvSpPr>
        <p:spPr bwMode="auto">
          <a:xfrm>
            <a:off x="4787900" y="2611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ea typeface="宋体" panose="02010600030101010101" pitchFamily="2" charset="-122"/>
              </a:rPr>
              <a:t>2</a:t>
            </a:r>
          </a:p>
        </p:txBody>
      </p:sp>
      <p:sp>
        <p:nvSpPr>
          <p:cNvPr id="114775" name="Text Box 229">
            <a:extLst>
              <a:ext uri="{FF2B5EF4-FFF2-40B4-BE49-F238E27FC236}">
                <a16:creationId xmlns:a16="http://schemas.microsoft.com/office/drawing/2014/main" id="{735F914E-7453-D1AD-8E48-B821716B3354}"/>
              </a:ext>
            </a:extLst>
          </p:cNvPr>
          <p:cNvSpPr txBox="1">
            <a:spLocks noChangeArrowheads="1"/>
          </p:cNvSpPr>
          <p:nvPr/>
        </p:nvSpPr>
        <p:spPr bwMode="auto">
          <a:xfrm>
            <a:off x="1692275" y="1524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000" b="1">
                <a:latin typeface="Arial" panose="020B0604020202020204" pitchFamily="34" charset="0"/>
                <a:ea typeface="宋体" panose="02010600030101010101" pitchFamily="2" charset="-122"/>
              </a:rPr>
              <a:t>3</a:t>
            </a:r>
          </a:p>
        </p:txBody>
      </p:sp>
      <p:sp>
        <p:nvSpPr>
          <p:cNvPr id="112870" name="Rectangle 230">
            <a:extLst>
              <a:ext uri="{FF2B5EF4-FFF2-40B4-BE49-F238E27FC236}">
                <a16:creationId xmlns:a16="http://schemas.microsoft.com/office/drawing/2014/main" id="{B15937BC-EE76-9DED-30BC-E2F3FEFC81D6}"/>
              </a:ext>
            </a:extLst>
          </p:cNvPr>
          <p:cNvSpPr>
            <a:spLocks noChangeArrowheads="1"/>
          </p:cNvSpPr>
          <p:nvPr/>
        </p:nvSpPr>
        <p:spPr bwMode="auto">
          <a:xfrm>
            <a:off x="4246563" y="1052513"/>
            <a:ext cx="4357687" cy="4572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lang="en-US" altLang="zh-CN" sz="2400" b="1">
                <a:solidFill>
                  <a:srgbClr val="FFFF00"/>
                </a:solidFill>
                <a:ea typeface="宋体" panose="02010600030101010101" pitchFamily="2" charset="-122"/>
              </a:rPr>
              <a:t>Depth(D) = 1+ Max{ 1, 1, 2} = 3 </a:t>
            </a:r>
          </a:p>
        </p:txBody>
      </p:sp>
      <p:sp>
        <p:nvSpPr>
          <p:cNvPr id="114777" name="Rectangle 232">
            <a:extLst>
              <a:ext uri="{FF2B5EF4-FFF2-40B4-BE49-F238E27FC236}">
                <a16:creationId xmlns:a16="http://schemas.microsoft.com/office/drawing/2014/main" id="{A6F4599E-7D77-846C-64A9-352434D40DF3}"/>
              </a:ext>
            </a:extLst>
          </p:cNvPr>
          <p:cNvSpPr>
            <a:spLocks noChangeArrowheads="1"/>
          </p:cNvSpPr>
          <p:nvPr/>
        </p:nvSpPr>
        <p:spPr bwMode="auto">
          <a:xfrm>
            <a:off x="395288" y="4608513"/>
            <a:ext cx="1836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x1 = ( (e), (a, (b, c, d)))</a:t>
            </a:r>
          </a:p>
        </p:txBody>
      </p:sp>
      <p:sp>
        <p:nvSpPr>
          <p:cNvPr id="112874" name="Rectangle 234">
            <a:extLst>
              <a:ext uri="{FF2B5EF4-FFF2-40B4-BE49-F238E27FC236}">
                <a16:creationId xmlns:a16="http://schemas.microsoft.com/office/drawing/2014/main" id="{355D3D97-ABC1-0FC0-186D-D6A83DD77F81}"/>
              </a:ext>
            </a:extLst>
          </p:cNvPr>
          <p:cNvSpPr>
            <a:spLocks noChangeArrowheads="1"/>
          </p:cNvSpPr>
          <p:nvPr/>
        </p:nvSpPr>
        <p:spPr bwMode="auto">
          <a:xfrm>
            <a:off x="1908175" y="29241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x1</a:t>
            </a:r>
          </a:p>
        </p:txBody>
      </p:sp>
      <p:sp>
        <p:nvSpPr>
          <p:cNvPr id="114779" name="Rectangle 235">
            <a:extLst>
              <a:ext uri="{FF2B5EF4-FFF2-40B4-BE49-F238E27FC236}">
                <a16:creationId xmlns:a16="http://schemas.microsoft.com/office/drawing/2014/main" id="{E3451530-C5CF-84D1-08DA-2C61454009D0}"/>
              </a:ext>
            </a:extLst>
          </p:cNvPr>
          <p:cNvSpPr>
            <a:spLocks noChangeArrowheads="1"/>
          </p:cNvSpPr>
          <p:nvPr/>
        </p:nvSpPr>
        <p:spPr bwMode="auto">
          <a:xfrm>
            <a:off x="395288" y="4902200"/>
            <a:ext cx="15065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x2 = ((a, (b, c, d)))</a:t>
            </a:r>
          </a:p>
        </p:txBody>
      </p:sp>
      <p:sp>
        <p:nvSpPr>
          <p:cNvPr id="112876" name="Rectangle 236">
            <a:extLst>
              <a:ext uri="{FF2B5EF4-FFF2-40B4-BE49-F238E27FC236}">
                <a16:creationId xmlns:a16="http://schemas.microsoft.com/office/drawing/2014/main" id="{65DDE415-7001-B023-6123-2C06C6A0A472}"/>
              </a:ext>
            </a:extLst>
          </p:cNvPr>
          <p:cNvSpPr>
            <a:spLocks noChangeArrowheads="1"/>
          </p:cNvSpPr>
          <p:nvPr/>
        </p:nvSpPr>
        <p:spPr bwMode="auto">
          <a:xfrm>
            <a:off x="3276600" y="29241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x2</a:t>
            </a:r>
          </a:p>
        </p:txBody>
      </p:sp>
      <p:sp>
        <p:nvSpPr>
          <p:cNvPr id="114781" name="Rectangle 237">
            <a:extLst>
              <a:ext uri="{FF2B5EF4-FFF2-40B4-BE49-F238E27FC236}">
                <a16:creationId xmlns:a16="http://schemas.microsoft.com/office/drawing/2014/main" id="{B5E83531-9943-B256-AA97-8B3C201831DF}"/>
              </a:ext>
            </a:extLst>
          </p:cNvPr>
          <p:cNvSpPr>
            <a:spLocks noChangeArrowheads="1"/>
          </p:cNvSpPr>
          <p:nvPr/>
        </p:nvSpPr>
        <p:spPr bwMode="auto">
          <a:xfrm>
            <a:off x="395288" y="5194300"/>
            <a:ext cx="1389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x3 = (a, (b, c, d))</a:t>
            </a:r>
          </a:p>
        </p:txBody>
      </p:sp>
      <p:sp>
        <p:nvSpPr>
          <p:cNvPr id="112878" name="Rectangle 238">
            <a:extLst>
              <a:ext uri="{FF2B5EF4-FFF2-40B4-BE49-F238E27FC236}">
                <a16:creationId xmlns:a16="http://schemas.microsoft.com/office/drawing/2014/main" id="{43D15ED7-B451-9C32-07F4-57443181F49B}"/>
              </a:ext>
            </a:extLst>
          </p:cNvPr>
          <p:cNvSpPr>
            <a:spLocks noChangeArrowheads="1"/>
          </p:cNvSpPr>
          <p:nvPr/>
        </p:nvSpPr>
        <p:spPr bwMode="auto">
          <a:xfrm>
            <a:off x="3348038" y="31956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x3</a:t>
            </a:r>
          </a:p>
        </p:txBody>
      </p:sp>
      <p:sp>
        <p:nvSpPr>
          <p:cNvPr id="114783" name="Rectangle 239">
            <a:extLst>
              <a:ext uri="{FF2B5EF4-FFF2-40B4-BE49-F238E27FC236}">
                <a16:creationId xmlns:a16="http://schemas.microsoft.com/office/drawing/2014/main" id="{E7B8B08C-316A-2E69-A9C3-8B5660DD2301}"/>
              </a:ext>
            </a:extLst>
          </p:cNvPr>
          <p:cNvSpPr>
            <a:spLocks noChangeArrowheads="1"/>
          </p:cNvSpPr>
          <p:nvPr/>
        </p:nvSpPr>
        <p:spPr bwMode="auto">
          <a:xfrm>
            <a:off x="395288" y="5486400"/>
            <a:ext cx="1220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x4 = ((b, c, d))</a:t>
            </a:r>
          </a:p>
        </p:txBody>
      </p:sp>
      <p:sp>
        <p:nvSpPr>
          <p:cNvPr id="112880" name="Rectangle 240">
            <a:extLst>
              <a:ext uri="{FF2B5EF4-FFF2-40B4-BE49-F238E27FC236}">
                <a16:creationId xmlns:a16="http://schemas.microsoft.com/office/drawing/2014/main" id="{58D63072-3635-F7B0-3EDD-594FAB6755D0}"/>
              </a:ext>
            </a:extLst>
          </p:cNvPr>
          <p:cNvSpPr>
            <a:spLocks noChangeArrowheads="1"/>
          </p:cNvSpPr>
          <p:nvPr/>
        </p:nvSpPr>
        <p:spPr bwMode="auto">
          <a:xfrm>
            <a:off x="4594225" y="3716338"/>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x4</a:t>
            </a:r>
          </a:p>
        </p:txBody>
      </p:sp>
      <p:sp>
        <p:nvSpPr>
          <p:cNvPr id="112881" name="Rectangle 241">
            <a:extLst>
              <a:ext uri="{FF2B5EF4-FFF2-40B4-BE49-F238E27FC236}">
                <a16:creationId xmlns:a16="http://schemas.microsoft.com/office/drawing/2014/main" id="{59D65F5F-1ECC-9834-2CC6-0985D5D43923}"/>
              </a:ext>
            </a:extLst>
          </p:cNvPr>
          <p:cNvSpPr>
            <a:spLocks noChangeArrowheads="1"/>
          </p:cNvSpPr>
          <p:nvPr/>
        </p:nvSpPr>
        <p:spPr bwMode="auto">
          <a:xfrm>
            <a:off x="4605338" y="400526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x5</a:t>
            </a:r>
          </a:p>
        </p:txBody>
      </p:sp>
      <p:sp>
        <p:nvSpPr>
          <p:cNvPr id="114786" name="Rectangle 242">
            <a:extLst>
              <a:ext uri="{FF2B5EF4-FFF2-40B4-BE49-F238E27FC236}">
                <a16:creationId xmlns:a16="http://schemas.microsoft.com/office/drawing/2014/main" id="{920E2373-480F-42FA-34AD-98D138E99262}"/>
              </a:ext>
            </a:extLst>
          </p:cNvPr>
          <p:cNvSpPr>
            <a:spLocks noChangeArrowheads="1"/>
          </p:cNvSpPr>
          <p:nvPr/>
        </p:nvSpPr>
        <p:spPr bwMode="auto">
          <a:xfrm>
            <a:off x="395288" y="5780088"/>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x5 = (b, c, d)</a:t>
            </a:r>
          </a:p>
        </p:txBody>
      </p:sp>
      <p:sp>
        <p:nvSpPr>
          <p:cNvPr id="114787" name="Rectangle 243">
            <a:extLst>
              <a:ext uri="{FF2B5EF4-FFF2-40B4-BE49-F238E27FC236}">
                <a16:creationId xmlns:a16="http://schemas.microsoft.com/office/drawing/2014/main" id="{86E81F2E-995A-B045-AA73-0B6025D82AB6}"/>
              </a:ext>
            </a:extLst>
          </p:cNvPr>
          <p:cNvSpPr>
            <a:spLocks noChangeArrowheads="1"/>
          </p:cNvSpPr>
          <p:nvPr/>
        </p:nvSpPr>
        <p:spPr bwMode="auto">
          <a:xfrm>
            <a:off x="395288" y="6072188"/>
            <a:ext cx="925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x6 = (c, d)</a:t>
            </a:r>
          </a:p>
        </p:txBody>
      </p:sp>
      <p:sp>
        <p:nvSpPr>
          <p:cNvPr id="114788" name="Rectangle 244">
            <a:extLst>
              <a:ext uri="{FF2B5EF4-FFF2-40B4-BE49-F238E27FC236}">
                <a16:creationId xmlns:a16="http://schemas.microsoft.com/office/drawing/2014/main" id="{6AD8BC6E-B6F5-6248-3081-A988974DE946}"/>
              </a:ext>
            </a:extLst>
          </p:cNvPr>
          <p:cNvSpPr>
            <a:spLocks noChangeArrowheads="1"/>
          </p:cNvSpPr>
          <p:nvPr/>
        </p:nvSpPr>
        <p:spPr bwMode="auto">
          <a:xfrm>
            <a:off x="395288" y="6364288"/>
            <a:ext cx="757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x7 = (d)</a:t>
            </a:r>
          </a:p>
        </p:txBody>
      </p:sp>
      <p:sp>
        <p:nvSpPr>
          <p:cNvPr id="112885" name="Rectangle 245">
            <a:extLst>
              <a:ext uri="{FF2B5EF4-FFF2-40B4-BE49-F238E27FC236}">
                <a16:creationId xmlns:a16="http://schemas.microsoft.com/office/drawing/2014/main" id="{4D4EC7BE-766A-91A2-8263-02DFCB75EE0A}"/>
              </a:ext>
            </a:extLst>
          </p:cNvPr>
          <p:cNvSpPr>
            <a:spLocks noChangeArrowheads="1"/>
          </p:cNvSpPr>
          <p:nvPr/>
        </p:nvSpPr>
        <p:spPr bwMode="auto">
          <a:xfrm>
            <a:off x="5867400" y="441960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x6</a:t>
            </a:r>
          </a:p>
        </p:txBody>
      </p:sp>
      <p:sp>
        <p:nvSpPr>
          <p:cNvPr id="112886" name="Rectangle 246">
            <a:extLst>
              <a:ext uri="{FF2B5EF4-FFF2-40B4-BE49-F238E27FC236}">
                <a16:creationId xmlns:a16="http://schemas.microsoft.com/office/drawing/2014/main" id="{DA00F8B8-09EB-FA56-31B2-7D5D8D9BC0C7}"/>
              </a:ext>
            </a:extLst>
          </p:cNvPr>
          <p:cNvSpPr>
            <a:spLocks noChangeArrowheads="1"/>
          </p:cNvSpPr>
          <p:nvPr/>
        </p:nvSpPr>
        <p:spPr bwMode="auto">
          <a:xfrm>
            <a:off x="7162800" y="4437063"/>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1400">
                <a:solidFill>
                  <a:srgbClr val="FFFF00"/>
                </a:solidFill>
                <a:ea typeface="宋体" panose="02010600030101010101" pitchFamily="2" charset="-122"/>
              </a:rPr>
              <a:t>x7</a:t>
            </a:r>
          </a:p>
        </p:txBody>
      </p:sp>
      <p:sp>
        <p:nvSpPr>
          <p:cNvPr id="112887" name="Line 247">
            <a:extLst>
              <a:ext uri="{FF2B5EF4-FFF2-40B4-BE49-F238E27FC236}">
                <a16:creationId xmlns:a16="http://schemas.microsoft.com/office/drawing/2014/main" id="{2FBBDD31-6AD6-EB92-FB09-61A4F912351D}"/>
              </a:ext>
            </a:extLst>
          </p:cNvPr>
          <p:cNvSpPr>
            <a:spLocks noChangeShapeType="1"/>
          </p:cNvSpPr>
          <p:nvPr/>
        </p:nvSpPr>
        <p:spPr bwMode="auto">
          <a:xfrm>
            <a:off x="3276600" y="2962275"/>
            <a:ext cx="360363" cy="0"/>
          </a:xfrm>
          <a:prstGeom prst="line">
            <a:avLst/>
          </a:prstGeom>
          <a:noFill/>
          <a:ln w="28575">
            <a:solidFill>
              <a:srgbClr val="FFFF00"/>
            </a:solidFill>
            <a:prstDash val="dash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92" name="Rectangle 88">
            <a:extLst>
              <a:ext uri="{FF2B5EF4-FFF2-40B4-BE49-F238E27FC236}">
                <a16:creationId xmlns:a16="http://schemas.microsoft.com/office/drawing/2014/main" id="{40F91802-0695-E110-1AD5-7E0B547DEBE4}"/>
              </a:ext>
            </a:extLst>
          </p:cNvPr>
          <p:cNvSpPr>
            <a:spLocks noChangeArrowheads="1"/>
          </p:cNvSpPr>
          <p:nvPr/>
        </p:nvSpPr>
        <p:spPr bwMode="auto">
          <a:xfrm>
            <a:off x="841375" y="2611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r>
              <a:rPr lang="en-US" altLang="zh-CN" sz="1800">
                <a:latin typeface="Arial" panose="020B0604020202020204" pitchFamily="34" charset="0"/>
                <a:ea typeface="宋体" panose="02010600030101010101" pitchFamily="2" charset="-122"/>
                <a:cs typeface="Arial" panose="020B0604020202020204" pitchFamily="34" charset="0"/>
              </a:rPr>
              <a:t>1</a:t>
            </a:r>
          </a:p>
        </p:txBody>
      </p:sp>
      <p:sp>
        <p:nvSpPr>
          <p:cNvPr id="114793" name="Rectangle 89">
            <a:extLst>
              <a:ext uri="{FF2B5EF4-FFF2-40B4-BE49-F238E27FC236}">
                <a16:creationId xmlns:a16="http://schemas.microsoft.com/office/drawing/2014/main" id="{379484A2-1CDD-CD82-ED98-7FBA86B1492C}"/>
              </a:ext>
            </a:extLst>
          </p:cNvPr>
          <p:cNvSpPr>
            <a:spLocks noChangeArrowheads="1"/>
          </p:cNvSpPr>
          <p:nvPr/>
        </p:nvSpPr>
        <p:spPr bwMode="auto">
          <a:xfrm>
            <a:off x="1203325" y="2611438"/>
            <a:ext cx="360363"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94" name="Rectangle 90">
            <a:extLst>
              <a:ext uri="{FF2B5EF4-FFF2-40B4-BE49-F238E27FC236}">
                <a16:creationId xmlns:a16="http://schemas.microsoft.com/office/drawing/2014/main" id="{C8694A33-D577-41B8-003F-3B2EEB472182}"/>
              </a:ext>
            </a:extLst>
          </p:cNvPr>
          <p:cNvSpPr>
            <a:spLocks noChangeArrowheads="1"/>
          </p:cNvSpPr>
          <p:nvPr/>
        </p:nvSpPr>
        <p:spPr bwMode="auto">
          <a:xfrm>
            <a:off x="1563688" y="2611438"/>
            <a:ext cx="360362" cy="360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lgn="ctr" eaLnBrk="1" hangingPunct="1">
              <a:spcBef>
                <a:spcPct val="0"/>
              </a:spcBef>
              <a:buClrTx/>
              <a:buSzTx/>
              <a:buFontTx/>
              <a:buNone/>
            </a:pPr>
            <a:endParaRPr lang="zh-CN" altLang="zh-CN" sz="1800">
              <a:latin typeface="Arial" panose="020B0604020202020204" pitchFamily="34" charset="0"/>
              <a:ea typeface="宋体" panose="02010600030101010101" pitchFamily="2" charset="-122"/>
              <a:cs typeface="Arial" panose="020B0604020202020204" pitchFamily="34" charset="0"/>
            </a:endParaRPr>
          </a:p>
        </p:txBody>
      </p:sp>
      <p:sp>
        <p:nvSpPr>
          <p:cNvPr id="114795" name="Line 203">
            <a:extLst>
              <a:ext uri="{FF2B5EF4-FFF2-40B4-BE49-F238E27FC236}">
                <a16:creationId xmlns:a16="http://schemas.microsoft.com/office/drawing/2014/main" id="{39BCF723-1F4A-C7AC-8202-31891055D251}"/>
              </a:ext>
            </a:extLst>
          </p:cNvPr>
          <p:cNvSpPr>
            <a:spLocks noChangeShapeType="1"/>
          </p:cNvSpPr>
          <p:nvPr/>
        </p:nvSpPr>
        <p:spPr bwMode="auto">
          <a:xfrm>
            <a:off x="1428750" y="2825750"/>
            <a:ext cx="3175" cy="422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14796" name="Group 101">
            <a:extLst>
              <a:ext uri="{FF2B5EF4-FFF2-40B4-BE49-F238E27FC236}">
                <a16:creationId xmlns:a16="http://schemas.microsoft.com/office/drawing/2014/main" id="{9ED057A0-2D9B-3991-6CFA-4992C15A82A9}"/>
              </a:ext>
            </a:extLst>
          </p:cNvPr>
          <p:cNvGrpSpPr>
            <a:grpSpLocks/>
          </p:cNvGrpSpPr>
          <p:nvPr/>
        </p:nvGrpSpPr>
        <p:grpSpPr bwMode="auto">
          <a:xfrm>
            <a:off x="1690688" y="3357563"/>
            <a:ext cx="144462" cy="144462"/>
            <a:chOff x="2925" y="1775"/>
            <a:chExt cx="91" cy="91"/>
          </a:xfrm>
        </p:grpSpPr>
        <p:sp>
          <p:nvSpPr>
            <p:cNvPr id="114810" name="Line 102">
              <a:extLst>
                <a:ext uri="{FF2B5EF4-FFF2-40B4-BE49-F238E27FC236}">
                  <a16:creationId xmlns:a16="http://schemas.microsoft.com/office/drawing/2014/main" id="{9AC726DE-1AAD-B620-EA5F-C24BEC61073E}"/>
                </a:ext>
              </a:extLst>
            </p:cNvPr>
            <p:cNvSpPr>
              <a:spLocks noChangeShapeType="1"/>
            </p:cNvSpPr>
            <p:nvPr/>
          </p:nvSpPr>
          <p:spPr bwMode="auto">
            <a:xfrm flipV="1">
              <a:off x="2925" y="1775"/>
              <a:ext cx="46"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811" name="Line 103">
              <a:extLst>
                <a:ext uri="{FF2B5EF4-FFF2-40B4-BE49-F238E27FC236}">
                  <a16:creationId xmlns:a16="http://schemas.microsoft.com/office/drawing/2014/main" id="{EC8556D6-13A3-7BC4-2C5E-08375ECE31E3}"/>
                </a:ext>
              </a:extLst>
            </p:cNvPr>
            <p:cNvSpPr>
              <a:spLocks noChangeShapeType="1"/>
            </p:cNvSpPr>
            <p:nvPr/>
          </p:nvSpPr>
          <p:spPr bwMode="auto">
            <a:xfrm>
              <a:off x="2971" y="1775"/>
              <a:ext cx="45" cy="91"/>
            </a:xfrm>
            <a:prstGeom prst="line">
              <a:avLst/>
            </a:prstGeom>
            <a:noFill/>
            <a:ln w="38100">
              <a:solidFill>
                <a:srgbClr val="339933"/>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下箭头 1">
            <a:extLst>
              <a:ext uri="{FF2B5EF4-FFF2-40B4-BE49-F238E27FC236}">
                <a16:creationId xmlns:a16="http://schemas.microsoft.com/office/drawing/2014/main" id="{A96F5D55-847A-E768-5117-33C92D776C60}"/>
              </a:ext>
            </a:extLst>
          </p:cNvPr>
          <p:cNvSpPr/>
          <p:nvPr/>
        </p:nvSpPr>
        <p:spPr>
          <a:xfrm>
            <a:off x="1243013" y="2260600"/>
            <a:ext cx="255587" cy="31432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114798" name="文本框 2">
            <a:extLst>
              <a:ext uri="{FF2B5EF4-FFF2-40B4-BE49-F238E27FC236}">
                <a16:creationId xmlns:a16="http://schemas.microsoft.com/office/drawing/2014/main" id="{693F6A83-C7E3-6E88-AEED-762700B910F4}"/>
              </a:ext>
            </a:extLst>
          </p:cNvPr>
          <p:cNvSpPr txBox="1">
            <a:spLocks noChangeArrowheads="1"/>
          </p:cNvSpPr>
          <p:nvPr/>
        </p:nvSpPr>
        <p:spPr bwMode="auto">
          <a:xfrm>
            <a:off x="1109663" y="1847850"/>
            <a:ext cx="582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PP</a:t>
            </a:r>
            <a:endParaRPr lang="zh-CN" altLang="en-US" sz="1800" b="1">
              <a:solidFill>
                <a:srgbClr val="FF0000"/>
              </a:solidFill>
              <a:latin typeface="Arial" panose="020B0604020202020204" pitchFamily="34" charset="0"/>
              <a:ea typeface="宋体" panose="02010600030101010101" pitchFamily="2" charset="-122"/>
            </a:endParaRPr>
          </a:p>
        </p:txBody>
      </p:sp>
      <p:sp>
        <p:nvSpPr>
          <p:cNvPr id="114799" name="文本框 123">
            <a:extLst>
              <a:ext uri="{FF2B5EF4-FFF2-40B4-BE49-F238E27FC236}">
                <a16:creationId xmlns:a16="http://schemas.microsoft.com/office/drawing/2014/main" id="{7612A3C6-3315-536F-5E22-16A73993DE7C}"/>
              </a:ext>
            </a:extLst>
          </p:cNvPr>
          <p:cNvSpPr txBox="1">
            <a:spLocks noChangeArrowheads="1"/>
          </p:cNvSpPr>
          <p:nvPr/>
        </p:nvSpPr>
        <p:spPr bwMode="auto">
          <a:xfrm>
            <a:off x="112713" y="3670300"/>
            <a:ext cx="188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PP</a:t>
            </a:r>
            <a:r>
              <a:rPr lang="en-US" altLang="zh-CN" sz="1800" b="1">
                <a:solidFill>
                  <a:srgbClr val="FF0000"/>
                </a:solidFill>
                <a:latin typeface="Arial" panose="020B0604020202020204" pitchFamily="34" charset="0"/>
                <a:ea typeface="宋体" panose="02010600030101010101" pitchFamily="2" charset="-122"/>
                <a:sym typeface="Wingdings" panose="05000000000000000000" pitchFamily="2" charset="2"/>
              </a:rPr>
              <a:t>ptr.head</a:t>
            </a:r>
            <a:endParaRPr lang="zh-CN" altLang="en-US" sz="1800" b="1">
              <a:solidFill>
                <a:srgbClr val="FF0000"/>
              </a:solidFill>
              <a:latin typeface="Arial" panose="020B0604020202020204" pitchFamily="34" charset="0"/>
              <a:ea typeface="宋体" panose="02010600030101010101" pitchFamily="2" charset="-122"/>
            </a:endParaRPr>
          </a:p>
        </p:txBody>
      </p:sp>
      <p:sp>
        <p:nvSpPr>
          <p:cNvPr id="114800" name="文本框 124">
            <a:extLst>
              <a:ext uri="{FF2B5EF4-FFF2-40B4-BE49-F238E27FC236}">
                <a16:creationId xmlns:a16="http://schemas.microsoft.com/office/drawing/2014/main" id="{3EC40890-3ABD-41A0-89AD-0AC8761E6BED}"/>
              </a:ext>
            </a:extLst>
          </p:cNvPr>
          <p:cNvSpPr txBox="1">
            <a:spLocks noChangeArrowheads="1"/>
          </p:cNvSpPr>
          <p:nvPr/>
        </p:nvSpPr>
        <p:spPr bwMode="auto">
          <a:xfrm>
            <a:off x="1938338" y="2366963"/>
            <a:ext cx="1884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b="1">
                <a:solidFill>
                  <a:srgbClr val="FF0000"/>
                </a:solidFill>
                <a:latin typeface="Arial" panose="020B0604020202020204" pitchFamily="34" charset="0"/>
                <a:ea typeface="宋体" panose="02010600030101010101" pitchFamily="2" charset="-122"/>
              </a:rPr>
              <a:t>PP</a:t>
            </a:r>
            <a:r>
              <a:rPr lang="en-US" altLang="zh-CN" sz="1800" b="1">
                <a:solidFill>
                  <a:srgbClr val="FF0000"/>
                </a:solidFill>
                <a:latin typeface="Arial" panose="020B0604020202020204" pitchFamily="34" charset="0"/>
                <a:ea typeface="宋体" panose="02010600030101010101" pitchFamily="2" charset="-122"/>
                <a:sym typeface="Wingdings" panose="05000000000000000000" pitchFamily="2" charset="2"/>
              </a:rPr>
              <a:t>ptr.tail</a:t>
            </a:r>
            <a:endParaRPr lang="zh-CN" altLang="en-US" sz="1800" b="1">
              <a:solidFill>
                <a:srgbClr val="FF0000"/>
              </a:solidFill>
              <a:latin typeface="Arial" panose="020B0604020202020204" pitchFamily="34" charset="0"/>
              <a:ea typeface="宋体" panose="02010600030101010101" pitchFamily="2" charset="-122"/>
            </a:endParaRPr>
          </a:p>
        </p:txBody>
      </p:sp>
      <p:sp>
        <p:nvSpPr>
          <p:cNvPr id="4" name="下箭头 3">
            <a:extLst>
              <a:ext uri="{FF2B5EF4-FFF2-40B4-BE49-F238E27FC236}">
                <a16:creationId xmlns:a16="http://schemas.microsoft.com/office/drawing/2014/main" id="{EF5CCCED-B023-D5E7-9015-485B7B34812F}"/>
              </a:ext>
            </a:extLst>
          </p:cNvPr>
          <p:cNvSpPr/>
          <p:nvPr/>
        </p:nvSpPr>
        <p:spPr>
          <a:xfrm>
            <a:off x="1044575" y="2946400"/>
            <a:ext cx="271463" cy="338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8" name="下箭头 127">
            <a:extLst>
              <a:ext uri="{FF2B5EF4-FFF2-40B4-BE49-F238E27FC236}">
                <a16:creationId xmlns:a16="http://schemas.microsoft.com/office/drawing/2014/main" id="{45B3E3E7-66DA-C068-E394-D873699D066B}"/>
              </a:ext>
            </a:extLst>
          </p:cNvPr>
          <p:cNvSpPr/>
          <p:nvPr/>
        </p:nvSpPr>
        <p:spPr>
          <a:xfrm>
            <a:off x="2822575" y="3103563"/>
            <a:ext cx="271463" cy="338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9" name="下箭头 128">
            <a:extLst>
              <a:ext uri="{FF2B5EF4-FFF2-40B4-BE49-F238E27FC236}">
                <a16:creationId xmlns:a16="http://schemas.microsoft.com/office/drawing/2014/main" id="{71779884-578A-5918-BFB0-DE8FDBC41EAD}"/>
              </a:ext>
            </a:extLst>
          </p:cNvPr>
          <p:cNvSpPr/>
          <p:nvPr/>
        </p:nvSpPr>
        <p:spPr>
          <a:xfrm>
            <a:off x="4230688" y="3144838"/>
            <a:ext cx="271462" cy="338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0" name="下箭头 129">
            <a:extLst>
              <a:ext uri="{FF2B5EF4-FFF2-40B4-BE49-F238E27FC236}">
                <a16:creationId xmlns:a16="http://schemas.microsoft.com/office/drawing/2014/main" id="{C25A6250-346A-4D1B-AE70-054497F88C14}"/>
              </a:ext>
            </a:extLst>
          </p:cNvPr>
          <p:cNvSpPr/>
          <p:nvPr/>
        </p:nvSpPr>
        <p:spPr>
          <a:xfrm>
            <a:off x="3049588" y="5207000"/>
            <a:ext cx="271462" cy="338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1" name="下箭头 130">
            <a:extLst>
              <a:ext uri="{FF2B5EF4-FFF2-40B4-BE49-F238E27FC236}">
                <a16:creationId xmlns:a16="http://schemas.microsoft.com/office/drawing/2014/main" id="{A3364DD5-30A0-5DD3-2046-3F10F87A29DD}"/>
              </a:ext>
            </a:extLst>
          </p:cNvPr>
          <p:cNvSpPr/>
          <p:nvPr/>
        </p:nvSpPr>
        <p:spPr>
          <a:xfrm>
            <a:off x="3024188" y="5835650"/>
            <a:ext cx="269875" cy="3381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2" name="下箭头 131">
            <a:extLst>
              <a:ext uri="{FF2B5EF4-FFF2-40B4-BE49-F238E27FC236}">
                <a16:creationId xmlns:a16="http://schemas.microsoft.com/office/drawing/2014/main" id="{6F0F9EA0-1CAC-2477-1467-32602F509054}"/>
              </a:ext>
            </a:extLst>
          </p:cNvPr>
          <p:cNvSpPr/>
          <p:nvPr/>
        </p:nvSpPr>
        <p:spPr>
          <a:xfrm>
            <a:off x="3022600" y="6376988"/>
            <a:ext cx="271463" cy="3381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807" name="文本框 4">
            <a:extLst>
              <a:ext uri="{FF2B5EF4-FFF2-40B4-BE49-F238E27FC236}">
                <a16:creationId xmlns:a16="http://schemas.microsoft.com/office/drawing/2014/main" id="{F77F0CE0-DE76-A9CD-9AE3-6E6735140ED1}"/>
              </a:ext>
            </a:extLst>
          </p:cNvPr>
          <p:cNvSpPr txBox="1">
            <a:spLocks noChangeArrowheads="1"/>
          </p:cNvSpPr>
          <p:nvPr/>
        </p:nvSpPr>
        <p:spPr bwMode="auto">
          <a:xfrm>
            <a:off x="3395663" y="5173663"/>
            <a:ext cx="938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zh-CN" altLang="en-US" sz="1800" b="1">
                <a:solidFill>
                  <a:srgbClr val="FFFF00"/>
                </a:solidFill>
                <a:latin typeface="Arial" panose="020B0604020202020204" pitchFamily="34" charset="0"/>
                <a:ea typeface="宋体" panose="02010600030101010101" pitchFamily="2" charset="-122"/>
              </a:rPr>
              <a:t>（）</a:t>
            </a:r>
          </a:p>
        </p:txBody>
      </p:sp>
      <p:sp>
        <p:nvSpPr>
          <p:cNvPr id="114808" name="文本框 133">
            <a:extLst>
              <a:ext uri="{FF2B5EF4-FFF2-40B4-BE49-F238E27FC236}">
                <a16:creationId xmlns:a16="http://schemas.microsoft.com/office/drawing/2014/main" id="{189EDC14-0961-D2C3-D6CF-BA9B41AE9912}"/>
              </a:ext>
            </a:extLst>
          </p:cNvPr>
          <p:cNvSpPr txBox="1">
            <a:spLocks noChangeArrowheads="1"/>
          </p:cNvSpPr>
          <p:nvPr/>
        </p:nvSpPr>
        <p:spPr bwMode="auto">
          <a:xfrm>
            <a:off x="3514725" y="5651500"/>
            <a:ext cx="9382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b="1">
                <a:solidFill>
                  <a:srgbClr val="FFFF00"/>
                </a:solidFill>
                <a:latin typeface="Arial" panose="020B0604020202020204" pitchFamily="34" charset="0"/>
                <a:ea typeface="宋体" panose="02010600030101010101" pitchFamily="2" charset="-122"/>
              </a:rPr>
              <a:t>(e)</a:t>
            </a:r>
            <a:endParaRPr lang="zh-CN" altLang="en-US" sz="1800" b="1">
              <a:solidFill>
                <a:srgbClr val="FFFF00"/>
              </a:solidFill>
              <a:latin typeface="Arial" panose="020B0604020202020204" pitchFamily="34" charset="0"/>
              <a:ea typeface="宋体" panose="02010600030101010101" pitchFamily="2" charset="-122"/>
            </a:endParaRPr>
          </a:p>
        </p:txBody>
      </p:sp>
      <p:sp>
        <p:nvSpPr>
          <p:cNvPr id="114809" name="文本框 134">
            <a:extLst>
              <a:ext uri="{FF2B5EF4-FFF2-40B4-BE49-F238E27FC236}">
                <a16:creationId xmlns:a16="http://schemas.microsoft.com/office/drawing/2014/main" id="{EAC7B07A-9F87-C3C7-D3D9-1A4F7FA19EB4}"/>
              </a:ext>
            </a:extLst>
          </p:cNvPr>
          <p:cNvSpPr txBox="1">
            <a:spLocks noChangeArrowheads="1"/>
          </p:cNvSpPr>
          <p:nvPr/>
        </p:nvSpPr>
        <p:spPr bwMode="auto">
          <a:xfrm>
            <a:off x="3514725" y="6299200"/>
            <a:ext cx="2544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a:spcBef>
                <a:spcPct val="0"/>
              </a:spcBef>
              <a:buClrTx/>
              <a:buSzTx/>
              <a:buFontTx/>
              <a:buNone/>
            </a:pPr>
            <a:r>
              <a:rPr lang="en-US" altLang="zh-CN" sz="1800" b="1">
                <a:solidFill>
                  <a:srgbClr val="FFFF00"/>
                </a:solidFill>
                <a:latin typeface="Arial" panose="020B0604020202020204" pitchFamily="34" charset="0"/>
                <a:ea typeface="宋体" panose="02010600030101010101" pitchFamily="2" charset="-122"/>
              </a:rPr>
              <a:t>(a,</a:t>
            </a:r>
            <a:r>
              <a:rPr lang="zh-CN" altLang="en-US" sz="1800" b="1">
                <a:solidFill>
                  <a:srgbClr val="FFFF00"/>
                </a:solidFill>
                <a:latin typeface="Arial" panose="020B0604020202020204" pitchFamily="34" charset="0"/>
                <a:ea typeface="宋体" panose="02010600030101010101" pitchFamily="2" charset="-122"/>
              </a:rPr>
              <a:t>（</a:t>
            </a:r>
            <a:r>
              <a:rPr lang="en-US" altLang="zh-CN" sz="1800" b="1">
                <a:solidFill>
                  <a:srgbClr val="FFFF00"/>
                </a:solidFill>
                <a:latin typeface="Arial" panose="020B0604020202020204" pitchFamily="34" charset="0"/>
                <a:ea typeface="宋体" panose="02010600030101010101" pitchFamily="2" charset="-122"/>
              </a:rPr>
              <a:t>b,c,d))</a:t>
            </a:r>
            <a:endParaRPr lang="zh-CN" altLang="en-US" sz="1800" b="1">
              <a:solidFill>
                <a:srgbClr val="FFFF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7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7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8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8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8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7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8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7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28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87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128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8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84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286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28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88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128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288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8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8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128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28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85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284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285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1128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28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8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8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285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28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2860"/>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11286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9" presetClass="entr" presetSubtype="0" fill="hold" grpId="0" nodeType="clickEffect">
                                  <p:stCondLst>
                                    <p:cond delay="0"/>
                                  </p:stCondLst>
                                  <p:childTnLst>
                                    <p:set>
                                      <p:cBhvr>
                                        <p:cTn id="94" dur="1" fill="hold">
                                          <p:stCondLst>
                                            <p:cond delay="0"/>
                                          </p:stCondLst>
                                        </p:cTn>
                                        <p:tgtEl>
                                          <p:spTgt spid="112870"/>
                                        </p:tgtEl>
                                        <p:attrNameLst>
                                          <p:attrName>style.visibility</p:attrName>
                                        </p:attrNameLst>
                                      </p:cBhvr>
                                      <p:to>
                                        <p:strVal val="visible"/>
                                      </p:to>
                                    </p:set>
                                    <p:anim calcmode="lin" valueType="num">
                                      <p:cBhvr>
                                        <p:cTn id="95" dur="1000" fill="hold"/>
                                        <p:tgtEl>
                                          <p:spTgt spid="112870"/>
                                        </p:tgtEl>
                                        <p:attrNameLst>
                                          <p:attrName>ppt_x</p:attrName>
                                        </p:attrNameLst>
                                      </p:cBhvr>
                                      <p:tavLst>
                                        <p:tav tm="0">
                                          <p:val>
                                            <p:strVal val="#ppt_x-.2"/>
                                          </p:val>
                                        </p:tav>
                                        <p:tav tm="100000">
                                          <p:val>
                                            <p:strVal val="#ppt_x"/>
                                          </p:val>
                                        </p:tav>
                                      </p:tavLst>
                                    </p:anim>
                                    <p:anim calcmode="lin" valueType="num">
                                      <p:cBhvr>
                                        <p:cTn id="96" dur="1000" fill="hold"/>
                                        <p:tgtEl>
                                          <p:spTgt spid="112870"/>
                                        </p:tgtEl>
                                        <p:attrNameLst>
                                          <p:attrName>ppt_y</p:attrName>
                                        </p:attrNameLst>
                                      </p:cBhvr>
                                      <p:tavLst>
                                        <p:tav tm="0">
                                          <p:val>
                                            <p:strVal val="#ppt_y"/>
                                          </p:val>
                                        </p:tav>
                                        <p:tav tm="100000">
                                          <p:val>
                                            <p:strVal val="#ppt_y"/>
                                          </p:val>
                                        </p:tav>
                                      </p:tavLst>
                                    </p:anim>
                                    <p:animEffect transition="in" filter="wipe(right)" prLst="gradientSize: 0.1">
                                      <p:cBhvr>
                                        <p:cTn id="97" dur="1000"/>
                                        <p:tgtEl>
                                          <p:spTgt spid="11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70" grpId="0" animBg="1"/>
      <p:bldP spid="112874" grpId="0"/>
      <p:bldP spid="112876" grpId="0"/>
      <p:bldP spid="112878" grpId="0"/>
      <p:bldP spid="112880" grpId="0"/>
      <p:bldP spid="112881" grpId="0"/>
      <p:bldP spid="112885" grpId="0"/>
      <p:bldP spid="11288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66F9FEB2-BFEF-E713-AC4E-FCA46CAE9A71}"/>
              </a:ext>
            </a:extLst>
          </p:cNvPr>
          <p:cNvSpPr>
            <a:spLocks noGrp="1" noChangeArrowheads="1"/>
          </p:cNvSpPr>
          <p:nvPr>
            <p:ph type="title"/>
          </p:nvPr>
        </p:nvSpPr>
        <p:spPr/>
        <p:txBody>
          <a:bodyPr/>
          <a:lstStyle/>
          <a:p>
            <a:pPr eaLnBrk="1" hangingPunct="1"/>
            <a:r>
              <a:rPr lang="en-US" altLang="zh-CN"/>
              <a:t>Duplication of general list</a:t>
            </a:r>
          </a:p>
        </p:txBody>
      </p:sp>
      <p:sp>
        <p:nvSpPr>
          <p:cNvPr id="115715" name="Rectangle 3">
            <a:extLst>
              <a:ext uri="{FF2B5EF4-FFF2-40B4-BE49-F238E27FC236}">
                <a16:creationId xmlns:a16="http://schemas.microsoft.com/office/drawing/2014/main" id="{BA3C7685-9A10-C251-989B-DA76591BD015}"/>
              </a:ext>
            </a:extLst>
          </p:cNvPr>
          <p:cNvSpPr>
            <a:spLocks noGrp="1" noChangeArrowheads="1"/>
          </p:cNvSpPr>
          <p:nvPr>
            <p:ph type="body" idx="1"/>
          </p:nvPr>
        </p:nvSpPr>
        <p:spPr>
          <a:xfrm>
            <a:off x="457200" y="1600200"/>
            <a:ext cx="8507413" cy="4530725"/>
          </a:xfrm>
        </p:spPr>
        <p:txBody>
          <a:bodyPr/>
          <a:lstStyle/>
          <a:p>
            <a:pPr eaLnBrk="1" hangingPunct="1">
              <a:lnSpc>
                <a:spcPct val="90000"/>
              </a:lnSpc>
            </a:pPr>
            <a:r>
              <a:rPr lang="zh-CN" altLang="en-US"/>
              <a:t>基础</a:t>
            </a:r>
          </a:p>
          <a:p>
            <a:pPr lvl="1" eaLnBrk="1" hangingPunct="1">
              <a:lnSpc>
                <a:spcPct val="90000"/>
              </a:lnSpc>
            </a:pPr>
            <a:r>
              <a:rPr lang="zh-CN" altLang="en-US"/>
              <a:t>任何一个非空广义表均可以分解成表头和表尾；</a:t>
            </a:r>
          </a:p>
          <a:p>
            <a:pPr lvl="1" eaLnBrk="1" hangingPunct="1">
              <a:lnSpc>
                <a:spcPct val="90000"/>
              </a:lnSpc>
            </a:pPr>
            <a:r>
              <a:rPr lang="zh-CN" altLang="en-US"/>
              <a:t>一对确定的表头和表尾可唯一确定一个广义表。</a:t>
            </a:r>
          </a:p>
          <a:p>
            <a:pPr lvl="1" eaLnBrk="1" hangingPunct="1">
              <a:lnSpc>
                <a:spcPct val="90000"/>
              </a:lnSpc>
            </a:pPr>
            <a:r>
              <a:rPr lang="zh-CN" altLang="en-US">
                <a:solidFill>
                  <a:srgbClr val="FFFF00"/>
                </a:solidFill>
              </a:rPr>
              <a:t>复制一个广义表只要分别复制其表头和表尾，然后合成即可。</a:t>
            </a:r>
          </a:p>
          <a:p>
            <a:pPr eaLnBrk="1" hangingPunct="1">
              <a:lnSpc>
                <a:spcPct val="90000"/>
              </a:lnSpc>
            </a:pPr>
            <a:r>
              <a:rPr lang="zh-CN" altLang="en-US">
                <a:solidFill>
                  <a:srgbClr val="FFFF00"/>
                </a:solidFill>
              </a:rPr>
              <a:t>步骤</a:t>
            </a:r>
          </a:p>
          <a:p>
            <a:pPr eaLnBrk="1" hangingPunct="1">
              <a:lnSpc>
                <a:spcPct val="90000"/>
              </a:lnSpc>
              <a:buFont typeface="Wingdings" panose="05000000000000000000" pitchFamily="2" charset="2"/>
              <a:buNone/>
            </a:pPr>
            <a:r>
              <a:rPr kumimoji="1" lang="zh-CN" altLang="en-US" sz="2400">
                <a:cs typeface="Times New Roman" panose="02020603050405020304" pitchFamily="18" charset="0"/>
                <a:sym typeface="Symbol" panose="05050102010706020507" pitchFamily="18" charset="2"/>
              </a:rPr>
              <a:t>	基本项：</a:t>
            </a:r>
            <a:r>
              <a:rPr kumimoji="1" lang="en-US" altLang="zh-CN" sz="2400">
                <a:cs typeface="Times New Roman" panose="02020603050405020304" pitchFamily="18" charset="0"/>
                <a:sym typeface="Symbol" panose="05050102010706020507" pitchFamily="18" charset="2"/>
              </a:rPr>
              <a:t>InitGList(NewLS) {</a:t>
            </a:r>
            <a:r>
              <a:rPr kumimoji="1" lang="zh-CN" altLang="en-US" sz="2400">
                <a:cs typeface="Times New Roman" panose="02020603050405020304" pitchFamily="18" charset="0"/>
                <a:sym typeface="Symbol" panose="05050102010706020507" pitchFamily="18" charset="2"/>
              </a:rPr>
              <a:t>置空表</a:t>
            </a:r>
            <a:r>
              <a:rPr kumimoji="1" lang="en-US" altLang="zh-CN" sz="2400">
                <a:cs typeface="Times New Roman" panose="02020603050405020304" pitchFamily="18" charset="0"/>
                <a:sym typeface="Symbol" panose="05050102010706020507" pitchFamily="18" charset="2"/>
              </a:rPr>
              <a:t>} </a:t>
            </a:r>
            <a:r>
              <a:rPr kumimoji="1" lang="zh-CN" altLang="en-US" sz="2400">
                <a:cs typeface="Times New Roman" panose="02020603050405020304" pitchFamily="18" charset="0"/>
                <a:sym typeface="Symbol" panose="05050102010706020507" pitchFamily="18" charset="2"/>
              </a:rPr>
              <a:t>当</a:t>
            </a:r>
            <a:r>
              <a:rPr kumimoji="1" lang="en-US" altLang="zh-CN" sz="2400">
                <a:cs typeface="Times New Roman" panose="02020603050405020304" pitchFamily="18" charset="0"/>
                <a:sym typeface="Symbol" panose="05050102010706020507" pitchFamily="18" charset="2"/>
              </a:rPr>
              <a:t>LS</a:t>
            </a:r>
            <a:r>
              <a:rPr kumimoji="1" lang="zh-CN" altLang="en-US" sz="2400">
                <a:cs typeface="Times New Roman" panose="02020603050405020304" pitchFamily="18" charset="0"/>
                <a:sym typeface="Symbol" panose="05050102010706020507" pitchFamily="18" charset="2"/>
              </a:rPr>
              <a:t>为空表时</a:t>
            </a:r>
          </a:p>
          <a:p>
            <a:pPr eaLnBrk="1" hangingPunct="1">
              <a:lnSpc>
                <a:spcPct val="90000"/>
              </a:lnSpc>
              <a:buFont typeface="Wingdings" panose="05000000000000000000" pitchFamily="2" charset="2"/>
              <a:buNone/>
            </a:pPr>
            <a:r>
              <a:rPr lang="zh-CN" altLang="en-US"/>
              <a:t>	</a:t>
            </a:r>
            <a:r>
              <a:rPr kumimoji="1" lang="zh-CN" altLang="en-US" sz="2400">
                <a:cs typeface="Times New Roman" panose="02020603050405020304" pitchFamily="18" charset="0"/>
                <a:sym typeface="Symbol" panose="05050102010706020507" pitchFamily="18" charset="2"/>
              </a:rPr>
              <a:t>归纳项：</a:t>
            </a:r>
            <a:r>
              <a:rPr kumimoji="1" lang="en-US" altLang="zh-CN" sz="2400">
                <a:cs typeface="Times New Roman" panose="02020603050405020304" pitchFamily="18" charset="0"/>
                <a:sym typeface="Symbol" panose="05050102010706020507" pitchFamily="18" charset="2"/>
              </a:rPr>
              <a:t>Copy(GetHead(LS)-&gt;GetHead(NewLS)) {</a:t>
            </a:r>
            <a:r>
              <a:rPr kumimoji="1" lang="zh-CN" altLang="en-US" sz="2400">
                <a:cs typeface="Times New Roman" panose="02020603050405020304" pitchFamily="18" charset="0"/>
                <a:sym typeface="Symbol" panose="05050102010706020507" pitchFamily="18" charset="2"/>
              </a:rPr>
              <a:t>复制表头</a:t>
            </a:r>
            <a:r>
              <a:rPr kumimoji="1" lang="en-US" altLang="zh-CN" sz="2400">
                <a:cs typeface="Times New Roman" panose="02020603050405020304" pitchFamily="18" charset="0"/>
                <a:sym typeface="Symbol" panose="05050102010706020507" pitchFamily="18" charset="2"/>
              </a:rPr>
              <a:t>}</a:t>
            </a:r>
          </a:p>
          <a:p>
            <a:pPr eaLnBrk="1" hangingPunct="1">
              <a:lnSpc>
                <a:spcPct val="90000"/>
              </a:lnSpc>
              <a:buFont typeface="Wingdings" panose="05000000000000000000" pitchFamily="2" charset="2"/>
              <a:buNone/>
            </a:pPr>
            <a:r>
              <a:rPr kumimoji="1" lang="en-US" altLang="zh-CN" sz="2400">
                <a:cs typeface="Times New Roman" panose="02020603050405020304" pitchFamily="18" charset="0"/>
                <a:sym typeface="Symbol" panose="05050102010706020507" pitchFamily="18" charset="2"/>
              </a:rPr>
              <a:t>		         Copy(GetTail(LS)-&gt;GetTail(NewLS)) {</a:t>
            </a:r>
            <a:r>
              <a:rPr kumimoji="1" lang="zh-CN" altLang="en-US" sz="2400">
                <a:cs typeface="Times New Roman" panose="02020603050405020304" pitchFamily="18" charset="0"/>
                <a:sym typeface="Symbol" panose="05050102010706020507" pitchFamily="18" charset="2"/>
              </a:rPr>
              <a:t>复制表尾</a:t>
            </a:r>
            <a:r>
              <a:rPr kumimoji="1" lang="en-US" altLang="zh-CN" sz="2400">
                <a:cs typeface="Times New Roman" panose="02020603050405020304" pitchFamily="18" charset="0"/>
                <a:sym typeface="Symbol" panose="05050102010706020507" pitchFamily="18" charset="2"/>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4">
            <a:extLst>
              <a:ext uri="{FF2B5EF4-FFF2-40B4-BE49-F238E27FC236}">
                <a16:creationId xmlns:a16="http://schemas.microsoft.com/office/drawing/2014/main" id="{65345F6F-48C8-B1C4-DABB-5790412AC7E0}"/>
              </a:ext>
            </a:extLst>
          </p:cNvPr>
          <p:cNvSpPr txBox="1">
            <a:spLocks noChangeArrowheads="1"/>
          </p:cNvSpPr>
          <p:nvPr/>
        </p:nvSpPr>
        <p:spPr bwMode="auto">
          <a:xfrm>
            <a:off x="250825" y="404813"/>
            <a:ext cx="8713788"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eaLnBrk="1" hangingPunct="1">
              <a:spcBef>
                <a:spcPct val="0"/>
              </a:spcBef>
              <a:buClrTx/>
              <a:buSzTx/>
              <a:buFontTx/>
              <a:buNone/>
            </a:pPr>
            <a:r>
              <a:rPr kumimoji="1" lang="en-US" altLang="zh-CN" sz="2400"/>
              <a:t>Status </a:t>
            </a:r>
            <a:r>
              <a:rPr kumimoji="1" lang="en-US" altLang="zh-CN" sz="2400">
                <a:solidFill>
                  <a:srgbClr val="FFFF00"/>
                </a:solidFill>
              </a:rPr>
              <a:t>CopyGList</a:t>
            </a:r>
            <a:r>
              <a:rPr kumimoji="1" lang="en-US" altLang="zh-CN" sz="2400"/>
              <a:t> (GList T, GList L)  {</a:t>
            </a:r>
          </a:p>
          <a:p>
            <a:pPr eaLnBrk="1" hangingPunct="1">
              <a:spcBef>
                <a:spcPct val="0"/>
              </a:spcBef>
              <a:buClrTx/>
              <a:buSzTx/>
              <a:buFontTx/>
              <a:buNone/>
            </a:pPr>
            <a:r>
              <a:rPr kumimoji="1" lang="en-US" altLang="zh-CN" sz="2400"/>
              <a:t>    if (!L) T = NULL;</a:t>
            </a:r>
          </a:p>
          <a:p>
            <a:pPr eaLnBrk="1" hangingPunct="1">
              <a:spcBef>
                <a:spcPct val="0"/>
              </a:spcBef>
              <a:buClrTx/>
              <a:buSzTx/>
              <a:buFontTx/>
              <a:buNone/>
            </a:pPr>
            <a:r>
              <a:rPr kumimoji="1" lang="en-US" altLang="zh-CN" sz="2400"/>
              <a:t>    else  {</a:t>
            </a:r>
          </a:p>
          <a:p>
            <a:pPr eaLnBrk="1" hangingPunct="1">
              <a:spcBef>
                <a:spcPct val="0"/>
              </a:spcBef>
              <a:buClrTx/>
              <a:buSzTx/>
              <a:buFontTx/>
              <a:buNone/>
            </a:pPr>
            <a:r>
              <a:rPr kumimoji="1" lang="en-US" altLang="zh-CN" sz="2400"/>
              <a:t>        if (!(T = (GList)malloc(sizeof(GLNode)) exit(OVERFLOW);</a:t>
            </a:r>
          </a:p>
          <a:p>
            <a:pPr eaLnBrk="1" hangingPunct="1">
              <a:spcBef>
                <a:spcPct val="0"/>
              </a:spcBef>
              <a:buClrTx/>
              <a:buSzTx/>
              <a:buFontTx/>
              <a:buNone/>
            </a:pPr>
            <a:r>
              <a:rPr kumimoji="1" lang="en-US" altLang="zh-CN" sz="2400"/>
              <a:t>        T-&gt;tag = L</a:t>
            </a:r>
            <a:r>
              <a:rPr kumimoji="1" lang="en-US" altLang="zh-CN" sz="2400">
                <a:sym typeface="Wingdings" panose="05000000000000000000" pitchFamily="2" charset="2"/>
              </a:rPr>
              <a:t>-&gt;tag;</a:t>
            </a:r>
          </a:p>
          <a:p>
            <a:pPr eaLnBrk="1" hangingPunct="1">
              <a:spcBef>
                <a:spcPct val="0"/>
              </a:spcBef>
              <a:buClrTx/>
              <a:buSzTx/>
              <a:buFontTx/>
              <a:buNone/>
            </a:pPr>
            <a:r>
              <a:rPr kumimoji="1" lang="en-US" altLang="zh-CN" sz="2400">
                <a:sym typeface="Wingdings" panose="05000000000000000000" pitchFamily="2" charset="2"/>
              </a:rPr>
              <a:t>        if (L-&gt;tag == ATOM ) </a:t>
            </a:r>
          </a:p>
          <a:p>
            <a:pPr eaLnBrk="1" hangingPunct="1">
              <a:spcBef>
                <a:spcPct val="0"/>
              </a:spcBef>
              <a:buClrTx/>
              <a:buSzTx/>
              <a:buFontTx/>
              <a:buNone/>
            </a:pPr>
            <a:r>
              <a:rPr kumimoji="1" lang="en-US" altLang="zh-CN" sz="2400">
                <a:sym typeface="Wingdings" panose="05000000000000000000" pitchFamily="2" charset="2"/>
              </a:rPr>
              <a:t>            T-&gt;atom = L-&gt;atom;</a:t>
            </a:r>
          </a:p>
          <a:p>
            <a:pPr eaLnBrk="1" hangingPunct="1">
              <a:spcBef>
                <a:spcPct val="0"/>
              </a:spcBef>
              <a:buClrTx/>
              <a:buSzTx/>
              <a:buFontTx/>
              <a:buNone/>
            </a:pPr>
            <a:r>
              <a:rPr kumimoji="1" lang="en-US" altLang="zh-CN" sz="2400">
                <a:sym typeface="Wingdings" panose="05000000000000000000" pitchFamily="2" charset="2"/>
              </a:rPr>
              <a:t>        else  {</a:t>
            </a:r>
          </a:p>
          <a:p>
            <a:pPr eaLnBrk="1" hangingPunct="1">
              <a:spcBef>
                <a:spcPct val="0"/>
              </a:spcBef>
              <a:buClrTx/>
              <a:buSzTx/>
              <a:buFontTx/>
              <a:buNone/>
            </a:pPr>
            <a:r>
              <a:rPr kumimoji="1" lang="en-US" altLang="zh-CN" sz="2400">
                <a:sym typeface="Wingdings" panose="05000000000000000000" pitchFamily="2" charset="2"/>
              </a:rPr>
              <a:t>            </a:t>
            </a:r>
            <a:r>
              <a:rPr kumimoji="1" lang="en-US" altLang="zh-CN" sz="2400">
                <a:solidFill>
                  <a:srgbClr val="FFFF00"/>
                </a:solidFill>
                <a:sym typeface="Wingdings" panose="05000000000000000000" pitchFamily="2" charset="2"/>
              </a:rPr>
              <a:t>CopyGList</a:t>
            </a:r>
            <a:r>
              <a:rPr kumimoji="1" lang="en-US" altLang="zh-CN" sz="2400">
                <a:sym typeface="Wingdings" panose="05000000000000000000" pitchFamily="2" charset="2"/>
              </a:rPr>
              <a:t> (T-&gt;ptr.head, L-&gt;ptr.head);</a:t>
            </a:r>
          </a:p>
          <a:p>
            <a:pPr eaLnBrk="1" hangingPunct="1">
              <a:spcBef>
                <a:spcPct val="0"/>
              </a:spcBef>
              <a:buClrTx/>
              <a:buSzTx/>
              <a:buFontTx/>
              <a:buNone/>
            </a:pPr>
            <a:r>
              <a:rPr kumimoji="1" lang="en-US" altLang="zh-CN" sz="2400">
                <a:solidFill>
                  <a:srgbClr val="33CC33"/>
                </a:solidFill>
                <a:sym typeface="Wingdings" panose="05000000000000000000" pitchFamily="2" charset="2"/>
              </a:rPr>
              <a:t>            // </a:t>
            </a:r>
            <a:r>
              <a:rPr kumimoji="1" lang="zh-CN" altLang="en-US" sz="2400">
                <a:solidFill>
                  <a:srgbClr val="33CC33"/>
                </a:solidFill>
                <a:sym typeface="Wingdings" panose="05000000000000000000" pitchFamily="2" charset="2"/>
              </a:rPr>
              <a:t>复制广义表</a:t>
            </a:r>
            <a:r>
              <a:rPr kumimoji="1" lang="en-US" altLang="zh-CN" sz="2400">
                <a:solidFill>
                  <a:srgbClr val="33CC33"/>
                </a:solidFill>
                <a:sym typeface="Wingdings" panose="05000000000000000000" pitchFamily="2" charset="2"/>
              </a:rPr>
              <a:t>L-&gt;ptr.head</a:t>
            </a:r>
            <a:r>
              <a:rPr kumimoji="1" lang="zh-CN" altLang="en-US" sz="2400">
                <a:solidFill>
                  <a:srgbClr val="33CC33"/>
                </a:solidFill>
                <a:sym typeface="Wingdings" panose="05000000000000000000" pitchFamily="2" charset="2"/>
              </a:rPr>
              <a:t>的一个副本</a:t>
            </a:r>
          </a:p>
          <a:p>
            <a:pPr eaLnBrk="1" hangingPunct="1">
              <a:spcBef>
                <a:spcPct val="0"/>
              </a:spcBef>
              <a:buClrTx/>
              <a:buSzTx/>
              <a:buFontTx/>
              <a:buNone/>
            </a:pPr>
            <a:r>
              <a:rPr kumimoji="1" lang="zh-CN" altLang="en-US" sz="2400">
                <a:sym typeface="Wingdings" panose="05000000000000000000" pitchFamily="2" charset="2"/>
              </a:rPr>
              <a:t>            </a:t>
            </a:r>
            <a:r>
              <a:rPr kumimoji="1" lang="en-US" altLang="zh-CN" sz="2400">
                <a:solidFill>
                  <a:srgbClr val="FFFF00"/>
                </a:solidFill>
                <a:sym typeface="Wingdings" panose="05000000000000000000" pitchFamily="2" charset="2"/>
              </a:rPr>
              <a:t>CopyGList</a:t>
            </a:r>
            <a:r>
              <a:rPr kumimoji="1" lang="en-US" altLang="zh-CN" sz="2400">
                <a:sym typeface="Wingdings" panose="05000000000000000000" pitchFamily="2" charset="2"/>
              </a:rPr>
              <a:t> (T-&gt;ptr.tail, L-&gt;ptr.tail);</a:t>
            </a:r>
          </a:p>
          <a:p>
            <a:pPr eaLnBrk="1" hangingPunct="1">
              <a:spcBef>
                <a:spcPct val="0"/>
              </a:spcBef>
              <a:buClrTx/>
              <a:buSzTx/>
              <a:buFontTx/>
              <a:buNone/>
            </a:pPr>
            <a:r>
              <a:rPr kumimoji="1" lang="en-US" altLang="zh-CN" sz="2400">
                <a:solidFill>
                  <a:srgbClr val="33CC33"/>
                </a:solidFill>
                <a:sym typeface="Wingdings" panose="05000000000000000000" pitchFamily="2" charset="2"/>
              </a:rPr>
              <a:t>            // </a:t>
            </a:r>
            <a:r>
              <a:rPr kumimoji="1" lang="zh-CN" altLang="en-US" sz="2400">
                <a:solidFill>
                  <a:srgbClr val="33CC33"/>
                </a:solidFill>
                <a:sym typeface="Wingdings" panose="05000000000000000000" pitchFamily="2" charset="2"/>
              </a:rPr>
              <a:t>复制广义表</a:t>
            </a:r>
            <a:r>
              <a:rPr kumimoji="1" lang="en-US" altLang="zh-CN" sz="2400">
                <a:solidFill>
                  <a:srgbClr val="33CC33"/>
                </a:solidFill>
                <a:sym typeface="Wingdings" panose="05000000000000000000" pitchFamily="2" charset="2"/>
              </a:rPr>
              <a:t>L-&gt;ptr.tail</a:t>
            </a:r>
            <a:r>
              <a:rPr kumimoji="1" lang="zh-CN" altLang="en-US" sz="2400">
                <a:solidFill>
                  <a:srgbClr val="33CC33"/>
                </a:solidFill>
                <a:sym typeface="Wingdings" panose="05000000000000000000" pitchFamily="2" charset="2"/>
              </a:rPr>
              <a:t>的一个副本</a:t>
            </a:r>
          </a:p>
          <a:p>
            <a:pPr eaLnBrk="1" hangingPunct="1">
              <a:spcBef>
                <a:spcPct val="0"/>
              </a:spcBef>
              <a:buClrTx/>
              <a:buSzTx/>
              <a:buFontTx/>
              <a:buNone/>
            </a:pPr>
            <a:r>
              <a:rPr kumimoji="1" lang="zh-CN" altLang="en-US" sz="2400"/>
              <a:t>        </a:t>
            </a:r>
            <a:r>
              <a:rPr kumimoji="1" lang="en-US" altLang="zh-CN" sz="2400"/>
              <a:t>}</a:t>
            </a:r>
          </a:p>
          <a:p>
            <a:pPr eaLnBrk="1" hangingPunct="1">
              <a:spcBef>
                <a:spcPct val="0"/>
              </a:spcBef>
              <a:buClrTx/>
              <a:buSzTx/>
              <a:buFontTx/>
              <a:buNone/>
            </a:pPr>
            <a:r>
              <a:rPr kumimoji="1" lang="en-US" altLang="zh-CN" sz="2400"/>
              <a:t>    }</a:t>
            </a:r>
          </a:p>
          <a:p>
            <a:pPr eaLnBrk="1" hangingPunct="1">
              <a:spcBef>
                <a:spcPct val="0"/>
              </a:spcBef>
              <a:buClrTx/>
              <a:buSzTx/>
              <a:buFontTx/>
              <a:buNone/>
            </a:pPr>
            <a:r>
              <a:rPr kumimoji="1" lang="en-US" altLang="zh-CN" sz="2400"/>
              <a:t>    return OK;</a:t>
            </a:r>
          </a:p>
          <a:p>
            <a:pPr eaLnBrk="1" hangingPunct="1">
              <a:spcBef>
                <a:spcPct val="0"/>
              </a:spcBef>
              <a:buClrTx/>
              <a:buSzTx/>
              <a:buFontTx/>
              <a:buNone/>
            </a:pPr>
            <a:r>
              <a:rPr kumimoji="1" lang="en-US" altLang="zh-CN" sz="2400"/>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7E53B7B-5035-4763-4682-90904484C03C}"/>
              </a:ext>
            </a:extLst>
          </p:cNvPr>
          <p:cNvSpPr>
            <a:spLocks noGrp="1" noChangeArrowheads="1"/>
          </p:cNvSpPr>
          <p:nvPr>
            <p:ph type="title"/>
          </p:nvPr>
        </p:nvSpPr>
        <p:spPr/>
        <p:txBody>
          <a:bodyPr/>
          <a:lstStyle/>
          <a:p>
            <a:pPr eaLnBrk="1" hangingPunct="1"/>
            <a:r>
              <a:rPr lang="en-US" altLang="zh-CN"/>
              <a:t>Conclusion</a:t>
            </a:r>
          </a:p>
        </p:txBody>
      </p:sp>
      <p:sp>
        <p:nvSpPr>
          <p:cNvPr id="117763" name="Rectangle 3">
            <a:extLst>
              <a:ext uri="{FF2B5EF4-FFF2-40B4-BE49-F238E27FC236}">
                <a16:creationId xmlns:a16="http://schemas.microsoft.com/office/drawing/2014/main" id="{9D752A2A-86BE-C179-AA81-8A9F2EC3EB21}"/>
              </a:ext>
            </a:extLst>
          </p:cNvPr>
          <p:cNvSpPr>
            <a:spLocks noGrp="1" noChangeArrowheads="1"/>
          </p:cNvSpPr>
          <p:nvPr>
            <p:ph type="body" idx="1"/>
          </p:nvPr>
        </p:nvSpPr>
        <p:spPr/>
        <p:txBody>
          <a:bodyPr/>
          <a:lstStyle/>
          <a:p>
            <a:pPr eaLnBrk="1" hangingPunct="1"/>
            <a:r>
              <a:rPr lang="en-US" altLang="zh-CN">
                <a:latin typeface="Arial" panose="020B0604020202020204" pitchFamily="34" charset="0"/>
              </a:rPr>
              <a:t>Compact storage of special matrix</a:t>
            </a:r>
          </a:p>
          <a:p>
            <a:pPr eaLnBrk="1" hangingPunct="1"/>
            <a:r>
              <a:rPr lang="en-US" altLang="zh-CN">
                <a:latin typeface="Arial" panose="020B0604020202020204" pitchFamily="34" charset="0"/>
              </a:rPr>
              <a:t>Representation and operations of sparse matrix</a:t>
            </a:r>
          </a:p>
          <a:p>
            <a:pPr eaLnBrk="1" hangingPunct="1"/>
            <a:r>
              <a:rPr lang="en-US" altLang="zh-CN">
                <a:latin typeface="Arial" panose="020B0604020202020204" pitchFamily="34" charset="0"/>
              </a:rPr>
              <a:t>Definition and representation of general list</a:t>
            </a:r>
          </a:p>
          <a:p>
            <a:pPr eaLnBrk="1" hangingPunct="1"/>
            <a:r>
              <a:rPr lang="en-US" altLang="zh-CN">
                <a:latin typeface="Arial" panose="020B0604020202020204" pitchFamily="34" charset="0"/>
              </a:rPr>
              <a:t>The recursive algorithm of general list</a:t>
            </a:r>
          </a:p>
          <a:p>
            <a:pPr lvl="1" eaLnBrk="1" hangingPunct="1"/>
            <a:r>
              <a:rPr lang="en-US" altLang="zh-CN">
                <a:latin typeface="Arial" panose="020B0604020202020204" pitchFamily="34" charset="0"/>
              </a:rPr>
              <a:t>Depth, visit, duplication</a:t>
            </a:r>
          </a:p>
          <a:p>
            <a:pPr eaLnBrk="1" hangingPunct="1"/>
            <a:r>
              <a:rPr lang="en-US" altLang="zh-CN">
                <a:latin typeface="Arial" panose="020B0604020202020204" pitchFamily="34" charset="0"/>
              </a:rPr>
              <a:t>Application of general list</a:t>
            </a: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2743</TotalTime>
  <Words>9422</Words>
  <Application>Microsoft Office PowerPoint</Application>
  <PresentationFormat>全屏显示(4:3)</PresentationFormat>
  <Paragraphs>1453</Paragraphs>
  <Slides>99</Slides>
  <Notes>28</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7</vt:i4>
      </vt:variant>
      <vt:variant>
        <vt:lpstr>幻灯片标题</vt:lpstr>
      </vt:variant>
      <vt:variant>
        <vt:i4>99</vt:i4>
      </vt:variant>
    </vt:vector>
  </HeadingPairs>
  <TitlesOfParts>
    <vt:vector size="115" baseType="lpstr">
      <vt:lpstr>-apple-system</vt:lpstr>
      <vt:lpstr>PingFang SC</vt:lpstr>
      <vt:lpstr>宋体</vt:lpstr>
      <vt:lpstr>Arial</vt:lpstr>
      <vt:lpstr>Cambria Math</vt:lpstr>
      <vt:lpstr>Impact</vt:lpstr>
      <vt:lpstr>Times New Roman</vt:lpstr>
      <vt:lpstr>Wingdings</vt:lpstr>
      <vt:lpstr>Orbit</vt:lpstr>
      <vt:lpstr>Equation</vt:lpstr>
      <vt:lpstr>Image</vt:lpstr>
      <vt:lpstr>公式</vt:lpstr>
      <vt:lpstr>文档</vt:lpstr>
      <vt:lpstr>Document</vt:lpstr>
      <vt:lpstr>MathType 4.0 Equation</vt:lpstr>
      <vt:lpstr>Microsoft 公式 3.0</vt:lpstr>
      <vt:lpstr>Chapter 05 Sparse Matrix &amp; Lists 第五章 稀疏数组和广义表  Xingyu Liao  liaoxingyu@nwpu.edu.cn </vt:lpstr>
      <vt:lpstr>本章学习的线索</vt:lpstr>
      <vt:lpstr>Content</vt:lpstr>
      <vt:lpstr>5.1 Array</vt:lpstr>
      <vt:lpstr>1D array</vt:lpstr>
      <vt:lpstr>2D array</vt:lpstr>
      <vt:lpstr>2D array</vt:lpstr>
      <vt:lpstr>3D array</vt:lpstr>
      <vt:lpstr>3D array</vt:lpstr>
      <vt:lpstr>n-D array</vt:lpstr>
      <vt:lpstr>Content</vt:lpstr>
      <vt:lpstr>5.2 Compact storage of special matrix</vt:lpstr>
      <vt:lpstr>5.2.1 Special matrix</vt:lpstr>
      <vt:lpstr>PowerPoint 演示文稿</vt:lpstr>
      <vt:lpstr>PowerPoint 演示文稿</vt:lpstr>
      <vt:lpstr>PowerPoint 演示文稿</vt:lpstr>
      <vt:lpstr>PowerPoint 演示文稿</vt:lpstr>
      <vt:lpstr>PowerPoint 演示文稿</vt:lpstr>
      <vt:lpstr>PowerPoint 演示文稿</vt:lpstr>
      <vt:lpstr>Example</vt:lpstr>
      <vt:lpstr>PowerPoint 演示文稿</vt:lpstr>
      <vt:lpstr>PowerPoint 演示文稿</vt:lpstr>
      <vt:lpstr>PowerPoint 演示文稿</vt:lpstr>
      <vt:lpstr>Matrix Transposition</vt:lpstr>
      <vt:lpstr>Method 1: matrix transposition</vt:lpstr>
      <vt:lpstr>PowerPoint 演示文稿</vt:lpstr>
      <vt:lpstr>PowerPoint 演示文稿</vt:lpstr>
      <vt:lpstr>Analysis</vt:lpstr>
      <vt:lpstr>Method 2: matrix transposition</vt:lpstr>
      <vt:lpstr>Fast transposition algorithm</vt:lpstr>
      <vt:lpstr>PowerPoint 演示文稿</vt:lpstr>
      <vt:lpstr>PowerPoint 演示文稿</vt:lpstr>
      <vt:lpstr>PowerPoint 演示文稿</vt:lpstr>
      <vt:lpstr>PowerPoint 演示文稿</vt:lpstr>
      <vt:lpstr>Analysis</vt:lpstr>
      <vt:lpstr>PowerPoint 演示文稿</vt:lpstr>
      <vt:lpstr>Matrix multiplication</vt:lpstr>
      <vt:lpstr>Matrix multiplication</vt:lpstr>
      <vt:lpstr>2D Array Implementation</vt:lpstr>
      <vt:lpstr>2D Array Implementation</vt:lpstr>
      <vt:lpstr>2D Array Implementation</vt:lpstr>
      <vt:lpstr>PowerPoint 演示文稿</vt:lpstr>
      <vt:lpstr>PowerPoint 演示文稿</vt:lpstr>
      <vt:lpstr>PowerPoint 演示文稿</vt:lpstr>
      <vt:lpstr>PowerPoint 演示文稿</vt:lpstr>
      <vt:lpstr>Procedure of multiplication</vt:lpstr>
      <vt:lpstr>PowerPoint 演示文稿</vt:lpstr>
      <vt:lpstr>PowerPoint 演示文稿</vt:lpstr>
      <vt:lpstr>PowerPoint 演示文稿</vt:lpstr>
      <vt:lpstr>PowerPoint 演示文稿</vt:lpstr>
      <vt:lpstr>PowerPoint 演示文稿</vt:lpstr>
      <vt:lpstr>Complexity analysis</vt:lpstr>
      <vt:lpstr>PowerPoint 演示文稿</vt:lpstr>
      <vt:lpstr>PowerPoint 演示文稿</vt:lpstr>
      <vt:lpstr>Example of initialization of cross-linked list</vt:lpstr>
      <vt:lpstr>PowerPoint 演示文稿</vt:lpstr>
      <vt:lpstr>PowerPoint 演示文稿</vt:lpstr>
      <vt:lpstr>补充材料：Cross linked list for Sparse Matrix</vt:lpstr>
      <vt:lpstr>PowerPoint 演示文稿</vt:lpstr>
      <vt:lpstr>PowerPoint 演示文稿</vt:lpstr>
      <vt:lpstr>PowerPoint 演示文稿</vt:lpstr>
      <vt:lpstr>PowerPoint 演示文稿</vt:lpstr>
      <vt:lpstr>PowerPoint 演示文稿</vt:lpstr>
      <vt:lpstr>总结：稀疏矩阵的三种表示方式</vt:lpstr>
      <vt:lpstr>Content</vt:lpstr>
      <vt:lpstr>5.3 General list (lists)</vt:lpstr>
      <vt:lpstr>Definition</vt:lpstr>
      <vt:lpstr>表头和表尾</vt:lpstr>
      <vt:lpstr>表头和表尾</vt:lpstr>
      <vt:lpstr>Features of General List</vt:lpstr>
      <vt:lpstr>Example</vt:lpstr>
      <vt:lpstr>PowerPoint 演示文稿</vt:lpstr>
      <vt:lpstr>Examples</vt:lpstr>
      <vt:lpstr>Content</vt:lpstr>
      <vt:lpstr>5.4 Representation of General list</vt:lpstr>
      <vt:lpstr>5.4 Representation of General list</vt:lpstr>
      <vt:lpstr>PowerPoint 演示文稿</vt:lpstr>
      <vt:lpstr>PowerPoint 演示文稿</vt:lpstr>
      <vt:lpstr>PowerPoint 演示文稿</vt:lpstr>
      <vt:lpstr>PowerPoint 演示文稿</vt:lpstr>
      <vt:lpstr>PowerPoint 演示文稿</vt:lpstr>
      <vt:lpstr>Application of general list</vt:lpstr>
      <vt:lpstr>Application of general list</vt:lpstr>
      <vt:lpstr>Variable separation</vt:lpstr>
      <vt:lpstr>General List for Multi-polynomial</vt:lpstr>
      <vt:lpstr>PowerPoint 演示文稿</vt:lpstr>
      <vt:lpstr>Data Structure for Multi-polynomial </vt:lpstr>
      <vt:lpstr>General List for Multi-polynomial</vt:lpstr>
      <vt:lpstr>5.5 Recursive algorithms of General list</vt:lpstr>
      <vt:lpstr>表头表尾表示法</vt:lpstr>
      <vt:lpstr>PowerPoint 演示文稿</vt:lpstr>
      <vt:lpstr>表头下一个节点表示法</vt:lpstr>
      <vt:lpstr>Review of recursive function</vt:lpstr>
      <vt:lpstr>The depth of general list</vt:lpstr>
      <vt:lpstr>PowerPoint 演示文稿</vt:lpstr>
      <vt:lpstr>PowerPoint 演示文稿</vt:lpstr>
      <vt:lpstr>Duplication of general list</vt:lpstr>
      <vt:lpstr>PowerPoint 演示文稿</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数组和广义表</dc:title>
  <dc:creator>QWang</dc:creator>
  <cp:lastModifiedBy>Xingyu Liao</cp:lastModifiedBy>
  <cp:revision>1003</cp:revision>
  <dcterms:created xsi:type="dcterms:W3CDTF">1999-09-08T06:27:00Z</dcterms:created>
  <dcterms:modified xsi:type="dcterms:W3CDTF">2024-04-17T09:02:07Z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