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57" r:id="rId2"/>
    <p:sldId id="1224" r:id="rId3"/>
    <p:sldId id="1225" r:id="rId4"/>
    <p:sldId id="1226" r:id="rId5"/>
    <p:sldId id="1294" r:id="rId6"/>
    <p:sldId id="264" r:id="rId7"/>
    <p:sldId id="1283" r:id="rId8"/>
    <p:sldId id="1253" r:id="rId9"/>
    <p:sldId id="1292" r:id="rId10"/>
    <p:sldId id="707" r:id="rId11"/>
    <p:sldId id="1261" r:id="rId12"/>
    <p:sldId id="1284" r:id="rId13"/>
    <p:sldId id="1295" r:id="rId14"/>
    <p:sldId id="1257" r:id="rId15"/>
    <p:sldId id="1258" r:id="rId16"/>
    <p:sldId id="1259" r:id="rId17"/>
    <p:sldId id="1286" r:id="rId18"/>
    <p:sldId id="1136" r:id="rId19"/>
    <p:sldId id="1297" r:id="rId20"/>
    <p:sldId id="1264" r:id="rId21"/>
    <p:sldId id="1118" r:id="rId22"/>
    <p:sldId id="1291" r:id="rId23"/>
    <p:sldId id="265" r:id="rId24"/>
    <p:sldId id="1126" r:id="rId25"/>
    <p:sldId id="1290" r:id="rId26"/>
    <p:sldId id="1289" r:id="rId27"/>
    <p:sldId id="271" r:id="rId28"/>
    <p:sldId id="1268" r:id="rId29"/>
    <p:sldId id="1288" r:id="rId30"/>
    <p:sldId id="1129" r:id="rId31"/>
    <p:sldId id="1273" r:id="rId32"/>
    <p:sldId id="1275" r:id="rId33"/>
    <p:sldId id="1278" r:id="rId34"/>
    <p:sldId id="1279" r:id="rId35"/>
    <p:sldId id="1281" r:id="rId36"/>
    <p:sldId id="1282" r:id="rId37"/>
    <p:sldId id="291"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21707DC-E887-4D88-BEF6-901E465589A9}">
          <p14:sldIdLst>
            <p14:sldId id="257"/>
            <p14:sldId id="1224"/>
            <p14:sldId id="1225"/>
            <p14:sldId id="1226"/>
            <p14:sldId id="1294"/>
            <p14:sldId id="264"/>
            <p14:sldId id="1283"/>
            <p14:sldId id="1253"/>
            <p14:sldId id="1292"/>
            <p14:sldId id="707"/>
            <p14:sldId id="1261"/>
            <p14:sldId id="1284"/>
            <p14:sldId id="1295"/>
            <p14:sldId id="1257"/>
            <p14:sldId id="1258"/>
            <p14:sldId id="1259"/>
            <p14:sldId id="1286"/>
            <p14:sldId id="1136"/>
            <p14:sldId id="1297"/>
            <p14:sldId id="1264"/>
            <p14:sldId id="1118"/>
            <p14:sldId id="1291"/>
            <p14:sldId id="265"/>
            <p14:sldId id="1126"/>
            <p14:sldId id="1290"/>
            <p14:sldId id="1289"/>
            <p14:sldId id="271"/>
            <p14:sldId id="1268"/>
            <p14:sldId id="1288"/>
            <p14:sldId id="1129"/>
            <p14:sldId id="1273"/>
            <p14:sldId id="1275"/>
            <p14:sldId id="1278"/>
            <p14:sldId id="1279"/>
            <p14:sldId id="1281"/>
            <p14:sldId id="1282"/>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永平" initials="蒋" lastIdx="3" clrIdx="0"/>
  <p:cmAuthor id="2" name="longlong" initials="l" lastIdx="1" clrIdx="1"/>
  <p:cmAuthor id="3" name="二柯 雍" initials="二柯"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E7F6"/>
    <a:srgbClr val="0054A3"/>
    <a:srgbClr val="3494BA"/>
    <a:srgbClr val="F2F2F2"/>
    <a:srgbClr val="7F7F7F"/>
    <a:srgbClr val="0079D7"/>
    <a:srgbClr val="0000FF"/>
    <a:srgbClr val="FFFFFF"/>
    <a:srgbClr val="00FF00"/>
    <a:srgbClr val="8484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68" autoAdjust="0"/>
    <p:restoredTop sz="84081" autoAdjust="0"/>
  </p:normalViewPr>
  <p:slideViewPr>
    <p:cSldViewPr snapToGrid="0">
      <p:cViewPr varScale="1">
        <p:scale>
          <a:sx n="77" d="100"/>
          <a:sy n="77" d="100"/>
        </p:scale>
        <p:origin x="42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B7D5C46-DBE3-43C0-BE16-1ED9AD8FE98A}" type="doc">
      <dgm:prSet loTypeId="urn:microsoft.com/office/officeart/2005/8/layout/venn3#1" loCatId="relationship" qsTypeId="urn:microsoft.com/office/officeart/2005/8/quickstyle/simple1#1" qsCatId="simple" csTypeId="urn:microsoft.com/office/officeart/2005/8/colors/accent1_2#1" csCatId="accent1" phldr="1"/>
      <dgm:spPr/>
      <dgm:t>
        <a:bodyPr/>
        <a:lstStyle/>
        <a:p>
          <a:endParaRPr lang="zh-CN" altLang="en-US"/>
        </a:p>
      </dgm:t>
    </dgm:pt>
    <dgm:pt modelId="{5E197134-F1C0-410B-A7C9-67F0A4944C4B}">
      <dgm:prSet phldrT="[文本]"/>
      <dgm:spPr/>
      <dgm:t>
        <a:bodyPr/>
        <a:lstStyle/>
        <a:p>
          <a:r>
            <a:rPr lang="en-US" dirty="0">
              <a:latin typeface="+mn-ea"/>
              <a:ea typeface="+mn-ea"/>
            </a:rPr>
            <a:t>1.</a:t>
          </a:r>
          <a:r>
            <a:rPr lang="zh-CN" altLang="en-US" dirty="0">
              <a:latin typeface="+mn-ea"/>
              <a:ea typeface="+mn-ea"/>
            </a:rPr>
            <a:t>需求分析</a:t>
          </a: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a:latin typeface="+mn-ea"/>
              <a:ea typeface="+mn-ea"/>
            </a:rPr>
            <a:t>2.</a:t>
          </a:r>
          <a:r>
            <a:rPr lang="zh-CN" altLang="en-US" dirty="0">
              <a:latin typeface="+mn-ea"/>
              <a:ea typeface="+mn-ea"/>
            </a:rPr>
            <a:t>描述与定义</a:t>
          </a: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a:latin typeface="+mn-ea"/>
              <a:ea typeface="+mn-ea"/>
            </a:rPr>
            <a:t>3.</a:t>
          </a:r>
          <a:r>
            <a:rPr lang="zh-CN" altLang="en-US" dirty="0">
              <a:latin typeface="+mn-ea"/>
              <a:ea typeface="+mn-ea"/>
            </a:rPr>
            <a:t>设计</a:t>
          </a: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a:latin typeface="+mn-ea"/>
              <a:ea typeface="+mn-ea"/>
            </a:rPr>
            <a:t>4.</a:t>
          </a:r>
          <a:r>
            <a:rPr lang="zh-CN" altLang="en-US" dirty="0">
              <a:latin typeface="+mn-ea"/>
              <a:ea typeface="+mn-ea"/>
            </a:rPr>
            <a:t>实现</a:t>
          </a: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4">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pt>
  </dgm:ptLst>
  <dgm:cxnLst>
    <dgm:cxn modelId="{9C374715-2961-45B1-9113-8C1F1CDCF2E8}" srcId="{5B7D5C46-DBE3-43C0-BE16-1ED9AD8FE98A}" destId="{C83864C1-CDC6-45C3-8503-148684A387DB}" srcOrd="2" destOrd="0" parTransId="{A6D7B708-1747-4082-A380-7054FD09CA3D}" sibTransId="{2A99D053-8DC8-4DED-9FF8-879E727B890F}"/>
    <dgm:cxn modelId="{C3879638-0F51-4E58-88F0-BA2F06E18111}" type="presOf" srcId="{5E197134-F1C0-410B-A7C9-67F0A4944C4B}" destId="{31864D54-EAF4-4E3A-9AA3-7649E750EE28}" srcOrd="0" destOrd="0" presId="urn:microsoft.com/office/officeart/2005/8/layout/venn3#1"/>
    <dgm:cxn modelId="{FF397B5D-A55A-457A-8250-D911B7000830}" srcId="{5B7D5C46-DBE3-43C0-BE16-1ED9AD8FE98A}" destId="{DF283B6B-6163-4D40-BE19-3B5FF0964632}" srcOrd="1" destOrd="0" parTransId="{59B14996-1FE5-4557-95EF-0E499952925A}" sibTransId="{412EFDA2-763F-41AE-8853-0DF8585FC124}"/>
    <dgm:cxn modelId="{E22AD953-284E-4DFB-9E6E-FAF0737C60F5}" type="presOf" srcId="{7A5C71B6-1BF5-4E12-A1B6-3918926D9502}" destId="{AC06D6B0-1F7D-4C66-8CF4-A4C777D7BF81}" srcOrd="0" destOrd="0" presId="urn:microsoft.com/office/officeart/2005/8/layout/venn3#1"/>
    <dgm:cxn modelId="{57B6A155-8D10-4A3B-AEEA-138DA4EFC13E}" type="presOf" srcId="{5B7D5C46-DBE3-43C0-BE16-1ED9AD8FE98A}" destId="{F5052D5F-C95B-4863-85CD-A6E43083B838}" srcOrd="0" destOrd="0" presId="urn:microsoft.com/office/officeart/2005/8/layout/venn3#1"/>
    <dgm:cxn modelId="{62ABE49A-4648-416E-8CA6-9AA81CF59086}" srcId="{5B7D5C46-DBE3-43C0-BE16-1ED9AD8FE98A}" destId="{5E197134-F1C0-410B-A7C9-67F0A4944C4B}" srcOrd="0" destOrd="0" parTransId="{15101E1C-D161-4193-BCC7-ADCF222E9D64}" sibTransId="{B61A9705-42DB-4625-A638-77DF81002B7A}"/>
    <dgm:cxn modelId="{11318B9B-F996-4E39-BDBC-8EC364E42FED}" type="presOf" srcId="{DF283B6B-6163-4D40-BE19-3B5FF0964632}" destId="{C02B6713-8154-4104-9953-6E85F1BC3922}" srcOrd="0" destOrd="0" presId="urn:microsoft.com/office/officeart/2005/8/layout/venn3#1"/>
    <dgm:cxn modelId="{3F06E5A5-8DF0-4495-B47D-7747C5CAB6AA}" type="presOf" srcId="{C83864C1-CDC6-45C3-8503-148684A387DB}" destId="{8703D404-A944-48AE-9DE2-A71D8A57E231}" srcOrd="0" destOrd="0" presId="urn:microsoft.com/office/officeart/2005/8/layout/venn3#1"/>
    <dgm:cxn modelId="{D5495CB4-A4AE-4FCF-AC98-3E5C75CCB606}" srcId="{5B7D5C46-DBE3-43C0-BE16-1ED9AD8FE98A}" destId="{7A5C71B6-1BF5-4E12-A1B6-3918926D9502}" srcOrd="3" destOrd="0" parTransId="{4F9A20F6-05BF-45C9-BF6D-BB24E6E4B40F}" sibTransId="{EBCFD6D8-C4C8-45C7-808D-9709E7F49D4E}"/>
    <dgm:cxn modelId="{00648A02-342A-49D4-9711-B931C526706A}" type="presParOf" srcId="{F5052D5F-C95B-4863-85CD-A6E43083B838}" destId="{31864D54-EAF4-4E3A-9AA3-7649E750EE28}" srcOrd="0" destOrd="0" presId="urn:microsoft.com/office/officeart/2005/8/layout/venn3#1"/>
    <dgm:cxn modelId="{E3DF304B-A75E-4118-8CCB-8E0CB019BB83}" type="presParOf" srcId="{F5052D5F-C95B-4863-85CD-A6E43083B838}" destId="{30465455-8379-4452-8756-4A25404DA1D7}" srcOrd="1" destOrd="0" presId="urn:microsoft.com/office/officeart/2005/8/layout/venn3#1"/>
    <dgm:cxn modelId="{C867E340-0822-4811-8561-EF37750F6ADD}" type="presParOf" srcId="{F5052D5F-C95B-4863-85CD-A6E43083B838}" destId="{C02B6713-8154-4104-9953-6E85F1BC3922}" srcOrd="2" destOrd="0" presId="urn:microsoft.com/office/officeart/2005/8/layout/venn3#1"/>
    <dgm:cxn modelId="{F0B56DC8-4A7E-4CF4-BE4D-C140E21DAB94}" type="presParOf" srcId="{F5052D5F-C95B-4863-85CD-A6E43083B838}" destId="{1F9A1BE2-E108-4185-A970-0E35EAB077FA}" srcOrd="3" destOrd="0" presId="urn:microsoft.com/office/officeart/2005/8/layout/venn3#1"/>
    <dgm:cxn modelId="{676523E1-2C36-4014-A49D-A8BC3F04533A}" type="presParOf" srcId="{F5052D5F-C95B-4863-85CD-A6E43083B838}" destId="{8703D404-A944-48AE-9DE2-A71D8A57E231}" srcOrd="4" destOrd="0" presId="urn:microsoft.com/office/officeart/2005/8/layout/venn3#1"/>
    <dgm:cxn modelId="{B1F31B76-949D-4BA7-9FB7-6D284E94DF62}" type="presParOf" srcId="{F5052D5F-C95B-4863-85CD-A6E43083B838}" destId="{845A6017-C1A7-4E1F-9686-0809B4BAE212}" srcOrd="5" destOrd="0" presId="urn:microsoft.com/office/officeart/2005/8/layout/venn3#1"/>
    <dgm:cxn modelId="{D1AD19AA-561A-458E-BA22-B6153EE02515}" type="presParOf" srcId="{F5052D5F-C95B-4863-85CD-A6E43083B838}" destId="{AC06D6B0-1F7D-4C66-8CF4-A4C777D7BF81}" srcOrd="6" destOrd="0" presId="urn:microsoft.com/office/officeart/2005/8/layout/venn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7D5C46-DBE3-43C0-BE16-1ED9AD8FE98A}" type="doc">
      <dgm:prSet loTypeId="urn:microsoft.com/office/officeart/2005/8/layout/venn3#2" loCatId="relationship" qsTypeId="urn:microsoft.com/office/officeart/2005/8/quickstyle/simple1#2" qsCatId="simple" csTypeId="urn:microsoft.com/office/officeart/2005/8/colors/accent1_2#2" csCatId="accent1" phldr="1"/>
      <dgm:spPr/>
      <dgm:t>
        <a:bodyPr/>
        <a:lstStyle/>
        <a:p>
          <a:endParaRPr lang="zh-CN" altLang="en-US"/>
        </a:p>
      </dgm:t>
    </dgm:pt>
    <dgm:pt modelId="{5E197134-F1C0-410B-A7C9-67F0A4944C4B}">
      <dgm:prSet phldrT="[文本]" custT="1"/>
      <dgm:spPr/>
      <dgm:t>
        <a:bodyPr/>
        <a:lstStyle/>
        <a:p>
          <a:r>
            <a:rPr lang="en-US" sz="2600" dirty="0">
              <a:latin typeface="+mn-ea"/>
              <a:ea typeface="+mn-ea"/>
            </a:rPr>
            <a:t>5.</a:t>
          </a:r>
          <a:r>
            <a:rPr lang="zh-CN" altLang="en-US" sz="2600" dirty="0">
              <a:latin typeface="+mn-ea"/>
              <a:ea typeface="+mn-ea"/>
            </a:rPr>
            <a:t>测试</a:t>
          </a: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custT="1"/>
      <dgm:spPr/>
      <dgm:t>
        <a:bodyPr/>
        <a:lstStyle/>
        <a:p>
          <a:r>
            <a:rPr lang="en-US" sz="2600" dirty="0">
              <a:latin typeface="+mn-ea"/>
              <a:ea typeface="+mn-ea"/>
            </a:rPr>
            <a:t>6.</a:t>
          </a:r>
          <a:r>
            <a:rPr lang="zh-CN" altLang="en-US" sz="2600" dirty="0">
              <a:latin typeface="+mn-ea"/>
              <a:ea typeface="+mn-ea"/>
            </a:rPr>
            <a:t>维护</a:t>
          </a: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custT="1"/>
      <dgm:spPr/>
      <dgm:t>
        <a:bodyPr/>
        <a:lstStyle/>
        <a:p>
          <a:r>
            <a:rPr lang="en-US" sz="2600" dirty="0">
              <a:latin typeface="+mn-ea"/>
              <a:ea typeface="+mn-ea"/>
            </a:rPr>
            <a:t>7.</a:t>
          </a:r>
          <a:r>
            <a:rPr lang="zh-CN" altLang="en-US" sz="2600" dirty="0">
              <a:latin typeface="+mn-ea"/>
              <a:ea typeface="+mn-ea"/>
            </a:rPr>
            <a:t>淘汰</a:t>
          </a: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3">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3">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3">
        <dgm:presLayoutVars>
          <dgm:bulletEnabled val="1"/>
        </dgm:presLayoutVars>
      </dgm:prSet>
      <dgm:spPr/>
    </dgm:pt>
  </dgm:ptLst>
  <dgm:cxnLst>
    <dgm:cxn modelId="{9C374715-2961-45B1-9113-8C1F1CDCF2E8}" srcId="{5B7D5C46-DBE3-43C0-BE16-1ED9AD8FE98A}" destId="{C83864C1-CDC6-45C3-8503-148684A387DB}" srcOrd="2" destOrd="0" parTransId="{A6D7B708-1747-4082-A380-7054FD09CA3D}" sibTransId="{2A99D053-8DC8-4DED-9FF8-879E727B890F}"/>
    <dgm:cxn modelId="{FF397B5D-A55A-457A-8250-D911B7000830}" srcId="{5B7D5C46-DBE3-43C0-BE16-1ED9AD8FE98A}" destId="{DF283B6B-6163-4D40-BE19-3B5FF0964632}" srcOrd="1" destOrd="0" parTransId="{59B14996-1FE5-4557-95EF-0E499952925A}" sibTransId="{412EFDA2-763F-41AE-8853-0DF8585FC124}"/>
    <dgm:cxn modelId="{DA2E8379-24A8-44B4-A48A-2C2A2972B221}" type="presOf" srcId="{C83864C1-CDC6-45C3-8503-148684A387DB}" destId="{8703D404-A944-48AE-9DE2-A71D8A57E231}" srcOrd="0" destOrd="0" presId="urn:microsoft.com/office/officeart/2005/8/layout/venn3#2"/>
    <dgm:cxn modelId="{9DF4918B-EA0C-4B6E-8060-8F84D5D5009C}" type="presOf" srcId="{5B7D5C46-DBE3-43C0-BE16-1ED9AD8FE98A}" destId="{F5052D5F-C95B-4863-85CD-A6E43083B838}" srcOrd="0" destOrd="0" presId="urn:microsoft.com/office/officeart/2005/8/layout/venn3#2"/>
    <dgm:cxn modelId="{62ABE49A-4648-416E-8CA6-9AA81CF59086}" srcId="{5B7D5C46-DBE3-43C0-BE16-1ED9AD8FE98A}" destId="{5E197134-F1C0-410B-A7C9-67F0A4944C4B}" srcOrd="0" destOrd="0" parTransId="{15101E1C-D161-4193-BCC7-ADCF222E9D64}" sibTransId="{B61A9705-42DB-4625-A638-77DF81002B7A}"/>
    <dgm:cxn modelId="{3C2964BB-BE67-4CD8-83E2-3A0D82FF492E}" type="presOf" srcId="{5E197134-F1C0-410B-A7C9-67F0A4944C4B}" destId="{31864D54-EAF4-4E3A-9AA3-7649E750EE28}" srcOrd="0" destOrd="0" presId="urn:microsoft.com/office/officeart/2005/8/layout/venn3#2"/>
    <dgm:cxn modelId="{B46AB2FE-446B-4B09-8C54-2401F2264A81}" type="presOf" srcId="{DF283B6B-6163-4D40-BE19-3B5FF0964632}" destId="{C02B6713-8154-4104-9953-6E85F1BC3922}" srcOrd="0" destOrd="0" presId="urn:microsoft.com/office/officeart/2005/8/layout/venn3#2"/>
    <dgm:cxn modelId="{4F347B32-BAB8-46D5-B735-5C336A5EC92C}" type="presParOf" srcId="{F5052D5F-C95B-4863-85CD-A6E43083B838}" destId="{31864D54-EAF4-4E3A-9AA3-7649E750EE28}" srcOrd="0" destOrd="0" presId="urn:microsoft.com/office/officeart/2005/8/layout/venn3#2"/>
    <dgm:cxn modelId="{DE6F5717-DA2D-4EBD-A276-FFDF3F602351}" type="presParOf" srcId="{F5052D5F-C95B-4863-85CD-A6E43083B838}" destId="{30465455-8379-4452-8756-4A25404DA1D7}" srcOrd="1" destOrd="0" presId="urn:microsoft.com/office/officeart/2005/8/layout/venn3#2"/>
    <dgm:cxn modelId="{5F2AB9C1-DB31-420A-B439-DA5BAB0BAEBA}" type="presParOf" srcId="{F5052D5F-C95B-4863-85CD-A6E43083B838}" destId="{C02B6713-8154-4104-9953-6E85F1BC3922}" srcOrd="2" destOrd="0" presId="urn:microsoft.com/office/officeart/2005/8/layout/venn3#2"/>
    <dgm:cxn modelId="{290C8499-E981-4592-A04C-D42A2986EB9C}" type="presParOf" srcId="{F5052D5F-C95B-4863-85CD-A6E43083B838}" destId="{1F9A1BE2-E108-4185-A970-0E35EAB077FA}" srcOrd="3" destOrd="0" presId="urn:microsoft.com/office/officeart/2005/8/layout/venn3#2"/>
    <dgm:cxn modelId="{7F37AFA4-82BE-4F78-8D63-28F7291E900B}" type="presParOf" srcId="{F5052D5F-C95B-4863-85CD-A6E43083B838}" destId="{8703D404-A944-48AE-9DE2-A71D8A57E231}" srcOrd="4" destOrd="0" presId="urn:microsoft.com/office/officeart/2005/8/layout/venn3#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1678" y="488237"/>
          <a:ext cx="1683974" cy="168397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2675" tIns="33020" rIns="92675"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1.</a:t>
          </a:r>
          <a:r>
            <a:rPr lang="zh-CN" altLang="en-US" sz="2600" kern="1200" dirty="0">
              <a:latin typeface="+mn-ea"/>
              <a:ea typeface="+mn-ea"/>
            </a:rPr>
            <a:t>需求分析</a:t>
          </a:r>
        </a:p>
      </dsp:txBody>
      <dsp:txXfrm>
        <a:off x="248290" y="734849"/>
        <a:ext cx="1190750" cy="1190750"/>
      </dsp:txXfrm>
    </dsp:sp>
    <dsp:sp modelId="{C02B6713-8154-4104-9953-6E85F1BC3922}">
      <dsp:nvSpPr>
        <dsp:cNvPr id="0" name=""/>
        <dsp:cNvSpPr/>
      </dsp:nvSpPr>
      <dsp:spPr>
        <a:xfrm>
          <a:off x="1348857" y="488237"/>
          <a:ext cx="1683974" cy="168397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2675" tIns="33020" rIns="92675"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2.</a:t>
          </a:r>
          <a:r>
            <a:rPr lang="zh-CN" altLang="en-US" sz="2600" kern="1200" dirty="0">
              <a:latin typeface="+mn-ea"/>
              <a:ea typeface="+mn-ea"/>
            </a:rPr>
            <a:t>描述与定义</a:t>
          </a:r>
        </a:p>
      </dsp:txBody>
      <dsp:txXfrm>
        <a:off x="1595469" y="734849"/>
        <a:ext cx="1190750" cy="1190750"/>
      </dsp:txXfrm>
    </dsp:sp>
    <dsp:sp modelId="{8703D404-A944-48AE-9DE2-A71D8A57E231}">
      <dsp:nvSpPr>
        <dsp:cNvPr id="0" name=""/>
        <dsp:cNvSpPr/>
      </dsp:nvSpPr>
      <dsp:spPr>
        <a:xfrm>
          <a:off x="2696037" y="488237"/>
          <a:ext cx="1683974" cy="168397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2675" tIns="33020" rIns="92675"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3.</a:t>
          </a:r>
          <a:r>
            <a:rPr lang="zh-CN" altLang="en-US" sz="2600" kern="1200" dirty="0">
              <a:latin typeface="+mn-ea"/>
              <a:ea typeface="+mn-ea"/>
            </a:rPr>
            <a:t>设计</a:t>
          </a:r>
        </a:p>
      </dsp:txBody>
      <dsp:txXfrm>
        <a:off x="2942649" y="734849"/>
        <a:ext cx="1190750" cy="1190750"/>
      </dsp:txXfrm>
    </dsp:sp>
    <dsp:sp modelId="{AC06D6B0-1F7D-4C66-8CF4-A4C777D7BF81}">
      <dsp:nvSpPr>
        <dsp:cNvPr id="0" name=""/>
        <dsp:cNvSpPr/>
      </dsp:nvSpPr>
      <dsp:spPr>
        <a:xfrm>
          <a:off x="4043216" y="488237"/>
          <a:ext cx="1683974" cy="168397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2675" tIns="33020" rIns="92675"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4.</a:t>
          </a:r>
          <a:r>
            <a:rPr lang="zh-CN" altLang="en-US" sz="2600" kern="1200" dirty="0">
              <a:latin typeface="+mn-ea"/>
              <a:ea typeface="+mn-ea"/>
            </a:rPr>
            <a:t>实现</a:t>
          </a:r>
        </a:p>
      </dsp:txBody>
      <dsp:txXfrm>
        <a:off x="4289828" y="734849"/>
        <a:ext cx="1190750" cy="1190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1997" y="105362"/>
          <a:ext cx="1746921" cy="17469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6139" tIns="33020" rIns="96139"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5.</a:t>
          </a:r>
          <a:r>
            <a:rPr lang="zh-CN" altLang="en-US" sz="2600" kern="1200" dirty="0">
              <a:latin typeface="+mn-ea"/>
              <a:ea typeface="+mn-ea"/>
            </a:rPr>
            <a:t>测试</a:t>
          </a:r>
        </a:p>
      </dsp:txBody>
      <dsp:txXfrm>
        <a:off x="257828" y="361193"/>
        <a:ext cx="1235259" cy="1235259"/>
      </dsp:txXfrm>
    </dsp:sp>
    <dsp:sp modelId="{C02B6713-8154-4104-9953-6E85F1BC3922}">
      <dsp:nvSpPr>
        <dsp:cNvPr id="0" name=""/>
        <dsp:cNvSpPr/>
      </dsp:nvSpPr>
      <dsp:spPr>
        <a:xfrm>
          <a:off x="1399534" y="105362"/>
          <a:ext cx="1746921" cy="17469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6139" tIns="33020" rIns="96139"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6.</a:t>
          </a:r>
          <a:r>
            <a:rPr lang="zh-CN" altLang="en-US" sz="2600" kern="1200" dirty="0">
              <a:latin typeface="+mn-ea"/>
              <a:ea typeface="+mn-ea"/>
            </a:rPr>
            <a:t>维护</a:t>
          </a:r>
        </a:p>
      </dsp:txBody>
      <dsp:txXfrm>
        <a:off x="1655365" y="361193"/>
        <a:ext cx="1235259" cy="1235259"/>
      </dsp:txXfrm>
    </dsp:sp>
    <dsp:sp modelId="{8703D404-A944-48AE-9DE2-A71D8A57E231}">
      <dsp:nvSpPr>
        <dsp:cNvPr id="0" name=""/>
        <dsp:cNvSpPr/>
      </dsp:nvSpPr>
      <dsp:spPr>
        <a:xfrm>
          <a:off x="2797071" y="105362"/>
          <a:ext cx="1746921" cy="174692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6139" tIns="33020" rIns="96139" bIns="3302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mn-ea"/>
              <a:ea typeface="+mn-ea"/>
            </a:rPr>
            <a:t>7.</a:t>
          </a:r>
          <a:r>
            <a:rPr lang="zh-CN" altLang="en-US" sz="2600" kern="1200" dirty="0">
              <a:latin typeface="+mn-ea"/>
              <a:ea typeface="+mn-ea"/>
            </a:rPr>
            <a:t>淘汰</a:t>
          </a:r>
        </a:p>
      </dsp:txBody>
      <dsp:txXfrm>
        <a:off x="3052902" y="361193"/>
        <a:ext cx="1235259" cy="1235259"/>
      </dsp:txXfrm>
    </dsp:sp>
  </dsp:spTree>
</dsp:drawing>
</file>

<file path=ppt/diagrams/layout1.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2">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2024/10/9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2024/10/9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151654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578145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3935208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36049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196805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3550767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2354266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Clr>
                <a:srgbClr val="0054A3"/>
              </a:buClr>
              <a:buFont typeface="+mj-lt"/>
              <a:buNone/>
            </a:pPr>
            <a:endParaRPr lang="en-US" altLang="zh-CN" sz="1600" dirty="0">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dirty="0">
                <a:cs typeface="+mn-ea"/>
                <a:sym typeface="+mn-lt"/>
              </a:rPr>
              <a:t>黑客成功侵人了 </a:t>
            </a:r>
            <a:r>
              <a:rPr lang="en-US" altLang="zh-CN" sz="1600" dirty="0">
                <a:cs typeface="+mn-ea"/>
                <a:sym typeface="+mn-lt"/>
              </a:rPr>
              <a:t>SolarWinds </a:t>
            </a:r>
            <a:r>
              <a:rPr lang="zh-CN" altLang="en-US" sz="1600" dirty="0">
                <a:cs typeface="+mn-ea"/>
                <a:sym typeface="+mn-lt"/>
              </a:rPr>
              <a:t>公司的软件开发环境，窜改了 </a:t>
            </a:r>
            <a:r>
              <a:rPr lang="en-US" altLang="zh-CN" sz="1600" dirty="0">
                <a:cs typeface="+mn-ea"/>
                <a:sym typeface="+mn-lt"/>
              </a:rPr>
              <a:t>Orion</a:t>
            </a:r>
            <a:r>
              <a:rPr lang="zh-CN" altLang="en-US" sz="1600" dirty="0">
                <a:cs typeface="+mn-ea"/>
                <a:sym typeface="+mn-lt"/>
              </a:rPr>
              <a:t>网络管理软件的代码，然后通过软件的更新渠道向数千家客户分发了恶意软件。这次攻击于</a:t>
            </a:r>
            <a:r>
              <a:rPr lang="en-US" altLang="zh-CN" sz="1600" dirty="0">
                <a:cs typeface="+mn-ea"/>
                <a:sym typeface="+mn-lt"/>
              </a:rPr>
              <a:t>2020</a:t>
            </a:r>
            <a:r>
              <a:rPr lang="zh-CN" altLang="en-US" sz="1600" dirty="0">
                <a:cs typeface="+mn-ea"/>
                <a:sym typeface="+mn-lt"/>
              </a:rPr>
              <a:t>年年底被曝光。</a:t>
            </a:r>
            <a:r>
              <a:rPr lang="en-US" altLang="zh-CN" sz="1600" dirty="0">
                <a:cs typeface="+mn-ea"/>
                <a:sym typeface="+mn-lt"/>
              </a:rPr>
              <a:t>SolarWinds</a:t>
            </a:r>
            <a:r>
              <a:rPr lang="zh-CN" altLang="en-US" sz="1600" dirty="0">
                <a:cs typeface="+mn-ea"/>
                <a:sym typeface="+mn-lt"/>
              </a:rPr>
              <a:t>事件对全球数百家公司和政府机构造成了影响</a:t>
            </a:r>
            <a:r>
              <a:rPr lang="en-US" altLang="zh-CN" sz="1600" dirty="0">
                <a:cs typeface="+mn-ea"/>
                <a:sym typeface="+mn-lt"/>
              </a:rPr>
              <a:t>,</a:t>
            </a:r>
            <a:r>
              <a:rPr lang="zh-CN" altLang="en-US" sz="1600" dirty="0">
                <a:cs typeface="+mn-ea"/>
                <a:sym typeface="+mn-lt"/>
              </a:rPr>
              <a:t>包括美国政府机构、大型企业和安全公司。</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日本第五代计算机因为软件问题在投人 </a:t>
            </a:r>
            <a:r>
              <a:rPr lang="en-US" altLang="zh-CN" sz="1600" dirty="0">
                <a:cs typeface="+mn-ea"/>
                <a:sym typeface="+mn-lt"/>
              </a:rPr>
              <a:t>50 </a:t>
            </a:r>
            <a:r>
              <a:rPr lang="zh-CN" altLang="en-US" sz="1600" dirty="0">
                <a:cs typeface="+mn-ea"/>
                <a:sym typeface="+mn-lt"/>
              </a:rPr>
              <a:t>亿美元后于 </a:t>
            </a:r>
            <a:r>
              <a:rPr lang="en-US" altLang="zh-CN" sz="1600" dirty="0">
                <a:cs typeface="+mn-ea"/>
                <a:sym typeface="+mn-lt"/>
              </a:rPr>
              <a:t>1993 </a:t>
            </a:r>
            <a:r>
              <a:rPr lang="zh-CN" altLang="en-US" sz="1600" dirty="0">
                <a:cs typeface="+mn-ea"/>
                <a:sym typeface="+mn-lt"/>
              </a:rPr>
              <a:t>年下马。</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cs typeface="+mn-ea"/>
                <a:sym typeface="+mn-lt"/>
              </a:rPr>
              <a:t>2018</a:t>
            </a:r>
            <a:r>
              <a:rPr lang="zh-CN" altLang="en-US" sz="1600" dirty="0">
                <a:cs typeface="+mn-ea"/>
                <a:sym typeface="+mn-lt"/>
              </a:rPr>
              <a:t>年和 </a:t>
            </a:r>
            <a:r>
              <a:rPr lang="en-US" altLang="zh-CN" sz="1600" dirty="0">
                <a:cs typeface="+mn-ea"/>
                <a:sym typeface="+mn-lt"/>
              </a:rPr>
              <a:t>2019</a:t>
            </a:r>
            <a:r>
              <a:rPr lang="zh-CN" altLang="en-US" sz="1600" dirty="0">
                <a:cs typeface="+mn-ea"/>
                <a:sym typeface="+mn-lt"/>
              </a:rPr>
              <a:t>年，两架波音 </a:t>
            </a:r>
            <a:r>
              <a:rPr lang="en-US" altLang="zh-CN" sz="1600" dirty="0">
                <a:cs typeface="+mn-ea"/>
                <a:sym typeface="+mn-lt"/>
              </a:rPr>
              <a:t>737 Max</a:t>
            </a:r>
            <a:r>
              <a:rPr lang="zh-CN" altLang="en-US" sz="1600" dirty="0">
                <a:cs typeface="+mn-ea"/>
                <a:sym typeface="+mn-lt"/>
              </a:rPr>
              <a:t>飞机相继发生空难。调查发现</a:t>
            </a:r>
            <a:r>
              <a:rPr lang="en-US" altLang="zh-CN" sz="1600" dirty="0">
                <a:cs typeface="+mn-ea"/>
                <a:sym typeface="+mn-lt"/>
              </a:rPr>
              <a:t>,</a:t>
            </a:r>
            <a:r>
              <a:rPr lang="zh-CN" altLang="en-US" sz="1600" dirty="0">
                <a:cs typeface="+mn-ea"/>
                <a:sym typeface="+mn-lt"/>
              </a:rPr>
              <a:t>其中一个问题涉及飞行控制系统的软件设计</a:t>
            </a:r>
            <a:r>
              <a:rPr lang="en-US" altLang="zh-CN" sz="1600" dirty="0">
                <a:cs typeface="+mn-ea"/>
                <a:sym typeface="+mn-lt"/>
              </a:rPr>
              <a:t>,</a:t>
            </a:r>
            <a:r>
              <a:rPr lang="zh-CN" altLang="en-US" sz="1600" dirty="0">
                <a:cs typeface="+mn-ea"/>
                <a:sym typeface="+mn-lt"/>
              </a:rPr>
              <a:t>导致了飞机在特定条件下的不安全行为。这引发了对飞机软件安全性和认证流程的广泛关注。</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cs typeface="+mn-ea"/>
                <a:sym typeface="+mn-lt"/>
              </a:rPr>
              <a:t>大众第八代“高尔夫”汽车即</a:t>
            </a:r>
            <a:r>
              <a:rPr lang="en-US" altLang="zh-CN" sz="1600" dirty="0">
                <a:cs typeface="+mn-ea"/>
                <a:sym typeface="+mn-lt"/>
              </a:rPr>
              <a:t>MK8</a:t>
            </a:r>
            <a:r>
              <a:rPr lang="zh-CN" altLang="en-US" sz="1600" dirty="0">
                <a:cs typeface="+mn-ea"/>
                <a:sym typeface="+mn-lt"/>
              </a:rPr>
              <a:t>，原计划在 </a:t>
            </a:r>
            <a:r>
              <a:rPr lang="en-US" altLang="zh-CN" sz="1600" dirty="0">
                <a:cs typeface="+mn-ea"/>
                <a:sym typeface="+mn-lt"/>
              </a:rPr>
              <a:t>2019</a:t>
            </a:r>
            <a:r>
              <a:rPr lang="zh-CN" altLang="en-US" sz="1600" dirty="0">
                <a:cs typeface="+mn-ea"/>
                <a:sym typeface="+mn-lt"/>
              </a:rPr>
              <a:t>年法兰克福车展上亮相，却因软件开发问题不得不推迟到 </a:t>
            </a:r>
            <a:r>
              <a:rPr lang="en-US" altLang="zh-CN" sz="1600" dirty="0">
                <a:cs typeface="+mn-ea"/>
                <a:sym typeface="+mn-lt"/>
              </a:rPr>
              <a:t>2020</a:t>
            </a:r>
            <a:r>
              <a:rPr lang="zh-CN" altLang="en-US" sz="1600" dirty="0">
                <a:cs typeface="+mn-ea"/>
                <a:sym typeface="+mn-lt"/>
              </a:rPr>
              <a:t>年在德国销售。</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cs typeface="+mn-ea"/>
                <a:sym typeface="+mn-lt"/>
              </a:rPr>
              <a:t>2020</a:t>
            </a:r>
            <a:r>
              <a:rPr lang="zh-CN" altLang="en-US" sz="1600" dirty="0">
                <a:cs typeface="+mn-ea"/>
                <a:sym typeface="+mn-lt"/>
              </a:rPr>
              <a:t>年的美国大选吸引了全世界的目光，在大选计算选票期间也发生了一起</a:t>
            </a:r>
            <a:r>
              <a:rPr lang="en-US" altLang="zh-CN" sz="1600" dirty="0">
                <a:cs typeface="+mn-ea"/>
                <a:sym typeface="+mn-lt"/>
              </a:rPr>
              <a:t>Dominion </a:t>
            </a:r>
            <a:r>
              <a:rPr lang="zh-CN" altLang="en-US" sz="1600" dirty="0">
                <a:cs typeface="+mn-ea"/>
                <a:sym typeface="+mn-lt"/>
              </a:rPr>
              <a:t>投票软件系统的故障。</a:t>
            </a:r>
            <a:endParaRPr lang="en-US" altLang="zh-CN" sz="16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cs typeface="+mn-ea"/>
                <a:sym typeface="+mn-lt"/>
              </a:rPr>
              <a:t>2020</a:t>
            </a:r>
            <a:r>
              <a:rPr lang="zh-CN" altLang="en-US" sz="1600" dirty="0">
                <a:cs typeface="+mn-ea"/>
                <a:sym typeface="+mn-lt"/>
              </a:rPr>
              <a:t>年</a:t>
            </a:r>
            <a:r>
              <a:rPr lang="en-US" altLang="zh-CN" sz="1600" dirty="0">
                <a:cs typeface="+mn-ea"/>
                <a:sym typeface="+mn-lt"/>
              </a:rPr>
              <a:t>8</a:t>
            </a:r>
            <a:r>
              <a:rPr lang="zh-CN" altLang="en-US" sz="1600" dirty="0">
                <a:cs typeface="+mn-ea"/>
                <a:sym typeface="+mn-lt"/>
              </a:rPr>
              <a:t>月，花旗集团由于使用一个过时的软件系统造成了近 </a:t>
            </a:r>
            <a:r>
              <a:rPr lang="en-US" altLang="zh-CN" sz="1600" dirty="0">
                <a:cs typeface="+mn-ea"/>
                <a:sym typeface="+mn-lt"/>
              </a:rPr>
              <a:t>110</a:t>
            </a:r>
            <a:r>
              <a:rPr lang="zh-CN" altLang="en-US" sz="1600" dirty="0">
                <a:cs typeface="+mn-ea"/>
                <a:sym typeface="+mn-lt"/>
              </a:rPr>
              <a:t>亿美元的损失。</a:t>
            </a:r>
          </a:p>
          <a:p>
            <a:pPr marL="0" indent="0">
              <a:lnSpc>
                <a:spcPct val="150000"/>
              </a:lnSpc>
              <a:buClr>
                <a:srgbClr val="0054A3"/>
              </a:buClr>
              <a:buFont typeface="+mj-lt"/>
              <a:buNone/>
            </a:pPr>
            <a:endParaRPr lang="en-US" altLang="zh-CN" sz="1600" dirty="0">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4814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412861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cs typeface="+mn-ea"/>
                <a:sym typeface="+mn-lt"/>
              </a:rPr>
              <a:t>另外还必须认识到，程序只是完成的软件产品的一个组成部分，在软件生命周期的每个阶段都会产生最终产品的一个或几个组成部分（这些组成部分通常是以文档资料的形式存在的）。</a:t>
            </a:r>
            <a:endParaRPr lang="en-US" altLang="zh-CN" sz="1200" dirty="0">
              <a:cs typeface="+mn-ea"/>
              <a:sym typeface="+mn-lt"/>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extLst>
      <p:ext uri="{BB962C8B-B14F-4D97-AF65-F5344CB8AC3E}">
        <p14:creationId xmlns:p14="http://schemas.microsoft.com/office/powerpoint/2010/main" val="1736487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1363122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2615585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1271209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extLst>
      <p:ext uri="{BB962C8B-B14F-4D97-AF65-F5344CB8AC3E}">
        <p14:creationId xmlns:p14="http://schemas.microsoft.com/office/powerpoint/2010/main" val="382639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下面对客户（</a:t>
            </a:r>
            <a:r>
              <a:rPr lang="en-US" altLang="zh-CN" sz="2400" dirty="0">
                <a:cs typeface="+mn-ea"/>
                <a:sym typeface="+mn-lt"/>
              </a:rPr>
              <a:t>Client</a:t>
            </a:r>
            <a:r>
              <a:rPr lang="zh-CN" altLang="en-US" sz="2400" dirty="0">
                <a:cs typeface="+mn-ea"/>
                <a:sym typeface="+mn-lt"/>
              </a:rPr>
              <a:t>）、用户（</a:t>
            </a:r>
            <a:r>
              <a:rPr lang="en-US" altLang="zh-CN" sz="2400" dirty="0">
                <a:cs typeface="+mn-ea"/>
                <a:sym typeface="+mn-lt"/>
              </a:rPr>
              <a:t>User</a:t>
            </a:r>
            <a:r>
              <a:rPr lang="zh-CN" altLang="en-US" sz="2400" dirty="0">
                <a:cs typeface="+mn-ea"/>
                <a:sym typeface="+mn-lt"/>
              </a:rPr>
              <a:t>），开发者（</a:t>
            </a:r>
            <a:r>
              <a:rPr lang="en-US" altLang="zh-CN" sz="2400" dirty="0">
                <a:cs typeface="+mn-ea"/>
                <a:sym typeface="+mn-lt"/>
              </a:rPr>
              <a:t>Developer</a:t>
            </a:r>
            <a:r>
              <a:rPr lang="zh-CN" altLang="en-US" sz="2400" dirty="0">
                <a:cs typeface="+mn-ea"/>
                <a:sym typeface="+mn-lt"/>
              </a:rPr>
              <a:t>）的概念进行解释。</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客户（</a:t>
            </a:r>
            <a:r>
              <a:rPr lang="en-US" altLang="zh-CN" sz="2400" dirty="0">
                <a:cs typeface="+mn-ea"/>
                <a:sym typeface="+mn-lt"/>
              </a:rPr>
              <a:t>Client</a:t>
            </a:r>
            <a:r>
              <a:rPr lang="zh-CN" altLang="en-US" sz="2400" dirty="0">
                <a:cs typeface="+mn-ea"/>
                <a:sym typeface="+mn-lt"/>
              </a:rPr>
              <a:t>）：软件产品的提出者，他不一定是最终的软件产品使用者，负责向软件开发者提出软件需求，并负责软件产品的验收（在有些情况下，客户也会是最终用户）。</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用户（</a:t>
            </a:r>
            <a:r>
              <a:rPr lang="en-US" altLang="zh-CN" sz="2400" dirty="0">
                <a:cs typeface="+mn-ea"/>
                <a:sym typeface="+mn-lt"/>
              </a:rPr>
              <a:t>User</a:t>
            </a:r>
            <a:r>
              <a:rPr lang="zh-CN" altLang="en-US" sz="2400" dirty="0">
                <a:cs typeface="+mn-ea"/>
                <a:sym typeface="+mn-lt"/>
              </a:rPr>
              <a:t>）：最终的产品使用者。</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开发者（</a:t>
            </a:r>
            <a:r>
              <a:rPr lang="en-US" altLang="zh-CN" sz="2400" dirty="0">
                <a:cs typeface="+mn-ea"/>
                <a:sym typeface="+mn-lt"/>
              </a:rPr>
              <a:t>Developer</a:t>
            </a:r>
            <a:r>
              <a:rPr lang="zh-CN" altLang="en-US" sz="2400" dirty="0">
                <a:cs typeface="+mn-ea"/>
                <a:sym typeface="+mn-lt"/>
              </a:rPr>
              <a:t>）：软件产品的开发者，负责软件的设计、实现、测试与维护工作。</a:t>
            </a:r>
          </a:p>
          <a:p>
            <a:pPr marL="285750" indent="-285750" fontAlgn="auto">
              <a:lnSpc>
                <a:spcPct val="150000"/>
              </a:lnSpc>
              <a:buClr>
                <a:srgbClr val="0054A3"/>
              </a:buClr>
              <a:buFont typeface="Wingdings" panose="05000000000000000000" charset="0"/>
              <a:buChar char="p"/>
            </a:pPr>
            <a:r>
              <a:rPr lang="zh-CN" altLang="en-US" sz="2400" dirty="0">
                <a:cs typeface="+mn-ea"/>
                <a:sym typeface="+mn-lt"/>
              </a:rPr>
              <a:t>软件工程师为了便于与客户沟通，需要采用尽可能容易理解的方式来对软件需求进行描述与定义。</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例如，软件的输入</a:t>
            </a:r>
            <a:r>
              <a:rPr lang="en-US" altLang="zh-CN" sz="2400" dirty="0">
                <a:cs typeface="+mn-ea"/>
                <a:sym typeface="+mn-lt"/>
              </a:rPr>
              <a:t>/</a:t>
            </a:r>
            <a:r>
              <a:rPr lang="zh-CN" altLang="en-US" sz="2400" dirty="0">
                <a:cs typeface="+mn-ea"/>
                <a:sym typeface="+mn-lt"/>
              </a:rPr>
              <a:t>输出格式的描述</a:t>
            </a:r>
            <a:r>
              <a:rPr lang="en-US" altLang="zh-CN" sz="2400" dirty="0">
                <a:cs typeface="+mn-ea"/>
                <a:sym typeface="+mn-lt"/>
              </a:rPr>
              <a:t>—</a:t>
            </a:r>
            <a:r>
              <a:rPr lang="zh-CN" altLang="en-US" sz="2400" dirty="0">
                <a:cs typeface="+mn-ea"/>
                <a:sym typeface="+mn-lt"/>
              </a:rPr>
              <a:t>以表格形式约定软件的数据输入与输出格式；</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软件实例描述</a:t>
            </a:r>
            <a:r>
              <a:rPr lang="en-US" altLang="zh-CN" sz="2400" dirty="0">
                <a:cs typeface="+mn-ea"/>
                <a:sym typeface="+mn-lt"/>
              </a:rPr>
              <a:t>—</a:t>
            </a:r>
            <a:r>
              <a:rPr lang="zh-CN" altLang="en-US" sz="2400" dirty="0">
                <a:cs typeface="+mn-ea"/>
                <a:sym typeface="+mn-lt"/>
              </a:rPr>
              <a:t>以文字或图形的方式，对客户需要的软件行为进行定义；</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界面描述</a:t>
            </a:r>
            <a:r>
              <a:rPr lang="en-US" altLang="zh-CN" sz="2400" dirty="0">
                <a:cs typeface="+mn-ea"/>
                <a:sym typeface="+mn-lt"/>
              </a:rPr>
              <a:t>—</a:t>
            </a:r>
            <a:r>
              <a:rPr lang="zh-CN" altLang="en-US" sz="2400" dirty="0">
                <a:cs typeface="+mn-ea"/>
                <a:sym typeface="+mn-lt"/>
              </a:rPr>
              <a:t>以图形化的形式，对客户的人机界面进行定义；</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安全性描述</a:t>
            </a:r>
            <a:r>
              <a:rPr lang="en-US" altLang="zh-CN" sz="2400" dirty="0">
                <a:cs typeface="+mn-ea"/>
                <a:sym typeface="+mn-lt"/>
              </a:rPr>
              <a:t>—</a:t>
            </a:r>
            <a:r>
              <a:rPr lang="zh-CN" altLang="en-US" sz="2400" dirty="0">
                <a:cs typeface="+mn-ea"/>
                <a:sym typeface="+mn-lt"/>
              </a:rPr>
              <a:t>以实例和约束条件，对软件安全性进行定义。</a:t>
            </a:r>
            <a:endParaRPr lang="en-US" altLang="zh-CN" sz="2400" dirty="0">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extLst>
      <p:ext uri="{BB962C8B-B14F-4D97-AF65-F5344CB8AC3E}">
        <p14:creationId xmlns:p14="http://schemas.microsoft.com/office/powerpoint/2010/main" val="1102766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Clr>
                <a:srgbClr val="0054A3"/>
              </a:buClr>
              <a:buFont typeface="Wingdings" panose="05000000000000000000" charset="0"/>
              <a:buChar char="p"/>
            </a:pPr>
            <a:r>
              <a:rPr lang="zh-CN" altLang="en-US" sz="1200" dirty="0">
                <a:cs typeface="+mn-ea"/>
                <a:sym typeface="+mn-lt"/>
              </a:rPr>
              <a:t>需求分析阶段要测试需求规格说明是否达到了客户的要求；</a:t>
            </a:r>
            <a:endParaRPr lang="en-US" altLang="zh-CN" sz="1200" dirty="0">
              <a:cs typeface="+mn-ea"/>
              <a:sym typeface="+mn-lt"/>
            </a:endParaRPr>
          </a:p>
          <a:p>
            <a:pPr marL="285750" indent="-285750">
              <a:lnSpc>
                <a:spcPct val="150000"/>
              </a:lnSpc>
              <a:buClr>
                <a:srgbClr val="0054A3"/>
              </a:buClr>
              <a:buFont typeface="Wingdings" panose="05000000000000000000" charset="0"/>
              <a:buChar char="p"/>
            </a:pPr>
            <a:r>
              <a:rPr lang="zh-CN" altLang="en-US" sz="1200" dirty="0">
                <a:cs typeface="+mn-ea"/>
                <a:sym typeface="+mn-lt"/>
              </a:rPr>
              <a:t>软件设计阶段要测试设计是否满足了需求的说明；</a:t>
            </a:r>
            <a:endParaRPr lang="en-US" altLang="zh-CN" sz="1200" dirty="0">
              <a:cs typeface="+mn-ea"/>
              <a:sym typeface="+mn-lt"/>
            </a:endParaRPr>
          </a:p>
          <a:p>
            <a:pPr marL="285750" indent="-285750">
              <a:lnSpc>
                <a:spcPct val="150000"/>
              </a:lnSpc>
              <a:buClr>
                <a:srgbClr val="0054A3"/>
              </a:buClr>
              <a:buFont typeface="Wingdings" panose="05000000000000000000" charset="0"/>
              <a:buChar char="p"/>
            </a:pPr>
            <a:r>
              <a:rPr lang="zh-CN" altLang="en-US" sz="1200" dirty="0">
                <a:cs typeface="+mn-ea"/>
                <a:sym typeface="+mn-lt"/>
              </a:rPr>
              <a:t>实现阶段要测试编码是否存在错误，是否符合设计的要求；</a:t>
            </a:r>
            <a:endParaRPr lang="en-US" altLang="zh-CN" sz="1200" dirty="0">
              <a:cs typeface="+mn-ea"/>
              <a:sym typeface="+mn-lt"/>
            </a:endParaRPr>
          </a:p>
          <a:p>
            <a:pPr marL="285750" indent="-285750">
              <a:lnSpc>
                <a:spcPct val="150000"/>
              </a:lnSpc>
              <a:buClr>
                <a:srgbClr val="0054A3"/>
              </a:buClr>
              <a:buFont typeface="Wingdings" panose="05000000000000000000" charset="0"/>
              <a:buChar char="p"/>
            </a:pPr>
            <a:r>
              <a:rPr lang="zh-CN" altLang="en-US" sz="1200" dirty="0">
                <a:cs typeface="+mn-ea"/>
                <a:sym typeface="+mn-lt"/>
              </a:rPr>
              <a:t>软件维护阶段还要不断地进行回归测试和升级测试，以保证软件产品的正常工作。</a:t>
            </a:r>
            <a:endParaRPr lang="en-US" altLang="zh-CN" sz="1200" dirty="0">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cs typeface="+mn-ea"/>
                <a:sym typeface="+mn-lt"/>
              </a:rPr>
              <a:t>此外，作为独立的软件综合测试阶段，一般在</a:t>
            </a:r>
            <a:r>
              <a:rPr lang="zh-CN" altLang="en-US" sz="1200" dirty="0">
                <a:solidFill>
                  <a:srgbClr val="C00000"/>
                </a:solidFill>
                <a:cs typeface="+mn-ea"/>
                <a:sym typeface="+mn-lt"/>
              </a:rPr>
              <a:t>编码完成</a:t>
            </a:r>
            <a:r>
              <a:rPr lang="zh-CN" altLang="en-US" sz="1200" dirty="0">
                <a:cs typeface="+mn-ea"/>
                <a:sym typeface="+mn-lt"/>
              </a:rPr>
              <a:t>之后，需要对软件进行功能、性能故障、压力及可用性、验收等全面的测试工作。</a:t>
            </a:r>
            <a:endParaRPr lang="en-US" altLang="zh-CN" sz="1200" dirty="0">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extLst>
      <p:ext uri="{BB962C8B-B14F-4D97-AF65-F5344CB8AC3E}">
        <p14:creationId xmlns:p14="http://schemas.microsoft.com/office/powerpoint/2010/main" val="1592618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extLst>
      <p:ext uri="{BB962C8B-B14F-4D97-AF65-F5344CB8AC3E}">
        <p14:creationId xmlns:p14="http://schemas.microsoft.com/office/powerpoint/2010/main" val="2816299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软件产品会在以下情况下面临淘汰：</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新技术的价格较之原有技术有优势。</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原软件产品维护的价格太高。</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新技术的使用难以在原软件上实现。</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新技术的培训和使用，极大提高了软件的性能和可靠性。</a:t>
            </a:r>
            <a:endParaRPr lang="en-US" altLang="zh-CN" sz="2400" dirty="0">
              <a:cs typeface="+mn-ea"/>
              <a:sym typeface="+mn-lt"/>
            </a:endParaRP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extLst>
      <p:ext uri="{BB962C8B-B14F-4D97-AF65-F5344CB8AC3E}">
        <p14:creationId xmlns:p14="http://schemas.microsoft.com/office/powerpoint/2010/main" val="2403997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35</a:t>
            </a:fld>
            <a:endParaRPr lang="zh-CN" altLang="en-US"/>
          </a:p>
        </p:txBody>
      </p:sp>
    </p:spTree>
    <p:extLst>
      <p:ext uri="{BB962C8B-B14F-4D97-AF65-F5344CB8AC3E}">
        <p14:creationId xmlns:p14="http://schemas.microsoft.com/office/powerpoint/2010/main" val="4141056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extLst>
      <p:ext uri="{BB962C8B-B14F-4D97-AF65-F5344CB8AC3E}">
        <p14:creationId xmlns:p14="http://schemas.microsoft.com/office/powerpoint/2010/main" val="1459457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444106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0573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2024/10/9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2024/10/9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467717" y="2430300"/>
            <a:ext cx="7534656"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软件工程</a:t>
            </a:r>
          </a:p>
        </p:txBody>
      </p:sp>
      <p:sp>
        <p:nvSpPr>
          <p:cNvPr id="16" name="TextBox 10"/>
          <p:cNvSpPr txBox="1"/>
          <p:nvPr/>
        </p:nvSpPr>
        <p:spPr>
          <a:xfrm>
            <a:off x="3313501" y="4369292"/>
            <a:ext cx="58430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mn-lt"/>
                <a:ea typeface="+mn-ea"/>
                <a:cs typeface="+mn-ea"/>
                <a:sym typeface="+mn-lt"/>
              </a:rPr>
              <a:t>西北工业大学软件学院</a:t>
            </a:r>
            <a:endParaRPr lang="en-US" altLang="zh-CN" sz="2800" dirty="0">
              <a:solidFill>
                <a:schemeClr val="bg1">
                  <a:lumMod val="95000"/>
                </a:schemeClr>
              </a:solidFill>
              <a:latin typeface="+mn-lt"/>
              <a:ea typeface="+mn-ea"/>
              <a:cs typeface="+mn-ea"/>
              <a:sym typeface="+mn-lt"/>
            </a:endParaRPr>
          </a:p>
        </p:txBody>
      </p:sp>
      <p:grpSp>
        <p:nvGrpSpPr>
          <p:cNvPr id="2" name="组合 1"/>
          <p:cNvGrpSpPr/>
          <p:nvPr/>
        </p:nvGrpSpPr>
        <p:grpSpPr>
          <a:xfrm>
            <a:off x="4903470" y="5587365"/>
            <a:ext cx="2527935" cy="466090"/>
            <a:chOff x="5664" y="8778"/>
            <a:chExt cx="3981" cy="734"/>
          </a:xfrm>
        </p:grpSpPr>
        <p:sp>
          <p:nvSpPr>
            <p:cNvPr id="13" name="TextBox 6"/>
            <p:cNvSpPr txBox="1"/>
            <p:nvPr/>
          </p:nvSpPr>
          <p:spPr>
            <a:xfrm>
              <a:off x="6519" y="8890"/>
              <a:ext cx="3126" cy="58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lnSpc>
                  <a:spcPct val="90000"/>
                </a:lnSpc>
              </a:pPr>
              <a:r>
                <a:rPr lang="zh-CN" altLang="en-US" b="1" dirty="0">
                  <a:solidFill>
                    <a:srgbClr val="0070C0"/>
                  </a:solidFill>
                  <a:latin typeface="+mn-lt"/>
                  <a:cs typeface="+mn-ea"/>
                  <a:sym typeface="+mn-lt"/>
                </a:rPr>
                <a:t>主讲人</a:t>
              </a:r>
              <a:r>
                <a:rPr lang="zh-CN" altLang="en-US" dirty="0">
                  <a:solidFill>
                    <a:srgbClr val="0070C0"/>
                  </a:solidFill>
                  <a:latin typeface="+mn-lt"/>
                  <a:cs typeface="+mn-ea"/>
                  <a:sym typeface="+mn-lt"/>
                </a:rPr>
                <a:t>：郑江滨</a:t>
              </a:r>
              <a:endParaRPr lang="zh-CN" altLang="en-US" dirty="0">
                <a:solidFill>
                  <a:schemeClr val="tx1"/>
                </a:solidFill>
                <a:latin typeface="+mn-lt"/>
                <a:cs typeface="+mn-ea"/>
                <a:sym typeface="+mn-lt"/>
              </a:endParaRPr>
            </a:p>
          </p:txBody>
        </p:sp>
        <p:sp>
          <p:nvSpPr>
            <p:cNvPr id="11" name="Freeform 7"/>
            <p:cNvSpPr>
              <a:spLocks noChangeAspect="1" noEditPoints="1"/>
            </p:cNvSpPr>
            <p:nvPr/>
          </p:nvSpPr>
          <p:spPr bwMode="auto">
            <a:xfrm>
              <a:off x="5664" y="877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pPr algn="ctr"/>
              <a:endParaRPr lang="zh-CN" altLang="en-US" dirty="0">
                <a:solidFill>
                  <a:schemeClr val="bg1"/>
                </a:solidFill>
                <a:cs typeface="+mn-ea"/>
                <a:sym typeface="+mn-lt"/>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3800"/>
                            </p:stCondLst>
                            <p:childTnLst>
                              <p:par>
                                <p:cTn id="30" presetID="8" presetClass="entr" presetSubtype="32" fill="hold" grpId="0" nodeType="afterEffect">
                                  <p:stCondLst>
                                    <p:cond delay="0"/>
                                  </p:stCondLst>
                                  <p:iterate type="lt">
                                    <p:tmPct val="10000"/>
                                  </p:iterate>
                                  <p:childTnLst>
                                    <p:set>
                                      <p:cBhvr>
                                        <p:cTn id="31" dur="1" fill="hold">
                                          <p:stCondLst>
                                            <p:cond delay="0"/>
                                          </p:stCondLst>
                                        </p:cTn>
                                        <p:tgtEl>
                                          <p:spTgt spid="16"/>
                                        </p:tgtEl>
                                        <p:attrNameLst>
                                          <p:attrName>style.visibility</p:attrName>
                                        </p:attrNameLst>
                                      </p:cBhvr>
                                      <p:to>
                                        <p:strVal val="visible"/>
                                      </p:to>
                                    </p:set>
                                    <p:animEffect transition="in" filter="diamond(ou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Part.02</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软件危机</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06170"/>
            <a:ext cx="3294380"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软件危机</a:t>
            </a:r>
          </a:p>
        </p:txBody>
      </p:sp>
      <p:grpSp>
        <p:nvGrpSpPr>
          <p:cNvPr id="14" name="组合 13"/>
          <p:cNvGrpSpPr/>
          <p:nvPr/>
        </p:nvGrpSpPr>
        <p:grpSpPr>
          <a:xfrm>
            <a:off x="863774" y="2070642"/>
            <a:ext cx="4808220" cy="460375"/>
            <a:chOff x="797704" y="1573079"/>
            <a:chExt cx="6184668" cy="460375"/>
          </a:xfrm>
        </p:grpSpPr>
        <p:sp>
          <p:nvSpPr>
            <p:cNvPr id="15" name="矩形 14"/>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文本框 27"/>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概念</a:t>
              </a:r>
            </a:p>
          </p:txBody>
        </p:sp>
      </p:grpSp>
      <p:sp>
        <p:nvSpPr>
          <p:cNvPr id="29" name="文本框 28"/>
          <p:cNvSpPr txBox="1"/>
          <p:nvPr/>
        </p:nvSpPr>
        <p:spPr>
          <a:xfrm>
            <a:off x="1154462" y="2599609"/>
            <a:ext cx="10343515" cy="574581"/>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软件危机是指在计算机</a:t>
            </a:r>
            <a:r>
              <a:rPr lang="zh-CN" altLang="en-US" sz="2400" dirty="0">
                <a:solidFill>
                  <a:srgbClr val="C00000"/>
                </a:solidFill>
                <a:cs typeface="+mn-ea"/>
                <a:sym typeface="+mn-lt"/>
              </a:rPr>
              <a:t>软件开发及维护</a:t>
            </a:r>
            <a:r>
              <a:rPr lang="zh-CN" altLang="en-US" sz="2400" dirty="0">
                <a:cs typeface="+mn-ea"/>
                <a:sym typeface="+mn-lt"/>
              </a:rPr>
              <a:t>的过程中所遇到的一系列严重问题。</a:t>
            </a:r>
            <a:endParaRPr lang="en-US" altLang="zh-CN" sz="2400" dirty="0">
              <a:cs typeface="+mn-ea"/>
              <a:sym typeface="+mn-lt"/>
            </a:endParaRPr>
          </a:p>
        </p:txBody>
      </p:sp>
      <p:grpSp>
        <p:nvGrpSpPr>
          <p:cNvPr id="30" name="组合 29"/>
          <p:cNvGrpSpPr/>
          <p:nvPr/>
        </p:nvGrpSpPr>
        <p:grpSpPr>
          <a:xfrm>
            <a:off x="863774" y="3514921"/>
            <a:ext cx="4808220" cy="460375"/>
            <a:chOff x="797704" y="1573079"/>
            <a:chExt cx="6184668" cy="460375"/>
          </a:xfrm>
        </p:grpSpPr>
        <p:sp>
          <p:nvSpPr>
            <p:cNvPr id="31" name="矩形 3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2" name="文本框 31"/>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典型表现</a:t>
              </a:r>
            </a:p>
          </p:txBody>
        </p:sp>
      </p:grpSp>
      <p:sp>
        <p:nvSpPr>
          <p:cNvPr id="27" name="文本框 26">
            <a:extLst>
              <a:ext uri="{FF2B5EF4-FFF2-40B4-BE49-F238E27FC236}">
                <a16:creationId xmlns:a16="http://schemas.microsoft.com/office/drawing/2014/main" id="{70B874B3-A046-44E6-A9F5-FFB3FEF6CCA3}"/>
              </a:ext>
            </a:extLst>
          </p:cNvPr>
          <p:cNvSpPr txBox="1"/>
          <p:nvPr/>
        </p:nvSpPr>
        <p:spPr>
          <a:xfrm>
            <a:off x="-129793" y="3925659"/>
            <a:ext cx="10058400" cy="2932341"/>
          </a:xfrm>
          <a:prstGeom prst="rect">
            <a:avLst/>
          </a:prstGeom>
          <a:noFill/>
        </p:spPr>
        <p:txBody>
          <a:bodyPr wrap="square" rtlCol="0">
            <a:spAutoFit/>
          </a:bodyPr>
          <a:lstStyle/>
          <a:p>
            <a:pPr marL="1714500" lvl="3" indent="-342900">
              <a:lnSpc>
                <a:spcPct val="200000"/>
              </a:lnSpc>
              <a:buClr>
                <a:srgbClr val="0054A3"/>
              </a:buClr>
              <a:buFont typeface="Wingdings" panose="05000000000000000000" pitchFamily="2" charset="2"/>
              <a:buChar char="p"/>
            </a:pPr>
            <a:r>
              <a:rPr lang="zh-CN" altLang="en-US" sz="2400" dirty="0">
                <a:cs typeface="+mn-ea"/>
                <a:sym typeface="+mn-lt"/>
              </a:rPr>
              <a:t>对软件开发成本和进度的估计常常很不准确。</a:t>
            </a:r>
          </a:p>
          <a:p>
            <a:pPr marL="1714500" lvl="3" indent="-342900">
              <a:lnSpc>
                <a:spcPct val="200000"/>
              </a:lnSpc>
              <a:buClr>
                <a:srgbClr val="0054A3"/>
              </a:buClr>
              <a:buFont typeface="Wingdings" panose="05000000000000000000" pitchFamily="2" charset="2"/>
              <a:buChar char="p"/>
            </a:pPr>
            <a:r>
              <a:rPr lang="zh-CN" altLang="en-US" sz="2400" dirty="0">
                <a:cs typeface="+mn-ea"/>
                <a:sym typeface="+mn-lt"/>
              </a:rPr>
              <a:t>用户对“已完成的”软件系统不满意的现象经常发生。</a:t>
            </a:r>
          </a:p>
          <a:p>
            <a:pPr lvl="3" indent="0">
              <a:lnSpc>
                <a:spcPct val="200000"/>
              </a:lnSpc>
              <a:buClr>
                <a:srgbClr val="0054A3"/>
              </a:buClr>
              <a:buFont typeface="Wingdings" panose="05000000000000000000" pitchFamily="2" charset="2"/>
              <a:buNone/>
            </a:pPr>
            <a:endParaRPr lang="zh-CN" altLang="en-US" sz="2400" dirty="0">
              <a:cs typeface="+mn-ea"/>
              <a:sym typeface="+mn-lt"/>
            </a:endParaRPr>
          </a:p>
          <a:p>
            <a:pPr marL="1714500" lvl="3" indent="-342900">
              <a:lnSpc>
                <a:spcPct val="200000"/>
              </a:lnSpc>
              <a:buClr>
                <a:srgbClr val="0054A3"/>
              </a:buClr>
              <a:buFont typeface="Wingdings" panose="05000000000000000000" pitchFamily="2" charset="2"/>
              <a:buChar char="p"/>
            </a:pPr>
            <a:endParaRPr lang="zh-CN" altLang="en-US" sz="2400" dirty="0">
              <a:cs typeface="+mn-ea"/>
              <a:sym typeface="+mn-lt"/>
            </a:endParaRPr>
          </a:p>
        </p:txBody>
      </p:sp>
      <p:sp>
        <p:nvSpPr>
          <p:cNvPr id="57" name="矩形 4">
            <a:extLst>
              <a:ext uri="{FF2B5EF4-FFF2-40B4-BE49-F238E27FC236}">
                <a16:creationId xmlns:a16="http://schemas.microsoft.com/office/drawing/2014/main" id="{3D965E35-1701-4AEE-B3C8-E42ECD8A758E}"/>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58" name="直接连接符 57">
            <a:extLst>
              <a:ext uri="{FF2B5EF4-FFF2-40B4-BE49-F238E27FC236}">
                <a16:creationId xmlns:a16="http://schemas.microsoft.com/office/drawing/2014/main" id="{13E9D1E6-1FF3-453B-8CEE-85DE95C25674}"/>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3F8D6ABE-3137-4D38-B0C6-4FC246FD53E1}"/>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60" name="TextBox 6">
            <a:extLst>
              <a:ext uri="{FF2B5EF4-FFF2-40B4-BE49-F238E27FC236}">
                <a16:creationId xmlns:a16="http://schemas.microsoft.com/office/drawing/2014/main" id="{E8BC1FE6-6805-4569-B491-4555FBE4D467}"/>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61" name="TextBox 7">
            <a:extLst>
              <a:ext uri="{FF2B5EF4-FFF2-40B4-BE49-F238E27FC236}">
                <a16:creationId xmlns:a16="http://schemas.microsoft.com/office/drawing/2014/main" id="{6879ADB1-0138-4374-AE0A-71BC20D17A40}"/>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62" name="TextBox 9">
            <a:extLst>
              <a:ext uri="{FF2B5EF4-FFF2-40B4-BE49-F238E27FC236}">
                <a16:creationId xmlns:a16="http://schemas.microsoft.com/office/drawing/2014/main" id="{BC968EB0-0531-4D00-B206-62B347731282}"/>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63" name="TextBox 10">
            <a:extLst>
              <a:ext uri="{FF2B5EF4-FFF2-40B4-BE49-F238E27FC236}">
                <a16:creationId xmlns:a16="http://schemas.microsoft.com/office/drawing/2014/main" id="{AD38C88A-9FCE-4BCC-80D6-67109358AD6E}"/>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64" name="直接连接符 63">
            <a:extLst>
              <a:ext uri="{FF2B5EF4-FFF2-40B4-BE49-F238E27FC236}">
                <a16:creationId xmlns:a16="http://schemas.microsoft.com/office/drawing/2014/main" id="{60ADA2E8-8A1F-4999-AED6-F61124431655}"/>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44F2D6FD-8975-43EE-870F-BA472A5EBF63}"/>
              </a:ext>
            </a:extLst>
          </p:cNvPr>
          <p:cNvPicPr>
            <a:picLocks noChangeAspect="1"/>
          </p:cNvPicPr>
          <p:nvPr/>
        </p:nvPicPr>
        <p:blipFill>
          <a:blip r:embed="rId3"/>
          <a:stretch>
            <a:fillRect/>
          </a:stretch>
        </p:blipFill>
        <p:spPr>
          <a:xfrm>
            <a:off x="135890" y="26670"/>
            <a:ext cx="791210" cy="715645"/>
          </a:xfrm>
          <a:prstGeom prst="rect">
            <a:avLst/>
          </a:prstGeom>
        </p:spPr>
      </p:pic>
      <p:sp>
        <p:nvSpPr>
          <p:cNvPr id="66" name="TextBox 7">
            <a:extLst>
              <a:ext uri="{FF2B5EF4-FFF2-40B4-BE49-F238E27FC236}">
                <a16:creationId xmlns:a16="http://schemas.microsoft.com/office/drawing/2014/main" id="{C1C134EC-395C-46E2-8743-CBEBCF0D5894}"/>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67" name="直接连接符 66">
            <a:extLst>
              <a:ext uri="{FF2B5EF4-FFF2-40B4-BE49-F238E27FC236}">
                <a16:creationId xmlns:a16="http://schemas.microsoft.com/office/drawing/2014/main" id="{8903564C-FD35-459E-BFB9-A1458014C2D7}"/>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65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4" name="AutoShape 2">
            <a:extLst>
              <a:ext uri="{FF2B5EF4-FFF2-40B4-BE49-F238E27FC236}">
                <a16:creationId xmlns:a16="http://schemas.microsoft.com/office/drawing/2014/main" id="{DD927705-DEEE-4878-A7F1-6A32AFA89582}"/>
              </a:ext>
            </a:extLst>
          </p:cNvPr>
          <p:cNvSpPr>
            <a:spLocks noChangeAspect="1" noChangeArrowheads="1"/>
          </p:cNvSpPr>
          <p:nvPr/>
        </p:nvSpPr>
        <p:spPr bwMode="auto">
          <a:xfrm>
            <a:off x="6194808" y="32163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bject 2">
            <a:extLst>
              <a:ext uri="{FF2B5EF4-FFF2-40B4-BE49-F238E27FC236}">
                <a16:creationId xmlns:a16="http://schemas.microsoft.com/office/drawing/2014/main" id="{4B4BF7B3-4B2B-4E95-BCA4-F9D879943F58}"/>
              </a:ext>
            </a:extLst>
          </p:cNvPr>
          <p:cNvSpPr/>
          <p:nvPr/>
        </p:nvSpPr>
        <p:spPr>
          <a:xfrm>
            <a:off x="965494" y="3144840"/>
            <a:ext cx="10067596" cy="1665577"/>
          </a:xfrm>
          <a:custGeom>
            <a:avLst/>
            <a:gdLst/>
            <a:ahLst/>
            <a:cxnLst/>
            <a:rect l="l" t="t" r="r" b="b"/>
            <a:pathLst>
              <a:path w="7158355" h="2117090">
                <a:moveTo>
                  <a:pt x="5926312" y="0"/>
                </a:moveTo>
                <a:lnTo>
                  <a:pt x="5926312" y="529203"/>
                </a:lnTo>
                <a:lnTo>
                  <a:pt x="0" y="529203"/>
                </a:lnTo>
                <a:lnTo>
                  <a:pt x="0" y="1587610"/>
                </a:lnTo>
                <a:lnTo>
                  <a:pt x="5926312" y="1587610"/>
                </a:lnTo>
                <a:lnTo>
                  <a:pt x="5926312" y="2116814"/>
                </a:lnTo>
                <a:lnTo>
                  <a:pt x="7157896" y="1058407"/>
                </a:lnTo>
                <a:lnTo>
                  <a:pt x="5926312" y="0"/>
                </a:lnTo>
                <a:close/>
              </a:path>
            </a:pathLst>
          </a:custGeom>
          <a:solidFill>
            <a:srgbClr val="D1E7F6"/>
          </a:solidFill>
        </p:spPr>
        <p:txBody>
          <a:bodyPr wrap="square" lIns="0" tIns="0" rIns="0" bIns="0" rtlCol="0"/>
          <a:lstStyle/>
          <a:p>
            <a:endParaRPr dirty="0"/>
          </a:p>
        </p:txBody>
      </p:sp>
      <p:sp>
        <p:nvSpPr>
          <p:cNvPr id="51" name="object 20">
            <a:extLst>
              <a:ext uri="{FF2B5EF4-FFF2-40B4-BE49-F238E27FC236}">
                <a16:creationId xmlns:a16="http://schemas.microsoft.com/office/drawing/2014/main" id="{C4DA577E-A4D7-4E1D-8AC6-08C3BBE1B316}"/>
              </a:ext>
            </a:extLst>
          </p:cNvPr>
          <p:cNvSpPr/>
          <p:nvPr/>
        </p:nvSpPr>
        <p:spPr>
          <a:xfrm>
            <a:off x="1339483" y="3073038"/>
            <a:ext cx="501291" cy="687769"/>
          </a:xfrm>
          <a:custGeom>
            <a:avLst/>
            <a:gdLst/>
            <a:ahLst/>
            <a:cxnLst/>
            <a:rect l="l" t="t" r="r" b="b"/>
            <a:pathLst>
              <a:path w="575945" h="541654">
                <a:moveTo>
                  <a:pt x="0" y="0"/>
                </a:moveTo>
                <a:lnTo>
                  <a:pt x="575732" y="541235"/>
                </a:lnTo>
              </a:path>
            </a:pathLst>
          </a:custGeom>
          <a:ln w="6349">
            <a:solidFill>
              <a:srgbClr val="000000"/>
            </a:solidFill>
          </a:ln>
        </p:spPr>
        <p:txBody>
          <a:bodyPr wrap="square" lIns="0" tIns="0" rIns="0" bIns="0" rtlCol="0"/>
          <a:lstStyle/>
          <a:p>
            <a:endParaRPr dirty="0"/>
          </a:p>
        </p:txBody>
      </p:sp>
      <p:sp>
        <p:nvSpPr>
          <p:cNvPr id="65" name="object 21">
            <a:extLst>
              <a:ext uri="{FF2B5EF4-FFF2-40B4-BE49-F238E27FC236}">
                <a16:creationId xmlns:a16="http://schemas.microsoft.com/office/drawing/2014/main" id="{69D616C6-221C-479B-B858-33C15E0E4267}"/>
              </a:ext>
            </a:extLst>
          </p:cNvPr>
          <p:cNvSpPr txBox="1"/>
          <p:nvPr/>
        </p:nvSpPr>
        <p:spPr>
          <a:xfrm>
            <a:off x="490899" y="2220755"/>
            <a:ext cx="1654810" cy="842538"/>
          </a:xfrm>
          <a:prstGeom prst="rect">
            <a:avLst/>
          </a:prstGeom>
          <a:ln w="6349">
            <a:solidFill>
              <a:srgbClr val="000000"/>
            </a:solidFill>
          </a:ln>
        </p:spPr>
        <p:txBody>
          <a:bodyPr vert="horz" wrap="square" lIns="0" tIns="110490" rIns="0" bIns="0" rtlCol="0">
            <a:spAutoFit/>
          </a:bodyPr>
          <a:lstStyle/>
          <a:p>
            <a:pPr marL="91440" algn="ctr">
              <a:lnSpc>
                <a:spcPts val="1639"/>
              </a:lnSpc>
              <a:spcBef>
                <a:spcPts val="870"/>
              </a:spcBef>
            </a:pPr>
            <a:r>
              <a:rPr lang="en-US" altLang="zh-CN" sz="1600" dirty="0">
                <a:latin typeface="黑体" panose="02010609060101010101" pitchFamily="49" charset="-122"/>
                <a:cs typeface="Arial"/>
              </a:rPr>
              <a:t>1946</a:t>
            </a:r>
            <a:r>
              <a:rPr lang="zh-CN" altLang="en-US" sz="1600" dirty="0">
                <a:latin typeface="黑体" panose="02010609060101010101" pitchFamily="49" charset="-122"/>
                <a:cs typeface="Arial"/>
              </a:rPr>
              <a:t>年</a:t>
            </a:r>
            <a:r>
              <a:rPr lang="zh-CN" altLang="en-US" sz="1600" dirty="0">
                <a:latin typeface="+mn-ea"/>
                <a:cs typeface="Arial"/>
              </a:rPr>
              <a:t>到</a:t>
            </a:r>
            <a:r>
              <a:rPr lang="en-US" altLang="zh-CN" sz="1600" dirty="0">
                <a:latin typeface="黑体" panose="02010609060101010101" pitchFamily="49" charset="-122"/>
                <a:cs typeface="Arial"/>
              </a:rPr>
              <a:t>20</a:t>
            </a:r>
            <a:r>
              <a:rPr lang="zh-CN" altLang="en-US" sz="1600" dirty="0">
                <a:latin typeface="黑体" panose="02010609060101010101" pitchFamily="49" charset="-122"/>
                <a:cs typeface="Arial"/>
              </a:rPr>
              <a:t>世纪</a:t>
            </a:r>
            <a:r>
              <a:rPr lang="en-US" altLang="zh-CN" sz="1600" dirty="0">
                <a:latin typeface="黑体" panose="02010609060101010101" pitchFamily="49" charset="-122"/>
                <a:cs typeface="Arial"/>
              </a:rPr>
              <a:t>60</a:t>
            </a:r>
            <a:r>
              <a:rPr lang="zh-CN" altLang="en-US" sz="1600" dirty="0">
                <a:latin typeface="黑体" panose="02010609060101010101" pitchFamily="49" charset="-122"/>
                <a:cs typeface="Arial"/>
              </a:rPr>
              <a:t>年代初</a:t>
            </a:r>
            <a:endParaRPr lang="en-US" altLang="zh-CN" sz="1600" dirty="0">
              <a:latin typeface="黑体" panose="02010609060101010101" pitchFamily="49" charset="-122"/>
              <a:cs typeface="Arial"/>
            </a:endParaRPr>
          </a:p>
          <a:p>
            <a:pPr marL="91440" algn="ctr">
              <a:lnSpc>
                <a:spcPts val="1639"/>
              </a:lnSpc>
              <a:spcBef>
                <a:spcPts val="870"/>
              </a:spcBef>
            </a:pPr>
            <a:r>
              <a:rPr lang="zh-CN" altLang="en-US" sz="1600" dirty="0">
                <a:latin typeface="黑体" panose="02010609060101010101" pitchFamily="49" charset="-122"/>
                <a:cs typeface="Arial"/>
              </a:rPr>
              <a:t>个体手工方式</a:t>
            </a:r>
            <a:endParaRPr sz="1600" dirty="0">
              <a:latin typeface="Arial"/>
              <a:cs typeface="Arial"/>
            </a:endParaRPr>
          </a:p>
        </p:txBody>
      </p:sp>
      <p:sp>
        <p:nvSpPr>
          <p:cNvPr id="66" name="object 23">
            <a:extLst>
              <a:ext uri="{FF2B5EF4-FFF2-40B4-BE49-F238E27FC236}">
                <a16:creationId xmlns:a16="http://schemas.microsoft.com/office/drawing/2014/main" id="{E3755502-D35D-4C42-9563-995E5F54BFB6}"/>
              </a:ext>
            </a:extLst>
          </p:cNvPr>
          <p:cNvSpPr/>
          <p:nvPr/>
        </p:nvSpPr>
        <p:spPr>
          <a:xfrm>
            <a:off x="5261218" y="3079463"/>
            <a:ext cx="501291" cy="681344"/>
          </a:xfrm>
          <a:custGeom>
            <a:avLst/>
            <a:gdLst/>
            <a:ahLst/>
            <a:cxnLst/>
            <a:rect l="l" t="t" r="r" b="b"/>
            <a:pathLst>
              <a:path w="639445" h="522604">
                <a:moveTo>
                  <a:pt x="0" y="0"/>
                </a:moveTo>
                <a:lnTo>
                  <a:pt x="639090" y="521992"/>
                </a:lnTo>
              </a:path>
            </a:pathLst>
          </a:custGeom>
          <a:ln w="6349">
            <a:solidFill>
              <a:srgbClr val="000000"/>
            </a:solidFill>
          </a:ln>
        </p:spPr>
        <p:txBody>
          <a:bodyPr wrap="square" lIns="0" tIns="0" rIns="0" bIns="0" rtlCol="0"/>
          <a:lstStyle/>
          <a:p>
            <a:endParaRPr/>
          </a:p>
        </p:txBody>
      </p:sp>
      <p:sp>
        <p:nvSpPr>
          <p:cNvPr id="67" name="object 24">
            <a:extLst>
              <a:ext uri="{FF2B5EF4-FFF2-40B4-BE49-F238E27FC236}">
                <a16:creationId xmlns:a16="http://schemas.microsoft.com/office/drawing/2014/main" id="{DEE40213-7608-49FB-AA66-EAFCEE913661}"/>
              </a:ext>
            </a:extLst>
          </p:cNvPr>
          <p:cNvSpPr txBox="1"/>
          <p:nvPr/>
        </p:nvSpPr>
        <p:spPr>
          <a:xfrm>
            <a:off x="4340020" y="2091573"/>
            <a:ext cx="1791334" cy="965649"/>
          </a:xfrm>
          <a:prstGeom prst="rect">
            <a:avLst/>
          </a:prstGeom>
          <a:ln w="6349">
            <a:solidFill>
              <a:srgbClr val="000000"/>
            </a:solidFill>
          </a:ln>
        </p:spPr>
        <p:txBody>
          <a:bodyPr vert="horz" wrap="square" lIns="0" tIns="110490" rIns="0" bIns="0" rtlCol="0">
            <a:spAutoFit/>
          </a:bodyPr>
          <a:lstStyle/>
          <a:p>
            <a:pPr marL="90805" algn="ctr">
              <a:lnSpc>
                <a:spcPct val="100000"/>
              </a:lnSpc>
              <a:spcBef>
                <a:spcPts val="870"/>
              </a:spcBef>
            </a:pPr>
            <a:r>
              <a:rPr lang="en-US" altLang="zh-CN" sz="1600" dirty="0">
                <a:latin typeface="黑体" panose="02010609060101010101" pitchFamily="49" charset="-122"/>
                <a:cs typeface="Arial"/>
              </a:rPr>
              <a:t>20</a:t>
            </a:r>
            <a:r>
              <a:rPr lang="zh-CN" altLang="en-US" sz="1600" dirty="0">
                <a:latin typeface="黑体" panose="02010609060101010101" pitchFamily="49" charset="-122"/>
                <a:cs typeface="Arial"/>
              </a:rPr>
              <a:t>世纪</a:t>
            </a:r>
            <a:r>
              <a:rPr lang="en-US" altLang="zh-CN" sz="1600" dirty="0">
                <a:latin typeface="黑体" panose="02010609060101010101" pitchFamily="49" charset="-122"/>
                <a:cs typeface="Arial"/>
              </a:rPr>
              <a:t>70</a:t>
            </a:r>
            <a:r>
              <a:rPr lang="zh-CN" altLang="en-US" sz="1600" dirty="0">
                <a:latin typeface="黑体" panose="02010609060101010101" pitchFamily="49" charset="-122"/>
                <a:cs typeface="Arial"/>
              </a:rPr>
              <a:t>年代中期至</a:t>
            </a:r>
            <a:r>
              <a:rPr lang="en-US" altLang="zh-CN" sz="1600" dirty="0">
                <a:latin typeface="黑体" panose="02010609060101010101" pitchFamily="49" charset="-122"/>
                <a:cs typeface="Arial"/>
              </a:rPr>
              <a:t>80</a:t>
            </a:r>
            <a:r>
              <a:rPr lang="zh-CN" altLang="en-US" sz="1600" dirty="0">
                <a:latin typeface="黑体" panose="02010609060101010101" pitchFamily="49" charset="-122"/>
                <a:cs typeface="Arial"/>
              </a:rPr>
              <a:t>年代中期</a:t>
            </a:r>
            <a:endParaRPr lang="en-US" altLang="zh-CN" sz="1600" dirty="0">
              <a:latin typeface="黑体" panose="02010609060101010101" pitchFamily="49" charset="-122"/>
              <a:cs typeface="Arial"/>
            </a:endParaRPr>
          </a:p>
          <a:p>
            <a:pPr marL="90805" algn="ctr">
              <a:lnSpc>
                <a:spcPct val="100000"/>
              </a:lnSpc>
              <a:spcBef>
                <a:spcPts val="870"/>
              </a:spcBef>
            </a:pPr>
            <a:r>
              <a:rPr lang="zh-CN" altLang="en-US" sz="1600" dirty="0">
                <a:latin typeface="黑体" panose="02010609060101010101" pitchFamily="49" charset="-122"/>
                <a:cs typeface="Arial"/>
              </a:rPr>
              <a:t>引入工程思想</a:t>
            </a:r>
            <a:endParaRPr sz="1600" dirty="0">
              <a:latin typeface="Arial"/>
              <a:cs typeface="Arial"/>
            </a:endParaRPr>
          </a:p>
        </p:txBody>
      </p:sp>
      <p:sp>
        <p:nvSpPr>
          <p:cNvPr id="69" name="object 26">
            <a:extLst>
              <a:ext uri="{FF2B5EF4-FFF2-40B4-BE49-F238E27FC236}">
                <a16:creationId xmlns:a16="http://schemas.microsoft.com/office/drawing/2014/main" id="{77287B5D-9EA6-418B-BB2C-620DFAA86952}"/>
              </a:ext>
            </a:extLst>
          </p:cNvPr>
          <p:cNvSpPr/>
          <p:nvPr/>
        </p:nvSpPr>
        <p:spPr>
          <a:xfrm>
            <a:off x="9182953" y="3106000"/>
            <a:ext cx="501291" cy="669430"/>
          </a:xfrm>
          <a:custGeom>
            <a:avLst/>
            <a:gdLst/>
            <a:ahLst/>
            <a:cxnLst/>
            <a:rect l="l" t="t" r="r" b="b"/>
            <a:pathLst>
              <a:path w="716279" h="502920">
                <a:moveTo>
                  <a:pt x="0" y="0"/>
                </a:moveTo>
                <a:lnTo>
                  <a:pt x="716069" y="502749"/>
                </a:lnTo>
              </a:path>
            </a:pathLst>
          </a:custGeom>
          <a:ln w="6349">
            <a:solidFill>
              <a:srgbClr val="000000"/>
            </a:solidFill>
          </a:ln>
        </p:spPr>
        <p:txBody>
          <a:bodyPr wrap="square" lIns="0" tIns="0" rIns="0" bIns="0" rtlCol="0"/>
          <a:lstStyle/>
          <a:p>
            <a:endParaRPr dirty="0"/>
          </a:p>
        </p:txBody>
      </p:sp>
      <p:sp>
        <p:nvSpPr>
          <p:cNvPr id="70" name="object 27">
            <a:extLst>
              <a:ext uri="{FF2B5EF4-FFF2-40B4-BE49-F238E27FC236}">
                <a16:creationId xmlns:a16="http://schemas.microsoft.com/office/drawing/2014/main" id="{7A5AAB75-63E8-4F92-AE70-0154F2B0F7F9}"/>
              </a:ext>
            </a:extLst>
          </p:cNvPr>
          <p:cNvSpPr txBox="1"/>
          <p:nvPr/>
        </p:nvSpPr>
        <p:spPr>
          <a:xfrm>
            <a:off x="8409350" y="2124718"/>
            <a:ext cx="1452572" cy="965649"/>
          </a:xfrm>
          <a:prstGeom prst="rect">
            <a:avLst/>
          </a:prstGeom>
          <a:ln w="6349">
            <a:solidFill>
              <a:srgbClr val="000000"/>
            </a:solidFill>
          </a:ln>
        </p:spPr>
        <p:txBody>
          <a:bodyPr vert="horz" wrap="square" lIns="0" tIns="110490" rIns="0" bIns="0" rtlCol="0">
            <a:spAutoFit/>
          </a:bodyPr>
          <a:lstStyle/>
          <a:p>
            <a:pPr marL="91440" algn="ctr">
              <a:lnSpc>
                <a:spcPct val="100000"/>
              </a:lnSpc>
              <a:spcBef>
                <a:spcPts val="870"/>
              </a:spcBef>
            </a:pPr>
            <a:r>
              <a:rPr lang="en-US" altLang="zh-CN" sz="1600" dirty="0">
                <a:cs typeface="+mn-ea"/>
                <a:sym typeface="+mn-lt"/>
              </a:rPr>
              <a:t>20</a:t>
            </a:r>
            <a:r>
              <a:rPr lang="zh-CN" altLang="en-US" sz="1600" dirty="0">
                <a:cs typeface="+mn-ea"/>
                <a:sym typeface="+mn-lt"/>
              </a:rPr>
              <a:t>世纪末</a:t>
            </a:r>
            <a:endParaRPr lang="en-US" altLang="zh-CN" sz="1600" dirty="0">
              <a:cs typeface="+mn-ea"/>
              <a:sym typeface="+mn-lt"/>
            </a:endParaRPr>
          </a:p>
          <a:p>
            <a:pPr marL="91440" algn="ctr">
              <a:lnSpc>
                <a:spcPct val="100000"/>
              </a:lnSpc>
              <a:spcBef>
                <a:spcPts val="870"/>
              </a:spcBef>
            </a:pPr>
            <a:r>
              <a:rPr lang="zh-CN" altLang="en-US" sz="1600" dirty="0">
                <a:latin typeface="黑体" panose="02010609060101010101" pitchFamily="49" charset="-122"/>
                <a:cs typeface="Arial"/>
              </a:rPr>
              <a:t>人工智能的引入等</a:t>
            </a:r>
            <a:endParaRPr lang="en-US" altLang="zh-CN" sz="1600" dirty="0">
              <a:latin typeface="黑体" panose="02010609060101010101" pitchFamily="49" charset="-122"/>
              <a:cs typeface="Arial"/>
            </a:endParaRPr>
          </a:p>
        </p:txBody>
      </p:sp>
      <p:sp>
        <p:nvSpPr>
          <p:cNvPr id="71" name="object 29">
            <a:extLst>
              <a:ext uri="{FF2B5EF4-FFF2-40B4-BE49-F238E27FC236}">
                <a16:creationId xmlns:a16="http://schemas.microsoft.com/office/drawing/2014/main" id="{B80B2852-33AC-4C7A-97AD-0DDB82A85840}"/>
              </a:ext>
            </a:extLst>
          </p:cNvPr>
          <p:cNvSpPr/>
          <p:nvPr/>
        </p:nvSpPr>
        <p:spPr>
          <a:xfrm>
            <a:off x="3000372" y="4171431"/>
            <a:ext cx="810895" cy="655662"/>
          </a:xfrm>
          <a:custGeom>
            <a:avLst/>
            <a:gdLst/>
            <a:ahLst/>
            <a:cxnLst/>
            <a:rect l="l" t="t" r="r" b="b"/>
            <a:pathLst>
              <a:path w="810895" h="382904">
                <a:moveTo>
                  <a:pt x="0" y="382458"/>
                </a:moveTo>
                <a:lnTo>
                  <a:pt x="810556" y="0"/>
                </a:lnTo>
              </a:path>
            </a:pathLst>
          </a:custGeom>
          <a:ln w="6349">
            <a:solidFill>
              <a:srgbClr val="000000"/>
            </a:solidFill>
          </a:ln>
        </p:spPr>
        <p:txBody>
          <a:bodyPr wrap="square" lIns="0" tIns="0" rIns="0" bIns="0" rtlCol="0"/>
          <a:lstStyle/>
          <a:p>
            <a:endParaRPr/>
          </a:p>
        </p:txBody>
      </p:sp>
      <p:sp>
        <p:nvSpPr>
          <p:cNvPr id="72" name="object 30">
            <a:extLst>
              <a:ext uri="{FF2B5EF4-FFF2-40B4-BE49-F238E27FC236}">
                <a16:creationId xmlns:a16="http://schemas.microsoft.com/office/drawing/2014/main" id="{90BE8B3B-62FA-4546-AFB8-B82849CF75C5}"/>
              </a:ext>
            </a:extLst>
          </p:cNvPr>
          <p:cNvSpPr txBox="1"/>
          <p:nvPr/>
        </p:nvSpPr>
        <p:spPr>
          <a:xfrm>
            <a:off x="2059743" y="4806889"/>
            <a:ext cx="1791335" cy="859210"/>
          </a:xfrm>
          <a:prstGeom prst="rect">
            <a:avLst/>
          </a:prstGeom>
          <a:ln w="6349">
            <a:solidFill>
              <a:srgbClr val="000000"/>
            </a:solidFill>
          </a:ln>
        </p:spPr>
        <p:txBody>
          <a:bodyPr vert="horz" wrap="square" lIns="0" tIns="5080" rIns="0" bIns="0" rtlCol="0">
            <a:spAutoFit/>
          </a:bodyPr>
          <a:lstStyle/>
          <a:p>
            <a:pPr marL="90805" algn="ctr">
              <a:lnSpc>
                <a:spcPct val="100000"/>
              </a:lnSpc>
              <a:spcBef>
                <a:spcPts val="870"/>
              </a:spcBef>
            </a:pPr>
            <a:r>
              <a:rPr lang="en-US" altLang="zh-CN" sz="1600" dirty="0">
                <a:latin typeface="黑体" panose="02010609060101010101" pitchFamily="49" charset="-122"/>
                <a:cs typeface="Arial"/>
              </a:rPr>
              <a:t>20</a:t>
            </a:r>
            <a:r>
              <a:rPr lang="zh-CN" altLang="en-US" sz="1600" dirty="0">
                <a:latin typeface="黑体" panose="02010609060101010101" pitchFamily="49" charset="-122"/>
                <a:cs typeface="Arial"/>
              </a:rPr>
              <a:t>世纪</a:t>
            </a:r>
            <a:r>
              <a:rPr lang="en-US" altLang="zh-CN" sz="1600" dirty="0">
                <a:latin typeface="黑体" panose="02010609060101010101" pitchFamily="49" charset="-122"/>
                <a:cs typeface="Arial"/>
              </a:rPr>
              <a:t>60</a:t>
            </a:r>
            <a:r>
              <a:rPr lang="zh-CN" altLang="en-US" sz="1600" dirty="0">
                <a:latin typeface="黑体" panose="02010609060101010101" pitchFamily="49" charset="-122"/>
                <a:cs typeface="Arial"/>
              </a:rPr>
              <a:t>年代初到</a:t>
            </a:r>
            <a:r>
              <a:rPr lang="en-US" altLang="zh-CN" sz="1600" dirty="0">
                <a:latin typeface="黑体" panose="02010609060101010101" pitchFamily="49" charset="-122"/>
                <a:cs typeface="Arial"/>
              </a:rPr>
              <a:t>70</a:t>
            </a:r>
            <a:r>
              <a:rPr lang="zh-CN" altLang="en-US" sz="1600" dirty="0">
                <a:latin typeface="黑体" panose="02010609060101010101" pitchFamily="49" charset="-122"/>
                <a:cs typeface="Arial"/>
              </a:rPr>
              <a:t>年代</a:t>
            </a:r>
            <a:endParaRPr lang="en-US" altLang="zh-CN" sz="1600" dirty="0">
              <a:latin typeface="黑体" panose="02010609060101010101" pitchFamily="49" charset="-122"/>
              <a:cs typeface="Arial"/>
            </a:endParaRPr>
          </a:p>
          <a:p>
            <a:pPr marL="90805" algn="ctr">
              <a:lnSpc>
                <a:spcPct val="100000"/>
              </a:lnSpc>
              <a:spcBef>
                <a:spcPts val="870"/>
              </a:spcBef>
            </a:pPr>
            <a:r>
              <a:rPr lang="zh-CN" altLang="en-US" sz="1600" dirty="0">
                <a:latin typeface="黑体" panose="02010609060101010101" pitchFamily="49" charset="-122"/>
                <a:cs typeface="Arial"/>
              </a:rPr>
              <a:t>“软件作坊”</a:t>
            </a:r>
            <a:endParaRPr lang="zh-CN" altLang="en-US" sz="1600" dirty="0">
              <a:latin typeface="Arial"/>
              <a:cs typeface="Arial"/>
            </a:endParaRPr>
          </a:p>
        </p:txBody>
      </p:sp>
      <p:sp>
        <p:nvSpPr>
          <p:cNvPr id="73" name="object 32">
            <a:extLst>
              <a:ext uri="{FF2B5EF4-FFF2-40B4-BE49-F238E27FC236}">
                <a16:creationId xmlns:a16="http://schemas.microsoft.com/office/drawing/2014/main" id="{4CECA3E3-53B8-45BD-BAC0-20310F087CAA}"/>
              </a:ext>
            </a:extLst>
          </p:cNvPr>
          <p:cNvSpPr/>
          <p:nvPr/>
        </p:nvSpPr>
        <p:spPr>
          <a:xfrm>
            <a:off x="7035284" y="4171431"/>
            <a:ext cx="694310" cy="637201"/>
          </a:xfrm>
          <a:custGeom>
            <a:avLst/>
            <a:gdLst/>
            <a:ahLst/>
            <a:cxnLst/>
            <a:rect l="l" t="t" r="r" b="b"/>
            <a:pathLst>
              <a:path w="810895" h="382904">
                <a:moveTo>
                  <a:pt x="0" y="382458"/>
                </a:moveTo>
                <a:lnTo>
                  <a:pt x="810556" y="0"/>
                </a:lnTo>
              </a:path>
            </a:pathLst>
          </a:custGeom>
          <a:ln w="6349">
            <a:solidFill>
              <a:srgbClr val="000000"/>
            </a:solidFill>
          </a:ln>
        </p:spPr>
        <p:txBody>
          <a:bodyPr wrap="square" lIns="0" tIns="0" rIns="0" bIns="0" rtlCol="0"/>
          <a:lstStyle/>
          <a:p>
            <a:endParaRPr/>
          </a:p>
        </p:txBody>
      </p:sp>
      <p:sp>
        <p:nvSpPr>
          <p:cNvPr id="74" name="object 33">
            <a:extLst>
              <a:ext uri="{FF2B5EF4-FFF2-40B4-BE49-F238E27FC236}">
                <a16:creationId xmlns:a16="http://schemas.microsoft.com/office/drawing/2014/main" id="{A249F634-3C19-46B3-B9FC-7DC96B3100A5}"/>
              </a:ext>
            </a:extLst>
          </p:cNvPr>
          <p:cNvSpPr txBox="1"/>
          <p:nvPr/>
        </p:nvSpPr>
        <p:spPr>
          <a:xfrm>
            <a:off x="6250628" y="4827093"/>
            <a:ext cx="1525489" cy="859210"/>
          </a:xfrm>
          <a:prstGeom prst="rect">
            <a:avLst/>
          </a:prstGeom>
          <a:ln w="6349">
            <a:solidFill>
              <a:srgbClr val="000000"/>
            </a:solidFill>
          </a:ln>
        </p:spPr>
        <p:txBody>
          <a:bodyPr vert="horz" wrap="square" lIns="0" tIns="5080" rIns="0" bIns="0" rtlCol="0">
            <a:spAutoFit/>
          </a:bodyPr>
          <a:lstStyle/>
          <a:p>
            <a:pPr algn="ctr">
              <a:lnSpc>
                <a:spcPct val="100000"/>
              </a:lnSpc>
              <a:spcBef>
                <a:spcPts val="40"/>
              </a:spcBef>
            </a:pPr>
            <a:r>
              <a:rPr lang="en-US" altLang="zh-CN" sz="1600" dirty="0">
                <a:latin typeface="Times New Roman"/>
                <a:cs typeface="Times New Roman"/>
              </a:rPr>
              <a:t>20</a:t>
            </a:r>
            <a:r>
              <a:rPr lang="zh-CN" altLang="en-US" sz="1600" dirty="0">
                <a:latin typeface="Times New Roman"/>
                <a:cs typeface="Times New Roman"/>
              </a:rPr>
              <a:t>世纪</a:t>
            </a:r>
            <a:r>
              <a:rPr lang="en-US" altLang="zh-CN" sz="1600" dirty="0">
                <a:latin typeface="Times New Roman"/>
                <a:cs typeface="Times New Roman"/>
              </a:rPr>
              <a:t>80</a:t>
            </a:r>
            <a:r>
              <a:rPr lang="zh-CN" altLang="en-US" sz="1600" dirty="0">
                <a:latin typeface="Times New Roman"/>
                <a:cs typeface="Times New Roman"/>
              </a:rPr>
              <a:t>年代</a:t>
            </a:r>
            <a:endParaRPr lang="en-US" altLang="zh-CN" sz="1600" dirty="0">
              <a:latin typeface="Times New Roman"/>
              <a:cs typeface="Times New Roman"/>
            </a:endParaRPr>
          </a:p>
          <a:p>
            <a:pPr algn="ctr">
              <a:lnSpc>
                <a:spcPct val="100000"/>
              </a:lnSpc>
              <a:spcBef>
                <a:spcPts val="40"/>
              </a:spcBef>
            </a:pPr>
            <a:r>
              <a:rPr lang="zh-CN" altLang="en-US" sz="1600" dirty="0">
                <a:latin typeface="Times New Roman"/>
                <a:cs typeface="Times New Roman"/>
              </a:rPr>
              <a:t>中期开始</a:t>
            </a:r>
            <a:endParaRPr lang="en-US" altLang="zh-CN" sz="1600" dirty="0">
              <a:latin typeface="Times New Roman"/>
              <a:cs typeface="Times New Roman"/>
            </a:endParaRPr>
          </a:p>
          <a:p>
            <a:pPr marL="90805" algn="ctr">
              <a:spcBef>
                <a:spcPts val="870"/>
              </a:spcBef>
            </a:pPr>
            <a:r>
              <a:rPr lang="zh-CN" altLang="en-US" sz="1600" dirty="0">
                <a:latin typeface="黑体" panose="02010609060101010101" pitchFamily="49" charset="-122"/>
                <a:cs typeface="Arial"/>
              </a:rPr>
              <a:t>面向对象的兴起</a:t>
            </a:r>
            <a:endParaRPr sz="1600" dirty="0">
              <a:latin typeface="黑体" panose="02010609060101010101" pitchFamily="49" charset="-122"/>
              <a:cs typeface="Arial"/>
            </a:endParaRPr>
          </a:p>
        </p:txBody>
      </p:sp>
      <p:sp>
        <p:nvSpPr>
          <p:cNvPr id="75" name="object 19">
            <a:extLst>
              <a:ext uri="{FF2B5EF4-FFF2-40B4-BE49-F238E27FC236}">
                <a16:creationId xmlns:a16="http://schemas.microsoft.com/office/drawing/2014/main" id="{3EB47E73-FC95-4FE0-8A77-14990BF03C97}"/>
              </a:ext>
            </a:extLst>
          </p:cNvPr>
          <p:cNvSpPr txBox="1"/>
          <p:nvPr/>
        </p:nvSpPr>
        <p:spPr>
          <a:xfrm>
            <a:off x="1234717" y="3780298"/>
            <a:ext cx="1208405" cy="391133"/>
          </a:xfrm>
          <a:prstGeom prst="rect">
            <a:avLst/>
          </a:prstGeom>
          <a:ln w="6349">
            <a:solidFill>
              <a:srgbClr val="000000"/>
            </a:solidFill>
          </a:ln>
        </p:spPr>
        <p:txBody>
          <a:bodyPr vert="horz" wrap="square" lIns="0" tIns="113030" rIns="0" bIns="0" rtlCol="0" anchor="t">
            <a:spAutoFit/>
          </a:bodyPr>
          <a:lstStyle/>
          <a:p>
            <a:pPr marL="161290">
              <a:lnSpc>
                <a:spcPct val="100000"/>
              </a:lnSpc>
              <a:spcBef>
                <a:spcPts val="890"/>
              </a:spcBef>
            </a:pPr>
            <a:r>
              <a:rPr lang="zh-CN" altLang="en-US" dirty="0">
                <a:latin typeface="Arial"/>
                <a:cs typeface="Arial"/>
              </a:rPr>
              <a:t>第一阶段</a:t>
            </a:r>
            <a:endParaRPr sz="1800" dirty="0">
              <a:latin typeface="Arial"/>
              <a:cs typeface="Arial"/>
            </a:endParaRPr>
          </a:p>
        </p:txBody>
      </p:sp>
      <p:sp>
        <p:nvSpPr>
          <p:cNvPr id="76" name="object 19">
            <a:extLst>
              <a:ext uri="{FF2B5EF4-FFF2-40B4-BE49-F238E27FC236}">
                <a16:creationId xmlns:a16="http://schemas.microsoft.com/office/drawing/2014/main" id="{4DD7D1C7-ACE5-4B23-AC43-1DE5A57E170D}"/>
              </a:ext>
            </a:extLst>
          </p:cNvPr>
          <p:cNvSpPr txBox="1"/>
          <p:nvPr/>
        </p:nvSpPr>
        <p:spPr>
          <a:xfrm>
            <a:off x="3207065" y="3780298"/>
            <a:ext cx="1208405" cy="391133"/>
          </a:xfrm>
          <a:prstGeom prst="rect">
            <a:avLst/>
          </a:prstGeom>
          <a:ln w="6349">
            <a:solidFill>
              <a:srgbClr val="000000"/>
            </a:solidFill>
          </a:ln>
        </p:spPr>
        <p:txBody>
          <a:bodyPr vert="horz" wrap="square" lIns="0" tIns="113030" rIns="0" bIns="0" rtlCol="0" anchor="ctr">
            <a:spAutoFit/>
          </a:bodyPr>
          <a:lstStyle/>
          <a:p>
            <a:pPr marL="161290">
              <a:lnSpc>
                <a:spcPct val="100000"/>
              </a:lnSpc>
              <a:spcBef>
                <a:spcPts val="890"/>
              </a:spcBef>
            </a:pPr>
            <a:r>
              <a:rPr lang="zh-CN" altLang="en-US" dirty="0">
                <a:latin typeface="Arial"/>
                <a:cs typeface="Arial"/>
              </a:rPr>
              <a:t>第二阶段</a:t>
            </a:r>
            <a:endParaRPr sz="1800" dirty="0">
              <a:latin typeface="Arial"/>
              <a:cs typeface="Arial"/>
            </a:endParaRPr>
          </a:p>
        </p:txBody>
      </p:sp>
      <p:sp>
        <p:nvSpPr>
          <p:cNvPr id="77" name="object 19">
            <a:extLst>
              <a:ext uri="{FF2B5EF4-FFF2-40B4-BE49-F238E27FC236}">
                <a16:creationId xmlns:a16="http://schemas.microsoft.com/office/drawing/2014/main" id="{6343A176-9B2F-4C8E-BBF4-80B9D0DDA0E8}"/>
              </a:ext>
            </a:extLst>
          </p:cNvPr>
          <p:cNvSpPr txBox="1"/>
          <p:nvPr/>
        </p:nvSpPr>
        <p:spPr>
          <a:xfrm>
            <a:off x="5175821" y="3767668"/>
            <a:ext cx="1208405" cy="391133"/>
          </a:xfrm>
          <a:prstGeom prst="rect">
            <a:avLst/>
          </a:prstGeom>
          <a:ln w="6349">
            <a:solidFill>
              <a:srgbClr val="000000"/>
            </a:solidFill>
          </a:ln>
        </p:spPr>
        <p:txBody>
          <a:bodyPr vert="horz" wrap="square" lIns="0" tIns="113030" rIns="0" bIns="0" rtlCol="0">
            <a:spAutoFit/>
          </a:bodyPr>
          <a:lstStyle/>
          <a:p>
            <a:pPr marL="161290">
              <a:lnSpc>
                <a:spcPct val="100000"/>
              </a:lnSpc>
              <a:spcBef>
                <a:spcPts val="890"/>
              </a:spcBef>
            </a:pPr>
            <a:r>
              <a:rPr lang="zh-CN" altLang="en-US" dirty="0">
                <a:latin typeface="Arial"/>
                <a:cs typeface="Arial"/>
              </a:rPr>
              <a:t>第三阶段</a:t>
            </a:r>
            <a:endParaRPr sz="1800" dirty="0">
              <a:latin typeface="Arial"/>
              <a:cs typeface="Arial"/>
            </a:endParaRPr>
          </a:p>
        </p:txBody>
      </p:sp>
      <p:sp>
        <p:nvSpPr>
          <p:cNvPr id="78" name="object 19">
            <a:extLst>
              <a:ext uri="{FF2B5EF4-FFF2-40B4-BE49-F238E27FC236}">
                <a16:creationId xmlns:a16="http://schemas.microsoft.com/office/drawing/2014/main" id="{9B3100F7-C255-46D1-974A-4AA81EFF1404}"/>
              </a:ext>
            </a:extLst>
          </p:cNvPr>
          <p:cNvSpPr txBox="1"/>
          <p:nvPr/>
        </p:nvSpPr>
        <p:spPr>
          <a:xfrm>
            <a:off x="9113333" y="3780298"/>
            <a:ext cx="1208405" cy="391133"/>
          </a:xfrm>
          <a:prstGeom prst="rect">
            <a:avLst/>
          </a:prstGeom>
          <a:ln w="6349">
            <a:solidFill>
              <a:srgbClr val="000000"/>
            </a:solidFill>
          </a:ln>
        </p:spPr>
        <p:txBody>
          <a:bodyPr vert="horz" wrap="square" lIns="0" tIns="113030" rIns="0" bIns="0" rtlCol="0">
            <a:spAutoFit/>
          </a:bodyPr>
          <a:lstStyle/>
          <a:p>
            <a:pPr marL="161290">
              <a:lnSpc>
                <a:spcPct val="100000"/>
              </a:lnSpc>
              <a:spcBef>
                <a:spcPts val="890"/>
              </a:spcBef>
            </a:pPr>
            <a:r>
              <a:rPr lang="zh-CN" altLang="en-US" dirty="0">
                <a:latin typeface="Arial"/>
                <a:cs typeface="Arial"/>
              </a:rPr>
              <a:t>第五阶段</a:t>
            </a:r>
            <a:endParaRPr sz="1800" dirty="0">
              <a:latin typeface="Arial"/>
              <a:cs typeface="Arial"/>
            </a:endParaRPr>
          </a:p>
        </p:txBody>
      </p:sp>
      <p:sp>
        <p:nvSpPr>
          <p:cNvPr id="79" name="object 19">
            <a:extLst>
              <a:ext uri="{FF2B5EF4-FFF2-40B4-BE49-F238E27FC236}">
                <a16:creationId xmlns:a16="http://schemas.microsoft.com/office/drawing/2014/main" id="{AC8E8B4F-EEDF-4DF6-9574-C6FBC4604949}"/>
              </a:ext>
            </a:extLst>
          </p:cNvPr>
          <p:cNvSpPr txBox="1"/>
          <p:nvPr/>
        </p:nvSpPr>
        <p:spPr>
          <a:xfrm>
            <a:off x="7144577" y="3780298"/>
            <a:ext cx="1208405" cy="391133"/>
          </a:xfrm>
          <a:prstGeom prst="rect">
            <a:avLst/>
          </a:prstGeom>
          <a:ln w="6349">
            <a:solidFill>
              <a:srgbClr val="000000"/>
            </a:solidFill>
          </a:ln>
        </p:spPr>
        <p:txBody>
          <a:bodyPr vert="horz" wrap="square" lIns="0" tIns="113030" rIns="0" bIns="0" rtlCol="0">
            <a:spAutoFit/>
          </a:bodyPr>
          <a:lstStyle/>
          <a:p>
            <a:pPr marL="161290">
              <a:lnSpc>
                <a:spcPct val="100000"/>
              </a:lnSpc>
              <a:spcBef>
                <a:spcPts val="890"/>
              </a:spcBef>
            </a:pPr>
            <a:r>
              <a:rPr lang="zh-CN" altLang="en-US" dirty="0">
                <a:latin typeface="Arial"/>
                <a:cs typeface="Arial"/>
              </a:rPr>
              <a:t>第四阶段</a:t>
            </a:r>
            <a:endParaRPr sz="1800" dirty="0">
              <a:latin typeface="Arial"/>
              <a:cs typeface="Arial"/>
            </a:endParaRPr>
          </a:p>
        </p:txBody>
      </p:sp>
      <p:sp>
        <p:nvSpPr>
          <p:cNvPr id="115" name="矩形 4">
            <a:extLst>
              <a:ext uri="{FF2B5EF4-FFF2-40B4-BE49-F238E27FC236}">
                <a16:creationId xmlns:a16="http://schemas.microsoft.com/office/drawing/2014/main" id="{F36FA6E5-02B9-49E7-BBC5-5F961B0C6B89}"/>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116" name="直接连接符 115">
            <a:extLst>
              <a:ext uri="{FF2B5EF4-FFF2-40B4-BE49-F238E27FC236}">
                <a16:creationId xmlns:a16="http://schemas.microsoft.com/office/drawing/2014/main" id="{B072DB79-F4F0-40F1-A805-C6128394B78A}"/>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1DBCA720-3DC9-4D00-9BD5-1B26730F1ECB}"/>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8" name="TextBox 6">
            <a:extLst>
              <a:ext uri="{FF2B5EF4-FFF2-40B4-BE49-F238E27FC236}">
                <a16:creationId xmlns:a16="http://schemas.microsoft.com/office/drawing/2014/main" id="{95E9C48F-75CB-4DA8-9AD9-4598A641D9AA}"/>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119" name="TextBox 7">
            <a:extLst>
              <a:ext uri="{FF2B5EF4-FFF2-40B4-BE49-F238E27FC236}">
                <a16:creationId xmlns:a16="http://schemas.microsoft.com/office/drawing/2014/main" id="{6241233F-2962-42D6-B447-414E24AE81B5}"/>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20" name="TextBox 9">
            <a:extLst>
              <a:ext uri="{FF2B5EF4-FFF2-40B4-BE49-F238E27FC236}">
                <a16:creationId xmlns:a16="http://schemas.microsoft.com/office/drawing/2014/main" id="{56381FBF-019C-46F7-B4F5-A202C4F4263F}"/>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21" name="TextBox 10">
            <a:extLst>
              <a:ext uri="{FF2B5EF4-FFF2-40B4-BE49-F238E27FC236}">
                <a16:creationId xmlns:a16="http://schemas.microsoft.com/office/drawing/2014/main" id="{DFA6A174-999A-4310-B832-715F87D76DA3}"/>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22" name="直接连接符 121">
            <a:extLst>
              <a:ext uri="{FF2B5EF4-FFF2-40B4-BE49-F238E27FC236}">
                <a16:creationId xmlns:a16="http://schemas.microsoft.com/office/drawing/2014/main" id="{2F99780B-9519-4262-ADD3-CB6A07E01C8A}"/>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3" name="图片 122">
            <a:extLst>
              <a:ext uri="{FF2B5EF4-FFF2-40B4-BE49-F238E27FC236}">
                <a16:creationId xmlns:a16="http://schemas.microsoft.com/office/drawing/2014/main" id="{09D651A5-3305-4EAC-A128-2CE2DEFD3EDD}"/>
              </a:ext>
            </a:extLst>
          </p:cNvPr>
          <p:cNvPicPr>
            <a:picLocks noChangeAspect="1"/>
          </p:cNvPicPr>
          <p:nvPr/>
        </p:nvPicPr>
        <p:blipFill>
          <a:blip r:embed="rId3"/>
          <a:stretch>
            <a:fillRect/>
          </a:stretch>
        </p:blipFill>
        <p:spPr>
          <a:xfrm>
            <a:off x="135890" y="26670"/>
            <a:ext cx="791210" cy="715645"/>
          </a:xfrm>
          <a:prstGeom prst="rect">
            <a:avLst/>
          </a:prstGeom>
        </p:spPr>
      </p:pic>
      <p:sp>
        <p:nvSpPr>
          <p:cNvPr id="124" name="TextBox 7">
            <a:extLst>
              <a:ext uri="{FF2B5EF4-FFF2-40B4-BE49-F238E27FC236}">
                <a16:creationId xmlns:a16="http://schemas.microsoft.com/office/drawing/2014/main" id="{DC7E2E43-72ED-407F-8256-99614FAF430F}"/>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25" name="直接连接符 124">
            <a:extLst>
              <a:ext uri="{FF2B5EF4-FFF2-40B4-BE49-F238E27FC236}">
                <a16:creationId xmlns:a16="http://schemas.microsoft.com/office/drawing/2014/main" id="{C2621989-2A59-4919-9C84-35C668E88D43}"/>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a:extLst>
              <a:ext uri="{FF2B5EF4-FFF2-40B4-BE49-F238E27FC236}">
                <a16:creationId xmlns:a16="http://schemas.microsoft.com/office/drawing/2014/main" id="{264C164A-B32C-4F01-BACC-1B82AC32A1DB}"/>
              </a:ext>
            </a:extLst>
          </p:cNvPr>
          <p:cNvPicPr>
            <a:picLocks noChangeAspect="1"/>
          </p:cNvPicPr>
          <p:nvPr/>
        </p:nvPicPr>
        <p:blipFill>
          <a:blip r:embed="rId4"/>
          <a:stretch>
            <a:fillRect/>
          </a:stretch>
        </p:blipFill>
        <p:spPr>
          <a:xfrm>
            <a:off x="2241423" y="1921341"/>
            <a:ext cx="2005239" cy="1169026"/>
          </a:xfrm>
          <a:prstGeom prst="rect">
            <a:avLst/>
          </a:prstGeom>
        </p:spPr>
      </p:pic>
      <p:pic>
        <p:nvPicPr>
          <p:cNvPr id="18" name="图片 17">
            <a:extLst>
              <a:ext uri="{FF2B5EF4-FFF2-40B4-BE49-F238E27FC236}">
                <a16:creationId xmlns:a16="http://schemas.microsoft.com/office/drawing/2014/main" id="{38178B0D-2A43-459A-83C2-A04689F0E056}"/>
              </a:ext>
            </a:extLst>
          </p:cNvPr>
          <p:cNvPicPr>
            <a:picLocks noChangeAspect="1"/>
          </p:cNvPicPr>
          <p:nvPr/>
        </p:nvPicPr>
        <p:blipFill>
          <a:blip r:embed="rId5"/>
          <a:stretch>
            <a:fillRect/>
          </a:stretch>
        </p:blipFill>
        <p:spPr>
          <a:xfrm>
            <a:off x="3914913" y="4806889"/>
            <a:ext cx="1994581" cy="1169026"/>
          </a:xfrm>
          <a:prstGeom prst="rect">
            <a:avLst/>
          </a:prstGeom>
        </p:spPr>
      </p:pic>
      <p:pic>
        <p:nvPicPr>
          <p:cNvPr id="20" name="图片 19">
            <a:extLst>
              <a:ext uri="{FF2B5EF4-FFF2-40B4-BE49-F238E27FC236}">
                <a16:creationId xmlns:a16="http://schemas.microsoft.com/office/drawing/2014/main" id="{7C4687C7-EFD4-4F9A-9E3B-5C8EA74BD58F}"/>
              </a:ext>
            </a:extLst>
          </p:cNvPr>
          <p:cNvPicPr>
            <a:picLocks noChangeAspect="1"/>
          </p:cNvPicPr>
          <p:nvPr/>
        </p:nvPicPr>
        <p:blipFill>
          <a:blip r:embed="rId6"/>
          <a:stretch>
            <a:fillRect/>
          </a:stretch>
        </p:blipFill>
        <p:spPr>
          <a:xfrm>
            <a:off x="6252193" y="1934524"/>
            <a:ext cx="2029494" cy="1155843"/>
          </a:xfrm>
          <a:prstGeom prst="rect">
            <a:avLst/>
          </a:prstGeom>
        </p:spPr>
      </p:pic>
      <p:sp>
        <p:nvSpPr>
          <p:cNvPr id="127" name="文本框 126">
            <a:extLst>
              <a:ext uri="{FF2B5EF4-FFF2-40B4-BE49-F238E27FC236}">
                <a16:creationId xmlns:a16="http://schemas.microsoft.com/office/drawing/2014/main" id="{447C9951-C6F9-4469-BF8F-AA9D087A412C}"/>
              </a:ext>
            </a:extLst>
          </p:cNvPr>
          <p:cNvSpPr txBox="1"/>
          <p:nvPr/>
        </p:nvSpPr>
        <p:spPr>
          <a:xfrm>
            <a:off x="6058004" y="3107043"/>
            <a:ext cx="2829453" cy="307777"/>
          </a:xfrm>
          <a:prstGeom prst="rect">
            <a:avLst/>
          </a:prstGeom>
          <a:noFill/>
        </p:spPr>
        <p:txBody>
          <a:bodyPr wrap="square">
            <a:spAutoFit/>
          </a:bodyPr>
          <a:lstStyle/>
          <a:p>
            <a:r>
              <a:rPr lang="en-US" altLang="zh-CN" sz="1400" dirty="0">
                <a:cs typeface="+mn-ea"/>
                <a:sym typeface="+mn-lt"/>
              </a:rPr>
              <a:t>NATO</a:t>
            </a:r>
            <a:r>
              <a:rPr lang="zh-CN" altLang="en-US" sz="1400" dirty="0">
                <a:cs typeface="+mn-ea"/>
                <a:sym typeface="+mn-lt"/>
              </a:rPr>
              <a:t>第一次提出“软件工程”</a:t>
            </a:r>
            <a:endParaRPr lang="zh-CN" altLang="en-US" sz="1400" dirty="0"/>
          </a:p>
        </p:txBody>
      </p:sp>
      <p:pic>
        <p:nvPicPr>
          <p:cNvPr id="40" name="图片 39">
            <a:extLst>
              <a:ext uri="{FF2B5EF4-FFF2-40B4-BE49-F238E27FC236}">
                <a16:creationId xmlns:a16="http://schemas.microsoft.com/office/drawing/2014/main" id="{70EA18FF-F4DA-4DA0-BD63-0F4E5ABC8F75}"/>
              </a:ext>
            </a:extLst>
          </p:cNvPr>
          <p:cNvPicPr>
            <a:picLocks noChangeAspect="1"/>
          </p:cNvPicPr>
          <p:nvPr/>
        </p:nvPicPr>
        <p:blipFill>
          <a:blip r:embed="rId7"/>
          <a:stretch>
            <a:fillRect/>
          </a:stretch>
        </p:blipFill>
        <p:spPr>
          <a:xfrm>
            <a:off x="7887159" y="4806889"/>
            <a:ext cx="2029495" cy="1122697"/>
          </a:xfrm>
          <a:prstGeom prst="rect">
            <a:avLst/>
          </a:prstGeom>
        </p:spPr>
      </p:pic>
      <p:pic>
        <p:nvPicPr>
          <p:cNvPr id="42" name="图片 41">
            <a:extLst>
              <a:ext uri="{FF2B5EF4-FFF2-40B4-BE49-F238E27FC236}">
                <a16:creationId xmlns:a16="http://schemas.microsoft.com/office/drawing/2014/main" id="{8B21F4AC-75B8-4AA4-8187-E607985B4266}"/>
              </a:ext>
            </a:extLst>
          </p:cNvPr>
          <p:cNvPicPr>
            <a:picLocks noChangeAspect="1"/>
          </p:cNvPicPr>
          <p:nvPr/>
        </p:nvPicPr>
        <p:blipFill>
          <a:blip r:embed="rId8"/>
          <a:stretch>
            <a:fillRect/>
          </a:stretch>
        </p:blipFill>
        <p:spPr>
          <a:xfrm>
            <a:off x="9989585" y="1897734"/>
            <a:ext cx="2005239" cy="1159488"/>
          </a:xfrm>
          <a:prstGeom prst="rect">
            <a:avLst/>
          </a:prstGeom>
        </p:spPr>
      </p:pic>
      <p:sp>
        <p:nvSpPr>
          <p:cNvPr id="128" name="文本框 127">
            <a:extLst>
              <a:ext uri="{FF2B5EF4-FFF2-40B4-BE49-F238E27FC236}">
                <a16:creationId xmlns:a16="http://schemas.microsoft.com/office/drawing/2014/main" id="{5C2F30F7-542D-479A-BA9F-F7E04D36CB85}"/>
              </a:ext>
            </a:extLst>
          </p:cNvPr>
          <p:cNvSpPr txBox="1"/>
          <p:nvPr/>
        </p:nvSpPr>
        <p:spPr>
          <a:xfrm>
            <a:off x="4685169" y="6037272"/>
            <a:ext cx="899427" cy="307777"/>
          </a:xfrm>
          <a:prstGeom prst="rect">
            <a:avLst/>
          </a:prstGeom>
          <a:noFill/>
        </p:spPr>
        <p:txBody>
          <a:bodyPr wrap="square">
            <a:spAutoFit/>
          </a:bodyPr>
          <a:lstStyle/>
          <a:p>
            <a:r>
              <a:rPr lang="en-US" altLang="zh-CN" sz="1400" b="0" i="0" dirty="0">
                <a:solidFill>
                  <a:srgbClr val="222222"/>
                </a:solidFill>
                <a:effectLst/>
                <a:latin typeface="arial" panose="020B0604020202020204" pitchFamily="34" charset="0"/>
              </a:rPr>
              <a:t>PDP-1</a:t>
            </a:r>
            <a:endParaRPr lang="zh-CN" altLang="en-US" sz="1400" dirty="0"/>
          </a:p>
        </p:txBody>
      </p:sp>
      <p:sp>
        <p:nvSpPr>
          <p:cNvPr id="38" name="文本框 37">
            <a:extLst>
              <a:ext uri="{FF2B5EF4-FFF2-40B4-BE49-F238E27FC236}">
                <a16:creationId xmlns:a16="http://schemas.microsoft.com/office/drawing/2014/main" id="{CDC08351-39DB-4296-9643-B8D6EE492166}"/>
              </a:ext>
            </a:extLst>
          </p:cNvPr>
          <p:cNvSpPr txBox="1"/>
          <p:nvPr/>
        </p:nvSpPr>
        <p:spPr>
          <a:xfrm>
            <a:off x="2443122" y="3106000"/>
            <a:ext cx="1621142" cy="307777"/>
          </a:xfrm>
          <a:prstGeom prst="rect">
            <a:avLst/>
          </a:prstGeom>
          <a:noFill/>
        </p:spPr>
        <p:txBody>
          <a:bodyPr wrap="square">
            <a:spAutoFit/>
          </a:bodyPr>
          <a:lstStyle/>
          <a:p>
            <a:r>
              <a:rPr lang="zh-CN" altLang="en-US" sz="1400" dirty="0">
                <a:solidFill>
                  <a:srgbClr val="222222"/>
                </a:solidFill>
                <a:latin typeface="arial" panose="020B0604020202020204" pitchFamily="34" charset="0"/>
              </a:rPr>
              <a:t>第一台计算机问世</a:t>
            </a:r>
            <a:endParaRPr lang="zh-CN" altLang="en-US" sz="1400" dirty="0"/>
          </a:p>
        </p:txBody>
      </p:sp>
    </p:spTree>
    <p:extLst>
      <p:ext uri="{BB962C8B-B14F-4D97-AF65-F5344CB8AC3E}">
        <p14:creationId xmlns:p14="http://schemas.microsoft.com/office/powerpoint/2010/main" val="153347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19" name="文本框 18"/>
          <p:cNvSpPr txBox="1"/>
          <p:nvPr/>
        </p:nvSpPr>
        <p:spPr>
          <a:xfrm>
            <a:off x="571683" y="2098602"/>
            <a:ext cx="10743833" cy="713080"/>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en-US" altLang="zh-CN" sz="2400" dirty="0">
                <a:solidFill>
                  <a:srgbClr val="C00000"/>
                </a:solidFill>
                <a:cs typeface="+mn-ea"/>
                <a:sym typeface="+mn-lt"/>
              </a:rPr>
              <a:t>1946</a:t>
            </a:r>
            <a:r>
              <a:rPr lang="zh-CN" altLang="en-US" sz="2400" dirty="0">
                <a:solidFill>
                  <a:srgbClr val="C00000"/>
                </a:solidFill>
                <a:cs typeface="+mn-ea"/>
                <a:sym typeface="+mn-lt"/>
              </a:rPr>
              <a:t>年到</a:t>
            </a:r>
            <a:r>
              <a:rPr lang="en-US" altLang="zh-CN" sz="2400" dirty="0">
                <a:solidFill>
                  <a:srgbClr val="C00000"/>
                </a:solidFill>
                <a:cs typeface="+mn-ea"/>
                <a:sym typeface="+mn-lt"/>
              </a:rPr>
              <a:t>20</a:t>
            </a:r>
            <a:r>
              <a:rPr lang="zh-CN" altLang="en-US" sz="2400" dirty="0">
                <a:solidFill>
                  <a:srgbClr val="C00000"/>
                </a:solidFill>
                <a:cs typeface="+mn-ea"/>
                <a:sym typeface="+mn-lt"/>
              </a:rPr>
              <a:t>世纪</a:t>
            </a:r>
            <a:r>
              <a:rPr lang="en-US" altLang="zh-CN" sz="2400" dirty="0">
                <a:solidFill>
                  <a:srgbClr val="C00000"/>
                </a:solidFill>
                <a:cs typeface="+mn-ea"/>
                <a:sym typeface="+mn-lt"/>
              </a:rPr>
              <a:t>60</a:t>
            </a:r>
            <a:r>
              <a:rPr lang="zh-CN" altLang="en-US" sz="2400" dirty="0">
                <a:solidFill>
                  <a:srgbClr val="C00000"/>
                </a:solidFill>
                <a:cs typeface="+mn-ea"/>
                <a:sym typeface="+mn-lt"/>
              </a:rPr>
              <a:t>年代初</a:t>
            </a:r>
            <a:r>
              <a:rPr lang="zh-CN" altLang="en-US" sz="2400" dirty="0">
                <a:cs typeface="+mn-ea"/>
                <a:sym typeface="+mn-lt"/>
              </a:rPr>
              <a:t>是计算机发展的初期，一般称为程序设计阶段。</a:t>
            </a:r>
          </a:p>
        </p:txBody>
      </p:sp>
      <p:grpSp>
        <p:nvGrpSpPr>
          <p:cNvPr id="20" name="组合 19"/>
          <p:cNvGrpSpPr/>
          <p:nvPr/>
        </p:nvGrpSpPr>
        <p:grpSpPr>
          <a:xfrm>
            <a:off x="828214" y="1636937"/>
            <a:ext cx="1819452" cy="461665"/>
            <a:chOff x="797704" y="1573079"/>
            <a:chExt cx="2340306" cy="46166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843423" y="1573079"/>
              <a:ext cx="2294587" cy="461665"/>
            </a:xfrm>
            <a:prstGeom prst="rect">
              <a:avLst/>
            </a:prstGeom>
            <a:noFill/>
          </p:spPr>
          <p:txBody>
            <a:bodyPr wrap="square" rtlCol="0">
              <a:spAutoFit/>
            </a:bodyPr>
            <a:lstStyle/>
            <a:p>
              <a:r>
                <a:rPr lang="zh-CN" altLang="en-US" sz="2400" dirty="0">
                  <a:cs typeface="+mn-ea"/>
                  <a:sym typeface="+mn-lt"/>
                </a:rPr>
                <a:t>第一阶段</a:t>
              </a:r>
            </a:p>
          </p:txBody>
        </p:sp>
      </p:grpSp>
      <p:sp>
        <p:nvSpPr>
          <p:cNvPr id="4" name="AutoShape 2">
            <a:extLst>
              <a:ext uri="{FF2B5EF4-FFF2-40B4-BE49-F238E27FC236}">
                <a16:creationId xmlns:a16="http://schemas.microsoft.com/office/drawing/2014/main" id="{DD927705-DEEE-4878-A7F1-6A32AFA895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文本框 48">
            <a:extLst>
              <a:ext uri="{FF2B5EF4-FFF2-40B4-BE49-F238E27FC236}">
                <a16:creationId xmlns:a16="http://schemas.microsoft.com/office/drawing/2014/main" id="{4DD11528-893E-4401-B9B0-DBBF6356021A}"/>
              </a:ext>
            </a:extLst>
          </p:cNvPr>
          <p:cNvSpPr txBox="1"/>
          <p:nvPr/>
        </p:nvSpPr>
        <p:spPr>
          <a:xfrm>
            <a:off x="584409" y="2762651"/>
            <a:ext cx="10171976" cy="2932341"/>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主要特征：程序生产方式为</a:t>
            </a:r>
            <a:r>
              <a:rPr lang="zh-CN" altLang="en-US" sz="2400" dirty="0">
                <a:solidFill>
                  <a:srgbClr val="C00000"/>
                </a:solidFill>
                <a:cs typeface="+mn-ea"/>
                <a:sym typeface="+mn-lt"/>
              </a:rPr>
              <a:t>个体手工方式</a:t>
            </a:r>
            <a:r>
              <a:rPr lang="zh-CN" altLang="en-US" sz="2400" dirty="0">
                <a:cs typeface="+mn-ea"/>
                <a:sym typeface="+mn-lt"/>
              </a:rPr>
              <a:t>。</a:t>
            </a:r>
            <a:endParaRPr lang="en-US" altLang="zh-CN" sz="2400" dirty="0">
              <a:cs typeface="+mn-ea"/>
              <a:sym typeface="+mn-lt"/>
            </a:endParaRPr>
          </a:p>
          <a:p>
            <a:pPr marL="1257300" lvl="2" indent="-342900">
              <a:lnSpc>
                <a:spcPct val="200000"/>
              </a:lnSpc>
              <a:buClr>
                <a:srgbClr val="0054A3"/>
              </a:buClr>
              <a:buFont typeface="Wingdings" panose="05000000000000000000" pitchFamily="2" charset="2"/>
              <a:buChar char="p"/>
            </a:pPr>
            <a:r>
              <a:rPr lang="zh-CN" altLang="en-US" sz="2400" dirty="0">
                <a:cs typeface="+mn-ea"/>
                <a:sym typeface="+mn-lt"/>
              </a:rPr>
              <a:t>这时的软件通常是规模较小的程序，编写者和使用者往往是同一个（或同一组）人。</a:t>
            </a:r>
          </a:p>
          <a:p>
            <a:pPr marL="1714500" lvl="3" indent="-342900">
              <a:lnSpc>
                <a:spcPct val="200000"/>
              </a:lnSpc>
              <a:buClr>
                <a:srgbClr val="0054A3"/>
              </a:buClr>
              <a:buFont typeface="Wingdings" panose="05000000000000000000" pitchFamily="2" charset="2"/>
              <a:buChar char="p"/>
            </a:pPr>
            <a:endParaRPr lang="zh-CN" altLang="en-US" sz="2400" dirty="0">
              <a:cs typeface="+mn-ea"/>
              <a:sym typeface="+mn-lt"/>
            </a:endParaRPr>
          </a:p>
        </p:txBody>
      </p:sp>
      <p:sp>
        <p:nvSpPr>
          <p:cNvPr id="97" name="矩形 4">
            <a:extLst>
              <a:ext uri="{FF2B5EF4-FFF2-40B4-BE49-F238E27FC236}">
                <a16:creationId xmlns:a16="http://schemas.microsoft.com/office/drawing/2014/main" id="{0E7977FA-1235-4D1E-AAB5-E88BBFC2AC5F}"/>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8" name="直接连接符 97">
            <a:extLst>
              <a:ext uri="{FF2B5EF4-FFF2-40B4-BE49-F238E27FC236}">
                <a16:creationId xmlns:a16="http://schemas.microsoft.com/office/drawing/2014/main" id="{439A4F11-40C5-41D3-B42A-D36BAED7C5CE}"/>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E69458BD-3AE7-4184-914B-443A7438D3D5}"/>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00" name="TextBox 6">
            <a:extLst>
              <a:ext uri="{FF2B5EF4-FFF2-40B4-BE49-F238E27FC236}">
                <a16:creationId xmlns:a16="http://schemas.microsoft.com/office/drawing/2014/main" id="{D7200C32-A025-41E4-A214-BBC5AAE9BB9C}"/>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101" name="TextBox 7">
            <a:extLst>
              <a:ext uri="{FF2B5EF4-FFF2-40B4-BE49-F238E27FC236}">
                <a16:creationId xmlns:a16="http://schemas.microsoft.com/office/drawing/2014/main" id="{F477957C-3E0E-48E4-A397-C0A83336FFDF}"/>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02" name="TextBox 9">
            <a:extLst>
              <a:ext uri="{FF2B5EF4-FFF2-40B4-BE49-F238E27FC236}">
                <a16:creationId xmlns:a16="http://schemas.microsoft.com/office/drawing/2014/main" id="{A83D7156-C994-4336-A1E3-0DB9DA088B0C}"/>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03" name="TextBox 10">
            <a:extLst>
              <a:ext uri="{FF2B5EF4-FFF2-40B4-BE49-F238E27FC236}">
                <a16:creationId xmlns:a16="http://schemas.microsoft.com/office/drawing/2014/main" id="{DA7838B3-EED2-4D9C-ACB9-DE099CFB38C1}"/>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04" name="直接连接符 103">
            <a:extLst>
              <a:ext uri="{FF2B5EF4-FFF2-40B4-BE49-F238E27FC236}">
                <a16:creationId xmlns:a16="http://schemas.microsoft.com/office/drawing/2014/main" id="{092071BF-BBBF-49F9-AD03-6D2F12A5A028}"/>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5" name="图片 104">
            <a:extLst>
              <a:ext uri="{FF2B5EF4-FFF2-40B4-BE49-F238E27FC236}">
                <a16:creationId xmlns:a16="http://schemas.microsoft.com/office/drawing/2014/main" id="{0571493D-AAFE-4D0B-B7D2-CF7871035614}"/>
              </a:ext>
            </a:extLst>
          </p:cNvPr>
          <p:cNvPicPr>
            <a:picLocks noChangeAspect="1"/>
          </p:cNvPicPr>
          <p:nvPr/>
        </p:nvPicPr>
        <p:blipFill>
          <a:blip r:embed="rId3"/>
          <a:stretch>
            <a:fillRect/>
          </a:stretch>
        </p:blipFill>
        <p:spPr>
          <a:xfrm>
            <a:off x="135890" y="26670"/>
            <a:ext cx="791210" cy="715645"/>
          </a:xfrm>
          <a:prstGeom prst="rect">
            <a:avLst/>
          </a:prstGeom>
        </p:spPr>
      </p:pic>
      <p:sp>
        <p:nvSpPr>
          <p:cNvPr id="106" name="TextBox 7">
            <a:extLst>
              <a:ext uri="{FF2B5EF4-FFF2-40B4-BE49-F238E27FC236}">
                <a16:creationId xmlns:a16="http://schemas.microsoft.com/office/drawing/2014/main" id="{7C9096E8-338E-4D19-A302-5C366392A07D}"/>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7" name="直接连接符 106">
            <a:extLst>
              <a:ext uri="{FF2B5EF4-FFF2-40B4-BE49-F238E27FC236}">
                <a16:creationId xmlns:a16="http://schemas.microsoft.com/office/drawing/2014/main" id="{6EA4BDE4-F2CA-42D5-8546-DEDFCC369141}"/>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884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19" name="文本框 18"/>
          <p:cNvSpPr txBox="1"/>
          <p:nvPr/>
        </p:nvSpPr>
        <p:spPr>
          <a:xfrm>
            <a:off x="960787" y="2195431"/>
            <a:ext cx="10058400" cy="2929072"/>
          </a:xfrm>
          <a:prstGeom prst="rect">
            <a:avLst/>
          </a:prstGeom>
          <a:noFill/>
        </p:spPr>
        <p:txBody>
          <a:bodyPr wrap="square" rtlCol="0">
            <a:spAutoFit/>
          </a:bodyPr>
          <a:lstStyle/>
          <a:p>
            <a:pPr marL="342900" indent="-342900">
              <a:lnSpc>
                <a:spcPct val="200000"/>
              </a:lnSpc>
              <a:buClr>
                <a:srgbClr val="0054A3"/>
              </a:buClr>
              <a:buFont typeface="Wingdings" panose="05000000000000000000" pitchFamily="2" charset="2"/>
              <a:buChar char="p"/>
            </a:pPr>
            <a:r>
              <a:rPr lang="en-US" altLang="zh-CN" sz="2400" dirty="0">
                <a:solidFill>
                  <a:srgbClr val="C00000"/>
                </a:solidFill>
                <a:cs typeface="+mn-ea"/>
                <a:sym typeface="+mn-lt"/>
              </a:rPr>
              <a:t>20</a:t>
            </a:r>
            <a:r>
              <a:rPr lang="zh-CN" altLang="en-US" sz="2400" dirty="0">
                <a:solidFill>
                  <a:srgbClr val="C00000"/>
                </a:solidFill>
                <a:cs typeface="+mn-ea"/>
                <a:sym typeface="+mn-lt"/>
              </a:rPr>
              <a:t>世纪</a:t>
            </a:r>
            <a:r>
              <a:rPr lang="en-US" altLang="zh-CN" sz="2400" dirty="0">
                <a:solidFill>
                  <a:srgbClr val="C00000"/>
                </a:solidFill>
                <a:cs typeface="+mn-ea"/>
                <a:sym typeface="+mn-lt"/>
              </a:rPr>
              <a:t>60</a:t>
            </a:r>
            <a:r>
              <a:rPr lang="zh-CN" altLang="en-US" sz="2400" dirty="0">
                <a:solidFill>
                  <a:srgbClr val="C00000"/>
                </a:solidFill>
                <a:cs typeface="+mn-ea"/>
                <a:sym typeface="+mn-lt"/>
              </a:rPr>
              <a:t>年代初到</a:t>
            </a:r>
            <a:r>
              <a:rPr lang="en-US" altLang="zh-CN" sz="2400" dirty="0">
                <a:solidFill>
                  <a:srgbClr val="C00000"/>
                </a:solidFill>
                <a:cs typeface="+mn-ea"/>
                <a:sym typeface="+mn-lt"/>
              </a:rPr>
              <a:t>70</a:t>
            </a:r>
            <a:r>
              <a:rPr lang="zh-CN" altLang="en-US" sz="2400" dirty="0">
                <a:solidFill>
                  <a:srgbClr val="C00000"/>
                </a:solidFill>
                <a:cs typeface="+mn-ea"/>
                <a:sym typeface="+mn-lt"/>
              </a:rPr>
              <a:t>年代</a:t>
            </a:r>
            <a:r>
              <a:rPr lang="zh-CN" altLang="en-US" sz="2400" dirty="0">
                <a:cs typeface="+mn-ea"/>
                <a:sym typeface="+mn-lt"/>
              </a:rPr>
              <a:t>，称为程序阶段。</a:t>
            </a:r>
          </a:p>
          <a:p>
            <a:pPr marL="342900" indent="-342900">
              <a:lnSpc>
                <a:spcPct val="200000"/>
              </a:lnSpc>
              <a:buClr>
                <a:srgbClr val="0054A3"/>
              </a:buClr>
              <a:buFont typeface="Wingdings" panose="05000000000000000000" pitchFamily="2" charset="2"/>
              <a:buChar char="p"/>
            </a:pPr>
            <a:r>
              <a:rPr lang="zh-CN" altLang="en-US" sz="2400" dirty="0">
                <a:cs typeface="+mn-ea"/>
                <a:sym typeface="+mn-lt"/>
              </a:rPr>
              <a:t>重要特征：出现了</a:t>
            </a:r>
            <a:r>
              <a:rPr lang="zh-CN" altLang="en-US" sz="2400" dirty="0">
                <a:solidFill>
                  <a:srgbClr val="C00000"/>
                </a:solidFill>
                <a:cs typeface="+mn-ea"/>
                <a:sym typeface="+mn-lt"/>
              </a:rPr>
              <a:t>“软件作坊”</a:t>
            </a:r>
            <a:r>
              <a:rPr lang="zh-CN" altLang="en-US" sz="2400" dirty="0">
                <a:cs typeface="+mn-ea"/>
                <a:sym typeface="+mn-lt"/>
              </a:rPr>
              <a:t>。</a:t>
            </a:r>
            <a:endParaRPr lang="en-US" altLang="zh-CN" sz="2400" dirty="0">
              <a:cs typeface="+mn-ea"/>
              <a:sym typeface="+mn-lt"/>
            </a:endParaRPr>
          </a:p>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随着计算机应用的日益普及，软件规模的逐步增大，软件开发需要多人分工协作，软件的开发方式由个体生产发展为小组生产。</a:t>
            </a:r>
          </a:p>
        </p:txBody>
      </p:sp>
      <p:grpSp>
        <p:nvGrpSpPr>
          <p:cNvPr id="20" name="组合 19"/>
          <p:cNvGrpSpPr/>
          <p:nvPr/>
        </p:nvGrpSpPr>
        <p:grpSpPr>
          <a:xfrm>
            <a:off x="828214" y="1636937"/>
            <a:ext cx="1819452" cy="461665"/>
            <a:chOff x="797704" y="1573079"/>
            <a:chExt cx="2340306" cy="46166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843423" y="1573079"/>
              <a:ext cx="2294587" cy="461665"/>
            </a:xfrm>
            <a:prstGeom prst="rect">
              <a:avLst/>
            </a:prstGeom>
            <a:noFill/>
          </p:spPr>
          <p:txBody>
            <a:bodyPr wrap="square" rtlCol="0">
              <a:spAutoFit/>
            </a:bodyPr>
            <a:lstStyle/>
            <a:p>
              <a:r>
                <a:rPr lang="zh-CN" altLang="en-US" sz="2400" dirty="0">
                  <a:cs typeface="+mn-ea"/>
                  <a:sym typeface="+mn-lt"/>
                </a:rPr>
                <a:t>第二阶段</a:t>
              </a:r>
            </a:p>
          </p:txBody>
        </p:sp>
      </p:grpSp>
      <p:sp>
        <p:nvSpPr>
          <p:cNvPr id="94" name="矩形 4">
            <a:extLst>
              <a:ext uri="{FF2B5EF4-FFF2-40B4-BE49-F238E27FC236}">
                <a16:creationId xmlns:a16="http://schemas.microsoft.com/office/drawing/2014/main" id="{92BE4C5A-2CA2-4BB6-A338-06E7C41AE3C5}"/>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5" name="直接连接符 94">
            <a:extLst>
              <a:ext uri="{FF2B5EF4-FFF2-40B4-BE49-F238E27FC236}">
                <a16:creationId xmlns:a16="http://schemas.microsoft.com/office/drawing/2014/main" id="{9703F815-49BA-4B29-9543-95283EDC6DB5}"/>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E6351C96-F8FB-41D6-8E61-3D870DB3C5FA}"/>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97" name="TextBox 6">
            <a:extLst>
              <a:ext uri="{FF2B5EF4-FFF2-40B4-BE49-F238E27FC236}">
                <a16:creationId xmlns:a16="http://schemas.microsoft.com/office/drawing/2014/main" id="{521B4892-79B7-435D-BCA5-CBC5304DD30B}"/>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98" name="TextBox 7">
            <a:extLst>
              <a:ext uri="{FF2B5EF4-FFF2-40B4-BE49-F238E27FC236}">
                <a16:creationId xmlns:a16="http://schemas.microsoft.com/office/drawing/2014/main" id="{BB7BA86C-5D75-4969-8FB6-D8FE7E1ED9C2}"/>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9" name="TextBox 9">
            <a:extLst>
              <a:ext uri="{FF2B5EF4-FFF2-40B4-BE49-F238E27FC236}">
                <a16:creationId xmlns:a16="http://schemas.microsoft.com/office/drawing/2014/main" id="{4505452F-6290-43A5-9DD7-5901450C819F}"/>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00" name="TextBox 10">
            <a:extLst>
              <a:ext uri="{FF2B5EF4-FFF2-40B4-BE49-F238E27FC236}">
                <a16:creationId xmlns:a16="http://schemas.microsoft.com/office/drawing/2014/main" id="{C85BEF9A-2169-475F-AFC5-69C8A8128253}"/>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01" name="直接连接符 100">
            <a:extLst>
              <a:ext uri="{FF2B5EF4-FFF2-40B4-BE49-F238E27FC236}">
                <a16:creationId xmlns:a16="http://schemas.microsoft.com/office/drawing/2014/main" id="{CABE2D8E-E403-4CDF-9C58-4114E8B8FCF7}"/>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 name="图片 101">
            <a:extLst>
              <a:ext uri="{FF2B5EF4-FFF2-40B4-BE49-F238E27FC236}">
                <a16:creationId xmlns:a16="http://schemas.microsoft.com/office/drawing/2014/main" id="{8BD222FC-D8E5-46C4-B784-4979D88779C4}"/>
              </a:ext>
            </a:extLst>
          </p:cNvPr>
          <p:cNvPicPr>
            <a:picLocks noChangeAspect="1"/>
          </p:cNvPicPr>
          <p:nvPr/>
        </p:nvPicPr>
        <p:blipFill>
          <a:blip r:embed="rId3"/>
          <a:stretch>
            <a:fillRect/>
          </a:stretch>
        </p:blipFill>
        <p:spPr>
          <a:xfrm>
            <a:off x="135890" y="26670"/>
            <a:ext cx="791210" cy="715645"/>
          </a:xfrm>
          <a:prstGeom prst="rect">
            <a:avLst/>
          </a:prstGeom>
        </p:spPr>
      </p:pic>
      <p:sp>
        <p:nvSpPr>
          <p:cNvPr id="103" name="TextBox 7">
            <a:extLst>
              <a:ext uri="{FF2B5EF4-FFF2-40B4-BE49-F238E27FC236}">
                <a16:creationId xmlns:a16="http://schemas.microsoft.com/office/drawing/2014/main" id="{BDA45745-BEC4-464E-BB6C-B8E2C1239F86}"/>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4" name="直接连接符 103">
            <a:extLst>
              <a:ext uri="{FF2B5EF4-FFF2-40B4-BE49-F238E27FC236}">
                <a16:creationId xmlns:a16="http://schemas.microsoft.com/office/drawing/2014/main" id="{F6CEE9F9-6F12-4854-83AA-4DB4AD831555}"/>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3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19" name="文本框 18"/>
          <p:cNvSpPr txBox="1"/>
          <p:nvPr/>
        </p:nvSpPr>
        <p:spPr>
          <a:xfrm>
            <a:off x="584409" y="1916099"/>
            <a:ext cx="10058400" cy="4056752"/>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en-US" altLang="zh-CN" sz="2400" dirty="0">
                <a:solidFill>
                  <a:srgbClr val="C00000"/>
                </a:solidFill>
                <a:cs typeface="+mn-ea"/>
                <a:sym typeface="+mn-lt"/>
              </a:rPr>
              <a:t>20</a:t>
            </a:r>
            <a:r>
              <a:rPr lang="zh-CN" altLang="en-US" sz="2400" dirty="0">
                <a:solidFill>
                  <a:srgbClr val="C00000"/>
                </a:solidFill>
                <a:cs typeface="+mn-ea"/>
                <a:sym typeface="+mn-lt"/>
              </a:rPr>
              <a:t>世纪</a:t>
            </a:r>
            <a:r>
              <a:rPr lang="en-US" altLang="zh-CN" sz="2400" dirty="0">
                <a:solidFill>
                  <a:srgbClr val="C00000"/>
                </a:solidFill>
                <a:cs typeface="+mn-ea"/>
                <a:sym typeface="+mn-lt"/>
              </a:rPr>
              <a:t>70</a:t>
            </a:r>
            <a:r>
              <a:rPr lang="zh-CN" altLang="en-US" sz="2400" dirty="0">
                <a:solidFill>
                  <a:srgbClr val="C00000"/>
                </a:solidFill>
                <a:cs typeface="+mn-ea"/>
                <a:sym typeface="+mn-lt"/>
              </a:rPr>
              <a:t>年代中期至</a:t>
            </a:r>
            <a:r>
              <a:rPr lang="en-US" altLang="zh-CN" sz="2400" dirty="0">
                <a:solidFill>
                  <a:srgbClr val="C00000"/>
                </a:solidFill>
                <a:cs typeface="+mn-ea"/>
                <a:sym typeface="+mn-lt"/>
              </a:rPr>
              <a:t>80</a:t>
            </a:r>
            <a:r>
              <a:rPr lang="zh-CN" altLang="en-US" sz="2400" dirty="0">
                <a:solidFill>
                  <a:srgbClr val="C00000"/>
                </a:solidFill>
                <a:cs typeface="+mn-ea"/>
                <a:sym typeface="+mn-lt"/>
              </a:rPr>
              <a:t>年代中期</a:t>
            </a:r>
            <a:r>
              <a:rPr lang="zh-CN" altLang="en-US" sz="2400" dirty="0">
                <a:cs typeface="+mn-ea"/>
                <a:sym typeface="+mn-lt"/>
              </a:rPr>
              <a:t>，一般称为软件工程阶段。</a:t>
            </a:r>
          </a:p>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在这个阶段中，软件工程师把</a:t>
            </a:r>
            <a:r>
              <a:rPr lang="zh-CN" altLang="en-US" sz="2400" dirty="0">
                <a:solidFill>
                  <a:srgbClr val="C00000"/>
                </a:solidFill>
                <a:cs typeface="+mn-ea"/>
                <a:sym typeface="+mn-lt"/>
              </a:rPr>
              <a:t>工程化的思想</a:t>
            </a:r>
            <a:r>
              <a:rPr lang="zh-CN" altLang="en-US" sz="2400" dirty="0">
                <a:cs typeface="+mn-ea"/>
                <a:sym typeface="+mn-lt"/>
              </a:rPr>
              <a:t>加入软件的开发过程中，用工程化的原则、方法和标准来开发和维护软件。</a:t>
            </a:r>
            <a:endParaRPr lang="en-US" altLang="zh-CN" sz="2400" dirty="0">
              <a:cs typeface="+mn-ea"/>
              <a:sym typeface="+mn-lt"/>
            </a:endParaRPr>
          </a:p>
          <a:p>
            <a:pPr marL="1257300" lvl="2" indent="-342900">
              <a:lnSpc>
                <a:spcPct val="200000"/>
              </a:lnSpc>
              <a:buClr>
                <a:srgbClr val="0054A3"/>
              </a:buClr>
              <a:buFont typeface="Wingdings" panose="05000000000000000000" pitchFamily="2" charset="2"/>
              <a:buChar char="p"/>
            </a:pPr>
            <a:r>
              <a:rPr lang="zh-CN" altLang="en-US" sz="2000" dirty="0">
                <a:cs typeface="+mn-ea"/>
                <a:sym typeface="+mn-lt"/>
              </a:rPr>
              <a:t>软件工程的基本思想是应用</a:t>
            </a:r>
            <a:r>
              <a:rPr lang="zh-CN" altLang="en-US" sz="2000" dirty="0">
                <a:solidFill>
                  <a:srgbClr val="C00000"/>
                </a:solidFill>
                <a:cs typeface="+mn-ea"/>
                <a:sym typeface="+mn-lt"/>
              </a:rPr>
              <a:t>计算机科学理论和技术</a:t>
            </a:r>
            <a:r>
              <a:rPr lang="zh-CN" altLang="en-US" sz="2000" dirty="0">
                <a:cs typeface="+mn-ea"/>
                <a:sym typeface="+mn-lt"/>
              </a:rPr>
              <a:t>以及</a:t>
            </a:r>
            <a:r>
              <a:rPr lang="zh-CN" altLang="en-US" sz="2000" dirty="0">
                <a:solidFill>
                  <a:srgbClr val="C00000"/>
                </a:solidFill>
                <a:cs typeface="+mn-ea"/>
                <a:sym typeface="+mn-lt"/>
              </a:rPr>
              <a:t>工程管理</a:t>
            </a:r>
            <a:r>
              <a:rPr lang="zh-CN" altLang="en-US" sz="2000" dirty="0">
                <a:cs typeface="+mn-ea"/>
                <a:sym typeface="+mn-lt"/>
              </a:rPr>
              <a:t>的原则和方法，按照预算和进度，实现满足用户需求的软件产品的定义、开发、发布和维护的工程。</a:t>
            </a:r>
            <a:endParaRPr lang="en-US" altLang="zh-CN" sz="2000" dirty="0">
              <a:cs typeface="+mn-ea"/>
              <a:sym typeface="+mn-lt"/>
            </a:endParaRPr>
          </a:p>
        </p:txBody>
      </p:sp>
      <p:grpSp>
        <p:nvGrpSpPr>
          <p:cNvPr id="20" name="组合 19"/>
          <p:cNvGrpSpPr/>
          <p:nvPr/>
        </p:nvGrpSpPr>
        <p:grpSpPr>
          <a:xfrm>
            <a:off x="828214" y="1636937"/>
            <a:ext cx="1819452" cy="461665"/>
            <a:chOff x="797704" y="1573079"/>
            <a:chExt cx="2340306" cy="46166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843423" y="1573079"/>
              <a:ext cx="2294587" cy="461665"/>
            </a:xfrm>
            <a:prstGeom prst="rect">
              <a:avLst/>
            </a:prstGeom>
            <a:noFill/>
          </p:spPr>
          <p:txBody>
            <a:bodyPr wrap="square" rtlCol="0">
              <a:spAutoFit/>
            </a:bodyPr>
            <a:lstStyle/>
            <a:p>
              <a:r>
                <a:rPr lang="zh-CN" altLang="en-US" sz="2400" dirty="0">
                  <a:cs typeface="+mn-ea"/>
                  <a:sym typeface="+mn-lt"/>
                </a:rPr>
                <a:t>第三阶段</a:t>
              </a:r>
            </a:p>
          </p:txBody>
        </p:sp>
      </p:grpSp>
      <p:sp>
        <p:nvSpPr>
          <p:cNvPr id="94" name="矩形 4">
            <a:extLst>
              <a:ext uri="{FF2B5EF4-FFF2-40B4-BE49-F238E27FC236}">
                <a16:creationId xmlns:a16="http://schemas.microsoft.com/office/drawing/2014/main" id="{A4AE3427-9706-4257-9A92-412AF988A3E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5" name="直接连接符 94">
            <a:extLst>
              <a:ext uri="{FF2B5EF4-FFF2-40B4-BE49-F238E27FC236}">
                <a16:creationId xmlns:a16="http://schemas.microsoft.com/office/drawing/2014/main" id="{2822FB51-8295-408A-ABC7-B904A1BBB9FF}"/>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5C14B5C7-94C7-4A8B-A096-F47995E03B96}"/>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97" name="TextBox 6">
            <a:extLst>
              <a:ext uri="{FF2B5EF4-FFF2-40B4-BE49-F238E27FC236}">
                <a16:creationId xmlns:a16="http://schemas.microsoft.com/office/drawing/2014/main" id="{16ADD6F8-516D-44B3-B5DD-81B10CFB5480}"/>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98" name="TextBox 7">
            <a:extLst>
              <a:ext uri="{FF2B5EF4-FFF2-40B4-BE49-F238E27FC236}">
                <a16:creationId xmlns:a16="http://schemas.microsoft.com/office/drawing/2014/main" id="{3AFB6277-627F-4791-B9E6-0ECBD6BAB51D}"/>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9" name="TextBox 9">
            <a:extLst>
              <a:ext uri="{FF2B5EF4-FFF2-40B4-BE49-F238E27FC236}">
                <a16:creationId xmlns:a16="http://schemas.microsoft.com/office/drawing/2014/main" id="{49186F1E-ADF1-49E4-9914-F68A9685B3A1}"/>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00" name="TextBox 10">
            <a:extLst>
              <a:ext uri="{FF2B5EF4-FFF2-40B4-BE49-F238E27FC236}">
                <a16:creationId xmlns:a16="http://schemas.microsoft.com/office/drawing/2014/main" id="{417F22E0-F58F-4AAF-98A3-B4C4AA7EE4AB}"/>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01" name="直接连接符 100">
            <a:extLst>
              <a:ext uri="{FF2B5EF4-FFF2-40B4-BE49-F238E27FC236}">
                <a16:creationId xmlns:a16="http://schemas.microsoft.com/office/drawing/2014/main" id="{8A488ADA-2031-43A6-830D-EEC0E03CF7AB}"/>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 name="图片 101">
            <a:extLst>
              <a:ext uri="{FF2B5EF4-FFF2-40B4-BE49-F238E27FC236}">
                <a16:creationId xmlns:a16="http://schemas.microsoft.com/office/drawing/2014/main" id="{BFAF9000-F0C9-4B59-8C85-741903DB1BBE}"/>
              </a:ext>
            </a:extLst>
          </p:cNvPr>
          <p:cNvPicPr>
            <a:picLocks noChangeAspect="1"/>
          </p:cNvPicPr>
          <p:nvPr/>
        </p:nvPicPr>
        <p:blipFill>
          <a:blip r:embed="rId3"/>
          <a:stretch>
            <a:fillRect/>
          </a:stretch>
        </p:blipFill>
        <p:spPr>
          <a:xfrm>
            <a:off x="135890" y="26670"/>
            <a:ext cx="791210" cy="715645"/>
          </a:xfrm>
          <a:prstGeom prst="rect">
            <a:avLst/>
          </a:prstGeom>
        </p:spPr>
      </p:pic>
      <p:sp>
        <p:nvSpPr>
          <p:cNvPr id="103" name="TextBox 7">
            <a:extLst>
              <a:ext uri="{FF2B5EF4-FFF2-40B4-BE49-F238E27FC236}">
                <a16:creationId xmlns:a16="http://schemas.microsoft.com/office/drawing/2014/main" id="{5C54AE50-5A43-494E-9D31-89BB2EF192F3}"/>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4" name="直接连接符 103">
            <a:extLst>
              <a:ext uri="{FF2B5EF4-FFF2-40B4-BE49-F238E27FC236}">
                <a16:creationId xmlns:a16="http://schemas.microsoft.com/office/drawing/2014/main" id="{7DF62207-C0BE-4BF0-9670-9178EFE21AC8}"/>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88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19" name="文本框 18"/>
          <p:cNvSpPr txBox="1"/>
          <p:nvPr/>
        </p:nvSpPr>
        <p:spPr>
          <a:xfrm>
            <a:off x="584409" y="1916099"/>
            <a:ext cx="10058400" cy="3441198"/>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从</a:t>
            </a:r>
            <a:r>
              <a:rPr lang="en-US" altLang="zh-CN" sz="2400" dirty="0">
                <a:solidFill>
                  <a:srgbClr val="C00000"/>
                </a:solidFill>
                <a:cs typeface="+mn-ea"/>
                <a:sym typeface="+mn-lt"/>
              </a:rPr>
              <a:t>20</a:t>
            </a:r>
            <a:r>
              <a:rPr lang="zh-CN" altLang="en-US" sz="2400" dirty="0">
                <a:solidFill>
                  <a:srgbClr val="C00000"/>
                </a:solidFill>
                <a:cs typeface="+mn-ea"/>
                <a:sym typeface="+mn-lt"/>
              </a:rPr>
              <a:t>世纪</a:t>
            </a:r>
            <a:r>
              <a:rPr lang="en-US" altLang="zh-CN" sz="2400" dirty="0">
                <a:solidFill>
                  <a:srgbClr val="C00000"/>
                </a:solidFill>
                <a:cs typeface="+mn-ea"/>
                <a:sym typeface="+mn-lt"/>
              </a:rPr>
              <a:t>80</a:t>
            </a:r>
            <a:r>
              <a:rPr lang="zh-CN" altLang="en-US" sz="2400" dirty="0">
                <a:solidFill>
                  <a:srgbClr val="C00000"/>
                </a:solidFill>
                <a:cs typeface="+mn-ea"/>
                <a:sym typeface="+mn-lt"/>
              </a:rPr>
              <a:t>年代中期开始</a:t>
            </a:r>
            <a:r>
              <a:rPr lang="zh-CN" altLang="en-US" sz="2400" dirty="0">
                <a:cs typeface="+mn-ea"/>
                <a:sym typeface="+mn-lt"/>
              </a:rPr>
              <a:t>，面向对象方法受到了人们的重视，促进了软件产品的飞速发展。</a:t>
            </a:r>
            <a:endParaRPr lang="en-US" altLang="zh-CN" sz="2400" dirty="0">
              <a:cs typeface="+mn-ea"/>
              <a:sym typeface="+mn-lt"/>
            </a:endParaRPr>
          </a:p>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重要特征之一：</a:t>
            </a:r>
            <a:r>
              <a:rPr lang="zh-CN" altLang="en-US" sz="2400" dirty="0">
                <a:solidFill>
                  <a:srgbClr val="C00000"/>
                </a:solidFill>
                <a:cs typeface="+mn-ea"/>
                <a:sym typeface="+mn-lt"/>
              </a:rPr>
              <a:t>面向对象编程（</a:t>
            </a:r>
            <a:r>
              <a:rPr lang="en-US" altLang="zh-CN" sz="2400" dirty="0">
                <a:solidFill>
                  <a:srgbClr val="C00000"/>
                </a:solidFill>
                <a:cs typeface="+mn-ea"/>
                <a:sym typeface="+mn-lt"/>
              </a:rPr>
              <a:t>OOP</a:t>
            </a:r>
            <a:r>
              <a:rPr lang="zh-CN" altLang="en-US" sz="2400" dirty="0">
                <a:solidFill>
                  <a:srgbClr val="C00000"/>
                </a:solidFill>
                <a:cs typeface="+mn-ea"/>
                <a:sym typeface="+mn-lt"/>
              </a:rPr>
              <a:t>）</a:t>
            </a:r>
            <a:r>
              <a:rPr lang="zh-CN" altLang="en-US" sz="2400" dirty="0">
                <a:cs typeface="+mn-ea"/>
                <a:sym typeface="+mn-lt"/>
              </a:rPr>
              <a:t>的兴起。</a:t>
            </a:r>
            <a:endParaRPr lang="en-US" altLang="zh-CN" sz="2400" dirty="0">
              <a:cs typeface="+mn-ea"/>
              <a:sym typeface="+mn-lt"/>
            </a:endParaRPr>
          </a:p>
          <a:p>
            <a:pPr marL="1257300" lvl="2" indent="-342900">
              <a:lnSpc>
                <a:spcPct val="200000"/>
              </a:lnSpc>
              <a:buClr>
                <a:srgbClr val="0054A3"/>
              </a:buClr>
              <a:buFont typeface="Wingdings" panose="05000000000000000000" pitchFamily="2" charset="2"/>
              <a:buChar char="p"/>
            </a:pPr>
            <a:r>
              <a:rPr lang="zh-CN" altLang="en-US" sz="2000" dirty="0">
                <a:cs typeface="+mn-ea"/>
                <a:sym typeface="+mn-lt"/>
              </a:rPr>
              <a:t>面向对象编程引入了类和继承的概念，将显示世界的实体抽象为对象，并通过类的继承机制构建了清晰的层次结构。</a:t>
            </a:r>
          </a:p>
        </p:txBody>
      </p:sp>
      <p:grpSp>
        <p:nvGrpSpPr>
          <p:cNvPr id="20" name="组合 19"/>
          <p:cNvGrpSpPr/>
          <p:nvPr/>
        </p:nvGrpSpPr>
        <p:grpSpPr>
          <a:xfrm>
            <a:off x="828214" y="1636937"/>
            <a:ext cx="1819452" cy="461665"/>
            <a:chOff x="797704" y="1573079"/>
            <a:chExt cx="2340306" cy="46166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843423" y="1573079"/>
              <a:ext cx="2294587" cy="461665"/>
            </a:xfrm>
            <a:prstGeom prst="rect">
              <a:avLst/>
            </a:prstGeom>
            <a:noFill/>
          </p:spPr>
          <p:txBody>
            <a:bodyPr wrap="square" rtlCol="0">
              <a:spAutoFit/>
            </a:bodyPr>
            <a:lstStyle/>
            <a:p>
              <a:r>
                <a:rPr lang="zh-CN" altLang="en-US" sz="2400" dirty="0">
                  <a:cs typeface="+mn-ea"/>
                  <a:sym typeface="+mn-lt"/>
                </a:rPr>
                <a:t>第四阶段</a:t>
              </a:r>
            </a:p>
          </p:txBody>
        </p:sp>
      </p:grpSp>
      <p:sp>
        <p:nvSpPr>
          <p:cNvPr id="94" name="矩形 4">
            <a:extLst>
              <a:ext uri="{FF2B5EF4-FFF2-40B4-BE49-F238E27FC236}">
                <a16:creationId xmlns:a16="http://schemas.microsoft.com/office/drawing/2014/main" id="{D609AEA1-C351-4000-8F8A-85B48ECC19C2}"/>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5" name="直接连接符 94">
            <a:extLst>
              <a:ext uri="{FF2B5EF4-FFF2-40B4-BE49-F238E27FC236}">
                <a16:creationId xmlns:a16="http://schemas.microsoft.com/office/drawing/2014/main" id="{B3EEA1F1-4EEE-41A3-875B-1EC575950999}"/>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8D184481-FCE9-4EF6-AC30-FA22F5A7BD2C}"/>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97" name="TextBox 6">
            <a:extLst>
              <a:ext uri="{FF2B5EF4-FFF2-40B4-BE49-F238E27FC236}">
                <a16:creationId xmlns:a16="http://schemas.microsoft.com/office/drawing/2014/main" id="{78E1B29A-868E-42FD-B83A-53D017A0EE5E}"/>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98" name="TextBox 7">
            <a:extLst>
              <a:ext uri="{FF2B5EF4-FFF2-40B4-BE49-F238E27FC236}">
                <a16:creationId xmlns:a16="http://schemas.microsoft.com/office/drawing/2014/main" id="{D0367141-8F51-4942-A487-17723853F2B9}"/>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9" name="TextBox 9">
            <a:extLst>
              <a:ext uri="{FF2B5EF4-FFF2-40B4-BE49-F238E27FC236}">
                <a16:creationId xmlns:a16="http://schemas.microsoft.com/office/drawing/2014/main" id="{D454565E-768B-49C6-812C-DDC87E9030D1}"/>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00" name="TextBox 10">
            <a:extLst>
              <a:ext uri="{FF2B5EF4-FFF2-40B4-BE49-F238E27FC236}">
                <a16:creationId xmlns:a16="http://schemas.microsoft.com/office/drawing/2014/main" id="{2BD0D5C8-35F2-4422-8D73-4432CBAC7E16}"/>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01" name="直接连接符 100">
            <a:extLst>
              <a:ext uri="{FF2B5EF4-FFF2-40B4-BE49-F238E27FC236}">
                <a16:creationId xmlns:a16="http://schemas.microsoft.com/office/drawing/2014/main" id="{B628DD5D-DC77-4C68-97FC-FE436B4D80E3}"/>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 name="图片 101">
            <a:extLst>
              <a:ext uri="{FF2B5EF4-FFF2-40B4-BE49-F238E27FC236}">
                <a16:creationId xmlns:a16="http://schemas.microsoft.com/office/drawing/2014/main" id="{6EC8F564-60D0-44DB-A4D3-0A76380E1691}"/>
              </a:ext>
            </a:extLst>
          </p:cNvPr>
          <p:cNvPicPr>
            <a:picLocks noChangeAspect="1"/>
          </p:cNvPicPr>
          <p:nvPr/>
        </p:nvPicPr>
        <p:blipFill>
          <a:blip r:embed="rId3"/>
          <a:stretch>
            <a:fillRect/>
          </a:stretch>
        </p:blipFill>
        <p:spPr>
          <a:xfrm>
            <a:off x="135890" y="26670"/>
            <a:ext cx="791210" cy="715645"/>
          </a:xfrm>
          <a:prstGeom prst="rect">
            <a:avLst/>
          </a:prstGeom>
        </p:spPr>
      </p:pic>
      <p:sp>
        <p:nvSpPr>
          <p:cNvPr id="103" name="TextBox 7">
            <a:extLst>
              <a:ext uri="{FF2B5EF4-FFF2-40B4-BE49-F238E27FC236}">
                <a16:creationId xmlns:a16="http://schemas.microsoft.com/office/drawing/2014/main" id="{B84A48D7-84C8-423F-8180-CC99F3F7752E}"/>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4" name="直接连接符 103">
            <a:extLst>
              <a:ext uri="{FF2B5EF4-FFF2-40B4-BE49-F238E27FC236}">
                <a16:creationId xmlns:a16="http://schemas.microsoft.com/office/drawing/2014/main" id="{F17012EE-6E66-4B13-8E26-C529E4954CDF}"/>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79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6075" y="1012825"/>
            <a:ext cx="501967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1.2.1 </a:t>
            </a:r>
            <a:r>
              <a:rPr lang="zh-CN" altLang="en-US" sz="2800" b="1" dirty="0">
                <a:solidFill>
                  <a:schemeClr val="tx1">
                    <a:lumMod val="65000"/>
                    <a:lumOff val="35000"/>
                  </a:schemeClr>
                </a:solidFill>
                <a:cs typeface="+mn-ea"/>
                <a:sym typeface="+mn-lt"/>
              </a:rPr>
              <a:t>软件的演化</a:t>
            </a:r>
          </a:p>
        </p:txBody>
      </p:sp>
      <p:sp>
        <p:nvSpPr>
          <p:cNvPr id="19" name="文本框 18"/>
          <p:cNvSpPr txBox="1"/>
          <p:nvPr/>
        </p:nvSpPr>
        <p:spPr>
          <a:xfrm>
            <a:off x="531495" y="3349000"/>
            <a:ext cx="10058400" cy="3424784"/>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zh-CN" altLang="en-US" sz="2400" dirty="0">
                <a:cs typeface="+mn-ea"/>
                <a:sym typeface="+mn-lt"/>
              </a:rPr>
              <a:t>如今，</a:t>
            </a:r>
            <a:r>
              <a:rPr lang="zh-CN" altLang="en-US" sz="2400" dirty="0">
                <a:solidFill>
                  <a:srgbClr val="C00000"/>
                </a:solidFill>
                <a:cs typeface="+mn-ea"/>
                <a:sym typeface="+mn-lt"/>
              </a:rPr>
              <a:t>人工智能（</a:t>
            </a:r>
            <a:r>
              <a:rPr lang="en-US" altLang="zh-CN" sz="2400" dirty="0">
                <a:solidFill>
                  <a:srgbClr val="C00000"/>
                </a:solidFill>
                <a:cs typeface="+mn-ea"/>
                <a:sym typeface="+mn-lt"/>
              </a:rPr>
              <a:t>AI</a:t>
            </a:r>
            <a:r>
              <a:rPr lang="zh-CN" altLang="en-US" sz="2400" dirty="0">
                <a:solidFill>
                  <a:srgbClr val="C00000"/>
                </a:solidFill>
                <a:cs typeface="+mn-ea"/>
                <a:sym typeface="+mn-lt"/>
              </a:rPr>
              <a:t>）</a:t>
            </a:r>
            <a:r>
              <a:rPr lang="zh-CN" altLang="en-US" sz="2400" dirty="0">
                <a:cs typeface="+mn-ea"/>
                <a:sym typeface="+mn-lt"/>
              </a:rPr>
              <a:t>的兴趣也深深影响了软件工程领域。</a:t>
            </a:r>
            <a:r>
              <a:rPr lang="en-US" altLang="zh-CN" sz="2400" dirty="0">
                <a:cs typeface="+mn-ea"/>
                <a:sym typeface="+mn-lt"/>
              </a:rPr>
              <a:t>AI</a:t>
            </a:r>
            <a:r>
              <a:rPr lang="zh-CN" altLang="en-US" sz="2400" dirty="0">
                <a:cs typeface="+mn-ea"/>
                <a:sym typeface="+mn-lt"/>
              </a:rPr>
              <a:t>技术的发展也影响了软件开发的过程。</a:t>
            </a:r>
            <a:endParaRPr lang="en-US" altLang="zh-CN" sz="2400" dirty="0">
              <a:cs typeface="+mn-ea"/>
              <a:sym typeface="+mn-lt"/>
            </a:endParaRPr>
          </a:p>
          <a:p>
            <a:pPr marL="1257300" lvl="2" indent="-342900">
              <a:lnSpc>
                <a:spcPct val="200000"/>
              </a:lnSpc>
              <a:buClr>
                <a:srgbClr val="0054A3"/>
              </a:buClr>
              <a:buFont typeface="Wingdings" panose="05000000000000000000" pitchFamily="2" charset="2"/>
              <a:buChar char="p"/>
            </a:pPr>
            <a:r>
              <a:rPr lang="zh-CN" altLang="en-US" sz="2000" dirty="0">
                <a:cs typeface="+mn-ea"/>
                <a:sym typeface="+mn-lt"/>
              </a:rPr>
              <a:t>自动化工具和机器学习算法可以优化代码生成、测试和调试过程，提高开发效率。</a:t>
            </a:r>
          </a:p>
          <a:p>
            <a:pPr marL="1714500" lvl="3" indent="-342900">
              <a:lnSpc>
                <a:spcPct val="200000"/>
              </a:lnSpc>
              <a:buClr>
                <a:srgbClr val="0054A3"/>
              </a:buClr>
              <a:buFont typeface="Wingdings" panose="05000000000000000000" pitchFamily="2" charset="2"/>
              <a:buChar char="p"/>
            </a:pPr>
            <a:endParaRPr lang="zh-CN" altLang="en-US" sz="2400" dirty="0">
              <a:cs typeface="+mn-ea"/>
              <a:sym typeface="+mn-lt"/>
            </a:endParaRPr>
          </a:p>
        </p:txBody>
      </p:sp>
      <p:grpSp>
        <p:nvGrpSpPr>
          <p:cNvPr id="20" name="组合 19"/>
          <p:cNvGrpSpPr/>
          <p:nvPr/>
        </p:nvGrpSpPr>
        <p:grpSpPr>
          <a:xfrm>
            <a:off x="828214" y="1636937"/>
            <a:ext cx="1819452" cy="461665"/>
            <a:chOff x="797704" y="1573079"/>
            <a:chExt cx="2340306" cy="46166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843423" y="1573079"/>
              <a:ext cx="2294587" cy="461665"/>
            </a:xfrm>
            <a:prstGeom prst="rect">
              <a:avLst/>
            </a:prstGeom>
            <a:noFill/>
          </p:spPr>
          <p:txBody>
            <a:bodyPr wrap="square" rtlCol="0">
              <a:spAutoFit/>
            </a:bodyPr>
            <a:lstStyle/>
            <a:p>
              <a:r>
                <a:rPr lang="zh-CN" altLang="en-US" sz="2400" dirty="0">
                  <a:cs typeface="+mn-ea"/>
                  <a:sym typeface="+mn-lt"/>
                </a:rPr>
                <a:t>第五阶段</a:t>
              </a:r>
            </a:p>
          </p:txBody>
        </p:sp>
      </p:grpSp>
      <p:pic>
        <p:nvPicPr>
          <p:cNvPr id="15" name="图片 14">
            <a:extLst>
              <a:ext uri="{FF2B5EF4-FFF2-40B4-BE49-F238E27FC236}">
                <a16:creationId xmlns:a16="http://schemas.microsoft.com/office/drawing/2014/main" id="{D7200363-FD1F-4E6A-9168-B888299DA5B8}"/>
              </a:ext>
            </a:extLst>
          </p:cNvPr>
          <p:cNvPicPr>
            <a:picLocks noChangeAspect="1"/>
          </p:cNvPicPr>
          <p:nvPr/>
        </p:nvPicPr>
        <p:blipFill>
          <a:blip r:embed="rId3"/>
          <a:stretch>
            <a:fillRect/>
          </a:stretch>
        </p:blipFill>
        <p:spPr>
          <a:xfrm>
            <a:off x="8727172" y="1560511"/>
            <a:ext cx="2933333" cy="1752381"/>
          </a:xfrm>
          <a:prstGeom prst="rect">
            <a:avLst/>
          </a:prstGeom>
        </p:spPr>
      </p:pic>
      <p:sp>
        <p:nvSpPr>
          <p:cNvPr id="48" name="文本框 47">
            <a:extLst>
              <a:ext uri="{FF2B5EF4-FFF2-40B4-BE49-F238E27FC236}">
                <a16:creationId xmlns:a16="http://schemas.microsoft.com/office/drawing/2014/main" id="{342464C1-28BA-43A2-9B45-421A8C4B8242}"/>
              </a:ext>
            </a:extLst>
          </p:cNvPr>
          <p:cNvSpPr txBox="1"/>
          <p:nvPr/>
        </p:nvSpPr>
        <p:spPr>
          <a:xfrm>
            <a:off x="531495" y="1976073"/>
            <a:ext cx="8275510" cy="2193677"/>
          </a:xfrm>
          <a:prstGeom prst="rect">
            <a:avLst/>
          </a:prstGeom>
          <a:noFill/>
        </p:spPr>
        <p:txBody>
          <a:bodyPr wrap="square" rtlCol="0">
            <a:spAutoFit/>
          </a:bodyPr>
          <a:lstStyle/>
          <a:p>
            <a:pPr marL="800100" lvl="1" indent="-342900">
              <a:lnSpc>
                <a:spcPct val="200000"/>
              </a:lnSpc>
              <a:buClr>
                <a:srgbClr val="0054A3"/>
              </a:buClr>
              <a:buFont typeface="Wingdings" panose="05000000000000000000" pitchFamily="2" charset="2"/>
              <a:buChar char="p"/>
            </a:pPr>
            <a:r>
              <a:rPr lang="en-US" altLang="zh-CN" sz="2400" dirty="0">
                <a:solidFill>
                  <a:srgbClr val="C00000"/>
                </a:solidFill>
                <a:cs typeface="+mn-ea"/>
                <a:sym typeface="+mn-lt"/>
              </a:rPr>
              <a:t>20</a:t>
            </a:r>
            <a:r>
              <a:rPr lang="zh-CN" altLang="en-US" sz="2400" dirty="0">
                <a:solidFill>
                  <a:srgbClr val="C00000"/>
                </a:solidFill>
                <a:cs typeface="+mn-ea"/>
                <a:sym typeface="+mn-lt"/>
              </a:rPr>
              <a:t>世纪末</a:t>
            </a:r>
            <a:r>
              <a:rPr lang="zh-CN" altLang="en-US" sz="2400" dirty="0">
                <a:cs typeface="+mn-ea"/>
                <a:sym typeface="+mn-lt"/>
              </a:rPr>
              <a:t>开始流行的</a:t>
            </a:r>
            <a:r>
              <a:rPr lang="en-US" altLang="zh-CN" sz="2400" dirty="0">
                <a:cs typeface="+mn-ea"/>
                <a:sym typeface="+mn-lt"/>
              </a:rPr>
              <a:t>Internet</a:t>
            </a:r>
            <a:r>
              <a:rPr lang="zh-CN" altLang="en-US" sz="2400" dirty="0">
                <a:cs typeface="+mn-ea"/>
                <a:sym typeface="+mn-lt"/>
              </a:rPr>
              <a:t>给人们提供了一种全球范围的信息基础设施，形成了一个资源丰富的计算平台。</a:t>
            </a:r>
            <a:endParaRPr lang="en-US" altLang="zh-CN" sz="2400" dirty="0">
              <a:cs typeface="+mn-ea"/>
              <a:sym typeface="+mn-lt"/>
            </a:endParaRPr>
          </a:p>
          <a:p>
            <a:pPr marL="1714500" lvl="3" indent="-342900">
              <a:lnSpc>
                <a:spcPct val="200000"/>
              </a:lnSpc>
              <a:buClr>
                <a:srgbClr val="0054A3"/>
              </a:buClr>
              <a:buFont typeface="Wingdings" panose="05000000000000000000" pitchFamily="2" charset="2"/>
              <a:buChar char="p"/>
            </a:pPr>
            <a:endParaRPr lang="zh-CN" altLang="en-US" sz="2400" dirty="0">
              <a:cs typeface="+mn-ea"/>
              <a:sym typeface="+mn-lt"/>
            </a:endParaRPr>
          </a:p>
        </p:txBody>
      </p:sp>
      <p:sp>
        <p:nvSpPr>
          <p:cNvPr id="97" name="矩形 4">
            <a:extLst>
              <a:ext uri="{FF2B5EF4-FFF2-40B4-BE49-F238E27FC236}">
                <a16:creationId xmlns:a16="http://schemas.microsoft.com/office/drawing/2014/main" id="{B72573FF-CB7F-442F-9B15-1A367F76827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8" name="直接连接符 97">
            <a:extLst>
              <a:ext uri="{FF2B5EF4-FFF2-40B4-BE49-F238E27FC236}">
                <a16:creationId xmlns:a16="http://schemas.microsoft.com/office/drawing/2014/main" id="{86125931-C8EE-42A5-B573-28ECD5B0AD02}"/>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3EB3F5B0-334D-4FF9-BA7B-0D3FC57A2095}"/>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00" name="TextBox 6">
            <a:extLst>
              <a:ext uri="{FF2B5EF4-FFF2-40B4-BE49-F238E27FC236}">
                <a16:creationId xmlns:a16="http://schemas.microsoft.com/office/drawing/2014/main" id="{31FBDECB-B819-430E-9899-E0E79911909C}"/>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101" name="TextBox 7">
            <a:extLst>
              <a:ext uri="{FF2B5EF4-FFF2-40B4-BE49-F238E27FC236}">
                <a16:creationId xmlns:a16="http://schemas.microsoft.com/office/drawing/2014/main" id="{9CD6AEC7-A4AD-496E-9A68-2612DBF5EA17}"/>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02" name="TextBox 9">
            <a:extLst>
              <a:ext uri="{FF2B5EF4-FFF2-40B4-BE49-F238E27FC236}">
                <a16:creationId xmlns:a16="http://schemas.microsoft.com/office/drawing/2014/main" id="{796595ED-C42F-472A-8AA8-57F336E481B4}"/>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103" name="TextBox 10">
            <a:extLst>
              <a:ext uri="{FF2B5EF4-FFF2-40B4-BE49-F238E27FC236}">
                <a16:creationId xmlns:a16="http://schemas.microsoft.com/office/drawing/2014/main" id="{BD914655-E72E-461D-8947-0E47291B966A}"/>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104" name="直接连接符 103">
            <a:extLst>
              <a:ext uri="{FF2B5EF4-FFF2-40B4-BE49-F238E27FC236}">
                <a16:creationId xmlns:a16="http://schemas.microsoft.com/office/drawing/2014/main" id="{BFFF57E7-E4D0-449E-9A64-803F286EB28F}"/>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5" name="图片 104">
            <a:extLst>
              <a:ext uri="{FF2B5EF4-FFF2-40B4-BE49-F238E27FC236}">
                <a16:creationId xmlns:a16="http://schemas.microsoft.com/office/drawing/2014/main" id="{1F021F20-CA11-46D8-A68A-E41E5744A179}"/>
              </a:ext>
            </a:extLst>
          </p:cNvPr>
          <p:cNvPicPr>
            <a:picLocks noChangeAspect="1"/>
          </p:cNvPicPr>
          <p:nvPr/>
        </p:nvPicPr>
        <p:blipFill>
          <a:blip r:embed="rId4"/>
          <a:stretch>
            <a:fillRect/>
          </a:stretch>
        </p:blipFill>
        <p:spPr>
          <a:xfrm>
            <a:off x="135890" y="26670"/>
            <a:ext cx="791210" cy="715645"/>
          </a:xfrm>
          <a:prstGeom prst="rect">
            <a:avLst/>
          </a:prstGeom>
        </p:spPr>
      </p:pic>
      <p:sp>
        <p:nvSpPr>
          <p:cNvPr id="106" name="TextBox 7">
            <a:extLst>
              <a:ext uri="{FF2B5EF4-FFF2-40B4-BE49-F238E27FC236}">
                <a16:creationId xmlns:a16="http://schemas.microsoft.com/office/drawing/2014/main" id="{954D71DC-CB9C-4287-88DB-D3DF2C0570C5}"/>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7" name="直接连接符 106">
            <a:extLst>
              <a:ext uri="{FF2B5EF4-FFF2-40B4-BE49-F238E27FC236}">
                <a16:creationId xmlns:a16="http://schemas.microsoft.com/office/drawing/2014/main" id="{90362754-D59D-477E-82BA-225E11505B3E}"/>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28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226820"/>
            <a:ext cx="4391660"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1.2.2 </a:t>
            </a:r>
            <a:r>
              <a:rPr lang="zh-CN" altLang="en-US" sz="2800" b="1" dirty="0">
                <a:solidFill>
                  <a:schemeClr val="tx1">
                    <a:lumMod val="65000"/>
                    <a:lumOff val="35000"/>
                  </a:schemeClr>
                </a:solidFill>
                <a:cs typeface="+mn-ea"/>
                <a:sym typeface="+mn-lt"/>
              </a:rPr>
              <a:t>软件危机案例</a:t>
            </a:r>
          </a:p>
        </p:txBody>
      </p:sp>
      <p:pic>
        <p:nvPicPr>
          <p:cNvPr id="4" name="图片 3">
            <a:extLst>
              <a:ext uri="{FF2B5EF4-FFF2-40B4-BE49-F238E27FC236}">
                <a16:creationId xmlns:a16="http://schemas.microsoft.com/office/drawing/2014/main" id="{E62037DA-75F2-483B-81A9-9A50A84F7CF5}"/>
              </a:ext>
            </a:extLst>
          </p:cNvPr>
          <p:cNvPicPr>
            <a:picLocks noChangeAspect="1"/>
          </p:cNvPicPr>
          <p:nvPr/>
        </p:nvPicPr>
        <p:blipFill>
          <a:blip r:embed="rId3"/>
          <a:stretch>
            <a:fillRect/>
          </a:stretch>
        </p:blipFill>
        <p:spPr>
          <a:xfrm>
            <a:off x="7445830" y="1739451"/>
            <a:ext cx="3677696" cy="2063701"/>
          </a:xfrm>
          <a:prstGeom prst="rect">
            <a:avLst/>
          </a:prstGeom>
        </p:spPr>
      </p:pic>
      <p:pic>
        <p:nvPicPr>
          <p:cNvPr id="46" name="图片 45">
            <a:extLst>
              <a:ext uri="{FF2B5EF4-FFF2-40B4-BE49-F238E27FC236}">
                <a16:creationId xmlns:a16="http://schemas.microsoft.com/office/drawing/2014/main" id="{E9157E9C-778F-4D43-B754-275B308C3CC7}"/>
              </a:ext>
            </a:extLst>
          </p:cNvPr>
          <p:cNvPicPr>
            <a:picLocks noChangeAspect="1"/>
          </p:cNvPicPr>
          <p:nvPr/>
        </p:nvPicPr>
        <p:blipFill>
          <a:blip r:embed="rId4"/>
          <a:stretch>
            <a:fillRect/>
          </a:stretch>
        </p:blipFill>
        <p:spPr>
          <a:xfrm>
            <a:off x="1235946" y="3988396"/>
            <a:ext cx="4491613" cy="2565702"/>
          </a:xfrm>
          <a:prstGeom prst="rect">
            <a:avLst/>
          </a:prstGeom>
        </p:spPr>
      </p:pic>
      <p:sp>
        <p:nvSpPr>
          <p:cNvPr id="48" name="文本框 47">
            <a:extLst>
              <a:ext uri="{FF2B5EF4-FFF2-40B4-BE49-F238E27FC236}">
                <a16:creationId xmlns:a16="http://schemas.microsoft.com/office/drawing/2014/main" id="{3F53A36A-1BFA-4C8D-ADFA-9292DC889AC1}"/>
              </a:ext>
            </a:extLst>
          </p:cNvPr>
          <p:cNvSpPr txBox="1"/>
          <p:nvPr/>
        </p:nvSpPr>
        <p:spPr>
          <a:xfrm>
            <a:off x="1235947" y="1773726"/>
            <a:ext cx="6049108" cy="2057871"/>
          </a:xfrm>
          <a:prstGeom prst="rect">
            <a:avLst/>
          </a:prstGeom>
          <a:solidFill>
            <a:schemeClr val="accent6">
              <a:lumMod val="20000"/>
              <a:lumOff val="80000"/>
            </a:schemeClr>
          </a:solidFill>
        </p:spPr>
        <p:txBody>
          <a:bodyPr wrap="square" rtlCol="0" anchor="t">
            <a:spAutoFit/>
          </a:bodyPr>
          <a:lstStyle/>
          <a:p>
            <a:pPr>
              <a:lnSpc>
                <a:spcPct val="150000"/>
              </a:lnSpc>
              <a:buClr>
                <a:srgbClr val="0054A3"/>
              </a:buClr>
            </a:pPr>
            <a:r>
              <a:rPr lang="zh-CN" altLang="en-US" sz="2200" dirty="0">
                <a:cs typeface="+mn-ea"/>
                <a:sym typeface="+mn-lt"/>
              </a:rPr>
              <a:t>（</a:t>
            </a:r>
            <a:r>
              <a:rPr lang="en-US" altLang="zh-CN" sz="2200" dirty="0">
                <a:cs typeface="+mn-ea"/>
                <a:sym typeface="+mn-lt"/>
              </a:rPr>
              <a:t>1</a:t>
            </a:r>
            <a:r>
              <a:rPr lang="zh-CN" altLang="en-US" sz="2200" dirty="0">
                <a:cs typeface="+mn-ea"/>
                <a:sym typeface="+mn-lt"/>
              </a:rPr>
              <a:t>）</a:t>
            </a:r>
            <a:r>
              <a:rPr lang="en-US" altLang="zh-CN" sz="2200" dirty="0">
                <a:cs typeface="+mn-ea"/>
                <a:sym typeface="+mn-lt"/>
              </a:rPr>
              <a:t>1996 </a:t>
            </a:r>
            <a:r>
              <a:rPr lang="zh-CN" altLang="en-US" sz="2200" dirty="0">
                <a:cs typeface="+mn-ea"/>
                <a:sym typeface="+mn-lt"/>
              </a:rPr>
              <a:t>年</a:t>
            </a:r>
            <a:r>
              <a:rPr lang="en-US" altLang="zh-CN" sz="2200" dirty="0">
                <a:cs typeface="+mn-ea"/>
                <a:sym typeface="+mn-lt"/>
              </a:rPr>
              <a:t>6</a:t>
            </a:r>
            <a:r>
              <a:rPr lang="zh-CN" altLang="en-US" sz="2200" dirty="0">
                <a:cs typeface="+mn-ea"/>
                <a:sym typeface="+mn-lt"/>
              </a:rPr>
              <a:t>月，耗资 </a:t>
            </a:r>
            <a:r>
              <a:rPr lang="en-US" altLang="zh-CN" sz="2200" dirty="0">
                <a:cs typeface="+mn-ea"/>
                <a:sym typeface="+mn-lt"/>
              </a:rPr>
              <a:t>70 </a:t>
            </a:r>
            <a:r>
              <a:rPr lang="zh-CN" altLang="en-US" sz="2200" dirty="0">
                <a:cs typeface="+mn-ea"/>
                <a:sym typeface="+mn-lt"/>
              </a:rPr>
              <a:t>亿美元的欧洲亚丽安娜火箭，发射 </a:t>
            </a:r>
            <a:r>
              <a:rPr lang="en-US" altLang="zh-CN" sz="2200" dirty="0">
                <a:cs typeface="+mn-ea"/>
                <a:sym typeface="+mn-lt"/>
              </a:rPr>
              <a:t>37s</a:t>
            </a:r>
            <a:r>
              <a:rPr lang="zh-CN" altLang="en-US" sz="2200" dirty="0">
                <a:cs typeface="+mn-ea"/>
                <a:sym typeface="+mn-lt"/>
              </a:rPr>
              <a:t>后爆炸。</a:t>
            </a:r>
            <a:endParaRPr lang="en-US" altLang="zh-CN" sz="2200" dirty="0">
              <a:cs typeface="+mn-ea"/>
              <a:sym typeface="+mn-lt"/>
            </a:endParaRPr>
          </a:p>
          <a:p>
            <a:pPr marL="914400" lvl="1" indent="-457200">
              <a:lnSpc>
                <a:spcPct val="150000"/>
              </a:lnSpc>
              <a:buClr>
                <a:srgbClr val="0054A3"/>
              </a:buClr>
              <a:buFont typeface="Wingdings" panose="05000000000000000000" pitchFamily="2" charset="2"/>
              <a:buChar char="p"/>
            </a:pPr>
            <a:r>
              <a:rPr lang="zh-CN" altLang="en-US" sz="2200" dirty="0">
                <a:cs typeface="+mn-ea"/>
                <a:sym typeface="+mn-lt"/>
              </a:rPr>
              <a:t>原因：试图将 </a:t>
            </a:r>
            <a:r>
              <a:rPr lang="en-US" altLang="zh-CN" sz="2200" dirty="0">
                <a:cs typeface="+mn-ea"/>
                <a:sym typeface="+mn-lt"/>
              </a:rPr>
              <a:t>64 </a:t>
            </a:r>
            <a:r>
              <a:rPr lang="zh-CN" altLang="en-US" sz="2200" dirty="0">
                <a:cs typeface="+mn-ea"/>
                <a:sym typeface="+mn-lt"/>
              </a:rPr>
              <a:t>位浮点数转换成 </a:t>
            </a:r>
            <a:r>
              <a:rPr lang="en-US" altLang="zh-CN" sz="2200" dirty="0">
                <a:cs typeface="+mn-ea"/>
                <a:sym typeface="+mn-lt"/>
              </a:rPr>
              <a:t>16 </a:t>
            </a:r>
            <a:r>
              <a:rPr lang="zh-CN" altLang="en-US" sz="2200" dirty="0">
                <a:cs typeface="+mn-ea"/>
                <a:sym typeface="+mn-lt"/>
              </a:rPr>
              <a:t>位整数时溢出，缺少</a:t>
            </a:r>
            <a:r>
              <a:rPr lang="zh-CN" altLang="en-US" sz="2200" dirty="0">
                <a:solidFill>
                  <a:srgbClr val="C00000"/>
                </a:solidFill>
                <a:cs typeface="+mn-ea"/>
                <a:sym typeface="+mn-lt"/>
              </a:rPr>
              <a:t>对数据溢出</a:t>
            </a:r>
            <a:r>
              <a:rPr lang="zh-CN" altLang="en-US" sz="2200" dirty="0">
                <a:cs typeface="+mn-ea"/>
                <a:sym typeface="+mn-lt"/>
              </a:rPr>
              <a:t>进行管理。</a:t>
            </a:r>
            <a:endParaRPr lang="en-US" altLang="zh-CN" sz="2200" dirty="0">
              <a:cs typeface="+mn-ea"/>
              <a:sym typeface="+mn-lt"/>
            </a:endParaRPr>
          </a:p>
        </p:txBody>
      </p:sp>
      <p:sp>
        <p:nvSpPr>
          <p:cNvPr id="49" name="文本框 48">
            <a:extLst>
              <a:ext uri="{FF2B5EF4-FFF2-40B4-BE49-F238E27FC236}">
                <a16:creationId xmlns:a16="http://schemas.microsoft.com/office/drawing/2014/main" id="{996D8866-6E43-400C-8984-795BC3E2087A}"/>
              </a:ext>
            </a:extLst>
          </p:cNvPr>
          <p:cNvSpPr txBox="1"/>
          <p:nvPr/>
        </p:nvSpPr>
        <p:spPr>
          <a:xfrm>
            <a:off x="5918904" y="3988396"/>
            <a:ext cx="5204622" cy="2565702"/>
          </a:xfrm>
          <a:prstGeom prst="rect">
            <a:avLst/>
          </a:prstGeom>
          <a:solidFill>
            <a:schemeClr val="accent6">
              <a:lumMod val="20000"/>
              <a:lumOff val="80000"/>
            </a:schemeClr>
          </a:solidFill>
        </p:spPr>
        <p:txBody>
          <a:bodyPr wrap="square" rtlCol="0" anchor="t">
            <a:spAutoFit/>
          </a:bodyPr>
          <a:lstStyle/>
          <a:p>
            <a:pPr>
              <a:lnSpc>
                <a:spcPct val="150000"/>
              </a:lnSpc>
              <a:buClr>
                <a:srgbClr val="0054A3"/>
              </a:buClr>
            </a:pPr>
            <a:r>
              <a:rPr lang="zh-CN" altLang="en-US" sz="2200" dirty="0">
                <a:cs typeface="+mn-ea"/>
                <a:sym typeface="+mn-lt"/>
              </a:rPr>
              <a:t>（</a:t>
            </a:r>
            <a:r>
              <a:rPr lang="en-US" altLang="zh-CN" sz="2200" dirty="0">
                <a:cs typeface="+mn-ea"/>
                <a:sym typeface="+mn-lt"/>
              </a:rPr>
              <a:t>2</a:t>
            </a:r>
            <a:r>
              <a:rPr lang="zh-CN" altLang="en-US" sz="2200" dirty="0">
                <a:cs typeface="+mn-ea"/>
                <a:sym typeface="+mn-lt"/>
              </a:rPr>
              <a:t>）在 </a:t>
            </a:r>
            <a:r>
              <a:rPr lang="en-US" altLang="zh-CN" sz="2200" dirty="0">
                <a:cs typeface="+mn-ea"/>
                <a:sym typeface="+mn-lt"/>
              </a:rPr>
              <a:t>1999 </a:t>
            </a:r>
            <a:r>
              <a:rPr lang="zh-CN" altLang="en-US" sz="2200" dirty="0">
                <a:cs typeface="+mn-ea"/>
                <a:sym typeface="+mn-lt"/>
              </a:rPr>
              <a:t>年，花旗银行的 </a:t>
            </a:r>
            <a:r>
              <a:rPr lang="en-US" altLang="zh-CN" sz="2200" dirty="0">
                <a:cs typeface="+mn-ea"/>
                <a:sym typeface="+mn-lt"/>
              </a:rPr>
              <a:t>ATM</a:t>
            </a:r>
            <a:r>
              <a:rPr lang="zh-CN" altLang="en-US" sz="2200" dirty="0">
                <a:cs typeface="+mn-ea"/>
                <a:sym typeface="+mn-lt"/>
              </a:rPr>
              <a:t>（自动取款机）系统发生故障，导致超过</a:t>
            </a:r>
            <a:r>
              <a:rPr lang="en-US" altLang="zh-CN" sz="2200" dirty="0">
                <a:cs typeface="+mn-ea"/>
                <a:sym typeface="+mn-lt"/>
              </a:rPr>
              <a:t>2000 </a:t>
            </a:r>
            <a:r>
              <a:rPr lang="zh-CN" altLang="en-US" sz="2200" dirty="0">
                <a:cs typeface="+mn-ea"/>
                <a:sym typeface="+mn-lt"/>
              </a:rPr>
              <a:t>万美元的损失。</a:t>
            </a:r>
            <a:endParaRPr lang="en-US" altLang="zh-CN" sz="2200" dirty="0">
              <a:cs typeface="+mn-ea"/>
              <a:sym typeface="+mn-lt"/>
            </a:endParaRPr>
          </a:p>
          <a:p>
            <a:pPr marL="914400" lvl="1" indent="-457200">
              <a:lnSpc>
                <a:spcPct val="150000"/>
              </a:lnSpc>
              <a:buClr>
                <a:srgbClr val="0054A3"/>
              </a:buClr>
              <a:buFont typeface="Wingdings" panose="05000000000000000000" pitchFamily="2" charset="2"/>
              <a:buChar char="p"/>
            </a:pPr>
            <a:r>
              <a:rPr lang="zh-CN" altLang="en-US" sz="2200" dirty="0">
                <a:cs typeface="+mn-ea"/>
                <a:sym typeface="+mn-lt"/>
              </a:rPr>
              <a:t>原因：在系统升级过程中</a:t>
            </a:r>
            <a:r>
              <a:rPr lang="zh-CN" altLang="en-US" sz="2200" dirty="0">
                <a:solidFill>
                  <a:srgbClr val="C00000"/>
                </a:solidFill>
                <a:cs typeface="+mn-ea"/>
                <a:sym typeface="+mn-lt"/>
              </a:rPr>
              <a:t>未能适当地测试和验证</a:t>
            </a:r>
            <a:r>
              <a:rPr lang="zh-CN" altLang="en-US" sz="2200" dirty="0">
                <a:cs typeface="+mn-ea"/>
                <a:sym typeface="+mn-lt"/>
              </a:rPr>
              <a:t>新代码。</a:t>
            </a:r>
            <a:endParaRPr lang="en-US" altLang="zh-CN" sz="2200" dirty="0">
              <a:cs typeface="+mn-ea"/>
              <a:sym typeface="+mn-lt"/>
            </a:endParaRPr>
          </a:p>
        </p:txBody>
      </p:sp>
      <p:sp>
        <p:nvSpPr>
          <p:cNvPr id="84" name="矩形 4">
            <a:extLst>
              <a:ext uri="{FF2B5EF4-FFF2-40B4-BE49-F238E27FC236}">
                <a16:creationId xmlns:a16="http://schemas.microsoft.com/office/drawing/2014/main" id="{7F0F2AB0-6B6D-4F4F-9ED6-9C7C5490A804}"/>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5" name="直接连接符 84">
            <a:extLst>
              <a:ext uri="{FF2B5EF4-FFF2-40B4-BE49-F238E27FC236}">
                <a16:creationId xmlns:a16="http://schemas.microsoft.com/office/drawing/2014/main" id="{63BB1E6B-F226-46CD-94B9-3A16C03752F9}"/>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D9AFCDE0-D1CC-4538-A770-9F12659EE3C5}"/>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7" name="TextBox 6">
            <a:extLst>
              <a:ext uri="{FF2B5EF4-FFF2-40B4-BE49-F238E27FC236}">
                <a16:creationId xmlns:a16="http://schemas.microsoft.com/office/drawing/2014/main" id="{0CBA2041-1DCF-4CF3-897C-EE9755D8416B}"/>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88" name="TextBox 7">
            <a:extLst>
              <a:ext uri="{FF2B5EF4-FFF2-40B4-BE49-F238E27FC236}">
                <a16:creationId xmlns:a16="http://schemas.microsoft.com/office/drawing/2014/main" id="{85438CB5-E8C6-47DD-B1D4-029F477C7B2B}"/>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9" name="TextBox 9">
            <a:extLst>
              <a:ext uri="{FF2B5EF4-FFF2-40B4-BE49-F238E27FC236}">
                <a16:creationId xmlns:a16="http://schemas.microsoft.com/office/drawing/2014/main" id="{094254FC-359B-4017-A366-9959BDF502DE}"/>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90" name="TextBox 10">
            <a:extLst>
              <a:ext uri="{FF2B5EF4-FFF2-40B4-BE49-F238E27FC236}">
                <a16:creationId xmlns:a16="http://schemas.microsoft.com/office/drawing/2014/main" id="{7958E621-1BD4-47B0-8BD6-A33913984F02}"/>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91" name="直接连接符 90">
            <a:extLst>
              <a:ext uri="{FF2B5EF4-FFF2-40B4-BE49-F238E27FC236}">
                <a16:creationId xmlns:a16="http://schemas.microsoft.com/office/drawing/2014/main" id="{00356CF4-AF39-446B-9895-A1A997120CEA}"/>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2" name="图片 91">
            <a:extLst>
              <a:ext uri="{FF2B5EF4-FFF2-40B4-BE49-F238E27FC236}">
                <a16:creationId xmlns:a16="http://schemas.microsoft.com/office/drawing/2014/main" id="{E1EFC9EE-59BA-4D2C-B78F-D8AC2B357D59}"/>
              </a:ext>
            </a:extLst>
          </p:cNvPr>
          <p:cNvPicPr>
            <a:picLocks noChangeAspect="1"/>
          </p:cNvPicPr>
          <p:nvPr/>
        </p:nvPicPr>
        <p:blipFill>
          <a:blip r:embed="rId5"/>
          <a:stretch>
            <a:fillRect/>
          </a:stretch>
        </p:blipFill>
        <p:spPr>
          <a:xfrm>
            <a:off x="135890" y="26670"/>
            <a:ext cx="791210" cy="715645"/>
          </a:xfrm>
          <a:prstGeom prst="rect">
            <a:avLst/>
          </a:prstGeom>
        </p:spPr>
      </p:pic>
      <p:sp>
        <p:nvSpPr>
          <p:cNvPr id="93" name="TextBox 7">
            <a:extLst>
              <a:ext uri="{FF2B5EF4-FFF2-40B4-BE49-F238E27FC236}">
                <a16:creationId xmlns:a16="http://schemas.microsoft.com/office/drawing/2014/main" id="{323696D3-79AB-4901-AB75-12457092984C}"/>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4" name="直接连接符 93">
            <a:extLst>
              <a:ext uri="{FF2B5EF4-FFF2-40B4-BE49-F238E27FC236}">
                <a16:creationId xmlns:a16="http://schemas.microsoft.com/office/drawing/2014/main" id="{15973BBE-7BE1-4BCB-9CA6-292B1B2A6F41}"/>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226820"/>
            <a:ext cx="4391660"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1.2.2 </a:t>
            </a:r>
            <a:r>
              <a:rPr lang="zh-CN" altLang="en-US" sz="2800" b="1" dirty="0">
                <a:solidFill>
                  <a:schemeClr val="tx1">
                    <a:lumMod val="65000"/>
                    <a:lumOff val="35000"/>
                  </a:schemeClr>
                </a:solidFill>
                <a:cs typeface="+mn-ea"/>
                <a:sym typeface="+mn-lt"/>
              </a:rPr>
              <a:t>软件危机案例</a:t>
            </a:r>
          </a:p>
        </p:txBody>
      </p:sp>
      <p:sp>
        <p:nvSpPr>
          <p:cNvPr id="49" name="文本框 48">
            <a:extLst>
              <a:ext uri="{FF2B5EF4-FFF2-40B4-BE49-F238E27FC236}">
                <a16:creationId xmlns:a16="http://schemas.microsoft.com/office/drawing/2014/main" id="{996D8866-6E43-400C-8984-795BC3E2087A}"/>
              </a:ext>
            </a:extLst>
          </p:cNvPr>
          <p:cNvSpPr txBox="1"/>
          <p:nvPr/>
        </p:nvSpPr>
        <p:spPr>
          <a:xfrm>
            <a:off x="5843861" y="4406046"/>
            <a:ext cx="5239472" cy="2057871"/>
          </a:xfrm>
          <a:prstGeom prst="rect">
            <a:avLst/>
          </a:prstGeom>
          <a:solidFill>
            <a:schemeClr val="accent6">
              <a:lumMod val="20000"/>
              <a:lumOff val="80000"/>
            </a:schemeClr>
          </a:solidFill>
        </p:spPr>
        <p:txBody>
          <a:bodyPr wrap="square" rtlCol="0" anchor="t">
            <a:spAutoFit/>
          </a:bodyPr>
          <a:lstStyle/>
          <a:p>
            <a:pPr>
              <a:lnSpc>
                <a:spcPct val="150000"/>
              </a:lnSpc>
              <a:buClr>
                <a:srgbClr val="0054A3"/>
              </a:buClr>
            </a:pPr>
            <a:r>
              <a:rPr lang="zh-CN" altLang="en-US" sz="2200" dirty="0">
                <a:cs typeface="+mn-ea"/>
                <a:sym typeface="+mn-lt"/>
              </a:rPr>
              <a:t>（</a:t>
            </a:r>
            <a:r>
              <a:rPr lang="en-US" altLang="zh-CN" sz="2200" dirty="0">
                <a:cs typeface="+mn-ea"/>
                <a:sym typeface="+mn-lt"/>
              </a:rPr>
              <a:t>4</a:t>
            </a:r>
            <a:r>
              <a:rPr lang="zh-CN" altLang="en-US" sz="2200" dirty="0">
                <a:cs typeface="+mn-ea"/>
                <a:sym typeface="+mn-lt"/>
              </a:rPr>
              <a:t>）</a:t>
            </a:r>
            <a:r>
              <a:rPr lang="en-US" altLang="zh-CN" sz="2200" dirty="0">
                <a:cs typeface="+mn-ea"/>
                <a:sym typeface="+mn-lt"/>
              </a:rPr>
              <a:t>SolarWinds </a:t>
            </a:r>
            <a:r>
              <a:rPr lang="zh-CN" altLang="en-US" sz="2200" dirty="0">
                <a:cs typeface="+mn-ea"/>
                <a:sym typeface="+mn-lt"/>
              </a:rPr>
              <a:t>事件。</a:t>
            </a:r>
            <a:endParaRPr lang="en-US" altLang="zh-CN" sz="22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200" dirty="0">
                <a:cs typeface="+mn-ea"/>
                <a:sym typeface="+mn-lt"/>
              </a:rPr>
              <a:t>原因：黑客成功入侵 </a:t>
            </a:r>
            <a:r>
              <a:rPr lang="en-US" altLang="zh-CN" sz="2200" dirty="0">
                <a:cs typeface="+mn-ea"/>
                <a:sym typeface="+mn-lt"/>
              </a:rPr>
              <a:t>SolarWinds </a:t>
            </a:r>
            <a:r>
              <a:rPr lang="zh-CN" altLang="en-US" sz="2200" dirty="0">
                <a:cs typeface="+mn-ea"/>
                <a:sym typeface="+mn-lt"/>
              </a:rPr>
              <a:t>公司的软件开发环境，</a:t>
            </a:r>
            <a:r>
              <a:rPr lang="zh-CN" altLang="en-US" sz="2200" dirty="0">
                <a:solidFill>
                  <a:srgbClr val="C00000"/>
                </a:solidFill>
                <a:cs typeface="+mn-ea"/>
                <a:sym typeface="+mn-lt"/>
              </a:rPr>
              <a:t>窜改了 </a:t>
            </a:r>
            <a:r>
              <a:rPr lang="en-US" altLang="zh-CN" sz="2200" dirty="0">
                <a:solidFill>
                  <a:srgbClr val="C00000"/>
                </a:solidFill>
                <a:cs typeface="+mn-ea"/>
                <a:sym typeface="+mn-lt"/>
              </a:rPr>
              <a:t>Orion</a:t>
            </a:r>
            <a:r>
              <a:rPr lang="zh-CN" altLang="en-US" sz="2200" dirty="0">
                <a:solidFill>
                  <a:srgbClr val="C00000"/>
                </a:solidFill>
                <a:cs typeface="+mn-ea"/>
                <a:sym typeface="+mn-lt"/>
              </a:rPr>
              <a:t>网络管理软件的代码</a:t>
            </a:r>
            <a:r>
              <a:rPr lang="zh-CN" altLang="en-US" sz="2200" dirty="0">
                <a:cs typeface="+mn-ea"/>
                <a:sym typeface="+mn-lt"/>
              </a:rPr>
              <a:t>。</a:t>
            </a:r>
            <a:endParaRPr lang="en-US" altLang="zh-CN" sz="2200" dirty="0">
              <a:cs typeface="+mn-ea"/>
              <a:sym typeface="+mn-lt"/>
            </a:endParaRPr>
          </a:p>
        </p:txBody>
      </p:sp>
      <p:pic>
        <p:nvPicPr>
          <p:cNvPr id="47" name="图片 46">
            <a:extLst>
              <a:ext uri="{FF2B5EF4-FFF2-40B4-BE49-F238E27FC236}">
                <a16:creationId xmlns:a16="http://schemas.microsoft.com/office/drawing/2014/main" id="{37CCC083-ECC1-4D62-BB71-7EBA52F8AC71}"/>
              </a:ext>
            </a:extLst>
          </p:cNvPr>
          <p:cNvPicPr>
            <a:picLocks noChangeAspect="1"/>
          </p:cNvPicPr>
          <p:nvPr/>
        </p:nvPicPr>
        <p:blipFill>
          <a:blip r:embed="rId3"/>
          <a:stretch>
            <a:fillRect/>
          </a:stretch>
        </p:blipFill>
        <p:spPr>
          <a:xfrm>
            <a:off x="7616651" y="1712082"/>
            <a:ext cx="3466682" cy="2565702"/>
          </a:xfrm>
          <a:prstGeom prst="rect">
            <a:avLst/>
          </a:prstGeom>
        </p:spPr>
      </p:pic>
      <p:pic>
        <p:nvPicPr>
          <p:cNvPr id="50" name="图片 49">
            <a:extLst>
              <a:ext uri="{FF2B5EF4-FFF2-40B4-BE49-F238E27FC236}">
                <a16:creationId xmlns:a16="http://schemas.microsoft.com/office/drawing/2014/main" id="{D8413C0D-06F9-4D11-B262-86F4E53B0F49}"/>
              </a:ext>
            </a:extLst>
          </p:cNvPr>
          <p:cNvPicPr>
            <a:picLocks noChangeAspect="1"/>
          </p:cNvPicPr>
          <p:nvPr/>
        </p:nvPicPr>
        <p:blipFill>
          <a:blip r:embed="rId4"/>
          <a:stretch>
            <a:fillRect/>
          </a:stretch>
        </p:blipFill>
        <p:spPr>
          <a:xfrm>
            <a:off x="1235947" y="4406045"/>
            <a:ext cx="4441372" cy="2057871"/>
          </a:xfrm>
          <a:prstGeom prst="rect">
            <a:avLst/>
          </a:prstGeom>
        </p:spPr>
      </p:pic>
      <p:sp>
        <p:nvSpPr>
          <p:cNvPr id="85" name="文本框 84">
            <a:extLst>
              <a:ext uri="{FF2B5EF4-FFF2-40B4-BE49-F238E27FC236}">
                <a16:creationId xmlns:a16="http://schemas.microsoft.com/office/drawing/2014/main" id="{27D8A97D-D197-41B0-A722-CA1873CC2AC3}"/>
              </a:ext>
            </a:extLst>
          </p:cNvPr>
          <p:cNvSpPr txBox="1"/>
          <p:nvPr/>
        </p:nvSpPr>
        <p:spPr>
          <a:xfrm>
            <a:off x="1235947" y="1712082"/>
            <a:ext cx="6049108" cy="2565702"/>
          </a:xfrm>
          <a:prstGeom prst="rect">
            <a:avLst/>
          </a:prstGeom>
          <a:solidFill>
            <a:schemeClr val="accent6">
              <a:lumMod val="20000"/>
              <a:lumOff val="80000"/>
            </a:schemeClr>
          </a:solidFill>
        </p:spPr>
        <p:txBody>
          <a:bodyPr wrap="square" rtlCol="0" anchor="t">
            <a:spAutoFit/>
          </a:bodyPr>
          <a:lstStyle/>
          <a:p>
            <a:pPr>
              <a:lnSpc>
                <a:spcPct val="150000"/>
              </a:lnSpc>
              <a:buClr>
                <a:srgbClr val="0054A3"/>
              </a:buClr>
            </a:pPr>
            <a:r>
              <a:rPr lang="zh-CN" altLang="en-US" sz="2200" dirty="0">
                <a:cs typeface="+mn-ea"/>
                <a:sym typeface="+mn-lt"/>
              </a:rPr>
              <a:t>（</a:t>
            </a:r>
            <a:r>
              <a:rPr lang="en-US" altLang="zh-CN" sz="2200" dirty="0">
                <a:cs typeface="+mn-ea"/>
                <a:sym typeface="+mn-lt"/>
              </a:rPr>
              <a:t>3</a:t>
            </a:r>
            <a:r>
              <a:rPr lang="zh-CN" altLang="en-US" sz="2200" dirty="0">
                <a:cs typeface="+mn-ea"/>
                <a:sym typeface="+mn-lt"/>
              </a:rPr>
              <a:t>）千年虫问题。</a:t>
            </a:r>
            <a:endParaRPr lang="en-US" altLang="zh-CN" sz="22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200" dirty="0">
                <a:cs typeface="+mn-ea"/>
                <a:sym typeface="+mn-lt"/>
              </a:rPr>
              <a:t>原因：迫于计算机存储空间的限制，将本该用</a:t>
            </a:r>
            <a:r>
              <a:rPr lang="en-US" altLang="zh-CN" sz="2200" dirty="0">
                <a:cs typeface="+mn-ea"/>
                <a:sym typeface="+mn-lt"/>
              </a:rPr>
              <a:t>4</a:t>
            </a:r>
            <a:r>
              <a:rPr lang="zh-CN" altLang="en-US" sz="2200" dirty="0">
                <a:cs typeface="+mn-ea"/>
                <a:sym typeface="+mn-lt"/>
              </a:rPr>
              <a:t>位十进制数表示的年份缩减为</a:t>
            </a:r>
            <a:r>
              <a:rPr lang="en-US" altLang="zh-CN" sz="2200" dirty="0">
                <a:cs typeface="+mn-ea"/>
                <a:sym typeface="+mn-lt"/>
              </a:rPr>
              <a:t>2</a:t>
            </a:r>
            <a:r>
              <a:rPr lang="zh-CN" altLang="en-US" sz="2200" dirty="0">
                <a:cs typeface="+mn-ea"/>
                <a:sym typeface="+mn-lt"/>
              </a:rPr>
              <a:t>位，当</a:t>
            </a:r>
            <a:r>
              <a:rPr lang="zh-CN" altLang="en-US" sz="2200" dirty="0">
                <a:solidFill>
                  <a:srgbClr val="C00000"/>
                </a:solidFill>
                <a:cs typeface="+mn-ea"/>
                <a:sym typeface="+mn-lt"/>
              </a:rPr>
              <a:t>处理跨世纪日期</a:t>
            </a:r>
            <a:r>
              <a:rPr lang="zh-CN" altLang="en-US" sz="2200" dirty="0">
                <a:cs typeface="+mn-ea"/>
                <a:sym typeface="+mn-lt"/>
              </a:rPr>
              <a:t>时，就会出现错误，进而引发系统功能紊乱甚至崩溃。</a:t>
            </a:r>
            <a:endParaRPr lang="en-US" altLang="zh-CN" sz="2200" dirty="0">
              <a:cs typeface="+mn-ea"/>
              <a:sym typeface="+mn-lt"/>
            </a:endParaRPr>
          </a:p>
        </p:txBody>
      </p:sp>
      <p:sp>
        <p:nvSpPr>
          <p:cNvPr id="86" name="矩形 4">
            <a:extLst>
              <a:ext uri="{FF2B5EF4-FFF2-40B4-BE49-F238E27FC236}">
                <a16:creationId xmlns:a16="http://schemas.microsoft.com/office/drawing/2014/main" id="{8495DF38-8E7B-4B8A-8AE2-8866BFC15A94}"/>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7" name="直接连接符 86">
            <a:extLst>
              <a:ext uri="{FF2B5EF4-FFF2-40B4-BE49-F238E27FC236}">
                <a16:creationId xmlns:a16="http://schemas.microsoft.com/office/drawing/2014/main" id="{0E599F3A-7630-4724-BE08-9B782DD98133}"/>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ADD88DA4-FB00-4570-8228-DC6687073CC6}"/>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9" name="TextBox 6">
            <a:extLst>
              <a:ext uri="{FF2B5EF4-FFF2-40B4-BE49-F238E27FC236}">
                <a16:creationId xmlns:a16="http://schemas.microsoft.com/office/drawing/2014/main" id="{48928D98-C5BE-48E7-BB6F-8FCE49212CE1}"/>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90" name="TextBox 7">
            <a:extLst>
              <a:ext uri="{FF2B5EF4-FFF2-40B4-BE49-F238E27FC236}">
                <a16:creationId xmlns:a16="http://schemas.microsoft.com/office/drawing/2014/main" id="{5E8B3C26-7726-48B4-8750-FAFEC157C063}"/>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1" name="TextBox 9">
            <a:extLst>
              <a:ext uri="{FF2B5EF4-FFF2-40B4-BE49-F238E27FC236}">
                <a16:creationId xmlns:a16="http://schemas.microsoft.com/office/drawing/2014/main" id="{39AC300D-C6A1-4DD4-87F3-A960FE633E18}"/>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92" name="TextBox 10">
            <a:extLst>
              <a:ext uri="{FF2B5EF4-FFF2-40B4-BE49-F238E27FC236}">
                <a16:creationId xmlns:a16="http://schemas.microsoft.com/office/drawing/2014/main" id="{2F2CE6CB-248C-430E-9C55-20299D9F3B43}"/>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93" name="直接连接符 92">
            <a:extLst>
              <a:ext uri="{FF2B5EF4-FFF2-40B4-BE49-F238E27FC236}">
                <a16:creationId xmlns:a16="http://schemas.microsoft.com/office/drawing/2014/main" id="{9D1B7454-D757-494E-B1B6-3F10D543564B}"/>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4" name="图片 93">
            <a:extLst>
              <a:ext uri="{FF2B5EF4-FFF2-40B4-BE49-F238E27FC236}">
                <a16:creationId xmlns:a16="http://schemas.microsoft.com/office/drawing/2014/main" id="{89DBD4DC-46D2-46CC-B876-1C419A2867CE}"/>
              </a:ext>
            </a:extLst>
          </p:cNvPr>
          <p:cNvPicPr>
            <a:picLocks noChangeAspect="1"/>
          </p:cNvPicPr>
          <p:nvPr/>
        </p:nvPicPr>
        <p:blipFill>
          <a:blip r:embed="rId5"/>
          <a:stretch>
            <a:fillRect/>
          </a:stretch>
        </p:blipFill>
        <p:spPr>
          <a:xfrm>
            <a:off x="135890" y="26670"/>
            <a:ext cx="791210" cy="715645"/>
          </a:xfrm>
          <a:prstGeom prst="rect">
            <a:avLst/>
          </a:prstGeom>
        </p:spPr>
      </p:pic>
      <p:sp>
        <p:nvSpPr>
          <p:cNvPr id="95" name="TextBox 7">
            <a:extLst>
              <a:ext uri="{FF2B5EF4-FFF2-40B4-BE49-F238E27FC236}">
                <a16:creationId xmlns:a16="http://schemas.microsoft.com/office/drawing/2014/main" id="{447BFF01-6A10-46DA-A522-DB9A78085563}"/>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6" name="直接连接符 95">
            <a:extLst>
              <a:ext uri="{FF2B5EF4-FFF2-40B4-BE49-F238E27FC236}">
                <a16:creationId xmlns:a16="http://schemas.microsoft.com/office/drawing/2014/main" id="{F0461E24-F1AE-4D0E-8F29-7A99DD2754B4}"/>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1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10633"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cs typeface="+mn-ea"/>
                <a:sym typeface="+mn-lt"/>
              </a:rPr>
              <a:t>推荐书籍</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4193" y="4042256"/>
            <a:ext cx="1648375" cy="231264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631209" y="4042256"/>
            <a:ext cx="7783550" cy="2308324"/>
          </a:xfrm>
          <a:prstGeom prst="rect">
            <a:avLst/>
          </a:prstGeom>
          <a:noFill/>
        </p:spPr>
        <p:txBody>
          <a:bodyPr wrap="square" rtlCol="0">
            <a:spAutoFit/>
          </a:bodyPr>
          <a:lstStyle/>
          <a:p>
            <a:r>
              <a:rPr lang="en-US" altLang="zh-CN" sz="2400" b="0" i="0" dirty="0">
                <a:effectLst/>
                <a:cs typeface="+mn-ea"/>
                <a:sym typeface="+mn-lt"/>
              </a:rPr>
              <a:t>2.《</a:t>
            </a:r>
            <a:r>
              <a:rPr lang="zh-CN" altLang="en-US" sz="2400" b="0" i="0" dirty="0">
                <a:effectLst/>
                <a:cs typeface="+mn-ea"/>
                <a:sym typeface="+mn-lt"/>
              </a:rPr>
              <a:t>软件工程导论（第</a:t>
            </a:r>
            <a:r>
              <a:rPr lang="en-US" altLang="zh-CN" sz="2400" b="0" i="0" dirty="0">
                <a:effectLst/>
                <a:cs typeface="+mn-ea"/>
                <a:sym typeface="+mn-lt"/>
              </a:rPr>
              <a:t>6</a:t>
            </a:r>
            <a:r>
              <a:rPr lang="zh-CN" altLang="en-US" sz="2400" b="0" i="0" dirty="0">
                <a:effectLst/>
                <a:cs typeface="+mn-ea"/>
                <a:sym typeface="+mn-lt"/>
              </a:rPr>
              <a:t>版）</a:t>
            </a:r>
            <a:r>
              <a:rPr lang="en-US" altLang="zh-CN" sz="2400" b="0" i="0" dirty="0">
                <a:effectLst/>
                <a:cs typeface="+mn-ea"/>
                <a:sym typeface="+mn-lt"/>
              </a:rPr>
              <a:t>》</a:t>
            </a:r>
          </a:p>
          <a:p>
            <a:r>
              <a:rPr lang="en-US" altLang="zh-CN" sz="2400" b="0" i="0" dirty="0">
                <a:effectLst/>
                <a:cs typeface="+mn-ea"/>
                <a:sym typeface="+mn-lt"/>
              </a:rPr>
              <a:t>2013</a:t>
            </a:r>
            <a:r>
              <a:rPr lang="zh-CN" altLang="en-US" sz="2400" b="0" i="0" dirty="0">
                <a:effectLst/>
                <a:cs typeface="+mn-ea"/>
                <a:sym typeface="+mn-lt"/>
              </a:rPr>
              <a:t>年</a:t>
            </a:r>
            <a:r>
              <a:rPr lang="en-US" altLang="zh-CN" sz="2400" b="0" i="0" dirty="0">
                <a:effectLst/>
                <a:cs typeface="+mn-ea"/>
                <a:sym typeface="+mn-lt"/>
              </a:rPr>
              <a:t>8</a:t>
            </a:r>
            <a:r>
              <a:rPr lang="zh-CN" altLang="en-US" sz="2400" b="0" i="0" dirty="0">
                <a:effectLst/>
                <a:cs typeface="+mn-ea"/>
                <a:sym typeface="+mn-lt"/>
              </a:rPr>
              <a:t>月</a:t>
            </a:r>
            <a:r>
              <a:rPr lang="en-US" altLang="zh-CN" sz="2400" b="0" i="0" dirty="0">
                <a:effectLst/>
                <a:cs typeface="+mn-ea"/>
                <a:sym typeface="+mn-lt"/>
              </a:rPr>
              <a:t>1</a:t>
            </a:r>
            <a:r>
              <a:rPr lang="zh-CN" altLang="en-US" sz="2400" b="0" i="0" dirty="0">
                <a:effectLst/>
                <a:cs typeface="+mn-ea"/>
                <a:sym typeface="+mn-lt"/>
              </a:rPr>
              <a:t>日</a:t>
            </a:r>
            <a:r>
              <a:rPr lang="zh-CN" altLang="en-US" sz="2400" b="0" i="0" u="none" strike="noStrike" dirty="0">
                <a:effectLst/>
                <a:cs typeface="+mn-ea"/>
                <a:sym typeface="+mn-lt"/>
              </a:rPr>
              <a:t>清华大学出版社</a:t>
            </a:r>
            <a:r>
              <a:rPr lang="zh-CN" altLang="en-US" sz="2400" b="0" i="0" dirty="0">
                <a:effectLst/>
                <a:cs typeface="+mn-ea"/>
                <a:sym typeface="+mn-lt"/>
              </a:rPr>
              <a:t>出版的图书，作者是张海藩、牟永敏。</a:t>
            </a:r>
            <a:endParaRPr lang="en-US" altLang="zh-CN" sz="2400" b="0" i="0" dirty="0">
              <a:effectLst/>
              <a:cs typeface="+mn-ea"/>
              <a:sym typeface="+mn-lt"/>
            </a:endParaRPr>
          </a:p>
          <a:p>
            <a:endParaRPr lang="en-US" altLang="zh-CN" sz="2400" b="0" i="0" dirty="0">
              <a:effectLst/>
              <a:cs typeface="+mn-ea"/>
              <a:sym typeface="+mn-lt"/>
            </a:endParaRPr>
          </a:p>
          <a:p>
            <a:r>
              <a:rPr lang="zh-CN" altLang="en-US" sz="2400" b="0" i="0" dirty="0">
                <a:effectLst/>
                <a:cs typeface="+mn-ea"/>
                <a:sym typeface="+mn-lt"/>
              </a:rPr>
              <a:t>主要讲述了软件工程的概念、原理和典型的方法学，并介绍了软件项目的管理技术。</a:t>
            </a:r>
            <a:endParaRPr lang="zh-CN" altLang="en-US" sz="2400" dirty="0">
              <a:cs typeface="+mn-ea"/>
              <a:sym typeface="+mn-lt"/>
            </a:endParaRPr>
          </a:p>
        </p:txBody>
      </p:sp>
      <p:sp>
        <p:nvSpPr>
          <p:cNvPr id="18" name="文本框 17"/>
          <p:cNvSpPr txBox="1"/>
          <p:nvPr/>
        </p:nvSpPr>
        <p:spPr>
          <a:xfrm>
            <a:off x="631209" y="1245804"/>
            <a:ext cx="7783550" cy="2677656"/>
          </a:xfrm>
          <a:prstGeom prst="rect">
            <a:avLst/>
          </a:prstGeom>
          <a:noFill/>
        </p:spPr>
        <p:txBody>
          <a:bodyPr wrap="square" rtlCol="0">
            <a:spAutoFit/>
          </a:bodyPr>
          <a:lstStyle/>
          <a:p>
            <a:r>
              <a:rPr lang="en-US" altLang="zh-CN" sz="2400" b="0" i="0" dirty="0">
                <a:effectLst/>
                <a:cs typeface="+mn-ea"/>
                <a:sym typeface="+mn-lt"/>
              </a:rPr>
              <a:t>1.《</a:t>
            </a:r>
            <a:r>
              <a:rPr lang="zh-CN" altLang="en-US" sz="2400" b="0" i="0" dirty="0">
                <a:effectLst/>
                <a:cs typeface="+mn-ea"/>
                <a:sym typeface="+mn-lt"/>
              </a:rPr>
              <a:t>软件工程基础（第</a:t>
            </a:r>
            <a:r>
              <a:rPr lang="en-US" altLang="zh-CN" sz="2400" dirty="0">
                <a:cs typeface="+mn-ea"/>
                <a:sym typeface="+mn-lt"/>
              </a:rPr>
              <a:t>2</a:t>
            </a:r>
            <a:r>
              <a:rPr lang="zh-CN" altLang="en-US" sz="2400" b="0" i="0" dirty="0">
                <a:effectLst/>
                <a:cs typeface="+mn-ea"/>
                <a:sym typeface="+mn-lt"/>
              </a:rPr>
              <a:t>版）</a:t>
            </a:r>
            <a:r>
              <a:rPr lang="en-US" altLang="zh-CN" sz="2400" b="0" i="0" dirty="0">
                <a:effectLst/>
                <a:cs typeface="+mn-ea"/>
                <a:sym typeface="+mn-lt"/>
              </a:rPr>
              <a:t>》</a:t>
            </a:r>
          </a:p>
          <a:p>
            <a:r>
              <a:rPr lang="en-US" altLang="zh-CN" sz="2400" b="0" i="0" dirty="0">
                <a:effectLst/>
                <a:cs typeface="+mn-ea"/>
                <a:sym typeface="+mn-lt"/>
              </a:rPr>
              <a:t>2024</a:t>
            </a:r>
            <a:r>
              <a:rPr lang="zh-CN" altLang="en-US" sz="2400" b="0" i="0" dirty="0">
                <a:effectLst/>
                <a:cs typeface="+mn-ea"/>
                <a:sym typeface="+mn-lt"/>
              </a:rPr>
              <a:t>年</a:t>
            </a:r>
            <a:r>
              <a:rPr lang="en-US" altLang="zh-CN" sz="2400" dirty="0">
                <a:cs typeface="+mn-ea"/>
                <a:sym typeface="+mn-lt"/>
              </a:rPr>
              <a:t>4</a:t>
            </a:r>
            <a:r>
              <a:rPr lang="zh-CN" altLang="en-US" sz="2400" b="0" i="0" dirty="0">
                <a:effectLst/>
                <a:cs typeface="+mn-ea"/>
                <a:sym typeface="+mn-lt"/>
              </a:rPr>
              <a:t>月西北工业大学出版社出版的图书，作者是郑江滨等。</a:t>
            </a:r>
            <a:endParaRPr lang="en-US" altLang="zh-CN" sz="2400" dirty="0">
              <a:cs typeface="+mn-ea"/>
              <a:sym typeface="+mn-lt"/>
            </a:endParaRPr>
          </a:p>
          <a:p>
            <a:endParaRPr lang="en-US" altLang="zh-CN" sz="2400" dirty="0">
              <a:highlight>
                <a:srgbClr val="FFFF00"/>
              </a:highlight>
              <a:cs typeface="+mn-ea"/>
              <a:sym typeface="+mn-lt"/>
            </a:endParaRPr>
          </a:p>
          <a:p>
            <a:r>
              <a:rPr lang="zh-CN" altLang="en-US" sz="2400" b="0" i="0" dirty="0">
                <a:effectLst/>
                <a:cs typeface="+mn-ea"/>
                <a:sym typeface="+mn-lt"/>
              </a:rPr>
              <a:t>全面且系统地讲解软件过程、建模、质量管理、项目管理等基础知识，涵盖相关概念、原则、方法和工具，以及人工智能时代下软件工程的发展趋势。</a:t>
            </a:r>
            <a:endParaRPr lang="zh-CN" altLang="en-US" sz="2400" dirty="0">
              <a:cs typeface="+mn-ea"/>
              <a:sym typeface="+mn-lt"/>
            </a:endParaRPr>
          </a:p>
        </p:txBody>
      </p:sp>
      <p:pic>
        <p:nvPicPr>
          <p:cNvPr id="3" name="图片 2">
            <a:extLst>
              <a:ext uri="{FF2B5EF4-FFF2-40B4-BE49-F238E27FC236}">
                <a16:creationId xmlns:a16="http://schemas.microsoft.com/office/drawing/2014/main" id="{0F399748-4AD3-4E39-882B-79C53CD874FD}"/>
              </a:ext>
            </a:extLst>
          </p:cNvPr>
          <p:cNvPicPr>
            <a:picLocks noChangeAspect="1"/>
          </p:cNvPicPr>
          <p:nvPr/>
        </p:nvPicPr>
        <p:blipFill>
          <a:blip r:embed="rId5"/>
          <a:stretch>
            <a:fillRect/>
          </a:stretch>
        </p:blipFill>
        <p:spPr>
          <a:xfrm>
            <a:off x="9373564" y="1262965"/>
            <a:ext cx="1779003" cy="25082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226820"/>
            <a:ext cx="4391660"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1.2.2 </a:t>
            </a:r>
            <a:r>
              <a:rPr lang="zh-CN" altLang="en-US" sz="2800" b="1" dirty="0">
                <a:solidFill>
                  <a:schemeClr val="tx1">
                    <a:lumMod val="65000"/>
                    <a:lumOff val="35000"/>
                  </a:schemeClr>
                </a:solidFill>
                <a:cs typeface="+mn-ea"/>
                <a:sym typeface="+mn-lt"/>
              </a:rPr>
              <a:t>软件危机案例</a:t>
            </a:r>
          </a:p>
        </p:txBody>
      </p:sp>
      <p:sp>
        <p:nvSpPr>
          <p:cNvPr id="46" name="圆角矩形 4">
            <a:extLst>
              <a:ext uri="{FF2B5EF4-FFF2-40B4-BE49-F238E27FC236}">
                <a16:creationId xmlns:a16="http://schemas.microsoft.com/office/drawing/2014/main" id="{C15232C3-46D7-470D-9DDC-B2A3EAA622E3}"/>
              </a:ext>
            </a:extLst>
          </p:cNvPr>
          <p:cNvSpPr/>
          <p:nvPr/>
        </p:nvSpPr>
        <p:spPr>
          <a:xfrm>
            <a:off x="927100" y="4344535"/>
            <a:ext cx="9824637" cy="2006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50000"/>
              </a:lnSpc>
            </a:pPr>
            <a:r>
              <a:rPr lang="zh-CN" altLang="en-US" sz="2400" dirty="0">
                <a:cs typeface="+mn-ea"/>
                <a:sym typeface="+mn-lt"/>
              </a:rPr>
              <a:t>软件危机包含两方面问题：</a:t>
            </a:r>
            <a:endParaRPr lang="en-US" altLang="zh-CN" sz="2400" dirty="0">
              <a:cs typeface="+mn-ea"/>
              <a:sym typeface="+mn-lt"/>
            </a:endParaRPr>
          </a:p>
          <a:p>
            <a:pPr fontAlgn="auto">
              <a:lnSpc>
                <a:spcPct val="150000"/>
              </a:lnSpc>
            </a:pPr>
            <a:r>
              <a:rPr lang="en-US" altLang="zh-CN" sz="2400" dirty="0">
                <a:cs typeface="+mn-ea"/>
                <a:sym typeface="+mn-lt"/>
              </a:rPr>
              <a:t>       </a:t>
            </a:r>
            <a:r>
              <a:rPr lang="zh-CN" altLang="en-US" sz="2400" dirty="0">
                <a:cs typeface="+mn-ea"/>
                <a:sym typeface="+mn-lt"/>
              </a:rPr>
              <a:t>一、如何开发软件，以满足不断增长、日趋复杂的需求？</a:t>
            </a:r>
            <a:endParaRPr lang="en-US" altLang="zh-CN" sz="2400" dirty="0">
              <a:cs typeface="+mn-ea"/>
              <a:sym typeface="+mn-lt"/>
            </a:endParaRPr>
          </a:p>
          <a:p>
            <a:pPr fontAlgn="auto">
              <a:lnSpc>
                <a:spcPct val="150000"/>
              </a:lnSpc>
            </a:pPr>
            <a:r>
              <a:rPr lang="zh-CN" altLang="en-US" sz="2400" dirty="0">
                <a:cs typeface="+mn-ea"/>
                <a:sym typeface="+mn-lt"/>
              </a:rPr>
              <a:t>       二、如何维护数量不断膨胀的软件产品？</a:t>
            </a:r>
          </a:p>
        </p:txBody>
      </p:sp>
      <p:sp>
        <p:nvSpPr>
          <p:cNvPr id="47" name="圆角矩形 4">
            <a:extLst>
              <a:ext uri="{FF2B5EF4-FFF2-40B4-BE49-F238E27FC236}">
                <a16:creationId xmlns:a16="http://schemas.microsoft.com/office/drawing/2014/main" id="{13C0F2F8-D755-493C-80B3-FF9A3EA4B2C9}"/>
              </a:ext>
            </a:extLst>
          </p:cNvPr>
          <p:cNvSpPr/>
          <p:nvPr/>
        </p:nvSpPr>
        <p:spPr>
          <a:xfrm>
            <a:off x="1018358" y="1779625"/>
            <a:ext cx="9733379" cy="230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lnSpc>
                <a:spcPct val="150000"/>
              </a:lnSpc>
            </a:pPr>
            <a:r>
              <a:rPr lang="en-US" altLang="zh-CN" sz="2400" dirty="0">
                <a:cs typeface="+mn-ea"/>
                <a:sym typeface="+mn-lt"/>
              </a:rPr>
              <a:t>       </a:t>
            </a:r>
            <a:r>
              <a:rPr lang="zh-CN" altLang="en-US" sz="2400" dirty="0">
                <a:cs typeface="+mn-ea"/>
                <a:sym typeface="+mn-lt"/>
              </a:rPr>
              <a:t>软件危机的主要原因，把它很不客气地说：在没有机器的时候，编程根本不是问题；当我们有了计算机，编程开始变成问题；而现在我们有巨大的计算机，编程就成为了一个同样巨大的问题。</a:t>
            </a:r>
          </a:p>
          <a:p>
            <a:pPr algn="r" fontAlgn="auto">
              <a:lnSpc>
                <a:spcPct val="150000"/>
              </a:lnSpc>
            </a:pPr>
            <a:r>
              <a:rPr lang="en-US" altLang="zh-CN" sz="2400" dirty="0">
                <a:cs typeface="+mn-ea"/>
                <a:sym typeface="+mn-lt"/>
              </a:rPr>
              <a:t>——</a:t>
            </a:r>
            <a:r>
              <a:rPr lang="zh-CN" altLang="en-US" sz="2400" dirty="0">
                <a:cs typeface="+mn-ea"/>
                <a:sym typeface="+mn-lt"/>
              </a:rPr>
              <a:t>艾兹赫尔·戴克斯特拉，《Communications of the ACM》，</a:t>
            </a:r>
            <a:r>
              <a:rPr lang="en-US" altLang="zh-CN" sz="2400" dirty="0">
                <a:cs typeface="+mn-ea"/>
                <a:sym typeface="+mn-lt"/>
              </a:rPr>
              <a:t>1972</a:t>
            </a:r>
            <a:endParaRPr lang="zh-CN" altLang="en-US" sz="2400" dirty="0">
              <a:cs typeface="+mn-ea"/>
              <a:sym typeface="+mn-lt"/>
            </a:endParaRPr>
          </a:p>
        </p:txBody>
      </p:sp>
      <p:sp>
        <p:nvSpPr>
          <p:cNvPr id="82" name="矩形 4">
            <a:extLst>
              <a:ext uri="{FF2B5EF4-FFF2-40B4-BE49-F238E27FC236}">
                <a16:creationId xmlns:a16="http://schemas.microsoft.com/office/drawing/2014/main" id="{E63E23E7-1543-4AFD-806B-299E6E4C1B9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3" name="直接连接符 82">
            <a:extLst>
              <a:ext uri="{FF2B5EF4-FFF2-40B4-BE49-F238E27FC236}">
                <a16:creationId xmlns:a16="http://schemas.microsoft.com/office/drawing/2014/main" id="{8B6E6380-A0A8-4336-835F-6B4E5DA249C7}"/>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FD3A545D-53A1-4AB9-8EE0-ED14350FA573}"/>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5" name="TextBox 6">
            <a:extLst>
              <a:ext uri="{FF2B5EF4-FFF2-40B4-BE49-F238E27FC236}">
                <a16:creationId xmlns:a16="http://schemas.microsoft.com/office/drawing/2014/main" id="{E0F6B347-3AA5-43AD-A5D6-AC388B3DEDB0}"/>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86" name="TextBox 7">
            <a:extLst>
              <a:ext uri="{FF2B5EF4-FFF2-40B4-BE49-F238E27FC236}">
                <a16:creationId xmlns:a16="http://schemas.microsoft.com/office/drawing/2014/main" id="{58CC40A8-9FBC-47A0-B192-673CAA3A4D86}"/>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7" name="TextBox 9">
            <a:extLst>
              <a:ext uri="{FF2B5EF4-FFF2-40B4-BE49-F238E27FC236}">
                <a16:creationId xmlns:a16="http://schemas.microsoft.com/office/drawing/2014/main" id="{60924D03-3763-4445-AD80-E37C0646F461}"/>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88" name="TextBox 10">
            <a:extLst>
              <a:ext uri="{FF2B5EF4-FFF2-40B4-BE49-F238E27FC236}">
                <a16:creationId xmlns:a16="http://schemas.microsoft.com/office/drawing/2014/main" id="{48294CB4-6C02-4632-8719-D27820A42C76}"/>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89" name="直接连接符 88">
            <a:extLst>
              <a:ext uri="{FF2B5EF4-FFF2-40B4-BE49-F238E27FC236}">
                <a16:creationId xmlns:a16="http://schemas.microsoft.com/office/drawing/2014/main" id="{212929F4-787B-4E74-9A9E-FAD27C088256}"/>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0" name="图片 89">
            <a:extLst>
              <a:ext uri="{FF2B5EF4-FFF2-40B4-BE49-F238E27FC236}">
                <a16:creationId xmlns:a16="http://schemas.microsoft.com/office/drawing/2014/main" id="{8CECE9E4-9CFF-4121-9306-DF80F6CBE780}"/>
              </a:ext>
            </a:extLst>
          </p:cNvPr>
          <p:cNvPicPr>
            <a:picLocks noChangeAspect="1"/>
          </p:cNvPicPr>
          <p:nvPr/>
        </p:nvPicPr>
        <p:blipFill>
          <a:blip r:embed="rId3"/>
          <a:stretch>
            <a:fillRect/>
          </a:stretch>
        </p:blipFill>
        <p:spPr>
          <a:xfrm>
            <a:off x="135890" y="26670"/>
            <a:ext cx="791210" cy="715645"/>
          </a:xfrm>
          <a:prstGeom prst="rect">
            <a:avLst/>
          </a:prstGeom>
        </p:spPr>
      </p:pic>
      <p:sp>
        <p:nvSpPr>
          <p:cNvPr id="91" name="TextBox 7">
            <a:extLst>
              <a:ext uri="{FF2B5EF4-FFF2-40B4-BE49-F238E27FC236}">
                <a16:creationId xmlns:a16="http://schemas.microsoft.com/office/drawing/2014/main" id="{582DD6AB-B881-4C0E-96B7-ADB47859FDCC}"/>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2" name="直接连接符 91">
            <a:extLst>
              <a:ext uri="{FF2B5EF4-FFF2-40B4-BE49-F238E27FC236}">
                <a16:creationId xmlns:a16="http://schemas.microsoft.com/office/drawing/2014/main" id="{6E63C47A-BA52-4084-8C2E-B6AB36D86E39}"/>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747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344170" y="1116330"/>
            <a:ext cx="479742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1.2.3 </a:t>
            </a:r>
            <a:r>
              <a:rPr lang="zh-CN" altLang="en-US" sz="2800" b="1" dirty="0">
                <a:solidFill>
                  <a:schemeClr val="tx1">
                    <a:lumMod val="65000"/>
                    <a:lumOff val="35000"/>
                  </a:schemeClr>
                </a:solidFill>
                <a:cs typeface="+mn-ea"/>
                <a:sym typeface="+mn-lt"/>
              </a:rPr>
              <a:t>产生软件危机的原因</a:t>
            </a:r>
          </a:p>
        </p:txBody>
      </p:sp>
      <p:grpSp>
        <p:nvGrpSpPr>
          <p:cNvPr id="20" name="组合 19"/>
          <p:cNvGrpSpPr/>
          <p:nvPr/>
        </p:nvGrpSpPr>
        <p:grpSpPr>
          <a:xfrm>
            <a:off x="607096" y="1936725"/>
            <a:ext cx="3112142" cy="460375"/>
            <a:chOff x="797704" y="1573079"/>
            <a:chExt cx="4003054" cy="46037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3" name="文本框 22"/>
            <p:cNvSpPr txBox="1"/>
            <p:nvPr/>
          </p:nvSpPr>
          <p:spPr>
            <a:xfrm>
              <a:off x="843422" y="1573079"/>
              <a:ext cx="3957336" cy="460375"/>
            </a:xfrm>
            <a:prstGeom prst="rect">
              <a:avLst/>
            </a:prstGeom>
            <a:noFill/>
          </p:spPr>
          <p:txBody>
            <a:bodyPr wrap="square" rtlCol="0">
              <a:spAutoFit/>
            </a:bodyPr>
            <a:lstStyle/>
            <a:p>
              <a:r>
                <a:rPr lang="zh-CN" altLang="en-US" sz="2400" dirty="0">
                  <a:cs typeface="+mn-ea"/>
                  <a:sym typeface="+mn-lt"/>
                </a:rPr>
                <a:t>客观原因</a:t>
              </a:r>
            </a:p>
          </p:txBody>
        </p:sp>
      </p:grpSp>
      <p:sp>
        <p:nvSpPr>
          <p:cNvPr id="4" name="文本框 3"/>
          <p:cNvSpPr txBox="1"/>
          <p:nvPr/>
        </p:nvSpPr>
        <p:spPr>
          <a:xfrm>
            <a:off x="731574" y="2397100"/>
            <a:ext cx="5138206" cy="3344570"/>
          </a:xfrm>
          <a:prstGeom prst="rect">
            <a:avLst/>
          </a:prstGeom>
          <a:noFill/>
        </p:spPr>
        <p:txBody>
          <a:bodyPr wrap="square" rtlCol="0">
            <a:spAutoFit/>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软件</a:t>
            </a:r>
            <a:r>
              <a:rPr lang="zh-CN" altLang="en-US" sz="2400" dirty="0">
                <a:solidFill>
                  <a:srgbClr val="C00000"/>
                </a:solidFill>
                <a:cs typeface="+mn-ea"/>
                <a:sym typeface="+mn-lt"/>
              </a:rPr>
              <a:t>管理和控制</a:t>
            </a:r>
            <a:r>
              <a:rPr lang="zh-CN" altLang="en-US" sz="2400" dirty="0">
                <a:cs typeface="+mn-ea"/>
                <a:sym typeface="+mn-lt"/>
              </a:rPr>
              <a:t>开发过程相当困难。</a:t>
            </a:r>
          </a:p>
          <a:p>
            <a:pPr marL="285750" indent="-285750" fontAlgn="auto">
              <a:lnSpc>
                <a:spcPct val="150000"/>
              </a:lnSpc>
              <a:buClr>
                <a:srgbClr val="0054A3"/>
              </a:buClr>
              <a:buFont typeface="Wingdings" panose="05000000000000000000" charset="0"/>
              <a:buChar char="p"/>
            </a:pPr>
            <a:r>
              <a:rPr lang="zh-CN" altLang="en-US" sz="2400" dirty="0">
                <a:cs typeface="+mn-ea"/>
                <a:sym typeface="+mn-lt"/>
              </a:rPr>
              <a:t>软件在运行时发现的错误很可能是</a:t>
            </a:r>
            <a:r>
              <a:rPr lang="zh-CN" altLang="en-US" sz="2400" dirty="0">
                <a:solidFill>
                  <a:srgbClr val="C00000"/>
                </a:solidFill>
                <a:cs typeface="+mn-ea"/>
                <a:sym typeface="+mn-lt"/>
              </a:rPr>
              <a:t>开发时期</a:t>
            </a:r>
            <a:r>
              <a:rPr lang="zh-CN" altLang="en-US" sz="2400" dirty="0">
                <a:cs typeface="+mn-ea"/>
                <a:sym typeface="+mn-lt"/>
              </a:rPr>
              <a:t>引入的、在</a:t>
            </a:r>
            <a:r>
              <a:rPr lang="zh-CN" altLang="en-US" sz="2400" dirty="0">
                <a:solidFill>
                  <a:srgbClr val="C00000"/>
                </a:solidFill>
                <a:cs typeface="+mn-ea"/>
                <a:sym typeface="+mn-lt"/>
              </a:rPr>
              <a:t>测试阶段</a:t>
            </a:r>
            <a:r>
              <a:rPr lang="zh-CN" altLang="en-US" sz="2400" dirty="0">
                <a:cs typeface="+mn-ea"/>
                <a:sym typeface="+mn-lt"/>
              </a:rPr>
              <a:t>没能检测出来的错误。</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软件规模庞大，且程序复杂性将随着</a:t>
            </a:r>
            <a:r>
              <a:rPr lang="zh-CN" altLang="en-US" sz="2400" dirty="0">
                <a:solidFill>
                  <a:srgbClr val="C00000"/>
                </a:solidFill>
                <a:cs typeface="+mn-ea"/>
                <a:sym typeface="+mn-lt"/>
              </a:rPr>
              <a:t>规模的增加而呈指数上升</a:t>
            </a:r>
            <a:r>
              <a:rPr lang="zh-CN" altLang="en-US" sz="2400" dirty="0">
                <a:cs typeface="+mn-ea"/>
                <a:sym typeface="+mn-lt"/>
              </a:rPr>
              <a:t>。</a:t>
            </a:r>
          </a:p>
        </p:txBody>
      </p:sp>
      <p:grpSp>
        <p:nvGrpSpPr>
          <p:cNvPr id="37" name="组合 36">
            <a:extLst>
              <a:ext uri="{FF2B5EF4-FFF2-40B4-BE49-F238E27FC236}">
                <a16:creationId xmlns:a16="http://schemas.microsoft.com/office/drawing/2014/main" id="{25B6FBF7-61FE-43E5-863A-CD376924C834}"/>
              </a:ext>
            </a:extLst>
          </p:cNvPr>
          <p:cNvGrpSpPr/>
          <p:nvPr/>
        </p:nvGrpSpPr>
        <p:grpSpPr>
          <a:xfrm>
            <a:off x="6278719" y="1956392"/>
            <a:ext cx="5882005" cy="460375"/>
            <a:chOff x="797704" y="1573079"/>
            <a:chExt cx="6184668" cy="460375"/>
          </a:xfrm>
        </p:grpSpPr>
        <p:sp>
          <p:nvSpPr>
            <p:cNvPr id="38" name="矩形 37">
              <a:extLst>
                <a:ext uri="{FF2B5EF4-FFF2-40B4-BE49-F238E27FC236}">
                  <a16:creationId xmlns:a16="http://schemas.microsoft.com/office/drawing/2014/main" id="{D71F18EF-C148-4C2E-8A8F-BD1AF0A3209E}"/>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9" name="文本框 38">
              <a:extLst>
                <a:ext uri="{FF2B5EF4-FFF2-40B4-BE49-F238E27FC236}">
                  <a16:creationId xmlns:a16="http://schemas.microsoft.com/office/drawing/2014/main" id="{497A1525-01A3-46D0-B5EF-D5E0C26B202A}"/>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主观原因</a:t>
              </a:r>
            </a:p>
          </p:txBody>
        </p:sp>
      </p:grpSp>
      <p:sp>
        <p:nvSpPr>
          <p:cNvPr id="40" name="文本框 39">
            <a:extLst>
              <a:ext uri="{FF2B5EF4-FFF2-40B4-BE49-F238E27FC236}">
                <a16:creationId xmlns:a16="http://schemas.microsoft.com/office/drawing/2014/main" id="{DD3704C7-3115-4642-B914-04C3C6866277}"/>
              </a:ext>
            </a:extLst>
          </p:cNvPr>
          <p:cNvSpPr txBox="1"/>
          <p:nvPr/>
        </p:nvSpPr>
        <p:spPr>
          <a:xfrm>
            <a:off x="6438565" y="2500124"/>
            <a:ext cx="5605814" cy="2790572"/>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开发人员对</a:t>
            </a:r>
            <a:r>
              <a:rPr lang="zh-CN" altLang="en-US" sz="2400" dirty="0">
                <a:solidFill>
                  <a:srgbClr val="C00000"/>
                </a:solidFill>
                <a:cs typeface="+mn-ea"/>
                <a:sym typeface="+mn-lt"/>
              </a:rPr>
              <a:t>开发和维护</a:t>
            </a:r>
            <a:r>
              <a:rPr lang="zh-CN" altLang="en-US" sz="2400" dirty="0">
                <a:cs typeface="+mn-ea"/>
                <a:sym typeface="+mn-lt"/>
              </a:rPr>
              <a:t>有</a:t>
            </a:r>
            <a:r>
              <a:rPr lang="zh-CN" altLang="en-US" sz="2400" dirty="0">
                <a:solidFill>
                  <a:srgbClr val="C00000"/>
                </a:solidFill>
                <a:cs typeface="+mn-ea"/>
                <a:sym typeface="+mn-lt"/>
              </a:rPr>
              <a:t>错误的认识</a:t>
            </a:r>
            <a:r>
              <a:rPr lang="zh-CN" altLang="en-US" sz="2400" dirty="0">
                <a:cs typeface="+mn-ea"/>
                <a:sym typeface="+mn-lt"/>
              </a:rPr>
              <a:t>。如忽视需求分析的重要性，认为开发就是写程序，轻视软件维护等。</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只重视程序而</a:t>
            </a:r>
            <a:r>
              <a:rPr lang="zh-CN" altLang="en-US" sz="2400" dirty="0">
                <a:solidFill>
                  <a:srgbClr val="C00000"/>
                </a:solidFill>
                <a:cs typeface="+mn-ea"/>
                <a:sym typeface="+mn-lt"/>
              </a:rPr>
              <a:t>忽视软件配置</a:t>
            </a:r>
            <a:r>
              <a:rPr lang="zh-CN" altLang="en-US" sz="2400" dirty="0">
                <a:cs typeface="+mn-ea"/>
                <a:sym typeface="+mn-lt"/>
              </a:rPr>
              <a:t>其余成分的糊涂观念。</a:t>
            </a:r>
            <a:endParaRPr lang="en-US" altLang="zh-CN" sz="2400" dirty="0">
              <a:cs typeface="+mn-ea"/>
              <a:sym typeface="+mn-lt"/>
            </a:endParaRPr>
          </a:p>
        </p:txBody>
      </p:sp>
      <p:cxnSp>
        <p:nvCxnSpPr>
          <p:cNvPr id="17" name="直接连接符 16">
            <a:extLst>
              <a:ext uri="{FF2B5EF4-FFF2-40B4-BE49-F238E27FC236}">
                <a16:creationId xmlns:a16="http://schemas.microsoft.com/office/drawing/2014/main" id="{D81EC9B1-E284-40A7-84E1-F1F061D39E57}"/>
              </a:ext>
            </a:extLst>
          </p:cNvPr>
          <p:cNvCxnSpPr/>
          <p:nvPr/>
        </p:nvCxnSpPr>
        <p:spPr>
          <a:xfrm>
            <a:off x="5986389" y="1379220"/>
            <a:ext cx="0" cy="491364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76" name="矩形 4">
            <a:extLst>
              <a:ext uri="{FF2B5EF4-FFF2-40B4-BE49-F238E27FC236}">
                <a16:creationId xmlns:a16="http://schemas.microsoft.com/office/drawing/2014/main" id="{0C872DBE-7B74-492A-93C0-947A254EBA27}"/>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77" name="直接连接符 76">
            <a:extLst>
              <a:ext uri="{FF2B5EF4-FFF2-40B4-BE49-F238E27FC236}">
                <a16:creationId xmlns:a16="http://schemas.microsoft.com/office/drawing/2014/main" id="{951A4CF6-1312-4085-BFC1-CBDB6EE79DDE}"/>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D553BED0-1D77-47A7-8F3C-75E34975CB7C}"/>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79" name="TextBox 6">
            <a:extLst>
              <a:ext uri="{FF2B5EF4-FFF2-40B4-BE49-F238E27FC236}">
                <a16:creationId xmlns:a16="http://schemas.microsoft.com/office/drawing/2014/main" id="{49F60716-A1FD-4A7E-8C46-75F858558C33}"/>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80" name="TextBox 7">
            <a:extLst>
              <a:ext uri="{FF2B5EF4-FFF2-40B4-BE49-F238E27FC236}">
                <a16:creationId xmlns:a16="http://schemas.microsoft.com/office/drawing/2014/main" id="{DB39831B-6F6E-4BAE-A287-8633A1849568}"/>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1" name="TextBox 9">
            <a:extLst>
              <a:ext uri="{FF2B5EF4-FFF2-40B4-BE49-F238E27FC236}">
                <a16:creationId xmlns:a16="http://schemas.microsoft.com/office/drawing/2014/main" id="{B3DD8893-DBD4-4417-8EE4-B10BFB6A28F3}"/>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82" name="TextBox 10">
            <a:extLst>
              <a:ext uri="{FF2B5EF4-FFF2-40B4-BE49-F238E27FC236}">
                <a16:creationId xmlns:a16="http://schemas.microsoft.com/office/drawing/2014/main" id="{702308E1-57AE-4685-83BD-35C0BF760958}"/>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83" name="直接连接符 82">
            <a:extLst>
              <a:ext uri="{FF2B5EF4-FFF2-40B4-BE49-F238E27FC236}">
                <a16:creationId xmlns:a16="http://schemas.microsoft.com/office/drawing/2014/main" id="{6C047ED2-9D4E-49C0-8099-D42542D8981C}"/>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4" name="图片 83">
            <a:extLst>
              <a:ext uri="{FF2B5EF4-FFF2-40B4-BE49-F238E27FC236}">
                <a16:creationId xmlns:a16="http://schemas.microsoft.com/office/drawing/2014/main" id="{0A8DBAD8-D9DE-4509-87E4-47682504A6A7}"/>
              </a:ext>
            </a:extLst>
          </p:cNvPr>
          <p:cNvPicPr>
            <a:picLocks noChangeAspect="1"/>
          </p:cNvPicPr>
          <p:nvPr/>
        </p:nvPicPr>
        <p:blipFill>
          <a:blip r:embed="rId3"/>
          <a:stretch>
            <a:fillRect/>
          </a:stretch>
        </p:blipFill>
        <p:spPr>
          <a:xfrm>
            <a:off x="135890" y="26670"/>
            <a:ext cx="791210" cy="715645"/>
          </a:xfrm>
          <a:prstGeom prst="rect">
            <a:avLst/>
          </a:prstGeom>
        </p:spPr>
      </p:pic>
      <p:sp>
        <p:nvSpPr>
          <p:cNvPr id="85" name="TextBox 7">
            <a:extLst>
              <a:ext uri="{FF2B5EF4-FFF2-40B4-BE49-F238E27FC236}">
                <a16:creationId xmlns:a16="http://schemas.microsoft.com/office/drawing/2014/main" id="{2923D06F-A98C-4CFA-8715-F2ED235FFA6C}"/>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86" name="直接连接符 85">
            <a:extLst>
              <a:ext uri="{FF2B5EF4-FFF2-40B4-BE49-F238E27FC236}">
                <a16:creationId xmlns:a16="http://schemas.microsoft.com/office/drawing/2014/main" id="{078902ED-D0A4-4F6A-87E5-CC6DA6E210B0}"/>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116330"/>
            <a:ext cx="5210810"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1.2.4 </a:t>
            </a:r>
            <a:r>
              <a:rPr lang="zh-CN" altLang="en-US" sz="2800" b="1" dirty="0">
                <a:solidFill>
                  <a:schemeClr val="tx1">
                    <a:lumMod val="65000"/>
                    <a:lumOff val="35000"/>
                  </a:schemeClr>
                </a:solidFill>
                <a:cs typeface="+mn-ea"/>
                <a:sym typeface="+mn-lt"/>
              </a:rPr>
              <a:t>消除软件危机的途径</a:t>
            </a:r>
          </a:p>
        </p:txBody>
      </p:sp>
      <p:sp>
        <p:nvSpPr>
          <p:cNvPr id="37" name="文本框 36">
            <a:extLst>
              <a:ext uri="{FF2B5EF4-FFF2-40B4-BE49-F238E27FC236}">
                <a16:creationId xmlns:a16="http://schemas.microsoft.com/office/drawing/2014/main" id="{6C10C400-FE33-4662-83D7-2B851A5B34A2}"/>
              </a:ext>
            </a:extLst>
          </p:cNvPr>
          <p:cNvSpPr txBox="1"/>
          <p:nvPr/>
        </p:nvSpPr>
        <p:spPr>
          <a:xfrm>
            <a:off x="927100" y="1893127"/>
            <a:ext cx="9986704" cy="3898568"/>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对软件有</a:t>
            </a:r>
            <a:r>
              <a:rPr lang="zh-CN" altLang="en-US" sz="2400" dirty="0">
                <a:solidFill>
                  <a:srgbClr val="C00000"/>
                </a:solidFill>
                <a:cs typeface="+mn-ea"/>
                <a:sym typeface="+mn-lt"/>
              </a:rPr>
              <a:t>正确的认识</a:t>
            </a:r>
            <a:r>
              <a:rPr lang="zh-CN" altLang="en-US" sz="2400" dirty="0">
                <a:cs typeface="+mn-ea"/>
                <a:sym typeface="+mn-lt"/>
              </a:rPr>
              <a:t>。一个软件必须由一个完整的配置组成。软件是程序、数据及相关文档的完整集合。</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充分认识到软件开发是一种组织良好、管理严密、各类人员协同配合、</a:t>
            </a:r>
            <a:r>
              <a:rPr lang="zh-CN" altLang="en-US" sz="2400" dirty="0">
                <a:solidFill>
                  <a:srgbClr val="C00000"/>
                </a:solidFill>
                <a:cs typeface="+mn-ea"/>
                <a:sym typeface="+mn-lt"/>
              </a:rPr>
              <a:t>共同完成</a:t>
            </a:r>
            <a:r>
              <a:rPr lang="zh-CN" altLang="en-US" sz="2400" dirty="0">
                <a:cs typeface="+mn-ea"/>
                <a:sym typeface="+mn-lt"/>
              </a:rPr>
              <a:t>的工程项目。</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使用在实践中</a:t>
            </a:r>
            <a:r>
              <a:rPr lang="zh-CN" altLang="en-US" sz="2400" dirty="0">
                <a:solidFill>
                  <a:srgbClr val="C00000"/>
                </a:solidFill>
                <a:cs typeface="+mn-ea"/>
                <a:sym typeface="+mn-lt"/>
              </a:rPr>
              <a:t>成功的技术和方法</a:t>
            </a:r>
            <a:r>
              <a:rPr lang="zh-CN" altLang="en-US" sz="2400" dirty="0">
                <a:cs typeface="+mn-ea"/>
                <a:sym typeface="+mn-lt"/>
              </a:rPr>
              <a:t>，并且研究探索更好、更有效的技术和方法。</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在测试阶段做好</a:t>
            </a:r>
            <a:r>
              <a:rPr lang="zh-CN" altLang="en-US" sz="2400" dirty="0">
                <a:solidFill>
                  <a:srgbClr val="C00000"/>
                </a:solidFill>
                <a:cs typeface="+mn-ea"/>
                <a:sym typeface="+mn-lt"/>
              </a:rPr>
              <a:t>充分的检测工作</a:t>
            </a:r>
            <a:r>
              <a:rPr lang="zh-CN" altLang="en-US" sz="2400" dirty="0">
                <a:cs typeface="+mn-ea"/>
                <a:sym typeface="+mn-lt"/>
              </a:rPr>
              <a:t>，提交给客户高质量的软件。</a:t>
            </a:r>
          </a:p>
        </p:txBody>
      </p:sp>
      <p:sp>
        <p:nvSpPr>
          <p:cNvPr id="39" name="矩形 4">
            <a:extLst>
              <a:ext uri="{FF2B5EF4-FFF2-40B4-BE49-F238E27FC236}">
                <a16:creationId xmlns:a16="http://schemas.microsoft.com/office/drawing/2014/main" id="{958D446E-CA15-4313-9445-57043990E293}"/>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40" name="直接连接符 39">
            <a:extLst>
              <a:ext uri="{FF2B5EF4-FFF2-40B4-BE49-F238E27FC236}">
                <a16:creationId xmlns:a16="http://schemas.microsoft.com/office/drawing/2014/main" id="{A6905F70-3746-42B8-9606-C0FB8F717654}"/>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E88C827D-0F6B-4037-8160-BBB4A614DE42}"/>
              </a:ext>
            </a:extLst>
          </p:cNvPr>
          <p:cNvSpPr/>
          <p:nvPr/>
        </p:nvSpPr>
        <p:spPr>
          <a:xfrm>
            <a:off x="7037437"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2" name="TextBox 6">
            <a:extLst>
              <a:ext uri="{FF2B5EF4-FFF2-40B4-BE49-F238E27FC236}">
                <a16:creationId xmlns:a16="http://schemas.microsoft.com/office/drawing/2014/main" id="{D0E49281-BF60-445C-9990-BE04A8B87DF5}"/>
              </a:ext>
            </a:extLst>
          </p:cNvPr>
          <p:cNvSpPr txBox="1"/>
          <p:nvPr/>
        </p:nvSpPr>
        <p:spPr>
          <a:xfrm>
            <a:off x="7049956" y="203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软件危机</a:t>
            </a:r>
          </a:p>
        </p:txBody>
      </p:sp>
      <p:sp>
        <p:nvSpPr>
          <p:cNvPr id="43" name="TextBox 7">
            <a:extLst>
              <a:ext uri="{FF2B5EF4-FFF2-40B4-BE49-F238E27FC236}">
                <a16:creationId xmlns:a16="http://schemas.microsoft.com/office/drawing/2014/main" id="{BAD9949D-083B-4173-9A79-5731FEF4710B}"/>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44" name="TextBox 9">
            <a:extLst>
              <a:ext uri="{FF2B5EF4-FFF2-40B4-BE49-F238E27FC236}">
                <a16:creationId xmlns:a16="http://schemas.microsoft.com/office/drawing/2014/main" id="{00659AD5-9054-4555-A15D-1324C295A027}"/>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45" name="TextBox 10">
            <a:extLst>
              <a:ext uri="{FF2B5EF4-FFF2-40B4-BE49-F238E27FC236}">
                <a16:creationId xmlns:a16="http://schemas.microsoft.com/office/drawing/2014/main" id="{A6574C06-7CCF-4EF7-99E1-6E2F386D9995}"/>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46" name="直接连接符 45">
            <a:extLst>
              <a:ext uri="{FF2B5EF4-FFF2-40B4-BE49-F238E27FC236}">
                <a16:creationId xmlns:a16="http://schemas.microsoft.com/office/drawing/2014/main" id="{1B38D5AF-DBE9-4A0E-9F6A-FD4F3256C8E9}"/>
              </a:ext>
            </a:extLst>
          </p:cNvPr>
          <p:cNvCxnSpPr/>
          <p:nvPr/>
        </p:nvCxnSpPr>
        <p:spPr>
          <a:xfrm>
            <a:off x="8712781"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7" name="图片 46">
            <a:extLst>
              <a:ext uri="{FF2B5EF4-FFF2-40B4-BE49-F238E27FC236}">
                <a16:creationId xmlns:a16="http://schemas.microsoft.com/office/drawing/2014/main" id="{8B6BDBD6-34A3-43B1-B38C-A7BEAEDF427B}"/>
              </a:ext>
            </a:extLst>
          </p:cNvPr>
          <p:cNvPicPr>
            <a:picLocks noChangeAspect="1"/>
          </p:cNvPicPr>
          <p:nvPr/>
        </p:nvPicPr>
        <p:blipFill>
          <a:blip r:embed="rId3"/>
          <a:stretch>
            <a:fillRect/>
          </a:stretch>
        </p:blipFill>
        <p:spPr>
          <a:xfrm>
            <a:off x="135890" y="26670"/>
            <a:ext cx="791210" cy="715645"/>
          </a:xfrm>
          <a:prstGeom prst="rect">
            <a:avLst/>
          </a:prstGeom>
        </p:spPr>
      </p:pic>
      <p:sp>
        <p:nvSpPr>
          <p:cNvPr id="48" name="TextBox 7">
            <a:extLst>
              <a:ext uri="{FF2B5EF4-FFF2-40B4-BE49-F238E27FC236}">
                <a16:creationId xmlns:a16="http://schemas.microsoft.com/office/drawing/2014/main" id="{76085DE1-8CC6-4DBF-9BD4-3D138FD89372}"/>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49" name="直接连接符 48">
            <a:extLst>
              <a:ext uri="{FF2B5EF4-FFF2-40B4-BE49-F238E27FC236}">
                <a16:creationId xmlns:a16="http://schemas.microsoft.com/office/drawing/2014/main" id="{604AC8C6-ECF6-46AF-A94F-572D317003A9}"/>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81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Part.03</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软件工程的定义</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106805"/>
            <a:ext cx="379031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软件工程的定义</a:t>
            </a:r>
            <a:r>
              <a:rPr lang="en-US" altLang="zh-CN"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sp>
        <p:nvSpPr>
          <p:cNvPr id="4" name="文本框 3"/>
          <p:cNvSpPr txBox="1"/>
          <p:nvPr/>
        </p:nvSpPr>
        <p:spPr>
          <a:xfrm>
            <a:off x="864870" y="2408555"/>
            <a:ext cx="6182360" cy="3898568"/>
          </a:xfrm>
          <a:prstGeom prst="rect">
            <a:avLst/>
          </a:prstGeom>
          <a:noFill/>
        </p:spPr>
        <p:txBody>
          <a:bodyPr wrap="square" rtlCol="0">
            <a:spAutoFit/>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软件是</a:t>
            </a:r>
            <a:r>
              <a:rPr lang="zh-CN" altLang="en-US" sz="2400" dirty="0">
                <a:solidFill>
                  <a:srgbClr val="C00000"/>
                </a:solidFill>
                <a:cs typeface="+mn-ea"/>
                <a:sym typeface="+mn-lt"/>
              </a:rPr>
              <a:t>程序、数据及相关文档</a:t>
            </a:r>
            <a:r>
              <a:rPr lang="zh-CN" altLang="en-US" sz="2400" dirty="0">
                <a:cs typeface="+mn-ea"/>
                <a:sym typeface="+mn-lt"/>
              </a:rPr>
              <a:t>的完整集合。</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程序</a:t>
            </a:r>
            <a:r>
              <a:rPr lang="zh-CN" altLang="en-US" sz="2400" dirty="0">
                <a:cs typeface="+mn-ea"/>
                <a:sym typeface="+mn-lt"/>
              </a:rPr>
              <a:t>是能够完成预定功能和性能的可执行的指令序列；</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数据</a:t>
            </a:r>
            <a:r>
              <a:rPr lang="zh-CN" altLang="en-US" sz="2400" dirty="0">
                <a:cs typeface="+mn-ea"/>
                <a:sym typeface="+mn-lt"/>
              </a:rPr>
              <a:t>是使程序能够适当地处理信息的数据结构；</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文档</a:t>
            </a:r>
            <a:r>
              <a:rPr lang="zh-CN" altLang="en-US" sz="2400" dirty="0">
                <a:cs typeface="+mn-ea"/>
                <a:sym typeface="+mn-lt"/>
              </a:rPr>
              <a:t>是开发、使用和维护程序所需要的图文资料。</a:t>
            </a:r>
          </a:p>
        </p:txBody>
      </p:sp>
      <p:pic>
        <p:nvPicPr>
          <p:cNvPr id="2" name="图片 1"/>
          <p:cNvPicPr>
            <a:picLocks noChangeAspect="1"/>
          </p:cNvPicPr>
          <p:nvPr/>
        </p:nvPicPr>
        <p:blipFill>
          <a:blip r:embed="rId3"/>
          <a:stretch>
            <a:fillRect/>
          </a:stretch>
        </p:blipFill>
        <p:spPr>
          <a:xfrm>
            <a:off x="7432040" y="2348230"/>
            <a:ext cx="3810000" cy="2689860"/>
          </a:xfrm>
          <a:prstGeom prst="rect">
            <a:avLst/>
          </a:prstGeom>
        </p:spPr>
      </p:pic>
      <p:grpSp>
        <p:nvGrpSpPr>
          <p:cNvPr id="3" name="组合 2"/>
          <p:cNvGrpSpPr/>
          <p:nvPr/>
        </p:nvGrpSpPr>
        <p:grpSpPr>
          <a:xfrm>
            <a:off x="699770" y="1946910"/>
            <a:ext cx="5660390" cy="460375"/>
            <a:chOff x="797704" y="1573079"/>
            <a:chExt cx="6379879" cy="460375"/>
          </a:xfrm>
        </p:grpSpPr>
        <p:sp>
          <p:nvSpPr>
            <p:cNvPr id="5" name="矩形 4"/>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文本框 5"/>
            <p:cNvSpPr txBox="1"/>
            <p:nvPr/>
          </p:nvSpPr>
          <p:spPr>
            <a:xfrm>
              <a:off x="843444" y="1573079"/>
              <a:ext cx="6334139" cy="460375"/>
            </a:xfrm>
            <a:prstGeom prst="rect">
              <a:avLst/>
            </a:prstGeom>
            <a:noFill/>
          </p:spPr>
          <p:txBody>
            <a:bodyPr wrap="square" rtlCol="0">
              <a:spAutoFit/>
            </a:bodyPr>
            <a:lstStyle/>
            <a:p>
              <a:r>
                <a:rPr lang="zh-CN" altLang="en-US" sz="2400" dirty="0">
                  <a:cs typeface="+mn-ea"/>
                  <a:sym typeface="+mn-lt"/>
                </a:rPr>
                <a:t>什么是</a:t>
              </a:r>
              <a:r>
                <a:rPr lang="zh-CN" altLang="en-US" sz="2400" dirty="0">
                  <a:solidFill>
                    <a:srgbClr val="C00000"/>
                  </a:solidFill>
                  <a:cs typeface="+mn-ea"/>
                  <a:sym typeface="+mn-lt"/>
                </a:rPr>
                <a:t>软件</a:t>
              </a:r>
              <a:r>
                <a:rPr lang="zh-CN" altLang="en-US" sz="2400" dirty="0">
                  <a:cs typeface="+mn-ea"/>
                  <a:sym typeface="+mn-lt"/>
                </a:rPr>
                <a:t>？</a:t>
              </a:r>
            </a:p>
          </p:txBody>
        </p:sp>
      </p:grpSp>
      <p:sp>
        <p:nvSpPr>
          <p:cNvPr id="54" name="矩形 4">
            <a:extLst>
              <a:ext uri="{FF2B5EF4-FFF2-40B4-BE49-F238E27FC236}">
                <a16:creationId xmlns:a16="http://schemas.microsoft.com/office/drawing/2014/main" id="{35940081-F3D9-4A14-880A-D27E24E83852}"/>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55" name="直接连接符 54">
            <a:extLst>
              <a:ext uri="{FF2B5EF4-FFF2-40B4-BE49-F238E27FC236}">
                <a16:creationId xmlns:a16="http://schemas.microsoft.com/office/drawing/2014/main" id="{6844888C-BF0D-4257-87E4-06E5E0F6D6D7}"/>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EC0FBCF0-015F-4056-B442-B1942BF0B53C}"/>
              </a:ext>
            </a:extLst>
          </p:cNvPr>
          <p:cNvSpPr/>
          <p:nvPr/>
        </p:nvSpPr>
        <p:spPr>
          <a:xfrm>
            <a:off x="8723741" y="8229"/>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7" name="TextBox 6">
            <a:extLst>
              <a:ext uri="{FF2B5EF4-FFF2-40B4-BE49-F238E27FC236}">
                <a16:creationId xmlns:a16="http://schemas.microsoft.com/office/drawing/2014/main" id="{1804C4DE-6852-4359-ADA8-57E589CB03B2}"/>
              </a:ext>
            </a:extLst>
          </p:cNvPr>
          <p:cNvSpPr txBox="1"/>
          <p:nvPr/>
        </p:nvSpPr>
        <p:spPr>
          <a:xfrm>
            <a:off x="8740400" y="21116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软件的定义</a:t>
            </a:r>
          </a:p>
        </p:txBody>
      </p:sp>
      <p:sp>
        <p:nvSpPr>
          <p:cNvPr id="58" name="TextBox 7">
            <a:extLst>
              <a:ext uri="{FF2B5EF4-FFF2-40B4-BE49-F238E27FC236}">
                <a16:creationId xmlns:a16="http://schemas.microsoft.com/office/drawing/2014/main" id="{B1E529F6-12AF-45E0-9FB9-79D58F8BB898}"/>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59" name="TextBox 9">
            <a:extLst>
              <a:ext uri="{FF2B5EF4-FFF2-40B4-BE49-F238E27FC236}">
                <a16:creationId xmlns:a16="http://schemas.microsoft.com/office/drawing/2014/main" id="{DC732C36-6CB7-459E-84B3-5B99AE0C212B}"/>
              </a:ext>
            </a:extLst>
          </p:cNvPr>
          <p:cNvSpPr txBox="1"/>
          <p:nvPr/>
        </p:nvSpPr>
        <p:spPr>
          <a:xfrm>
            <a:off x="7143652"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60" name="TextBox 10">
            <a:extLst>
              <a:ext uri="{FF2B5EF4-FFF2-40B4-BE49-F238E27FC236}">
                <a16:creationId xmlns:a16="http://schemas.microsoft.com/office/drawing/2014/main" id="{BCC09413-B483-4DA4-96EB-468ED6B22EBF}"/>
              </a:ext>
            </a:extLst>
          </p:cNvPr>
          <p:cNvSpPr txBox="1"/>
          <p:nvPr/>
        </p:nvSpPr>
        <p:spPr>
          <a:xfrm>
            <a:off x="10653769"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61" name="直接连接符 60">
            <a:extLst>
              <a:ext uri="{FF2B5EF4-FFF2-40B4-BE49-F238E27FC236}">
                <a16:creationId xmlns:a16="http://schemas.microsoft.com/office/drawing/2014/main" id="{30FBBA33-CF4B-4502-8E92-3F698602D1F7}"/>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2" name="图片 61">
            <a:extLst>
              <a:ext uri="{FF2B5EF4-FFF2-40B4-BE49-F238E27FC236}">
                <a16:creationId xmlns:a16="http://schemas.microsoft.com/office/drawing/2014/main" id="{3AABFE6D-BD1A-4D00-A2CA-BB0D79DB4224}"/>
              </a:ext>
            </a:extLst>
          </p:cNvPr>
          <p:cNvPicPr>
            <a:picLocks noChangeAspect="1"/>
          </p:cNvPicPr>
          <p:nvPr/>
        </p:nvPicPr>
        <p:blipFill>
          <a:blip r:embed="rId4"/>
          <a:stretch>
            <a:fillRect/>
          </a:stretch>
        </p:blipFill>
        <p:spPr>
          <a:xfrm>
            <a:off x="135890" y="26670"/>
            <a:ext cx="791210" cy="715645"/>
          </a:xfrm>
          <a:prstGeom prst="rect">
            <a:avLst/>
          </a:prstGeom>
        </p:spPr>
      </p:pic>
      <p:sp>
        <p:nvSpPr>
          <p:cNvPr id="63" name="TextBox 7">
            <a:extLst>
              <a:ext uri="{FF2B5EF4-FFF2-40B4-BE49-F238E27FC236}">
                <a16:creationId xmlns:a16="http://schemas.microsoft.com/office/drawing/2014/main" id="{C6625218-0ED4-4A4E-B298-4E3078683D66}"/>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64" name="直接连接符 63">
            <a:extLst>
              <a:ext uri="{FF2B5EF4-FFF2-40B4-BE49-F238E27FC236}">
                <a16:creationId xmlns:a16="http://schemas.microsoft.com/office/drawing/2014/main" id="{BD88478A-2768-424F-8500-2D65EE2D8E37}"/>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145540"/>
            <a:ext cx="3379107"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软件工程的定义</a:t>
            </a:r>
            <a:r>
              <a:rPr lang="en-US" altLang="zh-CN"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grpSp>
        <p:nvGrpSpPr>
          <p:cNvPr id="49" name="组合 48">
            <a:extLst>
              <a:ext uri="{FF2B5EF4-FFF2-40B4-BE49-F238E27FC236}">
                <a16:creationId xmlns:a16="http://schemas.microsoft.com/office/drawing/2014/main" id="{F5458023-F3A2-447C-BFEE-67991A9E7126}"/>
              </a:ext>
            </a:extLst>
          </p:cNvPr>
          <p:cNvGrpSpPr/>
          <p:nvPr/>
        </p:nvGrpSpPr>
        <p:grpSpPr>
          <a:xfrm>
            <a:off x="3079468" y="2229307"/>
            <a:ext cx="2566972" cy="3748123"/>
            <a:chOff x="4902912" y="2394905"/>
            <a:chExt cx="2566972" cy="3748123"/>
          </a:xfrm>
        </p:grpSpPr>
        <p:grpSp>
          <p:nvGrpSpPr>
            <p:cNvPr id="50" name="组合 49">
              <a:extLst>
                <a:ext uri="{FF2B5EF4-FFF2-40B4-BE49-F238E27FC236}">
                  <a16:creationId xmlns:a16="http://schemas.microsoft.com/office/drawing/2014/main" id="{795481A6-D6DF-49B4-B6DE-7CC56FD7B6DC}"/>
                </a:ext>
              </a:extLst>
            </p:cNvPr>
            <p:cNvGrpSpPr/>
            <p:nvPr/>
          </p:nvGrpSpPr>
          <p:grpSpPr>
            <a:xfrm>
              <a:off x="4902912" y="2394905"/>
              <a:ext cx="2566972" cy="662400"/>
              <a:chOff x="2632" y="34150"/>
              <a:chExt cx="2566972" cy="662400"/>
            </a:xfrm>
          </p:grpSpPr>
          <p:sp>
            <p:nvSpPr>
              <p:cNvPr id="54" name="矩形 53">
                <a:extLst>
                  <a:ext uri="{FF2B5EF4-FFF2-40B4-BE49-F238E27FC236}">
                    <a16:creationId xmlns:a16="http://schemas.microsoft.com/office/drawing/2014/main" id="{6B34C7C6-11CF-4E0F-8C97-C9BCD12EDFDC}"/>
                  </a:ext>
                </a:extLst>
              </p:cNvPr>
              <p:cNvSpPr/>
              <p:nvPr/>
            </p:nvSpPr>
            <p:spPr>
              <a:xfrm>
                <a:off x="2632" y="34150"/>
                <a:ext cx="2566972" cy="662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55" name="文本框 54">
                <a:extLst>
                  <a:ext uri="{FF2B5EF4-FFF2-40B4-BE49-F238E27FC236}">
                    <a16:creationId xmlns:a16="http://schemas.microsoft.com/office/drawing/2014/main" id="{CBD9BEE7-9225-428F-9CAF-08BC1E516282}"/>
                  </a:ext>
                </a:extLst>
              </p:cNvPr>
              <p:cNvSpPr txBox="1"/>
              <p:nvPr/>
            </p:nvSpPr>
            <p:spPr>
              <a:xfrm>
                <a:off x="2632" y="34150"/>
                <a:ext cx="2566972" cy="662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3200" b="1" kern="1200" dirty="0">
                    <a:solidFill>
                      <a:srgbClr val="FF0000"/>
                    </a:solidFill>
                    <a:effectLst>
                      <a:outerShdw blurRad="38100" dist="38100" dir="2700000" algn="tl">
                        <a:srgbClr val="000000">
                          <a:alpha val="43137"/>
                        </a:srgbClr>
                      </a:outerShdw>
                    </a:effectLst>
                    <a:highlight>
                      <a:srgbClr val="FFFF00"/>
                    </a:highlight>
                    <a:cs typeface="+mn-ea"/>
                    <a:sym typeface="+mn-lt"/>
                  </a:rPr>
                  <a:t>方法</a:t>
                </a:r>
              </a:p>
            </p:txBody>
          </p:sp>
        </p:grpSp>
        <p:grpSp>
          <p:nvGrpSpPr>
            <p:cNvPr id="51" name="组合 50">
              <a:extLst>
                <a:ext uri="{FF2B5EF4-FFF2-40B4-BE49-F238E27FC236}">
                  <a16:creationId xmlns:a16="http://schemas.microsoft.com/office/drawing/2014/main" id="{AF58701E-CDA2-4314-8C81-51278CBEF2A6}"/>
                </a:ext>
              </a:extLst>
            </p:cNvPr>
            <p:cNvGrpSpPr/>
            <p:nvPr/>
          </p:nvGrpSpPr>
          <p:grpSpPr>
            <a:xfrm>
              <a:off x="4902912" y="3057305"/>
              <a:ext cx="2566972" cy="3085723"/>
              <a:chOff x="2632" y="696550"/>
              <a:chExt cx="2566972" cy="3085723"/>
            </a:xfrm>
          </p:grpSpPr>
          <p:sp>
            <p:nvSpPr>
              <p:cNvPr id="52" name="矩形 51">
                <a:extLst>
                  <a:ext uri="{FF2B5EF4-FFF2-40B4-BE49-F238E27FC236}">
                    <a16:creationId xmlns:a16="http://schemas.microsoft.com/office/drawing/2014/main" id="{0AFF9D12-613C-4EE7-9103-A92E43E667F8}"/>
                  </a:ext>
                </a:extLst>
              </p:cNvPr>
              <p:cNvSpPr/>
              <p:nvPr/>
            </p:nvSpPr>
            <p:spPr>
              <a:xfrm>
                <a:off x="2632" y="696550"/>
                <a:ext cx="2566972" cy="3085723"/>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53" name="文本框 52">
                <a:extLst>
                  <a:ext uri="{FF2B5EF4-FFF2-40B4-BE49-F238E27FC236}">
                    <a16:creationId xmlns:a16="http://schemas.microsoft.com/office/drawing/2014/main" id="{9CAE5F24-6CD3-4F61-AA9E-A943EA9C0F37}"/>
                  </a:ext>
                </a:extLst>
              </p:cNvPr>
              <p:cNvSpPr txBox="1"/>
              <p:nvPr/>
            </p:nvSpPr>
            <p:spPr>
              <a:xfrm>
                <a:off x="2632" y="696550"/>
                <a:ext cx="2566972" cy="3085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2682" tIns="122682" rIns="163576" bIns="184023" numCol="1" spcCol="1270" anchor="t" anchorCtr="0">
                <a:noAutofit/>
              </a:bodyPr>
              <a:lstStyle/>
              <a:p>
                <a:pPr marL="0" lvl="1" algn="just" defTabSz="1022350">
                  <a:lnSpc>
                    <a:spcPct val="150000"/>
                  </a:lnSpc>
                  <a:spcBef>
                    <a:spcPct val="0"/>
                  </a:spcBef>
                  <a:spcAft>
                    <a:spcPct val="15000"/>
                  </a:spcAft>
                </a:pPr>
                <a:r>
                  <a:rPr lang="zh-CN" altLang="zh-CN" sz="2400" kern="1200" dirty="0">
                    <a:cs typeface="+mn-ea"/>
                    <a:sym typeface="+mn-lt"/>
                  </a:rPr>
                  <a:t>完成软件开发的各项任务的</a:t>
                </a:r>
                <a:r>
                  <a:rPr lang="zh-CN" altLang="zh-CN" sz="2400" kern="1200" dirty="0">
                    <a:solidFill>
                      <a:srgbClr val="FF0000"/>
                    </a:solidFill>
                    <a:cs typeface="+mn-ea"/>
                    <a:sym typeface="+mn-lt"/>
                  </a:rPr>
                  <a:t>技术方法</a:t>
                </a:r>
                <a:r>
                  <a:rPr lang="zh-CN" altLang="zh-CN" sz="2400" kern="1200" dirty="0">
                    <a:cs typeface="+mn-ea"/>
                    <a:sym typeface="+mn-lt"/>
                  </a:rPr>
                  <a:t>，回答“</a:t>
                </a:r>
                <a:r>
                  <a:rPr lang="zh-CN" altLang="zh-CN" sz="2400" kern="1200" dirty="0">
                    <a:solidFill>
                      <a:srgbClr val="FF0000"/>
                    </a:solidFill>
                    <a:cs typeface="+mn-ea"/>
                    <a:sym typeface="+mn-lt"/>
                  </a:rPr>
                  <a:t>怎样做</a:t>
                </a:r>
                <a:r>
                  <a:rPr lang="zh-CN" altLang="zh-CN" sz="2400" kern="1200" dirty="0">
                    <a:cs typeface="+mn-ea"/>
                    <a:sym typeface="+mn-lt"/>
                  </a:rPr>
                  <a:t>”的问题</a:t>
                </a:r>
                <a:endParaRPr lang="zh-CN" altLang="en-US" sz="2400" kern="1200" dirty="0">
                  <a:cs typeface="+mn-ea"/>
                  <a:sym typeface="+mn-lt"/>
                </a:endParaRPr>
              </a:p>
            </p:txBody>
          </p:sp>
        </p:grpSp>
      </p:grpSp>
      <p:grpSp>
        <p:nvGrpSpPr>
          <p:cNvPr id="56" name="组合 55">
            <a:extLst>
              <a:ext uri="{FF2B5EF4-FFF2-40B4-BE49-F238E27FC236}">
                <a16:creationId xmlns:a16="http://schemas.microsoft.com/office/drawing/2014/main" id="{0C2535C1-3B29-4E81-8B7E-2D870BA7E48E}"/>
              </a:ext>
            </a:extLst>
          </p:cNvPr>
          <p:cNvGrpSpPr/>
          <p:nvPr/>
        </p:nvGrpSpPr>
        <p:grpSpPr>
          <a:xfrm>
            <a:off x="5826821" y="2229307"/>
            <a:ext cx="2566972" cy="3748123"/>
            <a:chOff x="7829261" y="2394905"/>
            <a:chExt cx="2566972" cy="3748123"/>
          </a:xfrm>
        </p:grpSpPr>
        <p:grpSp>
          <p:nvGrpSpPr>
            <p:cNvPr id="57" name="组合 56">
              <a:extLst>
                <a:ext uri="{FF2B5EF4-FFF2-40B4-BE49-F238E27FC236}">
                  <a16:creationId xmlns:a16="http://schemas.microsoft.com/office/drawing/2014/main" id="{A6A8721E-DA10-42EE-A659-22583327D8AC}"/>
                </a:ext>
              </a:extLst>
            </p:cNvPr>
            <p:cNvGrpSpPr/>
            <p:nvPr/>
          </p:nvGrpSpPr>
          <p:grpSpPr>
            <a:xfrm>
              <a:off x="7829261" y="2394905"/>
              <a:ext cx="2566972" cy="662400"/>
              <a:chOff x="2928981" y="34150"/>
              <a:chExt cx="2566972" cy="662400"/>
            </a:xfrm>
          </p:grpSpPr>
          <p:sp>
            <p:nvSpPr>
              <p:cNvPr id="61" name="矩形 60">
                <a:extLst>
                  <a:ext uri="{FF2B5EF4-FFF2-40B4-BE49-F238E27FC236}">
                    <a16:creationId xmlns:a16="http://schemas.microsoft.com/office/drawing/2014/main" id="{38DBDC47-00C9-41EE-BCA0-3BE195EF7B20}"/>
                  </a:ext>
                </a:extLst>
              </p:cNvPr>
              <p:cNvSpPr/>
              <p:nvPr/>
            </p:nvSpPr>
            <p:spPr>
              <a:xfrm>
                <a:off x="2928981" y="34150"/>
                <a:ext cx="2566972" cy="662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62" name="文本框 61">
                <a:extLst>
                  <a:ext uri="{FF2B5EF4-FFF2-40B4-BE49-F238E27FC236}">
                    <a16:creationId xmlns:a16="http://schemas.microsoft.com/office/drawing/2014/main" id="{A81657EC-9F2B-4015-B8F2-901F826B494B}"/>
                  </a:ext>
                </a:extLst>
              </p:cNvPr>
              <p:cNvSpPr txBox="1"/>
              <p:nvPr/>
            </p:nvSpPr>
            <p:spPr>
              <a:xfrm>
                <a:off x="2928981" y="34150"/>
                <a:ext cx="2566972" cy="662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3200" b="1" kern="1200" dirty="0">
                    <a:solidFill>
                      <a:srgbClr val="FF0000"/>
                    </a:solidFill>
                    <a:effectLst>
                      <a:outerShdw blurRad="38100" dist="38100" dir="2700000" algn="tl">
                        <a:srgbClr val="000000">
                          <a:alpha val="43137"/>
                        </a:srgbClr>
                      </a:outerShdw>
                    </a:effectLst>
                    <a:highlight>
                      <a:srgbClr val="FFFF00"/>
                    </a:highlight>
                    <a:cs typeface="+mn-ea"/>
                    <a:sym typeface="+mn-lt"/>
                  </a:rPr>
                  <a:t>工具</a:t>
                </a:r>
              </a:p>
            </p:txBody>
          </p:sp>
        </p:grpSp>
        <p:grpSp>
          <p:nvGrpSpPr>
            <p:cNvPr id="58" name="组合 57">
              <a:extLst>
                <a:ext uri="{FF2B5EF4-FFF2-40B4-BE49-F238E27FC236}">
                  <a16:creationId xmlns:a16="http://schemas.microsoft.com/office/drawing/2014/main" id="{B1C49D2A-090E-440D-9036-964FEC2DF440}"/>
                </a:ext>
              </a:extLst>
            </p:cNvPr>
            <p:cNvGrpSpPr/>
            <p:nvPr/>
          </p:nvGrpSpPr>
          <p:grpSpPr>
            <a:xfrm>
              <a:off x="7829261" y="3057305"/>
              <a:ext cx="2566972" cy="3085723"/>
              <a:chOff x="2928981" y="696550"/>
              <a:chExt cx="2566972" cy="3085723"/>
            </a:xfrm>
          </p:grpSpPr>
          <p:sp>
            <p:nvSpPr>
              <p:cNvPr id="59" name="矩形 58">
                <a:extLst>
                  <a:ext uri="{FF2B5EF4-FFF2-40B4-BE49-F238E27FC236}">
                    <a16:creationId xmlns:a16="http://schemas.microsoft.com/office/drawing/2014/main" id="{697241DF-0446-4F4D-BE7A-83EAEEB1A92D}"/>
                  </a:ext>
                </a:extLst>
              </p:cNvPr>
              <p:cNvSpPr/>
              <p:nvPr/>
            </p:nvSpPr>
            <p:spPr>
              <a:xfrm>
                <a:off x="2928981" y="696550"/>
                <a:ext cx="2566972" cy="3085723"/>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60" name="文本框 59">
                <a:extLst>
                  <a:ext uri="{FF2B5EF4-FFF2-40B4-BE49-F238E27FC236}">
                    <a16:creationId xmlns:a16="http://schemas.microsoft.com/office/drawing/2014/main" id="{881E83C5-FC33-4F53-B6E5-19A1A5F7D368}"/>
                  </a:ext>
                </a:extLst>
              </p:cNvPr>
              <p:cNvSpPr txBox="1"/>
              <p:nvPr/>
            </p:nvSpPr>
            <p:spPr>
              <a:xfrm>
                <a:off x="2928981" y="696550"/>
                <a:ext cx="2566972" cy="3085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2682" tIns="122682" rIns="163576" bIns="184023" numCol="1" spcCol="1270" anchor="t" anchorCtr="0">
                <a:noAutofit/>
              </a:bodyPr>
              <a:lstStyle/>
              <a:p>
                <a:pPr marL="0" lvl="1" algn="just" defTabSz="1022350">
                  <a:lnSpc>
                    <a:spcPct val="150000"/>
                  </a:lnSpc>
                  <a:spcBef>
                    <a:spcPct val="0"/>
                  </a:spcBef>
                  <a:spcAft>
                    <a:spcPct val="15000"/>
                  </a:spcAft>
                </a:pPr>
                <a:r>
                  <a:rPr lang="zh-CN" altLang="zh-CN" sz="2400" kern="1200" dirty="0">
                    <a:cs typeface="+mn-ea"/>
                    <a:sym typeface="+mn-lt"/>
                  </a:rPr>
                  <a:t>为运用方法而提供的自动的或半自动的</a:t>
                </a:r>
                <a:r>
                  <a:rPr lang="zh-CN" altLang="zh-CN" sz="2400" kern="1200" dirty="0">
                    <a:solidFill>
                      <a:srgbClr val="FF0000"/>
                    </a:solidFill>
                    <a:cs typeface="+mn-ea"/>
                    <a:sym typeface="+mn-lt"/>
                  </a:rPr>
                  <a:t>软件工程支撑环境</a:t>
                </a:r>
                <a:endParaRPr lang="zh-CN" altLang="en-US" sz="2400" kern="1200" dirty="0">
                  <a:solidFill>
                    <a:srgbClr val="FF0000"/>
                  </a:solidFill>
                  <a:cs typeface="+mn-ea"/>
                  <a:sym typeface="+mn-lt"/>
                </a:endParaRPr>
              </a:p>
            </p:txBody>
          </p:sp>
        </p:grpSp>
      </p:grpSp>
      <p:grpSp>
        <p:nvGrpSpPr>
          <p:cNvPr id="63" name="组合 62">
            <a:extLst>
              <a:ext uri="{FF2B5EF4-FFF2-40B4-BE49-F238E27FC236}">
                <a16:creationId xmlns:a16="http://schemas.microsoft.com/office/drawing/2014/main" id="{BE9D1172-08E4-492C-851B-413CAD79A528}"/>
              </a:ext>
            </a:extLst>
          </p:cNvPr>
          <p:cNvGrpSpPr/>
          <p:nvPr/>
        </p:nvGrpSpPr>
        <p:grpSpPr>
          <a:xfrm>
            <a:off x="305801" y="2229307"/>
            <a:ext cx="2566972" cy="3748123"/>
            <a:chOff x="1976563" y="2394905"/>
            <a:chExt cx="2566972" cy="3748123"/>
          </a:xfrm>
        </p:grpSpPr>
        <p:grpSp>
          <p:nvGrpSpPr>
            <p:cNvPr id="64" name="组合 63">
              <a:extLst>
                <a:ext uri="{FF2B5EF4-FFF2-40B4-BE49-F238E27FC236}">
                  <a16:creationId xmlns:a16="http://schemas.microsoft.com/office/drawing/2014/main" id="{44DDCD7D-4358-41E2-BCDA-A9B4EC50065F}"/>
                </a:ext>
              </a:extLst>
            </p:cNvPr>
            <p:cNvGrpSpPr/>
            <p:nvPr/>
          </p:nvGrpSpPr>
          <p:grpSpPr>
            <a:xfrm>
              <a:off x="1976563" y="2394905"/>
              <a:ext cx="2566972" cy="662400"/>
              <a:chOff x="5855330" y="34150"/>
              <a:chExt cx="2566972" cy="662400"/>
            </a:xfrm>
          </p:grpSpPr>
          <p:sp>
            <p:nvSpPr>
              <p:cNvPr id="68" name="矩形 67">
                <a:extLst>
                  <a:ext uri="{FF2B5EF4-FFF2-40B4-BE49-F238E27FC236}">
                    <a16:creationId xmlns:a16="http://schemas.microsoft.com/office/drawing/2014/main" id="{DBF78514-450F-4CB4-A7E9-89A2BE618DB7}"/>
                  </a:ext>
                </a:extLst>
              </p:cNvPr>
              <p:cNvSpPr/>
              <p:nvPr/>
            </p:nvSpPr>
            <p:spPr>
              <a:xfrm>
                <a:off x="5855330" y="34150"/>
                <a:ext cx="2566972" cy="6624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69" name="文本框 68">
                <a:extLst>
                  <a:ext uri="{FF2B5EF4-FFF2-40B4-BE49-F238E27FC236}">
                    <a16:creationId xmlns:a16="http://schemas.microsoft.com/office/drawing/2014/main" id="{3B41EA2B-F86A-47D7-BC52-8FCE759674F7}"/>
                  </a:ext>
                </a:extLst>
              </p:cNvPr>
              <p:cNvSpPr txBox="1"/>
              <p:nvPr/>
            </p:nvSpPr>
            <p:spPr>
              <a:xfrm>
                <a:off x="5855330" y="34150"/>
                <a:ext cx="2566972" cy="662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zh-CN" altLang="en-US" sz="3200" b="1" kern="1200" dirty="0">
                    <a:solidFill>
                      <a:srgbClr val="FF0000"/>
                    </a:solidFill>
                    <a:effectLst>
                      <a:outerShdw blurRad="38100" dist="38100" dir="2700000" algn="tl">
                        <a:srgbClr val="000000">
                          <a:alpha val="43137"/>
                        </a:srgbClr>
                      </a:outerShdw>
                    </a:effectLst>
                    <a:highlight>
                      <a:srgbClr val="FFFF00"/>
                    </a:highlight>
                    <a:cs typeface="+mn-ea"/>
                    <a:sym typeface="+mn-lt"/>
                  </a:rPr>
                  <a:t>过程</a:t>
                </a:r>
              </a:p>
            </p:txBody>
          </p:sp>
        </p:grpSp>
        <p:grpSp>
          <p:nvGrpSpPr>
            <p:cNvPr id="65" name="组合 64">
              <a:extLst>
                <a:ext uri="{FF2B5EF4-FFF2-40B4-BE49-F238E27FC236}">
                  <a16:creationId xmlns:a16="http://schemas.microsoft.com/office/drawing/2014/main" id="{F380C219-0D0B-42C7-BE56-102B7456ECDA}"/>
                </a:ext>
              </a:extLst>
            </p:cNvPr>
            <p:cNvGrpSpPr/>
            <p:nvPr/>
          </p:nvGrpSpPr>
          <p:grpSpPr>
            <a:xfrm>
              <a:off x="1976563" y="3057305"/>
              <a:ext cx="2566972" cy="3085723"/>
              <a:chOff x="5855330" y="696550"/>
              <a:chExt cx="2566972" cy="3085723"/>
            </a:xfrm>
          </p:grpSpPr>
          <p:sp>
            <p:nvSpPr>
              <p:cNvPr id="66" name="矩形 65">
                <a:extLst>
                  <a:ext uri="{FF2B5EF4-FFF2-40B4-BE49-F238E27FC236}">
                    <a16:creationId xmlns:a16="http://schemas.microsoft.com/office/drawing/2014/main" id="{292F6CDC-F67C-4D42-A1D0-B8A257446DE6}"/>
                  </a:ext>
                </a:extLst>
              </p:cNvPr>
              <p:cNvSpPr/>
              <p:nvPr/>
            </p:nvSpPr>
            <p:spPr>
              <a:xfrm>
                <a:off x="5855330" y="696550"/>
                <a:ext cx="2566972" cy="3085723"/>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67" name="文本框 66">
                <a:extLst>
                  <a:ext uri="{FF2B5EF4-FFF2-40B4-BE49-F238E27FC236}">
                    <a16:creationId xmlns:a16="http://schemas.microsoft.com/office/drawing/2014/main" id="{1D30925B-2B94-48CA-8177-1506ABCE3B1D}"/>
                  </a:ext>
                </a:extLst>
              </p:cNvPr>
              <p:cNvSpPr txBox="1"/>
              <p:nvPr/>
            </p:nvSpPr>
            <p:spPr>
              <a:xfrm>
                <a:off x="5855330" y="696550"/>
                <a:ext cx="2566972" cy="30857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2682" tIns="122682" rIns="163576" bIns="184023" numCol="1" spcCol="1270" anchor="t" anchorCtr="0">
                <a:noAutofit/>
              </a:bodyPr>
              <a:lstStyle/>
              <a:p>
                <a:pPr marL="0" lvl="1" algn="just" defTabSz="1022350">
                  <a:lnSpc>
                    <a:spcPct val="125000"/>
                  </a:lnSpc>
                  <a:spcBef>
                    <a:spcPct val="0"/>
                  </a:spcBef>
                  <a:spcAft>
                    <a:spcPct val="15000"/>
                  </a:spcAft>
                </a:pPr>
                <a:r>
                  <a:rPr lang="zh-CN" altLang="zh-CN" sz="2400" kern="1200" dirty="0">
                    <a:cs typeface="+mn-ea"/>
                    <a:sym typeface="+mn-lt"/>
                  </a:rPr>
                  <a:t>为了获得高质量的软件所需要完成的</a:t>
                </a:r>
                <a:r>
                  <a:rPr lang="zh-CN" altLang="zh-CN" sz="2400" kern="1200" dirty="0">
                    <a:solidFill>
                      <a:srgbClr val="FF0000"/>
                    </a:solidFill>
                    <a:cs typeface="+mn-ea"/>
                    <a:sym typeface="+mn-lt"/>
                  </a:rPr>
                  <a:t>一系列</a:t>
                </a:r>
                <a:r>
                  <a:rPr lang="zh-CN" altLang="zh-CN" sz="2400" b="1" u="sng" kern="1200" dirty="0">
                    <a:solidFill>
                      <a:srgbClr val="FF0000"/>
                    </a:solidFill>
                    <a:effectLst>
                      <a:outerShdw blurRad="38100" dist="38100" dir="2700000" algn="tl">
                        <a:srgbClr val="000000">
                          <a:alpha val="43137"/>
                        </a:srgbClr>
                      </a:outerShdw>
                    </a:effectLst>
                    <a:cs typeface="+mn-ea"/>
                    <a:sym typeface="+mn-lt"/>
                  </a:rPr>
                  <a:t>任务的框架</a:t>
                </a:r>
                <a:r>
                  <a:rPr lang="zh-CN" altLang="zh-CN" sz="2400" kern="1200" dirty="0">
                    <a:cs typeface="+mn-ea"/>
                    <a:sym typeface="+mn-lt"/>
                  </a:rPr>
                  <a:t>，它规定了完成</a:t>
                </a:r>
                <a:r>
                  <a:rPr lang="zh-CN" altLang="zh-CN" sz="2400" kern="1200" dirty="0">
                    <a:solidFill>
                      <a:srgbClr val="FF0000"/>
                    </a:solidFill>
                    <a:cs typeface="+mn-ea"/>
                    <a:sym typeface="+mn-lt"/>
                  </a:rPr>
                  <a:t>各项任务的</a:t>
                </a:r>
                <a:r>
                  <a:rPr lang="zh-CN" altLang="zh-CN" sz="2400" b="1" u="sng" kern="1200" dirty="0">
                    <a:solidFill>
                      <a:srgbClr val="FF0000"/>
                    </a:solidFill>
                    <a:effectLst>
                      <a:outerShdw blurRad="38100" dist="38100" dir="2700000" algn="tl">
                        <a:srgbClr val="000000">
                          <a:alpha val="43137"/>
                        </a:srgbClr>
                      </a:outerShdw>
                    </a:effectLst>
                    <a:cs typeface="+mn-ea"/>
                    <a:sym typeface="+mn-lt"/>
                  </a:rPr>
                  <a:t>工作步骤</a:t>
                </a:r>
                <a:endParaRPr lang="zh-CN" altLang="en-US" sz="2400" b="1" u="sng" kern="1200" dirty="0">
                  <a:solidFill>
                    <a:srgbClr val="FF0000"/>
                  </a:solidFill>
                  <a:effectLst>
                    <a:outerShdw blurRad="38100" dist="38100" dir="2700000" algn="tl">
                      <a:srgbClr val="000000">
                        <a:alpha val="43137"/>
                      </a:srgbClr>
                    </a:outerShdw>
                  </a:effectLst>
                  <a:cs typeface="+mn-ea"/>
                  <a:sym typeface="+mn-lt"/>
                </a:endParaRPr>
              </a:p>
            </p:txBody>
          </p:sp>
        </p:grpSp>
      </p:grpSp>
      <p:pic>
        <p:nvPicPr>
          <p:cNvPr id="70" name="图片 69">
            <a:extLst>
              <a:ext uri="{FF2B5EF4-FFF2-40B4-BE49-F238E27FC236}">
                <a16:creationId xmlns:a16="http://schemas.microsoft.com/office/drawing/2014/main" id="{37B23AB8-66AD-45B5-A372-E5320E7AC065}"/>
              </a:ext>
            </a:extLst>
          </p:cNvPr>
          <p:cNvPicPr>
            <a:picLocks noChangeAspect="1"/>
          </p:cNvPicPr>
          <p:nvPr/>
        </p:nvPicPr>
        <p:blipFill>
          <a:blip r:embed="rId3"/>
          <a:stretch>
            <a:fillRect/>
          </a:stretch>
        </p:blipFill>
        <p:spPr>
          <a:xfrm>
            <a:off x="8574175" y="2229307"/>
            <a:ext cx="3448198" cy="3748123"/>
          </a:xfrm>
          <a:prstGeom prst="rect">
            <a:avLst/>
          </a:prstGeom>
        </p:spPr>
      </p:pic>
      <p:sp>
        <p:nvSpPr>
          <p:cNvPr id="73" name="文本框 72">
            <a:extLst>
              <a:ext uri="{FF2B5EF4-FFF2-40B4-BE49-F238E27FC236}">
                <a16:creationId xmlns:a16="http://schemas.microsoft.com/office/drawing/2014/main" id="{47EAAD7B-FFD4-49C7-A9B3-87DBB8A75F96}"/>
              </a:ext>
            </a:extLst>
          </p:cNvPr>
          <p:cNvSpPr txBox="1"/>
          <p:nvPr/>
        </p:nvSpPr>
        <p:spPr>
          <a:xfrm>
            <a:off x="4539260" y="1591414"/>
            <a:ext cx="5067300" cy="461665"/>
          </a:xfrm>
          <a:prstGeom prst="rect">
            <a:avLst/>
          </a:prstGeom>
          <a:noFill/>
        </p:spPr>
        <p:txBody>
          <a:bodyPr wrap="square" rtlCol="0">
            <a:spAutoFit/>
          </a:bodyPr>
          <a:lstStyle/>
          <a:p>
            <a:endParaRPr lang="zh-CN" altLang="en-US" sz="2400" dirty="0">
              <a:cs typeface="+mn-ea"/>
              <a:sym typeface="+mn-lt"/>
            </a:endParaRPr>
          </a:p>
        </p:txBody>
      </p:sp>
      <p:sp>
        <p:nvSpPr>
          <p:cNvPr id="74" name="文本框 73">
            <a:extLst>
              <a:ext uri="{FF2B5EF4-FFF2-40B4-BE49-F238E27FC236}">
                <a16:creationId xmlns:a16="http://schemas.microsoft.com/office/drawing/2014/main" id="{33A656AE-225D-43C1-BA78-74293CA43725}"/>
              </a:ext>
            </a:extLst>
          </p:cNvPr>
          <p:cNvSpPr txBox="1"/>
          <p:nvPr/>
        </p:nvSpPr>
        <p:spPr>
          <a:xfrm>
            <a:off x="3763373" y="1497168"/>
            <a:ext cx="2828559" cy="574581"/>
          </a:xfrm>
          <a:prstGeom prst="rect">
            <a:avLst/>
          </a:prstGeom>
          <a:noFill/>
        </p:spPr>
        <p:txBody>
          <a:bodyPr wrap="square" rtlCol="0" anchor="t">
            <a:spAutoFit/>
          </a:bodyPr>
          <a:lstStyle/>
          <a:p>
            <a:pPr fontAlgn="auto">
              <a:lnSpc>
                <a:spcPct val="150000"/>
              </a:lnSpc>
              <a:buClr>
                <a:srgbClr val="0054A3"/>
              </a:buClr>
            </a:pPr>
            <a:r>
              <a:rPr lang="zh-CN" altLang="en-US" sz="2400" dirty="0">
                <a:cs typeface="+mn-ea"/>
                <a:sym typeface="+mn-lt"/>
              </a:rPr>
              <a:t>软件工程</a:t>
            </a:r>
            <a:r>
              <a:rPr lang="zh-CN" altLang="en-US" sz="2400" dirty="0">
                <a:solidFill>
                  <a:srgbClr val="FF0000"/>
                </a:solidFill>
                <a:cs typeface="+mn-ea"/>
                <a:sym typeface="+mn-lt"/>
              </a:rPr>
              <a:t>三要素</a:t>
            </a:r>
          </a:p>
        </p:txBody>
      </p:sp>
      <p:sp>
        <p:nvSpPr>
          <p:cNvPr id="84" name="矩形 4">
            <a:extLst>
              <a:ext uri="{FF2B5EF4-FFF2-40B4-BE49-F238E27FC236}">
                <a16:creationId xmlns:a16="http://schemas.microsoft.com/office/drawing/2014/main" id="{36A7B644-859A-4574-9D38-72A589BFAA16}"/>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5" name="直接连接符 84">
            <a:extLst>
              <a:ext uri="{FF2B5EF4-FFF2-40B4-BE49-F238E27FC236}">
                <a16:creationId xmlns:a16="http://schemas.microsoft.com/office/drawing/2014/main" id="{5AACA3A1-C751-4DCE-A0BF-01182A48A64C}"/>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98510BD3-9EB7-4698-853A-941B1B28A3D5}"/>
              </a:ext>
            </a:extLst>
          </p:cNvPr>
          <p:cNvSpPr/>
          <p:nvPr/>
        </p:nvSpPr>
        <p:spPr>
          <a:xfrm>
            <a:off x="8723741" y="8229"/>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7" name="TextBox 6">
            <a:extLst>
              <a:ext uri="{FF2B5EF4-FFF2-40B4-BE49-F238E27FC236}">
                <a16:creationId xmlns:a16="http://schemas.microsoft.com/office/drawing/2014/main" id="{EDC0FF70-CCA9-473A-B477-AA1C0467796A}"/>
              </a:ext>
            </a:extLst>
          </p:cNvPr>
          <p:cNvSpPr txBox="1"/>
          <p:nvPr/>
        </p:nvSpPr>
        <p:spPr>
          <a:xfrm>
            <a:off x="8740400" y="21116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软件的定义</a:t>
            </a:r>
          </a:p>
        </p:txBody>
      </p:sp>
      <p:sp>
        <p:nvSpPr>
          <p:cNvPr id="88" name="TextBox 7">
            <a:extLst>
              <a:ext uri="{FF2B5EF4-FFF2-40B4-BE49-F238E27FC236}">
                <a16:creationId xmlns:a16="http://schemas.microsoft.com/office/drawing/2014/main" id="{E846A9D5-33C3-438C-9397-DA8CE5B37D42}"/>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9" name="TextBox 9">
            <a:extLst>
              <a:ext uri="{FF2B5EF4-FFF2-40B4-BE49-F238E27FC236}">
                <a16:creationId xmlns:a16="http://schemas.microsoft.com/office/drawing/2014/main" id="{F4B5DB09-F7F8-4F69-99D5-93385C6DCAED}"/>
              </a:ext>
            </a:extLst>
          </p:cNvPr>
          <p:cNvSpPr txBox="1"/>
          <p:nvPr/>
        </p:nvSpPr>
        <p:spPr>
          <a:xfrm>
            <a:off x="7143652"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90" name="TextBox 10">
            <a:extLst>
              <a:ext uri="{FF2B5EF4-FFF2-40B4-BE49-F238E27FC236}">
                <a16:creationId xmlns:a16="http://schemas.microsoft.com/office/drawing/2014/main" id="{E31149A2-626E-4849-9EE5-306EC90B48EC}"/>
              </a:ext>
            </a:extLst>
          </p:cNvPr>
          <p:cNvSpPr txBox="1"/>
          <p:nvPr/>
        </p:nvSpPr>
        <p:spPr>
          <a:xfrm>
            <a:off x="10653769"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91" name="直接连接符 90">
            <a:extLst>
              <a:ext uri="{FF2B5EF4-FFF2-40B4-BE49-F238E27FC236}">
                <a16:creationId xmlns:a16="http://schemas.microsoft.com/office/drawing/2014/main" id="{6CC383CB-EA04-4439-AA1E-6AA762189C66}"/>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2" name="图片 91">
            <a:extLst>
              <a:ext uri="{FF2B5EF4-FFF2-40B4-BE49-F238E27FC236}">
                <a16:creationId xmlns:a16="http://schemas.microsoft.com/office/drawing/2014/main" id="{83ADAE3A-9934-4D6F-8C64-ED428DA96665}"/>
              </a:ext>
            </a:extLst>
          </p:cNvPr>
          <p:cNvPicPr>
            <a:picLocks noChangeAspect="1"/>
          </p:cNvPicPr>
          <p:nvPr/>
        </p:nvPicPr>
        <p:blipFill>
          <a:blip r:embed="rId4"/>
          <a:stretch>
            <a:fillRect/>
          </a:stretch>
        </p:blipFill>
        <p:spPr>
          <a:xfrm>
            <a:off x="135890" y="26670"/>
            <a:ext cx="791210" cy="715645"/>
          </a:xfrm>
          <a:prstGeom prst="rect">
            <a:avLst/>
          </a:prstGeom>
        </p:spPr>
      </p:pic>
      <p:sp>
        <p:nvSpPr>
          <p:cNvPr id="93" name="TextBox 7">
            <a:extLst>
              <a:ext uri="{FF2B5EF4-FFF2-40B4-BE49-F238E27FC236}">
                <a16:creationId xmlns:a16="http://schemas.microsoft.com/office/drawing/2014/main" id="{2F736C49-9447-4428-88BC-98C98E2D9ED1}"/>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4" name="直接连接符 93">
            <a:extLst>
              <a:ext uri="{FF2B5EF4-FFF2-40B4-BE49-F238E27FC236}">
                <a16:creationId xmlns:a16="http://schemas.microsoft.com/office/drawing/2014/main" id="{962D7823-67D6-4FE9-B1BC-AE4F2E610261}"/>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772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425450" y="1145540"/>
            <a:ext cx="3379107"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软件工程的定义</a:t>
            </a:r>
            <a:r>
              <a:rPr lang="en-US" altLang="zh-CN"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grpSp>
        <p:nvGrpSpPr>
          <p:cNvPr id="3" name="组合 2"/>
          <p:cNvGrpSpPr/>
          <p:nvPr/>
        </p:nvGrpSpPr>
        <p:grpSpPr>
          <a:xfrm>
            <a:off x="756920" y="1816501"/>
            <a:ext cx="5412105" cy="460375"/>
            <a:chOff x="797704" y="1573079"/>
            <a:chExt cx="6184668" cy="460375"/>
          </a:xfrm>
        </p:grpSpPr>
        <p:sp>
          <p:nvSpPr>
            <p:cNvPr id="5" name="矩形 4"/>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6" name="文本框 5"/>
            <p:cNvSpPr txBox="1"/>
            <p:nvPr/>
          </p:nvSpPr>
          <p:spPr>
            <a:xfrm>
              <a:off x="843444" y="1573079"/>
              <a:ext cx="6138928" cy="460375"/>
            </a:xfrm>
            <a:prstGeom prst="rect">
              <a:avLst/>
            </a:prstGeom>
            <a:noFill/>
          </p:spPr>
          <p:txBody>
            <a:bodyPr wrap="square" rtlCol="0">
              <a:spAutoFit/>
            </a:bodyPr>
            <a:lstStyle/>
            <a:p>
              <a:r>
                <a:rPr lang="en-US" altLang="zh-CN" sz="2400" dirty="0">
                  <a:cs typeface="+mn-ea"/>
                  <a:sym typeface="+mn-lt"/>
                </a:rPr>
                <a:t>1969</a:t>
              </a:r>
              <a:r>
                <a:rPr lang="zh-CN" altLang="en-US" sz="2400" dirty="0">
                  <a:cs typeface="+mn-ea"/>
                  <a:sym typeface="+mn-lt"/>
                </a:rPr>
                <a:t>年</a:t>
              </a:r>
              <a:r>
                <a:rPr lang="en-US" altLang="zh-CN" sz="2400" dirty="0">
                  <a:cs typeface="+mn-ea"/>
                  <a:sym typeface="+mn-lt"/>
                </a:rPr>
                <a:t>Fritz Bauer</a:t>
              </a:r>
              <a:r>
                <a:rPr lang="zh-CN" altLang="en-US" sz="2400" dirty="0">
                  <a:cs typeface="+mn-ea"/>
                  <a:sym typeface="+mn-lt"/>
                </a:rPr>
                <a:t>的基本定义</a:t>
              </a:r>
            </a:p>
          </p:txBody>
        </p:sp>
      </p:grpSp>
      <p:sp>
        <p:nvSpPr>
          <p:cNvPr id="8" name="文本框 7"/>
          <p:cNvSpPr txBox="1"/>
          <p:nvPr/>
        </p:nvSpPr>
        <p:spPr>
          <a:xfrm>
            <a:off x="1050288" y="2276876"/>
            <a:ext cx="10868025" cy="1128579"/>
          </a:xfrm>
          <a:prstGeom prst="rect">
            <a:avLst/>
          </a:prstGeom>
          <a:noFill/>
        </p:spPr>
        <p:txBody>
          <a:bodyPr wrap="square" rtlCol="0" anchor="t">
            <a:spAutoFit/>
          </a:bodyPr>
          <a:lstStyle/>
          <a:p>
            <a:pPr marL="285750" indent="-285750" fontAlgn="auto">
              <a:lnSpc>
                <a:spcPct val="150000"/>
              </a:lnSpc>
              <a:buClr>
                <a:srgbClr val="0054A3"/>
              </a:buClr>
              <a:buFont typeface="Wingdings" panose="05000000000000000000" charset="0"/>
              <a:buChar char="p"/>
            </a:pPr>
            <a:r>
              <a:rPr lang="zh-CN" altLang="en-US" sz="2400" dirty="0">
                <a:solidFill>
                  <a:srgbClr val="C00000"/>
                </a:solidFill>
                <a:cs typeface="+mn-ea"/>
                <a:sym typeface="+mn-lt"/>
              </a:rPr>
              <a:t>软件工程</a:t>
            </a:r>
            <a:r>
              <a:rPr lang="zh-CN" altLang="en-US" sz="2400" dirty="0">
                <a:cs typeface="+mn-ea"/>
                <a:sym typeface="+mn-lt"/>
              </a:rPr>
              <a:t>是建立和使用合理的工程化原则来活得经济的软件，并且在实现中是可靠和有效的。</a:t>
            </a:r>
          </a:p>
        </p:txBody>
      </p:sp>
      <p:grpSp>
        <p:nvGrpSpPr>
          <p:cNvPr id="28" name="组合 27">
            <a:extLst>
              <a:ext uri="{FF2B5EF4-FFF2-40B4-BE49-F238E27FC236}">
                <a16:creationId xmlns:a16="http://schemas.microsoft.com/office/drawing/2014/main" id="{E0EBE776-E30B-46C9-B548-44BB525F4A35}"/>
              </a:ext>
            </a:extLst>
          </p:cNvPr>
          <p:cNvGrpSpPr/>
          <p:nvPr/>
        </p:nvGrpSpPr>
        <p:grpSpPr>
          <a:xfrm>
            <a:off x="739775" y="3653076"/>
            <a:ext cx="5412105" cy="460375"/>
            <a:chOff x="797704" y="1573079"/>
            <a:chExt cx="6184668" cy="460375"/>
          </a:xfrm>
        </p:grpSpPr>
        <p:sp>
          <p:nvSpPr>
            <p:cNvPr id="29" name="矩形 28">
              <a:extLst>
                <a:ext uri="{FF2B5EF4-FFF2-40B4-BE49-F238E27FC236}">
                  <a16:creationId xmlns:a16="http://schemas.microsoft.com/office/drawing/2014/main" id="{1FE7C479-DE74-47B3-B914-27CC7BA8FFD5}"/>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0" name="文本框 29">
              <a:extLst>
                <a:ext uri="{FF2B5EF4-FFF2-40B4-BE49-F238E27FC236}">
                  <a16:creationId xmlns:a16="http://schemas.microsoft.com/office/drawing/2014/main" id="{82D10EEB-7314-4D2E-941B-835CB4C35E26}"/>
                </a:ext>
              </a:extLst>
            </p:cNvPr>
            <p:cNvSpPr txBox="1"/>
            <p:nvPr/>
          </p:nvSpPr>
          <p:spPr>
            <a:xfrm>
              <a:off x="843444" y="1573079"/>
              <a:ext cx="6138928" cy="460375"/>
            </a:xfrm>
            <a:prstGeom prst="rect">
              <a:avLst/>
            </a:prstGeom>
            <a:noFill/>
          </p:spPr>
          <p:txBody>
            <a:bodyPr wrap="square" rtlCol="0">
              <a:spAutoFit/>
            </a:bodyPr>
            <a:lstStyle/>
            <a:p>
              <a:r>
                <a:rPr lang="en-US" altLang="zh-CN" sz="2400" dirty="0">
                  <a:cs typeface="+mn-ea"/>
                  <a:sym typeface="+mn-lt"/>
                </a:rPr>
                <a:t>1983</a:t>
              </a:r>
              <a:r>
                <a:rPr lang="zh-CN" altLang="en-US" sz="2400" dirty="0">
                  <a:cs typeface="+mn-ea"/>
                  <a:sym typeface="+mn-lt"/>
                </a:rPr>
                <a:t>年</a:t>
              </a:r>
              <a:r>
                <a:rPr lang="en-US" altLang="zh-CN" sz="2400" dirty="0">
                  <a:cs typeface="+mn-ea"/>
                  <a:sym typeface="+mn-lt"/>
                </a:rPr>
                <a:t>IEEE</a:t>
              </a:r>
              <a:r>
                <a:rPr lang="zh-CN" altLang="en-US" sz="2400" dirty="0">
                  <a:cs typeface="+mn-ea"/>
                  <a:sym typeface="+mn-lt"/>
                </a:rPr>
                <a:t>定义</a:t>
              </a:r>
            </a:p>
          </p:txBody>
        </p:sp>
      </p:grpSp>
      <p:sp>
        <p:nvSpPr>
          <p:cNvPr id="31" name="文本框 30">
            <a:extLst>
              <a:ext uri="{FF2B5EF4-FFF2-40B4-BE49-F238E27FC236}">
                <a16:creationId xmlns:a16="http://schemas.microsoft.com/office/drawing/2014/main" id="{04EC9826-9E14-4967-8D73-E45793F9AEAB}"/>
              </a:ext>
            </a:extLst>
          </p:cNvPr>
          <p:cNvSpPr txBox="1"/>
          <p:nvPr/>
        </p:nvSpPr>
        <p:spPr>
          <a:xfrm>
            <a:off x="1050287" y="4113451"/>
            <a:ext cx="10868025" cy="1128579"/>
          </a:xfrm>
          <a:prstGeom prst="rect">
            <a:avLst/>
          </a:prstGeom>
          <a:noFill/>
        </p:spPr>
        <p:txBody>
          <a:bodyPr wrap="square" rtlCol="0" anchor="t">
            <a:spAutoFit/>
          </a:bodyPr>
          <a:lstStyle/>
          <a:p>
            <a:pPr marL="285750" indent="-285750" fontAlgn="auto">
              <a:lnSpc>
                <a:spcPct val="150000"/>
              </a:lnSpc>
              <a:buClr>
                <a:srgbClr val="0054A3"/>
              </a:buClr>
              <a:buFont typeface="Wingdings" panose="05000000000000000000" charset="0"/>
              <a:buChar char="p"/>
            </a:pPr>
            <a:r>
              <a:rPr lang="zh-CN" altLang="en-US" sz="2400" dirty="0">
                <a:solidFill>
                  <a:srgbClr val="C00000"/>
                </a:solidFill>
                <a:cs typeface="+mn-ea"/>
                <a:sym typeface="+mn-lt"/>
              </a:rPr>
              <a:t>软件工程</a:t>
            </a:r>
            <a:r>
              <a:rPr lang="zh-CN" altLang="en-US" sz="2400" dirty="0">
                <a:cs typeface="+mn-ea"/>
                <a:sym typeface="+mn-lt"/>
              </a:rPr>
              <a:t>是将系统化的、规范的、可度量的方法应用于软件的开发、运行和维护，以及对这些方法的研究，也就是说，将工程方法应用于软件领域的过程。</a:t>
            </a:r>
          </a:p>
        </p:txBody>
      </p:sp>
      <p:sp>
        <p:nvSpPr>
          <p:cNvPr id="80" name="矩形 4">
            <a:extLst>
              <a:ext uri="{FF2B5EF4-FFF2-40B4-BE49-F238E27FC236}">
                <a16:creationId xmlns:a16="http://schemas.microsoft.com/office/drawing/2014/main" id="{1930690D-E3A8-4025-BCD5-26550DADB824}"/>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1" name="直接连接符 80">
            <a:extLst>
              <a:ext uri="{FF2B5EF4-FFF2-40B4-BE49-F238E27FC236}">
                <a16:creationId xmlns:a16="http://schemas.microsoft.com/office/drawing/2014/main" id="{7663ECA5-AD47-4AC8-BE74-F8537BEC9BC2}"/>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矩形 81">
            <a:extLst>
              <a:ext uri="{FF2B5EF4-FFF2-40B4-BE49-F238E27FC236}">
                <a16:creationId xmlns:a16="http://schemas.microsoft.com/office/drawing/2014/main" id="{6DC9EEEE-5445-4A57-B06D-04140434F194}"/>
              </a:ext>
            </a:extLst>
          </p:cNvPr>
          <p:cNvSpPr/>
          <p:nvPr/>
        </p:nvSpPr>
        <p:spPr>
          <a:xfrm>
            <a:off x="8723741" y="8229"/>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3" name="TextBox 6">
            <a:extLst>
              <a:ext uri="{FF2B5EF4-FFF2-40B4-BE49-F238E27FC236}">
                <a16:creationId xmlns:a16="http://schemas.microsoft.com/office/drawing/2014/main" id="{58E84F94-54F4-4D27-AD83-0ACA3351EC73}"/>
              </a:ext>
            </a:extLst>
          </p:cNvPr>
          <p:cNvSpPr txBox="1"/>
          <p:nvPr/>
        </p:nvSpPr>
        <p:spPr>
          <a:xfrm>
            <a:off x="8740400" y="21116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软件的定义</a:t>
            </a:r>
          </a:p>
        </p:txBody>
      </p:sp>
      <p:sp>
        <p:nvSpPr>
          <p:cNvPr id="84" name="TextBox 7">
            <a:extLst>
              <a:ext uri="{FF2B5EF4-FFF2-40B4-BE49-F238E27FC236}">
                <a16:creationId xmlns:a16="http://schemas.microsoft.com/office/drawing/2014/main" id="{4608BF01-C4D4-48F0-A1F6-FC4B99F386E7}"/>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5" name="TextBox 9">
            <a:extLst>
              <a:ext uri="{FF2B5EF4-FFF2-40B4-BE49-F238E27FC236}">
                <a16:creationId xmlns:a16="http://schemas.microsoft.com/office/drawing/2014/main" id="{F45DDB58-AB71-4901-B239-3137F5561420}"/>
              </a:ext>
            </a:extLst>
          </p:cNvPr>
          <p:cNvSpPr txBox="1"/>
          <p:nvPr/>
        </p:nvSpPr>
        <p:spPr>
          <a:xfrm>
            <a:off x="7143652"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86" name="TextBox 10">
            <a:extLst>
              <a:ext uri="{FF2B5EF4-FFF2-40B4-BE49-F238E27FC236}">
                <a16:creationId xmlns:a16="http://schemas.microsoft.com/office/drawing/2014/main" id="{0BBC700A-6B57-4AD6-9D32-1FB643E8A2C1}"/>
              </a:ext>
            </a:extLst>
          </p:cNvPr>
          <p:cNvSpPr txBox="1"/>
          <p:nvPr/>
        </p:nvSpPr>
        <p:spPr>
          <a:xfrm>
            <a:off x="10653769"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87" name="直接连接符 86">
            <a:extLst>
              <a:ext uri="{FF2B5EF4-FFF2-40B4-BE49-F238E27FC236}">
                <a16:creationId xmlns:a16="http://schemas.microsoft.com/office/drawing/2014/main" id="{195F26BC-6B5C-46AF-9275-CBC4059FB6F5}"/>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8" name="图片 87">
            <a:extLst>
              <a:ext uri="{FF2B5EF4-FFF2-40B4-BE49-F238E27FC236}">
                <a16:creationId xmlns:a16="http://schemas.microsoft.com/office/drawing/2014/main" id="{2602033C-CE5D-43DD-B9D0-7C1086928CBE}"/>
              </a:ext>
            </a:extLst>
          </p:cNvPr>
          <p:cNvPicPr>
            <a:picLocks noChangeAspect="1"/>
          </p:cNvPicPr>
          <p:nvPr/>
        </p:nvPicPr>
        <p:blipFill>
          <a:blip r:embed="rId3"/>
          <a:stretch>
            <a:fillRect/>
          </a:stretch>
        </p:blipFill>
        <p:spPr>
          <a:xfrm>
            <a:off x="135890" y="26670"/>
            <a:ext cx="791210" cy="715645"/>
          </a:xfrm>
          <a:prstGeom prst="rect">
            <a:avLst/>
          </a:prstGeom>
        </p:spPr>
      </p:pic>
      <p:sp>
        <p:nvSpPr>
          <p:cNvPr id="89" name="TextBox 7">
            <a:extLst>
              <a:ext uri="{FF2B5EF4-FFF2-40B4-BE49-F238E27FC236}">
                <a16:creationId xmlns:a16="http://schemas.microsoft.com/office/drawing/2014/main" id="{2EBA4760-B7DB-411D-B48D-89112AD933CF}"/>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0" name="直接连接符 89">
            <a:extLst>
              <a:ext uri="{FF2B5EF4-FFF2-40B4-BE49-F238E27FC236}">
                <a16:creationId xmlns:a16="http://schemas.microsoft.com/office/drawing/2014/main" id="{CFDB5E16-08E5-4D14-A206-BE2346A1BB04}"/>
              </a:ext>
            </a:extLst>
          </p:cNvPr>
          <p:cNvCxnSpPr/>
          <p:nvPr/>
        </p:nvCxnSpPr>
        <p:spPr>
          <a:xfrm>
            <a:off x="7002491"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289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Part.04</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软件的生命周期</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322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sp>
        <p:nvSpPr>
          <p:cNvPr id="29" name="文本框 28"/>
          <p:cNvSpPr txBox="1"/>
          <p:nvPr/>
        </p:nvSpPr>
        <p:spPr>
          <a:xfrm>
            <a:off x="1044122" y="2026110"/>
            <a:ext cx="10343515" cy="1128579"/>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t>软件，如同其它有形产品一样，是有</a:t>
            </a:r>
            <a:r>
              <a:rPr lang="zh-CN" altLang="en-US" sz="2400" dirty="0">
                <a:solidFill>
                  <a:srgbClr val="C00000"/>
                </a:solidFill>
              </a:rPr>
              <a:t>生命周期</a:t>
            </a:r>
            <a:r>
              <a:rPr lang="zh-CN" altLang="en-US" sz="2400" dirty="0"/>
              <a:t>的；一般而言，软件工程的工作是围绕着软件</a:t>
            </a:r>
            <a:r>
              <a:rPr lang="zh-CN" altLang="en-US" sz="2400" dirty="0">
                <a:solidFill>
                  <a:srgbClr val="C00000"/>
                </a:solidFill>
              </a:rPr>
              <a:t>生命周期</a:t>
            </a:r>
            <a:r>
              <a:rPr lang="zh-CN" altLang="en-US" sz="2400" dirty="0"/>
              <a:t>来展开和进行的。</a:t>
            </a:r>
            <a:endParaRPr lang="en-US" altLang="zh-CN" sz="2400" dirty="0">
              <a:cs typeface="+mn-ea"/>
              <a:sym typeface="+mn-lt"/>
            </a:endParaRPr>
          </a:p>
        </p:txBody>
      </p:sp>
      <p:pic>
        <p:nvPicPr>
          <p:cNvPr id="40" name="图片 39">
            <a:extLst>
              <a:ext uri="{FF2B5EF4-FFF2-40B4-BE49-F238E27FC236}">
                <a16:creationId xmlns:a16="http://schemas.microsoft.com/office/drawing/2014/main" id="{18809236-8347-4508-97F0-7090E0934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149" y="3510134"/>
            <a:ext cx="7046322" cy="2054470"/>
          </a:xfrm>
          <a:prstGeom prst="rect">
            <a:avLst/>
          </a:prstGeom>
        </p:spPr>
      </p:pic>
      <p:sp>
        <p:nvSpPr>
          <p:cNvPr id="76" name="矩形 4">
            <a:extLst>
              <a:ext uri="{FF2B5EF4-FFF2-40B4-BE49-F238E27FC236}">
                <a16:creationId xmlns:a16="http://schemas.microsoft.com/office/drawing/2014/main" id="{8AB49D66-C05B-4AC6-B66D-B7957568BCA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77" name="直接连接符 76">
            <a:extLst>
              <a:ext uri="{FF2B5EF4-FFF2-40B4-BE49-F238E27FC236}">
                <a16:creationId xmlns:a16="http://schemas.microsoft.com/office/drawing/2014/main" id="{8EB0EFD8-7BA9-49A3-89FF-A3854F798CC8}"/>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8" name="矩形 77">
            <a:extLst>
              <a:ext uri="{FF2B5EF4-FFF2-40B4-BE49-F238E27FC236}">
                <a16:creationId xmlns:a16="http://schemas.microsoft.com/office/drawing/2014/main" id="{AE34A456-C489-447E-A72A-9529FB181918}"/>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79" name="TextBox 6">
            <a:extLst>
              <a:ext uri="{FF2B5EF4-FFF2-40B4-BE49-F238E27FC236}">
                <a16:creationId xmlns:a16="http://schemas.microsoft.com/office/drawing/2014/main" id="{EE5E3CA4-3181-4140-8777-9D682767AA5B}"/>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80" name="TextBox 7">
            <a:extLst>
              <a:ext uri="{FF2B5EF4-FFF2-40B4-BE49-F238E27FC236}">
                <a16:creationId xmlns:a16="http://schemas.microsoft.com/office/drawing/2014/main" id="{7EC7A9F2-C85D-4765-95C2-9A05818057C5}"/>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81" name="TextBox 9">
            <a:extLst>
              <a:ext uri="{FF2B5EF4-FFF2-40B4-BE49-F238E27FC236}">
                <a16:creationId xmlns:a16="http://schemas.microsoft.com/office/drawing/2014/main" id="{7650E64E-991A-4F02-8C43-1F0F2B0AD2E7}"/>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82" name="TextBox 10">
            <a:extLst>
              <a:ext uri="{FF2B5EF4-FFF2-40B4-BE49-F238E27FC236}">
                <a16:creationId xmlns:a16="http://schemas.microsoft.com/office/drawing/2014/main" id="{49A7A291-6338-4DAF-B3D3-CEC614A23EA6}"/>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83" name="直接连接符 82">
            <a:extLst>
              <a:ext uri="{FF2B5EF4-FFF2-40B4-BE49-F238E27FC236}">
                <a16:creationId xmlns:a16="http://schemas.microsoft.com/office/drawing/2014/main" id="{B692D4AE-B3C2-4384-9275-FAC895E230C6}"/>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4" name="图片 83">
            <a:extLst>
              <a:ext uri="{FF2B5EF4-FFF2-40B4-BE49-F238E27FC236}">
                <a16:creationId xmlns:a16="http://schemas.microsoft.com/office/drawing/2014/main" id="{F988ADA8-F444-4232-834B-89E022F092D2}"/>
              </a:ext>
            </a:extLst>
          </p:cNvPr>
          <p:cNvPicPr>
            <a:picLocks noChangeAspect="1"/>
          </p:cNvPicPr>
          <p:nvPr/>
        </p:nvPicPr>
        <p:blipFill>
          <a:blip r:embed="rId4"/>
          <a:stretch>
            <a:fillRect/>
          </a:stretch>
        </p:blipFill>
        <p:spPr>
          <a:xfrm>
            <a:off x="135890" y="26670"/>
            <a:ext cx="791210" cy="715645"/>
          </a:xfrm>
          <a:prstGeom prst="rect">
            <a:avLst/>
          </a:prstGeom>
        </p:spPr>
      </p:pic>
      <p:sp>
        <p:nvSpPr>
          <p:cNvPr id="85" name="TextBox 7">
            <a:extLst>
              <a:ext uri="{FF2B5EF4-FFF2-40B4-BE49-F238E27FC236}">
                <a16:creationId xmlns:a16="http://schemas.microsoft.com/office/drawing/2014/main" id="{D7B147D7-FC77-4D4A-AFC3-CE536D8C73F5}"/>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86" name="直接连接符 85">
            <a:extLst>
              <a:ext uri="{FF2B5EF4-FFF2-40B4-BE49-F238E27FC236}">
                <a16:creationId xmlns:a16="http://schemas.microsoft.com/office/drawing/2014/main" id="{565FB993-0DC1-4CA0-ADFF-592C761D9381}"/>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635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94744"/>
            <a:ext cx="3714115" cy="52322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sp>
        <p:nvSpPr>
          <p:cNvPr id="29" name="文本框 28"/>
          <p:cNvSpPr txBox="1"/>
          <p:nvPr/>
        </p:nvSpPr>
        <p:spPr>
          <a:xfrm>
            <a:off x="1124510" y="1986692"/>
            <a:ext cx="5051878" cy="2236574"/>
          </a:xfrm>
          <a:prstGeom prst="rect">
            <a:avLst/>
          </a:prstGeom>
          <a:noFill/>
        </p:spPr>
        <p:txBody>
          <a:bodyPr wrap="square" rtlCol="0">
            <a:spAutoFit/>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所有软件都存在以下的</a:t>
            </a:r>
            <a:r>
              <a:rPr lang="zh-CN" altLang="en-US" sz="2400" dirty="0">
                <a:solidFill>
                  <a:srgbClr val="C00000"/>
                </a:solidFill>
                <a:cs typeface="+mn-ea"/>
                <a:sym typeface="+mn-lt"/>
              </a:rPr>
              <a:t>发展阶段</a:t>
            </a:r>
            <a:r>
              <a:rPr lang="zh-CN" altLang="en-US" sz="2400" dirty="0">
                <a:cs typeface="+mn-ea"/>
                <a:sym typeface="+mn-lt"/>
              </a:rPr>
              <a:t>：</a:t>
            </a:r>
            <a:r>
              <a:rPr lang="zh-CN" altLang="en-US" sz="2400" dirty="0">
                <a:solidFill>
                  <a:srgbClr val="C00000"/>
                </a:solidFill>
                <a:cs typeface="+mn-ea"/>
                <a:sym typeface="+mn-lt"/>
              </a:rPr>
              <a:t>需求分析</a:t>
            </a:r>
            <a:r>
              <a:rPr lang="zh-CN" altLang="en-US" sz="2400" dirty="0">
                <a:cs typeface="+mn-ea"/>
                <a:sym typeface="+mn-lt"/>
              </a:rPr>
              <a:t>阶段、</a:t>
            </a:r>
            <a:r>
              <a:rPr lang="zh-CN" altLang="en-US" sz="2400" dirty="0">
                <a:solidFill>
                  <a:srgbClr val="C00000"/>
                </a:solidFill>
                <a:cs typeface="+mn-ea"/>
                <a:sym typeface="+mn-lt"/>
              </a:rPr>
              <a:t>描述与定义</a:t>
            </a:r>
            <a:r>
              <a:rPr lang="zh-CN" altLang="en-US" sz="2400" dirty="0">
                <a:cs typeface="+mn-ea"/>
                <a:sym typeface="+mn-lt"/>
              </a:rPr>
              <a:t>阶段、</a:t>
            </a:r>
            <a:r>
              <a:rPr lang="zh-CN" altLang="en-US" sz="2400" dirty="0">
                <a:solidFill>
                  <a:srgbClr val="C00000"/>
                </a:solidFill>
                <a:cs typeface="+mn-ea"/>
                <a:sym typeface="+mn-lt"/>
              </a:rPr>
              <a:t>设计</a:t>
            </a:r>
            <a:r>
              <a:rPr lang="zh-CN" altLang="en-US" sz="2400" dirty="0">
                <a:cs typeface="+mn-ea"/>
                <a:sym typeface="+mn-lt"/>
              </a:rPr>
              <a:t>阶段、</a:t>
            </a:r>
            <a:r>
              <a:rPr lang="zh-CN" altLang="en-US" sz="2400" dirty="0">
                <a:solidFill>
                  <a:srgbClr val="C00000"/>
                </a:solidFill>
                <a:cs typeface="+mn-ea"/>
                <a:sym typeface="+mn-lt"/>
              </a:rPr>
              <a:t>实现</a:t>
            </a:r>
            <a:r>
              <a:rPr lang="zh-CN" altLang="en-US" sz="2400" dirty="0">
                <a:cs typeface="+mn-ea"/>
                <a:sym typeface="+mn-lt"/>
              </a:rPr>
              <a:t>阶段、</a:t>
            </a:r>
            <a:r>
              <a:rPr lang="zh-CN" altLang="en-US" sz="2400" dirty="0">
                <a:solidFill>
                  <a:srgbClr val="C00000"/>
                </a:solidFill>
                <a:cs typeface="+mn-ea"/>
                <a:sym typeface="+mn-lt"/>
              </a:rPr>
              <a:t>测试</a:t>
            </a:r>
            <a:r>
              <a:rPr lang="zh-CN" altLang="en-US" sz="2400" dirty="0">
                <a:cs typeface="+mn-ea"/>
                <a:sym typeface="+mn-lt"/>
              </a:rPr>
              <a:t>阶段、</a:t>
            </a:r>
            <a:r>
              <a:rPr lang="zh-CN" altLang="en-US" sz="2400" dirty="0">
                <a:solidFill>
                  <a:srgbClr val="C00000"/>
                </a:solidFill>
                <a:cs typeface="+mn-ea"/>
                <a:sym typeface="+mn-lt"/>
              </a:rPr>
              <a:t>维护</a:t>
            </a:r>
            <a:r>
              <a:rPr lang="zh-CN" altLang="en-US" sz="2400" dirty="0">
                <a:cs typeface="+mn-ea"/>
                <a:sym typeface="+mn-lt"/>
              </a:rPr>
              <a:t>阶段和</a:t>
            </a:r>
            <a:r>
              <a:rPr lang="zh-CN" altLang="en-US" sz="2400" dirty="0">
                <a:solidFill>
                  <a:srgbClr val="C00000"/>
                </a:solidFill>
                <a:cs typeface="+mn-ea"/>
                <a:sym typeface="+mn-lt"/>
              </a:rPr>
              <a:t>淘汰</a:t>
            </a:r>
            <a:r>
              <a:rPr lang="zh-CN" altLang="en-US" sz="2400" dirty="0">
                <a:cs typeface="+mn-ea"/>
                <a:sym typeface="+mn-lt"/>
              </a:rPr>
              <a:t>阶段。</a:t>
            </a:r>
          </a:p>
        </p:txBody>
      </p:sp>
      <p:pic>
        <p:nvPicPr>
          <p:cNvPr id="40" name="图片 39">
            <a:extLst>
              <a:ext uri="{FF2B5EF4-FFF2-40B4-BE49-F238E27FC236}">
                <a16:creationId xmlns:a16="http://schemas.microsoft.com/office/drawing/2014/main" id="{4B039729-D3DA-483B-B358-2712DB936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027" y="1478671"/>
            <a:ext cx="2712843" cy="2712843"/>
          </a:xfrm>
          <a:prstGeom prst="rect">
            <a:avLst/>
          </a:prstGeom>
        </p:spPr>
      </p:pic>
      <p:grpSp>
        <p:nvGrpSpPr>
          <p:cNvPr id="41" name="组合 40">
            <a:extLst>
              <a:ext uri="{FF2B5EF4-FFF2-40B4-BE49-F238E27FC236}">
                <a16:creationId xmlns:a16="http://schemas.microsoft.com/office/drawing/2014/main" id="{984409B2-ECC9-43BD-868B-E2D33F5AA030}"/>
              </a:ext>
            </a:extLst>
          </p:cNvPr>
          <p:cNvGrpSpPr/>
          <p:nvPr/>
        </p:nvGrpSpPr>
        <p:grpSpPr>
          <a:xfrm>
            <a:off x="1149406" y="4037335"/>
            <a:ext cx="10053964" cy="2660450"/>
            <a:chOff x="611560" y="2420888"/>
            <a:chExt cx="12299567" cy="3040112"/>
          </a:xfrm>
        </p:grpSpPr>
        <p:graphicFrame>
          <p:nvGraphicFramePr>
            <p:cNvPr id="42" name="图示 41">
              <a:extLst>
                <a:ext uri="{FF2B5EF4-FFF2-40B4-BE49-F238E27FC236}">
                  <a16:creationId xmlns:a16="http://schemas.microsoft.com/office/drawing/2014/main" id="{47D04122-FFAE-4B8C-AEAA-30B28555C273}"/>
                </a:ext>
              </a:extLst>
            </p:cNvPr>
            <p:cNvGraphicFramePr/>
            <p:nvPr>
              <p:extLst>
                <p:ext uri="{D42A27DB-BD31-4B8C-83A1-F6EECF244321}">
                  <p14:modId xmlns:p14="http://schemas.microsoft.com/office/powerpoint/2010/main" val="3112873843"/>
                </p:ext>
              </p:extLst>
            </p:nvPr>
          </p:nvGraphicFramePr>
          <p:xfrm>
            <a:off x="611560" y="2420888"/>
            <a:ext cx="7008440" cy="30401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3" name="图示 42">
              <a:extLst>
                <a:ext uri="{FF2B5EF4-FFF2-40B4-BE49-F238E27FC236}">
                  <a16:creationId xmlns:a16="http://schemas.microsoft.com/office/drawing/2014/main" id="{3AF8ADC5-D322-4B7C-8586-67C12A734AC6}"/>
                </a:ext>
              </a:extLst>
            </p:cNvPr>
            <p:cNvGraphicFramePr/>
            <p:nvPr>
              <p:extLst>
                <p:ext uri="{D42A27DB-BD31-4B8C-83A1-F6EECF244321}">
                  <p14:modId xmlns:p14="http://schemas.microsoft.com/office/powerpoint/2010/main" val="1417578738"/>
                </p:ext>
              </p:extLst>
            </p:nvPr>
          </p:nvGraphicFramePr>
          <p:xfrm>
            <a:off x="7349766" y="2840380"/>
            <a:ext cx="5561361" cy="223701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
        <p:nvSpPr>
          <p:cNvPr id="101" name="矩形 4">
            <a:extLst>
              <a:ext uri="{FF2B5EF4-FFF2-40B4-BE49-F238E27FC236}">
                <a16:creationId xmlns:a16="http://schemas.microsoft.com/office/drawing/2014/main" id="{1B9A6A25-CD47-474B-BCBD-4A011476837E}"/>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102" name="直接连接符 101">
            <a:extLst>
              <a:ext uri="{FF2B5EF4-FFF2-40B4-BE49-F238E27FC236}">
                <a16:creationId xmlns:a16="http://schemas.microsoft.com/office/drawing/2014/main" id="{6092E3C4-A7DB-4C85-95DB-016E959448B4}"/>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2F7F696B-8DDC-48E4-82D2-229BB52F8725}"/>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04" name="TextBox 6">
            <a:extLst>
              <a:ext uri="{FF2B5EF4-FFF2-40B4-BE49-F238E27FC236}">
                <a16:creationId xmlns:a16="http://schemas.microsoft.com/office/drawing/2014/main" id="{71FC31F7-2527-4A13-BE76-F4564C54223E}"/>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105" name="TextBox 7">
            <a:extLst>
              <a:ext uri="{FF2B5EF4-FFF2-40B4-BE49-F238E27FC236}">
                <a16:creationId xmlns:a16="http://schemas.microsoft.com/office/drawing/2014/main" id="{29D6729E-0753-47C7-8485-6E661A46D50C}"/>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06" name="TextBox 9">
            <a:extLst>
              <a:ext uri="{FF2B5EF4-FFF2-40B4-BE49-F238E27FC236}">
                <a16:creationId xmlns:a16="http://schemas.microsoft.com/office/drawing/2014/main" id="{C2D6ACB4-D4D6-448A-83EB-1AC2AA8EF874}"/>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107" name="TextBox 10">
            <a:extLst>
              <a:ext uri="{FF2B5EF4-FFF2-40B4-BE49-F238E27FC236}">
                <a16:creationId xmlns:a16="http://schemas.microsoft.com/office/drawing/2014/main" id="{22CF727D-4E7C-4F13-88D7-0D22F4C2BB26}"/>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108" name="直接连接符 107">
            <a:extLst>
              <a:ext uri="{FF2B5EF4-FFF2-40B4-BE49-F238E27FC236}">
                <a16:creationId xmlns:a16="http://schemas.microsoft.com/office/drawing/2014/main" id="{C8F45C49-65EC-4A1C-836A-75E258E848BF}"/>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9" name="图片 108">
            <a:extLst>
              <a:ext uri="{FF2B5EF4-FFF2-40B4-BE49-F238E27FC236}">
                <a16:creationId xmlns:a16="http://schemas.microsoft.com/office/drawing/2014/main" id="{1FE61D2E-392A-442A-8D93-EF6FB3D21031}"/>
              </a:ext>
            </a:extLst>
          </p:cNvPr>
          <p:cNvPicPr>
            <a:picLocks noChangeAspect="1"/>
          </p:cNvPicPr>
          <p:nvPr/>
        </p:nvPicPr>
        <p:blipFill>
          <a:blip r:embed="rId14"/>
          <a:stretch>
            <a:fillRect/>
          </a:stretch>
        </p:blipFill>
        <p:spPr>
          <a:xfrm>
            <a:off x="135890" y="26670"/>
            <a:ext cx="791210" cy="715645"/>
          </a:xfrm>
          <a:prstGeom prst="rect">
            <a:avLst/>
          </a:prstGeom>
        </p:spPr>
      </p:pic>
      <p:sp>
        <p:nvSpPr>
          <p:cNvPr id="110" name="TextBox 7">
            <a:extLst>
              <a:ext uri="{FF2B5EF4-FFF2-40B4-BE49-F238E27FC236}">
                <a16:creationId xmlns:a16="http://schemas.microsoft.com/office/drawing/2014/main" id="{4B29C728-CCAE-49E1-B329-E6674CAB1707}"/>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11" name="直接连接符 110">
            <a:extLst>
              <a:ext uri="{FF2B5EF4-FFF2-40B4-BE49-F238E27FC236}">
                <a16:creationId xmlns:a16="http://schemas.microsoft.com/office/drawing/2014/main" id="{54820AB4-AA52-460A-B2D4-343C8AAD42D5}"/>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001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10633"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cs typeface="+mn-ea"/>
                <a:sym typeface="+mn-lt"/>
              </a:rPr>
              <a:t>推荐书籍</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3257" y="1010711"/>
            <a:ext cx="2718110" cy="271811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90550" y="1739900"/>
            <a:ext cx="8939530" cy="2308324"/>
          </a:xfrm>
          <a:prstGeom prst="rect">
            <a:avLst/>
          </a:prstGeom>
          <a:noFill/>
        </p:spPr>
        <p:txBody>
          <a:bodyPr wrap="square" rtlCol="0">
            <a:spAutoFit/>
          </a:bodyPr>
          <a:lstStyle/>
          <a:p>
            <a:r>
              <a:rPr lang="en-US" altLang="zh-CN" sz="2400" dirty="0">
                <a:cs typeface="+mn-ea"/>
                <a:sym typeface="+mn-lt"/>
              </a:rPr>
              <a:t>3.</a:t>
            </a:r>
            <a:r>
              <a:rPr lang="zh-CN" altLang="en-US" sz="2400" b="0" i="0" dirty="0">
                <a:effectLst/>
                <a:cs typeface="+mn-ea"/>
                <a:sym typeface="+mn-lt"/>
              </a:rPr>
              <a:t> </a:t>
            </a:r>
            <a:r>
              <a:rPr lang="en-US" altLang="zh-CN" sz="2400" b="0" i="0" dirty="0">
                <a:effectLst/>
                <a:cs typeface="+mn-ea"/>
                <a:sym typeface="+mn-lt"/>
              </a:rPr>
              <a:t>《</a:t>
            </a:r>
            <a:r>
              <a:rPr lang="zh-CN" altLang="en-US" sz="2400" b="0" i="0" dirty="0">
                <a:effectLst/>
                <a:cs typeface="+mn-ea"/>
                <a:sym typeface="+mn-lt"/>
              </a:rPr>
              <a:t>编码</a:t>
            </a:r>
            <a:r>
              <a:rPr lang="en-US" altLang="zh-CN" sz="2400" b="0" i="0" dirty="0">
                <a:effectLst/>
                <a:cs typeface="+mn-ea"/>
                <a:sym typeface="+mn-lt"/>
              </a:rPr>
              <a:t>》</a:t>
            </a:r>
          </a:p>
          <a:p>
            <a:r>
              <a:rPr lang="en-US" altLang="zh-CN" sz="2400" b="0" i="0" dirty="0">
                <a:effectLst/>
                <a:cs typeface="+mn-ea"/>
                <a:sym typeface="+mn-lt"/>
              </a:rPr>
              <a:t>2010</a:t>
            </a:r>
            <a:r>
              <a:rPr lang="zh-CN" altLang="en-US" sz="2400" b="0" i="0" dirty="0">
                <a:effectLst/>
                <a:cs typeface="+mn-ea"/>
                <a:sym typeface="+mn-lt"/>
              </a:rPr>
              <a:t>年</a:t>
            </a:r>
            <a:r>
              <a:rPr lang="zh-CN" altLang="en-US" sz="2400" b="0" i="0" u="none" strike="noStrike" dirty="0">
                <a:effectLst/>
                <a:cs typeface="+mn-ea"/>
                <a:sym typeface="+mn-lt"/>
              </a:rPr>
              <a:t>电子工业出版社</a:t>
            </a:r>
            <a:r>
              <a:rPr lang="zh-CN" altLang="en-US" sz="2400" b="0" i="0" dirty="0">
                <a:effectLst/>
                <a:cs typeface="+mn-ea"/>
                <a:sym typeface="+mn-lt"/>
              </a:rPr>
              <a:t>出版发行的图书，作者是</a:t>
            </a:r>
            <a:r>
              <a:rPr lang="en-US" altLang="zh-CN" sz="2400" b="0" i="0" dirty="0">
                <a:effectLst/>
                <a:cs typeface="+mn-ea"/>
                <a:sym typeface="+mn-lt"/>
              </a:rPr>
              <a:t>Charles </a:t>
            </a:r>
            <a:r>
              <a:rPr lang="en-US" altLang="zh-CN" sz="2400" b="0" i="0" dirty="0" err="1">
                <a:effectLst/>
                <a:cs typeface="+mn-ea"/>
                <a:sym typeface="+mn-lt"/>
              </a:rPr>
              <a:t>Petzold</a:t>
            </a:r>
            <a:r>
              <a:rPr lang="zh-CN" altLang="en-US" sz="2400" b="0" i="0" dirty="0">
                <a:effectLst/>
                <a:cs typeface="+mn-ea"/>
                <a:sym typeface="+mn-lt"/>
              </a:rPr>
              <a:t>。</a:t>
            </a:r>
            <a:endParaRPr lang="en-US" altLang="zh-CN" sz="2400" b="0" i="0" dirty="0">
              <a:effectLst/>
              <a:cs typeface="+mn-ea"/>
              <a:sym typeface="+mn-lt"/>
            </a:endParaRPr>
          </a:p>
          <a:p>
            <a:endParaRPr lang="en-US" altLang="zh-CN" sz="2400" b="0" i="0" dirty="0">
              <a:effectLst/>
              <a:cs typeface="+mn-ea"/>
              <a:sym typeface="+mn-lt"/>
            </a:endParaRPr>
          </a:p>
          <a:p>
            <a:r>
              <a:rPr lang="zh-CN" altLang="en-US" sz="2400" b="0" i="0" dirty="0">
                <a:effectLst/>
                <a:cs typeface="+mn-ea"/>
                <a:sym typeface="+mn-lt"/>
              </a:rPr>
              <a:t>一本讲述计算机工作原理的书。作者用丰富的想象和清晰的笔墨将看似繁杂的理论阐述得通俗易懂，因此而获得对计算机工作原理较深刻的理解。</a:t>
            </a:r>
            <a:endParaRPr lang="zh-CN" altLang="en-US" sz="2400" dirty="0">
              <a:cs typeface="+mn-ea"/>
              <a:sym typeface="+mn-lt"/>
            </a:endParaRPr>
          </a:p>
        </p:txBody>
      </p:sp>
      <p:sp>
        <p:nvSpPr>
          <p:cNvPr id="3" name="文本框 2"/>
          <p:cNvSpPr txBox="1"/>
          <p:nvPr/>
        </p:nvSpPr>
        <p:spPr>
          <a:xfrm>
            <a:off x="3770262" y="1194513"/>
            <a:ext cx="3791423" cy="523220"/>
          </a:xfrm>
          <a:prstGeom prst="rect">
            <a:avLst/>
          </a:prstGeom>
          <a:noFill/>
        </p:spPr>
        <p:txBody>
          <a:bodyPr wrap="none" rtlCol="0">
            <a:spAutoFit/>
          </a:bodyPr>
          <a:lstStyle/>
          <a:p>
            <a:r>
              <a:rPr lang="zh-CN" altLang="en-US" sz="2800" b="1" dirty="0">
                <a:cs typeface="+mn-ea"/>
                <a:sym typeface="+mn-lt"/>
              </a:rPr>
              <a:t>对软件工程系统的了解</a:t>
            </a:r>
          </a:p>
        </p:txBody>
      </p:sp>
      <p:pic>
        <p:nvPicPr>
          <p:cNvPr id="3076" name="Picture 4" descr="重构"/>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9826" y="3947532"/>
            <a:ext cx="1984972" cy="258046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89767" y="4175566"/>
            <a:ext cx="8873490" cy="2306955"/>
          </a:xfrm>
          <a:prstGeom prst="rect">
            <a:avLst/>
          </a:prstGeom>
          <a:noFill/>
        </p:spPr>
        <p:txBody>
          <a:bodyPr wrap="square" rtlCol="0">
            <a:spAutoFit/>
          </a:bodyPr>
          <a:lstStyle/>
          <a:p>
            <a:r>
              <a:rPr lang="en-US" altLang="zh-CN" sz="2400" dirty="0">
                <a:cs typeface="+mn-ea"/>
                <a:sym typeface="+mn-lt"/>
              </a:rPr>
              <a:t>4.</a:t>
            </a:r>
            <a:r>
              <a:rPr lang="zh-CN" altLang="en-US" sz="2400" b="0" i="0" dirty="0">
                <a:effectLst/>
                <a:cs typeface="+mn-ea"/>
                <a:sym typeface="+mn-lt"/>
              </a:rPr>
              <a:t> </a:t>
            </a:r>
            <a:r>
              <a:rPr lang="en-US" altLang="zh-CN" sz="2400" b="0" i="0" dirty="0">
                <a:effectLst/>
                <a:cs typeface="+mn-ea"/>
                <a:sym typeface="+mn-lt"/>
              </a:rPr>
              <a:t>《</a:t>
            </a:r>
            <a:r>
              <a:rPr lang="zh-CN" altLang="en-US" sz="2400" dirty="0">
                <a:cs typeface="+mn-ea"/>
                <a:sym typeface="+mn-lt"/>
              </a:rPr>
              <a:t>重构</a:t>
            </a:r>
            <a:r>
              <a:rPr lang="en-US" altLang="zh-CN" sz="2400" b="0" i="0" dirty="0">
                <a:effectLst/>
                <a:cs typeface="+mn-ea"/>
                <a:sym typeface="+mn-lt"/>
              </a:rPr>
              <a:t>》</a:t>
            </a:r>
            <a:r>
              <a:rPr lang="en-US" altLang="zh-CN" sz="2400" b="0" i="0" dirty="0">
                <a:solidFill>
                  <a:srgbClr val="111111"/>
                </a:solidFill>
                <a:effectLst/>
                <a:cs typeface="+mn-ea"/>
                <a:sym typeface="+mn-lt"/>
              </a:rPr>
              <a:t>Refactoring: Improving the Design of Existing Code</a:t>
            </a:r>
            <a:endParaRPr lang="en-US" altLang="zh-CN" sz="2400" b="0" i="0" dirty="0">
              <a:effectLst/>
              <a:cs typeface="+mn-ea"/>
              <a:sym typeface="+mn-lt"/>
            </a:endParaRPr>
          </a:p>
          <a:p>
            <a:r>
              <a:rPr lang="en-US" altLang="zh-CN" sz="2400" b="0" i="0" dirty="0">
                <a:effectLst/>
                <a:cs typeface="+mn-ea"/>
                <a:sym typeface="+mn-lt"/>
              </a:rPr>
              <a:t>2010</a:t>
            </a:r>
            <a:r>
              <a:rPr lang="zh-CN" altLang="en-US" sz="2400" b="0" i="0" dirty="0">
                <a:effectLst/>
                <a:cs typeface="+mn-ea"/>
                <a:sym typeface="+mn-lt"/>
              </a:rPr>
              <a:t>年</a:t>
            </a:r>
            <a:r>
              <a:rPr lang="zh-CN" altLang="en-US" sz="2400" dirty="0">
                <a:cs typeface="+mn-ea"/>
                <a:sym typeface="+mn-lt"/>
              </a:rPr>
              <a:t>人民邮电</a:t>
            </a:r>
            <a:r>
              <a:rPr lang="zh-CN" altLang="en-US" sz="2400" b="0" i="0" u="none" strike="noStrike" dirty="0">
                <a:effectLst/>
                <a:cs typeface="+mn-ea"/>
                <a:sym typeface="+mn-lt"/>
              </a:rPr>
              <a:t>出版社</a:t>
            </a:r>
            <a:r>
              <a:rPr lang="zh-CN" altLang="en-US" sz="2400" b="0" i="0" dirty="0">
                <a:effectLst/>
                <a:cs typeface="+mn-ea"/>
                <a:sym typeface="+mn-lt"/>
              </a:rPr>
              <a:t>出版发行的图书，作者是</a:t>
            </a:r>
            <a:r>
              <a:rPr lang="en-US" altLang="zh-CN" sz="2400" b="0" i="0" u="none" strike="noStrike" dirty="0">
                <a:effectLst/>
                <a:cs typeface="+mn-ea"/>
                <a:sym typeface="+mn-lt"/>
              </a:rPr>
              <a:t>Martin Fowler</a:t>
            </a:r>
            <a:r>
              <a:rPr lang="zh-CN" altLang="en-US" sz="2400" b="0" i="0" u="none" strike="noStrike" dirty="0">
                <a:effectLst/>
                <a:cs typeface="+mn-ea"/>
                <a:sym typeface="+mn-lt"/>
              </a:rPr>
              <a:t>。</a:t>
            </a:r>
            <a:endParaRPr lang="en-US" altLang="zh-CN" sz="2400" b="0" i="0" dirty="0">
              <a:effectLst/>
              <a:cs typeface="+mn-ea"/>
              <a:sym typeface="+mn-lt"/>
            </a:endParaRPr>
          </a:p>
          <a:p>
            <a:endParaRPr lang="en-US" altLang="zh-CN" sz="2400" b="0" i="0" dirty="0">
              <a:effectLst/>
              <a:cs typeface="+mn-ea"/>
              <a:sym typeface="+mn-lt"/>
            </a:endParaRPr>
          </a:p>
          <a:p>
            <a:r>
              <a:rPr lang="zh-CN" altLang="en-US" sz="2400" b="0" i="0" dirty="0">
                <a:solidFill>
                  <a:srgbClr val="111111"/>
                </a:solidFill>
                <a:effectLst/>
                <a:cs typeface="+mn-ea"/>
                <a:sym typeface="+mn-lt"/>
              </a:rPr>
              <a:t>重构，一言以蔽之，就是在不改变外部行为的前提下，有条不紊地改善代码。本书凝聚了软件开发社区专家多年摸索而获得的宝贵经验，拥有不因时光流逝而磨灭的价值。</a:t>
            </a:r>
            <a:endParaRPr lang="zh-CN" altLang="en-US" sz="2400" dirty="0">
              <a:cs typeface="+mn-ea"/>
              <a:sym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grpSp>
        <p:nvGrpSpPr>
          <p:cNvPr id="14" name="组合 13"/>
          <p:cNvGrpSpPr/>
          <p:nvPr/>
        </p:nvGrpSpPr>
        <p:grpSpPr>
          <a:xfrm>
            <a:off x="805477" y="1860754"/>
            <a:ext cx="4808220" cy="460375"/>
            <a:chOff x="797704" y="1573079"/>
            <a:chExt cx="6184668" cy="460375"/>
          </a:xfrm>
        </p:grpSpPr>
        <p:sp>
          <p:nvSpPr>
            <p:cNvPr id="15" name="矩形 14"/>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文本框 27"/>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需求分析阶段</a:t>
              </a:r>
            </a:p>
          </p:txBody>
        </p:sp>
      </p:grpSp>
      <p:sp>
        <p:nvSpPr>
          <p:cNvPr id="29" name="文本框 28"/>
          <p:cNvSpPr txBox="1"/>
          <p:nvPr/>
        </p:nvSpPr>
        <p:spPr>
          <a:xfrm>
            <a:off x="1166425" y="2321129"/>
            <a:ext cx="9655650" cy="1128579"/>
          </a:xfrm>
          <a:prstGeom prst="rect">
            <a:avLst/>
          </a:prstGeom>
          <a:noFill/>
        </p:spPr>
        <p:txBody>
          <a:bodyPr wrap="square" rtlCol="0">
            <a:spAutoFit/>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该阶段软件工程师需要了解客户（或用户）</a:t>
            </a:r>
            <a:r>
              <a:rPr lang="zh-CN" altLang="en-US" sz="2400" dirty="0">
                <a:solidFill>
                  <a:srgbClr val="C00000"/>
                </a:solidFill>
                <a:cs typeface="+mn-ea"/>
                <a:sym typeface="+mn-lt"/>
              </a:rPr>
              <a:t>需要什么样的软件产品</a:t>
            </a:r>
            <a:r>
              <a:rPr lang="zh-CN" altLang="en-US" sz="2400" dirty="0">
                <a:cs typeface="+mn-ea"/>
                <a:sym typeface="+mn-lt"/>
              </a:rPr>
              <a:t>，即需要软件具备哪些功能、完成何种任务、处理什么数据等等。</a:t>
            </a:r>
            <a:endParaRPr lang="en-US" altLang="zh-CN" sz="2400" dirty="0">
              <a:cs typeface="+mn-ea"/>
              <a:sym typeface="+mn-lt"/>
            </a:endParaRPr>
          </a:p>
        </p:txBody>
      </p:sp>
      <p:grpSp>
        <p:nvGrpSpPr>
          <p:cNvPr id="43" name="组合 42">
            <a:extLst>
              <a:ext uri="{FF2B5EF4-FFF2-40B4-BE49-F238E27FC236}">
                <a16:creationId xmlns:a16="http://schemas.microsoft.com/office/drawing/2014/main" id="{2B1E0A75-3000-4320-973F-5330E12217E8}"/>
              </a:ext>
            </a:extLst>
          </p:cNvPr>
          <p:cNvGrpSpPr/>
          <p:nvPr/>
        </p:nvGrpSpPr>
        <p:grpSpPr>
          <a:xfrm>
            <a:off x="841021" y="3843050"/>
            <a:ext cx="4808220" cy="460375"/>
            <a:chOff x="797704" y="1573079"/>
            <a:chExt cx="6184668" cy="460375"/>
          </a:xfrm>
        </p:grpSpPr>
        <p:sp>
          <p:nvSpPr>
            <p:cNvPr id="44" name="矩形 43">
              <a:extLst>
                <a:ext uri="{FF2B5EF4-FFF2-40B4-BE49-F238E27FC236}">
                  <a16:creationId xmlns:a16="http://schemas.microsoft.com/office/drawing/2014/main" id="{B9F06E7C-98E7-4776-88B5-646038F112E2}"/>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5" name="文本框 44">
              <a:extLst>
                <a:ext uri="{FF2B5EF4-FFF2-40B4-BE49-F238E27FC236}">
                  <a16:creationId xmlns:a16="http://schemas.microsoft.com/office/drawing/2014/main" id="{52E53416-5C1B-4F2B-94FF-5C92C62FD918}"/>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描述与定义阶段</a:t>
              </a:r>
            </a:p>
          </p:txBody>
        </p:sp>
      </p:grpSp>
      <p:sp>
        <p:nvSpPr>
          <p:cNvPr id="46" name="文本框 45">
            <a:extLst>
              <a:ext uri="{FF2B5EF4-FFF2-40B4-BE49-F238E27FC236}">
                <a16:creationId xmlns:a16="http://schemas.microsoft.com/office/drawing/2014/main" id="{1DA99253-4705-4674-B5AD-B351AAF285E7}"/>
              </a:ext>
            </a:extLst>
          </p:cNvPr>
          <p:cNvSpPr txBox="1"/>
          <p:nvPr/>
        </p:nvSpPr>
        <p:spPr>
          <a:xfrm>
            <a:off x="1166425" y="4303425"/>
            <a:ext cx="7218079" cy="1682577"/>
          </a:xfrm>
          <a:prstGeom prst="rect">
            <a:avLst/>
          </a:prstGeom>
          <a:noFill/>
        </p:spPr>
        <p:txBody>
          <a:bodyPr wrap="square" rtlCol="0">
            <a:spAutoFit/>
          </a:bodyPr>
          <a:lstStyle/>
          <a:p>
            <a:pPr marL="285750" indent="-285750" fontAlgn="auto">
              <a:lnSpc>
                <a:spcPct val="150000"/>
              </a:lnSpc>
              <a:buClr>
                <a:srgbClr val="0054A3"/>
              </a:buClr>
              <a:buFont typeface="Wingdings" panose="05000000000000000000" charset="0"/>
              <a:buChar char="p"/>
            </a:pPr>
            <a:r>
              <a:rPr lang="zh-CN" altLang="en-US" sz="2400" dirty="0">
                <a:cs typeface="+mn-ea"/>
                <a:sym typeface="+mn-lt"/>
              </a:rPr>
              <a:t>在本阶段，需要使用计算机技术</a:t>
            </a:r>
            <a:r>
              <a:rPr lang="zh-CN" altLang="en-US" sz="2400" dirty="0">
                <a:solidFill>
                  <a:srgbClr val="C00000"/>
                </a:solidFill>
                <a:cs typeface="+mn-ea"/>
                <a:sym typeface="+mn-lt"/>
              </a:rPr>
              <a:t>准确描述与定义软件产品的所有需求</a:t>
            </a:r>
            <a:r>
              <a:rPr lang="zh-CN" altLang="en-US" sz="2400" dirty="0">
                <a:cs typeface="+mn-ea"/>
                <a:sym typeface="+mn-lt"/>
              </a:rPr>
              <a:t>。</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本阶段的成果：</a:t>
            </a:r>
            <a:r>
              <a:rPr lang="zh-CN" altLang="en-US" sz="2400" dirty="0">
                <a:solidFill>
                  <a:srgbClr val="C00000"/>
                </a:solidFill>
                <a:cs typeface="+mn-ea"/>
                <a:sym typeface="+mn-lt"/>
              </a:rPr>
              <a:t>软件需求规格说明书</a:t>
            </a:r>
            <a:r>
              <a:rPr lang="zh-CN" altLang="en-US" sz="2400" dirty="0">
                <a:cs typeface="+mn-ea"/>
                <a:sym typeface="+mn-lt"/>
              </a:rPr>
              <a:t>。</a:t>
            </a:r>
            <a:endParaRPr lang="en-US" altLang="zh-CN" sz="2400" dirty="0">
              <a:cs typeface="+mn-ea"/>
              <a:sym typeface="+mn-lt"/>
            </a:endParaRPr>
          </a:p>
        </p:txBody>
      </p:sp>
      <p:pic>
        <p:nvPicPr>
          <p:cNvPr id="47" name="图片 46">
            <a:extLst>
              <a:ext uri="{FF2B5EF4-FFF2-40B4-BE49-F238E27FC236}">
                <a16:creationId xmlns:a16="http://schemas.microsoft.com/office/drawing/2014/main" id="{CCA86B01-A3A1-4E60-A616-4E21DDE2111D}"/>
              </a:ext>
            </a:extLst>
          </p:cNvPr>
          <p:cNvPicPr>
            <a:picLocks noChangeAspect="1"/>
          </p:cNvPicPr>
          <p:nvPr/>
        </p:nvPicPr>
        <p:blipFill>
          <a:blip r:embed="rId3"/>
          <a:stretch>
            <a:fillRect/>
          </a:stretch>
        </p:blipFill>
        <p:spPr>
          <a:xfrm>
            <a:off x="8407547" y="3458615"/>
            <a:ext cx="2833603" cy="2993764"/>
          </a:xfrm>
          <a:prstGeom prst="rect">
            <a:avLst/>
          </a:prstGeom>
        </p:spPr>
      </p:pic>
      <p:sp>
        <p:nvSpPr>
          <p:cNvPr id="9" name="文本框 8">
            <a:extLst>
              <a:ext uri="{FF2B5EF4-FFF2-40B4-BE49-F238E27FC236}">
                <a16:creationId xmlns:a16="http://schemas.microsoft.com/office/drawing/2014/main" id="{61E27100-B15C-4679-9F1E-C161E7E14CAA}"/>
              </a:ext>
            </a:extLst>
          </p:cNvPr>
          <p:cNvSpPr txBox="1"/>
          <p:nvPr/>
        </p:nvSpPr>
        <p:spPr>
          <a:xfrm>
            <a:off x="8480349" y="3537020"/>
            <a:ext cx="2760801" cy="532562"/>
          </a:xfrm>
          <a:prstGeom prst="rect">
            <a:avLst/>
          </a:prstGeom>
          <a:noFill/>
        </p:spPr>
        <p:txBody>
          <a:bodyPr wrap="square" rtlCol="0">
            <a:spAutoFit/>
          </a:bodyPr>
          <a:lstStyle/>
          <a:p>
            <a:endParaRPr lang="zh-CN" altLang="en-US" dirty="0"/>
          </a:p>
        </p:txBody>
      </p:sp>
      <p:sp>
        <p:nvSpPr>
          <p:cNvPr id="103" name="矩形 4">
            <a:extLst>
              <a:ext uri="{FF2B5EF4-FFF2-40B4-BE49-F238E27FC236}">
                <a16:creationId xmlns:a16="http://schemas.microsoft.com/office/drawing/2014/main" id="{F22285FE-8FBE-4A49-B9C5-845EA462D6D4}"/>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104" name="直接连接符 103">
            <a:extLst>
              <a:ext uri="{FF2B5EF4-FFF2-40B4-BE49-F238E27FC236}">
                <a16:creationId xmlns:a16="http://schemas.microsoft.com/office/drawing/2014/main" id="{40551A6E-BBD9-428C-9D82-A8811449319A}"/>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5" name="矩形 104">
            <a:extLst>
              <a:ext uri="{FF2B5EF4-FFF2-40B4-BE49-F238E27FC236}">
                <a16:creationId xmlns:a16="http://schemas.microsoft.com/office/drawing/2014/main" id="{E5472F5D-72B7-4821-BDF0-A37A6597FBFC}"/>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06" name="TextBox 6">
            <a:extLst>
              <a:ext uri="{FF2B5EF4-FFF2-40B4-BE49-F238E27FC236}">
                <a16:creationId xmlns:a16="http://schemas.microsoft.com/office/drawing/2014/main" id="{D9C4D920-6F2B-418A-BCDD-31BB4EA1EA23}"/>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107" name="TextBox 7">
            <a:extLst>
              <a:ext uri="{FF2B5EF4-FFF2-40B4-BE49-F238E27FC236}">
                <a16:creationId xmlns:a16="http://schemas.microsoft.com/office/drawing/2014/main" id="{3D91387E-3FAA-4E5E-A96E-95129A6140D7}"/>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08" name="TextBox 9">
            <a:extLst>
              <a:ext uri="{FF2B5EF4-FFF2-40B4-BE49-F238E27FC236}">
                <a16:creationId xmlns:a16="http://schemas.microsoft.com/office/drawing/2014/main" id="{7A90A8FE-C140-45AA-9155-0D37156C29FE}"/>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109" name="TextBox 10">
            <a:extLst>
              <a:ext uri="{FF2B5EF4-FFF2-40B4-BE49-F238E27FC236}">
                <a16:creationId xmlns:a16="http://schemas.microsoft.com/office/drawing/2014/main" id="{CAA930BD-F222-4C43-A05B-4886CCC95CF3}"/>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110" name="直接连接符 109">
            <a:extLst>
              <a:ext uri="{FF2B5EF4-FFF2-40B4-BE49-F238E27FC236}">
                <a16:creationId xmlns:a16="http://schemas.microsoft.com/office/drawing/2014/main" id="{77A8DE7B-2DB8-449B-B77A-8637CA00759A}"/>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11" name="图片 110">
            <a:extLst>
              <a:ext uri="{FF2B5EF4-FFF2-40B4-BE49-F238E27FC236}">
                <a16:creationId xmlns:a16="http://schemas.microsoft.com/office/drawing/2014/main" id="{5E0B6292-2784-4EFC-A9CF-4681AA6A9E3E}"/>
              </a:ext>
            </a:extLst>
          </p:cNvPr>
          <p:cNvPicPr>
            <a:picLocks noChangeAspect="1"/>
          </p:cNvPicPr>
          <p:nvPr/>
        </p:nvPicPr>
        <p:blipFill>
          <a:blip r:embed="rId4"/>
          <a:stretch>
            <a:fillRect/>
          </a:stretch>
        </p:blipFill>
        <p:spPr>
          <a:xfrm>
            <a:off x="135890" y="26670"/>
            <a:ext cx="791210" cy="715645"/>
          </a:xfrm>
          <a:prstGeom prst="rect">
            <a:avLst/>
          </a:prstGeom>
        </p:spPr>
      </p:pic>
      <p:sp>
        <p:nvSpPr>
          <p:cNvPr id="112" name="TextBox 7">
            <a:extLst>
              <a:ext uri="{FF2B5EF4-FFF2-40B4-BE49-F238E27FC236}">
                <a16:creationId xmlns:a16="http://schemas.microsoft.com/office/drawing/2014/main" id="{0DC69E06-BB98-4020-9526-6F83DC54E70B}"/>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13" name="直接连接符 112">
            <a:extLst>
              <a:ext uri="{FF2B5EF4-FFF2-40B4-BE49-F238E27FC236}">
                <a16:creationId xmlns:a16="http://schemas.microsoft.com/office/drawing/2014/main" id="{4EC3E543-7BE4-467C-9186-E8E636CEFA1E}"/>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sp>
        <p:nvSpPr>
          <p:cNvPr id="29" name="文本框 28"/>
          <p:cNvSpPr txBox="1"/>
          <p:nvPr/>
        </p:nvSpPr>
        <p:spPr>
          <a:xfrm>
            <a:off x="1055388" y="2381047"/>
            <a:ext cx="10307955" cy="3344570"/>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依据软件需求规格说明文档的内容，具体</a:t>
            </a:r>
            <a:r>
              <a:rPr lang="zh-CN" altLang="en-US" sz="2400" dirty="0">
                <a:solidFill>
                  <a:srgbClr val="C00000"/>
                </a:solidFill>
                <a:cs typeface="+mn-ea"/>
                <a:sym typeface="+mn-lt"/>
              </a:rPr>
              <a:t>设计</a:t>
            </a:r>
            <a:r>
              <a:rPr lang="zh-CN" altLang="en-US" sz="2400" dirty="0">
                <a:cs typeface="+mn-ea"/>
                <a:sym typeface="+mn-lt"/>
              </a:rPr>
              <a:t>软件的结构、方法、数据、界面及各个软件功能模块的接口、数据和算法。</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这个阶段分为</a:t>
            </a:r>
            <a:r>
              <a:rPr lang="zh-CN" altLang="en-US" sz="2400" dirty="0">
                <a:solidFill>
                  <a:srgbClr val="C00000"/>
                </a:solidFill>
                <a:cs typeface="+mn-ea"/>
                <a:sym typeface="+mn-lt"/>
              </a:rPr>
              <a:t>概要设计</a:t>
            </a:r>
            <a:r>
              <a:rPr lang="zh-CN" altLang="en-US" sz="2400" dirty="0">
                <a:cs typeface="+mn-ea"/>
                <a:sym typeface="+mn-lt"/>
              </a:rPr>
              <a:t>和</a:t>
            </a:r>
            <a:r>
              <a:rPr lang="zh-CN" altLang="en-US" sz="2400" dirty="0">
                <a:solidFill>
                  <a:srgbClr val="C00000"/>
                </a:solidFill>
                <a:cs typeface="+mn-ea"/>
                <a:sym typeface="+mn-lt"/>
              </a:rPr>
              <a:t>详细设计</a:t>
            </a:r>
            <a:r>
              <a:rPr lang="zh-CN" altLang="en-US" sz="2400" dirty="0">
                <a:cs typeface="+mn-ea"/>
                <a:sym typeface="+mn-lt"/>
              </a:rPr>
              <a:t>两个子阶段。</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概要设计阶段完成对软件总体结构的设计和模块的划分工作。</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cs typeface="+mn-ea"/>
                <a:sym typeface="+mn-lt"/>
              </a:rPr>
              <a:t>详细设计阶段完成各个软件模块的设计工作。</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本阶段的成果是</a:t>
            </a:r>
            <a:r>
              <a:rPr lang="zh-CN" altLang="en-US" sz="2400" dirty="0">
                <a:solidFill>
                  <a:srgbClr val="C00000"/>
                </a:solidFill>
                <a:cs typeface="+mn-ea"/>
                <a:sym typeface="+mn-lt"/>
              </a:rPr>
              <a:t>软件设计文档</a:t>
            </a:r>
            <a:r>
              <a:rPr lang="zh-CN" altLang="en-US" sz="2400" dirty="0">
                <a:cs typeface="+mn-ea"/>
                <a:sym typeface="+mn-lt"/>
              </a:rPr>
              <a:t>。</a:t>
            </a:r>
            <a:endParaRPr lang="en-US" altLang="zh-CN" sz="2400" dirty="0">
              <a:cs typeface="+mn-ea"/>
              <a:sym typeface="+mn-lt"/>
            </a:endParaRPr>
          </a:p>
        </p:txBody>
      </p:sp>
      <p:grpSp>
        <p:nvGrpSpPr>
          <p:cNvPr id="40" name="组合 39">
            <a:extLst>
              <a:ext uri="{FF2B5EF4-FFF2-40B4-BE49-F238E27FC236}">
                <a16:creationId xmlns:a16="http://schemas.microsoft.com/office/drawing/2014/main" id="{2D47DC85-BDBA-4FF2-800E-FE5384085479}"/>
              </a:ext>
            </a:extLst>
          </p:cNvPr>
          <p:cNvGrpSpPr/>
          <p:nvPr/>
        </p:nvGrpSpPr>
        <p:grpSpPr>
          <a:xfrm>
            <a:off x="805477" y="1860754"/>
            <a:ext cx="4808220" cy="460375"/>
            <a:chOff x="797704" y="1573079"/>
            <a:chExt cx="6184668" cy="460375"/>
          </a:xfrm>
        </p:grpSpPr>
        <p:sp>
          <p:nvSpPr>
            <p:cNvPr id="41" name="矩形 40">
              <a:extLst>
                <a:ext uri="{FF2B5EF4-FFF2-40B4-BE49-F238E27FC236}">
                  <a16:creationId xmlns:a16="http://schemas.microsoft.com/office/drawing/2014/main" id="{85FA7304-D60F-4963-9400-AF31D632C69A}"/>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文本框 41">
              <a:extLst>
                <a:ext uri="{FF2B5EF4-FFF2-40B4-BE49-F238E27FC236}">
                  <a16:creationId xmlns:a16="http://schemas.microsoft.com/office/drawing/2014/main" id="{8F984E92-0A8F-430E-9116-E4C62BB3C720}"/>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设计阶段</a:t>
              </a:r>
            </a:p>
          </p:txBody>
        </p:sp>
      </p:grpSp>
      <p:sp>
        <p:nvSpPr>
          <p:cNvPr id="89" name="矩形 4">
            <a:extLst>
              <a:ext uri="{FF2B5EF4-FFF2-40B4-BE49-F238E27FC236}">
                <a16:creationId xmlns:a16="http://schemas.microsoft.com/office/drawing/2014/main" id="{B43ED00B-35E8-4745-A18A-D7B622228414}"/>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0" name="直接连接符 89">
            <a:extLst>
              <a:ext uri="{FF2B5EF4-FFF2-40B4-BE49-F238E27FC236}">
                <a16:creationId xmlns:a16="http://schemas.microsoft.com/office/drawing/2014/main" id="{60F30A0C-2194-4459-A039-3C5803BE6E4B}"/>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矩形 90">
            <a:extLst>
              <a:ext uri="{FF2B5EF4-FFF2-40B4-BE49-F238E27FC236}">
                <a16:creationId xmlns:a16="http://schemas.microsoft.com/office/drawing/2014/main" id="{42047A3F-0FD0-48FA-A609-41C576DC56E3}"/>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92" name="TextBox 6">
            <a:extLst>
              <a:ext uri="{FF2B5EF4-FFF2-40B4-BE49-F238E27FC236}">
                <a16:creationId xmlns:a16="http://schemas.microsoft.com/office/drawing/2014/main" id="{3D68B534-E285-43B0-A657-B04A3270252C}"/>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93" name="TextBox 7">
            <a:extLst>
              <a:ext uri="{FF2B5EF4-FFF2-40B4-BE49-F238E27FC236}">
                <a16:creationId xmlns:a16="http://schemas.microsoft.com/office/drawing/2014/main" id="{6B39C2A9-C32B-42EF-85E5-443F8CB68C57}"/>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4" name="TextBox 9">
            <a:extLst>
              <a:ext uri="{FF2B5EF4-FFF2-40B4-BE49-F238E27FC236}">
                <a16:creationId xmlns:a16="http://schemas.microsoft.com/office/drawing/2014/main" id="{0DEA911C-315A-4AD2-BC96-EBE9B577A71C}"/>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95" name="TextBox 10">
            <a:extLst>
              <a:ext uri="{FF2B5EF4-FFF2-40B4-BE49-F238E27FC236}">
                <a16:creationId xmlns:a16="http://schemas.microsoft.com/office/drawing/2014/main" id="{5259AF81-E851-45C5-816A-D8CE143AE06C}"/>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96" name="直接连接符 95">
            <a:extLst>
              <a:ext uri="{FF2B5EF4-FFF2-40B4-BE49-F238E27FC236}">
                <a16:creationId xmlns:a16="http://schemas.microsoft.com/office/drawing/2014/main" id="{61DA2342-861B-47C9-B640-14F6759C08C7}"/>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7" name="图片 96">
            <a:extLst>
              <a:ext uri="{FF2B5EF4-FFF2-40B4-BE49-F238E27FC236}">
                <a16:creationId xmlns:a16="http://schemas.microsoft.com/office/drawing/2014/main" id="{F82A0960-8CF0-4FF0-8E90-CD7729BA8125}"/>
              </a:ext>
            </a:extLst>
          </p:cNvPr>
          <p:cNvPicPr>
            <a:picLocks noChangeAspect="1"/>
          </p:cNvPicPr>
          <p:nvPr/>
        </p:nvPicPr>
        <p:blipFill>
          <a:blip r:embed="rId3"/>
          <a:stretch>
            <a:fillRect/>
          </a:stretch>
        </p:blipFill>
        <p:spPr>
          <a:xfrm>
            <a:off x="135890" y="26670"/>
            <a:ext cx="791210" cy="715645"/>
          </a:xfrm>
          <a:prstGeom prst="rect">
            <a:avLst/>
          </a:prstGeom>
        </p:spPr>
      </p:pic>
      <p:sp>
        <p:nvSpPr>
          <p:cNvPr id="98" name="TextBox 7">
            <a:extLst>
              <a:ext uri="{FF2B5EF4-FFF2-40B4-BE49-F238E27FC236}">
                <a16:creationId xmlns:a16="http://schemas.microsoft.com/office/drawing/2014/main" id="{76E9C3A6-353A-4772-BEDE-E6AABA1820F3}"/>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9" name="直接连接符 98">
            <a:extLst>
              <a:ext uri="{FF2B5EF4-FFF2-40B4-BE49-F238E27FC236}">
                <a16:creationId xmlns:a16="http://schemas.microsoft.com/office/drawing/2014/main" id="{700F48C9-F4BD-4B78-940F-F0E7B733392A}"/>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33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sp>
        <p:nvSpPr>
          <p:cNvPr id="29" name="文本框 28"/>
          <p:cNvSpPr txBox="1"/>
          <p:nvPr/>
        </p:nvSpPr>
        <p:spPr>
          <a:xfrm>
            <a:off x="1014377" y="2187831"/>
            <a:ext cx="7022739" cy="1128579"/>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依据软件设计文档，将各个软件模块</a:t>
            </a:r>
            <a:r>
              <a:rPr lang="zh-CN" altLang="en-US" sz="2400" dirty="0">
                <a:solidFill>
                  <a:srgbClr val="C00000"/>
                </a:solidFill>
                <a:cs typeface="+mn-ea"/>
                <a:sym typeface="+mn-lt"/>
              </a:rPr>
              <a:t>翻译或转换</a:t>
            </a:r>
            <a:r>
              <a:rPr lang="zh-CN" altLang="en-US" sz="2400" dirty="0">
                <a:cs typeface="+mn-ea"/>
                <a:sym typeface="+mn-lt"/>
              </a:rPr>
              <a:t>成一种或几种计算机可以识别的语言来实现。</a:t>
            </a:r>
            <a:endParaRPr lang="en-US" altLang="zh-CN" sz="2400" dirty="0">
              <a:cs typeface="+mn-ea"/>
              <a:sym typeface="+mn-lt"/>
            </a:endParaRPr>
          </a:p>
        </p:txBody>
      </p:sp>
      <p:pic>
        <p:nvPicPr>
          <p:cNvPr id="40" name="图片 39">
            <a:extLst>
              <a:ext uri="{FF2B5EF4-FFF2-40B4-BE49-F238E27FC236}">
                <a16:creationId xmlns:a16="http://schemas.microsoft.com/office/drawing/2014/main" id="{98DA2E91-1DFF-4537-BE48-CCE7FCE177F8}"/>
              </a:ext>
            </a:extLst>
          </p:cNvPr>
          <p:cNvPicPr>
            <a:picLocks noChangeAspect="1"/>
          </p:cNvPicPr>
          <p:nvPr/>
        </p:nvPicPr>
        <p:blipFill>
          <a:blip r:embed="rId3"/>
          <a:stretch>
            <a:fillRect/>
          </a:stretch>
        </p:blipFill>
        <p:spPr>
          <a:xfrm>
            <a:off x="8266741" y="1214585"/>
            <a:ext cx="3115216" cy="2835720"/>
          </a:xfrm>
          <a:prstGeom prst="rect">
            <a:avLst/>
          </a:prstGeom>
        </p:spPr>
      </p:pic>
      <p:grpSp>
        <p:nvGrpSpPr>
          <p:cNvPr id="41" name="组合 40">
            <a:extLst>
              <a:ext uri="{FF2B5EF4-FFF2-40B4-BE49-F238E27FC236}">
                <a16:creationId xmlns:a16="http://schemas.microsoft.com/office/drawing/2014/main" id="{867F1839-D746-40DE-BA29-FD2010CA47F4}"/>
              </a:ext>
            </a:extLst>
          </p:cNvPr>
          <p:cNvGrpSpPr/>
          <p:nvPr/>
        </p:nvGrpSpPr>
        <p:grpSpPr>
          <a:xfrm>
            <a:off x="805477" y="3569462"/>
            <a:ext cx="4808220" cy="460375"/>
            <a:chOff x="797704" y="1573079"/>
            <a:chExt cx="6184668" cy="460375"/>
          </a:xfrm>
        </p:grpSpPr>
        <p:sp>
          <p:nvSpPr>
            <p:cNvPr id="42" name="矩形 41">
              <a:extLst>
                <a:ext uri="{FF2B5EF4-FFF2-40B4-BE49-F238E27FC236}">
                  <a16:creationId xmlns:a16="http://schemas.microsoft.com/office/drawing/2014/main" id="{38AB100B-0D9C-4413-A982-A4487CF9A516}"/>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3" name="文本框 42">
              <a:extLst>
                <a:ext uri="{FF2B5EF4-FFF2-40B4-BE49-F238E27FC236}">
                  <a16:creationId xmlns:a16="http://schemas.microsoft.com/office/drawing/2014/main" id="{2D74FD52-5D23-44D8-8384-8058FD02BDE7}"/>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测试阶段</a:t>
              </a:r>
            </a:p>
          </p:txBody>
        </p:sp>
      </p:grpSp>
      <p:sp>
        <p:nvSpPr>
          <p:cNvPr id="44" name="文本框 43">
            <a:extLst>
              <a:ext uri="{FF2B5EF4-FFF2-40B4-BE49-F238E27FC236}">
                <a16:creationId xmlns:a16="http://schemas.microsoft.com/office/drawing/2014/main" id="{7789C1B5-EB37-4773-A4E3-64F80B71D93D}"/>
              </a:ext>
            </a:extLst>
          </p:cNvPr>
          <p:cNvSpPr txBox="1"/>
          <p:nvPr/>
        </p:nvSpPr>
        <p:spPr>
          <a:xfrm>
            <a:off x="1060450" y="3922590"/>
            <a:ext cx="10464800" cy="1685846"/>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软件测试工作</a:t>
            </a:r>
            <a:r>
              <a:rPr lang="zh-CN" altLang="en-US" sz="2400" dirty="0">
                <a:solidFill>
                  <a:srgbClr val="C00000"/>
                </a:solidFill>
                <a:cs typeface="+mn-ea"/>
                <a:sym typeface="+mn-lt"/>
              </a:rPr>
              <a:t>涉及</a:t>
            </a:r>
            <a:r>
              <a:rPr lang="zh-CN" altLang="en-US" sz="2400" dirty="0">
                <a:cs typeface="+mn-ea"/>
                <a:sym typeface="+mn-lt"/>
              </a:rPr>
              <a:t>软件</a:t>
            </a:r>
            <a:r>
              <a:rPr lang="zh-CN" altLang="en-US" sz="2400" dirty="0">
                <a:solidFill>
                  <a:srgbClr val="C00000"/>
                </a:solidFill>
                <a:cs typeface="+mn-ea"/>
                <a:sym typeface="+mn-lt"/>
              </a:rPr>
              <a:t>生命周期</a:t>
            </a:r>
            <a:r>
              <a:rPr lang="zh-CN" altLang="en-US" sz="2400" dirty="0">
                <a:cs typeface="+mn-ea"/>
                <a:sym typeface="+mn-lt"/>
              </a:rPr>
              <a:t>的</a:t>
            </a:r>
            <a:r>
              <a:rPr lang="zh-CN" altLang="en-US" sz="2400" dirty="0">
                <a:solidFill>
                  <a:srgbClr val="C00000"/>
                </a:solidFill>
                <a:cs typeface="+mn-ea"/>
                <a:sym typeface="+mn-lt"/>
              </a:rPr>
              <a:t>各个阶段</a:t>
            </a:r>
            <a:r>
              <a:rPr lang="zh-CN" altLang="en-US" sz="2400" dirty="0">
                <a:cs typeface="+mn-ea"/>
                <a:sym typeface="+mn-lt"/>
              </a:rPr>
              <a:t>，各个阶段都应该进行相应的测试工作，并形成不同阶段的测试报告。</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endParaRPr lang="en-US" altLang="zh-CN" sz="2400" dirty="0">
              <a:cs typeface="+mn-ea"/>
              <a:sym typeface="+mn-lt"/>
            </a:endParaRPr>
          </a:p>
        </p:txBody>
      </p:sp>
      <p:sp>
        <p:nvSpPr>
          <p:cNvPr id="45" name="文本框 44">
            <a:extLst>
              <a:ext uri="{FF2B5EF4-FFF2-40B4-BE49-F238E27FC236}">
                <a16:creationId xmlns:a16="http://schemas.microsoft.com/office/drawing/2014/main" id="{E34D19AA-1C4D-4E43-B0CC-F5ABAE19AF63}"/>
              </a:ext>
            </a:extLst>
          </p:cNvPr>
          <p:cNvSpPr txBox="1"/>
          <p:nvPr/>
        </p:nvSpPr>
        <p:spPr>
          <a:xfrm>
            <a:off x="1453192" y="5163923"/>
            <a:ext cx="7764312" cy="494238"/>
          </a:xfrm>
          <a:prstGeom prst="rect">
            <a:avLst/>
          </a:prstGeom>
          <a:solidFill>
            <a:schemeClr val="accent6">
              <a:lumMod val="20000"/>
              <a:lumOff val="80000"/>
            </a:schemeClr>
          </a:solidFill>
        </p:spPr>
        <p:txBody>
          <a:bodyPr wrap="square" rtlCol="0" anchor="t">
            <a:spAutoFit/>
          </a:bodyPr>
          <a:lstStyle/>
          <a:p>
            <a:pPr>
              <a:lnSpc>
                <a:spcPct val="150000"/>
              </a:lnSpc>
              <a:buClr>
                <a:srgbClr val="0054A3"/>
              </a:buClr>
            </a:pPr>
            <a:r>
              <a:rPr lang="zh-CN" altLang="en-US" sz="2000" dirty="0">
                <a:cs typeface="+mn-ea"/>
                <a:sym typeface="+mn-lt"/>
              </a:rPr>
              <a:t>（</a:t>
            </a:r>
            <a:r>
              <a:rPr lang="en-US" altLang="zh-CN" sz="2000" dirty="0">
                <a:cs typeface="+mn-ea"/>
                <a:sym typeface="+mn-lt"/>
              </a:rPr>
              <a:t>1</a:t>
            </a:r>
            <a:r>
              <a:rPr lang="zh-CN" altLang="en-US" sz="2000" dirty="0">
                <a:cs typeface="+mn-ea"/>
                <a:sym typeface="+mn-lt"/>
              </a:rPr>
              <a:t>）需求分析阶段（</a:t>
            </a:r>
            <a:r>
              <a:rPr lang="en-US" altLang="zh-CN" sz="2000" dirty="0">
                <a:cs typeface="+mn-ea"/>
                <a:sym typeface="+mn-lt"/>
              </a:rPr>
              <a:t>2</a:t>
            </a:r>
            <a:r>
              <a:rPr lang="zh-CN" altLang="en-US" sz="2000" dirty="0">
                <a:cs typeface="+mn-ea"/>
                <a:sym typeface="+mn-lt"/>
              </a:rPr>
              <a:t>）软件设计（</a:t>
            </a:r>
            <a:r>
              <a:rPr lang="en-US" altLang="zh-CN" sz="2000" dirty="0">
                <a:cs typeface="+mn-ea"/>
                <a:sym typeface="+mn-lt"/>
              </a:rPr>
              <a:t>3</a:t>
            </a:r>
            <a:r>
              <a:rPr lang="zh-CN" altLang="en-US" sz="2000" dirty="0">
                <a:cs typeface="+mn-ea"/>
                <a:sym typeface="+mn-lt"/>
              </a:rPr>
              <a:t>）实现阶段（</a:t>
            </a:r>
            <a:r>
              <a:rPr lang="en-US" altLang="zh-CN" sz="2000" dirty="0">
                <a:cs typeface="+mn-ea"/>
                <a:sym typeface="+mn-lt"/>
              </a:rPr>
              <a:t>4</a:t>
            </a:r>
            <a:r>
              <a:rPr lang="zh-CN" altLang="en-US" sz="2000" dirty="0">
                <a:cs typeface="+mn-ea"/>
                <a:sym typeface="+mn-lt"/>
              </a:rPr>
              <a:t>）维护阶段</a:t>
            </a:r>
            <a:endParaRPr lang="en-US" altLang="zh-CN" sz="2000" dirty="0">
              <a:cs typeface="+mn-ea"/>
              <a:sym typeface="+mn-lt"/>
            </a:endParaRPr>
          </a:p>
        </p:txBody>
      </p:sp>
      <p:grpSp>
        <p:nvGrpSpPr>
          <p:cNvPr id="46" name="组合 45">
            <a:extLst>
              <a:ext uri="{FF2B5EF4-FFF2-40B4-BE49-F238E27FC236}">
                <a16:creationId xmlns:a16="http://schemas.microsoft.com/office/drawing/2014/main" id="{4CEA1516-BE02-457E-9E83-F0DA4A8B9F80}"/>
              </a:ext>
            </a:extLst>
          </p:cNvPr>
          <p:cNvGrpSpPr/>
          <p:nvPr/>
        </p:nvGrpSpPr>
        <p:grpSpPr>
          <a:xfrm>
            <a:off x="805477" y="1860754"/>
            <a:ext cx="4808220" cy="460375"/>
            <a:chOff x="797704" y="1573079"/>
            <a:chExt cx="6184668" cy="460375"/>
          </a:xfrm>
        </p:grpSpPr>
        <p:sp>
          <p:nvSpPr>
            <p:cNvPr id="47" name="矩形 46">
              <a:extLst>
                <a:ext uri="{FF2B5EF4-FFF2-40B4-BE49-F238E27FC236}">
                  <a16:creationId xmlns:a16="http://schemas.microsoft.com/office/drawing/2014/main" id="{D5577126-6F8F-43A1-A614-80682FECD470}"/>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8" name="文本框 47">
              <a:extLst>
                <a:ext uri="{FF2B5EF4-FFF2-40B4-BE49-F238E27FC236}">
                  <a16:creationId xmlns:a16="http://schemas.microsoft.com/office/drawing/2014/main" id="{E8893845-3987-4946-B066-59F96168AE20}"/>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实现阶段</a:t>
              </a:r>
            </a:p>
          </p:txBody>
        </p:sp>
      </p:grpSp>
      <p:sp>
        <p:nvSpPr>
          <p:cNvPr id="95" name="矩形 4">
            <a:extLst>
              <a:ext uri="{FF2B5EF4-FFF2-40B4-BE49-F238E27FC236}">
                <a16:creationId xmlns:a16="http://schemas.microsoft.com/office/drawing/2014/main" id="{421C02E5-9328-4B96-AF53-62D9EB91ECBA}"/>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96" name="直接连接符 95">
            <a:extLst>
              <a:ext uri="{FF2B5EF4-FFF2-40B4-BE49-F238E27FC236}">
                <a16:creationId xmlns:a16="http://schemas.microsoft.com/office/drawing/2014/main" id="{B165E97E-80F8-4CBA-B648-267D3A12F32F}"/>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7BE429EC-3FF3-456D-9E2B-63F622F5C905}"/>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98" name="TextBox 6">
            <a:extLst>
              <a:ext uri="{FF2B5EF4-FFF2-40B4-BE49-F238E27FC236}">
                <a16:creationId xmlns:a16="http://schemas.microsoft.com/office/drawing/2014/main" id="{F9D78F90-C415-4AC4-8FE6-5D70555F9288}"/>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99" name="TextBox 7">
            <a:extLst>
              <a:ext uri="{FF2B5EF4-FFF2-40B4-BE49-F238E27FC236}">
                <a16:creationId xmlns:a16="http://schemas.microsoft.com/office/drawing/2014/main" id="{80366C63-EDBA-4A63-B6E7-BE8BD503F37B}"/>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00" name="TextBox 9">
            <a:extLst>
              <a:ext uri="{FF2B5EF4-FFF2-40B4-BE49-F238E27FC236}">
                <a16:creationId xmlns:a16="http://schemas.microsoft.com/office/drawing/2014/main" id="{992E4DCE-6790-46F4-8BCF-70A1BD649191}"/>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101" name="TextBox 10">
            <a:extLst>
              <a:ext uri="{FF2B5EF4-FFF2-40B4-BE49-F238E27FC236}">
                <a16:creationId xmlns:a16="http://schemas.microsoft.com/office/drawing/2014/main" id="{302601C1-D54A-4E81-9EFA-30D073BA0B45}"/>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102" name="直接连接符 101">
            <a:extLst>
              <a:ext uri="{FF2B5EF4-FFF2-40B4-BE49-F238E27FC236}">
                <a16:creationId xmlns:a16="http://schemas.microsoft.com/office/drawing/2014/main" id="{7F9BA3D1-AAC0-428A-A0A1-E96023F71CD6}"/>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3" name="图片 102">
            <a:extLst>
              <a:ext uri="{FF2B5EF4-FFF2-40B4-BE49-F238E27FC236}">
                <a16:creationId xmlns:a16="http://schemas.microsoft.com/office/drawing/2014/main" id="{648629C6-72D7-4B04-AB0A-136413C8CA13}"/>
              </a:ext>
            </a:extLst>
          </p:cNvPr>
          <p:cNvPicPr>
            <a:picLocks noChangeAspect="1"/>
          </p:cNvPicPr>
          <p:nvPr/>
        </p:nvPicPr>
        <p:blipFill>
          <a:blip r:embed="rId4"/>
          <a:stretch>
            <a:fillRect/>
          </a:stretch>
        </p:blipFill>
        <p:spPr>
          <a:xfrm>
            <a:off x="135890" y="26670"/>
            <a:ext cx="791210" cy="715645"/>
          </a:xfrm>
          <a:prstGeom prst="rect">
            <a:avLst/>
          </a:prstGeom>
        </p:spPr>
      </p:pic>
      <p:sp>
        <p:nvSpPr>
          <p:cNvPr id="104" name="TextBox 7">
            <a:extLst>
              <a:ext uri="{FF2B5EF4-FFF2-40B4-BE49-F238E27FC236}">
                <a16:creationId xmlns:a16="http://schemas.microsoft.com/office/drawing/2014/main" id="{ABEADB1A-869C-4C43-9FA8-5CEC84B4E198}"/>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05" name="直接连接符 104">
            <a:extLst>
              <a:ext uri="{FF2B5EF4-FFF2-40B4-BE49-F238E27FC236}">
                <a16:creationId xmlns:a16="http://schemas.microsoft.com/office/drawing/2014/main" id="{B6E9EAE4-F902-4BA8-8C19-DEA6976D76CC}"/>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40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grpSp>
        <p:nvGrpSpPr>
          <p:cNvPr id="14" name="组合 13"/>
          <p:cNvGrpSpPr/>
          <p:nvPr/>
        </p:nvGrpSpPr>
        <p:grpSpPr>
          <a:xfrm>
            <a:off x="805477" y="1870179"/>
            <a:ext cx="4808220" cy="460375"/>
            <a:chOff x="797704" y="1573079"/>
            <a:chExt cx="6184668" cy="460375"/>
          </a:xfrm>
        </p:grpSpPr>
        <p:sp>
          <p:nvSpPr>
            <p:cNvPr id="15" name="矩形 14"/>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8" name="文本框 27"/>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维护阶段</a:t>
              </a:r>
            </a:p>
          </p:txBody>
        </p:sp>
      </p:grpSp>
      <p:sp>
        <p:nvSpPr>
          <p:cNvPr id="29" name="文本框 28"/>
          <p:cNvSpPr txBox="1"/>
          <p:nvPr/>
        </p:nvSpPr>
        <p:spPr>
          <a:xfrm>
            <a:off x="823249" y="2330554"/>
            <a:ext cx="10598150" cy="3347840"/>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软件的维护阶段是指</a:t>
            </a:r>
            <a:r>
              <a:rPr lang="zh-CN" altLang="en-US" sz="2400" dirty="0">
                <a:solidFill>
                  <a:srgbClr val="C00000"/>
                </a:solidFill>
                <a:cs typeface="+mn-ea"/>
                <a:sym typeface="+mn-lt"/>
              </a:rPr>
              <a:t>软件交付给客户</a:t>
            </a:r>
            <a:r>
              <a:rPr lang="zh-CN" altLang="en-US" sz="2400" dirty="0">
                <a:cs typeface="+mn-ea"/>
                <a:sym typeface="+mn-lt"/>
              </a:rPr>
              <a:t>之后，</a:t>
            </a:r>
            <a:r>
              <a:rPr lang="zh-CN" altLang="en-US" sz="2400" dirty="0">
                <a:solidFill>
                  <a:srgbClr val="C00000"/>
                </a:solidFill>
                <a:cs typeface="+mn-ea"/>
                <a:sym typeface="+mn-lt"/>
              </a:rPr>
              <a:t>直到软件被淘汰</a:t>
            </a:r>
            <a:r>
              <a:rPr lang="zh-CN" altLang="en-US" sz="2400" dirty="0">
                <a:cs typeface="+mn-ea"/>
                <a:sym typeface="+mn-lt"/>
              </a:rPr>
              <a:t>的阶段。</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软件维护阶段的主要工作包括以下几点：</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正确性维护</a:t>
            </a:r>
            <a:r>
              <a:rPr lang="zh-CN" altLang="en-US" sz="2400" dirty="0">
                <a:cs typeface="+mn-ea"/>
                <a:sym typeface="+mn-lt"/>
              </a:rPr>
              <a:t>：对软件中发现的错误进行更正。</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扩充性维护</a:t>
            </a:r>
            <a:r>
              <a:rPr lang="zh-CN" altLang="en-US" sz="2400" dirty="0">
                <a:cs typeface="+mn-ea"/>
                <a:sym typeface="+mn-lt"/>
              </a:rPr>
              <a:t>：为增加软件的功能而进行的修改。</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性能性维护</a:t>
            </a:r>
            <a:r>
              <a:rPr lang="zh-CN" altLang="en-US" sz="2400" dirty="0">
                <a:cs typeface="+mn-ea"/>
                <a:sym typeface="+mn-lt"/>
              </a:rPr>
              <a:t>：为提升软件的运行性能而进行的修改。</a:t>
            </a:r>
            <a:endParaRPr lang="en-US" altLang="zh-CN" sz="2400" dirty="0">
              <a:cs typeface="+mn-ea"/>
              <a:sym typeface="+mn-lt"/>
            </a:endParaRPr>
          </a:p>
          <a:p>
            <a:pPr marL="742950" lvl="1" indent="-285750">
              <a:lnSpc>
                <a:spcPct val="150000"/>
              </a:lnSpc>
              <a:buClr>
                <a:srgbClr val="0054A3"/>
              </a:buClr>
              <a:buFont typeface="Wingdings" panose="05000000000000000000" charset="0"/>
              <a:buChar char="p"/>
            </a:pPr>
            <a:r>
              <a:rPr lang="zh-CN" altLang="en-US" sz="2400" dirty="0">
                <a:solidFill>
                  <a:srgbClr val="C00000"/>
                </a:solidFill>
                <a:cs typeface="+mn-ea"/>
                <a:sym typeface="+mn-lt"/>
              </a:rPr>
              <a:t>适应性维护</a:t>
            </a:r>
            <a:r>
              <a:rPr lang="zh-CN" altLang="en-US" sz="2400" dirty="0">
                <a:cs typeface="+mn-ea"/>
                <a:sym typeface="+mn-lt"/>
              </a:rPr>
              <a:t>：为软件适应不同应用环境而进行的修改和升级。</a:t>
            </a:r>
            <a:endParaRPr lang="en-US" altLang="zh-CN" sz="2400" dirty="0">
              <a:cs typeface="+mn-ea"/>
              <a:sym typeface="+mn-lt"/>
            </a:endParaRPr>
          </a:p>
        </p:txBody>
      </p:sp>
      <p:sp>
        <p:nvSpPr>
          <p:cNvPr id="86" name="矩形 4">
            <a:extLst>
              <a:ext uri="{FF2B5EF4-FFF2-40B4-BE49-F238E27FC236}">
                <a16:creationId xmlns:a16="http://schemas.microsoft.com/office/drawing/2014/main" id="{9D07E18F-A8D7-49DD-B2FF-B0DF919767F5}"/>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87" name="直接连接符 86">
            <a:extLst>
              <a:ext uri="{FF2B5EF4-FFF2-40B4-BE49-F238E27FC236}">
                <a16:creationId xmlns:a16="http://schemas.microsoft.com/office/drawing/2014/main" id="{6D5A850D-7B97-4B0C-B3B7-047E91706E78}"/>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A4642DE-D05F-431A-BCC6-77AF5B09A271}"/>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9" name="TextBox 6">
            <a:extLst>
              <a:ext uri="{FF2B5EF4-FFF2-40B4-BE49-F238E27FC236}">
                <a16:creationId xmlns:a16="http://schemas.microsoft.com/office/drawing/2014/main" id="{2A517CE0-C9D6-42AA-98AC-BC3A1FAEFA76}"/>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90" name="TextBox 7">
            <a:extLst>
              <a:ext uri="{FF2B5EF4-FFF2-40B4-BE49-F238E27FC236}">
                <a16:creationId xmlns:a16="http://schemas.microsoft.com/office/drawing/2014/main" id="{C35016A4-75D3-40AE-A5FC-EA3F171F19BB}"/>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91" name="TextBox 9">
            <a:extLst>
              <a:ext uri="{FF2B5EF4-FFF2-40B4-BE49-F238E27FC236}">
                <a16:creationId xmlns:a16="http://schemas.microsoft.com/office/drawing/2014/main" id="{B6AD40E2-DB36-4C43-B87A-5BE9E3CBC67E}"/>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92" name="TextBox 10">
            <a:extLst>
              <a:ext uri="{FF2B5EF4-FFF2-40B4-BE49-F238E27FC236}">
                <a16:creationId xmlns:a16="http://schemas.microsoft.com/office/drawing/2014/main" id="{AE21B1F5-CBD5-468A-AEFE-BD3CF0C188BA}"/>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93" name="直接连接符 92">
            <a:extLst>
              <a:ext uri="{FF2B5EF4-FFF2-40B4-BE49-F238E27FC236}">
                <a16:creationId xmlns:a16="http://schemas.microsoft.com/office/drawing/2014/main" id="{D2FF3784-82BE-4690-850B-CE19F6A8507A}"/>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4" name="图片 93">
            <a:extLst>
              <a:ext uri="{FF2B5EF4-FFF2-40B4-BE49-F238E27FC236}">
                <a16:creationId xmlns:a16="http://schemas.microsoft.com/office/drawing/2014/main" id="{77DB89B0-B23A-44D4-847D-1C49BD3D6F37}"/>
              </a:ext>
            </a:extLst>
          </p:cNvPr>
          <p:cNvPicPr>
            <a:picLocks noChangeAspect="1"/>
          </p:cNvPicPr>
          <p:nvPr/>
        </p:nvPicPr>
        <p:blipFill>
          <a:blip r:embed="rId3"/>
          <a:stretch>
            <a:fillRect/>
          </a:stretch>
        </p:blipFill>
        <p:spPr>
          <a:xfrm>
            <a:off x="135890" y="26670"/>
            <a:ext cx="791210" cy="715645"/>
          </a:xfrm>
          <a:prstGeom prst="rect">
            <a:avLst/>
          </a:prstGeom>
        </p:spPr>
      </p:pic>
      <p:sp>
        <p:nvSpPr>
          <p:cNvPr id="95" name="TextBox 7">
            <a:extLst>
              <a:ext uri="{FF2B5EF4-FFF2-40B4-BE49-F238E27FC236}">
                <a16:creationId xmlns:a16="http://schemas.microsoft.com/office/drawing/2014/main" id="{555BCC2C-E333-4B24-8990-228C8AF5C68D}"/>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96" name="直接连接符 95">
            <a:extLst>
              <a:ext uri="{FF2B5EF4-FFF2-40B4-BE49-F238E27FC236}">
                <a16:creationId xmlns:a16="http://schemas.microsoft.com/office/drawing/2014/main" id="{C4C7EEAA-D10F-4F41-B8C4-CE6CE50553C8}"/>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073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450" y="1147445"/>
            <a:ext cx="3714115" cy="521970"/>
          </a:xfrm>
          <a:prstGeom prst="rect">
            <a:avLst/>
          </a:prstGeom>
        </p:spPr>
        <p:txBody>
          <a:bodyPr wrap="square">
            <a:spAutoFit/>
          </a:bodyPr>
          <a:lstStyle/>
          <a:p>
            <a:pPr algn="l">
              <a:buClrTx/>
              <a:buSzTx/>
              <a:buFontTx/>
            </a:pPr>
            <a:r>
              <a:rPr lang="en-US" altLang="zh-CN"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软件的生命周期</a:t>
            </a:r>
          </a:p>
        </p:txBody>
      </p:sp>
      <p:grpSp>
        <p:nvGrpSpPr>
          <p:cNvPr id="40" name="组合 39">
            <a:extLst>
              <a:ext uri="{FF2B5EF4-FFF2-40B4-BE49-F238E27FC236}">
                <a16:creationId xmlns:a16="http://schemas.microsoft.com/office/drawing/2014/main" id="{4BCE45BB-5DF0-449C-9936-98A2F6BCFC78}"/>
              </a:ext>
            </a:extLst>
          </p:cNvPr>
          <p:cNvGrpSpPr/>
          <p:nvPr/>
        </p:nvGrpSpPr>
        <p:grpSpPr>
          <a:xfrm>
            <a:off x="805477" y="1870179"/>
            <a:ext cx="4808220" cy="460375"/>
            <a:chOff x="797704" y="1573079"/>
            <a:chExt cx="6184668" cy="460375"/>
          </a:xfrm>
        </p:grpSpPr>
        <p:sp>
          <p:nvSpPr>
            <p:cNvPr id="41" name="矩形 40">
              <a:extLst>
                <a:ext uri="{FF2B5EF4-FFF2-40B4-BE49-F238E27FC236}">
                  <a16:creationId xmlns:a16="http://schemas.microsoft.com/office/drawing/2014/main" id="{FCA42FB7-768C-4D18-B591-49631B993B7F}"/>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文本框 41">
              <a:extLst>
                <a:ext uri="{FF2B5EF4-FFF2-40B4-BE49-F238E27FC236}">
                  <a16:creationId xmlns:a16="http://schemas.microsoft.com/office/drawing/2014/main" id="{79D376D6-C123-492F-B405-6F98E48DE13F}"/>
                </a:ext>
              </a:extLst>
            </p:cNvPr>
            <p:cNvSpPr txBox="1"/>
            <p:nvPr/>
          </p:nvSpPr>
          <p:spPr>
            <a:xfrm>
              <a:off x="843444" y="1573079"/>
              <a:ext cx="6138928" cy="460375"/>
            </a:xfrm>
            <a:prstGeom prst="rect">
              <a:avLst/>
            </a:prstGeom>
            <a:noFill/>
          </p:spPr>
          <p:txBody>
            <a:bodyPr wrap="square" rtlCol="0">
              <a:spAutoFit/>
            </a:bodyPr>
            <a:lstStyle/>
            <a:p>
              <a:r>
                <a:rPr lang="zh-CN" altLang="en-US" sz="2400" dirty="0">
                  <a:cs typeface="+mn-ea"/>
                  <a:sym typeface="+mn-lt"/>
                </a:rPr>
                <a:t>淘汰阶段</a:t>
              </a:r>
            </a:p>
          </p:txBody>
        </p:sp>
      </p:grpSp>
      <p:sp>
        <p:nvSpPr>
          <p:cNvPr id="43" name="文本框 42">
            <a:extLst>
              <a:ext uri="{FF2B5EF4-FFF2-40B4-BE49-F238E27FC236}">
                <a16:creationId xmlns:a16="http://schemas.microsoft.com/office/drawing/2014/main" id="{ED1446E9-3CFA-4C44-B7B2-A073CECFA2CB}"/>
              </a:ext>
            </a:extLst>
          </p:cNvPr>
          <p:cNvSpPr txBox="1"/>
          <p:nvPr/>
        </p:nvSpPr>
        <p:spPr>
          <a:xfrm>
            <a:off x="823249" y="2330554"/>
            <a:ext cx="5356487" cy="3901837"/>
          </a:xfrm>
          <a:prstGeom prst="rect">
            <a:avLst/>
          </a:prstGeom>
          <a:noFill/>
        </p:spPr>
        <p:txBody>
          <a:bodyPr wrap="square" rtlCol="0">
            <a:spAutoFit/>
          </a:bodyPr>
          <a:lstStyle/>
          <a:p>
            <a:pPr marL="285750" indent="-285750">
              <a:lnSpc>
                <a:spcPct val="150000"/>
              </a:lnSpc>
              <a:buClr>
                <a:srgbClr val="0054A3"/>
              </a:buClr>
              <a:buFont typeface="Wingdings" panose="05000000000000000000" charset="0"/>
              <a:buChar char="p"/>
            </a:pPr>
            <a:r>
              <a:rPr lang="zh-CN" altLang="en-US" sz="2400" dirty="0">
                <a:cs typeface="+mn-ea"/>
                <a:sym typeface="+mn-lt"/>
              </a:rPr>
              <a:t>当一个软件</a:t>
            </a:r>
            <a:r>
              <a:rPr lang="zh-CN" altLang="en-US" sz="2400" dirty="0">
                <a:solidFill>
                  <a:srgbClr val="C00000"/>
                </a:solidFill>
                <a:cs typeface="+mn-ea"/>
                <a:sym typeface="+mn-lt"/>
              </a:rPr>
              <a:t>最终停止服务</a:t>
            </a:r>
            <a:r>
              <a:rPr lang="zh-CN" altLang="en-US" sz="2400" dirty="0">
                <a:cs typeface="+mn-ea"/>
                <a:sym typeface="+mn-lt"/>
              </a:rPr>
              <a:t>时，该软件被淘汰。</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当淘汰一个软件产品时，一般会用新的软件产品来替代，所以必须完整导出原有软件系统的全部有效数据。</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r>
              <a:rPr lang="zh-CN" altLang="en-US" sz="2400" dirty="0">
                <a:cs typeface="+mn-ea"/>
                <a:sym typeface="+mn-lt"/>
              </a:rPr>
              <a:t>之后，该软件被卸载并退出服务。</a:t>
            </a:r>
            <a:endParaRPr lang="en-US" altLang="zh-CN" sz="2400" dirty="0">
              <a:cs typeface="+mn-ea"/>
              <a:sym typeface="+mn-lt"/>
            </a:endParaRPr>
          </a:p>
          <a:p>
            <a:pPr marL="285750" indent="-285750">
              <a:lnSpc>
                <a:spcPct val="150000"/>
              </a:lnSpc>
              <a:buClr>
                <a:srgbClr val="0054A3"/>
              </a:buClr>
              <a:buFont typeface="Wingdings" panose="05000000000000000000" charset="0"/>
              <a:buChar char="p"/>
            </a:pPr>
            <a:endParaRPr lang="en-US" altLang="zh-CN" sz="2400" dirty="0">
              <a:cs typeface="+mn-ea"/>
              <a:sym typeface="+mn-lt"/>
            </a:endParaRPr>
          </a:p>
        </p:txBody>
      </p:sp>
      <p:pic>
        <p:nvPicPr>
          <p:cNvPr id="11" name="图片 10">
            <a:extLst>
              <a:ext uri="{FF2B5EF4-FFF2-40B4-BE49-F238E27FC236}">
                <a16:creationId xmlns:a16="http://schemas.microsoft.com/office/drawing/2014/main" id="{7C528340-7C68-4335-95AC-05790CB82435}"/>
              </a:ext>
            </a:extLst>
          </p:cNvPr>
          <p:cNvPicPr>
            <a:picLocks noChangeAspect="1"/>
          </p:cNvPicPr>
          <p:nvPr/>
        </p:nvPicPr>
        <p:blipFill>
          <a:blip r:embed="rId3"/>
          <a:stretch>
            <a:fillRect/>
          </a:stretch>
        </p:blipFill>
        <p:spPr>
          <a:xfrm>
            <a:off x="6938514" y="2054845"/>
            <a:ext cx="4047359" cy="3660317"/>
          </a:xfrm>
          <a:prstGeom prst="rect">
            <a:avLst/>
          </a:prstGeom>
        </p:spPr>
      </p:pic>
      <p:sp>
        <p:nvSpPr>
          <p:cNvPr id="79" name="文本框 78">
            <a:extLst>
              <a:ext uri="{FF2B5EF4-FFF2-40B4-BE49-F238E27FC236}">
                <a16:creationId xmlns:a16="http://schemas.microsoft.com/office/drawing/2014/main" id="{59C96E2E-9567-4B74-8B8E-60AA0CE29CFB}"/>
              </a:ext>
            </a:extLst>
          </p:cNvPr>
          <p:cNvSpPr txBox="1"/>
          <p:nvPr/>
        </p:nvSpPr>
        <p:spPr>
          <a:xfrm>
            <a:off x="8002634" y="5715162"/>
            <a:ext cx="2829453" cy="307777"/>
          </a:xfrm>
          <a:prstGeom prst="rect">
            <a:avLst/>
          </a:prstGeom>
          <a:noFill/>
        </p:spPr>
        <p:txBody>
          <a:bodyPr wrap="square">
            <a:spAutoFit/>
          </a:bodyPr>
          <a:lstStyle/>
          <a:p>
            <a:r>
              <a:rPr lang="zh-CN" altLang="en-US" sz="1400" dirty="0">
                <a:cs typeface="+mn-ea"/>
                <a:sym typeface="+mn-lt"/>
              </a:rPr>
              <a:t>软件最终停止服务被淘汰</a:t>
            </a:r>
            <a:endParaRPr lang="zh-CN" altLang="en-US" sz="1400" dirty="0"/>
          </a:p>
        </p:txBody>
      </p:sp>
      <p:sp>
        <p:nvSpPr>
          <p:cNvPr id="115" name="矩形 4">
            <a:extLst>
              <a:ext uri="{FF2B5EF4-FFF2-40B4-BE49-F238E27FC236}">
                <a16:creationId xmlns:a16="http://schemas.microsoft.com/office/drawing/2014/main" id="{313D2F18-A6A2-4C04-BD8B-DEB9DBA95BED}"/>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116" name="直接连接符 115">
            <a:extLst>
              <a:ext uri="{FF2B5EF4-FFF2-40B4-BE49-F238E27FC236}">
                <a16:creationId xmlns:a16="http://schemas.microsoft.com/office/drawing/2014/main" id="{FBBB2337-BA07-41CC-BFB4-7ABE2F150194}"/>
              </a:ext>
            </a:extLst>
          </p:cNvPr>
          <p:cNvCxnSpPr/>
          <p:nvPr/>
        </p:nvCxnSpPr>
        <p:spPr>
          <a:xfrm>
            <a:off x="1044472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6FC3D473-8CE3-49C0-A985-98EA2BDE7B36}"/>
              </a:ext>
            </a:extLst>
          </p:cNvPr>
          <p:cNvSpPr/>
          <p:nvPr/>
        </p:nvSpPr>
        <p:spPr>
          <a:xfrm>
            <a:off x="10511811" y="1882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8" name="TextBox 6">
            <a:extLst>
              <a:ext uri="{FF2B5EF4-FFF2-40B4-BE49-F238E27FC236}">
                <a16:creationId xmlns:a16="http://schemas.microsoft.com/office/drawing/2014/main" id="{524F2059-EFAA-4899-A9DA-3CD3FF18C59B}"/>
              </a:ext>
            </a:extLst>
          </p:cNvPr>
          <p:cNvSpPr txBox="1"/>
          <p:nvPr/>
        </p:nvSpPr>
        <p:spPr>
          <a:xfrm>
            <a:off x="10519667" y="220728"/>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生命周期</a:t>
            </a:r>
          </a:p>
        </p:txBody>
      </p:sp>
      <p:sp>
        <p:nvSpPr>
          <p:cNvPr id="119" name="TextBox 7">
            <a:extLst>
              <a:ext uri="{FF2B5EF4-FFF2-40B4-BE49-F238E27FC236}">
                <a16:creationId xmlns:a16="http://schemas.microsoft.com/office/drawing/2014/main" id="{6EAC2702-BBCA-4C3D-BC7E-5EDA29F9D296}"/>
              </a:ext>
            </a:extLst>
          </p:cNvPr>
          <p:cNvSpPr txBox="1"/>
          <p:nvPr/>
        </p:nvSpPr>
        <p:spPr>
          <a:xfrm>
            <a:off x="5393678" y="194684"/>
            <a:ext cx="1544836"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对软件的认识</a:t>
            </a:r>
          </a:p>
        </p:txBody>
      </p:sp>
      <p:sp>
        <p:nvSpPr>
          <p:cNvPr id="120" name="TextBox 9">
            <a:extLst>
              <a:ext uri="{FF2B5EF4-FFF2-40B4-BE49-F238E27FC236}">
                <a16:creationId xmlns:a16="http://schemas.microsoft.com/office/drawing/2014/main" id="{19E504AE-5480-4B35-BC9A-5FC7F44055FA}"/>
              </a:ext>
            </a:extLst>
          </p:cNvPr>
          <p:cNvSpPr txBox="1"/>
          <p:nvPr/>
        </p:nvSpPr>
        <p:spPr>
          <a:xfrm>
            <a:off x="7163748" y="202231"/>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121" name="TextBox 10">
            <a:extLst>
              <a:ext uri="{FF2B5EF4-FFF2-40B4-BE49-F238E27FC236}">
                <a16:creationId xmlns:a16="http://schemas.microsoft.com/office/drawing/2014/main" id="{5BDC806E-18B4-4C8D-B329-4D893E5AC5A6}"/>
              </a:ext>
            </a:extLst>
          </p:cNvPr>
          <p:cNvSpPr txBox="1"/>
          <p:nvPr/>
        </p:nvSpPr>
        <p:spPr>
          <a:xfrm>
            <a:off x="8866446" y="202892"/>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cxnSp>
        <p:nvCxnSpPr>
          <p:cNvPr id="122" name="直接连接符 121">
            <a:extLst>
              <a:ext uri="{FF2B5EF4-FFF2-40B4-BE49-F238E27FC236}">
                <a16:creationId xmlns:a16="http://schemas.microsoft.com/office/drawing/2014/main" id="{15417869-4334-4418-8DFD-B14A0527690C}"/>
              </a:ext>
            </a:extLst>
          </p:cNvPr>
          <p:cNvCxnSpPr/>
          <p:nvPr/>
        </p:nvCxnSpPr>
        <p:spPr>
          <a:xfrm>
            <a:off x="8632397"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3" name="图片 122">
            <a:extLst>
              <a:ext uri="{FF2B5EF4-FFF2-40B4-BE49-F238E27FC236}">
                <a16:creationId xmlns:a16="http://schemas.microsoft.com/office/drawing/2014/main" id="{3CBDFAE7-F887-4290-ABB3-28730C11FB86}"/>
              </a:ext>
            </a:extLst>
          </p:cNvPr>
          <p:cNvPicPr>
            <a:picLocks noChangeAspect="1"/>
          </p:cNvPicPr>
          <p:nvPr/>
        </p:nvPicPr>
        <p:blipFill>
          <a:blip r:embed="rId4"/>
          <a:stretch>
            <a:fillRect/>
          </a:stretch>
        </p:blipFill>
        <p:spPr>
          <a:xfrm>
            <a:off x="135890" y="26670"/>
            <a:ext cx="791210" cy="715645"/>
          </a:xfrm>
          <a:prstGeom prst="rect">
            <a:avLst/>
          </a:prstGeom>
        </p:spPr>
      </p:pic>
      <p:sp>
        <p:nvSpPr>
          <p:cNvPr id="124" name="TextBox 7">
            <a:extLst>
              <a:ext uri="{FF2B5EF4-FFF2-40B4-BE49-F238E27FC236}">
                <a16:creationId xmlns:a16="http://schemas.microsoft.com/office/drawing/2014/main" id="{DD4460A9-B91C-4C1C-B118-DB71453D1309}"/>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125" name="直接连接符 124">
            <a:extLst>
              <a:ext uri="{FF2B5EF4-FFF2-40B4-BE49-F238E27FC236}">
                <a16:creationId xmlns:a16="http://schemas.microsoft.com/office/drawing/2014/main" id="{2C57B3A8-03F5-472F-9036-B7DFA104F36B}"/>
              </a:ext>
            </a:extLst>
          </p:cNvPr>
          <p:cNvCxnSpPr/>
          <p:nvPr/>
        </p:nvCxnSpPr>
        <p:spPr>
          <a:xfrm>
            <a:off x="7042683" y="2919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279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Part.05</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小结</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extLst>
      <p:ext uri="{BB962C8B-B14F-4D97-AF65-F5344CB8AC3E}">
        <p14:creationId xmlns:p14="http://schemas.microsoft.com/office/powerpoint/2010/main" val="3225891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924242" y="1797255"/>
            <a:ext cx="10343515" cy="3898568"/>
          </a:xfrm>
          <a:prstGeom prst="rect">
            <a:avLst/>
          </a:prstGeom>
          <a:noFill/>
        </p:spPr>
        <p:txBody>
          <a:bodyPr wrap="square" rtlCol="0">
            <a:spAutoFit/>
          </a:bodyPr>
          <a:lstStyle/>
          <a:p>
            <a:pPr fontAlgn="auto">
              <a:lnSpc>
                <a:spcPct val="150000"/>
              </a:lnSpc>
              <a:buClr>
                <a:srgbClr val="0054A3"/>
              </a:buClr>
            </a:pPr>
            <a:r>
              <a:rPr lang="zh-CN" altLang="en-US" sz="2400" dirty="0">
                <a:cs typeface="+mn-ea"/>
                <a:sym typeface="+mn-lt"/>
              </a:rPr>
              <a:t>（</a:t>
            </a:r>
            <a:r>
              <a:rPr lang="en-US" altLang="zh-CN" sz="2400" dirty="0">
                <a:cs typeface="+mn-ea"/>
                <a:sym typeface="+mn-lt"/>
              </a:rPr>
              <a:t>1</a:t>
            </a:r>
            <a:r>
              <a:rPr lang="zh-CN" altLang="en-US" sz="2400" dirty="0">
                <a:cs typeface="+mn-ea"/>
                <a:sym typeface="+mn-lt"/>
              </a:rPr>
              <a:t>）本章对</a:t>
            </a:r>
            <a:r>
              <a:rPr lang="zh-CN" altLang="en-US" sz="2400" dirty="0">
                <a:solidFill>
                  <a:srgbClr val="C00000"/>
                </a:solidFill>
                <a:cs typeface="+mn-ea"/>
                <a:sym typeface="+mn-lt"/>
              </a:rPr>
              <a:t>软件工程</a:t>
            </a:r>
            <a:r>
              <a:rPr lang="zh-CN" altLang="en-US" sz="2400" dirty="0">
                <a:cs typeface="+mn-ea"/>
                <a:sym typeface="+mn-lt"/>
              </a:rPr>
              <a:t>的产生背景、涉及范围、研究领域进行了介绍，使大家对软件工程有一个初步的和整体上的认识。</a:t>
            </a:r>
            <a:endParaRPr lang="en-US" altLang="zh-CN" sz="2400" dirty="0">
              <a:cs typeface="+mn-ea"/>
              <a:sym typeface="+mn-lt"/>
            </a:endParaRPr>
          </a:p>
          <a:p>
            <a:pPr fontAlgn="auto">
              <a:lnSpc>
                <a:spcPct val="150000"/>
              </a:lnSpc>
              <a:buClr>
                <a:srgbClr val="0054A3"/>
              </a:buClr>
            </a:pPr>
            <a:r>
              <a:rPr lang="zh-CN" altLang="en-US" sz="2400" dirty="0">
                <a:cs typeface="+mn-ea"/>
                <a:sym typeface="+mn-lt"/>
              </a:rPr>
              <a:t>（</a:t>
            </a:r>
            <a:r>
              <a:rPr lang="en-US" altLang="zh-CN" sz="2400" dirty="0">
                <a:cs typeface="+mn-ea"/>
                <a:sym typeface="+mn-lt"/>
              </a:rPr>
              <a:t>2</a:t>
            </a:r>
            <a:r>
              <a:rPr lang="zh-CN" altLang="en-US" sz="2400" dirty="0">
                <a:cs typeface="+mn-ea"/>
                <a:sym typeface="+mn-lt"/>
              </a:rPr>
              <a:t>）通过对</a:t>
            </a:r>
            <a:r>
              <a:rPr lang="zh-CN" altLang="en-US" sz="2400" dirty="0">
                <a:solidFill>
                  <a:srgbClr val="C00000"/>
                </a:solidFill>
                <a:cs typeface="+mn-ea"/>
                <a:sym typeface="+mn-lt"/>
              </a:rPr>
              <a:t>软件危机</a:t>
            </a:r>
            <a:r>
              <a:rPr lang="zh-CN" altLang="en-US" sz="2400" dirty="0">
                <a:cs typeface="+mn-ea"/>
                <a:sym typeface="+mn-lt"/>
              </a:rPr>
              <a:t>的由来以及消除软件危机的方法的介绍，使大家树立起社会责任感。</a:t>
            </a:r>
            <a:endParaRPr lang="en-US" altLang="zh-CN" sz="2400" dirty="0">
              <a:cs typeface="+mn-ea"/>
              <a:sym typeface="+mn-lt"/>
            </a:endParaRPr>
          </a:p>
          <a:p>
            <a:pPr fontAlgn="auto">
              <a:lnSpc>
                <a:spcPct val="150000"/>
              </a:lnSpc>
              <a:buClr>
                <a:srgbClr val="0054A3"/>
              </a:buClr>
            </a:pPr>
            <a:r>
              <a:rPr lang="zh-CN" altLang="en-US" sz="2400" dirty="0">
                <a:cs typeface="+mn-ea"/>
                <a:sym typeface="+mn-lt"/>
              </a:rPr>
              <a:t>（</a:t>
            </a:r>
            <a:r>
              <a:rPr lang="en-US" altLang="zh-CN" sz="2400" dirty="0">
                <a:cs typeface="+mn-ea"/>
                <a:sym typeface="+mn-lt"/>
              </a:rPr>
              <a:t>3</a:t>
            </a:r>
            <a:r>
              <a:rPr lang="zh-CN" altLang="en-US" sz="2400" dirty="0">
                <a:cs typeface="+mn-ea"/>
                <a:sym typeface="+mn-lt"/>
              </a:rPr>
              <a:t>）软件工程就是研究在软件开发与研制的过程中，提高</a:t>
            </a:r>
            <a:r>
              <a:rPr lang="zh-CN" altLang="en-US" sz="2400" dirty="0">
                <a:solidFill>
                  <a:srgbClr val="C00000"/>
                </a:solidFill>
                <a:cs typeface="+mn-ea"/>
                <a:sym typeface="+mn-lt"/>
              </a:rPr>
              <a:t>软件质量与可靠性</a:t>
            </a:r>
            <a:r>
              <a:rPr lang="zh-CN" altLang="en-US" sz="2400" dirty="0">
                <a:cs typeface="+mn-ea"/>
                <a:sym typeface="+mn-lt"/>
              </a:rPr>
              <a:t>的方法和工具。</a:t>
            </a:r>
            <a:endParaRPr lang="en-US" altLang="zh-CN" sz="2400" dirty="0">
              <a:cs typeface="+mn-ea"/>
              <a:sym typeface="+mn-lt"/>
            </a:endParaRPr>
          </a:p>
          <a:p>
            <a:pPr fontAlgn="auto">
              <a:lnSpc>
                <a:spcPct val="150000"/>
              </a:lnSpc>
              <a:buClr>
                <a:srgbClr val="0054A3"/>
              </a:buClr>
            </a:pPr>
            <a:r>
              <a:rPr lang="zh-CN" altLang="en-US" sz="2400" dirty="0">
                <a:cs typeface="+mn-ea"/>
                <a:sym typeface="+mn-lt"/>
              </a:rPr>
              <a:t>（</a:t>
            </a:r>
            <a:r>
              <a:rPr lang="en-US" altLang="zh-CN" sz="2400" dirty="0">
                <a:cs typeface="+mn-ea"/>
                <a:sym typeface="+mn-lt"/>
              </a:rPr>
              <a:t>4</a:t>
            </a:r>
            <a:r>
              <a:rPr lang="zh-CN" altLang="en-US" sz="2400" dirty="0">
                <a:cs typeface="+mn-ea"/>
                <a:sym typeface="+mn-lt"/>
              </a:rPr>
              <a:t>）本章为后续章节的学习打下了基础。</a:t>
            </a:r>
          </a:p>
        </p:txBody>
      </p:sp>
      <p:sp>
        <p:nvSpPr>
          <p:cNvPr id="5" name="矩形 4">
            <a:extLst>
              <a:ext uri="{FF2B5EF4-FFF2-40B4-BE49-F238E27FC236}">
                <a16:creationId xmlns:a16="http://schemas.microsoft.com/office/drawing/2014/main" id="{6908954C-0172-405F-AE6D-9E03C64D20EE}"/>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本章小结</a:t>
            </a:r>
            <a:endParaRPr lang="zh-CN" altLang="en-US" sz="1200" dirty="0">
              <a:solidFill>
                <a:schemeClr val="tx1"/>
              </a:solidFill>
              <a:cs typeface="+mn-ea"/>
              <a:sym typeface="+mn-lt"/>
            </a:endParaRPr>
          </a:p>
        </p:txBody>
      </p:sp>
      <p:pic>
        <p:nvPicPr>
          <p:cNvPr id="6" name="图片 5">
            <a:extLst>
              <a:ext uri="{FF2B5EF4-FFF2-40B4-BE49-F238E27FC236}">
                <a16:creationId xmlns:a16="http://schemas.microsoft.com/office/drawing/2014/main" id="{70F09DC5-3EAC-474D-AF52-E710E4E89A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560" y="196850"/>
            <a:ext cx="2352040" cy="438785"/>
          </a:xfrm>
          <a:prstGeom prst="rect">
            <a:avLst/>
          </a:prstGeom>
        </p:spPr>
      </p:pic>
    </p:spTree>
    <p:extLst>
      <p:ext uri="{BB962C8B-B14F-4D97-AF65-F5344CB8AC3E}">
        <p14:creationId xmlns:p14="http://schemas.microsoft.com/office/powerpoint/2010/main" val="2776449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cs typeface="+mn-ea"/>
                <a:sym typeface="+mn-lt"/>
              </a:rPr>
              <a:t>谢谢</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4"/>
          <p:cNvSpPr/>
          <p:nvPr/>
        </p:nvSpPr>
        <p:spPr>
          <a:xfrm>
            <a:off x="-10633"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cs typeface="+mn-ea"/>
                <a:sym typeface="+mn-lt"/>
              </a:rPr>
              <a:t>课程安排</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graphicFrame>
        <p:nvGraphicFramePr>
          <p:cNvPr id="9" name="表格 9"/>
          <p:cNvGraphicFramePr>
            <a:graphicFrameLocks noGrp="1"/>
          </p:cNvGraphicFramePr>
          <p:nvPr>
            <p:custDataLst>
              <p:tags r:id="rId1"/>
            </p:custDataLst>
            <p:extLst>
              <p:ext uri="{D42A27DB-BD31-4B8C-83A1-F6EECF244321}">
                <p14:modId xmlns:p14="http://schemas.microsoft.com/office/powerpoint/2010/main" val="436355012"/>
              </p:ext>
            </p:extLst>
          </p:nvPr>
        </p:nvGraphicFramePr>
        <p:xfrm>
          <a:off x="582162" y="1159009"/>
          <a:ext cx="11197855" cy="5232973"/>
        </p:xfrm>
        <a:graphic>
          <a:graphicData uri="http://schemas.openxmlformats.org/drawingml/2006/table">
            <a:tbl>
              <a:tblPr firstRow="1" bandRow="1">
                <a:tableStyleId>{5C22544A-7EE6-4342-B048-85BDC9FD1C3A}</a:tableStyleId>
              </a:tblPr>
              <a:tblGrid>
                <a:gridCol w="2057841">
                  <a:extLst>
                    <a:ext uri="{9D8B030D-6E8A-4147-A177-3AD203B41FA5}">
                      <a16:colId xmlns:a16="http://schemas.microsoft.com/office/drawing/2014/main" val="20000"/>
                    </a:ext>
                  </a:extLst>
                </a:gridCol>
                <a:gridCol w="9140014">
                  <a:extLst>
                    <a:ext uri="{9D8B030D-6E8A-4147-A177-3AD203B41FA5}">
                      <a16:colId xmlns:a16="http://schemas.microsoft.com/office/drawing/2014/main" val="20001"/>
                    </a:ext>
                  </a:extLst>
                </a:gridCol>
              </a:tblGrid>
              <a:tr h="525499">
                <a:tc>
                  <a:txBody>
                    <a:bodyPr/>
                    <a:lstStyle/>
                    <a:p>
                      <a:pPr algn="ctr"/>
                      <a:r>
                        <a:rPr lang="zh-CN" altLang="en-US" sz="2800" dirty="0">
                          <a:latin typeface="+mn-lt"/>
                          <a:ea typeface="+mn-ea"/>
                          <a:cs typeface="+mn-ea"/>
                          <a:sym typeface="+mn-lt"/>
                        </a:rPr>
                        <a:t>课程序号</a:t>
                      </a:r>
                    </a:p>
                  </a:txBody>
                  <a:tcPr/>
                </a:tc>
                <a:tc>
                  <a:txBody>
                    <a:bodyPr/>
                    <a:lstStyle/>
                    <a:p>
                      <a:pPr algn="ctr"/>
                      <a:r>
                        <a:rPr lang="zh-CN" altLang="en-US" sz="2800" dirty="0">
                          <a:latin typeface="+mn-lt"/>
                          <a:ea typeface="+mn-ea"/>
                          <a:cs typeface="+mn-ea"/>
                          <a:sym typeface="+mn-lt"/>
                        </a:rPr>
                        <a:t>课程主题</a:t>
                      </a:r>
                    </a:p>
                  </a:txBody>
                  <a:tcPr/>
                </a:tc>
                <a:extLst>
                  <a:ext uri="{0D108BD9-81ED-4DB2-BD59-A6C34878D82A}">
                    <a16:rowId xmlns:a16="http://schemas.microsoft.com/office/drawing/2014/main" val="10000"/>
                  </a:ext>
                </a:extLst>
              </a:tr>
              <a:tr h="525499">
                <a:tc>
                  <a:txBody>
                    <a:bodyPr/>
                    <a:lstStyle/>
                    <a:p>
                      <a:pPr algn="ctr"/>
                      <a:r>
                        <a:rPr lang="en-US" altLang="zh-CN" sz="2800" dirty="0">
                          <a:latin typeface="+mn-lt"/>
                          <a:ea typeface="+mn-ea"/>
                          <a:cs typeface="+mn-ea"/>
                          <a:sym typeface="+mn-lt"/>
                        </a:rPr>
                        <a:t>1</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软件危机：软件生命周期以及定义</a:t>
                      </a:r>
                      <a:endParaRPr lang="en-US" altLang="zh-CN" sz="2800" dirty="0">
                        <a:latin typeface="+mn-lt"/>
                        <a:ea typeface="+mn-ea"/>
                        <a:cs typeface="+mn-ea"/>
                        <a:sym typeface="+mn-lt"/>
                      </a:endParaRPr>
                    </a:p>
                  </a:txBody>
                  <a:tcPr/>
                </a:tc>
                <a:extLst>
                  <a:ext uri="{0D108BD9-81ED-4DB2-BD59-A6C34878D82A}">
                    <a16:rowId xmlns:a16="http://schemas.microsoft.com/office/drawing/2014/main" val="10001"/>
                  </a:ext>
                </a:extLst>
              </a:tr>
              <a:tr h="399523">
                <a:tc>
                  <a:txBody>
                    <a:bodyPr/>
                    <a:lstStyle/>
                    <a:p>
                      <a:pPr algn="ctr"/>
                      <a:r>
                        <a:rPr lang="en-US" altLang="zh-CN" sz="2800" dirty="0">
                          <a:latin typeface="+mn-lt"/>
                          <a:ea typeface="+mn-ea"/>
                          <a:cs typeface="+mn-ea"/>
                          <a:sym typeface="+mn-lt"/>
                        </a:rPr>
                        <a:t>2</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a:latin typeface="+mn-lt"/>
                          <a:ea typeface="+mn-ea"/>
                          <a:cs typeface="+mn-ea"/>
                          <a:sym typeface="+mn-lt"/>
                        </a:rPr>
                        <a:t>软件生命周期：开发</a:t>
                      </a:r>
                      <a:r>
                        <a:rPr lang="zh-CN" altLang="en-US" sz="2800" dirty="0">
                          <a:latin typeface="+mn-lt"/>
                          <a:ea typeface="+mn-ea"/>
                          <a:cs typeface="+mn-ea"/>
                          <a:sym typeface="+mn-lt"/>
                        </a:rPr>
                        <a:t>遇到的问题，经典软件开发模型</a:t>
                      </a:r>
                    </a:p>
                  </a:txBody>
                  <a:tcPr/>
                </a:tc>
                <a:extLst>
                  <a:ext uri="{0D108BD9-81ED-4DB2-BD59-A6C34878D82A}">
                    <a16:rowId xmlns:a16="http://schemas.microsoft.com/office/drawing/2014/main" val="10002"/>
                  </a:ext>
                </a:extLst>
              </a:tr>
              <a:tr h="525499">
                <a:tc>
                  <a:txBody>
                    <a:bodyPr/>
                    <a:lstStyle/>
                    <a:p>
                      <a:pPr algn="ctr"/>
                      <a:r>
                        <a:rPr lang="en-US" altLang="zh-CN" sz="2800" dirty="0">
                          <a:latin typeface="+mn-lt"/>
                          <a:ea typeface="+mn-ea"/>
                          <a:cs typeface="+mn-ea"/>
                          <a:sym typeface="+mn-lt"/>
                        </a:rPr>
                        <a:t>3</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结构化的软件工程：发展，分析方法、建模和工具等</a:t>
                      </a:r>
                      <a:endParaRPr lang="en-US" altLang="zh-CN" sz="2800" dirty="0">
                        <a:latin typeface="+mn-lt"/>
                        <a:ea typeface="+mn-ea"/>
                        <a:cs typeface="+mn-ea"/>
                        <a:sym typeface="+mn-lt"/>
                      </a:endParaRPr>
                    </a:p>
                  </a:txBody>
                  <a:tcPr/>
                </a:tc>
                <a:extLst>
                  <a:ext uri="{0D108BD9-81ED-4DB2-BD59-A6C34878D82A}">
                    <a16:rowId xmlns:a16="http://schemas.microsoft.com/office/drawing/2014/main" val="10003"/>
                  </a:ext>
                </a:extLst>
              </a:tr>
              <a:tr h="525499">
                <a:tc>
                  <a:txBody>
                    <a:bodyPr/>
                    <a:lstStyle/>
                    <a:p>
                      <a:pPr algn="ctr"/>
                      <a:r>
                        <a:rPr lang="en-US" altLang="zh-CN" sz="2800" dirty="0">
                          <a:latin typeface="+mn-lt"/>
                          <a:ea typeface="+mn-ea"/>
                          <a:cs typeface="+mn-ea"/>
                          <a:sym typeface="+mn-lt"/>
                        </a:rPr>
                        <a:t>4</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面向对象的软件工程：概念，分析方法、设计和</a:t>
                      </a:r>
                      <a:r>
                        <a:rPr lang="en-US" altLang="zh-CN" sz="2800" dirty="0">
                          <a:latin typeface="+mn-lt"/>
                          <a:ea typeface="+mn-ea"/>
                          <a:cs typeface="+mn-ea"/>
                          <a:sym typeface="+mn-lt"/>
                        </a:rPr>
                        <a:t>UML</a:t>
                      </a:r>
                      <a:r>
                        <a:rPr lang="zh-CN" altLang="en-US" sz="2800" dirty="0">
                          <a:latin typeface="+mn-lt"/>
                          <a:ea typeface="+mn-ea"/>
                          <a:cs typeface="+mn-ea"/>
                          <a:sym typeface="+mn-lt"/>
                        </a:rPr>
                        <a:t>等</a:t>
                      </a:r>
                      <a:endParaRPr lang="en-US" altLang="zh-CN" sz="2800" dirty="0">
                        <a:latin typeface="+mn-lt"/>
                        <a:ea typeface="+mn-ea"/>
                        <a:cs typeface="+mn-ea"/>
                        <a:sym typeface="+mn-lt"/>
                      </a:endParaRPr>
                    </a:p>
                  </a:txBody>
                  <a:tcPr/>
                </a:tc>
                <a:extLst>
                  <a:ext uri="{0D108BD9-81ED-4DB2-BD59-A6C34878D82A}">
                    <a16:rowId xmlns:a16="http://schemas.microsoft.com/office/drawing/2014/main" val="10004"/>
                  </a:ext>
                </a:extLst>
              </a:tr>
              <a:tr h="525499">
                <a:tc>
                  <a:txBody>
                    <a:bodyPr/>
                    <a:lstStyle/>
                    <a:p>
                      <a:pPr algn="ctr"/>
                      <a:r>
                        <a:rPr lang="en-US" altLang="zh-CN" sz="2800" dirty="0">
                          <a:latin typeface="+mn-lt"/>
                          <a:ea typeface="+mn-ea"/>
                          <a:cs typeface="+mn-ea"/>
                          <a:sym typeface="+mn-lt"/>
                        </a:rPr>
                        <a:t>5</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需求分析：需求的来源、定义、分析方法等</a:t>
                      </a:r>
                      <a:endParaRPr lang="en-US" altLang="zh-CN" sz="2800" dirty="0">
                        <a:latin typeface="+mn-lt"/>
                        <a:ea typeface="+mn-ea"/>
                        <a:cs typeface="+mn-ea"/>
                        <a:sym typeface="+mn-lt"/>
                      </a:endParaRPr>
                    </a:p>
                  </a:txBody>
                  <a:tcPr/>
                </a:tc>
                <a:extLst>
                  <a:ext uri="{0D108BD9-81ED-4DB2-BD59-A6C34878D82A}">
                    <a16:rowId xmlns:a16="http://schemas.microsoft.com/office/drawing/2014/main" val="10005"/>
                  </a:ext>
                </a:extLst>
              </a:tr>
              <a:tr h="525499">
                <a:tc>
                  <a:txBody>
                    <a:bodyPr/>
                    <a:lstStyle/>
                    <a:p>
                      <a:pPr algn="ctr"/>
                      <a:r>
                        <a:rPr lang="en-US" altLang="zh-CN" sz="2800" dirty="0">
                          <a:latin typeface="+mn-lt"/>
                          <a:ea typeface="+mn-ea"/>
                          <a:cs typeface="+mn-ea"/>
                          <a:sym typeface="+mn-lt"/>
                        </a:rPr>
                        <a:t>6</a:t>
                      </a:r>
                      <a:endParaRPr lang="zh-CN" altLang="en-US" sz="2800" dirty="0">
                        <a:latin typeface="+mn-lt"/>
                        <a:ea typeface="+mn-ea"/>
                        <a:cs typeface="+mn-ea"/>
                        <a:sym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latin typeface="+mn-lt"/>
                          <a:ea typeface="+mn-ea"/>
                          <a:cs typeface="+mn-ea"/>
                          <a:sym typeface="+mn-lt"/>
                        </a:rPr>
                        <a:t>实现与测试：重用性、编码、软件测试等</a:t>
                      </a:r>
                      <a:endParaRPr lang="en-US" altLang="zh-CN" sz="2800" dirty="0">
                        <a:latin typeface="+mn-lt"/>
                        <a:ea typeface="+mn-ea"/>
                        <a:cs typeface="+mn-ea"/>
                        <a:sym typeface="+mn-lt"/>
                      </a:endParaRPr>
                    </a:p>
                  </a:txBody>
                  <a:tcPr/>
                </a:tc>
                <a:extLst>
                  <a:ext uri="{0D108BD9-81ED-4DB2-BD59-A6C34878D82A}">
                    <a16:rowId xmlns:a16="http://schemas.microsoft.com/office/drawing/2014/main" val="10006"/>
                  </a:ext>
                </a:extLst>
              </a:tr>
              <a:tr h="399523">
                <a:tc>
                  <a:txBody>
                    <a:bodyPr/>
                    <a:lstStyle/>
                    <a:p>
                      <a:pPr algn="ctr"/>
                      <a:r>
                        <a:rPr lang="en-US" altLang="zh-CN" sz="2800" dirty="0">
                          <a:latin typeface="+mn-lt"/>
                          <a:ea typeface="+mn-ea"/>
                          <a:cs typeface="+mn-ea"/>
                          <a:sym typeface="+mn-lt"/>
                        </a:rPr>
                        <a:t>7</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软件维护：维护的定义、维护的管理等</a:t>
                      </a:r>
                      <a:endParaRPr lang="en-US" altLang="zh-CN" sz="2800" dirty="0">
                        <a:latin typeface="+mn-lt"/>
                        <a:ea typeface="+mn-ea"/>
                        <a:cs typeface="+mn-ea"/>
                        <a:sym typeface="+mn-lt"/>
                      </a:endParaRPr>
                    </a:p>
                  </a:txBody>
                  <a:tcPr/>
                </a:tc>
                <a:extLst>
                  <a:ext uri="{0D108BD9-81ED-4DB2-BD59-A6C34878D82A}">
                    <a16:rowId xmlns:a16="http://schemas.microsoft.com/office/drawing/2014/main" val="10007"/>
                  </a:ext>
                </a:extLst>
              </a:tr>
              <a:tr h="399523">
                <a:tc>
                  <a:txBody>
                    <a:bodyPr/>
                    <a:lstStyle/>
                    <a:p>
                      <a:pPr algn="ctr"/>
                      <a:r>
                        <a:rPr lang="en-US" altLang="zh-CN" sz="2800" dirty="0">
                          <a:latin typeface="+mn-lt"/>
                          <a:ea typeface="+mn-ea"/>
                          <a:cs typeface="+mn-ea"/>
                          <a:sym typeface="+mn-lt"/>
                        </a:rPr>
                        <a:t>8</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软件标准与软件文档：相关标准以及文档</a:t>
                      </a:r>
                      <a:endParaRPr lang="en-US" altLang="zh-CN" sz="2800" dirty="0">
                        <a:latin typeface="+mn-lt"/>
                        <a:ea typeface="+mn-ea"/>
                        <a:cs typeface="+mn-ea"/>
                        <a:sym typeface="+mn-lt"/>
                      </a:endParaRPr>
                    </a:p>
                  </a:txBody>
                  <a:tcPr/>
                </a:tc>
                <a:extLst>
                  <a:ext uri="{0D108BD9-81ED-4DB2-BD59-A6C34878D82A}">
                    <a16:rowId xmlns:a16="http://schemas.microsoft.com/office/drawing/2014/main" val="10008"/>
                  </a:ext>
                </a:extLst>
              </a:tr>
              <a:tr h="525499">
                <a:tc>
                  <a:txBody>
                    <a:bodyPr/>
                    <a:lstStyle/>
                    <a:p>
                      <a:pPr algn="ctr"/>
                      <a:r>
                        <a:rPr lang="en-US" altLang="zh-CN" sz="2800" dirty="0">
                          <a:latin typeface="+mn-lt"/>
                          <a:ea typeface="+mn-ea"/>
                          <a:cs typeface="+mn-ea"/>
                          <a:sym typeface="+mn-lt"/>
                        </a:rPr>
                        <a:t>9</a:t>
                      </a:r>
                      <a:endParaRPr lang="zh-CN" altLang="en-US" sz="2800" dirty="0">
                        <a:latin typeface="+mn-lt"/>
                        <a:ea typeface="+mn-ea"/>
                        <a:cs typeface="+mn-ea"/>
                        <a:sym typeface="+mn-lt"/>
                      </a:endParaRPr>
                    </a:p>
                  </a:txBody>
                  <a:tcPr/>
                </a:tc>
                <a:tc>
                  <a:txBody>
                    <a:bodyPr/>
                    <a:lstStyle/>
                    <a:p>
                      <a:pPr marL="0" indent="0" algn="ctr">
                        <a:buFont typeface="+mj-lt"/>
                        <a:buNone/>
                      </a:pPr>
                      <a:r>
                        <a:rPr lang="zh-CN" altLang="en-US" sz="2800" dirty="0">
                          <a:latin typeface="+mn-lt"/>
                          <a:ea typeface="+mn-ea"/>
                          <a:cs typeface="+mn-ea"/>
                          <a:sym typeface="+mn-lt"/>
                        </a:rPr>
                        <a:t>软件工程最新发展趋势：敏捷开发、智能化软件工程等</a:t>
                      </a:r>
                      <a:endParaRPr lang="en-US" altLang="zh-CN" sz="2800" dirty="0">
                        <a:latin typeface="+mn-lt"/>
                        <a:ea typeface="+mn-ea"/>
                        <a:cs typeface="+mn-ea"/>
                        <a:sym typeface="+mn-lt"/>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TextBox 79"/>
          <p:cNvSpPr txBox="1"/>
          <p:nvPr/>
        </p:nvSpPr>
        <p:spPr>
          <a:xfrm>
            <a:off x="-13581" y="2413648"/>
            <a:ext cx="3204723" cy="1897443"/>
          </a:xfrm>
          <a:prstGeom prst="rect">
            <a:avLst/>
          </a:prstGeom>
          <a:noFill/>
        </p:spPr>
        <p:txBody>
          <a:bodyPr wrap="none" rtlCol="0">
            <a:spAutoFit/>
          </a:bodyPr>
          <a:lstStyle/>
          <a:p>
            <a:pPr algn="ctr"/>
            <a:r>
              <a:rPr lang="zh-CN" altLang="en-US" sz="5865" b="1" dirty="0">
                <a:solidFill>
                  <a:schemeClr val="bg1"/>
                </a:solidFill>
                <a:cs typeface="+mn-ea"/>
                <a:sym typeface="+mn-lt"/>
              </a:rPr>
              <a:t>初识</a:t>
            </a:r>
            <a:endParaRPr lang="en-US" altLang="zh-CN" sz="5865" b="1" dirty="0">
              <a:solidFill>
                <a:schemeClr val="bg1"/>
              </a:solidFill>
              <a:cs typeface="+mn-ea"/>
              <a:sym typeface="+mn-lt"/>
            </a:endParaRPr>
          </a:p>
          <a:p>
            <a:pPr algn="ctr"/>
            <a:r>
              <a:rPr lang="zh-CN" altLang="en-US" sz="5865" b="1" dirty="0">
                <a:solidFill>
                  <a:schemeClr val="bg1"/>
                </a:solidFill>
                <a:cs typeface="+mn-ea"/>
                <a:sym typeface="+mn-lt"/>
              </a:rPr>
              <a:t>软件工程</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5021" y="6128772"/>
            <a:ext cx="2079635" cy="388226"/>
          </a:xfrm>
          <a:prstGeom prst="rect">
            <a:avLst/>
          </a:prstGeom>
        </p:spPr>
      </p:pic>
      <p:sp>
        <p:nvSpPr>
          <p:cNvPr id="20" name="圆角矩形 4">
            <a:extLst>
              <a:ext uri="{FF2B5EF4-FFF2-40B4-BE49-F238E27FC236}">
                <a16:creationId xmlns:a16="http://schemas.microsoft.com/office/drawing/2014/main" id="{5CA78A51-C21D-40A3-BE45-6A7DB0D0ECE6}"/>
              </a:ext>
            </a:extLst>
          </p:cNvPr>
          <p:cNvSpPr/>
          <p:nvPr/>
        </p:nvSpPr>
        <p:spPr>
          <a:xfrm>
            <a:off x="5642044" y="1435688"/>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01</a:t>
            </a:r>
            <a:endParaRPr lang="zh-CN" altLang="en-US" b="1" dirty="0">
              <a:cs typeface="+mn-ea"/>
              <a:sym typeface="+mn-lt"/>
            </a:endParaRPr>
          </a:p>
        </p:txBody>
      </p:sp>
      <p:sp>
        <p:nvSpPr>
          <p:cNvPr id="25" name="圆角矩形 5">
            <a:extLst>
              <a:ext uri="{FF2B5EF4-FFF2-40B4-BE49-F238E27FC236}">
                <a16:creationId xmlns:a16="http://schemas.microsoft.com/office/drawing/2014/main" id="{C44816F0-53B1-4C46-927B-5AB0D2B289B5}"/>
              </a:ext>
            </a:extLst>
          </p:cNvPr>
          <p:cNvSpPr/>
          <p:nvPr/>
        </p:nvSpPr>
        <p:spPr>
          <a:xfrm>
            <a:off x="5642044" y="2403613"/>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02</a:t>
            </a:r>
            <a:endParaRPr lang="zh-CN" altLang="en-US" b="1" dirty="0">
              <a:cs typeface="+mn-ea"/>
              <a:sym typeface="+mn-lt"/>
            </a:endParaRPr>
          </a:p>
        </p:txBody>
      </p:sp>
      <p:sp>
        <p:nvSpPr>
          <p:cNvPr id="26" name="圆角矩形 6">
            <a:extLst>
              <a:ext uri="{FF2B5EF4-FFF2-40B4-BE49-F238E27FC236}">
                <a16:creationId xmlns:a16="http://schemas.microsoft.com/office/drawing/2014/main" id="{0AF808CA-C0DE-478E-A109-11D281FA502C}"/>
              </a:ext>
            </a:extLst>
          </p:cNvPr>
          <p:cNvSpPr/>
          <p:nvPr/>
        </p:nvSpPr>
        <p:spPr>
          <a:xfrm>
            <a:off x="5642044" y="3371538"/>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03</a:t>
            </a:r>
            <a:endParaRPr lang="zh-CN" altLang="en-US" b="1" dirty="0">
              <a:cs typeface="+mn-ea"/>
              <a:sym typeface="+mn-lt"/>
            </a:endParaRPr>
          </a:p>
        </p:txBody>
      </p:sp>
      <p:sp>
        <p:nvSpPr>
          <p:cNvPr id="29" name="圆角矩形 7">
            <a:extLst>
              <a:ext uri="{FF2B5EF4-FFF2-40B4-BE49-F238E27FC236}">
                <a16:creationId xmlns:a16="http://schemas.microsoft.com/office/drawing/2014/main" id="{8DB1F17B-CC2C-41CE-B725-16091EA3FA30}"/>
              </a:ext>
            </a:extLst>
          </p:cNvPr>
          <p:cNvSpPr/>
          <p:nvPr/>
        </p:nvSpPr>
        <p:spPr>
          <a:xfrm>
            <a:off x="5642044" y="4339463"/>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04</a:t>
            </a:r>
            <a:endParaRPr lang="zh-CN" altLang="en-US" b="1" dirty="0">
              <a:cs typeface="+mn-ea"/>
              <a:sym typeface="+mn-lt"/>
            </a:endParaRPr>
          </a:p>
        </p:txBody>
      </p:sp>
      <p:sp>
        <p:nvSpPr>
          <p:cNvPr id="31" name="圆角矩形 58">
            <a:extLst>
              <a:ext uri="{FF2B5EF4-FFF2-40B4-BE49-F238E27FC236}">
                <a16:creationId xmlns:a16="http://schemas.microsoft.com/office/drawing/2014/main" id="{15407880-7A7B-4967-BA44-B9CE61FF219A}"/>
              </a:ext>
            </a:extLst>
          </p:cNvPr>
          <p:cNvSpPr/>
          <p:nvPr/>
        </p:nvSpPr>
        <p:spPr>
          <a:xfrm>
            <a:off x="6746944" y="1435688"/>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对软件的认识</a:t>
            </a:r>
          </a:p>
        </p:txBody>
      </p:sp>
      <p:sp>
        <p:nvSpPr>
          <p:cNvPr id="32" name="圆角矩形 59">
            <a:extLst>
              <a:ext uri="{FF2B5EF4-FFF2-40B4-BE49-F238E27FC236}">
                <a16:creationId xmlns:a16="http://schemas.microsoft.com/office/drawing/2014/main" id="{576943E1-6275-4F72-9250-DD0BB7223D1A}"/>
              </a:ext>
            </a:extLst>
          </p:cNvPr>
          <p:cNvSpPr/>
          <p:nvPr/>
        </p:nvSpPr>
        <p:spPr>
          <a:xfrm>
            <a:off x="6746944" y="2403613"/>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软件危机</a:t>
            </a:r>
          </a:p>
        </p:txBody>
      </p:sp>
      <p:sp>
        <p:nvSpPr>
          <p:cNvPr id="33" name="圆角矩形 60">
            <a:extLst>
              <a:ext uri="{FF2B5EF4-FFF2-40B4-BE49-F238E27FC236}">
                <a16:creationId xmlns:a16="http://schemas.microsoft.com/office/drawing/2014/main" id="{0D9CEF94-5622-42AF-B011-0D3AA45D0591}"/>
              </a:ext>
            </a:extLst>
          </p:cNvPr>
          <p:cNvSpPr/>
          <p:nvPr/>
        </p:nvSpPr>
        <p:spPr>
          <a:xfrm>
            <a:off x="6746944" y="3371538"/>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软件工程的定义</a:t>
            </a:r>
          </a:p>
        </p:txBody>
      </p:sp>
      <p:sp>
        <p:nvSpPr>
          <p:cNvPr id="34" name="圆角矩形 61">
            <a:extLst>
              <a:ext uri="{FF2B5EF4-FFF2-40B4-BE49-F238E27FC236}">
                <a16:creationId xmlns:a16="http://schemas.microsoft.com/office/drawing/2014/main" id="{E31F814D-6614-4DDB-AFC8-8485CF48A831}"/>
              </a:ext>
            </a:extLst>
          </p:cNvPr>
          <p:cNvSpPr/>
          <p:nvPr/>
        </p:nvSpPr>
        <p:spPr>
          <a:xfrm>
            <a:off x="6746944" y="4339463"/>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软件的生命周期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Part.01</a:t>
            </a:r>
          </a:p>
        </p:txBody>
      </p:sp>
      <p:sp>
        <p:nvSpPr>
          <p:cNvPr id="9" name="文本框 8"/>
          <p:cNvSpPr txBox="1"/>
          <p:nvPr/>
        </p:nvSpPr>
        <p:spPr>
          <a:xfrm>
            <a:off x="3337449"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对软件的认识</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09" y="1079947"/>
            <a:ext cx="2590705" cy="525780"/>
          </a:xfrm>
          <a:prstGeom prst="rect">
            <a:avLst/>
          </a:prstGeom>
          <a:noFill/>
        </p:spPr>
        <p:txBody>
          <a:bodyPr wrap="square" lIns="0" tIns="48000" rIns="0" bIns="48000" rtlCol="0">
            <a:spAutoFit/>
          </a:bodyPr>
          <a:lstStyle/>
          <a:p>
            <a:pPr algn="l"/>
            <a:r>
              <a:rPr lang="zh-CN" altLang="en-US" sz="2800" b="1" dirty="0">
                <a:solidFill>
                  <a:schemeClr val="tx1">
                    <a:lumMod val="65000"/>
                    <a:lumOff val="35000"/>
                  </a:schemeClr>
                </a:solidFill>
                <a:cs typeface="+mn-ea"/>
                <a:sym typeface="+mn-lt"/>
              </a:rPr>
              <a:t>引言</a:t>
            </a:r>
          </a:p>
        </p:txBody>
      </p:sp>
      <p:grpSp>
        <p:nvGrpSpPr>
          <p:cNvPr id="20" name="组合 19"/>
          <p:cNvGrpSpPr/>
          <p:nvPr/>
        </p:nvGrpSpPr>
        <p:grpSpPr>
          <a:xfrm>
            <a:off x="756920" y="2049780"/>
            <a:ext cx="6022340" cy="460375"/>
            <a:chOff x="797682" y="1547044"/>
            <a:chExt cx="6517915" cy="460375"/>
          </a:xfrm>
        </p:grpSpPr>
        <p:sp>
          <p:nvSpPr>
            <p:cNvPr id="21" name="矩形 20"/>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人类已经步入信息化社会和大数据时代</a:t>
              </a:r>
            </a:p>
          </p:txBody>
        </p:sp>
      </p:grpSp>
      <p:sp>
        <p:nvSpPr>
          <p:cNvPr id="6" name="矩形 5"/>
          <p:cNvSpPr/>
          <p:nvPr/>
        </p:nvSpPr>
        <p:spPr>
          <a:xfrm>
            <a:off x="8947785" y="3556000"/>
            <a:ext cx="1432560" cy="1432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自然、社会发展规律及问题</a:t>
            </a:r>
          </a:p>
        </p:txBody>
      </p:sp>
      <p:sp>
        <p:nvSpPr>
          <p:cNvPr id="7" name="矩形 6"/>
          <p:cNvSpPr/>
          <p:nvPr/>
        </p:nvSpPr>
        <p:spPr>
          <a:xfrm>
            <a:off x="5166995" y="3556000"/>
            <a:ext cx="1432560" cy="1432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cs typeface="+mn-ea"/>
                <a:sym typeface="+mn-lt"/>
              </a:rPr>
              <a:t>无处不在的软件</a:t>
            </a:r>
            <a:endParaRPr lang="zh-CN" altLang="en-US">
              <a:cs typeface="+mn-ea"/>
              <a:sym typeface="+mn-lt"/>
            </a:endParaRPr>
          </a:p>
        </p:txBody>
      </p:sp>
      <p:sp>
        <p:nvSpPr>
          <p:cNvPr id="8" name="矩形 7"/>
          <p:cNvSpPr/>
          <p:nvPr/>
        </p:nvSpPr>
        <p:spPr>
          <a:xfrm>
            <a:off x="1421130" y="3556000"/>
            <a:ext cx="1432560" cy="1432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altLang="en-US" sz="2400" dirty="0">
                <a:solidFill>
                  <a:schemeClr val="bg1"/>
                </a:solidFill>
                <a:cs typeface="+mn-ea"/>
                <a:sym typeface="+mn-lt"/>
              </a:rPr>
              <a:t>自然、社会现象</a:t>
            </a:r>
          </a:p>
        </p:txBody>
      </p:sp>
      <p:sp>
        <p:nvSpPr>
          <p:cNvPr id="11" name="右箭头 10"/>
          <p:cNvSpPr/>
          <p:nvPr/>
        </p:nvSpPr>
        <p:spPr>
          <a:xfrm>
            <a:off x="2905760" y="4043680"/>
            <a:ext cx="2204720" cy="467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右箭头 11"/>
          <p:cNvSpPr/>
          <p:nvPr/>
        </p:nvSpPr>
        <p:spPr>
          <a:xfrm>
            <a:off x="6666865" y="4038600"/>
            <a:ext cx="2204720" cy="467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3434080" y="3675380"/>
            <a:ext cx="1148080" cy="368300"/>
          </a:xfrm>
          <a:prstGeom prst="rect">
            <a:avLst/>
          </a:prstGeom>
          <a:noFill/>
        </p:spPr>
        <p:txBody>
          <a:bodyPr wrap="square" rtlCol="0">
            <a:spAutoFit/>
          </a:bodyPr>
          <a:lstStyle/>
          <a:p>
            <a:r>
              <a:rPr lang="zh-CN" altLang="en-US">
                <a:cs typeface="+mn-ea"/>
                <a:sym typeface="+mn-lt"/>
              </a:rPr>
              <a:t>计算化</a:t>
            </a:r>
          </a:p>
        </p:txBody>
      </p:sp>
      <p:sp>
        <p:nvSpPr>
          <p:cNvPr id="14" name="文本框 13"/>
          <p:cNvSpPr txBox="1"/>
          <p:nvPr/>
        </p:nvSpPr>
        <p:spPr>
          <a:xfrm>
            <a:off x="3434080" y="4620260"/>
            <a:ext cx="868680" cy="368300"/>
          </a:xfrm>
          <a:prstGeom prst="rect">
            <a:avLst/>
          </a:prstGeom>
          <a:noFill/>
        </p:spPr>
        <p:txBody>
          <a:bodyPr wrap="none" rtlCol="0" anchor="t">
            <a:spAutoFit/>
          </a:bodyPr>
          <a:lstStyle/>
          <a:p>
            <a:r>
              <a:rPr lang="zh-CN" altLang="en-US">
                <a:cs typeface="+mn-ea"/>
                <a:sym typeface="+mn-lt"/>
              </a:rPr>
              <a:t>数字化</a:t>
            </a:r>
          </a:p>
        </p:txBody>
      </p:sp>
      <p:sp>
        <p:nvSpPr>
          <p:cNvPr id="15" name="文本框 14"/>
          <p:cNvSpPr txBox="1"/>
          <p:nvPr/>
        </p:nvSpPr>
        <p:spPr>
          <a:xfrm>
            <a:off x="7195185" y="3675380"/>
            <a:ext cx="1148080" cy="368300"/>
          </a:xfrm>
          <a:prstGeom prst="rect">
            <a:avLst/>
          </a:prstGeom>
          <a:noFill/>
        </p:spPr>
        <p:txBody>
          <a:bodyPr wrap="square" rtlCol="0">
            <a:spAutoFit/>
          </a:bodyPr>
          <a:lstStyle/>
          <a:p>
            <a:r>
              <a:rPr lang="zh-CN" altLang="en-US">
                <a:cs typeface="+mn-ea"/>
                <a:sym typeface="+mn-lt"/>
              </a:rPr>
              <a:t>问题求解</a:t>
            </a:r>
          </a:p>
        </p:txBody>
      </p:sp>
      <p:sp>
        <p:nvSpPr>
          <p:cNvPr id="16" name="文本框 15"/>
          <p:cNvSpPr txBox="1"/>
          <p:nvPr/>
        </p:nvSpPr>
        <p:spPr>
          <a:xfrm>
            <a:off x="7220585" y="4620260"/>
            <a:ext cx="1097280" cy="368300"/>
          </a:xfrm>
          <a:prstGeom prst="rect">
            <a:avLst/>
          </a:prstGeom>
          <a:noFill/>
        </p:spPr>
        <p:txBody>
          <a:bodyPr wrap="none" rtlCol="0" anchor="t">
            <a:spAutoFit/>
          </a:bodyPr>
          <a:lstStyle/>
          <a:p>
            <a:r>
              <a:rPr lang="zh-CN" altLang="en-US">
                <a:cs typeface="+mn-ea"/>
                <a:sym typeface="+mn-lt"/>
              </a:rPr>
              <a:t>作用改造</a:t>
            </a:r>
          </a:p>
        </p:txBody>
      </p:sp>
      <p:sp>
        <p:nvSpPr>
          <p:cNvPr id="26" name="矩形 4">
            <a:extLst>
              <a:ext uri="{FF2B5EF4-FFF2-40B4-BE49-F238E27FC236}">
                <a16:creationId xmlns:a16="http://schemas.microsoft.com/office/drawing/2014/main" id="{D138751E-6FB7-4C20-9A05-9734AA336A27}"/>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28" name="直接连接符 27">
            <a:extLst>
              <a:ext uri="{FF2B5EF4-FFF2-40B4-BE49-F238E27FC236}">
                <a16:creationId xmlns:a16="http://schemas.microsoft.com/office/drawing/2014/main" id="{23E8BB89-946F-4D3B-AAA2-250644059763}"/>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2C4C29D-C042-4EA0-BD07-B62FE060DCFE}"/>
              </a:ext>
            </a:extLst>
          </p:cNvPr>
          <p:cNvSpPr/>
          <p:nvPr/>
        </p:nvSpPr>
        <p:spPr>
          <a:xfrm>
            <a:off x="5382614"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31" name="TextBox 6">
            <a:extLst>
              <a:ext uri="{FF2B5EF4-FFF2-40B4-BE49-F238E27FC236}">
                <a16:creationId xmlns:a16="http://schemas.microsoft.com/office/drawing/2014/main" id="{E2E63881-2722-461D-8C74-8BBAE02DF1A5}"/>
              </a:ext>
            </a:extLst>
          </p:cNvPr>
          <p:cNvSpPr txBox="1"/>
          <p:nvPr/>
        </p:nvSpPr>
        <p:spPr>
          <a:xfrm>
            <a:off x="5353147" y="20183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对软件的认识</a:t>
            </a:r>
          </a:p>
        </p:txBody>
      </p:sp>
      <p:sp>
        <p:nvSpPr>
          <p:cNvPr id="34" name="TextBox 7">
            <a:extLst>
              <a:ext uri="{FF2B5EF4-FFF2-40B4-BE49-F238E27FC236}">
                <a16:creationId xmlns:a16="http://schemas.microsoft.com/office/drawing/2014/main" id="{C42B8577-BD78-40CA-BC96-025D62F22702}"/>
              </a:ext>
            </a:extLst>
          </p:cNvPr>
          <p:cNvSpPr txBox="1"/>
          <p:nvPr/>
        </p:nvSpPr>
        <p:spPr>
          <a:xfrm>
            <a:off x="7169785"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38" name="TextBox 9">
            <a:extLst>
              <a:ext uri="{FF2B5EF4-FFF2-40B4-BE49-F238E27FC236}">
                <a16:creationId xmlns:a16="http://schemas.microsoft.com/office/drawing/2014/main" id="{32270D1D-E471-4801-B403-03DD7461F65B}"/>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40" name="TextBox 10">
            <a:extLst>
              <a:ext uri="{FF2B5EF4-FFF2-40B4-BE49-F238E27FC236}">
                <a16:creationId xmlns:a16="http://schemas.microsoft.com/office/drawing/2014/main" id="{9DBBB116-9DD0-4FF7-89FC-963C78CC2F0D}"/>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41" name="直接连接符 40">
            <a:extLst>
              <a:ext uri="{FF2B5EF4-FFF2-40B4-BE49-F238E27FC236}">
                <a16:creationId xmlns:a16="http://schemas.microsoft.com/office/drawing/2014/main" id="{B5F2F155-2CA8-4DCF-82F0-5A2EFF5748B4}"/>
              </a:ext>
            </a:extLst>
          </p:cNvPr>
          <p:cNvCxnSpPr/>
          <p:nvPr/>
        </p:nvCxnSpPr>
        <p:spPr>
          <a:xfrm>
            <a:off x="86926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7">
            <a:extLst>
              <a:ext uri="{FF2B5EF4-FFF2-40B4-BE49-F238E27FC236}">
                <a16:creationId xmlns:a16="http://schemas.microsoft.com/office/drawing/2014/main" id="{FB657DA2-7054-47E7-8C7C-889BAB739CFB}"/>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43" name="直接连接符 42">
            <a:extLst>
              <a:ext uri="{FF2B5EF4-FFF2-40B4-BE49-F238E27FC236}">
                <a16:creationId xmlns:a16="http://schemas.microsoft.com/office/drawing/2014/main" id="{C2B21F5D-C7C0-470A-8957-096F86F14851}"/>
              </a:ext>
            </a:extLst>
          </p:cNvPr>
          <p:cNvCxnSpPr/>
          <p:nvPr/>
        </p:nvCxnSpPr>
        <p:spPr>
          <a:xfrm>
            <a:off x="7061199" y="273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6FECC61-D1C1-47AD-A302-B925CA3C2C14}"/>
              </a:ext>
            </a:extLst>
          </p:cNvPr>
          <p:cNvCxnSpPr/>
          <p:nvPr/>
        </p:nvCxnSpPr>
        <p:spPr>
          <a:xfrm>
            <a:off x="5352030" y="304910"/>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6" name="图片 45">
            <a:extLst>
              <a:ext uri="{FF2B5EF4-FFF2-40B4-BE49-F238E27FC236}">
                <a16:creationId xmlns:a16="http://schemas.microsoft.com/office/drawing/2014/main" id="{7042D01B-6DD5-4CED-BA95-BB7CF6E08C8B}"/>
              </a:ext>
            </a:extLst>
          </p:cNvPr>
          <p:cNvPicPr>
            <a:picLocks noChangeAspect="1"/>
          </p:cNvPicPr>
          <p:nvPr/>
        </p:nvPicPr>
        <p:blipFill>
          <a:blip r:embed="rId3"/>
          <a:stretch>
            <a:fillRect/>
          </a:stretch>
        </p:blipFill>
        <p:spPr>
          <a:xfrm>
            <a:off x="135890" y="26670"/>
            <a:ext cx="791210" cy="715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52278" y="1838119"/>
            <a:ext cx="5759143" cy="4452566"/>
          </a:xfrm>
          <a:prstGeom prst="rect">
            <a:avLst/>
          </a:prstGeom>
          <a:noFill/>
        </p:spPr>
        <p:txBody>
          <a:bodyPr wrap="square" rtlCol="0">
            <a:spAutoFit/>
          </a:bodyPr>
          <a:lstStyle/>
          <a:p>
            <a:pPr marL="342900" indent="-342900">
              <a:lnSpc>
                <a:spcPct val="150000"/>
              </a:lnSpc>
              <a:buClr>
                <a:srgbClr val="0054A3"/>
              </a:buClr>
              <a:buFont typeface="Wingdings" panose="05000000000000000000" pitchFamily="2" charset="2"/>
              <a:buChar char="p"/>
            </a:pPr>
            <a:r>
              <a:rPr lang="zh-CN" altLang="en-US" sz="2400" dirty="0">
                <a:cs typeface="+mn-ea"/>
                <a:sym typeface="+mn-lt"/>
              </a:rPr>
              <a:t>乐观的看法：</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软件是艺术创作，</a:t>
            </a:r>
            <a:r>
              <a:rPr lang="zh-CN" altLang="en-US" sz="2400" dirty="0">
                <a:solidFill>
                  <a:srgbClr val="FF0000"/>
                </a:solidFill>
                <a:cs typeface="+mn-ea"/>
                <a:sym typeface="+mn-lt"/>
              </a:rPr>
              <a:t>过多的规矩</a:t>
            </a:r>
            <a:r>
              <a:rPr lang="zh-CN" altLang="en-US" sz="2400" dirty="0">
                <a:cs typeface="+mn-ea"/>
                <a:sym typeface="+mn-lt"/>
              </a:rPr>
              <a:t>限制软件的创造；</a:t>
            </a: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使用规范的标准会有高质量的软件；</a:t>
            </a:r>
          </a:p>
          <a:p>
            <a:pPr marL="800100" lvl="1" indent="-342900">
              <a:lnSpc>
                <a:spcPct val="150000"/>
              </a:lnSpc>
              <a:buClr>
                <a:srgbClr val="0054A3"/>
              </a:buClr>
              <a:buFont typeface="Wingdings" panose="05000000000000000000" pitchFamily="2" charset="2"/>
              <a:buChar char="p"/>
            </a:pPr>
            <a:r>
              <a:rPr lang="zh-CN" altLang="en-US" sz="2400" dirty="0">
                <a:solidFill>
                  <a:srgbClr val="FF0000"/>
                </a:solidFill>
                <a:cs typeface="+mn-ea"/>
                <a:sym typeface="+mn-lt"/>
              </a:rPr>
              <a:t>软件高手</a:t>
            </a:r>
            <a:r>
              <a:rPr lang="zh-CN" altLang="en-US" sz="2400" dirty="0">
                <a:cs typeface="+mn-ea"/>
                <a:sym typeface="+mn-lt"/>
              </a:rPr>
              <a:t>开发的软件就是先进的软件；</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solidFill>
                  <a:srgbClr val="FF0000"/>
                </a:solidFill>
                <a:cs typeface="+mn-ea"/>
                <a:sym typeface="+mn-lt"/>
              </a:rPr>
              <a:t>软件高手</a:t>
            </a:r>
            <a:r>
              <a:rPr lang="zh-CN" altLang="en-US" sz="2400" dirty="0">
                <a:cs typeface="+mn-ea"/>
                <a:sym typeface="+mn-lt"/>
              </a:rPr>
              <a:t>是软件成功的关键；</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软件研制周期落后需要增加人手；</a:t>
            </a:r>
          </a:p>
        </p:txBody>
      </p:sp>
      <p:sp>
        <p:nvSpPr>
          <p:cNvPr id="32" name="TextBox 6">
            <a:extLst>
              <a:ext uri="{FF2B5EF4-FFF2-40B4-BE49-F238E27FC236}">
                <a16:creationId xmlns:a16="http://schemas.microsoft.com/office/drawing/2014/main" id="{2C5F9C3A-6044-448D-875C-DD6EE36EAB27}"/>
              </a:ext>
            </a:extLst>
          </p:cNvPr>
          <p:cNvSpPr txBox="1"/>
          <p:nvPr/>
        </p:nvSpPr>
        <p:spPr>
          <a:xfrm>
            <a:off x="676953" y="1210511"/>
            <a:ext cx="3341455"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对软件的认识</a:t>
            </a:r>
            <a:r>
              <a:rPr lang="en-US"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sp>
        <p:nvSpPr>
          <p:cNvPr id="33" name="文本框 32">
            <a:extLst>
              <a:ext uri="{FF2B5EF4-FFF2-40B4-BE49-F238E27FC236}">
                <a16:creationId xmlns:a16="http://schemas.microsoft.com/office/drawing/2014/main" id="{5FD39208-A262-4F46-933B-46700D0C3A1F}"/>
              </a:ext>
            </a:extLst>
          </p:cNvPr>
          <p:cNvSpPr txBox="1"/>
          <p:nvPr/>
        </p:nvSpPr>
        <p:spPr>
          <a:xfrm>
            <a:off x="6485862" y="1738336"/>
            <a:ext cx="5644522" cy="3344570"/>
          </a:xfrm>
          <a:prstGeom prst="rect">
            <a:avLst/>
          </a:prstGeom>
          <a:noFill/>
        </p:spPr>
        <p:txBody>
          <a:bodyPr wrap="square" rtlCol="0">
            <a:spAutoFit/>
          </a:bodyPr>
          <a:lstStyle/>
          <a:p>
            <a:pPr marL="342900" indent="-342900">
              <a:lnSpc>
                <a:spcPct val="150000"/>
              </a:lnSpc>
              <a:buClr>
                <a:srgbClr val="0054A3"/>
              </a:buClr>
              <a:buFont typeface="Wingdings" panose="05000000000000000000" pitchFamily="2" charset="2"/>
              <a:buChar char="p"/>
            </a:pPr>
            <a:r>
              <a:rPr lang="zh-CN" altLang="en-US" sz="2400" dirty="0">
                <a:cs typeface="+mn-ea"/>
                <a:sym typeface="+mn-lt"/>
              </a:rPr>
              <a:t>悲观的看法：</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软件质量是人的</a:t>
            </a:r>
            <a:r>
              <a:rPr lang="zh-CN" altLang="en-US" sz="2400" dirty="0">
                <a:solidFill>
                  <a:srgbClr val="FF0000"/>
                </a:solidFill>
                <a:cs typeface="+mn-ea"/>
                <a:sym typeface="+mn-lt"/>
              </a:rPr>
              <a:t>智力表现</a:t>
            </a:r>
            <a:r>
              <a:rPr lang="zh-CN" altLang="en-US" sz="2400" dirty="0">
                <a:cs typeface="+mn-ea"/>
                <a:sym typeface="+mn-lt"/>
              </a:rPr>
              <a:t>；</a:t>
            </a: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a:t>
            </a:r>
            <a:r>
              <a:rPr lang="zh-CN" altLang="en-US" sz="2400" dirty="0">
                <a:solidFill>
                  <a:srgbClr val="FF0000"/>
                </a:solidFill>
                <a:cs typeface="+mn-ea"/>
                <a:sym typeface="+mn-lt"/>
              </a:rPr>
              <a:t>总是有错</a:t>
            </a:r>
            <a:r>
              <a:rPr lang="zh-CN" altLang="en-US" sz="2400" dirty="0">
                <a:cs typeface="+mn-ea"/>
                <a:sym typeface="+mn-lt"/>
              </a:rPr>
              <a:t>的，测试意义不大；</a:t>
            </a: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软件度量难，无法评估自己的工作量；</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人的</a:t>
            </a:r>
            <a:r>
              <a:rPr lang="zh-CN" altLang="en-US" sz="2400" dirty="0">
                <a:solidFill>
                  <a:srgbClr val="FF0000"/>
                </a:solidFill>
                <a:cs typeface="+mn-ea"/>
                <a:sym typeface="+mn-lt"/>
              </a:rPr>
              <a:t>智力与情绪</a:t>
            </a:r>
            <a:r>
              <a:rPr lang="zh-CN" altLang="en-US" sz="2400" dirty="0">
                <a:cs typeface="+mn-ea"/>
                <a:sym typeface="+mn-lt"/>
              </a:rPr>
              <a:t>会影响软件进度；</a:t>
            </a:r>
          </a:p>
        </p:txBody>
      </p:sp>
      <p:cxnSp>
        <p:nvCxnSpPr>
          <p:cNvPr id="34" name="直接连接符 33">
            <a:extLst>
              <a:ext uri="{FF2B5EF4-FFF2-40B4-BE49-F238E27FC236}">
                <a16:creationId xmlns:a16="http://schemas.microsoft.com/office/drawing/2014/main" id="{C0A97EA2-8CF6-4494-8781-68A95EDC5EB2}"/>
              </a:ext>
            </a:extLst>
          </p:cNvPr>
          <p:cNvCxnSpPr/>
          <p:nvPr/>
        </p:nvCxnSpPr>
        <p:spPr>
          <a:xfrm>
            <a:off x="6328031" y="1419412"/>
            <a:ext cx="0" cy="491364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2" name="矩形 4">
            <a:extLst>
              <a:ext uri="{FF2B5EF4-FFF2-40B4-BE49-F238E27FC236}">
                <a16:creationId xmlns:a16="http://schemas.microsoft.com/office/drawing/2014/main" id="{6250BD82-D033-4985-8393-F29D8EA0689C}"/>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43" name="直接连接符 42">
            <a:extLst>
              <a:ext uri="{FF2B5EF4-FFF2-40B4-BE49-F238E27FC236}">
                <a16:creationId xmlns:a16="http://schemas.microsoft.com/office/drawing/2014/main" id="{26309C7F-017F-4711-99A0-5542DB68D893}"/>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7FE20057-056D-4693-95C5-5B0ED534A356}"/>
              </a:ext>
            </a:extLst>
          </p:cNvPr>
          <p:cNvSpPr/>
          <p:nvPr/>
        </p:nvSpPr>
        <p:spPr>
          <a:xfrm>
            <a:off x="5382614"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5" name="TextBox 6">
            <a:extLst>
              <a:ext uri="{FF2B5EF4-FFF2-40B4-BE49-F238E27FC236}">
                <a16:creationId xmlns:a16="http://schemas.microsoft.com/office/drawing/2014/main" id="{87126683-2659-489F-8832-F90B6738CB03}"/>
              </a:ext>
            </a:extLst>
          </p:cNvPr>
          <p:cNvSpPr txBox="1"/>
          <p:nvPr/>
        </p:nvSpPr>
        <p:spPr>
          <a:xfrm>
            <a:off x="5353147" y="20183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对软件的认识</a:t>
            </a:r>
          </a:p>
        </p:txBody>
      </p:sp>
      <p:sp>
        <p:nvSpPr>
          <p:cNvPr id="57" name="TextBox 7">
            <a:extLst>
              <a:ext uri="{FF2B5EF4-FFF2-40B4-BE49-F238E27FC236}">
                <a16:creationId xmlns:a16="http://schemas.microsoft.com/office/drawing/2014/main" id="{2A76AECD-437C-4CA4-B635-E955AEACF524}"/>
              </a:ext>
            </a:extLst>
          </p:cNvPr>
          <p:cNvSpPr txBox="1"/>
          <p:nvPr/>
        </p:nvSpPr>
        <p:spPr>
          <a:xfrm>
            <a:off x="7169785"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58" name="TextBox 9">
            <a:extLst>
              <a:ext uri="{FF2B5EF4-FFF2-40B4-BE49-F238E27FC236}">
                <a16:creationId xmlns:a16="http://schemas.microsoft.com/office/drawing/2014/main" id="{3774B81F-0B81-43B3-AF4A-32F0709EDCF0}"/>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59" name="TextBox 10">
            <a:extLst>
              <a:ext uri="{FF2B5EF4-FFF2-40B4-BE49-F238E27FC236}">
                <a16:creationId xmlns:a16="http://schemas.microsoft.com/office/drawing/2014/main" id="{2ABF8EE2-A5FC-410D-8DEE-3E024FAB3425}"/>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60" name="直接连接符 59">
            <a:extLst>
              <a:ext uri="{FF2B5EF4-FFF2-40B4-BE49-F238E27FC236}">
                <a16:creationId xmlns:a16="http://schemas.microsoft.com/office/drawing/2014/main" id="{0A2385BC-D680-487F-BEAB-AE75A355C1CC}"/>
              </a:ext>
            </a:extLst>
          </p:cNvPr>
          <p:cNvCxnSpPr/>
          <p:nvPr/>
        </p:nvCxnSpPr>
        <p:spPr>
          <a:xfrm>
            <a:off x="86926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7">
            <a:extLst>
              <a:ext uri="{FF2B5EF4-FFF2-40B4-BE49-F238E27FC236}">
                <a16:creationId xmlns:a16="http://schemas.microsoft.com/office/drawing/2014/main" id="{F73CCB63-B1CC-49BA-8F63-E791B7671511}"/>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62" name="直接连接符 61">
            <a:extLst>
              <a:ext uri="{FF2B5EF4-FFF2-40B4-BE49-F238E27FC236}">
                <a16:creationId xmlns:a16="http://schemas.microsoft.com/office/drawing/2014/main" id="{8209C1D2-17FD-46ED-8CE3-FBD963A5D208}"/>
              </a:ext>
            </a:extLst>
          </p:cNvPr>
          <p:cNvCxnSpPr/>
          <p:nvPr/>
        </p:nvCxnSpPr>
        <p:spPr>
          <a:xfrm>
            <a:off x="7061199" y="273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3C29F3DE-89C8-46C6-A978-A1760A65D139}"/>
              </a:ext>
            </a:extLst>
          </p:cNvPr>
          <p:cNvCxnSpPr/>
          <p:nvPr/>
        </p:nvCxnSpPr>
        <p:spPr>
          <a:xfrm>
            <a:off x="5352030" y="304910"/>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A5C2F5C0-9915-4BD2-9CFF-6F758578B3DA}"/>
              </a:ext>
            </a:extLst>
          </p:cNvPr>
          <p:cNvPicPr>
            <a:picLocks noChangeAspect="1"/>
          </p:cNvPicPr>
          <p:nvPr/>
        </p:nvPicPr>
        <p:blipFill>
          <a:blip r:embed="rId3"/>
          <a:stretch>
            <a:fillRect/>
          </a:stretch>
        </p:blipFill>
        <p:spPr>
          <a:xfrm>
            <a:off x="135890" y="26670"/>
            <a:ext cx="791210" cy="715645"/>
          </a:xfrm>
          <a:prstGeom prst="rect">
            <a:avLst/>
          </a:prstGeom>
        </p:spPr>
      </p:pic>
    </p:spTree>
    <p:extLst>
      <p:ext uri="{BB962C8B-B14F-4D97-AF65-F5344CB8AC3E}">
        <p14:creationId xmlns:p14="http://schemas.microsoft.com/office/powerpoint/2010/main" val="274966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52278" y="1838119"/>
            <a:ext cx="5759143" cy="4455835"/>
          </a:xfrm>
          <a:prstGeom prst="rect">
            <a:avLst/>
          </a:prstGeom>
          <a:noFill/>
        </p:spPr>
        <p:txBody>
          <a:bodyPr wrap="square" rtlCol="0">
            <a:spAutoFit/>
          </a:bodyPr>
          <a:lstStyle/>
          <a:p>
            <a:pPr marL="342900" indent="-342900">
              <a:lnSpc>
                <a:spcPct val="150000"/>
              </a:lnSpc>
              <a:buClr>
                <a:srgbClr val="0054A3"/>
              </a:buClr>
              <a:buFont typeface="Wingdings" panose="05000000000000000000" pitchFamily="2" charset="2"/>
              <a:buChar char="p"/>
            </a:pPr>
            <a:r>
              <a:rPr lang="zh-CN" altLang="en-US" sz="2400" dirty="0">
                <a:cs typeface="+mn-ea"/>
                <a:sym typeface="+mn-lt"/>
              </a:rPr>
              <a:t>乐观的看法：</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外包出去的软件就</a:t>
            </a:r>
            <a:r>
              <a:rPr lang="zh-CN" altLang="en-US" sz="2400" dirty="0">
                <a:solidFill>
                  <a:srgbClr val="FF0000"/>
                </a:solidFill>
                <a:cs typeface="+mn-ea"/>
                <a:sym typeface="+mn-lt"/>
              </a:rPr>
              <a:t>不用操心</a:t>
            </a:r>
            <a:r>
              <a:rPr lang="zh-CN" altLang="en-US" sz="2400" dirty="0">
                <a:cs typeface="+mn-ea"/>
                <a:sym typeface="+mn-lt"/>
              </a:rPr>
              <a:t>了；</a:t>
            </a: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功能需求已提交，待软件交付以提升效率；</a:t>
            </a: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软件修改是让工程师</a:t>
            </a:r>
            <a:r>
              <a:rPr lang="zh-CN" altLang="en-US" sz="2400" dirty="0">
                <a:solidFill>
                  <a:srgbClr val="FF0000"/>
                </a:solidFill>
                <a:cs typeface="+mn-ea"/>
                <a:sym typeface="+mn-lt"/>
              </a:rPr>
              <a:t>修改几行程序</a:t>
            </a:r>
            <a:r>
              <a:rPr lang="zh-CN" altLang="en-US" sz="2400" dirty="0">
                <a:cs typeface="+mn-ea"/>
                <a:sym typeface="+mn-lt"/>
              </a:rPr>
              <a:t>；</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软件交付用户，意味着项目结束；</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软件</a:t>
            </a:r>
            <a:r>
              <a:rPr lang="zh-CN" altLang="en-US" sz="2400" dirty="0">
                <a:solidFill>
                  <a:srgbClr val="FF0000"/>
                </a:solidFill>
                <a:cs typeface="+mn-ea"/>
                <a:sym typeface="+mn-lt"/>
              </a:rPr>
              <a:t>文档没用</a:t>
            </a:r>
            <a:r>
              <a:rPr lang="zh-CN" altLang="en-US" sz="2400" dirty="0">
                <a:cs typeface="+mn-ea"/>
                <a:sym typeface="+mn-lt"/>
              </a:rPr>
              <a:t>，加些注释就行了。</a:t>
            </a:r>
          </a:p>
          <a:p>
            <a:pPr marL="800100" lvl="1" indent="-342900" fontAlgn="auto">
              <a:lnSpc>
                <a:spcPct val="150000"/>
              </a:lnSpc>
              <a:buClr>
                <a:srgbClr val="0054A3"/>
              </a:buClr>
              <a:buFont typeface="Wingdings" panose="05000000000000000000" pitchFamily="2" charset="2"/>
              <a:buChar char="p"/>
            </a:pPr>
            <a:endParaRPr lang="zh-CN" altLang="en-US" sz="2400" dirty="0">
              <a:cs typeface="+mn-ea"/>
              <a:sym typeface="+mn-lt"/>
            </a:endParaRPr>
          </a:p>
        </p:txBody>
      </p:sp>
      <p:sp>
        <p:nvSpPr>
          <p:cNvPr id="32" name="TextBox 6">
            <a:extLst>
              <a:ext uri="{FF2B5EF4-FFF2-40B4-BE49-F238E27FC236}">
                <a16:creationId xmlns:a16="http://schemas.microsoft.com/office/drawing/2014/main" id="{2C5F9C3A-6044-448D-875C-DD6EE36EAB27}"/>
              </a:ext>
            </a:extLst>
          </p:cNvPr>
          <p:cNvSpPr txBox="1"/>
          <p:nvPr/>
        </p:nvSpPr>
        <p:spPr>
          <a:xfrm>
            <a:off x="676953" y="1210511"/>
            <a:ext cx="3341455"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对软件的认识</a:t>
            </a:r>
            <a:r>
              <a:rPr lang="en-US"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sp>
        <p:nvSpPr>
          <p:cNvPr id="33" name="文本框 32">
            <a:extLst>
              <a:ext uri="{FF2B5EF4-FFF2-40B4-BE49-F238E27FC236}">
                <a16:creationId xmlns:a16="http://schemas.microsoft.com/office/drawing/2014/main" id="{5FD39208-A262-4F46-933B-46700D0C3A1F}"/>
              </a:ext>
            </a:extLst>
          </p:cNvPr>
          <p:cNvSpPr txBox="1"/>
          <p:nvPr/>
        </p:nvSpPr>
        <p:spPr>
          <a:xfrm>
            <a:off x="6485862" y="1738336"/>
            <a:ext cx="5644522" cy="3344570"/>
          </a:xfrm>
          <a:prstGeom prst="rect">
            <a:avLst/>
          </a:prstGeom>
          <a:noFill/>
        </p:spPr>
        <p:txBody>
          <a:bodyPr wrap="square" rtlCol="0">
            <a:spAutoFit/>
          </a:bodyPr>
          <a:lstStyle/>
          <a:p>
            <a:pPr marL="342900" indent="-342900">
              <a:lnSpc>
                <a:spcPct val="150000"/>
              </a:lnSpc>
              <a:buClr>
                <a:srgbClr val="0054A3"/>
              </a:buClr>
              <a:buFont typeface="Wingdings" panose="05000000000000000000" pitchFamily="2" charset="2"/>
              <a:buChar char="p"/>
            </a:pPr>
            <a:r>
              <a:rPr lang="zh-CN" altLang="en-US" sz="2400" dirty="0">
                <a:cs typeface="+mn-ea"/>
                <a:sym typeface="+mn-lt"/>
              </a:rPr>
              <a:t>悲观的看法：</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solidFill>
                  <a:srgbClr val="FF0000"/>
                </a:solidFill>
                <a:cs typeface="+mn-ea"/>
                <a:sym typeface="+mn-lt"/>
              </a:rPr>
              <a:t>非软件高手</a:t>
            </a:r>
            <a:r>
              <a:rPr lang="zh-CN" altLang="en-US" sz="2400" dirty="0">
                <a:cs typeface="+mn-ea"/>
                <a:sym typeface="+mn-lt"/>
              </a:rPr>
              <a:t>不会成为出色的软件工程师；</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快速更新的技术使我望尘莫及；</a:t>
            </a:r>
            <a:endParaRPr lang="en-US" altLang="zh-CN" sz="2400" dirty="0">
              <a:cs typeface="+mn-ea"/>
              <a:sym typeface="+mn-lt"/>
            </a:endParaRPr>
          </a:p>
          <a:p>
            <a:pPr marL="800100" lvl="1" indent="-342900">
              <a:lnSpc>
                <a:spcPct val="150000"/>
              </a:lnSpc>
              <a:buClr>
                <a:srgbClr val="0054A3"/>
              </a:buClr>
              <a:buFont typeface="Wingdings" panose="05000000000000000000" pitchFamily="2" charset="2"/>
              <a:buChar char="p"/>
            </a:pPr>
            <a:r>
              <a:rPr lang="zh-CN" altLang="en-US" sz="2400" dirty="0">
                <a:cs typeface="+mn-ea"/>
                <a:sym typeface="+mn-lt"/>
              </a:rPr>
              <a:t>我国大型工业软件领域“卡脖子问题较难解决”。</a:t>
            </a:r>
            <a:endParaRPr lang="en-US" altLang="zh-CN" sz="2400" dirty="0">
              <a:cs typeface="+mn-ea"/>
              <a:sym typeface="+mn-lt"/>
            </a:endParaRPr>
          </a:p>
        </p:txBody>
      </p:sp>
      <p:cxnSp>
        <p:nvCxnSpPr>
          <p:cNvPr id="34" name="直接连接符 33">
            <a:extLst>
              <a:ext uri="{FF2B5EF4-FFF2-40B4-BE49-F238E27FC236}">
                <a16:creationId xmlns:a16="http://schemas.microsoft.com/office/drawing/2014/main" id="{C0A97EA2-8CF6-4494-8781-68A95EDC5EB2}"/>
              </a:ext>
            </a:extLst>
          </p:cNvPr>
          <p:cNvCxnSpPr/>
          <p:nvPr/>
        </p:nvCxnSpPr>
        <p:spPr>
          <a:xfrm>
            <a:off x="6328031" y="1419412"/>
            <a:ext cx="0" cy="4913644"/>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42" name="矩形 4">
            <a:extLst>
              <a:ext uri="{FF2B5EF4-FFF2-40B4-BE49-F238E27FC236}">
                <a16:creationId xmlns:a16="http://schemas.microsoft.com/office/drawing/2014/main" id="{53FD5305-8E95-4D18-A7FE-62702C8A25D2}"/>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43" name="直接连接符 42">
            <a:extLst>
              <a:ext uri="{FF2B5EF4-FFF2-40B4-BE49-F238E27FC236}">
                <a16:creationId xmlns:a16="http://schemas.microsoft.com/office/drawing/2014/main" id="{7404340F-999E-4A9C-B4F3-6B3FD014845A}"/>
              </a:ext>
            </a:extLst>
          </p:cNvPr>
          <p:cNvCxnSpPr/>
          <p:nvPr/>
        </p:nvCxnSpPr>
        <p:spPr>
          <a:xfrm>
            <a:off x="103944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AE58ADC0-2EB5-4A22-8A2A-F6F15066B9FD}"/>
              </a:ext>
            </a:extLst>
          </p:cNvPr>
          <p:cNvSpPr/>
          <p:nvPr/>
        </p:nvSpPr>
        <p:spPr>
          <a:xfrm>
            <a:off x="5382614" y="0"/>
            <a:ext cx="1666001" cy="792000"/>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5" name="TextBox 6">
            <a:extLst>
              <a:ext uri="{FF2B5EF4-FFF2-40B4-BE49-F238E27FC236}">
                <a16:creationId xmlns:a16="http://schemas.microsoft.com/office/drawing/2014/main" id="{F83325F8-F076-4803-8C2F-8E330D775594}"/>
              </a:ext>
            </a:extLst>
          </p:cNvPr>
          <p:cNvSpPr txBox="1"/>
          <p:nvPr/>
        </p:nvSpPr>
        <p:spPr>
          <a:xfrm>
            <a:off x="5353147" y="201830"/>
            <a:ext cx="1610096" cy="404714"/>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对软件的认识</a:t>
            </a:r>
          </a:p>
        </p:txBody>
      </p:sp>
      <p:sp>
        <p:nvSpPr>
          <p:cNvPr id="57" name="TextBox 7">
            <a:extLst>
              <a:ext uri="{FF2B5EF4-FFF2-40B4-BE49-F238E27FC236}">
                <a16:creationId xmlns:a16="http://schemas.microsoft.com/office/drawing/2014/main" id="{04A9AFBC-C78F-440D-B545-A13320CDDDA6}"/>
              </a:ext>
            </a:extLst>
          </p:cNvPr>
          <p:cNvSpPr txBox="1"/>
          <p:nvPr/>
        </p:nvSpPr>
        <p:spPr>
          <a:xfrm>
            <a:off x="7169785"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软件危机</a:t>
            </a:r>
          </a:p>
        </p:txBody>
      </p:sp>
      <p:sp>
        <p:nvSpPr>
          <p:cNvPr id="58" name="TextBox 9">
            <a:extLst>
              <a:ext uri="{FF2B5EF4-FFF2-40B4-BE49-F238E27FC236}">
                <a16:creationId xmlns:a16="http://schemas.microsoft.com/office/drawing/2014/main" id="{2B1B64E7-A22D-470B-A5AA-BFD85FD6DBA4}"/>
              </a:ext>
            </a:extLst>
          </p:cNvPr>
          <p:cNvSpPr txBox="1"/>
          <p:nvPr/>
        </p:nvSpPr>
        <p:spPr>
          <a:xfrm>
            <a:off x="8871585" y="212090"/>
            <a:ext cx="1344000" cy="404714"/>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软件的定义</a:t>
            </a:r>
          </a:p>
        </p:txBody>
      </p:sp>
      <p:sp>
        <p:nvSpPr>
          <p:cNvPr id="59" name="TextBox 10">
            <a:extLst>
              <a:ext uri="{FF2B5EF4-FFF2-40B4-BE49-F238E27FC236}">
                <a16:creationId xmlns:a16="http://schemas.microsoft.com/office/drawing/2014/main" id="{FD665003-09E9-4C88-8103-DD8BA358916A}"/>
              </a:ext>
            </a:extLst>
          </p:cNvPr>
          <p:cNvSpPr txBox="1"/>
          <p:nvPr/>
        </p:nvSpPr>
        <p:spPr>
          <a:xfrm>
            <a:off x="10693961" y="212091"/>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生命周期</a:t>
            </a:r>
          </a:p>
        </p:txBody>
      </p:sp>
      <p:cxnSp>
        <p:nvCxnSpPr>
          <p:cNvPr id="60" name="直接连接符 59">
            <a:extLst>
              <a:ext uri="{FF2B5EF4-FFF2-40B4-BE49-F238E27FC236}">
                <a16:creationId xmlns:a16="http://schemas.microsoft.com/office/drawing/2014/main" id="{7F71B1F8-1A70-4FF6-A633-EEA17B313BED}"/>
              </a:ext>
            </a:extLst>
          </p:cNvPr>
          <p:cNvCxnSpPr/>
          <p:nvPr/>
        </p:nvCxnSpPr>
        <p:spPr>
          <a:xfrm>
            <a:off x="8692685" y="281279"/>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7">
            <a:extLst>
              <a:ext uri="{FF2B5EF4-FFF2-40B4-BE49-F238E27FC236}">
                <a16:creationId xmlns:a16="http://schemas.microsoft.com/office/drawing/2014/main" id="{F25FA0EA-3CF4-4B16-84CB-30101C0B387B}"/>
              </a:ext>
            </a:extLst>
          </p:cNvPr>
          <p:cNvSpPr txBox="1"/>
          <p:nvPr/>
        </p:nvSpPr>
        <p:spPr>
          <a:xfrm>
            <a:off x="790015" y="194684"/>
            <a:ext cx="2185670" cy="466269"/>
          </a:xfrm>
          <a:prstGeom prst="rect">
            <a:avLst/>
          </a:prstGeom>
          <a:noFill/>
        </p:spPr>
        <p:txBody>
          <a:bodyPr wrap="square" lIns="0" tIns="48000" rIns="0" bIns="48000" rtlCol="0">
            <a:spAutoFit/>
          </a:bodyPr>
          <a:lstStyle/>
          <a:p>
            <a:pPr algn="ctr"/>
            <a:r>
              <a:rPr lang="zh-CN" altLang="en-US" sz="2400" b="1" dirty="0">
                <a:solidFill>
                  <a:schemeClr val="tx1"/>
                </a:solidFill>
                <a:cs typeface="+mn-ea"/>
                <a:sym typeface="+mn-lt"/>
              </a:rPr>
              <a:t>初识软件工程</a:t>
            </a:r>
          </a:p>
        </p:txBody>
      </p:sp>
      <p:cxnSp>
        <p:nvCxnSpPr>
          <p:cNvPr id="62" name="直接连接符 61">
            <a:extLst>
              <a:ext uri="{FF2B5EF4-FFF2-40B4-BE49-F238E27FC236}">
                <a16:creationId xmlns:a16="http://schemas.microsoft.com/office/drawing/2014/main" id="{127B65DD-E97B-4AC4-80A6-CEDCA5C0D02A}"/>
              </a:ext>
            </a:extLst>
          </p:cNvPr>
          <p:cNvCxnSpPr/>
          <p:nvPr/>
        </p:nvCxnSpPr>
        <p:spPr>
          <a:xfrm>
            <a:off x="7061199" y="273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43B265A-9AE8-4419-AB25-AF484D85B6C8}"/>
              </a:ext>
            </a:extLst>
          </p:cNvPr>
          <p:cNvCxnSpPr/>
          <p:nvPr/>
        </p:nvCxnSpPr>
        <p:spPr>
          <a:xfrm>
            <a:off x="5352030" y="304910"/>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4" name="图片 63">
            <a:extLst>
              <a:ext uri="{FF2B5EF4-FFF2-40B4-BE49-F238E27FC236}">
                <a16:creationId xmlns:a16="http://schemas.microsoft.com/office/drawing/2014/main" id="{585C4790-CC67-4E95-8AEA-85167BAAB60C}"/>
              </a:ext>
            </a:extLst>
          </p:cNvPr>
          <p:cNvPicPr>
            <a:picLocks noChangeAspect="1"/>
          </p:cNvPicPr>
          <p:nvPr/>
        </p:nvPicPr>
        <p:blipFill>
          <a:blip r:embed="rId3"/>
          <a:stretch>
            <a:fillRect/>
          </a:stretch>
        </p:blipFill>
        <p:spPr>
          <a:xfrm>
            <a:off x="135890" y="26670"/>
            <a:ext cx="791210" cy="715645"/>
          </a:xfrm>
          <a:prstGeom prst="rect">
            <a:avLst/>
          </a:prstGeom>
        </p:spPr>
      </p:pic>
    </p:spTree>
    <p:extLst>
      <p:ext uri="{BB962C8B-B14F-4D97-AF65-F5344CB8AC3E}">
        <p14:creationId xmlns:p14="http://schemas.microsoft.com/office/powerpoint/2010/main" val="1958054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9b15fbba-4024-4868-9299-b454c9427c3c}"/>
</p:tagLst>
</file>

<file path=ppt/tags/tag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3gktwh3">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3206</TotalTime>
  <Words>3320</Words>
  <Application>Microsoft Office PowerPoint</Application>
  <PresentationFormat>宽屏</PresentationFormat>
  <Paragraphs>432</Paragraphs>
  <Slides>37</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黑体</vt:lpstr>
      <vt:lpstr>Arial</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一杭 童</cp:lastModifiedBy>
  <cp:revision>1700</cp:revision>
  <dcterms:created xsi:type="dcterms:W3CDTF">2016-11-24T09:20:00Z</dcterms:created>
  <dcterms:modified xsi:type="dcterms:W3CDTF">2024-10-09T03:07:00Z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3AA848A2B60D44BBAC1B15834210D8A8</vt:lpwstr>
  </property>
</Properties>
</file>