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6"/>
  </p:notesMasterIdLst>
  <p:handoutMasterIdLst>
    <p:handoutMasterId r:id="rId117"/>
  </p:handoutMasterIdLst>
  <p:sldIdLst>
    <p:sldId id="410" r:id="rId2"/>
    <p:sldId id="411" r:id="rId3"/>
    <p:sldId id="733" r:id="rId4"/>
    <p:sldId id="412" r:id="rId5"/>
    <p:sldId id="907" r:id="rId6"/>
    <p:sldId id="735" r:id="rId7"/>
    <p:sldId id="736" r:id="rId8"/>
    <p:sldId id="908" r:id="rId9"/>
    <p:sldId id="739" r:id="rId10"/>
    <p:sldId id="741" r:id="rId11"/>
    <p:sldId id="880" r:id="rId12"/>
    <p:sldId id="742" r:id="rId13"/>
    <p:sldId id="899" r:id="rId14"/>
    <p:sldId id="909" r:id="rId15"/>
    <p:sldId id="903" r:id="rId16"/>
    <p:sldId id="881" r:id="rId17"/>
    <p:sldId id="746" r:id="rId18"/>
    <p:sldId id="747" r:id="rId19"/>
    <p:sldId id="911" r:id="rId20"/>
    <p:sldId id="750" r:id="rId21"/>
    <p:sldId id="751" r:id="rId22"/>
    <p:sldId id="752" r:id="rId23"/>
    <p:sldId id="753" r:id="rId24"/>
    <p:sldId id="754" r:id="rId25"/>
    <p:sldId id="915" r:id="rId26"/>
    <p:sldId id="916" r:id="rId27"/>
    <p:sldId id="917" r:id="rId28"/>
    <p:sldId id="764" r:id="rId29"/>
    <p:sldId id="766" r:id="rId30"/>
    <p:sldId id="767" r:id="rId31"/>
    <p:sldId id="837" r:id="rId32"/>
    <p:sldId id="769" r:id="rId33"/>
    <p:sldId id="774" r:id="rId34"/>
    <p:sldId id="770" r:id="rId35"/>
    <p:sldId id="771" r:id="rId36"/>
    <p:sldId id="840" r:id="rId37"/>
    <p:sldId id="775" r:id="rId38"/>
    <p:sldId id="841" r:id="rId39"/>
    <p:sldId id="776" r:id="rId40"/>
    <p:sldId id="882" r:id="rId41"/>
    <p:sldId id="777" r:id="rId42"/>
    <p:sldId id="918" r:id="rId43"/>
    <p:sldId id="778" r:id="rId44"/>
    <p:sldId id="897" r:id="rId45"/>
    <p:sldId id="782" r:id="rId46"/>
    <p:sldId id="846" r:id="rId47"/>
    <p:sldId id="883" r:id="rId48"/>
    <p:sldId id="781" r:id="rId49"/>
    <p:sldId id="780" r:id="rId50"/>
    <p:sldId id="783" r:id="rId51"/>
    <p:sldId id="904" r:id="rId52"/>
    <p:sldId id="785" r:id="rId53"/>
    <p:sldId id="919" r:id="rId54"/>
    <p:sldId id="787" r:id="rId55"/>
    <p:sldId id="851" r:id="rId56"/>
    <p:sldId id="789" r:id="rId57"/>
    <p:sldId id="853" r:id="rId58"/>
    <p:sldId id="794" r:id="rId59"/>
    <p:sldId id="795" r:id="rId60"/>
    <p:sldId id="796" r:id="rId61"/>
    <p:sldId id="855" r:id="rId62"/>
    <p:sldId id="799" r:id="rId63"/>
    <p:sldId id="857" r:id="rId64"/>
    <p:sldId id="790" r:id="rId65"/>
    <p:sldId id="801" r:id="rId66"/>
    <p:sldId id="792" r:id="rId67"/>
    <p:sldId id="803" r:id="rId68"/>
    <p:sldId id="861" r:id="rId69"/>
    <p:sldId id="805" r:id="rId70"/>
    <p:sldId id="806" r:id="rId71"/>
    <p:sldId id="885" r:id="rId72"/>
    <p:sldId id="808" r:id="rId73"/>
    <p:sldId id="813" r:id="rId74"/>
    <p:sldId id="814" r:id="rId75"/>
    <p:sldId id="923" r:id="rId76"/>
    <p:sldId id="886" r:id="rId77"/>
    <p:sldId id="809" r:id="rId78"/>
    <p:sldId id="815" r:id="rId79"/>
    <p:sldId id="816" r:id="rId80"/>
    <p:sldId id="922" r:id="rId81"/>
    <p:sldId id="818" r:id="rId82"/>
    <p:sldId id="819" r:id="rId83"/>
    <p:sldId id="820" r:id="rId84"/>
    <p:sldId id="887" r:id="rId85"/>
    <p:sldId id="810" r:id="rId86"/>
    <p:sldId id="862" r:id="rId87"/>
    <p:sldId id="821" r:id="rId88"/>
    <p:sldId id="864" r:id="rId89"/>
    <p:sldId id="822" r:id="rId90"/>
    <p:sldId id="823" r:id="rId91"/>
    <p:sldId id="811" r:id="rId92"/>
    <p:sldId id="865" r:id="rId93"/>
    <p:sldId id="866" r:id="rId94"/>
    <p:sldId id="867" r:id="rId95"/>
    <p:sldId id="869" r:id="rId96"/>
    <p:sldId id="888" r:id="rId97"/>
    <p:sldId id="825" r:id="rId98"/>
    <p:sldId id="826" r:id="rId99"/>
    <p:sldId id="828" r:id="rId100"/>
    <p:sldId id="829" r:id="rId101"/>
    <p:sldId id="830" r:id="rId102"/>
    <p:sldId id="831" r:id="rId103"/>
    <p:sldId id="889" r:id="rId104"/>
    <p:sldId id="832" r:id="rId105"/>
    <p:sldId id="870" r:id="rId106"/>
    <p:sldId id="871" r:id="rId107"/>
    <p:sldId id="872" r:id="rId108"/>
    <p:sldId id="873" r:id="rId109"/>
    <p:sldId id="874" r:id="rId110"/>
    <p:sldId id="875" r:id="rId111"/>
    <p:sldId id="876" r:id="rId112"/>
    <p:sldId id="890" r:id="rId113"/>
    <p:sldId id="879" r:id="rId114"/>
    <p:sldId id="291" r:id="rId1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永平" initials="蒋" lastIdx="3" clrIdx="0"/>
  <p:cmAuthor id="2" name="longlong" initials="l" lastIdx="1" clrIdx="1"/>
  <p:cmAuthor id="3" name="二柯 雍" initials="二柯"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C0F0"/>
    <a:srgbClr val="0054A3"/>
    <a:srgbClr val="FFFFFF"/>
    <a:srgbClr val="2D3543"/>
    <a:srgbClr val="BFD5F5"/>
    <a:srgbClr val="6096E6"/>
    <a:srgbClr val="56CA95"/>
    <a:srgbClr val="58B6E5"/>
    <a:srgbClr val="F8F8F8"/>
    <a:srgbClr val="216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7063" autoAdjust="0"/>
  </p:normalViewPr>
  <p:slideViewPr>
    <p:cSldViewPr snapToGrid="0">
      <p:cViewPr varScale="1">
        <p:scale>
          <a:sx n="68" d="100"/>
          <a:sy n="68" d="100"/>
        </p:scale>
        <p:origin x="606" y="102"/>
      </p:cViewPr>
      <p:guideLst>
        <p:guide orient="horz" pos="2205"/>
        <p:guide pos="3840"/>
      </p:guideLst>
    </p:cSldViewPr>
  </p:slideViewPr>
  <p:notesTextViewPr>
    <p:cViewPr>
      <p:scale>
        <a:sx n="100" d="100"/>
        <a:sy n="100" d="100"/>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1" loCatId="relationship" qsTypeId="urn:microsoft.com/office/officeart/2005/8/quickstyle/simple3#2" qsCatId="simple" csTypeId="urn:microsoft.com/office/officeart/2005/8/colors/accent1_2#2" csCatId="accent1" phldr="1"/>
      <dgm:spPr/>
      <dgm:t>
        <a:bodyPr/>
        <a:lstStyle/>
        <a:p>
          <a:endParaRPr lang="zh-CN" altLang="en-US"/>
        </a:p>
      </dgm:t>
    </dgm:pt>
    <dgm:pt modelId="{377B0313-40CB-4D0D-B2F3-142EF4E676A7}">
      <dgm:prSet phldrT="[文本]"/>
      <dgm:spPr/>
      <dgm: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软件中间件</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custT="1"/>
      <dgm:spPr/>
      <dgm:t>
        <a:bodyPr/>
        <a:lstStyle/>
        <a:p>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数据</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gm:t>
    </dgm:pt>
    <dgm:pt modelId="{00D94735-2BE6-4982-AFFA-6B5A87BB73A1}" type="parTrans" cxnId="{22FBFEBA-06A4-45E0-9A6A-B3A7508B0A2A}">
      <dgm:prSet>
        <dgm:style>
          <a:lnRef idx="0">
            <a:scrgbClr r="0" g="0" b="0"/>
          </a:lnRef>
          <a:fillRef idx="0">
            <a:scrgbClr r="0" g="0" b="0"/>
          </a:fillRef>
          <a:effectRef idx="0">
            <a:scrgbClr r="0" g="0" b="0"/>
          </a:effectRef>
          <a:fontRef idx="minor">
            <a:schemeClr val="tx1"/>
          </a:fontRef>
        </dgm:style>
      </dgm:prSet>
      <dgm:spPr>
        <a:ln w="9525" cap="flat" cmpd="sng" algn="ctr">
          <a:solidFill>
            <a:schemeClr val="tx2">
              <a:lumMod val="50000"/>
              <a:lumOff val="50000"/>
            </a:schemeClr>
          </a:solidFill>
          <a:prstDash val="solid"/>
          <a:round/>
          <a:headEnd type="arrow" w="med" len="med"/>
          <a:tailEnd type="arrow" w="med" len="med"/>
        </a:ln>
      </dgm:spPr>
      <dgm:t>
        <a:bodyPr/>
        <a:lstStyle/>
        <a:p>
          <a:endParaRPr lang="zh-CN" altLang="en-US" dirty="0"/>
        </a:p>
      </dgm:t>
    </dgm:pt>
    <dgm:pt modelId="{11D9B48E-95A1-4442-892E-F5428F9E46BF}" type="sibTrans" cxnId="{22FBFEBA-06A4-45E0-9A6A-B3A7508B0A2A}">
      <dgm:prSet/>
      <dgm:spPr/>
      <dgm:t>
        <a:bodyPr/>
        <a:lstStyle/>
        <a:p>
          <a:endParaRPr lang="zh-CN" altLang="en-US"/>
        </a:p>
      </dgm:t>
    </dgm:pt>
    <dgm:pt modelId="{B8464FA4-7F51-4246-AB2D-05968C569C43}">
      <dgm:prSet phldrT="[文本]" custT="1"/>
      <dgm:spPr/>
      <dgm:t>
        <a:bodyPr/>
        <a:lstStyle/>
        <a:p>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用户</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gm:t>
    </dgm:pt>
    <dgm:pt modelId="{3E994FA0-86A4-4937-88BC-0D5D6616D62C}" type="parTrans" cxnId="{7B05AA3C-37E6-49E0-B1D8-4C49816143F2}">
      <dgm:prSet>
        <dgm:style>
          <a:lnRef idx="0">
            <a:scrgbClr r="0" g="0" b="0"/>
          </a:lnRef>
          <a:fillRef idx="0">
            <a:scrgbClr r="0" g="0" b="0"/>
          </a:fillRef>
          <a:effectRef idx="0">
            <a:scrgbClr r="0" g="0" b="0"/>
          </a:effectRef>
          <a:fontRef idx="minor">
            <a:schemeClr val="tx1"/>
          </a:fontRef>
        </dgm:style>
      </dgm:prSet>
      <dgm:spPr>
        <a:ln w="9525" cap="flat" cmpd="sng" algn="ctr">
          <a:solidFill>
            <a:srgbClr val="9BA9D4"/>
          </a:solidFill>
          <a:prstDash val="solid"/>
          <a:round/>
          <a:headEnd type="arrow" w="med" len="med"/>
          <a:tailEnd type="arrow" w="med" len="med"/>
        </a:ln>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021C44A8-2CD8-4499-B70C-40EB0149D62D}">
      <dgm:prSet phldrT="[文本]" custT="1"/>
      <dgm:spPr/>
      <dgm:t>
        <a:bodyPr/>
        <a:lstStyle/>
        <a:p>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应用</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gm:t>
    </dgm:pt>
    <dgm:pt modelId="{5B3873AE-CC72-48C4-9CA8-1984A1A009D7}" type="parTrans" cxnId="{1FFEC86E-CADC-41A4-8890-8348D0658663}">
      <dgm:prSet>
        <dgm:style>
          <a:lnRef idx="0">
            <a:scrgbClr r="0" g="0" b="0"/>
          </a:lnRef>
          <a:fillRef idx="0">
            <a:scrgbClr r="0" g="0" b="0"/>
          </a:fillRef>
          <a:effectRef idx="0">
            <a:scrgbClr r="0" g="0" b="0"/>
          </a:effectRef>
          <a:fontRef idx="minor">
            <a:schemeClr val="tx1"/>
          </a:fontRef>
        </dgm:style>
      </dgm:prSet>
      <dgm:spPr>
        <a:ln w="9525" cap="flat" cmpd="sng" algn="ctr">
          <a:solidFill>
            <a:srgbClr val="9BA9D4"/>
          </a:solidFill>
          <a:prstDash val="solid"/>
          <a:round/>
          <a:headEnd type="arrow" w="med" len="med"/>
          <a:tailEnd type="arrow" w="med" len="med"/>
        </a:ln>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pt>
    <dgm:pt modelId="{6F4E6EDF-93E5-4290-A478-56E409844FD0}" type="pres">
      <dgm:prSet presAssocID="{377B0313-40CB-4D0D-B2F3-142EF4E676A7}" presName="centerShape" presStyleLbl="node0" presStyleIdx="0" presStyleCnt="1"/>
      <dgm:spPr/>
    </dgm:pt>
    <dgm:pt modelId="{626257A0-12A8-417E-9C92-97B4613B154D}" type="pres">
      <dgm:prSet presAssocID="{00D94735-2BE6-4982-AFFA-6B5A87BB73A1}" presName="Name9" presStyleLbl="parChTrans1D2" presStyleIdx="0" presStyleCnt="3"/>
      <dgm:spPr/>
    </dgm:pt>
    <dgm:pt modelId="{1535F9BD-ADAA-432D-829B-B31939C0EE49}" type="pres">
      <dgm:prSet presAssocID="{00D94735-2BE6-4982-AFFA-6B5A87BB73A1}" presName="connTx" presStyleLbl="parChTrans1D2" presStyleIdx="0" presStyleCnt="3"/>
      <dgm:spPr/>
    </dgm:pt>
    <dgm:pt modelId="{1E4709DF-BED7-4C90-ABA5-ADEBB1792307}" type="pres">
      <dgm:prSet presAssocID="{3150A41F-4816-41EC-AF13-5B9975EF2C43}" presName="node" presStyleLbl="node1" presStyleIdx="0" presStyleCnt="3">
        <dgm:presLayoutVars>
          <dgm:bulletEnabled val="1"/>
        </dgm:presLayoutVars>
      </dgm:prSet>
      <dgm:spPr/>
    </dgm:pt>
    <dgm:pt modelId="{72F9B452-A294-4D3D-A399-45FD3AECFBF0}" type="pres">
      <dgm:prSet presAssocID="{3E994FA0-86A4-4937-88BC-0D5D6616D62C}" presName="Name9" presStyleLbl="parChTrans1D2" presStyleIdx="1" presStyleCnt="3"/>
      <dgm:spPr/>
    </dgm:pt>
    <dgm:pt modelId="{B960C17A-06CD-4B11-85B8-C8D3F81DBD73}" type="pres">
      <dgm:prSet presAssocID="{3E994FA0-86A4-4937-88BC-0D5D6616D62C}" presName="connTx" presStyleLbl="parChTrans1D2" presStyleIdx="1" presStyleCnt="3"/>
      <dgm:spPr/>
    </dgm:pt>
    <dgm:pt modelId="{D97D066E-DB07-4C2A-B3C1-ECF4C2804B73}" type="pres">
      <dgm:prSet presAssocID="{B8464FA4-7F51-4246-AB2D-05968C569C43}" presName="node" presStyleLbl="node1" presStyleIdx="1" presStyleCnt="3">
        <dgm:presLayoutVars>
          <dgm:bulletEnabled val="1"/>
        </dgm:presLayoutVars>
      </dgm:prSet>
      <dgm:spPr/>
    </dgm:pt>
    <dgm:pt modelId="{A15F4530-1104-45FB-944C-CF8DC1D89BD0}" type="pres">
      <dgm:prSet presAssocID="{5B3873AE-CC72-48C4-9CA8-1984A1A009D7}" presName="Name9" presStyleLbl="parChTrans1D2" presStyleIdx="2" presStyleCnt="3"/>
      <dgm:spPr/>
    </dgm:pt>
    <dgm:pt modelId="{63207A1B-C70D-4492-8C9C-BC378464242B}" type="pres">
      <dgm:prSet presAssocID="{5B3873AE-CC72-48C4-9CA8-1984A1A009D7}" presName="connTx" presStyleLbl="parChTrans1D2" presStyleIdx="2" presStyleCnt="3"/>
      <dgm:spPr/>
    </dgm:pt>
    <dgm:pt modelId="{D9D176FC-BFE2-4FAA-8FCC-0072D04B2684}" type="pres">
      <dgm:prSet presAssocID="{021C44A8-2CD8-4499-B70C-40EB0149D62D}" presName="node" presStyleLbl="node1" presStyleIdx="2" presStyleCnt="3">
        <dgm:presLayoutVars>
          <dgm:bulletEnabled val="1"/>
        </dgm:presLayoutVars>
      </dgm:prSet>
      <dgm:spPr/>
    </dgm:pt>
  </dgm:ptLst>
  <dgm:cxnLst>
    <dgm:cxn modelId="{87A2E006-4779-40E3-B538-6615E4C7A89D}" type="presOf" srcId="{3150A41F-4816-41EC-AF13-5B9975EF2C43}" destId="{1E4709DF-BED7-4C90-ABA5-ADEBB1792307}" srcOrd="0" destOrd="0" presId="urn:microsoft.com/office/officeart/2005/8/layout/radial1#1"/>
    <dgm:cxn modelId="{AC88C908-142F-4078-AD77-7DAA5BC258CD}" type="presOf" srcId="{00D94735-2BE6-4982-AFFA-6B5A87BB73A1}" destId="{1535F9BD-ADAA-432D-829B-B31939C0EE49}" srcOrd="1" destOrd="0" presId="urn:microsoft.com/office/officeart/2005/8/layout/radial1#1"/>
    <dgm:cxn modelId="{784D1A1F-F2A1-4A5C-A131-3A955A00868E}" type="presOf" srcId="{41721773-D785-4934-B0B6-D0C300D18F09}" destId="{FB36635E-E76D-4FE0-9890-8F1267067355}" srcOrd="0" destOrd="0" presId="urn:microsoft.com/office/officeart/2005/8/layout/radial1#1"/>
    <dgm:cxn modelId="{B89C4526-5C03-4810-A632-2F7B35FCD001}" type="presOf" srcId="{5B3873AE-CC72-48C4-9CA8-1984A1A009D7}" destId="{A15F4530-1104-45FB-944C-CF8DC1D89BD0}" srcOrd="0" destOrd="0" presId="urn:microsoft.com/office/officeart/2005/8/layout/radial1#1"/>
    <dgm:cxn modelId="{7B05AA3C-37E6-49E0-B1D8-4C49816143F2}" srcId="{377B0313-40CB-4D0D-B2F3-142EF4E676A7}" destId="{B8464FA4-7F51-4246-AB2D-05968C569C43}" srcOrd="1" destOrd="0" parTransId="{3E994FA0-86A4-4937-88BC-0D5D6616D62C}" sibTransId="{3C21CE94-F861-473D-8085-B569C187CB8F}"/>
    <dgm:cxn modelId="{0E876163-6B14-43C8-91F5-ECE8CAF11ED6}" type="presOf" srcId="{3E994FA0-86A4-4937-88BC-0D5D6616D62C}" destId="{B960C17A-06CD-4B11-85B8-C8D3F81DBD73}" srcOrd="1" destOrd="0" presId="urn:microsoft.com/office/officeart/2005/8/layout/radial1#1"/>
    <dgm:cxn modelId="{446AC743-84CC-4A71-A5E3-CB3514883066}" type="presOf" srcId="{021C44A8-2CD8-4499-B70C-40EB0149D62D}" destId="{D9D176FC-BFE2-4FAA-8FCC-0072D04B2684}" srcOrd="0" destOrd="0" presId="urn:microsoft.com/office/officeart/2005/8/layout/radial1#1"/>
    <dgm:cxn modelId="{C1F11B6C-4F78-419F-9880-256095647846}" type="presOf" srcId="{00D94735-2BE6-4982-AFFA-6B5A87BB73A1}" destId="{626257A0-12A8-417E-9C92-97B4613B154D}" srcOrd="0" destOrd="0" presId="urn:microsoft.com/office/officeart/2005/8/layout/radial1#1"/>
    <dgm:cxn modelId="{1FFEC86E-CADC-41A4-8890-8348D0658663}" srcId="{377B0313-40CB-4D0D-B2F3-142EF4E676A7}" destId="{021C44A8-2CD8-4499-B70C-40EB0149D62D}" srcOrd="2" destOrd="0" parTransId="{5B3873AE-CC72-48C4-9CA8-1984A1A009D7}" sibTransId="{BE7A7D0A-8E23-48FE-B0F2-86529C5E99C9}"/>
    <dgm:cxn modelId="{25BFFEB9-2D83-4135-9C26-181BAE5A3478}" type="presOf" srcId="{3E994FA0-86A4-4937-88BC-0D5D6616D62C}" destId="{72F9B452-A294-4D3D-A399-45FD3AECFBF0}" srcOrd="0" destOrd="0" presId="urn:microsoft.com/office/officeart/2005/8/layout/radial1#1"/>
    <dgm:cxn modelId="{22FBFEBA-06A4-45E0-9A6A-B3A7508B0A2A}" srcId="{377B0313-40CB-4D0D-B2F3-142EF4E676A7}" destId="{3150A41F-4816-41EC-AF13-5B9975EF2C43}" srcOrd="0" destOrd="0" parTransId="{00D94735-2BE6-4982-AFFA-6B5A87BB73A1}" sibTransId="{11D9B48E-95A1-4442-892E-F5428F9E46BF}"/>
    <dgm:cxn modelId="{D124C5CC-34AC-4ED5-B6CB-643B0AA38EBC}" srcId="{41721773-D785-4934-B0B6-D0C300D18F09}" destId="{377B0313-40CB-4D0D-B2F3-142EF4E676A7}" srcOrd="0" destOrd="0" parTransId="{3AF6F9BA-9973-4EAD-8F17-FE0F2991A201}" sibTransId="{BEEF9323-5234-40C7-9698-DF3AA6E1243E}"/>
    <dgm:cxn modelId="{3088B1EA-919E-48A3-895C-A0ABC5509D55}" type="presOf" srcId="{377B0313-40CB-4D0D-B2F3-142EF4E676A7}" destId="{6F4E6EDF-93E5-4290-A478-56E409844FD0}" srcOrd="0" destOrd="0" presId="urn:microsoft.com/office/officeart/2005/8/layout/radial1#1"/>
    <dgm:cxn modelId="{1217DFF4-52E0-46E2-B4E8-57B969E6197C}" type="presOf" srcId="{5B3873AE-CC72-48C4-9CA8-1984A1A009D7}" destId="{63207A1B-C70D-4492-8C9C-BC378464242B}" srcOrd="1" destOrd="0" presId="urn:microsoft.com/office/officeart/2005/8/layout/radial1#1"/>
    <dgm:cxn modelId="{5F4133FE-BC53-40F5-BCD5-8C09DF897189}" type="presOf" srcId="{B8464FA4-7F51-4246-AB2D-05968C569C43}" destId="{D97D066E-DB07-4C2A-B3C1-ECF4C2804B73}" srcOrd="0" destOrd="0" presId="urn:microsoft.com/office/officeart/2005/8/layout/radial1#1"/>
    <dgm:cxn modelId="{6ABCCFE2-1F07-4D06-A7A7-3B548C7AEF14}" type="presParOf" srcId="{FB36635E-E76D-4FE0-9890-8F1267067355}" destId="{6F4E6EDF-93E5-4290-A478-56E409844FD0}" srcOrd="0" destOrd="0" presId="urn:microsoft.com/office/officeart/2005/8/layout/radial1#1"/>
    <dgm:cxn modelId="{92F6BEA7-6A99-4ABB-853A-7F8DE6A86823}" type="presParOf" srcId="{FB36635E-E76D-4FE0-9890-8F1267067355}" destId="{626257A0-12A8-417E-9C92-97B4613B154D}" srcOrd="1" destOrd="0" presId="urn:microsoft.com/office/officeart/2005/8/layout/radial1#1"/>
    <dgm:cxn modelId="{320E60B7-6A8C-424E-B135-D7B3AFF13338}" type="presParOf" srcId="{626257A0-12A8-417E-9C92-97B4613B154D}" destId="{1535F9BD-ADAA-432D-829B-B31939C0EE49}" srcOrd="0" destOrd="0" presId="urn:microsoft.com/office/officeart/2005/8/layout/radial1#1"/>
    <dgm:cxn modelId="{E1439D90-E318-436B-B4D1-8834BDFE9F01}" type="presParOf" srcId="{FB36635E-E76D-4FE0-9890-8F1267067355}" destId="{1E4709DF-BED7-4C90-ABA5-ADEBB1792307}" srcOrd="2" destOrd="0" presId="urn:microsoft.com/office/officeart/2005/8/layout/radial1#1"/>
    <dgm:cxn modelId="{D393D92A-4FB2-4552-B086-FC84A165BE71}" type="presParOf" srcId="{FB36635E-E76D-4FE0-9890-8F1267067355}" destId="{72F9B452-A294-4D3D-A399-45FD3AECFBF0}" srcOrd="3" destOrd="0" presId="urn:microsoft.com/office/officeart/2005/8/layout/radial1#1"/>
    <dgm:cxn modelId="{F213BAC1-5EA2-4E4D-8FFB-D41EEB1B423C}" type="presParOf" srcId="{72F9B452-A294-4D3D-A399-45FD3AECFBF0}" destId="{B960C17A-06CD-4B11-85B8-C8D3F81DBD73}" srcOrd="0" destOrd="0" presId="urn:microsoft.com/office/officeart/2005/8/layout/radial1#1"/>
    <dgm:cxn modelId="{80BA954C-30FD-4808-B668-04C202F1BCE9}" type="presParOf" srcId="{FB36635E-E76D-4FE0-9890-8F1267067355}" destId="{D97D066E-DB07-4C2A-B3C1-ECF4C2804B73}" srcOrd="4" destOrd="0" presId="urn:microsoft.com/office/officeart/2005/8/layout/radial1#1"/>
    <dgm:cxn modelId="{21ECE55E-FC6C-4661-BB77-1844766A81E4}" type="presParOf" srcId="{FB36635E-E76D-4FE0-9890-8F1267067355}" destId="{A15F4530-1104-45FB-944C-CF8DC1D89BD0}" srcOrd="5" destOrd="0" presId="urn:microsoft.com/office/officeart/2005/8/layout/radial1#1"/>
    <dgm:cxn modelId="{66E7D07A-258D-4F65-9934-D2ECCE861208}" type="presParOf" srcId="{A15F4530-1104-45FB-944C-CF8DC1D89BD0}" destId="{63207A1B-C70D-4492-8C9C-BC378464242B}" srcOrd="0" destOrd="0" presId="urn:microsoft.com/office/officeart/2005/8/layout/radial1#1"/>
    <dgm:cxn modelId="{35176E50-1F2E-470F-9A07-1EA0F1CA97FF}" type="presParOf" srcId="{FB36635E-E76D-4FE0-9890-8F1267067355}" destId="{D9D176FC-BFE2-4FAA-8FCC-0072D04B2684}" srcOrd="6" destOrd="0" presId="urn:microsoft.com/office/officeart/2005/8/layout/radial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321149" y="1418085"/>
          <a:ext cx="1079749" cy="107974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Arial" panose="020B0604020202020204" pitchFamily="34" charset="0"/>
              <a:ea typeface="微软雅黑" panose="020B0503020204020204" pitchFamily="34" charset="-122"/>
              <a:sym typeface="Arial" panose="020B0604020202020204" pitchFamily="34" charset="0"/>
            </a:rPr>
            <a:t>软件中间件</a:t>
          </a:r>
        </a:p>
      </dsp:txBody>
      <dsp:txXfrm>
        <a:off x="2479275" y="1576211"/>
        <a:ext cx="763497" cy="763497"/>
      </dsp:txXfrm>
    </dsp:sp>
    <dsp:sp modelId="{626257A0-12A8-417E-9C92-97B4613B154D}">
      <dsp:nvSpPr>
        <dsp:cNvPr id="0" name=""/>
        <dsp:cNvSpPr/>
      </dsp:nvSpPr>
      <dsp:spPr>
        <a:xfrm rot="16200000">
          <a:off x="2698121" y="1238199"/>
          <a:ext cx="325805" cy="33965"/>
        </a:xfrm>
        <a:custGeom>
          <a:avLst/>
          <a:gdLst/>
          <a:ahLst/>
          <a:cxnLst/>
          <a:rect l="0" t="0" r="0" b="0"/>
          <a:pathLst>
            <a:path>
              <a:moveTo>
                <a:pt x="0" y="16982"/>
              </a:moveTo>
              <a:lnTo>
                <a:pt x="325805" y="16982"/>
              </a:lnTo>
            </a:path>
          </a:pathLst>
        </a:custGeom>
        <a:noFill/>
        <a:ln w="9525" cap="flat" cmpd="sng" algn="ctr">
          <a:solidFill>
            <a:schemeClr val="tx2">
              <a:lumMod val="50000"/>
              <a:lumOff val="50000"/>
            </a:schemeClr>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dirty="0"/>
        </a:p>
      </dsp:txBody>
      <dsp:txXfrm>
        <a:off x="2852879" y="1247037"/>
        <a:ext cx="16290" cy="16290"/>
      </dsp:txXfrm>
    </dsp:sp>
    <dsp:sp modelId="{1E4709DF-BED7-4C90-ABA5-ADEBB1792307}">
      <dsp:nvSpPr>
        <dsp:cNvPr id="0" name=""/>
        <dsp:cNvSpPr/>
      </dsp:nvSpPr>
      <dsp:spPr>
        <a:xfrm>
          <a:off x="2321149" y="12530"/>
          <a:ext cx="1079749" cy="107974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数据</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sp:txBody>
      <dsp:txXfrm>
        <a:off x="2479275" y="170656"/>
        <a:ext cx="763497" cy="763497"/>
      </dsp:txXfrm>
    </dsp:sp>
    <dsp:sp modelId="{72F9B452-A294-4D3D-A399-45FD3AECFBF0}">
      <dsp:nvSpPr>
        <dsp:cNvPr id="0" name=""/>
        <dsp:cNvSpPr/>
      </dsp:nvSpPr>
      <dsp:spPr>
        <a:xfrm rot="1800000">
          <a:off x="3306744" y="2292365"/>
          <a:ext cx="325805" cy="33965"/>
        </a:xfrm>
        <a:custGeom>
          <a:avLst/>
          <a:gdLst/>
          <a:ahLst/>
          <a:cxnLst/>
          <a:rect l="0" t="0" r="0" b="0"/>
          <a:pathLst>
            <a:path>
              <a:moveTo>
                <a:pt x="0" y="16982"/>
              </a:moveTo>
              <a:lnTo>
                <a:pt x="325805" y="16982"/>
              </a:lnTo>
            </a:path>
          </a:pathLst>
        </a:custGeom>
        <a:noFill/>
        <a:ln w="9525" cap="flat" cmpd="sng" algn="ctr">
          <a:solidFill>
            <a:srgbClr val="9BA9D4"/>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1502" y="2301203"/>
        <a:ext cx="16290" cy="16290"/>
      </dsp:txXfrm>
    </dsp:sp>
    <dsp:sp modelId="{D97D066E-DB07-4C2A-B3C1-ECF4C2804B73}">
      <dsp:nvSpPr>
        <dsp:cNvPr id="0" name=""/>
        <dsp:cNvSpPr/>
      </dsp:nvSpPr>
      <dsp:spPr>
        <a:xfrm>
          <a:off x="3538396" y="2120863"/>
          <a:ext cx="1079749" cy="107974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用户</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sp:txBody>
      <dsp:txXfrm>
        <a:off x="3696522" y="2278989"/>
        <a:ext cx="763497" cy="763497"/>
      </dsp:txXfrm>
    </dsp:sp>
    <dsp:sp modelId="{A15F4530-1104-45FB-944C-CF8DC1D89BD0}">
      <dsp:nvSpPr>
        <dsp:cNvPr id="0" name=""/>
        <dsp:cNvSpPr/>
      </dsp:nvSpPr>
      <dsp:spPr>
        <a:xfrm rot="9000000">
          <a:off x="2089498" y="2292365"/>
          <a:ext cx="325805" cy="33965"/>
        </a:xfrm>
        <a:custGeom>
          <a:avLst/>
          <a:gdLst/>
          <a:ahLst/>
          <a:cxnLst/>
          <a:rect l="0" t="0" r="0" b="0"/>
          <a:pathLst>
            <a:path>
              <a:moveTo>
                <a:pt x="0" y="16982"/>
              </a:moveTo>
              <a:lnTo>
                <a:pt x="325805" y="16982"/>
              </a:lnTo>
            </a:path>
          </a:pathLst>
        </a:custGeom>
        <a:noFill/>
        <a:ln w="9525" cap="flat" cmpd="sng" algn="ctr">
          <a:solidFill>
            <a:srgbClr val="9BA9D4"/>
          </a:solidFill>
          <a:prstDash val="solid"/>
          <a:round/>
          <a:headEnd type="arrow" w="med" len="med"/>
          <a:tailEnd type="arrow" w="med" len="med"/>
        </a:ln>
        <a:effectLst/>
      </dsp:spPr>
      <dsp:style>
        <a:lnRef idx="0">
          <a:scrgbClr r="0" g="0" b="0"/>
        </a:lnRef>
        <a:fillRef idx="0">
          <a:scrgbClr r="0" g="0" b="0"/>
        </a:fillRef>
        <a:effectRef idx="0">
          <a:scrgbClr r="0" g="0" b="0"/>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244256" y="2301203"/>
        <a:ext cx="16290" cy="16290"/>
      </dsp:txXfrm>
    </dsp:sp>
    <dsp:sp modelId="{D9D176FC-BFE2-4FAA-8FCC-0072D04B2684}">
      <dsp:nvSpPr>
        <dsp:cNvPr id="0" name=""/>
        <dsp:cNvSpPr/>
      </dsp:nvSpPr>
      <dsp:spPr>
        <a:xfrm>
          <a:off x="1103903" y="2120863"/>
          <a:ext cx="1079749" cy="1079749"/>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rgbClr val="000000"/>
              </a:solidFill>
              <a:latin typeface="Arial" panose="020B0604020202020204" pitchFamily="34" charset="0"/>
              <a:ea typeface="微软雅黑" panose="020B0503020204020204" pitchFamily="34" charset="-122"/>
              <a:cs typeface="+mn-cs"/>
              <a:sym typeface="Arial" panose="020B0604020202020204" pitchFamily="34" charset="0"/>
            </a:rPr>
            <a:t>应用</a:t>
          </a:r>
          <a:endParaRPr lang="zh-CN" altLang="en-US" sz="1800" kern="1200" dirty="0">
            <a:solidFill>
              <a:srgbClr val="000000"/>
            </a:solidFill>
            <a:latin typeface="Arial" panose="020B0604020202020204" pitchFamily="34" charset="0"/>
            <a:ea typeface="微软雅黑" panose="020B0503020204020204" pitchFamily="34" charset="-122"/>
            <a:cs typeface="+mn-cs"/>
            <a:sym typeface="Arial" panose="020B0604020202020204" pitchFamily="34" charset="0"/>
          </a:endParaRPr>
        </a:p>
      </dsp:txBody>
      <dsp:txXfrm>
        <a:off x="1262029" y="2278989"/>
        <a:ext cx="763497" cy="763497"/>
      </dsp:txXfrm>
    </dsp:sp>
  </dsp:spTree>
</dsp:drawing>
</file>

<file path=ppt/diagrams/layout1.xml><?xml version="1.0" encoding="utf-8"?>
<dgm:layoutDef xmlns:dgm="http://schemas.openxmlformats.org/drawingml/2006/diagram" xmlns:a="http://schemas.openxmlformats.org/drawingml/2006/main" uniqueId="urn:microsoft.com/office/officeart/2005/8/layout/radial1#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2024/10/9</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395799328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100</a:t>
            </a:fld>
            <a:endParaRPr lang="zh-CN" altLang="en-US"/>
          </a:p>
        </p:txBody>
      </p:sp>
    </p:spTree>
    <p:extLst>
      <p:ext uri="{BB962C8B-B14F-4D97-AF65-F5344CB8AC3E}">
        <p14:creationId xmlns:p14="http://schemas.microsoft.com/office/powerpoint/2010/main" val="413527519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101</a:t>
            </a:fld>
            <a:endParaRPr lang="zh-CN" altLang="en-US"/>
          </a:p>
        </p:txBody>
      </p:sp>
    </p:spTree>
    <p:extLst>
      <p:ext uri="{BB962C8B-B14F-4D97-AF65-F5344CB8AC3E}">
        <p14:creationId xmlns:p14="http://schemas.microsoft.com/office/powerpoint/2010/main" val="12519281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工欲善其事</a:t>
            </a:r>
            <a:r>
              <a:rPr lang="en-US" altLang="zh-CN" sz="1600" dirty="0">
                <a:cs typeface="+mn-ea"/>
                <a:sym typeface="+mn-lt"/>
              </a:rPr>
              <a:t>,</a:t>
            </a:r>
            <a:r>
              <a:rPr lang="zh-CN" altLang="en-US" sz="1600" dirty="0">
                <a:cs typeface="+mn-ea"/>
                <a:sym typeface="+mn-lt"/>
              </a:rPr>
              <a:t>必先利其器。软件工程作为软件开发方法和技术的研究</a:t>
            </a:r>
            <a:r>
              <a:rPr lang="en-US" altLang="zh-CN" sz="1600" dirty="0">
                <a:cs typeface="+mn-ea"/>
                <a:sym typeface="+mn-lt"/>
              </a:rPr>
              <a:t>,</a:t>
            </a:r>
            <a:r>
              <a:rPr lang="zh-CN" altLang="en-US" sz="1600" dirty="0">
                <a:cs typeface="+mn-ea"/>
                <a:sym typeface="+mn-lt"/>
              </a:rPr>
              <a:t>并不只有规则、体系和方法</a:t>
            </a:r>
            <a:r>
              <a:rPr lang="en-US" altLang="zh-CN" sz="1600" dirty="0">
                <a:cs typeface="+mn-ea"/>
                <a:sym typeface="+mn-lt"/>
              </a:rPr>
              <a:t>,</a:t>
            </a:r>
            <a:r>
              <a:rPr lang="zh-CN" altLang="en-US" sz="1600" dirty="0">
                <a:cs typeface="+mn-ea"/>
                <a:sym typeface="+mn-lt"/>
              </a:rPr>
              <a:t>还有大量的辅助工具帮助软件工程师们更好、更规范地完成各个阶段的工作。</a:t>
            </a:r>
            <a:r>
              <a:rPr lang="zh-CN" altLang="en-US" sz="1600" b="0" i="0" dirty="0">
                <a:solidFill>
                  <a:srgbClr val="2C2C36"/>
                </a:solidFill>
                <a:effectLst/>
                <a:latin typeface="-apple-system"/>
              </a:rPr>
              <a:t>处理故障告警规则的增删查改操作</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为了加速软件开发和测试流程</a:t>
            </a:r>
            <a:r>
              <a:rPr lang="en-US" altLang="zh-CN" sz="1600" dirty="0">
                <a:cs typeface="+mn-ea"/>
                <a:sym typeface="+mn-lt"/>
              </a:rPr>
              <a:t>,</a:t>
            </a:r>
            <a:r>
              <a:rPr lang="zh-CN" altLang="en-US" sz="1600" dirty="0">
                <a:cs typeface="+mn-ea"/>
                <a:sym typeface="+mn-lt"/>
              </a:rPr>
              <a:t>提高质量</a:t>
            </a:r>
            <a:r>
              <a:rPr lang="en-US" altLang="zh-CN" sz="1600" dirty="0">
                <a:cs typeface="+mn-ea"/>
                <a:sym typeface="+mn-lt"/>
              </a:rPr>
              <a:t>,</a:t>
            </a:r>
            <a:r>
              <a:rPr lang="zh-CN" altLang="en-US" sz="1600" dirty="0">
                <a:cs typeface="+mn-ea"/>
                <a:sym typeface="+mn-lt"/>
              </a:rPr>
              <a:t>降低成本</a:t>
            </a:r>
            <a:r>
              <a:rPr lang="en-US" altLang="zh-CN" sz="1600" dirty="0">
                <a:cs typeface="+mn-ea"/>
                <a:sym typeface="+mn-lt"/>
              </a:rPr>
              <a:t>,</a:t>
            </a:r>
            <a:r>
              <a:rPr lang="zh-CN" altLang="en-US" sz="1600" dirty="0">
                <a:cs typeface="+mn-ea"/>
                <a:sym typeface="+mn-lt"/>
              </a:rPr>
              <a:t>并使整个软件交付过程更加可靠和高效</a:t>
            </a:r>
            <a:r>
              <a:rPr lang="en-US" altLang="zh-CN" sz="1600" dirty="0">
                <a:cs typeface="+mn-ea"/>
                <a:sym typeface="+mn-lt"/>
              </a:rPr>
              <a:t>﹐</a:t>
            </a:r>
            <a:r>
              <a:rPr lang="zh-CN" altLang="en-US" sz="1600" dirty="0">
                <a:cs typeface="+mn-ea"/>
                <a:sym typeface="+mn-lt"/>
              </a:rPr>
              <a:t>自动化测试工具应运而生。</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cs typeface="+mn-ea"/>
                <a:sym typeface="+mn-lt"/>
              </a:rPr>
              <a:t>Quality Center</a:t>
            </a:r>
            <a:r>
              <a:rPr lang="zh-CN" altLang="en-US" sz="1600" dirty="0">
                <a:cs typeface="+mn-ea"/>
                <a:sym typeface="+mn-lt"/>
              </a:rPr>
              <a:t>、</a:t>
            </a:r>
            <a:r>
              <a:rPr lang="en-US" altLang="zh-CN" sz="1600" dirty="0" err="1">
                <a:cs typeface="+mn-ea"/>
                <a:sym typeface="+mn-lt"/>
              </a:rPr>
              <a:t>QuickTest</a:t>
            </a:r>
            <a:r>
              <a:rPr lang="en-US" altLang="zh-CN" sz="1600" dirty="0">
                <a:cs typeface="+mn-ea"/>
                <a:sym typeface="+mn-lt"/>
              </a:rPr>
              <a:t> Professional</a:t>
            </a:r>
            <a:r>
              <a:rPr lang="zh-CN" altLang="en-US" sz="1600" dirty="0">
                <a:cs typeface="+mn-ea"/>
                <a:sym typeface="+mn-lt"/>
              </a:rPr>
              <a:t>、</a:t>
            </a:r>
            <a:r>
              <a:rPr lang="en-US" altLang="zh-CN" sz="1600" dirty="0">
                <a:cs typeface="+mn-ea"/>
                <a:sym typeface="+mn-lt"/>
              </a:rPr>
              <a:t>LoadRunner</a:t>
            </a:r>
            <a:r>
              <a:rPr lang="zh-CN" altLang="en-US" sz="1600" dirty="0">
                <a:cs typeface="+mn-ea"/>
                <a:sym typeface="+mn-lt"/>
              </a:rPr>
              <a:t>、</a:t>
            </a:r>
            <a:r>
              <a:rPr lang="en-US" altLang="zh-CN" sz="1600" dirty="0" err="1">
                <a:cs typeface="+mn-ea"/>
                <a:sym typeface="+mn-lt"/>
              </a:rPr>
              <a:t>Airtest</a:t>
            </a:r>
            <a:r>
              <a:rPr lang="zh-CN" altLang="en-US" sz="1600" dirty="0">
                <a:cs typeface="+mn-ea"/>
                <a:sym typeface="+mn-lt"/>
              </a:rPr>
              <a:t>、</a:t>
            </a:r>
            <a:r>
              <a:rPr lang="en-US" altLang="zh-CN" sz="1600" dirty="0">
                <a:cs typeface="+mn-ea"/>
                <a:sym typeface="+mn-lt"/>
              </a:rPr>
              <a:t>QTA</a:t>
            </a:r>
          </a:p>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1600" dirty="0">
                <a:cs typeface="+mn-ea"/>
                <a:sym typeface="+mn-lt"/>
              </a:rPr>
              <a:t>    Macaca</a:t>
            </a:r>
            <a:r>
              <a:rPr lang="zh-CN" altLang="en-US" sz="1600" dirty="0">
                <a:cs typeface="+mn-ea"/>
                <a:sym typeface="+mn-lt"/>
              </a:rPr>
              <a:t>、</a:t>
            </a:r>
            <a:r>
              <a:rPr lang="en-US" altLang="zh-CN" sz="1600" dirty="0" err="1">
                <a:cs typeface="+mn-ea"/>
                <a:sym typeface="+mn-lt"/>
              </a:rPr>
              <a:t>SmartAuto</a:t>
            </a: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102</a:t>
            </a:fld>
            <a:endParaRPr lang="zh-CN" altLang="en-US"/>
          </a:p>
        </p:txBody>
      </p:sp>
    </p:spTree>
    <p:extLst>
      <p:ext uri="{BB962C8B-B14F-4D97-AF65-F5344CB8AC3E}">
        <p14:creationId xmlns:p14="http://schemas.microsoft.com/office/powerpoint/2010/main" val="40005944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103</a:t>
            </a:fld>
            <a:endParaRPr lang="zh-CN" altLang="en-US"/>
          </a:p>
        </p:txBody>
      </p:sp>
    </p:spTree>
    <p:extLst>
      <p:ext uri="{BB962C8B-B14F-4D97-AF65-F5344CB8AC3E}">
        <p14:creationId xmlns:p14="http://schemas.microsoft.com/office/powerpoint/2010/main" val="24909750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104</a:t>
            </a:fld>
            <a:endParaRPr lang="zh-CN" altLang="en-US"/>
          </a:p>
        </p:txBody>
      </p:sp>
    </p:spTree>
    <p:extLst>
      <p:ext uri="{BB962C8B-B14F-4D97-AF65-F5344CB8AC3E}">
        <p14:creationId xmlns:p14="http://schemas.microsoft.com/office/powerpoint/2010/main" val="9117648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105</a:t>
            </a:fld>
            <a:endParaRPr lang="zh-CN" altLang="en-US"/>
          </a:p>
        </p:txBody>
      </p:sp>
    </p:spTree>
    <p:extLst>
      <p:ext uri="{BB962C8B-B14F-4D97-AF65-F5344CB8AC3E}">
        <p14:creationId xmlns:p14="http://schemas.microsoft.com/office/powerpoint/2010/main" val="41535032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106</a:t>
            </a:fld>
            <a:endParaRPr lang="zh-CN" altLang="en-US"/>
          </a:p>
        </p:txBody>
      </p:sp>
    </p:spTree>
    <p:extLst>
      <p:ext uri="{BB962C8B-B14F-4D97-AF65-F5344CB8AC3E}">
        <p14:creationId xmlns:p14="http://schemas.microsoft.com/office/powerpoint/2010/main" val="7469653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107</a:t>
            </a:fld>
            <a:endParaRPr lang="zh-CN" altLang="en-US"/>
          </a:p>
        </p:txBody>
      </p:sp>
    </p:spTree>
    <p:extLst>
      <p:ext uri="{BB962C8B-B14F-4D97-AF65-F5344CB8AC3E}">
        <p14:creationId xmlns:p14="http://schemas.microsoft.com/office/powerpoint/2010/main" val="369923985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108</a:t>
            </a:fld>
            <a:endParaRPr lang="zh-CN" altLang="en-US"/>
          </a:p>
        </p:txBody>
      </p:sp>
    </p:spTree>
    <p:extLst>
      <p:ext uri="{BB962C8B-B14F-4D97-AF65-F5344CB8AC3E}">
        <p14:creationId xmlns:p14="http://schemas.microsoft.com/office/powerpoint/2010/main" val="38469781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109</a:t>
            </a:fld>
            <a:endParaRPr lang="zh-CN" altLang="en-US"/>
          </a:p>
        </p:txBody>
      </p:sp>
    </p:spTree>
    <p:extLst>
      <p:ext uri="{BB962C8B-B14F-4D97-AF65-F5344CB8AC3E}">
        <p14:creationId xmlns:p14="http://schemas.microsoft.com/office/powerpoint/2010/main" val="231875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260898454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110</a:t>
            </a:fld>
            <a:endParaRPr lang="zh-CN" altLang="en-US"/>
          </a:p>
        </p:txBody>
      </p:sp>
    </p:spTree>
    <p:extLst>
      <p:ext uri="{BB962C8B-B14F-4D97-AF65-F5344CB8AC3E}">
        <p14:creationId xmlns:p14="http://schemas.microsoft.com/office/powerpoint/2010/main" val="329454346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111</a:t>
            </a:fld>
            <a:endParaRPr lang="zh-CN" altLang="en-US"/>
          </a:p>
        </p:txBody>
      </p:sp>
    </p:spTree>
    <p:extLst>
      <p:ext uri="{BB962C8B-B14F-4D97-AF65-F5344CB8AC3E}">
        <p14:creationId xmlns:p14="http://schemas.microsoft.com/office/powerpoint/2010/main" val="55110775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112</a:t>
            </a:fld>
            <a:endParaRPr lang="zh-CN" altLang="en-US"/>
          </a:p>
        </p:txBody>
      </p:sp>
    </p:spTree>
    <p:extLst>
      <p:ext uri="{BB962C8B-B14F-4D97-AF65-F5344CB8AC3E}">
        <p14:creationId xmlns:p14="http://schemas.microsoft.com/office/powerpoint/2010/main" val="14234413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1600" dirty="0">
                <a:cs typeface="+mn-ea"/>
                <a:sym typeface="+mn-lt"/>
              </a:rPr>
              <a:t>3.</a:t>
            </a:r>
            <a:r>
              <a:rPr lang="zh-CN" altLang="en-US" sz="1600" dirty="0">
                <a:cs typeface="+mn-ea"/>
                <a:sym typeface="+mn-lt"/>
              </a:rPr>
              <a:t>自动化测试提高</a:t>
            </a:r>
            <a:r>
              <a:rPr lang="zh-CN" altLang="en-US" sz="1600" dirty="0">
                <a:solidFill>
                  <a:srgbClr val="FF0000"/>
                </a:solidFill>
                <a:cs typeface="+mn-ea"/>
                <a:sym typeface="+mn-lt"/>
              </a:rPr>
              <a:t>测试效率、降低成本，并确保软件质量</a:t>
            </a:r>
            <a:r>
              <a:rPr lang="zh-CN" altLang="en-US" sz="1600" dirty="0">
                <a:cs typeface="+mn-ea"/>
                <a:sym typeface="+mn-lt"/>
              </a:rPr>
              <a:t>。</a:t>
            </a:r>
            <a:r>
              <a:rPr lang="zh-CN" altLang="en-US" sz="1600" dirty="0">
                <a:solidFill>
                  <a:srgbClr val="FF0000"/>
                </a:solidFill>
                <a:cs typeface="+mn-ea"/>
                <a:sym typeface="+mn-lt"/>
              </a:rPr>
              <a:t>代码审查、缺陷修复以及文档记录</a:t>
            </a:r>
            <a:r>
              <a:rPr lang="zh-CN" altLang="en-US" sz="1600" dirty="0">
                <a:cs typeface="+mn-ea"/>
                <a:sym typeface="+mn-lt"/>
              </a:rPr>
              <a:t>都是保障质量的重要步骤。通过这些措施，团队能够确保软件质量，满足用户需求，并不断优化和改进软件系统。随着国产软件的崛起，实现与测试更加行云流水 。</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113</a:t>
            </a:fld>
            <a:endParaRPr lang="zh-CN" altLang="en-US"/>
          </a:p>
        </p:txBody>
      </p:sp>
    </p:spTree>
    <p:extLst>
      <p:ext uri="{BB962C8B-B14F-4D97-AF65-F5344CB8AC3E}">
        <p14:creationId xmlns:p14="http://schemas.microsoft.com/office/powerpoint/2010/main" val="238459548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81678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endParaRPr lang="en-US" altLang="zh-CN" sz="1600" dirty="0">
              <a:latin typeface="+mn-lt"/>
              <a:ea typeface="+mn-ea"/>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1294564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endParaRPr lang="en-US" altLang="zh-CN" sz="1600" dirty="0">
              <a:latin typeface="+mn-lt"/>
              <a:ea typeface="+mn-ea"/>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1489833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226436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1013331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在当今快节奏的软件开发领域</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提高开发效率和降低成本是每个组织追求的目标。为了实现这一目标</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软件重用成为一种强大的解决方案。软件重用是指在开发过程中利用已有的软件组件、模块或系统来构建新的应用程序的实践。它可以显著缩短开发时间、降低错误率并提高软件的质量和可靠性。</a:t>
            </a: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4169986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软件重用有意外（</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Accidental</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）重用和预备（</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Deliberate</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）重用两种类型</a:t>
            </a:r>
            <a:r>
              <a:rPr lang="zh-CN" altLang="en-US" sz="1600" dirty="0">
                <a:latin typeface="+mn-lt"/>
                <a:ea typeface="+mn-ea"/>
                <a:cs typeface="+mn-ea"/>
                <a:sym typeface="+mn-lt"/>
              </a:rPr>
              <a:t>。</a:t>
            </a:r>
            <a:endParaRPr lang="en-US" altLang="zh-CN" sz="1600" dirty="0">
              <a:latin typeface="+mn-lt"/>
              <a:ea typeface="+mn-ea"/>
              <a:cs typeface="+mn-ea"/>
              <a:sym typeface="+mn-lt"/>
            </a:endParaRPr>
          </a:p>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意外重用指的是软件开发者在开发新软件时，才意识到以前的软件模块能够被使用。</a:t>
            </a:r>
            <a:endPar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预备重用指的是软件开发者在研制软件时，就考虑到了以后可以被重用。</a:t>
            </a:r>
            <a:endParaRPr kumimoji="0" lang="zh-CN"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3978397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面向对象的程序设计</a:t>
            </a:r>
            <a:r>
              <a:rPr lang="zh-CN" altLang="en-US" sz="1600" dirty="0">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将数据结构及其之上的操作封装起来</a:t>
            </a:r>
            <a:r>
              <a:rPr lang="zh-CN" altLang="en-US" sz="1600" dirty="0">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对外具有统一的接口定义和数据传递关系。这种模式为软件重用技术的应用带来了极大的便利。</a:t>
            </a:r>
            <a:endPar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面向对象中类的概念及其实现</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已成为软件重用的最好范例。当面向对象的软件开发成为主流趋势时</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软件重用性便得到了极大的发展和迅速的普及。</a:t>
            </a:r>
            <a:endParaRPr kumimoji="0" lang="zh-CN"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15860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latin typeface="+mn-lt"/>
                <a:ea typeface="+mn-ea"/>
                <a:cs typeface="+mn-ea"/>
                <a:sym typeface="+mn-lt"/>
              </a:rPr>
              <a:t>（</a:t>
            </a:r>
            <a:r>
              <a:rPr lang="en-US" altLang="zh-CN" sz="1600" dirty="0">
                <a:latin typeface="+mn-lt"/>
                <a:ea typeface="+mn-ea"/>
                <a:cs typeface="+mn-ea"/>
                <a:sym typeface="+mn-lt"/>
              </a:rPr>
              <a:t>1</a:t>
            </a:r>
            <a:r>
              <a:rPr lang="zh-CN" altLang="en-US" sz="1600" dirty="0">
                <a:latin typeface="+mn-lt"/>
                <a:ea typeface="+mn-ea"/>
                <a:cs typeface="+mn-ea"/>
                <a:sym typeface="+mn-lt"/>
              </a:rPr>
              <a:t>）应用架构的重用。如果已经开发了一个超市管理系统软件，当再开发新的超市管理系统软件时，原有的软件架构几乎可以搬来就用。</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latin typeface="+mn-lt"/>
                <a:ea typeface="+mn-ea"/>
                <a:cs typeface="+mn-ea"/>
                <a:sym typeface="+mn-lt"/>
              </a:rPr>
              <a:t>（</a:t>
            </a:r>
            <a:r>
              <a:rPr lang="en-US" altLang="zh-CN" sz="1600" dirty="0">
                <a:latin typeface="+mn-lt"/>
                <a:ea typeface="+mn-ea"/>
                <a:cs typeface="+mn-ea"/>
                <a:sym typeface="+mn-lt"/>
              </a:rPr>
              <a:t>2</a:t>
            </a:r>
            <a:r>
              <a:rPr lang="zh-CN" altLang="en-US" sz="1600" dirty="0">
                <a:latin typeface="+mn-lt"/>
                <a:ea typeface="+mn-ea"/>
                <a:cs typeface="+mn-ea"/>
                <a:sym typeface="+mn-lt"/>
              </a:rPr>
              <a:t>）设计模式的重用。对于一个团队来说，必然会借鉴和沿用成熟的软件开发和设计模式，来提高软件开发的成功率和可靠性。</a:t>
            </a:r>
            <a:endParaRPr lang="en-US" altLang="zh-CN" sz="1600" dirty="0">
              <a:latin typeface="+mn-lt"/>
              <a:ea typeface="+mn-ea"/>
              <a:cs typeface="+mn-ea"/>
              <a:sym typeface="+mn-lt"/>
            </a:endParaRPr>
          </a:p>
          <a:p>
            <a:pPr marL="269240" marR="0" lvl="0" indent="0" algn="l" defTabSz="914400" rtl="0" eaLnBrk="1" fontAlgn="base" latinLnBrk="0" hangingPunct="1">
              <a:lnSpc>
                <a:spcPts val="3500"/>
              </a:lnSpc>
              <a:spcBef>
                <a:spcPts val="600"/>
              </a:spcBef>
              <a:spcAft>
                <a:spcPct val="0"/>
              </a:spcAft>
              <a:buClr>
                <a:srgbClr val="0070C0"/>
              </a:buClr>
              <a:buSzPct val="70000"/>
              <a:buFontTx/>
              <a:buNone/>
              <a:tabLst/>
              <a:defRPr/>
            </a:pPr>
            <a:r>
              <a:rPr lang="zh-CN" altLang="en-US" sz="1600" dirty="0">
                <a:latin typeface="+mn-lt"/>
                <a:ea typeface="+mn-ea"/>
                <a:cs typeface="+mn-ea"/>
                <a:sym typeface="+mn-lt"/>
              </a:rPr>
              <a:t>（</a:t>
            </a:r>
            <a:r>
              <a:rPr lang="en-US" altLang="zh-CN" sz="1600" dirty="0">
                <a:latin typeface="+mn-lt"/>
                <a:ea typeface="+mn-ea"/>
                <a:cs typeface="+mn-ea"/>
                <a:sym typeface="+mn-lt"/>
              </a:rPr>
              <a:t>3</a:t>
            </a:r>
            <a:r>
              <a:rPr lang="zh-CN" altLang="en-US" sz="1600" dirty="0">
                <a:latin typeface="+mn-lt"/>
                <a:ea typeface="+mn-ea"/>
                <a:cs typeface="+mn-ea"/>
                <a:sym typeface="+mn-lt"/>
              </a:rPr>
              <a:t>）软件架构的重用。软件架构是指软件产品中组件的组织形式、产品级的控制结构、数据通信与一致性同步、数据库与数据获取方式，以及组件的物理分布位置、性能和设计的可选性。面向对象架构、</a:t>
            </a:r>
            <a:r>
              <a:rPr lang="en-US" altLang="zh-CN" sz="1600" dirty="0">
                <a:latin typeface="+mn-lt"/>
                <a:ea typeface="+mn-ea"/>
                <a:cs typeface="+mn-ea"/>
                <a:sym typeface="+mn-lt"/>
              </a:rPr>
              <a:t>UNIX</a:t>
            </a:r>
            <a:r>
              <a:rPr lang="zh-CN" altLang="en-US" sz="1600" dirty="0">
                <a:latin typeface="+mn-lt"/>
                <a:ea typeface="+mn-ea"/>
                <a:cs typeface="+mn-ea"/>
                <a:sym typeface="+mn-lt"/>
              </a:rPr>
              <a:t>的管道和过滤模式、</a:t>
            </a:r>
            <a:r>
              <a:rPr lang="en-US" altLang="zh-CN" sz="1600" dirty="0">
                <a:latin typeface="+mn-lt"/>
                <a:ea typeface="+mn-ea"/>
                <a:cs typeface="+mn-ea"/>
                <a:sym typeface="+mn-lt"/>
              </a:rPr>
              <a:t>Client/Server</a:t>
            </a:r>
            <a:r>
              <a:rPr lang="zh-CN" altLang="en-US" sz="1600" dirty="0">
                <a:latin typeface="+mn-lt"/>
                <a:ea typeface="+mn-ea"/>
                <a:cs typeface="+mn-ea"/>
                <a:sym typeface="+mn-lt"/>
              </a:rPr>
              <a:t>、</a:t>
            </a:r>
            <a:r>
              <a:rPr lang="en-US" altLang="zh-CN" sz="1600" dirty="0">
                <a:latin typeface="+mn-lt"/>
                <a:ea typeface="+mn-ea"/>
                <a:cs typeface="+mn-ea"/>
                <a:sym typeface="+mn-lt"/>
              </a:rPr>
              <a:t>Browser/Server</a:t>
            </a:r>
            <a:r>
              <a:rPr lang="zh-CN" altLang="en-US" sz="1600" dirty="0">
                <a:latin typeface="+mn-lt"/>
                <a:ea typeface="+mn-ea"/>
                <a:cs typeface="+mn-ea"/>
                <a:sym typeface="+mn-lt"/>
              </a:rPr>
              <a:t>等都是软件架构的例子。</a:t>
            </a:r>
            <a:endParaRPr lang="en-US" altLang="zh-CN" sz="1600" dirty="0">
              <a:latin typeface="+mn-lt"/>
              <a:ea typeface="+mn-ea"/>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1600" dirty="0">
              <a:latin typeface="+mn-lt"/>
              <a:ea typeface="+mn-ea"/>
              <a:cs typeface="+mn-ea"/>
              <a:sym typeface="+mn-lt"/>
            </a:endParaRPr>
          </a:p>
          <a:p>
            <a:endParaRPr lang="zh-CN" altLang="en-US" dirty="0">
              <a:sym typeface="+mn-ea"/>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2138549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软件实现阶段的重用是软件重用的重点，基于组件的软件开发已经成为现代软件开发的重要模式。</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选择合适的组件，继承和集成现有的软件模块，已经是软件实现阶段的重要认为。</a:t>
            </a:r>
            <a:endParaRPr lang="en-US" altLang="zh-CN" sz="1600" dirty="0">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2088672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由于软件的模块化（组件化）和独立性，软件的维护可以像机械设备的维修一样进行部件（组件）的更换。 如果说一个软件产品成本的 </a:t>
            </a:r>
            <a:r>
              <a:rPr lang="en-US" altLang="zh-CN" dirty="0"/>
              <a:t>33%</a:t>
            </a:r>
            <a:r>
              <a:rPr lang="zh-CN" altLang="en-US" dirty="0"/>
              <a:t>用于开发，而开发中 </a:t>
            </a:r>
            <a:r>
              <a:rPr lang="en-US" altLang="zh-CN" dirty="0"/>
              <a:t>30%</a:t>
            </a:r>
            <a:r>
              <a:rPr lang="zh-CN" altLang="en-US" dirty="0"/>
              <a:t>的软件是直接使用的组件，那么软件重用节约的成本约</a:t>
            </a:r>
            <a:r>
              <a:rPr lang="en-US" altLang="zh-CN" dirty="0"/>
              <a:t>10%</a:t>
            </a:r>
            <a:r>
              <a:rPr lang="zh-CN" altLang="en-US" dirty="0"/>
              <a:t>。而在</a:t>
            </a:r>
            <a:r>
              <a:rPr lang="en-US" altLang="zh-CN" dirty="0"/>
              <a:t>67%</a:t>
            </a:r>
            <a:r>
              <a:rPr lang="zh-CN" altLang="en-US" dirty="0"/>
              <a:t>用于软件维护的成本中，如果仍有 </a:t>
            </a:r>
            <a:r>
              <a:rPr lang="en-US" altLang="zh-CN" dirty="0"/>
              <a:t>30%</a:t>
            </a:r>
            <a:r>
              <a:rPr lang="zh-CN" altLang="en-US" dirty="0"/>
              <a:t>的软件维护是以组件方式完成</a:t>
            </a:r>
            <a:r>
              <a:rPr lang="en-US" altLang="zh-CN" dirty="0"/>
              <a:t>(</a:t>
            </a:r>
            <a:r>
              <a:rPr lang="zh-CN" altLang="en-US" dirty="0"/>
              <a:t>事实上往往高于这个比例</a:t>
            </a:r>
            <a:r>
              <a:rPr lang="en-US" altLang="zh-CN" dirty="0"/>
              <a:t>)</a:t>
            </a:r>
            <a:r>
              <a:rPr lang="zh-CN" altLang="en-US" dirty="0"/>
              <a:t>，节约的成本约</a:t>
            </a:r>
            <a:r>
              <a:rPr lang="en-US" altLang="zh-CN" dirty="0"/>
              <a:t>20%</a:t>
            </a:r>
            <a:r>
              <a:rPr lang="zh-CN" altLang="en-US" dirty="0"/>
              <a:t>。而整个项目因为使用软件重用技术节约的成本将达到 </a:t>
            </a:r>
            <a:r>
              <a:rPr lang="en-US" altLang="zh-CN" dirty="0"/>
              <a:t>30%</a:t>
            </a:r>
            <a:r>
              <a:rPr lang="zh-CN" altLang="en-US" dirty="0"/>
              <a:t>以上</a:t>
            </a: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1605801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r>
              <a:rPr lang="zh-CN" altLang="en-US" sz="1600" dirty="0">
                <a:latin typeface="+mn-lt"/>
                <a:ea typeface="+mn-ea"/>
                <a:cs typeface="+mn-ea"/>
                <a:sym typeface="+mn-lt"/>
              </a:rPr>
              <a:t>中间件就相当于是应用、数据与用户之间的纽带，它提供了一种在不同软件组件之间进行通信和交互的中间层。</a:t>
            </a:r>
            <a:endParaRPr lang="en-US" altLang="zh-CN" sz="1600" dirty="0">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398521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endParaRPr lang="en-US" altLang="zh-CN" sz="1600" dirty="0">
              <a:latin typeface="+mn-lt"/>
              <a:ea typeface="+mn-ea"/>
              <a:cs typeface="+mn-ea"/>
              <a:sym typeface="+mn-lt"/>
            </a:endParaRPr>
          </a:p>
          <a:p>
            <a:endParaRPr lang="zh-CN" altLang="en-US" dirty="0"/>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882450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tabLst/>
              <a:defRPr/>
            </a:pPr>
            <a:endParaRPr lang="en-US" altLang="zh-CN" sz="1600" dirty="0">
              <a:cs typeface="+mn-ea"/>
              <a:sym typeface="+mn-lt"/>
            </a:endParaRPr>
          </a:p>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endParaRPr lang="en-US" altLang="zh-CN" sz="1600" dirty="0">
              <a:latin typeface="+mn-lt"/>
              <a:ea typeface="+mn-ea"/>
              <a:cs typeface="+mn-ea"/>
              <a:sym typeface="+mn-lt"/>
            </a:endParaRPr>
          </a:p>
          <a:p>
            <a:endParaRPr lang="zh-CN" altLang="en-US" dirty="0"/>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2669923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tabLst/>
              <a:defRPr/>
            </a:pPr>
            <a:endParaRPr lang="en-US" altLang="zh-CN" sz="1600" dirty="0">
              <a:cs typeface="+mn-ea"/>
              <a:sym typeface="+mn-lt"/>
            </a:endParaRPr>
          </a:p>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endParaRPr lang="en-US" altLang="zh-CN" sz="1600" dirty="0">
              <a:latin typeface="+mn-lt"/>
              <a:ea typeface="+mn-ea"/>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统一协调管理中间件是一种软件或服务，用于管理和协调分布式系统中的各种资源、服务和组件。</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它为构建分布式系统和微服务架构提供了关键的技术，确保系统组件之间的协作、一致性和可靠性，使得开发人员能够轻松地处理分布式环境中的复杂性。</a:t>
            </a:r>
            <a:endParaRPr lang="en-US" altLang="zh-CN" sz="1600" dirty="0">
              <a:latin typeface="+mn-lt"/>
              <a:ea typeface="+mn-ea"/>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一种常用的统一协调管理中间件工作模型如下图。</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一种常用的统一协调管理中间件工作模型如下图</a:t>
            </a:r>
            <a:endParaRPr lang="en-US" altLang="zh-CN" sz="1600" dirty="0">
              <a:latin typeface="+mn-lt"/>
              <a:ea typeface="+mn-ea"/>
              <a:cs typeface="+mn-ea"/>
              <a:sym typeface="+mn-lt"/>
            </a:endParaRPr>
          </a:p>
          <a:p>
            <a:endParaRPr lang="zh-CN" altLang="en-US" dirty="0"/>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3565570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综合中间件提供了广泛的功能和功能集，用于支持和管理复杂的应用程序和系统。综合中间件整合了多个中间件组件和工具，以提供全面的解决方案，满足系统的各种需求和要求。</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综合中间件能够集成和协调不同的中间件组件和工具，以实现各种功能的统一管理和协调。</a:t>
            </a:r>
            <a:endParaRPr lang="en-US" altLang="zh-CN" sz="1600" dirty="0">
              <a:latin typeface="+mn-lt"/>
              <a:ea typeface="+mn-ea"/>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常见的综合中间件包括：</a:t>
            </a:r>
            <a:r>
              <a:rPr lang="en-US" altLang="zh-CN" sz="1600" dirty="0">
                <a:latin typeface="+mn-lt"/>
                <a:ea typeface="+mn-ea"/>
                <a:cs typeface="+mn-ea"/>
                <a:sym typeface="+mn-lt"/>
              </a:rPr>
              <a:t>IBM WebSphere</a:t>
            </a:r>
            <a:r>
              <a:rPr lang="zh-CN" altLang="en-US" sz="1600" dirty="0">
                <a:latin typeface="+mn-lt"/>
                <a:ea typeface="+mn-ea"/>
                <a:cs typeface="+mn-ea"/>
                <a:sym typeface="+mn-lt"/>
              </a:rPr>
              <a:t>，</a:t>
            </a:r>
            <a:r>
              <a:rPr lang="en-US" altLang="zh-CN" sz="1600" dirty="0">
                <a:latin typeface="+mn-lt"/>
                <a:ea typeface="+mn-ea"/>
                <a:cs typeface="+mn-ea"/>
                <a:sym typeface="+mn-lt"/>
              </a:rPr>
              <a:t>Oracle Fusion Middleware</a:t>
            </a:r>
            <a:r>
              <a:rPr lang="zh-CN" altLang="en-US" sz="1600" dirty="0">
                <a:latin typeface="+mn-lt"/>
                <a:ea typeface="+mn-ea"/>
                <a:cs typeface="+mn-ea"/>
                <a:sym typeface="+mn-lt"/>
              </a:rPr>
              <a:t>，</a:t>
            </a:r>
            <a:r>
              <a:rPr lang="en-US" altLang="zh-CN" sz="1600" dirty="0">
                <a:latin typeface="+mn-lt"/>
                <a:ea typeface="+mn-ea"/>
                <a:cs typeface="+mn-ea"/>
                <a:sym typeface="+mn-lt"/>
              </a:rPr>
              <a:t>Red Hat JBoss Middleware</a:t>
            </a:r>
            <a:r>
              <a:rPr lang="zh-CN" altLang="en-US" sz="1600" dirty="0">
                <a:latin typeface="+mn-lt"/>
                <a:ea typeface="+mn-ea"/>
                <a:cs typeface="+mn-ea"/>
                <a:sym typeface="+mn-lt"/>
              </a:rPr>
              <a:t>。</a:t>
            </a:r>
            <a:endParaRPr lang="en-US" altLang="zh-CN" sz="1600" dirty="0">
              <a:latin typeface="+mn-lt"/>
              <a:ea typeface="+mn-ea"/>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综合中间件是应对复杂和多样化系统需求的理想选择，它提供了广泛的功能和工具，帮助开发人员和管理员简化开发、部署和管理任务，提高系统的效率、可靠性和安全性。</a:t>
            </a:r>
            <a:endParaRPr lang="en-US" altLang="zh-CN" sz="1600" dirty="0">
              <a:latin typeface="+mn-lt"/>
              <a:ea typeface="+mn-ea"/>
              <a:cs typeface="+mn-ea"/>
              <a:sym typeface="+mn-lt"/>
            </a:endParaRPr>
          </a:p>
          <a:p>
            <a:endParaRPr lang="zh-CN" altLang="en-US" dirty="0"/>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extLst>
      <p:ext uri="{BB962C8B-B14F-4D97-AF65-F5344CB8AC3E}">
        <p14:creationId xmlns:p14="http://schemas.microsoft.com/office/powerpoint/2010/main" val="1303820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开源软件是通过开放协作开发和维护的软件，通常免费提供，可供任何人使用、检查、修改和重新分发。</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1278955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开源（</a:t>
            </a:r>
            <a:r>
              <a:rPr lang="en-US" altLang="zh-CN" sz="1600" dirty="0">
                <a:cs typeface="+mn-ea"/>
                <a:sym typeface="+mn-lt"/>
              </a:rPr>
              <a:t>Open Source</a:t>
            </a:r>
            <a:r>
              <a:rPr lang="zh-CN" altLang="en-US" sz="1600" dirty="0">
                <a:cs typeface="+mn-ea"/>
                <a:sym typeface="+mn-lt"/>
              </a:rPr>
              <a:t>）的概念可以追溯到 </a:t>
            </a:r>
            <a:r>
              <a:rPr lang="en-US" altLang="zh-CN" sz="1600" dirty="0">
                <a:cs typeface="+mn-ea"/>
                <a:sym typeface="+mn-lt"/>
              </a:rPr>
              <a:t>20 </a:t>
            </a:r>
            <a:r>
              <a:rPr lang="zh-CN" altLang="en-US" sz="1600" dirty="0">
                <a:cs typeface="+mn-ea"/>
                <a:sym typeface="+mn-lt"/>
              </a:rPr>
              <a:t>世纪 </a:t>
            </a:r>
            <a:r>
              <a:rPr lang="en-US" altLang="zh-CN" sz="1600" dirty="0">
                <a:cs typeface="+mn-ea"/>
                <a:sym typeface="+mn-lt"/>
              </a:rPr>
              <a:t>70</a:t>
            </a:r>
            <a:r>
              <a:rPr lang="zh-CN" altLang="en-US" sz="1600" dirty="0">
                <a:cs typeface="+mn-ea"/>
                <a:sym typeface="+mn-lt"/>
              </a:rPr>
              <a:t>年代晚期，当时，软件开发社区开始尝试利用互联网共同开发和维护软件，这种方式被称为“共同开发”（</a:t>
            </a:r>
            <a:r>
              <a:rPr lang="en-US" altLang="zh-CN" sz="1600" dirty="0">
                <a:cs typeface="+mn-ea"/>
                <a:sym typeface="+mn-lt"/>
              </a:rPr>
              <a:t>Cooperative Development</a:t>
            </a:r>
            <a:r>
              <a:rPr lang="zh-CN" altLang="en-US" sz="1600" dirty="0">
                <a:cs typeface="+mn-ea"/>
                <a:sym typeface="+mn-lt"/>
              </a:rPr>
              <a:t>）。</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到了 </a:t>
            </a:r>
            <a:r>
              <a:rPr lang="en-US" altLang="zh-CN" sz="1600" dirty="0">
                <a:cs typeface="+mn-ea"/>
                <a:sym typeface="+mn-lt"/>
              </a:rPr>
              <a:t>1980</a:t>
            </a:r>
            <a:r>
              <a:rPr lang="zh-CN" altLang="en-US" sz="1600" dirty="0">
                <a:cs typeface="+mn-ea"/>
                <a:sym typeface="+mn-lt"/>
              </a:rPr>
              <a:t>年，自由软件（</a:t>
            </a:r>
            <a:r>
              <a:rPr lang="en-US" altLang="zh-CN" sz="1600" dirty="0">
                <a:cs typeface="+mn-ea"/>
                <a:sym typeface="+mn-lt"/>
              </a:rPr>
              <a:t>Free Software</a:t>
            </a:r>
            <a:r>
              <a:rPr lang="zh-CN" altLang="en-US" sz="1600" dirty="0">
                <a:cs typeface="+mn-ea"/>
                <a:sym typeface="+mn-lt"/>
              </a:rPr>
              <a:t>）运动兴起，这个运动的代表人物是 </a:t>
            </a:r>
            <a:r>
              <a:rPr lang="en-US" altLang="zh-CN" sz="1600" dirty="0">
                <a:cs typeface="+mn-ea"/>
                <a:sym typeface="+mn-lt"/>
              </a:rPr>
              <a:t>Richard Stallman</a:t>
            </a:r>
            <a:r>
              <a:rPr lang="zh-CN" altLang="en-US" sz="1600" dirty="0">
                <a:cs typeface="+mn-ea"/>
                <a:sym typeface="+mn-lt"/>
              </a:rPr>
              <a:t>，他认为软件应该是公共领域的财产，人们有权利自由地使用、复制、修改和分发软件。为了实现这个目标，他创建了自由软件基金会（</a:t>
            </a:r>
            <a:r>
              <a:rPr lang="en-US" altLang="zh-CN" sz="1600" dirty="0">
                <a:cs typeface="+mn-ea"/>
                <a:sym typeface="+mn-lt"/>
              </a:rPr>
              <a:t>Free Software Foundation</a:t>
            </a:r>
            <a:r>
              <a:rPr lang="zh-CN" altLang="en-US" sz="1600" dirty="0">
                <a:cs typeface="+mn-ea"/>
                <a:sym typeface="+mn-lt"/>
              </a:rPr>
              <a:t>），并推广了一种叫作 </a:t>
            </a:r>
            <a:r>
              <a:rPr lang="en-US" altLang="zh-CN" sz="1600" dirty="0">
                <a:cs typeface="+mn-ea"/>
                <a:sym typeface="+mn-lt"/>
              </a:rPr>
              <a:t>GNU </a:t>
            </a:r>
            <a:r>
              <a:rPr lang="zh-CN" altLang="en-US" sz="1600" dirty="0">
                <a:cs typeface="+mn-ea"/>
                <a:sym typeface="+mn-lt"/>
              </a:rPr>
              <a:t>的自由操作系统。</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tabLst/>
              <a:defRPr/>
            </a:pPr>
            <a:r>
              <a:rPr lang="zh-CN" altLang="en-US" sz="1600" dirty="0">
                <a:cs typeface="+mn-ea"/>
                <a:sym typeface="+mn-lt"/>
              </a:rPr>
              <a:t>到了 </a:t>
            </a:r>
            <a:r>
              <a:rPr lang="en-US" altLang="zh-CN" sz="1600" dirty="0">
                <a:cs typeface="+mn-ea"/>
                <a:sym typeface="+mn-lt"/>
              </a:rPr>
              <a:t>1990</a:t>
            </a:r>
            <a:r>
              <a:rPr lang="zh-CN" altLang="en-US" sz="1600" dirty="0">
                <a:cs typeface="+mn-ea"/>
                <a:sym typeface="+mn-lt"/>
              </a:rPr>
              <a:t>年</a:t>
            </a:r>
            <a:r>
              <a:rPr lang="en-US" altLang="zh-CN" sz="1600" dirty="0">
                <a:cs typeface="+mn-ea"/>
                <a:sym typeface="+mn-lt"/>
              </a:rPr>
              <a:t>,</a:t>
            </a:r>
            <a:r>
              <a:rPr lang="zh-CN" altLang="en-US" sz="1600" dirty="0">
                <a:cs typeface="+mn-ea"/>
                <a:sym typeface="+mn-lt"/>
              </a:rPr>
              <a:t>开源软件的概念开始出现，主要是由于互联网的发展和开放源代码软件的兴起。</a:t>
            </a:r>
            <a:r>
              <a:rPr lang="en-US" altLang="zh-CN" sz="1600" dirty="0">
                <a:cs typeface="+mn-ea"/>
                <a:sym typeface="+mn-lt"/>
              </a:rPr>
              <a:t>1998 </a:t>
            </a:r>
            <a:r>
              <a:rPr lang="zh-CN" altLang="en-US" sz="1600" dirty="0">
                <a:cs typeface="+mn-ea"/>
                <a:sym typeface="+mn-lt"/>
              </a:rPr>
              <a:t>年，</a:t>
            </a:r>
            <a:r>
              <a:rPr lang="en-US" altLang="zh-CN" sz="1600" dirty="0">
                <a:cs typeface="+mn-ea"/>
                <a:sym typeface="+mn-lt"/>
              </a:rPr>
              <a:t>Eric S. Raymond </a:t>
            </a:r>
            <a:r>
              <a:rPr lang="zh-CN" altLang="en-US" sz="1600" dirty="0">
                <a:cs typeface="+mn-ea"/>
                <a:sym typeface="+mn-lt"/>
              </a:rPr>
              <a:t>等人在</a:t>
            </a:r>
            <a:r>
              <a:rPr lang="en-US" altLang="zh-CN" sz="1600" dirty="0">
                <a:cs typeface="+mn-ea"/>
                <a:sym typeface="+mn-lt"/>
              </a:rPr>
              <a:t>《Open Sources: Voices from the Open </a:t>
            </a:r>
            <a:r>
              <a:rPr lang="en-US" altLang="zh-CN" sz="1600" dirty="0" err="1">
                <a:cs typeface="+mn-ea"/>
                <a:sym typeface="+mn-lt"/>
              </a:rPr>
              <a:t>SourceRevolution</a:t>
            </a:r>
            <a:r>
              <a:rPr lang="en-US" altLang="zh-CN" sz="1600" dirty="0">
                <a:cs typeface="+mn-ea"/>
                <a:sym typeface="+mn-lt"/>
              </a:rPr>
              <a:t>》</a:t>
            </a:r>
            <a:r>
              <a:rPr lang="zh-CN" altLang="en-US" sz="1600" dirty="0">
                <a:cs typeface="+mn-ea"/>
                <a:sym typeface="+mn-lt"/>
              </a:rPr>
              <a:t>这本书中提出了“开源”这个词，将自由软件和共同开发的概念结合在了一起，提出了一个新的软件开发模式。</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cs typeface="+mn-ea"/>
                <a:sym typeface="+mn-lt"/>
              </a:rPr>
              <a:t>1998</a:t>
            </a:r>
            <a:r>
              <a:rPr lang="zh-CN" altLang="en-US" sz="1600" dirty="0">
                <a:cs typeface="+mn-ea"/>
                <a:sym typeface="+mn-lt"/>
              </a:rPr>
              <a:t>年</a:t>
            </a:r>
            <a:r>
              <a:rPr lang="en-US" altLang="zh-CN" sz="1600" dirty="0">
                <a:cs typeface="+mn-ea"/>
                <a:sym typeface="+mn-lt"/>
              </a:rPr>
              <a:t>2</a:t>
            </a:r>
            <a:r>
              <a:rPr lang="zh-CN" altLang="en-US" sz="1600" dirty="0">
                <a:cs typeface="+mn-ea"/>
                <a:sym typeface="+mn-lt"/>
              </a:rPr>
              <a:t>月</a:t>
            </a:r>
            <a:r>
              <a:rPr lang="en-US" altLang="zh-CN" sz="1600" dirty="0">
                <a:cs typeface="+mn-ea"/>
                <a:sym typeface="+mn-lt"/>
              </a:rPr>
              <a:t>3</a:t>
            </a:r>
            <a:r>
              <a:rPr lang="zh-CN" altLang="en-US" sz="1600" dirty="0">
                <a:cs typeface="+mn-ea"/>
                <a:sym typeface="+mn-lt"/>
              </a:rPr>
              <a:t>日，开源软件倡导组织</a:t>
            </a:r>
            <a:r>
              <a:rPr lang="en-US" altLang="zh-CN" sz="1600" dirty="0">
                <a:cs typeface="+mn-ea"/>
                <a:sym typeface="+mn-lt"/>
              </a:rPr>
              <a:t>(Open Source Initiative</a:t>
            </a:r>
            <a:r>
              <a:rPr lang="zh-CN" altLang="en-US" sz="1600" dirty="0">
                <a:cs typeface="+mn-ea"/>
                <a:sym typeface="+mn-lt"/>
              </a:rPr>
              <a:t>，</a:t>
            </a:r>
            <a:r>
              <a:rPr lang="en-US" altLang="zh-CN" sz="1600" dirty="0">
                <a:cs typeface="+mn-ea"/>
                <a:sym typeface="+mn-lt"/>
              </a:rPr>
              <a:t>OSI)</a:t>
            </a:r>
            <a:r>
              <a:rPr lang="zh-CN" altLang="en-US" sz="1600" dirty="0">
                <a:cs typeface="+mn-ea"/>
                <a:sym typeface="+mn-lt"/>
              </a:rPr>
              <a:t>成立，该组织的目标是推广开源软件的理念和实践，并认证符合开源定义的软件。</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从此，开源软件迅速发展，越来越多的软件公司、开发者和组织开始采用开源模式开发软件，其中一些著名的开源软件包括</a:t>
            </a:r>
            <a:r>
              <a:rPr lang="en-US" altLang="zh-CN" sz="1600" dirty="0">
                <a:cs typeface="+mn-ea"/>
                <a:sym typeface="+mn-lt"/>
              </a:rPr>
              <a:t>Linux </a:t>
            </a:r>
            <a:r>
              <a:rPr lang="zh-CN" altLang="en-US" sz="1600" dirty="0">
                <a:cs typeface="+mn-ea"/>
                <a:sym typeface="+mn-lt"/>
              </a:rPr>
              <a:t>操作系统、</a:t>
            </a:r>
            <a:r>
              <a:rPr lang="en-US" altLang="zh-CN" sz="1600" dirty="0">
                <a:cs typeface="+mn-ea"/>
                <a:sym typeface="+mn-lt"/>
              </a:rPr>
              <a:t>Apache Web </a:t>
            </a:r>
            <a:r>
              <a:rPr lang="zh-CN" altLang="en-US" sz="1600" dirty="0">
                <a:cs typeface="+mn-ea"/>
                <a:sym typeface="+mn-lt"/>
              </a:rPr>
              <a:t>服务器，</a:t>
            </a:r>
            <a:r>
              <a:rPr lang="en-US" altLang="zh-CN" sz="1600" dirty="0">
                <a:cs typeface="+mn-ea"/>
                <a:sym typeface="+mn-lt"/>
              </a:rPr>
              <a:t>MySQL</a:t>
            </a:r>
            <a:r>
              <a:rPr lang="zh-CN" altLang="en-US" sz="1600" dirty="0">
                <a:cs typeface="+mn-ea"/>
                <a:sym typeface="+mn-lt"/>
              </a:rPr>
              <a:t>数据库、</a:t>
            </a:r>
            <a:r>
              <a:rPr lang="en-US" altLang="zh-CN" sz="1600" dirty="0">
                <a:cs typeface="+mn-ea"/>
                <a:sym typeface="+mn-lt"/>
              </a:rPr>
              <a:t>PHP </a:t>
            </a:r>
            <a:r>
              <a:rPr lang="zh-CN" altLang="en-US" sz="1600" dirty="0">
                <a:cs typeface="+mn-ea"/>
                <a:sym typeface="+mn-lt"/>
              </a:rPr>
              <a:t>编程语言、</a:t>
            </a:r>
            <a:r>
              <a:rPr lang="en-US" altLang="zh-CN" sz="1600" dirty="0">
                <a:cs typeface="+mn-ea"/>
                <a:sym typeface="+mn-lt"/>
              </a:rPr>
              <a:t>WordPress </a:t>
            </a:r>
            <a:r>
              <a:rPr lang="zh-CN" altLang="en-US" sz="1600" dirty="0">
                <a:cs typeface="+mn-ea"/>
                <a:sym typeface="+mn-lt"/>
              </a:rPr>
              <a:t>博客平台等。</a:t>
            </a: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tabLst/>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extLst>
      <p:ext uri="{BB962C8B-B14F-4D97-AF65-F5344CB8AC3E}">
        <p14:creationId xmlns:p14="http://schemas.microsoft.com/office/powerpoint/2010/main" val="67104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2406479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开源软件</a:t>
            </a:r>
            <a:r>
              <a:rPr lang="en-US" altLang="zh-CN" sz="1600" dirty="0">
                <a:cs typeface="+mn-ea"/>
                <a:sym typeface="+mn-lt"/>
              </a:rPr>
              <a:t>(Open Source Software</a:t>
            </a:r>
            <a:r>
              <a:rPr lang="zh-CN" altLang="en-US" sz="1600" dirty="0">
                <a:cs typeface="+mn-ea"/>
                <a:sym typeface="+mn-lt"/>
              </a:rPr>
              <a:t>，</a:t>
            </a:r>
            <a:r>
              <a:rPr lang="en-US" altLang="zh-CN" sz="1600" dirty="0">
                <a:cs typeface="+mn-ea"/>
                <a:sym typeface="+mn-lt"/>
              </a:rPr>
              <a:t>OSS)</a:t>
            </a:r>
            <a:r>
              <a:rPr lang="zh-CN" altLang="en-US" sz="1600" dirty="0">
                <a:cs typeface="+mn-ea"/>
                <a:sym typeface="+mn-lt"/>
              </a:rPr>
              <a:t>是指可以公开获取其源代码的计算机软件。其著作权持有人通过开放源代码许可协议（例如</a:t>
            </a:r>
            <a:r>
              <a:rPr lang="en-US" altLang="zh-CN" sz="1600" dirty="0">
                <a:cs typeface="+mn-ea"/>
                <a:sym typeface="+mn-lt"/>
              </a:rPr>
              <a:t>GNU </a:t>
            </a:r>
            <a:r>
              <a:rPr lang="zh-CN" altLang="en-US" sz="1600" dirty="0">
                <a:cs typeface="+mn-ea"/>
                <a:sym typeface="+mn-lt"/>
              </a:rPr>
              <a:t>通用公共许可证或 </a:t>
            </a:r>
            <a:r>
              <a:rPr lang="en-US" altLang="zh-CN" sz="1600" dirty="0">
                <a:cs typeface="+mn-ea"/>
                <a:sym typeface="+mn-lt"/>
              </a:rPr>
              <a:t>MIT </a:t>
            </a:r>
            <a:r>
              <a:rPr lang="zh-CN" altLang="en-US" sz="1600" dirty="0">
                <a:cs typeface="+mn-ea"/>
                <a:sym typeface="+mn-lt"/>
              </a:rPr>
              <a:t>许可证）来授权其他人自由地学习、使用、复制、修改和分发软件的源代码。</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这使得开源软件的使用者可以自由地定制和改进软件，并共享他们的改进版本，从而促进了软件创新和共享知识的文化。</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与此相对的是闭源软件，其源代码是私有的，不能被公开获取。</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extLst>
      <p:ext uri="{BB962C8B-B14F-4D97-AF65-F5344CB8AC3E}">
        <p14:creationId xmlns:p14="http://schemas.microsoft.com/office/powerpoint/2010/main" val="1706646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免费使用：许多开源软件是免费的，你可以下载、使用、修改、复制和分发它们，而不必支付任何费用。这使得开源软件比闭源软件更加经济实惠，尤其是对于个人用户、小企业和组织来说，它们可能没有足够的财力购买商业软件。</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透明度和安全性：开源软件的源代码是公开可见的，这意味着任何人都可以查看代码，发现潜在的漏洞和安全问题。相比之下，闭源软件的代码是私有的，只有软件的开发者和授权用户才能查看和修改它们。因此，开源软件通常更加透明和安全，可以更快地发现和修复安全漏洞。</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）灵活性和可定制性：由于开源软件的源代码是公开的，你可以自由地修改它们以满足你的需求。这使得开源软件比闭源软件更加灵活和可定制，可以更好地适应不同的使用场景和需求。</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）社区支持：许多开源软件有庞大的社区，其中有很多志愿者致力于为软件提供技术支持、解决问题和开发新功能。这些社区通常很活跃，使得你可以更快地得到帮助和支持。</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5</a:t>
            </a:r>
            <a:r>
              <a:rPr lang="zh-CN" altLang="en-US" sz="1600" dirty="0">
                <a:cs typeface="+mn-ea"/>
                <a:sym typeface="+mn-lt"/>
              </a:rPr>
              <a:t>）创新和发展：由于开源软件的源代码是公开的，任何人都可以使用它们进行创新和开发新功能。这使得开源软件比闭源软件更容易发展和创新，因为有更多的人可以贡献他们的想法和知识。</a:t>
            </a: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extLst>
      <p:ext uri="{BB962C8B-B14F-4D97-AF65-F5344CB8AC3E}">
        <p14:creationId xmlns:p14="http://schemas.microsoft.com/office/powerpoint/2010/main" val="2028342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extLst>
      <p:ext uri="{BB962C8B-B14F-4D97-AF65-F5344CB8AC3E}">
        <p14:creationId xmlns:p14="http://schemas.microsoft.com/office/powerpoint/2010/main" val="1557665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extLst>
      <p:ext uri="{BB962C8B-B14F-4D97-AF65-F5344CB8AC3E}">
        <p14:creationId xmlns:p14="http://schemas.microsoft.com/office/powerpoint/2010/main" val="1541400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extLst>
      <p:ext uri="{BB962C8B-B14F-4D97-AF65-F5344CB8AC3E}">
        <p14:creationId xmlns:p14="http://schemas.microsoft.com/office/powerpoint/2010/main" val="3591079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开源社区在全球范围内非常活跃，有许多知名的开源组织，社区和项目。目前，国际上知名的开源社区包括 </a:t>
            </a:r>
            <a:r>
              <a:rPr lang="en-US" altLang="zh-CN" sz="1600" dirty="0">
                <a:cs typeface="+mn-ea"/>
                <a:sym typeface="+mn-lt"/>
              </a:rPr>
              <a:t>Apache</a:t>
            </a:r>
            <a:r>
              <a:rPr lang="zh-CN" altLang="en-US" sz="1600" dirty="0">
                <a:cs typeface="+mn-ea"/>
                <a:sym typeface="+mn-lt"/>
              </a:rPr>
              <a:t>、</a:t>
            </a:r>
            <a:r>
              <a:rPr lang="en-US" altLang="zh-CN" sz="1600" dirty="0">
                <a:cs typeface="+mn-ea"/>
                <a:sym typeface="+mn-lt"/>
              </a:rPr>
              <a:t>GitHub</a:t>
            </a:r>
            <a:r>
              <a:rPr lang="zh-CN" altLang="en-US" sz="1600" dirty="0">
                <a:cs typeface="+mn-ea"/>
                <a:sym typeface="+mn-lt"/>
              </a:rPr>
              <a:t>、</a:t>
            </a:r>
            <a:r>
              <a:rPr lang="en-US" altLang="zh-CN" sz="1600" dirty="0">
                <a:cs typeface="+mn-ea"/>
                <a:sym typeface="+mn-lt"/>
              </a:rPr>
              <a:t>GitLab</a:t>
            </a:r>
            <a:r>
              <a:rPr lang="zh-CN" altLang="en-US" sz="1600" dirty="0">
                <a:cs typeface="+mn-ea"/>
                <a:sym typeface="+mn-lt"/>
              </a:rPr>
              <a:t>、</a:t>
            </a:r>
            <a:r>
              <a:rPr lang="en-US" altLang="zh-CN" sz="1600" dirty="0">
                <a:cs typeface="+mn-ea"/>
                <a:sym typeface="+mn-lt"/>
              </a:rPr>
              <a:t>kernel. org</a:t>
            </a:r>
            <a:r>
              <a:rPr lang="zh-CN" altLang="en-US" sz="1600" dirty="0">
                <a:cs typeface="+mn-ea"/>
                <a:sym typeface="+mn-lt"/>
              </a:rPr>
              <a:t>、</a:t>
            </a:r>
            <a:r>
              <a:rPr lang="en-US" altLang="zh-CN" sz="1600" dirty="0" err="1">
                <a:cs typeface="+mn-ea"/>
                <a:sym typeface="+mn-lt"/>
              </a:rPr>
              <a:t>Sourceforge</a:t>
            </a:r>
            <a:r>
              <a:rPr lang="zh-CN" altLang="en-US" sz="1600" dirty="0">
                <a:cs typeface="+mn-ea"/>
                <a:sym typeface="+mn-lt"/>
              </a:rPr>
              <a:t>、</a:t>
            </a:r>
            <a:r>
              <a:rPr lang="en-US" altLang="zh-CN" sz="1600" dirty="0" err="1">
                <a:cs typeface="+mn-ea"/>
                <a:sym typeface="+mn-lt"/>
              </a:rPr>
              <a:t>OpenSource</a:t>
            </a:r>
            <a:r>
              <a:rPr lang="zh-CN" altLang="en-US" sz="1600" dirty="0">
                <a:cs typeface="+mn-ea"/>
                <a:sym typeface="+mn-lt"/>
              </a:rPr>
              <a:t>、</a:t>
            </a:r>
            <a:r>
              <a:rPr lang="en-US" altLang="zh-CN" sz="1600" dirty="0">
                <a:cs typeface="+mn-ea"/>
                <a:sym typeface="+mn-lt"/>
              </a:rPr>
              <a:t>OpenOffice</a:t>
            </a:r>
            <a:r>
              <a:rPr lang="zh-CN" altLang="en-US" sz="1600" dirty="0">
                <a:cs typeface="+mn-ea"/>
                <a:sym typeface="+mn-lt"/>
              </a:rPr>
              <a:t>、</a:t>
            </a:r>
            <a:r>
              <a:rPr lang="en-US" altLang="zh-CN" sz="1600" dirty="0">
                <a:cs typeface="+mn-ea"/>
                <a:sym typeface="+mn-lt"/>
              </a:rPr>
              <a:t>Mozilla</a:t>
            </a:r>
            <a:r>
              <a:rPr lang="zh-CN" altLang="en-US" sz="1600" dirty="0">
                <a:cs typeface="+mn-ea"/>
                <a:sym typeface="+mn-lt"/>
              </a:rPr>
              <a:t>等；国内知名的开源社区包括木兰社区、开源中国社区、</a:t>
            </a:r>
            <a:r>
              <a:rPr lang="en-US" altLang="zh-CN" sz="1600" dirty="0">
                <a:cs typeface="+mn-ea"/>
                <a:sym typeface="+mn-lt"/>
              </a:rPr>
              <a:t>Linux</a:t>
            </a:r>
            <a:r>
              <a:rPr lang="zh-CN" altLang="en-US" sz="1600" dirty="0">
                <a:cs typeface="+mn-ea"/>
                <a:sym typeface="+mn-lt"/>
              </a:rPr>
              <a:t>中国、</a:t>
            </a:r>
            <a:r>
              <a:rPr lang="en-US" altLang="zh-CN" sz="1600" dirty="0">
                <a:cs typeface="+mn-ea"/>
                <a:sym typeface="+mn-lt"/>
              </a:rPr>
              <a:t>LUPA</a:t>
            </a:r>
            <a:r>
              <a:rPr lang="zh-CN" altLang="en-US" sz="1600" dirty="0">
                <a:cs typeface="+mn-ea"/>
                <a:sym typeface="+mn-lt"/>
              </a:rPr>
              <a:t>、共创软件联盟、</a:t>
            </a:r>
            <a:r>
              <a:rPr lang="en-US" altLang="zh-CN" sz="1600" dirty="0" err="1">
                <a:cs typeface="+mn-ea"/>
                <a:sym typeface="+mn-lt"/>
              </a:rPr>
              <a:t>ChinaUnix.Net</a:t>
            </a:r>
            <a:r>
              <a:rPr lang="zh-CN" altLang="en-US" sz="1600" dirty="0">
                <a:cs typeface="+mn-ea"/>
                <a:sym typeface="+mn-lt"/>
              </a:rPr>
              <a:t>、</a:t>
            </a:r>
            <a:r>
              <a:rPr lang="en-US" altLang="zh-CN" sz="1600" dirty="0" err="1">
                <a:cs typeface="+mn-ea"/>
                <a:sym typeface="+mn-lt"/>
              </a:rPr>
              <a:t>Openharmony</a:t>
            </a:r>
            <a:r>
              <a:rPr lang="zh-CN" altLang="en-US" sz="1600" dirty="0">
                <a:cs typeface="+mn-ea"/>
                <a:sym typeface="+mn-lt"/>
              </a:rPr>
              <a:t>、</a:t>
            </a:r>
            <a:r>
              <a:rPr lang="en-US" altLang="zh-CN" sz="1600" dirty="0" err="1">
                <a:cs typeface="+mn-ea"/>
                <a:sym typeface="+mn-lt"/>
              </a:rPr>
              <a:t>OpenEuler</a:t>
            </a:r>
            <a:r>
              <a:rPr lang="zh-CN" altLang="en-US" sz="1600" dirty="0">
                <a:cs typeface="+mn-ea"/>
                <a:sym typeface="+mn-lt"/>
              </a:rPr>
              <a:t>、</a:t>
            </a:r>
            <a:r>
              <a:rPr lang="en-US" altLang="zh-CN" sz="1600" dirty="0" err="1">
                <a:cs typeface="+mn-ea"/>
                <a:sym typeface="+mn-lt"/>
              </a:rPr>
              <a:t>OpenGauss</a:t>
            </a:r>
            <a:r>
              <a:rPr lang="zh-CN" altLang="en-US" sz="1600" dirty="0">
                <a:cs typeface="+mn-ea"/>
                <a:sym typeface="+mn-lt"/>
              </a:rPr>
              <a:t>、</a:t>
            </a:r>
            <a:r>
              <a:rPr lang="en-US" altLang="zh-CN" sz="1600" dirty="0" err="1">
                <a:cs typeface="+mn-ea"/>
                <a:sym typeface="+mn-lt"/>
              </a:rPr>
              <a:t>TiDB</a:t>
            </a:r>
            <a:r>
              <a:rPr lang="zh-CN" altLang="en-US" sz="1600" dirty="0">
                <a:cs typeface="+mn-ea"/>
                <a:sym typeface="+mn-lt"/>
              </a:rPr>
              <a:t>等。</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35</a:t>
            </a:fld>
            <a:endParaRPr lang="zh-CN" altLang="en-US"/>
          </a:p>
        </p:txBody>
      </p:sp>
    </p:spTree>
    <p:extLst>
      <p:ext uri="{BB962C8B-B14F-4D97-AF65-F5344CB8AC3E}">
        <p14:creationId xmlns:p14="http://schemas.microsoft.com/office/powerpoint/2010/main" val="3195069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软件产品线</a:t>
            </a:r>
            <a:r>
              <a:rPr lang="en-US" altLang="zh-CN" sz="1600" dirty="0">
                <a:cs typeface="+mn-ea"/>
                <a:sym typeface="+mn-lt"/>
              </a:rPr>
              <a:t>(Software Product Line</a:t>
            </a:r>
            <a:r>
              <a:rPr lang="zh-CN" altLang="en-US" sz="1600" dirty="0">
                <a:cs typeface="+mn-ea"/>
                <a:sym typeface="+mn-lt"/>
              </a:rPr>
              <a:t>，</a:t>
            </a:r>
            <a:r>
              <a:rPr lang="en-US" altLang="zh-CN" sz="1600" dirty="0">
                <a:cs typeface="+mn-ea"/>
                <a:sym typeface="+mn-lt"/>
              </a:rPr>
              <a:t>SPL)</a:t>
            </a:r>
            <a:r>
              <a:rPr lang="zh-CN" altLang="en-US" sz="1600" dirty="0">
                <a:cs typeface="+mn-ea"/>
                <a:sym typeface="+mn-lt"/>
              </a:rPr>
              <a:t>是由卡耐基梅隆大学的软件工程研究所提出的，它是指一组具有可管理的公共特性的软件密集性系统的集合，这些系统满足特定的市场需求或者任务需求</a:t>
            </a:r>
            <a:r>
              <a:rPr lang="en-US" altLang="zh-CN" sz="1600" dirty="0">
                <a:cs typeface="+mn-ea"/>
                <a:sym typeface="+mn-lt"/>
              </a:rPr>
              <a:t>,</a:t>
            </a:r>
            <a:r>
              <a:rPr lang="zh-CN" altLang="en-US" sz="1600" dirty="0">
                <a:cs typeface="+mn-ea"/>
                <a:sym typeface="+mn-lt"/>
              </a:rPr>
              <a:t>并且按照预定义的方式从一个公共的核心资产集开发得到。</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例如，针对图书馆管理业务领域的软件产品线开发可以在领域共性和可变性需求分析的基础上，设计具有定制和扩展能力的参考体系结构，同时对其中的共性软件组件进行实现，由此形成的领域核心资产可以支持特定的图书馆管理软件应用的快速定制化开发。</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由此可见，软件产品线不仅实现了组件级和框架级的软件复用，而且复用内容已经深入到了特定的业务领域内，它实现了更高的系统性和全面性的软件复用。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extLst>
      <p:ext uri="{BB962C8B-B14F-4D97-AF65-F5344CB8AC3E}">
        <p14:creationId xmlns:p14="http://schemas.microsoft.com/office/powerpoint/2010/main" val="1658174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37</a:t>
            </a:fld>
            <a:endParaRPr lang="zh-CN" altLang="en-US"/>
          </a:p>
        </p:txBody>
      </p:sp>
    </p:spTree>
    <p:extLst>
      <p:ext uri="{BB962C8B-B14F-4D97-AF65-F5344CB8AC3E}">
        <p14:creationId xmlns:p14="http://schemas.microsoft.com/office/powerpoint/2010/main" val="39985043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核心资产开发称为领域工程，领域工程是软件产品线工程中的核心部分，是领域核心资产（包括领域需求模型、产品线体系结构、领域构件等）的生产阶段，体现生产者复用的过程；</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应用系统工程在领域核心资产的基础上通过定制化的方式实现特定应用开发；</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产品线管理则从技术和组织两个方面为软件产品线的构建和长期发展提供管理支持。</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38</a:t>
            </a:fld>
            <a:endParaRPr lang="zh-CN" altLang="en-US"/>
          </a:p>
        </p:txBody>
      </p:sp>
    </p:spTree>
    <p:extLst>
      <p:ext uri="{BB962C8B-B14F-4D97-AF65-F5344CB8AC3E}">
        <p14:creationId xmlns:p14="http://schemas.microsoft.com/office/powerpoint/2010/main" val="21107021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cs typeface="+mn-ea"/>
                <a:sym typeface="+mn-lt"/>
              </a:rPr>
              <a:t>图中每个旋转圆圈表示一个基本活动</a:t>
            </a:r>
            <a:r>
              <a:rPr lang="en-US" altLang="zh-CN" sz="1600" dirty="0">
                <a:cs typeface="+mn-ea"/>
                <a:sym typeface="+mn-lt"/>
              </a:rPr>
              <a:t>,</a:t>
            </a:r>
            <a:r>
              <a:rPr lang="zh-CN" altLang="en-US" sz="1600" dirty="0">
                <a:cs typeface="+mn-ea"/>
                <a:sym typeface="+mn-lt"/>
              </a:rPr>
              <a:t>三者连接在一起并且持续运转</a:t>
            </a:r>
            <a:r>
              <a:rPr lang="en-US" altLang="zh-CN" sz="1600" dirty="0">
                <a:cs typeface="+mn-ea"/>
                <a:sym typeface="+mn-lt"/>
              </a:rPr>
              <a:t>,</a:t>
            </a:r>
            <a:r>
              <a:rPr lang="zh-CN" altLang="en-US" sz="1600" dirty="0">
                <a:cs typeface="+mn-ea"/>
                <a:sym typeface="+mn-lt"/>
              </a:rPr>
              <a:t>表明三者是必不可少的、紧密连接的、以任何次序出现且反复循环的。</a:t>
            </a: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39</a:t>
            </a:fld>
            <a:endParaRPr lang="zh-CN" altLang="en-US"/>
          </a:p>
        </p:txBody>
      </p:sp>
    </p:spTree>
    <p:extLst>
      <p:ext uri="{BB962C8B-B14F-4D97-AF65-F5344CB8AC3E}">
        <p14:creationId xmlns:p14="http://schemas.microsoft.com/office/powerpoint/2010/main" val="236840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40</a:t>
            </a:fld>
            <a:endParaRPr lang="zh-CN" altLang="en-US"/>
          </a:p>
        </p:txBody>
      </p:sp>
    </p:spTree>
    <p:extLst>
      <p:ext uri="{BB962C8B-B14F-4D97-AF65-F5344CB8AC3E}">
        <p14:creationId xmlns:p14="http://schemas.microsoft.com/office/powerpoint/2010/main" val="37672690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集成开发环境</a:t>
            </a:r>
            <a:r>
              <a:rPr lang="en-US" altLang="zh-CN" sz="1600" dirty="0">
                <a:cs typeface="+mn-ea"/>
                <a:sym typeface="+mn-lt"/>
              </a:rPr>
              <a:t>(Integrated Development Environment</a:t>
            </a:r>
            <a:r>
              <a:rPr lang="zh-CN" altLang="en-US" sz="1600" dirty="0">
                <a:cs typeface="+mn-ea"/>
                <a:sym typeface="+mn-lt"/>
              </a:rPr>
              <a:t>，</a:t>
            </a:r>
            <a:r>
              <a:rPr lang="en-US" altLang="zh-CN" sz="1600" dirty="0">
                <a:cs typeface="+mn-ea"/>
                <a:sym typeface="+mn-lt"/>
              </a:rPr>
              <a:t>IDE)</a:t>
            </a:r>
            <a:r>
              <a:rPr lang="zh-CN" altLang="en-US" sz="1600" dirty="0">
                <a:cs typeface="+mn-ea"/>
                <a:sym typeface="+mn-lt"/>
              </a:rPr>
              <a:t>是现代软件开发的核心工具之一。它为程序员提供了一个集成的、一站式的开发环境，使开发过程变得更加高效和便捷。</a:t>
            </a:r>
            <a:r>
              <a:rPr lang="en-US" altLang="zh-CN" sz="1600" dirty="0">
                <a:cs typeface="+mn-ea"/>
                <a:sym typeface="+mn-lt"/>
              </a:rPr>
              <a:t>IDE</a:t>
            </a:r>
            <a:r>
              <a:rPr lang="zh-CN" altLang="en-US" sz="1600" dirty="0">
                <a:cs typeface="+mn-ea"/>
                <a:sym typeface="+mn-lt"/>
              </a:rPr>
              <a:t>的出现极大地改变了传统软件开发的方式，使得软件开发变得更加快速，灵活和可靠。</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cs typeface="+mn-ea"/>
                <a:sym typeface="+mn-lt"/>
              </a:rPr>
              <a:t>IDE</a:t>
            </a:r>
            <a:r>
              <a:rPr lang="zh-CN" altLang="en-US" sz="1600" dirty="0">
                <a:cs typeface="+mn-ea"/>
                <a:sym typeface="+mn-lt"/>
              </a:rPr>
              <a:t>通过将各种开发工具集成到一个统一的界面中</a:t>
            </a:r>
            <a:r>
              <a:rPr lang="en-US" altLang="zh-CN" sz="1600" dirty="0">
                <a:cs typeface="+mn-ea"/>
                <a:sym typeface="+mn-lt"/>
              </a:rPr>
              <a:t>,</a:t>
            </a:r>
            <a:r>
              <a:rPr lang="zh-CN" altLang="en-US" sz="1600" dirty="0">
                <a:cs typeface="+mn-ea"/>
                <a:sym typeface="+mn-lt"/>
              </a:rPr>
              <a:t>使得软件工程师可以更加方便地使用这些工具。</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41</a:t>
            </a:fld>
            <a:endParaRPr lang="zh-CN" altLang="en-US"/>
          </a:p>
        </p:txBody>
      </p:sp>
    </p:spTree>
    <p:extLst>
      <p:ext uri="{BB962C8B-B14F-4D97-AF65-F5344CB8AC3E}">
        <p14:creationId xmlns:p14="http://schemas.microsoft.com/office/powerpoint/2010/main" val="625195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在</a:t>
            </a:r>
            <a:r>
              <a:rPr lang="en-US" altLang="zh-CN" sz="1600" dirty="0">
                <a:cs typeface="+mn-ea"/>
                <a:sym typeface="+mn-lt"/>
              </a:rPr>
              <a:t>IDE</a:t>
            </a:r>
            <a:r>
              <a:rPr lang="zh-CN" altLang="en-US" sz="1600" dirty="0">
                <a:cs typeface="+mn-ea"/>
                <a:sym typeface="+mn-lt"/>
              </a:rPr>
              <a:t>中，代码编辑器是核心组件之一。它提供了一个友好的界面，让程序员可以轻松地编写和编辑代码。</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编辑器通常具有语法高亮、自动缩进、自动完成和错误检查等功能，以提高代码的可读性和准确性。此外，</a:t>
            </a:r>
            <a:r>
              <a:rPr lang="en-US" altLang="zh-CN" sz="1600" dirty="0">
                <a:cs typeface="+mn-ea"/>
                <a:sym typeface="+mn-lt"/>
              </a:rPr>
              <a:t>IDE</a:t>
            </a:r>
            <a:r>
              <a:rPr lang="zh-CN" altLang="en-US" sz="1600" dirty="0">
                <a:cs typeface="+mn-ea"/>
                <a:sym typeface="+mn-lt"/>
              </a:rPr>
              <a:t>中的编译器和解释器可以将源代码转换为可执行文件或字节码，以便在计算机上运行。</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调试器则用于检测和修复程序中的错误，帮助程序员更好地理解程序的执行过程。</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除了这些基本工具外，</a:t>
            </a:r>
            <a:r>
              <a:rPr lang="en-US" altLang="zh-CN" sz="1600" dirty="0">
                <a:cs typeface="+mn-ea"/>
                <a:sym typeface="+mn-lt"/>
              </a:rPr>
              <a:t>IDE</a:t>
            </a:r>
            <a:r>
              <a:rPr lang="zh-CN" altLang="en-US" sz="1600" dirty="0">
                <a:cs typeface="+mn-ea"/>
                <a:sym typeface="+mn-lt"/>
              </a:rPr>
              <a:t>还提供了许多其他功能，如项目管理工具和版本控制系统。</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项目管理工具可以帮助程序员更好地组织和管理软件开发项目，包括任务跟踪、代码审查、持续集成和自动化测试等功能。</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版本控制系统则可以跟踪代码的变更历史，让程序员恢复旧版本或比较不同版本之间的差异。</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42</a:t>
            </a:fld>
            <a:endParaRPr lang="zh-CN" altLang="en-US"/>
          </a:p>
        </p:txBody>
      </p:sp>
    </p:spTree>
    <p:extLst>
      <p:ext uri="{BB962C8B-B14F-4D97-AF65-F5344CB8AC3E}">
        <p14:creationId xmlns:p14="http://schemas.microsoft.com/office/powerpoint/2010/main" val="352830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常见的集成开发环境包括：</a:t>
            </a:r>
            <a:endParaRPr lang="en-US" altLang="zh-CN" sz="2400" dirty="0">
              <a:cs typeface="+mn-ea"/>
              <a:sym typeface="+mn-lt"/>
            </a:endParaRP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1</a:t>
            </a:r>
            <a:r>
              <a:rPr lang="zh-CN" altLang="en-US" sz="2400" dirty="0">
                <a:cs typeface="+mn-ea"/>
                <a:sym typeface="+mn-lt"/>
              </a:rPr>
              <a:t>）</a:t>
            </a:r>
            <a:r>
              <a:rPr lang="en-US" altLang="zh-CN" sz="2400" dirty="0">
                <a:cs typeface="+mn-ea"/>
                <a:sym typeface="+mn-lt"/>
              </a:rPr>
              <a:t>Eclipse</a:t>
            </a:r>
            <a:r>
              <a:rPr lang="zh-CN" altLang="en-US" sz="2400" dirty="0">
                <a:cs typeface="+mn-ea"/>
                <a:sym typeface="+mn-lt"/>
              </a:rPr>
              <a:t>：一款开源的</a:t>
            </a:r>
            <a:r>
              <a:rPr lang="en-US" altLang="zh-CN" sz="2400" dirty="0">
                <a:cs typeface="+mn-ea"/>
                <a:sym typeface="+mn-lt"/>
              </a:rPr>
              <a:t>Java</a:t>
            </a:r>
            <a:r>
              <a:rPr lang="zh-CN" altLang="en-US" sz="2400" dirty="0">
                <a:cs typeface="+mn-ea"/>
                <a:sym typeface="+mn-lt"/>
              </a:rPr>
              <a:t>开发工具，同时支持多种编程语言，如</a:t>
            </a:r>
            <a:r>
              <a:rPr lang="en-US" altLang="zh-CN" sz="2400" dirty="0">
                <a:cs typeface="+mn-ea"/>
                <a:sym typeface="+mn-lt"/>
              </a:rPr>
              <a:t>C/C++</a:t>
            </a:r>
            <a:r>
              <a:rPr lang="zh-CN" altLang="en-US" sz="2400" dirty="0">
                <a:cs typeface="+mn-ea"/>
                <a:sym typeface="+mn-lt"/>
              </a:rPr>
              <a:t>、</a:t>
            </a:r>
            <a:r>
              <a:rPr lang="en-US" altLang="zh-CN" sz="2400" dirty="0">
                <a:cs typeface="+mn-ea"/>
                <a:sym typeface="+mn-lt"/>
              </a:rPr>
              <a:t>PHP</a:t>
            </a:r>
            <a:r>
              <a:rPr lang="zh-CN" altLang="en-US" sz="2400" dirty="0">
                <a:cs typeface="+mn-ea"/>
                <a:sym typeface="+mn-lt"/>
              </a:rPr>
              <a:t>等。</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2</a:t>
            </a:r>
            <a:r>
              <a:rPr lang="zh-CN" altLang="en-US" sz="2400" dirty="0">
                <a:cs typeface="+mn-ea"/>
                <a:sym typeface="+mn-lt"/>
              </a:rPr>
              <a:t>）</a:t>
            </a:r>
            <a:r>
              <a:rPr lang="en-US" altLang="zh-CN" sz="2400" dirty="0">
                <a:cs typeface="+mn-ea"/>
                <a:sym typeface="+mn-lt"/>
              </a:rPr>
              <a:t>IntelliJ IDEA</a:t>
            </a:r>
            <a:r>
              <a:rPr lang="zh-CN" altLang="en-US" sz="2400" dirty="0">
                <a:cs typeface="+mn-ea"/>
                <a:sym typeface="+mn-lt"/>
              </a:rPr>
              <a:t>：一款</a:t>
            </a:r>
            <a:r>
              <a:rPr lang="en-US" altLang="zh-CN" sz="2400" dirty="0">
                <a:cs typeface="+mn-ea"/>
                <a:sym typeface="+mn-lt"/>
              </a:rPr>
              <a:t>Java</a:t>
            </a:r>
            <a:r>
              <a:rPr lang="zh-CN" altLang="en-US" sz="2400" dirty="0">
                <a:cs typeface="+mn-ea"/>
                <a:sym typeface="+mn-lt"/>
              </a:rPr>
              <a:t>开发工具，具有高效的代码编写、智能化的代码分析和丰富的插件支持。</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3</a:t>
            </a:r>
            <a:r>
              <a:rPr lang="zh-CN" altLang="en-US" sz="2400" dirty="0">
                <a:cs typeface="+mn-ea"/>
                <a:sym typeface="+mn-lt"/>
              </a:rPr>
              <a:t>）</a:t>
            </a:r>
            <a:r>
              <a:rPr lang="en-US" altLang="zh-CN" sz="2400" dirty="0">
                <a:cs typeface="+mn-ea"/>
                <a:sym typeface="+mn-lt"/>
              </a:rPr>
              <a:t>Visual Studio</a:t>
            </a:r>
            <a:r>
              <a:rPr lang="zh-CN" altLang="en-US" sz="2400" dirty="0">
                <a:cs typeface="+mn-ea"/>
                <a:sym typeface="+mn-lt"/>
              </a:rPr>
              <a:t>：一款微软开发的跨平台集成开发环境，支持多种编程语言，如</a:t>
            </a:r>
            <a:r>
              <a:rPr lang="en-US" altLang="zh-CN" sz="2400" dirty="0">
                <a:cs typeface="+mn-ea"/>
                <a:sym typeface="+mn-lt"/>
              </a:rPr>
              <a:t>C++</a:t>
            </a:r>
            <a:r>
              <a:rPr lang="zh-CN" altLang="en-US" sz="2400" dirty="0">
                <a:cs typeface="+mn-ea"/>
                <a:sym typeface="+mn-lt"/>
              </a:rPr>
              <a:t>、</a:t>
            </a:r>
            <a:r>
              <a:rPr lang="en-US" altLang="zh-CN" sz="2400" dirty="0">
                <a:cs typeface="+mn-ea"/>
                <a:sym typeface="+mn-lt"/>
              </a:rPr>
              <a:t>C#</a:t>
            </a:r>
            <a:r>
              <a:rPr lang="zh-CN" altLang="en-US" sz="2400" dirty="0">
                <a:cs typeface="+mn-ea"/>
                <a:sym typeface="+mn-lt"/>
              </a:rPr>
              <a:t>等</a:t>
            </a:r>
            <a:endParaRPr lang="en-US" altLang="zh-CN" sz="1600" dirty="0">
              <a:cs typeface="+mn-ea"/>
              <a:sym typeface="+mn-lt"/>
            </a:endParaRPr>
          </a:p>
          <a:p>
            <a:pPr marL="726440" lvl="1"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a:t>
            </a:r>
            <a:r>
              <a:rPr lang="en-US" altLang="zh-CN" sz="1600" dirty="0">
                <a:cs typeface="+mn-ea"/>
                <a:sym typeface="+mn-lt"/>
              </a:rPr>
              <a:t>Visual Studio Code</a:t>
            </a:r>
            <a:r>
              <a:rPr lang="zh-CN" altLang="en-US" sz="1600" dirty="0">
                <a:cs typeface="+mn-ea"/>
                <a:sym typeface="+mn-lt"/>
              </a:rPr>
              <a:t>：一款轻量级的跨平台文本编辑器，支持多种编程语言，如</a:t>
            </a:r>
            <a:r>
              <a:rPr lang="en-US" altLang="zh-CN" sz="1600" dirty="0">
                <a:cs typeface="+mn-ea"/>
                <a:sym typeface="+mn-lt"/>
              </a:rPr>
              <a:t>JavaScript</a:t>
            </a:r>
            <a:r>
              <a:rPr lang="zh-CN" altLang="en-US" sz="1600" dirty="0">
                <a:cs typeface="+mn-ea"/>
                <a:sym typeface="+mn-lt"/>
              </a:rPr>
              <a:t>、</a:t>
            </a:r>
            <a:r>
              <a:rPr lang="en-US" altLang="zh-CN" sz="1600" dirty="0">
                <a:cs typeface="+mn-ea"/>
                <a:sym typeface="+mn-lt"/>
              </a:rPr>
              <a:t>TypeScript</a:t>
            </a:r>
            <a:r>
              <a:rPr lang="zh-CN" altLang="en-US" sz="1600" dirty="0">
                <a:cs typeface="+mn-ea"/>
                <a:sym typeface="+mn-lt"/>
              </a:rPr>
              <a:t>等。</a:t>
            </a:r>
          </a:p>
          <a:p>
            <a:pPr marL="726440" lvl="1"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5</a:t>
            </a:r>
            <a:r>
              <a:rPr lang="zh-CN" altLang="en-US" sz="1600" dirty="0">
                <a:cs typeface="+mn-ea"/>
                <a:sym typeface="+mn-lt"/>
              </a:rPr>
              <a:t>）</a:t>
            </a:r>
            <a:r>
              <a:rPr lang="en-US" altLang="zh-CN" sz="1600" dirty="0">
                <a:cs typeface="+mn-ea"/>
                <a:sym typeface="+mn-lt"/>
              </a:rPr>
              <a:t>Xcode</a:t>
            </a:r>
            <a:r>
              <a:rPr lang="zh-CN" altLang="en-US" sz="1600" dirty="0">
                <a:cs typeface="+mn-ea"/>
                <a:sym typeface="+mn-lt"/>
              </a:rPr>
              <a:t>：苹果公司的开发工具，主要用于</a:t>
            </a:r>
            <a:r>
              <a:rPr lang="en-US" altLang="zh-CN" sz="1600" dirty="0">
                <a:cs typeface="+mn-ea"/>
                <a:sym typeface="+mn-lt"/>
              </a:rPr>
              <a:t>iOS</a:t>
            </a:r>
            <a:r>
              <a:rPr lang="zh-CN" altLang="en-US" sz="1600" dirty="0">
                <a:cs typeface="+mn-ea"/>
                <a:sym typeface="+mn-lt"/>
              </a:rPr>
              <a:t>、</a:t>
            </a:r>
            <a:r>
              <a:rPr lang="en-US" altLang="zh-CN" sz="1600" dirty="0">
                <a:cs typeface="+mn-ea"/>
                <a:sym typeface="+mn-lt"/>
              </a:rPr>
              <a:t>macOS</a:t>
            </a:r>
            <a:r>
              <a:rPr lang="zh-CN" altLang="en-US" sz="1600" dirty="0">
                <a:cs typeface="+mn-ea"/>
                <a:sym typeface="+mn-lt"/>
              </a:rPr>
              <a:t>和</a:t>
            </a:r>
            <a:r>
              <a:rPr lang="en-US" altLang="zh-CN" sz="1600" dirty="0" err="1">
                <a:cs typeface="+mn-ea"/>
                <a:sym typeface="+mn-lt"/>
              </a:rPr>
              <a:t>watchOS</a:t>
            </a:r>
            <a:r>
              <a:rPr lang="zh-CN" altLang="en-US" sz="1600" dirty="0">
                <a:cs typeface="+mn-ea"/>
                <a:sym typeface="+mn-lt"/>
              </a:rPr>
              <a:t>的开发。</a:t>
            </a:r>
          </a:p>
          <a:p>
            <a:pPr marL="726440" lvl="1"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6</a:t>
            </a:r>
            <a:r>
              <a:rPr lang="zh-CN" altLang="en-US" sz="1600" dirty="0">
                <a:cs typeface="+mn-ea"/>
                <a:sym typeface="+mn-lt"/>
              </a:rPr>
              <a:t>）</a:t>
            </a:r>
            <a:r>
              <a:rPr lang="en-US" altLang="zh-CN" sz="1600" dirty="0">
                <a:cs typeface="+mn-ea"/>
                <a:sym typeface="+mn-lt"/>
              </a:rPr>
              <a:t>Android Studio</a:t>
            </a:r>
            <a:r>
              <a:rPr lang="zh-CN" altLang="en-US" sz="1600" dirty="0">
                <a:cs typeface="+mn-ea"/>
                <a:sym typeface="+mn-lt"/>
              </a:rPr>
              <a:t>：</a:t>
            </a:r>
            <a:r>
              <a:rPr lang="en-US" altLang="zh-CN" sz="1600" dirty="0">
                <a:cs typeface="+mn-ea"/>
                <a:sym typeface="+mn-lt"/>
              </a:rPr>
              <a:t>Google</a:t>
            </a:r>
            <a:r>
              <a:rPr lang="zh-CN" altLang="en-US" sz="1600" dirty="0">
                <a:cs typeface="+mn-ea"/>
                <a:sym typeface="+mn-lt"/>
              </a:rPr>
              <a:t>公司的</a:t>
            </a:r>
            <a:r>
              <a:rPr lang="en-US" altLang="zh-CN" sz="1600" dirty="0">
                <a:cs typeface="+mn-ea"/>
                <a:sym typeface="+mn-lt"/>
              </a:rPr>
              <a:t>Android</a:t>
            </a:r>
            <a:r>
              <a:rPr lang="zh-CN" altLang="en-US" sz="1600" dirty="0">
                <a:cs typeface="+mn-ea"/>
                <a:sym typeface="+mn-lt"/>
              </a:rPr>
              <a:t>开发工具，支持</a:t>
            </a:r>
            <a:r>
              <a:rPr lang="en-US" altLang="zh-CN" sz="1600" dirty="0">
                <a:cs typeface="+mn-ea"/>
                <a:sym typeface="+mn-lt"/>
              </a:rPr>
              <a:t>Android</a:t>
            </a:r>
            <a:r>
              <a:rPr lang="zh-CN" altLang="en-US" sz="1600" dirty="0">
                <a:cs typeface="+mn-ea"/>
                <a:sym typeface="+mn-lt"/>
              </a:rPr>
              <a:t>应用程序的开发、测试和调试。</a:t>
            </a:r>
          </a:p>
          <a:p>
            <a:pPr marL="726440" lvl="1"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7</a:t>
            </a:r>
            <a:r>
              <a:rPr lang="zh-CN" altLang="en-US" sz="1600" dirty="0">
                <a:cs typeface="+mn-ea"/>
                <a:sym typeface="+mn-lt"/>
              </a:rPr>
              <a:t>）</a:t>
            </a:r>
            <a:r>
              <a:rPr lang="en-US" altLang="zh-CN" sz="1600" dirty="0">
                <a:cs typeface="+mn-ea"/>
                <a:sym typeface="+mn-lt"/>
              </a:rPr>
              <a:t>NetBeans</a:t>
            </a:r>
            <a:r>
              <a:rPr lang="zh-CN" altLang="en-US" sz="1600" dirty="0">
                <a:cs typeface="+mn-ea"/>
                <a:sym typeface="+mn-lt"/>
              </a:rPr>
              <a:t>：一款开源的</a:t>
            </a:r>
            <a:r>
              <a:rPr lang="en-US" altLang="zh-CN" sz="1600" dirty="0">
                <a:cs typeface="+mn-ea"/>
                <a:sym typeface="+mn-lt"/>
              </a:rPr>
              <a:t>Java</a:t>
            </a:r>
            <a:r>
              <a:rPr lang="zh-CN" altLang="en-US" sz="1600" dirty="0">
                <a:cs typeface="+mn-ea"/>
                <a:sym typeface="+mn-lt"/>
              </a:rPr>
              <a:t>开发工具，同时支持多种编程语言，如</a:t>
            </a:r>
            <a:r>
              <a:rPr lang="en-US" altLang="zh-CN" sz="1600" dirty="0">
                <a:cs typeface="+mn-ea"/>
                <a:sym typeface="+mn-lt"/>
              </a:rPr>
              <a:t>PHP</a:t>
            </a:r>
            <a:r>
              <a:rPr lang="zh-CN" altLang="en-US" sz="1600" dirty="0">
                <a:cs typeface="+mn-ea"/>
                <a:sym typeface="+mn-lt"/>
              </a:rPr>
              <a:t>、</a:t>
            </a:r>
            <a:r>
              <a:rPr lang="en-US" altLang="zh-CN" sz="1600" dirty="0">
                <a:cs typeface="+mn-ea"/>
                <a:sym typeface="+mn-lt"/>
              </a:rPr>
              <a:t>C++</a:t>
            </a:r>
            <a:r>
              <a:rPr lang="zh-CN" altLang="en-US" sz="1600" dirty="0">
                <a:cs typeface="+mn-ea"/>
                <a:sym typeface="+mn-lt"/>
              </a:rPr>
              <a:t>等。</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43</a:t>
            </a:fld>
            <a:endParaRPr lang="zh-CN" altLang="en-US"/>
          </a:p>
        </p:txBody>
      </p:sp>
    </p:spTree>
    <p:extLst>
      <p:ext uri="{BB962C8B-B14F-4D97-AF65-F5344CB8AC3E}">
        <p14:creationId xmlns:p14="http://schemas.microsoft.com/office/powerpoint/2010/main" val="6724273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版本管理工具的核心功能在于对代码库进行有效管理和版本控制。通过创建“版本”这一概念，每个版本都代表了某一特定时刻项目的完整状态，包括所有的源代码文件以及相关的文档资料。每当开发者修改或新增代码时，版本管理工具都会自动保存这些变化，并形成新的版本。这样，开发者就能随时回溯到项目的历史版本，查看和恢复任何阶段的工作成果，大大降低了因错误操作导致数据丢失的风险。</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此外，版本管理工具对于解决代码冲突、审查代码质量（</a:t>
            </a:r>
            <a:r>
              <a:rPr lang="en-US" altLang="zh-CN" sz="1600" dirty="0">
                <a:cs typeface="+mn-ea"/>
                <a:sym typeface="+mn-lt"/>
              </a:rPr>
              <a:t>Code Review</a:t>
            </a:r>
            <a:r>
              <a:rPr lang="zh-CN" altLang="en-US" sz="1600" dirty="0">
                <a:cs typeface="+mn-ea"/>
                <a:sym typeface="+mn-lt"/>
              </a:rPr>
              <a:t>）也发挥着关键作用。当多人同时修改同一段代码时，工具能够检测出潜在的冲突，并引导开发者进行有效的沟通与协调，确保代码整合的一致性和准确性。而在代码审查环节，版本管理工具则提供了一个直观的平台，让团队成员能够基于代码提交历史进行详细的讨论和反馈。</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版本管理工具是现代软件开发生态中的基石之一</a:t>
            </a:r>
            <a:r>
              <a:rPr lang="en-US" altLang="zh-CN" sz="1600" dirty="0">
                <a:cs typeface="+mn-ea"/>
                <a:sym typeface="+mn-lt"/>
              </a:rPr>
              <a:t>,</a:t>
            </a:r>
            <a:r>
              <a:rPr lang="zh-CN" altLang="en-US" sz="1600" dirty="0">
                <a:cs typeface="+mn-ea"/>
                <a:sym typeface="+mn-lt"/>
              </a:rPr>
              <a:t>通过实现代码版本追踪</a:t>
            </a:r>
            <a:r>
              <a:rPr lang="en-US" altLang="zh-CN" sz="1600" dirty="0">
                <a:cs typeface="+mn-ea"/>
                <a:sym typeface="+mn-lt"/>
              </a:rPr>
              <a:t>,</a:t>
            </a:r>
            <a:r>
              <a:rPr lang="zh-CN" altLang="en-US" sz="1600" dirty="0">
                <a:cs typeface="+mn-ea"/>
                <a:sym typeface="+mn-lt"/>
              </a:rPr>
              <a:t>协作开发</a:t>
            </a:r>
            <a:r>
              <a:rPr lang="en-US" altLang="zh-CN" sz="1600" dirty="0">
                <a:cs typeface="+mn-ea"/>
                <a:sym typeface="+mn-lt"/>
              </a:rPr>
              <a:t>,</a:t>
            </a:r>
            <a:r>
              <a:rPr lang="zh-CN" altLang="en-US" sz="1600" dirty="0">
                <a:cs typeface="+mn-ea"/>
                <a:sym typeface="+mn-lt"/>
              </a:rPr>
              <a:t>冲突解决等功能</a:t>
            </a:r>
            <a:r>
              <a:rPr lang="en-US" altLang="zh-CN" sz="1600" dirty="0">
                <a:cs typeface="+mn-ea"/>
                <a:sym typeface="+mn-lt"/>
              </a:rPr>
              <a:t>,</a:t>
            </a:r>
            <a:r>
              <a:rPr lang="zh-CN" altLang="en-US" sz="1600" dirty="0">
                <a:cs typeface="+mn-ea"/>
                <a:sym typeface="+mn-lt"/>
              </a:rPr>
              <a:t>有力地支撑起高效有序的软件开发流程。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44</a:t>
            </a:fld>
            <a:endParaRPr lang="zh-CN" altLang="en-US"/>
          </a:p>
        </p:txBody>
      </p:sp>
    </p:spTree>
    <p:extLst>
      <p:ext uri="{BB962C8B-B14F-4D97-AF65-F5344CB8AC3E}">
        <p14:creationId xmlns:p14="http://schemas.microsoft.com/office/powerpoint/2010/main" val="1849300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844550" rtl="0" eaLnBrk="1" fontAlgn="auto" latinLnBrk="0" hangingPunct="1">
              <a:lnSpc>
                <a:spcPct val="90000"/>
              </a:lnSpc>
              <a:spcBef>
                <a:spcPct val="0"/>
              </a:spcBef>
              <a:spcAft>
                <a:spcPct val="35000"/>
              </a:spcAft>
              <a:buClrTx/>
              <a:buSzTx/>
              <a:buFontTx/>
              <a:buNone/>
              <a:tabLst/>
              <a:defRPr/>
            </a:pPr>
            <a:r>
              <a:rPr lang="zh-CN" altLang="en-US" sz="1600" dirty="0">
                <a:cs typeface="+mn-ea"/>
                <a:sym typeface="+mn-lt"/>
              </a:rPr>
              <a:t>解决代码冲突、审查代码质量</a:t>
            </a:r>
            <a:endParaRPr lang="zh-CN" altLang="en-US" sz="1600" kern="1200" dirty="0">
              <a:latin typeface="+mn-lt"/>
              <a:ea typeface="+mn-ea"/>
              <a:cs typeface="+mn-ea"/>
              <a:sym typeface="+mn-lt"/>
            </a:endParaRPr>
          </a:p>
          <a:p>
            <a:pPr marL="0" marR="0" lvl="0" indent="0" algn="l" defTabSz="844550" rtl="0" eaLnBrk="1" fontAlgn="auto" latinLnBrk="0" hangingPunct="1">
              <a:lnSpc>
                <a:spcPct val="90000"/>
              </a:lnSpc>
              <a:spcBef>
                <a:spcPct val="0"/>
              </a:spcBef>
              <a:spcAft>
                <a:spcPct val="35000"/>
              </a:spcAft>
              <a:buClrTx/>
              <a:buSzTx/>
              <a:buFontTx/>
              <a:buNone/>
              <a:tabLst/>
              <a:defRPr/>
            </a:pPr>
            <a:r>
              <a:rPr lang="zh-CN" altLang="en-US" sz="1600" dirty="0"/>
              <a:t>当多人同时修改代码时，工具能检测冲突并引导开发者进行协调，确保代码整合一致。同时，版本管理工具提供了平台进行代码审查，帮助提升代码质量。</a:t>
            </a:r>
            <a:endParaRPr lang="zh-CN" altLang="en-US" sz="1600" kern="1200" dirty="0">
              <a:latin typeface="+mn-lt"/>
              <a:ea typeface="+mn-ea"/>
              <a:cs typeface="+mn-ea"/>
              <a:sym typeface="+mn-lt"/>
            </a:endParaRPr>
          </a:p>
          <a:p>
            <a:pPr marL="0" lvl="0" indent="0" algn="l" defTabSz="844550">
              <a:lnSpc>
                <a:spcPct val="90000"/>
              </a:lnSpc>
              <a:spcBef>
                <a:spcPct val="0"/>
              </a:spcBef>
              <a:spcAft>
                <a:spcPct val="35000"/>
              </a:spcAft>
              <a:buNone/>
            </a:pPr>
            <a:endParaRPr lang="zh-CN" altLang="en-US" sz="1600" kern="1200" dirty="0">
              <a:latin typeface="+mn-lt"/>
              <a:ea typeface="+mn-ea"/>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45</a:t>
            </a:fld>
            <a:endParaRPr lang="zh-CN" altLang="en-US"/>
          </a:p>
        </p:txBody>
      </p:sp>
    </p:spTree>
    <p:extLst>
      <p:ext uri="{BB962C8B-B14F-4D97-AF65-F5344CB8AC3E}">
        <p14:creationId xmlns:p14="http://schemas.microsoft.com/office/powerpoint/2010/main" val="192538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a:t>
            </a:r>
            <a:r>
              <a:rPr lang="en-US" altLang="zh-CN" sz="1600" dirty="0">
                <a:cs typeface="+mn-ea"/>
                <a:sym typeface="+mn-lt"/>
              </a:rPr>
              <a:t>VSS </a:t>
            </a:r>
            <a:r>
              <a:rPr lang="zh-CN" altLang="en-US" sz="1600" dirty="0">
                <a:cs typeface="+mn-ea"/>
                <a:sym typeface="+mn-lt"/>
              </a:rPr>
              <a:t>的全称为 </a:t>
            </a:r>
            <a:r>
              <a:rPr lang="en-US" altLang="zh-CN" sz="1600" dirty="0">
                <a:cs typeface="+mn-ea"/>
                <a:sym typeface="+mn-lt"/>
              </a:rPr>
              <a:t>Visual Source Safe </a:t>
            </a:r>
            <a:r>
              <a:rPr lang="zh-CN" altLang="en-US" sz="1600" dirty="0">
                <a:cs typeface="+mn-ea"/>
                <a:sym typeface="+mn-lt"/>
              </a:rPr>
              <a:t>。作为 </a:t>
            </a:r>
            <a:r>
              <a:rPr lang="en-US" altLang="zh-CN" sz="1600" dirty="0">
                <a:cs typeface="+mn-ea"/>
                <a:sym typeface="+mn-lt"/>
              </a:rPr>
              <a:t>Microsoft Visual Studio </a:t>
            </a:r>
            <a:r>
              <a:rPr lang="zh-CN" altLang="en-US" sz="1600" dirty="0">
                <a:cs typeface="+mn-ea"/>
                <a:sym typeface="+mn-lt"/>
              </a:rPr>
              <a:t>的一名成员，它主要任务就是负责项目文件的管理，几乎可以适用任何软件项目。</a:t>
            </a:r>
            <a:r>
              <a:rPr lang="en-US" altLang="zh-CN" sz="1600" dirty="0">
                <a:cs typeface="+mn-ea"/>
                <a:sym typeface="+mn-lt"/>
              </a:rPr>
              <a:t>Windows</a:t>
            </a:r>
            <a:r>
              <a:rPr lang="zh-CN" altLang="en-US" sz="1600" dirty="0">
                <a:cs typeface="+mn-ea"/>
                <a:sym typeface="+mn-lt"/>
              </a:rPr>
              <a:t>平台下使用</a:t>
            </a:r>
            <a:r>
              <a:rPr lang="en-US" altLang="zh-CN" sz="1600" dirty="0">
                <a:cs typeface="+mn-ea"/>
                <a:sym typeface="+mn-lt"/>
              </a:rPr>
              <a:t>VSS</a:t>
            </a:r>
            <a:r>
              <a:rPr lang="zh-CN" altLang="en-US" sz="1600" dirty="0">
                <a:cs typeface="+mn-ea"/>
                <a:sym typeface="+mn-lt"/>
              </a:rPr>
              <a:t>开发的典型环境是基于</a:t>
            </a:r>
            <a:r>
              <a:rPr lang="en-US" altLang="zh-CN" sz="1600" dirty="0">
                <a:cs typeface="+mn-ea"/>
                <a:sym typeface="+mn-lt"/>
              </a:rPr>
              <a:t>C/S</a:t>
            </a:r>
            <a:r>
              <a:rPr lang="zh-CN" altLang="en-US" sz="1600" dirty="0">
                <a:cs typeface="+mn-ea"/>
                <a:sym typeface="+mn-lt"/>
              </a:rPr>
              <a:t>架构的，即开发小组的每个开发者在各自的</a:t>
            </a:r>
            <a:r>
              <a:rPr lang="en-US" altLang="zh-CN" sz="1600" dirty="0">
                <a:cs typeface="+mn-ea"/>
                <a:sym typeface="+mn-lt"/>
              </a:rPr>
              <a:t>Windows</a:t>
            </a:r>
            <a:r>
              <a:rPr lang="zh-CN" altLang="en-US" sz="1600" dirty="0">
                <a:cs typeface="+mn-ea"/>
                <a:sym typeface="+mn-lt"/>
              </a:rPr>
              <a:t>平台下利用开发工具（比如</a:t>
            </a:r>
            <a:r>
              <a:rPr lang="en-US" altLang="zh-CN" sz="1600" dirty="0">
                <a:cs typeface="+mn-ea"/>
                <a:sym typeface="+mn-lt"/>
              </a:rPr>
              <a:t>VC</a:t>
            </a:r>
            <a:r>
              <a:rPr lang="zh-CN" altLang="en-US" sz="1600" dirty="0">
                <a:cs typeface="+mn-ea"/>
                <a:sym typeface="+mn-lt"/>
              </a:rPr>
              <a:t>）开发项目中的各个模块，而配有专门的服务器集中控制开发过程中的文档和代码。</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a:t>
            </a:r>
            <a:r>
              <a:rPr lang="en-US" altLang="zh-CN" sz="1600" dirty="0">
                <a:cs typeface="+mn-ea"/>
                <a:sym typeface="+mn-lt"/>
              </a:rPr>
              <a:t>CVS</a:t>
            </a:r>
            <a:r>
              <a:rPr lang="zh-CN" altLang="en-US" sz="1600" dirty="0">
                <a:cs typeface="+mn-ea"/>
                <a:sym typeface="+mn-lt"/>
              </a:rPr>
              <a:t>是一个</a:t>
            </a:r>
            <a:r>
              <a:rPr lang="en-US" altLang="zh-CN" sz="1600" dirty="0">
                <a:cs typeface="+mn-ea"/>
                <a:sym typeface="+mn-lt"/>
              </a:rPr>
              <a:t>C/S</a:t>
            </a:r>
            <a:r>
              <a:rPr lang="zh-CN" altLang="en-US" sz="1600" dirty="0">
                <a:cs typeface="+mn-ea"/>
                <a:sym typeface="+mn-lt"/>
              </a:rPr>
              <a:t>系统，多个开发人员通过一个中心版本控制系统来记录文件版本，从而达到保证文件同步的目的。</a:t>
            </a:r>
            <a:r>
              <a:rPr lang="en-US" altLang="zh-CN" sz="1600" dirty="0">
                <a:cs typeface="+mn-ea"/>
                <a:sym typeface="+mn-lt"/>
              </a:rPr>
              <a:t>CVS</a:t>
            </a:r>
            <a:r>
              <a:rPr lang="zh-CN" altLang="en-US" sz="1600" dirty="0">
                <a:cs typeface="+mn-ea"/>
                <a:sym typeface="+mn-lt"/>
              </a:rPr>
              <a:t>版本控制系统是一种</a:t>
            </a:r>
            <a:r>
              <a:rPr lang="en-US" altLang="zh-CN" sz="1600" dirty="0">
                <a:cs typeface="+mn-ea"/>
                <a:sym typeface="+mn-lt"/>
              </a:rPr>
              <a:t>GNU</a:t>
            </a:r>
            <a:r>
              <a:rPr lang="zh-CN" altLang="en-US" sz="1600" dirty="0">
                <a:cs typeface="+mn-ea"/>
                <a:sym typeface="+mn-lt"/>
              </a:rPr>
              <a:t>软件包，主要用于在多人开发环境下的源码的维护。</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a:t>
            </a:r>
            <a:r>
              <a:rPr lang="en-US" altLang="zh-CN" sz="1600" dirty="0">
                <a:cs typeface="+mn-ea"/>
                <a:sym typeface="+mn-lt"/>
              </a:rPr>
              <a:t>Subversion</a:t>
            </a:r>
            <a:r>
              <a:rPr lang="zh-CN" altLang="en-US" sz="1600" dirty="0">
                <a:cs typeface="+mn-ea"/>
                <a:sym typeface="+mn-lt"/>
              </a:rPr>
              <a:t>（</a:t>
            </a:r>
            <a:r>
              <a:rPr lang="en-US" altLang="zh-CN" sz="1600" dirty="0">
                <a:cs typeface="+mn-ea"/>
                <a:sym typeface="+mn-lt"/>
              </a:rPr>
              <a:t>SVN</a:t>
            </a:r>
            <a:r>
              <a:rPr lang="zh-CN" altLang="en-US" sz="1600" dirty="0">
                <a:cs typeface="+mn-ea"/>
                <a:sym typeface="+mn-lt"/>
              </a:rPr>
              <a:t>）是一个安全虚拟网络系统，它将系统整体的信息安全功能均衡合理地分布在不同的子系统中，使各子系统的功能得到最大限度的发挥，子系统之间互相补充，系统整体性能大于各子系统功能之和，用均衡互补的原则解决了“木桶原理”的问题。</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a:t>
            </a:r>
            <a:r>
              <a:rPr lang="en-US" altLang="zh-CN" sz="1600" dirty="0">
                <a:cs typeface="+mn-ea"/>
                <a:sym typeface="+mn-lt"/>
              </a:rPr>
              <a:t>Git </a:t>
            </a:r>
            <a:r>
              <a:rPr lang="zh-CN" altLang="en-US" sz="1600" dirty="0">
                <a:cs typeface="+mn-ea"/>
                <a:sym typeface="+mn-lt"/>
              </a:rPr>
              <a:t>是用于 </a:t>
            </a:r>
            <a:r>
              <a:rPr lang="en-US" altLang="zh-CN" sz="1600" dirty="0">
                <a:cs typeface="+mn-ea"/>
                <a:sym typeface="+mn-lt"/>
              </a:rPr>
              <a:t>Linux </a:t>
            </a:r>
            <a:r>
              <a:rPr lang="zh-CN" altLang="en-US" sz="1600" dirty="0">
                <a:cs typeface="+mn-ea"/>
                <a:sym typeface="+mn-lt"/>
              </a:rPr>
              <a:t>内核开发的版本控制工具。与常用的版本控制工具 </a:t>
            </a:r>
            <a:r>
              <a:rPr lang="en-US" altLang="zh-CN" sz="1600" dirty="0">
                <a:cs typeface="+mn-ea"/>
                <a:sym typeface="+mn-lt"/>
              </a:rPr>
              <a:t>CVS, Subversion </a:t>
            </a:r>
            <a:r>
              <a:rPr lang="zh-CN" altLang="en-US" sz="1600" dirty="0">
                <a:cs typeface="+mn-ea"/>
                <a:sym typeface="+mn-lt"/>
              </a:rPr>
              <a:t>等不同，它采用了分布式版本库的方式，不必服务器端软件支持，使源代码的发布和交流极其方便。</a:t>
            </a:r>
            <a:r>
              <a:rPr lang="en-US" altLang="zh-CN" sz="1600" dirty="0">
                <a:cs typeface="+mn-ea"/>
                <a:sym typeface="+mn-lt"/>
              </a:rPr>
              <a:t>Git </a:t>
            </a:r>
            <a:r>
              <a:rPr lang="zh-CN" altLang="en-US" sz="1600" dirty="0">
                <a:cs typeface="+mn-ea"/>
                <a:sym typeface="+mn-lt"/>
              </a:rPr>
              <a:t>的速度很快，这对于诸如 </a:t>
            </a:r>
            <a:r>
              <a:rPr lang="en-US" altLang="zh-CN" sz="1600" dirty="0">
                <a:cs typeface="+mn-ea"/>
                <a:sym typeface="+mn-lt"/>
              </a:rPr>
              <a:t>Linux kernel </a:t>
            </a:r>
            <a:r>
              <a:rPr lang="zh-CN" altLang="en-US" sz="1600" dirty="0">
                <a:cs typeface="+mn-ea"/>
                <a:sym typeface="+mn-lt"/>
              </a:rPr>
              <a:t>这样的大项目来说自然很重要。</a:t>
            </a:r>
            <a:r>
              <a:rPr lang="en-US" altLang="zh-CN" sz="1600" dirty="0">
                <a:cs typeface="+mn-ea"/>
                <a:sym typeface="+mn-lt"/>
              </a:rPr>
              <a:t>Git </a:t>
            </a:r>
            <a:r>
              <a:rPr lang="zh-CN" altLang="en-US" sz="1600" dirty="0">
                <a:cs typeface="+mn-ea"/>
                <a:sym typeface="+mn-lt"/>
              </a:rPr>
              <a:t>最为出色的是它的合并跟踪（</a:t>
            </a:r>
            <a:r>
              <a:rPr lang="en-US" altLang="zh-CN" sz="1600" dirty="0">
                <a:cs typeface="+mn-ea"/>
                <a:sym typeface="+mn-lt"/>
              </a:rPr>
              <a:t>Merge Tracing</a:t>
            </a:r>
            <a:r>
              <a:rPr lang="zh-CN" altLang="en-US" sz="1600" dirty="0">
                <a:cs typeface="+mn-ea"/>
                <a:sym typeface="+mn-lt"/>
              </a:rPr>
              <a:t>）能力。</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5</a:t>
            </a:r>
            <a:r>
              <a:rPr lang="zh-CN" altLang="en-US" sz="1600" dirty="0">
                <a:cs typeface="+mn-ea"/>
                <a:sym typeface="+mn-lt"/>
              </a:rPr>
              <a:t>）</a:t>
            </a:r>
            <a:r>
              <a:rPr lang="en-US" altLang="zh-CN" sz="1600" dirty="0">
                <a:cs typeface="+mn-ea"/>
                <a:sym typeface="+mn-lt"/>
              </a:rPr>
              <a:t>Mercurial</a:t>
            </a:r>
            <a:r>
              <a:rPr lang="zh-CN" altLang="en-US" sz="1600" dirty="0">
                <a:cs typeface="+mn-ea"/>
                <a:sym typeface="+mn-lt"/>
              </a:rPr>
              <a:t>是一个免费的分布式源代码管理工具。它可以有效地处理任何规模的项目，并提供简单直观的界面。</a:t>
            </a:r>
            <a:r>
              <a:rPr lang="en-US" altLang="zh-CN" sz="1600" dirty="0">
                <a:cs typeface="+mn-ea"/>
                <a:sym typeface="+mn-lt"/>
              </a:rPr>
              <a:t>Mercurial </a:t>
            </a:r>
            <a:r>
              <a:rPr lang="zh-CN" altLang="en-US" sz="1600" dirty="0">
                <a:cs typeface="+mn-ea"/>
                <a:sym typeface="+mn-lt"/>
              </a:rPr>
              <a:t>是一种轻量级分布式版本控制系统，采用 </a:t>
            </a:r>
            <a:r>
              <a:rPr lang="en-US" altLang="zh-CN" sz="1600" dirty="0">
                <a:cs typeface="+mn-ea"/>
                <a:sym typeface="+mn-lt"/>
              </a:rPr>
              <a:t>Python </a:t>
            </a:r>
            <a:r>
              <a:rPr lang="zh-CN" altLang="en-US" sz="1600" dirty="0">
                <a:cs typeface="+mn-ea"/>
                <a:sym typeface="+mn-lt"/>
              </a:rPr>
              <a:t>语言实现，易于学习和使用，扩展性强。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cs typeface="+mn-ea"/>
              <a:sym typeface="+mn-lt"/>
            </a:endParaRPr>
          </a:p>
          <a:p>
            <a:pPr marL="269240" fontAlgn="base">
              <a:lnSpc>
                <a:spcPts val="3500"/>
              </a:lnSpc>
              <a:spcBef>
                <a:spcPts val="600"/>
              </a:spcBef>
              <a:spcAft>
                <a:spcPct val="0"/>
              </a:spcAft>
              <a:buClr>
                <a:srgbClr val="0070C0"/>
              </a:buClr>
              <a:buSzPct val="70000"/>
              <a:defRPr/>
            </a:pPr>
            <a:endParaRPr lang="en-US" altLang="zh-CN" sz="1600" dirty="0">
              <a:cs typeface="+mn-ea"/>
              <a:sym typeface="+mn-lt"/>
            </a:endParaRPr>
          </a:p>
          <a:p>
            <a:pPr marL="269240" fontAlgn="base">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a:p>
            <a:endParaRPr lang="zh-CN" altLang="en-US" dirty="0">
              <a:sym typeface="+mn-ea"/>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46</a:t>
            </a:fld>
            <a:endParaRPr lang="zh-CN" altLang="en-US"/>
          </a:p>
        </p:txBody>
      </p:sp>
    </p:spTree>
    <p:extLst>
      <p:ext uri="{BB962C8B-B14F-4D97-AF65-F5344CB8AC3E}">
        <p14:creationId xmlns:p14="http://schemas.microsoft.com/office/powerpoint/2010/main" val="501469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47</a:t>
            </a:fld>
            <a:endParaRPr lang="zh-CN" altLang="en-US"/>
          </a:p>
        </p:txBody>
      </p:sp>
    </p:spTree>
    <p:extLst>
      <p:ext uri="{BB962C8B-B14F-4D97-AF65-F5344CB8AC3E}">
        <p14:creationId xmlns:p14="http://schemas.microsoft.com/office/powerpoint/2010/main" val="223684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编写完成一个软件模块以后</a:t>
            </a:r>
            <a:r>
              <a:rPr lang="zh-CN" altLang="en-US" sz="1600" dirty="0">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需要对它进行测试。此时的软件测试是针对单一软件模块展开的</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称为单元测试。</a:t>
            </a:r>
            <a:endParaRPr lang="en-US" altLang="zh-CN" sz="1600" dirty="0">
              <a:latin typeface="+mn-lt"/>
              <a:ea typeface="+mn-ea"/>
              <a:cs typeface="+mn-ea"/>
              <a:sym typeface="+mn-lt"/>
            </a:endParaRPr>
          </a:p>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在编码阶段，软件测试的目标是检查软件代码是否达到了软件设计的功能与性能要求，并尽可能发现代码中存在的错误。</a:t>
            </a:r>
            <a:endParaRPr lang="en-US" altLang="zh-CN" sz="1600" dirty="0">
              <a:latin typeface="+mn-lt"/>
              <a:ea typeface="+mn-ea"/>
              <a:cs typeface="+mn-ea"/>
              <a:sym typeface="+mn-lt"/>
            </a:endParaRPr>
          </a:p>
          <a:p>
            <a:pPr marL="612140" marR="0" lvl="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针对软件测试的两个目标</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从测试方法的角度</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可以分为黑盒测试和白盒测试两种。</a:t>
            </a:r>
            <a:endParaRPr kumimoji="0" lang="zh-CN"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48</a:t>
            </a:fld>
            <a:endParaRPr lang="zh-CN" altLang="en-US"/>
          </a:p>
        </p:txBody>
      </p:sp>
    </p:spTree>
    <p:extLst>
      <p:ext uri="{BB962C8B-B14F-4D97-AF65-F5344CB8AC3E}">
        <p14:creationId xmlns:p14="http://schemas.microsoft.com/office/powerpoint/2010/main" val="36432492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49</a:t>
            </a:fld>
            <a:endParaRPr lang="zh-CN" altLang="en-US"/>
          </a:p>
        </p:txBody>
      </p:sp>
    </p:spTree>
    <p:extLst>
      <p:ext uri="{BB962C8B-B14F-4D97-AF65-F5344CB8AC3E}">
        <p14:creationId xmlns:p14="http://schemas.microsoft.com/office/powerpoint/2010/main" val="352920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2699063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50</a:t>
            </a:fld>
            <a:endParaRPr lang="zh-CN" altLang="en-US"/>
          </a:p>
        </p:txBody>
      </p:sp>
    </p:spTree>
    <p:extLst>
      <p:ext uri="{BB962C8B-B14F-4D97-AF65-F5344CB8AC3E}">
        <p14:creationId xmlns:p14="http://schemas.microsoft.com/office/powerpoint/2010/main" val="37354638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r>
              <a:rPr lang="zh-CN" altLang="en-US" sz="1600" dirty="0">
                <a:cs typeface="+mn-ea"/>
                <a:sym typeface="+mn-lt"/>
              </a:rPr>
              <a:t>在各个等价类中的测试数据选取时，边界条件的数据往往是测试的重点，因此，</a:t>
            </a:r>
            <a:r>
              <a:rPr lang="en-US" altLang="zh-CN" sz="1600" dirty="0">
                <a:cs typeface="+mn-ea"/>
                <a:sym typeface="+mn-lt"/>
              </a:rPr>
              <a:t>N1</a:t>
            </a:r>
            <a:r>
              <a:rPr lang="zh-CN" altLang="en-US" sz="1600" dirty="0">
                <a:cs typeface="+mn-ea"/>
                <a:sym typeface="+mn-lt"/>
              </a:rPr>
              <a:t>，</a:t>
            </a:r>
            <a:r>
              <a:rPr lang="en-US" altLang="zh-CN" sz="1600" dirty="0">
                <a:cs typeface="+mn-ea"/>
                <a:sym typeface="+mn-lt"/>
              </a:rPr>
              <a:t>N1-1</a:t>
            </a:r>
            <a:r>
              <a:rPr lang="zh-CN" altLang="en-US" sz="1600" dirty="0">
                <a:cs typeface="+mn-ea"/>
                <a:sym typeface="+mn-lt"/>
              </a:rPr>
              <a:t>，</a:t>
            </a:r>
            <a:r>
              <a:rPr lang="en-US" altLang="zh-CN" sz="1600" dirty="0">
                <a:cs typeface="+mn-ea"/>
                <a:sym typeface="+mn-lt"/>
              </a:rPr>
              <a:t>N1+1</a:t>
            </a:r>
            <a:r>
              <a:rPr lang="zh-CN" altLang="en-US" sz="1600" dirty="0">
                <a:cs typeface="+mn-ea"/>
                <a:sym typeface="+mn-lt"/>
              </a:rPr>
              <a:t>，</a:t>
            </a:r>
            <a:r>
              <a:rPr lang="en-US" altLang="zh-CN" sz="1600" dirty="0">
                <a:cs typeface="+mn-ea"/>
                <a:sym typeface="+mn-lt"/>
              </a:rPr>
              <a:t>N2</a:t>
            </a:r>
            <a:r>
              <a:rPr lang="zh-CN" altLang="en-US" sz="1600" dirty="0">
                <a:cs typeface="+mn-ea"/>
                <a:sym typeface="+mn-lt"/>
              </a:rPr>
              <a:t>，</a:t>
            </a:r>
            <a:r>
              <a:rPr lang="en-US" altLang="zh-CN" sz="1600" dirty="0">
                <a:cs typeface="+mn-ea"/>
                <a:sym typeface="+mn-lt"/>
              </a:rPr>
              <a:t>N2-1</a:t>
            </a:r>
            <a:r>
              <a:rPr lang="zh-CN" altLang="en-US" sz="1600" dirty="0">
                <a:cs typeface="+mn-ea"/>
                <a:sym typeface="+mn-lt"/>
              </a:rPr>
              <a:t>，</a:t>
            </a:r>
            <a:r>
              <a:rPr lang="en-US" altLang="zh-CN" sz="1600" dirty="0">
                <a:cs typeface="+mn-ea"/>
                <a:sym typeface="+mn-lt"/>
              </a:rPr>
              <a:t>N2+1</a:t>
            </a:r>
            <a:r>
              <a:rPr lang="zh-CN" altLang="en-US" sz="1600" dirty="0">
                <a:cs typeface="+mn-ea"/>
                <a:sym typeface="+mn-lt"/>
              </a:rPr>
              <a:t>都是必选的测试数据。</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51</a:t>
            </a:fld>
            <a:endParaRPr lang="zh-CN" altLang="en-US"/>
          </a:p>
        </p:txBody>
      </p:sp>
    </p:spTree>
    <p:extLst>
      <p:ext uri="{BB962C8B-B14F-4D97-AF65-F5344CB8AC3E}">
        <p14:creationId xmlns:p14="http://schemas.microsoft.com/office/powerpoint/2010/main" val="1734011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白盒测试是基于代码的测试，也称为基于软件结构的测试。白盒测试更注重于代码自身的质量</a:t>
            </a:r>
            <a:r>
              <a:rPr lang="en-US" altLang="zh-CN" sz="1600" dirty="0">
                <a:cs typeface="+mn-ea"/>
                <a:sym typeface="+mn-lt"/>
              </a:rPr>
              <a:t>,</a:t>
            </a:r>
            <a:r>
              <a:rPr lang="zh-CN" altLang="en-US" sz="1600" dirty="0">
                <a:cs typeface="+mn-ea"/>
                <a:sym typeface="+mn-lt"/>
              </a:rPr>
              <a:t>而不是其要实现的功能。</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白盒测试从软件代码出发，测试用例的选择都是基于代码的语句，结构和路径的构成，测试的目的就是尽可能覆盖代码的所有运行，从而发现其中的错误。</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52</a:t>
            </a:fld>
            <a:endParaRPr lang="zh-CN" altLang="en-US"/>
          </a:p>
        </p:txBody>
      </p:sp>
    </p:spTree>
    <p:extLst>
      <p:ext uri="{BB962C8B-B14F-4D97-AF65-F5344CB8AC3E}">
        <p14:creationId xmlns:p14="http://schemas.microsoft.com/office/powerpoint/2010/main" val="17264828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53</a:t>
            </a:fld>
            <a:endParaRPr lang="zh-CN" altLang="en-US"/>
          </a:p>
        </p:txBody>
      </p:sp>
    </p:spTree>
    <p:extLst>
      <p:ext uri="{BB962C8B-B14F-4D97-AF65-F5344CB8AC3E}">
        <p14:creationId xmlns:p14="http://schemas.microsoft.com/office/powerpoint/2010/main" val="30650758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54</a:t>
            </a:fld>
            <a:endParaRPr lang="zh-CN" altLang="en-US"/>
          </a:p>
        </p:txBody>
      </p:sp>
    </p:spTree>
    <p:extLst>
      <p:ext uri="{BB962C8B-B14F-4D97-AF65-F5344CB8AC3E}">
        <p14:creationId xmlns:p14="http://schemas.microsoft.com/office/powerpoint/2010/main" val="3607229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55</a:t>
            </a:fld>
            <a:endParaRPr lang="zh-CN" altLang="en-US"/>
          </a:p>
        </p:txBody>
      </p:sp>
    </p:spTree>
    <p:extLst>
      <p:ext uri="{BB962C8B-B14F-4D97-AF65-F5344CB8AC3E}">
        <p14:creationId xmlns:p14="http://schemas.microsoft.com/office/powerpoint/2010/main" val="36931524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56</a:t>
            </a:fld>
            <a:endParaRPr lang="zh-CN" altLang="en-US"/>
          </a:p>
        </p:txBody>
      </p:sp>
    </p:spTree>
    <p:extLst>
      <p:ext uri="{BB962C8B-B14F-4D97-AF65-F5344CB8AC3E}">
        <p14:creationId xmlns:p14="http://schemas.microsoft.com/office/powerpoint/2010/main" val="1658768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代码视察（</a:t>
            </a:r>
            <a:r>
              <a:rPr lang="en-US" altLang="zh-CN" sz="1600" dirty="0">
                <a:cs typeface="+mn-ea"/>
                <a:sym typeface="+mn-lt"/>
              </a:rPr>
              <a:t>Code Inspections</a:t>
            </a:r>
            <a:r>
              <a:rPr lang="zh-CN" altLang="en-US" sz="1600" dirty="0">
                <a:cs typeface="+mn-ea"/>
                <a:sym typeface="+mn-lt"/>
              </a:rPr>
              <a:t>）是一种更规范的重读方式，人员组成与代码走查类似。一般由</a:t>
            </a:r>
            <a:r>
              <a:rPr lang="en-US" altLang="zh-CN" sz="1600" dirty="0">
                <a:cs typeface="+mn-ea"/>
                <a:sym typeface="+mn-lt"/>
              </a:rPr>
              <a:t>3~6</a:t>
            </a:r>
            <a:r>
              <a:rPr lang="zh-CN" altLang="en-US" sz="1600" dirty="0">
                <a:cs typeface="+mn-ea"/>
                <a:sym typeface="+mn-lt"/>
              </a:rPr>
              <a:t>人组成，包括当前阶段（实现与测试阶段）的代表和下一阶段（集成测试）的代表、一个成员扮演团队的协调者来领导和管理团队、还有一个成员是记录者。</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代码视察有着比代码走查更为规范的执行步骤：</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1</a:t>
            </a:r>
            <a:r>
              <a:rPr lang="zh-CN" altLang="en-US" sz="2400" dirty="0">
                <a:cs typeface="+mn-ea"/>
                <a:sym typeface="+mn-lt"/>
              </a:rPr>
              <a:t>）总述步骤：模块的生成者给团队介绍模块。</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2</a:t>
            </a:r>
            <a:r>
              <a:rPr lang="zh-CN" altLang="en-US" sz="2400" dirty="0">
                <a:cs typeface="+mn-ea"/>
                <a:sym typeface="+mn-lt"/>
              </a:rPr>
              <a:t>）准备步骤：每个成员努力理解代码的细节和编译列表，罗列需要检查的可能存在的错误。 </a:t>
            </a:r>
            <a:endParaRPr lang="en-US" altLang="zh-CN" sz="2400" dirty="0">
              <a:cs typeface="+mn-ea"/>
              <a:sym typeface="+mn-lt"/>
            </a:endParaRP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3</a:t>
            </a:r>
            <a:r>
              <a:rPr lang="zh-CN" altLang="en-US" sz="2400" dirty="0">
                <a:cs typeface="+mn-ea"/>
                <a:sym typeface="+mn-lt"/>
              </a:rPr>
              <a:t>）视察步骤：通过走查代码的执行，对代码进行完全覆盖检查来查找错误。在视察中，记录者仔细记录发现的错误并写成报告。</a:t>
            </a:r>
            <a:endParaRPr lang="en-US" altLang="zh-CN" sz="2400" dirty="0">
              <a:cs typeface="+mn-ea"/>
              <a:sym typeface="+mn-lt"/>
            </a:endParaRP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4</a:t>
            </a:r>
            <a:r>
              <a:rPr lang="zh-CN" altLang="en-US" sz="2400" dirty="0">
                <a:cs typeface="+mn-ea"/>
                <a:sym typeface="+mn-lt"/>
              </a:rPr>
              <a:t>）重写步骤：代码生成的代表修正所有记录在报告中的错误。 </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5</a:t>
            </a:r>
            <a:r>
              <a:rPr lang="zh-CN" altLang="en-US" sz="2400" dirty="0">
                <a:cs typeface="+mn-ea"/>
                <a:sym typeface="+mn-lt"/>
              </a:rPr>
              <a:t>）继续步骤：软件质量师必须确认每个问题都得到了修正或明确清晰地描述。</a:t>
            </a: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zh-CN" altLang="en-US" sz="2400" dirty="0">
              <a:cs typeface="+mn-ea"/>
              <a:sym typeface="+mn-lt"/>
            </a:endParaRPr>
          </a:p>
          <a:p>
            <a:pPr marL="726440" lvl="1" fontAlgn="base">
              <a:lnSpc>
                <a:spcPts val="3500"/>
              </a:lnSpc>
              <a:spcBef>
                <a:spcPts val="600"/>
              </a:spcBef>
              <a:spcAft>
                <a:spcPct val="0"/>
              </a:spcAft>
              <a:buClr>
                <a:srgbClr val="0070C0"/>
              </a:buClr>
              <a:buSzPct val="70000"/>
              <a:defRPr/>
            </a:pPr>
            <a:endParaRPr lang="zh-CN" altLang="en-US" sz="24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57</a:t>
            </a:fld>
            <a:endParaRPr lang="zh-CN" altLang="en-US"/>
          </a:p>
        </p:txBody>
      </p:sp>
    </p:spTree>
    <p:extLst>
      <p:ext uri="{BB962C8B-B14F-4D97-AF65-F5344CB8AC3E}">
        <p14:creationId xmlns:p14="http://schemas.microsoft.com/office/powerpoint/2010/main" val="2441077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58</a:t>
            </a:fld>
            <a:endParaRPr lang="zh-CN" altLang="en-US"/>
          </a:p>
        </p:txBody>
      </p:sp>
    </p:spTree>
    <p:extLst>
      <p:ext uri="{BB962C8B-B14F-4D97-AF65-F5344CB8AC3E}">
        <p14:creationId xmlns:p14="http://schemas.microsoft.com/office/powerpoint/2010/main" val="3546315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59</a:t>
            </a:fld>
            <a:endParaRPr lang="zh-CN" altLang="en-US"/>
          </a:p>
        </p:txBody>
      </p:sp>
    </p:spTree>
    <p:extLst>
      <p:ext uri="{BB962C8B-B14F-4D97-AF65-F5344CB8AC3E}">
        <p14:creationId xmlns:p14="http://schemas.microsoft.com/office/powerpoint/2010/main" val="35465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latin typeface="+mn-lt"/>
                <a:ea typeface="+mn-ea"/>
                <a:cs typeface="+mn-ea"/>
                <a:sym typeface="+mn-lt"/>
              </a:rPr>
              <a:t>20</a:t>
            </a:r>
            <a:r>
              <a:rPr lang="zh-CN" altLang="en-US" sz="1600" dirty="0">
                <a:latin typeface="+mn-lt"/>
                <a:ea typeface="+mn-ea"/>
                <a:cs typeface="+mn-ea"/>
                <a:sym typeface="+mn-lt"/>
              </a:rPr>
              <a:t>世纪六七十年代，以结构化程序设计为代表的编程语言飞速发展。它们以更贴近自然的语言、更规范的结构控制形式和丰富的支持库函数，成为软件编程的主流语言，如</a:t>
            </a:r>
            <a:r>
              <a:rPr lang="en-US" altLang="zh-CN" sz="1600" dirty="0">
                <a:latin typeface="+mn-lt"/>
                <a:ea typeface="+mn-ea"/>
                <a:cs typeface="+mn-ea"/>
                <a:sym typeface="+mn-lt"/>
              </a:rPr>
              <a:t>C</a:t>
            </a:r>
            <a:r>
              <a:rPr lang="zh-CN" altLang="en-US" sz="1600" dirty="0">
                <a:latin typeface="+mn-lt"/>
                <a:ea typeface="+mn-ea"/>
                <a:cs typeface="+mn-ea"/>
                <a:sym typeface="+mn-lt"/>
              </a:rPr>
              <a:t>、</a:t>
            </a:r>
            <a:r>
              <a:rPr lang="en-US" altLang="zh-CN" sz="1600" dirty="0">
                <a:latin typeface="+mn-lt"/>
                <a:ea typeface="+mn-ea"/>
                <a:cs typeface="+mn-ea"/>
                <a:sym typeface="+mn-lt"/>
              </a:rPr>
              <a:t>Fortran</a:t>
            </a:r>
            <a:r>
              <a:rPr lang="zh-CN" altLang="en-US" sz="1600" dirty="0">
                <a:latin typeface="+mn-lt"/>
                <a:ea typeface="+mn-ea"/>
                <a:cs typeface="+mn-ea"/>
                <a:sym typeface="+mn-lt"/>
              </a:rPr>
              <a:t>、</a:t>
            </a:r>
            <a:r>
              <a:rPr lang="en-US" altLang="zh-CN" sz="1600" dirty="0">
                <a:latin typeface="+mn-lt"/>
                <a:ea typeface="+mn-ea"/>
                <a:cs typeface="+mn-ea"/>
                <a:sym typeface="+mn-lt"/>
              </a:rPr>
              <a:t>BASIC</a:t>
            </a:r>
            <a:r>
              <a:rPr lang="zh-CN" altLang="en-US" sz="1600" dirty="0">
                <a:latin typeface="+mn-lt"/>
                <a:ea typeface="+mn-ea"/>
                <a:cs typeface="+mn-ea"/>
                <a:sym typeface="+mn-lt"/>
              </a:rPr>
              <a:t>等；</a:t>
            </a:r>
            <a:endParaRPr lang="en-US" altLang="zh-CN" sz="1600" dirty="0">
              <a:latin typeface="+mn-lt"/>
              <a:ea typeface="+mn-ea"/>
              <a:cs typeface="+mn-ea"/>
              <a:sym typeface="+mn-lt"/>
            </a:endParaRPr>
          </a:p>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latin typeface="+mn-lt"/>
                <a:ea typeface="+mn-ea"/>
                <a:cs typeface="+mn-ea"/>
                <a:sym typeface="+mn-lt"/>
              </a:rPr>
              <a:t>20</a:t>
            </a:r>
            <a:r>
              <a:rPr lang="zh-CN" altLang="en-US" sz="1600" dirty="0">
                <a:latin typeface="+mn-lt"/>
                <a:ea typeface="+mn-ea"/>
                <a:cs typeface="+mn-ea"/>
                <a:sym typeface="+mn-lt"/>
              </a:rPr>
              <a:t>世纪</a:t>
            </a:r>
            <a:r>
              <a:rPr lang="en-US" altLang="zh-CN" sz="1600" dirty="0">
                <a:latin typeface="+mn-lt"/>
                <a:ea typeface="+mn-ea"/>
                <a:cs typeface="+mn-ea"/>
                <a:sym typeface="+mn-lt"/>
              </a:rPr>
              <a:t>90</a:t>
            </a:r>
            <a:r>
              <a:rPr lang="zh-CN" altLang="en-US" sz="1600" dirty="0">
                <a:latin typeface="+mn-lt"/>
                <a:ea typeface="+mn-ea"/>
                <a:cs typeface="+mn-ea"/>
                <a:sym typeface="+mn-lt"/>
              </a:rPr>
              <a:t>年代，以面向对象为特色的编程语言从结构上改变了软件的设计方法，成为编程语言发展史上一次意义重大的革命，如</a:t>
            </a:r>
            <a:r>
              <a:rPr lang="en-US" altLang="zh-CN" sz="1600" dirty="0">
                <a:latin typeface="+mn-lt"/>
                <a:ea typeface="+mn-ea"/>
                <a:cs typeface="+mn-ea"/>
                <a:sym typeface="+mn-lt"/>
              </a:rPr>
              <a:t>C++</a:t>
            </a:r>
            <a:r>
              <a:rPr lang="zh-CN" altLang="en-US" sz="1600" dirty="0">
                <a:latin typeface="+mn-lt"/>
                <a:ea typeface="+mn-ea"/>
                <a:cs typeface="+mn-ea"/>
                <a:sym typeface="+mn-lt"/>
              </a:rPr>
              <a:t>，</a:t>
            </a:r>
            <a:r>
              <a:rPr lang="en-US" altLang="zh-CN" sz="1600" dirty="0">
                <a:latin typeface="+mn-lt"/>
                <a:ea typeface="+mn-ea"/>
                <a:cs typeface="+mn-ea"/>
                <a:sym typeface="+mn-lt"/>
              </a:rPr>
              <a:t>Java</a:t>
            </a:r>
            <a:r>
              <a:rPr lang="zh-CN" altLang="en-US" sz="1600" dirty="0">
                <a:latin typeface="+mn-lt"/>
                <a:ea typeface="+mn-ea"/>
                <a:cs typeface="+mn-ea"/>
                <a:sym typeface="+mn-lt"/>
              </a:rPr>
              <a:t>，</a:t>
            </a:r>
            <a:r>
              <a:rPr lang="en-US" altLang="zh-CN" sz="1600" dirty="0">
                <a:latin typeface="+mn-lt"/>
                <a:ea typeface="+mn-ea"/>
                <a:cs typeface="+mn-ea"/>
                <a:sym typeface="+mn-lt"/>
              </a:rPr>
              <a:t>C#</a:t>
            </a:r>
            <a:r>
              <a:rPr lang="zh-CN" altLang="en-US" sz="1600" dirty="0">
                <a:latin typeface="+mn-lt"/>
                <a:ea typeface="+mn-ea"/>
                <a:cs typeface="+mn-ea"/>
                <a:sym typeface="+mn-lt"/>
              </a:rPr>
              <a:t>等；</a:t>
            </a:r>
            <a:endParaRPr lang="en-US" altLang="zh-CN" sz="1600" dirty="0">
              <a:latin typeface="+mn-lt"/>
              <a:ea typeface="+mn-ea"/>
              <a:cs typeface="+mn-ea"/>
              <a:sym typeface="+mn-lt"/>
            </a:endParaRPr>
          </a:p>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latin typeface="+mn-lt"/>
                <a:ea typeface="+mn-ea"/>
                <a:cs typeface="+mn-ea"/>
                <a:sym typeface="+mn-lt"/>
              </a:rPr>
              <a:t>一条高级语言指令编译后可以形成</a:t>
            </a:r>
            <a:r>
              <a:rPr lang="en-US" altLang="zh-CN" sz="1600" dirty="0">
                <a:latin typeface="+mn-lt"/>
                <a:ea typeface="+mn-ea"/>
                <a:cs typeface="+mn-ea"/>
                <a:sym typeface="+mn-lt"/>
              </a:rPr>
              <a:t>5~10</a:t>
            </a:r>
            <a:r>
              <a:rPr lang="zh-CN" altLang="en-US" sz="1600" dirty="0">
                <a:latin typeface="+mn-lt"/>
                <a:ea typeface="+mn-ea"/>
                <a:cs typeface="+mn-ea"/>
                <a:sym typeface="+mn-lt"/>
              </a:rPr>
              <a:t>条机器指令，程序源码有了明显的缩短</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13062936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60</a:t>
            </a:fld>
            <a:endParaRPr lang="zh-CN" altLang="en-US"/>
          </a:p>
        </p:txBody>
      </p:sp>
    </p:spTree>
    <p:extLst>
      <p:ext uri="{BB962C8B-B14F-4D97-AF65-F5344CB8AC3E}">
        <p14:creationId xmlns:p14="http://schemas.microsoft.com/office/powerpoint/2010/main" val="348313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a:t>
            </a:r>
            <a:r>
              <a:rPr lang="zh-CN" altLang="en-US" dirty="0"/>
              <a:t>级错误：不能完全满足软件需求，基本功能未完全实现，或危及人员或设备安全的错误。 第</a:t>
            </a:r>
            <a:r>
              <a:rPr lang="en-US" altLang="zh-CN" dirty="0"/>
              <a:t>2</a:t>
            </a:r>
            <a:r>
              <a:rPr lang="zh-CN" altLang="en-US" dirty="0"/>
              <a:t>级错误：不利于完全满足软件需求或基本功能的实现，并且不存在可以变通的解决办法（重新装入或重新启动该软件不属于变通解决办法）。 第</a:t>
            </a:r>
            <a:r>
              <a:rPr lang="en-US" altLang="zh-CN" dirty="0"/>
              <a:t>3</a:t>
            </a:r>
            <a:r>
              <a:rPr lang="zh-CN" altLang="en-US" dirty="0"/>
              <a:t>级错误：不利于完全满足软件需求或基本功能的实现，但却存在合理的、可以变通的解决办法（重新装入或重新启动该软件不属于变通解决办法）。 第</a:t>
            </a:r>
            <a:r>
              <a:rPr lang="en-US" altLang="zh-CN" dirty="0"/>
              <a:t>4</a:t>
            </a:r>
            <a:r>
              <a:rPr lang="zh-CN" altLang="en-US" dirty="0"/>
              <a:t>级错误：不影响完全满足软件需求或基本功能的实现，但有不便于操作员操作的错误。 第</a:t>
            </a:r>
            <a:r>
              <a:rPr lang="en-US" altLang="zh-CN" dirty="0"/>
              <a:t>5</a:t>
            </a:r>
            <a:r>
              <a:rPr lang="zh-CN" altLang="en-US" dirty="0"/>
              <a:t>级错误：不属于第</a:t>
            </a:r>
            <a:r>
              <a:rPr lang="en-US" altLang="zh-CN" dirty="0"/>
              <a:t>1</a:t>
            </a:r>
            <a:r>
              <a:rPr lang="zh-CN" altLang="en-US" dirty="0"/>
              <a:t>到第</a:t>
            </a:r>
            <a:r>
              <a:rPr lang="en-US" altLang="zh-CN" dirty="0"/>
              <a:t>4</a:t>
            </a:r>
            <a:r>
              <a:rPr lang="zh-CN" altLang="en-US" dirty="0"/>
              <a:t>级错误的其它错误。</a:t>
            </a: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61</a:t>
            </a:fld>
            <a:endParaRPr lang="zh-CN" altLang="en-US"/>
          </a:p>
        </p:txBody>
      </p:sp>
    </p:spTree>
    <p:extLst>
      <p:ext uri="{BB962C8B-B14F-4D97-AF65-F5344CB8AC3E}">
        <p14:creationId xmlns:p14="http://schemas.microsoft.com/office/powerpoint/2010/main" val="9634546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62</a:t>
            </a:fld>
            <a:endParaRPr lang="zh-CN" altLang="en-US"/>
          </a:p>
        </p:txBody>
      </p:sp>
    </p:spTree>
    <p:extLst>
      <p:ext uri="{BB962C8B-B14F-4D97-AF65-F5344CB8AC3E}">
        <p14:creationId xmlns:p14="http://schemas.microsoft.com/office/powerpoint/2010/main" val="20557830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）需求收集（</a:t>
            </a:r>
            <a:r>
              <a:rPr lang="en-US" altLang="zh-CN" sz="1600" dirty="0">
                <a:cs typeface="+mn-ea"/>
                <a:sym typeface="+mn-lt"/>
              </a:rPr>
              <a:t>Requirement Gathering</a:t>
            </a:r>
            <a:r>
              <a:rPr lang="zh-CN" altLang="en-US" sz="1600" dirty="0">
                <a:cs typeface="+mn-ea"/>
                <a:sym typeface="+mn-lt"/>
              </a:rPr>
              <a:t>）：确定本次增量开发确定客户需求。</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）盒结构规约（</a:t>
            </a:r>
            <a:r>
              <a:rPr lang="en-US" altLang="zh-CN" sz="1600" dirty="0">
                <a:cs typeface="+mn-ea"/>
                <a:sym typeface="+mn-lt"/>
              </a:rPr>
              <a:t>Box Structure Specification</a:t>
            </a:r>
            <a:r>
              <a:rPr lang="zh-CN" altLang="en-US" sz="1600" dirty="0">
                <a:cs typeface="+mn-ea"/>
                <a:sym typeface="+mn-lt"/>
              </a:rPr>
              <a:t>）：使用盒结构规约方法来描述功能规约。盒结构是孤立和分开行为、数据及过程的定义方法。</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）形式化设计（</a:t>
            </a:r>
            <a:r>
              <a:rPr lang="en-US" altLang="zh-CN" sz="1600" dirty="0">
                <a:cs typeface="+mn-ea"/>
                <a:sym typeface="+mn-lt"/>
              </a:rPr>
              <a:t>Formal Design</a:t>
            </a:r>
            <a:r>
              <a:rPr lang="zh-CN" altLang="en-US" sz="1600" dirty="0">
                <a:cs typeface="+mn-ea"/>
                <a:sym typeface="+mn-lt"/>
              </a:rPr>
              <a:t>）：规约被迭代地求精，成为类似于体系结构和过程的设计。</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）正确性验证（</a:t>
            </a:r>
            <a:r>
              <a:rPr lang="en-US" altLang="zh-CN" sz="1600" dirty="0">
                <a:cs typeface="+mn-ea"/>
                <a:sym typeface="+mn-lt"/>
              </a:rPr>
              <a:t>Correctness Verification</a:t>
            </a:r>
            <a:r>
              <a:rPr lang="zh-CN" altLang="en-US" sz="1600" dirty="0">
                <a:cs typeface="+mn-ea"/>
                <a:sym typeface="+mn-lt"/>
              </a:rPr>
              <a:t>）：从高层次的盒结构（规约）开始向下层移动，直至详细设计和代码均进行形式化验证或数学证明。</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5</a:t>
            </a:r>
            <a:r>
              <a:rPr lang="zh-CN" altLang="en-US" sz="1600" dirty="0">
                <a:cs typeface="+mn-ea"/>
                <a:sym typeface="+mn-lt"/>
              </a:rPr>
              <a:t>）代码生成、审查和验证（</a:t>
            </a:r>
            <a:r>
              <a:rPr lang="en-US" altLang="zh-CN" sz="1600" dirty="0">
                <a:cs typeface="+mn-ea"/>
                <a:sym typeface="+mn-lt"/>
              </a:rPr>
              <a:t>Code Generation</a:t>
            </a:r>
            <a:r>
              <a:rPr lang="zh-CN" altLang="en-US" sz="1600" dirty="0">
                <a:cs typeface="+mn-ea"/>
                <a:sym typeface="+mn-lt"/>
              </a:rPr>
              <a:t>，</a:t>
            </a:r>
            <a:r>
              <a:rPr lang="en-US" altLang="zh-CN" sz="1600" dirty="0">
                <a:cs typeface="+mn-ea"/>
                <a:sym typeface="+mn-lt"/>
              </a:rPr>
              <a:t>Inspection and Verification</a:t>
            </a:r>
            <a:r>
              <a:rPr lang="zh-CN" altLang="en-US" sz="1600" dirty="0">
                <a:cs typeface="+mn-ea"/>
                <a:sym typeface="+mn-lt"/>
              </a:rPr>
              <a:t>）：通过标准的代码审查来保证代码与设计的一致性。</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6</a:t>
            </a:r>
            <a:r>
              <a:rPr lang="zh-CN" altLang="en-US" sz="1600" dirty="0">
                <a:cs typeface="+mn-ea"/>
                <a:sym typeface="+mn-lt"/>
              </a:rPr>
              <a:t>）统计测试计划（</a:t>
            </a:r>
            <a:r>
              <a:rPr lang="en-US" altLang="zh-CN" sz="1600" dirty="0">
                <a:cs typeface="+mn-ea"/>
                <a:sym typeface="+mn-lt"/>
              </a:rPr>
              <a:t>Statistical Test Planning</a:t>
            </a:r>
            <a:r>
              <a:rPr lang="zh-CN" altLang="en-US" sz="1600" dirty="0">
                <a:cs typeface="+mn-ea"/>
                <a:sym typeface="+mn-lt"/>
              </a:rPr>
              <a:t>）：按照软件的特点设计一组测试案例，满足一定的概率分布要求。</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7</a:t>
            </a:r>
            <a:r>
              <a:rPr lang="zh-CN" altLang="en-US" sz="1600" dirty="0">
                <a:cs typeface="+mn-ea"/>
                <a:sym typeface="+mn-lt"/>
              </a:rPr>
              <a:t>）统计使用测试（</a:t>
            </a:r>
            <a:r>
              <a:rPr lang="en-US" altLang="zh-CN" sz="1600" dirty="0">
                <a:cs typeface="+mn-ea"/>
                <a:sym typeface="+mn-lt"/>
              </a:rPr>
              <a:t>Statistical Use Testing</a:t>
            </a:r>
            <a:r>
              <a:rPr lang="zh-CN" altLang="en-US" sz="1600" dirty="0">
                <a:cs typeface="+mn-ea"/>
                <a:sym typeface="+mn-lt"/>
              </a:rPr>
              <a:t>）：按概率分布要求，对软件进行有选择的测试。</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8</a:t>
            </a:r>
            <a:r>
              <a:rPr lang="zh-CN" altLang="en-US" sz="1600" dirty="0">
                <a:cs typeface="+mn-ea"/>
                <a:sym typeface="+mn-lt"/>
              </a:rPr>
              <a:t>）认证（</a:t>
            </a:r>
            <a:r>
              <a:rPr lang="en-US" altLang="zh-CN" sz="1600" dirty="0">
                <a:cs typeface="+mn-ea"/>
                <a:sym typeface="+mn-lt"/>
              </a:rPr>
              <a:t>Certification</a:t>
            </a:r>
            <a:r>
              <a:rPr lang="zh-CN" altLang="en-US" sz="1600" dirty="0">
                <a:cs typeface="+mn-ea"/>
                <a:sym typeface="+mn-lt"/>
              </a:rPr>
              <a:t>）：完成上述全部步骤（并且所有的错误得到了修正），审核增量开发的所有工作符合要求。</a:t>
            </a: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63</a:t>
            </a:fld>
            <a:endParaRPr lang="zh-CN" altLang="en-US"/>
          </a:p>
        </p:txBody>
      </p:sp>
    </p:spTree>
    <p:extLst>
      <p:ext uri="{BB962C8B-B14F-4D97-AF65-F5344CB8AC3E}">
        <p14:creationId xmlns:p14="http://schemas.microsoft.com/office/powerpoint/2010/main" val="27786683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软件测试是一个不断发现软件缺陷和错误的过程。除了软件正确性证明</a:t>
            </a:r>
            <a:r>
              <a:rPr lang="en-US" altLang="zh-CN" sz="1600" dirty="0">
                <a:cs typeface="+mn-ea"/>
                <a:sym typeface="+mn-lt"/>
              </a:rPr>
              <a:t>,</a:t>
            </a:r>
            <a:r>
              <a:rPr lang="zh-CN" altLang="en-US" sz="1600" dirty="0">
                <a:cs typeface="+mn-ea"/>
                <a:sym typeface="+mn-lt"/>
              </a:rPr>
              <a:t>其他所有的软件测试方法，都不可能穷尽所有的软件输入和变化状态。换句话说，黑盒测试、白盒测试</a:t>
            </a:r>
            <a:r>
              <a:rPr lang="en-US" altLang="zh-CN" sz="1600" dirty="0">
                <a:cs typeface="+mn-ea"/>
                <a:sym typeface="+mn-lt"/>
              </a:rPr>
              <a:t>,</a:t>
            </a:r>
            <a:r>
              <a:rPr lang="zh-CN" altLang="en-US" sz="1600" dirty="0">
                <a:cs typeface="+mn-ea"/>
                <a:sym typeface="+mn-lt"/>
              </a:rPr>
              <a:t>程序走查都不能保证程序无错。那么，软件测试工作何时应该终止呢</a:t>
            </a:r>
            <a:r>
              <a:rPr lang="en-US" altLang="zh-CN" sz="1600" dirty="0">
                <a:cs typeface="+mn-ea"/>
                <a:sym typeface="+mn-lt"/>
              </a:rPr>
              <a:t>?</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64</a:t>
            </a:fld>
            <a:endParaRPr lang="zh-CN" altLang="en-US"/>
          </a:p>
        </p:txBody>
      </p:sp>
    </p:spTree>
    <p:extLst>
      <p:ext uri="{BB962C8B-B14F-4D97-AF65-F5344CB8AC3E}">
        <p14:creationId xmlns:p14="http://schemas.microsoft.com/office/powerpoint/2010/main" val="86969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65</a:t>
            </a:fld>
            <a:endParaRPr lang="zh-CN" altLang="en-US"/>
          </a:p>
        </p:txBody>
      </p:sp>
    </p:spTree>
    <p:extLst>
      <p:ext uri="{BB962C8B-B14F-4D97-AF65-F5344CB8AC3E}">
        <p14:creationId xmlns:p14="http://schemas.microsoft.com/office/powerpoint/2010/main" val="56978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66</a:t>
            </a:fld>
            <a:endParaRPr lang="zh-CN" altLang="en-US"/>
          </a:p>
        </p:txBody>
      </p:sp>
    </p:spTree>
    <p:extLst>
      <p:ext uri="{BB962C8B-B14F-4D97-AF65-F5344CB8AC3E}">
        <p14:creationId xmlns:p14="http://schemas.microsoft.com/office/powerpoint/2010/main" val="333912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67</a:t>
            </a:fld>
            <a:endParaRPr lang="zh-CN" altLang="en-US"/>
          </a:p>
        </p:txBody>
      </p:sp>
    </p:spTree>
    <p:extLst>
      <p:ext uri="{BB962C8B-B14F-4D97-AF65-F5344CB8AC3E}">
        <p14:creationId xmlns:p14="http://schemas.microsoft.com/office/powerpoint/2010/main" val="1082977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如右图所示一个可能的自上向下测试序列是</a:t>
            </a:r>
            <a:endParaRPr lang="en-US" altLang="zh-CN" sz="1600" dirty="0">
              <a:cs typeface="+mn-ea"/>
              <a:sym typeface="+mn-lt"/>
            </a:endParaRPr>
          </a:p>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1600" dirty="0">
                <a:cs typeface="+mn-ea"/>
                <a:sym typeface="+mn-lt"/>
              </a:rPr>
              <a:t>l</a:t>
            </a:r>
            <a:r>
              <a:rPr lang="zh-CN" altLang="en-US" sz="1600" dirty="0">
                <a:cs typeface="+mn-ea"/>
                <a:sym typeface="+mn-lt"/>
              </a:rPr>
              <a:t>，</a:t>
            </a:r>
            <a:r>
              <a:rPr lang="en-US" altLang="zh-CN" sz="1600" dirty="0">
                <a:cs typeface="+mn-ea"/>
                <a:sym typeface="+mn-lt"/>
              </a:rPr>
              <a:t>m</a:t>
            </a:r>
            <a:r>
              <a:rPr lang="zh-CN" altLang="en-US" sz="1600" dirty="0">
                <a:cs typeface="+mn-ea"/>
                <a:sym typeface="+mn-lt"/>
              </a:rPr>
              <a:t>，</a:t>
            </a:r>
            <a:r>
              <a:rPr lang="en-US" altLang="zh-CN" sz="1600" dirty="0">
                <a:cs typeface="+mn-ea"/>
                <a:sym typeface="+mn-lt"/>
              </a:rPr>
              <a:t>h</a:t>
            </a:r>
            <a:r>
              <a:rPr lang="zh-CN" altLang="en-US" sz="1600" dirty="0">
                <a:cs typeface="+mn-ea"/>
                <a:sym typeface="+mn-lt"/>
              </a:rPr>
              <a:t>，</a:t>
            </a:r>
            <a:r>
              <a:rPr lang="en-US" altLang="zh-CN" sz="1600" dirty="0" err="1">
                <a:cs typeface="+mn-ea"/>
                <a:sym typeface="+mn-lt"/>
              </a:rPr>
              <a:t>i</a:t>
            </a:r>
            <a:r>
              <a:rPr lang="zh-CN" altLang="en-US" sz="1600" dirty="0">
                <a:cs typeface="+mn-ea"/>
                <a:sym typeface="+mn-lt"/>
              </a:rPr>
              <a:t>，</a:t>
            </a:r>
            <a:r>
              <a:rPr lang="en-US" altLang="zh-CN" sz="1600" dirty="0">
                <a:cs typeface="+mn-ea"/>
                <a:sym typeface="+mn-lt"/>
              </a:rPr>
              <a:t>j</a:t>
            </a:r>
            <a:r>
              <a:rPr lang="zh-CN" altLang="en-US" sz="1600" dirty="0">
                <a:cs typeface="+mn-ea"/>
                <a:sym typeface="+mn-lt"/>
              </a:rPr>
              <a:t>，</a:t>
            </a:r>
            <a:r>
              <a:rPr lang="en-US" altLang="zh-CN" sz="1600" dirty="0">
                <a:cs typeface="+mn-ea"/>
                <a:sym typeface="+mn-lt"/>
              </a:rPr>
              <a:t>k</a:t>
            </a:r>
            <a:r>
              <a:rPr lang="zh-CN" altLang="en-US" sz="1600" dirty="0">
                <a:cs typeface="+mn-ea"/>
                <a:sym typeface="+mn-lt"/>
              </a:rPr>
              <a:t>，</a:t>
            </a:r>
            <a:r>
              <a:rPr lang="en-US" altLang="zh-CN" sz="1600" dirty="0">
                <a:cs typeface="+mn-ea"/>
                <a:sym typeface="+mn-lt"/>
              </a:rPr>
              <a:t>e</a:t>
            </a:r>
            <a:r>
              <a:rPr lang="zh-CN" altLang="en-US" sz="1600" dirty="0">
                <a:cs typeface="+mn-ea"/>
                <a:sym typeface="+mn-lt"/>
              </a:rPr>
              <a:t>，</a:t>
            </a:r>
            <a:r>
              <a:rPr lang="en-US" altLang="zh-CN" sz="1600" dirty="0">
                <a:cs typeface="+mn-ea"/>
                <a:sym typeface="+mn-lt"/>
              </a:rPr>
              <a:t>f</a:t>
            </a:r>
            <a:r>
              <a:rPr lang="zh-CN" altLang="en-US" sz="1600" dirty="0">
                <a:cs typeface="+mn-ea"/>
                <a:sym typeface="+mn-lt"/>
              </a:rPr>
              <a:t>，</a:t>
            </a:r>
            <a:r>
              <a:rPr lang="en-US" altLang="zh-CN" sz="1600" dirty="0">
                <a:cs typeface="+mn-ea"/>
                <a:sym typeface="+mn-lt"/>
              </a:rPr>
              <a:t>g</a:t>
            </a:r>
            <a:r>
              <a:rPr lang="zh-CN" altLang="en-US" sz="1600" dirty="0">
                <a:cs typeface="+mn-ea"/>
                <a:sym typeface="+mn-lt"/>
              </a:rPr>
              <a:t>，</a:t>
            </a:r>
            <a:r>
              <a:rPr lang="en-US" altLang="zh-CN" sz="1600" dirty="0">
                <a:cs typeface="+mn-ea"/>
                <a:sym typeface="+mn-lt"/>
              </a:rPr>
              <a:t>b</a:t>
            </a:r>
            <a:r>
              <a:rPr lang="zh-CN" altLang="en-US" sz="1600" dirty="0">
                <a:cs typeface="+mn-ea"/>
                <a:sym typeface="+mn-lt"/>
              </a:rPr>
              <a:t>，</a:t>
            </a:r>
            <a:r>
              <a:rPr lang="en-US" altLang="zh-CN" sz="1600" dirty="0">
                <a:cs typeface="+mn-ea"/>
                <a:sym typeface="+mn-lt"/>
              </a:rPr>
              <a:t>c</a:t>
            </a:r>
            <a:r>
              <a:rPr lang="zh-CN" altLang="en-US" sz="1600" dirty="0">
                <a:cs typeface="+mn-ea"/>
                <a:sym typeface="+mn-lt"/>
              </a:rPr>
              <a:t>，</a:t>
            </a:r>
            <a:r>
              <a:rPr lang="en-US" altLang="zh-CN" sz="1600" dirty="0">
                <a:cs typeface="+mn-ea"/>
                <a:sym typeface="+mn-lt"/>
              </a:rPr>
              <a:t>d</a:t>
            </a:r>
            <a:r>
              <a:rPr lang="zh-CN" altLang="en-US" sz="1600" dirty="0">
                <a:cs typeface="+mn-ea"/>
                <a:sym typeface="+mn-lt"/>
              </a:rPr>
              <a:t>和</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68</a:t>
            </a:fld>
            <a:endParaRPr lang="zh-CN" altLang="en-US"/>
          </a:p>
        </p:txBody>
      </p:sp>
    </p:spTree>
    <p:extLst>
      <p:ext uri="{BB962C8B-B14F-4D97-AF65-F5344CB8AC3E}">
        <p14:creationId xmlns:p14="http://schemas.microsoft.com/office/powerpoint/2010/main" val="2056797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这样，既可以在早期就发现软件需求，结构和逻辑上的错误，又可以保证对操作模块测试的充分性。</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69</a:t>
            </a:fld>
            <a:endParaRPr lang="zh-CN" altLang="en-US"/>
          </a:p>
        </p:txBody>
      </p:sp>
    </p:spTree>
    <p:extLst>
      <p:ext uri="{BB962C8B-B14F-4D97-AF65-F5344CB8AC3E}">
        <p14:creationId xmlns:p14="http://schemas.microsoft.com/office/powerpoint/2010/main" val="171672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第四代语言：自从</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20</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世纪</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70</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年代起，第四代程序语言（</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fourth-generation-language</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4GL</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）的概念就出现了，一条</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4GL</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语句应该相当于</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30</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甚至</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50</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条机器指令，</a:t>
            </a:r>
            <a:r>
              <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rPr>
              <a:t>4GL</a:t>
            </a:r>
            <a:r>
              <a:rPr kumimoji="0" lang="zh-CN" altLang="en-US" sz="1600" b="0" i="0" u="none" strike="noStrike" kern="1200" cap="none" spc="0" normalizeH="0" baseline="0" noProof="0" dirty="0">
                <a:ln>
                  <a:noFill/>
                </a:ln>
                <a:solidFill>
                  <a:schemeClr val="tx1"/>
                </a:solidFill>
                <a:effectLst/>
                <a:uLnTx/>
                <a:uFillTx/>
                <a:latin typeface="+mn-lt"/>
                <a:ea typeface="+mn-ea"/>
                <a:cs typeface="+mn-ea"/>
                <a:sym typeface="+mn-lt"/>
              </a:rPr>
              <a:t>不再是面向机器和程序结构的语言了，而是面向问题描述的在更自然的语言</a:t>
            </a:r>
            <a:r>
              <a:rPr lang="zh-CN" altLang="en-US" sz="1600" dirty="0">
                <a:latin typeface="+mn-lt"/>
                <a:ea typeface="+mn-ea"/>
                <a:cs typeface="+mn-ea"/>
                <a:sym typeface="+mn-lt"/>
              </a:rPr>
              <a:t>；</a:t>
            </a:r>
            <a:endParaRPr kumimoji="0" lang="en-US" altLang="zh-CN" sz="16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2027479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70</a:t>
            </a:fld>
            <a:endParaRPr lang="zh-CN" altLang="en-US"/>
          </a:p>
        </p:txBody>
      </p:sp>
    </p:spTree>
    <p:extLst>
      <p:ext uri="{BB962C8B-B14F-4D97-AF65-F5344CB8AC3E}">
        <p14:creationId xmlns:p14="http://schemas.microsoft.com/office/powerpoint/2010/main" val="14052147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71</a:t>
            </a:fld>
            <a:endParaRPr lang="zh-CN" altLang="en-US"/>
          </a:p>
        </p:txBody>
      </p:sp>
    </p:spTree>
    <p:extLst>
      <p:ext uri="{BB962C8B-B14F-4D97-AF65-F5344CB8AC3E}">
        <p14:creationId xmlns:p14="http://schemas.microsoft.com/office/powerpoint/2010/main" val="3546529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产品测试的目的，就是验证软件产品已经全部满足或者超出了需求说明的要求。</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如果开发的软件是货架商品类软件</a:t>
            </a:r>
            <a:r>
              <a:rPr lang="en-US" altLang="zh-CN" sz="1600" dirty="0">
                <a:cs typeface="+mn-ea"/>
                <a:sym typeface="+mn-lt"/>
              </a:rPr>
              <a:t>,</a:t>
            </a:r>
            <a:r>
              <a:rPr lang="zh-CN" altLang="en-US" sz="1600" dirty="0">
                <a:cs typeface="+mn-ea"/>
                <a:sym typeface="+mn-lt"/>
              </a:rPr>
              <a:t> 此时的测试重点是软件的可靠性、可用性测试和产品的市场地位。因为不同用户可能具有不同的硬件、软件环境和应用领域，所以会对软件产品的适应性、可靠性和易使用性提出意见。根据不同用户的反馈信息，进一步确定产品的市场地位和价格策略。</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72</a:t>
            </a:fld>
            <a:endParaRPr lang="zh-CN" altLang="en-US"/>
          </a:p>
        </p:txBody>
      </p:sp>
    </p:spTree>
    <p:extLst>
      <p:ext uri="{BB962C8B-B14F-4D97-AF65-F5344CB8AC3E}">
        <p14:creationId xmlns:p14="http://schemas.microsoft.com/office/powerpoint/2010/main" val="32895774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dirty="0">
                <a:sym typeface="+mn-ea"/>
              </a:rPr>
              <a:t>=</a:t>
            </a:r>
            <a:r>
              <a:rPr lang="zh-CN" altLang="en-US" sz="1600" dirty="0">
                <a:cs typeface="+mn-ea"/>
                <a:sym typeface="+mn-lt"/>
              </a:rPr>
              <a:t>如果是合同约定软件，那么产品测试仍然在内部完成。软件质量人员为了保证产品在验收测试时能够顺利通过，需要对软件产品按照需求说明的要求，进行一系列的软件测试工作。主要包括如下测试内容</a:t>
            </a:r>
            <a:r>
              <a:rPr lang="en-US" altLang="zh-CN" sz="1600" dirty="0">
                <a:cs typeface="+mn-ea"/>
                <a:sym typeface="+mn-lt"/>
              </a:rPr>
              <a:t>:</a:t>
            </a: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正确性测试、可靠性测试、鲁棒性测试、压力测试、性能测试、文档测试</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269240" marR="0" lvl="0" indent="0" algn="l" defTabSz="914400" rtl="0" eaLnBrk="1" fontAlgn="base" latinLnBrk="0" hangingPunct="1">
              <a:lnSpc>
                <a:spcPts val="3500"/>
              </a:lnSpc>
              <a:spcBef>
                <a:spcPts val="600"/>
              </a:spcBef>
              <a:spcAft>
                <a:spcPct val="0"/>
              </a:spcAft>
              <a:buClr>
                <a:srgbClr val="0070C0"/>
              </a:buClr>
              <a:buSzPct val="70000"/>
              <a:buFontTx/>
              <a:buNone/>
              <a:tabLst/>
              <a:defRPr/>
            </a:pPr>
            <a:r>
              <a:rPr lang="zh-CN" altLang="en-US" sz="1600" dirty="0"/>
              <a:t>为确保产品顺利通过验收测试，软件质量人员需根据需求说明执行一系列测试，主要包括以下内容：</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73</a:t>
            </a:fld>
            <a:endParaRPr lang="zh-CN" altLang="en-US"/>
          </a:p>
        </p:txBody>
      </p:sp>
    </p:spTree>
    <p:extLst>
      <p:ext uri="{BB962C8B-B14F-4D97-AF65-F5344CB8AC3E}">
        <p14:creationId xmlns:p14="http://schemas.microsoft.com/office/powerpoint/2010/main" val="534856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验收测试是由用户指定的软件测试。验收测试可能会包括前面执行过的所有测试，能只包括一部分。一般情况下，软件功能测试、健壮性测试、性能测试和文档测试是必不可少的。</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验收测试都运行在用户的最终运行环境下，区别于软件的内部测试，此时的硬件，数据均是真实的。因此，也会在此时出现因为软件版本升级，原有真实数据与新数据格式不同的现象，需要用户和开发者及早进行必要的考虑。</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74</a:t>
            </a:fld>
            <a:endParaRPr lang="zh-CN" altLang="en-US"/>
          </a:p>
        </p:txBody>
      </p:sp>
    </p:spTree>
    <p:extLst>
      <p:ext uri="{BB962C8B-B14F-4D97-AF65-F5344CB8AC3E}">
        <p14:creationId xmlns:p14="http://schemas.microsoft.com/office/powerpoint/2010/main" val="37898380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3F23C-5D95-54BA-8BDC-C3FAD38AAC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E89AE9-49E6-CA98-BFE0-F34E41B17B7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E6CED1-D7BE-D5A5-FF1B-87943F10C8E1}"/>
              </a:ext>
            </a:extLst>
          </p:cNvPr>
          <p:cNvSpPr>
            <a:spLocks noGrp="1"/>
          </p:cNvSpPr>
          <p:nvPr>
            <p:ph type="body" idx="1"/>
          </p:nvPr>
        </p:nvSpPr>
        <p:spPr/>
        <p:txBody>
          <a:bodyPr/>
          <a:lstStyle/>
          <a:p>
            <a:endParaRPr lang="zh-CN" altLang="en-US" dirty="0">
              <a:sym typeface="+mn-ea"/>
            </a:endParaRPr>
          </a:p>
        </p:txBody>
      </p:sp>
      <p:sp>
        <p:nvSpPr>
          <p:cNvPr id="4" name="灯片编号占位符 3">
            <a:extLst>
              <a:ext uri="{FF2B5EF4-FFF2-40B4-BE49-F238E27FC236}">
                <a16:creationId xmlns:a16="http://schemas.microsoft.com/office/drawing/2014/main" id="{9EF54F08-CAE8-8C6F-8148-FD987B3BB378}"/>
              </a:ext>
            </a:extLst>
          </p:cNvPr>
          <p:cNvSpPr>
            <a:spLocks noGrp="1"/>
          </p:cNvSpPr>
          <p:nvPr>
            <p:ph type="sldNum" sz="quarter" idx="10"/>
          </p:nvPr>
        </p:nvSpPr>
        <p:spPr/>
        <p:txBody>
          <a:bodyPr/>
          <a:lstStyle/>
          <a:p>
            <a:fld id="{5EF711DA-82CB-44C8-99EC-9CE596A896FB}" type="slidenum">
              <a:rPr lang="zh-CN" altLang="en-US" smtClean="0"/>
              <a:t>75</a:t>
            </a:fld>
            <a:endParaRPr lang="zh-CN" altLang="en-US"/>
          </a:p>
        </p:txBody>
      </p:sp>
    </p:spTree>
    <p:extLst>
      <p:ext uri="{BB962C8B-B14F-4D97-AF65-F5344CB8AC3E}">
        <p14:creationId xmlns:p14="http://schemas.microsoft.com/office/powerpoint/2010/main" val="42697930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76</a:t>
            </a:fld>
            <a:endParaRPr lang="zh-CN" altLang="en-US"/>
          </a:p>
        </p:txBody>
      </p:sp>
    </p:spTree>
    <p:extLst>
      <p:ext uri="{BB962C8B-B14F-4D97-AF65-F5344CB8AC3E}">
        <p14:creationId xmlns:p14="http://schemas.microsoft.com/office/powerpoint/2010/main" val="27607903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结构化程序设计对“单元”的定义，适合面向对象特点的是</a:t>
            </a:r>
            <a:r>
              <a:rPr lang="en-US" altLang="zh-CN" sz="1600" dirty="0">
                <a:cs typeface="+mn-ea"/>
                <a:sym typeface="+mn-lt"/>
              </a:rPr>
              <a:t>:</a:t>
            </a:r>
          </a:p>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1600" dirty="0">
                <a:cs typeface="+mn-ea"/>
                <a:sym typeface="+mn-lt"/>
              </a:rPr>
              <a:t>    </a:t>
            </a:r>
            <a:r>
              <a:rPr lang="zh-CN" altLang="en-US" sz="1600" dirty="0">
                <a:cs typeface="+mn-ea"/>
                <a:sym typeface="+mn-lt"/>
              </a:rPr>
              <a:t>（</a:t>
            </a:r>
            <a:r>
              <a:rPr lang="en-US" altLang="zh-CN" sz="1600" dirty="0">
                <a:cs typeface="+mn-ea"/>
                <a:sym typeface="+mn-lt"/>
              </a:rPr>
              <a:t>1</a:t>
            </a:r>
            <a:r>
              <a:rPr lang="zh-CN" altLang="en-US" sz="1600" dirty="0">
                <a:cs typeface="+mn-ea"/>
                <a:sym typeface="+mn-lt"/>
              </a:rPr>
              <a:t>）单元是可以编译和执行的最小软件组件。</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1600" dirty="0">
                <a:cs typeface="+mn-ea"/>
                <a:sym typeface="+mn-lt"/>
              </a:rPr>
              <a:t>    </a:t>
            </a:r>
            <a:r>
              <a:rPr lang="zh-CN" altLang="en-US" sz="1600" dirty="0">
                <a:cs typeface="+mn-ea"/>
                <a:sym typeface="+mn-lt"/>
              </a:rPr>
              <a:t>（</a:t>
            </a:r>
            <a:r>
              <a:rPr lang="en-US" altLang="zh-CN" sz="1600" dirty="0">
                <a:cs typeface="+mn-ea"/>
                <a:sym typeface="+mn-lt"/>
              </a:rPr>
              <a:t>2</a:t>
            </a:r>
            <a:r>
              <a:rPr lang="zh-CN" altLang="en-US" sz="1600" dirty="0">
                <a:cs typeface="+mn-ea"/>
                <a:sym typeface="+mn-lt"/>
              </a:rPr>
              <a:t>）单元是由一个开发人员独立开发的软件组件。</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以类为单元更能体现面向对象软件的优点，在</a:t>
            </a:r>
            <a:r>
              <a:rPr lang="en-US" altLang="zh-CN" sz="1600" dirty="0">
                <a:cs typeface="+mn-ea"/>
                <a:sym typeface="+mn-lt"/>
              </a:rPr>
              <a:t>UML</a:t>
            </a:r>
            <a:r>
              <a:rPr lang="zh-CN" altLang="en-US" sz="1600" dirty="0">
                <a:cs typeface="+mn-ea"/>
                <a:sym typeface="+mn-lt"/>
              </a:rPr>
              <a:t>的支持下，类的行为可以由状态图很好地描述，这样不仅可以来用基于路径的测试方法，而且使面向对象的封装优点得到充分体现，从而大大减轻了集成测试的负担。</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77</a:t>
            </a:fld>
            <a:endParaRPr lang="zh-CN" altLang="en-US"/>
          </a:p>
        </p:txBody>
      </p:sp>
    </p:spTree>
    <p:extLst>
      <p:ext uri="{BB962C8B-B14F-4D97-AF65-F5344CB8AC3E}">
        <p14:creationId xmlns:p14="http://schemas.microsoft.com/office/powerpoint/2010/main" val="42849120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cs typeface="+mn-ea"/>
                <a:sym typeface="+mn-lt"/>
              </a:rPr>
              <a:t>1.</a:t>
            </a:r>
            <a:r>
              <a:rPr lang="zh-CN" altLang="en-US" sz="1600" dirty="0">
                <a:cs typeface="+mn-ea"/>
                <a:sym typeface="+mn-lt"/>
              </a:rPr>
              <a:t>合成与封装的涵义</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合成是面向对象软件开发的核心设计策略。面向对象的软件设计，就是要使单元（类）具有高内聚、低耦合，才能发挥封装的作用。封装的特点在众多的面向对象教材中都给予了充分的介绍，请读者自己阅读。</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cs typeface="+mn-ea"/>
                <a:sym typeface="+mn-lt"/>
              </a:rPr>
              <a:t>2.</a:t>
            </a:r>
            <a:r>
              <a:rPr lang="zh-CN" altLang="en-US" sz="1600" dirty="0">
                <a:cs typeface="+mn-ea"/>
                <a:sym typeface="+mn-lt"/>
              </a:rPr>
              <a:t>继承的涵义</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当遇到具有继承性的类单元时，将类作为测试的最小单元会破坏单元定义的第一条原则。一个简单的想法是将父类中继承的属性和方法放到当前类中，以解决独立编译的问题。</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78</a:t>
            </a:fld>
            <a:endParaRPr lang="zh-CN" altLang="en-US"/>
          </a:p>
        </p:txBody>
      </p:sp>
    </p:spTree>
    <p:extLst>
      <p:ext uri="{BB962C8B-B14F-4D97-AF65-F5344CB8AC3E}">
        <p14:creationId xmlns:p14="http://schemas.microsoft.com/office/powerpoint/2010/main" val="18629084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0000"/>
                </a:solidFill>
              </a:rPr>
              <a:t>继承介绍</a:t>
            </a:r>
            <a:r>
              <a:rPr lang="zh-CN" altLang="en-US" sz="1600" dirty="0"/>
              <a:t>：将</a:t>
            </a:r>
            <a:r>
              <a:rPr lang="en-US" altLang="zh-CN" sz="1600" dirty="0"/>
              <a:t>File</a:t>
            </a:r>
            <a:r>
              <a:rPr lang="zh-CN" altLang="en-US" sz="1600" dirty="0"/>
              <a:t>和</a:t>
            </a:r>
            <a:r>
              <a:rPr lang="en-US" altLang="zh-CN" sz="1600" dirty="0"/>
              <a:t>Folder</a:t>
            </a:r>
            <a:r>
              <a:rPr lang="zh-CN" altLang="en-US" sz="1600" dirty="0"/>
              <a:t>的共有属性与操作提取为父类</a:t>
            </a:r>
            <a:r>
              <a:rPr lang="en-US" altLang="zh-CN" sz="1600" dirty="0" err="1"/>
              <a:t>FolderItem</a:t>
            </a:r>
            <a:r>
              <a:rPr lang="zh-CN" altLang="en-US" sz="1600" dirty="0"/>
              <a:t>，</a:t>
            </a:r>
            <a:r>
              <a:rPr lang="en-US" altLang="zh-CN" sz="1600" dirty="0"/>
              <a:t>File</a:t>
            </a:r>
            <a:r>
              <a:rPr lang="zh-CN" altLang="en-US" sz="1600" dirty="0"/>
              <a:t>和</a:t>
            </a:r>
            <a:r>
              <a:rPr lang="en-US" altLang="zh-CN" sz="1600" dirty="0"/>
              <a:t>Folder</a:t>
            </a:r>
            <a:r>
              <a:rPr lang="zh-CN" altLang="en-US" sz="1600" dirty="0"/>
              <a:t>继承该父类，并添加各自的特有属性和操作。</a:t>
            </a: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79</a:t>
            </a:fld>
            <a:endParaRPr lang="zh-CN" altLang="en-US"/>
          </a:p>
        </p:txBody>
      </p:sp>
    </p:spTree>
    <p:extLst>
      <p:ext uri="{BB962C8B-B14F-4D97-AF65-F5344CB8AC3E}">
        <p14:creationId xmlns:p14="http://schemas.microsoft.com/office/powerpoint/2010/main" val="407266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669290" marR="0" lvl="1"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tabLst/>
              <a:defRPr/>
            </a:pPr>
            <a:r>
              <a:rPr kumimoji="0" lang="zh-CN" altLang="en-US" sz="24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rPr>
              <a:t>建立原型的目的是为了方便与用户沟通</a:t>
            </a:r>
            <a:r>
              <a:rPr lang="zh-CN" altLang="en-US" sz="2400" dirty="0">
                <a:highlight>
                  <a:srgbClr val="FFFFFF"/>
                </a:highlight>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rPr>
              <a:t>而不是软件的设计</a:t>
            </a:r>
            <a:r>
              <a:rPr lang="zh-CN" altLang="en-US" sz="2400" dirty="0">
                <a:highlight>
                  <a:srgbClr val="FFFFFF"/>
                </a:highlight>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rPr>
              <a:t>因此仅需要描述软件的外部特性而不是内部实现。</a:t>
            </a:r>
            <a:endPar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12078038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tabLst/>
              <a:defRPr/>
            </a:pPr>
            <a:r>
              <a:rPr lang="en-US" altLang="zh-CN" sz="1600" dirty="0">
                <a:cs typeface="+mn-ea"/>
                <a:sym typeface="+mn-lt"/>
              </a:rPr>
              <a:t>1.</a:t>
            </a:r>
            <a:r>
              <a:rPr lang="zh-CN" altLang="en-US" sz="1600" dirty="0">
                <a:cs typeface="+mn-ea"/>
                <a:sym typeface="+mn-lt"/>
              </a:rPr>
              <a:t>以方法为单元</a:t>
            </a: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tabLst/>
              <a:defRPr/>
            </a:pPr>
            <a:r>
              <a:rPr lang="en-US" altLang="zh-CN" sz="1600" dirty="0">
                <a:cs typeface="+mn-ea"/>
                <a:sym typeface="+mn-lt"/>
              </a:rPr>
              <a:t>2.</a:t>
            </a:r>
            <a:r>
              <a:rPr lang="zh-CN" altLang="en-US" sz="1600" dirty="0">
                <a:cs typeface="+mn-ea"/>
                <a:sym typeface="+mn-lt"/>
              </a:rPr>
              <a:t>以类为单元</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tabLst/>
              <a:defRPr/>
            </a:pPr>
            <a:r>
              <a:rPr lang="en-US" altLang="zh-CN" sz="1600" dirty="0">
                <a:cs typeface="+mn-ea"/>
                <a:sym typeface="+mn-lt"/>
              </a:rPr>
              <a:t>3.</a:t>
            </a:r>
            <a:r>
              <a:rPr lang="zh-CN" altLang="en-US" sz="1600" dirty="0">
                <a:cs typeface="+mn-ea"/>
                <a:sym typeface="+mn-lt"/>
              </a:rPr>
              <a:t>构建测试驱动程序</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正如面向对象测试的单元小节讨论过的一样，以方法为最小单元可以将面向对象的单元测试问题归结为传统的单元测试。方法等价于传统的过程或函数，也可以采用所有的传统功能性测试和结构性测试技术。</a:t>
            </a: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方法一般都很简单，有利于单元测试的工作。但是，这种方法需要增加一级新的集成测试工作，称为类内集成测试，而类内集成测试的工作量和难度往往要大于基于方法的单元测试。</a:t>
            </a: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80</a:t>
            </a:fld>
            <a:endParaRPr lang="zh-CN" altLang="en-US"/>
          </a:p>
        </p:txBody>
      </p:sp>
    </p:spTree>
    <p:extLst>
      <p:ext uri="{BB962C8B-B14F-4D97-AF65-F5344CB8AC3E}">
        <p14:creationId xmlns:p14="http://schemas.microsoft.com/office/powerpoint/2010/main" val="19132114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以类为单元可以解决类内集成测试的问题，但随之而来的问题是，测试的依据就不能再以源代码作为参考。因此，作为面向对象设计的重要组成部分，各种类的视图就成为类测试的主要参考依据了。</a:t>
            </a:r>
            <a:endParaRPr lang="en-US" altLang="zh-CN" sz="16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在以类为单元进行测试时，类的状态图往往是类测试的首先依据。类的状态图都是有限状态的，因此基于节点和路径的测试方法就成为最有效的测试用例生成方法了。</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81</a:t>
            </a:fld>
            <a:endParaRPr lang="zh-CN" altLang="en-US"/>
          </a:p>
        </p:txBody>
      </p:sp>
    </p:spTree>
    <p:extLst>
      <p:ext uri="{BB962C8B-B14F-4D97-AF65-F5344CB8AC3E}">
        <p14:creationId xmlns:p14="http://schemas.microsoft.com/office/powerpoint/2010/main" val="11281447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除了代码走查和视察，在软件测试工作中更多的是采用基于执行的测试方法。在面向对象的类测试过程中，基于执行的类方法也是主要采用的方法。这种方法的执行过程有三种：</a:t>
            </a:r>
            <a:endParaRPr lang="en-US" altLang="zh-CN" sz="1600" dirty="0">
              <a:cs typeface="+mn-ea"/>
              <a:sym typeface="+mn-lt"/>
            </a:endParaRPr>
          </a:p>
          <a:p>
            <a:pPr marL="269240"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）将类程序独立编译，运行时手工输人不同的测试用例</a:t>
            </a:r>
            <a:r>
              <a:rPr lang="en-US" altLang="zh-CN" sz="1600" dirty="0">
                <a:cs typeface="+mn-ea"/>
                <a:sym typeface="+mn-lt"/>
              </a:rPr>
              <a:t>,</a:t>
            </a:r>
            <a:r>
              <a:rPr lang="zh-CN" altLang="en-US" sz="1600" dirty="0">
                <a:cs typeface="+mn-ea"/>
                <a:sym typeface="+mn-lt"/>
              </a:rPr>
              <a:t>并记录运行的结果。</a:t>
            </a:r>
            <a:endParaRPr lang="en-US" altLang="zh-CN" sz="1600" dirty="0">
              <a:cs typeface="+mn-ea"/>
              <a:sym typeface="+mn-lt"/>
            </a:endParaRPr>
          </a:p>
          <a:p>
            <a:pPr marL="269240"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）将驱动程序添加到被测试类中，运行时驱动程序自动执行不同的测试用例</a:t>
            </a:r>
            <a:r>
              <a:rPr lang="en-US" altLang="zh-CN" sz="1600" dirty="0">
                <a:cs typeface="+mn-ea"/>
                <a:sym typeface="+mn-lt"/>
              </a:rPr>
              <a:t>,</a:t>
            </a:r>
            <a:r>
              <a:rPr lang="zh-CN" altLang="en-US" sz="1600" dirty="0">
                <a:cs typeface="+mn-ea"/>
                <a:sym typeface="+mn-lt"/>
              </a:rPr>
              <a:t>并记录运行的结果。</a:t>
            </a:r>
            <a:endParaRPr lang="en-US" altLang="zh-CN" sz="1600" dirty="0">
              <a:cs typeface="+mn-ea"/>
              <a:sym typeface="+mn-lt"/>
            </a:endParaRPr>
          </a:p>
          <a:p>
            <a:pPr marL="269240" fontAlgn="base">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）生成新的测试驱动类，与被测试类一起编译，运行时驱动程序自动执行不同的测试用例，并记录运行的结果。</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82</a:t>
            </a:fld>
            <a:endParaRPr lang="zh-CN" altLang="en-US"/>
          </a:p>
        </p:txBody>
      </p:sp>
    </p:spTree>
    <p:extLst>
      <p:ext uri="{BB962C8B-B14F-4D97-AF65-F5344CB8AC3E}">
        <p14:creationId xmlns:p14="http://schemas.microsoft.com/office/powerpoint/2010/main" val="41254656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其中，</a:t>
            </a:r>
            <a:r>
              <a:rPr lang="en-US" altLang="zh-CN" sz="1800" kern="100">
                <a:effectLst/>
                <a:latin typeface="Times New Roman" panose="02020603050405020304" pitchFamily="18" charset="0"/>
                <a:ea typeface="宋体" panose="02010600030101010101" pitchFamily="2" charset="-122"/>
              </a:rPr>
              <a:t>runAllSuites( )</a:t>
            </a:r>
            <a:r>
              <a:rPr lang="zh-CN" altLang="zh-CN" sz="1800" kern="100">
                <a:effectLst/>
                <a:latin typeface="Times New Roman" panose="02020603050405020304" pitchFamily="18" charset="0"/>
                <a:ea typeface="宋体" panose="02010600030101010101" pitchFamily="2" charset="-122"/>
              </a:rPr>
              <a:t>是执行全部的测试用例、</a:t>
            </a:r>
            <a:r>
              <a:rPr lang="en-US" altLang="zh-CN" sz="1800" kern="100">
                <a:effectLst/>
                <a:latin typeface="Times New Roman" panose="02020603050405020304" pitchFamily="18" charset="0"/>
                <a:ea typeface="宋体" panose="02010600030101010101" pitchFamily="2" charset="-122"/>
              </a:rPr>
              <a:t>runFunctionalSuite( )</a:t>
            </a:r>
            <a:r>
              <a:rPr lang="zh-CN" altLang="zh-CN" sz="1800" kern="100">
                <a:effectLst/>
                <a:latin typeface="Times New Roman" panose="02020603050405020304" pitchFamily="18" charset="0"/>
                <a:ea typeface="宋体" panose="02010600030101010101" pitchFamily="2" charset="-122"/>
              </a:rPr>
              <a:t>是执行功能性测试用例、</a:t>
            </a:r>
            <a:r>
              <a:rPr lang="en-US" altLang="zh-CN" sz="1800" kern="100">
                <a:effectLst/>
                <a:latin typeface="Times New Roman" panose="02020603050405020304" pitchFamily="18" charset="0"/>
                <a:ea typeface="宋体" panose="02010600030101010101" pitchFamily="2" charset="-122"/>
              </a:rPr>
              <a:t>runStructionalSuite( )</a:t>
            </a:r>
            <a:r>
              <a:rPr lang="zh-CN" altLang="zh-CN" sz="1800" kern="100">
                <a:effectLst/>
                <a:latin typeface="Times New Roman" panose="02020603050405020304" pitchFamily="18" charset="0"/>
                <a:ea typeface="宋体" panose="02010600030101010101" pitchFamily="2" charset="-122"/>
              </a:rPr>
              <a:t>是执行结构化测试用例、</a:t>
            </a:r>
            <a:r>
              <a:rPr lang="en-US" altLang="zh-CN" sz="1800" kern="100">
                <a:effectLst/>
                <a:latin typeface="Times New Roman" panose="02020603050405020304" pitchFamily="18" charset="0"/>
                <a:ea typeface="宋体" panose="02010600030101010101" pitchFamily="2" charset="-122"/>
              </a:rPr>
              <a:t>unInteractionSuite( )</a:t>
            </a:r>
            <a:r>
              <a:rPr lang="zh-CN" altLang="zh-CN" sz="1800" kern="100">
                <a:effectLst/>
                <a:latin typeface="Times New Roman" panose="02020603050405020304" pitchFamily="18" charset="0"/>
                <a:ea typeface="宋体" panose="02010600030101010101" pitchFamily="2" charset="-122"/>
              </a:rPr>
              <a:t>是执行交互性测试用例。</a:t>
            </a:r>
            <a:r>
              <a:rPr lang="en-US" altLang="zh-CN" sz="1800" kern="100">
                <a:effectLst/>
                <a:latin typeface="Times New Roman" panose="02020603050405020304" pitchFamily="18" charset="0"/>
                <a:ea typeface="宋体" panose="02010600030101010101" pitchFamily="2" charset="-122"/>
              </a:rPr>
              <a:t>Pass</a:t>
            </a:r>
            <a:r>
              <a:rPr lang="zh-CN" altLang="zh-CN"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Fail</a:t>
            </a:r>
            <a:r>
              <a:rPr lang="zh-CN" altLang="zh-CN"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TBD</a:t>
            </a:r>
            <a:r>
              <a:rPr lang="zh-CN" altLang="zh-CN" sz="1800" kern="100">
                <a:effectLst/>
                <a:latin typeface="Times New Roman" panose="02020603050405020304" pitchFamily="18" charset="0"/>
                <a:ea typeface="宋体" panose="02010600030101010101" pitchFamily="2" charset="-122"/>
              </a:rPr>
              <a:t>分别是通过的测试用例、失败的测试用例和需要人工干预的测试用例的记录结果。当然，也可以按其它的方式和规则来组织你的测试用例集合。如按类的方法进行分类。</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83</a:t>
            </a:fld>
            <a:endParaRPr lang="zh-CN" altLang="en-US"/>
          </a:p>
        </p:txBody>
      </p:sp>
    </p:spTree>
    <p:extLst>
      <p:ext uri="{BB962C8B-B14F-4D97-AF65-F5344CB8AC3E}">
        <p14:creationId xmlns:p14="http://schemas.microsoft.com/office/powerpoint/2010/main" val="9878534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84</a:t>
            </a:fld>
            <a:endParaRPr lang="zh-CN" altLang="en-US"/>
          </a:p>
        </p:txBody>
      </p:sp>
    </p:spTree>
    <p:extLst>
      <p:ext uri="{BB962C8B-B14F-4D97-AF65-F5344CB8AC3E}">
        <p14:creationId xmlns:p14="http://schemas.microsoft.com/office/powerpoint/2010/main" val="33644235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测试计划描述了如何完成测试，测试计划的创建对于有效的测试至关重要，它大约占</a:t>
            </a:r>
            <a:r>
              <a:rPr lang="en-US" altLang="zh-CN" dirty="0"/>
              <a:t>1/3</a:t>
            </a:r>
            <a:r>
              <a:rPr lang="zh-CN" altLang="en-US" dirty="0"/>
              <a:t>的测试工作量。测试计划的好坏，直接决定了测试工作的成败。要把测试计划看成是一个发展变化的文档，随着开发和测试工作的展开，必须及时地更新测试计划，以保证测试工作的有效性。 测试计划的目标是描述所有要完成的测试，包括完成测试所需的资源和进度。测试计划需要给出被测试软件的背景信息、测试的目标和风险，以及所要执行的特定测试。</a:t>
            </a:r>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85</a:t>
            </a:fld>
            <a:endParaRPr lang="zh-CN" altLang="en-US"/>
          </a:p>
        </p:txBody>
      </p:sp>
    </p:spTree>
    <p:extLst>
      <p:ext uri="{BB962C8B-B14F-4D97-AF65-F5344CB8AC3E}">
        <p14:creationId xmlns:p14="http://schemas.microsoft.com/office/powerpoint/2010/main" val="11896293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86</a:t>
            </a:fld>
            <a:endParaRPr lang="zh-CN" altLang="en-US"/>
          </a:p>
        </p:txBody>
      </p:sp>
    </p:spTree>
    <p:extLst>
      <p:ext uri="{BB962C8B-B14F-4D97-AF65-F5344CB8AC3E}">
        <p14:creationId xmlns:p14="http://schemas.microsoft.com/office/powerpoint/2010/main" val="25592356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mn-ea"/>
            </a:endParaRPr>
          </a:p>
          <a:p>
            <a:endParaRPr lang="en-US" altLang="zh-CN" dirty="0">
              <a:sym typeface="+mn-ea"/>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在软件测试测试计划中</a:t>
            </a:r>
            <a:r>
              <a:rPr lang="en-US" altLang="zh-CN" sz="2400" dirty="0">
                <a:cs typeface="+mn-ea"/>
                <a:sym typeface="+mn-lt"/>
              </a:rPr>
              <a:t>,</a:t>
            </a:r>
            <a:r>
              <a:rPr lang="zh-CN" altLang="en-US" sz="2400" dirty="0">
                <a:cs typeface="+mn-ea"/>
                <a:sym typeface="+mn-lt"/>
              </a:rPr>
              <a:t>说明了测试数据</a:t>
            </a:r>
            <a:r>
              <a:rPr lang="en-US" altLang="zh-CN" sz="2400" dirty="0">
                <a:cs typeface="+mn-ea"/>
                <a:sym typeface="+mn-lt"/>
              </a:rPr>
              <a:t>(</a:t>
            </a:r>
            <a:r>
              <a:rPr lang="zh-CN" altLang="en-US" sz="2400" dirty="0">
                <a:cs typeface="+mn-ea"/>
                <a:sym typeface="+mn-lt"/>
              </a:rPr>
              <a:t>测试用例</a:t>
            </a:r>
            <a:r>
              <a:rPr lang="en-US" altLang="zh-CN" sz="2400" dirty="0">
                <a:cs typeface="+mn-ea"/>
                <a:sym typeface="+mn-lt"/>
              </a:rPr>
              <a:t>)</a:t>
            </a:r>
            <a:r>
              <a:rPr lang="zh-CN" altLang="en-US" sz="2400" dirty="0">
                <a:cs typeface="+mn-ea"/>
                <a:sym typeface="+mn-lt"/>
              </a:rPr>
              <a:t>的生成原则和约束条件。在执行测试时，首先就要依据这些原则和约束来构造具体的测试用例。</a:t>
            </a:r>
            <a:endParaRPr lang="en-US" altLang="zh-CN" sz="24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测试数据常见的构造方法还包括下列四种：</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边界值测试、等价类测试、决策表测试、数据流测试</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87</a:t>
            </a:fld>
            <a:endParaRPr lang="zh-CN" altLang="en-US"/>
          </a:p>
        </p:txBody>
      </p:sp>
    </p:spTree>
    <p:extLst>
      <p:ext uri="{BB962C8B-B14F-4D97-AF65-F5344CB8AC3E}">
        <p14:creationId xmlns:p14="http://schemas.microsoft.com/office/powerpoint/2010/main" val="1318717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）边界值测试：分析关注的是输入空间的边界，一般以最小值、略高于最小值、正常值、略低于最大值和最大值作为输入值。</a:t>
            </a:r>
          </a:p>
          <a:p>
            <a:endParaRPr lang="en-US" altLang="zh-CN" dirty="0">
              <a:sym typeface="+mn-ea"/>
            </a:endParaRPr>
          </a:p>
          <a:p>
            <a:endParaRPr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）等价类测试：将输入空间进行划分，每一类集合的元素都有共同的特点，在每类集合中选取一个元素进行测试。这样既避免了测试数据的冗余，又保证了测试的完备性。</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88</a:t>
            </a:fld>
            <a:endParaRPr lang="zh-CN" altLang="en-US"/>
          </a:p>
        </p:txBody>
      </p:sp>
    </p:spTree>
    <p:extLst>
      <p:ext uri="{BB962C8B-B14F-4D97-AF65-F5344CB8AC3E}">
        <p14:creationId xmlns:p14="http://schemas.microsoft.com/office/powerpoint/2010/main" val="19935126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89</a:t>
            </a:fld>
            <a:endParaRPr lang="zh-CN" altLang="en-US"/>
          </a:p>
        </p:txBody>
      </p:sp>
    </p:spTree>
    <p:extLst>
      <p:ext uri="{BB962C8B-B14F-4D97-AF65-F5344CB8AC3E}">
        <p14:creationId xmlns:p14="http://schemas.microsoft.com/office/powerpoint/2010/main" val="3181105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endParaRPr lang="en-US" altLang="zh-CN" sz="1600" dirty="0">
              <a:solidFill>
                <a:schemeClr val="dk1"/>
              </a:solidFill>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6164136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仔细完整的测试结果是修复软件的依据</a:t>
            </a:r>
            <a:r>
              <a:rPr lang="en-US" altLang="zh-CN" sz="1600" dirty="0">
                <a:cs typeface="+mn-ea"/>
                <a:sym typeface="+mn-lt"/>
              </a:rPr>
              <a:t>,</a:t>
            </a:r>
            <a:r>
              <a:rPr lang="zh-CN" altLang="en-US" sz="1600" dirty="0">
                <a:cs typeface="+mn-ea"/>
                <a:sym typeface="+mn-lt"/>
              </a:rPr>
              <a:t>测试结果应该对下列四方面进行说明</a:t>
            </a:r>
            <a:r>
              <a:rPr lang="en-US" altLang="zh-CN" sz="1600" dirty="0">
                <a:cs typeface="+mn-ea"/>
                <a:sym typeface="+mn-lt"/>
              </a:rPr>
              <a:t>:</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）对情形的描述：说明测试的实际结果是什么。</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）标准：说明测试的标准结果是什么。</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）效果：如果实际结果和标准结果之间有偏差</a:t>
            </a:r>
            <a:r>
              <a:rPr lang="en-US" altLang="zh-CN" sz="1600" dirty="0">
                <a:cs typeface="+mn-ea"/>
                <a:sym typeface="+mn-lt"/>
              </a:rPr>
              <a:t>﹐</a:t>
            </a:r>
            <a:r>
              <a:rPr lang="zh-CN" altLang="en-US" sz="1600" dirty="0">
                <a:cs typeface="+mn-ea"/>
                <a:sym typeface="+mn-lt"/>
              </a:rPr>
              <a:t>说明实际结果和标准结果之间偏差的重要性。</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）原因：说明偏差可能的原因。</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90</a:t>
            </a:fld>
            <a:endParaRPr lang="zh-CN" altLang="en-US"/>
          </a:p>
        </p:txBody>
      </p:sp>
    </p:spTree>
    <p:extLst>
      <p:ext uri="{BB962C8B-B14F-4D97-AF65-F5344CB8AC3E}">
        <p14:creationId xmlns:p14="http://schemas.microsoft.com/office/powerpoint/2010/main" val="19073775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400" dirty="0">
                <a:cs typeface="+mn-ea"/>
                <a:sym typeface="+mn-lt"/>
              </a:rPr>
              <a:t>下面是软件测试记录中一个子项的内容</a:t>
            </a:r>
            <a:r>
              <a:rPr lang="en-US" altLang="zh-CN" sz="2400" dirty="0">
                <a:cs typeface="+mn-ea"/>
                <a:sym typeface="+mn-lt"/>
              </a:rPr>
              <a:t>:</a:t>
            </a: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测试项</a:t>
            </a:r>
            <a:r>
              <a:rPr lang="en-US" altLang="zh-CN" sz="2400" dirty="0">
                <a:cs typeface="+mn-ea"/>
                <a:sym typeface="+mn-lt"/>
              </a:rPr>
              <a:t>:</a:t>
            </a:r>
            <a:r>
              <a:rPr lang="zh-CN" altLang="en-US" sz="2400" dirty="0">
                <a:cs typeface="+mn-ea"/>
                <a:sym typeface="+mn-lt"/>
              </a:rPr>
              <a:t>包括测试标号与名称</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测试者</a:t>
            </a:r>
            <a:r>
              <a:rPr lang="en-US" altLang="zh-CN" sz="2400" dirty="0">
                <a:cs typeface="+mn-ea"/>
                <a:sym typeface="+mn-lt"/>
              </a:rPr>
              <a:t>:</a:t>
            </a:r>
            <a:r>
              <a:rPr lang="zh-CN" altLang="en-US" sz="2400" dirty="0">
                <a:cs typeface="+mn-ea"/>
                <a:sym typeface="+mn-lt"/>
              </a:rPr>
              <a:t>测试人员</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测试环境与步骤</a:t>
            </a:r>
            <a:r>
              <a:rPr lang="en-US" altLang="zh-CN" sz="2400" dirty="0">
                <a:cs typeface="+mn-ea"/>
                <a:sym typeface="+mn-lt"/>
              </a:rPr>
              <a:t>:</a:t>
            </a:r>
            <a:r>
              <a:rPr lang="zh-CN" altLang="en-US" sz="2400" dirty="0">
                <a:cs typeface="+mn-ea"/>
                <a:sym typeface="+mn-lt"/>
              </a:rPr>
              <a:t>测试的环境与操作步骤的说明</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测试用例</a:t>
            </a:r>
            <a:r>
              <a:rPr lang="en-US" altLang="zh-CN" sz="2400" dirty="0">
                <a:cs typeface="+mn-ea"/>
                <a:sym typeface="+mn-lt"/>
              </a:rPr>
              <a:t>:</a:t>
            </a:r>
            <a:r>
              <a:rPr lang="zh-CN" altLang="en-US" sz="2400" dirty="0">
                <a:cs typeface="+mn-ea"/>
                <a:sym typeface="+mn-lt"/>
              </a:rPr>
              <a:t>测试输入数据</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预期结果</a:t>
            </a:r>
            <a:r>
              <a:rPr lang="en-US" altLang="zh-CN" sz="1600" dirty="0">
                <a:cs typeface="+mn-ea"/>
                <a:sym typeface="+mn-lt"/>
              </a:rPr>
              <a:t>:</a:t>
            </a:r>
            <a:r>
              <a:rPr lang="zh-CN" altLang="en-US" sz="1600" dirty="0">
                <a:cs typeface="+mn-ea"/>
                <a:sym typeface="+mn-lt"/>
              </a:rPr>
              <a:t>希望程序输出的结果</a:t>
            </a:r>
            <a:endParaRPr lang="en-US" altLang="zh-CN" sz="16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实际结果</a:t>
            </a:r>
            <a:r>
              <a:rPr lang="en-US" altLang="zh-CN" sz="1600" dirty="0">
                <a:cs typeface="+mn-ea"/>
                <a:sym typeface="+mn-lt"/>
              </a:rPr>
              <a:t>:</a:t>
            </a:r>
            <a:r>
              <a:rPr lang="zh-CN" altLang="en-US" sz="1600" dirty="0">
                <a:cs typeface="+mn-ea"/>
                <a:sym typeface="+mn-lt"/>
              </a:rPr>
              <a:t>实际程序输出的结果</a:t>
            </a:r>
            <a:endParaRPr lang="en-US" altLang="zh-CN" sz="16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效果说明</a:t>
            </a:r>
            <a:r>
              <a:rPr lang="en-US" altLang="zh-CN" sz="1600" dirty="0">
                <a:cs typeface="+mn-ea"/>
                <a:sym typeface="+mn-lt"/>
              </a:rPr>
              <a:t>:</a:t>
            </a:r>
            <a:r>
              <a:rPr lang="zh-CN" altLang="en-US" sz="1600" dirty="0">
                <a:cs typeface="+mn-ea"/>
                <a:sym typeface="+mn-lt"/>
              </a:rPr>
              <a:t>说明差别的严重性</a:t>
            </a:r>
            <a:endParaRPr lang="en-US" altLang="zh-CN" sz="16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原因分析</a:t>
            </a:r>
            <a:r>
              <a:rPr lang="en-US" altLang="zh-CN" sz="1600" dirty="0">
                <a:cs typeface="+mn-ea"/>
                <a:sym typeface="+mn-lt"/>
              </a:rPr>
              <a:t>:</a:t>
            </a:r>
            <a:r>
              <a:rPr lang="zh-CN" altLang="en-US" sz="1600" dirty="0">
                <a:cs typeface="+mn-ea"/>
                <a:sym typeface="+mn-lt"/>
              </a:rPr>
              <a:t>说明导致差别的可能原因</a:t>
            </a:r>
            <a:endParaRPr lang="en-US" altLang="zh-CN" sz="16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测试时间</a:t>
            </a:r>
            <a:r>
              <a:rPr lang="en-US" altLang="zh-CN" sz="1600" dirty="0">
                <a:cs typeface="+mn-ea"/>
                <a:sym typeface="+mn-lt"/>
              </a:rPr>
              <a:t>:</a:t>
            </a:r>
            <a:r>
              <a:rPr lang="zh-CN" altLang="en-US" sz="1600" dirty="0">
                <a:cs typeface="+mn-ea"/>
                <a:sym typeface="+mn-lt"/>
              </a:rPr>
              <a:t>记录测试的日期与时间</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91</a:t>
            </a:fld>
            <a:endParaRPr lang="zh-CN" altLang="en-US"/>
          </a:p>
        </p:txBody>
      </p:sp>
    </p:spTree>
    <p:extLst>
      <p:ext uri="{BB962C8B-B14F-4D97-AF65-F5344CB8AC3E}">
        <p14:creationId xmlns:p14="http://schemas.microsoft.com/office/powerpoint/2010/main" val="2817270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软件测试评估分析报告主要包括以下三个方面的内容：</a:t>
            </a:r>
            <a:endParaRPr lang="en-US" altLang="zh-CN" sz="24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报告软件状态、报告测试结果、最终测试评价</a:t>
            </a: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92</a:t>
            </a:fld>
            <a:endParaRPr lang="zh-CN" altLang="en-US"/>
          </a:p>
        </p:txBody>
      </p:sp>
    </p:spTree>
    <p:extLst>
      <p:ext uri="{BB962C8B-B14F-4D97-AF65-F5344CB8AC3E}">
        <p14:creationId xmlns:p14="http://schemas.microsoft.com/office/powerpoint/2010/main" val="16662544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给出软件项目的状态信息，具体包括概要状态报告和项目状态报告，以便项目管理人员确定项目状态和信息发布的准确性。</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概要状态报告给出项目的所有概要信息，一般包括：</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）日期信息：报告产生的时间，位于报告的右上角。</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）项目信息：包括项目名称、管理者、项目所属阶段等。</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）进度信息：以时间线的形式，给出技术进度、预算进度，一般以月为单位。</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）图例信息：对报告中使用的图符和标记进行说明，一般位于报告的底部。</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项目状态报告提供与项目特定构件相关的信息，一般包括：</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）项目关键信息：发布日期、管理人姓名、项目名称等。</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）项目总体信息：开始日期、预定完成日期、实际完成日期、当前阶段的开始日期、当前阶段的预定完成日期、当前阶段的实际完成日期、初始预算、分配预算、实际花费等。</a:t>
            </a: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16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）项目活动信息：按月给出项目各个任务的度量状态。</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）重要的元素信息：以图表方式，将当前状态与以前状态进行比较，从而度量当前状态。需要比较的元素信息一般有进度、性能需求、预算等。</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5</a:t>
            </a:r>
            <a:r>
              <a:rPr lang="zh-CN" altLang="en-US" sz="1600" dirty="0">
                <a:cs typeface="+mn-ea"/>
                <a:sym typeface="+mn-lt"/>
              </a:rPr>
              <a:t>）图例信息：说明报告所使用的图符和标号。</a:t>
            </a:r>
          </a:p>
          <a:p>
            <a:pPr marL="269240" marR="0" lvl="0" algn="l" defTabSz="914400" rtl="0" eaLnBrk="1" fontAlgn="base" latinLnBrk="0" hangingPunct="1">
              <a:lnSpc>
                <a:spcPts val="3500"/>
              </a:lnSpc>
              <a:spcBef>
                <a:spcPts val="600"/>
              </a:spcBef>
              <a:spcAft>
                <a:spcPct val="0"/>
              </a:spcAft>
              <a:buClr>
                <a:srgbClr val="0070C0"/>
              </a:buClr>
              <a:buSzPct val="70000"/>
              <a:defRPr/>
            </a:pPr>
            <a:endParaRPr lang="zh-CN" altLang="en-US"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93</a:t>
            </a:fld>
            <a:endParaRPr lang="zh-CN" altLang="en-US"/>
          </a:p>
        </p:txBody>
      </p:sp>
    </p:spTree>
    <p:extLst>
      <p:ext uri="{BB962C8B-B14F-4D97-AF65-F5344CB8AC3E}">
        <p14:creationId xmlns:p14="http://schemas.microsoft.com/office/powerpoint/2010/main" val="25127560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软件测试过程会产生一系列的测试数据和结果。在测试结果报告中，并不是照搬所有的测试记录，而是有选择的将一些测试数据与结果整理出来，一般包括以下方面的内容：</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1</a:t>
            </a:r>
            <a:r>
              <a:rPr lang="zh-CN" altLang="en-US" sz="2400" dirty="0">
                <a:cs typeface="+mn-ea"/>
                <a:sym typeface="+mn-lt"/>
              </a:rPr>
              <a:t>）功能测试矩阵：以矩阵的形式说明软件的功能测试覆盖情况。</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2</a:t>
            </a:r>
            <a:r>
              <a:rPr lang="zh-CN" altLang="en-US" sz="2400" dirty="0">
                <a:cs typeface="+mn-ea"/>
                <a:sym typeface="+mn-lt"/>
              </a:rPr>
              <a:t>）功能测试状态：以直方图的形式分别标注完全通过测试、测试后有错和未测试功能的百分比。</a:t>
            </a:r>
          </a:p>
          <a:p>
            <a:pPr marL="726440" lvl="1" fontAlgn="base">
              <a:lnSpc>
                <a:spcPts val="3500"/>
              </a:lnSpc>
              <a:spcBef>
                <a:spcPts val="600"/>
              </a:spcBef>
              <a:spcAft>
                <a:spcPct val="0"/>
              </a:spcAft>
              <a:buClr>
                <a:srgbClr val="0070C0"/>
              </a:buClr>
              <a:buSzPct val="70000"/>
              <a:defRPr/>
            </a:pPr>
            <a:r>
              <a:rPr lang="zh-CN" altLang="en-US" sz="2400" dirty="0">
                <a:cs typeface="+mn-ea"/>
                <a:sym typeface="+mn-lt"/>
              </a:rPr>
              <a:t>（</a:t>
            </a:r>
            <a:r>
              <a:rPr lang="en-US" altLang="zh-CN" sz="2400" dirty="0">
                <a:cs typeface="+mn-ea"/>
                <a:sym typeface="+mn-lt"/>
              </a:rPr>
              <a:t>3</a:t>
            </a:r>
            <a:r>
              <a:rPr lang="zh-CN" altLang="en-US" sz="2400" dirty="0">
                <a:cs typeface="+mn-ea"/>
                <a:sym typeface="+mn-lt"/>
              </a:rPr>
              <a:t>）功能生效曲线：显示项目功能状态和预计状态的曲线比较。 </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94</a:t>
            </a:fld>
            <a:endParaRPr lang="zh-CN" altLang="en-US"/>
          </a:p>
        </p:txBody>
      </p:sp>
    </p:spTree>
    <p:extLst>
      <p:ext uri="{BB962C8B-B14F-4D97-AF65-F5344CB8AC3E}">
        <p14:creationId xmlns:p14="http://schemas.microsoft.com/office/powerpoint/2010/main" val="4676422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1600" dirty="0">
                <a:cs typeface="+mn-ea"/>
                <a:sym typeface="+mn-lt"/>
              </a:rPr>
              <a:t>最终测试评价是所有测试结束后的最终报告，其目的是确定当前软件的状态和问题、为软件故障的修复和软件升级提供支持以及避免今后的重复缺陷和提高软件开发过程的不足。最终测试评价包括以下内容：</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1</a:t>
            </a:r>
            <a:r>
              <a:rPr lang="zh-CN" altLang="en-US" sz="1600" dirty="0">
                <a:cs typeface="+mn-ea"/>
                <a:sym typeface="+mn-lt"/>
              </a:rPr>
              <a:t>）概述：对测试软件总的功能性能进行概述，包括环境和条件。</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2</a:t>
            </a:r>
            <a:r>
              <a:rPr lang="zh-CN" altLang="en-US" sz="1600" dirty="0">
                <a:cs typeface="+mn-ea"/>
                <a:sym typeface="+mn-lt"/>
              </a:rPr>
              <a:t>）测试结果与结论：对各个测试任务给出结论和评价。</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3</a:t>
            </a:r>
            <a:r>
              <a:rPr lang="zh-CN" altLang="en-US" sz="1600" dirty="0">
                <a:cs typeface="+mn-ea"/>
                <a:sym typeface="+mn-lt"/>
              </a:rPr>
              <a:t>）软件功能结论：对各项软件功能进行评价。</a:t>
            </a: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1600" dirty="0">
                <a:cs typeface="+mn-ea"/>
                <a:sym typeface="+mn-lt"/>
              </a:rPr>
              <a:t>（</a:t>
            </a:r>
            <a:r>
              <a:rPr lang="en-US" altLang="zh-CN" sz="1600" dirty="0">
                <a:cs typeface="+mn-ea"/>
                <a:sym typeface="+mn-lt"/>
              </a:rPr>
              <a:t>4</a:t>
            </a:r>
            <a:r>
              <a:rPr lang="zh-CN" altLang="en-US" sz="1600" dirty="0">
                <a:cs typeface="+mn-ea"/>
                <a:sym typeface="+mn-lt"/>
              </a:rPr>
              <a:t>）分析小结：对软件的能力、可靠性、缺陷、风险、修复和升级给出评价与建议。</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95</a:t>
            </a:fld>
            <a:endParaRPr lang="zh-CN" altLang="en-US"/>
          </a:p>
        </p:txBody>
      </p:sp>
    </p:spTree>
    <p:extLst>
      <p:ext uri="{BB962C8B-B14F-4D97-AF65-F5344CB8AC3E}">
        <p14:creationId xmlns:p14="http://schemas.microsoft.com/office/powerpoint/2010/main" val="321121712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96</a:t>
            </a:fld>
            <a:endParaRPr lang="zh-CN" altLang="en-US"/>
          </a:p>
        </p:txBody>
      </p:sp>
    </p:spTree>
    <p:extLst>
      <p:ext uri="{BB962C8B-B14F-4D97-AF65-F5344CB8AC3E}">
        <p14:creationId xmlns:p14="http://schemas.microsoft.com/office/powerpoint/2010/main" val="25001108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97</a:t>
            </a:fld>
            <a:endParaRPr lang="zh-CN" altLang="en-US"/>
          </a:p>
        </p:txBody>
      </p:sp>
    </p:spTree>
    <p:extLst>
      <p:ext uri="{BB962C8B-B14F-4D97-AF65-F5344CB8AC3E}">
        <p14:creationId xmlns:p14="http://schemas.microsoft.com/office/powerpoint/2010/main" val="187279081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自动化测试可以应用于不同的测试层级</a:t>
            </a:r>
            <a:r>
              <a:rPr lang="en-US" altLang="zh-CN" sz="1600" dirty="0">
                <a:cs typeface="+mn-ea"/>
                <a:sym typeface="+mn-lt"/>
              </a:rPr>
              <a:t>,</a:t>
            </a:r>
            <a:r>
              <a:rPr lang="zh-CN" altLang="en-US" sz="1600" dirty="0">
                <a:cs typeface="+mn-ea"/>
                <a:sym typeface="+mn-lt"/>
              </a:rPr>
              <a:t>如单元测试、集成测试</a:t>
            </a:r>
            <a:r>
              <a:rPr lang="en-US" altLang="zh-CN" sz="1600" dirty="0">
                <a:cs typeface="+mn-ea"/>
                <a:sym typeface="+mn-lt"/>
              </a:rPr>
              <a:t>﹑</a:t>
            </a:r>
            <a:r>
              <a:rPr lang="zh-CN" altLang="en-US" sz="1600" dirty="0">
                <a:cs typeface="+mn-ea"/>
                <a:sym typeface="+mn-lt"/>
              </a:rPr>
              <a:t>系统测试和验收测试等。它可以覆盖更多的测试场景，例如重复性测试，边界测试，负载测试和压力测试等，以确保软件系统的稳定性和可靠性。</a:t>
            </a:r>
            <a:endParaRPr lang="en-US" altLang="zh-CN" sz="1600" dirty="0">
              <a:cs typeface="+mn-ea"/>
              <a:sym typeface="+mn-lt"/>
            </a:endParaRPr>
          </a:p>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98</a:t>
            </a:fld>
            <a:endParaRPr lang="zh-CN" altLang="en-US"/>
          </a:p>
        </p:txBody>
      </p:sp>
    </p:spTree>
    <p:extLst>
      <p:ext uri="{BB962C8B-B14F-4D97-AF65-F5344CB8AC3E}">
        <p14:creationId xmlns:p14="http://schemas.microsoft.com/office/powerpoint/2010/main" val="425262586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99</a:t>
            </a:fld>
            <a:endParaRPr lang="zh-CN" altLang="en-US"/>
          </a:p>
        </p:txBody>
      </p:sp>
    </p:spTree>
    <p:extLst>
      <p:ext uri="{BB962C8B-B14F-4D97-AF65-F5344CB8AC3E}">
        <p14:creationId xmlns:p14="http://schemas.microsoft.com/office/powerpoint/2010/main" val="2979950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2024/10/9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2024/10/9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2024/10/9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0.xml"/><Relationship Id="rId1" Type="http://schemas.openxmlformats.org/officeDocument/2006/relationships/slideLayout" Target="../slideLayouts/slideLayout7.xml"/><Relationship Id="rId5" Type="http://schemas.openxmlformats.org/officeDocument/2006/relationships/image" Target="../media/image59.emf"/><Relationship Id="rId4" Type="http://schemas.openxmlformats.org/officeDocument/2006/relationships/package" Target="../embeddings/Microsoft_Visio_Drawing7.vsdx"/></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1.xml"/><Relationship Id="rId1" Type="http://schemas.openxmlformats.org/officeDocument/2006/relationships/slideLayout" Target="../slideLayouts/slideLayout7.xml"/><Relationship Id="rId5" Type="http://schemas.openxmlformats.org/officeDocument/2006/relationships/image" Target="../media/image60.emf"/><Relationship Id="rId4" Type="http://schemas.openxmlformats.org/officeDocument/2006/relationships/package" Target="../embeddings/Microsoft_Visio_Drawing8.vsdx"/></Relationships>
</file>

<file path=ppt/slides/_rels/slide10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png"/><Relationship Id="rId7" Type="http://schemas.openxmlformats.org/officeDocument/2006/relationships/image" Target="../media/image64.png"/><Relationship Id="rId2" Type="http://schemas.openxmlformats.org/officeDocument/2006/relationships/notesSlide" Target="../notesSlides/notesSlide102.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0.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package" Target="../embeddings/Microsoft_Visio_Drawing.vsdx"/></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2.emf"/><Relationship Id="rId4" Type="http://schemas.openxmlformats.org/officeDocument/2006/relationships/package" Target="../embeddings/Microsoft_Visio_Drawing1.vsdx"/></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41.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44.emf"/><Relationship Id="rId4"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45.emf"/><Relationship Id="rId4" Type="http://schemas.openxmlformats.org/officeDocument/2006/relationships/package" Target="../embeddings/Microsoft_Visio_Drawing2.vsdx"/></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openxmlformats.org/officeDocument/2006/relationships/image" Target="../media/image45.emf"/><Relationship Id="rId4" Type="http://schemas.openxmlformats.org/officeDocument/2006/relationships/package" Target="../embeddings/Microsoft_Visio_Drawing21.vsdx"/></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openxmlformats.org/officeDocument/2006/relationships/image" Target="../media/image49.emf"/><Relationship Id="rId4" Type="http://schemas.openxmlformats.org/officeDocument/2006/relationships/package" Target="../embeddings/Microsoft_Visio_Drawing4.vsdx"/></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50.jpe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3.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8.xml"/><Relationship Id="rId1" Type="http://schemas.openxmlformats.org/officeDocument/2006/relationships/slideLayout" Target="../slideLayouts/slideLayout7.xml"/><Relationship Id="rId5" Type="http://schemas.openxmlformats.org/officeDocument/2006/relationships/image" Target="../media/image57.emf"/><Relationship Id="rId4" Type="http://schemas.openxmlformats.org/officeDocument/2006/relationships/package" Target="../embeddings/Microsoft_Visio_Drawing5.vsdx"/></Relationships>
</file>

<file path=ppt/slides/_rels/slide9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58.emf"/><Relationship Id="rId4" Type="http://schemas.openxmlformats.org/officeDocument/2006/relationships/package" Target="../embeddings/Microsoft_Visio_Drawing6.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467717" y="2430300"/>
            <a:ext cx="7534656"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软件工程</a:t>
            </a:r>
          </a:p>
        </p:txBody>
      </p:sp>
      <p:sp>
        <p:nvSpPr>
          <p:cNvPr id="16" name="TextBox 10"/>
          <p:cNvSpPr txBox="1"/>
          <p:nvPr/>
        </p:nvSpPr>
        <p:spPr>
          <a:xfrm>
            <a:off x="3313501" y="4369292"/>
            <a:ext cx="58430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mn-lt"/>
                <a:ea typeface="+mn-ea"/>
                <a:cs typeface="+mn-ea"/>
                <a:sym typeface="+mn-lt"/>
              </a:rPr>
              <a:t>西北工业大学软件学院</a:t>
            </a:r>
            <a:endParaRPr lang="en-US" altLang="zh-CN" sz="2800" dirty="0">
              <a:solidFill>
                <a:schemeClr val="bg1">
                  <a:lumMod val="95000"/>
                </a:schemeClr>
              </a:solidFill>
              <a:latin typeface="+mn-lt"/>
              <a:ea typeface="+mn-ea"/>
              <a:cs typeface="+mn-ea"/>
              <a:sym typeface="+mn-lt"/>
            </a:endParaRPr>
          </a:p>
        </p:txBody>
      </p:sp>
      <p:grpSp>
        <p:nvGrpSpPr>
          <p:cNvPr id="2" name="组合 1"/>
          <p:cNvGrpSpPr/>
          <p:nvPr/>
        </p:nvGrpSpPr>
        <p:grpSpPr>
          <a:xfrm>
            <a:off x="4903470" y="5587365"/>
            <a:ext cx="2531110" cy="466090"/>
            <a:chOff x="5664" y="8778"/>
            <a:chExt cx="3986" cy="734"/>
          </a:xfrm>
        </p:grpSpPr>
        <p:sp>
          <p:nvSpPr>
            <p:cNvPr id="13" name="TextBox 6"/>
            <p:cNvSpPr txBox="1"/>
            <p:nvPr/>
          </p:nvSpPr>
          <p:spPr>
            <a:xfrm>
              <a:off x="6524" y="8890"/>
              <a:ext cx="3126" cy="58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lnSpc>
                  <a:spcPct val="90000"/>
                </a:lnSpc>
              </a:pPr>
              <a:r>
                <a:rPr lang="zh-CN" altLang="en-US" b="1" dirty="0">
                  <a:solidFill>
                    <a:srgbClr val="0070C0"/>
                  </a:solidFill>
                  <a:latin typeface="+mn-lt"/>
                  <a:cs typeface="+mn-ea"/>
                  <a:sym typeface="+mn-lt"/>
                </a:rPr>
                <a:t>主讲人</a:t>
              </a:r>
              <a:r>
                <a:rPr lang="zh-CN" altLang="en-US" dirty="0">
                  <a:solidFill>
                    <a:srgbClr val="0070C0"/>
                  </a:solidFill>
                  <a:latin typeface="+mn-lt"/>
                  <a:cs typeface="+mn-ea"/>
                  <a:sym typeface="+mn-lt"/>
                </a:rPr>
                <a:t>：</a:t>
              </a:r>
              <a:r>
                <a:rPr lang="zh-CN" altLang="en-US" dirty="0">
                  <a:solidFill>
                    <a:srgbClr val="0070C0"/>
                  </a:solidFill>
                  <a:latin typeface="Arial" panose="020B0604020202020204" pitchFamily="34" charset="0"/>
                  <a:ea typeface="微软雅黑" panose="020B0503020204020204" pitchFamily="34" charset="-122"/>
                  <a:sym typeface="Arial" panose="020B0604020202020204" pitchFamily="34" charset="0"/>
                </a:rPr>
                <a:t>郑江滨</a:t>
              </a:r>
              <a:endParaRPr lang="zh-CN" altLang="en-US" dirty="0">
                <a:solidFill>
                  <a:schemeClr val="tx1"/>
                </a:solidFill>
                <a:latin typeface="+mn-lt"/>
                <a:cs typeface="+mn-ea"/>
                <a:sym typeface="+mn-lt"/>
              </a:endParaRPr>
            </a:p>
          </p:txBody>
        </p:sp>
        <p:sp>
          <p:nvSpPr>
            <p:cNvPr id="11" name="Freeform 7"/>
            <p:cNvSpPr>
              <a:spLocks noChangeAspect="1" noEditPoints="1"/>
            </p:cNvSpPr>
            <p:nvPr/>
          </p:nvSpPr>
          <p:spPr bwMode="auto">
            <a:xfrm>
              <a:off x="5664" y="877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pPr algn="ctr"/>
              <a:endParaRPr lang="zh-CN" altLang="en-US">
                <a:solidFill>
                  <a:schemeClr val="bg1"/>
                </a:solidFill>
                <a:cs typeface="+mn-ea"/>
                <a:sym typeface="+mn-lt"/>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3800"/>
                            </p:stCondLst>
                            <p:childTnLst>
                              <p:par>
                                <p:cTn id="30" presetID="8" presetClass="entr" presetSubtype="32" fill="hold" grpId="0" nodeType="afterEffect">
                                  <p:stCondLst>
                                    <p:cond delay="0"/>
                                  </p:stCondLst>
                                  <p:iterate type="lt">
                                    <p:tmPct val="10000"/>
                                  </p:iterate>
                                  <p:childTnLst>
                                    <p:set>
                                      <p:cBhvr>
                                        <p:cTn id="31" dur="1" fill="hold">
                                          <p:stCondLst>
                                            <p:cond delay="0"/>
                                          </p:stCondLst>
                                        </p:cTn>
                                        <p:tgtEl>
                                          <p:spTgt spid="16"/>
                                        </p:tgtEl>
                                        <p:attrNameLst>
                                          <p:attrName>style.visibility</p:attrName>
                                        </p:attrNameLst>
                                      </p:cBhvr>
                                      <p:to>
                                        <p:strVal val="visible"/>
                                      </p:to>
                                    </p:set>
                                    <p:animEffect transition="in" filter="diamond(ou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选择编程语言的基本准则</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a:extLst>
              <a:ext uri="{FF2B5EF4-FFF2-40B4-BE49-F238E27FC236}">
                <a16:creationId xmlns:a16="http://schemas.microsoft.com/office/drawing/2014/main" id="{3A143B72-D245-4EE8-8F55-E981E10120A4}"/>
              </a:ext>
            </a:extLst>
          </p:cNvPr>
          <p:cNvSpPr txBox="1">
            <a:spLocks noChangeArrowheads="1"/>
          </p:cNvSpPr>
          <p:nvPr/>
        </p:nvSpPr>
        <p:spPr bwMode="auto">
          <a:xfrm>
            <a:off x="774866" y="4565498"/>
            <a:ext cx="3663318" cy="94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latin typeface="+mn-lt"/>
                <a:ea typeface="+mn-ea"/>
                <a:cs typeface="+mn-ea"/>
              </a:rPr>
              <a:t>根据</a:t>
            </a:r>
            <a:r>
              <a:rPr lang="en-US" altLang="zh-CN" sz="2000" dirty="0">
                <a:latin typeface="+mn-lt"/>
                <a:ea typeface="+mn-ea"/>
                <a:cs typeface="+mn-ea"/>
              </a:rPr>
              <a:t>2023</a:t>
            </a:r>
            <a:r>
              <a:rPr lang="zh-CN" altLang="en-US" sz="2000" dirty="0">
                <a:latin typeface="+mn-lt"/>
                <a:ea typeface="+mn-ea"/>
                <a:cs typeface="+mn-ea"/>
              </a:rPr>
              <a:t>年网络调查，前</a:t>
            </a:r>
            <a:r>
              <a:rPr lang="en-US" altLang="zh-CN" sz="2000" dirty="0">
                <a:latin typeface="+mn-lt"/>
                <a:ea typeface="+mn-ea"/>
                <a:cs typeface="+mn-ea"/>
              </a:rPr>
              <a:t>10</a:t>
            </a:r>
            <a:r>
              <a:rPr lang="zh-CN" altLang="en-US" sz="2000" dirty="0">
                <a:latin typeface="+mn-lt"/>
                <a:ea typeface="+mn-ea"/>
                <a:cs typeface="+mn-ea"/>
              </a:rPr>
              <a:t>名的编程语言</a:t>
            </a:r>
            <a:endParaRPr lang="zh-CN" altLang="zh-CN" sz="2000" dirty="0">
              <a:latin typeface="+mn-lt"/>
              <a:ea typeface="+mn-ea"/>
              <a:cs typeface="+mn-ea"/>
              <a:sym typeface="+mn-lt"/>
            </a:endParaRPr>
          </a:p>
        </p:txBody>
      </p:sp>
      <p:grpSp>
        <p:nvGrpSpPr>
          <p:cNvPr id="20" name="组合 19">
            <a:extLst>
              <a:ext uri="{FF2B5EF4-FFF2-40B4-BE49-F238E27FC236}">
                <a16:creationId xmlns:a16="http://schemas.microsoft.com/office/drawing/2014/main" id="{A9A9661C-A931-4B3A-BAA5-525EE5073C38}"/>
              </a:ext>
            </a:extLst>
          </p:cNvPr>
          <p:cNvGrpSpPr/>
          <p:nvPr/>
        </p:nvGrpSpPr>
        <p:grpSpPr>
          <a:xfrm>
            <a:off x="0" y="-3811"/>
            <a:ext cx="12192000" cy="794385"/>
            <a:chOff x="0" y="-4"/>
            <a:chExt cx="19200" cy="1251"/>
          </a:xfrm>
        </p:grpSpPr>
        <p:sp>
          <p:nvSpPr>
            <p:cNvPr id="21" name="矩形 4">
              <a:extLst>
                <a:ext uri="{FF2B5EF4-FFF2-40B4-BE49-F238E27FC236}">
                  <a16:creationId xmlns:a16="http://schemas.microsoft.com/office/drawing/2014/main" id="{0BED1482-3057-4835-8264-7EC410730E2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7BC0095A-3242-450D-B972-A3AB2C1495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3" name="矩形 22">
              <a:extLst>
                <a:ext uri="{FF2B5EF4-FFF2-40B4-BE49-F238E27FC236}">
                  <a16:creationId xmlns:a16="http://schemas.microsoft.com/office/drawing/2014/main" id="{5482B2F3-AA5A-4B6F-8540-8FF5101EA3E7}"/>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24" name="直接连接符 38">
              <a:extLst>
                <a:ext uri="{FF2B5EF4-FFF2-40B4-BE49-F238E27FC236}">
                  <a16:creationId xmlns:a16="http://schemas.microsoft.com/office/drawing/2014/main" id="{FE0AC5D2-BDA0-4E29-9379-BF938F6B5958}"/>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33E3C322-5A12-454F-9977-33A6D85F6E3C}"/>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26" name="TextBox 9">
              <a:extLst>
                <a:ext uri="{FF2B5EF4-FFF2-40B4-BE49-F238E27FC236}">
                  <a16:creationId xmlns:a16="http://schemas.microsoft.com/office/drawing/2014/main" id="{50DF8DE9-7B38-4735-8B2B-0A143FF2E828}"/>
                </a:ext>
              </a:extLst>
            </p:cNvPr>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31" name="TextBox 9">
              <a:extLst>
                <a:ext uri="{FF2B5EF4-FFF2-40B4-BE49-F238E27FC236}">
                  <a16:creationId xmlns:a16="http://schemas.microsoft.com/office/drawing/2014/main" id="{20930961-CDF1-425A-BFAF-3D57E74B02CD}"/>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0C447B11-9F6C-4458-B23F-84C58870BA80}"/>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91A68C17-03B7-41A5-9CB2-14E96B82256A}"/>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B153D4D7-4C48-4CDD-ECB0-84333FF14EE4}"/>
              </a:ext>
            </a:extLst>
          </p:cNvPr>
          <p:cNvPicPr>
            <a:picLocks noChangeAspect="1"/>
          </p:cNvPicPr>
          <p:nvPr/>
        </p:nvPicPr>
        <p:blipFill>
          <a:blip r:embed="rId4"/>
          <a:stretch>
            <a:fillRect/>
          </a:stretch>
        </p:blipFill>
        <p:spPr>
          <a:xfrm>
            <a:off x="5250332" y="1633807"/>
            <a:ext cx="6486201" cy="4864651"/>
          </a:xfrm>
          <a:prstGeom prst="rect">
            <a:avLst/>
          </a:prstGeom>
        </p:spPr>
      </p:pic>
      <p:sp>
        <p:nvSpPr>
          <p:cNvPr id="2" name="TextBox 7">
            <a:extLst>
              <a:ext uri="{FF2B5EF4-FFF2-40B4-BE49-F238E27FC236}">
                <a16:creationId xmlns:a16="http://schemas.microsoft.com/office/drawing/2014/main" id="{A045B9C4-8437-682B-F20C-384EC249318C}"/>
              </a:ext>
            </a:extLst>
          </p:cNvPr>
          <p:cNvSpPr txBox="1">
            <a:spLocks noChangeArrowheads="1"/>
          </p:cNvSpPr>
          <p:nvPr/>
        </p:nvSpPr>
        <p:spPr bwMode="auto">
          <a:xfrm>
            <a:off x="810427" y="2588752"/>
            <a:ext cx="3663318" cy="139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latin typeface="+mn-lt"/>
                <a:ea typeface="+mn-ea"/>
                <a:cs typeface="+mn-ea"/>
                <a:sym typeface="+mn-lt"/>
              </a:rPr>
              <a:t>实际软件开发中</a:t>
            </a:r>
            <a:r>
              <a:rPr lang="en-US" altLang="zh-CN" sz="2000" dirty="0">
                <a:latin typeface="+mn-lt"/>
                <a:ea typeface="+mn-ea"/>
                <a:cs typeface="+mn-ea"/>
                <a:sym typeface="+mn-lt"/>
              </a:rPr>
              <a:t>,</a:t>
            </a:r>
            <a:r>
              <a:rPr lang="zh-CN" altLang="en-US" sz="2000" dirty="0">
                <a:latin typeface="+mn-lt"/>
                <a:ea typeface="+mn-ea"/>
                <a:cs typeface="+mn-ea"/>
                <a:sym typeface="+mn-lt"/>
              </a:rPr>
              <a:t>只能取得相对的平衡，并尽可能遵循上述原则</a:t>
            </a:r>
            <a:endParaRPr lang="zh-CN" altLang="zh-CN" sz="2000" dirty="0">
              <a:latin typeface="+mn-lt"/>
              <a:ea typeface="+mn-ea"/>
              <a:cs typeface="+mn-ea"/>
              <a:sym typeface="+mn-lt"/>
            </a:endParaRPr>
          </a:p>
        </p:txBody>
      </p:sp>
    </p:spTree>
    <p:extLst>
      <p:ext uri="{BB962C8B-B14F-4D97-AF65-F5344CB8AC3E}">
        <p14:creationId xmlns:p14="http://schemas.microsoft.com/office/powerpoint/2010/main" val="14523094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667731" y="2283462"/>
            <a:ext cx="10490171" cy="4628318"/>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自动化测试体系是一个复杂的系统</a:t>
            </a:r>
            <a:r>
              <a:rPr lang="en-US" altLang="zh-CN" sz="2000" dirty="0">
                <a:cs typeface="+mn-ea"/>
                <a:sym typeface="+mn-lt"/>
              </a:rPr>
              <a:t>,</a:t>
            </a:r>
            <a:r>
              <a:rPr lang="zh-CN" altLang="en-US" sz="2000" dirty="0">
                <a:cs typeface="+mn-ea"/>
                <a:sym typeface="+mn-lt"/>
              </a:rPr>
              <a:t>它涵盖了从</a:t>
            </a:r>
            <a:r>
              <a:rPr lang="zh-CN" altLang="en-US" sz="2000" dirty="0">
                <a:solidFill>
                  <a:srgbClr val="FF0000"/>
                </a:solidFill>
                <a:cs typeface="+mn-ea"/>
                <a:sym typeface="+mn-lt"/>
              </a:rPr>
              <a:t>硬件</a:t>
            </a:r>
            <a:r>
              <a:rPr lang="zh-CN" altLang="en-US" sz="2000" dirty="0">
                <a:cs typeface="+mn-ea"/>
                <a:sym typeface="+mn-lt"/>
              </a:rPr>
              <a:t>和</a:t>
            </a:r>
            <a:r>
              <a:rPr lang="zh-CN" altLang="en-US" sz="2000" dirty="0">
                <a:solidFill>
                  <a:srgbClr val="FF0000"/>
                </a:solidFill>
                <a:cs typeface="+mn-ea"/>
                <a:sym typeface="+mn-lt"/>
              </a:rPr>
              <a:t>基础设施</a:t>
            </a:r>
            <a:r>
              <a:rPr lang="zh-CN" altLang="en-US" sz="2000" dirty="0">
                <a:cs typeface="+mn-ea"/>
                <a:sym typeface="+mn-lt"/>
              </a:rPr>
              <a:t>到</a:t>
            </a:r>
            <a:r>
              <a:rPr lang="zh-CN" altLang="en-US" sz="2000" dirty="0">
                <a:solidFill>
                  <a:srgbClr val="FF0000"/>
                </a:solidFill>
                <a:cs typeface="+mn-ea"/>
                <a:sym typeface="+mn-lt"/>
              </a:rPr>
              <a:t>测试用例管理</a:t>
            </a:r>
            <a:r>
              <a:rPr lang="zh-CN" altLang="en-US" sz="2000" dirty="0">
                <a:cs typeface="+mn-ea"/>
                <a:sym typeface="+mn-lt"/>
              </a:rPr>
              <a:t>的多个方面。一般包括下面</a:t>
            </a:r>
            <a:r>
              <a:rPr lang="en-US" altLang="zh-CN" sz="2000" dirty="0">
                <a:cs typeface="+mn-ea"/>
                <a:sym typeface="+mn-lt"/>
              </a:rPr>
              <a:t>6</a:t>
            </a:r>
            <a:r>
              <a:rPr lang="zh-CN" altLang="en-US" sz="2000" dirty="0">
                <a:cs typeface="+mn-ea"/>
                <a:sym typeface="+mn-lt"/>
              </a:rPr>
              <a:t>个部分：</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硬件和基础设施</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运行环境</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开发环境</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代码管理</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测试用例管理</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分析报告</a:t>
            </a:r>
            <a:endParaRPr lang="en-US" altLang="zh-CN" sz="2000" dirty="0">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2000" dirty="0">
              <a:cs typeface="+mn-ea"/>
              <a:sym typeface="+mn-lt"/>
            </a:endParaRPr>
          </a:p>
        </p:txBody>
      </p:sp>
      <p:sp>
        <p:nvSpPr>
          <p:cNvPr id="4" name="Rectangle 2">
            <a:extLst>
              <a:ext uri="{FF2B5EF4-FFF2-40B4-BE49-F238E27FC236}">
                <a16:creationId xmlns:a16="http://schemas.microsoft.com/office/drawing/2014/main" id="{68794DE9-5F35-4EA1-8BCD-2F74CFDA0D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E359014B-3720-4BD0-95E7-BEE4146A3B24}"/>
              </a:ext>
            </a:extLst>
          </p:cNvPr>
          <p:cNvGraphicFramePr>
            <a:graphicFrameLocks noChangeAspect="1"/>
          </p:cNvGraphicFramePr>
          <p:nvPr>
            <p:extLst>
              <p:ext uri="{D42A27DB-BD31-4B8C-83A1-F6EECF244321}">
                <p14:modId xmlns:p14="http://schemas.microsoft.com/office/powerpoint/2010/main" val="3738079595"/>
              </p:ext>
            </p:extLst>
          </p:nvPr>
        </p:nvGraphicFramePr>
        <p:xfrm>
          <a:off x="5816494" y="3071813"/>
          <a:ext cx="5827558" cy="3419688"/>
        </p:xfrm>
        <a:graphic>
          <a:graphicData uri="http://schemas.openxmlformats.org/presentationml/2006/ole">
            <mc:AlternateContent xmlns:mc="http://schemas.openxmlformats.org/markup-compatibility/2006">
              <mc:Choice xmlns:v="urn:schemas-microsoft-com:vml" Requires="v">
                <p:oleObj name="Visio" r:id="rId4" imgW="12487187" imgH="7343922" progId="Visio.Drawing.15">
                  <p:embed/>
                </p:oleObj>
              </mc:Choice>
              <mc:Fallback>
                <p:oleObj name="Visio" r:id="rId4" imgW="12487187" imgH="734392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6494" y="3071813"/>
                        <a:ext cx="5827558" cy="3419688"/>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9991D742-7186-4D17-B96F-4E542EFBABAF}"/>
              </a:ext>
            </a:extLst>
          </p:cNvPr>
          <p:cNvGrpSpPr/>
          <p:nvPr/>
        </p:nvGrpSpPr>
        <p:grpSpPr>
          <a:xfrm>
            <a:off x="0" y="-2541"/>
            <a:ext cx="12192000" cy="911492"/>
            <a:chOff x="0" y="-2"/>
            <a:chExt cx="19200" cy="1249"/>
          </a:xfrm>
        </p:grpSpPr>
        <p:sp>
          <p:nvSpPr>
            <p:cNvPr id="20" name="矩形 4">
              <a:extLst>
                <a:ext uri="{FF2B5EF4-FFF2-40B4-BE49-F238E27FC236}">
                  <a16:creationId xmlns:a16="http://schemas.microsoft.com/office/drawing/2014/main" id="{A8B37BF3-F90B-44A1-9668-E0B1E8FBD00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B1619B73-D668-4D80-B8E3-4D6E6965AC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DCA0822C-963B-4BCE-BA1B-F9CC903CABB6}"/>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3" name="直接连接符 38">
              <a:extLst>
                <a:ext uri="{FF2B5EF4-FFF2-40B4-BE49-F238E27FC236}">
                  <a16:creationId xmlns:a16="http://schemas.microsoft.com/office/drawing/2014/main" id="{3D7FD352-7CA3-42FA-A2ED-959BC4AFDDF6}"/>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81A64755-07B4-4623-AA1A-01E9DCDC0112}"/>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5" name="TextBox 9">
              <a:extLst>
                <a:ext uri="{FF2B5EF4-FFF2-40B4-BE49-F238E27FC236}">
                  <a16:creationId xmlns:a16="http://schemas.microsoft.com/office/drawing/2014/main" id="{B2473EA8-6A6F-4C9A-A3F7-45ACBFF10581}"/>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6" name="TextBox 9">
              <a:extLst>
                <a:ext uri="{FF2B5EF4-FFF2-40B4-BE49-F238E27FC236}">
                  <a16:creationId xmlns:a16="http://schemas.microsoft.com/office/drawing/2014/main" id="{E2AD8706-8BAD-423F-A9E0-AE1443084D71}"/>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2A7C32D5-0D9F-40DC-953B-B5E6DB825850}"/>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1EA686FC-60D8-4014-8992-6B9E892C9263}"/>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7AB55365-063B-03C2-149A-A6ED4A93B7AD}"/>
              </a:ext>
            </a:extLst>
          </p:cNvPr>
          <p:cNvGrpSpPr/>
          <p:nvPr/>
        </p:nvGrpSpPr>
        <p:grpSpPr>
          <a:xfrm>
            <a:off x="841316" y="1598717"/>
            <a:ext cx="5102844" cy="461665"/>
            <a:chOff x="797704" y="1513999"/>
            <a:chExt cx="6563634" cy="461665"/>
          </a:xfrm>
        </p:grpSpPr>
        <p:sp>
          <p:nvSpPr>
            <p:cNvPr id="7" name="矩形 6">
              <a:extLst>
                <a:ext uri="{FF2B5EF4-FFF2-40B4-BE49-F238E27FC236}">
                  <a16:creationId xmlns:a16="http://schemas.microsoft.com/office/drawing/2014/main" id="{CA2F912A-5BE2-C2E1-0F18-5DBF308E0DF6}"/>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1A66EA14-AD35-CE9D-FB03-C3F173FA2756}"/>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630279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667731" y="2283462"/>
            <a:ext cx="10490171"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自动化测试实例，展示了自动化测试流程在实际应用中的一个具体例子。</a:t>
            </a:r>
            <a:endParaRPr lang="en-US" altLang="zh-CN" sz="2000" dirty="0">
              <a:cs typeface="+mn-ea"/>
              <a:sym typeface="+mn-lt"/>
            </a:endParaRPr>
          </a:p>
        </p:txBody>
      </p:sp>
      <p:sp>
        <p:nvSpPr>
          <p:cNvPr id="4" name="Rectangle 2">
            <a:extLst>
              <a:ext uri="{FF2B5EF4-FFF2-40B4-BE49-F238E27FC236}">
                <a16:creationId xmlns:a16="http://schemas.microsoft.com/office/drawing/2014/main" id="{A0900575-A37F-42BB-A55F-1A149813745E}"/>
              </a:ext>
            </a:extLst>
          </p:cNvPr>
          <p:cNvSpPr>
            <a:spLocks noChangeArrowheads="1"/>
          </p:cNvSpPr>
          <p:nvPr/>
        </p:nvSpPr>
        <p:spPr bwMode="auto">
          <a:xfrm>
            <a:off x="2322285" y="2942157"/>
            <a:ext cx="16975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16D27E60-0C22-434F-AAC3-82E08411BAC3}"/>
              </a:ext>
            </a:extLst>
          </p:cNvPr>
          <p:cNvGraphicFramePr>
            <a:graphicFrameLocks noChangeAspect="1"/>
          </p:cNvGraphicFramePr>
          <p:nvPr>
            <p:extLst>
              <p:ext uri="{D42A27DB-BD31-4B8C-83A1-F6EECF244321}">
                <p14:modId xmlns:p14="http://schemas.microsoft.com/office/powerpoint/2010/main" val="22722120"/>
              </p:ext>
            </p:extLst>
          </p:nvPr>
        </p:nvGraphicFramePr>
        <p:xfrm>
          <a:off x="2322286" y="2942158"/>
          <a:ext cx="5689600" cy="3567605"/>
        </p:xfrm>
        <a:graphic>
          <a:graphicData uri="http://schemas.openxmlformats.org/presentationml/2006/ole">
            <mc:AlternateContent xmlns:mc="http://schemas.openxmlformats.org/markup-compatibility/2006">
              <mc:Choice xmlns:v="urn:schemas-microsoft-com:vml" Requires="v">
                <p:oleObj name="Visio" r:id="rId4" imgW="18106878" imgH="11477637" progId="Visio.Drawing.15">
                  <p:embed/>
                </p:oleObj>
              </mc:Choice>
              <mc:Fallback>
                <p:oleObj name="Visio" r:id="rId4" imgW="18106878" imgH="1147763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2286" y="2942158"/>
                        <a:ext cx="5689600" cy="3567605"/>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AAAB215E-2C08-42CE-8819-BEE82102E894}"/>
              </a:ext>
            </a:extLst>
          </p:cNvPr>
          <p:cNvGrpSpPr/>
          <p:nvPr/>
        </p:nvGrpSpPr>
        <p:grpSpPr>
          <a:xfrm>
            <a:off x="0" y="-2541"/>
            <a:ext cx="12192000" cy="911492"/>
            <a:chOff x="0" y="-2"/>
            <a:chExt cx="19200" cy="1249"/>
          </a:xfrm>
        </p:grpSpPr>
        <p:sp>
          <p:nvSpPr>
            <p:cNvPr id="20" name="矩形 4">
              <a:extLst>
                <a:ext uri="{FF2B5EF4-FFF2-40B4-BE49-F238E27FC236}">
                  <a16:creationId xmlns:a16="http://schemas.microsoft.com/office/drawing/2014/main" id="{329EAE1D-36C0-456D-9E5F-6975E79A980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C2EBCFE2-839E-44BF-A136-1C1A01404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ADF391AB-C5BB-4E2E-9277-963DCBC7A44B}"/>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3" name="直接连接符 38">
              <a:extLst>
                <a:ext uri="{FF2B5EF4-FFF2-40B4-BE49-F238E27FC236}">
                  <a16:creationId xmlns:a16="http://schemas.microsoft.com/office/drawing/2014/main" id="{A2FEADFE-56AE-4C2D-9FD9-068B66812B05}"/>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B526D3A9-1E62-4B1B-BFAD-5E924AF87B8A}"/>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5" name="TextBox 9">
              <a:extLst>
                <a:ext uri="{FF2B5EF4-FFF2-40B4-BE49-F238E27FC236}">
                  <a16:creationId xmlns:a16="http://schemas.microsoft.com/office/drawing/2014/main" id="{A3EC75FC-044E-4C8C-B48A-755E32871A64}"/>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6" name="TextBox 9">
              <a:extLst>
                <a:ext uri="{FF2B5EF4-FFF2-40B4-BE49-F238E27FC236}">
                  <a16:creationId xmlns:a16="http://schemas.microsoft.com/office/drawing/2014/main" id="{5364B91D-148B-4FA0-AC0E-4BC48870E38B}"/>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ED76059B-7985-4ED0-9560-631E69EFFF75}"/>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5E4A3D75-B224-4E03-A972-07CFDD4C2B39}"/>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A940256F-F81A-E1F0-3783-E34F00FB2ED6}"/>
              </a:ext>
            </a:extLst>
          </p:cNvPr>
          <p:cNvGrpSpPr/>
          <p:nvPr/>
        </p:nvGrpSpPr>
        <p:grpSpPr>
          <a:xfrm>
            <a:off x="841316" y="1598717"/>
            <a:ext cx="5102844" cy="461665"/>
            <a:chOff x="797704" y="1513999"/>
            <a:chExt cx="6563634" cy="461665"/>
          </a:xfrm>
        </p:grpSpPr>
        <p:sp>
          <p:nvSpPr>
            <p:cNvPr id="7" name="矩形 6">
              <a:extLst>
                <a:ext uri="{FF2B5EF4-FFF2-40B4-BE49-F238E27FC236}">
                  <a16:creationId xmlns:a16="http://schemas.microsoft.com/office/drawing/2014/main" id="{5F7D7C14-3122-8677-4504-169652A74220}"/>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9851A4C4-3BA8-E571-9988-92A534C508CD}"/>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1862459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6C6CAC47-4CC3-47C0-9625-71755EE9E2AE}"/>
              </a:ext>
            </a:extLst>
          </p:cNvPr>
          <p:cNvGrpSpPr/>
          <p:nvPr/>
        </p:nvGrpSpPr>
        <p:grpSpPr>
          <a:xfrm>
            <a:off x="0" y="-2541"/>
            <a:ext cx="12192000" cy="916941"/>
            <a:chOff x="0" y="-2"/>
            <a:chExt cx="19200" cy="1249"/>
          </a:xfrm>
        </p:grpSpPr>
        <p:sp>
          <p:nvSpPr>
            <p:cNvPr id="18" name="矩形 4">
              <a:extLst>
                <a:ext uri="{FF2B5EF4-FFF2-40B4-BE49-F238E27FC236}">
                  <a16:creationId xmlns:a16="http://schemas.microsoft.com/office/drawing/2014/main" id="{5BD41AE0-BB69-4192-88AC-087EF3960211}"/>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888A12BA-3462-4E66-BF00-5B1A0BBE49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062A67CE-79EA-4B6E-B724-FF59B6E9E07A}"/>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1" name="直接连接符 38">
              <a:extLst>
                <a:ext uri="{FF2B5EF4-FFF2-40B4-BE49-F238E27FC236}">
                  <a16:creationId xmlns:a16="http://schemas.microsoft.com/office/drawing/2014/main" id="{6AACE66A-B320-4971-8BC6-FF368DBF061D}"/>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3D63B42C-41A0-4033-82AF-2EA24E5F8DBB}"/>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A2CFEA07-D1D4-48B8-B556-C697B0F06490}"/>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4" name="TextBox 9">
              <a:extLst>
                <a:ext uri="{FF2B5EF4-FFF2-40B4-BE49-F238E27FC236}">
                  <a16:creationId xmlns:a16="http://schemas.microsoft.com/office/drawing/2014/main" id="{B2A5A3F4-6C0E-4809-8FBB-2AEE5EEC9BFF}"/>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D1C6D700-54E5-4ECB-A420-B7DCC24B1B7F}"/>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3D3DE3B0-14A6-4527-97DA-FEDEC5436A1F}"/>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029DEC0C-A38B-0B87-8D8E-E9DAAB33F3A8}"/>
              </a:ext>
            </a:extLst>
          </p:cNvPr>
          <p:cNvGrpSpPr/>
          <p:nvPr/>
        </p:nvGrpSpPr>
        <p:grpSpPr>
          <a:xfrm>
            <a:off x="841316" y="1598717"/>
            <a:ext cx="5102844" cy="461665"/>
            <a:chOff x="797704" y="1513999"/>
            <a:chExt cx="6563634" cy="461665"/>
          </a:xfrm>
        </p:grpSpPr>
        <p:sp>
          <p:nvSpPr>
            <p:cNvPr id="5" name="矩形 4">
              <a:extLst>
                <a:ext uri="{FF2B5EF4-FFF2-40B4-BE49-F238E27FC236}">
                  <a16:creationId xmlns:a16="http://schemas.microsoft.com/office/drawing/2014/main" id="{7F960C48-83C9-2136-5652-5CD3B3D4067D}"/>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F22AE39C-E70D-3D9D-06B5-306B189DA00F}"/>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自动化测试工具</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7" name="TextBox 10">
            <a:extLst>
              <a:ext uri="{FF2B5EF4-FFF2-40B4-BE49-F238E27FC236}">
                <a16:creationId xmlns:a16="http://schemas.microsoft.com/office/drawing/2014/main" id="{012D6417-87DB-B723-684B-EDB501B45424}"/>
              </a:ext>
            </a:extLst>
          </p:cNvPr>
          <p:cNvSpPr txBox="1"/>
          <p:nvPr/>
        </p:nvSpPr>
        <p:spPr>
          <a:xfrm>
            <a:off x="874010" y="2322284"/>
            <a:ext cx="10727440" cy="707886"/>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dirty="0"/>
              <a:t>软件工程不仅研究开发方法和技术，还依赖大量工具来帮助工程师规范高效地完成工作。为加速</a:t>
            </a:r>
            <a:r>
              <a:rPr lang="zh-CN" altLang="en-US" sz="2000" dirty="0">
                <a:solidFill>
                  <a:srgbClr val="FF0000"/>
                </a:solidFill>
              </a:rPr>
              <a:t>开发测试、提升质量、降低成本</a:t>
            </a:r>
            <a:r>
              <a:rPr lang="zh-CN" altLang="en-US" sz="2000" dirty="0"/>
              <a:t>，自动化测试工具应运而生</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984B559D-7B68-1A5D-6E77-81F58BB5CDD9}"/>
              </a:ext>
            </a:extLst>
          </p:cNvPr>
          <p:cNvPicPr>
            <a:picLocks noChangeAspect="1"/>
          </p:cNvPicPr>
          <p:nvPr/>
        </p:nvPicPr>
        <p:blipFill>
          <a:blip r:embed="rId4"/>
          <a:stretch>
            <a:fillRect/>
          </a:stretch>
        </p:blipFill>
        <p:spPr>
          <a:xfrm>
            <a:off x="874010" y="3475622"/>
            <a:ext cx="3295238" cy="857143"/>
          </a:xfrm>
          <a:prstGeom prst="rect">
            <a:avLst/>
          </a:prstGeom>
        </p:spPr>
      </p:pic>
      <p:pic>
        <p:nvPicPr>
          <p:cNvPr id="31" name="图片 30">
            <a:extLst>
              <a:ext uri="{FF2B5EF4-FFF2-40B4-BE49-F238E27FC236}">
                <a16:creationId xmlns:a16="http://schemas.microsoft.com/office/drawing/2014/main" id="{99393D60-89B9-D418-0059-C18912C7373E}"/>
              </a:ext>
            </a:extLst>
          </p:cNvPr>
          <p:cNvPicPr>
            <a:picLocks noChangeAspect="1"/>
          </p:cNvPicPr>
          <p:nvPr/>
        </p:nvPicPr>
        <p:blipFill>
          <a:blip r:embed="rId5"/>
          <a:stretch>
            <a:fillRect/>
          </a:stretch>
        </p:blipFill>
        <p:spPr>
          <a:xfrm>
            <a:off x="804565" y="4561165"/>
            <a:ext cx="1593809" cy="1569660"/>
          </a:xfrm>
          <a:prstGeom prst="rect">
            <a:avLst/>
          </a:prstGeom>
        </p:spPr>
      </p:pic>
      <p:pic>
        <p:nvPicPr>
          <p:cNvPr id="37" name="图片 36">
            <a:extLst>
              <a:ext uri="{FF2B5EF4-FFF2-40B4-BE49-F238E27FC236}">
                <a16:creationId xmlns:a16="http://schemas.microsoft.com/office/drawing/2014/main" id="{25497387-B893-7209-25D0-8E37E682E0E3}"/>
              </a:ext>
            </a:extLst>
          </p:cNvPr>
          <p:cNvPicPr>
            <a:picLocks noChangeAspect="1"/>
          </p:cNvPicPr>
          <p:nvPr/>
        </p:nvPicPr>
        <p:blipFill>
          <a:blip r:embed="rId6"/>
          <a:stretch>
            <a:fillRect/>
          </a:stretch>
        </p:blipFill>
        <p:spPr>
          <a:xfrm>
            <a:off x="4509380" y="3468266"/>
            <a:ext cx="3923809" cy="1257143"/>
          </a:xfrm>
          <a:prstGeom prst="rect">
            <a:avLst/>
          </a:prstGeom>
        </p:spPr>
      </p:pic>
      <p:pic>
        <p:nvPicPr>
          <p:cNvPr id="39" name="图片 38">
            <a:extLst>
              <a:ext uri="{FF2B5EF4-FFF2-40B4-BE49-F238E27FC236}">
                <a16:creationId xmlns:a16="http://schemas.microsoft.com/office/drawing/2014/main" id="{EDAA5BE0-3D3D-CF04-12F3-26266BA9C586}"/>
              </a:ext>
            </a:extLst>
          </p:cNvPr>
          <p:cNvPicPr>
            <a:picLocks noChangeAspect="1"/>
          </p:cNvPicPr>
          <p:nvPr/>
        </p:nvPicPr>
        <p:blipFill>
          <a:blip r:embed="rId7"/>
          <a:stretch>
            <a:fillRect/>
          </a:stretch>
        </p:blipFill>
        <p:spPr>
          <a:xfrm>
            <a:off x="8902357" y="3468266"/>
            <a:ext cx="1914286" cy="1485714"/>
          </a:xfrm>
          <a:prstGeom prst="rect">
            <a:avLst/>
          </a:prstGeom>
        </p:spPr>
      </p:pic>
      <p:pic>
        <p:nvPicPr>
          <p:cNvPr id="41" name="图片 40">
            <a:extLst>
              <a:ext uri="{FF2B5EF4-FFF2-40B4-BE49-F238E27FC236}">
                <a16:creationId xmlns:a16="http://schemas.microsoft.com/office/drawing/2014/main" id="{976AC53C-5F67-3641-90CD-7FC3B17B0B35}"/>
              </a:ext>
            </a:extLst>
          </p:cNvPr>
          <p:cNvPicPr>
            <a:picLocks noChangeAspect="1"/>
          </p:cNvPicPr>
          <p:nvPr/>
        </p:nvPicPr>
        <p:blipFill>
          <a:blip r:embed="rId8"/>
          <a:stretch>
            <a:fillRect/>
          </a:stretch>
        </p:blipFill>
        <p:spPr>
          <a:xfrm>
            <a:off x="3213444" y="4729368"/>
            <a:ext cx="4476190" cy="1571429"/>
          </a:xfrm>
          <a:prstGeom prst="rect">
            <a:avLst/>
          </a:prstGeom>
        </p:spPr>
      </p:pic>
    </p:spTree>
    <p:extLst>
      <p:ext uri="{BB962C8B-B14F-4D97-AF65-F5344CB8AC3E}">
        <p14:creationId xmlns:p14="http://schemas.microsoft.com/office/powerpoint/2010/main" val="16614229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54098" cy="461665"/>
          </a:xfrm>
          <a:prstGeom prst="rect">
            <a:avLst/>
          </a:prstGeom>
          <a:noFill/>
        </p:spPr>
        <p:txBody>
          <a:bodyPr wrap="none" rtlCol="0">
            <a:spAutoFit/>
          </a:bodyPr>
          <a:lstStyle/>
          <a:p>
            <a:r>
              <a:rPr lang="en-US" altLang="zh-CN" sz="2400" dirty="0">
                <a:solidFill>
                  <a:srgbClr val="0070C0"/>
                </a:solidFill>
                <a:cs typeface="+mn-ea"/>
                <a:sym typeface="+mn-lt"/>
              </a:rPr>
              <a:t>Part.11</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实现与测试案例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4291301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606985" y="1746791"/>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代码实现</a:t>
            </a:r>
          </a:p>
        </p:txBody>
      </p:sp>
      <p:sp>
        <p:nvSpPr>
          <p:cNvPr id="18" name="文本框 17">
            <a:extLst>
              <a:ext uri="{FF2B5EF4-FFF2-40B4-BE49-F238E27FC236}">
                <a16:creationId xmlns:a16="http://schemas.microsoft.com/office/drawing/2014/main" id="{49A01411-DC02-4CDD-9D64-C587E732BED2}"/>
              </a:ext>
            </a:extLst>
          </p:cNvPr>
          <p:cNvSpPr txBox="1"/>
          <p:nvPr/>
        </p:nvSpPr>
        <p:spPr>
          <a:xfrm>
            <a:off x="0" y="2582905"/>
            <a:ext cx="8329536" cy="5155257"/>
          </a:xfrm>
          <a:prstGeom prst="rect">
            <a:avLst/>
          </a:prstGeom>
          <a:noFill/>
        </p:spPr>
        <p:txBody>
          <a:bodyPr wrap="square">
            <a:spAutoFit/>
          </a:bodyPr>
          <a:lstStyle/>
          <a:p>
            <a:pPr indent="306070" algn="just">
              <a:lnSpc>
                <a:spcPct val="150000"/>
              </a:lnSpc>
            </a:pPr>
            <a:r>
              <a:rPr lang="en-US" altLang="zh-CN" sz="1400" b="1" kern="100" dirty="0">
                <a:effectLst/>
                <a:latin typeface="Times New Roman" panose="02020603050405020304" pitchFamily="18" charset="0"/>
                <a:ea typeface="宋体" panose="02010600030101010101" pitchFamily="2" charset="-122"/>
              </a:rPr>
              <a:t>ReportRuleServiceV2.java</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  @Service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  @Slf4j</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  public class ReportRuleServiceV2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      @Resource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      private ReportRuleMapperV2 </a:t>
            </a:r>
            <a:r>
              <a:rPr lang="en-US" altLang="zh-CN" sz="1400" kern="100" dirty="0" err="1">
                <a:effectLst/>
                <a:latin typeface="Times New Roman" panose="02020603050405020304" pitchFamily="18" charset="0"/>
                <a:ea typeface="宋体" panose="02010600030101010101" pitchFamily="2" charset="-122"/>
              </a:rPr>
              <a:t>reportRuleMapperV2</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6      //</a:t>
            </a:r>
            <a:r>
              <a:rPr lang="zh-CN" altLang="zh-CN" sz="1400" kern="100" dirty="0">
                <a:effectLst/>
                <a:latin typeface="Times New Roman" panose="02020603050405020304" pitchFamily="18" charset="0"/>
                <a:ea typeface="宋体" panose="02010600030101010101" pitchFamily="2" charset="-122"/>
              </a:rPr>
              <a:t>查询所有故障告警规则</a:t>
            </a:r>
          </a:p>
          <a:p>
            <a:pPr indent="266700" algn="just"/>
            <a:r>
              <a:rPr lang="en-US" altLang="zh-CN" sz="1400" kern="100" dirty="0">
                <a:effectLst/>
                <a:latin typeface="Times New Roman" panose="02020603050405020304" pitchFamily="18" charset="0"/>
                <a:ea typeface="宋体" panose="02010600030101010101" pitchFamily="2" charset="-122"/>
              </a:rPr>
              <a:t>7      public </a:t>
            </a:r>
            <a:r>
              <a:rPr lang="en-US" altLang="zh-CN" sz="1400" kern="100" dirty="0" err="1">
                <a:effectLst/>
                <a:latin typeface="Times New Roman" panose="02020603050405020304" pitchFamily="18" charset="0"/>
                <a:ea typeface="宋体" panose="02010600030101010101" pitchFamily="2" charset="-122"/>
              </a:rPr>
              <a:t>PageInfo</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getAll</a:t>
            </a:r>
            <a:r>
              <a:rPr lang="en-US" altLang="zh-CN" sz="1400" kern="100" dirty="0">
                <a:effectLst/>
                <a:latin typeface="Times New Roman" panose="02020603050405020304" pitchFamily="18" charset="0"/>
                <a:ea typeface="宋体" panose="02010600030101010101" pitchFamily="2" charset="-122"/>
              </a:rPr>
              <a:t>(int </a:t>
            </a:r>
            <a:r>
              <a:rPr lang="en-US" altLang="zh-CN" sz="1400" kern="100" dirty="0" err="1">
                <a:effectLst/>
                <a:latin typeface="Times New Roman" panose="02020603050405020304" pitchFamily="18" charset="0"/>
                <a:ea typeface="宋体" panose="02010600030101010101" pitchFamily="2" charset="-122"/>
              </a:rPr>
              <a:t>pageNum</a:t>
            </a:r>
            <a:r>
              <a:rPr lang="en-US" altLang="zh-CN" sz="1400" kern="100" dirty="0">
                <a:effectLst/>
                <a:latin typeface="Times New Roman" panose="02020603050405020304" pitchFamily="18" charset="0"/>
                <a:ea typeface="宋体" panose="02010600030101010101" pitchFamily="2" charset="-122"/>
              </a:rPr>
              <a:t>, int </a:t>
            </a:r>
            <a:r>
              <a:rPr lang="en-US" altLang="zh-CN" sz="1400" kern="100" dirty="0" err="1">
                <a:effectLst/>
                <a:latin typeface="Times New Roman" panose="02020603050405020304" pitchFamily="18" charset="0"/>
                <a:ea typeface="宋体" panose="02010600030101010101" pitchFamily="2" charset="-122"/>
              </a:rPr>
              <a:t>pageSize</a:t>
            </a:r>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8          </a:t>
            </a:r>
            <a:r>
              <a:rPr lang="en-US" altLang="zh-CN" sz="1400" kern="100" dirty="0" err="1">
                <a:effectLst/>
                <a:latin typeface="Times New Roman" panose="02020603050405020304" pitchFamily="18" charset="0"/>
                <a:ea typeface="宋体" panose="02010600030101010101" pitchFamily="2" charset="-122"/>
              </a:rPr>
              <a:t>PageHelper.startPage</a:t>
            </a:r>
            <a:r>
              <a:rPr lang="en-US" altLang="zh-CN" sz="1400" kern="100" dirty="0">
                <a:effectLst/>
                <a:latin typeface="Times New Roman" panose="02020603050405020304" pitchFamily="18" charset="0"/>
                <a:ea typeface="宋体" panose="02010600030101010101" pitchFamily="2" charset="-122"/>
              </a:rPr>
              <a:t>(</a:t>
            </a:r>
            <a:r>
              <a:rPr lang="en-US" altLang="zh-CN" sz="1400" kern="100" dirty="0" err="1">
                <a:effectLst/>
                <a:latin typeface="Times New Roman" panose="02020603050405020304" pitchFamily="18" charset="0"/>
                <a:ea typeface="宋体" panose="02010600030101010101" pitchFamily="2" charset="-122"/>
              </a:rPr>
              <a:t>pageNum</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pageSize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9          List&lt;ReportRuleEntityV2&gt; </a:t>
            </a:r>
            <a:r>
              <a:rPr lang="en-US" altLang="zh-CN" sz="1400" kern="100" dirty="0" err="1">
                <a:effectLst/>
                <a:latin typeface="Times New Roman" panose="02020603050405020304" pitchFamily="18" charset="0"/>
                <a:ea typeface="宋体" panose="02010600030101010101" pitchFamily="2" charset="-122"/>
              </a:rPr>
              <a:t>allRules</a:t>
            </a:r>
            <a:r>
              <a:rPr lang="en-US" altLang="zh-CN" sz="1400" kern="100" dirty="0">
                <a:effectLst/>
                <a:latin typeface="Times New Roman" panose="02020603050405020304" pitchFamily="18" charset="0"/>
                <a:ea typeface="宋体" panose="02010600030101010101" pitchFamily="2" charset="-122"/>
              </a:rPr>
              <a:t> = reportRuleMapperV2.getAllRules();</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10         return new </a:t>
            </a:r>
            <a:r>
              <a:rPr lang="en-US" altLang="zh-CN" sz="1400" kern="100" dirty="0" err="1">
                <a:effectLst/>
                <a:latin typeface="Times New Roman" panose="02020603050405020304" pitchFamily="18" charset="0"/>
                <a:ea typeface="宋体" panose="02010600030101010101" pitchFamily="2" charset="-122"/>
              </a:rPr>
              <a:t>PageInfo</a:t>
            </a:r>
            <a:r>
              <a:rPr lang="en-US" altLang="zh-CN" sz="1400" kern="100" dirty="0">
                <a:effectLst/>
                <a:latin typeface="Times New Roman" panose="02020603050405020304" pitchFamily="18" charset="0"/>
                <a:ea typeface="宋体" panose="02010600030101010101" pitchFamily="2" charset="-122"/>
              </a:rPr>
              <a:t>&lt;&gt;(</a:t>
            </a:r>
            <a:r>
              <a:rPr lang="en-US" altLang="zh-CN" sz="1400" kern="100" dirty="0" err="1">
                <a:effectLst/>
                <a:latin typeface="Times New Roman" panose="02020603050405020304" pitchFamily="18" charset="0"/>
                <a:ea typeface="宋体" panose="02010600030101010101" pitchFamily="2" charset="-122"/>
              </a:rPr>
              <a:t>allRules</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11     }</a:t>
            </a:r>
          </a:p>
          <a:p>
            <a:pPr indent="266700" algn="just"/>
            <a:r>
              <a:rPr lang="en-US" altLang="zh-CN" sz="1400" kern="100" dirty="0">
                <a:effectLst/>
                <a:latin typeface="Times New Roman" panose="02020603050405020304" pitchFamily="18" charset="0"/>
                <a:ea typeface="宋体" panose="02010600030101010101" pitchFamily="2" charset="-122"/>
              </a:rPr>
              <a:t>12 //</a:t>
            </a:r>
            <a:r>
              <a:rPr lang="zh-CN" altLang="zh-CN" sz="1400" kern="100" dirty="0">
                <a:effectLst/>
                <a:latin typeface="Times New Roman" panose="02020603050405020304" pitchFamily="18" charset="0"/>
                <a:ea typeface="宋体" panose="02010600030101010101" pitchFamily="2" charset="-122"/>
              </a:rPr>
              <a:t>根据阈值告警频率筛选告警规则</a:t>
            </a:r>
            <a:endParaRPr lang="en-US"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13     public </a:t>
            </a:r>
            <a:r>
              <a:rPr lang="en-US" altLang="zh-CN" sz="1400" kern="100" dirty="0" err="1">
                <a:effectLst/>
                <a:latin typeface="Times New Roman" panose="02020603050405020304" pitchFamily="18" charset="0"/>
                <a:ea typeface="宋体" panose="02010600030101010101" pitchFamily="2" charset="-122"/>
              </a:rPr>
              <a:t>PageInfo</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getAllByCondition</a:t>
            </a:r>
            <a:r>
              <a:rPr lang="en-US" altLang="zh-CN" sz="1400" kern="100" dirty="0">
                <a:effectLst/>
                <a:latin typeface="Times New Roman" panose="02020603050405020304" pitchFamily="18" charset="0"/>
                <a:ea typeface="宋体" panose="02010600030101010101" pitchFamily="2" charset="-122"/>
              </a:rPr>
              <a:t>(int </a:t>
            </a:r>
            <a:r>
              <a:rPr lang="en-US" altLang="zh-CN" sz="1400" kern="100" dirty="0" err="1">
                <a:effectLst/>
                <a:latin typeface="Times New Roman" panose="02020603050405020304" pitchFamily="18" charset="0"/>
                <a:ea typeface="宋体" panose="02010600030101010101" pitchFamily="2" charset="-122"/>
              </a:rPr>
              <a:t>pageNum</a:t>
            </a:r>
            <a:r>
              <a:rPr lang="en-US" altLang="zh-CN" sz="1400" kern="100" dirty="0">
                <a:effectLst/>
                <a:latin typeface="Times New Roman" panose="02020603050405020304" pitchFamily="18" charset="0"/>
                <a:ea typeface="宋体" panose="02010600030101010101" pitchFamily="2" charset="-122"/>
              </a:rPr>
              <a:t>, int </a:t>
            </a:r>
            <a:r>
              <a:rPr lang="en-US" altLang="zh-CN" sz="1400" kern="100" dirty="0" err="1">
                <a:effectLst/>
                <a:latin typeface="Times New Roman" panose="02020603050405020304" pitchFamily="18" charset="0"/>
                <a:ea typeface="宋体" panose="02010600030101010101" pitchFamily="2" charset="-122"/>
              </a:rPr>
              <a:t>pageSize</a:t>
            </a:r>
            <a:r>
              <a:rPr lang="en-US" altLang="zh-CN" sz="1400" kern="100" dirty="0">
                <a:effectLst/>
                <a:latin typeface="Times New Roman" panose="02020603050405020304" pitchFamily="18" charset="0"/>
                <a:ea typeface="宋体" panose="02010600030101010101" pitchFamily="2" charset="-122"/>
              </a:rPr>
              <a:t>, String </a:t>
            </a:r>
            <a:r>
              <a:rPr lang="en-US" altLang="zh-CN" sz="1400" kern="100" dirty="0" err="1">
                <a:effectLst/>
                <a:latin typeface="Times New Roman" panose="02020603050405020304" pitchFamily="18" charset="0"/>
                <a:ea typeface="宋体" panose="02010600030101010101" pitchFamily="2" charset="-122"/>
              </a:rPr>
              <a:t>ruleType</a:t>
            </a:r>
            <a:r>
              <a:rPr lang="en-US" altLang="zh-CN" sz="1400" kern="100" dirty="0">
                <a:effectLst/>
                <a:latin typeface="Times New Roman" panose="02020603050405020304" pitchFamily="18" charset="0"/>
                <a:ea typeface="宋体" panose="02010600030101010101" pitchFamily="2" charset="-122"/>
              </a:rPr>
              <a:t>, Integer 				</a:t>
            </a:r>
            <a:r>
              <a:rPr lang="en-US" altLang="zh-CN" sz="1400" kern="100" dirty="0" err="1">
                <a:effectLst/>
                <a:latin typeface="Times New Roman" panose="02020603050405020304" pitchFamily="18" charset="0"/>
                <a:ea typeface="宋体" panose="02010600030101010101" pitchFamily="2" charset="-122"/>
              </a:rPr>
              <a:t>reportLevel</a:t>
            </a:r>
            <a:r>
              <a:rPr lang="en-US" altLang="zh-CN" sz="1400" kern="100" dirty="0">
                <a:effectLst/>
                <a:latin typeface="Times New Roman" panose="02020603050405020304" pitchFamily="18" charset="0"/>
                <a:ea typeface="宋体" panose="02010600030101010101" pitchFamily="2" charset="-122"/>
              </a:rPr>
              <a:t>, Integer </a:t>
            </a:r>
            <a:r>
              <a:rPr lang="en-US" altLang="zh-CN" sz="1400" kern="100" dirty="0" err="1">
                <a:effectLst/>
                <a:latin typeface="Times New Roman" panose="02020603050405020304" pitchFamily="18" charset="0"/>
                <a:ea typeface="宋体" panose="02010600030101010101" pitchFamily="2" charset="-122"/>
              </a:rPr>
              <a:t>reportFrequency</a:t>
            </a:r>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14          </a:t>
            </a:r>
            <a:r>
              <a:rPr lang="en-US" altLang="zh-CN" sz="1400" kern="100" dirty="0" err="1">
                <a:effectLst/>
                <a:latin typeface="Times New Roman" panose="02020603050405020304" pitchFamily="18" charset="0"/>
                <a:ea typeface="宋体" panose="02010600030101010101" pitchFamily="2" charset="-122"/>
              </a:rPr>
              <a:t>PageHelper.startPage</a:t>
            </a:r>
            <a:r>
              <a:rPr lang="en-US" altLang="zh-CN" sz="1400" kern="100" dirty="0">
                <a:effectLst/>
                <a:latin typeface="Times New Roman" panose="02020603050405020304" pitchFamily="18" charset="0"/>
                <a:ea typeface="宋体" panose="02010600030101010101" pitchFamily="2" charset="-122"/>
              </a:rPr>
              <a:t>(</a:t>
            </a:r>
            <a:r>
              <a:rPr lang="en-US" altLang="zh-CN" sz="1400" kern="100" dirty="0" err="1">
                <a:effectLst/>
                <a:latin typeface="Times New Roman" panose="02020603050405020304" pitchFamily="18" charset="0"/>
                <a:ea typeface="宋体" panose="02010600030101010101" pitchFamily="2" charset="-122"/>
              </a:rPr>
              <a:t>pageNum</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pageSize</a:t>
            </a:r>
            <a:r>
              <a:rPr lang="en-US" altLang="zh-CN" sz="1400" kern="100" dirty="0">
                <a:effectLst/>
                <a:latin typeface="Times New Roman" panose="02020603050405020304" pitchFamily="18" charset="0"/>
                <a:ea typeface="宋体" panose="02010600030101010101" pitchFamily="2" charset="-122"/>
              </a:rPr>
              <a:t>);</a:t>
            </a:r>
          </a:p>
          <a:p>
            <a:pPr indent="266700" algn="just"/>
            <a:r>
              <a:rPr lang="en-US" altLang="zh-CN" sz="1400" kern="100" dirty="0">
                <a:effectLst/>
                <a:latin typeface="Times New Roman" panose="02020603050405020304" pitchFamily="18" charset="0"/>
                <a:ea typeface="宋体" panose="02010600030101010101" pitchFamily="2" charset="-122"/>
              </a:rPr>
              <a:t>15	List&lt;ReportRuleEntityV2&gt; </a:t>
            </a:r>
            <a:r>
              <a:rPr lang="en-US" altLang="zh-CN" sz="1400" kern="100" dirty="0" err="1">
                <a:effectLst/>
                <a:latin typeface="Times New Roman" panose="02020603050405020304" pitchFamily="18" charset="0"/>
                <a:ea typeface="宋体" panose="02010600030101010101" pitchFamily="2" charset="-122"/>
              </a:rPr>
              <a:t>allRules</a:t>
            </a:r>
            <a:r>
              <a:rPr lang="en-US" altLang="zh-CN" sz="1400" kern="100" dirty="0">
                <a:effectLst/>
                <a:latin typeface="Times New Roman" panose="02020603050405020304" pitchFamily="18" charset="0"/>
                <a:ea typeface="宋体" panose="02010600030101010101" pitchFamily="2" charset="-122"/>
              </a:rPr>
              <a:t> = 					reportRuleMapperV2.getAllRulesByConditions(</a:t>
            </a:r>
            <a:r>
              <a:rPr lang="en-US" altLang="zh-CN" sz="1400" kern="100" dirty="0" err="1">
                <a:effectLst/>
                <a:latin typeface="Times New Roman" panose="02020603050405020304" pitchFamily="18" charset="0"/>
                <a:ea typeface="宋体" panose="02010600030101010101" pitchFamily="2" charset="-122"/>
              </a:rPr>
              <a:t>ruleType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reportLevel</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reportFrequency</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endParaRPr lang="zh-CN" altLang="zh-CN" sz="1400" kern="100" dirty="0">
              <a:effectLst/>
              <a:latin typeface="Times New Roman" panose="02020603050405020304" pitchFamily="18" charset="0"/>
              <a:ea typeface="宋体" panose="02010600030101010101" pitchFamily="2" charset="-122"/>
            </a:endParaRPr>
          </a:p>
          <a:p>
            <a:pPr indent="266700" algn="just"/>
            <a:endParaRPr lang="en-US" altLang="zh-CN" sz="1400" kern="100" dirty="0">
              <a:latin typeface="Times New Roman" panose="02020603050405020304" pitchFamily="18" charset="0"/>
              <a:ea typeface="宋体" panose="02010600030101010101" pitchFamily="2" charset="-122"/>
            </a:endParaRPr>
          </a:p>
          <a:p>
            <a:pPr indent="266700" algn="just"/>
            <a:endParaRPr lang="en-US" altLang="zh-CN" sz="1400" kern="100" dirty="0">
              <a:effectLst/>
              <a:latin typeface="Times New Roman" panose="02020603050405020304" pitchFamily="18" charset="0"/>
              <a:ea typeface="宋体" panose="02010600030101010101" pitchFamily="2" charset="-122"/>
            </a:endParaRPr>
          </a:p>
          <a:p>
            <a:pPr indent="266700" algn="just"/>
            <a:endParaRPr lang="zh-CN" altLang="zh-CN" sz="1400" kern="100" dirty="0">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3D0D8738-5284-40E7-B565-CE7ACB8B0DB0}"/>
              </a:ext>
            </a:extLst>
          </p:cNvPr>
          <p:cNvSpPr txBox="1"/>
          <p:nvPr/>
        </p:nvSpPr>
        <p:spPr>
          <a:xfrm>
            <a:off x="6743551" y="1543427"/>
            <a:ext cx="8329536" cy="4401205"/>
          </a:xfrm>
          <a:prstGeom prst="rect">
            <a:avLst/>
          </a:prstGeom>
          <a:noFill/>
        </p:spPr>
        <p:txBody>
          <a:bodyPr wrap="square">
            <a:spAutoFit/>
          </a:bodyPr>
          <a:lstStyle/>
          <a:p>
            <a:pPr indent="266700" algn="just"/>
            <a:r>
              <a:rPr lang="en-US" altLang="zh-CN" sz="1400" kern="100" dirty="0">
                <a:effectLst/>
                <a:latin typeface="Times New Roman" panose="02020603050405020304" pitchFamily="18" charset="0"/>
                <a:ea typeface="宋体" panose="02010600030101010101" pitchFamily="2" charset="-122"/>
              </a:rPr>
              <a:t>16         return new </a:t>
            </a:r>
            <a:r>
              <a:rPr lang="en-US" altLang="zh-CN" sz="1400" kern="100" dirty="0" err="1">
                <a:effectLst/>
                <a:latin typeface="Times New Roman" panose="02020603050405020304" pitchFamily="18" charset="0"/>
                <a:ea typeface="宋体" panose="02010600030101010101" pitchFamily="2" charset="-122"/>
              </a:rPr>
              <a:t>PageInfo</a:t>
            </a:r>
            <a:r>
              <a:rPr lang="en-US" altLang="zh-CN" sz="1400" kern="100" dirty="0">
                <a:effectLst/>
                <a:latin typeface="Times New Roman" panose="02020603050405020304" pitchFamily="18" charset="0"/>
                <a:ea typeface="宋体" panose="02010600030101010101" pitchFamily="2" charset="-122"/>
              </a:rPr>
              <a:t>&lt;&gt;(</a:t>
            </a:r>
            <a:r>
              <a:rPr lang="en-US" altLang="zh-CN" sz="1400" kern="100" dirty="0" err="1">
                <a:effectLst/>
                <a:latin typeface="Times New Roman" panose="02020603050405020304" pitchFamily="18" charset="0"/>
                <a:ea typeface="宋体" panose="02010600030101010101" pitchFamily="2" charset="-122"/>
              </a:rPr>
              <a:t>allRules</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17     }</a:t>
            </a:r>
            <a:endParaRPr lang="zh-CN" altLang="zh-CN" sz="1400" kern="100" dirty="0">
              <a:effectLst/>
              <a:latin typeface="Times New Roman" panose="02020603050405020304" pitchFamily="18" charset="0"/>
              <a:ea typeface="宋体" panose="02010600030101010101" pitchFamily="2" charset="-122"/>
            </a:endParaRPr>
          </a:p>
          <a:p>
            <a:pPr indent="266700" algn="just"/>
            <a:endParaRPr lang="en-US"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18     //</a:t>
            </a:r>
            <a:r>
              <a:rPr lang="zh-CN" altLang="zh-CN" sz="1400" kern="100" dirty="0">
                <a:effectLst/>
                <a:latin typeface="Times New Roman" panose="02020603050405020304" pitchFamily="18" charset="0"/>
                <a:ea typeface="宋体" panose="02010600030101010101" pitchFamily="2" charset="-122"/>
              </a:rPr>
              <a:t>新建故障告警规则</a:t>
            </a:r>
          </a:p>
          <a:p>
            <a:pPr indent="266700" algn="just"/>
            <a:r>
              <a:rPr lang="en-US" altLang="zh-CN" sz="1400" kern="100" dirty="0">
                <a:effectLst/>
                <a:latin typeface="Times New Roman" panose="02020603050405020304" pitchFamily="18" charset="0"/>
                <a:ea typeface="宋体" panose="02010600030101010101" pitchFamily="2" charset="-122"/>
              </a:rPr>
              <a:t>19     public void </a:t>
            </a:r>
            <a:r>
              <a:rPr lang="en-US" altLang="zh-CN" sz="1400" kern="100" dirty="0" err="1">
                <a:effectLst/>
                <a:latin typeface="Times New Roman" panose="02020603050405020304" pitchFamily="18" charset="0"/>
                <a:ea typeface="宋体" panose="02010600030101010101" pitchFamily="2" charset="-122"/>
              </a:rPr>
              <a:t>addNewRule</a:t>
            </a:r>
            <a:r>
              <a:rPr lang="en-US" altLang="zh-CN" sz="1400" kern="100" dirty="0">
                <a:effectLst/>
                <a:latin typeface="Times New Roman" panose="02020603050405020304" pitchFamily="18" charset="0"/>
                <a:ea typeface="宋体" panose="02010600030101010101" pitchFamily="2" charset="-122"/>
              </a:rPr>
              <a:t>(ReportRuleEntityV2 rule)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20         reportRuleMapperV2.insertNewRule(rule);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21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22     //</a:t>
            </a:r>
            <a:r>
              <a:rPr lang="zh-CN" altLang="zh-CN" sz="1400" kern="100" dirty="0">
                <a:effectLst/>
                <a:latin typeface="Times New Roman" panose="02020603050405020304" pitchFamily="18" charset="0"/>
                <a:ea typeface="宋体" panose="02010600030101010101" pitchFamily="2" charset="-122"/>
              </a:rPr>
              <a:t>修改故障告警规则</a:t>
            </a:r>
          </a:p>
          <a:p>
            <a:pPr indent="266700" algn="just"/>
            <a:r>
              <a:rPr lang="en-US" altLang="zh-CN" sz="1400" kern="100" dirty="0">
                <a:effectLst/>
                <a:latin typeface="Times New Roman" panose="02020603050405020304" pitchFamily="18" charset="0"/>
                <a:ea typeface="宋体" panose="02010600030101010101" pitchFamily="2" charset="-122"/>
              </a:rPr>
              <a:t>23     public void </a:t>
            </a:r>
            <a:r>
              <a:rPr lang="en-US" altLang="zh-CN" sz="1400" kern="100" dirty="0" err="1">
                <a:effectLst/>
                <a:latin typeface="Times New Roman" panose="02020603050405020304" pitchFamily="18" charset="0"/>
                <a:ea typeface="宋体" panose="02010600030101010101" pitchFamily="2" charset="-122"/>
              </a:rPr>
              <a:t>updateRule</a:t>
            </a:r>
            <a:r>
              <a:rPr lang="en-US" altLang="zh-CN" sz="1400" kern="100" dirty="0">
                <a:effectLst/>
                <a:latin typeface="Times New Roman" panose="02020603050405020304" pitchFamily="18" charset="0"/>
                <a:ea typeface="宋体" panose="02010600030101010101" pitchFamily="2" charset="-122"/>
              </a:rPr>
              <a:t>(ReportRuleEntityV2 rule)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24         reportRuleMapperV2.updateRule(rule);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25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26     //</a:t>
            </a:r>
            <a:r>
              <a:rPr lang="zh-CN" altLang="zh-CN" sz="1400" kern="100" dirty="0">
                <a:effectLst/>
                <a:latin typeface="Times New Roman" panose="02020603050405020304" pitchFamily="18" charset="0"/>
                <a:ea typeface="宋体" panose="02010600030101010101" pitchFamily="2" charset="-122"/>
              </a:rPr>
              <a:t>删除故障告警规则</a:t>
            </a:r>
          </a:p>
          <a:p>
            <a:pPr indent="266700" algn="just"/>
            <a:r>
              <a:rPr lang="en-US" altLang="zh-CN" sz="1400" kern="100" dirty="0">
                <a:effectLst/>
                <a:latin typeface="Times New Roman" panose="02020603050405020304" pitchFamily="18" charset="0"/>
                <a:ea typeface="宋体" panose="02010600030101010101" pitchFamily="2" charset="-122"/>
              </a:rPr>
              <a:t>27     public void </a:t>
            </a:r>
            <a:r>
              <a:rPr lang="en-US" altLang="zh-CN" sz="1400" kern="100" dirty="0" err="1">
                <a:effectLst/>
                <a:latin typeface="Times New Roman" panose="02020603050405020304" pitchFamily="18" charset="0"/>
                <a:ea typeface="宋体" panose="02010600030101010101" pitchFamily="2" charset="-122"/>
              </a:rPr>
              <a:t>deleteRule</a:t>
            </a:r>
            <a:r>
              <a:rPr lang="en-US" altLang="zh-CN" sz="1400" kern="100" dirty="0">
                <a:effectLst/>
                <a:latin typeface="Times New Roman" panose="02020603050405020304" pitchFamily="18" charset="0"/>
                <a:ea typeface="宋体" panose="02010600030101010101" pitchFamily="2" charset="-122"/>
              </a:rPr>
              <a:t>(Long id)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28         reportRuleMapperV2.deleteRule(id);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29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30     //</a:t>
            </a:r>
            <a:r>
              <a:rPr lang="zh-CN" altLang="zh-CN" sz="1400" kern="100" dirty="0">
                <a:effectLst/>
                <a:latin typeface="Times New Roman" panose="02020603050405020304" pitchFamily="18" charset="0"/>
                <a:ea typeface="宋体" panose="02010600030101010101" pitchFamily="2" charset="-122"/>
              </a:rPr>
              <a:t>通过</a:t>
            </a:r>
            <a:r>
              <a:rPr lang="en-US" altLang="zh-CN" sz="1400" kern="100" dirty="0">
                <a:effectLst/>
                <a:latin typeface="Times New Roman" panose="02020603050405020304" pitchFamily="18" charset="0"/>
                <a:ea typeface="宋体" panose="02010600030101010101" pitchFamily="2" charset="-122"/>
              </a:rPr>
              <a:t>ID</a:t>
            </a:r>
            <a:r>
              <a:rPr lang="zh-CN" altLang="zh-CN" sz="1400" kern="100" dirty="0">
                <a:effectLst/>
                <a:latin typeface="Times New Roman" panose="02020603050405020304" pitchFamily="18" charset="0"/>
                <a:ea typeface="宋体" panose="02010600030101010101" pitchFamily="2" charset="-122"/>
              </a:rPr>
              <a:t>查询故障告警规则</a:t>
            </a:r>
          </a:p>
          <a:p>
            <a:pPr indent="266700" algn="just"/>
            <a:r>
              <a:rPr lang="en-US" altLang="zh-CN" sz="1400" kern="100" dirty="0">
                <a:effectLst/>
                <a:latin typeface="Times New Roman" panose="02020603050405020304" pitchFamily="18" charset="0"/>
                <a:ea typeface="宋体" panose="02010600030101010101" pitchFamily="2" charset="-122"/>
              </a:rPr>
              <a:t>31     public ReportRuleEntityV2 </a:t>
            </a:r>
            <a:r>
              <a:rPr lang="en-US" altLang="zh-CN" sz="1400" kern="100" dirty="0" err="1">
                <a:effectLst/>
                <a:latin typeface="Times New Roman" panose="02020603050405020304" pitchFamily="18" charset="0"/>
                <a:ea typeface="宋体" panose="02010600030101010101" pitchFamily="2" charset="-122"/>
              </a:rPr>
              <a:t>getRuleById</a:t>
            </a:r>
            <a:r>
              <a:rPr lang="en-US" altLang="zh-CN" sz="1400" kern="100" dirty="0">
                <a:effectLst/>
                <a:latin typeface="Times New Roman" panose="02020603050405020304" pitchFamily="18" charset="0"/>
                <a:ea typeface="宋体" panose="02010600030101010101" pitchFamily="2" charset="-122"/>
              </a:rPr>
              <a:t>(Long id)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32         return reportRuleMapperV2.getRuleById(id);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33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34 }</a:t>
            </a:r>
            <a:endParaRPr lang="zh-CN" altLang="zh-CN" sz="1400" kern="100" dirty="0">
              <a:effectLst/>
              <a:latin typeface="Times New Roman" panose="02020603050405020304" pitchFamily="18" charset="0"/>
              <a:ea typeface="宋体" panose="02010600030101010101" pitchFamily="2" charset="-122"/>
            </a:endParaRPr>
          </a:p>
        </p:txBody>
      </p:sp>
      <p:grpSp>
        <p:nvGrpSpPr>
          <p:cNvPr id="20" name="组合 19">
            <a:extLst>
              <a:ext uri="{FF2B5EF4-FFF2-40B4-BE49-F238E27FC236}">
                <a16:creationId xmlns:a16="http://schemas.microsoft.com/office/drawing/2014/main" id="{C88DD206-B6D2-44C5-94DE-22929177A957}"/>
              </a:ext>
            </a:extLst>
          </p:cNvPr>
          <p:cNvGrpSpPr/>
          <p:nvPr/>
        </p:nvGrpSpPr>
        <p:grpSpPr>
          <a:xfrm>
            <a:off x="0" y="-3117"/>
            <a:ext cx="12192000" cy="886901"/>
            <a:chOff x="0" y="0"/>
            <a:chExt cx="19200" cy="1255"/>
          </a:xfrm>
        </p:grpSpPr>
        <p:sp>
          <p:nvSpPr>
            <p:cNvPr id="21" name="矩形 4">
              <a:extLst>
                <a:ext uri="{FF2B5EF4-FFF2-40B4-BE49-F238E27FC236}">
                  <a16:creationId xmlns:a16="http://schemas.microsoft.com/office/drawing/2014/main" id="{E2C1929E-372B-4360-984C-6DC4737C542A}"/>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D0C77F8B-F10E-45F3-B36A-00AA9B8AB8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3" name="矩形 22">
              <a:extLst>
                <a:ext uri="{FF2B5EF4-FFF2-40B4-BE49-F238E27FC236}">
                  <a16:creationId xmlns:a16="http://schemas.microsoft.com/office/drawing/2014/main" id="{CDC316E3-93C8-4B18-B23B-00A596AEF48E}"/>
                </a:ext>
              </a:extLst>
            </p:cNvPr>
            <p:cNvSpPr/>
            <p:nvPr/>
          </p:nvSpPr>
          <p:spPr>
            <a:xfrm>
              <a:off x="12666" y="8"/>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4" name="直接连接符 38">
              <a:extLst>
                <a:ext uri="{FF2B5EF4-FFF2-40B4-BE49-F238E27FC236}">
                  <a16:creationId xmlns:a16="http://schemas.microsoft.com/office/drawing/2014/main" id="{D251A452-9583-40A3-95E1-769CA3882E4A}"/>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C43CA036-2801-4692-B763-B0C5BB488A46}"/>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6" name="TextBox 9">
              <a:extLst>
                <a:ext uri="{FF2B5EF4-FFF2-40B4-BE49-F238E27FC236}">
                  <a16:creationId xmlns:a16="http://schemas.microsoft.com/office/drawing/2014/main" id="{D80D48AB-D241-461A-8347-40B5D00208BB}"/>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31" name="TextBox 9">
              <a:extLst>
                <a:ext uri="{FF2B5EF4-FFF2-40B4-BE49-F238E27FC236}">
                  <a16:creationId xmlns:a16="http://schemas.microsoft.com/office/drawing/2014/main" id="{24438ABC-4611-4034-BBE7-1C0381164BF3}"/>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E3511D9D-5264-48F5-BB27-1C59A2BF6CD5}"/>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ABDF2D6E-EE64-4264-BA41-2039E58BE390}"/>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8D70B355-1A2D-33FA-977D-5D9680252513}"/>
              </a:ext>
            </a:extLst>
          </p:cNvPr>
          <p:cNvSpPr txBox="1"/>
          <p:nvPr/>
        </p:nvSpPr>
        <p:spPr>
          <a:xfrm>
            <a:off x="0" y="2177572"/>
            <a:ext cx="7653454"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rPr>
              <a:t>处理故障告警规则代码示例：</a:t>
            </a:r>
            <a:endParaRPr lang="en-US" altLang="zh-CN" sz="2000" dirty="0">
              <a:cs typeface="+mn-ea"/>
              <a:sym typeface="+mn-lt"/>
            </a:endParaRPr>
          </a:p>
        </p:txBody>
      </p:sp>
    </p:spTree>
    <p:extLst>
      <p:ext uri="{BB962C8B-B14F-4D97-AF65-F5344CB8AC3E}">
        <p14:creationId xmlns:p14="http://schemas.microsoft.com/office/powerpoint/2010/main" val="25991265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代码实现</a:t>
            </a:r>
          </a:p>
        </p:txBody>
      </p:sp>
      <p:sp>
        <p:nvSpPr>
          <p:cNvPr id="18" name="文本框 17">
            <a:extLst>
              <a:ext uri="{FF2B5EF4-FFF2-40B4-BE49-F238E27FC236}">
                <a16:creationId xmlns:a16="http://schemas.microsoft.com/office/drawing/2014/main" id="{49A01411-DC02-4CDD-9D64-C587E732BED2}"/>
              </a:ext>
            </a:extLst>
          </p:cNvPr>
          <p:cNvSpPr txBox="1"/>
          <p:nvPr/>
        </p:nvSpPr>
        <p:spPr>
          <a:xfrm>
            <a:off x="3512579" y="1633807"/>
            <a:ext cx="6907136" cy="4724370"/>
          </a:xfrm>
          <a:prstGeom prst="rect">
            <a:avLst/>
          </a:prstGeom>
          <a:noFill/>
        </p:spPr>
        <p:txBody>
          <a:bodyPr wrap="square">
            <a:spAutoFit/>
          </a:bodyPr>
          <a:lstStyle/>
          <a:p>
            <a:pPr indent="306070" algn="just">
              <a:lnSpc>
                <a:spcPct val="150000"/>
              </a:lnSpc>
            </a:pPr>
            <a:r>
              <a:rPr lang="en-US" altLang="zh-CN" sz="1400" b="1" kern="100" dirty="0">
                <a:effectLst/>
                <a:latin typeface="Times New Roman" panose="02020603050405020304" pitchFamily="18" charset="0"/>
                <a:ea typeface="宋体" panose="02010600030101010101" pitchFamily="2" charset="-122"/>
              </a:rPr>
              <a:t>ReportRuleMapperV2.java</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  @Mapper</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  public interface ReportRuleMapperV2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      @Results(id = "ReportRuleMap2",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              value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                   @Result(property = "id", column = "</a:t>
            </a:r>
            <a:r>
              <a:rPr lang="en-US" altLang="zh-CN" sz="1400" kern="100" dirty="0" err="1">
                <a:effectLst/>
                <a:latin typeface="Times New Roman" panose="02020603050405020304" pitchFamily="18" charset="0"/>
                <a:ea typeface="宋体" panose="02010600030101010101" pitchFamily="2" charset="-122"/>
              </a:rPr>
              <a:t>f_id</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6                   @Result(property = "</a:t>
            </a:r>
            <a:r>
              <a:rPr lang="en-US" altLang="zh-CN" sz="1400" kern="100" dirty="0" err="1">
                <a:effectLst/>
                <a:latin typeface="Times New Roman" panose="02020603050405020304" pitchFamily="18" charset="0"/>
                <a:ea typeface="宋体" panose="02010600030101010101" pitchFamily="2" charset="-122"/>
              </a:rPr>
              <a:t>ruleName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f_rule_name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7                   @Result(property = "</a:t>
            </a:r>
            <a:r>
              <a:rPr lang="en-US" altLang="zh-CN" sz="1400" kern="100" dirty="0" err="1">
                <a:effectLst/>
                <a:latin typeface="Times New Roman" panose="02020603050405020304" pitchFamily="18" charset="0"/>
                <a:ea typeface="宋体" panose="02010600030101010101" pitchFamily="2" charset="-122"/>
              </a:rPr>
              <a:t>ruleDescription</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f_rule_description</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8                   @Result(property = "</a:t>
            </a:r>
            <a:r>
              <a:rPr lang="en-US" altLang="zh-CN" sz="1400" kern="100" dirty="0" err="1">
                <a:effectLst/>
                <a:latin typeface="Times New Roman" panose="02020603050405020304" pitchFamily="18" charset="0"/>
                <a:ea typeface="宋体" panose="02010600030101010101" pitchFamily="2" charset="-122"/>
              </a:rPr>
              <a:t>targetSystem</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f_target_system</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9                   @Result(property = "</a:t>
            </a:r>
            <a:r>
              <a:rPr lang="en-US" altLang="zh-CN" sz="1400" kern="100" dirty="0" err="1">
                <a:effectLst/>
                <a:latin typeface="Times New Roman" panose="02020603050405020304" pitchFamily="18" charset="0"/>
                <a:ea typeface="宋体" panose="02010600030101010101" pitchFamily="2" charset="-122"/>
              </a:rPr>
              <a:t>targetScope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f_target_scope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10                 @Result(property = "</a:t>
            </a:r>
            <a:r>
              <a:rPr lang="en-US" altLang="zh-CN" sz="1400" kern="100" dirty="0" err="1">
                <a:effectLst/>
                <a:latin typeface="Times New Roman" panose="02020603050405020304" pitchFamily="18" charset="0"/>
                <a:ea typeface="宋体" panose="02010600030101010101" pitchFamily="2" charset="-122"/>
              </a:rPr>
              <a:t>ruleType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f_rule_type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11                 @Result(property = "</a:t>
            </a:r>
            <a:r>
              <a:rPr lang="en-US" altLang="zh-CN" sz="1400" kern="100" dirty="0" err="1">
                <a:effectLst/>
                <a:latin typeface="Times New Roman" panose="02020603050405020304" pitchFamily="18" charset="0"/>
                <a:ea typeface="宋体" panose="02010600030101010101" pitchFamily="2" charset="-122"/>
              </a:rPr>
              <a:t>ruleClassify</a:t>
            </a:r>
            <a:r>
              <a:rPr lang="en-US" altLang="zh-CN" sz="1400" kern="100" dirty="0">
                <a:effectLst/>
                <a:latin typeface="Times New Roman" panose="02020603050405020304" pitchFamily="18" charset="0"/>
                <a:ea typeface="宋体" panose="02010600030101010101" pitchFamily="2" charset="-122"/>
              </a:rPr>
              <a:t>",column = "</a:t>
            </a:r>
            <a:r>
              <a:rPr lang="en-US" altLang="zh-CN" sz="1400" kern="100" dirty="0" err="1">
                <a:effectLst/>
                <a:latin typeface="Times New Roman" panose="02020603050405020304" pitchFamily="18" charset="0"/>
                <a:ea typeface="宋体" panose="02010600030101010101" pitchFamily="2" charset="-122"/>
              </a:rPr>
              <a:t>f_rule_classify</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12                 @Result(property = "</a:t>
            </a:r>
            <a:r>
              <a:rPr lang="en-US" altLang="zh-CN" sz="1400" kern="100" dirty="0" err="1">
                <a:effectLst/>
                <a:latin typeface="Times New Roman" panose="02020603050405020304" pitchFamily="18" charset="0"/>
                <a:ea typeface="宋体" panose="02010600030101010101" pitchFamily="2" charset="-122"/>
              </a:rPr>
              <a:t>statisticMethod</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f_statistic_method</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13                 @Result(property = "</a:t>
            </a:r>
            <a:r>
              <a:rPr lang="en-US" altLang="zh-CN" sz="1400" kern="100" dirty="0" err="1">
                <a:effectLst/>
                <a:latin typeface="Times New Roman" panose="02020603050405020304" pitchFamily="18" charset="0"/>
                <a:ea typeface="宋体" panose="02010600030101010101" pitchFamily="2" charset="-122"/>
              </a:rPr>
              <a:t>statisticCycle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f_statistic_cycle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14                 @Result(property = "</a:t>
            </a:r>
            <a:r>
              <a:rPr lang="en-US" altLang="zh-CN" sz="1400" kern="100" dirty="0" err="1">
                <a:effectLst/>
                <a:latin typeface="Times New Roman" panose="02020603050405020304" pitchFamily="18" charset="0"/>
                <a:ea typeface="宋体" panose="02010600030101010101" pitchFamily="2" charset="-122"/>
              </a:rPr>
              <a:t>ruleCondition</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f_rule_condition</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15                 @Result(property = "</a:t>
            </a:r>
            <a:r>
              <a:rPr lang="en-US" altLang="zh-CN" sz="1400" kern="100" dirty="0" err="1">
                <a:effectLst/>
                <a:latin typeface="Times New Roman" panose="02020603050405020304" pitchFamily="18" charset="0"/>
                <a:ea typeface="宋体" panose="02010600030101010101" pitchFamily="2" charset="-122"/>
              </a:rPr>
              <a:t>ruleLimit</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f_rule_limit</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16                 @Result(property = "</a:t>
            </a:r>
            <a:r>
              <a:rPr lang="en-US" altLang="zh-CN" sz="1400" kern="100" dirty="0" err="1">
                <a:effectLst/>
                <a:latin typeface="Times New Roman" panose="02020603050405020304" pitchFamily="18" charset="0"/>
                <a:ea typeface="宋体" panose="02010600030101010101" pitchFamily="2" charset="-122"/>
              </a:rPr>
              <a:t>scanCycleNumber</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f_scan_cycle_number</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17                 @Result(property = "</a:t>
            </a:r>
            <a:r>
              <a:rPr lang="en-US" altLang="zh-CN" sz="1400" kern="100" dirty="0" err="1">
                <a:effectLst/>
                <a:latin typeface="Times New Roman" panose="02020603050405020304" pitchFamily="18" charset="0"/>
                <a:ea typeface="宋体" panose="02010600030101010101" pitchFamily="2" charset="-122"/>
              </a:rPr>
              <a:t>reportLevel</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f_report_level</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18                 @Result(property = "</a:t>
            </a:r>
            <a:r>
              <a:rPr lang="en-US" altLang="zh-CN" sz="1400" kern="100" dirty="0" err="1">
                <a:effectLst/>
                <a:latin typeface="Times New Roman" panose="02020603050405020304" pitchFamily="18" charset="0"/>
                <a:ea typeface="宋体" panose="02010600030101010101" pitchFamily="2" charset="-122"/>
              </a:rPr>
              <a:t>reportFrequency</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f_report_frequency</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19                 @Result(property = "</a:t>
            </a:r>
            <a:r>
              <a:rPr lang="en-US" altLang="zh-CN" sz="1400" kern="100" dirty="0" err="1">
                <a:effectLst/>
                <a:latin typeface="Times New Roman" panose="02020603050405020304" pitchFamily="18" charset="0"/>
                <a:ea typeface="宋体" panose="02010600030101010101" pitchFamily="2" charset="-122"/>
              </a:rPr>
              <a:t>mailNotice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f_mail_notice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endParaRPr lang="zh-CN" altLang="zh-CN" sz="1400" kern="100" dirty="0">
              <a:effectLst/>
              <a:latin typeface="Times New Roman" panose="02020603050405020304" pitchFamily="18" charset="0"/>
              <a:ea typeface="宋体" panose="02010600030101010101" pitchFamily="2" charset="-122"/>
            </a:endParaRPr>
          </a:p>
        </p:txBody>
      </p:sp>
      <p:grpSp>
        <p:nvGrpSpPr>
          <p:cNvPr id="20" name="组合 19">
            <a:extLst>
              <a:ext uri="{FF2B5EF4-FFF2-40B4-BE49-F238E27FC236}">
                <a16:creationId xmlns:a16="http://schemas.microsoft.com/office/drawing/2014/main" id="{C18FF625-A4EE-44C6-B5BC-6302EE33262D}"/>
              </a:ext>
            </a:extLst>
          </p:cNvPr>
          <p:cNvGrpSpPr/>
          <p:nvPr/>
        </p:nvGrpSpPr>
        <p:grpSpPr>
          <a:xfrm>
            <a:off x="0" y="-12578"/>
            <a:ext cx="12192000" cy="891141"/>
            <a:chOff x="0" y="-16"/>
            <a:chExt cx="19200" cy="1261"/>
          </a:xfrm>
        </p:grpSpPr>
        <p:sp>
          <p:nvSpPr>
            <p:cNvPr id="21" name="矩形 4">
              <a:extLst>
                <a:ext uri="{FF2B5EF4-FFF2-40B4-BE49-F238E27FC236}">
                  <a16:creationId xmlns:a16="http://schemas.microsoft.com/office/drawing/2014/main" id="{D9882C1A-E6B4-40BA-AE50-3373098D4965}"/>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AD07613F-072A-4E1E-927E-A3EAC7A000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3" name="矩形 22">
              <a:extLst>
                <a:ext uri="{FF2B5EF4-FFF2-40B4-BE49-F238E27FC236}">
                  <a16:creationId xmlns:a16="http://schemas.microsoft.com/office/drawing/2014/main" id="{120741A6-B129-47C5-AD65-C00122AAFB37}"/>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4" name="直接连接符 38">
              <a:extLst>
                <a:ext uri="{FF2B5EF4-FFF2-40B4-BE49-F238E27FC236}">
                  <a16:creationId xmlns:a16="http://schemas.microsoft.com/office/drawing/2014/main" id="{9339C560-9F0D-487E-8CF0-85C8971F1293}"/>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708769CF-5F32-4F5E-A870-3EFB1B7D9874}"/>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6" name="TextBox 9">
              <a:extLst>
                <a:ext uri="{FF2B5EF4-FFF2-40B4-BE49-F238E27FC236}">
                  <a16:creationId xmlns:a16="http://schemas.microsoft.com/office/drawing/2014/main" id="{74AFA5D0-F4E6-4589-B523-D0E7CCACF52B}"/>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31" name="TextBox 9">
              <a:extLst>
                <a:ext uri="{FF2B5EF4-FFF2-40B4-BE49-F238E27FC236}">
                  <a16:creationId xmlns:a16="http://schemas.microsoft.com/office/drawing/2014/main" id="{8C724A95-2ECC-48A5-AA76-CBF23115C43F}"/>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27218974-4605-4FD5-814C-D8031215C2C1}"/>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888F5721-46FB-4048-B895-50C841C83735}"/>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293326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代码实现</a:t>
            </a:r>
          </a:p>
        </p:txBody>
      </p:sp>
      <p:sp>
        <p:nvSpPr>
          <p:cNvPr id="18" name="文本框 17">
            <a:extLst>
              <a:ext uri="{FF2B5EF4-FFF2-40B4-BE49-F238E27FC236}">
                <a16:creationId xmlns:a16="http://schemas.microsoft.com/office/drawing/2014/main" id="{49A01411-DC02-4CDD-9D64-C587E732BED2}"/>
              </a:ext>
            </a:extLst>
          </p:cNvPr>
          <p:cNvSpPr txBox="1"/>
          <p:nvPr/>
        </p:nvSpPr>
        <p:spPr>
          <a:xfrm>
            <a:off x="3654622" y="1082675"/>
            <a:ext cx="8329536" cy="5909310"/>
          </a:xfrm>
          <a:prstGeom prst="rect">
            <a:avLst/>
          </a:prstGeom>
          <a:noFill/>
        </p:spPr>
        <p:txBody>
          <a:bodyPr wrap="square">
            <a:spAutoFit/>
          </a:bodyPr>
          <a:lstStyle/>
          <a:p>
            <a:pPr indent="266700" algn="just"/>
            <a:r>
              <a:rPr lang="en-US" altLang="zh-CN" sz="1400" kern="100" dirty="0">
                <a:effectLst/>
                <a:latin typeface="Times New Roman" panose="02020603050405020304" pitchFamily="18" charset="0"/>
                <a:ea typeface="宋体" panose="02010600030101010101" pitchFamily="2" charset="-122"/>
              </a:rPr>
              <a:t>20                     @Result(property = "</a:t>
            </a:r>
            <a:r>
              <a:rPr lang="en-US" altLang="zh-CN" sz="1400" kern="100" dirty="0" err="1">
                <a:effectLst/>
                <a:latin typeface="Times New Roman" panose="02020603050405020304" pitchFamily="18" charset="0"/>
                <a:ea typeface="宋体" panose="02010600030101010101" pitchFamily="2" charset="-122"/>
              </a:rPr>
              <a:t>mailAddress</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f_mail_address</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21                     @Result(property = "</a:t>
            </a:r>
            <a:r>
              <a:rPr lang="en-US" altLang="zh-CN" sz="1400" kern="100" dirty="0" err="1">
                <a:effectLst/>
                <a:latin typeface="Times New Roman" panose="02020603050405020304" pitchFamily="18" charset="0"/>
                <a:ea typeface="宋体" panose="02010600030101010101" pitchFamily="2" charset="-122"/>
              </a:rPr>
              <a:t>scanLastTime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f_scan_last_time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22                     @Result(property = "</a:t>
            </a:r>
            <a:r>
              <a:rPr lang="en-US" altLang="zh-CN" sz="1400" kern="100" dirty="0" err="1">
                <a:effectLst/>
                <a:latin typeface="Times New Roman" panose="02020603050405020304" pitchFamily="18" charset="0"/>
                <a:ea typeface="宋体" panose="02010600030101010101" pitchFamily="2" charset="-122"/>
              </a:rPr>
              <a:t>createTime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f_create_time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23                     @Result(property = "</a:t>
            </a:r>
            <a:r>
              <a:rPr lang="en-US" altLang="zh-CN" sz="1400" kern="100" dirty="0" err="1">
                <a:effectLst/>
                <a:latin typeface="Times New Roman" panose="02020603050405020304" pitchFamily="18" charset="0"/>
                <a:ea typeface="宋体" panose="02010600030101010101" pitchFamily="2" charset="-122"/>
              </a:rPr>
              <a:t>updateTime</a:t>
            </a:r>
            <a:r>
              <a:rPr lang="en-US" altLang="zh-CN" sz="1400" kern="100" dirty="0">
                <a:effectLst/>
                <a:latin typeface="Times New Roman" panose="02020603050405020304" pitchFamily="18" charset="0"/>
                <a:ea typeface="宋体" panose="02010600030101010101" pitchFamily="2" charset="-122"/>
              </a:rPr>
              <a:t>", column = "</a:t>
            </a:r>
            <a:r>
              <a:rPr lang="en-US" altLang="zh-CN" sz="1400" kern="100" dirty="0" err="1">
                <a:effectLst/>
                <a:latin typeface="Times New Roman" panose="02020603050405020304" pitchFamily="18" charset="0"/>
                <a:ea typeface="宋体" panose="02010600030101010101" pitchFamily="2" charset="-122"/>
              </a:rPr>
              <a:t>f_update_time</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24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25     //</a:t>
            </a:r>
            <a:r>
              <a:rPr lang="zh-CN" altLang="zh-CN" sz="1400" kern="100" dirty="0">
                <a:effectLst/>
                <a:latin typeface="Times New Roman" panose="02020603050405020304" pitchFamily="18" charset="0"/>
                <a:ea typeface="宋体" panose="02010600030101010101" pitchFamily="2" charset="-122"/>
              </a:rPr>
              <a:t>查询所有故障告警规则</a:t>
            </a:r>
          </a:p>
          <a:p>
            <a:pPr indent="266700" algn="just"/>
            <a:r>
              <a:rPr lang="en-US" altLang="zh-CN" sz="1400" kern="100" dirty="0">
                <a:effectLst/>
                <a:latin typeface="Times New Roman" panose="02020603050405020304" pitchFamily="18" charset="0"/>
                <a:ea typeface="宋体" panose="02010600030101010101" pitchFamily="2" charset="-122"/>
              </a:rPr>
              <a:t>26     @Select("select * from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where </a:t>
            </a:r>
            <a:r>
              <a:rPr lang="en-US" altLang="zh-CN" sz="1400" kern="100" dirty="0" err="1">
                <a:effectLst/>
                <a:latin typeface="Times New Roman" panose="02020603050405020304" pitchFamily="18" charset="0"/>
                <a:ea typeface="宋体" panose="02010600030101010101" pitchFamily="2" charset="-122"/>
              </a:rPr>
              <a:t>f_deleted</a:t>
            </a:r>
            <a:r>
              <a:rPr lang="en-US" altLang="zh-CN" sz="1400" kern="100" dirty="0">
                <a:effectLst/>
                <a:latin typeface="Times New Roman" panose="02020603050405020304" pitchFamily="18" charset="0"/>
                <a:ea typeface="宋体" panose="02010600030101010101" pitchFamily="2" charset="-122"/>
              </a:rPr>
              <a:t> = 0")</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27     List&lt;ReportRuleEntityV2&gt; </a:t>
            </a:r>
            <a:r>
              <a:rPr lang="en-US" altLang="zh-CN" sz="1400" kern="100" dirty="0" err="1">
                <a:effectLst/>
                <a:latin typeface="Times New Roman" panose="02020603050405020304" pitchFamily="18" charset="0"/>
                <a:ea typeface="宋体" panose="02010600030101010101" pitchFamily="2" charset="-122"/>
              </a:rPr>
              <a:t>getAllRules</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28     //</a:t>
            </a:r>
            <a:r>
              <a:rPr lang="zh-CN" altLang="zh-CN" sz="1400" kern="100" dirty="0">
                <a:effectLst/>
                <a:latin typeface="Times New Roman" panose="02020603050405020304" pitchFamily="18" charset="0"/>
                <a:ea typeface="宋体" panose="02010600030101010101" pitchFamily="2" charset="-122"/>
              </a:rPr>
              <a:t>根据阈值告警频率筛选告警规则</a:t>
            </a:r>
          </a:p>
          <a:p>
            <a:pPr indent="266700" algn="just"/>
            <a:r>
              <a:rPr lang="en-US" altLang="zh-CN" sz="1400" kern="100" dirty="0">
                <a:effectLst/>
                <a:latin typeface="Times New Roman" panose="02020603050405020304" pitchFamily="18" charset="0"/>
                <a:ea typeface="宋体" panose="02010600030101010101" pitchFamily="2" charset="-122"/>
              </a:rPr>
              <a:t>29     @ResultMap("ReportRuleMap2")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30     @Select("&lt;script&gt;"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31             "select * from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where 1=1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32             " &lt;if test='</a:t>
            </a:r>
            <a:r>
              <a:rPr lang="en-US" altLang="zh-CN" sz="1400" kern="100" dirty="0" err="1">
                <a:effectLst/>
                <a:latin typeface="Times New Roman" panose="02020603050405020304" pitchFamily="18" charset="0"/>
                <a:ea typeface="宋体" panose="02010600030101010101" pitchFamily="2" charset="-122"/>
              </a:rPr>
              <a:t>ruleType</a:t>
            </a:r>
            <a:r>
              <a:rPr lang="en-US" altLang="zh-CN" sz="1400" kern="100" dirty="0">
                <a:effectLst/>
                <a:latin typeface="Times New Roman" panose="02020603050405020304" pitchFamily="18" charset="0"/>
                <a:ea typeface="宋体" panose="02010600030101010101" pitchFamily="2" charset="-122"/>
              </a:rPr>
              <a:t> != null'&gt;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33             "            and </a:t>
            </a:r>
            <a:r>
              <a:rPr lang="en-US" altLang="zh-CN" sz="1400" kern="100" dirty="0" err="1">
                <a:effectLst/>
                <a:latin typeface="Times New Roman" panose="02020603050405020304" pitchFamily="18" charset="0"/>
                <a:ea typeface="宋体" panose="02010600030101010101" pitchFamily="2" charset="-122"/>
              </a:rPr>
              <a:t>f_rule_type</a:t>
            </a:r>
            <a:r>
              <a:rPr lang="en-US" altLang="zh-CN" sz="1400" kern="100" dirty="0">
                <a:effectLst/>
                <a:latin typeface="Times New Roman" panose="02020603050405020304" pitchFamily="18" charset="0"/>
                <a:ea typeface="宋体" panose="02010600030101010101" pitchFamily="2" charset="-122"/>
              </a:rPr>
              <a:t>=#{ruleType}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34             "        &lt;/if&gt;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35             "        &lt;if test='</a:t>
            </a:r>
            <a:r>
              <a:rPr lang="en-US" altLang="zh-CN" sz="1400" kern="100" dirty="0" err="1">
                <a:effectLst/>
                <a:latin typeface="Times New Roman" panose="02020603050405020304" pitchFamily="18" charset="0"/>
                <a:ea typeface="宋体" panose="02010600030101010101" pitchFamily="2" charset="-122"/>
              </a:rPr>
              <a:t>reportLevel</a:t>
            </a:r>
            <a:r>
              <a:rPr lang="en-US" altLang="zh-CN" sz="1400" kern="100" dirty="0">
                <a:effectLst/>
                <a:latin typeface="Times New Roman" panose="02020603050405020304" pitchFamily="18" charset="0"/>
                <a:ea typeface="宋体" panose="02010600030101010101" pitchFamily="2" charset="-122"/>
              </a:rPr>
              <a:t>!=null'&gt;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36             "            and </a:t>
            </a:r>
            <a:r>
              <a:rPr lang="en-US" altLang="zh-CN" sz="1400" kern="100" dirty="0" err="1">
                <a:effectLst/>
                <a:latin typeface="Times New Roman" panose="02020603050405020304" pitchFamily="18" charset="0"/>
                <a:ea typeface="宋体" panose="02010600030101010101" pitchFamily="2" charset="-122"/>
              </a:rPr>
              <a:t>f_report_level</a:t>
            </a:r>
            <a:r>
              <a:rPr lang="en-US" altLang="zh-CN" sz="1400" kern="100" dirty="0">
                <a:effectLst/>
                <a:latin typeface="Times New Roman" panose="02020603050405020304" pitchFamily="18" charset="0"/>
                <a:ea typeface="宋体" panose="02010600030101010101" pitchFamily="2" charset="-122"/>
              </a:rPr>
              <a:t> = #{reportLevel}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37             "        &lt;/if&gt;"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38             "        &lt;if test='</a:t>
            </a:r>
            <a:r>
              <a:rPr lang="en-US" altLang="zh-CN" sz="1400" kern="100" dirty="0" err="1">
                <a:effectLst/>
                <a:latin typeface="Times New Roman" panose="02020603050405020304" pitchFamily="18" charset="0"/>
                <a:ea typeface="宋体" panose="02010600030101010101" pitchFamily="2" charset="-122"/>
              </a:rPr>
              <a:t>reportFrequency</a:t>
            </a:r>
            <a:r>
              <a:rPr lang="en-US" altLang="zh-CN" sz="1400" kern="100" dirty="0">
                <a:effectLst/>
                <a:latin typeface="Times New Roman" panose="02020603050405020304" pitchFamily="18" charset="0"/>
                <a:ea typeface="宋体" panose="02010600030101010101" pitchFamily="2" charset="-122"/>
              </a:rPr>
              <a:t>!=null'&gt;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39             "            and </a:t>
            </a:r>
            <a:r>
              <a:rPr lang="en-US" altLang="zh-CN" sz="1400" kern="100" dirty="0" err="1">
                <a:effectLst/>
                <a:latin typeface="Times New Roman" panose="02020603050405020304" pitchFamily="18" charset="0"/>
                <a:ea typeface="宋体" panose="02010600030101010101" pitchFamily="2" charset="-122"/>
              </a:rPr>
              <a:t>f_report_frequency</a:t>
            </a:r>
            <a:r>
              <a:rPr lang="en-US" altLang="zh-CN" sz="1400" kern="100" dirty="0">
                <a:effectLst/>
                <a:latin typeface="Times New Roman" panose="02020603050405020304" pitchFamily="18" charset="0"/>
                <a:ea typeface="宋体" panose="02010600030101010101" pitchFamily="2" charset="-122"/>
              </a:rPr>
              <a:t> = #{reportFrequency} "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40             "        &lt;/if&gt;" +</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41             "&lt;/script&gt;")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42     List&lt;ReportRuleEntityV2&gt; </a:t>
            </a:r>
            <a:r>
              <a:rPr lang="en-US" altLang="zh-CN" sz="1400" kern="100" dirty="0" err="1">
                <a:effectLst/>
                <a:latin typeface="Times New Roman" panose="02020603050405020304" pitchFamily="18" charset="0"/>
                <a:ea typeface="宋体" panose="02010600030101010101" pitchFamily="2" charset="-122"/>
              </a:rPr>
              <a:t>getAllRulesByConditions</a:t>
            </a:r>
            <a:r>
              <a:rPr lang="en-US" altLang="zh-CN" sz="1400" kern="100" dirty="0">
                <a:effectLst/>
                <a:latin typeface="Times New Roman" panose="02020603050405020304" pitchFamily="18" charset="0"/>
                <a:ea typeface="宋体" panose="02010600030101010101" pitchFamily="2" charset="-122"/>
              </a:rPr>
              <a:t>(@Param("ruleType") String </a:t>
            </a:r>
            <a:r>
              <a:rPr lang="en-US" altLang="zh-CN" sz="1400" kern="100" dirty="0" err="1">
                <a:effectLst/>
                <a:latin typeface="Times New Roman" panose="02020603050405020304" pitchFamily="18" charset="0"/>
                <a:ea typeface="宋体" panose="02010600030101010101" pitchFamily="2" charset="-122"/>
              </a:rPr>
              <a:t>ruleType</a:t>
            </a:r>
            <a:r>
              <a:rPr lang="en-US" altLang="zh-CN" sz="1400" kern="100" dirty="0">
                <a:effectLst/>
                <a:latin typeface="Times New Roman" panose="02020603050405020304" pitchFamily="18" charset="0"/>
                <a:ea typeface="宋体" panose="02010600030101010101" pitchFamily="2" charset="-122"/>
              </a:rPr>
              <a:t>, @Param("reportLevel") Integer </a:t>
            </a:r>
            <a:r>
              <a:rPr lang="en-US" altLang="zh-CN" sz="1400" kern="100" dirty="0" err="1">
                <a:effectLst/>
                <a:latin typeface="Times New Roman" panose="02020603050405020304" pitchFamily="18" charset="0"/>
                <a:ea typeface="宋体" panose="02010600030101010101" pitchFamily="2" charset="-122"/>
              </a:rPr>
              <a:t>reportLevel</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            , @Param("reportFrequency") Integer </a:t>
            </a:r>
            <a:r>
              <a:rPr lang="en-US" altLang="zh-CN" sz="1400" kern="100" dirty="0" err="1">
                <a:effectLst/>
                <a:latin typeface="Times New Roman" panose="02020603050405020304" pitchFamily="18" charset="0"/>
                <a:ea typeface="宋体" panose="02010600030101010101" pitchFamily="2" charset="-122"/>
              </a:rPr>
              <a:t>reportFrequency</a:t>
            </a:r>
            <a:r>
              <a:rPr lang="en-US" altLang="zh-CN" sz="1400" kern="100" dirty="0">
                <a:effectLst/>
                <a:latin typeface="Times New Roman" panose="02020603050405020304" pitchFamily="18" charset="0"/>
                <a:ea typeface="宋体" panose="02010600030101010101" pitchFamily="2" charset="-122"/>
              </a:rPr>
              <a:t>);</a:t>
            </a:r>
          </a:p>
        </p:txBody>
      </p:sp>
      <p:grpSp>
        <p:nvGrpSpPr>
          <p:cNvPr id="19" name="组合 18">
            <a:extLst>
              <a:ext uri="{FF2B5EF4-FFF2-40B4-BE49-F238E27FC236}">
                <a16:creationId xmlns:a16="http://schemas.microsoft.com/office/drawing/2014/main" id="{E0E16BAA-ACA0-4FD7-BF32-443F5DDB1232}"/>
              </a:ext>
            </a:extLst>
          </p:cNvPr>
          <p:cNvGrpSpPr/>
          <p:nvPr/>
        </p:nvGrpSpPr>
        <p:grpSpPr>
          <a:xfrm>
            <a:off x="0" y="-12578"/>
            <a:ext cx="12192000" cy="891141"/>
            <a:chOff x="0" y="-16"/>
            <a:chExt cx="19200" cy="1261"/>
          </a:xfrm>
        </p:grpSpPr>
        <p:sp>
          <p:nvSpPr>
            <p:cNvPr id="20" name="矩形 4">
              <a:extLst>
                <a:ext uri="{FF2B5EF4-FFF2-40B4-BE49-F238E27FC236}">
                  <a16:creationId xmlns:a16="http://schemas.microsoft.com/office/drawing/2014/main" id="{444C0B95-7A5E-4CD2-AD78-7F0C09A24B93}"/>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E4439B6D-3687-49B3-A261-0E9401064A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39F9747F-D5BC-40AA-BDA7-EFB352611E82}"/>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3" name="直接连接符 38">
              <a:extLst>
                <a:ext uri="{FF2B5EF4-FFF2-40B4-BE49-F238E27FC236}">
                  <a16:creationId xmlns:a16="http://schemas.microsoft.com/office/drawing/2014/main" id="{489ED719-81D5-41F4-9D50-33BD3BF26E35}"/>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296B2E9E-AB9F-4B1C-A471-687A0279ADBF}"/>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5" name="TextBox 9">
              <a:extLst>
                <a:ext uri="{FF2B5EF4-FFF2-40B4-BE49-F238E27FC236}">
                  <a16:creationId xmlns:a16="http://schemas.microsoft.com/office/drawing/2014/main" id="{0C1AB27C-EBC6-40CC-AA25-6947EEFDAE10}"/>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6" name="TextBox 9">
              <a:extLst>
                <a:ext uri="{FF2B5EF4-FFF2-40B4-BE49-F238E27FC236}">
                  <a16:creationId xmlns:a16="http://schemas.microsoft.com/office/drawing/2014/main" id="{E9E7E095-B939-4212-9C72-41F573FC19A9}"/>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2EC4D179-7D66-47EB-B610-F8FBFBB0CE99}"/>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0509591B-9B69-4B15-9E72-DA90C837B93A}"/>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9268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代码实现</a:t>
            </a:r>
          </a:p>
        </p:txBody>
      </p:sp>
      <p:sp>
        <p:nvSpPr>
          <p:cNvPr id="18" name="文本框 17">
            <a:extLst>
              <a:ext uri="{FF2B5EF4-FFF2-40B4-BE49-F238E27FC236}">
                <a16:creationId xmlns:a16="http://schemas.microsoft.com/office/drawing/2014/main" id="{49A01411-DC02-4CDD-9D64-C587E732BED2}"/>
              </a:ext>
            </a:extLst>
          </p:cNvPr>
          <p:cNvSpPr txBox="1"/>
          <p:nvPr/>
        </p:nvSpPr>
        <p:spPr>
          <a:xfrm>
            <a:off x="3862464" y="1067435"/>
            <a:ext cx="8329536" cy="5909310"/>
          </a:xfrm>
          <a:prstGeom prst="rect">
            <a:avLst/>
          </a:prstGeom>
          <a:noFill/>
        </p:spPr>
        <p:txBody>
          <a:bodyPr wrap="square">
            <a:spAutoFit/>
          </a:bodyPr>
          <a:lstStyle/>
          <a:p>
            <a:pPr indent="266700" algn="just"/>
            <a:r>
              <a:rPr lang="en-US" altLang="zh-CN" sz="1400" kern="100" dirty="0">
                <a:effectLst/>
                <a:latin typeface="Times New Roman" panose="02020603050405020304" pitchFamily="18" charset="0"/>
                <a:ea typeface="宋体" panose="02010600030101010101" pitchFamily="2" charset="-122"/>
              </a:rPr>
              <a:t>43      @ResultMap("ReportRuleMap2")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44     @Select("select * from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where </a:t>
            </a:r>
            <a:r>
              <a:rPr lang="en-US" altLang="zh-CN" sz="1400" kern="100" dirty="0" err="1">
                <a:effectLst/>
                <a:latin typeface="Times New Roman" panose="02020603050405020304" pitchFamily="18" charset="0"/>
                <a:ea typeface="宋体" panose="02010600030101010101" pitchFamily="2" charset="-122"/>
              </a:rPr>
              <a:t>f_deleted</a:t>
            </a:r>
            <a:r>
              <a:rPr lang="en-US" altLang="zh-CN" sz="1400" kern="100" dirty="0">
                <a:effectLst/>
                <a:latin typeface="Times New Roman" panose="02020603050405020304" pitchFamily="18" charset="0"/>
                <a:ea typeface="宋体" panose="02010600030101010101" pitchFamily="2" charset="-122"/>
              </a:rPr>
              <a:t> =0 order by </a:t>
            </a:r>
            <a:r>
              <a:rPr lang="en-US" altLang="zh-CN" sz="1400" kern="100" dirty="0" err="1">
                <a:effectLst/>
                <a:latin typeface="Times New Roman" panose="02020603050405020304" pitchFamily="18" charset="0"/>
                <a:ea typeface="宋体" panose="02010600030101010101" pitchFamily="2" charset="-122"/>
              </a:rPr>
              <a:t>f_report_level</a:t>
            </a:r>
            <a:r>
              <a:rPr lang="en-US" altLang="zh-CN" sz="1400" kern="100" dirty="0">
                <a:effectLst/>
                <a:latin typeface="Times New Roman" panose="02020603050405020304" pitchFamily="18" charset="0"/>
                <a:ea typeface="宋体" panose="02010600030101010101" pitchFamily="2" charset="-122"/>
              </a:rPr>
              <a:t> DESC")</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45     List&lt;ReportRuleEntityV2&gt; </a:t>
            </a:r>
            <a:r>
              <a:rPr lang="en-US" altLang="zh-CN" sz="1400" kern="100" dirty="0" err="1">
                <a:effectLst/>
                <a:latin typeface="Times New Roman" panose="02020603050405020304" pitchFamily="18" charset="0"/>
                <a:ea typeface="宋体" panose="02010600030101010101" pitchFamily="2" charset="-122"/>
              </a:rPr>
              <a:t>getAllRulesLevelDesc</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46     @Update("update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set </a:t>
            </a:r>
            <a:r>
              <a:rPr lang="en-US" altLang="zh-CN" sz="1400" kern="100" dirty="0" err="1">
                <a:effectLst/>
                <a:latin typeface="Times New Roman" panose="02020603050405020304" pitchFamily="18" charset="0"/>
                <a:ea typeface="宋体" panose="02010600030101010101" pitchFamily="2" charset="-122"/>
              </a:rPr>
              <a:t>f_scan_last_time</a:t>
            </a:r>
            <a:r>
              <a:rPr lang="en-US" altLang="zh-CN" sz="1400" kern="100" dirty="0">
                <a:effectLst/>
                <a:latin typeface="Times New Roman" panose="02020603050405020304" pitchFamily="18" charset="0"/>
                <a:ea typeface="宋体" panose="02010600030101010101" pitchFamily="2" charset="-122"/>
              </a:rPr>
              <a:t> = #{time},f_update_time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f_update_time</a:t>
            </a:r>
            <a:r>
              <a:rPr lang="en-US" altLang="zh-CN" sz="1400" kern="100" dirty="0">
                <a:effectLst/>
                <a:latin typeface="Times New Roman" panose="02020603050405020304" pitchFamily="18" charset="0"/>
                <a:ea typeface="宋体" panose="02010600030101010101" pitchFamily="2" charset="-122"/>
              </a:rPr>
              <a:t> where </a:t>
            </a:r>
            <a:r>
              <a:rPr lang="en-US" altLang="zh-CN" sz="1400" kern="100" dirty="0" err="1">
                <a:effectLst/>
                <a:latin typeface="Times New Roman" panose="02020603050405020304" pitchFamily="18" charset="0"/>
                <a:ea typeface="宋体" panose="02010600030101010101" pitchFamily="2" charset="-122"/>
              </a:rPr>
              <a:t>f_deleted</a:t>
            </a:r>
            <a:r>
              <a:rPr lang="en-US" altLang="zh-CN" sz="1400" kern="100" dirty="0">
                <a:effectLst/>
                <a:latin typeface="Times New Roman" panose="02020603050405020304" pitchFamily="18" charset="0"/>
                <a:ea typeface="宋体" panose="02010600030101010101" pitchFamily="2" charset="-122"/>
              </a:rPr>
              <a:t> = 0 and </a:t>
            </a:r>
            <a:r>
              <a:rPr lang="en-US" altLang="zh-CN" sz="1400" kern="100" dirty="0" err="1">
                <a:effectLst/>
                <a:latin typeface="Times New Roman" panose="02020603050405020304" pitchFamily="18" charset="0"/>
                <a:ea typeface="宋体" panose="02010600030101010101" pitchFamily="2" charset="-122"/>
              </a:rPr>
              <a:t>f_id</a:t>
            </a:r>
            <a:r>
              <a:rPr lang="en-US" altLang="zh-CN" sz="1400" kern="100" dirty="0">
                <a:effectLst/>
                <a:latin typeface="Times New Roman" panose="02020603050405020304" pitchFamily="18" charset="0"/>
                <a:ea typeface="宋体" panose="02010600030101010101" pitchFamily="2" charset="-122"/>
              </a:rPr>
              <a:t>=#{id}")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47     void </a:t>
            </a:r>
            <a:r>
              <a:rPr lang="en-US" altLang="zh-CN" sz="1400" kern="100" dirty="0" err="1">
                <a:effectLst/>
                <a:latin typeface="Times New Roman" panose="02020603050405020304" pitchFamily="18" charset="0"/>
                <a:ea typeface="宋体" panose="02010600030101010101" pitchFamily="2" charset="-122"/>
              </a:rPr>
              <a:t>updateScanTime</a:t>
            </a:r>
            <a:r>
              <a:rPr lang="en-US" altLang="zh-CN" sz="1400" kern="100" dirty="0">
                <a:effectLst/>
                <a:latin typeface="Times New Roman" panose="02020603050405020304" pitchFamily="18" charset="0"/>
                <a:ea typeface="宋体" panose="02010600030101010101" pitchFamily="2" charset="-122"/>
              </a:rPr>
              <a:t>(@Param("id") Long id, @Param("time") </a:t>
            </a:r>
            <a:r>
              <a:rPr lang="en-US" altLang="zh-CN" sz="1400" kern="100" dirty="0" err="1">
                <a:effectLst/>
                <a:latin typeface="Times New Roman" panose="02020603050405020304" pitchFamily="18" charset="0"/>
                <a:ea typeface="宋体" panose="02010600030101010101" pitchFamily="2" charset="-122"/>
              </a:rPr>
              <a:t>LocalDateTime</a:t>
            </a:r>
            <a:r>
              <a:rPr lang="en-US" altLang="zh-CN" sz="1400" kern="100" dirty="0">
                <a:effectLst/>
                <a:latin typeface="Times New Roman" panose="02020603050405020304" pitchFamily="18" charset="0"/>
                <a:ea typeface="宋体" panose="02010600030101010101" pitchFamily="2" charset="-122"/>
              </a:rPr>
              <a:t> time);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48     //</a:t>
            </a:r>
            <a:r>
              <a:rPr lang="zh-CN" altLang="zh-CN" sz="1400" kern="100" dirty="0">
                <a:effectLst/>
                <a:latin typeface="Times New Roman" panose="02020603050405020304" pitchFamily="18" charset="0"/>
                <a:ea typeface="宋体" panose="02010600030101010101" pitchFamily="2" charset="-122"/>
              </a:rPr>
              <a:t>新建故障告警规则</a:t>
            </a:r>
          </a:p>
          <a:p>
            <a:pPr indent="266700" algn="just"/>
            <a:r>
              <a:rPr lang="en-US" altLang="zh-CN" sz="1400" kern="100" dirty="0">
                <a:effectLst/>
                <a:latin typeface="Times New Roman" panose="02020603050405020304" pitchFamily="18" charset="0"/>
                <a:ea typeface="宋体" panose="02010600030101010101" pitchFamily="2" charset="-122"/>
              </a:rPr>
              <a:t>49     @Insert("insert into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a:t>
            </a:r>
            <a:r>
              <a:rPr lang="en-US" altLang="zh-CN" sz="1400" kern="100" dirty="0" err="1">
                <a:effectLst/>
                <a:latin typeface="Times New Roman" panose="02020603050405020304" pitchFamily="18" charset="0"/>
                <a:ea typeface="宋体" panose="02010600030101010101" pitchFamily="2" charset="-122"/>
              </a:rPr>
              <a:t>f_rule_name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f_rule_description</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f_statistic_method</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err="1">
                <a:effectLst/>
                <a:latin typeface="Times New Roman" panose="02020603050405020304" pitchFamily="18" charset="0"/>
                <a:ea typeface="宋体" panose="02010600030101010101" pitchFamily="2" charset="-122"/>
              </a:rPr>
              <a:t>f_statistic_cycle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f_rule_type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f_rule_condition</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f_rule_limit</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f_scan_cycle_number</a:t>
            </a:r>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err="1">
                <a:effectLst/>
                <a:latin typeface="Times New Roman" panose="02020603050405020304" pitchFamily="18" charset="0"/>
                <a:ea typeface="宋体" panose="02010600030101010101" pitchFamily="2" charset="-122"/>
              </a:rPr>
              <a:t>f_report_level</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f_report_frequency</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f_mail_notice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f_mail_address</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f_target_system</a:t>
            </a:r>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err="1">
                <a:effectLst/>
                <a:latin typeface="Times New Roman" panose="02020603050405020304" pitchFamily="18" charset="0"/>
                <a:ea typeface="宋体" panose="02010600030101010101" pitchFamily="2" charset="-122"/>
              </a:rPr>
              <a:t>f_target_scope</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f_rule_classify</a:t>
            </a:r>
            <a:r>
              <a:rPr lang="en-US" altLang="zh-CN" sz="1400" kern="100" dirty="0">
                <a:effectLst/>
                <a:latin typeface="Times New Roman" panose="02020603050405020304" pitchFamily="18" charset="0"/>
                <a:ea typeface="宋体" panose="02010600030101010101" pitchFamily="2" charset="-122"/>
              </a:rPr>
              <a:t>)" +"values(#{obj.ruleName}, #{obj.ruleDescription},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a:effectLst/>
                <a:latin typeface="Times New Roman" panose="02020603050405020304" pitchFamily="18" charset="0"/>
                <a:ea typeface="宋体" panose="02010600030101010101" pitchFamily="2" charset="-122"/>
              </a:rPr>
              <a:t>#{obj.statisticMethod}, #{obj.statisticCycle}, #{obj.ruleType}, #{obj.ruleCondition},"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a:effectLst/>
                <a:latin typeface="Times New Roman" panose="02020603050405020304" pitchFamily="18" charset="0"/>
                <a:ea typeface="宋体" panose="02010600030101010101" pitchFamily="2" charset="-122"/>
              </a:rPr>
              <a:t>"#{</a:t>
            </a:r>
            <a:r>
              <a:rPr lang="en-US" altLang="zh-CN" sz="1400" kern="100" dirty="0" err="1">
                <a:effectLst/>
                <a:latin typeface="Times New Roman" panose="02020603050405020304" pitchFamily="18" charset="0"/>
                <a:ea typeface="宋体" panose="02010600030101010101" pitchFamily="2" charset="-122"/>
              </a:rPr>
              <a:t>obj.ruleLimit</a:t>
            </a:r>
            <a:r>
              <a:rPr lang="en-US" altLang="zh-CN" sz="1400" kern="100" dirty="0">
                <a:effectLst/>
                <a:latin typeface="Times New Roman" panose="02020603050405020304" pitchFamily="18" charset="0"/>
                <a:ea typeface="宋体" panose="02010600030101010101" pitchFamily="2" charset="-122"/>
              </a:rPr>
              <a:t>}, #{obj.scanCycleNumber}, #{obj.reportLevel}, #{obj.reportFrequency}, </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a:effectLst/>
                <a:latin typeface="Times New Roman" panose="02020603050405020304" pitchFamily="18" charset="0"/>
                <a:ea typeface="宋体" panose="02010600030101010101" pitchFamily="2" charset="-122"/>
              </a:rPr>
              <a:t>#{obj.mailNotice}, #{obj.mailAddress}, #{obj.targetSystem}, #{obj.targetScope},</a:t>
            </a:r>
            <a:endParaRPr lang="zh-CN" altLang="zh-CN" sz="1400" kern="100" dirty="0">
              <a:effectLst/>
              <a:latin typeface="Times New Roman" panose="02020603050405020304" pitchFamily="18" charset="0"/>
              <a:ea typeface="宋体" panose="02010600030101010101" pitchFamily="2" charset="-122"/>
            </a:endParaRPr>
          </a:p>
          <a:p>
            <a:pPr indent="800100" algn="just"/>
            <a:r>
              <a:rPr lang="en-US" altLang="zh-CN" sz="1400" kern="100" dirty="0">
                <a:effectLst/>
                <a:latin typeface="Times New Roman" panose="02020603050405020304" pitchFamily="18" charset="0"/>
                <a:ea typeface="宋体" panose="02010600030101010101" pitchFamily="2" charset="-122"/>
              </a:rPr>
              <a:t> #{obj.ruleClassify})")</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50     void </a:t>
            </a:r>
            <a:r>
              <a:rPr lang="en-US" altLang="zh-CN" sz="1400" kern="100" dirty="0" err="1">
                <a:effectLst/>
                <a:latin typeface="Times New Roman" panose="02020603050405020304" pitchFamily="18" charset="0"/>
                <a:ea typeface="宋体" panose="02010600030101010101" pitchFamily="2" charset="-122"/>
              </a:rPr>
              <a:t>insertNewRule</a:t>
            </a:r>
            <a:r>
              <a:rPr lang="en-US" altLang="zh-CN" sz="1400" kern="100" dirty="0">
                <a:effectLst/>
                <a:latin typeface="Times New Roman" panose="02020603050405020304" pitchFamily="18" charset="0"/>
                <a:ea typeface="宋体" panose="02010600030101010101" pitchFamily="2" charset="-122"/>
              </a:rPr>
              <a:t>(@Param("obj") ReportRuleEntityV2 rule);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51     //</a:t>
            </a:r>
            <a:r>
              <a:rPr lang="zh-CN" altLang="zh-CN" sz="1400" kern="100" dirty="0">
                <a:effectLst/>
                <a:latin typeface="Times New Roman" panose="02020603050405020304" pitchFamily="18" charset="0"/>
                <a:ea typeface="宋体" panose="02010600030101010101" pitchFamily="2" charset="-122"/>
              </a:rPr>
              <a:t>修改故障告警规则</a:t>
            </a:r>
          </a:p>
          <a:p>
            <a:pPr indent="266700" algn="just" latinLnBrk="1"/>
            <a:r>
              <a:rPr lang="en-US" altLang="zh-CN" sz="1400" kern="100" dirty="0">
                <a:effectLst/>
                <a:latin typeface="Times New Roman" panose="02020603050405020304" pitchFamily="18" charset="0"/>
                <a:ea typeface="宋体" panose="02010600030101010101" pitchFamily="2" charset="-122"/>
              </a:rPr>
              <a:t>52     @Update("update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set </a:t>
            </a:r>
            <a:r>
              <a:rPr lang="en-US" altLang="zh-CN" sz="1400" kern="100" dirty="0" err="1">
                <a:effectLst/>
                <a:latin typeface="Times New Roman" panose="02020603050405020304" pitchFamily="18" charset="0"/>
                <a:ea typeface="宋体" panose="02010600030101010101" pitchFamily="2" charset="-122"/>
              </a:rPr>
              <a:t>f_rule_name</a:t>
            </a:r>
            <a:r>
              <a:rPr lang="en-US" altLang="zh-CN" sz="1400" kern="100" dirty="0">
                <a:effectLst/>
                <a:latin typeface="Times New Roman" panose="02020603050405020304" pitchFamily="18" charset="0"/>
                <a:ea typeface="宋体" panose="02010600030101010101" pitchFamily="2" charset="-122"/>
              </a:rPr>
              <a:t> = #{obj.ruleName},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f_rule_description</a:t>
            </a:r>
            <a:r>
              <a:rPr lang="en-US" altLang="zh-CN" sz="1400" kern="100" dirty="0">
                <a:effectLst/>
                <a:latin typeface="Times New Roman" panose="02020603050405020304" pitchFamily="18" charset="0"/>
                <a:ea typeface="宋体" panose="02010600030101010101" pitchFamily="2" charset="-122"/>
              </a:rPr>
              <a:t> = #{obj.ruleDescription}, </a:t>
            </a:r>
            <a:r>
              <a:rPr lang="en-US" altLang="zh-CN" sz="1400" kern="100" dirty="0" err="1">
                <a:effectLst/>
                <a:latin typeface="Times New Roman" panose="02020603050405020304" pitchFamily="18" charset="0"/>
                <a:ea typeface="宋体" panose="02010600030101010101" pitchFamily="2" charset="-122"/>
              </a:rPr>
              <a:t>f_statistic_method</a:t>
            </a:r>
            <a:r>
              <a:rPr lang="en-US" altLang="zh-CN" sz="1400" kern="100" dirty="0">
                <a:effectLst/>
                <a:latin typeface="Times New Roman" panose="02020603050405020304" pitchFamily="18" charset="0"/>
                <a:ea typeface="宋体" panose="02010600030101010101" pitchFamily="2" charset="-122"/>
              </a:rPr>
              <a:t> = #{obj.statisticMethod},"</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f_statistic_cycle</a:t>
            </a:r>
            <a:r>
              <a:rPr lang="en-US" altLang="zh-CN" sz="1400" kern="100" dirty="0">
                <a:effectLst/>
                <a:latin typeface="Times New Roman" panose="02020603050405020304" pitchFamily="18" charset="0"/>
                <a:ea typeface="宋体" panose="02010600030101010101" pitchFamily="2" charset="-122"/>
              </a:rPr>
              <a:t> = #{obj.statisticCycle}, </a:t>
            </a:r>
            <a:r>
              <a:rPr lang="en-US" altLang="zh-CN" sz="1400" kern="100" dirty="0" err="1">
                <a:effectLst/>
                <a:latin typeface="Times New Roman" panose="02020603050405020304" pitchFamily="18" charset="0"/>
                <a:ea typeface="宋体" panose="02010600030101010101" pitchFamily="2" charset="-122"/>
              </a:rPr>
              <a:t>f_rule_type</a:t>
            </a:r>
            <a:r>
              <a:rPr lang="en-US" altLang="zh-CN" sz="1400" kern="100" dirty="0">
                <a:effectLst/>
                <a:latin typeface="Times New Roman" panose="02020603050405020304" pitchFamily="18" charset="0"/>
                <a:ea typeface="宋体" panose="02010600030101010101" pitchFamily="2" charset="-122"/>
              </a:rPr>
              <a:t> = #{obj.ruleType},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f_rule_condition</a:t>
            </a:r>
            <a:r>
              <a:rPr lang="en-US" altLang="zh-CN" sz="1400" kern="100" dirty="0">
                <a:effectLst/>
                <a:latin typeface="Times New Roman" panose="02020603050405020304" pitchFamily="18" charset="0"/>
                <a:ea typeface="宋体" panose="02010600030101010101" pitchFamily="2" charset="-122"/>
              </a:rPr>
              <a:t> = #{obj.ruleCondition}," + "</a:t>
            </a:r>
            <a:r>
              <a:rPr lang="en-US" altLang="zh-CN" sz="1400" kern="100" dirty="0" err="1">
                <a:effectLst/>
                <a:latin typeface="Times New Roman" panose="02020603050405020304" pitchFamily="18" charset="0"/>
                <a:ea typeface="宋体" panose="02010600030101010101" pitchFamily="2" charset="-122"/>
              </a:rPr>
              <a:t>f_rule_limit</a:t>
            </a:r>
            <a:r>
              <a:rPr lang="en-US" altLang="zh-CN" sz="1400" kern="100" dirty="0">
                <a:effectLst/>
                <a:latin typeface="Times New Roman" panose="02020603050405020304" pitchFamily="18" charset="0"/>
                <a:ea typeface="宋体" panose="02010600030101010101" pitchFamily="2" charset="-122"/>
              </a:rPr>
              <a:t> = #{obj.ruleLimit},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f_scan_cycle_number</a:t>
            </a:r>
            <a:r>
              <a:rPr lang="en-US" altLang="zh-CN" sz="1400" kern="100" dirty="0">
                <a:effectLst/>
                <a:latin typeface="Times New Roman" panose="02020603050405020304" pitchFamily="18" charset="0"/>
                <a:ea typeface="宋体" panose="02010600030101010101" pitchFamily="2" charset="-122"/>
              </a:rPr>
              <a:t> = #{obj.scanCycleNumber}, </a:t>
            </a:r>
            <a:r>
              <a:rPr lang="en-US" altLang="zh-CN" sz="1400" kern="100" dirty="0" err="1">
                <a:effectLst/>
                <a:latin typeface="Times New Roman" panose="02020603050405020304" pitchFamily="18" charset="0"/>
                <a:ea typeface="宋体" panose="02010600030101010101" pitchFamily="2" charset="-122"/>
              </a:rPr>
              <a:t>f_report_level</a:t>
            </a:r>
            <a:r>
              <a:rPr lang="en-US" altLang="zh-CN" sz="1400" kern="100" dirty="0">
                <a:effectLst/>
                <a:latin typeface="Times New Roman" panose="02020603050405020304" pitchFamily="18" charset="0"/>
                <a:ea typeface="宋体" panose="02010600030101010101" pitchFamily="2" charset="-122"/>
              </a:rPr>
              <a:t> = #{obj.reportLevel},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f_report_frequency</a:t>
            </a:r>
            <a:r>
              <a:rPr lang="en-US" altLang="zh-CN" sz="1400" kern="100" dirty="0">
                <a:effectLst/>
                <a:latin typeface="Times New Roman" panose="02020603050405020304" pitchFamily="18" charset="0"/>
                <a:ea typeface="宋体" panose="02010600030101010101" pitchFamily="2" charset="-122"/>
              </a:rPr>
              <a:t> = #{obj.reportFrequency}," + "</a:t>
            </a:r>
            <a:r>
              <a:rPr lang="en-US" altLang="zh-CN" sz="1400" kern="100" dirty="0" err="1">
                <a:effectLst/>
                <a:latin typeface="Times New Roman" panose="02020603050405020304" pitchFamily="18" charset="0"/>
                <a:ea typeface="宋体" panose="02010600030101010101" pitchFamily="2" charset="-122"/>
              </a:rPr>
              <a:t>f_mail_notice</a:t>
            </a:r>
            <a:r>
              <a:rPr lang="en-US" altLang="zh-CN" sz="1400" kern="100" dirty="0">
                <a:effectLst/>
                <a:latin typeface="Times New Roman" panose="02020603050405020304" pitchFamily="18" charset="0"/>
                <a:ea typeface="宋体" panose="02010600030101010101" pitchFamily="2" charset="-122"/>
              </a:rPr>
              <a:t> = #{obj.mailNotice},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f_mail_address</a:t>
            </a:r>
            <a:r>
              <a:rPr lang="en-US" altLang="zh-CN" sz="1400" kern="100" dirty="0">
                <a:effectLst/>
                <a:latin typeface="Times New Roman" panose="02020603050405020304" pitchFamily="18" charset="0"/>
                <a:ea typeface="宋体" panose="02010600030101010101" pitchFamily="2" charset="-122"/>
              </a:rPr>
              <a:t> = #{obj.mailAddress} , </a:t>
            </a:r>
            <a:r>
              <a:rPr lang="en-US" altLang="zh-CN" sz="1400" kern="100" dirty="0" err="1">
                <a:effectLst/>
                <a:latin typeface="Times New Roman" panose="02020603050405020304" pitchFamily="18" charset="0"/>
                <a:ea typeface="宋体" panose="02010600030101010101" pitchFamily="2" charset="-122"/>
              </a:rPr>
              <a:t>f_target_system</a:t>
            </a:r>
            <a:r>
              <a:rPr lang="en-US" altLang="zh-CN" sz="1400" kern="100" dirty="0">
                <a:effectLst/>
                <a:latin typeface="Times New Roman" panose="02020603050405020304" pitchFamily="18" charset="0"/>
                <a:ea typeface="宋体" panose="02010600030101010101" pitchFamily="2" charset="-122"/>
              </a:rPr>
              <a:t> = #{obj.targetSystem},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err="1">
                <a:effectLst/>
                <a:latin typeface="Times New Roman" panose="02020603050405020304" pitchFamily="18" charset="0"/>
                <a:ea typeface="宋体" panose="02010600030101010101" pitchFamily="2" charset="-122"/>
              </a:rPr>
              <a:t>f_target_scope</a:t>
            </a:r>
            <a:r>
              <a:rPr lang="en-US" altLang="zh-CN" sz="1400" kern="100" dirty="0">
                <a:effectLst/>
                <a:latin typeface="Times New Roman" panose="02020603050405020304" pitchFamily="18" charset="0"/>
                <a:ea typeface="宋体" panose="02010600030101010101" pitchFamily="2" charset="-122"/>
              </a:rPr>
              <a:t> = #{obj.targetScope}, </a:t>
            </a:r>
            <a:r>
              <a:rPr lang="en-US" altLang="zh-CN" sz="1400" kern="100" dirty="0" err="1">
                <a:effectLst/>
                <a:latin typeface="Times New Roman" panose="02020603050405020304" pitchFamily="18" charset="0"/>
                <a:ea typeface="宋体" panose="02010600030101010101" pitchFamily="2" charset="-122"/>
              </a:rPr>
              <a:t>f_rule_classify</a:t>
            </a:r>
            <a:r>
              <a:rPr lang="en-US" altLang="zh-CN" sz="1400" kern="100" dirty="0">
                <a:effectLst/>
                <a:latin typeface="Times New Roman" panose="02020603050405020304" pitchFamily="18" charset="0"/>
                <a:ea typeface="宋体" panose="02010600030101010101" pitchFamily="2" charset="-122"/>
              </a:rPr>
              <a:t> = #{obj.ruleClassify} </a:t>
            </a:r>
            <a:endParaRPr lang="zh-CN" altLang="zh-CN" sz="1400" kern="100" dirty="0">
              <a:effectLst/>
              <a:latin typeface="Times New Roman" panose="02020603050405020304" pitchFamily="18" charset="0"/>
              <a:ea typeface="宋体" panose="02010600030101010101" pitchFamily="2" charset="-122"/>
            </a:endParaRPr>
          </a:p>
          <a:p>
            <a:pPr indent="666750" algn="just" latinLnBrk="1"/>
            <a:r>
              <a:rPr lang="en-US" altLang="zh-CN" sz="1400" kern="100" dirty="0">
                <a:effectLst/>
                <a:latin typeface="Times New Roman" panose="02020603050405020304" pitchFamily="18" charset="0"/>
                <a:ea typeface="宋体" panose="02010600030101010101" pitchFamily="2" charset="-122"/>
              </a:rPr>
              <a:t>where </a:t>
            </a:r>
            <a:r>
              <a:rPr lang="en-US" altLang="zh-CN" sz="1400" kern="100" dirty="0" err="1">
                <a:effectLst/>
                <a:latin typeface="Times New Roman" panose="02020603050405020304" pitchFamily="18" charset="0"/>
                <a:ea typeface="宋体" panose="02010600030101010101" pitchFamily="2" charset="-122"/>
              </a:rPr>
              <a:t>f_id</a:t>
            </a:r>
            <a:r>
              <a:rPr lang="en-US" altLang="zh-CN" sz="1400" kern="100" dirty="0">
                <a:effectLst/>
                <a:latin typeface="Times New Roman" panose="02020603050405020304" pitchFamily="18" charset="0"/>
                <a:ea typeface="宋体" panose="02010600030101010101" pitchFamily="2" charset="-122"/>
              </a:rPr>
              <a:t> = #{obj.id}")</a:t>
            </a:r>
            <a:endParaRPr lang="zh-CN" altLang="zh-CN" sz="1400" kern="100" dirty="0">
              <a:effectLst/>
              <a:latin typeface="Times New Roman" panose="02020603050405020304" pitchFamily="18" charset="0"/>
              <a:ea typeface="宋体" panose="02010600030101010101" pitchFamily="2" charset="-122"/>
            </a:endParaRPr>
          </a:p>
          <a:p>
            <a:pPr indent="266700" algn="just"/>
            <a:endParaRPr lang="zh-CN" altLang="zh-CN" sz="1400" kern="100" dirty="0">
              <a:effectLst/>
              <a:latin typeface="Times New Roman" panose="02020603050405020304" pitchFamily="18" charset="0"/>
              <a:ea typeface="宋体" panose="02010600030101010101" pitchFamily="2" charset="-122"/>
            </a:endParaRPr>
          </a:p>
        </p:txBody>
      </p:sp>
      <p:grpSp>
        <p:nvGrpSpPr>
          <p:cNvPr id="17" name="组合 16">
            <a:extLst>
              <a:ext uri="{FF2B5EF4-FFF2-40B4-BE49-F238E27FC236}">
                <a16:creationId xmlns:a16="http://schemas.microsoft.com/office/drawing/2014/main" id="{EEC98DF6-3E72-48E5-B8DA-A1B15915B51B}"/>
              </a:ext>
            </a:extLst>
          </p:cNvPr>
          <p:cNvGrpSpPr/>
          <p:nvPr/>
        </p:nvGrpSpPr>
        <p:grpSpPr>
          <a:xfrm>
            <a:off x="0" y="-12578"/>
            <a:ext cx="12192000" cy="891141"/>
            <a:chOff x="0" y="-16"/>
            <a:chExt cx="19200" cy="1261"/>
          </a:xfrm>
        </p:grpSpPr>
        <p:sp>
          <p:nvSpPr>
            <p:cNvPr id="19" name="矩形 4">
              <a:extLst>
                <a:ext uri="{FF2B5EF4-FFF2-40B4-BE49-F238E27FC236}">
                  <a16:creationId xmlns:a16="http://schemas.microsoft.com/office/drawing/2014/main" id="{95975767-3756-4A4E-8838-693642117DCB}"/>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C99B1CD9-E146-4E6D-AA71-8FE2325123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1" name="矩形 20">
              <a:extLst>
                <a:ext uri="{FF2B5EF4-FFF2-40B4-BE49-F238E27FC236}">
                  <a16:creationId xmlns:a16="http://schemas.microsoft.com/office/drawing/2014/main" id="{63F4E161-EFFA-43CA-B45D-9562F7A4E857}"/>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2" name="直接连接符 38">
              <a:extLst>
                <a:ext uri="{FF2B5EF4-FFF2-40B4-BE49-F238E27FC236}">
                  <a16:creationId xmlns:a16="http://schemas.microsoft.com/office/drawing/2014/main" id="{C5AB92BE-421A-44E9-AF1B-1133ED6FDA7F}"/>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3DA9CA8-F198-4C6D-87A8-962D5DE517A3}"/>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703C3CBF-14D2-4CC2-808D-062C35CEAFBA}"/>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5" name="TextBox 9">
              <a:extLst>
                <a:ext uri="{FF2B5EF4-FFF2-40B4-BE49-F238E27FC236}">
                  <a16:creationId xmlns:a16="http://schemas.microsoft.com/office/drawing/2014/main" id="{89E81A4E-3949-4CFC-8DC8-DBC0EAE899C9}"/>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1280FDF2-6730-479B-9D2F-F9714F0D010C}"/>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6720C5B0-ECF6-4E3A-AAFB-E2A1C3715CC8}"/>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1083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代码实现</a:t>
            </a:r>
          </a:p>
        </p:txBody>
      </p:sp>
      <p:sp>
        <p:nvSpPr>
          <p:cNvPr id="18" name="文本框 17">
            <a:extLst>
              <a:ext uri="{FF2B5EF4-FFF2-40B4-BE49-F238E27FC236}">
                <a16:creationId xmlns:a16="http://schemas.microsoft.com/office/drawing/2014/main" id="{49A01411-DC02-4CDD-9D64-C587E732BED2}"/>
              </a:ext>
            </a:extLst>
          </p:cNvPr>
          <p:cNvSpPr txBox="1"/>
          <p:nvPr/>
        </p:nvSpPr>
        <p:spPr>
          <a:xfrm>
            <a:off x="1842967" y="2672800"/>
            <a:ext cx="8329536" cy="2246769"/>
          </a:xfrm>
          <a:prstGeom prst="rect">
            <a:avLst/>
          </a:prstGeom>
          <a:noFill/>
        </p:spPr>
        <p:txBody>
          <a:bodyPr wrap="square">
            <a:spAutoFit/>
          </a:bodyPr>
          <a:lstStyle/>
          <a:p>
            <a:pPr indent="266700" algn="just"/>
            <a:r>
              <a:rPr lang="en-US" altLang="zh-CN" sz="1400" kern="100" dirty="0">
                <a:effectLst/>
                <a:latin typeface="Times New Roman" panose="02020603050405020304" pitchFamily="18" charset="0"/>
                <a:ea typeface="宋体" panose="02010600030101010101" pitchFamily="2" charset="-122"/>
              </a:rPr>
              <a:t>53     void </a:t>
            </a:r>
            <a:r>
              <a:rPr lang="en-US" altLang="zh-CN" sz="1400" kern="100" dirty="0" err="1">
                <a:effectLst/>
                <a:latin typeface="Times New Roman" panose="02020603050405020304" pitchFamily="18" charset="0"/>
                <a:ea typeface="宋体" panose="02010600030101010101" pitchFamily="2" charset="-122"/>
              </a:rPr>
              <a:t>updateRule</a:t>
            </a:r>
            <a:r>
              <a:rPr lang="en-US" altLang="zh-CN" sz="1400" kern="100" dirty="0">
                <a:effectLst/>
                <a:latin typeface="Times New Roman" panose="02020603050405020304" pitchFamily="18" charset="0"/>
                <a:ea typeface="宋体" panose="02010600030101010101" pitchFamily="2" charset="-122"/>
              </a:rPr>
              <a:t>(@Param("obj") ReportRuleEntityV2 rule);</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54     //</a:t>
            </a:r>
            <a:r>
              <a:rPr lang="zh-CN" altLang="zh-CN" sz="1400" kern="100" dirty="0">
                <a:effectLst/>
                <a:latin typeface="Times New Roman" panose="02020603050405020304" pitchFamily="18" charset="0"/>
                <a:ea typeface="宋体" panose="02010600030101010101" pitchFamily="2" charset="-122"/>
              </a:rPr>
              <a:t>删除故障告警规则</a:t>
            </a:r>
          </a:p>
          <a:p>
            <a:pPr indent="266700" algn="just"/>
            <a:r>
              <a:rPr lang="en-US" altLang="zh-CN" sz="1400" kern="100" dirty="0">
                <a:effectLst/>
                <a:latin typeface="Times New Roman" panose="02020603050405020304" pitchFamily="18" charset="0"/>
                <a:ea typeface="宋体" panose="02010600030101010101" pitchFamily="2" charset="-122"/>
              </a:rPr>
              <a:t>55     @Update("update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set </a:t>
            </a:r>
            <a:r>
              <a:rPr lang="en-US" altLang="zh-CN" sz="1400" kern="100" dirty="0" err="1">
                <a:effectLst/>
                <a:latin typeface="Times New Roman" panose="02020603050405020304" pitchFamily="18" charset="0"/>
                <a:ea typeface="宋体" panose="02010600030101010101" pitchFamily="2" charset="-122"/>
              </a:rPr>
              <a:t>f_deleted</a:t>
            </a:r>
            <a:r>
              <a:rPr lang="en-US" altLang="zh-CN" sz="1400" kern="100" dirty="0">
                <a:effectLst/>
                <a:latin typeface="Times New Roman" panose="02020603050405020304" pitchFamily="18" charset="0"/>
                <a:ea typeface="宋体" panose="02010600030101010101" pitchFamily="2" charset="-122"/>
              </a:rPr>
              <a:t> = 1 where </a:t>
            </a:r>
            <a:r>
              <a:rPr lang="en-US" altLang="zh-CN" sz="1400" kern="100" dirty="0" err="1">
                <a:effectLst/>
                <a:latin typeface="Times New Roman" panose="02020603050405020304" pitchFamily="18" charset="0"/>
                <a:ea typeface="宋体" panose="02010600030101010101" pitchFamily="2" charset="-122"/>
              </a:rPr>
              <a:t>f_id</a:t>
            </a:r>
            <a:r>
              <a:rPr lang="en-US" altLang="zh-CN" sz="1400" kern="100" dirty="0">
                <a:effectLst/>
                <a:latin typeface="Times New Roman" panose="02020603050405020304" pitchFamily="18" charset="0"/>
                <a:ea typeface="宋体" panose="02010600030101010101" pitchFamily="2" charset="-122"/>
              </a:rPr>
              <a:t>= #{id}")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56     void </a:t>
            </a:r>
            <a:r>
              <a:rPr lang="en-US" altLang="zh-CN" sz="1400" kern="100" dirty="0" err="1">
                <a:effectLst/>
                <a:latin typeface="Times New Roman" panose="02020603050405020304" pitchFamily="18" charset="0"/>
                <a:ea typeface="宋体" panose="02010600030101010101" pitchFamily="2" charset="-122"/>
              </a:rPr>
              <a:t>deleteRule</a:t>
            </a:r>
            <a:r>
              <a:rPr lang="en-US" altLang="zh-CN" sz="1400" kern="100" dirty="0">
                <a:effectLst/>
                <a:latin typeface="Times New Roman" panose="02020603050405020304" pitchFamily="18" charset="0"/>
                <a:ea typeface="宋体" panose="02010600030101010101" pitchFamily="2" charset="-122"/>
              </a:rPr>
              <a:t>(@Param("id") Long 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57     //</a:t>
            </a:r>
            <a:r>
              <a:rPr lang="zh-CN" altLang="zh-CN" sz="1400" kern="100" dirty="0">
                <a:effectLst/>
                <a:latin typeface="Times New Roman" panose="02020603050405020304" pitchFamily="18" charset="0"/>
                <a:ea typeface="宋体" panose="02010600030101010101" pitchFamily="2" charset="-122"/>
              </a:rPr>
              <a:t>通过</a:t>
            </a:r>
            <a:r>
              <a:rPr lang="en-US" altLang="zh-CN" sz="1400" kern="100" dirty="0">
                <a:effectLst/>
                <a:latin typeface="Times New Roman" panose="02020603050405020304" pitchFamily="18" charset="0"/>
                <a:ea typeface="宋体" panose="02010600030101010101" pitchFamily="2" charset="-122"/>
              </a:rPr>
              <a:t>ID</a:t>
            </a:r>
            <a:r>
              <a:rPr lang="zh-CN" altLang="zh-CN" sz="1400" kern="100" dirty="0">
                <a:effectLst/>
                <a:latin typeface="Times New Roman" panose="02020603050405020304" pitchFamily="18" charset="0"/>
                <a:ea typeface="宋体" panose="02010600030101010101" pitchFamily="2" charset="-122"/>
              </a:rPr>
              <a:t>查询故障告警规则</a:t>
            </a:r>
          </a:p>
          <a:p>
            <a:pPr indent="266700" algn="just"/>
            <a:r>
              <a:rPr lang="en-US" altLang="zh-CN" sz="1400" kern="100" dirty="0">
                <a:effectLst/>
                <a:latin typeface="Times New Roman" panose="02020603050405020304" pitchFamily="18" charset="0"/>
                <a:ea typeface="宋体" panose="02010600030101010101" pitchFamily="2" charset="-122"/>
              </a:rPr>
              <a:t>58     @ResultMap("ReportRuleMap2")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59     @Select("select * from </a:t>
            </a:r>
            <a:r>
              <a:rPr lang="en-US" altLang="zh-CN" sz="1400" kern="100" dirty="0" err="1">
                <a:effectLst/>
                <a:latin typeface="Times New Roman" panose="02020603050405020304" pitchFamily="18" charset="0"/>
                <a:ea typeface="宋体" panose="02010600030101010101" pitchFamily="2" charset="-122"/>
              </a:rPr>
              <a:t>t_report_rule_new</a:t>
            </a:r>
            <a:r>
              <a:rPr lang="en-US" altLang="zh-CN" sz="1400" kern="100" dirty="0">
                <a:effectLst/>
                <a:latin typeface="Times New Roman" panose="02020603050405020304" pitchFamily="18" charset="0"/>
                <a:ea typeface="宋体" panose="02010600030101010101" pitchFamily="2" charset="-122"/>
              </a:rPr>
              <a:t> where </a:t>
            </a:r>
            <a:r>
              <a:rPr lang="en-US" altLang="zh-CN" sz="1400" kern="100" dirty="0" err="1">
                <a:effectLst/>
                <a:latin typeface="Times New Roman" panose="02020603050405020304" pitchFamily="18" charset="0"/>
                <a:ea typeface="宋体" panose="02010600030101010101" pitchFamily="2" charset="-122"/>
              </a:rPr>
              <a:t>f_deleted</a:t>
            </a:r>
            <a:r>
              <a:rPr lang="en-US" altLang="zh-CN" sz="1400" kern="100" dirty="0">
                <a:effectLst/>
                <a:latin typeface="Times New Roman" panose="02020603050405020304" pitchFamily="18" charset="0"/>
                <a:ea typeface="宋体" panose="02010600030101010101" pitchFamily="2" charset="-122"/>
              </a:rPr>
              <a:t>=0 and </a:t>
            </a:r>
            <a:r>
              <a:rPr lang="en-US" altLang="zh-CN" sz="1400" kern="100" dirty="0" err="1">
                <a:effectLst/>
                <a:latin typeface="Times New Roman" panose="02020603050405020304" pitchFamily="18" charset="0"/>
                <a:ea typeface="宋体" panose="02010600030101010101" pitchFamily="2" charset="-122"/>
              </a:rPr>
              <a:t>f_id</a:t>
            </a:r>
            <a:r>
              <a:rPr lang="en-US" altLang="zh-CN" sz="1400" kern="100" dirty="0">
                <a:effectLst/>
                <a:latin typeface="Times New Roman" panose="02020603050405020304" pitchFamily="18" charset="0"/>
                <a:ea typeface="宋体" panose="02010600030101010101" pitchFamily="2" charset="-122"/>
              </a:rPr>
              <a:t> = #{id}")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60    ReportRuleEntityV2 </a:t>
            </a:r>
            <a:r>
              <a:rPr lang="en-US" altLang="zh-CN" sz="1400" kern="100" dirty="0" err="1">
                <a:effectLst/>
                <a:latin typeface="Times New Roman" panose="02020603050405020304" pitchFamily="18" charset="0"/>
                <a:ea typeface="宋体" panose="02010600030101010101" pitchFamily="2" charset="-122"/>
              </a:rPr>
              <a:t>getRuleById</a:t>
            </a:r>
            <a:r>
              <a:rPr lang="en-US" altLang="zh-CN" sz="1400" kern="100" dirty="0">
                <a:effectLst/>
                <a:latin typeface="Times New Roman" panose="02020603050405020304" pitchFamily="18" charset="0"/>
                <a:ea typeface="宋体" panose="02010600030101010101" pitchFamily="2" charset="-122"/>
              </a:rPr>
              <a:t>(@Param("id") Long id);</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en-US" altLang="zh-CN" sz="1400" kern="100" dirty="0">
                <a:effectLst/>
                <a:latin typeface="Times New Roman" panose="02020603050405020304" pitchFamily="18" charset="0"/>
                <a:ea typeface="宋体" panose="02010600030101010101" pitchFamily="2" charset="-122"/>
              </a:rPr>
              <a:t>61 }</a:t>
            </a:r>
            <a:endParaRPr lang="zh-CN" altLang="zh-CN" sz="1400" kern="100" dirty="0">
              <a:effectLst/>
              <a:latin typeface="Times New Roman" panose="02020603050405020304" pitchFamily="18" charset="0"/>
              <a:ea typeface="宋体" panose="02010600030101010101" pitchFamily="2" charset="-122"/>
            </a:endParaRPr>
          </a:p>
          <a:p>
            <a:pPr indent="266700" algn="just"/>
            <a:endParaRPr lang="zh-CN" altLang="zh-CN" sz="1400" kern="100" dirty="0">
              <a:effectLst/>
              <a:latin typeface="Times New Roman" panose="02020603050405020304" pitchFamily="18" charset="0"/>
              <a:ea typeface="宋体" panose="02010600030101010101" pitchFamily="2" charset="-122"/>
            </a:endParaRPr>
          </a:p>
        </p:txBody>
      </p:sp>
      <p:grpSp>
        <p:nvGrpSpPr>
          <p:cNvPr id="19" name="组合 18">
            <a:extLst>
              <a:ext uri="{FF2B5EF4-FFF2-40B4-BE49-F238E27FC236}">
                <a16:creationId xmlns:a16="http://schemas.microsoft.com/office/drawing/2014/main" id="{9C754396-AE5A-4490-944D-A23146C93D86}"/>
              </a:ext>
            </a:extLst>
          </p:cNvPr>
          <p:cNvGrpSpPr/>
          <p:nvPr/>
        </p:nvGrpSpPr>
        <p:grpSpPr>
          <a:xfrm>
            <a:off x="0" y="-12578"/>
            <a:ext cx="12192000" cy="891141"/>
            <a:chOff x="0" y="-16"/>
            <a:chExt cx="19200" cy="1261"/>
          </a:xfrm>
        </p:grpSpPr>
        <p:sp>
          <p:nvSpPr>
            <p:cNvPr id="20" name="矩形 4">
              <a:extLst>
                <a:ext uri="{FF2B5EF4-FFF2-40B4-BE49-F238E27FC236}">
                  <a16:creationId xmlns:a16="http://schemas.microsoft.com/office/drawing/2014/main" id="{B6DB67D9-1373-465A-9100-C8F54AAFC525}"/>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9DBC0BDC-FD8C-4F1F-9125-96C0EEBF55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2C906A0D-574B-4637-91D5-7AB7E56E5211}"/>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3" name="直接连接符 38">
              <a:extLst>
                <a:ext uri="{FF2B5EF4-FFF2-40B4-BE49-F238E27FC236}">
                  <a16:creationId xmlns:a16="http://schemas.microsoft.com/office/drawing/2014/main" id="{324725EF-8E85-46B0-AF84-1E678B67C672}"/>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F2887717-DC8A-4479-B1E6-9023C1B7A4CA}"/>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5" name="TextBox 9">
              <a:extLst>
                <a:ext uri="{FF2B5EF4-FFF2-40B4-BE49-F238E27FC236}">
                  <a16:creationId xmlns:a16="http://schemas.microsoft.com/office/drawing/2014/main" id="{15FF1CCD-AA9E-4D1B-83EA-7687742141B0}"/>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6" name="TextBox 9">
              <a:extLst>
                <a:ext uri="{FF2B5EF4-FFF2-40B4-BE49-F238E27FC236}">
                  <a16:creationId xmlns:a16="http://schemas.microsoft.com/office/drawing/2014/main" id="{F2EE87AC-71E3-4E7D-B4E0-DE0840C4858B}"/>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A6646FB0-1B16-4F14-BAD2-25F5D5B98072}"/>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4B5C3131-C2DC-4F62-BCFD-8448E9AEBDA7}"/>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08556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C2D589CF-13DE-4791-58BF-329F99EF0724}"/>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a:ln>
                  <a:noFill/>
                </a:ln>
                <a:effectLst/>
                <a:uLnTx/>
                <a:uFillTx/>
                <a:cs typeface="+mn-ea"/>
                <a:sym typeface="+mn-lt"/>
              </a:rPr>
              <a:t>测试</a:t>
            </a:r>
            <a:r>
              <a:rPr lang="zh-CN" altLang="en-US" sz="2400" b="1" noProof="0" dirty="0">
                <a:ln>
                  <a:noFill/>
                </a:ln>
                <a:effectLst/>
                <a:uLnTx/>
                <a:uFillTx/>
                <a:cs typeface="+mn-ea"/>
                <a:sym typeface="+mn-lt"/>
              </a:rPr>
              <a:t>案例</a:t>
            </a:r>
          </a:p>
        </p:txBody>
      </p:sp>
      <p:pic>
        <p:nvPicPr>
          <p:cNvPr id="4" name="图片 3">
            <a:extLst>
              <a:ext uri="{FF2B5EF4-FFF2-40B4-BE49-F238E27FC236}">
                <a16:creationId xmlns:a16="http://schemas.microsoft.com/office/drawing/2014/main" id="{4084F5A0-FAC8-4F5A-8608-36B07372F39B}"/>
              </a:ext>
            </a:extLst>
          </p:cNvPr>
          <p:cNvPicPr>
            <a:picLocks noChangeAspect="1"/>
          </p:cNvPicPr>
          <p:nvPr/>
        </p:nvPicPr>
        <p:blipFill>
          <a:blip r:embed="rId4"/>
          <a:stretch>
            <a:fillRect/>
          </a:stretch>
        </p:blipFill>
        <p:spPr>
          <a:xfrm>
            <a:off x="3620870" y="1942963"/>
            <a:ext cx="4442592" cy="4853807"/>
          </a:xfrm>
          <a:prstGeom prst="rect">
            <a:avLst/>
          </a:prstGeom>
        </p:spPr>
      </p:pic>
      <p:grpSp>
        <p:nvGrpSpPr>
          <p:cNvPr id="21" name="组合 20">
            <a:extLst>
              <a:ext uri="{FF2B5EF4-FFF2-40B4-BE49-F238E27FC236}">
                <a16:creationId xmlns:a16="http://schemas.microsoft.com/office/drawing/2014/main" id="{3C64C70F-AA9E-4CF1-8F85-89165355AE7C}"/>
              </a:ext>
            </a:extLst>
          </p:cNvPr>
          <p:cNvGrpSpPr/>
          <p:nvPr/>
        </p:nvGrpSpPr>
        <p:grpSpPr>
          <a:xfrm>
            <a:off x="0" y="-12578"/>
            <a:ext cx="12192000" cy="891141"/>
            <a:chOff x="0" y="-16"/>
            <a:chExt cx="19200" cy="1261"/>
          </a:xfrm>
        </p:grpSpPr>
        <p:sp>
          <p:nvSpPr>
            <p:cNvPr id="22" name="矩形 4">
              <a:extLst>
                <a:ext uri="{FF2B5EF4-FFF2-40B4-BE49-F238E27FC236}">
                  <a16:creationId xmlns:a16="http://schemas.microsoft.com/office/drawing/2014/main" id="{385F5325-11BB-47DC-80FB-A1575D6C6364}"/>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3" name="图片 22">
              <a:extLst>
                <a:ext uri="{FF2B5EF4-FFF2-40B4-BE49-F238E27FC236}">
                  <a16:creationId xmlns:a16="http://schemas.microsoft.com/office/drawing/2014/main" id="{4746B94F-9393-44F4-823C-115ACE9079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4" name="矩形 23">
              <a:extLst>
                <a:ext uri="{FF2B5EF4-FFF2-40B4-BE49-F238E27FC236}">
                  <a16:creationId xmlns:a16="http://schemas.microsoft.com/office/drawing/2014/main" id="{D4A749DD-65EB-4FCC-A56E-8498EDDB47D2}"/>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5" name="直接连接符 38">
              <a:extLst>
                <a:ext uri="{FF2B5EF4-FFF2-40B4-BE49-F238E27FC236}">
                  <a16:creationId xmlns:a16="http://schemas.microsoft.com/office/drawing/2014/main" id="{64692F95-63D4-443D-8A52-F3D1B14F1393}"/>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a:extLst>
                <a:ext uri="{FF2B5EF4-FFF2-40B4-BE49-F238E27FC236}">
                  <a16:creationId xmlns:a16="http://schemas.microsoft.com/office/drawing/2014/main" id="{E9063ED4-D062-43C6-8AE4-73F009F089DA}"/>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31" name="TextBox 9">
              <a:extLst>
                <a:ext uri="{FF2B5EF4-FFF2-40B4-BE49-F238E27FC236}">
                  <a16:creationId xmlns:a16="http://schemas.microsoft.com/office/drawing/2014/main" id="{F46FE6ED-6235-4F2A-BF13-C46D2F58BC7B}"/>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36" name="TextBox 9">
              <a:extLst>
                <a:ext uri="{FF2B5EF4-FFF2-40B4-BE49-F238E27FC236}">
                  <a16:creationId xmlns:a16="http://schemas.microsoft.com/office/drawing/2014/main" id="{66C574B2-52AE-4D66-BAFE-B93346057C60}"/>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7" name="直接连接符 38">
              <a:extLst>
                <a:ext uri="{FF2B5EF4-FFF2-40B4-BE49-F238E27FC236}">
                  <a16:creationId xmlns:a16="http://schemas.microsoft.com/office/drawing/2014/main" id="{E73D6091-CE88-4BD4-B98E-B23ACC10179B}"/>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8">
              <a:extLst>
                <a:ext uri="{FF2B5EF4-FFF2-40B4-BE49-F238E27FC236}">
                  <a16:creationId xmlns:a16="http://schemas.microsoft.com/office/drawing/2014/main" id="{AD66060E-39F0-4AF4-8C51-45DD8E992BC6}"/>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88360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好的编程风格与原则</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23098073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D97D8668-635A-48FB-9F25-A9D8889F793E}"/>
              </a:ext>
            </a:extLst>
          </p:cNvPr>
          <p:cNvPicPr>
            <a:picLocks noChangeAspect="1"/>
          </p:cNvPicPr>
          <p:nvPr/>
        </p:nvPicPr>
        <p:blipFill>
          <a:blip r:embed="rId4"/>
          <a:stretch>
            <a:fillRect/>
          </a:stretch>
        </p:blipFill>
        <p:spPr>
          <a:xfrm>
            <a:off x="5352226" y="915671"/>
            <a:ext cx="4540921" cy="5692984"/>
          </a:xfrm>
          <a:prstGeom prst="rect">
            <a:avLst/>
          </a:prstGeom>
        </p:spPr>
      </p:pic>
      <p:grpSp>
        <p:nvGrpSpPr>
          <p:cNvPr id="18" name="组合 17">
            <a:extLst>
              <a:ext uri="{FF2B5EF4-FFF2-40B4-BE49-F238E27FC236}">
                <a16:creationId xmlns:a16="http://schemas.microsoft.com/office/drawing/2014/main" id="{C8A5C032-9C70-4CD0-AAFC-5DAFD5267D9F}"/>
              </a:ext>
            </a:extLst>
          </p:cNvPr>
          <p:cNvGrpSpPr/>
          <p:nvPr/>
        </p:nvGrpSpPr>
        <p:grpSpPr>
          <a:xfrm>
            <a:off x="0" y="-73987"/>
            <a:ext cx="12192000" cy="891141"/>
            <a:chOff x="0" y="-16"/>
            <a:chExt cx="19200" cy="1261"/>
          </a:xfrm>
        </p:grpSpPr>
        <p:sp>
          <p:nvSpPr>
            <p:cNvPr id="19" name="矩形 4">
              <a:extLst>
                <a:ext uri="{FF2B5EF4-FFF2-40B4-BE49-F238E27FC236}">
                  <a16:creationId xmlns:a16="http://schemas.microsoft.com/office/drawing/2014/main" id="{F2813728-C805-4292-92D3-350E7542CB31}"/>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7C91533D-4D7D-4524-BB67-3DFEB6F89C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1" name="矩形 20">
              <a:extLst>
                <a:ext uri="{FF2B5EF4-FFF2-40B4-BE49-F238E27FC236}">
                  <a16:creationId xmlns:a16="http://schemas.microsoft.com/office/drawing/2014/main" id="{632FEB0E-8E3C-46C7-857D-5CF5BAEF1FA8}"/>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2" name="直接连接符 38">
              <a:extLst>
                <a:ext uri="{FF2B5EF4-FFF2-40B4-BE49-F238E27FC236}">
                  <a16:creationId xmlns:a16="http://schemas.microsoft.com/office/drawing/2014/main" id="{141EDDD8-B6ED-4855-A97A-9616662EE599}"/>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50EA73AE-24C2-42CF-B564-CA3CDEE7DDA5}"/>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44453791-E2FA-4D5B-8709-5BDCCF73A10B}"/>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5" name="TextBox 9">
              <a:extLst>
                <a:ext uri="{FF2B5EF4-FFF2-40B4-BE49-F238E27FC236}">
                  <a16:creationId xmlns:a16="http://schemas.microsoft.com/office/drawing/2014/main" id="{2C86E732-44DB-4018-B2F0-DD4023D9D58A}"/>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4BE57E78-2EEB-4E41-8181-AE103EEBA5A8}"/>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04A1BB8C-277C-476C-B5C9-7DE006DC4C86}"/>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FC514395-0D8B-4F50-8429-2D0EEBA1E3DB}"/>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a:ln>
                  <a:noFill/>
                </a:ln>
                <a:effectLst/>
                <a:uLnTx/>
                <a:uFillTx/>
                <a:cs typeface="+mn-ea"/>
                <a:sym typeface="+mn-lt"/>
              </a:rPr>
              <a:t>测试</a:t>
            </a:r>
            <a:r>
              <a:rPr lang="zh-CN" altLang="en-US" sz="2400" b="1" noProof="0" dirty="0">
                <a:ln>
                  <a:noFill/>
                </a:ln>
                <a:effectLst/>
                <a:uLnTx/>
                <a:uFillTx/>
                <a:cs typeface="+mn-ea"/>
                <a:sym typeface="+mn-lt"/>
              </a:rPr>
              <a:t>案例</a:t>
            </a:r>
          </a:p>
        </p:txBody>
      </p:sp>
    </p:spTree>
    <p:extLst>
      <p:ext uri="{BB962C8B-B14F-4D97-AF65-F5344CB8AC3E}">
        <p14:creationId xmlns:p14="http://schemas.microsoft.com/office/powerpoint/2010/main" val="1971752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6.11 </a:t>
            </a:r>
            <a:r>
              <a:rPr lang="zh-CN" altLang="en-US" sz="2800" b="1" dirty="0">
                <a:solidFill>
                  <a:schemeClr val="tx1">
                    <a:lumMod val="65000"/>
                    <a:lumOff val="35000"/>
                  </a:schemeClr>
                </a:solidFill>
                <a:cs typeface="+mn-ea"/>
                <a:sym typeface="+mn-lt"/>
              </a:rPr>
              <a:t>实现与测试案例</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02CF4BAD-C34A-469A-9FFC-37FAF422A2A0}"/>
              </a:ext>
            </a:extLst>
          </p:cNvPr>
          <p:cNvPicPr>
            <a:picLocks noChangeAspect="1"/>
          </p:cNvPicPr>
          <p:nvPr/>
        </p:nvPicPr>
        <p:blipFill>
          <a:blip r:embed="rId4"/>
          <a:stretch>
            <a:fillRect/>
          </a:stretch>
        </p:blipFill>
        <p:spPr>
          <a:xfrm>
            <a:off x="5216347" y="985643"/>
            <a:ext cx="5407574" cy="5872357"/>
          </a:xfrm>
          <a:prstGeom prst="rect">
            <a:avLst/>
          </a:prstGeom>
        </p:spPr>
      </p:pic>
      <p:grpSp>
        <p:nvGrpSpPr>
          <p:cNvPr id="18" name="组合 17">
            <a:extLst>
              <a:ext uri="{FF2B5EF4-FFF2-40B4-BE49-F238E27FC236}">
                <a16:creationId xmlns:a16="http://schemas.microsoft.com/office/drawing/2014/main" id="{2425727F-2A54-4F0C-8C38-D45E966B38A2}"/>
              </a:ext>
            </a:extLst>
          </p:cNvPr>
          <p:cNvGrpSpPr/>
          <p:nvPr/>
        </p:nvGrpSpPr>
        <p:grpSpPr>
          <a:xfrm>
            <a:off x="0" y="-12578"/>
            <a:ext cx="12192000" cy="891141"/>
            <a:chOff x="0" y="-16"/>
            <a:chExt cx="19200" cy="1261"/>
          </a:xfrm>
        </p:grpSpPr>
        <p:sp>
          <p:nvSpPr>
            <p:cNvPr id="19" name="矩形 4">
              <a:extLst>
                <a:ext uri="{FF2B5EF4-FFF2-40B4-BE49-F238E27FC236}">
                  <a16:creationId xmlns:a16="http://schemas.microsoft.com/office/drawing/2014/main" id="{62CE0753-CD99-4A90-A48A-D8C239EEE054}"/>
                </a:ext>
              </a:extLst>
            </p:cNvPr>
            <p:cNvSpPr/>
            <p:nvPr/>
          </p:nvSpPr>
          <p:spPr>
            <a:xfrm>
              <a:off x="0" y="0"/>
              <a:ext cx="19200" cy="124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4E33028B-E18B-4A48-823B-1EBF3F86B6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1" name="矩形 20">
              <a:extLst>
                <a:ext uri="{FF2B5EF4-FFF2-40B4-BE49-F238E27FC236}">
                  <a16:creationId xmlns:a16="http://schemas.microsoft.com/office/drawing/2014/main" id="{533D2032-B80D-45C3-BA82-D24B3730E87C}"/>
                </a:ext>
              </a:extLst>
            </p:cNvPr>
            <p:cNvSpPr/>
            <p:nvPr/>
          </p:nvSpPr>
          <p:spPr>
            <a:xfrm>
              <a:off x="12564" y="-16"/>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实现与验证案例</a:t>
              </a:r>
            </a:p>
          </p:txBody>
        </p:sp>
        <p:cxnSp>
          <p:nvCxnSpPr>
            <p:cNvPr id="22" name="直接连接符 38">
              <a:extLst>
                <a:ext uri="{FF2B5EF4-FFF2-40B4-BE49-F238E27FC236}">
                  <a16:creationId xmlns:a16="http://schemas.microsoft.com/office/drawing/2014/main" id="{F34FD8A7-E4AE-4FAF-9BEC-96A105B27899}"/>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2C3389F-5024-4CB0-9674-699265E5B285}"/>
                </a:ext>
              </a:extLst>
            </p:cNvPr>
            <p:cNvSpPr txBox="1"/>
            <p:nvPr/>
          </p:nvSpPr>
          <p:spPr>
            <a:xfrm>
              <a:off x="8276" y="266"/>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0E5C07E2-D5AE-4D34-9DBF-230033E41751}"/>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5" name="TextBox 9">
              <a:extLst>
                <a:ext uri="{FF2B5EF4-FFF2-40B4-BE49-F238E27FC236}">
                  <a16:creationId xmlns:a16="http://schemas.microsoft.com/office/drawing/2014/main" id="{9F912F4F-DCC4-4AAC-99F7-5F0C91B96447}"/>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58C19942-A24F-46BB-9440-C2C8677DCB4C}"/>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309D9CE3-EB91-44B6-A42F-C778FCB60396}"/>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3D33A276-3BBB-4652-BB07-C216294C4A5E}"/>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a:ln>
                  <a:noFill/>
                </a:ln>
                <a:effectLst/>
                <a:uLnTx/>
                <a:uFillTx/>
                <a:cs typeface="+mn-ea"/>
                <a:sym typeface="+mn-lt"/>
              </a:rPr>
              <a:t>测试</a:t>
            </a:r>
            <a:r>
              <a:rPr lang="zh-CN" altLang="en-US" sz="2400" b="1" noProof="0" dirty="0">
                <a:ln>
                  <a:noFill/>
                </a:ln>
                <a:effectLst/>
                <a:uLnTx/>
                <a:uFillTx/>
                <a:cs typeface="+mn-ea"/>
                <a:sym typeface="+mn-lt"/>
              </a:rPr>
              <a:t>案例</a:t>
            </a:r>
          </a:p>
        </p:txBody>
      </p:sp>
    </p:spTree>
    <p:extLst>
      <p:ext uri="{BB962C8B-B14F-4D97-AF65-F5344CB8AC3E}">
        <p14:creationId xmlns:p14="http://schemas.microsoft.com/office/powerpoint/2010/main" val="3652813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Part.12</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小结</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30073868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791845"/>
            <a:chOff x="0" y="0"/>
            <a:chExt cx="19200" cy="1247"/>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cs typeface="+mn-ea"/>
                  <a:sym typeface="+mn-lt"/>
                </a:rPr>
                <a:t>本章小结</a:t>
              </a:r>
              <a:endParaRPr lang="zh-CN" altLang="en-US" sz="1100" dirty="0">
                <a:solidFill>
                  <a:schemeClr val="tx1"/>
                </a:solidFill>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grpSp>
      <p:sp>
        <p:nvSpPr>
          <p:cNvPr id="2" name="文本框 1">
            <a:extLst>
              <a:ext uri="{FF2B5EF4-FFF2-40B4-BE49-F238E27FC236}">
                <a16:creationId xmlns:a16="http://schemas.microsoft.com/office/drawing/2014/main" id="{6AD39F66-EA6C-845E-B9A6-6E07FA76D485}"/>
              </a:ext>
            </a:extLst>
          </p:cNvPr>
          <p:cNvSpPr txBox="1"/>
          <p:nvPr/>
        </p:nvSpPr>
        <p:spPr>
          <a:xfrm>
            <a:off x="425448" y="1961789"/>
            <a:ext cx="11551978" cy="794320"/>
          </a:xfrm>
          <a:prstGeom prst="rect">
            <a:avLst/>
          </a:prstGeom>
          <a:noFill/>
          <a:ln>
            <a:noFill/>
          </a:ln>
        </p:spPr>
        <p:txBody>
          <a:bodyPr wrap="square" rtlCol="0">
            <a:spAutoFit/>
          </a:bodyPr>
          <a:lstStyle/>
          <a:p>
            <a:pPr>
              <a:lnSpc>
                <a:spcPct val="120000"/>
              </a:lnSpc>
            </a:pPr>
            <a:r>
              <a:rPr lang="en-US" altLang="zh-CN" sz="2000" dirty="0">
                <a:cs typeface="+mn-ea"/>
                <a:sym typeface="+mn-lt"/>
              </a:rPr>
              <a:t>1.</a:t>
            </a:r>
            <a:r>
              <a:rPr lang="zh-CN" altLang="en-US" sz="2000" dirty="0">
                <a:cs typeface="+mn-ea"/>
                <a:sym typeface="+mn-lt"/>
              </a:rPr>
              <a:t>实现与测试是软件开发过程中不可或缺的重要环节。在实现阶段，开发人员将设计文档转化为可执行的代码，并通过模块化和组件化方法确保系统的</a:t>
            </a:r>
            <a:r>
              <a:rPr lang="zh-CN" altLang="en-US" sz="2000" dirty="0">
                <a:solidFill>
                  <a:srgbClr val="FF0000"/>
                </a:solidFill>
                <a:cs typeface="+mn-ea"/>
                <a:sym typeface="+mn-lt"/>
              </a:rPr>
              <a:t>可维护性和可扩展性</a:t>
            </a:r>
            <a:r>
              <a:rPr lang="zh-CN" altLang="en-US" sz="2000" dirty="0">
                <a:cs typeface="+mn-ea"/>
                <a:sym typeface="+mn-lt"/>
              </a:rPr>
              <a:t>。</a:t>
            </a:r>
            <a:endParaRPr lang="en-US" altLang="zh-CN" sz="2000" dirty="0">
              <a:cs typeface="+mn-ea"/>
              <a:sym typeface="Arial" panose="020B0604020202020204" pitchFamily="34" charset="0"/>
            </a:endParaRPr>
          </a:p>
        </p:txBody>
      </p:sp>
      <p:sp>
        <p:nvSpPr>
          <p:cNvPr id="3" name="文本框 2">
            <a:extLst>
              <a:ext uri="{FF2B5EF4-FFF2-40B4-BE49-F238E27FC236}">
                <a16:creationId xmlns:a16="http://schemas.microsoft.com/office/drawing/2014/main" id="{648459B6-6A05-1689-9F64-4DE007327691}"/>
              </a:ext>
            </a:extLst>
          </p:cNvPr>
          <p:cNvSpPr txBox="1"/>
          <p:nvPr/>
        </p:nvSpPr>
        <p:spPr>
          <a:xfrm>
            <a:off x="425448" y="3159722"/>
            <a:ext cx="11551978"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cs typeface="+mn-ea"/>
                <a:sym typeface="+mn-lt"/>
              </a:rPr>
              <a:t>2.</a:t>
            </a:r>
            <a:r>
              <a:rPr lang="zh-CN" altLang="en-US" sz="2000" dirty="0">
                <a:cs typeface="+mn-ea"/>
                <a:sym typeface="+mn-lt"/>
              </a:rPr>
              <a:t>测试阶段涵盖</a:t>
            </a:r>
            <a:r>
              <a:rPr lang="zh-CN" altLang="en-US" sz="2000" dirty="0">
                <a:solidFill>
                  <a:srgbClr val="FF0000"/>
                </a:solidFill>
                <a:cs typeface="+mn-ea"/>
                <a:sym typeface="+mn-lt"/>
              </a:rPr>
              <a:t>单元测试、集成测试、系统测试和性能测试</a:t>
            </a:r>
            <a:r>
              <a:rPr lang="zh-CN" altLang="en-US" sz="2000" dirty="0">
                <a:cs typeface="+mn-ea"/>
                <a:sym typeface="+mn-lt"/>
              </a:rPr>
              <a:t>等，以验证软件的功能性和性能。持续集成与持续部署确保代码的频繁集成和自动化部署，加速交付过程</a:t>
            </a:r>
            <a:r>
              <a:rPr lang="zh-CN" altLang="en-US" sz="2000" dirty="0">
                <a:cs typeface="+mn-ea"/>
                <a:sym typeface="Arial" panose="020B0604020202020204" pitchFamily="34" charset="0"/>
              </a:rPr>
              <a:t>。</a:t>
            </a:r>
            <a:endParaRPr lang="en-US" altLang="zh-CN" sz="2000" dirty="0">
              <a:cs typeface="+mn-ea"/>
              <a:sym typeface="Arial" panose="020B0604020202020204" pitchFamily="34" charset="0"/>
            </a:endParaRPr>
          </a:p>
        </p:txBody>
      </p:sp>
      <p:sp>
        <p:nvSpPr>
          <p:cNvPr id="4" name="文本框 3">
            <a:extLst>
              <a:ext uri="{FF2B5EF4-FFF2-40B4-BE49-F238E27FC236}">
                <a16:creationId xmlns:a16="http://schemas.microsoft.com/office/drawing/2014/main" id="{CD01F7A6-AE25-4581-531E-13E3D56839CD}"/>
              </a:ext>
            </a:extLst>
          </p:cNvPr>
          <p:cNvSpPr txBox="1"/>
          <p:nvPr/>
        </p:nvSpPr>
        <p:spPr>
          <a:xfrm>
            <a:off x="425448" y="4271221"/>
            <a:ext cx="11551978" cy="707886"/>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cs typeface="+mn-ea"/>
                <a:sym typeface="+mn-lt"/>
              </a:rPr>
              <a:t>3.</a:t>
            </a:r>
            <a:r>
              <a:rPr lang="zh-CN" altLang="en-US" sz="2000" dirty="0">
                <a:cs typeface="+mn-ea"/>
                <a:sym typeface="+mn-lt"/>
              </a:rPr>
              <a:t>自动化测试提高</a:t>
            </a:r>
            <a:r>
              <a:rPr lang="zh-CN" altLang="en-US" sz="2000" dirty="0">
                <a:solidFill>
                  <a:srgbClr val="FF0000"/>
                </a:solidFill>
                <a:cs typeface="+mn-ea"/>
                <a:sym typeface="+mn-lt"/>
              </a:rPr>
              <a:t>测试效率、降低成本，并确保软件质量</a:t>
            </a:r>
            <a:r>
              <a:rPr lang="zh-CN" altLang="en-US" sz="2000" dirty="0">
                <a:cs typeface="+mn-ea"/>
                <a:sym typeface="+mn-lt"/>
              </a:rPr>
              <a:t>。</a:t>
            </a:r>
            <a:r>
              <a:rPr lang="zh-CN" altLang="en-US" sz="2000" dirty="0">
                <a:solidFill>
                  <a:srgbClr val="FF0000"/>
                </a:solidFill>
                <a:cs typeface="+mn-ea"/>
                <a:sym typeface="+mn-lt"/>
              </a:rPr>
              <a:t>代码审查、缺陷修复以及文档记录</a:t>
            </a:r>
            <a:r>
              <a:rPr lang="zh-CN" altLang="en-US" sz="2000" dirty="0">
                <a:cs typeface="+mn-ea"/>
                <a:sym typeface="+mn-lt"/>
              </a:rPr>
              <a:t>都是保障质量的重要步骤。</a:t>
            </a:r>
            <a:endParaRPr lang="en-US" altLang="zh-CN" sz="2000" dirty="0">
              <a:cs typeface="+mn-ea"/>
              <a:sym typeface="Arial" panose="020B0604020202020204" pitchFamily="34" charset="0"/>
            </a:endParaRPr>
          </a:p>
        </p:txBody>
      </p:sp>
    </p:spTree>
    <p:extLst>
      <p:ext uri="{BB962C8B-B14F-4D97-AF65-F5344CB8AC3E}">
        <p14:creationId xmlns:p14="http://schemas.microsoft.com/office/powerpoint/2010/main" val="658771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cs typeface="+mn-ea"/>
                <a:sym typeface="+mn-lt"/>
              </a:rPr>
              <a:t>谢谢</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4666A48-8AD9-9EAA-E060-7C540301A807}"/>
              </a:ext>
            </a:extLst>
          </p:cNvPr>
          <p:cNvSpPr/>
          <p:nvPr/>
        </p:nvSpPr>
        <p:spPr>
          <a:xfrm>
            <a:off x="1343030" y="3425735"/>
            <a:ext cx="9335315" cy="19637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35" name="TextBox 6"/>
          <p:cNvSpPr txBox="1"/>
          <p:nvPr/>
        </p:nvSpPr>
        <p:spPr>
          <a:xfrm>
            <a:off x="425448" y="1107254"/>
            <a:ext cx="4025365" cy="527825"/>
          </a:xfrm>
          <a:prstGeom prst="rect">
            <a:avLst/>
          </a:prstGeom>
          <a:noFill/>
        </p:spPr>
        <p:txBody>
          <a:bodyPr wrap="square" lIns="0" tIns="48000" rIns="0" bIns="48000" rtlCol="0">
            <a:spAutoFit/>
          </a:bodyPr>
          <a:lstStyle/>
          <a:p>
            <a:pPr algn="l"/>
            <a:r>
              <a:rPr lang="en-US" sz="2800" b="1">
                <a:solidFill>
                  <a:schemeClr val="tx1">
                    <a:lumMod val="65000"/>
                    <a:lumOff val="35000"/>
                  </a:schemeClr>
                </a:solidFill>
                <a:cs typeface="+mn-ea"/>
                <a:sym typeface="+mn-lt"/>
              </a:rPr>
              <a:t>6.2 </a:t>
            </a:r>
            <a:r>
              <a:rPr lang="zh-CN" altLang="en-US" sz="2800" b="1" dirty="0">
                <a:solidFill>
                  <a:schemeClr val="tx1">
                    <a:lumMod val="65000"/>
                    <a:lumOff val="35000"/>
                  </a:schemeClr>
                </a:solidFill>
                <a:cs typeface="+mn-ea"/>
                <a:sym typeface="+mn-lt"/>
              </a:rPr>
              <a:t>好的编程风格与原则</a:t>
            </a:r>
          </a:p>
        </p:txBody>
      </p:sp>
      <p:sp>
        <p:nvSpPr>
          <p:cNvPr id="18" name="TextBox 7">
            <a:extLst>
              <a:ext uri="{FF2B5EF4-FFF2-40B4-BE49-F238E27FC236}">
                <a16:creationId xmlns:a16="http://schemas.microsoft.com/office/drawing/2014/main" id="{93651CB7-0CF6-42A1-BEAA-6A9EA44C9D51}"/>
              </a:ext>
            </a:extLst>
          </p:cNvPr>
          <p:cNvSpPr txBox="1">
            <a:spLocks noChangeArrowheads="1"/>
          </p:cNvSpPr>
          <p:nvPr/>
        </p:nvSpPr>
        <p:spPr bwMode="auto">
          <a:xfrm>
            <a:off x="848040" y="1962735"/>
            <a:ext cx="10247315" cy="93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编写的程序</a:t>
            </a:r>
            <a:r>
              <a:rPr lang="zh-CN" altLang="en-US" sz="2000" dirty="0">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不仅仅是为了实现详细设计的要求</a:t>
            </a:r>
            <a:r>
              <a:rPr lang="zh-CN" altLang="en-US" sz="2000" dirty="0">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更重要的是在未来容易被维护人员</a:t>
            </a: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阅读和理解</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。下面给出编程风格的基本要求。</a:t>
            </a:r>
            <a:endPar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37" name="组合 36">
            <a:extLst>
              <a:ext uri="{FF2B5EF4-FFF2-40B4-BE49-F238E27FC236}">
                <a16:creationId xmlns:a16="http://schemas.microsoft.com/office/drawing/2014/main" id="{E1BCBCA2-60CE-4B97-89D0-6136A1FB8503}"/>
              </a:ext>
            </a:extLst>
          </p:cNvPr>
          <p:cNvGrpSpPr/>
          <p:nvPr/>
        </p:nvGrpSpPr>
        <p:grpSpPr>
          <a:xfrm>
            <a:off x="0" y="1"/>
            <a:ext cx="12192000" cy="791845"/>
            <a:chOff x="0" y="0"/>
            <a:chExt cx="19200" cy="1247"/>
          </a:xfrm>
        </p:grpSpPr>
        <p:sp>
          <p:nvSpPr>
            <p:cNvPr id="38" name="矩形 4">
              <a:extLst>
                <a:ext uri="{FF2B5EF4-FFF2-40B4-BE49-F238E27FC236}">
                  <a16:creationId xmlns:a16="http://schemas.microsoft.com/office/drawing/2014/main" id="{A7F647E0-3ACF-4924-9752-50006AA0915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9" name="图片 38">
              <a:extLst>
                <a:ext uri="{FF2B5EF4-FFF2-40B4-BE49-F238E27FC236}">
                  <a16:creationId xmlns:a16="http://schemas.microsoft.com/office/drawing/2014/main" id="{BBCB8290-B620-41EF-B74B-578810BD2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41" name="直接连接符 38">
              <a:extLst>
                <a:ext uri="{FF2B5EF4-FFF2-40B4-BE49-F238E27FC236}">
                  <a16:creationId xmlns:a16="http://schemas.microsoft.com/office/drawing/2014/main" id="{44E9EE28-03E1-41E6-AFC0-62953DE63CF5}"/>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9">
              <a:extLst>
                <a:ext uri="{FF2B5EF4-FFF2-40B4-BE49-F238E27FC236}">
                  <a16:creationId xmlns:a16="http://schemas.microsoft.com/office/drawing/2014/main" id="{84C02C31-634A-4CBA-8AB1-EA870E5FF8FA}"/>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43" name="TextBox 9">
              <a:extLst>
                <a:ext uri="{FF2B5EF4-FFF2-40B4-BE49-F238E27FC236}">
                  <a16:creationId xmlns:a16="http://schemas.microsoft.com/office/drawing/2014/main" id="{5E9B6B3F-8994-4337-858E-A45A4174BB31}"/>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44" name="TextBox 9">
              <a:extLst>
                <a:ext uri="{FF2B5EF4-FFF2-40B4-BE49-F238E27FC236}">
                  <a16:creationId xmlns:a16="http://schemas.microsoft.com/office/drawing/2014/main" id="{00AD177D-0B9D-4F07-8542-AA6FEA2878E2}"/>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45" name="直接连接符 38">
              <a:extLst>
                <a:ext uri="{FF2B5EF4-FFF2-40B4-BE49-F238E27FC236}">
                  <a16:creationId xmlns:a16="http://schemas.microsoft.com/office/drawing/2014/main" id="{3FD66936-9AE9-4C9D-BF59-D562E0580D7C}"/>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A09C76D9-B2F5-4BC4-8288-034F222CFABF}"/>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7" name="矩形 46">
            <a:extLst>
              <a:ext uri="{FF2B5EF4-FFF2-40B4-BE49-F238E27FC236}">
                <a16:creationId xmlns:a16="http://schemas.microsoft.com/office/drawing/2014/main" id="{C4E603A0-E49B-45BE-8EBC-BC7C0EA7B20A}"/>
              </a:ext>
            </a:extLst>
          </p:cNvPr>
          <p:cNvSpPr/>
          <p:nvPr/>
        </p:nvSpPr>
        <p:spPr>
          <a:xfrm>
            <a:off x="5420772" y="0"/>
            <a:ext cx="2376392"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编程风格与原则</a:t>
            </a:r>
          </a:p>
        </p:txBody>
      </p:sp>
      <p:sp>
        <p:nvSpPr>
          <p:cNvPr id="62" name="文本框 61">
            <a:extLst>
              <a:ext uri="{FF2B5EF4-FFF2-40B4-BE49-F238E27FC236}">
                <a16:creationId xmlns:a16="http://schemas.microsoft.com/office/drawing/2014/main" id="{DA7929EC-800C-3E2F-9175-7E5BFBEF767A}"/>
              </a:ext>
            </a:extLst>
          </p:cNvPr>
          <p:cNvSpPr txBox="1"/>
          <p:nvPr/>
        </p:nvSpPr>
        <p:spPr>
          <a:xfrm>
            <a:off x="1648625" y="3509607"/>
            <a:ext cx="4035475" cy="400110"/>
          </a:xfrm>
          <a:prstGeom prst="rect">
            <a:avLst/>
          </a:prstGeom>
          <a:noFill/>
        </p:spPr>
        <p:txBody>
          <a:bodyPr wrap="square" rtlCol="0">
            <a:spAutoFit/>
          </a:bodyPr>
          <a:lstStyle/>
          <a:p>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使用一致的、有意义的变量命名</a:t>
            </a:r>
            <a:endParaRPr lang="zh-CN" altLang="en-US" sz="2000" b="1" dirty="0">
              <a:latin typeface="微软雅黑" panose="020B0503020204020204" pitchFamily="34" charset="-122"/>
            </a:endParaRPr>
          </a:p>
        </p:txBody>
      </p:sp>
      <p:sp>
        <p:nvSpPr>
          <p:cNvPr id="69" name="文本框 68">
            <a:extLst>
              <a:ext uri="{FF2B5EF4-FFF2-40B4-BE49-F238E27FC236}">
                <a16:creationId xmlns:a16="http://schemas.microsoft.com/office/drawing/2014/main" id="{BA748B33-FF11-FBFA-F0C6-01E3F33CE25D}"/>
              </a:ext>
            </a:extLst>
          </p:cNvPr>
          <p:cNvSpPr txBox="1"/>
          <p:nvPr/>
        </p:nvSpPr>
        <p:spPr>
          <a:xfrm>
            <a:off x="6530207" y="4146623"/>
            <a:ext cx="4148138" cy="400110"/>
          </a:xfrm>
          <a:prstGeom prst="rect">
            <a:avLst/>
          </a:prstGeom>
          <a:noFill/>
        </p:spPr>
        <p:txBody>
          <a:bodyPr wrap="square" rtlCol="0">
            <a:spAutoFit/>
          </a:bodyPr>
          <a:lstStyle/>
          <a:p>
            <a:r>
              <a:rPr lang="en-US" altLang="zh-CN" sz="2000" dirty="0">
                <a:cs typeface="+mn-ea"/>
                <a:sym typeface="+mn-lt"/>
              </a:rPr>
              <a:t>5.</a:t>
            </a:r>
            <a:r>
              <a:rPr lang="zh-CN" altLang="en-US" sz="2000" dirty="0">
                <a:cs typeface="+mn-ea"/>
                <a:sym typeface="+mn-lt"/>
              </a:rPr>
              <a:t>学会代码的版面设计</a:t>
            </a:r>
            <a:endParaRPr lang="zh-CN" altLang="en-US" sz="2000" dirty="0">
              <a:cs typeface="+mn-ea"/>
            </a:endParaRPr>
          </a:p>
        </p:txBody>
      </p:sp>
      <p:sp>
        <p:nvSpPr>
          <p:cNvPr id="76" name="文本框 75">
            <a:extLst>
              <a:ext uri="{FF2B5EF4-FFF2-40B4-BE49-F238E27FC236}">
                <a16:creationId xmlns:a16="http://schemas.microsoft.com/office/drawing/2014/main" id="{8FCE3BAF-E91C-CC4F-A825-23674983D729}"/>
              </a:ext>
            </a:extLst>
          </p:cNvPr>
          <p:cNvSpPr txBox="1"/>
          <p:nvPr/>
        </p:nvSpPr>
        <p:spPr>
          <a:xfrm>
            <a:off x="6530207" y="3509607"/>
            <a:ext cx="5666242" cy="400110"/>
          </a:xfrm>
          <a:prstGeom prst="rect">
            <a:avLst/>
          </a:prstGeom>
          <a:noFill/>
        </p:spPr>
        <p:txBody>
          <a:bodyPr wrap="square" rtlCol="0">
            <a:spAutoFit/>
          </a:bodyPr>
          <a:lstStyle/>
          <a:p>
            <a:r>
              <a:rPr lang="en-US" altLang="zh-CN" sz="2000" dirty="0">
                <a:cs typeface="+mn-ea"/>
                <a:sym typeface="+mn-lt"/>
              </a:rPr>
              <a:t>4.</a:t>
            </a:r>
            <a:r>
              <a:rPr lang="zh-CN" altLang="en-US" sz="2000" dirty="0">
                <a:cs typeface="+mn-ea"/>
                <a:sym typeface="+mn-lt"/>
              </a:rPr>
              <a:t>使用常量</a:t>
            </a:r>
            <a:endParaRPr lang="en-US" altLang="zh-CN" sz="2000" dirty="0">
              <a:cs typeface="+mn-ea"/>
              <a:sym typeface="+mn-lt"/>
            </a:endParaRPr>
          </a:p>
        </p:txBody>
      </p:sp>
      <p:sp>
        <p:nvSpPr>
          <p:cNvPr id="83" name="文本框 82">
            <a:extLst>
              <a:ext uri="{FF2B5EF4-FFF2-40B4-BE49-F238E27FC236}">
                <a16:creationId xmlns:a16="http://schemas.microsoft.com/office/drawing/2014/main" id="{8B120399-858C-9A8A-FC4F-A8CFFFEAB42A}"/>
              </a:ext>
            </a:extLst>
          </p:cNvPr>
          <p:cNvSpPr txBox="1"/>
          <p:nvPr/>
        </p:nvSpPr>
        <p:spPr>
          <a:xfrm>
            <a:off x="6530207" y="4861176"/>
            <a:ext cx="2394858" cy="400110"/>
          </a:xfrm>
          <a:prstGeom prst="rect">
            <a:avLst/>
          </a:prstGeom>
          <a:noFill/>
        </p:spPr>
        <p:txBody>
          <a:bodyPr wrap="square" rtlCol="0">
            <a:spAutoFit/>
          </a:bodyPr>
          <a:lstStyle/>
          <a:p>
            <a:r>
              <a:rPr lang="en-US" altLang="zh-CN" sz="2000" dirty="0">
                <a:cs typeface="+mn-ea"/>
                <a:sym typeface="+mn-lt"/>
              </a:rPr>
              <a:t>6.</a:t>
            </a:r>
            <a:r>
              <a:rPr lang="zh-CN" altLang="en-US" sz="2000" dirty="0">
                <a:cs typeface="+mn-ea"/>
                <a:sym typeface="+mn-lt"/>
              </a:rPr>
              <a:t>嵌套的</a:t>
            </a:r>
            <a:r>
              <a:rPr lang="en-US" altLang="zh-CN" sz="2000" dirty="0">
                <a:cs typeface="+mn-ea"/>
                <a:sym typeface="+mn-lt"/>
              </a:rPr>
              <a:t>if</a:t>
            </a:r>
            <a:r>
              <a:rPr lang="zh-CN" altLang="en-US" sz="2000" dirty="0">
                <a:cs typeface="+mn-ea"/>
                <a:sym typeface="+mn-lt"/>
              </a:rPr>
              <a:t>语句</a:t>
            </a:r>
            <a:endParaRPr lang="en-US" altLang="zh-CN" sz="2000" dirty="0">
              <a:cs typeface="+mn-ea"/>
              <a:sym typeface="+mn-lt"/>
            </a:endParaRPr>
          </a:p>
        </p:txBody>
      </p:sp>
      <p:sp>
        <p:nvSpPr>
          <p:cNvPr id="90" name="文本框 89">
            <a:extLst>
              <a:ext uri="{FF2B5EF4-FFF2-40B4-BE49-F238E27FC236}">
                <a16:creationId xmlns:a16="http://schemas.microsoft.com/office/drawing/2014/main" id="{C2088A40-2189-DABD-5678-1889AEAB7AFC}"/>
              </a:ext>
            </a:extLst>
          </p:cNvPr>
          <p:cNvSpPr txBox="1"/>
          <p:nvPr/>
        </p:nvSpPr>
        <p:spPr>
          <a:xfrm>
            <a:off x="1648624" y="4861176"/>
            <a:ext cx="4148138" cy="400110"/>
          </a:xfrm>
          <a:prstGeom prst="rect">
            <a:avLst/>
          </a:prstGeom>
          <a:noFill/>
        </p:spPr>
        <p:txBody>
          <a:bodyPr wrap="square" rtlCol="0">
            <a:spAutoFit/>
          </a:bodyPr>
          <a:lstStyle/>
          <a:p>
            <a:r>
              <a:rPr lang="en-US" altLang="zh-CN" sz="2000" dirty="0">
                <a:cs typeface="+mn-ea"/>
                <a:sym typeface="+mn-lt"/>
              </a:rPr>
              <a:t>3.</a:t>
            </a:r>
            <a:r>
              <a:rPr lang="zh-CN" altLang="en-US" sz="2000" dirty="0">
                <a:cs typeface="+mn-ea"/>
                <a:sym typeface="+mn-lt"/>
              </a:rPr>
              <a:t>避免模糊、复杂的算法</a:t>
            </a:r>
            <a:endParaRPr lang="zh-CN" altLang="en-US" sz="2000" dirty="0">
              <a:cs typeface="+mn-ea"/>
            </a:endParaRPr>
          </a:p>
        </p:txBody>
      </p:sp>
      <p:sp>
        <p:nvSpPr>
          <p:cNvPr id="2" name="文本框 1">
            <a:extLst>
              <a:ext uri="{FF2B5EF4-FFF2-40B4-BE49-F238E27FC236}">
                <a16:creationId xmlns:a16="http://schemas.microsoft.com/office/drawing/2014/main" id="{15E60D70-EDA8-CC2A-B4A1-809427FD6A9C}"/>
              </a:ext>
            </a:extLst>
          </p:cNvPr>
          <p:cNvSpPr txBox="1"/>
          <p:nvPr/>
        </p:nvSpPr>
        <p:spPr>
          <a:xfrm>
            <a:off x="1648624" y="4146623"/>
            <a:ext cx="4035475" cy="400110"/>
          </a:xfrm>
          <a:prstGeom prst="rect">
            <a:avLst/>
          </a:prstGeom>
          <a:noFill/>
        </p:spPr>
        <p:txBody>
          <a:bodyPr wrap="square" rtlCol="0">
            <a:spAutoFit/>
          </a:bodyPr>
          <a:lstStyle/>
          <a:p>
            <a:r>
              <a:rPr lang="en-US" altLang="zh-CN" sz="2000" dirty="0">
                <a:cs typeface="+mn-ea"/>
                <a:sym typeface="+mn-lt"/>
              </a:rPr>
              <a:t>2</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lang="zh-CN" altLang="en-US" sz="2000" dirty="0">
                <a:cs typeface="+mn-ea"/>
                <a:sym typeface="+mn-lt"/>
              </a:rPr>
              <a:t>注释语句的必要性</a:t>
            </a:r>
            <a:endParaRPr lang="zh-CN" altLang="en-US" sz="2000" b="1" dirty="0">
              <a:latin typeface="微软雅黑" panose="020B0503020204020204" pitchFamily="34" charset="-122"/>
            </a:endParaRPr>
          </a:p>
        </p:txBody>
      </p:sp>
    </p:spTree>
    <p:extLst>
      <p:ext uri="{BB962C8B-B14F-4D97-AF65-F5344CB8AC3E}">
        <p14:creationId xmlns:p14="http://schemas.microsoft.com/office/powerpoint/2010/main" val="21846327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025365"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6.2 </a:t>
            </a:r>
            <a:r>
              <a:rPr lang="zh-CN" altLang="en-US" sz="2800" b="1" dirty="0">
                <a:solidFill>
                  <a:schemeClr val="tx1">
                    <a:lumMod val="65000"/>
                    <a:lumOff val="35000"/>
                  </a:schemeClr>
                </a:solidFill>
                <a:cs typeface="+mn-ea"/>
                <a:sym typeface="+mn-lt"/>
              </a:rPr>
              <a:t>好的编程风格与原则</a:t>
            </a:r>
          </a:p>
        </p:txBody>
      </p:sp>
      <p:grpSp>
        <p:nvGrpSpPr>
          <p:cNvPr id="37" name="组合 36">
            <a:extLst>
              <a:ext uri="{FF2B5EF4-FFF2-40B4-BE49-F238E27FC236}">
                <a16:creationId xmlns:a16="http://schemas.microsoft.com/office/drawing/2014/main" id="{E1BCBCA2-60CE-4B97-89D0-6136A1FB8503}"/>
              </a:ext>
            </a:extLst>
          </p:cNvPr>
          <p:cNvGrpSpPr/>
          <p:nvPr/>
        </p:nvGrpSpPr>
        <p:grpSpPr>
          <a:xfrm>
            <a:off x="0" y="-1271"/>
            <a:ext cx="12192000" cy="791845"/>
            <a:chOff x="0" y="0"/>
            <a:chExt cx="19200" cy="1247"/>
          </a:xfrm>
        </p:grpSpPr>
        <p:sp>
          <p:nvSpPr>
            <p:cNvPr id="38" name="矩形 4">
              <a:extLst>
                <a:ext uri="{FF2B5EF4-FFF2-40B4-BE49-F238E27FC236}">
                  <a16:creationId xmlns:a16="http://schemas.microsoft.com/office/drawing/2014/main" id="{A7F647E0-3ACF-4924-9752-50006AA0915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9" name="图片 38">
              <a:extLst>
                <a:ext uri="{FF2B5EF4-FFF2-40B4-BE49-F238E27FC236}">
                  <a16:creationId xmlns:a16="http://schemas.microsoft.com/office/drawing/2014/main" id="{BBCB8290-B620-41EF-B74B-578810BD2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41" name="直接连接符 38">
              <a:extLst>
                <a:ext uri="{FF2B5EF4-FFF2-40B4-BE49-F238E27FC236}">
                  <a16:creationId xmlns:a16="http://schemas.microsoft.com/office/drawing/2014/main" id="{44E9EE28-03E1-41E6-AFC0-62953DE63CF5}"/>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9">
              <a:extLst>
                <a:ext uri="{FF2B5EF4-FFF2-40B4-BE49-F238E27FC236}">
                  <a16:creationId xmlns:a16="http://schemas.microsoft.com/office/drawing/2014/main" id="{84C02C31-634A-4CBA-8AB1-EA870E5FF8FA}"/>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43" name="TextBox 9">
              <a:extLst>
                <a:ext uri="{FF2B5EF4-FFF2-40B4-BE49-F238E27FC236}">
                  <a16:creationId xmlns:a16="http://schemas.microsoft.com/office/drawing/2014/main" id="{5E9B6B3F-8994-4337-858E-A45A4174BB31}"/>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44" name="TextBox 9">
              <a:extLst>
                <a:ext uri="{FF2B5EF4-FFF2-40B4-BE49-F238E27FC236}">
                  <a16:creationId xmlns:a16="http://schemas.microsoft.com/office/drawing/2014/main" id="{00AD177D-0B9D-4F07-8542-AA6FEA2878E2}"/>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45" name="直接连接符 38">
              <a:extLst>
                <a:ext uri="{FF2B5EF4-FFF2-40B4-BE49-F238E27FC236}">
                  <a16:creationId xmlns:a16="http://schemas.microsoft.com/office/drawing/2014/main" id="{3FD66936-9AE9-4C9D-BF59-D562E0580D7C}"/>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A09C76D9-B2F5-4BC4-8288-034F222CFABF}"/>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7" name="矩形 46">
            <a:extLst>
              <a:ext uri="{FF2B5EF4-FFF2-40B4-BE49-F238E27FC236}">
                <a16:creationId xmlns:a16="http://schemas.microsoft.com/office/drawing/2014/main" id="{C4E603A0-E49B-45BE-8EBC-BC7C0EA7B20A}"/>
              </a:ext>
            </a:extLst>
          </p:cNvPr>
          <p:cNvSpPr/>
          <p:nvPr/>
        </p:nvSpPr>
        <p:spPr>
          <a:xfrm>
            <a:off x="5420772" y="-1272"/>
            <a:ext cx="2376392"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编程风格与原则</a:t>
            </a:r>
          </a:p>
        </p:txBody>
      </p:sp>
      <p:sp>
        <p:nvSpPr>
          <p:cNvPr id="3" name="TextBox 5">
            <a:extLst>
              <a:ext uri="{FF2B5EF4-FFF2-40B4-BE49-F238E27FC236}">
                <a16:creationId xmlns:a16="http://schemas.microsoft.com/office/drawing/2014/main" id="{DD72FCD4-C126-C920-3EBF-A333889E553A}"/>
              </a:ext>
            </a:extLst>
          </p:cNvPr>
          <p:cNvSpPr txBox="1"/>
          <p:nvPr/>
        </p:nvSpPr>
        <p:spPr>
          <a:xfrm>
            <a:off x="425448" y="1950802"/>
            <a:ext cx="11524190" cy="12395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eaLnBrk="1" fontAlgn="auto" hangingPunct="1">
              <a:lnSpc>
                <a:spcPct val="120000"/>
              </a:lnSpc>
              <a:defRP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1</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）使用一致的，有意义的变量命名</a:t>
            </a:r>
            <a:endPar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a:p>
            <a:pPr algn="just" eaLnBrk="1" fontAlgn="auto" hangingPunct="1">
              <a:lnSpc>
                <a:spcPct val="120000"/>
              </a:lnSpc>
              <a:defRPr/>
            </a:pPr>
            <a:r>
              <a:rPr lang="zh-CN" altLang="en-US" sz="2000" dirty="0">
                <a:solidFill>
                  <a:schemeClr val="tx1"/>
                </a:solidFill>
                <a:latin typeface="+mn-ea"/>
              </a:rPr>
              <a:t>    应使用</a:t>
            </a:r>
            <a:r>
              <a:rPr lang="zh-CN" altLang="en-US" sz="2000" dirty="0">
                <a:solidFill>
                  <a:srgbClr val="FF0000"/>
                </a:solidFill>
                <a:latin typeface="+mn-ea"/>
              </a:rPr>
              <a:t>完整且有意义</a:t>
            </a:r>
            <a:r>
              <a:rPr lang="zh-CN" altLang="en-US" sz="2000" dirty="0">
                <a:solidFill>
                  <a:schemeClr val="tx1"/>
                </a:solidFill>
                <a:latin typeface="+mn-ea"/>
              </a:rPr>
              <a:t>的变量名，例如将 </a:t>
            </a:r>
            <a:r>
              <a:rPr lang="en-US" altLang="zh-CN" sz="2000" dirty="0" err="1">
                <a:solidFill>
                  <a:srgbClr val="FF0000"/>
                </a:solidFill>
                <a:latin typeface="+mn-ea"/>
              </a:rPr>
              <a:t>firName</a:t>
            </a:r>
            <a:r>
              <a:rPr lang="en-US" altLang="zh-CN" sz="2000" dirty="0">
                <a:solidFill>
                  <a:schemeClr val="tx1"/>
                </a:solidFill>
                <a:latin typeface="+mn-ea"/>
              </a:rPr>
              <a:t> </a:t>
            </a:r>
            <a:r>
              <a:rPr lang="zh-CN" altLang="en-US" sz="2000" dirty="0">
                <a:solidFill>
                  <a:schemeClr val="tx1"/>
                </a:solidFill>
                <a:latin typeface="+mn-ea"/>
              </a:rPr>
              <a:t>改为 </a:t>
            </a:r>
            <a:r>
              <a:rPr lang="en-US" altLang="zh-CN" sz="2000" dirty="0">
                <a:solidFill>
                  <a:srgbClr val="FF0000"/>
                </a:solidFill>
                <a:latin typeface="+mn-ea"/>
              </a:rPr>
              <a:t>FirstName</a:t>
            </a:r>
            <a:r>
              <a:rPr lang="zh-CN" altLang="en-US" sz="2000" dirty="0">
                <a:solidFill>
                  <a:schemeClr val="tx1"/>
                </a:solidFill>
                <a:latin typeface="+mn-ea"/>
              </a:rPr>
              <a:t>，</a:t>
            </a:r>
            <a:r>
              <a:rPr lang="en-US" altLang="zh-CN" sz="2000" dirty="0">
                <a:solidFill>
                  <a:srgbClr val="FF0000"/>
                </a:solidFill>
                <a:latin typeface="+mn-ea"/>
              </a:rPr>
              <a:t>off-</a:t>
            </a:r>
            <a:r>
              <a:rPr lang="en-US" altLang="zh-CN" sz="2000" dirty="0" err="1">
                <a:solidFill>
                  <a:srgbClr val="FF0000"/>
                </a:solidFill>
                <a:latin typeface="+mn-ea"/>
              </a:rPr>
              <a:t>ph</a:t>
            </a:r>
            <a:r>
              <a:rPr lang="en-US" altLang="zh-CN" sz="2000" dirty="0">
                <a:solidFill>
                  <a:schemeClr val="tx1"/>
                </a:solidFill>
                <a:latin typeface="+mn-ea"/>
              </a:rPr>
              <a:t> </a:t>
            </a:r>
            <a:r>
              <a:rPr lang="zh-CN" altLang="en-US" sz="2000" dirty="0">
                <a:solidFill>
                  <a:schemeClr val="tx1"/>
                </a:solidFill>
                <a:latin typeface="+mn-ea"/>
              </a:rPr>
              <a:t>改为 </a:t>
            </a:r>
            <a:r>
              <a:rPr lang="en-US" altLang="zh-CN" sz="2000" dirty="0" err="1">
                <a:solidFill>
                  <a:srgbClr val="FF0000"/>
                </a:solidFill>
                <a:latin typeface="+mn-ea"/>
              </a:rPr>
              <a:t>OfficePhone</a:t>
            </a:r>
            <a:r>
              <a:rPr lang="zh-CN" altLang="en-US" sz="2000" dirty="0">
                <a:solidFill>
                  <a:schemeClr val="tx1"/>
                </a:solidFill>
                <a:latin typeface="+mn-ea"/>
              </a:rPr>
              <a:t>。这样可以提高代码的</a:t>
            </a:r>
            <a:r>
              <a:rPr lang="zh-CN" altLang="en-US" sz="2000" dirty="0">
                <a:solidFill>
                  <a:srgbClr val="FF0000"/>
                </a:solidFill>
                <a:latin typeface="+mn-ea"/>
              </a:rPr>
              <a:t>可读性</a:t>
            </a:r>
            <a:r>
              <a:rPr lang="zh-CN" altLang="en-US" sz="2000" dirty="0">
                <a:solidFill>
                  <a:schemeClr val="tx1"/>
                </a:solidFill>
                <a:latin typeface="+mn-ea"/>
              </a:rPr>
              <a:t>和</a:t>
            </a:r>
            <a:r>
              <a:rPr lang="zh-CN" altLang="en-US" sz="2000" dirty="0">
                <a:solidFill>
                  <a:srgbClr val="FF0000"/>
                </a:solidFill>
                <a:latin typeface="+mn-ea"/>
              </a:rPr>
              <a:t>可维护性</a:t>
            </a:r>
            <a:r>
              <a:rPr lang="zh-CN" altLang="en-US" sz="2000" dirty="0">
                <a:solidFill>
                  <a:schemeClr val="tx1"/>
                </a:solidFill>
                <a:latin typeface="Arial" panose="020B0604020202020204" pitchFamily="34" charset="0"/>
                <a:ea typeface="微软雅黑" panose="020B0503020204020204" pitchFamily="34" charset="-122"/>
              </a:rPr>
              <a:t>。</a:t>
            </a:r>
            <a:endParaRPr lang="en-US" altLang="zh-CN" sz="20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005EB36-DDA0-D40E-E364-BCF6DEBDB08F}"/>
              </a:ext>
            </a:extLst>
          </p:cNvPr>
          <p:cNvSpPr txBox="1"/>
          <p:nvPr/>
        </p:nvSpPr>
        <p:spPr>
          <a:xfrm>
            <a:off x="425448" y="3664808"/>
            <a:ext cx="11524190" cy="1237518"/>
          </a:xfrm>
          <a:prstGeom prst="rect">
            <a:avLst/>
          </a:prstGeom>
          <a:noFill/>
          <a:ln>
            <a:solidFill>
              <a:srgbClr val="0000CC"/>
            </a:solidFill>
          </a:ln>
        </p:spPr>
        <p:txBody>
          <a:bodyPr wrap="square" rtlCol="0">
            <a:spAutoFit/>
          </a:bodyPr>
          <a:lstStyle/>
          <a:p>
            <a:pPr>
              <a:lnSpc>
                <a:spcPct val="120000"/>
              </a:lnSpc>
              <a:buClr>
                <a:srgbClr val="0070C0"/>
              </a:buCl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2</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）注释语句的必要性</a:t>
            </a:r>
          </a:p>
          <a:p>
            <a:pPr>
              <a:lnSpc>
                <a:spcPct val="120000"/>
              </a:lnSpc>
            </a:pPr>
            <a:r>
              <a:rPr lang="en-US" altLang="zh-CN" sz="2000" dirty="0"/>
              <a:t>        </a:t>
            </a:r>
            <a:r>
              <a:rPr lang="zh-CN" altLang="en-US" sz="2000" dirty="0"/>
              <a:t>序言注释应包含</a:t>
            </a:r>
            <a:r>
              <a:rPr lang="zh-CN" altLang="en-US" sz="2000" dirty="0">
                <a:solidFill>
                  <a:srgbClr val="FF0000"/>
                </a:solidFill>
                <a:latin typeface="+mn-ea"/>
              </a:rPr>
              <a:t>模块功能、编写者、编写时间、数据来源、变量列表、外部文件名、输入输出、错误处理、测试数据</a:t>
            </a:r>
            <a:r>
              <a:rPr lang="zh-CN" altLang="en-US" sz="2000" dirty="0"/>
              <a:t>等信息。修改时还需注明</a:t>
            </a:r>
            <a:r>
              <a:rPr lang="zh-CN" altLang="en-US" sz="2000" dirty="0">
                <a:solidFill>
                  <a:srgbClr val="FF0000"/>
                </a:solidFill>
                <a:latin typeface="+mn-ea"/>
              </a:rPr>
              <a:t>修改目的、内容、时间及修改者姓名</a:t>
            </a:r>
            <a:r>
              <a:rPr lang="zh-CN" altLang="en-US" sz="2000" dirty="0"/>
              <a:t>。</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5">
            <a:extLst>
              <a:ext uri="{FF2B5EF4-FFF2-40B4-BE49-F238E27FC236}">
                <a16:creationId xmlns:a16="http://schemas.microsoft.com/office/drawing/2014/main" id="{46230D2E-8DBE-F4A0-DB8D-BED54C891957}"/>
              </a:ext>
            </a:extLst>
          </p:cNvPr>
          <p:cNvSpPr txBox="1"/>
          <p:nvPr/>
        </p:nvSpPr>
        <p:spPr>
          <a:xfrm>
            <a:off x="425448" y="5321797"/>
            <a:ext cx="11524190" cy="1237518"/>
          </a:xfrm>
          <a:prstGeom prst="rect">
            <a:avLst/>
          </a:prstGeom>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eaLnBrk="1" fontAlgn="auto" hangingPunct="1">
              <a:lnSpc>
                <a:spcPct val="120000"/>
              </a:lnSpc>
              <a:defRP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3</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）避免模糊、复杂的算法</a:t>
            </a:r>
            <a:endPar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a:p>
            <a:pPr algn="just" eaLnBrk="1" fontAlgn="auto" hangingPunct="1">
              <a:lnSpc>
                <a:spcPct val="120000"/>
              </a:lnSpc>
              <a:defRPr/>
            </a:pPr>
            <a:r>
              <a:rPr lang="en-US" altLang="zh-CN" sz="2000" dirty="0">
                <a:solidFill>
                  <a:schemeClr val="tx1"/>
                </a:solidFill>
              </a:rPr>
              <a:t>        </a:t>
            </a:r>
            <a:r>
              <a:rPr lang="zh-CN" altLang="en-US" sz="2000" dirty="0">
                <a:solidFill>
                  <a:schemeClr val="tx1"/>
                </a:solidFill>
              </a:rPr>
              <a:t>软件工程师应记住，编写程序的目标是</a:t>
            </a:r>
            <a:r>
              <a:rPr lang="zh-CN" altLang="en-US" sz="2000" dirty="0">
                <a:solidFill>
                  <a:srgbClr val="FF0000"/>
                </a:solidFill>
                <a:latin typeface="+mn-ea"/>
              </a:rPr>
              <a:t>易于理解和正确</a:t>
            </a:r>
            <a:r>
              <a:rPr lang="zh-CN" altLang="en-US" sz="2000" dirty="0">
                <a:solidFill>
                  <a:schemeClr val="tx1"/>
                </a:solidFill>
              </a:rPr>
              <a:t>。如果你的程序难以阅读，即使效率再高也需要重写。 </a:t>
            </a:r>
            <a:endParaRPr lang="en-US" altLang="zh-CN" sz="2000" dirty="0">
              <a:solidFill>
                <a:schemeClr val="tx1"/>
              </a:solidFill>
              <a:sym typeface="Arial" panose="020B0604020202020204" pitchFamily="34" charset="0"/>
            </a:endParaRPr>
          </a:p>
        </p:txBody>
      </p:sp>
    </p:spTree>
    <p:extLst>
      <p:ext uri="{BB962C8B-B14F-4D97-AF65-F5344CB8AC3E}">
        <p14:creationId xmlns:p14="http://schemas.microsoft.com/office/powerpoint/2010/main" val="1269591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025365"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6.2 </a:t>
            </a:r>
            <a:r>
              <a:rPr lang="zh-CN" altLang="en-US" sz="2800" b="1" dirty="0">
                <a:solidFill>
                  <a:schemeClr val="tx1">
                    <a:lumMod val="65000"/>
                    <a:lumOff val="35000"/>
                  </a:schemeClr>
                </a:solidFill>
                <a:cs typeface="+mn-ea"/>
                <a:sym typeface="+mn-lt"/>
              </a:rPr>
              <a:t>好的编程风格与原则</a:t>
            </a:r>
          </a:p>
        </p:txBody>
      </p:sp>
      <p:grpSp>
        <p:nvGrpSpPr>
          <p:cNvPr id="37" name="组合 36">
            <a:extLst>
              <a:ext uri="{FF2B5EF4-FFF2-40B4-BE49-F238E27FC236}">
                <a16:creationId xmlns:a16="http://schemas.microsoft.com/office/drawing/2014/main" id="{E1BCBCA2-60CE-4B97-89D0-6136A1FB8503}"/>
              </a:ext>
            </a:extLst>
          </p:cNvPr>
          <p:cNvGrpSpPr/>
          <p:nvPr/>
        </p:nvGrpSpPr>
        <p:grpSpPr>
          <a:xfrm>
            <a:off x="0" y="-1271"/>
            <a:ext cx="12192000" cy="791845"/>
            <a:chOff x="0" y="0"/>
            <a:chExt cx="19200" cy="1247"/>
          </a:xfrm>
        </p:grpSpPr>
        <p:sp>
          <p:nvSpPr>
            <p:cNvPr id="38" name="矩形 4">
              <a:extLst>
                <a:ext uri="{FF2B5EF4-FFF2-40B4-BE49-F238E27FC236}">
                  <a16:creationId xmlns:a16="http://schemas.microsoft.com/office/drawing/2014/main" id="{A7F647E0-3ACF-4924-9752-50006AA0915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9" name="图片 38">
              <a:extLst>
                <a:ext uri="{FF2B5EF4-FFF2-40B4-BE49-F238E27FC236}">
                  <a16:creationId xmlns:a16="http://schemas.microsoft.com/office/drawing/2014/main" id="{BBCB8290-B620-41EF-B74B-578810BD2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41" name="直接连接符 38">
              <a:extLst>
                <a:ext uri="{FF2B5EF4-FFF2-40B4-BE49-F238E27FC236}">
                  <a16:creationId xmlns:a16="http://schemas.microsoft.com/office/drawing/2014/main" id="{44E9EE28-03E1-41E6-AFC0-62953DE63CF5}"/>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9">
              <a:extLst>
                <a:ext uri="{FF2B5EF4-FFF2-40B4-BE49-F238E27FC236}">
                  <a16:creationId xmlns:a16="http://schemas.microsoft.com/office/drawing/2014/main" id="{84C02C31-634A-4CBA-8AB1-EA870E5FF8FA}"/>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43" name="TextBox 9">
              <a:extLst>
                <a:ext uri="{FF2B5EF4-FFF2-40B4-BE49-F238E27FC236}">
                  <a16:creationId xmlns:a16="http://schemas.microsoft.com/office/drawing/2014/main" id="{5E9B6B3F-8994-4337-858E-A45A4174BB31}"/>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44" name="TextBox 9">
              <a:extLst>
                <a:ext uri="{FF2B5EF4-FFF2-40B4-BE49-F238E27FC236}">
                  <a16:creationId xmlns:a16="http://schemas.microsoft.com/office/drawing/2014/main" id="{00AD177D-0B9D-4F07-8542-AA6FEA2878E2}"/>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45" name="直接连接符 38">
              <a:extLst>
                <a:ext uri="{FF2B5EF4-FFF2-40B4-BE49-F238E27FC236}">
                  <a16:creationId xmlns:a16="http://schemas.microsoft.com/office/drawing/2014/main" id="{3FD66936-9AE9-4C9D-BF59-D562E0580D7C}"/>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38">
              <a:extLst>
                <a:ext uri="{FF2B5EF4-FFF2-40B4-BE49-F238E27FC236}">
                  <a16:creationId xmlns:a16="http://schemas.microsoft.com/office/drawing/2014/main" id="{A09C76D9-B2F5-4BC4-8288-034F222CFABF}"/>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7" name="矩形 46">
            <a:extLst>
              <a:ext uri="{FF2B5EF4-FFF2-40B4-BE49-F238E27FC236}">
                <a16:creationId xmlns:a16="http://schemas.microsoft.com/office/drawing/2014/main" id="{C4E603A0-E49B-45BE-8EBC-BC7C0EA7B20A}"/>
              </a:ext>
            </a:extLst>
          </p:cNvPr>
          <p:cNvSpPr/>
          <p:nvPr/>
        </p:nvSpPr>
        <p:spPr>
          <a:xfrm>
            <a:off x="5420772" y="-1272"/>
            <a:ext cx="2376392"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编程风格与原则</a:t>
            </a:r>
          </a:p>
        </p:txBody>
      </p:sp>
      <p:sp>
        <p:nvSpPr>
          <p:cNvPr id="4" name="文本框 3">
            <a:extLst>
              <a:ext uri="{FF2B5EF4-FFF2-40B4-BE49-F238E27FC236}">
                <a16:creationId xmlns:a16="http://schemas.microsoft.com/office/drawing/2014/main" id="{E005EB36-DDA0-D40E-E364-BCF6DEBDB08F}"/>
              </a:ext>
            </a:extLst>
          </p:cNvPr>
          <p:cNvSpPr txBox="1"/>
          <p:nvPr/>
        </p:nvSpPr>
        <p:spPr>
          <a:xfrm>
            <a:off x="488782" y="1959235"/>
            <a:ext cx="11551978" cy="1242391"/>
          </a:xfrm>
          <a:prstGeom prst="rect">
            <a:avLst/>
          </a:prstGeom>
          <a:noFill/>
          <a:ln>
            <a:solidFill>
              <a:srgbClr val="6600CC"/>
            </a:solidFill>
          </a:ln>
        </p:spPr>
        <p:txBody>
          <a:bodyPr wrap="square" rtlCol="0">
            <a:spAutoFit/>
          </a:bodyPr>
          <a:lstStyle/>
          <a:p>
            <a:pPr>
              <a:lnSpc>
                <a:spcPct val="120000"/>
              </a:lnSpc>
              <a:buClr>
                <a:srgbClr val="0070C0"/>
              </a:buCl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4</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）使用常量</a:t>
            </a:r>
          </a:p>
          <a:p>
            <a:pPr>
              <a:lnSpc>
                <a:spcPct val="120000"/>
              </a:lnSpc>
            </a:pPr>
            <a:r>
              <a:rPr lang="en-US" altLang="zh-CN" sz="2000" dirty="0">
                <a:latin typeface="Arial" panose="020B0604020202020204" pitchFamily="34" charset="0"/>
                <a:ea typeface="微软雅黑" panose="020B0503020204020204" pitchFamily="34" charset="-122"/>
              </a:rPr>
              <a:t>        </a:t>
            </a:r>
            <a:r>
              <a:rPr lang="zh-CN" altLang="en-US" sz="2000" dirty="0">
                <a:latin typeface="Arial" panose="020B0604020202020204" pitchFamily="34" charset="0"/>
                <a:ea typeface="微软雅黑" panose="020B0503020204020204" pitchFamily="34" charset="-122"/>
              </a:rPr>
              <a:t>应使用</a:t>
            </a:r>
            <a:r>
              <a:rPr lang="zh-CN" altLang="en-US" sz="2000" dirty="0">
                <a:solidFill>
                  <a:srgbClr val="FF0000"/>
                </a:solidFill>
                <a:latin typeface="+mn-ea"/>
              </a:rPr>
              <a:t>常量</a:t>
            </a:r>
            <a:r>
              <a:rPr lang="zh-CN" altLang="en-US" sz="2000" dirty="0">
                <a:latin typeface="Arial" panose="020B0604020202020204" pitchFamily="34" charset="0"/>
                <a:ea typeface="微软雅黑" panose="020B0503020204020204" pitchFamily="34" charset="-122"/>
              </a:rPr>
              <a:t>来表示不会改变的值，如将圆周率定义为 </a:t>
            </a:r>
            <a:r>
              <a:rPr lang="en-US" altLang="zh-CN" sz="2000" dirty="0">
                <a:latin typeface="Arial" panose="020B0604020202020204" pitchFamily="34" charset="0"/>
                <a:ea typeface="微软雅黑" panose="020B0503020204020204" pitchFamily="34" charset="-122"/>
              </a:rPr>
              <a:t>Const float PI = 3.1415926</a:t>
            </a:r>
            <a:r>
              <a:rPr lang="zh-CN" altLang="en-US" sz="2000" dirty="0">
                <a:latin typeface="Arial" panose="020B0604020202020204" pitchFamily="34" charset="0"/>
                <a:ea typeface="微软雅黑" panose="020B0503020204020204" pitchFamily="34" charset="-122"/>
              </a:rPr>
              <a:t>，这样能更准确表达其含义并提高</a:t>
            </a:r>
            <a:r>
              <a:rPr lang="zh-CN" altLang="en-US" sz="2000" dirty="0">
                <a:solidFill>
                  <a:srgbClr val="FF0000"/>
                </a:solidFill>
                <a:latin typeface="+mn-ea"/>
              </a:rPr>
              <a:t>代码的可维护性</a:t>
            </a:r>
            <a:endParaRPr lang="en-US" altLang="zh-CN" sz="2000" dirty="0">
              <a:solidFill>
                <a:srgbClr val="FF0000"/>
              </a:solidFill>
              <a:latin typeface="+mn-ea"/>
              <a:sym typeface="+mn-lt"/>
            </a:endParaRPr>
          </a:p>
        </p:txBody>
      </p:sp>
      <p:sp>
        <p:nvSpPr>
          <p:cNvPr id="2" name="TextBox 5">
            <a:extLst>
              <a:ext uri="{FF2B5EF4-FFF2-40B4-BE49-F238E27FC236}">
                <a16:creationId xmlns:a16="http://schemas.microsoft.com/office/drawing/2014/main" id="{44754802-9DDD-AD7A-7BCF-FEAC8389571E}"/>
              </a:ext>
            </a:extLst>
          </p:cNvPr>
          <p:cNvSpPr txBox="1"/>
          <p:nvPr/>
        </p:nvSpPr>
        <p:spPr>
          <a:xfrm>
            <a:off x="516570" y="3527054"/>
            <a:ext cx="11524190" cy="1237518"/>
          </a:xfrm>
          <a:prstGeom prst="rect">
            <a:avLst/>
          </a:prstGeom>
          <a:ln>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eaLnBrk="1" fontAlgn="auto" hangingPunct="1">
              <a:lnSpc>
                <a:spcPct val="120000"/>
              </a:lnSpc>
              <a:defRP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5</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）学会代码的版面设计</a:t>
            </a:r>
            <a:endPar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defRPr/>
            </a:pPr>
            <a:r>
              <a:rPr lang="en-US" altLang="zh-CN" sz="2000" dirty="0">
                <a:solidFill>
                  <a:schemeClr val="tx1"/>
                </a:solidFill>
                <a:latin typeface="Arial" panose="020B0604020202020204" pitchFamily="34" charset="0"/>
                <a:ea typeface="微软雅黑" panose="020B0503020204020204" pitchFamily="34" charset="-122"/>
              </a:rPr>
              <a:t>        </a:t>
            </a:r>
            <a:r>
              <a:rPr lang="zh-CN" altLang="en-US" sz="2000" dirty="0">
                <a:solidFill>
                  <a:schemeClr val="tx1"/>
                </a:solidFill>
              </a:rPr>
              <a:t>编写代码时应合理设计版面，模块不要太长，避免一行中出现过多变量和运算（不超过</a:t>
            </a:r>
            <a:r>
              <a:rPr lang="en-US" altLang="zh-CN" sz="2000" dirty="0">
                <a:solidFill>
                  <a:schemeClr val="tx1"/>
                </a:solidFill>
              </a:rPr>
              <a:t>5</a:t>
            </a:r>
            <a:r>
              <a:rPr lang="zh-CN" altLang="en-US" sz="2000" dirty="0">
                <a:solidFill>
                  <a:schemeClr val="tx1"/>
                </a:solidFill>
              </a:rPr>
              <a:t>个运算符），模块最好不要超过</a:t>
            </a:r>
            <a:r>
              <a:rPr lang="en-US" altLang="zh-CN" sz="2000" dirty="0">
                <a:solidFill>
                  <a:schemeClr val="tx1"/>
                </a:solidFill>
              </a:rPr>
              <a:t>50</a:t>
            </a:r>
            <a:r>
              <a:rPr lang="zh-CN" altLang="en-US" sz="2000" dirty="0">
                <a:solidFill>
                  <a:schemeClr val="tx1"/>
                </a:solidFill>
              </a:rPr>
              <a:t>行。采用</a:t>
            </a:r>
            <a:r>
              <a:rPr lang="zh-CN" altLang="en-US" sz="2000" dirty="0">
                <a:solidFill>
                  <a:srgbClr val="FF0000"/>
                </a:solidFill>
                <a:latin typeface="+mn-ea"/>
              </a:rPr>
              <a:t>缩进格式</a:t>
            </a:r>
            <a:r>
              <a:rPr lang="zh-CN" altLang="en-US" sz="2000" dirty="0">
                <a:solidFill>
                  <a:schemeClr val="tx1"/>
                </a:solidFill>
              </a:rPr>
              <a:t>和</a:t>
            </a:r>
            <a:r>
              <a:rPr lang="zh-CN" altLang="en-US" sz="2000" dirty="0">
                <a:solidFill>
                  <a:srgbClr val="FF0000"/>
                </a:solidFill>
                <a:latin typeface="+mn-ea"/>
              </a:rPr>
              <a:t>适当空格</a:t>
            </a:r>
            <a:r>
              <a:rPr lang="zh-CN" altLang="en-US" sz="2000" dirty="0">
                <a:solidFill>
                  <a:schemeClr val="tx1"/>
                </a:solidFill>
              </a:rPr>
              <a:t>能使代码更易读</a:t>
            </a:r>
            <a:endParaRPr lang="en-US" altLang="zh-CN" sz="2000" dirty="0">
              <a:solidFill>
                <a:schemeClr val="tx1"/>
              </a:solidFill>
              <a:sym typeface="+mn-lt"/>
            </a:endParaRPr>
          </a:p>
        </p:txBody>
      </p:sp>
      <p:sp>
        <p:nvSpPr>
          <p:cNvPr id="5" name="文本框 4">
            <a:extLst>
              <a:ext uri="{FF2B5EF4-FFF2-40B4-BE49-F238E27FC236}">
                <a16:creationId xmlns:a16="http://schemas.microsoft.com/office/drawing/2014/main" id="{B15E8656-945C-B1D1-EB0E-E77918D2EC30}"/>
              </a:ext>
            </a:extLst>
          </p:cNvPr>
          <p:cNvSpPr txBox="1"/>
          <p:nvPr/>
        </p:nvSpPr>
        <p:spPr>
          <a:xfrm>
            <a:off x="488782" y="5090000"/>
            <a:ext cx="11551978" cy="870238"/>
          </a:xfrm>
          <a:prstGeom prst="rect">
            <a:avLst/>
          </a:prstGeom>
          <a:noFill/>
          <a:ln>
            <a:solidFill>
              <a:srgbClr val="CC66FF"/>
            </a:solidFill>
          </a:ln>
        </p:spPr>
        <p:txBody>
          <a:bodyPr wrap="square" rtlCol="0">
            <a:spAutoFit/>
          </a:bodyPr>
          <a:lstStyle/>
          <a:p>
            <a:pPr>
              <a:lnSpc>
                <a:spcPct val="120000"/>
              </a:lnSpc>
              <a:buClr>
                <a:srgbClr val="0070C0"/>
              </a:buClr>
            </a:pP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6</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）嵌套的</a:t>
            </a:r>
            <a:r>
              <a:rPr lang="en-US" altLang="zh-CN"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if</a:t>
            </a:r>
            <a:r>
              <a:rPr lang="zh-CN" altLang="en-US" sz="24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语句</a:t>
            </a:r>
          </a:p>
          <a:p>
            <a:pPr>
              <a:lnSpc>
                <a:spcPct val="120000"/>
              </a:lnSpc>
            </a:pPr>
            <a:r>
              <a:rPr lang="en-US" altLang="zh-CN" sz="2000" dirty="0">
                <a:latin typeface="+mn-lt"/>
                <a:ea typeface="+mn-ea"/>
                <a:cs typeface="+mn-ea"/>
                <a:sym typeface="+mn-lt"/>
              </a:rPr>
              <a:t> </a:t>
            </a:r>
            <a:r>
              <a:rPr lang="en-US" altLang="zh-CN" sz="2000" dirty="0">
                <a:cs typeface="+mn-ea"/>
                <a:sym typeface="+mn-lt"/>
              </a:rPr>
              <a:t>        </a:t>
            </a:r>
            <a:r>
              <a:rPr lang="zh-CN" altLang="en-US" sz="2000" dirty="0">
                <a:latin typeface="+mn-lt"/>
                <a:ea typeface="+mn-ea"/>
                <a:cs typeface="+mn-ea"/>
                <a:sym typeface="+mn-lt"/>
              </a:rPr>
              <a:t>当出现</a:t>
            </a:r>
            <a:r>
              <a:rPr lang="en-US" altLang="zh-CN" sz="2000" dirty="0">
                <a:latin typeface="+mn-lt"/>
                <a:ea typeface="+mn-ea"/>
                <a:cs typeface="+mn-ea"/>
                <a:sym typeface="+mn-lt"/>
              </a:rPr>
              <a:t>if</a:t>
            </a:r>
            <a:r>
              <a:rPr lang="zh-CN" altLang="en-US" sz="2000" dirty="0">
                <a:latin typeface="+mn-lt"/>
                <a:ea typeface="+mn-ea"/>
                <a:cs typeface="+mn-ea"/>
                <a:sym typeface="+mn-lt"/>
              </a:rPr>
              <a:t>语句的</a:t>
            </a:r>
            <a:r>
              <a:rPr lang="zh-CN" altLang="en-US" sz="2000" dirty="0">
                <a:solidFill>
                  <a:srgbClr val="FF0000"/>
                </a:solidFill>
                <a:latin typeface="+mn-ea"/>
                <a:sym typeface="+mn-lt"/>
              </a:rPr>
              <a:t>嵌套使用</a:t>
            </a:r>
            <a:r>
              <a:rPr lang="zh-CN" altLang="en-US" sz="2000" dirty="0">
                <a:latin typeface="+mn-lt"/>
                <a:ea typeface="+mn-ea"/>
                <a:cs typeface="+mn-ea"/>
                <a:sym typeface="+mn-lt"/>
              </a:rPr>
              <a:t>时，良好的书写风格就是十分重要的</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225947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025365"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6.2 </a:t>
            </a:r>
            <a:r>
              <a:rPr lang="zh-CN" altLang="en-US" sz="2800" b="1" dirty="0">
                <a:solidFill>
                  <a:schemeClr val="tx1">
                    <a:lumMod val="65000"/>
                    <a:lumOff val="35000"/>
                  </a:schemeClr>
                </a:solidFill>
                <a:cs typeface="+mn-ea"/>
                <a:sym typeface="+mn-lt"/>
              </a:rPr>
              <a:t>好的编程风格与原则</a:t>
            </a:r>
          </a:p>
        </p:txBody>
      </p:sp>
      <p:sp>
        <p:nvSpPr>
          <p:cNvPr id="2" name="TextBox 7"/>
          <p:cNvSpPr txBox="1">
            <a:spLocks noChangeArrowheads="1"/>
          </p:cNvSpPr>
          <p:nvPr/>
        </p:nvSpPr>
        <p:spPr bwMode="auto">
          <a:xfrm>
            <a:off x="-62969" y="1930309"/>
            <a:ext cx="3328878" cy="495713"/>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69290" lvl="1" indent="0" eaLnBrk="1" fontAlgn="base" hangingPunct="1">
              <a:lnSpc>
                <a:spcPts val="3500"/>
              </a:lnSpc>
              <a:spcBef>
                <a:spcPts val="600"/>
              </a:spcBef>
              <a:spcAft>
                <a:spcPct val="0"/>
              </a:spcAft>
              <a:buClr>
                <a:srgbClr val="0070C0"/>
              </a:buClr>
              <a:buSzPct val="70000"/>
              <a:defRPr/>
            </a:pPr>
            <a:r>
              <a:rPr lang="zh-CN" altLang="en-US" sz="2400" b="1" dirty="0">
                <a:latin typeface="+mn-lt"/>
                <a:ea typeface="+mn-ea"/>
                <a:cs typeface="+mn-ea"/>
                <a:sym typeface="+mn-lt"/>
              </a:rPr>
              <a:t>嵌套</a:t>
            </a:r>
            <a:r>
              <a:rPr lang="en-US" altLang="zh-CN" sz="2400" b="1" dirty="0">
                <a:latin typeface="+mn-lt"/>
                <a:ea typeface="+mn-ea"/>
                <a:cs typeface="+mn-ea"/>
                <a:sym typeface="+mn-lt"/>
              </a:rPr>
              <a:t>if</a:t>
            </a:r>
            <a:r>
              <a:rPr lang="zh-CN" altLang="en-US" sz="2400" b="1" dirty="0">
                <a:latin typeface="+mn-lt"/>
                <a:ea typeface="+mn-ea"/>
                <a:cs typeface="+mn-ea"/>
                <a:sym typeface="+mn-lt"/>
              </a:rPr>
              <a:t>代码示例：</a:t>
            </a:r>
            <a:endParaRPr lang="en-US" altLang="zh-CN" sz="2400" b="1" dirty="0">
              <a:latin typeface="+mn-lt"/>
              <a:ea typeface="+mn-ea"/>
              <a:cs typeface="+mn-ea"/>
              <a:sym typeface="+mn-lt"/>
            </a:endParaRP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a:extLst>
              <a:ext uri="{FF2B5EF4-FFF2-40B4-BE49-F238E27FC236}">
                <a16:creationId xmlns:a16="http://schemas.microsoft.com/office/drawing/2014/main" id="{BA970CB5-CF48-441A-9127-FDA15CA263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5334" y="1930309"/>
            <a:ext cx="3813376" cy="468803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D103C1B-91EA-4C6A-8F6F-BF529E090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30" y="2702995"/>
            <a:ext cx="4919534" cy="34579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a:extLst>
              <a:ext uri="{FF2B5EF4-FFF2-40B4-BE49-F238E27FC236}">
                <a16:creationId xmlns:a16="http://schemas.microsoft.com/office/drawing/2014/main" id="{0FB1EBE9-DE1B-4E2D-8E69-A700D136AB6A}"/>
              </a:ext>
            </a:extLst>
          </p:cNvPr>
          <p:cNvGrpSpPr/>
          <p:nvPr/>
        </p:nvGrpSpPr>
        <p:grpSpPr>
          <a:xfrm>
            <a:off x="0" y="-1271"/>
            <a:ext cx="12192000" cy="959738"/>
            <a:chOff x="0" y="0"/>
            <a:chExt cx="19200" cy="1247"/>
          </a:xfrm>
        </p:grpSpPr>
        <p:sp>
          <p:nvSpPr>
            <p:cNvPr id="19" name="矩形 4">
              <a:extLst>
                <a:ext uri="{FF2B5EF4-FFF2-40B4-BE49-F238E27FC236}">
                  <a16:creationId xmlns:a16="http://schemas.microsoft.com/office/drawing/2014/main" id="{0A47EA19-AD9C-4192-BDE2-F08CB8AC780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216A9AE6-10A5-443A-A746-485E0A94DF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AC686BFD-78D6-4CCB-89AE-4737DCDBF03D}"/>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8C166A95-AD72-4569-B69A-7FE185541DCC}"/>
                </a:ext>
              </a:extLst>
            </p:cNvPr>
            <p:cNvSpPr txBox="1"/>
            <p:nvPr/>
          </p:nvSpPr>
          <p:spPr>
            <a:xfrm>
              <a:off x="13011" y="242"/>
              <a:ext cx="2038" cy="606"/>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23" name="TextBox 9">
              <a:extLst>
                <a:ext uri="{FF2B5EF4-FFF2-40B4-BE49-F238E27FC236}">
                  <a16:creationId xmlns:a16="http://schemas.microsoft.com/office/drawing/2014/main" id="{D433FD33-8A57-4BCB-A27B-219B97F7A538}"/>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4" name="TextBox 9">
              <a:extLst>
                <a:ext uri="{FF2B5EF4-FFF2-40B4-BE49-F238E27FC236}">
                  <a16:creationId xmlns:a16="http://schemas.microsoft.com/office/drawing/2014/main" id="{68B2B3E8-7F2F-4AA1-84AE-AD92914B6E08}"/>
                </a:ext>
              </a:extLst>
            </p:cNvPr>
            <p:cNvSpPr txBox="1"/>
            <p:nvPr/>
          </p:nvSpPr>
          <p:spPr>
            <a:xfrm>
              <a:off x="15979" y="288"/>
              <a:ext cx="2988" cy="606"/>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234CE498-FBF2-47CD-A6CC-A038042938ED}"/>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4082761B-988A-4E4C-B41B-3D1A7E0FFDB6}"/>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083AF4B8-0E3F-4A95-9CE9-CCD8F706101F}"/>
              </a:ext>
            </a:extLst>
          </p:cNvPr>
          <p:cNvSpPr/>
          <p:nvPr/>
        </p:nvSpPr>
        <p:spPr>
          <a:xfrm>
            <a:off x="5420772" y="-1272"/>
            <a:ext cx="2376392" cy="959738"/>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编程风格与原则</a:t>
            </a:r>
          </a:p>
        </p:txBody>
      </p:sp>
    </p:spTree>
    <p:extLst>
      <p:ext uri="{BB962C8B-B14F-4D97-AF65-F5344CB8AC3E}">
        <p14:creationId xmlns:p14="http://schemas.microsoft.com/office/powerpoint/2010/main" val="11631055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Part.03</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重用性</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119390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D6D67926-BBAA-4A92-BCAF-91FB14513EE1}"/>
              </a:ext>
            </a:extLst>
          </p:cNvPr>
          <p:cNvGrpSpPr/>
          <p:nvPr/>
        </p:nvGrpSpPr>
        <p:grpSpPr>
          <a:xfrm>
            <a:off x="0" y="-1270"/>
            <a:ext cx="12192000" cy="937703"/>
            <a:chOff x="0" y="0"/>
            <a:chExt cx="19200" cy="1247"/>
          </a:xfrm>
        </p:grpSpPr>
        <p:sp>
          <p:nvSpPr>
            <p:cNvPr id="18" name="矩形 4">
              <a:extLst>
                <a:ext uri="{FF2B5EF4-FFF2-40B4-BE49-F238E27FC236}">
                  <a16:creationId xmlns:a16="http://schemas.microsoft.com/office/drawing/2014/main" id="{8005144B-B550-4B6E-BB07-C88FFD9B2FA4}"/>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5FD1E04A-ADA4-4856-985F-7D32D6843E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23B58956-113F-4705-AA10-3AB359229AEB}"/>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72F68261-5366-4DA7-99EC-1EBCEAF5967D}"/>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2" name="TextBox 9">
              <a:extLst>
                <a:ext uri="{FF2B5EF4-FFF2-40B4-BE49-F238E27FC236}">
                  <a16:creationId xmlns:a16="http://schemas.microsoft.com/office/drawing/2014/main" id="{292B6B91-582C-4425-85F9-7ED81ACD122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3" name="TextBox 9">
              <a:extLst>
                <a:ext uri="{FF2B5EF4-FFF2-40B4-BE49-F238E27FC236}">
                  <a16:creationId xmlns:a16="http://schemas.microsoft.com/office/drawing/2014/main" id="{AEFC55E1-0591-4E44-9A23-73645F461757}"/>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329C4EF1-B307-424E-A565-4D8960D5EC34}"/>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57DE479B-4AFB-448A-B329-9DCA80C613C2}"/>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405DB32A-E82E-4A7E-8E8B-8C17A8F3DD68}"/>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10" name="矩形 9">
            <a:extLst>
              <a:ext uri="{FF2B5EF4-FFF2-40B4-BE49-F238E27FC236}">
                <a16:creationId xmlns:a16="http://schemas.microsoft.com/office/drawing/2014/main" id="{5392CD37-F92C-DB9C-CCC3-72A3C2A25051}"/>
              </a:ext>
            </a:extLst>
          </p:cNvPr>
          <p:cNvSpPr/>
          <p:nvPr/>
        </p:nvSpPr>
        <p:spPr>
          <a:xfrm>
            <a:off x="1219904" y="1986775"/>
            <a:ext cx="1781106"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cs typeface="+mn-ea"/>
                <a:sym typeface="+mn-lt"/>
              </a:rPr>
              <a:t> </a:t>
            </a:r>
            <a:r>
              <a:rPr lang="zh-CN" altLang="en-US" sz="2000" dirty="0">
                <a:solidFill>
                  <a:schemeClr val="tx1"/>
                </a:solidFill>
                <a:sym typeface="+mn-lt"/>
              </a:rPr>
              <a:t>提高开发效率</a:t>
            </a:r>
            <a:endParaRPr lang="en-US" altLang="zh-CN" sz="2000" dirty="0">
              <a:solidFill>
                <a:schemeClr val="tx1"/>
              </a:solidFill>
              <a:sym typeface="+mn-lt"/>
            </a:endParaRPr>
          </a:p>
        </p:txBody>
      </p:sp>
      <p:sp>
        <p:nvSpPr>
          <p:cNvPr id="11" name="矩形 10">
            <a:extLst>
              <a:ext uri="{FF2B5EF4-FFF2-40B4-BE49-F238E27FC236}">
                <a16:creationId xmlns:a16="http://schemas.microsoft.com/office/drawing/2014/main" id="{795AE490-3EB2-F2EB-FDFE-B3797625F305}"/>
              </a:ext>
            </a:extLst>
          </p:cNvPr>
          <p:cNvSpPr/>
          <p:nvPr/>
        </p:nvSpPr>
        <p:spPr>
          <a:xfrm>
            <a:off x="1219904" y="4281003"/>
            <a:ext cx="1781106"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dirty="0">
                <a:solidFill>
                  <a:schemeClr val="tx1"/>
                </a:solidFill>
                <a:sym typeface="+mn-lt"/>
              </a:rPr>
              <a:t>降低成本</a:t>
            </a:r>
            <a:endParaRPr lang="en-US" altLang="zh-CN" sz="2000" dirty="0">
              <a:solidFill>
                <a:schemeClr val="tx1"/>
              </a:solidFill>
              <a:sym typeface="+mn-lt"/>
            </a:endParaRPr>
          </a:p>
        </p:txBody>
      </p:sp>
      <p:sp>
        <p:nvSpPr>
          <p:cNvPr id="12" name="矩形 11">
            <a:extLst>
              <a:ext uri="{FF2B5EF4-FFF2-40B4-BE49-F238E27FC236}">
                <a16:creationId xmlns:a16="http://schemas.microsoft.com/office/drawing/2014/main" id="{ADA70366-325B-C45A-BEE6-019149FC0EFD}"/>
              </a:ext>
            </a:extLst>
          </p:cNvPr>
          <p:cNvSpPr/>
          <p:nvPr/>
        </p:nvSpPr>
        <p:spPr>
          <a:xfrm>
            <a:off x="3409085" y="3091945"/>
            <a:ext cx="1806555"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dirty="0">
                <a:solidFill>
                  <a:srgbClr val="FF0000"/>
                </a:solidFill>
                <a:sym typeface="+mn-lt"/>
              </a:rPr>
              <a:t>软件重用</a:t>
            </a:r>
            <a:endParaRPr lang="en-US" altLang="zh-CN" sz="2000" dirty="0">
              <a:solidFill>
                <a:srgbClr val="FF0000"/>
              </a:solidFill>
              <a:sym typeface="+mn-lt"/>
            </a:endParaRPr>
          </a:p>
        </p:txBody>
      </p:sp>
      <p:sp>
        <p:nvSpPr>
          <p:cNvPr id="31" name="矩形 30">
            <a:extLst>
              <a:ext uri="{FF2B5EF4-FFF2-40B4-BE49-F238E27FC236}">
                <a16:creationId xmlns:a16="http://schemas.microsoft.com/office/drawing/2014/main" id="{5E38128A-AD38-1431-E645-4FD9577A53F1}"/>
              </a:ext>
            </a:extLst>
          </p:cNvPr>
          <p:cNvSpPr/>
          <p:nvPr/>
        </p:nvSpPr>
        <p:spPr>
          <a:xfrm>
            <a:off x="5630924" y="1264338"/>
            <a:ext cx="1779279"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dirty="0">
                <a:solidFill>
                  <a:schemeClr val="tx1"/>
                </a:solidFill>
                <a:sym typeface="+mn-lt"/>
              </a:rPr>
              <a:t>缩短开发时间</a:t>
            </a:r>
            <a:endParaRPr lang="en-US" altLang="zh-CN" sz="2000" dirty="0">
              <a:solidFill>
                <a:schemeClr val="tx1"/>
              </a:solidFill>
              <a:sym typeface="+mn-lt"/>
            </a:endParaRPr>
          </a:p>
        </p:txBody>
      </p:sp>
      <p:sp>
        <p:nvSpPr>
          <p:cNvPr id="36" name="矩形 35">
            <a:extLst>
              <a:ext uri="{FF2B5EF4-FFF2-40B4-BE49-F238E27FC236}">
                <a16:creationId xmlns:a16="http://schemas.microsoft.com/office/drawing/2014/main" id="{D0AA5F1C-92D1-7F8F-45B3-4748937EF8AE}"/>
              </a:ext>
            </a:extLst>
          </p:cNvPr>
          <p:cNvSpPr/>
          <p:nvPr/>
        </p:nvSpPr>
        <p:spPr>
          <a:xfrm>
            <a:off x="5765327" y="4680580"/>
            <a:ext cx="1779279"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dirty="0">
                <a:solidFill>
                  <a:schemeClr val="tx1"/>
                </a:solidFill>
                <a:sym typeface="+mn-lt"/>
              </a:rPr>
              <a:t>降低错误率</a:t>
            </a:r>
            <a:endParaRPr lang="en-US" altLang="zh-CN" sz="2000" dirty="0">
              <a:solidFill>
                <a:schemeClr val="tx1"/>
              </a:solidFill>
              <a:sym typeface="+mn-lt"/>
            </a:endParaRPr>
          </a:p>
        </p:txBody>
      </p:sp>
      <p:sp>
        <p:nvSpPr>
          <p:cNvPr id="37" name="矩形 36">
            <a:extLst>
              <a:ext uri="{FF2B5EF4-FFF2-40B4-BE49-F238E27FC236}">
                <a16:creationId xmlns:a16="http://schemas.microsoft.com/office/drawing/2014/main" id="{ADD4BBF8-D6A3-9F39-8BC2-2699DFD006EF}"/>
              </a:ext>
            </a:extLst>
          </p:cNvPr>
          <p:cNvSpPr/>
          <p:nvPr/>
        </p:nvSpPr>
        <p:spPr>
          <a:xfrm>
            <a:off x="8644299" y="1278028"/>
            <a:ext cx="1576581"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dirty="0">
                <a:solidFill>
                  <a:schemeClr val="tx1"/>
                </a:solidFill>
                <a:sym typeface="+mn-lt"/>
              </a:rPr>
              <a:t>提高质量</a:t>
            </a:r>
            <a:endParaRPr lang="en-US" altLang="zh-CN" sz="2000" dirty="0">
              <a:solidFill>
                <a:schemeClr val="tx1"/>
              </a:solidFill>
              <a:sym typeface="+mn-lt"/>
            </a:endParaRPr>
          </a:p>
        </p:txBody>
      </p:sp>
      <p:sp>
        <p:nvSpPr>
          <p:cNvPr id="38" name="矩形 37">
            <a:extLst>
              <a:ext uri="{FF2B5EF4-FFF2-40B4-BE49-F238E27FC236}">
                <a16:creationId xmlns:a16="http://schemas.microsoft.com/office/drawing/2014/main" id="{0BB1FC0A-6932-A650-697A-D48ED72210BB}"/>
              </a:ext>
            </a:extLst>
          </p:cNvPr>
          <p:cNvSpPr/>
          <p:nvPr/>
        </p:nvSpPr>
        <p:spPr>
          <a:xfrm>
            <a:off x="8644299" y="4680580"/>
            <a:ext cx="1576582" cy="527825"/>
          </a:xfrm>
          <a:prstGeom prst="rect">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zh-CN" altLang="en-US" sz="2000" dirty="0">
                <a:solidFill>
                  <a:schemeClr val="tx1"/>
                </a:solidFill>
                <a:sym typeface="+mn-lt"/>
              </a:rPr>
              <a:t>提高可靠性</a:t>
            </a:r>
            <a:endParaRPr lang="en-US" altLang="zh-CN" sz="2000" dirty="0">
              <a:solidFill>
                <a:schemeClr val="tx1"/>
              </a:solidFill>
              <a:sym typeface="+mn-lt"/>
            </a:endParaRPr>
          </a:p>
        </p:txBody>
      </p:sp>
      <p:sp>
        <p:nvSpPr>
          <p:cNvPr id="42" name="箭头: 右 41">
            <a:extLst>
              <a:ext uri="{FF2B5EF4-FFF2-40B4-BE49-F238E27FC236}">
                <a16:creationId xmlns:a16="http://schemas.microsoft.com/office/drawing/2014/main" id="{C799A779-1AA7-E6EE-B43A-ED9323E34A95}"/>
              </a:ext>
            </a:extLst>
          </p:cNvPr>
          <p:cNvSpPr/>
          <p:nvPr/>
        </p:nvSpPr>
        <p:spPr>
          <a:xfrm rot="2035945">
            <a:off x="3135088" y="2469128"/>
            <a:ext cx="1056904"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43" name="箭头: 右 42">
            <a:extLst>
              <a:ext uri="{FF2B5EF4-FFF2-40B4-BE49-F238E27FC236}">
                <a16:creationId xmlns:a16="http://schemas.microsoft.com/office/drawing/2014/main" id="{DA30E332-D8A1-BD40-12CB-296E6BD1EFCB}"/>
              </a:ext>
            </a:extLst>
          </p:cNvPr>
          <p:cNvSpPr/>
          <p:nvPr/>
        </p:nvSpPr>
        <p:spPr>
          <a:xfrm rot="19399593">
            <a:off x="3241421" y="3899121"/>
            <a:ext cx="1056904"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44" name="箭头: 右 43">
            <a:extLst>
              <a:ext uri="{FF2B5EF4-FFF2-40B4-BE49-F238E27FC236}">
                <a16:creationId xmlns:a16="http://schemas.microsoft.com/office/drawing/2014/main" id="{77C5CFC3-EBDB-9609-372F-4162BA5712A8}"/>
              </a:ext>
            </a:extLst>
          </p:cNvPr>
          <p:cNvSpPr/>
          <p:nvPr/>
        </p:nvSpPr>
        <p:spPr>
          <a:xfrm rot="19250310">
            <a:off x="4204034" y="2304496"/>
            <a:ext cx="1628491"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45" name="箭头: 右 44">
            <a:extLst>
              <a:ext uri="{FF2B5EF4-FFF2-40B4-BE49-F238E27FC236}">
                <a16:creationId xmlns:a16="http://schemas.microsoft.com/office/drawing/2014/main" id="{B6C61561-A4EB-63A6-E697-8E6187C6E8C1}"/>
              </a:ext>
            </a:extLst>
          </p:cNvPr>
          <p:cNvSpPr/>
          <p:nvPr/>
        </p:nvSpPr>
        <p:spPr>
          <a:xfrm rot="2281530">
            <a:off x="4178917" y="4116487"/>
            <a:ext cx="1628491"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46" name="箭头: 右 45">
            <a:extLst>
              <a:ext uri="{FF2B5EF4-FFF2-40B4-BE49-F238E27FC236}">
                <a16:creationId xmlns:a16="http://schemas.microsoft.com/office/drawing/2014/main" id="{A1F65BB0-B65E-59E2-8853-C88F342447C5}"/>
              </a:ext>
            </a:extLst>
          </p:cNvPr>
          <p:cNvSpPr/>
          <p:nvPr/>
        </p:nvSpPr>
        <p:spPr>
          <a:xfrm rot="20540944">
            <a:off x="5231037" y="2373693"/>
            <a:ext cx="3397903"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47" name="箭头: 右 46">
            <a:extLst>
              <a:ext uri="{FF2B5EF4-FFF2-40B4-BE49-F238E27FC236}">
                <a16:creationId xmlns:a16="http://schemas.microsoft.com/office/drawing/2014/main" id="{3E2E1281-123F-7424-1D6A-638DF6079BF5}"/>
              </a:ext>
            </a:extLst>
          </p:cNvPr>
          <p:cNvSpPr/>
          <p:nvPr/>
        </p:nvSpPr>
        <p:spPr>
          <a:xfrm rot="1059252">
            <a:off x="5231018" y="3946356"/>
            <a:ext cx="3397903" cy="366443"/>
          </a:xfrm>
          <a:prstGeom prst="right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2" name="文本框 1">
            <a:extLst>
              <a:ext uri="{FF2B5EF4-FFF2-40B4-BE49-F238E27FC236}">
                <a16:creationId xmlns:a16="http://schemas.microsoft.com/office/drawing/2014/main" id="{7D5385D4-7C3A-BF69-1317-80EE8DBC0D51}"/>
              </a:ext>
            </a:extLst>
          </p:cNvPr>
          <p:cNvSpPr txBox="1"/>
          <p:nvPr/>
        </p:nvSpPr>
        <p:spPr>
          <a:xfrm>
            <a:off x="425449" y="5337713"/>
            <a:ext cx="11524190" cy="794320"/>
          </a:xfrm>
          <a:prstGeom prst="rect">
            <a:avLst/>
          </a:prstGeom>
          <a:noFill/>
          <a:ln>
            <a:solidFill>
              <a:srgbClr val="0000CC"/>
            </a:solidFill>
          </a:ln>
        </p:spPr>
        <p:txBody>
          <a:bodyPr wrap="square" rtlCol="0">
            <a:spAutoFit/>
          </a:bodyPr>
          <a:lstStyle/>
          <a:p>
            <a:pPr>
              <a:lnSpc>
                <a:spcPct val="120000"/>
              </a:lnSpc>
              <a:buClr>
                <a:srgbClr val="0070C0"/>
              </a:buCl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软件重用是指在开发过程中利用已有的软件组件、模块或系统来构建新的应用程序的实践。它可以</a:t>
            </a:r>
            <a:r>
              <a:rPr kumimoji="0" lang="zh-CN" altLang="en-US" sz="2000" b="0" i="0" u="none" strike="noStrike" kern="1200" cap="none" spc="0" normalizeH="0" baseline="0" noProof="0" dirty="0">
                <a:ln>
                  <a:noFill/>
                </a:ln>
                <a:solidFill>
                  <a:srgbClr val="FF0000"/>
                </a:solidFill>
                <a:effectLst/>
                <a:uLnTx/>
                <a:uFillTx/>
                <a:latin typeface="+mn-lt"/>
                <a:ea typeface="+mn-ea"/>
                <a:cs typeface="+mn-ea"/>
                <a:sym typeface="+mn-lt"/>
              </a:rPr>
              <a:t>显著缩短开发时间、降低错误率并提高软件的质量和可靠性</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851339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重用的概念</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298D883D-28CE-4201-9D1C-A9E4914DD32C}"/>
              </a:ext>
            </a:extLst>
          </p:cNvPr>
          <p:cNvGrpSpPr/>
          <p:nvPr/>
        </p:nvGrpSpPr>
        <p:grpSpPr>
          <a:xfrm>
            <a:off x="0" y="-1270"/>
            <a:ext cx="12192000" cy="937703"/>
            <a:chOff x="0" y="0"/>
            <a:chExt cx="19200" cy="1247"/>
          </a:xfrm>
        </p:grpSpPr>
        <p:sp>
          <p:nvSpPr>
            <p:cNvPr id="37" name="矩形 4">
              <a:extLst>
                <a:ext uri="{FF2B5EF4-FFF2-40B4-BE49-F238E27FC236}">
                  <a16:creationId xmlns:a16="http://schemas.microsoft.com/office/drawing/2014/main" id="{4E01FEB2-CA77-402A-B082-3C19BD0899A3}"/>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8" name="图片 37">
              <a:extLst>
                <a:ext uri="{FF2B5EF4-FFF2-40B4-BE49-F238E27FC236}">
                  <a16:creationId xmlns:a16="http://schemas.microsoft.com/office/drawing/2014/main" id="{A9495777-8394-4451-B8DB-698A16979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39" name="直接连接符 38">
              <a:extLst>
                <a:ext uri="{FF2B5EF4-FFF2-40B4-BE49-F238E27FC236}">
                  <a16:creationId xmlns:a16="http://schemas.microsoft.com/office/drawing/2014/main" id="{AB35A514-BDAA-4EC5-AA60-4F7A16067126}"/>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a:extLst>
                <a:ext uri="{FF2B5EF4-FFF2-40B4-BE49-F238E27FC236}">
                  <a16:creationId xmlns:a16="http://schemas.microsoft.com/office/drawing/2014/main" id="{F89B1F3C-FB93-4364-B60C-DD2AED8CF121}"/>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41" name="TextBox 9">
              <a:extLst>
                <a:ext uri="{FF2B5EF4-FFF2-40B4-BE49-F238E27FC236}">
                  <a16:creationId xmlns:a16="http://schemas.microsoft.com/office/drawing/2014/main" id="{483AA880-7F05-4FC3-BF27-C24C15E91C99}"/>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42" name="TextBox 9">
              <a:extLst>
                <a:ext uri="{FF2B5EF4-FFF2-40B4-BE49-F238E27FC236}">
                  <a16:creationId xmlns:a16="http://schemas.microsoft.com/office/drawing/2014/main" id="{3461A872-2CE9-476E-8BFD-7C4747A37446}"/>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43" name="直接连接符 38">
              <a:extLst>
                <a:ext uri="{FF2B5EF4-FFF2-40B4-BE49-F238E27FC236}">
                  <a16:creationId xmlns:a16="http://schemas.microsoft.com/office/drawing/2014/main" id="{10C4408D-292D-43FA-ACEF-0EFDE0A8E46C}"/>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8">
              <a:extLst>
                <a:ext uri="{FF2B5EF4-FFF2-40B4-BE49-F238E27FC236}">
                  <a16:creationId xmlns:a16="http://schemas.microsoft.com/office/drawing/2014/main" id="{3AF06F33-E443-4395-BCB8-EA7351ACA735}"/>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5" name="矩形 44">
            <a:extLst>
              <a:ext uri="{FF2B5EF4-FFF2-40B4-BE49-F238E27FC236}">
                <a16:creationId xmlns:a16="http://schemas.microsoft.com/office/drawing/2014/main" id="{870DB624-B584-4B56-827C-C68B0154155A}"/>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3" name="流程图: 可选过程 2">
            <a:extLst>
              <a:ext uri="{FF2B5EF4-FFF2-40B4-BE49-F238E27FC236}">
                <a16:creationId xmlns:a16="http://schemas.microsoft.com/office/drawing/2014/main" id="{5C5FAC3C-E884-6264-8706-FB128B746300}"/>
              </a:ext>
            </a:extLst>
          </p:cNvPr>
          <p:cNvSpPr/>
          <p:nvPr/>
        </p:nvSpPr>
        <p:spPr>
          <a:xfrm>
            <a:off x="4844816" y="3154550"/>
            <a:ext cx="1994700" cy="461665"/>
          </a:xfrm>
          <a:prstGeom prst="flowChartAlternateProcess">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solidFill>
                  <a:schemeClr val="tx1"/>
                </a:solidFill>
                <a:cs typeface="+mn-ea"/>
                <a:sym typeface="+mn-lt"/>
              </a:rPr>
              <a:t>意外重用</a:t>
            </a:r>
            <a:endParaRPr lang="en-US" altLang="zh-CN" sz="2400" dirty="0">
              <a:solidFill>
                <a:schemeClr val="tx1"/>
              </a:solidFill>
              <a:cs typeface="+mn-ea"/>
              <a:sym typeface="+mn-lt"/>
            </a:endParaRPr>
          </a:p>
        </p:txBody>
      </p:sp>
      <p:sp>
        <p:nvSpPr>
          <p:cNvPr id="4" name="流程图: 可选过程 3">
            <a:extLst>
              <a:ext uri="{FF2B5EF4-FFF2-40B4-BE49-F238E27FC236}">
                <a16:creationId xmlns:a16="http://schemas.microsoft.com/office/drawing/2014/main" id="{72F6F652-E0FD-E659-5A25-3D5685FEC1D3}"/>
              </a:ext>
            </a:extLst>
          </p:cNvPr>
          <p:cNvSpPr/>
          <p:nvPr/>
        </p:nvSpPr>
        <p:spPr>
          <a:xfrm>
            <a:off x="4844816" y="4999682"/>
            <a:ext cx="1994700" cy="461665"/>
          </a:xfrm>
          <a:prstGeom prst="flowChartAlternateProcess">
            <a:avLst/>
          </a:prstGeom>
          <a:solidFill>
            <a:schemeClr val="tx2">
              <a:lumMod val="50000"/>
              <a:lumOff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solidFill>
                  <a:schemeClr val="tx1"/>
                </a:solidFill>
                <a:cs typeface="+mn-ea"/>
                <a:sym typeface="+mn-lt"/>
              </a:rPr>
              <a:t>预备重用</a:t>
            </a:r>
            <a:endParaRPr lang="en-US" altLang="zh-CN" sz="2400" dirty="0">
              <a:solidFill>
                <a:schemeClr val="tx1"/>
              </a:solidFill>
              <a:cs typeface="+mn-ea"/>
              <a:sym typeface="+mn-lt"/>
            </a:endParaRPr>
          </a:p>
        </p:txBody>
      </p:sp>
      <p:sp>
        <p:nvSpPr>
          <p:cNvPr id="5" name="TextBox 7">
            <a:extLst>
              <a:ext uri="{FF2B5EF4-FFF2-40B4-BE49-F238E27FC236}">
                <a16:creationId xmlns:a16="http://schemas.microsoft.com/office/drawing/2014/main" id="{49CEADF7-F3DD-BD80-C0BD-5E551B1D8C88}"/>
              </a:ext>
            </a:extLst>
          </p:cNvPr>
          <p:cNvSpPr txBox="1">
            <a:spLocks noChangeArrowheads="1"/>
          </p:cNvSpPr>
          <p:nvPr/>
        </p:nvSpPr>
        <p:spPr bwMode="auto">
          <a:xfrm>
            <a:off x="844603" y="2292503"/>
            <a:ext cx="3104144" cy="495713"/>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mn-lt"/>
                <a:ea typeface="+mn-ea"/>
                <a:cs typeface="+mn-ea"/>
                <a:sym typeface="+mn-lt"/>
              </a:rPr>
              <a:t>软件重用的两种类型        </a:t>
            </a:r>
            <a:endParaRPr lang="en-US" altLang="zh-CN" sz="2200" b="1" dirty="0">
              <a:latin typeface="+mn-lt"/>
              <a:ea typeface="+mn-ea"/>
              <a:cs typeface="+mn-ea"/>
              <a:sym typeface="+mn-lt"/>
            </a:endParaRPr>
          </a:p>
        </p:txBody>
      </p:sp>
      <p:sp>
        <p:nvSpPr>
          <p:cNvPr id="7" name="TextBox 7">
            <a:extLst>
              <a:ext uri="{FF2B5EF4-FFF2-40B4-BE49-F238E27FC236}">
                <a16:creationId xmlns:a16="http://schemas.microsoft.com/office/drawing/2014/main" id="{2FC02874-6415-DA12-8C3A-F7A3FAE5842A}"/>
              </a:ext>
            </a:extLst>
          </p:cNvPr>
          <p:cNvSpPr txBox="1">
            <a:spLocks noChangeArrowheads="1"/>
          </p:cNvSpPr>
          <p:nvPr/>
        </p:nvSpPr>
        <p:spPr bwMode="auto">
          <a:xfrm>
            <a:off x="332509" y="4060092"/>
            <a:ext cx="11688597"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意外重用指的是软件开发者在开发新软件时，才意识到以前的软件模块能够被使用</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 name="TextBox 7">
            <a:extLst>
              <a:ext uri="{FF2B5EF4-FFF2-40B4-BE49-F238E27FC236}">
                <a16:creationId xmlns:a16="http://schemas.microsoft.com/office/drawing/2014/main" id="{DBA9B0B6-0602-2F30-EDB5-15F68E2A046C}"/>
              </a:ext>
            </a:extLst>
          </p:cNvPr>
          <p:cNvSpPr txBox="1">
            <a:spLocks noChangeArrowheads="1"/>
          </p:cNvSpPr>
          <p:nvPr/>
        </p:nvSpPr>
        <p:spPr bwMode="auto">
          <a:xfrm>
            <a:off x="522514" y="5773569"/>
            <a:ext cx="11521531"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en-US" altLang="zh-CN" sz="2400" dirty="0">
                <a:latin typeface="+mn-lt"/>
                <a:ea typeface="+mn-ea"/>
                <a:cs typeface="+mn-ea"/>
                <a:sym typeface="+mn-lt"/>
              </a:rPr>
              <a:t>	</a:t>
            </a:r>
            <a:r>
              <a:rPr lang="zh-CN" altLang="en-US" sz="2400" dirty="0">
                <a:latin typeface="+mn-lt"/>
                <a:ea typeface="+mn-ea"/>
                <a:cs typeface="+mn-ea"/>
                <a:sym typeface="+mn-lt"/>
              </a:rPr>
              <a:t>预备重用指的是软件开发者在研制软件时，就考虑到了以后可以被重用</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extLst>
      <p:ext uri="{BB962C8B-B14F-4D97-AF65-F5344CB8AC3E}">
        <p14:creationId xmlns:p14="http://schemas.microsoft.com/office/powerpoint/2010/main" val="2727777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eaLnBrk="0" fontAlgn="base" hangingPunct="0">
                <a:spcBef>
                  <a:spcPct val="20000"/>
                </a:spcBef>
                <a:spcAft>
                  <a:spcPct val="0"/>
                </a:spcAft>
                <a:defRPr/>
              </a:pPr>
              <a:r>
                <a:rPr lang="zh-CN" altLang="en-US" sz="2400" b="1" noProof="0" dirty="0">
                  <a:ln>
                    <a:noFill/>
                  </a:ln>
                  <a:effectLst/>
                  <a:uLnTx/>
                  <a:uFillTx/>
                  <a:cs typeface="+mn-ea"/>
                  <a:sym typeface="+mn-lt"/>
                </a:rPr>
                <a:t>对象与重用</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298D883D-28CE-4201-9D1C-A9E4914DD32C}"/>
              </a:ext>
            </a:extLst>
          </p:cNvPr>
          <p:cNvGrpSpPr/>
          <p:nvPr/>
        </p:nvGrpSpPr>
        <p:grpSpPr>
          <a:xfrm>
            <a:off x="0" y="-1270"/>
            <a:ext cx="12192000" cy="937703"/>
            <a:chOff x="0" y="0"/>
            <a:chExt cx="19200" cy="1247"/>
          </a:xfrm>
        </p:grpSpPr>
        <p:sp>
          <p:nvSpPr>
            <p:cNvPr id="37" name="矩形 4">
              <a:extLst>
                <a:ext uri="{FF2B5EF4-FFF2-40B4-BE49-F238E27FC236}">
                  <a16:creationId xmlns:a16="http://schemas.microsoft.com/office/drawing/2014/main" id="{4E01FEB2-CA77-402A-B082-3C19BD0899A3}"/>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8" name="图片 37">
              <a:extLst>
                <a:ext uri="{FF2B5EF4-FFF2-40B4-BE49-F238E27FC236}">
                  <a16:creationId xmlns:a16="http://schemas.microsoft.com/office/drawing/2014/main" id="{A9495777-8394-4451-B8DB-698A16979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39" name="直接连接符 38">
              <a:extLst>
                <a:ext uri="{FF2B5EF4-FFF2-40B4-BE49-F238E27FC236}">
                  <a16:creationId xmlns:a16="http://schemas.microsoft.com/office/drawing/2014/main" id="{AB35A514-BDAA-4EC5-AA60-4F7A16067126}"/>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a:extLst>
                <a:ext uri="{FF2B5EF4-FFF2-40B4-BE49-F238E27FC236}">
                  <a16:creationId xmlns:a16="http://schemas.microsoft.com/office/drawing/2014/main" id="{F89B1F3C-FB93-4364-B60C-DD2AED8CF121}"/>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41" name="TextBox 9">
              <a:extLst>
                <a:ext uri="{FF2B5EF4-FFF2-40B4-BE49-F238E27FC236}">
                  <a16:creationId xmlns:a16="http://schemas.microsoft.com/office/drawing/2014/main" id="{483AA880-7F05-4FC3-BF27-C24C15E91C99}"/>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42" name="TextBox 9">
              <a:extLst>
                <a:ext uri="{FF2B5EF4-FFF2-40B4-BE49-F238E27FC236}">
                  <a16:creationId xmlns:a16="http://schemas.microsoft.com/office/drawing/2014/main" id="{3461A872-2CE9-476E-8BFD-7C4747A37446}"/>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43" name="直接连接符 38">
              <a:extLst>
                <a:ext uri="{FF2B5EF4-FFF2-40B4-BE49-F238E27FC236}">
                  <a16:creationId xmlns:a16="http://schemas.microsoft.com/office/drawing/2014/main" id="{10C4408D-292D-43FA-ACEF-0EFDE0A8E46C}"/>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38">
              <a:extLst>
                <a:ext uri="{FF2B5EF4-FFF2-40B4-BE49-F238E27FC236}">
                  <a16:creationId xmlns:a16="http://schemas.microsoft.com/office/drawing/2014/main" id="{3AF06F33-E443-4395-BCB8-EA7351ACA735}"/>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5" name="矩形 44">
            <a:extLst>
              <a:ext uri="{FF2B5EF4-FFF2-40B4-BE49-F238E27FC236}">
                <a16:creationId xmlns:a16="http://schemas.microsoft.com/office/drawing/2014/main" id="{870DB624-B584-4B56-827C-C68B0154155A}"/>
              </a:ext>
            </a:extLst>
          </p:cNvPr>
          <p:cNvSpPr/>
          <p:nvPr/>
        </p:nvSpPr>
        <p:spPr>
          <a:xfrm>
            <a:off x="7770273" y="-7229"/>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3" name="流程图: 可选过程 2">
            <a:extLst>
              <a:ext uri="{FF2B5EF4-FFF2-40B4-BE49-F238E27FC236}">
                <a16:creationId xmlns:a16="http://schemas.microsoft.com/office/drawing/2014/main" id="{5C5FAC3C-E884-6264-8706-FB128B746300}"/>
              </a:ext>
            </a:extLst>
          </p:cNvPr>
          <p:cNvSpPr/>
          <p:nvPr/>
        </p:nvSpPr>
        <p:spPr>
          <a:xfrm>
            <a:off x="1307199" y="3411892"/>
            <a:ext cx="2784741" cy="1412483"/>
          </a:xfrm>
          <a:prstGeom prst="flowChartAlternateProcess">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tx1"/>
                </a:solidFill>
                <a:cs typeface="+mn-ea"/>
                <a:sym typeface="+mn-lt"/>
              </a:rPr>
              <a:t>封装数据结构及操作，提供统一接口</a:t>
            </a:r>
            <a:endParaRPr lang="en-US" altLang="zh-CN" sz="2000" dirty="0">
              <a:solidFill>
                <a:schemeClr val="tx1"/>
              </a:solidFill>
              <a:cs typeface="+mn-ea"/>
              <a:sym typeface="+mn-lt"/>
            </a:endParaRPr>
          </a:p>
        </p:txBody>
      </p:sp>
      <p:sp>
        <p:nvSpPr>
          <p:cNvPr id="5" name="TextBox 7">
            <a:extLst>
              <a:ext uri="{FF2B5EF4-FFF2-40B4-BE49-F238E27FC236}">
                <a16:creationId xmlns:a16="http://schemas.microsoft.com/office/drawing/2014/main" id="{49CEADF7-F3DD-BD80-C0BD-5E551B1D8C88}"/>
              </a:ext>
            </a:extLst>
          </p:cNvPr>
          <p:cNvSpPr txBox="1">
            <a:spLocks noChangeArrowheads="1"/>
          </p:cNvSpPr>
          <p:nvPr/>
        </p:nvSpPr>
        <p:spPr bwMode="auto">
          <a:xfrm>
            <a:off x="889307" y="2327757"/>
            <a:ext cx="4952693" cy="495713"/>
          </a:xfrm>
          <a:prstGeom prst="rect">
            <a:avLst/>
          </a:prstGeom>
          <a:noFill/>
          <a:ln>
            <a:noFill/>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mn-lt"/>
                <a:ea typeface="+mn-ea"/>
                <a:cs typeface="+mn-ea"/>
                <a:sym typeface="+mn-lt"/>
              </a:rPr>
              <a:t>面向对象程序设计中的软件重用        </a:t>
            </a:r>
            <a:endParaRPr lang="en-US" altLang="zh-CN" sz="2200" b="1" dirty="0">
              <a:latin typeface="+mn-lt"/>
              <a:ea typeface="+mn-ea"/>
              <a:cs typeface="+mn-ea"/>
              <a:sym typeface="+mn-lt"/>
            </a:endParaRPr>
          </a:p>
        </p:txBody>
      </p:sp>
      <p:sp>
        <p:nvSpPr>
          <p:cNvPr id="2" name="流程图: 可选过程 1">
            <a:extLst>
              <a:ext uri="{FF2B5EF4-FFF2-40B4-BE49-F238E27FC236}">
                <a16:creationId xmlns:a16="http://schemas.microsoft.com/office/drawing/2014/main" id="{4CBBBBF7-7A9B-A667-CAE9-B5C5875070B9}"/>
              </a:ext>
            </a:extLst>
          </p:cNvPr>
          <p:cNvSpPr/>
          <p:nvPr/>
        </p:nvSpPr>
        <p:spPr>
          <a:xfrm>
            <a:off x="7522045" y="3411891"/>
            <a:ext cx="2204250" cy="1412483"/>
          </a:xfrm>
          <a:prstGeom prst="flowChartAlternateProcess">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000" dirty="0">
                <a:solidFill>
                  <a:schemeClr val="tx1"/>
                </a:solidFill>
                <a:cs typeface="+mn-ea"/>
                <a:sym typeface="+mn-lt"/>
              </a:rPr>
              <a:t>为软件重用带来极大便利</a:t>
            </a:r>
            <a:endParaRPr lang="en-US" altLang="zh-CN" sz="2000" dirty="0">
              <a:solidFill>
                <a:schemeClr val="tx1"/>
              </a:solidFill>
              <a:cs typeface="+mn-ea"/>
              <a:sym typeface="+mn-lt"/>
            </a:endParaRPr>
          </a:p>
        </p:txBody>
      </p:sp>
      <p:sp>
        <p:nvSpPr>
          <p:cNvPr id="6" name="流程图: 可选过程 5">
            <a:extLst>
              <a:ext uri="{FF2B5EF4-FFF2-40B4-BE49-F238E27FC236}">
                <a16:creationId xmlns:a16="http://schemas.microsoft.com/office/drawing/2014/main" id="{867BEF9F-2C77-D6D5-B318-5810785BC8BA}"/>
              </a:ext>
            </a:extLst>
          </p:cNvPr>
          <p:cNvSpPr/>
          <p:nvPr/>
        </p:nvSpPr>
        <p:spPr>
          <a:xfrm>
            <a:off x="1307199" y="5074816"/>
            <a:ext cx="2784741" cy="1412483"/>
          </a:xfrm>
          <a:prstGeom prst="flowChartAlternateProcess">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000" dirty="0">
                <a:solidFill>
                  <a:schemeClr val="tx1"/>
                </a:solidFill>
                <a:cs typeface="+mn-ea"/>
                <a:sym typeface="+mn-lt"/>
              </a:rPr>
              <a:t>类的概念与实现</a:t>
            </a:r>
            <a:endParaRPr lang="en-US" altLang="zh-CN" sz="2000" dirty="0">
              <a:solidFill>
                <a:schemeClr val="tx1"/>
              </a:solidFill>
              <a:cs typeface="+mn-ea"/>
              <a:sym typeface="+mn-lt"/>
            </a:endParaRPr>
          </a:p>
          <a:p>
            <a:pPr algn="ctr" fontAlgn="base">
              <a:spcBef>
                <a:spcPct val="0"/>
              </a:spcBef>
              <a:spcAft>
                <a:spcPct val="0"/>
              </a:spcAft>
            </a:pPr>
            <a:r>
              <a:rPr lang="zh-CN" altLang="en-US" sz="2000" dirty="0">
                <a:solidFill>
                  <a:schemeClr val="tx1"/>
                </a:solidFill>
                <a:cs typeface="+mn-ea"/>
                <a:sym typeface="+mn-lt"/>
              </a:rPr>
              <a:t>是软件重用的范例</a:t>
            </a:r>
            <a:endParaRPr lang="en-US" altLang="zh-CN" sz="2000" dirty="0">
              <a:solidFill>
                <a:schemeClr val="tx1"/>
              </a:solidFill>
              <a:cs typeface="+mn-ea"/>
              <a:sym typeface="+mn-lt"/>
            </a:endParaRPr>
          </a:p>
        </p:txBody>
      </p:sp>
      <p:sp>
        <p:nvSpPr>
          <p:cNvPr id="11" name="流程图: 可选过程 10">
            <a:extLst>
              <a:ext uri="{FF2B5EF4-FFF2-40B4-BE49-F238E27FC236}">
                <a16:creationId xmlns:a16="http://schemas.microsoft.com/office/drawing/2014/main" id="{231D3035-8F95-65B4-4179-00588A0C5689}"/>
              </a:ext>
            </a:extLst>
          </p:cNvPr>
          <p:cNvSpPr/>
          <p:nvPr/>
        </p:nvSpPr>
        <p:spPr>
          <a:xfrm>
            <a:off x="7524985" y="5074816"/>
            <a:ext cx="2204250" cy="1412483"/>
          </a:xfrm>
          <a:prstGeom prst="flowChartAlternateProcess">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000" dirty="0">
                <a:solidFill>
                  <a:schemeClr val="tx1"/>
                </a:solidFill>
                <a:cs typeface="+mn-ea"/>
                <a:sym typeface="+mn-lt"/>
              </a:rPr>
              <a:t>软件重用性得到极大发展和迅速普及</a:t>
            </a:r>
            <a:endParaRPr lang="en-US" altLang="zh-CN" sz="2000" dirty="0">
              <a:solidFill>
                <a:schemeClr val="tx1"/>
              </a:solidFill>
              <a:cs typeface="+mn-ea"/>
              <a:sym typeface="+mn-lt"/>
            </a:endParaRPr>
          </a:p>
        </p:txBody>
      </p:sp>
      <p:sp>
        <p:nvSpPr>
          <p:cNvPr id="12" name="箭头: 右 11">
            <a:extLst>
              <a:ext uri="{FF2B5EF4-FFF2-40B4-BE49-F238E27FC236}">
                <a16:creationId xmlns:a16="http://schemas.microsoft.com/office/drawing/2014/main" id="{CF3BDF29-0D15-D5CA-CCD5-218BB1CD0820}"/>
              </a:ext>
            </a:extLst>
          </p:cNvPr>
          <p:cNvSpPr/>
          <p:nvPr/>
        </p:nvSpPr>
        <p:spPr>
          <a:xfrm>
            <a:off x="4838700" y="4000500"/>
            <a:ext cx="2006600" cy="495713"/>
          </a:xfrm>
          <a:prstGeom prst="rightArrow">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dirty="0">
              <a:solidFill>
                <a:schemeClr val="tx1"/>
              </a:solidFill>
              <a:cs typeface="+mn-ea"/>
              <a:sym typeface="+mn-lt"/>
            </a:endParaRPr>
          </a:p>
        </p:txBody>
      </p:sp>
      <p:sp>
        <p:nvSpPr>
          <p:cNvPr id="18" name="箭头: 右 17">
            <a:extLst>
              <a:ext uri="{FF2B5EF4-FFF2-40B4-BE49-F238E27FC236}">
                <a16:creationId xmlns:a16="http://schemas.microsoft.com/office/drawing/2014/main" id="{D763BEE1-4089-A894-AF39-155E464A075F}"/>
              </a:ext>
            </a:extLst>
          </p:cNvPr>
          <p:cNvSpPr/>
          <p:nvPr/>
        </p:nvSpPr>
        <p:spPr>
          <a:xfrm>
            <a:off x="4838700" y="5533200"/>
            <a:ext cx="2006600" cy="495713"/>
          </a:xfrm>
          <a:prstGeom prst="rightArrow">
            <a:avLst/>
          </a:prstGeom>
          <a:solidFill>
            <a:srgbClr val="A0C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dirty="0">
              <a:solidFill>
                <a:schemeClr val="tx1"/>
              </a:solidFill>
              <a:cs typeface="+mn-ea"/>
              <a:sym typeface="+mn-lt"/>
            </a:endParaRPr>
          </a:p>
        </p:txBody>
      </p:sp>
    </p:spTree>
    <p:extLst>
      <p:ext uri="{BB962C8B-B14F-4D97-AF65-F5344CB8AC3E}">
        <p14:creationId xmlns:p14="http://schemas.microsoft.com/office/powerpoint/2010/main" val="30923689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51391"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TextBox 79"/>
          <p:cNvSpPr txBox="1"/>
          <p:nvPr/>
        </p:nvSpPr>
        <p:spPr>
          <a:xfrm>
            <a:off x="-380407" y="2875414"/>
            <a:ext cx="4085898" cy="994888"/>
          </a:xfrm>
          <a:prstGeom prst="rect">
            <a:avLst/>
          </a:prstGeom>
          <a:noFill/>
        </p:spPr>
        <p:txBody>
          <a:bodyPr wrap="square" rtlCol="0">
            <a:spAutoFit/>
          </a:bodyPr>
          <a:lstStyle/>
          <a:p>
            <a:pPr algn="ctr"/>
            <a:r>
              <a:rPr lang="zh-CN" altLang="en-US" sz="5865" b="1" dirty="0">
                <a:solidFill>
                  <a:schemeClr val="bg1"/>
                </a:solidFill>
                <a:cs typeface="+mn-ea"/>
                <a:sym typeface="+mn-lt"/>
              </a:rPr>
              <a:t>实现与测试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6182" y="6191412"/>
            <a:ext cx="2079635" cy="388226"/>
          </a:xfrm>
          <a:prstGeom prst="rect">
            <a:avLst/>
          </a:prstGeom>
        </p:spPr>
      </p:pic>
      <p:grpSp>
        <p:nvGrpSpPr>
          <p:cNvPr id="12" name="组合 11"/>
          <p:cNvGrpSpPr/>
          <p:nvPr/>
        </p:nvGrpSpPr>
        <p:grpSpPr>
          <a:xfrm>
            <a:off x="5599018" y="734537"/>
            <a:ext cx="4581525" cy="2932909"/>
            <a:chOff x="8859" y="2887"/>
            <a:chExt cx="7215" cy="4788"/>
          </a:xfrm>
        </p:grpSpPr>
        <p:grpSp>
          <p:nvGrpSpPr>
            <p:cNvPr id="8" name="组合 7"/>
            <p:cNvGrpSpPr/>
            <p:nvPr/>
          </p:nvGrpSpPr>
          <p:grpSpPr>
            <a:xfrm>
              <a:off x="8859" y="2887"/>
              <a:ext cx="7214" cy="908"/>
              <a:chOff x="8885" y="4843"/>
              <a:chExt cx="7214" cy="908"/>
            </a:xfrm>
          </p:grpSpPr>
          <p:sp>
            <p:nvSpPr>
              <p:cNvPr id="16" name="圆角矩形 5"/>
              <p:cNvSpPr/>
              <p:nvPr/>
            </p:nvSpPr>
            <p:spPr>
              <a:xfrm>
                <a:off x="8885" y="4843"/>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01</a:t>
                </a:r>
                <a:endParaRPr lang="zh-CN" altLang="en-US" b="1" dirty="0">
                  <a:cs typeface="+mn-ea"/>
                  <a:sym typeface="+mn-lt"/>
                </a:endParaRPr>
              </a:p>
            </p:txBody>
          </p:sp>
          <p:sp>
            <p:nvSpPr>
              <p:cNvPr id="22" name="圆角矩形 59"/>
              <p:cNvSpPr/>
              <p:nvPr/>
            </p:nvSpPr>
            <p:spPr>
              <a:xfrm>
                <a:off x="10625" y="4843"/>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选择编程语言</a:t>
                </a:r>
              </a:p>
            </p:txBody>
          </p:sp>
        </p:grpSp>
        <p:grpSp>
          <p:nvGrpSpPr>
            <p:cNvPr id="7" name="组合 6"/>
            <p:cNvGrpSpPr/>
            <p:nvPr/>
          </p:nvGrpSpPr>
          <p:grpSpPr>
            <a:xfrm>
              <a:off x="8859" y="4155"/>
              <a:ext cx="7215" cy="934"/>
              <a:chOff x="8885" y="5888"/>
              <a:chExt cx="7215" cy="934"/>
            </a:xfrm>
          </p:grpSpPr>
          <p:sp>
            <p:nvSpPr>
              <p:cNvPr id="18" name="圆角矩形 6"/>
              <p:cNvSpPr/>
              <p:nvPr/>
            </p:nvSpPr>
            <p:spPr>
              <a:xfrm>
                <a:off x="8885" y="5888"/>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02</a:t>
                </a:r>
                <a:endParaRPr lang="zh-CN" altLang="en-US" b="1" dirty="0">
                  <a:cs typeface="+mn-ea"/>
                  <a:sym typeface="+mn-lt"/>
                </a:endParaRPr>
              </a:p>
            </p:txBody>
          </p:sp>
          <p:sp>
            <p:nvSpPr>
              <p:cNvPr id="23" name="圆角矩形 60"/>
              <p:cNvSpPr/>
              <p:nvPr/>
            </p:nvSpPr>
            <p:spPr>
              <a:xfrm>
                <a:off x="10625" y="5913"/>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好的编程风格与原则</a:t>
                </a:r>
                <a:endParaRPr lang="zh-CN" sz="2000" b="1" noProof="0" dirty="0">
                  <a:ln>
                    <a:noFill/>
                  </a:ln>
                  <a:effectLst/>
                  <a:uLnTx/>
                  <a:cs typeface="+mn-ea"/>
                  <a:sym typeface="+mn-lt"/>
                </a:endParaRPr>
              </a:p>
            </p:txBody>
          </p:sp>
        </p:grpSp>
        <p:grpSp>
          <p:nvGrpSpPr>
            <p:cNvPr id="6" name="组合 5"/>
            <p:cNvGrpSpPr/>
            <p:nvPr/>
          </p:nvGrpSpPr>
          <p:grpSpPr>
            <a:xfrm>
              <a:off x="8859" y="5355"/>
              <a:ext cx="7215" cy="1027"/>
              <a:chOff x="9085" y="6534"/>
              <a:chExt cx="7215" cy="1027"/>
            </a:xfrm>
          </p:grpSpPr>
          <p:sp>
            <p:nvSpPr>
              <p:cNvPr id="3" name="圆角矩形 6"/>
              <p:cNvSpPr/>
              <p:nvPr/>
            </p:nvSpPr>
            <p:spPr>
              <a:xfrm>
                <a:off x="9085" y="6534"/>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03</a:t>
                </a:r>
                <a:endParaRPr lang="zh-CN" altLang="en-US" b="1" dirty="0">
                  <a:cs typeface="+mn-ea"/>
                  <a:sym typeface="+mn-lt"/>
                </a:endParaRPr>
              </a:p>
            </p:txBody>
          </p:sp>
          <p:sp>
            <p:nvSpPr>
              <p:cNvPr id="5" name="圆角矩形 60"/>
              <p:cNvSpPr/>
              <p:nvPr/>
            </p:nvSpPr>
            <p:spPr>
              <a:xfrm>
                <a:off x="10825" y="6652"/>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重用性</a:t>
                </a:r>
                <a:endParaRPr lang="zh-CN" sz="2000" b="1" noProof="0" dirty="0">
                  <a:ln>
                    <a:noFill/>
                  </a:ln>
                  <a:effectLst/>
                  <a:uLnTx/>
                  <a:cs typeface="+mn-ea"/>
                  <a:sym typeface="+mn-lt"/>
                </a:endParaRPr>
              </a:p>
            </p:txBody>
          </p:sp>
        </p:grpSp>
        <p:grpSp>
          <p:nvGrpSpPr>
            <p:cNvPr id="4" name="组合 3"/>
            <p:cNvGrpSpPr/>
            <p:nvPr/>
          </p:nvGrpSpPr>
          <p:grpSpPr>
            <a:xfrm>
              <a:off x="8859" y="6766"/>
              <a:ext cx="7215" cy="909"/>
              <a:chOff x="9084" y="6197"/>
              <a:chExt cx="7215" cy="909"/>
            </a:xfrm>
          </p:grpSpPr>
          <p:sp>
            <p:nvSpPr>
              <p:cNvPr id="9" name="圆角矩形 6"/>
              <p:cNvSpPr/>
              <p:nvPr/>
            </p:nvSpPr>
            <p:spPr>
              <a:xfrm>
                <a:off x="9084" y="6197"/>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a:t>
                </a:r>
                <a:r>
                  <a:rPr lang="en-US" b="1" dirty="0">
                    <a:cs typeface="+mn-ea"/>
                    <a:sym typeface="+mn-lt"/>
                  </a:rPr>
                  <a:t>4</a:t>
                </a:r>
              </a:p>
            </p:txBody>
          </p:sp>
          <p:sp>
            <p:nvSpPr>
              <p:cNvPr id="11" name="圆角矩形 60"/>
              <p:cNvSpPr/>
              <p:nvPr/>
            </p:nvSpPr>
            <p:spPr>
              <a:xfrm>
                <a:off x="10824" y="6197"/>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软件开发工具</a:t>
                </a:r>
                <a:endParaRPr lang="zh-CN" sz="2000" b="1" noProof="0" dirty="0">
                  <a:ln>
                    <a:noFill/>
                  </a:ln>
                  <a:effectLst/>
                  <a:uLnTx/>
                  <a:cs typeface="+mn-ea"/>
                  <a:sym typeface="+mn-lt"/>
                </a:endParaRPr>
              </a:p>
            </p:txBody>
          </p:sp>
        </p:grpSp>
      </p:grpSp>
      <p:sp>
        <p:nvSpPr>
          <p:cNvPr id="19" name="圆角矩形 60">
            <a:extLst>
              <a:ext uri="{FF2B5EF4-FFF2-40B4-BE49-F238E27FC236}">
                <a16:creationId xmlns:a16="http://schemas.microsoft.com/office/drawing/2014/main" id="{2D18F9C4-C354-4749-B948-A98807730615}"/>
              </a:ext>
            </a:extLst>
          </p:cNvPr>
          <p:cNvSpPr/>
          <p:nvPr/>
        </p:nvSpPr>
        <p:spPr>
          <a:xfrm>
            <a:off x="6703918" y="3926367"/>
            <a:ext cx="3476625" cy="577215"/>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单元测试</a:t>
            </a:r>
            <a:endParaRPr lang="zh-CN" sz="2000" b="1" noProof="0" dirty="0">
              <a:ln>
                <a:noFill/>
              </a:ln>
              <a:effectLst/>
              <a:uLnTx/>
              <a:cs typeface="+mn-ea"/>
              <a:sym typeface="+mn-lt"/>
            </a:endParaRPr>
          </a:p>
        </p:txBody>
      </p:sp>
      <p:sp>
        <p:nvSpPr>
          <p:cNvPr id="20" name="圆角矩形 60">
            <a:extLst>
              <a:ext uri="{FF2B5EF4-FFF2-40B4-BE49-F238E27FC236}">
                <a16:creationId xmlns:a16="http://schemas.microsoft.com/office/drawing/2014/main" id="{981B8765-93F9-4175-BF27-A3141C2B8B3B}"/>
              </a:ext>
            </a:extLst>
          </p:cNvPr>
          <p:cNvSpPr/>
          <p:nvPr/>
        </p:nvSpPr>
        <p:spPr>
          <a:xfrm>
            <a:off x="6703917" y="4725745"/>
            <a:ext cx="3476625" cy="577215"/>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集成测试</a:t>
            </a:r>
            <a:endParaRPr lang="zh-CN" sz="2000" b="1" noProof="0" dirty="0">
              <a:ln>
                <a:noFill/>
              </a:ln>
              <a:effectLst/>
              <a:uLnTx/>
              <a:cs typeface="+mn-ea"/>
              <a:sym typeface="+mn-lt"/>
            </a:endParaRPr>
          </a:p>
        </p:txBody>
      </p:sp>
      <p:sp>
        <p:nvSpPr>
          <p:cNvPr id="21" name="圆角矩形 6">
            <a:extLst>
              <a:ext uri="{FF2B5EF4-FFF2-40B4-BE49-F238E27FC236}">
                <a16:creationId xmlns:a16="http://schemas.microsoft.com/office/drawing/2014/main" id="{946622BE-30B5-4B6C-AF35-8C448F79223B}"/>
              </a:ext>
            </a:extLst>
          </p:cNvPr>
          <p:cNvSpPr/>
          <p:nvPr/>
        </p:nvSpPr>
        <p:spPr>
          <a:xfrm>
            <a:off x="5637385" y="3926367"/>
            <a:ext cx="911225" cy="55681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05</a:t>
            </a:r>
            <a:endParaRPr lang="en-US" b="1" dirty="0">
              <a:cs typeface="+mn-ea"/>
              <a:sym typeface="+mn-lt"/>
            </a:endParaRPr>
          </a:p>
        </p:txBody>
      </p:sp>
      <p:sp>
        <p:nvSpPr>
          <p:cNvPr id="24" name="圆角矩形 6">
            <a:extLst>
              <a:ext uri="{FF2B5EF4-FFF2-40B4-BE49-F238E27FC236}">
                <a16:creationId xmlns:a16="http://schemas.microsoft.com/office/drawing/2014/main" id="{31CC7F7B-51C3-4564-AEF9-BEC4405D1A46}"/>
              </a:ext>
            </a:extLst>
          </p:cNvPr>
          <p:cNvSpPr/>
          <p:nvPr/>
        </p:nvSpPr>
        <p:spPr>
          <a:xfrm>
            <a:off x="5599017" y="4746148"/>
            <a:ext cx="911225" cy="55681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06</a:t>
            </a:r>
            <a:endParaRPr lang="en-US" b="1" dirty="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63259"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US" altLang="zh-CN" sz="2400" b="1" noProof="0" dirty="0">
                  <a:ln>
                    <a:noFill/>
                  </a:ln>
                  <a:effectLst/>
                  <a:uLnTx/>
                  <a:uFillTx/>
                  <a:cs typeface="+mn-ea"/>
                  <a:sym typeface="+mn-lt"/>
                </a:rPr>
                <a:t> </a:t>
              </a:r>
              <a:r>
                <a:rPr lang="zh-CN" altLang="en-US" sz="2400" b="1" dirty="0">
                  <a:cs typeface="+mn-ea"/>
                  <a:sym typeface="+mn-lt"/>
                </a:rPr>
                <a:t>软件重用</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AC87E3B1-832E-4A59-9084-734F4CEE1F7F}"/>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160BAD31-DE75-4B3F-B545-CD2B6E82872A}"/>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BEE08118-6594-4E30-AFAE-CB26C4E64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8A40BACC-365B-414D-85C5-48F1F97F35E6}"/>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50AC8B95-5792-4B4B-B4EF-6DE74BF1D4A0}"/>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F429D865-F2A8-42F5-BDA1-ABCE49E5A441}"/>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A8682566-5069-4EA9-ADB7-87CC83318F63}"/>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A02479A8-55BF-448B-96EA-8DF661FD19B5}"/>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C987D1B6-2355-4CF5-AC2A-D07974C3D080}"/>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61BF3544-2AE2-4F74-A747-69BD73700072}"/>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2" name="TextBox 7">
            <a:extLst>
              <a:ext uri="{FF2B5EF4-FFF2-40B4-BE49-F238E27FC236}">
                <a16:creationId xmlns:a16="http://schemas.microsoft.com/office/drawing/2014/main" id="{6CE360DF-B1C0-8240-C81D-C25B5168BC33}"/>
              </a:ext>
            </a:extLst>
          </p:cNvPr>
          <p:cNvSpPr txBox="1">
            <a:spLocks noChangeArrowheads="1"/>
          </p:cNvSpPr>
          <p:nvPr/>
        </p:nvSpPr>
        <p:spPr bwMode="auto">
          <a:xfrm>
            <a:off x="779483" y="2407853"/>
            <a:ext cx="3370613" cy="4957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mn-lt"/>
                <a:ea typeface="+mn-ea"/>
                <a:cs typeface="+mn-ea"/>
                <a:sym typeface="+mn-lt"/>
              </a:rPr>
              <a:t>软件设计阶段的重用</a:t>
            </a:r>
            <a:endParaRPr lang="en-US" altLang="zh-CN" sz="2200" b="1" dirty="0">
              <a:latin typeface="+mn-lt"/>
              <a:ea typeface="+mn-ea"/>
              <a:cs typeface="+mn-ea"/>
              <a:sym typeface="+mn-lt"/>
            </a:endParaRPr>
          </a:p>
        </p:txBody>
      </p:sp>
      <p:sp>
        <p:nvSpPr>
          <p:cNvPr id="54" name="等腰三角形 36">
            <a:extLst>
              <a:ext uri="{FF2B5EF4-FFF2-40B4-BE49-F238E27FC236}">
                <a16:creationId xmlns:a16="http://schemas.microsoft.com/office/drawing/2014/main" id="{79E004A9-327F-9B34-9BED-0FB1720D8722}"/>
              </a:ext>
            </a:extLst>
          </p:cNvPr>
          <p:cNvSpPr/>
          <p:nvPr/>
        </p:nvSpPr>
        <p:spPr>
          <a:xfrm>
            <a:off x="5589650" y="2011171"/>
            <a:ext cx="1833033" cy="1602449"/>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tx2">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等腰三角形 36">
            <a:extLst>
              <a:ext uri="{FF2B5EF4-FFF2-40B4-BE49-F238E27FC236}">
                <a16:creationId xmlns:a16="http://schemas.microsoft.com/office/drawing/2014/main" id="{79C161AF-D0FC-377B-26F6-42C0BDA58E2D}"/>
              </a:ext>
            </a:extLst>
          </p:cNvPr>
          <p:cNvSpPr/>
          <p:nvPr/>
        </p:nvSpPr>
        <p:spPr>
          <a:xfrm rot="7176392">
            <a:off x="6716774" y="3991310"/>
            <a:ext cx="1833033" cy="1602451"/>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rgbClr val="007E5D"/>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华文仿宋" pitchFamily="2" charset="-122"/>
              <a:ea typeface="华文仿宋" pitchFamily="2" charset="-122"/>
            </a:endParaRPr>
          </a:p>
        </p:txBody>
      </p:sp>
      <p:sp>
        <p:nvSpPr>
          <p:cNvPr id="56" name="等腰三角形 36">
            <a:extLst>
              <a:ext uri="{FF2B5EF4-FFF2-40B4-BE49-F238E27FC236}">
                <a16:creationId xmlns:a16="http://schemas.microsoft.com/office/drawing/2014/main" id="{BF666AD9-6F30-7522-D3CE-DB1A2978E119}"/>
              </a:ext>
            </a:extLst>
          </p:cNvPr>
          <p:cNvSpPr/>
          <p:nvPr/>
        </p:nvSpPr>
        <p:spPr>
          <a:xfrm rot="14423608" flipH="1">
            <a:off x="4394791" y="4014597"/>
            <a:ext cx="1833033" cy="1602449"/>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1" fmla="*/ 1944216 w 2035656"/>
              <a:gd name="connsiteY0-2" fmla="*/ 1676048 h 1767488"/>
              <a:gd name="connsiteX1-3" fmla="*/ 0 w 2035656"/>
              <a:gd name="connsiteY1-4" fmla="*/ 1676048 h 1767488"/>
              <a:gd name="connsiteX2-5" fmla="*/ 972108 w 2035656"/>
              <a:gd name="connsiteY2-6" fmla="*/ 0 h 1767488"/>
              <a:gd name="connsiteX3-7" fmla="*/ 2035656 w 2035656"/>
              <a:gd name="connsiteY3-8" fmla="*/ 1767488 h 1767488"/>
              <a:gd name="connsiteX0-9" fmla="*/ 0 w 2035656"/>
              <a:gd name="connsiteY0-10" fmla="*/ 1676048 h 1767488"/>
              <a:gd name="connsiteX1-11" fmla="*/ 972108 w 2035656"/>
              <a:gd name="connsiteY1-12" fmla="*/ 0 h 1767488"/>
              <a:gd name="connsiteX2-13" fmla="*/ 2035656 w 2035656"/>
              <a:gd name="connsiteY2-14" fmla="*/ 1767488 h 1767488"/>
              <a:gd name="connsiteX0-15" fmla="*/ 0 w 2000932"/>
              <a:gd name="connsiteY0-16" fmla="*/ 1676048 h 1709614"/>
              <a:gd name="connsiteX1-17" fmla="*/ 972108 w 2000932"/>
              <a:gd name="connsiteY1-18" fmla="*/ 0 h 1709614"/>
              <a:gd name="connsiteX2-19" fmla="*/ 2000932 w 2000932"/>
              <a:gd name="connsiteY2-20" fmla="*/ 1709614 h 1709614"/>
              <a:gd name="connsiteX0-21" fmla="*/ 0 w 1966208"/>
              <a:gd name="connsiteY0-22" fmla="*/ 1676048 h 1676048"/>
              <a:gd name="connsiteX1-23" fmla="*/ 972108 w 1966208"/>
              <a:gd name="connsiteY1-24" fmla="*/ 0 h 1676048"/>
              <a:gd name="connsiteX2-25" fmla="*/ 1966208 w 1966208"/>
              <a:gd name="connsiteY2-26" fmla="*/ 1628591 h 1676048"/>
              <a:gd name="connsiteX0-27" fmla="*/ 0 w 2024082"/>
              <a:gd name="connsiteY0-28" fmla="*/ 1676048 h 1698039"/>
              <a:gd name="connsiteX1-29" fmla="*/ 972108 w 2024082"/>
              <a:gd name="connsiteY1-30" fmla="*/ 0 h 1698039"/>
              <a:gd name="connsiteX2-31" fmla="*/ 2024082 w 2024082"/>
              <a:gd name="connsiteY2-32" fmla="*/ 1698039 h 1698039"/>
              <a:gd name="connsiteX0-33" fmla="*/ 0 w 1942196"/>
              <a:gd name="connsiteY0-34" fmla="*/ 1676048 h 1698039"/>
              <a:gd name="connsiteX1-35" fmla="*/ 972108 w 1942196"/>
              <a:gd name="connsiteY1-36" fmla="*/ 0 h 1698039"/>
              <a:gd name="connsiteX2-37" fmla="*/ 1942196 w 1942196"/>
              <a:gd name="connsiteY2-38" fmla="*/ 1698039 h 1698039"/>
            </a:gdLst>
            <a:ahLst/>
            <a:cxnLst>
              <a:cxn ang="0">
                <a:pos x="connsiteX0-1" y="connsiteY0-2"/>
              </a:cxn>
              <a:cxn ang="0">
                <a:pos x="connsiteX1-3" y="connsiteY1-4"/>
              </a:cxn>
              <a:cxn ang="0">
                <a:pos x="connsiteX2-5" y="connsiteY2-6"/>
              </a:cxn>
            </a:cxnLst>
            <a:rect l="l" t="t" r="r" b="b"/>
            <a:pathLst>
              <a:path w="1942196" h="1698039">
                <a:moveTo>
                  <a:pt x="0" y="1676048"/>
                </a:moveTo>
                <a:lnTo>
                  <a:pt x="972108" y="0"/>
                </a:lnTo>
                <a:cubicBezTo>
                  <a:pt x="1296144" y="558683"/>
                  <a:pt x="1942196" y="1698039"/>
                  <a:pt x="1942196" y="1698039"/>
                </a:cubicBezTo>
              </a:path>
            </a:pathLst>
          </a:custGeom>
          <a:noFill/>
          <a:ln w="101600">
            <a:solidFill>
              <a:srgbClr val="FF9999"/>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华文仿宋" pitchFamily="2" charset="-122"/>
              <a:ea typeface="华文仿宋" pitchFamily="2" charset="-122"/>
            </a:endParaRPr>
          </a:p>
        </p:txBody>
      </p:sp>
      <p:sp>
        <p:nvSpPr>
          <p:cNvPr id="57" name="TextBox 5">
            <a:extLst>
              <a:ext uri="{FF2B5EF4-FFF2-40B4-BE49-F238E27FC236}">
                <a16:creationId xmlns:a16="http://schemas.microsoft.com/office/drawing/2014/main" id="{12ABE986-5F9E-E70C-5AD3-5FEF3ABDA765}"/>
              </a:ext>
            </a:extLst>
          </p:cNvPr>
          <p:cNvSpPr txBox="1"/>
          <p:nvPr/>
        </p:nvSpPr>
        <p:spPr>
          <a:xfrm>
            <a:off x="8339557" y="3041985"/>
            <a:ext cx="3439584" cy="2342949"/>
          </a:xfrm>
          <a:prstGeom prst="rect">
            <a:avLst/>
          </a:prstGeom>
          <a:noFill/>
          <a:ln>
            <a:noFill/>
          </a:ln>
        </p:spPr>
        <p:txBody>
          <a:bodyPr>
            <a:spAutoFit/>
          </a:bodyPr>
          <a:lstStyle/>
          <a:p>
            <a:pPr>
              <a:lnSpc>
                <a:spcPct val="150000"/>
              </a:lnSpc>
              <a:defRPr/>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01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应用架构重用</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2000" dirty="0"/>
              <a:t>在开发新的超市管理系统时，之前开发的超市管理系统的软件架构可以直接使用，极大提高了开发效率。</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7">
            <a:extLst>
              <a:ext uri="{FF2B5EF4-FFF2-40B4-BE49-F238E27FC236}">
                <a16:creationId xmlns:a16="http://schemas.microsoft.com/office/drawing/2014/main" id="{9E9F7574-5B03-BFF1-A61F-7B292D9A9CE0}"/>
              </a:ext>
            </a:extLst>
          </p:cNvPr>
          <p:cNvSpPr txBox="1"/>
          <p:nvPr/>
        </p:nvSpPr>
        <p:spPr>
          <a:xfrm>
            <a:off x="4793783" y="5313169"/>
            <a:ext cx="3441700" cy="1419619"/>
          </a:xfrm>
          <a:prstGeom prst="rect">
            <a:avLst/>
          </a:prstGeom>
          <a:noFill/>
          <a:ln>
            <a:noFill/>
          </a:ln>
        </p:spPr>
        <p:txBody>
          <a:bodyPr>
            <a:spAutoFit/>
          </a:bodyPr>
          <a:lstStyle/>
          <a:p>
            <a:pPr algn="ctr">
              <a:lnSpc>
                <a:spcPct val="150000"/>
              </a:lnSpc>
              <a:defRPr/>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02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设计模式重用</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50000"/>
              </a:lnSpc>
              <a:defRPr/>
            </a:pPr>
            <a:r>
              <a:rPr lang="zh-CN" altLang="en-US" sz="2000" dirty="0"/>
              <a:t>提升软件开发的成功率和可靠性。</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Oval 36">
            <a:extLst>
              <a:ext uri="{FF2B5EF4-FFF2-40B4-BE49-F238E27FC236}">
                <a16:creationId xmlns:a16="http://schemas.microsoft.com/office/drawing/2014/main" id="{EC47CB04-3A11-EC37-AE38-3A44BF611D6B}"/>
              </a:ext>
            </a:extLst>
          </p:cNvPr>
          <p:cNvSpPr/>
          <p:nvPr/>
        </p:nvSpPr>
        <p:spPr bwMode="auto">
          <a:xfrm>
            <a:off x="5858469" y="3578036"/>
            <a:ext cx="1302732" cy="1152996"/>
          </a:xfrm>
          <a:prstGeom prst="ellipse">
            <a:avLst/>
          </a:prstGeom>
          <a:solidFill>
            <a:schemeClr val="tx2">
              <a:lumMod val="10000"/>
              <a:lumOff val="90000"/>
            </a:schemeClr>
          </a:solidFill>
          <a:ln>
            <a:noFill/>
          </a:ln>
        </p:spPr>
        <p:txBody>
          <a:bodyPr lIns="0" tIns="0" rIns="0" bIns="0"/>
          <a:lstStyle/>
          <a:p>
            <a:pPr marL="0" marR="0" lvl="0" indent="0" defTabSz="914400" eaLnBrk="1" fontAlgn="auto" latinLnBrk="0" hangingPunct="1">
              <a:lnSpc>
                <a:spcPct val="100000"/>
              </a:lnSpc>
              <a:spcBef>
                <a:spcPts val="0"/>
              </a:spcBef>
              <a:spcAft>
                <a:spcPts val="0"/>
              </a:spcAft>
              <a:buClrTx/>
              <a:buSzTx/>
              <a:buFontTx/>
              <a:buNone/>
              <a:defRPr/>
            </a:pPr>
            <a:endParaRPr lang="en-US" altLang="zh-CN" kern="0" dirty="0">
              <a:solidFill>
                <a:sysClr val="windowText" lastClr="000000"/>
              </a:solidFill>
              <a:latin typeface="微软雅黑" panose="020B0503020204020204" pitchFamily="34" charset="-122"/>
              <a:ea typeface="微软雅黑" panose="020B0503020204020204" pitchFamily="34" charset="-122"/>
              <a:cs typeface="+mn-ea"/>
              <a:sym typeface="+mn-lt"/>
            </a:endParaRPr>
          </a:p>
          <a:p>
            <a:pPr marL="0" marR="0" lvl="0" indent="0" defTabSz="914400" eaLnBrk="1" fontAlgn="auto" latinLnBrk="0" hangingPunct="1">
              <a:lnSpc>
                <a:spcPct val="100000"/>
              </a:lnSpc>
              <a:spcBef>
                <a:spcPts val="0"/>
              </a:spcBef>
              <a:spcAft>
                <a:spcPts val="0"/>
              </a:spcAft>
              <a:buClrTx/>
              <a:buSzTx/>
              <a:buFontTx/>
              <a:buNone/>
              <a:defRPr/>
            </a:pPr>
            <a:r>
              <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mn-lt"/>
              </a:rPr>
              <a:t>设计阶段</a:t>
            </a:r>
            <a:endParaRPr kumimoji="0" lang="en-US" sz="1800" b="0"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3" name="TextBox 7">
            <a:extLst>
              <a:ext uri="{FF2B5EF4-FFF2-40B4-BE49-F238E27FC236}">
                <a16:creationId xmlns:a16="http://schemas.microsoft.com/office/drawing/2014/main" id="{2BA6FF1A-0C2E-52FD-F811-064C80A0CAD5}"/>
              </a:ext>
            </a:extLst>
          </p:cNvPr>
          <p:cNvSpPr txBox="1"/>
          <p:nvPr/>
        </p:nvSpPr>
        <p:spPr>
          <a:xfrm>
            <a:off x="1453689" y="3115788"/>
            <a:ext cx="3441700" cy="2804614"/>
          </a:xfrm>
          <a:prstGeom prst="rect">
            <a:avLst/>
          </a:prstGeom>
          <a:noFill/>
          <a:ln>
            <a:noFill/>
          </a:ln>
        </p:spPr>
        <p:txBody>
          <a:bodyPr>
            <a:spAutoFit/>
          </a:bodyPr>
          <a:lstStyle/>
          <a:p>
            <a:pPr algn="ctr">
              <a:lnSpc>
                <a:spcPct val="150000"/>
              </a:lnSpc>
              <a:defRPr/>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03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软件架构重用</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lnSpc>
                <a:spcPct val="150000"/>
              </a:lnSpc>
              <a:defRPr/>
            </a:pPr>
            <a:r>
              <a:rPr lang="zh-CN" altLang="en-US" sz="2000" dirty="0"/>
              <a:t>软件架构定义了系统组件的组织和控制结构，常见的架构模式包括面向对象架构、</a:t>
            </a:r>
            <a:r>
              <a:rPr lang="en-US" altLang="zh-CN" sz="2000" dirty="0"/>
              <a:t>Client/Server </a:t>
            </a:r>
            <a:r>
              <a:rPr lang="zh-CN" altLang="en-US" sz="2000" dirty="0"/>
              <a:t>和 </a:t>
            </a:r>
            <a:r>
              <a:rPr lang="en-US" altLang="zh-CN" sz="2000" dirty="0"/>
              <a:t>Browser/Server </a:t>
            </a:r>
            <a:r>
              <a:rPr lang="zh-CN" altLang="en-US" sz="2000" dirty="0"/>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5756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750"/>
                                        <p:tgtEl>
                                          <p:spTgt spid="54"/>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wipe(right)">
                                      <p:cBhvr>
                                        <p:cTn id="10" dur="500"/>
                                        <p:tgtEl>
                                          <p:spTgt spid="57"/>
                                        </p:tgtEl>
                                      </p:cBhvr>
                                    </p:animEffect>
                                  </p:childTnLst>
                                </p:cTn>
                              </p:par>
                            </p:childTnLst>
                          </p:cTn>
                        </p:par>
                        <p:par>
                          <p:cTn id="11" fill="hold">
                            <p:stCondLst>
                              <p:cond delay="750"/>
                            </p:stCondLst>
                            <p:childTnLst>
                              <p:par>
                                <p:cTn id="12" presetID="22" presetClass="entr" presetSubtype="1" fill="hold"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up)">
                                      <p:cBhvr>
                                        <p:cTn id="14" dur="750"/>
                                        <p:tgtEl>
                                          <p:spTgt spid="55"/>
                                        </p:tgtEl>
                                      </p:cBhvr>
                                    </p:animEffect>
                                  </p:childTnLst>
                                </p:cTn>
                              </p:par>
                              <p:par>
                                <p:cTn id="15" presetID="42" presetClass="entr" presetSubtype="0" fill="hold" grpId="0" nodeType="withEffect">
                                  <p:stCondLst>
                                    <p:cond delay="25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anim calcmode="lin" valueType="num">
                                      <p:cBhvr>
                                        <p:cTn id="18" dur="1000" fill="hold"/>
                                        <p:tgtEl>
                                          <p:spTgt spid="59"/>
                                        </p:tgtEl>
                                        <p:attrNameLst>
                                          <p:attrName>ppt_x</p:attrName>
                                        </p:attrNameLst>
                                      </p:cBhvr>
                                      <p:tavLst>
                                        <p:tav tm="0">
                                          <p:val>
                                            <p:strVal val="#ppt_x"/>
                                          </p:val>
                                        </p:tav>
                                        <p:tav tm="100000">
                                          <p:val>
                                            <p:strVal val="#ppt_x"/>
                                          </p:val>
                                        </p:tav>
                                      </p:tavLst>
                                    </p:anim>
                                    <p:anim calcmode="lin" valueType="num">
                                      <p:cBhvr>
                                        <p:cTn id="19" dur="1000" fill="hold"/>
                                        <p:tgtEl>
                                          <p:spTgt spid="59"/>
                                        </p:tgtEl>
                                        <p:attrNameLst>
                                          <p:attrName>ppt_y</p:attrName>
                                        </p:attrNameLst>
                                      </p:cBhvr>
                                      <p:tavLst>
                                        <p:tav tm="0">
                                          <p:val>
                                            <p:strVal val="#ppt_y+.1"/>
                                          </p:val>
                                        </p:tav>
                                        <p:tav tm="100000">
                                          <p:val>
                                            <p:strVal val="#ppt_y"/>
                                          </p:val>
                                        </p:tav>
                                      </p:tavLst>
                                    </p:anim>
                                  </p:childTnLst>
                                </p:cTn>
                              </p:par>
                              <p:par>
                                <p:cTn id="20" presetID="22" presetClass="entr" presetSubtype="2" fill="hold" nodeType="withEffect">
                                  <p:stCondLst>
                                    <p:cond delay="250"/>
                                  </p:stCondLst>
                                  <p:childTnLst>
                                    <p:set>
                                      <p:cBhvr>
                                        <p:cTn id="21" dur="1" fill="hold">
                                          <p:stCondLst>
                                            <p:cond delay="0"/>
                                          </p:stCondLst>
                                        </p:cTn>
                                        <p:tgtEl>
                                          <p:spTgt spid="56"/>
                                        </p:tgtEl>
                                        <p:attrNameLst>
                                          <p:attrName>style.visibility</p:attrName>
                                        </p:attrNameLst>
                                      </p:cBhvr>
                                      <p:to>
                                        <p:strVal val="visible"/>
                                      </p:to>
                                    </p:set>
                                    <p:animEffect transition="in" filter="wipe(right)">
                                      <p:cBhvr>
                                        <p:cTn id="22" dur="750"/>
                                        <p:tgtEl>
                                          <p:spTgt spid="56"/>
                                        </p:tgtEl>
                                      </p:cBhvr>
                                    </p:animEffect>
                                  </p:childTnLst>
                                </p:cTn>
                              </p:par>
                              <p:par>
                                <p:cTn id="23" presetID="42" presetClass="entr" presetSubtype="0" fill="hold" grpId="0" nodeType="withEffect">
                                  <p:stCondLst>
                                    <p:cond delay="25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软件重用</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538FA66C-1F3F-4750-92D6-6BF814FC542A}"/>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6CA93BFE-2D81-4CE1-B973-8CDBAC5A48A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BCDBCAB8-F6D9-442D-8908-DA71F02E0F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BF9251FC-D529-4FBD-A3F0-06571C6095DA}"/>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2E188791-3B03-4EF0-94CE-59FE5AB1009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DBFE023B-0919-487E-A582-5906D31D87BA}"/>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C476A9F2-5359-4354-9DA5-429F60EF46BD}"/>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E4F64E79-D9A8-4779-8C35-184741F9D49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4720C0BC-8F11-4BA8-A9B8-EC0BD169300C}"/>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E0602F77-A1A8-45BE-B4E4-02B32CD16A12}"/>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2" name="TextBox 7">
            <a:extLst>
              <a:ext uri="{FF2B5EF4-FFF2-40B4-BE49-F238E27FC236}">
                <a16:creationId xmlns:a16="http://schemas.microsoft.com/office/drawing/2014/main" id="{8D6A06DB-2BE8-C5AE-A20D-647CE227A266}"/>
              </a:ext>
            </a:extLst>
          </p:cNvPr>
          <p:cNvSpPr txBox="1">
            <a:spLocks noChangeArrowheads="1"/>
          </p:cNvSpPr>
          <p:nvPr/>
        </p:nvSpPr>
        <p:spPr bwMode="auto">
          <a:xfrm>
            <a:off x="900147" y="2382501"/>
            <a:ext cx="3370613" cy="495713"/>
          </a:xfrm>
          <a:prstGeom prst="rect">
            <a:avLst/>
          </a:prstGeom>
          <a:noFill/>
          <a:ln w="9525">
            <a:noFill/>
            <a:miter lim="800000"/>
            <a:headEnd/>
            <a:tailEnd/>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mn-lt"/>
                <a:ea typeface="+mn-ea"/>
                <a:cs typeface="+mn-ea"/>
                <a:sym typeface="+mn-lt"/>
              </a:rPr>
              <a:t>软件实现阶段的重用</a:t>
            </a:r>
            <a:endParaRPr lang="en-US" altLang="zh-CN" sz="2200" b="1" dirty="0">
              <a:latin typeface="+mn-lt"/>
              <a:ea typeface="+mn-ea"/>
              <a:cs typeface="+mn-ea"/>
              <a:sym typeface="+mn-lt"/>
            </a:endParaRPr>
          </a:p>
        </p:txBody>
      </p:sp>
      <p:cxnSp>
        <p:nvCxnSpPr>
          <p:cNvPr id="145" name="직선 연결선 136">
            <a:extLst>
              <a:ext uri="{FF2B5EF4-FFF2-40B4-BE49-F238E27FC236}">
                <a16:creationId xmlns:a16="http://schemas.microsoft.com/office/drawing/2014/main" id="{9DA23D17-047C-47D0-C1FA-30EF10ABF25A}"/>
              </a:ext>
            </a:extLst>
          </p:cNvPr>
          <p:cNvCxnSpPr/>
          <p:nvPr/>
        </p:nvCxnSpPr>
        <p:spPr>
          <a:xfrm>
            <a:off x="5914497" y="1604779"/>
            <a:ext cx="1" cy="8971"/>
          </a:xfrm>
          <a:prstGeom prst="line">
            <a:avLst/>
          </a:prstGeom>
          <a:ln w="12700" cap="rnd">
            <a:solidFill>
              <a:srgbClr val="ED6579"/>
            </a:solidFill>
            <a:prstDash val="sysDot"/>
            <a:headEnd type="triangle" w="sm" len="sm"/>
            <a:tailEnd type="non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CC09E22-1091-DCCE-3BD1-0496EEB7C61E}"/>
              </a:ext>
            </a:extLst>
          </p:cNvPr>
          <p:cNvSpPr txBox="1"/>
          <p:nvPr/>
        </p:nvSpPr>
        <p:spPr>
          <a:xfrm>
            <a:off x="900147" y="3186908"/>
            <a:ext cx="10490171" cy="1459246"/>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latin typeface="+mn-lt"/>
                <a:ea typeface="+mn-ea"/>
                <a:cs typeface="+mn-ea"/>
                <a:sym typeface="+mn-lt"/>
              </a:rPr>
              <a:t>软件实现阶段的重用是软件重用的重点</a:t>
            </a:r>
            <a:r>
              <a:rPr lang="zh-CN" altLang="en-US" sz="2000" dirty="0">
                <a:latin typeface="+mn-lt"/>
                <a:ea typeface="+mn-ea"/>
                <a:cs typeface="+mn-ea"/>
                <a:sym typeface="+mn-lt"/>
              </a:rPr>
              <a:t>，基于组件的软件开发已经成为现代软件开发的重要模式。</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选择合适的组件，</a:t>
            </a:r>
            <a:r>
              <a:rPr lang="zh-CN" altLang="en-US" sz="2000" dirty="0">
                <a:solidFill>
                  <a:srgbClr val="FF0000"/>
                </a:solidFill>
                <a:cs typeface="+mn-ea"/>
                <a:sym typeface="+mn-lt"/>
              </a:rPr>
              <a:t>继承和集成</a:t>
            </a:r>
            <a:r>
              <a:rPr lang="zh-CN" altLang="en-US" sz="2000" dirty="0">
                <a:cs typeface="+mn-ea"/>
                <a:sym typeface="+mn-lt"/>
              </a:rPr>
              <a:t>现有的软件模块，已经是软件实现阶段的重要认为。</a:t>
            </a:r>
            <a:endParaRPr lang="en-US" altLang="zh-CN" sz="2000" dirty="0">
              <a:latin typeface="+mn-lt"/>
              <a:ea typeface="+mn-ea"/>
              <a:cs typeface="+mn-ea"/>
              <a:sym typeface="+mn-lt"/>
            </a:endParaRPr>
          </a:p>
        </p:txBody>
      </p:sp>
    </p:spTree>
    <p:extLst>
      <p:ext uri="{BB962C8B-B14F-4D97-AF65-F5344CB8AC3E}">
        <p14:creationId xmlns:p14="http://schemas.microsoft.com/office/powerpoint/2010/main" val="4004631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软件重用</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5670C498-7EE6-4F84-B4F5-A4D032009016}"/>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65F3947C-FA65-433B-A1AD-18AE67ABA3C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54BE7768-8627-49C2-8297-B69D069ED4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D8F229AD-0ADB-4BEC-AF9C-A2E79F65BBF2}"/>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9A3F50A2-4868-4F62-889A-35640F27F910}"/>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75A876D2-B89E-46D7-AD1E-14C042F90540}"/>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F8A26A65-3A21-4899-BCED-303B25AA7F75}"/>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BD0BF400-45AF-46DA-A739-D01A09159ABE}"/>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7D004166-DB07-4B62-9E4F-962970E27A1E}"/>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0A671378-2618-49D6-B4D2-CA725CDC1583}"/>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2" name="TextBox 7">
            <a:extLst>
              <a:ext uri="{FF2B5EF4-FFF2-40B4-BE49-F238E27FC236}">
                <a16:creationId xmlns:a16="http://schemas.microsoft.com/office/drawing/2014/main" id="{2B4D8181-4717-EAB0-C2D2-09C17BFE55D2}"/>
              </a:ext>
            </a:extLst>
          </p:cNvPr>
          <p:cNvSpPr txBox="1">
            <a:spLocks noChangeArrowheads="1"/>
          </p:cNvSpPr>
          <p:nvPr/>
        </p:nvSpPr>
        <p:spPr bwMode="auto">
          <a:xfrm>
            <a:off x="810427" y="2372571"/>
            <a:ext cx="3370613" cy="495713"/>
          </a:xfrm>
          <a:prstGeom prst="rect">
            <a:avLst/>
          </a:prstGeom>
          <a:noFill/>
          <a:ln w="9525">
            <a:noFill/>
            <a:miter lim="800000"/>
            <a:headEnd/>
            <a:tailEnd/>
          </a:ln>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mn-lt"/>
                <a:ea typeface="+mn-ea"/>
                <a:cs typeface="+mn-ea"/>
                <a:sym typeface="+mn-lt"/>
              </a:rPr>
              <a:t>软件维护阶段的重用</a:t>
            </a:r>
            <a:endParaRPr lang="en-US" altLang="zh-CN" sz="2200" b="1" dirty="0">
              <a:latin typeface="+mn-lt"/>
              <a:ea typeface="+mn-ea"/>
              <a:cs typeface="+mn-ea"/>
              <a:sym typeface="+mn-lt"/>
            </a:endParaRPr>
          </a:p>
        </p:txBody>
      </p:sp>
      <p:pic>
        <p:nvPicPr>
          <p:cNvPr id="4" name="图片 3">
            <a:extLst>
              <a:ext uri="{FF2B5EF4-FFF2-40B4-BE49-F238E27FC236}">
                <a16:creationId xmlns:a16="http://schemas.microsoft.com/office/drawing/2014/main" id="{669370EA-E5E1-0D23-ACDA-9B2410BC5450}"/>
              </a:ext>
            </a:extLst>
          </p:cNvPr>
          <p:cNvPicPr>
            <a:picLocks noChangeAspect="1"/>
          </p:cNvPicPr>
          <p:nvPr/>
        </p:nvPicPr>
        <p:blipFill>
          <a:blip r:embed="rId4"/>
          <a:stretch>
            <a:fillRect/>
          </a:stretch>
        </p:blipFill>
        <p:spPr>
          <a:xfrm>
            <a:off x="6348095" y="2199019"/>
            <a:ext cx="5685111" cy="4196153"/>
          </a:xfrm>
          <a:prstGeom prst="rect">
            <a:avLst/>
          </a:prstGeom>
        </p:spPr>
      </p:pic>
      <p:grpSp>
        <p:nvGrpSpPr>
          <p:cNvPr id="6" name="组合 5">
            <a:extLst>
              <a:ext uri="{FF2B5EF4-FFF2-40B4-BE49-F238E27FC236}">
                <a16:creationId xmlns:a16="http://schemas.microsoft.com/office/drawing/2014/main" id="{346F2F0A-EB56-9F36-9B15-11578E2576BC}"/>
              </a:ext>
            </a:extLst>
          </p:cNvPr>
          <p:cNvGrpSpPr/>
          <p:nvPr/>
        </p:nvGrpSpPr>
        <p:grpSpPr>
          <a:xfrm>
            <a:off x="1165809" y="2971447"/>
            <a:ext cx="4841926" cy="1313691"/>
            <a:chOff x="644812" y="1009522"/>
            <a:chExt cx="8025376" cy="649440"/>
          </a:xfrm>
          <a:scene3d>
            <a:camera prst="orthographicFront"/>
            <a:lightRig rig="flat" dir="t"/>
          </a:scene3d>
        </p:grpSpPr>
        <p:sp>
          <p:nvSpPr>
            <p:cNvPr id="7" name="矩形: 圆角 6">
              <a:extLst>
                <a:ext uri="{FF2B5EF4-FFF2-40B4-BE49-F238E27FC236}">
                  <a16:creationId xmlns:a16="http://schemas.microsoft.com/office/drawing/2014/main" id="{C0F1327B-1A39-6403-E5DD-E119CA205C95}"/>
                </a:ext>
              </a:extLst>
            </p:cNvPr>
            <p:cNvSpPr/>
            <p:nvPr/>
          </p:nvSpPr>
          <p:spPr>
            <a:xfrm>
              <a:off x="644812" y="1009522"/>
              <a:ext cx="8025376" cy="64944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8" name="矩形: 圆角 4">
              <a:extLst>
                <a:ext uri="{FF2B5EF4-FFF2-40B4-BE49-F238E27FC236}">
                  <a16:creationId xmlns:a16="http://schemas.microsoft.com/office/drawing/2014/main" id="{3A0704A5-D274-1BEC-3704-A990FB071CD4}"/>
                </a:ext>
              </a:extLst>
            </p:cNvPr>
            <p:cNvSpPr txBox="1"/>
            <p:nvPr/>
          </p:nvSpPr>
          <p:spPr>
            <a:xfrm>
              <a:off x="676515" y="1041225"/>
              <a:ext cx="7961969" cy="58603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48644" tIns="0" rIns="248644" bIns="0" numCol="1" spcCol="1270" anchor="ctr" anchorCtr="0">
              <a:noAutofit/>
            </a:bodyPr>
            <a:lstStyle/>
            <a:p>
              <a:pPr defTabSz="1066800">
                <a:lnSpc>
                  <a:spcPct val="90000"/>
                </a:lnSpc>
                <a:spcBef>
                  <a:spcPct val="0"/>
                </a:spcBef>
                <a:spcAft>
                  <a:spcPct val="35000"/>
                </a:spcAft>
              </a:pPr>
              <a:r>
                <a:rPr lang="zh-CN" altLang="en-US" sz="2000" dirty="0"/>
                <a:t>软件具有模块化和独立性，软件的维护可以像机械设备的维修一样进行部件（组件）的更换</a:t>
              </a:r>
            </a:p>
          </p:txBody>
        </p:sp>
      </p:grpSp>
      <p:grpSp>
        <p:nvGrpSpPr>
          <p:cNvPr id="12" name="组合 11">
            <a:extLst>
              <a:ext uri="{FF2B5EF4-FFF2-40B4-BE49-F238E27FC236}">
                <a16:creationId xmlns:a16="http://schemas.microsoft.com/office/drawing/2014/main" id="{33633CC2-77AF-B9AE-FEBA-DA997F5AFDC6}"/>
              </a:ext>
            </a:extLst>
          </p:cNvPr>
          <p:cNvGrpSpPr/>
          <p:nvPr/>
        </p:nvGrpSpPr>
        <p:grpSpPr>
          <a:xfrm>
            <a:off x="1162052" y="4903298"/>
            <a:ext cx="4841926" cy="1313691"/>
            <a:chOff x="644812" y="1009522"/>
            <a:chExt cx="8025376" cy="649440"/>
          </a:xfrm>
          <a:scene3d>
            <a:camera prst="orthographicFront"/>
            <a:lightRig rig="flat" dir="t"/>
          </a:scene3d>
        </p:grpSpPr>
        <p:sp>
          <p:nvSpPr>
            <p:cNvPr id="18" name="矩形: 圆角 17">
              <a:extLst>
                <a:ext uri="{FF2B5EF4-FFF2-40B4-BE49-F238E27FC236}">
                  <a16:creationId xmlns:a16="http://schemas.microsoft.com/office/drawing/2014/main" id="{24FF1892-9DCB-A403-0F25-9F29E7B00C07}"/>
                </a:ext>
              </a:extLst>
            </p:cNvPr>
            <p:cNvSpPr/>
            <p:nvPr/>
          </p:nvSpPr>
          <p:spPr>
            <a:xfrm>
              <a:off x="644812" y="1009522"/>
              <a:ext cx="8025376" cy="64944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9" name="矩形: 圆角 4">
              <a:extLst>
                <a:ext uri="{FF2B5EF4-FFF2-40B4-BE49-F238E27FC236}">
                  <a16:creationId xmlns:a16="http://schemas.microsoft.com/office/drawing/2014/main" id="{19A9DEB6-FC72-EC92-9D7B-0A620EA90A1E}"/>
                </a:ext>
              </a:extLst>
            </p:cNvPr>
            <p:cNvSpPr txBox="1"/>
            <p:nvPr/>
          </p:nvSpPr>
          <p:spPr>
            <a:xfrm>
              <a:off x="676515" y="1041225"/>
              <a:ext cx="7961969" cy="58603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248644" tIns="0" rIns="248644" bIns="0" numCol="1" spcCol="1270" anchor="ctr" anchorCtr="0">
              <a:noAutofit/>
            </a:bodyPr>
            <a:lstStyle/>
            <a:p>
              <a:pPr defTabSz="1066800">
                <a:lnSpc>
                  <a:spcPct val="90000"/>
                </a:lnSpc>
                <a:spcBef>
                  <a:spcPct val="0"/>
                </a:spcBef>
                <a:spcAft>
                  <a:spcPct val="35000"/>
                </a:spcAft>
              </a:pPr>
              <a:r>
                <a:rPr lang="zh-CN" altLang="en-US" sz="2000" dirty="0">
                  <a:latin typeface="+mn-lt"/>
                  <a:ea typeface="+mn-ea"/>
                  <a:cs typeface="+mn-ea"/>
                  <a:sym typeface="+mn-lt"/>
                </a:rPr>
                <a:t>一个软件产品成本的 </a:t>
              </a:r>
              <a:r>
                <a:rPr lang="en-US" altLang="zh-CN" sz="2000" dirty="0">
                  <a:latin typeface="+mn-lt"/>
                  <a:ea typeface="+mn-ea"/>
                  <a:cs typeface="+mn-ea"/>
                  <a:sym typeface="+mn-lt"/>
                </a:rPr>
                <a:t>33%</a:t>
              </a:r>
              <a:r>
                <a:rPr lang="zh-CN" altLang="en-US" sz="2000" dirty="0">
                  <a:latin typeface="+mn-lt"/>
                  <a:ea typeface="+mn-ea"/>
                  <a:cs typeface="+mn-ea"/>
                  <a:sym typeface="+mn-lt"/>
                </a:rPr>
                <a:t>用于开发，而在</a:t>
              </a:r>
              <a:r>
                <a:rPr lang="en-US" altLang="zh-CN" sz="2000" dirty="0">
                  <a:latin typeface="+mn-lt"/>
                  <a:ea typeface="+mn-ea"/>
                  <a:cs typeface="+mn-ea"/>
                  <a:sym typeface="+mn-lt"/>
                </a:rPr>
                <a:t>67%</a:t>
              </a:r>
              <a:r>
                <a:rPr lang="zh-CN" altLang="en-US" sz="2000" dirty="0">
                  <a:latin typeface="+mn-lt"/>
                  <a:ea typeface="+mn-ea"/>
                  <a:cs typeface="+mn-ea"/>
                  <a:sym typeface="+mn-lt"/>
                </a:rPr>
                <a:t>用于软件维护的成本中。</a:t>
              </a:r>
              <a:endParaRPr lang="zh-CN" altLang="en-US" sz="2000" dirty="0"/>
            </a:p>
          </p:txBody>
        </p:sp>
      </p:grpSp>
    </p:spTree>
    <p:extLst>
      <p:ext uri="{BB962C8B-B14F-4D97-AF65-F5344CB8AC3E}">
        <p14:creationId xmlns:p14="http://schemas.microsoft.com/office/powerpoint/2010/main" val="25024328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软件中间件</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178D167E-94D3-4EF6-9F80-5C847EB1F511}"/>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C1B16349-8C99-43A0-A3F5-E52643DE30D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FF71640E-EC47-4E19-8583-E375965EDF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3F894F75-7B96-4564-A53A-9BED05201497}"/>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A8340A72-2858-45C8-8611-81BF639C8DAC}"/>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A013C51E-B6A7-4503-B661-676968CE9EA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74C51675-1185-4A5A-A8E6-77E5F5E66FDE}"/>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D9B7BBB2-BF3F-42A9-BA3D-60677C4FA96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514F0974-397C-476F-BFE1-0E0AC16DE4E9}"/>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A9708770-8A9A-4281-A203-48C19C734036}"/>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3" name="灯片编号占位符 3">
            <a:extLst>
              <a:ext uri="{FF2B5EF4-FFF2-40B4-BE49-F238E27FC236}">
                <a16:creationId xmlns:a16="http://schemas.microsoft.com/office/drawing/2014/main" id="{3B2952A6-B2D8-AB50-CF50-2707378E121E}"/>
              </a:ext>
            </a:extLst>
          </p:cNvPr>
          <p:cNvSpPr>
            <a:spLocks noGrp="1"/>
          </p:cNvSpPr>
          <p:nvPr>
            <p:ph type="sldNum" sz="quarter" idx="12"/>
          </p:nvPr>
        </p:nvSpPr>
        <p:spPr>
          <a:xfrm>
            <a:off x="10801350" y="7853238"/>
            <a:ext cx="1390650" cy="365125"/>
          </a:xfrm>
        </p:spPr>
        <p:txBody>
          <a:bodyPr>
            <a:normAutofit/>
          </a:bodyPr>
          <a:lstStyle/>
          <a:p>
            <a:fld id="{51D91E7F-84B6-4064-9D4E-CC7D244BCA04}" type="slidenum">
              <a:rPr lang="zh-CN" altLang="en-US" smtClean="0"/>
              <a:pPr/>
              <a:t>23</a:t>
            </a:fld>
            <a:endParaRPr lang="zh-CN" altLang="en-US" dirty="0"/>
          </a:p>
        </p:txBody>
      </p:sp>
      <p:graphicFrame>
        <p:nvGraphicFramePr>
          <p:cNvPr id="50" name="图示 49">
            <a:extLst>
              <a:ext uri="{FF2B5EF4-FFF2-40B4-BE49-F238E27FC236}">
                <a16:creationId xmlns:a16="http://schemas.microsoft.com/office/drawing/2014/main" id="{63C0BE20-12BB-C9D3-BA27-1127A9B00366}"/>
              </a:ext>
            </a:extLst>
          </p:cNvPr>
          <p:cNvGraphicFramePr/>
          <p:nvPr>
            <p:extLst>
              <p:ext uri="{D42A27DB-BD31-4B8C-83A1-F6EECF244321}">
                <p14:modId xmlns:p14="http://schemas.microsoft.com/office/powerpoint/2010/main" val="2008290332"/>
              </p:ext>
            </p:extLst>
          </p:nvPr>
        </p:nvGraphicFramePr>
        <p:xfrm>
          <a:off x="6981239" y="2710928"/>
          <a:ext cx="5722049" cy="32131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1" name="TextBox 1">
            <a:extLst>
              <a:ext uri="{FF2B5EF4-FFF2-40B4-BE49-F238E27FC236}">
                <a16:creationId xmlns:a16="http://schemas.microsoft.com/office/drawing/2014/main" id="{CA9CBB0E-C0D4-B98E-9933-49B838AB9A85}"/>
              </a:ext>
            </a:extLst>
          </p:cNvPr>
          <p:cNvSpPr txBox="1"/>
          <p:nvPr/>
        </p:nvSpPr>
        <p:spPr>
          <a:xfrm>
            <a:off x="810427" y="3173862"/>
            <a:ext cx="5486504" cy="960776"/>
          </a:xfrm>
          <a:prstGeom prst="rect">
            <a:avLst/>
          </a:prstGeom>
          <a:solidFill>
            <a:srgbClr val="AFC6F2"/>
          </a:solidFill>
        </p:spPr>
        <p:txBody>
          <a:bodyPr wrap="square">
            <a:spAutoFit/>
          </a:bodyPr>
          <a:lstStyle/>
          <a:p>
            <a:pPr>
              <a:lnSpc>
                <a:spcPct val="150000"/>
              </a:lnSpc>
              <a:defRPr/>
            </a:pPr>
            <a:r>
              <a:rPr lang="zh-CN" altLang="en-US" sz="2000" dirty="0">
                <a:latin typeface="Arial" panose="020B0604020202020204" pitchFamily="34" charset="0"/>
                <a:ea typeface="微软雅黑" panose="020B0503020204020204" pitchFamily="34" charset="-122"/>
                <a:sym typeface="+mn-lt"/>
              </a:rPr>
              <a:t>软件中间件是软件系统中起连接和协调作用的关键技术</a:t>
            </a:r>
            <a:endParaRPr lang="en-US" altLang="zh-CN" sz="2000" dirty="0">
              <a:latin typeface="Arial" panose="020B0604020202020204" pitchFamily="34" charset="0"/>
              <a:ea typeface="微软雅黑" panose="020B0503020204020204" pitchFamily="34" charset="-122"/>
              <a:sym typeface="+mn-lt"/>
            </a:endParaRPr>
          </a:p>
        </p:txBody>
      </p:sp>
      <p:sp>
        <p:nvSpPr>
          <p:cNvPr id="53" name="TextBox 1">
            <a:extLst>
              <a:ext uri="{FF2B5EF4-FFF2-40B4-BE49-F238E27FC236}">
                <a16:creationId xmlns:a16="http://schemas.microsoft.com/office/drawing/2014/main" id="{C86A24C3-E894-5483-ED18-A72F6DB6085E}"/>
              </a:ext>
            </a:extLst>
          </p:cNvPr>
          <p:cNvSpPr txBox="1"/>
          <p:nvPr/>
        </p:nvSpPr>
        <p:spPr>
          <a:xfrm>
            <a:off x="810427" y="5087812"/>
            <a:ext cx="6604907" cy="960776"/>
          </a:xfrm>
          <a:prstGeom prst="rect">
            <a:avLst/>
          </a:prstGeom>
          <a:solidFill>
            <a:srgbClr val="9BA9D4"/>
          </a:solidFill>
        </p:spPr>
        <p:txBody>
          <a:bodyPr wrap="square">
            <a:spAutoFit/>
          </a:bodyPr>
          <a:lstStyle/>
          <a:p>
            <a:pPr eaLnBrk="1" fontAlgn="auto" hangingPunct="1">
              <a:lnSpc>
                <a:spcPct val="150000"/>
              </a:lnSpc>
              <a:defRPr/>
            </a:pPr>
            <a:r>
              <a:rPr lang="zh-CN" altLang="en-US" sz="2000" dirty="0">
                <a:latin typeface="Arial" panose="020B0604020202020204" pitchFamily="34" charset="0"/>
                <a:ea typeface="微软雅黑" panose="020B0503020204020204" pitchFamily="34" charset="-122"/>
                <a:sym typeface="+mn-lt"/>
              </a:rPr>
              <a:t>中间件的目标是简化分布式系统的开发和管理，并提供可靠的数据传输和共享</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172ABDE9-9A4C-03E7-3768-F594622178DA}"/>
              </a:ext>
            </a:extLst>
          </p:cNvPr>
          <p:cNvSpPr txBox="1"/>
          <p:nvPr/>
        </p:nvSpPr>
        <p:spPr>
          <a:xfrm>
            <a:off x="735218" y="2487557"/>
            <a:ext cx="6321668" cy="499624"/>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定义</a:t>
            </a:r>
            <a:r>
              <a:rPr lang="en-US" altLang="zh-CN" sz="18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
        <p:nvSpPr>
          <p:cNvPr id="6" name="文本框 5">
            <a:extLst>
              <a:ext uri="{FF2B5EF4-FFF2-40B4-BE49-F238E27FC236}">
                <a16:creationId xmlns:a16="http://schemas.microsoft.com/office/drawing/2014/main" id="{613EE130-C4F6-5B83-71E9-A7FD2CC7932C}"/>
              </a:ext>
            </a:extLst>
          </p:cNvPr>
          <p:cNvSpPr txBox="1"/>
          <p:nvPr/>
        </p:nvSpPr>
        <p:spPr>
          <a:xfrm>
            <a:off x="786551" y="4483445"/>
            <a:ext cx="6321668" cy="499624"/>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目标</a:t>
            </a:r>
            <a:r>
              <a:rPr lang="en-US" altLang="zh-CN" sz="18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Tree>
    <p:extLst>
      <p:ext uri="{BB962C8B-B14F-4D97-AF65-F5344CB8AC3E}">
        <p14:creationId xmlns:p14="http://schemas.microsoft.com/office/powerpoint/2010/main" val="120168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24A7ACD6-CA70-4C0C-AE5C-C7DD52A5BCA6}"/>
              </a:ext>
            </a:extLst>
          </p:cNvPr>
          <p:cNvSpPr txBox="1"/>
          <p:nvPr/>
        </p:nvSpPr>
        <p:spPr>
          <a:xfrm>
            <a:off x="336549" y="1725030"/>
            <a:ext cx="10490171"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400" b="1" dirty="0">
                <a:cs typeface="+mn-ea"/>
                <a:sym typeface="+mn-lt"/>
              </a:rPr>
              <a:t>缓存中间件</a:t>
            </a:r>
            <a:endParaRPr lang="en-US" altLang="zh-CN" sz="2400" b="1" dirty="0">
              <a:cs typeface="+mn-ea"/>
              <a:sym typeface="+mn-lt"/>
            </a:endParaRPr>
          </a:p>
        </p:txBody>
      </p:sp>
      <p:grpSp>
        <p:nvGrpSpPr>
          <p:cNvPr id="48" name="组合 47">
            <a:extLst>
              <a:ext uri="{FF2B5EF4-FFF2-40B4-BE49-F238E27FC236}">
                <a16:creationId xmlns:a16="http://schemas.microsoft.com/office/drawing/2014/main" id="{C6E8C891-84C1-4678-9F39-3DAC1DED319A}"/>
              </a:ext>
            </a:extLst>
          </p:cNvPr>
          <p:cNvGrpSpPr/>
          <p:nvPr/>
        </p:nvGrpSpPr>
        <p:grpSpPr>
          <a:xfrm>
            <a:off x="0" y="-1270"/>
            <a:ext cx="12192000" cy="937703"/>
            <a:chOff x="0" y="0"/>
            <a:chExt cx="19200" cy="1247"/>
          </a:xfrm>
        </p:grpSpPr>
        <p:sp>
          <p:nvSpPr>
            <p:cNvPr id="49" name="矩形 4">
              <a:extLst>
                <a:ext uri="{FF2B5EF4-FFF2-40B4-BE49-F238E27FC236}">
                  <a16:creationId xmlns:a16="http://schemas.microsoft.com/office/drawing/2014/main" id="{DF100B77-3B51-4739-A28D-ABFF5BF1A5A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50" name="图片 49">
              <a:extLst>
                <a:ext uri="{FF2B5EF4-FFF2-40B4-BE49-F238E27FC236}">
                  <a16:creationId xmlns:a16="http://schemas.microsoft.com/office/drawing/2014/main" id="{CDC79A06-DE27-4A13-96AA-770D4B688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51" name="直接连接符 38">
              <a:extLst>
                <a:ext uri="{FF2B5EF4-FFF2-40B4-BE49-F238E27FC236}">
                  <a16:creationId xmlns:a16="http://schemas.microsoft.com/office/drawing/2014/main" id="{8C35F370-1F8E-4E4A-A595-B538A3B8AB6A}"/>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9">
              <a:extLst>
                <a:ext uri="{FF2B5EF4-FFF2-40B4-BE49-F238E27FC236}">
                  <a16:creationId xmlns:a16="http://schemas.microsoft.com/office/drawing/2014/main" id="{9DAC95D6-97DF-4878-BE07-7D8E47EBE14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53" name="TextBox 9">
              <a:extLst>
                <a:ext uri="{FF2B5EF4-FFF2-40B4-BE49-F238E27FC236}">
                  <a16:creationId xmlns:a16="http://schemas.microsoft.com/office/drawing/2014/main" id="{37FABFEF-4FBD-4667-B70B-20A93D0575B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54" name="TextBox 9">
              <a:extLst>
                <a:ext uri="{FF2B5EF4-FFF2-40B4-BE49-F238E27FC236}">
                  <a16:creationId xmlns:a16="http://schemas.microsoft.com/office/drawing/2014/main" id="{903BEF77-57F9-4A65-867D-AF8FB243392D}"/>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55" name="直接连接符 38">
              <a:extLst>
                <a:ext uri="{FF2B5EF4-FFF2-40B4-BE49-F238E27FC236}">
                  <a16:creationId xmlns:a16="http://schemas.microsoft.com/office/drawing/2014/main" id="{A795E45B-1A02-4C58-9E81-3643F4CCE373}"/>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38">
              <a:extLst>
                <a:ext uri="{FF2B5EF4-FFF2-40B4-BE49-F238E27FC236}">
                  <a16:creationId xmlns:a16="http://schemas.microsoft.com/office/drawing/2014/main" id="{F6FB0BE0-3CA7-41E5-92D3-25961661ADF0}"/>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矩形 56">
            <a:extLst>
              <a:ext uri="{FF2B5EF4-FFF2-40B4-BE49-F238E27FC236}">
                <a16:creationId xmlns:a16="http://schemas.microsoft.com/office/drawing/2014/main" id="{B1F03A36-D9BD-4D83-B433-5B0AE219A1ED}"/>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文本框 3">
            <a:extLst>
              <a:ext uri="{FF2B5EF4-FFF2-40B4-BE49-F238E27FC236}">
                <a16:creationId xmlns:a16="http://schemas.microsoft.com/office/drawing/2014/main" id="{63805A12-F126-E4A7-6104-06B1CDEE09A8}"/>
              </a:ext>
            </a:extLst>
          </p:cNvPr>
          <p:cNvSpPr txBox="1"/>
          <p:nvPr/>
        </p:nvSpPr>
        <p:spPr>
          <a:xfrm>
            <a:off x="594575" y="2224013"/>
            <a:ext cx="11449470" cy="4654608"/>
          </a:xfrm>
          <a:prstGeom prst="rect">
            <a:avLst/>
          </a:prstGeom>
          <a:noFill/>
        </p:spPr>
        <p:txBody>
          <a:bodyPr wrap="square">
            <a:spAutoFit/>
          </a:bodyPr>
          <a:lstStyle/>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定义</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906463" lvl="3" indent="-449263">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缓存中间件是特殊类型的软件中间件，用于提供缓存功能，加速数据访问和提高系统性能</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主要功能</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3" indent="-342900">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缓存中间件的主要功能是在内存中存储数据，并根据访问模式和策略来管理缓存数据的更新和失效</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常见中间件</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en-US" altLang="zh-CN" sz="2000" dirty="0">
                <a:cs typeface="+mn-ea"/>
                <a:sym typeface="+mn-lt"/>
              </a:rPr>
              <a:t>Redis</a:t>
            </a:r>
            <a:r>
              <a:rPr lang="zh-CN" altLang="en-US" sz="2000" dirty="0">
                <a:cs typeface="+mn-ea"/>
                <a:sym typeface="+mn-lt"/>
              </a:rPr>
              <a:t>、</a:t>
            </a:r>
            <a:r>
              <a:rPr lang="en-US" altLang="zh-CN" sz="2000" dirty="0">
                <a:cs typeface="+mn-ea"/>
                <a:sym typeface="+mn-lt"/>
              </a:rPr>
              <a:t>Memcached</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注意</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考虑缓存中间件为软甲架构提供高效数据访问的同时，需要根据具体应用需求权衡其优势和一些潜在的缺点做出选择</a:t>
            </a:r>
            <a:endParaRPr lang="en-US" altLang="zh-CN" sz="200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CB148170-6F8D-D673-A42E-AD6A66609DFA}"/>
              </a:ext>
            </a:extLst>
          </p:cNvPr>
          <p:cNvPicPr>
            <a:picLocks noChangeAspect="1"/>
          </p:cNvPicPr>
          <p:nvPr/>
        </p:nvPicPr>
        <p:blipFill>
          <a:blip r:embed="rId4"/>
          <a:stretch>
            <a:fillRect/>
          </a:stretch>
        </p:blipFill>
        <p:spPr>
          <a:xfrm>
            <a:off x="4091940" y="4708533"/>
            <a:ext cx="1771429" cy="1028571"/>
          </a:xfrm>
          <a:prstGeom prst="rect">
            <a:avLst/>
          </a:prstGeom>
        </p:spPr>
      </p:pic>
      <p:pic>
        <p:nvPicPr>
          <p:cNvPr id="8" name="图片 7">
            <a:extLst>
              <a:ext uri="{FF2B5EF4-FFF2-40B4-BE49-F238E27FC236}">
                <a16:creationId xmlns:a16="http://schemas.microsoft.com/office/drawing/2014/main" id="{A18CCF48-4F18-033A-558E-36D4DEC33FCE}"/>
              </a:ext>
            </a:extLst>
          </p:cNvPr>
          <p:cNvPicPr>
            <a:picLocks noChangeAspect="1"/>
          </p:cNvPicPr>
          <p:nvPr/>
        </p:nvPicPr>
        <p:blipFill>
          <a:blip r:embed="rId5"/>
          <a:stretch>
            <a:fillRect/>
          </a:stretch>
        </p:blipFill>
        <p:spPr>
          <a:xfrm>
            <a:off x="6609960" y="4629925"/>
            <a:ext cx="1110894" cy="1107179"/>
          </a:xfrm>
          <a:prstGeom prst="rect">
            <a:avLst/>
          </a:prstGeom>
        </p:spPr>
      </p:pic>
    </p:spTree>
    <p:extLst>
      <p:ext uri="{BB962C8B-B14F-4D97-AF65-F5344CB8AC3E}">
        <p14:creationId xmlns:p14="http://schemas.microsoft.com/office/powerpoint/2010/main" val="38011972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24A7ACD6-CA70-4C0C-AE5C-C7DD52A5BCA6}"/>
              </a:ext>
            </a:extLst>
          </p:cNvPr>
          <p:cNvSpPr txBox="1"/>
          <p:nvPr/>
        </p:nvSpPr>
        <p:spPr>
          <a:xfrm>
            <a:off x="336549" y="1725030"/>
            <a:ext cx="10490171"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400" b="1" dirty="0">
                <a:cs typeface="+mn-ea"/>
                <a:sym typeface="+mn-lt"/>
              </a:rPr>
              <a:t>消息中间件</a:t>
            </a:r>
            <a:endParaRPr lang="en-US" altLang="zh-CN" sz="2400" b="1" dirty="0">
              <a:cs typeface="+mn-ea"/>
              <a:sym typeface="+mn-lt"/>
            </a:endParaRPr>
          </a:p>
        </p:txBody>
      </p:sp>
      <p:grpSp>
        <p:nvGrpSpPr>
          <p:cNvPr id="48" name="组合 47">
            <a:extLst>
              <a:ext uri="{FF2B5EF4-FFF2-40B4-BE49-F238E27FC236}">
                <a16:creationId xmlns:a16="http://schemas.microsoft.com/office/drawing/2014/main" id="{C6E8C891-84C1-4678-9F39-3DAC1DED319A}"/>
              </a:ext>
            </a:extLst>
          </p:cNvPr>
          <p:cNvGrpSpPr/>
          <p:nvPr/>
        </p:nvGrpSpPr>
        <p:grpSpPr>
          <a:xfrm>
            <a:off x="0" y="-1270"/>
            <a:ext cx="12192000" cy="937703"/>
            <a:chOff x="0" y="0"/>
            <a:chExt cx="19200" cy="1247"/>
          </a:xfrm>
        </p:grpSpPr>
        <p:sp>
          <p:nvSpPr>
            <p:cNvPr id="49" name="矩形 4">
              <a:extLst>
                <a:ext uri="{FF2B5EF4-FFF2-40B4-BE49-F238E27FC236}">
                  <a16:creationId xmlns:a16="http://schemas.microsoft.com/office/drawing/2014/main" id="{DF100B77-3B51-4739-A28D-ABFF5BF1A5A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50" name="图片 49">
              <a:extLst>
                <a:ext uri="{FF2B5EF4-FFF2-40B4-BE49-F238E27FC236}">
                  <a16:creationId xmlns:a16="http://schemas.microsoft.com/office/drawing/2014/main" id="{CDC79A06-DE27-4A13-96AA-770D4B688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51" name="直接连接符 38">
              <a:extLst>
                <a:ext uri="{FF2B5EF4-FFF2-40B4-BE49-F238E27FC236}">
                  <a16:creationId xmlns:a16="http://schemas.microsoft.com/office/drawing/2014/main" id="{8C35F370-1F8E-4E4A-A595-B538A3B8AB6A}"/>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9">
              <a:extLst>
                <a:ext uri="{FF2B5EF4-FFF2-40B4-BE49-F238E27FC236}">
                  <a16:creationId xmlns:a16="http://schemas.microsoft.com/office/drawing/2014/main" id="{9DAC95D6-97DF-4878-BE07-7D8E47EBE14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53" name="TextBox 9">
              <a:extLst>
                <a:ext uri="{FF2B5EF4-FFF2-40B4-BE49-F238E27FC236}">
                  <a16:creationId xmlns:a16="http://schemas.microsoft.com/office/drawing/2014/main" id="{37FABFEF-4FBD-4667-B70B-20A93D0575B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54" name="TextBox 9">
              <a:extLst>
                <a:ext uri="{FF2B5EF4-FFF2-40B4-BE49-F238E27FC236}">
                  <a16:creationId xmlns:a16="http://schemas.microsoft.com/office/drawing/2014/main" id="{903BEF77-57F9-4A65-867D-AF8FB243392D}"/>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55" name="直接连接符 38">
              <a:extLst>
                <a:ext uri="{FF2B5EF4-FFF2-40B4-BE49-F238E27FC236}">
                  <a16:creationId xmlns:a16="http://schemas.microsoft.com/office/drawing/2014/main" id="{A795E45B-1A02-4C58-9E81-3643F4CCE373}"/>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38">
              <a:extLst>
                <a:ext uri="{FF2B5EF4-FFF2-40B4-BE49-F238E27FC236}">
                  <a16:creationId xmlns:a16="http://schemas.microsoft.com/office/drawing/2014/main" id="{F6FB0BE0-3CA7-41E5-92D3-25961661ADF0}"/>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矩形 56">
            <a:extLst>
              <a:ext uri="{FF2B5EF4-FFF2-40B4-BE49-F238E27FC236}">
                <a16:creationId xmlns:a16="http://schemas.microsoft.com/office/drawing/2014/main" id="{B1F03A36-D9BD-4D83-B433-5B0AE219A1ED}"/>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文本框 3">
            <a:extLst>
              <a:ext uri="{FF2B5EF4-FFF2-40B4-BE49-F238E27FC236}">
                <a16:creationId xmlns:a16="http://schemas.microsoft.com/office/drawing/2014/main" id="{63805A12-F126-E4A7-6104-06B1CDEE09A8}"/>
              </a:ext>
            </a:extLst>
          </p:cNvPr>
          <p:cNvSpPr txBox="1"/>
          <p:nvPr/>
        </p:nvSpPr>
        <p:spPr>
          <a:xfrm>
            <a:off x="632438" y="2224013"/>
            <a:ext cx="11361099" cy="4654608"/>
          </a:xfrm>
          <a:prstGeom prst="rect">
            <a:avLst/>
          </a:prstGeom>
          <a:noFill/>
        </p:spPr>
        <p:txBody>
          <a:bodyPr wrap="square">
            <a:spAutoFit/>
          </a:bodyPr>
          <a:lstStyle/>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定义</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906463" lvl="3" indent="-449263">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消息中间件用于在分布式中支持异步通信和消息传递。它充当了消息的中转站。</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主要功能</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3" indent="-342900">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互联网场景中经常使用消息中间件进行消息路由、订阅发布、异步处理等操作来缓解系统的压力。</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常见中间件</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en-US" altLang="zh-CN" sz="2000" dirty="0">
                <a:cs typeface="+mn-ea"/>
                <a:sym typeface="+mn-lt"/>
              </a:rPr>
              <a:t>Rabbit MQ</a:t>
            </a:r>
            <a:r>
              <a:rPr lang="zh-CN" altLang="en-US" sz="2000" dirty="0">
                <a:cs typeface="+mn-ea"/>
                <a:sym typeface="+mn-lt"/>
              </a:rPr>
              <a:t>，</a:t>
            </a:r>
            <a:r>
              <a:rPr lang="en-US" altLang="zh-CN" sz="2000" dirty="0">
                <a:cs typeface="+mn-ea"/>
                <a:sym typeface="+mn-lt"/>
              </a:rPr>
              <a:t>Rocket MQ</a:t>
            </a:r>
            <a:r>
              <a:rPr lang="zh-CN" altLang="en-US" sz="2000" dirty="0">
                <a:cs typeface="+mn-ea"/>
                <a:sym typeface="+mn-lt"/>
              </a:rPr>
              <a:t>，</a:t>
            </a:r>
            <a:r>
              <a:rPr lang="en-US" altLang="zh-CN" sz="2000" dirty="0">
                <a:cs typeface="+mn-ea"/>
                <a:sym typeface="+mn-lt"/>
              </a:rPr>
              <a:t>Apache Kafka</a:t>
            </a: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注意</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这些消息中间件可以根据应用需求和场景选择合适的消息传递解决方案，实现异步通信和系统集成</a:t>
            </a:r>
            <a:endParaRPr lang="en-US" altLang="zh-CN" sz="2000" dirty="0">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75C45D67-480A-496B-00DB-EB5F005F1611}"/>
              </a:ext>
            </a:extLst>
          </p:cNvPr>
          <p:cNvPicPr>
            <a:picLocks noChangeAspect="1"/>
          </p:cNvPicPr>
          <p:nvPr/>
        </p:nvPicPr>
        <p:blipFill>
          <a:blip r:embed="rId4"/>
          <a:stretch>
            <a:fillRect/>
          </a:stretch>
        </p:blipFill>
        <p:spPr>
          <a:xfrm>
            <a:off x="6283658" y="4704505"/>
            <a:ext cx="1586869" cy="771637"/>
          </a:xfrm>
          <a:prstGeom prst="rect">
            <a:avLst/>
          </a:prstGeom>
        </p:spPr>
      </p:pic>
      <p:pic>
        <p:nvPicPr>
          <p:cNvPr id="6" name="图片 5">
            <a:extLst>
              <a:ext uri="{FF2B5EF4-FFF2-40B4-BE49-F238E27FC236}">
                <a16:creationId xmlns:a16="http://schemas.microsoft.com/office/drawing/2014/main" id="{CE6985EC-6E82-4B96-8A7C-14F828FDDE5C}"/>
              </a:ext>
            </a:extLst>
          </p:cNvPr>
          <p:cNvPicPr>
            <a:picLocks noChangeAspect="1"/>
          </p:cNvPicPr>
          <p:nvPr/>
        </p:nvPicPr>
        <p:blipFill>
          <a:blip r:embed="rId5"/>
          <a:stretch>
            <a:fillRect/>
          </a:stretch>
        </p:blipFill>
        <p:spPr>
          <a:xfrm>
            <a:off x="8091895" y="4664457"/>
            <a:ext cx="1967238" cy="811685"/>
          </a:xfrm>
          <a:prstGeom prst="rect">
            <a:avLst/>
          </a:prstGeom>
        </p:spPr>
      </p:pic>
      <p:pic>
        <p:nvPicPr>
          <p:cNvPr id="8" name="图片 7">
            <a:extLst>
              <a:ext uri="{FF2B5EF4-FFF2-40B4-BE49-F238E27FC236}">
                <a16:creationId xmlns:a16="http://schemas.microsoft.com/office/drawing/2014/main" id="{135FBBEE-045A-7953-3C0D-1057496B5D5E}"/>
              </a:ext>
            </a:extLst>
          </p:cNvPr>
          <p:cNvPicPr>
            <a:picLocks noChangeAspect="1"/>
          </p:cNvPicPr>
          <p:nvPr/>
        </p:nvPicPr>
        <p:blipFill>
          <a:blip r:embed="rId6"/>
          <a:stretch>
            <a:fillRect/>
          </a:stretch>
        </p:blipFill>
        <p:spPr>
          <a:xfrm>
            <a:off x="9998710" y="4704505"/>
            <a:ext cx="1709472" cy="771637"/>
          </a:xfrm>
          <a:prstGeom prst="rect">
            <a:avLst/>
          </a:prstGeom>
        </p:spPr>
      </p:pic>
    </p:spTree>
    <p:extLst>
      <p:ext uri="{BB962C8B-B14F-4D97-AF65-F5344CB8AC3E}">
        <p14:creationId xmlns:p14="http://schemas.microsoft.com/office/powerpoint/2010/main" val="3152417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24A7ACD6-CA70-4C0C-AE5C-C7DD52A5BCA6}"/>
              </a:ext>
            </a:extLst>
          </p:cNvPr>
          <p:cNvSpPr txBox="1"/>
          <p:nvPr/>
        </p:nvSpPr>
        <p:spPr>
          <a:xfrm>
            <a:off x="336549" y="1725030"/>
            <a:ext cx="10490171" cy="1024768"/>
          </a:xfrm>
          <a:prstGeom prst="rect">
            <a:avLst/>
          </a:prstGeom>
          <a:noFill/>
        </p:spPr>
        <p:txBody>
          <a:bodyPr wrap="square">
            <a:spAutoFit/>
          </a:bodyPr>
          <a:lstStyle/>
          <a:p>
            <a:pPr marL="269240" fontAlgn="base">
              <a:lnSpc>
                <a:spcPts val="3500"/>
              </a:lnSpc>
              <a:spcBef>
                <a:spcPts val="600"/>
              </a:spcBef>
              <a:spcAft>
                <a:spcPct val="0"/>
              </a:spcAft>
              <a:buClr>
                <a:srgbClr val="0070C0"/>
              </a:buClr>
              <a:buSzPct val="70000"/>
              <a:defRPr/>
            </a:pPr>
            <a:r>
              <a:rPr lang="zh-CN" altLang="en-US" sz="2400" b="1" dirty="0">
                <a:cs typeface="+mn-ea"/>
              </a:rPr>
              <a:t>统一协调管理中间件</a:t>
            </a: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2400" b="1" dirty="0">
              <a:cs typeface="+mn-ea"/>
              <a:sym typeface="+mn-lt"/>
            </a:endParaRPr>
          </a:p>
        </p:txBody>
      </p:sp>
      <p:grpSp>
        <p:nvGrpSpPr>
          <p:cNvPr id="48" name="组合 47">
            <a:extLst>
              <a:ext uri="{FF2B5EF4-FFF2-40B4-BE49-F238E27FC236}">
                <a16:creationId xmlns:a16="http://schemas.microsoft.com/office/drawing/2014/main" id="{C6E8C891-84C1-4678-9F39-3DAC1DED319A}"/>
              </a:ext>
            </a:extLst>
          </p:cNvPr>
          <p:cNvGrpSpPr/>
          <p:nvPr/>
        </p:nvGrpSpPr>
        <p:grpSpPr>
          <a:xfrm>
            <a:off x="0" y="-1270"/>
            <a:ext cx="12192000" cy="937703"/>
            <a:chOff x="0" y="0"/>
            <a:chExt cx="19200" cy="1247"/>
          </a:xfrm>
        </p:grpSpPr>
        <p:sp>
          <p:nvSpPr>
            <p:cNvPr id="49" name="矩形 4">
              <a:extLst>
                <a:ext uri="{FF2B5EF4-FFF2-40B4-BE49-F238E27FC236}">
                  <a16:creationId xmlns:a16="http://schemas.microsoft.com/office/drawing/2014/main" id="{DF100B77-3B51-4739-A28D-ABFF5BF1A5A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50" name="图片 49">
              <a:extLst>
                <a:ext uri="{FF2B5EF4-FFF2-40B4-BE49-F238E27FC236}">
                  <a16:creationId xmlns:a16="http://schemas.microsoft.com/office/drawing/2014/main" id="{CDC79A06-DE27-4A13-96AA-770D4B688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51" name="直接连接符 38">
              <a:extLst>
                <a:ext uri="{FF2B5EF4-FFF2-40B4-BE49-F238E27FC236}">
                  <a16:creationId xmlns:a16="http://schemas.microsoft.com/office/drawing/2014/main" id="{8C35F370-1F8E-4E4A-A595-B538A3B8AB6A}"/>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9">
              <a:extLst>
                <a:ext uri="{FF2B5EF4-FFF2-40B4-BE49-F238E27FC236}">
                  <a16:creationId xmlns:a16="http://schemas.microsoft.com/office/drawing/2014/main" id="{9DAC95D6-97DF-4878-BE07-7D8E47EBE14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53" name="TextBox 9">
              <a:extLst>
                <a:ext uri="{FF2B5EF4-FFF2-40B4-BE49-F238E27FC236}">
                  <a16:creationId xmlns:a16="http://schemas.microsoft.com/office/drawing/2014/main" id="{37FABFEF-4FBD-4667-B70B-20A93D0575B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54" name="TextBox 9">
              <a:extLst>
                <a:ext uri="{FF2B5EF4-FFF2-40B4-BE49-F238E27FC236}">
                  <a16:creationId xmlns:a16="http://schemas.microsoft.com/office/drawing/2014/main" id="{903BEF77-57F9-4A65-867D-AF8FB243392D}"/>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55" name="直接连接符 38">
              <a:extLst>
                <a:ext uri="{FF2B5EF4-FFF2-40B4-BE49-F238E27FC236}">
                  <a16:creationId xmlns:a16="http://schemas.microsoft.com/office/drawing/2014/main" id="{A795E45B-1A02-4C58-9E81-3643F4CCE373}"/>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38">
              <a:extLst>
                <a:ext uri="{FF2B5EF4-FFF2-40B4-BE49-F238E27FC236}">
                  <a16:creationId xmlns:a16="http://schemas.microsoft.com/office/drawing/2014/main" id="{F6FB0BE0-3CA7-41E5-92D3-25961661ADF0}"/>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矩形 56">
            <a:extLst>
              <a:ext uri="{FF2B5EF4-FFF2-40B4-BE49-F238E27FC236}">
                <a16:creationId xmlns:a16="http://schemas.microsoft.com/office/drawing/2014/main" id="{B1F03A36-D9BD-4D83-B433-5B0AE219A1ED}"/>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文本框 3">
            <a:extLst>
              <a:ext uri="{FF2B5EF4-FFF2-40B4-BE49-F238E27FC236}">
                <a16:creationId xmlns:a16="http://schemas.microsoft.com/office/drawing/2014/main" id="{63805A12-F126-E4A7-6104-06B1CDEE09A8}"/>
              </a:ext>
            </a:extLst>
          </p:cNvPr>
          <p:cNvSpPr txBox="1"/>
          <p:nvPr/>
        </p:nvSpPr>
        <p:spPr>
          <a:xfrm>
            <a:off x="673296" y="2237414"/>
            <a:ext cx="10845407" cy="4192943"/>
          </a:xfrm>
          <a:prstGeom prst="rect">
            <a:avLst/>
          </a:prstGeom>
          <a:noFill/>
        </p:spPr>
        <p:txBody>
          <a:bodyPr wrap="square">
            <a:spAutoFit/>
          </a:bodyPr>
          <a:lstStyle/>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定义</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906463" lvl="3" indent="-449263">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统一协调管理中间件，用于管理和协调分布式系统中的各种资源、服务和组件</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主要功能</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3" indent="-342900">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它为构建分布式系统和微服务架构提供了关键的技术，确保系统组件之间的协作、一致性和可靠性，使得开发人员能够轻松地处理分布式环境中的复杂性</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常见中间件</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en-US" altLang="zh-CN" sz="2000" dirty="0">
                <a:cs typeface="+mn-ea"/>
                <a:sym typeface="+mn-lt"/>
              </a:rPr>
              <a:t>Apache Mesos</a:t>
            </a:r>
            <a:r>
              <a:rPr lang="zh-CN" altLang="en-US" sz="2000" dirty="0">
                <a:cs typeface="+mn-ea"/>
                <a:sym typeface="+mn-lt"/>
              </a:rPr>
              <a:t>，</a:t>
            </a:r>
            <a:r>
              <a:rPr lang="en-US" altLang="zh-CN" sz="2000" dirty="0">
                <a:cs typeface="+mn-ea"/>
                <a:sym typeface="+mn-lt"/>
              </a:rPr>
              <a:t>Kubernetes </a:t>
            </a: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注意</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可以根据应用需求和场景选择合适的消息传递解决方案，实现异步通信和系统集成</a:t>
            </a:r>
            <a:endParaRPr lang="en-US" altLang="zh-CN" sz="2000" dirty="0">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1990C57C-0399-30EF-3C9B-E037659E2E29}"/>
              </a:ext>
            </a:extLst>
          </p:cNvPr>
          <p:cNvPicPr>
            <a:picLocks noChangeAspect="1"/>
          </p:cNvPicPr>
          <p:nvPr/>
        </p:nvPicPr>
        <p:blipFill>
          <a:blip r:embed="rId4"/>
          <a:stretch>
            <a:fillRect/>
          </a:stretch>
        </p:blipFill>
        <p:spPr>
          <a:xfrm>
            <a:off x="4941570" y="5267838"/>
            <a:ext cx="2132330" cy="705718"/>
          </a:xfrm>
          <a:prstGeom prst="rect">
            <a:avLst/>
          </a:prstGeom>
        </p:spPr>
      </p:pic>
      <p:pic>
        <p:nvPicPr>
          <p:cNvPr id="9" name="图片 8">
            <a:extLst>
              <a:ext uri="{FF2B5EF4-FFF2-40B4-BE49-F238E27FC236}">
                <a16:creationId xmlns:a16="http://schemas.microsoft.com/office/drawing/2014/main" id="{45BB87A5-B259-5077-920F-C20E1331A621}"/>
              </a:ext>
            </a:extLst>
          </p:cNvPr>
          <p:cNvPicPr>
            <a:picLocks noChangeAspect="1"/>
          </p:cNvPicPr>
          <p:nvPr/>
        </p:nvPicPr>
        <p:blipFill>
          <a:blip r:embed="rId5"/>
          <a:stretch>
            <a:fillRect/>
          </a:stretch>
        </p:blipFill>
        <p:spPr>
          <a:xfrm>
            <a:off x="7410647" y="5173380"/>
            <a:ext cx="1545590" cy="830039"/>
          </a:xfrm>
          <a:prstGeom prst="rect">
            <a:avLst/>
          </a:prstGeom>
        </p:spPr>
      </p:pic>
    </p:spTree>
    <p:extLst>
      <p:ext uri="{BB962C8B-B14F-4D97-AF65-F5344CB8AC3E}">
        <p14:creationId xmlns:p14="http://schemas.microsoft.com/office/powerpoint/2010/main" val="39855501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24A7ACD6-CA70-4C0C-AE5C-C7DD52A5BCA6}"/>
              </a:ext>
            </a:extLst>
          </p:cNvPr>
          <p:cNvSpPr txBox="1"/>
          <p:nvPr/>
        </p:nvSpPr>
        <p:spPr>
          <a:xfrm>
            <a:off x="336549" y="1725030"/>
            <a:ext cx="10490171" cy="1024768"/>
          </a:xfrm>
          <a:prstGeom prst="rect">
            <a:avLst/>
          </a:prstGeom>
          <a:noFill/>
        </p:spPr>
        <p:txBody>
          <a:bodyPr wrap="square">
            <a:spAutoFit/>
          </a:bodyPr>
          <a:lstStyle/>
          <a:p>
            <a:pPr marL="269240" fontAlgn="base">
              <a:lnSpc>
                <a:spcPts val="3500"/>
              </a:lnSpc>
              <a:spcBef>
                <a:spcPts val="600"/>
              </a:spcBef>
              <a:spcAft>
                <a:spcPct val="0"/>
              </a:spcAft>
              <a:buClr>
                <a:srgbClr val="0070C0"/>
              </a:buClr>
              <a:buSzPct val="70000"/>
              <a:defRPr/>
            </a:pPr>
            <a:r>
              <a:rPr lang="zh-CN" altLang="en-US" sz="2400" b="1" dirty="0">
                <a:cs typeface="+mn-ea"/>
              </a:rPr>
              <a:t>综合中间件</a:t>
            </a:r>
          </a:p>
          <a:p>
            <a:pPr marL="269240" marR="0" lvl="0" algn="l" defTabSz="914400" rtl="0" eaLnBrk="1" fontAlgn="base" latinLnBrk="0" hangingPunct="1">
              <a:lnSpc>
                <a:spcPts val="3500"/>
              </a:lnSpc>
              <a:spcBef>
                <a:spcPts val="600"/>
              </a:spcBef>
              <a:spcAft>
                <a:spcPct val="0"/>
              </a:spcAft>
              <a:buClr>
                <a:srgbClr val="0070C0"/>
              </a:buClr>
              <a:buSzPct val="70000"/>
              <a:defRPr/>
            </a:pPr>
            <a:endParaRPr lang="en-US" altLang="zh-CN" sz="2400" b="1" dirty="0">
              <a:cs typeface="+mn-ea"/>
              <a:sym typeface="+mn-lt"/>
            </a:endParaRPr>
          </a:p>
        </p:txBody>
      </p:sp>
      <p:grpSp>
        <p:nvGrpSpPr>
          <p:cNvPr id="48" name="组合 47">
            <a:extLst>
              <a:ext uri="{FF2B5EF4-FFF2-40B4-BE49-F238E27FC236}">
                <a16:creationId xmlns:a16="http://schemas.microsoft.com/office/drawing/2014/main" id="{C6E8C891-84C1-4678-9F39-3DAC1DED319A}"/>
              </a:ext>
            </a:extLst>
          </p:cNvPr>
          <p:cNvGrpSpPr/>
          <p:nvPr/>
        </p:nvGrpSpPr>
        <p:grpSpPr>
          <a:xfrm>
            <a:off x="0" y="-1270"/>
            <a:ext cx="12192000" cy="937703"/>
            <a:chOff x="0" y="0"/>
            <a:chExt cx="19200" cy="1247"/>
          </a:xfrm>
        </p:grpSpPr>
        <p:sp>
          <p:nvSpPr>
            <p:cNvPr id="49" name="矩形 4">
              <a:extLst>
                <a:ext uri="{FF2B5EF4-FFF2-40B4-BE49-F238E27FC236}">
                  <a16:creationId xmlns:a16="http://schemas.microsoft.com/office/drawing/2014/main" id="{DF100B77-3B51-4739-A28D-ABFF5BF1A5A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50" name="图片 49">
              <a:extLst>
                <a:ext uri="{FF2B5EF4-FFF2-40B4-BE49-F238E27FC236}">
                  <a16:creationId xmlns:a16="http://schemas.microsoft.com/office/drawing/2014/main" id="{CDC79A06-DE27-4A13-96AA-770D4B688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51" name="直接连接符 38">
              <a:extLst>
                <a:ext uri="{FF2B5EF4-FFF2-40B4-BE49-F238E27FC236}">
                  <a16:creationId xmlns:a16="http://schemas.microsoft.com/office/drawing/2014/main" id="{8C35F370-1F8E-4E4A-A595-B538A3B8AB6A}"/>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9">
              <a:extLst>
                <a:ext uri="{FF2B5EF4-FFF2-40B4-BE49-F238E27FC236}">
                  <a16:creationId xmlns:a16="http://schemas.microsoft.com/office/drawing/2014/main" id="{9DAC95D6-97DF-4878-BE07-7D8E47EBE14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53" name="TextBox 9">
              <a:extLst>
                <a:ext uri="{FF2B5EF4-FFF2-40B4-BE49-F238E27FC236}">
                  <a16:creationId xmlns:a16="http://schemas.microsoft.com/office/drawing/2014/main" id="{37FABFEF-4FBD-4667-B70B-20A93D0575B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54" name="TextBox 9">
              <a:extLst>
                <a:ext uri="{FF2B5EF4-FFF2-40B4-BE49-F238E27FC236}">
                  <a16:creationId xmlns:a16="http://schemas.microsoft.com/office/drawing/2014/main" id="{903BEF77-57F9-4A65-867D-AF8FB243392D}"/>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55" name="直接连接符 38">
              <a:extLst>
                <a:ext uri="{FF2B5EF4-FFF2-40B4-BE49-F238E27FC236}">
                  <a16:creationId xmlns:a16="http://schemas.microsoft.com/office/drawing/2014/main" id="{A795E45B-1A02-4C58-9E81-3643F4CCE373}"/>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38">
              <a:extLst>
                <a:ext uri="{FF2B5EF4-FFF2-40B4-BE49-F238E27FC236}">
                  <a16:creationId xmlns:a16="http://schemas.microsoft.com/office/drawing/2014/main" id="{F6FB0BE0-3CA7-41E5-92D3-25961661ADF0}"/>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7" name="矩形 56">
            <a:extLst>
              <a:ext uri="{FF2B5EF4-FFF2-40B4-BE49-F238E27FC236}">
                <a16:creationId xmlns:a16="http://schemas.microsoft.com/office/drawing/2014/main" id="{B1F03A36-D9BD-4D83-B433-5B0AE219A1ED}"/>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文本框 3">
            <a:extLst>
              <a:ext uri="{FF2B5EF4-FFF2-40B4-BE49-F238E27FC236}">
                <a16:creationId xmlns:a16="http://schemas.microsoft.com/office/drawing/2014/main" id="{63805A12-F126-E4A7-6104-06B1CDEE09A8}"/>
              </a:ext>
            </a:extLst>
          </p:cNvPr>
          <p:cNvSpPr txBox="1"/>
          <p:nvPr/>
        </p:nvSpPr>
        <p:spPr>
          <a:xfrm>
            <a:off x="646170" y="2237414"/>
            <a:ext cx="11209281" cy="4192943"/>
          </a:xfrm>
          <a:prstGeom prst="rect">
            <a:avLst/>
          </a:prstGeom>
          <a:noFill/>
        </p:spPr>
        <p:txBody>
          <a:bodyPr wrap="square">
            <a:spAutoFit/>
          </a:bodyPr>
          <a:lstStyle/>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定义</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906463" lvl="3" indent="-449263">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综合中间件提供了广泛的功能和功能集，用于支持和管理复杂的应用程序和系统。综合中间件整合了多个中间件组件和工具，以提供全面的解决方案，满足系统的各种需求和要求。</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主要功能</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3" indent="-342900">
              <a:lnSpc>
                <a:spcPct val="150000"/>
              </a:lnSpc>
              <a:buClr>
                <a:srgbClr val="0054A3"/>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综合中间件能够集成和协调不同的中间件组件和工具，以实现各种功能的统一管理和协调。</a:t>
            </a:r>
            <a:endParaRPr lang="en-US" altLang="zh-CN" sz="2000" dirty="0">
              <a:latin typeface="微软雅黑" panose="020B0503020204020204" pitchFamily="34" charset="-122"/>
              <a:ea typeface="微软雅黑" panose="020B0503020204020204" pitchFamily="34" charset="-122"/>
              <a:cs typeface="+mn-ea"/>
              <a:sym typeface="+mn-lt"/>
            </a:endParaRP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常见中间件</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en-US" altLang="zh-CN" sz="2000" dirty="0">
                <a:latin typeface="+mn-lt"/>
                <a:ea typeface="+mn-ea"/>
                <a:cs typeface="+mn-ea"/>
                <a:sym typeface="+mn-lt"/>
              </a:rPr>
              <a:t>IBM WebSphere</a:t>
            </a:r>
            <a:r>
              <a:rPr lang="zh-CN" altLang="en-US" sz="2000" dirty="0">
                <a:latin typeface="+mn-lt"/>
                <a:ea typeface="+mn-ea"/>
                <a:cs typeface="+mn-ea"/>
                <a:sym typeface="+mn-lt"/>
              </a:rPr>
              <a:t>，</a:t>
            </a:r>
            <a:r>
              <a:rPr lang="en-US" altLang="zh-CN" sz="2000" dirty="0">
                <a:latin typeface="+mn-lt"/>
                <a:ea typeface="+mn-ea"/>
                <a:cs typeface="+mn-ea"/>
                <a:sym typeface="+mn-lt"/>
              </a:rPr>
              <a:t>Oracle Fusion Middleware</a:t>
            </a:r>
            <a:r>
              <a:rPr lang="en-US" altLang="zh-CN" sz="2000" dirty="0">
                <a:cs typeface="+mn-ea"/>
                <a:sym typeface="+mn-lt"/>
              </a:rPr>
              <a:t> </a:t>
            </a:r>
          </a:p>
          <a:p>
            <a:pPr marL="449263" lvl="2" indent="-449263">
              <a:lnSpc>
                <a:spcPct val="150000"/>
              </a:lnSpc>
              <a:buClr>
                <a:srgbClr val="0054A3"/>
              </a:buClr>
              <a:buFont typeface="Wingdings" panose="05000000000000000000" pitchFamily="2" charset="2"/>
              <a:buChar char="p"/>
            </a:pP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注意</a:t>
            </a:r>
            <a:endPar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marL="800100" lvl="1"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mn-ea"/>
                <a:sym typeface="+mn-lt"/>
              </a:rPr>
              <a:t>综合中间件是应对复杂和多样化系统需求的理想选择。</a:t>
            </a:r>
            <a:endParaRPr lang="en-US" altLang="zh-CN" sz="2000" dirty="0">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1E5DEFE3-53AA-78C4-9F12-2635B8E24AB0}"/>
              </a:ext>
            </a:extLst>
          </p:cNvPr>
          <p:cNvPicPr>
            <a:picLocks noChangeAspect="1"/>
          </p:cNvPicPr>
          <p:nvPr/>
        </p:nvPicPr>
        <p:blipFill>
          <a:blip r:embed="rId4"/>
          <a:stretch>
            <a:fillRect/>
          </a:stretch>
        </p:blipFill>
        <p:spPr>
          <a:xfrm>
            <a:off x="6748145" y="5029200"/>
            <a:ext cx="1723390" cy="748622"/>
          </a:xfrm>
          <a:prstGeom prst="rect">
            <a:avLst/>
          </a:prstGeom>
        </p:spPr>
      </p:pic>
      <p:pic>
        <p:nvPicPr>
          <p:cNvPr id="7" name="图片 6">
            <a:extLst>
              <a:ext uri="{FF2B5EF4-FFF2-40B4-BE49-F238E27FC236}">
                <a16:creationId xmlns:a16="http://schemas.microsoft.com/office/drawing/2014/main" id="{93DEE5BC-4E26-4B56-EDD8-2ABEE18B6ECB}"/>
              </a:ext>
            </a:extLst>
          </p:cNvPr>
          <p:cNvPicPr>
            <a:picLocks noChangeAspect="1"/>
          </p:cNvPicPr>
          <p:nvPr/>
        </p:nvPicPr>
        <p:blipFill>
          <a:blip r:embed="rId5"/>
          <a:stretch>
            <a:fillRect/>
          </a:stretch>
        </p:blipFill>
        <p:spPr>
          <a:xfrm>
            <a:off x="8781156" y="5016485"/>
            <a:ext cx="2545976" cy="761337"/>
          </a:xfrm>
          <a:prstGeom prst="rect">
            <a:avLst/>
          </a:prstGeom>
        </p:spPr>
      </p:pic>
    </p:spTree>
    <p:extLst>
      <p:ext uri="{BB962C8B-B14F-4D97-AF65-F5344CB8AC3E}">
        <p14:creationId xmlns:p14="http://schemas.microsoft.com/office/powerpoint/2010/main" val="38408772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4F0C43FA-A4A1-43DC-A335-6ABFB4EA06A4}"/>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45D592DB-768F-4A9C-8D79-948A5B5C94A9}"/>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E49E849F-ECD7-4DD2-A364-9830CAFD82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8BB94F24-E559-4482-A8A8-A4D585924DFD}"/>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FDF1FC54-9A93-4F30-8C5A-41EDAAB94D8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5CA28EA0-3F0E-44C1-B964-5E9C9430164C}"/>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4DBE1C95-B4F3-49B0-B226-BF5EEED93E5B}"/>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D86D00F3-5540-4090-A94D-67ACEC6E0988}"/>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92834709-F8FA-4179-853E-199E909ED438}"/>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D513AED3-F705-45E4-899B-CC3C79104117}"/>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grpSp>
        <p:nvGrpSpPr>
          <p:cNvPr id="2" name="组合 1">
            <a:extLst>
              <a:ext uri="{FF2B5EF4-FFF2-40B4-BE49-F238E27FC236}">
                <a16:creationId xmlns:a16="http://schemas.microsoft.com/office/drawing/2014/main" id="{B94A2109-B283-F052-DE3A-E1F4E1AE6E4A}"/>
              </a:ext>
            </a:extLst>
          </p:cNvPr>
          <p:cNvGrpSpPr/>
          <p:nvPr/>
        </p:nvGrpSpPr>
        <p:grpSpPr>
          <a:xfrm>
            <a:off x="7256542" y="3372434"/>
            <a:ext cx="1045686" cy="1081503"/>
            <a:chOff x="1202244" y="882621"/>
            <a:chExt cx="1125696" cy="1176828"/>
          </a:xfrm>
        </p:grpSpPr>
        <p:sp>
          <p:nvSpPr>
            <p:cNvPr id="3" name="矩形: 圆角 2">
              <a:extLst>
                <a:ext uri="{FF2B5EF4-FFF2-40B4-BE49-F238E27FC236}">
                  <a16:creationId xmlns:a16="http://schemas.microsoft.com/office/drawing/2014/main" id="{81AAF4CF-CC95-5930-694F-24CB67693742}"/>
                </a:ext>
              </a:extLst>
            </p:cNvPr>
            <p:cNvSpPr/>
            <p:nvPr/>
          </p:nvSpPr>
          <p:spPr>
            <a:xfrm>
              <a:off x="1202244" y="882621"/>
              <a:ext cx="1125696" cy="1176828"/>
            </a:xfrm>
            <a:prstGeom prst="roundRect">
              <a:avLst/>
            </a:prstGeom>
            <a:solidFill>
              <a:srgbClr val="0054A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dirty="0"/>
            </a:p>
          </p:txBody>
        </p:sp>
        <p:sp>
          <p:nvSpPr>
            <p:cNvPr id="4" name="矩形: 圆角 4">
              <a:extLst>
                <a:ext uri="{FF2B5EF4-FFF2-40B4-BE49-F238E27FC236}">
                  <a16:creationId xmlns:a16="http://schemas.microsoft.com/office/drawing/2014/main" id="{383F2340-324E-BC18-61FD-839870202DBA}"/>
                </a:ext>
              </a:extLst>
            </p:cNvPr>
            <p:cNvSpPr txBox="1"/>
            <p:nvPr/>
          </p:nvSpPr>
          <p:spPr>
            <a:xfrm>
              <a:off x="1257196" y="937573"/>
              <a:ext cx="1015792" cy="1066924"/>
            </a:xfrm>
            <a:prstGeom prst="rect">
              <a:avLst/>
            </a:prstGeom>
            <a:solidFill>
              <a:srgbClr val="0054A3"/>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2000" b="1" kern="1200" dirty="0">
                  <a:latin typeface="+mn-lt"/>
                  <a:ea typeface="+mn-ea"/>
                  <a:cs typeface="+mn-ea"/>
                  <a:sym typeface="+mn-lt"/>
                </a:rPr>
                <a:t>开源软件</a:t>
              </a:r>
            </a:p>
          </p:txBody>
        </p:sp>
      </p:grpSp>
      <p:sp>
        <p:nvSpPr>
          <p:cNvPr id="5" name="TextBox 1">
            <a:extLst>
              <a:ext uri="{FF2B5EF4-FFF2-40B4-BE49-F238E27FC236}">
                <a16:creationId xmlns:a16="http://schemas.microsoft.com/office/drawing/2014/main" id="{8B2D538A-95C7-FCE5-74A0-5590122229FA}"/>
              </a:ext>
            </a:extLst>
          </p:cNvPr>
          <p:cNvSpPr txBox="1"/>
          <p:nvPr/>
        </p:nvSpPr>
        <p:spPr>
          <a:xfrm>
            <a:off x="866331" y="3274803"/>
            <a:ext cx="5486504" cy="499111"/>
          </a:xfrm>
          <a:prstGeom prst="rect">
            <a:avLst/>
          </a:prstGeom>
          <a:solidFill>
            <a:srgbClr val="AFC6F2"/>
          </a:solidFill>
        </p:spPr>
        <p:txBody>
          <a:bodyPr wrap="square">
            <a:spAutoFit/>
          </a:bodyPr>
          <a:lstStyle/>
          <a:p>
            <a:pPr>
              <a:lnSpc>
                <a:spcPct val="150000"/>
              </a:lnSpc>
              <a:defRPr/>
            </a:pPr>
            <a:r>
              <a:rPr lang="zh-CN" altLang="en-US" sz="2000" dirty="0">
                <a:latin typeface="Arial" panose="020B0604020202020204" pitchFamily="34" charset="0"/>
                <a:ea typeface="微软雅黑" panose="020B0503020204020204" pitchFamily="34" charset="-122"/>
                <a:sym typeface="+mn-lt"/>
              </a:rPr>
              <a:t>开源软件是通过开放协作开发和维护的软件</a:t>
            </a:r>
            <a:endParaRPr lang="en-US" altLang="zh-CN" sz="2000" dirty="0">
              <a:latin typeface="Arial" panose="020B0604020202020204" pitchFamily="34" charset="0"/>
              <a:ea typeface="微软雅黑" panose="020B0503020204020204" pitchFamily="34" charset="-122"/>
              <a:sym typeface="+mn-lt"/>
            </a:endParaRPr>
          </a:p>
        </p:txBody>
      </p:sp>
      <p:sp>
        <p:nvSpPr>
          <p:cNvPr id="6" name="TextBox 1">
            <a:extLst>
              <a:ext uri="{FF2B5EF4-FFF2-40B4-BE49-F238E27FC236}">
                <a16:creationId xmlns:a16="http://schemas.microsoft.com/office/drawing/2014/main" id="{B43A7A30-7564-F106-5D2F-E482CCF752E2}"/>
              </a:ext>
            </a:extLst>
          </p:cNvPr>
          <p:cNvSpPr txBox="1"/>
          <p:nvPr/>
        </p:nvSpPr>
        <p:spPr>
          <a:xfrm>
            <a:off x="866331" y="4740746"/>
            <a:ext cx="5486504" cy="1422441"/>
          </a:xfrm>
          <a:prstGeom prst="rect">
            <a:avLst/>
          </a:prstGeom>
          <a:solidFill>
            <a:srgbClr val="AFC6F2"/>
          </a:solidFill>
        </p:spPr>
        <p:txBody>
          <a:bodyPr wrap="square">
            <a:spAutoFit/>
          </a:bodyPr>
          <a:lstStyle/>
          <a:p>
            <a:pPr>
              <a:lnSpc>
                <a:spcPct val="150000"/>
              </a:lnSpc>
              <a:defRPr/>
            </a:pPr>
            <a:r>
              <a:rPr lang="en-US" altLang="zh-CN" sz="2000" dirty="0">
                <a:latin typeface="Arial" panose="020B0604020202020204" pitchFamily="34" charset="0"/>
                <a:ea typeface="微软雅黑" panose="020B0503020204020204" pitchFamily="34" charset="-122"/>
                <a:sym typeface="+mn-lt"/>
              </a:rPr>
              <a:t>“</a:t>
            </a:r>
            <a:r>
              <a:rPr lang="zh-CN" altLang="en-US" sz="2000" dirty="0">
                <a:latin typeface="Arial" panose="020B0604020202020204" pitchFamily="34" charset="0"/>
                <a:ea typeface="微软雅黑" panose="020B0503020204020204" pitchFamily="34" charset="-122"/>
                <a:sym typeface="+mn-lt"/>
              </a:rPr>
              <a:t>开源</a:t>
            </a:r>
            <a:r>
              <a:rPr lang="en-US" altLang="zh-CN" sz="2000" dirty="0">
                <a:latin typeface="Arial" panose="020B0604020202020204" pitchFamily="34" charset="0"/>
                <a:ea typeface="微软雅黑" panose="020B0503020204020204" pitchFamily="34" charset="-122"/>
                <a:sym typeface="+mn-lt"/>
              </a:rPr>
              <a:t>”</a:t>
            </a:r>
            <a:r>
              <a:rPr lang="zh-CN" altLang="en-US" sz="2000" dirty="0">
                <a:latin typeface="Arial" panose="020B0604020202020204" pitchFamily="34" charset="0"/>
                <a:ea typeface="微软雅黑" panose="020B0503020204020204" pitchFamily="34" charset="-122"/>
                <a:sym typeface="+mn-lt"/>
              </a:rPr>
              <a:t>还泛指一种基于社区的方法，通过开放协作、包容性、透明度和频繁的公开更新来创建任何知识产权（如软件）</a:t>
            </a:r>
            <a:endParaRPr lang="en-US" altLang="zh-CN" sz="2000" dirty="0">
              <a:latin typeface="Arial" panose="020B0604020202020204" pitchFamily="34" charset="0"/>
              <a:ea typeface="微软雅黑" panose="020B0503020204020204" pitchFamily="34" charset="-122"/>
              <a:sym typeface="+mn-lt"/>
            </a:endParaRPr>
          </a:p>
        </p:txBody>
      </p:sp>
      <p:grpSp>
        <p:nvGrpSpPr>
          <p:cNvPr id="12" name="组合 11">
            <a:extLst>
              <a:ext uri="{FF2B5EF4-FFF2-40B4-BE49-F238E27FC236}">
                <a16:creationId xmlns:a16="http://schemas.microsoft.com/office/drawing/2014/main" id="{6C5BD11F-F34D-3ED3-3918-C3D8A813E608}"/>
              </a:ext>
            </a:extLst>
          </p:cNvPr>
          <p:cNvGrpSpPr/>
          <p:nvPr/>
        </p:nvGrpSpPr>
        <p:grpSpPr>
          <a:xfrm>
            <a:off x="9628176" y="5427063"/>
            <a:ext cx="1045686" cy="658696"/>
            <a:chOff x="1202244" y="882621"/>
            <a:chExt cx="1125696" cy="1176828"/>
          </a:xfrm>
        </p:grpSpPr>
        <p:sp>
          <p:nvSpPr>
            <p:cNvPr id="19" name="矩形: 圆角 18">
              <a:extLst>
                <a:ext uri="{FF2B5EF4-FFF2-40B4-BE49-F238E27FC236}">
                  <a16:creationId xmlns:a16="http://schemas.microsoft.com/office/drawing/2014/main" id="{EB39E933-9E6E-2CEF-054D-CB2C4FBB759F}"/>
                </a:ext>
              </a:extLst>
            </p:cNvPr>
            <p:cNvSpPr/>
            <p:nvPr/>
          </p:nvSpPr>
          <p:spPr>
            <a:xfrm>
              <a:off x="1202244" y="882621"/>
              <a:ext cx="1125696" cy="1176828"/>
            </a:xfrm>
            <a:prstGeom prst="roundRect">
              <a:avLst/>
            </a:prstGeom>
            <a:solidFill>
              <a:srgbClr val="0054A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dirty="0"/>
            </a:p>
          </p:txBody>
        </p:sp>
        <p:sp>
          <p:nvSpPr>
            <p:cNvPr id="38" name="矩形: 圆角 4">
              <a:extLst>
                <a:ext uri="{FF2B5EF4-FFF2-40B4-BE49-F238E27FC236}">
                  <a16:creationId xmlns:a16="http://schemas.microsoft.com/office/drawing/2014/main" id="{186701E0-35FA-32F6-4053-BA4D3A5C1DFD}"/>
                </a:ext>
              </a:extLst>
            </p:cNvPr>
            <p:cNvSpPr txBox="1"/>
            <p:nvPr/>
          </p:nvSpPr>
          <p:spPr>
            <a:xfrm>
              <a:off x="1257196" y="937573"/>
              <a:ext cx="1015792" cy="1066924"/>
            </a:xfrm>
            <a:prstGeom prst="rect">
              <a:avLst/>
            </a:prstGeom>
            <a:solidFill>
              <a:srgbClr val="0054A3"/>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2000" b="1" kern="1200" dirty="0">
                  <a:latin typeface="+mn-lt"/>
                  <a:ea typeface="+mn-ea"/>
                  <a:cs typeface="+mn-ea"/>
                  <a:sym typeface="+mn-lt"/>
                </a:rPr>
                <a:t>重新分发</a:t>
              </a:r>
            </a:p>
          </p:txBody>
        </p:sp>
      </p:grpSp>
      <p:grpSp>
        <p:nvGrpSpPr>
          <p:cNvPr id="40" name="组合 39">
            <a:extLst>
              <a:ext uri="{FF2B5EF4-FFF2-40B4-BE49-F238E27FC236}">
                <a16:creationId xmlns:a16="http://schemas.microsoft.com/office/drawing/2014/main" id="{B1DEA1CE-D782-5F06-4D64-A1FA9D1FB678}"/>
              </a:ext>
            </a:extLst>
          </p:cNvPr>
          <p:cNvGrpSpPr/>
          <p:nvPr/>
        </p:nvGrpSpPr>
        <p:grpSpPr>
          <a:xfrm>
            <a:off x="9628176" y="2874663"/>
            <a:ext cx="1045686" cy="658696"/>
            <a:chOff x="1202244" y="882621"/>
            <a:chExt cx="1125696" cy="1176828"/>
          </a:xfrm>
        </p:grpSpPr>
        <p:sp>
          <p:nvSpPr>
            <p:cNvPr id="41" name="矩形: 圆角 40">
              <a:extLst>
                <a:ext uri="{FF2B5EF4-FFF2-40B4-BE49-F238E27FC236}">
                  <a16:creationId xmlns:a16="http://schemas.microsoft.com/office/drawing/2014/main" id="{7B6946AA-8769-D2C3-F2AA-0B3F119F6444}"/>
                </a:ext>
              </a:extLst>
            </p:cNvPr>
            <p:cNvSpPr/>
            <p:nvPr/>
          </p:nvSpPr>
          <p:spPr>
            <a:xfrm>
              <a:off x="1202244" y="882621"/>
              <a:ext cx="1125696" cy="1176828"/>
            </a:xfrm>
            <a:prstGeom prst="roundRect">
              <a:avLst/>
            </a:prstGeom>
            <a:solidFill>
              <a:srgbClr val="0054A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dirty="0"/>
            </a:p>
          </p:txBody>
        </p:sp>
        <p:sp>
          <p:nvSpPr>
            <p:cNvPr id="42" name="矩形: 圆角 4">
              <a:extLst>
                <a:ext uri="{FF2B5EF4-FFF2-40B4-BE49-F238E27FC236}">
                  <a16:creationId xmlns:a16="http://schemas.microsoft.com/office/drawing/2014/main" id="{723AFE43-F9DB-2C25-5403-F9D7478E11E8}"/>
                </a:ext>
              </a:extLst>
            </p:cNvPr>
            <p:cNvSpPr txBox="1"/>
            <p:nvPr/>
          </p:nvSpPr>
          <p:spPr>
            <a:xfrm>
              <a:off x="1257196" y="937573"/>
              <a:ext cx="1015792" cy="1066923"/>
            </a:xfrm>
            <a:prstGeom prst="rect">
              <a:avLst/>
            </a:prstGeom>
            <a:solidFill>
              <a:srgbClr val="0054A3"/>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2000" b="1" kern="1200" dirty="0">
                  <a:latin typeface="+mn-lt"/>
                  <a:ea typeface="+mn-ea"/>
                  <a:cs typeface="+mn-ea"/>
                  <a:sym typeface="+mn-lt"/>
                </a:rPr>
                <a:t>检查</a:t>
              </a:r>
            </a:p>
          </p:txBody>
        </p:sp>
      </p:grpSp>
      <p:grpSp>
        <p:nvGrpSpPr>
          <p:cNvPr id="43" name="组合 42">
            <a:extLst>
              <a:ext uri="{FF2B5EF4-FFF2-40B4-BE49-F238E27FC236}">
                <a16:creationId xmlns:a16="http://schemas.microsoft.com/office/drawing/2014/main" id="{D432CA05-DE9D-7D59-1016-F828C3B325DB}"/>
              </a:ext>
            </a:extLst>
          </p:cNvPr>
          <p:cNvGrpSpPr/>
          <p:nvPr/>
        </p:nvGrpSpPr>
        <p:grpSpPr>
          <a:xfrm>
            <a:off x="9628176" y="4115519"/>
            <a:ext cx="1045686" cy="658696"/>
            <a:chOff x="1202244" y="882621"/>
            <a:chExt cx="1125696" cy="1176828"/>
          </a:xfrm>
        </p:grpSpPr>
        <p:sp>
          <p:nvSpPr>
            <p:cNvPr id="44" name="矩形: 圆角 43">
              <a:extLst>
                <a:ext uri="{FF2B5EF4-FFF2-40B4-BE49-F238E27FC236}">
                  <a16:creationId xmlns:a16="http://schemas.microsoft.com/office/drawing/2014/main" id="{36AEA201-4694-3988-AEE5-30ED7F9B80F9}"/>
                </a:ext>
              </a:extLst>
            </p:cNvPr>
            <p:cNvSpPr/>
            <p:nvPr/>
          </p:nvSpPr>
          <p:spPr>
            <a:xfrm>
              <a:off x="1202244" y="882621"/>
              <a:ext cx="1125696" cy="1176828"/>
            </a:xfrm>
            <a:prstGeom prst="roundRect">
              <a:avLst/>
            </a:prstGeom>
            <a:solidFill>
              <a:srgbClr val="0054A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dirty="0"/>
            </a:p>
          </p:txBody>
        </p:sp>
        <p:sp>
          <p:nvSpPr>
            <p:cNvPr id="45" name="矩形: 圆角 4">
              <a:extLst>
                <a:ext uri="{FF2B5EF4-FFF2-40B4-BE49-F238E27FC236}">
                  <a16:creationId xmlns:a16="http://schemas.microsoft.com/office/drawing/2014/main" id="{5D59F13C-FED3-0A74-713B-5ADB5711117C}"/>
                </a:ext>
              </a:extLst>
            </p:cNvPr>
            <p:cNvSpPr txBox="1"/>
            <p:nvPr/>
          </p:nvSpPr>
          <p:spPr>
            <a:xfrm>
              <a:off x="1257196" y="937573"/>
              <a:ext cx="1015792" cy="1066924"/>
            </a:xfrm>
            <a:prstGeom prst="rect">
              <a:avLst/>
            </a:prstGeom>
            <a:solidFill>
              <a:srgbClr val="0054A3"/>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2000" b="1" kern="1200" dirty="0">
                  <a:latin typeface="+mn-lt"/>
                  <a:ea typeface="+mn-ea"/>
                  <a:cs typeface="+mn-ea"/>
                  <a:sym typeface="+mn-lt"/>
                </a:rPr>
                <a:t>修改</a:t>
              </a:r>
            </a:p>
          </p:txBody>
        </p:sp>
      </p:grpSp>
      <p:grpSp>
        <p:nvGrpSpPr>
          <p:cNvPr id="46" name="组合 45">
            <a:extLst>
              <a:ext uri="{FF2B5EF4-FFF2-40B4-BE49-F238E27FC236}">
                <a16:creationId xmlns:a16="http://schemas.microsoft.com/office/drawing/2014/main" id="{B7F3953D-A681-C495-C33E-2E35FCFF453C}"/>
              </a:ext>
            </a:extLst>
          </p:cNvPr>
          <p:cNvGrpSpPr/>
          <p:nvPr/>
        </p:nvGrpSpPr>
        <p:grpSpPr>
          <a:xfrm>
            <a:off x="9628176" y="1633807"/>
            <a:ext cx="1045686" cy="658696"/>
            <a:chOff x="1202244" y="882621"/>
            <a:chExt cx="1125696" cy="1176828"/>
          </a:xfrm>
        </p:grpSpPr>
        <p:sp>
          <p:nvSpPr>
            <p:cNvPr id="47" name="矩形: 圆角 46">
              <a:extLst>
                <a:ext uri="{FF2B5EF4-FFF2-40B4-BE49-F238E27FC236}">
                  <a16:creationId xmlns:a16="http://schemas.microsoft.com/office/drawing/2014/main" id="{C77C9313-EDCB-3344-AD10-0BB46222CD23}"/>
                </a:ext>
              </a:extLst>
            </p:cNvPr>
            <p:cNvSpPr/>
            <p:nvPr/>
          </p:nvSpPr>
          <p:spPr>
            <a:xfrm>
              <a:off x="1202244" y="882621"/>
              <a:ext cx="1125696" cy="1176828"/>
            </a:xfrm>
            <a:prstGeom prst="roundRect">
              <a:avLst/>
            </a:prstGeom>
            <a:solidFill>
              <a:srgbClr val="0054A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zh-CN" altLang="en-US" dirty="0"/>
            </a:p>
          </p:txBody>
        </p:sp>
        <p:sp>
          <p:nvSpPr>
            <p:cNvPr id="48" name="矩形: 圆角 4">
              <a:extLst>
                <a:ext uri="{FF2B5EF4-FFF2-40B4-BE49-F238E27FC236}">
                  <a16:creationId xmlns:a16="http://schemas.microsoft.com/office/drawing/2014/main" id="{2DC10F97-37E0-0289-E060-75C0CA40A9BB}"/>
                </a:ext>
              </a:extLst>
            </p:cNvPr>
            <p:cNvSpPr txBox="1"/>
            <p:nvPr/>
          </p:nvSpPr>
          <p:spPr>
            <a:xfrm>
              <a:off x="1257196" y="937573"/>
              <a:ext cx="1015792" cy="1066924"/>
            </a:xfrm>
            <a:prstGeom prst="rect">
              <a:avLst/>
            </a:prstGeom>
            <a:solidFill>
              <a:srgbClr val="0054A3"/>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2000" b="1" dirty="0">
                  <a:cs typeface="+mn-ea"/>
                  <a:sym typeface="+mn-lt"/>
                </a:rPr>
                <a:t>使用</a:t>
              </a:r>
              <a:endParaRPr lang="zh-CN" altLang="en-US" sz="2000" b="1" kern="1200" dirty="0">
                <a:latin typeface="+mn-lt"/>
                <a:ea typeface="+mn-ea"/>
                <a:cs typeface="+mn-ea"/>
                <a:sym typeface="+mn-lt"/>
              </a:endParaRPr>
            </a:p>
          </p:txBody>
        </p:sp>
      </p:grpSp>
      <p:cxnSp>
        <p:nvCxnSpPr>
          <p:cNvPr id="50" name="直接箭头连接符 49">
            <a:extLst>
              <a:ext uri="{FF2B5EF4-FFF2-40B4-BE49-F238E27FC236}">
                <a16:creationId xmlns:a16="http://schemas.microsoft.com/office/drawing/2014/main" id="{4CA4E2E0-F77D-317B-E667-954A61DF9B22}"/>
              </a:ext>
            </a:extLst>
          </p:cNvPr>
          <p:cNvCxnSpPr>
            <a:cxnSpLocks/>
          </p:cNvCxnSpPr>
          <p:nvPr/>
        </p:nvCxnSpPr>
        <p:spPr>
          <a:xfrm flipV="1">
            <a:off x="8498401" y="2259034"/>
            <a:ext cx="937699" cy="78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5B4B249-4D8E-BEAD-FA4C-89124742F43E}"/>
              </a:ext>
            </a:extLst>
          </p:cNvPr>
          <p:cNvCxnSpPr>
            <a:cxnSpLocks/>
          </p:cNvCxnSpPr>
          <p:nvPr/>
        </p:nvCxnSpPr>
        <p:spPr>
          <a:xfrm flipV="1">
            <a:off x="8441893" y="3174982"/>
            <a:ext cx="1114222" cy="39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D14D849A-4C2D-FA61-3B28-2290285386CE}"/>
              </a:ext>
            </a:extLst>
          </p:cNvPr>
          <p:cNvCxnSpPr>
            <a:cxnSpLocks/>
          </p:cNvCxnSpPr>
          <p:nvPr/>
        </p:nvCxnSpPr>
        <p:spPr>
          <a:xfrm>
            <a:off x="8514851" y="4080066"/>
            <a:ext cx="921249" cy="31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009A94BC-8C6F-4556-EEDB-EE1FBB7C59DB}"/>
              </a:ext>
            </a:extLst>
          </p:cNvPr>
          <p:cNvCxnSpPr>
            <a:cxnSpLocks/>
          </p:cNvCxnSpPr>
          <p:nvPr/>
        </p:nvCxnSpPr>
        <p:spPr>
          <a:xfrm>
            <a:off x="8261985" y="4586550"/>
            <a:ext cx="1174115" cy="104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FD4D401-86E2-5F23-AF11-E4C5F634308B}"/>
              </a:ext>
            </a:extLst>
          </p:cNvPr>
          <p:cNvSpPr txBox="1"/>
          <p:nvPr/>
        </p:nvSpPr>
        <p:spPr>
          <a:xfrm>
            <a:off x="810427" y="4090930"/>
            <a:ext cx="6321668" cy="499624"/>
          </a:xfrm>
          <a:prstGeom prst="rect">
            <a:avLst/>
          </a:prstGeom>
          <a:noFill/>
        </p:spPr>
        <p:txBody>
          <a:bodyPr wrap="square">
            <a:spAutoFit/>
          </a:bodyPr>
          <a:lstStyle/>
          <a:p>
            <a:pPr>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泛化</a:t>
            </a:r>
            <a:r>
              <a:rPr lang="en-US" altLang="zh-CN" sz="18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
        <p:nvSpPr>
          <p:cNvPr id="18" name="文本框 17">
            <a:extLst>
              <a:ext uri="{FF2B5EF4-FFF2-40B4-BE49-F238E27FC236}">
                <a16:creationId xmlns:a16="http://schemas.microsoft.com/office/drawing/2014/main" id="{E3C1C144-938E-FDB2-9E36-EEE460DF454C}"/>
              </a:ext>
            </a:extLst>
          </p:cNvPr>
          <p:cNvSpPr txBox="1"/>
          <p:nvPr/>
        </p:nvSpPr>
        <p:spPr>
          <a:xfrm>
            <a:off x="810427" y="2505630"/>
            <a:ext cx="6321668" cy="499624"/>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定义</a:t>
            </a:r>
            <a:r>
              <a:rPr lang="en-US" altLang="zh-CN" sz="18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Tree>
    <p:extLst>
      <p:ext uri="{BB962C8B-B14F-4D97-AF65-F5344CB8AC3E}">
        <p14:creationId xmlns:p14="http://schemas.microsoft.com/office/powerpoint/2010/main" val="38763464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17EE447B-8618-46D0-84A9-2263C521E0DD}"/>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76D45C62-0E94-4ECF-9E77-F91F6CEFCC4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02AB3C12-F8E1-4014-86ED-2EF700B769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FAD0BD6D-E738-4251-915F-AC5EEB11CDD4}"/>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0B2327DA-E875-440A-ADFF-3D2508F6AD98}"/>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F5C107BB-1ACD-4767-985B-7B172993A862}"/>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BF5CB828-D4AE-4C8C-9067-1CC658F2037E}"/>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0BA4B58E-0D72-4B3A-981F-2EFB8F97F894}"/>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AD786268-EBF6-4CD2-A932-A25AEDD0AF32}"/>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C73F16E9-5EB7-44BF-BA4E-A2BAA87C3F59}"/>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148" name="TextBox 1">
            <a:extLst>
              <a:ext uri="{FF2B5EF4-FFF2-40B4-BE49-F238E27FC236}">
                <a16:creationId xmlns:a16="http://schemas.microsoft.com/office/drawing/2014/main" id="{8A78A9F0-7E7F-D328-9C6F-0A53C3562107}"/>
              </a:ext>
            </a:extLst>
          </p:cNvPr>
          <p:cNvSpPr txBox="1"/>
          <p:nvPr/>
        </p:nvSpPr>
        <p:spPr>
          <a:xfrm>
            <a:off x="403020" y="2419512"/>
            <a:ext cx="3545727" cy="461665"/>
          </a:xfrm>
          <a:prstGeom prst="rect">
            <a:avLst/>
          </a:prstGeom>
          <a:noFill/>
        </p:spPr>
        <p:txBody>
          <a:bodyPr wrap="square" rtlCol="0">
            <a:spAutoFit/>
          </a:bodyPr>
          <a:lstStyle/>
          <a:p>
            <a:pPr algn="ctr"/>
            <a:r>
              <a:rPr lang="zh-CN" altLang="en-US" sz="2400" b="1" dirty="0">
                <a:cs typeface="+mn-ea"/>
              </a:rPr>
              <a:t>开源</a:t>
            </a:r>
            <a:r>
              <a:rPr lang="zh-CN" altLang="en-US" sz="2200" b="1" dirty="0">
                <a:cs typeface="+mn-ea"/>
              </a:rPr>
              <a:t>软件</a:t>
            </a:r>
            <a:r>
              <a:rPr lang="zh-CN" altLang="en-US" sz="2400" b="1" dirty="0">
                <a:cs typeface="+mn-ea"/>
              </a:rPr>
              <a:t>的历史</a:t>
            </a:r>
            <a:endParaRPr lang="en-US" sz="2400" b="1" dirty="0">
              <a:cs typeface="+mn-ea"/>
            </a:endParaRPr>
          </a:p>
        </p:txBody>
      </p:sp>
      <p:cxnSp>
        <p:nvCxnSpPr>
          <p:cNvPr id="150" name="Straight Connector 8">
            <a:extLst>
              <a:ext uri="{FF2B5EF4-FFF2-40B4-BE49-F238E27FC236}">
                <a16:creationId xmlns:a16="http://schemas.microsoft.com/office/drawing/2014/main" id="{539E2239-2FC7-2D28-3839-4DD77FE244B1}"/>
              </a:ext>
            </a:extLst>
          </p:cNvPr>
          <p:cNvCxnSpPr/>
          <p:nvPr/>
        </p:nvCxnSpPr>
        <p:spPr>
          <a:xfrm>
            <a:off x="1132174" y="3505857"/>
            <a:ext cx="2445488" cy="0"/>
          </a:xfrm>
          <a:prstGeom prst="line">
            <a:avLst/>
          </a:prstGeom>
          <a:ln w="50800">
            <a:solidFill>
              <a:srgbClr val="7F8C8D"/>
            </a:solidFill>
            <a:headEnd type="oval"/>
          </a:ln>
        </p:spPr>
        <p:style>
          <a:lnRef idx="1">
            <a:schemeClr val="accent1"/>
          </a:lnRef>
          <a:fillRef idx="0">
            <a:schemeClr val="accent1"/>
          </a:fillRef>
          <a:effectRef idx="0">
            <a:schemeClr val="accent1"/>
          </a:effectRef>
          <a:fontRef idx="minor">
            <a:schemeClr val="tx1"/>
          </a:fontRef>
        </p:style>
      </p:cxnSp>
      <p:sp>
        <p:nvSpPr>
          <p:cNvPr id="151" name="Arc 9">
            <a:extLst>
              <a:ext uri="{FF2B5EF4-FFF2-40B4-BE49-F238E27FC236}">
                <a16:creationId xmlns:a16="http://schemas.microsoft.com/office/drawing/2014/main" id="{4BF1EA5E-8D56-6C73-03A0-5F89A0CC6EF2}"/>
              </a:ext>
            </a:extLst>
          </p:cNvPr>
          <p:cNvSpPr/>
          <p:nvPr/>
        </p:nvSpPr>
        <p:spPr>
          <a:xfrm>
            <a:off x="3577662" y="3320800"/>
            <a:ext cx="370114" cy="370114"/>
          </a:xfrm>
          <a:prstGeom prst="arc">
            <a:avLst>
              <a:gd name="adj1" fmla="val 1821037"/>
              <a:gd name="adj2" fmla="val 19752242"/>
            </a:avLst>
          </a:prstGeom>
          <a:noFill/>
          <a:ln w="50800">
            <a:solidFill>
              <a:srgbClr val="7F8C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0">
            <a:extLst>
              <a:ext uri="{FF2B5EF4-FFF2-40B4-BE49-F238E27FC236}">
                <a16:creationId xmlns:a16="http://schemas.microsoft.com/office/drawing/2014/main" id="{987798AD-7214-BC65-F7AE-C50B0C55FA9E}"/>
              </a:ext>
            </a:extLst>
          </p:cNvPr>
          <p:cNvCxnSpPr/>
          <p:nvPr/>
        </p:nvCxnSpPr>
        <p:spPr>
          <a:xfrm>
            <a:off x="3766517" y="3505857"/>
            <a:ext cx="2445488" cy="0"/>
          </a:xfrm>
          <a:prstGeom prst="line">
            <a:avLst/>
          </a:prstGeom>
          <a:ln w="50800">
            <a:solidFill>
              <a:srgbClr val="FEB834"/>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2">
            <a:extLst>
              <a:ext uri="{FF2B5EF4-FFF2-40B4-BE49-F238E27FC236}">
                <a16:creationId xmlns:a16="http://schemas.microsoft.com/office/drawing/2014/main" id="{3C74B99E-7BD2-4D3D-0DCC-4F434C89E408}"/>
              </a:ext>
            </a:extLst>
          </p:cNvPr>
          <p:cNvCxnSpPr/>
          <p:nvPr/>
        </p:nvCxnSpPr>
        <p:spPr>
          <a:xfrm>
            <a:off x="6400860" y="3505857"/>
            <a:ext cx="2445488" cy="0"/>
          </a:xfrm>
          <a:prstGeom prst="line">
            <a:avLst/>
          </a:prstGeom>
          <a:ln w="50800">
            <a:solidFill>
              <a:srgbClr val="94B155"/>
            </a:solidFill>
            <a:headEnd type="oval"/>
          </a:ln>
        </p:spPr>
        <p:style>
          <a:lnRef idx="1">
            <a:schemeClr val="accent1"/>
          </a:lnRef>
          <a:fillRef idx="0">
            <a:schemeClr val="accent1"/>
          </a:fillRef>
          <a:effectRef idx="0">
            <a:schemeClr val="accent1"/>
          </a:effectRef>
          <a:fontRef idx="minor">
            <a:schemeClr val="tx1"/>
          </a:fontRef>
        </p:style>
      </p:cxnSp>
      <p:cxnSp>
        <p:nvCxnSpPr>
          <p:cNvPr id="154" name="Straight Connector 14">
            <a:extLst>
              <a:ext uri="{FF2B5EF4-FFF2-40B4-BE49-F238E27FC236}">
                <a16:creationId xmlns:a16="http://schemas.microsoft.com/office/drawing/2014/main" id="{9C4B487D-9766-892D-6CC2-9A848E2BCEED}"/>
              </a:ext>
            </a:extLst>
          </p:cNvPr>
          <p:cNvCxnSpPr/>
          <p:nvPr/>
        </p:nvCxnSpPr>
        <p:spPr>
          <a:xfrm>
            <a:off x="9035203" y="3505857"/>
            <a:ext cx="2445488" cy="0"/>
          </a:xfrm>
          <a:prstGeom prst="line">
            <a:avLst/>
          </a:prstGeom>
          <a:ln w="50800">
            <a:solidFill>
              <a:srgbClr val="E74C3C"/>
            </a:solidFill>
            <a:headEnd type="oval"/>
          </a:ln>
        </p:spPr>
        <p:style>
          <a:lnRef idx="1">
            <a:schemeClr val="accent1"/>
          </a:lnRef>
          <a:fillRef idx="0">
            <a:schemeClr val="accent1"/>
          </a:fillRef>
          <a:effectRef idx="0">
            <a:schemeClr val="accent1"/>
          </a:effectRef>
          <a:fontRef idx="minor">
            <a:schemeClr val="tx1"/>
          </a:fontRef>
        </p:style>
      </p:cxnSp>
      <p:sp>
        <p:nvSpPr>
          <p:cNvPr id="155" name="Arc 16">
            <a:extLst>
              <a:ext uri="{FF2B5EF4-FFF2-40B4-BE49-F238E27FC236}">
                <a16:creationId xmlns:a16="http://schemas.microsoft.com/office/drawing/2014/main" id="{F1EC0E7E-CB65-2F5A-3B5B-96A480E697D5}"/>
              </a:ext>
            </a:extLst>
          </p:cNvPr>
          <p:cNvSpPr/>
          <p:nvPr/>
        </p:nvSpPr>
        <p:spPr>
          <a:xfrm>
            <a:off x="6208207" y="3320800"/>
            <a:ext cx="370114" cy="370114"/>
          </a:xfrm>
          <a:prstGeom prst="arc">
            <a:avLst>
              <a:gd name="adj1" fmla="val 1821037"/>
              <a:gd name="adj2" fmla="val 19752242"/>
            </a:avLst>
          </a:prstGeom>
          <a:noFill/>
          <a:ln w="50800">
            <a:solidFill>
              <a:srgbClr val="FEB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Arc 17">
            <a:extLst>
              <a:ext uri="{FF2B5EF4-FFF2-40B4-BE49-F238E27FC236}">
                <a16:creationId xmlns:a16="http://schemas.microsoft.com/office/drawing/2014/main" id="{305F39B6-BC7C-6FE5-C29D-D8BB0332814E}"/>
              </a:ext>
            </a:extLst>
          </p:cNvPr>
          <p:cNvSpPr/>
          <p:nvPr/>
        </p:nvSpPr>
        <p:spPr>
          <a:xfrm>
            <a:off x="8838752" y="3320800"/>
            <a:ext cx="370114" cy="370114"/>
          </a:xfrm>
          <a:prstGeom prst="arc">
            <a:avLst>
              <a:gd name="adj1" fmla="val 1821037"/>
              <a:gd name="adj2" fmla="val 19752242"/>
            </a:avLst>
          </a:prstGeom>
          <a:noFill/>
          <a:ln w="50800">
            <a:solidFill>
              <a:srgbClr val="94B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Arc 18">
            <a:extLst>
              <a:ext uri="{FF2B5EF4-FFF2-40B4-BE49-F238E27FC236}">
                <a16:creationId xmlns:a16="http://schemas.microsoft.com/office/drawing/2014/main" id="{5B15E9EA-7AC0-B996-B780-CE92AB0915C0}"/>
              </a:ext>
            </a:extLst>
          </p:cNvPr>
          <p:cNvSpPr/>
          <p:nvPr/>
        </p:nvSpPr>
        <p:spPr>
          <a:xfrm>
            <a:off x="11469297" y="3320800"/>
            <a:ext cx="370114" cy="370114"/>
          </a:xfrm>
          <a:prstGeom prst="arc">
            <a:avLst>
              <a:gd name="adj1" fmla="val 1821037"/>
              <a:gd name="adj2" fmla="val 19752242"/>
            </a:avLst>
          </a:prstGeom>
          <a:noFill/>
          <a:ln w="50800">
            <a:solidFill>
              <a:srgbClr val="E74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20">
            <a:extLst>
              <a:ext uri="{FF2B5EF4-FFF2-40B4-BE49-F238E27FC236}">
                <a16:creationId xmlns:a16="http://schemas.microsoft.com/office/drawing/2014/main" id="{E91713FA-3EB2-75A4-C963-1744F6C4F8B3}"/>
              </a:ext>
            </a:extLst>
          </p:cNvPr>
          <p:cNvSpPr txBox="1"/>
          <p:nvPr/>
        </p:nvSpPr>
        <p:spPr>
          <a:xfrm>
            <a:off x="1164658" y="3043801"/>
            <a:ext cx="1042273" cy="461665"/>
          </a:xfrm>
          <a:prstGeom prst="rect">
            <a:avLst/>
          </a:prstGeom>
          <a:noFill/>
        </p:spPr>
        <p:txBody>
          <a:bodyPr wrap="none" rtlCol="0">
            <a:spAutoFit/>
          </a:bodyPr>
          <a:lstStyle/>
          <a:p>
            <a:r>
              <a:rPr lang="en-US" sz="2400" b="1" dirty="0">
                <a:cs typeface="+mn-ea"/>
              </a:rPr>
              <a:t>1970</a:t>
            </a:r>
            <a:r>
              <a:rPr lang="en-US" altLang="zh-CN" sz="2400" b="1" dirty="0">
                <a:cs typeface="+mn-ea"/>
              </a:rPr>
              <a:t>s</a:t>
            </a:r>
            <a:endParaRPr lang="en-US" sz="2400" b="1" dirty="0">
              <a:cs typeface="+mn-ea"/>
            </a:endParaRPr>
          </a:p>
        </p:txBody>
      </p:sp>
      <p:sp>
        <p:nvSpPr>
          <p:cNvPr id="159" name="TextBox 21">
            <a:extLst>
              <a:ext uri="{FF2B5EF4-FFF2-40B4-BE49-F238E27FC236}">
                <a16:creationId xmlns:a16="http://schemas.microsoft.com/office/drawing/2014/main" id="{309EA1B3-1519-4F2C-2B5D-92AB6B6D5226}"/>
              </a:ext>
            </a:extLst>
          </p:cNvPr>
          <p:cNvSpPr txBox="1"/>
          <p:nvPr/>
        </p:nvSpPr>
        <p:spPr>
          <a:xfrm>
            <a:off x="1164658" y="3690523"/>
            <a:ext cx="1797018" cy="707886"/>
          </a:xfrm>
          <a:prstGeom prst="rect">
            <a:avLst/>
          </a:prstGeom>
          <a:noFill/>
        </p:spPr>
        <p:txBody>
          <a:bodyPr wrap="square" rtlCol="0">
            <a:spAutoFit/>
          </a:bodyPr>
          <a:lstStyle/>
          <a:p>
            <a:r>
              <a:rPr lang="zh-CN" altLang="en-US" sz="2000" dirty="0">
                <a:solidFill>
                  <a:schemeClr val="dk1"/>
                </a:solidFill>
              </a:rPr>
              <a:t>共同开发的理念兴起</a:t>
            </a:r>
            <a:endParaRPr lang="en-US" sz="2000" dirty="0">
              <a:solidFill>
                <a:schemeClr val="dk1"/>
              </a:solidFill>
            </a:endParaRPr>
          </a:p>
        </p:txBody>
      </p:sp>
      <p:sp>
        <p:nvSpPr>
          <p:cNvPr id="160" name="TextBox 22">
            <a:extLst>
              <a:ext uri="{FF2B5EF4-FFF2-40B4-BE49-F238E27FC236}">
                <a16:creationId xmlns:a16="http://schemas.microsoft.com/office/drawing/2014/main" id="{C4CD71A0-85DA-7050-A262-A86A381FE056}"/>
              </a:ext>
            </a:extLst>
          </p:cNvPr>
          <p:cNvSpPr txBox="1"/>
          <p:nvPr/>
        </p:nvSpPr>
        <p:spPr>
          <a:xfrm>
            <a:off x="4025444" y="3043800"/>
            <a:ext cx="889987" cy="461665"/>
          </a:xfrm>
          <a:prstGeom prst="rect">
            <a:avLst/>
          </a:prstGeom>
          <a:noFill/>
        </p:spPr>
        <p:txBody>
          <a:bodyPr wrap="none" rtlCol="0">
            <a:spAutoFit/>
          </a:bodyPr>
          <a:lstStyle/>
          <a:p>
            <a:r>
              <a:rPr lang="en-US" sz="2400" b="1" dirty="0">
                <a:cs typeface="+mn-ea"/>
              </a:rPr>
              <a:t>1980</a:t>
            </a:r>
          </a:p>
        </p:txBody>
      </p:sp>
      <p:sp>
        <p:nvSpPr>
          <p:cNvPr id="161" name="TextBox 23">
            <a:extLst>
              <a:ext uri="{FF2B5EF4-FFF2-40B4-BE49-F238E27FC236}">
                <a16:creationId xmlns:a16="http://schemas.microsoft.com/office/drawing/2014/main" id="{1A467832-BEA6-2884-47B2-7CE2B5C45A99}"/>
              </a:ext>
            </a:extLst>
          </p:cNvPr>
          <p:cNvSpPr txBox="1"/>
          <p:nvPr/>
        </p:nvSpPr>
        <p:spPr>
          <a:xfrm>
            <a:off x="3203486" y="3691217"/>
            <a:ext cx="1918178" cy="1015663"/>
          </a:xfrm>
          <a:prstGeom prst="rect">
            <a:avLst/>
          </a:prstGeom>
          <a:noFill/>
        </p:spPr>
        <p:txBody>
          <a:bodyPr wrap="square" rtlCol="0">
            <a:spAutoFit/>
          </a:bodyPr>
          <a:lstStyle/>
          <a:p>
            <a:r>
              <a:rPr lang="zh-CN" altLang="en-US" sz="2000" dirty="0">
                <a:solidFill>
                  <a:schemeClr val="dk1"/>
                </a:solidFill>
              </a:rPr>
              <a:t>自由软件运行兴起和</a:t>
            </a:r>
            <a:r>
              <a:rPr lang="en-US" altLang="zh-CN" sz="2000" dirty="0">
                <a:solidFill>
                  <a:schemeClr val="dk1"/>
                </a:solidFill>
              </a:rPr>
              <a:t>GUN</a:t>
            </a:r>
            <a:r>
              <a:rPr lang="zh-CN" altLang="en-US" sz="2000" dirty="0">
                <a:solidFill>
                  <a:schemeClr val="dk1"/>
                </a:solidFill>
              </a:rPr>
              <a:t>操作系统</a:t>
            </a:r>
            <a:endParaRPr lang="en-US" sz="2000" dirty="0">
              <a:solidFill>
                <a:schemeClr val="dk1"/>
              </a:solidFill>
            </a:endParaRPr>
          </a:p>
        </p:txBody>
      </p:sp>
      <p:sp>
        <p:nvSpPr>
          <p:cNvPr id="162" name="TextBox 24">
            <a:extLst>
              <a:ext uri="{FF2B5EF4-FFF2-40B4-BE49-F238E27FC236}">
                <a16:creationId xmlns:a16="http://schemas.microsoft.com/office/drawing/2014/main" id="{CC88B303-9CA2-CC0B-4880-0773F0639A03}"/>
              </a:ext>
            </a:extLst>
          </p:cNvPr>
          <p:cNvSpPr txBox="1"/>
          <p:nvPr/>
        </p:nvSpPr>
        <p:spPr>
          <a:xfrm>
            <a:off x="6730868" y="3094891"/>
            <a:ext cx="889987" cy="461665"/>
          </a:xfrm>
          <a:prstGeom prst="rect">
            <a:avLst/>
          </a:prstGeom>
          <a:noFill/>
        </p:spPr>
        <p:txBody>
          <a:bodyPr wrap="none" rtlCol="0">
            <a:spAutoFit/>
          </a:bodyPr>
          <a:lstStyle/>
          <a:p>
            <a:r>
              <a:rPr lang="en-US" sz="2400" b="1" dirty="0">
                <a:cs typeface="+mn-ea"/>
              </a:rPr>
              <a:t>1990</a:t>
            </a:r>
          </a:p>
        </p:txBody>
      </p:sp>
      <p:sp>
        <p:nvSpPr>
          <p:cNvPr id="163" name="TextBox 25">
            <a:extLst>
              <a:ext uri="{FF2B5EF4-FFF2-40B4-BE49-F238E27FC236}">
                <a16:creationId xmlns:a16="http://schemas.microsoft.com/office/drawing/2014/main" id="{52E89F8B-5FA4-B474-AF3D-B2B1CA83E73B}"/>
              </a:ext>
            </a:extLst>
          </p:cNvPr>
          <p:cNvSpPr txBox="1"/>
          <p:nvPr/>
        </p:nvSpPr>
        <p:spPr>
          <a:xfrm>
            <a:off x="6781748" y="3692446"/>
            <a:ext cx="1918178" cy="707886"/>
          </a:xfrm>
          <a:prstGeom prst="rect">
            <a:avLst/>
          </a:prstGeom>
          <a:noFill/>
        </p:spPr>
        <p:txBody>
          <a:bodyPr wrap="square" rtlCol="0">
            <a:spAutoFit/>
          </a:bodyPr>
          <a:lstStyle/>
          <a:p>
            <a:r>
              <a:rPr lang="zh-CN" altLang="en-US" sz="2000" dirty="0">
                <a:solidFill>
                  <a:schemeClr val="dk1"/>
                </a:solidFill>
              </a:rPr>
              <a:t>开源软件概念出现</a:t>
            </a:r>
            <a:endParaRPr lang="en-US" sz="2000" dirty="0">
              <a:solidFill>
                <a:schemeClr val="dk1"/>
              </a:solidFill>
            </a:endParaRPr>
          </a:p>
        </p:txBody>
      </p:sp>
      <p:sp>
        <p:nvSpPr>
          <p:cNvPr id="164" name="TextBox 26">
            <a:extLst>
              <a:ext uri="{FF2B5EF4-FFF2-40B4-BE49-F238E27FC236}">
                <a16:creationId xmlns:a16="http://schemas.microsoft.com/office/drawing/2014/main" id="{661C8583-5C8B-654F-718B-4FF1355A8925}"/>
              </a:ext>
            </a:extLst>
          </p:cNvPr>
          <p:cNvSpPr txBox="1"/>
          <p:nvPr/>
        </p:nvSpPr>
        <p:spPr>
          <a:xfrm>
            <a:off x="9397721" y="3089967"/>
            <a:ext cx="889987" cy="461665"/>
          </a:xfrm>
          <a:prstGeom prst="rect">
            <a:avLst/>
          </a:prstGeom>
          <a:noFill/>
        </p:spPr>
        <p:txBody>
          <a:bodyPr wrap="none" rtlCol="0">
            <a:spAutoFit/>
          </a:bodyPr>
          <a:lstStyle/>
          <a:p>
            <a:r>
              <a:rPr lang="en-US" sz="2400" b="1" dirty="0">
                <a:cs typeface="+mn-ea"/>
              </a:rPr>
              <a:t>1998</a:t>
            </a:r>
          </a:p>
        </p:txBody>
      </p:sp>
      <p:sp>
        <p:nvSpPr>
          <p:cNvPr id="165" name="TextBox 27">
            <a:extLst>
              <a:ext uri="{FF2B5EF4-FFF2-40B4-BE49-F238E27FC236}">
                <a16:creationId xmlns:a16="http://schemas.microsoft.com/office/drawing/2014/main" id="{8EAA8AE2-F6F9-08D9-DD4F-061B80369C11}"/>
              </a:ext>
            </a:extLst>
          </p:cNvPr>
          <p:cNvSpPr txBox="1"/>
          <p:nvPr/>
        </p:nvSpPr>
        <p:spPr>
          <a:xfrm>
            <a:off x="9372052" y="3690523"/>
            <a:ext cx="1918178" cy="707886"/>
          </a:xfrm>
          <a:prstGeom prst="rect">
            <a:avLst/>
          </a:prstGeom>
          <a:noFill/>
        </p:spPr>
        <p:txBody>
          <a:bodyPr wrap="square" rtlCol="0">
            <a:spAutoFit/>
          </a:bodyPr>
          <a:lstStyle/>
          <a:p>
            <a:r>
              <a:rPr lang="en-US" altLang="zh-CN" sz="2000" dirty="0">
                <a:solidFill>
                  <a:schemeClr val="dk1"/>
                </a:solidFill>
              </a:rPr>
              <a:t>OSI </a:t>
            </a:r>
            <a:r>
              <a:rPr lang="zh-CN" altLang="en-US" sz="2000" dirty="0">
                <a:solidFill>
                  <a:schemeClr val="dk1"/>
                </a:solidFill>
              </a:rPr>
              <a:t>成立，推广开源理念</a:t>
            </a:r>
            <a:endParaRPr lang="en-US" sz="2000" dirty="0">
              <a:solidFill>
                <a:schemeClr val="dk1"/>
              </a:solidFill>
            </a:endParaRPr>
          </a:p>
        </p:txBody>
      </p:sp>
      <p:sp>
        <p:nvSpPr>
          <p:cNvPr id="2" name="文本框 1">
            <a:extLst>
              <a:ext uri="{FF2B5EF4-FFF2-40B4-BE49-F238E27FC236}">
                <a16:creationId xmlns:a16="http://schemas.microsoft.com/office/drawing/2014/main" id="{7EF3F287-2A42-5B3A-F9B0-6A05ED146630}"/>
              </a:ext>
            </a:extLst>
          </p:cNvPr>
          <p:cNvSpPr txBox="1"/>
          <p:nvPr/>
        </p:nvSpPr>
        <p:spPr>
          <a:xfrm>
            <a:off x="792655" y="5310935"/>
            <a:ext cx="10711459" cy="1393395"/>
          </a:xfrm>
          <a:prstGeom prst="rect">
            <a:avLst/>
          </a:prstGeom>
          <a:noFill/>
          <a:ln>
            <a:solidFill>
              <a:schemeClr val="tx1">
                <a:lumMod val="75000"/>
                <a:lumOff val="25000"/>
              </a:schemeClr>
            </a:solid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开源软件迅速发展，越来越多的软件公司、开发者和组织开始采用</a:t>
            </a:r>
            <a:r>
              <a:rPr lang="zh-CN" altLang="en-US" sz="2000" dirty="0">
                <a:solidFill>
                  <a:srgbClr val="FF0000"/>
                </a:solidFill>
                <a:cs typeface="+mn-ea"/>
                <a:sym typeface="+mn-lt"/>
              </a:rPr>
              <a:t>开源模式</a:t>
            </a:r>
            <a:r>
              <a:rPr lang="zh-CN" altLang="en-US" sz="2000" dirty="0">
                <a:cs typeface="+mn-ea"/>
                <a:sym typeface="+mn-lt"/>
              </a:rPr>
              <a:t>开发软件，其中一些著名的开源软件包括</a:t>
            </a:r>
            <a:r>
              <a:rPr lang="en-US" altLang="zh-CN" sz="2000" dirty="0">
                <a:solidFill>
                  <a:srgbClr val="FF0000"/>
                </a:solidFill>
                <a:cs typeface="+mn-ea"/>
                <a:sym typeface="+mn-lt"/>
              </a:rPr>
              <a:t>Linux </a:t>
            </a:r>
            <a:r>
              <a:rPr lang="zh-CN" altLang="en-US" sz="2000" dirty="0">
                <a:solidFill>
                  <a:srgbClr val="FF0000"/>
                </a:solidFill>
                <a:cs typeface="+mn-ea"/>
                <a:sym typeface="+mn-lt"/>
              </a:rPr>
              <a:t>操作系统</a:t>
            </a:r>
            <a:r>
              <a:rPr lang="zh-CN" altLang="en-US" sz="2000" dirty="0">
                <a:cs typeface="+mn-ea"/>
                <a:sym typeface="+mn-lt"/>
              </a:rPr>
              <a:t>、</a:t>
            </a:r>
            <a:r>
              <a:rPr lang="en-US" altLang="zh-CN" sz="2000" dirty="0">
                <a:cs typeface="+mn-ea"/>
                <a:sym typeface="+mn-lt"/>
              </a:rPr>
              <a:t>Apache Web </a:t>
            </a:r>
            <a:r>
              <a:rPr lang="zh-CN" altLang="en-US" sz="2000" dirty="0">
                <a:cs typeface="+mn-ea"/>
                <a:sym typeface="+mn-lt"/>
              </a:rPr>
              <a:t>服务器，</a:t>
            </a:r>
            <a:r>
              <a:rPr lang="en-US" altLang="zh-CN" sz="2000" dirty="0">
                <a:solidFill>
                  <a:srgbClr val="FF0000"/>
                </a:solidFill>
                <a:cs typeface="+mn-ea"/>
                <a:sym typeface="+mn-lt"/>
              </a:rPr>
              <a:t>MySQL</a:t>
            </a:r>
            <a:r>
              <a:rPr lang="zh-CN" altLang="en-US" sz="2000" dirty="0">
                <a:solidFill>
                  <a:srgbClr val="FF0000"/>
                </a:solidFill>
                <a:cs typeface="+mn-ea"/>
                <a:sym typeface="+mn-lt"/>
              </a:rPr>
              <a:t>数据库</a:t>
            </a:r>
            <a:r>
              <a:rPr lang="zh-CN" altLang="en-US" sz="2000" dirty="0">
                <a:cs typeface="+mn-ea"/>
                <a:sym typeface="+mn-lt"/>
              </a:rPr>
              <a:t>、</a:t>
            </a:r>
            <a:r>
              <a:rPr lang="en-US" altLang="zh-CN" sz="2000" dirty="0">
                <a:cs typeface="+mn-ea"/>
                <a:sym typeface="+mn-lt"/>
              </a:rPr>
              <a:t>PHP </a:t>
            </a:r>
            <a:r>
              <a:rPr lang="zh-CN" altLang="en-US" sz="2000" dirty="0">
                <a:cs typeface="+mn-ea"/>
                <a:sym typeface="+mn-lt"/>
              </a:rPr>
              <a:t>编程语言、</a:t>
            </a:r>
            <a:r>
              <a:rPr lang="en-US" altLang="zh-CN" sz="2000" dirty="0">
                <a:cs typeface="+mn-ea"/>
                <a:sym typeface="+mn-lt"/>
              </a:rPr>
              <a:t>WordPress </a:t>
            </a:r>
            <a:r>
              <a:rPr lang="zh-CN" altLang="en-US" sz="2000" dirty="0">
                <a:cs typeface="+mn-ea"/>
                <a:sym typeface="+mn-lt"/>
              </a:rPr>
              <a:t>博客平台等</a:t>
            </a:r>
            <a:endParaRPr lang="en-US" altLang="zh-CN" sz="2000" dirty="0">
              <a:cs typeface="+mn-ea"/>
              <a:sym typeface="+mn-lt"/>
            </a:endParaRPr>
          </a:p>
        </p:txBody>
      </p:sp>
    </p:spTree>
    <p:extLst>
      <p:ext uri="{BB962C8B-B14F-4D97-AF65-F5344CB8AC3E}">
        <p14:creationId xmlns:p14="http://schemas.microsoft.com/office/powerpoint/2010/main" val="28115177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TextBox 79"/>
          <p:cNvSpPr txBox="1"/>
          <p:nvPr/>
        </p:nvSpPr>
        <p:spPr>
          <a:xfrm>
            <a:off x="-380407" y="2891596"/>
            <a:ext cx="4085898" cy="994888"/>
          </a:xfrm>
          <a:prstGeom prst="rect">
            <a:avLst/>
          </a:prstGeom>
          <a:noFill/>
        </p:spPr>
        <p:txBody>
          <a:bodyPr wrap="square" rtlCol="0">
            <a:spAutoFit/>
          </a:bodyPr>
          <a:lstStyle/>
          <a:p>
            <a:pPr algn="ctr"/>
            <a:r>
              <a:rPr lang="zh-CN" altLang="en-US" sz="5865" b="1" dirty="0">
                <a:solidFill>
                  <a:schemeClr val="bg1"/>
                </a:solidFill>
                <a:cs typeface="+mn-ea"/>
                <a:sym typeface="+mn-lt"/>
              </a:rPr>
              <a:t>实现与测试</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6182" y="6191412"/>
            <a:ext cx="2079635" cy="388226"/>
          </a:xfrm>
          <a:prstGeom prst="rect">
            <a:avLst/>
          </a:prstGeom>
        </p:spPr>
      </p:pic>
      <p:grpSp>
        <p:nvGrpSpPr>
          <p:cNvPr id="12" name="组合 11"/>
          <p:cNvGrpSpPr/>
          <p:nvPr/>
        </p:nvGrpSpPr>
        <p:grpSpPr>
          <a:xfrm>
            <a:off x="5599018" y="1056271"/>
            <a:ext cx="4581525" cy="2932909"/>
            <a:chOff x="8859" y="2887"/>
            <a:chExt cx="7215" cy="4788"/>
          </a:xfrm>
        </p:grpSpPr>
        <p:grpSp>
          <p:nvGrpSpPr>
            <p:cNvPr id="8" name="组合 7"/>
            <p:cNvGrpSpPr/>
            <p:nvPr/>
          </p:nvGrpSpPr>
          <p:grpSpPr>
            <a:xfrm>
              <a:off x="8859" y="2887"/>
              <a:ext cx="7214" cy="908"/>
              <a:chOff x="8885" y="4843"/>
              <a:chExt cx="7214" cy="908"/>
            </a:xfrm>
          </p:grpSpPr>
          <p:sp>
            <p:nvSpPr>
              <p:cNvPr id="16" name="圆角矩形 5"/>
              <p:cNvSpPr/>
              <p:nvPr/>
            </p:nvSpPr>
            <p:spPr>
              <a:xfrm>
                <a:off x="8885" y="4843"/>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07</a:t>
                </a:r>
                <a:endParaRPr lang="zh-CN" altLang="en-US" b="1" dirty="0">
                  <a:cs typeface="+mn-ea"/>
                  <a:sym typeface="+mn-lt"/>
                </a:endParaRPr>
              </a:p>
            </p:txBody>
          </p:sp>
          <p:sp>
            <p:nvSpPr>
              <p:cNvPr id="22" name="圆角矩形 59"/>
              <p:cNvSpPr/>
              <p:nvPr/>
            </p:nvSpPr>
            <p:spPr>
              <a:xfrm>
                <a:off x="10625" y="4843"/>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产品测试与验收测试</a:t>
                </a:r>
              </a:p>
            </p:txBody>
          </p:sp>
        </p:grpSp>
        <p:grpSp>
          <p:nvGrpSpPr>
            <p:cNvPr id="7" name="组合 6"/>
            <p:cNvGrpSpPr/>
            <p:nvPr/>
          </p:nvGrpSpPr>
          <p:grpSpPr>
            <a:xfrm>
              <a:off x="8859" y="4155"/>
              <a:ext cx="7215" cy="934"/>
              <a:chOff x="8885" y="5888"/>
              <a:chExt cx="7215" cy="934"/>
            </a:xfrm>
          </p:grpSpPr>
          <p:sp>
            <p:nvSpPr>
              <p:cNvPr id="18" name="圆角矩形 6"/>
              <p:cNvSpPr/>
              <p:nvPr/>
            </p:nvSpPr>
            <p:spPr>
              <a:xfrm>
                <a:off x="8885" y="5888"/>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08</a:t>
                </a:r>
                <a:endParaRPr lang="zh-CN" altLang="en-US" b="1" dirty="0">
                  <a:cs typeface="+mn-ea"/>
                  <a:sym typeface="+mn-lt"/>
                </a:endParaRPr>
              </a:p>
            </p:txBody>
          </p:sp>
          <p:sp>
            <p:nvSpPr>
              <p:cNvPr id="23" name="圆角矩形 60"/>
              <p:cNvSpPr/>
              <p:nvPr/>
            </p:nvSpPr>
            <p:spPr>
              <a:xfrm>
                <a:off x="10625" y="5913"/>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面向对象的软件测试</a:t>
                </a:r>
                <a:endParaRPr lang="zh-CN" sz="2000" b="1" noProof="0" dirty="0">
                  <a:ln>
                    <a:noFill/>
                  </a:ln>
                  <a:effectLst/>
                  <a:uLnTx/>
                  <a:cs typeface="+mn-ea"/>
                  <a:sym typeface="+mn-lt"/>
                </a:endParaRPr>
              </a:p>
            </p:txBody>
          </p:sp>
        </p:grpSp>
        <p:grpSp>
          <p:nvGrpSpPr>
            <p:cNvPr id="6" name="组合 5"/>
            <p:cNvGrpSpPr/>
            <p:nvPr/>
          </p:nvGrpSpPr>
          <p:grpSpPr>
            <a:xfrm>
              <a:off x="8859" y="5355"/>
              <a:ext cx="7215" cy="1027"/>
              <a:chOff x="9085" y="6534"/>
              <a:chExt cx="7215" cy="1027"/>
            </a:xfrm>
          </p:grpSpPr>
          <p:sp>
            <p:nvSpPr>
              <p:cNvPr id="3" name="圆角矩形 6"/>
              <p:cNvSpPr/>
              <p:nvPr/>
            </p:nvSpPr>
            <p:spPr>
              <a:xfrm>
                <a:off x="9085" y="6534"/>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09</a:t>
                </a:r>
                <a:endParaRPr lang="zh-CN" altLang="en-US" b="1" dirty="0">
                  <a:cs typeface="+mn-ea"/>
                  <a:sym typeface="+mn-lt"/>
                </a:endParaRPr>
              </a:p>
            </p:txBody>
          </p:sp>
          <p:sp>
            <p:nvSpPr>
              <p:cNvPr id="5" name="圆角矩形 60"/>
              <p:cNvSpPr/>
              <p:nvPr/>
            </p:nvSpPr>
            <p:spPr>
              <a:xfrm>
                <a:off x="10825" y="6652"/>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软件测试文档</a:t>
                </a:r>
                <a:endParaRPr lang="zh-CN" sz="2000" b="1" noProof="0" dirty="0">
                  <a:ln>
                    <a:noFill/>
                  </a:ln>
                  <a:effectLst/>
                  <a:uLnTx/>
                  <a:cs typeface="+mn-ea"/>
                  <a:sym typeface="+mn-lt"/>
                </a:endParaRPr>
              </a:p>
            </p:txBody>
          </p:sp>
        </p:grpSp>
        <p:grpSp>
          <p:nvGrpSpPr>
            <p:cNvPr id="4" name="组合 3"/>
            <p:cNvGrpSpPr/>
            <p:nvPr/>
          </p:nvGrpSpPr>
          <p:grpSpPr>
            <a:xfrm>
              <a:off x="8859" y="6766"/>
              <a:ext cx="7215" cy="909"/>
              <a:chOff x="9084" y="6197"/>
              <a:chExt cx="7215" cy="909"/>
            </a:xfrm>
          </p:grpSpPr>
          <p:sp>
            <p:nvSpPr>
              <p:cNvPr id="9" name="圆角矩形 6"/>
              <p:cNvSpPr/>
              <p:nvPr/>
            </p:nvSpPr>
            <p:spPr>
              <a:xfrm>
                <a:off x="9084" y="6197"/>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mn-ea"/>
                    <a:sym typeface="+mn-lt"/>
                  </a:rPr>
                  <a:t>10</a:t>
                </a:r>
              </a:p>
            </p:txBody>
          </p:sp>
          <p:sp>
            <p:nvSpPr>
              <p:cNvPr id="11" name="圆角矩形 60"/>
              <p:cNvSpPr/>
              <p:nvPr/>
            </p:nvSpPr>
            <p:spPr>
              <a:xfrm>
                <a:off x="10824" y="6197"/>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软件测试自动化</a:t>
                </a:r>
                <a:endParaRPr lang="zh-CN" sz="2000" b="1" noProof="0" dirty="0">
                  <a:ln>
                    <a:noFill/>
                  </a:ln>
                  <a:effectLst/>
                  <a:uLnTx/>
                  <a:cs typeface="+mn-ea"/>
                  <a:sym typeface="+mn-lt"/>
                </a:endParaRPr>
              </a:p>
            </p:txBody>
          </p:sp>
        </p:grpSp>
      </p:grpSp>
      <p:sp>
        <p:nvSpPr>
          <p:cNvPr id="19" name="圆角矩形 60">
            <a:extLst>
              <a:ext uri="{FF2B5EF4-FFF2-40B4-BE49-F238E27FC236}">
                <a16:creationId xmlns:a16="http://schemas.microsoft.com/office/drawing/2014/main" id="{2D18F9C4-C354-4749-B948-A98807730615}"/>
              </a:ext>
            </a:extLst>
          </p:cNvPr>
          <p:cNvSpPr/>
          <p:nvPr/>
        </p:nvSpPr>
        <p:spPr>
          <a:xfrm>
            <a:off x="6703918" y="4248101"/>
            <a:ext cx="3476625" cy="577215"/>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实现与测试案例</a:t>
            </a:r>
            <a:endParaRPr lang="zh-CN" sz="2000" b="1" noProof="0" dirty="0">
              <a:ln>
                <a:noFill/>
              </a:ln>
              <a:effectLst/>
              <a:uLnTx/>
              <a:cs typeface="+mn-ea"/>
              <a:sym typeface="+mn-lt"/>
            </a:endParaRPr>
          </a:p>
        </p:txBody>
      </p:sp>
      <p:sp>
        <p:nvSpPr>
          <p:cNvPr id="21" name="圆角矩形 6">
            <a:extLst>
              <a:ext uri="{FF2B5EF4-FFF2-40B4-BE49-F238E27FC236}">
                <a16:creationId xmlns:a16="http://schemas.microsoft.com/office/drawing/2014/main" id="{946622BE-30B5-4B6C-AF35-8C448F79223B}"/>
              </a:ext>
            </a:extLst>
          </p:cNvPr>
          <p:cNvSpPr/>
          <p:nvPr/>
        </p:nvSpPr>
        <p:spPr>
          <a:xfrm>
            <a:off x="5637385" y="4248101"/>
            <a:ext cx="911225" cy="55681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mn-ea"/>
                <a:sym typeface="+mn-lt"/>
              </a:rPr>
              <a:t>11</a:t>
            </a:r>
          </a:p>
        </p:txBody>
      </p:sp>
    </p:spTree>
    <p:extLst>
      <p:ext uri="{BB962C8B-B14F-4D97-AF65-F5344CB8AC3E}">
        <p14:creationId xmlns:p14="http://schemas.microsoft.com/office/powerpoint/2010/main" val="30098692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BA585623-3ED2-43B9-B9A2-C783A322ECDE}"/>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E906C825-5D1D-4CDE-83BB-DFA90F199B2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43DD8367-A3EE-496D-8B87-9FFCF0307F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1C7CEBC7-9674-4316-82F5-57F010D41E7E}"/>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A56316AD-D79A-42F9-A2DA-B18A4E59E64C}"/>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438E4374-D662-4F4B-802D-DBFEB54A50C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DC829078-4DFC-4DA8-8F1D-812835B76CB5}"/>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24C65240-80C4-4420-801B-C96B1AA25F54}"/>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7971898B-53B6-4C87-B129-6CAF32B30276}"/>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D23C6C9C-26A9-4C08-9956-359AB5739AB0}"/>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2" name="TextBox 1">
            <a:extLst>
              <a:ext uri="{FF2B5EF4-FFF2-40B4-BE49-F238E27FC236}">
                <a16:creationId xmlns:a16="http://schemas.microsoft.com/office/drawing/2014/main" id="{A63DB929-E836-8F37-1193-663C7E1A7855}"/>
              </a:ext>
            </a:extLst>
          </p:cNvPr>
          <p:cNvSpPr txBox="1"/>
          <p:nvPr/>
        </p:nvSpPr>
        <p:spPr>
          <a:xfrm>
            <a:off x="807939" y="2966600"/>
            <a:ext cx="5486504" cy="955903"/>
          </a:xfrm>
          <a:prstGeom prst="rect">
            <a:avLst/>
          </a:prstGeom>
          <a:solidFill>
            <a:srgbClr val="AFC6F2"/>
          </a:solidFill>
        </p:spPr>
        <p:txBody>
          <a:bodyPr wrap="square">
            <a:spAutoFit/>
          </a:bodyPr>
          <a:lstStyle/>
          <a:p>
            <a:pPr>
              <a:lnSpc>
                <a:spcPct val="150000"/>
              </a:lnSpc>
              <a:defRPr/>
            </a:pPr>
            <a:r>
              <a:rPr lang="zh-CN" altLang="en-US" sz="2000" dirty="0">
                <a:cs typeface="+mn-ea"/>
                <a:sym typeface="+mn-lt"/>
              </a:rPr>
              <a:t>开源软件是指可以公开获取其源代码的计算机软件。</a:t>
            </a:r>
            <a:endParaRPr lang="en-US" altLang="zh-CN" sz="2000" dirty="0">
              <a:latin typeface="Arial" panose="020B0604020202020204" pitchFamily="34" charset="0"/>
              <a:ea typeface="微软雅黑" panose="020B0503020204020204" pitchFamily="34" charset="-122"/>
              <a:sym typeface="+mn-lt"/>
            </a:endParaRPr>
          </a:p>
        </p:txBody>
      </p:sp>
      <p:sp>
        <p:nvSpPr>
          <p:cNvPr id="3" name="TextBox 1">
            <a:extLst>
              <a:ext uri="{FF2B5EF4-FFF2-40B4-BE49-F238E27FC236}">
                <a16:creationId xmlns:a16="http://schemas.microsoft.com/office/drawing/2014/main" id="{29966516-CF54-B0B3-9DB4-F049A8AE5395}"/>
              </a:ext>
            </a:extLst>
          </p:cNvPr>
          <p:cNvSpPr txBox="1"/>
          <p:nvPr/>
        </p:nvSpPr>
        <p:spPr>
          <a:xfrm>
            <a:off x="810427" y="5081010"/>
            <a:ext cx="5486504" cy="494238"/>
          </a:xfrm>
          <a:prstGeom prst="rect">
            <a:avLst/>
          </a:prstGeom>
          <a:solidFill>
            <a:srgbClr val="AFC6F2"/>
          </a:solidFill>
        </p:spPr>
        <p:txBody>
          <a:bodyPr wrap="square">
            <a:spAutoFit/>
          </a:bodyPr>
          <a:lstStyle/>
          <a:p>
            <a:pPr>
              <a:lnSpc>
                <a:spcPct val="150000"/>
              </a:lnSpc>
              <a:defRPr/>
            </a:pPr>
            <a:r>
              <a:rPr lang="zh-CN" altLang="en-US" sz="2000" dirty="0">
                <a:cs typeface="+mn-ea"/>
                <a:sym typeface="+mn-lt"/>
              </a:rPr>
              <a:t>源代码是私有的，不能被公开获取。</a:t>
            </a:r>
          </a:p>
        </p:txBody>
      </p:sp>
      <p:sp>
        <p:nvSpPr>
          <p:cNvPr id="4" name="Rounded Rectangle 3">
            <a:extLst>
              <a:ext uri="{FF2B5EF4-FFF2-40B4-BE49-F238E27FC236}">
                <a16:creationId xmlns:a16="http://schemas.microsoft.com/office/drawing/2014/main" id="{E8E85E33-B0F7-B418-8839-48373C70BDF1}"/>
              </a:ext>
            </a:extLst>
          </p:cNvPr>
          <p:cNvSpPr/>
          <p:nvPr/>
        </p:nvSpPr>
        <p:spPr>
          <a:xfrm>
            <a:off x="8557364" y="2489533"/>
            <a:ext cx="1507711" cy="790143"/>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开源软件</a:t>
            </a:r>
            <a:endParaRPr lang="en-US" sz="2000" dirty="0"/>
          </a:p>
        </p:txBody>
      </p:sp>
      <p:sp>
        <p:nvSpPr>
          <p:cNvPr id="5" name="Rounded Rectangle 3">
            <a:extLst>
              <a:ext uri="{FF2B5EF4-FFF2-40B4-BE49-F238E27FC236}">
                <a16:creationId xmlns:a16="http://schemas.microsoft.com/office/drawing/2014/main" id="{DD8D8A5B-AFB7-3FCD-35B6-8F1A110FEB9E}"/>
              </a:ext>
            </a:extLst>
          </p:cNvPr>
          <p:cNvSpPr/>
          <p:nvPr/>
        </p:nvSpPr>
        <p:spPr>
          <a:xfrm>
            <a:off x="6934835" y="4293249"/>
            <a:ext cx="1507711" cy="955903"/>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软件创新</a:t>
            </a:r>
            <a:endParaRPr lang="en-US" sz="2000" dirty="0"/>
          </a:p>
        </p:txBody>
      </p:sp>
      <p:sp>
        <p:nvSpPr>
          <p:cNvPr id="6" name="Rounded Rectangle 3">
            <a:extLst>
              <a:ext uri="{FF2B5EF4-FFF2-40B4-BE49-F238E27FC236}">
                <a16:creationId xmlns:a16="http://schemas.microsoft.com/office/drawing/2014/main" id="{7142ED6D-FE9C-A23E-E82F-FE6404DB331B}"/>
              </a:ext>
            </a:extLst>
          </p:cNvPr>
          <p:cNvSpPr/>
          <p:nvPr/>
        </p:nvSpPr>
        <p:spPr>
          <a:xfrm>
            <a:off x="10179893" y="4293249"/>
            <a:ext cx="1507711" cy="955903"/>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共享知识</a:t>
            </a:r>
            <a:endParaRPr lang="en-US" sz="2000" dirty="0"/>
          </a:p>
        </p:txBody>
      </p:sp>
      <p:cxnSp>
        <p:nvCxnSpPr>
          <p:cNvPr id="11" name="直接箭头连接符 10">
            <a:extLst>
              <a:ext uri="{FF2B5EF4-FFF2-40B4-BE49-F238E27FC236}">
                <a16:creationId xmlns:a16="http://schemas.microsoft.com/office/drawing/2014/main" id="{4DE77F7A-1CD1-D37A-061C-A91AF344F760}"/>
              </a:ext>
            </a:extLst>
          </p:cNvPr>
          <p:cNvCxnSpPr/>
          <p:nvPr/>
        </p:nvCxnSpPr>
        <p:spPr>
          <a:xfrm flipH="1">
            <a:off x="7611781" y="3182815"/>
            <a:ext cx="832706"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D296E17-A3B8-2EC9-05D2-F10B1E607A20}"/>
              </a:ext>
            </a:extLst>
          </p:cNvPr>
          <p:cNvCxnSpPr>
            <a:cxnSpLocks/>
          </p:cNvCxnSpPr>
          <p:nvPr/>
        </p:nvCxnSpPr>
        <p:spPr>
          <a:xfrm>
            <a:off x="10141795" y="3279677"/>
            <a:ext cx="7200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3">
            <a:extLst>
              <a:ext uri="{FF2B5EF4-FFF2-40B4-BE49-F238E27FC236}">
                <a16:creationId xmlns:a16="http://schemas.microsoft.com/office/drawing/2014/main" id="{18395714-70DC-B868-97E8-CDD74C71D011}"/>
              </a:ext>
            </a:extLst>
          </p:cNvPr>
          <p:cNvSpPr/>
          <p:nvPr/>
        </p:nvSpPr>
        <p:spPr>
          <a:xfrm rot="18716831">
            <a:off x="7335845" y="3199107"/>
            <a:ext cx="966102" cy="404627"/>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促进</a:t>
            </a:r>
            <a:endParaRPr lang="en-US" sz="2000" dirty="0"/>
          </a:p>
        </p:txBody>
      </p:sp>
      <p:sp>
        <p:nvSpPr>
          <p:cNvPr id="42" name="Rounded Rectangle 3">
            <a:extLst>
              <a:ext uri="{FF2B5EF4-FFF2-40B4-BE49-F238E27FC236}">
                <a16:creationId xmlns:a16="http://schemas.microsoft.com/office/drawing/2014/main" id="{CD7F634E-A7D7-E0DE-A7EC-20DBAF569BB1}"/>
              </a:ext>
            </a:extLst>
          </p:cNvPr>
          <p:cNvSpPr/>
          <p:nvPr/>
        </p:nvSpPr>
        <p:spPr>
          <a:xfrm rot="3075965">
            <a:off x="10437805" y="3188284"/>
            <a:ext cx="966102" cy="509945"/>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促进</a:t>
            </a:r>
            <a:endParaRPr lang="en-US" sz="2000" dirty="0"/>
          </a:p>
        </p:txBody>
      </p:sp>
      <p:sp>
        <p:nvSpPr>
          <p:cNvPr id="8" name="文本框 7">
            <a:extLst>
              <a:ext uri="{FF2B5EF4-FFF2-40B4-BE49-F238E27FC236}">
                <a16:creationId xmlns:a16="http://schemas.microsoft.com/office/drawing/2014/main" id="{74FC5899-8EDB-48C0-BE01-2172F37B2DDE}"/>
              </a:ext>
            </a:extLst>
          </p:cNvPr>
          <p:cNvSpPr txBox="1"/>
          <p:nvPr/>
        </p:nvSpPr>
        <p:spPr>
          <a:xfrm>
            <a:off x="810427" y="4463338"/>
            <a:ext cx="632166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闭源软件定义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a:extLst>
              <a:ext uri="{FF2B5EF4-FFF2-40B4-BE49-F238E27FC236}">
                <a16:creationId xmlns:a16="http://schemas.microsoft.com/office/drawing/2014/main" id="{E32E5968-672C-DE87-C7AC-CBD98537DF25}"/>
              </a:ext>
            </a:extLst>
          </p:cNvPr>
          <p:cNvSpPr txBox="1"/>
          <p:nvPr/>
        </p:nvSpPr>
        <p:spPr>
          <a:xfrm>
            <a:off x="787913" y="2362844"/>
            <a:ext cx="632166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开源软件定义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81272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ppt_x"/>
                                          </p:val>
                                        </p:tav>
                                        <p:tav tm="100000">
                                          <p:val>
                                            <p:strVal val="#ppt_x"/>
                                          </p:val>
                                        </p:tav>
                                      </p:tavLst>
                                    </p:anim>
                                    <p:anim calcmode="lin" valueType="num">
                                      <p:cBhvr additive="base">
                                        <p:cTn id="18" dur="25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250" fill="hold"/>
                                        <p:tgtEl>
                                          <p:spTgt spid="41"/>
                                        </p:tgtEl>
                                        <p:attrNameLst>
                                          <p:attrName>ppt_x</p:attrName>
                                        </p:attrNameLst>
                                      </p:cBhvr>
                                      <p:tavLst>
                                        <p:tav tm="0">
                                          <p:val>
                                            <p:strVal val="#ppt_x"/>
                                          </p:val>
                                        </p:tav>
                                        <p:tav tm="100000">
                                          <p:val>
                                            <p:strVal val="#ppt_x"/>
                                          </p:val>
                                        </p:tav>
                                      </p:tavLst>
                                    </p:anim>
                                    <p:anim calcmode="lin" valueType="num">
                                      <p:cBhvr additive="base">
                                        <p:cTn id="23" dur="250" fill="hold"/>
                                        <p:tgtEl>
                                          <p:spTgt spid="4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250" fill="hold"/>
                                        <p:tgtEl>
                                          <p:spTgt spid="42"/>
                                        </p:tgtEl>
                                        <p:attrNameLst>
                                          <p:attrName>ppt_x</p:attrName>
                                        </p:attrNameLst>
                                      </p:cBhvr>
                                      <p:tavLst>
                                        <p:tav tm="0">
                                          <p:val>
                                            <p:strVal val="#ppt_x"/>
                                          </p:val>
                                        </p:tav>
                                        <p:tav tm="100000">
                                          <p:val>
                                            <p:strVal val="#ppt_x"/>
                                          </p:val>
                                        </p:tav>
                                      </p:tavLst>
                                    </p:anim>
                                    <p:anim calcmode="lin" valueType="num">
                                      <p:cBhvr additive="base">
                                        <p:cTn id="28" dur="25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41" grpId="0" animBg="1"/>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605184" y="2337418"/>
            <a:ext cx="10490171"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cs typeface="+mn-ea"/>
                <a:sym typeface="+mn-lt"/>
              </a:rPr>
              <a:t>选择开源软件的原因</a:t>
            </a:r>
          </a:p>
        </p:txBody>
      </p:sp>
      <p:grpSp>
        <p:nvGrpSpPr>
          <p:cNvPr id="20" name="组合 19">
            <a:extLst>
              <a:ext uri="{FF2B5EF4-FFF2-40B4-BE49-F238E27FC236}">
                <a16:creationId xmlns:a16="http://schemas.microsoft.com/office/drawing/2014/main" id="{13C33D59-9969-4F73-A9C2-A233BC1DC453}"/>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B23B1D81-CBE3-4A3E-84C4-9A1B93A801C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160233F2-D2D4-45F9-8A1C-B4423E38B5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07A3F3A4-914B-4939-B145-923B86FFFD22}"/>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799C1B7B-57E6-41EA-AA79-F63FDDB4C27D}"/>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F8256BB6-CD99-49FF-A925-03C127A4C6F1}"/>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B6835E2D-F51B-4E95-95F5-775DF4C39D09}"/>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5D75EA7D-2B55-421B-AFC8-8D99702A763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B8E91E01-F7C9-47B2-8D80-D27B314A7C41}"/>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4E57E8B4-23A2-4CE6-8DE4-12AF15E0B075}"/>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Rounded Rectangle 3">
            <a:extLst>
              <a:ext uri="{FF2B5EF4-FFF2-40B4-BE49-F238E27FC236}">
                <a16:creationId xmlns:a16="http://schemas.microsoft.com/office/drawing/2014/main" id="{339BD43A-47F0-DCA9-3220-FCC9E1F9B2B5}"/>
              </a:ext>
            </a:extLst>
          </p:cNvPr>
          <p:cNvSpPr/>
          <p:nvPr/>
        </p:nvSpPr>
        <p:spPr>
          <a:xfrm>
            <a:off x="4165598" y="2619068"/>
            <a:ext cx="1507711" cy="765282"/>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开源软件</a:t>
            </a:r>
            <a:endParaRPr lang="en-US" sz="2400" dirty="0"/>
          </a:p>
        </p:txBody>
      </p:sp>
      <p:sp>
        <p:nvSpPr>
          <p:cNvPr id="5" name="Rounded Rectangle 7">
            <a:extLst>
              <a:ext uri="{FF2B5EF4-FFF2-40B4-BE49-F238E27FC236}">
                <a16:creationId xmlns:a16="http://schemas.microsoft.com/office/drawing/2014/main" id="{DF662A88-8897-0972-44AB-FA5269731400}"/>
              </a:ext>
            </a:extLst>
          </p:cNvPr>
          <p:cNvSpPr/>
          <p:nvPr/>
        </p:nvSpPr>
        <p:spPr>
          <a:xfrm>
            <a:off x="1422401" y="3592108"/>
            <a:ext cx="4250911" cy="449360"/>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ed Rectangle 15">
            <a:extLst>
              <a:ext uri="{FF2B5EF4-FFF2-40B4-BE49-F238E27FC236}">
                <a16:creationId xmlns:a16="http://schemas.microsoft.com/office/drawing/2014/main" id="{1A77D4FA-1380-E850-BC67-4267AC33F716}"/>
              </a:ext>
            </a:extLst>
          </p:cNvPr>
          <p:cNvSpPr/>
          <p:nvPr/>
        </p:nvSpPr>
        <p:spPr>
          <a:xfrm>
            <a:off x="140677" y="3592108"/>
            <a:ext cx="5532633" cy="449360"/>
          </a:xfrm>
          <a:prstGeom prst="roundRect">
            <a:avLst>
              <a:gd name="adj" fmla="val 7778"/>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000" b="1" dirty="0"/>
              <a:t>免费试用</a:t>
            </a:r>
            <a:r>
              <a:rPr lang="zh-CN" altLang="en-US" sz="1867" dirty="0">
                <a:latin typeface="Open Sans" pitchFamily="34" charset="0"/>
                <a:ea typeface="Open Sans" pitchFamily="34" charset="0"/>
                <a:cs typeface="Open Sans" pitchFamily="34" charset="0"/>
              </a:rPr>
              <a:t>：</a:t>
            </a:r>
            <a:r>
              <a:rPr lang="zh-CN" altLang="en-US" sz="2000" dirty="0"/>
              <a:t>无需付费，适合资金不足用户选择。</a:t>
            </a:r>
            <a:endParaRPr lang="en-US" sz="1867" dirty="0">
              <a:latin typeface="Open Sans" pitchFamily="34" charset="0"/>
              <a:ea typeface="Open Sans" pitchFamily="34" charset="0"/>
              <a:cs typeface="Open Sans" pitchFamily="34" charset="0"/>
            </a:endParaRPr>
          </a:p>
        </p:txBody>
      </p:sp>
      <p:sp>
        <p:nvSpPr>
          <p:cNvPr id="11" name="Rounded Rectangle 18">
            <a:extLst>
              <a:ext uri="{FF2B5EF4-FFF2-40B4-BE49-F238E27FC236}">
                <a16:creationId xmlns:a16="http://schemas.microsoft.com/office/drawing/2014/main" id="{8BF363E1-3252-D68B-2081-686B747FFBBF}"/>
              </a:ext>
            </a:extLst>
          </p:cNvPr>
          <p:cNvSpPr/>
          <p:nvPr/>
        </p:nvSpPr>
        <p:spPr>
          <a:xfrm>
            <a:off x="1422401" y="5014508"/>
            <a:ext cx="4250911" cy="449360"/>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ounded Rectangle 19">
            <a:extLst>
              <a:ext uri="{FF2B5EF4-FFF2-40B4-BE49-F238E27FC236}">
                <a16:creationId xmlns:a16="http://schemas.microsoft.com/office/drawing/2014/main" id="{4A30EF99-35A2-E8B8-0B4C-3339886942CA}"/>
              </a:ext>
            </a:extLst>
          </p:cNvPr>
          <p:cNvSpPr/>
          <p:nvPr/>
        </p:nvSpPr>
        <p:spPr>
          <a:xfrm>
            <a:off x="140678" y="5014508"/>
            <a:ext cx="5532632" cy="449360"/>
          </a:xfrm>
          <a:prstGeom prst="roundRect">
            <a:avLst>
              <a:gd name="adj" fmla="val 7778"/>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000" b="1" dirty="0"/>
              <a:t>灵活定制：源代码可修改，自由定制满足需求。</a:t>
            </a:r>
            <a:endParaRPr lang="en-US" sz="2000" b="1" dirty="0"/>
          </a:p>
        </p:txBody>
      </p:sp>
      <p:sp>
        <p:nvSpPr>
          <p:cNvPr id="38" name="Rounded Rectangle 20">
            <a:extLst>
              <a:ext uri="{FF2B5EF4-FFF2-40B4-BE49-F238E27FC236}">
                <a16:creationId xmlns:a16="http://schemas.microsoft.com/office/drawing/2014/main" id="{835CDF6C-5DFF-C25E-E90A-3302686EE511}"/>
              </a:ext>
            </a:extLst>
          </p:cNvPr>
          <p:cNvSpPr/>
          <p:nvPr/>
        </p:nvSpPr>
        <p:spPr>
          <a:xfrm>
            <a:off x="1422401" y="5712114"/>
            <a:ext cx="4250911" cy="449360"/>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Rounded Rectangle 21">
            <a:extLst>
              <a:ext uri="{FF2B5EF4-FFF2-40B4-BE49-F238E27FC236}">
                <a16:creationId xmlns:a16="http://schemas.microsoft.com/office/drawing/2014/main" id="{5E2D6331-8F72-3CC4-A239-B3E9BBDEBBEF}"/>
              </a:ext>
            </a:extLst>
          </p:cNvPr>
          <p:cNvSpPr/>
          <p:nvPr/>
        </p:nvSpPr>
        <p:spPr>
          <a:xfrm>
            <a:off x="140678" y="5712114"/>
            <a:ext cx="5532632" cy="449360"/>
          </a:xfrm>
          <a:prstGeom prst="roundRect">
            <a:avLst>
              <a:gd name="adj" fmla="val 7778"/>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000" b="1" dirty="0"/>
              <a:t>社区支持</a:t>
            </a:r>
            <a:r>
              <a:rPr lang="zh-CN" altLang="en-US" sz="1867" dirty="0">
                <a:latin typeface="Open Sans" pitchFamily="34" charset="0"/>
                <a:ea typeface="Open Sans" pitchFamily="34" charset="0"/>
                <a:cs typeface="Open Sans" pitchFamily="34" charset="0"/>
              </a:rPr>
              <a:t>：</a:t>
            </a:r>
            <a:r>
              <a:rPr lang="zh-CN" altLang="en-US" sz="2000" dirty="0"/>
              <a:t>活跃的社区提供技术支持和问题解决。</a:t>
            </a:r>
            <a:endParaRPr lang="en-US" sz="1867" dirty="0">
              <a:latin typeface="Open Sans" pitchFamily="34" charset="0"/>
              <a:ea typeface="Open Sans" pitchFamily="34" charset="0"/>
              <a:cs typeface="Open Sans" pitchFamily="34" charset="0"/>
            </a:endParaRPr>
          </a:p>
        </p:txBody>
      </p:sp>
      <p:sp>
        <p:nvSpPr>
          <p:cNvPr id="47" name="Rounded Rectangle 30">
            <a:extLst>
              <a:ext uri="{FF2B5EF4-FFF2-40B4-BE49-F238E27FC236}">
                <a16:creationId xmlns:a16="http://schemas.microsoft.com/office/drawing/2014/main" id="{9844468E-D87A-D51C-1CC4-9D182B94AA18}"/>
              </a:ext>
            </a:extLst>
          </p:cNvPr>
          <p:cNvSpPr/>
          <p:nvPr/>
        </p:nvSpPr>
        <p:spPr>
          <a:xfrm>
            <a:off x="6299200" y="3590020"/>
            <a:ext cx="5532632"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p>
        </p:txBody>
      </p:sp>
      <p:sp>
        <p:nvSpPr>
          <p:cNvPr id="48" name="Rounded Rectangle 31">
            <a:extLst>
              <a:ext uri="{FF2B5EF4-FFF2-40B4-BE49-F238E27FC236}">
                <a16:creationId xmlns:a16="http://schemas.microsoft.com/office/drawing/2014/main" id="{466886E2-9C6E-ABAC-F773-5385A0974105}"/>
              </a:ext>
            </a:extLst>
          </p:cNvPr>
          <p:cNvSpPr/>
          <p:nvPr/>
        </p:nvSpPr>
        <p:spPr>
          <a:xfrm>
            <a:off x="6299199" y="3592108"/>
            <a:ext cx="5532631"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latin typeface="Open Sans" pitchFamily="34" charset="0"/>
                <a:ea typeface="Open Sans" pitchFamily="34" charset="0"/>
                <a:cs typeface="Open Sans" pitchFamily="34" charset="0"/>
              </a:rPr>
              <a:t>付费使用：需要支付高额费用。</a:t>
            </a:r>
            <a:endParaRPr lang="en-US" sz="1867" dirty="0">
              <a:latin typeface="Open Sans" pitchFamily="34" charset="0"/>
              <a:ea typeface="Open Sans" pitchFamily="34" charset="0"/>
              <a:cs typeface="Open Sans" pitchFamily="34" charset="0"/>
            </a:endParaRPr>
          </a:p>
        </p:txBody>
      </p:sp>
      <p:sp>
        <p:nvSpPr>
          <p:cNvPr id="49" name="Rounded Rectangle 32">
            <a:extLst>
              <a:ext uri="{FF2B5EF4-FFF2-40B4-BE49-F238E27FC236}">
                <a16:creationId xmlns:a16="http://schemas.microsoft.com/office/drawing/2014/main" id="{23C0294D-8B29-ACB0-E15A-0DDAE6D3A012}"/>
              </a:ext>
            </a:extLst>
          </p:cNvPr>
          <p:cNvSpPr/>
          <p:nvPr/>
        </p:nvSpPr>
        <p:spPr>
          <a:xfrm>
            <a:off x="6299201" y="4289714"/>
            <a:ext cx="5532631"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sp>
        <p:nvSpPr>
          <p:cNvPr id="50" name="Rounded Rectangle 33">
            <a:extLst>
              <a:ext uri="{FF2B5EF4-FFF2-40B4-BE49-F238E27FC236}">
                <a16:creationId xmlns:a16="http://schemas.microsoft.com/office/drawing/2014/main" id="{A926784B-EFD0-43F4-7E86-FDED29F3A33E}"/>
              </a:ext>
            </a:extLst>
          </p:cNvPr>
          <p:cNvSpPr/>
          <p:nvPr/>
        </p:nvSpPr>
        <p:spPr>
          <a:xfrm>
            <a:off x="6299200" y="4289714"/>
            <a:ext cx="5532630"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latin typeface="Open Sans" pitchFamily="34" charset="0"/>
                <a:ea typeface="Open Sans" pitchFamily="34" charset="0"/>
                <a:cs typeface="Open Sans" pitchFamily="34" charset="0"/>
              </a:rPr>
              <a:t>透明性不足：源代码不公开，潜在问题不容易发现。</a:t>
            </a:r>
            <a:endParaRPr lang="en-US" sz="1867" dirty="0">
              <a:latin typeface="Open Sans" pitchFamily="34" charset="0"/>
              <a:ea typeface="Open Sans" pitchFamily="34" charset="0"/>
              <a:cs typeface="Open Sans" pitchFamily="34" charset="0"/>
            </a:endParaRPr>
          </a:p>
        </p:txBody>
      </p:sp>
      <p:sp>
        <p:nvSpPr>
          <p:cNvPr id="51" name="Rounded Rectangle 34">
            <a:extLst>
              <a:ext uri="{FF2B5EF4-FFF2-40B4-BE49-F238E27FC236}">
                <a16:creationId xmlns:a16="http://schemas.microsoft.com/office/drawing/2014/main" id="{54C0B5A0-DAE0-6634-AA21-9EC722521862}"/>
              </a:ext>
            </a:extLst>
          </p:cNvPr>
          <p:cNvSpPr/>
          <p:nvPr/>
        </p:nvSpPr>
        <p:spPr>
          <a:xfrm>
            <a:off x="6299201" y="5014508"/>
            <a:ext cx="5532631"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sp>
        <p:nvSpPr>
          <p:cNvPr id="52" name="Rounded Rectangle 35">
            <a:extLst>
              <a:ext uri="{FF2B5EF4-FFF2-40B4-BE49-F238E27FC236}">
                <a16:creationId xmlns:a16="http://schemas.microsoft.com/office/drawing/2014/main" id="{11899225-78BD-442E-F1AA-AD1F6B3C2003}"/>
              </a:ext>
            </a:extLst>
          </p:cNvPr>
          <p:cNvSpPr/>
          <p:nvPr/>
        </p:nvSpPr>
        <p:spPr>
          <a:xfrm>
            <a:off x="6299199" y="5014508"/>
            <a:ext cx="5532629"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latin typeface="Open Sans" pitchFamily="34" charset="0"/>
                <a:ea typeface="Open Sans" pitchFamily="34" charset="0"/>
                <a:cs typeface="Open Sans" pitchFamily="34" charset="0"/>
              </a:rPr>
              <a:t>定制性差：用户无法自由修改代码。</a:t>
            </a:r>
            <a:endParaRPr lang="en-US" sz="1867" dirty="0">
              <a:latin typeface="Open Sans" pitchFamily="34" charset="0"/>
              <a:ea typeface="Open Sans" pitchFamily="34" charset="0"/>
              <a:cs typeface="Open Sans" pitchFamily="34" charset="0"/>
            </a:endParaRPr>
          </a:p>
        </p:txBody>
      </p:sp>
      <p:sp>
        <p:nvSpPr>
          <p:cNvPr id="53" name="Rounded Rectangle 36">
            <a:extLst>
              <a:ext uri="{FF2B5EF4-FFF2-40B4-BE49-F238E27FC236}">
                <a16:creationId xmlns:a16="http://schemas.microsoft.com/office/drawing/2014/main" id="{0EBCA9B5-9BEC-519E-106B-E34F27F636C2}"/>
              </a:ext>
            </a:extLst>
          </p:cNvPr>
          <p:cNvSpPr/>
          <p:nvPr/>
        </p:nvSpPr>
        <p:spPr>
          <a:xfrm>
            <a:off x="6299201" y="5712114"/>
            <a:ext cx="5532631"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sp>
        <p:nvSpPr>
          <p:cNvPr id="54" name="Rounded Rectangle 37">
            <a:extLst>
              <a:ext uri="{FF2B5EF4-FFF2-40B4-BE49-F238E27FC236}">
                <a16:creationId xmlns:a16="http://schemas.microsoft.com/office/drawing/2014/main" id="{29F146B2-A7F0-C38D-61EE-A1C840CC8B11}"/>
              </a:ext>
            </a:extLst>
          </p:cNvPr>
          <p:cNvSpPr/>
          <p:nvPr/>
        </p:nvSpPr>
        <p:spPr>
          <a:xfrm>
            <a:off x="6299200" y="5712114"/>
            <a:ext cx="5532628"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latin typeface="Open Sans" pitchFamily="34" charset="0"/>
                <a:ea typeface="Open Sans" pitchFamily="34" charset="0"/>
                <a:cs typeface="Open Sans" pitchFamily="34" charset="0"/>
              </a:rPr>
              <a:t>社区支持受限：社区较小或者缺乏。</a:t>
            </a:r>
            <a:endParaRPr lang="en-US" sz="1867" dirty="0">
              <a:latin typeface="Open Sans" pitchFamily="34" charset="0"/>
              <a:ea typeface="Open Sans" pitchFamily="34" charset="0"/>
              <a:cs typeface="Open Sans" pitchFamily="34" charset="0"/>
            </a:endParaRPr>
          </a:p>
        </p:txBody>
      </p:sp>
      <p:sp>
        <p:nvSpPr>
          <p:cNvPr id="55" name="Rounded Rectangle 29">
            <a:extLst>
              <a:ext uri="{FF2B5EF4-FFF2-40B4-BE49-F238E27FC236}">
                <a16:creationId xmlns:a16="http://schemas.microsoft.com/office/drawing/2014/main" id="{3DCF4DA9-64CF-F31D-6C09-6D629C9815EB}"/>
              </a:ext>
            </a:extLst>
          </p:cNvPr>
          <p:cNvSpPr/>
          <p:nvPr/>
        </p:nvSpPr>
        <p:spPr>
          <a:xfrm>
            <a:off x="6244131" y="2619068"/>
            <a:ext cx="1507711" cy="765282"/>
          </a:xfrm>
          <a:prstGeom prst="roundRect">
            <a:avLst>
              <a:gd name="adj" fmla="val 875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闭源软件</a:t>
            </a:r>
            <a:endParaRPr lang="en-US" sz="2400" dirty="0"/>
          </a:p>
        </p:txBody>
      </p:sp>
      <p:sp>
        <p:nvSpPr>
          <p:cNvPr id="64" name="Rounded Rectangle 15">
            <a:extLst>
              <a:ext uri="{FF2B5EF4-FFF2-40B4-BE49-F238E27FC236}">
                <a16:creationId xmlns:a16="http://schemas.microsoft.com/office/drawing/2014/main" id="{2AD349A3-3BF7-79FE-B087-B20B504A5E77}"/>
              </a:ext>
            </a:extLst>
          </p:cNvPr>
          <p:cNvSpPr/>
          <p:nvPr/>
        </p:nvSpPr>
        <p:spPr>
          <a:xfrm>
            <a:off x="140677" y="4289714"/>
            <a:ext cx="5532633" cy="449360"/>
          </a:xfrm>
          <a:prstGeom prst="roundRect">
            <a:avLst>
              <a:gd name="adj" fmla="val 7778"/>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000" b="1" dirty="0"/>
              <a:t>透明安全：源代码公开，漏洞易于发现和</a:t>
            </a:r>
            <a:r>
              <a:rPr lang="zh-CN" altLang="en-US" sz="2000" b="1"/>
              <a:t>修复。</a:t>
            </a:r>
            <a:endParaRPr lang="en-US" sz="2000" b="1" dirty="0"/>
          </a:p>
        </p:txBody>
      </p:sp>
      <p:sp>
        <p:nvSpPr>
          <p:cNvPr id="65" name="Rounded Rectangle 30">
            <a:extLst>
              <a:ext uri="{FF2B5EF4-FFF2-40B4-BE49-F238E27FC236}">
                <a16:creationId xmlns:a16="http://schemas.microsoft.com/office/drawing/2014/main" id="{4EEA356E-6FFD-A7AA-A104-BEE004FD58AA}"/>
              </a:ext>
            </a:extLst>
          </p:cNvPr>
          <p:cNvSpPr/>
          <p:nvPr/>
        </p:nvSpPr>
        <p:spPr>
          <a:xfrm>
            <a:off x="6299201" y="6306550"/>
            <a:ext cx="5532631"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sp>
        <p:nvSpPr>
          <p:cNvPr id="66" name="Rounded Rectangle 31">
            <a:extLst>
              <a:ext uri="{FF2B5EF4-FFF2-40B4-BE49-F238E27FC236}">
                <a16:creationId xmlns:a16="http://schemas.microsoft.com/office/drawing/2014/main" id="{70FCD602-EE37-5C9C-909D-2DE7A24542FB}"/>
              </a:ext>
            </a:extLst>
          </p:cNvPr>
          <p:cNvSpPr/>
          <p:nvPr/>
        </p:nvSpPr>
        <p:spPr>
          <a:xfrm>
            <a:off x="6299199" y="6306550"/>
            <a:ext cx="5532627" cy="449360"/>
          </a:xfrm>
          <a:prstGeom prst="roundRect">
            <a:avLst>
              <a:gd name="adj" fmla="val 77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dirty="0">
                <a:latin typeface="Open Sans" pitchFamily="34" charset="0"/>
                <a:ea typeface="Open Sans" pitchFamily="34" charset="0"/>
                <a:cs typeface="Open Sans" pitchFamily="34" charset="0"/>
              </a:rPr>
              <a:t>创新受限：用户无法直接参与软件开发。</a:t>
            </a:r>
            <a:endParaRPr lang="en-US" sz="1867" dirty="0">
              <a:latin typeface="Open Sans" pitchFamily="34" charset="0"/>
              <a:ea typeface="Open Sans" pitchFamily="34" charset="0"/>
              <a:cs typeface="Open Sans" pitchFamily="34" charset="0"/>
            </a:endParaRPr>
          </a:p>
        </p:txBody>
      </p:sp>
      <p:sp>
        <p:nvSpPr>
          <p:cNvPr id="69" name="Rounded Rectangle 31">
            <a:extLst>
              <a:ext uri="{FF2B5EF4-FFF2-40B4-BE49-F238E27FC236}">
                <a16:creationId xmlns:a16="http://schemas.microsoft.com/office/drawing/2014/main" id="{3D2B21A8-9752-E7BE-46FC-E9BB16663EC5}"/>
              </a:ext>
            </a:extLst>
          </p:cNvPr>
          <p:cNvSpPr/>
          <p:nvPr/>
        </p:nvSpPr>
        <p:spPr>
          <a:xfrm>
            <a:off x="140677" y="6306550"/>
            <a:ext cx="5532627" cy="449360"/>
          </a:xfrm>
          <a:prstGeom prst="roundRect">
            <a:avLst>
              <a:gd name="adj" fmla="val 7778"/>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创新发展</a:t>
            </a:r>
            <a:r>
              <a:rPr lang="zh-CN" altLang="en-US" dirty="0"/>
              <a:t>：公开源码促进创新和新功能开发</a:t>
            </a:r>
            <a:r>
              <a:rPr lang="zh-CN" altLang="en-US" sz="1867" dirty="0">
                <a:latin typeface="Open Sans" pitchFamily="34" charset="0"/>
                <a:ea typeface="Open Sans" pitchFamily="34" charset="0"/>
                <a:cs typeface="Open Sans" pitchFamily="34" charset="0"/>
              </a:rPr>
              <a:t>。</a:t>
            </a:r>
            <a:endParaRPr lang="en-US" sz="1867" dirty="0">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9439929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50" fill="hold"/>
                                        <p:tgtEl>
                                          <p:spTgt spid="6"/>
                                        </p:tgtEl>
                                        <p:attrNameLst>
                                          <p:attrName>ppt_x</p:attrName>
                                        </p:attrNameLst>
                                      </p:cBhvr>
                                      <p:tavLst>
                                        <p:tav tm="0">
                                          <p:val>
                                            <p:strVal val="#ppt_x"/>
                                          </p:val>
                                        </p:tav>
                                        <p:tav tm="100000">
                                          <p:val>
                                            <p:strVal val="#ppt_x"/>
                                          </p:val>
                                        </p:tav>
                                      </p:tavLst>
                                    </p:anim>
                                    <p:anim calcmode="lin" valueType="num">
                                      <p:cBhvr additive="base">
                                        <p:cTn id="18" dur="25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250" fill="hold"/>
                                        <p:tgtEl>
                                          <p:spTgt spid="11"/>
                                        </p:tgtEl>
                                        <p:attrNameLst>
                                          <p:attrName>ppt_x</p:attrName>
                                        </p:attrNameLst>
                                      </p:cBhvr>
                                      <p:tavLst>
                                        <p:tav tm="0">
                                          <p:val>
                                            <p:strVal val="#ppt_x"/>
                                          </p:val>
                                        </p:tav>
                                        <p:tav tm="100000">
                                          <p:val>
                                            <p:strVal val="#ppt_x"/>
                                          </p:val>
                                        </p:tav>
                                      </p:tavLst>
                                    </p:anim>
                                    <p:anim calcmode="lin" valueType="num">
                                      <p:cBhvr additive="base">
                                        <p:cTn id="23" dur="25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ppt_x"/>
                                          </p:val>
                                        </p:tav>
                                        <p:tav tm="100000">
                                          <p:val>
                                            <p:strVal val="#ppt_x"/>
                                          </p:val>
                                        </p:tav>
                                      </p:tavLst>
                                    </p:anim>
                                    <p:anim calcmode="lin" valueType="num">
                                      <p:cBhvr additive="base">
                                        <p:cTn id="28" dur="25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1250"/>
                            </p:stCondLst>
                            <p:childTnLst>
                              <p:par>
                                <p:cTn id="30" presetID="2" presetClass="entr" presetSubtype="4"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250" fill="hold"/>
                                        <p:tgtEl>
                                          <p:spTgt spid="38"/>
                                        </p:tgtEl>
                                        <p:attrNameLst>
                                          <p:attrName>ppt_x</p:attrName>
                                        </p:attrNameLst>
                                      </p:cBhvr>
                                      <p:tavLst>
                                        <p:tav tm="0">
                                          <p:val>
                                            <p:strVal val="#ppt_x"/>
                                          </p:val>
                                        </p:tav>
                                        <p:tav tm="100000">
                                          <p:val>
                                            <p:strVal val="#ppt_x"/>
                                          </p:val>
                                        </p:tav>
                                      </p:tavLst>
                                    </p:anim>
                                    <p:anim calcmode="lin" valueType="num">
                                      <p:cBhvr additive="base">
                                        <p:cTn id="33" dur="250" fill="hold"/>
                                        <p:tgtEl>
                                          <p:spTgt spid="38"/>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250" fill="hold"/>
                                        <p:tgtEl>
                                          <p:spTgt spid="39"/>
                                        </p:tgtEl>
                                        <p:attrNameLst>
                                          <p:attrName>ppt_x</p:attrName>
                                        </p:attrNameLst>
                                      </p:cBhvr>
                                      <p:tavLst>
                                        <p:tav tm="0">
                                          <p:val>
                                            <p:strVal val="#ppt_x"/>
                                          </p:val>
                                        </p:tav>
                                        <p:tav tm="100000">
                                          <p:val>
                                            <p:strVal val="#ppt_x"/>
                                          </p:val>
                                        </p:tav>
                                      </p:tavLst>
                                    </p:anim>
                                    <p:anim calcmode="lin" valueType="num">
                                      <p:cBhvr additive="base">
                                        <p:cTn id="38" dur="250" fill="hold"/>
                                        <p:tgtEl>
                                          <p:spTgt spid="39"/>
                                        </p:tgtEl>
                                        <p:attrNameLst>
                                          <p:attrName>ppt_y</p:attrName>
                                        </p:attrNameLst>
                                      </p:cBhvr>
                                      <p:tavLst>
                                        <p:tav tm="0">
                                          <p:val>
                                            <p:strVal val="1+#ppt_h/2"/>
                                          </p:val>
                                        </p:tav>
                                        <p:tav tm="100000">
                                          <p:val>
                                            <p:strVal val="#ppt_y"/>
                                          </p:val>
                                        </p:tav>
                                      </p:tavLst>
                                    </p:anim>
                                  </p:childTnLst>
                                </p:cTn>
                              </p:par>
                            </p:childTnLst>
                          </p:cTn>
                        </p:par>
                        <p:par>
                          <p:cTn id="39" fill="hold">
                            <p:stCondLst>
                              <p:cond delay="1750"/>
                            </p:stCondLst>
                            <p:childTnLst>
                              <p:par>
                                <p:cTn id="40" presetID="2" presetClass="entr" presetSubtype="4"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 calcmode="lin" valueType="num">
                                      <p:cBhvr additive="base">
                                        <p:cTn id="42" dur="250" fill="hold"/>
                                        <p:tgtEl>
                                          <p:spTgt spid="55"/>
                                        </p:tgtEl>
                                        <p:attrNameLst>
                                          <p:attrName>ppt_x</p:attrName>
                                        </p:attrNameLst>
                                      </p:cBhvr>
                                      <p:tavLst>
                                        <p:tav tm="0">
                                          <p:val>
                                            <p:strVal val="#ppt_x"/>
                                          </p:val>
                                        </p:tav>
                                        <p:tav tm="100000">
                                          <p:val>
                                            <p:strVal val="#ppt_x"/>
                                          </p:val>
                                        </p:tav>
                                      </p:tavLst>
                                    </p:anim>
                                    <p:anim calcmode="lin" valueType="num">
                                      <p:cBhvr additive="base">
                                        <p:cTn id="43" dur="250" fill="hold"/>
                                        <p:tgtEl>
                                          <p:spTgt spid="55"/>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250" fill="hold"/>
                                        <p:tgtEl>
                                          <p:spTgt spid="47"/>
                                        </p:tgtEl>
                                        <p:attrNameLst>
                                          <p:attrName>ppt_x</p:attrName>
                                        </p:attrNameLst>
                                      </p:cBhvr>
                                      <p:tavLst>
                                        <p:tav tm="0">
                                          <p:val>
                                            <p:strVal val="#ppt_x"/>
                                          </p:val>
                                        </p:tav>
                                        <p:tav tm="100000">
                                          <p:val>
                                            <p:strVal val="#ppt_x"/>
                                          </p:val>
                                        </p:tav>
                                      </p:tavLst>
                                    </p:anim>
                                    <p:anim calcmode="lin" valueType="num">
                                      <p:cBhvr additive="base">
                                        <p:cTn id="48" dur="250" fill="hold"/>
                                        <p:tgtEl>
                                          <p:spTgt spid="47"/>
                                        </p:tgtEl>
                                        <p:attrNameLst>
                                          <p:attrName>ppt_y</p:attrName>
                                        </p:attrNameLst>
                                      </p:cBhvr>
                                      <p:tavLst>
                                        <p:tav tm="0">
                                          <p:val>
                                            <p:strVal val="1+#ppt_h/2"/>
                                          </p:val>
                                        </p:tav>
                                        <p:tav tm="100000">
                                          <p:val>
                                            <p:strVal val="#ppt_y"/>
                                          </p:val>
                                        </p:tav>
                                      </p:tavLst>
                                    </p:anim>
                                  </p:childTnLst>
                                </p:cTn>
                              </p:par>
                            </p:childTnLst>
                          </p:cTn>
                        </p:par>
                        <p:par>
                          <p:cTn id="49" fill="hold">
                            <p:stCondLst>
                              <p:cond delay="2250"/>
                            </p:stCondLst>
                            <p:childTnLst>
                              <p:par>
                                <p:cTn id="50" presetID="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250" fill="hold"/>
                                        <p:tgtEl>
                                          <p:spTgt spid="48"/>
                                        </p:tgtEl>
                                        <p:attrNameLst>
                                          <p:attrName>ppt_x</p:attrName>
                                        </p:attrNameLst>
                                      </p:cBhvr>
                                      <p:tavLst>
                                        <p:tav tm="0">
                                          <p:val>
                                            <p:strVal val="#ppt_x"/>
                                          </p:val>
                                        </p:tav>
                                        <p:tav tm="100000">
                                          <p:val>
                                            <p:strVal val="#ppt_x"/>
                                          </p:val>
                                        </p:tav>
                                      </p:tavLst>
                                    </p:anim>
                                    <p:anim calcmode="lin" valueType="num">
                                      <p:cBhvr additive="base">
                                        <p:cTn id="53" dur="250" fill="hold"/>
                                        <p:tgtEl>
                                          <p:spTgt spid="48"/>
                                        </p:tgtEl>
                                        <p:attrNameLst>
                                          <p:attrName>ppt_y</p:attrName>
                                        </p:attrNameLst>
                                      </p:cBhvr>
                                      <p:tavLst>
                                        <p:tav tm="0">
                                          <p:val>
                                            <p:strVal val="1+#ppt_h/2"/>
                                          </p:val>
                                        </p:tav>
                                        <p:tav tm="100000">
                                          <p:val>
                                            <p:strVal val="#ppt_y"/>
                                          </p:val>
                                        </p:tav>
                                      </p:tavLst>
                                    </p:anim>
                                  </p:childTnLst>
                                </p:cTn>
                              </p:par>
                            </p:childTnLst>
                          </p:cTn>
                        </p:par>
                        <p:par>
                          <p:cTn id="54" fill="hold">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250" fill="hold"/>
                                        <p:tgtEl>
                                          <p:spTgt spid="49"/>
                                        </p:tgtEl>
                                        <p:attrNameLst>
                                          <p:attrName>ppt_x</p:attrName>
                                        </p:attrNameLst>
                                      </p:cBhvr>
                                      <p:tavLst>
                                        <p:tav tm="0">
                                          <p:val>
                                            <p:strVal val="#ppt_x"/>
                                          </p:val>
                                        </p:tav>
                                        <p:tav tm="100000">
                                          <p:val>
                                            <p:strVal val="#ppt_x"/>
                                          </p:val>
                                        </p:tav>
                                      </p:tavLst>
                                    </p:anim>
                                    <p:anim calcmode="lin" valueType="num">
                                      <p:cBhvr additive="base">
                                        <p:cTn id="58" dur="250" fill="hold"/>
                                        <p:tgtEl>
                                          <p:spTgt spid="49"/>
                                        </p:tgtEl>
                                        <p:attrNameLst>
                                          <p:attrName>ppt_y</p:attrName>
                                        </p:attrNameLst>
                                      </p:cBhvr>
                                      <p:tavLst>
                                        <p:tav tm="0">
                                          <p:val>
                                            <p:strVal val="1+#ppt_h/2"/>
                                          </p:val>
                                        </p:tav>
                                        <p:tav tm="100000">
                                          <p:val>
                                            <p:strVal val="#ppt_y"/>
                                          </p:val>
                                        </p:tav>
                                      </p:tavLst>
                                    </p:anim>
                                  </p:childTnLst>
                                </p:cTn>
                              </p:par>
                            </p:childTnLst>
                          </p:cTn>
                        </p:par>
                        <p:par>
                          <p:cTn id="59" fill="hold">
                            <p:stCondLst>
                              <p:cond delay="2750"/>
                            </p:stCondLst>
                            <p:childTnLst>
                              <p:par>
                                <p:cTn id="60" presetID="2" presetClass="entr" presetSubtype="4"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250" fill="hold"/>
                                        <p:tgtEl>
                                          <p:spTgt spid="50"/>
                                        </p:tgtEl>
                                        <p:attrNameLst>
                                          <p:attrName>ppt_x</p:attrName>
                                        </p:attrNameLst>
                                      </p:cBhvr>
                                      <p:tavLst>
                                        <p:tav tm="0">
                                          <p:val>
                                            <p:strVal val="#ppt_x"/>
                                          </p:val>
                                        </p:tav>
                                        <p:tav tm="100000">
                                          <p:val>
                                            <p:strVal val="#ppt_x"/>
                                          </p:val>
                                        </p:tav>
                                      </p:tavLst>
                                    </p:anim>
                                    <p:anim calcmode="lin" valueType="num">
                                      <p:cBhvr additive="base">
                                        <p:cTn id="63" dur="250" fill="hold"/>
                                        <p:tgtEl>
                                          <p:spTgt spid="50"/>
                                        </p:tgtEl>
                                        <p:attrNameLst>
                                          <p:attrName>ppt_y</p:attrName>
                                        </p:attrNameLst>
                                      </p:cBhvr>
                                      <p:tavLst>
                                        <p:tav tm="0">
                                          <p:val>
                                            <p:strVal val="1+#ppt_h/2"/>
                                          </p:val>
                                        </p:tav>
                                        <p:tav tm="100000">
                                          <p:val>
                                            <p:strVal val="#ppt_y"/>
                                          </p:val>
                                        </p:tav>
                                      </p:tavLst>
                                    </p:anim>
                                  </p:childTnLst>
                                </p:cTn>
                              </p:par>
                            </p:childTnLst>
                          </p:cTn>
                        </p:par>
                        <p:par>
                          <p:cTn id="64" fill="hold">
                            <p:stCondLst>
                              <p:cond delay="3000"/>
                            </p:stCondLst>
                            <p:childTnLst>
                              <p:par>
                                <p:cTn id="65" presetID="2" presetClass="entr" presetSubtype="4"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250" fill="hold"/>
                                        <p:tgtEl>
                                          <p:spTgt spid="51"/>
                                        </p:tgtEl>
                                        <p:attrNameLst>
                                          <p:attrName>ppt_x</p:attrName>
                                        </p:attrNameLst>
                                      </p:cBhvr>
                                      <p:tavLst>
                                        <p:tav tm="0">
                                          <p:val>
                                            <p:strVal val="#ppt_x"/>
                                          </p:val>
                                        </p:tav>
                                        <p:tav tm="100000">
                                          <p:val>
                                            <p:strVal val="#ppt_x"/>
                                          </p:val>
                                        </p:tav>
                                      </p:tavLst>
                                    </p:anim>
                                    <p:anim calcmode="lin" valueType="num">
                                      <p:cBhvr additive="base">
                                        <p:cTn id="68" dur="250" fill="hold"/>
                                        <p:tgtEl>
                                          <p:spTgt spid="51"/>
                                        </p:tgtEl>
                                        <p:attrNameLst>
                                          <p:attrName>ppt_y</p:attrName>
                                        </p:attrNameLst>
                                      </p:cBhvr>
                                      <p:tavLst>
                                        <p:tav tm="0">
                                          <p:val>
                                            <p:strVal val="1+#ppt_h/2"/>
                                          </p:val>
                                        </p:tav>
                                        <p:tav tm="100000">
                                          <p:val>
                                            <p:strVal val="#ppt_y"/>
                                          </p:val>
                                        </p:tav>
                                      </p:tavLst>
                                    </p:anim>
                                  </p:childTnLst>
                                </p:cTn>
                              </p:par>
                            </p:childTnLst>
                          </p:cTn>
                        </p:par>
                        <p:par>
                          <p:cTn id="69" fill="hold">
                            <p:stCondLst>
                              <p:cond delay="3250"/>
                            </p:stCondLst>
                            <p:childTnLst>
                              <p:par>
                                <p:cTn id="70" presetID="2" presetClass="entr" presetSubtype="4"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250" fill="hold"/>
                                        <p:tgtEl>
                                          <p:spTgt spid="52"/>
                                        </p:tgtEl>
                                        <p:attrNameLst>
                                          <p:attrName>ppt_x</p:attrName>
                                        </p:attrNameLst>
                                      </p:cBhvr>
                                      <p:tavLst>
                                        <p:tav tm="0">
                                          <p:val>
                                            <p:strVal val="#ppt_x"/>
                                          </p:val>
                                        </p:tav>
                                        <p:tav tm="100000">
                                          <p:val>
                                            <p:strVal val="#ppt_x"/>
                                          </p:val>
                                        </p:tav>
                                      </p:tavLst>
                                    </p:anim>
                                    <p:anim calcmode="lin" valueType="num">
                                      <p:cBhvr additive="base">
                                        <p:cTn id="73" dur="250" fill="hold"/>
                                        <p:tgtEl>
                                          <p:spTgt spid="52"/>
                                        </p:tgtEl>
                                        <p:attrNameLst>
                                          <p:attrName>ppt_y</p:attrName>
                                        </p:attrNameLst>
                                      </p:cBhvr>
                                      <p:tavLst>
                                        <p:tav tm="0">
                                          <p:val>
                                            <p:strVal val="1+#ppt_h/2"/>
                                          </p:val>
                                        </p:tav>
                                        <p:tav tm="100000">
                                          <p:val>
                                            <p:strVal val="#ppt_y"/>
                                          </p:val>
                                        </p:tav>
                                      </p:tavLst>
                                    </p:anim>
                                  </p:childTnLst>
                                </p:cTn>
                              </p:par>
                            </p:childTnLst>
                          </p:cTn>
                        </p:par>
                        <p:par>
                          <p:cTn id="74" fill="hold">
                            <p:stCondLst>
                              <p:cond delay="3500"/>
                            </p:stCondLst>
                            <p:childTnLst>
                              <p:par>
                                <p:cTn id="75" presetID="2" presetClass="entr" presetSubtype="4"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250" fill="hold"/>
                                        <p:tgtEl>
                                          <p:spTgt spid="53"/>
                                        </p:tgtEl>
                                        <p:attrNameLst>
                                          <p:attrName>ppt_x</p:attrName>
                                        </p:attrNameLst>
                                      </p:cBhvr>
                                      <p:tavLst>
                                        <p:tav tm="0">
                                          <p:val>
                                            <p:strVal val="#ppt_x"/>
                                          </p:val>
                                        </p:tav>
                                        <p:tav tm="100000">
                                          <p:val>
                                            <p:strVal val="#ppt_x"/>
                                          </p:val>
                                        </p:tav>
                                      </p:tavLst>
                                    </p:anim>
                                    <p:anim calcmode="lin" valueType="num">
                                      <p:cBhvr additive="base">
                                        <p:cTn id="78" dur="250" fill="hold"/>
                                        <p:tgtEl>
                                          <p:spTgt spid="53"/>
                                        </p:tgtEl>
                                        <p:attrNameLst>
                                          <p:attrName>ppt_y</p:attrName>
                                        </p:attrNameLst>
                                      </p:cBhvr>
                                      <p:tavLst>
                                        <p:tav tm="0">
                                          <p:val>
                                            <p:strVal val="1+#ppt_h/2"/>
                                          </p:val>
                                        </p:tav>
                                        <p:tav tm="100000">
                                          <p:val>
                                            <p:strVal val="#ppt_y"/>
                                          </p:val>
                                        </p:tav>
                                      </p:tavLst>
                                    </p:anim>
                                  </p:childTnLst>
                                </p:cTn>
                              </p:par>
                            </p:childTnLst>
                          </p:cTn>
                        </p:par>
                        <p:par>
                          <p:cTn id="79" fill="hold">
                            <p:stCondLst>
                              <p:cond delay="3750"/>
                            </p:stCondLst>
                            <p:childTnLst>
                              <p:par>
                                <p:cTn id="80" presetID="2" presetClass="entr" presetSubtype="4" fill="hold" grpId="0" nodeType="after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250" fill="hold"/>
                                        <p:tgtEl>
                                          <p:spTgt spid="54"/>
                                        </p:tgtEl>
                                        <p:attrNameLst>
                                          <p:attrName>ppt_x</p:attrName>
                                        </p:attrNameLst>
                                      </p:cBhvr>
                                      <p:tavLst>
                                        <p:tav tm="0">
                                          <p:val>
                                            <p:strVal val="#ppt_x"/>
                                          </p:val>
                                        </p:tav>
                                        <p:tav tm="100000">
                                          <p:val>
                                            <p:strVal val="#ppt_x"/>
                                          </p:val>
                                        </p:tav>
                                      </p:tavLst>
                                    </p:anim>
                                    <p:anim calcmode="lin" valueType="num">
                                      <p:cBhvr additive="base">
                                        <p:cTn id="83" dur="250" fill="hold"/>
                                        <p:tgtEl>
                                          <p:spTgt spid="54"/>
                                        </p:tgtEl>
                                        <p:attrNameLst>
                                          <p:attrName>ppt_y</p:attrName>
                                        </p:attrNameLst>
                                      </p:cBhvr>
                                      <p:tavLst>
                                        <p:tav tm="0">
                                          <p:val>
                                            <p:strVal val="1+#ppt_h/2"/>
                                          </p:val>
                                        </p:tav>
                                        <p:tav tm="100000">
                                          <p:val>
                                            <p:strVal val="#ppt_y"/>
                                          </p:val>
                                        </p:tav>
                                      </p:tavLst>
                                    </p:anim>
                                  </p:childTnLst>
                                </p:cTn>
                              </p:par>
                            </p:childTnLst>
                          </p:cTn>
                        </p:par>
                        <p:par>
                          <p:cTn id="84" fill="hold">
                            <p:stCondLst>
                              <p:cond delay="4000"/>
                            </p:stCondLst>
                            <p:childTnLst>
                              <p:par>
                                <p:cTn id="85" presetID="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additive="base">
                                        <p:cTn id="87" dur="250" fill="hold"/>
                                        <p:tgtEl>
                                          <p:spTgt spid="64"/>
                                        </p:tgtEl>
                                        <p:attrNameLst>
                                          <p:attrName>ppt_x</p:attrName>
                                        </p:attrNameLst>
                                      </p:cBhvr>
                                      <p:tavLst>
                                        <p:tav tm="0">
                                          <p:val>
                                            <p:strVal val="#ppt_x"/>
                                          </p:val>
                                        </p:tav>
                                        <p:tav tm="100000">
                                          <p:val>
                                            <p:strVal val="#ppt_x"/>
                                          </p:val>
                                        </p:tav>
                                      </p:tavLst>
                                    </p:anim>
                                    <p:anim calcmode="lin" valueType="num">
                                      <p:cBhvr additive="base">
                                        <p:cTn id="88" dur="250" fill="hold"/>
                                        <p:tgtEl>
                                          <p:spTgt spid="64"/>
                                        </p:tgtEl>
                                        <p:attrNameLst>
                                          <p:attrName>ppt_y</p:attrName>
                                        </p:attrNameLst>
                                      </p:cBhvr>
                                      <p:tavLst>
                                        <p:tav tm="0">
                                          <p:val>
                                            <p:strVal val="1+#ppt_h/2"/>
                                          </p:val>
                                        </p:tav>
                                        <p:tav tm="100000">
                                          <p:val>
                                            <p:strVal val="#ppt_y"/>
                                          </p:val>
                                        </p:tav>
                                      </p:tavLst>
                                    </p:anim>
                                  </p:childTnLst>
                                </p:cTn>
                              </p:par>
                            </p:childTnLst>
                          </p:cTn>
                        </p:par>
                        <p:par>
                          <p:cTn id="89" fill="hold">
                            <p:stCondLst>
                              <p:cond delay="4250"/>
                            </p:stCondLst>
                            <p:childTnLst>
                              <p:par>
                                <p:cTn id="90" presetID="2" presetClass="entr" presetSubtype="4" fill="hold" grpId="0" nodeType="after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250" fill="hold"/>
                                        <p:tgtEl>
                                          <p:spTgt spid="65"/>
                                        </p:tgtEl>
                                        <p:attrNameLst>
                                          <p:attrName>ppt_x</p:attrName>
                                        </p:attrNameLst>
                                      </p:cBhvr>
                                      <p:tavLst>
                                        <p:tav tm="0">
                                          <p:val>
                                            <p:strVal val="#ppt_x"/>
                                          </p:val>
                                        </p:tav>
                                        <p:tav tm="100000">
                                          <p:val>
                                            <p:strVal val="#ppt_x"/>
                                          </p:val>
                                        </p:tav>
                                      </p:tavLst>
                                    </p:anim>
                                    <p:anim calcmode="lin" valueType="num">
                                      <p:cBhvr additive="base">
                                        <p:cTn id="93" dur="250" fill="hold"/>
                                        <p:tgtEl>
                                          <p:spTgt spid="65"/>
                                        </p:tgtEl>
                                        <p:attrNameLst>
                                          <p:attrName>ppt_y</p:attrName>
                                        </p:attrNameLst>
                                      </p:cBhvr>
                                      <p:tavLst>
                                        <p:tav tm="0">
                                          <p:val>
                                            <p:strVal val="1+#ppt_h/2"/>
                                          </p:val>
                                        </p:tav>
                                        <p:tav tm="100000">
                                          <p:val>
                                            <p:strVal val="#ppt_y"/>
                                          </p:val>
                                        </p:tav>
                                      </p:tavLst>
                                    </p:anim>
                                  </p:childTnLst>
                                </p:cTn>
                              </p:par>
                            </p:childTnLst>
                          </p:cTn>
                        </p:par>
                        <p:par>
                          <p:cTn id="94" fill="hold">
                            <p:stCondLst>
                              <p:cond delay="4500"/>
                            </p:stCondLst>
                            <p:childTnLst>
                              <p:par>
                                <p:cTn id="95" presetID="2" presetClass="entr" presetSubtype="4" fill="hold" grpId="0" nodeType="afterEffect">
                                  <p:stCondLst>
                                    <p:cond delay="0"/>
                                  </p:stCondLst>
                                  <p:childTnLst>
                                    <p:set>
                                      <p:cBhvr>
                                        <p:cTn id="96" dur="1" fill="hold">
                                          <p:stCondLst>
                                            <p:cond delay="0"/>
                                          </p:stCondLst>
                                        </p:cTn>
                                        <p:tgtEl>
                                          <p:spTgt spid="66"/>
                                        </p:tgtEl>
                                        <p:attrNameLst>
                                          <p:attrName>style.visibility</p:attrName>
                                        </p:attrNameLst>
                                      </p:cBhvr>
                                      <p:to>
                                        <p:strVal val="visible"/>
                                      </p:to>
                                    </p:set>
                                    <p:anim calcmode="lin" valueType="num">
                                      <p:cBhvr additive="base">
                                        <p:cTn id="97" dur="250" fill="hold"/>
                                        <p:tgtEl>
                                          <p:spTgt spid="66"/>
                                        </p:tgtEl>
                                        <p:attrNameLst>
                                          <p:attrName>ppt_x</p:attrName>
                                        </p:attrNameLst>
                                      </p:cBhvr>
                                      <p:tavLst>
                                        <p:tav tm="0">
                                          <p:val>
                                            <p:strVal val="#ppt_x"/>
                                          </p:val>
                                        </p:tav>
                                        <p:tav tm="100000">
                                          <p:val>
                                            <p:strVal val="#ppt_x"/>
                                          </p:val>
                                        </p:tav>
                                      </p:tavLst>
                                    </p:anim>
                                    <p:anim calcmode="lin" valueType="num">
                                      <p:cBhvr additive="base">
                                        <p:cTn id="98" dur="250" fill="hold"/>
                                        <p:tgtEl>
                                          <p:spTgt spid="66"/>
                                        </p:tgtEl>
                                        <p:attrNameLst>
                                          <p:attrName>ppt_y</p:attrName>
                                        </p:attrNameLst>
                                      </p:cBhvr>
                                      <p:tavLst>
                                        <p:tav tm="0">
                                          <p:val>
                                            <p:strVal val="1+#ppt_h/2"/>
                                          </p:val>
                                        </p:tav>
                                        <p:tav tm="100000">
                                          <p:val>
                                            <p:strVal val="#ppt_y"/>
                                          </p:val>
                                        </p:tav>
                                      </p:tavLst>
                                    </p:anim>
                                  </p:childTnLst>
                                </p:cTn>
                              </p:par>
                            </p:childTnLst>
                          </p:cTn>
                        </p:par>
                        <p:par>
                          <p:cTn id="99" fill="hold">
                            <p:stCondLst>
                              <p:cond delay="4750"/>
                            </p:stCondLst>
                            <p:childTnLst>
                              <p:par>
                                <p:cTn id="100" presetID="2" presetClass="entr" presetSubtype="4" fill="hold" grpId="0" nodeType="after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additive="base">
                                        <p:cTn id="102" dur="250" fill="hold"/>
                                        <p:tgtEl>
                                          <p:spTgt spid="69"/>
                                        </p:tgtEl>
                                        <p:attrNameLst>
                                          <p:attrName>ppt_x</p:attrName>
                                        </p:attrNameLst>
                                      </p:cBhvr>
                                      <p:tavLst>
                                        <p:tav tm="0">
                                          <p:val>
                                            <p:strVal val="#ppt_x"/>
                                          </p:val>
                                        </p:tav>
                                        <p:tav tm="100000">
                                          <p:val>
                                            <p:strVal val="#ppt_x"/>
                                          </p:val>
                                        </p:tav>
                                      </p:tavLst>
                                    </p:anim>
                                    <p:anim calcmode="lin" valueType="num">
                                      <p:cBhvr additive="base">
                                        <p:cTn id="103" dur="25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2" grpId="0" animBg="1"/>
      <p:bldP spid="38" grpId="0" animBg="1"/>
      <p:bldP spid="39" grpId="0" animBg="1"/>
      <p:bldP spid="47" grpId="0" animBg="1"/>
      <p:bldP spid="48" grpId="0" animBg="1"/>
      <p:bldP spid="49" grpId="0" animBg="1"/>
      <p:bldP spid="50" grpId="0" animBg="1"/>
      <p:bldP spid="51" grpId="0" animBg="1"/>
      <p:bldP spid="52" grpId="0" animBg="1"/>
      <p:bldP spid="53" grpId="0" animBg="1"/>
      <p:bldP spid="54" grpId="0" animBg="1"/>
      <p:bldP spid="55" grpId="0" animBg="1"/>
      <p:bldP spid="64" grpId="0" animBg="1"/>
      <p:bldP spid="65" grpId="0" animBg="1"/>
      <p:bldP spid="66" grpId="0" animBg="1"/>
      <p:bldP spid="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25345" y="2278720"/>
            <a:ext cx="4070660"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cs typeface="+mn-ea"/>
                <a:sym typeface="+mn-lt"/>
              </a:rPr>
              <a:t>开源软件代码托管平台</a:t>
            </a:r>
          </a:p>
        </p:txBody>
      </p:sp>
      <p:sp>
        <p:nvSpPr>
          <p:cNvPr id="2" name="文本框 1">
            <a:extLst>
              <a:ext uri="{FF2B5EF4-FFF2-40B4-BE49-F238E27FC236}">
                <a16:creationId xmlns:a16="http://schemas.microsoft.com/office/drawing/2014/main" id="{08B05B7E-7EF9-6117-46AC-4BF50B51F6CC}"/>
              </a:ext>
            </a:extLst>
          </p:cNvPr>
          <p:cNvSpPr txBox="1"/>
          <p:nvPr/>
        </p:nvSpPr>
        <p:spPr>
          <a:xfrm>
            <a:off x="523165" y="2843710"/>
            <a:ext cx="3425582" cy="2743187"/>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了解开源软件复用需要理解代码的托管平台、开源社区、三方库管理平台之间的关系。</a:t>
            </a:r>
            <a:br>
              <a:rPr lang="en-US" altLang="zh-CN" sz="2400" dirty="0">
                <a:cs typeface="+mn-ea"/>
                <a:sym typeface="+mn-lt"/>
              </a:rPr>
            </a:br>
            <a:endParaRPr lang="en-US" altLang="zh-CN" sz="2400" dirty="0">
              <a:cs typeface="+mn-ea"/>
              <a:sym typeface="+mn-lt"/>
            </a:endParaRPr>
          </a:p>
        </p:txBody>
      </p:sp>
      <p:sp>
        <p:nvSpPr>
          <p:cNvPr id="3" name="Rectangle 2">
            <a:extLst>
              <a:ext uri="{FF2B5EF4-FFF2-40B4-BE49-F238E27FC236}">
                <a16:creationId xmlns:a16="http://schemas.microsoft.com/office/drawing/2014/main" id="{CE5FEA74-DBD0-449F-9390-03170ADAD963}"/>
              </a:ext>
            </a:extLst>
          </p:cNvPr>
          <p:cNvSpPr>
            <a:spLocks noChangeArrowheads="1"/>
          </p:cNvSpPr>
          <p:nvPr/>
        </p:nvSpPr>
        <p:spPr bwMode="auto">
          <a:xfrm>
            <a:off x="3256547" y="4013355"/>
            <a:ext cx="131593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1D4654C4-1CFD-428D-9A46-E6F312B77731}"/>
              </a:ext>
            </a:extLst>
          </p:cNvPr>
          <p:cNvGraphicFramePr>
            <a:graphicFrameLocks noChangeAspect="1"/>
          </p:cNvGraphicFramePr>
          <p:nvPr>
            <p:extLst>
              <p:ext uri="{D42A27DB-BD31-4B8C-83A1-F6EECF244321}">
                <p14:modId xmlns:p14="http://schemas.microsoft.com/office/powerpoint/2010/main" val="146125855"/>
              </p:ext>
            </p:extLst>
          </p:nvPr>
        </p:nvGraphicFramePr>
        <p:xfrm>
          <a:off x="5191760" y="2843710"/>
          <a:ext cx="6452418" cy="3136014"/>
        </p:xfrm>
        <a:graphic>
          <a:graphicData uri="http://schemas.openxmlformats.org/presentationml/2006/ole">
            <mc:AlternateContent xmlns:mc="http://schemas.openxmlformats.org/markup-compatibility/2006">
              <mc:Choice xmlns:v="urn:schemas-microsoft-com:vml" Requires="v">
                <p:oleObj name="Visio" r:id="rId4" imgW="9210822" imgH="4486459" progId="Visio.Drawing.15">
                  <p:embed/>
                </p:oleObj>
              </mc:Choice>
              <mc:Fallback>
                <p:oleObj name="Visio" r:id="rId4" imgW="9210822" imgH="4486459"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760" y="2843710"/>
                        <a:ext cx="6452418" cy="3136014"/>
                      </a:xfrm>
                      <a:prstGeom prst="rect">
                        <a:avLst/>
                      </a:prstGeom>
                      <a:noFill/>
                    </p:spPr>
                  </p:pic>
                </p:oleObj>
              </mc:Fallback>
            </mc:AlternateContent>
          </a:graphicData>
        </a:graphic>
      </p:graphicFrame>
      <p:grpSp>
        <p:nvGrpSpPr>
          <p:cNvPr id="22" name="组合 21">
            <a:extLst>
              <a:ext uri="{FF2B5EF4-FFF2-40B4-BE49-F238E27FC236}">
                <a16:creationId xmlns:a16="http://schemas.microsoft.com/office/drawing/2014/main" id="{C6E8EC15-F48A-4597-94FB-50B88DF98BC6}"/>
              </a:ext>
            </a:extLst>
          </p:cNvPr>
          <p:cNvGrpSpPr/>
          <p:nvPr/>
        </p:nvGrpSpPr>
        <p:grpSpPr>
          <a:xfrm>
            <a:off x="0" y="-1270"/>
            <a:ext cx="12192000" cy="937703"/>
            <a:chOff x="0" y="0"/>
            <a:chExt cx="19200" cy="1247"/>
          </a:xfrm>
        </p:grpSpPr>
        <p:sp>
          <p:nvSpPr>
            <p:cNvPr id="23" name="矩形 4">
              <a:extLst>
                <a:ext uri="{FF2B5EF4-FFF2-40B4-BE49-F238E27FC236}">
                  <a16:creationId xmlns:a16="http://schemas.microsoft.com/office/drawing/2014/main" id="{C6442B61-BF28-498E-A2A6-5E9F7019E82A}"/>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4" name="图片 23">
              <a:extLst>
                <a:ext uri="{FF2B5EF4-FFF2-40B4-BE49-F238E27FC236}">
                  <a16:creationId xmlns:a16="http://schemas.microsoft.com/office/drawing/2014/main" id="{0843CBB6-2ACC-4BF2-9DBD-762A03094F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5" name="直接连接符 38">
              <a:extLst>
                <a:ext uri="{FF2B5EF4-FFF2-40B4-BE49-F238E27FC236}">
                  <a16:creationId xmlns:a16="http://schemas.microsoft.com/office/drawing/2014/main" id="{3FEC831B-FB90-4BC4-B434-DAAE86F434F1}"/>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a:extLst>
                <a:ext uri="{FF2B5EF4-FFF2-40B4-BE49-F238E27FC236}">
                  <a16:creationId xmlns:a16="http://schemas.microsoft.com/office/drawing/2014/main" id="{86EF40B2-607F-48E4-BCE2-1E2600DEE12C}"/>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31" name="TextBox 9">
              <a:extLst>
                <a:ext uri="{FF2B5EF4-FFF2-40B4-BE49-F238E27FC236}">
                  <a16:creationId xmlns:a16="http://schemas.microsoft.com/office/drawing/2014/main" id="{0B447E34-82F4-401F-AE6F-75937ACC0C9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36" name="TextBox 9">
              <a:extLst>
                <a:ext uri="{FF2B5EF4-FFF2-40B4-BE49-F238E27FC236}">
                  <a16:creationId xmlns:a16="http://schemas.microsoft.com/office/drawing/2014/main" id="{8B99DC35-AB2C-49D8-A9C4-92680135E0B9}"/>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7" name="直接连接符 38">
              <a:extLst>
                <a:ext uri="{FF2B5EF4-FFF2-40B4-BE49-F238E27FC236}">
                  <a16:creationId xmlns:a16="http://schemas.microsoft.com/office/drawing/2014/main" id="{6A90DEFC-F448-4620-9F30-CCD91ECD44EE}"/>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8">
              <a:extLst>
                <a:ext uri="{FF2B5EF4-FFF2-40B4-BE49-F238E27FC236}">
                  <a16:creationId xmlns:a16="http://schemas.microsoft.com/office/drawing/2014/main" id="{600ADB5E-6030-456F-B06A-658BD6FFA838}"/>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矩形 38">
            <a:extLst>
              <a:ext uri="{FF2B5EF4-FFF2-40B4-BE49-F238E27FC236}">
                <a16:creationId xmlns:a16="http://schemas.microsoft.com/office/drawing/2014/main" id="{84CFBAF7-7157-4D9B-9776-B1E6CE6F24CE}"/>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Tree>
    <p:extLst>
      <p:ext uri="{BB962C8B-B14F-4D97-AF65-F5344CB8AC3E}">
        <p14:creationId xmlns:p14="http://schemas.microsoft.com/office/powerpoint/2010/main" val="16697443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a:extLst>
              <a:ext uri="{FF2B5EF4-FFF2-40B4-BE49-F238E27FC236}">
                <a16:creationId xmlns:a16="http://schemas.microsoft.com/office/drawing/2014/main" id="{77B71DBB-385F-418F-9338-78B020DA9E0E}"/>
              </a:ext>
            </a:extLst>
          </p:cNvPr>
          <p:cNvGraphicFramePr>
            <a:graphicFrameLocks noGrp="1"/>
          </p:cNvGraphicFramePr>
          <p:nvPr>
            <p:extLst>
              <p:ext uri="{D42A27DB-BD31-4B8C-83A1-F6EECF244321}">
                <p14:modId xmlns:p14="http://schemas.microsoft.com/office/powerpoint/2010/main" val="864843817"/>
              </p:ext>
            </p:extLst>
          </p:nvPr>
        </p:nvGraphicFramePr>
        <p:xfrm>
          <a:off x="2356286" y="2051056"/>
          <a:ext cx="9060831" cy="4609035"/>
        </p:xfrm>
        <a:graphic>
          <a:graphicData uri="http://schemas.openxmlformats.org/drawingml/2006/table">
            <a:tbl>
              <a:tblPr firstRow="1" firstCol="1" bandRow="1">
                <a:tableStyleId>{5C22544A-7EE6-4342-B048-85BDC9FD1C3A}</a:tableStyleId>
              </a:tblPr>
              <a:tblGrid>
                <a:gridCol w="1679926">
                  <a:extLst>
                    <a:ext uri="{9D8B030D-6E8A-4147-A177-3AD203B41FA5}">
                      <a16:colId xmlns:a16="http://schemas.microsoft.com/office/drawing/2014/main" val="620378818"/>
                    </a:ext>
                  </a:extLst>
                </a:gridCol>
                <a:gridCol w="7380905">
                  <a:extLst>
                    <a:ext uri="{9D8B030D-6E8A-4147-A177-3AD203B41FA5}">
                      <a16:colId xmlns:a16="http://schemas.microsoft.com/office/drawing/2014/main" val="1961149639"/>
                    </a:ext>
                  </a:extLst>
                </a:gridCol>
              </a:tblGrid>
              <a:tr h="447675">
                <a:tc>
                  <a:txBody>
                    <a:bodyPr/>
                    <a:lstStyle/>
                    <a:p>
                      <a:pPr indent="267970" algn="ctr">
                        <a:lnSpc>
                          <a:spcPct val="150000"/>
                        </a:lnSpc>
                      </a:pPr>
                      <a:r>
                        <a:rPr lang="zh-CN" sz="1400" kern="100" dirty="0">
                          <a:effectLst/>
                        </a:rPr>
                        <a:t>托管平台</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7970" algn="ctr">
                        <a:lnSpc>
                          <a:spcPct val="150000"/>
                        </a:lnSpc>
                      </a:pPr>
                      <a:r>
                        <a:rPr lang="zh-CN" sz="1400" kern="100" dirty="0">
                          <a:effectLst/>
                        </a:rPr>
                        <a:t>概 </a:t>
                      </a:r>
                      <a:r>
                        <a:rPr lang="en-US" sz="1400" kern="100" dirty="0">
                          <a:effectLst/>
                        </a:rPr>
                        <a:t>  </a:t>
                      </a:r>
                      <a:r>
                        <a:rPr lang="zh-CN" sz="1400" kern="100" dirty="0">
                          <a:effectLst/>
                        </a:rPr>
                        <a:t>述</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11034334"/>
                  </a:ext>
                </a:extLst>
              </a:tr>
              <a:tr h="774006">
                <a:tc>
                  <a:txBody>
                    <a:bodyPr/>
                    <a:lstStyle/>
                    <a:p>
                      <a:pPr indent="266700" algn="ctr">
                        <a:lnSpc>
                          <a:spcPct val="150000"/>
                        </a:lnSpc>
                      </a:pPr>
                      <a:r>
                        <a:rPr lang="en-US" sz="1400" kern="100" dirty="0">
                          <a:effectLst/>
                        </a:rPr>
                        <a:t>GitHub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00" dirty="0">
                          <a:effectLst/>
                        </a:rPr>
                        <a:t>GitHub</a:t>
                      </a:r>
                      <a:r>
                        <a:rPr lang="zh-CN" sz="1400" kern="100" dirty="0">
                          <a:effectLst/>
                        </a:rPr>
                        <a:t>是最受欢迎的代码托管平台之一。它是一个基于</a:t>
                      </a:r>
                      <a:r>
                        <a:rPr lang="en-US" sz="1400" kern="100" dirty="0">
                          <a:effectLst/>
                        </a:rPr>
                        <a:t>Git</a:t>
                      </a:r>
                      <a:r>
                        <a:rPr lang="zh-CN" sz="1400" kern="100" dirty="0">
                          <a:effectLst/>
                        </a:rPr>
                        <a:t>的协作平台，支持开源和私有项目。</a:t>
                      </a:r>
                      <a:r>
                        <a:rPr lang="en-US" sz="1400" kern="100" dirty="0">
                          <a:effectLst/>
                        </a:rPr>
                        <a:t>GitHub</a:t>
                      </a:r>
                      <a:r>
                        <a:rPr lang="zh-CN" sz="1400" kern="100" dirty="0">
                          <a:effectLst/>
                        </a:rPr>
                        <a:t>提供了一系列工具和功能，包括问题跟踪、代码审查、代码片段和项目维基等</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94113399"/>
                  </a:ext>
                </a:extLst>
              </a:tr>
              <a:tr h="774006">
                <a:tc>
                  <a:txBody>
                    <a:bodyPr/>
                    <a:lstStyle/>
                    <a:p>
                      <a:pPr indent="266700" algn="ctr">
                        <a:lnSpc>
                          <a:spcPct val="150000"/>
                        </a:lnSpc>
                      </a:pPr>
                      <a:r>
                        <a:rPr lang="en-US" sz="1400" kern="100" dirty="0">
                          <a:effectLst/>
                        </a:rPr>
                        <a:t>GitLab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00" dirty="0">
                          <a:effectLst/>
                        </a:rPr>
                        <a:t>GitLab</a:t>
                      </a:r>
                      <a:r>
                        <a:rPr lang="zh-CN" sz="1400" kern="100" dirty="0">
                          <a:effectLst/>
                        </a:rPr>
                        <a:t>也是一个基于</a:t>
                      </a:r>
                      <a:r>
                        <a:rPr lang="en-US" sz="1400" kern="100" dirty="0">
                          <a:effectLst/>
                        </a:rPr>
                        <a:t>Git</a:t>
                      </a:r>
                      <a:r>
                        <a:rPr lang="zh-CN" sz="1400" kern="100" dirty="0">
                          <a:effectLst/>
                        </a:rPr>
                        <a:t>的协作平台，类似于</a:t>
                      </a:r>
                      <a:r>
                        <a:rPr lang="en-US" sz="1400" kern="100" dirty="0">
                          <a:effectLst/>
                        </a:rPr>
                        <a:t>GitHub</a:t>
                      </a:r>
                      <a:r>
                        <a:rPr lang="zh-CN" sz="1400" kern="100" dirty="0">
                          <a:effectLst/>
                        </a:rPr>
                        <a:t>，但它更加注重企业和团队的使用。</a:t>
                      </a:r>
                      <a:r>
                        <a:rPr lang="en-US" sz="1400" kern="100" dirty="0">
                          <a:effectLst/>
                        </a:rPr>
                        <a:t>GitLab</a:t>
                      </a:r>
                      <a:r>
                        <a:rPr lang="zh-CN" sz="1400" kern="100" dirty="0">
                          <a:effectLst/>
                        </a:rPr>
                        <a:t>提供了强大的</a:t>
                      </a:r>
                      <a:r>
                        <a:rPr lang="en-US" sz="1400" kern="100" dirty="0">
                          <a:effectLst/>
                        </a:rPr>
                        <a:t>CI/CD</a:t>
                      </a:r>
                      <a:r>
                        <a:rPr lang="zh-CN" sz="1400" kern="100" dirty="0">
                          <a:effectLst/>
                        </a:rPr>
                        <a:t>（持续集成</a:t>
                      </a:r>
                      <a:r>
                        <a:rPr lang="en-US" sz="1400" kern="100" dirty="0">
                          <a:effectLst/>
                        </a:rPr>
                        <a:t>/</a:t>
                      </a:r>
                      <a:r>
                        <a:rPr lang="zh-CN" sz="1400" kern="100" dirty="0">
                          <a:effectLst/>
                        </a:rPr>
                        <a:t>持续交付）功能，以及集成式的</a:t>
                      </a:r>
                      <a:r>
                        <a:rPr lang="en-US" sz="1400" kern="100" dirty="0">
                          <a:effectLst/>
                        </a:rPr>
                        <a:t>DevOps</a:t>
                      </a:r>
                      <a:r>
                        <a:rPr lang="zh-CN" sz="1400" kern="100" dirty="0">
                          <a:effectLst/>
                        </a:rPr>
                        <a:t>平台</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022720783"/>
                  </a:ext>
                </a:extLst>
              </a:tr>
              <a:tr h="774006">
                <a:tc>
                  <a:txBody>
                    <a:bodyPr/>
                    <a:lstStyle/>
                    <a:p>
                      <a:pPr indent="266700" algn="ctr">
                        <a:lnSpc>
                          <a:spcPct val="150000"/>
                        </a:lnSpc>
                      </a:pPr>
                      <a:r>
                        <a:rPr lang="en-US" sz="1400" kern="100" dirty="0">
                          <a:effectLst/>
                        </a:rPr>
                        <a:t>Bitbucket</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00" dirty="0">
                          <a:effectLst/>
                        </a:rPr>
                        <a:t>Bitbucket</a:t>
                      </a:r>
                      <a:r>
                        <a:rPr lang="zh-CN" sz="1400" kern="100" dirty="0">
                          <a:effectLst/>
                        </a:rPr>
                        <a:t>是由</a:t>
                      </a:r>
                      <a:r>
                        <a:rPr lang="en-US" sz="1400" kern="100" dirty="0">
                          <a:effectLst/>
                        </a:rPr>
                        <a:t>Atlassian</a:t>
                      </a:r>
                      <a:r>
                        <a:rPr lang="zh-CN" sz="1400" kern="100" dirty="0">
                          <a:effectLst/>
                        </a:rPr>
                        <a:t>提供的一个基于</a:t>
                      </a:r>
                      <a:r>
                        <a:rPr lang="en-US" sz="1400" kern="100" dirty="0">
                          <a:effectLst/>
                        </a:rPr>
                        <a:t>Web</a:t>
                      </a:r>
                      <a:r>
                        <a:rPr lang="zh-CN" sz="1400" kern="100" dirty="0">
                          <a:effectLst/>
                        </a:rPr>
                        <a:t>的版本库托管服务。</a:t>
                      </a:r>
                      <a:r>
                        <a:rPr lang="en-US" sz="1400" kern="100" dirty="0">
                          <a:effectLst/>
                        </a:rPr>
                        <a:t> Bitbucket</a:t>
                      </a:r>
                      <a:r>
                        <a:rPr lang="zh-CN" sz="1400" kern="100" dirty="0">
                          <a:effectLst/>
                        </a:rPr>
                        <a:t>一般面向专有软件的专业开发者，能够与</a:t>
                      </a:r>
                      <a:r>
                        <a:rPr lang="en-US" sz="1400" kern="100" dirty="0">
                          <a:effectLst/>
                        </a:rPr>
                        <a:t>Atlassian</a:t>
                      </a:r>
                      <a:r>
                        <a:rPr lang="zh-CN" sz="1400" kern="100" dirty="0">
                          <a:effectLst/>
                        </a:rPr>
                        <a:t>的其他产品（如</a:t>
                      </a:r>
                      <a:r>
                        <a:rPr lang="en-US" sz="1400" kern="100" dirty="0">
                          <a:effectLst/>
                        </a:rPr>
                        <a:t>Jira</a:t>
                      </a:r>
                      <a:r>
                        <a:rPr lang="zh-CN" sz="1400" kern="100" dirty="0">
                          <a:effectLst/>
                        </a:rPr>
                        <a:t>，</a:t>
                      </a:r>
                      <a:r>
                        <a:rPr lang="en-US" sz="1400" kern="100" dirty="0">
                          <a:effectLst/>
                        </a:rPr>
                        <a:t>HipChat</a:t>
                      </a:r>
                      <a:r>
                        <a:rPr lang="zh-CN" sz="1400" kern="100" dirty="0">
                          <a:effectLst/>
                        </a:rPr>
                        <a:t>等）集成，适用于中小型团队和个人开发者。</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79585223"/>
                  </a:ext>
                </a:extLst>
              </a:tr>
              <a:tr h="774006">
                <a:tc>
                  <a:txBody>
                    <a:bodyPr/>
                    <a:lstStyle/>
                    <a:p>
                      <a:pPr indent="266700" algn="ctr">
                        <a:lnSpc>
                          <a:spcPct val="150000"/>
                        </a:lnSpc>
                      </a:pPr>
                      <a:r>
                        <a:rPr lang="en-US" sz="1400" kern="100" dirty="0" err="1">
                          <a:effectLst/>
                        </a:rPr>
                        <a:t>CodeHub</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zh-CN" sz="1400" kern="100" dirty="0">
                          <a:effectLst/>
                        </a:rPr>
                        <a:t>代码托管（</a:t>
                      </a:r>
                      <a:r>
                        <a:rPr lang="en-US" sz="1400" kern="100" dirty="0" err="1">
                          <a:effectLst/>
                        </a:rPr>
                        <a:t>CodeHub</a:t>
                      </a:r>
                      <a:r>
                        <a:rPr lang="zh-CN" sz="1400" kern="100" dirty="0">
                          <a:effectLst/>
                        </a:rPr>
                        <a:t>）源自华为千亿级代码管理经验，基于</a:t>
                      </a:r>
                      <a:r>
                        <a:rPr lang="en-US" sz="1400" kern="100" dirty="0">
                          <a:effectLst/>
                        </a:rPr>
                        <a:t>Git</a:t>
                      </a:r>
                      <a:r>
                        <a:rPr lang="zh-CN" sz="1400" kern="100" dirty="0">
                          <a:effectLst/>
                        </a:rPr>
                        <a:t>，提供企业代码托管的全方位服务，为软件开发者提供基于</a:t>
                      </a:r>
                      <a:r>
                        <a:rPr lang="en-US" sz="1400" kern="100" dirty="0">
                          <a:effectLst/>
                        </a:rPr>
                        <a:t>Git</a:t>
                      </a:r>
                      <a:r>
                        <a:rPr lang="zh-CN" sz="1400" kern="100" dirty="0">
                          <a:effectLst/>
                        </a:rPr>
                        <a:t>的在线代码托管服务，包括代码克隆</a:t>
                      </a:r>
                      <a:r>
                        <a:rPr lang="en-US" sz="1400" kern="100" dirty="0">
                          <a:effectLst/>
                        </a:rPr>
                        <a:t>/</a:t>
                      </a:r>
                      <a:r>
                        <a:rPr lang="zh-CN" sz="1400" kern="100" dirty="0">
                          <a:effectLst/>
                        </a:rPr>
                        <a:t>下载</a:t>
                      </a:r>
                      <a:r>
                        <a:rPr lang="en-US" sz="1400" kern="100" dirty="0">
                          <a:effectLst/>
                        </a:rPr>
                        <a:t>/</a:t>
                      </a:r>
                      <a:r>
                        <a:rPr lang="zh-CN" sz="1400" kern="100" dirty="0">
                          <a:effectLst/>
                        </a:rPr>
                        <a:t>提交</a:t>
                      </a:r>
                      <a:r>
                        <a:rPr lang="en-US" sz="1400" kern="100" dirty="0">
                          <a:effectLst/>
                        </a:rPr>
                        <a:t>/</a:t>
                      </a:r>
                      <a:r>
                        <a:rPr lang="zh-CN" sz="1400" kern="100" dirty="0">
                          <a:effectLst/>
                        </a:rPr>
                        <a:t>推送</a:t>
                      </a:r>
                      <a:r>
                        <a:rPr lang="en-US" sz="1400" kern="100" dirty="0">
                          <a:effectLst/>
                        </a:rPr>
                        <a:t>/</a:t>
                      </a:r>
                      <a:r>
                        <a:rPr lang="zh-CN" sz="1400" kern="100" dirty="0">
                          <a:effectLst/>
                        </a:rPr>
                        <a:t>比较</a:t>
                      </a:r>
                      <a:r>
                        <a:rPr lang="en-US" sz="1400" kern="100" dirty="0">
                          <a:effectLst/>
                        </a:rPr>
                        <a:t>/</a:t>
                      </a:r>
                      <a:r>
                        <a:rPr lang="zh-CN" sz="1400" kern="100" dirty="0">
                          <a:effectLst/>
                        </a:rPr>
                        <a:t>合并</a:t>
                      </a:r>
                      <a:r>
                        <a:rPr lang="en-US" sz="1400" kern="100" dirty="0">
                          <a:effectLst/>
                        </a:rPr>
                        <a:t>/</a:t>
                      </a:r>
                      <a:r>
                        <a:rPr lang="zh-CN" sz="1400" kern="100" dirty="0">
                          <a:effectLst/>
                        </a:rPr>
                        <a:t>分支</a:t>
                      </a:r>
                      <a:r>
                        <a:rPr lang="en-US" sz="1400" kern="100" dirty="0">
                          <a:effectLst/>
                        </a:rPr>
                        <a:t>/</a:t>
                      </a:r>
                      <a:r>
                        <a:rPr lang="zh-CN" sz="1400" kern="100" dirty="0">
                          <a:effectLst/>
                        </a:rPr>
                        <a:t>代码评审等功能</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44128920"/>
                  </a:ext>
                </a:extLst>
              </a:tr>
              <a:tr h="774006">
                <a:tc>
                  <a:txBody>
                    <a:bodyPr/>
                    <a:lstStyle/>
                    <a:p>
                      <a:pPr indent="266700" algn="ctr">
                        <a:lnSpc>
                          <a:spcPct val="150000"/>
                        </a:lnSpc>
                      </a:pPr>
                      <a:r>
                        <a:rPr lang="en-US" sz="1400" kern="100" dirty="0" err="1">
                          <a:effectLst/>
                        </a:rPr>
                        <a:t>Gitee</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50000"/>
                        </a:lnSpc>
                      </a:pPr>
                      <a:r>
                        <a:rPr lang="en-US" sz="1400" kern="100" dirty="0" err="1">
                          <a:effectLst/>
                        </a:rPr>
                        <a:t>Gitee</a:t>
                      </a:r>
                      <a:r>
                        <a:rPr lang="zh-CN" sz="1400" kern="100" dirty="0">
                          <a:effectLst/>
                        </a:rPr>
                        <a:t>又称为“码云”，是开源中国社区团队推出的在线代码托管平台，为开发者提供云端软件开发协作能力。码云支持个人、团队、企业实现代码托管、项目管理和协作开发</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736293080"/>
                  </a:ext>
                </a:extLst>
              </a:tr>
            </a:tbl>
          </a:graphicData>
        </a:graphic>
      </p:graphicFrame>
      <p:grpSp>
        <p:nvGrpSpPr>
          <p:cNvPr id="20" name="组合 19">
            <a:extLst>
              <a:ext uri="{FF2B5EF4-FFF2-40B4-BE49-F238E27FC236}">
                <a16:creationId xmlns:a16="http://schemas.microsoft.com/office/drawing/2014/main" id="{789DC79C-AF45-4BD0-85EF-D3470DA31444}"/>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968B8734-8845-410C-B0A5-2E361AEFD6F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68678910-BB6F-4AA1-9B4D-DABCD0876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EF086A35-8509-4AFA-9132-F7F7904FD682}"/>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CD31066B-3C74-43C8-A0A9-210510704C5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3A175B61-37A2-4D71-ACE2-DE210B00B59A}"/>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7E50742A-5C29-47B4-87C6-37A50752EA7A}"/>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B11F4679-F57D-414B-A807-1E51D15244B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DFBF46E2-1E90-4556-BB09-290D41101B53}"/>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907E0C35-A9A8-4607-B382-D8A1EED918AE}"/>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4" name="文本框 3">
            <a:extLst>
              <a:ext uri="{FF2B5EF4-FFF2-40B4-BE49-F238E27FC236}">
                <a16:creationId xmlns:a16="http://schemas.microsoft.com/office/drawing/2014/main" id="{E9A4E3A2-642D-52AD-4DA0-37278B570BDD}"/>
              </a:ext>
            </a:extLst>
          </p:cNvPr>
          <p:cNvSpPr txBox="1"/>
          <p:nvPr/>
        </p:nvSpPr>
        <p:spPr>
          <a:xfrm>
            <a:off x="286285" y="2503362"/>
            <a:ext cx="2070001" cy="944554"/>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主流的代码托管平台</a:t>
            </a:r>
            <a:endParaRPr lang="en-US" altLang="zh-CN" sz="2000" dirty="0">
              <a:cs typeface="+mn-ea"/>
              <a:sym typeface="+mn-lt"/>
            </a:endParaRPr>
          </a:p>
        </p:txBody>
      </p:sp>
    </p:spTree>
    <p:extLst>
      <p:ext uri="{BB962C8B-B14F-4D97-AF65-F5344CB8AC3E}">
        <p14:creationId xmlns:p14="http://schemas.microsoft.com/office/powerpoint/2010/main" val="36011329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611128" y="2252240"/>
            <a:ext cx="4499093"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b="1" dirty="0">
                <a:cs typeface="+mn-ea"/>
                <a:sym typeface="+mn-lt"/>
              </a:rPr>
              <a:t>开源社区</a:t>
            </a:r>
          </a:p>
        </p:txBody>
      </p:sp>
      <p:sp>
        <p:nvSpPr>
          <p:cNvPr id="2" name="文本框 1">
            <a:extLst>
              <a:ext uri="{FF2B5EF4-FFF2-40B4-BE49-F238E27FC236}">
                <a16:creationId xmlns:a16="http://schemas.microsoft.com/office/drawing/2014/main" id="{7A21B908-F075-30A3-DC16-B9637F879ECD}"/>
              </a:ext>
            </a:extLst>
          </p:cNvPr>
          <p:cNvSpPr txBox="1"/>
          <p:nvPr/>
        </p:nvSpPr>
        <p:spPr>
          <a:xfrm>
            <a:off x="182699" y="2634421"/>
            <a:ext cx="10490171" cy="947824"/>
          </a:xfrm>
          <a:prstGeom prst="rect">
            <a:avLst/>
          </a:prstGeom>
          <a:noFill/>
        </p:spPr>
        <p:txBody>
          <a:bodyPr wrap="square">
            <a:spAutoFit/>
          </a:bodyPr>
          <a:lstStyle/>
          <a:p>
            <a:pPr marL="269240" marR="0" lvl="0" algn="l" defTabSz="914400" rtl="0" eaLnBrk="1" fontAlgn="base" latinLnBrk="1" hangingPunct="1">
              <a:lnSpc>
                <a:spcPts val="3500"/>
              </a:lnSpc>
              <a:spcBef>
                <a:spcPts val="600"/>
              </a:spcBef>
              <a:spcAft>
                <a:spcPct val="0"/>
              </a:spcAft>
              <a:buClr>
                <a:srgbClr val="0070C0"/>
              </a:buClr>
              <a:buSzPct val="70000"/>
              <a:defRPr/>
            </a:pPr>
            <a:br>
              <a:rPr lang="en-US" altLang="zh-CN" sz="2400" dirty="0">
                <a:cs typeface="+mn-ea"/>
                <a:sym typeface="+mn-lt"/>
              </a:rPr>
            </a:br>
            <a:endParaRPr lang="en-US" altLang="zh-CN" sz="2400" dirty="0">
              <a:cs typeface="+mn-ea"/>
              <a:sym typeface="+mn-lt"/>
            </a:endParaRPr>
          </a:p>
        </p:txBody>
      </p:sp>
      <p:grpSp>
        <p:nvGrpSpPr>
          <p:cNvPr id="19" name="组合 18">
            <a:extLst>
              <a:ext uri="{FF2B5EF4-FFF2-40B4-BE49-F238E27FC236}">
                <a16:creationId xmlns:a16="http://schemas.microsoft.com/office/drawing/2014/main" id="{81E8111D-5993-4DFA-91BB-E10C264BF5B7}"/>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288B875D-5A1E-4BC4-AFAC-71A878053702}"/>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AC341FEE-0258-4902-AF83-E83E9FE07F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C8ABEE64-9863-4F7E-9C1E-937195B946C8}"/>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B5847BE3-82B6-4155-AEC2-CEE14EACFB10}"/>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2205146E-8B27-4D74-8F4D-32267A7C402D}"/>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6F780965-B3DD-4353-8074-700DA638CFB9}"/>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FB061C63-9DB7-480E-A775-9F47FC867DE2}"/>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6C343979-E952-4E2D-A0CA-5F6A64AABE02}"/>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15129F7C-887E-4075-B08B-00887F714D8D}"/>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3" name="文本框 2">
            <a:extLst>
              <a:ext uri="{FF2B5EF4-FFF2-40B4-BE49-F238E27FC236}">
                <a16:creationId xmlns:a16="http://schemas.microsoft.com/office/drawing/2014/main" id="{34FC874F-6862-9E52-AA15-14D0060C2E63}"/>
              </a:ext>
            </a:extLst>
          </p:cNvPr>
          <p:cNvSpPr txBox="1"/>
          <p:nvPr/>
        </p:nvSpPr>
        <p:spPr>
          <a:xfrm>
            <a:off x="921579" y="3331795"/>
            <a:ext cx="11137901" cy="1289456"/>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1800" dirty="0">
                <a:latin typeface="Arial" panose="020B0604020202020204" pitchFamily="34" charset="0"/>
                <a:ea typeface="微软雅黑" panose="020B0503020204020204" pitchFamily="34" charset="-122"/>
                <a:cs typeface="+mn-ea"/>
                <a:sym typeface="Arial" panose="020B0604020202020204" pitchFamily="34" charset="0"/>
              </a:rPr>
              <a:t>开</a:t>
            </a:r>
            <a:r>
              <a:rPr lang="zh-CN" altLang="en-US" sz="1800" dirty="0">
                <a:cs typeface="+mn-ea"/>
                <a:sym typeface="+mn-lt"/>
              </a:rPr>
              <a:t>源社区是由开源软件开发者、用户和支持者组成的社区</a:t>
            </a:r>
            <a:endParaRPr lang="zh-CN" altLang="en-US" dirty="0">
              <a:latin typeface="Arial" panose="020B0604020202020204" pitchFamily="34" charset="0"/>
              <a:ea typeface="微软雅黑" panose="020B0503020204020204" pitchFamily="34" charset="-122"/>
              <a:sym typeface="Arial" panose="020B0604020202020204" pitchFamily="34" charset="0"/>
            </a:endParaRPr>
          </a:p>
          <a:p>
            <a:pPr marL="342900" indent="-342900" algn="just">
              <a:lnSpc>
                <a:spcPct val="150000"/>
              </a:lnSpc>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sym typeface="+mn-lt"/>
              </a:rPr>
              <a:t>这些人积极参与开源软件的开发，测试、推广和维护</a:t>
            </a:r>
            <a:r>
              <a:rPr lang="en-US" altLang="zh-CN" dirty="0">
                <a:latin typeface="Arial" panose="020B0604020202020204" pitchFamily="34" charset="0"/>
                <a:ea typeface="微软雅黑" panose="020B0503020204020204" pitchFamily="34" charset="-122"/>
                <a:sym typeface="+mn-lt"/>
              </a:rPr>
              <a:t>,</a:t>
            </a:r>
            <a:r>
              <a:rPr lang="zh-CN" altLang="en-US" dirty="0">
                <a:latin typeface="Arial" panose="020B0604020202020204" pitchFamily="34" charset="0"/>
                <a:ea typeface="微软雅黑" panose="020B0503020204020204" pitchFamily="34" charset="-122"/>
                <a:sym typeface="+mn-lt"/>
              </a:rPr>
              <a:t>分享知识和经验，提供技术支持和建议，共同推动开源软件的发展和应用</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0A2C52DF-D292-2E83-6A23-4FFDD01AF1B3}"/>
              </a:ext>
            </a:extLst>
          </p:cNvPr>
          <p:cNvSpPr txBox="1"/>
          <p:nvPr/>
        </p:nvSpPr>
        <p:spPr>
          <a:xfrm>
            <a:off x="921579" y="5369484"/>
            <a:ext cx="11137901" cy="873957"/>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dirty="0">
                <a:latin typeface="Arial" panose="020B0604020202020204" pitchFamily="34" charset="0"/>
                <a:ea typeface="微软雅黑" panose="020B0503020204020204" pitchFamily="34" charset="-122"/>
                <a:sym typeface="+mn-lt"/>
              </a:rPr>
              <a:t>开源社区的核心价值观是自由、开放、透明和合作，以公共领域、开放源代码，共享知识、无限制访问和修改的方式发布</a:t>
            </a:r>
            <a:r>
              <a:rPr lang="en-US" altLang="zh-CN" dirty="0">
                <a:latin typeface="Arial" panose="020B0604020202020204" pitchFamily="34" charset="0"/>
                <a:ea typeface="微软雅黑" panose="020B0503020204020204" pitchFamily="34" charset="-122"/>
                <a:sym typeface="+mn-lt"/>
              </a:rPr>
              <a:t>,</a:t>
            </a:r>
            <a:r>
              <a:rPr lang="zh-CN" altLang="en-US" dirty="0">
                <a:latin typeface="Arial" panose="020B0604020202020204" pitchFamily="34" charset="0"/>
                <a:ea typeface="微软雅黑" panose="020B0503020204020204" pitchFamily="34" charset="-122"/>
                <a:sym typeface="+mn-lt"/>
              </a:rPr>
              <a:t>使得每个人都可以免费获取</a:t>
            </a:r>
            <a:r>
              <a:rPr lang="en-US" altLang="zh-CN" dirty="0">
                <a:latin typeface="Arial" panose="020B0604020202020204" pitchFamily="34" charset="0"/>
                <a:ea typeface="微软雅黑" panose="020B0503020204020204" pitchFamily="34" charset="-122"/>
                <a:sym typeface="+mn-lt"/>
              </a:rPr>
              <a:t>,</a:t>
            </a:r>
            <a:r>
              <a:rPr lang="zh-CN" altLang="en-US" dirty="0">
                <a:latin typeface="Arial" panose="020B0604020202020204" pitchFamily="34" charset="0"/>
                <a:ea typeface="微软雅黑" panose="020B0503020204020204" pitchFamily="34" charset="-122"/>
                <a:sym typeface="+mn-lt"/>
              </a:rPr>
              <a:t>使用、修改和分发软件，促进了技术创新和知识共享</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2CDC1255-55D1-A3CE-BED2-A389787593D3}"/>
              </a:ext>
            </a:extLst>
          </p:cNvPr>
          <p:cNvSpPr txBox="1"/>
          <p:nvPr/>
        </p:nvSpPr>
        <p:spPr>
          <a:xfrm>
            <a:off x="921579" y="2710896"/>
            <a:ext cx="6321668" cy="499111"/>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定义：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F37D670F-43A0-D149-CABD-14C9064CF108}"/>
              </a:ext>
            </a:extLst>
          </p:cNvPr>
          <p:cNvSpPr txBox="1"/>
          <p:nvPr/>
        </p:nvSpPr>
        <p:spPr>
          <a:xfrm>
            <a:off x="883798" y="4766138"/>
            <a:ext cx="6321668" cy="499111"/>
          </a:xfrm>
          <a:prstGeom prst="rect">
            <a:avLst/>
          </a:prstGeom>
          <a:noFill/>
        </p:spPr>
        <p:txBody>
          <a:bodyPr wrap="square">
            <a:spAutoFit/>
          </a:bodyPr>
          <a:lstStyle/>
          <a:p>
            <a:pPr>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核心价值：</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504310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开源软件</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814A9399-86C9-450C-8459-4260F8E1AD09}"/>
              </a:ext>
            </a:extLst>
          </p:cNvPr>
          <p:cNvGrpSpPr/>
          <p:nvPr/>
        </p:nvGrpSpPr>
        <p:grpSpPr>
          <a:xfrm>
            <a:off x="0" y="-1270"/>
            <a:ext cx="12192000" cy="937703"/>
            <a:chOff x="0" y="0"/>
            <a:chExt cx="19200" cy="1247"/>
          </a:xfrm>
        </p:grpSpPr>
        <p:sp>
          <p:nvSpPr>
            <p:cNvPr id="19" name="矩形 4">
              <a:extLst>
                <a:ext uri="{FF2B5EF4-FFF2-40B4-BE49-F238E27FC236}">
                  <a16:creationId xmlns:a16="http://schemas.microsoft.com/office/drawing/2014/main" id="{F46B4C84-ABBB-416F-83D8-D06B7FC2ECF2}"/>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CC916DEB-140D-4D6C-8EDE-1CC5529A6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AA521A03-3F63-4CE7-B13B-3F89875D1914}"/>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22769DE9-C078-48D9-B92F-40F2A5EC9E45}"/>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3" name="TextBox 9">
              <a:extLst>
                <a:ext uri="{FF2B5EF4-FFF2-40B4-BE49-F238E27FC236}">
                  <a16:creationId xmlns:a16="http://schemas.microsoft.com/office/drawing/2014/main" id="{098FCE35-10D9-4A77-A96E-17D76F0A6F08}"/>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4" name="TextBox 9">
              <a:extLst>
                <a:ext uri="{FF2B5EF4-FFF2-40B4-BE49-F238E27FC236}">
                  <a16:creationId xmlns:a16="http://schemas.microsoft.com/office/drawing/2014/main" id="{896C24C9-D9F8-453F-B737-2650C6D5022A}"/>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1C9F50DA-9D45-4DB4-A3D5-DC6CD7DF2C77}"/>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CE86DBD5-FC9D-4C85-8250-02072F0FED99}"/>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5CE7A99A-BAB2-4379-8CDD-E811D4296E74}"/>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pic>
        <p:nvPicPr>
          <p:cNvPr id="4" name="图片 3">
            <a:extLst>
              <a:ext uri="{FF2B5EF4-FFF2-40B4-BE49-F238E27FC236}">
                <a16:creationId xmlns:a16="http://schemas.microsoft.com/office/drawing/2014/main" id="{E7DABB1D-9144-FD46-E7B2-2F83EB97973D}"/>
              </a:ext>
            </a:extLst>
          </p:cNvPr>
          <p:cNvPicPr>
            <a:picLocks noChangeAspect="1"/>
          </p:cNvPicPr>
          <p:nvPr/>
        </p:nvPicPr>
        <p:blipFill>
          <a:blip r:embed="rId4"/>
          <a:stretch>
            <a:fillRect/>
          </a:stretch>
        </p:blipFill>
        <p:spPr>
          <a:xfrm>
            <a:off x="859663" y="2891002"/>
            <a:ext cx="1942001" cy="1211005"/>
          </a:xfrm>
          <a:prstGeom prst="rect">
            <a:avLst/>
          </a:prstGeom>
        </p:spPr>
      </p:pic>
      <p:pic>
        <p:nvPicPr>
          <p:cNvPr id="6" name="图片 5">
            <a:extLst>
              <a:ext uri="{FF2B5EF4-FFF2-40B4-BE49-F238E27FC236}">
                <a16:creationId xmlns:a16="http://schemas.microsoft.com/office/drawing/2014/main" id="{B8D71759-460E-DC7A-9BA3-B98B049A313E}"/>
              </a:ext>
            </a:extLst>
          </p:cNvPr>
          <p:cNvPicPr>
            <a:picLocks noChangeAspect="1"/>
          </p:cNvPicPr>
          <p:nvPr/>
        </p:nvPicPr>
        <p:blipFill>
          <a:blip r:embed="rId5"/>
          <a:stretch>
            <a:fillRect/>
          </a:stretch>
        </p:blipFill>
        <p:spPr>
          <a:xfrm>
            <a:off x="5785964" y="2527535"/>
            <a:ext cx="1923802" cy="1367600"/>
          </a:xfrm>
          <a:prstGeom prst="rect">
            <a:avLst/>
          </a:prstGeom>
        </p:spPr>
      </p:pic>
      <p:pic>
        <p:nvPicPr>
          <p:cNvPr id="8" name="图片 7">
            <a:extLst>
              <a:ext uri="{FF2B5EF4-FFF2-40B4-BE49-F238E27FC236}">
                <a16:creationId xmlns:a16="http://schemas.microsoft.com/office/drawing/2014/main" id="{5F8286A2-9810-E534-5CED-B1FD845B036D}"/>
              </a:ext>
            </a:extLst>
          </p:cNvPr>
          <p:cNvPicPr>
            <a:picLocks noChangeAspect="1"/>
          </p:cNvPicPr>
          <p:nvPr/>
        </p:nvPicPr>
        <p:blipFill>
          <a:blip r:embed="rId6"/>
          <a:stretch>
            <a:fillRect/>
          </a:stretch>
        </p:blipFill>
        <p:spPr>
          <a:xfrm>
            <a:off x="3298080" y="3537155"/>
            <a:ext cx="1826487" cy="695243"/>
          </a:xfrm>
          <a:prstGeom prst="rect">
            <a:avLst/>
          </a:prstGeom>
        </p:spPr>
      </p:pic>
      <p:pic>
        <p:nvPicPr>
          <p:cNvPr id="12" name="图片 11">
            <a:extLst>
              <a:ext uri="{FF2B5EF4-FFF2-40B4-BE49-F238E27FC236}">
                <a16:creationId xmlns:a16="http://schemas.microsoft.com/office/drawing/2014/main" id="{1882B6F9-6F13-5642-D9D5-1C91CD2F2E39}"/>
              </a:ext>
            </a:extLst>
          </p:cNvPr>
          <p:cNvPicPr>
            <a:picLocks noChangeAspect="1"/>
          </p:cNvPicPr>
          <p:nvPr/>
        </p:nvPicPr>
        <p:blipFill>
          <a:blip r:embed="rId7"/>
          <a:stretch>
            <a:fillRect/>
          </a:stretch>
        </p:blipFill>
        <p:spPr>
          <a:xfrm>
            <a:off x="3069053" y="2841914"/>
            <a:ext cx="2863770" cy="537458"/>
          </a:xfrm>
          <a:prstGeom prst="rect">
            <a:avLst/>
          </a:prstGeom>
        </p:spPr>
      </p:pic>
      <p:pic>
        <p:nvPicPr>
          <p:cNvPr id="37" name="图片 36">
            <a:extLst>
              <a:ext uri="{FF2B5EF4-FFF2-40B4-BE49-F238E27FC236}">
                <a16:creationId xmlns:a16="http://schemas.microsoft.com/office/drawing/2014/main" id="{788D2812-DE94-2F10-4DB1-B238D4E80F2D}"/>
              </a:ext>
            </a:extLst>
          </p:cNvPr>
          <p:cNvPicPr>
            <a:picLocks noChangeAspect="1"/>
          </p:cNvPicPr>
          <p:nvPr/>
        </p:nvPicPr>
        <p:blipFill>
          <a:blip r:embed="rId8"/>
          <a:stretch>
            <a:fillRect/>
          </a:stretch>
        </p:blipFill>
        <p:spPr>
          <a:xfrm>
            <a:off x="7932669" y="3466565"/>
            <a:ext cx="1923801" cy="802441"/>
          </a:xfrm>
          <a:prstGeom prst="rect">
            <a:avLst/>
          </a:prstGeom>
        </p:spPr>
      </p:pic>
      <p:pic>
        <p:nvPicPr>
          <p:cNvPr id="39" name="图片 38">
            <a:extLst>
              <a:ext uri="{FF2B5EF4-FFF2-40B4-BE49-F238E27FC236}">
                <a16:creationId xmlns:a16="http://schemas.microsoft.com/office/drawing/2014/main" id="{52D39425-1678-1222-F859-63CEF03AF8B8}"/>
              </a:ext>
            </a:extLst>
          </p:cNvPr>
          <p:cNvPicPr>
            <a:picLocks noChangeAspect="1"/>
          </p:cNvPicPr>
          <p:nvPr/>
        </p:nvPicPr>
        <p:blipFill>
          <a:blip r:embed="rId9"/>
          <a:stretch>
            <a:fillRect/>
          </a:stretch>
        </p:blipFill>
        <p:spPr>
          <a:xfrm>
            <a:off x="7954655" y="2589007"/>
            <a:ext cx="2218730" cy="877558"/>
          </a:xfrm>
          <a:prstGeom prst="rect">
            <a:avLst/>
          </a:prstGeom>
        </p:spPr>
      </p:pic>
      <p:pic>
        <p:nvPicPr>
          <p:cNvPr id="41" name="图片 40">
            <a:extLst>
              <a:ext uri="{FF2B5EF4-FFF2-40B4-BE49-F238E27FC236}">
                <a16:creationId xmlns:a16="http://schemas.microsoft.com/office/drawing/2014/main" id="{C3D435DB-7DD9-0359-A01F-7F0BB81C6588}"/>
              </a:ext>
            </a:extLst>
          </p:cNvPr>
          <p:cNvPicPr>
            <a:picLocks noChangeAspect="1"/>
          </p:cNvPicPr>
          <p:nvPr/>
        </p:nvPicPr>
        <p:blipFill>
          <a:blip r:embed="rId10"/>
          <a:stretch>
            <a:fillRect/>
          </a:stretch>
        </p:blipFill>
        <p:spPr>
          <a:xfrm>
            <a:off x="6932047" y="5847352"/>
            <a:ext cx="2265976" cy="897603"/>
          </a:xfrm>
          <a:prstGeom prst="rect">
            <a:avLst/>
          </a:prstGeom>
        </p:spPr>
      </p:pic>
      <p:pic>
        <p:nvPicPr>
          <p:cNvPr id="43" name="图片 42">
            <a:extLst>
              <a:ext uri="{FF2B5EF4-FFF2-40B4-BE49-F238E27FC236}">
                <a16:creationId xmlns:a16="http://schemas.microsoft.com/office/drawing/2014/main" id="{929AC104-4748-CE57-EC77-3ED981BA4700}"/>
              </a:ext>
            </a:extLst>
          </p:cNvPr>
          <p:cNvPicPr>
            <a:picLocks noChangeAspect="1"/>
          </p:cNvPicPr>
          <p:nvPr/>
        </p:nvPicPr>
        <p:blipFill>
          <a:blip r:embed="rId11"/>
          <a:stretch>
            <a:fillRect/>
          </a:stretch>
        </p:blipFill>
        <p:spPr>
          <a:xfrm>
            <a:off x="3662686" y="5055955"/>
            <a:ext cx="2191358" cy="738497"/>
          </a:xfrm>
          <a:prstGeom prst="rect">
            <a:avLst/>
          </a:prstGeom>
        </p:spPr>
      </p:pic>
      <p:pic>
        <p:nvPicPr>
          <p:cNvPr id="45" name="图片 44">
            <a:extLst>
              <a:ext uri="{FF2B5EF4-FFF2-40B4-BE49-F238E27FC236}">
                <a16:creationId xmlns:a16="http://schemas.microsoft.com/office/drawing/2014/main" id="{FDA9EAEC-F739-EC4E-02B3-49438A92CC3C}"/>
              </a:ext>
            </a:extLst>
          </p:cNvPr>
          <p:cNvPicPr>
            <a:picLocks noChangeAspect="1"/>
          </p:cNvPicPr>
          <p:nvPr/>
        </p:nvPicPr>
        <p:blipFill>
          <a:blip r:embed="rId12"/>
          <a:stretch>
            <a:fillRect/>
          </a:stretch>
        </p:blipFill>
        <p:spPr>
          <a:xfrm>
            <a:off x="3662686" y="5900571"/>
            <a:ext cx="2938682" cy="749512"/>
          </a:xfrm>
          <a:prstGeom prst="rect">
            <a:avLst/>
          </a:prstGeom>
        </p:spPr>
      </p:pic>
      <p:pic>
        <p:nvPicPr>
          <p:cNvPr id="47" name="图片 46">
            <a:extLst>
              <a:ext uri="{FF2B5EF4-FFF2-40B4-BE49-F238E27FC236}">
                <a16:creationId xmlns:a16="http://schemas.microsoft.com/office/drawing/2014/main" id="{A662A9AB-3067-68BB-E352-0D22566BC7BA}"/>
              </a:ext>
            </a:extLst>
          </p:cNvPr>
          <p:cNvPicPr>
            <a:picLocks noChangeAspect="1"/>
          </p:cNvPicPr>
          <p:nvPr/>
        </p:nvPicPr>
        <p:blipFill>
          <a:blip r:embed="rId13"/>
          <a:stretch>
            <a:fillRect/>
          </a:stretch>
        </p:blipFill>
        <p:spPr>
          <a:xfrm>
            <a:off x="1124935" y="5081952"/>
            <a:ext cx="2191358" cy="1635462"/>
          </a:xfrm>
          <a:prstGeom prst="rect">
            <a:avLst/>
          </a:prstGeom>
        </p:spPr>
      </p:pic>
      <p:sp>
        <p:nvSpPr>
          <p:cNvPr id="48" name="文本框 47">
            <a:extLst>
              <a:ext uri="{FF2B5EF4-FFF2-40B4-BE49-F238E27FC236}">
                <a16:creationId xmlns:a16="http://schemas.microsoft.com/office/drawing/2014/main" id="{E7E66E45-68FA-C18A-6DA5-5FD16B5626B7}"/>
              </a:ext>
            </a:extLst>
          </p:cNvPr>
          <p:cNvSpPr txBox="1"/>
          <p:nvPr/>
        </p:nvSpPr>
        <p:spPr>
          <a:xfrm>
            <a:off x="625474" y="2341151"/>
            <a:ext cx="4499093"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cs typeface="+mn-ea"/>
                <a:sym typeface="+mn-lt"/>
              </a:rPr>
              <a:t>国际开源社区</a:t>
            </a:r>
          </a:p>
        </p:txBody>
      </p:sp>
      <p:sp>
        <p:nvSpPr>
          <p:cNvPr id="49" name="文本框 48">
            <a:extLst>
              <a:ext uri="{FF2B5EF4-FFF2-40B4-BE49-F238E27FC236}">
                <a16:creationId xmlns:a16="http://schemas.microsoft.com/office/drawing/2014/main" id="{0C136B66-5699-4ED0-7E35-36FCDE83946A}"/>
              </a:ext>
            </a:extLst>
          </p:cNvPr>
          <p:cNvSpPr txBox="1"/>
          <p:nvPr/>
        </p:nvSpPr>
        <p:spPr>
          <a:xfrm>
            <a:off x="683777" y="4197389"/>
            <a:ext cx="4499093" cy="495713"/>
          </a:xfrm>
          <a:prstGeom prst="rect">
            <a:avLst/>
          </a:prstGeom>
          <a:noFill/>
        </p:spPr>
        <p:txBody>
          <a:bodyPr wrap="square">
            <a:spAutoFit/>
          </a:bodyPr>
          <a:lstStyle/>
          <a:p>
            <a:pPr marL="269240" fontAlgn="base">
              <a:lnSpc>
                <a:spcPts val="3500"/>
              </a:lnSpc>
              <a:spcBef>
                <a:spcPts val="600"/>
              </a:spcBef>
              <a:spcAft>
                <a:spcPct val="0"/>
              </a:spcAft>
              <a:buClr>
                <a:srgbClr val="0070C0"/>
              </a:buClr>
              <a:buSzPct val="70000"/>
              <a:defRPr/>
            </a:pPr>
            <a:r>
              <a:rPr lang="zh-CN" altLang="en-US" sz="2200" b="1" dirty="0">
                <a:cs typeface="+mn-ea"/>
                <a:sym typeface="+mn-lt"/>
              </a:rPr>
              <a:t>国内开源社区</a:t>
            </a:r>
          </a:p>
        </p:txBody>
      </p:sp>
    </p:spTree>
    <p:extLst>
      <p:ext uri="{BB962C8B-B14F-4D97-AF65-F5344CB8AC3E}">
        <p14:creationId xmlns:p14="http://schemas.microsoft.com/office/powerpoint/2010/main" val="4231617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软件产品线</a:t>
              </a:r>
              <a:endParaRPr lang="en-US" altLang="zh-CN"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AED952FF-AC9F-47BF-998F-E2376F31B1FE}"/>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6AE1426F-C686-48F6-8A57-0DABA3DAB5E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58584387-68F9-4959-9104-B7FDE49D81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D0865675-3C35-4675-97EE-E41EAFA827F8}"/>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D616287-E71F-446D-9688-E0456AA14993}"/>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B8FDA6E0-8F89-4216-9494-D4FF2D4185FD}"/>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C661B079-6DD4-471C-90E5-56D81B538054}"/>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F9C830B9-2607-4597-BE01-B66AF8343AE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D89BED27-1D49-4C84-A1DE-B4B2A024CB9B}"/>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A7FF3836-4F21-4826-8877-A5427E422F64}"/>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2" name="文本框 1">
            <a:extLst>
              <a:ext uri="{FF2B5EF4-FFF2-40B4-BE49-F238E27FC236}">
                <a16:creationId xmlns:a16="http://schemas.microsoft.com/office/drawing/2014/main" id="{D93377EB-126D-809B-F50A-EA1C855B2018}"/>
              </a:ext>
            </a:extLst>
          </p:cNvPr>
          <p:cNvSpPr txBox="1"/>
          <p:nvPr/>
        </p:nvSpPr>
        <p:spPr>
          <a:xfrm>
            <a:off x="758189" y="3072941"/>
            <a:ext cx="11137901" cy="869533"/>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dirty="0">
                <a:cs typeface="+mn-ea"/>
                <a:sym typeface="+mn-lt"/>
              </a:rPr>
              <a:t>软件产品线</a:t>
            </a:r>
            <a:r>
              <a:rPr lang="en-US" altLang="zh-CN" dirty="0">
                <a:cs typeface="+mn-ea"/>
                <a:sym typeface="+mn-lt"/>
              </a:rPr>
              <a:t>(Software Product Line</a:t>
            </a:r>
            <a:r>
              <a:rPr lang="zh-CN" altLang="en-US" dirty="0">
                <a:cs typeface="+mn-ea"/>
                <a:sym typeface="+mn-lt"/>
              </a:rPr>
              <a:t>，</a:t>
            </a:r>
            <a:r>
              <a:rPr lang="en-US" altLang="zh-CN" dirty="0">
                <a:cs typeface="+mn-ea"/>
                <a:sym typeface="+mn-lt"/>
              </a:rPr>
              <a:t>SPL)</a:t>
            </a:r>
            <a:r>
              <a:rPr lang="zh-CN" altLang="en-US" dirty="0">
                <a:cs typeface="+mn-ea"/>
                <a:sym typeface="+mn-lt"/>
              </a:rPr>
              <a:t>是由卡耐基梅隆大学的软件工程研究所提出的，它是指一组具有可管理的公共特性的软件密集性系统的集合</a:t>
            </a:r>
            <a:endParaRPr lang="zh-CN" altLang="en-US" dirty="0">
              <a:cs typeface="+mn-ea"/>
              <a:sym typeface="Arial" panose="020B0604020202020204" pitchFamily="34" charset="0"/>
            </a:endParaRPr>
          </a:p>
        </p:txBody>
      </p:sp>
      <p:sp>
        <p:nvSpPr>
          <p:cNvPr id="3" name="下箭头 11">
            <a:extLst>
              <a:ext uri="{FF2B5EF4-FFF2-40B4-BE49-F238E27FC236}">
                <a16:creationId xmlns:a16="http://schemas.microsoft.com/office/drawing/2014/main" id="{ACD96234-72C1-ECD4-1F4B-92AB35D32BDE}"/>
              </a:ext>
            </a:extLst>
          </p:cNvPr>
          <p:cNvSpPr/>
          <p:nvPr/>
        </p:nvSpPr>
        <p:spPr>
          <a:xfrm rot="2750243">
            <a:off x="7573859" y="4904298"/>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r>
              <a:rPr lang="zh-CN" altLang="en-US"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4" name="Rounded Rectangle 3">
            <a:extLst>
              <a:ext uri="{FF2B5EF4-FFF2-40B4-BE49-F238E27FC236}">
                <a16:creationId xmlns:a16="http://schemas.microsoft.com/office/drawing/2014/main" id="{B7DEA106-FAB8-A82C-7412-0BD0336E7964}"/>
              </a:ext>
            </a:extLst>
          </p:cNvPr>
          <p:cNvSpPr/>
          <p:nvPr/>
        </p:nvSpPr>
        <p:spPr>
          <a:xfrm>
            <a:off x="8279912" y="4103389"/>
            <a:ext cx="1924356" cy="728566"/>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软件产品线</a:t>
            </a:r>
            <a:endParaRPr lang="en-US" sz="2400" dirty="0"/>
          </a:p>
        </p:txBody>
      </p:sp>
      <p:sp>
        <p:nvSpPr>
          <p:cNvPr id="5" name="Rounded Rectangle 3">
            <a:extLst>
              <a:ext uri="{FF2B5EF4-FFF2-40B4-BE49-F238E27FC236}">
                <a16:creationId xmlns:a16="http://schemas.microsoft.com/office/drawing/2014/main" id="{C4732F10-42C2-4849-8421-D1F45D353902}"/>
              </a:ext>
            </a:extLst>
          </p:cNvPr>
          <p:cNvSpPr/>
          <p:nvPr/>
        </p:nvSpPr>
        <p:spPr>
          <a:xfrm>
            <a:off x="6647662" y="5622433"/>
            <a:ext cx="1924356" cy="1154010"/>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组件级和框架级的软件复用</a:t>
            </a:r>
            <a:endParaRPr lang="en-US" sz="2000" dirty="0"/>
          </a:p>
        </p:txBody>
      </p:sp>
      <p:sp>
        <p:nvSpPr>
          <p:cNvPr id="6" name="下箭头 11">
            <a:extLst>
              <a:ext uri="{FF2B5EF4-FFF2-40B4-BE49-F238E27FC236}">
                <a16:creationId xmlns:a16="http://schemas.microsoft.com/office/drawing/2014/main" id="{0B968636-9C0F-AE7C-ECE2-1D39B811020D}"/>
              </a:ext>
            </a:extLst>
          </p:cNvPr>
          <p:cNvSpPr/>
          <p:nvPr/>
        </p:nvSpPr>
        <p:spPr>
          <a:xfrm rot="18637499">
            <a:off x="10279355" y="4911708"/>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r>
              <a:rPr lang="zh-CN" altLang="en-US" dirty="0">
                <a:solidFill>
                  <a:schemeClr val="accent6">
                    <a:lumMod val="75000"/>
                  </a:schemeClr>
                </a:solidFill>
                <a:latin typeface="Arial" panose="020B0604020202020204" pitchFamily="34" charset="0"/>
                <a:ea typeface="微软雅黑" panose="020B0503020204020204" pitchFamily="34" charset="-122"/>
                <a:sym typeface="Arial" panose="020B0604020202020204" pitchFamily="34" charset="0"/>
              </a:rPr>
              <a:t>实现</a:t>
            </a:r>
          </a:p>
        </p:txBody>
      </p:sp>
      <p:sp>
        <p:nvSpPr>
          <p:cNvPr id="7" name="Rounded Rectangle 3">
            <a:extLst>
              <a:ext uri="{FF2B5EF4-FFF2-40B4-BE49-F238E27FC236}">
                <a16:creationId xmlns:a16="http://schemas.microsoft.com/office/drawing/2014/main" id="{1537859E-617D-05CB-F969-A18EE8559A6C}"/>
              </a:ext>
            </a:extLst>
          </p:cNvPr>
          <p:cNvSpPr/>
          <p:nvPr/>
        </p:nvSpPr>
        <p:spPr>
          <a:xfrm>
            <a:off x="9928665" y="5622433"/>
            <a:ext cx="1924356" cy="1154010"/>
          </a:xfrm>
          <a:prstGeom prst="roundRect">
            <a:avLst>
              <a:gd name="adj" fmla="val 8754"/>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更高的系统性和全面性的软件复用</a:t>
            </a:r>
            <a:endParaRPr lang="en-US" sz="2000" dirty="0"/>
          </a:p>
        </p:txBody>
      </p:sp>
      <p:sp>
        <p:nvSpPr>
          <p:cNvPr id="11" name="文本框 10">
            <a:extLst>
              <a:ext uri="{FF2B5EF4-FFF2-40B4-BE49-F238E27FC236}">
                <a16:creationId xmlns:a16="http://schemas.microsoft.com/office/drawing/2014/main" id="{2482FA15-30EE-311A-4EA1-50A5948C86C0}"/>
              </a:ext>
            </a:extLst>
          </p:cNvPr>
          <p:cNvSpPr txBox="1"/>
          <p:nvPr/>
        </p:nvSpPr>
        <p:spPr>
          <a:xfrm>
            <a:off x="706469" y="4853877"/>
            <a:ext cx="5568952" cy="1700530"/>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dirty="0">
                <a:cs typeface="+mn-ea"/>
              </a:rPr>
              <a:t>针对图书馆管理的软件产品线开发，通过分析领域共性和可变性，设计可定制、可扩展的参考架构，实现共性组件，形成领域核心资产，从而支持图书馆管理软件的快速定制化开发</a:t>
            </a:r>
            <a:endParaRPr lang="zh-CN" altLang="en-US" dirty="0">
              <a:cs typeface="+mn-ea"/>
              <a:sym typeface="Arial" panose="020B0604020202020204" pitchFamily="34" charset="0"/>
            </a:endParaRPr>
          </a:p>
        </p:txBody>
      </p:sp>
      <p:sp>
        <p:nvSpPr>
          <p:cNvPr id="12" name="文本框 11">
            <a:extLst>
              <a:ext uri="{FF2B5EF4-FFF2-40B4-BE49-F238E27FC236}">
                <a16:creationId xmlns:a16="http://schemas.microsoft.com/office/drawing/2014/main" id="{7CF9198E-2E60-2773-1C66-D36E91177628}"/>
              </a:ext>
            </a:extLst>
          </p:cNvPr>
          <p:cNvSpPr txBox="1"/>
          <p:nvPr/>
        </p:nvSpPr>
        <p:spPr>
          <a:xfrm>
            <a:off x="724808" y="2489534"/>
            <a:ext cx="6321668" cy="499111"/>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定义：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a:extLst>
              <a:ext uri="{FF2B5EF4-FFF2-40B4-BE49-F238E27FC236}">
                <a16:creationId xmlns:a16="http://schemas.microsoft.com/office/drawing/2014/main" id="{6B4C0356-2AA6-FCBB-A11E-2DEABDCBCFBE}"/>
              </a:ext>
            </a:extLst>
          </p:cNvPr>
          <p:cNvSpPr txBox="1"/>
          <p:nvPr/>
        </p:nvSpPr>
        <p:spPr>
          <a:xfrm>
            <a:off x="724808" y="4238442"/>
            <a:ext cx="6321668" cy="499111"/>
          </a:xfrm>
          <a:prstGeom prst="rect">
            <a:avLst/>
          </a:prstGeom>
          <a:noFill/>
        </p:spPr>
        <p:txBody>
          <a:bodyPr wrap="square">
            <a:spAutoFit/>
          </a:bodyPr>
          <a:lstStyle/>
          <a:p>
            <a:pPr>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案例：</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54114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ppt_x"/>
                                          </p:val>
                                        </p:tav>
                                        <p:tav tm="100000">
                                          <p:val>
                                            <p:strVal val="#ppt_x"/>
                                          </p:val>
                                        </p:tav>
                                      </p:tavLst>
                                    </p:anim>
                                    <p:anim calcmode="lin" valueType="num">
                                      <p:cBhvr additive="base">
                                        <p:cTn id="8" dur="25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250" fill="hold"/>
                                        <p:tgtEl>
                                          <p:spTgt spid="7"/>
                                        </p:tgtEl>
                                        <p:attrNameLst>
                                          <p:attrName>ppt_x</p:attrName>
                                        </p:attrNameLst>
                                      </p:cBhvr>
                                      <p:tavLst>
                                        <p:tav tm="0">
                                          <p:val>
                                            <p:strVal val="#ppt_x"/>
                                          </p:val>
                                        </p:tav>
                                        <p:tav tm="100000">
                                          <p:val>
                                            <p:strVal val="#ppt_x"/>
                                          </p:val>
                                        </p:tav>
                                      </p:tavLst>
                                    </p:anim>
                                    <p:anim calcmode="lin" valueType="num">
                                      <p:cBhvr additive="base">
                                        <p:cTn id="1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软件产品线</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4C63E3F7-ED25-EBDE-2D1B-44304FF20F6C}"/>
              </a:ext>
            </a:extLst>
          </p:cNvPr>
          <p:cNvSpPr txBox="1"/>
          <p:nvPr/>
        </p:nvSpPr>
        <p:spPr>
          <a:xfrm>
            <a:off x="425450" y="2489534"/>
            <a:ext cx="3565980" cy="1842236"/>
          </a:xfrm>
          <a:prstGeom prst="rect">
            <a:avLst/>
          </a:prstGeom>
          <a:noFill/>
        </p:spPr>
        <p:txBody>
          <a:bodyPr wrap="square">
            <a:spAutoFit/>
          </a:bodyPr>
          <a:lstStyle/>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软件产品线工程的框架：主要包括</a:t>
            </a:r>
            <a:r>
              <a:rPr lang="zh-CN" altLang="en-US" sz="2400" dirty="0">
                <a:solidFill>
                  <a:srgbClr val="FF0000"/>
                </a:solidFill>
                <a:cs typeface="+mn-ea"/>
                <a:sym typeface="+mn-lt"/>
              </a:rPr>
              <a:t>领域工程、应用系统工程和产品线管理</a:t>
            </a:r>
            <a:r>
              <a:rPr lang="zh-CN" altLang="en-US" sz="2400" dirty="0">
                <a:cs typeface="+mn-ea"/>
                <a:sym typeface="+mn-lt"/>
              </a:rPr>
              <a:t>三个方面</a:t>
            </a:r>
            <a:endParaRPr lang="en-US" altLang="zh-CN" sz="2400" dirty="0">
              <a:cs typeface="+mn-ea"/>
              <a:sym typeface="+mn-lt"/>
            </a:endParaRPr>
          </a:p>
        </p:txBody>
      </p:sp>
      <p:sp>
        <p:nvSpPr>
          <p:cNvPr id="2" name="Rectangle 2">
            <a:extLst>
              <a:ext uri="{FF2B5EF4-FFF2-40B4-BE49-F238E27FC236}">
                <a16:creationId xmlns:a16="http://schemas.microsoft.com/office/drawing/2014/main" id="{9F2AEEBF-DC9A-4F88-A966-DFC9869F5903}"/>
              </a:ext>
            </a:extLst>
          </p:cNvPr>
          <p:cNvSpPr>
            <a:spLocks noChangeArrowheads="1"/>
          </p:cNvSpPr>
          <p:nvPr/>
        </p:nvSpPr>
        <p:spPr bwMode="auto">
          <a:xfrm>
            <a:off x="2556510" y="3094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0B05F663-C68A-47DF-BFB3-EDF452714D76}"/>
              </a:ext>
            </a:extLst>
          </p:cNvPr>
          <p:cNvGraphicFramePr>
            <a:graphicFrameLocks noChangeAspect="1"/>
          </p:cNvGraphicFramePr>
          <p:nvPr>
            <p:extLst>
              <p:ext uri="{D42A27DB-BD31-4B8C-83A1-F6EECF244321}">
                <p14:modId xmlns:p14="http://schemas.microsoft.com/office/powerpoint/2010/main" val="2266035501"/>
              </p:ext>
            </p:extLst>
          </p:nvPr>
        </p:nvGraphicFramePr>
        <p:xfrm>
          <a:off x="4192493" y="1648798"/>
          <a:ext cx="7096830" cy="4490315"/>
        </p:xfrm>
        <a:graphic>
          <a:graphicData uri="http://schemas.openxmlformats.org/presentationml/2006/ole">
            <mc:AlternateContent xmlns:mc="http://schemas.openxmlformats.org/markup-compatibility/2006">
              <mc:Choice xmlns:v="urn:schemas-microsoft-com:vml" Requires="v">
                <p:oleObj name="Visio" r:id="rId4" imgW="10867996" imgH="6896272" progId="Visio.Drawing.15">
                  <p:embed/>
                </p:oleObj>
              </mc:Choice>
              <mc:Fallback>
                <p:oleObj name="Visio" r:id="rId4" imgW="10867996" imgH="689627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493" y="1648798"/>
                        <a:ext cx="7096830" cy="4490315"/>
                      </a:xfrm>
                      <a:prstGeom prst="rect">
                        <a:avLst/>
                      </a:prstGeom>
                      <a:noFill/>
                    </p:spPr>
                  </p:pic>
                </p:oleObj>
              </mc:Fallback>
            </mc:AlternateContent>
          </a:graphicData>
        </a:graphic>
      </p:graphicFrame>
      <p:grpSp>
        <p:nvGrpSpPr>
          <p:cNvPr id="21" name="组合 20">
            <a:extLst>
              <a:ext uri="{FF2B5EF4-FFF2-40B4-BE49-F238E27FC236}">
                <a16:creationId xmlns:a16="http://schemas.microsoft.com/office/drawing/2014/main" id="{E02BF77E-7B50-4180-8349-ABA5FABAAA77}"/>
              </a:ext>
            </a:extLst>
          </p:cNvPr>
          <p:cNvGrpSpPr/>
          <p:nvPr/>
        </p:nvGrpSpPr>
        <p:grpSpPr>
          <a:xfrm>
            <a:off x="0" y="-1270"/>
            <a:ext cx="12192000" cy="937703"/>
            <a:chOff x="0" y="0"/>
            <a:chExt cx="19200" cy="1247"/>
          </a:xfrm>
        </p:grpSpPr>
        <p:sp>
          <p:nvSpPr>
            <p:cNvPr id="22" name="矩形 4">
              <a:extLst>
                <a:ext uri="{FF2B5EF4-FFF2-40B4-BE49-F238E27FC236}">
                  <a16:creationId xmlns:a16="http://schemas.microsoft.com/office/drawing/2014/main" id="{249DE567-BCD2-4300-A04C-F9D6E05B923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3" name="图片 22">
              <a:extLst>
                <a:ext uri="{FF2B5EF4-FFF2-40B4-BE49-F238E27FC236}">
                  <a16:creationId xmlns:a16="http://schemas.microsoft.com/office/drawing/2014/main" id="{A75E5F52-99E6-4A20-B7AD-531BBC7C3B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4" name="直接连接符 38">
              <a:extLst>
                <a:ext uri="{FF2B5EF4-FFF2-40B4-BE49-F238E27FC236}">
                  <a16:creationId xmlns:a16="http://schemas.microsoft.com/office/drawing/2014/main" id="{CBE8E503-6959-4FD1-ACF7-53AE95B0ECED}"/>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DB31101C-D0BE-4E5E-83E2-BC913FA3C2B7}"/>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6" name="TextBox 9">
              <a:extLst>
                <a:ext uri="{FF2B5EF4-FFF2-40B4-BE49-F238E27FC236}">
                  <a16:creationId xmlns:a16="http://schemas.microsoft.com/office/drawing/2014/main" id="{E0B97FC8-CA08-49E7-9D0E-2255CD6494B3}"/>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31" name="TextBox 9">
              <a:extLst>
                <a:ext uri="{FF2B5EF4-FFF2-40B4-BE49-F238E27FC236}">
                  <a16:creationId xmlns:a16="http://schemas.microsoft.com/office/drawing/2014/main" id="{936F9E12-0260-44E6-8C78-864255552678}"/>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9F1F4A61-93A1-4A64-851B-89D9ABD767CA}"/>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BE35ED8B-2667-4164-BDB9-5867C238E40A}"/>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5E8B7D0E-34E2-4EFD-850F-AC9F5B55F8A1}"/>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Tree>
    <p:extLst>
      <p:ext uri="{BB962C8B-B14F-4D97-AF65-F5344CB8AC3E}">
        <p14:creationId xmlns:p14="http://schemas.microsoft.com/office/powerpoint/2010/main" val="20496694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软件产品线</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737F726F-DA62-41C0-9F47-4AFCE325856B}"/>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853E8594-C14B-4E2F-945C-1A7E20BE80C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CE28BBB3-1EBB-4A16-A6CC-44AAF13001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119A7778-7B05-40FA-8606-80334A9862F7}"/>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D13C0A0-ED9A-4DD4-8F61-53A12394F921}"/>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6F8646E3-3718-45CF-AFF2-EF1AE125CA3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49826C53-70DF-46FC-9211-16CC7301CA92}"/>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4A89BFAE-A636-4B0B-947B-BFC8DCC5C9F1}"/>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E55FB0C7-58AF-4844-93EE-8B97DB52AB6F}"/>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965D12E8-AF06-4200-82B5-1298F436B750}"/>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
        <p:nvSpPr>
          <p:cNvPr id="51" name="文本框 50">
            <a:extLst>
              <a:ext uri="{FF2B5EF4-FFF2-40B4-BE49-F238E27FC236}">
                <a16:creationId xmlns:a16="http://schemas.microsoft.com/office/drawing/2014/main" id="{67F511E4-E509-EE17-00FA-F581415C0576}"/>
              </a:ext>
            </a:extLst>
          </p:cNvPr>
          <p:cNvSpPr txBox="1"/>
          <p:nvPr/>
        </p:nvSpPr>
        <p:spPr>
          <a:xfrm>
            <a:off x="945699" y="2528212"/>
            <a:ext cx="10037040" cy="955903"/>
          </a:xfrm>
          <a:prstGeom prst="rect">
            <a:avLst/>
          </a:prstGeom>
          <a:noFill/>
        </p:spPr>
        <p:txBody>
          <a:bodyPr wrap="square" rtlCol="0">
            <a:spAutoFit/>
          </a:bodyPr>
          <a:lstStyle/>
          <a:p>
            <a:pPr>
              <a:lnSpc>
                <a:spcPct val="150000"/>
              </a:lnSpc>
            </a:pPr>
            <a:r>
              <a:rPr lang="zh-CN" altLang="en-US" sz="2000" b="1" dirty="0">
                <a:solidFill>
                  <a:srgbClr val="FF0000"/>
                </a:solidFill>
                <a:cs typeface="+mn-ea"/>
              </a:rPr>
              <a:t>领域工程</a:t>
            </a:r>
            <a:r>
              <a:rPr lang="en-US" altLang="zh-CN" sz="2000" b="1" dirty="0">
                <a:solidFill>
                  <a:srgbClr val="FF0000"/>
                </a:solidFill>
                <a:cs typeface="+mn-ea"/>
              </a:rPr>
              <a:t>(</a:t>
            </a:r>
            <a:r>
              <a:rPr lang="zh-CN" altLang="en-US" sz="2000" b="1" dirty="0">
                <a:solidFill>
                  <a:srgbClr val="FF0000"/>
                </a:solidFill>
                <a:cs typeface="+mn-ea"/>
              </a:rPr>
              <a:t>核心资产开发</a:t>
            </a:r>
            <a:r>
              <a:rPr lang="en-US" altLang="zh-CN" sz="2000" dirty="0">
                <a:solidFill>
                  <a:srgbClr val="FF0000"/>
                </a:solidFill>
              </a:rPr>
              <a:t>):</a:t>
            </a:r>
            <a:r>
              <a:rPr lang="zh-CN" altLang="en-US" sz="2000" dirty="0">
                <a:cs typeface="+mn-ea"/>
                <a:sym typeface="+mn-lt"/>
              </a:rPr>
              <a:t>领域工程是软件产品线工程中的核心部分，是领域核心资产的生产阶段</a:t>
            </a:r>
            <a:endParaRPr lang="zh-CN" altLang="en-US" sz="2000" dirty="0">
              <a:cs typeface="+mn-ea"/>
            </a:endParaRPr>
          </a:p>
        </p:txBody>
      </p:sp>
      <p:sp>
        <p:nvSpPr>
          <p:cNvPr id="53" name="文本框 52">
            <a:extLst>
              <a:ext uri="{FF2B5EF4-FFF2-40B4-BE49-F238E27FC236}">
                <a16:creationId xmlns:a16="http://schemas.microsoft.com/office/drawing/2014/main" id="{6C3A7B25-E3AA-CC1B-9EE7-F2A3BD67B776}"/>
              </a:ext>
            </a:extLst>
          </p:cNvPr>
          <p:cNvSpPr txBox="1"/>
          <p:nvPr/>
        </p:nvSpPr>
        <p:spPr>
          <a:xfrm>
            <a:off x="945699" y="5164696"/>
            <a:ext cx="9474016" cy="494238"/>
          </a:xfrm>
          <a:prstGeom prst="rect">
            <a:avLst/>
          </a:prstGeom>
          <a:noFill/>
        </p:spPr>
        <p:txBody>
          <a:bodyPr wrap="square" rtlCol="0">
            <a:spAutoFit/>
          </a:bodyPr>
          <a:lstStyle/>
          <a:p>
            <a:pPr>
              <a:lnSpc>
                <a:spcPct val="150000"/>
              </a:lnSpc>
            </a:pPr>
            <a:r>
              <a:rPr lang="zh-CN" altLang="en-US" sz="2000" b="1" dirty="0">
                <a:solidFill>
                  <a:srgbClr val="FF0000"/>
                </a:solidFill>
                <a:cs typeface="+mn-ea"/>
              </a:rPr>
              <a:t>应用系统工程</a:t>
            </a:r>
            <a:r>
              <a:rPr lang="en-US" altLang="zh-CN" sz="2000" b="1" dirty="0">
                <a:solidFill>
                  <a:srgbClr val="FF0000"/>
                </a:solidFill>
                <a:cs typeface="+mn-ea"/>
              </a:rPr>
              <a:t>:</a:t>
            </a:r>
            <a:r>
              <a:rPr lang="zh-CN" altLang="en-US" sz="2000" dirty="0">
                <a:cs typeface="+mn-ea"/>
                <a:sym typeface="+mn-lt"/>
              </a:rPr>
              <a:t>领域核心资产的基础上通过定制化的方式实现特定应用开发</a:t>
            </a:r>
            <a:endParaRPr lang="zh-CN" altLang="en-US" sz="2000" dirty="0">
              <a:cs typeface="+mn-ea"/>
            </a:endParaRPr>
          </a:p>
        </p:txBody>
      </p:sp>
      <p:sp>
        <p:nvSpPr>
          <p:cNvPr id="55" name="文本框 54">
            <a:extLst>
              <a:ext uri="{FF2B5EF4-FFF2-40B4-BE49-F238E27FC236}">
                <a16:creationId xmlns:a16="http://schemas.microsoft.com/office/drawing/2014/main" id="{B627CC61-17B2-C9ED-6589-DE32C8D50F1C}"/>
              </a:ext>
            </a:extLst>
          </p:cNvPr>
          <p:cNvSpPr txBox="1"/>
          <p:nvPr/>
        </p:nvSpPr>
        <p:spPr>
          <a:xfrm>
            <a:off x="945699" y="3846454"/>
            <a:ext cx="7720854" cy="955903"/>
          </a:xfrm>
          <a:prstGeom prst="rect">
            <a:avLst/>
          </a:prstGeom>
          <a:noFill/>
        </p:spPr>
        <p:txBody>
          <a:bodyPr wrap="square" rtlCol="0">
            <a:spAutoFit/>
          </a:bodyPr>
          <a:lstStyle/>
          <a:p>
            <a:pPr>
              <a:lnSpc>
                <a:spcPct val="150000"/>
              </a:lnSpc>
            </a:pPr>
            <a:r>
              <a:rPr lang="zh-CN" altLang="en-US" sz="2000" b="1" dirty="0">
                <a:solidFill>
                  <a:srgbClr val="FF0000"/>
                </a:solidFill>
                <a:cs typeface="+mn-ea"/>
              </a:rPr>
              <a:t>产品线管理</a:t>
            </a:r>
            <a:r>
              <a:rPr lang="en-US" altLang="zh-CN" sz="2000" b="1" dirty="0">
                <a:solidFill>
                  <a:srgbClr val="FF0000"/>
                </a:solidFill>
                <a:cs typeface="+mn-ea"/>
              </a:rPr>
              <a:t>:</a:t>
            </a:r>
            <a:r>
              <a:rPr lang="zh-CN" altLang="en-US" sz="2000" dirty="0">
                <a:cs typeface="+mn-ea"/>
                <a:sym typeface="+mn-lt"/>
              </a:rPr>
              <a:t>从技术和组织两个方面为软件产品线的构建和长期发展提供管理支持</a:t>
            </a:r>
            <a:endParaRPr lang="zh-CN" altLang="en-US" sz="2000" dirty="0">
              <a:cs typeface="+mn-ea"/>
            </a:endParaRPr>
          </a:p>
        </p:txBody>
      </p:sp>
    </p:spTree>
    <p:extLst>
      <p:ext uri="{BB962C8B-B14F-4D97-AF65-F5344CB8AC3E}">
        <p14:creationId xmlns:p14="http://schemas.microsoft.com/office/powerpoint/2010/main" val="10576143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6.3 </a:t>
            </a:r>
            <a:r>
              <a:rPr lang="zh-CN" altLang="en-US" sz="2800" b="1" dirty="0">
                <a:solidFill>
                  <a:schemeClr val="tx1">
                    <a:lumMod val="65000"/>
                    <a:lumOff val="35000"/>
                  </a:schemeClr>
                </a:solidFill>
                <a:cs typeface="+mn-ea"/>
                <a:sym typeface="+mn-lt"/>
              </a:rPr>
              <a:t>重用性</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软件产品线</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792655" y="2394187"/>
            <a:ext cx="10284928" cy="495713"/>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领域工程和应用工程中的关键活动可归纳为三大基本活动</a:t>
            </a:r>
          </a:p>
        </p:txBody>
      </p:sp>
      <p:pic>
        <p:nvPicPr>
          <p:cNvPr id="19" name="图片 18">
            <a:extLst>
              <a:ext uri="{FF2B5EF4-FFF2-40B4-BE49-F238E27FC236}">
                <a16:creationId xmlns:a16="http://schemas.microsoft.com/office/drawing/2014/main" id="{5C16C4FC-5B55-449A-AF0E-85D706369E22}"/>
              </a:ext>
            </a:extLst>
          </p:cNvPr>
          <p:cNvPicPr/>
          <p:nvPr/>
        </p:nvPicPr>
        <p:blipFill>
          <a:blip r:embed="rId4">
            <a:extLst>
              <a:ext uri="{28A0092B-C50C-407E-A947-70E740481C1C}">
                <a14:useLocalDpi xmlns:a14="http://schemas.microsoft.com/office/drawing/2010/main" val="0"/>
              </a:ext>
            </a:extLst>
          </a:blip>
          <a:srcRect/>
          <a:stretch>
            <a:fillRect/>
          </a:stretch>
        </p:blipFill>
        <p:spPr>
          <a:xfrm>
            <a:off x="3001010" y="2889900"/>
            <a:ext cx="4912311" cy="4327378"/>
          </a:xfrm>
          <a:prstGeom prst="rect">
            <a:avLst/>
          </a:prstGeom>
          <a:noFill/>
          <a:ln>
            <a:noFill/>
          </a:ln>
        </p:spPr>
      </p:pic>
      <p:grpSp>
        <p:nvGrpSpPr>
          <p:cNvPr id="20" name="组合 19">
            <a:extLst>
              <a:ext uri="{FF2B5EF4-FFF2-40B4-BE49-F238E27FC236}">
                <a16:creationId xmlns:a16="http://schemas.microsoft.com/office/drawing/2014/main" id="{4CEA3F0F-FD0A-4805-A182-524E57264410}"/>
              </a:ext>
            </a:extLst>
          </p:cNvPr>
          <p:cNvGrpSpPr/>
          <p:nvPr/>
        </p:nvGrpSpPr>
        <p:grpSpPr>
          <a:xfrm>
            <a:off x="0" y="-1270"/>
            <a:ext cx="12192000" cy="937703"/>
            <a:chOff x="0" y="0"/>
            <a:chExt cx="19200" cy="1247"/>
          </a:xfrm>
        </p:grpSpPr>
        <p:sp>
          <p:nvSpPr>
            <p:cNvPr id="21" name="矩形 4">
              <a:extLst>
                <a:ext uri="{FF2B5EF4-FFF2-40B4-BE49-F238E27FC236}">
                  <a16:creationId xmlns:a16="http://schemas.microsoft.com/office/drawing/2014/main" id="{2C0AA1A8-ADC3-45BA-996B-B30DA23D844A}"/>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68E1FE01-CC61-4D51-8168-6FFFC1EBC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BD062BB5-2F64-456D-A111-823B21492714}"/>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C59D2E15-EF42-4D06-A79D-4F880F919416}"/>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ED04F058-9B0C-41E5-8829-7FC30E77A495}"/>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6" name="TextBox 9">
              <a:extLst>
                <a:ext uri="{FF2B5EF4-FFF2-40B4-BE49-F238E27FC236}">
                  <a16:creationId xmlns:a16="http://schemas.microsoft.com/office/drawing/2014/main" id="{A9952482-CA07-48A9-9B0F-ACECB019CB08}"/>
                </a:ext>
              </a:extLst>
            </p:cNvPr>
            <p:cNvSpPr txBox="1"/>
            <p:nvPr/>
          </p:nvSpPr>
          <p:spPr>
            <a:xfrm>
              <a:off x="15979" y="288"/>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2BBF8B9F-CBA6-4314-A1D6-DD0521947CE8}"/>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36598B5F-7BE9-450C-9620-E00E7A8A71E4}"/>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ADE740A4-A0CC-4826-8F18-1C666C9DA204}"/>
              </a:ext>
            </a:extLst>
          </p:cNvPr>
          <p:cNvSpPr/>
          <p:nvPr/>
        </p:nvSpPr>
        <p:spPr>
          <a:xfrm>
            <a:off x="7720854" y="6624"/>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重用性</a:t>
            </a:r>
          </a:p>
        </p:txBody>
      </p:sp>
    </p:spTree>
    <p:extLst>
      <p:ext uri="{BB962C8B-B14F-4D97-AF65-F5344CB8AC3E}">
        <p14:creationId xmlns:p14="http://schemas.microsoft.com/office/powerpoint/2010/main" val="25275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Part.01</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选择编程语言</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Part.04</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软件开发工具</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32252007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集成开发环境</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78DC1A2B-CB17-4581-AB02-A06F23A57BF2}"/>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D1011FDF-1802-4D5E-9623-FFB28B80472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E983F901-2969-4C8B-ADF1-B19D9DF1FF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295533AE-D601-4737-8245-9D882A128E63}"/>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40AEED5B-9A1D-4D5A-9364-38B0746A1ADB}"/>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CD6F808D-3A82-4AA7-AA08-5F7D1FD95B8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919BBF4A-015D-49C5-838C-D6FA02025EB6}"/>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139C04A0-0CA8-4841-B715-95845470B19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00AC538A-EF6A-466B-995B-950656C22A33}"/>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4ABA3BA4-35A0-4ABC-B67F-56E4CBEE0F4E}"/>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sp>
        <p:nvSpPr>
          <p:cNvPr id="2" name="文本框 1">
            <a:extLst>
              <a:ext uri="{FF2B5EF4-FFF2-40B4-BE49-F238E27FC236}">
                <a16:creationId xmlns:a16="http://schemas.microsoft.com/office/drawing/2014/main" id="{1904A4C9-F01F-B1A4-3362-DC99467A6B7D}"/>
              </a:ext>
            </a:extLst>
          </p:cNvPr>
          <p:cNvSpPr txBox="1"/>
          <p:nvPr/>
        </p:nvSpPr>
        <p:spPr>
          <a:xfrm>
            <a:off x="827648" y="3144735"/>
            <a:ext cx="11137901" cy="955903"/>
          </a:xfrm>
          <a:prstGeom prst="rect">
            <a:avLst/>
          </a:prstGeom>
          <a:solidFill>
            <a:schemeClr val="accent1">
              <a:lumMod val="60000"/>
              <a:lumOff val="4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2000" dirty="0">
                <a:cs typeface="+mn-ea"/>
                <a:sym typeface="+mn-lt"/>
              </a:rPr>
              <a:t>集成开发环境</a:t>
            </a:r>
            <a:r>
              <a:rPr lang="en-US" altLang="zh-CN" sz="2000" dirty="0">
                <a:cs typeface="+mn-ea"/>
                <a:sym typeface="+mn-lt"/>
              </a:rPr>
              <a:t>(IDE)</a:t>
            </a:r>
            <a:r>
              <a:rPr lang="zh-CN" altLang="en-US" sz="2000" dirty="0">
                <a:cs typeface="+mn-ea"/>
                <a:sym typeface="+mn-lt"/>
              </a:rPr>
              <a:t>是现代软件开发的核心工具之一。它为程序员提供了一个集成的、一站式的开发环境，使开发过程变得更加高效和便捷</a:t>
            </a:r>
            <a:endParaRPr lang="en-US" altLang="zh-CN" sz="2000" dirty="0">
              <a:cs typeface="+mn-ea"/>
              <a:sym typeface="+mn-lt"/>
            </a:endParaRPr>
          </a:p>
        </p:txBody>
      </p:sp>
      <p:sp>
        <p:nvSpPr>
          <p:cNvPr id="3" name="文本框 2">
            <a:extLst>
              <a:ext uri="{FF2B5EF4-FFF2-40B4-BE49-F238E27FC236}">
                <a16:creationId xmlns:a16="http://schemas.microsoft.com/office/drawing/2014/main" id="{9A3894F3-953E-844D-F431-933278510092}"/>
              </a:ext>
            </a:extLst>
          </p:cNvPr>
          <p:cNvSpPr txBox="1"/>
          <p:nvPr/>
        </p:nvSpPr>
        <p:spPr>
          <a:xfrm>
            <a:off x="827647" y="5129241"/>
            <a:ext cx="11137901" cy="955903"/>
          </a:xfrm>
          <a:prstGeom prst="rect">
            <a:avLst/>
          </a:prstGeom>
          <a:solidFill>
            <a:schemeClr val="tx2">
              <a:lumMod val="25000"/>
              <a:lumOff val="75000"/>
            </a:schemeClr>
          </a:solidFill>
        </p:spPr>
        <p:txBody>
          <a:bodyPr wrap="square">
            <a:spAutoFit/>
          </a:bodyPr>
          <a:lstStyle/>
          <a:p>
            <a:pPr marL="342900" indent="-342900" algn="just">
              <a:lnSpc>
                <a:spcPct val="150000"/>
              </a:lnSpc>
              <a:buFont typeface="Wingdings" panose="05000000000000000000" pitchFamily="2" charset="2"/>
              <a:buChar char="Ø"/>
            </a:pPr>
            <a:r>
              <a:rPr lang="en-US" altLang="zh-CN" sz="2000" dirty="0">
                <a:cs typeface="+mn-ea"/>
                <a:sym typeface="+mn-lt"/>
              </a:rPr>
              <a:t>IDE</a:t>
            </a:r>
            <a:r>
              <a:rPr lang="zh-CN" altLang="en-US" sz="2000" dirty="0">
                <a:cs typeface="+mn-ea"/>
                <a:sym typeface="+mn-lt"/>
              </a:rPr>
              <a:t>的出现极大地改变了传统软件开发的方式，使得软件开发变得更加快速，灵活和可靠。</a:t>
            </a:r>
            <a:endParaRPr lang="en-US" altLang="zh-CN" sz="2000" dirty="0">
              <a:cs typeface="+mn-ea"/>
              <a:sym typeface="+mn-lt"/>
            </a:endParaRPr>
          </a:p>
          <a:p>
            <a:pPr marL="342900" indent="-342900" algn="just">
              <a:lnSpc>
                <a:spcPct val="150000"/>
              </a:lnSpc>
              <a:buFont typeface="Wingdings" panose="05000000000000000000" pitchFamily="2" charset="2"/>
              <a:buChar char="Ø"/>
            </a:pPr>
            <a:r>
              <a:rPr lang="en-US" altLang="zh-CN" sz="2000" dirty="0">
                <a:cs typeface="+mn-ea"/>
                <a:sym typeface="+mn-lt"/>
              </a:rPr>
              <a:t>IDE</a:t>
            </a:r>
            <a:r>
              <a:rPr lang="zh-CN" altLang="en-US" sz="2000" dirty="0">
                <a:cs typeface="+mn-ea"/>
                <a:sym typeface="+mn-lt"/>
              </a:rPr>
              <a:t>将各种开发工具集成到一个统一的界面中</a:t>
            </a:r>
            <a:r>
              <a:rPr lang="en-US" altLang="zh-CN" sz="2000" dirty="0">
                <a:cs typeface="+mn-ea"/>
                <a:sym typeface="+mn-lt"/>
              </a:rPr>
              <a:t>,</a:t>
            </a:r>
            <a:r>
              <a:rPr lang="zh-CN" altLang="en-US" sz="2000" dirty="0">
                <a:cs typeface="+mn-ea"/>
                <a:sym typeface="+mn-lt"/>
              </a:rPr>
              <a:t>使得软件工程师可以更加方便地使用这些工具</a:t>
            </a:r>
            <a:endParaRPr lang="en-US" altLang="zh-CN" sz="2000" dirty="0">
              <a:cs typeface="+mn-ea"/>
              <a:sym typeface="+mn-lt"/>
            </a:endParaRPr>
          </a:p>
        </p:txBody>
      </p:sp>
      <p:sp>
        <p:nvSpPr>
          <p:cNvPr id="5" name="文本框 4">
            <a:extLst>
              <a:ext uri="{FF2B5EF4-FFF2-40B4-BE49-F238E27FC236}">
                <a16:creationId xmlns:a16="http://schemas.microsoft.com/office/drawing/2014/main" id="{B7EE0365-185E-C690-A4CA-8402B293C6AB}"/>
              </a:ext>
            </a:extLst>
          </p:cNvPr>
          <p:cNvSpPr txBox="1"/>
          <p:nvPr/>
        </p:nvSpPr>
        <p:spPr>
          <a:xfrm>
            <a:off x="827648" y="2462480"/>
            <a:ext cx="6321668" cy="499111"/>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定义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01CD3A78-E958-94E3-8220-345C540A5115}"/>
              </a:ext>
            </a:extLst>
          </p:cNvPr>
          <p:cNvSpPr txBox="1"/>
          <p:nvPr/>
        </p:nvSpPr>
        <p:spPr>
          <a:xfrm>
            <a:off x="787913" y="4336268"/>
            <a:ext cx="6321668" cy="499111"/>
          </a:xfrm>
          <a:prstGeom prst="rect">
            <a:avLst/>
          </a:prstGeom>
          <a:noFill/>
        </p:spPr>
        <p:txBody>
          <a:bodyPr wrap="square">
            <a:spAutoFit/>
          </a:bodyPr>
          <a:lstStyle/>
          <a:p>
            <a:pPr algn="just">
              <a:lnSpc>
                <a:spcPct val="150000"/>
              </a:lnSpc>
            </a:pP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IDE</a:t>
            </a: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优点</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17156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集成开发环境</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78DC1A2B-CB17-4581-AB02-A06F23A57BF2}"/>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D1011FDF-1802-4D5E-9623-FFB28B80472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E983F901-2969-4C8B-ADF1-B19D9DF1FF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295533AE-D601-4737-8245-9D882A128E63}"/>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40AEED5B-9A1D-4D5A-9364-38B0746A1ADB}"/>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CD6F808D-3A82-4AA7-AA08-5F7D1FD95B8F}"/>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919BBF4A-015D-49C5-838C-D6FA02025EB6}"/>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139C04A0-0CA8-4841-B715-95845470B19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00AC538A-EF6A-466B-995B-950656C22A33}"/>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4ABA3BA4-35A0-4ABC-B67F-56E4CBEE0F4E}"/>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sp>
        <p:nvSpPr>
          <p:cNvPr id="6" name="Rectángulo redondeado 9">
            <a:extLst>
              <a:ext uri="{FF2B5EF4-FFF2-40B4-BE49-F238E27FC236}">
                <a16:creationId xmlns:a16="http://schemas.microsoft.com/office/drawing/2014/main" id="{1285D731-9923-FBC0-5F7D-55D1BAD78229}"/>
              </a:ext>
            </a:extLst>
          </p:cNvPr>
          <p:cNvSpPr/>
          <p:nvPr/>
        </p:nvSpPr>
        <p:spPr>
          <a:xfrm>
            <a:off x="965870" y="2861263"/>
            <a:ext cx="2438277" cy="355712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endParaRPr lang="es-ES" sz="900"/>
          </a:p>
        </p:txBody>
      </p:sp>
      <p:sp>
        <p:nvSpPr>
          <p:cNvPr id="7" name="Rectángulo redondeado 10">
            <a:extLst>
              <a:ext uri="{FF2B5EF4-FFF2-40B4-BE49-F238E27FC236}">
                <a16:creationId xmlns:a16="http://schemas.microsoft.com/office/drawing/2014/main" id="{A5627576-B308-BEFB-E29B-C0133A025095}"/>
              </a:ext>
            </a:extLst>
          </p:cNvPr>
          <p:cNvSpPr/>
          <p:nvPr/>
        </p:nvSpPr>
        <p:spPr>
          <a:xfrm>
            <a:off x="3678285" y="2861263"/>
            <a:ext cx="2438277" cy="355712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endParaRPr lang="es-ES" sz="900"/>
          </a:p>
        </p:txBody>
      </p:sp>
      <p:sp>
        <p:nvSpPr>
          <p:cNvPr id="8" name="Rectángulo redondeado 11">
            <a:extLst>
              <a:ext uri="{FF2B5EF4-FFF2-40B4-BE49-F238E27FC236}">
                <a16:creationId xmlns:a16="http://schemas.microsoft.com/office/drawing/2014/main" id="{596D08E4-9EF7-E028-C26C-80F8CFED5A2C}"/>
              </a:ext>
            </a:extLst>
          </p:cNvPr>
          <p:cNvSpPr/>
          <p:nvPr/>
        </p:nvSpPr>
        <p:spPr>
          <a:xfrm>
            <a:off x="6390700" y="2861262"/>
            <a:ext cx="2438277" cy="3557123"/>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endParaRPr lang="es-ES" sz="900"/>
          </a:p>
        </p:txBody>
      </p:sp>
      <p:sp>
        <p:nvSpPr>
          <p:cNvPr id="11" name="Rectángulo redondeado 12">
            <a:extLst>
              <a:ext uri="{FF2B5EF4-FFF2-40B4-BE49-F238E27FC236}">
                <a16:creationId xmlns:a16="http://schemas.microsoft.com/office/drawing/2014/main" id="{1EF1F6BE-749D-521A-C246-4E9E7DB63A6F}"/>
              </a:ext>
            </a:extLst>
          </p:cNvPr>
          <p:cNvSpPr/>
          <p:nvPr/>
        </p:nvSpPr>
        <p:spPr>
          <a:xfrm>
            <a:off x="9103116" y="2861263"/>
            <a:ext cx="2438277" cy="355712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endParaRPr lang="es-ES" sz="900"/>
          </a:p>
        </p:txBody>
      </p:sp>
      <p:sp>
        <p:nvSpPr>
          <p:cNvPr id="12" name="Rectángulo redondeado 13">
            <a:extLst>
              <a:ext uri="{FF2B5EF4-FFF2-40B4-BE49-F238E27FC236}">
                <a16:creationId xmlns:a16="http://schemas.microsoft.com/office/drawing/2014/main" id="{C0FEFAB8-C534-1BA5-7B24-C5EF4BBD3B9F}"/>
              </a:ext>
            </a:extLst>
          </p:cNvPr>
          <p:cNvSpPr/>
          <p:nvPr/>
        </p:nvSpPr>
        <p:spPr>
          <a:xfrm>
            <a:off x="944073" y="3331207"/>
            <a:ext cx="2438277" cy="74930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r>
              <a:rPr lang="zh-CN" altLang="en-U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代码编辑器</a:t>
            </a:r>
            <a:endParaRPr lang="es-E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8" name="Rectángulo redondeado 14">
            <a:extLst>
              <a:ext uri="{FF2B5EF4-FFF2-40B4-BE49-F238E27FC236}">
                <a16:creationId xmlns:a16="http://schemas.microsoft.com/office/drawing/2014/main" id="{182A407C-6671-40FA-A224-A57BDAF7CA2D}"/>
              </a:ext>
            </a:extLst>
          </p:cNvPr>
          <p:cNvSpPr/>
          <p:nvPr/>
        </p:nvSpPr>
        <p:spPr>
          <a:xfrm>
            <a:off x="3678283" y="3331207"/>
            <a:ext cx="2438277" cy="749308"/>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r>
              <a:rPr lang="zh-CN" altLang="en-U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编译器</a:t>
            </a:r>
            <a:r>
              <a:rPr lang="en-US" altLang="zh-CN"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a:t>
            </a:r>
            <a:r>
              <a:rPr lang="zh-CN" altLang="en-U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解释器</a:t>
            </a:r>
            <a:endParaRPr lang="es-E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7" name="Rectángulo redondeado 15">
            <a:extLst>
              <a:ext uri="{FF2B5EF4-FFF2-40B4-BE49-F238E27FC236}">
                <a16:creationId xmlns:a16="http://schemas.microsoft.com/office/drawing/2014/main" id="{3CB7DFA6-314C-1347-CDEE-923467D361F1}"/>
              </a:ext>
            </a:extLst>
          </p:cNvPr>
          <p:cNvSpPr/>
          <p:nvPr/>
        </p:nvSpPr>
        <p:spPr>
          <a:xfrm>
            <a:off x="6382833" y="3331207"/>
            <a:ext cx="2438277" cy="749308"/>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r>
              <a:rPr lang="zh-CN" altLang="en-U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调试器</a:t>
            </a:r>
            <a:endParaRPr lang="es-E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8" name="Rectángulo redondeado 16">
            <a:extLst>
              <a:ext uri="{FF2B5EF4-FFF2-40B4-BE49-F238E27FC236}">
                <a16:creationId xmlns:a16="http://schemas.microsoft.com/office/drawing/2014/main" id="{B70AFF8C-D478-181C-C5C6-8B91AF5D2B19}"/>
              </a:ext>
            </a:extLst>
          </p:cNvPr>
          <p:cNvSpPr/>
          <p:nvPr/>
        </p:nvSpPr>
        <p:spPr>
          <a:xfrm>
            <a:off x="9103116" y="3334486"/>
            <a:ext cx="2438277" cy="746029"/>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2" tIns="60956" rIns="121912" bIns="60956" rtlCol="0" anchor="ctr"/>
          <a:lstStyle/>
          <a:p>
            <a:pPr algn="ctr"/>
            <a:r>
              <a:rPr lang="zh-CN" altLang="en-U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项目管理与版本控制</a:t>
            </a:r>
            <a:endParaRPr lang="es-ES" sz="2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9" name="CuadroTexto 17">
            <a:extLst>
              <a:ext uri="{FF2B5EF4-FFF2-40B4-BE49-F238E27FC236}">
                <a16:creationId xmlns:a16="http://schemas.microsoft.com/office/drawing/2014/main" id="{F09D9D59-76D6-9C0B-E87D-9D5967317EB7}"/>
              </a:ext>
            </a:extLst>
          </p:cNvPr>
          <p:cNvSpPr txBox="1"/>
          <p:nvPr/>
        </p:nvSpPr>
        <p:spPr>
          <a:xfrm>
            <a:off x="1017815" y="2881622"/>
            <a:ext cx="2438275" cy="584639"/>
          </a:xfrm>
          <a:prstGeom prst="rect">
            <a:avLst/>
          </a:prstGeom>
          <a:noFill/>
        </p:spPr>
        <p:txBody>
          <a:bodyPr wrap="square" lIns="121912" tIns="60956" rIns="121912" bIns="60956" rtlCol="0">
            <a:spAutoFit/>
          </a:bodyPr>
          <a:lstStyle/>
          <a:p>
            <a:r>
              <a:rPr lang="es-ES" sz="2999" dirty="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01</a:t>
            </a:r>
          </a:p>
        </p:txBody>
      </p:sp>
      <p:sp>
        <p:nvSpPr>
          <p:cNvPr id="40" name="CuadroTexto 18">
            <a:extLst>
              <a:ext uri="{FF2B5EF4-FFF2-40B4-BE49-F238E27FC236}">
                <a16:creationId xmlns:a16="http://schemas.microsoft.com/office/drawing/2014/main" id="{011D4E52-B08C-D5B8-CAAE-9F506FCC5713}"/>
              </a:ext>
            </a:extLst>
          </p:cNvPr>
          <p:cNvSpPr txBox="1"/>
          <p:nvPr/>
        </p:nvSpPr>
        <p:spPr>
          <a:xfrm>
            <a:off x="3678285" y="2892140"/>
            <a:ext cx="2438275" cy="584639"/>
          </a:xfrm>
          <a:prstGeom prst="rect">
            <a:avLst/>
          </a:prstGeom>
          <a:noFill/>
        </p:spPr>
        <p:txBody>
          <a:bodyPr wrap="square" lIns="121912" tIns="60956" rIns="121912" bIns="60956" rtlCol="0">
            <a:spAutoFit/>
          </a:bodyPr>
          <a:lstStyle/>
          <a:p>
            <a:r>
              <a:rPr lang="es-ES" sz="2999" dirty="0">
                <a:solidFill>
                  <a:schemeClr val="accent2"/>
                </a:solidFill>
                <a:latin typeface="Open Sans Extrabold" panose="020B0906030804020204" pitchFamily="34" charset="0"/>
                <a:ea typeface="Open Sans Extrabold" panose="020B0906030804020204" pitchFamily="34" charset="0"/>
                <a:cs typeface="Open Sans Extrabold" panose="020B0906030804020204" pitchFamily="34" charset="0"/>
              </a:rPr>
              <a:t>02</a:t>
            </a:r>
          </a:p>
        </p:txBody>
      </p:sp>
      <p:sp>
        <p:nvSpPr>
          <p:cNvPr id="41" name="CuadroTexto 19">
            <a:extLst>
              <a:ext uri="{FF2B5EF4-FFF2-40B4-BE49-F238E27FC236}">
                <a16:creationId xmlns:a16="http://schemas.microsoft.com/office/drawing/2014/main" id="{B8FE6F46-AFAE-71C9-0E55-D2BAA31DD7C7}"/>
              </a:ext>
            </a:extLst>
          </p:cNvPr>
          <p:cNvSpPr txBox="1"/>
          <p:nvPr/>
        </p:nvSpPr>
        <p:spPr>
          <a:xfrm>
            <a:off x="6390702" y="2894588"/>
            <a:ext cx="2438275" cy="584639"/>
          </a:xfrm>
          <a:prstGeom prst="rect">
            <a:avLst/>
          </a:prstGeom>
          <a:noFill/>
        </p:spPr>
        <p:txBody>
          <a:bodyPr wrap="square" lIns="121912" tIns="60956" rIns="121912" bIns="60956" rtlCol="0">
            <a:spAutoFit/>
          </a:bodyPr>
          <a:lstStyle/>
          <a:p>
            <a:r>
              <a:rPr lang="es-ES" sz="2999" dirty="0">
                <a:solidFill>
                  <a:schemeClr val="accent3"/>
                </a:solidFill>
                <a:latin typeface="Open Sans Extrabold" panose="020B0906030804020204" pitchFamily="34" charset="0"/>
                <a:ea typeface="Open Sans Extrabold" panose="020B0906030804020204" pitchFamily="34" charset="0"/>
                <a:cs typeface="Open Sans Extrabold" panose="020B0906030804020204" pitchFamily="34" charset="0"/>
              </a:rPr>
              <a:t>03</a:t>
            </a:r>
          </a:p>
        </p:txBody>
      </p:sp>
      <p:sp>
        <p:nvSpPr>
          <p:cNvPr id="42" name="CuadroTexto 20">
            <a:extLst>
              <a:ext uri="{FF2B5EF4-FFF2-40B4-BE49-F238E27FC236}">
                <a16:creationId xmlns:a16="http://schemas.microsoft.com/office/drawing/2014/main" id="{7A29B0C1-6F30-30B1-65B3-1C869783EE3C}"/>
              </a:ext>
            </a:extLst>
          </p:cNvPr>
          <p:cNvSpPr txBox="1"/>
          <p:nvPr/>
        </p:nvSpPr>
        <p:spPr>
          <a:xfrm>
            <a:off x="9103118" y="2846137"/>
            <a:ext cx="2438275" cy="584639"/>
          </a:xfrm>
          <a:prstGeom prst="rect">
            <a:avLst/>
          </a:prstGeom>
          <a:noFill/>
        </p:spPr>
        <p:txBody>
          <a:bodyPr wrap="square" lIns="121912" tIns="60956" rIns="121912" bIns="60956" rtlCol="0">
            <a:spAutoFit/>
          </a:bodyPr>
          <a:lstStyle/>
          <a:p>
            <a:r>
              <a:rPr lang="es-ES" sz="2999" dirty="0">
                <a:solidFill>
                  <a:schemeClr val="accent4"/>
                </a:solidFill>
                <a:latin typeface="Open Sans Extrabold" panose="020B0906030804020204" pitchFamily="34" charset="0"/>
                <a:ea typeface="Open Sans Extrabold" panose="020B0906030804020204" pitchFamily="34" charset="0"/>
                <a:cs typeface="Open Sans Extrabold" panose="020B0906030804020204" pitchFamily="34" charset="0"/>
              </a:rPr>
              <a:t>04</a:t>
            </a:r>
          </a:p>
        </p:txBody>
      </p:sp>
      <p:sp>
        <p:nvSpPr>
          <p:cNvPr id="43" name="Title 1">
            <a:extLst>
              <a:ext uri="{FF2B5EF4-FFF2-40B4-BE49-F238E27FC236}">
                <a16:creationId xmlns:a16="http://schemas.microsoft.com/office/drawing/2014/main" id="{A23DB861-6750-B20F-FB5A-94AF91488B65}"/>
              </a:ext>
            </a:extLst>
          </p:cNvPr>
          <p:cNvSpPr txBox="1">
            <a:spLocks/>
          </p:cNvSpPr>
          <p:nvPr/>
        </p:nvSpPr>
        <p:spPr>
          <a:xfrm>
            <a:off x="905796" y="4136663"/>
            <a:ext cx="243827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zh-CN" altLang="en-US" sz="2000" dirty="0"/>
              <a:t>语法高亮、自动缩进、代码自动完成。</a:t>
            </a:r>
            <a:endParaRPr lang="en-US" altLang="zh-CN" sz="2000" dirty="0"/>
          </a:p>
          <a:p>
            <a:pPr algn="l" defTabSz="905839">
              <a:lnSpc>
                <a:spcPct val="120000"/>
              </a:lnSpc>
            </a:pPr>
            <a:endParaRPr lang="en-US" altLang="zh-CN" sz="2000" dirty="0">
              <a:cs typeface="+mn-ea"/>
              <a:sym typeface="+mn-lt"/>
            </a:endParaRPr>
          </a:p>
          <a:p>
            <a:pPr algn="l" defTabSz="905839">
              <a:lnSpc>
                <a:spcPct val="120000"/>
              </a:lnSpc>
            </a:pPr>
            <a:r>
              <a:rPr lang="zh-CN" altLang="en-US" sz="2000" dirty="0"/>
              <a:t>错误检查，提高代码可读性和准确性。</a:t>
            </a:r>
            <a:endParaRPr lang="en-US" altLang="zh-CN" sz="2000" dirty="0">
              <a:cs typeface="+mn-ea"/>
              <a:sym typeface="+mn-lt"/>
            </a:endParaRPr>
          </a:p>
        </p:txBody>
      </p:sp>
      <p:sp>
        <p:nvSpPr>
          <p:cNvPr id="44" name="Title 1">
            <a:extLst>
              <a:ext uri="{FF2B5EF4-FFF2-40B4-BE49-F238E27FC236}">
                <a16:creationId xmlns:a16="http://schemas.microsoft.com/office/drawing/2014/main" id="{C8AF5F3B-E468-49D7-7375-A0427A8D87F4}"/>
              </a:ext>
            </a:extLst>
          </p:cNvPr>
          <p:cNvSpPr txBox="1">
            <a:spLocks/>
          </p:cNvSpPr>
          <p:nvPr/>
        </p:nvSpPr>
        <p:spPr>
          <a:xfrm>
            <a:off x="3694016" y="4216835"/>
            <a:ext cx="243827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zh-CN" altLang="en-US" sz="2000" dirty="0"/>
              <a:t>将源代码转换为可执行文件或字节码</a:t>
            </a:r>
            <a:endParaRPr lang="en-US" altLang="zh-CN" sz="2000" dirty="0"/>
          </a:p>
          <a:p>
            <a:pPr algn="l" defTabSz="905839">
              <a:lnSpc>
                <a:spcPct val="120000"/>
              </a:lnSpc>
            </a:pPr>
            <a:endParaRPr lang="en-US" altLang="zh-CN" sz="2000" dirty="0"/>
          </a:p>
          <a:p>
            <a:pPr algn="l" defTabSz="905839">
              <a:lnSpc>
                <a:spcPct val="120000"/>
              </a:lnSpc>
            </a:pPr>
            <a:r>
              <a:rPr lang="zh-CN" altLang="en-US" sz="2000" dirty="0"/>
              <a:t>使程序能够在计算机上运行</a:t>
            </a:r>
            <a:endParaRPr lang="es-ES" sz="2000" dirty="0">
              <a:solidFill>
                <a:schemeClr val="tx1">
                  <a:lumMod val="75000"/>
                  <a:lumOff val="25000"/>
                </a:schemeClr>
              </a:solidFill>
              <a:latin typeface="Source Sans Pro" panose="020B0503030403020204" pitchFamily="34" charset="0"/>
              <a:ea typeface="+mn-ea"/>
              <a:cs typeface="+mn-cs"/>
            </a:endParaRPr>
          </a:p>
        </p:txBody>
      </p:sp>
      <p:sp>
        <p:nvSpPr>
          <p:cNvPr id="45" name="Title 1">
            <a:extLst>
              <a:ext uri="{FF2B5EF4-FFF2-40B4-BE49-F238E27FC236}">
                <a16:creationId xmlns:a16="http://schemas.microsoft.com/office/drawing/2014/main" id="{D134E3C7-CC85-EF59-CD76-9119FF614B5E}"/>
              </a:ext>
            </a:extLst>
          </p:cNvPr>
          <p:cNvSpPr txBox="1">
            <a:spLocks/>
          </p:cNvSpPr>
          <p:nvPr/>
        </p:nvSpPr>
        <p:spPr>
          <a:xfrm>
            <a:off x="6406431" y="4216834"/>
            <a:ext cx="243827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zh-CN" altLang="en-US" sz="2000" dirty="0"/>
              <a:t>检测和修复程序中的错误。</a:t>
            </a:r>
            <a:endParaRPr lang="en-US" altLang="zh-CN" sz="2000" dirty="0"/>
          </a:p>
          <a:p>
            <a:pPr algn="l" defTabSz="905839">
              <a:lnSpc>
                <a:spcPct val="120000"/>
              </a:lnSpc>
            </a:pPr>
            <a:endParaRPr lang="en-US" altLang="zh-CN" sz="2000" dirty="0"/>
          </a:p>
          <a:p>
            <a:pPr algn="l" defTabSz="905839">
              <a:lnSpc>
                <a:spcPct val="120000"/>
              </a:lnSpc>
            </a:pPr>
            <a:r>
              <a:rPr lang="zh-CN" altLang="en-US" sz="2000" dirty="0"/>
              <a:t>帮助理解程序的执行过程</a:t>
            </a:r>
            <a:endParaRPr lang="es-ES" sz="2000" dirty="0">
              <a:solidFill>
                <a:schemeClr val="tx1">
                  <a:lumMod val="75000"/>
                  <a:lumOff val="25000"/>
                </a:schemeClr>
              </a:solidFill>
              <a:latin typeface="Source Sans Pro" panose="020B0503030403020204" pitchFamily="34" charset="0"/>
              <a:ea typeface="+mn-ea"/>
              <a:cs typeface="+mn-cs"/>
            </a:endParaRPr>
          </a:p>
        </p:txBody>
      </p:sp>
      <p:sp>
        <p:nvSpPr>
          <p:cNvPr id="46" name="Title 1">
            <a:extLst>
              <a:ext uri="{FF2B5EF4-FFF2-40B4-BE49-F238E27FC236}">
                <a16:creationId xmlns:a16="http://schemas.microsoft.com/office/drawing/2014/main" id="{3019427B-8008-E545-61E7-099BF24B08A2}"/>
              </a:ext>
            </a:extLst>
          </p:cNvPr>
          <p:cNvSpPr txBox="1">
            <a:spLocks/>
          </p:cNvSpPr>
          <p:nvPr/>
        </p:nvSpPr>
        <p:spPr>
          <a:xfrm>
            <a:off x="9118847" y="4136662"/>
            <a:ext cx="2438277" cy="1222063"/>
          </a:xfrm>
          <a:prstGeom prst="rect">
            <a:avLst/>
          </a:prstGeom>
        </p:spPr>
        <p:txBody>
          <a:bodyPr vert="horz" lIns="121912" tIns="60956" rIns="121912" bIns="6095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905839">
              <a:lnSpc>
                <a:spcPct val="120000"/>
              </a:lnSpc>
            </a:pPr>
            <a:r>
              <a:rPr lang="zh-CN" altLang="en-US" sz="2000" b="1" dirty="0"/>
              <a:t>项目管理工具：</a:t>
            </a:r>
            <a:endParaRPr lang="en-US" altLang="zh-CN" sz="2000" b="1" dirty="0"/>
          </a:p>
          <a:p>
            <a:pPr algn="l" defTabSz="905839">
              <a:lnSpc>
                <a:spcPct val="120000"/>
              </a:lnSpc>
            </a:pPr>
            <a:r>
              <a:rPr lang="zh-CN" altLang="en-US" sz="2000" dirty="0"/>
              <a:t>组织和管理开发项目。</a:t>
            </a:r>
            <a:endParaRPr lang="en-US" altLang="zh-CN" sz="2000" dirty="0"/>
          </a:p>
          <a:p>
            <a:pPr algn="l" defTabSz="905839">
              <a:lnSpc>
                <a:spcPct val="120000"/>
              </a:lnSpc>
            </a:pPr>
            <a:r>
              <a:rPr lang="zh-CN" altLang="en-US" sz="2000" b="1" dirty="0"/>
              <a:t>版本控制系统：</a:t>
            </a:r>
            <a:endParaRPr lang="en-US" altLang="zh-CN" sz="2000" b="1" dirty="0"/>
          </a:p>
          <a:p>
            <a:pPr algn="l" defTabSz="905839">
              <a:lnSpc>
                <a:spcPct val="120000"/>
              </a:lnSpc>
            </a:pPr>
            <a:r>
              <a:rPr lang="zh-CN" altLang="en-US" sz="2000" dirty="0"/>
              <a:t>恢复旧版本，比较版本差异。</a:t>
            </a:r>
            <a:endParaRPr lang="en-US" altLang="zh-CN" sz="2000" dirty="0"/>
          </a:p>
          <a:p>
            <a:pPr indent="-139679" algn="l" defTabSz="905839">
              <a:lnSpc>
                <a:spcPct val="120000"/>
              </a:lnSpc>
              <a:buFont typeface="Arial" panose="020B0604020202020204" pitchFamily="34" charset="0"/>
              <a:buChar char="•"/>
            </a:pPr>
            <a:endParaRPr lang="es-ES" sz="1200" dirty="0">
              <a:solidFill>
                <a:schemeClr val="tx1">
                  <a:lumMod val="75000"/>
                  <a:lumOff val="25000"/>
                </a:schemeClr>
              </a:solidFill>
              <a:latin typeface="Source Sans Pro" panose="020B0503030403020204" pitchFamily="34" charset="0"/>
              <a:ea typeface="+mn-ea"/>
              <a:cs typeface="+mn-cs"/>
            </a:endParaRPr>
          </a:p>
        </p:txBody>
      </p:sp>
      <p:sp>
        <p:nvSpPr>
          <p:cNvPr id="50" name="文本框 49">
            <a:extLst>
              <a:ext uri="{FF2B5EF4-FFF2-40B4-BE49-F238E27FC236}">
                <a16:creationId xmlns:a16="http://schemas.microsoft.com/office/drawing/2014/main" id="{6223B78D-C76C-3822-AA38-38D1DF31E6F6}"/>
              </a:ext>
            </a:extLst>
          </p:cNvPr>
          <p:cNvSpPr txBox="1"/>
          <p:nvPr/>
        </p:nvSpPr>
        <p:spPr>
          <a:xfrm>
            <a:off x="739527" y="2263738"/>
            <a:ext cx="4499093"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200" b="1" dirty="0">
                <a:cs typeface="+mn-ea"/>
                <a:sym typeface="+mn-lt"/>
              </a:rPr>
              <a:t>IDE</a:t>
            </a:r>
            <a:r>
              <a:rPr lang="zh-CN" altLang="en-US" sz="2200" b="1" dirty="0">
                <a:cs typeface="+mn-ea"/>
                <a:sym typeface="+mn-lt"/>
              </a:rPr>
              <a:t>的核心组件</a:t>
            </a:r>
          </a:p>
        </p:txBody>
      </p:sp>
    </p:spTree>
    <p:extLst>
      <p:ext uri="{BB962C8B-B14F-4D97-AF65-F5344CB8AC3E}">
        <p14:creationId xmlns:p14="http://schemas.microsoft.com/office/powerpoint/2010/main" val="18466217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ppt_x"/>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1000" fill="hold"/>
                                        <p:tgtEl>
                                          <p:spTgt spid="43"/>
                                        </p:tgtEl>
                                        <p:attrNameLst>
                                          <p:attrName>ppt_x</p:attrName>
                                        </p:attrNameLst>
                                      </p:cBhvr>
                                      <p:tavLst>
                                        <p:tav tm="0">
                                          <p:val>
                                            <p:strVal val="#ppt_x"/>
                                          </p:val>
                                        </p:tav>
                                        <p:tav tm="100000">
                                          <p:val>
                                            <p:strVal val="#ppt_x"/>
                                          </p:val>
                                        </p:tav>
                                      </p:tavLst>
                                    </p:anim>
                                    <p:anim calcmode="lin" valueType="num">
                                      <p:cBhvr additive="base">
                                        <p:cTn id="20" dur="10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ppt_x"/>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1000" fill="hold"/>
                                        <p:tgtEl>
                                          <p:spTgt spid="18"/>
                                        </p:tgtEl>
                                        <p:attrNameLst>
                                          <p:attrName>ppt_x</p:attrName>
                                        </p:attrNameLst>
                                      </p:cBhvr>
                                      <p:tavLst>
                                        <p:tav tm="0">
                                          <p:val>
                                            <p:strVal val="#ppt_x"/>
                                          </p:val>
                                        </p:tav>
                                        <p:tav tm="100000">
                                          <p:val>
                                            <p:strVal val="#ppt_x"/>
                                          </p:val>
                                        </p:tav>
                                      </p:tavLst>
                                    </p:anim>
                                    <p:anim calcmode="lin" valueType="num">
                                      <p:cBhvr additive="base">
                                        <p:cTn id="28" dur="10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50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1000" fill="hold"/>
                                        <p:tgtEl>
                                          <p:spTgt spid="40"/>
                                        </p:tgtEl>
                                        <p:attrNameLst>
                                          <p:attrName>ppt_x</p:attrName>
                                        </p:attrNameLst>
                                      </p:cBhvr>
                                      <p:tavLst>
                                        <p:tav tm="0">
                                          <p:val>
                                            <p:strVal val="#ppt_x"/>
                                          </p:val>
                                        </p:tav>
                                        <p:tav tm="100000">
                                          <p:val>
                                            <p:strVal val="#ppt_x"/>
                                          </p:val>
                                        </p:tav>
                                      </p:tavLst>
                                    </p:anim>
                                    <p:anim calcmode="lin" valueType="num">
                                      <p:cBhvr additive="base">
                                        <p:cTn id="32" dur="1000" fill="hold"/>
                                        <p:tgtEl>
                                          <p:spTgt spid="40"/>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5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1000" fill="hold"/>
                                        <p:tgtEl>
                                          <p:spTgt spid="44"/>
                                        </p:tgtEl>
                                        <p:attrNameLst>
                                          <p:attrName>ppt_x</p:attrName>
                                        </p:attrNameLst>
                                      </p:cBhvr>
                                      <p:tavLst>
                                        <p:tav tm="0">
                                          <p:val>
                                            <p:strVal val="#ppt_x"/>
                                          </p:val>
                                        </p:tav>
                                        <p:tav tm="100000">
                                          <p:val>
                                            <p:strVal val="#ppt_x"/>
                                          </p:val>
                                        </p:tav>
                                      </p:tavLst>
                                    </p:anim>
                                    <p:anim calcmode="lin" valueType="num">
                                      <p:cBhvr additive="base">
                                        <p:cTn id="36" dur="10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0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000" fill="hold"/>
                                        <p:tgtEl>
                                          <p:spTgt spid="8"/>
                                        </p:tgtEl>
                                        <p:attrNameLst>
                                          <p:attrName>ppt_x</p:attrName>
                                        </p:attrNameLst>
                                      </p:cBhvr>
                                      <p:tavLst>
                                        <p:tav tm="0">
                                          <p:val>
                                            <p:strVal val="#ppt_x"/>
                                          </p:val>
                                        </p:tav>
                                        <p:tav tm="100000">
                                          <p:val>
                                            <p:strVal val="#ppt_x"/>
                                          </p:val>
                                        </p:tav>
                                      </p:tavLst>
                                    </p:anim>
                                    <p:anim calcmode="lin" valueType="num">
                                      <p:cBhvr additive="base">
                                        <p:cTn id="40" dur="10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100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1000" fill="hold"/>
                                        <p:tgtEl>
                                          <p:spTgt spid="37"/>
                                        </p:tgtEl>
                                        <p:attrNameLst>
                                          <p:attrName>ppt_x</p:attrName>
                                        </p:attrNameLst>
                                      </p:cBhvr>
                                      <p:tavLst>
                                        <p:tav tm="0">
                                          <p:val>
                                            <p:strVal val="#ppt_x"/>
                                          </p:val>
                                        </p:tav>
                                        <p:tav tm="100000">
                                          <p:val>
                                            <p:strVal val="#ppt_x"/>
                                          </p:val>
                                        </p:tav>
                                      </p:tavLst>
                                    </p:anim>
                                    <p:anim calcmode="lin" valueType="num">
                                      <p:cBhvr additive="base">
                                        <p:cTn id="44" dur="10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1000" fill="hold"/>
                                        <p:tgtEl>
                                          <p:spTgt spid="41"/>
                                        </p:tgtEl>
                                        <p:attrNameLst>
                                          <p:attrName>ppt_x</p:attrName>
                                        </p:attrNameLst>
                                      </p:cBhvr>
                                      <p:tavLst>
                                        <p:tav tm="0">
                                          <p:val>
                                            <p:strVal val="#ppt_x"/>
                                          </p:val>
                                        </p:tav>
                                        <p:tav tm="100000">
                                          <p:val>
                                            <p:strVal val="#ppt_x"/>
                                          </p:val>
                                        </p:tav>
                                      </p:tavLst>
                                    </p:anim>
                                    <p:anim calcmode="lin" valueType="num">
                                      <p:cBhvr additive="base">
                                        <p:cTn id="48" dur="10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00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1000" fill="hold"/>
                                        <p:tgtEl>
                                          <p:spTgt spid="45"/>
                                        </p:tgtEl>
                                        <p:attrNameLst>
                                          <p:attrName>ppt_x</p:attrName>
                                        </p:attrNameLst>
                                      </p:cBhvr>
                                      <p:tavLst>
                                        <p:tav tm="0">
                                          <p:val>
                                            <p:strVal val="#ppt_x"/>
                                          </p:val>
                                        </p:tav>
                                        <p:tav tm="100000">
                                          <p:val>
                                            <p:strVal val="#ppt_x"/>
                                          </p:val>
                                        </p:tav>
                                      </p:tavLst>
                                    </p:anim>
                                    <p:anim calcmode="lin" valueType="num">
                                      <p:cBhvr additive="base">
                                        <p:cTn id="52" dur="1000" fill="hold"/>
                                        <p:tgtEl>
                                          <p:spTgt spid="45"/>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150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1000" fill="hold"/>
                                        <p:tgtEl>
                                          <p:spTgt spid="11"/>
                                        </p:tgtEl>
                                        <p:attrNameLst>
                                          <p:attrName>ppt_x</p:attrName>
                                        </p:attrNameLst>
                                      </p:cBhvr>
                                      <p:tavLst>
                                        <p:tav tm="0">
                                          <p:val>
                                            <p:strVal val="#ppt_x"/>
                                          </p:val>
                                        </p:tav>
                                        <p:tav tm="100000">
                                          <p:val>
                                            <p:strVal val="#ppt_x"/>
                                          </p:val>
                                        </p:tav>
                                      </p:tavLst>
                                    </p:anim>
                                    <p:anim calcmode="lin" valueType="num">
                                      <p:cBhvr additive="base">
                                        <p:cTn id="56" dur="1000" fill="hold"/>
                                        <p:tgtEl>
                                          <p:spTgt spid="11"/>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150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1000" fill="hold"/>
                                        <p:tgtEl>
                                          <p:spTgt spid="38"/>
                                        </p:tgtEl>
                                        <p:attrNameLst>
                                          <p:attrName>ppt_x</p:attrName>
                                        </p:attrNameLst>
                                      </p:cBhvr>
                                      <p:tavLst>
                                        <p:tav tm="0">
                                          <p:val>
                                            <p:strVal val="#ppt_x"/>
                                          </p:val>
                                        </p:tav>
                                        <p:tav tm="100000">
                                          <p:val>
                                            <p:strVal val="#ppt_x"/>
                                          </p:val>
                                        </p:tav>
                                      </p:tavLst>
                                    </p:anim>
                                    <p:anim calcmode="lin" valueType="num">
                                      <p:cBhvr additive="base">
                                        <p:cTn id="60" dur="10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150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1000" fill="hold"/>
                                        <p:tgtEl>
                                          <p:spTgt spid="42"/>
                                        </p:tgtEl>
                                        <p:attrNameLst>
                                          <p:attrName>ppt_x</p:attrName>
                                        </p:attrNameLst>
                                      </p:cBhvr>
                                      <p:tavLst>
                                        <p:tav tm="0">
                                          <p:val>
                                            <p:strVal val="#ppt_x"/>
                                          </p:val>
                                        </p:tav>
                                        <p:tav tm="100000">
                                          <p:val>
                                            <p:strVal val="#ppt_x"/>
                                          </p:val>
                                        </p:tav>
                                      </p:tavLst>
                                    </p:anim>
                                    <p:anim calcmode="lin" valueType="num">
                                      <p:cBhvr additive="base">
                                        <p:cTn id="64" dur="10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150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1000" fill="hold"/>
                                        <p:tgtEl>
                                          <p:spTgt spid="46"/>
                                        </p:tgtEl>
                                        <p:attrNameLst>
                                          <p:attrName>ppt_x</p:attrName>
                                        </p:attrNameLst>
                                      </p:cBhvr>
                                      <p:tavLst>
                                        <p:tav tm="0">
                                          <p:val>
                                            <p:strVal val="#ppt_x"/>
                                          </p:val>
                                        </p:tav>
                                        <p:tav tm="100000">
                                          <p:val>
                                            <p:strVal val="#ppt_x"/>
                                          </p:val>
                                        </p:tav>
                                      </p:tavLst>
                                    </p:anim>
                                    <p:anim calcmode="lin" valueType="num">
                                      <p:cBhvr additive="base">
                                        <p:cTn id="68"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8" grpId="0" animBg="1"/>
      <p:bldP spid="37" grpId="0" animBg="1"/>
      <p:bldP spid="38" grpId="0" animBg="1"/>
      <p:bldP spid="39" grpId="0"/>
      <p:bldP spid="40" grpId="0"/>
      <p:bldP spid="41" grpId="0"/>
      <p:bldP spid="42" grpId="0"/>
      <p:bldP spid="43" grpId="0"/>
      <p:bldP spid="44" grpId="0"/>
      <p:bldP spid="45"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集成开发环境</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C12B8938-FAE9-43AB-878A-AA540EC973C0}"/>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4877DEB0-852F-4C8D-98F8-29F471815E5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46EA8F25-D569-4E6F-A90C-5B9CA6A09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7C41AF65-B63F-4CC9-AD91-F921C11294A6}"/>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D0E89132-486D-43CA-A4AC-72CB0DEEBADF}"/>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3164131A-9BA3-4FC9-BDAB-7BBE3C8720DE}"/>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48C9014C-6163-4FBC-9A4A-56C5F7141AE5}"/>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E30FCCDB-15E9-4FE0-B88E-2E936B34AE54}"/>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3668A3FA-A257-4E63-B917-E198655CF35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BEEAC220-FA14-4A0A-B142-BBF476A0A33A}"/>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sp>
        <p:nvSpPr>
          <p:cNvPr id="2" name="文本框 1">
            <a:extLst>
              <a:ext uri="{FF2B5EF4-FFF2-40B4-BE49-F238E27FC236}">
                <a16:creationId xmlns:a16="http://schemas.microsoft.com/office/drawing/2014/main" id="{E84F398E-E6F7-296D-8D6F-EF5899FF6A0F}"/>
              </a:ext>
            </a:extLst>
          </p:cNvPr>
          <p:cNvSpPr txBox="1"/>
          <p:nvPr/>
        </p:nvSpPr>
        <p:spPr>
          <a:xfrm>
            <a:off x="709852" y="2307564"/>
            <a:ext cx="4499093"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cs typeface="+mn-ea"/>
                <a:sym typeface="+mn-lt"/>
              </a:rPr>
              <a:t>常见的集成开发环境</a:t>
            </a:r>
          </a:p>
        </p:txBody>
      </p:sp>
      <p:sp>
        <p:nvSpPr>
          <p:cNvPr id="4" name="文本框 3">
            <a:extLst>
              <a:ext uri="{FF2B5EF4-FFF2-40B4-BE49-F238E27FC236}">
                <a16:creationId xmlns:a16="http://schemas.microsoft.com/office/drawing/2014/main" id="{8C3D6AC8-5805-EDDD-AAB7-555EF5A95D8E}"/>
              </a:ext>
            </a:extLst>
          </p:cNvPr>
          <p:cNvSpPr txBox="1"/>
          <p:nvPr/>
        </p:nvSpPr>
        <p:spPr>
          <a:xfrm>
            <a:off x="3634740" y="2992441"/>
            <a:ext cx="1713831"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Eclipse</a:t>
            </a:r>
            <a:endParaRPr lang="zh-CN" altLang="en-US" sz="2400" dirty="0">
              <a:cs typeface="+mn-ea"/>
              <a:sym typeface="+mn-lt"/>
            </a:endParaRPr>
          </a:p>
        </p:txBody>
      </p:sp>
      <p:sp>
        <p:nvSpPr>
          <p:cNvPr id="5" name="文本框 4">
            <a:extLst>
              <a:ext uri="{FF2B5EF4-FFF2-40B4-BE49-F238E27FC236}">
                <a16:creationId xmlns:a16="http://schemas.microsoft.com/office/drawing/2014/main" id="{8D1CD3BF-CF72-9B35-4D84-816A7E1448C6}"/>
              </a:ext>
            </a:extLst>
          </p:cNvPr>
          <p:cNvSpPr txBox="1"/>
          <p:nvPr/>
        </p:nvSpPr>
        <p:spPr>
          <a:xfrm>
            <a:off x="2944377" y="4937238"/>
            <a:ext cx="2946518"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Visual Studio</a:t>
            </a:r>
            <a:endParaRPr lang="zh-CN" altLang="en-US" sz="2400" dirty="0">
              <a:cs typeface="+mn-ea"/>
              <a:sym typeface="+mn-lt"/>
            </a:endParaRPr>
          </a:p>
        </p:txBody>
      </p:sp>
      <p:sp>
        <p:nvSpPr>
          <p:cNvPr id="6" name="文本框 5">
            <a:extLst>
              <a:ext uri="{FF2B5EF4-FFF2-40B4-BE49-F238E27FC236}">
                <a16:creationId xmlns:a16="http://schemas.microsoft.com/office/drawing/2014/main" id="{0480FAB9-FDCE-3DD7-EAA4-C58B66D3A326}"/>
              </a:ext>
            </a:extLst>
          </p:cNvPr>
          <p:cNvSpPr txBox="1"/>
          <p:nvPr/>
        </p:nvSpPr>
        <p:spPr>
          <a:xfrm>
            <a:off x="3027045" y="3961014"/>
            <a:ext cx="2463283"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IntelliJ IDEA</a:t>
            </a:r>
            <a:endParaRPr lang="zh-CN" altLang="en-US" sz="2400" dirty="0">
              <a:cs typeface="+mn-ea"/>
              <a:sym typeface="+mn-lt"/>
            </a:endParaRPr>
          </a:p>
        </p:txBody>
      </p:sp>
      <p:sp>
        <p:nvSpPr>
          <p:cNvPr id="7" name="文本框 6">
            <a:extLst>
              <a:ext uri="{FF2B5EF4-FFF2-40B4-BE49-F238E27FC236}">
                <a16:creationId xmlns:a16="http://schemas.microsoft.com/office/drawing/2014/main" id="{68E762CC-1D39-8E71-9DDE-BB243326674C}"/>
              </a:ext>
            </a:extLst>
          </p:cNvPr>
          <p:cNvSpPr txBox="1"/>
          <p:nvPr/>
        </p:nvSpPr>
        <p:spPr>
          <a:xfrm>
            <a:off x="2204683" y="5811992"/>
            <a:ext cx="3872230"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Visual Studio Code</a:t>
            </a:r>
            <a:endParaRPr lang="zh-CN" altLang="en-US" sz="2400" dirty="0">
              <a:cs typeface="+mn-ea"/>
              <a:sym typeface="+mn-lt"/>
            </a:endParaRPr>
          </a:p>
        </p:txBody>
      </p:sp>
      <p:sp>
        <p:nvSpPr>
          <p:cNvPr id="8" name="文本框 7">
            <a:extLst>
              <a:ext uri="{FF2B5EF4-FFF2-40B4-BE49-F238E27FC236}">
                <a16:creationId xmlns:a16="http://schemas.microsoft.com/office/drawing/2014/main" id="{9AAE7883-F19A-6B58-35E4-5443D2530716}"/>
              </a:ext>
            </a:extLst>
          </p:cNvPr>
          <p:cNvSpPr txBox="1"/>
          <p:nvPr/>
        </p:nvSpPr>
        <p:spPr>
          <a:xfrm>
            <a:off x="5929031" y="3008456"/>
            <a:ext cx="1713831"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Xcode</a:t>
            </a:r>
            <a:endParaRPr lang="zh-CN" altLang="en-US" sz="2400" dirty="0">
              <a:cs typeface="+mn-ea"/>
              <a:sym typeface="+mn-lt"/>
            </a:endParaRPr>
          </a:p>
        </p:txBody>
      </p:sp>
      <p:sp>
        <p:nvSpPr>
          <p:cNvPr id="11" name="文本框 10">
            <a:extLst>
              <a:ext uri="{FF2B5EF4-FFF2-40B4-BE49-F238E27FC236}">
                <a16:creationId xmlns:a16="http://schemas.microsoft.com/office/drawing/2014/main" id="{B9F5D8E8-6F78-7011-6CA5-0D6C5B93E66F}"/>
              </a:ext>
            </a:extLst>
          </p:cNvPr>
          <p:cNvSpPr txBox="1"/>
          <p:nvPr/>
        </p:nvSpPr>
        <p:spPr>
          <a:xfrm>
            <a:off x="5929031" y="3941878"/>
            <a:ext cx="2946518"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Android Studio</a:t>
            </a:r>
            <a:endParaRPr lang="zh-CN" altLang="en-US" sz="2400" dirty="0">
              <a:cs typeface="+mn-ea"/>
              <a:sym typeface="+mn-lt"/>
            </a:endParaRPr>
          </a:p>
        </p:txBody>
      </p:sp>
      <p:sp>
        <p:nvSpPr>
          <p:cNvPr id="12" name="文本框 11">
            <a:extLst>
              <a:ext uri="{FF2B5EF4-FFF2-40B4-BE49-F238E27FC236}">
                <a16:creationId xmlns:a16="http://schemas.microsoft.com/office/drawing/2014/main" id="{388C8E2D-17E0-BBE6-1D77-75C96C78BD58}"/>
              </a:ext>
            </a:extLst>
          </p:cNvPr>
          <p:cNvSpPr txBox="1"/>
          <p:nvPr/>
        </p:nvSpPr>
        <p:spPr>
          <a:xfrm>
            <a:off x="5929031" y="4937238"/>
            <a:ext cx="2772445" cy="49898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dirty="0">
                <a:cs typeface="+mn-ea"/>
                <a:sym typeface="+mn-lt"/>
              </a:rPr>
              <a:t>NetBeans</a:t>
            </a:r>
            <a:endParaRPr lang="zh-CN" altLang="en-US" sz="2400" dirty="0">
              <a:cs typeface="+mn-ea"/>
              <a:sym typeface="+mn-lt"/>
            </a:endParaRPr>
          </a:p>
        </p:txBody>
      </p:sp>
      <p:pic>
        <p:nvPicPr>
          <p:cNvPr id="38" name="图片 37">
            <a:extLst>
              <a:ext uri="{FF2B5EF4-FFF2-40B4-BE49-F238E27FC236}">
                <a16:creationId xmlns:a16="http://schemas.microsoft.com/office/drawing/2014/main" id="{148455A9-D8FD-74F6-C764-B2EBDBB206E0}"/>
              </a:ext>
            </a:extLst>
          </p:cNvPr>
          <p:cNvPicPr>
            <a:picLocks noChangeAspect="1"/>
          </p:cNvPicPr>
          <p:nvPr/>
        </p:nvPicPr>
        <p:blipFill>
          <a:blip r:embed="rId4"/>
          <a:stretch>
            <a:fillRect/>
          </a:stretch>
        </p:blipFill>
        <p:spPr>
          <a:xfrm>
            <a:off x="1427160" y="2916614"/>
            <a:ext cx="2355205" cy="790737"/>
          </a:xfrm>
          <a:prstGeom prst="rect">
            <a:avLst/>
          </a:prstGeom>
        </p:spPr>
      </p:pic>
      <p:pic>
        <p:nvPicPr>
          <p:cNvPr id="40" name="图片 39">
            <a:extLst>
              <a:ext uri="{FF2B5EF4-FFF2-40B4-BE49-F238E27FC236}">
                <a16:creationId xmlns:a16="http://schemas.microsoft.com/office/drawing/2014/main" id="{0792158E-112B-87B3-5E0B-28AC9D99CDC6}"/>
              </a:ext>
            </a:extLst>
          </p:cNvPr>
          <p:cNvPicPr>
            <a:picLocks noChangeAspect="1"/>
          </p:cNvPicPr>
          <p:nvPr/>
        </p:nvPicPr>
        <p:blipFill>
          <a:blip r:embed="rId5"/>
          <a:stretch>
            <a:fillRect/>
          </a:stretch>
        </p:blipFill>
        <p:spPr>
          <a:xfrm>
            <a:off x="1590674" y="3710352"/>
            <a:ext cx="1260642" cy="1062338"/>
          </a:xfrm>
          <a:prstGeom prst="rect">
            <a:avLst/>
          </a:prstGeom>
        </p:spPr>
      </p:pic>
      <p:pic>
        <p:nvPicPr>
          <p:cNvPr id="42" name="图片 41">
            <a:extLst>
              <a:ext uri="{FF2B5EF4-FFF2-40B4-BE49-F238E27FC236}">
                <a16:creationId xmlns:a16="http://schemas.microsoft.com/office/drawing/2014/main" id="{4BEA3645-B930-13FD-AFDD-A3239A50AAB4}"/>
              </a:ext>
            </a:extLst>
          </p:cNvPr>
          <p:cNvPicPr>
            <a:picLocks noChangeAspect="1"/>
          </p:cNvPicPr>
          <p:nvPr/>
        </p:nvPicPr>
        <p:blipFill>
          <a:blip r:embed="rId6"/>
          <a:stretch>
            <a:fillRect/>
          </a:stretch>
        </p:blipFill>
        <p:spPr>
          <a:xfrm>
            <a:off x="1732837" y="4937238"/>
            <a:ext cx="976315" cy="751552"/>
          </a:xfrm>
          <a:prstGeom prst="rect">
            <a:avLst/>
          </a:prstGeom>
        </p:spPr>
      </p:pic>
      <p:pic>
        <p:nvPicPr>
          <p:cNvPr id="44" name="图片 43">
            <a:extLst>
              <a:ext uri="{FF2B5EF4-FFF2-40B4-BE49-F238E27FC236}">
                <a16:creationId xmlns:a16="http://schemas.microsoft.com/office/drawing/2014/main" id="{1583BA9A-2644-E32E-4B3B-1A78B2CBAF22}"/>
              </a:ext>
            </a:extLst>
          </p:cNvPr>
          <p:cNvPicPr>
            <a:picLocks noChangeAspect="1"/>
          </p:cNvPicPr>
          <p:nvPr/>
        </p:nvPicPr>
        <p:blipFill>
          <a:blip r:embed="rId7"/>
          <a:stretch>
            <a:fillRect/>
          </a:stretch>
        </p:blipFill>
        <p:spPr>
          <a:xfrm>
            <a:off x="1427160" y="5779805"/>
            <a:ext cx="976315" cy="942357"/>
          </a:xfrm>
          <a:prstGeom prst="rect">
            <a:avLst/>
          </a:prstGeom>
        </p:spPr>
      </p:pic>
      <p:pic>
        <p:nvPicPr>
          <p:cNvPr id="46" name="图片 45">
            <a:extLst>
              <a:ext uri="{FF2B5EF4-FFF2-40B4-BE49-F238E27FC236}">
                <a16:creationId xmlns:a16="http://schemas.microsoft.com/office/drawing/2014/main" id="{E8E4D5C3-4B54-9956-F664-AC9D9A92E50F}"/>
              </a:ext>
            </a:extLst>
          </p:cNvPr>
          <p:cNvPicPr>
            <a:picLocks noChangeAspect="1"/>
          </p:cNvPicPr>
          <p:nvPr/>
        </p:nvPicPr>
        <p:blipFill>
          <a:blip r:embed="rId8"/>
          <a:stretch>
            <a:fillRect/>
          </a:stretch>
        </p:blipFill>
        <p:spPr>
          <a:xfrm>
            <a:off x="7349847" y="2651233"/>
            <a:ext cx="1181157" cy="1121436"/>
          </a:xfrm>
          <a:prstGeom prst="rect">
            <a:avLst/>
          </a:prstGeom>
        </p:spPr>
      </p:pic>
      <p:pic>
        <p:nvPicPr>
          <p:cNvPr id="48" name="图片 47">
            <a:extLst>
              <a:ext uri="{FF2B5EF4-FFF2-40B4-BE49-F238E27FC236}">
                <a16:creationId xmlns:a16="http://schemas.microsoft.com/office/drawing/2014/main" id="{E12C07E4-2C0A-A2D2-5715-A9C103C1BEEA}"/>
              </a:ext>
            </a:extLst>
          </p:cNvPr>
          <p:cNvPicPr>
            <a:picLocks noChangeAspect="1"/>
          </p:cNvPicPr>
          <p:nvPr/>
        </p:nvPicPr>
        <p:blipFill>
          <a:blip r:embed="rId9"/>
          <a:stretch>
            <a:fillRect/>
          </a:stretch>
        </p:blipFill>
        <p:spPr>
          <a:xfrm>
            <a:off x="9098915" y="3772669"/>
            <a:ext cx="986689" cy="937704"/>
          </a:xfrm>
          <a:prstGeom prst="rect">
            <a:avLst/>
          </a:prstGeom>
        </p:spPr>
      </p:pic>
      <p:pic>
        <p:nvPicPr>
          <p:cNvPr id="50" name="图片 49">
            <a:extLst>
              <a:ext uri="{FF2B5EF4-FFF2-40B4-BE49-F238E27FC236}">
                <a16:creationId xmlns:a16="http://schemas.microsoft.com/office/drawing/2014/main" id="{8172A7C3-E06B-F35A-C9BA-FA4B1C2BF8D4}"/>
              </a:ext>
            </a:extLst>
          </p:cNvPr>
          <p:cNvPicPr>
            <a:picLocks noChangeAspect="1"/>
          </p:cNvPicPr>
          <p:nvPr/>
        </p:nvPicPr>
        <p:blipFill>
          <a:blip r:embed="rId10"/>
          <a:stretch>
            <a:fillRect/>
          </a:stretch>
        </p:blipFill>
        <p:spPr>
          <a:xfrm>
            <a:off x="8451850" y="4776442"/>
            <a:ext cx="1378455" cy="1548524"/>
          </a:xfrm>
          <a:prstGeom prst="rect">
            <a:avLst/>
          </a:prstGeom>
        </p:spPr>
      </p:pic>
    </p:spTree>
    <p:extLst>
      <p:ext uri="{BB962C8B-B14F-4D97-AF65-F5344CB8AC3E}">
        <p14:creationId xmlns:p14="http://schemas.microsoft.com/office/powerpoint/2010/main" val="38763984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版本管理工具</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667731" y="2528212"/>
            <a:ext cx="10490171" cy="1393395"/>
          </a:xfrm>
          <a:prstGeom prst="rect">
            <a:avLst/>
          </a:prstGeom>
          <a:noFill/>
          <a:ln>
            <a:solidFill>
              <a:schemeClr val="tx1">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在现代软件开发领域中，</a:t>
            </a:r>
            <a:r>
              <a:rPr lang="zh-CN" altLang="en-US" sz="24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版本管理工具</a:t>
            </a:r>
            <a:r>
              <a:rPr lang="zh-CN" altLang="en-US" sz="2400" dirty="0">
                <a:cs typeface="+mn-ea"/>
                <a:sym typeface="+mn-lt"/>
              </a:rPr>
              <a:t>犹如一个无形的时间机器</a:t>
            </a:r>
            <a:r>
              <a:rPr lang="en-US" altLang="zh-CN" sz="2400" dirty="0">
                <a:cs typeface="+mn-ea"/>
                <a:sym typeface="+mn-lt"/>
              </a:rPr>
              <a:t>,</a:t>
            </a:r>
            <a:r>
              <a:rPr lang="zh-CN" altLang="en-US" sz="2400" dirty="0">
                <a:cs typeface="+mn-ea"/>
                <a:sym typeface="+mn-lt"/>
              </a:rPr>
              <a:t>为软件工程师记录和追溯代码历史提供了强大的支持。它不仅关乎代码的安全备份</a:t>
            </a:r>
            <a:r>
              <a:rPr lang="en-US" altLang="zh-CN" sz="2400" dirty="0">
                <a:cs typeface="+mn-ea"/>
                <a:sym typeface="+mn-lt"/>
              </a:rPr>
              <a:t>,</a:t>
            </a:r>
            <a:r>
              <a:rPr lang="zh-CN" altLang="en-US" sz="2400" dirty="0">
                <a:cs typeface="+mn-ea"/>
                <a:sym typeface="+mn-lt"/>
              </a:rPr>
              <a:t>团队协作效率提升</a:t>
            </a:r>
            <a:r>
              <a:rPr lang="en-US" altLang="zh-CN" sz="2400" dirty="0">
                <a:cs typeface="+mn-ea"/>
                <a:sym typeface="+mn-lt"/>
              </a:rPr>
              <a:t>,</a:t>
            </a:r>
            <a:r>
              <a:rPr lang="zh-CN" altLang="en-US" sz="2400" dirty="0">
                <a:cs typeface="+mn-ea"/>
                <a:sym typeface="+mn-lt"/>
              </a:rPr>
              <a:t>更是软件开发过程中不可或缺的关键环节。</a:t>
            </a:r>
            <a:endParaRPr lang="en-US" altLang="zh-CN" sz="2400" dirty="0">
              <a:cs typeface="+mn-ea"/>
              <a:sym typeface="+mn-lt"/>
            </a:endParaRPr>
          </a:p>
        </p:txBody>
      </p:sp>
      <p:grpSp>
        <p:nvGrpSpPr>
          <p:cNvPr id="19" name="组合 18">
            <a:extLst>
              <a:ext uri="{FF2B5EF4-FFF2-40B4-BE49-F238E27FC236}">
                <a16:creationId xmlns:a16="http://schemas.microsoft.com/office/drawing/2014/main" id="{7A49EBA5-9244-4A9D-8F01-633039023F2D}"/>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9794A158-1EA2-4763-A16B-67C15E2724B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D2683257-8E41-4BD3-81EB-EC0BD7D1B9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54951FC1-ABA5-4A93-B954-56FC56496838}"/>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59C5D7EA-67AA-4A1E-9407-6A35138A9931}"/>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C2B85A17-80F5-4478-B4DD-27F3B58E08CB}"/>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94EB84BF-EDAA-4041-BEB4-1772BC3B4018}"/>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70E7DD47-FB9D-4B59-9CFF-EA54AF835AC9}"/>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C9855C39-4FA3-45A0-BD88-AAB946B652C1}"/>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E5BC7571-1F9E-4BEB-9D69-232D030612E4}"/>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sp>
        <p:nvSpPr>
          <p:cNvPr id="4" name="文本框 3">
            <a:extLst>
              <a:ext uri="{FF2B5EF4-FFF2-40B4-BE49-F238E27FC236}">
                <a16:creationId xmlns:a16="http://schemas.microsoft.com/office/drawing/2014/main" id="{612D4252-8FAB-7108-69BF-735A4D53A2B1}"/>
              </a:ext>
            </a:extLst>
          </p:cNvPr>
          <p:cNvSpPr txBox="1"/>
          <p:nvPr/>
        </p:nvSpPr>
        <p:spPr>
          <a:xfrm>
            <a:off x="667731" y="4726592"/>
            <a:ext cx="10490171" cy="944554"/>
          </a:xfrm>
          <a:prstGeom prst="rect">
            <a:avLst/>
          </a:prstGeom>
          <a:noFill/>
          <a:ln>
            <a:solidFill>
              <a:schemeClr val="tx1">
                <a:lumMod val="75000"/>
                <a:lumOff val="25000"/>
              </a:schemeClr>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版本管理工具</a:t>
            </a:r>
            <a:r>
              <a:rPr lang="zh-CN" altLang="en-US" sz="2400" dirty="0">
                <a:cs typeface="+mn-ea"/>
                <a:sym typeface="+mn-lt"/>
              </a:rPr>
              <a:t>是现代软件开发生态中的基石之一</a:t>
            </a:r>
            <a:r>
              <a:rPr lang="en-US" altLang="zh-CN" sz="2400" dirty="0">
                <a:cs typeface="+mn-ea"/>
                <a:sym typeface="+mn-lt"/>
              </a:rPr>
              <a:t>,</a:t>
            </a:r>
            <a:r>
              <a:rPr lang="zh-CN" altLang="en-US" sz="2400" dirty="0">
                <a:cs typeface="+mn-ea"/>
                <a:sym typeface="+mn-lt"/>
              </a:rPr>
              <a:t>通过实现代码版本追踪</a:t>
            </a:r>
            <a:r>
              <a:rPr lang="en-US" altLang="zh-CN" sz="2400" dirty="0">
                <a:cs typeface="+mn-ea"/>
                <a:sym typeface="+mn-lt"/>
              </a:rPr>
              <a:t>,</a:t>
            </a:r>
            <a:r>
              <a:rPr lang="zh-CN" altLang="en-US" sz="2400" dirty="0">
                <a:cs typeface="+mn-ea"/>
                <a:sym typeface="+mn-lt"/>
              </a:rPr>
              <a:t>协作开发</a:t>
            </a:r>
            <a:r>
              <a:rPr lang="en-US" altLang="zh-CN" sz="2400" dirty="0">
                <a:cs typeface="+mn-ea"/>
                <a:sym typeface="+mn-lt"/>
              </a:rPr>
              <a:t>,</a:t>
            </a:r>
            <a:r>
              <a:rPr lang="zh-CN" altLang="en-US" sz="2400" dirty="0">
                <a:cs typeface="+mn-ea"/>
                <a:sym typeface="+mn-lt"/>
              </a:rPr>
              <a:t>冲突解决等功能</a:t>
            </a:r>
            <a:r>
              <a:rPr lang="en-US" altLang="zh-CN" sz="2400" dirty="0">
                <a:cs typeface="+mn-ea"/>
                <a:sym typeface="+mn-lt"/>
              </a:rPr>
              <a:t>,</a:t>
            </a:r>
            <a:r>
              <a:rPr lang="zh-CN" altLang="en-US" sz="2400" dirty="0">
                <a:cs typeface="+mn-ea"/>
                <a:sym typeface="+mn-lt"/>
              </a:rPr>
              <a:t>有力地支撑起高效有序的软件开发流程。</a:t>
            </a:r>
            <a:endParaRPr lang="en-US" altLang="zh-CN" sz="2400" dirty="0">
              <a:cs typeface="+mn-ea"/>
              <a:sym typeface="+mn-lt"/>
            </a:endParaRPr>
          </a:p>
        </p:txBody>
      </p:sp>
    </p:spTree>
    <p:extLst>
      <p:ext uri="{BB962C8B-B14F-4D97-AF65-F5344CB8AC3E}">
        <p14:creationId xmlns:p14="http://schemas.microsoft.com/office/powerpoint/2010/main" val="15480950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版本管理工具</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7A49EBA5-9244-4A9D-8F01-633039023F2D}"/>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9794A158-1EA2-4763-A16B-67C15E2724B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D2683257-8E41-4BD3-81EB-EC0BD7D1B9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54951FC1-ABA5-4A93-B954-56FC56496838}"/>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59C5D7EA-67AA-4A1E-9407-6A35138A9931}"/>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4" name="TextBox 9">
              <a:extLst>
                <a:ext uri="{FF2B5EF4-FFF2-40B4-BE49-F238E27FC236}">
                  <a16:creationId xmlns:a16="http://schemas.microsoft.com/office/drawing/2014/main" id="{C2B85A17-80F5-4478-B4DD-27F3B58E08CB}"/>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5" name="TextBox 9">
              <a:extLst>
                <a:ext uri="{FF2B5EF4-FFF2-40B4-BE49-F238E27FC236}">
                  <a16:creationId xmlns:a16="http://schemas.microsoft.com/office/drawing/2014/main" id="{94EB84BF-EDAA-4041-BEB4-1772BC3B4018}"/>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70E7DD47-FB9D-4B59-9CFF-EA54AF835AC9}"/>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C9855C39-4FA3-45A0-BD88-AAB946B652C1}"/>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E5BC7571-1F9E-4BEB-9D69-232D030612E4}"/>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sp>
        <p:nvSpPr>
          <p:cNvPr id="50" name="文本框 49">
            <a:extLst>
              <a:ext uri="{FF2B5EF4-FFF2-40B4-BE49-F238E27FC236}">
                <a16:creationId xmlns:a16="http://schemas.microsoft.com/office/drawing/2014/main" id="{BE69F614-DCA9-8A8F-9C69-635EEC6443D3}"/>
              </a:ext>
            </a:extLst>
          </p:cNvPr>
          <p:cNvSpPr txBox="1"/>
          <p:nvPr/>
        </p:nvSpPr>
        <p:spPr>
          <a:xfrm>
            <a:off x="860534" y="2453601"/>
            <a:ext cx="6321668" cy="499111"/>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核心功能</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1" name="文本框 50">
            <a:extLst>
              <a:ext uri="{FF2B5EF4-FFF2-40B4-BE49-F238E27FC236}">
                <a16:creationId xmlns:a16="http://schemas.microsoft.com/office/drawing/2014/main" id="{9169FFEC-115E-B170-29E3-32B0F8064D60}"/>
              </a:ext>
            </a:extLst>
          </p:cNvPr>
          <p:cNvSpPr txBox="1"/>
          <p:nvPr/>
        </p:nvSpPr>
        <p:spPr>
          <a:xfrm>
            <a:off x="864235" y="3074342"/>
            <a:ext cx="11137901" cy="1417568"/>
          </a:xfrm>
          <a:prstGeom prst="rect">
            <a:avLst/>
          </a:prstGeom>
          <a:solidFill>
            <a:schemeClr val="accent1">
              <a:lumMod val="60000"/>
              <a:lumOff val="4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2000" dirty="0"/>
              <a:t>每次代码修改都会保存为一个“版本”，开发者可以随时回溯和恢复历史版本，减少因错误操作导致的数据丢失风险。</a:t>
            </a:r>
            <a:endParaRPr lang="en-US" altLang="zh-CN" sz="2000" dirty="0"/>
          </a:p>
          <a:p>
            <a:pPr marL="342900" indent="-342900" algn="just">
              <a:lnSpc>
                <a:spcPct val="150000"/>
              </a:lnSpc>
              <a:buFont typeface="Wingdings" panose="05000000000000000000" pitchFamily="2" charset="2"/>
              <a:buChar char="Ø"/>
            </a:pPr>
            <a:r>
              <a:rPr lang="zh-CN" altLang="en-US" sz="2000" dirty="0"/>
              <a:t>代码库进行有效的管理和控制</a:t>
            </a:r>
            <a:endParaRPr lang="zh-CN" altLang="en-US" sz="2000" kern="1200" dirty="0">
              <a:latin typeface="+mn-lt"/>
              <a:ea typeface="+mn-ea"/>
              <a:cs typeface="+mn-ea"/>
              <a:sym typeface="+mn-lt"/>
            </a:endParaRPr>
          </a:p>
        </p:txBody>
      </p:sp>
      <p:sp>
        <p:nvSpPr>
          <p:cNvPr id="52" name="文本框 51">
            <a:extLst>
              <a:ext uri="{FF2B5EF4-FFF2-40B4-BE49-F238E27FC236}">
                <a16:creationId xmlns:a16="http://schemas.microsoft.com/office/drawing/2014/main" id="{DD4E395D-1422-F7A0-BDE8-22E8C090DE73}"/>
              </a:ext>
            </a:extLst>
          </p:cNvPr>
          <p:cNvSpPr txBox="1"/>
          <p:nvPr/>
        </p:nvSpPr>
        <p:spPr>
          <a:xfrm>
            <a:off x="860534" y="4649026"/>
            <a:ext cx="6321668" cy="499111"/>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关键功能</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a:extLst>
              <a:ext uri="{FF2B5EF4-FFF2-40B4-BE49-F238E27FC236}">
                <a16:creationId xmlns:a16="http://schemas.microsoft.com/office/drawing/2014/main" id="{C1872EB3-BCD1-A555-46BD-F970A24C543C}"/>
              </a:ext>
            </a:extLst>
          </p:cNvPr>
          <p:cNvSpPr txBox="1"/>
          <p:nvPr/>
        </p:nvSpPr>
        <p:spPr>
          <a:xfrm>
            <a:off x="865036" y="5285426"/>
            <a:ext cx="11137901" cy="1417568"/>
          </a:xfrm>
          <a:prstGeom prst="rect">
            <a:avLst/>
          </a:prstGeom>
          <a:solidFill>
            <a:schemeClr val="accent1">
              <a:lumMod val="60000"/>
              <a:lumOff val="4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2000" dirty="0"/>
              <a:t>当多人同时修改代码时，工具能检测冲突并引导开发者进行协调，确保代码整合一致。同时，版本管理工具提供了平台进行代码审查，帮助提升代码质量代码库进行有效的管理和控制</a:t>
            </a:r>
            <a:endParaRPr lang="en-US" altLang="zh-CN" sz="2000" dirty="0"/>
          </a:p>
          <a:p>
            <a:pPr marL="342900" indent="-342900" algn="just">
              <a:lnSpc>
                <a:spcPct val="150000"/>
              </a:lnSpc>
              <a:buFont typeface="Wingdings" panose="05000000000000000000" pitchFamily="2" charset="2"/>
              <a:buChar char="Ø"/>
            </a:pPr>
            <a:r>
              <a:rPr lang="zh-CN" altLang="en-US" sz="2000" dirty="0">
                <a:cs typeface="+mn-ea"/>
                <a:sym typeface="+mn-lt"/>
              </a:rPr>
              <a:t>解决代码冲突、审查代码质量</a:t>
            </a:r>
            <a:endParaRPr lang="zh-CN" altLang="en-US" sz="2000" kern="1200" dirty="0">
              <a:latin typeface="+mn-lt"/>
              <a:ea typeface="+mn-ea"/>
              <a:cs typeface="+mn-ea"/>
              <a:sym typeface="+mn-lt"/>
            </a:endParaRPr>
          </a:p>
        </p:txBody>
      </p:sp>
    </p:spTree>
    <p:extLst>
      <p:ext uri="{BB962C8B-B14F-4D97-AF65-F5344CB8AC3E}">
        <p14:creationId xmlns:p14="http://schemas.microsoft.com/office/powerpoint/2010/main" val="4101573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6.4 </a:t>
            </a:r>
            <a:r>
              <a:rPr lang="zh-CN" altLang="en-US" sz="2800" b="1" dirty="0">
                <a:solidFill>
                  <a:schemeClr val="tx1">
                    <a:lumMod val="65000"/>
                    <a:lumOff val="35000"/>
                  </a:schemeClr>
                </a:solidFill>
                <a:cs typeface="+mn-ea"/>
                <a:sym typeface="+mn-lt"/>
              </a:rPr>
              <a:t>软件开发工具</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版本管理工具</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479DE503-6532-3F79-0142-880922EE27E5}"/>
              </a:ext>
            </a:extLst>
          </p:cNvPr>
          <p:cNvSpPr txBox="1"/>
          <p:nvPr/>
        </p:nvSpPr>
        <p:spPr>
          <a:xfrm>
            <a:off x="900175" y="2318477"/>
            <a:ext cx="3406713"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cs typeface="+mn-ea"/>
                <a:sym typeface="+mn-lt"/>
              </a:rPr>
              <a:t>常见的版本管理工具</a:t>
            </a:r>
          </a:p>
        </p:txBody>
      </p:sp>
      <p:grpSp>
        <p:nvGrpSpPr>
          <p:cNvPr id="18" name="组合 17">
            <a:extLst>
              <a:ext uri="{FF2B5EF4-FFF2-40B4-BE49-F238E27FC236}">
                <a16:creationId xmlns:a16="http://schemas.microsoft.com/office/drawing/2014/main" id="{262EFDDA-19FE-4A53-9C4F-6915CC116136}"/>
              </a:ext>
            </a:extLst>
          </p:cNvPr>
          <p:cNvGrpSpPr/>
          <p:nvPr/>
        </p:nvGrpSpPr>
        <p:grpSpPr>
          <a:xfrm>
            <a:off x="0" y="-1270"/>
            <a:ext cx="12192000" cy="937703"/>
            <a:chOff x="0" y="0"/>
            <a:chExt cx="19200" cy="1247"/>
          </a:xfrm>
        </p:grpSpPr>
        <p:sp>
          <p:nvSpPr>
            <p:cNvPr id="19" name="矩形 4">
              <a:extLst>
                <a:ext uri="{FF2B5EF4-FFF2-40B4-BE49-F238E27FC236}">
                  <a16:creationId xmlns:a16="http://schemas.microsoft.com/office/drawing/2014/main" id="{0E4EA67E-BC9F-4526-9AB2-43DC18765E0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78B55476-4DF3-406A-8DBF-02B384002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8FB2216C-1BAA-4172-8980-EF16B4D38425}"/>
                </a:ext>
              </a:extLst>
            </p:cNvPr>
            <p:cNvCxnSpPr/>
            <p:nvPr/>
          </p:nvCxnSpPr>
          <p:spPr>
            <a:xfrm>
              <a:off x="795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F2C11198-025B-413A-9D17-237487DD0564}"/>
                </a:ext>
              </a:extLst>
            </p:cNvPr>
            <p:cNvSpPr txBox="1"/>
            <p:nvPr/>
          </p:nvSpPr>
          <p:spPr>
            <a:xfrm>
              <a:off x="8010" y="324"/>
              <a:ext cx="3974"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3" name="TextBox 9">
              <a:extLst>
                <a:ext uri="{FF2B5EF4-FFF2-40B4-BE49-F238E27FC236}">
                  <a16:creationId xmlns:a16="http://schemas.microsoft.com/office/drawing/2014/main" id="{21C5FC89-92CB-459F-9CA5-123DF99C84D3}"/>
                </a:ext>
              </a:extLst>
            </p:cNvPr>
            <p:cNvSpPr txBox="1"/>
            <p:nvPr/>
          </p:nvSpPr>
          <p:spPr>
            <a:xfrm>
              <a:off x="4505" y="267"/>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选择编程语言</a:t>
              </a:r>
            </a:p>
          </p:txBody>
        </p:sp>
        <p:sp>
          <p:nvSpPr>
            <p:cNvPr id="24" name="TextBox 9">
              <a:extLst>
                <a:ext uri="{FF2B5EF4-FFF2-40B4-BE49-F238E27FC236}">
                  <a16:creationId xmlns:a16="http://schemas.microsoft.com/office/drawing/2014/main" id="{9F991525-EC36-4A3E-A0D7-DC2D6CEE0FFF}"/>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0C28B83D-BA26-4959-8B7D-7A4BDD70C9D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C96A568D-5391-4AF6-BE38-89B3B6976709}"/>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F35BB5A9-E576-4659-83FC-954E24C2D0D4}"/>
              </a:ext>
            </a:extLst>
          </p:cNvPr>
          <p:cNvSpPr/>
          <p:nvPr/>
        </p:nvSpPr>
        <p:spPr>
          <a:xfrm>
            <a:off x="9557274"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软件开发工具</a:t>
            </a:r>
          </a:p>
        </p:txBody>
      </p:sp>
      <p:cxnSp>
        <p:nvCxnSpPr>
          <p:cNvPr id="86" name="Straight Connector 99">
            <a:extLst>
              <a:ext uri="{FF2B5EF4-FFF2-40B4-BE49-F238E27FC236}">
                <a16:creationId xmlns:a16="http://schemas.microsoft.com/office/drawing/2014/main" id="{1476A6CF-2E2A-0173-BB94-5655173F3464}"/>
              </a:ext>
            </a:extLst>
          </p:cNvPr>
          <p:cNvCxnSpPr/>
          <p:nvPr/>
        </p:nvCxnSpPr>
        <p:spPr>
          <a:xfrm>
            <a:off x="8585200" y="4205781"/>
            <a:ext cx="2305050" cy="0"/>
          </a:xfrm>
          <a:prstGeom prst="line">
            <a:avLst/>
          </a:prstGeom>
          <a:ln>
            <a:solidFill>
              <a:schemeClr val="bg2"/>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4" name="TextBox 107">
            <a:extLst>
              <a:ext uri="{FF2B5EF4-FFF2-40B4-BE49-F238E27FC236}">
                <a16:creationId xmlns:a16="http://schemas.microsoft.com/office/drawing/2014/main" id="{5E3889AC-10CB-0614-2FB9-BF5F33B0FB87}"/>
              </a:ext>
            </a:extLst>
          </p:cNvPr>
          <p:cNvSpPr txBox="1"/>
          <p:nvPr/>
        </p:nvSpPr>
        <p:spPr>
          <a:xfrm>
            <a:off x="1291749" y="2943222"/>
            <a:ext cx="9431972" cy="400110"/>
          </a:xfrm>
          <a:prstGeom prst="rect">
            <a:avLst/>
          </a:prstGeom>
          <a:noFill/>
        </p:spPr>
        <p:txBody>
          <a:bodyPr wrap="square">
            <a:spAutoFit/>
          </a:bodyPr>
          <a:lstStyle/>
          <a:p>
            <a:pPr>
              <a:defRPr/>
            </a:pPr>
            <a:r>
              <a:rPr lang="en-US" altLang="zh-CN" sz="2000" b="1" dirty="0">
                <a:solidFill>
                  <a:srgbClr val="FF0000"/>
                </a:solidFill>
                <a:cs typeface="+mn-ea"/>
                <a:sym typeface="+mn-lt"/>
              </a:rPr>
              <a:t>Mercurial:</a:t>
            </a:r>
            <a:r>
              <a:rPr lang="zh-CN" altLang="en-US" sz="2000" dirty="0">
                <a:cs typeface="+mn-ea"/>
              </a:rPr>
              <a:t>轻量级分布式版本控制系统，采用</a:t>
            </a:r>
            <a:r>
              <a:rPr lang="en-US" altLang="zh-CN" sz="2000" dirty="0">
                <a:cs typeface="+mn-ea"/>
              </a:rPr>
              <a:t>Python</a:t>
            </a:r>
            <a:r>
              <a:rPr lang="zh-CN" altLang="en-US" sz="2000" dirty="0">
                <a:cs typeface="+mn-ea"/>
              </a:rPr>
              <a:t>开发</a:t>
            </a:r>
            <a:endParaRPr lang="en-US" altLang="zh-CN" sz="2000" dirty="0">
              <a:cs typeface="+mn-ea"/>
            </a:endParaRPr>
          </a:p>
        </p:txBody>
      </p:sp>
      <p:sp>
        <p:nvSpPr>
          <p:cNvPr id="95" name="TextBox 108">
            <a:extLst>
              <a:ext uri="{FF2B5EF4-FFF2-40B4-BE49-F238E27FC236}">
                <a16:creationId xmlns:a16="http://schemas.microsoft.com/office/drawing/2014/main" id="{CF9353E1-4E4A-C7D3-1C96-53E4E019B19D}"/>
              </a:ext>
            </a:extLst>
          </p:cNvPr>
          <p:cNvSpPr txBox="1"/>
          <p:nvPr/>
        </p:nvSpPr>
        <p:spPr>
          <a:xfrm>
            <a:off x="1291749" y="3674998"/>
            <a:ext cx="10684641" cy="400110"/>
          </a:xfrm>
          <a:prstGeom prst="rect">
            <a:avLst/>
          </a:prstGeom>
          <a:noFill/>
        </p:spPr>
        <p:txBody>
          <a:bodyPr wrap="square">
            <a:spAutoFit/>
          </a:bodyPr>
          <a:lstStyle/>
          <a:p>
            <a:pPr>
              <a:defRPr/>
            </a:pPr>
            <a:r>
              <a:rPr lang="en-US" altLang="zh-CN" sz="2000" b="1" dirty="0">
                <a:solidFill>
                  <a:srgbClr val="FF0000"/>
                </a:solidFill>
                <a:cs typeface="+mn-ea"/>
                <a:sym typeface="+mn-lt"/>
              </a:rPr>
              <a:t>Visual Source Safe (VSS):</a:t>
            </a:r>
            <a:r>
              <a:rPr lang="zh-CN" altLang="en-US" sz="2000" dirty="0">
                <a:cs typeface="+mn-ea"/>
              </a:rPr>
              <a:t>微软推出的版本控制工具，适用于</a:t>
            </a:r>
            <a:r>
              <a:rPr lang="en-US" altLang="zh-CN" sz="2000" dirty="0">
                <a:cs typeface="+mn-ea"/>
              </a:rPr>
              <a:t>Windows</a:t>
            </a:r>
            <a:r>
              <a:rPr lang="zh-CN" altLang="en-US" sz="2000" dirty="0">
                <a:cs typeface="+mn-ea"/>
              </a:rPr>
              <a:t>平台</a:t>
            </a:r>
            <a:endParaRPr lang="en-US" altLang="zh-CN" sz="2000" dirty="0">
              <a:cs typeface="+mn-ea"/>
            </a:endParaRPr>
          </a:p>
        </p:txBody>
      </p:sp>
      <p:sp>
        <p:nvSpPr>
          <p:cNvPr id="96" name="TextBox 109">
            <a:extLst>
              <a:ext uri="{FF2B5EF4-FFF2-40B4-BE49-F238E27FC236}">
                <a16:creationId xmlns:a16="http://schemas.microsoft.com/office/drawing/2014/main" id="{81159523-F046-2716-35D0-CB3EABD758BF}"/>
              </a:ext>
            </a:extLst>
          </p:cNvPr>
          <p:cNvSpPr txBox="1"/>
          <p:nvPr/>
        </p:nvSpPr>
        <p:spPr>
          <a:xfrm>
            <a:off x="1291749" y="6027003"/>
            <a:ext cx="8510437" cy="400110"/>
          </a:xfrm>
          <a:prstGeom prst="rect">
            <a:avLst/>
          </a:prstGeom>
          <a:noFill/>
        </p:spPr>
        <p:txBody>
          <a:bodyPr wrap="square">
            <a:spAutoFit/>
          </a:bodyPr>
          <a:lstStyle/>
          <a:p>
            <a:pPr>
              <a:defRPr/>
            </a:pPr>
            <a:r>
              <a:rPr lang="en-US" altLang="zh-CN" sz="2000" b="1" dirty="0">
                <a:solidFill>
                  <a:srgbClr val="FF0000"/>
                </a:solidFill>
                <a:cs typeface="+mn-ea"/>
                <a:sym typeface="+mn-lt"/>
              </a:rPr>
              <a:t>Subversion(SVN):</a:t>
            </a:r>
            <a:r>
              <a:rPr lang="zh-CN" altLang="en-US" sz="2000" dirty="0">
                <a:cs typeface="+mn-ea"/>
                <a:sym typeface="+mn-lt"/>
              </a:rPr>
              <a:t>一个安全虚拟网络系统</a:t>
            </a:r>
            <a:endParaRPr lang="en-US" altLang="zh-CN" sz="2000" dirty="0"/>
          </a:p>
        </p:txBody>
      </p:sp>
      <p:sp>
        <p:nvSpPr>
          <p:cNvPr id="98" name="TextBox 111">
            <a:extLst>
              <a:ext uri="{FF2B5EF4-FFF2-40B4-BE49-F238E27FC236}">
                <a16:creationId xmlns:a16="http://schemas.microsoft.com/office/drawing/2014/main" id="{D7B1BC7E-8976-3507-5A62-51D4B89F2AA5}"/>
              </a:ext>
            </a:extLst>
          </p:cNvPr>
          <p:cNvSpPr txBox="1"/>
          <p:nvPr/>
        </p:nvSpPr>
        <p:spPr>
          <a:xfrm>
            <a:off x="1291749" y="5246305"/>
            <a:ext cx="10639716" cy="400110"/>
          </a:xfrm>
          <a:prstGeom prst="rect">
            <a:avLst/>
          </a:prstGeom>
          <a:noFill/>
        </p:spPr>
        <p:txBody>
          <a:bodyPr wrap="square">
            <a:spAutoFit/>
          </a:bodyPr>
          <a:lstStyle/>
          <a:p>
            <a:pPr>
              <a:defRPr/>
            </a:pPr>
            <a:r>
              <a:rPr lang="en-US" altLang="zh-CN" sz="2000" b="1" dirty="0">
                <a:solidFill>
                  <a:srgbClr val="FF0000"/>
                </a:solidFill>
                <a:cs typeface="+mn-ea"/>
                <a:sym typeface="+mn-lt"/>
              </a:rPr>
              <a:t>CVS:</a:t>
            </a:r>
            <a:r>
              <a:rPr lang="zh-CN" altLang="en-US" sz="2000" dirty="0"/>
              <a:t>基于</a:t>
            </a:r>
            <a:r>
              <a:rPr lang="en-US" altLang="zh-CN" sz="2000" dirty="0"/>
              <a:t>C/S</a:t>
            </a:r>
            <a:r>
              <a:rPr lang="zh-CN" altLang="en-US" sz="2000" dirty="0"/>
              <a:t>架构，通过中心服务器记录文件版本</a:t>
            </a:r>
            <a:endParaRPr lang="en-US" altLang="zh-CN" sz="2000" dirty="0">
              <a:cs typeface="+mn-ea"/>
            </a:endParaRPr>
          </a:p>
        </p:txBody>
      </p:sp>
      <p:sp>
        <p:nvSpPr>
          <p:cNvPr id="100" name="TextBox 113">
            <a:extLst>
              <a:ext uri="{FF2B5EF4-FFF2-40B4-BE49-F238E27FC236}">
                <a16:creationId xmlns:a16="http://schemas.microsoft.com/office/drawing/2014/main" id="{ABAD4277-DB2D-249D-F944-979B33F37391}"/>
              </a:ext>
            </a:extLst>
          </p:cNvPr>
          <p:cNvSpPr txBox="1"/>
          <p:nvPr/>
        </p:nvSpPr>
        <p:spPr>
          <a:xfrm>
            <a:off x="1291749" y="4424938"/>
            <a:ext cx="10304067" cy="400110"/>
          </a:xfrm>
          <a:prstGeom prst="rect">
            <a:avLst/>
          </a:prstGeom>
          <a:noFill/>
        </p:spPr>
        <p:txBody>
          <a:bodyPr wrap="square">
            <a:spAutoFit/>
          </a:bodyPr>
          <a:lstStyle/>
          <a:p>
            <a:pPr>
              <a:defRPr/>
            </a:pPr>
            <a:r>
              <a:rPr lang="en-US" altLang="zh-CN" sz="2000" b="1" dirty="0">
                <a:solidFill>
                  <a:srgbClr val="FF0000"/>
                </a:solidFill>
                <a:cs typeface="+mn-ea"/>
                <a:sym typeface="+mn-lt"/>
              </a:rPr>
              <a:t>Git:</a:t>
            </a:r>
            <a:r>
              <a:rPr lang="zh-CN" altLang="en-US" sz="2000" dirty="0">
                <a:cs typeface="+mn-ea"/>
              </a:rPr>
              <a:t>广泛用于</a:t>
            </a:r>
            <a:r>
              <a:rPr lang="en-US" altLang="zh-CN" sz="2000" dirty="0">
                <a:cs typeface="+mn-ea"/>
              </a:rPr>
              <a:t>Linux</a:t>
            </a:r>
            <a:r>
              <a:rPr lang="zh-CN" altLang="en-US" sz="2000" dirty="0">
                <a:cs typeface="+mn-ea"/>
              </a:rPr>
              <a:t>内核开发，速度快，支持强大的合并跟踪功能</a:t>
            </a:r>
            <a:endParaRPr lang="en-US" altLang="zh-CN" sz="2000" dirty="0">
              <a:cs typeface="+mn-ea"/>
            </a:endParaRPr>
          </a:p>
        </p:txBody>
      </p:sp>
    </p:spTree>
    <p:extLst>
      <p:ext uri="{BB962C8B-B14F-4D97-AF65-F5344CB8AC3E}">
        <p14:creationId xmlns:p14="http://schemas.microsoft.com/office/powerpoint/2010/main" val="42895852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Part.05</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单元测试</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373689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882724BC-3A72-BBDF-FF25-79268A8FAC96}"/>
              </a:ext>
            </a:extLst>
          </p:cNvPr>
          <p:cNvSpPr txBox="1">
            <a:spLocks noChangeArrowheads="1"/>
          </p:cNvSpPr>
          <p:nvPr/>
        </p:nvSpPr>
        <p:spPr bwMode="auto">
          <a:xfrm>
            <a:off x="425447" y="2834213"/>
            <a:ext cx="10342245" cy="49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7" name="组合 16">
            <a:extLst>
              <a:ext uri="{FF2B5EF4-FFF2-40B4-BE49-F238E27FC236}">
                <a16:creationId xmlns:a16="http://schemas.microsoft.com/office/drawing/2014/main" id="{2930807C-02D7-42F1-9700-99BD1B383199}"/>
              </a:ext>
            </a:extLst>
          </p:cNvPr>
          <p:cNvGrpSpPr/>
          <p:nvPr/>
        </p:nvGrpSpPr>
        <p:grpSpPr>
          <a:xfrm>
            <a:off x="0" y="-1270"/>
            <a:ext cx="12225655" cy="937703"/>
            <a:chOff x="0" y="0"/>
            <a:chExt cx="19253" cy="1247"/>
          </a:xfrm>
        </p:grpSpPr>
        <p:sp>
          <p:nvSpPr>
            <p:cNvPr id="18" name="矩形 4">
              <a:extLst>
                <a:ext uri="{FF2B5EF4-FFF2-40B4-BE49-F238E27FC236}">
                  <a16:creationId xmlns:a16="http://schemas.microsoft.com/office/drawing/2014/main" id="{0572DA6C-BB3A-48BA-8F1D-66EBDEB9FEF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B3A749D0-223C-4407-982A-0C9FD1035E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30329BD5-23C5-44CC-8F36-F0E3D5F2E986}"/>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C4EB03C8-7EC9-4F7D-B0D9-225FC07C6AE3}"/>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2" name="TextBox 9">
              <a:extLst>
                <a:ext uri="{FF2B5EF4-FFF2-40B4-BE49-F238E27FC236}">
                  <a16:creationId xmlns:a16="http://schemas.microsoft.com/office/drawing/2014/main" id="{05C32A6A-84E3-40C9-8074-EC8ECBE29D93}"/>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3" name="TextBox 9">
              <a:extLst>
                <a:ext uri="{FF2B5EF4-FFF2-40B4-BE49-F238E27FC236}">
                  <a16:creationId xmlns:a16="http://schemas.microsoft.com/office/drawing/2014/main" id="{BC371AA3-5CB3-4512-A666-8C34696569DE}"/>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F27DE851-6190-4724-9668-A68B171F171F}"/>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9A283018-1644-49B8-8BE1-BAB1D3D482D8}"/>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285678A5-A17E-4D20-91C6-09A6AB45A1F8}"/>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2" name="TextBox 1">
            <a:extLst>
              <a:ext uri="{FF2B5EF4-FFF2-40B4-BE49-F238E27FC236}">
                <a16:creationId xmlns:a16="http://schemas.microsoft.com/office/drawing/2014/main" id="{8722B780-65E8-6078-230C-EEB6878B80B8}"/>
              </a:ext>
            </a:extLst>
          </p:cNvPr>
          <p:cNvSpPr txBox="1"/>
          <p:nvPr/>
        </p:nvSpPr>
        <p:spPr>
          <a:xfrm>
            <a:off x="751459" y="2368318"/>
            <a:ext cx="10900022" cy="955903"/>
          </a:xfrm>
          <a:prstGeom prst="rect">
            <a:avLst/>
          </a:prstGeom>
          <a:solidFill>
            <a:srgbClr val="AFC6F2"/>
          </a:solidFill>
        </p:spPr>
        <p:txBody>
          <a:bodyPr wrap="square">
            <a:spAutoFit/>
          </a:bodyPr>
          <a:lstStyle/>
          <a:p>
            <a:pPr marL="342900" indent="-342900" algn="just">
              <a:lnSpc>
                <a:spcPct val="150000"/>
              </a:lnSpc>
              <a:buFont typeface="Wingdings" panose="05000000000000000000" pitchFamily="2" charset="2"/>
              <a:buChar char="Ø"/>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编写完成一个软件模块以后</a:t>
            </a:r>
            <a:r>
              <a:rPr lang="zh-CN" altLang="en-US" sz="2000" dirty="0">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需要对它进行测试。此时的软件测试是针对单一软件模块展开的</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称为单元测试</a:t>
            </a:r>
            <a:endParaRPr lang="en-US" altLang="zh-CN" sz="2000" dirty="0">
              <a:cs typeface="+mn-ea"/>
              <a:sym typeface="+mn-lt"/>
            </a:endParaRPr>
          </a:p>
        </p:txBody>
      </p:sp>
      <p:sp>
        <p:nvSpPr>
          <p:cNvPr id="3" name="TextBox 1">
            <a:extLst>
              <a:ext uri="{FF2B5EF4-FFF2-40B4-BE49-F238E27FC236}">
                <a16:creationId xmlns:a16="http://schemas.microsoft.com/office/drawing/2014/main" id="{0C8A2CEE-65EC-64BE-1FA1-43A72BC2CA0E}"/>
              </a:ext>
            </a:extLst>
          </p:cNvPr>
          <p:cNvSpPr txBox="1"/>
          <p:nvPr/>
        </p:nvSpPr>
        <p:spPr>
          <a:xfrm>
            <a:off x="751459" y="3956823"/>
            <a:ext cx="10900022" cy="955903"/>
          </a:xfrm>
          <a:prstGeom prst="rect">
            <a:avLst/>
          </a:prstGeom>
          <a:solidFill>
            <a:srgbClr val="AFC6F2"/>
          </a:solidFill>
        </p:spPr>
        <p:txBody>
          <a:bodyPr wrap="square">
            <a:spAutoFit/>
          </a:bodyPr>
          <a:lstStyle/>
          <a:p>
            <a:pPr marL="342900" indent="-342900" algn="just">
              <a:lnSpc>
                <a:spcPct val="150000"/>
              </a:lnSpc>
              <a:buFont typeface="Wingdings" panose="05000000000000000000" pitchFamily="2" charset="2"/>
              <a:buChar char="Ø"/>
            </a:pPr>
            <a:r>
              <a:rPr kumimoji="0" lang="zh-CN" altLang="en-US" sz="2000" b="0" i="0" u="none" strike="noStrike" kern="1200" cap="none" spc="0" normalizeH="0" baseline="0" noProof="0" dirty="0">
                <a:ln>
                  <a:noFill/>
                </a:ln>
                <a:effectLst/>
                <a:uLnTx/>
                <a:uFillTx/>
                <a:latin typeface="+mn-lt"/>
                <a:ea typeface="+mn-ea"/>
                <a:cs typeface="+mn-ea"/>
                <a:sym typeface="+mn-lt"/>
              </a:rPr>
              <a:t>编写完成一个软件模块以后</a:t>
            </a:r>
            <a:r>
              <a:rPr lang="zh-CN" altLang="en-US" sz="2000" dirty="0">
                <a:latin typeface="+mn-lt"/>
                <a:ea typeface="+mn-ea"/>
                <a:cs typeface="+mn-ea"/>
                <a:sym typeface="+mn-lt"/>
              </a:rPr>
              <a:t>，</a:t>
            </a:r>
            <a:r>
              <a:rPr kumimoji="0" lang="zh-CN" altLang="en-US" sz="2000" b="0" i="0" u="none" strike="noStrike" kern="1200" cap="none" spc="0" normalizeH="0" baseline="0" noProof="0" dirty="0">
                <a:ln>
                  <a:noFill/>
                </a:ln>
                <a:effectLst/>
                <a:uLnTx/>
                <a:uFillTx/>
                <a:latin typeface="+mn-lt"/>
                <a:ea typeface="+mn-ea"/>
                <a:cs typeface="+mn-ea"/>
                <a:sym typeface="+mn-lt"/>
              </a:rPr>
              <a:t>需要对它进行测试。此时的软件测试是针对单一软件模块展开的</a:t>
            </a:r>
            <a:r>
              <a:rPr kumimoji="0" lang="en-US" altLang="zh-CN" sz="2000" b="0" i="0" u="none" strike="noStrike" kern="1200" cap="none" spc="0" normalizeH="0" baseline="0" noProof="0" dirty="0">
                <a:ln>
                  <a:noFill/>
                </a:ln>
                <a:effectLst/>
                <a:uLnTx/>
                <a:uFillTx/>
                <a:latin typeface="+mn-lt"/>
                <a:ea typeface="+mn-ea"/>
                <a:cs typeface="+mn-ea"/>
                <a:sym typeface="+mn-lt"/>
              </a:rPr>
              <a:t>,</a:t>
            </a:r>
            <a:r>
              <a:rPr kumimoji="0" lang="zh-CN" altLang="en-US" sz="2000" b="0" i="0" u="none" strike="noStrike" kern="1200" cap="none" spc="0" normalizeH="0" baseline="0" noProof="0" dirty="0">
                <a:ln>
                  <a:noFill/>
                </a:ln>
                <a:effectLst/>
                <a:uLnTx/>
                <a:uFillTx/>
                <a:latin typeface="+mn-lt"/>
                <a:ea typeface="+mn-ea"/>
                <a:cs typeface="+mn-ea"/>
                <a:sym typeface="+mn-lt"/>
              </a:rPr>
              <a:t>称为单元测试</a:t>
            </a:r>
            <a:endParaRPr lang="en-US" altLang="zh-CN" sz="2000" dirty="0">
              <a:cs typeface="+mn-ea"/>
              <a:sym typeface="+mn-lt"/>
            </a:endParaRPr>
          </a:p>
        </p:txBody>
      </p:sp>
      <p:sp>
        <p:nvSpPr>
          <p:cNvPr id="4" name="TextBox 1">
            <a:extLst>
              <a:ext uri="{FF2B5EF4-FFF2-40B4-BE49-F238E27FC236}">
                <a16:creationId xmlns:a16="http://schemas.microsoft.com/office/drawing/2014/main" id="{7421A484-8B24-A138-EF56-CD954B616B13}"/>
              </a:ext>
            </a:extLst>
          </p:cNvPr>
          <p:cNvSpPr txBox="1"/>
          <p:nvPr/>
        </p:nvSpPr>
        <p:spPr>
          <a:xfrm>
            <a:off x="751459" y="5752018"/>
            <a:ext cx="10900022" cy="496290"/>
          </a:xfrm>
          <a:prstGeom prst="rect">
            <a:avLst/>
          </a:prstGeom>
          <a:solidFill>
            <a:srgbClr val="AFC6F2"/>
          </a:solidFill>
        </p:spPr>
        <p:txBody>
          <a:bodyPr wrap="square">
            <a:spAutoFit/>
          </a:bodyPr>
          <a:lstStyle/>
          <a:p>
            <a:pPr marL="342900" indent="-342900" algn="just">
              <a:lnSpc>
                <a:spcPct val="150000"/>
              </a:lnSpc>
              <a:buFont typeface="Wingdings" panose="05000000000000000000" pitchFamily="2" charset="2"/>
              <a:buChar char="Ø"/>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针对软件测试的两个目标</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从测试方法的角度</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可以分为</a:t>
            </a:r>
            <a:r>
              <a:rPr lang="zh-CN" altLang="en-US" sz="2000" b="1" dirty="0">
                <a:solidFill>
                  <a:schemeClr val="accent6">
                    <a:lumMod val="75000"/>
                  </a:schemeClr>
                </a:solidFill>
                <a:latin typeface="微软雅黑" pitchFamily="34" charset="-122"/>
                <a:ea typeface="微软雅黑" pitchFamily="34" charset="-122"/>
                <a:sym typeface="+mn-lt"/>
              </a:rPr>
              <a:t>黑盒测试</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和</a:t>
            </a:r>
            <a:r>
              <a:rPr lang="zh-CN" altLang="en-US" sz="2000" b="1" dirty="0">
                <a:solidFill>
                  <a:schemeClr val="accent6">
                    <a:lumMod val="75000"/>
                  </a:schemeClr>
                </a:solidFill>
                <a:latin typeface="微软雅黑" pitchFamily="34" charset="-122"/>
                <a:ea typeface="微软雅黑" pitchFamily="34" charset="-122"/>
                <a:sym typeface="+mn-lt"/>
              </a:rPr>
              <a:t>白盒测试</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两种。</a:t>
            </a:r>
            <a:endPar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 name="文本框 5">
            <a:extLst>
              <a:ext uri="{FF2B5EF4-FFF2-40B4-BE49-F238E27FC236}">
                <a16:creationId xmlns:a16="http://schemas.microsoft.com/office/drawing/2014/main" id="{11AF74B9-9B3B-CF5E-CB72-5B626EEDB88B}"/>
              </a:ext>
            </a:extLst>
          </p:cNvPr>
          <p:cNvSpPr txBox="1"/>
          <p:nvPr/>
        </p:nvSpPr>
        <p:spPr>
          <a:xfrm>
            <a:off x="717169" y="1644425"/>
            <a:ext cx="632166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单元测试概述</a:t>
            </a: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
        <p:nvSpPr>
          <p:cNvPr id="9" name="文本框 8">
            <a:extLst>
              <a:ext uri="{FF2B5EF4-FFF2-40B4-BE49-F238E27FC236}">
                <a16:creationId xmlns:a16="http://schemas.microsoft.com/office/drawing/2014/main" id="{D136F940-4AFA-0DF3-B4F3-76094182CAFE}"/>
              </a:ext>
            </a:extLst>
          </p:cNvPr>
          <p:cNvSpPr txBox="1"/>
          <p:nvPr/>
        </p:nvSpPr>
        <p:spPr>
          <a:xfrm>
            <a:off x="717169" y="3331657"/>
            <a:ext cx="632166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测试目标</a:t>
            </a: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
        <p:nvSpPr>
          <p:cNvPr id="11" name="文本框 10">
            <a:extLst>
              <a:ext uri="{FF2B5EF4-FFF2-40B4-BE49-F238E27FC236}">
                <a16:creationId xmlns:a16="http://schemas.microsoft.com/office/drawing/2014/main" id="{18585380-DD9C-C644-81C2-4762DA0B2133}"/>
              </a:ext>
            </a:extLst>
          </p:cNvPr>
          <p:cNvSpPr txBox="1"/>
          <p:nvPr/>
        </p:nvSpPr>
        <p:spPr>
          <a:xfrm>
            <a:off x="751459" y="5103142"/>
            <a:ext cx="632166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测试方法</a:t>
            </a: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Tree>
    <p:extLst>
      <p:ext uri="{BB962C8B-B14F-4D97-AF65-F5344CB8AC3E}">
        <p14:creationId xmlns:p14="http://schemas.microsoft.com/office/powerpoint/2010/main" val="8017803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0" y="1547044"/>
            <a:chExt cx="6517890"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黑盒测试</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597101" y="2345724"/>
            <a:ext cx="10490171" cy="933461"/>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黑盒测试</a:t>
            </a:r>
            <a:r>
              <a:rPr lang="zh-CN" altLang="en-US" sz="2000" dirty="0">
                <a:latin typeface="微软雅黑" panose="020B0503020204020204" pitchFamily="34" charset="-122"/>
                <a:ea typeface="微软雅黑" panose="020B0503020204020204" pitchFamily="34" charset="-122"/>
                <a:cs typeface="+mn-ea"/>
                <a:sym typeface="+mn-lt"/>
              </a:rPr>
              <a:t>是在不了解软件代码的条件下，检测软件是否达到设计的要求。因为不了解程序的内部结构，所以测试就要从输人数据和输出数据上分析了。</a:t>
            </a:r>
          </a:p>
        </p:txBody>
      </p:sp>
      <p:grpSp>
        <p:nvGrpSpPr>
          <p:cNvPr id="19" name="组合 18">
            <a:extLst>
              <a:ext uri="{FF2B5EF4-FFF2-40B4-BE49-F238E27FC236}">
                <a16:creationId xmlns:a16="http://schemas.microsoft.com/office/drawing/2014/main" id="{42A06DB5-A736-43E2-9FA4-5B836D1B04A7}"/>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726949AD-89E4-4606-B05A-FD38758AF83B}"/>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DC1525CB-1F03-4B82-9899-3E9C459C9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4E841824-26EC-415D-8D86-20DACDF26C96}"/>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6E5A567-C1F4-4DF1-92B2-0DBBBC5BD3C7}"/>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0F56ECBA-8FCC-4455-AF1B-0CCB55BC2373}"/>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3F3BBA63-A218-4939-A5CC-B9F23E1485DF}"/>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1AB36FA3-2398-4290-9D51-99A5CFC53CC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01DADBE7-A988-4589-BD78-A3A15EB1EF1B}"/>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AB5DA498-626B-4125-AA8E-07E93EF06FF0}"/>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2" name="矩形: 圆角 1">
            <a:extLst>
              <a:ext uri="{FF2B5EF4-FFF2-40B4-BE49-F238E27FC236}">
                <a16:creationId xmlns:a16="http://schemas.microsoft.com/office/drawing/2014/main" id="{C9360B0F-3088-9627-9CC8-5D3E5A55EEA3}"/>
              </a:ext>
            </a:extLst>
          </p:cNvPr>
          <p:cNvSpPr/>
          <p:nvPr/>
        </p:nvSpPr>
        <p:spPr>
          <a:xfrm>
            <a:off x="810429" y="4814157"/>
            <a:ext cx="1734918" cy="71000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输入条件</a:t>
            </a:r>
          </a:p>
        </p:txBody>
      </p:sp>
      <p:sp>
        <p:nvSpPr>
          <p:cNvPr id="3" name="立方体 2">
            <a:extLst>
              <a:ext uri="{FF2B5EF4-FFF2-40B4-BE49-F238E27FC236}">
                <a16:creationId xmlns:a16="http://schemas.microsoft.com/office/drawing/2014/main" id="{C33CB5A6-CB93-3CCB-8819-9BB0F521BD83}"/>
              </a:ext>
            </a:extLst>
          </p:cNvPr>
          <p:cNvSpPr/>
          <p:nvPr/>
        </p:nvSpPr>
        <p:spPr>
          <a:xfrm>
            <a:off x="4117962" y="4132385"/>
            <a:ext cx="2335592" cy="1820310"/>
          </a:xfrm>
          <a:prstGeom prst="cub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cs typeface="+mn-ea"/>
                <a:sym typeface="+mn-lt"/>
              </a:rPr>
              <a:t>黑盒测试</a:t>
            </a:r>
            <a:endParaRPr kumimoji="0" lang="zh-CN" altLang="en-US" sz="2400" b="0" i="0" u="none" strike="noStrike" kern="1200" cap="none" spc="0" normalizeH="0" baseline="0" noProof="0" dirty="0">
              <a:ln>
                <a:noFill/>
              </a:ln>
              <a:solidFill>
                <a:schemeClr val="lt1"/>
              </a:solidFill>
              <a:effectLst/>
              <a:uLnTx/>
              <a:uFillTx/>
              <a:cs typeface="+mn-ea"/>
              <a:sym typeface="+mn-lt"/>
            </a:endParaRPr>
          </a:p>
        </p:txBody>
      </p:sp>
      <p:sp>
        <p:nvSpPr>
          <p:cNvPr id="4" name="矩形: 圆角 3">
            <a:extLst>
              <a:ext uri="{FF2B5EF4-FFF2-40B4-BE49-F238E27FC236}">
                <a16:creationId xmlns:a16="http://schemas.microsoft.com/office/drawing/2014/main" id="{B88AE2AF-0A9E-22D1-B69F-99A3CC1D8363}"/>
              </a:ext>
            </a:extLst>
          </p:cNvPr>
          <p:cNvSpPr/>
          <p:nvPr/>
        </p:nvSpPr>
        <p:spPr>
          <a:xfrm>
            <a:off x="8688656" y="4459156"/>
            <a:ext cx="1734918" cy="7100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输出值</a:t>
            </a:r>
          </a:p>
        </p:txBody>
      </p:sp>
      <p:sp>
        <p:nvSpPr>
          <p:cNvPr id="5" name="箭头: 右 4">
            <a:extLst>
              <a:ext uri="{FF2B5EF4-FFF2-40B4-BE49-F238E27FC236}">
                <a16:creationId xmlns:a16="http://schemas.microsoft.com/office/drawing/2014/main" id="{8CC54EF3-E82F-C91B-B2C8-760F835154D2}"/>
              </a:ext>
            </a:extLst>
          </p:cNvPr>
          <p:cNvSpPr/>
          <p:nvPr/>
        </p:nvSpPr>
        <p:spPr>
          <a:xfrm>
            <a:off x="2907128" y="4814157"/>
            <a:ext cx="916674" cy="7100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6" name="箭头: 右 5">
            <a:extLst>
              <a:ext uri="{FF2B5EF4-FFF2-40B4-BE49-F238E27FC236}">
                <a16:creationId xmlns:a16="http://schemas.microsoft.com/office/drawing/2014/main" id="{FCF2A94E-DB9F-5190-2E12-9B953FEE2B93}"/>
              </a:ext>
            </a:extLst>
          </p:cNvPr>
          <p:cNvSpPr/>
          <p:nvPr/>
        </p:nvSpPr>
        <p:spPr>
          <a:xfrm>
            <a:off x="6934835" y="4814157"/>
            <a:ext cx="916674" cy="71000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Tree>
    <p:extLst>
      <p:ext uri="{BB962C8B-B14F-4D97-AF65-F5344CB8AC3E}">
        <p14:creationId xmlns:p14="http://schemas.microsoft.com/office/powerpoint/2010/main" val="26565587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sp>
        <p:nvSpPr>
          <p:cNvPr id="2" name="TextBox 7"/>
          <p:cNvSpPr txBox="1">
            <a:spLocks noChangeArrowheads="1"/>
          </p:cNvSpPr>
          <p:nvPr/>
        </p:nvSpPr>
        <p:spPr bwMode="auto">
          <a:xfrm>
            <a:off x="757077" y="2771132"/>
            <a:ext cx="5618323" cy="23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latin typeface="+mn-lt"/>
                <a:ea typeface="+mn-ea"/>
                <a:cs typeface="+mn-ea"/>
                <a:sym typeface="+mn-lt"/>
              </a:rPr>
              <a:t>第一代语言是机器语言，即</a:t>
            </a:r>
            <a:r>
              <a:rPr lang="en-US" altLang="zh-CN" sz="2000" dirty="0">
                <a:latin typeface="+mn-lt"/>
                <a:ea typeface="+mn-ea"/>
                <a:cs typeface="+mn-ea"/>
                <a:sym typeface="+mn-lt"/>
              </a:rPr>
              <a:t>0</a:t>
            </a:r>
            <a:r>
              <a:rPr lang="zh-CN" altLang="en-US" sz="2000" dirty="0">
                <a:latin typeface="+mn-lt"/>
                <a:ea typeface="+mn-ea"/>
                <a:cs typeface="+mn-ea"/>
                <a:sym typeface="+mn-lt"/>
              </a:rPr>
              <a:t>，</a:t>
            </a:r>
            <a:r>
              <a:rPr lang="en-US" altLang="zh-CN" sz="2000" dirty="0">
                <a:latin typeface="+mn-lt"/>
                <a:ea typeface="+mn-ea"/>
                <a:cs typeface="+mn-ea"/>
                <a:sym typeface="+mn-lt"/>
              </a:rPr>
              <a:t>1</a:t>
            </a:r>
            <a:r>
              <a:rPr lang="zh-CN" altLang="en-US" sz="2000" dirty="0">
                <a:latin typeface="+mn-lt"/>
                <a:ea typeface="+mn-ea"/>
                <a:cs typeface="+mn-ea"/>
                <a:sym typeface="+mn-lt"/>
              </a:rPr>
              <a:t>，也就是计算机上直接可以执行的语言；</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第二代语言是汇编语言，它将机器指令用简单的助记符表示，但仍然是面向计算机硬件的直接操作；</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9"/>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30" name="TextBox 9"/>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32" name="TextBox 9"/>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3" name="直接连接符 38"/>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E0F6DE82-01BA-AA6B-613E-27CEAB9A59C0}"/>
              </a:ext>
            </a:extLst>
          </p:cNvPr>
          <p:cNvPicPr>
            <a:picLocks noChangeAspect="1"/>
          </p:cNvPicPr>
          <p:nvPr/>
        </p:nvPicPr>
        <p:blipFill>
          <a:blip r:embed="rId4"/>
          <a:stretch>
            <a:fillRect/>
          </a:stretch>
        </p:blipFill>
        <p:spPr>
          <a:xfrm>
            <a:off x="6728606" y="2771132"/>
            <a:ext cx="4905833" cy="2831119"/>
          </a:xfrm>
          <a:prstGeom prst="rect">
            <a:avLst/>
          </a:prstGeom>
        </p:spPr>
      </p:pic>
      <p:grpSp>
        <p:nvGrpSpPr>
          <p:cNvPr id="7" name="组合 6">
            <a:extLst>
              <a:ext uri="{FF2B5EF4-FFF2-40B4-BE49-F238E27FC236}">
                <a16:creationId xmlns:a16="http://schemas.microsoft.com/office/drawing/2014/main" id="{E9B9FC78-A262-3735-3D7A-5E267E066B1B}"/>
              </a:ext>
            </a:extLst>
          </p:cNvPr>
          <p:cNvGrpSpPr/>
          <p:nvPr/>
        </p:nvGrpSpPr>
        <p:grpSpPr>
          <a:xfrm>
            <a:off x="772333" y="1829376"/>
            <a:ext cx="5067300" cy="461665"/>
            <a:chOff x="797682" y="1547044"/>
            <a:chExt cx="6517915" cy="461665"/>
          </a:xfrm>
        </p:grpSpPr>
        <p:sp>
          <p:nvSpPr>
            <p:cNvPr id="8" name="矩形 7">
              <a:extLst>
                <a:ext uri="{FF2B5EF4-FFF2-40B4-BE49-F238E27FC236}">
                  <a16:creationId xmlns:a16="http://schemas.microsoft.com/office/drawing/2014/main" id="{C66AE5A7-C718-0EC9-6DE8-0B1DF81CB7FE}"/>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313C4A7D-EC6E-E231-4896-1410FEABC2B3}"/>
                </a:ext>
              </a:extLst>
            </p:cNvPr>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编程语言的类型</a:t>
              </a:r>
            </a:p>
          </p:txBody>
        </p:sp>
      </p:grpSp>
    </p:spTree>
    <p:extLst>
      <p:ext uri="{BB962C8B-B14F-4D97-AF65-F5344CB8AC3E}">
        <p14:creationId xmlns:p14="http://schemas.microsoft.com/office/powerpoint/2010/main" val="2375740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黑盒测试</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DCBF7413-567D-4C73-BC1E-FE5C176D9713}"/>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FA879CAD-9891-4BE7-9FAA-7DA55F979A5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DB643CAA-E030-4618-A947-A423113A0B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B55FF3F1-5CBD-49F8-8302-AEE3D4A71435}"/>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2240731D-A57C-4321-A23A-10DEE026012E}"/>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3" name="TextBox 9">
              <a:extLst>
                <a:ext uri="{FF2B5EF4-FFF2-40B4-BE49-F238E27FC236}">
                  <a16:creationId xmlns:a16="http://schemas.microsoft.com/office/drawing/2014/main" id="{B800940B-8826-4B2C-862E-C1CDCE94C107}"/>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D76B4FBF-3DBB-4273-AB47-123D2E269BEE}"/>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4D391325-169C-4C59-87C4-04AE47F35A4D}"/>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F3CA9159-0A78-496B-AB2A-9B731A713F4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64CE2590-880A-4324-9DF5-D0C1B18E4C52}"/>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2" name="文本框 1">
            <a:extLst>
              <a:ext uri="{FF2B5EF4-FFF2-40B4-BE49-F238E27FC236}">
                <a16:creationId xmlns:a16="http://schemas.microsoft.com/office/drawing/2014/main" id="{D2CD831F-FF17-D2D4-109F-C0AE1F424B55}"/>
              </a:ext>
            </a:extLst>
          </p:cNvPr>
          <p:cNvSpPr txBox="1"/>
          <p:nvPr/>
        </p:nvSpPr>
        <p:spPr>
          <a:xfrm>
            <a:off x="758189" y="2827318"/>
            <a:ext cx="11137901" cy="955903"/>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2000" dirty="0">
                <a:cs typeface="+mn-ea"/>
                <a:sym typeface="+mn-lt"/>
              </a:rPr>
              <a:t>假设收银机的计算模块仅能完成单一商品的价格计算，模块为</a:t>
            </a:r>
            <a:r>
              <a:rPr lang="en-US" altLang="zh-CN" sz="2000" dirty="0">
                <a:cs typeface="+mn-ea"/>
                <a:sym typeface="+mn-lt"/>
              </a:rPr>
              <a:t>calculate</a:t>
            </a:r>
            <a:r>
              <a:rPr lang="zh-CN" altLang="en-US" sz="2000" dirty="0">
                <a:cs typeface="+mn-ea"/>
                <a:sym typeface="+mn-lt"/>
              </a:rPr>
              <a:t>，</a:t>
            </a:r>
            <a:r>
              <a:rPr lang="en-US" altLang="zh-CN" sz="2000" dirty="0" err="1">
                <a:cs typeface="+mn-ea"/>
                <a:sym typeface="+mn-lt"/>
              </a:rPr>
              <a:t>ProductID</a:t>
            </a:r>
            <a:r>
              <a:rPr lang="zh-CN" altLang="en-US" sz="2000" dirty="0">
                <a:cs typeface="+mn-ea"/>
                <a:sym typeface="+mn-lt"/>
              </a:rPr>
              <a:t>表示商品编号</a:t>
            </a:r>
            <a:r>
              <a:rPr lang="en-US" altLang="zh-CN" sz="2000" dirty="0">
                <a:cs typeface="+mn-ea"/>
                <a:sym typeface="+mn-lt"/>
              </a:rPr>
              <a:t>, </a:t>
            </a:r>
            <a:r>
              <a:rPr lang="en-US" altLang="zh-CN" sz="2000" dirty="0" err="1">
                <a:cs typeface="+mn-ea"/>
                <a:sym typeface="+mn-lt"/>
              </a:rPr>
              <a:t>UnitPrice</a:t>
            </a:r>
            <a:r>
              <a:rPr lang="zh-CN" altLang="en-US" sz="2000" dirty="0">
                <a:cs typeface="+mn-ea"/>
                <a:sym typeface="+mn-lt"/>
              </a:rPr>
              <a:t>表示单价</a:t>
            </a:r>
            <a:r>
              <a:rPr lang="en-US" altLang="zh-CN" sz="2000" dirty="0">
                <a:cs typeface="+mn-ea"/>
                <a:sym typeface="+mn-lt"/>
              </a:rPr>
              <a:t>, </a:t>
            </a:r>
            <a:r>
              <a:rPr lang="en-US" altLang="zh-CN" sz="2000" dirty="0" err="1">
                <a:cs typeface="+mn-ea"/>
                <a:sym typeface="+mn-lt"/>
              </a:rPr>
              <a:t>ProductNumbers</a:t>
            </a:r>
            <a:r>
              <a:rPr lang="zh-CN" altLang="en-US" sz="2000" dirty="0">
                <a:cs typeface="+mn-ea"/>
                <a:sym typeface="+mn-lt"/>
              </a:rPr>
              <a:t>表示商品数量</a:t>
            </a:r>
            <a:r>
              <a:rPr lang="en-US" altLang="zh-CN" sz="2000" dirty="0">
                <a:cs typeface="+mn-ea"/>
                <a:sym typeface="+mn-lt"/>
              </a:rPr>
              <a:t>, Discount</a:t>
            </a:r>
            <a:r>
              <a:rPr lang="zh-CN" altLang="en-US" sz="2000" dirty="0">
                <a:cs typeface="+mn-ea"/>
                <a:sym typeface="+mn-lt"/>
              </a:rPr>
              <a:t>表示折扣。</a:t>
            </a:r>
            <a:endParaRPr lang="zh-CN" altLang="en-US" sz="2000" dirty="0">
              <a:cs typeface="+mn-ea"/>
              <a:sym typeface="Arial" panose="020B0604020202020204" pitchFamily="34" charset="0"/>
            </a:endParaRPr>
          </a:p>
        </p:txBody>
      </p:sp>
      <p:sp>
        <p:nvSpPr>
          <p:cNvPr id="4" name="文本框 3">
            <a:extLst>
              <a:ext uri="{FF2B5EF4-FFF2-40B4-BE49-F238E27FC236}">
                <a16:creationId xmlns:a16="http://schemas.microsoft.com/office/drawing/2014/main" id="{E8002AC1-566D-8109-1EBD-04D5B3597952}"/>
              </a:ext>
            </a:extLst>
          </p:cNvPr>
          <p:cNvSpPr txBox="1"/>
          <p:nvPr/>
        </p:nvSpPr>
        <p:spPr>
          <a:xfrm>
            <a:off x="792655" y="4437260"/>
            <a:ext cx="5072257" cy="2340897"/>
          </a:xfrm>
          <a:prstGeom prst="rect">
            <a:avLst/>
          </a:prstGeom>
          <a:solidFill>
            <a:schemeClr val="accent4">
              <a:lumMod val="20000"/>
              <a:lumOff val="80000"/>
            </a:schemeClr>
          </a:solidFill>
        </p:spPr>
        <p:txBody>
          <a:bodyPr wrap="square">
            <a:spAutoFit/>
          </a:bodyPr>
          <a:lstStyle/>
          <a:p>
            <a:pPr marL="342900" indent="-342900" algn="just">
              <a:lnSpc>
                <a:spcPct val="150000"/>
              </a:lnSpc>
              <a:buFont typeface="Wingdings" panose="05000000000000000000" pitchFamily="2" charset="2"/>
              <a:buChar char="Ø"/>
            </a:pPr>
            <a:r>
              <a:rPr lang="zh-CN" altLang="en-US" sz="2000" dirty="0"/>
              <a:t>等价类</a:t>
            </a:r>
            <a:r>
              <a:rPr lang="en-US" altLang="zh-CN" sz="2000" dirty="0"/>
              <a:t>1</a:t>
            </a:r>
            <a:r>
              <a:rPr lang="zh-CN" altLang="en-US" sz="2000" dirty="0"/>
              <a:t>：少于</a:t>
            </a:r>
            <a:r>
              <a:rPr lang="en-US" altLang="zh-CN" sz="2000" dirty="0"/>
              <a:t>10</a:t>
            </a:r>
            <a:r>
              <a:rPr lang="zh-CN" altLang="en-US" sz="2000" dirty="0"/>
              <a:t>位的正整数</a:t>
            </a:r>
            <a:r>
              <a:rPr lang="zh-CN" altLang="en-US" sz="2000" dirty="0">
                <a:cs typeface="+mn-ea"/>
                <a:sym typeface="+mn-lt"/>
              </a:rPr>
              <a:t>。</a:t>
            </a:r>
            <a:endParaRPr lang="en-US" altLang="zh-CN" sz="2000" dirty="0">
              <a:cs typeface="+mn-ea"/>
              <a:sym typeface="+mn-lt"/>
            </a:endParaRPr>
          </a:p>
          <a:p>
            <a:pPr marL="342900" indent="-342900" algn="just">
              <a:lnSpc>
                <a:spcPct val="150000"/>
              </a:lnSpc>
              <a:buFont typeface="Wingdings" panose="05000000000000000000" pitchFamily="2" charset="2"/>
              <a:buChar char="Ø"/>
            </a:pPr>
            <a:r>
              <a:rPr lang="zh-CN" altLang="en-US" sz="2000" dirty="0">
                <a:cs typeface="+mn-ea"/>
                <a:sym typeface="+mn-lt"/>
              </a:rPr>
              <a:t>等价类</a:t>
            </a:r>
            <a:r>
              <a:rPr lang="en-US" altLang="zh-CN" sz="2000" dirty="0">
                <a:cs typeface="+mn-ea"/>
                <a:sym typeface="+mn-lt"/>
              </a:rPr>
              <a:t>2</a:t>
            </a:r>
            <a:r>
              <a:rPr lang="zh-CN" altLang="en-US" sz="2000" dirty="0">
                <a:cs typeface="+mn-ea"/>
                <a:sym typeface="+mn-lt"/>
              </a:rPr>
              <a:t>：从</a:t>
            </a:r>
            <a:r>
              <a:rPr lang="en-US" altLang="zh-CN" sz="2000" dirty="0">
                <a:cs typeface="+mn-ea"/>
                <a:sym typeface="+mn-lt"/>
              </a:rPr>
              <a:t>10</a:t>
            </a:r>
            <a:r>
              <a:rPr lang="zh-CN" altLang="en-US" sz="2000" dirty="0">
                <a:cs typeface="+mn-ea"/>
                <a:sym typeface="+mn-lt"/>
              </a:rPr>
              <a:t>个“</a:t>
            </a:r>
            <a:r>
              <a:rPr lang="en-US" altLang="zh-CN" sz="2000" dirty="0">
                <a:cs typeface="+mn-ea"/>
                <a:sym typeface="+mn-lt"/>
              </a:rPr>
              <a:t>0</a:t>
            </a:r>
            <a:r>
              <a:rPr lang="zh-CN" altLang="en-US" sz="2000" dirty="0">
                <a:cs typeface="+mn-ea"/>
                <a:sym typeface="+mn-lt"/>
              </a:rPr>
              <a:t>”到</a:t>
            </a:r>
            <a:r>
              <a:rPr lang="en-US" altLang="zh-CN" sz="2000" dirty="0">
                <a:cs typeface="+mn-ea"/>
                <a:sym typeface="+mn-lt"/>
              </a:rPr>
              <a:t>10</a:t>
            </a:r>
            <a:r>
              <a:rPr lang="zh-CN" altLang="en-US" sz="2000" dirty="0">
                <a:cs typeface="+mn-ea"/>
                <a:sym typeface="+mn-lt"/>
              </a:rPr>
              <a:t>个“</a:t>
            </a:r>
            <a:r>
              <a:rPr lang="en-US" altLang="zh-CN" sz="2000" dirty="0">
                <a:cs typeface="+mn-ea"/>
                <a:sym typeface="+mn-lt"/>
              </a:rPr>
              <a:t>9”</a:t>
            </a:r>
            <a:r>
              <a:rPr lang="zh-CN" altLang="en-US" sz="2000" dirty="0">
                <a:cs typeface="+mn-ea"/>
                <a:sym typeface="+mn-lt"/>
              </a:rPr>
              <a:t>的整数。</a:t>
            </a:r>
            <a:endParaRPr lang="en-US" altLang="zh-CN" sz="2000" dirty="0">
              <a:cs typeface="+mn-ea"/>
              <a:sym typeface="+mn-lt"/>
            </a:endParaRPr>
          </a:p>
          <a:p>
            <a:pPr marL="342900" indent="-342900" algn="just">
              <a:lnSpc>
                <a:spcPct val="150000"/>
              </a:lnSpc>
              <a:buFont typeface="Wingdings" panose="05000000000000000000" pitchFamily="2" charset="2"/>
              <a:buChar char="Ø"/>
            </a:pPr>
            <a:r>
              <a:rPr lang="zh-CN" altLang="en-US" sz="2000" dirty="0">
                <a:cs typeface="+mn-ea"/>
                <a:sym typeface="+mn-lt"/>
              </a:rPr>
              <a:t>等价类</a:t>
            </a:r>
            <a:r>
              <a:rPr lang="en-US" altLang="zh-CN" sz="2000" dirty="0">
                <a:cs typeface="+mn-ea"/>
                <a:sym typeface="+mn-lt"/>
              </a:rPr>
              <a:t>3</a:t>
            </a:r>
            <a:r>
              <a:rPr lang="zh-CN" altLang="en-US" sz="2000" dirty="0">
                <a:cs typeface="+mn-ea"/>
                <a:sym typeface="+mn-lt"/>
              </a:rPr>
              <a:t>：多于</a:t>
            </a:r>
            <a:r>
              <a:rPr lang="en-US" altLang="zh-CN" sz="2000" dirty="0">
                <a:cs typeface="+mn-ea"/>
                <a:sym typeface="+mn-lt"/>
              </a:rPr>
              <a:t>10</a:t>
            </a:r>
            <a:r>
              <a:rPr lang="zh-CN" altLang="en-US" sz="2000" dirty="0">
                <a:cs typeface="+mn-ea"/>
                <a:sym typeface="+mn-lt"/>
              </a:rPr>
              <a:t>位的正整数</a:t>
            </a:r>
            <a:endParaRPr lang="en-US" altLang="zh-CN" sz="2000" dirty="0">
              <a:cs typeface="+mn-ea"/>
              <a:sym typeface="+mn-lt"/>
            </a:endParaRPr>
          </a:p>
          <a:p>
            <a:pPr marL="342900" indent="-342900" algn="just">
              <a:lnSpc>
                <a:spcPct val="150000"/>
              </a:lnSpc>
              <a:buFont typeface="Wingdings" panose="05000000000000000000" pitchFamily="2" charset="2"/>
              <a:buChar char="Ø"/>
            </a:pPr>
            <a:r>
              <a:rPr lang="zh-CN" altLang="en-US" sz="2000" dirty="0">
                <a:cs typeface="+mn-ea"/>
                <a:sym typeface="+mn-lt"/>
              </a:rPr>
              <a:t>等价类</a:t>
            </a:r>
            <a:r>
              <a:rPr lang="en-US" altLang="zh-CN" sz="2000" dirty="0">
                <a:cs typeface="+mn-ea"/>
                <a:sym typeface="+mn-lt"/>
              </a:rPr>
              <a:t>4</a:t>
            </a:r>
            <a:r>
              <a:rPr lang="zh-CN" altLang="en-US" sz="2000" dirty="0">
                <a:cs typeface="+mn-ea"/>
                <a:sym typeface="+mn-lt"/>
              </a:rPr>
              <a:t>：所有的负整数</a:t>
            </a:r>
            <a:endParaRPr lang="zh-CN" altLang="en-US" sz="2000" dirty="0">
              <a:cs typeface="+mn-ea"/>
              <a:sym typeface="Arial" panose="020B0604020202020204" pitchFamily="34" charset="0"/>
            </a:endParaRPr>
          </a:p>
        </p:txBody>
      </p:sp>
      <p:sp>
        <p:nvSpPr>
          <p:cNvPr id="6" name="文本框 5">
            <a:extLst>
              <a:ext uri="{FF2B5EF4-FFF2-40B4-BE49-F238E27FC236}">
                <a16:creationId xmlns:a16="http://schemas.microsoft.com/office/drawing/2014/main" id="{AF62D44F-EC0B-A871-3857-242E9177F6F3}"/>
              </a:ext>
            </a:extLst>
          </p:cNvPr>
          <p:cNvSpPr txBox="1"/>
          <p:nvPr/>
        </p:nvSpPr>
        <p:spPr>
          <a:xfrm>
            <a:off x="6096000" y="4411520"/>
            <a:ext cx="5072257" cy="494238"/>
          </a:xfrm>
          <a:prstGeom prst="rect">
            <a:avLst/>
          </a:prstGeom>
          <a:solidFill>
            <a:schemeClr val="accent4">
              <a:lumMod val="20000"/>
              <a:lumOff val="80000"/>
            </a:schemeClr>
          </a:solidFill>
        </p:spPr>
        <p:txBody>
          <a:bodyPr wrap="square">
            <a:spAutoFit/>
          </a:bodyPr>
          <a:lstStyle/>
          <a:p>
            <a:pPr algn="just">
              <a:lnSpc>
                <a:spcPct val="150000"/>
              </a:lnSpc>
            </a:pPr>
            <a:r>
              <a:rPr lang="zh-CN" altLang="en-US" sz="2000" dirty="0">
                <a:cs typeface="+mn-ea"/>
                <a:sym typeface="+mn-lt"/>
              </a:rPr>
              <a:t>同样的，也可以给其它参数划分等价类。</a:t>
            </a:r>
            <a:endParaRPr lang="zh-CN" altLang="en-US" sz="2000" dirty="0">
              <a:cs typeface="+mn-ea"/>
              <a:sym typeface="Arial" panose="020B0604020202020204" pitchFamily="34" charset="0"/>
            </a:endParaRPr>
          </a:p>
        </p:txBody>
      </p:sp>
      <p:sp>
        <p:nvSpPr>
          <p:cNvPr id="5" name="文本框 4">
            <a:extLst>
              <a:ext uri="{FF2B5EF4-FFF2-40B4-BE49-F238E27FC236}">
                <a16:creationId xmlns:a16="http://schemas.microsoft.com/office/drawing/2014/main" id="{D10F0191-6C88-CAE0-C59C-385A04E8EA97}"/>
              </a:ext>
            </a:extLst>
          </p:cNvPr>
          <p:cNvSpPr txBox="1"/>
          <p:nvPr/>
        </p:nvSpPr>
        <p:spPr>
          <a:xfrm>
            <a:off x="758189" y="3869850"/>
            <a:ext cx="6321668" cy="499111"/>
          </a:xfrm>
          <a:prstGeom prst="rect">
            <a:avLst/>
          </a:prstGeom>
          <a:noFill/>
        </p:spPr>
        <p:txBody>
          <a:bodyPr wrap="square">
            <a:spAutoFit/>
          </a:bodyPr>
          <a:lstStyle/>
          <a:p>
            <a:pPr algn="just">
              <a:lnSpc>
                <a:spcPct val="150000"/>
              </a:lnSpc>
            </a:pPr>
            <a:r>
              <a:rPr lang="en-US" altLang="zh-CN" sz="2000" b="1" u="sng" dirty="0" err="1">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ProductID</a:t>
            </a: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等价类划分</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473EBE80-B97E-A186-6358-0F7FCC8A2C15}"/>
              </a:ext>
            </a:extLst>
          </p:cNvPr>
          <p:cNvSpPr txBox="1"/>
          <p:nvPr/>
        </p:nvSpPr>
        <p:spPr>
          <a:xfrm>
            <a:off x="774866" y="2353904"/>
            <a:ext cx="6321668" cy="499624"/>
          </a:xfrm>
          <a:prstGeom prst="rect">
            <a:avLst/>
          </a:prstGeom>
          <a:noFill/>
        </p:spPr>
        <p:txBody>
          <a:bodyPr wrap="square">
            <a:spAutoFit/>
          </a:bodyPr>
          <a:lstStyle/>
          <a:p>
            <a:pPr algn="just">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案例</a:t>
            </a:r>
            <a:endParaRPr lang="en-US" altLang="zh-CN" sz="1800" b="1"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928996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28743" y="1812231"/>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黑盒测试</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65AA437D-3E93-4202-94E8-82EE81F5907D}"/>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3734A34A-E939-4328-B143-6FD7161A7A7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8505C8D3-9B8C-4208-9391-47A610EA0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8EAEAABB-AECA-438A-97D4-92A15CA8DF14}"/>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975A9FE1-7329-40EF-AE4A-21FBB3B6EA5D}"/>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1CD5253F-477E-4207-8F72-269A255303AE}"/>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2A9B73B4-4272-493F-B2EC-65E6A0E7854F}"/>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A512AC7F-B9B8-4476-9945-F54477F846C6}"/>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16C73B9B-F275-433E-8A42-BA3DEA669C1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9768D0AB-D8EF-4A4D-9054-69720CE0E549}"/>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grpSp>
        <p:nvGrpSpPr>
          <p:cNvPr id="63" name="Group 10">
            <a:extLst>
              <a:ext uri="{FF2B5EF4-FFF2-40B4-BE49-F238E27FC236}">
                <a16:creationId xmlns:a16="http://schemas.microsoft.com/office/drawing/2014/main" id="{3A9F0B8C-7EB8-3615-308F-F50A0996E2B8}"/>
              </a:ext>
            </a:extLst>
          </p:cNvPr>
          <p:cNvGrpSpPr>
            <a:grpSpLocks/>
          </p:cNvGrpSpPr>
          <p:nvPr/>
        </p:nvGrpSpPr>
        <p:grpSpPr bwMode="auto">
          <a:xfrm>
            <a:off x="2333045" y="2711817"/>
            <a:ext cx="3632200" cy="3833559"/>
            <a:chOff x="2908300" y="2109788"/>
            <a:chExt cx="1489075" cy="1571625"/>
          </a:xfrm>
        </p:grpSpPr>
        <p:grpSp>
          <p:nvGrpSpPr>
            <p:cNvPr id="64" name="Group 58">
              <a:extLst>
                <a:ext uri="{FF2B5EF4-FFF2-40B4-BE49-F238E27FC236}">
                  <a16:creationId xmlns:a16="http://schemas.microsoft.com/office/drawing/2014/main" id="{330AC883-04CD-8E2A-6A81-20E12B4BE694}"/>
                </a:ext>
              </a:extLst>
            </p:cNvPr>
            <p:cNvGrpSpPr>
              <a:grpSpLocks/>
            </p:cNvGrpSpPr>
            <p:nvPr/>
          </p:nvGrpSpPr>
          <p:grpSpPr bwMode="auto">
            <a:xfrm>
              <a:off x="2922588" y="3392488"/>
              <a:ext cx="1473200" cy="276225"/>
              <a:chOff x="0" y="0"/>
              <a:chExt cx="928" cy="174"/>
            </a:xfrm>
          </p:grpSpPr>
          <p:sp>
            <p:nvSpPr>
              <p:cNvPr id="78" name="Line 55">
                <a:extLst>
                  <a:ext uri="{FF2B5EF4-FFF2-40B4-BE49-F238E27FC236}">
                    <a16:creationId xmlns:a16="http://schemas.microsoft.com/office/drawing/2014/main" id="{D3060432-44D7-C6C4-2272-358A72DC493E}"/>
                  </a:ext>
                </a:extLst>
              </p:cNvPr>
              <p:cNvSpPr>
                <a:spLocks noChangeShapeType="1"/>
              </p:cNvSpPr>
              <p:nvPr/>
            </p:nvSpPr>
            <p:spPr bwMode="auto">
              <a:xfrm rot="10800000" flipH="1">
                <a:off x="912" y="0"/>
                <a:ext cx="16" cy="2"/>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9" name="Line 56">
                <a:extLst>
                  <a:ext uri="{FF2B5EF4-FFF2-40B4-BE49-F238E27FC236}">
                    <a16:creationId xmlns:a16="http://schemas.microsoft.com/office/drawing/2014/main" id="{53CEF19F-4CB7-A3FA-51C1-99D3155C1D4E}"/>
                  </a:ext>
                </a:extLst>
              </p:cNvPr>
              <p:cNvSpPr>
                <a:spLocks noChangeShapeType="1"/>
              </p:cNvSpPr>
              <p:nvPr/>
            </p:nvSpPr>
            <p:spPr bwMode="auto">
              <a:xfrm rot="10800000" flipH="1">
                <a:off x="31" y="8"/>
                <a:ext cx="850" cy="160"/>
              </a:xfrm>
              <a:prstGeom prst="line">
                <a:avLst/>
              </a:prstGeom>
              <a:noFill/>
              <a:ln w="6350">
                <a:solidFill>
                  <a:srgbClr val="506C74"/>
                </a:solidFill>
                <a:prstDash val="dash"/>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80" name="Line 57">
                <a:extLst>
                  <a:ext uri="{FF2B5EF4-FFF2-40B4-BE49-F238E27FC236}">
                    <a16:creationId xmlns:a16="http://schemas.microsoft.com/office/drawing/2014/main" id="{111B18B1-F27D-F0BA-2CC6-4159D537EAC3}"/>
                  </a:ext>
                </a:extLst>
              </p:cNvPr>
              <p:cNvSpPr>
                <a:spLocks noChangeShapeType="1"/>
              </p:cNvSpPr>
              <p:nvPr/>
            </p:nvSpPr>
            <p:spPr bwMode="auto">
              <a:xfrm rot="10800000" flipH="1">
                <a:off x="0" y="171"/>
                <a:ext cx="15" cy="3"/>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grpSp>
          <p:nvGrpSpPr>
            <p:cNvPr id="65" name="Group 62">
              <a:extLst>
                <a:ext uri="{FF2B5EF4-FFF2-40B4-BE49-F238E27FC236}">
                  <a16:creationId xmlns:a16="http://schemas.microsoft.com/office/drawing/2014/main" id="{510FD553-6B5D-53E0-132D-5DE23F8B092C}"/>
                </a:ext>
              </a:extLst>
            </p:cNvPr>
            <p:cNvGrpSpPr>
              <a:grpSpLocks/>
            </p:cNvGrpSpPr>
            <p:nvPr/>
          </p:nvGrpSpPr>
          <p:grpSpPr bwMode="auto">
            <a:xfrm>
              <a:off x="2924175" y="2109788"/>
              <a:ext cx="735013" cy="1558925"/>
              <a:chOff x="0" y="0"/>
              <a:chExt cx="463" cy="982"/>
            </a:xfrm>
          </p:grpSpPr>
          <p:sp>
            <p:nvSpPr>
              <p:cNvPr id="75" name="Line 59">
                <a:extLst>
                  <a:ext uri="{FF2B5EF4-FFF2-40B4-BE49-F238E27FC236}">
                    <a16:creationId xmlns:a16="http://schemas.microsoft.com/office/drawing/2014/main" id="{7BCFA545-2753-587A-EA52-66E37D653D7D}"/>
                  </a:ext>
                </a:extLst>
              </p:cNvPr>
              <p:cNvSpPr>
                <a:spLocks noChangeShapeType="1"/>
              </p:cNvSpPr>
              <p:nvPr/>
            </p:nvSpPr>
            <p:spPr bwMode="auto">
              <a:xfrm rot="10800000" flipH="1">
                <a:off x="456" y="0"/>
                <a:ext cx="7" cy="14"/>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6" name="Line 60">
                <a:extLst>
                  <a:ext uri="{FF2B5EF4-FFF2-40B4-BE49-F238E27FC236}">
                    <a16:creationId xmlns:a16="http://schemas.microsoft.com/office/drawing/2014/main" id="{95C961EE-4211-12B0-BCD1-B9A80A51BE33}"/>
                  </a:ext>
                </a:extLst>
              </p:cNvPr>
              <p:cNvSpPr>
                <a:spLocks noChangeShapeType="1"/>
              </p:cNvSpPr>
              <p:nvPr/>
            </p:nvSpPr>
            <p:spPr bwMode="auto">
              <a:xfrm rot="10800000" flipH="1">
                <a:off x="13" y="43"/>
                <a:ext cx="429" cy="910"/>
              </a:xfrm>
              <a:prstGeom prst="line">
                <a:avLst/>
              </a:prstGeom>
              <a:noFill/>
              <a:ln w="6350">
                <a:solidFill>
                  <a:srgbClr val="506C74"/>
                </a:solidFill>
                <a:prstDash val="dash"/>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7" name="Line 61">
                <a:extLst>
                  <a:ext uri="{FF2B5EF4-FFF2-40B4-BE49-F238E27FC236}">
                    <a16:creationId xmlns:a16="http://schemas.microsoft.com/office/drawing/2014/main" id="{246F786F-8199-3AA9-6941-40EE0CDFDB9D}"/>
                  </a:ext>
                </a:extLst>
              </p:cNvPr>
              <p:cNvSpPr>
                <a:spLocks noChangeShapeType="1"/>
              </p:cNvSpPr>
              <p:nvPr/>
            </p:nvSpPr>
            <p:spPr bwMode="auto">
              <a:xfrm rot="10800000" flipH="1">
                <a:off x="0" y="967"/>
                <a:ext cx="6" cy="15"/>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grpSp>
          <p:nvGrpSpPr>
            <p:cNvPr id="66" name="Group 66">
              <a:extLst>
                <a:ext uri="{FF2B5EF4-FFF2-40B4-BE49-F238E27FC236}">
                  <a16:creationId xmlns:a16="http://schemas.microsoft.com/office/drawing/2014/main" id="{FFA776DA-40B6-65DF-89ED-7172BE4CF04F}"/>
                </a:ext>
              </a:extLst>
            </p:cNvPr>
            <p:cNvGrpSpPr>
              <a:grpSpLocks/>
            </p:cNvGrpSpPr>
            <p:nvPr/>
          </p:nvGrpSpPr>
          <p:grpSpPr bwMode="auto">
            <a:xfrm>
              <a:off x="2924175" y="3100388"/>
              <a:ext cx="730250" cy="568325"/>
              <a:chOff x="0" y="0"/>
              <a:chExt cx="460" cy="358"/>
            </a:xfrm>
          </p:grpSpPr>
          <p:sp>
            <p:nvSpPr>
              <p:cNvPr id="72" name="Line 63">
                <a:extLst>
                  <a:ext uri="{FF2B5EF4-FFF2-40B4-BE49-F238E27FC236}">
                    <a16:creationId xmlns:a16="http://schemas.microsoft.com/office/drawing/2014/main" id="{E8A861DA-464E-B196-87C4-4A2E89F22DA3}"/>
                  </a:ext>
                </a:extLst>
              </p:cNvPr>
              <p:cNvSpPr>
                <a:spLocks noChangeShapeType="1"/>
              </p:cNvSpPr>
              <p:nvPr/>
            </p:nvSpPr>
            <p:spPr bwMode="auto">
              <a:xfrm rot="10800000" flipH="1">
                <a:off x="448" y="0"/>
                <a:ext cx="12" cy="9"/>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3" name="Line 64">
                <a:extLst>
                  <a:ext uri="{FF2B5EF4-FFF2-40B4-BE49-F238E27FC236}">
                    <a16:creationId xmlns:a16="http://schemas.microsoft.com/office/drawing/2014/main" id="{AF13AD4B-2AAA-BDFA-8DA9-81869A7E3E30}"/>
                  </a:ext>
                </a:extLst>
              </p:cNvPr>
              <p:cNvSpPr>
                <a:spLocks noChangeShapeType="1"/>
              </p:cNvSpPr>
              <p:nvPr/>
            </p:nvSpPr>
            <p:spPr bwMode="auto">
              <a:xfrm rot="10800000" flipH="1">
                <a:off x="25" y="29"/>
                <a:ext cx="397" cy="309"/>
              </a:xfrm>
              <a:prstGeom prst="line">
                <a:avLst/>
              </a:prstGeom>
              <a:noFill/>
              <a:ln w="6350">
                <a:solidFill>
                  <a:srgbClr val="506C74"/>
                </a:solidFill>
                <a:prstDash val="dash"/>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4" name="Line 65">
                <a:extLst>
                  <a:ext uri="{FF2B5EF4-FFF2-40B4-BE49-F238E27FC236}">
                    <a16:creationId xmlns:a16="http://schemas.microsoft.com/office/drawing/2014/main" id="{8E97C95B-9AA1-02BA-59E1-70775088EB00}"/>
                  </a:ext>
                </a:extLst>
              </p:cNvPr>
              <p:cNvSpPr>
                <a:spLocks noChangeShapeType="1"/>
              </p:cNvSpPr>
              <p:nvPr/>
            </p:nvSpPr>
            <p:spPr bwMode="auto">
              <a:xfrm rot="10800000" flipH="1">
                <a:off x="0" y="348"/>
                <a:ext cx="12" cy="10"/>
              </a:xfrm>
              <a:prstGeom prst="line">
                <a:avLst/>
              </a:prstGeom>
              <a:noFill/>
              <a:ln w="6350">
                <a:solidFill>
                  <a:srgbClr val="506C74"/>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sp>
          <p:nvSpPr>
            <p:cNvPr id="67" name="AutoShape 67">
              <a:extLst>
                <a:ext uri="{FF2B5EF4-FFF2-40B4-BE49-F238E27FC236}">
                  <a16:creationId xmlns:a16="http://schemas.microsoft.com/office/drawing/2014/main" id="{FE549FAE-92E5-EBCB-3069-C8D4663E7E5F}"/>
                </a:ext>
              </a:extLst>
            </p:cNvPr>
            <p:cNvSpPr>
              <a:spLocks/>
            </p:cNvSpPr>
            <p:nvPr/>
          </p:nvSpPr>
          <p:spPr bwMode="auto">
            <a:xfrm>
              <a:off x="3657600" y="2114550"/>
              <a:ext cx="739775" cy="1281113"/>
            </a:xfrm>
            <a:custGeom>
              <a:avLst/>
              <a:gdLst>
                <a:gd name="T0" fmla="*/ 739775 w 21540"/>
                <a:gd name="T1" fmla="*/ 1281113 h 21600"/>
                <a:gd name="T2" fmla="*/ 0 w 21540"/>
                <a:gd name="T3" fmla="*/ 990253 h 21600"/>
                <a:gd name="T4" fmla="*/ 3744 w 21540"/>
                <a:gd name="T5" fmla="*/ 0 h 21600"/>
                <a:gd name="T6" fmla="*/ 739775 w 21540"/>
                <a:gd name="T7" fmla="*/ 1281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6" y="2708"/>
                    <a:pt x="21600" y="12379"/>
                    <a:pt x="21540" y="21600"/>
                  </a:cubicBezTo>
                </a:path>
              </a:pathLst>
            </a:custGeom>
            <a:solidFill>
              <a:srgbClr val="183A5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68" name="AutoShape 68">
              <a:extLst>
                <a:ext uri="{FF2B5EF4-FFF2-40B4-BE49-F238E27FC236}">
                  <a16:creationId xmlns:a16="http://schemas.microsoft.com/office/drawing/2014/main" id="{993500B1-82D9-E77F-7F8A-83C1DAC0F4ED}"/>
                </a:ext>
              </a:extLst>
            </p:cNvPr>
            <p:cNvSpPr>
              <a:spLocks/>
            </p:cNvSpPr>
            <p:nvPr/>
          </p:nvSpPr>
          <p:spPr bwMode="auto">
            <a:xfrm>
              <a:off x="3530600" y="2368550"/>
              <a:ext cx="615950" cy="1066800"/>
            </a:xfrm>
            <a:custGeom>
              <a:avLst/>
              <a:gdLst>
                <a:gd name="T0" fmla="*/ 615950 w 21540"/>
                <a:gd name="T1" fmla="*/ 1066800 h 21600"/>
                <a:gd name="T2" fmla="*/ 0 w 21540"/>
                <a:gd name="T3" fmla="*/ 824597 h 21600"/>
                <a:gd name="T4" fmla="*/ 3117 w 21540"/>
                <a:gd name="T5" fmla="*/ 0 h 21600"/>
                <a:gd name="T6" fmla="*/ 615950 w 21540"/>
                <a:gd name="T7" fmla="*/ 10668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4" y="2708"/>
                    <a:pt x="21600" y="12379"/>
                    <a:pt x="21540" y="21600"/>
                  </a:cubicBezTo>
                </a:path>
              </a:pathLst>
            </a:custGeom>
            <a:solidFill>
              <a:srgbClr val="3ABE9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69" name="AutoShape 69">
              <a:extLst>
                <a:ext uri="{FF2B5EF4-FFF2-40B4-BE49-F238E27FC236}">
                  <a16:creationId xmlns:a16="http://schemas.microsoft.com/office/drawing/2014/main" id="{C221924D-8961-5E8A-2AE6-E76365AB897A}"/>
                </a:ext>
              </a:extLst>
            </p:cNvPr>
            <p:cNvSpPr>
              <a:spLocks/>
            </p:cNvSpPr>
            <p:nvPr/>
          </p:nvSpPr>
          <p:spPr bwMode="auto">
            <a:xfrm>
              <a:off x="3416300" y="2635250"/>
              <a:ext cx="493713" cy="854075"/>
            </a:xfrm>
            <a:custGeom>
              <a:avLst/>
              <a:gdLst>
                <a:gd name="T0" fmla="*/ 493713 w 21540"/>
                <a:gd name="T1" fmla="*/ 854075 h 21600"/>
                <a:gd name="T2" fmla="*/ 0 w 21540"/>
                <a:gd name="T3" fmla="*/ 660168 h 21600"/>
                <a:gd name="T4" fmla="*/ 2498 w 21540"/>
                <a:gd name="T5" fmla="*/ 0 h 21600"/>
                <a:gd name="T6" fmla="*/ 493713 w 21540"/>
                <a:gd name="T7" fmla="*/ 8540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6"/>
                  </a:lnTo>
                  <a:lnTo>
                    <a:pt x="109" y="0"/>
                  </a:lnTo>
                  <a:cubicBezTo>
                    <a:pt x="12007" y="2709"/>
                    <a:pt x="21600" y="12378"/>
                    <a:pt x="21540" y="21600"/>
                  </a:cubicBezTo>
                </a:path>
              </a:pathLst>
            </a:custGeom>
            <a:solidFill>
              <a:srgbClr val="ED657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0" name="AutoShape 70">
              <a:extLst>
                <a:ext uri="{FF2B5EF4-FFF2-40B4-BE49-F238E27FC236}">
                  <a16:creationId xmlns:a16="http://schemas.microsoft.com/office/drawing/2014/main" id="{523A25F7-B0A9-CDD3-BFAE-23CD19AB2920}"/>
                </a:ext>
              </a:extLst>
            </p:cNvPr>
            <p:cNvSpPr>
              <a:spLocks/>
            </p:cNvSpPr>
            <p:nvPr/>
          </p:nvSpPr>
          <p:spPr bwMode="auto">
            <a:xfrm>
              <a:off x="3289300" y="2889250"/>
              <a:ext cx="369888" cy="639763"/>
            </a:xfrm>
            <a:custGeom>
              <a:avLst/>
              <a:gdLst>
                <a:gd name="T0" fmla="*/ 369888 w 21540"/>
                <a:gd name="T1" fmla="*/ 639763 h 21600"/>
                <a:gd name="T2" fmla="*/ 0 w 21540"/>
                <a:gd name="T3" fmla="*/ 494483 h 21600"/>
                <a:gd name="T4" fmla="*/ 1872 w 21540"/>
                <a:gd name="T5" fmla="*/ 0 h 21600"/>
                <a:gd name="T6" fmla="*/ 369888 w 21540"/>
                <a:gd name="T7" fmla="*/ 639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40" h="21600">
                  <a:moveTo>
                    <a:pt x="21540" y="21600"/>
                  </a:moveTo>
                  <a:lnTo>
                    <a:pt x="0" y="16695"/>
                  </a:lnTo>
                  <a:lnTo>
                    <a:pt x="109" y="0"/>
                  </a:lnTo>
                  <a:cubicBezTo>
                    <a:pt x="12005" y="2709"/>
                    <a:pt x="21600" y="12380"/>
                    <a:pt x="21540" y="21600"/>
                  </a:cubicBezTo>
                </a:path>
              </a:pathLst>
            </a:custGeom>
            <a:solidFill>
              <a:srgbClr val="01C4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sp>
          <p:nvSpPr>
            <p:cNvPr id="71" name="AutoShape 71">
              <a:extLst>
                <a:ext uri="{FF2B5EF4-FFF2-40B4-BE49-F238E27FC236}">
                  <a16:creationId xmlns:a16="http://schemas.microsoft.com/office/drawing/2014/main" id="{0C36C685-025F-3F31-DDE3-8CC3F128C0B7}"/>
                </a:ext>
              </a:extLst>
            </p:cNvPr>
            <p:cNvSpPr>
              <a:spLocks/>
            </p:cNvSpPr>
            <p:nvPr/>
          </p:nvSpPr>
          <p:spPr bwMode="auto">
            <a:xfrm>
              <a:off x="2908300" y="3651250"/>
              <a:ext cx="30163" cy="30163"/>
            </a:xfrm>
            <a:custGeom>
              <a:avLst/>
              <a:gdLst>
                <a:gd name="T0" fmla="*/ 30163 w 21598"/>
                <a:gd name="T1" fmla="*/ 15081 h 21598"/>
                <a:gd name="T2" fmla="*/ 29015 w 21598"/>
                <a:gd name="T3" fmla="*/ 9309 h 21598"/>
                <a:gd name="T4" fmla="*/ 25746 w 21598"/>
                <a:gd name="T5" fmla="*/ 4417 h 21598"/>
                <a:gd name="T6" fmla="*/ 20854 w 21598"/>
                <a:gd name="T7" fmla="*/ 1148 h 21598"/>
                <a:gd name="T8" fmla="*/ 15081 w 21598"/>
                <a:gd name="T9" fmla="*/ 0 h 21598"/>
                <a:gd name="T10" fmla="*/ 9309 w 21598"/>
                <a:gd name="T11" fmla="*/ 1148 h 21598"/>
                <a:gd name="T12" fmla="*/ 4417 w 21598"/>
                <a:gd name="T13" fmla="*/ 4417 h 21598"/>
                <a:gd name="T14" fmla="*/ 1148 w 21598"/>
                <a:gd name="T15" fmla="*/ 9309 h 21598"/>
                <a:gd name="T16" fmla="*/ 0 w 21598"/>
                <a:gd name="T17" fmla="*/ 15081 h 21598"/>
                <a:gd name="T18" fmla="*/ 1148 w 21598"/>
                <a:gd name="T19" fmla="*/ 20854 h 21598"/>
                <a:gd name="T20" fmla="*/ 4417 w 21598"/>
                <a:gd name="T21" fmla="*/ 25746 h 21598"/>
                <a:gd name="T22" fmla="*/ 9309 w 21598"/>
                <a:gd name="T23" fmla="*/ 29015 h 21598"/>
                <a:gd name="T24" fmla="*/ 15081 w 21598"/>
                <a:gd name="T25" fmla="*/ 30163 h 21598"/>
                <a:gd name="T26" fmla="*/ 20854 w 21598"/>
                <a:gd name="T27" fmla="*/ 29015 h 21598"/>
                <a:gd name="T28" fmla="*/ 25746 w 21598"/>
                <a:gd name="T29" fmla="*/ 25746 h 21598"/>
                <a:gd name="T30" fmla="*/ 29015 w 21598"/>
                <a:gd name="T31" fmla="*/ 20854 h 21598"/>
                <a:gd name="T32" fmla="*/ 30163 w 21598"/>
                <a:gd name="T33" fmla="*/ 15081 h 21598"/>
                <a:gd name="T34" fmla="*/ 30163 w 21598"/>
                <a:gd name="T35" fmla="*/ 15081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rgbClr val="506C7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sz="2400" dirty="0">
                <a:solidFill>
                  <a:schemeClr val="tx1">
                    <a:lumMod val="50000"/>
                    <a:lumOff val="50000"/>
                  </a:schemeClr>
                </a:solidFill>
                <a:latin typeface="Roboto condensed"/>
                <a:cs typeface="Roboto condensed"/>
              </a:endParaRPr>
            </a:p>
          </p:txBody>
        </p:sp>
      </p:grpSp>
      <p:cxnSp>
        <p:nvCxnSpPr>
          <p:cNvPr id="81" name="Elbow Connector 21">
            <a:extLst>
              <a:ext uri="{FF2B5EF4-FFF2-40B4-BE49-F238E27FC236}">
                <a16:creationId xmlns:a16="http://schemas.microsoft.com/office/drawing/2014/main" id="{D8C45EBD-0634-715E-8B1A-DDDDEB0D4019}"/>
              </a:ext>
            </a:extLst>
          </p:cNvPr>
          <p:cNvCxnSpPr/>
          <p:nvPr/>
        </p:nvCxnSpPr>
        <p:spPr>
          <a:xfrm flipV="1">
            <a:off x="5353426" y="2114714"/>
            <a:ext cx="3278020" cy="2070716"/>
          </a:xfrm>
          <a:prstGeom prst="bentConnector3">
            <a:avLst>
              <a:gd name="adj1" fmla="val 69630"/>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82" name="Elbow Connector 22">
            <a:extLst>
              <a:ext uri="{FF2B5EF4-FFF2-40B4-BE49-F238E27FC236}">
                <a16:creationId xmlns:a16="http://schemas.microsoft.com/office/drawing/2014/main" id="{657416C3-2C74-AF4A-EF42-843AC2FE7BBA}"/>
              </a:ext>
            </a:extLst>
          </p:cNvPr>
          <p:cNvCxnSpPr/>
          <p:nvPr/>
        </p:nvCxnSpPr>
        <p:spPr>
          <a:xfrm flipV="1">
            <a:off x="4694445" y="3257714"/>
            <a:ext cx="3937000" cy="1382080"/>
          </a:xfrm>
          <a:prstGeom prst="bentConnector3">
            <a:avLst>
              <a:gd name="adj1" fmla="val 78387"/>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83" name="Elbow Connector 23">
            <a:extLst>
              <a:ext uri="{FF2B5EF4-FFF2-40B4-BE49-F238E27FC236}">
                <a16:creationId xmlns:a16="http://schemas.microsoft.com/office/drawing/2014/main" id="{210AD4B3-9590-2BE9-FD30-4553EDE586FB}"/>
              </a:ext>
            </a:extLst>
          </p:cNvPr>
          <p:cNvCxnSpPr/>
          <p:nvPr/>
        </p:nvCxnSpPr>
        <p:spPr>
          <a:xfrm flipV="1">
            <a:off x="4164637" y="4383780"/>
            <a:ext cx="4466809" cy="706296"/>
          </a:xfrm>
          <a:prstGeom prst="bentConnector3">
            <a:avLst>
              <a:gd name="adj1" fmla="val 83929"/>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cxnSp>
        <p:nvCxnSpPr>
          <p:cNvPr id="84" name="Elbow Connector 24">
            <a:extLst>
              <a:ext uri="{FF2B5EF4-FFF2-40B4-BE49-F238E27FC236}">
                <a16:creationId xmlns:a16="http://schemas.microsoft.com/office/drawing/2014/main" id="{F5D03A2E-35B5-2A65-F0C8-F58B5A030FB8}"/>
              </a:ext>
            </a:extLst>
          </p:cNvPr>
          <p:cNvCxnSpPr/>
          <p:nvPr/>
        </p:nvCxnSpPr>
        <p:spPr>
          <a:xfrm flipV="1">
            <a:off x="3572176" y="5540355"/>
            <a:ext cx="5059269" cy="3"/>
          </a:xfrm>
          <a:prstGeom prst="bentConnector3">
            <a:avLst>
              <a:gd name="adj1" fmla="val 50000"/>
            </a:avLst>
          </a:prstGeom>
          <a:ln>
            <a:solidFill>
              <a:srgbClr val="183A5D"/>
            </a:solidFill>
            <a:prstDash val="dash"/>
            <a:headEnd type="oval"/>
            <a:tailEnd type="oval"/>
          </a:ln>
        </p:spPr>
        <p:style>
          <a:lnRef idx="1">
            <a:schemeClr val="dk1"/>
          </a:lnRef>
          <a:fillRef idx="0">
            <a:schemeClr val="dk1"/>
          </a:fillRef>
          <a:effectRef idx="0">
            <a:schemeClr val="dk1"/>
          </a:effectRef>
          <a:fontRef idx="minor">
            <a:schemeClr val="tx1"/>
          </a:fontRef>
        </p:style>
      </p:cxnSp>
      <p:grpSp>
        <p:nvGrpSpPr>
          <p:cNvPr id="85" name="Group 25">
            <a:extLst>
              <a:ext uri="{FF2B5EF4-FFF2-40B4-BE49-F238E27FC236}">
                <a16:creationId xmlns:a16="http://schemas.microsoft.com/office/drawing/2014/main" id="{6281A8E5-855C-2988-26A2-33D596117122}"/>
              </a:ext>
            </a:extLst>
          </p:cNvPr>
          <p:cNvGrpSpPr/>
          <p:nvPr/>
        </p:nvGrpSpPr>
        <p:grpSpPr>
          <a:xfrm>
            <a:off x="8814489" y="1890859"/>
            <a:ext cx="3233912" cy="779554"/>
            <a:chOff x="5486666" y="1163938"/>
            <a:chExt cx="2425434" cy="584665"/>
          </a:xfrm>
        </p:grpSpPr>
        <p:sp>
          <p:nvSpPr>
            <p:cNvPr id="86" name="Title 1">
              <a:extLst>
                <a:ext uri="{FF2B5EF4-FFF2-40B4-BE49-F238E27FC236}">
                  <a16:creationId xmlns:a16="http://schemas.microsoft.com/office/drawing/2014/main" id="{E350E05E-860E-C95A-FD07-1DE5386FF983}"/>
                </a:ext>
              </a:extLst>
            </p:cNvPr>
            <p:cNvSpPr txBox="1">
              <a:spLocks/>
            </p:cNvSpPr>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zh-CN" altLang="en-US" sz="2000" dirty="0">
                  <a:solidFill>
                    <a:schemeClr val="tx1"/>
                  </a:solidFill>
                  <a:latin typeface="+mn-lt"/>
                  <a:ea typeface="+mn-ea"/>
                  <a:cs typeface="+mn-ea"/>
                </a:rPr>
                <a:t>等价类</a:t>
              </a:r>
              <a:r>
                <a:rPr lang="en-US" altLang="zh-CN" sz="2000" dirty="0">
                  <a:solidFill>
                    <a:schemeClr val="tx1"/>
                  </a:solidFill>
                  <a:latin typeface="+mn-lt"/>
                  <a:ea typeface="+mn-ea"/>
                  <a:cs typeface="+mn-ea"/>
                </a:rPr>
                <a:t>1</a:t>
              </a:r>
              <a:endParaRPr lang="en-US" sz="2000" dirty="0">
                <a:solidFill>
                  <a:schemeClr val="tx1"/>
                </a:solidFill>
                <a:latin typeface="+mn-lt"/>
                <a:ea typeface="+mn-ea"/>
                <a:cs typeface="+mn-ea"/>
              </a:endParaRPr>
            </a:p>
          </p:txBody>
        </p:sp>
        <p:sp>
          <p:nvSpPr>
            <p:cNvPr id="87" name="TextBox 27">
              <a:extLst>
                <a:ext uri="{FF2B5EF4-FFF2-40B4-BE49-F238E27FC236}">
                  <a16:creationId xmlns:a16="http://schemas.microsoft.com/office/drawing/2014/main" id="{F41C4062-D979-01CC-8F8A-AA46DD10481C}"/>
                </a:ext>
              </a:extLst>
            </p:cNvPr>
            <p:cNvSpPr txBox="1"/>
            <p:nvPr/>
          </p:nvSpPr>
          <p:spPr>
            <a:xfrm>
              <a:off x="5486666" y="1429862"/>
              <a:ext cx="2425434" cy="318741"/>
            </a:xfrm>
            <a:prstGeom prst="rect">
              <a:avLst/>
            </a:prstGeom>
            <a:noFill/>
          </p:spPr>
          <p:txBody>
            <a:bodyPr wrap="square" rtlCol="0">
              <a:spAutoFit/>
            </a:bodyPr>
            <a:lstStyle/>
            <a:p>
              <a:pPr>
                <a:lnSpc>
                  <a:spcPct val="120000"/>
                </a:lnSpc>
              </a:pPr>
              <a:r>
                <a:rPr lang="en-US" altLang="zh-CN" sz="2000" dirty="0">
                  <a:cs typeface="+mn-ea"/>
                </a:rPr>
                <a:t>&lt;N1</a:t>
              </a:r>
              <a:r>
                <a:rPr lang="zh-CN" altLang="en-US" sz="2000" dirty="0">
                  <a:cs typeface="+mn-ea"/>
                </a:rPr>
                <a:t>的数据</a:t>
              </a:r>
              <a:endParaRPr lang="en-US" sz="2000" dirty="0">
                <a:cs typeface="+mn-ea"/>
              </a:endParaRPr>
            </a:p>
          </p:txBody>
        </p:sp>
      </p:grpSp>
      <p:grpSp>
        <p:nvGrpSpPr>
          <p:cNvPr id="88" name="Group 28">
            <a:extLst>
              <a:ext uri="{FF2B5EF4-FFF2-40B4-BE49-F238E27FC236}">
                <a16:creationId xmlns:a16="http://schemas.microsoft.com/office/drawing/2014/main" id="{1B28454E-CEEF-9405-9A45-51CB55625EA2}"/>
              </a:ext>
            </a:extLst>
          </p:cNvPr>
          <p:cNvGrpSpPr/>
          <p:nvPr/>
        </p:nvGrpSpPr>
        <p:grpSpPr>
          <a:xfrm>
            <a:off x="8796409" y="3096716"/>
            <a:ext cx="3233912" cy="783978"/>
            <a:chOff x="5486666" y="1163938"/>
            <a:chExt cx="2425434" cy="587983"/>
          </a:xfrm>
        </p:grpSpPr>
        <p:sp>
          <p:nvSpPr>
            <p:cNvPr id="89" name="Title 1">
              <a:extLst>
                <a:ext uri="{FF2B5EF4-FFF2-40B4-BE49-F238E27FC236}">
                  <a16:creationId xmlns:a16="http://schemas.microsoft.com/office/drawing/2014/main" id="{75DB5B0A-2F8D-F72C-6519-9EC37788F694}"/>
                </a:ext>
              </a:extLst>
            </p:cNvPr>
            <p:cNvSpPr txBox="1">
              <a:spLocks/>
            </p:cNvSpPr>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zh-CN" altLang="en-US" sz="2000" dirty="0">
                  <a:solidFill>
                    <a:schemeClr val="tx1"/>
                  </a:solidFill>
                  <a:latin typeface="+mn-lt"/>
                  <a:ea typeface="+mn-ea"/>
                  <a:cs typeface="+mn-ea"/>
                </a:rPr>
                <a:t>等价类</a:t>
              </a:r>
              <a:r>
                <a:rPr lang="en-US" altLang="zh-CN" sz="2000" dirty="0">
                  <a:solidFill>
                    <a:schemeClr val="tx1"/>
                  </a:solidFill>
                  <a:latin typeface="+mn-lt"/>
                  <a:ea typeface="+mn-ea"/>
                  <a:cs typeface="+mn-ea"/>
                </a:rPr>
                <a:t>2</a:t>
              </a:r>
              <a:endParaRPr lang="en-US" sz="2000" dirty="0">
                <a:solidFill>
                  <a:schemeClr val="tx1"/>
                </a:solidFill>
                <a:latin typeface="+mn-lt"/>
                <a:ea typeface="+mn-ea"/>
                <a:cs typeface="+mn-ea"/>
              </a:endParaRPr>
            </a:p>
          </p:txBody>
        </p:sp>
        <p:sp>
          <p:nvSpPr>
            <p:cNvPr id="90" name="TextBox 30">
              <a:extLst>
                <a:ext uri="{FF2B5EF4-FFF2-40B4-BE49-F238E27FC236}">
                  <a16:creationId xmlns:a16="http://schemas.microsoft.com/office/drawing/2014/main" id="{D6DBB5FE-96AD-8AED-5CBE-EF0443083304}"/>
                </a:ext>
              </a:extLst>
            </p:cNvPr>
            <p:cNvSpPr txBox="1"/>
            <p:nvPr/>
          </p:nvSpPr>
          <p:spPr>
            <a:xfrm>
              <a:off x="5486666" y="1429862"/>
              <a:ext cx="2425434" cy="322059"/>
            </a:xfrm>
            <a:prstGeom prst="rect">
              <a:avLst/>
            </a:prstGeom>
            <a:noFill/>
          </p:spPr>
          <p:txBody>
            <a:bodyPr wrap="square" rtlCol="0">
              <a:spAutoFit/>
            </a:bodyPr>
            <a:lstStyle/>
            <a:p>
              <a:pPr>
                <a:lnSpc>
                  <a:spcPct val="120000"/>
                </a:lnSpc>
              </a:pPr>
              <a:r>
                <a:rPr lang="en-US" sz="2000" dirty="0">
                  <a:cs typeface="+mn-ea"/>
                </a:rPr>
                <a:t>N1-N2</a:t>
              </a:r>
              <a:r>
                <a:rPr lang="zh-CN" altLang="en-US" sz="2000" dirty="0">
                  <a:cs typeface="+mn-ea"/>
                </a:rPr>
                <a:t>之间的数据</a:t>
              </a:r>
              <a:r>
                <a:rPr lang="en-US" sz="2000" dirty="0">
                  <a:solidFill>
                    <a:schemeClr val="tx1">
                      <a:lumMod val="50000"/>
                      <a:lumOff val="50000"/>
                    </a:schemeClr>
                  </a:solidFill>
                  <a:latin typeface="Roboto condensed"/>
                  <a:cs typeface="Roboto condensed"/>
                </a:rPr>
                <a:t>.</a:t>
              </a:r>
            </a:p>
          </p:txBody>
        </p:sp>
      </p:grpSp>
      <p:grpSp>
        <p:nvGrpSpPr>
          <p:cNvPr id="91" name="Group 31">
            <a:extLst>
              <a:ext uri="{FF2B5EF4-FFF2-40B4-BE49-F238E27FC236}">
                <a16:creationId xmlns:a16="http://schemas.microsoft.com/office/drawing/2014/main" id="{95497244-9B4A-5B8E-182B-7AE03BBFB9F3}"/>
              </a:ext>
            </a:extLst>
          </p:cNvPr>
          <p:cNvGrpSpPr/>
          <p:nvPr/>
        </p:nvGrpSpPr>
        <p:grpSpPr>
          <a:xfrm>
            <a:off x="8802759" y="4212260"/>
            <a:ext cx="3233912" cy="783977"/>
            <a:chOff x="5486666" y="1163938"/>
            <a:chExt cx="2425434" cy="587982"/>
          </a:xfrm>
        </p:grpSpPr>
        <p:sp>
          <p:nvSpPr>
            <p:cNvPr id="92" name="Title 1">
              <a:extLst>
                <a:ext uri="{FF2B5EF4-FFF2-40B4-BE49-F238E27FC236}">
                  <a16:creationId xmlns:a16="http://schemas.microsoft.com/office/drawing/2014/main" id="{BD40EEE6-B162-AA91-D00D-A80BE49A542E}"/>
                </a:ext>
              </a:extLst>
            </p:cNvPr>
            <p:cNvSpPr txBox="1">
              <a:spLocks/>
            </p:cNvSpPr>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zh-CN" altLang="en-US" sz="2000" dirty="0">
                  <a:solidFill>
                    <a:schemeClr val="tx1"/>
                  </a:solidFill>
                  <a:latin typeface="+mn-lt"/>
                  <a:ea typeface="+mn-ea"/>
                  <a:cs typeface="+mn-ea"/>
                </a:rPr>
                <a:t>等价类</a:t>
              </a:r>
              <a:r>
                <a:rPr lang="en-US" altLang="zh-CN" sz="2000" dirty="0">
                  <a:solidFill>
                    <a:schemeClr val="tx1"/>
                  </a:solidFill>
                  <a:latin typeface="+mn-lt"/>
                  <a:ea typeface="+mn-ea"/>
                  <a:cs typeface="+mn-ea"/>
                </a:rPr>
                <a:t>3</a:t>
              </a:r>
              <a:endParaRPr lang="en-US" sz="2000" dirty="0">
                <a:solidFill>
                  <a:schemeClr val="tx1"/>
                </a:solidFill>
                <a:latin typeface="+mn-lt"/>
                <a:ea typeface="+mn-ea"/>
                <a:cs typeface="+mn-ea"/>
              </a:endParaRPr>
            </a:p>
          </p:txBody>
        </p:sp>
        <p:sp>
          <p:nvSpPr>
            <p:cNvPr id="93" name="TextBox 33">
              <a:extLst>
                <a:ext uri="{FF2B5EF4-FFF2-40B4-BE49-F238E27FC236}">
                  <a16:creationId xmlns:a16="http://schemas.microsoft.com/office/drawing/2014/main" id="{2D059BA2-0F51-CDCD-3609-B0DE837045B2}"/>
                </a:ext>
              </a:extLst>
            </p:cNvPr>
            <p:cNvSpPr txBox="1"/>
            <p:nvPr/>
          </p:nvSpPr>
          <p:spPr>
            <a:xfrm>
              <a:off x="5486666" y="1429861"/>
              <a:ext cx="2425434" cy="322059"/>
            </a:xfrm>
            <a:prstGeom prst="rect">
              <a:avLst/>
            </a:prstGeom>
            <a:noFill/>
          </p:spPr>
          <p:txBody>
            <a:bodyPr wrap="square" rtlCol="0">
              <a:spAutoFit/>
            </a:bodyPr>
            <a:lstStyle/>
            <a:p>
              <a:pPr>
                <a:lnSpc>
                  <a:spcPct val="120000"/>
                </a:lnSpc>
              </a:pPr>
              <a:r>
                <a:rPr lang="en-US" sz="2000" dirty="0">
                  <a:cs typeface="+mn-ea"/>
                </a:rPr>
                <a:t>&gt;N2</a:t>
              </a:r>
              <a:r>
                <a:rPr lang="zh-CN" altLang="en-US" sz="2000" dirty="0">
                  <a:cs typeface="+mn-ea"/>
                </a:rPr>
                <a:t>的数据</a:t>
              </a:r>
              <a:r>
                <a:rPr lang="en-US" sz="2000" dirty="0">
                  <a:solidFill>
                    <a:schemeClr val="tx1">
                      <a:lumMod val="50000"/>
                      <a:lumOff val="50000"/>
                    </a:schemeClr>
                  </a:solidFill>
                  <a:latin typeface="Roboto condensed"/>
                  <a:cs typeface="Roboto condensed"/>
                </a:rPr>
                <a:t>.</a:t>
              </a:r>
            </a:p>
          </p:txBody>
        </p:sp>
      </p:grpSp>
      <p:grpSp>
        <p:nvGrpSpPr>
          <p:cNvPr id="94" name="Group 34">
            <a:extLst>
              <a:ext uri="{FF2B5EF4-FFF2-40B4-BE49-F238E27FC236}">
                <a16:creationId xmlns:a16="http://schemas.microsoft.com/office/drawing/2014/main" id="{6A5DFF62-308C-9ABE-1DAF-1FFE0FA3776C}"/>
              </a:ext>
            </a:extLst>
          </p:cNvPr>
          <p:cNvGrpSpPr/>
          <p:nvPr/>
        </p:nvGrpSpPr>
        <p:grpSpPr>
          <a:xfrm>
            <a:off x="8802759" y="5393371"/>
            <a:ext cx="3233912" cy="779554"/>
            <a:chOff x="5486666" y="1163938"/>
            <a:chExt cx="2425434" cy="584665"/>
          </a:xfrm>
        </p:grpSpPr>
        <p:sp>
          <p:nvSpPr>
            <p:cNvPr id="95" name="Title 1">
              <a:extLst>
                <a:ext uri="{FF2B5EF4-FFF2-40B4-BE49-F238E27FC236}">
                  <a16:creationId xmlns:a16="http://schemas.microsoft.com/office/drawing/2014/main" id="{49602192-2D6E-B3D4-6C84-3421672DD6EB}"/>
                </a:ext>
              </a:extLst>
            </p:cNvPr>
            <p:cNvSpPr txBox="1">
              <a:spLocks/>
            </p:cNvSpPr>
            <p:nvPr/>
          </p:nvSpPr>
          <p:spPr>
            <a:xfrm>
              <a:off x="5487416" y="1163938"/>
              <a:ext cx="2183383" cy="304024"/>
            </a:xfrm>
            <a:prstGeom prst="rect">
              <a:avLst/>
            </a:prstGeom>
          </p:spPr>
          <p:txBody>
            <a:bodyPr vert="horz"/>
            <a:lstStyle>
              <a:lvl1pPr algn="l" defTabSz="457200" rtl="0" eaLnBrk="1" latinLnBrk="0" hangingPunct="1">
                <a:spcBef>
                  <a:spcPct val="0"/>
                </a:spcBef>
                <a:buNone/>
                <a:defRPr sz="1800" b="0" i="0" kern="1200">
                  <a:solidFill>
                    <a:srgbClr val="FFFFFF"/>
                  </a:solidFill>
                  <a:latin typeface="Helvetica Neue Light"/>
                  <a:ea typeface="+mj-ea"/>
                  <a:cs typeface="Helvetica Neue Light"/>
                </a:defRPr>
              </a:lvl1pPr>
            </a:lstStyle>
            <a:p>
              <a:r>
                <a:rPr lang="zh-CN" altLang="en-US" sz="2000" dirty="0">
                  <a:solidFill>
                    <a:schemeClr val="tx1"/>
                  </a:solidFill>
                  <a:latin typeface="+mn-lt"/>
                  <a:ea typeface="+mn-ea"/>
                  <a:cs typeface="+mn-ea"/>
                </a:rPr>
                <a:t>等价类</a:t>
              </a:r>
              <a:r>
                <a:rPr lang="en-US" altLang="zh-CN" sz="2000" dirty="0">
                  <a:solidFill>
                    <a:schemeClr val="tx1"/>
                  </a:solidFill>
                  <a:latin typeface="+mn-lt"/>
                  <a:ea typeface="+mn-ea"/>
                  <a:cs typeface="+mn-ea"/>
                </a:rPr>
                <a:t>4</a:t>
              </a:r>
              <a:endParaRPr lang="en-US" sz="2000" dirty="0">
                <a:solidFill>
                  <a:schemeClr val="tx1"/>
                </a:solidFill>
                <a:latin typeface="+mn-lt"/>
                <a:ea typeface="+mn-ea"/>
                <a:cs typeface="+mn-ea"/>
              </a:endParaRPr>
            </a:p>
          </p:txBody>
        </p:sp>
        <p:sp>
          <p:nvSpPr>
            <p:cNvPr id="96" name="TextBox 36">
              <a:extLst>
                <a:ext uri="{FF2B5EF4-FFF2-40B4-BE49-F238E27FC236}">
                  <a16:creationId xmlns:a16="http://schemas.microsoft.com/office/drawing/2014/main" id="{99BF85B0-829E-0700-4B47-0AE2E9FCF561}"/>
                </a:ext>
              </a:extLst>
            </p:cNvPr>
            <p:cNvSpPr txBox="1"/>
            <p:nvPr/>
          </p:nvSpPr>
          <p:spPr>
            <a:xfrm>
              <a:off x="5486666" y="1429862"/>
              <a:ext cx="2425434" cy="318741"/>
            </a:xfrm>
            <a:prstGeom prst="rect">
              <a:avLst/>
            </a:prstGeom>
            <a:noFill/>
          </p:spPr>
          <p:txBody>
            <a:bodyPr wrap="square" rtlCol="0">
              <a:spAutoFit/>
            </a:bodyPr>
            <a:lstStyle/>
            <a:p>
              <a:pPr>
                <a:lnSpc>
                  <a:spcPct val="120000"/>
                </a:lnSpc>
              </a:pPr>
              <a:r>
                <a:rPr lang="zh-CN" altLang="en-US" sz="2000" dirty="0">
                  <a:cs typeface="+mn-ea"/>
                </a:rPr>
                <a:t>其他非法数据</a:t>
              </a:r>
              <a:endParaRPr lang="en-US" sz="2000" dirty="0">
                <a:cs typeface="+mn-ea"/>
              </a:endParaRPr>
            </a:p>
          </p:txBody>
        </p:sp>
      </p:grpSp>
      <p:sp>
        <p:nvSpPr>
          <p:cNvPr id="2" name="文本框 1">
            <a:extLst>
              <a:ext uri="{FF2B5EF4-FFF2-40B4-BE49-F238E27FC236}">
                <a16:creationId xmlns:a16="http://schemas.microsoft.com/office/drawing/2014/main" id="{BB6D5A5E-9AE4-3609-4746-6ACA0644749F}"/>
              </a:ext>
            </a:extLst>
          </p:cNvPr>
          <p:cNvSpPr txBox="1"/>
          <p:nvPr/>
        </p:nvSpPr>
        <p:spPr>
          <a:xfrm>
            <a:off x="537028" y="2374289"/>
            <a:ext cx="5823345"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400" b="1" dirty="0">
                <a:cs typeface="+mn-ea"/>
                <a:sym typeface="+mn-lt"/>
              </a:rPr>
              <a:t>等价类的划分一般为</a:t>
            </a:r>
          </a:p>
        </p:txBody>
      </p:sp>
    </p:spTree>
    <p:extLst>
      <p:ext uri="{BB962C8B-B14F-4D97-AF65-F5344CB8AC3E}">
        <p14:creationId xmlns:p14="http://schemas.microsoft.com/office/powerpoint/2010/main" val="13492713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600"/>
                                        <p:tgtEl>
                                          <p:spTgt spid="63"/>
                                        </p:tgtEl>
                                      </p:cBhvr>
                                    </p:animEffect>
                                    <p:anim calcmode="lin" valueType="num">
                                      <p:cBhvr>
                                        <p:cTn id="8" dur="600" fill="hold"/>
                                        <p:tgtEl>
                                          <p:spTgt spid="63"/>
                                        </p:tgtEl>
                                        <p:attrNameLst>
                                          <p:attrName>ppt_x</p:attrName>
                                        </p:attrNameLst>
                                      </p:cBhvr>
                                      <p:tavLst>
                                        <p:tav tm="0">
                                          <p:val>
                                            <p:strVal val="#ppt_x"/>
                                          </p:val>
                                        </p:tav>
                                        <p:tav tm="100000">
                                          <p:val>
                                            <p:strVal val="#ppt_x"/>
                                          </p:val>
                                        </p:tav>
                                      </p:tavLst>
                                    </p:anim>
                                    <p:anim calcmode="lin" valueType="num">
                                      <p:cBhvr>
                                        <p:cTn id="9" dur="600" fill="hold"/>
                                        <p:tgtEl>
                                          <p:spTgt spid="63"/>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22" presetClass="entr" presetSubtype="8" fill="hold" nodeType="after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wipe(left)">
                                      <p:cBhvr>
                                        <p:cTn id="13" dur="500"/>
                                        <p:tgtEl>
                                          <p:spTgt spid="81"/>
                                        </p:tgtEl>
                                      </p:cBhvr>
                                    </p:animEffect>
                                  </p:childTnLst>
                                </p:cTn>
                              </p:par>
                            </p:childTnLst>
                          </p:cTn>
                        </p:par>
                        <p:par>
                          <p:cTn id="14" fill="hold">
                            <p:stCondLst>
                              <p:cond delay="1100"/>
                            </p:stCondLst>
                            <p:childTnLst>
                              <p:par>
                                <p:cTn id="15" presetID="42" presetClass="entr" presetSubtype="0" fill="hold" nodeType="after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600"/>
                                        <p:tgtEl>
                                          <p:spTgt spid="85"/>
                                        </p:tgtEl>
                                      </p:cBhvr>
                                    </p:animEffect>
                                    <p:anim calcmode="lin" valueType="num">
                                      <p:cBhvr>
                                        <p:cTn id="18" dur="600" fill="hold"/>
                                        <p:tgtEl>
                                          <p:spTgt spid="85"/>
                                        </p:tgtEl>
                                        <p:attrNameLst>
                                          <p:attrName>ppt_x</p:attrName>
                                        </p:attrNameLst>
                                      </p:cBhvr>
                                      <p:tavLst>
                                        <p:tav tm="0">
                                          <p:val>
                                            <p:strVal val="#ppt_x"/>
                                          </p:val>
                                        </p:tav>
                                        <p:tav tm="100000">
                                          <p:val>
                                            <p:strVal val="#ppt_x"/>
                                          </p:val>
                                        </p:tav>
                                      </p:tavLst>
                                    </p:anim>
                                    <p:anim calcmode="lin" valueType="num">
                                      <p:cBhvr>
                                        <p:cTn id="19" dur="600" fill="hold"/>
                                        <p:tgtEl>
                                          <p:spTgt spid="85"/>
                                        </p:tgtEl>
                                        <p:attrNameLst>
                                          <p:attrName>ppt_y</p:attrName>
                                        </p:attrNameLst>
                                      </p:cBhvr>
                                      <p:tavLst>
                                        <p:tav tm="0">
                                          <p:val>
                                            <p:strVal val="#ppt_y+.1"/>
                                          </p:val>
                                        </p:tav>
                                        <p:tav tm="100000">
                                          <p:val>
                                            <p:strVal val="#ppt_y"/>
                                          </p:val>
                                        </p:tav>
                                      </p:tavLst>
                                    </p:anim>
                                  </p:childTnLst>
                                </p:cTn>
                              </p:par>
                            </p:childTnLst>
                          </p:cTn>
                        </p:par>
                        <p:par>
                          <p:cTn id="20" fill="hold">
                            <p:stCondLst>
                              <p:cond delay="1700"/>
                            </p:stCondLst>
                            <p:childTnLst>
                              <p:par>
                                <p:cTn id="21" presetID="22" presetClass="entr" presetSubtype="8"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Effect transition="in" filter="wipe(left)">
                                      <p:cBhvr>
                                        <p:cTn id="23" dur="500"/>
                                        <p:tgtEl>
                                          <p:spTgt spid="82"/>
                                        </p:tgtEl>
                                      </p:cBhvr>
                                    </p:animEffect>
                                  </p:childTnLst>
                                </p:cTn>
                              </p:par>
                            </p:childTnLst>
                          </p:cTn>
                        </p:par>
                        <p:par>
                          <p:cTn id="24" fill="hold">
                            <p:stCondLst>
                              <p:cond delay="2200"/>
                            </p:stCondLst>
                            <p:childTnLst>
                              <p:par>
                                <p:cTn id="25" presetID="42"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600"/>
                                        <p:tgtEl>
                                          <p:spTgt spid="88"/>
                                        </p:tgtEl>
                                      </p:cBhvr>
                                    </p:animEffect>
                                    <p:anim calcmode="lin" valueType="num">
                                      <p:cBhvr>
                                        <p:cTn id="28" dur="600" fill="hold"/>
                                        <p:tgtEl>
                                          <p:spTgt spid="88"/>
                                        </p:tgtEl>
                                        <p:attrNameLst>
                                          <p:attrName>ppt_x</p:attrName>
                                        </p:attrNameLst>
                                      </p:cBhvr>
                                      <p:tavLst>
                                        <p:tav tm="0">
                                          <p:val>
                                            <p:strVal val="#ppt_x"/>
                                          </p:val>
                                        </p:tav>
                                        <p:tav tm="100000">
                                          <p:val>
                                            <p:strVal val="#ppt_x"/>
                                          </p:val>
                                        </p:tav>
                                      </p:tavLst>
                                    </p:anim>
                                    <p:anim calcmode="lin" valueType="num">
                                      <p:cBhvr>
                                        <p:cTn id="29" dur="600" fill="hold"/>
                                        <p:tgtEl>
                                          <p:spTgt spid="88"/>
                                        </p:tgtEl>
                                        <p:attrNameLst>
                                          <p:attrName>ppt_y</p:attrName>
                                        </p:attrNameLst>
                                      </p:cBhvr>
                                      <p:tavLst>
                                        <p:tav tm="0">
                                          <p:val>
                                            <p:strVal val="#ppt_y+.1"/>
                                          </p:val>
                                        </p:tav>
                                        <p:tav tm="100000">
                                          <p:val>
                                            <p:strVal val="#ppt_y"/>
                                          </p:val>
                                        </p:tav>
                                      </p:tavLst>
                                    </p:anim>
                                  </p:childTnLst>
                                </p:cTn>
                              </p:par>
                            </p:childTnLst>
                          </p:cTn>
                        </p:par>
                        <p:par>
                          <p:cTn id="30" fill="hold">
                            <p:stCondLst>
                              <p:cond delay="2800"/>
                            </p:stCondLst>
                            <p:childTnLst>
                              <p:par>
                                <p:cTn id="31" presetID="22" presetClass="entr" presetSubtype="8" fill="hold"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wipe(left)">
                                      <p:cBhvr>
                                        <p:cTn id="33" dur="500"/>
                                        <p:tgtEl>
                                          <p:spTgt spid="83"/>
                                        </p:tgtEl>
                                      </p:cBhvr>
                                    </p:animEffect>
                                  </p:childTnLst>
                                </p:cTn>
                              </p:par>
                            </p:childTnLst>
                          </p:cTn>
                        </p:par>
                        <p:par>
                          <p:cTn id="34" fill="hold">
                            <p:stCondLst>
                              <p:cond delay="3300"/>
                            </p:stCondLst>
                            <p:childTnLst>
                              <p:par>
                                <p:cTn id="35" presetID="42" presetClass="entr" presetSubtype="0" fill="hold"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fade">
                                      <p:cBhvr>
                                        <p:cTn id="37" dur="600"/>
                                        <p:tgtEl>
                                          <p:spTgt spid="91"/>
                                        </p:tgtEl>
                                      </p:cBhvr>
                                    </p:animEffect>
                                    <p:anim calcmode="lin" valueType="num">
                                      <p:cBhvr>
                                        <p:cTn id="38" dur="600" fill="hold"/>
                                        <p:tgtEl>
                                          <p:spTgt spid="91"/>
                                        </p:tgtEl>
                                        <p:attrNameLst>
                                          <p:attrName>ppt_x</p:attrName>
                                        </p:attrNameLst>
                                      </p:cBhvr>
                                      <p:tavLst>
                                        <p:tav tm="0">
                                          <p:val>
                                            <p:strVal val="#ppt_x"/>
                                          </p:val>
                                        </p:tav>
                                        <p:tav tm="100000">
                                          <p:val>
                                            <p:strVal val="#ppt_x"/>
                                          </p:val>
                                        </p:tav>
                                      </p:tavLst>
                                    </p:anim>
                                    <p:anim calcmode="lin" valueType="num">
                                      <p:cBhvr>
                                        <p:cTn id="39" dur="600" fill="hold"/>
                                        <p:tgtEl>
                                          <p:spTgt spid="91"/>
                                        </p:tgtEl>
                                        <p:attrNameLst>
                                          <p:attrName>ppt_y</p:attrName>
                                        </p:attrNameLst>
                                      </p:cBhvr>
                                      <p:tavLst>
                                        <p:tav tm="0">
                                          <p:val>
                                            <p:strVal val="#ppt_y+.1"/>
                                          </p:val>
                                        </p:tav>
                                        <p:tav tm="100000">
                                          <p:val>
                                            <p:strVal val="#ppt_y"/>
                                          </p:val>
                                        </p:tav>
                                      </p:tavLst>
                                    </p:anim>
                                  </p:childTnLst>
                                </p:cTn>
                              </p:par>
                            </p:childTnLst>
                          </p:cTn>
                        </p:par>
                        <p:par>
                          <p:cTn id="40" fill="hold">
                            <p:stCondLst>
                              <p:cond delay="3900"/>
                            </p:stCondLst>
                            <p:childTnLst>
                              <p:par>
                                <p:cTn id="41" presetID="22" presetClass="entr" presetSubtype="8"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wipe(left)">
                                      <p:cBhvr>
                                        <p:cTn id="43" dur="500"/>
                                        <p:tgtEl>
                                          <p:spTgt spid="84"/>
                                        </p:tgtEl>
                                      </p:cBhvr>
                                    </p:animEffect>
                                  </p:childTnLst>
                                </p:cTn>
                              </p:par>
                            </p:childTnLst>
                          </p:cTn>
                        </p:par>
                        <p:par>
                          <p:cTn id="44" fill="hold">
                            <p:stCondLst>
                              <p:cond delay="4400"/>
                            </p:stCondLst>
                            <p:childTnLst>
                              <p:par>
                                <p:cTn id="45" presetID="42" presetClass="entr" presetSubtype="0" fill="hold" nodeType="after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600"/>
                                        <p:tgtEl>
                                          <p:spTgt spid="94"/>
                                        </p:tgtEl>
                                      </p:cBhvr>
                                    </p:animEffect>
                                    <p:anim calcmode="lin" valueType="num">
                                      <p:cBhvr>
                                        <p:cTn id="48" dur="600" fill="hold"/>
                                        <p:tgtEl>
                                          <p:spTgt spid="94"/>
                                        </p:tgtEl>
                                        <p:attrNameLst>
                                          <p:attrName>ppt_x</p:attrName>
                                        </p:attrNameLst>
                                      </p:cBhvr>
                                      <p:tavLst>
                                        <p:tav tm="0">
                                          <p:val>
                                            <p:strVal val="#ppt_x"/>
                                          </p:val>
                                        </p:tav>
                                        <p:tav tm="100000">
                                          <p:val>
                                            <p:strVal val="#ppt_x"/>
                                          </p:val>
                                        </p:tav>
                                      </p:tavLst>
                                    </p:anim>
                                    <p:anim calcmode="lin" valueType="num">
                                      <p:cBhvr>
                                        <p:cTn id="49" dur="6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sp>
        <p:nvSpPr>
          <p:cNvPr id="10" name="矩形 9"/>
          <p:cNvSpPr/>
          <p:nvPr/>
        </p:nvSpPr>
        <p:spPr>
          <a:xfrm flipH="1">
            <a:off x="774885" y="1884059"/>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3AF085FE-C33E-49D7-A8D9-392534FF9278}"/>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42350928-B6A7-48F4-9BFE-4F1A023A93E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77CBE5F4-A23A-4A07-AF95-D510516434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AD6DD951-7E69-4354-A81E-5C39641CE5C5}"/>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1EA62209-E4CC-4C6B-BF8F-404502B2C018}"/>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381BD75A-A927-470A-9362-E77C526EAC9B}"/>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BF8060B4-3EFC-4AD1-B4E7-9FD484A78770}"/>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60BFF635-6F1B-4A4D-833A-56930BFCE6CF}"/>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80ED56CC-1894-4088-8DD8-AB550C8484D7}"/>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FE9C1CF4-14DC-4642-AB21-B3024D92827C}"/>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67" name="矩形: 圆角 66">
            <a:extLst>
              <a:ext uri="{FF2B5EF4-FFF2-40B4-BE49-F238E27FC236}">
                <a16:creationId xmlns:a16="http://schemas.microsoft.com/office/drawing/2014/main" id="{AA39D664-88CD-1BEC-587C-0BBD8F53D271}"/>
              </a:ext>
            </a:extLst>
          </p:cNvPr>
          <p:cNvSpPr/>
          <p:nvPr/>
        </p:nvSpPr>
        <p:spPr>
          <a:xfrm>
            <a:off x="599415" y="4530892"/>
            <a:ext cx="1734918" cy="71000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输入条件</a:t>
            </a:r>
          </a:p>
        </p:txBody>
      </p:sp>
      <p:sp>
        <p:nvSpPr>
          <p:cNvPr id="68" name="立方体 67">
            <a:extLst>
              <a:ext uri="{FF2B5EF4-FFF2-40B4-BE49-F238E27FC236}">
                <a16:creationId xmlns:a16="http://schemas.microsoft.com/office/drawing/2014/main" id="{D44A3315-18D3-A106-BD78-B88804DE001C}"/>
              </a:ext>
            </a:extLst>
          </p:cNvPr>
          <p:cNvSpPr/>
          <p:nvPr/>
        </p:nvSpPr>
        <p:spPr>
          <a:xfrm>
            <a:off x="3906947" y="3879695"/>
            <a:ext cx="2968639" cy="2099072"/>
          </a:xfrm>
          <a:prstGeom prst="cub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cs typeface="+mn-ea"/>
                <a:sym typeface="+mn-lt"/>
              </a:rPr>
              <a:t>，也称为基于软</a:t>
            </a:r>
            <a:endParaRPr kumimoji="0" lang="zh-CN" altLang="en-US" sz="2400" b="0" i="0" u="none" strike="noStrike" kern="1200" cap="none" spc="0" normalizeH="0" baseline="0" noProof="0" dirty="0">
              <a:ln>
                <a:noFill/>
              </a:ln>
              <a:solidFill>
                <a:schemeClr val="lt1"/>
              </a:solidFill>
              <a:effectLst/>
              <a:uLnTx/>
              <a:uFillTx/>
              <a:cs typeface="+mn-ea"/>
              <a:sym typeface="+mn-lt"/>
            </a:endParaRPr>
          </a:p>
        </p:txBody>
      </p:sp>
      <p:sp>
        <p:nvSpPr>
          <p:cNvPr id="69" name="矩形: 圆角 68">
            <a:extLst>
              <a:ext uri="{FF2B5EF4-FFF2-40B4-BE49-F238E27FC236}">
                <a16:creationId xmlns:a16="http://schemas.microsoft.com/office/drawing/2014/main" id="{F7C85C23-AB98-390C-99AF-94658F59CD89}"/>
              </a:ext>
            </a:extLst>
          </p:cNvPr>
          <p:cNvSpPr/>
          <p:nvPr/>
        </p:nvSpPr>
        <p:spPr>
          <a:xfrm>
            <a:off x="8817000" y="4548213"/>
            <a:ext cx="1734918" cy="710002"/>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tx1"/>
                </a:solidFill>
                <a:latin typeface="微软雅黑" panose="020B0503020204020204" pitchFamily="34" charset="-122"/>
                <a:ea typeface="微软雅黑" panose="020B0503020204020204" pitchFamily="34" charset="-122"/>
                <a:cs typeface="+mn-ea"/>
                <a:sym typeface="+mn-lt"/>
              </a:rPr>
              <a:t>输出值</a:t>
            </a:r>
          </a:p>
        </p:txBody>
      </p:sp>
      <p:sp>
        <p:nvSpPr>
          <p:cNvPr id="70" name="箭头: 右 69">
            <a:extLst>
              <a:ext uri="{FF2B5EF4-FFF2-40B4-BE49-F238E27FC236}">
                <a16:creationId xmlns:a16="http://schemas.microsoft.com/office/drawing/2014/main" id="{9031B217-9765-EB36-C064-F90382B57961}"/>
              </a:ext>
            </a:extLst>
          </p:cNvPr>
          <p:cNvSpPr/>
          <p:nvPr/>
        </p:nvSpPr>
        <p:spPr>
          <a:xfrm>
            <a:off x="2618008" y="4507365"/>
            <a:ext cx="916674" cy="710002"/>
          </a:xfrm>
          <a:prstGeom prst="rightArrow">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71" name="箭头: 右 70">
            <a:extLst>
              <a:ext uri="{FF2B5EF4-FFF2-40B4-BE49-F238E27FC236}">
                <a16:creationId xmlns:a16="http://schemas.microsoft.com/office/drawing/2014/main" id="{4227F821-E25E-D41D-E0F6-49B32664916C}"/>
              </a:ext>
            </a:extLst>
          </p:cNvPr>
          <p:cNvSpPr/>
          <p:nvPr/>
        </p:nvSpPr>
        <p:spPr>
          <a:xfrm>
            <a:off x="7479959" y="4507365"/>
            <a:ext cx="916674" cy="710002"/>
          </a:xfrm>
          <a:prstGeom prst="rightArrow">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72" name="流程图: 决策 71">
            <a:extLst>
              <a:ext uri="{FF2B5EF4-FFF2-40B4-BE49-F238E27FC236}">
                <a16:creationId xmlns:a16="http://schemas.microsoft.com/office/drawing/2014/main" id="{B3CEA435-3D75-7FDA-025D-D4F264BCCDBC}"/>
              </a:ext>
            </a:extLst>
          </p:cNvPr>
          <p:cNvSpPr/>
          <p:nvPr/>
        </p:nvSpPr>
        <p:spPr>
          <a:xfrm>
            <a:off x="4091819" y="4918934"/>
            <a:ext cx="604373" cy="324597"/>
          </a:xfrm>
          <a:prstGeom prst="flowChartDecision">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cs typeface="+mn-ea"/>
              <a:sym typeface="+mn-lt"/>
            </a:endParaRPr>
          </a:p>
        </p:txBody>
      </p:sp>
      <p:sp>
        <p:nvSpPr>
          <p:cNvPr id="73" name="流程图: 可选过程 72">
            <a:extLst>
              <a:ext uri="{FF2B5EF4-FFF2-40B4-BE49-F238E27FC236}">
                <a16:creationId xmlns:a16="http://schemas.microsoft.com/office/drawing/2014/main" id="{738C5C90-0754-AC1B-03DF-AB3FC657E61C}"/>
              </a:ext>
            </a:extLst>
          </p:cNvPr>
          <p:cNvSpPr/>
          <p:nvPr/>
        </p:nvSpPr>
        <p:spPr>
          <a:xfrm>
            <a:off x="4986573" y="4918934"/>
            <a:ext cx="627380" cy="324597"/>
          </a:xfrm>
          <a:prstGeom prst="flowChartAlternateProcess">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cs typeface="+mn-ea"/>
              <a:sym typeface="+mn-lt"/>
            </a:endParaRPr>
          </a:p>
        </p:txBody>
      </p:sp>
      <p:sp>
        <p:nvSpPr>
          <p:cNvPr id="74" name="流程图: 可选过程 73">
            <a:extLst>
              <a:ext uri="{FF2B5EF4-FFF2-40B4-BE49-F238E27FC236}">
                <a16:creationId xmlns:a16="http://schemas.microsoft.com/office/drawing/2014/main" id="{6C40C198-88A3-09C5-5D1E-FD45F7A5CB4B}"/>
              </a:ext>
            </a:extLst>
          </p:cNvPr>
          <p:cNvSpPr/>
          <p:nvPr/>
        </p:nvSpPr>
        <p:spPr>
          <a:xfrm>
            <a:off x="4091819" y="5447923"/>
            <a:ext cx="627380" cy="324597"/>
          </a:xfrm>
          <a:prstGeom prst="flowChartAlternateProcess">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cs typeface="+mn-ea"/>
              <a:sym typeface="+mn-lt"/>
            </a:endParaRPr>
          </a:p>
        </p:txBody>
      </p:sp>
      <p:sp>
        <p:nvSpPr>
          <p:cNvPr id="75" name="流程图: 可选过程 74">
            <a:extLst>
              <a:ext uri="{FF2B5EF4-FFF2-40B4-BE49-F238E27FC236}">
                <a16:creationId xmlns:a16="http://schemas.microsoft.com/office/drawing/2014/main" id="{5B444E16-C390-805B-902C-AE9FC20CDF14}"/>
              </a:ext>
            </a:extLst>
          </p:cNvPr>
          <p:cNvSpPr/>
          <p:nvPr/>
        </p:nvSpPr>
        <p:spPr>
          <a:xfrm>
            <a:off x="4091819" y="4385915"/>
            <a:ext cx="627380" cy="324597"/>
          </a:xfrm>
          <a:prstGeom prst="flowChartAlternateProcess">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
        <p:nvSpPr>
          <p:cNvPr id="76" name="流程图: 可选过程 75">
            <a:extLst>
              <a:ext uri="{FF2B5EF4-FFF2-40B4-BE49-F238E27FC236}">
                <a16:creationId xmlns:a16="http://schemas.microsoft.com/office/drawing/2014/main" id="{CB7AEF3D-795B-2C94-0C3A-6A2E56B1EDB0}"/>
              </a:ext>
            </a:extLst>
          </p:cNvPr>
          <p:cNvSpPr/>
          <p:nvPr/>
        </p:nvSpPr>
        <p:spPr>
          <a:xfrm>
            <a:off x="5833473" y="4918933"/>
            <a:ext cx="627380" cy="324597"/>
          </a:xfrm>
          <a:prstGeom prst="flowChartAlternateProcess">
            <a:avLst/>
          </a:prstGeom>
          <a:solidFill>
            <a:srgbClr val="0054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dirty="0">
              <a:cs typeface="+mn-ea"/>
              <a:sym typeface="+mn-lt"/>
            </a:endParaRPr>
          </a:p>
        </p:txBody>
      </p:sp>
      <p:cxnSp>
        <p:nvCxnSpPr>
          <p:cNvPr id="77" name="直接箭头连接符 76">
            <a:extLst>
              <a:ext uri="{FF2B5EF4-FFF2-40B4-BE49-F238E27FC236}">
                <a16:creationId xmlns:a16="http://schemas.microsoft.com/office/drawing/2014/main" id="{64018142-39E2-6749-3405-92EA3829ADBF}"/>
              </a:ext>
            </a:extLst>
          </p:cNvPr>
          <p:cNvCxnSpPr>
            <a:stCxn id="72" idx="3"/>
            <a:endCxn id="73" idx="1"/>
          </p:cNvCxnSpPr>
          <p:nvPr/>
        </p:nvCxnSpPr>
        <p:spPr>
          <a:xfrm>
            <a:off x="4696192" y="5081233"/>
            <a:ext cx="2903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DC88B291-9D4B-8A8A-86B6-1451E9C449A2}"/>
              </a:ext>
            </a:extLst>
          </p:cNvPr>
          <p:cNvCxnSpPr>
            <a:stCxn id="73" idx="3"/>
            <a:endCxn id="76" idx="1"/>
          </p:cNvCxnSpPr>
          <p:nvPr/>
        </p:nvCxnSpPr>
        <p:spPr>
          <a:xfrm>
            <a:off x="5613953" y="5081233"/>
            <a:ext cx="2195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44F2E8C9-970B-AD2F-CA10-AE0074A2BF4E}"/>
              </a:ext>
            </a:extLst>
          </p:cNvPr>
          <p:cNvCxnSpPr>
            <a:endCxn id="72" idx="0"/>
          </p:cNvCxnSpPr>
          <p:nvPr/>
        </p:nvCxnSpPr>
        <p:spPr>
          <a:xfrm>
            <a:off x="4394006" y="4710511"/>
            <a:ext cx="0" cy="208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3BC3F774-5B3B-4B76-9486-46BBE9404C88}"/>
              </a:ext>
            </a:extLst>
          </p:cNvPr>
          <p:cNvCxnSpPr>
            <a:stCxn id="72" idx="2"/>
            <a:endCxn id="74" idx="0"/>
          </p:cNvCxnSpPr>
          <p:nvPr/>
        </p:nvCxnSpPr>
        <p:spPr>
          <a:xfrm>
            <a:off x="4394006" y="5243531"/>
            <a:ext cx="11503" cy="2043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连接符: 肘形 80">
            <a:extLst>
              <a:ext uri="{FF2B5EF4-FFF2-40B4-BE49-F238E27FC236}">
                <a16:creationId xmlns:a16="http://schemas.microsoft.com/office/drawing/2014/main" id="{856A3F99-804F-311F-5485-7B83BD163526}"/>
              </a:ext>
            </a:extLst>
          </p:cNvPr>
          <p:cNvCxnSpPr>
            <a:stCxn id="76" idx="0"/>
            <a:endCxn id="75" idx="3"/>
          </p:cNvCxnSpPr>
          <p:nvPr/>
        </p:nvCxnSpPr>
        <p:spPr>
          <a:xfrm rot="16200000" flipV="1">
            <a:off x="5247822" y="4019592"/>
            <a:ext cx="370719" cy="142796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圆角 81">
            <a:extLst>
              <a:ext uri="{FF2B5EF4-FFF2-40B4-BE49-F238E27FC236}">
                <a16:creationId xmlns:a16="http://schemas.microsoft.com/office/drawing/2014/main" id="{1A5B7315-7CA1-7865-A14F-37BCADF21045}"/>
              </a:ext>
            </a:extLst>
          </p:cNvPr>
          <p:cNvSpPr/>
          <p:nvPr/>
        </p:nvSpPr>
        <p:spPr>
          <a:xfrm>
            <a:off x="4516903" y="3897058"/>
            <a:ext cx="1737165" cy="474173"/>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r>
              <a:rPr lang="zh-CN" altLang="en-US" sz="2400" dirty="0">
                <a:solidFill>
                  <a:schemeClr val="tx1"/>
                </a:solidFill>
                <a:latin typeface="微软雅黑" panose="020B0503020204020204" pitchFamily="34" charset="-122"/>
                <a:ea typeface="微软雅黑" panose="020B0503020204020204" pitchFamily="34" charset="-122"/>
                <a:cs typeface="+mn-ea"/>
                <a:sym typeface="+mn-lt"/>
              </a:rPr>
              <a:t>白盒测试</a:t>
            </a:r>
          </a:p>
        </p:txBody>
      </p:sp>
      <p:sp>
        <p:nvSpPr>
          <p:cNvPr id="3" name="TextBox 7">
            <a:extLst>
              <a:ext uri="{FF2B5EF4-FFF2-40B4-BE49-F238E27FC236}">
                <a16:creationId xmlns:a16="http://schemas.microsoft.com/office/drawing/2014/main" id="{E1522539-F520-96A9-8B44-EE6B985CF3A0}"/>
              </a:ext>
            </a:extLst>
          </p:cNvPr>
          <p:cNvSpPr txBox="1">
            <a:spLocks noChangeArrowheads="1"/>
          </p:cNvSpPr>
          <p:nvPr/>
        </p:nvSpPr>
        <p:spPr bwMode="auto">
          <a:xfrm>
            <a:off x="564330" y="1717246"/>
            <a:ext cx="10852785" cy="23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0" algn="l" defTabSz="914400" rtl="0" eaLnBrk="1" fontAlgn="base" hangingPunct="1">
              <a:lnSpc>
                <a:spcPct val="150000"/>
              </a:lnSpc>
              <a:spcBef>
                <a:spcPct val="0"/>
              </a:spcBef>
              <a:spcAft>
                <a:spcPct val="0"/>
              </a:spcAft>
              <a:buClrTx/>
              <a:buSzTx/>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a:p>
            <a:pPr marL="0" marR="0" lvl="0" indent="0" algn="l" defTabSz="914400" rtl="0" eaLnBrk="1" fontAlgn="base" hangingPunct="1">
              <a:lnSpc>
                <a:spcPct val="150000"/>
              </a:lnSpc>
              <a:spcBef>
                <a:spcPct val="0"/>
              </a:spcBef>
              <a:spcAft>
                <a:spcPct val="0"/>
              </a:spcAft>
              <a:buClrTx/>
              <a:buSzTx/>
              <a:buFontTx/>
              <a:buNone/>
              <a:defRPr/>
            </a:pPr>
            <a:r>
              <a:rPr lang="en-US" altLang="zh-CN" sz="2000" dirty="0">
                <a:latin typeface="微软雅黑" panose="020B0503020204020204" pitchFamily="34" charset="-122"/>
                <a:ea typeface="微软雅黑" panose="020B0503020204020204" pitchFamily="34" charset="-122"/>
                <a:cs typeface="+mn-ea"/>
                <a:sym typeface="+mn-lt"/>
              </a:rPr>
              <a:t>        </a:t>
            </a:r>
            <a:r>
              <a:rPr lang="zh-CN" altLang="en-US" sz="2000" dirty="0">
                <a:solidFill>
                  <a:srgbClr val="FF0000"/>
                </a:solidFill>
                <a:latin typeface="微软雅黑" panose="020B0503020204020204" pitchFamily="34" charset="-122"/>
                <a:ea typeface="微软雅黑" panose="020B0503020204020204" pitchFamily="34" charset="-122"/>
                <a:cs typeface="+mn-ea"/>
              </a:rPr>
              <a:t>白盒测试</a:t>
            </a:r>
            <a:r>
              <a:rPr lang="zh-CN" altLang="en-US" sz="2000" dirty="0">
                <a:latin typeface="+mn-lt"/>
                <a:ea typeface="+mn-ea"/>
                <a:cs typeface="+mn-ea"/>
              </a:rPr>
              <a:t>是一种基于代码的测试方法，主要关注代码质量而非功能实现。通过分析代码的</a:t>
            </a:r>
            <a:r>
              <a:rPr lang="zh-CN" altLang="en-US" sz="2000" dirty="0">
                <a:solidFill>
                  <a:srgbClr val="FF0000"/>
                </a:solidFill>
                <a:latin typeface="微软雅黑" panose="020B0503020204020204" pitchFamily="34" charset="-122"/>
                <a:ea typeface="微软雅黑" panose="020B0503020204020204" pitchFamily="34" charset="-122"/>
                <a:cs typeface="+mn-ea"/>
              </a:rPr>
              <a:t>语句、结构和路径</a:t>
            </a:r>
            <a:r>
              <a:rPr lang="zh-CN" altLang="en-US" sz="2000" dirty="0">
                <a:latin typeface="+mn-lt"/>
                <a:ea typeface="+mn-ea"/>
                <a:cs typeface="+mn-ea"/>
              </a:rPr>
              <a:t>，设计测试用例，以确保尽可能覆盖所有代码运行路径，发现潜在的错误。这种方法有助于提升代码的</a:t>
            </a:r>
            <a:r>
              <a:rPr lang="zh-CN" altLang="en-US" sz="2000" dirty="0">
                <a:solidFill>
                  <a:srgbClr val="FF0000"/>
                </a:solidFill>
                <a:latin typeface="微软雅黑" panose="020B0503020204020204" pitchFamily="34" charset="-122"/>
                <a:ea typeface="微软雅黑" panose="020B0503020204020204" pitchFamily="34" charset="-122"/>
                <a:cs typeface="+mn-ea"/>
              </a:rPr>
              <a:t>可靠性和稳定性</a:t>
            </a:r>
            <a:endParaRPr lang="en-US" altLang="zh-CN" sz="2000" dirty="0">
              <a:solidFill>
                <a:srgbClr val="FF0000"/>
              </a:solidFill>
              <a:latin typeface="微软雅黑" panose="020B0503020204020204" pitchFamily="34" charset="-122"/>
              <a:ea typeface="微软雅黑" panose="020B0503020204020204" pitchFamily="34" charset="-122"/>
              <a:cs typeface="+mn-ea"/>
              <a:sym typeface="+mn-lt"/>
            </a:endParaRPr>
          </a:p>
          <a:p>
            <a:pPr marL="457200" marR="0" lvl="0" indent="0" algn="l" defTabSz="914400" rtl="0" eaLnBrk="1" fontAlgn="base" hangingPunct="1">
              <a:lnSpc>
                <a:spcPct val="150000"/>
              </a:lnSpc>
              <a:spcBef>
                <a:spcPct val="0"/>
              </a:spcBef>
              <a:spcAft>
                <a:spcPct val="0"/>
              </a:spcAft>
              <a:buClrTx/>
              <a:buSzTx/>
              <a:buFont typeface="+mj-ea"/>
              <a:buAutoNum type="circleNumDbPlain" startAt="3"/>
              <a:defRPr/>
            </a:pPr>
            <a:endParaRPr lang="en-US" altLang="zh-CN" sz="2000" dirty="0">
              <a:latin typeface="+mn-lt"/>
              <a:ea typeface="+mn-ea"/>
              <a:cs typeface="+mn-ea"/>
              <a:sym typeface="+mn-lt"/>
            </a:endParaRPr>
          </a:p>
        </p:txBody>
      </p:sp>
      <p:sp>
        <p:nvSpPr>
          <p:cNvPr id="4" name="文本框 3">
            <a:extLst>
              <a:ext uri="{FF2B5EF4-FFF2-40B4-BE49-F238E27FC236}">
                <a16:creationId xmlns:a16="http://schemas.microsoft.com/office/drawing/2014/main" id="{012C6FFB-E675-8D95-6891-7AFBE48EFD69}"/>
              </a:ext>
            </a:extLst>
          </p:cNvPr>
          <p:cNvSpPr txBox="1"/>
          <p:nvPr/>
        </p:nvSpPr>
        <p:spPr>
          <a:xfrm>
            <a:off x="774866" y="1830838"/>
            <a:ext cx="50673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白盒测试</a:t>
            </a:r>
          </a:p>
        </p:txBody>
      </p:sp>
    </p:spTree>
    <p:extLst>
      <p:ext uri="{BB962C8B-B14F-4D97-AF65-F5344CB8AC3E}">
        <p14:creationId xmlns:p14="http://schemas.microsoft.com/office/powerpoint/2010/main" val="8842471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白盒测试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 name="文本框 5">
            <a:extLst>
              <a:ext uri="{FF2B5EF4-FFF2-40B4-BE49-F238E27FC236}">
                <a16:creationId xmlns:a16="http://schemas.microsoft.com/office/drawing/2014/main" id="{BB324AA2-F5E0-FDFB-B865-2AA8D6A867CE}"/>
              </a:ext>
            </a:extLst>
          </p:cNvPr>
          <p:cNvSpPr txBox="1"/>
          <p:nvPr/>
        </p:nvSpPr>
        <p:spPr>
          <a:xfrm>
            <a:off x="683870" y="2480689"/>
            <a:ext cx="10824260" cy="1470339"/>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a:t>
            </a:r>
            <a:r>
              <a:rPr lang="en-US" altLang="zh-CN" sz="2000" dirty="0">
                <a:cs typeface="+mn-ea"/>
                <a:sym typeface="+mn-lt"/>
              </a:rPr>
              <a:t>1</a:t>
            </a:r>
            <a:r>
              <a:rPr lang="zh-CN" altLang="en-US" sz="2000" dirty="0">
                <a:cs typeface="+mn-ea"/>
                <a:sym typeface="+mn-lt"/>
              </a:rPr>
              <a:t>）语句覆盖（</a:t>
            </a:r>
            <a:r>
              <a:rPr lang="en-US" altLang="zh-CN" sz="2000" dirty="0" err="1">
                <a:cs typeface="+mn-ea"/>
                <a:sym typeface="+mn-lt"/>
              </a:rPr>
              <a:t>Statemient</a:t>
            </a:r>
            <a:r>
              <a:rPr lang="en-US" altLang="zh-CN" sz="2000" dirty="0">
                <a:cs typeface="+mn-ea"/>
                <a:sym typeface="+mn-lt"/>
              </a:rPr>
              <a:t> Coverage</a:t>
            </a:r>
            <a:r>
              <a:rPr lang="zh-CN" altLang="en-US" sz="2000" dirty="0">
                <a:cs typeface="+mn-ea"/>
                <a:sym typeface="+mn-lt"/>
              </a:rPr>
              <a:t>）：是白盒测试中最简单，也是最基本的测试用例产生方法，产生用例的要求就是</a:t>
            </a:r>
            <a:r>
              <a:rPr lang="zh-CN" altLang="en-US" sz="2000" dirty="0">
                <a:solidFill>
                  <a:srgbClr val="FF0000"/>
                </a:solidFill>
                <a:cs typeface="+mn-ea"/>
                <a:sym typeface="+mn-lt"/>
              </a:rPr>
              <a:t>所有的程序语句至少被执行一次</a:t>
            </a:r>
            <a:endParaRPr lang="en-US" altLang="zh-CN" sz="2000" dirty="0">
              <a:solidFill>
                <a:srgbClr val="FF0000"/>
              </a:solidFill>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语句覆盖是</a:t>
            </a:r>
            <a:r>
              <a:rPr lang="zh-CN" altLang="en-US" sz="2000" dirty="0">
                <a:solidFill>
                  <a:srgbClr val="FF0000"/>
                </a:solidFill>
                <a:cs typeface="+mn-ea"/>
                <a:sym typeface="+mn-lt"/>
              </a:rPr>
              <a:t>最弱</a:t>
            </a:r>
            <a:r>
              <a:rPr lang="zh-CN" altLang="en-US" sz="2000" dirty="0">
                <a:cs typeface="+mn-ea"/>
                <a:sym typeface="+mn-lt"/>
              </a:rPr>
              <a:t>的覆盖条件</a:t>
            </a:r>
            <a:endParaRPr lang="en-US" altLang="zh-CN" sz="2000" dirty="0">
              <a:cs typeface="+mn-ea"/>
              <a:sym typeface="+mn-lt"/>
            </a:endParaRPr>
          </a:p>
        </p:txBody>
      </p:sp>
      <p:grpSp>
        <p:nvGrpSpPr>
          <p:cNvPr id="18" name="组合 17">
            <a:extLst>
              <a:ext uri="{FF2B5EF4-FFF2-40B4-BE49-F238E27FC236}">
                <a16:creationId xmlns:a16="http://schemas.microsoft.com/office/drawing/2014/main" id="{C108DCE6-2D17-48AB-827D-337412557260}"/>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76D222D6-8B88-4423-8C8D-885C408C73C4}"/>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948F75CC-0772-4556-B194-5F414DC2BD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860B9609-785E-4705-BD77-21096590C6E0}"/>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769E38C5-EF1B-4A19-A9A1-DBFE2D0D63AF}"/>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3" name="TextBox 9">
              <a:extLst>
                <a:ext uri="{FF2B5EF4-FFF2-40B4-BE49-F238E27FC236}">
                  <a16:creationId xmlns:a16="http://schemas.microsoft.com/office/drawing/2014/main" id="{28204133-9FED-4560-AB59-C59025F0D2B8}"/>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4BD87261-A738-4DB5-8AA8-02305294438F}"/>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1F4938D2-B2B4-443B-BEB8-4F0F7751F2EA}"/>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C37C8D8F-5FFE-4AED-8B05-D01AD3DF1DD3}"/>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85D58236-721F-4D58-8883-93B9D1E77349}"/>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2" name="文本框 1">
            <a:extLst>
              <a:ext uri="{FF2B5EF4-FFF2-40B4-BE49-F238E27FC236}">
                <a16:creationId xmlns:a16="http://schemas.microsoft.com/office/drawing/2014/main" id="{A5ABF993-EF78-ECE3-3850-E34780306268}"/>
              </a:ext>
            </a:extLst>
          </p:cNvPr>
          <p:cNvSpPr txBox="1"/>
          <p:nvPr/>
        </p:nvSpPr>
        <p:spPr>
          <a:xfrm>
            <a:off x="683870" y="4067336"/>
            <a:ext cx="10824260" cy="1470339"/>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a:t>
            </a:r>
            <a:r>
              <a:rPr lang="en-US" altLang="zh-CN" sz="2000" dirty="0">
                <a:cs typeface="+mn-ea"/>
                <a:sym typeface="+mn-lt"/>
              </a:rPr>
              <a:t>2</a:t>
            </a:r>
            <a:r>
              <a:rPr lang="zh-CN" altLang="en-US" sz="2000" dirty="0">
                <a:cs typeface="+mn-ea"/>
                <a:sym typeface="+mn-lt"/>
              </a:rPr>
              <a:t>）分支覆盖（</a:t>
            </a:r>
            <a:r>
              <a:rPr lang="en-US" altLang="zh-CN" sz="2000" dirty="0">
                <a:cs typeface="+mn-ea"/>
                <a:sym typeface="+mn-lt"/>
              </a:rPr>
              <a:t>Branch Coverage</a:t>
            </a:r>
            <a:r>
              <a:rPr lang="zh-CN" altLang="en-US" sz="2000" dirty="0">
                <a:cs typeface="+mn-ea"/>
                <a:sym typeface="+mn-lt"/>
              </a:rPr>
              <a:t>）：比语句覆盖更重要的覆盖是分支覆盖，分支覆盖要求测试用例使得</a:t>
            </a:r>
            <a:r>
              <a:rPr lang="zh-CN" altLang="en-US" sz="2000" dirty="0">
                <a:solidFill>
                  <a:srgbClr val="FF0000"/>
                </a:solidFill>
                <a:cs typeface="+mn-ea"/>
                <a:sym typeface="+mn-lt"/>
              </a:rPr>
              <a:t>所有的分支至少被执行一次</a:t>
            </a:r>
            <a:endParaRPr lang="en-US" altLang="zh-CN" sz="2000" dirty="0">
              <a:solidFill>
                <a:srgbClr val="FF0000"/>
              </a:solidFill>
              <a:cs typeface="+mn-ea"/>
              <a:sym typeface="+mn-lt"/>
            </a:endParaRPr>
          </a:p>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       </a:t>
            </a:r>
            <a:endParaRPr lang="en-US" altLang="zh-CN" sz="2000" dirty="0">
              <a:cs typeface="+mn-ea"/>
              <a:sym typeface="+mn-lt"/>
            </a:endParaRPr>
          </a:p>
        </p:txBody>
      </p:sp>
      <p:sp>
        <p:nvSpPr>
          <p:cNvPr id="4" name="文本框 3">
            <a:extLst>
              <a:ext uri="{FF2B5EF4-FFF2-40B4-BE49-F238E27FC236}">
                <a16:creationId xmlns:a16="http://schemas.microsoft.com/office/drawing/2014/main" id="{F0270D3B-17E3-B8D8-48ED-AA120257646D}"/>
              </a:ext>
            </a:extLst>
          </p:cNvPr>
          <p:cNvSpPr txBox="1"/>
          <p:nvPr/>
        </p:nvSpPr>
        <p:spPr>
          <a:xfrm>
            <a:off x="1059155" y="5300040"/>
            <a:ext cx="10824260" cy="707886"/>
          </a:xfrm>
          <a:prstGeom prst="rect">
            <a:avLst/>
          </a:prstGeom>
          <a:noFill/>
        </p:spPr>
        <p:txBody>
          <a:bodyPr wrap="square">
            <a:spAutoFit/>
          </a:bodyPr>
          <a:lstStyle/>
          <a:p>
            <a:r>
              <a:rPr lang="zh-CN" altLang="en-US" sz="2000" dirty="0">
                <a:cs typeface="+mn-ea"/>
                <a:sym typeface="+mn-lt"/>
              </a:rPr>
              <a:t>（</a:t>
            </a:r>
            <a:r>
              <a:rPr lang="en-US" altLang="zh-CN" sz="2000" dirty="0">
                <a:cs typeface="+mn-ea"/>
                <a:sym typeface="+mn-lt"/>
              </a:rPr>
              <a:t>3</a:t>
            </a:r>
            <a:r>
              <a:rPr lang="zh-CN" altLang="en-US" sz="2000" dirty="0">
                <a:cs typeface="+mn-ea"/>
                <a:sym typeface="+mn-lt"/>
              </a:rPr>
              <a:t>）路径覆盖（</a:t>
            </a:r>
            <a:r>
              <a:rPr lang="en-US" altLang="zh-CN" sz="2000" dirty="0">
                <a:cs typeface="+mn-ea"/>
                <a:sym typeface="+mn-lt"/>
              </a:rPr>
              <a:t>Path Coverage</a:t>
            </a:r>
            <a:r>
              <a:rPr lang="zh-CN" altLang="en-US" sz="2000" dirty="0">
                <a:cs typeface="+mn-ea"/>
                <a:sym typeface="+mn-lt"/>
              </a:rPr>
              <a:t>）：是最严格的白盒测试条件，要求所有可能的路径至少被执行一次。但是，完全的路径覆盖往往会</a:t>
            </a:r>
            <a:r>
              <a:rPr lang="zh-CN" altLang="en-US" sz="2000" dirty="0">
                <a:solidFill>
                  <a:srgbClr val="FF0000"/>
                </a:solidFill>
                <a:cs typeface="+mn-ea"/>
                <a:sym typeface="+mn-lt"/>
              </a:rPr>
              <a:t>产生巨大的测试用例数据</a:t>
            </a:r>
            <a:r>
              <a:rPr lang="zh-CN" altLang="en-US" sz="2000" dirty="0">
                <a:cs typeface="+mn-ea"/>
                <a:sym typeface="+mn-lt"/>
              </a:rPr>
              <a:t>，因此在实际上往往是不可能</a:t>
            </a:r>
            <a:endParaRPr lang="zh-CN" altLang="en-US" sz="2000" dirty="0">
              <a:cs typeface="+mn-ea"/>
            </a:endParaRPr>
          </a:p>
        </p:txBody>
      </p:sp>
    </p:spTree>
    <p:extLst>
      <p:ext uri="{BB962C8B-B14F-4D97-AF65-F5344CB8AC3E}">
        <p14:creationId xmlns:p14="http://schemas.microsoft.com/office/powerpoint/2010/main" val="40366856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白盒测试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425449" y="2410378"/>
            <a:ext cx="5381172" cy="944554"/>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循环内的路径有</a:t>
            </a:r>
            <a:r>
              <a:rPr lang="en-US" altLang="zh-CN" sz="2000" dirty="0">
                <a:cs typeface="+mn-ea"/>
                <a:sym typeface="+mn-lt"/>
              </a:rPr>
              <a:t>3</a:t>
            </a:r>
            <a:r>
              <a:rPr lang="zh-CN" altLang="en-US" sz="2000" dirty="0">
                <a:cs typeface="+mn-ea"/>
                <a:sym typeface="+mn-lt"/>
              </a:rPr>
              <a:t>条</a:t>
            </a:r>
            <a:r>
              <a:rPr lang="en-US" altLang="zh-CN" sz="2000" dirty="0">
                <a:cs typeface="+mn-ea"/>
                <a:sym typeface="+mn-lt"/>
              </a:rPr>
              <a:t>,</a:t>
            </a:r>
            <a:r>
              <a:rPr lang="zh-CN" altLang="en-US" sz="2000" dirty="0">
                <a:cs typeface="+mn-ea"/>
                <a:sym typeface="+mn-lt"/>
              </a:rPr>
              <a:t>而循环次数是</a:t>
            </a:r>
            <a:r>
              <a:rPr lang="en-US" altLang="zh-CN" sz="2000" dirty="0">
                <a:cs typeface="+mn-ea"/>
                <a:sym typeface="+mn-lt"/>
              </a:rPr>
              <a:t>100</a:t>
            </a:r>
            <a:r>
              <a:rPr lang="zh-CN" altLang="en-US" sz="2000" dirty="0">
                <a:cs typeface="+mn-ea"/>
                <a:sym typeface="+mn-lt"/>
              </a:rPr>
              <a:t>。那么所有可能的执行路径是</a:t>
            </a:r>
            <a:r>
              <a:rPr lang="en-US" altLang="zh-CN" sz="2000" dirty="0">
                <a:cs typeface="+mn-ea"/>
                <a:sym typeface="+mn-lt"/>
              </a:rPr>
              <a:t>:</a:t>
            </a:r>
          </a:p>
        </p:txBody>
      </p:sp>
      <p:sp>
        <p:nvSpPr>
          <p:cNvPr id="4" name="Rectangle 2">
            <a:extLst>
              <a:ext uri="{FF2B5EF4-FFF2-40B4-BE49-F238E27FC236}">
                <a16:creationId xmlns:a16="http://schemas.microsoft.com/office/drawing/2014/main" id="{0F3FC1E6-8ED9-44A7-96B4-540DDFC223DE}"/>
              </a:ext>
            </a:extLst>
          </p:cNvPr>
          <p:cNvSpPr>
            <a:spLocks noChangeArrowheads="1"/>
          </p:cNvSpPr>
          <p:nvPr/>
        </p:nvSpPr>
        <p:spPr bwMode="auto">
          <a:xfrm>
            <a:off x="7417434" y="2380167"/>
            <a:ext cx="14180511" cy="50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43DDF9E-43C0-412A-B1CD-4528A6BB6DCB}"/>
              </a:ext>
            </a:extLst>
          </p:cNvPr>
          <p:cNvGraphicFramePr>
            <a:graphicFrameLocks noChangeAspect="1"/>
          </p:cNvGraphicFramePr>
          <p:nvPr>
            <p:extLst>
              <p:ext uri="{D42A27DB-BD31-4B8C-83A1-F6EECF244321}">
                <p14:modId xmlns:p14="http://schemas.microsoft.com/office/powerpoint/2010/main" val="268996731"/>
              </p:ext>
            </p:extLst>
          </p:nvPr>
        </p:nvGraphicFramePr>
        <p:xfrm>
          <a:off x="6527738" y="1909101"/>
          <a:ext cx="3660594" cy="4133364"/>
        </p:xfrm>
        <a:graphic>
          <a:graphicData uri="http://schemas.openxmlformats.org/presentationml/2006/ole">
            <mc:AlternateContent xmlns:mc="http://schemas.openxmlformats.org/markup-compatibility/2006">
              <mc:Choice xmlns:v="urn:schemas-microsoft-com:vml" Requires="v">
                <p:oleObj name="Picture" r:id="rId4" imgW="3848100" imgH="4381500" progId="Word.Picture.8">
                  <p:embed/>
                </p:oleObj>
              </mc:Choice>
              <mc:Fallback>
                <p:oleObj name="Picture" r:id="rId4" imgW="3848100" imgH="4381500"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738" y="1909101"/>
                        <a:ext cx="3660594" cy="4133364"/>
                      </a:xfrm>
                      <a:prstGeom prst="rect">
                        <a:avLst/>
                      </a:prstGeom>
                      <a:noFill/>
                    </p:spPr>
                  </p:pic>
                </p:oleObj>
              </mc:Fallback>
            </mc:AlternateContent>
          </a:graphicData>
        </a:graphic>
      </p:graphicFrame>
      <p:grpSp>
        <p:nvGrpSpPr>
          <p:cNvPr id="25" name="组合 24">
            <a:extLst>
              <a:ext uri="{FF2B5EF4-FFF2-40B4-BE49-F238E27FC236}">
                <a16:creationId xmlns:a16="http://schemas.microsoft.com/office/drawing/2014/main" id="{E85F6386-6AAB-440D-AB4B-56C628EF0945}"/>
              </a:ext>
            </a:extLst>
          </p:cNvPr>
          <p:cNvGrpSpPr/>
          <p:nvPr/>
        </p:nvGrpSpPr>
        <p:grpSpPr>
          <a:xfrm>
            <a:off x="0" y="-1270"/>
            <a:ext cx="12225655" cy="937703"/>
            <a:chOff x="0" y="0"/>
            <a:chExt cx="19253" cy="1247"/>
          </a:xfrm>
        </p:grpSpPr>
        <p:sp>
          <p:nvSpPr>
            <p:cNvPr id="26" name="矩形 4">
              <a:extLst>
                <a:ext uri="{FF2B5EF4-FFF2-40B4-BE49-F238E27FC236}">
                  <a16:creationId xmlns:a16="http://schemas.microsoft.com/office/drawing/2014/main" id="{9FC78B38-47EE-46CE-AB6C-E7C47045D8D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1" name="图片 30">
              <a:extLst>
                <a:ext uri="{FF2B5EF4-FFF2-40B4-BE49-F238E27FC236}">
                  <a16:creationId xmlns:a16="http://schemas.microsoft.com/office/drawing/2014/main" id="{E4BE67FA-D0C0-4B90-9797-65C0C55346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36" name="直接连接符 38">
              <a:extLst>
                <a:ext uri="{FF2B5EF4-FFF2-40B4-BE49-F238E27FC236}">
                  <a16:creationId xmlns:a16="http://schemas.microsoft.com/office/drawing/2014/main" id="{BC07F63A-F101-4A5E-B6FC-BCAE93D001AA}"/>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a:extLst>
                <a:ext uri="{FF2B5EF4-FFF2-40B4-BE49-F238E27FC236}">
                  <a16:creationId xmlns:a16="http://schemas.microsoft.com/office/drawing/2014/main" id="{8B9D1043-8FD1-440E-BEF0-5C64251CA20B}"/>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38" name="TextBox 9">
              <a:extLst>
                <a:ext uri="{FF2B5EF4-FFF2-40B4-BE49-F238E27FC236}">
                  <a16:creationId xmlns:a16="http://schemas.microsoft.com/office/drawing/2014/main" id="{B877B887-C18B-4629-9A5F-3811CAFBA90E}"/>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39" name="TextBox 9">
              <a:extLst>
                <a:ext uri="{FF2B5EF4-FFF2-40B4-BE49-F238E27FC236}">
                  <a16:creationId xmlns:a16="http://schemas.microsoft.com/office/drawing/2014/main" id="{E3CACAAF-BF22-4DD5-80B8-7AF345F2CB7A}"/>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40" name="直接连接符 38">
              <a:extLst>
                <a:ext uri="{FF2B5EF4-FFF2-40B4-BE49-F238E27FC236}">
                  <a16:creationId xmlns:a16="http://schemas.microsoft.com/office/drawing/2014/main" id="{634C1138-A86C-40C7-8D66-AD03CA11D0E4}"/>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38">
              <a:extLst>
                <a:ext uri="{FF2B5EF4-FFF2-40B4-BE49-F238E27FC236}">
                  <a16:creationId xmlns:a16="http://schemas.microsoft.com/office/drawing/2014/main" id="{1C621941-EF3B-4F07-BD0E-76E9A369AD99}"/>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矩形 41">
            <a:extLst>
              <a:ext uri="{FF2B5EF4-FFF2-40B4-BE49-F238E27FC236}">
                <a16:creationId xmlns:a16="http://schemas.microsoft.com/office/drawing/2014/main" id="{10C839B1-BC29-4737-B1FE-13FA98A1E266}"/>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pic>
        <p:nvPicPr>
          <p:cNvPr id="20" name="图片 19">
            <a:extLst>
              <a:ext uri="{FF2B5EF4-FFF2-40B4-BE49-F238E27FC236}">
                <a16:creationId xmlns:a16="http://schemas.microsoft.com/office/drawing/2014/main" id="{D031AC67-F8CA-81F9-8C30-BFA68A44CA3F}"/>
              </a:ext>
            </a:extLst>
          </p:cNvPr>
          <p:cNvPicPr>
            <a:picLocks noChangeAspect="1"/>
          </p:cNvPicPr>
          <p:nvPr/>
        </p:nvPicPr>
        <p:blipFill>
          <a:blip r:embed="rId6"/>
          <a:stretch>
            <a:fillRect/>
          </a:stretch>
        </p:blipFill>
        <p:spPr>
          <a:xfrm>
            <a:off x="868847" y="3385307"/>
            <a:ext cx="3047619" cy="590476"/>
          </a:xfrm>
          <a:prstGeom prst="rect">
            <a:avLst/>
          </a:prstGeom>
        </p:spPr>
      </p:pic>
    </p:spTree>
    <p:extLst>
      <p:ext uri="{BB962C8B-B14F-4D97-AF65-F5344CB8AC3E}">
        <p14:creationId xmlns:p14="http://schemas.microsoft.com/office/powerpoint/2010/main" val="25470042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白盒测试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0F3FC1E6-8ED9-44A7-96B4-540DDFC223DE}"/>
              </a:ext>
            </a:extLst>
          </p:cNvPr>
          <p:cNvSpPr>
            <a:spLocks noChangeArrowheads="1"/>
          </p:cNvSpPr>
          <p:nvPr/>
        </p:nvSpPr>
        <p:spPr bwMode="auto">
          <a:xfrm>
            <a:off x="7417434" y="2380167"/>
            <a:ext cx="14180511" cy="50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2" name="组合 21">
            <a:extLst>
              <a:ext uri="{FF2B5EF4-FFF2-40B4-BE49-F238E27FC236}">
                <a16:creationId xmlns:a16="http://schemas.microsoft.com/office/drawing/2014/main" id="{A003ED84-80AD-437C-8D63-1E3E72D26E40}"/>
              </a:ext>
            </a:extLst>
          </p:cNvPr>
          <p:cNvGrpSpPr/>
          <p:nvPr/>
        </p:nvGrpSpPr>
        <p:grpSpPr>
          <a:xfrm>
            <a:off x="0" y="-1270"/>
            <a:ext cx="12225655" cy="937703"/>
            <a:chOff x="0" y="0"/>
            <a:chExt cx="19253" cy="1247"/>
          </a:xfrm>
        </p:grpSpPr>
        <p:sp>
          <p:nvSpPr>
            <p:cNvPr id="23" name="矩形 4">
              <a:extLst>
                <a:ext uri="{FF2B5EF4-FFF2-40B4-BE49-F238E27FC236}">
                  <a16:creationId xmlns:a16="http://schemas.microsoft.com/office/drawing/2014/main" id="{03926E79-3960-4518-B8D1-119B7065946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4" name="图片 23">
              <a:extLst>
                <a:ext uri="{FF2B5EF4-FFF2-40B4-BE49-F238E27FC236}">
                  <a16:creationId xmlns:a16="http://schemas.microsoft.com/office/drawing/2014/main" id="{3D315D48-2C83-4FB6-82E7-688A62A72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5" name="直接连接符 38">
              <a:extLst>
                <a:ext uri="{FF2B5EF4-FFF2-40B4-BE49-F238E27FC236}">
                  <a16:creationId xmlns:a16="http://schemas.microsoft.com/office/drawing/2014/main" id="{78FF55A3-5058-407C-83A5-2450C17BF5B8}"/>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a:extLst>
                <a:ext uri="{FF2B5EF4-FFF2-40B4-BE49-F238E27FC236}">
                  <a16:creationId xmlns:a16="http://schemas.microsoft.com/office/drawing/2014/main" id="{576AD496-73ED-42A7-A2A9-A7F9C85AFEE8}"/>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31" name="TextBox 9">
              <a:extLst>
                <a:ext uri="{FF2B5EF4-FFF2-40B4-BE49-F238E27FC236}">
                  <a16:creationId xmlns:a16="http://schemas.microsoft.com/office/drawing/2014/main" id="{38E6561A-284A-4507-8334-143946ED38B9}"/>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36" name="TextBox 9">
              <a:extLst>
                <a:ext uri="{FF2B5EF4-FFF2-40B4-BE49-F238E27FC236}">
                  <a16:creationId xmlns:a16="http://schemas.microsoft.com/office/drawing/2014/main" id="{E76BE68F-A864-4B6D-801F-69E19E8CC5B4}"/>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37" name="直接连接符 38">
              <a:extLst>
                <a:ext uri="{FF2B5EF4-FFF2-40B4-BE49-F238E27FC236}">
                  <a16:creationId xmlns:a16="http://schemas.microsoft.com/office/drawing/2014/main" id="{62609760-D694-469F-8C53-FB6A94E2648E}"/>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8">
              <a:extLst>
                <a:ext uri="{FF2B5EF4-FFF2-40B4-BE49-F238E27FC236}">
                  <a16:creationId xmlns:a16="http://schemas.microsoft.com/office/drawing/2014/main" id="{D4CC401B-D981-4F1B-BE50-AC32B1AC12EE}"/>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9" name="矩形 38">
            <a:extLst>
              <a:ext uri="{FF2B5EF4-FFF2-40B4-BE49-F238E27FC236}">
                <a16:creationId xmlns:a16="http://schemas.microsoft.com/office/drawing/2014/main" id="{564885DA-FD9D-47FF-8FD4-B73173AE7DA3}"/>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5" name="文本框 4">
            <a:extLst>
              <a:ext uri="{FF2B5EF4-FFF2-40B4-BE49-F238E27FC236}">
                <a16:creationId xmlns:a16="http://schemas.microsoft.com/office/drawing/2014/main" id="{B72CE25A-5557-71A3-780F-7DD563F42CE7}"/>
              </a:ext>
            </a:extLst>
          </p:cNvPr>
          <p:cNvSpPr txBox="1"/>
          <p:nvPr/>
        </p:nvSpPr>
        <p:spPr>
          <a:xfrm>
            <a:off x="715962" y="2423029"/>
            <a:ext cx="6804978" cy="400110"/>
          </a:xfrm>
          <a:prstGeom prst="rect">
            <a:avLst/>
          </a:prstGeom>
          <a:solidFill>
            <a:schemeClr val="accent1">
              <a:lumMod val="60000"/>
              <a:lumOff val="4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cs typeface="+mn-ea"/>
                <a:sym typeface="+mn-lt"/>
              </a:rPr>
              <a:t>关于循环次数为</a:t>
            </a:r>
            <a:r>
              <a:rPr lang="en-US" altLang="zh-CN" sz="2000" dirty="0">
                <a:cs typeface="+mn-ea"/>
                <a:sym typeface="+mn-lt"/>
              </a:rPr>
              <a:t>N</a:t>
            </a:r>
            <a:r>
              <a:rPr lang="zh-CN" altLang="en-US" sz="2000" dirty="0">
                <a:cs typeface="+mn-ea"/>
                <a:sym typeface="+mn-lt"/>
              </a:rPr>
              <a:t>的测试方法</a:t>
            </a:r>
            <a:r>
              <a:rPr lang="en-US" altLang="zh-CN" sz="2000" dirty="0">
                <a:cs typeface="+mn-ea"/>
                <a:sym typeface="+mn-lt"/>
              </a:rPr>
              <a:t>,</a:t>
            </a:r>
            <a:r>
              <a:rPr lang="zh-CN" altLang="en-US" sz="2000" dirty="0">
                <a:cs typeface="+mn-ea"/>
                <a:sym typeface="+mn-lt"/>
              </a:rPr>
              <a:t>常用的测试选择是</a:t>
            </a:r>
            <a:r>
              <a:rPr lang="en-US" altLang="zh-CN" sz="2000" dirty="0">
                <a:cs typeface="+mn-ea"/>
                <a:sym typeface="+mn-lt"/>
              </a:rPr>
              <a:t>:</a:t>
            </a:r>
          </a:p>
        </p:txBody>
      </p:sp>
      <p:sp>
        <p:nvSpPr>
          <p:cNvPr id="11" name="文本框 10">
            <a:extLst>
              <a:ext uri="{FF2B5EF4-FFF2-40B4-BE49-F238E27FC236}">
                <a16:creationId xmlns:a16="http://schemas.microsoft.com/office/drawing/2014/main" id="{5E4603F5-BB6B-927D-6E8A-349B23FE9721}"/>
              </a:ext>
            </a:extLst>
          </p:cNvPr>
          <p:cNvSpPr txBox="1"/>
          <p:nvPr/>
        </p:nvSpPr>
        <p:spPr>
          <a:xfrm>
            <a:off x="696404" y="3106228"/>
            <a:ext cx="6781959" cy="1938992"/>
          </a:xfrm>
          <a:prstGeom prst="rect">
            <a:avLst/>
          </a:prstGeom>
          <a:solidFill>
            <a:schemeClr val="bg1"/>
          </a:solidFill>
          <a:ln>
            <a:solidFill>
              <a:schemeClr val="tx2">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1</a:t>
            </a:r>
            <a:r>
              <a:rPr lang="zh-CN" altLang="en-US" sz="2000" dirty="0">
                <a:solidFill>
                  <a:srgbClr val="FF0000"/>
                </a:solidFill>
                <a:cs typeface="+mn-ea"/>
                <a:sym typeface="+mn-lt"/>
              </a:rPr>
              <a:t>）</a:t>
            </a:r>
            <a:r>
              <a:rPr lang="zh-CN" altLang="en-US" sz="2000" dirty="0">
                <a:cs typeface="+mn-ea"/>
                <a:sym typeface="+mn-lt"/>
              </a:rPr>
              <a:t>选择循环次数为</a:t>
            </a:r>
            <a:r>
              <a:rPr lang="en-US" altLang="zh-CN" sz="2000" dirty="0">
                <a:cs typeface="+mn-ea"/>
                <a:sym typeface="+mn-lt"/>
              </a:rPr>
              <a:t>0</a:t>
            </a:r>
            <a:r>
              <a:rPr lang="zh-CN" altLang="en-US" sz="2000" dirty="0">
                <a:cs typeface="+mn-ea"/>
                <a:sym typeface="+mn-lt"/>
              </a:rPr>
              <a:t>次的测试数据</a:t>
            </a:r>
            <a:endParaRPr lang="en-US" altLang="zh-CN" sz="20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2</a:t>
            </a:r>
            <a:r>
              <a:rPr lang="zh-CN" altLang="en-US" sz="2000" dirty="0">
                <a:solidFill>
                  <a:srgbClr val="FF0000"/>
                </a:solidFill>
                <a:cs typeface="+mn-ea"/>
                <a:sym typeface="+mn-lt"/>
              </a:rPr>
              <a:t>）</a:t>
            </a:r>
            <a:r>
              <a:rPr lang="zh-CN" altLang="en-US" sz="2000" dirty="0">
                <a:cs typeface="+mn-ea"/>
                <a:sym typeface="+mn-lt"/>
              </a:rPr>
              <a:t>选择循环次数为</a:t>
            </a:r>
            <a:r>
              <a:rPr lang="en-US" altLang="zh-CN" sz="2000" dirty="0">
                <a:cs typeface="+mn-ea"/>
                <a:sym typeface="+mn-lt"/>
              </a:rPr>
              <a:t>1</a:t>
            </a:r>
            <a:r>
              <a:rPr lang="zh-CN" altLang="en-US" sz="2000" dirty="0">
                <a:cs typeface="+mn-ea"/>
                <a:sym typeface="+mn-lt"/>
              </a:rPr>
              <a:t>次的测试数据</a:t>
            </a:r>
            <a:endParaRPr lang="en-US" altLang="zh-CN" sz="20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3</a:t>
            </a:r>
            <a:r>
              <a:rPr lang="zh-CN" altLang="en-US" sz="2000" dirty="0">
                <a:solidFill>
                  <a:srgbClr val="FF0000"/>
                </a:solidFill>
                <a:cs typeface="+mn-ea"/>
                <a:sym typeface="+mn-lt"/>
              </a:rPr>
              <a:t>）</a:t>
            </a:r>
            <a:r>
              <a:rPr lang="zh-CN" altLang="en-US" sz="2000" dirty="0">
                <a:cs typeface="+mn-ea"/>
                <a:sym typeface="+mn-lt"/>
              </a:rPr>
              <a:t>选择循环为次数为</a:t>
            </a:r>
            <a:r>
              <a:rPr lang="en-US" altLang="zh-CN" sz="2000" dirty="0">
                <a:cs typeface="+mn-ea"/>
                <a:sym typeface="+mn-lt"/>
              </a:rPr>
              <a:t>m</a:t>
            </a:r>
            <a:r>
              <a:rPr lang="zh-CN" altLang="en-US" sz="2000" dirty="0">
                <a:cs typeface="+mn-ea"/>
                <a:sym typeface="+mn-lt"/>
              </a:rPr>
              <a:t>次的测试数据（</a:t>
            </a:r>
            <a:r>
              <a:rPr lang="en-US" altLang="zh-CN" sz="2000" dirty="0">
                <a:cs typeface="+mn-ea"/>
                <a:sym typeface="+mn-lt"/>
              </a:rPr>
              <a:t>m</a:t>
            </a:r>
            <a:r>
              <a:rPr lang="zh-CN" altLang="en-US" sz="2000" dirty="0">
                <a:cs typeface="+mn-ea"/>
                <a:sym typeface="+mn-lt"/>
              </a:rPr>
              <a:t>＜</a:t>
            </a:r>
            <a:r>
              <a:rPr lang="en-US" altLang="zh-CN" sz="2000" dirty="0">
                <a:cs typeface="+mn-ea"/>
                <a:sym typeface="+mn-lt"/>
              </a:rPr>
              <a:t>N</a:t>
            </a:r>
            <a:r>
              <a:rPr lang="zh-CN" altLang="en-US" sz="2000" dirty="0">
                <a:cs typeface="+mn-ea"/>
                <a:sym typeface="+mn-lt"/>
              </a:rPr>
              <a:t>）</a:t>
            </a:r>
            <a:endParaRPr lang="en-US" altLang="zh-CN" sz="20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4</a:t>
            </a:r>
            <a:r>
              <a:rPr lang="zh-CN" altLang="en-US" sz="2000" dirty="0">
                <a:solidFill>
                  <a:srgbClr val="FF0000"/>
                </a:solidFill>
                <a:cs typeface="+mn-ea"/>
                <a:sym typeface="+mn-lt"/>
              </a:rPr>
              <a:t>）</a:t>
            </a:r>
            <a:r>
              <a:rPr lang="zh-CN" altLang="en-US" sz="2000" dirty="0">
                <a:cs typeface="+mn-ea"/>
                <a:sym typeface="+mn-lt"/>
              </a:rPr>
              <a:t>选择循环次数为</a:t>
            </a:r>
            <a:r>
              <a:rPr lang="en-US" altLang="zh-CN" sz="2000" dirty="0">
                <a:cs typeface="+mn-ea"/>
                <a:sym typeface="+mn-lt"/>
              </a:rPr>
              <a:t>N-1</a:t>
            </a:r>
            <a:r>
              <a:rPr lang="zh-CN" altLang="en-US" sz="2000" dirty="0">
                <a:cs typeface="+mn-ea"/>
                <a:sym typeface="+mn-lt"/>
              </a:rPr>
              <a:t>次的测试数据</a:t>
            </a:r>
            <a:endParaRPr lang="en-US" altLang="zh-CN" sz="20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5</a:t>
            </a:r>
            <a:r>
              <a:rPr lang="zh-CN" altLang="en-US" sz="2000" dirty="0">
                <a:solidFill>
                  <a:srgbClr val="FF0000"/>
                </a:solidFill>
                <a:cs typeface="+mn-ea"/>
                <a:sym typeface="+mn-lt"/>
              </a:rPr>
              <a:t>）</a:t>
            </a:r>
            <a:r>
              <a:rPr lang="zh-CN" altLang="en-US" sz="2000" dirty="0">
                <a:cs typeface="+mn-ea"/>
                <a:sym typeface="+mn-lt"/>
              </a:rPr>
              <a:t>选择循环次数为</a:t>
            </a:r>
            <a:r>
              <a:rPr lang="en-US" altLang="zh-CN" sz="2000" dirty="0">
                <a:cs typeface="+mn-ea"/>
                <a:sym typeface="+mn-lt"/>
              </a:rPr>
              <a:t>N</a:t>
            </a:r>
            <a:r>
              <a:rPr lang="zh-CN" altLang="en-US" sz="2000" dirty="0">
                <a:cs typeface="+mn-ea"/>
                <a:sym typeface="+mn-lt"/>
              </a:rPr>
              <a:t>次的测试数据</a:t>
            </a:r>
            <a:endParaRPr lang="en-US" altLang="zh-CN" sz="20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cs typeface="+mn-ea"/>
                <a:sym typeface="+mn-lt"/>
              </a:rPr>
              <a:t>（</a:t>
            </a:r>
            <a:r>
              <a:rPr lang="en-US" altLang="zh-CN" sz="2000" dirty="0">
                <a:solidFill>
                  <a:srgbClr val="FF0000"/>
                </a:solidFill>
                <a:cs typeface="+mn-ea"/>
                <a:sym typeface="+mn-lt"/>
              </a:rPr>
              <a:t>6</a:t>
            </a:r>
            <a:r>
              <a:rPr lang="zh-CN" altLang="en-US" sz="2000" dirty="0">
                <a:solidFill>
                  <a:srgbClr val="FF0000"/>
                </a:solidFill>
                <a:cs typeface="+mn-ea"/>
                <a:sym typeface="+mn-lt"/>
              </a:rPr>
              <a:t>）</a:t>
            </a:r>
            <a:r>
              <a:rPr lang="zh-CN" altLang="en-US" sz="2000" dirty="0">
                <a:cs typeface="+mn-ea"/>
                <a:sym typeface="+mn-lt"/>
              </a:rPr>
              <a:t>选择循环次数为</a:t>
            </a:r>
            <a:r>
              <a:rPr lang="en-US" altLang="zh-CN" sz="2000" dirty="0">
                <a:cs typeface="+mn-ea"/>
                <a:sym typeface="+mn-lt"/>
              </a:rPr>
              <a:t>N+1</a:t>
            </a:r>
            <a:r>
              <a:rPr lang="zh-CN" altLang="en-US" sz="2000" dirty="0">
                <a:cs typeface="+mn-ea"/>
                <a:sym typeface="+mn-lt"/>
              </a:rPr>
              <a:t>次的测试数据</a:t>
            </a:r>
            <a:endParaRPr lang="en-US" altLang="zh-CN" sz="2000" dirty="0">
              <a:cs typeface="+mn-ea"/>
              <a:sym typeface="+mn-lt"/>
            </a:endParaRPr>
          </a:p>
        </p:txBody>
      </p:sp>
      <p:graphicFrame>
        <p:nvGraphicFramePr>
          <p:cNvPr id="12" name="对象 11">
            <a:extLst>
              <a:ext uri="{FF2B5EF4-FFF2-40B4-BE49-F238E27FC236}">
                <a16:creationId xmlns:a16="http://schemas.microsoft.com/office/drawing/2014/main" id="{5CA484A5-4100-BA5C-A6E3-ECD973A11014}"/>
              </a:ext>
            </a:extLst>
          </p:cNvPr>
          <p:cNvGraphicFramePr>
            <a:graphicFrameLocks noChangeAspect="1"/>
          </p:cNvGraphicFramePr>
          <p:nvPr>
            <p:extLst>
              <p:ext uri="{D42A27DB-BD31-4B8C-83A1-F6EECF244321}">
                <p14:modId xmlns:p14="http://schemas.microsoft.com/office/powerpoint/2010/main" val="1170284669"/>
              </p:ext>
            </p:extLst>
          </p:nvPr>
        </p:nvGraphicFramePr>
        <p:xfrm>
          <a:off x="7711438" y="1105982"/>
          <a:ext cx="3660594" cy="4133364"/>
        </p:xfrm>
        <a:graphic>
          <a:graphicData uri="http://schemas.openxmlformats.org/presentationml/2006/ole">
            <mc:AlternateContent xmlns:mc="http://schemas.openxmlformats.org/markup-compatibility/2006">
              <mc:Choice xmlns:v="urn:schemas-microsoft-com:vml" Requires="v">
                <p:oleObj name="Picture" r:id="rId4" imgW="3848100" imgH="4381500" progId="Word.Picture.8">
                  <p:embed/>
                </p:oleObj>
              </mc:Choice>
              <mc:Fallback>
                <p:oleObj name="Picture" r:id="rId4" imgW="3848100" imgH="4381500" progId="Word.Picture.8">
                  <p:embed/>
                  <p:pic>
                    <p:nvPicPr>
                      <p:cNvPr id="6" name="对象 5">
                        <a:extLst>
                          <a:ext uri="{FF2B5EF4-FFF2-40B4-BE49-F238E27FC236}">
                            <a16:creationId xmlns:a16="http://schemas.microsoft.com/office/drawing/2014/main" id="{E43DDF9E-43C0-412A-B1CD-4528A6BB6D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1438" y="1105982"/>
                        <a:ext cx="3660594" cy="4133364"/>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EC1AA2FD-D345-D405-C30B-7FA76BA8EC49}"/>
              </a:ext>
            </a:extLst>
          </p:cNvPr>
          <p:cNvSpPr txBox="1"/>
          <p:nvPr/>
        </p:nvSpPr>
        <p:spPr>
          <a:xfrm>
            <a:off x="696404" y="5415437"/>
            <a:ext cx="10490171" cy="1323439"/>
          </a:xfrm>
          <a:prstGeom prst="rect">
            <a:avLst/>
          </a:prstGeom>
          <a:solidFill>
            <a:schemeClr val="accent2">
              <a:lumMod val="20000"/>
              <a:lumOff val="80000"/>
            </a:schemeClr>
          </a:solidFill>
        </p:spPr>
        <p:txBody>
          <a:bodyPr wrap="square">
            <a:spAutoFit/>
          </a:bodyPr>
          <a:lstStyle/>
          <a:p>
            <a:r>
              <a:rPr lang="zh-CN" altLang="en-US" sz="2000" dirty="0"/>
              <a:t>为解决完全路径覆盖中的测试数据爆炸问题，</a:t>
            </a:r>
            <a:r>
              <a:rPr lang="en-US" altLang="zh-CN" sz="2000" dirty="0" err="1"/>
              <a:t>Rapps</a:t>
            </a:r>
            <a:r>
              <a:rPr lang="zh-CN" altLang="en-US" sz="2000" dirty="0"/>
              <a:t>和</a:t>
            </a:r>
            <a:r>
              <a:rPr lang="en-US" altLang="zh-CN" sz="2000" dirty="0" err="1"/>
              <a:t>Weyuker</a:t>
            </a:r>
            <a:r>
              <a:rPr lang="zh-CN" altLang="en-US" sz="2000" dirty="0"/>
              <a:t>提出了定义</a:t>
            </a:r>
            <a:r>
              <a:rPr lang="en-US" altLang="zh-CN" sz="2000" dirty="0"/>
              <a:t>-</a:t>
            </a:r>
            <a:r>
              <a:rPr lang="zh-CN" altLang="en-US" sz="2000" dirty="0"/>
              <a:t>使用路径覆盖方法，生成测试用例以覆盖每个变量的使用路径。</a:t>
            </a:r>
            <a:endParaRPr lang="en-US" altLang="zh-CN" sz="2000" dirty="0"/>
          </a:p>
          <a:p>
            <a:endParaRPr lang="en-US" altLang="zh-CN" sz="2000" dirty="0"/>
          </a:p>
          <a:p>
            <a:r>
              <a:rPr lang="zh-CN" altLang="en-US" sz="2000" dirty="0"/>
              <a:t>这种方法大大简化了测试用例的生成，且已有多种工具支持不同语言环境下的自动生成。</a:t>
            </a:r>
          </a:p>
        </p:txBody>
      </p:sp>
    </p:spTree>
    <p:extLst>
      <p:ext uri="{BB962C8B-B14F-4D97-AF65-F5344CB8AC3E}">
        <p14:creationId xmlns:p14="http://schemas.microsoft.com/office/powerpoint/2010/main" val="41270189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50915" y="3182278"/>
            <a:ext cx="10490171" cy="1382301"/>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在软件设计和编码阶段，经验丰富的设计师和程序员重读文档和代码，能发现许多错误。</a:t>
            </a:r>
            <a:r>
              <a:rPr lang="zh-CN" altLang="en-US" sz="2000" dirty="0">
                <a:solidFill>
                  <a:srgbClr val="FF0000"/>
                </a:solidFill>
              </a:rPr>
              <a:t>代码走查和代码视察</a:t>
            </a:r>
            <a:r>
              <a:rPr lang="zh-CN" altLang="en-US" sz="2000" dirty="0"/>
              <a:t>是两种重读检查方式，走查的团队通常由</a:t>
            </a:r>
            <a:r>
              <a:rPr lang="en-US" altLang="zh-CN" sz="2000" dirty="0"/>
              <a:t>4-6</a:t>
            </a:r>
            <a:r>
              <a:rPr lang="zh-CN" altLang="en-US" sz="2000" dirty="0"/>
              <a:t>人组成。团队包括需求</a:t>
            </a:r>
            <a:r>
              <a:rPr lang="zh-CN" altLang="en-US" sz="2000" dirty="0">
                <a:solidFill>
                  <a:srgbClr val="FF0000"/>
                </a:solidFill>
              </a:rPr>
              <a:t>制定者、管理者、客户代表、下阶段工作代表和软件质量工程师</a:t>
            </a:r>
            <a:r>
              <a:rPr lang="zh-CN" altLang="en-US" sz="2000" dirty="0"/>
              <a:t>，由</a:t>
            </a:r>
            <a:r>
              <a:rPr lang="zh-CN" altLang="en-US" sz="2000" dirty="0">
                <a:solidFill>
                  <a:srgbClr val="FF0000"/>
                </a:solidFill>
              </a:rPr>
              <a:t>质量工程师</a:t>
            </a:r>
            <a:r>
              <a:rPr lang="zh-CN" altLang="en-US" sz="2000" dirty="0"/>
              <a:t>负责。</a:t>
            </a:r>
            <a:endParaRPr lang="en-US" altLang="zh-CN" sz="2000" dirty="0">
              <a:cs typeface="+mn-ea"/>
              <a:sym typeface="+mn-lt"/>
            </a:endParaRPr>
          </a:p>
        </p:txBody>
      </p:sp>
      <p:sp>
        <p:nvSpPr>
          <p:cNvPr id="2" name="文本框 1">
            <a:extLst>
              <a:ext uri="{FF2B5EF4-FFF2-40B4-BE49-F238E27FC236}">
                <a16:creationId xmlns:a16="http://schemas.microsoft.com/office/drawing/2014/main" id="{CE5E4BCC-0C4F-A4AA-2D71-03219B30A857}"/>
              </a:ext>
            </a:extLst>
          </p:cNvPr>
          <p:cNvSpPr txBox="1"/>
          <p:nvPr/>
        </p:nvSpPr>
        <p:spPr>
          <a:xfrm>
            <a:off x="794112" y="2501581"/>
            <a:ext cx="2048274" cy="495713"/>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1.</a:t>
            </a:r>
            <a:r>
              <a:rPr lang="zh-CN" altLang="en-US" sz="2400" b="1" dirty="0">
                <a:cs typeface="+mn-ea"/>
                <a:sym typeface="+mn-lt"/>
              </a:rPr>
              <a:t>代码走查</a:t>
            </a:r>
          </a:p>
        </p:txBody>
      </p:sp>
      <p:grpSp>
        <p:nvGrpSpPr>
          <p:cNvPr id="19" name="组合 18">
            <a:extLst>
              <a:ext uri="{FF2B5EF4-FFF2-40B4-BE49-F238E27FC236}">
                <a16:creationId xmlns:a16="http://schemas.microsoft.com/office/drawing/2014/main" id="{7E9F7672-2B03-475F-8BD6-9C506986B9FD}"/>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8C726254-74BA-4322-BB62-AF7E3942CA6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ED30EA2C-9B45-429C-AE17-E94326AFD1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9D841CB1-31B5-4280-82DE-48400F46C0A8}"/>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14868C99-6400-458B-AEB8-5CB0A956A1B5}"/>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B52BE7CF-C424-43D1-8A20-6794688DA619}"/>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93A784C5-C25A-497B-B6DE-C4024AFBDCCB}"/>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F4519ED3-5620-44B3-A573-03E7C620EAE8}"/>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8803AC17-DA1A-414A-B8D4-649A5F6C6324}"/>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943BF4A9-7AB0-4E8D-80BC-3E957EBB996D}"/>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3" name="文本框 2">
            <a:extLst>
              <a:ext uri="{FF2B5EF4-FFF2-40B4-BE49-F238E27FC236}">
                <a16:creationId xmlns:a16="http://schemas.microsoft.com/office/drawing/2014/main" id="{B241F2B8-1CBD-44D1-C6A3-A3EFE02787DD}"/>
              </a:ext>
            </a:extLst>
          </p:cNvPr>
          <p:cNvSpPr txBox="1"/>
          <p:nvPr/>
        </p:nvSpPr>
        <p:spPr>
          <a:xfrm>
            <a:off x="850915" y="4761610"/>
            <a:ext cx="10490171" cy="933461"/>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代码走查的目的是发现问题而非解决问题。成员首先</a:t>
            </a:r>
            <a:r>
              <a:rPr lang="zh-CN" altLang="en-US" sz="2000" dirty="0">
                <a:solidFill>
                  <a:srgbClr val="FF0000"/>
                </a:solidFill>
              </a:rPr>
              <a:t>阅读文档和代码</a:t>
            </a:r>
            <a:r>
              <a:rPr lang="zh-CN" altLang="en-US" sz="2000" dirty="0"/>
              <a:t>，提出不清楚或有疑问的地方，随后与作者讨论，最终记录所有确认的问题。</a:t>
            </a:r>
            <a:endParaRPr lang="en-US" altLang="zh-CN" sz="2000" dirty="0">
              <a:cs typeface="+mn-ea"/>
              <a:sym typeface="+mn-lt"/>
            </a:endParaRPr>
          </a:p>
        </p:txBody>
      </p:sp>
    </p:spTree>
    <p:extLst>
      <p:ext uri="{BB962C8B-B14F-4D97-AF65-F5344CB8AC3E}">
        <p14:creationId xmlns:p14="http://schemas.microsoft.com/office/powerpoint/2010/main" val="795825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CE5E4BCC-0C4F-A4AA-2D71-03219B30A857}"/>
              </a:ext>
            </a:extLst>
          </p:cNvPr>
          <p:cNvSpPr txBox="1"/>
          <p:nvPr/>
        </p:nvSpPr>
        <p:spPr>
          <a:xfrm>
            <a:off x="729216" y="2358064"/>
            <a:ext cx="2048274" cy="495713"/>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2.</a:t>
            </a:r>
            <a:r>
              <a:rPr lang="zh-CN" altLang="en-US" sz="2400" b="1" dirty="0">
                <a:cs typeface="+mn-ea"/>
                <a:sym typeface="+mn-lt"/>
              </a:rPr>
              <a:t>代码视察</a:t>
            </a:r>
          </a:p>
        </p:txBody>
      </p:sp>
      <p:grpSp>
        <p:nvGrpSpPr>
          <p:cNvPr id="20" name="组合 19">
            <a:extLst>
              <a:ext uri="{FF2B5EF4-FFF2-40B4-BE49-F238E27FC236}">
                <a16:creationId xmlns:a16="http://schemas.microsoft.com/office/drawing/2014/main" id="{AAA6F77A-97A0-4429-8805-B35B9251ED29}"/>
              </a:ext>
            </a:extLst>
          </p:cNvPr>
          <p:cNvGrpSpPr/>
          <p:nvPr/>
        </p:nvGrpSpPr>
        <p:grpSpPr>
          <a:xfrm>
            <a:off x="0" y="-1270"/>
            <a:ext cx="12225655" cy="937703"/>
            <a:chOff x="0" y="0"/>
            <a:chExt cx="19253" cy="1247"/>
          </a:xfrm>
        </p:grpSpPr>
        <p:sp>
          <p:nvSpPr>
            <p:cNvPr id="21" name="矩形 4">
              <a:extLst>
                <a:ext uri="{FF2B5EF4-FFF2-40B4-BE49-F238E27FC236}">
                  <a16:creationId xmlns:a16="http://schemas.microsoft.com/office/drawing/2014/main" id="{564982FC-34A8-4E79-BB1F-94EA8EDDC243}"/>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99E88DA6-DBC9-4C46-AC92-2EB890B935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A34DABCB-A18A-4042-A85B-F361D96E5B51}"/>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8D565E55-444F-4874-9875-7BACB3C2F758}"/>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5" name="TextBox 9">
              <a:extLst>
                <a:ext uri="{FF2B5EF4-FFF2-40B4-BE49-F238E27FC236}">
                  <a16:creationId xmlns:a16="http://schemas.microsoft.com/office/drawing/2014/main" id="{03DED5A2-8BD8-422F-940F-2ED00494630C}"/>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6" name="TextBox 9">
              <a:extLst>
                <a:ext uri="{FF2B5EF4-FFF2-40B4-BE49-F238E27FC236}">
                  <a16:creationId xmlns:a16="http://schemas.microsoft.com/office/drawing/2014/main" id="{7A8693FF-EDB2-48B7-89C2-B2A20DA570F2}"/>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3EC2A4ED-1693-428A-A000-7952DC5D3B45}"/>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52E35A0C-716C-414A-B78A-3B764284510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9FF586B8-15C1-4B4A-B323-F41D8BF16F21}"/>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3" name="文本框 2">
            <a:extLst>
              <a:ext uri="{FF2B5EF4-FFF2-40B4-BE49-F238E27FC236}">
                <a16:creationId xmlns:a16="http://schemas.microsoft.com/office/drawing/2014/main" id="{5FC45045-DC53-68FB-8946-D911DBC68EC8}"/>
              </a:ext>
            </a:extLst>
          </p:cNvPr>
          <p:cNvSpPr txBox="1"/>
          <p:nvPr/>
        </p:nvSpPr>
        <p:spPr>
          <a:xfrm>
            <a:off x="1136665" y="3185636"/>
            <a:ext cx="4331955" cy="1831142"/>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solidFill>
                  <a:srgbClr val="FF0000"/>
                </a:solidFill>
              </a:rPr>
              <a:t>代码视察</a:t>
            </a:r>
            <a:r>
              <a:rPr lang="zh-CN" altLang="en-US" sz="2000" dirty="0"/>
              <a:t>是一种更规范的重读检查方式，团队由</a:t>
            </a:r>
            <a:r>
              <a:rPr lang="en-US" altLang="zh-CN" sz="2000" dirty="0"/>
              <a:t>3-6</a:t>
            </a:r>
            <a:r>
              <a:rPr lang="zh-CN" altLang="en-US" sz="2000" dirty="0"/>
              <a:t>人组成，包括当前和下一阶段的代表、协调者和记录者。</a:t>
            </a:r>
            <a:endParaRPr lang="en-US" altLang="zh-CN" sz="2000" dirty="0">
              <a:cs typeface="+mn-ea"/>
              <a:sym typeface="+mn-lt"/>
            </a:endParaRPr>
          </a:p>
        </p:txBody>
      </p:sp>
      <p:sp>
        <p:nvSpPr>
          <p:cNvPr id="4" name="文本框 3">
            <a:extLst>
              <a:ext uri="{FF2B5EF4-FFF2-40B4-BE49-F238E27FC236}">
                <a16:creationId xmlns:a16="http://schemas.microsoft.com/office/drawing/2014/main" id="{33F10740-1BE4-AB93-18F2-D840B2DE4094}"/>
              </a:ext>
            </a:extLst>
          </p:cNvPr>
          <p:cNvSpPr txBox="1"/>
          <p:nvPr/>
        </p:nvSpPr>
        <p:spPr>
          <a:xfrm>
            <a:off x="5637068" y="3212669"/>
            <a:ext cx="6259022" cy="2802562"/>
          </a:xfrm>
          <a:prstGeom prst="rect">
            <a:avLst/>
          </a:prstGeom>
          <a:solidFill>
            <a:schemeClr val="accent1">
              <a:lumMod val="40000"/>
              <a:lumOff val="60000"/>
            </a:schemeClr>
          </a:solidFill>
        </p:spPr>
        <p:txBody>
          <a:bodyPr wrap="square">
            <a:spAutoFit/>
          </a:bodyPr>
          <a:lstStyle/>
          <a:p>
            <a:pPr algn="just">
              <a:lnSpc>
                <a:spcPct val="150000"/>
              </a:lnSpc>
            </a:pPr>
            <a:r>
              <a:rPr lang="en-US" altLang="zh-CN" sz="2000" b="1" dirty="0">
                <a:sym typeface="Arial" panose="020B0604020202020204" pitchFamily="34" charset="0"/>
              </a:rPr>
              <a:t>1.</a:t>
            </a:r>
            <a:r>
              <a:rPr lang="zh-CN" altLang="en-US" sz="2000" b="1" dirty="0"/>
              <a:t>总述</a:t>
            </a:r>
            <a:r>
              <a:rPr lang="zh-CN" altLang="en-US" sz="2000" dirty="0"/>
              <a:t>：模块生成者向团队介绍模块。</a:t>
            </a:r>
            <a:endParaRPr lang="en-US" altLang="zh-CN" sz="2000" dirty="0"/>
          </a:p>
          <a:p>
            <a:pPr algn="just">
              <a:lnSpc>
                <a:spcPct val="150000"/>
              </a:lnSpc>
            </a:pPr>
            <a:r>
              <a:rPr lang="en-US" altLang="zh-CN" sz="2000" b="1" dirty="0"/>
              <a:t>2.</a:t>
            </a:r>
            <a:r>
              <a:rPr lang="zh-CN" altLang="en-US" sz="2000" b="1" dirty="0"/>
              <a:t>准备</a:t>
            </a:r>
            <a:r>
              <a:rPr lang="zh-CN" altLang="en-US" sz="2000" dirty="0"/>
              <a:t>：成员理解代码细节并罗列可能的错误</a:t>
            </a:r>
            <a:endParaRPr lang="en-US" altLang="zh-CN" sz="2000" dirty="0"/>
          </a:p>
          <a:p>
            <a:pPr algn="just">
              <a:lnSpc>
                <a:spcPct val="150000"/>
              </a:lnSpc>
            </a:pPr>
            <a:r>
              <a:rPr lang="en-US" altLang="zh-CN" sz="2000" b="1" dirty="0">
                <a:sym typeface="Arial" panose="020B0604020202020204" pitchFamily="34" charset="0"/>
              </a:rPr>
              <a:t>3.</a:t>
            </a:r>
            <a:r>
              <a:rPr lang="zh-CN" altLang="en-US" sz="2000" b="1" dirty="0"/>
              <a:t>视察</a:t>
            </a:r>
            <a:r>
              <a:rPr lang="zh-CN" altLang="en-US" sz="2000" dirty="0"/>
              <a:t>：逐步检查代码，记录者记录发现的错误并生成报告。</a:t>
            </a:r>
            <a:endParaRPr lang="en-US" altLang="zh-CN" sz="2000" dirty="0"/>
          </a:p>
          <a:p>
            <a:pPr algn="just">
              <a:lnSpc>
                <a:spcPct val="150000"/>
              </a:lnSpc>
            </a:pPr>
            <a:r>
              <a:rPr lang="en-US" altLang="zh-CN" sz="2000" dirty="0">
                <a:sym typeface="Arial" panose="020B0604020202020204" pitchFamily="34" charset="0"/>
              </a:rPr>
              <a:t>4.</a:t>
            </a:r>
            <a:r>
              <a:rPr lang="zh-CN" altLang="en-US" sz="2000" b="1" dirty="0"/>
              <a:t>重写</a:t>
            </a:r>
            <a:r>
              <a:rPr lang="zh-CN" altLang="en-US" sz="2000" dirty="0"/>
              <a:t>：代码生成者修正报告中的错误。</a:t>
            </a:r>
            <a:endParaRPr lang="en-US" altLang="zh-CN" sz="2000" dirty="0"/>
          </a:p>
          <a:p>
            <a:pPr algn="just">
              <a:lnSpc>
                <a:spcPct val="150000"/>
              </a:lnSpc>
            </a:pPr>
            <a:r>
              <a:rPr lang="en-US" altLang="zh-CN" sz="2000" dirty="0">
                <a:sym typeface="Arial" panose="020B0604020202020204" pitchFamily="34" charset="0"/>
              </a:rPr>
              <a:t>5.</a:t>
            </a:r>
            <a:r>
              <a:rPr lang="zh-CN" altLang="en-US" sz="2000" b="1" dirty="0"/>
              <a:t>确认</a:t>
            </a:r>
            <a:r>
              <a:rPr lang="zh-CN" altLang="en-US" sz="2000" dirty="0"/>
              <a:t>：软件质量师确认所有问题已修正或描述清晰。</a:t>
            </a:r>
            <a:endParaRPr lang="en-US" altLang="zh-CN" sz="2000" dirty="0">
              <a:sym typeface="Arial" panose="020B0604020202020204" pitchFamily="34" charset="0"/>
            </a:endParaRPr>
          </a:p>
        </p:txBody>
      </p:sp>
      <p:sp>
        <p:nvSpPr>
          <p:cNvPr id="6" name="文本框 5">
            <a:extLst>
              <a:ext uri="{FF2B5EF4-FFF2-40B4-BE49-F238E27FC236}">
                <a16:creationId xmlns:a16="http://schemas.microsoft.com/office/drawing/2014/main" id="{5232FA2A-967E-BEE3-969F-85D19AC8DA5D}"/>
              </a:ext>
            </a:extLst>
          </p:cNvPr>
          <p:cNvSpPr txBox="1"/>
          <p:nvPr/>
        </p:nvSpPr>
        <p:spPr>
          <a:xfrm>
            <a:off x="5574422" y="2570881"/>
            <a:ext cx="6321668" cy="491545"/>
          </a:xfrm>
          <a:prstGeom prst="rect">
            <a:avLst/>
          </a:prstGeom>
          <a:noFill/>
        </p:spPr>
        <p:txBody>
          <a:bodyPr wrap="square">
            <a:spAutoFit/>
          </a:bodyPr>
          <a:lstStyle/>
          <a:p>
            <a:pPr algn="just">
              <a:lnSpc>
                <a:spcPct val="150000"/>
              </a:lnSpc>
            </a:pPr>
            <a:r>
              <a:rPr lang="zh-CN" altLang="en-US" sz="2000" b="1" dirty="0">
                <a:solidFill>
                  <a:srgbClr val="FF0000"/>
                </a:solidFill>
                <a:sym typeface="Arial" panose="020B0604020202020204" pitchFamily="34" charset="0"/>
              </a:rPr>
              <a:t>视察步骤：</a:t>
            </a:r>
            <a:endParaRPr lang="en-US" altLang="zh-CN" sz="2000" b="1" dirty="0">
              <a:solidFill>
                <a:srgbClr val="FF0000"/>
              </a:solidFill>
              <a:sym typeface="Arial" panose="020B0604020202020204" pitchFamily="34" charset="0"/>
            </a:endParaRPr>
          </a:p>
        </p:txBody>
      </p:sp>
    </p:spTree>
    <p:extLst>
      <p:ext uri="{BB962C8B-B14F-4D97-AF65-F5344CB8AC3E}">
        <p14:creationId xmlns:p14="http://schemas.microsoft.com/office/powerpoint/2010/main" val="2250109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50914" y="3182278"/>
            <a:ext cx="10490171" cy="944554"/>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正确性证明（</a:t>
            </a:r>
            <a:r>
              <a:rPr lang="en-US" altLang="zh-CN" sz="2000" dirty="0">
                <a:cs typeface="+mn-ea"/>
                <a:sym typeface="+mn-lt"/>
              </a:rPr>
              <a:t>Correctness Proofs</a:t>
            </a:r>
            <a:r>
              <a:rPr lang="zh-CN" altLang="en-US" sz="2000" dirty="0">
                <a:cs typeface="+mn-ea"/>
                <a:sym typeface="+mn-lt"/>
              </a:rPr>
              <a:t>）是用</a:t>
            </a:r>
            <a:r>
              <a:rPr lang="zh-CN" altLang="en-US" sz="2000" dirty="0">
                <a:solidFill>
                  <a:srgbClr val="FF0000"/>
                </a:solidFill>
                <a:cs typeface="+mn-ea"/>
                <a:sym typeface="+mn-lt"/>
              </a:rPr>
              <a:t>形式化、数学的方法</a:t>
            </a:r>
            <a:r>
              <a:rPr lang="zh-CN" altLang="en-US" sz="2000" dirty="0">
                <a:cs typeface="+mn-ea"/>
                <a:sym typeface="+mn-lt"/>
              </a:rPr>
              <a:t>证明一段程序代码满足了输入、输出的要求，它是唯一能够证明程序正确的方法</a:t>
            </a:r>
          </a:p>
        </p:txBody>
      </p:sp>
      <p:grpSp>
        <p:nvGrpSpPr>
          <p:cNvPr id="19" name="组合 18">
            <a:extLst>
              <a:ext uri="{FF2B5EF4-FFF2-40B4-BE49-F238E27FC236}">
                <a16:creationId xmlns:a16="http://schemas.microsoft.com/office/drawing/2014/main" id="{817C5616-C169-4039-9C78-ED58FEC49DAA}"/>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B405E4F9-9DEC-49C5-9D78-C7B6C8E5B7E4}"/>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7A6BAF89-1D42-49FE-98ED-261C46C078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11D99673-DC16-48C6-B151-8F24E0C99B61}"/>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932A6C21-1464-4D0E-9EBA-3CE48955B223}"/>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9BE1DBEA-4E94-46C8-AFCC-BCC77C8F65D5}"/>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B4FD4DDD-BE3B-4A51-9C12-132ADDF15777}"/>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D115A431-4F0E-4A7B-A117-7DD95B5D4707}"/>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D0E8AE06-51A9-44D1-91D7-EC5575C96C7A}"/>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D5B643B3-CDEA-4AD5-A921-6026092CA99D}"/>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3" name="文本框 2">
            <a:extLst>
              <a:ext uri="{FF2B5EF4-FFF2-40B4-BE49-F238E27FC236}">
                <a16:creationId xmlns:a16="http://schemas.microsoft.com/office/drawing/2014/main" id="{44B84126-DF30-F0D1-4C81-6CA098BE1B10}"/>
              </a:ext>
            </a:extLst>
          </p:cNvPr>
          <p:cNvSpPr txBox="1"/>
          <p:nvPr/>
        </p:nvSpPr>
        <p:spPr>
          <a:xfrm>
            <a:off x="850915" y="2489534"/>
            <a:ext cx="2597786" cy="495713"/>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3.</a:t>
            </a:r>
            <a:r>
              <a:rPr lang="zh-CN" altLang="en-US" sz="2400" b="1" dirty="0">
                <a:cs typeface="+mn-ea"/>
                <a:sym typeface="+mn-lt"/>
              </a:rPr>
              <a:t>正确性说明</a:t>
            </a:r>
          </a:p>
        </p:txBody>
      </p:sp>
      <p:sp>
        <p:nvSpPr>
          <p:cNvPr id="4" name="文本框 3">
            <a:extLst>
              <a:ext uri="{FF2B5EF4-FFF2-40B4-BE49-F238E27FC236}">
                <a16:creationId xmlns:a16="http://schemas.microsoft.com/office/drawing/2014/main" id="{9B17A141-F9FA-2544-E0C2-C98B46571942}"/>
              </a:ext>
            </a:extLst>
          </p:cNvPr>
          <p:cNvSpPr txBox="1"/>
          <p:nvPr/>
        </p:nvSpPr>
        <p:spPr>
          <a:xfrm>
            <a:off x="850914" y="4638232"/>
            <a:ext cx="10490171" cy="944554"/>
          </a:xfrm>
          <a:prstGeom prst="rect">
            <a:avLst/>
          </a:prstGeom>
          <a:noFill/>
          <a:ln>
            <a:solidFill>
              <a:schemeClr val="accent1">
                <a:lumMod val="75000"/>
              </a:schemeClr>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程序的正确性证明方法</a:t>
            </a:r>
            <a:r>
              <a:rPr lang="zh-CN" altLang="en-US" sz="2000" dirty="0">
                <a:solidFill>
                  <a:srgbClr val="FF0000"/>
                </a:solidFill>
                <a:cs typeface="+mn-ea"/>
                <a:sym typeface="+mn-lt"/>
              </a:rPr>
              <a:t>作为一种理论意义</a:t>
            </a:r>
            <a:r>
              <a:rPr lang="zh-CN" altLang="en-US" sz="2000" dirty="0">
                <a:cs typeface="+mn-ea"/>
                <a:sym typeface="+mn-lt"/>
              </a:rPr>
              <a:t>上的软件测试方法而存在，一般并不在软件测试中使用</a:t>
            </a:r>
            <a:endParaRPr lang="zh-CN" altLang="en-US" sz="2000" dirty="0">
              <a:sym typeface="+mn-ea"/>
            </a:endParaRPr>
          </a:p>
        </p:txBody>
      </p:sp>
    </p:spTree>
    <p:extLst>
      <p:ext uri="{BB962C8B-B14F-4D97-AF65-F5344CB8AC3E}">
        <p14:creationId xmlns:p14="http://schemas.microsoft.com/office/powerpoint/2010/main" val="3634219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50914" y="3306256"/>
            <a:ext cx="10490171" cy="944554"/>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复杂性描述（</a:t>
            </a:r>
            <a:r>
              <a:rPr lang="en-US" altLang="zh-CN" sz="2000" dirty="0">
                <a:solidFill>
                  <a:srgbClr val="FF0000"/>
                </a:solidFill>
              </a:rPr>
              <a:t>Complexity Metrics</a:t>
            </a:r>
            <a:r>
              <a:rPr lang="zh-CN" altLang="en-US" sz="2000" dirty="0">
                <a:solidFill>
                  <a:srgbClr val="FF0000"/>
                </a:solidFill>
              </a:rPr>
              <a:t>）</a:t>
            </a:r>
            <a:r>
              <a:rPr lang="zh-CN" altLang="en-US" sz="2000" dirty="0"/>
              <a:t>虽然依赖于程序代码，但并不直接测试程序，而是衡量程序复杂度，帮助确定哪些模块更需要测试。</a:t>
            </a:r>
            <a:endParaRPr lang="zh-CN" altLang="en-US" sz="2000" dirty="0">
              <a:cs typeface="+mn-ea"/>
              <a:sym typeface="+mn-lt"/>
            </a:endParaRPr>
          </a:p>
        </p:txBody>
      </p:sp>
      <p:grpSp>
        <p:nvGrpSpPr>
          <p:cNvPr id="19" name="组合 18">
            <a:extLst>
              <a:ext uri="{FF2B5EF4-FFF2-40B4-BE49-F238E27FC236}">
                <a16:creationId xmlns:a16="http://schemas.microsoft.com/office/drawing/2014/main" id="{4D52FB28-5B87-45AA-9FF5-C5228F4D9C1A}"/>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E385A9BF-B134-4938-A6B3-A186A9198C5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E1AD7AA5-E059-46A6-9786-49FC4A7397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EEF38C0B-6C17-47F9-B7A2-F98D549223DC}"/>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C688B096-6528-41BE-8C04-DDF577B27730}"/>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37994564-4DB6-4D2D-B586-5AD15BAA9CFD}"/>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8751C2B2-BAF8-4503-9589-110E4133A575}"/>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71BA98D5-6244-402F-BE2F-4242E3165ABF}"/>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70C05EFA-C73F-40AD-8CD4-B6625DFF0D3B}"/>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6135C891-D6B8-4509-95DE-80292E9B3812}"/>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3" name="文本框 2">
            <a:extLst>
              <a:ext uri="{FF2B5EF4-FFF2-40B4-BE49-F238E27FC236}">
                <a16:creationId xmlns:a16="http://schemas.microsoft.com/office/drawing/2014/main" id="{C8293A59-74BD-9EBC-AF8A-895FAA891E3C}"/>
              </a:ext>
            </a:extLst>
          </p:cNvPr>
          <p:cNvSpPr txBox="1"/>
          <p:nvPr/>
        </p:nvSpPr>
        <p:spPr>
          <a:xfrm>
            <a:off x="850915" y="2489534"/>
            <a:ext cx="2597786" cy="495713"/>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4.</a:t>
            </a:r>
            <a:r>
              <a:rPr lang="zh-CN" altLang="en-US" sz="2400" b="1" dirty="0">
                <a:cs typeface="+mn-ea"/>
                <a:sym typeface="+mn-lt"/>
              </a:rPr>
              <a:t>复杂性描述</a:t>
            </a:r>
          </a:p>
        </p:txBody>
      </p:sp>
      <p:sp>
        <p:nvSpPr>
          <p:cNvPr id="4" name="文本框 3">
            <a:extLst>
              <a:ext uri="{FF2B5EF4-FFF2-40B4-BE49-F238E27FC236}">
                <a16:creationId xmlns:a16="http://schemas.microsoft.com/office/drawing/2014/main" id="{106C7F16-195E-0F44-DDCD-8DE5132683FE}"/>
              </a:ext>
            </a:extLst>
          </p:cNvPr>
          <p:cNvSpPr txBox="1"/>
          <p:nvPr/>
        </p:nvSpPr>
        <p:spPr>
          <a:xfrm>
            <a:off x="851549" y="4662326"/>
            <a:ext cx="10490171" cy="933461"/>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假设越复杂的程序更容易出错，其中最简单的方法是</a:t>
            </a:r>
            <a:r>
              <a:rPr lang="zh-CN" altLang="en-US" sz="2000" dirty="0">
                <a:solidFill>
                  <a:srgbClr val="FF0000"/>
                </a:solidFill>
              </a:rPr>
              <a:t>基于代码行数</a:t>
            </a:r>
            <a:r>
              <a:rPr lang="zh-CN" altLang="en-US" sz="2000" dirty="0"/>
              <a:t>，提供所有</a:t>
            </a:r>
            <a:r>
              <a:rPr lang="zh-CN" altLang="en-US" sz="2000" dirty="0">
                <a:solidFill>
                  <a:srgbClr val="FF0000"/>
                </a:solidFill>
              </a:rPr>
              <a:t>断言、变量、运算符</a:t>
            </a:r>
            <a:r>
              <a:rPr lang="zh-CN" altLang="en-US" sz="2000" dirty="0"/>
              <a:t>等信息。复杂性描述有效帮助识别需重点测试的模块。</a:t>
            </a:r>
            <a:endParaRPr lang="zh-CN" altLang="en-US" sz="2000" dirty="0">
              <a:cs typeface="+mn-ea"/>
              <a:sym typeface="+mn-lt"/>
            </a:endParaRPr>
          </a:p>
        </p:txBody>
      </p:sp>
    </p:spTree>
    <p:extLst>
      <p:ext uri="{BB962C8B-B14F-4D97-AF65-F5344CB8AC3E}">
        <p14:creationId xmlns:p14="http://schemas.microsoft.com/office/powerpoint/2010/main" val="17993822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sp>
        <p:nvSpPr>
          <p:cNvPr id="2" name="TextBox 7"/>
          <p:cNvSpPr txBox="1">
            <a:spLocks noChangeArrowheads="1"/>
          </p:cNvSpPr>
          <p:nvPr/>
        </p:nvSpPr>
        <p:spPr bwMode="auto">
          <a:xfrm>
            <a:off x="757077" y="2564573"/>
            <a:ext cx="10342245"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latin typeface="+mn-lt"/>
                <a:ea typeface="+mn-ea"/>
                <a:cs typeface="+mn-ea"/>
                <a:sym typeface="+mn-lt"/>
              </a:rPr>
              <a:t>第三代语言是高级语言。</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9F486EB3-5211-4F05-93F2-83B0F8AC030E}"/>
              </a:ext>
            </a:extLst>
          </p:cNvPr>
          <p:cNvGrpSpPr/>
          <p:nvPr/>
        </p:nvGrpSpPr>
        <p:grpSpPr>
          <a:xfrm>
            <a:off x="0" y="4483"/>
            <a:ext cx="12192000" cy="794385"/>
            <a:chOff x="0" y="-4"/>
            <a:chExt cx="19200" cy="1251"/>
          </a:xfrm>
        </p:grpSpPr>
        <p:sp>
          <p:nvSpPr>
            <p:cNvPr id="51" name="矩形 4">
              <a:extLst>
                <a:ext uri="{FF2B5EF4-FFF2-40B4-BE49-F238E27FC236}">
                  <a16:creationId xmlns:a16="http://schemas.microsoft.com/office/drawing/2014/main" id="{839E7CBC-9E85-445F-BD24-DFE024EB7819}"/>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52" name="图片 51">
              <a:extLst>
                <a:ext uri="{FF2B5EF4-FFF2-40B4-BE49-F238E27FC236}">
                  <a16:creationId xmlns:a16="http://schemas.microsoft.com/office/drawing/2014/main" id="{A5A75368-5171-46F6-81F5-1C8B8202FB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53" name="矩形 52">
              <a:extLst>
                <a:ext uri="{FF2B5EF4-FFF2-40B4-BE49-F238E27FC236}">
                  <a16:creationId xmlns:a16="http://schemas.microsoft.com/office/drawing/2014/main" id="{0E00F584-6DA3-4DB2-A6ED-E56B3D01CA5F}"/>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54" name="直接连接符 38">
              <a:extLst>
                <a:ext uri="{FF2B5EF4-FFF2-40B4-BE49-F238E27FC236}">
                  <a16:creationId xmlns:a16="http://schemas.microsoft.com/office/drawing/2014/main" id="{D5CF152E-527C-407D-A69E-C2578855FAC3}"/>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9">
              <a:extLst>
                <a:ext uri="{FF2B5EF4-FFF2-40B4-BE49-F238E27FC236}">
                  <a16:creationId xmlns:a16="http://schemas.microsoft.com/office/drawing/2014/main" id="{47860359-C203-4B11-A96D-BA7557D5C5BE}"/>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56" name="TextBox 9">
              <a:extLst>
                <a:ext uri="{FF2B5EF4-FFF2-40B4-BE49-F238E27FC236}">
                  <a16:creationId xmlns:a16="http://schemas.microsoft.com/office/drawing/2014/main" id="{E8176972-3AA3-4844-BB84-45EC65EFDC0B}"/>
                </a:ext>
              </a:extLst>
            </p:cNvPr>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57" name="TextBox 9">
              <a:extLst>
                <a:ext uri="{FF2B5EF4-FFF2-40B4-BE49-F238E27FC236}">
                  <a16:creationId xmlns:a16="http://schemas.microsoft.com/office/drawing/2014/main" id="{5EEABC86-11CE-4B69-A85D-0A260503A748}"/>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58" name="直接连接符 38">
              <a:extLst>
                <a:ext uri="{FF2B5EF4-FFF2-40B4-BE49-F238E27FC236}">
                  <a16:creationId xmlns:a16="http://schemas.microsoft.com/office/drawing/2014/main" id="{3123B879-500A-449A-878D-82D61E3BC0F3}"/>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38">
              <a:extLst>
                <a:ext uri="{FF2B5EF4-FFF2-40B4-BE49-F238E27FC236}">
                  <a16:creationId xmlns:a16="http://schemas.microsoft.com/office/drawing/2014/main" id="{022356A1-07A5-4C1A-AA60-75351BF24E9A}"/>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676658C1-C0CE-EA7A-DC91-2963D8DF59F0}"/>
              </a:ext>
            </a:extLst>
          </p:cNvPr>
          <p:cNvSpPr txBox="1">
            <a:spLocks noChangeArrowheads="1"/>
          </p:cNvSpPr>
          <p:nvPr/>
        </p:nvSpPr>
        <p:spPr bwMode="auto">
          <a:xfrm>
            <a:off x="1574015" y="4129058"/>
            <a:ext cx="3031005"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en-US" altLang="zh-CN" sz="2000" dirty="0">
                <a:latin typeface="+mn-lt"/>
                <a:ea typeface="+mn-ea"/>
                <a:cs typeface="+mn-ea"/>
                <a:sym typeface="+mn-lt"/>
              </a:rPr>
              <a:t>20</a:t>
            </a:r>
            <a:r>
              <a:rPr lang="zh-CN" altLang="en-US" sz="2000" dirty="0">
                <a:latin typeface="+mn-lt"/>
                <a:ea typeface="+mn-ea"/>
                <a:cs typeface="+mn-ea"/>
                <a:sym typeface="+mn-lt"/>
              </a:rPr>
              <a:t>世纪六七十年代</a:t>
            </a:r>
          </a:p>
        </p:txBody>
      </p:sp>
      <p:sp>
        <p:nvSpPr>
          <p:cNvPr id="12" name="矩形 11">
            <a:extLst>
              <a:ext uri="{FF2B5EF4-FFF2-40B4-BE49-F238E27FC236}">
                <a16:creationId xmlns:a16="http://schemas.microsoft.com/office/drawing/2014/main" id="{9816703F-CAE1-688D-4592-24B6D0F1E827}"/>
              </a:ext>
            </a:extLst>
          </p:cNvPr>
          <p:cNvSpPr/>
          <p:nvPr/>
        </p:nvSpPr>
        <p:spPr>
          <a:xfrm>
            <a:off x="2388235" y="4924242"/>
            <a:ext cx="1225550" cy="1143742"/>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cs typeface="+mn-ea"/>
                <a:sym typeface="+mn-lt"/>
              </a:rPr>
              <a:t>C</a:t>
            </a:r>
          </a:p>
          <a:p>
            <a:pPr marL="0" marR="0" lvl="0" indent="0" algn="ctr" defTabSz="914400" rtl="0" eaLnBrk="1" fontAlgn="base" latinLnBrk="0" hangingPunct="1">
              <a:lnSpc>
                <a:spcPct val="100000"/>
              </a:lnSpc>
              <a:spcBef>
                <a:spcPct val="0"/>
              </a:spcBef>
              <a:spcAft>
                <a:spcPct val="0"/>
              </a:spcAft>
              <a:buClrTx/>
              <a:buSzTx/>
              <a:buFontTx/>
              <a:buNone/>
              <a:defRPr/>
            </a:pPr>
            <a:r>
              <a:rPr lang="en-US" altLang="zh-CN" dirty="0">
                <a:cs typeface="+mn-ea"/>
                <a:sym typeface="+mn-lt"/>
              </a:rPr>
              <a:t>Fortran</a:t>
            </a: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cs typeface="+mn-ea"/>
                <a:sym typeface="+mn-lt"/>
              </a:rPr>
              <a:t>BASIC</a:t>
            </a:r>
          </a:p>
        </p:txBody>
      </p:sp>
      <p:sp>
        <p:nvSpPr>
          <p:cNvPr id="18" name="矩形 17">
            <a:extLst>
              <a:ext uri="{FF2B5EF4-FFF2-40B4-BE49-F238E27FC236}">
                <a16:creationId xmlns:a16="http://schemas.microsoft.com/office/drawing/2014/main" id="{B48EA357-FFBF-506B-545E-F5013E755035}"/>
              </a:ext>
            </a:extLst>
          </p:cNvPr>
          <p:cNvSpPr/>
          <p:nvPr/>
        </p:nvSpPr>
        <p:spPr>
          <a:xfrm>
            <a:off x="7791144" y="4924242"/>
            <a:ext cx="1225550" cy="1143742"/>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r>
              <a:rPr lang="en-US" altLang="zh-CN" dirty="0">
                <a:cs typeface="+mn-ea"/>
                <a:sym typeface="+mn-lt"/>
              </a:rPr>
              <a:t>C++</a:t>
            </a:r>
          </a:p>
          <a:p>
            <a:pPr algn="ctr" fontAlgn="base">
              <a:spcBef>
                <a:spcPct val="0"/>
              </a:spcBef>
              <a:spcAft>
                <a:spcPct val="0"/>
              </a:spcAft>
            </a:pPr>
            <a:r>
              <a:rPr lang="en-US" altLang="zh-CN" dirty="0">
                <a:cs typeface="+mn-ea"/>
                <a:sym typeface="+mn-lt"/>
              </a:rPr>
              <a:t>Java</a:t>
            </a:r>
          </a:p>
          <a:p>
            <a:pPr algn="ctr" fontAlgn="base">
              <a:spcBef>
                <a:spcPct val="0"/>
              </a:spcBef>
              <a:spcAft>
                <a:spcPct val="0"/>
              </a:spcAft>
            </a:pPr>
            <a:r>
              <a:rPr lang="en-US" altLang="zh-CN">
                <a:cs typeface="+mn-ea"/>
                <a:sym typeface="+mn-lt"/>
              </a:rPr>
              <a:t>C#</a:t>
            </a:r>
            <a:endParaRPr lang="en-US" altLang="zh-CN" dirty="0">
              <a:cs typeface="+mn-ea"/>
              <a:sym typeface="+mn-lt"/>
            </a:endParaRPr>
          </a:p>
        </p:txBody>
      </p:sp>
      <p:sp>
        <p:nvSpPr>
          <p:cNvPr id="19" name="TextBox 7">
            <a:extLst>
              <a:ext uri="{FF2B5EF4-FFF2-40B4-BE49-F238E27FC236}">
                <a16:creationId xmlns:a16="http://schemas.microsoft.com/office/drawing/2014/main" id="{4BE01827-5C4F-EA95-2D07-6CCD2D9380FB}"/>
              </a:ext>
            </a:extLst>
          </p:cNvPr>
          <p:cNvSpPr txBox="1">
            <a:spLocks noChangeArrowheads="1"/>
          </p:cNvSpPr>
          <p:nvPr/>
        </p:nvSpPr>
        <p:spPr bwMode="auto">
          <a:xfrm>
            <a:off x="6888416" y="4091454"/>
            <a:ext cx="3031005"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en-US" altLang="zh-CN" sz="2000" dirty="0">
                <a:latin typeface="+mn-lt"/>
                <a:ea typeface="+mn-ea"/>
                <a:cs typeface="+mn-ea"/>
                <a:sym typeface="+mn-lt"/>
              </a:rPr>
              <a:t>20</a:t>
            </a:r>
            <a:r>
              <a:rPr lang="zh-CN" altLang="en-US" sz="2000" dirty="0">
                <a:latin typeface="+mn-lt"/>
                <a:ea typeface="+mn-ea"/>
                <a:cs typeface="+mn-ea"/>
                <a:sym typeface="+mn-lt"/>
              </a:rPr>
              <a:t>世纪九十年代</a:t>
            </a:r>
          </a:p>
        </p:txBody>
      </p:sp>
      <p:sp>
        <p:nvSpPr>
          <p:cNvPr id="23" name="文本框 22">
            <a:extLst>
              <a:ext uri="{FF2B5EF4-FFF2-40B4-BE49-F238E27FC236}">
                <a16:creationId xmlns:a16="http://schemas.microsoft.com/office/drawing/2014/main" id="{DD4F3DF7-8015-BF60-4228-B2A5F62C8980}"/>
              </a:ext>
            </a:extLst>
          </p:cNvPr>
          <p:cNvSpPr txBox="1"/>
          <p:nvPr/>
        </p:nvSpPr>
        <p:spPr>
          <a:xfrm>
            <a:off x="685481" y="3182450"/>
            <a:ext cx="7133909" cy="944554"/>
          </a:xfrm>
          <a:prstGeom prst="rect">
            <a:avLst/>
          </a:prstGeom>
          <a:noFill/>
        </p:spPr>
        <p:txBody>
          <a:bodyPr wrap="square">
            <a:spAutoFit/>
          </a:bodyPr>
          <a:lstStyle/>
          <a:p>
            <a:pPr marL="1012190" lvl="1" indent="-34290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一条高级语言指令编译后可以形成</a:t>
            </a:r>
            <a:r>
              <a:rPr lang="en-US" altLang="zh-CN" sz="2000" dirty="0">
                <a:cs typeface="+mn-ea"/>
                <a:sym typeface="+mn-lt"/>
              </a:rPr>
              <a:t>5~10</a:t>
            </a:r>
            <a:r>
              <a:rPr lang="zh-CN" altLang="en-US" sz="2000" dirty="0">
                <a:cs typeface="+mn-ea"/>
                <a:sym typeface="+mn-lt"/>
              </a:rPr>
              <a:t>条机器指令，程序源码有了明显的缩短；</a:t>
            </a:r>
            <a:endParaRPr lang="en-US" altLang="zh-CN" sz="2000" dirty="0">
              <a:cs typeface="+mn-ea"/>
              <a:sym typeface="+mn-lt"/>
            </a:endParaRPr>
          </a:p>
        </p:txBody>
      </p:sp>
      <p:sp>
        <p:nvSpPr>
          <p:cNvPr id="36" name="下箭头 10">
            <a:extLst>
              <a:ext uri="{FF2B5EF4-FFF2-40B4-BE49-F238E27FC236}">
                <a16:creationId xmlns:a16="http://schemas.microsoft.com/office/drawing/2014/main" id="{065B0E03-F936-9A04-C622-3D97211FA88B}"/>
              </a:ext>
            </a:extLst>
          </p:cNvPr>
          <p:cNvSpPr/>
          <p:nvPr/>
        </p:nvSpPr>
        <p:spPr>
          <a:xfrm rot="16200000">
            <a:off x="5358412" y="4235881"/>
            <a:ext cx="539545" cy="2520463"/>
          </a:xfrm>
          <a:prstGeom prst="downArrow">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zh-CN" altLang="en-US" dirty="0">
              <a:cs typeface="+mn-ea"/>
              <a:sym typeface="Arial" panose="020B0604020202020204" pitchFamily="34" charset="0"/>
            </a:endParaRPr>
          </a:p>
        </p:txBody>
      </p:sp>
      <p:grpSp>
        <p:nvGrpSpPr>
          <p:cNvPr id="3" name="组合 2">
            <a:extLst>
              <a:ext uri="{FF2B5EF4-FFF2-40B4-BE49-F238E27FC236}">
                <a16:creationId xmlns:a16="http://schemas.microsoft.com/office/drawing/2014/main" id="{5B256621-8182-2A83-D999-E8D23DBE273E}"/>
              </a:ext>
            </a:extLst>
          </p:cNvPr>
          <p:cNvGrpSpPr/>
          <p:nvPr/>
        </p:nvGrpSpPr>
        <p:grpSpPr>
          <a:xfrm>
            <a:off x="915051" y="1810994"/>
            <a:ext cx="5067300" cy="461665"/>
            <a:chOff x="797682" y="1547044"/>
            <a:chExt cx="6517915" cy="461665"/>
          </a:xfrm>
        </p:grpSpPr>
        <p:sp>
          <p:nvSpPr>
            <p:cNvPr id="4" name="矩形 3">
              <a:extLst>
                <a:ext uri="{FF2B5EF4-FFF2-40B4-BE49-F238E27FC236}">
                  <a16:creationId xmlns:a16="http://schemas.microsoft.com/office/drawing/2014/main" id="{0D56B685-4CE6-51B0-0214-EEE3F0956F13}"/>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09EBFA2E-3580-4B07-806B-A95FA07EC120}"/>
                </a:ext>
              </a:extLst>
            </p:cNvPr>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编程语言的类型</a:t>
              </a:r>
            </a:p>
          </p:txBody>
        </p:sp>
      </p:grpSp>
    </p:spTree>
    <p:extLst>
      <p:ext uri="{BB962C8B-B14F-4D97-AF65-F5344CB8AC3E}">
        <p14:creationId xmlns:p14="http://schemas.microsoft.com/office/powerpoint/2010/main" val="2653988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50915" y="3182278"/>
            <a:ext cx="10744005" cy="944554"/>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错误统计</a:t>
            </a:r>
            <a:r>
              <a:rPr lang="zh-CN" altLang="en-US" sz="2000" dirty="0"/>
              <a:t>为决定继续测试还是重写模块提供依据。测试过程中，无论白盒、黑盒或走查，</a:t>
            </a:r>
            <a:r>
              <a:rPr lang="zh-CN" altLang="en-US" sz="2000" dirty="0">
                <a:solidFill>
                  <a:srgbClr val="FF0000"/>
                </a:solidFill>
              </a:rPr>
              <a:t>所有错误按级别记录</a:t>
            </a:r>
            <a:r>
              <a:rPr lang="zh-CN" altLang="en-US" sz="2000" dirty="0"/>
              <a:t>，为软件质量评价提供参考。</a:t>
            </a:r>
            <a:endParaRPr lang="zh-CN" altLang="en-US" sz="2000" dirty="0">
              <a:cs typeface="+mn-ea"/>
              <a:sym typeface="+mn-lt"/>
            </a:endParaRPr>
          </a:p>
        </p:txBody>
      </p:sp>
      <p:grpSp>
        <p:nvGrpSpPr>
          <p:cNvPr id="20" name="组合 19">
            <a:extLst>
              <a:ext uri="{FF2B5EF4-FFF2-40B4-BE49-F238E27FC236}">
                <a16:creationId xmlns:a16="http://schemas.microsoft.com/office/drawing/2014/main" id="{311E2273-D105-4C32-B880-55F9F80C2DBB}"/>
              </a:ext>
            </a:extLst>
          </p:cNvPr>
          <p:cNvGrpSpPr/>
          <p:nvPr/>
        </p:nvGrpSpPr>
        <p:grpSpPr>
          <a:xfrm>
            <a:off x="0" y="-1270"/>
            <a:ext cx="12225655" cy="937703"/>
            <a:chOff x="0" y="0"/>
            <a:chExt cx="19253" cy="1247"/>
          </a:xfrm>
        </p:grpSpPr>
        <p:sp>
          <p:nvSpPr>
            <p:cNvPr id="21" name="矩形 4">
              <a:extLst>
                <a:ext uri="{FF2B5EF4-FFF2-40B4-BE49-F238E27FC236}">
                  <a16:creationId xmlns:a16="http://schemas.microsoft.com/office/drawing/2014/main" id="{E19DCAD8-1026-456B-A510-56CCBD043C21}"/>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2" name="图片 21">
              <a:extLst>
                <a:ext uri="{FF2B5EF4-FFF2-40B4-BE49-F238E27FC236}">
                  <a16:creationId xmlns:a16="http://schemas.microsoft.com/office/drawing/2014/main" id="{0DD26FD1-C66F-4B9F-8F5A-3953102F1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3" name="直接连接符 38">
              <a:extLst>
                <a:ext uri="{FF2B5EF4-FFF2-40B4-BE49-F238E27FC236}">
                  <a16:creationId xmlns:a16="http://schemas.microsoft.com/office/drawing/2014/main" id="{506919B6-BC6C-4053-9754-B4DE72036497}"/>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EC9A5589-8220-4102-8919-4053D2E3F812}"/>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5" name="TextBox 9">
              <a:extLst>
                <a:ext uri="{FF2B5EF4-FFF2-40B4-BE49-F238E27FC236}">
                  <a16:creationId xmlns:a16="http://schemas.microsoft.com/office/drawing/2014/main" id="{5628B524-A67C-48BB-ADE8-EE8B13D56025}"/>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6" name="TextBox 9">
              <a:extLst>
                <a:ext uri="{FF2B5EF4-FFF2-40B4-BE49-F238E27FC236}">
                  <a16:creationId xmlns:a16="http://schemas.microsoft.com/office/drawing/2014/main" id="{BEE110AF-CCA4-4422-AEAC-2216795EE024}"/>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B2F0A707-ABFE-4FD1-9965-814514572862}"/>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CD723EF1-79FC-4CB9-A34D-73130FAB3F0D}"/>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7" name="矩形 36">
            <a:extLst>
              <a:ext uri="{FF2B5EF4-FFF2-40B4-BE49-F238E27FC236}">
                <a16:creationId xmlns:a16="http://schemas.microsoft.com/office/drawing/2014/main" id="{F88F0475-D3EB-4B44-82A5-19B883073B4E}"/>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4" name="文本框 3">
            <a:extLst>
              <a:ext uri="{FF2B5EF4-FFF2-40B4-BE49-F238E27FC236}">
                <a16:creationId xmlns:a16="http://schemas.microsoft.com/office/drawing/2014/main" id="{EF69C904-0F54-4DF6-7D63-0F8079DB1D4D}"/>
              </a:ext>
            </a:extLst>
          </p:cNvPr>
          <p:cNvSpPr txBox="1"/>
          <p:nvPr/>
        </p:nvSpPr>
        <p:spPr>
          <a:xfrm>
            <a:off x="850915" y="2489534"/>
            <a:ext cx="4163998" cy="495713"/>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5.</a:t>
            </a:r>
            <a:r>
              <a:rPr lang="zh-CN" altLang="en-US" sz="2400" b="1" dirty="0">
                <a:cs typeface="+mn-ea"/>
                <a:sym typeface="+mn-lt"/>
              </a:rPr>
              <a:t>错误统计和可靠性分析</a:t>
            </a:r>
          </a:p>
        </p:txBody>
      </p:sp>
      <p:sp>
        <p:nvSpPr>
          <p:cNvPr id="5" name="文本框 4">
            <a:extLst>
              <a:ext uri="{FF2B5EF4-FFF2-40B4-BE49-F238E27FC236}">
                <a16:creationId xmlns:a16="http://schemas.microsoft.com/office/drawing/2014/main" id="{2BB5EBA2-0595-9460-504E-945099AA530E}"/>
              </a:ext>
            </a:extLst>
          </p:cNvPr>
          <p:cNvSpPr txBox="1"/>
          <p:nvPr/>
        </p:nvSpPr>
        <p:spPr>
          <a:xfrm>
            <a:off x="850915" y="4533098"/>
            <a:ext cx="10744005" cy="1393395"/>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可靠性分析</a:t>
            </a:r>
            <a:r>
              <a:rPr lang="zh-CN" altLang="en-US" sz="2000" dirty="0"/>
              <a:t>利用统计方法预测和评估错误数量及是否继续测试。</a:t>
            </a:r>
            <a:r>
              <a:rPr lang="zh-CN" altLang="en-US" sz="2000" dirty="0">
                <a:solidFill>
                  <a:srgbClr val="FF0000"/>
                </a:solidFill>
              </a:rPr>
              <a:t>零失败率技术</a:t>
            </a:r>
            <a:r>
              <a:rPr lang="zh-CN" altLang="en-US" sz="2000" dirty="0"/>
              <a:t>通过程序运行中的失败次数估计错误数量，程序无故障运行时间越长，表明错误概率越低，即程序的可靠性越高。</a:t>
            </a:r>
            <a:endParaRPr lang="zh-CN" altLang="en-US" sz="2000" dirty="0">
              <a:cs typeface="+mn-ea"/>
              <a:sym typeface="+mn-lt"/>
            </a:endParaRPr>
          </a:p>
        </p:txBody>
      </p:sp>
    </p:spTree>
    <p:extLst>
      <p:ext uri="{BB962C8B-B14F-4D97-AF65-F5344CB8AC3E}">
        <p14:creationId xmlns:p14="http://schemas.microsoft.com/office/powerpoint/2010/main" val="38943027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AECF0E34-3E08-4397-B242-C74FE207F876}"/>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6037302F-64B3-47B6-A3EF-A8050F715B6C}"/>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FCD5D89B-078D-4A1E-91D2-ECAEC7C256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D0ECFAAC-8A94-4B5C-8BA8-6CF388BF9934}"/>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BC473678-FE04-4C58-8BB8-D1B36C301508}"/>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5DBF1D54-FC23-4E7A-A0EA-6BA04134F372}"/>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E5B273E8-147F-420D-A5F2-485FCDA1A6B4}"/>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23A40DAE-2726-4B4A-936E-DDB38D4EE128}"/>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50250188-A862-4EC7-A50A-C03465D312B4}"/>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7655D50D-907B-40E2-92B4-24DE43A56E50}"/>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3" name="文本框 2">
            <a:extLst>
              <a:ext uri="{FF2B5EF4-FFF2-40B4-BE49-F238E27FC236}">
                <a16:creationId xmlns:a16="http://schemas.microsoft.com/office/drawing/2014/main" id="{039C1074-75D1-2BD1-A028-F61B8B9F5245}"/>
              </a:ext>
            </a:extLst>
          </p:cNvPr>
          <p:cNvSpPr txBox="1"/>
          <p:nvPr/>
        </p:nvSpPr>
        <p:spPr>
          <a:xfrm>
            <a:off x="792655" y="3147646"/>
            <a:ext cx="10744005" cy="2602123"/>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t>第</a:t>
            </a:r>
            <a:r>
              <a:rPr lang="en-US" altLang="zh-CN" sz="2000" b="1" dirty="0"/>
              <a:t>1</a:t>
            </a:r>
            <a:r>
              <a:rPr lang="zh-CN" altLang="en-US" sz="2000" b="1" dirty="0"/>
              <a:t>级</a:t>
            </a:r>
            <a:r>
              <a:rPr lang="zh-CN" altLang="en-US" sz="2000" dirty="0"/>
              <a:t>：未完全满足需求，基本功能未实现，或威胁安全。</a:t>
            </a:r>
            <a:endParaRPr lang="en-US" altLang="zh-CN" sz="2000" dirty="0">
              <a:solidFill>
                <a:srgbClr val="FF0000"/>
              </a:solidFill>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t>第</a:t>
            </a:r>
            <a:r>
              <a:rPr lang="en-US" altLang="zh-CN" sz="2000" b="1" dirty="0"/>
              <a:t>2</a:t>
            </a:r>
            <a:r>
              <a:rPr lang="zh-CN" altLang="en-US" sz="2000" b="1" dirty="0"/>
              <a:t>级</a:t>
            </a:r>
            <a:r>
              <a:rPr lang="zh-CN" altLang="en-US" sz="2000" dirty="0"/>
              <a:t>：基本功能受影响，无变通解决办法。</a:t>
            </a:r>
            <a:endParaRPr lang="en-US" altLang="zh-CN" sz="2000" dirty="0">
              <a:solidFill>
                <a:srgbClr val="FF0000"/>
              </a:solidFill>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t>第</a:t>
            </a:r>
            <a:r>
              <a:rPr lang="en-US" altLang="zh-CN" sz="2000" b="1" dirty="0"/>
              <a:t>3</a:t>
            </a:r>
            <a:r>
              <a:rPr lang="zh-CN" altLang="en-US" sz="2000" b="1" dirty="0"/>
              <a:t>级</a:t>
            </a:r>
            <a:r>
              <a:rPr lang="zh-CN" altLang="en-US" sz="2000" dirty="0"/>
              <a:t>：基本功能受影响，有合理的变通办法。</a:t>
            </a:r>
            <a:endParaRPr lang="en-US" altLang="zh-CN" sz="2000" dirty="0"/>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t>第</a:t>
            </a:r>
            <a:r>
              <a:rPr lang="en-US" altLang="zh-CN" sz="2000" b="1" dirty="0"/>
              <a:t>4</a:t>
            </a:r>
            <a:r>
              <a:rPr lang="zh-CN" altLang="en-US" sz="2000" b="1" dirty="0"/>
              <a:t>级</a:t>
            </a:r>
            <a:r>
              <a:rPr lang="zh-CN" altLang="en-US" sz="2000" dirty="0"/>
              <a:t>：不影响功能实现，但影响操作便捷性。</a:t>
            </a:r>
            <a:endParaRPr lang="en-US" altLang="zh-CN" sz="2000" dirty="0"/>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t>第</a:t>
            </a:r>
            <a:r>
              <a:rPr lang="en-US" altLang="zh-CN" sz="2000" b="1" dirty="0"/>
              <a:t>5</a:t>
            </a:r>
            <a:r>
              <a:rPr lang="zh-CN" altLang="en-US" sz="2000" b="1" dirty="0"/>
              <a:t>级</a:t>
            </a:r>
            <a:r>
              <a:rPr lang="zh-CN" altLang="en-US" sz="2000" dirty="0"/>
              <a:t>：其他不属于前四级的错误。</a:t>
            </a:r>
            <a:endParaRPr lang="en-US" altLang="zh-CN" sz="2000" dirty="0"/>
          </a:p>
        </p:txBody>
      </p:sp>
      <p:sp>
        <p:nvSpPr>
          <p:cNvPr id="5" name="文本框 4">
            <a:extLst>
              <a:ext uri="{FF2B5EF4-FFF2-40B4-BE49-F238E27FC236}">
                <a16:creationId xmlns:a16="http://schemas.microsoft.com/office/drawing/2014/main" id="{F6C2FC9F-1009-4970-3EBA-90FE1B7FC1D1}"/>
              </a:ext>
            </a:extLst>
          </p:cNvPr>
          <p:cNvSpPr txBox="1"/>
          <p:nvPr/>
        </p:nvSpPr>
        <p:spPr>
          <a:xfrm>
            <a:off x="425449" y="2466949"/>
            <a:ext cx="6321668"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400" dirty="0">
                <a:solidFill>
                  <a:srgbClr val="FF0000"/>
                </a:solidFill>
              </a:rPr>
              <a:t>软件错误等级</a:t>
            </a:r>
            <a:r>
              <a:rPr lang="zh-CN" altLang="en-US" sz="2400" dirty="0"/>
              <a:t>如下</a:t>
            </a:r>
            <a:endParaRPr lang="zh-CN" altLang="en-US" sz="2400" dirty="0">
              <a:cs typeface="+mn-ea"/>
              <a:sym typeface="+mn-lt"/>
            </a:endParaRPr>
          </a:p>
        </p:txBody>
      </p:sp>
    </p:spTree>
    <p:extLst>
      <p:ext uri="{BB962C8B-B14F-4D97-AF65-F5344CB8AC3E}">
        <p14:creationId xmlns:p14="http://schemas.microsoft.com/office/powerpoint/2010/main" val="38581602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792655" y="3069074"/>
            <a:ext cx="10490171" cy="1842236"/>
          </a:xfrm>
          <a:prstGeom prst="rect">
            <a:avLst/>
          </a:prstGeom>
          <a:noFill/>
        </p:spPr>
        <p:txBody>
          <a:bodyPr wrap="square">
            <a:spAutoFit/>
          </a:bodyPr>
          <a:lstStyle/>
          <a:p>
            <a:pPr marL="612140" lvl="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a:cs typeface="+mn-ea"/>
                <a:sym typeface="+mn-lt"/>
              </a:rPr>
              <a:t>静室</a:t>
            </a:r>
            <a:r>
              <a:rPr lang="zh-CN" altLang="en-US" sz="2400">
                <a:solidFill>
                  <a:srgbClr val="FF0000"/>
                </a:solidFill>
                <a:cs typeface="+mn-ea"/>
                <a:sym typeface="+mn-lt"/>
              </a:rPr>
              <a:t>正确性证明、代码审查、错误统计与可靠性分析</a:t>
            </a:r>
            <a:r>
              <a:rPr lang="zh-CN" altLang="en-US" sz="2400">
                <a:cs typeface="+mn-ea"/>
                <a:sym typeface="+mn-lt"/>
              </a:rPr>
              <a:t>等。静室技术的核心思想是通过在第一次正确地书写代码增量并在测试前验证它们的正确性，从而避免成本很高的错误消除过程。技术</a:t>
            </a:r>
            <a:r>
              <a:rPr lang="zh-CN" altLang="en-US" sz="2400" dirty="0">
                <a:cs typeface="+mn-ea"/>
                <a:sym typeface="+mn-lt"/>
              </a:rPr>
              <a:t>（</a:t>
            </a:r>
            <a:r>
              <a:rPr lang="en-US" altLang="zh-CN" sz="2400" dirty="0">
                <a:cs typeface="+mn-ea"/>
                <a:sym typeface="+mn-lt"/>
              </a:rPr>
              <a:t>The Cleanroom Technique</a:t>
            </a:r>
            <a:r>
              <a:rPr lang="zh-CN" altLang="en-US" sz="2400" dirty="0">
                <a:cs typeface="+mn-ea"/>
                <a:sym typeface="+mn-lt"/>
              </a:rPr>
              <a:t>）是多种软件开发技术的集成，包括了</a:t>
            </a:r>
          </a:p>
        </p:txBody>
      </p:sp>
      <p:sp>
        <p:nvSpPr>
          <p:cNvPr id="2" name="文本框 1">
            <a:extLst>
              <a:ext uri="{FF2B5EF4-FFF2-40B4-BE49-F238E27FC236}">
                <a16:creationId xmlns:a16="http://schemas.microsoft.com/office/drawing/2014/main" id="{CE5E4BCC-0C4F-A4AA-2D71-03219B30A857}"/>
              </a:ext>
            </a:extLst>
          </p:cNvPr>
          <p:cNvSpPr txBox="1"/>
          <p:nvPr/>
        </p:nvSpPr>
        <p:spPr>
          <a:xfrm>
            <a:off x="850914" y="2489534"/>
            <a:ext cx="10490171" cy="495713"/>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en-US" altLang="zh-CN" sz="2400" b="1" dirty="0">
                <a:cs typeface="+mn-ea"/>
                <a:sym typeface="+mn-lt"/>
              </a:rPr>
              <a:t>6.</a:t>
            </a:r>
            <a:r>
              <a:rPr lang="zh-CN" altLang="en-US" sz="2400" b="1" dirty="0">
                <a:cs typeface="+mn-ea"/>
                <a:sym typeface="+mn-lt"/>
              </a:rPr>
              <a:t>静室技术</a:t>
            </a:r>
          </a:p>
        </p:txBody>
      </p:sp>
      <p:grpSp>
        <p:nvGrpSpPr>
          <p:cNvPr id="19" name="组合 18">
            <a:extLst>
              <a:ext uri="{FF2B5EF4-FFF2-40B4-BE49-F238E27FC236}">
                <a16:creationId xmlns:a16="http://schemas.microsoft.com/office/drawing/2014/main" id="{12949FFF-5848-4837-95F1-5131D5F3229A}"/>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D9D7CD6D-4930-4A10-9E48-406DDCB5A8F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64C363DC-5CDA-43C6-827F-E4DF47B5D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6FB51B0D-8203-4651-9652-6C8919664F30}"/>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2B2A7F2-F604-4449-A738-73F41E22D369}"/>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0269D724-9C15-42F7-8145-D3CB1BA605DB}"/>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0C7DD048-55A0-410E-9635-2C1EA2F75B18}"/>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3CDB8B8E-D98C-4EC5-85D7-A78951C204F6}"/>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8839ACB8-F707-4D95-9A37-08129C182302}"/>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F5A0D68F-1484-41FC-B65D-270F8923E971}"/>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5" name="文本框 4">
            <a:extLst>
              <a:ext uri="{FF2B5EF4-FFF2-40B4-BE49-F238E27FC236}">
                <a16:creationId xmlns:a16="http://schemas.microsoft.com/office/drawing/2014/main" id="{85BC0A50-5FF2-BA08-652E-AE2D4A59789A}"/>
              </a:ext>
            </a:extLst>
          </p:cNvPr>
          <p:cNvSpPr txBox="1"/>
          <p:nvPr/>
        </p:nvSpPr>
        <p:spPr>
          <a:xfrm>
            <a:off x="774866" y="5000339"/>
            <a:ext cx="10490171" cy="944554"/>
          </a:xfrm>
          <a:prstGeom prst="rect">
            <a:avLst/>
          </a:prstGeom>
          <a:noFill/>
        </p:spPr>
        <p:txBody>
          <a:bodyPr wrap="square">
            <a:spAutoFit/>
          </a:bodyPr>
          <a:lstStyle/>
          <a:p>
            <a:pPr marL="612140" lvl="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cs typeface="+mn-ea"/>
                <a:sym typeface="+mn-lt"/>
              </a:rPr>
              <a:t>采用大量形式化和数学的方法，在代码被执行前，就验证了它的</a:t>
            </a:r>
            <a:r>
              <a:rPr lang="zh-CN" altLang="en-US" sz="2400" dirty="0">
                <a:solidFill>
                  <a:srgbClr val="FF0000"/>
                </a:solidFill>
                <a:cs typeface="+mn-ea"/>
                <a:sym typeface="+mn-lt"/>
              </a:rPr>
              <a:t>正确性和可靠性</a:t>
            </a:r>
            <a:r>
              <a:rPr lang="zh-CN" altLang="en-US" sz="2400" dirty="0">
                <a:cs typeface="+mn-ea"/>
                <a:sym typeface="+mn-lt"/>
              </a:rPr>
              <a:t>。</a:t>
            </a:r>
          </a:p>
        </p:txBody>
      </p:sp>
    </p:spTree>
    <p:extLst>
      <p:ext uri="{BB962C8B-B14F-4D97-AF65-F5344CB8AC3E}">
        <p14:creationId xmlns:p14="http://schemas.microsoft.com/office/powerpoint/2010/main" val="31787688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其他测试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774866" y="2645626"/>
            <a:ext cx="5321134" cy="1393395"/>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solidFill>
                  <a:srgbClr val="FF0000"/>
                </a:solidFill>
                <a:cs typeface="+mn-ea"/>
                <a:sym typeface="+mn-lt"/>
              </a:rPr>
              <a:t>静室技术</a:t>
            </a:r>
            <a:r>
              <a:rPr lang="zh-CN" altLang="en-US" sz="2000" dirty="0">
                <a:cs typeface="+mn-ea"/>
                <a:sym typeface="+mn-lt"/>
              </a:rPr>
              <a:t>采用增量软件模型，针对每一次的增量软件开发都由以右表格步骤完成：</a:t>
            </a:r>
          </a:p>
        </p:txBody>
      </p:sp>
      <p:grpSp>
        <p:nvGrpSpPr>
          <p:cNvPr id="19" name="组合 18">
            <a:extLst>
              <a:ext uri="{FF2B5EF4-FFF2-40B4-BE49-F238E27FC236}">
                <a16:creationId xmlns:a16="http://schemas.microsoft.com/office/drawing/2014/main" id="{940B1E35-DDDA-4881-8107-0FBA8DB641C2}"/>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516F6172-EC3B-453A-9F44-F9DD4FFCF522}"/>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1FEF19AF-CF6E-4C9D-BA0B-7DA519E90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DEA5D3CF-29DE-42F0-9571-E3FC7991A531}"/>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8CFC2563-8251-4076-9E51-446377EBB9D6}"/>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1EDFC0AE-685D-4D2D-956B-602B932B5911}"/>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AAD08B03-3252-4A5E-8D98-B146F5EF4374}"/>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A51D4F16-EA8D-4713-95BA-E7FFF616B197}"/>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43210861-DCF1-426A-BCE3-7099FB7BD9F8}"/>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AFDFEDB8-54F3-4B98-BDDD-75F9CDF7F43A}"/>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pic>
        <p:nvPicPr>
          <p:cNvPr id="6" name="图片 5">
            <a:extLst>
              <a:ext uri="{FF2B5EF4-FFF2-40B4-BE49-F238E27FC236}">
                <a16:creationId xmlns:a16="http://schemas.microsoft.com/office/drawing/2014/main" id="{C9D144A9-5F1D-6FD3-2492-E374131744F3}"/>
              </a:ext>
            </a:extLst>
          </p:cNvPr>
          <p:cNvPicPr>
            <a:picLocks noChangeAspect="1"/>
          </p:cNvPicPr>
          <p:nvPr/>
        </p:nvPicPr>
        <p:blipFill>
          <a:blip r:embed="rId4"/>
          <a:stretch>
            <a:fillRect/>
          </a:stretch>
        </p:blipFill>
        <p:spPr>
          <a:xfrm>
            <a:off x="6737621" y="1123378"/>
            <a:ext cx="4342857" cy="5580952"/>
          </a:xfrm>
          <a:prstGeom prst="rect">
            <a:avLst/>
          </a:prstGeom>
        </p:spPr>
      </p:pic>
      <p:sp>
        <p:nvSpPr>
          <p:cNvPr id="7" name="文本框 6">
            <a:extLst>
              <a:ext uri="{FF2B5EF4-FFF2-40B4-BE49-F238E27FC236}">
                <a16:creationId xmlns:a16="http://schemas.microsoft.com/office/drawing/2014/main" id="{A8697B90-8664-E603-ABBA-FE90602B105D}"/>
              </a:ext>
            </a:extLst>
          </p:cNvPr>
          <p:cNvSpPr txBox="1"/>
          <p:nvPr/>
        </p:nvSpPr>
        <p:spPr>
          <a:xfrm>
            <a:off x="774866" y="4392145"/>
            <a:ext cx="5197324" cy="933461"/>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b="1" dirty="0">
                <a:solidFill>
                  <a:srgbClr val="FF0000"/>
                </a:solidFill>
              </a:rPr>
              <a:t>静室方法</a:t>
            </a:r>
            <a:r>
              <a:rPr lang="zh-CN" altLang="en-US" sz="2000" dirty="0"/>
              <a:t>基于形式化描述和数学验证，确保软件设计的高质量和可靠性。</a:t>
            </a:r>
            <a:endParaRPr lang="zh-CN" altLang="en-US" sz="2000" dirty="0">
              <a:cs typeface="+mn-ea"/>
              <a:sym typeface="+mn-lt"/>
            </a:endParaRPr>
          </a:p>
        </p:txBody>
      </p:sp>
    </p:spTree>
    <p:extLst>
      <p:ext uri="{BB962C8B-B14F-4D97-AF65-F5344CB8AC3E}">
        <p14:creationId xmlns:p14="http://schemas.microsoft.com/office/powerpoint/2010/main" val="3673393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测试方法的评价与选择</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50914" y="2672800"/>
            <a:ext cx="10490171" cy="944554"/>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cs typeface="+mn-ea"/>
                <a:sym typeface="+mn-lt"/>
              </a:rPr>
              <a:t>黑盒测试、白盒测试、程序走查</a:t>
            </a:r>
            <a:r>
              <a:rPr lang="zh-CN" altLang="en-US" sz="2000" dirty="0">
                <a:cs typeface="+mn-ea"/>
                <a:sym typeface="+mn-lt"/>
              </a:rPr>
              <a:t>作为三种典型的软件测试方法，各具有自己的优点和不足。</a:t>
            </a:r>
            <a:endParaRPr lang="en-US" altLang="zh-CN" sz="2000" dirty="0">
              <a:cs typeface="+mn-ea"/>
              <a:sym typeface="+mn-lt"/>
            </a:endParaRPr>
          </a:p>
        </p:txBody>
      </p:sp>
      <p:grpSp>
        <p:nvGrpSpPr>
          <p:cNvPr id="19" name="组合 18">
            <a:extLst>
              <a:ext uri="{FF2B5EF4-FFF2-40B4-BE49-F238E27FC236}">
                <a16:creationId xmlns:a16="http://schemas.microsoft.com/office/drawing/2014/main" id="{DEA10635-637F-4ADA-9BD4-10B5E81EAAA3}"/>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2EE08F6B-106F-47DD-912C-7539B3FA4FF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05A33EA8-1E32-4A10-AB56-BE00DBF481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A4E96157-DDA9-46E4-9380-086507FA47D4}"/>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3FF041E-D522-4D0B-B604-4EEE40922C31}"/>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4" name="TextBox 9">
              <a:extLst>
                <a:ext uri="{FF2B5EF4-FFF2-40B4-BE49-F238E27FC236}">
                  <a16:creationId xmlns:a16="http://schemas.microsoft.com/office/drawing/2014/main" id="{399987E7-C497-4974-A427-432E4EE7565A}"/>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72C18654-0EF0-4DEF-9770-8A42E8C34D72}"/>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A74BF6FC-C030-45B0-88B4-4197E13E338E}"/>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CB8F366B-B58D-460C-858B-DE8F8366E16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F706ED8B-AF16-4ED5-9498-2EEAD3E4E6CF}"/>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
        <p:nvSpPr>
          <p:cNvPr id="2" name="文本框 1">
            <a:extLst>
              <a:ext uri="{FF2B5EF4-FFF2-40B4-BE49-F238E27FC236}">
                <a16:creationId xmlns:a16="http://schemas.microsoft.com/office/drawing/2014/main" id="{7A2F8349-D0E9-680D-9E46-2DE97CA9B170}"/>
              </a:ext>
            </a:extLst>
          </p:cNvPr>
          <p:cNvSpPr txBox="1"/>
          <p:nvPr/>
        </p:nvSpPr>
        <p:spPr>
          <a:xfrm>
            <a:off x="850914" y="3997651"/>
            <a:ext cx="10490171" cy="933461"/>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软件测试是不断发现缺陷的过程，除正确性证明外，其他方法无法穷尽所有输入和状态，因此黑盒、白盒测试等都不能保证程序无错。那么，测试应何时终止呢</a:t>
            </a:r>
            <a:r>
              <a:rPr lang="zh-CN" altLang="en-US" sz="2000" dirty="0">
                <a:cs typeface="+mn-ea"/>
                <a:sym typeface="+mn-lt"/>
              </a:rPr>
              <a:t>？</a:t>
            </a:r>
            <a:endParaRPr lang="en-US" altLang="zh-CN" sz="2000" dirty="0">
              <a:cs typeface="+mn-ea"/>
              <a:sym typeface="+mn-lt"/>
            </a:endParaRPr>
          </a:p>
        </p:txBody>
      </p:sp>
      <p:sp>
        <p:nvSpPr>
          <p:cNvPr id="3" name="文本框 2">
            <a:extLst>
              <a:ext uri="{FF2B5EF4-FFF2-40B4-BE49-F238E27FC236}">
                <a16:creationId xmlns:a16="http://schemas.microsoft.com/office/drawing/2014/main" id="{FF083FC8-BF1E-DB4E-3F3F-2E4DDC9A9992}"/>
              </a:ext>
            </a:extLst>
          </p:cNvPr>
          <p:cNvSpPr txBox="1"/>
          <p:nvPr/>
        </p:nvSpPr>
        <p:spPr>
          <a:xfrm>
            <a:off x="851109" y="5279741"/>
            <a:ext cx="10490171" cy="944554"/>
          </a:xfrm>
          <a:prstGeom prst="rect">
            <a:avLst/>
          </a:prstGeom>
          <a:noFill/>
          <a:ln>
            <a:solidFill>
              <a:schemeClr val="accent1">
                <a:lumMod val="7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另一种衡量的标准也许更为客观，就是代码覆盖率，当软件测试用例已经达到期望的代码覆盖率（如</a:t>
            </a:r>
            <a:r>
              <a:rPr lang="en-US" altLang="zh-CN" sz="2000" dirty="0">
                <a:cs typeface="+mn-ea"/>
                <a:sym typeface="+mn-lt"/>
              </a:rPr>
              <a:t>95%</a:t>
            </a:r>
            <a:r>
              <a:rPr lang="zh-CN" altLang="en-US" sz="2000" dirty="0">
                <a:cs typeface="+mn-ea"/>
                <a:sym typeface="+mn-lt"/>
              </a:rPr>
              <a:t>）时则终止软件测试工作。</a:t>
            </a:r>
            <a:endParaRPr lang="en-US" altLang="zh-CN" sz="2000" dirty="0">
              <a:cs typeface="+mn-ea"/>
              <a:sym typeface="+mn-lt"/>
            </a:endParaRPr>
          </a:p>
        </p:txBody>
      </p:sp>
    </p:spTree>
    <p:extLst>
      <p:ext uri="{BB962C8B-B14F-4D97-AF65-F5344CB8AC3E}">
        <p14:creationId xmlns:p14="http://schemas.microsoft.com/office/powerpoint/2010/main" val="5110372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6.5 </a:t>
            </a:r>
            <a:r>
              <a:rPr lang="zh-CN" altLang="en-US" sz="2800" b="1" dirty="0">
                <a:solidFill>
                  <a:schemeClr val="tx1">
                    <a:lumMod val="65000"/>
                    <a:lumOff val="35000"/>
                  </a:schemeClr>
                </a:solidFill>
                <a:cs typeface="+mn-ea"/>
                <a:sym typeface="+mn-lt"/>
              </a:rPr>
              <a:t>单元测试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测试方法的评价与选择</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10427" y="2585185"/>
            <a:ext cx="10109619" cy="944554"/>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在实践中，</a:t>
            </a:r>
            <a:r>
              <a:rPr lang="zh-CN" altLang="en-US" sz="2000" dirty="0">
                <a:solidFill>
                  <a:srgbClr val="FF0000"/>
                </a:solidFill>
              </a:rPr>
              <a:t>一种常用的方法是基于统计的方法</a:t>
            </a:r>
            <a:r>
              <a:rPr lang="zh-CN" altLang="en-US" sz="2000" dirty="0"/>
              <a:t>。当缺陷发现数逐渐稳定在一定范围（如</a:t>
            </a:r>
            <a:r>
              <a:rPr lang="en-US" altLang="zh-CN" sz="2000" dirty="0"/>
              <a:t>&lt;3</a:t>
            </a:r>
            <a:r>
              <a:rPr lang="zh-CN" altLang="en-US" sz="2000" dirty="0"/>
              <a:t>或</a:t>
            </a:r>
            <a:r>
              <a:rPr lang="en-US" altLang="zh-CN" sz="2000" dirty="0"/>
              <a:t>0</a:t>
            </a:r>
            <a:r>
              <a:rPr lang="zh-CN" altLang="en-US" sz="2000" dirty="0"/>
              <a:t>）时，测试工作即可终止</a:t>
            </a:r>
            <a:r>
              <a:rPr lang="zh-CN" altLang="en-US" sz="2000" dirty="0">
                <a:cs typeface="+mn-ea"/>
                <a:sym typeface="+mn-lt"/>
              </a:rPr>
              <a:t>。</a:t>
            </a:r>
          </a:p>
        </p:txBody>
      </p:sp>
      <p:sp>
        <p:nvSpPr>
          <p:cNvPr id="2" name="Rectangle 2">
            <a:extLst>
              <a:ext uri="{FF2B5EF4-FFF2-40B4-BE49-F238E27FC236}">
                <a16:creationId xmlns:a16="http://schemas.microsoft.com/office/drawing/2014/main" id="{17ABB1BD-D31F-470E-9DD0-C194FEA35731}"/>
              </a:ext>
            </a:extLst>
          </p:cNvPr>
          <p:cNvSpPr>
            <a:spLocks noChangeArrowheads="1"/>
          </p:cNvSpPr>
          <p:nvPr/>
        </p:nvSpPr>
        <p:spPr bwMode="auto">
          <a:xfrm>
            <a:off x="6961233" y="38753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EC30304B-608A-4185-84B7-ADFD1593674A}"/>
              </a:ext>
            </a:extLst>
          </p:cNvPr>
          <p:cNvGraphicFramePr>
            <a:graphicFrameLocks noChangeAspect="1"/>
          </p:cNvGraphicFramePr>
          <p:nvPr>
            <p:extLst>
              <p:ext uri="{D42A27DB-BD31-4B8C-83A1-F6EECF244321}">
                <p14:modId xmlns:p14="http://schemas.microsoft.com/office/powerpoint/2010/main" val="1050861640"/>
              </p:ext>
            </p:extLst>
          </p:nvPr>
        </p:nvGraphicFramePr>
        <p:xfrm>
          <a:off x="1147784" y="3865450"/>
          <a:ext cx="6914471" cy="3077783"/>
        </p:xfrm>
        <a:graphic>
          <a:graphicData uri="http://schemas.openxmlformats.org/presentationml/2006/ole">
            <mc:AlternateContent xmlns:mc="http://schemas.openxmlformats.org/markup-compatibility/2006">
              <mc:Choice xmlns:v="urn:schemas-microsoft-com:vml" Requires="v">
                <p:oleObj name="Picture" r:id="rId4" imgW="4684310" imgH="2088830" progId="Word.Picture.8">
                  <p:embed/>
                </p:oleObj>
              </mc:Choice>
              <mc:Fallback>
                <p:oleObj name="Picture" r:id="rId4" imgW="4684310" imgH="2088830" progId="Word.Picture.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7784" y="3865450"/>
                        <a:ext cx="6914471" cy="3077783"/>
                      </a:xfrm>
                      <a:prstGeom prst="rect">
                        <a:avLst/>
                      </a:prstGeom>
                      <a:noFill/>
                    </p:spPr>
                  </p:pic>
                </p:oleObj>
              </mc:Fallback>
            </mc:AlternateContent>
          </a:graphicData>
        </a:graphic>
      </p:graphicFrame>
      <p:grpSp>
        <p:nvGrpSpPr>
          <p:cNvPr id="21" name="组合 20">
            <a:extLst>
              <a:ext uri="{FF2B5EF4-FFF2-40B4-BE49-F238E27FC236}">
                <a16:creationId xmlns:a16="http://schemas.microsoft.com/office/drawing/2014/main" id="{E9CE7325-03AF-48E5-BC26-0A89C4E58E2E}"/>
              </a:ext>
            </a:extLst>
          </p:cNvPr>
          <p:cNvGrpSpPr/>
          <p:nvPr/>
        </p:nvGrpSpPr>
        <p:grpSpPr>
          <a:xfrm>
            <a:off x="0" y="-1270"/>
            <a:ext cx="12225655" cy="937703"/>
            <a:chOff x="0" y="0"/>
            <a:chExt cx="19253" cy="1247"/>
          </a:xfrm>
        </p:grpSpPr>
        <p:sp>
          <p:nvSpPr>
            <p:cNvPr id="22" name="矩形 4">
              <a:extLst>
                <a:ext uri="{FF2B5EF4-FFF2-40B4-BE49-F238E27FC236}">
                  <a16:creationId xmlns:a16="http://schemas.microsoft.com/office/drawing/2014/main" id="{8D67F5F6-323E-4617-B423-8FC22A61EB2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3" name="图片 22">
              <a:extLst>
                <a:ext uri="{FF2B5EF4-FFF2-40B4-BE49-F238E27FC236}">
                  <a16:creationId xmlns:a16="http://schemas.microsoft.com/office/drawing/2014/main" id="{1650C71B-7382-48CB-A38D-3592362CB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4" name="直接连接符 38">
              <a:extLst>
                <a:ext uri="{FF2B5EF4-FFF2-40B4-BE49-F238E27FC236}">
                  <a16:creationId xmlns:a16="http://schemas.microsoft.com/office/drawing/2014/main" id="{E79E3C2A-9773-43AF-88D3-5B5696C7856B}"/>
                </a:ext>
              </a:extLst>
            </p:cNvPr>
            <p:cNvCxnSpPr/>
            <p:nvPr/>
          </p:nvCxnSpPr>
          <p:spPr>
            <a:xfrm>
              <a:off x="8473"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CADAD57C-A067-40EF-9CC8-668F4BC66FA3}"/>
                </a:ext>
              </a:extLst>
            </p:cNvPr>
            <p:cNvSpPr txBox="1"/>
            <p:nvPr/>
          </p:nvSpPr>
          <p:spPr>
            <a:xfrm>
              <a:off x="8612" y="324"/>
              <a:ext cx="3372"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p>
          </p:txBody>
        </p:sp>
        <p:sp>
          <p:nvSpPr>
            <p:cNvPr id="26" name="TextBox 9">
              <a:extLst>
                <a:ext uri="{FF2B5EF4-FFF2-40B4-BE49-F238E27FC236}">
                  <a16:creationId xmlns:a16="http://schemas.microsoft.com/office/drawing/2014/main" id="{1C4B5F4B-B1C2-400D-909E-C96984BB6A4A}"/>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31" name="TextBox 9">
              <a:extLst>
                <a:ext uri="{FF2B5EF4-FFF2-40B4-BE49-F238E27FC236}">
                  <a16:creationId xmlns:a16="http://schemas.microsoft.com/office/drawing/2014/main" id="{BFA04AC8-3868-4454-9CB1-A80ACF77BB63}"/>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D43BE4FE-E376-40B3-BFA7-2E5232B410DF}"/>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91F545BF-A8DA-49E2-8DDD-591A474BF5BA}"/>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E0BBA62F-829B-4744-AE6A-21389F301224}"/>
              </a:ext>
            </a:extLst>
          </p:cNvPr>
          <p:cNvSpPr/>
          <p:nvPr/>
        </p:nvSpPr>
        <p:spPr>
          <a:xfrm>
            <a:off x="2899188" y="0"/>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单元测试</a:t>
            </a:r>
          </a:p>
        </p:txBody>
      </p:sp>
    </p:spTree>
    <p:extLst>
      <p:ext uri="{BB962C8B-B14F-4D97-AF65-F5344CB8AC3E}">
        <p14:creationId xmlns:p14="http://schemas.microsoft.com/office/powerpoint/2010/main" val="35410522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6.6 </a:t>
            </a:r>
            <a:r>
              <a:rPr lang="zh-CN" altLang="en-US" sz="2800" b="1" dirty="0">
                <a:solidFill>
                  <a:schemeClr val="tx1">
                    <a:lumMod val="65000"/>
                    <a:lumOff val="35000"/>
                  </a:schemeClr>
                </a:solidFill>
                <a:cs typeface="+mn-ea"/>
                <a:sym typeface="+mn-lt"/>
              </a:rPr>
              <a:t>集成测试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自顶向下测试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2E6994AC-C3AB-4D06-879E-07503F516BAB}"/>
              </a:ext>
            </a:extLst>
          </p:cNvPr>
          <p:cNvSpPr txBox="1"/>
          <p:nvPr/>
        </p:nvSpPr>
        <p:spPr>
          <a:xfrm>
            <a:off x="810427" y="2509635"/>
            <a:ext cx="6628494" cy="933461"/>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在自顶向下测试中，模块</a:t>
            </a:r>
            <a:r>
              <a:rPr lang="en-US" altLang="zh-CN" sz="2000" dirty="0"/>
              <a:t>A</a:t>
            </a:r>
            <a:r>
              <a:rPr lang="zh-CN" altLang="en-US" sz="2000" dirty="0"/>
              <a:t>调用模块</a:t>
            </a:r>
            <a:r>
              <a:rPr lang="en-US" altLang="zh-CN" sz="2000" dirty="0"/>
              <a:t>B</a:t>
            </a:r>
            <a:r>
              <a:rPr lang="zh-CN" altLang="en-US" sz="2000" dirty="0"/>
              <a:t>时，模块</a:t>
            </a:r>
            <a:r>
              <a:rPr lang="en-US" altLang="zh-CN" sz="2000" dirty="0"/>
              <a:t>A</a:t>
            </a:r>
            <a:r>
              <a:rPr lang="zh-CN" altLang="en-US" sz="2000" dirty="0"/>
              <a:t>是</a:t>
            </a:r>
            <a:r>
              <a:rPr lang="en-US" altLang="zh-CN" sz="2000" dirty="0"/>
              <a:t>B</a:t>
            </a:r>
            <a:r>
              <a:rPr lang="zh-CN" altLang="en-US" sz="2000" dirty="0"/>
              <a:t>的上层模块，因此对</a:t>
            </a:r>
            <a:r>
              <a:rPr lang="en-US" altLang="zh-CN" sz="2000" dirty="0"/>
              <a:t>A</a:t>
            </a:r>
            <a:r>
              <a:rPr lang="zh-CN" altLang="en-US" sz="2000" dirty="0"/>
              <a:t>的测试优先于</a:t>
            </a:r>
            <a:r>
              <a:rPr lang="en-US" altLang="zh-CN" sz="2000" dirty="0"/>
              <a:t>B</a:t>
            </a:r>
            <a:r>
              <a:rPr lang="zh-CN" altLang="en-US" sz="2000" dirty="0"/>
              <a:t>的测试。</a:t>
            </a:r>
            <a:endParaRPr lang="en-US" altLang="zh-CN" sz="2000" dirty="0">
              <a:cs typeface="+mn-ea"/>
              <a:sym typeface="+mn-lt"/>
            </a:endParaRPr>
          </a:p>
        </p:txBody>
      </p:sp>
      <p:sp>
        <p:nvSpPr>
          <p:cNvPr id="2" name="Rectangle 2">
            <a:extLst>
              <a:ext uri="{FF2B5EF4-FFF2-40B4-BE49-F238E27FC236}">
                <a16:creationId xmlns:a16="http://schemas.microsoft.com/office/drawing/2014/main" id="{C4A2E890-FD95-4C98-BB52-25C6E96B6469}"/>
              </a:ext>
            </a:extLst>
          </p:cNvPr>
          <p:cNvSpPr>
            <a:spLocks noChangeArrowheads="1"/>
          </p:cNvSpPr>
          <p:nvPr/>
        </p:nvSpPr>
        <p:spPr bwMode="auto">
          <a:xfrm>
            <a:off x="7570152" y="12627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2E58147-0FD1-4DE0-AB5B-C3B3E563BB54}"/>
              </a:ext>
            </a:extLst>
          </p:cNvPr>
          <p:cNvGraphicFramePr>
            <a:graphicFrameLocks noChangeAspect="1"/>
          </p:cNvGraphicFramePr>
          <p:nvPr>
            <p:extLst>
              <p:ext uri="{D42A27DB-BD31-4B8C-83A1-F6EECF244321}">
                <p14:modId xmlns:p14="http://schemas.microsoft.com/office/powerpoint/2010/main" val="3347527289"/>
              </p:ext>
            </p:extLst>
          </p:nvPr>
        </p:nvGraphicFramePr>
        <p:xfrm>
          <a:off x="7622874" y="1888045"/>
          <a:ext cx="4273216" cy="4078513"/>
        </p:xfrm>
        <a:graphic>
          <a:graphicData uri="http://schemas.openxmlformats.org/presentationml/2006/ole">
            <mc:AlternateContent xmlns:mc="http://schemas.openxmlformats.org/markup-compatibility/2006">
              <mc:Choice xmlns:v="urn:schemas-microsoft-com:vml" Requires="v">
                <p:oleObj name="Visio" r:id="rId4" imgW="7953522" imgH="9029663" progId="Visio.Drawing.15">
                  <p:embed/>
                </p:oleObj>
              </mc:Choice>
              <mc:Fallback>
                <p:oleObj name="Visio" r:id="rId4" imgW="7953522" imgH="902966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2874" y="1888045"/>
                        <a:ext cx="4273216" cy="4078513"/>
                      </a:xfrm>
                      <a:prstGeom prst="rect">
                        <a:avLst/>
                      </a:prstGeom>
                      <a:noFill/>
                    </p:spPr>
                  </p:pic>
                </p:oleObj>
              </mc:Fallback>
            </mc:AlternateContent>
          </a:graphicData>
        </a:graphic>
      </p:graphicFrame>
      <p:grpSp>
        <p:nvGrpSpPr>
          <p:cNvPr id="21" name="组合 20">
            <a:extLst>
              <a:ext uri="{FF2B5EF4-FFF2-40B4-BE49-F238E27FC236}">
                <a16:creationId xmlns:a16="http://schemas.microsoft.com/office/drawing/2014/main" id="{872DAD36-40D8-4C17-AD15-084871841AD5}"/>
              </a:ext>
            </a:extLst>
          </p:cNvPr>
          <p:cNvGrpSpPr/>
          <p:nvPr/>
        </p:nvGrpSpPr>
        <p:grpSpPr>
          <a:xfrm>
            <a:off x="0" y="-1270"/>
            <a:ext cx="12225655" cy="937703"/>
            <a:chOff x="0" y="0"/>
            <a:chExt cx="19253" cy="1247"/>
          </a:xfrm>
        </p:grpSpPr>
        <p:sp>
          <p:nvSpPr>
            <p:cNvPr id="22" name="矩形 4">
              <a:extLst>
                <a:ext uri="{FF2B5EF4-FFF2-40B4-BE49-F238E27FC236}">
                  <a16:creationId xmlns:a16="http://schemas.microsoft.com/office/drawing/2014/main" id="{1F6A1BDF-7F13-46ED-81DB-531C9846439E}"/>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3" name="图片 22">
              <a:extLst>
                <a:ext uri="{FF2B5EF4-FFF2-40B4-BE49-F238E27FC236}">
                  <a16:creationId xmlns:a16="http://schemas.microsoft.com/office/drawing/2014/main" id="{10B35348-836C-4461-846E-979363E06D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4" name="直接连接符 38">
              <a:extLst>
                <a:ext uri="{FF2B5EF4-FFF2-40B4-BE49-F238E27FC236}">
                  <a16:creationId xmlns:a16="http://schemas.microsoft.com/office/drawing/2014/main" id="{D967272C-7C11-46A8-9CBF-40E73A8CA0B5}"/>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9">
              <a:extLst>
                <a:ext uri="{FF2B5EF4-FFF2-40B4-BE49-F238E27FC236}">
                  <a16:creationId xmlns:a16="http://schemas.microsoft.com/office/drawing/2014/main" id="{A1E4EDEF-75BA-4364-8219-487118A3B117}"/>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6" name="TextBox 9">
              <a:extLst>
                <a:ext uri="{FF2B5EF4-FFF2-40B4-BE49-F238E27FC236}">
                  <a16:creationId xmlns:a16="http://schemas.microsoft.com/office/drawing/2014/main" id="{84E2873B-4E12-4E4D-9927-915CA01DE925}"/>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31" name="TextBox 9">
              <a:extLst>
                <a:ext uri="{FF2B5EF4-FFF2-40B4-BE49-F238E27FC236}">
                  <a16:creationId xmlns:a16="http://schemas.microsoft.com/office/drawing/2014/main" id="{7E25F867-8EF9-47CD-99AA-14442AC493D0}"/>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36" name="直接连接符 38">
              <a:extLst>
                <a:ext uri="{FF2B5EF4-FFF2-40B4-BE49-F238E27FC236}">
                  <a16:creationId xmlns:a16="http://schemas.microsoft.com/office/drawing/2014/main" id="{6FC1C38A-FC5E-4808-B786-6E971E906E40}"/>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8">
              <a:extLst>
                <a:ext uri="{FF2B5EF4-FFF2-40B4-BE49-F238E27FC236}">
                  <a16:creationId xmlns:a16="http://schemas.microsoft.com/office/drawing/2014/main" id="{594CA1B4-7F36-447A-912D-6B6B4FF40AA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矩形 37">
            <a:extLst>
              <a:ext uri="{FF2B5EF4-FFF2-40B4-BE49-F238E27FC236}">
                <a16:creationId xmlns:a16="http://schemas.microsoft.com/office/drawing/2014/main" id="{BAF0EE93-E535-402F-B523-AC41AE9C070D}"/>
              </a:ext>
            </a:extLst>
          </p:cNvPr>
          <p:cNvSpPr/>
          <p:nvPr/>
        </p:nvSpPr>
        <p:spPr>
          <a:xfrm>
            <a:off x="5047614" y="-358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集成测试</a:t>
            </a:r>
          </a:p>
        </p:txBody>
      </p:sp>
      <p:sp>
        <p:nvSpPr>
          <p:cNvPr id="3" name="文本框 2">
            <a:extLst>
              <a:ext uri="{FF2B5EF4-FFF2-40B4-BE49-F238E27FC236}">
                <a16:creationId xmlns:a16="http://schemas.microsoft.com/office/drawing/2014/main" id="{50C0D4E3-CD9C-3BC1-1E78-95104C91E995}"/>
              </a:ext>
            </a:extLst>
          </p:cNvPr>
          <p:cNvSpPr txBox="1"/>
          <p:nvPr/>
        </p:nvSpPr>
        <p:spPr>
          <a:xfrm>
            <a:off x="810427" y="4066038"/>
            <a:ext cx="6628494" cy="1900520"/>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一个可能的</a:t>
            </a:r>
            <a:r>
              <a:rPr lang="zh-CN" altLang="en-US" sz="2000" dirty="0">
                <a:solidFill>
                  <a:srgbClr val="FF0000"/>
                </a:solidFill>
                <a:cs typeface="+mn-ea"/>
                <a:sym typeface="+mn-lt"/>
              </a:rPr>
              <a:t>自上向下测试序列</a:t>
            </a:r>
            <a:r>
              <a:rPr lang="zh-CN" altLang="en-US" sz="2000" dirty="0">
                <a:cs typeface="+mn-ea"/>
                <a:sym typeface="+mn-lt"/>
              </a:rPr>
              <a:t>是</a:t>
            </a:r>
            <a:endParaRPr lang="en-US" altLang="zh-CN" sz="2000" dirty="0">
              <a:cs typeface="+mn-ea"/>
              <a:sym typeface="+mn-lt"/>
            </a:endParaRPr>
          </a:p>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2000" dirty="0">
                <a:cs typeface="+mn-ea"/>
                <a:sym typeface="+mn-lt"/>
              </a:rPr>
              <a:t>a</a:t>
            </a:r>
            <a:r>
              <a:rPr lang="zh-CN" altLang="en-US" sz="2000" dirty="0">
                <a:cs typeface="+mn-ea"/>
                <a:sym typeface="+mn-lt"/>
              </a:rPr>
              <a:t>，</a:t>
            </a:r>
            <a:r>
              <a:rPr lang="en-US" altLang="zh-CN" sz="2000" dirty="0">
                <a:cs typeface="+mn-ea"/>
                <a:sym typeface="+mn-lt"/>
              </a:rPr>
              <a:t>b</a:t>
            </a:r>
            <a:r>
              <a:rPr lang="zh-CN" altLang="en-US" sz="2000" dirty="0">
                <a:cs typeface="+mn-ea"/>
                <a:sym typeface="+mn-lt"/>
              </a:rPr>
              <a:t>，</a:t>
            </a:r>
            <a:r>
              <a:rPr lang="en-US" altLang="zh-CN" sz="2000" dirty="0">
                <a:cs typeface="+mn-ea"/>
                <a:sym typeface="+mn-lt"/>
              </a:rPr>
              <a:t>c</a:t>
            </a:r>
            <a:r>
              <a:rPr lang="zh-CN" altLang="en-US" sz="2000" dirty="0">
                <a:cs typeface="+mn-ea"/>
                <a:sym typeface="+mn-lt"/>
              </a:rPr>
              <a:t>，</a:t>
            </a:r>
            <a:r>
              <a:rPr lang="en-US" altLang="zh-CN" sz="2000" dirty="0">
                <a:cs typeface="+mn-ea"/>
                <a:sym typeface="+mn-lt"/>
              </a:rPr>
              <a:t>d</a:t>
            </a:r>
            <a:r>
              <a:rPr lang="zh-CN" altLang="en-US" sz="2000" dirty="0">
                <a:cs typeface="+mn-ea"/>
                <a:sym typeface="+mn-lt"/>
              </a:rPr>
              <a:t>，</a:t>
            </a:r>
            <a:r>
              <a:rPr lang="en-US" altLang="zh-CN" sz="2000" dirty="0">
                <a:cs typeface="+mn-ea"/>
                <a:sym typeface="+mn-lt"/>
              </a:rPr>
              <a:t>e</a:t>
            </a:r>
            <a:r>
              <a:rPr lang="zh-CN" altLang="en-US" sz="2000" dirty="0">
                <a:cs typeface="+mn-ea"/>
                <a:sym typeface="+mn-lt"/>
              </a:rPr>
              <a:t>，</a:t>
            </a:r>
            <a:r>
              <a:rPr lang="en-US" altLang="zh-CN" sz="2000" dirty="0">
                <a:cs typeface="+mn-ea"/>
                <a:sym typeface="+mn-lt"/>
              </a:rPr>
              <a:t>f</a:t>
            </a:r>
            <a:r>
              <a:rPr lang="zh-CN" altLang="en-US" sz="2000" dirty="0">
                <a:cs typeface="+mn-ea"/>
                <a:sym typeface="+mn-lt"/>
              </a:rPr>
              <a:t>，</a:t>
            </a:r>
            <a:r>
              <a:rPr lang="en-US" altLang="zh-CN" sz="2000" dirty="0">
                <a:cs typeface="+mn-ea"/>
                <a:sym typeface="+mn-lt"/>
              </a:rPr>
              <a:t>g</a:t>
            </a:r>
            <a:r>
              <a:rPr lang="zh-CN" altLang="en-US" sz="2000" dirty="0">
                <a:cs typeface="+mn-ea"/>
                <a:sym typeface="+mn-lt"/>
              </a:rPr>
              <a:t>，</a:t>
            </a:r>
            <a:r>
              <a:rPr lang="en-US" altLang="zh-CN" sz="2000" dirty="0">
                <a:cs typeface="+mn-ea"/>
                <a:sym typeface="+mn-lt"/>
              </a:rPr>
              <a:t>h</a:t>
            </a:r>
            <a:r>
              <a:rPr lang="zh-CN" altLang="en-US" sz="2000" dirty="0">
                <a:cs typeface="+mn-ea"/>
                <a:sym typeface="+mn-lt"/>
              </a:rPr>
              <a:t>，</a:t>
            </a:r>
            <a:r>
              <a:rPr lang="en-US" altLang="zh-CN" sz="2000" dirty="0">
                <a:cs typeface="+mn-ea"/>
                <a:sym typeface="+mn-lt"/>
              </a:rPr>
              <a:t>I</a:t>
            </a:r>
            <a:r>
              <a:rPr lang="zh-CN" altLang="en-US" sz="2000" dirty="0">
                <a:cs typeface="+mn-ea"/>
                <a:sym typeface="+mn-lt"/>
              </a:rPr>
              <a:t>，</a:t>
            </a:r>
            <a:r>
              <a:rPr lang="en-US" altLang="zh-CN" sz="2000" dirty="0">
                <a:cs typeface="+mn-ea"/>
                <a:sym typeface="+mn-lt"/>
              </a:rPr>
              <a:t>j</a:t>
            </a:r>
            <a:r>
              <a:rPr lang="zh-CN" altLang="en-US" sz="2000" dirty="0">
                <a:cs typeface="+mn-ea"/>
                <a:sym typeface="+mn-lt"/>
              </a:rPr>
              <a:t>，</a:t>
            </a:r>
            <a:r>
              <a:rPr lang="en-US" altLang="zh-CN" sz="2000" dirty="0">
                <a:cs typeface="+mn-ea"/>
                <a:sym typeface="+mn-lt"/>
              </a:rPr>
              <a:t>k</a:t>
            </a:r>
            <a:r>
              <a:rPr lang="zh-CN" altLang="en-US" sz="2000" dirty="0">
                <a:cs typeface="+mn-ea"/>
                <a:sym typeface="+mn-lt"/>
              </a:rPr>
              <a:t>，</a:t>
            </a:r>
            <a:r>
              <a:rPr lang="en-US" altLang="zh-CN" sz="2000" dirty="0">
                <a:cs typeface="+mn-ea"/>
                <a:sym typeface="+mn-lt"/>
              </a:rPr>
              <a:t>l</a:t>
            </a:r>
            <a:r>
              <a:rPr lang="zh-CN" altLang="en-US" sz="2000" dirty="0">
                <a:cs typeface="+mn-ea"/>
                <a:sym typeface="+mn-lt"/>
              </a:rPr>
              <a:t>和</a:t>
            </a:r>
            <a:r>
              <a:rPr lang="en-US" altLang="zh-CN" sz="2000" dirty="0">
                <a:cs typeface="+mn-ea"/>
                <a:sym typeface="+mn-lt"/>
              </a:rPr>
              <a:t>m</a:t>
            </a:r>
          </a:p>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2000" dirty="0">
                <a:cs typeface="+mn-ea"/>
                <a:sym typeface="+mn-lt"/>
              </a:rPr>
              <a:t>a</a:t>
            </a:r>
            <a:r>
              <a:rPr lang="zh-CN" altLang="en-US" sz="2000" dirty="0">
                <a:cs typeface="+mn-ea"/>
                <a:sym typeface="+mn-lt"/>
              </a:rPr>
              <a:t>，</a:t>
            </a:r>
            <a:r>
              <a:rPr lang="en-US" altLang="zh-CN" sz="2000" dirty="0">
                <a:cs typeface="+mn-ea"/>
                <a:sym typeface="+mn-lt"/>
              </a:rPr>
              <a:t>b</a:t>
            </a:r>
            <a:r>
              <a:rPr lang="zh-CN" altLang="en-US" sz="2000" dirty="0">
                <a:cs typeface="+mn-ea"/>
                <a:sym typeface="+mn-lt"/>
              </a:rPr>
              <a:t>，</a:t>
            </a:r>
            <a:r>
              <a:rPr lang="en-US" altLang="zh-CN" sz="2000" dirty="0">
                <a:cs typeface="+mn-ea"/>
                <a:sym typeface="+mn-lt"/>
              </a:rPr>
              <a:t>e</a:t>
            </a:r>
            <a:r>
              <a:rPr lang="zh-CN" altLang="en-US" sz="2000" dirty="0">
                <a:cs typeface="+mn-ea"/>
                <a:sym typeface="+mn-lt"/>
              </a:rPr>
              <a:t>，</a:t>
            </a:r>
            <a:r>
              <a:rPr lang="en-US" altLang="zh-CN" sz="2000" dirty="0">
                <a:cs typeface="+mn-ea"/>
                <a:sym typeface="+mn-lt"/>
              </a:rPr>
              <a:t>h</a:t>
            </a:r>
            <a:r>
              <a:rPr lang="zh-CN" altLang="en-US" sz="2000" dirty="0">
                <a:cs typeface="+mn-ea"/>
                <a:sym typeface="+mn-lt"/>
              </a:rPr>
              <a:t>，</a:t>
            </a:r>
            <a:r>
              <a:rPr lang="en-US" altLang="zh-CN" sz="2000" dirty="0">
                <a:cs typeface="+mn-ea"/>
                <a:sym typeface="+mn-lt"/>
              </a:rPr>
              <a:t>c</a:t>
            </a:r>
            <a:r>
              <a:rPr lang="zh-CN" altLang="en-US" sz="2000" dirty="0">
                <a:cs typeface="+mn-ea"/>
                <a:sym typeface="+mn-lt"/>
              </a:rPr>
              <a:t>，</a:t>
            </a:r>
            <a:r>
              <a:rPr lang="en-US" altLang="zh-CN" sz="2000" dirty="0">
                <a:cs typeface="+mn-ea"/>
                <a:sym typeface="+mn-lt"/>
              </a:rPr>
              <a:t>d</a:t>
            </a:r>
            <a:r>
              <a:rPr lang="zh-CN" altLang="en-US" sz="2000" dirty="0">
                <a:cs typeface="+mn-ea"/>
                <a:sym typeface="+mn-lt"/>
              </a:rPr>
              <a:t>，</a:t>
            </a:r>
            <a:r>
              <a:rPr lang="en-US" altLang="zh-CN" sz="2000" dirty="0">
                <a:cs typeface="+mn-ea"/>
                <a:sym typeface="+mn-lt"/>
              </a:rPr>
              <a:t>f</a:t>
            </a:r>
            <a:r>
              <a:rPr lang="zh-CN" altLang="en-US" sz="2000" dirty="0">
                <a:cs typeface="+mn-ea"/>
                <a:sym typeface="+mn-lt"/>
              </a:rPr>
              <a:t>，</a:t>
            </a:r>
            <a:r>
              <a:rPr lang="en-US" altLang="zh-CN" sz="2000" dirty="0">
                <a:cs typeface="+mn-ea"/>
                <a:sym typeface="+mn-lt"/>
              </a:rPr>
              <a:t>I</a:t>
            </a:r>
            <a:r>
              <a:rPr lang="zh-CN" altLang="en-US" sz="2000" dirty="0">
                <a:cs typeface="+mn-ea"/>
                <a:sym typeface="+mn-lt"/>
              </a:rPr>
              <a:t>，</a:t>
            </a:r>
            <a:r>
              <a:rPr lang="en-US" altLang="zh-CN" sz="2000" dirty="0">
                <a:cs typeface="+mn-ea"/>
                <a:sym typeface="+mn-lt"/>
              </a:rPr>
              <a:t>g</a:t>
            </a:r>
            <a:r>
              <a:rPr lang="zh-CN" altLang="en-US" sz="2000" dirty="0">
                <a:cs typeface="+mn-ea"/>
                <a:sym typeface="+mn-lt"/>
              </a:rPr>
              <a:t>，</a:t>
            </a:r>
            <a:r>
              <a:rPr lang="en-US" altLang="zh-CN" sz="2000" dirty="0">
                <a:cs typeface="+mn-ea"/>
                <a:sym typeface="+mn-lt"/>
              </a:rPr>
              <a:t>j</a:t>
            </a:r>
            <a:r>
              <a:rPr lang="zh-CN" altLang="en-US" sz="2000" dirty="0">
                <a:cs typeface="+mn-ea"/>
                <a:sym typeface="+mn-lt"/>
              </a:rPr>
              <a:t>，</a:t>
            </a:r>
            <a:r>
              <a:rPr lang="en-US" altLang="zh-CN" sz="2000" dirty="0">
                <a:cs typeface="+mn-ea"/>
                <a:sym typeface="+mn-lt"/>
              </a:rPr>
              <a:t>k</a:t>
            </a:r>
            <a:r>
              <a:rPr lang="zh-CN" altLang="en-US" sz="2000" dirty="0">
                <a:cs typeface="+mn-ea"/>
                <a:sym typeface="+mn-lt"/>
              </a:rPr>
              <a:t>，</a:t>
            </a:r>
            <a:r>
              <a:rPr lang="en-US" altLang="zh-CN" sz="2000" dirty="0">
                <a:cs typeface="+mn-ea"/>
                <a:sym typeface="+mn-lt"/>
              </a:rPr>
              <a:t>l</a:t>
            </a:r>
            <a:r>
              <a:rPr lang="zh-CN" altLang="en-US" sz="2000" dirty="0">
                <a:cs typeface="+mn-ea"/>
                <a:sym typeface="+mn-lt"/>
              </a:rPr>
              <a:t>和</a:t>
            </a:r>
            <a:r>
              <a:rPr lang="en-US" altLang="zh-CN" sz="2000" dirty="0">
                <a:cs typeface="+mn-ea"/>
                <a:sym typeface="+mn-lt"/>
              </a:rPr>
              <a:t>m</a:t>
            </a:r>
          </a:p>
          <a:p>
            <a:endParaRPr lang="zh-CN" altLang="en-US" sz="2000" dirty="0">
              <a:sym typeface="+mn-ea"/>
            </a:endParaRPr>
          </a:p>
        </p:txBody>
      </p:sp>
    </p:spTree>
    <p:extLst>
      <p:ext uri="{BB962C8B-B14F-4D97-AF65-F5344CB8AC3E}">
        <p14:creationId xmlns:p14="http://schemas.microsoft.com/office/powerpoint/2010/main" val="8567953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100724"/>
            <a:ext cx="3023252"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6.6 </a:t>
            </a:r>
            <a:r>
              <a:rPr lang="zh-CN" altLang="en-US" sz="2800" b="1" dirty="0">
                <a:solidFill>
                  <a:schemeClr val="tx1">
                    <a:lumMod val="65000"/>
                    <a:lumOff val="35000"/>
                  </a:schemeClr>
                </a:solidFill>
                <a:cs typeface="+mn-ea"/>
                <a:sym typeface="+mn-lt"/>
              </a:rPr>
              <a:t>集成测试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自顶向下测试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B5EAFA76-DEFA-188D-47E9-B19C7A2EB65A}"/>
              </a:ext>
            </a:extLst>
          </p:cNvPr>
          <p:cNvSpPr txBox="1"/>
          <p:nvPr/>
        </p:nvSpPr>
        <p:spPr>
          <a:xfrm>
            <a:off x="762649" y="2489534"/>
            <a:ext cx="10490171" cy="1393395"/>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自顶向下集成测试的缺点是</a:t>
            </a:r>
            <a:r>
              <a:rPr lang="zh-CN" altLang="en-US" sz="2000" dirty="0">
                <a:solidFill>
                  <a:srgbClr val="FF0000"/>
                </a:solidFill>
                <a:cs typeface="+mn-ea"/>
                <a:sym typeface="+mn-lt"/>
              </a:rPr>
              <a:t>对操作模块的测试不足</a:t>
            </a:r>
            <a:r>
              <a:rPr lang="zh-CN" altLang="en-US" sz="2000" dirty="0">
                <a:cs typeface="+mn-ea"/>
                <a:sym typeface="+mn-lt"/>
              </a:rPr>
              <a:t>。因为操作模块往往</a:t>
            </a:r>
            <a:r>
              <a:rPr lang="zh-CN" altLang="en-US" sz="2000" dirty="0">
                <a:solidFill>
                  <a:srgbClr val="FF0000"/>
                </a:solidFill>
                <a:cs typeface="+mn-ea"/>
                <a:sym typeface="+mn-lt"/>
              </a:rPr>
              <a:t>算法单一</a:t>
            </a:r>
            <a:r>
              <a:rPr lang="zh-CN" altLang="en-US" sz="2000" dirty="0">
                <a:cs typeface="+mn-ea"/>
                <a:sym typeface="+mn-lt"/>
              </a:rPr>
              <a:t>，而且又具有</a:t>
            </a:r>
            <a:r>
              <a:rPr lang="zh-CN" altLang="en-US" sz="2000" dirty="0">
                <a:solidFill>
                  <a:srgbClr val="FF0000"/>
                </a:solidFill>
                <a:cs typeface="+mn-ea"/>
                <a:sym typeface="+mn-lt"/>
              </a:rPr>
              <a:t>重用性</a:t>
            </a:r>
            <a:r>
              <a:rPr lang="zh-CN" altLang="en-US" sz="2000" dirty="0">
                <a:cs typeface="+mn-ea"/>
                <a:sym typeface="+mn-lt"/>
              </a:rPr>
              <a:t>，所以在测试时往往就容易被轻视。在测试中发现错误时，极少会考虑到是操作模块的问题。</a:t>
            </a:r>
            <a:endParaRPr lang="en-US" altLang="zh-CN" sz="2000" dirty="0">
              <a:cs typeface="+mn-ea"/>
              <a:sym typeface="+mn-lt"/>
            </a:endParaRPr>
          </a:p>
        </p:txBody>
      </p:sp>
      <p:grpSp>
        <p:nvGrpSpPr>
          <p:cNvPr id="18" name="组合 17">
            <a:extLst>
              <a:ext uri="{FF2B5EF4-FFF2-40B4-BE49-F238E27FC236}">
                <a16:creationId xmlns:a16="http://schemas.microsoft.com/office/drawing/2014/main" id="{8184F594-1DCF-4299-BACC-0E194E9850F7}"/>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A8357D3F-D85F-4982-955E-6BB41DFDAB9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DFD8DE0F-2670-44A3-A89D-7C1DA48777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1B2C65ED-C95C-4FE0-B785-7AF2595898C1}"/>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59A05A3E-59EB-4E42-8B81-51524466287B}"/>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835A9B2E-2050-4F64-8778-1806A9BA2E80}"/>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D8BCA867-0531-4B04-B12C-B2FAAB7BF721}"/>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53F462C7-AAF5-4BD1-9D48-9E112613471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8EC6BD07-E05A-472F-B829-65E545CD595D}"/>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DBA8F827-42CE-473B-8E7F-B68AA84DFBE5}"/>
              </a:ext>
            </a:extLst>
          </p:cNvPr>
          <p:cNvSpPr/>
          <p:nvPr/>
        </p:nvSpPr>
        <p:spPr>
          <a:xfrm>
            <a:off x="5047614" y="-358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集成测试</a:t>
            </a:r>
          </a:p>
        </p:txBody>
      </p:sp>
      <p:sp>
        <p:nvSpPr>
          <p:cNvPr id="3" name="文本框 2">
            <a:extLst>
              <a:ext uri="{FF2B5EF4-FFF2-40B4-BE49-F238E27FC236}">
                <a16:creationId xmlns:a16="http://schemas.microsoft.com/office/drawing/2014/main" id="{83750A56-742E-DAE8-A984-3F92A084BAAB}"/>
              </a:ext>
            </a:extLst>
          </p:cNvPr>
          <p:cNvSpPr txBox="1"/>
          <p:nvPr/>
        </p:nvSpPr>
        <p:spPr>
          <a:xfrm>
            <a:off x="762648" y="4501604"/>
            <a:ext cx="10490171" cy="484620"/>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而自顶向下集成测试方法把对操作模块的测试放在最后，就进一步减少了</a:t>
            </a:r>
            <a:r>
              <a:rPr lang="zh-CN" altLang="en-US" sz="2000" dirty="0">
                <a:solidFill>
                  <a:srgbClr val="FF0000"/>
                </a:solidFill>
                <a:cs typeface="+mn-ea"/>
                <a:sym typeface="+mn-lt"/>
              </a:rPr>
              <a:t>测试的充分性。</a:t>
            </a:r>
            <a:endParaRPr lang="en-US" altLang="zh-CN" sz="2000" dirty="0">
              <a:solidFill>
                <a:srgbClr val="FF0000"/>
              </a:solidFill>
              <a:cs typeface="+mn-ea"/>
              <a:sym typeface="+mn-lt"/>
            </a:endParaRPr>
          </a:p>
        </p:txBody>
      </p:sp>
    </p:spTree>
    <p:extLst>
      <p:ext uri="{BB962C8B-B14F-4D97-AF65-F5344CB8AC3E}">
        <p14:creationId xmlns:p14="http://schemas.microsoft.com/office/powerpoint/2010/main" val="22042248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6.6 </a:t>
            </a:r>
            <a:r>
              <a:rPr lang="zh-CN" altLang="en-US" sz="2800" b="1" dirty="0">
                <a:solidFill>
                  <a:schemeClr val="tx1">
                    <a:lumMod val="65000"/>
                    <a:lumOff val="35000"/>
                  </a:schemeClr>
                </a:solidFill>
                <a:cs typeface="+mn-ea"/>
                <a:sym typeface="+mn-lt"/>
              </a:rPr>
              <a:t>集成测试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自底向上测试</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B5EAFA76-DEFA-188D-47E9-B19C7A2EB65A}"/>
              </a:ext>
            </a:extLst>
          </p:cNvPr>
          <p:cNvSpPr txBox="1"/>
          <p:nvPr/>
        </p:nvSpPr>
        <p:spPr>
          <a:xfrm>
            <a:off x="762649" y="2489534"/>
            <a:ext cx="6300775" cy="944554"/>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在自底向上测试中，模块</a:t>
            </a:r>
            <a:r>
              <a:rPr lang="en-US" altLang="zh-CN" sz="2000" dirty="0"/>
              <a:t>A</a:t>
            </a:r>
            <a:r>
              <a:rPr lang="zh-CN" altLang="en-US" sz="2000" dirty="0"/>
              <a:t>调用模块</a:t>
            </a:r>
            <a:r>
              <a:rPr lang="en-US" altLang="zh-CN" sz="2000" dirty="0"/>
              <a:t>B</a:t>
            </a:r>
            <a:r>
              <a:rPr lang="zh-CN" altLang="en-US" sz="2000" dirty="0"/>
              <a:t>时，模块</a:t>
            </a:r>
            <a:r>
              <a:rPr lang="en-US" altLang="zh-CN" sz="2000" dirty="0"/>
              <a:t>B</a:t>
            </a:r>
            <a:r>
              <a:rPr lang="zh-CN" altLang="en-US" sz="2000" dirty="0"/>
              <a:t>的测试优先于模块</a:t>
            </a:r>
            <a:r>
              <a:rPr lang="en-US" altLang="zh-CN" sz="2000" dirty="0"/>
              <a:t>A</a:t>
            </a:r>
            <a:r>
              <a:rPr lang="zh-CN" altLang="en-US" sz="2000" dirty="0"/>
              <a:t>的测试</a:t>
            </a:r>
            <a:r>
              <a:rPr lang="zh-CN" altLang="en-US" sz="2000" dirty="0">
                <a:cs typeface="+mn-ea"/>
                <a:sym typeface="+mn-lt"/>
              </a:rPr>
              <a:t>。</a:t>
            </a:r>
          </a:p>
        </p:txBody>
      </p:sp>
      <p:graphicFrame>
        <p:nvGraphicFramePr>
          <p:cNvPr id="18" name="对象 17">
            <a:extLst>
              <a:ext uri="{FF2B5EF4-FFF2-40B4-BE49-F238E27FC236}">
                <a16:creationId xmlns:a16="http://schemas.microsoft.com/office/drawing/2014/main" id="{095117F1-674B-4256-9F3B-55A00CA1F3EC}"/>
              </a:ext>
            </a:extLst>
          </p:cNvPr>
          <p:cNvGraphicFramePr>
            <a:graphicFrameLocks noChangeAspect="1"/>
          </p:cNvGraphicFramePr>
          <p:nvPr>
            <p:extLst>
              <p:ext uri="{D42A27DB-BD31-4B8C-83A1-F6EECF244321}">
                <p14:modId xmlns:p14="http://schemas.microsoft.com/office/powerpoint/2010/main" val="1478611684"/>
              </p:ext>
            </p:extLst>
          </p:nvPr>
        </p:nvGraphicFramePr>
        <p:xfrm>
          <a:off x="7622874" y="2041539"/>
          <a:ext cx="4273216" cy="4078513"/>
        </p:xfrm>
        <a:graphic>
          <a:graphicData uri="http://schemas.openxmlformats.org/presentationml/2006/ole">
            <mc:AlternateContent xmlns:mc="http://schemas.openxmlformats.org/markup-compatibility/2006">
              <mc:Choice xmlns:v="urn:schemas-microsoft-com:vml" Requires="v">
                <p:oleObj name="Visio" r:id="rId4" imgW="7953522" imgH="9029663" progId="Visio.Drawing.15">
                  <p:embed/>
                </p:oleObj>
              </mc:Choice>
              <mc:Fallback>
                <p:oleObj name="Visio" r:id="rId4" imgW="7953522" imgH="9029663" progId="Visio.Drawing.15">
                  <p:embed/>
                  <p:pic>
                    <p:nvPicPr>
                      <p:cNvPr id="4" name="对象 3">
                        <a:extLst>
                          <a:ext uri="{FF2B5EF4-FFF2-40B4-BE49-F238E27FC236}">
                            <a16:creationId xmlns:a16="http://schemas.microsoft.com/office/drawing/2014/main" id="{22E58147-0FD1-4DE0-AB5B-C3B3E563B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2874" y="2041539"/>
                        <a:ext cx="4273216" cy="4078513"/>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84CC10D9-6701-44C2-97F4-CDABB7D26A12}"/>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90786068-4A02-4E70-BA58-490F5FE5219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4C5E465A-D1F0-4DF0-AAC2-7D83F4979C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435991C0-955A-4124-BD7E-39E03FB8212B}"/>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40D4BE7F-1622-4993-93AC-97E687C2CFD2}"/>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4" name="TextBox 9">
              <a:extLst>
                <a:ext uri="{FF2B5EF4-FFF2-40B4-BE49-F238E27FC236}">
                  <a16:creationId xmlns:a16="http://schemas.microsoft.com/office/drawing/2014/main" id="{A314C5B3-ACEE-47FF-B7B0-F766C91D5CD5}"/>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D63C636A-05BA-4785-BAB7-BDBE67A51FAE}"/>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9AE544AC-7C6A-407A-9EAA-66B3661E88EB}"/>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268AAB42-C90A-489D-B81F-9DFFCA230BB1}"/>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B795153B-A1F9-4C3B-9132-54B408BF0224}"/>
              </a:ext>
            </a:extLst>
          </p:cNvPr>
          <p:cNvSpPr/>
          <p:nvPr/>
        </p:nvSpPr>
        <p:spPr>
          <a:xfrm>
            <a:off x="5047614" y="-358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集成测试</a:t>
            </a:r>
          </a:p>
        </p:txBody>
      </p:sp>
      <p:sp>
        <p:nvSpPr>
          <p:cNvPr id="3" name="文本框 2">
            <a:extLst>
              <a:ext uri="{FF2B5EF4-FFF2-40B4-BE49-F238E27FC236}">
                <a16:creationId xmlns:a16="http://schemas.microsoft.com/office/drawing/2014/main" id="{6CFB44A3-E1AA-D51C-A67A-28C55FC2D6B9}"/>
              </a:ext>
            </a:extLst>
          </p:cNvPr>
          <p:cNvSpPr txBox="1"/>
          <p:nvPr/>
        </p:nvSpPr>
        <p:spPr>
          <a:xfrm>
            <a:off x="762648" y="3750293"/>
            <a:ext cx="6300775" cy="1010405"/>
          </a:xfrm>
          <a:prstGeom prst="rect">
            <a:avLst/>
          </a:prstGeom>
          <a:noFill/>
          <a:ln>
            <a:solidFill>
              <a:schemeClr val="tx2">
                <a:lumMod val="50000"/>
                <a:lumOff val="50000"/>
              </a:schemeClr>
            </a:solidFill>
          </a:ln>
        </p:spPr>
        <p:txBody>
          <a:bodyPr wrap="square">
            <a:spAutoFit/>
          </a:bodyPr>
          <a:lstStyle/>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a:cs typeface="+mn-ea"/>
                <a:sym typeface="+mn-lt"/>
              </a:rPr>
              <a:t>如右图所示一个可能的</a:t>
            </a:r>
            <a:r>
              <a:rPr lang="zh-CN" altLang="en-US" sz="2000">
                <a:solidFill>
                  <a:srgbClr val="FF0000"/>
                </a:solidFill>
                <a:cs typeface="+mn-ea"/>
                <a:sym typeface="+mn-lt"/>
              </a:rPr>
              <a:t>自上向下</a:t>
            </a:r>
            <a:r>
              <a:rPr lang="zh-CN" altLang="en-US" sz="2000">
                <a:cs typeface="+mn-ea"/>
                <a:sym typeface="+mn-lt"/>
              </a:rPr>
              <a:t>测试序列是</a:t>
            </a:r>
            <a:endParaRPr lang="en-US" altLang="zh-CN" sz="2000">
              <a:cs typeface="+mn-ea"/>
              <a:sym typeface="+mn-lt"/>
            </a:endParaRPr>
          </a:p>
          <a:p>
            <a:pPr marL="612140" marR="0" lvl="0" indent="-342900" algn="l" defTabSz="914400" rtl="0" eaLnBrk="1" fontAlgn="base" latinLnBrk="1" hangingPunct="1">
              <a:lnSpc>
                <a:spcPts val="3500"/>
              </a:lnSpc>
              <a:spcBef>
                <a:spcPts val="600"/>
              </a:spcBef>
              <a:spcAft>
                <a:spcPct val="0"/>
              </a:spcAft>
              <a:buClr>
                <a:srgbClr val="0070C0"/>
              </a:buClr>
              <a:buSzPct val="70000"/>
              <a:buFont typeface="Wingdings" panose="05000000000000000000" pitchFamily="2" charset="2"/>
              <a:buChar char="p"/>
              <a:defRPr/>
            </a:pPr>
            <a:r>
              <a:rPr lang="en-US" altLang="zh-CN" sz="2000">
                <a:cs typeface="+mn-ea"/>
                <a:sym typeface="+mn-lt"/>
              </a:rPr>
              <a:t>l</a:t>
            </a:r>
            <a:r>
              <a:rPr lang="zh-CN" altLang="en-US" sz="2000">
                <a:cs typeface="+mn-ea"/>
                <a:sym typeface="+mn-lt"/>
              </a:rPr>
              <a:t>，</a:t>
            </a:r>
            <a:r>
              <a:rPr lang="en-US" altLang="zh-CN" sz="2000">
                <a:cs typeface="+mn-ea"/>
                <a:sym typeface="+mn-lt"/>
              </a:rPr>
              <a:t>m</a:t>
            </a:r>
            <a:r>
              <a:rPr lang="zh-CN" altLang="en-US" sz="2000">
                <a:cs typeface="+mn-ea"/>
                <a:sym typeface="+mn-lt"/>
              </a:rPr>
              <a:t>，</a:t>
            </a:r>
            <a:r>
              <a:rPr lang="en-US" altLang="zh-CN" sz="2000">
                <a:cs typeface="+mn-ea"/>
                <a:sym typeface="+mn-lt"/>
              </a:rPr>
              <a:t>h</a:t>
            </a:r>
            <a:r>
              <a:rPr lang="zh-CN" altLang="en-US" sz="2000">
                <a:cs typeface="+mn-ea"/>
                <a:sym typeface="+mn-lt"/>
              </a:rPr>
              <a:t>，</a:t>
            </a:r>
            <a:r>
              <a:rPr lang="en-US" altLang="zh-CN" sz="2000">
                <a:cs typeface="+mn-ea"/>
                <a:sym typeface="+mn-lt"/>
              </a:rPr>
              <a:t>i</a:t>
            </a:r>
            <a:r>
              <a:rPr lang="zh-CN" altLang="en-US" sz="2000">
                <a:cs typeface="+mn-ea"/>
                <a:sym typeface="+mn-lt"/>
              </a:rPr>
              <a:t>，</a:t>
            </a:r>
            <a:r>
              <a:rPr lang="en-US" altLang="zh-CN" sz="2000">
                <a:cs typeface="+mn-ea"/>
                <a:sym typeface="+mn-lt"/>
              </a:rPr>
              <a:t>j</a:t>
            </a:r>
            <a:r>
              <a:rPr lang="zh-CN" altLang="en-US" sz="2000">
                <a:cs typeface="+mn-ea"/>
                <a:sym typeface="+mn-lt"/>
              </a:rPr>
              <a:t>，</a:t>
            </a:r>
            <a:r>
              <a:rPr lang="en-US" altLang="zh-CN" sz="2000">
                <a:cs typeface="+mn-ea"/>
                <a:sym typeface="+mn-lt"/>
              </a:rPr>
              <a:t>k</a:t>
            </a:r>
            <a:r>
              <a:rPr lang="zh-CN" altLang="en-US" sz="2000">
                <a:cs typeface="+mn-ea"/>
                <a:sym typeface="+mn-lt"/>
              </a:rPr>
              <a:t>，</a:t>
            </a:r>
            <a:r>
              <a:rPr lang="en-US" altLang="zh-CN" sz="2000">
                <a:cs typeface="+mn-ea"/>
                <a:sym typeface="+mn-lt"/>
              </a:rPr>
              <a:t>e</a:t>
            </a:r>
            <a:r>
              <a:rPr lang="zh-CN" altLang="en-US" sz="2000">
                <a:cs typeface="+mn-ea"/>
                <a:sym typeface="+mn-lt"/>
              </a:rPr>
              <a:t>，</a:t>
            </a:r>
            <a:r>
              <a:rPr lang="en-US" altLang="zh-CN" sz="2000">
                <a:cs typeface="+mn-ea"/>
                <a:sym typeface="+mn-lt"/>
              </a:rPr>
              <a:t>f</a:t>
            </a:r>
            <a:r>
              <a:rPr lang="zh-CN" altLang="en-US" sz="2000">
                <a:cs typeface="+mn-ea"/>
                <a:sym typeface="+mn-lt"/>
              </a:rPr>
              <a:t>，</a:t>
            </a:r>
            <a:r>
              <a:rPr lang="en-US" altLang="zh-CN" sz="2000">
                <a:cs typeface="+mn-ea"/>
                <a:sym typeface="+mn-lt"/>
              </a:rPr>
              <a:t>g</a:t>
            </a:r>
            <a:r>
              <a:rPr lang="zh-CN" altLang="en-US" sz="2000">
                <a:cs typeface="+mn-ea"/>
                <a:sym typeface="+mn-lt"/>
              </a:rPr>
              <a:t>，</a:t>
            </a:r>
            <a:r>
              <a:rPr lang="en-US" altLang="zh-CN" sz="2000">
                <a:cs typeface="+mn-ea"/>
                <a:sym typeface="+mn-lt"/>
              </a:rPr>
              <a:t>b</a:t>
            </a:r>
            <a:r>
              <a:rPr lang="zh-CN" altLang="en-US" sz="2000">
                <a:cs typeface="+mn-ea"/>
                <a:sym typeface="+mn-lt"/>
              </a:rPr>
              <a:t>，</a:t>
            </a:r>
            <a:r>
              <a:rPr lang="en-US" altLang="zh-CN" sz="2000">
                <a:cs typeface="+mn-ea"/>
                <a:sym typeface="+mn-lt"/>
              </a:rPr>
              <a:t>c</a:t>
            </a:r>
            <a:r>
              <a:rPr lang="zh-CN" altLang="en-US" sz="2000">
                <a:cs typeface="+mn-ea"/>
                <a:sym typeface="+mn-lt"/>
              </a:rPr>
              <a:t>，</a:t>
            </a:r>
            <a:r>
              <a:rPr lang="en-US" altLang="zh-CN" sz="2000">
                <a:cs typeface="+mn-ea"/>
                <a:sym typeface="+mn-lt"/>
              </a:rPr>
              <a:t>d</a:t>
            </a:r>
            <a:r>
              <a:rPr lang="zh-CN" altLang="en-US" sz="2000">
                <a:cs typeface="+mn-ea"/>
                <a:sym typeface="+mn-lt"/>
              </a:rPr>
              <a:t>和</a:t>
            </a:r>
            <a:r>
              <a:rPr lang="en-US" altLang="zh-CN" sz="2000">
                <a:cs typeface="+mn-ea"/>
                <a:sym typeface="+mn-lt"/>
              </a:rPr>
              <a:t>a</a:t>
            </a:r>
            <a:endParaRPr lang="zh-CN" altLang="en-US" sz="2000" dirty="0">
              <a:cs typeface="+mn-ea"/>
              <a:sym typeface="+mn-lt"/>
            </a:endParaRPr>
          </a:p>
        </p:txBody>
      </p:sp>
      <p:sp>
        <p:nvSpPr>
          <p:cNvPr id="6" name="文本框 5">
            <a:extLst>
              <a:ext uri="{FF2B5EF4-FFF2-40B4-BE49-F238E27FC236}">
                <a16:creationId xmlns:a16="http://schemas.microsoft.com/office/drawing/2014/main" id="{B5EAFA76-DEFA-188D-47E9-B19C7A2EB65A}"/>
              </a:ext>
            </a:extLst>
          </p:cNvPr>
          <p:cNvSpPr txBox="1"/>
          <p:nvPr/>
        </p:nvSpPr>
        <p:spPr>
          <a:xfrm>
            <a:off x="762648" y="4938820"/>
            <a:ext cx="6300775" cy="1831142"/>
          </a:xfrm>
          <a:prstGeom prst="rect">
            <a:avLst/>
          </a:prstGeom>
          <a:noFill/>
          <a:ln>
            <a:solidFill>
              <a:schemeClr val="accent1"/>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自底向上的测试方法的缺点是</a:t>
            </a:r>
            <a:r>
              <a:rPr lang="zh-CN" altLang="en-US" sz="2000" dirty="0">
                <a:solidFill>
                  <a:srgbClr val="FF0000"/>
                </a:solidFill>
                <a:cs typeface="+mn-ea"/>
                <a:sym typeface="+mn-lt"/>
              </a:rPr>
              <a:t>软件的需求错误、结构错误</a:t>
            </a:r>
            <a:r>
              <a:rPr lang="zh-CN" altLang="en-US" sz="2000" dirty="0">
                <a:cs typeface="+mn-ea"/>
                <a:sym typeface="+mn-lt"/>
              </a:rPr>
              <a:t>都会较晚发现，甚至会出现已经完全测试过的操作模块因为需求的错误而变成完全无用模块的情况。</a:t>
            </a:r>
            <a:endParaRPr lang="en-US" altLang="zh-CN" sz="2000" dirty="0">
              <a:cs typeface="+mn-ea"/>
              <a:sym typeface="+mn-lt"/>
            </a:endParaRPr>
          </a:p>
        </p:txBody>
      </p:sp>
    </p:spTree>
    <p:extLst>
      <p:ext uri="{BB962C8B-B14F-4D97-AF65-F5344CB8AC3E}">
        <p14:creationId xmlns:p14="http://schemas.microsoft.com/office/powerpoint/2010/main" val="26638305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6.6 </a:t>
            </a:r>
            <a:r>
              <a:rPr lang="zh-CN" altLang="en-US" sz="2800" b="1" dirty="0">
                <a:solidFill>
                  <a:schemeClr val="tx1">
                    <a:lumMod val="65000"/>
                    <a:lumOff val="35000"/>
                  </a:schemeClr>
                </a:solidFill>
                <a:cs typeface="+mn-ea"/>
                <a:sym typeface="+mn-lt"/>
              </a:rPr>
              <a:t>集成测试</a:t>
            </a:r>
          </a:p>
        </p:txBody>
      </p:sp>
      <p:grpSp>
        <p:nvGrpSpPr>
          <p:cNvPr id="9" name="组合 8"/>
          <p:cNvGrpSpPr/>
          <p:nvPr/>
        </p:nvGrpSpPr>
        <p:grpSpPr>
          <a:xfrm>
            <a:off x="774866" y="1830838"/>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三明治测试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B5EAFA76-DEFA-188D-47E9-B19C7A2EB65A}"/>
              </a:ext>
            </a:extLst>
          </p:cNvPr>
          <p:cNvSpPr txBox="1"/>
          <p:nvPr/>
        </p:nvSpPr>
        <p:spPr>
          <a:xfrm>
            <a:off x="762649" y="2489534"/>
            <a:ext cx="10490171" cy="944554"/>
          </a:xfrm>
          <a:prstGeom prst="rect">
            <a:avLst/>
          </a:prstGeom>
          <a:solidFill>
            <a:srgbClr val="A0C0F0"/>
          </a:solid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那么</a:t>
            </a:r>
            <a:r>
              <a:rPr lang="en-US" altLang="zh-CN" sz="2000" dirty="0">
                <a:cs typeface="+mn-ea"/>
                <a:sym typeface="+mn-lt"/>
              </a:rPr>
              <a:t>,</a:t>
            </a:r>
            <a:r>
              <a:rPr lang="zh-CN" altLang="en-US" sz="2000" dirty="0">
                <a:cs typeface="+mn-ea"/>
                <a:sym typeface="+mn-lt"/>
              </a:rPr>
              <a:t>可以对</a:t>
            </a:r>
            <a:r>
              <a:rPr lang="zh-CN" altLang="en-US" sz="2000" dirty="0">
                <a:solidFill>
                  <a:srgbClr val="FF0000"/>
                </a:solidFill>
                <a:cs typeface="+mn-ea"/>
                <a:sym typeface="+mn-lt"/>
              </a:rPr>
              <a:t>逻辑模块采用自顶向下的测试方法</a:t>
            </a:r>
            <a:r>
              <a:rPr lang="en-US" altLang="zh-CN" sz="2000" dirty="0">
                <a:cs typeface="+mn-ea"/>
                <a:sym typeface="+mn-lt"/>
              </a:rPr>
              <a:t>,</a:t>
            </a:r>
            <a:r>
              <a:rPr lang="zh-CN" altLang="en-US" sz="2000" dirty="0">
                <a:cs typeface="+mn-ea"/>
                <a:sym typeface="+mn-lt"/>
              </a:rPr>
              <a:t>而对</a:t>
            </a:r>
            <a:r>
              <a:rPr lang="zh-CN" altLang="en-US" sz="2000" dirty="0">
                <a:solidFill>
                  <a:srgbClr val="FF0000"/>
                </a:solidFill>
                <a:cs typeface="+mn-ea"/>
                <a:sym typeface="+mn-lt"/>
              </a:rPr>
              <a:t>操作</a:t>
            </a:r>
            <a:r>
              <a:rPr lang="zh-CN" altLang="en-US" sz="2000" dirty="0">
                <a:cs typeface="+mn-ea"/>
                <a:sym typeface="+mn-lt"/>
              </a:rPr>
              <a:t>模块</a:t>
            </a:r>
            <a:r>
              <a:rPr lang="zh-CN" altLang="en-US" sz="2000" dirty="0">
                <a:solidFill>
                  <a:srgbClr val="FF0000"/>
                </a:solidFill>
                <a:cs typeface="+mn-ea"/>
                <a:sym typeface="+mn-lt"/>
              </a:rPr>
              <a:t>采用自底向上的测试方法</a:t>
            </a:r>
            <a:r>
              <a:rPr lang="zh-CN" altLang="en-US" sz="2000" dirty="0">
                <a:cs typeface="+mn-ea"/>
                <a:sym typeface="+mn-lt"/>
              </a:rPr>
              <a:t>，并且可以同时开始两个小组的测试工作。</a:t>
            </a:r>
            <a:endParaRPr lang="en-US" altLang="zh-CN" sz="2000" dirty="0">
              <a:cs typeface="+mn-ea"/>
              <a:sym typeface="+mn-lt"/>
            </a:endParaRPr>
          </a:p>
        </p:txBody>
      </p:sp>
      <p:grpSp>
        <p:nvGrpSpPr>
          <p:cNvPr id="18" name="组合 17">
            <a:extLst>
              <a:ext uri="{FF2B5EF4-FFF2-40B4-BE49-F238E27FC236}">
                <a16:creationId xmlns:a16="http://schemas.microsoft.com/office/drawing/2014/main" id="{6516B024-DFF2-4875-AC7D-299C2FCCA59D}"/>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44C9A781-D306-4707-B106-0B2B9D3DDC7D}"/>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FDA621B6-2CC8-46AC-8E7C-DFDC426C58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D896794B-C9E1-4538-8D12-EFBF77A688AB}"/>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35757F12-001A-448D-BF91-5CB8431020FB}"/>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A67E7517-1A20-4F81-8C63-307CFF4EE551}"/>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27476410-2FEB-42DA-9D63-8102C7087CD6}"/>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9FB1060B-B8D5-4FB1-975B-D705CF33BBDC}"/>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2BA7ECC0-B522-48F1-B487-A3E6ACB48A90}"/>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ED12DA3-AFEA-4FA7-9FB2-A5749A3C799E}"/>
              </a:ext>
            </a:extLst>
          </p:cNvPr>
          <p:cNvSpPr/>
          <p:nvPr/>
        </p:nvSpPr>
        <p:spPr>
          <a:xfrm>
            <a:off x="5047614" y="-358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集成测试</a:t>
            </a:r>
          </a:p>
        </p:txBody>
      </p:sp>
      <p:sp>
        <p:nvSpPr>
          <p:cNvPr id="3" name="文本框 2">
            <a:extLst>
              <a:ext uri="{FF2B5EF4-FFF2-40B4-BE49-F238E27FC236}">
                <a16:creationId xmlns:a16="http://schemas.microsoft.com/office/drawing/2014/main" id="{2EAA4742-741D-1065-15FE-DE0A7CC71D4B}"/>
              </a:ext>
            </a:extLst>
          </p:cNvPr>
          <p:cNvSpPr txBox="1"/>
          <p:nvPr/>
        </p:nvSpPr>
        <p:spPr>
          <a:xfrm>
            <a:off x="809474" y="4689865"/>
            <a:ext cx="10490171" cy="484620"/>
          </a:xfrm>
          <a:prstGeom prst="rect">
            <a:avLst/>
          </a:prstGeom>
          <a:solidFill>
            <a:srgbClr val="A0C0F0"/>
          </a:solidFill>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400">
                <a:cs typeface="+mn-ea"/>
              </a:defRPr>
            </a:lvl1pPr>
          </a:lstStyle>
          <a:p>
            <a:r>
              <a:rPr lang="zh-CN" altLang="en-US" sz="2000" dirty="0">
                <a:sym typeface="+mn-lt"/>
              </a:rPr>
              <a:t>可以在早期就发现软件需求，结构和逻辑上的错误，又可以保证对操作模块测试的充分性。</a:t>
            </a:r>
            <a:endParaRPr lang="en-US" altLang="zh-CN" sz="2000" dirty="0">
              <a:sym typeface="+mn-lt"/>
            </a:endParaRPr>
          </a:p>
        </p:txBody>
      </p:sp>
      <p:sp>
        <p:nvSpPr>
          <p:cNvPr id="4" name="箭头: 下 3">
            <a:extLst>
              <a:ext uri="{FF2B5EF4-FFF2-40B4-BE49-F238E27FC236}">
                <a16:creationId xmlns:a16="http://schemas.microsoft.com/office/drawing/2014/main" id="{9D6BCE80-D03E-A291-67C5-D24ECDA37C67}"/>
              </a:ext>
            </a:extLst>
          </p:cNvPr>
          <p:cNvSpPr/>
          <p:nvPr/>
        </p:nvSpPr>
        <p:spPr>
          <a:xfrm>
            <a:off x="5543205" y="3724603"/>
            <a:ext cx="552795" cy="668635"/>
          </a:xfrm>
          <a:prstGeom prst="downArrow">
            <a:avLst/>
          </a:prstGeom>
          <a:solidFill>
            <a:srgbClr val="E4EF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0" dirty="0">
              <a:ln>
                <a:noFill/>
              </a:ln>
              <a:solidFill>
                <a:schemeClr val="lt1"/>
              </a:solidFill>
              <a:effectLst/>
              <a:uLnTx/>
              <a:uFillTx/>
              <a:cs typeface="+mn-ea"/>
              <a:sym typeface="+mn-lt"/>
            </a:endParaRPr>
          </a:p>
        </p:txBody>
      </p:sp>
    </p:spTree>
    <p:extLst>
      <p:ext uri="{BB962C8B-B14F-4D97-AF65-F5344CB8AC3E}">
        <p14:creationId xmlns:p14="http://schemas.microsoft.com/office/powerpoint/2010/main" val="16803897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sp>
        <p:nvSpPr>
          <p:cNvPr id="2" name="TextBox 7"/>
          <p:cNvSpPr txBox="1">
            <a:spLocks noChangeArrowheads="1"/>
          </p:cNvSpPr>
          <p:nvPr/>
        </p:nvSpPr>
        <p:spPr bwMode="auto">
          <a:xfrm>
            <a:off x="757077" y="2780665"/>
            <a:ext cx="9989678" cy="191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1214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第四代语言：不再是面向机器和程序结构的语言了，而是面向问题描述的在更自然的语言</a:t>
            </a:r>
            <a:r>
              <a:rPr lang="zh-CN" altLang="en-US" sz="2000" dirty="0">
                <a:latin typeface="+mn-lt"/>
                <a:ea typeface="+mn-ea"/>
                <a:cs typeface="+mn-ea"/>
                <a:sym typeface="+mn-lt"/>
              </a:rPr>
              <a:t>；</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marL="61214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第五代语言也称智能化语言</a:t>
            </a:r>
            <a:r>
              <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它主要使用在人工智能领域，帮助人们编写推理、演绎程序。</a:t>
            </a:r>
            <a:endPar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DB9739C2-14A9-45BD-82C3-000680C9BE03}"/>
              </a:ext>
            </a:extLst>
          </p:cNvPr>
          <p:cNvGrpSpPr/>
          <p:nvPr/>
        </p:nvGrpSpPr>
        <p:grpSpPr>
          <a:xfrm>
            <a:off x="0" y="-11431"/>
            <a:ext cx="12192000" cy="794385"/>
            <a:chOff x="0" y="-4"/>
            <a:chExt cx="19200" cy="1251"/>
          </a:xfrm>
        </p:grpSpPr>
        <p:sp>
          <p:nvSpPr>
            <p:cNvPr id="19" name="矩形 4">
              <a:extLst>
                <a:ext uri="{FF2B5EF4-FFF2-40B4-BE49-F238E27FC236}">
                  <a16:creationId xmlns:a16="http://schemas.microsoft.com/office/drawing/2014/main" id="{41904305-34E5-459D-ACA5-C5E774251173}"/>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50FDE89E-04B4-4003-9833-057387591A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1" name="矩形 20">
              <a:extLst>
                <a:ext uri="{FF2B5EF4-FFF2-40B4-BE49-F238E27FC236}">
                  <a16:creationId xmlns:a16="http://schemas.microsoft.com/office/drawing/2014/main" id="{61992BFA-F499-4C6A-8B41-1B4265B436FE}"/>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22" name="直接连接符 38">
              <a:extLst>
                <a:ext uri="{FF2B5EF4-FFF2-40B4-BE49-F238E27FC236}">
                  <a16:creationId xmlns:a16="http://schemas.microsoft.com/office/drawing/2014/main" id="{3B158784-30BF-4530-933D-419CAD82411B}"/>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2776D509-954C-4770-B8F7-FE359B323401}"/>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24" name="TextBox 9">
              <a:extLst>
                <a:ext uri="{FF2B5EF4-FFF2-40B4-BE49-F238E27FC236}">
                  <a16:creationId xmlns:a16="http://schemas.microsoft.com/office/drawing/2014/main" id="{C4532DE4-A5CB-4052-BD5C-A770B8F7A94C}"/>
                </a:ext>
              </a:extLst>
            </p:cNvPr>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5" name="TextBox 9">
              <a:extLst>
                <a:ext uri="{FF2B5EF4-FFF2-40B4-BE49-F238E27FC236}">
                  <a16:creationId xmlns:a16="http://schemas.microsoft.com/office/drawing/2014/main" id="{FC6F8C47-9FD9-48CC-AF87-B02320BF4C7A}"/>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53C450DF-CF2C-4465-A4D8-596C5AFF681C}"/>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2D31A513-3FAC-46DB-A934-C6D9082A86F2}"/>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E3C262A2-87AE-5C65-4E77-3C7E8FA4D5D2}"/>
              </a:ext>
            </a:extLst>
          </p:cNvPr>
          <p:cNvGrpSpPr/>
          <p:nvPr/>
        </p:nvGrpSpPr>
        <p:grpSpPr>
          <a:xfrm>
            <a:off x="772333" y="1829376"/>
            <a:ext cx="5067300" cy="461665"/>
            <a:chOff x="797682" y="1547044"/>
            <a:chExt cx="6517915" cy="461665"/>
          </a:xfrm>
        </p:grpSpPr>
        <p:sp>
          <p:nvSpPr>
            <p:cNvPr id="4" name="矩形 3">
              <a:extLst>
                <a:ext uri="{FF2B5EF4-FFF2-40B4-BE49-F238E27FC236}">
                  <a16:creationId xmlns:a16="http://schemas.microsoft.com/office/drawing/2014/main" id="{82D06A5C-72E2-82C8-A60E-C4F6C760BB87}"/>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F7DF6E6C-5E71-115C-74DC-3A2124087ADD}"/>
                </a:ext>
              </a:extLst>
            </p:cNvPr>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编程语言的类型</a:t>
              </a:r>
            </a:p>
          </p:txBody>
        </p:sp>
      </p:grpSp>
    </p:spTree>
    <p:extLst>
      <p:ext uri="{BB962C8B-B14F-4D97-AF65-F5344CB8AC3E}">
        <p14:creationId xmlns:p14="http://schemas.microsoft.com/office/powerpoint/2010/main" val="5666358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6.6 </a:t>
            </a:r>
            <a:r>
              <a:rPr lang="zh-CN" altLang="en-US" sz="2800" b="1" dirty="0">
                <a:solidFill>
                  <a:schemeClr val="tx1">
                    <a:lumMod val="65000"/>
                    <a:lumOff val="35000"/>
                  </a:schemeClr>
                </a:solidFill>
                <a:cs typeface="+mn-ea"/>
                <a:sym typeface="+mn-lt"/>
              </a:rPr>
              <a:t>集成测试</a:t>
            </a:r>
          </a:p>
        </p:txBody>
      </p:sp>
      <p:grpSp>
        <p:nvGrpSpPr>
          <p:cNvPr id="9" name="组合 8"/>
          <p:cNvGrpSpPr/>
          <p:nvPr/>
        </p:nvGrpSpPr>
        <p:grpSpPr>
          <a:xfrm>
            <a:off x="774866" y="1830838"/>
            <a:ext cx="5067300" cy="461665"/>
            <a:chOff x="797680" y="1547044"/>
            <a:chExt cx="6517890"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0" y="1547044"/>
              <a:ext cx="651789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三明治测试</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D4B0E532-A10C-4395-8566-871F9D919908}"/>
              </a:ext>
            </a:extLst>
          </p:cNvPr>
          <p:cNvGraphicFramePr>
            <a:graphicFrameLocks noGrp="1"/>
          </p:cNvGraphicFramePr>
          <p:nvPr>
            <p:extLst>
              <p:ext uri="{D42A27DB-BD31-4B8C-83A1-F6EECF244321}">
                <p14:modId xmlns:p14="http://schemas.microsoft.com/office/powerpoint/2010/main" val="729703620"/>
              </p:ext>
            </p:extLst>
          </p:nvPr>
        </p:nvGraphicFramePr>
        <p:xfrm>
          <a:off x="1378857" y="2344769"/>
          <a:ext cx="9434286" cy="4185139"/>
        </p:xfrm>
        <a:graphic>
          <a:graphicData uri="http://schemas.openxmlformats.org/drawingml/2006/table">
            <a:tbl>
              <a:tblPr firstRow="1" firstCol="1" bandRow="1">
                <a:tableStyleId>{5C22544A-7EE6-4342-B048-85BDC9FD1C3A}</a:tableStyleId>
              </a:tblPr>
              <a:tblGrid>
                <a:gridCol w="2248926">
                  <a:extLst>
                    <a:ext uri="{9D8B030D-6E8A-4147-A177-3AD203B41FA5}">
                      <a16:colId xmlns:a16="http://schemas.microsoft.com/office/drawing/2014/main" val="285808453"/>
                    </a:ext>
                  </a:extLst>
                </a:gridCol>
                <a:gridCol w="3727174">
                  <a:extLst>
                    <a:ext uri="{9D8B030D-6E8A-4147-A177-3AD203B41FA5}">
                      <a16:colId xmlns:a16="http://schemas.microsoft.com/office/drawing/2014/main" val="1494831909"/>
                    </a:ext>
                  </a:extLst>
                </a:gridCol>
                <a:gridCol w="3458186">
                  <a:extLst>
                    <a:ext uri="{9D8B030D-6E8A-4147-A177-3AD203B41FA5}">
                      <a16:colId xmlns:a16="http://schemas.microsoft.com/office/drawing/2014/main" val="1464578740"/>
                    </a:ext>
                  </a:extLst>
                </a:gridCol>
              </a:tblGrid>
              <a:tr h="687622">
                <a:tc>
                  <a:txBody>
                    <a:bodyPr/>
                    <a:lstStyle/>
                    <a:p>
                      <a:pPr indent="266700" algn="ctr">
                        <a:lnSpc>
                          <a:spcPct val="150000"/>
                        </a:lnSpc>
                      </a:pPr>
                      <a:r>
                        <a:rPr lang="zh-CN" sz="1800" kern="100" dirty="0">
                          <a:effectLst/>
                        </a:rPr>
                        <a:t>方</a:t>
                      </a:r>
                      <a:r>
                        <a:rPr lang="en-US" sz="1800" kern="100" dirty="0">
                          <a:effectLst/>
                        </a:rPr>
                        <a:t>  </a:t>
                      </a:r>
                      <a:r>
                        <a:rPr lang="zh-CN" sz="1800" kern="100" dirty="0">
                          <a:effectLst/>
                        </a:rPr>
                        <a:t>法</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优</a:t>
                      </a:r>
                      <a:r>
                        <a:rPr lang="en-US" sz="1800" kern="100" dirty="0">
                          <a:effectLst/>
                        </a:rPr>
                        <a:t>  </a:t>
                      </a:r>
                      <a:r>
                        <a:rPr lang="zh-CN" sz="1800" kern="100" dirty="0">
                          <a:effectLst/>
                        </a:rPr>
                        <a:t>点</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不</a:t>
                      </a:r>
                      <a:r>
                        <a:rPr lang="en-US" sz="1800" kern="100" dirty="0">
                          <a:effectLst/>
                        </a:rPr>
                        <a:t>  </a:t>
                      </a:r>
                      <a:r>
                        <a:rPr lang="zh-CN" sz="1800" kern="100" dirty="0">
                          <a:effectLst/>
                        </a:rPr>
                        <a:t>足</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9867264"/>
                  </a:ext>
                </a:extLst>
              </a:tr>
              <a:tr h="733554">
                <a:tc>
                  <a:txBody>
                    <a:bodyPr/>
                    <a:lstStyle/>
                    <a:p>
                      <a:pPr indent="266700" algn="ctr">
                        <a:lnSpc>
                          <a:spcPct val="150000"/>
                        </a:lnSpc>
                      </a:pPr>
                      <a:r>
                        <a:rPr lang="zh-CN" sz="1800" kern="100" dirty="0">
                          <a:effectLst/>
                        </a:rPr>
                        <a:t>整体测试</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错误定位难</a:t>
                      </a:r>
                    </a:p>
                    <a:p>
                      <a:pPr indent="266700" algn="ctr">
                        <a:lnSpc>
                          <a:spcPct val="150000"/>
                        </a:lnSpc>
                      </a:pPr>
                      <a:r>
                        <a:rPr lang="zh-CN" sz="1800" kern="100" dirty="0">
                          <a:effectLst/>
                        </a:rPr>
                        <a:t>主要设计错误发现较晚</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31393312"/>
                  </a:ext>
                </a:extLst>
              </a:tr>
              <a:tr h="735937">
                <a:tc>
                  <a:txBody>
                    <a:bodyPr/>
                    <a:lstStyle/>
                    <a:p>
                      <a:pPr indent="266700" algn="ctr">
                        <a:lnSpc>
                          <a:spcPct val="150000"/>
                        </a:lnSpc>
                      </a:pPr>
                      <a:r>
                        <a:rPr lang="zh-CN" sz="1800" kern="100" dirty="0">
                          <a:effectLst/>
                        </a:rPr>
                        <a:t>自顶向下</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错误定位</a:t>
                      </a:r>
                    </a:p>
                    <a:p>
                      <a:pPr indent="266700" algn="ctr">
                        <a:lnSpc>
                          <a:spcPct val="150000"/>
                        </a:lnSpc>
                      </a:pPr>
                      <a:r>
                        <a:rPr lang="zh-CN" sz="1800" kern="100" dirty="0">
                          <a:effectLst/>
                        </a:rPr>
                        <a:t>主要设计错误发现早</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a:effectLst/>
                        </a:rPr>
                        <a:t>重用模块测试测试不足</a:t>
                      </a:r>
                    </a:p>
                    <a:p>
                      <a:pPr indent="266700" algn="ctr">
                        <a:lnSpc>
                          <a:spcPct val="150000"/>
                        </a:lnSpc>
                      </a:pPr>
                      <a:r>
                        <a:rPr lang="en-US"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32706092"/>
                  </a:ext>
                </a:extLst>
              </a:tr>
              <a:tr h="733554">
                <a:tc>
                  <a:txBody>
                    <a:bodyPr/>
                    <a:lstStyle/>
                    <a:p>
                      <a:pPr indent="266700" algn="ctr">
                        <a:lnSpc>
                          <a:spcPct val="150000"/>
                        </a:lnSpc>
                      </a:pPr>
                      <a:r>
                        <a:rPr lang="zh-CN" sz="1800" kern="100" dirty="0">
                          <a:effectLst/>
                        </a:rPr>
                        <a:t>自底向上</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a:effectLst/>
                        </a:rPr>
                        <a:t>错误定位</a:t>
                      </a:r>
                    </a:p>
                    <a:p>
                      <a:pPr indent="266700" algn="ctr">
                        <a:lnSpc>
                          <a:spcPct val="150000"/>
                        </a:lnSpc>
                      </a:pPr>
                      <a:r>
                        <a:rPr lang="zh-CN" sz="1800" kern="100">
                          <a:effectLst/>
                        </a:rPr>
                        <a:t>重用模块测试充分</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主要设计错误发现晚</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632332562"/>
                  </a:ext>
                </a:extLst>
              </a:tr>
              <a:tr h="1125142">
                <a:tc>
                  <a:txBody>
                    <a:bodyPr/>
                    <a:lstStyle/>
                    <a:p>
                      <a:pPr indent="266700" algn="ctr">
                        <a:lnSpc>
                          <a:spcPct val="150000"/>
                        </a:lnSpc>
                      </a:pPr>
                      <a:r>
                        <a:rPr lang="zh-CN" sz="1800" kern="100" dirty="0">
                          <a:effectLst/>
                        </a:rPr>
                        <a:t>三明治</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错误定位</a:t>
                      </a:r>
                    </a:p>
                    <a:p>
                      <a:pPr indent="266700" algn="ctr">
                        <a:lnSpc>
                          <a:spcPct val="150000"/>
                        </a:lnSpc>
                      </a:pPr>
                      <a:r>
                        <a:rPr lang="zh-CN" sz="1800" kern="100" dirty="0">
                          <a:effectLst/>
                        </a:rPr>
                        <a:t>主要设计错误发现早</a:t>
                      </a:r>
                    </a:p>
                    <a:p>
                      <a:pPr indent="266700" algn="ctr">
                        <a:lnSpc>
                          <a:spcPct val="150000"/>
                        </a:lnSpc>
                      </a:pPr>
                      <a:r>
                        <a:rPr lang="zh-CN" sz="1800" kern="100" dirty="0">
                          <a:effectLst/>
                        </a:rPr>
                        <a:t>重用模块测试充分</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pPr>
                      <a:r>
                        <a:rPr lang="zh-CN" sz="1800" kern="100" dirty="0">
                          <a:effectLst/>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16225206"/>
                  </a:ext>
                </a:extLst>
              </a:tr>
            </a:tbl>
          </a:graphicData>
        </a:graphic>
      </p:graphicFrame>
      <p:grpSp>
        <p:nvGrpSpPr>
          <p:cNvPr id="19" name="组合 18">
            <a:extLst>
              <a:ext uri="{FF2B5EF4-FFF2-40B4-BE49-F238E27FC236}">
                <a16:creationId xmlns:a16="http://schemas.microsoft.com/office/drawing/2014/main" id="{D765502E-2046-47CE-BD58-FDD1FA59DA02}"/>
              </a:ext>
            </a:extLst>
          </p:cNvPr>
          <p:cNvGrpSpPr/>
          <p:nvPr/>
        </p:nvGrpSpPr>
        <p:grpSpPr>
          <a:xfrm>
            <a:off x="0" y="-1270"/>
            <a:ext cx="12225655" cy="937703"/>
            <a:chOff x="0" y="0"/>
            <a:chExt cx="19253" cy="1247"/>
          </a:xfrm>
        </p:grpSpPr>
        <p:sp>
          <p:nvSpPr>
            <p:cNvPr id="20" name="矩形 4">
              <a:extLst>
                <a:ext uri="{FF2B5EF4-FFF2-40B4-BE49-F238E27FC236}">
                  <a16:creationId xmlns:a16="http://schemas.microsoft.com/office/drawing/2014/main" id="{51F9BEA4-4092-406B-84A5-2817E2E4525A}"/>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1EA2359C-20B1-43F9-8379-6B4B6DF9E9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066DE69F-5638-4089-AFE1-1678434A3E60}"/>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E072598A-B6E7-4D5D-8EE1-B751849FF227}"/>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4" name="TextBox 9">
              <a:extLst>
                <a:ext uri="{FF2B5EF4-FFF2-40B4-BE49-F238E27FC236}">
                  <a16:creationId xmlns:a16="http://schemas.microsoft.com/office/drawing/2014/main" id="{A455485D-ACD3-4A20-81B8-495C82471004}"/>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5" name="TextBox 9">
              <a:extLst>
                <a:ext uri="{FF2B5EF4-FFF2-40B4-BE49-F238E27FC236}">
                  <a16:creationId xmlns:a16="http://schemas.microsoft.com/office/drawing/2014/main" id="{275F8946-36CF-416E-821A-3BCD442D90AF}"/>
                </a:ext>
              </a:extLst>
            </p:cNvPr>
            <p:cNvSpPr txBox="1"/>
            <p:nvPr/>
          </p:nvSpPr>
          <p:spPr>
            <a:xfrm>
              <a:off x="11844"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A0738512-4161-4B12-B3CC-08020F86E62A}"/>
                </a:ext>
              </a:extLst>
            </p:cNvPr>
            <p:cNvCxnSpPr/>
            <p:nvPr/>
          </p:nvCxnSpPr>
          <p:spPr>
            <a:xfrm>
              <a:off x="11966"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5BC767A1-43CB-4514-B421-88BC51B25BA8}"/>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6F929445-1870-468A-9CDE-0791BC827734}"/>
              </a:ext>
            </a:extLst>
          </p:cNvPr>
          <p:cNvSpPr/>
          <p:nvPr/>
        </p:nvSpPr>
        <p:spPr>
          <a:xfrm>
            <a:off x="5047614" y="-358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集成测试</a:t>
            </a:r>
          </a:p>
        </p:txBody>
      </p:sp>
    </p:spTree>
    <p:extLst>
      <p:ext uri="{BB962C8B-B14F-4D97-AF65-F5344CB8AC3E}">
        <p14:creationId xmlns:p14="http://schemas.microsoft.com/office/powerpoint/2010/main" val="22664534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Part.07</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产品测试与验收测试</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4162038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6.7 </a:t>
            </a:r>
            <a:r>
              <a:rPr lang="zh-CN" altLang="en-US" sz="2800" b="1" dirty="0">
                <a:solidFill>
                  <a:schemeClr val="tx1">
                    <a:lumMod val="65000"/>
                    <a:lumOff val="35000"/>
                  </a:schemeClr>
                </a:solidFill>
                <a:cs typeface="+mn-ea"/>
                <a:sym typeface="+mn-lt"/>
              </a:rPr>
              <a:t>产品测试与验收测试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a16="http://schemas.microsoft.com/office/drawing/2014/main" id="{D4AAE647-543B-452A-9811-D6924E1F4D89}"/>
              </a:ext>
            </a:extLst>
          </p:cNvPr>
          <p:cNvGrpSpPr/>
          <p:nvPr/>
        </p:nvGrpSpPr>
        <p:grpSpPr>
          <a:xfrm>
            <a:off x="0" y="-1270"/>
            <a:ext cx="12225655" cy="937703"/>
            <a:chOff x="0" y="0"/>
            <a:chExt cx="19253" cy="1247"/>
          </a:xfrm>
        </p:grpSpPr>
        <p:sp>
          <p:nvSpPr>
            <p:cNvPr id="36" name="矩形 4">
              <a:extLst>
                <a:ext uri="{FF2B5EF4-FFF2-40B4-BE49-F238E27FC236}">
                  <a16:creationId xmlns:a16="http://schemas.microsoft.com/office/drawing/2014/main" id="{D7D5F0B9-86FB-4F17-AE6A-FD939F8FCB72}"/>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37" name="图片 36">
              <a:extLst>
                <a:ext uri="{FF2B5EF4-FFF2-40B4-BE49-F238E27FC236}">
                  <a16:creationId xmlns:a16="http://schemas.microsoft.com/office/drawing/2014/main" id="{1F6453F9-BA2D-4958-AAD5-FB647378EE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38" name="直接连接符 38">
              <a:extLst>
                <a:ext uri="{FF2B5EF4-FFF2-40B4-BE49-F238E27FC236}">
                  <a16:creationId xmlns:a16="http://schemas.microsoft.com/office/drawing/2014/main" id="{020D0E86-AC05-47E2-84B7-1CE921663B7B}"/>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9">
              <a:extLst>
                <a:ext uri="{FF2B5EF4-FFF2-40B4-BE49-F238E27FC236}">
                  <a16:creationId xmlns:a16="http://schemas.microsoft.com/office/drawing/2014/main" id="{F3A05E53-CDA8-403B-A5B2-D44FE2D3CDB7}"/>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40" name="TextBox 9">
              <a:extLst>
                <a:ext uri="{FF2B5EF4-FFF2-40B4-BE49-F238E27FC236}">
                  <a16:creationId xmlns:a16="http://schemas.microsoft.com/office/drawing/2014/main" id="{408C6539-0D20-43C0-8FD4-E9DAE42163A9}"/>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41" name="TextBox 9">
              <a:extLst>
                <a:ext uri="{FF2B5EF4-FFF2-40B4-BE49-F238E27FC236}">
                  <a16:creationId xmlns:a16="http://schemas.microsoft.com/office/drawing/2014/main" id="{54DD5268-AA91-43C0-84BD-D6306BFA35FA}"/>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42" name="直接连接符 38">
              <a:extLst>
                <a:ext uri="{FF2B5EF4-FFF2-40B4-BE49-F238E27FC236}">
                  <a16:creationId xmlns:a16="http://schemas.microsoft.com/office/drawing/2014/main" id="{E7D8D9D0-F4DC-4919-A2EA-4264C26A62ED}"/>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38">
              <a:extLst>
                <a:ext uri="{FF2B5EF4-FFF2-40B4-BE49-F238E27FC236}">
                  <a16:creationId xmlns:a16="http://schemas.microsoft.com/office/drawing/2014/main" id="{3D6F1248-2E32-4A0E-8C6F-91ED4CA95712}"/>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矩形 43">
            <a:extLst>
              <a:ext uri="{FF2B5EF4-FFF2-40B4-BE49-F238E27FC236}">
                <a16:creationId xmlns:a16="http://schemas.microsoft.com/office/drawing/2014/main" id="{2B692328-9D15-414D-96D0-877C31688241}"/>
              </a:ext>
            </a:extLst>
          </p:cNvPr>
          <p:cNvSpPr/>
          <p:nvPr/>
        </p:nvSpPr>
        <p:spPr>
          <a:xfrm>
            <a:off x="6921499"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测试与验收</a:t>
            </a:r>
          </a:p>
        </p:txBody>
      </p:sp>
      <p:grpSp>
        <p:nvGrpSpPr>
          <p:cNvPr id="9" name="组合 8">
            <a:extLst>
              <a:ext uri="{FF2B5EF4-FFF2-40B4-BE49-F238E27FC236}">
                <a16:creationId xmlns:a16="http://schemas.microsoft.com/office/drawing/2014/main" id="{9653703B-5706-3E9A-4D90-7465C4235E73}"/>
              </a:ext>
            </a:extLst>
          </p:cNvPr>
          <p:cNvGrpSpPr/>
          <p:nvPr/>
        </p:nvGrpSpPr>
        <p:grpSpPr>
          <a:xfrm>
            <a:off x="809972" y="1727802"/>
            <a:ext cx="5102844" cy="461665"/>
            <a:chOff x="797704" y="1513999"/>
            <a:chExt cx="6563634" cy="461665"/>
          </a:xfrm>
        </p:grpSpPr>
        <p:sp>
          <p:nvSpPr>
            <p:cNvPr id="10" name="矩形 9">
              <a:extLst>
                <a:ext uri="{FF2B5EF4-FFF2-40B4-BE49-F238E27FC236}">
                  <a16:creationId xmlns:a16="http://schemas.microsoft.com/office/drawing/2014/main" id="{7E43E593-FC54-8E82-C541-49E2A9E8165D}"/>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C3A333D3-E556-D5DC-85D1-FC8776844FC9}"/>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产品测试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a:extLst>
              <a:ext uri="{FF2B5EF4-FFF2-40B4-BE49-F238E27FC236}">
                <a16:creationId xmlns:a16="http://schemas.microsoft.com/office/drawing/2014/main" id="{9128B4DE-8A0A-1970-7AE5-76EFD0DBA6FD}"/>
              </a:ext>
            </a:extLst>
          </p:cNvPr>
          <p:cNvSpPr txBox="1"/>
          <p:nvPr/>
        </p:nvSpPr>
        <p:spPr>
          <a:xfrm>
            <a:off x="762649" y="2425176"/>
            <a:ext cx="10490171" cy="944554"/>
          </a:xfrm>
          <a:prstGeom prst="rect">
            <a:avLst/>
          </a:prstGeom>
          <a:noFill/>
          <a:ln>
            <a:solidFill>
              <a:schemeClr val="tx2">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产品测试的目的是</a:t>
            </a:r>
            <a:r>
              <a:rPr lang="zh-CN" altLang="en-US" sz="2000" dirty="0">
                <a:solidFill>
                  <a:srgbClr val="FF0000"/>
                </a:solidFill>
              </a:rPr>
              <a:t>验证软件是否完全满足或超出需求说明的要求</a:t>
            </a:r>
            <a:r>
              <a:rPr lang="zh-CN" altLang="en-US" sz="2000" dirty="0"/>
              <a:t>。如果是</a:t>
            </a:r>
            <a:r>
              <a:rPr lang="zh-CN" altLang="en-US" sz="2000" dirty="0">
                <a:solidFill>
                  <a:srgbClr val="FF0000"/>
                </a:solidFill>
              </a:rPr>
              <a:t>商品类软件</a:t>
            </a:r>
            <a:r>
              <a:rPr lang="zh-CN" altLang="en-US" sz="2000" dirty="0"/>
              <a:t>，测试重点在于其可靠性、可用性和市场定位。</a:t>
            </a:r>
            <a:endParaRPr lang="zh-CN" altLang="en-US" sz="2000" dirty="0">
              <a:cs typeface="+mn-ea"/>
              <a:sym typeface="+mn-lt"/>
            </a:endParaRPr>
          </a:p>
        </p:txBody>
      </p:sp>
      <p:sp>
        <p:nvSpPr>
          <p:cNvPr id="17" name="文本框 16">
            <a:extLst>
              <a:ext uri="{FF2B5EF4-FFF2-40B4-BE49-F238E27FC236}">
                <a16:creationId xmlns:a16="http://schemas.microsoft.com/office/drawing/2014/main" id="{2E80DC26-354F-4413-B752-EDC928309D25}"/>
              </a:ext>
            </a:extLst>
          </p:cNvPr>
          <p:cNvSpPr txBox="1"/>
          <p:nvPr/>
        </p:nvSpPr>
        <p:spPr>
          <a:xfrm>
            <a:off x="754401" y="4358623"/>
            <a:ext cx="10490171" cy="933461"/>
          </a:xfrm>
          <a:prstGeom prst="rect">
            <a:avLst/>
          </a:prstGeom>
          <a:noFill/>
          <a:ln>
            <a:solidFill>
              <a:schemeClr val="tx2">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由于不同用户有不同的硬件、软件环境和应用需求，用户可能对软件的</a:t>
            </a:r>
            <a:r>
              <a:rPr lang="zh-CN" altLang="en-US" sz="2000" dirty="0">
                <a:solidFill>
                  <a:srgbClr val="FF0000"/>
                </a:solidFill>
              </a:rPr>
              <a:t>适应性、可靠性和易用性</a:t>
            </a:r>
            <a:r>
              <a:rPr lang="zh-CN" altLang="en-US" sz="2000" dirty="0"/>
              <a:t>提出反馈。根据这些反馈，可以进一步确定产品的</a:t>
            </a:r>
            <a:r>
              <a:rPr lang="zh-CN" altLang="en-US" sz="2000" dirty="0">
                <a:solidFill>
                  <a:srgbClr val="FF0000"/>
                </a:solidFill>
              </a:rPr>
              <a:t>市场地位和定价策略</a:t>
            </a:r>
            <a:r>
              <a:rPr lang="zh-CN" altLang="en-US" sz="2000" dirty="0"/>
              <a:t>。</a:t>
            </a:r>
            <a:endParaRPr lang="zh-CN" altLang="en-US" sz="2000" dirty="0">
              <a:cs typeface="+mn-ea"/>
              <a:sym typeface="+mn-lt"/>
            </a:endParaRPr>
          </a:p>
        </p:txBody>
      </p:sp>
    </p:spTree>
    <p:extLst>
      <p:ext uri="{BB962C8B-B14F-4D97-AF65-F5344CB8AC3E}">
        <p14:creationId xmlns:p14="http://schemas.microsoft.com/office/powerpoint/2010/main" val="3539627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6.7 </a:t>
            </a:r>
            <a:r>
              <a:rPr lang="zh-CN" altLang="en-US" sz="2800" b="1" dirty="0">
                <a:solidFill>
                  <a:schemeClr val="tx1">
                    <a:lumMod val="65000"/>
                    <a:lumOff val="35000"/>
                  </a:schemeClr>
                </a:solidFill>
                <a:cs typeface="+mn-ea"/>
                <a:sym typeface="+mn-lt"/>
              </a:rPr>
              <a:t>产品测试与验收测试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3811DC34-C7B1-4865-B1CC-4E8437ACB603}"/>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ED29B837-19DB-4F66-A2CC-9336A4622EC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D4594E22-08AD-4C2B-9262-2FFF560D30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2D7D33ED-1E96-4ADF-AF3B-2743E5BBCF47}"/>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E28548E9-F711-4E21-B0DF-604AA54B9593}"/>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4F4A3E1D-93FC-4F4C-A406-1E188482F141}"/>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47E467F4-68A8-4974-A051-BD7CDFF8B082}"/>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E5EA79EC-410A-4BDF-A3C9-D24F6DA44099}"/>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8724833F-4611-4B9B-984F-0264A461BEB2}"/>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8BE19E6C-7EE6-41D6-AA6C-57A8A7E007D7}"/>
              </a:ext>
            </a:extLst>
          </p:cNvPr>
          <p:cNvSpPr/>
          <p:nvPr/>
        </p:nvSpPr>
        <p:spPr>
          <a:xfrm>
            <a:off x="6921499"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测试与验收</a:t>
            </a:r>
          </a:p>
        </p:txBody>
      </p:sp>
      <p:grpSp>
        <p:nvGrpSpPr>
          <p:cNvPr id="9" name="组合 8">
            <a:extLst>
              <a:ext uri="{FF2B5EF4-FFF2-40B4-BE49-F238E27FC236}">
                <a16:creationId xmlns:a16="http://schemas.microsoft.com/office/drawing/2014/main" id="{F803AFBF-C1A2-B300-6242-E7403E0AF28C}"/>
              </a:ext>
            </a:extLst>
          </p:cNvPr>
          <p:cNvGrpSpPr/>
          <p:nvPr/>
        </p:nvGrpSpPr>
        <p:grpSpPr>
          <a:xfrm>
            <a:off x="809972" y="1727802"/>
            <a:ext cx="5102844" cy="461665"/>
            <a:chOff x="797704" y="1513999"/>
            <a:chExt cx="6563634" cy="461665"/>
          </a:xfrm>
        </p:grpSpPr>
        <p:sp>
          <p:nvSpPr>
            <p:cNvPr id="10" name="矩形 9">
              <a:extLst>
                <a:ext uri="{FF2B5EF4-FFF2-40B4-BE49-F238E27FC236}">
                  <a16:creationId xmlns:a16="http://schemas.microsoft.com/office/drawing/2014/main" id="{0ABD4A60-1052-A7A6-8F4D-5BA52A23FB2A}"/>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E717AAF9-C3F5-1B47-97D7-06E21ED4E999}"/>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产品测试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a:extLst>
              <a:ext uri="{FF2B5EF4-FFF2-40B4-BE49-F238E27FC236}">
                <a16:creationId xmlns:a16="http://schemas.microsoft.com/office/drawing/2014/main" id="{C56104B1-9D1E-5ED0-4B42-BB81E774EC25}"/>
              </a:ext>
            </a:extLst>
          </p:cNvPr>
          <p:cNvSpPr txBox="1"/>
          <p:nvPr/>
        </p:nvSpPr>
        <p:spPr>
          <a:xfrm>
            <a:off x="809972" y="2563260"/>
            <a:ext cx="5245085" cy="944554"/>
          </a:xfrm>
          <a:prstGeom prst="rect">
            <a:avLst/>
          </a:prstGeom>
          <a:noFill/>
          <a:ln>
            <a:solidFill>
              <a:schemeClr val="tx2">
                <a:lumMod val="75000"/>
                <a:lumOff val="25000"/>
              </a:schemeClr>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对于</a:t>
            </a:r>
            <a:r>
              <a:rPr lang="zh-CN" altLang="en-US" sz="2000" dirty="0">
                <a:solidFill>
                  <a:srgbClr val="FF0000"/>
                </a:solidFill>
              </a:rPr>
              <a:t>合同约定</a:t>
            </a:r>
            <a:r>
              <a:rPr lang="zh-CN" altLang="en-US" sz="2000" dirty="0"/>
              <a:t>的软件，产品测试在内部完成。</a:t>
            </a:r>
            <a:endParaRPr lang="en-US" altLang="zh-CN" sz="2000" dirty="0"/>
          </a:p>
        </p:txBody>
      </p:sp>
      <p:sp>
        <p:nvSpPr>
          <p:cNvPr id="17" name="文本框 16">
            <a:extLst>
              <a:ext uri="{FF2B5EF4-FFF2-40B4-BE49-F238E27FC236}">
                <a16:creationId xmlns:a16="http://schemas.microsoft.com/office/drawing/2014/main" id="{736A92D5-15E1-E0E0-A909-BBA6A7DDFC5D}"/>
              </a:ext>
            </a:extLst>
          </p:cNvPr>
          <p:cNvSpPr txBox="1"/>
          <p:nvPr/>
        </p:nvSpPr>
        <p:spPr>
          <a:xfrm>
            <a:off x="6974426" y="2330792"/>
            <a:ext cx="4364355" cy="3653693"/>
          </a:xfrm>
          <a:prstGeom prst="rect">
            <a:avLst/>
          </a:prstGeom>
          <a:noFill/>
          <a:ln>
            <a:solidFill>
              <a:schemeClr val="tx2">
                <a:lumMod val="75000"/>
                <a:lumOff val="25000"/>
              </a:schemeClr>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正确性测试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可靠性测试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鲁棒性测试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压力测试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性能测试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文档测试</a:t>
            </a:r>
            <a:endParaRPr lang="en-US" altLang="zh-CN" sz="2000" dirty="0">
              <a:cs typeface="+mn-ea"/>
              <a:sym typeface="+mn-lt"/>
            </a:endParaRPr>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endParaRPr lang="en-US" altLang="zh-CN" sz="2000" dirty="0">
              <a:cs typeface="+mn-ea"/>
              <a:sym typeface="+mn-lt"/>
            </a:endParaRPr>
          </a:p>
        </p:txBody>
      </p:sp>
      <p:sp>
        <p:nvSpPr>
          <p:cNvPr id="38" name="文本框 37">
            <a:extLst>
              <a:ext uri="{FF2B5EF4-FFF2-40B4-BE49-F238E27FC236}">
                <a16:creationId xmlns:a16="http://schemas.microsoft.com/office/drawing/2014/main" id="{5EB5DADA-F498-97EA-7236-E94C64479BFD}"/>
              </a:ext>
            </a:extLst>
          </p:cNvPr>
          <p:cNvSpPr txBox="1"/>
          <p:nvPr/>
        </p:nvSpPr>
        <p:spPr>
          <a:xfrm>
            <a:off x="809972" y="4099362"/>
            <a:ext cx="5245085" cy="1382301"/>
          </a:xfrm>
          <a:prstGeom prst="rect">
            <a:avLst/>
          </a:prstGeom>
          <a:noFill/>
          <a:ln>
            <a:solidFill>
              <a:schemeClr val="tx2">
                <a:lumMod val="75000"/>
                <a:lumOff val="25000"/>
              </a:schemeClr>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为确保产品顺利通过验收测试，软件质量人员需根据需求说明执行一系列测试，主要包括以下内容：</a:t>
            </a:r>
            <a:endParaRPr lang="en-US" altLang="zh-CN" sz="2000" dirty="0">
              <a:cs typeface="+mn-ea"/>
              <a:sym typeface="+mn-lt"/>
            </a:endParaRPr>
          </a:p>
        </p:txBody>
      </p:sp>
    </p:spTree>
    <p:extLst>
      <p:ext uri="{BB962C8B-B14F-4D97-AF65-F5344CB8AC3E}">
        <p14:creationId xmlns:p14="http://schemas.microsoft.com/office/powerpoint/2010/main" val="8612702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6.7 </a:t>
            </a:r>
            <a:r>
              <a:rPr lang="zh-CN" altLang="en-US" sz="2800" b="1" dirty="0">
                <a:solidFill>
                  <a:schemeClr val="tx1">
                    <a:lumMod val="65000"/>
                    <a:lumOff val="35000"/>
                  </a:schemeClr>
                </a:solidFill>
                <a:cs typeface="+mn-ea"/>
                <a:sym typeface="+mn-lt"/>
              </a:rPr>
              <a:t>产品测试与验收测试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C4D71147-011E-4024-B4D5-739D5FF459C0}"/>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55AD836C-6369-4979-8D0A-455054C25FB3}"/>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1FEC6972-2189-49AB-AA56-E2D57ADCFF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F265F8D5-2679-43E9-91AA-765F73639E4E}"/>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386B1F54-9615-4367-8302-56BFE7434C3B}"/>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0D8B6D29-E205-47D7-B683-C76B03DB5872}"/>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CC84ABEC-E86E-42AA-BAC7-0A4E0AC384C8}"/>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F36E9DCE-13F6-425C-A3F6-9620257898F0}"/>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EF0BD490-D33E-4B64-9B07-68E239339264}"/>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E5365EF9-1229-482E-BF6B-EE5F0197E246}"/>
              </a:ext>
            </a:extLst>
          </p:cNvPr>
          <p:cNvSpPr/>
          <p:nvPr/>
        </p:nvSpPr>
        <p:spPr>
          <a:xfrm>
            <a:off x="6921499"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测试与验收</a:t>
            </a:r>
          </a:p>
        </p:txBody>
      </p:sp>
      <p:grpSp>
        <p:nvGrpSpPr>
          <p:cNvPr id="6" name="组合 5">
            <a:extLst>
              <a:ext uri="{FF2B5EF4-FFF2-40B4-BE49-F238E27FC236}">
                <a16:creationId xmlns:a16="http://schemas.microsoft.com/office/drawing/2014/main" id="{E1FBF714-2AAE-2D61-C87D-7A425BF3C66B}"/>
              </a:ext>
            </a:extLst>
          </p:cNvPr>
          <p:cNvGrpSpPr/>
          <p:nvPr/>
        </p:nvGrpSpPr>
        <p:grpSpPr>
          <a:xfrm>
            <a:off x="809972" y="1727802"/>
            <a:ext cx="5102844" cy="461665"/>
            <a:chOff x="797704" y="1513999"/>
            <a:chExt cx="6563634" cy="461665"/>
          </a:xfrm>
        </p:grpSpPr>
        <p:sp>
          <p:nvSpPr>
            <p:cNvPr id="7" name="矩形 6">
              <a:extLst>
                <a:ext uri="{FF2B5EF4-FFF2-40B4-BE49-F238E27FC236}">
                  <a16:creationId xmlns:a16="http://schemas.microsoft.com/office/drawing/2014/main" id="{502B219A-2357-CA3D-4F82-1E53171817CA}"/>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53F7CC92-AAD4-01E1-D894-A030DA0F3E2C}"/>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验收测试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9" name="文本框 8">
            <a:extLst>
              <a:ext uri="{FF2B5EF4-FFF2-40B4-BE49-F238E27FC236}">
                <a16:creationId xmlns:a16="http://schemas.microsoft.com/office/drawing/2014/main" id="{7C50BEC9-6612-6BE2-7C3A-67520E0E81B2}"/>
              </a:ext>
            </a:extLst>
          </p:cNvPr>
          <p:cNvSpPr txBox="1"/>
          <p:nvPr/>
        </p:nvSpPr>
        <p:spPr>
          <a:xfrm>
            <a:off x="762649" y="2425176"/>
            <a:ext cx="10490171" cy="944554"/>
          </a:xfrm>
          <a:prstGeom prst="rect">
            <a:avLst/>
          </a:prstGeom>
          <a:noFill/>
          <a:ln>
            <a:solidFill>
              <a:schemeClr val="tx2">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验收测试</a:t>
            </a:r>
            <a:r>
              <a:rPr lang="zh-CN" altLang="en-US" sz="2000" dirty="0"/>
              <a:t>是由用户指定的测试，可能涵盖之前的所有测试或部分测试。软件</a:t>
            </a:r>
            <a:r>
              <a:rPr lang="zh-CN" altLang="en-US" sz="2000" dirty="0">
                <a:solidFill>
                  <a:srgbClr val="FF0000"/>
                </a:solidFill>
              </a:rPr>
              <a:t>功能测试、健壮性测试、性能测试和文档测试</a:t>
            </a:r>
            <a:r>
              <a:rPr lang="zh-CN" altLang="en-US" sz="2000" dirty="0"/>
              <a:t>通常是必不可少的。</a:t>
            </a:r>
            <a:endParaRPr lang="zh-CN" altLang="en-US" sz="2000" dirty="0">
              <a:cs typeface="+mn-ea"/>
              <a:sym typeface="+mn-lt"/>
            </a:endParaRPr>
          </a:p>
        </p:txBody>
      </p:sp>
      <p:sp>
        <p:nvSpPr>
          <p:cNvPr id="10" name="文本框 9">
            <a:extLst>
              <a:ext uri="{FF2B5EF4-FFF2-40B4-BE49-F238E27FC236}">
                <a16:creationId xmlns:a16="http://schemas.microsoft.com/office/drawing/2014/main" id="{96CF0B16-028F-D78D-B822-94EADEC63D5F}"/>
              </a:ext>
            </a:extLst>
          </p:cNvPr>
          <p:cNvSpPr txBox="1"/>
          <p:nvPr/>
        </p:nvSpPr>
        <p:spPr>
          <a:xfrm>
            <a:off x="762648" y="4161099"/>
            <a:ext cx="10490171" cy="933461"/>
          </a:xfrm>
          <a:prstGeom prst="rect">
            <a:avLst/>
          </a:prstGeom>
          <a:noFill/>
          <a:ln>
            <a:solidFill>
              <a:schemeClr val="tx2">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验收测试</a:t>
            </a:r>
            <a:r>
              <a:rPr lang="zh-CN" altLang="en-US" sz="2000" dirty="0"/>
              <a:t>运行在用户的真实环境中，硬件和数据都是真实的。此时，可能会因</a:t>
            </a:r>
            <a:r>
              <a:rPr lang="zh-CN" altLang="en-US" sz="2000" dirty="0">
                <a:solidFill>
                  <a:srgbClr val="FF0000"/>
                </a:solidFill>
              </a:rPr>
              <a:t>软件升级导致旧数据与新数据格式不兼容</a:t>
            </a:r>
            <a:r>
              <a:rPr lang="zh-CN" altLang="en-US" sz="2000" dirty="0"/>
              <a:t>，需要用户和开发者提前做好准备。</a:t>
            </a:r>
            <a:endParaRPr lang="zh-CN" altLang="en-US" sz="2000" dirty="0">
              <a:cs typeface="+mn-ea"/>
              <a:sym typeface="+mn-lt"/>
            </a:endParaRPr>
          </a:p>
        </p:txBody>
      </p:sp>
    </p:spTree>
    <p:extLst>
      <p:ext uri="{BB962C8B-B14F-4D97-AF65-F5344CB8AC3E}">
        <p14:creationId xmlns:p14="http://schemas.microsoft.com/office/powerpoint/2010/main" val="11795753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ECF7B-078A-8F73-CA15-8EA4834B3D23}"/>
            </a:ext>
          </a:extLst>
        </p:cNvPr>
        <p:cNvGrpSpPr/>
        <p:nvPr/>
      </p:nvGrpSpPr>
      <p:grpSpPr>
        <a:xfrm>
          <a:off x="0" y="0"/>
          <a:ext cx="0" cy="0"/>
          <a:chOff x="0" y="0"/>
          <a:chExt cx="0" cy="0"/>
        </a:xfrm>
      </p:grpSpPr>
      <p:pic>
        <p:nvPicPr>
          <p:cNvPr id="13316" name="Picture 4" descr="“阿丽亚娜”升空3分钟爆炸 卫星葬身大海(图)">
            <a:extLst>
              <a:ext uri="{FF2B5EF4-FFF2-40B4-BE49-F238E27FC236}">
                <a16:creationId xmlns:a16="http://schemas.microsoft.com/office/drawing/2014/main" id="{8075C32B-2EC2-E697-CE0D-607128F6F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 y="1751425"/>
            <a:ext cx="6348596" cy="467939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6">
            <a:extLst>
              <a:ext uri="{FF2B5EF4-FFF2-40B4-BE49-F238E27FC236}">
                <a16:creationId xmlns:a16="http://schemas.microsoft.com/office/drawing/2014/main" id="{7EFCD617-366A-1873-B47B-B104426ADCBD}"/>
              </a:ext>
            </a:extLst>
          </p:cNvPr>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6.7 </a:t>
            </a:r>
            <a:r>
              <a:rPr lang="zh-CN" altLang="en-US" sz="2800" b="1" dirty="0">
                <a:solidFill>
                  <a:schemeClr val="tx1">
                    <a:lumMod val="65000"/>
                    <a:lumOff val="35000"/>
                  </a:schemeClr>
                </a:solidFill>
                <a:cs typeface="+mn-ea"/>
                <a:sym typeface="+mn-lt"/>
              </a:rPr>
              <a:t>产品测试与验收测试</a:t>
            </a:r>
          </a:p>
        </p:txBody>
      </p:sp>
      <p:grpSp>
        <p:nvGrpSpPr>
          <p:cNvPr id="13" name="组合 12">
            <a:extLst>
              <a:ext uri="{FF2B5EF4-FFF2-40B4-BE49-F238E27FC236}">
                <a16:creationId xmlns:a16="http://schemas.microsoft.com/office/drawing/2014/main" id="{AE150EFE-76A4-A858-B776-41E358B712FB}"/>
              </a:ext>
            </a:extLst>
          </p:cNvPr>
          <p:cNvGrpSpPr/>
          <p:nvPr/>
        </p:nvGrpSpPr>
        <p:grpSpPr>
          <a:xfrm>
            <a:off x="0" y="-2540"/>
            <a:ext cx="12192000" cy="794385"/>
            <a:chOff x="0" y="-4"/>
            <a:chExt cx="19200" cy="1251"/>
          </a:xfrm>
        </p:grpSpPr>
        <p:sp>
          <p:nvSpPr>
            <p:cNvPr id="14" name="矩形 4">
              <a:extLst>
                <a:ext uri="{FF2B5EF4-FFF2-40B4-BE49-F238E27FC236}">
                  <a16:creationId xmlns:a16="http://schemas.microsoft.com/office/drawing/2014/main" id="{652BF3A6-AE38-C4B5-04B7-3393AE421420}"/>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a:extLst>
                <a:ext uri="{FF2B5EF4-FFF2-40B4-BE49-F238E27FC236}">
                  <a16:creationId xmlns:a16="http://schemas.microsoft.com/office/drawing/2014/main" id="{D3CAE490-F84C-A716-64AB-909F0D3FB3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a:extLst>
                <a:ext uri="{FF2B5EF4-FFF2-40B4-BE49-F238E27FC236}">
                  <a16:creationId xmlns:a16="http://schemas.microsoft.com/office/drawing/2014/main" id="{EEDF719B-A2ED-A71F-8CC7-2406FF662A45}"/>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a:extLst>
                <a:ext uri="{FF2B5EF4-FFF2-40B4-BE49-F238E27FC236}">
                  <a16:creationId xmlns:a16="http://schemas.microsoft.com/office/drawing/2014/main" id="{46B6A2E8-C2C5-74FF-81A0-9B54CA6D4FED}"/>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a:extLst>
                <a:ext uri="{FF2B5EF4-FFF2-40B4-BE49-F238E27FC236}">
                  <a16:creationId xmlns:a16="http://schemas.microsoft.com/office/drawing/2014/main" id="{5001DAE8-9C2F-D562-D93B-286245968CE9}"/>
                </a:ext>
              </a:extLst>
            </p:cNvPr>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a:extLst>
                <a:ext uri="{FF2B5EF4-FFF2-40B4-BE49-F238E27FC236}">
                  <a16:creationId xmlns:a16="http://schemas.microsoft.com/office/drawing/2014/main" id="{E31BD2C9-0B86-C867-8AE4-BAB0CCA1AA68}"/>
                </a:ext>
              </a:extLst>
            </p:cNvPr>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a:extLst>
                <a:ext uri="{FF2B5EF4-FFF2-40B4-BE49-F238E27FC236}">
                  <a16:creationId xmlns:a16="http://schemas.microsoft.com/office/drawing/2014/main" id="{08937FE3-C34B-C8A3-CB68-18DC8F9EDB92}"/>
                </a:ext>
              </a:extLst>
            </p:cNvPr>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a:extLst>
                <a:ext uri="{FF2B5EF4-FFF2-40B4-BE49-F238E27FC236}">
                  <a16:creationId xmlns:a16="http://schemas.microsoft.com/office/drawing/2014/main" id="{5246C4D7-CA5B-C5CF-91A4-C41B5B1CB4B8}"/>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a:extLst>
                <a:ext uri="{FF2B5EF4-FFF2-40B4-BE49-F238E27FC236}">
                  <a16:creationId xmlns:a16="http://schemas.microsoft.com/office/drawing/2014/main" id="{36DBBBF8-995B-1959-5B82-416763F30045}"/>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a:extLst>
                <a:ext uri="{FF2B5EF4-FFF2-40B4-BE49-F238E27FC236}">
                  <a16:creationId xmlns:a16="http://schemas.microsoft.com/office/drawing/2014/main" id="{FACE9677-E759-548C-1F0E-2192C559E7CB}"/>
                </a:ext>
              </a:extLst>
            </p:cNvPr>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39F6F4B1-ADE2-2BE1-F07E-24391516B5E4}"/>
              </a:ext>
            </a:extLst>
          </p:cNvPr>
          <p:cNvGrpSpPr/>
          <p:nvPr/>
        </p:nvGrpSpPr>
        <p:grpSpPr>
          <a:xfrm>
            <a:off x="0" y="-1270"/>
            <a:ext cx="12225655" cy="937703"/>
            <a:chOff x="0" y="0"/>
            <a:chExt cx="19253" cy="1247"/>
          </a:xfrm>
        </p:grpSpPr>
        <p:sp>
          <p:nvSpPr>
            <p:cNvPr id="19" name="矩形 4">
              <a:extLst>
                <a:ext uri="{FF2B5EF4-FFF2-40B4-BE49-F238E27FC236}">
                  <a16:creationId xmlns:a16="http://schemas.microsoft.com/office/drawing/2014/main" id="{7B80E036-A2EC-545E-9478-8FACE3CBD6A4}"/>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F0790D17-E99C-BE60-677A-7994A3445F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F8CF2ECD-443F-3107-0BFF-BC18C56760E4}"/>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3ED0D098-E032-7FD0-3909-6922AD4E38AB}"/>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F7A2C0FA-C587-D6C1-FC56-5E5AE321C54A}"/>
                </a:ext>
              </a:extLst>
            </p:cNvPr>
            <p:cNvSpPr txBox="1"/>
            <p:nvPr/>
          </p:nvSpPr>
          <p:spPr>
            <a:xfrm>
              <a:off x="14788" y="324"/>
              <a:ext cx="4465"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面向对象的软件测试</a:t>
              </a:r>
            </a:p>
          </p:txBody>
        </p:sp>
        <p:sp>
          <p:nvSpPr>
            <p:cNvPr id="24" name="TextBox 9">
              <a:extLst>
                <a:ext uri="{FF2B5EF4-FFF2-40B4-BE49-F238E27FC236}">
                  <a16:creationId xmlns:a16="http://schemas.microsoft.com/office/drawing/2014/main" id="{318BB1C1-1CC3-6FC4-107F-A1E425AE09DF}"/>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255C2522-69EC-D893-BEAE-BFE2B9021D59}"/>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33DFA1FA-3E14-EBE7-AD9D-703041A0D70C}"/>
                </a:ext>
              </a:extLst>
            </p:cNvPr>
            <p:cNvCxnSpPr/>
            <p:nvPr/>
          </p:nvCxnSpPr>
          <p:spPr>
            <a:xfrm>
              <a:off x="14725"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E73C8B68-0C42-DB59-1E9D-CF432C124E41}"/>
              </a:ext>
            </a:extLst>
          </p:cNvPr>
          <p:cNvSpPr/>
          <p:nvPr/>
        </p:nvSpPr>
        <p:spPr>
          <a:xfrm>
            <a:off x="6921499" y="-11423"/>
            <a:ext cx="2376392"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测试与验收</a:t>
            </a:r>
          </a:p>
        </p:txBody>
      </p:sp>
      <p:pic>
        <p:nvPicPr>
          <p:cNvPr id="13314" name="Picture 2">
            <a:extLst>
              <a:ext uri="{FF2B5EF4-FFF2-40B4-BE49-F238E27FC236}">
                <a16:creationId xmlns:a16="http://schemas.microsoft.com/office/drawing/2014/main" id="{F7496FE5-D090-8308-1AFC-D1DE50AD4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2270" y="2686928"/>
            <a:ext cx="6649729" cy="417107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AC9824D-BC48-9BEE-F09A-390709970E3D}"/>
              </a:ext>
            </a:extLst>
          </p:cNvPr>
          <p:cNvSpPr txBox="1"/>
          <p:nvPr/>
        </p:nvSpPr>
        <p:spPr>
          <a:xfrm>
            <a:off x="189914" y="6154615"/>
            <a:ext cx="5134708" cy="646331"/>
          </a:xfrm>
          <a:prstGeom prst="rect">
            <a:avLst/>
          </a:prstGeom>
          <a:solidFill>
            <a:srgbClr val="FFFF00"/>
          </a:solidFill>
        </p:spPr>
        <p:txBody>
          <a:bodyPr wrap="square" rtlCol="0">
            <a:spAutoFit/>
          </a:bodyPr>
          <a:lstStyle/>
          <a:p>
            <a:r>
              <a:rPr lang="zh-CN" altLang="en-US" b="1" i="0" dirty="0">
                <a:solidFill>
                  <a:srgbClr val="060607"/>
                </a:solidFill>
                <a:effectLst/>
                <a:latin typeface="-apple-system"/>
              </a:rPr>
              <a:t>阿丽亚娜</a:t>
            </a:r>
            <a:r>
              <a:rPr lang="en-US" altLang="zh-CN" b="1" i="0" dirty="0">
                <a:solidFill>
                  <a:srgbClr val="060607"/>
                </a:solidFill>
                <a:effectLst/>
                <a:latin typeface="-apple-system"/>
              </a:rPr>
              <a:t>5</a:t>
            </a:r>
            <a:r>
              <a:rPr lang="zh-CN" altLang="en-US" b="1" i="0" dirty="0">
                <a:solidFill>
                  <a:srgbClr val="060607"/>
                </a:solidFill>
                <a:effectLst/>
                <a:latin typeface="-apple-system"/>
              </a:rPr>
              <a:t>型火箭因为简单地复用阿</a:t>
            </a:r>
            <a:r>
              <a:rPr lang="en-US" altLang="zh-CN" b="1" i="0" dirty="0">
                <a:solidFill>
                  <a:srgbClr val="060607"/>
                </a:solidFill>
                <a:effectLst/>
                <a:latin typeface="-apple-system"/>
              </a:rPr>
              <a:t>4</a:t>
            </a:r>
            <a:r>
              <a:rPr lang="zh-CN" altLang="en-US" b="1" i="0" dirty="0">
                <a:solidFill>
                  <a:srgbClr val="060607"/>
                </a:solidFill>
                <a:effectLst/>
                <a:latin typeface="-apple-system"/>
              </a:rPr>
              <a:t>型火箭代码而不考虑数据类型转换时的数据溢出，最终爆炸</a:t>
            </a:r>
            <a:endParaRPr lang="zh-CN" altLang="en-US" dirty="0"/>
          </a:p>
        </p:txBody>
      </p:sp>
      <p:pic>
        <p:nvPicPr>
          <p:cNvPr id="13318" name="Picture 6">
            <a:extLst>
              <a:ext uri="{FF2B5EF4-FFF2-40B4-BE49-F238E27FC236}">
                <a16:creationId xmlns:a16="http://schemas.microsoft.com/office/drawing/2014/main" id="{65533AFF-8C20-C76B-D80C-BA602C6F322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572" y="2686928"/>
            <a:ext cx="2113096" cy="320863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7B502C8-1CDD-DB67-DAD7-1C5B58E43ABD}"/>
              </a:ext>
            </a:extLst>
          </p:cNvPr>
          <p:cNvSpPr txBox="1"/>
          <p:nvPr/>
        </p:nvSpPr>
        <p:spPr>
          <a:xfrm>
            <a:off x="7146535" y="2676777"/>
            <a:ext cx="3948430" cy="369332"/>
          </a:xfrm>
          <a:prstGeom prst="rect">
            <a:avLst/>
          </a:prstGeom>
          <a:solidFill>
            <a:srgbClr val="FFFF00"/>
          </a:solidFill>
        </p:spPr>
        <p:txBody>
          <a:bodyPr wrap="square" rtlCol="0">
            <a:spAutoFit/>
          </a:bodyPr>
          <a:lstStyle/>
          <a:p>
            <a:r>
              <a:rPr lang="en-US" altLang="zh-CN" dirty="0" err="1"/>
              <a:t>C919</a:t>
            </a:r>
            <a:r>
              <a:rPr lang="zh-CN" altLang="en-US" dirty="0"/>
              <a:t>经历四轮“大考”最终圆满首飞</a:t>
            </a:r>
          </a:p>
        </p:txBody>
      </p:sp>
      <p:sp>
        <p:nvSpPr>
          <p:cNvPr id="11" name="文本框 10">
            <a:extLst>
              <a:ext uri="{FF2B5EF4-FFF2-40B4-BE49-F238E27FC236}">
                <a16:creationId xmlns:a16="http://schemas.microsoft.com/office/drawing/2014/main" id="{DC7BF984-9E5C-9673-9D62-FDF0AD66FB61}"/>
              </a:ext>
            </a:extLst>
          </p:cNvPr>
          <p:cNvSpPr txBox="1"/>
          <p:nvPr/>
        </p:nvSpPr>
        <p:spPr>
          <a:xfrm>
            <a:off x="6471285" y="1500472"/>
            <a:ext cx="4411980" cy="830997"/>
          </a:xfrm>
          <a:prstGeom prst="rect">
            <a:avLst/>
          </a:prstGeom>
          <a:solidFill>
            <a:srgbClr val="FFFF00"/>
          </a:solidFill>
        </p:spPr>
        <p:txBody>
          <a:bodyPr wrap="square" rtlCol="0">
            <a:spAutoFit/>
          </a:bodyPr>
          <a:lstStyle/>
          <a:p>
            <a:r>
              <a:rPr lang="zh-CN" altLang="en-US" sz="2400" dirty="0"/>
              <a:t>对待科研工作，我们一定要有</a:t>
            </a:r>
            <a:r>
              <a:rPr lang="zh-CN" altLang="en-US" sz="2400" dirty="0">
                <a:solidFill>
                  <a:srgbClr val="FF0000"/>
                </a:solidFill>
              </a:rPr>
              <a:t>责任心，要谨慎认真</a:t>
            </a:r>
          </a:p>
        </p:txBody>
      </p:sp>
    </p:spTree>
    <p:extLst>
      <p:ext uri="{BB962C8B-B14F-4D97-AF65-F5344CB8AC3E}">
        <p14:creationId xmlns:p14="http://schemas.microsoft.com/office/powerpoint/2010/main" val="25574627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Part.08</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面向对象的软件测试</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20610820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8094CBC-DBB0-449A-8049-60119B1D6EED}"/>
              </a:ext>
            </a:extLst>
          </p:cNvPr>
          <p:cNvGrpSpPr/>
          <p:nvPr/>
        </p:nvGrpSpPr>
        <p:grpSpPr>
          <a:xfrm>
            <a:off x="0" y="-1270"/>
            <a:ext cx="12192000" cy="937703"/>
            <a:chOff x="0" y="0"/>
            <a:chExt cx="19200" cy="1247"/>
          </a:xfrm>
        </p:grpSpPr>
        <p:sp>
          <p:nvSpPr>
            <p:cNvPr id="18" name="矩形 4">
              <a:extLst>
                <a:ext uri="{FF2B5EF4-FFF2-40B4-BE49-F238E27FC236}">
                  <a16:creationId xmlns:a16="http://schemas.microsoft.com/office/drawing/2014/main" id="{E8C7888D-3A6D-4F58-91BA-0F44870C218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4EC3C391-78AC-4C49-8C9E-2DF423AB26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30410BF3-CE12-466E-AE73-31140A20CFA2}"/>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27F85562-04AC-4203-ADF8-5EDECA7D533B}"/>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2" name="TextBox 9">
              <a:extLst>
                <a:ext uri="{FF2B5EF4-FFF2-40B4-BE49-F238E27FC236}">
                  <a16:creationId xmlns:a16="http://schemas.microsoft.com/office/drawing/2014/main" id="{6A6CBC7C-2E62-44C6-9BD2-A2BA8B8B4AAF}"/>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3" name="TextBox 9">
              <a:extLst>
                <a:ext uri="{FF2B5EF4-FFF2-40B4-BE49-F238E27FC236}">
                  <a16:creationId xmlns:a16="http://schemas.microsoft.com/office/drawing/2014/main" id="{1B451334-A5C8-4F7A-83B7-205E342EDD3E}"/>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14C4862E-1816-4B9B-A8CE-8ECB935238CD}"/>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7445FC2F-D2CA-4830-BB91-DD9787941F1A}"/>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E2D837FE-8540-47D2-BF25-264A510F19AC}"/>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4" name="组合 3">
            <a:extLst>
              <a:ext uri="{FF2B5EF4-FFF2-40B4-BE49-F238E27FC236}">
                <a16:creationId xmlns:a16="http://schemas.microsoft.com/office/drawing/2014/main" id="{6DDCF250-B00C-470E-63AC-7B723C22C900}"/>
              </a:ext>
            </a:extLst>
          </p:cNvPr>
          <p:cNvGrpSpPr/>
          <p:nvPr/>
        </p:nvGrpSpPr>
        <p:grpSpPr>
          <a:xfrm>
            <a:off x="809972" y="1727802"/>
            <a:ext cx="5102844" cy="461665"/>
            <a:chOff x="797704" y="1513999"/>
            <a:chExt cx="6563634" cy="461665"/>
          </a:xfrm>
        </p:grpSpPr>
        <p:sp>
          <p:nvSpPr>
            <p:cNvPr id="5" name="矩形 4">
              <a:extLst>
                <a:ext uri="{FF2B5EF4-FFF2-40B4-BE49-F238E27FC236}">
                  <a16:creationId xmlns:a16="http://schemas.microsoft.com/office/drawing/2014/main" id="{320D178C-00CF-41BA-2DF3-BE030791B99E}"/>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BEADB7D6-A455-6A89-9D1A-B9A79B4DFAE4}"/>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面向对象测试的单元</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
            <a:extLst>
              <a:ext uri="{FF2B5EF4-FFF2-40B4-BE49-F238E27FC236}">
                <a16:creationId xmlns:a16="http://schemas.microsoft.com/office/drawing/2014/main" id="{0983A71C-5C43-E8E0-58C4-58DE3A74B1D8}"/>
              </a:ext>
            </a:extLst>
          </p:cNvPr>
          <p:cNvSpPr txBox="1"/>
          <p:nvPr/>
        </p:nvSpPr>
        <p:spPr>
          <a:xfrm>
            <a:off x="762650" y="2959524"/>
            <a:ext cx="10284447" cy="794320"/>
          </a:xfrm>
          <a:prstGeom prst="rect">
            <a:avLst/>
          </a:prstGeom>
          <a:noFill/>
          <a:ln>
            <a:solidFill>
              <a:srgbClr val="0000CC"/>
            </a:solidFill>
          </a:ln>
        </p:spPr>
        <p:txBody>
          <a:bodyPr wrap="square" rtlCol="0">
            <a:spAutoFit/>
          </a:bodyPr>
          <a:lstStyle/>
          <a:p>
            <a:pPr marL="457200" indent="-457200">
              <a:lnSpc>
                <a:spcPct val="120000"/>
              </a:lnSpc>
              <a:buFont typeface="+mj-ea"/>
              <a:buAutoNum type="circleNumDbPlain"/>
            </a:pPr>
            <a:r>
              <a:rPr lang="zh-CN" altLang="en-US" sz="2000" dirty="0">
                <a:cs typeface="+mn-ea"/>
                <a:sym typeface="+mn-lt"/>
              </a:rPr>
              <a:t>单元是可以编译和执行的最小软件组件</a:t>
            </a:r>
            <a:r>
              <a:rPr lang="zh-CN" altLang="en-US" sz="2000" dirty="0">
                <a:cs typeface="+mn-ea"/>
                <a:sym typeface="Arial" panose="020B0604020202020204" pitchFamily="34" charset="0"/>
              </a:rPr>
              <a:t>。</a:t>
            </a:r>
            <a:endParaRPr lang="en-US" altLang="zh-CN" sz="2000" dirty="0">
              <a:cs typeface="+mn-ea"/>
              <a:sym typeface="Arial" panose="020B0604020202020204" pitchFamily="34" charset="0"/>
            </a:endParaRPr>
          </a:p>
          <a:p>
            <a:pPr marL="457200" indent="-457200">
              <a:lnSpc>
                <a:spcPct val="120000"/>
              </a:lnSpc>
              <a:buFont typeface="+mj-ea"/>
              <a:buAutoNum type="circleNumDbPlain"/>
            </a:pPr>
            <a:r>
              <a:rPr lang="zh-CN" altLang="en-US" sz="2000" dirty="0">
                <a:cs typeface="+mn-ea"/>
                <a:sym typeface="+mn-lt"/>
              </a:rPr>
              <a:t>单元是由一个开发人员独立开发的软件组件</a:t>
            </a:r>
            <a:r>
              <a:rPr lang="zh-CN" altLang="en-US" sz="2000" dirty="0">
                <a:cs typeface="+mn-ea"/>
                <a:sym typeface="Arial" panose="020B0604020202020204" pitchFamily="34" charset="0"/>
              </a:rPr>
              <a:t>。</a:t>
            </a:r>
            <a:endParaRPr lang="en-US" altLang="zh-CN" sz="2000" dirty="0">
              <a:cs typeface="+mn-ea"/>
              <a:sym typeface="Arial" panose="020B0604020202020204" pitchFamily="34" charset="0"/>
            </a:endParaRPr>
          </a:p>
        </p:txBody>
      </p:sp>
      <p:sp>
        <p:nvSpPr>
          <p:cNvPr id="3" name="文本框 2">
            <a:extLst>
              <a:ext uri="{FF2B5EF4-FFF2-40B4-BE49-F238E27FC236}">
                <a16:creationId xmlns:a16="http://schemas.microsoft.com/office/drawing/2014/main" id="{5B991AE9-E0C8-8920-5BB6-3F943E65855F}"/>
              </a:ext>
            </a:extLst>
          </p:cNvPr>
          <p:cNvSpPr txBox="1"/>
          <p:nvPr/>
        </p:nvSpPr>
        <p:spPr>
          <a:xfrm>
            <a:off x="725331" y="2321061"/>
            <a:ext cx="6321668" cy="429861"/>
          </a:xfrm>
          <a:prstGeom prst="rect">
            <a:avLst/>
          </a:prstGeom>
          <a:noFill/>
        </p:spPr>
        <p:txBody>
          <a:bodyPr wrap="square">
            <a:spAutoFit/>
          </a:bodyPr>
          <a:lstStyle/>
          <a:p>
            <a:pPr>
              <a:lnSpc>
                <a:spcPct val="120000"/>
              </a:lnSpc>
              <a:buClr>
                <a:srgbClr val="0070C0"/>
              </a:buCl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结构化程序设计对“单元”的定义</a:t>
            </a:r>
          </a:p>
        </p:txBody>
      </p:sp>
      <p:sp>
        <p:nvSpPr>
          <p:cNvPr id="9" name="文本框 8">
            <a:extLst>
              <a:ext uri="{FF2B5EF4-FFF2-40B4-BE49-F238E27FC236}">
                <a16:creationId xmlns:a16="http://schemas.microsoft.com/office/drawing/2014/main" id="{9AB46BBE-9718-D48B-59B9-D7BE6FCB6F07}"/>
              </a:ext>
            </a:extLst>
          </p:cNvPr>
          <p:cNvSpPr txBox="1"/>
          <p:nvPr/>
        </p:nvSpPr>
        <p:spPr>
          <a:xfrm>
            <a:off x="757371" y="4606133"/>
            <a:ext cx="10490171" cy="933461"/>
          </a:xfrm>
          <a:prstGeom prst="rect">
            <a:avLst/>
          </a:prstGeom>
          <a:noFill/>
          <a:ln>
            <a:solidFill>
              <a:schemeClr val="tx2">
                <a:lumMod val="75000"/>
                <a:lumOff val="25000"/>
              </a:schemeClr>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以类为单元更适合面向对象设计，利用</a:t>
            </a:r>
            <a:r>
              <a:rPr lang="en-US" altLang="zh-CN" sz="2000" dirty="0"/>
              <a:t>UML</a:t>
            </a:r>
            <a:r>
              <a:rPr lang="zh-CN" altLang="en-US" sz="2000" dirty="0"/>
              <a:t>状态图，不仅支持基于路径的测试，还能充分发挥封装的优势，减轻集成测试负担。</a:t>
            </a:r>
            <a:endParaRPr lang="zh-CN" altLang="en-US" sz="2000" dirty="0">
              <a:cs typeface="+mn-ea"/>
              <a:sym typeface="+mn-lt"/>
            </a:endParaRPr>
          </a:p>
        </p:txBody>
      </p:sp>
    </p:spTree>
    <p:extLst>
      <p:ext uri="{BB962C8B-B14F-4D97-AF65-F5344CB8AC3E}">
        <p14:creationId xmlns:p14="http://schemas.microsoft.com/office/powerpoint/2010/main" val="26622904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3597B30A-895F-4793-9F27-6C0138BD2645}"/>
              </a:ext>
            </a:extLst>
          </p:cNvPr>
          <p:cNvGrpSpPr/>
          <p:nvPr/>
        </p:nvGrpSpPr>
        <p:grpSpPr>
          <a:xfrm>
            <a:off x="0" y="-1270"/>
            <a:ext cx="12192000" cy="937703"/>
            <a:chOff x="0" y="0"/>
            <a:chExt cx="19200" cy="1247"/>
          </a:xfrm>
        </p:grpSpPr>
        <p:sp>
          <p:nvSpPr>
            <p:cNvPr id="19" name="矩形 4">
              <a:extLst>
                <a:ext uri="{FF2B5EF4-FFF2-40B4-BE49-F238E27FC236}">
                  <a16:creationId xmlns:a16="http://schemas.microsoft.com/office/drawing/2014/main" id="{56FFB18A-0569-4DCC-A267-1CB0C0C8CF9E}"/>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4EF4C4DB-5719-47CE-B176-3CA4630552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1" name="直接连接符 38">
              <a:extLst>
                <a:ext uri="{FF2B5EF4-FFF2-40B4-BE49-F238E27FC236}">
                  <a16:creationId xmlns:a16="http://schemas.microsoft.com/office/drawing/2014/main" id="{DFA3A5B1-7FDB-4268-91C3-79A410F0F47C}"/>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D970DF29-0DDB-4571-BD2D-CEAD5FC34E46}"/>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3" name="TextBox 9">
              <a:extLst>
                <a:ext uri="{FF2B5EF4-FFF2-40B4-BE49-F238E27FC236}">
                  <a16:creationId xmlns:a16="http://schemas.microsoft.com/office/drawing/2014/main" id="{B1F37315-6824-46D5-AC81-90478CE62448}"/>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4" name="TextBox 9">
              <a:extLst>
                <a:ext uri="{FF2B5EF4-FFF2-40B4-BE49-F238E27FC236}">
                  <a16:creationId xmlns:a16="http://schemas.microsoft.com/office/drawing/2014/main" id="{0027AC54-1949-4BC4-90FE-BDE40E84A5B6}"/>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F4499612-FF99-4593-975C-7DDD74AE825B}"/>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C47FA996-93AF-4978-91C5-D48968EAD26B}"/>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3142C0FD-F60E-4467-86B4-93044BEABD2C}"/>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5" name="组合 4">
            <a:extLst>
              <a:ext uri="{FF2B5EF4-FFF2-40B4-BE49-F238E27FC236}">
                <a16:creationId xmlns:a16="http://schemas.microsoft.com/office/drawing/2014/main" id="{D8F20EA9-62D7-4FE1-5C85-9B85A6D09F6D}"/>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495E1CF0-3EA1-924D-F6EB-D75D40E6C6FF}"/>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1E966E73-A654-4C4A-551E-040A9860C4EC}"/>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面向对象测试的单元</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7">
            <a:extLst>
              <a:ext uri="{FF2B5EF4-FFF2-40B4-BE49-F238E27FC236}">
                <a16:creationId xmlns:a16="http://schemas.microsoft.com/office/drawing/2014/main" id="{97BF19A0-C023-DAF1-19F6-3857F8DE53B4}"/>
              </a:ext>
            </a:extLst>
          </p:cNvPr>
          <p:cNvSpPr txBox="1"/>
          <p:nvPr/>
        </p:nvSpPr>
        <p:spPr>
          <a:xfrm>
            <a:off x="809972" y="2819017"/>
            <a:ext cx="10284447" cy="934679"/>
          </a:xfrm>
          <a:prstGeom prst="rect">
            <a:avLst/>
          </a:prstGeom>
          <a:noFill/>
          <a:ln>
            <a:solidFill>
              <a:srgbClr val="0000CC"/>
            </a:solidFill>
          </a:ln>
        </p:spPr>
        <p:txBody>
          <a:bodyPr wrap="square" rtlCol="0">
            <a:spAutoFit/>
          </a:bodyPr>
          <a:lstStyle/>
          <a:p>
            <a:pPr>
              <a:lnSpc>
                <a:spcPct val="120000"/>
              </a:lnSpc>
              <a:buClr>
                <a:srgbClr val="0070C0"/>
              </a:buClr>
            </a:pPr>
            <a:r>
              <a:rPr lang="zh-CN" altLang="en-US" sz="2400" dirty="0">
                <a:cs typeface="+mn-ea"/>
                <a:sym typeface="+mn-lt"/>
              </a:rPr>
              <a:t>合成是面向对象</a:t>
            </a:r>
            <a:r>
              <a:rPr lang="zh-CN" altLang="en-US" sz="2400" dirty="0">
                <a:sym typeface="+mn-lt"/>
              </a:rPr>
              <a:t>软件开发</a:t>
            </a:r>
            <a:r>
              <a:rPr lang="zh-CN" altLang="en-US" sz="2400" dirty="0">
                <a:cs typeface="+mn-ea"/>
                <a:sym typeface="+mn-lt"/>
              </a:rPr>
              <a:t>的核心</a:t>
            </a:r>
            <a:r>
              <a:rPr lang="zh-CN" altLang="en-US" sz="2400" dirty="0">
                <a:sym typeface="+mn-lt"/>
              </a:rPr>
              <a:t>设计策略。面向对象的软件设计，就是要使单元（类）具有高内聚、低耦合，才能发挥封装的作用。</a:t>
            </a:r>
            <a:endParaRPr lang="en-US" altLang="zh-CN" sz="2400" dirty="0">
              <a:sym typeface="+mn-lt"/>
            </a:endParaRPr>
          </a:p>
        </p:txBody>
      </p:sp>
      <p:sp>
        <p:nvSpPr>
          <p:cNvPr id="9" name="文本框 8">
            <a:extLst>
              <a:ext uri="{FF2B5EF4-FFF2-40B4-BE49-F238E27FC236}">
                <a16:creationId xmlns:a16="http://schemas.microsoft.com/office/drawing/2014/main" id="{205E83D8-73E9-661E-CCEA-562C8911B956}"/>
              </a:ext>
            </a:extLst>
          </p:cNvPr>
          <p:cNvSpPr txBox="1"/>
          <p:nvPr/>
        </p:nvSpPr>
        <p:spPr>
          <a:xfrm>
            <a:off x="809971" y="4805283"/>
            <a:ext cx="10284447" cy="830997"/>
          </a:xfrm>
          <a:prstGeom prst="rect">
            <a:avLst/>
          </a:prstGeom>
          <a:noFill/>
          <a:ln>
            <a:solidFill>
              <a:srgbClr val="0000CC"/>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cs typeface="+mn-ea"/>
                <a:sym typeface="+mn-lt"/>
              </a:rPr>
              <a:t>当遇到具有继承性的类单元时，将类作为测试的最小单元会破坏单元定义的第一条原则。</a:t>
            </a:r>
            <a:endParaRPr lang="en-US" altLang="zh-CN" sz="2400" dirty="0">
              <a:cs typeface="+mn-ea"/>
              <a:sym typeface="+mn-lt"/>
            </a:endParaRPr>
          </a:p>
        </p:txBody>
      </p:sp>
      <p:sp>
        <p:nvSpPr>
          <p:cNvPr id="3" name="文本框 2">
            <a:extLst>
              <a:ext uri="{FF2B5EF4-FFF2-40B4-BE49-F238E27FC236}">
                <a16:creationId xmlns:a16="http://schemas.microsoft.com/office/drawing/2014/main" id="{E074CC79-9CDB-0D5C-CC50-7A9A90647917}"/>
              </a:ext>
            </a:extLst>
          </p:cNvPr>
          <p:cNvSpPr txBox="1"/>
          <p:nvPr/>
        </p:nvSpPr>
        <p:spPr>
          <a:xfrm>
            <a:off x="769332" y="2254119"/>
            <a:ext cx="6321668" cy="429861"/>
          </a:xfrm>
          <a:prstGeom prst="rect">
            <a:avLst/>
          </a:prstGeom>
          <a:noFill/>
        </p:spPr>
        <p:txBody>
          <a:bodyPr wrap="square">
            <a:spAutoFit/>
          </a:bodyPr>
          <a:lstStyle/>
          <a:p>
            <a:pPr>
              <a:lnSpc>
                <a:spcPct val="120000"/>
              </a:lnSpc>
              <a:buClr>
                <a:srgbClr val="0070C0"/>
              </a:buCl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“合成”涵义</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a:extLst>
              <a:ext uri="{FF2B5EF4-FFF2-40B4-BE49-F238E27FC236}">
                <a16:creationId xmlns:a16="http://schemas.microsoft.com/office/drawing/2014/main" id="{F7102991-3FCB-C05D-6567-EAFF1BE6A66C}"/>
              </a:ext>
            </a:extLst>
          </p:cNvPr>
          <p:cNvSpPr txBox="1"/>
          <p:nvPr/>
        </p:nvSpPr>
        <p:spPr>
          <a:xfrm>
            <a:off x="809971" y="4207748"/>
            <a:ext cx="6321668" cy="429861"/>
          </a:xfrm>
          <a:prstGeom prst="rect">
            <a:avLst/>
          </a:prstGeom>
          <a:noFill/>
        </p:spPr>
        <p:txBody>
          <a:bodyPr wrap="square">
            <a:spAutoFit/>
          </a:bodyPr>
          <a:lstStyle/>
          <a:p>
            <a:pPr>
              <a:lnSpc>
                <a:spcPct val="120000"/>
              </a:lnSpc>
              <a:buClr>
                <a:srgbClr val="0070C0"/>
              </a:buCl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“继承”涵义</a:t>
            </a:r>
          </a:p>
        </p:txBody>
      </p:sp>
    </p:spTree>
    <p:extLst>
      <p:ext uri="{BB962C8B-B14F-4D97-AF65-F5344CB8AC3E}">
        <p14:creationId xmlns:p14="http://schemas.microsoft.com/office/powerpoint/2010/main" val="20418935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107A9529-712A-47A0-9A7F-35A9A46FBC1E}"/>
              </a:ext>
            </a:extLst>
          </p:cNvPr>
          <p:cNvSpPr>
            <a:spLocks noChangeArrowheads="1"/>
          </p:cNvSpPr>
          <p:nvPr/>
        </p:nvSpPr>
        <p:spPr bwMode="auto">
          <a:xfrm>
            <a:off x="5742939" y="1633806"/>
            <a:ext cx="142014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75C3BCC-BE64-4138-AD7C-8C0C1410406C}"/>
              </a:ext>
            </a:extLst>
          </p:cNvPr>
          <p:cNvGraphicFramePr>
            <a:graphicFrameLocks noChangeAspect="1"/>
          </p:cNvGraphicFramePr>
          <p:nvPr>
            <p:extLst>
              <p:ext uri="{D42A27DB-BD31-4B8C-83A1-F6EECF244321}">
                <p14:modId xmlns:p14="http://schemas.microsoft.com/office/powerpoint/2010/main" val="4270985999"/>
              </p:ext>
            </p:extLst>
          </p:nvPr>
        </p:nvGraphicFramePr>
        <p:xfrm>
          <a:off x="2673193" y="3847091"/>
          <a:ext cx="5242399" cy="3010909"/>
        </p:xfrm>
        <a:graphic>
          <a:graphicData uri="http://schemas.openxmlformats.org/presentationml/2006/ole">
            <mc:AlternateContent xmlns:mc="http://schemas.openxmlformats.org/markup-compatibility/2006">
              <mc:Choice xmlns:v="urn:schemas-microsoft-com:vml" Requires="v">
                <p:oleObj name="Visio" r:id="rId4" imgW="6067396" imgH="3486297" progId="Visio.Drawing.15">
                  <p:embed/>
                </p:oleObj>
              </mc:Choice>
              <mc:Fallback>
                <p:oleObj name="Visio" r:id="rId4" imgW="6067396" imgH="348629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3193" y="3847091"/>
                        <a:ext cx="5242399" cy="3010909"/>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9B5E911B-2533-477E-9679-ACF805516E3C}"/>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339D4347-3A9D-4D7C-A159-F6EE53510129}"/>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34757253-1D72-46FA-8426-09F8C2140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D98C2B4F-CE4A-47E6-B7F6-E3B2E81E64A5}"/>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871D3992-CD42-473B-BA22-F7389C599EFD}"/>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4" name="TextBox 9">
              <a:extLst>
                <a:ext uri="{FF2B5EF4-FFF2-40B4-BE49-F238E27FC236}">
                  <a16:creationId xmlns:a16="http://schemas.microsoft.com/office/drawing/2014/main" id="{3FA9FB41-3CC1-44E3-93E8-635DB066594E}"/>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5" name="TextBox 9">
              <a:extLst>
                <a:ext uri="{FF2B5EF4-FFF2-40B4-BE49-F238E27FC236}">
                  <a16:creationId xmlns:a16="http://schemas.microsoft.com/office/drawing/2014/main" id="{08E76491-72B6-421B-B994-0113FCD4E12F}"/>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E4ED376D-0948-4FDB-AA53-355F5E3BA2FC}"/>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D58A24C5-EEF9-4F84-9814-A74634F48D81}"/>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D0D2847C-3C02-4E4A-9173-406DDD167AD1}"/>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6" name="组合 5">
            <a:extLst>
              <a:ext uri="{FF2B5EF4-FFF2-40B4-BE49-F238E27FC236}">
                <a16:creationId xmlns:a16="http://schemas.microsoft.com/office/drawing/2014/main" id="{E4C452D7-628C-0356-A70F-FD463B6609C1}"/>
              </a:ext>
            </a:extLst>
          </p:cNvPr>
          <p:cNvGrpSpPr/>
          <p:nvPr/>
        </p:nvGrpSpPr>
        <p:grpSpPr>
          <a:xfrm>
            <a:off x="809972" y="1727802"/>
            <a:ext cx="5102844" cy="461665"/>
            <a:chOff x="797704" y="1513999"/>
            <a:chExt cx="6563634" cy="461665"/>
          </a:xfrm>
        </p:grpSpPr>
        <p:sp>
          <p:nvSpPr>
            <p:cNvPr id="7" name="矩形 6">
              <a:extLst>
                <a:ext uri="{FF2B5EF4-FFF2-40B4-BE49-F238E27FC236}">
                  <a16:creationId xmlns:a16="http://schemas.microsoft.com/office/drawing/2014/main" id="{B331521A-DC98-29F0-2ED4-4557BED6AE45}"/>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6D436FFE-8F0A-A4B7-D6B6-7DCD63B12855}"/>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面向对象测试的单元</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9" name="文本框 8">
            <a:extLst>
              <a:ext uri="{FF2B5EF4-FFF2-40B4-BE49-F238E27FC236}">
                <a16:creationId xmlns:a16="http://schemas.microsoft.com/office/drawing/2014/main" id="{406CB5E2-B5AA-B3D4-9F60-F3961D4CADB4}"/>
              </a:ext>
            </a:extLst>
          </p:cNvPr>
          <p:cNvSpPr txBox="1"/>
          <p:nvPr/>
        </p:nvSpPr>
        <p:spPr>
          <a:xfrm>
            <a:off x="806136" y="2849478"/>
            <a:ext cx="11312326" cy="707886"/>
          </a:xfrm>
          <a:prstGeom prst="rect">
            <a:avLst/>
          </a:prstGeom>
          <a:noFill/>
          <a:ln>
            <a:solidFill>
              <a:srgbClr val="0000CC"/>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将</a:t>
            </a:r>
            <a:r>
              <a:rPr lang="en-US" altLang="zh-CN" sz="2000" dirty="0"/>
              <a:t>File</a:t>
            </a:r>
            <a:r>
              <a:rPr lang="zh-CN" altLang="en-US" sz="2000" dirty="0"/>
              <a:t>和</a:t>
            </a:r>
            <a:r>
              <a:rPr lang="en-US" altLang="zh-CN" sz="2000" dirty="0"/>
              <a:t>Folder</a:t>
            </a:r>
            <a:r>
              <a:rPr lang="zh-CN" altLang="en-US" sz="2000" dirty="0"/>
              <a:t>的共有属性与操作提取为父类</a:t>
            </a:r>
            <a:r>
              <a:rPr lang="en-US" altLang="zh-CN" sz="2000" dirty="0" err="1"/>
              <a:t>FolderItem</a:t>
            </a:r>
            <a:r>
              <a:rPr lang="zh-CN" altLang="en-US" sz="2000" dirty="0"/>
              <a:t>，</a:t>
            </a:r>
            <a:r>
              <a:rPr lang="en-US" altLang="zh-CN" sz="2000" dirty="0"/>
              <a:t>File</a:t>
            </a:r>
            <a:r>
              <a:rPr lang="zh-CN" altLang="en-US" sz="2000" dirty="0"/>
              <a:t>和</a:t>
            </a:r>
            <a:r>
              <a:rPr lang="en-US" altLang="zh-CN" sz="2000" dirty="0"/>
              <a:t>Folder</a:t>
            </a:r>
            <a:r>
              <a:rPr lang="zh-CN" altLang="en-US" sz="2000" dirty="0"/>
              <a:t>继承该父类，并添加各自的特有属性和操作。</a:t>
            </a:r>
            <a:endParaRPr lang="zh-CN" altLang="en-US" sz="2000" dirty="0">
              <a:cs typeface="+mn-ea"/>
              <a:sym typeface="+mn-lt"/>
            </a:endParaRPr>
          </a:p>
        </p:txBody>
      </p:sp>
      <p:sp>
        <p:nvSpPr>
          <p:cNvPr id="3" name="文本框 2">
            <a:extLst>
              <a:ext uri="{FF2B5EF4-FFF2-40B4-BE49-F238E27FC236}">
                <a16:creationId xmlns:a16="http://schemas.microsoft.com/office/drawing/2014/main" id="{7EBF42FB-937D-4227-BA14-DD9EDE0C2CDC}"/>
              </a:ext>
            </a:extLst>
          </p:cNvPr>
          <p:cNvSpPr txBox="1"/>
          <p:nvPr/>
        </p:nvSpPr>
        <p:spPr>
          <a:xfrm>
            <a:off x="741278" y="2313787"/>
            <a:ext cx="10084776" cy="429861"/>
          </a:xfrm>
          <a:prstGeom prst="rect">
            <a:avLst/>
          </a:prstGeom>
          <a:noFill/>
        </p:spPr>
        <p:txBody>
          <a:bodyPr wrap="square">
            <a:spAutoFit/>
          </a:bodyPr>
          <a:lstStyle/>
          <a:p>
            <a:pPr>
              <a:lnSpc>
                <a:spcPct val="120000"/>
              </a:lnSpc>
              <a:buClr>
                <a:srgbClr val="0070C0"/>
              </a:buCl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“继承”介绍</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19313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grpSp>
        <p:nvGrpSpPr>
          <p:cNvPr id="9" name="组合 8"/>
          <p:cNvGrpSpPr/>
          <p:nvPr/>
        </p:nvGrpSpPr>
        <p:grpSpPr>
          <a:xfrm>
            <a:off x="774866" y="1800192"/>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noProof="0" dirty="0">
                  <a:ln>
                    <a:noFill/>
                  </a:ln>
                  <a:effectLst/>
                  <a:uLnTx/>
                  <a:uFillTx/>
                  <a:cs typeface="+mn-ea"/>
                  <a:sym typeface="+mn-lt"/>
                </a:rPr>
                <a:t>快速原型语言</a:t>
              </a: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B6E3BA25-F520-4760-8137-DB63C206A62C}"/>
              </a:ext>
            </a:extLst>
          </p:cNvPr>
          <p:cNvGrpSpPr/>
          <p:nvPr/>
        </p:nvGrpSpPr>
        <p:grpSpPr>
          <a:xfrm>
            <a:off x="0" y="-3811"/>
            <a:ext cx="12192000" cy="794385"/>
            <a:chOff x="0" y="-4"/>
            <a:chExt cx="19200" cy="1251"/>
          </a:xfrm>
        </p:grpSpPr>
        <p:sp>
          <p:nvSpPr>
            <p:cNvPr id="20" name="矩形 4">
              <a:extLst>
                <a:ext uri="{FF2B5EF4-FFF2-40B4-BE49-F238E27FC236}">
                  <a16:creationId xmlns:a16="http://schemas.microsoft.com/office/drawing/2014/main" id="{4A4C3AB9-4688-44FC-9450-89F903A224B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918F7A0C-C6FA-41E8-B8FC-7598F9D5A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DC9CD3DC-C2CE-4854-9356-64AE9CFFC3A9}"/>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23" name="直接连接符 38">
              <a:extLst>
                <a:ext uri="{FF2B5EF4-FFF2-40B4-BE49-F238E27FC236}">
                  <a16:creationId xmlns:a16="http://schemas.microsoft.com/office/drawing/2014/main" id="{08CD121A-E15E-4B1D-AD6B-AAAA9020575E}"/>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DB037544-68FC-463C-B79A-87D5A1B8CA73}"/>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25" name="TextBox 9">
              <a:extLst>
                <a:ext uri="{FF2B5EF4-FFF2-40B4-BE49-F238E27FC236}">
                  <a16:creationId xmlns:a16="http://schemas.microsoft.com/office/drawing/2014/main" id="{D3224CD0-560B-4527-8BBE-93101217DD72}"/>
                </a:ext>
              </a:extLst>
            </p:cNvPr>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6" name="TextBox 9">
              <a:extLst>
                <a:ext uri="{FF2B5EF4-FFF2-40B4-BE49-F238E27FC236}">
                  <a16:creationId xmlns:a16="http://schemas.microsoft.com/office/drawing/2014/main" id="{9CAFA6D9-29C9-47C7-8FF7-6EDF54067D55}"/>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24A4BFD0-7C2B-4112-B13E-8827354CBC5F}"/>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C1DBF1C9-8BD7-4B2C-9B1E-B43139C343C1}"/>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1">
            <a:extLst>
              <a:ext uri="{FF2B5EF4-FFF2-40B4-BE49-F238E27FC236}">
                <a16:creationId xmlns:a16="http://schemas.microsoft.com/office/drawing/2014/main" id="{5F0E087A-430B-CA51-57F5-AB9C8D24D663}"/>
              </a:ext>
            </a:extLst>
          </p:cNvPr>
          <p:cNvSpPr txBox="1"/>
          <p:nvPr/>
        </p:nvSpPr>
        <p:spPr>
          <a:xfrm>
            <a:off x="1098293" y="3835896"/>
            <a:ext cx="4114634" cy="957955"/>
          </a:xfrm>
          <a:prstGeom prst="rect">
            <a:avLst/>
          </a:prstGeom>
          <a:solidFill>
            <a:schemeClr val="accent1">
              <a:lumMod val="40000"/>
              <a:lumOff val="60000"/>
            </a:schemeClr>
          </a:solidFill>
        </p:spPr>
        <p:txBody>
          <a:bodyPr wrap="square">
            <a:spAutoFit/>
          </a:bodyPr>
          <a:lstStyle/>
          <a:p>
            <a:pPr eaLnBrk="1" fontAlgn="auto" hangingPunct="1">
              <a:lnSpc>
                <a:spcPct val="150000"/>
              </a:lnSpc>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快速原型不要求可靠</a:t>
            </a:r>
            <a:r>
              <a:rPr lang="zh-CN" altLang="en-US" sz="2000" dirty="0">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不关心结构</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甚至根本就不能运行</a:t>
            </a:r>
            <a:r>
              <a:rPr lang="zh-CN" altLang="zh-CN" sz="2000" dirty="0">
                <a:latin typeface="Arial" panose="020B0604020202020204" pitchFamily="34" charset="0"/>
                <a:ea typeface="微软雅黑" panose="020B0503020204020204" pitchFamily="34" charset="-122"/>
                <a:sym typeface="Arial" panose="020B0604020202020204" pitchFamily="34" charset="0"/>
              </a:rPr>
              <a:t>。</a:t>
            </a: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F49364F1-87D2-8A05-3D47-3343CD338C7A}"/>
              </a:ext>
            </a:extLst>
          </p:cNvPr>
          <p:cNvSpPr txBox="1"/>
          <p:nvPr/>
        </p:nvSpPr>
        <p:spPr>
          <a:xfrm>
            <a:off x="5620989" y="3825394"/>
            <a:ext cx="6275101" cy="1417568"/>
          </a:xfrm>
          <a:prstGeom prst="rect">
            <a:avLst/>
          </a:prstGeom>
          <a:solidFill>
            <a:srgbClr val="BFD5F5"/>
          </a:solidFill>
          <a:ln>
            <a:solidFill>
              <a:srgbClr val="0054A3"/>
            </a:solidFill>
          </a:ln>
        </p:spPr>
        <p:txBody>
          <a:bodyPr wrap="square">
            <a:spAutoFit/>
          </a:bodyPr>
          <a:lstStyle/>
          <a:p>
            <a:pPr>
              <a:lnSpc>
                <a:spcPct val="150000"/>
              </a:lnSpc>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快：设计、编译、连接、运行、调试的完整过程中花费时间更短。</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a:p>
            <a:pPr>
              <a:lnSpc>
                <a:spcPct val="150000"/>
              </a:lnSpc>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直观：更好满足用户需求，减少了专业词汇文字描述。</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a:extLst>
              <a:ext uri="{FF2B5EF4-FFF2-40B4-BE49-F238E27FC236}">
                <a16:creationId xmlns:a16="http://schemas.microsoft.com/office/drawing/2014/main" id="{D78F4927-B42D-7C6F-C8E8-35D002C5BCAA}"/>
              </a:ext>
            </a:extLst>
          </p:cNvPr>
          <p:cNvSpPr txBox="1">
            <a:spLocks noChangeArrowheads="1"/>
          </p:cNvSpPr>
          <p:nvPr/>
        </p:nvSpPr>
        <p:spPr bwMode="auto">
          <a:xfrm>
            <a:off x="774866" y="2589629"/>
            <a:ext cx="9989678" cy="4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12140" eaLnBrk="1" fontAlgn="base" hangingPunct="1">
              <a:lnSpc>
                <a:spcPts val="3500"/>
              </a:lnSpc>
              <a:spcBef>
                <a:spcPts val="600"/>
              </a:spcBef>
              <a:spcAft>
                <a:spcPct val="0"/>
              </a:spcAft>
              <a:buClr>
                <a:srgbClr val="0070C0"/>
              </a:buClr>
              <a:buSzPct val="70000"/>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快速原型语言短时间内以直观的方式展示用户需求。</a:t>
            </a:r>
            <a:endPar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 name="TextBox 7">
            <a:extLst>
              <a:ext uri="{FF2B5EF4-FFF2-40B4-BE49-F238E27FC236}">
                <a16:creationId xmlns:a16="http://schemas.microsoft.com/office/drawing/2014/main" id="{DE6E3AC4-B09F-2FA5-CE1B-32B3E2BE1079}"/>
              </a:ext>
            </a:extLst>
          </p:cNvPr>
          <p:cNvSpPr txBox="1">
            <a:spLocks noChangeArrowheads="1"/>
          </p:cNvSpPr>
          <p:nvPr/>
        </p:nvSpPr>
        <p:spPr bwMode="auto">
          <a:xfrm>
            <a:off x="756415" y="5524925"/>
            <a:ext cx="10342245" cy="94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en-US" altLang="zh-CN" sz="2000" dirty="0">
                <a:highlight>
                  <a:srgbClr val="FFFFFF"/>
                </a:highlight>
                <a:latin typeface="+mn-lt"/>
                <a:ea typeface="+mn-ea"/>
                <a:cs typeface="+mn-ea"/>
                <a:sym typeface="+mn-lt"/>
              </a:rPr>
              <a:t>        </a:t>
            </a:r>
            <a:r>
              <a:rPr kumimoji="0" lang="zh-CN" altLang="en-US" sz="20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rPr>
              <a:t>建立原型的目的是为了方便与用户沟通</a:t>
            </a:r>
            <a:r>
              <a:rPr lang="zh-CN" altLang="en-US" sz="2000" dirty="0">
                <a:highlight>
                  <a:srgbClr val="FFFFFF"/>
                </a:highlight>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rPr>
              <a:t>而不是软件的设计，仅需要描述软件的外部特性而不是内部实现</a:t>
            </a:r>
            <a:endParaRPr kumimoji="0" lang="zh-CN" altLang="zh-CN" sz="2000" b="0" i="0" u="none" strike="noStrike" kern="1200" cap="none" spc="0" normalizeH="0" baseline="0" noProof="0" dirty="0">
              <a:ln>
                <a:noFill/>
              </a:ln>
              <a:solidFill>
                <a:schemeClr val="tx1"/>
              </a:solidFill>
              <a:effectLst/>
              <a:highlight>
                <a:srgbClr val="FFFFFF"/>
              </a:highlight>
              <a:uLnTx/>
              <a:uFillTx/>
              <a:latin typeface="+mn-lt"/>
              <a:ea typeface="+mn-ea"/>
              <a:cs typeface="+mn-ea"/>
              <a:sym typeface="+mn-lt"/>
            </a:endParaRPr>
          </a:p>
        </p:txBody>
      </p:sp>
      <p:sp>
        <p:nvSpPr>
          <p:cNvPr id="4" name="文本框 3">
            <a:extLst>
              <a:ext uri="{FF2B5EF4-FFF2-40B4-BE49-F238E27FC236}">
                <a16:creationId xmlns:a16="http://schemas.microsoft.com/office/drawing/2014/main" id="{78133B25-D2A4-B3DB-7B57-96EBFC31059F}"/>
              </a:ext>
            </a:extLst>
          </p:cNvPr>
          <p:cNvSpPr txBox="1"/>
          <p:nvPr/>
        </p:nvSpPr>
        <p:spPr>
          <a:xfrm>
            <a:off x="1098293" y="3133137"/>
            <a:ext cx="6322218"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快速原型：</a:t>
            </a: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
        <p:nvSpPr>
          <p:cNvPr id="11" name="文本框 10">
            <a:extLst>
              <a:ext uri="{FF2B5EF4-FFF2-40B4-BE49-F238E27FC236}">
                <a16:creationId xmlns:a16="http://schemas.microsoft.com/office/drawing/2014/main" id="{17A636C8-EB85-8AC5-7595-782F794D1CD6}"/>
              </a:ext>
            </a:extLst>
          </p:cNvPr>
          <p:cNvSpPr txBox="1"/>
          <p:nvPr/>
        </p:nvSpPr>
        <p:spPr>
          <a:xfrm>
            <a:off x="5573872" y="3156799"/>
            <a:ext cx="6322218" cy="499111"/>
          </a:xfrm>
          <a:prstGeom prst="rect">
            <a:avLst/>
          </a:prstGeom>
          <a:noFill/>
        </p:spPr>
        <p:txBody>
          <a:bodyPr wrap="square">
            <a:spAutoFit/>
          </a:bodyPr>
          <a:lstStyle/>
          <a:p>
            <a:pPr>
              <a:lnSpc>
                <a:spcPct val="150000"/>
              </a:lnSpc>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快速原型语言：</a:t>
            </a:r>
            <a:endPar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017751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D14A853-034B-4BDD-B51D-27D75FC82067}"/>
              </a:ext>
            </a:extLst>
          </p:cNvPr>
          <p:cNvGrpSpPr/>
          <p:nvPr/>
        </p:nvGrpSpPr>
        <p:grpSpPr>
          <a:xfrm>
            <a:off x="0" y="-1270"/>
            <a:ext cx="12192000" cy="937703"/>
            <a:chOff x="0" y="0"/>
            <a:chExt cx="19200" cy="1247"/>
          </a:xfrm>
        </p:grpSpPr>
        <p:sp>
          <p:nvSpPr>
            <p:cNvPr id="18" name="矩形 4">
              <a:extLst>
                <a:ext uri="{FF2B5EF4-FFF2-40B4-BE49-F238E27FC236}">
                  <a16:creationId xmlns:a16="http://schemas.microsoft.com/office/drawing/2014/main" id="{F71516DB-50E0-4582-A09C-54ED560E0BCD}"/>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7060455A-9046-4AC4-8934-54965417E9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0734AFCF-493C-4EDC-8BF2-D214152D7795}"/>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39D4CA86-4C89-4E5B-813E-B1F8E8086B3E}"/>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2" name="TextBox 9">
              <a:extLst>
                <a:ext uri="{FF2B5EF4-FFF2-40B4-BE49-F238E27FC236}">
                  <a16:creationId xmlns:a16="http://schemas.microsoft.com/office/drawing/2014/main" id="{8FF8FF8B-CDC4-4A02-BEC2-9AC90A607563}"/>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3" name="TextBox 9">
              <a:extLst>
                <a:ext uri="{FF2B5EF4-FFF2-40B4-BE49-F238E27FC236}">
                  <a16:creationId xmlns:a16="http://schemas.microsoft.com/office/drawing/2014/main" id="{9B7C1285-4907-4ED8-ABAB-618A01AC4F5D}"/>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1273B856-9ED6-4AB0-842F-D5C4124EAFC7}"/>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52A9703F-4CBA-4517-90B6-B92DEB511197}"/>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D7671E43-AD7E-4E1A-A74A-58080F0D0EB9}"/>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5" name="组合 4">
            <a:extLst>
              <a:ext uri="{FF2B5EF4-FFF2-40B4-BE49-F238E27FC236}">
                <a16:creationId xmlns:a16="http://schemas.microsoft.com/office/drawing/2014/main" id="{C00A0EC8-0464-9083-A316-90FD1794CE13}"/>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8BB1DDC9-31FC-2ECA-2583-302558403049}"/>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70C75334-FF5F-D4A5-D32C-6871E4705F8D}"/>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类测试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Rectangle 25">
            <a:extLst>
              <a:ext uri="{FF2B5EF4-FFF2-40B4-BE49-F238E27FC236}">
                <a16:creationId xmlns:a16="http://schemas.microsoft.com/office/drawing/2014/main" id="{7AB34A60-E977-714E-3323-4B6008427AD5}"/>
              </a:ext>
            </a:extLst>
          </p:cNvPr>
          <p:cNvSpPr/>
          <p:nvPr/>
        </p:nvSpPr>
        <p:spPr>
          <a:xfrm>
            <a:off x="3878252" y="1760548"/>
            <a:ext cx="1041400" cy="28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文本框 1">
            <a:extLst>
              <a:ext uri="{FF2B5EF4-FFF2-40B4-BE49-F238E27FC236}">
                <a16:creationId xmlns:a16="http://schemas.microsoft.com/office/drawing/2014/main" id="{26E284CD-7713-86DA-E293-0C4A4C4339FC}"/>
              </a:ext>
            </a:extLst>
          </p:cNvPr>
          <p:cNvSpPr txBox="1"/>
          <p:nvPr/>
        </p:nvSpPr>
        <p:spPr>
          <a:xfrm>
            <a:off x="827744" y="2364442"/>
            <a:ext cx="3406713" cy="501548"/>
          </a:xfrm>
          <a:prstGeom prst="rect">
            <a:avLst/>
          </a:prstGeom>
          <a:noFill/>
          <a:ln>
            <a:noFill/>
          </a:ln>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200" b="1" dirty="0">
                <a:latin typeface="Arial" panose="020B0604020202020204" pitchFamily="34" charset="0"/>
                <a:ea typeface="微软雅黑" panose="020B0503020204020204" pitchFamily="34" charset="-122"/>
                <a:cs typeface="+mn-ea"/>
                <a:sym typeface="+mn-lt"/>
              </a:rPr>
              <a:t>以方法为单元</a:t>
            </a:r>
          </a:p>
        </p:txBody>
      </p:sp>
      <p:sp>
        <p:nvSpPr>
          <p:cNvPr id="3" name="文本框 2">
            <a:extLst>
              <a:ext uri="{FF2B5EF4-FFF2-40B4-BE49-F238E27FC236}">
                <a16:creationId xmlns:a16="http://schemas.microsoft.com/office/drawing/2014/main" id="{A97A84DE-09AA-88BC-2C0D-4D1BB507E7B9}"/>
              </a:ext>
            </a:extLst>
          </p:cNvPr>
          <p:cNvSpPr txBox="1"/>
          <p:nvPr/>
        </p:nvSpPr>
        <p:spPr>
          <a:xfrm>
            <a:off x="1146600" y="3194866"/>
            <a:ext cx="10097253" cy="1382301"/>
          </a:xfrm>
          <a:prstGeom prst="rect">
            <a:avLst/>
          </a:prstGeom>
          <a:noFill/>
          <a:ln>
            <a:solidFill>
              <a:srgbClr val="0000CC"/>
            </a:solidFill>
          </a:ln>
        </p:spPr>
        <p:txBody>
          <a:bodyPr wrap="square" rtlCol="0">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面向对象测试中，</a:t>
            </a:r>
            <a:r>
              <a:rPr lang="zh-CN" altLang="en-US" sz="2000" dirty="0">
                <a:solidFill>
                  <a:srgbClr val="FF0000"/>
                </a:solidFill>
              </a:rPr>
              <a:t>以方法为最小单元</a:t>
            </a:r>
            <a:r>
              <a:rPr lang="zh-CN" altLang="en-US" sz="2000" dirty="0"/>
              <a:t>，可以将单元测试问题简化为传统的过程或函数测试，使用传统的</a:t>
            </a:r>
            <a:r>
              <a:rPr lang="zh-CN" altLang="en-US" sz="2000" dirty="0">
                <a:solidFill>
                  <a:srgbClr val="FF0000"/>
                </a:solidFill>
              </a:rPr>
              <a:t>功能性和结构性测试技术</a:t>
            </a:r>
            <a:r>
              <a:rPr lang="zh-CN" altLang="en-US" sz="2000" dirty="0"/>
              <a:t>。由于方法通常较简单，便于单元测试。</a:t>
            </a:r>
            <a:endParaRPr lang="zh-CN" altLang="en-US" sz="2000" dirty="0">
              <a:cs typeface="+mn-ea"/>
              <a:sym typeface="+mn-lt"/>
            </a:endParaRPr>
          </a:p>
        </p:txBody>
      </p:sp>
      <p:sp>
        <p:nvSpPr>
          <p:cNvPr id="4" name="文本框 3">
            <a:extLst>
              <a:ext uri="{FF2B5EF4-FFF2-40B4-BE49-F238E27FC236}">
                <a16:creationId xmlns:a16="http://schemas.microsoft.com/office/drawing/2014/main" id="{8E2A724B-F780-08DD-E541-93659E2F87BB}"/>
              </a:ext>
            </a:extLst>
          </p:cNvPr>
          <p:cNvSpPr txBox="1"/>
          <p:nvPr/>
        </p:nvSpPr>
        <p:spPr>
          <a:xfrm>
            <a:off x="1146600" y="4906043"/>
            <a:ext cx="10366629" cy="933461"/>
          </a:xfrm>
          <a:prstGeom prst="rect">
            <a:avLst/>
          </a:prstGeom>
          <a:noFill/>
          <a:ln>
            <a:solidFill>
              <a:srgbClr val="0000CC"/>
            </a:solidFill>
          </a:ln>
        </p:spPr>
        <p:txBody>
          <a:bodyPr wrap="square" rtlCol="0">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这种方式</a:t>
            </a:r>
            <a:r>
              <a:rPr lang="zh-CN" altLang="en-US" sz="2000" dirty="0">
                <a:solidFill>
                  <a:srgbClr val="FF0000"/>
                </a:solidFill>
              </a:rPr>
              <a:t>增加了类内集成测试的需求</a:t>
            </a:r>
            <a:r>
              <a:rPr lang="zh-CN" altLang="en-US" sz="2000" dirty="0"/>
              <a:t>，且其工作量和难度往往高于基于方法的单元测试。</a:t>
            </a:r>
            <a:endParaRPr lang="zh-CN" altLang="en-US" sz="2000" dirty="0">
              <a:cs typeface="+mn-ea"/>
              <a:sym typeface="+mn-lt"/>
            </a:endParaRPr>
          </a:p>
        </p:txBody>
      </p:sp>
    </p:spTree>
    <p:extLst>
      <p:ext uri="{BB962C8B-B14F-4D97-AF65-F5344CB8AC3E}">
        <p14:creationId xmlns:p14="http://schemas.microsoft.com/office/powerpoint/2010/main" val="20714117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300" fill="hold"/>
                                        <p:tgtEl>
                                          <p:spTgt spid="48"/>
                                        </p:tgtEl>
                                        <p:attrNameLst>
                                          <p:attrName>ppt_w</p:attrName>
                                        </p:attrNameLst>
                                      </p:cBhvr>
                                      <p:tavLst>
                                        <p:tav tm="0">
                                          <p:val>
                                            <p:strVal val="#ppt_w*0.70"/>
                                          </p:val>
                                        </p:tav>
                                        <p:tav tm="100000">
                                          <p:val>
                                            <p:strVal val="#ppt_w"/>
                                          </p:val>
                                        </p:tav>
                                      </p:tavLst>
                                    </p:anim>
                                    <p:anim calcmode="lin" valueType="num">
                                      <p:cBhvr>
                                        <p:cTn id="8" dur="300" fill="hold"/>
                                        <p:tgtEl>
                                          <p:spTgt spid="48"/>
                                        </p:tgtEl>
                                        <p:attrNameLst>
                                          <p:attrName>ppt_h</p:attrName>
                                        </p:attrNameLst>
                                      </p:cBhvr>
                                      <p:tavLst>
                                        <p:tav tm="0">
                                          <p:val>
                                            <p:strVal val="#ppt_h"/>
                                          </p:val>
                                        </p:tav>
                                        <p:tav tm="100000">
                                          <p:val>
                                            <p:strVal val="#ppt_h"/>
                                          </p:val>
                                        </p:tav>
                                      </p:tavLst>
                                    </p:anim>
                                    <p:animEffect transition="in" filter="fade">
                                      <p:cBhvr>
                                        <p:cTn id="9"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D01AB2F-1A93-4313-9618-D6440DD4290B}"/>
              </a:ext>
            </a:extLst>
          </p:cNvPr>
          <p:cNvGrpSpPr/>
          <p:nvPr/>
        </p:nvGrpSpPr>
        <p:grpSpPr>
          <a:xfrm>
            <a:off x="0" y="-1270"/>
            <a:ext cx="12192000" cy="937703"/>
            <a:chOff x="0" y="0"/>
            <a:chExt cx="19200" cy="1247"/>
          </a:xfrm>
        </p:grpSpPr>
        <p:sp>
          <p:nvSpPr>
            <p:cNvPr id="18" name="矩形 4">
              <a:extLst>
                <a:ext uri="{FF2B5EF4-FFF2-40B4-BE49-F238E27FC236}">
                  <a16:creationId xmlns:a16="http://schemas.microsoft.com/office/drawing/2014/main" id="{39A863DD-678A-41C9-A8A0-06B04C4F430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59966767-AE27-4C38-8E7B-B85819047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4669B7BD-8217-490B-B820-58CDB0BE1775}"/>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9E380713-E58C-4817-9FCD-8EB2471660DD}"/>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2" name="TextBox 9">
              <a:extLst>
                <a:ext uri="{FF2B5EF4-FFF2-40B4-BE49-F238E27FC236}">
                  <a16:creationId xmlns:a16="http://schemas.microsoft.com/office/drawing/2014/main" id="{60BDFCCB-FD44-4544-9A08-DE53794EBEC0}"/>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3" name="TextBox 9">
              <a:extLst>
                <a:ext uri="{FF2B5EF4-FFF2-40B4-BE49-F238E27FC236}">
                  <a16:creationId xmlns:a16="http://schemas.microsoft.com/office/drawing/2014/main" id="{C0B3E303-5A5F-4A57-AAAE-CBB71552FB63}"/>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63873EE8-8FFE-4770-A692-AC9D20C8519B}"/>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48C85D08-6F16-46B3-9116-D1020D2F018D}"/>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6F16B49D-EEB8-4E20-A203-333B589AB4D8}"/>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5" name="组合 4">
            <a:extLst>
              <a:ext uri="{FF2B5EF4-FFF2-40B4-BE49-F238E27FC236}">
                <a16:creationId xmlns:a16="http://schemas.microsoft.com/office/drawing/2014/main" id="{D8CFA6FC-931C-5046-8633-79E2EF8DEA04}"/>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E0233B51-0E1A-5AE2-A5DB-E5F33B04854F}"/>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AAC78E93-9770-B9CD-4BF6-FFF30B0E77DF}"/>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类测试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9">
            <a:extLst>
              <a:ext uri="{FF2B5EF4-FFF2-40B4-BE49-F238E27FC236}">
                <a16:creationId xmlns:a16="http://schemas.microsoft.com/office/drawing/2014/main" id="{66646598-0DB3-3F4F-F705-D18CCC2F0D1B}"/>
              </a:ext>
            </a:extLst>
          </p:cNvPr>
          <p:cNvSpPr txBox="1"/>
          <p:nvPr/>
        </p:nvSpPr>
        <p:spPr>
          <a:xfrm>
            <a:off x="827744" y="2364442"/>
            <a:ext cx="3406713" cy="495713"/>
          </a:xfrm>
          <a:prstGeom prst="rect">
            <a:avLst/>
          </a:prstGeom>
          <a:noFill/>
          <a:ln>
            <a:noFill/>
          </a:ln>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200" b="1">
                <a:latin typeface="Arial" panose="020B0604020202020204" pitchFamily="34" charset="0"/>
                <a:ea typeface="微软雅黑" panose="020B0503020204020204" pitchFamily="34" charset="-122"/>
                <a:cs typeface="+mn-ea"/>
              </a:defRPr>
            </a:lvl1pPr>
          </a:lstStyle>
          <a:p>
            <a:r>
              <a:rPr lang="zh-CN" altLang="en-US" dirty="0">
                <a:sym typeface="+mn-lt"/>
              </a:rPr>
              <a:t>以类为单元</a:t>
            </a:r>
          </a:p>
        </p:txBody>
      </p:sp>
      <p:sp>
        <p:nvSpPr>
          <p:cNvPr id="11" name="文本框 10">
            <a:extLst>
              <a:ext uri="{FF2B5EF4-FFF2-40B4-BE49-F238E27FC236}">
                <a16:creationId xmlns:a16="http://schemas.microsoft.com/office/drawing/2014/main" id="{41EE9DD7-7208-6327-DEC4-052490DE4687}"/>
              </a:ext>
            </a:extLst>
          </p:cNvPr>
          <p:cNvSpPr txBox="1"/>
          <p:nvPr/>
        </p:nvSpPr>
        <p:spPr>
          <a:xfrm>
            <a:off x="1219934" y="3314775"/>
            <a:ext cx="10082046" cy="944554"/>
          </a:xfrm>
          <a:prstGeom prst="rect">
            <a:avLst/>
          </a:prstGeom>
          <a:noFill/>
          <a:ln>
            <a:solidFill>
              <a:srgbClr val="0000CC"/>
            </a:solidFill>
          </a:ln>
        </p:spPr>
        <p:txBody>
          <a:bodyPr wrap="square" rtlCol="0">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solidFill>
                  <a:srgbClr val="FF0000"/>
                </a:solidFill>
              </a:rPr>
              <a:t>以类为单元</a:t>
            </a:r>
            <a:r>
              <a:rPr lang="zh-CN" altLang="en-US" sz="2400" dirty="0"/>
              <a:t>可以解决类内集成测试的问题，但测试时不能再仅依赖源代码。面向对象设计中的</a:t>
            </a:r>
            <a:r>
              <a:rPr lang="zh-CN" altLang="en-US" sz="2400" dirty="0">
                <a:solidFill>
                  <a:srgbClr val="FF0000"/>
                </a:solidFill>
              </a:rPr>
              <a:t>类视图成为测试的主要依据</a:t>
            </a:r>
            <a:r>
              <a:rPr lang="zh-CN" altLang="en-US" sz="2400" dirty="0"/>
              <a:t>。</a:t>
            </a:r>
            <a:endParaRPr lang="zh-CN" altLang="en-US" sz="2400" dirty="0">
              <a:cs typeface="+mn-ea"/>
              <a:sym typeface="+mn-lt"/>
            </a:endParaRPr>
          </a:p>
        </p:txBody>
      </p:sp>
      <p:sp>
        <p:nvSpPr>
          <p:cNvPr id="12" name="文本框 11">
            <a:extLst>
              <a:ext uri="{FF2B5EF4-FFF2-40B4-BE49-F238E27FC236}">
                <a16:creationId xmlns:a16="http://schemas.microsoft.com/office/drawing/2014/main" id="{5C726A92-7BE6-EEC7-0505-ED7C126D4CBE}"/>
              </a:ext>
            </a:extLst>
          </p:cNvPr>
          <p:cNvSpPr txBox="1"/>
          <p:nvPr/>
        </p:nvSpPr>
        <p:spPr>
          <a:xfrm>
            <a:off x="1224054" y="5050237"/>
            <a:ext cx="10082046" cy="944554"/>
          </a:xfrm>
          <a:prstGeom prst="rect">
            <a:avLst/>
          </a:prstGeom>
          <a:noFill/>
          <a:ln>
            <a:solidFill>
              <a:srgbClr val="0000CC"/>
            </a:solidFill>
          </a:ln>
        </p:spPr>
        <p:txBody>
          <a:bodyPr wrap="square" rtlCol="0">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400" dirty="0"/>
              <a:t>在类测试中，</a:t>
            </a:r>
            <a:r>
              <a:rPr lang="zh-CN" altLang="en-US" sz="2400" dirty="0">
                <a:solidFill>
                  <a:srgbClr val="FF0000"/>
                </a:solidFill>
              </a:rPr>
              <a:t>状态图是首要参考</a:t>
            </a:r>
            <a:r>
              <a:rPr lang="zh-CN" altLang="en-US" sz="2400" dirty="0"/>
              <a:t>。由于状态图是有限状态的，基于</a:t>
            </a:r>
            <a:r>
              <a:rPr lang="zh-CN" altLang="en-US" sz="2400" dirty="0">
                <a:solidFill>
                  <a:srgbClr val="FF0000"/>
                </a:solidFill>
              </a:rPr>
              <a:t>节点和路径</a:t>
            </a:r>
            <a:r>
              <a:rPr lang="zh-CN" altLang="en-US" sz="2400" dirty="0"/>
              <a:t>的测试方法是生成测试用例的有效方式。</a:t>
            </a:r>
            <a:endParaRPr lang="zh-CN" altLang="en-US" sz="2400" dirty="0">
              <a:cs typeface="+mn-ea"/>
              <a:sym typeface="+mn-lt"/>
            </a:endParaRPr>
          </a:p>
        </p:txBody>
      </p:sp>
    </p:spTree>
    <p:extLst>
      <p:ext uri="{BB962C8B-B14F-4D97-AF65-F5344CB8AC3E}">
        <p14:creationId xmlns:p14="http://schemas.microsoft.com/office/powerpoint/2010/main" val="18167577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86DC14B-4CCF-4B9D-AE96-7E7EBB7D4F78}"/>
              </a:ext>
            </a:extLst>
          </p:cNvPr>
          <p:cNvGrpSpPr/>
          <p:nvPr/>
        </p:nvGrpSpPr>
        <p:grpSpPr>
          <a:xfrm>
            <a:off x="0" y="-1270"/>
            <a:ext cx="12192000" cy="937703"/>
            <a:chOff x="0" y="0"/>
            <a:chExt cx="19200" cy="1247"/>
          </a:xfrm>
        </p:grpSpPr>
        <p:sp>
          <p:nvSpPr>
            <p:cNvPr id="18" name="矩形 4">
              <a:extLst>
                <a:ext uri="{FF2B5EF4-FFF2-40B4-BE49-F238E27FC236}">
                  <a16:creationId xmlns:a16="http://schemas.microsoft.com/office/drawing/2014/main" id="{1B377774-4AEC-4B84-9ADE-6BFA90EFCDE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00EBBA9A-DA27-4645-9ED3-43273EA6A0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0" name="直接连接符 38">
              <a:extLst>
                <a:ext uri="{FF2B5EF4-FFF2-40B4-BE49-F238E27FC236}">
                  <a16:creationId xmlns:a16="http://schemas.microsoft.com/office/drawing/2014/main" id="{596356A1-0D8D-4654-88AC-BF050D8E20E6}"/>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42EB7390-BD0A-4F1D-AB7F-24D7A2AEE3D7}"/>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2" name="TextBox 9">
              <a:extLst>
                <a:ext uri="{FF2B5EF4-FFF2-40B4-BE49-F238E27FC236}">
                  <a16:creationId xmlns:a16="http://schemas.microsoft.com/office/drawing/2014/main" id="{C0E34B77-F7EB-4EC9-9091-482C26F63D79}"/>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3" name="TextBox 9">
              <a:extLst>
                <a:ext uri="{FF2B5EF4-FFF2-40B4-BE49-F238E27FC236}">
                  <a16:creationId xmlns:a16="http://schemas.microsoft.com/office/drawing/2014/main" id="{6C83E878-9B49-446D-ACE1-09873BAE2E75}"/>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4" name="直接连接符 38">
              <a:extLst>
                <a:ext uri="{FF2B5EF4-FFF2-40B4-BE49-F238E27FC236}">
                  <a16:creationId xmlns:a16="http://schemas.microsoft.com/office/drawing/2014/main" id="{511E6686-BD91-4EC8-9B56-0F64293D1C62}"/>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38">
              <a:extLst>
                <a:ext uri="{FF2B5EF4-FFF2-40B4-BE49-F238E27FC236}">
                  <a16:creationId xmlns:a16="http://schemas.microsoft.com/office/drawing/2014/main" id="{72BC081D-67A5-425D-9358-8F8BD6744A2F}"/>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09D9B23E-1B7C-4F12-A994-240EDC9CFB02}"/>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5" name="组合 4">
            <a:extLst>
              <a:ext uri="{FF2B5EF4-FFF2-40B4-BE49-F238E27FC236}">
                <a16:creationId xmlns:a16="http://schemas.microsoft.com/office/drawing/2014/main" id="{DD419A53-12B3-A7CB-2B14-36FA92FCF16B}"/>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167D321A-18BB-454C-68FC-A3FF8B4885F5}"/>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B4F4C72C-3C34-5042-071D-76D551B394AF}"/>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类测试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a:extLst>
              <a:ext uri="{FF2B5EF4-FFF2-40B4-BE49-F238E27FC236}">
                <a16:creationId xmlns:a16="http://schemas.microsoft.com/office/drawing/2014/main" id="{01D2D2CD-10D3-D8F5-6FE6-8836EE08C3E0}"/>
              </a:ext>
            </a:extLst>
          </p:cNvPr>
          <p:cNvSpPr txBox="1"/>
          <p:nvPr/>
        </p:nvSpPr>
        <p:spPr>
          <a:xfrm>
            <a:off x="827744" y="2364442"/>
            <a:ext cx="3406713" cy="495713"/>
          </a:xfrm>
          <a:prstGeom prst="rect">
            <a:avLst/>
          </a:prstGeom>
          <a:noFill/>
          <a:ln>
            <a:noFill/>
          </a:ln>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200" b="1">
                <a:latin typeface="Arial" panose="020B0604020202020204" pitchFamily="34" charset="0"/>
                <a:ea typeface="微软雅黑" panose="020B0503020204020204" pitchFamily="34" charset="-122"/>
                <a:cs typeface="+mn-ea"/>
              </a:defRPr>
            </a:lvl1pPr>
          </a:lstStyle>
          <a:p>
            <a:r>
              <a:rPr lang="zh-CN" altLang="en-US" dirty="0">
                <a:sym typeface="+mn-lt"/>
              </a:rPr>
              <a:t>构建测试驱动程序</a:t>
            </a:r>
          </a:p>
        </p:txBody>
      </p:sp>
      <p:sp>
        <p:nvSpPr>
          <p:cNvPr id="31" name="文本框 30">
            <a:extLst>
              <a:ext uri="{FF2B5EF4-FFF2-40B4-BE49-F238E27FC236}">
                <a16:creationId xmlns:a16="http://schemas.microsoft.com/office/drawing/2014/main" id="{7B60B436-E5D5-8F0D-79B7-E0BA5577FD5A}"/>
              </a:ext>
            </a:extLst>
          </p:cNvPr>
          <p:cNvSpPr txBox="1"/>
          <p:nvPr/>
        </p:nvSpPr>
        <p:spPr>
          <a:xfrm>
            <a:off x="1077069" y="3241099"/>
            <a:ext cx="10674664" cy="944554"/>
          </a:xfrm>
          <a:prstGeom prst="rect">
            <a:avLst/>
          </a:prstGeom>
          <a:noFill/>
          <a:ln>
            <a:solidFill>
              <a:srgbClr val="0000CC"/>
            </a:solidFill>
          </a:ln>
        </p:spPr>
        <p:txBody>
          <a:bodyPr wrap="square" rtlCol="0">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在</a:t>
            </a:r>
            <a:r>
              <a:rPr lang="zh-CN" altLang="en-US" sz="2000" dirty="0">
                <a:solidFill>
                  <a:srgbClr val="FF0000"/>
                </a:solidFill>
              </a:rPr>
              <a:t>面向对象的类测试</a:t>
            </a:r>
            <a:r>
              <a:rPr lang="zh-CN" altLang="en-US" sz="2000" dirty="0"/>
              <a:t>过程中，基于执行的类方法也是主要采用的方法。这种方法的执行过程有三种：</a:t>
            </a:r>
            <a:endParaRPr lang="zh-CN" altLang="en-US" sz="2000" dirty="0">
              <a:cs typeface="+mn-ea"/>
              <a:sym typeface="+mn-lt"/>
            </a:endParaRPr>
          </a:p>
        </p:txBody>
      </p:sp>
      <p:sp>
        <p:nvSpPr>
          <p:cNvPr id="36" name="文本框 35">
            <a:extLst>
              <a:ext uri="{FF2B5EF4-FFF2-40B4-BE49-F238E27FC236}">
                <a16:creationId xmlns:a16="http://schemas.microsoft.com/office/drawing/2014/main" id="{4760A691-3ECF-C3AE-B6F7-7D5C3912212A}"/>
              </a:ext>
            </a:extLst>
          </p:cNvPr>
          <p:cNvSpPr txBox="1"/>
          <p:nvPr/>
        </p:nvSpPr>
        <p:spPr>
          <a:xfrm>
            <a:off x="1077069" y="4494133"/>
            <a:ext cx="10674664" cy="1547283"/>
          </a:xfrm>
          <a:prstGeom prst="rect">
            <a:avLst/>
          </a:prstGeom>
          <a:noFill/>
          <a:ln>
            <a:solidFill>
              <a:srgbClr val="0000CC"/>
            </a:solidFill>
          </a:ln>
        </p:spPr>
        <p:txBody>
          <a:bodyPr wrap="square" rtlCol="0">
            <a:spAutoFit/>
          </a:bodyPr>
          <a:lstStyle/>
          <a:p>
            <a:pPr marL="269240" fontAlgn="base">
              <a:lnSpc>
                <a:spcPts val="3500"/>
              </a:lnSpc>
              <a:spcBef>
                <a:spcPts val="600"/>
              </a:spcBef>
              <a:spcAft>
                <a:spcPct val="0"/>
              </a:spcAft>
              <a:buClr>
                <a:srgbClr val="0070C0"/>
              </a:buClr>
              <a:buSzPct val="70000"/>
              <a:defRPr/>
            </a:pPr>
            <a:r>
              <a:rPr lang="zh-CN" altLang="en-US" sz="2000" dirty="0"/>
              <a:t>（</a:t>
            </a:r>
            <a:r>
              <a:rPr lang="en-US" altLang="zh-CN" sz="2000" dirty="0"/>
              <a:t>1</a:t>
            </a:r>
            <a:r>
              <a:rPr lang="zh-CN" altLang="en-US" sz="2000" dirty="0"/>
              <a:t>）手工输入测试用例，独立编译类程序并记录结果。</a:t>
            </a:r>
            <a:endParaRPr lang="en-US" altLang="zh-CN" sz="2000" dirty="0"/>
          </a:p>
          <a:p>
            <a:pPr marL="269240" fontAlgn="base">
              <a:lnSpc>
                <a:spcPts val="3500"/>
              </a:lnSpc>
              <a:spcBef>
                <a:spcPts val="600"/>
              </a:spcBef>
              <a:spcAft>
                <a:spcPct val="0"/>
              </a:spcAft>
              <a:buClr>
                <a:srgbClr val="0070C0"/>
              </a:buClr>
              <a:buSzPct val="70000"/>
              <a:defRPr/>
            </a:pPr>
            <a:r>
              <a:rPr lang="zh-CN" altLang="en-US" sz="2000" dirty="0"/>
              <a:t>（</a:t>
            </a:r>
            <a:r>
              <a:rPr lang="en-US" altLang="zh-CN" sz="2000" dirty="0"/>
              <a:t>2</a:t>
            </a:r>
            <a:r>
              <a:rPr lang="zh-CN" altLang="en-US" sz="2000" dirty="0"/>
              <a:t>）添加驱动程序自动执行测试用例，并记录结。</a:t>
            </a:r>
            <a:endParaRPr lang="en-US" altLang="zh-CN" sz="2000" dirty="0"/>
          </a:p>
          <a:p>
            <a:pPr marL="269240" fontAlgn="base">
              <a:lnSpc>
                <a:spcPts val="3500"/>
              </a:lnSpc>
              <a:spcBef>
                <a:spcPts val="600"/>
              </a:spcBef>
              <a:spcAft>
                <a:spcPct val="0"/>
              </a:spcAft>
              <a:buClr>
                <a:srgbClr val="0070C0"/>
              </a:buClr>
              <a:buSzPct val="70000"/>
              <a:defRPr/>
            </a:pPr>
            <a:r>
              <a:rPr lang="zh-CN" altLang="en-US" sz="2000" dirty="0"/>
              <a:t>（</a:t>
            </a:r>
            <a:r>
              <a:rPr lang="en-US" altLang="zh-CN" sz="2000" dirty="0"/>
              <a:t>3</a:t>
            </a:r>
            <a:r>
              <a:rPr lang="zh-CN" altLang="en-US" sz="2000" dirty="0"/>
              <a:t>）生成测试驱动类，与被测类一起编译，自动执行测试并记录结果。</a:t>
            </a:r>
            <a:endParaRPr lang="zh-CN" altLang="en-US" sz="2000" dirty="0">
              <a:cs typeface="+mn-ea"/>
              <a:sym typeface="+mn-lt"/>
            </a:endParaRPr>
          </a:p>
        </p:txBody>
      </p:sp>
    </p:spTree>
    <p:extLst>
      <p:ext uri="{BB962C8B-B14F-4D97-AF65-F5344CB8AC3E}">
        <p14:creationId xmlns:p14="http://schemas.microsoft.com/office/powerpoint/2010/main" val="502108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6.8 </a:t>
            </a:r>
            <a:r>
              <a:rPr lang="zh-CN" altLang="en-US" sz="2800" b="1" dirty="0">
                <a:solidFill>
                  <a:schemeClr val="tx1">
                    <a:lumMod val="65000"/>
                    <a:lumOff val="35000"/>
                  </a:schemeClr>
                </a:solidFill>
                <a:cs typeface="+mn-ea"/>
                <a:sym typeface="+mn-lt"/>
              </a:rPr>
              <a:t>面向对象的软件测试</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809972" y="2416848"/>
            <a:ext cx="5067300" cy="2444965"/>
          </a:xfrm>
          <a:prstGeom prst="rect">
            <a:avLst/>
          </a:prstGeom>
          <a:noFill/>
          <a:ln>
            <a:solidFill>
              <a:schemeClr val="accent1"/>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方法一</a:t>
            </a:r>
            <a:r>
              <a:rPr lang="zh-CN" altLang="en-US" sz="2000" dirty="0"/>
              <a:t>效率低下</a:t>
            </a:r>
            <a:endParaRPr lang="en-US" altLang="zh-CN" sz="2000" dirty="0"/>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方法二</a:t>
            </a:r>
            <a:r>
              <a:rPr lang="zh-CN" altLang="en-US" sz="2000" dirty="0"/>
              <a:t>实现自动执行，但测试程序与被测程序混合，不利于重用</a:t>
            </a:r>
            <a:endParaRPr lang="en-US" altLang="zh-CN" sz="2000" dirty="0"/>
          </a:p>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rPr>
              <a:t>方法三</a:t>
            </a:r>
            <a:r>
              <a:rPr lang="zh-CN" altLang="en-US" sz="2000" dirty="0"/>
              <a:t>更合理，测试程序与被测程序分离，利于重用和扩展。</a:t>
            </a:r>
            <a:endParaRPr lang="zh-CN" altLang="en-US" sz="2000" dirty="0">
              <a:cs typeface="+mn-ea"/>
              <a:sym typeface="+mn-lt"/>
            </a:endParaRPr>
          </a:p>
        </p:txBody>
      </p:sp>
      <p:sp>
        <p:nvSpPr>
          <p:cNvPr id="7" name="文本框 6">
            <a:extLst>
              <a:ext uri="{FF2B5EF4-FFF2-40B4-BE49-F238E27FC236}">
                <a16:creationId xmlns:a16="http://schemas.microsoft.com/office/drawing/2014/main" id="{E3BFD87C-5A4B-958E-8543-5B9CC3826E41}"/>
              </a:ext>
            </a:extLst>
          </p:cNvPr>
          <p:cNvSpPr txBox="1"/>
          <p:nvPr/>
        </p:nvSpPr>
        <p:spPr>
          <a:xfrm>
            <a:off x="809972" y="5278106"/>
            <a:ext cx="5067300" cy="947824"/>
          </a:xfrm>
          <a:prstGeom prst="rect">
            <a:avLst/>
          </a:prstGeom>
          <a:noFill/>
          <a:ln>
            <a:solidFill>
              <a:schemeClr val="accent1"/>
            </a:solidFill>
          </a:ln>
        </p:spPr>
        <p:txBody>
          <a:bodyPr wrap="square">
            <a:spAutoFit/>
          </a:bodyPr>
          <a:lstStyle/>
          <a:p>
            <a:pPr marL="612140"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右图给出了通用测试驱动程序的</a:t>
            </a:r>
            <a:r>
              <a:rPr lang="en-US" altLang="zh-CN" sz="2000" dirty="0">
                <a:cs typeface="+mn-ea"/>
                <a:sym typeface="+mn-lt"/>
              </a:rPr>
              <a:t>Tester</a:t>
            </a:r>
            <a:r>
              <a:rPr lang="zh-CN" altLang="en-US" sz="2000" dirty="0">
                <a:cs typeface="+mn-ea"/>
                <a:sym typeface="+mn-lt"/>
              </a:rPr>
              <a:t>类的模型</a:t>
            </a:r>
          </a:p>
        </p:txBody>
      </p:sp>
      <p:pic>
        <p:nvPicPr>
          <p:cNvPr id="18" name="图片 17">
            <a:extLst>
              <a:ext uri="{FF2B5EF4-FFF2-40B4-BE49-F238E27FC236}">
                <a16:creationId xmlns:a16="http://schemas.microsoft.com/office/drawing/2014/main" id="{BAD7CCBC-06A9-4D35-942B-23F18B4AEDFE}"/>
              </a:ext>
            </a:extLst>
          </p:cNvPr>
          <p:cNvPicPr/>
          <p:nvPr/>
        </p:nvPicPr>
        <p:blipFill rotWithShape="1">
          <a:blip r:embed="rId4" cstate="print">
            <a:extLst>
              <a:ext uri="{28A0092B-C50C-407E-A947-70E740481C1C}">
                <a14:useLocalDpi xmlns:a14="http://schemas.microsoft.com/office/drawing/2010/main" val="0"/>
              </a:ext>
            </a:extLst>
          </a:blip>
          <a:srcRect r="34431" b="26791"/>
          <a:stretch/>
        </p:blipFill>
        <p:spPr bwMode="auto">
          <a:xfrm>
            <a:off x="6007735" y="2416848"/>
            <a:ext cx="5355274" cy="3900297"/>
          </a:xfrm>
          <a:prstGeom prst="rect">
            <a:avLst/>
          </a:prstGeom>
          <a:noFill/>
          <a:ln>
            <a:noFill/>
          </a:ln>
          <a:extLst>
            <a:ext uri="{53640926-AAD7-44D8-BBD7-CCE9431645EC}">
              <a14:shadowObscured xmlns:a14="http://schemas.microsoft.com/office/drawing/2010/main"/>
            </a:ext>
          </a:extLst>
        </p:spPr>
      </p:pic>
      <p:grpSp>
        <p:nvGrpSpPr>
          <p:cNvPr id="19" name="组合 18">
            <a:extLst>
              <a:ext uri="{FF2B5EF4-FFF2-40B4-BE49-F238E27FC236}">
                <a16:creationId xmlns:a16="http://schemas.microsoft.com/office/drawing/2014/main" id="{7CA68F79-A0AC-4C60-8E7D-473AC7752F74}"/>
              </a:ext>
            </a:extLst>
          </p:cNvPr>
          <p:cNvGrpSpPr/>
          <p:nvPr/>
        </p:nvGrpSpPr>
        <p:grpSpPr>
          <a:xfrm>
            <a:off x="0" y="-1270"/>
            <a:ext cx="12192000" cy="937703"/>
            <a:chOff x="0" y="0"/>
            <a:chExt cx="19200" cy="1247"/>
          </a:xfrm>
        </p:grpSpPr>
        <p:sp>
          <p:nvSpPr>
            <p:cNvPr id="20" name="矩形 4">
              <a:extLst>
                <a:ext uri="{FF2B5EF4-FFF2-40B4-BE49-F238E27FC236}">
                  <a16:creationId xmlns:a16="http://schemas.microsoft.com/office/drawing/2014/main" id="{57CF9090-4BEC-488A-8378-DCF916FBE31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6189EC3B-1E88-4B53-AF63-FBC7A28549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cxnSp>
          <p:nvCxnSpPr>
            <p:cNvPr id="22" name="直接连接符 38">
              <a:extLst>
                <a:ext uri="{FF2B5EF4-FFF2-40B4-BE49-F238E27FC236}">
                  <a16:creationId xmlns:a16="http://schemas.microsoft.com/office/drawing/2014/main" id="{CC2F6DED-5633-43EF-9A82-A324C9790B57}"/>
                </a:ext>
              </a:extLst>
            </p:cNvPr>
            <p:cNvCxnSpPr/>
            <p:nvPr/>
          </p:nvCxnSpPr>
          <p:spPr>
            <a:xfrm>
              <a:off x="7676" y="480"/>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CE3F31DE-0FEE-4F8C-B9E1-0CBE4F0E31A4}"/>
                </a:ext>
              </a:extLst>
            </p:cNvPr>
            <p:cNvSpPr txBox="1"/>
            <p:nvPr/>
          </p:nvSpPr>
          <p:spPr>
            <a:xfrm>
              <a:off x="4527" y="338"/>
              <a:ext cx="2986"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单元测试</a:t>
              </a:r>
            </a:p>
          </p:txBody>
        </p:sp>
        <p:sp>
          <p:nvSpPr>
            <p:cNvPr id="24" name="TextBox 9">
              <a:extLst>
                <a:ext uri="{FF2B5EF4-FFF2-40B4-BE49-F238E27FC236}">
                  <a16:creationId xmlns:a16="http://schemas.microsoft.com/office/drawing/2014/main" id="{497E3558-26B1-45F6-9A52-E85DF6C37B21}"/>
                </a:ext>
              </a:extLst>
            </p:cNvPr>
            <p:cNvSpPr txBox="1"/>
            <p:nvPr/>
          </p:nvSpPr>
          <p:spPr>
            <a:xfrm>
              <a:off x="10837" y="285"/>
              <a:ext cx="3257"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测试与验收</a:t>
              </a:r>
            </a:p>
          </p:txBody>
        </p:sp>
        <p:sp>
          <p:nvSpPr>
            <p:cNvPr id="25" name="TextBox 9">
              <a:extLst>
                <a:ext uri="{FF2B5EF4-FFF2-40B4-BE49-F238E27FC236}">
                  <a16:creationId xmlns:a16="http://schemas.microsoft.com/office/drawing/2014/main" id="{318D0E60-6F58-4902-AF04-13D786014EF7}"/>
                </a:ext>
              </a:extLst>
            </p:cNvPr>
            <p:cNvSpPr txBox="1"/>
            <p:nvPr/>
          </p:nvSpPr>
          <p:spPr>
            <a:xfrm>
              <a:off x="7849" y="300"/>
              <a:ext cx="2988" cy="620"/>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集成测试</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6C97093E-DA6C-4094-8621-6E58ABD391E1}"/>
                </a:ext>
              </a:extLst>
            </p:cNvPr>
            <p:cNvCxnSpPr/>
            <p:nvPr/>
          </p:nvCxnSpPr>
          <p:spPr>
            <a:xfrm>
              <a:off x="10807" y="417"/>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F373D931-B2A9-4805-9AD2-DE04A2B25AB8}"/>
                </a:ext>
              </a:extLst>
            </p:cNvPr>
            <p:cNvCxnSpPr/>
            <p:nvPr/>
          </p:nvCxnSpPr>
          <p:spPr>
            <a:xfrm>
              <a:off x="14087"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EA25ACDB-AE25-4A2E-96E4-70A752497AB7}"/>
              </a:ext>
            </a:extLst>
          </p:cNvPr>
          <p:cNvSpPr/>
          <p:nvPr/>
        </p:nvSpPr>
        <p:spPr>
          <a:xfrm>
            <a:off x="9041251" y="-11423"/>
            <a:ext cx="3077211" cy="93770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面向对象的软件测试</a:t>
            </a:r>
          </a:p>
        </p:txBody>
      </p:sp>
      <p:grpSp>
        <p:nvGrpSpPr>
          <p:cNvPr id="4" name="组合 3">
            <a:extLst>
              <a:ext uri="{FF2B5EF4-FFF2-40B4-BE49-F238E27FC236}">
                <a16:creationId xmlns:a16="http://schemas.microsoft.com/office/drawing/2014/main" id="{80835540-DF9D-A745-B19C-8FB77D9A4CE1}"/>
              </a:ext>
            </a:extLst>
          </p:cNvPr>
          <p:cNvGrpSpPr/>
          <p:nvPr/>
        </p:nvGrpSpPr>
        <p:grpSpPr>
          <a:xfrm>
            <a:off x="809972" y="1727802"/>
            <a:ext cx="5102844" cy="461665"/>
            <a:chOff x="797704" y="1513999"/>
            <a:chExt cx="6563634" cy="461665"/>
          </a:xfrm>
        </p:grpSpPr>
        <p:sp>
          <p:nvSpPr>
            <p:cNvPr id="5" name="矩形 4">
              <a:extLst>
                <a:ext uri="{FF2B5EF4-FFF2-40B4-BE49-F238E27FC236}">
                  <a16:creationId xmlns:a16="http://schemas.microsoft.com/office/drawing/2014/main" id="{C17D602F-8619-948E-D610-9040AA1FCAC9}"/>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4E368968-D4E0-02EB-BDC4-5D75A959CE50}"/>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cs typeface="+mn-ea"/>
                  <a:sym typeface="+mn-lt"/>
                </a:rPr>
                <a:t>类测试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001345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Part.09</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软件测试文档</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173422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9"/>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30" name="TextBox 9"/>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809972" y="2484462"/>
            <a:ext cx="10490171" cy="1393395"/>
          </a:xfrm>
          <a:prstGeom prst="rect">
            <a:avLst/>
          </a:prstGeom>
          <a:noFill/>
          <a:ln>
            <a:solidFill>
              <a:schemeClr val="accent2"/>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rPr>
              <a:t>测试计划描述了如何完成测试，其创建对有效测试至关重要，占测试工作量的约</a:t>
            </a:r>
            <a:r>
              <a:rPr lang="en-US" altLang="zh-CN" sz="2000" dirty="0">
                <a:cs typeface="+mn-ea"/>
              </a:rPr>
              <a:t>1/3</a:t>
            </a:r>
            <a:r>
              <a:rPr lang="zh-CN" altLang="en-US" sz="2000" dirty="0">
                <a:cs typeface="+mn-ea"/>
              </a:rPr>
              <a:t>。测试计划的质量直接影响测试工作的成败，且应视为动态文档，需随开发和测试进展及时更新，</a:t>
            </a:r>
            <a:r>
              <a:rPr lang="zh-CN" altLang="en-US" sz="2000" dirty="0">
                <a:solidFill>
                  <a:srgbClr val="FF0000"/>
                </a:solidFill>
                <a:cs typeface="+mn-ea"/>
              </a:rPr>
              <a:t>确保测试的有效性</a:t>
            </a:r>
            <a:r>
              <a:rPr lang="zh-CN" altLang="en-US" sz="2000" dirty="0">
                <a:cs typeface="+mn-ea"/>
                <a:sym typeface="+mn-lt"/>
              </a:rPr>
              <a:t>。</a:t>
            </a:r>
          </a:p>
        </p:txBody>
      </p:sp>
      <p:sp>
        <p:nvSpPr>
          <p:cNvPr id="7" name="文本框 6">
            <a:extLst>
              <a:ext uri="{FF2B5EF4-FFF2-40B4-BE49-F238E27FC236}">
                <a16:creationId xmlns:a16="http://schemas.microsoft.com/office/drawing/2014/main" id="{36D555FC-22AA-CB11-2CB7-5277E3673701}"/>
              </a:ext>
            </a:extLst>
          </p:cNvPr>
          <p:cNvSpPr txBox="1"/>
          <p:nvPr/>
        </p:nvSpPr>
        <p:spPr>
          <a:xfrm>
            <a:off x="827744" y="4392489"/>
            <a:ext cx="10490171" cy="933461"/>
          </a:xfrm>
          <a:prstGeom prst="rect">
            <a:avLst/>
          </a:prstGeom>
          <a:noFill/>
          <a:ln>
            <a:solidFill>
              <a:schemeClr val="accent2"/>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rPr>
              <a:t>测试计划</a:t>
            </a:r>
            <a:r>
              <a:rPr lang="zh-CN" altLang="en-US" sz="2000" dirty="0"/>
              <a:t>的目标是</a:t>
            </a:r>
            <a:r>
              <a:rPr lang="zh-CN" altLang="en-US" sz="2000" dirty="0">
                <a:cs typeface="+mn-ea"/>
              </a:rPr>
              <a:t>明确</a:t>
            </a:r>
            <a:r>
              <a:rPr lang="zh-CN" altLang="en-US" sz="2000" dirty="0"/>
              <a:t>所有测试内容，包括所需的资源和进度。同时，它需要提供软件的</a:t>
            </a:r>
            <a:r>
              <a:rPr lang="zh-CN" altLang="en-US" sz="2000" dirty="0">
                <a:solidFill>
                  <a:srgbClr val="FF0000"/>
                </a:solidFill>
              </a:rPr>
              <a:t>背景信息、测试目标、风险评估</a:t>
            </a:r>
            <a:r>
              <a:rPr lang="zh-CN" altLang="en-US" sz="2000" dirty="0"/>
              <a:t>以及具体的测试</a:t>
            </a:r>
            <a:r>
              <a:rPr lang="zh-CN" altLang="en-US" sz="2000" dirty="0">
                <a:solidFill>
                  <a:srgbClr val="FF0000"/>
                </a:solidFill>
              </a:rPr>
              <a:t>执行方案。</a:t>
            </a:r>
            <a:endParaRPr lang="zh-CN" altLang="en-US" sz="2000" dirty="0">
              <a:solidFill>
                <a:srgbClr val="FF0000"/>
              </a:solidFill>
              <a:cs typeface="+mn-ea"/>
              <a:sym typeface="+mn-lt"/>
            </a:endParaRPr>
          </a:p>
        </p:txBody>
      </p:sp>
      <p:grpSp>
        <p:nvGrpSpPr>
          <p:cNvPr id="11" name="组合 10">
            <a:extLst>
              <a:ext uri="{FF2B5EF4-FFF2-40B4-BE49-F238E27FC236}">
                <a16:creationId xmlns:a16="http://schemas.microsoft.com/office/drawing/2014/main" id="{7FB14E2F-BA91-9645-C7FD-67B51D8BF32B}"/>
              </a:ext>
            </a:extLst>
          </p:cNvPr>
          <p:cNvGrpSpPr/>
          <p:nvPr/>
        </p:nvGrpSpPr>
        <p:grpSpPr>
          <a:xfrm>
            <a:off x="809972" y="1727802"/>
            <a:ext cx="5102844" cy="461665"/>
            <a:chOff x="797704" y="1513999"/>
            <a:chExt cx="6563634" cy="461665"/>
          </a:xfrm>
        </p:grpSpPr>
        <p:sp>
          <p:nvSpPr>
            <p:cNvPr id="12" name="矩形 11">
              <a:extLst>
                <a:ext uri="{FF2B5EF4-FFF2-40B4-BE49-F238E27FC236}">
                  <a16:creationId xmlns:a16="http://schemas.microsoft.com/office/drawing/2014/main" id="{5396CBF4-1ECF-8FF4-AD1C-23D811FE4CB0}"/>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a:extLst>
                <a:ext uri="{FF2B5EF4-FFF2-40B4-BE49-F238E27FC236}">
                  <a16:creationId xmlns:a16="http://schemas.microsoft.com/office/drawing/2014/main" id="{E7420F62-FC6A-836F-A6B2-D689531B2981}"/>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软件测试计划</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395481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827744" y="2309289"/>
            <a:ext cx="11243733" cy="944554"/>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软件系统级测试计划的标准，它由</a:t>
            </a:r>
            <a:r>
              <a:rPr lang="zh-CN" altLang="en-US" sz="2000" dirty="0">
                <a:solidFill>
                  <a:srgbClr val="FF0000"/>
                </a:solidFill>
                <a:cs typeface="+mn-ea"/>
                <a:sym typeface="+mn-lt"/>
              </a:rPr>
              <a:t>一般信息、计划信息、规格说明与约束、测试描述</a:t>
            </a:r>
            <a:r>
              <a:rPr lang="zh-CN" altLang="en-US" sz="2000" dirty="0">
                <a:cs typeface="+mn-ea"/>
                <a:sym typeface="+mn-lt"/>
              </a:rPr>
              <a:t>四部分组成。</a:t>
            </a:r>
          </a:p>
        </p:txBody>
      </p:sp>
      <p:pic>
        <p:nvPicPr>
          <p:cNvPr id="6" name="图片 5">
            <a:extLst>
              <a:ext uri="{FF2B5EF4-FFF2-40B4-BE49-F238E27FC236}">
                <a16:creationId xmlns:a16="http://schemas.microsoft.com/office/drawing/2014/main" id="{6B5AAFDE-42AC-4042-97AB-A29729EBE32E}"/>
              </a:ext>
            </a:extLst>
          </p:cNvPr>
          <p:cNvPicPr>
            <a:picLocks noChangeAspect="1"/>
          </p:cNvPicPr>
          <p:nvPr/>
        </p:nvPicPr>
        <p:blipFill>
          <a:blip r:embed="rId4"/>
          <a:stretch>
            <a:fillRect/>
          </a:stretch>
        </p:blipFill>
        <p:spPr>
          <a:xfrm>
            <a:off x="1601470" y="3253843"/>
            <a:ext cx="3509468" cy="3553414"/>
          </a:xfrm>
          <a:prstGeom prst="rect">
            <a:avLst/>
          </a:prstGeom>
        </p:spPr>
      </p:pic>
      <p:grpSp>
        <p:nvGrpSpPr>
          <p:cNvPr id="22" name="组合 21">
            <a:extLst>
              <a:ext uri="{FF2B5EF4-FFF2-40B4-BE49-F238E27FC236}">
                <a16:creationId xmlns:a16="http://schemas.microsoft.com/office/drawing/2014/main" id="{D29E75F7-283F-4AC0-97FE-2264D56030CA}"/>
              </a:ext>
            </a:extLst>
          </p:cNvPr>
          <p:cNvGrpSpPr/>
          <p:nvPr/>
        </p:nvGrpSpPr>
        <p:grpSpPr>
          <a:xfrm>
            <a:off x="0" y="3809"/>
            <a:ext cx="12192000" cy="794385"/>
            <a:chOff x="0" y="-4"/>
            <a:chExt cx="19200" cy="1251"/>
          </a:xfrm>
        </p:grpSpPr>
        <p:sp>
          <p:nvSpPr>
            <p:cNvPr id="23" name="矩形 4">
              <a:extLst>
                <a:ext uri="{FF2B5EF4-FFF2-40B4-BE49-F238E27FC236}">
                  <a16:creationId xmlns:a16="http://schemas.microsoft.com/office/drawing/2014/main" id="{E2EB5CD8-099C-4E5B-872B-CAB2EF1DB30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4" name="图片 23">
              <a:extLst>
                <a:ext uri="{FF2B5EF4-FFF2-40B4-BE49-F238E27FC236}">
                  <a16:creationId xmlns:a16="http://schemas.microsoft.com/office/drawing/2014/main" id="{C612A68D-EB70-43C8-8235-FCAACF487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5" name="矩形 24">
              <a:extLst>
                <a:ext uri="{FF2B5EF4-FFF2-40B4-BE49-F238E27FC236}">
                  <a16:creationId xmlns:a16="http://schemas.microsoft.com/office/drawing/2014/main" id="{DFEF44D6-61F3-455B-AF22-66114AD85B06}"/>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6" name="直接连接符 38">
              <a:extLst>
                <a:ext uri="{FF2B5EF4-FFF2-40B4-BE49-F238E27FC236}">
                  <a16:creationId xmlns:a16="http://schemas.microsoft.com/office/drawing/2014/main" id="{6641ECC3-CA2E-4694-81AD-A6B642F816DB}"/>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a:extLst>
                <a:ext uri="{FF2B5EF4-FFF2-40B4-BE49-F238E27FC236}">
                  <a16:creationId xmlns:a16="http://schemas.microsoft.com/office/drawing/2014/main" id="{E11D0BB7-AF8C-4581-858A-8FA9067A6036}"/>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36" name="TextBox 9">
              <a:extLst>
                <a:ext uri="{FF2B5EF4-FFF2-40B4-BE49-F238E27FC236}">
                  <a16:creationId xmlns:a16="http://schemas.microsoft.com/office/drawing/2014/main" id="{025DD651-4626-4A28-A6A0-91532EEB39AC}"/>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37" name="TextBox 9">
              <a:extLst>
                <a:ext uri="{FF2B5EF4-FFF2-40B4-BE49-F238E27FC236}">
                  <a16:creationId xmlns:a16="http://schemas.microsoft.com/office/drawing/2014/main" id="{797AC8DA-D5C1-4344-B178-2DA27C7507EE}"/>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8" name="直接连接符 38">
              <a:extLst>
                <a:ext uri="{FF2B5EF4-FFF2-40B4-BE49-F238E27FC236}">
                  <a16:creationId xmlns:a16="http://schemas.microsoft.com/office/drawing/2014/main" id="{B9C38CEA-9B21-4E85-8976-F465AE2BB77B}"/>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E8550FE-46C2-437C-946D-CA1EC86D1EC7}"/>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BA2973F1-AF75-66A5-118D-74A433F2A5AE}"/>
              </a:ext>
            </a:extLst>
          </p:cNvPr>
          <p:cNvGrpSpPr/>
          <p:nvPr/>
        </p:nvGrpSpPr>
        <p:grpSpPr>
          <a:xfrm>
            <a:off x="809972" y="1727802"/>
            <a:ext cx="5102844" cy="461665"/>
            <a:chOff x="797704" y="1513999"/>
            <a:chExt cx="6563634" cy="461665"/>
          </a:xfrm>
        </p:grpSpPr>
        <p:sp>
          <p:nvSpPr>
            <p:cNvPr id="5" name="矩形 4">
              <a:extLst>
                <a:ext uri="{FF2B5EF4-FFF2-40B4-BE49-F238E27FC236}">
                  <a16:creationId xmlns:a16="http://schemas.microsoft.com/office/drawing/2014/main" id="{15E23068-9530-0FF1-7BD0-C360FF3E0538}"/>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ADDC8421-F6D6-94FF-9F61-D71E79372B58}"/>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软件测试计划</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pic>
        <p:nvPicPr>
          <p:cNvPr id="4" name="图片 3">
            <a:extLst>
              <a:ext uri="{FF2B5EF4-FFF2-40B4-BE49-F238E27FC236}">
                <a16:creationId xmlns:a16="http://schemas.microsoft.com/office/drawing/2014/main" id="{2732CF53-9F90-57A2-1E64-DAAD9EE5B81F}"/>
              </a:ext>
            </a:extLst>
          </p:cNvPr>
          <p:cNvPicPr>
            <a:picLocks noChangeAspect="1"/>
          </p:cNvPicPr>
          <p:nvPr/>
        </p:nvPicPr>
        <p:blipFill>
          <a:blip r:embed="rId5"/>
          <a:stretch>
            <a:fillRect/>
          </a:stretch>
        </p:blipFill>
        <p:spPr>
          <a:xfrm>
            <a:off x="5521190" y="3218673"/>
            <a:ext cx="5417743" cy="3558713"/>
          </a:xfrm>
          <a:prstGeom prst="rect">
            <a:avLst/>
          </a:prstGeom>
        </p:spPr>
      </p:pic>
    </p:spTree>
    <p:extLst>
      <p:ext uri="{BB962C8B-B14F-4D97-AF65-F5344CB8AC3E}">
        <p14:creationId xmlns:p14="http://schemas.microsoft.com/office/powerpoint/2010/main" val="1005334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B0890E83-7043-4E18-BC2E-E470BAB896E4}"/>
              </a:ext>
            </a:extLst>
          </p:cNvPr>
          <p:cNvGrpSpPr/>
          <p:nvPr/>
        </p:nvGrpSpPr>
        <p:grpSpPr>
          <a:xfrm>
            <a:off x="0" y="-11431"/>
            <a:ext cx="12192000" cy="794385"/>
            <a:chOff x="0" y="-4"/>
            <a:chExt cx="19200" cy="1251"/>
          </a:xfrm>
        </p:grpSpPr>
        <p:sp>
          <p:nvSpPr>
            <p:cNvPr id="18" name="矩形 4">
              <a:extLst>
                <a:ext uri="{FF2B5EF4-FFF2-40B4-BE49-F238E27FC236}">
                  <a16:creationId xmlns:a16="http://schemas.microsoft.com/office/drawing/2014/main" id="{F1BEDE68-1ED3-4A36-BAEB-56373F4ABECF}"/>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E919EF53-B1F3-4FF9-B7E5-E2B32168E6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8E604A54-8A6D-427B-A3DD-08D171DAEC46}"/>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949A1E2F-7F2D-40B9-8702-1FA8B72171E9}"/>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78A8733D-49FD-4D6D-87C2-90C4EB0FCB8D}"/>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F89B346B-2AB7-479D-998A-6CBE8C1C1006}"/>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2BE4A228-897A-4A07-96DB-126C887EAFE0}"/>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01F9419F-A723-49E5-A92E-1AE3AC62D57D}"/>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94988B77-473F-4F4C-BAE6-F3ED9558F994}"/>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7B626CE0-808C-C326-FA71-40F3C97ADC85}"/>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5A3D9303-38B2-C79E-8326-2035309E7685}"/>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706EF8F7-89E6-1A04-A574-3E6B531DDC66}"/>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软件测试记录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9" name="矩形 38">
            <a:extLst>
              <a:ext uri="{FF2B5EF4-FFF2-40B4-BE49-F238E27FC236}">
                <a16:creationId xmlns:a16="http://schemas.microsoft.com/office/drawing/2014/main" id="{0D8A9974-2A7A-2A1E-12DC-3C4B9502C0FE}"/>
              </a:ext>
            </a:extLst>
          </p:cNvPr>
          <p:cNvSpPr/>
          <p:nvPr/>
        </p:nvSpPr>
        <p:spPr>
          <a:xfrm>
            <a:off x="827744" y="2509646"/>
            <a:ext cx="9845019" cy="1201406"/>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在软件测试测试计划中</a:t>
            </a:r>
            <a:r>
              <a:rPr lang="en-US" altLang="zh-CN" sz="2000" dirty="0">
                <a:cs typeface="+mn-ea"/>
                <a:sym typeface="+mn-lt"/>
              </a:rPr>
              <a:t>,</a:t>
            </a:r>
            <a:r>
              <a:rPr lang="zh-CN" altLang="en-US" sz="2000" dirty="0">
                <a:cs typeface="+mn-ea"/>
                <a:sym typeface="+mn-lt"/>
              </a:rPr>
              <a:t>说明了测试数据</a:t>
            </a:r>
            <a:r>
              <a:rPr lang="en-US" altLang="zh-CN" sz="2000" dirty="0">
                <a:cs typeface="+mn-ea"/>
                <a:sym typeface="+mn-lt"/>
              </a:rPr>
              <a:t>(</a:t>
            </a:r>
            <a:r>
              <a:rPr lang="zh-CN" altLang="en-US" sz="2000" dirty="0">
                <a:cs typeface="+mn-ea"/>
                <a:sym typeface="+mn-lt"/>
              </a:rPr>
              <a:t>测试用例</a:t>
            </a:r>
            <a:r>
              <a:rPr lang="en-US" altLang="zh-CN" sz="2000" dirty="0">
                <a:cs typeface="+mn-ea"/>
                <a:sym typeface="+mn-lt"/>
              </a:rPr>
              <a:t>)</a:t>
            </a:r>
            <a:r>
              <a:rPr lang="zh-CN" altLang="en-US" sz="2000" dirty="0">
                <a:cs typeface="+mn-ea"/>
                <a:sym typeface="+mn-lt"/>
              </a:rPr>
              <a:t>的</a:t>
            </a:r>
            <a:r>
              <a:rPr lang="zh-CN" altLang="en-US" sz="2000" dirty="0">
                <a:solidFill>
                  <a:srgbClr val="FF0000"/>
                </a:solidFill>
                <a:cs typeface="+mn-ea"/>
                <a:sym typeface="+mn-lt"/>
              </a:rPr>
              <a:t>生成原则和约束条件</a:t>
            </a:r>
            <a:r>
              <a:rPr lang="zh-CN" altLang="en-US" sz="2000" dirty="0">
                <a:cs typeface="+mn-ea"/>
                <a:sym typeface="+mn-lt"/>
              </a:rPr>
              <a:t>。在执行测试时，首先就要依据这些原则和约束来构造具体的测试用例</a:t>
            </a:r>
            <a:endParaRPr lang="en-US" altLang="zh-CN" sz="2000" dirty="0">
              <a:cs typeface="+mn-ea"/>
              <a:sym typeface="+mn-lt"/>
            </a:endParaRPr>
          </a:p>
        </p:txBody>
      </p:sp>
      <p:sp>
        <p:nvSpPr>
          <p:cNvPr id="40" name="矩形 39">
            <a:extLst>
              <a:ext uri="{FF2B5EF4-FFF2-40B4-BE49-F238E27FC236}">
                <a16:creationId xmlns:a16="http://schemas.microsoft.com/office/drawing/2014/main" id="{0B2BB0C1-08E9-4995-4E86-BACC96D36797}"/>
              </a:ext>
            </a:extLst>
          </p:cNvPr>
          <p:cNvSpPr/>
          <p:nvPr/>
        </p:nvSpPr>
        <p:spPr>
          <a:xfrm>
            <a:off x="845516" y="4078753"/>
            <a:ext cx="9845019" cy="2591288"/>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测试数据常见的构造方法还包括下列四种：</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边界值测试</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等价类测试</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决策表测试</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数据流测试</a:t>
            </a:r>
          </a:p>
        </p:txBody>
      </p:sp>
    </p:spTree>
    <p:extLst>
      <p:ext uri="{BB962C8B-B14F-4D97-AF65-F5344CB8AC3E}">
        <p14:creationId xmlns:p14="http://schemas.microsoft.com/office/powerpoint/2010/main" val="42759141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1724A383-7DCF-4B9B-8CE4-553C35822D43}"/>
              </a:ext>
            </a:extLst>
          </p:cNvPr>
          <p:cNvGrpSpPr/>
          <p:nvPr/>
        </p:nvGrpSpPr>
        <p:grpSpPr>
          <a:xfrm>
            <a:off x="0" y="3809"/>
            <a:ext cx="12192000" cy="794385"/>
            <a:chOff x="0" y="-4"/>
            <a:chExt cx="19200" cy="1251"/>
          </a:xfrm>
        </p:grpSpPr>
        <p:sp>
          <p:nvSpPr>
            <p:cNvPr id="18" name="矩形 4">
              <a:extLst>
                <a:ext uri="{FF2B5EF4-FFF2-40B4-BE49-F238E27FC236}">
                  <a16:creationId xmlns:a16="http://schemas.microsoft.com/office/drawing/2014/main" id="{3B6EE6C4-3EBC-4AA4-9492-ED0955A384B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1374B1A5-81D2-4AE0-8D6B-E550295975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51BBDEAE-2703-467E-998E-82FF59BB6661}"/>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C055D776-3929-4222-B125-AEE66E99F1F3}"/>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A4253E0E-8E18-4E79-B328-72BD33105E92}"/>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676E288B-7BA6-4B61-9F8C-93134BF6DE54}"/>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3B46258A-284A-41BE-85B7-42DF773C34FC}"/>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9780906A-B566-4282-BDB6-816D5E19B92B}"/>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767AF274-4D06-4625-8D2F-4D8CB3FD0DA4}"/>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65F76DC7-5C6C-78F7-34E5-DE3DA08BEB0D}"/>
              </a:ext>
            </a:extLst>
          </p:cNvPr>
          <p:cNvGrpSpPr/>
          <p:nvPr/>
        </p:nvGrpSpPr>
        <p:grpSpPr>
          <a:xfrm>
            <a:off x="809972" y="1727802"/>
            <a:ext cx="5102844" cy="461665"/>
            <a:chOff x="797704" y="1513999"/>
            <a:chExt cx="6563634" cy="461665"/>
          </a:xfrm>
        </p:grpSpPr>
        <p:sp>
          <p:nvSpPr>
            <p:cNvPr id="8" name="矩形 7">
              <a:extLst>
                <a:ext uri="{FF2B5EF4-FFF2-40B4-BE49-F238E27FC236}">
                  <a16:creationId xmlns:a16="http://schemas.microsoft.com/office/drawing/2014/main" id="{544AD1EF-47B2-B9F9-EA45-B53D04E86053}"/>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83719E2A-F7A0-3C6E-C12B-350D21AD0461}"/>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软件测试数据</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10">
            <a:extLst>
              <a:ext uri="{FF2B5EF4-FFF2-40B4-BE49-F238E27FC236}">
                <a16:creationId xmlns:a16="http://schemas.microsoft.com/office/drawing/2014/main" id="{7BFB8AC8-3780-3F5E-BA9E-64F307F27AF1}"/>
              </a:ext>
            </a:extLst>
          </p:cNvPr>
          <p:cNvSpPr/>
          <p:nvPr/>
        </p:nvSpPr>
        <p:spPr>
          <a:xfrm>
            <a:off x="845516" y="2390838"/>
            <a:ext cx="9845019" cy="844501"/>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en-US" altLang="zh-CN" sz="2000" dirty="0">
                <a:latin typeface="Arial" panose="020B0604020202020204" pitchFamily="34" charset="0"/>
                <a:ea typeface="微软雅黑" panose="020B0503020204020204" pitchFamily="34" charset="-122"/>
                <a:sym typeface="Arial" panose="020B0604020202020204" pitchFamily="34" charset="0"/>
              </a:rPr>
              <a:t>1</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FF0000"/>
                </a:solidFill>
                <a:latin typeface="Arial" panose="020B0604020202020204" pitchFamily="34" charset="0"/>
                <a:ea typeface="微软雅黑" panose="020B0503020204020204" pitchFamily="34" charset="-122"/>
                <a:sym typeface="Arial" panose="020B0604020202020204" pitchFamily="34" charset="0"/>
              </a:rPr>
              <a:t>边界值测试</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cs typeface="+mn-ea"/>
                <a:sym typeface="+mn-lt"/>
              </a:rPr>
              <a:t>分析关注的是输入空间的边界，一般以</a:t>
            </a:r>
            <a:r>
              <a:rPr lang="zh-CN" altLang="en-US" sz="2000" dirty="0">
                <a:solidFill>
                  <a:srgbClr val="FF0000"/>
                </a:solidFill>
                <a:cs typeface="+mn-ea"/>
                <a:sym typeface="+mn-lt"/>
              </a:rPr>
              <a:t>最小值</a:t>
            </a:r>
            <a:r>
              <a:rPr lang="zh-CN" altLang="en-US" sz="2000" dirty="0">
                <a:cs typeface="+mn-ea"/>
                <a:sym typeface="+mn-lt"/>
              </a:rPr>
              <a:t>、</a:t>
            </a:r>
            <a:r>
              <a:rPr lang="zh-CN" altLang="en-US" sz="2000" dirty="0">
                <a:solidFill>
                  <a:srgbClr val="FF0000"/>
                </a:solidFill>
                <a:cs typeface="+mn-ea"/>
                <a:sym typeface="+mn-lt"/>
              </a:rPr>
              <a:t>略高于最小值</a:t>
            </a:r>
            <a:r>
              <a:rPr lang="zh-CN" altLang="en-US" sz="2000" dirty="0">
                <a:cs typeface="+mn-ea"/>
                <a:sym typeface="+mn-lt"/>
              </a:rPr>
              <a:t>、</a:t>
            </a:r>
            <a:r>
              <a:rPr lang="zh-CN" altLang="en-US" sz="2000" dirty="0">
                <a:solidFill>
                  <a:srgbClr val="FF0000"/>
                </a:solidFill>
                <a:cs typeface="+mn-ea"/>
                <a:sym typeface="+mn-lt"/>
              </a:rPr>
              <a:t>正常值</a:t>
            </a:r>
            <a:r>
              <a:rPr lang="zh-CN" altLang="en-US" sz="2000" dirty="0">
                <a:cs typeface="+mn-ea"/>
                <a:sym typeface="+mn-lt"/>
              </a:rPr>
              <a:t>、</a:t>
            </a:r>
            <a:r>
              <a:rPr lang="zh-CN" altLang="en-US" sz="2000" dirty="0">
                <a:solidFill>
                  <a:srgbClr val="FF0000"/>
                </a:solidFill>
                <a:cs typeface="+mn-ea"/>
                <a:sym typeface="+mn-lt"/>
              </a:rPr>
              <a:t>略低于最大值和最大值</a:t>
            </a:r>
            <a:r>
              <a:rPr lang="zh-CN" altLang="en-US" sz="2000" dirty="0">
                <a:cs typeface="+mn-ea"/>
                <a:sym typeface="+mn-lt"/>
              </a:rPr>
              <a:t>作为输入值。</a:t>
            </a:r>
          </a:p>
        </p:txBody>
      </p:sp>
      <p:sp>
        <p:nvSpPr>
          <p:cNvPr id="12" name="矩形 11">
            <a:extLst>
              <a:ext uri="{FF2B5EF4-FFF2-40B4-BE49-F238E27FC236}">
                <a16:creationId xmlns:a16="http://schemas.microsoft.com/office/drawing/2014/main" id="{E47AA069-1221-D7A3-C242-59992A4135B7}"/>
              </a:ext>
            </a:extLst>
          </p:cNvPr>
          <p:cNvSpPr/>
          <p:nvPr/>
        </p:nvSpPr>
        <p:spPr>
          <a:xfrm>
            <a:off x="827744" y="3360510"/>
            <a:ext cx="9845019" cy="1077044"/>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en-US" altLang="zh-CN" sz="2000" dirty="0">
                <a:latin typeface="Arial" panose="020B0604020202020204" pitchFamily="34" charset="0"/>
                <a:ea typeface="微软雅黑" panose="020B0503020204020204" pitchFamily="34" charset="-122"/>
                <a:sym typeface="Arial" panose="020B0604020202020204" pitchFamily="34" charset="0"/>
              </a:rPr>
              <a:t>2</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FF0000"/>
                </a:solidFill>
                <a:latin typeface="Arial" panose="020B0604020202020204" pitchFamily="34" charset="0"/>
                <a:ea typeface="微软雅黑" panose="020B0503020204020204" pitchFamily="34" charset="-122"/>
                <a:sym typeface="+mn-lt"/>
              </a:rPr>
              <a:t>等价类测试</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cs typeface="+mn-ea"/>
                <a:sym typeface="+mn-lt"/>
              </a:rPr>
              <a:t>将输入空间进行划分，每一类集合的元素都有共同的特点，在每类集合中选取一个元素进行测试。这样既</a:t>
            </a:r>
            <a:r>
              <a:rPr lang="zh-CN" altLang="en-US" sz="2000" dirty="0">
                <a:solidFill>
                  <a:srgbClr val="FF0000"/>
                </a:solidFill>
                <a:cs typeface="+mn-ea"/>
                <a:sym typeface="+mn-lt"/>
              </a:rPr>
              <a:t>避免了测试数据的冗余，又保证了测试的完备性</a:t>
            </a:r>
            <a:r>
              <a:rPr lang="zh-CN" altLang="en-US" sz="2000" dirty="0">
                <a:cs typeface="+mn-ea"/>
                <a:sym typeface="+mn-lt"/>
              </a:rPr>
              <a:t>。</a:t>
            </a:r>
          </a:p>
        </p:txBody>
      </p:sp>
      <p:sp>
        <p:nvSpPr>
          <p:cNvPr id="2" name="矩形 1">
            <a:extLst>
              <a:ext uri="{FF2B5EF4-FFF2-40B4-BE49-F238E27FC236}">
                <a16:creationId xmlns:a16="http://schemas.microsoft.com/office/drawing/2014/main" id="{58C5668F-6D43-F524-DD06-055B433FCC2C}"/>
              </a:ext>
            </a:extLst>
          </p:cNvPr>
          <p:cNvSpPr/>
          <p:nvPr/>
        </p:nvSpPr>
        <p:spPr>
          <a:xfrm>
            <a:off x="845516" y="4764096"/>
            <a:ext cx="9845019" cy="844501"/>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en-US" altLang="zh-CN" sz="2000" dirty="0">
                <a:latin typeface="Arial" panose="020B0604020202020204" pitchFamily="34" charset="0"/>
                <a:ea typeface="微软雅黑" panose="020B0503020204020204" pitchFamily="34" charset="-122"/>
                <a:sym typeface="Arial" panose="020B0604020202020204" pitchFamily="34" charset="0"/>
              </a:rPr>
              <a:t>3</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FF0000"/>
                </a:solidFill>
                <a:cs typeface="+mn-ea"/>
                <a:sym typeface="+mn-lt"/>
              </a:rPr>
              <a:t>决策表测试</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cs typeface="+mn-ea"/>
                <a:sym typeface="+mn-lt"/>
              </a:rPr>
              <a:t>用一组逻辑规则来描述软件功能，</a:t>
            </a:r>
            <a:r>
              <a:rPr lang="zh-CN" altLang="en-US" sz="2000" dirty="0">
                <a:solidFill>
                  <a:srgbClr val="FF0000"/>
                </a:solidFill>
                <a:cs typeface="+mn-ea"/>
                <a:sym typeface="+mn-lt"/>
              </a:rPr>
              <a:t>按逻辑规则的真假值表</a:t>
            </a:r>
            <a:r>
              <a:rPr lang="zh-CN" altLang="en-US" sz="2000" dirty="0">
                <a:cs typeface="+mn-ea"/>
                <a:sym typeface="+mn-lt"/>
              </a:rPr>
              <a:t>（决策表）进行测试数据的构造。</a:t>
            </a:r>
          </a:p>
        </p:txBody>
      </p:sp>
      <p:sp>
        <p:nvSpPr>
          <p:cNvPr id="3" name="矩形 2">
            <a:extLst>
              <a:ext uri="{FF2B5EF4-FFF2-40B4-BE49-F238E27FC236}">
                <a16:creationId xmlns:a16="http://schemas.microsoft.com/office/drawing/2014/main" id="{46875A8C-3EB7-A486-DF30-D694FBB27C0A}"/>
              </a:ext>
            </a:extLst>
          </p:cNvPr>
          <p:cNvSpPr/>
          <p:nvPr/>
        </p:nvSpPr>
        <p:spPr>
          <a:xfrm>
            <a:off x="845516" y="5833795"/>
            <a:ext cx="9845019" cy="844501"/>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en-US" altLang="zh-CN" sz="2000" dirty="0">
                <a:latin typeface="Arial" panose="020B0604020202020204" pitchFamily="34" charset="0"/>
                <a:ea typeface="微软雅黑" panose="020B0503020204020204" pitchFamily="34" charset="-122"/>
                <a:sym typeface="Arial" panose="020B0604020202020204" pitchFamily="34" charset="0"/>
              </a:rPr>
              <a:t>4</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FF0000"/>
                </a:solidFill>
                <a:cs typeface="+mn-ea"/>
                <a:sym typeface="+mn-lt"/>
              </a:rPr>
              <a:t>数据流测试</a:t>
            </a:r>
            <a:r>
              <a:rPr lang="zh-CN" altLang="en-US" sz="2000" dirty="0">
                <a:cs typeface="+mn-ea"/>
                <a:sym typeface="+mn-lt"/>
              </a:rPr>
              <a:t>：也称定义</a:t>
            </a:r>
            <a:r>
              <a:rPr lang="en-US" altLang="zh-CN" sz="2000" dirty="0">
                <a:cs typeface="+mn-ea"/>
                <a:sym typeface="+mn-lt"/>
              </a:rPr>
              <a:t>/</a:t>
            </a:r>
            <a:r>
              <a:rPr lang="zh-CN" altLang="en-US" sz="2000" dirty="0">
                <a:cs typeface="+mn-ea"/>
                <a:sym typeface="+mn-lt"/>
              </a:rPr>
              <a:t>使用测试，关注的是程序的所有变量的定义与引用的正确性，属于</a:t>
            </a:r>
            <a:r>
              <a:rPr lang="zh-CN" altLang="en-US" sz="2000" dirty="0">
                <a:solidFill>
                  <a:srgbClr val="FF0000"/>
                </a:solidFill>
                <a:cs typeface="+mn-ea"/>
                <a:sym typeface="+mn-lt"/>
              </a:rPr>
              <a:t>结构化测试方法</a:t>
            </a:r>
            <a:r>
              <a:rPr lang="zh-CN" altLang="en-US" sz="2000" dirty="0">
                <a:cs typeface="+mn-ea"/>
                <a:sym typeface="+mn-lt"/>
              </a:rPr>
              <a:t>。</a:t>
            </a:r>
          </a:p>
        </p:txBody>
      </p:sp>
    </p:spTree>
    <p:extLst>
      <p:ext uri="{BB962C8B-B14F-4D97-AF65-F5344CB8AC3E}">
        <p14:creationId xmlns:p14="http://schemas.microsoft.com/office/powerpoint/2010/main" val="2118358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5226BB05-9EC8-4950-B153-BD4F5770D5B0}"/>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98B7F136-45A8-4F3E-9323-B8EBC65366D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0F686A87-D6DB-44D4-941B-B06E7810CC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E8809F2F-8772-487A-8ECC-52A873D643AD}"/>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83B8F5ED-A5C5-4E9E-A26E-E1D2997918AD}"/>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154B9897-9A10-4B26-9FF8-FB0AABA7953F}"/>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E51CEC54-DCBE-4480-9605-8D2CB1E92D09}"/>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6E9BA3FE-38B6-4A03-BAF5-B98D7553C505}"/>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83868E44-7D1D-4A13-B3BA-33C6E9A29E5A}"/>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F42A1B50-4932-4475-B4FE-1D59345B592B}"/>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503E5807-07A6-430D-F879-9F51487B578E}"/>
              </a:ext>
            </a:extLst>
          </p:cNvPr>
          <p:cNvGrpSpPr/>
          <p:nvPr/>
        </p:nvGrpSpPr>
        <p:grpSpPr>
          <a:xfrm>
            <a:off x="809972" y="1727802"/>
            <a:ext cx="5102844" cy="461665"/>
            <a:chOff x="797704" y="1513999"/>
            <a:chExt cx="6563634" cy="461665"/>
          </a:xfrm>
        </p:grpSpPr>
        <p:sp>
          <p:nvSpPr>
            <p:cNvPr id="7" name="矩形 6">
              <a:extLst>
                <a:ext uri="{FF2B5EF4-FFF2-40B4-BE49-F238E27FC236}">
                  <a16:creationId xmlns:a16="http://schemas.microsoft.com/office/drawing/2014/main" id="{95484045-967E-88A6-4B96-1FD0053EC0C6}"/>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6B5F8F1D-2D67-E048-388E-68DE7F8CCA29}"/>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软件执行</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9" name="矩形 8">
            <a:extLst>
              <a:ext uri="{FF2B5EF4-FFF2-40B4-BE49-F238E27FC236}">
                <a16:creationId xmlns:a16="http://schemas.microsoft.com/office/drawing/2014/main" id="{6161050A-DD8C-AE67-9261-65FF096225A7}"/>
              </a:ext>
            </a:extLst>
          </p:cNvPr>
          <p:cNvSpPr/>
          <p:nvPr/>
        </p:nvSpPr>
        <p:spPr>
          <a:xfrm>
            <a:off x="792198" y="2634373"/>
            <a:ext cx="9845019" cy="1239533"/>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r>
              <a:rPr lang="zh-CN" altLang="en-US" sz="2400" dirty="0">
                <a:cs typeface="+mn-ea"/>
                <a:sym typeface="+mn-lt"/>
              </a:rPr>
              <a:t>测试执行过程要依据测试计划的要求，采用合适的</a:t>
            </a:r>
            <a:r>
              <a:rPr lang="zh-CN" altLang="en-US" sz="2400" dirty="0">
                <a:solidFill>
                  <a:srgbClr val="FF0000"/>
                </a:solidFill>
                <a:cs typeface="+mn-ea"/>
                <a:sym typeface="+mn-lt"/>
              </a:rPr>
              <a:t>测试工具</a:t>
            </a:r>
            <a:r>
              <a:rPr lang="zh-CN" altLang="en-US" sz="2400" dirty="0">
                <a:cs typeface="+mn-ea"/>
                <a:sym typeface="+mn-lt"/>
              </a:rPr>
              <a:t>顺序输入全部的测试用例。</a:t>
            </a:r>
            <a:endParaRPr lang="en-US" altLang="zh-CN" sz="2400" dirty="0">
              <a:cs typeface="+mn-ea"/>
              <a:sym typeface="+mn-lt"/>
            </a:endParaRPr>
          </a:p>
        </p:txBody>
      </p:sp>
      <p:sp>
        <p:nvSpPr>
          <p:cNvPr id="12" name="矩形 11">
            <a:extLst>
              <a:ext uri="{FF2B5EF4-FFF2-40B4-BE49-F238E27FC236}">
                <a16:creationId xmlns:a16="http://schemas.microsoft.com/office/drawing/2014/main" id="{DB09B067-9D4A-844B-63F6-B02A4C8916F8}"/>
              </a:ext>
            </a:extLst>
          </p:cNvPr>
          <p:cNvSpPr/>
          <p:nvPr/>
        </p:nvSpPr>
        <p:spPr>
          <a:xfrm>
            <a:off x="792199" y="4379251"/>
            <a:ext cx="9845019" cy="844501"/>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marL="269240" marR="0" lvl="0" indent="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None/>
              <a:defRPr/>
            </a:pPr>
            <a:r>
              <a:rPr lang="zh-CN" altLang="en-US" sz="2400" dirty="0">
                <a:cs typeface="+mn-ea"/>
                <a:sym typeface="+mn-lt"/>
              </a:rPr>
              <a:t>测试的执行是整个软件测试过程中较简单的环节。当然，软件测试的</a:t>
            </a:r>
            <a:r>
              <a:rPr lang="zh-CN" altLang="en-US" sz="2400" dirty="0">
                <a:solidFill>
                  <a:srgbClr val="FF0000"/>
                </a:solidFill>
                <a:cs typeface="+mn-ea"/>
                <a:sym typeface="+mn-lt"/>
              </a:rPr>
              <a:t>目标</a:t>
            </a:r>
            <a:r>
              <a:rPr lang="zh-CN" altLang="en-US" sz="2400" dirty="0">
                <a:cs typeface="+mn-ea"/>
                <a:sym typeface="+mn-lt"/>
              </a:rPr>
              <a:t>不同，测试执行的</a:t>
            </a:r>
            <a:r>
              <a:rPr lang="zh-CN" altLang="en-US" sz="2400" dirty="0">
                <a:solidFill>
                  <a:srgbClr val="FF0000"/>
                </a:solidFill>
                <a:cs typeface="+mn-ea"/>
                <a:sym typeface="+mn-lt"/>
              </a:rPr>
              <a:t>难度和差别</a:t>
            </a:r>
            <a:r>
              <a:rPr lang="zh-CN" altLang="en-US" sz="2400" dirty="0">
                <a:cs typeface="+mn-ea"/>
                <a:sym typeface="+mn-lt"/>
              </a:rPr>
              <a:t>也是很大的。</a:t>
            </a:r>
          </a:p>
        </p:txBody>
      </p:sp>
    </p:spTree>
    <p:extLst>
      <p:ext uri="{BB962C8B-B14F-4D97-AF65-F5344CB8AC3E}">
        <p14:creationId xmlns:p14="http://schemas.microsoft.com/office/powerpoint/2010/main" val="27282078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9" y="1105982"/>
            <a:ext cx="3023252"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6.1 </a:t>
            </a:r>
            <a:r>
              <a:rPr lang="zh-CN" altLang="en-US" sz="2800" b="1" dirty="0">
                <a:solidFill>
                  <a:schemeClr val="tx1">
                    <a:lumMod val="65000"/>
                    <a:lumOff val="35000"/>
                  </a:schemeClr>
                </a:solidFill>
                <a:cs typeface="+mn-ea"/>
                <a:sym typeface="+mn-lt"/>
              </a:rPr>
              <a:t>选择编程语言</a:t>
            </a:r>
          </a:p>
        </p:txBody>
      </p:sp>
      <p:grpSp>
        <p:nvGrpSpPr>
          <p:cNvPr id="9" name="组合 8"/>
          <p:cNvGrpSpPr/>
          <p:nvPr/>
        </p:nvGrpSpPr>
        <p:grpSpPr>
          <a:xfrm>
            <a:off x="632824" y="1733596"/>
            <a:ext cx="5067300" cy="461665"/>
            <a:chOff x="797682" y="1547044"/>
            <a:chExt cx="6517915" cy="46166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zh-CN" altLang="en-US" sz="2400" b="1" dirty="0">
                  <a:cs typeface="+mn-ea"/>
                  <a:sym typeface="+mn-lt"/>
                </a:rPr>
                <a:t>选择编程语言的基本准则</a:t>
              </a:r>
              <a:endParaRPr lang="zh-CN" altLang="en-US" sz="2400" b="1" noProof="0" dirty="0">
                <a:ln>
                  <a:noFill/>
                </a:ln>
                <a:effectLst/>
                <a:uLnTx/>
                <a:uFillTx/>
                <a:cs typeface="+mn-ea"/>
                <a:sym typeface="+mn-lt"/>
              </a:endParaRPr>
            </a:p>
          </p:txBody>
        </p:sp>
      </p:gr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F464654D-684D-4140-90D8-222786C79756}"/>
              </a:ext>
            </a:extLst>
          </p:cNvPr>
          <p:cNvGrpSpPr/>
          <p:nvPr/>
        </p:nvGrpSpPr>
        <p:grpSpPr>
          <a:xfrm>
            <a:off x="0" y="-4085"/>
            <a:ext cx="12192000" cy="794385"/>
            <a:chOff x="0" y="-4"/>
            <a:chExt cx="19200" cy="1251"/>
          </a:xfrm>
        </p:grpSpPr>
        <p:sp>
          <p:nvSpPr>
            <p:cNvPr id="20" name="矩形 4">
              <a:extLst>
                <a:ext uri="{FF2B5EF4-FFF2-40B4-BE49-F238E27FC236}">
                  <a16:creationId xmlns:a16="http://schemas.microsoft.com/office/drawing/2014/main" id="{55C4F496-9008-49DD-BE13-935D04C5E95E}"/>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2D23FAE6-866E-4566-B358-80F2ECF475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4D9A3BBA-EF62-4F76-9650-A6B4056AB88B}"/>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选择编程语言</a:t>
              </a:r>
            </a:p>
          </p:txBody>
        </p:sp>
        <p:cxnSp>
          <p:nvCxnSpPr>
            <p:cNvPr id="23" name="直接连接符 38">
              <a:extLst>
                <a:ext uri="{FF2B5EF4-FFF2-40B4-BE49-F238E27FC236}">
                  <a16:creationId xmlns:a16="http://schemas.microsoft.com/office/drawing/2014/main" id="{406D83E1-DE33-48E3-8911-45BEE2AB32DF}"/>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0D6280F7-681D-43BE-B46A-5DA33286124E}"/>
                </a:ext>
              </a:extLst>
            </p:cNvPr>
            <p:cNvSpPr txBox="1"/>
            <p:nvPr/>
          </p:nvSpPr>
          <p:spPr>
            <a:xfrm>
              <a:off x="13011" y="242"/>
              <a:ext cx="203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重用性</a:t>
              </a:r>
            </a:p>
          </p:txBody>
        </p:sp>
        <p:sp>
          <p:nvSpPr>
            <p:cNvPr id="25" name="TextBox 9">
              <a:extLst>
                <a:ext uri="{FF2B5EF4-FFF2-40B4-BE49-F238E27FC236}">
                  <a16:creationId xmlns:a16="http://schemas.microsoft.com/office/drawing/2014/main" id="{D98C703A-AE4F-41F2-A379-6F3258012E8C}"/>
                </a:ext>
              </a:extLst>
            </p:cNvPr>
            <p:cNvSpPr txBox="1"/>
            <p:nvPr/>
          </p:nvSpPr>
          <p:spPr>
            <a:xfrm>
              <a:off x="8631" y="288"/>
              <a:ext cx="3427"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编程风格与原则</a:t>
              </a:r>
            </a:p>
          </p:txBody>
        </p:sp>
        <p:sp>
          <p:nvSpPr>
            <p:cNvPr id="26" name="TextBox 9">
              <a:extLst>
                <a:ext uri="{FF2B5EF4-FFF2-40B4-BE49-F238E27FC236}">
                  <a16:creationId xmlns:a16="http://schemas.microsoft.com/office/drawing/2014/main" id="{DA4E610F-F1E2-4B53-9962-3473100810F5}"/>
                </a:ext>
              </a:extLst>
            </p:cNvPr>
            <p:cNvSpPr txBox="1"/>
            <p:nvPr/>
          </p:nvSpPr>
          <p:spPr>
            <a:xfrm>
              <a:off x="15979" y="288"/>
              <a:ext cx="2988"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软件开发工具</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1DBE4EE8-21B5-43E2-AEB1-BDE550480F67}"/>
                </a:ext>
              </a:extLst>
            </p:cNvPr>
            <p:cNvCxnSpPr/>
            <p:nvPr/>
          </p:nvCxnSpPr>
          <p:spPr>
            <a:xfrm>
              <a:off x="12523"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E8E32026-E351-49F2-A1A7-04DBFBECFBB2}"/>
                </a:ext>
              </a:extLst>
            </p:cNvPr>
            <p:cNvCxnSpPr/>
            <p:nvPr/>
          </p:nvCxnSpPr>
          <p:spPr>
            <a:xfrm>
              <a:off x="15522"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MH_SubTitle_1">
            <a:extLst>
              <a:ext uri="{FF2B5EF4-FFF2-40B4-BE49-F238E27FC236}">
                <a16:creationId xmlns:a16="http://schemas.microsoft.com/office/drawing/2014/main" id="{0367479D-8632-4229-8D40-DA9967D0263E}"/>
              </a:ext>
            </a:extLst>
          </p:cNvPr>
          <p:cNvSpPr/>
          <p:nvPr/>
        </p:nvSpPr>
        <p:spPr bwMode="auto">
          <a:xfrm>
            <a:off x="1321006" y="2563812"/>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ct val="120000"/>
              </a:lnSpc>
              <a:defRPr/>
            </a:pPr>
            <a:endParaRPr lang="ko-KR" altLang="en-US" noProof="1">
              <a:solidFill>
                <a:schemeClr val="accent1"/>
              </a:solidFill>
              <a:cs typeface="+mn-ea"/>
              <a:sym typeface="+mn-lt"/>
            </a:endParaRPr>
          </a:p>
        </p:txBody>
      </p:sp>
      <p:sp>
        <p:nvSpPr>
          <p:cNvPr id="47" name="MH_SubTitle_2">
            <a:extLst>
              <a:ext uri="{FF2B5EF4-FFF2-40B4-BE49-F238E27FC236}">
                <a16:creationId xmlns:a16="http://schemas.microsoft.com/office/drawing/2014/main" id="{3828BDC4-80A0-4DE5-B90C-046F8385F10B}"/>
              </a:ext>
            </a:extLst>
          </p:cNvPr>
          <p:cNvSpPr/>
          <p:nvPr/>
        </p:nvSpPr>
        <p:spPr bwMode="auto">
          <a:xfrm>
            <a:off x="4345193" y="2563812"/>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ct val="120000"/>
              </a:lnSpc>
              <a:defRPr/>
            </a:pPr>
            <a:endParaRPr lang="ko-KR" altLang="en-US" noProof="1">
              <a:solidFill>
                <a:schemeClr val="accent1"/>
              </a:solidFill>
              <a:cs typeface="+mn-ea"/>
              <a:sym typeface="+mn-lt"/>
            </a:endParaRPr>
          </a:p>
        </p:txBody>
      </p:sp>
      <p:sp>
        <p:nvSpPr>
          <p:cNvPr id="48" name="MH_SubTitle_3">
            <a:extLst>
              <a:ext uri="{FF2B5EF4-FFF2-40B4-BE49-F238E27FC236}">
                <a16:creationId xmlns:a16="http://schemas.microsoft.com/office/drawing/2014/main" id="{DF2EBE13-18A4-4D42-A3B0-DB94EFCAAAC8}"/>
              </a:ext>
            </a:extLst>
          </p:cNvPr>
          <p:cNvSpPr/>
          <p:nvPr/>
        </p:nvSpPr>
        <p:spPr bwMode="auto">
          <a:xfrm>
            <a:off x="7369381" y="2563812"/>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ct val="120000"/>
              </a:lnSpc>
              <a:defRPr/>
            </a:pPr>
            <a:endParaRPr lang="ko-KR" altLang="en-US" noProof="1">
              <a:solidFill>
                <a:schemeClr val="accent1"/>
              </a:solidFill>
              <a:cs typeface="+mn-ea"/>
              <a:sym typeface="+mn-lt"/>
            </a:endParaRPr>
          </a:p>
        </p:txBody>
      </p:sp>
      <p:sp>
        <p:nvSpPr>
          <p:cNvPr id="49" name="MH_SubTitle_4">
            <a:extLst>
              <a:ext uri="{FF2B5EF4-FFF2-40B4-BE49-F238E27FC236}">
                <a16:creationId xmlns:a16="http://schemas.microsoft.com/office/drawing/2014/main" id="{D07E849E-43B3-4208-8F06-9B552BF449D7}"/>
              </a:ext>
            </a:extLst>
          </p:cNvPr>
          <p:cNvSpPr/>
          <p:nvPr/>
        </p:nvSpPr>
        <p:spPr bwMode="auto">
          <a:xfrm>
            <a:off x="1321006" y="4756150"/>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ct val="120000"/>
              </a:lnSpc>
              <a:defRPr/>
            </a:pPr>
            <a:endParaRPr lang="ko-KR" altLang="en-US" noProof="1">
              <a:solidFill>
                <a:schemeClr val="accent1"/>
              </a:solidFill>
              <a:cs typeface="+mn-ea"/>
              <a:sym typeface="+mn-lt"/>
            </a:endParaRPr>
          </a:p>
        </p:txBody>
      </p:sp>
      <p:sp>
        <p:nvSpPr>
          <p:cNvPr id="50" name="MH_SubTitle_5">
            <a:extLst>
              <a:ext uri="{FF2B5EF4-FFF2-40B4-BE49-F238E27FC236}">
                <a16:creationId xmlns:a16="http://schemas.microsoft.com/office/drawing/2014/main" id="{C8B77EBE-2F6E-43CB-A93C-4081411F0A39}"/>
              </a:ext>
            </a:extLst>
          </p:cNvPr>
          <p:cNvSpPr/>
          <p:nvPr/>
        </p:nvSpPr>
        <p:spPr bwMode="auto">
          <a:xfrm>
            <a:off x="7436802" y="4816524"/>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lnSpc>
                <a:spcPct val="120000"/>
              </a:lnSpc>
              <a:defRPr/>
            </a:pPr>
            <a:endParaRPr lang="ko-KR" altLang="en-US" noProof="1">
              <a:solidFill>
                <a:schemeClr val="accent1"/>
              </a:solidFill>
              <a:cs typeface="+mn-ea"/>
              <a:sym typeface="+mn-lt"/>
            </a:endParaRPr>
          </a:p>
        </p:txBody>
      </p:sp>
      <p:sp>
        <p:nvSpPr>
          <p:cNvPr id="52" name="MH_Other_1">
            <a:extLst>
              <a:ext uri="{FF2B5EF4-FFF2-40B4-BE49-F238E27FC236}">
                <a16:creationId xmlns:a16="http://schemas.microsoft.com/office/drawing/2014/main" id="{1241D339-0E97-42A3-8FA8-41BB71C66996}"/>
              </a:ext>
            </a:extLst>
          </p:cNvPr>
          <p:cNvSpPr/>
          <p:nvPr/>
        </p:nvSpPr>
        <p:spPr>
          <a:xfrm>
            <a:off x="3206956" y="2389187"/>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53" name="MH_Other_2">
            <a:extLst>
              <a:ext uri="{FF2B5EF4-FFF2-40B4-BE49-F238E27FC236}">
                <a16:creationId xmlns:a16="http://schemas.microsoft.com/office/drawing/2014/main" id="{8791271D-530B-4F48-A602-DD4B464EA15C}"/>
              </a:ext>
            </a:extLst>
          </p:cNvPr>
          <p:cNvSpPr/>
          <p:nvPr/>
        </p:nvSpPr>
        <p:spPr>
          <a:xfrm>
            <a:off x="6232731" y="2389187"/>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54" name="MH_Other_3">
            <a:extLst>
              <a:ext uri="{FF2B5EF4-FFF2-40B4-BE49-F238E27FC236}">
                <a16:creationId xmlns:a16="http://schemas.microsoft.com/office/drawing/2014/main" id="{D5440A36-C209-4F6B-8D8B-ED7F922C504B}"/>
              </a:ext>
            </a:extLst>
          </p:cNvPr>
          <p:cNvSpPr/>
          <p:nvPr/>
        </p:nvSpPr>
        <p:spPr>
          <a:xfrm>
            <a:off x="9256918" y="2389187"/>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defRPr/>
            </a:pPr>
            <a:r>
              <a:rPr lang="en-US" altLang="zh-CN" sz="2000" noProof="1">
                <a:solidFill>
                  <a:schemeClr val="bg1"/>
                </a:solidFill>
                <a:cs typeface="+mn-ea"/>
                <a:sym typeface="+mn-lt"/>
              </a:rPr>
              <a:t>03</a:t>
            </a:r>
            <a:endParaRPr lang="zh-CN" altLang="en-US" sz="2000" noProof="1">
              <a:solidFill>
                <a:schemeClr val="bg1"/>
              </a:solidFill>
              <a:cs typeface="+mn-ea"/>
              <a:sym typeface="+mn-lt"/>
            </a:endParaRPr>
          </a:p>
        </p:txBody>
      </p:sp>
      <p:sp>
        <p:nvSpPr>
          <p:cNvPr id="55" name="MH_Other_4">
            <a:extLst>
              <a:ext uri="{FF2B5EF4-FFF2-40B4-BE49-F238E27FC236}">
                <a16:creationId xmlns:a16="http://schemas.microsoft.com/office/drawing/2014/main" id="{6B937518-2345-498D-9903-00B754BB8711}"/>
              </a:ext>
            </a:extLst>
          </p:cNvPr>
          <p:cNvSpPr/>
          <p:nvPr/>
        </p:nvSpPr>
        <p:spPr>
          <a:xfrm>
            <a:off x="3206956" y="4583112"/>
            <a:ext cx="598487" cy="538163"/>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defRPr/>
            </a:pPr>
            <a:r>
              <a:rPr lang="en-US" altLang="zh-CN" sz="2000" noProof="1">
                <a:solidFill>
                  <a:schemeClr val="bg1"/>
                </a:solidFill>
                <a:cs typeface="+mn-ea"/>
                <a:sym typeface="+mn-lt"/>
              </a:rPr>
              <a:t>04</a:t>
            </a:r>
            <a:endParaRPr lang="zh-CN" altLang="en-US" sz="2000" noProof="1">
              <a:solidFill>
                <a:schemeClr val="bg1"/>
              </a:solidFill>
              <a:cs typeface="+mn-ea"/>
              <a:sym typeface="+mn-lt"/>
            </a:endParaRPr>
          </a:p>
        </p:txBody>
      </p:sp>
      <p:sp>
        <p:nvSpPr>
          <p:cNvPr id="56" name="MH_Other_5">
            <a:extLst>
              <a:ext uri="{FF2B5EF4-FFF2-40B4-BE49-F238E27FC236}">
                <a16:creationId xmlns:a16="http://schemas.microsoft.com/office/drawing/2014/main" id="{F4C38ECB-3BB1-419C-9A0D-8032F543DB2E}"/>
              </a:ext>
            </a:extLst>
          </p:cNvPr>
          <p:cNvSpPr/>
          <p:nvPr/>
        </p:nvSpPr>
        <p:spPr>
          <a:xfrm>
            <a:off x="9324340" y="4583112"/>
            <a:ext cx="596900"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defRPr/>
            </a:pPr>
            <a:r>
              <a:rPr lang="en-US" altLang="zh-CN" sz="2000" noProof="1">
                <a:solidFill>
                  <a:schemeClr val="bg1"/>
                </a:solidFill>
                <a:cs typeface="+mn-ea"/>
                <a:sym typeface="+mn-lt"/>
              </a:rPr>
              <a:t>05</a:t>
            </a:r>
            <a:endParaRPr lang="zh-CN" altLang="en-US" sz="2000" noProof="1">
              <a:solidFill>
                <a:schemeClr val="bg1"/>
              </a:solidFill>
              <a:cs typeface="+mn-ea"/>
              <a:sym typeface="+mn-lt"/>
            </a:endParaRPr>
          </a:p>
        </p:txBody>
      </p:sp>
      <p:sp>
        <p:nvSpPr>
          <p:cNvPr id="58" name="文本框 21">
            <a:extLst>
              <a:ext uri="{FF2B5EF4-FFF2-40B4-BE49-F238E27FC236}">
                <a16:creationId xmlns:a16="http://schemas.microsoft.com/office/drawing/2014/main" id="{CBD05967-9D7D-4D9B-B305-593DDA8CAE02}"/>
              </a:ext>
            </a:extLst>
          </p:cNvPr>
          <p:cNvSpPr txBox="1">
            <a:spLocks noChangeArrowheads="1"/>
          </p:cNvSpPr>
          <p:nvPr/>
        </p:nvSpPr>
        <p:spPr bwMode="auto">
          <a:xfrm>
            <a:off x="1521031" y="3025775"/>
            <a:ext cx="2284412" cy="79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algn="just" eaLnBrk="1" hangingPunct="1">
              <a:lnSpc>
                <a:spcPct val="120000"/>
              </a:lnSpc>
              <a:spcBef>
                <a:spcPct val="0"/>
              </a:spcBef>
              <a:buFontTx/>
              <a:buNone/>
            </a:pPr>
            <a:r>
              <a:rPr lang="zh-CN" altLang="en-US" sz="2000" dirty="0">
                <a:solidFill>
                  <a:schemeClr val="dk1"/>
                </a:solidFill>
                <a:sym typeface="+mn-lt"/>
              </a:rPr>
              <a:t>选择客户熟悉和具有支持工具的语言。</a:t>
            </a:r>
            <a:endParaRPr lang="zh-CN" altLang="en-US" sz="2000" dirty="0">
              <a:solidFill>
                <a:schemeClr val="dk1"/>
              </a:solidFill>
              <a:sym typeface="Arial" panose="020B0604020202020204" pitchFamily="34" charset="0"/>
            </a:endParaRPr>
          </a:p>
        </p:txBody>
      </p:sp>
      <p:sp>
        <p:nvSpPr>
          <p:cNvPr id="59" name="文本框 22">
            <a:extLst>
              <a:ext uri="{FF2B5EF4-FFF2-40B4-BE49-F238E27FC236}">
                <a16:creationId xmlns:a16="http://schemas.microsoft.com/office/drawing/2014/main" id="{506D0DF3-0699-4E25-962C-4D1E2D48D337}"/>
              </a:ext>
            </a:extLst>
          </p:cNvPr>
          <p:cNvSpPr txBox="1">
            <a:spLocks noChangeArrowheads="1"/>
          </p:cNvSpPr>
          <p:nvPr/>
        </p:nvSpPr>
        <p:spPr bwMode="auto">
          <a:xfrm>
            <a:off x="4546806" y="3025775"/>
            <a:ext cx="2282825" cy="93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solidFill>
                  <a:schemeClr val="dk1"/>
                </a:solidFill>
                <a:sym typeface="+mn-lt"/>
              </a:rPr>
              <a:t>选择适合应用特点的语言。</a:t>
            </a:r>
            <a:endParaRPr lang="en-US" altLang="zh-CN" sz="2000" dirty="0">
              <a:solidFill>
                <a:schemeClr val="dk1"/>
              </a:solidFill>
              <a:sym typeface="+mn-lt"/>
            </a:endParaRPr>
          </a:p>
        </p:txBody>
      </p:sp>
      <p:sp>
        <p:nvSpPr>
          <p:cNvPr id="60" name="文本框 23">
            <a:extLst>
              <a:ext uri="{FF2B5EF4-FFF2-40B4-BE49-F238E27FC236}">
                <a16:creationId xmlns:a16="http://schemas.microsoft.com/office/drawing/2014/main" id="{173E40D0-9FD9-43DA-BE35-2047B335E41F}"/>
              </a:ext>
            </a:extLst>
          </p:cNvPr>
          <p:cNvSpPr txBox="1">
            <a:spLocks noChangeArrowheads="1"/>
          </p:cNvSpPr>
          <p:nvPr/>
        </p:nvSpPr>
        <p:spPr bwMode="auto">
          <a:xfrm>
            <a:off x="7582106" y="3025775"/>
            <a:ext cx="2284412" cy="93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solidFill>
                  <a:schemeClr val="dk1"/>
                </a:solidFill>
                <a:sym typeface="+mn-lt"/>
              </a:rPr>
              <a:t>选择信息内聚性最大的语言</a:t>
            </a:r>
            <a:r>
              <a:rPr lang="en-US" altLang="zh-CN" sz="2000" dirty="0">
                <a:solidFill>
                  <a:schemeClr val="dk1"/>
                </a:solidFill>
                <a:sym typeface="+mn-lt"/>
              </a:rPr>
              <a:t> </a:t>
            </a:r>
            <a:r>
              <a:rPr lang="zh-CN" altLang="en-US" sz="2000" dirty="0">
                <a:solidFill>
                  <a:schemeClr val="dk1"/>
                </a:solidFill>
                <a:sym typeface="+mn-lt"/>
              </a:rPr>
              <a:t>。</a:t>
            </a:r>
            <a:endParaRPr lang="en-US" altLang="zh-CN" sz="2000" dirty="0">
              <a:solidFill>
                <a:schemeClr val="dk1"/>
              </a:solidFill>
              <a:sym typeface="+mn-lt"/>
            </a:endParaRPr>
          </a:p>
        </p:txBody>
      </p:sp>
      <p:sp>
        <p:nvSpPr>
          <p:cNvPr id="62" name="文本框 25">
            <a:extLst>
              <a:ext uri="{FF2B5EF4-FFF2-40B4-BE49-F238E27FC236}">
                <a16:creationId xmlns:a16="http://schemas.microsoft.com/office/drawing/2014/main" id="{39D2F74E-8E08-496D-9C67-AA3087CB4BC4}"/>
              </a:ext>
            </a:extLst>
          </p:cNvPr>
          <p:cNvSpPr txBox="1">
            <a:spLocks noChangeArrowheads="1"/>
          </p:cNvSpPr>
          <p:nvPr/>
        </p:nvSpPr>
        <p:spPr bwMode="auto">
          <a:xfrm>
            <a:off x="7638415" y="5213399"/>
            <a:ext cx="2282825" cy="93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solidFill>
                  <a:schemeClr val="dk1"/>
                </a:solidFill>
                <a:sym typeface="+mn-lt"/>
              </a:rPr>
              <a:t>选择风险最低的语言。</a:t>
            </a:r>
            <a:endParaRPr lang="en-US" altLang="zh-CN" sz="2000" dirty="0">
              <a:solidFill>
                <a:schemeClr val="dk1"/>
              </a:solidFill>
              <a:sym typeface="+mn-lt"/>
            </a:endParaRPr>
          </a:p>
        </p:txBody>
      </p:sp>
      <p:sp>
        <p:nvSpPr>
          <p:cNvPr id="2" name="文本框 21">
            <a:extLst>
              <a:ext uri="{FF2B5EF4-FFF2-40B4-BE49-F238E27FC236}">
                <a16:creationId xmlns:a16="http://schemas.microsoft.com/office/drawing/2014/main" id="{C9B33629-8CC7-DAA4-2E98-7070EC26EAE7}"/>
              </a:ext>
            </a:extLst>
          </p:cNvPr>
          <p:cNvSpPr txBox="1">
            <a:spLocks noChangeArrowheads="1"/>
          </p:cNvSpPr>
          <p:nvPr/>
        </p:nvSpPr>
        <p:spPr bwMode="auto">
          <a:xfrm>
            <a:off x="1321005" y="5058430"/>
            <a:ext cx="2484437" cy="93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a:lstStyle>
          <a:p>
            <a:pPr marL="269240" marR="0" lvl="0" indent="0" algn="l" defTabSz="914400" rtl="0" eaLnBrk="1" fontAlgn="base" latinLnBrk="0" hangingPunct="1">
              <a:lnSpc>
                <a:spcPts val="3500"/>
              </a:lnSpc>
              <a:spcBef>
                <a:spcPts val="600"/>
              </a:spcBef>
              <a:spcAft>
                <a:spcPct val="0"/>
              </a:spcAft>
              <a:buClr>
                <a:srgbClr val="0070C0"/>
              </a:buClr>
              <a:buSzPct val="70000"/>
              <a:defRPr/>
            </a:pPr>
            <a:r>
              <a:rPr lang="zh-CN" altLang="en-US" sz="2000" dirty="0">
                <a:solidFill>
                  <a:schemeClr val="dk1"/>
                </a:solidFill>
                <a:sym typeface="+mn-lt"/>
              </a:rPr>
              <a:t>选择具有最佳成本</a:t>
            </a:r>
            <a:r>
              <a:rPr lang="en-US" altLang="zh-CN" sz="2000" dirty="0">
                <a:solidFill>
                  <a:schemeClr val="dk1"/>
                </a:solidFill>
                <a:sym typeface="+mn-lt"/>
              </a:rPr>
              <a:t>-</a:t>
            </a:r>
            <a:r>
              <a:rPr lang="zh-CN" altLang="en-US" sz="2000" dirty="0">
                <a:solidFill>
                  <a:schemeClr val="dk1"/>
                </a:solidFill>
                <a:sym typeface="+mn-lt"/>
              </a:rPr>
              <a:t>效率比的语言。</a:t>
            </a:r>
            <a:endParaRPr lang="en-US" altLang="zh-CN" sz="2000" dirty="0">
              <a:solidFill>
                <a:schemeClr val="dk1"/>
              </a:solidFill>
              <a:sym typeface="+mn-lt"/>
            </a:endParaRPr>
          </a:p>
        </p:txBody>
      </p:sp>
    </p:spTree>
    <p:extLst>
      <p:ext uri="{BB962C8B-B14F-4D97-AF65-F5344CB8AC3E}">
        <p14:creationId xmlns:p14="http://schemas.microsoft.com/office/powerpoint/2010/main" val="917680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8EB93B6E-950A-4684-961B-58BCED446CD9}"/>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37144499-DD72-43A7-B8B5-4AC8622AB1C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63DDC6C3-9E29-44E9-BE99-F18694874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8C401318-D89A-4F89-8364-328EE2051521}"/>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C59D7493-EEEA-4CDF-B030-71E9BEC31610}"/>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90DD506D-8E0F-4328-AA80-B55F06C49F41}"/>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7D9EA3EA-81BB-4788-BDAF-5C76660735A8}"/>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DA5A2B75-B781-4A73-A437-17D992009EE2}"/>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9B6C79EB-5295-4BA9-986A-FFE23F9D9B0B}"/>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31EE20E8-B42D-4468-8CE6-132A1542E0F5}"/>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07105327-3A91-3050-D620-C0869200FEA9}"/>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20BADF06-799F-443D-4FB7-191FEBE20ABE}"/>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A3A6161B-0905-FC09-BAE1-9F4FAF00364E}"/>
                </a:ext>
              </a:extLst>
            </p:cNvPr>
            <p:cNvSpPr txBox="1"/>
            <p:nvPr/>
          </p:nvSpPr>
          <p:spPr>
            <a:xfrm>
              <a:off x="843423" y="1513999"/>
              <a:ext cx="6517915" cy="461665"/>
            </a:xfrm>
            <a:prstGeom prst="rect">
              <a:avLst/>
            </a:prstGeom>
            <a:noFill/>
          </p:spPr>
          <p:txBody>
            <a:bodyPr wrap="square" rtlCol="0">
              <a:spAutoFit/>
            </a:bodyPr>
            <a:lstStyle/>
            <a:p>
              <a:r>
                <a:rPr lang="zh-CN" altLang="en-US" sz="2400" b="1" dirty="0">
                  <a:cs typeface="+mn-ea"/>
                  <a:sym typeface="+mn-lt"/>
                </a:rPr>
                <a:t>记录测试结果</a:t>
              </a:r>
              <a:endParaRPr lang="en-US" altLang="zh-CN" sz="2400" b="1" dirty="0">
                <a:cs typeface="+mn-ea"/>
                <a:sym typeface="Arial" panose="020B0604020202020204" pitchFamily="34" charset="0"/>
              </a:endParaRPr>
            </a:p>
          </p:txBody>
        </p:sp>
      </p:grpSp>
      <p:sp>
        <p:nvSpPr>
          <p:cNvPr id="8" name="TextBox 1">
            <a:extLst>
              <a:ext uri="{FF2B5EF4-FFF2-40B4-BE49-F238E27FC236}">
                <a16:creationId xmlns:a16="http://schemas.microsoft.com/office/drawing/2014/main" id="{0B7FF345-CACA-3F16-9406-03B7862E3397}"/>
              </a:ext>
            </a:extLst>
          </p:cNvPr>
          <p:cNvSpPr txBox="1"/>
          <p:nvPr/>
        </p:nvSpPr>
        <p:spPr>
          <a:xfrm>
            <a:off x="809972" y="2934762"/>
            <a:ext cx="10323825" cy="494238"/>
          </a:xfrm>
          <a:prstGeom prst="rect">
            <a:avLst/>
          </a:prstGeom>
          <a:solidFill>
            <a:schemeClr val="accent2">
              <a:lumMod val="40000"/>
              <a:lumOff val="60000"/>
            </a:schemeClr>
          </a:solidFill>
        </p:spPr>
        <p:txBody>
          <a:bodyPr wrap="square">
            <a:spAutoFit/>
          </a:bodyPr>
          <a:lstStyle/>
          <a:p>
            <a:pPr eaLnBrk="1" fontAlgn="auto" hangingPunct="1">
              <a:lnSpc>
                <a:spcPct val="150000"/>
              </a:lnSpc>
              <a:defRPr/>
            </a:pPr>
            <a:r>
              <a:rPr lang="zh-CN" altLang="en-US" sz="2000">
                <a:cs typeface="+mn-ea"/>
                <a:sym typeface="+mn-lt"/>
              </a:rPr>
              <a:t>仔细完整的测试结果是修复软件的依据</a:t>
            </a:r>
            <a:r>
              <a:rPr lang="en-US" altLang="zh-CN" sz="2000">
                <a:cs typeface="+mn-ea"/>
                <a:sym typeface="+mn-lt"/>
              </a:rPr>
              <a:t>,</a:t>
            </a:r>
            <a:r>
              <a:rPr lang="zh-CN" altLang="en-US" sz="2000">
                <a:cs typeface="+mn-ea"/>
                <a:sym typeface="+mn-lt"/>
              </a:rPr>
              <a:t>测试结果应该对下列四方面进行说明</a:t>
            </a:r>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1">
            <a:extLst>
              <a:ext uri="{FF2B5EF4-FFF2-40B4-BE49-F238E27FC236}">
                <a16:creationId xmlns:a16="http://schemas.microsoft.com/office/drawing/2014/main" id="{12653D04-05C2-0386-1449-43081CB92F9E}"/>
              </a:ext>
            </a:extLst>
          </p:cNvPr>
          <p:cNvSpPr txBox="1"/>
          <p:nvPr/>
        </p:nvSpPr>
        <p:spPr>
          <a:xfrm>
            <a:off x="834077" y="3865333"/>
            <a:ext cx="10323825" cy="2340897"/>
          </a:xfrm>
          <a:prstGeom prst="rect">
            <a:avLst/>
          </a:prstGeom>
          <a:solidFill>
            <a:schemeClr val="accent2">
              <a:lumMod val="40000"/>
              <a:lumOff val="60000"/>
            </a:schemeClr>
          </a:solidFill>
        </p:spPr>
        <p:txBody>
          <a:bodyPr wrap="square">
            <a:spAutoFit/>
          </a:bodyPr>
          <a:lstStyle/>
          <a:p>
            <a:pPr eaLnBrk="1" fontAlgn="auto" hangingPunct="1">
              <a:lnSpc>
                <a:spcPct val="150000"/>
              </a:lnSpc>
              <a:defRPr/>
            </a:pP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en-US" altLang="zh-CN" sz="2000" dirty="0">
                <a:latin typeface="Arial" panose="020B0604020202020204" pitchFamily="34" charset="0"/>
                <a:ea typeface="微软雅黑" panose="020B0503020204020204" pitchFamily="34" charset="-122"/>
                <a:sym typeface="Arial" panose="020B0604020202020204" pitchFamily="34" charset="0"/>
              </a:rPr>
              <a:t>1</a:t>
            </a:r>
            <a:r>
              <a:rPr lang="zh-CN" altLang="en-US" sz="2000" dirty="0">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FF0000"/>
                </a:solidFill>
                <a:cs typeface="+mn-ea"/>
                <a:sym typeface="+mn-lt"/>
              </a:rPr>
              <a:t>对情形的描述</a:t>
            </a:r>
            <a:r>
              <a:rPr lang="zh-CN" altLang="en-US" sz="2000" dirty="0">
                <a:cs typeface="+mn-ea"/>
                <a:sym typeface="+mn-lt"/>
              </a:rPr>
              <a:t>：说明测试的实际结果是什么。</a:t>
            </a:r>
            <a:endParaRPr lang="en-US" altLang="zh-CN" sz="2000" dirty="0">
              <a:cs typeface="+mn-ea"/>
              <a:sym typeface="+mn-lt"/>
            </a:endParaRPr>
          </a:p>
          <a:p>
            <a:pPr eaLnBrk="1" fontAlgn="auto" hangingPunct="1">
              <a:lnSpc>
                <a:spcPct val="150000"/>
              </a:lnSpc>
              <a:defRPr/>
            </a:pPr>
            <a:r>
              <a:rPr lang="zh-CN" altLang="en-US" sz="2000" dirty="0">
                <a:cs typeface="+mn-ea"/>
                <a:sym typeface="+mn-lt"/>
              </a:rPr>
              <a:t>（</a:t>
            </a:r>
            <a:r>
              <a:rPr lang="en-US" altLang="zh-CN" sz="2000" dirty="0">
                <a:cs typeface="+mn-ea"/>
                <a:sym typeface="+mn-lt"/>
              </a:rPr>
              <a:t>2</a:t>
            </a:r>
            <a:r>
              <a:rPr lang="zh-CN" altLang="en-US" sz="2000" dirty="0">
                <a:cs typeface="+mn-ea"/>
                <a:sym typeface="+mn-lt"/>
              </a:rPr>
              <a:t>）</a:t>
            </a:r>
            <a:r>
              <a:rPr lang="zh-CN" altLang="en-US" sz="2000" dirty="0">
                <a:solidFill>
                  <a:srgbClr val="FF0000"/>
                </a:solidFill>
                <a:cs typeface="+mn-ea"/>
                <a:sym typeface="+mn-lt"/>
              </a:rPr>
              <a:t>标准</a:t>
            </a:r>
            <a:r>
              <a:rPr lang="zh-CN" altLang="en-US" sz="2000" dirty="0">
                <a:cs typeface="+mn-ea"/>
                <a:sym typeface="+mn-lt"/>
              </a:rPr>
              <a:t>：说明测试的标准结果是什么。</a:t>
            </a:r>
            <a:endParaRPr lang="en-US" altLang="zh-CN" sz="2000" dirty="0">
              <a:cs typeface="+mn-ea"/>
              <a:sym typeface="+mn-lt"/>
            </a:endParaRPr>
          </a:p>
          <a:p>
            <a:pPr eaLnBrk="1" fontAlgn="auto" hangingPunct="1">
              <a:lnSpc>
                <a:spcPct val="150000"/>
              </a:lnSpc>
              <a:defRPr/>
            </a:pPr>
            <a:r>
              <a:rPr lang="zh-CN" altLang="en-US" sz="2000" dirty="0">
                <a:cs typeface="+mn-ea"/>
                <a:sym typeface="+mn-lt"/>
              </a:rPr>
              <a:t>（</a:t>
            </a:r>
            <a:r>
              <a:rPr lang="en-US" altLang="zh-CN" sz="2000" dirty="0">
                <a:cs typeface="+mn-ea"/>
                <a:sym typeface="+mn-lt"/>
              </a:rPr>
              <a:t>3</a:t>
            </a:r>
            <a:r>
              <a:rPr lang="zh-CN" altLang="en-US" sz="2000" dirty="0">
                <a:cs typeface="+mn-ea"/>
                <a:sym typeface="+mn-lt"/>
              </a:rPr>
              <a:t>）</a:t>
            </a:r>
            <a:r>
              <a:rPr lang="zh-CN" altLang="en-US" sz="2000" dirty="0">
                <a:solidFill>
                  <a:srgbClr val="FF0000"/>
                </a:solidFill>
                <a:cs typeface="+mn-ea"/>
                <a:sym typeface="+mn-lt"/>
              </a:rPr>
              <a:t>效果</a:t>
            </a:r>
            <a:r>
              <a:rPr lang="zh-CN" altLang="en-US" sz="2000" dirty="0">
                <a:cs typeface="+mn-ea"/>
                <a:sym typeface="+mn-lt"/>
              </a:rPr>
              <a:t>：如果实际结果和标准结果之间有偏差</a:t>
            </a:r>
            <a:r>
              <a:rPr lang="en-US" altLang="zh-CN" sz="2000" dirty="0">
                <a:cs typeface="+mn-ea"/>
                <a:sym typeface="+mn-lt"/>
              </a:rPr>
              <a:t>﹐</a:t>
            </a:r>
            <a:r>
              <a:rPr lang="zh-CN" altLang="en-US" sz="2000" dirty="0">
                <a:cs typeface="+mn-ea"/>
                <a:sym typeface="+mn-lt"/>
              </a:rPr>
              <a:t>说明实际结果和标准结果之间偏差的重要性。</a:t>
            </a:r>
            <a:endParaRPr lang="en-US" altLang="zh-CN" sz="2000" dirty="0">
              <a:cs typeface="+mn-ea"/>
              <a:sym typeface="+mn-lt"/>
            </a:endParaRPr>
          </a:p>
          <a:p>
            <a:pPr eaLnBrk="1" fontAlgn="auto" hangingPunct="1">
              <a:lnSpc>
                <a:spcPct val="150000"/>
              </a:lnSpc>
              <a:defRPr/>
            </a:pPr>
            <a:r>
              <a:rPr lang="zh-CN" altLang="en-US" sz="2000" dirty="0">
                <a:cs typeface="+mn-ea"/>
                <a:sym typeface="+mn-lt"/>
              </a:rPr>
              <a:t>（</a:t>
            </a:r>
            <a:r>
              <a:rPr lang="en-US" altLang="zh-CN" sz="2000" dirty="0">
                <a:cs typeface="+mn-ea"/>
                <a:sym typeface="+mn-lt"/>
              </a:rPr>
              <a:t>4</a:t>
            </a:r>
            <a:r>
              <a:rPr lang="zh-CN" altLang="en-US" sz="2000" dirty="0">
                <a:cs typeface="+mn-ea"/>
                <a:sym typeface="+mn-lt"/>
              </a:rPr>
              <a:t>）</a:t>
            </a:r>
            <a:r>
              <a:rPr lang="zh-CN" altLang="en-US" sz="2000" dirty="0">
                <a:solidFill>
                  <a:srgbClr val="FF0000"/>
                </a:solidFill>
                <a:cs typeface="+mn-ea"/>
                <a:sym typeface="+mn-lt"/>
              </a:rPr>
              <a:t>原因</a:t>
            </a:r>
            <a:r>
              <a:rPr lang="zh-CN" altLang="en-US" sz="2000" dirty="0">
                <a:cs typeface="+mn-ea"/>
                <a:sym typeface="+mn-lt"/>
              </a:rPr>
              <a:t>：说明偏差可能的原因。</a:t>
            </a:r>
            <a:endParaRPr lang="en-US" altLang="zh-CN" sz="2000" dirty="0">
              <a:cs typeface="+mn-ea"/>
              <a:sym typeface="+mn-lt"/>
            </a:endParaRPr>
          </a:p>
        </p:txBody>
      </p:sp>
      <p:sp>
        <p:nvSpPr>
          <p:cNvPr id="4" name="文本框 3">
            <a:extLst>
              <a:ext uri="{FF2B5EF4-FFF2-40B4-BE49-F238E27FC236}">
                <a16:creationId xmlns:a16="http://schemas.microsoft.com/office/drawing/2014/main" id="{FBF1AC3F-787D-55B7-C2CE-377D46CDC200}"/>
              </a:ext>
            </a:extLst>
          </p:cNvPr>
          <p:cNvSpPr txBox="1"/>
          <p:nvPr/>
        </p:nvSpPr>
        <p:spPr>
          <a:xfrm>
            <a:off x="826905" y="2310086"/>
            <a:ext cx="6333066" cy="499111"/>
          </a:xfrm>
          <a:prstGeom prst="rect">
            <a:avLst/>
          </a:prstGeom>
          <a:noFill/>
        </p:spPr>
        <p:txBody>
          <a:bodyPr wrap="square">
            <a:spAutoFit/>
          </a:bodyPr>
          <a:lstStyle/>
          <a:p>
            <a:pPr eaLnBrk="1" fontAlgn="auto" hangingPunct="1">
              <a:lnSpc>
                <a:spcPct val="150000"/>
              </a:lnSpc>
              <a:defRPr/>
            </a:pPr>
            <a:r>
              <a:rPr lang="zh-CN" altLang="en-US"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测试结果</a:t>
            </a:r>
            <a:r>
              <a:rPr lang="en-US" altLang="zh-CN" sz="2000" b="1" u="sng" dirty="0">
                <a:solidFill>
                  <a:srgbClr val="FF0000"/>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 </a:t>
            </a:r>
          </a:p>
        </p:txBody>
      </p:sp>
    </p:spTree>
    <p:extLst>
      <p:ext uri="{BB962C8B-B14F-4D97-AF65-F5344CB8AC3E}">
        <p14:creationId xmlns:p14="http://schemas.microsoft.com/office/powerpoint/2010/main" val="42655092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8CA6E40D-43FF-45D3-B7F3-33F885922C6D}"/>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46825389-A71E-403D-9CC4-26369783EBC2}"/>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5662F187-D10D-444D-9DCB-D55A713F6E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D14A6F3E-C0A4-41CA-862D-D44DC8D91914}"/>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519A45BD-460E-48A6-8311-09642AD88BED}"/>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D7AD250E-483A-4A39-A654-33947B31F591}"/>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7102B835-75F0-4718-AF2E-FA894377A229}"/>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3CB3B0C8-26EB-4D2B-8D18-6FC8E0750FA0}"/>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BB3D635A-0D42-4A9F-B0CA-19E2629BFF74}"/>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8A3E0B20-EDD0-4791-B4B2-7A80C380813F}"/>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2467C785-DA52-9DE7-9D53-FA7224BFF472}"/>
              </a:ext>
            </a:extLst>
          </p:cNvPr>
          <p:cNvSpPr txBox="1"/>
          <p:nvPr/>
        </p:nvSpPr>
        <p:spPr>
          <a:xfrm>
            <a:off x="532971" y="2206898"/>
            <a:ext cx="9317577" cy="495713"/>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200" dirty="0">
                <a:solidFill>
                  <a:schemeClr val="dk1"/>
                </a:solidFill>
                <a:cs typeface="+mn-ea"/>
                <a:sym typeface="+mn-lt"/>
              </a:rPr>
              <a:t>软件测试记录中一个子项的内容：</a:t>
            </a:r>
          </a:p>
        </p:txBody>
      </p:sp>
      <p:grpSp>
        <p:nvGrpSpPr>
          <p:cNvPr id="10" name="组合 9">
            <a:extLst>
              <a:ext uri="{FF2B5EF4-FFF2-40B4-BE49-F238E27FC236}">
                <a16:creationId xmlns:a16="http://schemas.microsoft.com/office/drawing/2014/main" id="{9BF10713-1997-4D62-7BAE-0300627D368D}"/>
              </a:ext>
            </a:extLst>
          </p:cNvPr>
          <p:cNvGrpSpPr/>
          <p:nvPr/>
        </p:nvGrpSpPr>
        <p:grpSpPr>
          <a:xfrm>
            <a:off x="809972" y="1727802"/>
            <a:ext cx="5102844" cy="461665"/>
            <a:chOff x="797704" y="1513999"/>
            <a:chExt cx="6563634" cy="461665"/>
          </a:xfrm>
        </p:grpSpPr>
        <p:sp>
          <p:nvSpPr>
            <p:cNvPr id="11" name="矩形 10">
              <a:extLst>
                <a:ext uri="{FF2B5EF4-FFF2-40B4-BE49-F238E27FC236}">
                  <a16:creationId xmlns:a16="http://schemas.microsoft.com/office/drawing/2014/main" id="{AD2E0336-1563-432A-716C-539538131E93}"/>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a:extLst>
                <a:ext uri="{FF2B5EF4-FFF2-40B4-BE49-F238E27FC236}">
                  <a16:creationId xmlns:a16="http://schemas.microsoft.com/office/drawing/2014/main" id="{04CD6687-10F4-62BD-72E8-A9AC2EB9A32B}"/>
                </a:ext>
              </a:extLst>
            </p:cNvPr>
            <p:cNvSpPr txBox="1"/>
            <p:nvPr/>
          </p:nvSpPr>
          <p:spPr>
            <a:xfrm>
              <a:off x="843423" y="1513999"/>
              <a:ext cx="6517915" cy="461665"/>
            </a:xfrm>
            <a:prstGeom prst="rect">
              <a:avLst/>
            </a:prstGeom>
            <a:noFill/>
          </p:spPr>
          <p:txBody>
            <a:bodyPr wrap="square" rtlCol="0">
              <a:spAutoFit/>
            </a:bodyPr>
            <a:lstStyle/>
            <a:p>
              <a:r>
                <a:rPr lang="zh-CN" altLang="en-US" sz="2400" b="1" dirty="0">
                  <a:cs typeface="+mn-ea"/>
                  <a:sym typeface="+mn-lt"/>
                </a:rPr>
                <a:t>记录测试结果</a:t>
              </a:r>
              <a:endParaRPr lang="en-US" altLang="zh-CN" sz="2400" b="1" dirty="0">
                <a:cs typeface="+mn-ea"/>
                <a:sym typeface="Arial" panose="020B0604020202020204" pitchFamily="34" charset="0"/>
              </a:endParaRPr>
            </a:p>
          </p:txBody>
        </p:sp>
      </p:grpSp>
      <p:sp>
        <p:nvSpPr>
          <p:cNvPr id="2" name="矩形 1">
            <a:extLst>
              <a:ext uri="{FF2B5EF4-FFF2-40B4-BE49-F238E27FC236}">
                <a16:creationId xmlns:a16="http://schemas.microsoft.com/office/drawing/2014/main" id="{D2339D3B-0A73-0B20-2E91-AB4158FFACE5}"/>
              </a:ext>
            </a:extLst>
          </p:cNvPr>
          <p:cNvSpPr/>
          <p:nvPr/>
        </p:nvSpPr>
        <p:spPr>
          <a:xfrm>
            <a:off x="374648" y="2692400"/>
            <a:ext cx="9395255" cy="41656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测试项</a:t>
            </a:r>
            <a:r>
              <a:rPr lang="en-US" altLang="zh-CN" sz="2000" dirty="0">
                <a:cs typeface="+mn-ea"/>
                <a:sym typeface="+mn-lt"/>
              </a:rPr>
              <a:t>:</a:t>
            </a:r>
            <a:r>
              <a:rPr lang="zh-CN" altLang="en-US" sz="2000" dirty="0">
                <a:cs typeface="+mn-ea"/>
                <a:sym typeface="+mn-lt"/>
              </a:rPr>
              <a:t>包括测试标号与名称</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测试者</a:t>
            </a:r>
            <a:r>
              <a:rPr lang="en-US" altLang="zh-CN" sz="2000" dirty="0">
                <a:cs typeface="+mn-ea"/>
                <a:sym typeface="+mn-lt"/>
              </a:rPr>
              <a:t>:</a:t>
            </a:r>
            <a:r>
              <a:rPr lang="zh-CN" altLang="en-US" sz="2000" dirty="0">
                <a:cs typeface="+mn-ea"/>
                <a:sym typeface="+mn-lt"/>
              </a:rPr>
              <a:t>测试人员</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测试环境与步骤</a:t>
            </a:r>
            <a:r>
              <a:rPr lang="en-US" altLang="zh-CN" sz="2000" dirty="0">
                <a:cs typeface="+mn-ea"/>
                <a:sym typeface="+mn-lt"/>
              </a:rPr>
              <a:t>:</a:t>
            </a:r>
            <a:r>
              <a:rPr lang="zh-CN" altLang="en-US" sz="2000" dirty="0">
                <a:cs typeface="+mn-ea"/>
                <a:sym typeface="+mn-lt"/>
              </a:rPr>
              <a:t>测试的环境与操作步骤的说明</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测试用例</a:t>
            </a:r>
            <a:r>
              <a:rPr lang="en-US" altLang="zh-CN" sz="2000" dirty="0">
                <a:cs typeface="+mn-ea"/>
                <a:sym typeface="+mn-lt"/>
              </a:rPr>
              <a:t>:</a:t>
            </a:r>
            <a:r>
              <a:rPr lang="zh-CN" altLang="en-US" sz="2000" dirty="0">
                <a:cs typeface="+mn-ea"/>
                <a:sym typeface="+mn-lt"/>
              </a:rPr>
              <a:t>测试输入数据</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预期结果</a:t>
            </a:r>
            <a:r>
              <a:rPr lang="en-US" altLang="zh-CN" sz="2000" dirty="0">
                <a:cs typeface="+mn-ea"/>
                <a:sym typeface="+mn-lt"/>
              </a:rPr>
              <a:t>:</a:t>
            </a:r>
            <a:r>
              <a:rPr lang="zh-CN" altLang="en-US" sz="2000" dirty="0">
                <a:cs typeface="+mn-ea"/>
                <a:sym typeface="+mn-lt"/>
              </a:rPr>
              <a:t>希望程序输出的结果</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实际结果</a:t>
            </a:r>
            <a:r>
              <a:rPr lang="en-US" altLang="zh-CN" sz="2000" dirty="0">
                <a:cs typeface="+mn-ea"/>
                <a:sym typeface="+mn-lt"/>
              </a:rPr>
              <a:t>:</a:t>
            </a:r>
            <a:r>
              <a:rPr lang="zh-CN" altLang="en-US" sz="2000" dirty="0">
                <a:cs typeface="+mn-ea"/>
                <a:sym typeface="+mn-lt"/>
              </a:rPr>
              <a:t>实际程序输出的结果</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效果说明</a:t>
            </a:r>
            <a:r>
              <a:rPr lang="en-US" altLang="zh-CN" sz="2000" dirty="0">
                <a:cs typeface="+mn-ea"/>
                <a:sym typeface="+mn-lt"/>
              </a:rPr>
              <a:t>:</a:t>
            </a:r>
            <a:r>
              <a:rPr lang="zh-CN" altLang="en-US" sz="2000" dirty="0">
                <a:cs typeface="+mn-ea"/>
                <a:sym typeface="+mn-lt"/>
              </a:rPr>
              <a:t>说明差别的严重性</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原因分析</a:t>
            </a:r>
            <a:r>
              <a:rPr lang="en-US" altLang="zh-CN" sz="2000" dirty="0">
                <a:cs typeface="+mn-ea"/>
                <a:sym typeface="+mn-lt"/>
              </a:rPr>
              <a:t>:</a:t>
            </a:r>
            <a:r>
              <a:rPr lang="zh-CN" altLang="en-US" sz="2000" dirty="0">
                <a:cs typeface="+mn-ea"/>
                <a:sym typeface="+mn-lt"/>
              </a:rPr>
              <a:t>说明导致差别的可能原因</a:t>
            </a:r>
            <a:endParaRPr lang="en-US" altLang="zh-CN" sz="2000" dirty="0">
              <a:cs typeface="+mn-ea"/>
              <a:sym typeface="+mn-lt"/>
            </a:endParaRPr>
          </a:p>
        </p:txBody>
      </p:sp>
    </p:spTree>
    <p:extLst>
      <p:ext uri="{BB962C8B-B14F-4D97-AF65-F5344CB8AC3E}">
        <p14:creationId xmlns:p14="http://schemas.microsoft.com/office/powerpoint/2010/main" val="7439388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762649" y="2507882"/>
            <a:ext cx="10176283" cy="1382301"/>
          </a:xfrm>
          <a:prstGeom prst="rect">
            <a:avLst/>
          </a:prstGeom>
          <a:noFill/>
          <a:ln>
            <a:solidFill>
              <a:schemeClr val="accent2"/>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t>软件测试是贯穿整个项目周期的持续活动，对项目各方面进行度量。测试完成后，测试者需提供</a:t>
            </a:r>
            <a:r>
              <a:rPr lang="zh-CN" altLang="en-US" sz="2000" dirty="0">
                <a:solidFill>
                  <a:srgbClr val="FF0000"/>
                </a:solidFill>
              </a:rPr>
              <a:t>评估分析报告，说明项目状态、系统可靠性、产品条件</a:t>
            </a:r>
            <a:r>
              <a:rPr lang="zh-CN" altLang="en-US" sz="2000" dirty="0"/>
              <a:t>以及</a:t>
            </a:r>
            <a:r>
              <a:rPr lang="zh-CN" altLang="en-US" sz="2000" dirty="0">
                <a:solidFill>
                  <a:srgbClr val="FF0000"/>
                </a:solidFill>
              </a:rPr>
              <a:t>改善工作和所需时间</a:t>
            </a:r>
            <a:r>
              <a:rPr lang="zh-CN" altLang="en-US" sz="2000" dirty="0"/>
              <a:t>。</a:t>
            </a:r>
            <a:endParaRPr lang="en-US" altLang="zh-CN" sz="2000" dirty="0">
              <a:cs typeface="+mn-ea"/>
              <a:sym typeface="+mn-lt"/>
            </a:endParaRPr>
          </a:p>
        </p:txBody>
      </p:sp>
      <p:grpSp>
        <p:nvGrpSpPr>
          <p:cNvPr id="17" name="组合 16">
            <a:extLst>
              <a:ext uri="{FF2B5EF4-FFF2-40B4-BE49-F238E27FC236}">
                <a16:creationId xmlns:a16="http://schemas.microsoft.com/office/drawing/2014/main" id="{613C3187-1F21-4867-9A83-4B49D088947B}"/>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6D3AF61A-95F9-4FF4-BF39-2AAE27B4875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C64D9A7A-B9BB-4045-A54D-448D5100C4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49F3FEF1-E222-4F28-8EC7-51325DAE0952}"/>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4E1978B1-CC5C-40D6-A735-D5972555495E}"/>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1DB6D90F-477F-4EC2-926D-713ABB999C64}"/>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4B0D5971-BE17-4311-9B55-4507106AA433}"/>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39A39854-5008-409E-AF74-A0ABC2A9ED6F}"/>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944FDB39-8B12-4A72-A044-FA8BEF97BFEC}"/>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C216CAF0-D53B-4D2E-94BC-44A3162B2A0F}"/>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A3AABA2C-80F0-ECA1-F13A-D56B0A62152D}"/>
              </a:ext>
            </a:extLst>
          </p:cNvPr>
          <p:cNvGrpSpPr/>
          <p:nvPr/>
        </p:nvGrpSpPr>
        <p:grpSpPr>
          <a:xfrm>
            <a:off x="809972" y="1727802"/>
            <a:ext cx="5102844" cy="461665"/>
            <a:chOff x="797704" y="1513999"/>
            <a:chExt cx="6563634" cy="461665"/>
          </a:xfrm>
        </p:grpSpPr>
        <p:sp>
          <p:nvSpPr>
            <p:cNvPr id="5" name="矩形 4">
              <a:extLst>
                <a:ext uri="{FF2B5EF4-FFF2-40B4-BE49-F238E27FC236}">
                  <a16:creationId xmlns:a16="http://schemas.microsoft.com/office/drawing/2014/main" id="{44265610-38B6-05FA-4443-0097A37CBBF8}"/>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B434D97A-C27F-FAE0-8BE9-8AC27B246DA9}"/>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软件测试评估分析报告</a:t>
              </a:r>
              <a:endParaRPr lang="en-US" altLang="zh-CN" sz="2400" b="1" dirty="0">
                <a:cs typeface="+mn-ea"/>
                <a:sym typeface="Arial" panose="020B0604020202020204" pitchFamily="34" charset="0"/>
              </a:endParaRPr>
            </a:p>
          </p:txBody>
        </p:sp>
      </p:grpSp>
      <p:sp>
        <p:nvSpPr>
          <p:cNvPr id="4" name="文本框 3">
            <a:extLst>
              <a:ext uri="{FF2B5EF4-FFF2-40B4-BE49-F238E27FC236}">
                <a16:creationId xmlns:a16="http://schemas.microsoft.com/office/drawing/2014/main" id="{B8B64344-30FF-09C5-E629-6C275D63692A}"/>
              </a:ext>
            </a:extLst>
          </p:cNvPr>
          <p:cNvSpPr txBox="1"/>
          <p:nvPr/>
        </p:nvSpPr>
        <p:spPr>
          <a:xfrm>
            <a:off x="762649" y="4371466"/>
            <a:ext cx="10176283" cy="1010405"/>
          </a:xfrm>
          <a:prstGeom prst="rect">
            <a:avLst/>
          </a:prstGeom>
          <a:noFill/>
          <a:ln>
            <a:solidFill>
              <a:schemeClr val="accent2"/>
            </a:solidFill>
          </a:ln>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软件测试评估分析报告主要包括以下三个方面的内容：</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报告软件状态、报告测试结果、最终测试评价</a:t>
            </a:r>
          </a:p>
        </p:txBody>
      </p:sp>
    </p:spTree>
    <p:extLst>
      <p:ext uri="{BB962C8B-B14F-4D97-AF65-F5344CB8AC3E}">
        <p14:creationId xmlns:p14="http://schemas.microsoft.com/office/powerpoint/2010/main" val="7131497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AE75BBB6-383C-4931-8601-2C9CFCEEA5A5}"/>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65854BD5-72AB-4328-9573-5BFF80ACE16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A4150008-05A8-4E3C-87D7-F12082FCFA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AB64A310-EBF2-45E7-B5A7-42E3CCC6F062}"/>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E5C0602D-90DA-484E-87B0-6F35D0AB430F}"/>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57DC7203-4F43-4F24-BF61-B5B6190A64E6}"/>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67008FB6-52C6-441B-BADF-676E4CC45346}"/>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B869B781-24AF-460A-9199-AC832A9A51D3}"/>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1B124031-A97A-4929-9E50-76247BE327FB}"/>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72A108BB-7DD0-4127-80BE-08AA1413FCF0}"/>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2B51B0B7-CD17-CF88-7722-AE83B97AAC50}"/>
              </a:ext>
            </a:extLst>
          </p:cNvPr>
          <p:cNvGrpSpPr/>
          <p:nvPr/>
        </p:nvGrpSpPr>
        <p:grpSpPr>
          <a:xfrm>
            <a:off x="809972" y="1727802"/>
            <a:ext cx="5102844" cy="461665"/>
            <a:chOff x="797704" y="1513999"/>
            <a:chExt cx="6563634" cy="461665"/>
          </a:xfrm>
        </p:grpSpPr>
        <p:sp>
          <p:nvSpPr>
            <p:cNvPr id="8" name="矩形 7">
              <a:extLst>
                <a:ext uri="{FF2B5EF4-FFF2-40B4-BE49-F238E27FC236}">
                  <a16:creationId xmlns:a16="http://schemas.microsoft.com/office/drawing/2014/main" id="{5A5D1892-3EED-4BA6-EED1-5E1508D695C6}"/>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BF23BCB6-B4B3-7C09-2427-A29CC3A743FF}"/>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软件测试评估分析报告</a:t>
              </a:r>
              <a:endParaRPr lang="en-US" altLang="zh-CN" sz="2400" b="1" dirty="0">
                <a:cs typeface="+mn-ea"/>
                <a:sym typeface="Arial" panose="020B0604020202020204" pitchFamily="34" charset="0"/>
              </a:endParaRPr>
            </a:p>
          </p:txBody>
        </p:sp>
      </p:grpSp>
      <p:sp>
        <p:nvSpPr>
          <p:cNvPr id="10" name="TextBox 9">
            <a:extLst>
              <a:ext uri="{FF2B5EF4-FFF2-40B4-BE49-F238E27FC236}">
                <a16:creationId xmlns:a16="http://schemas.microsoft.com/office/drawing/2014/main" id="{94E8245F-ECF0-0AAC-4B09-8A2989C5CE87}"/>
              </a:ext>
            </a:extLst>
          </p:cNvPr>
          <p:cNvSpPr txBox="1"/>
          <p:nvPr/>
        </p:nvSpPr>
        <p:spPr>
          <a:xfrm>
            <a:off x="425448" y="2136775"/>
            <a:ext cx="3330395" cy="501548"/>
          </a:xfrm>
          <a:prstGeom prst="rect">
            <a:avLst/>
          </a:prstGeom>
          <a:noFill/>
          <a:ln>
            <a:noFill/>
          </a:ln>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200" b="1">
                <a:solidFill>
                  <a:schemeClr val="tx1"/>
                </a:solidFill>
                <a:latin typeface="Arial" panose="020B0604020202020204" pitchFamily="34" charset="0"/>
                <a:ea typeface="微软雅黑" panose="020B0503020204020204" pitchFamily="34" charset="-122"/>
                <a:cs typeface="+mn-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ym typeface="Arial" panose="020B0604020202020204" pitchFamily="34" charset="0"/>
              </a:rPr>
              <a:t>（</a:t>
            </a:r>
            <a:r>
              <a:rPr lang="en-US" altLang="zh-CN" dirty="0">
                <a:sym typeface="Arial" panose="020B0604020202020204" pitchFamily="34" charset="0"/>
              </a:rPr>
              <a:t>1</a:t>
            </a:r>
            <a:r>
              <a:rPr lang="zh-CN" altLang="en-US" dirty="0">
                <a:sym typeface="Arial" panose="020B0604020202020204" pitchFamily="34" charset="0"/>
              </a:rPr>
              <a:t>）报告软件状态</a:t>
            </a:r>
          </a:p>
        </p:txBody>
      </p:sp>
      <p:sp>
        <p:nvSpPr>
          <p:cNvPr id="11" name="TextBox 9">
            <a:extLst>
              <a:ext uri="{FF2B5EF4-FFF2-40B4-BE49-F238E27FC236}">
                <a16:creationId xmlns:a16="http://schemas.microsoft.com/office/drawing/2014/main" id="{6625B683-AFA9-51FE-A0CA-758C77609CD1}"/>
              </a:ext>
            </a:extLst>
          </p:cNvPr>
          <p:cNvSpPr txBox="1"/>
          <p:nvPr/>
        </p:nvSpPr>
        <p:spPr>
          <a:xfrm>
            <a:off x="827744" y="2657656"/>
            <a:ext cx="7322198" cy="707886"/>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dirty="0"/>
              <a:t>软件项目状态信息包括概要</a:t>
            </a:r>
            <a:r>
              <a:rPr lang="zh-CN" altLang="en-US" sz="2000" dirty="0">
                <a:solidFill>
                  <a:srgbClr val="FF0000"/>
                </a:solidFill>
              </a:rPr>
              <a:t>状态报告和项目状态报告</a:t>
            </a:r>
            <a:r>
              <a:rPr lang="zh-CN" altLang="en-US" sz="2000" dirty="0"/>
              <a:t>，用于帮助项目管理人员准确了解项目进展。</a:t>
            </a:r>
            <a:endParaRPr lang="zh-CN" altLang="en-US" sz="20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a:extLst>
              <a:ext uri="{FF2B5EF4-FFF2-40B4-BE49-F238E27FC236}">
                <a16:creationId xmlns:a16="http://schemas.microsoft.com/office/drawing/2014/main" id="{DADD994A-F22C-6082-F541-3E56A9BE2DF4}"/>
              </a:ext>
            </a:extLst>
          </p:cNvPr>
          <p:cNvPicPr>
            <a:picLocks noChangeAspect="1"/>
          </p:cNvPicPr>
          <p:nvPr/>
        </p:nvPicPr>
        <p:blipFill>
          <a:blip r:embed="rId4"/>
          <a:stretch>
            <a:fillRect/>
          </a:stretch>
        </p:blipFill>
        <p:spPr>
          <a:xfrm>
            <a:off x="809972" y="3998650"/>
            <a:ext cx="4285714" cy="2761905"/>
          </a:xfrm>
          <a:prstGeom prst="rect">
            <a:avLst/>
          </a:prstGeom>
        </p:spPr>
      </p:pic>
      <p:pic>
        <p:nvPicPr>
          <p:cNvPr id="37" name="图片 36">
            <a:extLst>
              <a:ext uri="{FF2B5EF4-FFF2-40B4-BE49-F238E27FC236}">
                <a16:creationId xmlns:a16="http://schemas.microsoft.com/office/drawing/2014/main" id="{03F3F95A-A5AF-2811-BEE7-A1679081419E}"/>
              </a:ext>
            </a:extLst>
          </p:cNvPr>
          <p:cNvPicPr>
            <a:picLocks noChangeAspect="1"/>
          </p:cNvPicPr>
          <p:nvPr/>
        </p:nvPicPr>
        <p:blipFill>
          <a:blip r:embed="rId5"/>
          <a:stretch>
            <a:fillRect/>
          </a:stretch>
        </p:blipFill>
        <p:spPr>
          <a:xfrm>
            <a:off x="8251507" y="3535382"/>
            <a:ext cx="3484964" cy="3125768"/>
          </a:xfrm>
          <a:prstGeom prst="rect">
            <a:avLst/>
          </a:prstGeom>
        </p:spPr>
      </p:pic>
      <p:sp>
        <p:nvSpPr>
          <p:cNvPr id="39" name="TextBox 9">
            <a:extLst>
              <a:ext uri="{FF2B5EF4-FFF2-40B4-BE49-F238E27FC236}">
                <a16:creationId xmlns:a16="http://schemas.microsoft.com/office/drawing/2014/main" id="{5CF6DBB6-3B74-D095-6466-62B934D5BF8F}"/>
              </a:ext>
            </a:extLst>
          </p:cNvPr>
          <p:cNvSpPr txBox="1"/>
          <p:nvPr/>
        </p:nvSpPr>
        <p:spPr>
          <a:xfrm>
            <a:off x="850035" y="3534404"/>
            <a:ext cx="3330395" cy="40011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b="1" dirty="0">
                <a:solidFill>
                  <a:srgbClr val="FF0000"/>
                </a:solidFill>
                <a:latin typeface="Arial" panose="020B0604020202020204" pitchFamily="34" charset="0"/>
                <a:ea typeface="微软雅黑" panose="020B0503020204020204" pitchFamily="34" charset="-122"/>
                <a:sym typeface="Arial" panose="020B0604020202020204" pitchFamily="34" charset="0"/>
              </a:rPr>
              <a:t>概要状况报告</a:t>
            </a:r>
          </a:p>
        </p:txBody>
      </p:sp>
      <p:sp>
        <p:nvSpPr>
          <p:cNvPr id="40" name="TextBox 9">
            <a:extLst>
              <a:ext uri="{FF2B5EF4-FFF2-40B4-BE49-F238E27FC236}">
                <a16:creationId xmlns:a16="http://schemas.microsoft.com/office/drawing/2014/main" id="{43149758-BDCD-45D8-B190-4024A1E26786}"/>
              </a:ext>
            </a:extLst>
          </p:cNvPr>
          <p:cNvSpPr txBox="1"/>
          <p:nvPr/>
        </p:nvSpPr>
        <p:spPr>
          <a:xfrm>
            <a:off x="8333512" y="2766608"/>
            <a:ext cx="3330395" cy="40011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b="1" dirty="0">
                <a:solidFill>
                  <a:srgbClr val="FF0000"/>
                </a:solidFill>
                <a:latin typeface="Arial" panose="020B0604020202020204" pitchFamily="34" charset="0"/>
                <a:ea typeface="微软雅黑" panose="020B0503020204020204" pitchFamily="34" charset="-122"/>
                <a:sym typeface="Arial" panose="020B0604020202020204" pitchFamily="34" charset="0"/>
              </a:rPr>
              <a:t>项目状况报告</a:t>
            </a:r>
          </a:p>
        </p:txBody>
      </p:sp>
    </p:spTree>
    <p:extLst>
      <p:ext uri="{BB962C8B-B14F-4D97-AF65-F5344CB8AC3E}">
        <p14:creationId xmlns:p14="http://schemas.microsoft.com/office/powerpoint/2010/main" val="972120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F88F6ACD-CEAF-443F-B91C-D9A5FCFEBF29}"/>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CE1C1926-4F17-400C-9893-469072EB18E8}"/>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8CA6F7D6-2179-458F-9C08-1BB18AC06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BA44AA7D-A5ED-46BE-87CB-5CF1175F28B9}"/>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F05174FD-6A48-4C69-846B-4877176CEAC4}"/>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EBF878F8-A768-48D1-8A3B-6D0A4D2C192B}"/>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48E5626C-664B-445D-BF71-BD5ED10AD6E8}"/>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0ACBE09C-8F9A-459C-9B92-DAD2BA89EE08}"/>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A05B9433-D2DD-4EC4-9FBA-F6067765DCD4}"/>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F32C9016-9567-4910-9A0D-212240C6FBDF}"/>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3A18825C-9C9B-9655-9EF7-4777643648B3}"/>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065D5BC1-7B82-A822-C2D4-BFEAFDB2935C}"/>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E05B5C1E-62A3-7B2C-A1E7-AE86FED0F290}"/>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软件测试评估分析报告</a:t>
              </a:r>
              <a:endParaRPr lang="en-US" altLang="zh-CN" sz="2400" b="1" dirty="0">
                <a:cs typeface="+mn-ea"/>
                <a:sym typeface="Arial" panose="020B0604020202020204" pitchFamily="34" charset="0"/>
              </a:endParaRPr>
            </a:p>
          </p:txBody>
        </p:sp>
      </p:grpSp>
      <p:sp>
        <p:nvSpPr>
          <p:cNvPr id="8" name="TextBox 9">
            <a:extLst>
              <a:ext uri="{FF2B5EF4-FFF2-40B4-BE49-F238E27FC236}">
                <a16:creationId xmlns:a16="http://schemas.microsoft.com/office/drawing/2014/main" id="{1493CED7-CE2E-F318-6F81-3D2923479A3E}"/>
              </a:ext>
            </a:extLst>
          </p:cNvPr>
          <p:cNvSpPr txBox="1"/>
          <p:nvPr/>
        </p:nvSpPr>
        <p:spPr>
          <a:xfrm>
            <a:off x="493028" y="2198842"/>
            <a:ext cx="3330395" cy="501548"/>
          </a:xfrm>
          <a:prstGeom prst="rect">
            <a:avLst/>
          </a:prstGeom>
          <a:noFill/>
          <a:ln>
            <a:noFill/>
          </a:ln>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200" b="1">
                <a:solidFill>
                  <a:schemeClr val="tx1"/>
                </a:solidFill>
                <a:latin typeface="Arial" panose="020B0604020202020204" pitchFamily="34" charset="0"/>
                <a:ea typeface="微软雅黑" panose="020B0503020204020204" pitchFamily="34" charset="-122"/>
                <a:cs typeface="+mn-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ym typeface="Arial" panose="020B0604020202020204" pitchFamily="34" charset="0"/>
              </a:rPr>
              <a:t>（</a:t>
            </a:r>
            <a:r>
              <a:rPr lang="en-US" altLang="zh-CN" dirty="0">
                <a:sym typeface="Arial" panose="020B0604020202020204" pitchFamily="34" charset="0"/>
              </a:rPr>
              <a:t>2</a:t>
            </a:r>
            <a:r>
              <a:rPr lang="zh-CN" altLang="en-US" dirty="0">
                <a:sym typeface="Arial" panose="020B0604020202020204" pitchFamily="34" charset="0"/>
              </a:rPr>
              <a:t>）报告测试结果</a:t>
            </a:r>
          </a:p>
        </p:txBody>
      </p:sp>
      <p:pic>
        <p:nvPicPr>
          <p:cNvPr id="10" name="图片 9">
            <a:extLst>
              <a:ext uri="{FF2B5EF4-FFF2-40B4-BE49-F238E27FC236}">
                <a16:creationId xmlns:a16="http://schemas.microsoft.com/office/drawing/2014/main" id="{E9D322AC-437A-59A6-0B6B-2997F618E966}"/>
              </a:ext>
            </a:extLst>
          </p:cNvPr>
          <p:cNvPicPr>
            <a:picLocks noChangeAspect="1"/>
          </p:cNvPicPr>
          <p:nvPr/>
        </p:nvPicPr>
        <p:blipFill>
          <a:blip r:embed="rId4"/>
          <a:stretch>
            <a:fillRect/>
          </a:stretch>
        </p:blipFill>
        <p:spPr>
          <a:xfrm>
            <a:off x="5544820" y="1660602"/>
            <a:ext cx="4179570" cy="4904028"/>
          </a:xfrm>
          <a:prstGeom prst="rect">
            <a:avLst/>
          </a:prstGeom>
        </p:spPr>
      </p:pic>
      <p:sp>
        <p:nvSpPr>
          <p:cNvPr id="11" name="TextBox 9">
            <a:extLst>
              <a:ext uri="{FF2B5EF4-FFF2-40B4-BE49-F238E27FC236}">
                <a16:creationId xmlns:a16="http://schemas.microsoft.com/office/drawing/2014/main" id="{9F3099BC-0BDA-4BD2-99C0-C5E80E56A539}"/>
              </a:ext>
            </a:extLst>
          </p:cNvPr>
          <p:cNvSpPr txBox="1"/>
          <p:nvPr/>
        </p:nvSpPr>
        <p:spPr>
          <a:xfrm>
            <a:off x="1015484" y="2911482"/>
            <a:ext cx="3589535" cy="707886"/>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dirty="0">
                <a:cs typeface="+mn-ea"/>
                <a:sym typeface="+mn-lt"/>
              </a:rPr>
              <a:t>软件测试过程会产生一系列的测试数据和结果。</a:t>
            </a:r>
            <a:endParaRPr lang="en-US" altLang="zh-CN" sz="2000" dirty="0">
              <a:cs typeface="+mn-ea"/>
              <a:sym typeface="+mn-lt"/>
            </a:endParaRPr>
          </a:p>
        </p:txBody>
      </p:sp>
    </p:spTree>
    <p:extLst>
      <p:ext uri="{BB962C8B-B14F-4D97-AF65-F5344CB8AC3E}">
        <p14:creationId xmlns:p14="http://schemas.microsoft.com/office/powerpoint/2010/main" val="8909416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6.9 </a:t>
            </a:r>
            <a:r>
              <a:rPr lang="zh-CN" altLang="en-US" sz="2800" b="1" dirty="0">
                <a:solidFill>
                  <a:schemeClr val="tx1">
                    <a:lumMod val="65000"/>
                    <a:lumOff val="35000"/>
                  </a:schemeClr>
                </a:solidFill>
                <a:cs typeface="+mn-ea"/>
                <a:sym typeface="+mn-lt"/>
              </a:rPr>
              <a:t>软件测试文档</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4204503B-6430-45A0-B592-032B297BF650}"/>
              </a:ext>
            </a:extLst>
          </p:cNvPr>
          <p:cNvGrpSpPr/>
          <p:nvPr/>
        </p:nvGrpSpPr>
        <p:grpSpPr>
          <a:xfrm>
            <a:off x="0" y="-3811"/>
            <a:ext cx="12192000" cy="794385"/>
            <a:chOff x="0" y="-4"/>
            <a:chExt cx="19200" cy="1251"/>
          </a:xfrm>
        </p:grpSpPr>
        <p:sp>
          <p:nvSpPr>
            <p:cNvPr id="18" name="矩形 4">
              <a:extLst>
                <a:ext uri="{FF2B5EF4-FFF2-40B4-BE49-F238E27FC236}">
                  <a16:creationId xmlns:a16="http://schemas.microsoft.com/office/drawing/2014/main" id="{11747AD0-3743-45CA-AAE9-973BD14DA036}"/>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D4897E01-559C-4448-ADF8-CCDF5ABAE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1C60DF40-E718-4189-BA0F-B4DADF5790EA}"/>
                </a:ext>
              </a:extLst>
            </p:cNvPr>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软件测试文档</a:t>
              </a:r>
            </a:p>
          </p:txBody>
        </p:sp>
        <p:cxnSp>
          <p:nvCxnSpPr>
            <p:cNvPr id="21" name="直接连接符 38">
              <a:extLst>
                <a:ext uri="{FF2B5EF4-FFF2-40B4-BE49-F238E27FC236}">
                  <a16:creationId xmlns:a16="http://schemas.microsoft.com/office/drawing/2014/main" id="{3D0E15EE-77C1-45E4-AC45-23D5C8FAA54E}"/>
                </a:ext>
              </a:extLst>
            </p:cNvPr>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D0EA218A-F1A3-468B-8039-E157B03BB682}"/>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FD0607F1-3F13-42F8-82CC-304ACC3CD496}"/>
                </a:ext>
              </a:extLst>
            </p:cNvPr>
            <p:cNvSpPr txBox="1"/>
            <p:nvPr/>
          </p:nvSpPr>
          <p:spPr>
            <a:xfrm>
              <a:off x="8587" y="273"/>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软件测试自动化</a:t>
              </a:r>
            </a:p>
          </p:txBody>
        </p:sp>
        <p:sp>
          <p:nvSpPr>
            <p:cNvPr id="24" name="TextBox 9">
              <a:extLst>
                <a:ext uri="{FF2B5EF4-FFF2-40B4-BE49-F238E27FC236}">
                  <a16:creationId xmlns:a16="http://schemas.microsoft.com/office/drawing/2014/main" id="{2DB0F35F-80B5-4A04-A16E-264CDF702469}"/>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1B67F0A8-7A17-4AFD-80D0-54CB34008361}"/>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947C4319-732F-428E-BEFE-C95736C78EBA}"/>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E9AEEC9E-1CC3-7782-2A47-9408026DF4C5}"/>
              </a:ext>
            </a:extLst>
          </p:cNvPr>
          <p:cNvGrpSpPr/>
          <p:nvPr/>
        </p:nvGrpSpPr>
        <p:grpSpPr>
          <a:xfrm>
            <a:off x="809972" y="1727802"/>
            <a:ext cx="5102844" cy="461665"/>
            <a:chOff x="797704" y="1513999"/>
            <a:chExt cx="6563634" cy="461665"/>
          </a:xfrm>
        </p:grpSpPr>
        <p:sp>
          <p:nvSpPr>
            <p:cNvPr id="6" name="矩形 5">
              <a:extLst>
                <a:ext uri="{FF2B5EF4-FFF2-40B4-BE49-F238E27FC236}">
                  <a16:creationId xmlns:a16="http://schemas.microsoft.com/office/drawing/2014/main" id="{4BB2A2C4-7A0A-176D-44EA-C1178C93F71C}"/>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a:extLst>
                <a:ext uri="{FF2B5EF4-FFF2-40B4-BE49-F238E27FC236}">
                  <a16:creationId xmlns:a16="http://schemas.microsoft.com/office/drawing/2014/main" id="{C6ABFDC4-B4D6-496E-FA7D-D3231B36B34A}"/>
                </a:ext>
              </a:extLst>
            </p:cNvPr>
            <p:cNvSpPr txBox="1"/>
            <p:nvPr/>
          </p:nvSpPr>
          <p:spPr>
            <a:xfrm>
              <a:off x="843423" y="1513999"/>
              <a:ext cx="6517915" cy="461665"/>
            </a:xfrm>
            <a:prstGeom prst="rect">
              <a:avLst/>
            </a:prstGeom>
            <a:noFill/>
          </p:spPr>
          <p:txBody>
            <a:bodyPr wrap="square" rtlCol="0">
              <a:spAutoFit/>
            </a:bodyPr>
            <a:lstStyle/>
            <a:p>
              <a:r>
                <a:rPr lang="zh-CN" altLang="en-US" sz="2400" b="1" noProof="0" dirty="0">
                  <a:ln>
                    <a:noFill/>
                  </a:ln>
                  <a:effectLst/>
                  <a:uLnTx/>
                  <a:uFillTx/>
                  <a:cs typeface="+mn-ea"/>
                  <a:sym typeface="+mn-lt"/>
                </a:rPr>
                <a:t>软件测试评估分析报告</a:t>
              </a:r>
              <a:endParaRPr lang="en-US" altLang="zh-CN" sz="2400" b="1" dirty="0">
                <a:cs typeface="+mn-ea"/>
                <a:sym typeface="Arial" panose="020B0604020202020204" pitchFamily="34" charset="0"/>
              </a:endParaRPr>
            </a:p>
          </p:txBody>
        </p:sp>
      </p:grpSp>
      <p:sp>
        <p:nvSpPr>
          <p:cNvPr id="8" name="TextBox 9">
            <a:extLst>
              <a:ext uri="{FF2B5EF4-FFF2-40B4-BE49-F238E27FC236}">
                <a16:creationId xmlns:a16="http://schemas.microsoft.com/office/drawing/2014/main" id="{2E4CE755-04A7-FBF0-E28F-03B76ECCD6C8}"/>
              </a:ext>
            </a:extLst>
          </p:cNvPr>
          <p:cNvSpPr txBox="1"/>
          <p:nvPr/>
        </p:nvSpPr>
        <p:spPr>
          <a:xfrm>
            <a:off x="425448" y="2215294"/>
            <a:ext cx="3330395" cy="501548"/>
          </a:xfrm>
          <a:prstGeom prst="rect">
            <a:avLst/>
          </a:prstGeom>
          <a:noFill/>
          <a:ln>
            <a:noFill/>
          </a:ln>
        </p:spPr>
        <p:txBody>
          <a:bodyPr wrap="square">
            <a:spAutoFit/>
          </a:bodyPr>
          <a:lstStyle>
            <a:defPPr>
              <a:defRPr lang="zh-CN"/>
            </a:defPPr>
            <a:lvl1pPr marL="269240" marR="0" lvl="0" fontAlgn="base">
              <a:lnSpc>
                <a:spcPts val="3500"/>
              </a:lnSpc>
              <a:spcBef>
                <a:spcPts val="600"/>
              </a:spcBef>
              <a:spcAft>
                <a:spcPct val="0"/>
              </a:spcAft>
              <a:buClr>
                <a:srgbClr val="0070C0"/>
              </a:buClr>
              <a:buSzPct val="70000"/>
              <a:defRPr sz="2200" b="1">
                <a:solidFill>
                  <a:schemeClr val="tx1"/>
                </a:solidFill>
                <a:latin typeface="Arial" panose="020B0604020202020204" pitchFamily="34" charset="0"/>
                <a:ea typeface="微软雅黑" panose="020B0503020204020204" pitchFamily="34" charset="-122"/>
                <a:cs typeface="+mn-ea"/>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sym typeface="Arial" panose="020B0604020202020204" pitchFamily="34" charset="0"/>
              </a:rPr>
              <a:t>（</a:t>
            </a:r>
            <a:r>
              <a:rPr lang="en-US" altLang="zh-CN" dirty="0">
                <a:sym typeface="Arial" panose="020B0604020202020204" pitchFamily="34" charset="0"/>
              </a:rPr>
              <a:t>3</a:t>
            </a:r>
            <a:r>
              <a:rPr lang="zh-CN" altLang="en-US" dirty="0">
                <a:sym typeface="Arial" panose="020B0604020202020204" pitchFamily="34" charset="0"/>
              </a:rPr>
              <a:t>）最终测试评价</a:t>
            </a:r>
          </a:p>
        </p:txBody>
      </p:sp>
      <p:sp>
        <p:nvSpPr>
          <p:cNvPr id="9" name="TextBox 9">
            <a:extLst>
              <a:ext uri="{FF2B5EF4-FFF2-40B4-BE49-F238E27FC236}">
                <a16:creationId xmlns:a16="http://schemas.microsoft.com/office/drawing/2014/main" id="{A22B3646-8446-05B0-F740-A0EF4F07CCC9}"/>
              </a:ext>
            </a:extLst>
          </p:cNvPr>
          <p:cNvSpPr txBox="1"/>
          <p:nvPr/>
        </p:nvSpPr>
        <p:spPr>
          <a:xfrm>
            <a:off x="945301" y="2964044"/>
            <a:ext cx="4867730" cy="1323439"/>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2000" b="1" dirty="0"/>
              <a:t>最终测试评价</a:t>
            </a:r>
            <a:r>
              <a:rPr lang="zh-CN" altLang="en-US" sz="2000" dirty="0"/>
              <a:t>是对软件测试结束后的总结报告，其目的是评估软件状态、发现问题并为修复和升级提供支持，避免重复缺陷，提高开发过程。如右表所示：</a:t>
            </a:r>
            <a:endParaRPr lang="zh-CN" altLang="en-US" sz="2000" dirty="0">
              <a:cs typeface="+mn-ea"/>
              <a:sym typeface="Arial" panose="020B0604020202020204" pitchFamily="34" charset="0"/>
            </a:endParaRPr>
          </a:p>
        </p:txBody>
      </p:sp>
      <p:pic>
        <p:nvPicPr>
          <p:cNvPr id="12" name="图片 11">
            <a:extLst>
              <a:ext uri="{FF2B5EF4-FFF2-40B4-BE49-F238E27FC236}">
                <a16:creationId xmlns:a16="http://schemas.microsoft.com/office/drawing/2014/main" id="{A0BD2C18-06C1-9C32-935E-4EC4D431DF37}"/>
              </a:ext>
            </a:extLst>
          </p:cNvPr>
          <p:cNvPicPr>
            <a:picLocks noChangeAspect="1"/>
          </p:cNvPicPr>
          <p:nvPr/>
        </p:nvPicPr>
        <p:blipFill>
          <a:blip r:embed="rId4"/>
          <a:stretch>
            <a:fillRect/>
          </a:stretch>
        </p:blipFill>
        <p:spPr>
          <a:xfrm>
            <a:off x="6256444" y="2215294"/>
            <a:ext cx="4889925" cy="3488147"/>
          </a:xfrm>
          <a:prstGeom prst="rect">
            <a:avLst/>
          </a:prstGeom>
        </p:spPr>
      </p:pic>
    </p:spTree>
    <p:extLst>
      <p:ext uri="{BB962C8B-B14F-4D97-AF65-F5344CB8AC3E}">
        <p14:creationId xmlns:p14="http://schemas.microsoft.com/office/powerpoint/2010/main" val="3964514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Part.10</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软件测试自动化</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336874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632186" y="2312786"/>
            <a:ext cx="10490171" cy="3331553"/>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solidFill>
                  <a:srgbClr val="FF0000"/>
                </a:solidFill>
                <a:cs typeface="+mn-ea"/>
                <a:sym typeface="+mn-lt"/>
              </a:rPr>
              <a:t>软件测试自动化</a:t>
            </a:r>
            <a:r>
              <a:rPr lang="zh-CN" altLang="en-US" sz="2000" dirty="0">
                <a:cs typeface="+mn-ea"/>
                <a:sym typeface="+mn-lt"/>
              </a:rPr>
              <a:t>是软件开发中关键的环节。通过自动化测试脚本和工具</a:t>
            </a:r>
            <a:r>
              <a:rPr lang="en-US" altLang="zh-CN" sz="2000" dirty="0">
                <a:cs typeface="+mn-ea"/>
                <a:sym typeface="+mn-lt"/>
              </a:rPr>
              <a:t>,</a:t>
            </a:r>
            <a:r>
              <a:rPr lang="zh-CN" altLang="en-US" sz="2000" dirty="0">
                <a:cs typeface="+mn-ea"/>
                <a:sym typeface="+mn-lt"/>
              </a:rPr>
              <a:t>可以</a:t>
            </a:r>
            <a:r>
              <a:rPr lang="zh-CN" altLang="en-US" sz="2000" dirty="0">
                <a:solidFill>
                  <a:srgbClr val="FF0000"/>
                </a:solidFill>
                <a:cs typeface="+mn-ea"/>
                <a:sym typeface="+mn-lt"/>
              </a:rPr>
              <a:t>提高测试效率</a:t>
            </a:r>
            <a:r>
              <a:rPr lang="en-US" altLang="zh-CN" sz="2000" dirty="0">
                <a:solidFill>
                  <a:srgbClr val="FF0000"/>
                </a:solidFill>
                <a:cs typeface="+mn-ea"/>
                <a:sym typeface="+mn-lt"/>
              </a:rPr>
              <a:t>,</a:t>
            </a:r>
            <a:r>
              <a:rPr lang="zh-CN" altLang="en-US" sz="2000" dirty="0">
                <a:solidFill>
                  <a:srgbClr val="FF0000"/>
                </a:solidFill>
                <a:cs typeface="+mn-ea"/>
                <a:sym typeface="+mn-lt"/>
              </a:rPr>
              <a:t>降低成本</a:t>
            </a:r>
            <a:r>
              <a:rPr lang="en-US" altLang="zh-CN" sz="2000" dirty="0">
                <a:solidFill>
                  <a:srgbClr val="FF0000"/>
                </a:solidFill>
                <a:cs typeface="+mn-ea"/>
                <a:sym typeface="+mn-lt"/>
              </a:rPr>
              <a:t>,</a:t>
            </a:r>
            <a:r>
              <a:rPr lang="zh-CN" altLang="en-US" sz="2000" dirty="0">
                <a:solidFill>
                  <a:srgbClr val="FF0000"/>
                </a:solidFill>
                <a:cs typeface="+mn-ea"/>
                <a:sym typeface="+mn-lt"/>
              </a:rPr>
              <a:t>并确保软件质量</a:t>
            </a:r>
            <a:r>
              <a:rPr lang="zh-CN" altLang="en-US" sz="2000" dirty="0">
                <a:cs typeface="+mn-ea"/>
                <a:sym typeface="+mn-lt"/>
              </a:rPr>
              <a:t>。</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自动化测试不仅可以在短时间内执行大量测试用例</a:t>
            </a:r>
            <a:r>
              <a:rPr lang="en-US" altLang="zh-CN" sz="2000" dirty="0">
                <a:cs typeface="+mn-ea"/>
                <a:sym typeface="+mn-lt"/>
              </a:rPr>
              <a:t>,</a:t>
            </a:r>
            <a:r>
              <a:rPr lang="zh-CN" altLang="en-US" sz="2000" dirty="0">
                <a:cs typeface="+mn-ea"/>
                <a:sym typeface="+mn-lt"/>
              </a:rPr>
              <a:t>还能够持续集成到开发过程中，快速发现和修复问题。这种方法为团队提供了</a:t>
            </a:r>
            <a:r>
              <a:rPr lang="zh-CN" altLang="en-US" sz="2000" dirty="0">
                <a:solidFill>
                  <a:srgbClr val="FF0000"/>
                </a:solidFill>
                <a:cs typeface="+mn-ea"/>
                <a:sym typeface="+mn-lt"/>
              </a:rPr>
              <a:t>更快速、可靠的反馈，帮助提升软件的稳定性和可靠性，为软件质量的持续提升</a:t>
            </a:r>
            <a:r>
              <a:rPr lang="zh-CN" altLang="en-US" sz="2000" dirty="0">
                <a:cs typeface="+mn-ea"/>
                <a:sym typeface="+mn-lt"/>
              </a:rPr>
              <a:t>打下基础。</a:t>
            </a:r>
            <a:endParaRPr lang="en-US" altLang="zh-CN" sz="2000" dirty="0">
              <a:cs typeface="+mn-ea"/>
              <a:sym typeface="+mn-lt"/>
            </a:endParaRPr>
          </a:p>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自动化测试的过程是通过</a:t>
            </a:r>
            <a:r>
              <a:rPr lang="zh-CN" altLang="en-US" sz="2000" dirty="0">
                <a:solidFill>
                  <a:srgbClr val="FF0000"/>
                </a:solidFill>
                <a:cs typeface="+mn-ea"/>
                <a:sym typeface="+mn-lt"/>
              </a:rPr>
              <a:t>编写自动化测试脚本或测试用例</a:t>
            </a:r>
            <a:r>
              <a:rPr lang="zh-CN" altLang="en-US" sz="2000" dirty="0">
                <a:cs typeface="+mn-ea"/>
                <a:sym typeface="+mn-lt"/>
              </a:rPr>
              <a:t>，利用自动化测试工具来执行这些脚本或用例，从而模拟用户行为和操作，验证软件系统的功能和性能是否符合预期</a:t>
            </a:r>
          </a:p>
        </p:txBody>
      </p:sp>
      <p:grpSp>
        <p:nvGrpSpPr>
          <p:cNvPr id="17" name="组合 16">
            <a:extLst>
              <a:ext uri="{FF2B5EF4-FFF2-40B4-BE49-F238E27FC236}">
                <a16:creationId xmlns:a16="http://schemas.microsoft.com/office/drawing/2014/main" id="{739E7709-0FE7-4B5F-8B8F-23096F541C21}"/>
              </a:ext>
            </a:extLst>
          </p:cNvPr>
          <p:cNvGrpSpPr/>
          <p:nvPr/>
        </p:nvGrpSpPr>
        <p:grpSpPr>
          <a:xfrm>
            <a:off x="0" y="0"/>
            <a:ext cx="12192000" cy="936434"/>
            <a:chOff x="0" y="-2"/>
            <a:chExt cx="19200" cy="1249"/>
          </a:xfrm>
        </p:grpSpPr>
        <p:sp>
          <p:nvSpPr>
            <p:cNvPr id="18" name="矩形 4">
              <a:extLst>
                <a:ext uri="{FF2B5EF4-FFF2-40B4-BE49-F238E27FC236}">
                  <a16:creationId xmlns:a16="http://schemas.microsoft.com/office/drawing/2014/main" id="{CC2B47E8-0473-40CB-A31E-03FEB74218E5}"/>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9" name="图片 18">
              <a:extLst>
                <a:ext uri="{FF2B5EF4-FFF2-40B4-BE49-F238E27FC236}">
                  <a16:creationId xmlns:a16="http://schemas.microsoft.com/office/drawing/2014/main" id="{03E91C83-9DDA-4B64-9B1F-6AD2F0F779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0" name="矩形 19">
              <a:extLst>
                <a:ext uri="{FF2B5EF4-FFF2-40B4-BE49-F238E27FC236}">
                  <a16:creationId xmlns:a16="http://schemas.microsoft.com/office/drawing/2014/main" id="{14B47073-3748-4F56-B67E-E4FD437E06ED}"/>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1" name="直接连接符 38">
              <a:extLst>
                <a:ext uri="{FF2B5EF4-FFF2-40B4-BE49-F238E27FC236}">
                  <a16:creationId xmlns:a16="http://schemas.microsoft.com/office/drawing/2014/main" id="{5D5A1E9B-DEBD-4CA4-A3A7-AD6C3C0D602F}"/>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9">
              <a:extLst>
                <a:ext uri="{FF2B5EF4-FFF2-40B4-BE49-F238E27FC236}">
                  <a16:creationId xmlns:a16="http://schemas.microsoft.com/office/drawing/2014/main" id="{CE79DD50-6F3A-4AA2-8C27-78CC3ADFA38F}"/>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3" name="TextBox 9">
              <a:extLst>
                <a:ext uri="{FF2B5EF4-FFF2-40B4-BE49-F238E27FC236}">
                  <a16:creationId xmlns:a16="http://schemas.microsoft.com/office/drawing/2014/main" id="{D713B00E-C3F1-45E1-B1C0-8CF03A3DD42B}"/>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4" name="TextBox 9">
              <a:extLst>
                <a:ext uri="{FF2B5EF4-FFF2-40B4-BE49-F238E27FC236}">
                  <a16:creationId xmlns:a16="http://schemas.microsoft.com/office/drawing/2014/main" id="{2CF32C29-1626-42DB-9286-89B943362E08}"/>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5" name="直接连接符 38">
              <a:extLst>
                <a:ext uri="{FF2B5EF4-FFF2-40B4-BE49-F238E27FC236}">
                  <a16:creationId xmlns:a16="http://schemas.microsoft.com/office/drawing/2014/main" id="{67795B7E-14CE-468E-BFCF-6555C3697F22}"/>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38">
              <a:extLst>
                <a:ext uri="{FF2B5EF4-FFF2-40B4-BE49-F238E27FC236}">
                  <a16:creationId xmlns:a16="http://schemas.microsoft.com/office/drawing/2014/main" id="{F5481710-238A-401A-87FA-6A22C9045DB0}"/>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5A0CA890-5199-1BC1-F62E-A1381E2B6A21}"/>
              </a:ext>
            </a:extLst>
          </p:cNvPr>
          <p:cNvGrpSpPr/>
          <p:nvPr/>
        </p:nvGrpSpPr>
        <p:grpSpPr>
          <a:xfrm>
            <a:off x="809972" y="1655310"/>
            <a:ext cx="5067300" cy="461665"/>
            <a:chOff x="797704" y="1513999"/>
            <a:chExt cx="6517915" cy="461665"/>
          </a:xfrm>
        </p:grpSpPr>
        <p:sp>
          <p:nvSpPr>
            <p:cNvPr id="4" name="矩形 3">
              <a:extLst>
                <a:ext uri="{FF2B5EF4-FFF2-40B4-BE49-F238E27FC236}">
                  <a16:creationId xmlns:a16="http://schemas.microsoft.com/office/drawing/2014/main" id="{502AA7D5-754A-043A-D2E3-1D5221B9B025}"/>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a:extLst>
                <a:ext uri="{FF2B5EF4-FFF2-40B4-BE49-F238E27FC236}">
                  <a16:creationId xmlns:a16="http://schemas.microsoft.com/office/drawing/2014/main" id="{7CD61417-E35D-1DF8-6293-7CD8F4596E95}"/>
                </a:ext>
              </a:extLst>
            </p:cNvPr>
            <p:cNvSpPr txBox="1"/>
            <p:nvPr/>
          </p:nvSpPr>
          <p:spPr>
            <a:xfrm>
              <a:off x="797704"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84463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a:extLst>
              <a:ext uri="{FF2B5EF4-FFF2-40B4-BE49-F238E27FC236}">
                <a16:creationId xmlns:a16="http://schemas.microsoft.com/office/drawing/2014/main" id="{827BB96E-1A46-4EFE-9C41-D9DF7AC50CF2}"/>
              </a:ext>
            </a:extLst>
          </p:cNvPr>
          <p:cNvGrpSpPr/>
          <p:nvPr/>
        </p:nvGrpSpPr>
        <p:grpSpPr>
          <a:xfrm>
            <a:off x="0" y="-2541"/>
            <a:ext cx="12192000" cy="911492"/>
            <a:chOff x="0" y="-2"/>
            <a:chExt cx="19200" cy="1249"/>
          </a:xfrm>
        </p:grpSpPr>
        <p:sp>
          <p:nvSpPr>
            <p:cNvPr id="19" name="矩形 4">
              <a:extLst>
                <a:ext uri="{FF2B5EF4-FFF2-40B4-BE49-F238E27FC236}">
                  <a16:creationId xmlns:a16="http://schemas.microsoft.com/office/drawing/2014/main" id="{0EEE2503-4964-48F4-BFA9-E6FB60F9B3F9}"/>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0" name="图片 19">
              <a:extLst>
                <a:ext uri="{FF2B5EF4-FFF2-40B4-BE49-F238E27FC236}">
                  <a16:creationId xmlns:a16="http://schemas.microsoft.com/office/drawing/2014/main" id="{614534D1-737A-4C13-8473-FC562B861C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1" name="矩形 20">
              <a:extLst>
                <a:ext uri="{FF2B5EF4-FFF2-40B4-BE49-F238E27FC236}">
                  <a16:creationId xmlns:a16="http://schemas.microsoft.com/office/drawing/2014/main" id="{B2444543-D046-49D6-A897-170F5E760AC1}"/>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2" name="直接连接符 38">
              <a:extLst>
                <a:ext uri="{FF2B5EF4-FFF2-40B4-BE49-F238E27FC236}">
                  <a16:creationId xmlns:a16="http://schemas.microsoft.com/office/drawing/2014/main" id="{29B5484D-445A-414E-A0C9-EEA6955A712C}"/>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9">
              <a:extLst>
                <a:ext uri="{FF2B5EF4-FFF2-40B4-BE49-F238E27FC236}">
                  <a16:creationId xmlns:a16="http://schemas.microsoft.com/office/drawing/2014/main" id="{36874EC7-9347-4EE5-9E0F-43D8146FB210}"/>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4" name="TextBox 9">
              <a:extLst>
                <a:ext uri="{FF2B5EF4-FFF2-40B4-BE49-F238E27FC236}">
                  <a16:creationId xmlns:a16="http://schemas.microsoft.com/office/drawing/2014/main" id="{0E245843-5AE4-4AA7-BAF2-78F9A43169D1}"/>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5" name="TextBox 9">
              <a:extLst>
                <a:ext uri="{FF2B5EF4-FFF2-40B4-BE49-F238E27FC236}">
                  <a16:creationId xmlns:a16="http://schemas.microsoft.com/office/drawing/2014/main" id="{0C3B2CD0-C417-4691-B7A0-4943B63FBC89}"/>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26" name="直接连接符 38">
              <a:extLst>
                <a:ext uri="{FF2B5EF4-FFF2-40B4-BE49-F238E27FC236}">
                  <a16:creationId xmlns:a16="http://schemas.microsoft.com/office/drawing/2014/main" id="{6D88756D-08F1-494D-A48D-54BC02A25A92}"/>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8">
              <a:extLst>
                <a:ext uri="{FF2B5EF4-FFF2-40B4-BE49-F238E27FC236}">
                  <a16:creationId xmlns:a16="http://schemas.microsoft.com/office/drawing/2014/main" id="{FE549EBD-963B-41AC-B3CD-88097C7A5FB2}"/>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B68DF63B-33F9-F588-62B6-C16DDE29773A}"/>
              </a:ext>
            </a:extLst>
          </p:cNvPr>
          <p:cNvGrpSpPr/>
          <p:nvPr/>
        </p:nvGrpSpPr>
        <p:grpSpPr>
          <a:xfrm>
            <a:off x="769324" y="1727802"/>
            <a:ext cx="5143492" cy="461665"/>
            <a:chOff x="797704" y="1526912"/>
            <a:chExt cx="6615918" cy="461665"/>
          </a:xfrm>
        </p:grpSpPr>
        <p:sp>
          <p:nvSpPr>
            <p:cNvPr id="8" name="矩形 7">
              <a:extLst>
                <a:ext uri="{FF2B5EF4-FFF2-40B4-BE49-F238E27FC236}">
                  <a16:creationId xmlns:a16="http://schemas.microsoft.com/office/drawing/2014/main" id="{FB996D09-F4EC-D9B5-9A4D-34320BF7AD4A}"/>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414E3F3C-4BBE-73D9-7C4A-F832A433A090}"/>
                </a:ext>
              </a:extLst>
            </p:cNvPr>
            <p:cNvSpPr txBox="1"/>
            <p:nvPr/>
          </p:nvSpPr>
          <p:spPr>
            <a:xfrm>
              <a:off x="895707" y="1526912"/>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10">
            <a:extLst>
              <a:ext uri="{FF2B5EF4-FFF2-40B4-BE49-F238E27FC236}">
                <a16:creationId xmlns:a16="http://schemas.microsoft.com/office/drawing/2014/main" id="{22DE2E20-CA0D-DD45-8EF2-9CB0F1521AF8}"/>
              </a:ext>
            </a:extLst>
          </p:cNvPr>
          <p:cNvSpPr/>
          <p:nvPr/>
        </p:nvSpPr>
        <p:spPr>
          <a:xfrm>
            <a:off x="804868" y="2356815"/>
            <a:ext cx="11228359" cy="155927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自动化测试可以应用于不同的测试层级</a:t>
            </a:r>
            <a:r>
              <a:rPr lang="en-US" altLang="zh-CN" sz="2000" dirty="0">
                <a:cs typeface="+mn-ea"/>
                <a:sym typeface="+mn-lt"/>
              </a:rPr>
              <a:t>,</a:t>
            </a:r>
            <a:r>
              <a:rPr lang="zh-CN" altLang="en-US" sz="2000" dirty="0">
                <a:cs typeface="+mn-ea"/>
                <a:sym typeface="+mn-lt"/>
              </a:rPr>
              <a:t>如单元测试、集成测试</a:t>
            </a:r>
            <a:r>
              <a:rPr lang="en-US" altLang="zh-CN" sz="2000" dirty="0">
                <a:cs typeface="+mn-ea"/>
                <a:sym typeface="+mn-lt"/>
              </a:rPr>
              <a:t>﹑</a:t>
            </a:r>
            <a:r>
              <a:rPr lang="zh-CN" altLang="en-US" sz="2000" dirty="0">
                <a:cs typeface="+mn-ea"/>
                <a:sym typeface="+mn-lt"/>
              </a:rPr>
              <a:t>系统测试和验收测试等。它可以覆盖更多的测试场景，例如</a:t>
            </a:r>
            <a:r>
              <a:rPr lang="zh-CN" altLang="en-US" sz="2000" dirty="0">
                <a:solidFill>
                  <a:srgbClr val="FF0000"/>
                </a:solidFill>
                <a:cs typeface="+mn-ea"/>
                <a:sym typeface="+mn-lt"/>
              </a:rPr>
              <a:t>重复性测试，边界测试，负载测试和压力测试</a:t>
            </a:r>
            <a:r>
              <a:rPr lang="zh-CN" altLang="en-US" sz="2000" dirty="0">
                <a:cs typeface="+mn-ea"/>
                <a:sym typeface="+mn-lt"/>
              </a:rPr>
              <a:t>等，以确保软件系统的稳定性和可靠性。</a:t>
            </a:r>
            <a:endParaRPr lang="en-US" altLang="zh-CN" sz="2000" dirty="0">
              <a:cs typeface="+mn-ea"/>
              <a:sym typeface="+mn-lt"/>
            </a:endParaRPr>
          </a:p>
        </p:txBody>
      </p:sp>
      <p:sp>
        <p:nvSpPr>
          <p:cNvPr id="2" name="文本框 1">
            <a:extLst>
              <a:ext uri="{FF2B5EF4-FFF2-40B4-BE49-F238E27FC236}">
                <a16:creationId xmlns:a16="http://schemas.microsoft.com/office/drawing/2014/main" id="{BAB02A14-E11F-344C-7933-54DA9A7A4263}"/>
              </a:ext>
            </a:extLst>
          </p:cNvPr>
          <p:cNvSpPr txBox="1"/>
          <p:nvPr/>
        </p:nvSpPr>
        <p:spPr>
          <a:xfrm>
            <a:off x="804868" y="4181837"/>
            <a:ext cx="6091785" cy="1382301"/>
          </a:xfrm>
          <a:prstGeom prst="rect">
            <a:avLst/>
          </a:prstGeom>
          <a:noFill/>
        </p:spPr>
        <p:txBody>
          <a:bodyPr wrap="square">
            <a:spAutoFit/>
          </a:bodyPr>
          <a:lstStyle/>
          <a:p>
            <a:pPr marL="612140" marR="0" lvl="0" indent="-342900" algn="l" defTabSz="914400" rtl="0" eaLnBrk="1" fontAlgn="base" latinLnBrk="0" hangingPunct="1">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其中</a:t>
            </a:r>
            <a:r>
              <a:rPr lang="en-US" altLang="zh-CN" sz="2000" dirty="0">
                <a:solidFill>
                  <a:srgbClr val="FF0000"/>
                </a:solidFill>
                <a:cs typeface="+mn-ea"/>
                <a:sym typeface="+mn-lt"/>
              </a:rPr>
              <a:t>UI</a:t>
            </a:r>
            <a:r>
              <a:rPr lang="zh-CN" altLang="en-US" sz="2000" dirty="0">
                <a:cs typeface="+mn-ea"/>
                <a:sym typeface="+mn-lt"/>
              </a:rPr>
              <a:t>代表页面级的</a:t>
            </a:r>
            <a:r>
              <a:rPr lang="zh-CN" altLang="en-US" sz="2000" dirty="0">
                <a:solidFill>
                  <a:srgbClr val="FF0000"/>
                </a:solidFill>
                <a:cs typeface="+mn-ea"/>
                <a:sym typeface="+mn-lt"/>
              </a:rPr>
              <a:t>系统测试</a:t>
            </a:r>
            <a:r>
              <a:rPr lang="zh-CN" altLang="en-US" sz="2000" dirty="0">
                <a:cs typeface="+mn-ea"/>
                <a:sym typeface="+mn-lt"/>
              </a:rPr>
              <a:t>，</a:t>
            </a:r>
            <a:r>
              <a:rPr lang="en-US" altLang="zh-CN" sz="2000" dirty="0">
                <a:solidFill>
                  <a:srgbClr val="FF0000"/>
                </a:solidFill>
                <a:cs typeface="+mn-ea"/>
                <a:sym typeface="+mn-lt"/>
              </a:rPr>
              <a:t>Service</a:t>
            </a:r>
            <a:r>
              <a:rPr lang="zh-CN" altLang="en-US" sz="2000" dirty="0">
                <a:cs typeface="+mn-ea"/>
                <a:sym typeface="+mn-lt"/>
              </a:rPr>
              <a:t>代表</a:t>
            </a:r>
            <a:r>
              <a:rPr lang="zh-CN" altLang="en-US" sz="2000" dirty="0">
                <a:solidFill>
                  <a:srgbClr val="FF0000"/>
                </a:solidFill>
                <a:cs typeface="+mn-ea"/>
                <a:sym typeface="+mn-lt"/>
              </a:rPr>
              <a:t>服务集成测试</a:t>
            </a:r>
            <a:r>
              <a:rPr lang="zh-CN" altLang="en-US" sz="2000" dirty="0">
                <a:cs typeface="+mn-ea"/>
                <a:sym typeface="+mn-lt"/>
              </a:rPr>
              <a:t>，</a:t>
            </a:r>
            <a:r>
              <a:rPr lang="en-US" altLang="zh-CN" sz="2000" dirty="0">
                <a:solidFill>
                  <a:srgbClr val="FF0000"/>
                </a:solidFill>
                <a:cs typeface="+mn-ea"/>
                <a:sym typeface="+mn-lt"/>
              </a:rPr>
              <a:t>Unit</a:t>
            </a:r>
            <a:r>
              <a:rPr lang="en-US" altLang="zh-CN" sz="2000" dirty="0">
                <a:cs typeface="+mn-ea"/>
                <a:sym typeface="+mn-lt"/>
              </a:rPr>
              <a:t> </a:t>
            </a:r>
            <a:r>
              <a:rPr lang="zh-CN" altLang="en-US" sz="2000" dirty="0">
                <a:cs typeface="+mn-ea"/>
                <a:sym typeface="+mn-lt"/>
              </a:rPr>
              <a:t>代表</a:t>
            </a:r>
            <a:r>
              <a:rPr lang="zh-CN" altLang="en-US" sz="2000" dirty="0">
                <a:solidFill>
                  <a:srgbClr val="FF0000"/>
                </a:solidFill>
                <a:cs typeface="+mn-ea"/>
                <a:sym typeface="+mn-lt"/>
              </a:rPr>
              <a:t>单元测试</a:t>
            </a:r>
            <a:r>
              <a:rPr lang="zh-CN" altLang="en-US" sz="2000" dirty="0">
                <a:cs typeface="+mn-ea"/>
                <a:sym typeface="+mn-lt"/>
              </a:rPr>
              <a:t>。这个金字塔也表示不同层次需要投入的精力和工作量。</a:t>
            </a:r>
          </a:p>
        </p:txBody>
      </p:sp>
      <p:graphicFrame>
        <p:nvGraphicFramePr>
          <p:cNvPr id="3" name="对象 2">
            <a:extLst>
              <a:ext uri="{FF2B5EF4-FFF2-40B4-BE49-F238E27FC236}">
                <a16:creationId xmlns:a16="http://schemas.microsoft.com/office/drawing/2014/main" id="{F1DB3AD5-9E0D-C43F-AC46-F48256F7DF62}"/>
              </a:ext>
            </a:extLst>
          </p:cNvPr>
          <p:cNvGraphicFramePr>
            <a:graphicFrameLocks noChangeAspect="1"/>
          </p:cNvGraphicFramePr>
          <p:nvPr>
            <p:extLst>
              <p:ext uri="{D42A27DB-BD31-4B8C-83A1-F6EECF244321}">
                <p14:modId xmlns:p14="http://schemas.microsoft.com/office/powerpoint/2010/main" val="3092057897"/>
              </p:ext>
            </p:extLst>
          </p:nvPr>
        </p:nvGraphicFramePr>
        <p:xfrm>
          <a:off x="7685405" y="4113487"/>
          <a:ext cx="2000462" cy="2000462"/>
        </p:xfrm>
        <a:graphic>
          <a:graphicData uri="http://schemas.openxmlformats.org/presentationml/2006/ole">
            <mc:AlternateContent xmlns:mc="http://schemas.openxmlformats.org/markup-compatibility/2006">
              <mc:Choice xmlns:v="urn:schemas-microsoft-com:vml" Requires="v">
                <p:oleObj name="Visio" r:id="rId4" imgW="4076817" imgH="4076639" progId="Visio.Drawing.15">
                  <p:embed/>
                </p:oleObj>
              </mc:Choice>
              <mc:Fallback>
                <p:oleObj name="Visio" r:id="rId4" imgW="4076817" imgH="4076639" progId="Visio.Drawing.15">
                  <p:embed/>
                  <p:pic>
                    <p:nvPicPr>
                      <p:cNvPr id="5" name="对象 4">
                        <a:extLst>
                          <a:ext uri="{FF2B5EF4-FFF2-40B4-BE49-F238E27FC236}">
                            <a16:creationId xmlns:a16="http://schemas.microsoft.com/office/drawing/2014/main" id="{AD2AE118-0A32-4FA7-802A-652D289467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5405" y="4113487"/>
                        <a:ext cx="2000462" cy="2000462"/>
                      </a:xfrm>
                      <a:prstGeom prst="rect">
                        <a:avLst/>
                      </a:prstGeom>
                      <a:noFill/>
                    </p:spPr>
                  </p:pic>
                </p:oleObj>
              </mc:Fallback>
            </mc:AlternateContent>
          </a:graphicData>
        </a:graphic>
      </p:graphicFrame>
    </p:spTree>
    <p:extLst>
      <p:ext uri="{BB962C8B-B14F-4D97-AF65-F5344CB8AC3E}">
        <p14:creationId xmlns:p14="http://schemas.microsoft.com/office/powerpoint/2010/main" val="4070717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48" y="1105982"/>
            <a:ext cx="4179571"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6.10 </a:t>
            </a:r>
            <a:r>
              <a:rPr lang="zh-CN" altLang="en-US" sz="2800" b="1" dirty="0">
                <a:solidFill>
                  <a:schemeClr val="tx1">
                    <a:lumMod val="65000"/>
                    <a:lumOff val="35000"/>
                  </a:schemeClr>
                </a:solidFill>
                <a:cs typeface="+mn-ea"/>
                <a:sym typeface="+mn-lt"/>
              </a:rPr>
              <a:t>软件测试自动化</a:t>
            </a:r>
          </a:p>
        </p:txBody>
      </p:sp>
      <p:grpSp>
        <p:nvGrpSpPr>
          <p:cNvPr id="13" name="组合 12"/>
          <p:cNvGrpSpPr/>
          <p:nvPr/>
        </p:nvGrpSpPr>
        <p:grpSpPr>
          <a:xfrm>
            <a:off x="0" y="-2540"/>
            <a:ext cx="12192000" cy="794385"/>
            <a:chOff x="0" y="-4"/>
            <a:chExt cx="19200" cy="1251"/>
          </a:xfrm>
        </p:grpSpPr>
        <p:sp>
          <p:nvSpPr>
            <p:cNvPr id="14" name="矩形 4"/>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16" name="矩形 15"/>
            <p:cNvSpPr/>
            <p:nvPr/>
          </p:nvSpPr>
          <p:spPr>
            <a:xfrm>
              <a:off x="4726" y="-4"/>
              <a:ext cx="3436"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cxnSp>
          <p:nvCxnSpPr>
            <p:cNvPr id="27" name="直接连接符 38"/>
            <p:cNvCxnSpPr/>
            <p:nvPr/>
          </p:nvCxnSpPr>
          <p:spPr>
            <a:xfrm>
              <a:off x="8176"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7"/>
            <p:cNvSpPr txBox="1"/>
            <p:nvPr/>
          </p:nvSpPr>
          <p:spPr>
            <a:xfrm>
              <a:off x="5487" y="242"/>
              <a:ext cx="1765" cy="734"/>
            </a:xfrm>
            <a:prstGeom prst="rect">
              <a:avLst/>
            </a:prstGeom>
            <a:noFill/>
          </p:spPr>
          <p:txBody>
            <a:bodyPr wrap="square" lIns="0" tIns="48000" rIns="0" bIns="48000" rtlCol="0">
              <a:spAutoFit/>
            </a:bodyPr>
            <a:lstStyle/>
            <a:p>
              <a:pPr algn="ctr"/>
              <a:r>
                <a:rPr lang="zh-CN" altLang="en-US" sz="2400" b="1" dirty="0">
                  <a:solidFill>
                    <a:schemeClr val="bg1">
                      <a:lumMod val="95000"/>
                    </a:schemeClr>
                  </a:solidFill>
                  <a:cs typeface="+mn-ea"/>
                  <a:sym typeface="+mn-lt"/>
                </a:rPr>
                <a:t>编码</a:t>
              </a:r>
            </a:p>
          </p:txBody>
        </p:sp>
        <p:sp>
          <p:nvSpPr>
            <p:cNvPr id="29" name="TextBox 9"/>
            <p:cNvSpPr txBox="1"/>
            <p:nvPr/>
          </p:nvSpPr>
          <p:spPr>
            <a:xfrm>
              <a:off x="13011" y="242"/>
              <a:ext cx="2038" cy="828"/>
            </a:xfrm>
            <a:prstGeom prst="rect">
              <a:avLst/>
            </a:prstGeom>
            <a:noFill/>
          </p:spPr>
          <p:txBody>
            <a:bodyPr wrap="square" lIns="0" tIns="48000" rIns="0" bIns="48000" rtlCol="0">
              <a:spAutoFit/>
            </a:bodyPr>
            <a:lstStyle/>
            <a:p>
              <a:pPr algn="ctr"/>
              <a:r>
                <a:rPr lang="zh-CN" altLang="en-US" sz="2800" b="1" dirty="0">
                  <a:solidFill>
                    <a:schemeClr val="bg1">
                      <a:lumMod val="50000"/>
                    </a:schemeClr>
                  </a:solidFill>
                  <a:cs typeface="+mn-ea"/>
                  <a:sym typeface="+mn-lt"/>
                </a:rPr>
                <a:t>可靠性</a:t>
              </a:r>
            </a:p>
          </p:txBody>
        </p:sp>
        <p:sp>
          <p:nvSpPr>
            <p:cNvPr id="30" name="TextBox 9"/>
            <p:cNvSpPr txBox="1"/>
            <p:nvPr/>
          </p:nvSpPr>
          <p:spPr>
            <a:xfrm>
              <a:off x="9461" y="273"/>
              <a:ext cx="1460"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测试</a:t>
              </a:r>
            </a:p>
          </p:txBody>
        </p:sp>
        <p:sp>
          <p:nvSpPr>
            <p:cNvPr id="32" name="TextBox 9"/>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敏捷开发</a:t>
              </a:r>
              <a:endParaRPr lang="zh-CN" altLang="en-US" sz="2400" b="1" dirty="0">
                <a:solidFill>
                  <a:schemeClr val="bg1"/>
                </a:solidFill>
                <a:cs typeface="+mn-ea"/>
                <a:sym typeface="+mn-lt"/>
              </a:endParaRPr>
            </a:p>
          </p:txBody>
        </p:sp>
        <p:cxnSp>
          <p:nvCxnSpPr>
            <p:cNvPr id="33" name="直接连接符 38"/>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8"/>
            <p:cNvCxnSpPr/>
            <p:nvPr/>
          </p:nvCxnSpPr>
          <p:spPr>
            <a:xfrm>
              <a:off x="15746"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85860401-FF23-2A78-9651-FE79131FF397}"/>
              </a:ext>
            </a:extLst>
          </p:cNvPr>
          <p:cNvSpPr txBox="1"/>
          <p:nvPr/>
        </p:nvSpPr>
        <p:spPr>
          <a:xfrm>
            <a:off x="667731" y="2283462"/>
            <a:ext cx="10490171" cy="4179477"/>
          </a:xfrm>
          <a:prstGeom prst="rect">
            <a:avLst/>
          </a:prstGeom>
          <a:noFill/>
        </p:spPr>
        <p:txBody>
          <a:bodyPr wrap="square">
            <a:spAutoFit/>
          </a:bodyPr>
          <a:lstStyle/>
          <a:p>
            <a:pPr marL="269240" marR="0" lvl="0" algn="l" defTabSz="914400" rtl="0" eaLnBrk="1" fontAlgn="base" latinLnBrk="0" hangingPunct="1">
              <a:lnSpc>
                <a:spcPts val="3500"/>
              </a:lnSpc>
              <a:spcBef>
                <a:spcPts val="600"/>
              </a:spcBef>
              <a:spcAft>
                <a:spcPct val="0"/>
              </a:spcAft>
              <a:buClr>
                <a:srgbClr val="0070C0"/>
              </a:buClr>
              <a:buSzPct val="70000"/>
              <a:defRPr/>
            </a:pPr>
            <a:r>
              <a:rPr lang="zh-CN" altLang="en-US" sz="2000" dirty="0">
                <a:cs typeface="+mn-ea"/>
                <a:sym typeface="+mn-lt"/>
              </a:rPr>
              <a:t>通常自动化测试的流程包含七个步骤：</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可行性分析</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测试工具选择</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设计测试框架</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设计测试用例</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开发测试脚本</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执行测试脚本</a:t>
            </a:r>
            <a:endParaRPr lang="en-US" altLang="zh-CN" sz="2000" dirty="0">
              <a:cs typeface="+mn-ea"/>
              <a:sym typeface="+mn-lt"/>
            </a:endParaRPr>
          </a:p>
          <a:p>
            <a:pPr marL="1069340" lvl="1" indent="-342900" fontAlgn="base">
              <a:lnSpc>
                <a:spcPts val="3500"/>
              </a:lnSpc>
              <a:spcBef>
                <a:spcPts val="600"/>
              </a:spcBef>
              <a:spcAft>
                <a:spcPct val="0"/>
              </a:spcAft>
              <a:buClr>
                <a:srgbClr val="0070C0"/>
              </a:buClr>
              <a:buSzPct val="70000"/>
              <a:buFont typeface="Wingdings" panose="05000000000000000000" pitchFamily="2" charset="2"/>
              <a:buChar char="p"/>
              <a:defRPr/>
            </a:pPr>
            <a:r>
              <a:rPr lang="zh-CN" altLang="en-US" sz="2000" dirty="0">
                <a:cs typeface="+mn-ea"/>
                <a:sym typeface="+mn-lt"/>
              </a:rPr>
              <a:t>维护测试资产</a:t>
            </a:r>
            <a:endParaRPr lang="en-US" altLang="zh-CN" sz="2000" dirty="0">
              <a:cs typeface="+mn-ea"/>
              <a:sym typeface="+mn-lt"/>
            </a:endParaRPr>
          </a:p>
        </p:txBody>
      </p:sp>
      <p:sp>
        <p:nvSpPr>
          <p:cNvPr id="4" name="Rectangle 2">
            <a:extLst>
              <a:ext uri="{FF2B5EF4-FFF2-40B4-BE49-F238E27FC236}">
                <a16:creationId xmlns:a16="http://schemas.microsoft.com/office/drawing/2014/main" id="{4E2D573A-7819-4D1E-9D16-4777641815A0}"/>
              </a:ext>
            </a:extLst>
          </p:cNvPr>
          <p:cNvSpPr>
            <a:spLocks noChangeArrowheads="1"/>
          </p:cNvSpPr>
          <p:nvPr/>
        </p:nvSpPr>
        <p:spPr bwMode="auto">
          <a:xfrm>
            <a:off x="6252210" y="1329104"/>
            <a:ext cx="148798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F67BA3D9-F720-465D-8DC3-A988A2EC94A5}"/>
              </a:ext>
            </a:extLst>
          </p:cNvPr>
          <p:cNvGraphicFramePr>
            <a:graphicFrameLocks noChangeAspect="1"/>
          </p:cNvGraphicFramePr>
          <p:nvPr>
            <p:extLst>
              <p:ext uri="{D42A27DB-BD31-4B8C-83A1-F6EECF244321}">
                <p14:modId xmlns:p14="http://schemas.microsoft.com/office/powerpoint/2010/main" val="3973370484"/>
              </p:ext>
            </p:extLst>
          </p:nvPr>
        </p:nvGraphicFramePr>
        <p:xfrm>
          <a:off x="6252209" y="1329104"/>
          <a:ext cx="4970095" cy="4970095"/>
        </p:xfrm>
        <a:graphic>
          <a:graphicData uri="http://schemas.openxmlformats.org/presentationml/2006/ole">
            <mc:AlternateContent xmlns:mc="http://schemas.openxmlformats.org/markup-compatibility/2006">
              <mc:Choice xmlns:v="urn:schemas-microsoft-com:vml" Requires="v">
                <p:oleObj name="Visio" r:id="rId4" imgW="7000787" imgH="7048586" progId="Visio.Drawing.15">
                  <p:embed/>
                </p:oleObj>
              </mc:Choice>
              <mc:Fallback>
                <p:oleObj name="Visio" r:id="rId4" imgW="7000787" imgH="70485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2209" y="1329104"/>
                        <a:ext cx="4970095" cy="4970095"/>
                      </a:xfrm>
                      <a:prstGeom prst="rect">
                        <a:avLst/>
                      </a:prstGeom>
                      <a:noFill/>
                    </p:spPr>
                  </p:pic>
                </p:oleObj>
              </mc:Fallback>
            </mc:AlternateContent>
          </a:graphicData>
        </a:graphic>
      </p:graphicFrame>
      <p:grpSp>
        <p:nvGrpSpPr>
          <p:cNvPr id="19" name="组合 18">
            <a:extLst>
              <a:ext uri="{FF2B5EF4-FFF2-40B4-BE49-F238E27FC236}">
                <a16:creationId xmlns:a16="http://schemas.microsoft.com/office/drawing/2014/main" id="{682C5740-7D47-46C4-847E-239C3027BBA2}"/>
              </a:ext>
            </a:extLst>
          </p:cNvPr>
          <p:cNvGrpSpPr/>
          <p:nvPr/>
        </p:nvGrpSpPr>
        <p:grpSpPr>
          <a:xfrm>
            <a:off x="0" y="-2541"/>
            <a:ext cx="12192000" cy="939519"/>
            <a:chOff x="0" y="-2"/>
            <a:chExt cx="19200" cy="1249"/>
          </a:xfrm>
        </p:grpSpPr>
        <p:sp>
          <p:nvSpPr>
            <p:cNvPr id="20" name="矩形 4">
              <a:extLst>
                <a:ext uri="{FF2B5EF4-FFF2-40B4-BE49-F238E27FC236}">
                  <a16:creationId xmlns:a16="http://schemas.microsoft.com/office/drawing/2014/main" id="{BB596EC5-226C-46E0-B5BB-46EFB6BF53C7}"/>
                </a:ext>
              </a:extLst>
            </p:cNvPr>
            <p:cNvSpPr/>
            <p:nvPr/>
          </p:nvSpPr>
          <p:spPr>
            <a:xfrm>
              <a:off x="0" y="0"/>
              <a:ext cx="19200" cy="1247"/>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n-ea"/>
                <a:cs typeface="+mn-ea"/>
                <a:sym typeface="+mn-lt"/>
              </a:endParaRPr>
            </a:p>
          </p:txBody>
        </p:sp>
        <p:pic>
          <p:nvPicPr>
            <p:cNvPr id="21" name="图片 20">
              <a:extLst>
                <a:ext uri="{FF2B5EF4-FFF2-40B4-BE49-F238E27FC236}">
                  <a16:creationId xmlns:a16="http://schemas.microsoft.com/office/drawing/2014/main" id="{25806F03-800F-474A-8352-C4E39836E1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 y="310"/>
              <a:ext cx="3704" cy="691"/>
            </a:xfrm>
            <a:prstGeom prst="rect">
              <a:avLst/>
            </a:prstGeom>
          </p:spPr>
        </p:pic>
        <p:sp>
          <p:nvSpPr>
            <p:cNvPr id="22" name="矩形 21">
              <a:extLst>
                <a:ext uri="{FF2B5EF4-FFF2-40B4-BE49-F238E27FC236}">
                  <a16:creationId xmlns:a16="http://schemas.microsoft.com/office/drawing/2014/main" id="{B5974FFE-28D5-42EF-BE4D-A6CEF4BCD2C0}"/>
                </a:ext>
              </a:extLst>
            </p:cNvPr>
            <p:cNvSpPr/>
            <p:nvPr/>
          </p:nvSpPr>
          <p:spPr>
            <a:xfrm>
              <a:off x="8430" y="-2"/>
              <a:ext cx="3673" cy="1247"/>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cs typeface="+mn-ea"/>
                  <a:sym typeface="+mn-lt"/>
                </a:rPr>
                <a:t>软件测试自动化</a:t>
              </a:r>
            </a:p>
          </p:txBody>
        </p:sp>
        <p:cxnSp>
          <p:nvCxnSpPr>
            <p:cNvPr id="23" name="直接连接符 38">
              <a:extLst>
                <a:ext uri="{FF2B5EF4-FFF2-40B4-BE49-F238E27FC236}">
                  <a16:creationId xmlns:a16="http://schemas.microsoft.com/office/drawing/2014/main" id="{A3ED1B6A-C427-4ED7-A682-A7C52689FA87}"/>
                </a:ext>
              </a:extLst>
            </p:cNvPr>
            <p:cNvCxnSpPr/>
            <p:nvPr/>
          </p:nvCxnSpPr>
          <p:spPr>
            <a:xfrm>
              <a:off x="8091"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a:extLst>
                <a:ext uri="{FF2B5EF4-FFF2-40B4-BE49-F238E27FC236}">
                  <a16:creationId xmlns:a16="http://schemas.microsoft.com/office/drawing/2014/main" id="{8D339BC4-5266-431E-9A15-FA738478989F}"/>
                </a:ext>
              </a:extLst>
            </p:cNvPr>
            <p:cNvSpPr txBox="1"/>
            <p:nvPr/>
          </p:nvSpPr>
          <p:spPr>
            <a:xfrm>
              <a:off x="12562" y="214"/>
              <a:ext cx="3689"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实现与验证案例</a:t>
              </a:r>
            </a:p>
          </p:txBody>
        </p:sp>
        <p:sp>
          <p:nvSpPr>
            <p:cNvPr id="25" name="TextBox 9">
              <a:extLst>
                <a:ext uri="{FF2B5EF4-FFF2-40B4-BE49-F238E27FC236}">
                  <a16:creationId xmlns:a16="http://schemas.microsoft.com/office/drawing/2014/main" id="{8DF07D9B-48DE-4533-80FE-518FD1D5216F}"/>
                </a:ext>
              </a:extLst>
            </p:cNvPr>
            <p:cNvSpPr txBox="1"/>
            <p:nvPr/>
          </p:nvSpPr>
          <p:spPr>
            <a:xfrm>
              <a:off x="4527" y="220"/>
              <a:ext cx="3436" cy="734"/>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软件测试文档</a:t>
              </a:r>
            </a:p>
          </p:txBody>
        </p:sp>
        <p:sp>
          <p:nvSpPr>
            <p:cNvPr id="26" name="TextBox 9">
              <a:extLst>
                <a:ext uri="{FF2B5EF4-FFF2-40B4-BE49-F238E27FC236}">
                  <a16:creationId xmlns:a16="http://schemas.microsoft.com/office/drawing/2014/main" id="{DFC85020-F6AC-436C-90E2-A2ECD0E51B9E}"/>
                </a:ext>
              </a:extLst>
            </p:cNvPr>
            <p:cNvSpPr txBox="1"/>
            <p:nvPr/>
          </p:nvSpPr>
          <p:spPr>
            <a:xfrm>
              <a:off x="16409" y="242"/>
              <a:ext cx="2325" cy="731"/>
            </a:xfrm>
            <a:prstGeom prst="rect">
              <a:avLst/>
            </a:prstGeom>
            <a:noFill/>
          </p:spPr>
          <p:txBody>
            <a:bodyPr wrap="square" lIns="0" tIns="48000" rIns="0" bIns="48000" rtlCol="0">
              <a:spAutoFit/>
            </a:bodyPr>
            <a:lstStyle/>
            <a:p>
              <a:pPr algn="ctr"/>
              <a:r>
                <a:rPr lang="zh-CN" altLang="en-US" sz="2400" b="1" dirty="0">
                  <a:solidFill>
                    <a:schemeClr val="bg1">
                      <a:lumMod val="50000"/>
                    </a:schemeClr>
                  </a:solidFill>
                  <a:cs typeface="+mn-ea"/>
                  <a:sym typeface="+mn-lt"/>
                </a:rPr>
                <a:t>小结</a:t>
              </a:r>
              <a:endParaRPr lang="zh-CN" altLang="en-US" sz="2400" b="1" dirty="0">
                <a:solidFill>
                  <a:schemeClr val="bg1"/>
                </a:solidFill>
                <a:cs typeface="+mn-ea"/>
                <a:sym typeface="+mn-lt"/>
              </a:endParaRPr>
            </a:p>
          </p:txBody>
        </p:sp>
        <p:cxnSp>
          <p:nvCxnSpPr>
            <p:cNvPr id="31" name="直接连接符 38">
              <a:extLst>
                <a:ext uri="{FF2B5EF4-FFF2-40B4-BE49-F238E27FC236}">
                  <a16:creationId xmlns:a16="http://schemas.microsoft.com/office/drawing/2014/main" id="{BE5C9BB8-DE9A-4FB9-8D52-FBED8F556EB5}"/>
                </a:ext>
              </a:extLst>
            </p:cNvPr>
            <p:cNvCxnSpPr/>
            <p:nvPr/>
          </p:nvCxnSpPr>
          <p:spPr>
            <a:xfrm>
              <a:off x="12314" y="462"/>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8">
              <a:extLst>
                <a:ext uri="{FF2B5EF4-FFF2-40B4-BE49-F238E27FC236}">
                  <a16:creationId xmlns:a16="http://schemas.microsoft.com/office/drawing/2014/main" id="{8880D495-DB0C-4CFE-9721-E149AC863AFD}"/>
                </a:ext>
              </a:extLst>
            </p:cNvPr>
            <p:cNvCxnSpPr/>
            <p:nvPr/>
          </p:nvCxnSpPr>
          <p:spPr>
            <a:xfrm>
              <a:off x="16613" y="438"/>
              <a:ext cx="0" cy="3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DB9485F5-AC78-F0A7-0D62-502F7BD1D0F8}"/>
              </a:ext>
            </a:extLst>
          </p:cNvPr>
          <p:cNvGrpSpPr/>
          <p:nvPr/>
        </p:nvGrpSpPr>
        <p:grpSpPr>
          <a:xfrm>
            <a:off x="841316" y="1598717"/>
            <a:ext cx="5102844" cy="461665"/>
            <a:chOff x="797704" y="1513999"/>
            <a:chExt cx="6563634" cy="461665"/>
          </a:xfrm>
        </p:grpSpPr>
        <p:sp>
          <p:nvSpPr>
            <p:cNvPr id="7" name="矩形 6">
              <a:extLst>
                <a:ext uri="{FF2B5EF4-FFF2-40B4-BE49-F238E27FC236}">
                  <a16:creationId xmlns:a16="http://schemas.microsoft.com/office/drawing/2014/main" id="{8856A500-C172-64CE-F225-C627BAD716DD}"/>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8" name="文本框 7">
              <a:extLst>
                <a:ext uri="{FF2B5EF4-FFF2-40B4-BE49-F238E27FC236}">
                  <a16:creationId xmlns:a16="http://schemas.microsoft.com/office/drawing/2014/main" id="{C7B5D943-4890-4CA1-7244-74D6DD0CC0E3}"/>
                </a:ext>
              </a:extLst>
            </p:cNvPr>
            <p:cNvSpPr txBox="1"/>
            <p:nvPr/>
          </p:nvSpPr>
          <p:spPr>
            <a:xfrm>
              <a:off x="843423" y="1513999"/>
              <a:ext cx="6517915" cy="461665"/>
            </a:xfrm>
            <a:prstGeom prst="rect">
              <a:avLst/>
            </a:prstGeom>
            <a:noFill/>
          </p:spPr>
          <p:txBody>
            <a:bodyPr wrap="square" rtlCol="0">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自动化测试</a:t>
              </a:r>
              <a:endParaRPr lang="en-US"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0447687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6.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jap0quuf">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FF9"/>
        </a:solidFill>
      </a:spPr>
      <a:bodyPr anchor="ctr"/>
      <a:lstStyle>
        <a:defPPr marL="0" marR="0" indent="0" algn="ctr" defTabSz="914400" rtl="0" eaLnBrk="1" fontAlgn="base" latinLnBrk="0" hangingPunct="1">
          <a:lnSpc>
            <a:spcPct val="100000"/>
          </a:lnSpc>
          <a:spcBef>
            <a:spcPct val="0"/>
          </a:spcBef>
          <a:spcAft>
            <a:spcPct val="0"/>
          </a:spcAft>
          <a:buClrTx/>
          <a:buSzTx/>
          <a:buFontTx/>
          <a:buNone/>
          <a:defRPr kumimoji="0" sz="1800" b="0" i="0" u="none" strike="noStrike" kern="1200" cap="none" spc="0" normalizeH="0" baseline="0" noProof="0" dirty="0" smtClean="0">
            <a:ln>
              <a:noFill/>
            </a:ln>
            <a:solidFill>
              <a:schemeClr val="lt1"/>
            </a:solidFill>
            <a:effectLst/>
            <a:uLnTx/>
            <a:uFillTx/>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3558</TotalTime>
  <Words>16174</Words>
  <Application>Microsoft Office PowerPoint</Application>
  <PresentationFormat>宽屏</PresentationFormat>
  <Paragraphs>1936</Paragraphs>
  <Slides>114</Slides>
  <Notes>114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114</vt:i4>
      </vt:variant>
    </vt:vector>
  </HeadingPairs>
  <TitlesOfParts>
    <vt:vector size="127" baseType="lpstr">
      <vt:lpstr>-apple-system</vt:lpstr>
      <vt:lpstr>华文仿宋</vt:lpstr>
      <vt:lpstr>微软雅黑</vt:lpstr>
      <vt:lpstr>Arial</vt:lpstr>
      <vt:lpstr>Open Sans</vt:lpstr>
      <vt:lpstr>Open Sans Extrabold</vt:lpstr>
      <vt:lpstr>Roboto condensed</vt:lpstr>
      <vt:lpstr>Source Sans Pro</vt:lpstr>
      <vt:lpstr>Times New Roman</vt:lpstr>
      <vt:lpstr>Wingdings</vt:lpstr>
      <vt:lpstr>Office 主题​​</vt:lpstr>
      <vt:lpstr>Visio</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BenYan</dc:creator>
  <cp:lastModifiedBy>一杭 童</cp:lastModifiedBy>
  <cp:revision>289</cp:revision>
  <dcterms:created xsi:type="dcterms:W3CDTF">2019-06-19T02:08:00Z</dcterms:created>
  <dcterms:modified xsi:type="dcterms:W3CDTF">2024-10-09T08:49:46Z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