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heme/theme2.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410" r:id="rId2"/>
    <p:sldId id="411" r:id="rId3"/>
    <p:sldId id="412" r:id="rId4"/>
    <p:sldId id="413" r:id="rId5"/>
    <p:sldId id="695" r:id="rId6"/>
    <p:sldId id="696" r:id="rId7"/>
    <p:sldId id="697" r:id="rId8"/>
    <p:sldId id="698" r:id="rId9"/>
    <p:sldId id="699" r:id="rId10"/>
    <p:sldId id="700" r:id="rId11"/>
    <p:sldId id="701" r:id="rId12"/>
    <p:sldId id="702" r:id="rId13"/>
    <p:sldId id="703" r:id="rId14"/>
    <p:sldId id="704" r:id="rId15"/>
    <p:sldId id="705" r:id="rId16"/>
    <p:sldId id="706" r:id="rId17"/>
    <p:sldId id="707" r:id="rId18"/>
    <p:sldId id="708" r:id="rId19"/>
    <p:sldId id="709" r:id="rId20"/>
    <p:sldId id="690" r:id="rId21"/>
    <p:sldId id="691" r:id="rId22"/>
    <p:sldId id="415" r:id="rId23"/>
    <p:sldId id="484" r:id="rId24"/>
    <p:sldId id="712" r:id="rId25"/>
    <p:sldId id="713" r:id="rId26"/>
    <p:sldId id="714" r:id="rId27"/>
    <p:sldId id="715" r:id="rId28"/>
    <p:sldId id="716" r:id="rId29"/>
    <p:sldId id="479" r:id="rId30"/>
    <p:sldId id="717" r:id="rId31"/>
    <p:sldId id="491" r:id="rId32"/>
    <p:sldId id="693" r:id="rId33"/>
    <p:sldId id="492" r:id="rId34"/>
    <p:sldId id="493" r:id="rId35"/>
    <p:sldId id="494" r:id="rId36"/>
    <p:sldId id="495" r:id="rId37"/>
    <p:sldId id="496" r:id="rId38"/>
    <p:sldId id="497" r:id="rId39"/>
    <p:sldId id="688" r:id="rId40"/>
    <p:sldId id="498" r:id="rId41"/>
    <p:sldId id="499" r:id="rId42"/>
    <p:sldId id="419" r:id="rId43"/>
    <p:sldId id="437" r:id="rId44"/>
    <p:sldId id="694" r:id="rId45"/>
    <p:sldId id="438" r:id="rId46"/>
    <p:sldId id="439" r:id="rId47"/>
    <p:sldId id="718" r:id="rId48"/>
    <p:sldId id="440" r:id="rId49"/>
    <p:sldId id="689" r:id="rId50"/>
    <p:sldId id="441" r:id="rId51"/>
    <p:sldId id="442" r:id="rId52"/>
    <p:sldId id="443" r:id="rId53"/>
    <p:sldId id="686" r:id="rId54"/>
    <p:sldId id="414" r:id="rId55"/>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蒋 永平" initials="蒋" lastIdx="3" clrIdx="0"/>
  <p:cmAuthor id="2" name="longlong" initials="l" lastIdx="1" clrIdx="1"/>
  <p:cmAuthor id="3" name="二柯 雍" initials="二柯" lastIdx="1" clrIdx="2"/>
  <p:cmAuthor id="4" name="张重阳" initials="张重阳" lastIdx="1" clrIdx="3"/>
  <p:cmAuthor id="5" name="Jin Qiangguo" initials="JQ" lastIdx="15" clrIdx="4">
    <p:extLst>
      <p:ext uri="{19B8F6BF-5375-455C-9EA6-DF929625EA0E}">
        <p15:presenceInfo xmlns:p15="http://schemas.microsoft.com/office/powerpoint/2012/main" userId="493a736e5562a2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FFFFFF"/>
    <a:srgbClr val="F0F0F0"/>
    <a:srgbClr val="D9D9D9"/>
    <a:srgbClr val="DCDCDC"/>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78" autoAdjust="0"/>
    <p:restoredTop sz="79046" autoAdjust="0"/>
  </p:normalViewPr>
  <p:slideViewPr>
    <p:cSldViewPr snapToGrid="0">
      <p:cViewPr varScale="1">
        <p:scale>
          <a:sx n="62" d="100"/>
          <a:sy n="62" d="100"/>
        </p:scale>
        <p:origin x="873" y="39"/>
      </p:cViewPr>
      <p:guideLst>
        <p:guide orient="horz" pos="2160"/>
        <p:guide pos="3840"/>
      </p:guideLst>
    </p:cSldViewPr>
  </p:slideViewPr>
  <p:notesTextViewPr>
    <p:cViewPr>
      <p:scale>
        <a:sx n="100" d="100"/>
        <a:sy n="100" d="100"/>
      </p:scale>
      <p:origin x="0" y="0"/>
    </p:cViewPr>
  </p:notesTextViewPr>
  <p:notesViewPr>
    <p:cSldViewPr snapToGrid="0">
      <p:cViewPr varScale="1">
        <p:scale>
          <a:sx n="62" d="100"/>
          <a:sy n="62" d="100"/>
        </p:scale>
        <p:origin x="3226"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886FB5B-C138-4643-8DFE-6C82B99D49F6}" type="doc">
      <dgm:prSet loTypeId="urn:microsoft.com/office/officeart/2005/8/layout/pyramid1#1" loCatId="pyramid" qsTypeId="urn:microsoft.com/office/officeart/2005/8/quickstyle/simple2#1" qsCatId="simple" csTypeId="urn:microsoft.com/office/officeart/2005/8/colors/accent1_2#1" csCatId="accent1" phldr="1"/>
      <dgm:spPr/>
    </dgm:pt>
    <dgm:pt modelId="{76AC86FE-9E57-46F6-AA32-4E9E663F0E5B}">
      <dgm:prSet phldrT="[文本]" custT="1"/>
      <dgm:spPr>
        <a:solidFill>
          <a:schemeClr val="accent2">
            <a:lumMod val="60000"/>
            <a:lumOff val="40000"/>
          </a:schemeClr>
        </a:solidFill>
      </dgm:spPr>
      <dgm:t>
        <a:bodyPr/>
        <a:lstStyle/>
        <a:p>
          <a:r>
            <a:rPr lang="zh-CN" altLang="en-US" sz="2000" dirty="0">
              <a:latin typeface="+mn-lt"/>
              <a:ea typeface="+mn-ea"/>
              <a:cs typeface="+mn-ea"/>
              <a:sym typeface="+mn-lt"/>
            </a:rPr>
            <a:t>实际寿命</a:t>
          </a:r>
        </a:p>
      </dgm:t>
    </dgm:pt>
    <dgm:pt modelId="{4F188707-A0FA-4670-BA00-75C8F6882233}" type="parTrans" cxnId="{DC749F3A-E21F-484C-B211-7E3C227B50DC}">
      <dgm:prSet/>
      <dgm:spPr/>
      <dgm:t>
        <a:bodyPr/>
        <a:lstStyle/>
        <a:p>
          <a:endParaRPr lang="zh-CN" altLang="en-US"/>
        </a:p>
      </dgm:t>
    </dgm:pt>
    <dgm:pt modelId="{255FCF97-3211-4DCC-86CB-B3A067C5C238}" type="sibTrans" cxnId="{DC749F3A-E21F-484C-B211-7E3C227B50DC}">
      <dgm:prSet/>
      <dgm:spPr/>
      <dgm:t>
        <a:bodyPr/>
        <a:lstStyle/>
        <a:p>
          <a:endParaRPr lang="zh-CN" altLang="en-US"/>
        </a:p>
      </dgm:t>
    </dgm:pt>
    <dgm:pt modelId="{604BA39B-79BA-4E6C-BCE4-ED28E8E3EC06}">
      <dgm:prSet phldrT="[文本]" custT="1"/>
      <dgm:spPr>
        <a:solidFill>
          <a:schemeClr val="accent5">
            <a:lumMod val="60000"/>
            <a:lumOff val="40000"/>
          </a:schemeClr>
        </a:solidFill>
      </dgm:spPr>
      <dgm:t>
        <a:bodyPr/>
        <a:lstStyle/>
        <a:p>
          <a:r>
            <a:rPr lang="zh-CN" altLang="en-US" sz="2000" dirty="0">
              <a:latin typeface="+mn-lt"/>
              <a:ea typeface="+mn-ea"/>
              <a:cs typeface="+mn-ea"/>
              <a:sym typeface="+mn-lt"/>
            </a:rPr>
            <a:t>预期寿命</a:t>
          </a:r>
        </a:p>
      </dgm:t>
    </dgm:pt>
    <dgm:pt modelId="{D43C3F77-8336-4B86-AF65-A7F3AD448CC1}" type="parTrans" cxnId="{726ECAFB-F6F2-4CFE-992C-EAD5601BD62B}">
      <dgm:prSet/>
      <dgm:spPr/>
      <dgm:t>
        <a:bodyPr/>
        <a:lstStyle/>
        <a:p>
          <a:endParaRPr lang="zh-CN" altLang="en-US"/>
        </a:p>
      </dgm:t>
    </dgm:pt>
    <dgm:pt modelId="{5F462EEF-5B69-4036-92C3-6A2CFDB6F84A}" type="sibTrans" cxnId="{726ECAFB-F6F2-4CFE-992C-EAD5601BD62B}">
      <dgm:prSet/>
      <dgm:spPr/>
      <dgm:t>
        <a:bodyPr/>
        <a:lstStyle/>
        <a:p>
          <a:endParaRPr lang="zh-CN" altLang="en-US"/>
        </a:p>
      </dgm:t>
    </dgm:pt>
    <dgm:pt modelId="{258F7638-942B-449F-8FC7-07CEF728D0FB}" type="pres">
      <dgm:prSet presAssocID="{F886FB5B-C138-4643-8DFE-6C82B99D49F6}" presName="Name0" presStyleCnt="0">
        <dgm:presLayoutVars>
          <dgm:dir/>
          <dgm:animLvl val="lvl"/>
          <dgm:resizeHandles val="exact"/>
        </dgm:presLayoutVars>
      </dgm:prSet>
      <dgm:spPr/>
    </dgm:pt>
    <dgm:pt modelId="{3E097B26-13C6-4A62-ABD3-3DA02769830C}" type="pres">
      <dgm:prSet presAssocID="{76AC86FE-9E57-46F6-AA32-4E9E663F0E5B}" presName="Name8" presStyleCnt="0"/>
      <dgm:spPr/>
    </dgm:pt>
    <dgm:pt modelId="{E3127C5F-97A7-4831-908B-55D455803309}" type="pres">
      <dgm:prSet presAssocID="{76AC86FE-9E57-46F6-AA32-4E9E663F0E5B}" presName="level" presStyleLbl="node1" presStyleIdx="0" presStyleCnt="2">
        <dgm:presLayoutVars>
          <dgm:chMax val="1"/>
          <dgm:bulletEnabled val="1"/>
        </dgm:presLayoutVars>
      </dgm:prSet>
      <dgm:spPr/>
    </dgm:pt>
    <dgm:pt modelId="{F105A7CC-CC4B-4D29-BA3D-DE294F61C2CC}" type="pres">
      <dgm:prSet presAssocID="{76AC86FE-9E57-46F6-AA32-4E9E663F0E5B}" presName="levelTx" presStyleLbl="revTx" presStyleIdx="0" presStyleCnt="0">
        <dgm:presLayoutVars>
          <dgm:chMax val="1"/>
          <dgm:bulletEnabled val="1"/>
        </dgm:presLayoutVars>
      </dgm:prSet>
      <dgm:spPr/>
    </dgm:pt>
    <dgm:pt modelId="{6F5CF2B2-DA52-4F9C-800C-304009EDE383}" type="pres">
      <dgm:prSet presAssocID="{604BA39B-79BA-4E6C-BCE4-ED28E8E3EC06}" presName="Name8" presStyleCnt="0"/>
      <dgm:spPr/>
    </dgm:pt>
    <dgm:pt modelId="{9F0B720D-4FFC-4472-899A-B02AB63CC551}" type="pres">
      <dgm:prSet presAssocID="{604BA39B-79BA-4E6C-BCE4-ED28E8E3EC06}" presName="level" presStyleLbl="node1" presStyleIdx="1" presStyleCnt="2">
        <dgm:presLayoutVars>
          <dgm:chMax val="1"/>
          <dgm:bulletEnabled val="1"/>
        </dgm:presLayoutVars>
      </dgm:prSet>
      <dgm:spPr/>
    </dgm:pt>
    <dgm:pt modelId="{47BD358D-2096-4530-B7B5-652B30C3EBFF}" type="pres">
      <dgm:prSet presAssocID="{604BA39B-79BA-4E6C-BCE4-ED28E8E3EC06}" presName="levelTx" presStyleLbl="revTx" presStyleIdx="0" presStyleCnt="0">
        <dgm:presLayoutVars>
          <dgm:chMax val="1"/>
          <dgm:bulletEnabled val="1"/>
        </dgm:presLayoutVars>
      </dgm:prSet>
      <dgm:spPr/>
    </dgm:pt>
  </dgm:ptLst>
  <dgm:cxnLst>
    <dgm:cxn modelId="{4C715607-AEDA-47FA-8A16-69C29CB34E1B}" type="presOf" srcId="{F886FB5B-C138-4643-8DFE-6C82B99D49F6}" destId="{258F7638-942B-449F-8FC7-07CEF728D0FB}" srcOrd="0" destOrd="0" presId="urn:microsoft.com/office/officeart/2005/8/layout/pyramid1#1"/>
    <dgm:cxn modelId="{31BD5C11-C2C5-424A-9784-D5B52C47E4B3}" type="presOf" srcId="{76AC86FE-9E57-46F6-AA32-4E9E663F0E5B}" destId="{E3127C5F-97A7-4831-908B-55D455803309}" srcOrd="0" destOrd="0" presId="urn:microsoft.com/office/officeart/2005/8/layout/pyramid1#1"/>
    <dgm:cxn modelId="{DC749F3A-E21F-484C-B211-7E3C227B50DC}" srcId="{F886FB5B-C138-4643-8DFE-6C82B99D49F6}" destId="{76AC86FE-9E57-46F6-AA32-4E9E663F0E5B}" srcOrd="0" destOrd="0" parTransId="{4F188707-A0FA-4670-BA00-75C8F6882233}" sibTransId="{255FCF97-3211-4DCC-86CB-B3A067C5C238}"/>
    <dgm:cxn modelId="{2DE5708A-36A1-4774-94A6-6E2D51860DF4}" type="presOf" srcId="{76AC86FE-9E57-46F6-AA32-4E9E663F0E5B}" destId="{F105A7CC-CC4B-4D29-BA3D-DE294F61C2CC}" srcOrd="1" destOrd="0" presId="urn:microsoft.com/office/officeart/2005/8/layout/pyramid1#1"/>
    <dgm:cxn modelId="{8DF4D6AD-4698-4254-BBBB-CAD532D3FBE7}" type="presOf" srcId="{604BA39B-79BA-4E6C-BCE4-ED28E8E3EC06}" destId="{47BD358D-2096-4530-B7B5-652B30C3EBFF}" srcOrd="1" destOrd="0" presId="urn:microsoft.com/office/officeart/2005/8/layout/pyramid1#1"/>
    <dgm:cxn modelId="{5E6F3EE3-A646-4C8D-8799-584CB9CE9EEA}" type="presOf" srcId="{604BA39B-79BA-4E6C-BCE4-ED28E8E3EC06}" destId="{9F0B720D-4FFC-4472-899A-B02AB63CC551}" srcOrd="0" destOrd="0" presId="urn:microsoft.com/office/officeart/2005/8/layout/pyramid1#1"/>
    <dgm:cxn modelId="{726ECAFB-F6F2-4CFE-992C-EAD5601BD62B}" srcId="{F886FB5B-C138-4643-8DFE-6C82B99D49F6}" destId="{604BA39B-79BA-4E6C-BCE4-ED28E8E3EC06}" srcOrd="1" destOrd="0" parTransId="{D43C3F77-8336-4B86-AF65-A7F3AD448CC1}" sibTransId="{5F462EEF-5B69-4036-92C3-6A2CFDB6F84A}"/>
    <dgm:cxn modelId="{46347428-DCD5-4E1F-A67C-685340E9C4EF}" type="presParOf" srcId="{258F7638-942B-449F-8FC7-07CEF728D0FB}" destId="{3E097B26-13C6-4A62-ABD3-3DA02769830C}" srcOrd="0" destOrd="0" presId="urn:microsoft.com/office/officeart/2005/8/layout/pyramid1#1"/>
    <dgm:cxn modelId="{F0E08FE1-5462-49E9-B841-756666992DCA}" type="presParOf" srcId="{3E097B26-13C6-4A62-ABD3-3DA02769830C}" destId="{E3127C5F-97A7-4831-908B-55D455803309}" srcOrd="0" destOrd="0" presId="urn:microsoft.com/office/officeart/2005/8/layout/pyramid1#1"/>
    <dgm:cxn modelId="{75620345-EF63-45A0-AB7F-4BDD234B1329}" type="presParOf" srcId="{3E097B26-13C6-4A62-ABD3-3DA02769830C}" destId="{F105A7CC-CC4B-4D29-BA3D-DE294F61C2CC}" srcOrd="1" destOrd="0" presId="urn:microsoft.com/office/officeart/2005/8/layout/pyramid1#1"/>
    <dgm:cxn modelId="{F8177D10-EDDB-4687-8D84-F846E4CEC686}" type="presParOf" srcId="{258F7638-942B-449F-8FC7-07CEF728D0FB}" destId="{6F5CF2B2-DA52-4F9C-800C-304009EDE383}" srcOrd="1" destOrd="0" presId="urn:microsoft.com/office/officeart/2005/8/layout/pyramid1#1"/>
    <dgm:cxn modelId="{15A5BB95-3412-48D4-AD31-33689DC708D2}" type="presParOf" srcId="{6F5CF2B2-DA52-4F9C-800C-304009EDE383}" destId="{9F0B720D-4FFC-4472-899A-B02AB63CC551}" srcOrd="0" destOrd="0" presId="urn:microsoft.com/office/officeart/2005/8/layout/pyramid1#1"/>
    <dgm:cxn modelId="{F3DE0220-9170-4F2F-814B-44FCC65F1144}" type="presParOf" srcId="{6F5CF2B2-DA52-4F9C-800C-304009EDE383}" destId="{47BD358D-2096-4530-B7B5-652B30C3EBFF}" srcOrd="1" destOrd="0" presId="urn:microsoft.com/office/officeart/2005/8/layout/pyramid1#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29DCB-6D74-4700-8DA7-DDC4C035B182}" type="doc">
      <dgm:prSet loTypeId="urn:microsoft.com/office/officeart/2005/8/layout/gear1#1" loCatId="relationship" qsTypeId="urn:microsoft.com/office/officeart/2005/8/quickstyle/simple1#1" qsCatId="simple" csTypeId="urn:microsoft.com/office/officeart/2005/8/colors/accent1_2#2" csCatId="accent1" phldr="1"/>
      <dgm:spPr/>
    </dgm:pt>
    <dgm:pt modelId="{91D7941A-CE24-4945-8390-665EB898F444}">
      <dgm:prSet phldrT="[文本]"/>
      <dgm:spPr>
        <a:solidFill>
          <a:srgbClr val="C00000"/>
        </a:solidFill>
      </dgm:spPr>
      <dgm:t>
        <a:bodyPr/>
        <a:lstStyle/>
        <a:p>
          <a:r>
            <a:rPr lang="zh-CN" altLang="en-US" dirty="0">
              <a:latin typeface="+mn-lt"/>
              <a:ea typeface="+mn-ea"/>
              <a:cs typeface="+mn-ea"/>
              <a:sym typeface="+mn-lt"/>
            </a:rPr>
            <a:t>旧版本</a:t>
          </a:r>
        </a:p>
      </dgm:t>
    </dgm:pt>
    <dgm:pt modelId="{90A67823-C474-4806-A722-C747F57681B2}" type="parTrans" cxnId="{7489456F-E6EC-45F8-8488-288B2C51D3C5}">
      <dgm:prSet/>
      <dgm:spPr/>
      <dgm:t>
        <a:bodyPr/>
        <a:lstStyle/>
        <a:p>
          <a:endParaRPr lang="zh-CN" altLang="en-US"/>
        </a:p>
      </dgm:t>
    </dgm:pt>
    <dgm:pt modelId="{9BB4BDF3-F2C7-46B5-9A9D-3091B01E53E7}" type="sibTrans" cxnId="{7489456F-E6EC-45F8-8488-288B2C51D3C5}">
      <dgm:prSet/>
      <dgm:spPr/>
      <dgm:t>
        <a:bodyPr/>
        <a:lstStyle/>
        <a:p>
          <a:endParaRPr lang="zh-CN" altLang="en-US"/>
        </a:p>
      </dgm:t>
    </dgm:pt>
    <dgm:pt modelId="{9144B75E-D641-4389-BDED-ADB5177C23D6}">
      <dgm:prSet phldrT="[文本]"/>
      <dgm:spPr>
        <a:solidFill>
          <a:schemeClr val="accent3">
            <a:lumMod val="75000"/>
          </a:schemeClr>
        </a:solidFill>
      </dgm:spPr>
      <dgm:t>
        <a:bodyPr/>
        <a:lstStyle/>
        <a:p>
          <a:r>
            <a:rPr lang="zh-CN" altLang="en-US" dirty="0">
              <a:latin typeface="+mn-lt"/>
              <a:ea typeface="+mn-ea"/>
              <a:cs typeface="+mn-ea"/>
              <a:sym typeface="+mn-lt"/>
            </a:rPr>
            <a:t>增加</a:t>
          </a:r>
        </a:p>
      </dgm:t>
    </dgm:pt>
    <dgm:pt modelId="{FAB9E2F8-277F-41D6-A0F3-4CDA5908E55A}" type="parTrans" cxnId="{9015271C-5047-4715-8E63-6DE3ECFA4F2F}">
      <dgm:prSet/>
      <dgm:spPr/>
      <dgm:t>
        <a:bodyPr/>
        <a:lstStyle/>
        <a:p>
          <a:endParaRPr lang="zh-CN" altLang="en-US"/>
        </a:p>
      </dgm:t>
    </dgm:pt>
    <dgm:pt modelId="{64CF0B37-7197-49CA-8F08-84B756370388}" type="sibTrans" cxnId="{9015271C-5047-4715-8E63-6DE3ECFA4F2F}">
      <dgm:prSet/>
      <dgm:spPr/>
      <dgm:t>
        <a:bodyPr/>
        <a:lstStyle/>
        <a:p>
          <a:endParaRPr lang="zh-CN" altLang="en-US"/>
        </a:p>
      </dgm:t>
    </dgm:pt>
    <dgm:pt modelId="{0C6C6020-1B01-4CC5-A7EA-CB3233638E8F}">
      <dgm:prSet phldrT="[文本]"/>
      <dgm:spPr>
        <a:solidFill>
          <a:srgbClr val="FFC000"/>
        </a:solidFill>
      </dgm:spPr>
      <dgm:t>
        <a:bodyPr/>
        <a:lstStyle/>
        <a:p>
          <a:r>
            <a:rPr lang="zh-CN" altLang="en-US" dirty="0">
              <a:latin typeface="+mn-lt"/>
              <a:ea typeface="+mn-ea"/>
              <a:cs typeface="+mn-ea"/>
              <a:sym typeface="+mn-lt"/>
            </a:rPr>
            <a:t>修改</a:t>
          </a:r>
        </a:p>
      </dgm:t>
    </dgm:pt>
    <dgm:pt modelId="{3E53ED59-BB52-455D-AE24-877D69D9853C}" type="parTrans" cxnId="{492D14DC-7544-4B80-9C95-B11388067B43}">
      <dgm:prSet/>
      <dgm:spPr/>
      <dgm:t>
        <a:bodyPr/>
        <a:lstStyle/>
        <a:p>
          <a:endParaRPr lang="zh-CN" altLang="en-US"/>
        </a:p>
      </dgm:t>
    </dgm:pt>
    <dgm:pt modelId="{5EA99943-965F-4F29-AD67-6CD3C7CAC661}" type="sibTrans" cxnId="{492D14DC-7544-4B80-9C95-B11388067B43}">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pt>
    <dgm:pt modelId="{131FA50B-400F-4A94-B18A-C80349A7187A}" type="pres">
      <dgm:prSet presAssocID="{91D7941A-CE24-4945-8390-665EB898F444}" presName="gear1srcNode" presStyleLbl="node1" presStyleIdx="0" presStyleCnt="3"/>
      <dgm:spPr/>
    </dgm:pt>
    <dgm:pt modelId="{ECEFF456-5047-460E-A7A9-2C3CDCAC2083}" type="pres">
      <dgm:prSet presAssocID="{91D7941A-CE24-4945-8390-665EB898F444}" presName="gear1dstNode" presStyleLbl="node1" presStyleIdx="0" presStyleCnt="3"/>
      <dgm:spPr/>
    </dgm:pt>
    <dgm:pt modelId="{745AC48C-BCBE-491F-A31C-A7ACC613FD6B}" type="pres">
      <dgm:prSet presAssocID="{9144B75E-D641-4389-BDED-ADB5177C23D6}" presName="gear2" presStyleLbl="node1" presStyleIdx="1" presStyleCnt="3">
        <dgm:presLayoutVars>
          <dgm:chMax val="1"/>
          <dgm:bulletEnabled val="1"/>
        </dgm:presLayoutVars>
      </dgm:prSet>
      <dgm:spPr/>
    </dgm:pt>
    <dgm:pt modelId="{4C22F682-8209-4372-B809-E119D6449C34}" type="pres">
      <dgm:prSet presAssocID="{9144B75E-D641-4389-BDED-ADB5177C23D6}" presName="gear2srcNode" presStyleLbl="node1" presStyleIdx="1" presStyleCnt="3"/>
      <dgm:spPr/>
    </dgm:pt>
    <dgm:pt modelId="{B470BB7F-8E7D-4940-A6A8-47B4699E357B}" type="pres">
      <dgm:prSet presAssocID="{9144B75E-D641-4389-BDED-ADB5177C23D6}" presName="gear2dstNode" presStyleLbl="node1" presStyleIdx="1" presStyleCnt="3"/>
      <dgm:spPr/>
    </dgm:pt>
    <dgm:pt modelId="{4BAEB977-F5FD-4223-AA2E-7E24EC1A313B}" type="pres">
      <dgm:prSet presAssocID="{0C6C6020-1B01-4CC5-A7EA-CB3233638E8F}" presName="gear3" presStyleLbl="node1" presStyleIdx="2" presStyleCnt="3"/>
      <dgm:spPr/>
    </dgm:pt>
    <dgm:pt modelId="{DA17F7DA-FEC9-4FB3-987D-4C0AE4F0F541}" type="pres">
      <dgm:prSet presAssocID="{0C6C6020-1B01-4CC5-A7EA-CB3233638E8F}" presName="gear3tx" presStyleLbl="node1" presStyleIdx="2" presStyleCnt="3">
        <dgm:presLayoutVars>
          <dgm:chMax val="1"/>
          <dgm:bulletEnabled val="1"/>
        </dgm:presLayoutVars>
      </dgm:prSet>
      <dgm:spPr/>
    </dgm:pt>
    <dgm:pt modelId="{3CDF6802-1591-41A5-B299-B5AA32E605F9}" type="pres">
      <dgm:prSet presAssocID="{0C6C6020-1B01-4CC5-A7EA-CB3233638E8F}" presName="gear3srcNode" presStyleLbl="node1" presStyleIdx="2" presStyleCnt="3"/>
      <dgm:spPr/>
    </dgm:pt>
    <dgm:pt modelId="{6673EFE4-AF6A-4B31-9096-865A0539A36A}" type="pres">
      <dgm:prSet presAssocID="{0C6C6020-1B01-4CC5-A7EA-CB3233638E8F}" presName="gear3dstNode" presStyleLbl="node1" presStyleIdx="2" presStyleCnt="3"/>
      <dgm:spPr/>
    </dgm:pt>
    <dgm:pt modelId="{7BFFD799-6A73-436C-9F7B-248125473F80}" type="pres">
      <dgm:prSet presAssocID="{9BB4BDF3-F2C7-46B5-9A9D-3091B01E53E7}" presName="connector1" presStyleLbl="sibTrans2D1" presStyleIdx="0" presStyleCnt="3"/>
      <dgm:spPr/>
    </dgm:pt>
    <dgm:pt modelId="{79A5B3FC-C755-4BE6-8562-13DA8336CF89}" type="pres">
      <dgm:prSet presAssocID="{64CF0B37-7197-49CA-8F08-84B756370388}" presName="connector2" presStyleLbl="sibTrans2D1" presStyleIdx="1" presStyleCnt="3"/>
      <dgm:spPr/>
    </dgm:pt>
    <dgm:pt modelId="{1DB2D9AC-F22E-4315-8C78-724A20BEFC68}" type="pres">
      <dgm:prSet presAssocID="{5EA99943-965F-4F29-AD67-6CD3C7CAC661}" presName="connector3" presStyleLbl="sibTrans2D1" presStyleIdx="2" presStyleCnt="3"/>
      <dgm:spPr/>
    </dgm:pt>
  </dgm:ptLst>
  <dgm:cxnLst>
    <dgm:cxn modelId="{E53AB407-0EF6-4F6A-8A78-FDEDBE1B5DA5}" type="presOf" srcId="{9144B75E-D641-4389-BDED-ADB5177C23D6}" destId="{745AC48C-BCBE-491F-A31C-A7ACC613FD6B}" srcOrd="0" destOrd="0" presId="urn:microsoft.com/office/officeart/2005/8/layout/gear1#1"/>
    <dgm:cxn modelId="{9015271C-5047-4715-8E63-6DE3ECFA4F2F}" srcId="{1E729DCB-6D74-4700-8DA7-DDC4C035B182}" destId="{9144B75E-D641-4389-BDED-ADB5177C23D6}" srcOrd="1" destOrd="0" parTransId="{FAB9E2F8-277F-41D6-A0F3-4CDA5908E55A}" sibTransId="{64CF0B37-7197-49CA-8F08-84B756370388}"/>
    <dgm:cxn modelId="{4130682B-7E4A-4AC4-9693-3D8933A50324}" type="presOf" srcId="{5EA99943-965F-4F29-AD67-6CD3C7CAC661}" destId="{1DB2D9AC-F22E-4315-8C78-724A20BEFC68}" srcOrd="0" destOrd="0" presId="urn:microsoft.com/office/officeart/2005/8/layout/gear1#1"/>
    <dgm:cxn modelId="{C1DE305E-B3B1-467E-81D9-DDA3373F198D}" type="presOf" srcId="{91D7941A-CE24-4945-8390-665EB898F444}" destId="{ECEFF456-5047-460E-A7A9-2C3CDCAC2083}" srcOrd="2" destOrd="0" presId="urn:microsoft.com/office/officeart/2005/8/layout/gear1#1"/>
    <dgm:cxn modelId="{27A33B63-2CDE-4ADC-B48D-4A2F9A33ECA5}" type="presOf" srcId="{9144B75E-D641-4389-BDED-ADB5177C23D6}" destId="{4C22F682-8209-4372-B809-E119D6449C34}" srcOrd="1" destOrd="0" presId="urn:microsoft.com/office/officeart/2005/8/layout/gear1#1"/>
    <dgm:cxn modelId="{8F499663-A938-4930-B339-84075FA31532}" type="presOf" srcId="{9144B75E-D641-4389-BDED-ADB5177C23D6}" destId="{B470BB7F-8E7D-4940-A6A8-47B4699E357B}" srcOrd="2" destOrd="0" presId="urn:microsoft.com/office/officeart/2005/8/layout/gear1#1"/>
    <dgm:cxn modelId="{8285D366-8C38-4279-A39B-0B9FA5A3FAE3}" type="presOf" srcId="{91D7941A-CE24-4945-8390-665EB898F444}" destId="{131FA50B-400F-4A94-B18A-C80349A7187A}" srcOrd="1" destOrd="0" presId="urn:microsoft.com/office/officeart/2005/8/layout/gear1#1"/>
    <dgm:cxn modelId="{C03E096A-8E9D-414B-85C1-AB83C2E82C26}" type="presOf" srcId="{64CF0B37-7197-49CA-8F08-84B756370388}" destId="{79A5B3FC-C755-4BE6-8562-13DA8336CF89}" srcOrd="0" destOrd="0" presId="urn:microsoft.com/office/officeart/2005/8/layout/gear1#1"/>
    <dgm:cxn modelId="{7489456F-E6EC-45F8-8488-288B2C51D3C5}" srcId="{1E729DCB-6D74-4700-8DA7-DDC4C035B182}" destId="{91D7941A-CE24-4945-8390-665EB898F444}" srcOrd="0" destOrd="0" parTransId="{90A67823-C474-4806-A722-C747F57681B2}" sibTransId="{9BB4BDF3-F2C7-46B5-9A9D-3091B01E53E7}"/>
    <dgm:cxn modelId="{C7FD7C90-5434-4B83-89F2-685ED243CA67}" type="presOf" srcId="{0C6C6020-1B01-4CC5-A7EA-CB3233638E8F}" destId="{4BAEB977-F5FD-4223-AA2E-7E24EC1A313B}" srcOrd="0" destOrd="0" presId="urn:microsoft.com/office/officeart/2005/8/layout/gear1#1"/>
    <dgm:cxn modelId="{9096559A-C465-4982-BC2C-FC9035B910F3}" type="presOf" srcId="{9BB4BDF3-F2C7-46B5-9A9D-3091B01E53E7}" destId="{7BFFD799-6A73-436C-9F7B-248125473F80}" srcOrd="0" destOrd="0" presId="urn:microsoft.com/office/officeart/2005/8/layout/gear1#1"/>
    <dgm:cxn modelId="{A459D8AD-E7E1-4691-AC23-FEA195966C74}" type="presOf" srcId="{1E729DCB-6D74-4700-8DA7-DDC4C035B182}" destId="{D7A2BF0F-A386-4420-BA8B-34E7DA41C0FF}" srcOrd="0" destOrd="0" presId="urn:microsoft.com/office/officeart/2005/8/layout/gear1#1"/>
    <dgm:cxn modelId="{75753AB7-9DC3-4F11-976A-51FA3B8DF8AE}" type="presOf" srcId="{91D7941A-CE24-4945-8390-665EB898F444}" destId="{C2DFB25C-3482-4675-AF1C-4F0E3FFDBFE7}" srcOrd="0" destOrd="0" presId="urn:microsoft.com/office/officeart/2005/8/layout/gear1#1"/>
    <dgm:cxn modelId="{26D8A2C4-4249-41C1-8DDC-C21BFD0C9CC6}" type="presOf" srcId="{0C6C6020-1B01-4CC5-A7EA-CB3233638E8F}" destId="{6673EFE4-AF6A-4B31-9096-865A0539A36A}" srcOrd="3" destOrd="0" presId="urn:microsoft.com/office/officeart/2005/8/layout/gear1#1"/>
    <dgm:cxn modelId="{691F0FD5-2328-492E-8F3B-215A528ACAF4}" type="presOf" srcId="{0C6C6020-1B01-4CC5-A7EA-CB3233638E8F}" destId="{DA17F7DA-FEC9-4FB3-987D-4C0AE4F0F541}" srcOrd="1" destOrd="0" presId="urn:microsoft.com/office/officeart/2005/8/layout/gear1#1"/>
    <dgm:cxn modelId="{492D14DC-7544-4B80-9C95-B11388067B43}" srcId="{1E729DCB-6D74-4700-8DA7-DDC4C035B182}" destId="{0C6C6020-1B01-4CC5-A7EA-CB3233638E8F}" srcOrd="2" destOrd="0" parTransId="{3E53ED59-BB52-455D-AE24-877D69D9853C}" sibTransId="{5EA99943-965F-4F29-AD67-6CD3C7CAC661}"/>
    <dgm:cxn modelId="{CB2A34F4-83DC-449B-98C0-D509E04E1EB3}" type="presOf" srcId="{0C6C6020-1B01-4CC5-A7EA-CB3233638E8F}" destId="{3CDF6802-1591-41A5-B299-B5AA32E605F9}" srcOrd="2" destOrd="0" presId="urn:microsoft.com/office/officeart/2005/8/layout/gear1#1"/>
    <dgm:cxn modelId="{2F0B74E3-ECF9-4FA9-BA78-9C70B945DF96}" type="presParOf" srcId="{D7A2BF0F-A386-4420-BA8B-34E7DA41C0FF}" destId="{C2DFB25C-3482-4675-AF1C-4F0E3FFDBFE7}" srcOrd="0" destOrd="0" presId="urn:microsoft.com/office/officeart/2005/8/layout/gear1#1"/>
    <dgm:cxn modelId="{4F3C578A-9EC3-4A18-8D35-7468ECB85BC6}" type="presParOf" srcId="{D7A2BF0F-A386-4420-BA8B-34E7DA41C0FF}" destId="{131FA50B-400F-4A94-B18A-C80349A7187A}" srcOrd="1" destOrd="0" presId="urn:microsoft.com/office/officeart/2005/8/layout/gear1#1"/>
    <dgm:cxn modelId="{862CDF19-21DE-49E8-A804-ECB9F02D6283}" type="presParOf" srcId="{D7A2BF0F-A386-4420-BA8B-34E7DA41C0FF}" destId="{ECEFF456-5047-460E-A7A9-2C3CDCAC2083}" srcOrd="2" destOrd="0" presId="urn:microsoft.com/office/officeart/2005/8/layout/gear1#1"/>
    <dgm:cxn modelId="{991FA68E-5058-43DF-9B03-96A71AB9683D}" type="presParOf" srcId="{D7A2BF0F-A386-4420-BA8B-34E7DA41C0FF}" destId="{745AC48C-BCBE-491F-A31C-A7ACC613FD6B}" srcOrd="3" destOrd="0" presId="urn:microsoft.com/office/officeart/2005/8/layout/gear1#1"/>
    <dgm:cxn modelId="{597C8F43-8660-455F-B9CE-4B1734537834}" type="presParOf" srcId="{D7A2BF0F-A386-4420-BA8B-34E7DA41C0FF}" destId="{4C22F682-8209-4372-B809-E119D6449C34}" srcOrd="4" destOrd="0" presId="urn:microsoft.com/office/officeart/2005/8/layout/gear1#1"/>
    <dgm:cxn modelId="{0942F25E-8340-442A-95BA-C7F7A34B4936}" type="presParOf" srcId="{D7A2BF0F-A386-4420-BA8B-34E7DA41C0FF}" destId="{B470BB7F-8E7D-4940-A6A8-47B4699E357B}" srcOrd="5" destOrd="0" presId="urn:microsoft.com/office/officeart/2005/8/layout/gear1#1"/>
    <dgm:cxn modelId="{5C1C3529-0CCA-4317-9B2C-119B47189EFC}" type="presParOf" srcId="{D7A2BF0F-A386-4420-BA8B-34E7DA41C0FF}" destId="{4BAEB977-F5FD-4223-AA2E-7E24EC1A313B}" srcOrd="6" destOrd="0" presId="urn:microsoft.com/office/officeart/2005/8/layout/gear1#1"/>
    <dgm:cxn modelId="{11B471D4-7E9C-40DB-B871-F6354681FD59}" type="presParOf" srcId="{D7A2BF0F-A386-4420-BA8B-34E7DA41C0FF}" destId="{DA17F7DA-FEC9-4FB3-987D-4C0AE4F0F541}" srcOrd="7" destOrd="0" presId="urn:microsoft.com/office/officeart/2005/8/layout/gear1#1"/>
    <dgm:cxn modelId="{28B72DB2-D0E0-4029-9A58-65FFF8D9A7AF}" type="presParOf" srcId="{D7A2BF0F-A386-4420-BA8B-34E7DA41C0FF}" destId="{3CDF6802-1591-41A5-B299-B5AA32E605F9}" srcOrd="8" destOrd="0" presId="urn:microsoft.com/office/officeart/2005/8/layout/gear1#1"/>
    <dgm:cxn modelId="{CA610998-BBD3-48FE-A932-796F0159C397}" type="presParOf" srcId="{D7A2BF0F-A386-4420-BA8B-34E7DA41C0FF}" destId="{6673EFE4-AF6A-4B31-9096-865A0539A36A}" srcOrd="9" destOrd="0" presId="urn:microsoft.com/office/officeart/2005/8/layout/gear1#1"/>
    <dgm:cxn modelId="{F2C9EC00-4C4E-489C-8302-F557138F6F21}" type="presParOf" srcId="{D7A2BF0F-A386-4420-BA8B-34E7DA41C0FF}" destId="{7BFFD799-6A73-436C-9F7B-248125473F80}" srcOrd="10" destOrd="0" presId="urn:microsoft.com/office/officeart/2005/8/layout/gear1#1"/>
    <dgm:cxn modelId="{A3753D5B-F6EF-4A19-8064-2A5795F152CA}" type="presParOf" srcId="{D7A2BF0F-A386-4420-BA8B-34E7DA41C0FF}" destId="{79A5B3FC-C755-4BE6-8562-13DA8336CF89}" srcOrd="11" destOrd="0" presId="urn:microsoft.com/office/officeart/2005/8/layout/gear1#1"/>
    <dgm:cxn modelId="{17D254E5-BB82-4680-841C-5EA1A39A7800}" type="presParOf" srcId="{D7A2BF0F-A386-4420-BA8B-34E7DA41C0FF}" destId="{1DB2D9AC-F22E-4315-8C78-724A20BEFC68}" srcOrd="12" destOrd="0" presId="urn:microsoft.com/office/officeart/2005/8/layout/gear1#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27C5F-97A7-4831-908B-55D455803309}">
      <dsp:nvSpPr>
        <dsp:cNvPr id="0" name=""/>
        <dsp:cNvSpPr/>
      </dsp:nvSpPr>
      <dsp:spPr>
        <a:xfrm>
          <a:off x="977596" y="0"/>
          <a:ext cx="1955192" cy="1298636"/>
        </a:xfrm>
        <a:prstGeom prst="trapezoid">
          <a:avLst>
            <a:gd name="adj" fmla="val 75279"/>
          </a:avLst>
        </a:prstGeom>
        <a:solidFill>
          <a:schemeClr val="accent2">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lt"/>
              <a:ea typeface="+mn-ea"/>
              <a:cs typeface="+mn-ea"/>
              <a:sym typeface="+mn-lt"/>
            </a:rPr>
            <a:t>实际寿命</a:t>
          </a:r>
        </a:p>
      </dsp:txBody>
      <dsp:txXfrm>
        <a:off x="977596" y="0"/>
        <a:ext cx="1955192" cy="1298636"/>
      </dsp:txXfrm>
    </dsp:sp>
    <dsp:sp modelId="{9F0B720D-4FFC-4472-899A-B02AB63CC551}">
      <dsp:nvSpPr>
        <dsp:cNvPr id="0" name=""/>
        <dsp:cNvSpPr/>
      </dsp:nvSpPr>
      <dsp:spPr>
        <a:xfrm>
          <a:off x="0" y="1298636"/>
          <a:ext cx="3910384" cy="1298636"/>
        </a:xfrm>
        <a:prstGeom prst="trapezoid">
          <a:avLst>
            <a:gd name="adj" fmla="val 75279"/>
          </a:avLst>
        </a:prstGeom>
        <a:solidFill>
          <a:schemeClr val="accent5">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kern="1200" dirty="0">
              <a:latin typeface="+mn-lt"/>
              <a:ea typeface="+mn-ea"/>
              <a:cs typeface="+mn-ea"/>
              <a:sym typeface="+mn-lt"/>
            </a:rPr>
            <a:t>预期寿命</a:t>
          </a:r>
        </a:p>
      </dsp:txBody>
      <dsp:txXfrm>
        <a:off x="684317" y="1298636"/>
        <a:ext cx="2541749" cy="12986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FB25C-3482-4675-AF1C-4F0E3FFDBFE7}">
      <dsp:nvSpPr>
        <dsp:cNvPr id="0" name=""/>
        <dsp:cNvSpPr/>
      </dsp:nvSpPr>
      <dsp:spPr>
        <a:xfrm>
          <a:off x="2189307" y="1465061"/>
          <a:ext cx="1790631" cy="1790631"/>
        </a:xfrm>
        <a:prstGeom prst="gear9">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latin typeface="+mn-lt"/>
              <a:ea typeface="+mn-ea"/>
              <a:cs typeface="+mn-ea"/>
              <a:sym typeface="+mn-lt"/>
            </a:rPr>
            <a:t>旧版本</a:t>
          </a:r>
        </a:p>
      </dsp:txBody>
      <dsp:txXfrm>
        <a:off x="2549303" y="1884508"/>
        <a:ext cx="1070639" cy="920421"/>
      </dsp:txXfrm>
    </dsp:sp>
    <dsp:sp modelId="{745AC48C-BCBE-491F-A31C-A7ACC613FD6B}">
      <dsp:nvSpPr>
        <dsp:cNvPr id="0" name=""/>
        <dsp:cNvSpPr/>
      </dsp:nvSpPr>
      <dsp:spPr>
        <a:xfrm>
          <a:off x="1147485" y="1041821"/>
          <a:ext cx="1302277" cy="1302277"/>
        </a:xfrm>
        <a:prstGeom prst="gear6">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latin typeface="+mn-lt"/>
              <a:ea typeface="+mn-ea"/>
              <a:cs typeface="+mn-ea"/>
              <a:sym typeface="+mn-lt"/>
            </a:rPr>
            <a:t>增加</a:t>
          </a:r>
        </a:p>
      </dsp:txBody>
      <dsp:txXfrm>
        <a:off x="1475337" y="1371655"/>
        <a:ext cx="646573" cy="642609"/>
      </dsp:txXfrm>
    </dsp:sp>
    <dsp:sp modelId="{4BAEB977-F5FD-4223-AA2E-7E24EC1A313B}">
      <dsp:nvSpPr>
        <dsp:cNvPr id="0" name=""/>
        <dsp:cNvSpPr/>
      </dsp:nvSpPr>
      <dsp:spPr>
        <a:xfrm rot="20700000">
          <a:off x="1876893" y="143383"/>
          <a:ext cx="1275965" cy="1275965"/>
        </a:xfrm>
        <a:prstGeom prst="gear6">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latin typeface="+mn-lt"/>
              <a:ea typeface="+mn-ea"/>
              <a:cs typeface="+mn-ea"/>
              <a:sym typeface="+mn-lt"/>
            </a:rPr>
            <a:t>修改</a:t>
          </a:r>
        </a:p>
      </dsp:txBody>
      <dsp:txXfrm rot="-20700000">
        <a:off x="2156750" y="423240"/>
        <a:ext cx="716252" cy="716252"/>
      </dsp:txXfrm>
    </dsp:sp>
    <dsp:sp modelId="{7BFFD799-6A73-436C-9F7B-248125473F80}">
      <dsp:nvSpPr>
        <dsp:cNvPr id="0" name=""/>
        <dsp:cNvSpPr/>
      </dsp:nvSpPr>
      <dsp:spPr>
        <a:xfrm>
          <a:off x="2041591" y="1200514"/>
          <a:ext cx="2292007" cy="2292007"/>
        </a:xfrm>
        <a:prstGeom prst="circularArrow">
          <a:avLst>
            <a:gd name="adj1" fmla="val 4687"/>
            <a:gd name="adj2" fmla="val 299029"/>
            <a:gd name="adj3" fmla="val 2488715"/>
            <a:gd name="adj4" fmla="val 1592173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5B3FC-C755-4BE6-8562-13DA8336CF89}">
      <dsp:nvSpPr>
        <dsp:cNvPr id="0" name=""/>
        <dsp:cNvSpPr/>
      </dsp:nvSpPr>
      <dsp:spPr>
        <a:xfrm>
          <a:off x="916854" y="757705"/>
          <a:ext cx="1665286" cy="1665286"/>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2D9AC-F22E-4315-8C78-724A20BEFC68}">
      <dsp:nvSpPr>
        <dsp:cNvPr id="0" name=""/>
        <dsp:cNvSpPr/>
      </dsp:nvSpPr>
      <dsp:spPr>
        <a:xfrm>
          <a:off x="1581749" y="-132073"/>
          <a:ext cx="1795514" cy="179551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ea typeface="黑体" panose="02010609060101010101" pitchFamily="49" charset="-122"/>
              </a:defRPr>
            </a:lvl1pPr>
          </a:lstStyle>
          <a:p>
            <a:endParaRPr lang="zh-CN" altLang="en-US" dirty="0"/>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ea typeface="黑体" panose="02010609060101010101" pitchFamily="49" charset="-122"/>
              </a:defRPr>
            </a:lvl1pPr>
          </a:lstStyle>
          <a:p>
            <a:fld id="{D2A48B96-639E-45A3-A0BA-2464DFDB1FAA}" type="datetimeFigureOut">
              <a:rPr lang="zh-CN" altLang="en-US" smtClean="0"/>
              <a:t>2024/10/9</a:t>
            </a:fld>
            <a:endParaRPr lang="zh-CN" altLang="en-US" dirty="0"/>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dirty="0"/>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ea typeface="黑体" panose="02010609060101010101" pitchFamily="49" charset="-122"/>
              </a:defRPr>
            </a:lvl1pPr>
          </a:lstStyle>
          <a:p>
            <a:endParaRPr lang="zh-CN" altLang="en-US" dirty="0"/>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ea typeface="黑体" panose="02010609060101010101" pitchFamily="49" charset="-122"/>
              </a:defRPr>
            </a:lvl1pPr>
          </a:lstStyle>
          <a:p>
            <a:fld id="{A6837353-30EB-4A48-80EB-173D804AEFBD}"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黑体" panose="02010609060101010101" pitchFamily="49" charset="-122"/>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extLst>
      <p:ext uri="{BB962C8B-B14F-4D97-AF65-F5344CB8AC3E}">
        <p14:creationId xmlns:p14="http://schemas.microsoft.com/office/powerpoint/2010/main" val="41690563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extLst>
      <p:ext uri="{BB962C8B-B14F-4D97-AF65-F5344CB8AC3E}">
        <p14:creationId xmlns:p14="http://schemas.microsoft.com/office/powerpoint/2010/main" val="7612204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extLst>
      <p:ext uri="{BB962C8B-B14F-4D97-AF65-F5344CB8AC3E}">
        <p14:creationId xmlns:p14="http://schemas.microsoft.com/office/powerpoint/2010/main" val="2660010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extLst>
      <p:ext uri="{BB962C8B-B14F-4D97-AF65-F5344CB8AC3E}">
        <p14:creationId xmlns:p14="http://schemas.microsoft.com/office/powerpoint/2010/main" val="2894619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extLst>
      <p:ext uri="{BB962C8B-B14F-4D97-AF65-F5344CB8AC3E}">
        <p14:creationId xmlns:p14="http://schemas.microsoft.com/office/powerpoint/2010/main" val="7063841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extLst>
      <p:ext uri="{BB962C8B-B14F-4D97-AF65-F5344CB8AC3E}">
        <p14:creationId xmlns:p14="http://schemas.microsoft.com/office/powerpoint/2010/main" val="23800833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extLst>
      <p:ext uri="{BB962C8B-B14F-4D97-AF65-F5344CB8AC3E}">
        <p14:creationId xmlns:p14="http://schemas.microsoft.com/office/powerpoint/2010/main" val="1190591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extLst>
      <p:ext uri="{BB962C8B-B14F-4D97-AF65-F5344CB8AC3E}">
        <p14:creationId xmlns:p14="http://schemas.microsoft.com/office/powerpoint/2010/main" val="41297754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extLst>
      <p:ext uri="{BB962C8B-B14F-4D97-AF65-F5344CB8AC3E}">
        <p14:creationId xmlns:p14="http://schemas.microsoft.com/office/powerpoint/2010/main" val="3499635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extLst>
      <p:ext uri="{BB962C8B-B14F-4D97-AF65-F5344CB8AC3E}">
        <p14:creationId xmlns:p14="http://schemas.microsoft.com/office/powerpoint/2010/main" val="39653656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extLst>
      <p:ext uri="{BB962C8B-B14F-4D97-AF65-F5344CB8AC3E}">
        <p14:creationId xmlns:p14="http://schemas.microsoft.com/office/powerpoint/2010/main" val="16338263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extLst>
      <p:ext uri="{BB962C8B-B14F-4D97-AF65-F5344CB8AC3E}">
        <p14:creationId xmlns:p14="http://schemas.microsoft.com/office/powerpoint/2010/main" val="34064901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extLst>
      <p:ext uri="{BB962C8B-B14F-4D97-AF65-F5344CB8AC3E}">
        <p14:creationId xmlns:p14="http://schemas.microsoft.com/office/powerpoint/2010/main" val="2236119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extLst>
      <p:ext uri="{BB962C8B-B14F-4D97-AF65-F5344CB8AC3E}">
        <p14:creationId xmlns:p14="http://schemas.microsoft.com/office/powerpoint/2010/main" val="41471850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extLst>
      <p:ext uri="{BB962C8B-B14F-4D97-AF65-F5344CB8AC3E}">
        <p14:creationId xmlns:p14="http://schemas.microsoft.com/office/powerpoint/2010/main" val="14723990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extLst>
      <p:ext uri="{BB962C8B-B14F-4D97-AF65-F5344CB8AC3E}">
        <p14:creationId xmlns:p14="http://schemas.microsoft.com/office/powerpoint/2010/main" val="8219705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28</a:t>
            </a:fld>
            <a:endParaRPr lang="zh-CN" altLang="en-US"/>
          </a:p>
        </p:txBody>
      </p:sp>
    </p:spTree>
    <p:extLst>
      <p:ext uri="{BB962C8B-B14F-4D97-AF65-F5344CB8AC3E}">
        <p14:creationId xmlns:p14="http://schemas.microsoft.com/office/powerpoint/2010/main" val="22287563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31</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32</a:t>
            </a:fld>
            <a:endParaRPr lang="zh-CN" altLang="en-US"/>
          </a:p>
        </p:txBody>
      </p:sp>
    </p:spTree>
    <p:extLst>
      <p:ext uri="{BB962C8B-B14F-4D97-AF65-F5344CB8AC3E}">
        <p14:creationId xmlns:p14="http://schemas.microsoft.com/office/powerpoint/2010/main" val="35606441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33</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34</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35</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36</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37</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38</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39</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41</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42</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43</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44</a:t>
            </a:fld>
            <a:endParaRPr lang="zh-CN" altLang="en-US"/>
          </a:p>
        </p:txBody>
      </p:sp>
    </p:spTree>
    <p:extLst>
      <p:ext uri="{BB962C8B-B14F-4D97-AF65-F5344CB8AC3E}">
        <p14:creationId xmlns:p14="http://schemas.microsoft.com/office/powerpoint/2010/main" val="40344829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45</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46</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9F6BC-C642-AA34-09C5-FDCFDAA2DFB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51D7D09-D7A1-E620-A667-051EBB81591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AE5AD44-C43E-6A6F-70E2-8B5EFE4F1D27}"/>
              </a:ext>
            </a:extLst>
          </p:cNvPr>
          <p:cNvSpPr>
            <a:spLocks noGrp="1"/>
          </p:cNvSpPr>
          <p:nvPr>
            <p:ph type="body" idx="1"/>
          </p:nvPr>
        </p:nvSpPr>
        <p:spPr/>
        <p:txBody>
          <a:bodyPr/>
          <a:lstStyle/>
          <a:p>
            <a:endParaRPr lang="zh-CN" altLang="en-US" dirty="0">
              <a:sym typeface="+mn-ea"/>
            </a:endParaRPr>
          </a:p>
        </p:txBody>
      </p:sp>
      <p:sp>
        <p:nvSpPr>
          <p:cNvPr id="4" name="灯片编号占位符 3">
            <a:extLst>
              <a:ext uri="{FF2B5EF4-FFF2-40B4-BE49-F238E27FC236}">
                <a16:creationId xmlns:a16="http://schemas.microsoft.com/office/drawing/2014/main" id="{FD17EC00-9565-9797-4CB3-20EA5BD859FD}"/>
              </a:ext>
            </a:extLst>
          </p:cNvPr>
          <p:cNvSpPr>
            <a:spLocks noGrp="1"/>
          </p:cNvSpPr>
          <p:nvPr>
            <p:ph type="sldNum" sz="quarter" idx="10"/>
          </p:nvPr>
        </p:nvSpPr>
        <p:spPr/>
        <p:txBody>
          <a:bodyPr/>
          <a:lstStyle/>
          <a:p>
            <a:fld id="{5EF711DA-82CB-44C8-99EC-9CE596A896FB}" type="slidenum">
              <a:rPr lang="zh-CN" altLang="en-US" smtClean="0"/>
              <a:t>47</a:t>
            </a:fld>
            <a:endParaRPr lang="zh-CN" altLang="en-US"/>
          </a:p>
        </p:txBody>
      </p:sp>
    </p:spTree>
    <p:extLst>
      <p:ext uri="{BB962C8B-B14F-4D97-AF65-F5344CB8AC3E}">
        <p14:creationId xmlns:p14="http://schemas.microsoft.com/office/powerpoint/2010/main" val="11133823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48</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49</a:t>
            </a:fld>
            <a:endParaRPr lang="zh-CN" altLang="en-US"/>
          </a:p>
        </p:txBody>
      </p:sp>
    </p:spTree>
    <p:extLst>
      <p:ext uri="{BB962C8B-B14F-4D97-AF65-F5344CB8AC3E}">
        <p14:creationId xmlns:p14="http://schemas.microsoft.com/office/powerpoint/2010/main" val="42627371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extLst>
      <p:ext uri="{BB962C8B-B14F-4D97-AF65-F5344CB8AC3E}">
        <p14:creationId xmlns:p14="http://schemas.microsoft.com/office/powerpoint/2010/main" val="409768347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51</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52</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53</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54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extLst>
      <p:ext uri="{BB962C8B-B14F-4D97-AF65-F5344CB8AC3E}">
        <p14:creationId xmlns:p14="http://schemas.microsoft.com/office/powerpoint/2010/main" val="372741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extLst>
      <p:ext uri="{BB962C8B-B14F-4D97-AF65-F5344CB8AC3E}">
        <p14:creationId xmlns:p14="http://schemas.microsoft.com/office/powerpoint/2010/main" val="37346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extLst>
      <p:ext uri="{BB962C8B-B14F-4D97-AF65-F5344CB8AC3E}">
        <p14:creationId xmlns:p14="http://schemas.microsoft.com/office/powerpoint/2010/main" val="340206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extLst>
      <p:ext uri="{BB962C8B-B14F-4D97-AF65-F5344CB8AC3E}">
        <p14:creationId xmlns:p14="http://schemas.microsoft.com/office/powerpoint/2010/main" val="29706418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1.xml"/><Relationship Id="rId5" Type="http://schemas.openxmlformats.org/officeDocument/2006/relationships/tags" Target="../tags/tag10.xml"/><Relationship Id="rId4" Type="http://schemas.openxmlformats.org/officeDocument/2006/relationships/tags" Target="../tags/tag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slideMaster" Target="../slideMasters/slideMaster1.xml"/><Relationship Id="rId4" Type="http://schemas.openxmlformats.org/officeDocument/2006/relationships/tags" Target="../tags/tag56.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Master" Target="../slideMasters/slideMaster1.xml"/><Relationship Id="rId5" Type="http://schemas.openxmlformats.org/officeDocument/2006/relationships/tags" Target="../tags/tag61.xml"/><Relationship Id="rId4" Type="http://schemas.openxmlformats.org/officeDocument/2006/relationships/tags" Target="../tags/tag6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1.xml"/><Relationship Id="rId5" Type="http://schemas.openxmlformats.org/officeDocument/2006/relationships/tags" Target="../tags/tag15.xml"/><Relationship Id="rId4" Type="http://schemas.openxmlformats.org/officeDocument/2006/relationships/tags" Target="../tags/tag14.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Master" Target="../slideMasters/slideMaster1.xml"/><Relationship Id="rId5" Type="http://schemas.openxmlformats.org/officeDocument/2006/relationships/tags" Target="../tags/tag20.xml"/><Relationship Id="rId4" Type="http://schemas.openxmlformats.org/officeDocument/2006/relationships/tags" Target="../tags/tag19.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3.xml"/><Relationship Id="rId7"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4.xml"/><Relationship Id="rId3" Type="http://schemas.openxmlformats.org/officeDocument/2006/relationships/tags" Target="../tags/tag29.xml"/><Relationship Id="rId7" Type="http://schemas.openxmlformats.org/officeDocument/2006/relationships/tags" Target="../tags/tag3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slideMaster" Target="../slideMasters/slideMaster1.xml"/><Relationship Id="rId4" Type="http://schemas.openxmlformats.org/officeDocument/2006/relationships/tags" Target="../tags/tag38.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slideMaster" Target="../slideMasters/slideMaster1.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slideMaster" Target="../slideMasters/slideMaster1.xml"/><Relationship Id="rId5" Type="http://schemas.openxmlformats.org/officeDocument/2006/relationships/tags" Target="../tags/tag52.xml"/><Relationship Id="rId4" Type="http://schemas.openxmlformats.org/officeDocument/2006/relationships/tags" Target="../tags/tag5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eaLnBrk="1" fontAlgn="auto" latinLnBrk="0" hangingPunct="1">
              <a:lnSpc>
                <a:spcPct val="130000"/>
              </a:lnSpc>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8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eaLnBrk="1" fontAlgn="auto" latinLnBrk="0" hangingPunct="1">
              <a:lnSpc>
                <a:spcPct val="130000"/>
              </a:lnSpc>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黑体" panose="02010609060101010101" pitchFamily="49" charset="-122"/>
              </a:defRPr>
            </a:lvl1pPr>
            <a:lvl2pPr marL="685800" indent="-228600" defTabSz="914400" eaLnBrk="1" fontAlgn="auto" latinLnBrk="0" hangingPunct="1">
              <a:lnSpc>
                <a:spcPct val="120000"/>
              </a:lnSpc>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latin typeface="Arial" panose="020B0604020202020204" pitchFamily="34" charset="0"/>
                <a:ea typeface="黑体" panose="02010609060101010101" pitchFamily="49" charset="-122"/>
              </a:defRPr>
            </a:lvl2pPr>
            <a:lvl3pPr marL="1143000" indent="-228600" eaLnBrk="1" fontAlgn="auto" latinLnBrk="0" hangingPunct="1">
              <a:lnSpc>
                <a:spcPct val="120000"/>
              </a:lnSpc>
              <a:buFont typeface="Arial" panose="020B0604020202020204" pitchFamily="34" charset="0"/>
              <a:buChar char="●"/>
              <a:defRPr sz="1600" u="none" strike="noStrike" kern="1200" cap="none" spc="150" normalizeH="0" baseline="0">
                <a:solidFill>
                  <a:schemeClr val="tx1">
                    <a:lumMod val="65000"/>
                    <a:lumOff val="35000"/>
                  </a:schemeClr>
                </a:solidFill>
                <a:latin typeface="Arial" panose="020B0604020202020204" pitchFamily="34" charset="0"/>
                <a:ea typeface="黑体" panose="02010609060101010101" pitchFamily="49" charset="-122"/>
              </a:defRPr>
            </a:lvl3pPr>
            <a:lvl4pPr marL="1600200" indent="-228600" eaLnBrk="1" fontAlgn="auto" latinLnBrk="0" hangingPunct="1">
              <a:lnSpc>
                <a:spcPct val="120000"/>
              </a:lnSpc>
              <a:buFont typeface="Wingdings" panose="05000000000000000000" charset="0"/>
              <a:buChar char=""/>
              <a:defRPr sz="1400" u="none" strike="noStrike" kern="1200" cap="none" spc="150" normalizeH="0" baseline="0">
                <a:solidFill>
                  <a:schemeClr val="tx1">
                    <a:lumMod val="65000"/>
                    <a:lumOff val="35000"/>
                  </a:schemeClr>
                </a:solidFill>
                <a:latin typeface="Arial" panose="020B0604020202020204" pitchFamily="34" charset="0"/>
                <a:ea typeface="黑体" panose="02010609060101010101" pitchFamily="49" charset="-122"/>
              </a:defRPr>
            </a:lvl4pPr>
            <a:lvl5pPr eaLnBrk="1" fontAlgn="auto" latinLnBrk="0" hangingPunct="1">
              <a:lnSpc>
                <a:spcPct val="120000"/>
              </a:lnSpc>
              <a:defRPr sz="1400" u="none" strike="noStrike" kern="1200" cap="none" spc="150" normalizeH="0">
                <a:solidFill>
                  <a:schemeClr val="tx1">
                    <a:lumMod val="65000"/>
                    <a:lumOff val="35000"/>
                  </a:schemeClr>
                </a:solidFill>
                <a:latin typeface="Arial" panose="020B0604020202020204" pitchFamily="34" charset="0"/>
                <a:ea typeface="黑体" panose="02010609060101010101"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2024/10/9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黑体" panose="020106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600"/>
              </a:spcAft>
              <a:buFont typeface="Arial" panose="020B0604020202020204" pitchFamily="34" charset="0"/>
              <a:buChar char="●"/>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300"/>
              </a:spcAft>
              <a:buFont typeface="Wingdings" panose="05000000000000000000"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300"/>
              </a:spcAft>
              <a:buFont typeface="Arial" panose="020B0604020202020204" pitchFamily="34" charset="0"/>
              <a:buChar char="•"/>
              <a:defRPr kumimoji="0" lang="zh-CN" altLang="en-US" sz="14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2024/10/9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330" y="1555115"/>
            <a:ext cx="5233035" cy="4608195"/>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600"/>
              </a:spcAft>
              <a:buFont typeface="Arial" panose="020B0604020202020204" pitchFamily="34" charset="0"/>
              <a:buNone/>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457200" indent="0" defTabSz="914400" eaLnBrk="1" fontAlgn="auto" latinLnBrk="0" hangingPunct="1">
              <a:buNone/>
              <a:tabLst>
                <a:tab pos="1609725" algn="l"/>
                <a:tab pos="1609725" algn="l"/>
                <a:tab pos="1609725" algn="l"/>
                <a:tab pos="1609725" algn="l"/>
                <a:tab pos="1609725" algn="l"/>
                <a:tab pos="1609725" algn="l"/>
                <a:tab pos="1609725" algn="l"/>
                <a:tab pos="1609725" algn="l"/>
              </a:tabLst>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2pPr>
            <a:lvl3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3pPr>
            <a:lvl4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4pPr>
            <a:lvl5pPr eaLnBrk="1" fontAlgn="auto" latinLnBrk="0" hangingPunct="1">
              <a:defRPr u="none" strike="noStrike" kern="1200" cap="none" spc="150" normalizeH="0">
                <a:solidFill>
                  <a:schemeClr val="tx1">
                    <a:lumMod val="65000"/>
                    <a:lumOff val="35000"/>
                  </a:schemeClr>
                </a:solidFill>
                <a:uFillTx/>
                <a:latin typeface="Arial" panose="020B0604020202020204" pitchFamily="34" charset="0"/>
                <a:ea typeface="微软雅黑" panose="020B0503020204020204" pitchFamily="34" charset="-122"/>
              </a:defRPr>
            </a:lvl5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2024/10/9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eaLnBrk="1" fontAlgn="auto" latinLnBrk="0" hangingPunct="1">
              <a:lnSpc>
                <a:spcPct val="130000"/>
              </a:lnSpc>
              <a:spcAft>
                <a:spcPts val="1000"/>
              </a:spcAft>
              <a:buFont typeface="Arial" panose="020B0604020202020204" pitchFamily="34" charset="0"/>
              <a:buChar char="●"/>
              <a:defRPr u="none" strike="noStrike" kern="1200" cap="none" spc="150" normalizeH="0" baseline="0">
                <a:solidFill>
                  <a:schemeClr val="tx1">
                    <a:lumMod val="65000"/>
                    <a:lumOff val="35000"/>
                  </a:schemeClr>
                </a:solidFill>
                <a:uFillTx/>
              </a:defRPr>
            </a:lvl1pPr>
            <a:lvl2pPr marL="685800" indent="-228600" defTabSz="914400" eaLnBrk="1" fontAlgn="auto" latinLnBrk="0" hangingPunct="1">
              <a:lnSpc>
                <a:spcPct val="120000"/>
              </a:lnSpc>
              <a:spcAft>
                <a:spcPts val="600"/>
              </a:spcAft>
              <a:buFont typeface="Arial" panose="020B0604020202020204" pitchFamily="34" charset="0"/>
              <a:buChar char="●"/>
              <a:tabLst>
                <a:tab pos="1609725" algn="l"/>
                <a:tab pos="1609725" algn="l"/>
                <a:tab pos="1609725" algn="l"/>
                <a:tab pos="1609725" algn="l"/>
              </a:tabLst>
              <a:defRPr u="none" strike="noStrike" kern="1200" cap="none" spc="150" normalizeH="0" baseline="0">
                <a:solidFill>
                  <a:schemeClr val="tx1">
                    <a:lumMod val="65000"/>
                    <a:lumOff val="35000"/>
                  </a:schemeClr>
                </a:solidFill>
                <a:uFillTx/>
              </a:defRPr>
            </a:lvl2pPr>
            <a:lvl3pPr marL="1143000" indent="-228600" eaLnBrk="1" fontAlgn="auto" latinLnBrk="0" hangingPunct="1">
              <a:lnSpc>
                <a:spcPct val="120000"/>
              </a:lnSpc>
              <a:spcAft>
                <a:spcPts val="600"/>
              </a:spcAft>
              <a:buFont typeface="Arial" panose="020B0604020202020204" pitchFamily="34" charset="0"/>
              <a:buChar char="●"/>
              <a:defRPr u="none" strike="noStrike" kern="1200" cap="none" spc="150" normalizeH="0" baseline="0">
                <a:solidFill>
                  <a:schemeClr val="tx1">
                    <a:lumMod val="65000"/>
                    <a:lumOff val="35000"/>
                  </a:schemeClr>
                </a:solidFill>
                <a:uFillTx/>
              </a:defRPr>
            </a:lvl3pPr>
            <a:lvl4pPr marL="1600200" indent="-228600" eaLnBrk="1" fontAlgn="auto" latinLnBrk="0" hangingPunct="1">
              <a:lnSpc>
                <a:spcPct val="120000"/>
              </a:lnSpc>
              <a:spcAft>
                <a:spcPts val="300"/>
              </a:spcAft>
              <a:buFont typeface="Wingdings" panose="05000000000000000000" charset="0"/>
              <a:buChar char=""/>
              <a:defRPr u="none" strike="noStrike" kern="1200" cap="none" spc="150" normalizeH="0" baseline="0">
                <a:solidFill>
                  <a:schemeClr val="tx1">
                    <a:lumMod val="65000"/>
                    <a:lumOff val="35000"/>
                  </a:schemeClr>
                </a:solidFill>
                <a:uFillTx/>
              </a:defRPr>
            </a:lvl4pPr>
            <a:lvl5pPr marL="2057400" indent="-228600" eaLnBrk="1" fontAlgn="auto" latinLnBrk="0" hangingPunct="1">
              <a:lnSpc>
                <a:spcPct val="120000"/>
              </a:lnSpc>
              <a:spcAft>
                <a:spcPts val="300"/>
              </a:spcAft>
              <a:buFont typeface="Arial" panose="020B0604020202020204" pitchFamily="34" charset="0"/>
              <a:buChar char="•"/>
              <a:defRPr u="none" strike="noStrike" kern="1200" cap="none" spc="150" normalizeH="0" baseline="0">
                <a:solidFill>
                  <a:schemeClr val="tx1">
                    <a:lumMod val="65000"/>
                    <a:lumOff val="35000"/>
                  </a:schemeClr>
                </a:solidFill>
                <a:uFillTx/>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9D9D9"/>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黑体" panose="02010609060101010101" pitchFamily="49" charset="-122"/>
              </a:defRPr>
            </a:lvl1pPr>
          </a:lstStyle>
          <a:p>
            <a:fld id="{760FBDFE-C587-4B4C-A407-44438C67B59E}" type="datetimeFigureOut">
              <a:rPr lang="zh-CN" altLang="en-US" smtClean="0"/>
              <a:t>2024/10/9</a:t>
            </a:fld>
            <a:endParaRPr lang="zh-CN" altLang="en-US" dirty="0"/>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黑体" panose="02010609060101010101" pitchFamily="49"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黑体" panose="02010609060101010101" pitchFamily="49" charset="-122"/>
              </a:defRPr>
            </a:lvl1pPr>
          </a:lstStyle>
          <a:p>
            <a:fld id="{49AE70B2-8BF9-45C0-BB95-33D1B9D3A854}"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黑体" panose="020106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20.jpg"/><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6.png"/><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jpg"/><Relationship Id="rId10" Type="http://schemas.openxmlformats.org/officeDocument/2006/relationships/image" Target="../media/image25.png"/><Relationship Id="rId4" Type="http://schemas.openxmlformats.org/officeDocument/2006/relationships/image" Target="../media/image18.png"/><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7.jpg"/></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34.jp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image" Target="../media/image44.png"/><Relationship Id="rId3" Type="http://schemas.openxmlformats.org/officeDocument/2006/relationships/image" Target="../media/image6.png"/><Relationship Id="rId7" Type="http://schemas.openxmlformats.org/officeDocument/2006/relationships/image" Target="../media/image38.png"/><Relationship Id="rId12"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 Id="rId1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6.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 Id="rId5" Type="http://schemas.openxmlformats.org/officeDocument/2006/relationships/image" Target="../media/image46.png"/><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3" Type="http://schemas.openxmlformats.org/officeDocument/2006/relationships/image" Target="../media/image6.png"/><Relationship Id="rId7" Type="http://schemas.openxmlformats.org/officeDocument/2006/relationships/image" Target="../media/image5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notesSlide" Target="../notesSlides/notesSlide31.xml"/><Relationship Id="rId16"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5" Type="http://schemas.openxmlformats.org/officeDocument/2006/relationships/image" Target="../media/image5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 Id="rId14" Type="http://schemas.openxmlformats.org/officeDocument/2006/relationships/image" Target="../media/image57.png"/></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44.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png"/><Relationship Id="rId7" Type="http://schemas.openxmlformats.org/officeDocument/2006/relationships/image" Target="../media/image66.png"/><Relationship Id="rId12" Type="http://schemas.openxmlformats.org/officeDocument/2006/relationships/image" Target="../media/image71.png"/><Relationship Id="rId17" Type="http://schemas.openxmlformats.org/officeDocument/2006/relationships/image" Target="../media/image76.png"/><Relationship Id="rId2" Type="http://schemas.openxmlformats.org/officeDocument/2006/relationships/notesSlide" Target="../notesSlides/notesSlide43.xml"/><Relationship Id="rId16"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5" Type="http://schemas.openxmlformats.org/officeDocument/2006/relationships/image" Target="../media/image7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7.xml"/><Relationship Id="rId5" Type="http://schemas.openxmlformats.org/officeDocument/2006/relationships/image" Target="../media/image78.jpeg"/><Relationship Id="rId4" Type="http://schemas.openxmlformats.org/officeDocument/2006/relationships/image" Target="../media/image77.png"/></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467717" y="2430300"/>
            <a:ext cx="7534656" cy="1014730"/>
          </a:xfrm>
          <a:prstGeom prst="rect">
            <a:avLst/>
          </a:prstGeom>
          <a:noFill/>
        </p:spPr>
        <p:txBody>
          <a:bodyPr wrap="square" rtlCol="0">
            <a:spAutoFit/>
          </a:bodyPr>
          <a:lstStyle/>
          <a:p>
            <a:pPr algn="ctr"/>
            <a:r>
              <a:rPr lang="zh-CN" altLang="en-US" sz="6000" b="1" dirty="0">
                <a:solidFill>
                  <a:schemeClr val="bg1">
                    <a:lumMod val="95000"/>
                  </a:schemeClr>
                </a:solidFill>
                <a:cs typeface="+mn-ea"/>
                <a:sym typeface="+mn-lt"/>
              </a:rPr>
              <a:t>软件工程</a:t>
            </a:r>
          </a:p>
        </p:txBody>
      </p:sp>
      <p:sp>
        <p:nvSpPr>
          <p:cNvPr id="16" name="TextBox 10"/>
          <p:cNvSpPr txBox="1"/>
          <p:nvPr/>
        </p:nvSpPr>
        <p:spPr>
          <a:xfrm>
            <a:off x="3313501" y="4369292"/>
            <a:ext cx="58430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黑体" panose="02010609060101010101" pitchFamily="49" charset="-122"/>
                <a:ea typeface="+mn-ea"/>
                <a:cs typeface="+mn-ea"/>
                <a:sym typeface="+mn-lt"/>
              </a:rPr>
              <a:t>西北工业大学软件学院</a:t>
            </a:r>
            <a:endParaRPr lang="en-US" altLang="zh-CN" sz="2800" dirty="0">
              <a:solidFill>
                <a:schemeClr val="bg1">
                  <a:lumMod val="95000"/>
                </a:schemeClr>
              </a:solidFill>
              <a:latin typeface="黑体" panose="02010609060101010101" pitchFamily="49" charset="-122"/>
              <a:ea typeface="+mn-ea"/>
              <a:cs typeface="+mn-ea"/>
              <a:sym typeface="+mn-lt"/>
            </a:endParaRPr>
          </a:p>
        </p:txBody>
      </p:sp>
      <p:grpSp>
        <p:nvGrpSpPr>
          <p:cNvPr id="2" name="组合 1"/>
          <p:cNvGrpSpPr/>
          <p:nvPr/>
        </p:nvGrpSpPr>
        <p:grpSpPr>
          <a:xfrm>
            <a:off x="4903470" y="5587365"/>
            <a:ext cx="2522220" cy="466090"/>
            <a:chOff x="5664" y="8778"/>
            <a:chExt cx="3972" cy="734"/>
          </a:xfrm>
        </p:grpSpPr>
        <p:sp>
          <p:nvSpPr>
            <p:cNvPr id="13" name="TextBox 6"/>
            <p:cNvSpPr txBox="1"/>
            <p:nvPr/>
          </p:nvSpPr>
          <p:spPr>
            <a:xfrm>
              <a:off x="6518" y="8890"/>
              <a:ext cx="3118" cy="582"/>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lnSpc>
                  <a:spcPct val="90000"/>
                </a:lnSpc>
              </a:pPr>
              <a:r>
                <a:rPr lang="zh-CN" altLang="en-US" b="1" dirty="0">
                  <a:solidFill>
                    <a:srgbClr val="0070C0"/>
                  </a:solidFill>
                  <a:latin typeface="+mn-lt"/>
                  <a:cs typeface="+mn-ea"/>
                  <a:sym typeface="+mn-lt"/>
                </a:rPr>
                <a:t>主讲人</a:t>
              </a:r>
              <a:r>
                <a:rPr lang="zh-CN" altLang="en-US" dirty="0">
                  <a:solidFill>
                    <a:srgbClr val="0070C0"/>
                  </a:solidFill>
                  <a:latin typeface="+mn-lt"/>
                  <a:cs typeface="+mn-ea"/>
                  <a:sym typeface="+mn-lt"/>
                </a:rPr>
                <a:t>：郑江滨</a:t>
              </a:r>
              <a:endParaRPr lang="zh-CN" altLang="en-US" dirty="0">
                <a:solidFill>
                  <a:schemeClr val="tx1"/>
                </a:solidFill>
                <a:latin typeface="+mn-lt"/>
                <a:cs typeface="+mn-ea"/>
                <a:sym typeface="+mn-lt"/>
              </a:endParaRPr>
            </a:p>
          </p:txBody>
        </p:sp>
        <p:sp>
          <p:nvSpPr>
            <p:cNvPr id="11" name="Freeform 7"/>
            <p:cNvSpPr>
              <a:spLocks noChangeAspect="1" noEditPoints="1"/>
            </p:cNvSpPr>
            <p:nvPr/>
          </p:nvSpPr>
          <p:spPr bwMode="auto">
            <a:xfrm>
              <a:off x="5664" y="8778"/>
              <a:ext cx="729" cy="73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pPr algn="ctr"/>
              <a:endParaRPr lang="zh-CN" altLang="en-US">
                <a:solidFill>
                  <a:schemeClr val="bg1"/>
                </a:solidFill>
                <a:cs typeface="+mn-ea"/>
                <a:sym typeface="+mn-lt"/>
              </a:endParaRPr>
            </a:p>
          </p:txBody>
        </p:sp>
      </p:gr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20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2500"/>
                            </p:stCondLst>
                            <p:childTnLst>
                              <p:par>
                                <p:cTn id="24" presetID="50" presetClass="entr" presetSubtype="0" decel="100000" fill="hold" grpId="0" nodeType="afterEffect">
                                  <p:stCondLst>
                                    <p:cond delay="0"/>
                                  </p:stCondLst>
                                  <p:iterate type="lt">
                                    <p:tmPct val="10000"/>
                                  </p:iterate>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3"/>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par>
                          <p:cTn id="29" fill="hold">
                            <p:stCondLst>
                              <p:cond delay="3800"/>
                            </p:stCondLst>
                            <p:childTnLst>
                              <p:par>
                                <p:cTn id="30" presetID="8" presetClass="entr" presetSubtype="32" fill="hold" grpId="0" nodeType="afterEffect">
                                  <p:stCondLst>
                                    <p:cond delay="0"/>
                                  </p:stCondLst>
                                  <p:iterate type="lt">
                                    <p:tmPct val="10000"/>
                                  </p:iterate>
                                  <p:childTnLst>
                                    <p:set>
                                      <p:cBhvr>
                                        <p:cTn id="31" dur="1" fill="hold">
                                          <p:stCondLst>
                                            <p:cond delay="0"/>
                                          </p:stCondLst>
                                        </p:cTn>
                                        <p:tgtEl>
                                          <p:spTgt spid="16"/>
                                        </p:tgtEl>
                                        <p:attrNameLst>
                                          <p:attrName>style.visibility</p:attrName>
                                        </p:attrNameLst>
                                      </p:cBhvr>
                                      <p:to>
                                        <p:strVal val="visible"/>
                                      </p:to>
                                    </p:set>
                                    <p:animEffect transition="in" filter="diamond(out)">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1.2 </a:t>
            </a:r>
            <a:r>
              <a:rPr lang="zh-CN" altLang="en-US" sz="2800" b="1" dirty="0">
                <a:solidFill>
                  <a:schemeClr val="tx1">
                    <a:lumMod val="65000"/>
                    <a:lumOff val="35000"/>
                  </a:schemeClr>
                </a:solidFill>
                <a:cs typeface="+mn-ea"/>
                <a:sym typeface="+mn-lt"/>
              </a:rPr>
              <a:t>软件部署</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4" name="object 3">
            <a:extLst>
              <a:ext uri="{FF2B5EF4-FFF2-40B4-BE49-F238E27FC236}">
                <a16:creationId xmlns:a16="http://schemas.microsoft.com/office/drawing/2014/main" id="{E1833DAB-018F-4242-A36D-5C0FF1F135CA}"/>
              </a:ext>
            </a:extLst>
          </p:cNvPr>
          <p:cNvSpPr txBox="1"/>
          <p:nvPr/>
        </p:nvSpPr>
        <p:spPr>
          <a:xfrm>
            <a:off x="1122239" y="1714640"/>
            <a:ext cx="10880971" cy="2200602"/>
          </a:xfrm>
          <a:prstGeom prst="rect">
            <a:avLst/>
          </a:prstGeom>
        </p:spPr>
        <p:txBody>
          <a:bodyPr vert="horz" wrap="square" lIns="0" tIns="12700" rIns="0" bIns="0" rtlCol="0">
            <a:spAutoFit/>
          </a:bodyPr>
          <a:lstStyle/>
          <a:p>
            <a:pPr marL="12700">
              <a:lnSpc>
                <a:spcPct val="150000"/>
              </a:lnSpc>
              <a:spcBef>
                <a:spcPts val="100"/>
              </a:spcBef>
            </a:pPr>
            <a:r>
              <a:rPr sz="2400" dirty="0">
                <a:solidFill>
                  <a:srgbClr val="0033CC"/>
                </a:solidFill>
                <a:latin typeface="黑体" panose="02010609060101010101" pitchFamily="49" charset="-122"/>
                <a:cs typeface="微软雅黑"/>
              </a:rPr>
              <a:t>基本目的</a:t>
            </a:r>
            <a:r>
              <a:rPr sz="2400" dirty="0">
                <a:solidFill>
                  <a:srgbClr val="004DD6"/>
                </a:solidFill>
                <a:latin typeface="黑体" panose="02010609060101010101" pitchFamily="49" charset="-122"/>
                <a:cs typeface="微软雅黑"/>
              </a:rPr>
              <a:t>：</a:t>
            </a:r>
            <a:r>
              <a:rPr sz="2400" dirty="0">
                <a:latin typeface="黑体" panose="02010609060101010101" pitchFamily="49" charset="-122"/>
                <a:cs typeface="微软雅黑"/>
              </a:rPr>
              <a:t>支持软件运行，满足用户需求，使得软件系统能够被直接使用。</a:t>
            </a:r>
          </a:p>
          <a:p>
            <a:pPr marL="550545" indent="-448945">
              <a:spcBef>
                <a:spcPts val="1660"/>
              </a:spcBef>
              <a:buFont typeface="Arial"/>
              <a:buChar char="•"/>
              <a:tabLst>
                <a:tab pos="550545" algn="l"/>
                <a:tab pos="551180" algn="l"/>
              </a:tabLst>
            </a:pPr>
            <a:r>
              <a:rPr sz="2400" dirty="0">
                <a:latin typeface="黑体" panose="02010609060101010101" pitchFamily="49" charset="-122"/>
                <a:cs typeface="微软雅黑"/>
              </a:rPr>
              <a:t>保障软件系统的正常运行和功能实现</a:t>
            </a:r>
          </a:p>
          <a:p>
            <a:pPr marL="550545" indent="-448945">
              <a:spcBef>
                <a:spcPts val="1160"/>
              </a:spcBef>
              <a:buFont typeface="Arial"/>
              <a:buChar char="•"/>
              <a:tabLst>
                <a:tab pos="550545" algn="l"/>
                <a:tab pos="551180" algn="l"/>
              </a:tabLst>
            </a:pPr>
            <a:r>
              <a:rPr sz="2400" dirty="0">
                <a:latin typeface="黑体" panose="02010609060101010101" pitchFamily="49" charset="-122"/>
                <a:cs typeface="微软雅黑"/>
              </a:rPr>
              <a:t>简化部署的操作过程，提高执行效率</a:t>
            </a:r>
          </a:p>
          <a:p>
            <a:pPr marL="550545" indent="-448945">
              <a:spcBef>
                <a:spcPts val="1160"/>
              </a:spcBef>
              <a:buFont typeface="Arial"/>
              <a:buChar char="•"/>
              <a:tabLst>
                <a:tab pos="550545" algn="l"/>
                <a:tab pos="551180" algn="l"/>
              </a:tabLst>
            </a:pPr>
            <a:r>
              <a:rPr sz="2400" dirty="0">
                <a:latin typeface="黑体" panose="02010609060101010101" pitchFamily="49" charset="-122"/>
                <a:cs typeface="微软雅黑"/>
              </a:rPr>
              <a:t>同时还必须满足软件用户在功能和非功能属性方面的个性化需求</a:t>
            </a:r>
          </a:p>
        </p:txBody>
      </p:sp>
      <p:sp>
        <p:nvSpPr>
          <p:cNvPr id="8" name="object 4">
            <a:extLst>
              <a:ext uri="{FF2B5EF4-FFF2-40B4-BE49-F238E27FC236}">
                <a16:creationId xmlns:a16="http://schemas.microsoft.com/office/drawing/2014/main" id="{69C027A9-1F11-42B3-B969-3B26A4C336B2}"/>
              </a:ext>
            </a:extLst>
          </p:cNvPr>
          <p:cNvSpPr txBox="1"/>
          <p:nvPr/>
        </p:nvSpPr>
        <p:spPr>
          <a:xfrm>
            <a:off x="1323949" y="4736113"/>
            <a:ext cx="2340610" cy="961417"/>
          </a:xfrm>
          <a:prstGeom prst="rect">
            <a:avLst/>
          </a:prstGeom>
          <a:solidFill>
            <a:srgbClr val="797BA9"/>
          </a:solidFill>
        </p:spPr>
        <p:txBody>
          <a:bodyPr vert="horz" wrap="square" lIns="0" tIns="243840" rIns="0" bIns="0" rtlCol="0">
            <a:spAutoFit/>
          </a:bodyPr>
          <a:lstStyle/>
          <a:p>
            <a:pPr marL="753110" marR="740410">
              <a:lnSpc>
                <a:spcPct val="109800"/>
              </a:lnSpc>
              <a:spcBef>
                <a:spcPts val="1920"/>
              </a:spcBef>
            </a:pPr>
            <a:r>
              <a:rPr sz="2200" dirty="0">
                <a:solidFill>
                  <a:srgbClr val="FFFFFF"/>
                </a:solidFill>
                <a:latin typeface="黑体" panose="02010609060101010101" pitchFamily="49" charset="-122"/>
                <a:cs typeface="微软雅黑"/>
              </a:rPr>
              <a:t>通用性 灵活性</a:t>
            </a:r>
            <a:endParaRPr sz="2200" dirty="0">
              <a:latin typeface="黑体" panose="02010609060101010101" pitchFamily="49" charset="-122"/>
              <a:cs typeface="微软雅黑"/>
            </a:endParaRPr>
          </a:p>
        </p:txBody>
      </p:sp>
      <p:sp>
        <p:nvSpPr>
          <p:cNvPr id="9" name="object 5">
            <a:extLst>
              <a:ext uri="{FF2B5EF4-FFF2-40B4-BE49-F238E27FC236}">
                <a16:creationId xmlns:a16="http://schemas.microsoft.com/office/drawing/2014/main" id="{6CA2EF1F-6168-407E-B84E-E3FDD74A0736}"/>
              </a:ext>
            </a:extLst>
          </p:cNvPr>
          <p:cNvSpPr txBox="1"/>
          <p:nvPr/>
        </p:nvSpPr>
        <p:spPr>
          <a:xfrm>
            <a:off x="4599229" y="4729774"/>
            <a:ext cx="2340610" cy="964623"/>
          </a:xfrm>
          <a:prstGeom prst="rect">
            <a:avLst/>
          </a:prstGeom>
          <a:solidFill>
            <a:srgbClr val="78A779"/>
          </a:solidFill>
        </p:spPr>
        <p:txBody>
          <a:bodyPr vert="horz" wrap="square" lIns="0" tIns="247015" rIns="0" bIns="0" rtlCol="0">
            <a:spAutoFit/>
          </a:bodyPr>
          <a:lstStyle/>
          <a:p>
            <a:pPr marL="753110" marR="740410">
              <a:lnSpc>
                <a:spcPct val="109800"/>
              </a:lnSpc>
              <a:spcBef>
                <a:spcPts val="1945"/>
              </a:spcBef>
            </a:pPr>
            <a:r>
              <a:rPr sz="2200" dirty="0">
                <a:solidFill>
                  <a:srgbClr val="FFFFFF"/>
                </a:solidFill>
                <a:latin typeface="黑体" panose="02010609060101010101" pitchFamily="49" charset="-122"/>
                <a:cs typeface="微软雅黑"/>
              </a:rPr>
              <a:t>可靠性 正确性</a:t>
            </a:r>
            <a:endParaRPr sz="2200" dirty="0">
              <a:latin typeface="黑体" panose="02010609060101010101" pitchFamily="49" charset="-122"/>
              <a:cs typeface="微软雅黑"/>
            </a:endParaRPr>
          </a:p>
        </p:txBody>
      </p:sp>
      <p:sp>
        <p:nvSpPr>
          <p:cNvPr id="10" name="object 6">
            <a:extLst>
              <a:ext uri="{FF2B5EF4-FFF2-40B4-BE49-F238E27FC236}">
                <a16:creationId xmlns:a16="http://schemas.microsoft.com/office/drawing/2014/main" id="{0B6A3A11-E59D-4742-8D93-A84E69C6A357}"/>
              </a:ext>
            </a:extLst>
          </p:cNvPr>
          <p:cNvSpPr txBox="1"/>
          <p:nvPr/>
        </p:nvSpPr>
        <p:spPr>
          <a:xfrm>
            <a:off x="7874522" y="4723437"/>
            <a:ext cx="2340610" cy="957569"/>
          </a:xfrm>
          <a:prstGeom prst="rect">
            <a:avLst/>
          </a:prstGeom>
          <a:solidFill>
            <a:srgbClr val="AA7A79"/>
          </a:solidFill>
        </p:spPr>
        <p:txBody>
          <a:bodyPr vert="horz" wrap="square" lIns="0" tIns="240029" rIns="0" bIns="0" rtlCol="0">
            <a:spAutoFit/>
          </a:bodyPr>
          <a:lstStyle/>
          <a:p>
            <a:pPr marL="753110" marR="740410">
              <a:lnSpc>
                <a:spcPct val="109800"/>
              </a:lnSpc>
              <a:spcBef>
                <a:spcPts val="1889"/>
              </a:spcBef>
            </a:pPr>
            <a:r>
              <a:rPr sz="2200" dirty="0">
                <a:solidFill>
                  <a:srgbClr val="FFFFFF"/>
                </a:solidFill>
                <a:latin typeface="黑体" panose="02010609060101010101" pitchFamily="49" charset="-122"/>
                <a:cs typeface="微软雅黑"/>
              </a:rPr>
              <a:t>过程化 自动化</a:t>
            </a:r>
            <a:endParaRPr sz="2200" dirty="0">
              <a:latin typeface="黑体" panose="02010609060101010101" pitchFamily="49" charset="-122"/>
              <a:cs typeface="微软雅黑"/>
            </a:endParaRPr>
          </a:p>
        </p:txBody>
      </p:sp>
      <p:cxnSp>
        <p:nvCxnSpPr>
          <p:cNvPr id="2" name="直接连接符 1">
            <a:extLst>
              <a:ext uri="{FF2B5EF4-FFF2-40B4-BE49-F238E27FC236}">
                <a16:creationId xmlns:a16="http://schemas.microsoft.com/office/drawing/2014/main" id="{BB370E31-5D4F-D441-8440-48395AA2E2FA}"/>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1A910F8-9463-93C7-EBAB-2E17110EB665}"/>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5" name="TextBox 6">
            <a:extLst>
              <a:ext uri="{FF2B5EF4-FFF2-40B4-BE49-F238E27FC236}">
                <a16:creationId xmlns:a16="http://schemas.microsoft.com/office/drawing/2014/main" id="{EFBCDDA5-23D9-BDD6-63C5-B90F6E8FDBE5}"/>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6" name="TextBox 7">
            <a:extLst>
              <a:ext uri="{FF2B5EF4-FFF2-40B4-BE49-F238E27FC236}">
                <a16:creationId xmlns:a16="http://schemas.microsoft.com/office/drawing/2014/main" id="{31883F32-4F0A-4C46-2FD6-3B6CC169FC1D}"/>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7" name="TextBox 9">
            <a:extLst>
              <a:ext uri="{FF2B5EF4-FFF2-40B4-BE49-F238E27FC236}">
                <a16:creationId xmlns:a16="http://schemas.microsoft.com/office/drawing/2014/main" id="{D6E140D2-C2D1-D07B-0791-181DE9727421}"/>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8" name="TextBox 10">
            <a:extLst>
              <a:ext uri="{FF2B5EF4-FFF2-40B4-BE49-F238E27FC236}">
                <a16:creationId xmlns:a16="http://schemas.microsoft.com/office/drawing/2014/main" id="{58057830-EDDB-AD94-870C-50CB88C4F176}"/>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9" name="直接连接符 18">
            <a:extLst>
              <a:ext uri="{FF2B5EF4-FFF2-40B4-BE49-F238E27FC236}">
                <a16:creationId xmlns:a16="http://schemas.microsoft.com/office/drawing/2014/main" id="{8E2DA50D-532F-8DD4-A586-9A1C1E8740C6}"/>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07233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1.2 </a:t>
            </a:r>
            <a:r>
              <a:rPr lang="zh-CN" altLang="en-US" sz="2800" b="1" dirty="0">
                <a:solidFill>
                  <a:schemeClr val="tx1">
                    <a:lumMod val="65000"/>
                    <a:lumOff val="35000"/>
                  </a:schemeClr>
                </a:solidFill>
                <a:cs typeface="+mn-ea"/>
                <a:sym typeface="+mn-lt"/>
              </a:rPr>
              <a:t>软件部署</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25" name="文本框 24">
            <a:extLst>
              <a:ext uri="{FF2B5EF4-FFF2-40B4-BE49-F238E27FC236}">
                <a16:creationId xmlns:a16="http://schemas.microsoft.com/office/drawing/2014/main" id="{C4F9174C-76FD-4698-9D23-A4D6E600DAF3}"/>
              </a:ext>
            </a:extLst>
          </p:cNvPr>
          <p:cNvSpPr txBox="1"/>
          <p:nvPr/>
        </p:nvSpPr>
        <p:spPr>
          <a:xfrm>
            <a:off x="2848586" y="2373130"/>
            <a:ext cx="8747995" cy="1128579"/>
          </a:xfrm>
          <a:prstGeom prst="rect">
            <a:avLst/>
          </a:prstGeom>
          <a:noFill/>
        </p:spPr>
        <p:txBody>
          <a:bodyPr wrap="square">
            <a:spAutoFit/>
          </a:bodyPr>
          <a:lstStyle/>
          <a:p>
            <a:pPr>
              <a:lnSpc>
                <a:spcPct val="150000"/>
              </a:lnSpc>
            </a:pPr>
            <a:r>
              <a:rPr lang="zh-CN" altLang="en-US" sz="2400" dirty="0">
                <a:solidFill>
                  <a:srgbClr val="0070C0"/>
                </a:solidFill>
              </a:rPr>
              <a:t>面向单机软件的部署模式</a:t>
            </a:r>
            <a:r>
              <a:rPr lang="zh-CN" altLang="en-US" sz="2400" dirty="0"/>
              <a:t>：包括安装、配置和卸载，该部署模式 主要适用于运行在操作系统之上的单机类型的软件。</a:t>
            </a:r>
          </a:p>
        </p:txBody>
      </p:sp>
      <p:sp>
        <p:nvSpPr>
          <p:cNvPr id="7" name="object 3">
            <a:extLst>
              <a:ext uri="{FF2B5EF4-FFF2-40B4-BE49-F238E27FC236}">
                <a16:creationId xmlns:a16="http://schemas.microsoft.com/office/drawing/2014/main" id="{79C3328E-64CB-4912-B5E0-95AFDF48E1C1}"/>
              </a:ext>
            </a:extLst>
          </p:cNvPr>
          <p:cNvSpPr/>
          <p:nvPr/>
        </p:nvSpPr>
        <p:spPr>
          <a:xfrm>
            <a:off x="739775" y="2109455"/>
            <a:ext cx="1660762" cy="1660762"/>
          </a:xfrm>
          <a:prstGeom prst="rect">
            <a:avLst/>
          </a:prstGeom>
          <a:blipFill>
            <a:blip r:embed="rId4" cstate="print"/>
            <a:stretch>
              <a:fillRect/>
            </a:stretch>
          </a:blipFill>
        </p:spPr>
        <p:txBody>
          <a:bodyPr wrap="square" lIns="0" tIns="0" rIns="0" bIns="0" rtlCol="0"/>
          <a:lstStyle/>
          <a:p>
            <a:endParaRPr/>
          </a:p>
        </p:txBody>
      </p:sp>
      <p:sp>
        <p:nvSpPr>
          <p:cNvPr id="30" name="文本框 29">
            <a:extLst>
              <a:ext uri="{FF2B5EF4-FFF2-40B4-BE49-F238E27FC236}">
                <a16:creationId xmlns:a16="http://schemas.microsoft.com/office/drawing/2014/main" id="{B8E12703-443D-4C3D-A9F9-90E73275C6E7}"/>
              </a:ext>
            </a:extLst>
          </p:cNvPr>
          <p:cNvSpPr txBox="1"/>
          <p:nvPr/>
        </p:nvSpPr>
        <p:spPr>
          <a:xfrm>
            <a:off x="927100" y="3860215"/>
            <a:ext cx="10971847" cy="1128579"/>
          </a:xfrm>
          <a:prstGeom prst="rect">
            <a:avLst/>
          </a:prstGeom>
          <a:noFill/>
        </p:spPr>
        <p:txBody>
          <a:bodyPr wrap="square">
            <a:spAutoFit/>
          </a:bodyPr>
          <a:lstStyle/>
          <a:p>
            <a:pPr>
              <a:lnSpc>
                <a:spcPct val="150000"/>
              </a:lnSpc>
            </a:pPr>
            <a:r>
              <a:rPr lang="zh-CN" altLang="en-US" sz="2400" dirty="0"/>
              <a:t>部署操作的执行功能主要通过脚本编程的方式来实现，以脚本语言编写的操作</a:t>
            </a:r>
            <a:endParaRPr lang="en-US" altLang="zh-CN" sz="2400" dirty="0"/>
          </a:p>
          <a:p>
            <a:pPr>
              <a:lnSpc>
                <a:spcPct val="150000"/>
              </a:lnSpc>
            </a:pPr>
            <a:r>
              <a:rPr lang="zh-CN" altLang="en-US" sz="2400" dirty="0"/>
              <a:t>序列来支持诸如软件的安装和注册。</a:t>
            </a:r>
          </a:p>
        </p:txBody>
      </p:sp>
      <p:sp>
        <p:nvSpPr>
          <p:cNvPr id="32" name="文本框 31">
            <a:extLst>
              <a:ext uri="{FF2B5EF4-FFF2-40B4-BE49-F238E27FC236}">
                <a16:creationId xmlns:a16="http://schemas.microsoft.com/office/drawing/2014/main" id="{2FD88F1C-942A-4F58-9D54-B83B8AA02E6B}"/>
              </a:ext>
            </a:extLst>
          </p:cNvPr>
          <p:cNvSpPr txBox="1"/>
          <p:nvPr/>
        </p:nvSpPr>
        <p:spPr>
          <a:xfrm>
            <a:off x="927100" y="5454127"/>
            <a:ext cx="6326504" cy="461665"/>
          </a:xfrm>
          <a:prstGeom prst="rect">
            <a:avLst/>
          </a:prstGeom>
          <a:noFill/>
        </p:spPr>
        <p:txBody>
          <a:bodyPr wrap="square">
            <a:spAutoFit/>
          </a:bodyPr>
          <a:lstStyle/>
          <a:p>
            <a:r>
              <a:rPr lang="zh-CN" altLang="en-US" sz="2400" dirty="0"/>
              <a:t>基本活动：</a:t>
            </a:r>
          </a:p>
        </p:txBody>
      </p:sp>
      <p:graphicFrame>
        <p:nvGraphicFramePr>
          <p:cNvPr id="13" name="object 5">
            <a:extLst>
              <a:ext uri="{FF2B5EF4-FFF2-40B4-BE49-F238E27FC236}">
                <a16:creationId xmlns:a16="http://schemas.microsoft.com/office/drawing/2014/main" id="{DE157330-7935-418A-93E2-5DDF2538A66A}"/>
              </a:ext>
            </a:extLst>
          </p:cNvPr>
          <p:cNvGraphicFramePr>
            <a:graphicFrameLocks noGrp="1"/>
          </p:cNvGraphicFramePr>
          <p:nvPr>
            <p:extLst>
              <p:ext uri="{D42A27DB-BD31-4B8C-83A1-F6EECF244321}">
                <p14:modId xmlns:p14="http://schemas.microsoft.com/office/powerpoint/2010/main" val="407407868"/>
              </p:ext>
            </p:extLst>
          </p:nvPr>
        </p:nvGraphicFramePr>
        <p:xfrm>
          <a:off x="2761160" y="5397246"/>
          <a:ext cx="8040369" cy="575426"/>
        </p:xfrm>
        <a:graphic>
          <a:graphicData uri="http://schemas.openxmlformats.org/drawingml/2006/table">
            <a:tbl>
              <a:tblPr firstRow="1" bandRow="1">
                <a:tableStyleId>{2D5ABB26-0587-4C30-8999-92F81FD0307C}</a:tableStyleId>
              </a:tblPr>
              <a:tblGrid>
                <a:gridCol w="2002155">
                  <a:extLst>
                    <a:ext uri="{9D8B030D-6E8A-4147-A177-3AD203B41FA5}">
                      <a16:colId xmlns:a16="http://schemas.microsoft.com/office/drawing/2014/main" val="20000"/>
                    </a:ext>
                  </a:extLst>
                </a:gridCol>
                <a:gridCol w="2024380">
                  <a:extLst>
                    <a:ext uri="{9D8B030D-6E8A-4147-A177-3AD203B41FA5}">
                      <a16:colId xmlns:a16="http://schemas.microsoft.com/office/drawing/2014/main" val="20001"/>
                    </a:ext>
                  </a:extLst>
                </a:gridCol>
                <a:gridCol w="2018030">
                  <a:extLst>
                    <a:ext uri="{9D8B030D-6E8A-4147-A177-3AD203B41FA5}">
                      <a16:colId xmlns:a16="http://schemas.microsoft.com/office/drawing/2014/main" val="20002"/>
                    </a:ext>
                  </a:extLst>
                </a:gridCol>
                <a:gridCol w="1995804">
                  <a:extLst>
                    <a:ext uri="{9D8B030D-6E8A-4147-A177-3AD203B41FA5}">
                      <a16:colId xmlns:a16="http://schemas.microsoft.com/office/drawing/2014/main" val="20003"/>
                    </a:ext>
                  </a:extLst>
                </a:gridCol>
              </a:tblGrid>
              <a:tr h="575426">
                <a:tc>
                  <a:txBody>
                    <a:bodyPr/>
                    <a:lstStyle/>
                    <a:p>
                      <a:pPr marR="8255" algn="ctr">
                        <a:lnSpc>
                          <a:spcPct val="100000"/>
                        </a:lnSpc>
                        <a:spcBef>
                          <a:spcPts val="1045"/>
                        </a:spcBef>
                      </a:pPr>
                      <a:r>
                        <a:rPr sz="2200" dirty="0">
                          <a:solidFill>
                            <a:srgbClr val="FFFFFF"/>
                          </a:solidFill>
                          <a:latin typeface="黑体" panose="02010609060101010101" pitchFamily="49" charset="-122"/>
                          <a:cs typeface="微软雅黑"/>
                        </a:rPr>
                        <a:t>打包</a:t>
                      </a:r>
                      <a:endParaRPr sz="2200" dirty="0">
                        <a:latin typeface="黑体" panose="02010609060101010101" pitchFamily="49" charset="-122"/>
                        <a:cs typeface="微软雅黑"/>
                      </a:endParaRPr>
                    </a:p>
                  </a:txBody>
                  <a:tcPr marL="0" marR="0" marT="132715" marB="0">
                    <a:lnR w="53975">
                      <a:solidFill>
                        <a:srgbClr val="FFFFFF"/>
                      </a:solidFill>
                      <a:prstDash val="solid"/>
                    </a:lnR>
                    <a:solidFill>
                      <a:srgbClr val="797BA9"/>
                    </a:solidFill>
                  </a:tcPr>
                </a:tc>
                <a:tc>
                  <a:txBody>
                    <a:bodyPr/>
                    <a:lstStyle/>
                    <a:p>
                      <a:pPr marL="5715" algn="ctr">
                        <a:lnSpc>
                          <a:spcPct val="100000"/>
                        </a:lnSpc>
                        <a:spcBef>
                          <a:spcPts val="994"/>
                        </a:spcBef>
                      </a:pPr>
                      <a:r>
                        <a:rPr sz="2200" dirty="0">
                          <a:solidFill>
                            <a:srgbClr val="FFFFFF"/>
                          </a:solidFill>
                          <a:latin typeface="黑体" panose="02010609060101010101" pitchFamily="49" charset="-122"/>
                          <a:cs typeface="微软雅黑"/>
                        </a:rPr>
                        <a:t>安装</a:t>
                      </a:r>
                      <a:endParaRPr sz="2200" dirty="0">
                        <a:latin typeface="黑体" panose="02010609060101010101" pitchFamily="49" charset="-122"/>
                        <a:cs typeface="微软雅黑"/>
                      </a:endParaRPr>
                    </a:p>
                  </a:txBody>
                  <a:tcPr marL="0" marR="0" marT="126364" marB="0">
                    <a:lnL w="53975">
                      <a:solidFill>
                        <a:srgbClr val="FFFFFF"/>
                      </a:solidFill>
                      <a:prstDash val="solid"/>
                    </a:lnL>
                    <a:lnR w="53975">
                      <a:solidFill>
                        <a:srgbClr val="FFFFFF"/>
                      </a:solidFill>
                      <a:prstDash val="solid"/>
                    </a:lnR>
                    <a:solidFill>
                      <a:srgbClr val="78A779"/>
                    </a:solidFill>
                  </a:tcPr>
                </a:tc>
                <a:tc>
                  <a:txBody>
                    <a:bodyPr/>
                    <a:lstStyle/>
                    <a:p>
                      <a:pPr marL="12700" algn="ctr">
                        <a:lnSpc>
                          <a:spcPct val="100000"/>
                        </a:lnSpc>
                        <a:spcBef>
                          <a:spcPts val="944"/>
                        </a:spcBef>
                      </a:pPr>
                      <a:r>
                        <a:rPr sz="2200" dirty="0">
                          <a:solidFill>
                            <a:srgbClr val="FFFFFF"/>
                          </a:solidFill>
                          <a:latin typeface="黑体" panose="02010609060101010101" pitchFamily="49" charset="-122"/>
                          <a:cs typeface="微软雅黑"/>
                        </a:rPr>
                        <a:t>更新</a:t>
                      </a:r>
                      <a:endParaRPr sz="2200" dirty="0">
                        <a:latin typeface="黑体" panose="02010609060101010101" pitchFamily="49" charset="-122"/>
                        <a:cs typeface="微软雅黑"/>
                      </a:endParaRPr>
                    </a:p>
                  </a:txBody>
                  <a:tcPr marL="0" marR="0" marT="120014" marB="0">
                    <a:lnL w="53975">
                      <a:solidFill>
                        <a:srgbClr val="FFFFFF"/>
                      </a:solidFill>
                      <a:prstDash val="solid"/>
                    </a:lnL>
                    <a:lnR w="38100">
                      <a:solidFill>
                        <a:srgbClr val="FFFFFF"/>
                      </a:solidFill>
                      <a:prstDash val="solid"/>
                    </a:lnR>
                    <a:solidFill>
                      <a:srgbClr val="AA7A79"/>
                    </a:solidFill>
                  </a:tcPr>
                </a:tc>
                <a:tc>
                  <a:txBody>
                    <a:bodyPr/>
                    <a:lstStyle/>
                    <a:p>
                      <a:pPr marL="21590" algn="ctr">
                        <a:lnSpc>
                          <a:spcPct val="100000"/>
                        </a:lnSpc>
                        <a:spcBef>
                          <a:spcPts val="944"/>
                        </a:spcBef>
                      </a:pPr>
                      <a:r>
                        <a:rPr sz="2200" dirty="0">
                          <a:solidFill>
                            <a:srgbClr val="FFFFFF"/>
                          </a:solidFill>
                          <a:latin typeface="黑体" panose="02010609060101010101" pitchFamily="49" charset="-122"/>
                          <a:cs typeface="微软雅黑"/>
                        </a:rPr>
                        <a:t>激活</a:t>
                      </a:r>
                      <a:endParaRPr sz="2200" dirty="0">
                        <a:latin typeface="黑体" panose="02010609060101010101" pitchFamily="49" charset="-122"/>
                        <a:cs typeface="微软雅黑"/>
                      </a:endParaRPr>
                    </a:p>
                  </a:txBody>
                  <a:tcPr marL="0" marR="0" marT="120014" marB="0">
                    <a:lnL w="38100">
                      <a:solidFill>
                        <a:srgbClr val="FFFFFF"/>
                      </a:solidFill>
                      <a:prstDash val="solid"/>
                    </a:lnL>
                    <a:solidFill>
                      <a:srgbClr val="D6A979"/>
                    </a:solidFill>
                  </a:tcPr>
                </a:tc>
                <a:extLst>
                  <a:ext uri="{0D108BD9-81ED-4DB2-BD59-A6C34878D82A}">
                    <a16:rowId xmlns:a16="http://schemas.microsoft.com/office/drawing/2014/main" val="10000"/>
                  </a:ext>
                </a:extLst>
              </a:tr>
            </a:tbl>
          </a:graphicData>
        </a:graphic>
      </p:graphicFrame>
      <p:cxnSp>
        <p:nvCxnSpPr>
          <p:cNvPr id="2" name="直接连接符 1">
            <a:extLst>
              <a:ext uri="{FF2B5EF4-FFF2-40B4-BE49-F238E27FC236}">
                <a16:creationId xmlns:a16="http://schemas.microsoft.com/office/drawing/2014/main" id="{E72E2090-8928-0F00-902B-E17A26717207}"/>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FDB06878-FD8C-AAE9-92B1-5167CAA0A92B}"/>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2" name="TextBox 6">
            <a:extLst>
              <a:ext uri="{FF2B5EF4-FFF2-40B4-BE49-F238E27FC236}">
                <a16:creationId xmlns:a16="http://schemas.microsoft.com/office/drawing/2014/main" id="{21619C37-793F-9B43-005D-45D9C1CF3ADF}"/>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4" name="TextBox 7">
            <a:extLst>
              <a:ext uri="{FF2B5EF4-FFF2-40B4-BE49-F238E27FC236}">
                <a16:creationId xmlns:a16="http://schemas.microsoft.com/office/drawing/2014/main" id="{FFDBF200-4BD0-47D9-AA6C-3A766096BDE5}"/>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5" name="TextBox 9">
            <a:extLst>
              <a:ext uri="{FF2B5EF4-FFF2-40B4-BE49-F238E27FC236}">
                <a16:creationId xmlns:a16="http://schemas.microsoft.com/office/drawing/2014/main" id="{87F95BE7-7CA8-13EF-ECD9-F3C53F77A8C3}"/>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6" name="TextBox 10">
            <a:extLst>
              <a:ext uri="{FF2B5EF4-FFF2-40B4-BE49-F238E27FC236}">
                <a16:creationId xmlns:a16="http://schemas.microsoft.com/office/drawing/2014/main" id="{1498E116-DC82-C38C-6C5B-90D39D01BDE2}"/>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7" name="直接连接符 16">
            <a:extLst>
              <a:ext uri="{FF2B5EF4-FFF2-40B4-BE49-F238E27FC236}">
                <a16:creationId xmlns:a16="http://schemas.microsoft.com/office/drawing/2014/main" id="{8A99F678-FD8A-2274-156D-F71525C18414}"/>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44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1.2 </a:t>
            </a:r>
            <a:r>
              <a:rPr lang="zh-CN" altLang="en-US" sz="2800" b="1" dirty="0">
                <a:solidFill>
                  <a:schemeClr val="tx1">
                    <a:lumMod val="65000"/>
                    <a:lumOff val="35000"/>
                  </a:schemeClr>
                </a:solidFill>
                <a:cs typeface="+mn-ea"/>
                <a:sym typeface="+mn-lt"/>
              </a:rPr>
              <a:t>软件部署</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4" name="object 3">
            <a:extLst>
              <a:ext uri="{FF2B5EF4-FFF2-40B4-BE49-F238E27FC236}">
                <a16:creationId xmlns:a16="http://schemas.microsoft.com/office/drawing/2014/main" id="{EF01C93C-3FF4-4710-9530-BD6CE81C9ED9}"/>
              </a:ext>
            </a:extLst>
          </p:cNvPr>
          <p:cNvSpPr txBox="1"/>
          <p:nvPr/>
        </p:nvSpPr>
        <p:spPr>
          <a:xfrm>
            <a:off x="1045748" y="1726124"/>
            <a:ext cx="11033954" cy="1051570"/>
          </a:xfrm>
          <a:prstGeom prst="rect">
            <a:avLst/>
          </a:prstGeom>
        </p:spPr>
        <p:txBody>
          <a:bodyPr vert="horz" wrap="square" lIns="0" tIns="12700" rIns="0" bIns="0" rtlCol="0">
            <a:spAutoFit/>
          </a:bodyPr>
          <a:lstStyle/>
          <a:p>
            <a:pPr marL="12700" marR="5080">
              <a:lnSpc>
                <a:spcPct val="150000"/>
              </a:lnSpc>
              <a:spcBef>
                <a:spcPts val="100"/>
              </a:spcBef>
            </a:pPr>
            <a:r>
              <a:rPr lang="zh-CN" altLang="en-US" sz="2400" dirty="0">
                <a:solidFill>
                  <a:srgbClr val="0033CC"/>
                </a:solidFill>
                <a:latin typeface="黑体" panose="02010609060101010101" pitchFamily="49" charset="-122"/>
                <a:cs typeface="微软雅黑"/>
              </a:rPr>
              <a:t>集中式服务器应用部署：</a:t>
            </a:r>
            <a:r>
              <a:rPr lang="zh-CN" altLang="en-US" sz="2400" dirty="0">
                <a:latin typeface="黑体" panose="02010609060101010101" pitchFamily="49" charset="-122"/>
                <a:cs typeface="微软雅黑"/>
              </a:rPr>
              <a:t>适用于用户访问量小（</a:t>
            </a:r>
            <a:r>
              <a:rPr lang="en-US" altLang="zh-CN" sz="2400" dirty="0">
                <a:latin typeface="黑体" panose="02010609060101010101" pitchFamily="49" charset="-122"/>
                <a:cs typeface="微软雅黑"/>
              </a:rPr>
              <a:t>500</a:t>
            </a:r>
            <a:r>
              <a:rPr lang="zh-CN" altLang="en-US" sz="2400" dirty="0">
                <a:latin typeface="黑体" panose="02010609060101010101" pitchFamily="49" charset="-122"/>
                <a:cs typeface="微软雅黑"/>
              </a:rPr>
              <a:t>人以下）、硬件环境要求不高 的情况，诸如中小企业、高校在线学习、实训平台等。</a:t>
            </a:r>
            <a:endParaRPr sz="2400" dirty="0">
              <a:latin typeface="黑体" panose="02010609060101010101" pitchFamily="49" charset="-122"/>
              <a:cs typeface="微软雅黑"/>
            </a:endParaRPr>
          </a:p>
        </p:txBody>
      </p:sp>
      <p:grpSp>
        <p:nvGrpSpPr>
          <p:cNvPr id="80" name="组合 79">
            <a:extLst>
              <a:ext uri="{FF2B5EF4-FFF2-40B4-BE49-F238E27FC236}">
                <a16:creationId xmlns:a16="http://schemas.microsoft.com/office/drawing/2014/main" id="{381E87B3-1EE8-4BD2-9528-22CA4260586F}"/>
              </a:ext>
            </a:extLst>
          </p:cNvPr>
          <p:cNvGrpSpPr/>
          <p:nvPr/>
        </p:nvGrpSpPr>
        <p:grpSpPr>
          <a:xfrm>
            <a:off x="1387644" y="2964053"/>
            <a:ext cx="8723292" cy="3549925"/>
            <a:chOff x="1836613" y="2876340"/>
            <a:chExt cx="8421222" cy="3325495"/>
          </a:xfrm>
        </p:grpSpPr>
        <p:sp>
          <p:nvSpPr>
            <p:cNvPr id="5" name="object 4">
              <a:extLst>
                <a:ext uri="{FF2B5EF4-FFF2-40B4-BE49-F238E27FC236}">
                  <a16:creationId xmlns:a16="http://schemas.microsoft.com/office/drawing/2014/main" id="{A627B698-E3C2-492D-AF95-8226F136A964}"/>
                </a:ext>
              </a:extLst>
            </p:cNvPr>
            <p:cNvSpPr/>
            <p:nvPr/>
          </p:nvSpPr>
          <p:spPr>
            <a:xfrm>
              <a:off x="3301997" y="4404240"/>
              <a:ext cx="6721475" cy="0"/>
            </a:xfrm>
            <a:custGeom>
              <a:avLst/>
              <a:gdLst/>
              <a:ahLst/>
              <a:cxnLst/>
              <a:rect l="l" t="t" r="r" b="b"/>
              <a:pathLst>
                <a:path w="6721475">
                  <a:moveTo>
                    <a:pt x="0" y="0"/>
                  </a:moveTo>
                  <a:lnTo>
                    <a:pt x="6721228" y="0"/>
                  </a:lnTo>
                </a:path>
              </a:pathLst>
            </a:custGeom>
            <a:ln w="57149">
              <a:solidFill>
                <a:srgbClr val="659244"/>
              </a:solidFill>
            </a:ln>
          </p:spPr>
          <p:txBody>
            <a:bodyPr wrap="square" lIns="0" tIns="0" rIns="0" bIns="0" rtlCol="0"/>
            <a:lstStyle/>
            <a:p>
              <a:endParaRPr/>
            </a:p>
          </p:txBody>
        </p:sp>
        <p:sp>
          <p:nvSpPr>
            <p:cNvPr id="6" name="object 5">
              <a:extLst>
                <a:ext uri="{FF2B5EF4-FFF2-40B4-BE49-F238E27FC236}">
                  <a16:creationId xmlns:a16="http://schemas.microsoft.com/office/drawing/2014/main" id="{C636D622-D2A1-487F-B961-E6008B0B469A}"/>
                </a:ext>
              </a:extLst>
            </p:cNvPr>
            <p:cNvSpPr/>
            <p:nvPr/>
          </p:nvSpPr>
          <p:spPr>
            <a:xfrm>
              <a:off x="5939693" y="3022869"/>
              <a:ext cx="707289" cy="707289"/>
            </a:xfrm>
            <a:prstGeom prst="rect">
              <a:avLst/>
            </a:prstGeom>
            <a:blipFill>
              <a:blip r:embed="rId4" cstate="print"/>
              <a:stretch>
                <a:fillRect/>
              </a:stretch>
            </a:blipFill>
          </p:spPr>
          <p:txBody>
            <a:bodyPr wrap="square" lIns="0" tIns="0" rIns="0" bIns="0" rtlCol="0"/>
            <a:lstStyle/>
            <a:p>
              <a:endParaRPr/>
            </a:p>
          </p:txBody>
        </p:sp>
        <p:sp>
          <p:nvSpPr>
            <p:cNvPr id="8" name="object 6">
              <a:extLst>
                <a:ext uri="{FF2B5EF4-FFF2-40B4-BE49-F238E27FC236}">
                  <a16:creationId xmlns:a16="http://schemas.microsoft.com/office/drawing/2014/main" id="{A3FEA22C-0679-4E8B-8BC5-D99FBF67AAB0}"/>
                </a:ext>
              </a:extLst>
            </p:cNvPr>
            <p:cNvSpPr/>
            <p:nvPr/>
          </p:nvSpPr>
          <p:spPr>
            <a:xfrm>
              <a:off x="7205785" y="3018960"/>
              <a:ext cx="707289" cy="707290"/>
            </a:xfrm>
            <a:prstGeom prst="rect">
              <a:avLst/>
            </a:prstGeom>
            <a:blipFill>
              <a:blip r:embed="rId4" cstate="print"/>
              <a:stretch>
                <a:fillRect/>
              </a:stretch>
            </a:blipFill>
          </p:spPr>
          <p:txBody>
            <a:bodyPr wrap="square" lIns="0" tIns="0" rIns="0" bIns="0" rtlCol="0"/>
            <a:lstStyle/>
            <a:p>
              <a:endParaRPr/>
            </a:p>
          </p:txBody>
        </p:sp>
        <p:sp>
          <p:nvSpPr>
            <p:cNvPr id="9" name="object 7">
              <a:extLst>
                <a:ext uri="{FF2B5EF4-FFF2-40B4-BE49-F238E27FC236}">
                  <a16:creationId xmlns:a16="http://schemas.microsoft.com/office/drawing/2014/main" id="{DEC8CAA1-124A-451E-9EF4-27E6C3BE1AAF}"/>
                </a:ext>
              </a:extLst>
            </p:cNvPr>
            <p:cNvSpPr txBox="1"/>
            <p:nvPr/>
          </p:nvSpPr>
          <p:spPr>
            <a:xfrm>
              <a:off x="5716620" y="3754367"/>
              <a:ext cx="921385" cy="213837"/>
            </a:xfrm>
            <a:prstGeom prst="rect">
              <a:avLst/>
            </a:prstGeom>
          </p:spPr>
          <p:txBody>
            <a:bodyPr vert="horz" wrap="square" lIns="0" tIns="12700" rIns="0" bIns="0" rtlCol="0">
              <a:spAutoFit/>
            </a:bodyPr>
            <a:lstStyle/>
            <a:p>
              <a:pPr marL="12700">
                <a:lnSpc>
                  <a:spcPct val="100000"/>
                </a:lnSpc>
                <a:spcBef>
                  <a:spcPts val="100"/>
                </a:spcBef>
              </a:pPr>
              <a:r>
                <a:rPr sz="1400" spc="-30" dirty="0">
                  <a:latin typeface="Arial"/>
                  <a:cs typeface="Arial"/>
                </a:rPr>
                <a:t>W</a:t>
              </a:r>
              <a:r>
                <a:rPr sz="1400" spc="-5" dirty="0">
                  <a:latin typeface="Arial"/>
                  <a:cs typeface="Arial"/>
                </a:rPr>
                <a:t>e</a:t>
              </a:r>
              <a:r>
                <a:rPr sz="1400" dirty="0">
                  <a:latin typeface="Arial"/>
                  <a:cs typeface="Arial"/>
                </a:rPr>
                <a:t>b</a:t>
              </a:r>
              <a:r>
                <a:rPr sz="1400" dirty="0">
                  <a:latin typeface="黑体" panose="02010609060101010101" pitchFamily="49" charset="-122"/>
                  <a:cs typeface="微软雅黑"/>
                </a:rPr>
                <a:t>服务器</a:t>
              </a:r>
            </a:p>
          </p:txBody>
        </p:sp>
        <p:sp>
          <p:nvSpPr>
            <p:cNvPr id="10" name="object 8">
              <a:extLst>
                <a:ext uri="{FF2B5EF4-FFF2-40B4-BE49-F238E27FC236}">
                  <a16:creationId xmlns:a16="http://schemas.microsoft.com/office/drawing/2014/main" id="{ED658E98-8CDB-4B38-9A60-228023257BF8}"/>
                </a:ext>
              </a:extLst>
            </p:cNvPr>
            <p:cNvSpPr txBox="1"/>
            <p:nvPr/>
          </p:nvSpPr>
          <p:spPr>
            <a:xfrm>
              <a:off x="7021789" y="3730921"/>
              <a:ext cx="914400" cy="213837"/>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邮件服务器</a:t>
              </a:r>
            </a:p>
          </p:txBody>
        </p:sp>
        <p:sp>
          <p:nvSpPr>
            <p:cNvPr id="11" name="object 9">
              <a:extLst>
                <a:ext uri="{FF2B5EF4-FFF2-40B4-BE49-F238E27FC236}">
                  <a16:creationId xmlns:a16="http://schemas.microsoft.com/office/drawing/2014/main" id="{D500AB05-35E6-4841-8358-368D5FBAE4A2}"/>
                </a:ext>
              </a:extLst>
            </p:cNvPr>
            <p:cNvSpPr/>
            <p:nvPr/>
          </p:nvSpPr>
          <p:spPr>
            <a:xfrm>
              <a:off x="8491416" y="3015053"/>
              <a:ext cx="707290" cy="707290"/>
            </a:xfrm>
            <a:prstGeom prst="rect">
              <a:avLst/>
            </a:prstGeom>
            <a:blipFill>
              <a:blip r:embed="rId4" cstate="print"/>
              <a:stretch>
                <a:fillRect/>
              </a:stretch>
            </a:blipFill>
          </p:spPr>
          <p:txBody>
            <a:bodyPr wrap="square" lIns="0" tIns="0" rIns="0" bIns="0" rtlCol="0"/>
            <a:lstStyle/>
            <a:p>
              <a:endParaRPr/>
            </a:p>
          </p:txBody>
        </p:sp>
        <p:sp>
          <p:nvSpPr>
            <p:cNvPr id="12" name="object 10">
              <a:extLst>
                <a:ext uri="{FF2B5EF4-FFF2-40B4-BE49-F238E27FC236}">
                  <a16:creationId xmlns:a16="http://schemas.microsoft.com/office/drawing/2014/main" id="{A760593A-13D2-4FD6-B605-825AA889516B}"/>
                </a:ext>
              </a:extLst>
            </p:cNvPr>
            <p:cNvSpPr txBox="1"/>
            <p:nvPr/>
          </p:nvSpPr>
          <p:spPr>
            <a:xfrm>
              <a:off x="8151111" y="3727011"/>
              <a:ext cx="1447800" cy="213837"/>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域控制器（可选）</a:t>
              </a:r>
            </a:p>
          </p:txBody>
        </p:sp>
        <p:sp>
          <p:nvSpPr>
            <p:cNvPr id="14" name="object 11">
              <a:extLst>
                <a:ext uri="{FF2B5EF4-FFF2-40B4-BE49-F238E27FC236}">
                  <a16:creationId xmlns:a16="http://schemas.microsoft.com/office/drawing/2014/main" id="{C21F9CEC-9005-435B-8793-C54BEAFA4169}"/>
                </a:ext>
              </a:extLst>
            </p:cNvPr>
            <p:cNvSpPr/>
            <p:nvPr/>
          </p:nvSpPr>
          <p:spPr>
            <a:xfrm>
              <a:off x="8030306" y="4912247"/>
              <a:ext cx="1543537" cy="781537"/>
            </a:xfrm>
            <a:prstGeom prst="rect">
              <a:avLst/>
            </a:prstGeom>
            <a:blipFill>
              <a:blip r:embed="rId5" cstate="print"/>
              <a:stretch>
                <a:fillRect/>
              </a:stretch>
            </a:blipFill>
          </p:spPr>
          <p:txBody>
            <a:bodyPr wrap="square" lIns="0" tIns="0" rIns="0" bIns="0" rtlCol="0"/>
            <a:lstStyle/>
            <a:p>
              <a:endParaRPr/>
            </a:p>
          </p:txBody>
        </p:sp>
        <p:sp>
          <p:nvSpPr>
            <p:cNvPr id="15" name="object 12">
              <a:extLst>
                <a:ext uri="{FF2B5EF4-FFF2-40B4-BE49-F238E27FC236}">
                  <a16:creationId xmlns:a16="http://schemas.microsoft.com/office/drawing/2014/main" id="{4EB86FC6-3860-4542-ACBF-36A3A0070110}"/>
                </a:ext>
              </a:extLst>
            </p:cNvPr>
            <p:cNvSpPr/>
            <p:nvPr/>
          </p:nvSpPr>
          <p:spPr>
            <a:xfrm>
              <a:off x="8030306" y="4912247"/>
              <a:ext cx="1543685" cy="195580"/>
            </a:xfrm>
            <a:custGeom>
              <a:avLst/>
              <a:gdLst/>
              <a:ahLst/>
              <a:cxnLst/>
              <a:rect l="l" t="t" r="r" b="b"/>
              <a:pathLst>
                <a:path w="1543684" h="195579">
                  <a:moveTo>
                    <a:pt x="1543537" y="97691"/>
                  </a:moveTo>
                  <a:lnTo>
                    <a:pt x="1508840" y="126742"/>
                  </a:lnTo>
                  <a:lnTo>
                    <a:pt x="1450389" y="144257"/>
                  </a:lnTo>
                  <a:lnTo>
                    <a:pt x="1411731" y="152312"/>
                  </a:lnTo>
                  <a:lnTo>
                    <a:pt x="1367303" y="159833"/>
                  </a:lnTo>
                  <a:lnTo>
                    <a:pt x="1317491" y="166770"/>
                  </a:lnTo>
                  <a:lnTo>
                    <a:pt x="1262685" y="173075"/>
                  </a:lnTo>
                  <a:lnTo>
                    <a:pt x="1203272" y="178699"/>
                  </a:lnTo>
                  <a:lnTo>
                    <a:pt x="1139639" y="183593"/>
                  </a:lnTo>
                  <a:lnTo>
                    <a:pt x="1072176" y="187706"/>
                  </a:lnTo>
                  <a:lnTo>
                    <a:pt x="1001269" y="190991"/>
                  </a:lnTo>
                  <a:lnTo>
                    <a:pt x="927307" y="193399"/>
                  </a:lnTo>
                  <a:lnTo>
                    <a:pt x="850677" y="194879"/>
                  </a:lnTo>
                  <a:lnTo>
                    <a:pt x="771769" y="195383"/>
                  </a:lnTo>
                  <a:lnTo>
                    <a:pt x="692860" y="194879"/>
                  </a:lnTo>
                  <a:lnTo>
                    <a:pt x="616230" y="193399"/>
                  </a:lnTo>
                  <a:lnTo>
                    <a:pt x="542268" y="190991"/>
                  </a:lnTo>
                  <a:lnTo>
                    <a:pt x="471361" y="187706"/>
                  </a:lnTo>
                  <a:lnTo>
                    <a:pt x="403897" y="183593"/>
                  </a:lnTo>
                  <a:lnTo>
                    <a:pt x="340265" y="178699"/>
                  </a:lnTo>
                  <a:lnTo>
                    <a:pt x="280852" y="173075"/>
                  </a:lnTo>
                  <a:lnTo>
                    <a:pt x="226045" y="166770"/>
                  </a:lnTo>
                  <a:lnTo>
                    <a:pt x="176234" y="159833"/>
                  </a:lnTo>
                  <a:lnTo>
                    <a:pt x="131805" y="152312"/>
                  </a:lnTo>
                  <a:lnTo>
                    <a:pt x="93148" y="144257"/>
                  </a:lnTo>
                  <a:lnTo>
                    <a:pt x="34697" y="126742"/>
                  </a:lnTo>
                  <a:lnTo>
                    <a:pt x="0" y="97691"/>
                  </a:lnTo>
                  <a:lnTo>
                    <a:pt x="3984" y="87703"/>
                  </a:lnTo>
                  <a:lnTo>
                    <a:pt x="60649" y="59665"/>
                  </a:lnTo>
                  <a:lnTo>
                    <a:pt x="131805" y="43071"/>
                  </a:lnTo>
                  <a:lnTo>
                    <a:pt x="176234" y="35550"/>
                  </a:lnTo>
                  <a:lnTo>
                    <a:pt x="226045" y="28613"/>
                  </a:lnTo>
                  <a:lnTo>
                    <a:pt x="280852" y="22308"/>
                  </a:lnTo>
                  <a:lnTo>
                    <a:pt x="340265" y="16684"/>
                  </a:lnTo>
                  <a:lnTo>
                    <a:pt x="403897" y="11790"/>
                  </a:lnTo>
                  <a:lnTo>
                    <a:pt x="471361" y="7677"/>
                  </a:lnTo>
                  <a:lnTo>
                    <a:pt x="542268" y="4392"/>
                  </a:lnTo>
                  <a:lnTo>
                    <a:pt x="616230" y="1984"/>
                  </a:lnTo>
                  <a:lnTo>
                    <a:pt x="692860" y="504"/>
                  </a:lnTo>
                  <a:lnTo>
                    <a:pt x="771769" y="0"/>
                  </a:lnTo>
                  <a:lnTo>
                    <a:pt x="850677" y="504"/>
                  </a:lnTo>
                  <a:lnTo>
                    <a:pt x="927307" y="1984"/>
                  </a:lnTo>
                  <a:lnTo>
                    <a:pt x="1001269" y="4392"/>
                  </a:lnTo>
                  <a:lnTo>
                    <a:pt x="1072176" y="7677"/>
                  </a:lnTo>
                  <a:lnTo>
                    <a:pt x="1139639" y="11790"/>
                  </a:lnTo>
                  <a:lnTo>
                    <a:pt x="1203272" y="16684"/>
                  </a:lnTo>
                  <a:lnTo>
                    <a:pt x="1262685" y="22308"/>
                  </a:lnTo>
                  <a:lnTo>
                    <a:pt x="1317491" y="28613"/>
                  </a:lnTo>
                  <a:lnTo>
                    <a:pt x="1367303" y="35550"/>
                  </a:lnTo>
                  <a:lnTo>
                    <a:pt x="1411731" y="43071"/>
                  </a:lnTo>
                  <a:lnTo>
                    <a:pt x="1450389" y="51126"/>
                  </a:lnTo>
                  <a:lnTo>
                    <a:pt x="1508840" y="68641"/>
                  </a:lnTo>
                  <a:lnTo>
                    <a:pt x="1543537" y="97691"/>
                  </a:lnTo>
                  <a:close/>
                </a:path>
              </a:pathLst>
            </a:custGeom>
            <a:ln w="6349">
              <a:solidFill>
                <a:srgbClr val="6CACDD"/>
              </a:solidFill>
            </a:ln>
          </p:spPr>
          <p:txBody>
            <a:bodyPr wrap="square" lIns="0" tIns="0" rIns="0" bIns="0" rtlCol="0"/>
            <a:lstStyle/>
            <a:p>
              <a:endParaRPr/>
            </a:p>
          </p:txBody>
        </p:sp>
        <p:sp>
          <p:nvSpPr>
            <p:cNvPr id="16" name="object 13">
              <a:extLst>
                <a:ext uri="{FF2B5EF4-FFF2-40B4-BE49-F238E27FC236}">
                  <a16:creationId xmlns:a16="http://schemas.microsoft.com/office/drawing/2014/main" id="{6886B09F-65D5-49D1-B46A-1E219BE00386}"/>
                </a:ext>
              </a:extLst>
            </p:cNvPr>
            <p:cNvSpPr/>
            <p:nvPr/>
          </p:nvSpPr>
          <p:spPr>
            <a:xfrm>
              <a:off x="8030306" y="5009939"/>
              <a:ext cx="1543685" cy="683895"/>
            </a:xfrm>
            <a:custGeom>
              <a:avLst/>
              <a:gdLst/>
              <a:ahLst/>
              <a:cxnLst/>
              <a:rect l="l" t="t" r="r" b="b"/>
              <a:pathLst>
                <a:path w="1543684" h="683895">
                  <a:moveTo>
                    <a:pt x="1543537" y="586153"/>
                  </a:moveTo>
                  <a:lnTo>
                    <a:pt x="1508840" y="615204"/>
                  </a:lnTo>
                  <a:lnTo>
                    <a:pt x="1450389" y="632719"/>
                  </a:lnTo>
                  <a:lnTo>
                    <a:pt x="1411731" y="640774"/>
                  </a:lnTo>
                  <a:lnTo>
                    <a:pt x="1367303" y="648295"/>
                  </a:lnTo>
                  <a:lnTo>
                    <a:pt x="1317491" y="655232"/>
                  </a:lnTo>
                  <a:lnTo>
                    <a:pt x="1262685" y="661537"/>
                  </a:lnTo>
                  <a:lnTo>
                    <a:pt x="1203272" y="667161"/>
                  </a:lnTo>
                  <a:lnTo>
                    <a:pt x="1139639" y="672054"/>
                  </a:lnTo>
                  <a:lnTo>
                    <a:pt x="1072176" y="676168"/>
                  </a:lnTo>
                  <a:lnTo>
                    <a:pt x="1001269" y="679453"/>
                  </a:lnTo>
                  <a:lnTo>
                    <a:pt x="927307" y="681861"/>
                  </a:lnTo>
                  <a:lnTo>
                    <a:pt x="850677" y="683341"/>
                  </a:lnTo>
                  <a:lnTo>
                    <a:pt x="771769" y="683845"/>
                  </a:lnTo>
                  <a:lnTo>
                    <a:pt x="692860" y="683341"/>
                  </a:lnTo>
                  <a:lnTo>
                    <a:pt x="616230" y="681861"/>
                  </a:lnTo>
                  <a:lnTo>
                    <a:pt x="542268" y="679453"/>
                  </a:lnTo>
                  <a:lnTo>
                    <a:pt x="471361" y="676168"/>
                  </a:lnTo>
                  <a:lnTo>
                    <a:pt x="403897" y="672054"/>
                  </a:lnTo>
                  <a:lnTo>
                    <a:pt x="340265" y="667161"/>
                  </a:lnTo>
                  <a:lnTo>
                    <a:pt x="280852" y="661537"/>
                  </a:lnTo>
                  <a:lnTo>
                    <a:pt x="226045" y="655232"/>
                  </a:lnTo>
                  <a:lnTo>
                    <a:pt x="176234" y="648295"/>
                  </a:lnTo>
                  <a:lnTo>
                    <a:pt x="131805" y="640774"/>
                  </a:lnTo>
                  <a:lnTo>
                    <a:pt x="93148" y="632719"/>
                  </a:lnTo>
                  <a:lnTo>
                    <a:pt x="34697" y="615204"/>
                  </a:lnTo>
                  <a:lnTo>
                    <a:pt x="0" y="586153"/>
                  </a:lnTo>
                  <a:lnTo>
                    <a:pt x="0" y="0"/>
                  </a:lnTo>
                </a:path>
              </a:pathLst>
            </a:custGeom>
            <a:ln w="6349">
              <a:solidFill>
                <a:srgbClr val="6CACDD"/>
              </a:solidFill>
            </a:ln>
          </p:spPr>
          <p:txBody>
            <a:bodyPr wrap="square" lIns="0" tIns="0" rIns="0" bIns="0" rtlCol="0"/>
            <a:lstStyle/>
            <a:p>
              <a:endParaRPr/>
            </a:p>
          </p:txBody>
        </p:sp>
        <p:sp>
          <p:nvSpPr>
            <p:cNvPr id="17" name="object 14">
              <a:extLst>
                <a:ext uri="{FF2B5EF4-FFF2-40B4-BE49-F238E27FC236}">
                  <a16:creationId xmlns:a16="http://schemas.microsoft.com/office/drawing/2014/main" id="{D41A2315-1C7B-4F03-8B88-FCA29CA2D2D3}"/>
                </a:ext>
              </a:extLst>
            </p:cNvPr>
            <p:cNvSpPr txBox="1"/>
            <p:nvPr/>
          </p:nvSpPr>
          <p:spPr>
            <a:xfrm>
              <a:off x="8259064" y="5232483"/>
              <a:ext cx="1092200" cy="213837"/>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黑体" panose="02010609060101010101" pitchFamily="49" charset="-122"/>
                  <a:cs typeface="微软雅黑"/>
                </a:rPr>
                <a:t>数据库服务器</a:t>
              </a:r>
              <a:endParaRPr sz="1400" dirty="0">
                <a:latin typeface="黑体" panose="02010609060101010101" pitchFamily="49" charset="-122"/>
                <a:cs typeface="微软雅黑"/>
              </a:endParaRPr>
            </a:p>
          </p:txBody>
        </p:sp>
        <p:sp>
          <p:nvSpPr>
            <p:cNvPr id="18" name="object 15">
              <a:extLst>
                <a:ext uri="{FF2B5EF4-FFF2-40B4-BE49-F238E27FC236}">
                  <a16:creationId xmlns:a16="http://schemas.microsoft.com/office/drawing/2014/main" id="{42655E2B-EB59-4852-9AA5-5B516FEFA0FA}"/>
                </a:ext>
              </a:extLst>
            </p:cNvPr>
            <p:cNvSpPr/>
            <p:nvPr/>
          </p:nvSpPr>
          <p:spPr>
            <a:xfrm>
              <a:off x="3951577" y="3014045"/>
              <a:ext cx="720082" cy="723954"/>
            </a:xfrm>
            <a:prstGeom prst="rect">
              <a:avLst/>
            </a:prstGeom>
            <a:blipFill>
              <a:blip r:embed="rId6"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id="{C518D7F3-802A-4592-84A5-A03E8E2A02CB}"/>
                </a:ext>
              </a:extLst>
            </p:cNvPr>
            <p:cNvSpPr txBox="1"/>
            <p:nvPr/>
          </p:nvSpPr>
          <p:spPr>
            <a:xfrm>
              <a:off x="4048025" y="3746556"/>
              <a:ext cx="558800" cy="213837"/>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防火墙</a:t>
              </a:r>
            </a:p>
          </p:txBody>
        </p:sp>
        <p:sp>
          <p:nvSpPr>
            <p:cNvPr id="20" name="object 17">
              <a:extLst>
                <a:ext uri="{FF2B5EF4-FFF2-40B4-BE49-F238E27FC236}">
                  <a16:creationId xmlns:a16="http://schemas.microsoft.com/office/drawing/2014/main" id="{54D1A50E-4C82-4D52-8E6B-D6521DA06F4E}"/>
                </a:ext>
              </a:extLst>
            </p:cNvPr>
            <p:cNvSpPr/>
            <p:nvPr/>
          </p:nvSpPr>
          <p:spPr>
            <a:xfrm>
              <a:off x="8690703" y="4458956"/>
              <a:ext cx="195580" cy="410845"/>
            </a:xfrm>
            <a:custGeom>
              <a:avLst/>
              <a:gdLst/>
              <a:ahLst/>
              <a:cxnLst/>
              <a:rect l="l" t="t" r="r" b="b"/>
              <a:pathLst>
                <a:path w="195579" h="410845">
                  <a:moveTo>
                    <a:pt x="195385" y="312615"/>
                  </a:moveTo>
                  <a:lnTo>
                    <a:pt x="0" y="312615"/>
                  </a:lnTo>
                  <a:lnTo>
                    <a:pt x="97693" y="410307"/>
                  </a:lnTo>
                  <a:lnTo>
                    <a:pt x="195385" y="312615"/>
                  </a:lnTo>
                  <a:close/>
                </a:path>
                <a:path w="195579" h="410845">
                  <a:moveTo>
                    <a:pt x="146538" y="97692"/>
                  </a:moveTo>
                  <a:lnTo>
                    <a:pt x="48846" y="97692"/>
                  </a:lnTo>
                  <a:lnTo>
                    <a:pt x="48846" y="312615"/>
                  </a:lnTo>
                  <a:lnTo>
                    <a:pt x="146538" y="312615"/>
                  </a:lnTo>
                  <a:lnTo>
                    <a:pt x="146538" y="97692"/>
                  </a:lnTo>
                  <a:close/>
                </a:path>
                <a:path w="195579" h="410845">
                  <a:moveTo>
                    <a:pt x="97693" y="0"/>
                  </a:moveTo>
                  <a:lnTo>
                    <a:pt x="0" y="97692"/>
                  </a:lnTo>
                  <a:lnTo>
                    <a:pt x="195385" y="97692"/>
                  </a:lnTo>
                  <a:lnTo>
                    <a:pt x="97693" y="0"/>
                  </a:lnTo>
                  <a:close/>
                </a:path>
              </a:pathLst>
            </a:custGeom>
            <a:solidFill>
              <a:srgbClr val="919191"/>
            </a:solidFill>
          </p:spPr>
          <p:txBody>
            <a:bodyPr wrap="square" lIns="0" tIns="0" rIns="0" bIns="0" rtlCol="0"/>
            <a:lstStyle/>
            <a:p>
              <a:endParaRPr/>
            </a:p>
          </p:txBody>
        </p:sp>
        <p:sp>
          <p:nvSpPr>
            <p:cNvPr id="21" name="object 18">
              <a:extLst>
                <a:ext uri="{FF2B5EF4-FFF2-40B4-BE49-F238E27FC236}">
                  <a16:creationId xmlns:a16="http://schemas.microsoft.com/office/drawing/2014/main" id="{8223E682-9CD8-451F-8D91-1E820D934102}"/>
                </a:ext>
              </a:extLst>
            </p:cNvPr>
            <p:cNvSpPr/>
            <p:nvPr/>
          </p:nvSpPr>
          <p:spPr>
            <a:xfrm>
              <a:off x="6111632" y="3970494"/>
              <a:ext cx="195580" cy="410845"/>
            </a:xfrm>
            <a:custGeom>
              <a:avLst/>
              <a:gdLst/>
              <a:ahLst/>
              <a:cxnLst/>
              <a:rect l="l" t="t" r="r" b="b"/>
              <a:pathLst>
                <a:path w="195579" h="410845">
                  <a:moveTo>
                    <a:pt x="195384" y="312615"/>
                  </a:moveTo>
                  <a:lnTo>
                    <a:pt x="0" y="312615"/>
                  </a:lnTo>
                  <a:lnTo>
                    <a:pt x="97692" y="410307"/>
                  </a:lnTo>
                  <a:lnTo>
                    <a:pt x="195384" y="312615"/>
                  </a:lnTo>
                  <a:close/>
                </a:path>
                <a:path w="195579" h="410845">
                  <a:moveTo>
                    <a:pt x="146538" y="97692"/>
                  </a:moveTo>
                  <a:lnTo>
                    <a:pt x="48845" y="97692"/>
                  </a:lnTo>
                  <a:lnTo>
                    <a:pt x="48845" y="312615"/>
                  </a:lnTo>
                  <a:lnTo>
                    <a:pt x="146538" y="312615"/>
                  </a:lnTo>
                  <a:lnTo>
                    <a:pt x="146538" y="97692"/>
                  </a:lnTo>
                  <a:close/>
                </a:path>
                <a:path w="195579" h="410845">
                  <a:moveTo>
                    <a:pt x="97692" y="0"/>
                  </a:moveTo>
                  <a:lnTo>
                    <a:pt x="0" y="97692"/>
                  </a:lnTo>
                  <a:lnTo>
                    <a:pt x="195384" y="97692"/>
                  </a:lnTo>
                  <a:lnTo>
                    <a:pt x="97692" y="0"/>
                  </a:lnTo>
                  <a:close/>
                </a:path>
              </a:pathLst>
            </a:custGeom>
            <a:solidFill>
              <a:srgbClr val="919191"/>
            </a:solidFill>
          </p:spPr>
          <p:txBody>
            <a:bodyPr wrap="square" lIns="0" tIns="0" rIns="0" bIns="0" rtlCol="0"/>
            <a:lstStyle/>
            <a:p>
              <a:endParaRPr/>
            </a:p>
          </p:txBody>
        </p:sp>
        <p:sp>
          <p:nvSpPr>
            <p:cNvPr id="23" name="object 19">
              <a:extLst>
                <a:ext uri="{FF2B5EF4-FFF2-40B4-BE49-F238E27FC236}">
                  <a16:creationId xmlns:a16="http://schemas.microsoft.com/office/drawing/2014/main" id="{9545B175-E2B7-4875-8AB4-18E5D124D554}"/>
                </a:ext>
              </a:extLst>
            </p:cNvPr>
            <p:cNvSpPr/>
            <p:nvPr/>
          </p:nvSpPr>
          <p:spPr>
            <a:xfrm>
              <a:off x="7416802" y="3966586"/>
              <a:ext cx="195580" cy="410845"/>
            </a:xfrm>
            <a:custGeom>
              <a:avLst/>
              <a:gdLst/>
              <a:ahLst/>
              <a:cxnLst/>
              <a:rect l="l" t="t" r="r" b="b"/>
              <a:pathLst>
                <a:path w="195579" h="410845">
                  <a:moveTo>
                    <a:pt x="195384" y="312615"/>
                  </a:moveTo>
                  <a:lnTo>
                    <a:pt x="0" y="312615"/>
                  </a:lnTo>
                  <a:lnTo>
                    <a:pt x="97693" y="410307"/>
                  </a:lnTo>
                  <a:lnTo>
                    <a:pt x="195384" y="312615"/>
                  </a:lnTo>
                  <a:close/>
                </a:path>
                <a:path w="195579" h="410845">
                  <a:moveTo>
                    <a:pt x="146538" y="97692"/>
                  </a:moveTo>
                  <a:lnTo>
                    <a:pt x="48845" y="97692"/>
                  </a:lnTo>
                  <a:lnTo>
                    <a:pt x="48845" y="312615"/>
                  </a:lnTo>
                  <a:lnTo>
                    <a:pt x="146538" y="312615"/>
                  </a:lnTo>
                  <a:lnTo>
                    <a:pt x="146538" y="97692"/>
                  </a:lnTo>
                  <a:close/>
                </a:path>
                <a:path w="195579" h="410845">
                  <a:moveTo>
                    <a:pt x="97693" y="0"/>
                  </a:moveTo>
                  <a:lnTo>
                    <a:pt x="0" y="97692"/>
                  </a:lnTo>
                  <a:lnTo>
                    <a:pt x="195384" y="97692"/>
                  </a:lnTo>
                  <a:lnTo>
                    <a:pt x="97693" y="0"/>
                  </a:lnTo>
                  <a:close/>
                </a:path>
              </a:pathLst>
            </a:custGeom>
            <a:solidFill>
              <a:srgbClr val="919191"/>
            </a:solidFill>
          </p:spPr>
          <p:txBody>
            <a:bodyPr wrap="square" lIns="0" tIns="0" rIns="0" bIns="0" rtlCol="0"/>
            <a:lstStyle/>
            <a:p>
              <a:endParaRPr/>
            </a:p>
          </p:txBody>
        </p:sp>
        <p:sp>
          <p:nvSpPr>
            <p:cNvPr id="57" name="object 20">
              <a:extLst>
                <a:ext uri="{FF2B5EF4-FFF2-40B4-BE49-F238E27FC236}">
                  <a16:creationId xmlns:a16="http://schemas.microsoft.com/office/drawing/2014/main" id="{E20E7075-DFFC-4316-A082-244CC9A0D1EC}"/>
                </a:ext>
              </a:extLst>
            </p:cNvPr>
            <p:cNvSpPr/>
            <p:nvPr/>
          </p:nvSpPr>
          <p:spPr>
            <a:xfrm>
              <a:off x="8682893" y="3962677"/>
              <a:ext cx="195580" cy="410845"/>
            </a:xfrm>
            <a:custGeom>
              <a:avLst/>
              <a:gdLst/>
              <a:ahLst/>
              <a:cxnLst/>
              <a:rect l="l" t="t" r="r" b="b"/>
              <a:pathLst>
                <a:path w="195579" h="410845">
                  <a:moveTo>
                    <a:pt x="195385" y="312616"/>
                  </a:moveTo>
                  <a:lnTo>
                    <a:pt x="0" y="312616"/>
                  </a:lnTo>
                  <a:lnTo>
                    <a:pt x="97693" y="410307"/>
                  </a:lnTo>
                  <a:lnTo>
                    <a:pt x="195385" y="312616"/>
                  </a:lnTo>
                  <a:close/>
                </a:path>
                <a:path w="195579" h="410845">
                  <a:moveTo>
                    <a:pt x="146540" y="97693"/>
                  </a:moveTo>
                  <a:lnTo>
                    <a:pt x="48846" y="97693"/>
                  </a:lnTo>
                  <a:lnTo>
                    <a:pt x="48846" y="312616"/>
                  </a:lnTo>
                  <a:lnTo>
                    <a:pt x="146540" y="312616"/>
                  </a:lnTo>
                  <a:lnTo>
                    <a:pt x="146540" y="97693"/>
                  </a:lnTo>
                  <a:close/>
                </a:path>
                <a:path w="195579" h="410845">
                  <a:moveTo>
                    <a:pt x="97693" y="0"/>
                  </a:moveTo>
                  <a:lnTo>
                    <a:pt x="0" y="97693"/>
                  </a:lnTo>
                  <a:lnTo>
                    <a:pt x="195385" y="97693"/>
                  </a:lnTo>
                  <a:lnTo>
                    <a:pt x="97693" y="0"/>
                  </a:lnTo>
                  <a:close/>
                </a:path>
              </a:pathLst>
            </a:custGeom>
            <a:solidFill>
              <a:srgbClr val="919191"/>
            </a:solidFill>
          </p:spPr>
          <p:txBody>
            <a:bodyPr wrap="square" lIns="0" tIns="0" rIns="0" bIns="0" rtlCol="0"/>
            <a:lstStyle/>
            <a:p>
              <a:endParaRPr/>
            </a:p>
          </p:txBody>
        </p:sp>
        <p:sp>
          <p:nvSpPr>
            <p:cNvPr id="59" name="object 21">
              <a:extLst>
                <a:ext uri="{FF2B5EF4-FFF2-40B4-BE49-F238E27FC236}">
                  <a16:creationId xmlns:a16="http://schemas.microsoft.com/office/drawing/2014/main" id="{F50991B7-E625-4ED8-8F32-80253620F8EF}"/>
                </a:ext>
              </a:extLst>
            </p:cNvPr>
            <p:cNvSpPr/>
            <p:nvPr/>
          </p:nvSpPr>
          <p:spPr>
            <a:xfrm>
              <a:off x="5822387" y="4995286"/>
              <a:ext cx="429844" cy="667460"/>
            </a:xfrm>
            <a:prstGeom prst="rect">
              <a:avLst/>
            </a:prstGeom>
            <a:blipFill>
              <a:blip r:embed="rId7" cstate="print"/>
              <a:stretch>
                <a:fillRect/>
              </a:stretch>
            </a:blipFill>
          </p:spPr>
          <p:txBody>
            <a:bodyPr wrap="square" lIns="0" tIns="0" rIns="0" bIns="0" rtlCol="0"/>
            <a:lstStyle/>
            <a:p>
              <a:endParaRPr/>
            </a:p>
          </p:txBody>
        </p:sp>
        <p:sp>
          <p:nvSpPr>
            <p:cNvPr id="61" name="object 22">
              <a:extLst>
                <a:ext uri="{FF2B5EF4-FFF2-40B4-BE49-F238E27FC236}">
                  <a16:creationId xmlns:a16="http://schemas.microsoft.com/office/drawing/2014/main" id="{9D738270-4F8D-4493-84AD-012E533426D3}"/>
                </a:ext>
              </a:extLst>
            </p:cNvPr>
            <p:cNvSpPr/>
            <p:nvPr/>
          </p:nvSpPr>
          <p:spPr>
            <a:xfrm>
              <a:off x="6326478" y="4991379"/>
              <a:ext cx="429844" cy="667460"/>
            </a:xfrm>
            <a:prstGeom prst="rect">
              <a:avLst/>
            </a:prstGeom>
            <a:blipFill>
              <a:blip r:embed="rId7" cstate="print"/>
              <a:stretch>
                <a:fillRect/>
              </a:stretch>
            </a:blipFill>
          </p:spPr>
          <p:txBody>
            <a:bodyPr wrap="square" lIns="0" tIns="0" rIns="0" bIns="0" rtlCol="0"/>
            <a:lstStyle/>
            <a:p>
              <a:endParaRPr/>
            </a:p>
          </p:txBody>
        </p:sp>
        <p:sp>
          <p:nvSpPr>
            <p:cNvPr id="63" name="object 23">
              <a:extLst>
                <a:ext uri="{FF2B5EF4-FFF2-40B4-BE49-F238E27FC236}">
                  <a16:creationId xmlns:a16="http://schemas.microsoft.com/office/drawing/2014/main" id="{4AD311A5-8E0D-4AB7-83BF-51A8B302C085}"/>
                </a:ext>
              </a:extLst>
            </p:cNvPr>
            <p:cNvSpPr/>
            <p:nvPr/>
          </p:nvSpPr>
          <p:spPr>
            <a:xfrm>
              <a:off x="7049397" y="4991379"/>
              <a:ext cx="429844" cy="667460"/>
            </a:xfrm>
            <a:prstGeom prst="rect">
              <a:avLst/>
            </a:prstGeom>
            <a:blipFill>
              <a:blip r:embed="rId7" cstate="print"/>
              <a:stretch>
                <a:fillRect/>
              </a:stretch>
            </a:blipFill>
          </p:spPr>
          <p:txBody>
            <a:bodyPr wrap="square" lIns="0" tIns="0" rIns="0" bIns="0" rtlCol="0"/>
            <a:lstStyle/>
            <a:p>
              <a:endParaRPr/>
            </a:p>
          </p:txBody>
        </p:sp>
        <p:sp>
          <p:nvSpPr>
            <p:cNvPr id="65" name="object 24">
              <a:extLst>
                <a:ext uri="{FF2B5EF4-FFF2-40B4-BE49-F238E27FC236}">
                  <a16:creationId xmlns:a16="http://schemas.microsoft.com/office/drawing/2014/main" id="{7321BEFD-5ABD-4BE7-85D5-9ED5E40E8373}"/>
                </a:ext>
              </a:extLst>
            </p:cNvPr>
            <p:cNvSpPr txBox="1"/>
            <p:nvPr/>
          </p:nvSpPr>
          <p:spPr>
            <a:xfrm>
              <a:off x="6064332" y="5801998"/>
              <a:ext cx="1092200" cy="213837"/>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媒体服务器群</a:t>
              </a:r>
            </a:p>
          </p:txBody>
        </p:sp>
        <p:sp>
          <p:nvSpPr>
            <p:cNvPr id="67" name="object 25">
              <a:extLst>
                <a:ext uri="{FF2B5EF4-FFF2-40B4-BE49-F238E27FC236}">
                  <a16:creationId xmlns:a16="http://schemas.microsoft.com/office/drawing/2014/main" id="{C6C1940B-F941-467F-A5CB-F05B104AA3DF}"/>
                </a:ext>
              </a:extLst>
            </p:cNvPr>
            <p:cNvSpPr/>
            <p:nvPr/>
          </p:nvSpPr>
          <p:spPr>
            <a:xfrm>
              <a:off x="5627005" y="4853632"/>
              <a:ext cx="2032000" cy="899160"/>
            </a:xfrm>
            <a:custGeom>
              <a:avLst/>
              <a:gdLst/>
              <a:ahLst/>
              <a:cxnLst/>
              <a:rect l="l" t="t" r="r" b="b"/>
              <a:pathLst>
                <a:path w="2032000" h="899160">
                  <a:moveTo>
                    <a:pt x="0" y="149798"/>
                  </a:moveTo>
                  <a:lnTo>
                    <a:pt x="7636" y="102450"/>
                  </a:lnTo>
                  <a:lnTo>
                    <a:pt x="28902" y="61329"/>
                  </a:lnTo>
                  <a:lnTo>
                    <a:pt x="61329" y="28902"/>
                  </a:lnTo>
                  <a:lnTo>
                    <a:pt x="102450" y="7636"/>
                  </a:lnTo>
                  <a:lnTo>
                    <a:pt x="149797" y="0"/>
                  </a:lnTo>
                  <a:lnTo>
                    <a:pt x="1882200" y="0"/>
                  </a:lnTo>
                  <a:lnTo>
                    <a:pt x="1929548" y="7636"/>
                  </a:lnTo>
                  <a:lnTo>
                    <a:pt x="1970670" y="28902"/>
                  </a:lnTo>
                  <a:lnTo>
                    <a:pt x="2003097" y="61329"/>
                  </a:lnTo>
                  <a:lnTo>
                    <a:pt x="2024362" y="102450"/>
                  </a:lnTo>
                  <a:lnTo>
                    <a:pt x="2031999" y="149798"/>
                  </a:lnTo>
                  <a:lnTo>
                    <a:pt x="2031999" y="748970"/>
                  </a:lnTo>
                  <a:lnTo>
                    <a:pt x="2024362" y="796318"/>
                  </a:lnTo>
                  <a:lnTo>
                    <a:pt x="2003097" y="837439"/>
                  </a:lnTo>
                  <a:lnTo>
                    <a:pt x="1970670" y="869866"/>
                  </a:lnTo>
                  <a:lnTo>
                    <a:pt x="1929548" y="891131"/>
                  </a:lnTo>
                  <a:lnTo>
                    <a:pt x="1882200" y="898768"/>
                  </a:lnTo>
                  <a:lnTo>
                    <a:pt x="149797" y="898768"/>
                  </a:lnTo>
                  <a:lnTo>
                    <a:pt x="102450" y="891131"/>
                  </a:lnTo>
                  <a:lnTo>
                    <a:pt x="61329" y="869866"/>
                  </a:lnTo>
                  <a:lnTo>
                    <a:pt x="28902" y="837439"/>
                  </a:lnTo>
                  <a:lnTo>
                    <a:pt x="7636" y="796318"/>
                  </a:lnTo>
                  <a:lnTo>
                    <a:pt x="0" y="748970"/>
                  </a:lnTo>
                  <a:lnTo>
                    <a:pt x="0" y="149798"/>
                  </a:lnTo>
                  <a:close/>
                </a:path>
              </a:pathLst>
            </a:custGeom>
            <a:ln w="19049">
              <a:solidFill>
                <a:srgbClr val="004DD6"/>
              </a:solidFill>
            </a:ln>
          </p:spPr>
          <p:txBody>
            <a:bodyPr wrap="square" lIns="0" tIns="0" rIns="0" bIns="0" rtlCol="0"/>
            <a:lstStyle/>
            <a:p>
              <a:endParaRPr/>
            </a:p>
          </p:txBody>
        </p:sp>
        <p:sp>
          <p:nvSpPr>
            <p:cNvPr id="69" name="object 26">
              <a:extLst>
                <a:ext uri="{FF2B5EF4-FFF2-40B4-BE49-F238E27FC236}">
                  <a16:creationId xmlns:a16="http://schemas.microsoft.com/office/drawing/2014/main" id="{A320171E-0CAD-4946-9B58-96122FA20EB7}"/>
                </a:ext>
              </a:extLst>
            </p:cNvPr>
            <p:cNvSpPr/>
            <p:nvPr/>
          </p:nvSpPr>
          <p:spPr>
            <a:xfrm>
              <a:off x="6553128" y="4431602"/>
              <a:ext cx="195580" cy="410845"/>
            </a:xfrm>
            <a:custGeom>
              <a:avLst/>
              <a:gdLst/>
              <a:ahLst/>
              <a:cxnLst/>
              <a:rect l="l" t="t" r="r" b="b"/>
              <a:pathLst>
                <a:path w="195579" h="410845">
                  <a:moveTo>
                    <a:pt x="195384" y="312615"/>
                  </a:moveTo>
                  <a:lnTo>
                    <a:pt x="0" y="312615"/>
                  </a:lnTo>
                  <a:lnTo>
                    <a:pt x="97693" y="410307"/>
                  </a:lnTo>
                  <a:lnTo>
                    <a:pt x="195384" y="312615"/>
                  </a:lnTo>
                  <a:close/>
                </a:path>
                <a:path w="195579" h="410845">
                  <a:moveTo>
                    <a:pt x="146538" y="97693"/>
                  </a:moveTo>
                  <a:lnTo>
                    <a:pt x="48845" y="97693"/>
                  </a:lnTo>
                  <a:lnTo>
                    <a:pt x="48845" y="312615"/>
                  </a:lnTo>
                  <a:lnTo>
                    <a:pt x="146538" y="312615"/>
                  </a:lnTo>
                  <a:lnTo>
                    <a:pt x="146538" y="97693"/>
                  </a:lnTo>
                  <a:close/>
                </a:path>
                <a:path w="195579" h="410845">
                  <a:moveTo>
                    <a:pt x="97693" y="0"/>
                  </a:moveTo>
                  <a:lnTo>
                    <a:pt x="0" y="97693"/>
                  </a:lnTo>
                  <a:lnTo>
                    <a:pt x="195384" y="97693"/>
                  </a:lnTo>
                  <a:lnTo>
                    <a:pt x="97693" y="0"/>
                  </a:lnTo>
                  <a:close/>
                </a:path>
              </a:pathLst>
            </a:custGeom>
            <a:solidFill>
              <a:srgbClr val="919191"/>
            </a:solidFill>
          </p:spPr>
          <p:txBody>
            <a:bodyPr wrap="square" lIns="0" tIns="0" rIns="0" bIns="0" rtlCol="0"/>
            <a:lstStyle/>
            <a:p>
              <a:endParaRPr/>
            </a:p>
          </p:txBody>
        </p:sp>
        <p:sp>
          <p:nvSpPr>
            <p:cNvPr id="71" name="object 27">
              <a:extLst>
                <a:ext uri="{FF2B5EF4-FFF2-40B4-BE49-F238E27FC236}">
                  <a16:creationId xmlns:a16="http://schemas.microsoft.com/office/drawing/2014/main" id="{711E693F-A360-4888-8121-073B43B393ED}"/>
                </a:ext>
              </a:extLst>
            </p:cNvPr>
            <p:cNvSpPr/>
            <p:nvPr/>
          </p:nvSpPr>
          <p:spPr>
            <a:xfrm>
              <a:off x="3126151" y="2876340"/>
              <a:ext cx="7131684" cy="3325495"/>
            </a:xfrm>
            <a:custGeom>
              <a:avLst/>
              <a:gdLst/>
              <a:ahLst/>
              <a:cxnLst/>
              <a:rect l="l" t="t" r="r" b="b"/>
              <a:pathLst>
                <a:path w="7131684" h="3325495">
                  <a:moveTo>
                    <a:pt x="0" y="358880"/>
                  </a:moveTo>
                  <a:lnTo>
                    <a:pt x="3276" y="310182"/>
                  </a:lnTo>
                  <a:lnTo>
                    <a:pt x="12819" y="263476"/>
                  </a:lnTo>
                  <a:lnTo>
                    <a:pt x="28202" y="219188"/>
                  </a:lnTo>
                  <a:lnTo>
                    <a:pt x="48997" y="177746"/>
                  </a:lnTo>
                  <a:lnTo>
                    <a:pt x="74777" y="139579"/>
                  </a:lnTo>
                  <a:lnTo>
                    <a:pt x="105113" y="105113"/>
                  </a:lnTo>
                  <a:lnTo>
                    <a:pt x="139579" y="74777"/>
                  </a:lnTo>
                  <a:lnTo>
                    <a:pt x="177746" y="48997"/>
                  </a:lnTo>
                  <a:lnTo>
                    <a:pt x="219188" y="28202"/>
                  </a:lnTo>
                  <a:lnTo>
                    <a:pt x="263476" y="12819"/>
                  </a:lnTo>
                  <a:lnTo>
                    <a:pt x="310182" y="3276"/>
                  </a:lnTo>
                  <a:lnTo>
                    <a:pt x="358880" y="0"/>
                  </a:lnTo>
                  <a:lnTo>
                    <a:pt x="6772654" y="0"/>
                  </a:lnTo>
                  <a:lnTo>
                    <a:pt x="6821352" y="3276"/>
                  </a:lnTo>
                  <a:lnTo>
                    <a:pt x="6868058" y="12819"/>
                  </a:lnTo>
                  <a:lnTo>
                    <a:pt x="6912346" y="28202"/>
                  </a:lnTo>
                  <a:lnTo>
                    <a:pt x="6953787" y="48997"/>
                  </a:lnTo>
                  <a:lnTo>
                    <a:pt x="6991955" y="74777"/>
                  </a:lnTo>
                  <a:lnTo>
                    <a:pt x="7026420" y="105113"/>
                  </a:lnTo>
                  <a:lnTo>
                    <a:pt x="7056757" y="139579"/>
                  </a:lnTo>
                  <a:lnTo>
                    <a:pt x="7082536" y="177746"/>
                  </a:lnTo>
                  <a:lnTo>
                    <a:pt x="7103331" y="219188"/>
                  </a:lnTo>
                  <a:lnTo>
                    <a:pt x="7118714" y="263476"/>
                  </a:lnTo>
                  <a:lnTo>
                    <a:pt x="7128258" y="310182"/>
                  </a:lnTo>
                  <a:lnTo>
                    <a:pt x="7131534" y="358880"/>
                  </a:lnTo>
                  <a:lnTo>
                    <a:pt x="7131534" y="2966558"/>
                  </a:lnTo>
                  <a:lnTo>
                    <a:pt x="7128258" y="3015256"/>
                  </a:lnTo>
                  <a:lnTo>
                    <a:pt x="7118714" y="3061962"/>
                  </a:lnTo>
                  <a:lnTo>
                    <a:pt x="7103331" y="3106250"/>
                  </a:lnTo>
                  <a:lnTo>
                    <a:pt x="7082536" y="3147692"/>
                  </a:lnTo>
                  <a:lnTo>
                    <a:pt x="7056757" y="3185859"/>
                  </a:lnTo>
                  <a:lnTo>
                    <a:pt x="7026420" y="3220325"/>
                  </a:lnTo>
                  <a:lnTo>
                    <a:pt x="6991955" y="3250661"/>
                  </a:lnTo>
                  <a:lnTo>
                    <a:pt x="6953787" y="3276441"/>
                  </a:lnTo>
                  <a:lnTo>
                    <a:pt x="6912346" y="3297236"/>
                  </a:lnTo>
                  <a:lnTo>
                    <a:pt x="6868058" y="3312619"/>
                  </a:lnTo>
                  <a:lnTo>
                    <a:pt x="6821352" y="3322162"/>
                  </a:lnTo>
                  <a:lnTo>
                    <a:pt x="6772654" y="3325438"/>
                  </a:lnTo>
                  <a:lnTo>
                    <a:pt x="358880" y="3325438"/>
                  </a:lnTo>
                  <a:lnTo>
                    <a:pt x="310182" y="3322162"/>
                  </a:lnTo>
                  <a:lnTo>
                    <a:pt x="263476" y="3312619"/>
                  </a:lnTo>
                  <a:lnTo>
                    <a:pt x="219188" y="3297236"/>
                  </a:lnTo>
                  <a:lnTo>
                    <a:pt x="177746" y="3276441"/>
                  </a:lnTo>
                  <a:lnTo>
                    <a:pt x="139579" y="3250661"/>
                  </a:lnTo>
                  <a:lnTo>
                    <a:pt x="105113" y="3220325"/>
                  </a:lnTo>
                  <a:lnTo>
                    <a:pt x="74777" y="3185859"/>
                  </a:lnTo>
                  <a:lnTo>
                    <a:pt x="48997" y="3147692"/>
                  </a:lnTo>
                  <a:lnTo>
                    <a:pt x="28202" y="3106250"/>
                  </a:lnTo>
                  <a:lnTo>
                    <a:pt x="12819" y="3061962"/>
                  </a:lnTo>
                  <a:lnTo>
                    <a:pt x="3276" y="3015256"/>
                  </a:lnTo>
                  <a:lnTo>
                    <a:pt x="0" y="2966558"/>
                  </a:lnTo>
                  <a:lnTo>
                    <a:pt x="0" y="358880"/>
                  </a:lnTo>
                  <a:close/>
                </a:path>
              </a:pathLst>
            </a:custGeom>
            <a:ln w="19049">
              <a:solidFill>
                <a:srgbClr val="000000"/>
              </a:solidFill>
            </a:ln>
          </p:spPr>
          <p:txBody>
            <a:bodyPr wrap="square" lIns="0" tIns="0" rIns="0" bIns="0" rtlCol="0"/>
            <a:lstStyle/>
            <a:p>
              <a:endParaRPr/>
            </a:p>
          </p:txBody>
        </p:sp>
        <p:sp>
          <p:nvSpPr>
            <p:cNvPr id="73" name="object 28">
              <a:extLst>
                <a:ext uri="{FF2B5EF4-FFF2-40B4-BE49-F238E27FC236}">
                  <a16:creationId xmlns:a16="http://schemas.microsoft.com/office/drawing/2014/main" id="{6F411597-DBE6-4F19-BBDF-F03A2A4CC554}"/>
                </a:ext>
              </a:extLst>
            </p:cNvPr>
            <p:cNvSpPr/>
            <p:nvPr/>
          </p:nvSpPr>
          <p:spPr>
            <a:xfrm>
              <a:off x="4845536" y="3290547"/>
              <a:ext cx="918844" cy="215265"/>
            </a:xfrm>
            <a:custGeom>
              <a:avLst/>
              <a:gdLst/>
              <a:ahLst/>
              <a:cxnLst/>
              <a:rect l="l" t="t" r="r" b="b"/>
              <a:pathLst>
                <a:path w="918845" h="215264">
                  <a:moveTo>
                    <a:pt x="107462" y="0"/>
                  </a:moveTo>
                  <a:lnTo>
                    <a:pt x="0" y="107462"/>
                  </a:lnTo>
                  <a:lnTo>
                    <a:pt x="107462" y="214923"/>
                  </a:lnTo>
                  <a:lnTo>
                    <a:pt x="107462" y="161192"/>
                  </a:lnTo>
                  <a:lnTo>
                    <a:pt x="864576" y="161192"/>
                  </a:lnTo>
                  <a:lnTo>
                    <a:pt x="918306" y="107462"/>
                  </a:lnTo>
                  <a:lnTo>
                    <a:pt x="864575" y="53731"/>
                  </a:lnTo>
                  <a:lnTo>
                    <a:pt x="107462" y="53731"/>
                  </a:lnTo>
                  <a:lnTo>
                    <a:pt x="107462" y="0"/>
                  </a:lnTo>
                  <a:close/>
                </a:path>
                <a:path w="918845" h="215264">
                  <a:moveTo>
                    <a:pt x="864576" y="161192"/>
                  </a:moveTo>
                  <a:lnTo>
                    <a:pt x="810845" y="161192"/>
                  </a:lnTo>
                  <a:lnTo>
                    <a:pt x="810845" y="214923"/>
                  </a:lnTo>
                  <a:lnTo>
                    <a:pt x="864576" y="161192"/>
                  </a:lnTo>
                  <a:close/>
                </a:path>
                <a:path w="918845" h="215264">
                  <a:moveTo>
                    <a:pt x="810845" y="0"/>
                  </a:moveTo>
                  <a:lnTo>
                    <a:pt x="810845" y="53731"/>
                  </a:lnTo>
                  <a:lnTo>
                    <a:pt x="864575" y="53731"/>
                  </a:lnTo>
                  <a:lnTo>
                    <a:pt x="810845" y="0"/>
                  </a:lnTo>
                  <a:close/>
                </a:path>
              </a:pathLst>
            </a:custGeom>
            <a:solidFill>
              <a:srgbClr val="919191"/>
            </a:solidFill>
          </p:spPr>
          <p:txBody>
            <a:bodyPr wrap="square" lIns="0" tIns="0" rIns="0" bIns="0" rtlCol="0"/>
            <a:lstStyle/>
            <a:p>
              <a:endParaRPr/>
            </a:p>
          </p:txBody>
        </p:sp>
        <p:sp>
          <p:nvSpPr>
            <p:cNvPr id="75" name="object 29">
              <a:extLst>
                <a:ext uri="{FF2B5EF4-FFF2-40B4-BE49-F238E27FC236}">
                  <a16:creationId xmlns:a16="http://schemas.microsoft.com/office/drawing/2014/main" id="{83EE1FA3-9194-49F9-BECC-5D74FA260E0C}"/>
                </a:ext>
              </a:extLst>
            </p:cNvPr>
            <p:cNvSpPr/>
            <p:nvPr/>
          </p:nvSpPr>
          <p:spPr>
            <a:xfrm>
              <a:off x="2696305" y="3427316"/>
              <a:ext cx="1007744" cy="0"/>
            </a:xfrm>
            <a:custGeom>
              <a:avLst/>
              <a:gdLst/>
              <a:ahLst/>
              <a:cxnLst/>
              <a:rect l="l" t="t" r="r" b="b"/>
              <a:pathLst>
                <a:path w="1007745">
                  <a:moveTo>
                    <a:pt x="0" y="0"/>
                  </a:moveTo>
                  <a:lnTo>
                    <a:pt x="1007268" y="0"/>
                  </a:lnTo>
                </a:path>
              </a:pathLst>
            </a:custGeom>
            <a:ln w="28574">
              <a:solidFill>
                <a:srgbClr val="919191"/>
              </a:solidFill>
            </a:ln>
          </p:spPr>
          <p:txBody>
            <a:bodyPr wrap="square" lIns="0" tIns="0" rIns="0" bIns="0" rtlCol="0"/>
            <a:lstStyle/>
            <a:p>
              <a:endParaRPr/>
            </a:p>
          </p:txBody>
        </p:sp>
        <p:sp>
          <p:nvSpPr>
            <p:cNvPr id="77" name="object 30">
              <a:extLst>
                <a:ext uri="{FF2B5EF4-FFF2-40B4-BE49-F238E27FC236}">
                  <a16:creationId xmlns:a16="http://schemas.microsoft.com/office/drawing/2014/main" id="{4352171F-6ED5-479F-B286-34BA2BB6EDFC}"/>
                </a:ext>
              </a:extLst>
            </p:cNvPr>
            <p:cNvSpPr/>
            <p:nvPr/>
          </p:nvSpPr>
          <p:spPr>
            <a:xfrm>
              <a:off x="3646423" y="3384454"/>
              <a:ext cx="85725" cy="85725"/>
            </a:xfrm>
            <a:custGeom>
              <a:avLst/>
              <a:gdLst/>
              <a:ahLst/>
              <a:cxnLst/>
              <a:rect l="l" t="t" r="r" b="b"/>
              <a:pathLst>
                <a:path w="85725" h="85725">
                  <a:moveTo>
                    <a:pt x="0" y="0"/>
                  </a:moveTo>
                  <a:lnTo>
                    <a:pt x="0" y="85725"/>
                  </a:lnTo>
                  <a:lnTo>
                    <a:pt x="85725" y="42862"/>
                  </a:lnTo>
                  <a:lnTo>
                    <a:pt x="0" y="0"/>
                  </a:lnTo>
                  <a:close/>
                </a:path>
              </a:pathLst>
            </a:custGeom>
            <a:solidFill>
              <a:srgbClr val="919191"/>
            </a:solidFill>
          </p:spPr>
          <p:txBody>
            <a:bodyPr wrap="square" lIns="0" tIns="0" rIns="0" bIns="0" rtlCol="0"/>
            <a:lstStyle/>
            <a:p>
              <a:endParaRPr/>
            </a:p>
          </p:txBody>
        </p:sp>
        <p:sp>
          <p:nvSpPr>
            <p:cNvPr id="79" name="object 31">
              <a:extLst>
                <a:ext uri="{FF2B5EF4-FFF2-40B4-BE49-F238E27FC236}">
                  <a16:creationId xmlns:a16="http://schemas.microsoft.com/office/drawing/2014/main" id="{B68FECB3-BF46-4B1F-854B-ABD174099606}"/>
                </a:ext>
              </a:extLst>
            </p:cNvPr>
            <p:cNvSpPr/>
            <p:nvPr/>
          </p:nvSpPr>
          <p:spPr>
            <a:xfrm>
              <a:off x="1836613" y="3073673"/>
              <a:ext cx="676029" cy="676028"/>
            </a:xfrm>
            <a:prstGeom prst="rect">
              <a:avLst/>
            </a:prstGeom>
            <a:blipFill>
              <a:blip r:embed="rId8" cstate="print"/>
              <a:stretch>
                <a:fillRect/>
              </a:stretch>
            </a:blipFill>
          </p:spPr>
          <p:txBody>
            <a:bodyPr wrap="square" lIns="0" tIns="0" rIns="0" bIns="0" rtlCol="0"/>
            <a:lstStyle/>
            <a:p>
              <a:endParaRPr/>
            </a:p>
          </p:txBody>
        </p:sp>
      </p:grpSp>
      <p:cxnSp>
        <p:nvCxnSpPr>
          <p:cNvPr id="2" name="直接连接符 1">
            <a:extLst>
              <a:ext uri="{FF2B5EF4-FFF2-40B4-BE49-F238E27FC236}">
                <a16:creationId xmlns:a16="http://schemas.microsoft.com/office/drawing/2014/main" id="{853CF571-AE36-EB68-BC5F-F0A9F64323C6}"/>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0F68B6E0-E820-F747-F4C7-0330542752C4}"/>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26" name="TextBox 6">
            <a:extLst>
              <a:ext uri="{FF2B5EF4-FFF2-40B4-BE49-F238E27FC236}">
                <a16:creationId xmlns:a16="http://schemas.microsoft.com/office/drawing/2014/main" id="{CEB90E03-1769-9D0C-1053-BFAAFE87CAD5}"/>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27" name="TextBox 7">
            <a:extLst>
              <a:ext uri="{FF2B5EF4-FFF2-40B4-BE49-F238E27FC236}">
                <a16:creationId xmlns:a16="http://schemas.microsoft.com/office/drawing/2014/main" id="{7A69E649-FF78-D5FB-8ABE-8DDFEB73DE29}"/>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8" name="TextBox 9">
            <a:extLst>
              <a:ext uri="{FF2B5EF4-FFF2-40B4-BE49-F238E27FC236}">
                <a16:creationId xmlns:a16="http://schemas.microsoft.com/office/drawing/2014/main" id="{6284AD5E-7D55-01D7-9C8A-48A7857CA47D}"/>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31" name="TextBox 10">
            <a:extLst>
              <a:ext uri="{FF2B5EF4-FFF2-40B4-BE49-F238E27FC236}">
                <a16:creationId xmlns:a16="http://schemas.microsoft.com/office/drawing/2014/main" id="{8E7E8ACF-B067-88B4-2596-B000F23C1CDB}"/>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33" name="直接连接符 32">
            <a:extLst>
              <a:ext uri="{FF2B5EF4-FFF2-40B4-BE49-F238E27FC236}">
                <a16:creationId xmlns:a16="http://schemas.microsoft.com/office/drawing/2014/main" id="{2F4A0A4D-324E-A61B-6F1D-4EF0AB6368E1}"/>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67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1.2 </a:t>
            </a:r>
            <a:r>
              <a:rPr lang="zh-CN" altLang="en-US" sz="2800" b="1" dirty="0">
                <a:solidFill>
                  <a:schemeClr val="tx1">
                    <a:lumMod val="65000"/>
                    <a:lumOff val="35000"/>
                  </a:schemeClr>
                </a:solidFill>
                <a:cs typeface="+mn-ea"/>
                <a:sym typeface="+mn-lt"/>
              </a:rPr>
              <a:t>软件部署</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7" name="object 3">
            <a:extLst>
              <a:ext uri="{FF2B5EF4-FFF2-40B4-BE49-F238E27FC236}">
                <a16:creationId xmlns:a16="http://schemas.microsoft.com/office/drawing/2014/main" id="{DC7B4AA4-2ED0-4782-A030-B2AD14BEE311}"/>
              </a:ext>
            </a:extLst>
          </p:cNvPr>
          <p:cNvSpPr txBox="1"/>
          <p:nvPr/>
        </p:nvSpPr>
        <p:spPr>
          <a:xfrm>
            <a:off x="1088390" y="1763898"/>
            <a:ext cx="11103610" cy="1051570"/>
          </a:xfrm>
          <a:prstGeom prst="rect">
            <a:avLst/>
          </a:prstGeom>
        </p:spPr>
        <p:txBody>
          <a:bodyPr vert="horz" wrap="square" lIns="0" tIns="12700" rIns="0" bIns="0" rtlCol="0">
            <a:spAutoFit/>
          </a:bodyPr>
          <a:lstStyle/>
          <a:p>
            <a:pPr marL="12700" marR="5080">
              <a:lnSpc>
                <a:spcPct val="150000"/>
              </a:lnSpc>
              <a:spcBef>
                <a:spcPts val="100"/>
              </a:spcBef>
            </a:pPr>
            <a:r>
              <a:rPr lang="zh-CN" altLang="en-US" sz="2400" spc="55" dirty="0">
                <a:solidFill>
                  <a:srgbClr val="0033CC"/>
                </a:solidFill>
                <a:latin typeface="黑体" panose="02010609060101010101" pitchFamily="49" charset="-122"/>
                <a:cs typeface="微软雅黑"/>
              </a:rPr>
              <a:t>集群式服务器应用部署：</a:t>
            </a:r>
            <a:r>
              <a:rPr lang="zh-CN" altLang="en-US" sz="2400" spc="55" dirty="0">
                <a:latin typeface="黑体" panose="02010609060101010101" pitchFamily="49" charset="-122"/>
                <a:cs typeface="微软雅黑"/>
              </a:rPr>
              <a:t>适用于并发用户访问量大（</a:t>
            </a:r>
            <a:r>
              <a:rPr lang="en-US" altLang="zh-CN" sz="2400" spc="55" dirty="0">
                <a:latin typeface="黑体" panose="02010609060101010101" pitchFamily="49" charset="-122"/>
                <a:cs typeface="微软雅黑"/>
              </a:rPr>
              <a:t>10000</a:t>
            </a:r>
            <a:r>
              <a:rPr lang="zh-CN" altLang="en-US" sz="2400" spc="55" dirty="0">
                <a:latin typeface="黑体" panose="02010609060101010101" pitchFamily="49" charset="-122"/>
                <a:cs typeface="微软雅黑"/>
              </a:rPr>
              <a:t>以上）、对系统稳定性和性能要求高的分布式平台部署。</a:t>
            </a:r>
            <a:endParaRPr sz="2400" dirty="0">
              <a:latin typeface="黑体" panose="02010609060101010101" pitchFamily="49" charset="-122"/>
              <a:cs typeface="微软雅黑"/>
            </a:endParaRPr>
          </a:p>
        </p:txBody>
      </p:sp>
      <p:grpSp>
        <p:nvGrpSpPr>
          <p:cNvPr id="138" name="组合 137">
            <a:extLst>
              <a:ext uri="{FF2B5EF4-FFF2-40B4-BE49-F238E27FC236}">
                <a16:creationId xmlns:a16="http://schemas.microsoft.com/office/drawing/2014/main" id="{838113A1-EA66-4B1B-A07D-D462C5225FC3}"/>
              </a:ext>
            </a:extLst>
          </p:cNvPr>
          <p:cNvGrpSpPr/>
          <p:nvPr/>
        </p:nvGrpSpPr>
        <p:grpSpPr>
          <a:xfrm>
            <a:off x="1279504" y="2964838"/>
            <a:ext cx="9632991" cy="3595370"/>
            <a:chOff x="1361350" y="2879971"/>
            <a:chExt cx="9632991" cy="3595370"/>
          </a:xfrm>
        </p:grpSpPr>
        <p:sp>
          <p:nvSpPr>
            <p:cNvPr id="13" name="object 4">
              <a:extLst>
                <a:ext uri="{FF2B5EF4-FFF2-40B4-BE49-F238E27FC236}">
                  <a16:creationId xmlns:a16="http://schemas.microsoft.com/office/drawing/2014/main" id="{D710DFEA-0471-4416-8ED6-B7FF0CC5FACD}"/>
                </a:ext>
              </a:extLst>
            </p:cNvPr>
            <p:cNvSpPr/>
            <p:nvPr/>
          </p:nvSpPr>
          <p:spPr>
            <a:xfrm>
              <a:off x="2650882" y="4501666"/>
              <a:ext cx="8128000" cy="0"/>
            </a:xfrm>
            <a:custGeom>
              <a:avLst/>
              <a:gdLst/>
              <a:ahLst/>
              <a:cxnLst/>
              <a:rect l="l" t="t" r="r" b="b"/>
              <a:pathLst>
                <a:path w="8128000">
                  <a:moveTo>
                    <a:pt x="0" y="0"/>
                  </a:moveTo>
                  <a:lnTo>
                    <a:pt x="8127975" y="0"/>
                  </a:lnTo>
                </a:path>
              </a:pathLst>
            </a:custGeom>
            <a:ln w="57149">
              <a:solidFill>
                <a:srgbClr val="659244"/>
              </a:solidFill>
            </a:ln>
          </p:spPr>
          <p:txBody>
            <a:bodyPr wrap="square" lIns="0" tIns="0" rIns="0" bIns="0" rtlCol="0"/>
            <a:lstStyle/>
            <a:p>
              <a:endParaRPr/>
            </a:p>
          </p:txBody>
        </p:sp>
        <p:sp>
          <p:nvSpPr>
            <p:cNvPr id="22" name="object 5">
              <a:extLst>
                <a:ext uri="{FF2B5EF4-FFF2-40B4-BE49-F238E27FC236}">
                  <a16:creationId xmlns:a16="http://schemas.microsoft.com/office/drawing/2014/main" id="{E78BE611-612F-4BEA-8B0E-251531C823B1}"/>
                </a:ext>
              </a:extLst>
            </p:cNvPr>
            <p:cNvSpPr/>
            <p:nvPr/>
          </p:nvSpPr>
          <p:spPr>
            <a:xfrm>
              <a:off x="7961417" y="3116388"/>
              <a:ext cx="707289" cy="707289"/>
            </a:xfrm>
            <a:prstGeom prst="rect">
              <a:avLst/>
            </a:prstGeom>
            <a:blipFill>
              <a:blip r:embed="rId4" cstate="print"/>
              <a:stretch>
                <a:fillRect/>
              </a:stretch>
            </a:blipFill>
          </p:spPr>
          <p:txBody>
            <a:bodyPr wrap="square" lIns="0" tIns="0" rIns="0" bIns="0" rtlCol="0"/>
            <a:lstStyle/>
            <a:p>
              <a:endParaRPr/>
            </a:p>
          </p:txBody>
        </p:sp>
        <p:sp>
          <p:nvSpPr>
            <p:cNvPr id="25" name="object 6">
              <a:extLst>
                <a:ext uri="{FF2B5EF4-FFF2-40B4-BE49-F238E27FC236}">
                  <a16:creationId xmlns:a16="http://schemas.microsoft.com/office/drawing/2014/main" id="{442A4BB4-F7EB-4A26-89F5-C37FD0B937E7}"/>
                </a:ext>
              </a:extLst>
            </p:cNvPr>
            <p:cNvSpPr txBox="1"/>
            <p:nvPr/>
          </p:nvSpPr>
          <p:spPr>
            <a:xfrm>
              <a:off x="7777421" y="3828347"/>
              <a:ext cx="9144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邮件服务器</a:t>
              </a:r>
            </a:p>
          </p:txBody>
        </p:sp>
        <p:sp>
          <p:nvSpPr>
            <p:cNvPr id="29" name="object 7">
              <a:extLst>
                <a:ext uri="{FF2B5EF4-FFF2-40B4-BE49-F238E27FC236}">
                  <a16:creationId xmlns:a16="http://schemas.microsoft.com/office/drawing/2014/main" id="{E8AD832D-A9F6-493C-9CD2-AC67914E3897}"/>
                </a:ext>
              </a:extLst>
            </p:cNvPr>
            <p:cNvSpPr/>
            <p:nvPr/>
          </p:nvSpPr>
          <p:spPr>
            <a:xfrm>
              <a:off x="9247048" y="3112479"/>
              <a:ext cx="707290" cy="707290"/>
            </a:xfrm>
            <a:prstGeom prst="rect">
              <a:avLst/>
            </a:prstGeom>
            <a:blipFill>
              <a:blip r:embed="rId4" cstate="print"/>
              <a:stretch>
                <a:fillRect/>
              </a:stretch>
            </a:blipFill>
          </p:spPr>
          <p:txBody>
            <a:bodyPr wrap="square" lIns="0" tIns="0" rIns="0" bIns="0" rtlCol="0"/>
            <a:lstStyle/>
            <a:p>
              <a:endParaRPr/>
            </a:p>
          </p:txBody>
        </p:sp>
        <p:sp>
          <p:nvSpPr>
            <p:cNvPr id="30" name="object 8">
              <a:extLst>
                <a:ext uri="{FF2B5EF4-FFF2-40B4-BE49-F238E27FC236}">
                  <a16:creationId xmlns:a16="http://schemas.microsoft.com/office/drawing/2014/main" id="{3116CB27-9C6D-4E73-8EA4-D8B9F5AC82A1}"/>
                </a:ext>
              </a:extLst>
            </p:cNvPr>
            <p:cNvSpPr txBox="1"/>
            <p:nvPr/>
          </p:nvSpPr>
          <p:spPr>
            <a:xfrm>
              <a:off x="8906742" y="3824437"/>
              <a:ext cx="14478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域控制器（可选）</a:t>
              </a:r>
            </a:p>
          </p:txBody>
        </p:sp>
        <p:sp>
          <p:nvSpPr>
            <p:cNvPr id="32" name="object 9">
              <a:extLst>
                <a:ext uri="{FF2B5EF4-FFF2-40B4-BE49-F238E27FC236}">
                  <a16:creationId xmlns:a16="http://schemas.microsoft.com/office/drawing/2014/main" id="{C88BBBAB-0CF9-40B2-B05E-1FFECC7D7611}"/>
                </a:ext>
              </a:extLst>
            </p:cNvPr>
            <p:cNvSpPr/>
            <p:nvPr/>
          </p:nvSpPr>
          <p:spPr>
            <a:xfrm>
              <a:off x="3241859" y="3131010"/>
              <a:ext cx="720082" cy="723953"/>
            </a:xfrm>
            <a:prstGeom prst="rect">
              <a:avLst/>
            </a:prstGeom>
            <a:blipFill>
              <a:blip r:embed="rId5" cstate="print"/>
              <a:stretch>
                <a:fillRect/>
              </a:stretch>
            </a:blipFill>
          </p:spPr>
          <p:txBody>
            <a:bodyPr wrap="square" lIns="0" tIns="0" rIns="0" bIns="0" rtlCol="0"/>
            <a:lstStyle/>
            <a:p>
              <a:endParaRPr/>
            </a:p>
          </p:txBody>
        </p:sp>
        <p:sp>
          <p:nvSpPr>
            <p:cNvPr id="33" name="object 10">
              <a:extLst>
                <a:ext uri="{FF2B5EF4-FFF2-40B4-BE49-F238E27FC236}">
                  <a16:creationId xmlns:a16="http://schemas.microsoft.com/office/drawing/2014/main" id="{8B881E56-4F1E-4035-967B-D5D1D84DE70D}"/>
                </a:ext>
              </a:extLst>
            </p:cNvPr>
            <p:cNvSpPr txBox="1"/>
            <p:nvPr/>
          </p:nvSpPr>
          <p:spPr>
            <a:xfrm>
              <a:off x="3338309" y="3863520"/>
              <a:ext cx="5588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防火墙</a:t>
              </a:r>
            </a:p>
          </p:txBody>
        </p:sp>
        <p:sp>
          <p:nvSpPr>
            <p:cNvPr id="36" name="object 11">
              <a:extLst>
                <a:ext uri="{FF2B5EF4-FFF2-40B4-BE49-F238E27FC236}">
                  <a16:creationId xmlns:a16="http://schemas.microsoft.com/office/drawing/2014/main" id="{381D7E36-5822-4FBE-8684-A17AEC6BEBE8}"/>
                </a:ext>
              </a:extLst>
            </p:cNvPr>
            <p:cNvSpPr/>
            <p:nvPr/>
          </p:nvSpPr>
          <p:spPr>
            <a:xfrm>
              <a:off x="9446335" y="4536845"/>
              <a:ext cx="216535" cy="288290"/>
            </a:xfrm>
            <a:custGeom>
              <a:avLst/>
              <a:gdLst/>
              <a:ahLst/>
              <a:cxnLst/>
              <a:rect l="l" t="t" r="r" b="b"/>
              <a:pathLst>
                <a:path w="216534" h="288289">
                  <a:moveTo>
                    <a:pt x="215999" y="179998"/>
                  </a:moveTo>
                  <a:lnTo>
                    <a:pt x="0" y="179998"/>
                  </a:lnTo>
                  <a:lnTo>
                    <a:pt x="107999" y="287997"/>
                  </a:lnTo>
                  <a:lnTo>
                    <a:pt x="215999" y="179998"/>
                  </a:lnTo>
                  <a:close/>
                </a:path>
                <a:path w="216534" h="288289">
                  <a:moveTo>
                    <a:pt x="161999" y="107999"/>
                  </a:moveTo>
                  <a:lnTo>
                    <a:pt x="53999" y="107999"/>
                  </a:lnTo>
                  <a:lnTo>
                    <a:pt x="53999" y="179998"/>
                  </a:lnTo>
                  <a:lnTo>
                    <a:pt x="161999" y="179998"/>
                  </a:lnTo>
                  <a:lnTo>
                    <a:pt x="161999" y="107999"/>
                  </a:lnTo>
                  <a:close/>
                </a:path>
                <a:path w="216534" h="288289">
                  <a:moveTo>
                    <a:pt x="107999" y="0"/>
                  </a:moveTo>
                  <a:lnTo>
                    <a:pt x="0" y="107999"/>
                  </a:lnTo>
                  <a:lnTo>
                    <a:pt x="215999" y="107999"/>
                  </a:lnTo>
                  <a:lnTo>
                    <a:pt x="107999" y="0"/>
                  </a:lnTo>
                  <a:close/>
                </a:path>
              </a:pathLst>
            </a:custGeom>
            <a:solidFill>
              <a:srgbClr val="919191"/>
            </a:solidFill>
          </p:spPr>
          <p:txBody>
            <a:bodyPr wrap="square" lIns="0" tIns="0" rIns="0" bIns="0" rtlCol="0"/>
            <a:lstStyle/>
            <a:p>
              <a:endParaRPr/>
            </a:p>
          </p:txBody>
        </p:sp>
        <p:sp>
          <p:nvSpPr>
            <p:cNvPr id="37" name="object 12">
              <a:extLst>
                <a:ext uri="{FF2B5EF4-FFF2-40B4-BE49-F238E27FC236}">
                  <a16:creationId xmlns:a16="http://schemas.microsoft.com/office/drawing/2014/main" id="{05A9E451-FBF1-497E-A22B-800886FAF499}"/>
                </a:ext>
              </a:extLst>
            </p:cNvPr>
            <p:cNvSpPr/>
            <p:nvPr/>
          </p:nvSpPr>
          <p:spPr>
            <a:xfrm>
              <a:off x="6769574" y="4146073"/>
              <a:ext cx="195580" cy="324485"/>
            </a:xfrm>
            <a:custGeom>
              <a:avLst/>
              <a:gdLst/>
              <a:ahLst/>
              <a:cxnLst/>
              <a:rect l="l" t="t" r="r" b="b"/>
              <a:pathLst>
                <a:path w="195579" h="324485">
                  <a:moveTo>
                    <a:pt x="195384" y="226306"/>
                  </a:moveTo>
                  <a:lnTo>
                    <a:pt x="0" y="226306"/>
                  </a:lnTo>
                  <a:lnTo>
                    <a:pt x="97692" y="323998"/>
                  </a:lnTo>
                  <a:lnTo>
                    <a:pt x="195384" y="226306"/>
                  </a:lnTo>
                  <a:close/>
                </a:path>
                <a:path w="195579" h="324485">
                  <a:moveTo>
                    <a:pt x="146538" y="97692"/>
                  </a:moveTo>
                  <a:lnTo>
                    <a:pt x="48845" y="97692"/>
                  </a:lnTo>
                  <a:lnTo>
                    <a:pt x="48845" y="226306"/>
                  </a:lnTo>
                  <a:lnTo>
                    <a:pt x="146538" y="226306"/>
                  </a:lnTo>
                  <a:lnTo>
                    <a:pt x="146538" y="97692"/>
                  </a:lnTo>
                  <a:close/>
                </a:path>
                <a:path w="195579" h="324485">
                  <a:moveTo>
                    <a:pt x="97692" y="0"/>
                  </a:moveTo>
                  <a:lnTo>
                    <a:pt x="0" y="97692"/>
                  </a:lnTo>
                  <a:lnTo>
                    <a:pt x="195384" y="97692"/>
                  </a:lnTo>
                  <a:lnTo>
                    <a:pt x="97692" y="0"/>
                  </a:lnTo>
                  <a:close/>
                </a:path>
              </a:pathLst>
            </a:custGeom>
            <a:solidFill>
              <a:srgbClr val="919191"/>
            </a:solidFill>
          </p:spPr>
          <p:txBody>
            <a:bodyPr wrap="square" lIns="0" tIns="0" rIns="0" bIns="0" rtlCol="0"/>
            <a:lstStyle/>
            <a:p>
              <a:endParaRPr/>
            </a:p>
          </p:txBody>
        </p:sp>
        <p:sp>
          <p:nvSpPr>
            <p:cNvPr id="38" name="object 13">
              <a:extLst>
                <a:ext uri="{FF2B5EF4-FFF2-40B4-BE49-F238E27FC236}">
                  <a16:creationId xmlns:a16="http://schemas.microsoft.com/office/drawing/2014/main" id="{50711414-A009-40B9-8923-22FA4A267A51}"/>
                </a:ext>
              </a:extLst>
            </p:cNvPr>
            <p:cNvSpPr/>
            <p:nvPr/>
          </p:nvSpPr>
          <p:spPr>
            <a:xfrm>
              <a:off x="8172434" y="4064012"/>
              <a:ext cx="195580" cy="410845"/>
            </a:xfrm>
            <a:custGeom>
              <a:avLst/>
              <a:gdLst/>
              <a:ahLst/>
              <a:cxnLst/>
              <a:rect l="l" t="t" r="r" b="b"/>
              <a:pathLst>
                <a:path w="195579" h="410845">
                  <a:moveTo>
                    <a:pt x="195384" y="312615"/>
                  </a:moveTo>
                  <a:lnTo>
                    <a:pt x="0" y="312615"/>
                  </a:lnTo>
                  <a:lnTo>
                    <a:pt x="97693" y="410307"/>
                  </a:lnTo>
                  <a:lnTo>
                    <a:pt x="195384" y="312615"/>
                  </a:lnTo>
                  <a:close/>
                </a:path>
                <a:path w="195579" h="410845">
                  <a:moveTo>
                    <a:pt x="146538" y="97692"/>
                  </a:moveTo>
                  <a:lnTo>
                    <a:pt x="48845" y="97692"/>
                  </a:lnTo>
                  <a:lnTo>
                    <a:pt x="48845" y="312615"/>
                  </a:lnTo>
                  <a:lnTo>
                    <a:pt x="146538" y="312615"/>
                  </a:lnTo>
                  <a:lnTo>
                    <a:pt x="146538" y="97692"/>
                  </a:lnTo>
                  <a:close/>
                </a:path>
                <a:path w="195579" h="410845">
                  <a:moveTo>
                    <a:pt x="97693" y="0"/>
                  </a:moveTo>
                  <a:lnTo>
                    <a:pt x="0" y="97692"/>
                  </a:lnTo>
                  <a:lnTo>
                    <a:pt x="195384" y="97692"/>
                  </a:lnTo>
                  <a:lnTo>
                    <a:pt x="97693" y="0"/>
                  </a:lnTo>
                  <a:close/>
                </a:path>
              </a:pathLst>
            </a:custGeom>
            <a:solidFill>
              <a:srgbClr val="919191"/>
            </a:solidFill>
          </p:spPr>
          <p:txBody>
            <a:bodyPr wrap="square" lIns="0" tIns="0" rIns="0" bIns="0" rtlCol="0"/>
            <a:lstStyle/>
            <a:p>
              <a:endParaRPr/>
            </a:p>
          </p:txBody>
        </p:sp>
        <p:sp>
          <p:nvSpPr>
            <p:cNvPr id="39" name="object 14">
              <a:extLst>
                <a:ext uri="{FF2B5EF4-FFF2-40B4-BE49-F238E27FC236}">
                  <a16:creationId xmlns:a16="http://schemas.microsoft.com/office/drawing/2014/main" id="{0B909761-6A73-4FC1-8D98-F57851A171C1}"/>
                </a:ext>
              </a:extLst>
            </p:cNvPr>
            <p:cNvSpPr/>
            <p:nvPr/>
          </p:nvSpPr>
          <p:spPr>
            <a:xfrm>
              <a:off x="9438525" y="4060103"/>
              <a:ext cx="195580" cy="410845"/>
            </a:xfrm>
            <a:custGeom>
              <a:avLst/>
              <a:gdLst/>
              <a:ahLst/>
              <a:cxnLst/>
              <a:rect l="l" t="t" r="r" b="b"/>
              <a:pathLst>
                <a:path w="195579" h="410845">
                  <a:moveTo>
                    <a:pt x="195385" y="312616"/>
                  </a:moveTo>
                  <a:lnTo>
                    <a:pt x="0" y="312616"/>
                  </a:lnTo>
                  <a:lnTo>
                    <a:pt x="97693" y="410307"/>
                  </a:lnTo>
                  <a:lnTo>
                    <a:pt x="195385" y="312616"/>
                  </a:lnTo>
                  <a:close/>
                </a:path>
                <a:path w="195579" h="410845">
                  <a:moveTo>
                    <a:pt x="146540" y="97693"/>
                  </a:moveTo>
                  <a:lnTo>
                    <a:pt x="48846" y="97693"/>
                  </a:lnTo>
                  <a:lnTo>
                    <a:pt x="48846" y="312616"/>
                  </a:lnTo>
                  <a:lnTo>
                    <a:pt x="146540" y="312616"/>
                  </a:lnTo>
                  <a:lnTo>
                    <a:pt x="146540" y="97693"/>
                  </a:lnTo>
                  <a:close/>
                </a:path>
                <a:path w="195579" h="410845">
                  <a:moveTo>
                    <a:pt x="97693" y="0"/>
                  </a:moveTo>
                  <a:lnTo>
                    <a:pt x="0" y="97693"/>
                  </a:lnTo>
                  <a:lnTo>
                    <a:pt x="195385" y="97693"/>
                  </a:lnTo>
                  <a:lnTo>
                    <a:pt x="97693" y="0"/>
                  </a:lnTo>
                  <a:close/>
                </a:path>
              </a:pathLst>
            </a:custGeom>
            <a:solidFill>
              <a:srgbClr val="919191"/>
            </a:solidFill>
          </p:spPr>
          <p:txBody>
            <a:bodyPr wrap="square" lIns="0" tIns="0" rIns="0" bIns="0" rtlCol="0"/>
            <a:lstStyle/>
            <a:p>
              <a:endParaRPr/>
            </a:p>
          </p:txBody>
        </p:sp>
        <p:sp>
          <p:nvSpPr>
            <p:cNvPr id="47" name="object 15">
              <a:extLst>
                <a:ext uri="{FF2B5EF4-FFF2-40B4-BE49-F238E27FC236}">
                  <a16:creationId xmlns:a16="http://schemas.microsoft.com/office/drawing/2014/main" id="{EA20480A-CB96-4FBB-AED1-8DBA5B50E7BE}"/>
                </a:ext>
              </a:extLst>
            </p:cNvPr>
            <p:cNvSpPr/>
            <p:nvPr/>
          </p:nvSpPr>
          <p:spPr>
            <a:xfrm>
              <a:off x="6343563" y="5327169"/>
              <a:ext cx="429844" cy="667460"/>
            </a:xfrm>
            <a:prstGeom prst="rect">
              <a:avLst/>
            </a:prstGeom>
            <a:blipFill>
              <a:blip r:embed="rId6" cstate="print"/>
              <a:stretch>
                <a:fillRect/>
              </a:stretch>
            </a:blipFill>
          </p:spPr>
          <p:txBody>
            <a:bodyPr wrap="square" lIns="0" tIns="0" rIns="0" bIns="0" rtlCol="0"/>
            <a:lstStyle/>
            <a:p>
              <a:endParaRPr/>
            </a:p>
          </p:txBody>
        </p:sp>
        <p:sp>
          <p:nvSpPr>
            <p:cNvPr id="49" name="object 16">
              <a:extLst>
                <a:ext uri="{FF2B5EF4-FFF2-40B4-BE49-F238E27FC236}">
                  <a16:creationId xmlns:a16="http://schemas.microsoft.com/office/drawing/2014/main" id="{FEF7365C-BE1A-482B-AB2C-69FF86CB5A6D}"/>
                </a:ext>
              </a:extLst>
            </p:cNvPr>
            <p:cNvSpPr/>
            <p:nvPr/>
          </p:nvSpPr>
          <p:spPr>
            <a:xfrm>
              <a:off x="6847654" y="5323261"/>
              <a:ext cx="429844" cy="667460"/>
            </a:xfrm>
            <a:prstGeom prst="rect">
              <a:avLst/>
            </a:prstGeom>
            <a:blipFill>
              <a:blip r:embed="rId6" cstate="print"/>
              <a:stretch>
                <a:fillRect/>
              </a:stretch>
            </a:blipFill>
          </p:spPr>
          <p:txBody>
            <a:bodyPr wrap="square" lIns="0" tIns="0" rIns="0" bIns="0" rtlCol="0"/>
            <a:lstStyle/>
            <a:p>
              <a:endParaRPr/>
            </a:p>
          </p:txBody>
        </p:sp>
        <p:sp>
          <p:nvSpPr>
            <p:cNvPr id="51" name="object 17">
              <a:extLst>
                <a:ext uri="{FF2B5EF4-FFF2-40B4-BE49-F238E27FC236}">
                  <a16:creationId xmlns:a16="http://schemas.microsoft.com/office/drawing/2014/main" id="{61D933E9-265D-45B7-94EC-8C3CBF515138}"/>
                </a:ext>
              </a:extLst>
            </p:cNvPr>
            <p:cNvSpPr/>
            <p:nvPr/>
          </p:nvSpPr>
          <p:spPr>
            <a:xfrm>
              <a:off x="7570574" y="5323261"/>
              <a:ext cx="429844" cy="667460"/>
            </a:xfrm>
            <a:prstGeom prst="rect">
              <a:avLst/>
            </a:prstGeom>
            <a:blipFill>
              <a:blip r:embed="rId6" cstate="print"/>
              <a:stretch>
                <a:fillRect/>
              </a:stretch>
            </a:blipFill>
          </p:spPr>
          <p:txBody>
            <a:bodyPr wrap="square" lIns="0" tIns="0" rIns="0" bIns="0" rtlCol="0"/>
            <a:lstStyle/>
            <a:p>
              <a:endParaRPr/>
            </a:p>
          </p:txBody>
        </p:sp>
        <p:sp>
          <p:nvSpPr>
            <p:cNvPr id="53" name="object 18">
              <a:extLst>
                <a:ext uri="{FF2B5EF4-FFF2-40B4-BE49-F238E27FC236}">
                  <a16:creationId xmlns:a16="http://schemas.microsoft.com/office/drawing/2014/main" id="{D4FE65AF-3C98-42FC-833A-6B294C12322A}"/>
                </a:ext>
              </a:extLst>
            </p:cNvPr>
            <p:cNvSpPr txBox="1"/>
            <p:nvPr/>
          </p:nvSpPr>
          <p:spPr>
            <a:xfrm>
              <a:off x="6585509" y="6133881"/>
              <a:ext cx="10922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媒体服务器群</a:t>
              </a:r>
            </a:p>
          </p:txBody>
        </p:sp>
        <p:sp>
          <p:nvSpPr>
            <p:cNvPr id="55" name="object 19">
              <a:extLst>
                <a:ext uri="{FF2B5EF4-FFF2-40B4-BE49-F238E27FC236}">
                  <a16:creationId xmlns:a16="http://schemas.microsoft.com/office/drawing/2014/main" id="{283F361F-54E0-4E66-AE0D-239D4ED9B577}"/>
                </a:ext>
              </a:extLst>
            </p:cNvPr>
            <p:cNvSpPr/>
            <p:nvPr/>
          </p:nvSpPr>
          <p:spPr>
            <a:xfrm>
              <a:off x="6148181" y="5185514"/>
              <a:ext cx="2032000" cy="899160"/>
            </a:xfrm>
            <a:custGeom>
              <a:avLst/>
              <a:gdLst/>
              <a:ahLst/>
              <a:cxnLst/>
              <a:rect l="l" t="t" r="r" b="b"/>
              <a:pathLst>
                <a:path w="2032000" h="899160">
                  <a:moveTo>
                    <a:pt x="0" y="149797"/>
                  </a:moveTo>
                  <a:lnTo>
                    <a:pt x="7636" y="102450"/>
                  </a:lnTo>
                  <a:lnTo>
                    <a:pt x="28902" y="61329"/>
                  </a:lnTo>
                  <a:lnTo>
                    <a:pt x="61329" y="28902"/>
                  </a:lnTo>
                  <a:lnTo>
                    <a:pt x="102450" y="7636"/>
                  </a:lnTo>
                  <a:lnTo>
                    <a:pt x="149797" y="0"/>
                  </a:lnTo>
                  <a:lnTo>
                    <a:pt x="1882201" y="0"/>
                  </a:lnTo>
                  <a:lnTo>
                    <a:pt x="1929549" y="7636"/>
                  </a:lnTo>
                  <a:lnTo>
                    <a:pt x="1970670" y="28902"/>
                  </a:lnTo>
                  <a:lnTo>
                    <a:pt x="2003097" y="61329"/>
                  </a:lnTo>
                  <a:lnTo>
                    <a:pt x="2024362" y="102450"/>
                  </a:lnTo>
                  <a:lnTo>
                    <a:pt x="2031999" y="149797"/>
                  </a:lnTo>
                  <a:lnTo>
                    <a:pt x="2031999" y="748970"/>
                  </a:lnTo>
                  <a:lnTo>
                    <a:pt x="2024362" y="796318"/>
                  </a:lnTo>
                  <a:lnTo>
                    <a:pt x="2003097" y="837439"/>
                  </a:lnTo>
                  <a:lnTo>
                    <a:pt x="1970670" y="869866"/>
                  </a:lnTo>
                  <a:lnTo>
                    <a:pt x="1929549" y="891131"/>
                  </a:lnTo>
                  <a:lnTo>
                    <a:pt x="1882201" y="898768"/>
                  </a:lnTo>
                  <a:lnTo>
                    <a:pt x="149797" y="898768"/>
                  </a:lnTo>
                  <a:lnTo>
                    <a:pt x="102450" y="891131"/>
                  </a:lnTo>
                  <a:lnTo>
                    <a:pt x="61329" y="869866"/>
                  </a:lnTo>
                  <a:lnTo>
                    <a:pt x="28902" y="837439"/>
                  </a:lnTo>
                  <a:lnTo>
                    <a:pt x="7636" y="796318"/>
                  </a:lnTo>
                  <a:lnTo>
                    <a:pt x="0" y="748970"/>
                  </a:lnTo>
                  <a:lnTo>
                    <a:pt x="0" y="149797"/>
                  </a:lnTo>
                  <a:close/>
                </a:path>
              </a:pathLst>
            </a:custGeom>
            <a:ln w="19049">
              <a:solidFill>
                <a:srgbClr val="004DD6"/>
              </a:solidFill>
            </a:ln>
          </p:spPr>
          <p:txBody>
            <a:bodyPr wrap="square" lIns="0" tIns="0" rIns="0" bIns="0" rtlCol="0"/>
            <a:lstStyle/>
            <a:p>
              <a:endParaRPr/>
            </a:p>
          </p:txBody>
        </p:sp>
        <p:sp>
          <p:nvSpPr>
            <p:cNvPr id="81" name="object 20">
              <a:extLst>
                <a:ext uri="{FF2B5EF4-FFF2-40B4-BE49-F238E27FC236}">
                  <a16:creationId xmlns:a16="http://schemas.microsoft.com/office/drawing/2014/main" id="{F51B16D7-6B0D-4FB5-86D3-DFBC2CC4D98D}"/>
                </a:ext>
              </a:extLst>
            </p:cNvPr>
            <p:cNvSpPr/>
            <p:nvPr/>
          </p:nvSpPr>
          <p:spPr>
            <a:xfrm>
              <a:off x="2455496" y="2879971"/>
              <a:ext cx="8538845" cy="3595370"/>
            </a:xfrm>
            <a:custGeom>
              <a:avLst/>
              <a:gdLst/>
              <a:ahLst/>
              <a:cxnLst/>
              <a:rect l="l" t="t" r="r" b="b"/>
              <a:pathLst>
                <a:path w="8538845" h="3595370">
                  <a:moveTo>
                    <a:pt x="0" y="387980"/>
                  </a:moveTo>
                  <a:lnTo>
                    <a:pt x="3022" y="339313"/>
                  </a:lnTo>
                  <a:lnTo>
                    <a:pt x="11849" y="292449"/>
                  </a:lnTo>
                  <a:lnTo>
                    <a:pt x="26115" y="247753"/>
                  </a:lnTo>
                  <a:lnTo>
                    <a:pt x="45458" y="205589"/>
                  </a:lnTo>
                  <a:lnTo>
                    <a:pt x="69513" y="166319"/>
                  </a:lnTo>
                  <a:lnTo>
                    <a:pt x="97917" y="130307"/>
                  </a:lnTo>
                  <a:lnTo>
                    <a:pt x="130307" y="97917"/>
                  </a:lnTo>
                  <a:lnTo>
                    <a:pt x="166319" y="69513"/>
                  </a:lnTo>
                  <a:lnTo>
                    <a:pt x="205589" y="45458"/>
                  </a:lnTo>
                  <a:lnTo>
                    <a:pt x="247753" y="26115"/>
                  </a:lnTo>
                  <a:lnTo>
                    <a:pt x="292449" y="11849"/>
                  </a:lnTo>
                  <a:lnTo>
                    <a:pt x="339313" y="3022"/>
                  </a:lnTo>
                  <a:lnTo>
                    <a:pt x="387980" y="0"/>
                  </a:lnTo>
                  <a:lnTo>
                    <a:pt x="8150323" y="0"/>
                  </a:lnTo>
                  <a:lnTo>
                    <a:pt x="8198991" y="3022"/>
                  </a:lnTo>
                  <a:lnTo>
                    <a:pt x="8245854" y="11849"/>
                  </a:lnTo>
                  <a:lnTo>
                    <a:pt x="8290550" y="26115"/>
                  </a:lnTo>
                  <a:lnTo>
                    <a:pt x="8332715" y="45458"/>
                  </a:lnTo>
                  <a:lnTo>
                    <a:pt x="8371985" y="69513"/>
                  </a:lnTo>
                  <a:lnTo>
                    <a:pt x="8407997" y="97917"/>
                  </a:lnTo>
                  <a:lnTo>
                    <a:pt x="8440387" y="130307"/>
                  </a:lnTo>
                  <a:lnTo>
                    <a:pt x="8468791" y="166319"/>
                  </a:lnTo>
                  <a:lnTo>
                    <a:pt x="8492846" y="205589"/>
                  </a:lnTo>
                  <a:lnTo>
                    <a:pt x="8512189" y="247753"/>
                  </a:lnTo>
                  <a:lnTo>
                    <a:pt x="8526455" y="292449"/>
                  </a:lnTo>
                  <a:lnTo>
                    <a:pt x="8535281" y="339313"/>
                  </a:lnTo>
                  <a:lnTo>
                    <a:pt x="8538304" y="387980"/>
                  </a:lnTo>
                  <a:lnTo>
                    <a:pt x="8538304" y="3207094"/>
                  </a:lnTo>
                  <a:lnTo>
                    <a:pt x="8535281" y="3255762"/>
                  </a:lnTo>
                  <a:lnTo>
                    <a:pt x="8526455" y="3302625"/>
                  </a:lnTo>
                  <a:lnTo>
                    <a:pt x="8512189" y="3347321"/>
                  </a:lnTo>
                  <a:lnTo>
                    <a:pt x="8492846" y="3389486"/>
                  </a:lnTo>
                  <a:lnTo>
                    <a:pt x="8468791" y="3428756"/>
                  </a:lnTo>
                  <a:lnTo>
                    <a:pt x="8440387" y="3464768"/>
                  </a:lnTo>
                  <a:lnTo>
                    <a:pt x="8407997" y="3497158"/>
                  </a:lnTo>
                  <a:lnTo>
                    <a:pt x="8371985" y="3525562"/>
                  </a:lnTo>
                  <a:lnTo>
                    <a:pt x="8332715" y="3549617"/>
                  </a:lnTo>
                  <a:lnTo>
                    <a:pt x="8290550" y="3568960"/>
                  </a:lnTo>
                  <a:lnTo>
                    <a:pt x="8245854" y="3583226"/>
                  </a:lnTo>
                  <a:lnTo>
                    <a:pt x="8198991" y="3592052"/>
                  </a:lnTo>
                  <a:lnTo>
                    <a:pt x="8150323" y="3595075"/>
                  </a:lnTo>
                  <a:lnTo>
                    <a:pt x="387980" y="3595075"/>
                  </a:lnTo>
                  <a:lnTo>
                    <a:pt x="339313" y="3592052"/>
                  </a:lnTo>
                  <a:lnTo>
                    <a:pt x="292449" y="3583226"/>
                  </a:lnTo>
                  <a:lnTo>
                    <a:pt x="247753" y="3568960"/>
                  </a:lnTo>
                  <a:lnTo>
                    <a:pt x="205589" y="3549617"/>
                  </a:lnTo>
                  <a:lnTo>
                    <a:pt x="166319" y="3525562"/>
                  </a:lnTo>
                  <a:lnTo>
                    <a:pt x="130307" y="3497158"/>
                  </a:lnTo>
                  <a:lnTo>
                    <a:pt x="97917" y="3464768"/>
                  </a:lnTo>
                  <a:lnTo>
                    <a:pt x="69513" y="3428756"/>
                  </a:lnTo>
                  <a:lnTo>
                    <a:pt x="45458" y="3389486"/>
                  </a:lnTo>
                  <a:lnTo>
                    <a:pt x="26115" y="3347321"/>
                  </a:lnTo>
                  <a:lnTo>
                    <a:pt x="11849" y="3302625"/>
                  </a:lnTo>
                  <a:lnTo>
                    <a:pt x="3022" y="3255762"/>
                  </a:lnTo>
                  <a:lnTo>
                    <a:pt x="0" y="3207094"/>
                  </a:lnTo>
                  <a:lnTo>
                    <a:pt x="0" y="387980"/>
                  </a:lnTo>
                  <a:close/>
                </a:path>
              </a:pathLst>
            </a:custGeom>
            <a:ln w="19049">
              <a:solidFill>
                <a:srgbClr val="000000"/>
              </a:solidFill>
            </a:ln>
          </p:spPr>
          <p:txBody>
            <a:bodyPr wrap="square" lIns="0" tIns="0" rIns="0" bIns="0" rtlCol="0"/>
            <a:lstStyle/>
            <a:p>
              <a:endParaRPr/>
            </a:p>
          </p:txBody>
        </p:sp>
        <p:sp>
          <p:nvSpPr>
            <p:cNvPr id="83" name="object 21">
              <a:extLst>
                <a:ext uri="{FF2B5EF4-FFF2-40B4-BE49-F238E27FC236}">
                  <a16:creationId xmlns:a16="http://schemas.microsoft.com/office/drawing/2014/main" id="{B4CC9B9E-848D-412B-A550-FDE9D4D07040}"/>
                </a:ext>
              </a:extLst>
            </p:cNvPr>
            <p:cNvSpPr/>
            <p:nvPr/>
          </p:nvSpPr>
          <p:spPr>
            <a:xfrm>
              <a:off x="3999014" y="3387975"/>
              <a:ext cx="864235" cy="216535"/>
            </a:xfrm>
            <a:custGeom>
              <a:avLst/>
              <a:gdLst/>
              <a:ahLst/>
              <a:cxnLst/>
              <a:rect l="l" t="t" r="r" b="b"/>
              <a:pathLst>
                <a:path w="864235" h="216535">
                  <a:moveTo>
                    <a:pt x="108000" y="0"/>
                  </a:moveTo>
                  <a:lnTo>
                    <a:pt x="0" y="108000"/>
                  </a:lnTo>
                  <a:lnTo>
                    <a:pt x="108000" y="215999"/>
                  </a:lnTo>
                  <a:lnTo>
                    <a:pt x="108000" y="161998"/>
                  </a:lnTo>
                  <a:lnTo>
                    <a:pt x="810000" y="161998"/>
                  </a:lnTo>
                  <a:lnTo>
                    <a:pt x="863998" y="108000"/>
                  </a:lnTo>
                  <a:lnTo>
                    <a:pt x="809999" y="54000"/>
                  </a:lnTo>
                  <a:lnTo>
                    <a:pt x="108000" y="54000"/>
                  </a:lnTo>
                  <a:lnTo>
                    <a:pt x="108000" y="0"/>
                  </a:lnTo>
                  <a:close/>
                </a:path>
                <a:path w="864235" h="216535">
                  <a:moveTo>
                    <a:pt x="810000" y="161998"/>
                  </a:moveTo>
                  <a:lnTo>
                    <a:pt x="756000" y="161998"/>
                  </a:lnTo>
                  <a:lnTo>
                    <a:pt x="756000" y="215999"/>
                  </a:lnTo>
                  <a:lnTo>
                    <a:pt x="810000" y="161998"/>
                  </a:lnTo>
                  <a:close/>
                </a:path>
                <a:path w="864235" h="216535">
                  <a:moveTo>
                    <a:pt x="756000" y="0"/>
                  </a:moveTo>
                  <a:lnTo>
                    <a:pt x="756000" y="54000"/>
                  </a:lnTo>
                  <a:lnTo>
                    <a:pt x="809999" y="54000"/>
                  </a:lnTo>
                  <a:lnTo>
                    <a:pt x="756000" y="0"/>
                  </a:lnTo>
                  <a:close/>
                </a:path>
              </a:pathLst>
            </a:custGeom>
            <a:solidFill>
              <a:srgbClr val="919191"/>
            </a:solidFill>
          </p:spPr>
          <p:txBody>
            <a:bodyPr wrap="square" lIns="0" tIns="0" rIns="0" bIns="0" rtlCol="0"/>
            <a:lstStyle/>
            <a:p>
              <a:endParaRPr/>
            </a:p>
          </p:txBody>
        </p:sp>
        <p:sp>
          <p:nvSpPr>
            <p:cNvPr id="85" name="object 22">
              <a:extLst>
                <a:ext uri="{FF2B5EF4-FFF2-40B4-BE49-F238E27FC236}">
                  <a16:creationId xmlns:a16="http://schemas.microsoft.com/office/drawing/2014/main" id="{09F48531-2A33-40E2-8BCF-741D273F670B}"/>
                </a:ext>
              </a:extLst>
            </p:cNvPr>
            <p:cNvSpPr/>
            <p:nvPr/>
          </p:nvSpPr>
          <p:spPr>
            <a:xfrm>
              <a:off x="2162429" y="3524742"/>
              <a:ext cx="1007744" cy="0"/>
            </a:xfrm>
            <a:custGeom>
              <a:avLst/>
              <a:gdLst/>
              <a:ahLst/>
              <a:cxnLst/>
              <a:rect l="l" t="t" r="r" b="b"/>
              <a:pathLst>
                <a:path w="1007744">
                  <a:moveTo>
                    <a:pt x="0" y="0"/>
                  </a:moveTo>
                  <a:lnTo>
                    <a:pt x="1007268" y="0"/>
                  </a:lnTo>
                </a:path>
              </a:pathLst>
            </a:custGeom>
            <a:ln w="28574">
              <a:solidFill>
                <a:srgbClr val="919191"/>
              </a:solidFill>
            </a:ln>
          </p:spPr>
          <p:txBody>
            <a:bodyPr wrap="square" lIns="0" tIns="0" rIns="0" bIns="0" rtlCol="0"/>
            <a:lstStyle/>
            <a:p>
              <a:endParaRPr/>
            </a:p>
          </p:txBody>
        </p:sp>
        <p:sp>
          <p:nvSpPr>
            <p:cNvPr id="87" name="object 23">
              <a:extLst>
                <a:ext uri="{FF2B5EF4-FFF2-40B4-BE49-F238E27FC236}">
                  <a16:creationId xmlns:a16="http://schemas.microsoft.com/office/drawing/2014/main" id="{E3FB175E-1686-47C3-8546-26545699BE76}"/>
                </a:ext>
              </a:extLst>
            </p:cNvPr>
            <p:cNvSpPr/>
            <p:nvPr/>
          </p:nvSpPr>
          <p:spPr>
            <a:xfrm>
              <a:off x="3112548" y="3481880"/>
              <a:ext cx="85725" cy="85725"/>
            </a:xfrm>
            <a:custGeom>
              <a:avLst/>
              <a:gdLst/>
              <a:ahLst/>
              <a:cxnLst/>
              <a:rect l="l" t="t" r="r" b="b"/>
              <a:pathLst>
                <a:path w="85725" h="85725">
                  <a:moveTo>
                    <a:pt x="0" y="0"/>
                  </a:moveTo>
                  <a:lnTo>
                    <a:pt x="0" y="85725"/>
                  </a:lnTo>
                  <a:lnTo>
                    <a:pt x="85725" y="42862"/>
                  </a:lnTo>
                  <a:lnTo>
                    <a:pt x="0" y="0"/>
                  </a:lnTo>
                  <a:close/>
                </a:path>
              </a:pathLst>
            </a:custGeom>
            <a:solidFill>
              <a:srgbClr val="919191"/>
            </a:solidFill>
          </p:spPr>
          <p:txBody>
            <a:bodyPr wrap="square" lIns="0" tIns="0" rIns="0" bIns="0" rtlCol="0"/>
            <a:lstStyle/>
            <a:p>
              <a:endParaRPr/>
            </a:p>
          </p:txBody>
        </p:sp>
        <p:sp>
          <p:nvSpPr>
            <p:cNvPr id="89" name="object 24">
              <a:extLst>
                <a:ext uri="{FF2B5EF4-FFF2-40B4-BE49-F238E27FC236}">
                  <a16:creationId xmlns:a16="http://schemas.microsoft.com/office/drawing/2014/main" id="{C1EBF441-A8CE-45BE-80B9-113CB780832D}"/>
                </a:ext>
              </a:extLst>
            </p:cNvPr>
            <p:cNvSpPr/>
            <p:nvPr/>
          </p:nvSpPr>
          <p:spPr>
            <a:xfrm>
              <a:off x="1361350" y="3171099"/>
              <a:ext cx="676029" cy="676028"/>
            </a:xfrm>
            <a:prstGeom prst="rect">
              <a:avLst/>
            </a:prstGeom>
            <a:blipFill>
              <a:blip r:embed="rId7" cstate="print"/>
              <a:stretch>
                <a:fillRect/>
              </a:stretch>
            </a:blipFill>
          </p:spPr>
          <p:txBody>
            <a:bodyPr wrap="square" lIns="0" tIns="0" rIns="0" bIns="0" rtlCol="0"/>
            <a:lstStyle/>
            <a:p>
              <a:endParaRPr/>
            </a:p>
          </p:txBody>
        </p:sp>
        <p:sp>
          <p:nvSpPr>
            <p:cNvPr id="91" name="object 25">
              <a:extLst>
                <a:ext uri="{FF2B5EF4-FFF2-40B4-BE49-F238E27FC236}">
                  <a16:creationId xmlns:a16="http://schemas.microsoft.com/office/drawing/2014/main" id="{08656C4B-8C44-447F-896C-8A27754DA1EE}"/>
                </a:ext>
              </a:extLst>
            </p:cNvPr>
            <p:cNvSpPr/>
            <p:nvPr/>
          </p:nvSpPr>
          <p:spPr>
            <a:xfrm>
              <a:off x="8668712" y="5419971"/>
              <a:ext cx="468001" cy="432000"/>
            </a:xfrm>
            <a:prstGeom prst="rect">
              <a:avLst/>
            </a:prstGeom>
            <a:blipFill>
              <a:blip r:embed="rId8" cstate="print"/>
              <a:stretch>
                <a:fillRect/>
              </a:stretch>
            </a:blipFill>
          </p:spPr>
          <p:txBody>
            <a:bodyPr wrap="square" lIns="0" tIns="0" rIns="0" bIns="0" rtlCol="0"/>
            <a:lstStyle/>
            <a:p>
              <a:endParaRPr/>
            </a:p>
          </p:txBody>
        </p:sp>
        <p:sp>
          <p:nvSpPr>
            <p:cNvPr id="93" name="object 26">
              <a:extLst>
                <a:ext uri="{FF2B5EF4-FFF2-40B4-BE49-F238E27FC236}">
                  <a16:creationId xmlns:a16="http://schemas.microsoft.com/office/drawing/2014/main" id="{A5ECA0A7-AB2A-43CC-B915-C57676833382}"/>
                </a:ext>
              </a:extLst>
            </p:cNvPr>
            <p:cNvSpPr/>
            <p:nvPr/>
          </p:nvSpPr>
          <p:spPr>
            <a:xfrm>
              <a:off x="8668712" y="5419971"/>
              <a:ext cx="467995" cy="108585"/>
            </a:xfrm>
            <a:custGeom>
              <a:avLst/>
              <a:gdLst/>
              <a:ahLst/>
              <a:cxnLst/>
              <a:rect l="l" t="t" r="r" b="b"/>
              <a:pathLst>
                <a:path w="467995" h="108585">
                  <a:moveTo>
                    <a:pt x="467999" y="53999"/>
                  </a:moveTo>
                  <a:lnTo>
                    <a:pt x="422851" y="85891"/>
                  </a:lnTo>
                  <a:lnTo>
                    <a:pt x="372196" y="97581"/>
                  </a:lnTo>
                  <a:lnTo>
                    <a:pt x="307961" y="105247"/>
                  </a:lnTo>
                  <a:lnTo>
                    <a:pt x="233999" y="107999"/>
                  </a:lnTo>
                  <a:lnTo>
                    <a:pt x="160037" y="105247"/>
                  </a:lnTo>
                  <a:lnTo>
                    <a:pt x="95802" y="97581"/>
                  </a:lnTo>
                  <a:lnTo>
                    <a:pt x="45148" y="85891"/>
                  </a:lnTo>
                  <a:lnTo>
                    <a:pt x="11929" y="71068"/>
                  </a:lnTo>
                  <a:lnTo>
                    <a:pt x="0" y="53999"/>
                  </a:lnTo>
                  <a:lnTo>
                    <a:pt x="11929" y="36931"/>
                  </a:lnTo>
                  <a:lnTo>
                    <a:pt x="45148" y="22108"/>
                  </a:lnTo>
                  <a:lnTo>
                    <a:pt x="95802" y="10418"/>
                  </a:lnTo>
                  <a:lnTo>
                    <a:pt x="160037" y="2752"/>
                  </a:lnTo>
                  <a:lnTo>
                    <a:pt x="233999" y="0"/>
                  </a:lnTo>
                  <a:lnTo>
                    <a:pt x="307961" y="2752"/>
                  </a:lnTo>
                  <a:lnTo>
                    <a:pt x="372196" y="10418"/>
                  </a:lnTo>
                  <a:lnTo>
                    <a:pt x="422851" y="22108"/>
                  </a:lnTo>
                  <a:lnTo>
                    <a:pt x="456069" y="36931"/>
                  </a:lnTo>
                  <a:lnTo>
                    <a:pt x="467999" y="53999"/>
                  </a:lnTo>
                  <a:close/>
                </a:path>
              </a:pathLst>
            </a:custGeom>
            <a:ln w="6349">
              <a:solidFill>
                <a:srgbClr val="6CACDD"/>
              </a:solidFill>
            </a:ln>
          </p:spPr>
          <p:txBody>
            <a:bodyPr wrap="square" lIns="0" tIns="0" rIns="0" bIns="0" rtlCol="0"/>
            <a:lstStyle/>
            <a:p>
              <a:endParaRPr/>
            </a:p>
          </p:txBody>
        </p:sp>
        <p:sp>
          <p:nvSpPr>
            <p:cNvPr id="95" name="object 27">
              <a:extLst>
                <a:ext uri="{FF2B5EF4-FFF2-40B4-BE49-F238E27FC236}">
                  <a16:creationId xmlns:a16="http://schemas.microsoft.com/office/drawing/2014/main" id="{6591609D-CE28-4BDD-9350-F4B056B96E29}"/>
                </a:ext>
              </a:extLst>
            </p:cNvPr>
            <p:cNvSpPr/>
            <p:nvPr/>
          </p:nvSpPr>
          <p:spPr>
            <a:xfrm>
              <a:off x="8668712" y="5473971"/>
              <a:ext cx="467995" cy="378460"/>
            </a:xfrm>
            <a:custGeom>
              <a:avLst/>
              <a:gdLst/>
              <a:ahLst/>
              <a:cxnLst/>
              <a:rect l="l" t="t" r="r" b="b"/>
              <a:pathLst>
                <a:path w="467995" h="378460">
                  <a:moveTo>
                    <a:pt x="467999" y="323999"/>
                  </a:moveTo>
                  <a:lnTo>
                    <a:pt x="422851" y="355891"/>
                  </a:lnTo>
                  <a:lnTo>
                    <a:pt x="372196" y="367581"/>
                  </a:lnTo>
                  <a:lnTo>
                    <a:pt x="307961" y="375246"/>
                  </a:lnTo>
                  <a:lnTo>
                    <a:pt x="233999" y="377999"/>
                  </a:lnTo>
                  <a:lnTo>
                    <a:pt x="160037" y="375246"/>
                  </a:lnTo>
                  <a:lnTo>
                    <a:pt x="95802" y="367581"/>
                  </a:lnTo>
                  <a:lnTo>
                    <a:pt x="45148" y="355891"/>
                  </a:lnTo>
                  <a:lnTo>
                    <a:pt x="11929" y="341068"/>
                  </a:lnTo>
                  <a:lnTo>
                    <a:pt x="0" y="323999"/>
                  </a:lnTo>
                  <a:lnTo>
                    <a:pt x="0" y="0"/>
                  </a:lnTo>
                </a:path>
              </a:pathLst>
            </a:custGeom>
            <a:ln w="6349">
              <a:solidFill>
                <a:srgbClr val="6CACDD"/>
              </a:solidFill>
            </a:ln>
          </p:spPr>
          <p:txBody>
            <a:bodyPr wrap="square" lIns="0" tIns="0" rIns="0" bIns="0" rtlCol="0"/>
            <a:lstStyle/>
            <a:p>
              <a:endParaRPr/>
            </a:p>
          </p:txBody>
        </p:sp>
        <p:sp>
          <p:nvSpPr>
            <p:cNvPr id="97" name="object 28">
              <a:extLst>
                <a:ext uri="{FF2B5EF4-FFF2-40B4-BE49-F238E27FC236}">
                  <a16:creationId xmlns:a16="http://schemas.microsoft.com/office/drawing/2014/main" id="{627BC623-074E-4807-B8E6-BC5DBCBEF5A8}"/>
                </a:ext>
              </a:extLst>
            </p:cNvPr>
            <p:cNvSpPr/>
            <p:nvPr/>
          </p:nvSpPr>
          <p:spPr>
            <a:xfrm>
              <a:off x="9211887" y="5416063"/>
              <a:ext cx="468001" cy="432000"/>
            </a:xfrm>
            <a:prstGeom prst="rect">
              <a:avLst/>
            </a:prstGeom>
            <a:blipFill>
              <a:blip r:embed="rId9" cstate="print"/>
              <a:stretch>
                <a:fillRect/>
              </a:stretch>
            </a:blipFill>
          </p:spPr>
          <p:txBody>
            <a:bodyPr wrap="square" lIns="0" tIns="0" rIns="0" bIns="0" rtlCol="0"/>
            <a:lstStyle/>
            <a:p>
              <a:endParaRPr/>
            </a:p>
          </p:txBody>
        </p:sp>
        <p:sp>
          <p:nvSpPr>
            <p:cNvPr id="99" name="object 29">
              <a:extLst>
                <a:ext uri="{FF2B5EF4-FFF2-40B4-BE49-F238E27FC236}">
                  <a16:creationId xmlns:a16="http://schemas.microsoft.com/office/drawing/2014/main" id="{29FF4B26-934E-44E4-AC04-EFDA56B60071}"/>
                </a:ext>
              </a:extLst>
            </p:cNvPr>
            <p:cNvSpPr/>
            <p:nvPr/>
          </p:nvSpPr>
          <p:spPr>
            <a:xfrm>
              <a:off x="9211887" y="5416063"/>
              <a:ext cx="467995" cy="108585"/>
            </a:xfrm>
            <a:custGeom>
              <a:avLst/>
              <a:gdLst/>
              <a:ahLst/>
              <a:cxnLst/>
              <a:rect l="l" t="t" r="r" b="b"/>
              <a:pathLst>
                <a:path w="467995" h="108585">
                  <a:moveTo>
                    <a:pt x="467999" y="53999"/>
                  </a:moveTo>
                  <a:lnTo>
                    <a:pt x="422851" y="85891"/>
                  </a:lnTo>
                  <a:lnTo>
                    <a:pt x="372196" y="97581"/>
                  </a:lnTo>
                  <a:lnTo>
                    <a:pt x="307961" y="105247"/>
                  </a:lnTo>
                  <a:lnTo>
                    <a:pt x="233999" y="107999"/>
                  </a:lnTo>
                  <a:lnTo>
                    <a:pt x="160037" y="105247"/>
                  </a:lnTo>
                  <a:lnTo>
                    <a:pt x="95802" y="97581"/>
                  </a:lnTo>
                  <a:lnTo>
                    <a:pt x="45148" y="85891"/>
                  </a:lnTo>
                  <a:lnTo>
                    <a:pt x="11929" y="71068"/>
                  </a:lnTo>
                  <a:lnTo>
                    <a:pt x="0" y="53999"/>
                  </a:lnTo>
                  <a:lnTo>
                    <a:pt x="11929" y="36931"/>
                  </a:lnTo>
                  <a:lnTo>
                    <a:pt x="45148" y="22108"/>
                  </a:lnTo>
                  <a:lnTo>
                    <a:pt x="95802" y="10418"/>
                  </a:lnTo>
                  <a:lnTo>
                    <a:pt x="160037" y="2752"/>
                  </a:lnTo>
                  <a:lnTo>
                    <a:pt x="233999" y="0"/>
                  </a:lnTo>
                  <a:lnTo>
                    <a:pt x="307961" y="2752"/>
                  </a:lnTo>
                  <a:lnTo>
                    <a:pt x="372196" y="10418"/>
                  </a:lnTo>
                  <a:lnTo>
                    <a:pt x="422851" y="22108"/>
                  </a:lnTo>
                  <a:lnTo>
                    <a:pt x="456069" y="36931"/>
                  </a:lnTo>
                  <a:lnTo>
                    <a:pt x="467999" y="53999"/>
                  </a:lnTo>
                  <a:close/>
                </a:path>
              </a:pathLst>
            </a:custGeom>
            <a:ln w="6349">
              <a:solidFill>
                <a:srgbClr val="6CACDD"/>
              </a:solidFill>
            </a:ln>
          </p:spPr>
          <p:txBody>
            <a:bodyPr wrap="square" lIns="0" tIns="0" rIns="0" bIns="0" rtlCol="0"/>
            <a:lstStyle/>
            <a:p>
              <a:endParaRPr/>
            </a:p>
          </p:txBody>
        </p:sp>
        <p:sp>
          <p:nvSpPr>
            <p:cNvPr id="101" name="object 30">
              <a:extLst>
                <a:ext uri="{FF2B5EF4-FFF2-40B4-BE49-F238E27FC236}">
                  <a16:creationId xmlns:a16="http://schemas.microsoft.com/office/drawing/2014/main" id="{CC1ECB32-637E-46D8-9F1A-4065A881CC48}"/>
                </a:ext>
              </a:extLst>
            </p:cNvPr>
            <p:cNvSpPr/>
            <p:nvPr/>
          </p:nvSpPr>
          <p:spPr>
            <a:xfrm>
              <a:off x="9211887" y="5470063"/>
              <a:ext cx="467995" cy="378460"/>
            </a:xfrm>
            <a:custGeom>
              <a:avLst/>
              <a:gdLst/>
              <a:ahLst/>
              <a:cxnLst/>
              <a:rect l="l" t="t" r="r" b="b"/>
              <a:pathLst>
                <a:path w="467995" h="378460">
                  <a:moveTo>
                    <a:pt x="467999" y="323999"/>
                  </a:moveTo>
                  <a:lnTo>
                    <a:pt x="422851" y="355891"/>
                  </a:lnTo>
                  <a:lnTo>
                    <a:pt x="372196" y="367580"/>
                  </a:lnTo>
                  <a:lnTo>
                    <a:pt x="307961" y="375246"/>
                  </a:lnTo>
                  <a:lnTo>
                    <a:pt x="233999" y="377999"/>
                  </a:lnTo>
                  <a:lnTo>
                    <a:pt x="160037" y="375246"/>
                  </a:lnTo>
                  <a:lnTo>
                    <a:pt x="95802" y="367580"/>
                  </a:lnTo>
                  <a:lnTo>
                    <a:pt x="45148" y="355891"/>
                  </a:lnTo>
                  <a:lnTo>
                    <a:pt x="11929" y="341068"/>
                  </a:lnTo>
                  <a:lnTo>
                    <a:pt x="0" y="323999"/>
                  </a:lnTo>
                  <a:lnTo>
                    <a:pt x="0" y="0"/>
                  </a:lnTo>
                </a:path>
              </a:pathLst>
            </a:custGeom>
            <a:ln w="6349">
              <a:solidFill>
                <a:srgbClr val="6CACDD"/>
              </a:solidFill>
            </a:ln>
          </p:spPr>
          <p:txBody>
            <a:bodyPr wrap="square" lIns="0" tIns="0" rIns="0" bIns="0" rtlCol="0"/>
            <a:lstStyle/>
            <a:p>
              <a:endParaRPr/>
            </a:p>
          </p:txBody>
        </p:sp>
        <p:sp>
          <p:nvSpPr>
            <p:cNvPr id="103" name="object 31">
              <a:extLst>
                <a:ext uri="{FF2B5EF4-FFF2-40B4-BE49-F238E27FC236}">
                  <a16:creationId xmlns:a16="http://schemas.microsoft.com/office/drawing/2014/main" id="{728E5FC8-959B-4B7F-A693-55ED19C8D481}"/>
                </a:ext>
              </a:extLst>
            </p:cNvPr>
            <p:cNvSpPr/>
            <p:nvPr/>
          </p:nvSpPr>
          <p:spPr>
            <a:xfrm>
              <a:off x="10009057" y="5431693"/>
              <a:ext cx="468000" cy="432000"/>
            </a:xfrm>
            <a:prstGeom prst="rect">
              <a:avLst/>
            </a:prstGeom>
            <a:blipFill>
              <a:blip r:embed="rId10" cstate="print"/>
              <a:stretch>
                <a:fillRect/>
              </a:stretch>
            </a:blipFill>
          </p:spPr>
          <p:txBody>
            <a:bodyPr wrap="square" lIns="0" tIns="0" rIns="0" bIns="0" rtlCol="0"/>
            <a:lstStyle/>
            <a:p>
              <a:endParaRPr/>
            </a:p>
          </p:txBody>
        </p:sp>
        <p:sp>
          <p:nvSpPr>
            <p:cNvPr id="105" name="object 32">
              <a:extLst>
                <a:ext uri="{FF2B5EF4-FFF2-40B4-BE49-F238E27FC236}">
                  <a16:creationId xmlns:a16="http://schemas.microsoft.com/office/drawing/2014/main" id="{7D91E8D4-739E-473D-9323-774D26394A25}"/>
                </a:ext>
              </a:extLst>
            </p:cNvPr>
            <p:cNvSpPr/>
            <p:nvPr/>
          </p:nvSpPr>
          <p:spPr>
            <a:xfrm>
              <a:off x="10009057" y="5431693"/>
              <a:ext cx="467995" cy="108585"/>
            </a:xfrm>
            <a:custGeom>
              <a:avLst/>
              <a:gdLst/>
              <a:ahLst/>
              <a:cxnLst/>
              <a:rect l="l" t="t" r="r" b="b"/>
              <a:pathLst>
                <a:path w="467995" h="108585">
                  <a:moveTo>
                    <a:pt x="467999" y="53999"/>
                  </a:moveTo>
                  <a:lnTo>
                    <a:pt x="422851" y="85891"/>
                  </a:lnTo>
                  <a:lnTo>
                    <a:pt x="372196" y="97581"/>
                  </a:lnTo>
                  <a:lnTo>
                    <a:pt x="307961" y="105247"/>
                  </a:lnTo>
                  <a:lnTo>
                    <a:pt x="233999" y="107999"/>
                  </a:lnTo>
                  <a:lnTo>
                    <a:pt x="160037" y="105247"/>
                  </a:lnTo>
                  <a:lnTo>
                    <a:pt x="95802" y="97581"/>
                  </a:lnTo>
                  <a:lnTo>
                    <a:pt x="45148" y="85891"/>
                  </a:lnTo>
                  <a:lnTo>
                    <a:pt x="11929" y="71068"/>
                  </a:lnTo>
                  <a:lnTo>
                    <a:pt x="0" y="53999"/>
                  </a:lnTo>
                  <a:lnTo>
                    <a:pt x="11929" y="36931"/>
                  </a:lnTo>
                  <a:lnTo>
                    <a:pt x="45148" y="22108"/>
                  </a:lnTo>
                  <a:lnTo>
                    <a:pt x="95802" y="10418"/>
                  </a:lnTo>
                  <a:lnTo>
                    <a:pt x="160037" y="2752"/>
                  </a:lnTo>
                  <a:lnTo>
                    <a:pt x="233999" y="0"/>
                  </a:lnTo>
                  <a:lnTo>
                    <a:pt x="307961" y="2752"/>
                  </a:lnTo>
                  <a:lnTo>
                    <a:pt x="372196" y="10418"/>
                  </a:lnTo>
                  <a:lnTo>
                    <a:pt x="422851" y="22108"/>
                  </a:lnTo>
                  <a:lnTo>
                    <a:pt x="456069" y="36931"/>
                  </a:lnTo>
                  <a:lnTo>
                    <a:pt x="467999" y="53999"/>
                  </a:lnTo>
                  <a:close/>
                </a:path>
              </a:pathLst>
            </a:custGeom>
            <a:ln w="6349">
              <a:solidFill>
                <a:srgbClr val="6CACDD"/>
              </a:solidFill>
            </a:ln>
          </p:spPr>
          <p:txBody>
            <a:bodyPr wrap="square" lIns="0" tIns="0" rIns="0" bIns="0" rtlCol="0"/>
            <a:lstStyle/>
            <a:p>
              <a:endParaRPr/>
            </a:p>
          </p:txBody>
        </p:sp>
        <p:sp>
          <p:nvSpPr>
            <p:cNvPr id="107" name="object 33">
              <a:extLst>
                <a:ext uri="{FF2B5EF4-FFF2-40B4-BE49-F238E27FC236}">
                  <a16:creationId xmlns:a16="http://schemas.microsoft.com/office/drawing/2014/main" id="{688BE619-A5CE-4DA6-9334-CAC978068333}"/>
                </a:ext>
              </a:extLst>
            </p:cNvPr>
            <p:cNvSpPr/>
            <p:nvPr/>
          </p:nvSpPr>
          <p:spPr>
            <a:xfrm>
              <a:off x="10009057" y="5485693"/>
              <a:ext cx="467995" cy="378460"/>
            </a:xfrm>
            <a:custGeom>
              <a:avLst/>
              <a:gdLst/>
              <a:ahLst/>
              <a:cxnLst/>
              <a:rect l="l" t="t" r="r" b="b"/>
              <a:pathLst>
                <a:path w="467995" h="378460">
                  <a:moveTo>
                    <a:pt x="467999" y="323999"/>
                  </a:moveTo>
                  <a:lnTo>
                    <a:pt x="422851" y="355891"/>
                  </a:lnTo>
                  <a:lnTo>
                    <a:pt x="372196" y="367581"/>
                  </a:lnTo>
                  <a:lnTo>
                    <a:pt x="307961" y="375246"/>
                  </a:lnTo>
                  <a:lnTo>
                    <a:pt x="233999" y="377999"/>
                  </a:lnTo>
                  <a:lnTo>
                    <a:pt x="160037" y="375246"/>
                  </a:lnTo>
                  <a:lnTo>
                    <a:pt x="95802" y="367581"/>
                  </a:lnTo>
                  <a:lnTo>
                    <a:pt x="45148" y="355891"/>
                  </a:lnTo>
                  <a:lnTo>
                    <a:pt x="11929" y="341068"/>
                  </a:lnTo>
                  <a:lnTo>
                    <a:pt x="0" y="323999"/>
                  </a:lnTo>
                  <a:lnTo>
                    <a:pt x="0" y="0"/>
                  </a:lnTo>
                </a:path>
              </a:pathLst>
            </a:custGeom>
            <a:ln w="6349">
              <a:solidFill>
                <a:srgbClr val="6CACDD"/>
              </a:solidFill>
            </a:ln>
          </p:spPr>
          <p:txBody>
            <a:bodyPr wrap="square" lIns="0" tIns="0" rIns="0" bIns="0" rtlCol="0"/>
            <a:lstStyle/>
            <a:p>
              <a:endParaRPr/>
            </a:p>
          </p:txBody>
        </p:sp>
        <p:sp>
          <p:nvSpPr>
            <p:cNvPr id="109" name="object 34">
              <a:extLst>
                <a:ext uri="{FF2B5EF4-FFF2-40B4-BE49-F238E27FC236}">
                  <a16:creationId xmlns:a16="http://schemas.microsoft.com/office/drawing/2014/main" id="{B60B2445-D98F-49FD-A030-5F384F41E5AA}"/>
                </a:ext>
              </a:extLst>
            </p:cNvPr>
            <p:cNvSpPr/>
            <p:nvPr/>
          </p:nvSpPr>
          <p:spPr>
            <a:xfrm>
              <a:off x="8527966" y="5181605"/>
              <a:ext cx="2032000" cy="899160"/>
            </a:xfrm>
            <a:custGeom>
              <a:avLst/>
              <a:gdLst/>
              <a:ahLst/>
              <a:cxnLst/>
              <a:rect l="l" t="t" r="r" b="b"/>
              <a:pathLst>
                <a:path w="2032000" h="899160">
                  <a:moveTo>
                    <a:pt x="0" y="149798"/>
                  </a:moveTo>
                  <a:lnTo>
                    <a:pt x="7636" y="102450"/>
                  </a:lnTo>
                  <a:lnTo>
                    <a:pt x="28902" y="61329"/>
                  </a:lnTo>
                  <a:lnTo>
                    <a:pt x="61329" y="28902"/>
                  </a:lnTo>
                  <a:lnTo>
                    <a:pt x="102450" y="7636"/>
                  </a:lnTo>
                  <a:lnTo>
                    <a:pt x="149797" y="0"/>
                  </a:lnTo>
                  <a:lnTo>
                    <a:pt x="1882201" y="0"/>
                  </a:lnTo>
                  <a:lnTo>
                    <a:pt x="1929548" y="7636"/>
                  </a:lnTo>
                  <a:lnTo>
                    <a:pt x="1970670" y="28902"/>
                  </a:lnTo>
                  <a:lnTo>
                    <a:pt x="2003097" y="61329"/>
                  </a:lnTo>
                  <a:lnTo>
                    <a:pt x="2024363" y="102450"/>
                  </a:lnTo>
                  <a:lnTo>
                    <a:pt x="2032000" y="149798"/>
                  </a:lnTo>
                  <a:lnTo>
                    <a:pt x="2032000" y="748970"/>
                  </a:lnTo>
                  <a:lnTo>
                    <a:pt x="2024363" y="796318"/>
                  </a:lnTo>
                  <a:lnTo>
                    <a:pt x="2003097" y="837439"/>
                  </a:lnTo>
                  <a:lnTo>
                    <a:pt x="1970670" y="869866"/>
                  </a:lnTo>
                  <a:lnTo>
                    <a:pt x="1929548" y="891131"/>
                  </a:lnTo>
                  <a:lnTo>
                    <a:pt x="1882201" y="898768"/>
                  </a:lnTo>
                  <a:lnTo>
                    <a:pt x="149797" y="898768"/>
                  </a:lnTo>
                  <a:lnTo>
                    <a:pt x="102450" y="891131"/>
                  </a:lnTo>
                  <a:lnTo>
                    <a:pt x="61329" y="869866"/>
                  </a:lnTo>
                  <a:lnTo>
                    <a:pt x="28902" y="837439"/>
                  </a:lnTo>
                  <a:lnTo>
                    <a:pt x="7636" y="796318"/>
                  </a:lnTo>
                  <a:lnTo>
                    <a:pt x="0" y="748970"/>
                  </a:lnTo>
                  <a:lnTo>
                    <a:pt x="0" y="149798"/>
                  </a:lnTo>
                  <a:close/>
                </a:path>
              </a:pathLst>
            </a:custGeom>
            <a:ln w="19049">
              <a:solidFill>
                <a:srgbClr val="004DD6"/>
              </a:solidFill>
            </a:ln>
          </p:spPr>
          <p:txBody>
            <a:bodyPr wrap="square" lIns="0" tIns="0" rIns="0" bIns="0" rtlCol="0"/>
            <a:lstStyle/>
            <a:p>
              <a:endParaRPr/>
            </a:p>
          </p:txBody>
        </p:sp>
        <p:sp>
          <p:nvSpPr>
            <p:cNvPr id="111" name="object 35">
              <a:extLst>
                <a:ext uri="{FF2B5EF4-FFF2-40B4-BE49-F238E27FC236}">
                  <a16:creationId xmlns:a16="http://schemas.microsoft.com/office/drawing/2014/main" id="{CB75763C-1421-40B9-A6F8-4B75BC520263}"/>
                </a:ext>
              </a:extLst>
            </p:cNvPr>
            <p:cNvSpPr txBox="1"/>
            <p:nvPr/>
          </p:nvSpPr>
          <p:spPr>
            <a:xfrm>
              <a:off x="8945756" y="6129974"/>
              <a:ext cx="12700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数据库服务器群</a:t>
              </a:r>
            </a:p>
          </p:txBody>
        </p:sp>
        <p:sp>
          <p:nvSpPr>
            <p:cNvPr id="113" name="object 36">
              <a:extLst>
                <a:ext uri="{FF2B5EF4-FFF2-40B4-BE49-F238E27FC236}">
                  <a16:creationId xmlns:a16="http://schemas.microsoft.com/office/drawing/2014/main" id="{93171902-87A7-48DC-84E8-3824B5E4D052}"/>
                </a:ext>
              </a:extLst>
            </p:cNvPr>
            <p:cNvSpPr/>
            <p:nvPr/>
          </p:nvSpPr>
          <p:spPr>
            <a:xfrm>
              <a:off x="6128718" y="4833815"/>
              <a:ext cx="2071370" cy="254000"/>
            </a:xfrm>
            <a:custGeom>
              <a:avLst/>
              <a:gdLst/>
              <a:ahLst/>
              <a:cxnLst/>
              <a:rect l="l" t="t" r="r" b="b"/>
              <a:pathLst>
                <a:path w="2071370" h="254000">
                  <a:moveTo>
                    <a:pt x="0" y="42334"/>
                  </a:moveTo>
                  <a:lnTo>
                    <a:pt x="3326" y="25855"/>
                  </a:lnTo>
                  <a:lnTo>
                    <a:pt x="12399" y="12399"/>
                  </a:lnTo>
                  <a:lnTo>
                    <a:pt x="25855" y="3326"/>
                  </a:lnTo>
                  <a:lnTo>
                    <a:pt x="42333" y="0"/>
                  </a:lnTo>
                  <a:lnTo>
                    <a:pt x="2028740" y="0"/>
                  </a:lnTo>
                  <a:lnTo>
                    <a:pt x="2045218" y="3326"/>
                  </a:lnTo>
                  <a:lnTo>
                    <a:pt x="2058675" y="12399"/>
                  </a:lnTo>
                  <a:lnTo>
                    <a:pt x="2067747" y="25855"/>
                  </a:lnTo>
                  <a:lnTo>
                    <a:pt x="2071074" y="42334"/>
                  </a:lnTo>
                  <a:lnTo>
                    <a:pt x="2071074" y="211666"/>
                  </a:lnTo>
                  <a:lnTo>
                    <a:pt x="2067747" y="228145"/>
                  </a:lnTo>
                  <a:lnTo>
                    <a:pt x="2058675" y="241601"/>
                  </a:lnTo>
                  <a:lnTo>
                    <a:pt x="2045218" y="250674"/>
                  </a:lnTo>
                  <a:lnTo>
                    <a:pt x="2028740" y="254000"/>
                  </a:lnTo>
                  <a:lnTo>
                    <a:pt x="42333" y="254000"/>
                  </a:lnTo>
                  <a:lnTo>
                    <a:pt x="25855" y="250674"/>
                  </a:lnTo>
                  <a:lnTo>
                    <a:pt x="12399" y="241601"/>
                  </a:lnTo>
                  <a:lnTo>
                    <a:pt x="3326" y="228145"/>
                  </a:lnTo>
                  <a:lnTo>
                    <a:pt x="0" y="211666"/>
                  </a:lnTo>
                  <a:lnTo>
                    <a:pt x="0" y="42334"/>
                  </a:lnTo>
                  <a:close/>
                </a:path>
              </a:pathLst>
            </a:custGeom>
            <a:ln w="6349">
              <a:solidFill>
                <a:srgbClr val="941100"/>
              </a:solidFill>
            </a:ln>
          </p:spPr>
          <p:txBody>
            <a:bodyPr wrap="square" lIns="0" tIns="0" rIns="0" bIns="0" rtlCol="0"/>
            <a:lstStyle/>
            <a:p>
              <a:endParaRPr/>
            </a:p>
          </p:txBody>
        </p:sp>
        <p:sp>
          <p:nvSpPr>
            <p:cNvPr id="115" name="object 37">
              <a:extLst>
                <a:ext uri="{FF2B5EF4-FFF2-40B4-BE49-F238E27FC236}">
                  <a16:creationId xmlns:a16="http://schemas.microsoft.com/office/drawing/2014/main" id="{EF208E6D-9767-4FF2-A918-106059A223DF}"/>
                </a:ext>
              </a:extLst>
            </p:cNvPr>
            <p:cNvSpPr txBox="1"/>
            <p:nvPr/>
          </p:nvSpPr>
          <p:spPr>
            <a:xfrm>
              <a:off x="6798501" y="4841437"/>
              <a:ext cx="7366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负载均衡</a:t>
              </a:r>
            </a:p>
          </p:txBody>
        </p:sp>
        <p:sp>
          <p:nvSpPr>
            <p:cNvPr id="117" name="object 38">
              <a:extLst>
                <a:ext uri="{FF2B5EF4-FFF2-40B4-BE49-F238E27FC236}">
                  <a16:creationId xmlns:a16="http://schemas.microsoft.com/office/drawing/2014/main" id="{822EDAA2-555D-46A7-B6AF-D96046BD1443}"/>
                </a:ext>
              </a:extLst>
            </p:cNvPr>
            <p:cNvSpPr/>
            <p:nvPr/>
          </p:nvSpPr>
          <p:spPr>
            <a:xfrm>
              <a:off x="8508503" y="4829909"/>
              <a:ext cx="2071370" cy="254000"/>
            </a:xfrm>
            <a:custGeom>
              <a:avLst/>
              <a:gdLst/>
              <a:ahLst/>
              <a:cxnLst/>
              <a:rect l="l" t="t" r="r" b="b"/>
              <a:pathLst>
                <a:path w="2071370" h="254000">
                  <a:moveTo>
                    <a:pt x="0" y="42334"/>
                  </a:moveTo>
                  <a:lnTo>
                    <a:pt x="3326" y="25855"/>
                  </a:lnTo>
                  <a:lnTo>
                    <a:pt x="12399" y="12399"/>
                  </a:lnTo>
                  <a:lnTo>
                    <a:pt x="25855" y="3326"/>
                  </a:lnTo>
                  <a:lnTo>
                    <a:pt x="42333" y="0"/>
                  </a:lnTo>
                  <a:lnTo>
                    <a:pt x="2028740" y="0"/>
                  </a:lnTo>
                  <a:lnTo>
                    <a:pt x="2045218" y="3326"/>
                  </a:lnTo>
                  <a:lnTo>
                    <a:pt x="2058675" y="12399"/>
                  </a:lnTo>
                  <a:lnTo>
                    <a:pt x="2067747" y="25855"/>
                  </a:lnTo>
                  <a:lnTo>
                    <a:pt x="2071074" y="42334"/>
                  </a:lnTo>
                  <a:lnTo>
                    <a:pt x="2071074" y="211666"/>
                  </a:lnTo>
                  <a:lnTo>
                    <a:pt x="2067747" y="228145"/>
                  </a:lnTo>
                  <a:lnTo>
                    <a:pt x="2058675" y="241601"/>
                  </a:lnTo>
                  <a:lnTo>
                    <a:pt x="2045218" y="250674"/>
                  </a:lnTo>
                  <a:lnTo>
                    <a:pt x="2028740" y="254000"/>
                  </a:lnTo>
                  <a:lnTo>
                    <a:pt x="42333" y="254000"/>
                  </a:lnTo>
                  <a:lnTo>
                    <a:pt x="25855" y="250674"/>
                  </a:lnTo>
                  <a:lnTo>
                    <a:pt x="12399" y="241601"/>
                  </a:lnTo>
                  <a:lnTo>
                    <a:pt x="3326" y="228145"/>
                  </a:lnTo>
                  <a:lnTo>
                    <a:pt x="0" y="211666"/>
                  </a:lnTo>
                  <a:lnTo>
                    <a:pt x="0" y="42334"/>
                  </a:lnTo>
                  <a:close/>
                </a:path>
              </a:pathLst>
            </a:custGeom>
            <a:ln w="6349">
              <a:solidFill>
                <a:srgbClr val="941100"/>
              </a:solidFill>
            </a:ln>
          </p:spPr>
          <p:txBody>
            <a:bodyPr wrap="square" lIns="0" tIns="0" rIns="0" bIns="0" rtlCol="0"/>
            <a:lstStyle/>
            <a:p>
              <a:endParaRPr/>
            </a:p>
          </p:txBody>
        </p:sp>
        <p:sp>
          <p:nvSpPr>
            <p:cNvPr id="119" name="object 39">
              <a:extLst>
                <a:ext uri="{FF2B5EF4-FFF2-40B4-BE49-F238E27FC236}">
                  <a16:creationId xmlns:a16="http://schemas.microsoft.com/office/drawing/2014/main" id="{EE5A6B78-8327-4B40-BF50-5673126FA93A}"/>
                </a:ext>
              </a:extLst>
            </p:cNvPr>
            <p:cNvSpPr txBox="1"/>
            <p:nvPr/>
          </p:nvSpPr>
          <p:spPr>
            <a:xfrm>
              <a:off x="9178285" y="4837529"/>
              <a:ext cx="736600" cy="228268"/>
            </a:xfrm>
            <a:prstGeom prst="rect">
              <a:avLst/>
            </a:prstGeom>
          </p:spPr>
          <p:txBody>
            <a:bodyPr vert="horz" wrap="square" lIns="0" tIns="12700" rIns="0" bIns="0" rtlCol="0">
              <a:spAutoFit/>
            </a:bodyPr>
            <a:lstStyle/>
            <a:p>
              <a:pPr marL="12700">
                <a:lnSpc>
                  <a:spcPct val="100000"/>
                </a:lnSpc>
                <a:spcBef>
                  <a:spcPts val="100"/>
                </a:spcBef>
              </a:pPr>
              <a:r>
                <a:rPr sz="1400" dirty="0">
                  <a:latin typeface="黑体" panose="02010609060101010101" pitchFamily="49" charset="-122"/>
                  <a:cs typeface="微软雅黑"/>
                </a:rPr>
                <a:t>负载均衡</a:t>
              </a:r>
            </a:p>
          </p:txBody>
        </p:sp>
        <p:sp>
          <p:nvSpPr>
            <p:cNvPr id="121" name="object 40">
              <a:extLst>
                <a:ext uri="{FF2B5EF4-FFF2-40B4-BE49-F238E27FC236}">
                  <a16:creationId xmlns:a16="http://schemas.microsoft.com/office/drawing/2014/main" id="{BBBB1FD4-473F-4E56-9FFD-9799CDEF2F79}"/>
                </a:ext>
              </a:extLst>
            </p:cNvPr>
            <p:cNvSpPr/>
            <p:nvPr/>
          </p:nvSpPr>
          <p:spPr>
            <a:xfrm>
              <a:off x="7058735" y="4532936"/>
              <a:ext cx="216535" cy="288290"/>
            </a:xfrm>
            <a:custGeom>
              <a:avLst/>
              <a:gdLst/>
              <a:ahLst/>
              <a:cxnLst/>
              <a:rect l="l" t="t" r="r" b="b"/>
              <a:pathLst>
                <a:path w="216534" h="288289">
                  <a:moveTo>
                    <a:pt x="215999" y="179998"/>
                  </a:moveTo>
                  <a:lnTo>
                    <a:pt x="0" y="179998"/>
                  </a:lnTo>
                  <a:lnTo>
                    <a:pt x="107999" y="287997"/>
                  </a:lnTo>
                  <a:lnTo>
                    <a:pt x="215999" y="179998"/>
                  </a:lnTo>
                  <a:close/>
                </a:path>
                <a:path w="216534" h="288289">
                  <a:moveTo>
                    <a:pt x="161999" y="107999"/>
                  </a:moveTo>
                  <a:lnTo>
                    <a:pt x="53999" y="107999"/>
                  </a:lnTo>
                  <a:lnTo>
                    <a:pt x="53999" y="179998"/>
                  </a:lnTo>
                  <a:lnTo>
                    <a:pt x="161999" y="179998"/>
                  </a:lnTo>
                  <a:lnTo>
                    <a:pt x="161999" y="107999"/>
                  </a:lnTo>
                  <a:close/>
                </a:path>
                <a:path w="216534" h="288289">
                  <a:moveTo>
                    <a:pt x="107999" y="0"/>
                  </a:moveTo>
                  <a:lnTo>
                    <a:pt x="0" y="107999"/>
                  </a:lnTo>
                  <a:lnTo>
                    <a:pt x="215999" y="107999"/>
                  </a:lnTo>
                  <a:lnTo>
                    <a:pt x="107999" y="0"/>
                  </a:lnTo>
                  <a:close/>
                </a:path>
              </a:pathLst>
            </a:custGeom>
            <a:solidFill>
              <a:srgbClr val="919191"/>
            </a:solidFill>
          </p:spPr>
          <p:txBody>
            <a:bodyPr wrap="square" lIns="0" tIns="0" rIns="0" bIns="0" rtlCol="0"/>
            <a:lstStyle/>
            <a:p>
              <a:endParaRPr/>
            </a:p>
          </p:txBody>
        </p:sp>
        <p:sp>
          <p:nvSpPr>
            <p:cNvPr id="123" name="object 41">
              <a:extLst>
                <a:ext uri="{FF2B5EF4-FFF2-40B4-BE49-F238E27FC236}">
                  <a16:creationId xmlns:a16="http://schemas.microsoft.com/office/drawing/2014/main" id="{2D6939AF-EC47-4C82-AAD3-6CC7734E7C9C}"/>
                </a:ext>
              </a:extLst>
            </p:cNvPr>
            <p:cNvSpPr/>
            <p:nvPr/>
          </p:nvSpPr>
          <p:spPr>
            <a:xfrm>
              <a:off x="5952880" y="3120295"/>
              <a:ext cx="707290" cy="707289"/>
            </a:xfrm>
            <a:prstGeom prst="rect">
              <a:avLst/>
            </a:prstGeom>
            <a:blipFill>
              <a:blip r:embed="rId4" cstate="print"/>
              <a:stretch>
                <a:fillRect/>
              </a:stretch>
            </a:blipFill>
          </p:spPr>
          <p:txBody>
            <a:bodyPr wrap="square" lIns="0" tIns="0" rIns="0" bIns="0" rtlCol="0"/>
            <a:lstStyle/>
            <a:p>
              <a:endParaRPr/>
            </a:p>
          </p:txBody>
        </p:sp>
        <p:sp>
          <p:nvSpPr>
            <p:cNvPr id="125" name="object 42">
              <a:extLst>
                <a:ext uri="{FF2B5EF4-FFF2-40B4-BE49-F238E27FC236}">
                  <a16:creationId xmlns:a16="http://schemas.microsoft.com/office/drawing/2014/main" id="{203E3273-9BDD-4741-AF95-55944835DEB1}"/>
                </a:ext>
              </a:extLst>
            </p:cNvPr>
            <p:cNvSpPr txBox="1"/>
            <p:nvPr/>
          </p:nvSpPr>
          <p:spPr>
            <a:xfrm>
              <a:off x="6296409" y="3929945"/>
              <a:ext cx="1099185" cy="228268"/>
            </a:xfrm>
            <a:prstGeom prst="rect">
              <a:avLst/>
            </a:prstGeom>
          </p:spPr>
          <p:txBody>
            <a:bodyPr vert="horz" wrap="square" lIns="0" tIns="12700" rIns="0" bIns="0" rtlCol="0">
              <a:spAutoFit/>
            </a:bodyPr>
            <a:lstStyle/>
            <a:p>
              <a:pPr marL="12700">
                <a:lnSpc>
                  <a:spcPct val="100000"/>
                </a:lnSpc>
                <a:spcBef>
                  <a:spcPts val="100"/>
                </a:spcBef>
              </a:pPr>
              <a:r>
                <a:rPr sz="1400" spc="-30" dirty="0">
                  <a:latin typeface="Arial"/>
                  <a:cs typeface="Arial"/>
                </a:rPr>
                <a:t>W</a:t>
              </a:r>
              <a:r>
                <a:rPr sz="1400" spc="-5" dirty="0">
                  <a:latin typeface="Arial"/>
                  <a:cs typeface="Arial"/>
                </a:rPr>
                <a:t>e</a:t>
              </a:r>
              <a:r>
                <a:rPr sz="1400" dirty="0">
                  <a:latin typeface="Arial"/>
                  <a:cs typeface="Arial"/>
                </a:rPr>
                <a:t>b</a:t>
              </a:r>
              <a:r>
                <a:rPr sz="1400" dirty="0">
                  <a:latin typeface="黑体" panose="02010609060101010101" pitchFamily="49" charset="-122"/>
                  <a:cs typeface="微软雅黑"/>
                </a:rPr>
                <a:t>服务器群</a:t>
              </a:r>
            </a:p>
          </p:txBody>
        </p:sp>
        <p:sp>
          <p:nvSpPr>
            <p:cNvPr id="127" name="object 43">
              <a:extLst>
                <a:ext uri="{FF2B5EF4-FFF2-40B4-BE49-F238E27FC236}">
                  <a16:creationId xmlns:a16="http://schemas.microsoft.com/office/drawing/2014/main" id="{1C31A5FD-4027-4A0F-991A-F6D5A986EF4C}"/>
                </a:ext>
              </a:extLst>
            </p:cNvPr>
            <p:cNvSpPr/>
            <p:nvPr/>
          </p:nvSpPr>
          <p:spPr>
            <a:xfrm>
              <a:off x="6378818" y="3116388"/>
              <a:ext cx="707290" cy="707289"/>
            </a:xfrm>
            <a:prstGeom prst="rect">
              <a:avLst/>
            </a:prstGeom>
            <a:blipFill>
              <a:blip r:embed="rId4" cstate="print"/>
              <a:stretch>
                <a:fillRect/>
              </a:stretch>
            </a:blipFill>
          </p:spPr>
          <p:txBody>
            <a:bodyPr wrap="square" lIns="0" tIns="0" rIns="0" bIns="0" rtlCol="0"/>
            <a:lstStyle/>
            <a:p>
              <a:endParaRPr/>
            </a:p>
          </p:txBody>
        </p:sp>
        <p:sp>
          <p:nvSpPr>
            <p:cNvPr id="129" name="object 44">
              <a:extLst>
                <a:ext uri="{FF2B5EF4-FFF2-40B4-BE49-F238E27FC236}">
                  <a16:creationId xmlns:a16="http://schemas.microsoft.com/office/drawing/2014/main" id="{EF075D0F-980F-435E-A9AC-E953A875A4C0}"/>
                </a:ext>
              </a:extLst>
            </p:cNvPr>
            <p:cNvSpPr/>
            <p:nvPr/>
          </p:nvSpPr>
          <p:spPr>
            <a:xfrm>
              <a:off x="6961065" y="3112479"/>
              <a:ext cx="707289" cy="707290"/>
            </a:xfrm>
            <a:prstGeom prst="rect">
              <a:avLst/>
            </a:prstGeom>
            <a:blipFill>
              <a:blip r:embed="rId4" cstate="print"/>
              <a:stretch>
                <a:fillRect/>
              </a:stretch>
            </a:blipFill>
          </p:spPr>
          <p:txBody>
            <a:bodyPr wrap="square" lIns="0" tIns="0" rIns="0" bIns="0" rtlCol="0"/>
            <a:lstStyle/>
            <a:p>
              <a:endParaRPr/>
            </a:p>
          </p:txBody>
        </p:sp>
        <p:sp>
          <p:nvSpPr>
            <p:cNvPr id="131" name="object 45">
              <a:extLst>
                <a:ext uri="{FF2B5EF4-FFF2-40B4-BE49-F238E27FC236}">
                  <a16:creationId xmlns:a16="http://schemas.microsoft.com/office/drawing/2014/main" id="{735DCA54-03BD-44BC-BCE4-C968AD2A6222}"/>
                </a:ext>
              </a:extLst>
            </p:cNvPr>
            <p:cNvSpPr/>
            <p:nvPr/>
          </p:nvSpPr>
          <p:spPr>
            <a:xfrm>
              <a:off x="5874726" y="3071453"/>
              <a:ext cx="1833245" cy="824865"/>
            </a:xfrm>
            <a:custGeom>
              <a:avLst/>
              <a:gdLst/>
              <a:ahLst/>
              <a:cxnLst/>
              <a:rect l="l" t="t" r="r" b="b"/>
              <a:pathLst>
                <a:path w="1833245" h="824864">
                  <a:moveTo>
                    <a:pt x="0" y="137421"/>
                  </a:moveTo>
                  <a:lnTo>
                    <a:pt x="7005" y="93985"/>
                  </a:lnTo>
                  <a:lnTo>
                    <a:pt x="26514" y="56262"/>
                  </a:lnTo>
                  <a:lnTo>
                    <a:pt x="56262" y="26514"/>
                  </a:lnTo>
                  <a:lnTo>
                    <a:pt x="93985" y="7005"/>
                  </a:lnTo>
                  <a:lnTo>
                    <a:pt x="137421" y="0"/>
                  </a:lnTo>
                  <a:lnTo>
                    <a:pt x="1695203" y="0"/>
                  </a:lnTo>
                  <a:lnTo>
                    <a:pt x="1738639" y="7005"/>
                  </a:lnTo>
                  <a:lnTo>
                    <a:pt x="1776363" y="26514"/>
                  </a:lnTo>
                  <a:lnTo>
                    <a:pt x="1806111" y="56262"/>
                  </a:lnTo>
                  <a:lnTo>
                    <a:pt x="1825619" y="93985"/>
                  </a:lnTo>
                  <a:lnTo>
                    <a:pt x="1832625" y="137421"/>
                  </a:lnTo>
                  <a:lnTo>
                    <a:pt x="1832625" y="687095"/>
                  </a:lnTo>
                  <a:lnTo>
                    <a:pt x="1825619" y="730531"/>
                  </a:lnTo>
                  <a:lnTo>
                    <a:pt x="1806111" y="768255"/>
                  </a:lnTo>
                  <a:lnTo>
                    <a:pt x="1776363" y="798003"/>
                  </a:lnTo>
                  <a:lnTo>
                    <a:pt x="1738639" y="817511"/>
                  </a:lnTo>
                  <a:lnTo>
                    <a:pt x="1695203" y="824517"/>
                  </a:lnTo>
                  <a:lnTo>
                    <a:pt x="137421" y="824517"/>
                  </a:lnTo>
                  <a:lnTo>
                    <a:pt x="93985" y="817511"/>
                  </a:lnTo>
                  <a:lnTo>
                    <a:pt x="56262" y="798003"/>
                  </a:lnTo>
                  <a:lnTo>
                    <a:pt x="26514" y="768255"/>
                  </a:lnTo>
                  <a:lnTo>
                    <a:pt x="7005" y="730531"/>
                  </a:lnTo>
                  <a:lnTo>
                    <a:pt x="0" y="687095"/>
                  </a:lnTo>
                  <a:lnTo>
                    <a:pt x="0" y="137421"/>
                  </a:lnTo>
                  <a:close/>
                </a:path>
              </a:pathLst>
            </a:custGeom>
            <a:ln w="19049">
              <a:solidFill>
                <a:srgbClr val="004DD6"/>
              </a:solidFill>
            </a:ln>
          </p:spPr>
          <p:txBody>
            <a:bodyPr wrap="square" lIns="0" tIns="0" rIns="0" bIns="0" rtlCol="0"/>
            <a:lstStyle/>
            <a:p>
              <a:endParaRPr/>
            </a:p>
          </p:txBody>
        </p:sp>
        <p:sp>
          <p:nvSpPr>
            <p:cNvPr id="133" name="object 46">
              <a:extLst>
                <a:ext uri="{FF2B5EF4-FFF2-40B4-BE49-F238E27FC236}">
                  <a16:creationId xmlns:a16="http://schemas.microsoft.com/office/drawing/2014/main" id="{2CACEF6A-F4C0-4FD2-A75C-A7D6769238E9}"/>
                </a:ext>
              </a:extLst>
            </p:cNvPr>
            <p:cNvSpPr/>
            <p:nvPr/>
          </p:nvSpPr>
          <p:spPr>
            <a:xfrm>
              <a:off x="4972044" y="3090989"/>
              <a:ext cx="648970" cy="785495"/>
            </a:xfrm>
            <a:custGeom>
              <a:avLst/>
              <a:gdLst/>
              <a:ahLst/>
              <a:cxnLst/>
              <a:rect l="l" t="t" r="r" b="b"/>
              <a:pathLst>
                <a:path w="648970" h="785495">
                  <a:moveTo>
                    <a:pt x="0" y="108115"/>
                  </a:moveTo>
                  <a:lnTo>
                    <a:pt x="8496" y="66032"/>
                  </a:lnTo>
                  <a:lnTo>
                    <a:pt x="31666" y="31666"/>
                  </a:lnTo>
                  <a:lnTo>
                    <a:pt x="66032" y="8496"/>
                  </a:lnTo>
                  <a:lnTo>
                    <a:pt x="108115" y="0"/>
                  </a:lnTo>
                  <a:lnTo>
                    <a:pt x="540565" y="0"/>
                  </a:lnTo>
                  <a:lnTo>
                    <a:pt x="582648" y="8496"/>
                  </a:lnTo>
                  <a:lnTo>
                    <a:pt x="617014" y="31666"/>
                  </a:lnTo>
                  <a:lnTo>
                    <a:pt x="640184" y="66032"/>
                  </a:lnTo>
                  <a:lnTo>
                    <a:pt x="648680" y="108115"/>
                  </a:lnTo>
                  <a:lnTo>
                    <a:pt x="648680" y="677327"/>
                  </a:lnTo>
                  <a:lnTo>
                    <a:pt x="640184" y="719411"/>
                  </a:lnTo>
                  <a:lnTo>
                    <a:pt x="617014" y="753777"/>
                  </a:lnTo>
                  <a:lnTo>
                    <a:pt x="582648" y="776947"/>
                  </a:lnTo>
                  <a:lnTo>
                    <a:pt x="540565" y="785443"/>
                  </a:lnTo>
                  <a:lnTo>
                    <a:pt x="108115" y="785443"/>
                  </a:lnTo>
                  <a:lnTo>
                    <a:pt x="66032" y="776947"/>
                  </a:lnTo>
                  <a:lnTo>
                    <a:pt x="31666" y="753777"/>
                  </a:lnTo>
                  <a:lnTo>
                    <a:pt x="8496" y="719411"/>
                  </a:lnTo>
                  <a:lnTo>
                    <a:pt x="0" y="677327"/>
                  </a:lnTo>
                  <a:lnTo>
                    <a:pt x="0" y="108115"/>
                  </a:lnTo>
                  <a:close/>
                </a:path>
              </a:pathLst>
            </a:custGeom>
            <a:ln w="6349">
              <a:solidFill>
                <a:srgbClr val="941100"/>
              </a:solidFill>
            </a:ln>
          </p:spPr>
          <p:txBody>
            <a:bodyPr wrap="square" lIns="0" tIns="0" rIns="0" bIns="0" rtlCol="0"/>
            <a:lstStyle/>
            <a:p>
              <a:endParaRPr/>
            </a:p>
          </p:txBody>
        </p:sp>
        <p:sp>
          <p:nvSpPr>
            <p:cNvPr id="135" name="object 47">
              <a:extLst>
                <a:ext uri="{FF2B5EF4-FFF2-40B4-BE49-F238E27FC236}">
                  <a16:creationId xmlns:a16="http://schemas.microsoft.com/office/drawing/2014/main" id="{C7A8113E-6E5A-4571-A3DB-A6E747EAD754}"/>
                </a:ext>
              </a:extLst>
            </p:cNvPr>
            <p:cNvSpPr txBox="1"/>
            <p:nvPr/>
          </p:nvSpPr>
          <p:spPr>
            <a:xfrm>
              <a:off x="5108644" y="3257651"/>
              <a:ext cx="381000" cy="441959"/>
            </a:xfrm>
            <a:prstGeom prst="rect">
              <a:avLst/>
            </a:prstGeom>
          </p:spPr>
          <p:txBody>
            <a:bodyPr vert="horz" wrap="square" lIns="0" tIns="27939" rIns="0" bIns="0" rtlCol="0">
              <a:spAutoFit/>
            </a:bodyPr>
            <a:lstStyle/>
            <a:p>
              <a:pPr marL="12700" marR="5080">
                <a:lnSpc>
                  <a:spcPts val="1600"/>
                </a:lnSpc>
                <a:spcBef>
                  <a:spcPts val="219"/>
                </a:spcBef>
              </a:pPr>
              <a:r>
                <a:rPr sz="1400" dirty="0">
                  <a:latin typeface="黑体" panose="02010609060101010101" pitchFamily="49" charset="-122"/>
                  <a:cs typeface="微软雅黑"/>
                </a:rPr>
                <a:t>负载 均衡</a:t>
              </a:r>
            </a:p>
          </p:txBody>
        </p:sp>
        <p:sp>
          <p:nvSpPr>
            <p:cNvPr id="137" name="object 48">
              <a:extLst>
                <a:ext uri="{FF2B5EF4-FFF2-40B4-BE49-F238E27FC236}">
                  <a16:creationId xmlns:a16="http://schemas.microsoft.com/office/drawing/2014/main" id="{A2A189A7-C460-47CB-98B3-5BB63FD4CCD7}"/>
                </a:ext>
              </a:extLst>
            </p:cNvPr>
            <p:cNvSpPr/>
            <p:nvPr/>
          </p:nvSpPr>
          <p:spPr>
            <a:xfrm>
              <a:off x="5636339" y="3384067"/>
              <a:ext cx="360045" cy="216535"/>
            </a:xfrm>
            <a:custGeom>
              <a:avLst/>
              <a:gdLst/>
              <a:ahLst/>
              <a:cxnLst/>
              <a:rect l="l" t="t" r="r" b="b"/>
              <a:pathLst>
                <a:path w="360045" h="216535">
                  <a:moveTo>
                    <a:pt x="108000" y="0"/>
                  </a:moveTo>
                  <a:lnTo>
                    <a:pt x="0" y="107999"/>
                  </a:lnTo>
                  <a:lnTo>
                    <a:pt x="108000" y="215999"/>
                  </a:lnTo>
                  <a:lnTo>
                    <a:pt x="108000" y="161998"/>
                  </a:lnTo>
                  <a:lnTo>
                    <a:pt x="305998" y="161998"/>
                  </a:lnTo>
                  <a:lnTo>
                    <a:pt x="359998" y="107999"/>
                  </a:lnTo>
                  <a:lnTo>
                    <a:pt x="305998" y="54000"/>
                  </a:lnTo>
                  <a:lnTo>
                    <a:pt x="108000" y="54000"/>
                  </a:lnTo>
                  <a:lnTo>
                    <a:pt x="108000" y="0"/>
                  </a:lnTo>
                  <a:close/>
                </a:path>
                <a:path w="360045" h="216535">
                  <a:moveTo>
                    <a:pt x="305998" y="161998"/>
                  </a:moveTo>
                  <a:lnTo>
                    <a:pt x="251998" y="161998"/>
                  </a:lnTo>
                  <a:lnTo>
                    <a:pt x="251998" y="215999"/>
                  </a:lnTo>
                  <a:lnTo>
                    <a:pt x="305998" y="161998"/>
                  </a:lnTo>
                  <a:close/>
                </a:path>
                <a:path w="360045" h="216535">
                  <a:moveTo>
                    <a:pt x="251998" y="0"/>
                  </a:moveTo>
                  <a:lnTo>
                    <a:pt x="251998" y="54000"/>
                  </a:lnTo>
                  <a:lnTo>
                    <a:pt x="305998" y="54000"/>
                  </a:lnTo>
                  <a:lnTo>
                    <a:pt x="251998" y="0"/>
                  </a:lnTo>
                  <a:close/>
                </a:path>
              </a:pathLst>
            </a:custGeom>
            <a:solidFill>
              <a:srgbClr val="919191"/>
            </a:solidFill>
          </p:spPr>
          <p:txBody>
            <a:bodyPr wrap="square" lIns="0" tIns="0" rIns="0" bIns="0" rtlCol="0"/>
            <a:lstStyle/>
            <a:p>
              <a:endParaRPr/>
            </a:p>
          </p:txBody>
        </p:sp>
      </p:grpSp>
      <p:cxnSp>
        <p:nvCxnSpPr>
          <p:cNvPr id="2" name="直接连接符 1">
            <a:extLst>
              <a:ext uri="{FF2B5EF4-FFF2-40B4-BE49-F238E27FC236}">
                <a16:creationId xmlns:a16="http://schemas.microsoft.com/office/drawing/2014/main" id="{B191DA24-DD9F-A515-6FEF-5EF4AAAC6366}"/>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724151C-9C14-B859-953C-04688206638B}"/>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2" name="TextBox 6">
            <a:extLst>
              <a:ext uri="{FF2B5EF4-FFF2-40B4-BE49-F238E27FC236}">
                <a16:creationId xmlns:a16="http://schemas.microsoft.com/office/drawing/2014/main" id="{CCE7BC93-A636-8807-0400-BF53A454B060}"/>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4" name="TextBox 7">
            <a:extLst>
              <a:ext uri="{FF2B5EF4-FFF2-40B4-BE49-F238E27FC236}">
                <a16:creationId xmlns:a16="http://schemas.microsoft.com/office/drawing/2014/main" id="{CFBC1050-9EF5-69C6-1FAC-A1D913201445}"/>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5" name="TextBox 9">
            <a:extLst>
              <a:ext uri="{FF2B5EF4-FFF2-40B4-BE49-F238E27FC236}">
                <a16:creationId xmlns:a16="http://schemas.microsoft.com/office/drawing/2014/main" id="{45E730D0-5743-39DA-DBF5-49C56D728AC1}"/>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6" name="TextBox 10">
            <a:extLst>
              <a:ext uri="{FF2B5EF4-FFF2-40B4-BE49-F238E27FC236}">
                <a16:creationId xmlns:a16="http://schemas.microsoft.com/office/drawing/2014/main" id="{45496ACB-BD4E-D455-237F-B5F93AE854A9}"/>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7" name="直接连接符 16">
            <a:extLst>
              <a:ext uri="{FF2B5EF4-FFF2-40B4-BE49-F238E27FC236}">
                <a16:creationId xmlns:a16="http://schemas.microsoft.com/office/drawing/2014/main" id="{8888FBB5-072A-E13B-B8FD-6074B740192C}"/>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9457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持续集成与交付</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4" name="object 3">
            <a:extLst>
              <a:ext uri="{FF2B5EF4-FFF2-40B4-BE49-F238E27FC236}">
                <a16:creationId xmlns:a16="http://schemas.microsoft.com/office/drawing/2014/main" id="{A30E6D8C-7120-4D51-ACA1-228B4179A0B9}"/>
              </a:ext>
            </a:extLst>
          </p:cNvPr>
          <p:cNvSpPr txBox="1"/>
          <p:nvPr/>
        </p:nvSpPr>
        <p:spPr>
          <a:xfrm>
            <a:off x="1056957" y="1896329"/>
            <a:ext cx="10078085" cy="1075487"/>
          </a:xfrm>
          <a:prstGeom prst="rect">
            <a:avLst/>
          </a:prstGeom>
          <a:solidFill>
            <a:srgbClr val="ECEBEB"/>
          </a:solidFill>
        </p:spPr>
        <p:txBody>
          <a:bodyPr vert="horz" wrap="square" lIns="0" tIns="137795" rIns="0" bIns="0" rtlCol="0">
            <a:spAutoFit/>
          </a:bodyPr>
          <a:lstStyle/>
          <a:p>
            <a:pPr marL="287655" marR="274320">
              <a:lnSpc>
                <a:spcPct val="150000"/>
              </a:lnSpc>
              <a:spcBef>
                <a:spcPts val="1085"/>
              </a:spcBef>
            </a:pPr>
            <a:r>
              <a:rPr sz="2200" dirty="0">
                <a:latin typeface="黑体" panose="02010609060101010101" pitchFamily="49" charset="-122"/>
                <a:cs typeface="微软雅黑"/>
              </a:rPr>
              <a:t>持续集成是一项软件开发实践，团队成员经常集成自己的工作，通常每人每天 至少集成一次，每次集成通过自动化构建完成。</a:t>
            </a:r>
          </a:p>
        </p:txBody>
      </p:sp>
      <p:sp>
        <p:nvSpPr>
          <p:cNvPr id="5" name="object 4">
            <a:extLst>
              <a:ext uri="{FF2B5EF4-FFF2-40B4-BE49-F238E27FC236}">
                <a16:creationId xmlns:a16="http://schemas.microsoft.com/office/drawing/2014/main" id="{D71D1ED3-4525-4B08-82A6-74E53BB1AF9F}"/>
              </a:ext>
            </a:extLst>
          </p:cNvPr>
          <p:cNvSpPr/>
          <p:nvPr/>
        </p:nvSpPr>
        <p:spPr>
          <a:xfrm>
            <a:off x="1295201" y="3151608"/>
            <a:ext cx="3596102" cy="3289019"/>
          </a:xfrm>
          <a:prstGeom prst="rect">
            <a:avLst/>
          </a:prstGeom>
          <a:blipFill>
            <a:blip r:embed="rId4" cstate="print"/>
            <a:stretch>
              <a:fillRect/>
            </a:stretch>
          </a:blipFill>
        </p:spPr>
        <p:txBody>
          <a:bodyPr wrap="square" lIns="0" tIns="0" rIns="0" bIns="0" rtlCol="0"/>
          <a:lstStyle/>
          <a:p>
            <a:endParaRPr/>
          </a:p>
        </p:txBody>
      </p:sp>
      <p:sp>
        <p:nvSpPr>
          <p:cNvPr id="6" name="object 5">
            <a:extLst>
              <a:ext uri="{FF2B5EF4-FFF2-40B4-BE49-F238E27FC236}">
                <a16:creationId xmlns:a16="http://schemas.microsoft.com/office/drawing/2014/main" id="{D9F6B94C-2DF0-44D4-A665-8A60F3F29A82}"/>
              </a:ext>
            </a:extLst>
          </p:cNvPr>
          <p:cNvSpPr txBox="1"/>
          <p:nvPr/>
        </p:nvSpPr>
        <p:spPr>
          <a:xfrm>
            <a:off x="5133094" y="3056057"/>
            <a:ext cx="6651236" cy="3480120"/>
          </a:xfrm>
          <a:prstGeom prst="rect">
            <a:avLst/>
          </a:prstGeom>
        </p:spPr>
        <p:txBody>
          <a:bodyPr vert="horz" wrap="square" lIns="0" tIns="12700" rIns="0" bIns="0" rtlCol="0">
            <a:spAutoFit/>
          </a:bodyPr>
          <a:lstStyle/>
          <a:p>
            <a:pPr marL="292100" marR="5080" indent="-279400">
              <a:lnSpc>
                <a:spcPct val="150000"/>
              </a:lnSpc>
              <a:spcBef>
                <a:spcPts val="100"/>
              </a:spcBef>
              <a:buFont typeface="Arial"/>
              <a:buChar char="•"/>
              <a:tabLst>
                <a:tab pos="309880" algn="l"/>
                <a:tab pos="310515" algn="l"/>
              </a:tabLst>
            </a:pPr>
            <a:r>
              <a:rPr sz="2000" spc="180" dirty="0" err="1">
                <a:latin typeface="黑体" panose="02010609060101010101" pitchFamily="49" charset="-122"/>
                <a:cs typeface="微软雅黑"/>
              </a:rPr>
              <a:t>所有开发人员需要在本地机器上进行本地构</a:t>
            </a:r>
            <a:r>
              <a:rPr sz="2000" dirty="0" err="1">
                <a:latin typeface="黑体" panose="02010609060101010101" pitchFamily="49" charset="-122"/>
                <a:cs typeface="微软雅黑"/>
              </a:rPr>
              <a:t>建，然后再提交到版本控制库中，以免影响持续集成</a:t>
            </a:r>
            <a:r>
              <a:rPr sz="2000" dirty="0">
                <a:latin typeface="黑体" panose="02010609060101010101" pitchFamily="49" charset="-122"/>
                <a:cs typeface="微软雅黑"/>
              </a:rPr>
              <a:t>。</a:t>
            </a:r>
          </a:p>
          <a:p>
            <a:pPr marL="292100" marR="5080" indent="-279400">
              <a:lnSpc>
                <a:spcPct val="150000"/>
              </a:lnSpc>
              <a:spcBef>
                <a:spcPts val="1200"/>
              </a:spcBef>
              <a:buFont typeface="Arial"/>
              <a:buChar char="•"/>
              <a:tabLst>
                <a:tab pos="303530" algn="l"/>
                <a:tab pos="304165" algn="l"/>
              </a:tabLst>
            </a:pPr>
            <a:r>
              <a:rPr sz="2000" spc="85" dirty="0" err="1">
                <a:latin typeface="黑体" panose="02010609060101010101" pitchFamily="49" charset="-122"/>
                <a:cs typeface="微软雅黑"/>
              </a:rPr>
              <a:t>开发人员每天至少向版本控制库中提交一次代</a:t>
            </a:r>
            <a:r>
              <a:rPr sz="2000" dirty="0" err="1">
                <a:latin typeface="黑体" panose="02010609060101010101" pitchFamily="49" charset="-122"/>
                <a:cs typeface="微软雅黑"/>
              </a:rPr>
              <a:t>码，至少从版本控制库中更新一次代码到本地机器</a:t>
            </a:r>
            <a:r>
              <a:rPr sz="2000" dirty="0">
                <a:latin typeface="黑体" panose="02010609060101010101" pitchFamily="49" charset="-122"/>
                <a:cs typeface="微软雅黑"/>
              </a:rPr>
              <a:t>。</a:t>
            </a:r>
          </a:p>
          <a:p>
            <a:pPr marL="292100" marR="11430" indent="-279400">
              <a:lnSpc>
                <a:spcPct val="150000"/>
              </a:lnSpc>
              <a:spcBef>
                <a:spcPts val="1200"/>
              </a:spcBef>
              <a:buFont typeface="Arial"/>
              <a:buChar char="•"/>
              <a:tabLst>
                <a:tab pos="303530" algn="l"/>
                <a:tab pos="304165" algn="l"/>
              </a:tabLst>
            </a:pPr>
            <a:r>
              <a:rPr sz="2000" spc="85" dirty="0" err="1">
                <a:latin typeface="黑体" panose="02010609060101010101" pitchFamily="49" charset="-122"/>
                <a:cs typeface="微软雅黑"/>
              </a:rPr>
              <a:t>需要有专门的集成服务器来执行集成构建，并通过自动化的构建（包括编译、发布、自动化测</a:t>
            </a:r>
            <a:r>
              <a:rPr sz="2000" dirty="0" err="1">
                <a:latin typeface="黑体" panose="02010609060101010101" pitchFamily="49" charset="-122"/>
                <a:cs typeface="微软雅黑"/>
              </a:rPr>
              <a:t>试</a:t>
            </a:r>
            <a:r>
              <a:rPr lang="zh-CN" altLang="en-US" sz="2000" dirty="0">
                <a:latin typeface="黑体" panose="02010609060101010101" pitchFamily="49" charset="-122"/>
                <a:cs typeface="微软雅黑"/>
              </a:rPr>
              <a:t>）</a:t>
            </a:r>
            <a:r>
              <a:rPr sz="2000" dirty="0" err="1">
                <a:latin typeface="黑体" panose="02010609060101010101" pitchFamily="49" charset="-122"/>
                <a:cs typeface="微软雅黑"/>
              </a:rPr>
              <a:t>来验证，从而尽快地发现集成错误</a:t>
            </a:r>
            <a:r>
              <a:rPr sz="2000" dirty="0">
                <a:latin typeface="黑体" panose="02010609060101010101" pitchFamily="49" charset="-122"/>
                <a:cs typeface="微软雅黑"/>
              </a:rPr>
              <a:t>。</a:t>
            </a:r>
          </a:p>
        </p:txBody>
      </p:sp>
      <p:cxnSp>
        <p:nvCxnSpPr>
          <p:cNvPr id="2" name="直接连接符 1">
            <a:extLst>
              <a:ext uri="{FF2B5EF4-FFF2-40B4-BE49-F238E27FC236}">
                <a16:creationId xmlns:a16="http://schemas.microsoft.com/office/drawing/2014/main" id="{F273F911-E839-5A9E-793D-F77E48C627E1}"/>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F1431CA6-EC6F-C552-82BD-25A7BD9D2B56}"/>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4" name="TextBox 6">
            <a:extLst>
              <a:ext uri="{FF2B5EF4-FFF2-40B4-BE49-F238E27FC236}">
                <a16:creationId xmlns:a16="http://schemas.microsoft.com/office/drawing/2014/main" id="{4632150B-6BD7-56F0-FDC6-272EBA768F61}"/>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5" name="TextBox 7">
            <a:extLst>
              <a:ext uri="{FF2B5EF4-FFF2-40B4-BE49-F238E27FC236}">
                <a16:creationId xmlns:a16="http://schemas.microsoft.com/office/drawing/2014/main" id="{75876C40-C4D0-531F-236B-3938950F04CD}"/>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6" name="TextBox 9">
            <a:extLst>
              <a:ext uri="{FF2B5EF4-FFF2-40B4-BE49-F238E27FC236}">
                <a16:creationId xmlns:a16="http://schemas.microsoft.com/office/drawing/2014/main" id="{1CC4B865-888E-B424-AE25-D43F88F0427C}"/>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7" name="TextBox 10">
            <a:extLst>
              <a:ext uri="{FF2B5EF4-FFF2-40B4-BE49-F238E27FC236}">
                <a16:creationId xmlns:a16="http://schemas.microsoft.com/office/drawing/2014/main" id="{EF96CF95-6624-AB1F-32A9-033A5FA20475}"/>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8" name="直接连接符 17">
            <a:extLst>
              <a:ext uri="{FF2B5EF4-FFF2-40B4-BE49-F238E27FC236}">
                <a16:creationId xmlns:a16="http://schemas.microsoft.com/office/drawing/2014/main" id="{4F6AB8FA-1885-C4B8-38CE-9E027EF24212}"/>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0351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持续集成与交付</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7" name="object 3">
            <a:extLst>
              <a:ext uri="{FF2B5EF4-FFF2-40B4-BE49-F238E27FC236}">
                <a16:creationId xmlns:a16="http://schemas.microsoft.com/office/drawing/2014/main" id="{6A3EDE55-501C-4141-9B40-D624958FBDC4}"/>
              </a:ext>
            </a:extLst>
          </p:cNvPr>
          <p:cNvSpPr txBox="1"/>
          <p:nvPr/>
        </p:nvSpPr>
        <p:spPr>
          <a:xfrm>
            <a:off x="930910" y="1526566"/>
            <a:ext cx="10333990" cy="4443845"/>
          </a:xfrm>
          <a:prstGeom prst="rect">
            <a:avLst/>
          </a:prstGeom>
        </p:spPr>
        <p:txBody>
          <a:bodyPr vert="horz" wrap="square" lIns="0" tIns="174625" rIns="0" bIns="0" rtlCol="0">
            <a:spAutoFit/>
          </a:bodyPr>
          <a:lstStyle/>
          <a:p>
            <a:pPr marL="12700">
              <a:lnSpc>
                <a:spcPct val="150000"/>
              </a:lnSpc>
              <a:spcBef>
                <a:spcPts val="1375"/>
              </a:spcBef>
            </a:pPr>
            <a:r>
              <a:rPr sz="2200" dirty="0">
                <a:latin typeface="+mn-ea"/>
                <a:cs typeface="微软雅黑"/>
              </a:rPr>
              <a:t>当有了持续集成需要的构建服务器和脚本之后，下一个问题是：</a:t>
            </a:r>
          </a:p>
          <a:p>
            <a:pPr marL="2361565">
              <a:lnSpc>
                <a:spcPct val="150000"/>
              </a:lnSpc>
              <a:spcBef>
                <a:spcPts val="1860"/>
              </a:spcBef>
            </a:pPr>
            <a:r>
              <a:rPr sz="3200" dirty="0">
                <a:solidFill>
                  <a:srgbClr val="CC0000"/>
                </a:solidFill>
                <a:latin typeface="+mn-ea"/>
                <a:cs typeface="华文行楷"/>
              </a:rPr>
              <a:t>我们该拿这些构建版本怎么办？</a:t>
            </a:r>
            <a:endParaRPr sz="3200" dirty="0">
              <a:latin typeface="+mn-ea"/>
              <a:cs typeface="华文行楷"/>
            </a:endParaRPr>
          </a:p>
          <a:p>
            <a:pPr marL="12700" marR="324485">
              <a:lnSpc>
                <a:spcPct val="150000"/>
              </a:lnSpc>
              <a:spcBef>
                <a:spcPts val="2405"/>
              </a:spcBef>
            </a:pPr>
            <a:r>
              <a:rPr sz="2200" spc="45" dirty="0">
                <a:solidFill>
                  <a:srgbClr val="0033CC"/>
                </a:solidFill>
                <a:latin typeface="+mn-ea"/>
                <a:cs typeface="微软雅黑"/>
              </a:rPr>
              <a:t>持续交付</a:t>
            </a:r>
            <a:r>
              <a:rPr sz="2200" spc="45" dirty="0">
                <a:solidFill>
                  <a:srgbClr val="004DD6"/>
                </a:solidFill>
                <a:latin typeface="+mn-ea"/>
                <a:cs typeface="微软雅黑"/>
              </a:rPr>
              <a:t>：</a:t>
            </a:r>
            <a:r>
              <a:rPr sz="2200" spc="45" dirty="0">
                <a:latin typeface="+mn-ea"/>
                <a:cs typeface="微软雅黑"/>
              </a:rPr>
              <a:t>以自动化或半自动化方式，将构建版本从一个环境提送到更接近实际 </a:t>
            </a:r>
            <a:r>
              <a:rPr sz="2200" dirty="0" err="1">
                <a:latin typeface="+mn-ea"/>
                <a:cs typeface="微软雅黑"/>
              </a:rPr>
              <a:t>使用的交付准备环境中</a:t>
            </a:r>
            <a:r>
              <a:rPr sz="2200" dirty="0">
                <a:latin typeface="+mn-ea"/>
                <a:cs typeface="微软雅黑"/>
              </a:rPr>
              <a:t>。</a:t>
            </a:r>
            <a:endParaRPr sz="3350" dirty="0">
              <a:latin typeface="+mn-ea"/>
              <a:cs typeface="Times New Roman"/>
            </a:endParaRPr>
          </a:p>
          <a:p>
            <a:pPr marL="1938655" indent="-342900">
              <a:lnSpc>
                <a:spcPct val="150000"/>
              </a:lnSpc>
              <a:buFont typeface="Arial"/>
              <a:buChar char="•"/>
              <a:tabLst>
                <a:tab pos="1938655" algn="l"/>
                <a:tab pos="1939289" algn="l"/>
              </a:tabLst>
            </a:pPr>
            <a:r>
              <a:rPr sz="2000" dirty="0">
                <a:latin typeface="+mn-ea"/>
                <a:cs typeface="微软雅黑"/>
              </a:rPr>
              <a:t>一周内平均部署几十次，几乎每个开发人员的每次修改就会导致一次部署。</a:t>
            </a:r>
          </a:p>
          <a:p>
            <a:pPr marL="1938655" marR="242570" indent="-342900">
              <a:lnSpc>
                <a:spcPct val="150000"/>
              </a:lnSpc>
              <a:spcBef>
                <a:spcPts val="1100"/>
              </a:spcBef>
              <a:buFont typeface="Arial"/>
              <a:buChar char="•"/>
              <a:tabLst>
                <a:tab pos="1938655" algn="l"/>
                <a:tab pos="1939289" algn="l"/>
              </a:tabLst>
            </a:pPr>
            <a:r>
              <a:rPr sz="2000" dirty="0">
                <a:latin typeface="+mn-ea"/>
                <a:cs typeface="微软雅黑"/>
              </a:rPr>
              <a:t>这不仅仅意味着可以更快地从用户那里得到使用反馈，更可以迅速对产品 进行改进，</a:t>
            </a:r>
            <a:r>
              <a:rPr sz="2000" spc="-5" dirty="0">
                <a:latin typeface="+mn-ea"/>
                <a:cs typeface="微软雅黑"/>
              </a:rPr>
              <a:t> </a:t>
            </a:r>
            <a:r>
              <a:rPr sz="2000" dirty="0">
                <a:latin typeface="+mn-ea"/>
                <a:cs typeface="微软雅黑"/>
              </a:rPr>
              <a:t>更好地适应用户的需求和市场的变化。</a:t>
            </a:r>
          </a:p>
        </p:txBody>
      </p:sp>
      <p:sp>
        <p:nvSpPr>
          <p:cNvPr id="8" name="object 4">
            <a:extLst>
              <a:ext uri="{FF2B5EF4-FFF2-40B4-BE49-F238E27FC236}">
                <a16:creationId xmlns:a16="http://schemas.microsoft.com/office/drawing/2014/main" id="{1895E540-74FD-44EA-9DBD-F303A8E9A1C1}"/>
              </a:ext>
            </a:extLst>
          </p:cNvPr>
          <p:cNvSpPr/>
          <p:nvPr/>
        </p:nvSpPr>
        <p:spPr>
          <a:xfrm>
            <a:off x="739775" y="4665181"/>
            <a:ext cx="1505193" cy="784812"/>
          </a:xfrm>
          <a:prstGeom prst="rect">
            <a:avLst/>
          </a:prstGeom>
          <a:blipFill>
            <a:blip r:embed="rId4" cstate="print"/>
            <a:stretch>
              <a:fillRect/>
            </a:stretch>
          </a:blipFill>
        </p:spPr>
        <p:txBody>
          <a:bodyPr wrap="square" lIns="0" tIns="0" rIns="0" bIns="0" rtlCol="0"/>
          <a:lstStyle/>
          <a:p>
            <a:endParaRPr/>
          </a:p>
        </p:txBody>
      </p:sp>
      <p:cxnSp>
        <p:nvCxnSpPr>
          <p:cNvPr id="2" name="直接连接符 1">
            <a:extLst>
              <a:ext uri="{FF2B5EF4-FFF2-40B4-BE49-F238E27FC236}">
                <a16:creationId xmlns:a16="http://schemas.microsoft.com/office/drawing/2014/main" id="{FE0AF76C-4981-38E3-3EA1-C92CF0CC0277}"/>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3F88ABF6-C593-C1B2-CE58-5961F2C337E1}"/>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3" name="TextBox 6">
            <a:extLst>
              <a:ext uri="{FF2B5EF4-FFF2-40B4-BE49-F238E27FC236}">
                <a16:creationId xmlns:a16="http://schemas.microsoft.com/office/drawing/2014/main" id="{B0BA9D9F-0C54-2622-DF0E-390EB72FEE99}"/>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4" name="TextBox 7">
            <a:extLst>
              <a:ext uri="{FF2B5EF4-FFF2-40B4-BE49-F238E27FC236}">
                <a16:creationId xmlns:a16="http://schemas.microsoft.com/office/drawing/2014/main" id="{E9704E45-7448-124A-504E-CA6FA6DE738E}"/>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5" name="TextBox 9">
            <a:extLst>
              <a:ext uri="{FF2B5EF4-FFF2-40B4-BE49-F238E27FC236}">
                <a16:creationId xmlns:a16="http://schemas.microsoft.com/office/drawing/2014/main" id="{CC4526AD-1AB3-0D97-4853-A32511782C97}"/>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6" name="TextBox 10">
            <a:extLst>
              <a:ext uri="{FF2B5EF4-FFF2-40B4-BE49-F238E27FC236}">
                <a16:creationId xmlns:a16="http://schemas.microsoft.com/office/drawing/2014/main" id="{738B9F52-718A-F8D1-10F8-56EF215C4E27}"/>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7" name="直接连接符 16">
            <a:extLst>
              <a:ext uri="{FF2B5EF4-FFF2-40B4-BE49-F238E27FC236}">
                <a16:creationId xmlns:a16="http://schemas.microsoft.com/office/drawing/2014/main" id="{E11147F6-216B-F830-06EC-FB4CA9D405BF}"/>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41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持续集成与交付</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4" name="object 2">
            <a:extLst>
              <a:ext uri="{FF2B5EF4-FFF2-40B4-BE49-F238E27FC236}">
                <a16:creationId xmlns:a16="http://schemas.microsoft.com/office/drawing/2014/main" id="{02FE803E-11BB-45D7-A0D3-92BD9C9BFD2E}"/>
              </a:ext>
            </a:extLst>
          </p:cNvPr>
          <p:cNvSpPr/>
          <p:nvPr/>
        </p:nvSpPr>
        <p:spPr>
          <a:xfrm>
            <a:off x="4280184" y="3017201"/>
            <a:ext cx="7158355" cy="2117090"/>
          </a:xfrm>
          <a:custGeom>
            <a:avLst/>
            <a:gdLst/>
            <a:ahLst/>
            <a:cxnLst/>
            <a:rect l="l" t="t" r="r" b="b"/>
            <a:pathLst>
              <a:path w="7158355" h="2117090">
                <a:moveTo>
                  <a:pt x="5926312" y="0"/>
                </a:moveTo>
                <a:lnTo>
                  <a:pt x="5926312" y="529203"/>
                </a:lnTo>
                <a:lnTo>
                  <a:pt x="0" y="529203"/>
                </a:lnTo>
                <a:lnTo>
                  <a:pt x="0" y="1587610"/>
                </a:lnTo>
                <a:lnTo>
                  <a:pt x="5926312" y="1587610"/>
                </a:lnTo>
                <a:lnTo>
                  <a:pt x="5926312" y="2116814"/>
                </a:lnTo>
                <a:lnTo>
                  <a:pt x="7157896" y="1058407"/>
                </a:lnTo>
                <a:lnTo>
                  <a:pt x="5926312" y="0"/>
                </a:lnTo>
                <a:close/>
              </a:path>
            </a:pathLst>
          </a:custGeom>
          <a:solidFill>
            <a:srgbClr val="CFE5C1"/>
          </a:solidFill>
        </p:spPr>
        <p:txBody>
          <a:bodyPr wrap="square" lIns="0" tIns="0" rIns="0" bIns="0" rtlCol="0"/>
          <a:lstStyle/>
          <a:p>
            <a:endParaRPr/>
          </a:p>
        </p:txBody>
      </p:sp>
      <p:sp>
        <p:nvSpPr>
          <p:cNvPr id="5" name="object 3">
            <a:extLst>
              <a:ext uri="{FF2B5EF4-FFF2-40B4-BE49-F238E27FC236}">
                <a16:creationId xmlns:a16="http://schemas.microsoft.com/office/drawing/2014/main" id="{07264ACD-F961-4E41-BB7F-6FA4348456BF}"/>
              </a:ext>
            </a:extLst>
          </p:cNvPr>
          <p:cNvSpPr/>
          <p:nvPr/>
        </p:nvSpPr>
        <p:spPr>
          <a:xfrm>
            <a:off x="2828831" y="3771788"/>
            <a:ext cx="701040" cy="732155"/>
          </a:xfrm>
          <a:custGeom>
            <a:avLst/>
            <a:gdLst/>
            <a:ahLst/>
            <a:cxnLst/>
            <a:rect l="l" t="t" r="r" b="b"/>
            <a:pathLst>
              <a:path w="701039" h="732154">
                <a:moveTo>
                  <a:pt x="0" y="0"/>
                </a:moveTo>
                <a:lnTo>
                  <a:pt x="0" y="644246"/>
                </a:lnTo>
                <a:lnTo>
                  <a:pt x="7120" y="661904"/>
                </a:lnTo>
                <a:lnTo>
                  <a:pt x="59852" y="693233"/>
                </a:lnTo>
                <a:lnTo>
                  <a:pt x="102647" y="706199"/>
                </a:lnTo>
                <a:lnTo>
                  <a:pt x="154514" y="716898"/>
                </a:lnTo>
                <a:lnTo>
                  <a:pt x="214045" y="724976"/>
                </a:lnTo>
                <a:lnTo>
                  <a:pt x="279830" y="730081"/>
                </a:lnTo>
                <a:lnTo>
                  <a:pt x="350460" y="731861"/>
                </a:lnTo>
                <a:lnTo>
                  <a:pt x="421090" y="730081"/>
                </a:lnTo>
                <a:lnTo>
                  <a:pt x="486875" y="724976"/>
                </a:lnTo>
                <a:lnTo>
                  <a:pt x="546406" y="716898"/>
                </a:lnTo>
                <a:lnTo>
                  <a:pt x="598273" y="706199"/>
                </a:lnTo>
                <a:lnTo>
                  <a:pt x="641067" y="693233"/>
                </a:lnTo>
                <a:lnTo>
                  <a:pt x="693800" y="661904"/>
                </a:lnTo>
                <a:lnTo>
                  <a:pt x="700920" y="644246"/>
                </a:lnTo>
                <a:lnTo>
                  <a:pt x="700920" y="87614"/>
                </a:lnTo>
                <a:lnTo>
                  <a:pt x="350460" y="87614"/>
                </a:lnTo>
                <a:lnTo>
                  <a:pt x="279830" y="85834"/>
                </a:lnTo>
                <a:lnTo>
                  <a:pt x="214045" y="80729"/>
                </a:lnTo>
                <a:lnTo>
                  <a:pt x="154514" y="72651"/>
                </a:lnTo>
                <a:lnTo>
                  <a:pt x="102647" y="61952"/>
                </a:lnTo>
                <a:lnTo>
                  <a:pt x="59852" y="48986"/>
                </a:lnTo>
                <a:lnTo>
                  <a:pt x="7120" y="17657"/>
                </a:lnTo>
                <a:lnTo>
                  <a:pt x="0" y="0"/>
                </a:lnTo>
                <a:close/>
              </a:path>
              <a:path w="701039" h="732154">
                <a:moveTo>
                  <a:pt x="700920" y="0"/>
                </a:moveTo>
                <a:lnTo>
                  <a:pt x="673379" y="34103"/>
                </a:lnTo>
                <a:lnTo>
                  <a:pt x="598273" y="61952"/>
                </a:lnTo>
                <a:lnTo>
                  <a:pt x="546406" y="72651"/>
                </a:lnTo>
                <a:lnTo>
                  <a:pt x="486875" y="80729"/>
                </a:lnTo>
                <a:lnTo>
                  <a:pt x="421090" y="85834"/>
                </a:lnTo>
                <a:lnTo>
                  <a:pt x="350460" y="87614"/>
                </a:lnTo>
                <a:lnTo>
                  <a:pt x="700920" y="87614"/>
                </a:lnTo>
                <a:lnTo>
                  <a:pt x="700920" y="0"/>
                </a:lnTo>
                <a:close/>
              </a:path>
            </a:pathLst>
          </a:custGeom>
          <a:solidFill>
            <a:srgbClr val="ECEBEB"/>
          </a:solidFill>
        </p:spPr>
        <p:txBody>
          <a:bodyPr wrap="square" lIns="0" tIns="0" rIns="0" bIns="0" rtlCol="0"/>
          <a:lstStyle/>
          <a:p>
            <a:endParaRPr/>
          </a:p>
        </p:txBody>
      </p:sp>
      <p:sp>
        <p:nvSpPr>
          <p:cNvPr id="6" name="object 4">
            <a:extLst>
              <a:ext uri="{FF2B5EF4-FFF2-40B4-BE49-F238E27FC236}">
                <a16:creationId xmlns:a16="http://schemas.microsoft.com/office/drawing/2014/main" id="{208A88DB-82D4-4E7E-BDA0-6F18DB6A4DF3}"/>
              </a:ext>
            </a:extLst>
          </p:cNvPr>
          <p:cNvSpPr/>
          <p:nvPr/>
        </p:nvSpPr>
        <p:spPr>
          <a:xfrm>
            <a:off x="2828831" y="3684173"/>
            <a:ext cx="701040" cy="175260"/>
          </a:xfrm>
          <a:custGeom>
            <a:avLst/>
            <a:gdLst/>
            <a:ahLst/>
            <a:cxnLst/>
            <a:rect l="l" t="t" r="r" b="b"/>
            <a:pathLst>
              <a:path w="701039" h="175260">
                <a:moveTo>
                  <a:pt x="350460" y="0"/>
                </a:moveTo>
                <a:lnTo>
                  <a:pt x="279830" y="1780"/>
                </a:lnTo>
                <a:lnTo>
                  <a:pt x="214045" y="6885"/>
                </a:lnTo>
                <a:lnTo>
                  <a:pt x="154514" y="14963"/>
                </a:lnTo>
                <a:lnTo>
                  <a:pt x="102647" y="25661"/>
                </a:lnTo>
                <a:lnTo>
                  <a:pt x="59852" y="38628"/>
                </a:lnTo>
                <a:lnTo>
                  <a:pt x="7120" y="69957"/>
                </a:lnTo>
                <a:lnTo>
                  <a:pt x="0" y="87614"/>
                </a:lnTo>
                <a:lnTo>
                  <a:pt x="7120" y="105272"/>
                </a:lnTo>
                <a:lnTo>
                  <a:pt x="59852" y="136600"/>
                </a:lnTo>
                <a:lnTo>
                  <a:pt x="102647" y="149567"/>
                </a:lnTo>
                <a:lnTo>
                  <a:pt x="154514" y="160266"/>
                </a:lnTo>
                <a:lnTo>
                  <a:pt x="214045" y="168344"/>
                </a:lnTo>
                <a:lnTo>
                  <a:pt x="279830" y="173449"/>
                </a:lnTo>
                <a:lnTo>
                  <a:pt x="350460" y="175229"/>
                </a:lnTo>
                <a:lnTo>
                  <a:pt x="421090" y="173449"/>
                </a:lnTo>
                <a:lnTo>
                  <a:pt x="486875" y="168344"/>
                </a:lnTo>
                <a:lnTo>
                  <a:pt x="546406" y="160266"/>
                </a:lnTo>
                <a:lnTo>
                  <a:pt x="598273" y="149567"/>
                </a:lnTo>
                <a:lnTo>
                  <a:pt x="641067" y="136600"/>
                </a:lnTo>
                <a:lnTo>
                  <a:pt x="693800" y="105272"/>
                </a:lnTo>
                <a:lnTo>
                  <a:pt x="700920" y="87614"/>
                </a:lnTo>
                <a:lnTo>
                  <a:pt x="693800" y="69957"/>
                </a:lnTo>
                <a:lnTo>
                  <a:pt x="641067" y="38628"/>
                </a:lnTo>
                <a:lnTo>
                  <a:pt x="598273" y="25661"/>
                </a:lnTo>
                <a:lnTo>
                  <a:pt x="546406" y="14963"/>
                </a:lnTo>
                <a:lnTo>
                  <a:pt x="486875" y="6885"/>
                </a:lnTo>
                <a:lnTo>
                  <a:pt x="421090" y="1780"/>
                </a:lnTo>
                <a:lnTo>
                  <a:pt x="350460" y="0"/>
                </a:lnTo>
                <a:close/>
              </a:path>
            </a:pathLst>
          </a:custGeom>
          <a:solidFill>
            <a:srgbClr val="F4F3F3"/>
          </a:solidFill>
        </p:spPr>
        <p:txBody>
          <a:bodyPr wrap="square" lIns="0" tIns="0" rIns="0" bIns="0" rtlCol="0"/>
          <a:lstStyle/>
          <a:p>
            <a:endParaRPr/>
          </a:p>
        </p:txBody>
      </p:sp>
      <p:sp>
        <p:nvSpPr>
          <p:cNvPr id="9" name="object 5">
            <a:extLst>
              <a:ext uri="{FF2B5EF4-FFF2-40B4-BE49-F238E27FC236}">
                <a16:creationId xmlns:a16="http://schemas.microsoft.com/office/drawing/2014/main" id="{F37048C3-ECAB-4AE0-B8E3-A1434EFB073B}"/>
              </a:ext>
            </a:extLst>
          </p:cNvPr>
          <p:cNvSpPr/>
          <p:nvPr/>
        </p:nvSpPr>
        <p:spPr>
          <a:xfrm>
            <a:off x="2828831" y="3684173"/>
            <a:ext cx="701040" cy="175260"/>
          </a:xfrm>
          <a:custGeom>
            <a:avLst/>
            <a:gdLst/>
            <a:ahLst/>
            <a:cxnLst/>
            <a:rect l="l" t="t" r="r" b="b"/>
            <a:pathLst>
              <a:path w="701039" h="175260">
                <a:moveTo>
                  <a:pt x="700921" y="87614"/>
                </a:moveTo>
                <a:lnTo>
                  <a:pt x="673380" y="121718"/>
                </a:lnTo>
                <a:lnTo>
                  <a:pt x="598274" y="149568"/>
                </a:lnTo>
                <a:lnTo>
                  <a:pt x="546406" y="160266"/>
                </a:lnTo>
                <a:lnTo>
                  <a:pt x="486876" y="168344"/>
                </a:lnTo>
                <a:lnTo>
                  <a:pt x="421090" y="173449"/>
                </a:lnTo>
                <a:lnTo>
                  <a:pt x="350460" y="175230"/>
                </a:lnTo>
                <a:lnTo>
                  <a:pt x="279830" y="173449"/>
                </a:lnTo>
                <a:lnTo>
                  <a:pt x="214045" y="168344"/>
                </a:lnTo>
                <a:lnTo>
                  <a:pt x="154514" y="160266"/>
                </a:lnTo>
                <a:lnTo>
                  <a:pt x="102647" y="149568"/>
                </a:lnTo>
                <a:lnTo>
                  <a:pt x="59853" y="136601"/>
                </a:lnTo>
                <a:lnTo>
                  <a:pt x="7120" y="105272"/>
                </a:lnTo>
                <a:lnTo>
                  <a:pt x="0" y="87614"/>
                </a:lnTo>
                <a:lnTo>
                  <a:pt x="7120" y="69957"/>
                </a:lnTo>
                <a:lnTo>
                  <a:pt x="59853" y="38628"/>
                </a:lnTo>
                <a:lnTo>
                  <a:pt x="102647" y="25661"/>
                </a:lnTo>
                <a:lnTo>
                  <a:pt x="154514" y="14963"/>
                </a:lnTo>
                <a:lnTo>
                  <a:pt x="214045" y="6885"/>
                </a:lnTo>
                <a:lnTo>
                  <a:pt x="279830" y="1780"/>
                </a:lnTo>
                <a:lnTo>
                  <a:pt x="350460" y="0"/>
                </a:lnTo>
                <a:lnTo>
                  <a:pt x="421090" y="1780"/>
                </a:lnTo>
                <a:lnTo>
                  <a:pt x="486876" y="6885"/>
                </a:lnTo>
                <a:lnTo>
                  <a:pt x="546406" y="14963"/>
                </a:lnTo>
                <a:lnTo>
                  <a:pt x="598274" y="25661"/>
                </a:lnTo>
                <a:lnTo>
                  <a:pt x="641068" y="38628"/>
                </a:lnTo>
                <a:lnTo>
                  <a:pt x="693801" y="69957"/>
                </a:lnTo>
                <a:lnTo>
                  <a:pt x="700921" y="87614"/>
                </a:lnTo>
                <a:close/>
              </a:path>
            </a:pathLst>
          </a:custGeom>
          <a:ln w="6349">
            <a:solidFill>
              <a:srgbClr val="000000"/>
            </a:solidFill>
          </a:ln>
        </p:spPr>
        <p:txBody>
          <a:bodyPr wrap="square" lIns="0" tIns="0" rIns="0" bIns="0" rtlCol="0"/>
          <a:lstStyle/>
          <a:p>
            <a:endParaRPr/>
          </a:p>
        </p:txBody>
      </p:sp>
      <p:sp>
        <p:nvSpPr>
          <p:cNvPr id="10" name="object 6">
            <a:extLst>
              <a:ext uri="{FF2B5EF4-FFF2-40B4-BE49-F238E27FC236}">
                <a16:creationId xmlns:a16="http://schemas.microsoft.com/office/drawing/2014/main" id="{81A986F6-A5BF-4C2B-AD3D-3B712CFFA2BA}"/>
              </a:ext>
            </a:extLst>
          </p:cNvPr>
          <p:cNvSpPr/>
          <p:nvPr/>
        </p:nvSpPr>
        <p:spPr>
          <a:xfrm>
            <a:off x="2828831" y="3771788"/>
            <a:ext cx="701040" cy="732155"/>
          </a:xfrm>
          <a:custGeom>
            <a:avLst/>
            <a:gdLst/>
            <a:ahLst/>
            <a:cxnLst/>
            <a:rect l="l" t="t" r="r" b="b"/>
            <a:pathLst>
              <a:path w="701039" h="732154">
                <a:moveTo>
                  <a:pt x="700921" y="644247"/>
                </a:moveTo>
                <a:lnTo>
                  <a:pt x="673380" y="678350"/>
                </a:lnTo>
                <a:lnTo>
                  <a:pt x="598274" y="706200"/>
                </a:lnTo>
                <a:lnTo>
                  <a:pt x="546406" y="716898"/>
                </a:lnTo>
                <a:lnTo>
                  <a:pt x="486876" y="724976"/>
                </a:lnTo>
                <a:lnTo>
                  <a:pt x="421090" y="730082"/>
                </a:lnTo>
                <a:lnTo>
                  <a:pt x="350460" y="731862"/>
                </a:lnTo>
                <a:lnTo>
                  <a:pt x="279830" y="730082"/>
                </a:lnTo>
                <a:lnTo>
                  <a:pt x="214045" y="724976"/>
                </a:lnTo>
                <a:lnTo>
                  <a:pt x="154514" y="716898"/>
                </a:lnTo>
                <a:lnTo>
                  <a:pt x="102647" y="706200"/>
                </a:lnTo>
                <a:lnTo>
                  <a:pt x="59853" y="693233"/>
                </a:lnTo>
                <a:lnTo>
                  <a:pt x="7120" y="661904"/>
                </a:lnTo>
                <a:lnTo>
                  <a:pt x="0" y="644247"/>
                </a:lnTo>
                <a:lnTo>
                  <a:pt x="0" y="0"/>
                </a:lnTo>
              </a:path>
            </a:pathLst>
          </a:custGeom>
          <a:ln w="6349">
            <a:solidFill>
              <a:srgbClr val="000000"/>
            </a:solidFill>
          </a:ln>
        </p:spPr>
        <p:txBody>
          <a:bodyPr wrap="square" lIns="0" tIns="0" rIns="0" bIns="0" rtlCol="0"/>
          <a:lstStyle/>
          <a:p>
            <a:endParaRPr/>
          </a:p>
        </p:txBody>
      </p:sp>
      <p:sp>
        <p:nvSpPr>
          <p:cNvPr id="11" name="object 7">
            <a:extLst>
              <a:ext uri="{FF2B5EF4-FFF2-40B4-BE49-F238E27FC236}">
                <a16:creationId xmlns:a16="http://schemas.microsoft.com/office/drawing/2014/main" id="{824A7AB5-CB3C-4107-BBE9-BE5791670B81}"/>
              </a:ext>
            </a:extLst>
          </p:cNvPr>
          <p:cNvSpPr txBox="1"/>
          <p:nvPr/>
        </p:nvSpPr>
        <p:spPr>
          <a:xfrm>
            <a:off x="2915513" y="3987859"/>
            <a:ext cx="5340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SCM</a:t>
            </a:r>
            <a:endParaRPr sz="1800">
              <a:latin typeface="Arial"/>
              <a:cs typeface="Arial"/>
            </a:endParaRPr>
          </a:p>
        </p:txBody>
      </p:sp>
      <p:sp>
        <p:nvSpPr>
          <p:cNvPr id="12" name="object 8">
            <a:extLst>
              <a:ext uri="{FF2B5EF4-FFF2-40B4-BE49-F238E27FC236}">
                <a16:creationId xmlns:a16="http://schemas.microsoft.com/office/drawing/2014/main" id="{BFEADE02-77B8-4C79-B782-085144F20C0D}"/>
              </a:ext>
            </a:extLst>
          </p:cNvPr>
          <p:cNvSpPr/>
          <p:nvPr/>
        </p:nvSpPr>
        <p:spPr>
          <a:xfrm>
            <a:off x="739775" y="3653342"/>
            <a:ext cx="877143" cy="877143"/>
          </a:xfrm>
          <a:prstGeom prst="rect">
            <a:avLst/>
          </a:prstGeom>
          <a:blipFill>
            <a:blip r:embed="rId4" cstate="print"/>
            <a:stretch>
              <a:fillRect/>
            </a:stretch>
          </a:blipFill>
        </p:spPr>
        <p:txBody>
          <a:bodyPr wrap="square" lIns="0" tIns="0" rIns="0" bIns="0" rtlCol="0"/>
          <a:lstStyle/>
          <a:p>
            <a:endParaRPr/>
          </a:p>
        </p:txBody>
      </p:sp>
      <p:sp>
        <p:nvSpPr>
          <p:cNvPr id="13" name="object 9">
            <a:extLst>
              <a:ext uri="{FF2B5EF4-FFF2-40B4-BE49-F238E27FC236}">
                <a16:creationId xmlns:a16="http://schemas.microsoft.com/office/drawing/2014/main" id="{BC09DFE4-9B29-4D31-B52E-8195BABAFAC0}"/>
              </a:ext>
            </a:extLst>
          </p:cNvPr>
          <p:cNvSpPr/>
          <p:nvPr/>
        </p:nvSpPr>
        <p:spPr>
          <a:xfrm>
            <a:off x="1616919" y="4091914"/>
            <a:ext cx="1187450" cy="2540"/>
          </a:xfrm>
          <a:custGeom>
            <a:avLst/>
            <a:gdLst/>
            <a:ahLst/>
            <a:cxnLst/>
            <a:rect l="l" t="t" r="r" b="b"/>
            <a:pathLst>
              <a:path w="1187450" h="2539">
                <a:moveTo>
                  <a:pt x="0" y="0"/>
                </a:moveTo>
                <a:lnTo>
                  <a:pt x="1186851" y="2331"/>
                </a:lnTo>
              </a:path>
            </a:pathLst>
          </a:custGeom>
          <a:ln w="12699">
            <a:solidFill>
              <a:srgbClr val="000000"/>
            </a:solidFill>
          </a:ln>
        </p:spPr>
        <p:txBody>
          <a:bodyPr wrap="square" lIns="0" tIns="0" rIns="0" bIns="0" rtlCol="0"/>
          <a:lstStyle/>
          <a:p>
            <a:endParaRPr/>
          </a:p>
        </p:txBody>
      </p:sp>
      <p:sp>
        <p:nvSpPr>
          <p:cNvPr id="14" name="object 10">
            <a:extLst>
              <a:ext uri="{FF2B5EF4-FFF2-40B4-BE49-F238E27FC236}">
                <a16:creationId xmlns:a16="http://schemas.microsoft.com/office/drawing/2014/main" id="{3E09A3AD-951F-4FA0-B075-4B4432E2C999}"/>
              </a:ext>
            </a:extLst>
          </p:cNvPr>
          <p:cNvSpPr/>
          <p:nvPr/>
        </p:nvSpPr>
        <p:spPr>
          <a:xfrm>
            <a:off x="2712979" y="4035144"/>
            <a:ext cx="115996" cy="117906"/>
          </a:xfrm>
          <a:prstGeom prst="rect">
            <a:avLst/>
          </a:prstGeom>
          <a:blipFill>
            <a:blip r:embed="rId5" cstate="print"/>
            <a:stretch>
              <a:fillRect/>
            </a:stretch>
          </a:blipFill>
        </p:spPr>
        <p:txBody>
          <a:bodyPr wrap="square" lIns="0" tIns="0" rIns="0" bIns="0" rtlCol="0"/>
          <a:lstStyle/>
          <a:p>
            <a:endParaRPr/>
          </a:p>
        </p:txBody>
      </p:sp>
      <p:sp>
        <p:nvSpPr>
          <p:cNvPr id="15" name="object 11">
            <a:extLst>
              <a:ext uri="{FF2B5EF4-FFF2-40B4-BE49-F238E27FC236}">
                <a16:creationId xmlns:a16="http://schemas.microsoft.com/office/drawing/2014/main" id="{D7399DEC-35E5-448C-8F04-8BEC82014FF9}"/>
              </a:ext>
            </a:extLst>
          </p:cNvPr>
          <p:cNvSpPr/>
          <p:nvPr/>
        </p:nvSpPr>
        <p:spPr>
          <a:xfrm>
            <a:off x="3529753" y="4093912"/>
            <a:ext cx="744855" cy="1270"/>
          </a:xfrm>
          <a:custGeom>
            <a:avLst/>
            <a:gdLst/>
            <a:ahLst/>
            <a:cxnLst/>
            <a:rect l="l" t="t" r="r" b="b"/>
            <a:pathLst>
              <a:path w="744854" h="1270">
                <a:moveTo>
                  <a:pt x="0" y="0"/>
                </a:moveTo>
                <a:lnTo>
                  <a:pt x="744732" y="767"/>
                </a:lnTo>
              </a:path>
            </a:pathLst>
          </a:custGeom>
          <a:ln w="12699">
            <a:solidFill>
              <a:srgbClr val="000000"/>
            </a:solidFill>
          </a:ln>
        </p:spPr>
        <p:txBody>
          <a:bodyPr wrap="square" lIns="0" tIns="0" rIns="0" bIns="0" rtlCol="0"/>
          <a:lstStyle/>
          <a:p>
            <a:endParaRPr/>
          </a:p>
        </p:txBody>
      </p:sp>
      <p:sp>
        <p:nvSpPr>
          <p:cNvPr id="16" name="object 12">
            <a:extLst>
              <a:ext uri="{FF2B5EF4-FFF2-40B4-BE49-F238E27FC236}">
                <a16:creationId xmlns:a16="http://schemas.microsoft.com/office/drawing/2014/main" id="{34F1EE26-0F22-4058-80B0-8CC476937157}"/>
              </a:ext>
            </a:extLst>
          </p:cNvPr>
          <p:cNvSpPr/>
          <p:nvPr/>
        </p:nvSpPr>
        <p:spPr>
          <a:xfrm>
            <a:off x="4183734" y="4035647"/>
            <a:ext cx="115954" cy="117908"/>
          </a:xfrm>
          <a:prstGeom prst="rect">
            <a:avLst/>
          </a:prstGeom>
          <a:blipFill>
            <a:blip r:embed="rId6" cstate="print"/>
            <a:stretch>
              <a:fillRect/>
            </a:stretch>
          </a:blipFill>
        </p:spPr>
        <p:txBody>
          <a:bodyPr wrap="square" lIns="0" tIns="0" rIns="0" bIns="0" rtlCol="0"/>
          <a:lstStyle/>
          <a:p>
            <a:endParaRPr/>
          </a:p>
        </p:txBody>
      </p:sp>
      <p:sp>
        <p:nvSpPr>
          <p:cNvPr id="17" name="object 13">
            <a:extLst>
              <a:ext uri="{FF2B5EF4-FFF2-40B4-BE49-F238E27FC236}">
                <a16:creationId xmlns:a16="http://schemas.microsoft.com/office/drawing/2014/main" id="{43EB2DD4-FEA7-4F86-8039-6B149D5890C1}"/>
              </a:ext>
            </a:extLst>
          </p:cNvPr>
          <p:cNvSpPr/>
          <p:nvPr/>
        </p:nvSpPr>
        <p:spPr>
          <a:xfrm>
            <a:off x="1359823" y="4532652"/>
            <a:ext cx="521334" cy="517525"/>
          </a:xfrm>
          <a:custGeom>
            <a:avLst/>
            <a:gdLst/>
            <a:ahLst/>
            <a:cxnLst/>
            <a:rect l="l" t="t" r="r" b="b"/>
            <a:pathLst>
              <a:path w="521335" h="517525">
                <a:moveTo>
                  <a:pt x="521057" y="517173"/>
                </a:moveTo>
                <a:lnTo>
                  <a:pt x="0" y="0"/>
                </a:lnTo>
              </a:path>
            </a:pathLst>
          </a:custGeom>
          <a:ln w="6349">
            <a:solidFill>
              <a:srgbClr val="000000"/>
            </a:solidFill>
          </a:ln>
        </p:spPr>
        <p:txBody>
          <a:bodyPr wrap="square" lIns="0" tIns="0" rIns="0" bIns="0" rtlCol="0"/>
          <a:lstStyle/>
          <a:p>
            <a:endParaRPr/>
          </a:p>
        </p:txBody>
      </p:sp>
      <p:sp>
        <p:nvSpPr>
          <p:cNvPr id="18" name="object 14">
            <a:extLst>
              <a:ext uri="{FF2B5EF4-FFF2-40B4-BE49-F238E27FC236}">
                <a16:creationId xmlns:a16="http://schemas.microsoft.com/office/drawing/2014/main" id="{3DDF41EA-40B5-41D8-A6B3-AE7F77D70167}"/>
              </a:ext>
            </a:extLst>
          </p:cNvPr>
          <p:cNvSpPr txBox="1"/>
          <p:nvPr/>
        </p:nvSpPr>
        <p:spPr>
          <a:xfrm>
            <a:off x="1894219" y="4768386"/>
            <a:ext cx="1654810" cy="1383712"/>
          </a:xfrm>
          <a:prstGeom prst="rect">
            <a:avLst/>
          </a:prstGeom>
          <a:ln w="6349">
            <a:solidFill>
              <a:srgbClr val="000000"/>
            </a:solidFill>
          </a:ln>
        </p:spPr>
        <p:txBody>
          <a:bodyPr vert="horz" wrap="square" lIns="0" tIns="110490" rIns="0" bIns="0" rtlCol="0">
            <a:spAutoFit/>
          </a:bodyPr>
          <a:lstStyle/>
          <a:p>
            <a:pPr marL="91440">
              <a:lnSpc>
                <a:spcPts val="1639"/>
              </a:lnSpc>
              <a:spcBef>
                <a:spcPts val="870"/>
              </a:spcBef>
            </a:pPr>
            <a:r>
              <a:rPr sz="1400" dirty="0">
                <a:latin typeface="黑体" panose="02010609060101010101" pitchFamily="49" charset="-122"/>
                <a:cs typeface="微软雅黑"/>
              </a:rPr>
              <a:t>开发环境</a:t>
            </a:r>
          </a:p>
          <a:p>
            <a:pPr marL="351155" indent="-259715">
              <a:lnSpc>
                <a:spcPts val="1639"/>
              </a:lnSpc>
              <a:buFont typeface="΢"/>
              <a:buChar char="-"/>
              <a:tabLst>
                <a:tab pos="351155" algn="l"/>
                <a:tab pos="351790" algn="l"/>
              </a:tabLst>
            </a:pPr>
            <a:r>
              <a:rPr sz="1400" dirty="0">
                <a:latin typeface="Arial"/>
                <a:cs typeface="Arial"/>
              </a:rPr>
              <a:t>compile</a:t>
            </a:r>
          </a:p>
          <a:p>
            <a:pPr marL="351155" indent="-259715">
              <a:lnSpc>
                <a:spcPct val="100000"/>
              </a:lnSpc>
              <a:spcBef>
                <a:spcPts val="20"/>
              </a:spcBef>
              <a:buFont typeface="΢"/>
              <a:buChar char="-"/>
              <a:tabLst>
                <a:tab pos="351155" algn="l"/>
                <a:tab pos="351790" algn="l"/>
              </a:tabLst>
            </a:pPr>
            <a:r>
              <a:rPr sz="1400" spc="-5" dirty="0">
                <a:latin typeface="Arial"/>
                <a:cs typeface="Arial"/>
              </a:rPr>
              <a:t>static</a:t>
            </a:r>
            <a:r>
              <a:rPr sz="1400" spc="-10" dirty="0">
                <a:latin typeface="Arial"/>
                <a:cs typeface="Arial"/>
              </a:rPr>
              <a:t> </a:t>
            </a:r>
            <a:r>
              <a:rPr sz="1400" dirty="0">
                <a:latin typeface="Arial"/>
                <a:cs typeface="Arial"/>
              </a:rPr>
              <a:t>check</a:t>
            </a:r>
          </a:p>
          <a:p>
            <a:pPr marL="351155" indent="-259715">
              <a:lnSpc>
                <a:spcPct val="100000"/>
              </a:lnSpc>
              <a:spcBef>
                <a:spcPts val="20"/>
              </a:spcBef>
              <a:buFont typeface="΢"/>
              <a:buChar char="-"/>
              <a:tabLst>
                <a:tab pos="351155" algn="l"/>
                <a:tab pos="351790" algn="l"/>
              </a:tabLst>
            </a:pPr>
            <a:r>
              <a:rPr sz="1400" dirty="0">
                <a:latin typeface="Arial"/>
                <a:cs typeface="Arial"/>
              </a:rPr>
              <a:t>unit</a:t>
            </a:r>
            <a:r>
              <a:rPr sz="1400" spc="-15" dirty="0">
                <a:latin typeface="Arial"/>
                <a:cs typeface="Arial"/>
              </a:rPr>
              <a:t> </a:t>
            </a:r>
            <a:r>
              <a:rPr sz="1400" spc="-5" dirty="0">
                <a:latin typeface="Arial"/>
                <a:cs typeface="Arial"/>
              </a:rPr>
              <a:t>tests</a:t>
            </a:r>
            <a:endParaRPr sz="1400" dirty="0">
              <a:latin typeface="Arial"/>
              <a:cs typeface="Arial"/>
            </a:endParaRPr>
          </a:p>
          <a:p>
            <a:pPr marL="351155" indent="-259715">
              <a:lnSpc>
                <a:spcPct val="100000"/>
              </a:lnSpc>
              <a:spcBef>
                <a:spcPts val="20"/>
              </a:spcBef>
              <a:buFont typeface="΢"/>
              <a:buChar char="-"/>
              <a:tabLst>
                <a:tab pos="351155" algn="l"/>
                <a:tab pos="351790" algn="l"/>
              </a:tabLst>
            </a:pPr>
            <a:r>
              <a:rPr sz="1400" dirty="0">
                <a:latin typeface="Arial"/>
                <a:cs typeface="Arial"/>
              </a:rPr>
              <a:t>package</a:t>
            </a:r>
          </a:p>
          <a:p>
            <a:pPr marL="351155" indent="-259715">
              <a:lnSpc>
                <a:spcPct val="100000"/>
              </a:lnSpc>
              <a:spcBef>
                <a:spcPts val="20"/>
              </a:spcBef>
              <a:buFont typeface="΢"/>
              <a:buChar char="-"/>
              <a:tabLst>
                <a:tab pos="351155" algn="l"/>
                <a:tab pos="351790" algn="l"/>
              </a:tabLst>
            </a:pPr>
            <a:r>
              <a:rPr sz="1400" spc="-5" dirty="0">
                <a:latin typeface="Arial"/>
                <a:cs typeface="Arial"/>
              </a:rPr>
              <a:t>functional</a:t>
            </a:r>
            <a:r>
              <a:rPr sz="1400" spc="-20" dirty="0">
                <a:latin typeface="Arial"/>
                <a:cs typeface="Arial"/>
              </a:rPr>
              <a:t> </a:t>
            </a:r>
            <a:r>
              <a:rPr sz="1400" spc="-5" dirty="0">
                <a:latin typeface="Arial"/>
                <a:cs typeface="Arial"/>
              </a:rPr>
              <a:t>tests</a:t>
            </a:r>
            <a:endParaRPr sz="1400" dirty="0">
              <a:latin typeface="Arial"/>
              <a:cs typeface="Arial"/>
            </a:endParaRPr>
          </a:p>
        </p:txBody>
      </p:sp>
      <p:sp>
        <p:nvSpPr>
          <p:cNvPr id="20" name="object 15">
            <a:extLst>
              <a:ext uri="{FF2B5EF4-FFF2-40B4-BE49-F238E27FC236}">
                <a16:creationId xmlns:a16="http://schemas.microsoft.com/office/drawing/2014/main" id="{EA452F28-90BD-422B-AACF-3C26823159EA}"/>
              </a:ext>
            </a:extLst>
          </p:cNvPr>
          <p:cNvSpPr txBox="1"/>
          <p:nvPr/>
        </p:nvSpPr>
        <p:spPr>
          <a:xfrm>
            <a:off x="1787183" y="3735135"/>
            <a:ext cx="76263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commit</a:t>
            </a:r>
            <a:endParaRPr sz="1800">
              <a:latin typeface="Arial"/>
              <a:cs typeface="Arial"/>
            </a:endParaRPr>
          </a:p>
        </p:txBody>
      </p:sp>
      <p:sp>
        <p:nvSpPr>
          <p:cNvPr id="22" name="object 16">
            <a:extLst>
              <a:ext uri="{FF2B5EF4-FFF2-40B4-BE49-F238E27FC236}">
                <a16:creationId xmlns:a16="http://schemas.microsoft.com/office/drawing/2014/main" id="{12868CC8-7BAB-44D2-ACBA-C24C6E8DBC4A}"/>
              </a:ext>
            </a:extLst>
          </p:cNvPr>
          <p:cNvSpPr txBox="1"/>
          <p:nvPr/>
        </p:nvSpPr>
        <p:spPr>
          <a:xfrm>
            <a:off x="1883394" y="4120010"/>
            <a:ext cx="521334"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push</a:t>
            </a:r>
            <a:endParaRPr sz="1800">
              <a:latin typeface="Arial"/>
              <a:cs typeface="Arial"/>
            </a:endParaRPr>
          </a:p>
        </p:txBody>
      </p:sp>
      <p:sp>
        <p:nvSpPr>
          <p:cNvPr id="38" name="object 18">
            <a:extLst>
              <a:ext uri="{FF2B5EF4-FFF2-40B4-BE49-F238E27FC236}">
                <a16:creationId xmlns:a16="http://schemas.microsoft.com/office/drawing/2014/main" id="{36ADEB41-6A72-49E5-805E-CD60EE6EDA59}"/>
              </a:ext>
            </a:extLst>
          </p:cNvPr>
          <p:cNvSpPr txBox="1"/>
          <p:nvPr/>
        </p:nvSpPr>
        <p:spPr>
          <a:xfrm>
            <a:off x="1052376" y="2004628"/>
            <a:ext cx="2129790" cy="851772"/>
          </a:xfrm>
          <a:prstGeom prst="rect">
            <a:avLst/>
          </a:prstGeom>
          <a:solidFill>
            <a:srgbClr val="E4EFF9"/>
          </a:solidFill>
        </p:spPr>
        <p:txBody>
          <a:bodyPr vert="horz" wrap="square" lIns="0" tIns="135255" rIns="0" bIns="0" rtlCol="0">
            <a:spAutoFit/>
          </a:bodyPr>
          <a:lstStyle/>
          <a:p>
            <a:pPr marL="368935" marR="355600">
              <a:lnSpc>
                <a:spcPct val="109800"/>
              </a:lnSpc>
              <a:spcBef>
                <a:spcPts val="1065"/>
              </a:spcBef>
            </a:pPr>
            <a:r>
              <a:rPr sz="2200" dirty="0">
                <a:latin typeface="黑体" panose="02010609060101010101" pitchFamily="49" charset="-122"/>
                <a:cs typeface="微软雅黑"/>
              </a:rPr>
              <a:t>单个产品的 构建流水线</a:t>
            </a:r>
          </a:p>
        </p:txBody>
      </p:sp>
      <p:sp>
        <p:nvSpPr>
          <p:cNvPr id="52" name="object 19">
            <a:extLst>
              <a:ext uri="{FF2B5EF4-FFF2-40B4-BE49-F238E27FC236}">
                <a16:creationId xmlns:a16="http://schemas.microsoft.com/office/drawing/2014/main" id="{4429A423-A702-4063-979C-728EB4CA4928}"/>
              </a:ext>
            </a:extLst>
          </p:cNvPr>
          <p:cNvSpPr txBox="1"/>
          <p:nvPr/>
        </p:nvSpPr>
        <p:spPr>
          <a:xfrm>
            <a:off x="4299418" y="3844685"/>
            <a:ext cx="1208405" cy="500380"/>
          </a:xfrm>
          <a:prstGeom prst="rect">
            <a:avLst/>
          </a:prstGeom>
          <a:ln w="6349">
            <a:solidFill>
              <a:srgbClr val="000000"/>
            </a:solidFill>
          </a:ln>
        </p:spPr>
        <p:txBody>
          <a:bodyPr vert="horz" wrap="square" lIns="0" tIns="113030" rIns="0" bIns="0" rtlCol="0">
            <a:spAutoFit/>
          </a:bodyPr>
          <a:lstStyle/>
          <a:p>
            <a:pPr marL="161290">
              <a:lnSpc>
                <a:spcPct val="100000"/>
              </a:lnSpc>
              <a:spcBef>
                <a:spcPts val="890"/>
              </a:spcBef>
            </a:pPr>
            <a:r>
              <a:rPr sz="1800" dirty="0">
                <a:latin typeface="Arial"/>
                <a:cs typeface="Arial"/>
              </a:rPr>
              <a:t>Package</a:t>
            </a:r>
            <a:endParaRPr sz="1800">
              <a:latin typeface="Arial"/>
              <a:cs typeface="Arial"/>
            </a:endParaRPr>
          </a:p>
        </p:txBody>
      </p:sp>
      <p:sp>
        <p:nvSpPr>
          <p:cNvPr id="54" name="object 20">
            <a:extLst>
              <a:ext uri="{FF2B5EF4-FFF2-40B4-BE49-F238E27FC236}">
                <a16:creationId xmlns:a16="http://schemas.microsoft.com/office/drawing/2014/main" id="{F9242F97-4DE0-402F-9218-94A701B95180}"/>
              </a:ext>
            </a:extLst>
          </p:cNvPr>
          <p:cNvSpPr/>
          <p:nvPr/>
        </p:nvSpPr>
        <p:spPr>
          <a:xfrm>
            <a:off x="4361515" y="3297090"/>
            <a:ext cx="575945" cy="541655"/>
          </a:xfrm>
          <a:custGeom>
            <a:avLst/>
            <a:gdLst/>
            <a:ahLst/>
            <a:cxnLst/>
            <a:rect l="l" t="t" r="r" b="b"/>
            <a:pathLst>
              <a:path w="575945" h="541654">
                <a:moveTo>
                  <a:pt x="0" y="0"/>
                </a:moveTo>
                <a:lnTo>
                  <a:pt x="575732" y="541235"/>
                </a:lnTo>
              </a:path>
            </a:pathLst>
          </a:custGeom>
          <a:ln w="6349">
            <a:solidFill>
              <a:srgbClr val="000000"/>
            </a:solidFill>
          </a:ln>
        </p:spPr>
        <p:txBody>
          <a:bodyPr wrap="square" lIns="0" tIns="0" rIns="0" bIns="0" rtlCol="0"/>
          <a:lstStyle/>
          <a:p>
            <a:endParaRPr/>
          </a:p>
        </p:txBody>
      </p:sp>
      <p:sp>
        <p:nvSpPr>
          <p:cNvPr id="56" name="object 21">
            <a:extLst>
              <a:ext uri="{FF2B5EF4-FFF2-40B4-BE49-F238E27FC236}">
                <a16:creationId xmlns:a16="http://schemas.microsoft.com/office/drawing/2014/main" id="{1FCF0FCC-731A-4BF3-A67C-CE06EF4149C1}"/>
              </a:ext>
            </a:extLst>
          </p:cNvPr>
          <p:cNvSpPr txBox="1"/>
          <p:nvPr/>
        </p:nvSpPr>
        <p:spPr>
          <a:xfrm>
            <a:off x="3566706" y="1803297"/>
            <a:ext cx="1654810" cy="1383712"/>
          </a:xfrm>
          <a:prstGeom prst="rect">
            <a:avLst/>
          </a:prstGeom>
          <a:ln w="6349">
            <a:solidFill>
              <a:srgbClr val="000000"/>
            </a:solidFill>
          </a:ln>
        </p:spPr>
        <p:txBody>
          <a:bodyPr vert="horz" wrap="square" lIns="0" tIns="110490" rIns="0" bIns="0" rtlCol="0">
            <a:spAutoFit/>
          </a:bodyPr>
          <a:lstStyle/>
          <a:p>
            <a:pPr marL="91440">
              <a:lnSpc>
                <a:spcPts val="1639"/>
              </a:lnSpc>
              <a:spcBef>
                <a:spcPts val="870"/>
              </a:spcBef>
            </a:pPr>
            <a:r>
              <a:rPr sz="1400" dirty="0">
                <a:latin typeface="黑体" panose="02010609060101010101" pitchFamily="49" charset="-122"/>
                <a:cs typeface="微软雅黑"/>
              </a:rPr>
              <a:t>持续集成环境</a:t>
            </a:r>
          </a:p>
          <a:p>
            <a:pPr marL="351155" indent="-259715">
              <a:lnSpc>
                <a:spcPts val="1639"/>
              </a:lnSpc>
              <a:buFont typeface="΢"/>
              <a:buChar char="-"/>
              <a:tabLst>
                <a:tab pos="351155" algn="l"/>
                <a:tab pos="351790" algn="l"/>
              </a:tabLst>
            </a:pPr>
            <a:r>
              <a:rPr sz="1400" dirty="0">
                <a:latin typeface="Arial"/>
                <a:cs typeface="Arial"/>
              </a:rPr>
              <a:t>compile</a:t>
            </a:r>
          </a:p>
          <a:p>
            <a:pPr marL="351155" indent="-259715">
              <a:lnSpc>
                <a:spcPct val="100000"/>
              </a:lnSpc>
              <a:spcBef>
                <a:spcPts val="20"/>
              </a:spcBef>
              <a:buFont typeface="΢"/>
              <a:buChar char="-"/>
              <a:tabLst>
                <a:tab pos="351155" algn="l"/>
                <a:tab pos="351790" algn="l"/>
              </a:tabLst>
            </a:pPr>
            <a:r>
              <a:rPr sz="1400" spc="-5" dirty="0">
                <a:latin typeface="Arial"/>
                <a:cs typeface="Arial"/>
              </a:rPr>
              <a:t>static</a:t>
            </a:r>
            <a:r>
              <a:rPr sz="1400" spc="-10" dirty="0">
                <a:latin typeface="Arial"/>
                <a:cs typeface="Arial"/>
              </a:rPr>
              <a:t> </a:t>
            </a:r>
            <a:r>
              <a:rPr sz="1400" dirty="0">
                <a:latin typeface="Arial"/>
                <a:cs typeface="Arial"/>
              </a:rPr>
              <a:t>check</a:t>
            </a:r>
          </a:p>
          <a:p>
            <a:pPr marL="351155" indent="-259715">
              <a:lnSpc>
                <a:spcPct val="100000"/>
              </a:lnSpc>
              <a:spcBef>
                <a:spcPts val="20"/>
              </a:spcBef>
              <a:buFont typeface="΢"/>
              <a:buChar char="-"/>
              <a:tabLst>
                <a:tab pos="351155" algn="l"/>
                <a:tab pos="351790" algn="l"/>
              </a:tabLst>
            </a:pPr>
            <a:r>
              <a:rPr sz="1400" dirty="0">
                <a:latin typeface="Arial"/>
                <a:cs typeface="Arial"/>
              </a:rPr>
              <a:t>unit</a:t>
            </a:r>
            <a:r>
              <a:rPr sz="1400" spc="-15" dirty="0">
                <a:latin typeface="Arial"/>
                <a:cs typeface="Arial"/>
              </a:rPr>
              <a:t> </a:t>
            </a:r>
            <a:r>
              <a:rPr sz="1400" spc="-5" dirty="0">
                <a:latin typeface="Arial"/>
                <a:cs typeface="Arial"/>
              </a:rPr>
              <a:t>tests</a:t>
            </a:r>
            <a:endParaRPr sz="1400" dirty="0">
              <a:latin typeface="Arial"/>
              <a:cs typeface="Arial"/>
            </a:endParaRPr>
          </a:p>
          <a:p>
            <a:pPr marL="351155" indent="-259715">
              <a:lnSpc>
                <a:spcPct val="100000"/>
              </a:lnSpc>
              <a:spcBef>
                <a:spcPts val="20"/>
              </a:spcBef>
              <a:buFont typeface="΢"/>
              <a:buChar char="-"/>
              <a:tabLst>
                <a:tab pos="351155" algn="l"/>
                <a:tab pos="351790" algn="l"/>
              </a:tabLst>
            </a:pPr>
            <a:r>
              <a:rPr sz="1400" dirty="0">
                <a:latin typeface="Arial"/>
                <a:cs typeface="Arial"/>
              </a:rPr>
              <a:t>package</a:t>
            </a:r>
          </a:p>
          <a:p>
            <a:pPr marL="351155" indent="-259715">
              <a:lnSpc>
                <a:spcPct val="100000"/>
              </a:lnSpc>
              <a:spcBef>
                <a:spcPts val="20"/>
              </a:spcBef>
              <a:buFont typeface="΢"/>
              <a:buChar char="-"/>
              <a:tabLst>
                <a:tab pos="351155" algn="l"/>
                <a:tab pos="351790" algn="l"/>
              </a:tabLst>
            </a:pPr>
            <a:r>
              <a:rPr sz="1400" spc="-5" dirty="0">
                <a:latin typeface="Arial"/>
                <a:cs typeface="Arial"/>
              </a:rPr>
              <a:t>functional</a:t>
            </a:r>
            <a:r>
              <a:rPr sz="1400" spc="-20" dirty="0">
                <a:latin typeface="Arial"/>
                <a:cs typeface="Arial"/>
              </a:rPr>
              <a:t> </a:t>
            </a:r>
            <a:r>
              <a:rPr sz="1400" spc="-5" dirty="0">
                <a:latin typeface="Arial"/>
                <a:cs typeface="Arial"/>
              </a:rPr>
              <a:t>tests</a:t>
            </a:r>
            <a:endParaRPr sz="1400" dirty="0">
              <a:latin typeface="Arial"/>
              <a:cs typeface="Arial"/>
            </a:endParaRPr>
          </a:p>
        </p:txBody>
      </p:sp>
      <p:sp>
        <p:nvSpPr>
          <p:cNvPr id="58" name="object 22">
            <a:extLst>
              <a:ext uri="{FF2B5EF4-FFF2-40B4-BE49-F238E27FC236}">
                <a16:creationId xmlns:a16="http://schemas.microsoft.com/office/drawing/2014/main" id="{8E598EBD-AB25-4855-8ED3-D9CA9E5D2788}"/>
              </a:ext>
            </a:extLst>
          </p:cNvPr>
          <p:cNvSpPr txBox="1"/>
          <p:nvPr/>
        </p:nvSpPr>
        <p:spPr>
          <a:xfrm>
            <a:off x="6905428" y="3841584"/>
            <a:ext cx="1208405" cy="500380"/>
          </a:xfrm>
          <a:prstGeom prst="rect">
            <a:avLst/>
          </a:prstGeom>
          <a:ln w="6349">
            <a:solidFill>
              <a:srgbClr val="000000"/>
            </a:solidFill>
          </a:ln>
        </p:spPr>
        <p:txBody>
          <a:bodyPr vert="horz" wrap="square" lIns="0" tIns="113030" rIns="0" bIns="0" rtlCol="0">
            <a:spAutoFit/>
          </a:bodyPr>
          <a:lstStyle/>
          <a:p>
            <a:pPr marL="231140">
              <a:lnSpc>
                <a:spcPct val="100000"/>
              </a:lnSpc>
              <a:spcBef>
                <a:spcPts val="890"/>
              </a:spcBef>
            </a:pPr>
            <a:r>
              <a:rPr sz="1800" dirty="0">
                <a:latin typeface="Arial"/>
                <a:cs typeface="Arial"/>
              </a:rPr>
              <a:t>Publish</a:t>
            </a:r>
            <a:endParaRPr sz="1800">
              <a:latin typeface="Arial"/>
              <a:cs typeface="Arial"/>
            </a:endParaRPr>
          </a:p>
        </p:txBody>
      </p:sp>
      <p:sp>
        <p:nvSpPr>
          <p:cNvPr id="60" name="object 23">
            <a:extLst>
              <a:ext uri="{FF2B5EF4-FFF2-40B4-BE49-F238E27FC236}">
                <a16:creationId xmlns:a16="http://schemas.microsoft.com/office/drawing/2014/main" id="{76EADC38-06C1-49BC-9FAA-895BB4CA3CD1}"/>
              </a:ext>
            </a:extLst>
          </p:cNvPr>
          <p:cNvSpPr/>
          <p:nvPr/>
        </p:nvSpPr>
        <p:spPr>
          <a:xfrm>
            <a:off x="6869427" y="3314783"/>
            <a:ext cx="639445" cy="522605"/>
          </a:xfrm>
          <a:custGeom>
            <a:avLst/>
            <a:gdLst/>
            <a:ahLst/>
            <a:cxnLst/>
            <a:rect l="l" t="t" r="r" b="b"/>
            <a:pathLst>
              <a:path w="639445" h="522604">
                <a:moveTo>
                  <a:pt x="0" y="0"/>
                </a:moveTo>
                <a:lnTo>
                  <a:pt x="639090" y="521992"/>
                </a:lnTo>
              </a:path>
            </a:pathLst>
          </a:custGeom>
          <a:ln w="6349">
            <a:solidFill>
              <a:srgbClr val="000000"/>
            </a:solidFill>
          </a:ln>
        </p:spPr>
        <p:txBody>
          <a:bodyPr wrap="square" lIns="0" tIns="0" rIns="0" bIns="0" rtlCol="0"/>
          <a:lstStyle/>
          <a:p>
            <a:endParaRPr/>
          </a:p>
        </p:txBody>
      </p:sp>
      <p:sp>
        <p:nvSpPr>
          <p:cNvPr id="62" name="object 24">
            <a:extLst>
              <a:ext uri="{FF2B5EF4-FFF2-40B4-BE49-F238E27FC236}">
                <a16:creationId xmlns:a16="http://schemas.microsoft.com/office/drawing/2014/main" id="{13548871-C489-4791-ADC4-DB589086FEED}"/>
              </a:ext>
            </a:extLst>
          </p:cNvPr>
          <p:cNvSpPr txBox="1"/>
          <p:nvPr/>
        </p:nvSpPr>
        <p:spPr>
          <a:xfrm>
            <a:off x="6143556" y="1820989"/>
            <a:ext cx="1465580" cy="953915"/>
          </a:xfrm>
          <a:prstGeom prst="rect">
            <a:avLst/>
          </a:prstGeom>
          <a:ln w="6349">
            <a:solidFill>
              <a:srgbClr val="000000"/>
            </a:solidFill>
          </a:ln>
        </p:spPr>
        <p:txBody>
          <a:bodyPr vert="horz" wrap="square" lIns="0" tIns="110490" rIns="0" bIns="0" rtlCol="0">
            <a:spAutoFit/>
          </a:bodyPr>
          <a:lstStyle/>
          <a:p>
            <a:pPr marL="90805">
              <a:lnSpc>
                <a:spcPct val="100000"/>
              </a:lnSpc>
              <a:spcBef>
                <a:spcPts val="870"/>
              </a:spcBef>
            </a:pPr>
            <a:r>
              <a:rPr sz="1400" dirty="0">
                <a:latin typeface="黑体" panose="02010609060101010101" pitchFamily="49" charset="-122"/>
                <a:cs typeface="微软雅黑"/>
              </a:rPr>
              <a:t>持续集成环境</a:t>
            </a:r>
          </a:p>
          <a:p>
            <a:pPr marL="370205" marR="306070" indent="-279400">
              <a:lnSpc>
                <a:spcPct val="101200"/>
              </a:lnSpc>
              <a:spcBef>
                <a:spcPts val="1600"/>
              </a:spcBef>
              <a:tabLst>
                <a:tab pos="351155" algn="l"/>
              </a:tabLst>
            </a:pPr>
            <a:r>
              <a:rPr sz="1400" dirty="0">
                <a:latin typeface="黑体" panose="02010609060101010101" pitchFamily="49" charset="-122"/>
                <a:cs typeface="微软雅黑"/>
              </a:rPr>
              <a:t>-	</a:t>
            </a:r>
            <a:r>
              <a:rPr sz="1400" dirty="0">
                <a:latin typeface="Arial"/>
                <a:cs typeface="Arial"/>
              </a:rPr>
              <a:t>publish to  repository</a:t>
            </a:r>
          </a:p>
        </p:txBody>
      </p:sp>
      <p:sp>
        <p:nvSpPr>
          <p:cNvPr id="64" name="object 25">
            <a:extLst>
              <a:ext uri="{FF2B5EF4-FFF2-40B4-BE49-F238E27FC236}">
                <a16:creationId xmlns:a16="http://schemas.microsoft.com/office/drawing/2014/main" id="{F11AE245-83D7-4DBB-A59A-026638EDA7E0}"/>
              </a:ext>
            </a:extLst>
          </p:cNvPr>
          <p:cNvSpPr txBox="1"/>
          <p:nvPr/>
        </p:nvSpPr>
        <p:spPr>
          <a:xfrm>
            <a:off x="9460306" y="3840035"/>
            <a:ext cx="1208405" cy="500380"/>
          </a:xfrm>
          <a:prstGeom prst="rect">
            <a:avLst/>
          </a:prstGeom>
          <a:ln w="6349">
            <a:solidFill>
              <a:srgbClr val="000000"/>
            </a:solidFill>
          </a:ln>
        </p:spPr>
        <p:txBody>
          <a:bodyPr vert="horz" wrap="square" lIns="0" tIns="113030" rIns="0" bIns="0" rtlCol="0">
            <a:spAutoFit/>
          </a:bodyPr>
          <a:lstStyle/>
          <a:p>
            <a:pPr marL="250190">
              <a:lnSpc>
                <a:spcPct val="100000"/>
              </a:lnSpc>
              <a:spcBef>
                <a:spcPts val="890"/>
              </a:spcBef>
            </a:pPr>
            <a:r>
              <a:rPr sz="1800" dirty="0">
                <a:latin typeface="Arial"/>
                <a:cs typeface="Arial"/>
              </a:rPr>
              <a:t>Deploy</a:t>
            </a:r>
            <a:endParaRPr sz="1800">
              <a:latin typeface="Arial"/>
              <a:cs typeface="Arial"/>
            </a:endParaRPr>
          </a:p>
        </p:txBody>
      </p:sp>
      <p:sp>
        <p:nvSpPr>
          <p:cNvPr id="66" name="object 26">
            <a:extLst>
              <a:ext uri="{FF2B5EF4-FFF2-40B4-BE49-F238E27FC236}">
                <a16:creationId xmlns:a16="http://schemas.microsoft.com/office/drawing/2014/main" id="{A0B161B0-1AD9-4327-9686-C40546E5DC15}"/>
              </a:ext>
            </a:extLst>
          </p:cNvPr>
          <p:cNvSpPr/>
          <p:nvPr/>
        </p:nvSpPr>
        <p:spPr>
          <a:xfrm>
            <a:off x="9215380" y="3332476"/>
            <a:ext cx="716280" cy="502920"/>
          </a:xfrm>
          <a:custGeom>
            <a:avLst/>
            <a:gdLst/>
            <a:ahLst/>
            <a:cxnLst/>
            <a:rect l="l" t="t" r="r" b="b"/>
            <a:pathLst>
              <a:path w="716279" h="502920">
                <a:moveTo>
                  <a:pt x="0" y="0"/>
                </a:moveTo>
                <a:lnTo>
                  <a:pt x="716069" y="502749"/>
                </a:lnTo>
              </a:path>
            </a:pathLst>
          </a:custGeom>
          <a:ln w="6349">
            <a:solidFill>
              <a:srgbClr val="000000"/>
            </a:solidFill>
          </a:ln>
        </p:spPr>
        <p:txBody>
          <a:bodyPr wrap="square" lIns="0" tIns="0" rIns="0" bIns="0" rtlCol="0"/>
          <a:lstStyle/>
          <a:p>
            <a:endParaRPr/>
          </a:p>
        </p:txBody>
      </p:sp>
      <p:sp>
        <p:nvSpPr>
          <p:cNvPr id="68" name="object 27">
            <a:extLst>
              <a:ext uri="{FF2B5EF4-FFF2-40B4-BE49-F238E27FC236}">
                <a16:creationId xmlns:a16="http://schemas.microsoft.com/office/drawing/2014/main" id="{32E0FA5D-1E98-4CD8-B4ED-F5BDD97642D2}"/>
              </a:ext>
            </a:extLst>
          </p:cNvPr>
          <p:cNvSpPr txBox="1"/>
          <p:nvPr/>
        </p:nvSpPr>
        <p:spPr>
          <a:xfrm>
            <a:off x="8508749" y="1819440"/>
            <a:ext cx="1465580" cy="953915"/>
          </a:xfrm>
          <a:prstGeom prst="rect">
            <a:avLst/>
          </a:prstGeom>
          <a:ln w="6349">
            <a:solidFill>
              <a:srgbClr val="000000"/>
            </a:solidFill>
          </a:ln>
        </p:spPr>
        <p:txBody>
          <a:bodyPr vert="horz" wrap="square" lIns="0" tIns="110490" rIns="0" bIns="0" rtlCol="0">
            <a:spAutoFit/>
          </a:bodyPr>
          <a:lstStyle/>
          <a:p>
            <a:pPr marL="91440">
              <a:lnSpc>
                <a:spcPct val="100000"/>
              </a:lnSpc>
              <a:spcBef>
                <a:spcPts val="870"/>
              </a:spcBef>
            </a:pPr>
            <a:r>
              <a:rPr sz="1400" dirty="0">
                <a:latin typeface="黑体" panose="02010609060101010101" pitchFamily="49" charset="-122"/>
                <a:cs typeface="微软雅黑"/>
              </a:rPr>
              <a:t>持续集成环境</a:t>
            </a:r>
          </a:p>
          <a:p>
            <a:pPr marL="370840" marR="256540" indent="-279400">
              <a:lnSpc>
                <a:spcPct val="101200"/>
              </a:lnSpc>
              <a:spcBef>
                <a:spcPts val="1600"/>
              </a:spcBef>
              <a:tabLst>
                <a:tab pos="351155" algn="l"/>
              </a:tabLst>
            </a:pPr>
            <a:r>
              <a:rPr sz="1400" dirty="0">
                <a:latin typeface="黑体" panose="02010609060101010101" pitchFamily="49" charset="-122"/>
                <a:cs typeface="微软雅黑"/>
              </a:rPr>
              <a:t>-	</a:t>
            </a:r>
            <a:r>
              <a:rPr sz="1400" dirty="0">
                <a:latin typeface="Arial"/>
                <a:cs typeface="Arial"/>
              </a:rPr>
              <a:t>deploy to  produc</a:t>
            </a:r>
            <a:r>
              <a:rPr sz="1400" spc="-5" dirty="0">
                <a:latin typeface="Arial"/>
                <a:cs typeface="Arial"/>
              </a:rPr>
              <a:t>t</a:t>
            </a:r>
            <a:r>
              <a:rPr sz="1400" dirty="0">
                <a:latin typeface="Arial"/>
                <a:cs typeface="Arial"/>
              </a:rPr>
              <a:t>ion</a:t>
            </a:r>
          </a:p>
        </p:txBody>
      </p:sp>
      <p:sp>
        <p:nvSpPr>
          <p:cNvPr id="70" name="object 28">
            <a:extLst>
              <a:ext uri="{FF2B5EF4-FFF2-40B4-BE49-F238E27FC236}">
                <a16:creationId xmlns:a16="http://schemas.microsoft.com/office/drawing/2014/main" id="{EA88AC43-7261-445A-A1A1-89F71EA8FB7B}"/>
              </a:ext>
            </a:extLst>
          </p:cNvPr>
          <p:cNvSpPr txBox="1"/>
          <p:nvPr/>
        </p:nvSpPr>
        <p:spPr>
          <a:xfrm>
            <a:off x="5611177" y="3843135"/>
            <a:ext cx="1208405" cy="500380"/>
          </a:xfrm>
          <a:prstGeom prst="rect">
            <a:avLst/>
          </a:prstGeom>
          <a:ln w="6349">
            <a:solidFill>
              <a:srgbClr val="000000"/>
            </a:solidFill>
          </a:ln>
        </p:spPr>
        <p:txBody>
          <a:bodyPr vert="horz" wrap="square" lIns="0" tIns="113030" rIns="0" bIns="0" rtlCol="0">
            <a:spAutoFit/>
          </a:bodyPr>
          <a:lstStyle/>
          <a:p>
            <a:pPr marL="218440">
              <a:lnSpc>
                <a:spcPct val="100000"/>
              </a:lnSpc>
              <a:spcBef>
                <a:spcPts val="890"/>
              </a:spcBef>
            </a:pPr>
            <a:r>
              <a:rPr sz="1800" spc="-5" dirty="0">
                <a:latin typeface="Arial"/>
                <a:cs typeface="Arial"/>
              </a:rPr>
              <a:t>Staging</a:t>
            </a:r>
            <a:endParaRPr sz="1800">
              <a:latin typeface="Arial"/>
              <a:cs typeface="Arial"/>
            </a:endParaRPr>
          </a:p>
        </p:txBody>
      </p:sp>
      <p:sp>
        <p:nvSpPr>
          <p:cNvPr id="72" name="object 29">
            <a:extLst>
              <a:ext uri="{FF2B5EF4-FFF2-40B4-BE49-F238E27FC236}">
                <a16:creationId xmlns:a16="http://schemas.microsoft.com/office/drawing/2014/main" id="{F9E1E6F9-37BB-4582-9280-CB80C3B2EEA6}"/>
              </a:ext>
            </a:extLst>
          </p:cNvPr>
          <p:cNvSpPr/>
          <p:nvPr/>
        </p:nvSpPr>
        <p:spPr>
          <a:xfrm>
            <a:off x="5502893" y="4357914"/>
            <a:ext cx="810895" cy="382905"/>
          </a:xfrm>
          <a:custGeom>
            <a:avLst/>
            <a:gdLst/>
            <a:ahLst/>
            <a:cxnLst/>
            <a:rect l="l" t="t" r="r" b="b"/>
            <a:pathLst>
              <a:path w="810895" h="382904">
                <a:moveTo>
                  <a:pt x="0" y="382458"/>
                </a:moveTo>
                <a:lnTo>
                  <a:pt x="810556" y="0"/>
                </a:lnTo>
              </a:path>
            </a:pathLst>
          </a:custGeom>
          <a:ln w="6349">
            <a:solidFill>
              <a:srgbClr val="000000"/>
            </a:solidFill>
          </a:ln>
        </p:spPr>
        <p:txBody>
          <a:bodyPr wrap="square" lIns="0" tIns="0" rIns="0" bIns="0" rtlCol="0"/>
          <a:lstStyle/>
          <a:p>
            <a:endParaRPr/>
          </a:p>
        </p:txBody>
      </p:sp>
      <p:sp>
        <p:nvSpPr>
          <p:cNvPr id="74" name="object 30">
            <a:extLst>
              <a:ext uri="{FF2B5EF4-FFF2-40B4-BE49-F238E27FC236}">
                <a16:creationId xmlns:a16="http://schemas.microsoft.com/office/drawing/2014/main" id="{4FC08BA5-5D81-43ED-BD83-8325820E69EA}"/>
              </a:ext>
            </a:extLst>
          </p:cNvPr>
          <p:cNvSpPr txBox="1"/>
          <p:nvPr/>
        </p:nvSpPr>
        <p:spPr>
          <a:xfrm>
            <a:off x="4663483" y="4766835"/>
            <a:ext cx="1791335" cy="1069524"/>
          </a:xfrm>
          <a:prstGeom prst="rect">
            <a:avLst/>
          </a:prstGeom>
          <a:ln w="6349">
            <a:solidFill>
              <a:srgbClr val="000000"/>
            </a:solidFill>
          </a:ln>
        </p:spPr>
        <p:txBody>
          <a:bodyPr vert="horz" wrap="square" lIns="0" tIns="5080" rIns="0" bIns="0" rtlCol="0">
            <a:spAutoFit/>
          </a:bodyPr>
          <a:lstStyle/>
          <a:p>
            <a:pPr>
              <a:lnSpc>
                <a:spcPct val="100000"/>
              </a:lnSpc>
              <a:spcBef>
                <a:spcPts val="40"/>
              </a:spcBef>
            </a:pPr>
            <a:endParaRPr sz="1450" dirty="0">
              <a:latin typeface="Times New Roman"/>
              <a:cs typeface="Times New Roman"/>
            </a:endParaRPr>
          </a:p>
          <a:p>
            <a:pPr marL="91440">
              <a:lnSpc>
                <a:spcPts val="1639"/>
              </a:lnSpc>
            </a:pPr>
            <a:r>
              <a:rPr sz="1400" spc="-5" dirty="0">
                <a:latin typeface="Arial"/>
                <a:cs typeface="Arial"/>
              </a:rPr>
              <a:t>staging</a:t>
            </a:r>
            <a:r>
              <a:rPr sz="1400" dirty="0">
                <a:latin typeface="黑体" panose="02010609060101010101" pitchFamily="49" charset="-122"/>
                <a:cs typeface="微软雅黑"/>
              </a:rPr>
              <a:t>环境</a:t>
            </a:r>
          </a:p>
          <a:p>
            <a:pPr marL="351155" indent="-259715">
              <a:lnSpc>
                <a:spcPts val="1639"/>
              </a:lnSpc>
              <a:buFont typeface="΢"/>
              <a:buChar char="-"/>
              <a:tabLst>
                <a:tab pos="351155" algn="l"/>
                <a:tab pos="351790" algn="l"/>
              </a:tabLst>
            </a:pPr>
            <a:r>
              <a:rPr sz="1400" dirty="0">
                <a:latin typeface="Arial"/>
                <a:cs typeface="Arial"/>
              </a:rPr>
              <a:t>prepare</a:t>
            </a:r>
            <a:r>
              <a:rPr sz="1400" spc="-15" dirty="0">
                <a:latin typeface="Arial"/>
                <a:cs typeface="Arial"/>
              </a:rPr>
              <a:t> </a:t>
            </a:r>
            <a:r>
              <a:rPr sz="1400" dirty="0">
                <a:latin typeface="Arial"/>
                <a:cs typeface="Arial"/>
              </a:rPr>
              <a:t>env</a:t>
            </a:r>
          </a:p>
          <a:p>
            <a:pPr marL="351155" indent="-259715">
              <a:lnSpc>
                <a:spcPct val="100000"/>
              </a:lnSpc>
              <a:spcBef>
                <a:spcPts val="20"/>
              </a:spcBef>
              <a:buFont typeface="΢"/>
              <a:buChar char="-"/>
              <a:tabLst>
                <a:tab pos="351155" algn="l"/>
                <a:tab pos="351790" algn="l"/>
              </a:tabLst>
            </a:pPr>
            <a:r>
              <a:rPr sz="1400" dirty="0">
                <a:latin typeface="Arial"/>
                <a:cs typeface="Arial"/>
              </a:rPr>
              <a:t>deploy</a:t>
            </a:r>
            <a:r>
              <a:rPr sz="1400" spc="-40" dirty="0">
                <a:latin typeface="Arial"/>
                <a:cs typeface="Arial"/>
              </a:rPr>
              <a:t> </a:t>
            </a:r>
            <a:r>
              <a:rPr sz="1400" dirty="0">
                <a:latin typeface="Arial"/>
                <a:cs typeface="Arial"/>
              </a:rPr>
              <a:t>packages</a:t>
            </a:r>
          </a:p>
          <a:p>
            <a:pPr marL="351155" indent="-259715">
              <a:lnSpc>
                <a:spcPct val="100000"/>
              </a:lnSpc>
              <a:spcBef>
                <a:spcPts val="20"/>
              </a:spcBef>
              <a:buFont typeface="΢"/>
              <a:buChar char="-"/>
              <a:tabLst>
                <a:tab pos="351155" algn="l"/>
                <a:tab pos="351790" algn="l"/>
              </a:tabLst>
            </a:pPr>
            <a:r>
              <a:rPr sz="1400" spc="-5" dirty="0">
                <a:latin typeface="Arial"/>
                <a:cs typeface="Arial"/>
              </a:rPr>
              <a:t>functional</a:t>
            </a:r>
            <a:r>
              <a:rPr sz="1400" spc="-15" dirty="0">
                <a:latin typeface="Arial"/>
                <a:cs typeface="Arial"/>
              </a:rPr>
              <a:t> </a:t>
            </a:r>
            <a:r>
              <a:rPr sz="1400" spc="-5" dirty="0">
                <a:latin typeface="Arial"/>
                <a:cs typeface="Arial"/>
              </a:rPr>
              <a:t>tests</a:t>
            </a:r>
            <a:endParaRPr sz="1400" dirty="0">
              <a:latin typeface="Arial"/>
              <a:cs typeface="Arial"/>
            </a:endParaRPr>
          </a:p>
        </p:txBody>
      </p:sp>
      <p:sp>
        <p:nvSpPr>
          <p:cNvPr id="76" name="object 31">
            <a:extLst>
              <a:ext uri="{FF2B5EF4-FFF2-40B4-BE49-F238E27FC236}">
                <a16:creationId xmlns:a16="http://schemas.microsoft.com/office/drawing/2014/main" id="{50108738-F994-41DE-87A9-808F357EC359}"/>
              </a:ext>
            </a:extLst>
          </p:cNvPr>
          <p:cNvSpPr txBox="1"/>
          <p:nvPr/>
        </p:nvSpPr>
        <p:spPr>
          <a:xfrm>
            <a:off x="8182167" y="3840035"/>
            <a:ext cx="1208405" cy="500380"/>
          </a:xfrm>
          <a:prstGeom prst="rect">
            <a:avLst/>
          </a:prstGeom>
          <a:ln w="6349">
            <a:solidFill>
              <a:srgbClr val="000000"/>
            </a:solidFill>
          </a:ln>
        </p:spPr>
        <p:txBody>
          <a:bodyPr vert="horz" wrap="square" lIns="0" tIns="113030" rIns="0" bIns="0" rtlCol="0">
            <a:spAutoFit/>
          </a:bodyPr>
          <a:lstStyle/>
          <a:p>
            <a:pPr marL="390525">
              <a:lnSpc>
                <a:spcPct val="100000"/>
              </a:lnSpc>
              <a:spcBef>
                <a:spcPts val="890"/>
              </a:spcBef>
            </a:pPr>
            <a:r>
              <a:rPr sz="1800" dirty="0">
                <a:latin typeface="Arial"/>
                <a:cs typeface="Arial"/>
              </a:rPr>
              <a:t>E2E</a:t>
            </a:r>
            <a:endParaRPr sz="1800">
              <a:latin typeface="Arial"/>
              <a:cs typeface="Arial"/>
            </a:endParaRPr>
          </a:p>
        </p:txBody>
      </p:sp>
      <p:sp>
        <p:nvSpPr>
          <p:cNvPr id="78" name="object 32">
            <a:extLst>
              <a:ext uri="{FF2B5EF4-FFF2-40B4-BE49-F238E27FC236}">
                <a16:creationId xmlns:a16="http://schemas.microsoft.com/office/drawing/2014/main" id="{621DB17E-2123-4F11-9068-9E3BF126DAEF}"/>
              </a:ext>
            </a:extLst>
          </p:cNvPr>
          <p:cNvSpPr/>
          <p:nvPr/>
        </p:nvSpPr>
        <p:spPr>
          <a:xfrm>
            <a:off x="8022018" y="4356364"/>
            <a:ext cx="810895" cy="382905"/>
          </a:xfrm>
          <a:custGeom>
            <a:avLst/>
            <a:gdLst/>
            <a:ahLst/>
            <a:cxnLst/>
            <a:rect l="l" t="t" r="r" b="b"/>
            <a:pathLst>
              <a:path w="810895" h="382904">
                <a:moveTo>
                  <a:pt x="0" y="382458"/>
                </a:moveTo>
                <a:lnTo>
                  <a:pt x="810556" y="0"/>
                </a:lnTo>
              </a:path>
            </a:pathLst>
          </a:custGeom>
          <a:ln w="6349">
            <a:solidFill>
              <a:srgbClr val="000000"/>
            </a:solidFill>
          </a:ln>
        </p:spPr>
        <p:txBody>
          <a:bodyPr wrap="square" lIns="0" tIns="0" rIns="0" bIns="0" rtlCol="0"/>
          <a:lstStyle/>
          <a:p>
            <a:endParaRPr/>
          </a:p>
        </p:txBody>
      </p:sp>
      <p:sp>
        <p:nvSpPr>
          <p:cNvPr id="80" name="object 33">
            <a:extLst>
              <a:ext uri="{FF2B5EF4-FFF2-40B4-BE49-F238E27FC236}">
                <a16:creationId xmlns:a16="http://schemas.microsoft.com/office/drawing/2014/main" id="{6BAC3837-6B3D-46D7-8086-0D25C6C9846D}"/>
              </a:ext>
            </a:extLst>
          </p:cNvPr>
          <p:cNvSpPr txBox="1"/>
          <p:nvPr/>
        </p:nvSpPr>
        <p:spPr>
          <a:xfrm>
            <a:off x="7182608" y="4765285"/>
            <a:ext cx="1791335" cy="1069524"/>
          </a:xfrm>
          <a:prstGeom prst="rect">
            <a:avLst/>
          </a:prstGeom>
          <a:ln w="6349">
            <a:solidFill>
              <a:srgbClr val="000000"/>
            </a:solidFill>
          </a:ln>
        </p:spPr>
        <p:txBody>
          <a:bodyPr vert="horz" wrap="square" lIns="0" tIns="5080" rIns="0" bIns="0" rtlCol="0">
            <a:spAutoFit/>
          </a:bodyPr>
          <a:lstStyle/>
          <a:p>
            <a:pPr>
              <a:lnSpc>
                <a:spcPct val="100000"/>
              </a:lnSpc>
              <a:spcBef>
                <a:spcPts val="40"/>
              </a:spcBef>
            </a:pPr>
            <a:endParaRPr sz="1450" dirty="0">
              <a:latin typeface="Times New Roman"/>
              <a:cs typeface="Times New Roman"/>
            </a:endParaRPr>
          </a:p>
          <a:p>
            <a:pPr marL="91440">
              <a:lnSpc>
                <a:spcPts val="1639"/>
              </a:lnSpc>
            </a:pPr>
            <a:r>
              <a:rPr sz="1400" spc="-5" dirty="0">
                <a:latin typeface="Arial"/>
                <a:cs typeface="Arial"/>
              </a:rPr>
              <a:t>e2e</a:t>
            </a:r>
            <a:r>
              <a:rPr sz="1400" dirty="0">
                <a:latin typeface="黑体" panose="02010609060101010101" pitchFamily="49" charset="-122"/>
                <a:cs typeface="微软雅黑"/>
              </a:rPr>
              <a:t>测试环境</a:t>
            </a:r>
          </a:p>
          <a:p>
            <a:pPr marL="351155" indent="-259715">
              <a:lnSpc>
                <a:spcPts val="1639"/>
              </a:lnSpc>
              <a:buFont typeface="΢"/>
              <a:buChar char="-"/>
              <a:tabLst>
                <a:tab pos="351155" algn="l"/>
                <a:tab pos="351790" algn="l"/>
              </a:tabLst>
            </a:pPr>
            <a:r>
              <a:rPr sz="1400" dirty="0">
                <a:latin typeface="Arial"/>
                <a:cs typeface="Arial"/>
              </a:rPr>
              <a:t>prepare</a:t>
            </a:r>
            <a:r>
              <a:rPr sz="1400" spc="-15" dirty="0">
                <a:latin typeface="Arial"/>
                <a:cs typeface="Arial"/>
              </a:rPr>
              <a:t> </a:t>
            </a:r>
            <a:r>
              <a:rPr sz="1400" dirty="0">
                <a:latin typeface="Arial"/>
                <a:cs typeface="Arial"/>
              </a:rPr>
              <a:t>env</a:t>
            </a:r>
          </a:p>
          <a:p>
            <a:pPr marL="351155" indent="-259715">
              <a:lnSpc>
                <a:spcPct val="100000"/>
              </a:lnSpc>
              <a:spcBef>
                <a:spcPts val="20"/>
              </a:spcBef>
              <a:buFont typeface="΢"/>
              <a:buChar char="-"/>
              <a:tabLst>
                <a:tab pos="351155" algn="l"/>
                <a:tab pos="351790" algn="l"/>
              </a:tabLst>
            </a:pPr>
            <a:r>
              <a:rPr sz="1400" dirty="0">
                <a:latin typeface="Arial"/>
                <a:cs typeface="Arial"/>
              </a:rPr>
              <a:t>deploy</a:t>
            </a:r>
            <a:r>
              <a:rPr sz="1400" spc="-40" dirty="0">
                <a:latin typeface="Arial"/>
                <a:cs typeface="Arial"/>
              </a:rPr>
              <a:t> </a:t>
            </a:r>
            <a:r>
              <a:rPr sz="1400" dirty="0">
                <a:latin typeface="Arial"/>
                <a:cs typeface="Arial"/>
              </a:rPr>
              <a:t>packages</a:t>
            </a:r>
          </a:p>
          <a:p>
            <a:pPr marL="351155" indent="-259715">
              <a:lnSpc>
                <a:spcPct val="100000"/>
              </a:lnSpc>
              <a:spcBef>
                <a:spcPts val="20"/>
              </a:spcBef>
              <a:buFont typeface="΢"/>
              <a:buChar char="-"/>
              <a:tabLst>
                <a:tab pos="351155" algn="l"/>
                <a:tab pos="351790" algn="l"/>
              </a:tabLst>
            </a:pPr>
            <a:r>
              <a:rPr sz="1400" dirty="0">
                <a:latin typeface="Arial"/>
                <a:cs typeface="Arial"/>
              </a:rPr>
              <a:t>e2e</a:t>
            </a:r>
            <a:r>
              <a:rPr sz="1400" spc="-15" dirty="0">
                <a:latin typeface="Arial"/>
                <a:cs typeface="Arial"/>
              </a:rPr>
              <a:t> </a:t>
            </a:r>
            <a:r>
              <a:rPr sz="1400" spc="-5" dirty="0">
                <a:latin typeface="Arial"/>
                <a:cs typeface="Arial"/>
              </a:rPr>
              <a:t>tests</a:t>
            </a:r>
            <a:endParaRPr sz="1400" dirty="0">
              <a:latin typeface="Arial"/>
              <a:cs typeface="Arial"/>
            </a:endParaRPr>
          </a:p>
        </p:txBody>
      </p:sp>
      <p:cxnSp>
        <p:nvCxnSpPr>
          <p:cNvPr id="2" name="直接连接符 1">
            <a:extLst>
              <a:ext uri="{FF2B5EF4-FFF2-40B4-BE49-F238E27FC236}">
                <a16:creationId xmlns:a16="http://schemas.microsoft.com/office/drawing/2014/main" id="{E51DBFAC-CEA2-7D2E-4B1C-A0F53DFB0A44}"/>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E85C379E-764B-AA1E-998F-9D8AA76050ED}"/>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26" name="TextBox 6">
            <a:extLst>
              <a:ext uri="{FF2B5EF4-FFF2-40B4-BE49-F238E27FC236}">
                <a16:creationId xmlns:a16="http://schemas.microsoft.com/office/drawing/2014/main" id="{989F3C12-65A6-0832-3C59-6267AB318A73}"/>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27" name="TextBox 7">
            <a:extLst>
              <a:ext uri="{FF2B5EF4-FFF2-40B4-BE49-F238E27FC236}">
                <a16:creationId xmlns:a16="http://schemas.microsoft.com/office/drawing/2014/main" id="{675BD2DA-7BF8-3232-166A-42A230C3046A}"/>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8" name="TextBox 9">
            <a:extLst>
              <a:ext uri="{FF2B5EF4-FFF2-40B4-BE49-F238E27FC236}">
                <a16:creationId xmlns:a16="http://schemas.microsoft.com/office/drawing/2014/main" id="{93B66F25-32E4-1B5D-8269-D683AC98EE09}"/>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30" name="TextBox 10">
            <a:extLst>
              <a:ext uri="{FF2B5EF4-FFF2-40B4-BE49-F238E27FC236}">
                <a16:creationId xmlns:a16="http://schemas.microsoft.com/office/drawing/2014/main" id="{5C9BA101-D35B-AB5F-8365-1B9E2D1386F2}"/>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31" name="直接连接符 30">
            <a:extLst>
              <a:ext uri="{FF2B5EF4-FFF2-40B4-BE49-F238E27FC236}">
                <a16:creationId xmlns:a16="http://schemas.microsoft.com/office/drawing/2014/main" id="{86442CE5-11A3-7F9E-6847-881BEE49BD52}"/>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6962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持续集成与交付</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7" name="object 3">
            <a:extLst>
              <a:ext uri="{FF2B5EF4-FFF2-40B4-BE49-F238E27FC236}">
                <a16:creationId xmlns:a16="http://schemas.microsoft.com/office/drawing/2014/main" id="{6398AC66-4167-4F51-B1EC-9AAEE26BE795}"/>
              </a:ext>
            </a:extLst>
          </p:cNvPr>
          <p:cNvSpPr/>
          <p:nvPr/>
        </p:nvSpPr>
        <p:spPr>
          <a:xfrm>
            <a:off x="1109640" y="3596334"/>
            <a:ext cx="9765378" cy="0"/>
          </a:xfrm>
          <a:custGeom>
            <a:avLst/>
            <a:gdLst/>
            <a:ahLst/>
            <a:cxnLst/>
            <a:rect l="l" t="t" r="r" b="b"/>
            <a:pathLst>
              <a:path w="9396095">
                <a:moveTo>
                  <a:pt x="0" y="0"/>
                </a:moveTo>
                <a:lnTo>
                  <a:pt x="9395617" y="0"/>
                </a:lnTo>
              </a:path>
            </a:pathLst>
          </a:custGeom>
          <a:ln w="28574">
            <a:solidFill>
              <a:srgbClr val="004DD6"/>
            </a:solidFill>
          </a:ln>
        </p:spPr>
        <p:txBody>
          <a:bodyPr wrap="square" lIns="0" tIns="0" rIns="0" bIns="0" rtlCol="0"/>
          <a:lstStyle/>
          <a:p>
            <a:endParaRPr sz="2000"/>
          </a:p>
        </p:txBody>
      </p:sp>
      <p:sp>
        <p:nvSpPr>
          <p:cNvPr id="8" name="object 4">
            <a:extLst>
              <a:ext uri="{FF2B5EF4-FFF2-40B4-BE49-F238E27FC236}">
                <a16:creationId xmlns:a16="http://schemas.microsoft.com/office/drawing/2014/main" id="{0FCFBA0D-3386-44FE-BFF5-322D09F78443}"/>
              </a:ext>
            </a:extLst>
          </p:cNvPr>
          <p:cNvSpPr/>
          <p:nvPr/>
        </p:nvSpPr>
        <p:spPr>
          <a:xfrm>
            <a:off x="10815126" y="3551190"/>
            <a:ext cx="89094" cy="90287"/>
          </a:xfrm>
          <a:custGeom>
            <a:avLst/>
            <a:gdLst/>
            <a:ahLst/>
            <a:cxnLst/>
            <a:rect l="l" t="t" r="r" b="b"/>
            <a:pathLst>
              <a:path w="85725" h="85725">
                <a:moveTo>
                  <a:pt x="0" y="0"/>
                </a:moveTo>
                <a:lnTo>
                  <a:pt x="0" y="85725"/>
                </a:lnTo>
                <a:lnTo>
                  <a:pt x="85725" y="42862"/>
                </a:lnTo>
                <a:lnTo>
                  <a:pt x="0" y="0"/>
                </a:lnTo>
                <a:close/>
              </a:path>
            </a:pathLst>
          </a:custGeom>
          <a:solidFill>
            <a:srgbClr val="004DD6"/>
          </a:solidFill>
        </p:spPr>
        <p:txBody>
          <a:bodyPr wrap="square" lIns="0" tIns="0" rIns="0" bIns="0" rtlCol="0"/>
          <a:lstStyle/>
          <a:p>
            <a:endParaRPr sz="2000"/>
          </a:p>
        </p:txBody>
      </p:sp>
      <p:sp>
        <p:nvSpPr>
          <p:cNvPr id="19" name="object 5">
            <a:extLst>
              <a:ext uri="{FF2B5EF4-FFF2-40B4-BE49-F238E27FC236}">
                <a16:creationId xmlns:a16="http://schemas.microsoft.com/office/drawing/2014/main" id="{59A3FD05-34B6-4261-91CC-373BD1BB38D1}"/>
              </a:ext>
            </a:extLst>
          </p:cNvPr>
          <p:cNvSpPr/>
          <p:nvPr/>
        </p:nvSpPr>
        <p:spPr>
          <a:xfrm>
            <a:off x="3679358" y="3446918"/>
            <a:ext cx="337238" cy="298951"/>
          </a:xfrm>
          <a:custGeom>
            <a:avLst/>
            <a:gdLst/>
            <a:ahLst/>
            <a:cxnLst/>
            <a:rect l="l" t="t" r="r" b="b"/>
            <a:pathLst>
              <a:path w="324485" h="283845">
                <a:moveTo>
                  <a:pt x="162134" y="0"/>
                </a:moveTo>
                <a:lnTo>
                  <a:pt x="0" y="141866"/>
                </a:lnTo>
                <a:lnTo>
                  <a:pt x="162134" y="283733"/>
                </a:lnTo>
                <a:lnTo>
                  <a:pt x="324267" y="141866"/>
                </a:lnTo>
                <a:lnTo>
                  <a:pt x="162134" y="0"/>
                </a:lnTo>
                <a:close/>
              </a:path>
            </a:pathLst>
          </a:custGeom>
          <a:solidFill>
            <a:srgbClr val="78A9A9"/>
          </a:solidFill>
        </p:spPr>
        <p:txBody>
          <a:bodyPr wrap="square" lIns="0" tIns="0" rIns="0" bIns="0" rtlCol="0"/>
          <a:lstStyle/>
          <a:p>
            <a:endParaRPr sz="2000"/>
          </a:p>
        </p:txBody>
      </p:sp>
      <p:sp>
        <p:nvSpPr>
          <p:cNvPr id="21" name="object 6">
            <a:extLst>
              <a:ext uri="{FF2B5EF4-FFF2-40B4-BE49-F238E27FC236}">
                <a16:creationId xmlns:a16="http://schemas.microsoft.com/office/drawing/2014/main" id="{6579C3F1-7CBC-4A7C-AEAF-5FFE69817967}"/>
              </a:ext>
            </a:extLst>
          </p:cNvPr>
          <p:cNvSpPr/>
          <p:nvPr/>
        </p:nvSpPr>
        <p:spPr>
          <a:xfrm>
            <a:off x="6666135" y="3463995"/>
            <a:ext cx="337238" cy="298951"/>
          </a:xfrm>
          <a:custGeom>
            <a:avLst/>
            <a:gdLst/>
            <a:ahLst/>
            <a:cxnLst/>
            <a:rect l="l" t="t" r="r" b="b"/>
            <a:pathLst>
              <a:path w="324484" h="283845">
                <a:moveTo>
                  <a:pt x="162134" y="0"/>
                </a:moveTo>
                <a:lnTo>
                  <a:pt x="0" y="141866"/>
                </a:lnTo>
                <a:lnTo>
                  <a:pt x="162134" y="283733"/>
                </a:lnTo>
                <a:lnTo>
                  <a:pt x="324267" y="141866"/>
                </a:lnTo>
                <a:lnTo>
                  <a:pt x="162134" y="0"/>
                </a:lnTo>
                <a:close/>
              </a:path>
            </a:pathLst>
          </a:custGeom>
          <a:solidFill>
            <a:srgbClr val="78A9A9"/>
          </a:solidFill>
        </p:spPr>
        <p:txBody>
          <a:bodyPr wrap="square" lIns="0" tIns="0" rIns="0" bIns="0" rtlCol="0"/>
          <a:lstStyle/>
          <a:p>
            <a:endParaRPr sz="2000"/>
          </a:p>
        </p:txBody>
      </p:sp>
      <p:sp>
        <p:nvSpPr>
          <p:cNvPr id="23" name="object 7">
            <a:extLst>
              <a:ext uri="{FF2B5EF4-FFF2-40B4-BE49-F238E27FC236}">
                <a16:creationId xmlns:a16="http://schemas.microsoft.com/office/drawing/2014/main" id="{148441A4-DC51-4F4C-90F2-79EBF4A4F5F0}"/>
              </a:ext>
            </a:extLst>
          </p:cNvPr>
          <p:cNvSpPr/>
          <p:nvPr/>
        </p:nvSpPr>
        <p:spPr>
          <a:xfrm>
            <a:off x="8031034" y="3459727"/>
            <a:ext cx="337238" cy="298951"/>
          </a:xfrm>
          <a:custGeom>
            <a:avLst/>
            <a:gdLst/>
            <a:ahLst/>
            <a:cxnLst/>
            <a:rect l="l" t="t" r="r" b="b"/>
            <a:pathLst>
              <a:path w="324484" h="283845">
                <a:moveTo>
                  <a:pt x="162135" y="0"/>
                </a:moveTo>
                <a:lnTo>
                  <a:pt x="0" y="141866"/>
                </a:lnTo>
                <a:lnTo>
                  <a:pt x="162135" y="283733"/>
                </a:lnTo>
                <a:lnTo>
                  <a:pt x="324269" y="141866"/>
                </a:lnTo>
                <a:lnTo>
                  <a:pt x="162135" y="0"/>
                </a:lnTo>
                <a:close/>
              </a:path>
            </a:pathLst>
          </a:custGeom>
          <a:solidFill>
            <a:srgbClr val="78A9A9"/>
          </a:solidFill>
        </p:spPr>
        <p:txBody>
          <a:bodyPr wrap="square" lIns="0" tIns="0" rIns="0" bIns="0" rtlCol="0"/>
          <a:lstStyle/>
          <a:p>
            <a:endParaRPr sz="2000"/>
          </a:p>
        </p:txBody>
      </p:sp>
      <p:sp>
        <p:nvSpPr>
          <p:cNvPr id="25" name="object 8">
            <a:extLst>
              <a:ext uri="{FF2B5EF4-FFF2-40B4-BE49-F238E27FC236}">
                <a16:creationId xmlns:a16="http://schemas.microsoft.com/office/drawing/2014/main" id="{14367541-FD35-48A1-BC70-8B3068B46525}"/>
              </a:ext>
            </a:extLst>
          </p:cNvPr>
          <p:cNvSpPr/>
          <p:nvPr/>
        </p:nvSpPr>
        <p:spPr>
          <a:xfrm>
            <a:off x="9210579" y="3459725"/>
            <a:ext cx="337238" cy="298951"/>
          </a:xfrm>
          <a:custGeom>
            <a:avLst/>
            <a:gdLst/>
            <a:ahLst/>
            <a:cxnLst/>
            <a:rect l="l" t="t" r="r" b="b"/>
            <a:pathLst>
              <a:path w="324484" h="283845">
                <a:moveTo>
                  <a:pt x="162135" y="0"/>
                </a:moveTo>
                <a:lnTo>
                  <a:pt x="0" y="141866"/>
                </a:lnTo>
                <a:lnTo>
                  <a:pt x="162135" y="283733"/>
                </a:lnTo>
                <a:lnTo>
                  <a:pt x="324269" y="141866"/>
                </a:lnTo>
                <a:lnTo>
                  <a:pt x="162135" y="0"/>
                </a:lnTo>
                <a:close/>
              </a:path>
            </a:pathLst>
          </a:custGeom>
          <a:solidFill>
            <a:srgbClr val="78A9A9"/>
          </a:solidFill>
        </p:spPr>
        <p:txBody>
          <a:bodyPr wrap="square" lIns="0" tIns="0" rIns="0" bIns="0" rtlCol="0"/>
          <a:lstStyle/>
          <a:p>
            <a:endParaRPr sz="2000"/>
          </a:p>
        </p:txBody>
      </p:sp>
      <p:sp>
        <p:nvSpPr>
          <p:cNvPr id="29" name="object 9">
            <a:extLst>
              <a:ext uri="{FF2B5EF4-FFF2-40B4-BE49-F238E27FC236}">
                <a16:creationId xmlns:a16="http://schemas.microsoft.com/office/drawing/2014/main" id="{7024EE4D-7241-445D-81A7-EF6CE102B29A}"/>
              </a:ext>
            </a:extLst>
          </p:cNvPr>
          <p:cNvSpPr txBox="1"/>
          <p:nvPr/>
        </p:nvSpPr>
        <p:spPr>
          <a:xfrm>
            <a:off x="3300362" y="3013133"/>
            <a:ext cx="1503917"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MR</a:t>
            </a:r>
            <a:r>
              <a:rPr sz="2400" spc="-5" dirty="0">
                <a:latin typeface="Arial"/>
                <a:cs typeface="Arial"/>
              </a:rPr>
              <a:t>D</a:t>
            </a:r>
            <a:r>
              <a:rPr sz="2400" dirty="0">
                <a:latin typeface="黑体" panose="02010609060101010101" pitchFamily="49" charset="-122"/>
                <a:cs typeface="微软雅黑"/>
              </a:rPr>
              <a:t>评审</a:t>
            </a:r>
          </a:p>
        </p:txBody>
      </p:sp>
      <p:sp>
        <p:nvSpPr>
          <p:cNvPr id="30" name="object 10">
            <a:extLst>
              <a:ext uri="{FF2B5EF4-FFF2-40B4-BE49-F238E27FC236}">
                <a16:creationId xmlns:a16="http://schemas.microsoft.com/office/drawing/2014/main" id="{28294B50-E1B3-4277-90E9-FFF44588ECD9}"/>
              </a:ext>
            </a:extLst>
          </p:cNvPr>
          <p:cNvSpPr txBox="1"/>
          <p:nvPr/>
        </p:nvSpPr>
        <p:spPr>
          <a:xfrm>
            <a:off x="6560952" y="3008864"/>
            <a:ext cx="711892"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黑体" panose="02010609060101010101" pitchFamily="49" charset="-122"/>
                <a:cs typeface="微软雅黑"/>
              </a:rPr>
              <a:t>提测</a:t>
            </a:r>
          </a:p>
        </p:txBody>
      </p:sp>
      <p:sp>
        <p:nvSpPr>
          <p:cNvPr id="32" name="object 11">
            <a:extLst>
              <a:ext uri="{FF2B5EF4-FFF2-40B4-BE49-F238E27FC236}">
                <a16:creationId xmlns:a16="http://schemas.microsoft.com/office/drawing/2014/main" id="{B72DBB1B-CEC1-4985-948B-2A0D922EEF77}"/>
              </a:ext>
            </a:extLst>
          </p:cNvPr>
          <p:cNvSpPr txBox="1"/>
          <p:nvPr/>
        </p:nvSpPr>
        <p:spPr>
          <a:xfrm>
            <a:off x="9126461" y="3004597"/>
            <a:ext cx="859683"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黑体" panose="02010609060101010101" pitchFamily="49" charset="-122"/>
                <a:cs typeface="微软雅黑"/>
              </a:rPr>
              <a:t>上线</a:t>
            </a:r>
          </a:p>
        </p:txBody>
      </p:sp>
      <p:sp>
        <p:nvSpPr>
          <p:cNvPr id="33" name="object 12">
            <a:extLst>
              <a:ext uri="{FF2B5EF4-FFF2-40B4-BE49-F238E27FC236}">
                <a16:creationId xmlns:a16="http://schemas.microsoft.com/office/drawing/2014/main" id="{30DB4A20-7DB7-432F-B5AE-E27BFFC0D3CC}"/>
              </a:ext>
            </a:extLst>
          </p:cNvPr>
          <p:cNvSpPr txBox="1"/>
          <p:nvPr/>
        </p:nvSpPr>
        <p:spPr>
          <a:xfrm>
            <a:off x="1725794" y="3691919"/>
            <a:ext cx="1574567" cy="751488"/>
          </a:xfrm>
          <a:prstGeom prst="rect">
            <a:avLst/>
          </a:prstGeom>
        </p:spPr>
        <p:txBody>
          <a:bodyPr vert="horz" wrap="square" lIns="0" tIns="12700" rIns="0" bIns="0" rtlCol="0">
            <a:spAutoFit/>
          </a:bodyPr>
          <a:lstStyle/>
          <a:p>
            <a:pPr marL="12700" marR="5080" indent="38100">
              <a:lnSpc>
                <a:spcPct val="100000"/>
              </a:lnSpc>
              <a:spcBef>
                <a:spcPts val="100"/>
              </a:spcBef>
            </a:pPr>
            <a:r>
              <a:rPr sz="2400" dirty="0">
                <a:latin typeface="黑体" panose="02010609060101010101" pitchFamily="49" charset="-122"/>
                <a:cs typeface="微软雅黑"/>
              </a:rPr>
              <a:t>收集需求 书写</a:t>
            </a:r>
            <a:r>
              <a:rPr sz="2400" dirty="0">
                <a:latin typeface="Arial"/>
                <a:cs typeface="Arial"/>
              </a:rPr>
              <a:t>MRD</a:t>
            </a:r>
          </a:p>
        </p:txBody>
      </p:sp>
      <p:sp>
        <p:nvSpPr>
          <p:cNvPr id="36" name="object 13">
            <a:extLst>
              <a:ext uri="{FF2B5EF4-FFF2-40B4-BE49-F238E27FC236}">
                <a16:creationId xmlns:a16="http://schemas.microsoft.com/office/drawing/2014/main" id="{A65EDAEE-604D-4F1E-AC5D-14A69C0F126E}"/>
              </a:ext>
            </a:extLst>
          </p:cNvPr>
          <p:cNvSpPr txBox="1"/>
          <p:nvPr/>
        </p:nvSpPr>
        <p:spPr>
          <a:xfrm>
            <a:off x="4176587" y="3837064"/>
            <a:ext cx="2702603" cy="382156"/>
          </a:xfrm>
          <a:prstGeom prst="rect">
            <a:avLst/>
          </a:prstGeom>
        </p:spPr>
        <p:txBody>
          <a:bodyPr vert="horz" wrap="square" lIns="0" tIns="12700" rIns="0" bIns="0" rtlCol="0">
            <a:spAutoFit/>
          </a:bodyPr>
          <a:lstStyle/>
          <a:p>
            <a:pPr marL="12700">
              <a:lnSpc>
                <a:spcPct val="100000"/>
              </a:lnSpc>
              <a:spcBef>
                <a:spcPts val="100"/>
              </a:spcBef>
              <a:tabLst>
                <a:tab pos="821055" algn="l"/>
                <a:tab pos="1629410" algn="l"/>
              </a:tabLst>
            </a:pPr>
            <a:r>
              <a:rPr sz="2400" dirty="0">
                <a:latin typeface="黑体" panose="02010609060101010101" pitchFamily="49" charset="-122"/>
                <a:cs typeface="微软雅黑"/>
              </a:rPr>
              <a:t>设计	开发	联调</a:t>
            </a:r>
          </a:p>
        </p:txBody>
      </p:sp>
      <p:sp>
        <p:nvSpPr>
          <p:cNvPr id="37" name="object 14">
            <a:extLst>
              <a:ext uri="{FF2B5EF4-FFF2-40B4-BE49-F238E27FC236}">
                <a16:creationId xmlns:a16="http://schemas.microsoft.com/office/drawing/2014/main" id="{2961A68A-8D29-4F06-B744-D15EF39B95FC}"/>
              </a:ext>
            </a:extLst>
          </p:cNvPr>
          <p:cNvSpPr txBox="1"/>
          <p:nvPr/>
        </p:nvSpPr>
        <p:spPr>
          <a:xfrm>
            <a:off x="7272890" y="3773027"/>
            <a:ext cx="758144"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黑体" panose="02010609060101010101" pitchFamily="49" charset="-122"/>
                <a:cs typeface="微软雅黑"/>
              </a:rPr>
              <a:t>测试</a:t>
            </a:r>
          </a:p>
        </p:txBody>
      </p:sp>
      <p:sp>
        <p:nvSpPr>
          <p:cNvPr id="39" name="object 15">
            <a:extLst>
              <a:ext uri="{FF2B5EF4-FFF2-40B4-BE49-F238E27FC236}">
                <a16:creationId xmlns:a16="http://schemas.microsoft.com/office/drawing/2014/main" id="{0B6C6AEA-EB2D-4C0E-881F-392C73668573}"/>
              </a:ext>
            </a:extLst>
          </p:cNvPr>
          <p:cNvSpPr/>
          <p:nvPr/>
        </p:nvSpPr>
        <p:spPr>
          <a:xfrm>
            <a:off x="6834642" y="3758560"/>
            <a:ext cx="1365450" cy="510289"/>
          </a:xfrm>
          <a:custGeom>
            <a:avLst/>
            <a:gdLst/>
            <a:ahLst/>
            <a:cxnLst/>
            <a:rect l="l" t="t" r="r" b="b"/>
            <a:pathLst>
              <a:path w="1313815" h="484504">
                <a:moveTo>
                  <a:pt x="1313286" y="0"/>
                </a:moveTo>
                <a:lnTo>
                  <a:pt x="1313286" y="484417"/>
                </a:lnTo>
                <a:lnTo>
                  <a:pt x="0" y="484417"/>
                </a:lnTo>
                <a:lnTo>
                  <a:pt x="0" y="32627"/>
                </a:lnTo>
              </a:path>
            </a:pathLst>
          </a:custGeom>
          <a:ln w="28574">
            <a:solidFill>
              <a:srgbClr val="004DD6"/>
            </a:solidFill>
          </a:ln>
        </p:spPr>
        <p:txBody>
          <a:bodyPr wrap="square" lIns="0" tIns="0" rIns="0" bIns="0" rtlCol="0"/>
          <a:lstStyle/>
          <a:p>
            <a:endParaRPr sz="2000"/>
          </a:p>
        </p:txBody>
      </p:sp>
      <p:sp>
        <p:nvSpPr>
          <p:cNvPr id="46" name="object 16">
            <a:extLst>
              <a:ext uri="{FF2B5EF4-FFF2-40B4-BE49-F238E27FC236}">
                <a16:creationId xmlns:a16="http://schemas.microsoft.com/office/drawing/2014/main" id="{A1CDEE05-9DF4-41EA-8F6B-B0EEF60F2EE3}"/>
              </a:ext>
            </a:extLst>
          </p:cNvPr>
          <p:cNvSpPr/>
          <p:nvPr/>
        </p:nvSpPr>
        <p:spPr>
          <a:xfrm>
            <a:off x="6790096" y="3762828"/>
            <a:ext cx="89094" cy="90287"/>
          </a:xfrm>
          <a:custGeom>
            <a:avLst/>
            <a:gdLst/>
            <a:ahLst/>
            <a:cxnLst/>
            <a:rect l="l" t="t" r="r" b="b"/>
            <a:pathLst>
              <a:path w="85725" h="85725">
                <a:moveTo>
                  <a:pt x="42862" y="0"/>
                </a:moveTo>
                <a:lnTo>
                  <a:pt x="0" y="85725"/>
                </a:lnTo>
                <a:lnTo>
                  <a:pt x="85725" y="85725"/>
                </a:lnTo>
                <a:lnTo>
                  <a:pt x="42862" y="0"/>
                </a:lnTo>
                <a:close/>
              </a:path>
            </a:pathLst>
          </a:custGeom>
          <a:solidFill>
            <a:srgbClr val="004DD6"/>
          </a:solidFill>
        </p:spPr>
        <p:txBody>
          <a:bodyPr wrap="square" lIns="0" tIns="0" rIns="0" bIns="0" rtlCol="0"/>
          <a:lstStyle/>
          <a:p>
            <a:endParaRPr sz="2000"/>
          </a:p>
        </p:txBody>
      </p:sp>
      <p:sp>
        <p:nvSpPr>
          <p:cNvPr id="47" name="object 17">
            <a:extLst>
              <a:ext uri="{FF2B5EF4-FFF2-40B4-BE49-F238E27FC236}">
                <a16:creationId xmlns:a16="http://schemas.microsoft.com/office/drawing/2014/main" id="{AD1638DD-4443-4885-B926-3FDEB794A285}"/>
              </a:ext>
            </a:extLst>
          </p:cNvPr>
          <p:cNvSpPr/>
          <p:nvPr/>
        </p:nvSpPr>
        <p:spPr>
          <a:xfrm>
            <a:off x="1172831" y="4678801"/>
            <a:ext cx="2675464" cy="298951"/>
          </a:xfrm>
          <a:custGeom>
            <a:avLst/>
            <a:gdLst/>
            <a:ahLst/>
            <a:cxnLst/>
            <a:rect l="l" t="t" r="r" b="b"/>
            <a:pathLst>
              <a:path w="2574290" h="283845">
                <a:moveTo>
                  <a:pt x="2573880" y="0"/>
                </a:moveTo>
                <a:lnTo>
                  <a:pt x="2572022" y="55222"/>
                </a:lnTo>
                <a:lnTo>
                  <a:pt x="2566955" y="100316"/>
                </a:lnTo>
                <a:lnTo>
                  <a:pt x="2559439" y="130720"/>
                </a:lnTo>
                <a:lnTo>
                  <a:pt x="2550236" y="141868"/>
                </a:lnTo>
                <a:lnTo>
                  <a:pt x="1310583" y="141868"/>
                </a:lnTo>
                <a:lnTo>
                  <a:pt x="1301380" y="153016"/>
                </a:lnTo>
                <a:lnTo>
                  <a:pt x="1293864" y="183420"/>
                </a:lnTo>
                <a:lnTo>
                  <a:pt x="1288797" y="228514"/>
                </a:lnTo>
                <a:lnTo>
                  <a:pt x="1286939" y="283735"/>
                </a:lnTo>
                <a:lnTo>
                  <a:pt x="1285081" y="228514"/>
                </a:lnTo>
                <a:lnTo>
                  <a:pt x="1280014" y="183420"/>
                </a:lnTo>
                <a:lnTo>
                  <a:pt x="1272498" y="153016"/>
                </a:lnTo>
                <a:lnTo>
                  <a:pt x="1263295" y="141868"/>
                </a:lnTo>
                <a:lnTo>
                  <a:pt x="23643" y="141868"/>
                </a:lnTo>
                <a:lnTo>
                  <a:pt x="14440" y="130719"/>
                </a:lnTo>
                <a:lnTo>
                  <a:pt x="6925" y="100315"/>
                </a:lnTo>
                <a:lnTo>
                  <a:pt x="1858" y="55221"/>
                </a:lnTo>
                <a:lnTo>
                  <a:pt x="0" y="0"/>
                </a:lnTo>
              </a:path>
            </a:pathLst>
          </a:custGeom>
          <a:ln w="12699">
            <a:solidFill>
              <a:srgbClr val="000000"/>
            </a:solidFill>
          </a:ln>
        </p:spPr>
        <p:txBody>
          <a:bodyPr wrap="square" lIns="0" tIns="0" rIns="0" bIns="0" rtlCol="0"/>
          <a:lstStyle/>
          <a:p>
            <a:endParaRPr sz="2000"/>
          </a:p>
        </p:txBody>
      </p:sp>
      <p:sp>
        <p:nvSpPr>
          <p:cNvPr id="49" name="object 18">
            <a:extLst>
              <a:ext uri="{FF2B5EF4-FFF2-40B4-BE49-F238E27FC236}">
                <a16:creationId xmlns:a16="http://schemas.microsoft.com/office/drawing/2014/main" id="{62789BDE-E962-4CDC-9CDD-0D9C8D52BC1F}"/>
              </a:ext>
            </a:extLst>
          </p:cNvPr>
          <p:cNvSpPr/>
          <p:nvPr/>
        </p:nvSpPr>
        <p:spPr>
          <a:xfrm>
            <a:off x="3906845" y="4666933"/>
            <a:ext cx="2872131" cy="354461"/>
          </a:xfrm>
          <a:custGeom>
            <a:avLst/>
            <a:gdLst/>
            <a:ahLst/>
            <a:cxnLst/>
            <a:rect l="l" t="t" r="r" b="b"/>
            <a:pathLst>
              <a:path w="2763520" h="336550">
                <a:moveTo>
                  <a:pt x="2763302" y="0"/>
                </a:moveTo>
                <a:lnTo>
                  <a:pt x="2761101" y="65409"/>
                </a:lnTo>
                <a:lnTo>
                  <a:pt x="2755099" y="118821"/>
                </a:lnTo>
                <a:lnTo>
                  <a:pt x="2746198" y="154833"/>
                </a:lnTo>
                <a:lnTo>
                  <a:pt x="2735297" y="168038"/>
                </a:lnTo>
                <a:lnTo>
                  <a:pt x="1409656" y="168037"/>
                </a:lnTo>
                <a:lnTo>
                  <a:pt x="1398755" y="181243"/>
                </a:lnTo>
                <a:lnTo>
                  <a:pt x="1389853" y="217255"/>
                </a:lnTo>
                <a:lnTo>
                  <a:pt x="1383852" y="270667"/>
                </a:lnTo>
                <a:lnTo>
                  <a:pt x="1381651" y="336075"/>
                </a:lnTo>
                <a:lnTo>
                  <a:pt x="1379450" y="270667"/>
                </a:lnTo>
                <a:lnTo>
                  <a:pt x="1373449" y="217255"/>
                </a:lnTo>
                <a:lnTo>
                  <a:pt x="1364547" y="181243"/>
                </a:lnTo>
                <a:lnTo>
                  <a:pt x="1353646" y="168037"/>
                </a:lnTo>
                <a:lnTo>
                  <a:pt x="28004" y="168037"/>
                </a:lnTo>
                <a:lnTo>
                  <a:pt x="17104" y="154832"/>
                </a:lnTo>
                <a:lnTo>
                  <a:pt x="8202" y="118820"/>
                </a:lnTo>
                <a:lnTo>
                  <a:pt x="2200" y="65407"/>
                </a:lnTo>
                <a:lnTo>
                  <a:pt x="0" y="0"/>
                </a:lnTo>
              </a:path>
            </a:pathLst>
          </a:custGeom>
          <a:ln w="12699">
            <a:solidFill>
              <a:srgbClr val="000000"/>
            </a:solidFill>
          </a:ln>
        </p:spPr>
        <p:txBody>
          <a:bodyPr wrap="square" lIns="0" tIns="0" rIns="0" bIns="0" rtlCol="0"/>
          <a:lstStyle/>
          <a:p>
            <a:endParaRPr sz="2000"/>
          </a:p>
        </p:txBody>
      </p:sp>
      <p:sp>
        <p:nvSpPr>
          <p:cNvPr id="51" name="object 19">
            <a:extLst>
              <a:ext uri="{FF2B5EF4-FFF2-40B4-BE49-F238E27FC236}">
                <a16:creationId xmlns:a16="http://schemas.microsoft.com/office/drawing/2014/main" id="{FA9EDFA3-FF16-423F-B04E-E0B875A9AC14}"/>
              </a:ext>
            </a:extLst>
          </p:cNvPr>
          <p:cNvSpPr/>
          <p:nvPr/>
        </p:nvSpPr>
        <p:spPr>
          <a:xfrm>
            <a:off x="6830436" y="4670260"/>
            <a:ext cx="2561951" cy="307645"/>
          </a:xfrm>
          <a:custGeom>
            <a:avLst/>
            <a:gdLst/>
            <a:ahLst/>
            <a:cxnLst/>
            <a:rect l="l" t="t" r="r" b="b"/>
            <a:pathLst>
              <a:path w="2465070" h="292100">
                <a:moveTo>
                  <a:pt x="2464567" y="0"/>
                </a:moveTo>
                <a:lnTo>
                  <a:pt x="2462656" y="56800"/>
                </a:lnTo>
                <a:lnTo>
                  <a:pt x="2457443" y="103183"/>
                </a:lnTo>
                <a:lnTo>
                  <a:pt x="2449713" y="134456"/>
                </a:lnTo>
                <a:lnTo>
                  <a:pt x="2440247" y="145923"/>
                </a:lnTo>
                <a:lnTo>
                  <a:pt x="1256603" y="145923"/>
                </a:lnTo>
                <a:lnTo>
                  <a:pt x="1247137" y="157391"/>
                </a:lnTo>
                <a:lnTo>
                  <a:pt x="1239406" y="188664"/>
                </a:lnTo>
                <a:lnTo>
                  <a:pt x="1234194" y="235047"/>
                </a:lnTo>
                <a:lnTo>
                  <a:pt x="1232283" y="291847"/>
                </a:lnTo>
                <a:lnTo>
                  <a:pt x="1230372" y="235047"/>
                </a:lnTo>
                <a:lnTo>
                  <a:pt x="1225160" y="188664"/>
                </a:lnTo>
                <a:lnTo>
                  <a:pt x="1217429" y="157391"/>
                </a:lnTo>
                <a:lnTo>
                  <a:pt x="1207963" y="145923"/>
                </a:lnTo>
                <a:lnTo>
                  <a:pt x="24320" y="145923"/>
                </a:lnTo>
                <a:lnTo>
                  <a:pt x="14853" y="134456"/>
                </a:lnTo>
                <a:lnTo>
                  <a:pt x="7123" y="103183"/>
                </a:lnTo>
                <a:lnTo>
                  <a:pt x="1911" y="56800"/>
                </a:lnTo>
                <a:lnTo>
                  <a:pt x="0" y="0"/>
                </a:lnTo>
              </a:path>
            </a:pathLst>
          </a:custGeom>
          <a:ln w="12699">
            <a:solidFill>
              <a:srgbClr val="000000"/>
            </a:solidFill>
          </a:ln>
        </p:spPr>
        <p:txBody>
          <a:bodyPr wrap="square" lIns="0" tIns="0" rIns="0" bIns="0" rtlCol="0"/>
          <a:lstStyle/>
          <a:p>
            <a:endParaRPr sz="2000"/>
          </a:p>
        </p:txBody>
      </p:sp>
      <p:sp>
        <p:nvSpPr>
          <p:cNvPr id="83" name="object 20">
            <a:extLst>
              <a:ext uri="{FF2B5EF4-FFF2-40B4-BE49-F238E27FC236}">
                <a16:creationId xmlns:a16="http://schemas.microsoft.com/office/drawing/2014/main" id="{52F7275A-493C-4F86-918D-9C0F196DC017}"/>
              </a:ext>
            </a:extLst>
          </p:cNvPr>
          <p:cNvSpPr/>
          <p:nvPr/>
        </p:nvSpPr>
        <p:spPr>
          <a:xfrm>
            <a:off x="9459135" y="4665991"/>
            <a:ext cx="1360830" cy="333059"/>
          </a:xfrm>
          <a:custGeom>
            <a:avLst/>
            <a:gdLst/>
            <a:ahLst/>
            <a:cxnLst/>
            <a:rect l="l" t="t" r="r" b="b"/>
            <a:pathLst>
              <a:path w="1309370" h="316229">
                <a:moveTo>
                  <a:pt x="1309225" y="0"/>
                </a:moveTo>
                <a:lnTo>
                  <a:pt x="1307155" y="61533"/>
                </a:lnTo>
                <a:lnTo>
                  <a:pt x="1301509" y="111782"/>
                </a:lnTo>
                <a:lnTo>
                  <a:pt x="1293134" y="145660"/>
                </a:lnTo>
                <a:lnTo>
                  <a:pt x="1282879" y="158083"/>
                </a:lnTo>
                <a:lnTo>
                  <a:pt x="680959" y="158083"/>
                </a:lnTo>
                <a:lnTo>
                  <a:pt x="670703" y="170506"/>
                </a:lnTo>
                <a:lnTo>
                  <a:pt x="662329" y="204385"/>
                </a:lnTo>
                <a:lnTo>
                  <a:pt x="656683" y="254634"/>
                </a:lnTo>
                <a:lnTo>
                  <a:pt x="654612" y="316167"/>
                </a:lnTo>
                <a:lnTo>
                  <a:pt x="652542" y="254634"/>
                </a:lnTo>
                <a:lnTo>
                  <a:pt x="646896" y="204385"/>
                </a:lnTo>
                <a:lnTo>
                  <a:pt x="638521" y="170506"/>
                </a:lnTo>
                <a:lnTo>
                  <a:pt x="628267" y="158083"/>
                </a:lnTo>
                <a:lnTo>
                  <a:pt x="26345" y="158083"/>
                </a:lnTo>
                <a:lnTo>
                  <a:pt x="16090" y="145660"/>
                </a:lnTo>
                <a:lnTo>
                  <a:pt x="7716" y="111782"/>
                </a:lnTo>
                <a:lnTo>
                  <a:pt x="2070" y="61533"/>
                </a:lnTo>
                <a:lnTo>
                  <a:pt x="0" y="0"/>
                </a:lnTo>
              </a:path>
            </a:pathLst>
          </a:custGeom>
          <a:ln w="12699">
            <a:solidFill>
              <a:srgbClr val="000000"/>
            </a:solidFill>
          </a:ln>
        </p:spPr>
        <p:txBody>
          <a:bodyPr wrap="square" lIns="0" tIns="0" rIns="0" bIns="0" rtlCol="0"/>
          <a:lstStyle/>
          <a:p>
            <a:endParaRPr sz="2000"/>
          </a:p>
        </p:txBody>
      </p:sp>
      <p:sp>
        <p:nvSpPr>
          <p:cNvPr id="85" name="object 21">
            <a:extLst>
              <a:ext uri="{FF2B5EF4-FFF2-40B4-BE49-F238E27FC236}">
                <a16:creationId xmlns:a16="http://schemas.microsoft.com/office/drawing/2014/main" id="{CD2D8C31-4551-4F30-B3D3-70DD7B3F9553}"/>
              </a:ext>
            </a:extLst>
          </p:cNvPr>
          <p:cNvSpPr txBox="1"/>
          <p:nvPr/>
        </p:nvSpPr>
        <p:spPr>
          <a:xfrm>
            <a:off x="1986011" y="5047608"/>
            <a:ext cx="1442278"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黑体" panose="02010609060101010101" pitchFamily="49" charset="-122"/>
                <a:cs typeface="微软雅黑"/>
              </a:rPr>
              <a:t>产品经理</a:t>
            </a:r>
          </a:p>
        </p:txBody>
      </p:sp>
      <p:sp>
        <p:nvSpPr>
          <p:cNvPr id="87" name="object 22">
            <a:extLst>
              <a:ext uri="{FF2B5EF4-FFF2-40B4-BE49-F238E27FC236}">
                <a16:creationId xmlns:a16="http://schemas.microsoft.com/office/drawing/2014/main" id="{99764273-32EE-40B1-AB45-FD1AFA912585}"/>
              </a:ext>
            </a:extLst>
          </p:cNvPr>
          <p:cNvSpPr txBox="1"/>
          <p:nvPr/>
        </p:nvSpPr>
        <p:spPr>
          <a:xfrm>
            <a:off x="4804280" y="5064684"/>
            <a:ext cx="1593994"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黑体" panose="02010609060101010101" pitchFamily="49" charset="-122"/>
                <a:cs typeface="微软雅黑"/>
              </a:rPr>
              <a:t>开发人员</a:t>
            </a:r>
          </a:p>
        </p:txBody>
      </p:sp>
      <p:sp>
        <p:nvSpPr>
          <p:cNvPr id="89" name="object 23">
            <a:extLst>
              <a:ext uri="{FF2B5EF4-FFF2-40B4-BE49-F238E27FC236}">
                <a16:creationId xmlns:a16="http://schemas.microsoft.com/office/drawing/2014/main" id="{8FCA8CF1-4AD8-4184-BB63-1DAD577F2ED9}"/>
              </a:ext>
            </a:extLst>
          </p:cNvPr>
          <p:cNvSpPr txBox="1"/>
          <p:nvPr/>
        </p:nvSpPr>
        <p:spPr>
          <a:xfrm>
            <a:off x="7584638" y="5064683"/>
            <a:ext cx="1445062"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黑体" panose="02010609060101010101" pitchFamily="49" charset="-122"/>
                <a:cs typeface="微软雅黑"/>
              </a:rPr>
              <a:t>测试人员</a:t>
            </a:r>
          </a:p>
        </p:txBody>
      </p:sp>
      <p:sp>
        <p:nvSpPr>
          <p:cNvPr id="91" name="object 24">
            <a:extLst>
              <a:ext uri="{FF2B5EF4-FFF2-40B4-BE49-F238E27FC236}">
                <a16:creationId xmlns:a16="http://schemas.microsoft.com/office/drawing/2014/main" id="{29714106-019F-4967-9781-04E6A99BE56A}"/>
              </a:ext>
            </a:extLst>
          </p:cNvPr>
          <p:cNvSpPr txBox="1"/>
          <p:nvPr/>
        </p:nvSpPr>
        <p:spPr>
          <a:xfrm>
            <a:off x="9606713" y="5064684"/>
            <a:ext cx="1360830" cy="382156"/>
          </a:xfrm>
          <a:prstGeom prst="rect">
            <a:avLst/>
          </a:prstGeom>
        </p:spPr>
        <p:txBody>
          <a:bodyPr vert="horz" wrap="square" lIns="0" tIns="12700" rIns="0" bIns="0" rtlCol="0">
            <a:spAutoFit/>
          </a:bodyPr>
          <a:lstStyle/>
          <a:p>
            <a:pPr marL="12700">
              <a:lnSpc>
                <a:spcPct val="100000"/>
              </a:lnSpc>
              <a:spcBef>
                <a:spcPts val="100"/>
              </a:spcBef>
            </a:pPr>
            <a:r>
              <a:rPr sz="2400" dirty="0">
                <a:latin typeface="黑体" panose="02010609060101010101" pitchFamily="49" charset="-122"/>
                <a:cs typeface="微软雅黑"/>
              </a:rPr>
              <a:t>运维人员</a:t>
            </a:r>
          </a:p>
        </p:txBody>
      </p:sp>
      <p:sp>
        <p:nvSpPr>
          <p:cNvPr id="93" name="object 25">
            <a:extLst>
              <a:ext uri="{FF2B5EF4-FFF2-40B4-BE49-F238E27FC236}">
                <a16:creationId xmlns:a16="http://schemas.microsoft.com/office/drawing/2014/main" id="{45228E87-F080-44AC-A49E-F57464BDAB6F}"/>
              </a:ext>
            </a:extLst>
          </p:cNvPr>
          <p:cNvSpPr/>
          <p:nvPr/>
        </p:nvSpPr>
        <p:spPr>
          <a:xfrm>
            <a:off x="1551968" y="5041675"/>
            <a:ext cx="368605" cy="373541"/>
          </a:xfrm>
          <a:prstGeom prst="rect">
            <a:avLst/>
          </a:prstGeom>
          <a:blipFill>
            <a:blip r:embed="rId4" cstate="print"/>
            <a:stretch>
              <a:fillRect/>
            </a:stretch>
          </a:blipFill>
        </p:spPr>
        <p:txBody>
          <a:bodyPr wrap="square" lIns="0" tIns="0" rIns="0" bIns="0" rtlCol="0"/>
          <a:lstStyle/>
          <a:p>
            <a:endParaRPr sz="2000"/>
          </a:p>
        </p:txBody>
      </p:sp>
      <p:sp>
        <p:nvSpPr>
          <p:cNvPr id="95" name="object 26">
            <a:extLst>
              <a:ext uri="{FF2B5EF4-FFF2-40B4-BE49-F238E27FC236}">
                <a16:creationId xmlns:a16="http://schemas.microsoft.com/office/drawing/2014/main" id="{86C1D346-3EA3-4BC7-A723-7A46AC0D7823}"/>
              </a:ext>
            </a:extLst>
          </p:cNvPr>
          <p:cNvSpPr/>
          <p:nvPr/>
        </p:nvSpPr>
        <p:spPr>
          <a:xfrm>
            <a:off x="4416575" y="5052348"/>
            <a:ext cx="337011" cy="341525"/>
          </a:xfrm>
          <a:prstGeom prst="rect">
            <a:avLst/>
          </a:prstGeom>
          <a:blipFill>
            <a:blip r:embed="rId5" cstate="print"/>
            <a:stretch>
              <a:fillRect/>
            </a:stretch>
          </a:blipFill>
        </p:spPr>
        <p:txBody>
          <a:bodyPr wrap="square" lIns="0" tIns="0" rIns="0" bIns="0" rtlCol="0"/>
          <a:lstStyle/>
          <a:p>
            <a:endParaRPr sz="2000"/>
          </a:p>
        </p:txBody>
      </p:sp>
      <p:sp>
        <p:nvSpPr>
          <p:cNvPr id="97" name="object 27">
            <a:extLst>
              <a:ext uri="{FF2B5EF4-FFF2-40B4-BE49-F238E27FC236}">
                <a16:creationId xmlns:a16="http://schemas.microsoft.com/office/drawing/2014/main" id="{512D7038-4509-4F6B-80FD-5F385B685B77}"/>
              </a:ext>
            </a:extLst>
          </p:cNvPr>
          <p:cNvSpPr/>
          <p:nvPr/>
        </p:nvSpPr>
        <p:spPr>
          <a:xfrm>
            <a:off x="7165333" y="5063019"/>
            <a:ext cx="349284" cy="353961"/>
          </a:xfrm>
          <a:prstGeom prst="rect">
            <a:avLst/>
          </a:prstGeom>
          <a:blipFill>
            <a:blip r:embed="rId6" cstate="print"/>
            <a:stretch>
              <a:fillRect/>
            </a:stretch>
          </a:blipFill>
        </p:spPr>
        <p:txBody>
          <a:bodyPr wrap="square" lIns="0" tIns="0" rIns="0" bIns="0" rtlCol="0"/>
          <a:lstStyle/>
          <a:p>
            <a:endParaRPr sz="2000"/>
          </a:p>
        </p:txBody>
      </p:sp>
      <p:sp>
        <p:nvSpPr>
          <p:cNvPr id="99" name="object 28">
            <a:extLst>
              <a:ext uri="{FF2B5EF4-FFF2-40B4-BE49-F238E27FC236}">
                <a16:creationId xmlns:a16="http://schemas.microsoft.com/office/drawing/2014/main" id="{74C7B8C2-E7C2-4D49-B3B0-8E8C667A9E83}"/>
              </a:ext>
            </a:extLst>
          </p:cNvPr>
          <p:cNvSpPr/>
          <p:nvPr/>
        </p:nvSpPr>
        <p:spPr>
          <a:xfrm>
            <a:off x="9231287" y="5050744"/>
            <a:ext cx="288912" cy="359050"/>
          </a:xfrm>
          <a:prstGeom prst="rect">
            <a:avLst/>
          </a:prstGeom>
          <a:blipFill>
            <a:blip r:embed="rId7" cstate="print"/>
            <a:stretch>
              <a:fillRect/>
            </a:stretch>
          </a:blipFill>
        </p:spPr>
        <p:txBody>
          <a:bodyPr wrap="square" lIns="0" tIns="0" rIns="0" bIns="0" rtlCol="0"/>
          <a:lstStyle/>
          <a:p>
            <a:endParaRPr sz="2000"/>
          </a:p>
        </p:txBody>
      </p:sp>
      <p:sp>
        <p:nvSpPr>
          <p:cNvPr id="101" name="object 29">
            <a:extLst>
              <a:ext uri="{FF2B5EF4-FFF2-40B4-BE49-F238E27FC236}">
                <a16:creationId xmlns:a16="http://schemas.microsoft.com/office/drawing/2014/main" id="{81315FA1-3031-4050-9C82-BFDC57EBB8F3}"/>
              </a:ext>
            </a:extLst>
          </p:cNvPr>
          <p:cNvSpPr txBox="1"/>
          <p:nvPr/>
        </p:nvSpPr>
        <p:spPr>
          <a:xfrm>
            <a:off x="1069630" y="1977390"/>
            <a:ext cx="8447444" cy="751488"/>
          </a:xfrm>
          <a:prstGeom prst="rect">
            <a:avLst/>
          </a:prstGeom>
        </p:spPr>
        <p:txBody>
          <a:bodyPr vert="horz" wrap="square" lIns="0" tIns="12700" rIns="0" bIns="0" rtlCol="0">
            <a:spAutoFit/>
          </a:bodyPr>
          <a:lstStyle/>
          <a:p>
            <a:pPr marL="12700">
              <a:lnSpc>
                <a:spcPct val="100000"/>
              </a:lnSpc>
              <a:spcBef>
                <a:spcPts val="100"/>
              </a:spcBef>
            </a:pPr>
            <a:r>
              <a:rPr sz="2400" dirty="0">
                <a:latin typeface="黑体" panose="02010609060101010101" pitchFamily="49" charset="-122"/>
                <a:cs typeface="微软雅黑"/>
              </a:rPr>
              <a:t>对于单个项目来说，整个过程大体上是一个典型的瀑布开发过程。</a:t>
            </a:r>
          </a:p>
        </p:txBody>
      </p:sp>
      <p:cxnSp>
        <p:nvCxnSpPr>
          <p:cNvPr id="2" name="直接连接符 1">
            <a:extLst>
              <a:ext uri="{FF2B5EF4-FFF2-40B4-BE49-F238E27FC236}">
                <a16:creationId xmlns:a16="http://schemas.microsoft.com/office/drawing/2014/main" id="{6236D203-E58C-DD04-D290-E616471989DD}"/>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1DE783E7-9532-6749-F268-896F5FC6ABBC}"/>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3" name="TextBox 6">
            <a:extLst>
              <a:ext uri="{FF2B5EF4-FFF2-40B4-BE49-F238E27FC236}">
                <a16:creationId xmlns:a16="http://schemas.microsoft.com/office/drawing/2014/main" id="{028674B6-D813-BB3E-200F-ACBDCC5B744B}"/>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4" name="TextBox 7">
            <a:extLst>
              <a:ext uri="{FF2B5EF4-FFF2-40B4-BE49-F238E27FC236}">
                <a16:creationId xmlns:a16="http://schemas.microsoft.com/office/drawing/2014/main" id="{DD86D74D-A0A2-5500-17DB-4E6B89DFB16A}"/>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5" name="TextBox 9">
            <a:extLst>
              <a:ext uri="{FF2B5EF4-FFF2-40B4-BE49-F238E27FC236}">
                <a16:creationId xmlns:a16="http://schemas.microsoft.com/office/drawing/2014/main" id="{A465BD2D-5665-4741-8F55-D2871E416FFD}"/>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6" name="TextBox 10">
            <a:extLst>
              <a:ext uri="{FF2B5EF4-FFF2-40B4-BE49-F238E27FC236}">
                <a16:creationId xmlns:a16="http://schemas.microsoft.com/office/drawing/2014/main" id="{BCAB3D7C-EAA2-FA59-3EEF-F7539BA37727}"/>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7" name="直接连接符 16">
            <a:extLst>
              <a:ext uri="{FF2B5EF4-FFF2-40B4-BE49-F238E27FC236}">
                <a16:creationId xmlns:a16="http://schemas.microsoft.com/office/drawing/2014/main" id="{2B9D17E2-2A79-701B-A160-1D2F9C870E21}"/>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6636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持续集成与交付</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4" name="object 2">
            <a:extLst>
              <a:ext uri="{FF2B5EF4-FFF2-40B4-BE49-F238E27FC236}">
                <a16:creationId xmlns:a16="http://schemas.microsoft.com/office/drawing/2014/main" id="{936F712C-8D1B-4888-BD2A-9265755211D2}"/>
              </a:ext>
            </a:extLst>
          </p:cNvPr>
          <p:cNvSpPr/>
          <p:nvPr/>
        </p:nvSpPr>
        <p:spPr>
          <a:xfrm>
            <a:off x="2583381" y="5204361"/>
            <a:ext cx="6784450" cy="45719"/>
          </a:xfrm>
          <a:custGeom>
            <a:avLst/>
            <a:gdLst/>
            <a:ahLst/>
            <a:cxnLst/>
            <a:rect l="l" t="t" r="r" b="b"/>
            <a:pathLst>
              <a:path w="6671945" h="12700">
                <a:moveTo>
                  <a:pt x="0" y="12556"/>
                </a:moveTo>
                <a:lnTo>
                  <a:pt x="6671468" y="0"/>
                </a:lnTo>
              </a:path>
            </a:pathLst>
          </a:custGeom>
          <a:ln w="76199">
            <a:solidFill>
              <a:srgbClr val="3989C3"/>
            </a:solidFill>
          </a:ln>
        </p:spPr>
        <p:txBody>
          <a:bodyPr wrap="square" lIns="0" tIns="0" rIns="0" bIns="0" rtlCol="0"/>
          <a:lstStyle/>
          <a:p>
            <a:endParaRPr sz="2000"/>
          </a:p>
        </p:txBody>
      </p:sp>
      <p:sp>
        <p:nvSpPr>
          <p:cNvPr id="5" name="object 3">
            <a:extLst>
              <a:ext uri="{FF2B5EF4-FFF2-40B4-BE49-F238E27FC236}">
                <a16:creationId xmlns:a16="http://schemas.microsoft.com/office/drawing/2014/main" id="{C2DBC2F1-FBA7-4182-9FBF-61C1369808C6}"/>
              </a:ext>
            </a:extLst>
          </p:cNvPr>
          <p:cNvSpPr/>
          <p:nvPr/>
        </p:nvSpPr>
        <p:spPr>
          <a:xfrm>
            <a:off x="9102236" y="5123367"/>
            <a:ext cx="233100" cy="228600"/>
          </a:xfrm>
          <a:custGeom>
            <a:avLst/>
            <a:gdLst/>
            <a:ahLst/>
            <a:cxnLst/>
            <a:rect l="l" t="t" r="r" b="b"/>
            <a:pathLst>
              <a:path w="229234" h="228600">
                <a:moveTo>
                  <a:pt x="0" y="0"/>
                </a:moveTo>
                <a:lnTo>
                  <a:pt x="429" y="228599"/>
                </a:lnTo>
                <a:lnTo>
                  <a:pt x="228814" y="113869"/>
                </a:lnTo>
                <a:lnTo>
                  <a:pt x="0" y="0"/>
                </a:lnTo>
                <a:close/>
              </a:path>
            </a:pathLst>
          </a:custGeom>
          <a:solidFill>
            <a:srgbClr val="3989C3"/>
          </a:solidFill>
        </p:spPr>
        <p:txBody>
          <a:bodyPr wrap="square" lIns="0" tIns="0" rIns="0" bIns="0" rtlCol="0"/>
          <a:lstStyle/>
          <a:p>
            <a:endParaRPr sz="2000"/>
          </a:p>
        </p:txBody>
      </p:sp>
      <p:sp>
        <p:nvSpPr>
          <p:cNvPr id="6" name="object 4">
            <a:extLst>
              <a:ext uri="{FF2B5EF4-FFF2-40B4-BE49-F238E27FC236}">
                <a16:creationId xmlns:a16="http://schemas.microsoft.com/office/drawing/2014/main" id="{C5DDAA83-1A5E-401F-8C15-B6830BB4166E}"/>
              </a:ext>
            </a:extLst>
          </p:cNvPr>
          <p:cNvSpPr txBox="1"/>
          <p:nvPr/>
        </p:nvSpPr>
        <p:spPr>
          <a:xfrm>
            <a:off x="1704044" y="5048252"/>
            <a:ext cx="753935"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项目</a:t>
            </a:r>
            <a:r>
              <a:rPr sz="2000" dirty="0">
                <a:latin typeface="Arial"/>
                <a:cs typeface="Arial"/>
              </a:rPr>
              <a:t>1</a:t>
            </a:r>
          </a:p>
        </p:txBody>
      </p:sp>
      <p:sp>
        <p:nvSpPr>
          <p:cNvPr id="9" name="object 5">
            <a:extLst>
              <a:ext uri="{FF2B5EF4-FFF2-40B4-BE49-F238E27FC236}">
                <a16:creationId xmlns:a16="http://schemas.microsoft.com/office/drawing/2014/main" id="{F866AC89-AFB9-4D48-98F8-547E327312DC}"/>
              </a:ext>
            </a:extLst>
          </p:cNvPr>
          <p:cNvSpPr txBox="1"/>
          <p:nvPr/>
        </p:nvSpPr>
        <p:spPr>
          <a:xfrm>
            <a:off x="2645351" y="4777292"/>
            <a:ext cx="1887571"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创建项目</a:t>
            </a:r>
            <a:r>
              <a:rPr sz="2000" dirty="0">
                <a:latin typeface="Arial"/>
                <a:cs typeface="Arial"/>
              </a:rPr>
              <a:t>1</a:t>
            </a:r>
            <a:r>
              <a:rPr sz="2000" dirty="0">
                <a:latin typeface="黑体" panose="02010609060101010101" pitchFamily="49" charset="-122"/>
                <a:cs typeface="微软雅黑"/>
              </a:rPr>
              <a:t>分支</a:t>
            </a:r>
          </a:p>
        </p:txBody>
      </p:sp>
      <p:sp>
        <p:nvSpPr>
          <p:cNvPr id="10" name="object 7">
            <a:extLst>
              <a:ext uri="{FF2B5EF4-FFF2-40B4-BE49-F238E27FC236}">
                <a16:creationId xmlns:a16="http://schemas.microsoft.com/office/drawing/2014/main" id="{449B24E4-1C58-4C3E-91CF-20248CD9138A}"/>
              </a:ext>
            </a:extLst>
          </p:cNvPr>
          <p:cNvSpPr/>
          <p:nvPr/>
        </p:nvSpPr>
        <p:spPr>
          <a:xfrm flipV="1">
            <a:off x="2238563" y="3288621"/>
            <a:ext cx="8516238" cy="45719"/>
          </a:xfrm>
          <a:custGeom>
            <a:avLst/>
            <a:gdLst/>
            <a:ahLst/>
            <a:cxnLst/>
            <a:rect l="l" t="t" r="r" b="b"/>
            <a:pathLst>
              <a:path w="8375015">
                <a:moveTo>
                  <a:pt x="0" y="0"/>
                </a:moveTo>
                <a:lnTo>
                  <a:pt x="8374855" y="0"/>
                </a:lnTo>
              </a:path>
            </a:pathLst>
          </a:custGeom>
          <a:ln w="76199">
            <a:solidFill>
              <a:srgbClr val="919191"/>
            </a:solidFill>
          </a:ln>
        </p:spPr>
        <p:txBody>
          <a:bodyPr wrap="square" lIns="0" tIns="0" rIns="0" bIns="0" rtlCol="0"/>
          <a:lstStyle/>
          <a:p>
            <a:endParaRPr sz="2000"/>
          </a:p>
        </p:txBody>
      </p:sp>
      <p:sp>
        <p:nvSpPr>
          <p:cNvPr id="11" name="object 8">
            <a:extLst>
              <a:ext uri="{FF2B5EF4-FFF2-40B4-BE49-F238E27FC236}">
                <a16:creationId xmlns:a16="http://schemas.microsoft.com/office/drawing/2014/main" id="{05188A99-3E60-4FBA-8A97-589DBCC14E1D}"/>
              </a:ext>
            </a:extLst>
          </p:cNvPr>
          <p:cNvSpPr/>
          <p:nvPr/>
        </p:nvSpPr>
        <p:spPr>
          <a:xfrm>
            <a:off x="10461020" y="3174322"/>
            <a:ext cx="232455" cy="228600"/>
          </a:xfrm>
          <a:custGeom>
            <a:avLst/>
            <a:gdLst/>
            <a:ahLst/>
            <a:cxnLst/>
            <a:rect l="l" t="t" r="r" b="b"/>
            <a:pathLst>
              <a:path w="228600" h="228600">
                <a:moveTo>
                  <a:pt x="0" y="0"/>
                </a:moveTo>
                <a:lnTo>
                  <a:pt x="0" y="228600"/>
                </a:lnTo>
                <a:lnTo>
                  <a:pt x="228600" y="114300"/>
                </a:lnTo>
                <a:lnTo>
                  <a:pt x="0" y="0"/>
                </a:lnTo>
                <a:close/>
              </a:path>
            </a:pathLst>
          </a:custGeom>
          <a:solidFill>
            <a:srgbClr val="919191"/>
          </a:solidFill>
        </p:spPr>
        <p:txBody>
          <a:bodyPr wrap="square" lIns="0" tIns="0" rIns="0" bIns="0" rtlCol="0"/>
          <a:lstStyle/>
          <a:p>
            <a:endParaRPr sz="2000"/>
          </a:p>
        </p:txBody>
      </p:sp>
      <p:sp>
        <p:nvSpPr>
          <p:cNvPr id="12" name="object 9">
            <a:extLst>
              <a:ext uri="{FF2B5EF4-FFF2-40B4-BE49-F238E27FC236}">
                <a16:creationId xmlns:a16="http://schemas.microsoft.com/office/drawing/2014/main" id="{D1B7C7D4-9856-4A57-BB3F-23EF490EE274}"/>
              </a:ext>
            </a:extLst>
          </p:cNvPr>
          <p:cNvSpPr/>
          <p:nvPr/>
        </p:nvSpPr>
        <p:spPr>
          <a:xfrm>
            <a:off x="2549780" y="3321600"/>
            <a:ext cx="45719" cy="1809114"/>
          </a:xfrm>
          <a:custGeom>
            <a:avLst/>
            <a:gdLst/>
            <a:ahLst/>
            <a:cxnLst/>
            <a:rect l="l" t="t" r="r" b="b"/>
            <a:pathLst>
              <a:path h="1809114">
                <a:moveTo>
                  <a:pt x="0" y="0"/>
                </a:moveTo>
                <a:lnTo>
                  <a:pt x="0" y="1808956"/>
                </a:lnTo>
              </a:path>
            </a:pathLst>
          </a:custGeom>
          <a:ln w="38099">
            <a:solidFill>
              <a:srgbClr val="974E0B"/>
            </a:solidFill>
          </a:ln>
        </p:spPr>
        <p:txBody>
          <a:bodyPr wrap="square" lIns="0" tIns="0" rIns="0" bIns="0" rtlCol="0"/>
          <a:lstStyle/>
          <a:p>
            <a:endParaRPr sz="2000"/>
          </a:p>
        </p:txBody>
      </p:sp>
      <p:sp>
        <p:nvSpPr>
          <p:cNvPr id="13" name="object 10">
            <a:extLst>
              <a:ext uri="{FF2B5EF4-FFF2-40B4-BE49-F238E27FC236}">
                <a16:creationId xmlns:a16="http://schemas.microsoft.com/office/drawing/2014/main" id="{C25B83F8-89AC-41DC-9DA5-27D3878C9DA2}"/>
              </a:ext>
            </a:extLst>
          </p:cNvPr>
          <p:cNvSpPr/>
          <p:nvPr/>
        </p:nvSpPr>
        <p:spPr>
          <a:xfrm>
            <a:off x="2463114" y="5054357"/>
            <a:ext cx="205523" cy="286131"/>
          </a:xfrm>
          <a:prstGeom prst="rect">
            <a:avLst/>
          </a:prstGeom>
          <a:blipFill>
            <a:blip r:embed="rId4" cstate="print"/>
            <a:stretch>
              <a:fillRect/>
            </a:stretch>
          </a:blipFill>
        </p:spPr>
        <p:txBody>
          <a:bodyPr wrap="square" lIns="0" tIns="0" rIns="0" bIns="0" rtlCol="0"/>
          <a:lstStyle/>
          <a:p>
            <a:endParaRPr sz="2000"/>
          </a:p>
        </p:txBody>
      </p:sp>
      <p:sp>
        <p:nvSpPr>
          <p:cNvPr id="14" name="object 11">
            <a:extLst>
              <a:ext uri="{FF2B5EF4-FFF2-40B4-BE49-F238E27FC236}">
                <a16:creationId xmlns:a16="http://schemas.microsoft.com/office/drawing/2014/main" id="{C0A984F1-0CB7-4425-83B7-D47666CC8664}"/>
              </a:ext>
            </a:extLst>
          </p:cNvPr>
          <p:cNvSpPr/>
          <p:nvPr/>
        </p:nvSpPr>
        <p:spPr>
          <a:xfrm>
            <a:off x="2442336" y="3191382"/>
            <a:ext cx="205524" cy="203909"/>
          </a:xfrm>
          <a:prstGeom prst="rect">
            <a:avLst/>
          </a:prstGeom>
          <a:blipFill>
            <a:blip r:embed="rId5" cstate="print"/>
            <a:stretch>
              <a:fillRect/>
            </a:stretch>
          </a:blipFill>
        </p:spPr>
        <p:txBody>
          <a:bodyPr wrap="square" lIns="0" tIns="0" rIns="0" bIns="0" rtlCol="0"/>
          <a:lstStyle/>
          <a:p>
            <a:endParaRPr sz="2000"/>
          </a:p>
        </p:txBody>
      </p:sp>
      <p:sp>
        <p:nvSpPr>
          <p:cNvPr id="15" name="object 12">
            <a:extLst>
              <a:ext uri="{FF2B5EF4-FFF2-40B4-BE49-F238E27FC236}">
                <a16:creationId xmlns:a16="http://schemas.microsoft.com/office/drawing/2014/main" id="{4689FA8D-5F86-4179-BBD5-FD882B8C9520}"/>
              </a:ext>
            </a:extLst>
          </p:cNvPr>
          <p:cNvSpPr/>
          <p:nvPr/>
        </p:nvSpPr>
        <p:spPr>
          <a:xfrm>
            <a:off x="3173281" y="3398793"/>
            <a:ext cx="45719" cy="731520"/>
          </a:xfrm>
          <a:custGeom>
            <a:avLst/>
            <a:gdLst/>
            <a:ahLst/>
            <a:cxnLst/>
            <a:rect l="l" t="t" r="r" b="b"/>
            <a:pathLst>
              <a:path h="731520">
                <a:moveTo>
                  <a:pt x="0" y="731043"/>
                </a:moveTo>
                <a:lnTo>
                  <a:pt x="0" y="0"/>
                </a:lnTo>
              </a:path>
            </a:pathLst>
          </a:custGeom>
          <a:ln w="38099">
            <a:solidFill>
              <a:srgbClr val="974E0B"/>
            </a:solidFill>
          </a:ln>
        </p:spPr>
        <p:txBody>
          <a:bodyPr wrap="square" lIns="0" tIns="0" rIns="0" bIns="0" rtlCol="0"/>
          <a:lstStyle/>
          <a:p>
            <a:endParaRPr sz="2000"/>
          </a:p>
        </p:txBody>
      </p:sp>
      <p:sp>
        <p:nvSpPr>
          <p:cNvPr id="16" name="object 13">
            <a:extLst>
              <a:ext uri="{FF2B5EF4-FFF2-40B4-BE49-F238E27FC236}">
                <a16:creationId xmlns:a16="http://schemas.microsoft.com/office/drawing/2014/main" id="{1FE0D1B5-ECC6-425D-A059-ADA778550576}"/>
              </a:ext>
            </a:extLst>
          </p:cNvPr>
          <p:cNvSpPr/>
          <p:nvPr/>
        </p:nvSpPr>
        <p:spPr>
          <a:xfrm>
            <a:off x="3075786" y="3189830"/>
            <a:ext cx="205523" cy="285163"/>
          </a:xfrm>
          <a:prstGeom prst="rect">
            <a:avLst/>
          </a:prstGeom>
          <a:blipFill>
            <a:blip r:embed="rId6" cstate="print"/>
            <a:stretch>
              <a:fillRect/>
            </a:stretch>
          </a:blipFill>
        </p:spPr>
        <p:txBody>
          <a:bodyPr wrap="square" lIns="0" tIns="0" rIns="0" bIns="0" rtlCol="0"/>
          <a:lstStyle/>
          <a:p>
            <a:endParaRPr sz="2000"/>
          </a:p>
        </p:txBody>
      </p:sp>
      <p:sp>
        <p:nvSpPr>
          <p:cNvPr id="17" name="object 14">
            <a:extLst>
              <a:ext uri="{FF2B5EF4-FFF2-40B4-BE49-F238E27FC236}">
                <a16:creationId xmlns:a16="http://schemas.microsoft.com/office/drawing/2014/main" id="{16940A38-13F6-41C9-9D56-0A91799AD206}"/>
              </a:ext>
            </a:extLst>
          </p:cNvPr>
          <p:cNvSpPr/>
          <p:nvPr/>
        </p:nvSpPr>
        <p:spPr>
          <a:xfrm flipV="1">
            <a:off x="2205995" y="4110593"/>
            <a:ext cx="958876" cy="45719"/>
          </a:xfrm>
          <a:custGeom>
            <a:avLst/>
            <a:gdLst/>
            <a:ahLst/>
            <a:cxnLst/>
            <a:rect l="l" t="t" r="r" b="b"/>
            <a:pathLst>
              <a:path w="942975">
                <a:moveTo>
                  <a:pt x="0" y="0"/>
                </a:moveTo>
                <a:lnTo>
                  <a:pt x="942974" y="0"/>
                </a:lnTo>
              </a:path>
            </a:pathLst>
          </a:custGeom>
          <a:ln w="38099">
            <a:solidFill>
              <a:srgbClr val="974E0B"/>
            </a:solidFill>
          </a:ln>
        </p:spPr>
        <p:txBody>
          <a:bodyPr wrap="square" lIns="0" tIns="0" rIns="0" bIns="0" rtlCol="0"/>
          <a:lstStyle/>
          <a:p>
            <a:endParaRPr sz="2000"/>
          </a:p>
        </p:txBody>
      </p:sp>
      <p:sp>
        <p:nvSpPr>
          <p:cNvPr id="18" name="object 15">
            <a:extLst>
              <a:ext uri="{FF2B5EF4-FFF2-40B4-BE49-F238E27FC236}">
                <a16:creationId xmlns:a16="http://schemas.microsoft.com/office/drawing/2014/main" id="{A68AF252-4A22-4A9A-BDD0-88DDDDF2A43F}"/>
              </a:ext>
            </a:extLst>
          </p:cNvPr>
          <p:cNvSpPr/>
          <p:nvPr/>
        </p:nvSpPr>
        <p:spPr>
          <a:xfrm>
            <a:off x="3072769" y="4053444"/>
            <a:ext cx="116227" cy="114300"/>
          </a:xfrm>
          <a:custGeom>
            <a:avLst/>
            <a:gdLst/>
            <a:ahLst/>
            <a:cxnLst/>
            <a:rect l="l" t="t" r="r" b="b"/>
            <a:pathLst>
              <a:path w="114300" h="114300">
                <a:moveTo>
                  <a:pt x="0" y="0"/>
                </a:moveTo>
                <a:lnTo>
                  <a:pt x="0" y="114299"/>
                </a:lnTo>
                <a:lnTo>
                  <a:pt x="114300" y="57149"/>
                </a:lnTo>
                <a:lnTo>
                  <a:pt x="0" y="0"/>
                </a:lnTo>
                <a:close/>
              </a:path>
            </a:pathLst>
          </a:custGeom>
          <a:solidFill>
            <a:srgbClr val="974E0B"/>
          </a:solidFill>
        </p:spPr>
        <p:txBody>
          <a:bodyPr wrap="square" lIns="0" tIns="0" rIns="0" bIns="0" rtlCol="0"/>
          <a:lstStyle/>
          <a:p>
            <a:endParaRPr sz="2000"/>
          </a:p>
        </p:txBody>
      </p:sp>
      <p:sp>
        <p:nvSpPr>
          <p:cNvPr id="20" name="object 16">
            <a:extLst>
              <a:ext uri="{FF2B5EF4-FFF2-40B4-BE49-F238E27FC236}">
                <a16:creationId xmlns:a16="http://schemas.microsoft.com/office/drawing/2014/main" id="{3B3EB41E-C6D4-4B24-996D-DBD75C7510BB}"/>
              </a:ext>
            </a:extLst>
          </p:cNvPr>
          <p:cNvSpPr txBox="1"/>
          <p:nvPr/>
        </p:nvSpPr>
        <p:spPr>
          <a:xfrm>
            <a:off x="1471611" y="3949807"/>
            <a:ext cx="766952"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项目</a:t>
            </a:r>
            <a:r>
              <a:rPr sz="2000" dirty="0">
                <a:latin typeface="Arial"/>
                <a:cs typeface="Arial"/>
              </a:rPr>
              <a:t>2</a:t>
            </a:r>
          </a:p>
        </p:txBody>
      </p:sp>
      <p:sp>
        <p:nvSpPr>
          <p:cNvPr id="38" name="object 18">
            <a:extLst>
              <a:ext uri="{FF2B5EF4-FFF2-40B4-BE49-F238E27FC236}">
                <a16:creationId xmlns:a16="http://schemas.microsoft.com/office/drawing/2014/main" id="{E308749D-A80F-404B-B59D-A9A5ED0D5FAD}"/>
              </a:ext>
            </a:extLst>
          </p:cNvPr>
          <p:cNvSpPr/>
          <p:nvPr/>
        </p:nvSpPr>
        <p:spPr>
          <a:xfrm>
            <a:off x="7113220" y="5299295"/>
            <a:ext cx="45719" cy="982980"/>
          </a:xfrm>
          <a:custGeom>
            <a:avLst/>
            <a:gdLst/>
            <a:ahLst/>
            <a:cxnLst/>
            <a:rect l="l" t="t" r="r" b="b"/>
            <a:pathLst>
              <a:path h="982979">
                <a:moveTo>
                  <a:pt x="0" y="982743"/>
                </a:moveTo>
                <a:lnTo>
                  <a:pt x="0" y="0"/>
                </a:lnTo>
              </a:path>
            </a:pathLst>
          </a:custGeom>
          <a:ln w="38099">
            <a:solidFill>
              <a:srgbClr val="974E0B"/>
            </a:solidFill>
          </a:ln>
        </p:spPr>
        <p:txBody>
          <a:bodyPr wrap="square" lIns="0" tIns="0" rIns="0" bIns="0" rtlCol="0"/>
          <a:lstStyle/>
          <a:p>
            <a:endParaRPr sz="2000"/>
          </a:p>
        </p:txBody>
      </p:sp>
      <p:sp>
        <p:nvSpPr>
          <p:cNvPr id="57" name="object 19">
            <a:extLst>
              <a:ext uri="{FF2B5EF4-FFF2-40B4-BE49-F238E27FC236}">
                <a16:creationId xmlns:a16="http://schemas.microsoft.com/office/drawing/2014/main" id="{BAD89DC4-AA06-437A-9CF3-302610730855}"/>
              </a:ext>
            </a:extLst>
          </p:cNvPr>
          <p:cNvSpPr/>
          <p:nvPr/>
        </p:nvSpPr>
        <p:spPr>
          <a:xfrm>
            <a:off x="7017220" y="5149543"/>
            <a:ext cx="211981" cy="210260"/>
          </a:xfrm>
          <a:prstGeom prst="rect">
            <a:avLst/>
          </a:prstGeom>
          <a:blipFill>
            <a:blip r:embed="rId7" cstate="print"/>
            <a:stretch>
              <a:fillRect/>
            </a:stretch>
          </a:blipFill>
        </p:spPr>
        <p:txBody>
          <a:bodyPr wrap="square" lIns="0" tIns="0" rIns="0" bIns="0" rtlCol="0"/>
          <a:lstStyle/>
          <a:p>
            <a:endParaRPr sz="2000"/>
          </a:p>
        </p:txBody>
      </p:sp>
      <p:sp>
        <p:nvSpPr>
          <p:cNvPr id="59" name="object 20">
            <a:extLst>
              <a:ext uri="{FF2B5EF4-FFF2-40B4-BE49-F238E27FC236}">
                <a16:creationId xmlns:a16="http://schemas.microsoft.com/office/drawing/2014/main" id="{EE521368-7821-4201-B920-FF30517E0303}"/>
              </a:ext>
            </a:extLst>
          </p:cNvPr>
          <p:cNvSpPr txBox="1"/>
          <p:nvPr/>
        </p:nvSpPr>
        <p:spPr>
          <a:xfrm>
            <a:off x="6800016" y="4775739"/>
            <a:ext cx="99610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提测点</a:t>
            </a:r>
          </a:p>
        </p:txBody>
      </p:sp>
      <p:sp>
        <p:nvSpPr>
          <p:cNvPr id="61" name="object 21">
            <a:extLst>
              <a:ext uri="{FF2B5EF4-FFF2-40B4-BE49-F238E27FC236}">
                <a16:creationId xmlns:a16="http://schemas.microsoft.com/office/drawing/2014/main" id="{ED34393D-0041-4A85-8831-E783442F8AEA}"/>
              </a:ext>
            </a:extLst>
          </p:cNvPr>
          <p:cNvSpPr/>
          <p:nvPr/>
        </p:nvSpPr>
        <p:spPr>
          <a:xfrm>
            <a:off x="5126632" y="3300805"/>
            <a:ext cx="45719" cy="1870075"/>
          </a:xfrm>
          <a:custGeom>
            <a:avLst/>
            <a:gdLst/>
            <a:ahLst/>
            <a:cxnLst/>
            <a:rect l="l" t="t" r="r" b="b"/>
            <a:pathLst>
              <a:path h="1870075">
                <a:moveTo>
                  <a:pt x="0" y="0"/>
                </a:moveTo>
                <a:lnTo>
                  <a:pt x="0" y="1870075"/>
                </a:lnTo>
              </a:path>
            </a:pathLst>
          </a:custGeom>
          <a:ln w="38099">
            <a:solidFill>
              <a:srgbClr val="974E0B"/>
            </a:solidFill>
          </a:ln>
        </p:spPr>
        <p:txBody>
          <a:bodyPr wrap="square" lIns="0" tIns="0" rIns="0" bIns="0" rtlCol="0"/>
          <a:lstStyle/>
          <a:p>
            <a:endParaRPr sz="2000"/>
          </a:p>
        </p:txBody>
      </p:sp>
      <p:sp>
        <p:nvSpPr>
          <p:cNvPr id="63" name="object 22">
            <a:extLst>
              <a:ext uri="{FF2B5EF4-FFF2-40B4-BE49-F238E27FC236}">
                <a16:creationId xmlns:a16="http://schemas.microsoft.com/office/drawing/2014/main" id="{5E16A1D8-0A68-425C-BB00-349A2318346F}"/>
              </a:ext>
            </a:extLst>
          </p:cNvPr>
          <p:cNvSpPr/>
          <p:nvPr/>
        </p:nvSpPr>
        <p:spPr>
          <a:xfrm>
            <a:off x="5069482" y="5094680"/>
            <a:ext cx="116227" cy="114300"/>
          </a:xfrm>
          <a:custGeom>
            <a:avLst/>
            <a:gdLst/>
            <a:ahLst/>
            <a:cxnLst/>
            <a:rect l="l" t="t" r="r" b="b"/>
            <a:pathLst>
              <a:path w="114300" h="114300">
                <a:moveTo>
                  <a:pt x="114300" y="0"/>
                </a:moveTo>
                <a:lnTo>
                  <a:pt x="0" y="0"/>
                </a:lnTo>
                <a:lnTo>
                  <a:pt x="57150" y="114300"/>
                </a:lnTo>
                <a:lnTo>
                  <a:pt x="114300" y="0"/>
                </a:lnTo>
                <a:close/>
              </a:path>
            </a:pathLst>
          </a:custGeom>
          <a:solidFill>
            <a:srgbClr val="974E0B"/>
          </a:solidFill>
        </p:spPr>
        <p:txBody>
          <a:bodyPr wrap="square" lIns="0" tIns="0" rIns="0" bIns="0" rtlCol="0"/>
          <a:lstStyle/>
          <a:p>
            <a:endParaRPr sz="2000"/>
          </a:p>
        </p:txBody>
      </p:sp>
      <p:sp>
        <p:nvSpPr>
          <p:cNvPr id="65" name="object 23">
            <a:extLst>
              <a:ext uri="{FF2B5EF4-FFF2-40B4-BE49-F238E27FC236}">
                <a16:creationId xmlns:a16="http://schemas.microsoft.com/office/drawing/2014/main" id="{770C554E-D149-4623-A683-EC2ACEF6DB51}"/>
              </a:ext>
            </a:extLst>
          </p:cNvPr>
          <p:cNvSpPr txBox="1"/>
          <p:nvPr/>
        </p:nvSpPr>
        <p:spPr>
          <a:xfrm>
            <a:off x="5242977" y="3872832"/>
            <a:ext cx="2280232"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将主干合并到分支</a:t>
            </a:r>
          </a:p>
        </p:txBody>
      </p:sp>
      <p:sp>
        <p:nvSpPr>
          <p:cNvPr id="67" name="object 24">
            <a:extLst>
              <a:ext uri="{FF2B5EF4-FFF2-40B4-BE49-F238E27FC236}">
                <a16:creationId xmlns:a16="http://schemas.microsoft.com/office/drawing/2014/main" id="{EA47982B-F5B3-4D40-AA80-414D43576078}"/>
              </a:ext>
            </a:extLst>
          </p:cNvPr>
          <p:cNvSpPr/>
          <p:nvPr/>
        </p:nvSpPr>
        <p:spPr>
          <a:xfrm>
            <a:off x="9420685" y="5297744"/>
            <a:ext cx="45719" cy="982980"/>
          </a:xfrm>
          <a:custGeom>
            <a:avLst/>
            <a:gdLst/>
            <a:ahLst/>
            <a:cxnLst/>
            <a:rect l="l" t="t" r="r" b="b"/>
            <a:pathLst>
              <a:path h="982979">
                <a:moveTo>
                  <a:pt x="0" y="982743"/>
                </a:moveTo>
                <a:lnTo>
                  <a:pt x="0" y="0"/>
                </a:lnTo>
              </a:path>
            </a:pathLst>
          </a:custGeom>
          <a:ln w="38099">
            <a:solidFill>
              <a:srgbClr val="974E0B"/>
            </a:solidFill>
          </a:ln>
        </p:spPr>
        <p:txBody>
          <a:bodyPr wrap="square" lIns="0" tIns="0" rIns="0" bIns="0" rtlCol="0"/>
          <a:lstStyle/>
          <a:p>
            <a:endParaRPr sz="2000"/>
          </a:p>
        </p:txBody>
      </p:sp>
      <p:sp>
        <p:nvSpPr>
          <p:cNvPr id="69" name="object 25">
            <a:extLst>
              <a:ext uri="{FF2B5EF4-FFF2-40B4-BE49-F238E27FC236}">
                <a16:creationId xmlns:a16="http://schemas.microsoft.com/office/drawing/2014/main" id="{ED42D110-4C51-41EF-8822-88EB4283FB6E}"/>
              </a:ext>
            </a:extLst>
          </p:cNvPr>
          <p:cNvSpPr/>
          <p:nvPr/>
        </p:nvSpPr>
        <p:spPr>
          <a:xfrm>
            <a:off x="9417520" y="3415882"/>
            <a:ext cx="45719" cy="1809114"/>
          </a:xfrm>
          <a:custGeom>
            <a:avLst/>
            <a:gdLst/>
            <a:ahLst/>
            <a:cxnLst/>
            <a:rect l="l" t="t" r="r" b="b"/>
            <a:pathLst>
              <a:path h="1809114">
                <a:moveTo>
                  <a:pt x="0" y="0"/>
                </a:moveTo>
                <a:lnTo>
                  <a:pt x="0" y="1808956"/>
                </a:lnTo>
              </a:path>
            </a:pathLst>
          </a:custGeom>
          <a:ln w="38099">
            <a:solidFill>
              <a:srgbClr val="974E0B"/>
            </a:solidFill>
          </a:ln>
        </p:spPr>
        <p:txBody>
          <a:bodyPr wrap="square" lIns="0" tIns="0" rIns="0" bIns="0" rtlCol="0"/>
          <a:lstStyle/>
          <a:p>
            <a:endParaRPr sz="2000"/>
          </a:p>
        </p:txBody>
      </p:sp>
      <p:sp>
        <p:nvSpPr>
          <p:cNvPr id="71" name="object 26">
            <a:extLst>
              <a:ext uri="{FF2B5EF4-FFF2-40B4-BE49-F238E27FC236}">
                <a16:creationId xmlns:a16="http://schemas.microsoft.com/office/drawing/2014/main" id="{9B85C171-2655-4CFD-AF33-91A3ECFB74FD}"/>
              </a:ext>
            </a:extLst>
          </p:cNvPr>
          <p:cNvSpPr/>
          <p:nvPr/>
        </p:nvSpPr>
        <p:spPr>
          <a:xfrm>
            <a:off x="9360370" y="3377782"/>
            <a:ext cx="116227" cy="114300"/>
          </a:xfrm>
          <a:custGeom>
            <a:avLst/>
            <a:gdLst/>
            <a:ahLst/>
            <a:cxnLst/>
            <a:rect l="l" t="t" r="r" b="b"/>
            <a:pathLst>
              <a:path w="114300" h="114300">
                <a:moveTo>
                  <a:pt x="57150" y="0"/>
                </a:moveTo>
                <a:lnTo>
                  <a:pt x="0" y="114300"/>
                </a:lnTo>
                <a:lnTo>
                  <a:pt x="114300" y="114300"/>
                </a:lnTo>
                <a:lnTo>
                  <a:pt x="57150" y="0"/>
                </a:lnTo>
                <a:close/>
              </a:path>
            </a:pathLst>
          </a:custGeom>
          <a:solidFill>
            <a:srgbClr val="974E0B"/>
          </a:solidFill>
        </p:spPr>
        <p:txBody>
          <a:bodyPr wrap="square" lIns="0" tIns="0" rIns="0" bIns="0" rtlCol="0"/>
          <a:lstStyle/>
          <a:p>
            <a:endParaRPr sz="2000"/>
          </a:p>
        </p:txBody>
      </p:sp>
      <p:sp>
        <p:nvSpPr>
          <p:cNvPr id="73" name="object 27">
            <a:extLst>
              <a:ext uri="{FF2B5EF4-FFF2-40B4-BE49-F238E27FC236}">
                <a16:creationId xmlns:a16="http://schemas.microsoft.com/office/drawing/2014/main" id="{ED47C2C9-1656-4694-91BA-F46893CF424D}"/>
              </a:ext>
            </a:extLst>
          </p:cNvPr>
          <p:cNvSpPr/>
          <p:nvPr/>
        </p:nvSpPr>
        <p:spPr>
          <a:xfrm>
            <a:off x="9330855" y="5135028"/>
            <a:ext cx="205524" cy="203909"/>
          </a:xfrm>
          <a:prstGeom prst="rect">
            <a:avLst/>
          </a:prstGeom>
          <a:blipFill>
            <a:blip r:embed="rId8" cstate="print"/>
            <a:stretch>
              <a:fillRect/>
            </a:stretch>
          </a:blipFill>
        </p:spPr>
        <p:txBody>
          <a:bodyPr wrap="square" lIns="0" tIns="0" rIns="0" bIns="0" rtlCol="0"/>
          <a:lstStyle/>
          <a:p>
            <a:endParaRPr sz="2000"/>
          </a:p>
        </p:txBody>
      </p:sp>
      <p:sp>
        <p:nvSpPr>
          <p:cNvPr id="75" name="object 28">
            <a:extLst>
              <a:ext uri="{FF2B5EF4-FFF2-40B4-BE49-F238E27FC236}">
                <a16:creationId xmlns:a16="http://schemas.microsoft.com/office/drawing/2014/main" id="{970AB329-7D23-45D1-B26B-C6B3A63895A5}"/>
              </a:ext>
            </a:extLst>
          </p:cNvPr>
          <p:cNvSpPr/>
          <p:nvPr/>
        </p:nvSpPr>
        <p:spPr>
          <a:xfrm>
            <a:off x="9310076" y="3189831"/>
            <a:ext cx="205981" cy="204470"/>
          </a:xfrm>
          <a:custGeom>
            <a:avLst/>
            <a:gdLst/>
            <a:ahLst/>
            <a:cxnLst/>
            <a:rect l="l" t="t" r="r" b="b"/>
            <a:pathLst>
              <a:path w="202565" h="204469">
                <a:moveTo>
                  <a:pt x="101058" y="0"/>
                </a:moveTo>
                <a:lnTo>
                  <a:pt x="61722" y="8012"/>
                </a:lnTo>
                <a:lnTo>
                  <a:pt x="29599" y="29862"/>
                </a:lnTo>
                <a:lnTo>
                  <a:pt x="7941" y="62270"/>
                </a:lnTo>
                <a:lnTo>
                  <a:pt x="0" y="101955"/>
                </a:lnTo>
                <a:lnTo>
                  <a:pt x="7941" y="141640"/>
                </a:lnTo>
                <a:lnTo>
                  <a:pt x="29599" y="174048"/>
                </a:lnTo>
                <a:lnTo>
                  <a:pt x="61722" y="195897"/>
                </a:lnTo>
                <a:lnTo>
                  <a:pt x="101058" y="203909"/>
                </a:lnTo>
                <a:lnTo>
                  <a:pt x="140395" y="195897"/>
                </a:lnTo>
                <a:lnTo>
                  <a:pt x="172517" y="174048"/>
                </a:lnTo>
                <a:lnTo>
                  <a:pt x="194175" y="141640"/>
                </a:lnTo>
                <a:lnTo>
                  <a:pt x="202116" y="101955"/>
                </a:lnTo>
                <a:lnTo>
                  <a:pt x="194175" y="62270"/>
                </a:lnTo>
                <a:lnTo>
                  <a:pt x="172517" y="29862"/>
                </a:lnTo>
                <a:lnTo>
                  <a:pt x="140395" y="8012"/>
                </a:lnTo>
                <a:lnTo>
                  <a:pt x="101058" y="0"/>
                </a:lnTo>
                <a:close/>
              </a:path>
            </a:pathLst>
          </a:custGeom>
          <a:solidFill>
            <a:srgbClr val="37D100"/>
          </a:solidFill>
        </p:spPr>
        <p:txBody>
          <a:bodyPr wrap="square" lIns="0" tIns="0" rIns="0" bIns="0" rtlCol="0"/>
          <a:lstStyle/>
          <a:p>
            <a:endParaRPr sz="2000"/>
          </a:p>
        </p:txBody>
      </p:sp>
      <p:sp>
        <p:nvSpPr>
          <p:cNvPr id="77" name="object 29">
            <a:extLst>
              <a:ext uri="{FF2B5EF4-FFF2-40B4-BE49-F238E27FC236}">
                <a16:creationId xmlns:a16="http://schemas.microsoft.com/office/drawing/2014/main" id="{4C64B99C-8AA4-4A4D-8E01-27AAA30838AB}"/>
              </a:ext>
            </a:extLst>
          </p:cNvPr>
          <p:cNvSpPr txBox="1"/>
          <p:nvPr/>
        </p:nvSpPr>
        <p:spPr>
          <a:xfrm>
            <a:off x="9588522" y="4774188"/>
            <a:ext cx="1325841"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上线申请</a:t>
            </a:r>
          </a:p>
        </p:txBody>
      </p:sp>
      <p:sp>
        <p:nvSpPr>
          <p:cNvPr id="79" name="object 30">
            <a:extLst>
              <a:ext uri="{FF2B5EF4-FFF2-40B4-BE49-F238E27FC236}">
                <a16:creationId xmlns:a16="http://schemas.microsoft.com/office/drawing/2014/main" id="{43707B78-1B0D-418B-B056-A5049061D1FE}"/>
              </a:ext>
            </a:extLst>
          </p:cNvPr>
          <p:cNvSpPr txBox="1"/>
          <p:nvPr/>
        </p:nvSpPr>
        <p:spPr>
          <a:xfrm>
            <a:off x="9551575" y="3871282"/>
            <a:ext cx="1569816" cy="566821"/>
          </a:xfrm>
          <a:prstGeom prst="rect">
            <a:avLst/>
          </a:prstGeom>
        </p:spPr>
        <p:txBody>
          <a:bodyPr vert="horz" wrap="square" lIns="0" tIns="27939" rIns="0" bIns="0" rtlCol="0">
            <a:spAutoFit/>
          </a:bodyPr>
          <a:lstStyle/>
          <a:p>
            <a:pPr marL="12700" marR="5080">
              <a:lnSpc>
                <a:spcPts val="2100"/>
              </a:lnSpc>
              <a:spcBef>
                <a:spcPts val="219"/>
              </a:spcBef>
            </a:pPr>
            <a:r>
              <a:rPr sz="2000" dirty="0">
                <a:latin typeface="黑体" panose="02010609060101010101" pitchFamily="49" charset="-122"/>
                <a:cs typeface="微软雅黑"/>
              </a:rPr>
              <a:t>将分支合并到 主干并上线</a:t>
            </a:r>
          </a:p>
        </p:txBody>
      </p:sp>
      <p:sp>
        <p:nvSpPr>
          <p:cNvPr id="81" name="object 31">
            <a:extLst>
              <a:ext uri="{FF2B5EF4-FFF2-40B4-BE49-F238E27FC236}">
                <a16:creationId xmlns:a16="http://schemas.microsoft.com/office/drawing/2014/main" id="{CA487334-0859-4019-80CF-941D7CA6C745}"/>
              </a:ext>
            </a:extLst>
          </p:cNvPr>
          <p:cNvSpPr/>
          <p:nvPr/>
        </p:nvSpPr>
        <p:spPr>
          <a:xfrm>
            <a:off x="2556014" y="5302395"/>
            <a:ext cx="45719" cy="982980"/>
          </a:xfrm>
          <a:custGeom>
            <a:avLst/>
            <a:gdLst/>
            <a:ahLst/>
            <a:cxnLst/>
            <a:rect l="l" t="t" r="r" b="b"/>
            <a:pathLst>
              <a:path h="982979">
                <a:moveTo>
                  <a:pt x="0" y="982743"/>
                </a:moveTo>
                <a:lnTo>
                  <a:pt x="0" y="0"/>
                </a:lnTo>
              </a:path>
            </a:pathLst>
          </a:custGeom>
          <a:ln w="38099">
            <a:solidFill>
              <a:srgbClr val="974E0B"/>
            </a:solidFill>
          </a:ln>
        </p:spPr>
        <p:txBody>
          <a:bodyPr wrap="square" lIns="0" tIns="0" rIns="0" bIns="0" rtlCol="0"/>
          <a:lstStyle/>
          <a:p>
            <a:endParaRPr sz="2000"/>
          </a:p>
        </p:txBody>
      </p:sp>
      <p:sp>
        <p:nvSpPr>
          <p:cNvPr id="103" name="object 32">
            <a:extLst>
              <a:ext uri="{FF2B5EF4-FFF2-40B4-BE49-F238E27FC236}">
                <a16:creationId xmlns:a16="http://schemas.microsoft.com/office/drawing/2014/main" id="{11473DFC-7286-4AAA-82A6-C271AA65C46F}"/>
              </a:ext>
            </a:extLst>
          </p:cNvPr>
          <p:cNvSpPr txBox="1"/>
          <p:nvPr/>
        </p:nvSpPr>
        <p:spPr>
          <a:xfrm>
            <a:off x="2699768" y="5398557"/>
            <a:ext cx="880745" cy="353942"/>
          </a:xfrm>
          <a:prstGeom prst="rect">
            <a:avLst/>
          </a:prstGeom>
          <a:solidFill>
            <a:srgbClr val="AB1500"/>
          </a:solidFill>
        </p:spPr>
        <p:txBody>
          <a:bodyPr vert="horz" wrap="square" lIns="0" tIns="45719" rIns="0" bIns="0" rtlCol="0">
            <a:spAutoFit/>
          </a:bodyPr>
          <a:lstStyle/>
          <a:p>
            <a:pPr marL="207645">
              <a:lnSpc>
                <a:spcPct val="100000"/>
              </a:lnSpc>
              <a:spcBef>
                <a:spcPts val="359"/>
              </a:spcBef>
            </a:pPr>
            <a:r>
              <a:rPr sz="2000" dirty="0">
                <a:solidFill>
                  <a:srgbClr val="FFFFFF"/>
                </a:solidFill>
                <a:latin typeface="黑体" panose="02010609060101010101" pitchFamily="49" charset="-122"/>
                <a:cs typeface="微软雅黑"/>
              </a:rPr>
              <a:t>开发</a:t>
            </a:r>
            <a:endParaRPr sz="2000" dirty="0">
              <a:latin typeface="黑体" panose="02010609060101010101" pitchFamily="49" charset="-122"/>
              <a:cs typeface="微软雅黑"/>
            </a:endParaRPr>
          </a:p>
        </p:txBody>
      </p:sp>
      <p:sp>
        <p:nvSpPr>
          <p:cNvPr id="105" name="object 33">
            <a:extLst>
              <a:ext uri="{FF2B5EF4-FFF2-40B4-BE49-F238E27FC236}">
                <a16:creationId xmlns:a16="http://schemas.microsoft.com/office/drawing/2014/main" id="{28B28C0B-16F7-497D-82A8-A9D605BB1D60}"/>
              </a:ext>
            </a:extLst>
          </p:cNvPr>
          <p:cNvSpPr/>
          <p:nvPr/>
        </p:nvSpPr>
        <p:spPr>
          <a:xfrm>
            <a:off x="2699768" y="5820370"/>
            <a:ext cx="1159691" cy="339090"/>
          </a:xfrm>
          <a:custGeom>
            <a:avLst/>
            <a:gdLst/>
            <a:ahLst/>
            <a:cxnLst/>
            <a:rect l="l" t="t" r="r" b="b"/>
            <a:pathLst>
              <a:path w="1140460" h="339089">
                <a:moveTo>
                  <a:pt x="0" y="0"/>
                </a:moveTo>
                <a:lnTo>
                  <a:pt x="1140232" y="0"/>
                </a:lnTo>
                <a:lnTo>
                  <a:pt x="1140232" y="338553"/>
                </a:lnTo>
                <a:lnTo>
                  <a:pt x="0" y="338553"/>
                </a:lnTo>
                <a:lnTo>
                  <a:pt x="0" y="0"/>
                </a:lnTo>
                <a:close/>
              </a:path>
            </a:pathLst>
          </a:custGeom>
          <a:solidFill>
            <a:srgbClr val="D9D7D7"/>
          </a:solidFill>
        </p:spPr>
        <p:txBody>
          <a:bodyPr wrap="square" lIns="0" tIns="0" rIns="0" bIns="0" rtlCol="0"/>
          <a:lstStyle/>
          <a:p>
            <a:endParaRPr sz="2000"/>
          </a:p>
        </p:txBody>
      </p:sp>
      <p:sp>
        <p:nvSpPr>
          <p:cNvPr id="107" name="object 34">
            <a:extLst>
              <a:ext uri="{FF2B5EF4-FFF2-40B4-BE49-F238E27FC236}">
                <a16:creationId xmlns:a16="http://schemas.microsoft.com/office/drawing/2014/main" id="{61522912-1359-49FE-9B47-42F28AB6F2D1}"/>
              </a:ext>
            </a:extLst>
          </p:cNvPr>
          <p:cNvSpPr/>
          <p:nvPr/>
        </p:nvSpPr>
        <p:spPr>
          <a:xfrm>
            <a:off x="3910461" y="5818819"/>
            <a:ext cx="622462" cy="339090"/>
          </a:xfrm>
          <a:custGeom>
            <a:avLst/>
            <a:gdLst/>
            <a:ahLst/>
            <a:cxnLst/>
            <a:rect l="l" t="t" r="r" b="b"/>
            <a:pathLst>
              <a:path w="612139" h="339089">
                <a:moveTo>
                  <a:pt x="0" y="0"/>
                </a:moveTo>
                <a:lnTo>
                  <a:pt x="611999" y="0"/>
                </a:lnTo>
                <a:lnTo>
                  <a:pt x="611999" y="338553"/>
                </a:lnTo>
                <a:lnTo>
                  <a:pt x="0" y="338553"/>
                </a:lnTo>
                <a:lnTo>
                  <a:pt x="0" y="0"/>
                </a:lnTo>
                <a:close/>
              </a:path>
            </a:pathLst>
          </a:custGeom>
          <a:solidFill>
            <a:srgbClr val="D9D7D7"/>
          </a:solidFill>
        </p:spPr>
        <p:txBody>
          <a:bodyPr wrap="square" lIns="0" tIns="0" rIns="0" bIns="0" rtlCol="0"/>
          <a:lstStyle/>
          <a:p>
            <a:endParaRPr sz="2000"/>
          </a:p>
        </p:txBody>
      </p:sp>
      <p:sp>
        <p:nvSpPr>
          <p:cNvPr id="109" name="object 35">
            <a:extLst>
              <a:ext uri="{FF2B5EF4-FFF2-40B4-BE49-F238E27FC236}">
                <a16:creationId xmlns:a16="http://schemas.microsoft.com/office/drawing/2014/main" id="{39E5443E-4181-4E62-AC8F-DABE91B723A7}"/>
              </a:ext>
            </a:extLst>
          </p:cNvPr>
          <p:cNvSpPr txBox="1"/>
          <p:nvPr/>
        </p:nvSpPr>
        <p:spPr>
          <a:xfrm>
            <a:off x="2853915" y="5853390"/>
            <a:ext cx="1745314" cy="289823"/>
          </a:xfrm>
          <a:prstGeom prst="rect">
            <a:avLst/>
          </a:prstGeom>
        </p:spPr>
        <p:txBody>
          <a:bodyPr vert="horz" wrap="square" lIns="0" tIns="12700" rIns="0" bIns="0" rtlCol="0">
            <a:spAutoFit/>
          </a:bodyPr>
          <a:lstStyle/>
          <a:p>
            <a:pPr marL="12700">
              <a:lnSpc>
                <a:spcPct val="100000"/>
              </a:lnSpc>
              <a:spcBef>
                <a:spcPts val="100"/>
              </a:spcBef>
              <a:tabLst>
                <a:tab pos="1162050" algn="l"/>
              </a:tabLst>
            </a:pPr>
            <a:r>
              <a:rPr dirty="0">
                <a:latin typeface="黑体" panose="02010609060101010101" pitchFamily="49" charset="-122"/>
                <a:cs typeface="微软雅黑"/>
              </a:rPr>
              <a:t>详细设计	</a:t>
            </a:r>
            <a:r>
              <a:rPr lang="zh-CN" altLang="en-US" dirty="0">
                <a:latin typeface="黑体" panose="02010609060101010101" pitchFamily="49" charset="-122"/>
                <a:cs typeface="微软雅黑"/>
              </a:rPr>
              <a:t>编码</a:t>
            </a:r>
            <a:endParaRPr dirty="0">
              <a:latin typeface="黑体" panose="02010609060101010101" pitchFamily="49" charset="-122"/>
              <a:cs typeface="微软雅黑"/>
            </a:endParaRPr>
          </a:p>
        </p:txBody>
      </p:sp>
      <p:sp>
        <p:nvSpPr>
          <p:cNvPr id="111" name="object 36">
            <a:extLst>
              <a:ext uri="{FF2B5EF4-FFF2-40B4-BE49-F238E27FC236}">
                <a16:creationId xmlns:a16="http://schemas.microsoft.com/office/drawing/2014/main" id="{25BFF930-2A2E-49D5-B2EC-8FF306FD9E9F}"/>
              </a:ext>
            </a:extLst>
          </p:cNvPr>
          <p:cNvSpPr txBox="1"/>
          <p:nvPr/>
        </p:nvSpPr>
        <p:spPr>
          <a:xfrm>
            <a:off x="4582395" y="5817267"/>
            <a:ext cx="622462" cy="323164"/>
          </a:xfrm>
          <a:prstGeom prst="rect">
            <a:avLst/>
          </a:prstGeom>
          <a:solidFill>
            <a:srgbClr val="D9D7D7"/>
          </a:solidFill>
        </p:spPr>
        <p:txBody>
          <a:bodyPr vert="horz" wrap="square" lIns="0" tIns="45719" rIns="0" bIns="0" rtlCol="0">
            <a:spAutoFit/>
          </a:bodyPr>
          <a:lstStyle/>
          <a:p>
            <a:pPr marL="105410">
              <a:lnSpc>
                <a:spcPct val="100000"/>
              </a:lnSpc>
              <a:spcBef>
                <a:spcPts val="359"/>
              </a:spcBef>
            </a:pPr>
            <a:r>
              <a:rPr dirty="0">
                <a:latin typeface="黑体" panose="02010609060101010101" pitchFamily="49" charset="-122"/>
                <a:cs typeface="微软雅黑"/>
              </a:rPr>
              <a:t>自测</a:t>
            </a:r>
          </a:p>
        </p:txBody>
      </p:sp>
      <p:sp>
        <p:nvSpPr>
          <p:cNvPr id="113" name="object 37">
            <a:extLst>
              <a:ext uri="{FF2B5EF4-FFF2-40B4-BE49-F238E27FC236}">
                <a16:creationId xmlns:a16="http://schemas.microsoft.com/office/drawing/2014/main" id="{99510F50-BADC-41E2-BE65-06680EA835C7}"/>
              </a:ext>
            </a:extLst>
          </p:cNvPr>
          <p:cNvSpPr/>
          <p:nvPr/>
        </p:nvSpPr>
        <p:spPr>
          <a:xfrm>
            <a:off x="5286797" y="5300845"/>
            <a:ext cx="45719" cy="982980"/>
          </a:xfrm>
          <a:custGeom>
            <a:avLst/>
            <a:gdLst/>
            <a:ahLst/>
            <a:cxnLst/>
            <a:rect l="l" t="t" r="r" b="b"/>
            <a:pathLst>
              <a:path h="982979">
                <a:moveTo>
                  <a:pt x="0" y="982743"/>
                </a:moveTo>
                <a:lnTo>
                  <a:pt x="1" y="0"/>
                </a:lnTo>
              </a:path>
            </a:pathLst>
          </a:custGeom>
          <a:ln w="38099">
            <a:solidFill>
              <a:srgbClr val="974E0B"/>
            </a:solidFill>
          </a:ln>
        </p:spPr>
        <p:txBody>
          <a:bodyPr wrap="square" lIns="0" tIns="0" rIns="0" bIns="0" rtlCol="0"/>
          <a:lstStyle/>
          <a:p>
            <a:endParaRPr sz="2000"/>
          </a:p>
        </p:txBody>
      </p:sp>
      <p:sp>
        <p:nvSpPr>
          <p:cNvPr id="115" name="object 38">
            <a:extLst>
              <a:ext uri="{FF2B5EF4-FFF2-40B4-BE49-F238E27FC236}">
                <a16:creationId xmlns:a16="http://schemas.microsoft.com/office/drawing/2014/main" id="{29FA06B5-6891-4211-A158-5D5B2D24F730}"/>
              </a:ext>
            </a:extLst>
          </p:cNvPr>
          <p:cNvSpPr txBox="1"/>
          <p:nvPr/>
        </p:nvSpPr>
        <p:spPr>
          <a:xfrm>
            <a:off x="5412846" y="5377763"/>
            <a:ext cx="878808" cy="353943"/>
          </a:xfrm>
          <a:prstGeom prst="rect">
            <a:avLst/>
          </a:prstGeom>
          <a:solidFill>
            <a:srgbClr val="AB1500"/>
          </a:solidFill>
        </p:spPr>
        <p:txBody>
          <a:bodyPr vert="horz" wrap="square" lIns="0" tIns="45720" rIns="0" bIns="0" rtlCol="0">
            <a:spAutoFit/>
          </a:bodyPr>
          <a:lstStyle/>
          <a:p>
            <a:pPr marL="206375">
              <a:lnSpc>
                <a:spcPct val="100000"/>
              </a:lnSpc>
              <a:spcBef>
                <a:spcPts val="360"/>
              </a:spcBef>
            </a:pPr>
            <a:r>
              <a:rPr sz="2000" dirty="0">
                <a:solidFill>
                  <a:srgbClr val="FFFFFF"/>
                </a:solidFill>
                <a:latin typeface="黑体" panose="02010609060101010101" pitchFamily="49" charset="-122"/>
                <a:cs typeface="微软雅黑"/>
              </a:rPr>
              <a:t>开发</a:t>
            </a:r>
            <a:endParaRPr sz="2000" dirty="0">
              <a:latin typeface="黑体" panose="02010609060101010101" pitchFamily="49" charset="-122"/>
              <a:cs typeface="微软雅黑"/>
            </a:endParaRPr>
          </a:p>
        </p:txBody>
      </p:sp>
      <p:sp>
        <p:nvSpPr>
          <p:cNvPr id="117" name="object 39">
            <a:extLst>
              <a:ext uri="{FF2B5EF4-FFF2-40B4-BE49-F238E27FC236}">
                <a16:creationId xmlns:a16="http://schemas.microsoft.com/office/drawing/2014/main" id="{DD516775-6930-4064-889E-1680B45FBEEB}"/>
              </a:ext>
            </a:extLst>
          </p:cNvPr>
          <p:cNvSpPr txBox="1"/>
          <p:nvPr/>
        </p:nvSpPr>
        <p:spPr>
          <a:xfrm>
            <a:off x="5622967" y="5818820"/>
            <a:ext cx="1260421" cy="323164"/>
          </a:xfrm>
          <a:prstGeom prst="rect">
            <a:avLst/>
          </a:prstGeom>
          <a:solidFill>
            <a:srgbClr val="D9D7D7"/>
          </a:solidFill>
        </p:spPr>
        <p:txBody>
          <a:bodyPr vert="horz" wrap="square" lIns="0" tIns="45719" rIns="0" bIns="0" rtlCol="0">
            <a:spAutoFit/>
          </a:bodyPr>
          <a:lstStyle/>
          <a:p>
            <a:pPr marL="114300">
              <a:lnSpc>
                <a:spcPct val="100000"/>
              </a:lnSpc>
              <a:spcBef>
                <a:spcPts val="359"/>
              </a:spcBef>
            </a:pPr>
            <a:r>
              <a:rPr dirty="0">
                <a:latin typeface="黑体" panose="02010609060101010101" pitchFamily="49" charset="-122"/>
                <a:cs typeface="微软雅黑"/>
              </a:rPr>
              <a:t>联调与自测</a:t>
            </a:r>
          </a:p>
        </p:txBody>
      </p:sp>
      <p:sp>
        <p:nvSpPr>
          <p:cNvPr id="119" name="object 40">
            <a:extLst>
              <a:ext uri="{FF2B5EF4-FFF2-40B4-BE49-F238E27FC236}">
                <a16:creationId xmlns:a16="http://schemas.microsoft.com/office/drawing/2014/main" id="{47F3B3BD-EE2A-4FCA-9D66-B2946F4A60A7}"/>
              </a:ext>
            </a:extLst>
          </p:cNvPr>
          <p:cNvSpPr/>
          <p:nvPr/>
        </p:nvSpPr>
        <p:spPr>
          <a:xfrm>
            <a:off x="7592942" y="5147990"/>
            <a:ext cx="189491" cy="186350"/>
          </a:xfrm>
          <a:prstGeom prst="rect">
            <a:avLst/>
          </a:prstGeom>
          <a:blipFill>
            <a:blip r:embed="rId9" cstate="print"/>
            <a:stretch>
              <a:fillRect/>
            </a:stretch>
          </a:blipFill>
        </p:spPr>
        <p:txBody>
          <a:bodyPr wrap="square" lIns="0" tIns="0" rIns="0" bIns="0" rtlCol="0"/>
          <a:lstStyle/>
          <a:p>
            <a:endParaRPr sz="2000"/>
          </a:p>
        </p:txBody>
      </p:sp>
      <p:sp>
        <p:nvSpPr>
          <p:cNvPr id="121" name="object 41">
            <a:extLst>
              <a:ext uri="{FF2B5EF4-FFF2-40B4-BE49-F238E27FC236}">
                <a16:creationId xmlns:a16="http://schemas.microsoft.com/office/drawing/2014/main" id="{1673F19B-5B80-4194-A337-3AF5DE7DE911}"/>
              </a:ext>
            </a:extLst>
          </p:cNvPr>
          <p:cNvSpPr/>
          <p:nvPr/>
        </p:nvSpPr>
        <p:spPr>
          <a:xfrm>
            <a:off x="7822311" y="5146438"/>
            <a:ext cx="189491" cy="186350"/>
          </a:xfrm>
          <a:prstGeom prst="rect">
            <a:avLst/>
          </a:prstGeom>
          <a:blipFill>
            <a:blip r:embed="rId10" cstate="print"/>
            <a:stretch>
              <a:fillRect/>
            </a:stretch>
          </a:blipFill>
        </p:spPr>
        <p:txBody>
          <a:bodyPr wrap="square" lIns="0" tIns="0" rIns="0" bIns="0" rtlCol="0"/>
          <a:lstStyle/>
          <a:p>
            <a:endParaRPr sz="2000"/>
          </a:p>
        </p:txBody>
      </p:sp>
      <p:sp>
        <p:nvSpPr>
          <p:cNvPr id="123" name="object 42">
            <a:extLst>
              <a:ext uri="{FF2B5EF4-FFF2-40B4-BE49-F238E27FC236}">
                <a16:creationId xmlns:a16="http://schemas.microsoft.com/office/drawing/2014/main" id="{1E309D4E-8BB9-45DF-97BE-C0A09007AF42}"/>
              </a:ext>
            </a:extLst>
          </p:cNvPr>
          <p:cNvSpPr/>
          <p:nvPr/>
        </p:nvSpPr>
        <p:spPr>
          <a:xfrm>
            <a:off x="8053216" y="5146438"/>
            <a:ext cx="189491" cy="186350"/>
          </a:xfrm>
          <a:prstGeom prst="rect">
            <a:avLst/>
          </a:prstGeom>
          <a:blipFill>
            <a:blip r:embed="rId11" cstate="print"/>
            <a:stretch>
              <a:fillRect/>
            </a:stretch>
          </a:blipFill>
        </p:spPr>
        <p:txBody>
          <a:bodyPr wrap="square" lIns="0" tIns="0" rIns="0" bIns="0" rtlCol="0"/>
          <a:lstStyle/>
          <a:p>
            <a:endParaRPr sz="2000"/>
          </a:p>
        </p:txBody>
      </p:sp>
      <p:sp>
        <p:nvSpPr>
          <p:cNvPr id="125" name="object 43">
            <a:extLst>
              <a:ext uri="{FF2B5EF4-FFF2-40B4-BE49-F238E27FC236}">
                <a16:creationId xmlns:a16="http://schemas.microsoft.com/office/drawing/2014/main" id="{3D48C3A4-17BC-4A7A-A852-FC5E0E56CB6C}"/>
              </a:ext>
            </a:extLst>
          </p:cNvPr>
          <p:cNvSpPr/>
          <p:nvPr/>
        </p:nvSpPr>
        <p:spPr>
          <a:xfrm>
            <a:off x="8284120" y="5146438"/>
            <a:ext cx="189491" cy="186350"/>
          </a:xfrm>
          <a:prstGeom prst="rect">
            <a:avLst/>
          </a:prstGeom>
          <a:blipFill>
            <a:blip r:embed="rId12" cstate="print"/>
            <a:stretch>
              <a:fillRect/>
            </a:stretch>
          </a:blipFill>
        </p:spPr>
        <p:txBody>
          <a:bodyPr wrap="square" lIns="0" tIns="0" rIns="0" bIns="0" rtlCol="0"/>
          <a:lstStyle/>
          <a:p>
            <a:endParaRPr sz="2000"/>
          </a:p>
        </p:txBody>
      </p:sp>
      <p:sp>
        <p:nvSpPr>
          <p:cNvPr id="127" name="object 44">
            <a:extLst>
              <a:ext uri="{FF2B5EF4-FFF2-40B4-BE49-F238E27FC236}">
                <a16:creationId xmlns:a16="http://schemas.microsoft.com/office/drawing/2014/main" id="{7FC0DCB2-DC0B-4A6B-BD2A-E0A4526CC84B}"/>
              </a:ext>
            </a:extLst>
          </p:cNvPr>
          <p:cNvSpPr/>
          <p:nvPr/>
        </p:nvSpPr>
        <p:spPr>
          <a:xfrm>
            <a:off x="8515022" y="5146438"/>
            <a:ext cx="189491" cy="186350"/>
          </a:xfrm>
          <a:prstGeom prst="rect">
            <a:avLst/>
          </a:prstGeom>
          <a:blipFill>
            <a:blip r:embed="rId13" cstate="print"/>
            <a:stretch>
              <a:fillRect/>
            </a:stretch>
          </a:blipFill>
        </p:spPr>
        <p:txBody>
          <a:bodyPr wrap="square" lIns="0" tIns="0" rIns="0" bIns="0" rtlCol="0"/>
          <a:lstStyle/>
          <a:p>
            <a:endParaRPr sz="2000"/>
          </a:p>
        </p:txBody>
      </p:sp>
      <p:sp>
        <p:nvSpPr>
          <p:cNvPr id="129" name="object 45">
            <a:extLst>
              <a:ext uri="{FF2B5EF4-FFF2-40B4-BE49-F238E27FC236}">
                <a16:creationId xmlns:a16="http://schemas.microsoft.com/office/drawing/2014/main" id="{C21BC07C-4ED5-4EE2-A4D6-24D220374439}"/>
              </a:ext>
            </a:extLst>
          </p:cNvPr>
          <p:cNvSpPr/>
          <p:nvPr/>
        </p:nvSpPr>
        <p:spPr>
          <a:xfrm>
            <a:off x="8744390" y="5144886"/>
            <a:ext cx="189491" cy="186350"/>
          </a:xfrm>
          <a:prstGeom prst="rect">
            <a:avLst/>
          </a:prstGeom>
          <a:blipFill>
            <a:blip r:embed="rId9" cstate="print"/>
            <a:stretch>
              <a:fillRect/>
            </a:stretch>
          </a:blipFill>
        </p:spPr>
        <p:txBody>
          <a:bodyPr wrap="square" lIns="0" tIns="0" rIns="0" bIns="0" rtlCol="0"/>
          <a:lstStyle/>
          <a:p>
            <a:endParaRPr sz="2000"/>
          </a:p>
        </p:txBody>
      </p:sp>
      <p:sp>
        <p:nvSpPr>
          <p:cNvPr id="131" name="object 46">
            <a:extLst>
              <a:ext uri="{FF2B5EF4-FFF2-40B4-BE49-F238E27FC236}">
                <a16:creationId xmlns:a16="http://schemas.microsoft.com/office/drawing/2014/main" id="{24AD9C11-413A-4032-B6F6-82BD655B6BCC}"/>
              </a:ext>
            </a:extLst>
          </p:cNvPr>
          <p:cNvSpPr txBox="1"/>
          <p:nvPr/>
        </p:nvSpPr>
        <p:spPr>
          <a:xfrm>
            <a:off x="7837532" y="4697213"/>
            <a:ext cx="1264704"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多次提测</a:t>
            </a:r>
          </a:p>
        </p:txBody>
      </p:sp>
      <p:graphicFrame>
        <p:nvGraphicFramePr>
          <p:cNvPr id="133" name="object 47">
            <a:extLst>
              <a:ext uri="{FF2B5EF4-FFF2-40B4-BE49-F238E27FC236}">
                <a16:creationId xmlns:a16="http://schemas.microsoft.com/office/drawing/2014/main" id="{774592E4-AA46-4396-8C5A-CD6BB7820D77}"/>
              </a:ext>
            </a:extLst>
          </p:cNvPr>
          <p:cNvGraphicFramePr>
            <a:graphicFrameLocks noGrp="1"/>
          </p:cNvGraphicFramePr>
          <p:nvPr>
            <p:extLst>
              <p:ext uri="{D42A27DB-BD31-4B8C-83A1-F6EECF244321}">
                <p14:modId xmlns:p14="http://schemas.microsoft.com/office/powerpoint/2010/main" val="3248113109"/>
              </p:ext>
            </p:extLst>
          </p:nvPr>
        </p:nvGraphicFramePr>
        <p:xfrm>
          <a:off x="7239268" y="5413151"/>
          <a:ext cx="2057224" cy="741122"/>
        </p:xfrm>
        <a:graphic>
          <a:graphicData uri="http://schemas.openxmlformats.org/drawingml/2006/table">
            <a:tbl>
              <a:tblPr firstRow="1" bandRow="1">
                <a:tableStyleId>{2D5ABB26-0587-4C30-8999-92F81FD0307C}</a:tableStyleId>
              </a:tblPr>
              <a:tblGrid>
                <a:gridCol w="115581">
                  <a:extLst>
                    <a:ext uri="{9D8B030D-6E8A-4147-A177-3AD203B41FA5}">
                      <a16:colId xmlns:a16="http://schemas.microsoft.com/office/drawing/2014/main" val="20000"/>
                    </a:ext>
                  </a:extLst>
                </a:gridCol>
                <a:gridCol w="781952">
                  <a:extLst>
                    <a:ext uri="{9D8B030D-6E8A-4147-A177-3AD203B41FA5}">
                      <a16:colId xmlns:a16="http://schemas.microsoft.com/office/drawing/2014/main" val="20001"/>
                    </a:ext>
                  </a:extLst>
                </a:gridCol>
                <a:gridCol w="115582">
                  <a:extLst>
                    <a:ext uri="{9D8B030D-6E8A-4147-A177-3AD203B41FA5}">
                      <a16:colId xmlns:a16="http://schemas.microsoft.com/office/drawing/2014/main" val="20002"/>
                    </a:ext>
                  </a:extLst>
                </a:gridCol>
                <a:gridCol w="928528">
                  <a:extLst>
                    <a:ext uri="{9D8B030D-6E8A-4147-A177-3AD203B41FA5}">
                      <a16:colId xmlns:a16="http://schemas.microsoft.com/office/drawing/2014/main" val="20003"/>
                    </a:ext>
                  </a:extLst>
                </a:gridCol>
                <a:gridCol w="115581">
                  <a:extLst>
                    <a:ext uri="{9D8B030D-6E8A-4147-A177-3AD203B41FA5}">
                      <a16:colId xmlns:a16="http://schemas.microsoft.com/office/drawing/2014/main" val="20004"/>
                    </a:ext>
                  </a:extLst>
                </a:gridCol>
              </a:tblGrid>
              <a:tr h="370561">
                <a:tc gridSpan="2">
                  <a:txBody>
                    <a:bodyPr/>
                    <a:lstStyle/>
                    <a:p>
                      <a:pPr marL="206375">
                        <a:lnSpc>
                          <a:spcPct val="100000"/>
                        </a:lnSpc>
                        <a:spcBef>
                          <a:spcPts val="220"/>
                        </a:spcBef>
                      </a:pPr>
                      <a:r>
                        <a:rPr sz="1800" dirty="0">
                          <a:solidFill>
                            <a:srgbClr val="FFFFFF"/>
                          </a:solidFill>
                          <a:latin typeface="黑体" panose="02010609060101010101" pitchFamily="49" charset="-122"/>
                          <a:cs typeface="微软雅黑"/>
                        </a:rPr>
                        <a:t>开发</a:t>
                      </a:r>
                      <a:endParaRPr sz="1800" dirty="0">
                        <a:latin typeface="黑体" panose="02010609060101010101" pitchFamily="49" charset="-122"/>
                        <a:cs typeface="微软雅黑"/>
                      </a:endParaRPr>
                    </a:p>
                  </a:txBody>
                  <a:tcPr marL="0" marR="0" marT="27940" marB="0">
                    <a:lnR w="53975">
                      <a:solidFill>
                        <a:srgbClr val="FFFFFF"/>
                      </a:solidFill>
                      <a:prstDash val="solid"/>
                    </a:lnR>
                    <a:lnB w="76200">
                      <a:solidFill>
                        <a:srgbClr val="FFFFFF"/>
                      </a:solidFill>
                      <a:prstDash val="solid"/>
                    </a:lnB>
                    <a:solidFill>
                      <a:srgbClr val="AB1500"/>
                    </a:solidFill>
                  </a:tcPr>
                </a:tc>
                <a:tc hMerge="1">
                  <a:txBody>
                    <a:bodyPr/>
                    <a:lstStyle/>
                    <a:p>
                      <a:endParaRPr/>
                    </a:p>
                  </a:txBody>
                  <a:tcPr marL="0" marR="0" marT="0" marB="0"/>
                </a:tc>
                <a:tc gridSpan="2">
                  <a:txBody>
                    <a:bodyPr/>
                    <a:lstStyle/>
                    <a:p>
                      <a:pPr marL="153035">
                        <a:lnSpc>
                          <a:spcPct val="100000"/>
                        </a:lnSpc>
                        <a:spcBef>
                          <a:spcPts val="360"/>
                        </a:spcBef>
                      </a:pPr>
                      <a:r>
                        <a:rPr sz="1600" dirty="0">
                          <a:latin typeface="黑体" panose="02010609060101010101" pitchFamily="49" charset="-122"/>
                          <a:cs typeface="微软雅黑"/>
                        </a:rPr>
                        <a:t>修复</a:t>
                      </a:r>
                      <a:r>
                        <a:rPr sz="1600" dirty="0">
                          <a:latin typeface="Arial"/>
                          <a:cs typeface="Arial"/>
                        </a:rPr>
                        <a:t>bug</a:t>
                      </a:r>
                    </a:p>
                  </a:txBody>
                  <a:tcPr marL="0" marR="0" marB="0">
                    <a:lnL w="53975">
                      <a:solidFill>
                        <a:srgbClr val="FFFFFF"/>
                      </a:solidFill>
                      <a:prstDash val="solid"/>
                    </a:lnL>
                    <a:lnB w="76200">
                      <a:solidFill>
                        <a:srgbClr val="FFFFFF"/>
                      </a:solidFill>
                      <a:prstDash val="solid"/>
                    </a:lnB>
                    <a:solidFill>
                      <a:srgbClr val="D9D7D7"/>
                    </a:solidFill>
                  </a:tcPr>
                </a:tc>
                <a:tc hMerge="1">
                  <a:txBody>
                    <a:bodyPr/>
                    <a:lstStyle/>
                    <a:p>
                      <a:endParaRPr/>
                    </a:p>
                  </a:txBody>
                  <a:tcPr marL="0" marR="0" marT="0" marB="0"/>
                </a:tc>
                <a:tc>
                  <a:txBody>
                    <a:bodyPr/>
                    <a:lstStyle/>
                    <a:p>
                      <a:pPr>
                        <a:lnSpc>
                          <a:spcPct val="100000"/>
                        </a:lnSpc>
                      </a:pPr>
                      <a:endParaRPr sz="1900">
                        <a:latin typeface="Times New Roman"/>
                        <a:cs typeface="Times New Roman"/>
                      </a:endParaRPr>
                    </a:p>
                  </a:txBody>
                  <a:tcPr marL="0" marR="0" marT="0" marB="0">
                    <a:lnB w="76200">
                      <a:solidFill>
                        <a:srgbClr val="FFFFFF"/>
                      </a:solidFill>
                      <a:prstDash val="solid"/>
                    </a:lnB>
                  </a:tcPr>
                </a:tc>
                <a:extLst>
                  <a:ext uri="{0D108BD9-81ED-4DB2-BD59-A6C34878D82A}">
                    <a16:rowId xmlns:a16="http://schemas.microsoft.com/office/drawing/2014/main" val="10000"/>
                  </a:ext>
                </a:extLst>
              </a:tr>
              <a:tr h="370561">
                <a:tc>
                  <a:txBody>
                    <a:bodyPr/>
                    <a:lstStyle/>
                    <a:p>
                      <a:pPr>
                        <a:lnSpc>
                          <a:spcPct val="100000"/>
                        </a:lnSpc>
                      </a:pPr>
                      <a:endParaRPr sz="1900">
                        <a:latin typeface="Times New Roman"/>
                        <a:cs typeface="Times New Roman"/>
                      </a:endParaRPr>
                    </a:p>
                  </a:txBody>
                  <a:tcPr marL="0" marR="0" marT="0" marB="0">
                    <a:lnT w="76200">
                      <a:solidFill>
                        <a:srgbClr val="FFFFFF"/>
                      </a:solidFill>
                      <a:prstDash val="solid"/>
                    </a:lnT>
                  </a:tcPr>
                </a:tc>
                <a:tc gridSpan="2">
                  <a:txBody>
                    <a:bodyPr/>
                    <a:lstStyle/>
                    <a:p>
                      <a:pPr marL="269875">
                        <a:lnSpc>
                          <a:spcPct val="100000"/>
                        </a:lnSpc>
                        <a:spcBef>
                          <a:spcPts val="470"/>
                        </a:spcBef>
                      </a:pPr>
                      <a:r>
                        <a:rPr sz="1800" spc="-5" dirty="0">
                          <a:solidFill>
                            <a:srgbClr val="FFFFFF"/>
                          </a:solidFill>
                          <a:latin typeface="Arial"/>
                          <a:cs typeface="Arial"/>
                        </a:rPr>
                        <a:t>QA</a:t>
                      </a:r>
                      <a:endParaRPr sz="1800">
                        <a:latin typeface="Arial"/>
                        <a:cs typeface="Arial"/>
                      </a:endParaRPr>
                    </a:p>
                  </a:txBody>
                  <a:tcPr marL="0" marR="0" marT="59690" marB="0">
                    <a:lnR w="53975">
                      <a:solidFill>
                        <a:srgbClr val="FFFFFF"/>
                      </a:solidFill>
                      <a:prstDash val="solid"/>
                    </a:lnR>
                    <a:lnT w="76200">
                      <a:solidFill>
                        <a:srgbClr val="FFFFFF"/>
                      </a:solidFill>
                      <a:prstDash val="solid"/>
                    </a:lnT>
                    <a:solidFill>
                      <a:srgbClr val="27628C"/>
                    </a:solidFill>
                  </a:tcPr>
                </a:tc>
                <a:tc hMerge="1">
                  <a:txBody>
                    <a:bodyPr/>
                    <a:lstStyle/>
                    <a:p>
                      <a:endParaRPr/>
                    </a:p>
                  </a:txBody>
                  <a:tcPr marL="0" marR="0" marT="0" marB="0"/>
                </a:tc>
                <a:tc gridSpan="2">
                  <a:txBody>
                    <a:bodyPr/>
                    <a:lstStyle/>
                    <a:p>
                      <a:pPr marL="119380">
                        <a:lnSpc>
                          <a:spcPct val="100000"/>
                        </a:lnSpc>
                        <a:spcBef>
                          <a:spcPts val="610"/>
                        </a:spcBef>
                      </a:pPr>
                      <a:r>
                        <a:rPr sz="1600" dirty="0">
                          <a:latin typeface="黑体" panose="02010609060101010101" pitchFamily="49" charset="-122"/>
                          <a:cs typeface="微软雅黑"/>
                        </a:rPr>
                        <a:t>多轮测试</a:t>
                      </a:r>
                    </a:p>
                  </a:txBody>
                  <a:tcPr marL="0" marR="0" marT="77470" marB="0">
                    <a:lnL w="53975">
                      <a:solidFill>
                        <a:srgbClr val="FFFFFF"/>
                      </a:solidFill>
                      <a:prstDash val="solid"/>
                    </a:lnL>
                    <a:lnT w="76200">
                      <a:solidFill>
                        <a:srgbClr val="FFFFFF"/>
                      </a:solidFill>
                      <a:prstDash val="solid"/>
                    </a:lnT>
                    <a:solidFill>
                      <a:srgbClr val="D9D7D7"/>
                    </a:solidFill>
                  </a:tcPr>
                </a:tc>
                <a:tc hMerge="1">
                  <a:txBody>
                    <a:bodyPr/>
                    <a:lstStyle/>
                    <a:p>
                      <a:endParaRPr/>
                    </a:p>
                  </a:txBody>
                  <a:tcPr marL="0" marR="0" marT="0" marB="0"/>
                </a:tc>
                <a:extLst>
                  <a:ext uri="{0D108BD9-81ED-4DB2-BD59-A6C34878D82A}">
                    <a16:rowId xmlns:a16="http://schemas.microsoft.com/office/drawing/2014/main" val="10001"/>
                  </a:ext>
                </a:extLst>
              </a:tr>
            </a:tbl>
          </a:graphicData>
        </a:graphic>
      </p:graphicFrame>
      <p:sp>
        <p:nvSpPr>
          <p:cNvPr id="135" name="object 48">
            <a:extLst>
              <a:ext uri="{FF2B5EF4-FFF2-40B4-BE49-F238E27FC236}">
                <a16:creationId xmlns:a16="http://schemas.microsoft.com/office/drawing/2014/main" id="{829BF3EC-C682-4202-9F77-44D2AFA077E3}"/>
              </a:ext>
            </a:extLst>
          </p:cNvPr>
          <p:cNvSpPr/>
          <p:nvPr/>
        </p:nvSpPr>
        <p:spPr>
          <a:xfrm>
            <a:off x="5190767" y="5151095"/>
            <a:ext cx="211980" cy="210259"/>
          </a:xfrm>
          <a:prstGeom prst="rect">
            <a:avLst/>
          </a:prstGeom>
          <a:blipFill>
            <a:blip r:embed="rId14" cstate="print"/>
            <a:stretch>
              <a:fillRect/>
            </a:stretch>
          </a:blipFill>
        </p:spPr>
        <p:txBody>
          <a:bodyPr wrap="square" lIns="0" tIns="0" rIns="0" bIns="0" rtlCol="0"/>
          <a:lstStyle/>
          <a:p>
            <a:endParaRPr sz="2000"/>
          </a:p>
        </p:txBody>
      </p:sp>
      <p:sp>
        <p:nvSpPr>
          <p:cNvPr id="137" name="object 49">
            <a:extLst>
              <a:ext uri="{FF2B5EF4-FFF2-40B4-BE49-F238E27FC236}">
                <a16:creationId xmlns:a16="http://schemas.microsoft.com/office/drawing/2014/main" id="{F53A2224-D921-4821-B778-44281885AA66}"/>
              </a:ext>
            </a:extLst>
          </p:cNvPr>
          <p:cNvSpPr txBox="1"/>
          <p:nvPr/>
        </p:nvSpPr>
        <p:spPr>
          <a:xfrm>
            <a:off x="5281459" y="4777288"/>
            <a:ext cx="942854"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联调点</a:t>
            </a:r>
          </a:p>
        </p:txBody>
      </p:sp>
      <p:sp>
        <p:nvSpPr>
          <p:cNvPr id="139" name="文本框 138">
            <a:extLst>
              <a:ext uri="{FF2B5EF4-FFF2-40B4-BE49-F238E27FC236}">
                <a16:creationId xmlns:a16="http://schemas.microsoft.com/office/drawing/2014/main" id="{039E46BE-5DE0-45FD-8F74-046F1AABC4A8}"/>
              </a:ext>
            </a:extLst>
          </p:cNvPr>
          <p:cNvSpPr txBox="1"/>
          <p:nvPr/>
        </p:nvSpPr>
        <p:spPr>
          <a:xfrm>
            <a:off x="988520" y="1891644"/>
            <a:ext cx="10441479" cy="1128579"/>
          </a:xfrm>
          <a:prstGeom prst="rect">
            <a:avLst/>
          </a:prstGeom>
          <a:noFill/>
        </p:spPr>
        <p:txBody>
          <a:bodyPr wrap="square">
            <a:spAutoFit/>
          </a:bodyPr>
          <a:lstStyle/>
          <a:p>
            <a:pPr>
              <a:lnSpc>
                <a:spcPct val="150000"/>
              </a:lnSpc>
            </a:pPr>
            <a:r>
              <a:rPr lang="zh-CN" altLang="en-US" sz="2400" dirty="0"/>
              <a:t>该产品线有很多并行项目，为了避免互相干扰可能带来的冲突，每个项目启动后 都会重新在主干上拉出分支，在上线前才进行合并。</a:t>
            </a:r>
          </a:p>
        </p:txBody>
      </p:sp>
      <p:cxnSp>
        <p:nvCxnSpPr>
          <p:cNvPr id="2" name="直接连接符 1">
            <a:extLst>
              <a:ext uri="{FF2B5EF4-FFF2-40B4-BE49-F238E27FC236}">
                <a16:creationId xmlns:a16="http://schemas.microsoft.com/office/drawing/2014/main" id="{1DA36458-B4C7-8B3B-69F7-BC44AE1A8DE3}"/>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789A15D-1286-1FE3-4AAA-58003A1E6B4E}"/>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26" name="TextBox 6">
            <a:extLst>
              <a:ext uri="{FF2B5EF4-FFF2-40B4-BE49-F238E27FC236}">
                <a16:creationId xmlns:a16="http://schemas.microsoft.com/office/drawing/2014/main" id="{AE3C7D41-6748-AE52-E274-E210F37120EA}"/>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27" name="TextBox 7">
            <a:extLst>
              <a:ext uri="{FF2B5EF4-FFF2-40B4-BE49-F238E27FC236}">
                <a16:creationId xmlns:a16="http://schemas.microsoft.com/office/drawing/2014/main" id="{6C6D9A6B-1B31-3D9B-5346-F20CA12E5BAE}"/>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8" name="TextBox 9">
            <a:extLst>
              <a:ext uri="{FF2B5EF4-FFF2-40B4-BE49-F238E27FC236}">
                <a16:creationId xmlns:a16="http://schemas.microsoft.com/office/drawing/2014/main" id="{D724AE77-9440-2009-9ED8-FC53212E6AED}"/>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29" name="TextBox 10">
            <a:extLst>
              <a:ext uri="{FF2B5EF4-FFF2-40B4-BE49-F238E27FC236}">
                <a16:creationId xmlns:a16="http://schemas.microsoft.com/office/drawing/2014/main" id="{E0ADF7B7-B959-A1E3-8FFD-85A0F0BF1AD9}"/>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30" name="直接连接符 29">
            <a:extLst>
              <a:ext uri="{FF2B5EF4-FFF2-40B4-BE49-F238E27FC236}">
                <a16:creationId xmlns:a16="http://schemas.microsoft.com/office/drawing/2014/main" id="{B0A9838A-02AD-FCB2-876A-3F3D3EE410D2}"/>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507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持续集成与交付</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7" name="object 3">
            <a:extLst>
              <a:ext uri="{FF2B5EF4-FFF2-40B4-BE49-F238E27FC236}">
                <a16:creationId xmlns:a16="http://schemas.microsoft.com/office/drawing/2014/main" id="{672E008E-CFF4-40D1-9051-4EFC6AEDD99A}"/>
              </a:ext>
            </a:extLst>
          </p:cNvPr>
          <p:cNvSpPr/>
          <p:nvPr/>
        </p:nvSpPr>
        <p:spPr>
          <a:xfrm>
            <a:off x="1071934" y="2358134"/>
            <a:ext cx="9396095" cy="0"/>
          </a:xfrm>
          <a:custGeom>
            <a:avLst/>
            <a:gdLst/>
            <a:ahLst/>
            <a:cxnLst/>
            <a:rect l="l" t="t" r="r" b="b"/>
            <a:pathLst>
              <a:path w="9396095">
                <a:moveTo>
                  <a:pt x="0" y="0"/>
                </a:moveTo>
                <a:lnTo>
                  <a:pt x="9395617" y="0"/>
                </a:lnTo>
              </a:path>
            </a:pathLst>
          </a:custGeom>
          <a:ln w="28574">
            <a:solidFill>
              <a:srgbClr val="004DD6"/>
            </a:solidFill>
          </a:ln>
        </p:spPr>
        <p:txBody>
          <a:bodyPr wrap="square" lIns="0" tIns="0" rIns="0" bIns="0" rtlCol="0"/>
          <a:lstStyle/>
          <a:p>
            <a:endParaRPr sz="2000"/>
          </a:p>
        </p:txBody>
      </p:sp>
      <p:sp>
        <p:nvSpPr>
          <p:cNvPr id="8" name="object 4">
            <a:extLst>
              <a:ext uri="{FF2B5EF4-FFF2-40B4-BE49-F238E27FC236}">
                <a16:creationId xmlns:a16="http://schemas.microsoft.com/office/drawing/2014/main" id="{AF10A066-D72A-4E0D-A42A-04216FC632C3}"/>
              </a:ext>
            </a:extLst>
          </p:cNvPr>
          <p:cNvSpPr/>
          <p:nvPr/>
        </p:nvSpPr>
        <p:spPr>
          <a:xfrm>
            <a:off x="10410401" y="2315271"/>
            <a:ext cx="85725" cy="85725"/>
          </a:xfrm>
          <a:custGeom>
            <a:avLst/>
            <a:gdLst/>
            <a:ahLst/>
            <a:cxnLst/>
            <a:rect l="l" t="t" r="r" b="b"/>
            <a:pathLst>
              <a:path w="85725" h="85725">
                <a:moveTo>
                  <a:pt x="0" y="0"/>
                </a:moveTo>
                <a:lnTo>
                  <a:pt x="0" y="85725"/>
                </a:lnTo>
                <a:lnTo>
                  <a:pt x="85725" y="42862"/>
                </a:lnTo>
                <a:lnTo>
                  <a:pt x="0" y="0"/>
                </a:lnTo>
                <a:close/>
              </a:path>
            </a:pathLst>
          </a:custGeom>
          <a:solidFill>
            <a:srgbClr val="004DD6"/>
          </a:solidFill>
        </p:spPr>
        <p:txBody>
          <a:bodyPr wrap="square" lIns="0" tIns="0" rIns="0" bIns="0" rtlCol="0"/>
          <a:lstStyle/>
          <a:p>
            <a:endParaRPr sz="2000"/>
          </a:p>
        </p:txBody>
      </p:sp>
      <p:sp>
        <p:nvSpPr>
          <p:cNvPr id="19" name="object 5">
            <a:extLst>
              <a:ext uri="{FF2B5EF4-FFF2-40B4-BE49-F238E27FC236}">
                <a16:creationId xmlns:a16="http://schemas.microsoft.com/office/drawing/2014/main" id="{D4B81AA5-9831-4EAE-8784-8055D788AC6F}"/>
              </a:ext>
            </a:extLst>
          </p:cNvPr>
          <p:cNvSpPr/>
          <p:nvPr/>
        </p:nvSpPr>
        <p:spPr>
          <a:xfrm>
            <a:off x="3270945" y="2216268"/>
            <a:ext cx="324485" cy="283845"/>
          </a:xfrm>
          <a:custGeom>
            <a:avLst/>
            <a:gdLst/>
            <a:ahLst/>
            <a:cxnLst/>
            <a:rect l="l" t="t" r="r" b="b"/>
            <a:pathLst>
              <a:path w="324485" h="283844">
                <a:moveTo>
                  <a:pt x="162134" y="0"/>
                </a:moveTo>
                <a:lnTo>
                  <a:pt x="0" y="141866"/>
                </a:lnTo>
                <a:lnTo>
                  <a:pt x="162134" y="283733"/>
                </a:lnTo>
                <a:lnTo>
                  <a:pt x="324269" y="141866"/>
                </a:lnTo>
                <a:lnTo>
                  <a:pt x="162134" y="0"/>
                </a:lnTo>
                <a:close/>
              </a:path>
            </a:pathLst>
          </a:custGeom>
          <a:solidFill>
            <a:srgbClr val="78A9A9"/>
          </a:solidFill>
        </p:spPr>
        <p:txBody>
          <a:bodyPr wrap="square" lIns="0" tIns="0" rIns="0" bIns="0" rtlCol="0"/>
          <a:lstStyle/>
          <a:p>
            <a:endParaRPr sz="2000"/>
          </a:p>
        </p:txBody>
      </p:sp>
      <p:sp>
        <p:nvSpPr>
          <p:cNvPr id="21" name="object 6">
            <a:extLst>
              <a:ext uri="{FF2B5EF4-FFF2-40B4-BE49-F238E27FC236}">
                <a16:creationId xmlns:a16="http://schemas.microsoft.com/office/drawing/2014/main" id="{41107595-6C13-4186-932B-55A47A21F862}"/>
              </a:ext>
            </a:extLst>
          </p:cNvPr>
          <p:cNvSpPr/>
          <p:nvPr/>
        </p:nvSpPr>
        <p:spPr>
          <a:xfrm>
            <a:off x="7277978" y="2232482"/>
            <a:ext cx="324485" cy="283845"/>
          </a:xfrm>
          <a:custGeom>
            <a:avLst/>
            <a:gdLst/>
            <a:ahLst/>
            <a:cxnLst/>
            <a:rect l="l" t="t" r="r" b="b"/>
            <a:pathLst>
              <a:path w="324484" h="283844">
                <a:moveTo>
                  <a:pt x="162135" y="0"/>
                </a:moveTo>
                <a:lnTo>
                  <a:pt x="0" y="141866"/>
                </a:lnTo>
                <a:lnTo>
                  <a:pt x="162135" y="283733"/>
                </a:lnTo>
                <a:lnTo>
                  <a:pt x="324269" y="141866"/>
                </a:lnTo>
                <a:lnTo>
                  <a:pt x="162135" y="0"/>
                </a:lnTo>
                <a:close/>
              </a:path>
            </a:pathLst>
          </a:custGeom>
          <a:solidFill>
            <a:srgbClr val="78A9A9"/>
          </a:solidFill>
        </p:spPr>
        <p:txBody>
          <a:bodyPr wrap="square" lIns="0" tIns="0" rIns="0" bIns="0" rtlCol="0"/>
          <a:lstStyle/>
          <a:p>
            <a:endParaRPr sz="2000"/>
          </a:p>
        </p:txBody>
      </p:sp>
      <p:sp>
        <p:nvSpPr>
          <p:cNvPr id="22" name="object 7">
            <a:extLst>
              <a:ext uri="{FF2B5EF4-FFF2-40B4-BE49-F238E27FC236}">
                <a16:creationId xmlns:a16="http://schemas.microsoft.com/office/drawing/2014/main" id="{34459F64-B3C6-4F2B-8B43-0C091E564769}"/>
              </a:ext>
            </a:extLst>
          </p:cNvPr>
          <p:cNvSpPr/>
          <p:nvPr/>
        </p:nvSpPr>
        <p:spPr>
          <a:xfrm>
            <a:off x="8866532" y="2228429"/>
            <a:ext cx="324485" cy="283845"/>
          </a:xfrm>
          <a:custGeom>
            <a:avLst/>
            <a:gdLst/>
            <a:ahLst/>
            <a:cxnLst/>
            <a:rect l="l" t="t" r="r" b="b"/>
            <a:pathLst>
              <a:path w="324484" h="283844">
                <a:moveTo>
                  <a:pt x="162135" y="0"/>
                </a:moveTo>
                <a:lnTo>
                  <a:pt x="0" y="141866"/>
                </a:lnTo>
                <a:lnTo>
                  <a:pt x="162135" y="283733"/>
                </a:lnTo>
                <a:lnTo>
                  <a:pt x="324269" y="141866"/>
                </a:lnTo>
                <a:lnTo>
                  <a:pt x="162135" y="0"/>
                </a:lnTo>
                <a:close/>
              </a:path>
            </a:pathLst>
          </a:custGeom>
          <a:solidFill>
            <a:srgbClr val="78A9A9"/>
          </a:solidFill>
        </p:spPr>
        <p:txBody>
          <a:bodyPr wrap="square" lIns="0" tIns="0" rIns="0" bIns="0" rtlCol="0"/>
          <a:lstStyle/>
          <a:p>
            <a:endParaRPr sz="2000"/>
          </a:p>
        </p:txBody>
      </p:sp>
      <p:sp>
        <p:nvSpPr>
          <p:cNvPr id="23" name="object 8">
            <a:extLst>
              <a:ext uri="{FF2B5EF4-FFF2-40B4-BE49-F238E27FC236}">
                <a16:creationId xmlns:a16="http://schemas.microsoft.com/office/drawing/2014/main" id="{5CDE4191-B3CD-4CD3-B27E-C9CBDF323E8E}"/>
              </a:ext>
            </a:extLst>
          </p:cNvPr>
          <p:cNvSpPr txBox="1"/>
          <p:nvPr/>
        </p:nvSpPr>
        <p:spPr>
          <a:xfrm>
            <a:off x="2906280" y="1804402"/>
            <a:ext cx="1264697"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MR</a:t>
            </a:r>
            <a:r>
              <a:rPr sz="2000" spc="-5" dirty="0">
                <a:latin typeface="Arial"/>
                <a:cs typeface="Arial"/>
              </a:rPr>
              <a:t>D</a:t>
            </a:r>
            <a:r>
              <a:rPr sz="2000" dirty="0">
                <a:latin typeface="微软雅黑"/>
                <a:cs typeface="微软雅黑"/>
              </a:rPr>
              <a:t>评审</a:t>
            </a:r>
          </a:p>
        </p:txBody>
      </p:sp>
      <p:sp>
        <p:nvSpPr>
          <p:cNvPr id="25" name="object 9">
            <a:extLst>
              <a:ext uri="{FF2B5EF4-FFF2-40B4-BE49-F238E27FC236}">
                <a16:creationId xmlns:a16="http://schemas.microsoft.com/office/drawing/2014/main" id="{C28CC43B-EBAD-47E6-8631-FA6370BBA8C8}"/>
              </a:ext>
            </a:extLst>
          </p:cNvPr>
          <p:cNvSpPr txBox="1"/>
          <p:nvPr/>
        </p:nvSpPr>
        <p:spPr>
          <a:xfrm>
            <a:off x="6922778" y="1800349"/>
            <a:ext cx="1166375"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a:cs typeface="微软雅黑"/>
              </a:rPr>
              <a:t>正式提测</a:t>
            </a:r>
          </a:p>
        </p:txBody>
      </p:sp>
      <p:sp>
        <p:nvSpPr>
          <p:cNvPr id="29" name="object 10">
            <a:extLst>
              <a:ext uri="{FF2B5EF4-FFF2-40B4-BE49-F238E27FC236}">
                <a16:creationId xmlns:a16="http://schemas.microsoft.com/office/drawing/2014/main" id="{650774FD-3D16-4E0F-BCCB-586FA4D148BB}"/>
              </a:ext>
            </a:extLst>
          </p:cNvPr>
          <p:cNvSpPr txBox="1"/>
          <p:nvPr/>
        </p:nvSpPr>
        <p:spPr>
          <a:xfrm>
            <a:off x="8785596" y="1796296"/>
            <a:ext cx="732823"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a:cs typeface="微软雅黑"/>
              </a:rPr>
              <a:t>上线</a:t>
            </a:r>
          </a:p>
        </p:txBody>
      </p:sp>
      <p:sp>
        <p:nvSpPr>
          <p:cNvPr id="30" name="object 11">
            <a:extLst>
              <a:ext uri="{FF2B5EF4-FFF2-40B4-BE49-F238E27FC236}">
                <a16:creationId xmlns:a16="http://schemas.microsoft.com/office/drawing/2014/main" id="{B7979152-8357-4C7A-A7D7-CC2BCD8C87B3}"/>
              </a:ext>
            </a:extLst>
          </p:cNvPr>
          <p:cNvSpPr txBox="1"/>
          <p:nvPr/>
        </p:nvSpPr>
        <p:spPr>
          <a:xfrm>
            <a:off x="1718128" y="2448889"/>
            <a:ext cx="1264699" cy="937436"/>
          </a:xfrm>
          <a:prstGeom prst="rect">
            <a:avLst/>
          </a:prstGeom>
        </p:spPr>
        <p:txBody>
          <a:bodyPr vert="horz" wrap="square" lIns="0" tIns="13970" rIns="0" bIns="0" rtlCol="0">
            <a:spAutoFit/>
          </a:bodyPr>
          <a:lstStyle/>
          <a:p>
            <a:pPr marL="12700" marR="5080" indent="38100" algn="just">
              <a:lnSpc>
                <a:spcPct val="99500"/>
              </a:lnSpc>
              <a:spcBef>
                <a:spcPts val="110"/>
              </a:spcBef>
            </a:pPr>
            <a:r>
              <a:rPr sz="2000" dirty="0">
                <a:latin typeface="微软雅黑"/>
                <a:cs typeface="微软雅黑"/>
              </a:rPr>
              <a:t>收集需求 书写</a:t>
            </a:r>
            <a:r>
              <a:rPr sz="2000" dirty="0">
                <a:latin typeface="Arial"/>
                <a:cs typeface="Arial"/>
              </a:rPr>
              <a:t>MRD </a:t>
            </a:r>
            <a:r>
              <a:rPr sz="2000" dirty="0">
                <a:latin typeface="微软雅黑"/>
                <a:cs typeface="微软雅黑"/>
              </a:rPr>
              <a:t>拆分故事</a:t>
            </a:r>
          </a:p>
        </p:txBody>
      </p:sp>
      <p:sp>
        <p:nvSpPr>
          <p:cNvPr id="32" name="object 12">
            <a:extLst>
              <a:ext uri="{FF2B5EF4-FFF2-40B4-BE49-F238E27FC236}">
                <a16:creationId xmlns:a16="http://schemas.microsoft.com/office/drawing/2014/main" id="{F01B0179-B7BB-464A-A692-6776A86DBD1C}"/>
              </a:ext>
            </a:extLst>
          </p:cNvPr>
          <p:cNvSpPr txBox="1"/>
          <p:nvPr/>
        </p:nvSpPr>
        <p:spPr>
          <a:xfrm>
            <a:off x="3651674" y="2449933"/>
            <a:ext cx="651093" cy="937436"/>
          </a:xfrm>
          <a:prstGeom prst="rect">
            <a:avLst/>
          </a:prstGeom>
        </p:spPr>
        <p:txBody>
          <a:bodyPr vert="horz" wrap="square" lIns="0" tIns="13970" rIns="0" bIns="0" rtlCol="0">
            <a:spAutoFit/>
          </a:bodyPr>
          <a:lstStyle/>
          <a:p>
            <a:pPr marL="12700" marR="5080" algn="just">
              <a:lnSpc>
                <a:spcPct val="99500"/>
              </a:lnSpc>
              <a:spcBef>
                <a:spcPts val="110"/>
              </a:spcBef>
            </a:pPr>
            <a:r>
              <a:rPr sz="2000" dirty="0">
                <a:latin typeface="微软雅黑"/>
                <a:cs typeface="微软雅黑"/>
              </a:rPr>
              <a:t>设计 开发 测试</a:t>
            </a:r>
            <a:endParaRPr sz="2000">
              <a:latin typeface="微软雅黑"/>
              <a:cs typeface="微软雅黑"/>
            </a:endParaRPr>
          </a:p>
        </p:txBody>
      </p:sp>
      <p:sp>
        <p:nvSpPr>
          <p:cNvPr id="33" name="object 13">
            <a:extLst>
              <a:ext uri="{FF2B5EF4-FFF2-40B4-BE49-F238E27FC236}">
                <a16:creationId xmlns:a16="http://schemas.microsoft.com/office/drawing/2014/main" id="{3DBEB8D5-FE6B-4BE7-90FD-F44AEE132528}"/>
              </a:ext>
            </a:extLst>
          </p:cNvPr>
          <p:cNvSpPr txBox="1"/>
          <p:nvPr/>
        </p:nvSpPr>
        <p:spPr>
          <a:xfrm>
            <a:off x="7920405" y="2525900"/>
            <a:ext cx="482600" cy="628377"/>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a:cs typeface="微软雅黑"/>
              </a:rPr>
              <a:t>测试</a:t>
            </a:r>
            <a:endParaRPr sz="2000">
              <a:latin typeface="微软雅黑"/>
              <a:cs typeface="微软雅黑"/>
            </a:endParaRPr>
          </a:p>
        </p:txBody>
      </p:sp>
      <p:sp>
        <p:nvSpPr>
          <p:cNvPr id="36" name="object 14">
            <a:extLst>
              <a:ext uri="{FF2B5EF4-FFF2-40B4-BE49-F238E27FC236}">
                <a16:creationId xmlns:a16="http://schemas.microsoft.com/office/drawing/2014/main" id="{BCBF1E93-BF44-4533-B6CC-D2A556277AAC}"/>
              </a:ext>
            </a:extLst>
          </p:cNvPr>
          <p:cNvSpPr/>
          <p:nvPr/>
        </p:nvSpPr>
        <p:spPr>
          <a:xfrm>
            <a:off x="1132734" y="3405443"/>
            <a:ext cx="2574290" cy="283845"/>
          </a:xfrm>
          <a:custGeom>
            <a:avLst/>
            <a:gdLst/>
            <a:ahLst/>
            <a:cxnLst/>
            <a:rect l="l" t="t" r="r" b="b"/>
            <a:pathLst>
              <a:path w="2574290" h="283845">
                <a:moveTo>
                  <a:pt x="2573880" y="0"/>
                </a:moveTo>
                <a:lnTo>
                  <a:pt x="2572022" y="55222"/>
                </a:lnTo>
                <a:lnTo>
                  <a:pt x="2566955" y="100316"/>
                </a:lnTo>
                <a:lnTo>
                  <a:pt x="2559439" y="130720"/>
                </a:lnTo>
                <a:lnTo>
                  <a:pt x="2550236" y="141868"/>
                </a:lnTo>
                <a:lnTo>
                  <a:pt x="1310583" y="141867"/>
                </a:lnTo>
                <a:lnTo>
                  <a:pt x="1301380" y="153016"/>
                </a:lnTo>
                <a:lnTo>
                  <a:pt x="1293864" y="183419"/>
                </a:lnTo>
                <a:lnTo>
                  <a:pt x="1288797" y="228514"/>
                </a:lnTo>
                <a:lnTo>
                  <a:pt x="1286939" y="283735"/>
                </a:lnTo>
                <a:lnTo>
                  <a:pt x="1285081" y="228514"/>
                </a:lnTo>
                <a:lnTo>
                  <a:pt x="1280014" y="183419"/>
                </a:lnTo>
                <a:lnTo>
                  <a:pt x="1272498" y="153016"/>
                </a:lnTo>
                <a:lnTo>
                  <a:pt x="1263295" y="141867"/>
                </a:lnTo>
                <a:lnTo>
                  <a:pt x="23644" y="141867"/>
                </a:lnTo>
                <a:lnTo>
                  <a:pt x="14440" y="130719"/>
                </a:lnTo>
                <a:lnTo>
                  <a:pt x="6925" y="100315"/>
                </a:lnTo>
                <a:lnTo>
                  <a:pt x="1858" y="55221"/>
                </a:lnTo>
                <a:lnTo>
                  <a:pt x="0" y="0"/>
                </a:lnTo>
              </a:path>
            </a:pathLst>
          </a:custGeom>
          <a:ln w="12699">
            <a:solidFill>
              <a:srgbClr val="000000"/>
            </a:solidFill>
          </a:ln>
        </p:spPr>
        <p:txBody>
          <a:bodyPr wrap="square" lIns="0" tIns="0" rIns="0" bIns="0" rtlCol="0"/>
          <a:lstStyle/>
          <a:p>
            <a:endParaRPr sz="2000"/>
          </a:p>
        </p:txBody>
      </p:sp>
      <p:sp>
        <p:nvSpPr>
          <p:cNvPr id="37" name="object 15">
            <a:extLst>
              <a:ext uri="{FF2B5EF4-FFF2-40B4-BE49-F238E27FC236}">
                <a16:creationId xmlns:a16="http://schemas.microsoft.com/office/drawing/2014/main" id="{DC2EC093-3FB4-4117-A47F-3C5034461064}"/>
              </a:ext>
            </a:extLst>
          </p:cNvPr>
          <p:cNvSpPr/>
          <p:nvPr/>
        </p:nvSpPr>
        <p:spPr>
          <a:xfrm>
            <a:off x="3763360" y="3394175"/>
            <a:ext cx="3600450" cy="310515"/>
          </a:xfrm>
          <a:custGeom>
            <a:avLst/>
            <a:gdLst/>
            <a:ahLst/>
            <a:cxnLst/>
            <a:rect l="l" t="t" r="r" b="b"/>
            <a:pathLst>
              <a:path w="3600450" h="310514">
                <a:moveTo>
                  <a:pt x="3599953" y="0"/>
                </a:moveTo>
                <a:lnTo>
                  <a:pt x="3597921" y="60386"/>
                </a:lnTo>
                <a:lnTo>
                  <a:pt x="3592380" y="109698"/>
                </a:lnTo>
                <a:lnTo>
                  <a:pt x="3584161" y="142945"/>
                </a:lnTo>
                <a:lnTo>
                  <a:pt x="3574098" y="155136"/>
                </a:lnTo>
                <a:lnTo>
                  <a:pt x="1825831" y="155135"/>
                </a:lnTo>
                <a:lnTo>
                  <a:pt x="1815767" y="167327"/>
                </a:lnTo>
                <a:lnTo>
                  <a:pt x="1807548" y="200574"/>
                </a:lnTo>
                <a:lnTo>
                  <a:pt x="1802008" y="249885"/>
                </a:lnTo>
                <a:lnTo>
                  <a:pt x="1799976" y="310271"/>
                </a:lnTo>
                <a:lnTo>
                  <a:pt x="1797944" y="249885"/>
                </a:lnTo>
                <a:lnTo>
                  <a:pt x="1792403" y="200574"/>
                </a:lnTo>
                <a:lnTo>
                  <a:pt x="1784185" y="167327"/>
                </a:lnTo>
                <a:lnTo>
                  <a:pt x="1774121" y="155135"/>
                </a:lnTo>
                <a:lnTo>
                  <a:pt x="25855" y="155135"/>
                </a:lnTo>
                <a:lnTo>
                  <a:pt x="15791" y="142944"/>
                </a:lnTo>
                <a:lnTo>
                  <a:pt x="7572" y="109697"/>
                </a:lnTo>
                <a:lnTo>
                  <a:pt x="2031" y="60385"/>
                </a:lnTo>
                <a:lnTo>
                  <a:pt x="0" y="0"/>
                </a:lnTo>
              </a:path>
            </a:pathLst>
          </a:custGeom>
          <a:ln w="12699">
            <a:solidFill>
              <a:srgbClr val="000000"/>
            </a:solidFill>
          </a:ln>
        </p:spPr>
        <p:txBody>
          <a:bodyPr wrap="square" lIns="0" tIns="0" rIns="0" bIns="0" rtlCol="0"/>
          <a:lstStyle/>
          <a:p>
            <a:endParaRPr sz="2000"/>
          </a:p>
        </p:txBody>
      </p:sp>
      <p:sp>
        <p:nvSpPr>
          <p:cNvPr id="39" name="object 16">
            <a:extLst>
              <a:ext uri="{FF2B5EF4-FFF2-40B4-BE49-F238E27FC236}">
                <a16:creationId xmlns:a16="http://schemas.microsoft.com/office/drawing/2014/main" id="{A60EE34D-9885-415A-9C84-B15EFA41FCD6}"/>
              </a:ext>
            </a:extLst>
          </p:cNvPr>
          <p:cNvSpPr/>
          <p:nvPr/>
        </p:nvSpPr>
        <p:spPr>
          <a:xfrm>
            <a:off x="7441466" y="3380448"/>
            <a:ext cx="1599565" cy="324485"/>
          </a:xfrm>
          <a:custGeom>
            <a:avLst/>
            <a:gdLst/>
            <a:ahLst/>
            <a:cxnLst/>
            <a:rect l="l" t="t" r="r" b="b"/>
            <a:pathLst>
              <a:path w="1599565" h="324485">
                <a:moveTo>
                  <a:pt x="1599495" y="0"/>
                </a:moveTo>
                <a:lnTo>
                  <a:pt x="1597373" y="63057"/>
                </a:lnTo>
                <a:lnTo>
                  <a:pt x="1591587" y="114551"/>
                </a:lnTo>
                <a:lnTo>
                  <a:pt x="1583005" y="149269"/>
                </a:lnTo>
                <a:lnTo>
                  <a:pt x="1572496" y="162000"/>
                </a:lnTo>
                <a:lnTo>
                  <a:pt x="826747" y="162000"/>
                </a:lnTo>
                <a:lnTo>
                  <a:pt x="816237" y="174730"/>
                </a:lnTo>
                <a:lnTo>
                  <a:pt x="807655" y="209448"/>
                </a:lnTo>
                <a:lnTo>
                  <a:pt x="801869" y="260942"/>
                </a:lnTo>
                <a:lnTo>
                  <a:pt x="799747" y="323999"/>
                </a:lnTo>
                <a:lnTo>
                  <a:pt x="797626" y="260942"/>
                </a:lnTo>
                <a:lnTo>
                  <a:pt x="791839" y="209448"/>
                </a:lnTo>
                <a:lnTo>
                  <a:pt x="783257" y="174730"/>
                </a:lnTo>
                <a:lnTo>
                  <a:pt x="772748" y="162000"/>
                </a:lnTo>
                <a:lnTo>
                  <a:pt x="26999" y="162000"/>
                </a:lnTo>
                <a:lnTo>
                  <a:pt x="16489" y="149269"/>
                </a:lnTo>
                <a:lnTo>
                  <a:pt x="7907" y="114551"/>
                </a:lnTo>
                <a:lnTo>
                  <a:pt x="2121" y="63057"/>
                </a:lnTo>
                <a:lnTo>
                  <a:pt x="0" y="0"/>
                </a:lnTo>
              </a:path>
            </a:pathLst>
          </a:custGeom>
          <a:ln w="12699">
            <a:solidFill>
              <a:srgbClr val="000000"/>
            </a:solidFill>
          </a:ln>
        </p:spPr>
        <p:txBody>
          <a:bodyPr wrap="square" lIns="0" tIns="0" rIns="0" bIns="0" rtlCol="0"/>
          <a:lstStyle/>
          <a:p>
            <a:endParaRPr sz="2000"/>
          </a:p>
        </p:txBody>
      </p:sp>
      <p:sp>
        <p:nvSpPr>
          <p:cNvPr id="46" name="object 17">
            <a:extLst>
              <a:ext uri="{FF2B5EF4-FFF2-40B4-BE49-F238E27FC236}">
                <a16:creationId xmlns:a16="http://schemas.microsoft.com/office/drawing/2014/main" id="{931C9BF4-5E59-448A-9542-3818694819B5}"/>
              </a:ext>
            </a:extLst>
          </p:cNvPr>
          <p:cNvSpPr/>
          <p:nvPr/>
        </p:nvSpPr>
        <p:spPr>
          <a:xfrm>
            <a:off x="9105688" y="3373743"/>
            <a:ext cx="1309370" cy="316230"/>
          </a:xfrm>
          <a:custGeom>
            <a:avLst/>
            <a:gdLst/>
            <a:ahLst/>
            <a:cxnLst/>
            <a:rect l="l" t="t" r="r" b="b"/>
            <a:pathLst>
              <a:path w="1309370" h="316229">
                <a:moveTo>
                  <a:pt x="1309224" y="0"/>
                </a:moveTo>
                <a:lnTo>
                  <a:pt x="1307154" y="61533"/>
                </a:lnTo>
                <a:lnTo>
                  <a:pt x="1301508" y="111782"/>
                </a:lnTo>
                <a:lnTo>
                  <a:pt x="1293134" y="145660"/>
                </a:lnTo>
                <a:lnTo>
                  <a:pt x="1282879" y="158083"/>
                </a:lnTo>
                <a:lnTo>
                  <a:pt x="680959" y="158083"/>
                </a:lnTo>
                <a:lnTo>
                  <a:pt x="670703" y="170506"/>
                </a:lnTo>
                <a:lnTo>
                  <a:pt x="662329" y="204385"/>
                </a:lnTo>
                <a:lnTo>
                  <a:pt x="656683" y="254634"/>
                </a:lnTo>
                <a:lnTo>
                  <a:pt x="654612" y="316167"/>
                </a:lnTo>
                <a:lnTo>
                  <a:pt x="652542" y="254634"/>
                </a:lnTo>
                <a:lnTo>
                  <a:pt x="646896" y="204385"/>
                </a:lnTo>
                <a:lnTo>
                  <a:pt x="638521" y="170506"/>
                </a:lnTo>
                <a:lnTo>
                  <a:pt x="628267" y="158083"/>
                </a:lnTo>
                <a:lnTo>
                  <a:pt x="26345" y="158083"/>
                </a:lnTo>
                <a:lnTo>
                  <a:pt x="16090" y="145660"/>
                </a:lnTo>
                <a:lnTo>
                  <a:pt x="7716" y="111782"/>
                </a:lnTo>
                <a:lnTo>
                  <a:pt x="2070" y="61533"/>
                </a:lnTo>
                <a:lnTo>
                  <a:pt x="0" y="0"/>
                </a:lnTo>
              </a:path>
            </a:pathLst>
          </a:custGeom>
          <a:ln w="12699">
            <a:solidFill>
              <a:srgbClr val="000000"/>
            </a:solidFill>
          </a:ln>
        </p:spPr>
        <p:txBody>
          <a:bodyPr wrap="square" lIns="0" tIns="0" rIns="0" bIns="0" rtlCol="0"/>
          <a:lstStyle/>
          <a:p>
            <a:endParaRPr sz="2000"/>
          </a:p>
        </p:txBody>
      </p:sp>
      <p:sp>
        <p:nvSpPr>
          <p:cNvPr id="47" name="object 18">
            <a:extLst>
              <a:ext uri="{FF2B5EF4-FFF2-40B4-BE49-F238E27FC236}">
                <a16:creationId xmlns:a16="http://schemas.microsoft.com/office/drawing/2014/main" id="{4508EE9B-9D18-4BDB-906B-D96FC7366F34}"/>
              </a:ext>
            </a:extLst>
          </p:cNvPr>
          <p:cNvSpPr txBox="1"/>
          <p:nvPr/>
        </p:nvSpPr>
        <p:spPr>
          <a:xfrm>
            <a:off x="2032392" y="3755615"/>
            <a:ext cx="1139211"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a:cs typeface="微软雅黑"/>
              </a:rPr>
              <a:t>开发团队</a:t>
            </a:r>
          </a:p>
        </p:txBody>
      </p:sp>
      <p:sp>
        <p:nvSpPr>
          <p:cNvPr id="48" name="object 19">
            <a:extLst>
              <a:ext uri="{FF2B5EF4-FFF2-40B4-BE49-F238E27FC236}">
                <a16:creationId xmlns:a16="http://schemas.microsoft.com/office/drawing/2014/main" id="{A1B50D3D-398A-4604-B63E-B290D8DA473A}"/>
              </a:ext>
            </a:extLst>
          </p:cNvPr>
          <p:cNvSpPr/>
          <p:nvPr/>
        </p:nvSpPr>
        <p:spPr>
          <a:xfrm>
            <a:off x="4291868" y="2180461"/>
            <a:ext cx="0" cy="324485"/>
          </a:xfrm>
          <a:custGeom>
            <a:avLst/>
            <a:gdLst/>
            <a:ahLst/>
            <a:cxnLst/>
            <a:rect l="l" t="t" r="r" b="b"/>
            <a:pathLst>
              <a:path h="324485">
                <a:moveTo>
                  <a:pt x="0" y="323996"/>
                </a:moveTo>
                <a:lnTo>
                  <a:pt x="1" y="0"/>
                </a:lnTo>
              </a:path>
            </a:pathLst>
          </a:custGeom>
          <a:ln w="28574">
            <a:solidFill>
              <a:srgbClr val="004DD6"/>
            </a:solidFill>
          </a:ln>
        </p:spPr>
        <p:txBody>
          <a:bodyPr wrap="square" lIns="0" tIns="0" rIns="0" bIns="0" rtlCol="0"/>
          <a:lstStyle/>
          <a:p>
            <a:endParaRPr sz="2000"/>
          </a:p>
        </p:txBody>
      </p:sp>
      <p:sp>
        <p:nvSpPr>
          <p:cNvPr id="49" name="object 20">
            <a:extLst>
              <a:ext uri="{FF2B5EF4-FFF2-40B4-BE49-F238E27FC236}">
                <a16:creationId xmlns:a16="http://schemas.microsoft.com/office/drawing/2014/main" id="{6A59777D-159B-4008-B435-2C02459D031D}"/>
              </a:ext>
            </a:extLst>
          </p:cNvPr>
          <p:cNvSpPr/>
          <p:nvPr/>
        </p:nvSpPr>
        <p:spPr>
          <a:xfrm>
            <a:off x="5069492" y="2176552"/>
            <a:ext cx="0" cy="324485"/>
          </a:xfrm>
          <a:custGeom>
            <a:avLst/>
            <a:gdLst/>
            <a:ahLst/>
            <a:cxnLst/>
            <a:rect l="l" t="t" r="r" b="b"/>
            <a:pathLst>
              <a:path h="324485">
                <a:moveTo>
                  <a:pt x="0" y="323996"/>
                </a:moveTo>
                <a:lnTo>
                  <a:pt x="1" y="0"/>
                </a:lnTo>
              </a:path>
            </a:pathLst>
          </a:custGeom>
          <a:ln w="28574">
            <a:solidFill>
              <a:srgbClr val="004DD6"/>
            </a:solidFill>
          </a:ln>
        </p:spPr>
        <p:txBody>
          <a:bodyPr wrap="square" lIns="0" tIns="0" rIns="0" bIns="0" rtlCol="0"/>
          <a:lstStyle/>
          <a:p>
            <a:endParaRPr sz="2000"/>
          </a:p>
        </p:txBody>
      </p:sp>
      <p:sp>
        <p:nvSpPr>
          <p:cNvPr id="50" name="object 21">
            <a:extLst>
              <a:ext uri="{FF2B5EF4-FFF2-40B4-BE49-F238E27FC236}">
                <a16:creationId xmlns:a16="http://schemas.microsoft.com/office/drawing/2014/main" id="{1AC8113C-B30A-4E3B-B840-8BDBFA4DBE9A}"/>
              </a:ext>
            </a:extLst>
          </p:cNvPr>
          <p:cNvSpPr/>
          <p:nvPr/>
        </p:nvSpPr>
        <p:spPr>
          <a:xfrm>
            <a:off x="5847119" y="2172644"/>
            <a:ext cx="0" cy="324485"/>
          </a:xfrm>
          <a:custGeom>
            <a:avLst/>
            <a:gdLst/>
            <a:ahLst/>
            <a:cxnLst/>
            <a:rect l="l" t="t" r="r" b="b"/>
            <a:pathLst>
              <a:path h="324485">
                <a:moveTo>
                  <a:pt x="0" y="323996"/>
                </a:moveTo>
                <a:lnTo>
                  <a:pt x="1" y="0"/>
                </a:lnTo>
              </a:path>
            </a:pathLst>
          </a:custGeom>
          <a:ln w="28574">
            <a:solidFill>
              <a:srgbClr val="004DD6"/>
            </a:solidFill>
          </a:ln>
        </p:spPr>
        <p:txBody>
          <a:bodyPr wrap="square" lIns="0" tIns="0" rIns="0" bIns="0" rtlCol="0"/>
          <a:lstStyle/>
          <a:p>
            <a:endParaRPr sz="2000"/>
          </a:p>
        </p:txBody>
      </p:sp>
      <p:sp>
        <p:nvSpPr>
          <p:cNvPr id="51" name="object 22">
            <a:extLst>
              <a:ext uri="{FF2B5EF4-FFF2-40B4-BE49-F238E27FC236}">
                <a16:creationId xmlns:a16="http://schemas.microsoft.com/office/drawing/2014/main" id="{56D1F2DE-0ECE-4F27-B006-8A7F37DEBE9B}"/>
              </a:ext>
            </a:extLst>
          </p:cNvPr>
          <p:cNvSpPr/>
          <p:nvPr/>
        </p:nvSpPr>
        <p:spPr>
          <a:xfrm>
            <a:off x="6609131" y="2172644"/>
            <a:ext cx="0" cy="324485"/>
          </a:xfrm>
          <a:custGeom>
            <a:avLst/>
            <a:gdLst/>
            <a:ahLst/>
            <a:cxnLst/>
            <a:rect l="l" t="t" r="r" b="b"/>
            <a:pathLst>
              <a:path h="324485">
                <a:moveTo>
                  <a:pt x="0" y="323996"/>
                </a:moveTo>
                <a:lnTo>
                  <a:pt x="0" y="0"/>
                </a:lnTo>
              </a:path>
            </a:pathLst>
          </a:custGeom>
          <a:ln w="28574">
            <a:solidFill>
              <a:srgbClr val="004DD6"/>
            </a:solidFill>
          </a:ln>
        </p:spPr>
        <p:txBody>
          <a:bodyPr wrap="square" lIns="0" tIns="0" rIns="0" bIns="0" rtlCol="0"/>
          <a:lstStyle/>
          <a:p>
            <a:endParaRPr sz="2000"/>
          </a:p>
        </p:txBody>
      </p:sp>
      <p:sp>
        <p:nvSpPr>
          <p:cNvPr id="52" name="object 23">
            <a:extLst>
              <a:ext uri="{FF2B5EF4-FFF2-40B4-BE49-F238E27FC236}">
                <a16:creationId xmlns:a16="http://schemas.microsoft.com/office/drawing/2014/main" id="{81CB1546-4949-4F66-A1B8-2213C4BF01E8}"/>
              </a:ext>
            </a:extLst>
          </p:cNvPr>
          <p:cNvSpPr txBox="1"/>
          <p:nvPr/>
        </p:nvSpPr>
        <p:spPr>
          <a:xfrm>
            <a:off x="4429307" y="2465567"/>
            <a:ext cx="1919707" cy="937436"/>
          </a:xfrm>
          <a:prstGeom prst="rect">
            <a:avLst/>
          </a:prstGeom>
        </p:spPr>
        <p:txBody>
          <a:bodyPr vert="horz" wrap="square" lIns="0" tIns="13970" rIns="0" bIns="0" rtlCol="0">
            <a:spAutoFit/>
          </a:bodyPr>
          <a:lstStyle/>
          <a:p>
            <a:pPr marL="12700" marR="5080" algn="just">
              <a:lnSpc>
                <a:spcPct val="99500"/>
              </a:lnSpc>
              <a:spcBef>
                <a:spcPts val="110"/>
              </a:spcBef>
            </a:pPr>
            <a:r>
              <a:rPr sz="2000" dirty="0">
                <a:latin typeface="微软雅黑"/>
                <a:cs typeface="微软雅黑"/>
              </a:rPr>
              <a:t>设 计 </a:t>
            </a:r>
            <a:r>
              <a:rPr sz="2800" baseline="1543" dirty="0">
                <a:latin typeface="微软雅黑"/>
                <a:cs typeface="微软雅黑"/>
              </a:rPr>
              <a:t>设 计</a:t>
            </a:r>
            <a:r>
              <a:rPr sz="2800" spc="787" baseline="1543" dirty="0">
                <a:latin typeface="微软雅黑"/>
                <a:cs typeface="微软雅黑"/>
              </a:rPr>
              <a:t> </a:t>
            </a:r>
            <a:r>
              <a:rPr sz="2800" baseline="1543" dirty="0">
                <a:latin typeface="微软雅黑"/>
                <a:cs typeface="微软雅黑"/>
              </a:rPr>
              <a:t>设 计 </a:t>
            </a:r>
            <a:r>
              <a:rPr sz="2000" dirty="0">
                <a:latin typeface="微软雅黑"/>
                <a:cs typeface="微软雅黑"/>
              </a:rPr>
              <a:t>开 发 </a:t>
            </a:r>
            <a:r>
              <a:rPr sz="2800" baseline="1543" dirty="0">
                <a:latin typeface="微软雅黑"/>
                <a:cs typeface="微软雅黑"/>
              </a:rPr>
              <a:t>开 发</a:t>
            </a:r>
            <a:r>
              <a:rPr sz="2800" spc="787" baseline="1543" dirty="0">
                <a:latin typeface="微软雅黑"/>
                <a:cs typeface="微软雅黑"/>
              </a:rPr>
              <a:t> </a:t>
            </a:r>
            <a:r>
              <a:rPr sz="2800" baseline="1543" dirty="0">
                <a:latin typeface="微软雅黑"/>
                <a:cs typeface="微软雅黑"/>
              </a:rPr>
              <a:t>开 发 </a:t>
            </a:r>
            <a:r>
              <a:rPr sz="2000" dirty="0">
                <a:latin typeface="微软雅黑"/>
                <a:cs typeface="微软雅黑"/>
              </a:rPr>
              <a:t>测 试 </a:t>
            </a:r>
            <a:r>
              <a:rPr sz="2800" baseline="1543" dirty="0">
                <a:latin typeface="微软雅黑"/>
                <a:cs typeface="微软雅黑"/>
              </a:rPr>
              <a:t>测 试</a:t>
            </a:r>
            <a:r>
              <a:rPr sz="2800" spc="787" baseline="1543" dirty="0">
                <a:latin typeface="微软雅黑"/>
                <a:cs typeface="微软雅黑"/>
              </a:rPr>
              <a:t> </a:t>
            </a:r>
            <a:r>
              <a:rPr sz="2800" baseline="1543" dirty="0">
                <a:latin typeface="微软雅黑"/>
                <a:cs typeface="微软雅黑"/>
              </a:rPr>
              <a:t>测 试</a:t>
            </a:r>
          </a:p>
        </p:txBody>
      </p:sp>
      <p:sp>
        <p:nvSpPr>
          <p:cNvPr id="53" name="object 24">
            <a:extLst>
              <a:ext uri="{FF2B5EF4-FFF2-40B4-BE49-F238E27FC236}">
                <a16:creationId xmlns:a16="http://schemas.microsoft.com/office/drawing/2014/main" id="{CDAF83D2-E6E6-469E-9C57-F6EA64CED490}"/>
              </a:ext>
            </a:extLst>
          </p:cNvPr>
          <p:cNvSpPr txBox="1"/>
          <p:nvPr/>
        </p:nvSpPr>
        <p:spPr>
          <a:xfrm>
            <a:off x="6742658" y="2453848"/>
            <a:ext cx="621151" cy="937436"/>
          </a:xfrm>
          <a:prstGeom prst="rect">
            <a:avLst/>
          </a:prstGeom>
        </p:spPr>
        <p:txBody>
          <a:bodyPr vert="horz" wrap="square" lIns="0" tIns="13970" rIns="0" bIns="0" rtlCol="0">
            <a:spAutoFit/>
          </a:bodyPr>
          <a:lstStyle/>
          <a:p>
            <a:pPr marL="12700" marR="5080" algn="just">
              <a:lnSpc>
                <a:spcPct val="99500"/>
              </a:lnSpc>
              <a:spcBef>
                <a:spcPts val="110"/>
              </a:spcBef>
            </a:pPr>
            <a:r>
              <a:rPr sz="2000" dirty="0">
                <a:latin typeface="微软雅黑"/>
                <a:cs typeface="微软雅黑"/>
              </a:rPr>
              <a:t>设计 开发 测试</a:t>
            </a:r>
          </a:p>
        </p:txBody>
      </p:sp>
      <p:sp>
        <p:nvSpPr>
          <p:cNvPr id="54" name="object 25">
            <a:extLst>
              <a:ext uri="{FF2B5EF4-FFF2-40B4-BE49-F238E27FC236}">
                <a16:creationId xmlns:a16="http://schemas.microsoft.com/office/drawing/2014/main" id="{44CF7492-8318-4CED-ACA9-F40437F20869}"/>
              </a:ext>
            </a:extLst>
          </p:cNvPr>
          <p:cNvSpPr/>
          <p:nvPr/>
        </p:nvSpPr>
        <p:spPr>
          <a:xfrm>
            <a:off x="1540852" y="3722032"/>
            <a:ext cx="441567" cy="441567"/>
          </a:xfrm>
          <a:prstGeom prst="rect">
            <a:avLst/>
          </a:prstGeom>
          <a:blipFill>
            <a:blip r:embed="rId4" cstate="print"/>
            <a:stretch>
              <a:fillRect/>
            </a:stretch>
          </a:blipFill>
        </p:spPr>
        <p:txBody>
          <a:bodyPr wrap="square" lIns="0" tIns="0" rIns="0" bIns="0" rtlCol="0"/>
          <a:lstStyle/>
          <a:p>
            <a:endParaRPr sz="2000"/>
          </a:p>
        </p:txBody>
      </p:sp>
      <p:sp>
        <p:nvSpPr>
          <p:cNvPr id="55" name="object 26">
            <a:extLst>
              <a:ext uri="{FF2B5EF4-FFF2-40B4-BE49-F238E27FC236}">
                <a16:creationId xmlns:a16="http://schemas.microsoft.com/office/drawing/2014/main" id="{DD12C5E8-3A5A-4590-96A0-BB69171B34D5}"/>
              </a:ext>
            </a:extLst>
          </p:cNvPr>
          <p:cNvSpPr txBox="1"/>
          <p:nvPr/>
        </p:nvSpPr>
        <p:spPr>
          <a:xfrm>
            <a:off x="5193719" y="3751707"/>
            <a:ext cx="1053266"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a:cs typeface="微软雅黑"/>
              </a:rPr>
              <a:t>开发团队</a:t>
            </a:r>
          </a:p>
        </p:txBody>
      </p:sp>
      <p:sp>
        <p:nvSpPr>
          <p:cNvPr id="56" name="object 27">
            <a:extLst>
              <a:ext uri="{FF2B5EF4-FFF2-40B4-BE49-F238E27FC236}">
                <a16:creationId xmlns:a16="http://schemas.microsoft.com/office/drawing/2014/main" id="{D0825173-C482-453F-9F6C-A111567AC91C}"/>
              </a:ext>
            </a:extLst>
          </p:cNvPr>
          <p:cNvSpPr/>
          <p:nvPr/>
        </p:nvSpPr>
        <p:spPr>
          <a:xfrm>
            <a:off x="4702178" y="3718124"/>
            <a:ext cx="441567" cy="441567"/>
          </a:xfrm>
          <a:prstGeom prst="rect">
            <a:avLst/>
          </a:prstGeom>
          <a:blipFill>
            <a:blip r:embed="rId4" cstate="print"/>
            <a:stretch>
              <a:fillRect/>
            </a:stretch>
          </a:blipFill>
        </p:spPr>
        <p:txBody>
          <a:bodyPr wrap="square" lIns="0" tIns="0" rIns="0" bIns="0" rtlCol="0"/>
          <a:lstStyle/>
          <a:p>
            <a:endParaRPr sz="2000"/>
          </a:p>
        </p:txBody>
      </p:sp>
      <p:sp>
        <p:nvSpPr>
          <p:cNvPr id="58" name="object 28">
            <a:extLst>
              <a:ext uri="{FF2B5EF4-FFF2-40B4-BE49-F238E27FC236}">
                <a16:creationId xmlns:a16="http://schemas.microsoft.com/office/drawing/2014/main" id="{939312C4-50D7-4D84-804E-98112B28FA25}"/>
              </a:ext>
            </a:extLst>
          </p:cNvPr>
          <p:cNvSpPr txBox="1"/>
          <p:nvPr/>
        </p:nvSpPr>
        <p:spPr>
          <a:xfrm>
            <a:off x="7847037" y="3747799"/>
            <a:ext cx="1058541"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a:cs typeface="微软雅黑"/>
              </a:rPr>
              <a:t>开发团队</a:t>
            </a:r>
          </a:p>
        </p:txBody>
      </p:sp>
      <p:sp>
        <p:nvSpPr>
          <p:cNvPr id="60" name="object 29">
            <a:extLst>
              <a:ext uri="{FF2B5EF4-FFF2-40B4-BE49-F238E27FC236}">
                <a16:creationId xmlns:a16="http://schemas.microsoft.com/office/drawing/2014/main" id="{3C593D0B-8216-4FDE-B46C-F852BE689136}"/>
              </a:ext>
            </a:extLst>
          </p:cNvPr>
          <p:cNvSpPr/>
          <p:nvPr/>
        </p:nvSpPr>
        <p:spPr>
          <a:xfrm>
            <a:off x="7355499" y="3714217"/>
            <a:ext cx="441566" cy="441567"/>
          </a:xfrm>
          <a:prstGeom prst="rect">
            <a:avLst/>
          </a:prstGeom>
          <a:blipFill>
            <a:blip r:embed="rId4" cstate="print"/>
            <a:stretch>
              <a:fillRect/>
            </a:stretch>
          </a:blipFill>
        </p:spPr>
        <p:txBody>
          <a:bodyPr wrap="square" lIns="0" tIns="0" rIns="0" bIns="0" rtlCol="0"/>
          <a:lstStyle/>
          <a:p>
            <a:endParaRPr sz="2000"/>
          </a:p>
        </p:txBody>
      </p:sp>
      <p:sp>
        <p:nvSpPr>
          <p:cNvPr id="62" name="object 30">
            <a:extLst>
              <a:ext uri="{FF2B5EF4-FFF2-40B4-BE49-F238E27FC236}">
                <a16:creationId xmlns:a16="http://schemas.microsoft.com/office/drawing/2014/main" id="{4BD7CA6D-762D-4927-BEA4-F540E0776752}"/>
              </a:ext>
            </a:extLst>
          </p:cNvPr>
          <p:cNvSpPr txBox="1"/>
          <p:nvPr/>
        </p:nvSpPr>
        <p:spPr>
          <a:xfrm>
            <a:off x="9468735" y="3747799"/>
            <a:ext cx="1208306"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a:cs typeface="微软雅黑"/>
              </a:rPr>
              <a:t>开发团队</a:t>
            </a:r>
          </a:p>
        </p:txBody>
      </p:sp>
      <p:sp>
        <p:nvSpPr>
          <p:cNvPr id="83" name="object 31">
            <a:extLst>
              <a:ext uri="{FF2B5EF4-FFF2-40B4-BE49-F238E27FC236}">
                <a16:creationId xmlns:a16="http://schemas.microsoft.com/office/drawing/2014/main" id="{A974568F-211E-4609-BC76-3661632FD828}"/>
              </a:ext>
            </a:extLst>
          </p:cNvPr>
          <p:cNvSpPr/>
          <p:nvPr/>
        </p:nvSpPr>
        <p:spPr>
          <a:xfrm>
            <a:off x="9016270" y="3714217"/>
            <a:ext cx="441566" cy="441567"/>
          </a:xfrm>
          <a:prstGeom prst="rect">
            <a:avLst/>
          </a:prstGeom>
          <a:blipFill>
            <a:blip r:embed="rId4" cstate="print"/>
            <a:stretch>
              <a:fillRect/>
            </a:stretch>
          </a:blipFill>
        </p:spPr>
        <p:txBody>
          <a:bodyPr wrap="square" lIns="0" tIns="0" rIns="0" bIns="0" rtlCol="0"/>
          <a:lstStyle/>
          <a:p>
            <a:endParaRPr sz="2000"/>
          </a:p>
        </p:txBody>
      </p:sp>
      <p:sp>
        <p:nvSpPr>
          <p:cNvPr id="85" name="object 32">
            <a:extLst>
              <a:ext uri="{FF2B5EF4-FFF2-40B4-BE49-F238E27FC236}">
                <a16:creationId xmlns:a16="http://schemas.microsoft.com/office/drawing/2014/main" id="{F4A1D8B3-3C42-49BC-9E34-0B7C07719270}"/>
              </a:ext>
            </a:extLst>
          </p:cNvPr>
          <p:cNvSpPr/>
          <p:nvPr/>
        </p:nvSpPr>
        <p:spPr>
          <a:xfrm>
            <a:off x="1295967" y="5507832"/>
            <a:ext cx="8375015" cy="0"/>
          </a:xfrm>
          <a:custGeom>
            <a:avLst/>
            <a:gdLst/>
            <a:ahLst/>
            <a:cxnLst/>
            <a:rect l="l" t="t" r="r" b="b"/>
            <a:pathLst>
              <a:path w="8375015">
                <a:moveTo>
                  <a:pt x="0" y="0"/>
                </a:moveTo>
                <a:lnTo>
                  <a:pt x="8374855" y="0"/>
                </a:lnTo>
              </a:path>
            </a:pathLst>
          </a:custGeom>
          <a:ln w="76199">
            <a:solidFill>
              <a:srgbClr val="008F00"/>
            </a:solidFill>
          </a:ln>
        </p:spPr>
        <p:txBody>
          <a:bodyPr wrap="square" lIns="0" tIns="0" rIns="0" bIns="0" rtlCol="0"/>
          <a:lstStyle/>
          <a:p>
            <a:endParaRPr sz="2000"/>
          </a:p>
        </p:txBody>
      </p:sp>
      <p:sp>
        <p:nvSpPr>
          <p:cNvPr id="87" name="object 33">
            <a:extLst>
              <a:ext uri="{FF2B5EF4-FFF2-40B4-BE49-F238E27FC236}">
                <a16:creationId xmlns:a16="http://schemas.microsoft.com/office/drawing/2014/main" id="{974AD03F-F409-4409-BF1F-AB02D3403060}"/>
              </a:ext>
            </a:extLst>
          </p:cNvPr>
          <p:cNvSpPr/>
          <p:nvPr/>
        </p:nvSpPr>
        <p:spPr>
          <a:xfrm>
            <a:off x="9518425" y="5393533"/>
            <a:ext cx="228600" cy="228600"/>
          </a:xfrm>
          <a:custGeom>
            <a:avLst/>
            <a:gdLst/>
            <a:ahLst/>
            <a:cxnLst/>
            <a:rect l="l" t="t" r="r" b="b"/>
            <a:pathLst>
              <a:path w="228600" h="228600">
                <a:moveTo>
                  <a:pt x="0" y="0"/>
                </a:moveTo>
                <a:lnTo>
                  <a:pt x="0" y="228600"/>
                </a:lnTo>
                <a:lnTo>
                  <a:pt x="228600" y="114300"/>
                </a:lnTo>
                <a:lnTo>
                  <a:pt x="0" y="0"/>
                </a:lnTo>
                <a:close/>
              </a:path>
            </a:pathLst>
          </a:custGeom>
          <a:solidFill>
            <a:srgbClr val="008F00"/>
          </a:solidFill>
        </p:spPr>
        <p:txBody>
          <a:bodyPr wrap="square" lIns="0" tIns="0" rIns="0" bIns="0" rtlCol="0"/>
          <a:lstStyle/>
          <a:p>
            <a:endParaRPr sz="2000"/>
          </a:p>
        </p:txBody>
      </p:sp>
      <p:sp>
        <p:nvSpPr>
          <p:cNvPr id="89" name="object 34">
            <a:extLst>
              <a:ext uri="{FF2B5EF4-FFF2-40B4-BE49-F238E27FC236}">
                <a16:creationId xmlns:a16="http://schemas.microsoft.com/office/drawing/2014/main" id="{3CC360FA-A78B-4AF9-8FA8-A7D4CA9C0F21}"/>
              </a:ext>
            </a:extLst>
          </p:cNvPr>
          <p:cNvSpPr txBox="1"/>
          <p:nvPr/>
        </p:nvSpPr>
        <p:spPr>
          <a:xfrm>
            <a:off x="10006200" y="5361905"/>
            <a:ext cx="757403" cy="382156"/>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8000"/>
                </a:solidFill>
                <a:latin typeface="微软雅黑"/>
                <a:cs typeface="微软雅黑"/>
              </a:rPr>
              <a:t>主干</a:t>
            </a:r>
            <a:endParaRPr sz="2400" dirty="0">
              <a:latin typeface="微软雅黑"/>
              <a:cs typeface="微软雅黑"/>
            </a:endParaRPr>
          </a:p>
        </p:txBody>
      </p:sp>
      <p:sp>
        <p:nvSpPr>
          <p:cNvPr id="91" name="object 35">
            <a:extLst>
              <a:ext uri="{FF2B5EF4-FFF2-40B4-BE49-F238E27FC236}">
                <a16:creationId xmlns:a16="http://schemas.microsoft.com/office/drawing/2014/main" id="{94C96278-BA71-44E1-9139-67D21629A615}"/>
              </a:ext>
            </a:extLst>
          </p:cNvPr>
          <p:cNvSpPr/>
          <p:nvPr/>
        </p:nvSpPr>
        <p:spPr>
          <a:xfrm>
            <a:off x="1887772" y="5413723"/>
            <a:ext cx="202116" cy="203909"/>
          </a:xfrm>
          <a:prstGeom prst="rect">
            <a:avLst/>
          </a:prstGeom>
          <a:blipFill>
            <a:blip r:embed="rId5" cstate="print"/>
            <a:stretch>
              <a:fillRect/>
            </a:stretch>
          </a:blipFill>
        </p:spPr>
        <p:txBody>
          <a:bodyPr wrap="square" lIns="0" tIns="0" rIns="0" bIns="0" rtlCol="0"/>
          <a:lstStyle/>
          <a:p>
            <a:endParaRPr sz="2000"/>
          </a:p>
        </p:txBody>
      </p:sp>
      <p:sp>
        <p:nvSpPr>
          <p:cNvPr id="93" name="object 36">
            <a:extLst>
              <a:ext uri="{FF2B5EF4-FFF2-40B4-BE49-F238E27FC236}">
                <a16:creationId xmlns:a16="http://schemas.microsoft.com/office/drawing/2014/main" id="{AA2F2EDA-B7E1-42B7-BC36-94D5B793C580}"/>
              </a:ext>
            </a:extLst>
          </p:cNvPr>
          <p:cNvSpPr/>
          <p:nvPr/>
        </p:nvSpPr>
        <p:spPr>
          <a:xfrm>
            <a:off x="2008368" y="4779048"/>
            <a:ext cx="450850" cy="635000"/>
          </a:xfrm>
          <a:custGeom>
            <a:avLst/>
            <a:gdLst/>
            <a:ahLst/>
            <a:cxnLst/>
            <a:rect l="l" t="t" r="r" b="b"/>
            <a:pathLst>
              <a:path w="450850" h="635000">
                <a:moveTo>
                  <a:pt x="0" y="634674"/>
                </a:moveTo>
                <a:lnTo>
                  <a:pt x="450779" y="0"/>
                </a:lnTo>
              </a:path>
            </a:pathLst>
          </a:custGeom>
          <a:ln w="38099">
            <a:solidFill>
              <a:srgbClr val="0329D6"/>
            </a:solidFill>
          </a:ln>
        </p:spPr>
        <p:txBody>
          <a:bodyPr wrap="square" lIns="0" tIns="0" rIns="0" bIns="0" rtlCol="0"/>
          <a:lstStyle/>
          <a:p>
            <a:endParaRPr sz="2000"/>
          </a:p>
        </p:txBody>
      </p:sp>
      <p:sp>
        <p:nvSpPr>
          <p:cNvPr id="95" name="object 37">
            <a:extLst>
              <a:ext uri="{FF2B5EF4-FFF2-40B4-BE49-F238E27FC236}">
                <a16:creationId xmlns:a16="http://schemas.microsoft.com/office/drawing/2014/main" id="{9142BF8F-33BE-41C6-A6FD-663EEEF4E8EF}"/>
              </a:ext>
            </a:extLst>
          </p:cNvPr>
          <p:cNvSpPr/>
          <p:nvPr/>
        </p:nvSpPr>
        <p:spPr>
          <a:xfrm>
            <a:off x="2438585" y="4786310"/>
            <a:ext cx="1135380" cy="0"/>
          </a:xfrm>
          <a:custGeom>
            <a:avLst/>
            <a:gdLst/>
            <a:ahLst/>
            <a:cxnLst/>
            <a:rect l="l" t="t" r="r" b="b"/>
            <a:pathLst>
              <a:path w="1135379">
                <a:moveTo>
                  <a:pt x="0" y="0"/>
                </a:moveTo>
                <a:lnTo>
                  <a:pt x="1135061" y="0"/>
                </a:lnTo>
              </a:path>
            </a:pathLst>
          </a:custGeom>
          <a:ln w="38099">
            <a:solidFill>
              <a:srgbClr val="0329D6"/>
            </a:solidFill>
          </a:ln>
        </p:spPr>
        <p:txBody>
          <a:bodyPr wrap="square" lIns="0" tIns="0" rIns="0" bIns="0" rtlCol="0"/>
          <a:lstStyle/>
          <a:p>
            <a:endParaRPr sz="2000"/>
          </a:p>
        </p:txBody>
      </p:sp>
      <p:sp>
        <p:nvSpPr>
          <p:cNvPr id="97" name="object 38">
            <a:extLst>
              <a:ext uri="{FF2B5EF4-FFF2-40B4-BE49-F238E27FC236}">
                <a16:creationId xmlns:a16="http://schemas.microsoft.com/office/drawing/2014/main" id="{FB7E0183-2445-4C6C-B76E-18ED691915C4}"/>
              </a:ext>
            </a:extLst>
          </p:cNvPr>
          <p:cNvSpPr/>
          <p:nvPr/>
        </p:nvSpPr>
        <p:spPr>
          <a:xfrm>
            <a:off x="3497447" y="4729160"/>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329D6"/>
          </a:solidFill>
        </p:spPr>
        <p:txBody>
          <a:bodyPr wrap="square" lIns="0" tIns="0" rIns="0" bIns="0" rtlCol="0"/>
          <a:lstStyle/>
          <a:p>
            <a:endParaRPr sz="2000"/>
          </a:p>
        </p:txBody>
      </p:sp>
      <p:sp>
        <p:nvSpPr>
          <p:cNvPr id="99" name="object 39">
            <a:extLst>
              <a:ext uri="{FF2B5EF4-FFF2-40B4-BE49-F238E27FC236}">
                <a16:creationId xmlns:a16="http://schemas.microsoft.com/office/drawing/2014/main" id="{9618F22F-4A83-478E-8A3E-32F1A529DBAE}"/>
              </a:ext>
            </a:extLst>
          </p:cNvPr>
          <p:cNvSpPr txBox="1"/>
          <p:nvPr/>
        </p:nvSpPr>
        <p:spPr>
          <a:xfrm>
            <a:off x="2494611" y="4878250"/>
            <a:ext cx="1135380"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00CC"/>
                </a:solidFill>
                <a:latin typeface="微软雅黑"/>
                <a:cs typeface="微软雅黑"/>
              </a:rPr>
              <a:t>分支提测</a:t>
            </a:r>
            <a:endParaRPr sz="2000" dirty="0">
              <a:latin typeface="微软雅黑"/>
              <a:cs typeface="微软雅黑"/>
            </a:endParaRPr>
          </a:p>
        </p:txBody>
      </p:sp>
      <p:sp>
        <p:nvSpPr>
          <p:cNvPr id="101" name="object 40">
            <a:extLst>
              <a:ext uri="{FF2B5EF4-FFF2-40B4-BE49-F238E27FC236}">
                <a16:creationId xmlns:a16="http://schemas.microsoft.com/office/drawing/2014/main" id="{8643EB70-308F-4C53-9299-AC6D0BE44F15}"/>
              </a:ext>
            </a:extLst>
          </p:cNvPr>
          <p:cNvSpPr/>
          <p:nvPr/>
        </p:nvSpPr>
        <p:spPr>
          <a:xfrm>
            <a:off x="3837711" y="5429353"/>
            <a:ext cx="202115" cy="203909"/>
          </a:xfrm>
          <a:prstGeom prst="rect">
            <a:avLst/>
          </a:prstGeom>
          <a:blipFill>
            <a:blip r:embed="rId6" cstate="print"/>
            <a:stretch>
              <a:fillRect/>
            </a:stretch>
          </a:blipFill>
        </p:spPr>
        <p:txBody>
          <a:bodyPr wrap="square" lIns="0" tIns="0" rIns="0" bIns="0" rtlCol="0"/>
          <a:lstStyle/>
          <a:p>
            <a:endParaRPr sz="2000"/>
          </a:p>
        </p:txBody>
      </p:sp>
      <p:sp>
        <p:nvSpPr>
          <p:cNvPr id="141" name="object 41">
            <a:extLst>
              <a:ext uri="{FF2B5EF4-FFF2-40B4-BE49-F238E27FC236}">
                <a16:creationId xmlns:a16="http://schemas.microsoft.com/office/drawing/2014/main" id="{E3AEE638-DEEF-4063-8AF5-C7EE4C60D270}"/>
              </a:ext>
            </a:extLst>
          </p:cNvPr>
          <p:cNvSpPr/>
          <p:nvPr/>
        </p:nvSpPr>
        <p:spPr>
          <a:xfrm>
            <a:off x="3958307" y="4794678"/>
            <a:ext cx="450850" cy="635000"/>
          </a:xfrm>
          <a:custGeom>
            <a:avLst/>
            <a:gdLst/>
            <a:ahLst/>
            <a:cxnLst/>
            <a:rect l="l" t="t" r="r" b="b"/>
            <a:pathLst>
              <a:path w="450850" h="635000">
                <a:moveTo>
                  <a:pt x="0" y="634674"/>
                </a:moveTo>
                <a:lnTo>
                  <a:pt x="450779" y="0"/>
                </a:lnTo>
              </a:path>
            </a:pathLst>
          </a:custGeom>
          <a:ln w="38099">
            <a:solidFill>
              <a:srgbClr val="0329D6"/>
            </a:solidFill>
          </a:ln>
        </p:spPr>
        <p:txBody>
          <a:bodyPr wrap="square" lIns="0" tIns="0" rIns="0" bIns="0" rtlCol="0"/>
          <a:lstStyle/>
          <a:p>
            <a:endParaRPr sz="2000"/>
          </a:p>
        </p:txBody>
      </p:sp>
      <p:sp>
        <p:nvSpPr>
          <p:cNvPr id="143" name="object 42">
            <a:extLst>
              <a:ext uri="{FF2B5EF4-FFF2-40B4-BE49-F238E27FC236}">
                <a16:creationId xmlns:a16="http://schemas.microsoft.com/office/drawing/2014/main" id="{C0B3C179-D9E1-4091-97DE-1683A7D5C781}"/>
              </a:ext>
            </a:extLst>
          </p:cNvPr>
          <p:cNvSpPr/>
          <p:nvPr/>
        </p:nvSpPr>
        <p:spPr>
          <a:xfrm>
            <a:off x="4388523" y="4801940"/>
            <a:ext cx="1135380" cy="0"/>
          </a:xfrm>
          <a:custGeom>
            <a:avLst/>
            <a:gdLst/>
            <a:ahLst/>
            <a:cxnLst/>
            <a:rect l="l" t="t" r="r" b="b"/>
            <a:pathLst>
              <a:path w="1135379">
                <a:moveTo>
                  <a:pt x="0" y="0"/>
                </a:moveTo>
                <a:lnTo>
                  <a:pt x="1135062" y="0"/>
                </a:lnTo>
              </a:path>
            </a:pathLst>
          </a:custGeom>
          <a:ln w="38099">
            <a:solidFill>
              <a:srgbClr val="0329D6"/>
            </a:solidFill>
          </a:ln>
        </p:spPr>
        <p:txBody>
          <a:bodyPr wrap="square" lIns="0" tIns="0" rIns="0" bIns="0" rtlCol="0"/>
          <a:lstStyle/>
          <a:p>
            <a:endParaRPr sz="2000"/>
          </a:p>
        </p:txBody>
      </p:sp>
      <p:sp>
        <p:nvSpPr>
          <p:cNvPr id="145" name="object 43">
            <a:extLst>
              <a:ext uri="{FF2B5EF4-FFF2-40B4-BE49-F238E27FC236}">
                <a16:creationId xmlns:a16="http://schemas.microsoft.com/office/drawing/2014/main" id="{9B6E394A-FD5D-4C46-A387-39F6A9C69810}"/>
              </a:ext>
            </a:extLst>
          </p:cNvPr>
          <p:cNvSpPr/>
          <p:nvPr/>
        </p:nvSpPr>
        <p:spPr>
          <a:xfrm>
            <a:off x="5447386" y="4744790"/>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329D6"/>
          </a:solidFill>
        </p:spPr>
        <p:txBody>
          <a:bodyPr wrap="square" lIns="0" tIns="0" rIns="0" bIns="0" rtlCol="0"/>
          <a:lstStyle/>
          <a:p>
            <a:endParaRPr sz="2000"/>
          </a:p>
        </p:txBody>
      </p:sp>
      <p:sp>
        <p:nvSpPr>
          <p:cNvPr id="147" name="object 44">
            <a:extLst>
              <a:ext uri="{FF2B5EF4-FFF2-40B4-BE49-F238E27FC236}">
                <a16:creationId xmlns:a16="http://schemas.microsoft.com/office/drawing/2014/main" id="{73AF996B-196C-4357-B01A-CCE778FA2EB9}"/>
              </a:ext>
            </a:extLst>
          </p:cNvPr>
          <p:cNvSpPr/>
          <p:nvPr/>
        </p:nvSpPr>
        <p:spPr>
          <a:xfrm>
            <a:off x="5850174" y="5429353"/>
            <a:ext cx="202115" cy="203909"/>
          </a:xfrm>
          <a:prstGeom prst="rect">
            <a:avLst/>
          </a:prstGeom>
          <a:blipFill>
            <a:blip r:embed="rId5" cstate="print"/>
            <a:stretch>
              <a:fillRect/>
            </a:stretch>
          </a:blipFill>
        </p:spPr>
        <p:txBody>
          <a:bodyPr wrap="square" lIns="0" tIns="0" rIns="0" bIns="0" rtlCol="0"/>
          <a:lstStyle/>
          <a:p>
            <a:endParaRPr sz="2000"/>
          </a:p>
        </p:txBody>
      </p:sp>
      <p:sp>
        <p:nvSpPr>
          <p:cNvPr id="149" name="object 45">
            <a:extLst>
              <a:ext uri="{FF2B5EF4-FFF2-40B4-BE49-F238E27FC236}">
                <a16:creationId xmlns:a16="http://schemas.microsoft.com/office/drawing/2014/main" id="{5C4DEC13-EC5C-4844-8717-40FAA44EFAF8}"/>
              </a:ext>
            </a:extLst>
          </p:cNvPr>
          <p:cNvSpPr/>
          <p:nvPr/>
        </p:nvSpPr>
        <p:spPr>
          <a:xfrm>
            <a:off x="5970770" y="4794678"/>
            <a:ext cx="450850" cy="635000"/>
          </a:xfrm>
          <a:custGeom>
            <a:avLst/>
            <a:gdLst/>
            <a:ahLst/>
            <a:cxnLst/>
            <a:rect l="l" t="t" r="r" b="b"/>
            <a:pathLst>
              <a:path w="450850" h="635000">
                <a:moveTo>
                  <a:pt x="0" y="634674"/>
                </a:moveTo>
                <a:lnTo>
                  <a:pt x="450779" y="0"/>
                </a:lnTo>
              </a:path>
            </a:pathLst>
          </a:custGeom>
          <a:ln w="38099">
            <a:solidFill>
              <a:srgbClr val="0329D6"/>
            </a:solidFill>
          </a:ln>
        </p:spPr>
        <p:txBody>
          <a:bodyPr wrap="square" lIns="0" tIns="0" rIns="0" bIns="0" rtlCol="0"/>
          <a:lstStyle/>
          <a:p>
            <a:endParaRPr sz="2000"/>
          </a:p>
        </p:txBody>
      </p:sp>
      <p:sp>
        <p:nvSpPr>
          <p:cNvPr id="151" name="object 46">
            <a:extLst>
              <a:ext uri="{FF2B5EF4-FFF2-40B4-BE49-F238E27FC236}">
                <a16:creationId xmlns:a16="http://schemas.microsoft.com/office/drawing/2014/main" id="{87127490-0FC9-4C33-8645-56EA4675FDDA}"/>
              </a:ext>
            </a:extLst>
          </p:cNvPr>
          <p:cNvSpPr/>
          <p:nvPr/>
        </p:nvSpPr>
        <p:spPr>
          <a:xfrm>
            <a:off x="6400986" y="4801940"/>
            <a:ext cx="1135380" cy="0"/>
          </a:xfrm>
          <a:custGeom>
            <a:avLst/>
            <a:gdLst/>
            <a:ahLst/>
            <a:cxnLst/>
            <a:rect l="l" t="t" r="r" b="b"/>
            <a:pathLst>
              <a:path w="1135379">
                <a:moveTo>
                  <a:pt x="0" y="0"/>
                </a:moveTo>
                <a:lnTo>
                  <a:pt x="1135062" y="0"/>
                </a:lnTo>
              </a:path>
            </a:pathLst>
          </a:custGeom>
          <a:ln w="38099">
            <a:solidFill>
              <a:srgbClr val="0329D6"/>
            </a:solidFill>
          </a:ln>
        </p:spPr>
        <p:txBody>
          <a:bodyPr wrap="square" lIns="0" tIns="0" rIns="0" bIns="0" rtlCol="0"/>
          <a:lstStyle/>
          <a:p>
            <a:endParaRPr sz="2000"/>
          </a:p>
        </p:txBody>
      </p:sp>
      <p:sp>
        <p:nvSpPr>
          <p:cNvPr id="153" name="object 47">
            <a:extLst>
              <a:ext uri="{FF2B5EF4-FFF2-40B4-BE49-F238E27FC236}">
                <a16:creationId xmlns:a16="http://schemas.microsoft.com/office/drawing/2014/main" id="{35986D02-5D77-4135-8ADB-CBB46011B3CF}"/>
              </a:ext>
            </a:extLst>
          </p:cNvPr>
          <p:cNvSpPr/>
          <p:nvPr/>
        </p:nvSpPr>
        <p:spPr>
          <a:xfrm>
            <a:off x="7459848" y="4744790"/>
            <a:ext cx="114300" cy="114300"/>
          </a:xfrm>
          <a:custGeom>
            <a:avLst/>
            <a:gdLst/>
            <a:ahLst/>
            <a:cxnLst/>
            <a:rect l="l" t="t" r="r" b="b"/>
            <a:pathLst>
              <a:path w="114300" h="114300">
                <a:moveTo>
                  <a:pt x="0" y="0"/>
                </a:moveTo>
                <a:lnTo>
                  <a:pt x="0" y="114300"/>
                </a:lnTo>
                <a:lnTo>
                  <a:pt x="114300" y="57150"/>
                </a:lnTo>
                <a:lnTo>
                  <a:pt x="0" y="0"/>
                </a:lnTo>
                <a:close/>
              </a:path>
            </a:pathLst>
          </a:custGeom>
          <a:solidFill>
            <a:srgbClr val="0329D6"/>
          </a:solidFill>
        </p:spPr>
        <p:txBody>
          <a:bodyPr wrap="square" lIns="0" tIns="0" rIns="0" bIns="0" rtlCol="0"/>
          <a:lstStyle/>
          <a:p>
            <a:endParaRPr sz="2000"/>
          </a:p>
        </p:txBody>
      </p:sp>
      <p:sp>
        <p:nvSpPr>
          <p:cNvPr id="155" name="object 48">
            <a:extLst>
              <a:ext uri="{FF2B5EF4-FFF2-40B4-BE49-F238E27FC236}">
                <a16:creationId xmlns:a16="http://schemas.microsoft.com/office/drawing/2014/main" id="{8E8F1D16-E8C2-402B-B0CD-4E3576231B3E}"/>
              </a:ext>
            </a:extLst>
          </p:cNvPr>
          <p:cNvSpPr/>
          <p:nvPr/>
        </p:nvSpPr>
        <p:spPr>
          <a:xfrm>
            <a:off x="7804026" y="5429354"/>
            <a:ext cx="202116" cy="203909"/>
          </a:xfrm>
          <a:prstGeom prst="rect">
            <a:avLst/>
          </a:prstGeom>
          <a:blipFill>
            <a:blip r:embed="rId6" cstate="print"/>
            <a:stretch>
              <a:fillRect/>
            </a:stretch>
          </a:blipFill>
        </p:spPr>
        <p:txBody>
          <a:bodyPr wrap="square" lIns="0" tIns="0" rIns="0" bIns="0" rtlCol="0"/>
          <a:lstStyle/>
          <a:p>
            <a:endParaRPr sz="2000"/>
          </a:p>
        </p:txBody>
      </p:sp>
      <p:sp>
        <p:nvSpPr>
          <p:cNvPr id="157" name="object 49">
            <a:extLst>
              <a:ext uri="{FF2B5EF4-FFF2-40B4-BE49-F238E27FC236}">
                <a16:creationId xmlns:a16="http://schemas.microsoft.com/office/drawing/2014/main" id="{B93E9031-171A-4D2F-B068-17E012F5C6B9}"/>
              </a:ext>
            </a:extLst>
          </p:cNvPr>
          <p:cNvSpPr/>
          <p:nvPr/>
        </p:nvSpPr>
        <p:spPr>
          <a:xfrm>
            <a:off x="7924622" y="4794679"/>
            <a:ext cx="450850" cy="635000"/>
          </a:xfrm>
          <a:custGeom>
            <a:avLst/>
            <a:gdLst/>
            <a:ahLst/>
            <a:cxnLst/>
            <a:rect l="l" t="t" r="r" b="b"/>
            <a:pathLst>
              <a:path w="450850" h="635000">
                <a:moveTo>
                  <a:pt x="0" y="634674"/>
                </a:moveTo>
                <a:lnTo>
                  <a:pt x="450780" y="0"/>
                </a:lnTo>
              </a:path>
            </a:pathLst>
          </a:custGeom>
          <a:ln w="38099">
            <a:solidFill>
              <a:srgbClr val="0329D6"/>
            </a:solidFill>
          </a:ln>
        </p:spPr>
        <p:txBody>
          <a:bodyPr wrap="square" lIns="0" tIns="0" rIns="0" bIns="0" rtlCol="0"/>
          <a:lstStyle/>
          <a:p>
            <a:endParaRPr sz="2000"/>
          </a:p>
        </p:txBody>
      </p:sp>
      <p:sp>
        <p:nvSpPr>
          <p:cNvPr id="159" name="object 50">
            <a:extLst>
              <a:ext uri="{FF2B5EF4-FFF2-40B4-BE49-F238E27FC236}">
                <a16:creationId xmlns:a16="http://schemas.microsoft.com/office/drawing/2014/main" id="{E2590FC6-F4A7-48CC-AAAE-1F930CD88D5F}"/>
              </a:ext>
            </a:extLst>
          </p:cNvPr>
          <p:cNvSpPr/>
          <p:nvPr/>
        </p:nvSpPr>
        <p:spPr>
          <a:xfrm>
            <a:off x="8354839" y="4801941"/>
            <a:ext cx="572135" cy="0"/>
          </a:xfrm>
          <a:custGeom>
            <a:avLst/>
            <a:gdLst/>
            <a:ahLst/>
            <a:cxnLst/>
            <a:rect l="l" t="t" r="r" b="b"/>
            <a:pathLst>
              <a:path w="572134">
                <a:moveTo>
                  <a:pt x="0" y="0"/>
                </a:moveTo>
                <a:lnTo>
                  <a:pt x="571547" y="0"/>
                </a:lnTo>
              </a:path>
            </a:pathLst>
          </a:custGeom>
          <a:ln w="38099">
            <a:solidFill>
              <a:srgbClr val="0329D6"/>
            </a:solidFill>
          </a:ln>
        </p:spPr>
        <p:txBody>
          <a:bodyPr wrap="square" lIns="0" tIns="0" rIns="0" bIns="0" rtlCol="0"/>
          <a:lstStyle/>
          <a:p>
            <a:endParaRPr sz="2000"/>
          </a:p>
        </p:txBody>
      </p:sp>
      <p:sp>
        <p:nvSpPr>
          <p:cNvPr id="161" name="object 51">
            <a:extLst>
              <a:ext uri="{FF2B5EF4-FFF2-40B4-BE49-F238E27FC236}">
                <a16:creationId xmlns:a16="http://schemas.microsoft.com/office/drawing/2014/main" id="{721046B5-FD4E-4D53-A237-2FFB445344F9}"/>
              </a:ext>
            </a:extLst>
          </p:cNvPr>
          <p:cNvSpPr/>
          <p:nvPr/>
        </p:nvSpPr>
        <p:spPr>
          <a:xfrm>
            <a:off x="8887313" y="4603200"/>
            <a:ext cx="1407160" cy="410845"/>
          </a:xfrm>
          <a:custGeom>
            <a:avLst/>
            <a:gdLst/>
            <a:ahLst/>
            <a:cxnLst/>
            <a:rect l="l" t="t" r="r" b="b"/>
            <a:pathLst>
              <a:path w="1407159" h="410845">
                <a:moveTo>
                  <a:pt x="1406766" y="0"/>
                </a:moveTo>
                <a:lnTo>
                  <a:pt x="205153" y="0"/>
                </a:lnTo>
                <a:lnTo>
                  <a:pt x="0" y="205155"/>
                </a:lnTo>
                <a:lnTo>
                  <a:pt x="205153" y="410309"/>
                </a:lnTo>
                <a:lnTo>
                  <a:pt x="1406766" y="410309"/>
                </a:lnTo>
                <a:lnTo>
                  <a:pt x="1406766" y="0"/>
                </a:lnTo>
                <a:close/>
              </a:path>
            </a:pathLst>
          </a:custGeom>
          <a:solidFill>
            <a:srgbClr val="78A9A9"/>
          </a:solidFill>
        </p:spPr>
        <p:txBody>
          <a:bodyPr wrap="square" lIns="0" tIns="0" rIns="0" bIns="0" rtlCol="0"/>
          <a:lstStyle/>
          <a:p>
            <a:endParaRPr sz="2000"/>
          </a:p>
        </p:txBody>
      </p:sp>
      <p:sp>
        <p:nvSpPr>
          <p:cNvPr id="163" name="object 52">
            <a:extLst>
              <a:ext uri="{FF2B5EF4-FFF2-40B4-BE49-F238E27FC236}">
                <a16:creationId xmlns:a16="http://schemas.microsoft.com/office/drawing/2014/main" id="{C898E7A4-E098-4E43-81A4-FC82C691D995}"/>
              </a:ext>
            </a:extLst>
          </p:cNvPr>
          <p:cNvSpPr txBox="1"/>
          <p:nvPr/>
        </p:nvSpPr>
        <p:spPr>
          <a:xfrm>
            <a:off x="9174991" y="4658495"/>
            <a:ext cx="1235409" cy="320601"/>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FFFFFF"/>
                </a:solidFill>
                <a:latin typeface="微软雅黑"/>
                <a:cs typeface="微软雅黑"/>
              </a:rPr>
              <a:t>上线版本</a:t>
            </a:r>
            <a:endParaRPr sz="2000" dirty="0">
              <a:latin typeface="微软雅黑"/>
              <a:cs typeface="微软雅黑"/>
            </a:endParaRPr>
          </a:p>
        </p:txBody>
      </p:sp>
      <p:sp>
        <p:nvSpPr>
          <p:cNvPr id="165" name="object 53">
            <a:extLst>
              <a:ext uri="{FF2B5EF4-FFF2-40B4-BE49-F238E27FC236}">
                <a16:creationId xmlns:a16="http://schemas.microsoft.com/office/drawing/2014/main" id="{A0F7CB02-BA99-446F-A0B2-3963499FCCA6}"/>
              </a:ext>
            </a:extLst>
          </p:cNvPr>
          <p:cNvSpPr/>
          <p:nvPr/>
        </p:nvSpPr>
        <p:spPr>
          <a:xfrm>
            <a:off x="1672683" y="5579395"/>
            <a:ext cx="0" cy="501650"/>
          </a:xfrm>
          <a:custGeom>
            <a:avLst/>
            <a:gdLst/>
            <a:ahLst/>
            <a:cxnLst/>
            <a:rect l="l" t="t" r="r" b="b"/>
            <a:pathLst>
              <a:path h="501650">
                <a:moveTo>
                  <a:pt x="0" y="501649"/>
                </a:moveTo>
                <a:lnTo>
                  <a:pt x="0" y="0"/>
                </a:lnTo>
              </a:path>
            </a:pathLst>
          </a:custGeom>
          <a:ln w="38099">
            <a:solidFill>
              <a:srgbClr val="974E0B"/>
            </a:solidFill>
          </a:ln>
        </p:spPr>
        <p:txBody>
          <a:bodyPr wrap="square" lIns="0" tIns="0" rIns="0" bIns="0" rtlCol="0"/>
          <a:lstStyle/>
          <a:p>
            <a:endParaRPr sz="2000"/>
          </a:p>
        </p:txBody>
      </p:sp>
      <p:sp>
        <p:nvSpPr>
          <p:cNvPr id="167" name="object 54">
            <a:extLst>
              <a:ext uri="{FF2B5EF4-FFF2-40B4-BE49-F238E27FC236}">
                <a16:creationId xmlns:a16="http://schemas.microsoft.com/office/drawing/2014/main" id="{284367A2-F4EF-4169-8428-EF1B67877CB4}"/>
              </a:ext>
            </a:extLst>
          </p:cNvPr>
          <p:cNvSpPr/>
          <p:nvPr/>
        </p:nvSpPr>
        <p:spPr>
          <a:xfrm>
            <a:off x="1615533" y="5541296"/>
            <a:ext cx="114300" cy="114300"/>
          </a:xfrm>
          <a:custGeom>
            <a:avLst/>
            <a:gdLst/>
            <a:ahLst/>
            <a:cxnLst/>
            <a:rect l="l" t="t" r="r" b="b"/>
            <a:pathLst>
              <a:path w="114300" h="114300">
                <a:moveTo>
                  <a:pt x="57150" y="0"/>
                </a:moveTo>
                <a:lnTo>
                  <a:pt x="0" y="114299"/>
                </a:lnTo>
                <a:lnTo>
                  <a:pt x="114300" y="114299"/>
                </a:lnTo>
                <a:lnTo>
                  <a:pt x="57150" y="0"/>
                </a:lnTo>
                <a:close/>
              </a:path>
            </a:pathLst>
          </a:custGeom>
          <a:solidFill>
            <a:srgbClr val="974E0B"/>
          </a:solidFill>
        </p:spPr>
        <p:txBody>
          <a:bodyPr wrap="square" lIns="0" tIns="0" rIns="0" bIns="0" rtlCol="0"/>
          <a:lstStyle/>
          <a:p>
            <a:endParaRPr sz="2000"/>
          </a:p>
        </p:txBody>
      </p:sp>
      <p:sp>
        <p:nvSpPr>
          <p:cNvPr id="169" name="object 55">
            <a:extLst>
              <a:ext uri="{FF2B5EF4-FFF2-40B4-BE49-F238E27FC236}">
                <a16:creationId xmlns:a16="http://schemas.microsoft.com/office/drawing/2014/main" id="{4609DC19-8B32-4B2B-8A05-4516F7ECCC31}"/>
              </a:ext>
            </a:extLst>
          </p:cNvPr>
          <p:cNvSpPr/>
          <p:nvPr/>
        </p:nvSpPr>
        <p:spPr>
          <a:xfrm>
            <a:off x="1414775" y="5575489"/>
            <a:ext cx="0" cy="501650"/>
          </a:xfrm>
          <a:custGeom>
            <a:avLst/>
            <a:gdLst/>
            <a:ahLst/>
            <a:cxnLst/>
            <a:rect l="l" t="t" r="r" b="b"/>
            <a:pathLst>
              <a:path h="501650">
                <a:moveTo>
                  <a:pt x="0" y="501649"/>
                </a:moveTo>
                <a:lnTo>
                  <a:pt x="0" y="0"/>
                </a:lnTo>
              </a:path>
            </a:pathLst>
          </a:custGeom>
          <a:ln w="38099">
            <a:solidFill>
              <a:srgbClr val="974E0B"/>
            </a:solidFill>
          </a:ln>
        </p:spPr>
        <p:txBody>
          <a:bodyPr wrap="square" lIns="0" tIns="0" rIns="0" bIns="0" rtlCol="0"/>
          <a:lstStyle/>
          <a:p>
            <a:endParaRPr sz="2000"/>
          </a:p>
        </p:txBody>
      </p:sp>
      <p:sp>
        <p:nvSpPr>
          <p:cNvPr id="171" name="object 56">
            <a:extLst>
              <a:ext uri="{FF2B5EF4-FFF2-40B4-BE49-F238E27FC236}">
                <a16:creationId xmlns:a16="http://schemas.microsoft.com/office/drawing/2014/main" id="{9ABB5CDF-9DF2-4359-BC7D-34C7F6090E05}"/>
              </a:ext>
            </a:extLst>
          </p:cNvPr>
          <p:cNvSpPr/>
          <p:nvPr/>
        </p:nvSpPr>
        <p:spPr>
          <a:xfrm>
            <a:off x="1357625" y="5537390"/>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974E0B"/>
          </a:solidFill>
        </p:spPr>
        <p:txBody>
          <a:bodyPr wrap="square" lIns="0" tIns="0" rIns="0" bIns="0" rtlCol="0"/>
          <a:lstStyle/>
          <a:p>
            <a:endParaRPr sz="2000"/>
          </a:p>
        </p:txBody>
      </p:sp>
      <p:sp>
        <p:nvSpPr>
          <p:cNvPr id="173" name="object 57">
            <a:extLst>
              <a:ext uri="{FF2B5EF4-FFF2-40B4-BE49-F238E27FC236}">
                <a16:creationId xmlns:a16="http://schemas.microsoft.com/office/drawing/2014/main" id="{D7F4EBEF-D84F-4D1C-8496-03A3E9448C86}"/>
              </a:ext>
            </a:extLst>
          </p:cNvPr>
          <p:cNvSpPr/>
          <p:nvPr/>
        </p:nvSpPr>
        <p:spPr>
          <a:xfrm>
            <a:off x="2567542" y="5573289"/>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175" name="object 58">
            <a:extLst>
              <a:ext uri="{FF2B5EF4-FFF2-40B4-BE49-F238E27FC236}">
                <a16:creationId xmlns:a16="http://schemas.microsoft.com/office/drawing/2014/main" id="{A6BC8707-CC99-452D-9327-41E75467BC59}"/>
              </a:ext>
            </a:extLst>
          </p:cNvPr>
          <p:cNvSpPr/>
          <p:nvPr/>
        </p:nvSpPr>
        <p:spPr>
          <a:xfrm>
            <a:off x="2510392" y="5535189"/>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974E0B"/>
          </a:solidFill>
        </p:spPr>
        <p:txBody>
          <a:bodyPr wrap="square" lIns="0" tIns="0" rIns="0" bIns="0" rtlCol="0"/>
          <a:lstStyle/>
          <a:p>
            <a:endParaRPr sz="2000"/>
          </a:p>
        </p:txBody>
      </p:sp>
      <p:sp>
        <p:nvSpPr>
          <p:cNvPr id="177" name="object 59">
            <a:extLst>
              <a:ext uri="{FF2B5EF4-FFF2-40B4-BE49-F238E27FC236}">
                <a16:creationId xmlns:a16="http://schemas.microsoft.com/office/drawing/2014/main" id="{BEEFA7AB-B38C-463B-9C61-88719077E961}"/>
              </a:ext>
            </a:extLst>
          </p:cNvPr>
          <p:cNvSpPr/>
          <p:nvPr/>
        </p:nvSpPr>
        <p:spPr>
          <a:xfrm>
            <a:off x="2798095" y="5569993"/>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179" name="object 60">
            <a:extLst>
              <a:ext uri="{FF2B5EF4-FFF2-40B4-BE49-F238E27FC236}">
                <a16:creationId xmlns:a16="http://schemas.microsoft.com/office/drawing/2014/main" id="{9244135C-A1A8-4218-B8F5-8E55D48255CC}"/>
              </a:ext>
            </a:extLst>
          </p:cNvPr>
          <p:cNvSpPr/>
          <p:nvPr/>
        </p:nvSpPr>
        <p:spPr>
          <a:xfrm>
            <a:off x="2740945" y="5531894"/>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974E0B"/>
          </a:solidFill>
        </p:spPr>
        <p:txBody>
          <a:bodyPr wrap="square" lIns="0" tIns="0" rIns="0" bIns="0" rtlCol="0"/>
          <a:lstStyle/>
          <a:p>
            <a:endParaRPr sz="2000"/>
          </a:p>
        </p:txBody>
      </p:sp>
      <p:sp>
        <p:nvSpPr>
          <p:cNvPr id="181" name="object 61">
            <a:extLst>
              <a:ext uri="{FF2B5EF4-FFF2-40B4-BE49-F238E27FC236}">
                <a16:creationId xmlns:a16="http://schemas.microsoft.com/office/drawing/2014/main" id="{06A00F6E-D491-4205-91E2-89B5134079B7}"/>
              </a:ext>
            </a:extLst>
          </p:cNvPr>
          <p:cNvSpPr/>
          <p:nvPr/>
        </p:nvSpPr>
        <p:spPr>
          <a:xfrm>
            <a:off x="3028648" y="5566698"/>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183" name="object 62">
            <a:extLst>
              <a:ext uri="{FF2B5EF4-FFF2-40B4-BE49-F238E27FC236}">
                <a16:creationId xmlns:a16="http://schemas.microsoft.com/office/drawing/2014/main" id="{164645D5-5D25-4886-B986-EF60BF3EAD0E}"/>
              </a:ext>
            </a:extLst>
          </p:cNvPr>
          <p:cNvSpPr/>
          <p:nvPr/>
        </p:nvSpPr>
        <p:spPr>
          <a:xfrm>
            <a:off x="2971498" y="5528597"/>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974E0B"/>
          </a:solidFill>
        </p:spPr>
        <p:txBody>
          <a:bodyPr wrap="square" lIns="0" tIns="0" rIns="0" bIns="0" rtlCol="0"/>
          <a:lstStyle/>
          <a:p>
            <a:endParaRPr sz="2000"/>
          </a:p>
        </p:txBody>
      </p:sp>
      <p:sp>
        <p:nvSpPr>
          <p:cNvPr id="185" name="object 63">
            <a:extLst>
              <a:ext uri="{FF2B5EF4-FFF2-40B4-BE49-F238E27FC236}">
                <a16:creationId xmlns:a16="http://schemas.microsoft.com/office/drawing/2014/main" id="{9E58F6E0-BBEE-4BA3-B968-683EB2935BEE}"/>
              </a:ext>
            </a:extLst>
          </p:cNvPr>
          <p:cNvSpPr/>
          <p:nvPr/>
        </p:nvSpPr>
        <p:spPr>
          <a:xfrm>
            <a:off x="3239664" y="5563402"/>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187" name="object 64">
            <a:extLst>
              <a:ext uri="{FF2B5EF4-FFF2-40B4-BE49-F238E27FC236}">
                <a16:creationId xmlns:a16="http://schemas.microsoft.com/office/drawing/2014/main" id="{10E318DF-8D77-483F-8514-DC882C98D90C}"/>
              </a:ext>
            </a:extLst>
          </p:cNvPr>
          <p:cNvSpPr/>
          <p:nvPr/>
        </p:nvSpPr>
        <p:spPr>
          <a:xfrm>
            <a:off x="3182514" y="5525302"/>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974E0B"/>
          </a:solidFill>
        </p:spPr>
        <p:txBody>
          <a:bodyPr wrap="square" lIns="0" tIns="0" rIns="0" bIns="0" rtlCol="0"/>
          <a:lstStyle/>
          <a:p>
            <a:endParaRPr sz="2000"/>
          </a:p>
        </p:txBody>
      </p:sp>
      <p:sp>
        <p:nvSpPr>
          <p:cNvPr id="189" name="object 65">
            <a:extLst>
              <a:ext uri="{FF2B5EF4-FFF2-40B4-BE49-F238E27FC236}">
                <a16:creationId xmlns:a16="http://schemas.microsoft.com/office/drawing/2014/main" id="{0B4945A1-98AC-4870-B84C-DDED2ACE2373}"/>
              </a:ext>
            </a:extLst>
          </p:cNvPr>
          <p:cNvSpPr/>
          <p:nvPr/>
        </p:nvSpPr>
        <p:spPr>
          <a:xfrm>
            <a:off x="4556557" y="5569381"/>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191" name="object 66">
            <a:extLst>
              <a:ext uri="{FF2B5EF4-FFF2-40B4-BE49-F238E27FC236}">
                <a16:creationId xmlns:a16="http://schemas.microsoft.com/office/drawing/2014/main" id="{96C00260-5B47-4AE8-9B2C-4F38FFFC554D}"/>
              </a:ext>
            </a:extLst>
          </p:cNvPr>
          <p:cNvSpPr/>
          <p:nvPr/>
        </p:nvSpPr>
        <p:spPr>
          <a:xfrm>
            <a:off x="4499408" y="5531281"/>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974E0B"/>
          </a:solidFill>
        </p:spPr>
        <p:txBody>
          <a:bodyPr wrap="square" lIns="0" tIns="0" rIns="0" bIns="0" rtlCol="0"/>
          <a:lstStyle/>
          <a:p>
            <a:endParaRPr sz="2000"/>
          </a:p>
        </p:txBody>
      </p:sp>
      <p:sp>
        <p:nvSpPr>
          <p:cNvPr id="193" name="object 67">
            <a:extLst>
              <a:ext uri="{FF2B5EF4-FFF2-40B4-BE49-F238E27FC236}">
                <a16:creationId xmlns:a16="http://schemas.microsoft.com/office/drawing/2014/main" id="{092DC150-B027-4E11-8296-A10554900BC3}"/>
              </a:ext>
            </a:extLst>
          </p:cNvPr>
          <p:cNvSpPr/>
          <p:nvPr/>
        </p:nvSpPr>
        <p:spPr>
          <a:xfrm>
            <a:off x="4787109" y="5566086"/>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195" name="object 68">
            <a:extLst>
              <a:ext uri="{FF2B5EF4-FFF2-40B4-BE49-F238E27FC236}">
                <a16:creationId xmlns:a16="http://schemas.microsoft.com/office/drawing/2014/main" id="{AD9A6016-7AC7-45FF-9206-E3C96EC9680C}"/>
              </a:ext>
            </a:extLst>
          </p:cNvPr>
          <p:cNvSpPr/>
          <p:nvPr/>
        </p:nvSpPr>
        <p:spPr>
          <a:xfrm>
            <a:off x="4729959" y="5527986"/>
            <a:ext cx="114300" cy="114300"/>
          </a:xfrm>
          <a:custGeom>
            <a:avLst/>
            <a:gdLst/>
            <a:ahLst/>
            <a:cxnLst/>
            <a:rect l="l" t="t" r="r" b="b"/>
            <a:pathLst>
              <a:path w="114300" h="114300">
                <a:moveTo>
                  <a:pt x="57150" y="0"/>
                </a:moveTo>
                <a:lnTo>
                  <a:pt x="0" y="114299"/>
                </a:lnTo>
                <a:lnTo>
                  <a:pt x="114300" y="114299"/>
                </a:lnTo>
                <a:lnTo>
                  <a:pt x="57150" y="0"/>
                </a:lnTo>
                <a:close/>
              </a:path>
            </a:pathLst>
          </a:custGeom>
          <a:solidFill>
            <a:srgbClr val="974E0B"/>
          </a:solidFill>
        </p:spPr>
        <p:txBody>
          <a:bodyPr wrap="square" lIns="0" tIns="0" rIns="0" bIns="0" rtlCol="0"/>
          <a:lstStyle/>
          <a:p>
            <a:endParaRPr sz="2000"/>
          </a:p>
        </p:txBody>
      </p:sp>
      <p:sp>
        <p:nvSpPr>
          <p:cNvPr id="197" name="object 69">
            <a:extLst>
              <a:ext uri="{FF2B5EF4-FFF2-40B4-BE49-F238E27FC236}">
                <a16:creationId xmlns:a16="http://schemas.microsoft.com/office/drawing/2014/main" id="{9ACB90FD-89CC-4273-92B8-BC63995E5ADF}"/>
              </a:ext>
            </a:extLst>
          </p:cNvPr>
          <p:cNvSpPr/>
          <p:nvPr/>
        </p:nvSpPr>
        <p:spPr>
          <a:xfrm>
            <a:off x="5017663" y="5562790"/>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199" name="object 70">
            <a:extLst>
              <a:ext uri="{FF2B5EF4-FFF2-40B4-BE49-F238E27FC236}">
                <a16:creationId xmlns:a16="http://schemas.microsoft.com/office/drawing/2014/main" id="{B0873460-B595-48A9-898F-465393B1C49E}"/>
              </a:ext>
            </a:extLst>
          </p:cNvPr>
          <p:cNvSpPr/>
          <p:nvPr/>
        </p:nvSpPr>
        <p:spPr>
          <a:xfrm>
            <a:off x="4960513" y="5524690"/>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974E0B"/>
          </a:solidFill>
        </p:spPr>
        <p:txBody>
          <a:bodyPr wrap="square" lIns="0" tIns="0" rIns="0" bIns="0" rtlCol="0"/>
          <a:lstStyle/>
          <a:p>
            <a:endParaRPr sz="2000"/>
          </a:p>
        </p:txBody>
      </p:sp>
      <p:sp>
        <p:nvSpPr>
          <p:cNvPr id="201" name="object 71">
            <a:extLst>
              <a:ext uri="{FF2B5EF4-FFF2-40B4-BE49-F238E27FC236}">
                <a16:creationId xmlns:a16="http://schemas.microsoft.com/office/drawing/2014/main" id="{79A0E8AC-3E85-4BB7-86F5-34C5FB531F96}"/>
              </a:ext>
            </a:extLst>
          </p:cNvPr>
          <p:cNvSpPr/>
          <p:nvPr/>
        </p:nvSpPr>
        <p:spPr>
          <a:xfrm>
            <a:off x="5228679" y="5559494"/>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203" name="object 72">
            <a:extLst>
              <a:ext uri="{FF2B5EF4-FFF2-40B4-BE49-F238E27FC236}">
                <a16:creationId xmlns:a16="http://schemas.microsoft.com/office/drawing/2014/main" id="{3F603A40-CE09-434A-B0CC-33D50BA7C09B}"/>
              </a:ext>
            </a:extLst>
          </p:cNvPr>
          <p:cNvSpPr/>
          <p:nvPr/>
        </p:nvSpPr>
        <p:spPr>
          <a:xfrm>
            <a:off x="5171529" y="5521394"/>
            <a:ext cx="114300" cy="114300"/>
          </a:xfrm>
          <a:custGeom>
            <a:avLst/>
            <a:gdLst/>
            <a:ahLst/>
            <a:cxnLst/>
            <a:rect l="l" t="t" r="r" b="b"/>
            <a:pathLst>
              <a:path w="114300" h="114300">
                <a:moveTo>
                  <a:pt x="57150" y="0"/>
                </a:moveTo>
                <a:lnTo>
                  <a:pt x="0" y="114300"/>
                </a:lnTo>
                <a:lnTo>
                  <a:pt x="114300" y="114300"/>
                </a:lnTo>
                <a:lnTo>
                  <a:pt x="57150" y="0"/>
                </a:lnTo>
                <a:close/>
              </a:path>
            </a:pathLst>
          </a:custGeom>
          <a:solidFill>
            <a:srgbClr val="974E0B"/>
          </a:solidFill>
        </p:spPr>
        <p:txBody>
          <a:bodyPr wrap="square" lIns="0" tIns="0" rIns="0" bIns="0" rtlCol="0"/>
          <a:lstStyle/>
          <a:p>
            <a:endParaRPr sz="2000"/>
          </a:p>
        </p:txBody>
      </p:sp>
      <p:sp>
        <p:nvSpPr>
          <p:cNvPr id="205" name="object 73">
            <a:extLst>
              <a:ext uri="{FF2B5EF4-FFF2-40B4-BE49-F238E27FC236}">
                <a16:creationId xmlns:a16="http://schemas.microsoft.com/office/drawing/2014/main" id="{9850BEAB-2EC9-41B8-B8A2-DFD823F7F9B6}"/>
              </a:ext>
            </a:extLst>
          </p:cNvPr>
          <p:cNvSpPr/>
          <p:nvPr/>
        </p:nvSpPr>
        <p:spPr>
          <a:xfrm>
            <a:off x="6569018" y="5569381"/>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207" name="object 74">
            <a:extLst>
              <a:ext uri="{FF2B5EF4-FFF2-40B4-BE49-F238E27FC236}">
                <a16:creationId xmlns:a16="http://schemas.microsoft.com/office/drawing/2014/main" id="{858D9514-2A8D-429F-B209-5BCF1789ED25}"/>
              </a:ext>
            </a:extLst>
          </p:cNvPr>
          <p:cNvSpPr/>
          <p:nvPr/>
        </p:nvSpPr>
        <p:spPr>
          <a:xfrm>
            <a:off x="6511868" y="5531282"/>
            <a:ext cx="114300" cy="114300"/>
          </a:xfrm>
          <a:custGeom>
            <a:avLst/>
            <a:gdLst/>
            <a:ahLst/>
            <a:cxnLst/>
            <a:rect l="l" t="t" r="r" b="b"/>
            <a:pathLst>
              <a:path w="114300" h="114300">
                <a:moveTo>
                  <a:pt x="57150" y="0"/>
                </a:moveTo>
                <a:lnTo>
                  <a:pt x="0" y="114299"/>
                </a:lnTo>
                <a:lnTo>
                  <a:pt x="114300" y="114299"/>
                </a:lnTo>
                <a:lnTo>
                  <a:pt x="57150" y="0"/>
                </a:lnTo>
                <a:close/>
              </a:path>
            </a:pathLst>
          </a:custGeom>
          <a:solidFill>
            <a:srgbClr val="974E0B"/>
          </a:solidFill>
        </p:spPr>
        <p:txBody>
          <a:bodyPr wrap="square" lIns="0" tIns="0" rIns="0" bIns="0" rtlCol="0"/>
          <a:lstStyle/>
          <a:p>
            <a:endParaRPr sz="2000"/>
          </a:p>
        </p:txBody>
      </p:sp>
      <p:sp>
        <p:nvSpPr>
          <p:cNvPr id="209" name="object 75">
            <a:extLst>
              <a:ext uri="{FF2B5EF4-FFF2-40B4-BE49-F238E27FC236}">
                <a16:creationId xmlns:a16="http://schemas.microsoft.com/office/drawing/2014/main" id="{F9D02057-0815-4BF5-8EB4-0F01A9459600}"/>
              </a:ext>
            </a:extLst>
          </p:cNvPr>
          <p:cNvSpPr/>
          <p:nvPr/>
        </p:nvSpPr>
        <p:spPr>
          <a:xfrm>
            <a:off x="6799571" y="5566087"/>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211" name="object 76">
            <a:extLst>
              <a:ext uri="{FF2B5EF4-FFF2-40B4-BE49-F238E27FC236}">
                <a16:creationId xmlns:a16="http://schemas.microsoft.com/office/drawing/2014/main" id="{0B45B100-B795-4188-9D2F-3DF25413B3AB}"/>
              </a:ext>
            </a:extLst>
          </p:cNvPr>
          <p:cNvSpPr/>
          <p:nvPr/>
        </p:nvSpPr>
        <p:spPr>
          <a:xfrm>
            <a:off x="6742421" y="5527986"/>
            <a:ext cx="114300" cy="114300"/>
          </a:xfrm>
          <a:custGeom>
            <a:avLst/>
            <a:gdLst/>
            <a:ahLst/>
            <a:cxnLst/>
            <a:rect l="l" t="t" r="r" b="b"/>
            <a:pathLst>
              <a:path w="114300" h="114300">
                <a:moveTo>
                  <a:pt x="57150" y="0"/>
                </a:moveTo>
                <a:lnTo>
                  <a:pt x="0" y="114299"/>
                </a:lnTo>
                <a:lnTo>
                  <a:pt x="114300" y="114299"/>
                </a:lnTo>
                <a:lnTo>
                  <a:pt x="57150" y="0"/>
                </a:lnTo>
                <a:close/>
              </a:path>
            </a:pathLst>
          </a:custGeom>
          <a:solidFill>
            <a:srgbClr val="974E0B"/>
          </a:solidFill>
        </p:spPr>
        <p:txBody>
          <a:bodyPr wrap="square" lIns="0" tIns="0" rIns="0" bIns="0" rtlCol="0"/>
          <a:lstStyle/>
          <a:p>
            <a:endParaRPr sz="2000"/>
          </a:p>
        </p:txBody>
      </p:sp>
      <p:sp>
        <p:nvSpPr>
          <p:cNvPr id="213" name="object 77">
            <a:extLst>
              <a:ext uri="{FF2B5EF4-FFF2-40B4-BE49-F238E27FC236}">
                <a16:creationId xmlns:a16="http://schemas.microsoft.com/office/drawing/2014/main" id="{B7629223-7C0E-449B-8FC9-8472A7518FF4}"/>
              </a:ext>
            </a:extLst>
          </p:cNvPr>
          <p:cNvSpPr/>
          <p:nvPr/>
        </p:nvSpPr>
        <p:spPr>
          <a:xfrm>
            <a:off x="7030125" y="5562790"/>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215" name="object 78">
            <a:extLst>
              <a:ext uri="{FF2B5EF4-FFF2-40B4-BE49-F238E27FC236}">
                <a16:creationId xmlns:a16="http://schemas.microsoft.com/office/drawing/2014/main" id="{EB92D323-17B1-4960-A359-DBC1918D1E6B}"/>
              </a:ext>
            </a:extLst>
          </p:cNvPr>
          <p:cNvSpPr/>
          <p:nvPr/>
        </p:nvSpPr>
        <p:spPr>
          <a:xfrm>
            <a:off x="6972975" y="5524691"/>
            <a:ext cx="114300" cy="114300"/>
          </a:xfrm>
          <a:custGeom>
            <a:avLst/>
            <a:gdLst/>
            <a:ahLst/>
            <a:cxnLst/>
            <a:rect l="l" t="t" r="r" b="b"/>
            <a:pathLst>
              <a:path w="114300" h="114300">
                <a:moveTo>
                  <a:pt x="57150" y="0"/>
                </a:moveTo>
                <a:lnTo>
                  <a:pt x="0" y="114299"/>
                </a:lnTo>
                <a:lnTo>
                  <a:pt x="114300" y="114299"/>
                </a:lnTo>
                <a:lnTo>
                  <a:pt x="57150" y="0"/>
                </a:lnTo>
                <a:close/>
              </a:path>
            </a:pathLst>
          </a:custGeom>
          <a:solidFill>
            <a:srgbClr val="974E0B"/>
          </a:solidFill>
        </p:spPr>
        <p:txBody>
          <a:bodyPr wrap="square" lIns="0" tIns="0" rIns="0" bIns="0" rtlCol="0"/>
          <a:lstStyle/>
          <a:p>
            <a:endParaRPr sz="2000"/>
          </a:p>
        </p:txBody>
      </p:sp>
      <p:sp>
        <p:nvSpPr>
          <p:cNvPr id="217" name="object 79">
            <a:extLst>
              <a:ext uri="{FF2B5EF4-FFF2-40B4-BE49-F238E27FC236}">
                <a16:creationId xmlns:a16="http://schemas.microsoft.com/office/drawing/2014/main" id="{6F9B5043-5526-4DAA-A1D9-6D52ECE93D9B}"/>
              </a:ext>
            </a:extLst>
          </p:cNvPr>
          <p:cNvSpPr/>
          <p:nvPr/>
        </p:nvSpPr>
        <p:spPr>
          <a:xfrm>
            <a:off x="7241141" y="5559495"/>
            <a:ext cx="0" cy="492125"/>
          </a:xfrm>
          <a:custGeom>
            <a:avLst/>
            <a:gdLst/>
            <a:ahLst/>
            <a:cxnLst/>
            <a:rect l="l" t="t" r="r" b="b"/>
            <a:pathLst>
              <a:path h="492125">
                <a:moveTo>
                  <a:pt x="0" y="492124"/>
                </a:moveTo>
                <a:lnTo>
                  <a:pt x="0" y="0"/>
                </a:lnTo>
              </a:path>
            </a:pathLst>
          </a:custGeom>
          <a:ln w="38099">
            <a:solidFill>
              <a:srgbClr val="974E0B"/>
            </a:solidFill>
          </a:ln>
        </p:spPr>
        <p:txBody>
          <a:bodyPr wrap="square" lIns="0" tIns="0" rIns="0" bIns="0" rtlCol="0"/>
          <a:lstStyle/>
          <a:p>
            <a:endParaRPr sz="2000"/>
          </a:p>
        </p:txBody>
      </p:sp>
      <p:sp>
        <p:nvSpPr>
          <p:cNvPr id="219" name="object 80">
            <a:extLst>
              <a:ext uri="{FF2B5EF4-FFF2-40B4-BE49-F238E27FC236}">
                <a16:creationId xmlns:a16="http://schemas.microsoft.com/office/drawing/2014/main" id="{62B39AFE-672F-4108-93E5-6EB9E52D5174}"/>
              </a:ext>
            </a:extLst>
          </p:cNvPr>
          <p:cNvSpPr/>
          <p:nvPr/>
        </p:nvSpPr>
        <p:spPr>
          <a:xfrm>
            <a:off x="7183991" y="5521395"/>
            <a:ext cx="114300" cy="114300"/>
          </a:xfrm>
          <a:custGeom>
            <a:avLst/>
            <a:gdLst/>
            <a:ahLst/>
            <a:cxnLst/>
            <a:rect l="l" t="t" r="r" b="b"/>
            <a:pathLst>
              <a:path w="114300" h="114300">
                <a:moveTo>
                  <a:pt x="57150" y="0"/>
                </a:moveTo>
                <a:lnTo>
                  <a:pt x="0" y="114299"/>
                </a:lnTo>
                <a:lnTo>
                  <a:pt x="114300" y="114299"/>
                </a:lnTo>
                <a:lnTo>
                  <a:pt x="57150" y="0"/>
                </a:lnTo>
                <a:close/>
              </a:path>
            </a:pathLst>
          </a:custGeom>
          <a:solidFill>
            <a:srgbClr val="974E0B"/>
          </a:solidFill>
        </p:spPr>
        <p:txBody>
          <a:bodyPr wrap="square" lIns="0" tIns="0" rIns="0" bIns="0" rtlCol="0"/>
          <a:lstStyle/>
          <a:p>
            <a:endParaRPr sz="2000"/>
          </a:p>
        </p:txBody>
      </p:sp>
      <p:sp>
        <p:nvSpPr>
          <p:cNvPr id="221" name="object 81">
            <a:extLst>
              <a:ext uri="{FF2B5EF4-FFF2-40B4-BE49-F238E27FC236}">
                <a16:creationId xmlns:a16="http://schemas.microsoft.com/office/drawing/2014/main" id="{85309EBA-02FE-45E8-AC4D-969D73257E6B}"/>
              </a:ext>
            </a:extLst>
          </p:cNvPr>
          <p:cNvSpPr txBox="1"/>
          <p:nvPr/>
        </p:nvSpPr>
        <p:spPr>
          <a:xfrm>
            <a:off x="2473962" y="6170568"/>
            <a:ext cx="1177707"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微软雅黑"/>
                <a:cs typeface="微软雅黑"/>
              </a:rPr>
              <a:t>持续提交</a:t>
            </a:r>
          </a:p>
        </p:txBody>
      </p:sp>
      <p:sp>
        <p:nvSpPr>
          <p:cNvPr id="223" name="object 82">
            <a:extLst>
              <a:ext uri="{FF2B5EF4-FFF2-40B4-BE49-F238E27FC236}">
                <a16:creationId xmlns:a16="http://schemas.microsoft.com/office/drawing/2014/main" id="{0AFEABCA-4A43-47CB-A4BD-1363CAD96C01}"/>
              </a:ext>
            </a:extLst>
          </p:cNvPr>
          <p:cNvSpPr/>
          <p:nvPr/>
        </p:nvSpPr>
        <p:spPr>
          <a:xfrm>
            <a:off x="739775" y="4388276"/>
            <a:ext cx="10121265" cy="0"/>
          </a:xfrm>
          <a:custGeom>
            <a:avLst/>
            <a:gdLst/>
            <a:ahLst/>
            <a:cxnLst/>
            <a:rect l="l" t="t" r="r" b="b"/>
            <a:pathLst>
              <a:path w="10121265">
                <a:moveTo>
                  <a:pt x="0" y="0"/>
                </a:moveTo>
                <a:lnTo>
                  <a:pt x="10120920" y="0"/>
                </a:lnTo>
              </a:path>
            </a:pathLst>
          </a:custGeom>
          <a:ln w="28574">
            <a:solidFill>
              <a:srgbClr val="919191"/>
            </a:solidFill>
          </a:ln>
        </p:spPr>
        <p:txBody>
          <a:bodyPr wrap="square" lIns="0" tIns="0" rIns="0" bIns="0" rtlCol="0"/>
          <a:lstStyle/>
          <a:p>
            <a:endParaRPr sz="2000"/>
          </a:p>
        </p:txBody>
      </p:sp>
      <p:cxnSp>
        <p:nvCxnSpPr>
          <p:cNvPr id="2" name="直接连接符 1">
            <a:extLst>
              <a:ext uri="{FF2B5EF4-FFF2-40B4-BE49-F238E27FC236}">
                <a16:creationId xmlns:a16="http://schemas.microsoft.com/office/drawing/2014/main" id="{8977D915-0A82-B2D8-E628-A9116E626912}"/>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CB6C3163-9D71-90B0-8B19-4B2AE08DACE0}"/>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3" name="TextBox 6">
            <a:extLst>
              <a:ext uri="{FF2B5EF4-FFF2-40B4-BE49-F238E27FC236}">
                <a16:creationId xmlns:a16="http://schemas.microsoft.com/office/drawing/2014/main" id="{6D92F134-2BBA-76A3-F7BB-2A3464F8A838}"/>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4" name="TextBox 7">
            <a:extLst>
              <a:ext uri="{FF2B5EF4-FFF2-40B4-BE49-F238E27FC236}">
                <a16:creationId xmlns:a16="http://schemas.microsoft.com/office/drawing/2014/main" id="{2805C2B6-93ED-7F5F-CA2C-3C81DFA33BB9}"/>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5" name="TextBox 9">
            <a:extLst>
              <a:ext uri="{FF2B5EF4-FFF2-40B4-BE49-F238E27FC236}">
                <a16:creationId xmlns:a16="http://schemas.microsoft.com/office/drawing/2014/main" id="{0AA48933-BB46-0962-BB7B-D71628AB049A}"/>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6" name="TextBox 10">
            <a:extLst>
              <a:ext uri="{FF2B5EF4-FFF2-40B4-BE49-F238E27FC236}">
                <a16:creationId xmlns:a16="http://schemas.microsoft.com/office/drawing/2014/main" id="{CA7F30DD-551F-4444-994A-E045D28EF9A9}"/>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7" name="直接连接符 16">
            <a:extLst>
              <a:ext uri="{FF2B5EF4-FFF2-40B4-BE49-F238E27FC236}">
                <a16:creationId xmlns:a16="http://schemas.microsoft.com/office/drawing/2014/main" id="{423C9ADF-085C-6319-6284-AFAC90C13F5C}"/>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5486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圆角矩形 1"/>
          <p:cNvSpPr/>
          <p:nvPr/>
        </p:nvSpPr>
        <p:spPr>
          <a:xfrm>
            <a:off x="-1556426" y="1998319"/>
            <a:ext cx="5261917" cy="2861362"/>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5" name="TextBox 79"/>
          <p:cNvSpPr txBox="1"/>
          <p:nvPr/>
        </p:nvSpPr>
        <p:spPr>
          <a:xfrm>
            <a:off x="0" y="2857163"/>
            <a:ext cx="3204724" cy="994888"/>
          </a:xfrm>
          <a:prstGeom prst="rect">
            <a:avLst/>
          </a:prstGeom>
          <a:noFill/>
        </p:spPr>
        <p:txBody>
          <a:bodyPr wrap="none" rtlCol="0">
            <a:spAutoFit/>
          </a:bodyPr>
          <a:lstStyle/>
          <a:p>
            <a:pPr algn="ctr"/>
            <a:r>
              <a:rPr lang="zh-CN" altLang="en-US" sz="5865" b="1" dirty="0">
                <a:solidFill>
                  <a:schemeClr val="bg1"/>
                </a:solidFill>
                <a:cs typeface="+mn-ea"/>
                <a:sym typeface="+mn-lt"/>
              </a:rPr>
              <a:t>软件维护</a:t>
            </a:r>
          </a:p>
        </p:txBody>
      </p:sp>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56182" y="6191412"/>
            <a:ext cx="2079635" cy="388226"/>
          </a:xfrm>
          <a:prstGeom prst="rect">
            <a:avLst/>
          </a:prstGeom>
        </p:spPr>
      </p:pic>
      <p:sp>
        <p:nvSpPr>
          <p:cNvPr id="15" name="圆角矩形 4"/>
          <p:cNvSpPr/>
          <p:nvPr/>
        </p:nvSpPr>
        <p:spPr>
          <a:xfrm>
            <a:off x="5659189" y="1626357"/>
            <a:ext cx="9111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01</a:t>
            </a:r>
            <a:endParaRPr lang="zh-CN" altLang="en-US" b="1" dirty="0">
              <a:cs typeface="+mn-ea"/>
              <a:sym typeface="+mn-lt"/>
            </a:endParaRPr>
          </a:p>
        </p:txBody>
      </p:sp>
      <p:sp>
        <p:nvSpPr>
          <p:cNvPr id="16" name="圆角矩形 5"/>
          <p:cNvSpPr/>
          <p:nvPr/>
        </p:nvSpPr>
        <p:spPr>
          <a:xfrm>
            <a:off x="5659189" y="2540942"/>
            <a:ext cx="9111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02</a:t>
            </a:r>
            <a:endParaRPr lang="zh-CN" altLang="en-US" b="1" dirty="0">
              <a:cs typeface="+mn-ea"/>
              <a:sym typeface="+mn-lt"/>
            </a:endParaRPr>
          </a:p>
        </p:txBody>
      </p:sp>
      <p:sp>
        <p:nvSpPr>
          <p:cNvPr id="18" name="圆角矩形 6"/>
          <p:cNvSpPr/>
          <p:nvPr/>
        </p:nvSpPr>
        <p:spPr>
          <a:xfrm>
            <a:off x="5659189" y="3455527"/>
            <a:ext cx="9111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03</a:t>
            </a:r>
            <a:endParaRPr lang="zh-CN" altLang="en-US" b="1" dirty="0">
              <a:cs typeface="+mn-ea"/>
              <a:sym typeface="+mn-lt"/>
            </a:endParaRPr>
          </a:p>
        </p:txBody>
      </p:sp>
      <p:sp>
        <p:nvSpPr>
          <p:cNvPr id="19" name="圆角矩形 7"/>
          <p:cNvSpPr/>
          <p:nvPr/>
        </p:nvSpPr>
        <p:spPr>
          <a:xfrm>
            <a:off x="5659189" y="4459012"/>
            <a:ext cx="9111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04</a:t>
            </a:r>
            <a:endParaRPr lang="zh-CN" altLang="en-US" b="1" dirty="0">
              <a:cs typeface="+mn-ea"/>
              <a:sym typeface="+mn-lt"/>
            </a:endParaRPr>
          </a:p>
        </p:txBody>
      </p:sp>
      <p:sp>
        <p:nvSpPr>
          <p:cNvPr id="21" name="圆角矩形 58"/>
          <p:cNvSpPr/>
          <p:nvPr/>
        </p:nvSpPr>
        <p:spPr>
          <a:xfrm>
            <a:off x="6764089" y="1626357"/>
            <a:ext cx="34765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软件维护的定义</a:t>
            </a:r>
          </a:p>
        </p:txBody>
      </p:sp>
      <p:sp>
        <p:nvSpPr>
          <p:cNvPr id="22" name="圆角矩形 59"/>
          <p:cNvSpPr/>
          <p:nvPr/>
        </p:nvSpPr>
        <p:spPr>
          <a:xfrm>
            <a:off x="6764089" y="2540942"/>
            <a:ext cx="34765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软件维护的重要性</a:t>
            </a:r>
          </a:p>
        </p:txBody>
      </p:sp>
      <p:sp>
        <p:nvSpPr>
          <p:cNvPr id="23" name="圆角矩形 60"/>
          <p:cNvSpPr/>
          <p:nvPr/>
        </p:nvSpPr>
        <p:spPr>
          <a:xfrm>
            <a:off x="6764089" y="3455527"/>
            <a:ext cx="34765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软件维护的管理</a:t>
            </a:r>
          </a:p>
        </p:txBody>
      </p:sp>
      <p:sp>
        <p:nvSpPr>
          <p:cNvPr id="24" name="圆角矩形 61"/>
          <p:cNvSpPr/>
          <p:nvPr/>
        </p:nvSpPr>
        <p:spPr>
          <a:xfrm>
            <a:off x="6764089" y="4445384"/>
            <a:ext cx="3476556" cy="577144"/>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逆向工程</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366903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软件维护</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9" name="文本框 18">
            <a:extLst>
              <a:ext uri="{FF2B5EF4-FFF2-40B4-BE49-F238E27FC236}">
                <a16:creationId xmlns:a16="http://schemas.microsoft.com/office/drawing/2014/main" id="{0604D5B1-04AD-4B41-813B-1CA16049FBEC}"/>
              </a:ext>
            </a:extLst>
          </p:cNvPr>
          <p:cNvSpPr txBox="1"/>
          <p:nvPr/>
        </p:nvSpPr>
        <p:spPr>
          <a:xfrm>
            <a:off x="1132354" y="1866173"/>
            <a:ext cx="9927292" cy="4452566"/>
          </a:xfrm>
          <a:prstGeom prst="rect">
            <a:avLst/>
          </a:prstGeom>
          <a:noFill/>
        </p:spPr>
        <p:txBody>
          <a:bodyPr wrap="square">
            <a:spAutoFit/>
          </a:bodyPr>
          <a:lstStyle/>
          <a:p>
            <a:pPr>
              <a:lnSpc>
                <a:spcPct val="150000"/>
              </a:lnSpc>
            </a:pPr>
            <a:r>
              <a:rPr lang="zh-CN" altLang="en-US" sz="2400" dirty="0"/>
              <a:t>软件的变化是不可避免的：</a:t>
            </a:r>
            <a:endParaRPr lang="en-US" altLang="zh-CN" sz="2400" dirty="0"/>
          </a:p>
          <a:p>
            <a:pPr marL="800100" lvl="1" indent="-342900">
              <a:lnSpc>
                <a:spcPct val="150000"/>
              </a:lnSpc>
              <a:buClr>
                <a:srgbClr val="0070C0"/>
              </a:buClr>
              <a:buFont typeface="Wingdings" panose="05000000000000000000" pitchFamily="2" charset="2"/>
              <a:buChar char="p"/>
            </a:pPr>
            <a:r>
              <a:rPr lang="zh-CN" altLang="en-US" sz="2400" dirty="0"/>
              <a:t>软件在使用过程中，新的需求不断出现 </a:t>
            </a:r>
            <a:endParaRPr lang="en-US" altLang="zh-CN" sz="2400" dirty="0"/>
          </a:p>
          <a:p>
            <a:pPr marL="800100" lvl="1" indent="-342900">
              <a:lnSpc>
                <a:spcPct val="150000"/>
              </a:lnSpc>
              <a:buClr>
                <a:srgbClr val="0070C0"/>
              </a:buClr>
              <a:buFont typeface="Wingdings" panose="05000000000000000000" pitchFamily="2" charset="2"/>
              <a:buChar char="p"/>
            </a:pPr>
            <a:r>
              <a:rPr lang="zh-CN" altLang="en-US" sz="2400" dirty="0"/>
              <a:t>商业环境在不断地变化</a:t>
            </a:r>
            <a:endParaRPr lang="en-US" altLang="zh-CN" sz="2400" dirty="0"/>
          </a:p>
          <a:p>
            <a:pPr marL="800100" lvl="1" indent="-342900">
              <a:lnSpc>
                <a:spcPct val="150000"/>
              </a:lnSpc>
              <a:buClr>
                <a:srgbClr val="0070C0"/>
              </a:buClr>
              <a:buFont typeface="Wingdings" panose="05000000000000000000" pitchFamily="2" charset="2"/>
              <a:buChar char="p"/>
            </a:pPr>
            <a:r>
              <a:rPr lang="zh-CN" altLang="en-US" sz="2400" dirty="0"/>
              <a:t>软件中的缺陷需要进行修复 </a:t>
            </a:r>
            <a:endParaRPr lang="en-US" altLang="zh-CN" sz="2400" dirty="0"/>
          </a:p>
          <a:p>
            <a:pPr marL="800100" lvl="1" indent="-342900">
              <a:lnSpc>
                <a:spcPct val="150000"/>
              </a:lnSpc>
              <a:buClr>
                <a:srgbClr val="0070C0"/>
              </a:buClr>
              <a:buFont typeface="Wingdings" panose="05000000000000000000" pitchFamily="2" charset="2"/>
              <a:buChar char="p"/>
            </a:pPr>
            <a:r>
              <a:rPr lang="zh-CN" altLang="en-US" sz="2400" dirty="0"/>
              <a:t>计算机硬件和软件环境的升级需要更新现有的系统</a:t>
            </a:r>
            <a:endParaRPr lang="en-US" altLang="zh-CN" sz="2400" dirty="0"/>
          </a:p>
          <a:p>
            <a:pPr marL="800100" lvl="1" indent="-342900">
              <a:lnSpc>
                <a:spcPct val="150000"/>
              </a:lnSpc>
              <a:buClr>
                <a:srgbClr val="0070C0"/>
              </a:buClr>
              <a:buFont typeface="Wingdings" panose="05000000000000000000" pitchFamily="2" charset="2"/>
              <a:buChar char="p"/>
            </a:pPr>
            <a:r>
              <a:rPr lang="zh-CN" altLang="en-US" sz="2400" dirty="0"/>
              <a:t>软件的性能和可靠性需要进一步改进</a:t>
            </a:r>
            <a:endParaRPr lang="en-US" altLang="zh-CN" sz="2400" dirty="0"/>
          </a:p>
          <a:p>
            <a:pPr>
              <a:lnSpc>
                <a:spcPct val="150000"/>
              </a:lnSpc>
            </a:pPr>
            <a:endParaRPr lang="zh-CN" altLang="en-US" sz="2400" dirty="0"/>
          </a:p>
          <a:p>
            <a:pPr>
              <a:lnSpc>
                <a:spcPct val="150000"/>
              </a:lnSpc>
            </a:pPr>
            <a:r>
              <a:rPr lang="zh-CN" altLang="en-US" sz="2400" dirty="0"/>
              <a:t>关键：采取适当的策略，有效地实施和管理软件的变化！</a:t>
            </a:r>
          </a:p>
        </p:txBody>
      </p:sp>
      <p:cxnSp>
        <p:nvCxnSpPr>
          <p:cNvPr id="2" name="直接连接符 1">
            <a:extLst>
              <a:ext uri="{FF2B5EF4-FFF2-40B4-BE49-F238E27FC236}">
                <a16:creationId xmlns:a16="http://schemas.microsoft.com/office/drawing/2014/main" id="{49FA3829-7E61-2AFC-6C34-DAE26CA62E17}"/>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D3F629F2-3928-489C-46DF-FA748685A4AF}"/>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1138E0E1-C134-9475-7C69-50E3742551B5}"/>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2" name="TextBox 7">
            <a:extLst>
              <a:ext uri="{FF2B5EF4-FFF2-40B4-BE49-F238E27FC236}">
                <a16:creationId xmlns:a16="http://schemas.microsoft.com/office/drawing/2014/main" id="{2489D046-3E96-FC48-60A4-D5699B1F992B}"/>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C6F3AFBF-988D-3182-3C4C-51ADCAFFCB09}"/>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A6DA42DC-432C-C969-4418-9600D2CB834A}"/>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5" name="直接连接符 14">
            <a:extLst>
              <a:ext uri="{FF2B5EF4-FFF2-40B4-BE49-F238E27FC236}">
                <a16:creationId xmlns:a16="http://schemas.microsoft.com/office/drawing/2014/main" id="{BCD4E58F-CDB7-AA07-6E8C-5BE051F8EC8B}"/>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0763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362331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软件维护</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grpSp>
        <p:nvGrpSpPr>
          <p:cNvPr id="15" name="组合 14">
            <a:extLst>
              <a:ext uri="{FF2B5EF4-FFF2-40B4-BE49-F238E27FC236}">
                <a16:creationId xmlns:a16="http://schemas.microsoft.com/office/drawing/2014/main" id="{7508C5F0-DB23-4859-BAD1-997C4452B55E}"/>
              </a:ext>
            </a:extLst>
          </p:cNvPr>
          <p:cNvGrpSpPr/>
          <p:nvPr/>
        </p:nvGrpSpPr>
        <p:grpSpPr>
          <a:xfrm>
            <a:off x="1507665" y="2556606"/>
            <a:ext cx="9394182" cy="4200870"/>
            <a:chOff x="637675" y="2156543"/>
            <a:chExt cx="9394182" cy="4200870"/>
          </a:xfrm>
        </p:grpSpPr>
        <p:sp>
          <p:nvSpPr>
            <p:cNvPr id="5" name="矩形 4">
              <a:extLst>
                <a:ext uri="{FF2B5EF4-FFF2-40B4-BE49-F238E27FC236}">
                  <a16:creationId xmlns:a16="http://schemas.microsoft.com/office/drawing/2014/main" id="{1D900DBF-3B15-48D8-8637-50FBA7FC114E}"/>
                </a:ext>
              </a:extLst>
            </p:cNvPr>
            <p:cNvSpPr/>
            <p:nvPr/>
          </p:nvSpPr>
          <p:spPr>
            <a:xfrm>
              <a:off x="637675" y="2156543"/>
              <a:ext cx="2043162"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持续变化</a:t>
              </a:r>
            </a:p>
          </p:txBody>
        </p:sp>
        <p:sp>
          <p:nvSpPr>
            <p:cNvPr id="6" name="矩形 5">
              <a:extLst>
                <a:ext uri="{FF2B5EF4-FFF2-40B4-BE49-F238E27FC236}">
                  <a16:creationId xmlns:a16="http://schemas.microsoft.com/office/drawing/2014/main" id="{0260E19F-08C1-4C6A-A902-F066560577F8}"/>
                </a:ext>
              </a:extLst>
            </p:cNvPr>
            <p:cNvSpPr/>
            <p:nvPr/>
          </p:nvSpPr>
          <p:spPr>
            <a:xfrm>
              <a:off x="2815389" y="2156543"/>
              <a:ext cx="7194885" cy="5257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在用的程序持续地经历变化，或逐渐变得不可用。</a:t>
              </a:r>
            </a:p>
          </p:txBody>
        </p:sp>
        <p:sp>
          <p:nvSpPr>
            <p:cNvPr id="7" name="矩形 6">
              <a:extLst>
                <a:ext uri="{FF2B5EF4-FFF2-40B4-BE49-F238E27FC236}">
                  <a16:creationId xmlns:a16="http://schemas.microsoft.com/office/drawing/2014/main" id="{A0B99067-DC5F-4DC4-9FB3-E75DC6F9B36E}"/>
                </a:ext>
              </a:extLst>
            </p:cNvPr>
            <p:cNvSpPr/>
            <p:nvPr/>
          </p:nvSpPr>
          <p:spPr>
            <a:xfrm>
              <a:off x="2815388" y="3075785"/>
              <a:ext cx="7194885" cy="5257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程序的不断修改将导致结构恶化，增加了复杂性。</a:t>
              </a:r>
            </a:p>
          </p:txBody>
        </p:sp>
        <p:sp>
          <p:nvSpPr>
            <p:cNvPr id="8" name="矩形 7">
              <a:extLst>
                <a:ext uri="{FF2B5EF4-FFF2-40B4-BE49-F238E27FC236}">
                  <a16:creationId xmlns:a16="http://schemas.microsoft.com/office/drawing/2014/main" id="{1D1E3BFD-1B6F-48CE-A20F-F2F36434597B}"/>
                </a:ext>
              </a:extLst>
            </p:cNvPr>
            <p:cNvSpPr/>
            <p:nvPr/>
          </p:nvSpPr>
          <p:spPr>
            <a:xfrm>
              <a:off x="2836972" y="3995027"/>
              <a:ext cx="7194885" cy="5257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程序演化服从统计上的确定趋势和恒定性。</a:t>
              </a:r>
            </a:p>
          </p:txBody>
        </p:sp>
        <p:sp>
          <p:nvSpPr>
            <p:cNvPr id="9" name="矩形 8">
              <a:extLst>
                <a:ext uri="{FF2B5EF4-FFF2-40B4-BE49-F238E27FC236}">
                  <a16:creationId xmlns:a16="http://schemas.microsoft.com/office/drawing/2014/main" id="{B398B0FA-4CB7-435C-8824-038B1A63F061}"/>
                </a:ext>
              </a:extLst>
            </p:cNvPr>
            <p:cNvSpPr/>
            <p:nvPr/>
          </p:nvSpPr>
          <p:spPr>
            <a:xfrm>
              <a:off x="2836971" y="4914269"/>
              <a:ext cx="7194885" cy="5257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编程项目总体活动统计上是不变的。</a:t>
              </a:r>
            </a:p>
          </p:txBody>
        </p:sp>
        <p:sp>
          <p:nvSpPr>
            <p:cNvPr id="10" name="矩形 9">
              <a:extLst>
                <a:ext uri="{FF2B5EF4-FFF2-40B4-BE49-F238E27FC236}">
                  <a16:creationId xmlns:a16="http://schemas.microsoft.com/office/drawing/2014/main" id="{7ABB6713-D2B0-49D8-B469-5045D42D360F}"/>
                </a:ext>
              </a:extLst>
            </p:cNvPr>
            <p:cNvSpPr/>
            <p:nvPr/>
          </p:nvSpPr>
          <p:spPr>
            <a:xfrm>
              <a:off x="2836971" y="5831633"/>
              <a:ext cx="7194885" cy="52578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ln w="0"/>
                  <a:solidFill>
                    <a:schemeClr val="tx1"/>
                  </a:solidFill>
                  <a:effectLst>
                    <a:outerShdw blurRad="38100" dist="19050" dir="2700000" algn="tl" rotWithShape="0">
                      <a:schemeClr val="dk1">
                        <a:alpha val="40000"/>
                      </a:schemeClr>
                    </a:outerShdw>
                  </a:effectLst>
                </a:rPr>
                <a:t>后续发行对于整个系统功能不会产生很大改变。</a:t>
              </a:r>
            </a:p>
          </p:txBody>
        </p:sp>
        <p:sp>
          <p:nvSpPr>
            <p:cNvPr id="11" name="矩形 10">
              <a:extLst>
                <a:ext uri="{FF2B5EF4-FFF2-40B4-BE49-F238E27FC236}">
                  <a16:creationId xmlns:a16="http://schemas.microsoft.com/office/drawing/2014/main" id="{3FFA8CB1-45D0-4778-9D60-35E259B151BE}"/>
                </a:ext>
              </a:extLst>
            </p:cNvPr>
            <p:cNvSpPr/>
            <p:nvPr/>
          </p:nvSpPr>
          <p:spPr>
            <a:xfrm>
              <a:off x="637675" y="3075785"/>
              <a:ext cx="2043162"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递增复杂性</a:t>
              </a:r>
            </a:p>
          </p:txBody>
        </p:sp>
        <p:sp>
          <p:nvSpPr>
            <p:cNvPr id="12" name="矩形 11">
              <a:extLst>
                <a:ext uri="{FF2B5EF4-FFF2-40B4-BE49-F238E27FC236}">
                  <a16:creationId xmlns:a16="http://schemas.microsoft.com/office/drawing/2014/main" id="{71C1810E-0DF7-4DB7-8F9E-029B5DC82772}"/>
                </a:ext>
              </a:extLst>
            </p:cNvPr>
            <p:cNvSpPr/>
            <p:nvPr/>
          </p:nvSpPr>
          <p:spPr>
            <a:xfrm>
              <a:off x="637675" y="3995027"/>
              <a:ext cx="2043162"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程序演化法则</a:t>
              </a:r>
            </a:p>
          </p:txBody>
        </p:sp>
        <p:sp>
          <p:nvSpPr>
            <p:cNvPr id="13" name="矩形 12">
              <a:extLst>
                <a:ext uri="{FF2B5EF4-FFF2-40B4-BE49-F238E27FC236}">
                  <a16:creationId xmlns:a16="http://schemas.microsoft.com/office/drawing/2014/main" id="{4E757FFF-864C-4DE1-A7B6-82F394A9C7D5}"/>
                </a:ext>
              </a:extLst>
            </p:cNvPr>
            <p:cNvSpPr/>
            <p:nvPr/>
          </p:nvSpPr>
          <p:spPr>
            <a:xfrm>
              <a:off x="637675" y="4914269"/>
              <a:ext cx="2043162"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组织稳定守恒</a:t>
              </a:r>
            </a:p>
          </p:txBody>
        </p:sp>
        <p:sp>
          <p:nvSpPr>
            <p:cNvPr id="14" name="矩形 13">
              <a:extLst>
                <a:ext uri="{FF2B5EF4-FFF2-40B4-BE49-F238E27FC236}">
                  <a16:creationId xmlns:a16="http://schemas.microsoft.com/office/drawing/2014/main" id="{273E7DC1-867F-41C8-A143-A0A174F650A4}"/>
                </a:ext>
              </a:extLst>
            </p:cNvPr>
            <p:cNvSpPr/>
            <p:nvPr/>
          </p:nvSpPr>
          <p:spPr>
            <a:xfrm>
              <a:off x="637675" y="5831633"/>
              <a:ext cx="2043162" cy="52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t>熟悉程度守恒</a:t>
              </a:r>
            </a:p>
          </p:txBody>
        </p:sp>
      </p:grpSp>
      <p:sp>
        <p:nvSpPr>
          <p:cNvPr id="21" name="文本框 20">
            <a:extLst>
              <a:ext uri="{FF2B5EF4-FFF2-40B4-BE49-F238E27FC236}">
                <a16:creationId xmlns:a16="http://schemas.microsoft.com/office/drawing/2014/main" id="{A50CA170-D471-458A-A8D3-BF665C7BCFBB}"/>
              </a:ext>
            </a:extLst>
          </p:cNvPr>
          <p:cNvSpPr txBox="1"/>
          <p:nvPr/>
        </p:nvSpPr>
        <p:spPr>
          <a:xfrm>
            <a:off x="5138846" y="1698674"/>
            <a:ext cx="2573396" cy="584775"/>
          </a:xfrm>
          <a:prstGeom prst="rect">
            <a:avLst/>
          </a:prstGeom>
          <a:noFill/>
        </p:spPr>
        <p:txBody>
          <a:bodyPr wrap="square" rtlCol="0">
            <a:spAutoFit/>
          </a:bodyPr>
          <a:lstStyle/>
          <a:p>
            <a:r>
              <a:rPr lang="en-US" altLang="zh-CN" sz="3200" b="1" dirty="0">
                <a:solidFill>
                  <a:srgbClr val="FF0000"/>
                </a:solidFill>
              </a:rPr>
              <a:t>Lehman</a:t>
            </a:r>
            <a:r>
              <a:rPr lang="zh-CN" altLang="en-US" sz="3200" b="1" dirty="0">
                <a:solidFill>
                  <a:srgbClr val="FF0000"/>
                </a:solidFill>
              </a:rPr>
              <a:t>法则</a:t>
            </a:r>
          </a:p>
        </p:txBody>
      </p:sp>
      <p:cxnSp>
        <p:nvCxnSpPr>
          <p:cNvPr id="2" name="直接连接符 1">
            <a:extLst>
              <a:ext uri="{FF2B5EF4-FFF2-40B4-BE49-F238E27FC236}">
                <a16:creationId xmlns:a16="http://schemas.microsoft.com/office/drawing/2014/main" id="{59D9E7BF-5B18-DB7F-5DFE-9935E7F5803D}"/>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A15F8A44-7F72-30EE-699D-0F1FC806B81B}"/>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23" name="TextBox 6">
            <a:extLst>
              <a:ext uri="{FF2B5EF4-FFF2-40B4-BE49-F238E27FC236}">
                <a16:creationId xmlns:a16="http://schemas.microsoft.com/office/drawing/2014/main" id="{E4EB5646-15EF-762F-A60C-C15B1C2A8959}"/>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25" name="TextBox 7">
            <a:extLst>
              <a:ext uri="{FF2B5EF4-FFF2-40B4-BE49-F238E27FC236}">
                <a16:creationId xmlns:a16="http://schemas.microsoft.com/office/drawing/2014/main" id="{2D528DD0-809E-379A-3545-A17EAF7B5496}"/>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6" name="TextBox 9">
            <a:extLst>
              <a:ext uri="{FF2B5EF4-FFF2-40B4-BE49-F238E27FC236}">
                <a16:creationId xmlns:a16="http://schemas.microsoft.com/office/drawing/2014/main" id="{32BD14D7-596F-783D-CF9E-FEA141FE0CEC}"/>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27" name="TextBox 10">
            <a:extLst>
              <a:ext uri="{FF2B5EF4-FFF2-40B4-BE49-F238E27FC236}">
                <a16:creationId xmlns:a16="http://schemas.microsoft.com/office/drawing/2014/main" id="{32456FCC-1B9F-69B0-AD97-83D928237630}"/>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8" name="直接连接符 27">
            <a:extLst>
              <a:ext uri="{FF2B5EF4-FFF2-40B4-BE49-F238E27FC236}">
                <a16:creationId xmlns:a16="http://schemas.microsoft.com/office/drawing/2014/main" id="{0C4891DD-85F7-B876-5A8B-2C65599BD1C6}"/>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8244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Part.02</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软件维护的重要性</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4351" y="2667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5" name="文本框 4">
            <a:extLst>
              <a:ext uri="{FF2B5EF4-FFF2-40B4-BE49-F238E27FC236}">
                <a16:creationId xmlns:a16="http://schemas.microsoft.com/office/drawing/2014/main" id="{84787579-812D-CA8C-3CCE-7E6452F842A5}"/>
              </a:ext>
            </a:extLst>
          </p:cNvPr>
          <p:cNvSpPr txBox="1"/>
          <p:nvPr/>
        </p:nvSpPr>
        <p:spPr>
          <a:xfrm>
            <a:off x="1332630" y="2010336"/>
            <a:ext cx="9937053" cy="3785652"/>
          </a:xfrm>
          <a:prstGeom prst="rect">
            <a:avLst/>
          </a:prstGeom>
          <a:noFill/>
        </p:spPr>
        <p:txBody>
          <a:bodyPr wrap="square">
            <a:spAutoFit/>
          </a:bodyPr>
          <a:lstStyle/>
          <a:p>
            <a:r>
              <a:rPr lang="zh-CN" altLang="en-US" sz="2400" dirty="0"/>
              <a:t>软件维护是软件生命周期中至关重要的阶段，随着时间推移，软件需求，环境和用户期望都会变化，</a:t>
            </a:r>
            <a:r>
              <a:rPr lang="zh-CN" altLang="en-US" sz="2400" dirty="0">
                <a:solidFill>
                  <a:srgbClr val="FF0000"/>
                </a:solidFill>
              </a:rPr>
              <a:t>维护是确保软件持续运行和并适应变化的关键环节。</a:t>
            </a:r>
            <a:endParaRPr lang="en-US" altLang="zh-CN" sz="2400" dirty="0">
              <a:solidFill>
                <a:srgbClr val="FF0000"/>
              </a:solidFill>
            </a:endParaRPr>
          </a:p>
          <a:p>
            <a:endParaRPr lang="en-US" altLang="zh-CN" sz="2400" dirty="0"/>
          </a:p>
          <a:p>
            <a:r>
              <a:rPr lang="zh-CN" altLang="en-US" sz="2400" dirty="0"/>
              <a:t>有效的维护可以延长软件使用寿命，降低系统风险，提高用户满意度，并降低替换系统的成本。</a:t>
            </a:r>
            <a:endParaRPr lang="en-US" altLang="zh-CN" sz="2400" dirty="0"/>
          </a:p>
          <a:p>
            <a:endParaRPr lang="en-US" altLang="zh-CN" sz="2400" dirty="0"/>
          </a:p>
          <a:p>
            <a:r>
              <a:rPr lang="zh-CN" altLang="en-US" sz="2400" dirty="0"/>
              <a:t>忽视维护可能导致系统陈旧，不稳定，安全漏洞等。</a:t>
            </a:r>
            <a:endParaRPr lang="en-US" altLang="zh-CN" sz="2400" dirty="0"/>
          </a:p>
          <a:p>
            <a:endParaRPr lang="en-US" altLang="zh-CN" sz="2400" dirty="0"/>
          </a:p>
          <a:p>
            <a:endParaRPr lang="en-US" altLang="zh-CN" sz="2400" dirty="0"/>
          </a:p>
        </p:txBody>
      </p:sp>
      <p:cxnSp>
        <p:nvCxnSpPr>
          <p:cNvPr id="6" name="直接连接符 5">
            <a:extLst>
              <a:ext uri="{FF2B5EF4-FFF2-40B4-BE49-F238E27FC236}">
                <a16:creationId xmlns:a16="http://schemas.microsoft.com/office/drawing/2014/main" id="{F9238F04-E824-A3C5-5EAB-AE9964413B44}"/>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B001EFC5-E1A6-EC0C-5BA9-2EC9EE30B56D}"/>
              </a:ext>
            </a:extLst>
          </p:cNvPr>
          <p:cNvSpPr/>
          <p:nvPr/>
        </p:nvSpPr>
        <p:spPr>
          <a:xfrm>
            <a:off x="782701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8" name="TextBox 6">
            <a:extLst>
              <a:ext uri="{FF2B5EF4-FFF2-40B4-BE49-F238E27FC236}">
                <a16:creationId xmlns:a16="http://schemas.microsoft.com/office/drawing/2014/main" id="{A024BD0D-FD07-78DC-8978-40C106D9D451}"/>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9" name="TextBox 7">
            <a:extLst>
              <a:ext uri="{FF2B5EF4-FFF2-40B4-BE49-F238E27FC236}">
                <a16:creationId xmlns:a16="http://schemas.microsoft.com/office/drawing/2014/main" id="{B57DFDDF-B205-3DAE-005E-61A86FFCFB11}"/>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重要性</a:t>
            </a:r>
          </a:p>
        </p:txBody>
      </p:sp>
      <p:sp>
        <p:nvSpPr>
          <p:cNvPr id="10" name="TextBox 9">
            <a:extLst>
              <a:ext uri="{FF2B5EF4-FFF2-40B4-BE49-F238E27FC236}">
                <a16:creationId xmlns:a16="http://schemas.microsoft.com/office/drawing/2014/main" id="{849FDAFB-5C67-BAAC-D7D6-F4B89C070C22}"/>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1" name="TextBox 10">
            <a:extLst>
              <a:ext uri="{FF2B5EF4-FFF2-40B4-BE49-F238E27FC236}">
                <a16:creationId xmlns:a16="http://schemas.microsoft.com/office/drawing/2014/main" id="{467EAEA7-F20C-D1EF-DFA1-A71614C83F4F}"/>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2" name="直接连接符 11">
            <a:extLst>
              <a:ext uri="{FF2B5EF4-FFF2-40B4-BE49-F238E27FC236}">
                <a16:creationId xmlns:a16="http://schemas.microsoft.com/office/drawing/2014/main" id="{BB5109FC-352C-7838-1CA7-E07AA235FD81}"/>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F05250B2-B606-427F-80C5-0E9822CC702B}"/>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733615" y="1174387"/>
            <a:ext cx="971042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2.1 </a:t>
            </a:r>
            <a:r>
              <a:rPr lang="zh-CN" altLang="en-US" sz="2800" b="1" dirty="0">
                <a:solidFill>
                  <a:schemeClr val="tx1">
                    <a:lumMod val="65000"/>
                    <a:lumOff val="35000"/>
                  </a:schemeClr>
                </a:solidFill>
                <a:cs typeface="+mn-ea"/>
                <a:sym typeface="+mn-lt"/>
              </a:rPr>
              <a:t>软件维护的种类</a:t>
            </a:r>
            <a:endParaRPr lang="en-US" sz="2800" b="1" dirty="0">
              <a:solidFill>
                <a:schemeClr val="tx1">
                  <a:lumMod val="65000"/>
                  <a:lumOff val="35000"/>
                </a:schemeClr>
              </a:solidFill>
              <a:cs typeface="+mn-ea"/>
              <a:sym typeface="+mn-lt"/>
            </a:endParaRP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021955" name="文本框 2"/>
          <p:cNvSpPr txBox="1"/>
          <p:nvPr/>
        </p:nvSpPr>
        <p:spPr>
          <a:xfrm>
            <a:off x="1038296" y="2993063"/>
            <a:ext cx="10285659" cy="2221762"/>
          </a:xfrm>
          <a:prstGeom prst="rect">
            <a:avLst/>
          </a:prstGeom>
          <a:noFill/>
          <a:ln w="9525">
            <a:noFill/>
          </a:ln>
        </p:spPr>
        <p:txBody>
          <a:bodyPr wrap="square" anchor="t">
            <a:spAutoFit/>
          </a:bodyPr>
          <a:lstStyle/>
          <a:p>
            <a:pPr fontAlgn="auto">
              <a:lnSpc>
                <a:spcPct val="150000"/>
              </a:lnSpc>
            </a:pPr>
            <a:r>
              <a:rPr lang="en-US" altLang="zh-CN" sz="2400" dirty="0">
                <a:cs typeface="+mn-ea"/>
                <a:sym typeface="+mn-lt"/>
              </a:rPr>
              <a:t>    </a:t>
            </a:r>
            <a:r>
              <a:rPr lang="zh-CN" altLang="en-US" sz="2400" dirty="0">
                <a:cs typeface="+mn-ea"/>
                <a:sym typeface="+mn-lt"/>
              </a:rPr>
              <a:t>因为软件测试不可能暴露出一个大型软件系统中所有潜藏的错误，所以必然会有</a:t>
            </a:r>
            <a:r>
              <a:rPr lang="zh-CN" altLang="en-US" sz="2400" dirty="0">
                <a:solidFill>
                  <a:srgbClr val="FF0000"/>
                </a:solidFill>
                <a:cs typeface="+mn-ea"/>
                <a:sym typeface="+mn-lt"/>
              </a:rPr>
              <a:t>第一项维护活动</a:t>
            </a:r>
            <a:r>
              <a:rPr lang="zh-CN" altLang="en-US" sz="2400" dirty="0">
                <a:cs typeface="+mn-ea"/>
                <a:sym typeface="+mn-lt"/>
              </a:rPr>
              <a:t>：</a:t>
            </a:r>
          </a:p>
          <a:p>
            <a:pPr fontAlgn="auto">
              <a:lnSpc>
                <a:spcPct val="150000"/>
              </a:lnSpc>
            </a:pPr>
            <a:r>
              <a:rPr lang="zh-CN" altLang="en-US" sz="2400" dirty="0">
                <a:cs typeface="+mn-ea"/>
                <a:sym typeface="+mn-lt"/>
              </a:rPr>
              <a:t>    在任何大型程序的使用期间，用户必然会发现程序错误，并且把他们遇到的问题报告给维护人员。把诊断和改正错误的过程称为改正性维护。</a:t>
            </a:r>
            <a:endParaRPr lang="zh-CN" altLang="en-US" dirty="0">
              <a:cs typeface="+mn-ea"/>
              <a:sym typeface="+mn-lt"/>
            </a:endParaRPr>
          </a:p>
        </p:txBody>
      </p:sp>
      <p:cxnSp>
        <p:nvCxnSpPr>
          <p:cNvPr id="2" name="直接连接符 1">
            <a:extLst>
              <a:ext uri="{FF2B5EF4-FFF2-40B4-BE49-F238E27FC236}">
                <a16:creationId xmlns:a16="http://schemas.microsoft.com/office/drawing/2014/main" id="{FBA1F6D8-37D8-E07D-E4D6-041B1DBDCE8F}"/>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B0A8450B-D261-64BC-D188-283F62D0120D}"/>
              </a:ext>
            </a:extLst>
          </p:cNvPr>
          <p:cNvSpPr/>
          <p:nvPr/>
        </p:nvSpPr>
        <p:spPr>
          <a:xfrm>
            <a:off x="782701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E52C0655-E99F-0289-98B5-884A1DB72B6D}"/>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2" name="TextBox 7">
            <a:extLst>
              <a:ext uri="{FF2B5EF4-FFF2-40B4-BE49-F238E27FC236}">
                <a16:creationId xmlns:a16="http://schemas.microsoft.com/office/drawing/2014/main" id="{88DA606D-163A-7567-FE78-F5E0038F514E}"/>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重要性</a:t>
            </a:r>
          </a:p>
        </p:txBody>
      </p:sp>
      <p:sp>
        <p:nvSpPr>
          <p:cNvPr id="13" name="TextBox 9">
            <a:extLst>
              <a:ext uri="{FF2B5EF4-FFF2-40B4-BE49-F238E27FC236}">
                <a16:creationId xmlns:a16="http://schemas.microsoft.com/office/drawing/2014/main" id="{43FE20FD-5C1F-5459-B386-C455E784670C}"/>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C7943654-9BA2-AD3D-70AF-D164056B9B95}"/>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5" name="直接连接符 14">
            <a:extLst>
              <a:ext uri="{FF2B5EF4-FFF2-40B4-BE49-F238E27FC236}">
                <a16:creationId xmlns:a16="http://schemas.microsoft.com/office/drawing/2014/main" id="{A08A9476-F9E9-E6B2-A21A-D9CBF245D484}"/>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A06943FB-F2F2-4F0C-8AA5-BBB7D50FECFB}"/>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73BBA2D8-C4B4-451E-92BD-2E51BD2D4BD6}"/>
              </a:ext>
            </a:extLst>
          </p:cNvPr>
          <p:cNvGrpSpPr/>
          <p:nvPr/>
        </p:nvGrpSpPr>
        <p:grpSpPr>
          <a:xfrm>
            <a:off x="1038296" y="1826654"/>
            <a:ext cx="6251634" cy="461665"/>
            <a:chOff x="797704" y="1545936"/>
            <a:chExt cx="6576995" cy="461665"/>
          </a:xfrm>
        </p:grpSpPr>
        <p:sp>
          <p:nvSpPr>
            <p:cNvPr id="20" name="矩形 19">
              <a:extLst>
                <a:ext uri="{FF2B5EF4-FFF2-40B4-BE49-F238E27FC236}">
                  <a16:creationId xmlns:a16="http://schemas.microsoft.com/office/drawing/2014/main" id="{6FCD9E2F-D1AA-4DD1-8030-68349775F1AF}"/>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21" name="文本框 20">
              <a:extLst>
                <a:ext uri="{FF2B5EF4-FFF2-40B4-BE49-F238E27FC236}">
                  <a16:creationId xmlns:a16="http://schemas.microsoft.com/office/drawing/2014/main" id="{945A9692-F709-48E3-86D9-64E15C573931}"/>
                </a:ext>
              </a:extLst>
            </p:cNvPr>
            <p:cNvSpPr txBox="1"/>
            <p:nvPr/>
          </p:nvSpPr>
          <p:spPr>
            <a:xfrm>
              <a:off x="856784" y="1545936"/>
              <a:ext cx="6517915" cy="461665"/>
            </a:xfrm>
            <a:prstGeom prst="rect">
              <a:avLst/>
            </a:prstGeom>
            <a:noFill/>
          </p:spPr>
          <p:txBody>
            <a:bodyPr wrap="square" rtlCol="0">
              <a:spAutoFit/>
            </a:bodyPr>
            <a:lstStyle/>
            <a:p>
              <a:r>
                <a:rPr lang="zh-CN" altLang="en-US" sz="24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修正性维护</a:t>
              </a:r>
            </a:p>
          </p:txBody>
        </p:sp>
      </p:grpSp>
    </p:spTree>
    <p:extLst>
      <p:ext uri="{BB962C8B-B14F-4D97-AF65-F5344CB8AC3E}">
        <p14:creationId xmlns:p14="http://schemas.microsoft.com/office/powerpoint/2010/main" val="2885855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4">
            <a:extLst>
              <a:ext uri="{FF2B5EF4-FFF2-40B4-BE49-F238E27FC236}">
                <a16:creationId xmlns:a16="http://schemas.microsoft.com/office/drawing/2014/main" id="{8EC9F77F-E6E9-47BB-9E1B-6A950EB1F3B1}"/>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graphicFrame>
        <p:nvGraphicFramePr>
          <p:cNvPr id="4" name="图示 3"/>
          <p:cNvGraphicFramePr/>
          <p:nvPr/>
        </p:nvGraphicFramePr>
        <p:xfrm>
          <a:off x="6545574" y="3577566"/>
          <a:ext cx="3910384" cy="259727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0" name="图示 9"/>
          <p:cNvGraphicFramePr/>
          <p:nvPr/>
        </p:nvGraphicFramePr>
        <p:xfrm>
          <a:off x="1865055" y="3006486"/>
          <a:ext cx="4704184" cy="3255693"/>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5" name="圆角矩形标注 4"/>
          <p:cNvSpPr/>
          <p:nvPr/>
        </p:nvSpPr>
        <p:spPr>
          <a:xfrm>
            <a:off x="6814185" y="1186815"/>
            <a:ext cx="4565650" cy="212280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tx1"/>
                </a:solidFill>
                <a:effectLst/>
                <a:uLnTx/>
                <a:uFillTx/>
                <a:cs typeface="+mn-ea"/>
                <a:sym typeface="+mn-lt"/>
              </a:rPr>
              <a:t>因此，适应性维护，也就是为了和变化了的环境适当地配合而进行的修改软件的活动，是既必要又经常的维护活动。</a:t>
            </a:r>
          </a:p>
        </p:txBody>
      </p:sp>
      <p:cxnSp>
        <p:nvCxnSpPr>
          <p:cNvPr id="2" name="直接连接符 1">
            <a:extLst>
              <a:ext uri="{FF2B5EF4-FFF2-40B4-BE49-F238E27FC236}">
                <a16:creationId xmlns:a16="http://schemas.microsoft.com/office/drawing/2014/main" id="{B5EE3367-E260-2782-AC22-8FF50955C77C}"/>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B144A572-0D66-F89D-336C-795C29973640}"/>
              </a:ext>
            </a:extLst>
          </p:cNvPr>
          <p:cNvSpPr/>
          <p:nvPr/>
        </p:nvSpPr>
        <p:spPr>
          <a:xfrm>
            <a:off x="782701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6" name="TextBox 6">
            <a:extLst>
              <a:ext uri="{FF2B5EF4-FFF2-40B4-BE49-F238E27FC236}">
                <a16:creationId xmlns:a16="http://schemas.microsoft.com/office/drawing/2014/main" id="{074A1736-4FC5-F6EA-0857-671724F6AE48}"/>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7" name="TextBox 7">
            <a:extLst>
              <a:ext uri="{FF2B5EF4-FFF2-40B4-BE49-F238E27FC236}">
                <a16:creationId xmlns:a16="http://schemas.microsoft.com/office/drawing/2014/main" id="{F76C70F8-C618-1E2E-7755-1FB2CC066CFB}"/>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重要性</a:t>
            </a:r>
          </a:p>
        </p:txBody>
      </p:sp>
      <p:sp>
        <p:nvSpPr>
          <p:cNvPr id="8" name="TextBox 9">
            <a:extLst>
              <a:ext uri="{FF2B5EF4-FFF2-40B4-BE49-F238E27FC236}">
                <a16:creationId xmlns:a16="http://schemas.microsoft.com/office/drawing/2014/main" id="{CDED65C6-0FDA-7B93-B9BD-BF4B2495C07C}"/>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9" name="TextBox 10">
            <a:extLst>
              <a:ext uri="{FF2B5EF4-FFF2-40B4-BE49-F238E27FC236}">
                <a16:creationId xmlns:a16="http://schemas.microsoft.com/office/drawing/2014/main" id="{47A0B2E2-B420-88D7-EE0A-A4B40667DEE2}"/>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8" name="直接连接符 17">
            <a:extLst>
              <a:ext uri="{FF2B5EF4-FFF2-40B4-BE49-F238E27FC236}">
                <a16:creationId xmlns:a16="http://schemas.microsoft.com/office/drawing/2014/main" id="{EAFC2964-8329-A614-0CDF-713ED0B9173E}"/>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D2C5045-C6AD-4C8A-8479-6734E8ECB214}"/>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6">
            <a:extLst>
              <a:ext uri="{FF2B5EF4-FFF2-40B4-BE49-F238E27FC236}">
                <a16:creationId xmlns:a16="http://schemas.microsoft.com/office/drawing/2014/main" id="{254CDE51-8302-45AA-9AB5-C68479F77BE2}"/>
              </a:ext>
            </a:extLst>
          </p:cNvPr>
          <p:cNvSpPr txBox="1"/>
          <p:nvPr/>
        </p:nvSpPr>
        <p:spPr>
          <a:xfrm>
            <a:off x="733615" y="1174387"/>
            <a:ext cx="971042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2.2 </a:t>
            </a:r>
            <a:r>
              <a:rPr lang="zh-CN" altLang="en-US" sz="2800" b="1" dirty="0">
                <a:solidFill>
                  <a:schemeClr val="tx1">
                    <a:lumMod val="65000"/>
                    <a:lumOff val="35000"/>
                  </a:schemeClr>
                </a:solidFill>
                <a:cs typeface="+mn-ea"/>
                <a:sym typeface="+mn-lt"/>
              </a:rPr>
              <a:t>软件维护的种类</a:t>
            </a:r>
            <a:endParaRPr lang="en-US" sz="2800" b="1" dirty="0">
              <a:solidFill>
                <a:schemeClr val="tx1">
                  <a:lumMod val="65000"/>
                  <a:lumOff val="35000"/>
                </a:schemeClr>
              </a:solidFill>
              <a:cs typeface="+mn-ea"/>
              <a:sym typeface="+mn-lt"/>
            </a:endParaRPr>
          </a:p>
        </p:txBody>
      </p:sp>
      <p:grpSp>
        <p:nvGrpSpPr>
          <p:cNvPr id="27" name="组合 26">
            <a:extLst>
              <a:ext uri="{FF2B5EF4-FFF2-40B4-BE49-F238E27FC236}">
                <a16:creationId xmlns:a16="http://schemas.microsoft.com/office/drawing/2014/main" id="{C0CA0924-063D-4A64-AACA-7E8996229551}"/>
              </a:ext>
            </a:extLst>
          </p:cNvPr>
          <p:cNvGrpSpPr/>
          <p:nvPr/>
        </p:nvGrpSpPr>
        <p:grpSpPr>
          <a:xfrm>
            <a:off x="1038296" y="1826654"/>
            <a:ext cx="6251634" cy="461665"/>
            <a:chOff x="797704" y="1545936"/>
            <a:chExt cx="6576995" cy="461665"/>
          </a:xfrm>
        </p:grpSpPr>
        <p:sp>
          <p:nvSpPr>
            <p:cNvPr id="28" name="矩形 27">
              <a:extLst>
                <a:ext uri="{FF2B5EF4-FFF2-40B4-BE49-F238E27FC236}">
                  <a16:creationId xmlns:a16="http://schemas.microsoft.com/office/drawing/2014/main" id="{02A882DA-F597-4E0D-8C45-030A5E805B6C}"/>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29" name="文本框 28">
              <a:extLst>
                <a:ext uri="{FF2B5EF4-FFF2-40B4-BE49-F238E27FC236}">
                  <a16:creationId xmlns:a16="http://schemas.microsoft.com/office/drawing/2014/main" id="{99452BBD-7CF1-4AD1-8D33-CF7AA40E0CFF}"/>
                </a:ext>
              </a:extLst>
            </p:cNvPr>
            <p:cNvSpPr txBox="1"/>
            <p:nvPr/>
          </p:nvSpPr>
          <p:spPr>
            <a:xfrm>
              <a:off x="856784" y="1545936"/>
              <a:ext cx="6517915" cy="461665"/>
            </a:xfrm>
            <a:prstGeom prst="rect">
              <a:avLst/>
            </a:prstGeom>
            <a:noFill/>
          </p:spPr>
          <p:txBody>
            <a:bodyPr wrap="square" rtlCol="0">
              <a:spAutoFit/>
            </a:bodyPr>
            <a:lstStyle/>
            <a:p>
              <a:r>
                <a:rPr lang="zh-CN" altLang="en-US" sz="24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适应性维护</a:t>
              </a:r>
            </a:p>
          </p:txBody>
        </p:sp>
      </p:grpSp>
    </p:spTree>
    <p:extLst>
      <p:ext uri="{BB962C8B-B14F-4D97-AF65-F5344CB8AC3E}">
        <p14:creationId xmlns:p14="http://schemas.microsoft.com/office/powerpoint/2010/main" val="2327696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021955" name="文本框 2"/>
          <p:cNvSpPr txBox="1"/>
          <p:nvPr/>
        </p:nvSpPr>
        <p:spPr>
          <a:xfrm>
            <a:off x="1353185" y="2375290"/>
            <a:ext cx="9706610" cy="2790572"/>
          </a:xfrm>
          <a:prstGeom prst="rect">
            <a:avLst/>
          </a:prstGeom>
          <a:noFill/>
          <a:ln w="9525">
            <a:noFill/>
          </a:ln>
        </p:spPr>
        <p:txBody>
          <a:bodyPr wrap="square" anchor="t">
            <a:spAutoFit/>
          </a:bodyPr>
          <a:lstStyle/>
          <a:p>
            <a:pPr fontAlgn="auto">
              <a:lnSpc>
                <a:spcPct val="150000"/>
              </a:lnSpc>
            </a:pPr>
            <a:r>
              <a:rPr lang="en-US" sz="2400" dirty="0">
                <a:cs typeface="+mn-ea"/>
                <a:sym typeface="+mn-lt"/>
              </a:rPr>
              <a:t>    </a:t>
            </a:r>
            <a:r>
              <a:rPr sz="2400" dirty="0">
                <a:cs typeface="+mn-ea"/>
                <a:sym typeface="+mn-lt"/>
              </a:rPr>
              <a:t>当一个软件系统顺利地运行时，常常出现</a:t>
            </a:r>
            <a:r>
              <a:rPr sz="2400" dirty="0">
                <a:solidFill>
                  <a:srgbClr val="FF0000"/>
                </a:solidFill>
                <a:cs typeface="+mn-ea"/>
                <a:sym typeface="+mn-lt"/>
              </a:rPr>
              <a:t>第三项维护活动</a:t>
            </a:r>
            <a:r>
              <a:rPr sz="2400" dirty="0">
                <a:cs typeface="+mn-ea"/>
                <a:sym typeface="+mn-lt"/>
              </a:rPr>
              <a:t>：在使用软件的过程中用户往往提出增加新功能或修改已有功能的建议，还可能提出一般性的改进意见。</a:t>
            </a:r>
            <a:endParaRPr lang="en-US" sz="2400" dirty="0">
              <a:cs typeface="+mn-ea"/>
              <a:sym typeface="+mn-lt"/>
            </a:endParaRPr>
          </a:p>
          <a:p>
            <a:pPr fontAlgn="auto">
              <a:lnSpc>
                <a:spcPct val="150000"/>
              </a:lnSpc>
            </a:pPr>
            <a:r>
              <a:rPr lang="en-US" sz="2400" dirty="0">
                <a:cs typeface="+mn-ea"/>
                <a:sym typeface="+mn-lt"/>
              </a:rPr>
              <a:t>  </a:t>
            </a:r>
            <a:r>
              <a:rPr sz="2400" dirty="0" err="1">
                <a:cs typeface="+mn-ea"/>
                <a:sym typeface="+mn-lt"/>
              </a:rPr>
              <a:t>为了满足这类要求，需要进行完善性维护。这项维护活动通常占软件维护工作的大部分</a:t>
            </a:r>
            <a:r>
              <a:rPr sz="2400" dirty="0">
                <a:cs typeface="+mn-ea"/>
                <a:sym typeface="+mn-lt"/>
              </a:rPr>
              <a:t>。</a:t>
            </a:r>
          </a:p>
        </p:txBody>
      </p:sp>
      <p:cxnSp>
        <p:nvCxnSpPr>
          <p:cNvPr id="2" name="直接连接符 1">
            <a:extLst>
              <a:ext uri="{FF2B5EF4-FFF2-40B4-BE49-F238E27FC236}">
                <a16:creationId xmlns:a16="http://schemas.microsoft.com/office/drawing/2014/main" id="{EA27F57C-F5D3-B976-46A2-F8FC4677F462}"/>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E842EF48-2079-95F2-3DD9-19480D184438}"/>
              </a:ext>
            </a:extLst>
          </p:cNvPr>
          <p:cNvSpPr/>
          <p:nvPr/>
        </p:nvSpPr>
        <p:spPr>
          <a:xfrm>
            <a:off x="782701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4" name="TextBox 6">
            <a:extLst>
              <a:ext uri="{FF2B5EF4-FFF2-40B4-BE49-F238E27FC236}">
                <a16:creationId xmlns:a16="http://schemas.microsoft.com/office/drawing/2014/main" id="{94A398CE-B8D4-D1B2-4EE7-3558C6993822}"/>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5" name="TextBox 7">
            <a:extLst>
              <a:ext uri="{FF2B5EF4-FFF2-40B4-BE49-F238E27FC236}">
                <a16:creationId xmlns:a16="http://schemas.microsoft.com/office/drawing/2014/main" id="{10B39CD6-8E8C-D04F-8396-BC5BC5444CA6}"/>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重要性</a:t>
            </a:r>
          </a:p>
        </p:txBody>
      </p:sp>
      <p:sp>
        <p:nvSpPr>
          <p:cNvPr id="6" name="TextBox 9">
            <a:extLst>
              <a:ext uri="{FF2B5EF4-FFF2-40B4-BE49-F238E27FC236}">
                <a16:creationId xmlns:a16="http://schemas.microsoft.com/office/drawing/2014/main" id="{E9E70447-9CBB-B341-F1F7-697636636D80}"/>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7" name="TextBox 10">
            <a:extLst>
              <a:ext uri="{FF2B5EF4-FFF2-40B4-BE49-F238E27FC236}">
                <a16:creationId xmlns:a16="http://schemas.microsoft.com/office/drawing/2014/main" id="{8A52E2BC-1780-7283-BD37-D676721CEF48}"/>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5" name="直接连接符 14">
            <a:extLst>
              <a:ext uri="{FF2B5EF4-FFF2-40B4-BE49-F238E27FC236}">
                <a16:creationId xmlns:a16="http://schemas.microsoft.com/office/drawing/2014/main" id="{098DDC2F-FE1F-C3F5-EB02-05A36FF7DFC9}"/>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54EBD674-EA17-40FF-9206-ED85FE759AFC}"/>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TextBox 6">
            <a:extLst>
              <a:ext uri="{FF2B5EF4-FFF2-40B4-BE49-F238E27FC236}">
                <a16:creationId xmlns:a16="http://schemas.microsoft.com/office/drawing/2014/main" id="{7E306896-D25B-4DC0-AEE7-D6398A6B036A}"/>
              </a:ext>
            </a:extLst>
          </p:cNvPr>
          <p:cNvSpPr txBox="1"/>
          <p:nvPr/>
        </p:nvSpPr>
        <p:spPr>
          <a:xfrm>
            <a:off x="733615" y="1174387"/>
            <a:ext cx="971042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软件维护的种类</a:t>
            </a:r>
            <a:endParaRPr lang="en-US" sz="2800" b="1" dirty="0">
              <a:solidFill>
                <a:schemeClr val="tx1">
                  <a:lumMod val="65000"/>
                  <a:lumOff val="35000"/>
                </a:schemeClr>
              </a:solidFill>
              <a:cs typeface="+mn-ea"/>
              <a:sym typeface="+mn-lt"/>
            </a:endParaRPr>
          </a:p>
        </p:txBody>
      </p:sp>
      <p:grpSp>
        <p:nvGrpSpPr>
          <p:cNvPr id="21" name="组合 20">
            <a:extLst>
              <a:ext uri="{FF2B5EF4-FFF2-40B4-BE49-F238E27FC236}">
                <a16:creationId xmlns:a16="http://schemas.microsoft.com/office/drawing/2014/main" id="{2287D4C7-379F-49E0-93EF-4641448D1B66}"/>
              </a:ext>
            </a:extLst>
          </p:cNvPr>
          <p:cNvGrpSpPr/>
          <p:nvPr/>
        </p:nvGrpSpPr>
        <p:grpSpPr>
          <a:xfrm>
            <a:off x="1038296" y="1826654"/>
            <a:ext cx="6251634" cy="461665"/>
            <a:chOff x="797704" y="1545936"/>
            <a:chExt cx="6576995" cy="461665"/>
          </a:xfrm>
        </p:grpSpPr>
        <p:sp>
          <p:nvSpPr>
            <p:cNvPr id="22" name="矩形 21">
              <a:extLst>
                <a:ext uri="{FF2B5EF4-FFF2-40B4-BE49-F238E27FC236}">
                  <a16:creationId xmlns:a16="http://schemas.microsoft.com/office/drawing/2014/main" id="{3092D40C-3B04-4457-89D2-BF32F84F472D}"/>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23" name="文本框 22">
              <a:extLst>
                <a:ext uri="{FF2B5EF4-FFF2-40B4-BE49-F238E27FC236}">
                  <a16:creationId xmlns:a16="http://schemas.microsoft.com/office/drawing/2014/main" id="{FAB06E72-E90F-4281-AAA6-B15577B06A09}"/>
                </a:ext>
              </a:extLst>
            </p:cNvPr>
            <p:cNvSpPr txBox="1"/>
            <p:nvPr/>
          </p:nvSpPr>
          <p:spPr>
            <a:xfrm>
              <a:off x="856784" y="1545936"/>
              <a:ext cx="6517915" cy="461665"/>
            </a:xfrm>
            <a:prstGeom prst="rect">
              <a:avLst/>
            </a:prstGeom>
            <a:noFill/>
          </p:spPr>
          <p:txBody>
            <a:bodyPr wrap="square" rtlCol="0">
              <a:spAutoFit/>
            </a:bodyPr>
            <a:lstStyle/>
            <a:p>
              <a:r>
                <a:rPr lang="zh-CN" altLang="en-US" sz="24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完善性维护</a:t>
              </a:r>
            </a:p>
          </p:txBody>
        </p:sp>
      </p:grpSp>
    </p:spTree>
    <p:extLst>
      <p:ext uri="{BB962C8B-B14F-4D97-AF65-F5344CB8AC3E}">
        <p14:creationId xmlns:p14="http://schemas.microsoft.com/office/powerpoint/2010/main" val="3452452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021955" name="文本框 2"/>
          <p:cNvSpPr txBox="1"/>
          <p:nvPr/>
        </p:nvSpPr>
        <p:spPr>
          <a:xfrm>
            <a:off x="1353185" y="2300859"/>
            <a:ext cx="9706610" cy="1667764"/>
          </a:xfrm>
          <a:prstGeom prst="rect">
            <a:avLst/>
          </a:prstGeom>
          <a:noFill/>
          <a:ln w="9525">
            <a:noFill/>
          </a:ln>
        </p:spPr>
        <p:txBody>
          <a:bodyPr wrap="square" anchor="t">
            <a:spAutoFit/>
          </a:bodyPr>
          <a:lstStyle/>
          <a:p>
            <a:pPr fontAlgn="auto">
              <a:lnSpc>
                <a:spcPct val="150000"/>
              </a:lnSpc>
            </a:pPr>
            <a:r>
              <a:rPr sz="2400" dirty="0">
                <a:cs typeface="+mn-ea"/>
                <a:sym typeface="+mn-lt"/>
              </a:rPr>
              <a:t>    当为了改进未来的可维护性或可靠性，或为了给未来的改进奠定更好的基础而修改软件时，出现了第四项维护活动。这项维护活动通常称为预防性维护，目前这项维护活动相对比较少。</a:t>
            </a:r>
          </a:p>
        </p:txBody>
      </p:sp>
      <p:cxnSp>
        <p:nvCxnSpPr>
          <p:cNvPr id="2" name="直接连接符 1">
            <a:extLst>
              <a:ext uri="{FF2B5EF4-FFF2-40B4-BE49-F238E27FC236}">
                <a16:creationId xmlns:a16="http://schemas.microsoft.com/office/drawing/2014/main" id="{36A6A557-6320-6E34-A24F-56B16465E5B0}"/>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83287BE-ECA2-4268-285B-6E016465F55F}"/>
              </a:ext>
            </a:extLst>
          </p:cNvPr>
          <p:cNvSpPr/>
          <p:nvPr/>
        </p:nvSpPr>
        <p:spPr>
          <a:xfrm>
            <a:off x="782701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4" name="TextBox 6">
            <a:extLst>
              <a:ext uri="{FF2B5EF4-FFF2-40B4-BE49-F238E27FC236}">
                <a16:creationId xmlns:a16="http://schemas.microsoft.com/office/drawing/2014/main" id="{E6A9D121-3C88-3B6F-A913-5AF607E467F2}"/>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5" name="TextBox 7">
            <a:extLst>
              <a:ext uri="{FF2B5EF4-FFF2-40B4-BE49-F238E27FC236}">
                <a16:creationId xmlns:a16="http://schemas.microsoft.com/office/drawing/2014/main" id="{2F538452-6A48-D466-F1C1-C6F131B92763}"/>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重要性</a:t>
            </a:r>
          </a:p>
        </p:txBody>
      </p:sp>
      <p:sp>
        <p:nvSpPr>
          <p:cNvPr id="6" name="TextBox 9">
            <a:extLst>
              <a:ext uri="{FF2B5EF4-FFF2-40B4-BE49-F238E27FC236}">
                <a16:creationId xmlns:a16="http://schemas.microsoft.com/office/drawing/2014/main" id="{BDA9B788-2870-93AB-69CC-E10DA176966D}"/>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7" name="TextBox 10">
            <a:extLst>
              <a:ext uri="{FF2B5EF4-FFF2-40B4-BE49-F238E27FC236}">
                <a16:creationId xmlns:a16="http://schemas.microsoft.com/office/drawing/2014/main" id="{A32C720B-2E27-ABFD-9724-53D830D70429}"/>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5" name="直接连接符 14">
            <a:extLst>
              <a:ext uri="{FF2B5EF4-FFF2-40B4-BE49-F238E27FC236}">
                <a16:creationId xmlns:a16="http://schemas.microsoft.com/office/drawing/2014/main" id="{2105A945-BFB2-803A-E750-3EC4474FE585}"/>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1910746F-B742-44CE-9C04-C570C13D777D}"/>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6" name="TextBox 6">
            <a:extLst>
              <a:ext uri="{FF2B5EF4-FFF2-40B4-BE49-F238E27FC236}">
                <a16:creationId xmlns:a16="http://schemas.microsoft.com/office/drawing/2014/main" id="{C9E7A7A2-82DE-4A32-AAF8-27B866B1BEB1}"/>
              </a:ext>
            </a:extLst>
          </p:cNvPr>
          <p:cNvSpPr txBox="1"/>
          <p:nvPr/>
        </p:nvSpPr>
        <p:spPr>
          <a:xfrm>
            <a:off x="733615" y="1174387"/>
            <a:ext cx="971042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2.4 </a:t>
            </a:r>
            <a:r>
              <a:rPr lang="zh-CN" altLang="en-US" sz="2800" b="1" dirty="0">
                <a:solidFill>
                  <a:schemeClr val="tx1">
                    <a:lumMod val="65000"/>
                    <a:lumOff val="35000"/>
                  </a:schemeClr>
                </a:solidFill>
                <a:cs typeface="+mn-ea"/>
                <a:sym typeface="+mn-lt"/>
              </a:rPr>
              <a:t>软件维护的种类</a:t>
            </a:r>
            <a:endParaRPr lang="en-US" sz="2800" b="1" dirty="0">
              <a:solidFill>
                <a:schemeClr val="tx1">
                  <a:lumMod val="65000"/>
                  <a:lumOff val="35000"/>
                </a:schemeClr>
              </a:solidFill>
              <a:cs typeface="+mn-ea"/>
              <a:sym typeface="+mn-lt"/>
            </a:endParaRPr>
          </a:p>
        </p:txBody>
      </p:sp>
      <p:grpSp>
        <p:nvGrpSpPr>
          <p:cNvPr id="17" name="组合 16">
            <a:extLst>
              <a:ext uri="{FF2B5EF4-FFF2-40B4-BE49-F238E27FC236}">
                <a16:creationId xmlns:a16="http://schemas.microsoft.com/office/drawing/2014/main" id="{710EC7CC-ACE3-452E-BB08-46F8E8C9495B}"/>
              </a:ext>
            </a:extLst>
          </p:cNvPr>
          <p:cNvGrpSpPr/>
          <p:nvPr/>
        </p:nvGrpSpPr>
        <p:grpSpPr>
          <a:xfrm>
            <a:off x="1038296" y="1826654"/>
            <a:ext cx="6251634" cy="461665"/>
            <a:chOff x="797704" y="1545936"/>
            <a:chExt cx="6576995" cy="461665"/>
          </a:xfrm>
        </p:grpSpPr>
        <p:sp>
          <p:nvSpPr>
            <p:cNvPr id="18" name="矩形 17">
              <a:extLst>
                <a:ext uri="{FF2B5EF4-FFF2-40B4-BE49-F238E27FC236}">
                  <a16:creationId xmlns:a16="http://schemas.microsoft.com/office/drawing/2014/main" id="{D435D8BA-F179-41CE-9D73-F7904DA46050}"/>
                </a:ext>
              </a:extLst>
            </p:cNvPr>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黑体" panose="02010609060101010101" pitchFamily="49" charset="-122"/>
              </a:endParaRPr>
            </a:p>
          </p:txBody>
        </p:sp>
        <p:sp>
          <p:nvSpPr>
            <p:cNvPr id="19" name="文本框 18">
              <a:extLst>
                <a:ext uri="{FF2B5EF4-FFF2-40B4-BE49-F238E27FC236}">
                  <a16:creationId xmlns:a16="http://schemas.microsoft.com/office/drawing/2014/main" id="{4BC5645C-EF98-4E2B-9F2A-621D196244D8}"/>
                </a:ext>
              </a:extLst>
            </p:cNvPr>
            <p:cNvSpPr txBox="1"/>
            <p:nvPr/>
          </p:nvSpPr>
          <p:spPr>
            <a:xfrm>
              <a:off x="856784" y="1545936"/>
              <a:ext cx="6517915" cy="461665"/>
            </a:xfrm>
            <a:prstGeom prst="rect">
              <a:avLst/>
            </a:prstGeom>
            <a:noFill/>
          </p:spPr>
          <p:txBody>
            <a:bodyPr wrap="square" rtlCol="0">
              <a:spAutoFit/>
            </a:bodyPr>
            <a:lstStyle/>
            <a:p>
              <a:r>
                <a:rPr lang="zh-CN" altLang="en-US" sz="2400" b="1" dirty="0">
                  <a:solidFill>
                    <a:srgbClr val="0000CC"/>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预防性维护</a:t>
              </a:r>
            </a:p>
          </p:txBody>
        </p:sp>
      </p:grpSp>
    </p:spTree>
    <p:extLst>
      <p:ext uri="{BB962C8B-B14F-4D97-AF65-F5344CB8AC3E}">
        <p14:creationId xmlns:p14="http://schemas.microsoft.com/office/powerpoint/2010/main" val="1488087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11987"/>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graphicFrame>
        <p:nvGraphicFramePr>
          <p:cNvPr id="1030146" name="图表 7"/>
          <p:cNvGraphicFramePr/>
          <p:nvPr/>
        </p:nvGraphicFramePr>
        <p:xfrm>
          <a:off x="5006340" y="1507490"/>
          <a:ext cx="6899910" cy="4638040"/>
        </p:xfrm>
        <a:graphic>
          <a:graphicData uri="http://schemas.openxmlformats.org/presentationml/2006/ole">
            <mc:AlternateContent xmlns:mc="http://schemas.openxmlformats.org/markup-compatibility/2006">
              <mc:Choice xmlns:v="urn:schemas-microsoft-com:vml" Requires="v">
                <p:oleObj r:id="rId4" imgW="6205855" imgH="4175760" progId="Excel.Chart.8">
                  <p:embed/>
                </p:oleObj>
              </mc:Choice>
              <mc:Fallback>
                <p:oleObj r:id="rId4" imgW="6205855" imgH="4175760" progId="Excel.Chart.8">
                  <p:embed/>
                  <p:pic>
                    <p:nvPicPr>
                      <p:cNvPr id="1030146" name="图表 7"/>
                      <p:cNvPicPr/>
                      <p:nvPr/>
                    </p:nvPicPr>
                    <p:blipFill>
                      <a:blip r:embed="rId5"/>
                      <a:stretch>
                        <a:fillRect/>
                      </a:stretch>
                    </p:blipFill>
                    <p:spPr>
                      <a:xfrm>
                        <a:off x="5006340" y="1507490"/>
                        <a:ext cx="6899910" cy="4638040"/>
                      </a:xfrm>
                      <a:prstGeom prst="rect">
                        <a:avLst/>
                      </a:prstGeom>
                      <a:noFill/>
                      <a:ln w="38100">
                        <a:noFill/>
                        <a:miter/>
                      </a:ln>
                    </p:spPr>
                  </p:pic>
                </p:oleObj>
              </mc:Fallback>
            </mc:AlternateContent>
          </a:graphicData>
        </a:graphic>
      </p:graphicFrame>
      <p:sp>
        <p:nvSpPr>
          <p:cNvPr id="1030147" name="文本框 8"/>
          <p:cNvSpPr txBox="1"/>
          <p:nvPr/>
        </p:nvSpPr>
        <p:spPr>
          <a:xfrm>
            <a:off x="927100" y="1311275"/>
            <a:ext cx="4277360" cy="5077460"/>
          </a:xfrm>
          <a:prstGeom prst="rect">
            <a:avLst/>
          </a:prstGeom>
          <a:noFill/>
          <a:ln w="9525">
            <a:noFill/>
          </a:ln>
        </p:spPr>
        <p:txBody>
          <a:bodyPr wrap="square" anchor="t">
            <a:spAutoFit/>
          </a:bodyPr>
          <a:lstStyle/>
          <a:p>
            <a:pPr fontAlgn="auto">
              <a:lnSpc>
                <a:spcPct val="150000"/>
              </a:lnSpc>
              <a:buSzTx/>
            </a:pPr>
            <a:r>
              <a:rPr lang="en-US" altLang="zh-CN" sz="2400" dirty="0">
                <a:cs typeface="+mn-ea"/>
                <a:sym typeface="+mn-lt"/>
              </a:rPr>
              <a:t>    </a:t>
            </a:r>
            <a:r>
              <a:rPr lang="zh-CN" altLang="en-US" sz="2400" dirty="0">
                <a:cs typeface="+mn-ea"/>
                <a:sym typeface="+mn-lt"/>
              </a:rPr>
              <a:t>从上述关于软件维护的定义不难看出，软件维护绝不仅限于纠正使用中发现的错误，事实上在全部维护活动中一半以上是完善性维护。</a:t>
            </a:r>
            <a:endParaRPr lang="en-US" altLang="zh-CN" sz="2400" dirty="0">
              <a:cs typeface="+mn-ea"/>
              <a:sym typeface="+mn-lt"/>
            </a:endParaRPr>
          </a:p>
          <a:p>
            <a:pPr fontAlgn="auto">
              <a:lnSpc>
                <a:spcPct val="150000"/>
              </a:lnSpc>
              <a:buSzTx/>
            </a:pPr>
            <a:r>
              <a:rPr lang="zh-CN" altLang="en-US" sz="2400" dirty="0">
                <a:solidFill>
                  <a:srgbClr val="FF0000"/>
                </a:solidFill>
                <a:cs typeface="+mn-ea"/>
                <a:sym typeface="+mn-lt"/>
              </a:rPr>
              <a:t>    应该注意</a:t>
            </a:r>
            <a:r>
              <a:rPr lang="zh-CN" altLang="en-US" sz="2400" dirty="0">
                <a:cs typeface="+mn-ea"/>
                <a:sym typeface="+mn-lt"/>
              </a:rPr>
              <a:t>，上述</a:t>
            </a:r>
            <a:r>
              <a:rPr lang="en-US" altLang="zh-CN" sz="2400" dirty="0">
                <a:cs typeface="+mn-ea"/>
                <a:sym typeface="+mn-lt"/>
              </a:rPr>
              <a:t>4</a:t>
            </a:r>
            <a:r>
              <a:rPr lang="zh-CN" altLang="en-US" sz="2400" dirty="0">
                <a:cs typeface="+mn-ea"/>
                <a:sym typeface="+mn-lt"/>
              </a:rPr>
              <a:t>类维护活动都必须应用于整个软件配置，维护软件文档和维护软件的可执行代码是同样重要的。</a:t>
            </a:r>
          </a:p>
        </p:txBody>
      </p:sp>
      <p:cxnSp>
        <p:nvCxnSpPr>
          <p:cNvPr id="2" name="直接连接符 1">
            <a:extLst>
              <a:ext uri="{FF2B5EF4-FFF2-40B4-BE49-F238E27FC236}">
                <a16:creationId xmlns:a16="http://schemas.microsoft.com/office/drawing/2014/main" id="{2344F331-8AAF-5613-B9DE-10B66A5996BE}"/>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3B546E1A-C1EF-9FE5-71FC-2E27C4FA80FF}"/>
              </a:ext>
            </a:extLst>
          </p:cNvPr>
          <p:cNvSpPr/>
          <p:nvPr/>
        </p:nvSpPr>
        <p:spPr>
          <a:xfrm>
            <a:off x="782701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4" name="TextBox 6">
            <a:extLst>
              <a:ext uri="{FF2B5EF4-FFF2-40B4-BE49-F238E27FC236}">
                <a16:creationId xmlns:a16="http://schemas.microsoft.com/office/drawing/2014/main" id="{5C397B02-94EF-FA7D-8C13-E6AA72B2F0F8}"/>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5" name="TextBox 7">
            <a:extLst>
              <a:ext uri="{FF2B5EF4-FFF2-40B4-BE49-F238E27FC236}">
                <a16:creationId xmlns:a16="http://schemas.microsoft.com/office/drawing/2014/main" id="{DDBFBD19-ADA4-F96A-89D0-FA702401D8CE}"/>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重要性</a:t>
            </a:r>
          </a:p>
        </p:txBody>
      </p:sp>
      <p:sp>
        <p:nvSpPr>
          <p:cNvPr id="6" name="TextBox 9">
            <a:extLst>
              <a:ext uri="{FF2B5EF4-FFF2-40B4-BE49-F238E27FC236}">
                <a16:creationId xmlns:a16="http://schemas.microsoft.com/office/drawing/2014/main" id="{0689678E-6E07-4C40-398C-2C4723959142}"/>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7" name="TextBox 10">
            <a:extLst>
              <a:ext uri="{FF2B5EF4-FFF2-40B4-BE49-F238E27FC236}">
                <a16:creationId xmlns:a16="http://schemas.microsoft.com/office/drawing/2014/main" id="{CA317FEB-A7EA-E695-3B3C-C7039523CC6A}"/>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5" name="直接连接符 14">
            <a:extLst>
              <a:ext uri="{FF2B5EF4-FFF2-40B4-BE49-F238E27FC236}">
                <a16:creationId xmlns:a16="http://schemas.microsoft.com/office/drawing/2014/main" id="{EC67B871-CAD4-22AF-CC1C-931774E1B624}"/>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FCF09CF4-1C30-425A-A437-6A82A6B35318}"/>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83511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Part.03</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软件维护的管理</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Part.01</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软件维护的定义</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4">
            <a:extLst>
              <a:ext uri="{FF2B5EF4-FFF2-40B4-BE49-F238E27FC236}">
                <a16:creationId xmlns:a16="http://schemas.microsoft.com/office/drawing/2014/main" id="{52293069-EF80-7014-B6D8-7FD4B4ABB0E5}"/>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0" name="图片 9">
            <a:extLst>
              <a:ext uri="{FF2B5EF4-FFF2-40B4-BE49-F238E27FC236}">
                <a16:creationId xmlns:a16="http://schemas.microsoft.com/office/drawing/2014/main" id="{9D696439-28F3-F352-73E3-3872A68622B0}"/>
              </a:ext>
            </a:extLst>
          </p:cNvPr>
          <p:cNvPicPr>
            <a:picLocks noChangeAspect="1"/>
          </p:cNvPicPr>
          <p:nvPr/>
        </p:nvPicPr>
        <p:blipFill>
          <a:blip r:embed="rId2"/>
          <a:stretch>
            <a:fillRect/>
          </a:stretch>
        </p:blipFill>
        <p:spPr>
          <a:xfrm>
            <a:off x="135890" y="26670"/>
            <a:ext cx="791210" cy="715645"/>
          </a:xfrm>
          <a:prstGeom prst="rect">
            <a:avLst/>
          </a:prstGeom>
        </p:spPr>
      </p:pic>
      <p:sp>
        <p:nvSpPr>
          <p:cNvPr id="11" name="TextBox 7">
            <a:extLst>
              <a:ext uri="{FF2B5EF4-FFF2-40B4-BE49-F238E27FC236}">
                <a16:creationId xmlns:a16="http://schemas.microsoft.com/office/drawing/2014/main" id="{A90B675A-B14A-B9C1-5104-EB88CEDBBBE4}"/>
              </a:ext>
            </a:extLst>
          </p:cNvPr>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5" name="文本框 14">
            <a:extLst>
              <a:ext uri="{FF2B5EF4-FFF2-40B4-BE49-F238E27FC236}">
                <a16:creationId xmlns:a16="http://schemas.microsoft.com/office/drawing/2014/main" id="{907FE3BA-C7CD-EDC3-FA3B-31443C7304BA}"/>
              </a:ext>
            </a:extLst>
          </p:cNvPr>
          <p:cNvSpPr txBox="1"/>
          <p:nvPr/>
        </p:nvSpPr>
        <p:spPr>
          <a:xfrm>
            <a:off x="1020128" y="2009775"/>
            <a:ext cx="10261430" cy="3344570"/>
          </a:xfrm>
          <a:prstGeom prst="rect">
            <a:avLst/>
          </a:prstGeom>
          <a:noFill/>
        </p:spPr>
        <p:txBody>
          <a:bodyPr wrap="square" rtlCol="0" anchor="t">
            <a:spAutoFit/>
          </a:bodyPr>
          <a:lstStyle/>
          <a:p>
            <a:pPr marR="0" indent="0" defTabSz="914400" fontAlgn="auto">
              <a:lnSpc>
                <a:spcPct val="150000"/>
              </a:lnSpc>
              <a:buClrTx/>
              <a:buSzTx/>
              <a:buFontTx/>
              <a:defRPr/>
            </a:pPr>
            <a:r>
              <a:rPr lang="zh-CN" altLang="en-US" sz="2400" dirty="0">
                <a:solidFill>
                  <a:srgbClr val="FF0000"/>
                </a:solidFill>
                <a:cs typeface="+mn-ea"/>
                <a:sym typeface="+mn-lt"/>
              </a:rPr>
              <a:t>软件维护管理指规划、组织和控制软件维护活动的过程。</a:t>
            </a:r>
            <a:r>
              <a:rPr lang="zh-CN" altLang="en-US" sz="2400" dirty="0">
                <a:cs typeface="+mn-ea"/>
                <a:sym typeface="+mn-lt"/>
              </a:rPr>
              <a:t>包括对维护需求的识别、分析和优先级排序，以及合理分配资源、时间和预算来执行维护工作。</a:t>
            </a:r>
            <a:endParaRPr lang="en-US" altLang="zh-CN" sz="2400" dirty="0">
              <a:cs typeface="+mn-ea"/>
              <a:sym typeface="+mn-lt"/>
            </a:endParaRPr>
          </a:p>
          <a:p>
            <a:pPr marR="0" indent="0" defTabSz="914400" fontAlgn="auto">
              <a:lnSpc>
                <a:spcPct val="150000"/>
              </a:lnSpc>
              <a:buClrTx/>
              <a:buSzTx/>
              <a:buFontTx/>
              <a:defRPr/>
            </a:pPr>
            <a:endParaRPr lang="en-US" altLang="zh-CN" sz="2400" dirty="0">
              <a:cs typeface="+mn-ea"/>
              <a:sym typeface="+mn-lt"/>
            </a:endParaRPr>
          </a:p>
          <a:p>
            <a:pPr marR="0" indent="0" defTabSz="914400" fontAlgn="auto">
              <a:lnSpc>
                <a:spcPct val="150000"/>
              </a:lnSpc>
              <a:buClrTx/>
              <a:buSzTx/>
              <a:buFontTx/>
              <a:defRPr/>
            </a:pPr>
            <a:r>
              <a:rPr lang="zh-CN" altLang="en-US" sz="2400" dirty="0">
                <a:cs typeface="+mn-ea"/>
                <a:sym typeface="+mn-lt"/>
              </a:rPr>
              <a:t>维护管理涉及建立有效的变更控制流程，确保变更的正确实施和影响分析</a:t>
            </a:r>
            <a:r>
              <a:rPr lang="en-US" altLang="zh-CN" sz="2400" dirty="0">
                <a:cs typeface="+mn-ea"/>
                <a:sym typeface="+mn-lt"/>
              </a:rPr>
              <a:t>,</a:t>
            </a:r>
            <a:r>
              <a:rPr lang="zh-CN" altLang="en-US" sz="2400" dirty="0">
                <a:cs typeface="+mn-ea"/>
                <a:sym typeface="+mn-lt"/>
              </a:rPr>
              <a:t>降低风险和系统不稳定性。也包括记录和追踪问题、制订维护计划、评估维护效果以及与利益相关者之间的沟通和协调。</a:t>
            </a:r>
          </a:p>
        </p:txBody>
      </p:sp>
      <p:cxnSp>
        <p:nvCxnSpPr>
          <p:cNvPr id="19" name="直接连接符 18">
            <a:extLst>
              <a:ext uri="{FF2B5EF4-FFF2-40B4-BE49-F238E27FC236}">
                <a16:creationId xmlns:a16="http://schemas.microsoft.com/office/drawing/2014/main" id="{8998FC50-0BCA-A132-1402-DD3D3C180F5C}"/>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46B383AB-BE83-3622-E638-C0614381AE20}"/>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21" name="TextBox 6">
            <a:extLst>
              <a:ext uri="{FF2B5EF4-FFF2-40B4-BE49-F238E27FC236}">
                <a16:creationId xmlns:a16="http://schemas.microsoft.com/office/drawing/2014/main" id="{48A9C7A6-3E90-3422-4FD0-B7F341108505}"/>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2" name="TextBox 7">
            <a:extLst>
              <a:ext uri="{FF2B5EF4-FFF2-40B4-BE49-F238E27FC236}">
                <a16:creationId xmlns:a16="http://schemas.microsoft.com/office/drawing/2014/main" id="{129DE12E-E883-AFE0-84FD-F771CD90F53D}"/>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3" name="TextBox 9">
            <a:extLst>
              <a:ext uri="{FF2B5EF4-FFF2-40B4-BE49-F238E27FC236}">
                <a16:creationId xmlns:a16="http://schemas.microsoft.com/office/drawing/2014/main" id="{D6FB0CDC-B303-056E-00A5-A79DEEA87EF5}"/>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4" name="TextBox 10">
            <a:extLst>
              <a:ext uri="{FF2B5EF4-FFF2-40B4-BE49-F238E27FC236}">
                <a16:creationId xmlns:a16="http://schemas.microsoft.com/office/drawing/2014/main" id="{99946EAF-08AD-E496-85D2-083A0AD4C604}"/>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5" name="直接连接符 24">
            <a:extLst>
              <a:ext uri="{FF2B5EF4-FFF2-40B4-BE49-F238E27FC236}">
                <a16:creationId xmlns:a16="http://schemas.microsoft.com/office/drawing/2014/main" id="{C77FDB65-3230-3161-8F40-82DC98A11991}"/>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2C862F6-CA5F-4BDD-A588-ED5277C4421E}"/>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2182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050629" name="文本框 3"/>
          <p:cNvSpPr txBox="1"/>
          <p:nvPr/>
        </p:nvSpPr>
        <p:spPr>
          <a:xfrm>
            <a:off x="562928" y="1227138"/>
            <a:ext cx="3600450" cy="523875"/>
          </a:xfrm>
          <a:prstGeom prst="rect">
            <a:avLst/>
          </a:prstGeom>
          <a:noFill/>
          <a:ln w="9525">
            <a:noFill/>
          </a:ln>
        </p:spPr>
        <p:txBody>
          <a:bodyPr anchor="t">
            <a:spAutoFit/>
          </a:bodyPr>
          <a:lstStyle/>
          <a:p>
            <a:r>
              <a:rPr lang="zh-CN" altLang="en-US" sz="2800" b="1" dirty="0">
                <a:solidFill>
                  <a:srgbClr val="FF0000"/>
                </a:solidFill>
                <a:cs typeface="+mn-ea"/>
                <a:sym typeface="+mn-lt"/>
              </a:rPr>
              <a:t>维护过程的本质</a:t>
            </a:r>
          </a:p>
        </p:txBody>
      </p:sp>
      <p:sp>
        <p:nvSpPr>
          <p:cNvPr id="2" name="文本框 1"/>
          <p:cNvSpPr txBox="1"/>
          <p:nvPr/>
        </p:nvSpPr>
        <p:spPr>
          <a:xfrm>
            <a:off x="1020128" y="2009775"/>
            <a:ext cx="10151745" cy="3969385"/>
          </a:xfrm>
          <a:prstGeom prst="rect">
            <a:avLst/>
          </a:prstGeom>
          <a:noFill/>
        </p:spPr>
        <p:txBody>
          <a:bodyPr wrap="square" rtlCol="0" anchor="t">
            <a:spAutoFit/>
          </a:bodyPr>
          <a:lstStyle/>
          <a:p>
            <a:pPr marR="0" indent="0" defTabSz="914400" fontAlgn="auto">
              <a:lnSpc>
                <a:spcPct val="150000"/>
              </a:lnSpc>
              <a:buClrTx/>
              <a:buSzTx/>
              <a:buFontTx/>
              <a:defRPr/>
            </a:pPr>
            <a:r>
              <a:rPr lang="en-US" altLang="zh-CN" sz="2400" noProof="0" dirty="0">
                <a:cs typeface="+mn-ea"/>
                <a:sym typeface="+mn-lt"/>
              </a:rPr>
              <a:t>    </a:t>
            </a:r>
            <a:r>
              <a:rPr lang="zh-CN" altLang="en-US" sz="2400" noProof="0" dirty="0">
                <a:cs typeface="+mn-ea"/>
                <a:sym typeface="+mn-lt"/>
              </a:rPr>
              <a:t>维护过程本质上是修改和压缩了的软件定义和开发过程，而且事实上远在提出一项维护要求之前，与软件维护有关的工作已经开始了。</a:t>
            </a:r>
            <a:endParaRPr kumimoji="0" lang="en-US" altLang="zh-CN" sz="2400" kern="1200" cap="none" spc="0" normalizeH="0" baseline="0" noProof="0" dirty="0">
              <a:cs typeface="+mn-ea"/>
              <a:sym typeface="+mn-lt"/>
            </a:endParaRPr>
          </a:p>
          <a:p>
            <a:pPr marL="685800" marR="0" indent="-342900" defTabSz="914400" fontAlgn="auto">
              <a:lnSpc>
                <a:spcPct val="150000"/>
              </a:lnSpc>
              <a:buClr>
                <a:srgbClr val="16468D"/>
              </a:buClr>
              <a:buSzPct val="70000"/>
              <a:buFont typeface="Wingdings" panose="05000000000000000000" charset="0"/>
              <a:buChar char="p"/>
              <a:defRPr/>
            </a:pPr>
            <a:r>
              <a:rPr lang="zh-CN" altLang="en-US" sz="2400" noProof="0" dirty="0">
                <a:cs typeface="+mn-ea"/>
                <a:sym typeface="+mn-lt"/>
              </a:rPr>
              <a:t>首先必须建立一个维护组织。</a:t>
            </a:r>
            <a:endParaRPr kumimoji="0" lang="en-US" altLang="zh-CN" sz="2400" kern="1200" cap="none" spc="0" normalizeH="0" baseline="0" noProof="0" dirty="0">
              <a:cs typeface="+mn-ea"/>
              <a:sym typeface="+mn-lt"/>
            </a:endParaRPr>
          </a:p>
          <a:p>
            <a:pPr marL="685800" marR="0" indent="-342900" defTabSz="914400" fontAlgn="auto">
              <a:lnSpc>
                <a:spcPct val="150000"/>
              </a:lnSpc>
              <a:buClr>
                <a:srgbClr val="16468D"/>
              </a:buClr>
              <a:buSzPct val="70000"/>
              <a:buFont typeface="Wingdings" panose="05000000000000000000" charset="0"/>
              <a:buChar char="p"/>
              <a:defRPr/>
            </a:pPr>
            <a:r>
              <a:rPr lang="zh-CN" altLang="en-US" sz="2400" noProof="0" dirty="0">
                <a:cs typeface="+mn-ea"/>
                <a:sym typeface="+mn-lt"/>
              </a:rPr>
              <a:t>随后必须确定报告和评价的过程。</a:t>
            </a:r>
            <a:endParaRPr kumimoji="0" lang="en-US" altLang="zh-CN" sz="2400" kern="1200" cap="none" spc="0" normalizeH="0" baseline="0" noProof="0" dirty="0">
              <a:cs typeface="+mn-ea"/>
              <a:sym typeface="+mn-lt"/>
            </a:endParaRPr>
          </a:p>
          <a:p>
            <a:pPr marL="685800" marR="0" indent="-342900" defTabSz="914400" fontAlgn="auto">
              <a:lnSpc>
                <a:spcPct val="150000"/>
              </a:lnSpc>
              <a:buClr>
                <a:srgbClr val="16468D"/>
              </a:buClr>
              <a:buSzPct val="70000"/>
              <a:buFont typeface="Wingdings" panose="05000000000000000000" charset="0"/>
              <a:buChar char="p"/>
              <a:defRPr/>
            </a:pPr>
            <a:r>
              <a:rPr lang="zh-CN" altLang="en-US" sz="2400" noProof="0" dirty="0">
                <a:cs typeface="+mn-ea"/>
                <a:sym typeface="+mn-lt"/>
              </a:rPr>
              <a:t>而且必须为每个维护要求规定一个标准化的事件序列。</a:t>
            </a:r>
            <a:endParaRPr kumimoji="0" lang="en-US" altLang="zh-CN" sz="2400" kern="1200" cap="none" spc="0" normalizeH="0" baseline="0" noProof="0" dirty="0">
              <a:cs typeface="+mn-ea"/>
              <a:sym typeface="+mn-lt"/>
            </a:endParaRPr>
          </a:p>
          <a:p>
            <a:pPr marL="342900" marR="0" indent="-342900" defTabSz="914400" fontAlgn="auto">
              <a:lnSpc>
                <a:spcPct val="150000"/>
              </a:lnSpc>
              <a:buClrTx/>
              <a:buSzTx/>
              <a:buFontTx/>
              <a:defRPr/>
            </a:pPr>
            <a:r>
              <a:rPr lang="zh-CN" altLang="en-US" sz="2400" noProof="0" dirty="0">
                <a:cs typeface="+mn-ea"/>
                <a:sym typeface="+mn-lt"/>
              </a:rPr>
              <a:t>      此外，还应该建立一个适用于维护活动的记录保管过程，并且规定复审标准。</a:t>
            </a:r>
            <a:endParaRPr lang="zh-CN" altLang="en-US" sz="2400" dirty="0">
              <a:cs typeface="+mn-ea"/>
              <a:sym typeface="+mn-lt"/>
            </a:endParaRPr>
          </a:p>
        </p:txBody>
      </p:sp>
      <p:cxnSp>
        <p:nvCxnSpPr>
          <p:cNvPr id="21" name="直接连接符 20">
            <a:extLst>
              <a:ext uri="{FF2B5EF4-FFF2-40B4-BE49-F238E27FC236}">
                <a16:creationId xmlns:a16="http://schemas.microsoft.com/office/drawing/2014/main" id="{389BC5B0-B68F-BA75-EEA3-F61F5FC803AB}"/>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89B10673-E32C-4FC9-6A2A-8F64C4CCA96C}"/>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23" name="TextBox 6">
            <a:extLst>
              <a:ext uri="{FF2B5EF4-FFF2-40B4-BE49-F238E27FC236}">
                <a16:creationId xmlns:a16="http://schemas.microsoft.com/office/drawing/2014/main" id="{939322D8-023E-8585-8DCA-C3DF0616B27A}"/>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4" name="TextBox 7">
            <a:extLst>
              <a:ext uri="{FF2B5EF4-FFF2-40B4-BE49-F238E27FC236}">
                <a16:creationId xmlns:a16="http://schemas.microsoft.com/office/drawing/2014/main" id="{6F2095DF-4321-7BA6-83B0-AF73288591C4}"/>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5" name="TextBox 9">
            <a:extLst>
              <a:ext uri="{FF2B5EF4-FFF2-40B4-BE49-F238E27FC236}">
                <a16:creationId xmlns:a16="http://schemas.microsoft.com/office/drawing/2014/main" id="{A36D4589-F41D-72C5-6333-44724FF33C47}"/>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6" name="TextBox 10">
            <a:extLst>
              <a:ext uri="{FF2B5EF4-FFF2-40B4-BE49-F238E27FC236}">
                <a16:creationId xmlns:a16="http://schemas.microsoft.com/office/drawing/2014/main" id="{97560E33-251E-30AB-84A3-7E904D9A1853}"/>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7" name="直接连接符 26">
            <a:extLst>
              <a:ext uri="{FF2B5EF4-FFF2-40B4-BE49-F238E27FC236}">
                <a16:creationId xmlns:a16="http://schemas.microsoft.com/office/drawing/2014/main" id="{602D5932-B080-ECAC-551B-448D64B1B5CE}"/>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05CB13EF-8236-4AAA-B03C-F13D0313C843}"/>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3" name="TextBox 6"/>
          <p:cNvSpPr txBox="1"/>
          <p:nvPr/>
        </p:nvSpPr>
        <p:spPr>
          <a:xfrm>
            <a:off x="537210" y="1186815"/>
            <a:ext cx="971042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3 </a:t>
            </a:r>
            <a:r>
              <a:rPr lang="zh-CN" altLang="en-US" sz="2800" b="1" dirty="0">
                <a:solidFill>
                  <a:schemeClr val="tx1">
                    <a:lumMod val="65000"/>
                    <a:lumOff val="35000"/>
                  </a:schemeClr>
                </a:solidFill>
                <a:cs typeface="+mn-ea"/>
                <a:sym typeface="+mn-lt"/>
              </a:rPr>
              <a:t>软件维护过程</a:t>
            </a:r>
          </a:p>
        </p:txBody>
      </p:sp>
      <p:grpSp>
        <p:nvGrpSpPr>
          <p:cNvPr id="142" name="组合 141">
            <a:extLst>
              <a:ext uri="{FF2B5EF4-FFF2-40B4-BE49-F238E27FC236}">
                <a16:creationId xmlns:a16="http://schemas.microsoft.com/office/drawing/2014/main" id="{96B95B44-139B-4798-8E10-BEC44BE923F7}"/>
              </a:ext>
            </a:extLst>
          </p:cNvPr>
          <p:cNvGrpSpPr/>
          <p:nvPr/>
        </p:nvGrpSpPr>
        <p:grpSpPr>
          <a:xfrm>
            <a:off x="1330673" y="2104390"/>
            <a:ext cx="9225111" cy="3985942"/>
            <a:chOff x="1473368" y="1658398"/>
            <a:chExt cx="9225111" cy="3985942"/>
          </a:xfrm>
        </p:grpSpPr>
        <p:sp>
          <p:nvSpPr>
            <p:cNvPr id="31" name="object 3">
              <a:extLst>
                <a:ext uri="{FF2B5EF4-FFF2-40B4-BE49-F238E27FC236}">
                  <a16:creationId xmlns:a16="http://schemas.microsoft.com/office/drawing/2014/main" id="{61CE4786-4754-457F-9C06-5B0EFB0DE6B0}"/>
                </a:ext>
              </a:extLst>
            </p:cNvPr>
            <p:cNvSpPr/>
            <p:nvPr/>
          </p:nvSpPr>
          <p:spPr>
            <a:xfrm>
              <a:off x="1487977" y="1712422"/>
              <a:ext cx="1637606" cy="498763"/>
            </a:xfrm>
            <a:prstGeom prst="rect">
              <a:avLst/>
            </a:prstGeom>
            <a:blipFill>
              <a:blip r:embed="rId4" cstate="print"/>
              <a:stretch>
                <a:fillRect/>
              </a:stretch>
            </a:blipFill>
          </p:spPr>
          <p:txBody>
            <a:bodyPr wrap="square" lIns="0" tIns="0" rIns="0" bIns="0" rtlCol="0"/>
            <a:lstStyle/>
            <a:p>
              <a:endParaRPr/>
            </a:p>
          </p:txBody>
        </p:sp>
        <p:sp>
          <p:nvSpPr>
            <p:cNvPr id="32" name="object 4">
              <a:extLst>
                <a:ext uri="{FF2B5EF4-FFF2-40B4-BE49-F238E27FC236}">
                  <a16:creationId xmlns:a16="http://schemas.microsoft.com/office/drawing/2014/main" id="{6E81409A-8493-4A64-AECD-1BA9DF32C144}"/>
                </a:ext>
              </a:extLst>
            </p:cNvPr>
            <p:cNvSpPr txBox="1"/>
            <p:nvPr/>
          </p:nvSpPr>
          <p:spPr>
            <a:xfrm>
              <a:off x="1473368" y="1696498"/>
              <a:ext cx="1617345" cy="396262"/>
            </a:xfrm>
            <a:prstGeom prst="rect">
              <a:avLst/>
            </a:prstGeom>
            <a:solidFill>
              <a:srgbClr val="E7F2E0"/>
            </a:solidFill>
            <a:ln w="9524">
              <a:solidFill>
                <a:srgbClr val="000000"/>
              </a:solidFill>
            </a:ln>
          </p:spPr>
          <p:txBody>
            <a:bodyPr vert="horz" wrap="square" lIns="0" tIns="87630" rIns="0" bIns="0" rtlCol="0">
              <a:spAutoFit/>
            </a:bodyPr>
            <a:lstStyle/>
            <a:p>
              <a:pPr marL="294005">
                <a:lnSpc>
                  <a:spcPct val="100000"/>
                </a:lnSpc>
                <a:spcBef>
                  <a:spcPts val="690"/>
                </a:spcBef>
              </a:pPr>
              <a:r>
                <a:rPr sz="2000" dirty="0">
                  <a:latin typeface="黑体" panose="02010609060101010101" pitchFamily="49" charset="-122"/>
                  <a:cs typeface="微软雅黑"/>
                </a:rPr>
                <a:t>变更请求</a:t>
              </a:r>
            </a:p>
          </p:txBody>
        </p:sp>
        <p:sp>
          <p:nvSpPr>
            <p:cNvPr id="33" name="object 5">
              <a:extLst>
                <a:ext uri="{FF2B5EF4-FFF2-40B4-BE49-F238E27FC236}">
                  <a16:creationId xmlns:a16="http://schemas.microsoft.com/office/drawing/2014/main" id="{C309BAED-2C7E-4734-96AC-363F912EE4A9}"/>
                </a:ext>
              </a:extLst>
            </p:cNvPr>
            <p:cNvSpPr/>
            <p:nvPr/>
          </p:nvSpPr>
          <p:spPr>
            <a:xfrm>
              <a:off x="3441469" y="1679170"/>
              <a:ext cx="1616825" cy="569421"/>
            </a:xfrm>
            <a:prstGeom prst="rect">
              <a:avLst/>
            </a:prstGeom>
            <a:blipFill>
              <a:blip r:embed="rId5" cstate="print"/>
              <a:stretch>
                <a:fillRect/>
              </a:stretch>
            </a:blipFill>
          </p:spPr>
          <p:txBody>
            <a:bodyPr wrap="square" lIns="0" tIns="0" rIns="0" bIns="0" rtlCol="0"/>
            <a:lstStyle/>
            <a:p>
              <a:endParaRPr/>
            </a:p>
          </p:txBody>
        </p:sp>
        <p:sp>
          <p:nvSpPr>
            <p:cNvPr id="34" name="object 6">
              <a:extLst>
                <a:ext uri="{FF2B5EF4-FFF2-40B4-BE49-F238E27FC236}">
                  <a16:creationId xmlns:a16="http://schemas.microsoft.com/office/drawing/2014/main" id="{4DF532CF-6235-4218-AD39-323B39276D9D}"/>
                </a:ext>
              </a:extLst>
            </p:cNvPr>
            <p:cNvSpPr/>
            <p:nvPr/>
          </p:nvSpPr>
          <p:spPr>
            <a:xfrm>
              <a:off x="3425449" y="1661573"/>
              <a:ext cx="1600200" cy="551180"/>
            </a:xfrm>
            <a:custGeom>
              <a:avLst/>
              <a:gdLst/>
              <a:ahLst/>
              <a:cxnLst/>
              <a:rect l="l" t="t" r="r" b="b"/>
              <a:pathLst>
                <a:path w="1600200" h="551180">
                  <a:moveTo>
                    <a:pt x="1324636" y="0"/>
                  </a:moveTo>
                  <a:lnTo>
                    <a:pt x="275431" y="0"/>
                  </a:lnTo>
                  <a:lnTo>
                    <a:pt x="225922" y="4437"/>
                  </a:lnTo>
                  <a:lnTo>
                    <a:pt x="179324" y="17231"/>
                  </a:lnTo>
                  <a:lnTo>
                    <a:pt x="136415" y="37604"/>
                  </a:lnTo>
                  <a:lnTo>
                    <a:pt x="97974" y="64777"/>
                  </a:lnTo>
                  <a:lnTo>
                    <a:pt x="64777" y="97974"/>
                  </a:lnTo>
                  <a:lnTo>
                    <a:pt x="37604" y="136415"/>
                  </a:lnTo>
                  <a:lnTo>
                    <a:pt x="17231" y="179323"/>
                  </a:lnTo>
                  <a:lnTo>
                    <a:pt x="4437" y="225921"/>
                  </a:lnTo>
                  <a:lnTo>
                    <a:pt x="0" y="275429"/>
                  </a:lnTo>
                  <a:lnTo>
                    <a:pt x="4437" y="324939"/>
                  </a:lnTo>
                  <a:lnTo>
                    <a:pt x="17231" y="371536"/>
                  </a:lnTo>
                  <a:lnTo>
                    <a:pt x="37604" y="414445"/>
                  </a:lnTo>
                  <a:lnTo>
                    <a:pt x="64777" y="452886"/>
                  </a:lnTo>
                  <a:lnTo>
                    <a:pt x="97974" y="486083"/>
                  </a:lnTo>
                  <a:lnTo>
                    <a:pt x="136415" y="513256"/>
                  </a:lnTo>
                  <a:lnTo>
                    <a:pt x="179324" y="533629"/>
                  </a:lnTo>
                  <a:lnTo>
                    <a:pt x="225922" y="546423"/>
                  </a:lnTo>
                  <a:lnTo>
                    <a:pt x="275431" y="550861"/>
                  </a:lnTo>
                  <a:lnTo>
                    <a:pt x="1324636" y="550861"/>
                  </a:lnTo>
                  <a:lnTo>
                    <a:pt x="1374145" y="546423"/>
                  </a:lnTo>
                  <a:lnTo>
                    <a:pt x="1420743" y="533629"/>
                  </a:lnTo>
                  <a:lnTo>
                    <a:pt x="1463651" y="513256"/>
                  </a:lnTo>
                  <a:lnTo>
                    <a:pt x="1502092" y="486083"/>
                  </a:lnTo>
                  <a:lnTo>
                    <a:pt x="1535288" y="452886"/>
                  </a:lnTo>
                  <a:lnTo>
                    <a:pt x="1562462" y="414445"/>
                  </a:lnTo>
                  <a:lnTo>
                    <a:pt x="1582835" y="371536"/>
                  </a:lnTo>
                  <a:lnTo>
                    <a:pt x="1595629" y="324939"/>
                  </a:lnTo>
                  <a:lnTo>
                    <a:pt x="1600066" y="275429"/>
                  </a:lnTo>
                  <a:lnTo>
                    <a:pt x="1595629" y="225921"/>
                  </a:lnTo>
                  <a:lnTo>
                    <a:pt x="1582835" y="179323"/>
                  </a:lnTo>
                  <a:lnTo>
                    <a:pt x="1562462" y="136415"/>
                  </a:lnTo>
                  <a:lnTo>
                    <a:pt x="1535288" y="97974"/>
                  </a:lnTo>
                  <a:lnTo>
                    <a:pt x="1502092" y="64777"/>
                  </a:lnTo>
                  <a:lnTo>
                    <a:pt x="1463651" y="37604"/>
                  </a:lnTo>
                  <a:lnTo>
                    <a:pt x="1420743" y="17231"/>
                  </a:lnTo>
                  <a:lnTo>
                    <a:pt x="1374145" y="4437"/>
                  </a:lnTo>
                  <a:lnTo>
                    <a:pt x="1324636" y="0"/>
                  </a:lnTo>
                  <a:close/>
                </a:path>
              </a:pathLst>
            </a:custGeom>
            <a:solidFill>
              <a:srgbClr val="EEEEEE"/>
            </a:solidFill>
          </p:spPr>
          <p:txBody>
            <a:bodyPr wrap="square" lIns="0" tIns="0" rIns="0" bIns="0" rtlCol="0"/>
            <a:lstStyle/>
            <a:p>
              <a:endParaRPr/>
            </a:p>
          </p:txBody>
        </p:sp>
        <p:sp>
          <p:nvSpPr>
            <p:cNvPr id="36" name="object 7">
              <a:extLst>
                <a:ext uri="{FF2B5EF4-FFF2-40B4-BE49-F238E27FC236}">
                  <a16:creationId xmlns:a16="http://schemas.microsoft.com/office/drawing/2014/main" id="{E5502C9C-8C3D-4866-B76B-6484A6D8DF62}"/>
                </a:ext>
              </a:extLst>
            </p:cNvPr>
            <p:cNvSpPr/>
            <p:nvPr/>
          </p:nvSpPr>
          <p:spPr>
            <a:xfrm>
              <a:off x="3425449" y="1661574"/>
              <a:ext cx="1600200" cy="551180"/>
            </a:xfrm>
            <a:custGeom>
              <a:avLst/>
              <a:gdLst/>
              <a:ahLst/>
              <a:cxnLst/>
              <a:rect l="l" t="t" r="r" b="b"/>
              <a:pathLst>
                <a:path w="1600200" h="551180">
                  <a:moveTo>
                    <a:pt x="0" y="275430"/>
                  </a:moveTo>
                  <a:lnTo>
                    <a:pt x="4437" y="225921"/>
                  </a:lnTo>
                  <a:lnTo>
                    <a:pt x="17231" y="179324"/>
                  </a:lnTo>
                  <a:lnTo>
                    <a:pt x="37604" y="136415"/>
                  </a:lnTo>
                  <a:lnTo>
                    <a:pt x="64777" y="97974"/>
                  </a:lnTo>
                  <a:lnTo>
                    <a:pt x="97974" y="64777"/>
                  </a:lnTo>
                  <a:lnTo>
                    <a:pt x="136415" y="37604"/>
                  </a:lnTo>
                  <a:lnTo>
                    <a:pt x="179324" y="17231"/>
                  </a:lnTo>
                  <a:lnTo>
                    <a:pt x="225921" y="4437"/>
                  </a:lnTo>
                  <a:lnTo>
                    <a:pt x="275430" y="0"/>
                  </a:lnTo>
                  <a:lnTo>
                    <a:pt x="1324635" y="0"/>
                  </a:lnTo>
                  <a:lnTo>
                    <a:pt x="1374144" y="4437"/>
                  </a:lnTo>
                  <a:lnTo>
                    <a:pt x="1420742" y="17231"/>
                  </a:lnTo>
                  <a:lnTo>
                    <a:pt x="1463650" y="37604"/>
                  </a:lnTo>
                  <a:lnTo>
                    <a:pt x="1502092" y="64777"/>
                  </a:lnTo>
                  <a:lnTo>
                    <a:pt x="1535288" y="97974"/>
                  </a:lnTo>
                  <a:lnTo>
                    <a:pt x="1562462" y="136415"/>
                  </a:lnTo>
                  <a:lnTo>
                    <a:pt x="1582834" y="179324"/>
                  </a:lnTo>
                  <a:lnTo>
                    <a:pt x="1595629" y="225921"/>
                  </a:lnTo>
                  <a:lnTo>
                    <a:pt x="1600066" y="275430"/>
                  </a:lnTo>
                  <a:lnTo>
                    <a:pt x="1595629" y="324939"/>
                  </a:lnTo>
                  <a:lnTo>
                    <a:pt x="1582834" y="371537"/>
                  </a:lnTo>
                  <a:lnTo>
                    <a:pt x="1562462" y="414446"/>
                  </a:lnTo>
                  <a:lnTo>
                    <a:pt x="1535288" y="452887"/>
                  </a:lnTo>
                  <a:lnTo>
                    <a:pt x="1502092" y="486083"/>
                  </a:lnTo>
                  <a:lnTo>
                    <a:pt x="1463650" y="513257"/>
                  </a:lnTo>
                  <a:lnTo>
                    <a:pt x="1420742" y="533630"/>
                  </a:lnTo>
                  <a:lnTo>
                    <a:pt x="1374144" y="546424"/>
                  </a:lnTo>
                  <a:lnTo>
                    <a:pt x="1324635" y="550861"/>
                  </a:lnTo>
                  <a:lnTo>
                    <a:pt x="275430" y="550861"/>
                  </a:lnTo>
                  <a:lnTo>
                    <a:pt x="225921" y="546424"/>
                  </a:lnTo>
                  <a:lnTo>
                    <a:pt x="179324" y="533630"/>
                  </a:lnTo>
                  <a:lnTo>
                    <a:pt x="136415" y="513257"/>
                  </a:lnTo>
                  <a:lnTo>
                    <a:pt x="97974" y="486083"/>
                  </a:lnTo>
                  <a:lnTo>
                    <a:pt x="64777" y="452887"/>
                  </a:lnTo>
                  <a:lnTo>
                    <a:pt x="37604" y="414446"/>
                  </a:lnTo>
                  <a:lnTo>
                    <a:pt x="17231" y="371537"/>
                  </a:lnTo>
                  <a:lnTo>
                    <a:pt x="4437" y="324939"/>
                  </a:lnTo>
                  <a:lnTo>
                    <a:pt x="0" y="275430"/>
                  </a:lnTo>
                  <a:close/>
                </a:path>
              </a:pathLst>
            </a:custGeom>
            <a:ln w="9524">
              <a:solidFill>
                <a:srgbClr val="000000"/>
              </a:solidFill>
            </a:ln>
          </p:spPr>
          <p:txBody>
            <a:bodyPr wrap="square" lIns="0" tIns="0" rIns="0" bIns="0" rtlCol="0"/>
            <a:lstStyle/>
            <a:p>
              <a:endParaRPr/>
            </a:p>
          </p:txBody>
        </p:sp>
        <p:sp>
          <p:nvSpPr>
            <p:cNvPr id="38" name="object 8">
              <a:extLst>
                <a:ext uri="{FF2B5EF4-FFF2-40B4-BE49-F238E27FC236}">
                  <a16:creationId xmlns:a16="http://schemas.microsoft.com/office/drawing/2014/main" id="{036878E2-5D63-4B69-A70D-FD7D6AAB41B1}"/>
                </a:ext>
              </a:extLst>
            </p:cNvPr>
            <p:cNvSpPr txBox="1"/>
            <p:nvPr/>
          </p:nvSpPr>
          <p:spPr>
            <a:xfrm>
              <a:off x="3699160" y="1771905"/>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影响分析</a:t>
              </a:r>
            </a:p>
          </p:txBody>
        </p:sp>
        <p:sp>
          <p:nvSpPr>
            <p:cNvPr id="40" name="object 9">
              <a:extLst>
                <a:ext uri="{FF2B5EF4-FFF2-40B4-BE49-F238E27FC236}">
                  <a16:creationId xmlns:a16="http://schemas.microsoft.com/office/drawing/2014/main" id="{D77A80CA-5754-4007-A184-286CAAD37253}"/>
                </a:ext>
              </a:extLst>
            </p:cNvPr>
            <p:cNvSpPr/>
            <p:nvPr/>
          </p:nvSpPr>
          <p:spPr>
            <a:xfrm>
              <a:off x="5332614" y="1675015"/>
              <a:ext cx="1616825" cy="569421"/>
            </a:xfrm>
            <a:prstGeom prst="rect">
              <a:avLst/>
            </a:prstGeom>
            <a:blipFill>
              <a:blip r:embed="rId6" cstate="print"/>
              <a:stretch>
                <a:fillRect/>
              </a:stretch>
            </a:blipFill>
          </p:spPr>
          <p:txBody>
            <a:bodyPr wrap="square" lIns="0" tIns="0" rIns="0" bIns="0" rtlCol="0"/>
            <a:lstStyle/>
            <a:p>
              <a:endParaRPr/>
            </a:p>
          </p:txBody>
        </p:sp>
        <p:sp>
          <p:nvSpPr>
            <p:cNvPr id="42" name="object 10">
              <a:extLst>
                <a:ext uri="{FF2B5EF4-FFF2-40B4-BE49-F238E27FC236}">
                  <a16:creationId xmlns:a16="http://schemas.microsoft.com/office/drawing/2014/main" id="{A10923F8-BAD2-46EA-B833-4C668C9F1722}"/>
                </a:ext>
              </a:extLst>
            </p:cNvPr>
            <p:cNvSpPr/>
            <p:nvPr/>
          </p:nvSpPr>
          <p:spPr>
            <a:xfrm>
              <a:off x="5315411" y="1659985"/>
              <a:ext cx="1600200" cy="551180"/>
            </a:xfrm>
            <a:custGeom>
              <a:avLst/>
              <a:gdLst/>
              <a:ahLst/>
              <a:cxnLst/>
              <a:rect l="l" t="t" r="r" b="b"/>
              <a:pathLst>
                <a:path w="1600200" h="551180">
                  <a:moveTo>
                    <a:pt x="1324635" y="0"/>
                  </a:moveTo>
                  <a:lnTo>
                    <a:pt x="275431" y="0"/>
                  </a:lnTo>
                  <a:lnTo>
                    <a:pt x="225921" y="4437"/>
                  </a:lnTo>
                  <a:lnTo>
                    <a:pt x="179324" y="17231"/>
                  </a:lnTo>
                  <a:lnTo>
                    <a:pt x="136415" y="37604"/>
                  </a:lnTo>
                  <a:lnTo>
                    <a:pt x="97974" y="64778"/>
                  </a:lnTo>
                  <a:lnTo>
                    <a:pt x="64777" y="97975"/>
                  </a:lnTo>
                  <a:lnTo>
                    <a:pt x="37604" y="136416"/>
                  </a:lnTo>
                  <a:lnTo>
                    <a:pt x="17231" y="179325"/>
                  </a:lnTo>
                  <a:lnTo>
                    <a:pt x="4437" y="225923"/>
                  </a:lnTo>
                  <a:lnTo>
                    <a:pt x="0" y="275431"/>
                  </a:lnTo>
                  <a:lnTo>
                    <a:pt x="4437" y="324941"/>
                  </a:lnTo>
                  <a:lnTo>
                    <a:pt x="17232" y="371539"/>
                  </a:lnTo>
                  <a:lnTo>
                    <a:pt x="37604" y="414448"/>
                  </a:lnTo>
                  <a:lnTo>
                    <a:pt x="64778" y="452889"/>
                  </a:lnTo>
                  <a:lnTo>
                    <a:pt x="97974" y="486085"/>
                  </a:lnTo>
                  <a:lnTo>
                    <a:pt x="136416" y="513259"/>
                  </a:lnTo>
                  <a:lnTo>
                    <a:pt x="179324" y="533632"/>
                  </a:lnTo>
                  <a:lnTo>
                    <a:pt x="225922" y="546426"/>
                  </a:lnTo>
                  <a:lnTo>
                    <a:pt x="275431" y="550863"/>
                  </a:lnTo>
                  <a:lnTo>
                    <a:pt x="1324634" y="550863"/>
                  </a:lnTo>
                  <a:lnTo>
                    <a:pt x="1374143" y="546426"/>
                  </a:lnTo>
                  <a:lnTo>
                    <a:pt x="1420741" y="533631"/>
                  </a:lnTo>
                  <a:lnTo>
                    <a:pt x="1463650" y="513259"/>
                  </a:lnTo>
                  <a:lnTo>
                    <a:pt x="1502092" y="486085"/>
                  </a:lnTo>
                  <a:lnTo>
                    <a:pt x="1535288" y="452888"/>
                  </a:lnTo>
                  <a:lnTo>
                    <a:pt x="1562462" y="414447"/>
                  </a:lnTo>
                  <a:lnTo>
                    <a:pt x="1582835" y="371538"/>
                  </a:lnTo>
                  <a:lnTo>
                    <a:pt x="1595629" y="324940"/>
                  </a:lnTo>
                  <a:lnTo>
                    <a:pt x="1600066" y="275431"/>
                  </a:lnTo>
                  <a:lnTo>
                    <a:pt x="1595628" y="225923"/>
                  </a:lnTo>
                  <a:lnTo>
                    <a:pt x="1582834" y="179325"/>
                  </a:lnTo>
                  <a:lnTo>
                    <a:pt x="1562462" y="136416"/>
                  </a:lnTo>
                  <a:lnTo>
                    <a:pt x="1535288" y="97975"/>
                  </a:lnTo>
                  <a:lnTo>
                    <a:pt x="1502092" y="64778"/>
                  </a:lnTo>
                  <a:lnTo>
                    <a:pt x="1463650"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44" name="object 11">
              <a:extLst>
                <a:ext uri="{FF2B5EF4-FFF2-40B4-BE49-F238E27FC236}">
                  <a16:creationId xmlns:a16="http://schemas.microsoft.com/office/drawing/2014/main" id="{A0C98E0C-86BA-4EAA-9A72-66ED5FD4D11F}"/>
                </a:ext>
              </a:extLst>
            </p:cNvPr>
            <p:cNvSpPr/>
            <p:nvPr/>
          </p:nvSpPr>
          <p:spPr>
            <a:xfrm>
              <a:off x="5315410" y="1659985"/>
              <a:ext cx="1600200" cy="551180"/>
            </a:xfrm>
            <a:custGeom>
              <a:avLst/>
              <a:gdLst/>
              <a:ahLst/>
              <a:cxnLst/>
              <a:rect l="l" t="t" r="r" b="b"/>
              <a:pathLst>
                <a:path w="1600200" h="551180">
                  <a:moveTo>
                    <a:pt x="0" y="275432"/>
                  </a:moveTo>
                  <a:lnTo>
                    <a:pt x="4437" y="225922"/>
                  </a:lnTo>
                  <a:lnTo>
                    <a:pt x="17231" y="179324"/>
                  </a:lnTo>
                  <a:lnTo>
                    <a:pt x="37604" y="136416"/>
                  </a:lnTo>
                  <a:lnTo>
                    <a:pt x="64778" y="97974"/>
                  </a:lnTo>
                  <a:lnTo>
                    <a:pt x="97974" y="64778"/>
                  </a:lnTo>
                  <a:lnTo>
                    <a:pt x="136416" y="37604"/>
                  </a:lnTo>
                  <a:lnTo>
                    <a:pt x="179324" y="17231"/>
                  </a:lnTo>
                  <a:lnTo>
                    <a:pt x="225922" y="4437"/>
                  </a:lnTo>
                  <a:lnTo>
                    <a:pt x="275431" y="0"/>
                  </a:lnTo>
                  <a:lnTo>
                    <a:pt x="1324634" y="0"/>
                  </a:lnTo>
                  <a:lnTo>
                    <a:pt x="1374144" y="4437"/>
                  </a:lnTo>
                  <a:lnTo>
                    <a:pt x="1420742" y="17231"/>
                  </a:lnTo>
                  <a:lnTo>
                    <a:pt x="1463650" y="37604"/>
                  </a:lnTo>
                  <a:lnTo>
                    <a:pt x="1502092" y="64778"/>
                  </a:lnTo>
                  <a:lnTo>
                    <a:pt x="1535289" y="97974"/>
                  </a:lnTo>
                  <a:lnTo>
                    <a:pt x="1562463" y="136416"/>
                  </a:lnTo>
                  <a:lnTo>
                    <a:pt x="1582835" y="179324"/>
                  </a:lnTo>
                  <a:lnTo>
                    <a:pt x="1595630" y="225922"/>
                  </a:lnTo>
                  <a:lnTo>
                    <a:pt x="1600067" y="275432"/>
                  </a:lnTo>
                  <a:lnTo>
                    <a:pt x="1595629" y="324941"/>
                  </a:lnTo>
                  <a:lnTo>
                    <a:pt x="1582835" y="371539"/>
                  </a:lnTo>
                  <a:lnTo>
                    <a:pt x="1562462" y="414447"/>
                  </a:lnTo>
                  <a:lnTo>
                    <a:pt x="1535288" y="452889"/>
                  </a:lnTo>
                  <a:lnTo>
                    <a:pt x="1502092" y="486085"/>
                  </a:lnTo>
                  <a:lnTo>
                    <a:pt x="1463650" y="513259"/>
                  </a:lnTo>
                  <a:lnTo>
                    <a:pt x="1420742" y="533632"/>
                  </a:lnTo>
                  <a:lnTo>
                    <a:pt x="1374144" y="546426"/>
                  </a:lnTo>
                  <a:lnTo>
                    <a:pt x="1324634" y="550863"/>
                  </a:lnTo>
                  <a:lnTo>
                    <a:pt x="275431" y="550862"/>
                  </a:lnTo>
                  <a:lnTo>
                    <a:pt x="225922" y="546425"/>
                  </a:lnTo>
                  <a:lnTo>
                    <a:pt x="179324" y="533631"/>
                  </a:lnTo>
                  <a:lnTo>
                    <a:pt x="136416" y="513258"/>
                  </a:lnTo>
                  <a:lnTo>
                    <a:pt x="97974" y="486084"/>
                  </a:lnTo>
                  <a:lnTo>
                    <a:pt x="64778" y="452888"/>
                  </a:lnTo>
                  <a:lnTo>
                    <a:pt x="37604" y="414446"/>
                  </a:lnTo>
                  <a:lnTo>
                    <a:pt x="17231" y="371538"/>
                  </a:lnTo>
                  <a:lnTo>
                    <a:pt x="4437" y="324940"/>
                  </a:lnTo>
                  <a:lnTo>
                    <a:pt x="0" y="275430"/>
                  </a:lnTo>
                  <a:close/>
                </a:path>
              </a:pathLst>
            </a:custGeom>
            <a:ln w="9524">
              <a:solidFill>
                <a:srgbClr val="000000"/>
              </a:solidFill>
            </a:ln>
          </p:spPr>
          <p:txBody>
            <a:bodyPr wrap="square" lIns="0" tIns="0" rIns="0" bIns="0" rtlCol="0"/>
            <a:lstStyle/>
            <a:p>
              <a:endParaRPr/>
            </a:p>
          </p:txBody>
        </p:sp>
        <p:sp>
          <p:nvSpPr>
            <p:cNvPr id="46" name="object 12">
              <a:extLst>
                <a:ext uri="{FF2B5EF4-FFF2-40B4-BE49-F238E27FC236}">
                  <a16:creationId xmlns:a16="http://schemas.microsoft.com/office/drawing/2014/main" id="{22F6941B-0B36-48E7-96CE-664A0DF23675}"/>
                </a:ext>
              </a:extLst>
            </p:cNvPr>
            <p:cNvSpPr txBox="1"/>
            <p:nvPr/>
          </p:nvSpPr>
          <p:spPr>
            <a:xfrm>
              <a:off x="5589121" y="1770317"/>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版本规划</a:t>
              </a:r>
            </a:p>
          </p:txBody>
        </p:sp>
        <p:sp>
          <p:nvSpPr>
            <p:cNvPr id="48" name="object 13">
              <a:extLst>
                <a:ext uri="{FF2B5EF4-FFF2-40B4-BE49-F238E27FC236}">
                  <a16:creationId xmlns:a16="http://schemas.microsoft.com/office/drawing/2014/main" id="{E247DF03-5BD5-41AE-AD22-C5BF894E9BF1}"/>
                </a:ext>
              </a:extLst>
            </p:cNvPr>
            <p:cNvSpPr/>
            <p:nvPr/>
          </p:nvSpPr>
          <p:spPr>
            <a:xfrm>
              <a:off x="7223759" y="1675015"/>
              <a:ext cx="1616825" cy="569421"/>
            </a:xfrm>
            <a:prstGeom prst="rect">
              <a:avLst/>
            </a:prstGeom>
            <a:blipFill>
              <a:blip r:embed="rId7" cstate="print"/>
              <a:stretch>
                <a:fillRect/>
              </a:stretch>
            </a:blipFill>
          </p:spPr>
          <p:txBody>
            <a:bodyPr wrap="square" lIns="0" tIns="0" rIns="0" bIns="0" rtlCol="0"/>
            <a:lstStyle/>
            <a:p>
              <a:endParaRPr/>
            </a:p>
          </p:txBody>
        </p:sp>
        <p:sp>
          <p:nvSpPr>
            <p:cNvPr id="50" name="object 14">
              <a:extLst>
                <a:ext uri="{FF2B5EF4-FFF2-40B4-BE49-F238E27FC236}">
                  <a16:creationId xmlns:a16="http://schemas.microsoft.com/office/drawing/2014/main" id="{1371227E-3D99-4B03-ABCD-01050811F438}"/>
                </a:ext>
              </a:extLst>
            </p:cNvPr>
            <p:cNvSpPr/>
            <p:nvPr/>
          </p:nvSpPr>
          <p:spPr>
            <a:xfrm>
              <a:off x="7207255" y="1659985"/>
              <a:ext cx="1600200" cy="551180"/>
            </a:xfrm>
            <a:custGeom>
              <a:avLst/>
              <a:gdLst/>
              <a:ahLst/>
              <a:cxnLst/>
              <a:rect l="l" t="t" r="r" b="b"/>
              <a:pathLst>
                <a:path w="1600200" h="551180">
                  <a:moveTo>
                    <a:pt x="1324635" y="0"/>
                  </a:moveTo>
                  <a:lnTo>
                    <a:pt x="275431" y="0"/>
                  </a:lnTo>
                  <a:lnTo>
                    <a:pt x="225921" y="4437"/>
                  </a:lnTo>
                  <a:lnTo>
                    <a:pt x="179324" y="17231"/>
                  </a:lnTo>
                  <a:lnTo>
                    <a:pt x="136415" y="37604"/>
                  </a:lnTo>
                  <a:lnTo>
                    <a:pt x="97974" y="64778"/>
                  </a:lnTo>
                  <a:lnTo>
                    <a:pt x="64777" y="97975"/>
                  </a:lnTo>
                  <a:lnTo>
                    <a:pt x="37604" y="136416"/>
                  </a:lnTo>
                  <a:lnTo>
                    <a:pt x="17231" y="179325"/>
                  </a:lnTo>
                  <a:lnTo>
                    <a:pt x="4437" y="225923"/>
                  </a:lnTo>
                  <a:lnTo>
                    <a:pt x="0" y="275431"/>
                  </a:lnTo>
                  <a:lnTo>
                    <a:pt x="4437" y="324941"/>
                  </a:lnTo>
                  <a:lnTo>
                    <a:pt x="17232" y="371539"/>
                  </a:lnTo>
                  <a:lnTo>
                    <a:pt x="37604" y="414448"/>
                  </a:lnTo>
                  <a:lnTo>
                    <a:pt x="64778" y="452889"/>
                  </a:lnTo>
                  <a:lnTo>
                    <a:pt x="97974" y="486085"/>
                  </a:lnTo>
                  <a:lnTo>
                    <a:pt x="136416" y="513259"/>
                  </a:lnTo>
                  <a:lnTo>
                    <a:pt x="179324" y="533632"/>
                  </a:lnTo>
                  <a:lnTo>
                    <a:pt x="225922" y="546426"/>
                  </a:lnTo>
                  <a:lnTo>
                    <a:pt x="275431" y="550863"/>
                  </a:lnTo>
                  <a:lnTo>
                    <a:pt x="1324634" y="550863"/>
                  </a:lnTo>
                  <a:lnTo>
                    <a:pt x="1374143" y="546426"/>
                  </a:lnTo>
                  <a:lnTo>
                    <a:pt x="1420741" y="533631"/>
                  </a:lnTo>
                  <a:lnTo>
                    <a:pt x="1463650" y="513259"/>
                  </a:lnTo>
                  <a:lnTo>
                    <a:pt x="1502092" y="486085"/>
                  </a:lnTo>
                  <a:lnTo>
                    <a:pt x="1535288" y="452888"/>
                  </a:lnTo>
                  <a:lnTo>
                    <a:pt x="1562462" y="414447"/>
                  </a:lnTo>
                  <a:lnTo>
                    <a:pt x="1582835" y="371538"/>
                  </a:lnTo>
                  <a:lnTo>
                    <a:pt x="1595629" y="324940"/>
                  </a:lnTo>
                  <a:lnTo>
                    <a:pt x="1600066" y="275431"/>
                  </a:lnTo>
                  <a:lnTo>
                    <a:pt x="1595628" y="225923"/>
                  </a:lnTo>
                  <a:lnTo>
                    <a:pt x="1582834" y="179325"/>
                  </a:lnTo>
                  <a:lnTo>
                    <a:pt x="1562462" y="136416"/>
                  </a:lnTo>
                  <a:lnTo>
                    <a:pt x="1535288" y="97975"/>
                  </a:lnTo>
                  <a:lnTo>
                    <a:pt x="1502092" y="64778"/>
                  </a:lnTo>
                  <a:lnTo>
                    <a:pt x="1463650"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52" name="object 15">
              <a:extLst>
                <a:ext uri="{FF2B5EF4-FFF2-40B4-BE49-F238E27FC236}">
                  <a16:creationId xmlns:a16="http://schemas.microsoft.com/office/drawing/2014/main" id="{870384F3-9FC8-4766-A78D-C5B3935080A9}"/>
                </a:ext>
              </a:extLst>
            </p:cNvPr>
            <p:cNvSpPr/>
            <p:nvPr/>
          </p:nvSpPr>
          <p:spPr>
            <a:xfrm>
              <a:off x="7207254" y="1659985"/>
              <a:ext cx="1600200" cy="551180"/>
            </a:xfrm>
            <a:custGeom>
              <a:avLst/>
              <a:gdLst/>
              <a:ahLst/>
              <a:cxnLst/>
              <a:rect l="l" t="t" r="r" b="b"/>
              <a:pathLst>
                <a:path w="1600200" h="551180">
                  <a:moveTo>
                    <a:pt x="0" y="275432"/>
                  </a:moveTo>
                  <a:lnTo>
                    <a:pt x="4437" y="225922"/>
                  </a:lnTo>
                  <a:lnTo>
                    <a:pt x="17231" y="179324"/>
                  </a:lnTo>
                  <a:lnTo>
                    <a:pt x="37604" y="136416"/>
                  </a:lnTo>
                  <a:lnTo>
                    <a:pt x="64778" y="97974"/>
                  </a:lnTo>
                  <a:lnTo>
                    <a:pt x="97974" y="64778"/>
                  </a:lnTo>
                  <a:lnTo>
                    <a:pt x="136416" y="37604"/>
                  </a:lnTo>
                  <a:lnTo>
                    <a:pt x="179324" y="17231"/>
                  </a:lnTo>
                  <a:lnTo>
                    <a:pt x="225922" y="4437"/>
                  </a:lnTo>
                  <a:lnTo>
                    <a:pt x="275431" y="0"/>
                  </a:lnTo>
                  <a:lnTo>
                    <a:pt x="1324634" y="0"/>
                  </a:lnTo>
                  <a:lnTo>
                    <a:pt x="1374144" y="4437"/>
                  </a:lnTo>
                  <a:lnTo>
                    <a:pt x="1420742" y="17231"/>
                  </a:lnTo>
                  <a:lnTo>
                    <a:pt x="1463650" y="37604"/>
                  </a:lnTo>
                  <a:lnTo>
                    <a:pt x="1502092" y="64778"/>
                  </a:lnTo>
                  <a:lnTo>
                    <a:pt x="1535289" y="97974"/>
                  </a:lnTo>
                  <a:lnTo>
                    <a:pt x="1562463" y="136416"/>
                  </a:lnTo>
                  <a:lnTo>
                    <a:pt x="1582835" y="179324"/>
                  </a:lnTo>
                  <a:lnTo>
                    <a:pt x="1595630" y="225922"/>
                  </a:lnTo>
                  <a:lnTo>
                    <a:pt x="1600067" y="275432"/>
                  </a:lnTo>
                  <a:lnTo>
                    <a:pt x="1595629" y="324941"/>
                  </a:lnTo>
                  <a:lnTo>
                    <a:pt x="1582835" y="371539"/>
                  </a:lnTo>
                  <a:lnTo>
                    <a:pt x="1562462" y="414447"/>
                  </a:lnTo>
                  <a:lnTo>
                    <a:pt x="1535288" y="452889"/>
                  </a:lnTo>
                  <a:lnTo>
                    <a:pt x="1502092" y="486085"/>
                  </a:lnTo>
                  <a:lnTo>
                    <a:pt x="1463650" y="513259"/>
                  </a:lnTo>
                  <a:lnTo>
                    <a:pt x="1420742" y="533632"/>
                  </a:lnTo>
                  <a:lnTo>
                    <a:pt x="1374144" y="546426"/>
                  </a:lnTo>
                  <a:lnTo>
                    <a:pt x="1324634" y="550863"/>
                  </a:lnTo>
                  <a:lnTo>
                    <a:pt x="275431" y="550862"/>
                  </a:lnTo>
                  <a:lnTo>
                    <a:pt x="225922" y="546425"/>
                  </a:lnTo>
                  <a:lnTo>
                    <a:pt x="179324" y="533631"/>
                  </a:lnTo>
                  <a:lnTo>
                    <a:pt x="136416" y="513258"/>
                  </a:lnTo>
                  <a:lnTo>
                    <a:pt x="97974" y="486084"/>
                  </a:lnTo>
                  <a:lnTo>
                    <a:pt x="64778" y="452888"/>
                  </a:lnTo>
                  <a:lnTo>
                    <a:pt x="37604" y="414446"/>
                  </a:lnTo>
                  <a:lnTo>
                    <a:pt x="17231" y="371538"/>
                  </a:lnTo>
                  <a:lnTo>
                    <a:pt x="4437" y="324940"/>
                  </a:lnTo>
                  <a:lnTo>
                    <a:pt x="0" y="275430"/>
                  </a:lnTo>
                  <a:close/>
                </a:path>
              </a:pathLst>
            </a:custGeom>
            <a:ln w="9524">
              <a:solidFill>
                <a:srgbClr val="000000"/>
              </a:solidFill>
            </a:ln>
          </p:spPr>
          <p:txBody>
            <a:bodyPr wrap="square" lIns="0" tIns="0" rIns="0" bIns="0" rtlCol="0"/>
            <a:lstStyle/>
            <a:p>
              <a:endParaRPr/>
            </a:p>
          </p:txBody>
        </p:sp>
        <p:sp>
          <p:nvSpPr>
            <p:cNvPr id="54" name="object 16">
              <a:extLst>
                <a:ext uri="{FF2B5EF4-FFF2-40B4-BE49-F238E27FC236}">
                  <a16:creationId xmlns:a16="http://schemas.microsoft.com/office/drawing/2014/main" id="{F0490DD9-1D52-4FD9-9D26-4E399D141270}"/>
                </a:ext>
              </a:extLst>
            </p:cNvPr>
            <p:cNvSpPr txBox="1"/>
            <p:nvPr/>
          </p:nvSpPr>
          <p:spPr>
            <a:xfrm>
              <a:off x="7480965" y="1770317"/>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变更实现</a:t>
              </a:r>
            </a:p>
          </p:txBody>
        </p:sp>
        <p:sp>
          <p:nvSpPr>
            <p:cNvPr id="56" name="object 17">
              <a:extLst>
                <a:ext uri="{FF2B5EF4-FFF2-40B4-BE49-F238E27FC236}">
                  <a16:creationId xmlns:a16="http://schemas.microsoft.com/office/drawing/2014/main" id="{7421CBD1-08B6-427F-84D2-71DD59158692}"/>
                </a:ext>
              </a:extLst>
            </p:cNvPr>
            <p:cNvSpPr/>
            <p:nvPr/>
          </p:nvSpPr>
          <p:spPr>
            <a:xfrm>
              <a:off x="9081654" y="1675015"/>
              <a:ext cx="1616825" cy="569421"/>
            </a:xfrm>
            <a:prstGeom prst="rect">
              <a:avLst/>
            </a:prstGeom>
            <a:blipFill>
              <a:blip r:embed="rId8" cstate="print"/>
              <a:stretch>
                <a:fillRect/>
              </a:stretch>
            </a:blipFill>
          </p:spPr>
          <p:txBody>
            <a:bodyPr wrap="square" lIns="0" tIns="0" rIns="0" bIns="0" rtlCol="0"/>
            <a:lstStyle/>
            <a:p>
              <a:endParaRPr/>
            </a:p>
          </p:txBody>
        </p:sp>
        <p:sp>
          <p:nvSpPr>
            <p:cNvPr id="58" name="object 18">
              <a:extLst>
                <a:ext uri="{FF2B5EF4-FFF2-40B4-BE49-F238E27FC236}">
                  <a16:creationId xmlns:a16="http://schemas.microsoft.com/office/drawing/2014/main" id="{C34D0DAC-C340-450D-9667-AAAB82B6769D}"/>
                </a:ext>
              </a:extLst>
            </p:cNvPr>
            <p:cNvSpPr/>
            <p:nvPr/>
          </p:nvSpPr>
          <p:spPr>
            <a:xfrm>
              <a:off x="9065213" y="1658398"/>
              <a:ext cx="1600200" cy="551180"/>
            </a:xfrm>
            <a:custGeom>
              <a:avLst/>
              <a:gdLst/>
              <a:ahLst/>
              <a:cxnLst/>
              <a:rect l="l" t="t" r="r" b="b"/>
              <a:pathLst>
                <a:path w="1600200" h="551180">
                  <a:moveTo>
                    <a:pt x="1324635" y="0"/>
                  </a:moveTo>
                  <a:lnTo>
                    <a:pt x="275431" y="0"/>
                  </a:lnTo>
                  <a:lnTo>
                    <a:pt x="225922" y="4437"/>
                  </a:lnTo>
                  <a:lnTo>
                    <a:pt x="179324" y="17231"/>
                  </a:lnTo>
                  <a:lnTo>
                    <a:pt x="136416" y="37604"/>
                  </a:lnTo>
                  <a:lnTo>
                    <a:pt x="97974" y="64777"/>
                  </a:lnTo>
                  <a:lnTo>
                    <a:pt x="64778" y="97974"/>
                  </a:lnTo>
                  <a:lnTo>
                    <a:pt x="37604" y="136415"/>
                  </a:lnTo>
                  <a:lnTo>
                    <a:pt x="17231" y="179323"/>
                  </a:lnTo>
                  <a:lnTo>
                    <a:pt x="4437" y="225921"/>
                  </a:lnTo>
                  <a:lnTo>
                    <a:pt x="0" y="275429"/>
                  </a:lnTo>
                  <a:lnTo>
                    <a:pt x="4437" y="324939"/>
                  </a:lnTo>
                  <a:lnTo>
                    <a:pt x="17231" y="371536"/>
                  </a:lnTo>
                  <a:lnTo>
                    <a:pt x="37604" y="414445"/>
                  </a:lnTo>
                  <a:lnTo>
                    <a:pt x="64778" y="452886"/>
                  </a:lnTo>
                  <a:lnTo>
                    <a:pt x="97974" y="486083"/>
                  </a:lnTo>
                  <a:lnTo>
                    <a:pt x="136416" y="513256"/>
                  </a:lnTo>
                  <a:lnTo>
                    <a:pt x="179324" y="533629"/>
                  </a:lnTo>
                  <a:lnTo>
                    <a:pt x="225922" y="546423"/>
                  </a:lnTo>
                  <a:lnTo>
                    <a:pt x="275431" y="550861"/>
                  </a:lnTo>
                  <a:lnTo>
                    <a:pt x="1324635" y="550861"/>
                  </a:lnTo>
                  <a:lnTo>
                    <a:pt x="1374144" y="546423"/>
                  </a:lnTo>
                  <a:lnTo>
                    <a:pt x="1420742" y="533629"/>
                  </a:lnTo>
                  <a:lnTo>
                    <a:pt x="1463650" y="513256"/>
                  </a:lnTo>
                  <a:lnTo>
                    <a:pt x="1502092" y="486083"/>
                  </a:lnTo>
                  <a:lnTo>
                    <a:pt x="1535288" y="452886"/>
                  </a:lnTo>
                  <a:lnTo>
                    <a:pt x="1562462" y="414445"/>
                  </a:lnTo>
                  <a:lnTo>
                    <a:pt x="1582835" y="371536"/>
                  </a:lnTo>
                  <a:lnTo>
                    <a:pt x="1595629" y="324939"/>
                  </a:lnTo>
                  <a:lnTo>
                    <a:pt x="1600066" y="275429"/>
                  </a:lnTo>
                  <a:lnTo>
                    <a:pt x="1595629" y="225921"/>
                  </a:lnTo>
                  <a:lnTo>
                    <a:pt x="1582835" y="179323"/>
                  </a:lnTo>
                  <a:lnTo>
                    <a:pt x="1562462" y="136415"/>
                  </a:lnTo>
                  <a:lnTo>
                    <a:pt x="1535288" y="97974"/>
                  </a:lnTo>
                  <a:lnTo>
                    <a:pt x="1502092" y="64777"/>
                  </a:lnTo>
                  <a:lnTo>
                    <a:pt x="1463650"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60" name="object 19">
              <a:extLst>
                <a:ext uri="{FF2B5EF4-FFF2-40B4-BE49-F238E27FC236}">
                  <a16:creationId xmlns:a16="http://schemas.microsoft.com/office/drawing/2014/main" id="{CACF695C-33E7-4789-A7D3-0955B3D87612}"/>
                </a:ext>
              </a:extLst>
            </p:cNvPr>
            <p:cNvSpPr/>
            <p:nvPr/>
          </p:nvSpPr>
          <p:spPr>
            <a:xfrm>
              <a:off x="9065212" y="1658399"/>
              <a:ext cx="1600200" cy="551180"/>
            </a:xfrm>
            <a:custGeom>
              <a:avLst/>
              <a:gdLst/>
              <a:ahLst/>
              <a:cxnLst/>
              <a:rect l="l" t="t" r="r" b="b"/>
              <a:pathLst>
                <a:path w="1600200" h="551180">
                  <a:moveTo>
                    <a:pt x="0" y="275430"/>
                  </a:moveTo>
                  <a:lnTo>
                    <a:pt x="4437" y="225921"/>
                  </a:lnTo>
                  <a:lnTo>
                    <a:pt x="17231" y="179324"/>
                  </a:lnTo>
                  <a:lnTo>
                    <a:pt x="37604" y="136415"/>
                  </a:lnTo>
                  <a:lnTo>
                    <a:pt x="64778" y="97974"/>
                  </a:lnTo>
                  <a:lnTo>
                    <a:pt x="97974" y="64777"/>
                  </a:lnTo>
                  <a:lnTo>
                    <a:pt x="136415" y="37604"/>
                  </a:lnTo>
                  <a:lnTo>
                    <a:pt x="179324" y="17231"/>
                  </a:lnTo>
                  <a:lnTo>
                    <a:pt x="225922" y="4437"/>
                  </a:lnTo>
                  <a:lnTo>
                    <a:pt x="275431" y="0"/>
                  </a:lnTo>
                  <a:lnTo>
                    <a:pt x="1324634" y="0"/>
                  </a:lnTo>
                  <a:lnTo>
                    <a:pt x="1374144" y="4437"/>
                  </a:lnTo>
                  <a:lnTo>
                    <a:pt x="1420742" y="17231"/>
                  </a:lnTo>
                  <a:lnTo>
                    <a:pt x="1463650" y="37604"/>
                  </a:lnTo>
                  <a:lnTo>
                    <a:pt x="1502092" y="64777"/>
                  </a:lnTo>
                  <a:lnTo>
                    <a:pt x="1535288" y="97974"/>
                  </a:lnTo>
                  <a:lnTo>
                    <a:pt x="1562462" y="136415"/>
                  </a:lnTo>
                  <a:lnTo>
                    <a:pt x="1582835" y="179324"/>
                  </a:lnTo>
                  <a:lnTo>
                    <a:pt x="1595629" y="225921"/>
                  </a:lnTo>
                  <a:lnTo>
                    <a:pt x="1600066" y="275430"/>
                  </a:lnTo>
                  <a:lnTo>
                    <a:pt x="1595629" y="324939"/>
                  </a:lnTo>
                  <a:lnTo>
                    <a:pt x="1582835" y="371537"/>
                  </a:lnTo>
                  <a:lnTo>
                    <a:pt x="1562462" y="414446"/>
                  </a:lnTo>
                  <a:lnTo>
                    <a:pt x="1535288" y="452887"/>
                  </a:lnTo>
                  <a:lnTo>
                    <a:pt x="1502092" y="486083"/>
                  </a:lnTo>
                  <a:lnTo>
                    <a:pt x="1463650" y="513257"/>
                  </a:lnTo>
                  <a:lnTo>
                    <a:pt x="1420742" y="533630"/>
                  </a:lnTo>
                  <a:lnTo>
                    <a:pt x="1374144" y="546424"/>
                  </a:lnTo>
                  <a:lnTo>
                    <a:pt x="1324634" y="550861"/>
                  </a:lnTo>
                  <a:lnTo>
                    <a:pt x="275431" y="550861"/>
                  </a:lnTo>
                  <a:lnTo>
                    <a:pt x="225922" y="546424"/>
                  </a:lnTo>
                  <a:lnTo>
                    <a:pt x="179324" y="533630"/>
                  </a:lnTo>
                  <a:lnTo>
                    <a:pt x="136415" y="513257"/>
                  </a:lnTo>
                  <a:lnTo>
                    <a:pt x="97974" y="486083"/>
                  </a:lnTo>
                  <a:lnTo>
                    <a:pt x="64778" y="452887"/>
                  </a:lnTo>
                  <a:lnTo>
                    <a:pt x="37604" y="414446"/>
                  </a:lnTo>
                  <a:lnTo>
                    <a:pt x="17231" y="371537"/>
                  </a:lnTo>
                  <a:lnTo>
                    <a:pt x="4437" y="324939"/>
                  </a:lnTo>
                  <a:lnTo>
                    <a:pt x="0" y="275430"/>
                  </a:lnTo>
                  <a:close/>
                </a:path>
              </a:pathLst>
            </a:custGeom>
            <a:ln w="9524">
              <a:solidFill>
                <a:srgbClr val="000000"/>
              </a:solidFill>
            </a:ln>
          </p:spPr>
          <p:txBody>
            <a:bodyPr wrap="square" lIns="0" tIns="0" rIns="0" bIns="0" rtlCol="0"/>
            <a:lstStyle/>
            <a:p>
              <a:endParaRPr/>
            </a:p>
          </p:txBody>
        </p:sp>
        <p:sp>
          <p:nvSpPr>
            <p:cNvPr id="62" name="object 20">
              <a:extLst>
                <a:ext uri="{FF2B5EF4-FFF2-40B4-BE49-F238E27FC236}">
                  <a16:creationId xmlns:a16="http://schemas.microsoft.com/office/drawing/2014/main" id="{EF31C8BC-D2C9-4023-88EC-128FBDCE8421}"/>
                </a:ext>
              </a:extLst>
            </p:cNvPr>
            <p:cNvSpPr txBox="1"/>
            <p:nvPr/>
          </p:nvSpPr>
          <p:spPr>
            <a:xfrm>
              <a:off x="9338924" y="1768730"/>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系统发布</a:t>
              </a:r>
            </a:p>
          </p:txBody>
        </p:sp>
        <p:sp>
          <p:nvSpPr>
            <p:cNvPr id="64" name="object 21">
              <a:extLst>
                <a:ext uri="{FF2B5EF4-FFF2-40B4-BE49-F238E27FC236}">
                  <a16:creationId xmlns:a16="http://schemas.microsoft.com/office/drawing/2014/main" id="{9CE31A04-E22D-4F57-BD4A-CDBB29A970E0}"/>
                </a:ext>
              </a:extLst>
            </p:cNvPr>
            <p:cNvSpPr/>
            <p:nvPr/>
          </p:nvSpPr>
          <p:spPr>
            <a:xfrm>
              <a:off x="3445625" y="2709949"/>
              <a:ext cx="1616825" cy="569421"/>
            </a:xfrm>
            <a:prstGeom prst="rect">
              <a:avLst/>
            </a:prstGeom>
            <a:blipFill>
              <a:blip r:embed="rId9" cstate="print"/>
              <a:stretch>
                <a:fillRect/>
              </a:stretch>
            </a:blipFill>
          </p:spPr>
          <p:txBody>
            <a:bodyPr wrap="square" lIns="0" tIns="0" rIns="0" bIns="0" rtlCol="0"/>
            <a:lstStyle/>
            <a:p>
              <a:endParaRPr/>
            </a:p>
          </p:txBody>
        </p:sp>
        <p:sp>
          <p:nvSpPr>
            <p:cNvPr id="66" name="object 22">
              <a:extLst>
                <a:ext uri="{FF2B5EF4-FFF2-40B4-BE49-F238E27FC236}">
                  <a16:creationId xmlns:a16="http://schemas.microsoft.com/office/drawing/2014/main" id="{94529F54-D5DC-4E48-88F4-B9195F7F1AF1}"/>
                </a:ext>
              </a:extLst>
            </p:cNvPr>
            <p:cNvSpPr/>
            <p:nvPr/>
          </p:nvSpPr>
          <p:spPr>
            <a:xfrm>
              <a:off x="3429214" y="2693448"/>
              <a:ext cx="1600200" cy="551180"/>
            </a:xfrm>
            <a:custGeom>
              <a:avLst/>
              <a:gdLst/>
              <a:ahLst/>
              <a:cxnLst/>
              <a:rect l="l" t="t" r="r" b="b"/>
              <a:pathLst>
                <a:path w="1600200" h="551180">
                  <a:moveTo>
                    <a:pt x="1324635" y="0"/>
                  </a:moveTo>
                  <a:lnTo>
                    <a:pt x="275431" y="0"/>
                  </a:lnTo>
                  <a:lnTo>
                    <a:pt x="225922" y="4437"/>
                  </a:lnTo>
                  <a:lnTo>
                    <a:pt x="179324" y="17231"/>
                  </a:lnTo>
                  <a:lnTo>
                    <a:pt x="136415" y="37604"/>
                  </a:lnTo>
                  <a:lnTo>
                    <a:pt x="97974" y="64777"/>
                  </a:lnTo>
                  <a:lnTo>
                    <a:pt x="64777" y="97974"/>
                  </a:lnTo>
                  <a:lnTo>
                    <a:pt x="37604" y="136415"/>
                  </a:lnTo>
                  <a:lnTo>
                    <a:pt x="17231" y="179323"/>
                  </a:lnTo>
                  <a:lnTo>
                    <a:pt x="4437" y="225921"/>
                  </a:lnTo>
                  <a:lnTo>
                    <a:pt x="0" y="275429"/>
                  </a:lnTo>
                  <a:lnTo>
                    <a:pt x="4437" y="324939"/>
                  </a:lnTo>
                  <a:lnTo>
                    <a:pt x="17231" y="371536"/>
                  </a:lnTo>
                  <a:lnTo>
                    <a:pt x="37604" y="414445"/>
                  </a:lnTo>
                  <a:lnTo>
                    <a:pt x="64777" y="452886"/>
                  </a:lnTo>
                  <a:lnTo>
                    <a:pt x="97974" y="486083"/>
                  </a:lnTo>
                  <a:lnTo>
                    <a:pt x="136415" y="513256"/>
                  </a:lnTo>
                  <a:lnTo>
                    <a:pt x="179324" y="533629"/>
                  </a:lnTo>
                  <a:lnTo>
                    <a:pt x="225922" y="546423"/>
                  </a:lnTo>
                  <a:lnTo>
                    <a:pt x="275431" y="550861"/>
                  </a:lnTo>
                  <a:lnTo>
                    <a:pt x="1324635" y="550861"/>
                  </a:lnTo>
                  <a:lnTo>
                    <a:pt x="1374144" y="546423"/>
                  </a:lnTo>
                  <a:lnTo>
                    <a:pt x="1420742" y="533629"/>
                  </a:lnTo>
                  <a:lnTo>
                    <a:pt x="1463650" y="513256"/>
                  </a:lnTo>
                  <a:lnTo>
                    <a:pt x="1502092" y="486083"/>
                  </a:lnTo>
                  <a:lnTo>
                    <a:pt x="1535288" y="452886"/>
                  </a:lnTo>
                  <a:lnTo>
                    <a:pt x="1562462" y="414445"/>
                  </a:lnTo>
                  <a:lnTo>
                    <a:pt x="1582835" y="371536"/>
                  </a:lnTo>
                  <a:lnTo>
                    <a:pt x="1595629" y="324939"/>
                  </a:lnTo>
                  <a:lnTo>
                    <a:pt x="1600066" y="275429"/>
                  </a:lnTo>
                  <a:lnTo>
                    <a:pt x="1595629" y="225921"/>
                  </a:lnTo>
                  <a:lnTo>
                    <a:pt x="1582835" y="179323"/>
                  </a:lnTo>
                  <a:lnTo>
                    <a:pt x="1562462" y="136415"/>
                  </a:lnTo>
                  <a:lnTo>
                    <a:pt x="1535288" y="97974"/>
                  </a:lnTo>
                  <a:lnTo>
                    <a:pt x="1502092" y="64777"/>
                  </a:lnTo>
                  <a:lnTo>
                    <a:pt x="1463650"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68" name="object 23">
              <a:extLst>
                <a:ext uri="{FF2B5EF4-FFF2-40B4-BE49-F238E27FC236}">
                  <a16:creationId xmlns:a16="http://schemas.microsoft.com/office/drawing/2014/main" id="{49F31F60-671E-42A0-B005-F4F14406663D}"/>
                </a:ext>
              </a:extLst>
            </p:cNvPr>
            <p:cNvSpPr/>
            <p:nvPr/>
          </p:nvSpPr>
          <p:spPr>
            <a:xfrm>
              <a:off x="3429214" y="2693448"/>
              <a:ext cx="1600200" cy="551180"/>
            </a:xfrm>
            <a:custGeom>
              <a:avLst/>
              <a:gdLst/>
              <a:ahLst/>
              <a:cxnLst/>
              <a:rect l="l" t="t" r="r" b="b"/>
              <a:pathLst>
                <a:path w="1600200" h="551180">
                  <a:moveTo>
                    <a:pt x="0" y="275430"/>
                  </a:moveTo>
                  <a:lnTo>
                    <a:pt x="4437" y="225921"/>
                  </a:lnTo>
                  <a:lnTo>
                    <a:pt x="17231" y="179324"/>
                  </a:lnTo>
                  <a:lnTo>
                    <a:pt x="37604" y="136415"/>
                  </a:lnTo>
                  <a:lnTo>
                    <a:pt x="64777" y="97974"/>
                  </a:lnTo>
                  <a:lnTo>
                    <a:pt x="97974" y="64777"/>
                  </a:lnTo>
                  <a:lnTo>
                    <a:pt x="136415" y="37604"/>
                  </a:lnTo>
                  <a:lnTo>
                    <a:pt x="179324" y="17231"/>
                  </a:lnTo>
                  <a:lnTo>
                    <a:pt x="225921" y="4437"/>
                  </a:lnTo>
                  <a:lnTo>
                    <a:pt x="275430" y="0"/>
                  </a:lnTo>
                  <a:lnTo>
                    <a:pt x="1324635" y="0"/>
                  </a:lnTo>
                  <a:lnTo>
                    <a:pt x="1374144" y="4437"/>
                  </a:lnTo>
                  <a:lnTo>
                    <a:pt x="1420742" y="17231"/>
                  </a:lnTo>
                  <a:lnTo>
                    <a:pt x="1463650" y="37604"/>
                  </a:lnTo>
                  <a:lnTo>
                    <a:pt x="1502092" y="64777"/>
                  </a:lnTo>
                  <a:lnTo>
                    <a:pt x="1535288" y="97974"/>
                  </a:lnTo>
                  <a:lnTo>
                    <a:pt x="1562462" y="136415"/>
                  </a:lnTo>
                  <a:lnTo>
                    <a:pt x="1582834" y="179324"/>
                  </a:lnTo>
                  <a:lnTo>
                    <a:pt x="1595629" y="225921"/>
                  </a:lnTo>
                  <a:lnTo>
                    <a:pt x="1600066" y="275430"/>
                  </a:lnTo>
                  <a:lnTo>
                    <a:pt x="1595629" y="324939"/>
                  </a:lnTo>
                  <a:lnTo>
                    <a:pt x="1582834" y="371537"/>
                  </a:lnTo>
                  <a:lnTo>
                    <a:pt x="1562462" y="414446"/>
                  </a:lnTo>
                  <a:lnTo>
                    <a:pt x="1535288" y="452887"/>
                  </a:lnTo>
                  <a:lnTo>
                    <a:pt x="1502092" y="486083"/>
                  </a:lnTo>
                  <a:lnTo>
                    <a:pt x="1463650" y="513257"/>
                  </a:lnTo>
                  <a:lnTo>
                    <a:pt x="1420742" y="533630"/>
                  </a:lnTo>
                  <a:lnTo>
                    <a:pt x="1374144" y="546424"/>
                  </a:lnTo>
                  <a:lnTo>
                    <a:pt x="1324635" y="550861"/>
                  </a:lnTo>
                  <a:lnTo>
                    <a:pt x="275430" y="550861"/>
                  </a:lnTo>
                  <a:lnTo>
                    <a:pt x="225921" y="546424"/>
                  </a:lnTo>
                  <a:lnTo>
                    <a:pt x="179324" y="533630"/>
                  </a:lnTo>
                  <a:lnTo>
                    <a:pt x="136415" y="513257"/>
                  </a:lnTo>
                  <a:lnTo>
                    <a:pt x="97974" y="486083"/>
                  </a:lnTo>
                  <a:lnTo>
                    <a:pt x="64777" y="452887"/>
                  </a:lnTo>
                  <a:lnTo>
                    <a:pt x="37604" y="414446"/>
                  </a:lnTo>
                  <a:lnTo>
                    <a:pt x="17231" y="371537"/>
                  </a:lnTo>
                  <a:lnTo>
                    <a:pt x="4437" y="324939"/>
                  </a:lnTo>
                  <a:lnTo>
                    <a:pt x="0" y="275430"/>
                  </a:lnTo>
                  <a:close/>
                </a:path>
              </a:pathLst>
            </a:custGeom>
            <a:ln w="9524">
              <a:solidFill>
                <a:srgbClr val="000000"/>
              </a:solidFill>
            </a:ln>
          </p:spPr>
          <p:txBody>
            <a:bodyPr wrap="square" lIns="0" tIns="0" rIns="0" bIns="0" rtlCol="0"/>
            <a:lstStyle/>
            <a:p>
              <a:endParaRPr/>
            </a:p>
          </p:txBody>
        </p:sp>
        <p:sp>
          <p:nvSpPr>
            <p:cNvPr id="70" name="object 24">
              <a:extLst>
                <a:ext uri="{FF2B5EF4-FFF2-40B4-BE49-F238E27FC236}">
                  <a16:creationId xmlns:a16="http://schemas.microsoft.com/office/drawing/2014/main" id="{CA7F176A-4E6C-4A4E-BEC4-262FBABD313E}"/>
                </a:ext>
              </a:extLst>
            </p:cNvPr>
            <p:cNvSpPr txBox="1"/>
            <p:nvPr/>
          </p:nvSpPr>
          <p:spPr>
            <a:xfrm>
              <a:off x="3702925" y="2803778"/>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缺陷修补</a:t>
              </a:r>
            </a:p>
          </p:txBody>
        </p:sp>
        <p:sp>
          <p:nvSpPr>
            <p:cNvPr id="72" name="object 25">
              <a:extLst>
                <a:ext uri="{FF2B5EF4-FFF2-40B4-BE49-F238E27FC236}">
                  <a16:creationId xmlns:a16="http://schemas.microsoft.com/office/drawing/2014/main" id="{1837790A-4870-43A7-A039-CC307684896C}"/>
                </a:ext>
              </a:extLst>
            </p:cNvPr>
            <p:cNvSpPr/>
            <p:nvPr/>
          </p:nvSpPr>
          <p:spPr>
            <a:xfrm>
              <a:off x="5328457" y="2722418"/>
              <a:ext cx="1616825" cy="569421"/>
            </a:xfrm>
            <a:prstGeom prst="rect">
              <a:avLst/>
            </a:prstGeom>
            <a:blipFill>
              <a:blip r:embed="rId10" cstate="print"/>
              <a:stretch>
                <a:fillRect/>
              </a:stretch>
            </a:blipFill>
          </p:spPr>
          <p:txBody>
            <a:bodyPr wrap="square" lIns="0" tIns="0" rIns="0" bIns="0" rtlCol="0"/>
            <a:lstStyle/>
            <a:p>
              <a:endParaRPr/>
            </a:p>
          </p:txBody>
        </p:sp>
        <p:sp>
          <p:nvSpPr>
            <p:cNvPr id="74" name="object 26">
              <a:extLst>
                <a:ext uri="{FF2B5EF4-FFF2-40B4-BE49-F238E27FC236}">
                  <a16:creationId xmlns:a16="http://schemas.microsoft.com/office/drawing/2014/main" id="{88538BC4-55BA-4C4B-A981-98E87AD6430E}"/>
                </a:ext>
              </a:extLst>
            </p:cNvPr>
            <p:cNvSpPr/>
            <p:nvPr/>
          </p:nvSpPr>
          <p:spPr>
            <a:xfrm>
              <a:off x="5311645" y="2707735"/>
              <a:ext cx="1600200" cy="551180"/>
            </a:xfrm>
            <a:custGeom>
              <a:avLst/>
              <a:gdLst/>
              <a:ahLst/>
              <a:cxnLst/>
              <a:rect l="l" t="t" r="r" b="b"/>
              <a:pathLst>
                <a:path w="1600200" h="551179">
                  <a:moveTo>
                    <a:pt x="1324635" y="0"/>
                  </a:moveTo>
                  <a:lnTo>
                    <a:pt x="275431" y="0"/>
                  </a:lnTo>
                  <a:lnTo>
                    <a:pt x="225921" y="4437"/>
                  </a:lnTo>
                  <a:lnTo>
                    <a:pt x="179324" y="17231"/>
                  </a:lnTo>
                  <a:lnTo>
                    <a:pt x="136415" y="37604"/>
                  </a:lnTo>
                  <a:lnTo>
                    <a:pt x="97974" y="64778"/>
                  </a:lnTo>
                  <a:lnTo>
                    <a:pt x="64777" y="97975"/>
                  </a:lnTo>
                  <a:lnTo>
                    <a:pt x="37604" y="136416"/>
                  </a:lnTo>
                  <a:lnTo>
                    <a:pt x="17231" y="179325"/>
                  </a:lnTo>
                  <a:lnTo>
                    <a:pt x="4437" y="225923"/>
                  </a:lnTo>
                  <a:lnTo>
                    <a:pt x="0" y="275431"/>
                  </a:lnTo>
                  <a:lnTo>
                    <a:pt x="4437" y="324941"/>
                  </a:lnTo>
                  <a:lnTo>
                    <a:pt x="17232" y="371539"/>
                  </a:lnTo>
                  <a:lnTo>
                    <a:pt x="37604" y="414448"/>
                  </a:lnTo>
                  <a:lnTo>
                    <a:pt x="64778" y="452889"/>
                  </a:lnTo>
                  <a:lnTo>
                    <a:pt x="97974" y="486085"/>
                  </a:lnTo>
                  <a:lnTo>
                    <a:pt x="136416" y="513259"/>
                  </a:lnTo>
                  <a:lnTo>
                    <a:pt x="179324" y="533632"/>
                  </a:lnTo>
                  <a:lnTo>
                    <a:pt x="225922" y="546426"/>
                  </a:lnTo>
                  <a:lnTo>
                    <a:pt x="275431" y="550863"/>
                  </a:lnTo>
                  <a:lnTo>
                    <a:pt x="1324634" y="550863"/>
                  </a:lnTo>
                  <a:lnTo>
                    <a:pt x="1374143" y="546426"/>
                  </a:lnTo>
                  <a:lnTo>
                    <a:pt x="1420741" y="533631"/>
                  </a:lnTo>
                  <a:lnTo>
                    <a:pt x="1463650" y="513259"/>
                  </a:lnTo>
                  <a:lnTo>
                    <a:pt x="1502092" y="486085"/>
                  </a:lnTo>
                  <a:lnTo>
                    <a:pt x="1535288" y="452888"/>
                  </a:lnTo>
                  <a:lnTo>
                    <a:pt x="1562462" y="414447"/>
                  </a:lnTo>
                  <a:lnTo>
                    <a:pt x="1582835" y="371538"/>
                  </a:lnTo>
                  <a:lnTo>
                    <a:pt x="1595629" y="324940"/>
                  </a:lnTo>
                  <a:lnTo>
                    <a:pt x="1600067" y="275431"/>
                  </a:lnTo>
                  <a:lnTo>
                    <a:pt x="1595630" y="225923"/>
                  </a:lnTo>
                  <a:lnTo>
                    <a:pt x="1582836" y="179325"/>
                  </a:lnTo>
                  <a:lnTo>
                    <a:pt x="1562463" y="136416"/>
                  </a:lnTo>
                  <a:lnTo>
                    <a:pt x="1535289" y="97975"/>
                  </a:lnTo>
                  <a:lnTo>
                    <a:pt x="1502092" y="64778"/>
                  </a:lnTo>
                  <a:lnTo>
                    <a:pt x="1463651"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76" name="object 27">
              <a:extLst>
                <a:ext uri="{FF2B5EF4-FFF2-40B4-BE49-F238E27FC236}">
                  <a16:creationId xmlns:a16="http://schemas.microsoft.com/office/drawing/2014/main" id="{289DF1EE-9C1D-48A9-9D28-AAF067D814FC}"/>
                </a:ext>
              </a:extLst>
            </p:cNvPr>
            <p:cNvSpPr/>
            <p:nvPr/>
          </p:nvSpPr>
          <p:spPr>
            <a:xfrm>
              <a:off x="5311645" y="2707735"/>
              <a:ext cx="1600200" cy="551180"/>
            </a:xfrm>
            <a:custGeom>
              <a:avLst/>
              <a:gdLst/>
              <a:ahLst/>
              <a:cxnLst/>
              <a:rect l="l" t="t" r="r" b="b"/>
              <a:pathLst>
                <a:path w="1600200" h="551179">
                  <a:moveTo>
                    <a:pt x="0" y="275432"/>
                  </a:moveTo>
                  <a:lnTo>
                    <a:pt x="4437" y="225922"/>
                  </a:lnTo>
                  <a:lnTo>
                    <a:pt x="17231" y="179324"/>
                  </a:lnTo>
                  <a:lnTo>
                    <a:pt x="37604" y="136416"/>
                  </a:lnTo>
                  <a:lnTo>
                    <a:pt x="64778" y="97974"/>
                  </a:lnTo>
                  <a:lnTo>
                    <a:pt x="97974" y="64778"/>
                  </a:lnTo>
                  <a:lnTo>
                    <a:pt x="136416" y="37604"/>
                  </a:lnTo>
                  <a:lnTo>
                    <a:pt x="179324" y="17231"/>
                  </a:lnTo>
                  <a:lnTo>
                    <a:pt x="225922" y="4437"/>
                  </a:lnTo>
                  <a:lnTo>
                    <a:pt x="275432" y="0"/>
                  </a:lnTo>
                  <a:lnTo>
                    <a:pt x="1324635" y="0"/>
                  </a:lnTo>
                  <a:lnTo>
                    <a:pt x="1374144" y="4437"/>
                  </a:lnTo>
                  <a:lnTo>
                    <a:pt x="1420742" y="17231"/>
                  </a:lnTo>
                  <a:lnTo>
                    <a:pt x="1463651" y="37604"/>
                  </a:lnTo>
                  <a:lnTo>
                    <a:pt x="1502093" y="64778"/>
                  </a:lnTo>
                  <a:lnTo>
                    <a:pt x="1535289" y="97974"/>
                  </a:lnTo>
                  <a:lnTo>
                    <a:pt x="1562463" y="136416"/>
                  </a:lnTo>
                  <a:lnTo>
                    <a:pt x="1582835" y="179324"/>
                  </a:lnTo>
                  <a:lnTo>
                    <a:pt x="1595630" y="225922"/>
                  </a:lnTo>
                  <a:lnTo>
                    <a:pt x="1600067" y="275432"/>
                  </a:lnTo>
                  <a:lnTo>
                    <a:pt x="1595629" y="324941"/>
                  </a:lnTo>
                  <a:lnTo>
                    <a:pt x="1582834" y="371539"/>
                  </a:lnTo>
                  <a:lnTo>
                    <a:pt x="1562462" y="414447"/>
                  </a:lnTo>
                  <a:lnTo>
                    <a:pt x="1535288" y="452889"/>
                  </a:lnTo>
                  <a:lnTo>
                    <a:pt x="1502092" y="486085"/>
                  </a:lnTo>
                  <a:lnTo>
                    <a:pt x="1463650" y="513259"/>
                  </a:lnTo>
                  <a:lnTo>
                    <a:pt x="1420741" y="533632"/>
                  </a:lnTo>
                  <a:lnTo>
                    <a:pt x="1374143" y="546426"/>
                  </a:lnTo>
                  <a:lnTo>
                    <a:pt x="1324634" y="550863"/>
                  </a:lnTo>
                  <a:lnTo>
                    <a:pt x="275432" y="550862"/>
                  </a:lnTo>
                  <a:lnTo>
                    <a:pt x="225922" y="546425"/>
                  </a:lnTo>
                  <a:lnTo>
                    <a:pt x="179324" y="533631"/>
                  </a:lnTo>
                  <a:lnTo>
                    <a:pt x="136416" y="513258"/>
                  </a:lnTo>
                  <a:lnTo>
                    <a:pt x="97974" y="486084"/>
                  </a:lnTo>
                  <a:lnTo>
                    <a:pt x="64778" y="452888"/>
                  </a:lnTo>
                  <a:lnTo>
                    <a:pt x="37604" y="414446"/>
                  </a:lnTo>
                  <a:lnTo>
                    <a:pt x="17231" y="371538"/>
                  </a:lnTo>
                  <a:lnTo>
                    <a:pt x="4437" y="324940"/>
                  </a:lnTo>
                  <a:lnTo>
                    <a:pt x="0" y="275430"/>
                  </a:lnTo>
                  <a:close/>
                </a:path>
              </a:pathLst>
            </a:custGeom>
            <a:ln w="9524">
              <a:solidFill>
                <a:srgbClr val="000000"/>
              </a:solidFill>
            </a:ln>
          </p:spPr>
          <p:txBody>
            <a:bodyPr wrap="square" lIns="0" tIns="0" rIns="0" bIns="0" rtlCol="0"/>
            <a:lstStyle/>
            <a:p>
              <a:endParaRPr/>
            </a:p>
          </p:txBody>
        </p:sp>
        <p:sp>
          <p:nvSpPr>
            <p:cNvPr id="78" name="object 28">
              <a:extLst>
                <a:ext uri="{FF2B5EF4-FFF2-40B4-BE49-F238E27FC236}">
                  <a16:creationId xmlns:a16="http://schemas.microsoft.com/office/drawing/2014/main" id="{11E1414A-8245-4090-80FD-1E3D0E0E64C8}"/>
                </a:ext>
              </a:extLst>
            </p:cNvPr>
            <p:cNvSpPr txBox="1"/>
            <p:nvPr/>
          </p:nvSpPr>
          <p:spPr>
            <a:xfrm>
              <a:off x="5585355" y="2818066"/>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平台适应</a:t>
              </a:r>
            </a:p>
          </p:txBody>
        </p:sp>
        <p:sp>
          <p:nvSpPr>
            <p:cNvPr id="80" name="object 29">
              <a:extLst>
                <a:ext uri="{FF2B5EF4-FFF2-40B4-BE49-F238E27FC236}">
                  <a16:creationId xmlns:a16="http://schemas.microsoft.com/office/drawing/2014/main" id="{5F36BC81-7368-48AB-AF22-E4AC3070DB60}"/>
                </a:ext>
              </a:extLst>
            </p:cNvPr>
            <p:cNvSpPr/>
            <p:nvPr/>
          </p:nvSpPr>
          <p:spPr>
            <a:xfrm>
              <a:off x="7232072" y="2709949"/>
              <a:ext cx="1620982" cy="569421"/>
            </a:xfrm>
            <a:prstGeom prst="rect">
              <a:avLst/>
            </a:prstGeom>
            <a:blipFill>
              <a:blip r:embed="rId11" cstate="print"/>
              <a:stretch>
                <a:fillRect/>
              </a:stretch>
            </a:blipFill>
          </p:spPr>
          <p:txBody>
            <a:bodyPr wrap="square" lIns="0" tIns="0" rIns="0" bIns="0" rtlCol="0"/>
            <a:lstStyle/>
            <a:p>
              <a:endParaRPr/>
            </a:p>
          </p:txBody>
        </p:sp>
        <p:sp>
          <p:nvSpPr>
            <p:cNvPr id="82" name="object 30">
              <a:extLst>
                <a:ext uri="{FF2B5EF4-FFF2-40B4-BE49-F238E27FC236}">
                  <a16:creationId xmlns:a16="http://schemas.microsoft.com/office/drawing/2014/main" id="{F2A36C03-60EB-468A-A15E-297E27FA568C}"/>
                </a:ext>
              </a:extLst>
            </p:cNvPr>
            <p:cNvSpPr/>
            <p:nvPr/>
          </p:nvSpPr>
          <p:spPr>
            <a:xfrm>
              <a:off x="7216665" y="2693448"/>
              <a:ext cx="1600200" cy="551180"/>
            </a:xfrm>
            <a:custGeom>
              <a:avLst/>
              <a:gdLst/>
              <a:ahLst/>
              <a:cxnLst/>
              <a:rect l="l" t="t" r="r" b="b"/>
              <a:pathLst>
                <a:path w="1600200" h="551180">
                  <a:moveTo>
                    <a:pt x="1324635" y="0"/>
                  </a:moveTo>
                  <a:lnTo>
                    <a:pt x="275431" y="0"/>
                  </a:lnTo>
                  <a:lnTo>
                    <a:pt x="225922" y="4437"/>
                  </a:lnTo>
                  <a:lnTo>
                    <a:pt x="179324" y="17231"/>
                  </a:lnTo>
                  <a:lnTo>
                    <a:pt x="136415" y="37604"/>
                  </a:lnTo>
                  <a:lnTo>
                    <a:pt x="97974" y="64777"/>
                  </a:lnTo>
                  <a:lnTo>
                    <a:pt x="64777" y="97974"/>
                  </a:lnTo>
                  <a:lnTo>
                    <a:pt x="37604" y="136415"/>
                  </a:lnTo>
                  <a:lnTo>
                    <a:pt x="17231" y="179323"/>
                  </a:lnTo>
                  <a:lnTo>
                    <a:pt x="4437" y="225921"/>
                  </a:lnTo>
                  <a:lnTo>
                    <a:pt x="0" y="275429"/>
                  </a:lnTo>
                  <a:lnTo>
                    <a:pt x="4437" y="324939"/>
                  </a:lnTo>
                  <a:lnTo>
                    <a:pt x="17231" y="371536"/>
                  </a:lnTo>
                  <a:lnTo>
                    <a:pt x="37604" y="414445"/>
                  </a:lnTo>
                  <a:lnTo>
                    <a:pt x="64777" y="452886"/>
                  </a:lnTo>
                  <a:lnTo>
                    <a:pt x="97974" y="486083"/>
                  </a:lnTo>
                  <a:lnTo>
                    <a:pt x="136415" y="513256"/>
                  </a:lnTo>
                  <a:lnTo>
                    <a:pt x="179324" y="533629"/>
                  </a:lnTo>
                  <a:lnTo>
                    <a:pt x="225922" y="546423"/>
                  </a:lnTo>
                  <a:lnTo>
                    <a:pt x="275431" y="550861"/>
                  </a:lnTo>
                  <a:lnTo>
                    <a:pt x="1324635" y="550861"/>
                  </a:lnTo>
                  <a:lnTo>
                    <a:pt x="1374144" y="546423"/>
                  </a:lnTo>
                  <a:lnTo>
                    <a:pt x="1420742" y="533629"/>
                  </a:lnTo>
                  <a:lnTo>
                    <a:pt x="1463650" y="513256"/>
                  </a:lnTo>
                  <a:lnTo>
                    <a:pt x="1502092" y="486083"/>
                  </a:lnTo>
                  <a:lnTo>
                    <a:pt x="1535288" y="452886"/>
                  </a:lnTo>
                  <a:lnTo>
                    <a:pt x="1562462" y="414445"/>
                  </a:lnTo>
                  <a:lnTo>
                    <a:pt x="1582835" y="371536"/>
                  </a:lnTo>
                  <a:lnTo>
                    <a:pt x="1595629" y="324939"/>
                  </a:lnTo>
                  <a:lnTo>
                    <a:pt x="1600066" y="275429"/>
                  </a:lnTo>
                  <a:lnTo>
                    <a:pt x="1595629" y="225921"/>
                  </a:lnTo>
                  <a:lnTo>
                    <a:pt x="1582835" y="179323"/>
                  </a:lnTo>
                  <a:lnTo>
                    <a:pt x="1562462" y="136415"/>
                  </a:lnTo>
                  <a:lnTo>
                    <a:pt x="1535288" y="97974"/>
                  </a:lnTo>
                  <a:lnTo>
                    <a:pt x="1502092" y="64777"/>
                  </a:lnTo>
                  <a:lnTo>
                    <a:pt x="1463650"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84" name="object 31">
              <a:extLst>
                <a:ext uri="{FF2B5EF4-FFF2-40B4-BE49-F238E27FC236}">
                  <a16:creationId xmlns:a16="http://schemas.microsoft.com/office/drawing/2014/main" id="{71FC70B5-DC03-4500-9DA5-14976D3DD0F5}"/>
                </a:ext>
              </a:extLst>
            </p:cNvPr>
            <p:cNvSpPr/>
            <p:nvPr/>
          </p:nvSpPr>
          <p:spPr>
            <a:xfrm>
              <a:off x="7216665" y="2693448"/>
              <a:ext cx="1600200" cy="551180"/>
            </a:xfrm>
            <a:custGeom>
              <a:avLst/>
              <a:gdLst/>
              <a:ahLst/>
              <a:cxnLst/>
              <a:rect l="l" t="t" r="r" b="b"/>
              <a:pathLst>
                <a:path w="1600200" h="551180">
                  <a:moveTo>
                    <a:pt x="0" y="275430"/>
                  </a:moveTo>
                  <a:lnTo>
                    <a:pt x="4437" y="225921"/>
                  </a:lnTo>
                  <a:lnTo>
                    <a:pt x="17231" y="179324"/>
                  </a:lnTo>
                  <a:lnTo>
                    <a:pt x="37604" y="136415"/>
                  </a:lnTo>
                  <a:lnTo>
                    <a:pt x="64778" y="97974"/>
                  </a:lnTo>
                  <a:lnTo>
                    <a:pt x="97974" y="64777"/>
                  </a:lnTo>
                  <a:lnTo>
                    <a:pt x="136415" y="37604"/>
                  </a:lnTo>
                  <a:lnTo>
                    <a:pt x="179324" y="17231"/>
                  </a:lnTo>
                  <a:lnTo>
                    <a:pt x="225922" y="4437"/>
                  </a:lnTo>
                  <a:lnTo>
                    <a:pt x="275431" y="0"/>
                  </a:lnTo>
                  <a:lnTo>
                    <a:pt x="1324635" y="0"/>
                  </a:lnTo>
                  <a:lnTo>
                    <a:pt x="1374144" y="4437"/>
                  </a:lnTo>
                  <a:lnTo>
                    <a:pt x="1420742" y="17231"/>
                  </a:lnTo>
                  <a:lnTo>
                    <a:pt x="1463650" y="37604"/>
                  </a:lnTo>
                  <a:lnTo>
                    <a:pt x="1502092" y="64777"/>
                  </a:lnTo>
                  <a:lnTo>
                    <a:pt x="1535288" y="97974"/>
                  </a:lnTo>
                  <a:lnTo>
                    <a:pt x="1562462" y="136415"/>
                  </a:lnTo>
                  <a:lnTo>
                    <a:pt x="1582835" y="179324"/>
                  </a:lnTo>
                  <a:lnTo>
                    <a:pt x="1595629" y="225921"/>
                  </a:lnTo>
                  <a:lnTo>
                    <a:pt x="1600066" y="275430"/>
                  </a:lnTo>
                  <a:lnTo>
                    <a:pt x="1595629" y="324939"/>
                  </a:lnTo>
                  <a:lnTo>
                    <a:pt x="1582835" y="371537"/>
                  </a:lnTo>
                  <a:lnTo>
                    <a:pt x="1562462" y="414446"/>
                  </a:lnTo>
                  <a:lnTo>
                    <a:pt x="1535288" y="452887"/>
                  </a:lnTo>
                  <a:lnTo>
                    <a:pt x="1502092" y="486083"/>
                  </a:lnTo>
                  <a:lnTo>
                    <a:pt x="1463650" y="513257"/>
                  </a:lnTo>
                  <a:lnTo>
                    <a:pt x="1420742" y="533630"/>
                  </a:lnTo>
                  <a:lnTo>
                    <a:pt x="1374144" y="546424"/>
                  </a:lnTo>
                  <a:lnTo>
                    <a:pt x="1324635" y="550861"/>
                  </a:lnTo>
                  <a:lnTo>
                    <a:pt x="275431" y="550861"/>
                  </a:lnTo>
                  <a:lnTo>
                    <a:pt x="225922" y="546424"/>
                  </a:lnTo>
                  <a:lnTo>
                    <a:pt x="179324" y="533630"/>
                  </a:lnTo>
                  <a:lnTo>
                    <a:pt x="136415" y="513257"/>
                  </a:lnTo>
                  <a:lnTo>
                    <a:pt x="97974" y="486083"/>
                  </a:lnTo>
                  <a:lnTo>
                    <a:pt x="64778" y="452887"/>
                  </a:lnTo>
                  <a:lnTo>
                    <a:pt x="37604" y="414446"/>
                  </a:lnTo>
                  <a:lnTo>
                    <a:pt x="17231" y="371537"/>
                  </a:lnTo>
                  <a:lnTo>
                    <a:pt x="4437" y="324939"/>
                  </a:lnTo>
                  <a:lnTo>
                    <a:pt x="0" y="275430"/>
                  </a:lnTo>
                  <a:close/>
                </a:path>
              </a:pathLst>
            </a:custGeom>
            <a:ln w="9524">
              <a:solidFill>
                <a:srgbClr val="000000"/>
              </a:solidFill>
            </a:ln>
          </p:spPr>
          <p:txBody>
            <a:bodyPr wrap="square" lIns="0" tIns="0" rIns="0" bIns="0" rtlCol="0"/>
            <a:lstStyle/>
            <a:p>
              <a:endParaRPr/>
            </a:p>
          </p:txBody>
        </p:sp>
        <p:sp>
          <p:nvSpPr>
            <p:cNvPr id="86" name="object 32">
              <a:extLst>
                <a:ext uri="{FF2B5EF4-FFF2-40B4-BE49-F238E27FC236}">
                  <a16:creationId xmlns:a16="http://schemas.microsoft.com/office/drawing/2014/main" id="{E1E8512B-B2F7-4F67-B010-A80693F50376}"/>
                </a:ext>
              </a:extLst>
            </p:cNvPr>
            <p:cNvSpPr txBox="1"/>
            <p:nvPr/>
          </p:nvSpPr>
          <p:spPr>
            <a:xfrm>
              <a:off x="7490377" y="2803778"/>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系统增强</a:t>
              </a:r>
            </a:p>
          </p:txBody>
        </p:sp>
        <p:sp>
          <p:nvSpPr>
            <p:cNvPr id="88" name="object 33">
              <a:extLst>
                <a:ext uri="{FF2B5EF4-FFF2-40B4-BE49-F238E27FC236}">
                  <a16:creationId xmlns:a16="http://schemas.microsoft.com/office/drawing/2014/main" id="{1A57A2FE-5002-4C70-91FA-0E2CE60E55AF}"/>
                </a:ext>
              </a:extLst>
            </p:cNvPr>
            <p:cNvSpPr/>
            <p:nvPr/>
          </p:nvSpPr>
          <p:spPr>
            <a:xfrm>
              <a:off x="3090375" y="1937799"/>
              <a:ext cx="309880" cy="0"/>
            </a:xfrm>
            <a:custGeom>
              <a:avLst/>
              <a:gdLst/>
              <a:ahLst/>
              <a:cxnLst/>
              <a:rect l="l" t="t" r="r" b="b"/>
              <a:pathLst>
                <a:path w="309879">
                  <a:moveTo>
                    <a:pt x="0" y="0"/>
                  </a:moveTo>
                  <a:lnTo>
                    <a:pt x="309562" y="0"/>
                  </a:lnTo>
                </a:path>
              </a:pathLst>
            </a:custGeom>
            <a:ln w="9524">
              <a:solidFill>
                <a:srgbClr val="000000"/>
              </a:solidFill>
            </a:ln>
          </p:spPr>
          <p:txBody>
            <a:bodyPr wrap="square" lIns="0" tIns="0" rIns="0" bIns="0" rtlCol="0"/>
            <a:lstStyle/>
            <a:p>
              <a:endParaRPr/>
            </a:p>
          </p:txBody>
        </p:sp>
        <p:sp>
          <p:nvSpPr>
            <p:cNvPr id="90" name="object 34">
              <a:extLst>
                <a:ext uri="{FF2B5EF4-FFF2-40B4-BE49-F238E27FC236}">
                  <a16:creationId xmlns:a16="http://schemas.microsoft.com/office/drawing/2014/main" id="{78F96AA8-B3DC-4E9A-B9B4-1C92FFF30E02}"/>
                </a:ext>
              </a:extLst>
            </p:cNvPr>
            <p:cNvSpPr/>
            <p:nvPr/>
          </p:nvSpPr>
          <p:spPr>
            <a:xfrm>
              <a:off x="3349139" y="189969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92" name="object 35">
              <a:extLst>
                <a:ext uri="{FF2B5EF4-FFF2-40B4-BE49-F238E27FC236}">
                  <a16:creationId xmlns:a16="http://schemas.microsoft.com/office/drawing/2014/main" id="{BFA5B158-038E-4379-B866-49057BB0BFAC}"/>
                </a:ext>
              </a:extLst>
            </p:cNvPr>
            <p:cNvSpPr/>
            <p:nvPr/>
          </p:nvSpPr>
          <p:spPr>
            <a:xfrm>
              <a:off x="5025516" y="1936350"/>
              <a:ext cx="264795" cy="1905"/>
            </a:xfrm>
            <a:custGeom>
              <a:avLst/>
              <a:gdLst/>
              <a:ahLst/>
              <a:cxnLst/>
              <a:rect l="l" t="t" r="r" b="b"/>
              <a:pathLst>
                <a:path w="264795" h="1905">
                  <a:moveTo>
                    <a:pt x="0" y="1448"/>
                  </a:moveTo>
                  <a:lnTo>
                    <a:pt x="264319" y="0"/>
                  </a:lnTo>
                </a:path>
              </a:pathLst>
            </a:custGeom>
            <a:ln w="9524">
              <a:solidFill>
                <a:srgbClr val="000000"/>
              </a:solidFill>
            </a:ln>
          </p:spPr>
          <p:txBody>
            <a:bodyPr wrap="square" lIns="0" tIns="0" rIns="0" bIns="0" rtlCol="0"/>
            <a:lstStyle/>
            <a:p>
              <a:endParaRPr/>
            </a:p>
          </p:txBody>
        </p:sp>
        <p:sp>
          <p:nvSpPr>
            <p:cNvPr id="94" name="object 36">
              <a:extLst>
                <a:ext uri="{FF2B5EF4-FFF2-40B4-BE49-F238E27FC236}">
                  <a16:creationId xmlns:a16="http://schemas.microsoft.com/office/drawing/2014/main" id="{419B95A6-7DBB-430B-ADC5-A08B0FFBC97A}"/>
                </a:ext>
              </a:extLst>
            </p:cNvPr>
            <p:cNvSpPr/>
            <p:nvPr/>
          </p:nvSpPr>
          <p:spPr>
            <a:xfrm>
              <a:off x="5238827" y="1898529"/>
              <a:ext cx="76835" cy="76200"/>
            </a:xfrm>
            <a:custGeom>
              <a:avLst/>
              <a:gdLst/>
              <a:ahLst/>
              <a:cxnLst/>
              <a:rect l="l" t="t" r="r" b="b"/>
              <a:pathLst>
                <a:path w="76835" h="76200">
                  <a:moveTo>
                    <a:pt x="0" y="0"/>
                  </a:moveTo>
                  <a:lnTo>
                    <a:pt x="417" y="76198"/>
                  </a:lnTo>
                  <a:lnTo>
                    <a:pt x="76408" y="37682"/>
                  </a:lnTo>
                  <a:lnTo>
                    <a:pt x="0" y="0"/>
                  </a:lnTo>
                  <a:close/>
                </a:path>
              </a:pathLst>
            </a:custGeom>
            <a:solidFill>
              <a:srgbClr val="000000"/>
            </a:solidFill>
          </p:spPr>
          <p:txBody>
            <a:bodyPr wrap="square" lIns="0" tIns="0" rIns="0" bIns="0" rtlCol="0"/>
            <a:lstStyle/>
            <a:p>
              <a:endParaRPr/>
            </a:p>
          </p:txBody>
        </p:sp>
        <p:sp>
          <p:nvSpPr>
            <p:cNvPr id="1052672" name="object 37">
              <a:extLst>
                <a:ext uri="{FF2B5EF4-FFF2-40B4-BE49-F238E27FC236}">
                  <a16:creationId xmlns:a16="http://schemas.microsoft.com/office/drawing/2014/main" id="{E3031ADF-6FBC-4060-9754-627FCF908F83}"/>
                </a:ext>
              </a:extLst>
            </p:cNvPr>
            <p:cNvSpPr/>
            <p:nvPr/>
          </p:nvSpPr>
          <p:spPr>
            <a:xfrm>
              <a:off x="6915477" y="1936210"/>
              <a:ext cx="266700" cy="0"/>
            </a:xfrm>
            <a:custGeom>
              <a:avLst/>
              <a:gdLst/>
              <a:ahLst/>
              <a:cxnLst/>
              <a:rect l="l" t="t" r="r" b="b"/>
              <a:pathLst>
                <a:path w="266700">
                  <a:moveTo>
                    <a:pt x="0" y="0"/>
                  </a:moveTo>
                  <a:lnTo>
                    <a:pt x="266699" y="0"/>
                  </a:lnTo>
                </a:path>
              </a:pathLst>
            </a:custGeom>
            <a:ln w="9524">
              <a:solidFill>
                <a:srgbClr val="000000"/>
              </a:solidFill>
            </a:ln>
          </p:spPr>
          <p:txBody>
            <a:bodyPr wrap="square" lIns="0" tIns="0" rIns="0" bIns="0" rtlCol="0"/>
            <a:lstStyle/>
            <a:p>
              <a:endParaRPr/>
            </a:p>
          </p:txBody>
        </p:sp>
        <p:sp>
          <p:nvSpPr>
            <p:cNvPr id="1052673" name="object 38">
              <a:extLst>
                <a:ext uri="{FF2B5EF4-FFF2-40B4-BE49-F238E27FC236}">
                  <a16:creationId xmlns:a16="http://schemas.microsoft.com/office/drawing/2014/main" id="{1F7E9FA2-B399-461A-8FBE-E9B338AE45CF}"/>
                </a:ext>
              </a:extLst>
            </p:cNvPr>
            <p:cNvSpPr/>
            <p:nvPr/>
          </p:nvSpPr>
          <p:spPr>
            <a:xfrm>
              <a:off x="7131377" y="1898110"/>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52674" name="object 39">
              <a:extLst>
                <a:ext uri="{FF2B5EF4-FFF2-40B4-BE49-F238E27FC236}">
                  <a16:creationId xmlns:a16="http://schemas.microsoft.com/office/drawing/2014/main" id="{805CC051-5699-4B73-A684-88E3D020E792}"/>
                </a:ext>
              </a:extLst>
            </p:cNvPr>
            <p:cNvSpPr/>
            <p:nvPr/>
          </p:nvSpPr>
          <p:spPr>
            <a:xfrm>
              <a:off x="8807321" y="1934779"/>
              <a:ext cx="233045" cy="1905"/>
            </a:xfrm>
            <a:custGeom>
              <a:avLst/>
              <a:gdLst/>
              <a:ahLst/>
              <a:cxnLst/>
              <a:rect l="l" t="t" r="r" b="b"/>
              <a:pathLst>
                <a:path w="233045" h="1905">
                  <a:moveTo>
                    <a:pt x="0" y="1431"/>
                  </a:moveTo>
                  <a:lnTo>
                    <a:pt x="232569" y="0"/>
                  </a:lnTo>
                </a:path>
              </a:pathLst>
            </a:custGeom>
            <a:ln w="9524">
              <a:solidFill>
                <a:srgbClr val="000000"/>
              </a:solidFill>
            </a:ln>
          </p:spPr>
          <p:txBody>
            <a:bodyPr wrap="square" lIns="0" tIns="0" rIns="0" bIns="0" rtlCol="0"/>
            <a:lstStyle/>
            <a:p>
              <a:endParaRPr/>
            </a:p>
          </p:txBody>
        </p:sp>
        <p:sp>
          <p:nvSpPr>
            <p:cNvPr id="1052675" name="object 40">
              <a:extLst>
                <a:ext uri="{FF2B5EF4-FFF2-40B4-BE49-F238E27FC236}">
                  <a16:creationId xmlns:a16="http://schemas.microsoft.com/office/drawing/2014/main" id="{C66C35B5-8680-4348-84F4-576F1F0D8380}"/>
                </a:ext>
              </a:extLst>
            </p:cNvPr>
            <p:cNvSpPr/>
            <p:nvPr/>
          </p:nvSpPr>
          <p:spPr>
            <a:xfrm>
              <a:off x="8988858" y="1896992"/>
              <a:ext cx="76835" cy="76200"/>
            </a:xfrm>
            <a:custGeom>
              <a:avLst/>
              <a:gdLst/>
              <a:ahLst/>
              <a:cxnLst/>
              <a:rect l="l" t="t" r="r" b="b"/>
              <a:pathLst>
                <a:path w="76834" h="76200">
                  <a:moveTo>
                    <a:pt x="0" y="0"/>
                  </a:moveTo>
                  <a:lnTo>
                    <a:pt x="468" y="76198"/>
                  </a:lnTo>
                  <a:lnTo>
                    <a:pt x="76432" y="37630"/>
                  </a:lnTo>
                  <a:lnTo>
                    <a:pt x="0" y="0"/>
                  </a:lnTo>
                  <a:close/>
                </a:path>
              </a:pathLst>
            </a:custGeom>
            <a:solidFill>
              <a:srgbClr val="000000"/>
            </a:solidFill>
          </p:spPr>
          <p:txBody>
            <a:bodyPr wrap="square" lIns="0" tIns="0" rIns="0" bIns="0" rtlCol="0"/>
            <a:lstStyle/>
            <a:p>
              <a:endParaRPr/>
            </a:p>
          </p:txBody>
        </p:sp>
        <p:sp>
          <p:nvSpPr>
            <p:cNvPr id="1052676" name="object 41">
              <a:extLst>
                <a:ext uri="{FF2B5EF4-FFF2-40B4-BE49-F238E27FC236}">
                  <a16:creationId xmlns:a16="http://schemas.microsoft.com/office/drawing/2014/main" id="{E4E46D63-8ECF-4CAD-B813-B6BB05CD75D6}"/>
                </a:ext>
              </a:extLst>
            </p:cNvPr>
            <p:cNvSpPr/>
            <p:nvPr/>
          </p:nvSpPr>
          <p:spPr>
            <a:xfrm>
              <a:off x="6111872" y="2210849"/>
              <a:ext cx="3810" cy="471805"/>
            </a:xfrm>
            <a:custGeom>
              <a:avLst/>
              <a:gdLst/>
              <a:ahLst/>
              <a:cxnLst/>
              <a:rect l="l" t="t" r="r" b="b"/>
              <a:pathLst>
                <a:path w="3810" h="471805">
                  <a:moveTo>
                    <a:pt x="3572" y="0"/>
                  </a:moveTo>
                  <a:lnTo>
                    <a:pt x="0" y="471487"/>
                  </a:lnTo>
                </a:path>
              </a:pathLst>
            </a:custGeom>
            <a:ln w="9524">
              <a:solidFill>
                <a:srgbClr val="000000"/>
              </a:solidFill>
            </a:ln>
          </p:spPr>
          <p:txBody>
            <a:bodyPr wrap="square" lIns="0" tIns="0" rIns="0" bIns="0" rtlCol="0"/>
            <a:lstStyle/>
            <a:p>
              <a:endParaRPr/>
            </a:p>
          </p:txBody>
        </p:sp>
        <p:sp>
          <p:nvSpPr>
            <p:cNvPr id="1052678" name="object 42">
              <a:extLst>
                <a:ext uri="{FF2B5EF4-FFF2-40B4-BE49-F238E27FC236}">
                  <a16:creationId xmlns:a16="http://schemas.microsoft.com/office/drawing/2014/main" id="{ACF1D731-E228-484E-A1CC-93562F3FD313}"/>
                </a:ext>
              </a:extLst>
            </p:cNvPr>
            <p:cNvSpPr/>
            <p:nvPr/>
          </p:nvSpPr>
          <p:spPr>
            <a:xfrm>
              <a:off x="6074158" y="2631248"/>
              <a:ext cx="76200" cy="76835"/>
            </a:xfrm>
            <a:custGeom>
              <a:avLst/>
              <a:gdLst/>
              <a:ahLst/>
              <a:cxnLst/>
              <a:rect l="l" t="t" r="r" b="b"/>
              <a:pathLst>
                <a:path w="76200" h="76835">
                  <a:moveTo>
                    <a:pt x="0" y="0"/>
                  </a:moveTo>
                  <a:lnTo>
                    <a:pt x="37520" y="76487"/>
                  </a:lnTo>
                  <a:lnTo>
                    <a:pt x="76197" y="577"/>
                  </a:lnTo>
                  <a:lnTo>
                    <a:pt x="0" y="0"/>
                  </a:lnTo>
                  <a:close/>
                </a:path>
              </a:pathLst>
            </a:custGeom>
            <a:solidFill>
              <a:srgbClr val="000000"/>
            </a:solidFill>
          </p:spPr>
          <p:txBody>
            <a:bodyPr wrap="square" lIns="0" tIns="0" rIns="0" bIns="0" rtlCol="0"/>
            <a:lstStyle/>
            <a:p>
              <a:endParaRPr/>
            </a:p>
          </p:txBody>
        </p:sp>
        <p:sp>
          <p:nvSpPr>
            <p:cNvPr id="1052679" name="object 43">
              <a:extLst>
                <a:ext uri="{FF2B5EF4-FFF2-40B4-BE49-F238E27FC236}">
                  <a16:creationId xmlns:a16="http://schemas.microsoft.com/office/drawing/2014/main" id="{22FDF567-4AEB-47F7-94FC-A696B75BAAF5}"/>
                </a:ext>
              </a:extLst>
            </p:cNvPr>
            <p:cNvSpPr/>
            <p:nvPr/>
          </p:nvSpPr>
          <p:spPr>
            <a:xfrm>
              <a:off x="4229247" y="2464921"/>
              <a:ext cx="3787775" cy="205104"/>
            </a:xfrm>
            <a:custGeom>
              <a:avLst/>
              <a:gdLst/>
              <a:ahLst/>
              <a:cxnLst/>
              <a:rect l="l" t="t" r="r" b="b"/>
              <a:pathLst>
                <a:path w="3787775" h="205105">
                  <a:moveTo>
                    <a:pt x="0" y="203127"/>
                  </a:moveTo>
                  <a:lnTo>
                    <a:pt x="0" y="0"/>
                  </a:lnTo>
                  <a:lnTo>
                    <a:pt x="3787451" y="0"/>
                  </a:lnTo>
                  <a:lnTo>
                    <a:pt x="3787451" y="204714"/>
                  </a:lnTo>
                </a:path>
              </a:pathLst>
            </a:custGeom>
            <a:ln w="9524">
              <a:solidFill>
                <a:srgbClr val="000000"/>
              </a:solidFill>
            </a:ln>
          </p:spPr>
          <p:txBody>
            <a:bodyPr wrap="square" lIns="0" tIns="0" rIns="0" bIns="0" rtlCol="0"/>
            <a:lstStyle/>
            <a:p>
              <a:endParaRPr/>
            </a:p>
          </p:txBody>
        </p:sp>
        <p:sp>
          <p:nvSpPr>
            <p:cNvPr id="1052680" name="object 44">
              <a:extLst>
                <a:ext uri="{FF2B5EF4-FFF2-40B4-BE49-F238E27FC236}">
                  <a16:creationId xmlns:a16="http://schemas.microsoft.com/office/drawing/2014/main" id="{8AF4771C-B237-4A03-8D6D-6E7C56D1940A}"/>
                </a:ext>
              </a:extLst>
            </p:cNvPr>
            <p:cNvSpPr/>
            <p:nvPr/>
          </p:nvSpPr>
          <p:spPr>
            <a:xfrm>
              <a:off x="4191147" y="2617248"/>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1052681" name="object 45">
              <a:extLst>
                <a:ext uri="{FF2B5EF4-FFF2-40B4-BE49-F238E27FC236}">
                  <a16:creationId xmlns:a16="http://schemas.microsoft.com/office/drawing/2014/main" id="{E4940F16-6EF2-44F9-B166-710307732F15}"/>
                </a:ext>
              </a:extLst>
            </p:cNvPr>
            <p:cNvSpPr/>
            <p:nvPr/>
          </p:nvSpPr>
          <p:spPr>
            <a:xfrm>
              <a:off x="7978598" y="261883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1052683" name="object 47">
              <a:extLst>
                <a:ext uri="{FF2B5EF4-FFF2-40B4-BE49-F238E27FC236}">
                  <a16:creationId xmlns:a16="http://schemas.microsoft.com/office/drawing/2014/main" id="{4A02EA2E-A3FD-4587-9B0D-601BE51A2685}"/>
                </a:ext>
              </a:extLst>
            </p:cNvPr>
            <p:cNvSpPr txBox="1"/>
            <p:nvPr/>
          </p:nvSpPr>
          <p:spPr>
            <a:xfrm>
              <a:off x="2567061" y="3995196"/>
              <a:ext cx="1617345" cy="396262"/>
            </a:xfrm>
            <a:prstGeom prst="rect">
              <a:avLst/>
            </a:prstGeom>
            <a:solidFill>
              <a:srgbClr val="E7F2E0"/>
            </a:solidFill>
            <a:ln w="9524">
              <a:solidFill>
                <a:srgbClr val="000000"/>
              </a:solidFill>
            </a:ln>
          </p:spPr>
          <p:txBody>
            <a:bodyPr vert="horz" wrap="square" lIns="0" tIns="87630" rIns="0" bIns="0" rtlCol="0">
              <a:spAutoFit/>
            </a:bodyPr>
            <a:lstStyle/>
            <a:p>
              <a:pPr marL="167640">
                <a:lnSpc>
                  <a:spcPct val="100000"/>
                </a:lnSpc>
                <a:spcBef>
                  <a:spcPts val="690"/>
                </a:spcBef>
              </a:pPr>
              <a:r>
                <a:rPr sz="2000" dirty="0">
                  <a:latin typeface="黑体" panose="02010609060101010101" pitchFamily="49" charset="-122"/>
                  <a:cs typeface="微软雅黑"/>
                </a:rPr>
                <a:t>提议的变更</a:t>
              </a:r>
            </a:p>
          </p:txBody>
        </p:sp>
        <p:sp>
          <p:nvSpPr>
            <p:cNvPr id="1052686" name="object 48">
              <a:extLst>
                <a:ext uri="{FF2B5EF4-FFF2-40B4-BE49-F238E27FC236}">
                  <a16:creationId xmlns:a16="http://schemas.microsoft.com/office/drawing/2014/main" id="{3E156B54-5600-4486-8105-8A10A290933F}"/>
                </a:ext>
              </a:extLst>
            </p:cNvPr>
            <p:cNvSpPr/>
            <p:nvPr/>
          </p:nvSpPr>
          <p:spPr>
            <a:xfrm>
              <a:off x="4829694" y="3977639"/>
              <a:ext cx="1620982" cy="569421"/>
            </a:xfrm>
            <a:prstGeom prst="rect">
              <a:avLst/>
            </a:prstGeom>
            <a:blipFill>
              <a:blip r:embed="rId12" cstate="print"/>
              <a:stretch>
                <a:fillRect/>
              </a:stretch>
            </a:blipFill>
          </p:spPr>
          <p:txBody>
            <a:bodyPr wrap="square" lIns="0" tIns="0" rIns="0" bIns="0" rtlCol="0"/>
            <a:lstStyle/>
            <a:p>
              <a:endParaRPr/>
            </a:p>
          </p:txBody>
        </p:sp>
        <p:sp>
          <p:nvSpPr>
            <p:cNvPr id="1052688" name="object 49">
              <a:extLst>
                <a:ext uri="{FF2B5EF4-FFF2-40B4-BE49-F238E27FC236}">
                  <a16:creationId xmlns:a16="http://schemas.microsoft.com/office/drawing/2014/main" id="{081D0C69-A9C7-4C4C-BADA-4A2C55D1EC0C}"/>
                </a:ext>
              </a:extLst>
            </p:cNvPr>
            <p:cNvSpPr/>
            <p:nvPr/>
          </p:nvSpPr>
          <p:spPr>
            <a:xfrm>
              <a:off x="4814684" y="3960271"/>
              <a:ext cx="1600200" cy="551180"/>
            </a:xfrm>
            <a:custGeom>
              <a:avLst/>
              <a:gdLst/>
              <a:ahLst/>
              <a:cxnLst/>
              <a:rect l="l" t="t" r="r" b="b"/>
              <a:pathLst>
                <a:path w="1600200" h="551179">
                  <a:moveTo>
                    <a:pt x="1324635" y="0"/>
                  </a:moveTo>
                  <a:lnTo>
                    <a:pt x="275431" y="0"/>
                  </a:lnTo>
                  <a:lnTo>
                    <a:pt x="225922" y="4437"/>
                  </a:lnTo>
                  <a:lnTo>
                    <a:pt x="179324" y="17231"/>
                  </a:lnTo>
                  <a:lnTo>
                    <a:pt x="136415" y="37604"/>
                  </a:lnTo>
                  <a:lnTo>
                    <a:pt x="97974" y="64777"/>
                  </a:lnTo>
                  <a:lnTo>
                    <a:pt x="64777" y="97974"/>
                  </a:lnTo>
                  <a:lnTo>
                    <a:pt x="37604" y="136415"/>
                  </a:lnTo>
                  <a:lnTo>
                    <a:pt x="17231" y="179324"/>
                  </a:lnTo>
                  <a:lnTo>
                    <a:pt x="4437" y="225922"/>
                  </a:lnTo>
                  <a:lnTo>
                    <a:pt x="0" y="275431"/>
                  </a:lnTo>
                  <a:lnTo>
                    <a:pt x="4437" y="324940"/>
                  </a:lnTo>
                  <a:lnTo>
                    <a:pt x="17231" y="371537"/>
                  </a:lnTo>
                  <a:lnTo>
                    <a:pt x="37604" y="414445"/>
                  </a:lnTo>
                  <a:lnTo>
                    <a:pt x="64777" y="452887"/>
                  </a:lnTo>
                  <a:lnTo>
                    <a:pt x="97974" y="486083"/>
                  </a:lnTo>
                  <a:lnTo>
                    <a:pt x="136415" y="513256"/>
                  </a:lnTo>
                  <a:lnTo>
                    <a:pt x="179324" y="533629"/>
                  </a:lnTo>
                  <a:lnTo>
                    <a:pt x="225922" y="546423"/>
                  </a:lnTo>
                  <a:lnTo>
                    <a:pt x="275431" y="550861"/>
                  </a:lnTo>
                  <a:lnTo>
                    <a:pt x="1324635" y="550861"/>
                  </a:lnTo>
                  <a:lnTo>
                    <a:pt x="1374144" y="546423"/>
                  </a:lnTo>
                  <a:lnTo>
                    <a:pt x="1420742" y="533629"/>
                  </a:lnTo>
                  <a:lnTo>
                    <a:pt x="1463650" y="513256"/>
                  </a:lnTo>
                  <a:lnTo>
                    <a:pt x="1502092" y="486083"/>
                  </a:lnTo>
                  <a:lnTo>
                    <a:pt x="1535288" y="452887"/>
                  </a:lnTo>
                  <a:lnTo>
                    <a:pt x="1562462" y="414445"/>
                  </a:lnTo>
                  <a:lnTo>
                    <a:pt x="1582835" y="371537"/>
                  </a:lnTo>
                  <a:lnTo>
                    <a:pt x="1595629" y="324940"/>
                  </a:lnTo>
                  <a:lnTo>
                    <a:pt x="1600066" y="275431"/>
                  </a:lnTo>
                  <a:lnTo>
                    <a:pt x="1595629" y="225922"/>
                  </a:lnTo>
                  <a:lnTo>
                    <a:pt x="1582835" y="179324"/>
                  </a:lnTo>
                  <a:lnTo>
                    <a:pt x="1562462" y="136415"/>
                  </a:lnTo>
                  <a:lnTo>
                    <a:pt x="1535288" y="97974"/>
                  </a:lnTo>
                  <a:lnTo>
                    <a:pt x="1502092" y="64777"/>
                  </a:lnTo>
                  <a:lnTo>
                    <a:pt x="1463650"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1052689" name="object 50">
              <a:extLst>
                <a:ext uri="{FF2B5EF4-FFF2-40B4-BE49-F238E27FC236}">
                  <a16:creationId xmlns:a16="http://schemas.microsoft.com/office/drawing/2014/main" id="{EC9A6F0D-EB41-4BEB-969D-6C51DEC7EE06}"/>
                </a:ext>
              </a:extLst>
            </p:cNvPr>
            <p:cNvSpPr/>
            <p:nvPr/>
          </p:nvSpPr>
          <p:spPr>
            <a:xfrm>
              <a:off x="4814684" y="3960271"/>
              <a:ext cx="1600200" cy="551180"/>
            </a:xfrm>
            <a:custGeom>
              <a:avLst/>
              <a:gdLst/>
              <a:ahLst/>
              <a:cxnLst/>
              <a:rect l="l" t="t" r="r" b="b"/>
              <a:pathLst>
                <a:path w="1600200" h="551179">
                  <a:moveTo>
                    <a:pt x="0" y="275430"/>
                  </a:moveTo>
                  <a:lnTo>
                    <a:pt x="4437" y="225921"/>
                  </a:lnTo>
                  <a:lnTo>
                    <a:pt x="17231" y="179324"/>
                  </a:lnTo>
                  <a:lnTo>
                    <a:pt x="37604" y="136415"/>
                  </a:lnTo>
                  <a:lnTo>
                    <a:pt x="64777" y="97974"/>
                  </a:lnTo>
                  <a:lnTo>
                    <a:pt x="97974" y="64777"/>
                  </a:lnTo>
                  <a:lnTo>
                    <a:pt x="136415" y="37604"/>
                  </a:lnTo>
                  <a:lnTo>
                    <a:pt x="179324" y="17231"/>
                  </a:lnTo>
                  <a:lnTo>
                    <a:pt x="225921" y="4437"/>
                  </a:lnTo>
                  <a:lnTo>
                    <a:pt x="275430" y="0"/>
                  </a:lnTo>
                  <a:lnTo>
                    <a:pt x="1324635" y="0"/>
                  </a:lnTo>
                  <a:lnTo>
                    <a:pt x="1374144" y="4437"/>
                  </a:lnTo>
                  <a:lnTo>
                    <a:pt x="1420742" y="17231"/>
                  </a:lnTo>
                  <a:lnTo>
                    <a:pt x="1463650" y="37604"/>
                  </a:lnTo>
                  <a:lnTo>
                    <a:pt x="1502092" y="64777"/>
                  </a:lnTo>
                  <a:lnTo>
                    <a:pt x="1535288" y="97974"/>
                  </a:lnTo>
                  <a:lnTo>
                    <a:pt x="1562461" y="136415"/>
                  </a:lnTo>
                  <a:lnTo>
                    <a:pt x="1582834" y="179324"/>
                  </a:lnTo>
                  <a:lnTo>
                    <a:pt x="1595628" y="225921"/>
                  </a:lnTo>
                  <a:lnTo>
                    <a:pt x="1600066" y="275430"/>
                  </a:lnTo>
                  <a:lnTo>
                    <a:pt x="1595628" y="324939"/>
                  </a:lnTo>
                  <a:lnTo>
                    <a:pt x="1582834" y="371537"/>
                  </a:lnTo>
                  <a:lnTo>
                    <a:pt x="1562461" y="414446"/>
                  </a:lnTo>
                  <a:lnTo>
                    <a:pt x="1535288" y="452887"/>
                  </a:lnTo>
                  <a:lnTo>
                    <a:pt x="1502092" y="486084"/>
                  </a:lnTo>
                  <a:lnTo>
                    <a:pt x="1463650" y="513257"/>
                  </a:lnTo>
                  <a:lnTo>
                    <a:pt x="1420742" y="533630"/>
                  </a:lnTo>
                  <a:lnTo>
                    <a:pt x="1374144" y="546424"/>
                  </a:lnTo>
                  <a:lnTo>
                    <a:pt x="1324635" y="550861"/>
                  </a:lnTo>
                  <a:lnTo>
                    <a:pt x="275430" y="550861"/>
                  </a:lnTo>
                  <a:lnTo>
                    <a:pt x="225921" y="546424"/>
                  </a:lnTo>
                  <a:lnTo>
                    <a:pt x="179324" y="533630"/>
                  </a:lnTo>
                  <a:lnTo>
                    <a:pt x="136415" y="513257"/>
                  </a:lnTo>
                  <a:lnTo>
                    <a:pt x="97974" y="486084"/>
                  </a:lnTo>
                  <a:lnTo>
                    <a:pt x="64777" y="452887"/>
                  </a:lnTo>
                  <a:lnTo>
                    <a:pt x="37604" y="414446"/>
                  </a:lnTo>
                  <a:lnTo>
                    <a:pt x="17231" y="371537"/>
                  </a:lnTo>
                  <a:lnTo>
                    <a:pt x="4437" y="324939"/>
                  </a:lnTo>
                  <a:lnTo>
                    <a:pt x="0" y="275430"/>
                  </a:lnTo>
                  <a:close/>
                </a:path>
              </a:pathLst>
            </a:custGeom>
            <a:ln w="9524">
              <a:solidFill>
                <a:srgbClr val="000000"/>
              </a:solidFill>
            </a:ln>
          </p:spPr>
          <p:txBody>
            <a:bodyPr wrap="square" lIns="0" tIns="0" rIns="0" bIns="0" rtlCol="0"/>
            <a:lstStyle/>
            <a:p>
              <a:endParaRPr/>
            </a:p>
          </p:txBody>
        </p:sp>
        <p:sp>
          <p:nvSpPr>
            <p:cNvPr id="1052690" name="object 51">
              <a:extLst>
                <a:ext uri="{FF2B5EF4-FFF2-40B4-BE49-F238E27FC236}">
                  <a16:creationId xmlns:a16="http://schemas.microsoft.com/office/drawing/2014/main" id="{868F7DE7-4EAD-499A-BE47-5C6CE0BB2202}"/>
                </a:ext>
              </a:extLst>
            </p:cNvPr>
            <p:cNvSpPr txBox="1"/>
            <p:nvPr/>
          </p:nvSpPr>
          <p:spPr>
            <a:xfrm>
              <a:off x="5088395" y="4070602"/>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需求分析</a:t>
              </a:r>
            </a:p>
          </p:txBody>
        </p:sp>
        <p:sp>
          <p:nvSpPr>
            <p:cNvPr id="1052691" name="object 52">
              <a:extLst>
                <a:ext uri="{FF2B5EF4-FFF2-40B4-BE49-F238E27FC236}">
                  <a16:creationId xmlns:a16="http://schemas.microsoft.com/office/drawing/2014/main" id="{7B7626FC-FB0C-4B42-9663-DD84B5EDD814}"/>
                </a:ext>
              </a:extLst>
            </p:cNvPr>
            <p:cNvSpPr/>
            <p:nvPr/>
          </p:nvSpPr>
          <p:spPr>
            <a:xfrm>
              <a:off x="6924501" y="3973483"/>
              <a:ext cx="1620982" cy="569421"/>
            </a:xfrm>
            <a:prstGeom prst="rect">
              <a:avLst/>
            </a:prstGeom>
            <a:blipFill>
              <a:blip r:embed="rId13" cstate="print"/>
              <a:stretch>
                <a:fillRect/>
              </a:stretch>
            </a:blipFill>
          </p:spPr>
          <p:txBody>
            <a:bodyPr wrap="square" lIns="0" tIns="0" rIns="0" bIns="0" rtlCol="0"/>
            <a:lstStyle/>
            <a:p>
              <a:endParaRPr/>
            </a:p>
          </p:txBody>
        </p:sp>
        <p:sp>
          <p:nvSpPr>
            <p:cNvPr id="1052692" name="object 53">
              <a:extLst>
                <a:ext uri="{FF2B5EF4-FFF2-40B4-BE49-F238E27FC236}">
                  <a16:creationId xmlns:a16="http://schemas.microsoft.com/office/drawing/2014/main" id="{2053B960-551C-4C15-A372-3BF679BDF4F1}"/>
                </a:ext>
              </a:extLst>
            </p:cNvPr>
            <p:cNvSpPr/>
            <p:nvPr/>
          </p:nvSpPr>
          <p:spPr>
            <a:xfrm>
              <a:off x="6909831" y="3958682"/>
              <a:ext cx="1600200" cy="551180"/>
            </a:xfrm>
            <a:custGeom>
              <a:avLst/>
              <a:gdLst/>
              <a:ahLst/>
              <a:cxnLst/>
              <a:rect l="l" t="t" r="r" b="b"/>
              <a:pathLst>
                <a:path w="1600200" h="551179">
                  <a:moveTo>
                    <a:pt x="1324635" y="0"/>
                  </a:moveTo>
                  <a:lnTo>
                    <a:pt x="275431" y="0"/>
                  </a:lnTo>
                  <a:lnTo>
                    <a:pt x="225921" y="4437"/>
                  </a:lnTo>
                  <a:lnTo>
                    <a:pt x="179324" y="17231"/>
                  </a:lnTo>
                  <a:lnTo>
                    <a:pt x="136415" y="37604"/>
                  </a:lnTo>
                  <a:lnTo>
                    <a:pt x="97974" y="64778"/>
                  </a:lnTo>
                  <a:lnTo>
                    <a:pt x="64777" y="97975"/>
                  </a:lnTo>
                  <a:lnTo>
                    <a:pt x="37604" y="136416"/>
                  </a:lnTo>
                  <a:lnTo>
                    <a:pt x="17231" y="179325"/>
                  </a:lnTo>
                  <a:lnTo>
                    <a:pt x="4437" y="225923"/>
                  </a:lnTo>
                  <a:lnTo>
                    <a:pt x="0" y="275431"/>
                  </a:lnTo>
                  <a:lnTo>
                    <a:pt x="4437" y="324941"/>
                  </a:lnTo>
                  <a:lnTo>
                    <a:pt x="17232" y="371539"/>
                  </a:lnTo>
                  <a:lnTo>
                    <a:pt x="37604" y="414448"/>
                  </a:lnTo>
                  <a:lnTo>
                    <a:pt x="64778" y="452889"/>
                  </a:lnTo>
                  <a:lnTo>
                    <a:pt x="97974" y="486085"/>
                  </a:lnTo>
                  <a:lnTo>
                    <a:pt x="136416" y="513259"/>
                  </a:lnTo>
                  <a:lnTo>
                    <a:pt x="179324" y="533632"/>
                  </a:lnTo>
                  <a:lnTo>
                    <a:pt x="225922" y="546426"/>
                  </a:lnTo>
                  <a:lnTo>
                    <a:pt x="275431" y="550863"/>
                  </a:lnTo>
                  <a:lnTo>
                    <a:pt x="1324634" y="550863"/>
                  </a:lnTo>
                  <a:lnTo>
                    <a:pt x="1374143" y="546426"/>
                  </a:lnTo>
                  <a:lnTo>
                    <a:pt x="1420741" y="533631"/>
                  </a:lnTo>
                  <a:lnTo>
                    <a:pt x="1463650" y="513259"/>
                  </a:lnTo>
                  <a:lnTo>
                    <a:pt x="1502092" y="486085"/>
                  </a:lnTo>
                  <a:lnTo>
                    <a:pt x="1535288" y="452888"/>
                  </a:lnTo>
                  <a:lnTo>
                    <a:pt x="1562462" y="414447"/>
                  </a:lnTo>
                  <a:lnTo>
                    <a:pt x="1582835" y="371538"/>
                  </a:lnTo>
                  <a:lnTo>
                    <a:pt x="1595629" y="324940"/>
                  </a:lnTo>
                  <a:lnTo>
                    <a:pt x="1600066" y="275431"/>
                  </a:lnTo>
                  <a:lnTo>
                    <a:pt x="1595628" y="225923"/>
                  </a:lnTo>
                  <a:lnTo>
                    <a:pt x="1582834" y="179325"/>
                  </a:lnTo>
                  <a:lnTo>
                    <a:pt x="1562462" y="136416"/>
                  </a:lnTo>
                  <a:lnTo>
                    <a:pt x="1535288" y="97975"/>
                  </a:lnTo>
                  <a:lnTo>
                    <a:pt x="1502092" y="64778"/>
                  </a:lnTo>
                  <a:lnTo>
                    <a:pt x="1463650"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1052693" name="object 54">
              <a:extLst>
                <a:ext uri="{FF2B5EF4-FFF2-40B4-BE49-F238E27FC236}">
                  <a16:creationId xmlns:a16="http://schemas.microsoft.com/office/drawing/2014/main" id="{C12D20AD-747A-467F-9D0B-BE79E1230698}"/>
                </a:ext>
              </a:extLst>
            </p:cNvPr>
            <p:cNvSpPr/>
            <p:nvPr/>
          </p:nvSpPr>
          <p:spPr>
            <a:xfrm>
              <a:off x="6909830" y="3958682"/>
              <a:ext cx="1600200" cy="551180"/>
            </a:xfrm>
            <a:custGeom>
              <a:avLst/>
              <a:gdLst/>
              <a:ahLst/>
              <a:cxnLst/>
              <a:rect l="l" t="t" r="r" b="b"/>
              <a:pathLst>
                <a:path w="1600200" h="551179">
                  <a:moveTo>
                    <a:pt x="0" y="275431"/>
                  </a:moveTo>
                  <a:lnTo>
                    <a:pt x="4437" y="225922"/>
                  </a:lnTo>
                  <a:lnTo>
                    <a:pt x="17231" y="179324"/>
                  </a:lnTo>
                  <a:lnTo>
                    <a:pt x="37604" y="136416"/>
                  </a:lnTo>
                  <a:lnTo>
                    <a:pt x="64778" y="97974"/>
                  </a:lnTo>
                  <a:lnTo>
                    <a:pt x="97974" y="64778"/>
                  </a:lnTo>
                  <a:lnTo>
                    <a:pt x="136416" y="37604"/>
                  </a:lnTo>
                  <a:lnTo>
                    <a:pt x="179324" y="17231"/>
                  </a:lnTo>
                  <a:lnTo>
                    <a:pt x="225922" y="4437"/>
                  </a:lnTo>
                  <a:lnTo>
                    <a:pt x="275432" y="0"/>
                  </a:lnTo>
                  <a:lnTo>
                    <a:pt x="1324635" y="0"/>
                  </a:lnTo>
                  <a:lnTo>
                    <a:pt x="1374144" y="4437"/>
                  </a:lnTo>
                  <a:lnTo>
                    <a:pt x="1420742" y="17231"/>
                  </a:lnTo>
                  <a:lnTo>
                    <a:pt x="1463651" y="37604"/>
                  </a:lnTo>
                  <a:lnTo>
                    <a:pt x="1502092" y="64778"/>
                  </a:lnTo>
                  <a:lnTo>
                    <a:pt x="1535289" y="97974"/>
                  </a:lnTo>
                  <a:lnTo>
                    <a:pt x="1562463" y="136416"/>
                  </a:lnTo>
                  <a:lnTo>
                    <a:pt x="1582835" y="179324"/>
                  </a:lnTo>
                  <a:lnTo>
                    <a:pt x="1595629" y="225922"/>
                  </a:lnTo>
                  <a:lnTo>
                    <a:pt x="1600067" y="275431"/>
                  </a:lnTo>
                  <a:lnTo>
                    <a:pt x="1595628" y="324941"/>
                  </a:lnTo>
                  <a:lnTo>
                    <a:pt x="1582834" y="371539"/>
                  </a:lnTo>
                  <a:lnTo>
                    <a:pt x="1562462" y="414447"/>
                  </a:lnTo>
                  <a:lnTo>
                    <a:pt x="1535288" y="452889"/>
                  </a:lnTo>
                  <a:lnTo>
                    <a:pt x="1502091" y="486085"/>
                  </a:lnTo>
                  <a:lnTo>
                    <a:pt x="1463650" y="513259"/>
                  </a:lnTo>
                  <a:lnTo>
                    <a:pt x="1420741" y="533632"/>
                  </a:lnTo>
                  <a:lnTo>
                    <a:pt x="1374143" y="546426"/>
                  </a:lnTo>
                  <a:lnTo>
                    <a:pt x="1324634" y="550863"/>
                  </a:lnTo>
                  <a:lnTo>
                    <a:pt x="275432" y="550862"/>
                  </a:lnTo>
                  <a:lnTo>
                    <a:pt x="225922" y="546425"/>
                  </a:lnTo>
                  <a:lnTo>
                    <a:pt x="179324" y="533631"/>
                  </a:lnTo>
                  <a:lnTo>
                    <a:pt x="136416" y="513258"/>
                  </a:lnTo>
                  <a:lnTo>
                    <a:pt x="97974" y="486084"/>
                  </a:lnTo>
                  <a:lnTo>
                    <a:pt x="64778" y="452888"/>
                  </a:lnTo>
                  <a:lnTo>
                    <a:pt x="37604" y="414446"/>
                  </a:lnTo>
                  <a:lnTo>
                    <a:pt x="17231" y="371537"/>
                  </a:lnTo>
                  <a:lnTo>
                    <a:pt x="4437" y="324940"/>
                  </a:lnTo>
                  <a:lnTo>
                    <a:pt x="0" y="275430"/>
                  </a:lnTo>
                  <a:close/>
                </a:path>
              </a:pathLst>
            </a:custGeom>
            <a:ln w="9524">
              <a:solidFill>
                <a:srgbClr val="000000"/>
              </a:solidFill>
            </a:ln>
          </p:spPr>
          <p:txBody>
            <a:bodyPr wrap="square" lIns="0" tIns="0" rIns="0" bIns="0" rtlCol="0"/>
            <a:lstStyle/>
            <a:p>
              <a:endParaRPr/>
            </a:p>
          </p:txBody>
        </p:sp>
        <p:sp>
          <p:nvSpPr>
            <p:cNvPr id="1052694" name="object 55">
              <a:extLst>
                <a:ext uri="{FF2B5EF4-FFF2-40B4-BE49-F238E27FC236}">
                  <a16:creationId xmlns:a16="http://schemas.microsoft.com/office/drawing/2014/main" id="{6B249423-5425-402C-8635-27D640D1105A}"/>
                </a:ext>
              </a:extLst>
            </p:cNvPr>
            <p:cNvSpPr txBox="1"/>
            <p:nvPr/>
          </p:nvSpPr>
          <p:spPr>
            <a:xfrm>
              <a:off x="7183541" y="4069015"/>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需求更新</a:t>
              </a:r>
            </a:p>
          </p:txBody>
        </p:sp>
        <p:sp>
          <p:nvSpPr>
            <p:cNvPr id="1052695" name="object 56">
              <a:extLst>
                <a:ext uri="{FF2B5EF4-FFF2-40B4-BE49-F238E27FC236}">
                  <a16:creationId xmlns:a16="http://schemas.microsoft.com/office/drawing/2014/main" id="{7D98F4C3-6BE1-4228-BF03-5FF0DF7BE11C}"/>
                </a:ext>
              </a:extLst>
            </p:cNvPr>
            <p:cNvSpPr/>
            <p:nvPr/>
          </p:nvSpPr>
          <p:spPr>
            <a:xfrm>
              <a:off x="8990214" y="3973483"/>
              <a:ext cx="1620982" cy="569421"/>
            </a:xfrm>
            <a:prstGeom prst="rect">
              <a:avLst/>
            </a:prstGeom>
            <a:blipFill>
              <a:blip r:embed="rId14" cstate="print"/>
              <a:stretch>
                <a:fillRect/>
              </a:stretch>
            </a:blipFill>
          </p:spPr>
          <p:txBody>
            <a:bodyPr wrap="square" lIns="0" tIns="0" rIns="0" bIns="0" rtlCol="0"/>
            <a:lstStyle/>
            <a:p>
              <a:endParaRPr/>
            </a:p>
          </p:txBody>
        </p:sp>
        <p:sp>
          <p:nvSpPr>
            <p:cNvPr id="1052696" name="object 57">
              <a:extLst>
                <a:ext uri="{FF2B5EF4-FFF2-40B4-BE49-F238E27FC236}">
                  <a16:creationId xmlns:a16="http://schemas.microsoft.com/office/drawing/2014/main" id="{E727F5E5-7DBD-40D5-9B05-EEACF345CE0F}"/>
                </a:ext>
              </a:extLst>
            </p:cNvPr>
            <p:cNvSpPr/>
            <p:nvPr/>
          </p:nvSpPr>
          <p:spPr>
            <a:xfrm>
              <a:off x="8974856" y="3958682"/>
              <a:ext cx="1600200" cy="551180"/>
            </a:xfrm>
            <a:custGeom>
              <a:avLst/>
              <a:gdLst/>
              <a:ahLst/>
              <a:cxnLst/>
              <a:rect l="l" t="t" r="r" b="b"/>
              <a:pathLst>
                <a:path w="1600200" h="551179">
                  <a:moveTo>
                    <a:pt x="1324635" y="0"/>
                  </a:moveTo>
                  <a:lnTo>
                    <a:pt x="275431" y="0"/>
                  </a:lnTo>
                  <a:lnTo>
                    <a:pt x="225921" y="4437"/>
                  </a:lnTo>
                  <a:lnTo>
                    <a:pt x="179324" y="17231"/>
                  </a:lnTo>
                  <a:lnTo>
                    <a:pt x="136415" y="37604"/>
                  </a:lnTo>
                  <a:lnTo>
                    <a:pt x="97974" y="64778"/>
                  </a:lnTo>
                  <a:lnTo>
                    <a:pt x="64777" y="97975"/>
                  </a:lnTo>
                  <a:lnTo>
                    <a:pt x="37604" y="136416"/>
                  </a:lnTo>
                  <a:lnTo>
                    <a:pt x="17231" y="179325"/>
                  </a:lnTo>
                  <a:lnTo>
                    <a:pt x="4437" y="225923"/>
                  </a:lnTo>
                  <a:lnTo>
                    <a:pt x="0" y="275431"/>
                  </a:lnTo>
                  <a:lnTo>
                    <a:pt x="4437" y="324941"/>
                  </a:lnTo>
                  <a:lnTo>
                    <a:pt x="17232" y="371539"/>
                  </a:lnTo>
                  <a:lnTo>
                    <a:pt x="37604" y="414448"/>
                  </a:lnTo>
                  <a:lnTo>
                    <a:pt x="64778" y="452889"/>
                  </a:lnTo>
                  <a:lnTo>
                    <a:pt x="97974" y="486085"/>
                  </a:lnTo>
                  <a:lnTo>
                    <a:pt x="136416" y="513259"/>
                  </a:lnTo>
                  <a:lnTo>
                    <a:pt x="179324" y="533632"/>
                  </a:lnTo>
                  <a:lnTo>
                    <a:pt x="225922" y="546426"/>
                  </a:lnTo>
                  <a:lnTo>
                    <a:pt x="275431" y="550863"/>
                  </a:lnTo>
                  <a:lnTo>
                    <a:pt x="1324634" y="550863"/>
                  </a:lnTo>
                  <a:lnTo>
                    <a:pt x="1374143" y="546426"/>
                  </a:lnTo>
                  <a:lnTo>
                    <a:pt x="1420741" y="533631"/>
                  </a:lnTo>
                  <a:lnTo>
                    <a:pt x="1463650" y="513259"/>
                  </a:lnTo>
                  <a:lnTo>
                    <a:pt x="1502092" y="486085"/>
                  </a:lnTo>
                  <a:lnTo>
                    <a:pt x="1535288" y="452888"/>
                  </a:lnTo>
                  <a:lnTo>
                    <a:pt x="1562462" y="414447"/>
                  </a:lnTo>
                  <a:lnTo>
                    <a:pt x="1582835" y="371538"/>
                  </a:lnTo>
                  <a:lnTo>
                    <a:pt x="1595629" y="324940"/>
                  </a:lnTo>
                  <a:lnTo>
                    <a:pt x="1600066" y="275431"/>
                  </a:lnTo>
                  <a:lnTo>
                    <a:pt x="1595628" y="225923"/>
                  </a:lnTo>
                  <a:lnTo>
                    <a:pt x="1582834" y="179325"/>
                  </a:lnTo>
                  <a:lnTo>
                    <a:pt x="1562462" y="136416"/>
                  </a:lnTo>
                  <a:lnTo>
                    <a:pt x="1535288" y="97975"/>
                  </a:lnTo>
                  <a:lnTo>
                    <a:pt x="1502092" y="64778"/>
                  </a:lnTo>
                  <a:lnTo>
                    <a:pt x="1463650"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1052697" name="object 58">
              <a:extLst>
                <a:ext uri="{FF2B5EF4-FFF2-40B4-BE49-F238E27FC236}">
                  <a16:creationId xmlns:a16="http://schemas.microsoft.com/office/drawing/2014/main" id="{8BD30155-A1AF-4156-98A4-534085628F8A}"/>
                </a:ext>
              </a:extLst>
            </p:cNvPr>
            <p:cNvSpPr/>
            <p:nvPr/>
          </p:nvSpPr>
          <p:spPr>
            <a:xfrm>
              <a:off x="8974856" y="3958682"/>
              <a:ext cx="1600200" cy="551180"/>
            </a:xfrm>
            <a:custGeom>
              <a:avLst/>
              <a:gdLst/>
              <a:ahLst/>
              <a:cxnLst/>
              <a:rect l="l" t="t" r="r" b="b"/>
              <a:pathLst>
                <a:path w="1600200" h="551179">
                  <a:moveTo>
                    <a:pt x="0" y="275431"/>
                  </a:moveTo>
                  <a:lnTo>
                    <a:pt x="4437" y="225922"/>
                  </a:lnTo>
                  <a:lnTo>
                    <a:pt x="17231" y="179324"/>
                  </a:lnTo>
                  <a:lnTo>
                    <a:pt x="37604" y="136416"/>
                  </a:lnTo>
                  <a:lnTo>
                    <a:pt x="64778" y="97974"/>
                  </a:lnTo>
                  <a:lnTo>
                    <a:pt x="97974" y="64778"/>
                  </a:lnTo>
                  <a:lnTo>
                    <a:pt x="136416" y="37604"/>
                  </a:lnTo>
                  <a:lnTo>
                    <a:pt x="179324" y="17231"/>
                  </a:lnTo>
                  <a:lnTo>
                    <a:pt x="225922" y="4437"/>
                  </a:lnTo>
                  <a:lnTo>
                    <a:pt x="275431" y="0"/>
                  </a:lnTo>
                  <a:lnTo>
                    <a:pt x="1324635" y="0"/>
                  </a:lnTo>
                  <a:lnTo>
                    <a:pt x="1374144" y="4437"/>
                  </a:lnTo>
                  <a:lnTo>
                    <a:pt x="1420742" y="17231"/>
                  </a:lnTo>
                  <a:lnTo>
                    <a:pt x="1463651" y="37604"/>
                  </a:lnTo>
                  <a:lnTo>
                    <a:pt x="1502092" y="64778"/>
                  </a:lnTo>
                  <a:lnTo>
                    <a:pt x="1535289" y="97974"/>
                  </a:lnTo>
                  <a:lnTo>
                    <a:pt x="1562462" y="136416"/>
                  </a:lnTo>
                  <a:lnTo>
                    <a:pt x="1582835" y="179324"/>
                  </a:lnTo>
                  <a:lnTo>
                    <a:pt x="1595629" y="225922"/>
                  </a:lnTo>
                  <a:lnTo>
                    <a:pt x="1600067" y="275431"/>
                  </a:lnTo>
                  <a:lnTo>
                    <a:pt x="1595628" y="324941"/>
                  </a:lnTo>
                  <a:lnTo>
                    <a:pt x="1582834" y="371539"/>
                  </a:lnTo>
                  <a:lnTo>
                    <a:pt x="1562461" y="414447"/>
                  </a:lnTo>
                  <a:lnTo>
                    <a:pt x="1535288" y="452889"/>
                  </a:lnTo>
                  <a:lnTo>
                    <a:pt x="1502091" y="486085"/>
                  </a:lnTo>
                  <a:lnTo>
                    <a:pt x="1463650" y="513259"/>
                  </a:lnTo>
                  <a:lnTo>
                    <a:pt x="1420741" y="533632"/>
                  </a:lnTo>
                  <a:lnTo>
                    <a:pt x="1374143" y="546426"/>
                  </a:lnTo>
                  <a:lnTo>
                    <a:pt x="1324634" y="550863"/>
                  </a:lnTo>
                  <a:lnTo>
                    <a:pt x="275431" y="550862"/>
                  </a:lnTo>
                  <a:lnTo>
                    <a:pt x="225922" y="546425"/>
                  </a:lnTo>
                  <a:lnTo>
                    <a:pt x="179324" y="533631"/>
                  </a:lnTo>
                  <a:lnTo>
                    <a:pt x="136416" y="513258"/>
                  </a:lnTo>
                  <a:lnTo>
                    <a:pt x="97974" y="486084"/>
                  </a:lnTo>
                  <a:lnTo>
                    <a:pt x="64778" y="452888"/>
                  </a:lnTo>
                  <a:lnTo>
                    <a:pt x="37604" y="414446"/>
                  </a:lnTo>
                  <a:lnTo>
                    <a:pt x="17231" y="371537"/>
                  </a:lnTo>
                  <a:lnTo>
                    <a:pt x="4437" y="324940"/>
                  </a:lnTo>
                  <a:lnTo>
                    <a:pt x="0" y="275430"/>
                  </a:lnTo>
                  <a:close/>
                </a:path>
              </a:pathLst>
            </a:custGeom>
            <a:ln w="9524">
              <a:solidFill>
                <a:srgbClr val="000000"/>
              </a:solidFill>
            </a:ln>
          </p:spPr>
          <p:txBody>
            <a:bodyPr wrap="square" lIns="0" tIns="0" rIns="0" bIns="0" rtlCol="0"/>
            <a:lstStyle/>
            <a:p>
              <a:endParaRPr/>
            </a:p>
          </p:txBody>
        </p:sp>
        <p:sp>
          <p:nvSpPr>
            <p:cNvPr id="1052698" name="object 59">
              <a:extLst>
                <a:ext uri="{FF2B5EF4-FFF2-40B4-BE49-F238E27FC236}">
                  <a16:creationId xmlns:a16="http://schemas.microsoft.com/office/drawing/2014/main" id="{5E3C080C-D14D-4CAF-8E39-A92737DBCA4D}"/>
                </a:ext>
              </a:extLst>
            </p:cNvPr>
            <p:cNvSpPr txBox="1"/>
            <p:nvPr/>
          </p:nvSpPr>
          <p:spPr>
            <a:xfrm>
              <a:off x="9248568" y="4069015"/>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软件开发</a:t>
              </a:r>
            </a:p>
          </p:txBody>
        </p:sp>
        <p:sp>
          <p:nvSpPr>
            <p:cNvPr id="1052699" name="object 60">
              <a:extLst>
                <a:ext uri="{FF2B5EF4-FFF2-40B4-BE49-F238E27FC236}">
                  <a16:creationId xmlns:a16="http://schemas.microsoft.com/office/drawing/2014/main" id="{30050B0B-C4A5-41C0-99AB-AD537322BFBA}"/>
                </a:ext>
              </a:extLst>
            </p:cNvPr>
            <p:cNvSpPr/>
            <p:nvPr/>
          </p:nvSpPr>
          <p:spPr>
            <a:xfrm>
              <a:off x="4184070" y="4236496"/>
              <a:ext cx="605155" cy="0"/>
            </a:xfrm>
            <a:custGeom>
              <a:avLst/>
              <a:gdLst/>
              <a:ahLst/>
              <a:cxnLst/>
              <a:rect l="l" t="t" r="r" b="b"/>
              <a:pathLst>
                <a:path w="605154">
                  <a:moveTo>
                    <a:pt x="0" y="0"/>
                  </a:moveTo>
                  <a:lnTo>
                    <a:pt x="604837" y="0"/>
                  </a:lnTo>
                </a:path>
              </a:pathLst>
            </a:custGeom>
            <a:ln w="9524">
              <a:solidFill>
                <a:srgbClr val="000000"/>
              </a:solidFill>
            </a:ln>
          </p:spPr>
          <p:txBody>
            <a:bodyPr wrap="square" lIns="0" tIns="0" rIns="0" bIns="0" rtlCol="0"/>
            <a:lstStyle/>
            <a:p>
              <a:endParaRPr/>
            </a:p>
          </p:txBody>
        </p:sp>
        <p:sp>
          <p:nvSpPr>
            <p:cNvPr id="1052700" name="object 61">
              <a:extLst>
                <a:ext uri="{FF2B5EF4-FFF2-40B4-BE49-F238E27FC236}">
                  <a16:creationId xmlns:a16="http://schemas.microsoft.com/office/drawing/2014/main" id="{80734E61-76A6-428E-8DFC-51FA43D1091D}"/>
                </a:ext>
              </a:extLst>
            </p:cNvPr>
            <p:cNvSpPr/>
            <p:nvPr/>
          </p:nvSpPr>
          <p:spPr>
            <a:xfrm>
              <a:off x="4738108" y="419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52701" name="object 62">
              <a:extLst>
                <a:ext uri="{FF2B5EF4-FFF2-40B4-BE49-F238E27FC236}">
                  <a16:creationId xmlns:a16="http://schemas.microsoft.com/office/drawing/2014/main" id="{E5508E07-823E-4596-B62E-C4A791025AD5}"/>
                </a:ext>
              </a:extLst>
            </p:cNvPr>
            <p:cNvSpPr/>
            <p:nvPr/>
          </p:nvSpPr>
          <p:spPr>
            <a:xfrm>
              <a:off x="6414749" y="4234990"/>
              <a:ext cx="469900" cy="1905"/>
            </a:xfrm>
            <a:custGeom>
              <a:avLst/>
              <a:gdLst/>
              <a:ahLst/>
              <a:cxnLst/>
              <a:rect l="l" t="t" r="r" b="b"/>
              <a:pathLst>
                <a:path w="469900" h="1904">
                  <a:moveTo>
                    <a:pt x="0" y="1506"/>
                  </a:moveTo>
                  <a:lnTo>
                    <a:pt x="469899" y="0"/>
                  </a:lnTo>
                </a:path>
              </a:pathLst>
            </a:custGeom>
            <a:ln w="9524">
              <a:solidFill>
                <a:srgbClr val="000000"/>
              </a:solidFill>
            </a:ln>
          </p:spPr>
          <p:txBody>
            <a:bodyPr wrap="square" lIns="0" tIns="0" rIns="0" bIns="0" rtlCol="0"/>
            <a:lstStyle/>
            <a:p>
              <a:endParaRPr/>
            </a:p>
          </p:txBody>
        </p:sp>
        <p:sp>
          <p:nvSpPr>
            <p:cNvPr id="1052702" name="object 63">
              <a:extLst>
                <a:ext uri="{FF2B5EF4-FFF2-40B4-BE49-F238E27FC236}">
                  <a16:creationId xmlns:a16="http://schemas.microsoft.com/office/drawing/2014/main" id="{33423940-7247-429B-B130-36F284BD58AB}"/>
                </a:ext>
              </a:extLst>
            </p:cNvPr>
            <p:cNvSpPr/>
            <p:nvPr/>
          </p:nvSpPr>
          <p:spPr>
            <a:xfrm>
              <a:off x="6833729" y="4197052"/>
              <a:ext cx="76835" cy="76200"/>
            </a:xfrm>
            <a:custGeom>
              <a:avLst/>
              <a:gdLst/>
              <a:ahLst/>
              <a:cxnLst/>
              <a:rect l="l" t="t" r="r" b="b"/>
              <a:pathLst>
                <a:path w="76834" h="76200">
                  <a:moveTo>
                    <a:pt x="0" y="0"/>
                  </a:moveTo>
                  <a:lnTo>
                    <a:pt x="243" y="76200"/>
                  </a:lnTo>
                  <a:lnTo>
                    <a:pt x="76320" y="37856"/>
                  </a:lnTo>
                  <a:lnTo>
                    <a:pt x="0" y="0"/>
                  </a:lnTo>
                  <a:close/>
                </a:path>
              </a:pathLst>
            </a:custGeom>
            <a:solidFill>
              <a:srgbClr val="000000"/>
            </a:solidFill>
          </p:spPr>
          <p:txBody>
            <a:bodyPr wrap="square" lIns="0" tIns="0" rIns="0" bIns="0" rtlCol="0"/>
            <a:lstStyle/>
            <a:p>
              <a:endParaRPr/>
            </a:p>
          </p:txBody>
        </p:sp>
        <p:sp>
          <p:nvSpPr>
            <p:cNvPr id="1052703" name="object 64">
              <a:extLst>
                <a:ext uri="{FF2B5EF4-FFF2-40B4-BE49-F238E27FC236}">
                  <a16:creationId xmlns:a16="http://schemas.microsoft.com/office/drawing/2014/main" id="{E6A20B54-FBE6-4263-8A1E-58B867951E6E}"/>
                </a:ext>
              </a:extLst>
            </p:cNvPr>
            <p:cNvSpPr/>
            <p:nvPr/>
          </p:nvSpPr>
          <p:spPr>
            <a:xfrm>
              <a:off x="8509896" y="4234908"/>
              <a:ext cx="440055" cy="0"/>
            </a:xfrm>
            <a:custGeom>
              <a:avLst/>
              <a:gdLst/>
              <a:ahLst/>
              <a:cxnLst/>
              <a:rect l="l" t="t" r="r" b="b"/>
              <a:pathLst>
                <a:path w="440054">
                  <a:moveTo>
                    <a:pt x="0" y="0"/>
                  </a:moveTo>
                  <a:lnTo>
                    <a:pt x="439737" y="0"/>
                  </a:lnTo>
                </a:path>
              </a:pathLst>
            </a:custGeom>
            <a:ln w="9524">
              <a:solidFill>
                <a:srgbClr val="000000"/>
              </a:solidFill>
            </a:ln>
          </p:spPr>
          <p:txBody>
            <a:bodyPr wrap="square" lIns="0" tIns="0" rIns="0" bIns="0" rtlCol="0"/>
            <a:lstStyle/>
            <a:p>
              <a:endParaRPr/>
            </a:p>
          </p:txBody>
        </p:sp>
        <p:sp>
          <p:nvSpPr>
            <p:cNvPr id="96" name="object 65">
              <a:extLst>
                <a:ext uri="{FF2B5EF4-FFF2-40B4-BE49-F238E27FC236}">
                  <a16:creationId xmlns:a16="http://schemas.microsoft.com/office/drawing/2014/main" id="{BFB4A9AF-8D49-480F-87D8-4B2CE46C508D}"/>
                </a:ext>
              </a:extLst>
            </p:cNvPr>
            <p:cNvSpPr/>
            <p:nvPr/>
          </p:nvSpPr>
          <p:spPr>
            <a:xfrm>
              <a:off x="8898834" y="4196808"/>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98" name="object 66">
              <a:extLst>
                <a:ext uri="{FF2B5EF4-FFF2-40B4-BE49-F238E27FC236}">
                  <a16:creationId xmlns:a16="http://schemas.microsoft.com/office/drawing/2014/main" id="{970BEDE1-2FFE-4EEA-9C6F-F5F205DD0A24}"/>
                </a:ext>
              </a:extLst>
            </p:cNvPr>
            <p:cNvSpPr txBox="1"/>
            <p:nvPr/>
          </p:nvSpPr>
          <p:spPr>
            <a:xfrm>
              <a:off x="1688524" y="3917407"/>
              <a:ext cx="533400" cy="635000"/>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33CC"/>
                  </a:solidFill>
                  <a:latin typeface="黑体" panose="02010609060101010101" pitchFamily="49" charset="-122"/>
                  <a:cs typeface="微软雅黑"/>
                </a:rPr>
                <a:t>变更 实现</a:t>
              </a:r>
              <a:endParaRPr sz="2000" dirty="0">
                <a:latin typeface="黑体" panose="02010609060101010101" pitchFamily="49" charset="-122"/>
                <a:cs typeface="微软雅黑"/>
              </a:endParaRPr>
            </a:p>
          </p:txBody>
        </p:sp>
        <p:sp>
          <p:nvSpPr>
            <p:cNvPr id="102" name="object 68">
              <a:extLst>
                <a:ext uri="{FF2B5EF4-FFF2-40B4-BE49-F238E27FC236}">
                  <a16:creationId xmlns:a16="http://schemas.microsoft.com/office/drawing/2014/main" id="{67CBBF1E-BA11-4728-9C2E-0504D49D6F68}"/>
                </a:ext>
              </a:extLst>
            </p:cNvPr>
            <p:cNvSpPr txBox="1"/>
            <p:nvPr/>
          </p:nvSpPr>
          <p:spPr>
            <a:xfrm>
              <a:off x="2584004" y="5092157"/>
              <a:ext cx="1617345" cy="396262"/>
            </a:xfrm>
            <a:prstGeom prst="rect">
              <a:avLst/>
            </a:prstGeom>
            <a:solidFill>
              <a:srgbClr val="E7F2E0"/>
            </a:solidFill>
            <a:ln w="9524">
              <a:solidFill>
                <a:srgbClr val="000000"/>
              </a:solidFill>
            </a:ln>
          </p:spPr>
          <p:txBody>
            <a:bodyPr vert="horz" wrap="square" lIns="0" tIns="87630" rIns="0" bIns="0" rtlCol="0">
              <a:spAutoFit/>
            </a:bodyPr>
            <a:lstStyle/>
            <a:p>
              <a:pPr marL="294640">
                <a:lnSpc>
                  <a:spcPct val="100000"/>
                </a:lnSpc>
                <a:spcBef>
                  <a:spcPts val="690"/>
                </a:spcBef>
              </a:pPr>
              <a:r>
                <a:rPr sz="2000" dirty="0">
                  <a:latin typeface="黑体" panose="02010609060101010101" pitchFamily="49" charset="-122"/>
                  <a:cs typeface="微软雅黑"/>
                </a:rPr>
                <a:t>变更请求</a:t>
              </a:r>
            </a:p>
          </p:txBody>
        </p:sp>
        <p:sp>
          <p:nvSpPr>
            <p:cNvPr id="104" name="object 69">
              <a:extLst>
                <a:ext uri="{FF2B5EF4-FFF2-40B4-BE49-F238E27FC236}">
                  <a16:creationId xmlns:a16="http://schemas.microsoft.com/office/drawing/2014/main" id="{35C325DC-167A-41BF-966F-9AFA670D86E1}"/>
                </a:ext>
              </a:extLst>
            </p:cNvPr>
            <p:cNvSpPr/>
            <p:nvPr/>
          </p:nvSpPr>
          <p:spPr>
            <a:xfrm>
              <a:off x="4846320" y="5070763"/>
              <a:ext cx="1620982" cy="569421"/>
            </a:xfrm>
            <a:prstGeom prst="rect">
              <a:avLst/>
            </a:prstGeom>
            <a:blipFill>
              <a:blip r:embed="rId15" cstate="print"/>
              <a:stretch>
                <a:fillRect/>
              </a:stretch>
            </a:blipFill>
          </p:spPr>
          <p:txBody>
            <a:bodyPr wrap="square" lIns="0" tIns="0" rIns="0" bIns="0" rtlCol="0"/>
            <a:lstStyle/>
            <a:p>
              <a:endParaRPr/>
            </a:p>
          </p:txBody>
        </p:sp>
        <p:sp>
          <p:nvSpPr>
            <p:cNvPr id="106" name="object 70">
              <a:extLst>
                <a:ext uri="{FF2B5EF4-FFF2-40B4-BE49-F238E27FC236}">
                  <a16:creationId xmlns:a16="http://schemas.microsoft.com/office/drawing/2014/main" id="{D89CED9A-1525-4C53-AAE3-F1572802843F}"/>
                </a:ext>
              </a:extLst>
            </p:cNvPr>
            <p:cNvSpPr/>
            <p:nvPr/>
          </p:nvSpPr>
          <p:spPr>
            <a:xfrm>
              <a:off x="4831626" y="5055646"/>
              <a:ext cx="1600200" cy="551180"/>
            </a:xfrm>
            <a:custGeom>
              <a:avLst/>
              <a:gdLst/>
              <a:ahLst/>
              <a:cxnLst/>
              <a:rect l="l" t="t" r="r" b="b"/>
              <a:pathLst>
                <a:path w="1600200" h="551179">
                  <a:moveTo>
                    <a:pt x="1324636" y="0"/>
                  </a:moveTo>
                  <a:lnTo>
                    <a:pt x="275431" y="0"/>
                  </a:lnTo>
                  <a:lnTo>
                    <a:pt x="225922" y="4437"/>
                  </a:lnTo>
                  <a:lnTo>
                    <a:pt x="179324" y="17231"/>
                  </a:lnTo>
                  <a:lnTo>
                    <a:pt x="136415" y="37604"/>
                  </a:lnTo>
                  <a:lnTo>
                    <a:pt x="97974" y="64777"/>
                  </a:lnTo>
                  <a:lnTo>
                    <a:pt x="64777" y="97974"/>
                  </a:lnTo>
                  <a:lnTo>
                    <a:pt x="37604" y="136415"/>
                  </a:lnTo>
                  <a:lnTo>
                    <a:pt x="17231" y="179324"/>
                  </a:lnTo>
                  <a:lnTo>
                    <a:pt x="4437" y="225922"/>
                  </a:lnTo>
                  <a:lnTo>
                    <a:pt x="0" y="275431"/>
                  </a:lnTo>
                  <a:lnTo>
                    <a:pt x="4437" y="324940"/>
                  </a:lnTo>
                  <a:lnTo>
                    <a:pt x="17231" y="371537"/>
                  </a:lnTo>
                  <a:lnTo>
                    <a:pt x="37604" y="414446"/>
                  </a:lnTo>
                  <a:lnTo>
                    <a:pt x="64777" y="452887"/>
                  </a:lnTo>
                  <a:lnTo>
                    <a:pt x="97974" y="486083"/>
                  </a:lnTo>
                  <a:lnTo>
                    <a:pt x="136415" y="513257"/>
                  </a:lnTo>
                  <a:lnTo>
                    <a:pt x="179324" y="533630"/>
                  </a:lnTo>
                  <a:lnTo>
                    <a:pt x="225922" y="546424"/>
                  </a:lnTo>
                  <a:lnTo>
                    <a:pt x="275431" y="550861"/>
                  </a:lnTo>
                  <a:lnTo>
                    <a:pt x="1324636" y="550861"/>
                  </a:lnTo>
                  <a:lnTo>
                    <a:pt x="1374145" y="546424"/>
                  </a:lnTo>
                  <a:lnTo>
                    <a:pt x="1420743" y="533630"/>
                  </a:lnTo>
                  <a:lnTo>
                    <a:pt x="1463651" y="513257"/>
                  </a:lnTo>
                  <a:lnTo>
                    <a:pt x="1502092" y="486083"/>
                  </a:lnTo>
                  <a:lnTo>
                    <a:pt x="1535288" y="452887"/>
                  </a:lnTo>
                  <a:lnTo>
                    <a:pt x="1562462" y="414446"/>
                  </a:lnTo>
                  <a:lnTo>
                    <a:pt x="1582835" y="371537"/>
                  </a:lnTo>
                  <a:lnTo>
                    <a:pt x="1595629" y="324940"/>
                  </a:lnTo>
                  <a:lnTo>
                    <a:pt x="1600066" y="275431"/>
                  </a:lnTo>
                  <a:lnTo>
                    <a:pt x="1595629" y="225922"/>
                  </a:lnTo>
                  <a:lnTo>
                    <a:pt x="1582835" y="179324"/>
                  </a:lnTo>
                  <a:lnTo>
                    <a:pt x="1562462" y="136415"/>
                  </a:lnTo>
                  <a:lnTo>
                    <a:pt x="1535288" y="97974"/>
                  </a:lnTo>
                  <a:lnTo>
                    <a:pt x="1502092" y="64777"/>
                  </a:lnTo>
                  <a:lnTo>
                    <a:pt x="1463651" y="37604"/>
                  </a:lnTo>
                  <a:lnTo>
                    <a:pt x="1420743" y="17231"/>
                  </a:lnTo>
                  <a:lnTo>
                    <a:pt x="1374145" y="4437"/>
                  </a:lnTo>
                  <a:lnTo>
                    <a:pt x="1324636" y="0"/>
                  </a:lnTo>
                  <a:close/>
                </a:path>
              </a:pathLst>
            </a:custGeom>
            <a:solidFill>
              <a:srgbClr val="EEEEEE"/>
            </a:solidFill>
          </p:spPr>
          <p:txBody>
            <a:bodyPr wrap="square" lIns="0" tIns="0" rIns="0" bIns="0" rtlCol="0"/>
            <a:lstStyle/>
            <a:p>
              <a:endParaRPr/>
            </a:p>
          </p:txBody>
        </p:sp>
        <p:sp>
          <p:nvSpPr>
            <p:cNvPr id="108" name="object 71">
              <a:extLst>
                <a:ext uri="{FF2B5EF4-FFF2-40B4-BE49-F238E27FC236}">
                  <a16:creationId xmlns:a16="http://schemas.microsoft.com/office/drawing/2014/main" id="{85137DBE-2F0E-4D1C-9ABA-2DE6E9FBE5FC}"/>
                </a:ext>
              </a:extLst>
            </p:cNvPr>
            <p:cNvSpPr/>
            <p:nvPr/>
          </p:nvSpPr>
          <p:spPr>
            <a:xfrm>
              <a:off x="4831626" y="5055646"/>
              <a:ext cx="1600200" cy="551180"/>
            </a:xfrm>
            <a:custGeom>
              <a:avLst/>
              <a:gdLst/>
              <a:ahLst/>
              <a:cxnLst/>
              <a:rect l="l" t="t" r="r" b="b"/>
              <a:pathLst>
                <a:path w="1600200" h="551179">
                  <a:moveTo>
                    <a:pt x="0" y="275430"/>
                  </a:moveTo>
                  <a:lnTo>
                    <a:pt x="4437" y="225921"/>
                  </a:lnTo>
                  <a:lnTo>
                    <a:pt x="17231" y="179324"/>
                  </a:lnTo>
                  <a:lnTo>
                    <a:pt x="37604" y="136415"/>
                  </a:lnTo>
                  <a:lnTo>
                    <a:pt x="64777" y="97974"/>
                  </a:lnTo>
                  <a:lnTo>
                    <a:pt x="97974" y="64777"/>
                  </a:lnTo>
                  <a:lnTo>
                    <a:pt x="136415" y="37604"/>
                  </a:lnTo>
                  <a:lnTo>
                    <a:pt x="179324" y="17231"/>
                  </a:lnTo>
                  <a:lnTo>
                    <a:pt x="225921" y="4437"/>
                  </a:lnTo>
                  <a:lnTo>
                    <a:pt x="275430" y="0"/>
                  </a:lnTo>
                  <a:lnTo>
                    <a:pt x="1324635" y="0"/>
                  </a:lnTo>
                  <a:lnTo>
                    <a:pt x="1374144" y="4437"/>
                  </a:lnTo>
                  <a:lnTo>
                    <a:pt x="1420742" y="17231"/>
                  </a:lnTo>
                  <a:lnTo>
                    <a:pt x="1463650" y="37604"/>
                  </a:lnTo>
                  <a:lnTo>
                    <a:pt x="1502092" y="64777"/>
                  </a:lnTo>
                  <a:lnTo>
                    <a:pt x="1535288" y="97974"/>
                  </a:lnTo>
                  <a:lnTo>
                    <a:pt x="1562461" y="136415"/>
                  </a:lnTo>
                  <a:lnTo>
                    <a:pt x="1582834" y="179324"/>
                  </a:lnTo>
                  <a:lnTo>
                    <a:pt x="1595628" y="225921"/>
                  </a:lnTo>
                  <a:lnTo>
                    <a:pt x="1600066" y="275430"/>
                  </a:lnTo>
                  <a:lnTo>
                    <a:pt x="1595628" y="324939"/>
                  </a:lnTo>
                  <a:lnTo>
                    <a:pt x="1582834" y="371537"/>
                  </a:lnTo>
                  <a:lnTo>
                    <a:pt x="1562461" y="414446"/>
                  </a:lnTo>
                  <a:lnTo>
                    <a:pt x="1535288" y="452887"/>
                  </a:lnTo>
                  <a:lnTo>
                    <a:pt x="1502092" y="486083"/>
                  </a:lnTo>
                  <a:lnTo>
                    <a:pt x="1463650" y="513257"/>
                  </a:lnTo>
                  <a:lnTo>
                    <a:pt x="1420742" y="533630"/>
                  </a:lnTo>
                  <a:lnTo>
                    <a:pt x="1374144" y="546424"/>
                  </a:lnTo>
                  <a:lnTo>
                    <a:pt x="1324635" y="550861"/>
                  </a:lnTo>
                  <a:lnTo>
                    <a:pt x="275430" y="550861"/>
                  </a:lnTo>
                  <a:lnTo>
                    <a:pt x="225921" y="546424"/>
                  </a:lnTo>
                  <a:lnTo>
                    <a:pt x="179324" y="533630"/>
                  </a:lnTo>
                  <a:lnTo>
                    <a:pt x="136415" y="513257"/>
                  </a:lnTo>
                  <a:lnTo>
                    <a:pt x="97974" y="486083"/>
                  </a:lnTo>
                  <a:lnTo>
                    <a:pt x="64777" y="452887"/>
                  </a:lnTo>
                  <a:lnTo>
                    <a:pt x="37604" y="414446"/>
                  </a:lnTo>
                  <a:lnTo>
                    <a:pt x="17231" y="371537"/>
                  </a:lnTo>
                  <a:lnTo>
                    <a:pt x="4437" y="324939"/>
                  </a:lnTo>
                  <a:lnTo>
                    <a:pt x="0" y="275430"/>
                  </a:lnTo>
                  <a:close/>
                </a:path>
              </a:pathLst>
            </a:custGeom>
            <a:ln w="9524">
              <a:solidFill>
                <a:srgbClr val="000000"/>
              </a:solidFill>
            </a:ln>
          </p:spPr>
          <p:txBody>
            <a:bodyPr wrap="square" lIns="0" tIns="0" rIns="0" bIns="0" rtlCol="0"/>
            <a:lstStyle/>
            <a:p>
              <a:endParaRPr/>
            </a:p>
          </p:txBody>
        </p:sp>
        <p:sp>
          <p:nvSpPr>
            <p:cNvPr id="110" name="object 72">
              <a:extLst>
                <a:ext uri="{FF2B5EF4-FFF2-40B4-BE49-F238E27FC236}">
                  <a16:creationId xmlns:a16="http://schemas.microsoft.com/office/drawing/2014/main" id="{D47D0957-9483-4AA0-AB13-AA3ABCD21AD2}"/>
                </a:ext>
              </a:extLst>
            </p:cNvPr>
            <p:cNvSpPr txBox="1"/>
            <p:nvPr/>
          </p:nvSpPr>
          <p:spPr>
            <a:xfrm>
              <a:off x="4978337" y="5165976"/>
              <a:ext cx="1295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分析源代码</a:t>
              </a:r>
            </a:p>
          </p:txBody>
        </p:sp>
        <p:sp>
          <p:nvSpPr>
            <p:cNvPr id="112" name="object 73">
              <a:extLst>
                <a:ext uri="{FF2B5EF4-FFF2-40B4-BE49-F238E27FC236}">
                  <a16:creationId xmlns:a16="http://schemas.microsoft.com/office/drawing/2014/main" id="{8A3C1939-1067-4A7D-A404-F21A0103622C}"/>
                </a:ext>
              </a:extLst>
            </p:cNvPr>
            <p:cNvSpPr/>
            <p:nvPr/>
          </p:nvSpPr>
          <p:spPr>
            <a:xfrm>
              <a:off x="6945283" y="5074919"/>
              <a:ext cx="1616825" cy="569421"/>
            </a:xfrm>
            <a:prstGeom prst="rect">
              <a:avLst/>
            </a:prstGeom>
            <a:blipFill>
              <a:blip r:embed="rId16" cstate="print"/>
              <a:stretch>
                <a:fillRect/>
              </a:stretch>
            </a:blipFill>
          </p:spPr>
          <p:txBody>
            <a:bodyPr wrap="square" lIns="0" tIns="0" rIns="0" bIns="0" rtlCol="0"/>
            <a:lstStyle/>
            <a:p>
              <a:endParaRPr/>
            </a:p>
          </p:txBody>
        </p:sp>
        <p:sp>
          <p:nvSpPr>
            <p:cNvPr id="114" name="object 74">
              <a:extLst>
                <a:ext uri="{FF2B5EF4-FFF2-40B4-BE49-F238E27FC236}">
                  <a16:creationId xmlns:a16="http://schemas.microsoft.com/office/drawing/2014/main" id="{BB49D0F3-031A-4FA2-8153-7AC828FF5DBE}"/>
                </a:ext>
              </a:extLst>
            </p:cNvPr>
            <p:cNvSpPr/>
            <p:nvPr/>
          </p:nvSpPr>
          <p:spPr>
            <a:xfrm>
              <a:off x="6926771" y="5057232"/>
              <a:ext cx="1600200" cy="551180"/>
            </a:xfrm>
            <a:custGeom>
              <a:avLst/>
              <a:gdLst/>
              <a:ahLst/>
              <a:cxnLst/>
              <a:rect l="l" t="t" r="r" b="b"/>
              <a:pathLst>
                <a:path w="1600200" h="551179">
                  <a:moveTo>
                    <a:pt x="1324635" y="0"/>
                  </a:moveTo>
                  <a:lnTo>
                    <a:pt x="275432" y="0"/>
                  </a:lnTo>
                  <a:lnTo>
                    <a:pt x="225922" y="4437"/>
                  </a:lnTo>
                  <a:lnTo>
                    <a:pt x="179324" y="17231"/>
                  </a:lnTo>
                  <a:lnTo>
                    <a:pt x="136415" y="37604"/>
                  </a:lnTo>
                  <a:lnTo>
                    <a:pt x="97974" y="64778"/>
                  </a:lnTo>
                  <a:lnTo>
                    <a:pt x="64777" y="97975"/>
                  </a:lnTo>
                  <a:lnTo>
                    <a:pt x="37604" y="136416"/>
                  </a:lnTo>
                  <a:lnTo>
                    <a:pt x="17231" y="179325"/>
                  </a:lnTo>
                  <a:lnTo>
                    <a:pt x="4437" y="225923"/>
                  </a:lnTo>
                  <a:lnTo>
                    <a:pt x="0" y="275432"/>
                  </a:lnTo>
                  <a:lnTo>
                    <a:pt x="4437" y="324941"/>
                  </a:lnTo>
                  <a:lnTo>
                    <a:pt x="17232" y="371539"/>
                  </a:lnTo>
                  <a:lnTo>
                    <a:pt x="37605" y="414448"/>
                  </a:lnTo>
                  <a:lnTo>
                    <a:pt x="64779" y="452889"/>
                  </a:lnTo>
                  <a:lnTo>
                    <a:pt x="97975" y="486086"/>
                  </a:lnTo>
                  <a:lnTo>
                    <a:pt x="136418" y="513259"/>
                  </a:lnTo>
                  <a:lnTo>
                    <a:pt x="179328" y="533632"/>
                  </a:lnTo>
                  <a:lnTo>
                    <a:pt x="225934" y="546426"/>
                  </a:lnTo>
                  <a:lnTo>
                    <a:pt x="275432" y="550863"/>
                  </a:lnTo>
                  <a:lnTo>
                    <a:pt x="1324645" y="550863"/>
                  </a:lnTo>
                  <a:lnTo>
                    <a:pt x="1374147" y="546425"/>
                  </a:lnTo>
                  <a:lnTo>
                    <a:pt x="1420743" y="533631"/>
                  </a:lnTo>
                  <a:lnTo>
                    <a:pt x="1463652" y="513258"/>
                  </a:lnTo>
                  <a:lnTo>
                    <a:pt x="1502093" y="486085"/>
                  </a:lnTo>
                  <a:lnTo>
                    <a:pt x="1535289" y="452888"/>
                  </a:lnTo>
                  <a:lnTo>
                    <a:pt x="1562462" y="414447"/>
                  </a:lnTo>
                  <a:lnTo>
                    <a:pt x="1582835" y="371538"/>
                  </a:lnTo>
                  <a:lnTo>
                    <a:pt x="1595629" y="324940"/>
                  </a:lnTo>
                  <a:lnTo>
                    <a:pt x="1600067" y="275431"/>
                  </a:lnTo>
                  <a:lnTo>
                    <a:pt x="1595630" y="225923"/>
                  </a:lnTo>
                  <a:lnTo>
                    <a:pt x="1582836" y="179325"/>
                  </a:lnTo>
                  <a:lnTo>
                    <a:pt x="1562463" y="136416"/>
                  </a:lnTo>
                  <a:lnTo>
                    <a:pt x="1535289" y="97975"/>
                  </a:lnTo>
                  <a:lnTo>
                    <a:pt x="1502092" y="64778"/>
                  </a:lnTo>
                  <a:lnTo>
                    <a:pt x="1463651"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116" name="object 75">
              <a:extLst>
                <a:ext uri="{FF2B5EF4-FFF2-40B4-BE49-F238E27FC236}">
                  <a16:creationId xmlns:a16="http://schemas.microsoft.com/office/drawing/2014/main" id="{BE1C2B63-3223-44D9-87FA-E785411E2FE0}"/>
                </a:ext>
              </a:extLst>
            </p:cNvPr>
            <p:cNvSpPr/>
            <p:nvPr/>
          </p:nvSpPr>
          <p:spPr>
            <a:xfrm>
              <a:off x="6926771" y="5057232"/>
              <a:ext cx="1600200" cy="551180"/>
            </a:xfrm>
            <a:custGeom>
              <a:avLst/>
              <a:gdLst/>
              <a:ahLst/>
              <a:cxnLst/>
              <a:rect l="l" t="t" r="r" b="b"/>
              <a:pathLst>
                <a:path w="1600200" h="551179">
                  <a:moveTo>
                    <a:pt x="0" y="275431"/>
                  </a:moveTo>
                  <a:lnTo>
                    <a:pt x="4437" y="225922"/>
                  </a:lnTo>
                  <a:lnTo>
                    <a:pt x="17231" y="179324"/>
                  </a:lnTo>
                  <a:lnTo>
                    <a:pt x="37604" y="136416"/>
                  </a:lnTo>
                  <a:lnTo>
                    <a:pt x="64778" y="97974"/>
                  </a:lnTo>
                  <a:lnTo>
                    <a:pt x="97974" y="64778"/>
                  </a:lnTo>
                  <a:lnTo>
                    <a:pt x="136416" y="37604"/>
                  </a:lnTo>
                  <a:lnTo>
                    <a:pt x="179324" y="17231"/>
                  </a:lnTo>
                  <a:lnTo>
                    <a:pt x="225922" y="4437"/>
                  </a:lnTo>
                  <a:lnTo>
                    <a:pt x="275431" y="0"/>
                  </a:lnTo>
                  <a:lnTo>
                    <a:pt x="1324635" y="0"/>
                  </a:lnTo>
                  <a:lnTo>
                    <a:pt x="1374144" y="4437"/>
                  </a:lnTo>
                  <a:lnTo>
                    <a:pt x="1420742" y="17231"/>
                  </a:lnTo>
                  <a:lnTo>
                    <a:pt x="1463651" y="37604"/>
                  </a:lnTo>
                  <a:lnTo>
                    <a:pt x="1502092" y="64778"/>
                  </a:lnTo>
                  <a:lnTo>
                    <a:pt x="1535289" y="97974"/>
                  </a:lnTo>
                  <a:lnTo>
                    <a:pt x="1562463" y="136416"/>
                  </a:lnTo>
                  <a:lnTo>
                    <a:pt x="1582835" y="179324"/>
                  </a:lnTo>
                  <a:lnTo>
                    <a:pt x="1595630" y="225922"/>
                  </a:lnTo>
                  <a:lnTo>
                    <a:pt x="1600067" y="275431"/>
                  </a:lnTo>
                  <a:lnTo>
                    <a:pt x="1595629" y="324941"/>
                  </a:lnTo>
                  <a:lnTo>
                    <a:pt x="1582835" y="371539"/>
                  </a:lnTo>
                  <a:lnTo>
                    <a:pt x="1562462" y="414447"/>
                  </a:lnTo>
                  <a:lnTo>
                    <a:pt x="1535288" y="452889"/>
                  </a:lnTo>
                  <a:lnTo>
                    <a:pt x="1502092" y="486085"/>
                  </a:lnTo>
                  <a:lnTo>
                    <a:pt x="1463650" y="513259"/>
                  </a:lnTo>
                  <a:lnTo>
                    <a:pt x="1420741" y="533632"/>
                  </a:lnTo>
                  <a:lnTo>
                    <a:pt x="1374144" y="546426"/>
                  </a:lnTo>
                  <a:lnTo>
                    <a:pt x="1324634" y="550863"/>
                  </a:lnTo>
                  <a:lnTo>
                    <a:pt x="275431" y="550862"/>
                  </a:lnTo>
                  <a:lnTo>
                    <a:pt x="225922" y="546425"/>
                  </a:lnTo>
                  <a:lnTo>
                    <a:pt x="179324" y="533631"/>
                  </a:lnTo>
                  <a:lnTo>
                    <a:pt x="136416" y="513258"/>
                  </a:lnTo>
                  <a:lnTo>
                    <a:pt x="97974" y="486084"/>
                  </a:lnTo>
                  <a:lnTo>
                    <a:pt x="64778" y="452888"/>
                  </a:lnTo>
                  <a:lnTo>
                    <a:pt x="37604" y="414446"/>
                  </a:lnTo>
                  <a:lnTo>
                    <a:pt x="17231" y="371538"/>
                  </a:lnTo>
                  <a:lnTo>
                    <a:pt x="4437" y="324940"/>
                  </a:lnTo>
                  <a:lnTo>
                    <a:pt x="0" y="275430"/>
                  </a:lnTo>
                  <a:close/>
                </a:path>
              </a:pathLst>
            </a:custGeom>
            <a:ln w="9524">
              <a:solidFill>
                <a:srgbClr val="000000"/>
              </a:solidFill>
            </a:ln>
          </p:spPr>
          <p:txBody>
            <a:bodyPr wrap="square" lIns="0" tIns="0" rIns="0" bIns="0" rtlCol="0"/>
            <a:lstStyle/>
            <a:p>
              <a:endParaRPr/>
            </a:p>
          </p:txBody>
        </p:sp>
        <p:sp>
          <p:nvSpPr>
            <p:cNvPr id="118" name="object 76">
              <a:extLst>
                <a:ext uri="{FF2B5EF4-FFF2-40B4-BE49-F238E27FC236}">
                  <a16:creationId xmlns:a16="http://schemas.microsoft.com/office/drawing/2014/main" id="{7CAC70C6-9659-4C3E-B524-3C5D51641DE0}"/>
                </a:ext>
              </a:extLst>
            </p:cNvPr>
            <p:cNvSpPr txBox="1"/>
            <p:nvPr/>
          </p:nvSpPr>
          <p:spPr>
            <a:xfrm>
              <a:off x="7073483" y="5167564"/>
              <a:ext cx="1295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修改源代码</a:t>
              </a:r>
            </a:p>
          </p:txBody>
        </p:sp>
        <p:sp>
          <p:nvSpPr>
            <p:cNvPr id="120" name="object 77">
              <a:extLst>
                <a:ext uri="{FF2B5EF4-FFF2-40B4-BE49-F238E27FC236}">
                  <a16:creationId xmlns:a16="http://schemas.microsoft.com/office/drawing/2014/main" id="{0E604CC4-BEE7-47DB-96E6-580052D89156}"/>
                </a:ext>
              </a:extLst>
            </p:cNvPr>
            <p:cNvSpPr/>
            <p:nvPr/>
          </p:nvSpPr>
          <p:spPr>
            <a:xfrm>
              <a:off x="9006840" y="5074919"/>
              <a:ext cx="1620982" cy="569421"/>
            </a:xfrm>
            <a:prstGeom prst="rect">
              <a:avLst/>
            </a:prstGeom>
            <a:blipFill>
              <a:blip r:embed="rId17" cstate="print"/>
              <a:stretch>
                <a:fillRect/>
              </a:stretch>
            </a:blipFill>
          </p:spPr>
          <p:txBody>
            <a:bodyPr wrap="square" lIns="0" tIns="0" rIns="0" bIns="0" rtlCol="0"/>
            <a:lstStyle/>
            <a:p>
              <a:endParaRPr/>
            </a:p>
          </p:txBody>
        </p:sp>
        <p:sp>
          <p:nvSpPr>
            <p:cNvPr id="122" name="object 78">
              <a:extLst>
                <a:ext uri="{FF2B5EF4-FFF2-40B4-BE49-F238E27FC236}">
                  <a16:creationId xmlns:a16="http://schemas.microsoft.com/office/drawing/2014/main" id="{37FC6F70-23B8-4CDC-8027-D4E993B26018}"/>
                </a:ext>
              </a:extLst>
            </p:cNvPr>
            <p:cNvSpPr/>
            <p:nvPr/>
          </p:nvSpPr>
          <p:spPr>
            <a:xfrm>
              <a:off x="8991799" y="5057232"/>
              <a:ext cx="1600200" cy="551180"/>
            </a:xfrm>
            <a:custGeom>
              <a:avLst/>
              <a:gdLst/>
              <a:ahLst/>
              <a:cxnLst/>
              <a:rect l="l" t="t" r="r" b="b"/>
              <a:pathLst>
                <a:path w="1600200" h="551179">
                  <a:moveTo>
                    <a:pt x="1324635" y="0"/>
                  </a:moveTo>
                  <a:lnTo>
                    <a:pt x="275431" y="0"/>
                  </a:lnTo>
                  <a:lnTo>
                    <a:pt x="225921" y="4437"/>
                  </a:lnTo>
                  <a:lnTo>
                    <a:pt x="179324" y="17231"/>
                  </a:lnTo>
                  <a:lnTo>
                    <a:pt x="136415" y="37604"/>
                  </a:lnTo>
                  <a:lnTo>
                    <a:pt x="97974" y="64778"/>
                  </a:lnTo>
                  <a:lnTo>
                    <a:pt x="64777" y="97975"/>
                  </a:lnTo>
                  <a:lnTo>
                    <a:pt x="37604" y="136416"/>
                  </a:lnTo>
                  <a:lnTo>
                    <a:pt x="17231" y="179325"/>
                  </a:lnTo>
                  <a:lnTo>
                    <a:pt x="4437" y="225923"/>
                  </a:lnTo>
                  <a:lnTo>
                    <a:pt x="0" y="275432"/>
                  </a:lnTo>
                  <a:lnTo>
                    <a:pt x="4437" y="324941"/>
                  </a:lnTo>
                  <a:lnTo>
                    <a:pt x="17232" y="371539"/>
                  </a:lnTo>
                  <a:lnTo>
                    <a:pt x="37605" y="414448"/>
                  </a:lnTo>
                  <a:lnTo>
                    <a:pt x="64778" y="452889"/>
                  </a:lnTo>
                  <a:lnTo>
                    <a:pt x="97975" y="486086"/>
                  </a:lnTo>
                  <a:lnTo>
                    <a:pt x="136417" y="513259"/>
                  </a:lnTo>
                  <a:lnTo>
                    <a:pt x="179327" y="533632"/>
                  </a:lnTo>
                  <a:lnTo>
                    <a:pt x="225933" y="546426"/>
                  </a:lnTo>
                  <a:lnTo>
                    <a:pt x="275431" y="550863"/>
                  </a:lnTo>
                  <a:lnTo>
                    <a:pt x="1324645" y="550863"/>
                  </a:lnTo>
                  <a:lnTo>
                    <a:pt x="1374146" y="546425"/>
                  </a:lnTo>
                  <a:lnTo>
                    <a:pt x="1420743" y="533631"/>
                  </a:lnTo>
                  <a:lnTo>
                    <a:pt x="1463651" y="513258"/>
                  </a:lnTo>
                  <a:lnTo>
                    <a:pt x="1502092" y="486085"/>
                  </a:lnTo>
                  <a:lnTo>
                    <a:pt x="1535288" y="452888"/>
                  </a:lnTo>
                  <a:lnTo>
                    <a:pt x="1562462" y="414447"/>
                  </a:lnTo>
                  <a:lnTo>
                    <a:pt x="1582835" y="371538"/>
                  </a:lnTo>
                  <a:lnTo>
                    <a:pt x="1595629" y="324940"/>
                  </a:lnTo>
                  <a:lnTo>
                    <a:pt x="1600066" y="275431"/>
                  </a:lnTo>
                  <a:lnTo>
                    <a:pt x="1595628" y="225923"/>
                  </a:lnTo>
                  <a:lnTo>
                    <a:pt x="1582834" y="179325"/>
                  </a:lnTo>
                  <a:lnTo>
                    <a:pt x="1562462" y="136416"/>
                  </a:lnTo>
                  <a:lnTo>
                    <a:pt x="1535288" y="97975"/>
                  </a:lnTo>
                  <a:lnTo>
                    <a:pt x="1502092" y="64778"/>
                  </a:lnTo>
                  <a:lnTo>
                    <a:pt x="1463650" y="37604"/>
                  </a:lnTo>
                  <a:lnTo>
                    <a:pt x="1420742" y="17231"/>
                  </a:lnTo>
                  <a:lnTo>
                    <a:pt x="1374144" y="4437"/>
                  </a:lnTo>
                  <a:lnTo>
                    <a:pt x="1324635" y="0"/>
                  </a:lnTo>
                  <a:close/>
                </a:path>
              </a:pathLst>
            </a:custGeom>
            <a:solidFill>
              <a:srgbClr val="EEEEEE"/>
            </a:solidFill>
          </p:spPr>
          <p:txBody>
            <a:bodyPr wrap="square" lIns="0" tIns="0" rIns="0" bIns="0" rtlCol="0"/>
            <a:lstStyle/>
            <a:p>
              <a:endParaRPr/>
            </a:p>
          </p:txBody>
        </p:sp>
        <p:sp>
          <p:nvSpPr>
            <p:cNvPr id="124" name="object 79">
              <a:extLst>
                <a:ext uri="{FF2B5EF4-FFF2-40B4-BE49-F238E27FC236}">
                  <a16:creationId xmlns:a16="http://schemas.microsoft.com/office/drawing/2014/main" id="{84288C2D-A752-4251-B583-5EBBBDC35CCF}"/>
                </a:ext>
              </a:extLst>
            </p:cNvPr>
            <p:cNvSpPr/>
            <p:nvPr/>
          </p:nvSpPr>
          <p:spPr>
            <a:xfrm>
              <a:off x="8991799" y="5057232"/>
              <a:ext cx="1600200" cy="551180"/>
            </a:xfrm>
            <a:custGeom>
              <a:avLst/>
              <a:gdLst/>
              <a:ahLst/>
              <a:cxnLst/>
              <a:rect l="l" t="t" r="r" b="b"/>
              <a:pathLst>
                <a:path w="1600200" h="551179">
                  <a:moveTo>
                    <a:pt x="0" y="275431"/>
                  </a:moveTo>
                  <a:lnTo>
                    <a:pt x="4437" y="225922"/>
                  </a:lnTo>
                  <a:lnTo>
                    <a:pt x="17231" y="179324"/>
                  </a:lnTo>
                  <a:lnTo>
                    <a:pt x="37604" y="136416"/>
                  </a:lnTo>
                  <a:lnTo>
                    <a:pt x="64778" y="97974"/>
                  </a:lnTo>
                  <a:lnTo>
                    <a:pt x="97974" y="64778"/>
                  </a:lnTo>
                  <a:lnTo>
                    <a:pt x="136416" y="37604"/>
                  </a:lnTo>
                  <a:lnTo>
                    <a:pt x="179324" y="17231"/>
                  </a:lnTo>
                  <a:lnTo>
                    <a:pt x="225922" y="4437"/>
                  </a:lnTo>
                  <a:lnTo>
                    <a:pt x="275432" y="0"/>
                  </a:lnTo>
                  <a:lnTo>
                    <a:pt x="1324635" y="0"/>
                  </a:lnTo>
                  <a:lnTo>
                    <a:pt x="1374144" y="4437"/>
                  </a:lnTo>
                  <a:lnTo>
                    <a:pt x="1420742" y="17231"/>
                  </a:lnTo>
                  <a:lnTo>
                    <a:pt x="1463650" y="37604"/>
                  </a:lnTo>
                  <a:lnTo>
                    <a:pt x="1502092" y="64778"/>
                  </a:lnTo>
                  <a:lnTo>
                    <a:pt x="1535288" y="97974"/>
                  </a:lnTo>
                  <a:lnTo>
                    <a:pt x="1562462" y="136416"/>
                  </a:lnTo>
                  <a:lnTo>
                    <a:pt x="1582835" y="179324"/>
                  </a:lnTo>
                  <a:lnTo>
                    <a:pt x="1595629" y="225922"/>
                  </a:lnTo>
                  <a:lnTo>
                    <a:pt x="1600066" y="275431"/>
                  </a:lnTo>
                  <a:lnTo>
                    <a:pt x="1595628" y="324941"/>
                  </a:lnTo>
                  <a:lnTo>
                    <a:pt x="1582834" y="371539"/>
                  </a:lnTo>
                  <a:lnTo>
                    <a:pt x="1562461" y="414447"/>
                  </a:lnTo>
                  <a:lnTo>
                    <a:pt x="1535288" y="452889"/>
                  </a:lnTo>
                  <a:lnTo>
                    <a:pt x="1502091" y="486085"/>
                  </a:lnTo>
                  <a:lnTo>
                    <a:pt x="1463650" y="513259"/>
                  </a:lnTo>
                  <a:lnTo>
                    <a:pt x="1420741" y="533632"/>
                  </a:lnTo>
                  <a:lnTo>
                    <a:pt x="1374143" y="546426"/>
                  </a:lnTo>
                  <a:lnTo>
                    <a:pt x="1324634" y="550863"/>
                  </a:lnTo>
                  <a:lnTo>
                    <a:pt x="275432" y="550862"/>
                  </a:lnTo>
                  <a:lnTo>
                    <a:pt x="225922" y="546425"/>
                  </a:lnTo>
                  <a:lnTo>
                    <a:pt x="179324" y="533631"/>
                  </a:lnTo>
                  <a:lnTo>
                    <a:pt x="136416" y="513258"/>
                  </a:lnTo>
                  <a:lnTo>
                    <a:pt x="97974" y="486084"/>
                  </a:lnTo>
                  <a:lnTo>
                    <a:pt x="64778" y="452888"/>
                  </a:lnTo>
                  <a:lnTo>
                    <a:pt x="37604" y="414446"/>
                  </a:lnTo>
                  <a:lnTo>
                    <a:pt x="17231" y="371538"/>
                  </a:lnTo>
                  <a:lnTo>
                    <a:pt x="4437" y="324940"/>
                  </a:lnTo>
                  <a:lnTo>
                    <a:pt x="0" y="275430"/>
                  </a:lnTo>
                  <a:close/>
                </a:path>
              </a:pathLst>
            </a:custGeom>
            <a:ln w="9524">
              <a:solidFill>
                <a:srgbClr val="000000"/>
              </a:solidFill>
            </a:ln>
          </p:spPr>
          <p:txBody>
            <a:bodyPr wrap="square" lIns="0" tIns="0" rIns="0" bIns="0" rtlCol="0"/>
            <a:lstStyle/>
            <a:p>
              <a:endParaRPr/>
            </a:p>
          </p:txBody>
        </p:sp>
        <p:sp>
          <p:nvSpPr>
            <p:cNvPr id="126" name="object 80">
              <a:extLst>
                <a:ext uri="{FF2B5EF4-FFF2-40B4-BE49-F238E27FC236}">
                  <a16:creationId xmlns:a16="http://schemas.microsoft.com/office/drawing/2014/main" id="{C21F2338-438C-446F-BF5E-C18D1FFF0022}"/>
                </a:ext>
              </a:extLst>
            </p:cNvPr>
            <p:cNvSpPr txBox="1"/>
            <p:nvPr/>
          </p:nvSpPr>
          <p:spPr>
            <a:xfrm>
              <a:off x="9265511" y="5167564"/>
              <a:ext cx="1041400"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移交系统</a:t>
              </a:r>
            </a:p>
          </p:txBody>
        </p:sp>
        <p:sp>
          <p:nvSpPr>
            <p:cNvPr id="128" name="object 81">
              <a:extLst>
                <a:ext uri="{FF2B5EF4-FFF2-40B4-BE49-F238E27FC236}">
                  <a16:creationId xmlns:a16="http://schemas.microsoft.com/office/drawing/2014/main" id="{84855EAF-1FB6-4A4F-97FB-09D8477CCC57}"/>
                </a:ext>
              </a:extLst>
            </p:cNvPr>
            <p:cNvSpPr/>
            <p:nvPr/>
          </p:nvSpPr>
          <p:spPr>
            <a:xfrm>
              <a:off x="4201011" y="5331934"/>
              <a:ext cx="605155" cy="1905"/>
            </a:xfrm>
            <a:custGeom>
              <a:avLst/>
              <a:gdLst/>
              <a:ahLst/>
              <a:cxnLst/>
              <a:rect l="l" t="t" r="r" b="b"/>
              <a:pathLst>
                <a:path w="605154" h="1904">
                  <a:moveTo>
                    <a:pt x="0" y="1523"/>
                  </a:moveTo>
                  <a:lnTo>
                    <a:pt x="604837" y="0"/>
                  </a:lnTo>
                </a:path>
              </a:pathLst>
            </a:custGeom>
            <a:ln w="9524">
              <a:solidFill>
                <a:srgbClr val="000000"/>
              </a:solidFill>
            </a:ln>
          </p:spPr>
          <p:txBody>
            <a:bodyPr wrap="square" lIns="0" tIns="0" rIns="0" bIns="0" rtlCol="0"/>
            <a:lstStyle/>
            <a:p>
              <a:endParaRPr/>
            </a:p>
          </p:txBody>
        </p:sp>
        <p:sp>
          <p:nvSpPr>
            <p:cNvPr id="130" name="object 82">
              <a:extLst>
                <a:ext uri="{FF2B5EF4-FFF2-40B4-BE49-F238E27FC236}">
                  <a16:creationId xmlns:a16="http://schemas.microsoft.com/office/drawing/2014/main" id="{54545D4E-6932-4C75-8171-A5E1FC385443}"/>
                </a:ext>
              </a:extLst>
            </p:cNvPr>
            <p:cNvSpPr/>
            <p:nvPr/>
          </p:nvSpPr>
          <p:spPr>
            <a:xfrm>
              <a:off x="4754953" y="5293962"/>
              <a:ext cx="76835" cy="76200"/>
            </a:xfrm>
            <a:custGeom>
              <a:avLst/>
              <a:gdLst/>
              <a:ahLst/>
              <a:cxnLst/>
              <a:rect l="l" t="t" r="r" b="b"/>
              <a:pathLst>
                <a:path w="76835" h="76200">
                  <a:moveTo>
                    <a:pt x="0" y="0"/>
                  </a:moveTo>
                  <a:lnTo>
                    <a:pt x="191" y="76200"/>
                  </a:lnTo>
                  <a:lnTo>
                    <a:pt x="76295" y="37908"/>
                  </a:lnTo>
                  <a:lnTo>
                    <a:pt x="0" y="0"/>
                  </a:lnTo>
                  <a:close/>
                </a:path>
              </a:pathLst>
            </a:custGeom>
            <a:solidFill>
              <a:srgbClr val="000000"/>
            </a:solidFill>
          </p:spPr>
          <p:txBody>
            <a:bodyPr wrap="square" lIns="0" tIns="0" rIns="0" bIns="0" rtlCol="0"/>
            <a:lstStyle/>
            <a:p>
              <a:endParaRPr/>
            </a:p>
          </p:txBody>
        </p:sp>
        <p:sp>
          <p:nvSpPr>
            <p:cNvPr id="132" name="object 83">
              <a:extLst>
                <a:ext uri="{FF2B5EF4-FFF2-40B4-BE49-F238E27FC236}">
                  <a16:creationId xmlns:a16="http://schemas.microsoft.com/office/drawing/2014/main" id="{3ABFF9C8-E25D-4AF7-A82C-910EEEB1C98D}"/>
                </a:ext>
              </a:extLst>
            </p:cNvPr>
            <p:cNvSpPr/>
            <p:nvPr/>
          </p:nvSpPr>
          <p:spPr>
            <a:xfrm>
              <a:off x="6431693" y="5331871"/>
              <a:ext cx="469900" cy="1905"/>
            </a:xfrm>
            <a:custGeom>
              <a:avLst/>
              <a:gdLst/>
              <a:ahLst/>
              <a:cxnLst/>
              <a:rect l="l" t="t" r="r" b="b"/>
              <a:pathLst>
                <a:path w="469900" h="1904">
                  <a:moveTo>
                    <a:pt x="0" y="0"/>
                  </a:moveTo>
                  <a:lnTo>
                    <a:pt x="469899" y="1506"/>
                  </a:lnTo>
                </a:path>
              </a:pathLst>
            </a:custGeom>
            <a:ln w="9524">
              <a:solidFill>
                <a:srgbClr val="000000"/>
              </a:solidFill>
            </a:ln>
          </p:spPr>
          <p:txBody>
            <a:bodyPr wrap="square" lIns="0" tIns="0" rIns="0" bIns="0" rtlCol="0"/>
            <a:lstStyle/>
            <a:p>
              <a:endParaRPr/>
            </a:p>
          </p:txBody>
        </p:sp>
        <p:sp>
          <p:nvSpPr>
            <p:cNvPr id="134" name="object 84">
              <a:extLst>
                <a:ext uri="{FF2B5EF4-FFF2-40B4-BE49-F238E27FC236}">
                  <a16:creationId xmlns:a16="http://schemas.microsoft.com/office/drawing/2014/main" id="{EAAFBF34-AA20-4D00-A050-AB26F63E8A74}"/>
                </a:ext>
              </a:extLst>
            </p:cNvPr>
            <p:cNvSpPr/>
            <p:nvPr/>
          </p:nvSpPr>
          <p:spPr>
            <a:xfrm>
              <a:off x="6850671" y="5295115"/>
              <a:ext cx="76835" cy="76200"/>
            </a:xfrm>
            <a:custGeom>
              <a:avLst/>
              <a:gdLst/>
              <a:ahLst/>
              <a:cxnLst/>
              <a:rect l="l" t="t" r="r" b="b"/>
              <a:pathLst>
                <a:path w="76834" h="76200">
                  <a:moveTo>
                    <a:pt x="243" y="0"/>
                  </a:moveTo>
                  <a:lnTo>
                    <a:pt x="0" y="76198"/>
                  </a:lnTo>
                  <a:lnTo>
                    <a:pt x="76321" y="38343"/>
                  </a:lnTo>
                  <a:lnTo>
                    <a:pt x="243" y="0"/>
                  </a:lnTo>
                  <a:close/>
                </a:path>
              </a:pathLst>
            </a:custGeom>
            <a:solidFill>
              <a:srgbClr val="000000"/>
            </a:solidFill>
          </p:spPr>
          <p:txBody>
            <a:bodyPr wrap="square" lIns="0" tIns="0" rIns="0" bIns="0" rtlCol="0"/>
            <a:lstStyle/>
            <a:p>
              <a:endParaRPr/>
            </a:p>
          </p:txBody>
        </p:sp>
        <p:sp>
          <p:nvSpPr>
            <p:cNvPr id="136" name="object 85">
              <a:extLst>
                <a:ext uri="{FF2B5EF4-FFF2-40B4-BE49-F238E27FC236}">
                  <a16:creationId xmlns:a16="http://schemas.microsoft.com/office/drawing/2014/main" id="{666DA9AE-6C1B-42AA-917F-DDC067273EDF}"/>
                </a:ext>
              </a:extLst>
            </p:cNvPr>
            <p:cNvSpPr/>
            <p:nvPr/>
          </p:nvSpPr>
          <p:spPr>
            <a:xfrm>
              <a:off x="8526838" y="5333457"/>
              <a:ext cx="440055" cy="0"/>
            </a:xfrm>
            <a:custGeom>
              <a:avLst/>
              <a:gdLst/>
              <a:ahLst/>
              <a:cxnLst/>
              <a:rect l="l" t="t" r="r" b="b"/>
              <a:pathLst>
                <a:path w="440054">
                  <a:moveTo>
                    <a:pt x="0" y="0"/>
                  </a:moveTo>
                  <a:lnTo>
                    <a:pt x="439737" y="0"/>
                  </a:lnTo>
                </a:path>
              </a:pathLst>
            </a:custGeom>
            <a:ln w="9524">
              <a:solidFill>
                <a:srgbClr val="000000"/>
              </a:solidFill>
            </a:ln>
          </p:spPr>
          <p:txBody>
            <a:bodyPr wrap="square" lIns="0" tIns="0" rIns="0" bIns="0" rtlCol="0"/>
            <a:lstStyle/>
            <a:p>
              <a:endParaRPr/>
            </a:p>
          </p:txBody>
        </p:sp>
        <p:sp>
          <p:nvSpPr>
            <p:cNvPr id="138" name="object 86">
              <a:extLst>
                <a:ext uri="{FF2B5EF4-FFF2-40B4-BE49-F238E27FC236}">
                  <a16:creationId xmlns:a16="http://schemas.microsoft.com/office/drawing/2014/main" id="{2737AC0D-DFA0-4C5A-B6D5-6E27979528E2}"/>
                </a:ext>
              </a:extLst>
            </p:cNvPr>
            <p:cNvSpPr/>
            <p:nvPr/>
          </p:nvSpPr>
          <p:spPr>
            <a:xfrm>
              <a:off x="8915775" y="5295357"/>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a:p>
          </p:txBody>
        </p:sp>
        <p:sp>
          <p:nvSpPr>
            <p:cNvPr id="140" name="object 87">
              <a:extLst>
                <a:ext uri="{FF2B5EF4-FFF2-40B4-BE49-F238E27FC236}">
                  <a16:creationId xmlns:a16="http://schemas.microsoft.com/office/drawing/2014/main" id="{58789881-5D46-473D-BB61-B3A5B6F5317B}"/>
                </a:ext>
              </a:extLst>
            </p:cNvPr>
            <p:cNvSpPr txBox="1"/>
            <p:nvPr/>
          </p:nvSpPr>
          <p:spPr>
            <a:xfrm>
              <a:off x="1690406" y="4961983"/>
              <a:ext cx="533400" cy="635000"/>
            </a:xfrm>
            <a:prstGeom prst="rect">
              <a:avLst/>
            </a:prstGeom>
          </p:spPr>
          <p:txBody>
            <a:bodyPr vert="horz" wrap="square" lIns="0" tIns="12700" rIns="0" bIns="0" rtlCol="0">
              <a:spAutoFit/>
            </a:bodyPr>
            <a:lstStyle/>
            <a:p>
              <a:pPr marL="12700" marR="5080">
                <a:lnSpc>
                  <a:spcPct val="100000"/>
                </a:lnSpc>
                <a:spcBef>
                  <a:spcPts val="100"/>
                </a:spcBef>
              </a:pPr>
              <a:r>
                <a:rPr sz="2000" dirty="0">
                  <a:solidFill>
                    <a:srgbClr val="0033CC"/>
                  </a:solidFill>
                  <a:latin typeface="黑体" panose="02010609060101010101" pitchFamily="49" charset="-122"/>
                  <a:cs typeface="微软雅黑"/>
                </a:rPr>
                <a:t>紧急 修补</a:t>
              </a:r>
              <a:endParaRPr sz="2000" dirty="0">
                <a:latin typeface="黑体" panose="02010609060101010101" pitchFamily="49" charset="-122"/>
                <a:cs typeface="微软雅黑"/>
              </a:endParaRPr>
            </a:p>
          </p:txBody>
        </p:sp>
      </p:grpSp>
      <p:cxnSp>
        <p:nvCxnSpPr>
          <p:cNvPr id="2" name="直接连接符 1">
            <a:extLst>
              <a:ext uri="{FF2B5EF4-FFF2-40B4-BE49-F238E27FC236}">
                <a16:creationId xmlns:a16="http://schemas.microsoft.com/office/drawing/2014/main" id="{76B0476F-7119-CC81-4109-9E67AC8DAA82}"/>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7A1C7DC6-E015-420A-ED91-77BF59069C76}"/>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5" name="TextBox 6">
            <a:extLst>
              <a:ext uri="{FF2B5EF4-FFF2-40B4-BE49-F238E27FC236}">
                <a16:creationId xmlns:a16="http://schemas.microsoft.com/office/drawing/2014/main" id="{11986DDB-7671-6A10-EA30-D5862A56467D}"/>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0" name="TextBox 7">
            <a:extLst>
              <a:ext uri="{FF2B5EF4-FFF2-40B4-BE49-F238E27FC236}">
                <a16:creationId xmlns:a16="http://schemas.microsoft.com/office/drawing/2014/main" id="{B556ECAE-E21B-AB97-F75D-C0A6801F3AC0}"/>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1" name="TextBox 9">
            <a:extLst>
              <a:ext uri="{FF2B5EF4-FFF2-40B4-BE49-F238E27FC236}">
                <a16:creationId xmlns:a16="http://schemas.microsoft.com/office/drawing/2014/main" id="{E94C2CD6-57EC-2AA4-5B6C-A9F6C0EE6ADE}"/>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2" name="TextBox 10">
            <a:extLst>
              <a:ext uri="{FF2B5EF4-FFF2-40B4-BE49-F238E27FC236}">
                <a16:creationId xmlns:a16="http://schemas.microsoft.com/office/drawing/2014/main" id="{F3BADE5F-18EE-9D1E-40F3-A7F2E4EECB58}"/>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3" name="直接连接符 22">
            <a:extLst>
              <a:ext uri="{FF2B5EF4-FFF2-40B4-BE49-F238E27FC236}">
                <a16:creationId xmlns:a16="http://schemas.microsoft.com/office/drawing/2014/main" id="{90801BD7-2F9E-FEDB-BEA2-B823D06E7BBE}"/>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44AB7D73-AAB2-4B74-B82B-04D813099FC1}"/>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1476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2" name="文本框 1"/>
          <p:cNvSpPr txBox="1"/>
          <p:nvPr/>
        </p:nvSpPr>
        <p:spPr>
          <a:xfrm>
            <a:off x="590550" y="1893570"/>
            <a:ext cx="6063615" cy="4154170"/>
          </a:xfrm>
          <a:prstGeom prst="rect">
            <a:avLst/>
          </a:prstGeom>
          <a:noFill/>
        </p:spPr>
        <p:txBody>
          <a:bodyPr wrap="square" rtlCol="0" anchor="t">
            <a:spAutoFit/>
          </a:bodyPr>
          <a:lstStyle/>
          <a:p>
            <a:pPr marR="0" indent="0" defTabSz="914400" fontAlgn="auto">
              <a:lnSpc>
                <a:spcPct val="100000"/>
              </a:lnSpc>
              <a:buClrTx/>
              <a:buSzTx/>
              <a:buFontTx/>
              <a:defRPr/>
            </a:pPr>
            <a:r>
              <a:rPr lang="en-US" altLang="zh-CN" sz="2400">
                <a:cs typeface="+mn-ea"/>
                <a:sym typeface="+mn-lt"/>
              </a:rPr>
              <a:t>    </a:t>
            </a:r>
            <a:r>
              <a:rPr lang="zh-CN" altLang="en-US" sz="2400">
                <a:cs typeface="+mn-ea"/>
                <a:sym typeface="+mn-lt"/>
              </a:rPr>
              <a:t>虽然通常并不需要建立正式的维护组织，但即使对于一个小的软件开发团体而言，非正式地委托责任也是绝对必要的。</a:t>
            </a:r>
          </a:p>
          <a:p>
            <a:pPr marR="0" indent="0" defTabSz="914400" fontAlgn="auto">
              <a:lnSpc>
                <a:spcPct val="100000"/>
              </a:lnSpc>
              <a:buClrTx/>
              <a:buSzTx/>
              <a:buFontTx/>
              <a:defRPr/>
            </a:pPr>
            <a:r>
              <a:rPr lang="zh-CN" altLang="en-US" sz="2400">
                <a:cs typeface="+mn-ea"/>
                <a:sym typeface="+mn-lt"/>
              </a:rPr>
              <a:t>    每个维护要求都通过维护管理员转交给熟悉该产品的系统管理员去评价。系统管理员是被指定去熟悉一小部分产品程序的技术人员。系统管理员对维护任务做出评价之后，由变化授权人决定应该进行的活动。</a:t>
            </a:r>
          </a:p>
          <a:p>
            <a:pPr marR="0" indent="0" defTabSz="914400" fontAlgn="auto">
              <a:lnSpc>
                <a:spcPct val="100000"/>
              </a:lnSpc>
              <a:buClrTx/>
              <a:buSzTx/>
              <a:buFontTx/>
              <a:defRPr/>
            </a:pPr>
            <a:r>
              <a:rPr lang="zh-CN" altLang="en-US" sz="2400">
                <a:cs typeface="+mn-ea"/>
                <a:sym typeface="+mn-lt"/>
              </a:rPr>
              <a:t>    在维护活动开始之前就明确维护责任是十分必要的，这样做可以大大减少维护过程中可能出现的混乱。</a:t>
            </a:r>
          </a:p>
        </p:txBody>
      </p:sp>
      <p:sp>
        <p:nvSpPr>
          <p:cNvPr id="3" name="TextBox 6"/>
          <p:cNvSpPr txBox="1"/>
          <p:nvPr/>
        </p:nvSpPr>
        <p:spPr>
          <a:xfrm>
            <a:off x="537210" y="1186815"/>
            <a:ext cx="971042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3.1 </a:t>
            </a:r>
            <a:r>
              <a:rPr lang="zh-CN" altLang="en-US" sz="2800" b="1" dirty="0">
                <a:solidFill>
                  <a:schemeClr val="tx1">
                    <a:lumMod val="65000"/>
                    <a:lumOff val="35000"/>
                  </a:schemeClr>
                </a:solidFill>
                <a:cs typeface="+mn-ea"/>
                <a:sym typeface="+mn-lt"/>
              </a:rPr>
              <a:t>维护组织</a:t>
            </a:r>
          </a:p>
        </p:txBody>
      </p:sp>
      <p:grpSp>
        <p:nvGrpSpPr>
          <p:cNvPr id="1052677" name="组合 20"/>
          <p:cNvGrpSpPr/>
          <p:nvPr/>
        </p:nvGrpSpPr>
        <p:grpSpPr>
          <a:xfrm>
            <a:off x="6817360" y="2048510"/>
            <a:ext cx="5247640" cy="3475355"/>
            <a:chOff x="4910881" y="1417638"/>
            <a:chExt cx="4233119" cy="2803450"/>
          </a:xfrm>
        </p:grpSpPr>
        <p:sp>
          <p:nvSpPr>
            <p:cNvPr id="4" name="圆角矩形 3"/>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lt1"/>
                  </a:solidFill>
                  <a:effectLst/>
                  <a:uLnTx/>
                  <a:uFillTx/>
                  <a:cs typeface="+mn-ea"/>
                  <a:sym typeface="+mn-lt"/>
                </a:rPr>
                <a:t>维护管理员</a:t>
              </a:r>
            </a:p>
          </p:txBody>
        </p:sp>
        <p:sp>
          <p:nvSpPr>
            <p:cNvPr id="5" name="圆角矩形 4"/>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lt1"/>
                  </a:solidFill>
                  <a:effectLst/>
                  <a:uLnTx/>
                  <a:uFillTx/>
                  <a:cs typeface="+mn-ea"/>
                  <a:sym typeface="+mn-lt"/>
                </a:rPr>
                <a:t>系统管理员</a:t>
              </a:r>
            </a:p>
          </p:txBody>
        </p:sp>
        <p:sp>
          <p:nvSpPr>
            <p:cNvPr id="20" name="圆角矩形 19"/>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lt1"/>
                  </a:solidFill>
                  <a:effectLst/>
                  <a:uLnTx/>
                  <a:uFillTx/>
                  <a:cs typeface="+mn-ea"/>
                  <a:sym typeface="+mn-lt"/>
                </a:rPr>
                <a:t>程序技术人员</a:t>
              </a:r>
            </a:p>
          </p:txBody>
        </p:sp>
        <p:sp>
          <p:nvSpPr>
            <p:cNvPr id="21" name="圆角矩形 20"/>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lt1"/>
                  </a:solidFill>
                  <a:effectLst/>
                  <a:uLnTx/>
                  <a:uFillTx/>
                  <a:cs typeface="+mn-ea"/>
                  <a:sym typeface="+mn-lt"/>
                </a:rPr>
                <a:t>变化授权人</a:t>
              </a:r>
            </a:p>
          </p:txBody>
        </p:sp>
        <p:sp>
          <p:nvSpPr>
            <p:cNvPr id="22" name="下箭头 21"/>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23" name="下箭头 22"/>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1052684" name="文本框 18"/>
            <p:cNvSpPr txBox="1"/>
            <p:nvPr/>
          </p:nvSpPr>
          <p:spPr>
            <a:xfrm>
              <a:off x="5774394" y="1937361"/>
              <a:ext cx="1322177" cy="247408"/>
            </a:xfrm>
            <a:prstGeom prst="rect">
              <a:avLst/>
            </a:prstGeom>
            <a:noFill/>
            <a:ln w="9525">
              <a:noFill/>
            </a:ln>
          </p:spPr>
          <p:txBody>
            <a:bodyPr anchor="t">
              <a:spAutoFit/>
            </a:bodyPr>
            <a:lstStyle/>
            <a:p>
              <a:r>
                <a:rPr lang="zh-CN" altLang="en-US" sz="1400" dirty="0">
                  <a:cs typeface="+mn-ea"/>
                  <a:sym typeface="+mn-lt"/>
                </a:rPr>
                <a:t>转交维护要求</a:t>
              </a:r>
            </a:p>
          </p:txBody>
        </p:sp>
        <p:sp>
          <p:nvSpPr>
            <p:cNvPr id="1052685" name="文本框 26"/>
            <p:cNvSpPr txBox="1"/>
            <p:nvPr/>
          </p:nvSpPr>
          <p:spPr>
            <a:xfrm>
              <a:off x="5855127" y="3264113"/>
              <a:ext cx="1322177" cy="247408"/>
            </a:xfrm>
            <a:prstGeom prst="rect">
              <a:avLst/>
            </a:prstGeom>
            <a:noFill/>
            <a:ln w="9525">
              <a:noFill/>
            </a:ln>
          </p:spPr>
          <p:txBody>
            <a:bodyPr anchor="t">
              <a:spAutoFit/>
            </a:bodyPr>
            <a:lstStyle/>
            <a:p>
              <a:r>
                <a:rPr lang="zh-CN" altLang="en-US" sz="1400" dirty="0">
                  <a:cs typeface="+mn-ea"/>
                  <a:sym typeface="+mn-lt"/>
                </a:rPr>
                <a:t>指定维护人员</a:t>
              </a:r>
            </a:p>
          </p:txBody>
        </p:sp>
        <p:sp>
          <p:nvSpPr>
            <p:cNvPr id="24" name="右箭头 23"/>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cs typeface="+mn-ea"/>
                <a:sym typeface="+mn-lt"/>
              </a:endParaRPr>
            </a:p>
          </p:txBody>
        </p:sp>
        <p:sp>
          <p:nvSpPr>
            <p:cNvPr id="1052687" name="文本框 28"/>
            <p:cNvSpPr txBox="1"/>
            <p:nvPr/>
          </p:nvSpPr>
          <p:spPr>
            <a:xfrm>
              <a:off x="6395187" y="2201927"/>
              <a:ext cx="1322177" cy="421055"/>
            </a:xfrm>
            <a:prstGeom prst="rect">
              <a:avLst/>
            </a:prstGeom>
            <a:noFill/>
            <a:ln w="9525">
              <a:noFill/>
            </a:ln>
          </p:spPr>
          <p:txBody>
            <a:bodyPr anchor="t">
              <a:spAutoFit/>
            </a:bodyPr>
            <a:lstStyle/>
            <a:p>
              <a:r>
                <a:rPr lang="zh-CN" altLang="en-US" sz="1400" dirty="0">
                  <a:cs typeface="+mn-ea"/>
                  <a:sym typeface="+mn-lt"/>
                </a:rPr>
                <a:t>评价后上交，促成决定活动</a:t>
              </a:r>
            </a:p>
          </p:txBody>
        </p:sp>
      </p:grpSp>
      <p:cxnSp>
        <p:nvCxnSpPr>
          <p:cNvPr id="25" name="直接连接符 24">
            <a:extLst>
              <a:ext uri="{FF2B5EF4-FFF2-40B4-BE49-F238E27FC236}">
                <a16:creationId xmlns:a16="http://schemas.microsoft.com/office/drawing/2014/main" id="{F13BC836-5FDA-8A43-FF1F-06F169B70828}"/>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116877EE-4731-EBD2-2054-0B5276FE5528}"/>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27" name="TextBox 6">
            <a:extLst>
              <a:ext uri="{FF2B5EF4-FFF2-40B4-BE49-F238E27FC236}">
                <a16:creationId xmlns:a16="http://schemas.microsoft.com/office/drawing/2014/main" id="{F77333B2-6FD3-8CFF-C220-B7BA9854C0CE}"/>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8" name="TextBox 7">
            <a:extLst>
              <a:ext uri="{FF2B5EF4-FFF2-40B4-BE49-F238E27FC236}">
                <a16:creationId xmlns:a16="http://schemas.microsoft.com/office/drawing/2014/main" id="{B7E77522-A2BD-5A73-713E-8D39C3B6E0A7}"/>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9" name="TextBox 9">
            <a:extLst>
              <a:ext uri="{FF2B5EF4-FFF2-40B4-BE49-F238E27FC236}">
                <a16:creationId xmlns:a16="http://schemas.microsoft.com/office/drawing/2014/main" id="{A4485F3A-3314-E526-5434-32B4F1B883EA}"/>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30" name="TextBox 10">
            <a:extLst>
              <a:ext uri="{FF2B5EF4-FFF2-40B4-BE49-F238E27FC236}">
                <a16:creationId xmlns:a16="http://schemas.microsoft.com/office/drawing/2014/main" id="{36A69D96-3C94-5B3D-2252-DC7DD6ED41BD}"/>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31" name="直接连接符 30">
            <a:extLst>
              <a:ext uri="{FF2B5EF4-FFF2-40B4-BE49-F238E27FC236}">
                <a16:creationId xmlns:a16="http://schemas.microsoft.com/office/drawing/2014/main" id="{C744F740-BCAA-D38A-A57C-298301FB2E6B}"/>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id="{1CCA9606-9FD8-4877-BB3E-AF7008170F71}"/>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3" name="TextBox 6"/>
          <p:cNvSpPr txBox="1"/>
          <p:nvPr/>
        </p:nvSpPr>
        <p:spPr>
          <a:xfrm>
            <a:off x="537210" y="1186815"/>
            <a:ext cx="971042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3.2 </a:t>
            </a:r>
            <a:r>
              <a:rPr lang="zh-CN" altLang="en-US" sz="2800" b="1" dirty="0">
                <a:solidFill>
                  <a:schemeClr val="tx1">
                    <a:lumMod val="65000"/>
                    <a:lumOff val="35000"/>
                  </a:schemeClr>
                </a:solidFill>
                <a:cs typeface="+mn-ea"/>
                <a:sym typeface="+mn-lt"/>
              </a:rPr>
              <a:t>维护报告</a:t>
            </a:r>
          </a:p>
        </p:txBody>
      </p:sp>
      <p:sp>
        <p:nvSpPr>
          <p:cNvPr id="25" name="文本框 24"/>
          <p:cNvSpPr txBox="1"/>
          <p:nvPr/>
        </p:nvSpPr>
        <p:spPr>
          <a:xfrm>
            <a:off x="1124585" y="1894205"/>
            <a:ext cx="10184765" cy="3969385"/>
          </a:xfrm>
          <a:prstGeom prst="rect">
            <a:avLst/>
          </a:prstGeom>
          <a:noFill/>
        </p:spPr>
        <p:txBody>
          <a:bodyPr wrap="square" rtlCol="0" anchor="t">
            <a:spAutoFit/>
          </a:bodyPr>
          <a:lstStyle/>
          <a:p>
            <a:pPr fontAlgn="auto">
              <a:lnSpc>
                <a:spcPct val="150000"/>
              </a:lnSpc>
            </a:pPr>
            <a:r>
              <a:rPr lang="en-US" altLang="zh-CN" sz="2400" dirty="0">
                <a:solidFill>
                  <a:srgbClr val="000000"/>
                </a:solidFill>
                <a:cs typeface="+mn-ea"/>
                <a:sym typeface="+mn-lt"/>
              </a:rPr>
              <a:t>    </a:t>
            </a:r>
            <a:r>
              <a:rPr lang="zh-CN" altLang="en-US" sz="2400" dirty="0">
                <a:solidFill>
                  <a:srgbClr val="000000"/>
                </a:solidFill>
                <a:cs typeface="+mn-ea"/>
                <a:sym typeface="+mn-lt"/>
              </a:rPr>
              <a:t>应该用标准化的格式表达所有软件维护要求。</a:t>
            </a:r>
            <a:endParaRPr lang="en-US" altLang="zh-CN" sz="2400" dirty="0">
              <a:solidFill>
                <a:srgbClr val="000000"/>
              </a:solidFill>
              <a:cs typeface="+mn-ea"/>
              <a:sym typeface="+mn-lt"/>
            </a:endParaRPr>
          </a:p>
          <a:p>
            <a:pPr fontAlgn="auto">
              <a:lnSpc>
                <a:spcPct val="150000"/>
              </a:lnSpc>
            </a:pPr>
            <a:r>
              <a:rPr lang="zh-CN" altLang="en-US" sz="2400" dirty="0">
                <a:solidFill>
                  <a:srgbClr val="000000"/>
                </a:solidFill>
                <a:cs typeface="+mn-ea"/>
                <a:sym typeface="+mn-lt"/>
              </a:rPr>
              <a:t>    软件维护人员通常给用户提供空白的</a:t>
            </a:r>
            <a:r>
              <a:rPr lang="zh-CN" altLang="en-US" sz="2400" dirty="0">
                <a:solidFill>
                  <a:srgbClr val="FF0000"/>
                </a:solidFill>
                <a:cs typeface="+mn-ea"/>
                <a:sym typeface="+mn-lt"/>
              </a:rPr>
              <a:t>维护要求表</a:t>
            </a:r>
            <a:r>
              <a:rPr lang="en-US" altLang="zh-CN" sz="2400" dirty="0">
                <a:solidFill>
                  <a:srgbClr val="000000"/>
                </a:solidFill>
                <a:cs typeface="+mn-ea"/>
                <a:sym typeface="+mn-lt"/>
              </a:rPr>
              <a:t>——</a:t>
            </a:r>
            <a:r>
              <a:rPr lang="zh-CN" altLang="en-US" sz="2400" dirty="0">
                <a:solidFill>
                  <a:srgbClr val="000000"/>
                </a:solidFill>
                <a:cs typeface="+mn-ea"/>
                <a:sym typeface="+mn-lt"/>
              </a:rPr>
              <a:t>有时称为软件问题报告表，这个表格由要求一项维护活动的用户填写。如果遇到了一个错误，那么必须完整描述导致出现错误的环境</a:t>
            </a:r>
            <a:r>
              <a:rPr lang="en-US" altLang="zh-CN" sz="2400" dirty="0">
                <a:solidFill>
                  <a:srgbClr val="000000"/>
                </a:solidFill>
                <a:cs typeface="+mn-ea"/>
                <a:sym typeface="+mn-lt"/>
              </a:rPr>
              <a:t>(</a:t>
            </a:r>
            <a:r>
              <a:rPr lang="zh-CN" altLang="en-US" sz="2400" dirty="0">
                <a:solidFill>
                  <a:srgbClr val="000000"/>
                </a:solidFill>
                <a:cs typeface="+mn-ea"/>
                <a:sym typeface="+mn-lt"/>
              </a:rPr>
              <a:t>包括输入数据、全部输出数据以及其他有关信息</a:t>
            </a:r>
            <a:r>
              <a:rPr lang="en-US" altLang="zh-CN" sz="2400" dirty="0">
                <a:solidFill>
                  <a:srgbClr val="000000"/>
                </a:solidFill>
                <a:cs typeface="+mn-ea"/>
                <a:sym typeface="+mn-lt"/>
              </a:rPr>
              <a:t>)</a:t>
            </a:r>
            <a:r>
              <a:rPr lang="zh-CN" altLang="en-US" sz="2400" dirty="0">
                <a:solidFill>
                  <a:srgbClr val="000000"/>
                </a:solidFill>
                <a:cs typeface="+mn-ea"/>
                <a:sym typeface="+mn-lt"/>
              </a:rPr>
              <a:t>。</a:t>
            </a:r>
            <a:endParaRPr lang="en-US" altLang="zh-CN" sz="2400" dirty="0">
              <a:solidFill>
                <a:srgbClr val="000000"/>
              </a:solidFill>
              <a:cs typeface="+mn-ea"/>
              <a:sym typeface="+mn-lt"/>
            </a:endParaRPr>
          </a:p>
          <a:p>
            <a:pPr fontAlgn="auto">
              <a:lnSpc>
                <a:spcPct val="150000"/>
              </a:lnSpc>
            </a:pPr>
            <a:r>
              <a:rPr lang="zh-CN" altLang="en-US" sz="2400" dirty="0">
                <a:solidFill>
                  <a:srgbClr val="000000"/>
                </a:solidFill>
                <a:cs typeface="+mn-ea"/>
                <a:sym typeface="+mn-lt"/>
              </a:rPr>
              <a:t>    对于适应性或完善性的维护要求，应该提出一个简短的需求说明书。如前所述，由维护管理员和系统管理员评价用户提交的维护要求表。</a:t>
            </a:r>
            <a:endParaRPr lang="zh-CN" altLang="en-US" sz="2400">
              <a:cs typeface="+mn-ea"/>
              <a:sym typeface="+mn-lt"/>
            </a:endParaRPr>
          </a:p>
        </p:txBody>
      </p:sp>
      <p:cxnSp>
        <p:nvCxnSpPr>
          <p:cNvPr id="2" name="直接连接符 1">
            <a:extLst>
              <a:ext uri="{FF2B5EF4-FFF2-40B4-BE49-F238E27FC236}">
                <a16:creationId xmlns:a16="http://schemas.microsoft.com/office/drawing/2014/main" id="{0FEF7B92-468D-5338-C41A-AED433B1933D}"/>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D31E90D0-72B2-8CF2-3070-949219A4DDCF}"/>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5" name="TextBox 6">
            <a:extLst>
              <a:ext uri="{FF2B5EF4-FFF2-40B4-BE49-F238E27FC236}">
                <a16:creationId xmlns:a16="http://schemas.microsoft.com/office/drawing/2014/main" id="{3C0BD7EC-ABD4-6301-63F2-2E7F9ADF873B}"/>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0" name="TextBox 7">
            <a:extLst>
              <a:ext uri="{FF2B5EF4-FFF2-40B4-BE49-F238E27FC236}">
                <a16:creationId xmlns:a16="http://schemas.microsoft.com/office/drawing/2014/main" id="{B9029719-38AA-040F-FEC4-16BD6B70EBAA}"/>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1" name="TextBox 9">
            <a:extLst>
              <a:ext uri="{FF2B5EF4-FFF2-40B4-BE49-F238E27FC236}">
                <a16:creationId xmlns:a16="http://schemas.microsoft.com/office/drawing/2014/main" id="{5DE95568-DA74-6284-7658-70E17FB4FAD6}"/>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2" name="TextBox 10">
            <a:extLst>
              <a:ext uri="{FF2B5EF4-FFF2-40B4-BE49-F238E27FC236}">
                <a16:creationId xmlns:a16="http://schemas.microsoft.com/office/drawing/2014/main" id="{7168C759-9653-32A4-42C5-DB322F97F5E6}"/>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3" name="直接连接符 22">
            <a:extLst>
              <a:ext uri="{FF2B5EF4-FFF2-40B4-BE49-F238E27FC236}">
                <a16:creationId xmlns:a16="http://schemas.microsoft.com/office/drawing/2014/main" id="{6F4E4622-AC1E-EB51-A4DB-84DF3848219C}"/>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id="{2870D8D1-41CA-45C5-9253-3F27BFD8DA1F}"/>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2" name="文本框 1"/>
          <p:cNvSpPr txBox="1"/>
          <p:nvPr/>
        </p:nvSpPr>
        <p:spPr>
          <a:xfrm>
            <a:off x="994551" y="1308100"/>
            <a:ext cx="10202898" cy="4437753"/>
          </a:xfrm>
          <a:prstGeom prst="rect">
            <a:avLst/>
          </a:prstGeom>
          <a:noFill/>
        </p:spPr>
        <p:txBody>
          <a:bodyPr wrap="square" rtlCol="0" anchor="t">
            <a:spAutoFit/>
          </a:bodyPr>
          <a:lstStyle/>
          <a:p>
            <a:pPr fontAlgn="auto">
              <a:lnSpc>
                <a:spcPct val="150000"/>
              </a:lnSpc>
            </a:pPr>
            <a:r>
              <a:rPr lang="zh-CN" altLang="en-US" sz="2400" dirty="0">
                <a:solidFill>
                  <a:srgbClr val="000000"/>
                </a:solidFill>
                <a:cs typeface="+mn-ea"/>
                <a:sym typeface="+mn-lt"/>
              </a:rPr>
              <a:t>    维护要求表是一个外部产生的文件，它是计划维护活动的基础。软件组织内部应该制定出一个软件修改报告，它给出下述信息。</a:t>
            </a:r>
          </a:p>
          <a:p>
            <a:pPr marL="1257300" lvl="2" indent="-342900" fontAlgn="auto">
              <a:lnSpc>
                <a:spcPct val="150000"/>
              </a:lnSpc>
              <a:buClr>
                <a:srgbClr val="16468D"/>
              </a:buClr>
              <a:buFont typeface="Wingdings" panose="05000000000000000000" charset="0"/>
              <a:buChar char="p"/>
            </a:pPr>
            <a:r>
              <a:rPr lang="zh-CN" altLang="en-US" sz="2400" dirty="0">
                <a:solidFill>
                  <a:srgbClr val="000000"/>
                </a:solidFill>
                <a:cs typeface="+mn-ea"/>
                <a:sym typeface="+mn-lt"/>
              </a:rPr>
              <a:t>满足维护要求表中提出的要求所需要的工作量。</a:t>
            </a:r>
          </a:p>
          <a:p>
            <a:pPr marL="1257300" lvl="2" indent="-342900" fontAlgn="auto">
              <a:lnSpc>
                <a:spcPct val="150000"/>
              </a:lnSpc>
              <a:buClr>
                <a:srgbClr val="16468D"/>
              </a:buClr>
              <a:buFont typeface="Wingdings" panose="05000000000000000000" charset="0"/>
              <a:buChar char="p"/>
            </a:pPr>
            <a:r>
              <a:rPr lang="zh-CN" altLang="en-US" sz="2400" dirty="0">
                <a:solidFill>
                  <a:srgbClr val="000000"/>
                </a:solidFill>
                <a:cs typeface="+mn-ea"/>
                <a:sym typeface="+mn-lt"/>
              </a:rPr>
              <a:t>维护要求的性质。</a:t>
            </a:r>
          </a:p>
          <a:p>
            <a:pPr marL="1257300" lvl="2" indent="-342900" fontAlgn="auto">
              <a:lnSpc>
                <a:spcPct val="150000"/>
              </a:lnSpc>
              <a:buClr>
                <a:srgbClr val="16468D"/>
              </a:buClr>
              <a:buFont typeface="Wingdings" panose="05000000000000000000" charset="0"/>
              <a:buChar char="p"/>
            </a:pPr>
            <a:r>
              <a:rPr lang="zh-CN" altLang="en-US" sz="2400" dirty="0">
                <a:solidFill>
                  <a:srgbClr val="000000"/>
                </a:solidFill>
                <a:cs typeface="+mn-ea"/>
                <a:sym typeface="+mn-lt"/>
              </a:rPr>
              <a:t>这项要求的优先次序。</a:t>
            </a:r>
          </a:p>
          <a:p>
            <a:pPr marL="1257300" lvl="2" indent="-342900" fontAlgn="auto">
              <a:lnSpc>
                <a:spcPct val="150000"/>
              </a:lnSpc>
              <a:buClr>
                <a:srgbClr val="16468D"/>
              </a:buClr>
              <a:buFont typeface="Wingdings" panose="05000000000000000000" charset="0"/>
              <a:buChar char="p"/>
            </a:pPr>
            <a:r>
              <a:rPr lang="zh-CN" altLang="en-US" sz="2400" dirty="0">
                <a:solidFill>
                  <a:srgbClr val="000000"/>
                </a:solidFill>
                <a:cs typeface="+mn-ea"/>
                <a:sym typeface="+mn-lt"/>
              </a:rPr>
              <a:t>与修改有关的事后数据。</a:t>
            </a:r>
          </a:p>
          <a:p>
            <a:pPr marL="342900" indent="-342900" fontAlgn="auto">
              <a:lnSpc>
                <a:spcPct val="150000"/>
              </a:lnSpc>
            </a:pPr>
            <a:r>
              <a:rPr lang="zh-CN" altLang="en-US" sz="2400" dirty="0">
                <a:solidFill>
                  <a:srgbClr val="000000"/>
                </a:solidFill>
                <a:cs typeface="+mn-ea"/>
                <a:sym typeface="+mn-lt"/>
              </a:rPr>
              <a:t>      在拟定进一步的维护计划之前，把软件修改报告提交给变化授权人审查批准。</a:t>
            </a:r>
            <a:endParaRPr lang="zh-CN" altLang="en-US" sz="2400" dirty="0">
              <a:cs typeface="+mn-ea"/>
              <a:sym typeface="+mn-lt"/>
            </a:endParaRPr>
          </a:p>
        </p:txBody>
      </p:sp>
      <p:cxnSp>
        <p:nvCxnSpPr>
          <p:cNvPr id="3" name="直接连接符 2">
            <a:extLst>
              <a:ext uri="{FF2B5EF4-FFF2-40B4-BE49-F238E27FC236}">
                <a16:creationId xmlns:a16="http://schemas.microsoft.com/office/drawing/2014/main" id="{E5082858-4C15-1913-AA9D-8714936F638B}"/>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59B75FD1-918D-4096-7401-ACA0DA0B0403}"/>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5" name="TextBox 6">
            <a:extLst>
              <a:ext uri="{FF2B5EF4-FFF2-40B4-BE49-F238E27FC236}">
                <a16:creationId xmlns:a16="http://schemas.microsoft.com/office/drawing/2014/main" id="{DE62F3E7-BC32-A659-F649-F1B99D6615CB}"/>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0" name="TextBox 7">
            <a:extLst>
              <a:ext uri="{FF2B5EF4-FFF2-40B4-BE49-F238E27FC236}">
                <a16:creationId xmlns:a16="http://schemas.microsoft.com/office/drawing/2014/main" id="{9F51EDED-3908-40A0-3804-40722122E553}"/>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1" name="TextBox 9">
            <a:extLst>
              <a:ext uri="{FF2B5EF4-FFF2-40B4-BE49-F238E27FC236}">
                <a16:creationId xmlns:a16="http://schemas.microsoft.com/office/drawing/2014/main" id="{7E37E17A-C729-2BBB-DCDE-73206F789716}"/>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2" name="TextBox 10">
            <a:extLst>
              <a:ext uri="{FF2B5EF4-FFF2-40B4-BE49-F238E27FC236}">
                <a16:creationId xmlns:a16="http://schemas.microsoft.com/office/drawing/2014/main" id="{5A1B9333-F444-BAE8-F3EE-16B933F9806C}"/>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3" name="直接连接符 22">
            <a:extLst>
              <a:ext uri="{FF2B5EF4-FFF2-40B4-BE49-F238E27FC236}">
                <a16:creationId xmlns:a16="http://schemas.microsoft.com/office/drawing/2014/main" id="{A5B0EB2E-BCBF-D185-E047-98E127570A68}"/>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98E2C8FF-5DA9-40E0-A281-A3C3788940AA}"/>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3" name="TextBox 6"/>
          <p:cNvSpPr txBox="1"/>
          <p:nvPr/>
        </p:nvSpPr>
        <p:spPr>
          <a:xfrm>
            <a:off x="537210" y="1186815"/>
            <a:ext cx="971042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3.3 </a:t>
            </a:r>
            <a:r>
              <a:rPr lang="zh-CN" altLang="en-US" sz="2800" b="1" dirty="0">
                <a:solidFill>
                  <a:schemeClr val="tx1">
                    <a:lumMod val="65000"/>
                    <a:lumOff val="35000"/>
                  </a:schemeClr>
                </a:solidFill>
                <a:cs typeface="+mn-ea"/>
                <a:sym typeface="+mn-lt"/>
              </a:rPr>
              <a:t>维护的事件流</a:t>
            </a:r>
          </a:p>
        </p:txBody>
      </p:sp>
      <p:pic>
        <p:nvPicPr>
          <p:cNvPr id="1058820" name="图片 1"/>
          <p:cNvPicPr>
            <a:picLocks noChangeAspect="1"/>
          </p:cNvPicPr>
          <p:nvPr/>
        </p:nvPicPr>
        <p:blipFill>
          <a:blip r:embed="rId4"/>
          <a:stretch>
            <a:fillRect/>
          </a:stretch>
        </p:blipFill>
        <p:spPr>
          <a:xfrm>
            <a:off x="6266180" y="1745656"/>
            <a:ext cx="5925820" cy="4116021"/>
          </a:xfrm>
          <a:prstGeom prst="rect">
            <a:avLst/>
          </a:prstGeom>
          <a:noFill/>
          <a:ln w="9525">
            <a:noFill/>
          </a:ln>
        </p:spPr>
      </p:pic>
      <p:sp>
        <p:nvSpPr>
          <p:cNvPr id="1058821" name="文本框 3"/>
          <p:cNvSpPr txBox="1"/>
          <p:nvPr/>
        </p:nvSpPr>
        <p:spPr>
          <a:xfrm>
            <a:off x="536575" y="1969770"/>
            <a:ext cx="5729605" cy="3969385"/>
          </a:xfrm>
          <a:prstGeom prst="rect">
            <a:avLst/>
          </a:prstGeom>
          <a:noFill/>
          <a:ln w="15875">
            <a:noFill/>
          </a:ln>
        </p:spPr>
        <p:txBody>
          <a:bodyPr wrap="square" anchor="t">
            <a:spAutoFit/>
          </a:bodyPr>
          <a:lstStyle/>
          <a:p>
            <a:pPr fontAlgn="auto">
              <a:lnSpc>
                <a:spcPct val="150000"/>
              </a:lnSpc>
            </a:pPr>
            <a:r>
              <a:rPr lang="en-US" altLang="zh-CN" sz="2400" dirty="0">
                <a:cs typeface="+mn-ea"/>
                <a:sym typeface="+mn-lt"/>
              </a:rPr>
              <a:t>    </a:t>
            </a:r>
            <a:r>
              <a:rPr lang="zh-CN" altLang="en-US" sz="2400" dirty="0">
                <a:cs typeface="+mn-ea"/>
                <a:sym typeface="+mn-lt"/>
              </a:rPr>
              <a:t>右图描绘了一项维护要求而引出的一串事件。</a:t>
            </a:r>
            <a:endParaRPr lang="en-US" altLang="zh-CN" sz="2400" dirty="0">
              <a:cs typeface="+mn-ea"/>
              <a:sym typeface="+mn-lt"/>
            </a:endParaRPr>
          </a:p>
          <a:p>
            <a:pPr fontAlgn="auto">
              <a:lnSpc>
                <a:spcPct val="150000"/>
              </a:lnSpc>
            </a:pPr>
            <a:r>
              <a:rPr lang="zh-CN" altLang="en-US" sz="2400" dirty="0">
                <a:cs typeface="+mn-ea"/>
                <a:sym typeface="+mn-lt"/>
              </a:rPr>
              <a:t>    首先应该确定要求进行的维护的类型。用户常常把一项要求看作是为了改正软件的错误</a:t>
            </a:r>
            <a:r>
              <a:rPr lang="en-US" altLang="zh-CN" sz="2400" dirty="0">
                <a:cs typeface="+mn-ea"/>
                <a:sym typeface="+mn-lt"/>
              </a:rPr>
              <a:t>(</a:t>
            </a:r>
            <a:r>
              <a:rPr lang="zh-CN" altLang="en-US" sz="2400" dirty="0">
                <a:cs typeface="+mn-ea"/>
                <a:sym typeface="+mn-lt"/>
              </a:rPr>
              <a:t>改正性维护</a:t>
            </a:r>
            <a:r>
              <a:rPr lang="en-US" altLang="zh-CN" sz="2400" dirty="0">
                <a:cs typeface="+mn-ea"/>
                <a:sym typeface="+mn-lt"/>
              </a:rPr>
              <a:t>)</a:t>
            </a:r>
            <a:r>
              <a:rPr lang="zh-CN" altLang="en-US" sz="2400" dirty="0">
                <a:cs typeface="+mn-ea"/>
                <a:sym typeface="+mn-lt"/>
              </a:rPr>
              <a:t>，而开发人员可能把同一项要求看作是适应性或完善性维护。当存在不同意见时必须协商解决。</a:t>
            </a:r>
          </a:p>
        </p:txBody>
      </p:sp>
      <p:cxnSp>
        <p:nvCxnSpPr>
          <p:cNvPr id="2" name="直接连接符 1">
            <a:extLst>
              <a:ext uri="{FF2B5EF4-FFF2-40B4-BE49-F238E27FC236}">
                <a16:creationId xmlns:a16="http://schemas.microsoft.com/office/drawing/2014/main" id="{7079394A-D5DD-3F8D-3456-B2AF6F2EAF57}"/>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4FBE3B7F-0BD6-FF2D-F337-0E9681FA4BDB}"/>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5" name="TextBox 6">
            <a:extLst>
              <a:ext uri="{FF2B5EF4-FFF2-40B4-BE49-F238E27FC236}">
                <a16:creationId xmlns:a16="http://schemas.microsoft.com/office/drawing/2014/main" id="{A9D29661-6E60-23B7-FD0D-D43B83084E8C}"/>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0" name="TextBox 7">
            <a:extLst>
              <a:ext uri="{FF2B5EF4-FFF2-40B4-BE49-F238E27FC236}">
                <a16:creationId xmlns:a16="http://schemas.microsoft.com/office/drawing/2014/main" id="{F3DC91F8-5007-6718-E16D-268B7946750F}"/>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1" name="TextBox 9">
            <a:extLst>
              <a:ext uri="{FF2B5EF4-FFF2-40B4-BE49-F238E27FC236}">
                <a16:creationId xmlns:a16="http://schemas.microsoft.com/office/drawing/2014/main" id="{FEC1A2F8-230C-1400-3923-580F5C8A4B6E}"/>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2" name="TextBox 10">
            <a:extLst>
              <a:ext uri="{FF2B5EF4-FFF2-40B4-BE49-F238E27FC236}">
                <a16:creationId xmlns:a16="http://schemas.microsoft.com/office/drawing/2014/main" id="{CFA109F7-20DF-9D49-4F51-ADF620F3B6A1}"/>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3" name="直接连接符 22">
            <a:extLst>
              <a:ext uri="{FF2B5EF4-FFF2-40B4-BE49-F238E27FC236}">
                <a16:creationId xmlns:a16="http://schemas.microsoft.com/office/drawing/2014/main" id="{CDE7D4FD-F8D8-02C6-CF1A-839908AD04E0}"/>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BD05D8B-07C7-40ED-8979-B2C002671C24}"/>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2" name="文本框 1"/>
          <p:cNvSpPr txBox="1"/>
          <p:nvPr/>
        </p:nvSpPr>
        <p:spPr>
          <a:xfrm>
            <a:off x="592455" y="1687830"/>
            <a:ext cx="11007090" cy="3969385"/>
          </a:xfrm>
          <a:prstGeom prst="rect">
            <a:avLst/>
          </a:prstGeom>
          <a:noFill/>
        </p:spPr>
        <p:txBody>
          <a:bodyPr wrap="square" rtlCol="0" anchor="t">
            <a:spAutoFit/>
          </a:bodyPr>
          <a:lstStyle/>
          <a:p>
            <a:pPr fontAlgn="auto">
              <a:lnSpc>
                <a:spcPct val="150000"/>
              </a:lnSpc>
            </a:pPr>
            <a:r>
              <a:rPr lang="zh-CN" altLang="en-US" sz="2400" dirty="0">
                <a:cs typeface="+mn-ea"/>
                <a:sym typeface="+mn-lt"/>
              </a:rPr>
              <a:t>    由上图可知，对一项改正性维护要求</a:t>
            </a:r>
            <a:r>
              <a:rPr lang="en-US" altLang="zh-CN" sz="2400" dirty="0">
                <a:cs typeface="+mn-ea"/>
                <a:sym typeface="+mn-lt"/>
              </a:rPr>
              <a:t>(</a:t>
            </a:r>
            <a:r>
              <a:rPr lang="zh-CN" altLang="en-US" sz="2400" dirty="0">
                <a:cs typeface="+mn-ea"/>
                <a:sym typeface="+mn-lt"/>
              </a:rPr>
              <a:t>图中“错误”通路</a:t>
            </a:r>
            <a:r>
              <a:rPr lang="en-US" altLang="zh-CN" sz="2400" dirty="0">
                <a:cs typeface="+mn-ea"/>
                <a:sym typeface="+mn-lt"/>
              </a:rPr>
              <a:t>)</a:t>
            </a:r>
            <a:r>
              <a:rPr lang="zh-CN" altLang="en-US" sz="2400" dirty="0">
                <a:cs typeface="+mn-ea"/>
                <a:sym typeface="+mn-lt"/>
              </a:rPr>
              <a:t>的处理，从估量错误的严重程度开始。如果是一个严重的错误，则在系统管理员的指导下分派人员，并且立即开始问题分析过程。如果错误并不严重，那么改正性的维护和其他要求软件开发资源的任务一起统筹安排。</a:t>
            </a:r>
            <a:endParaRPr lang="en-US" altLang="zh-CN" sz="2400" dirty="0">
              <a:cs typeface="+mn-ea"/>
              <a:sym typeface="+mn-lt"/>
            </a:endParaRPr>
          </a:p>
          <a:p>
            <a:pPr fontAlgn="auto">
              <a:lnSpc>
                <a:spcPct val="150000"/>
              </a:lnSpc>
            </a:pPr>
            <a:r>
              <a:rPr lang="en-US" altLang="zh-CN" sz="2400" dirty="0">
                <a:cs typeface="+mn-ea"/>
                <a:sym typeface="+mn-lt"/>
              </a:rPr>
              <a:t>    </a:t>
            </a:r>
            <a:r>
              <a:rPr lang="zh-CN" altLang="en-US" sz="2400" dirty="0">
                <a:cs typeface="+mn-ea"/>
                <a:sym typeface="+mn-lt"/>
              </a:rPr>
              <a:t>适应性维护和完善性维护的要求沿着相同的事件流通路前进。应该确定每个维护要求的优先次序，并且安排要求的工作时间，就好像它是另一个开发任务一样。如果一项维护要求的优先次序非常高，可能立即开始维护工作。</a:t>
            </a:r>
          </a:p>
        </p:txBody>
      </p:sp>
      <p:cxnSp>
        <p:nvCxnSpPr>
          <p:cNvPr id="3" name="直接连接符 2">
            <a:extLst>
              <a:ext uri="{FF2B5EF4-FFF2-40B4-BE49-F238E27FC236}">
                <a16:creationId xmlns:a16="http://schemas.microsoft.com/office/drawing/2014/main" id="{91342E82-8422-6546-7BE3-63B74740FBBD}"/>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DE48FA12-8578-CFE1-E70F-B7FAD4DC2ED0}"/>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5" name="TextBox 6">
            <a:extLst>
              <a:ext uri="{FF2B5EF4-FFF2-40B4-BE49-F238E27FC236}">
                <a16:creationId xmlns:a16="http://schemas.microsoft.com/office/drawing/2014/main" id="{A62CE67C-5B6A-AAC1-4EC9-E1ADB8EA10B2}"/>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0" name="TextBox 7">
            <a:extLst>
              <a:ext uri="{FF2B5EF4-FFF2-40B4-BE49-F238E27FC236}">
                <a16:creationId xmlns:a16="http://schemas.microsoft.com/office/drawing/2014/main" id="{7C29F50A-D128-6F31-1C8D-BDA39B14171E}"/>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1" name="TextBox 9">
            <a:extLst>
              <a:ext uri="{FF2B5EF4-FFF2-40B4-BE49-F238E27FC236}">
                <a16:creationId xmlns:a16="http://schemas.microsoft.com/office/drawing/2014/main" id="{57768DAB-0E44-3CB9-7894-98DFCB710CE0}"/>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2" name="TextBox 10">
            <a:extLst>
              <a:ext uri="{FF2B5EF4-FFF2-40B4-BE49-F238E27FC236}">
                <a16:creationId xmlns:a16="http://schemas.microsoft.com/office/drawing/2014/main" id="{EBFB072C-70C6-35AC-6450-CFC4A192611A}"/>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3" name="直接连接符 22">
            <a:extLst>
              <a:ext uri="{FF2B5EF4-FFF2-40B4-BE49-F238E27FC236}">
                <a16:creationId xmlns:a16="http://schemas.microsoft.com/office/drawing/2014/main" id="{DE96F64B-BDD3-4CAB-1D10-918D0679048B}"/>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A8E7AF0B-4A09-4307-8AF9-4B5447FB6691}"/>
              </a:ext>
            </a:extLst>
          </p:cNvPr>
          <p:cNvSpPr txBox="1"/>
          <p:nvPr/>
        </p:nvSpPr>
        <p:spPr>
          <a:xfrm>
            <a:off x="537210" y="1186815"/>
            <a:ext cx="971042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3.3 </a:t>
            </a:r>
            <a:r>
              <a:rPr lang="zh-CN" altLang="en-US" sz="2800" b="1" dirty="0">
                <a:solidFill>
                  <a:schemeClr val="tx1">
                    <a:lumMod val="65000"/>
                    <a:lumOff val="35000"/>
                  </a:schemeClr>
                </a:solidFill>
                <a:cs typeface="+mn-ea"/>
                <a:sym typeface="+mn-lt"/>
              </a:rPr>
              <a:t>维护的事件流</a:t>
            </a:r>
          </a:p>
        </p:txBody>
      </p:sp>
      <p:cxnSp>
        <p:nvCxnSpPr>
          <p:cNvPr id="14" name="直接连接符 13">
            <a:extLst>
              <a:ext uri="{FF2B5EF4-FFF2-40B4-BE49-F238E27FC236}">
                <a16:creationId xmlns:a16="http://schemas.microsoft.com/office/drawing/2014/main" id="{9EF5358B-EC4B-4B80-9418-A502142C48F9}"/>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2" name="文本框 1"/>
          <p:cNvSpPr txBox="1"/>
          <p:nvPr/>
        </p:nvSpPr>
        <p:spPr>
          <a:xfrm>
            <a:off x="592455" y="1778635"/>
            <a:ext cx="11007090" cy="3969385"/>
          </a:xfrm>
          <a:prstGeom prst="rect">
            <a:avLst/>
          </a:prstGeom>
          <a:noFill/>
        </p:spPr>
        <p:txBody>
          <a:bodyPr wrap="square" rtlCol="0" anchor="t">
            <a:spAutoFit/>
          </a:bodyPr>
          <a:lstStyle/>
          <a:p>
            <a:pPr fontAlgn="auto">
              <a:lnSpc>
                <a:spcPct val="150000"/>
              </a:lnSpc>
            </a:pPr>
            <a:r>
              <a:rPr lang="en-US" altLang="zh-CN" sz="2400" dirty="0">
                <a:cs typeface="+mn-ea"/>
                <a:sym typeface="+mn-lt"/>
              </a:rPr>
              <a:t>       </a:t>
            </a:r>
            <a:r>
              <a:rPr lang="zh-CN" altLang="en-US" sz="2400" dirty="0">
                <a:cs typeface="+mn-ea"/>
                <a:sym typeface="+mn-lt"/>
              </a:rPr>
              <a:t>不管维护类型如何，都需要进行同样的技术工作。包括：</a:t>
            </a:r>
            <a:r>
              <a:rPr lang="zh-CN" altLang="en-US" sz="2400" b="1" dirty="0">
                <a:cs typeface="+mn-ea"/>
                <a:sym typeface="+mn-lt"/>
              </a:rPr>
              <a:t>修改软件设计、复查、必要的代码修改、单元测试和集成测试</a:t>
            </a:r>
            <a:r>
              <a:rPr lang="en-US" altLang="zh-CN" sz="2400" b="1" dirty="0">
                <a:cs typeface="+mn-ea"/>
                <a:sym typeface="+mn-lt"/>
              </a:rPr>
              <a:t>(</a:t>
            </a:r>
            <a:r>
              <a:rPr lang="zh-CN" altLang="en-US" sz="2400" b="1" dirty="0">
                <a:cs typeface="+mn-ea"/>
                <a:sym typeface="+mn-lt"/>
              </a:rPr>
              <a:t>包括使用以前的测试方案的回归测试</a:t>
            </a:r>
            <a:r>
              <a:rPr lang="en-US" altLang="zh-CN" sz="2400" b="1" dirty="0">
                <a:cs typeface="+mn-ea"/>
                <a:sym typeface="+mn-lt"/>
              </a:rPr>
              <a:t>)</a:t>
            </a:r>
            <a:r>
              <a:rPr lang="zh-CN" altLang="en-US" sz="2400" b="1" dirty="0">
                <a:cs typeface="+mn-ea"/>
                <a:sym typeface="+mn-lt"/>
              </a:rPr>
              <a:t>、验收测试和复审</a:t>
            </a:r>
            <a:r>
              <a:rPr lang="zh-CN" altLang="en-US" sz="2400" dirty="0">
                <a:cs typeface="+mn-ea"/>
                <a:sym typeface="+mn-lt"/>
              </a:rPr>
              <a:t>。</a:t>
            </a:r>
            <a:endParaRPr lang="en-US" altLang="zh-CN" sz="2400" dirty="0">
              <a:cs typeface="+mn-ea"/>
              <a:sym typeface="+mn-lt"/>
            </a:endParaRPr>
          </a:p>
          <a:p>
            <a:pPr fontAlgn="auto">
              <a:lnSpc>
                <a:spcPct val="150000"/>
              </a:lnSpc>
            </a:pPr>
            <a:r>
              <a:rPr lang="zh-CN" altLang="en-US" sz="2400" dirty="0">
                <a:cs typeface="+mn-ea"/>
                <a:sym typeface="+mn-lt"/>
              </a:rPr>
              <a:t> </a:t>
            </a:r>
            <a:r>
              <a:rPr lang="en-US" altLang="zh-CN" sz="2400" dirty="0">
                <a:cs typeface="+mn-ea"/>
                <a:sym typeface="+mn-lt"/>
              </a:rPr>
              <a:t>      </a:t>
            </a:r>
            <a:r>
              <a:rPr lang="zh-CN" altLang="en-US" sz="2400" dirty="0">
                <a:cs typeface="+mn-ea"/>
                <a:sym typeface="+mn-lt"/>
              </a:rPr>
              <a:t>不同类型的维护强调的重点不同，但是基本途径是相同的。维护事件流中最后一个事件是复审，它再次检验软件配置的所有成分的有效性，并且保证事实上满足了维护要求表中的要求。</a:t>
            </a:r>
            <a:endParaRPr lang="en-US" altLang="zh-CN" sz="2400" dirty="0">
              <a:cs typeface="+mn-ea"/>
              <a:sym typeface="+mn-lt"/>
            </a:endParaRPr>
          </a:p>
          <a:p>
            <a:pPr fontAlgn="auto">
              <a:lnSpc>
                <a:spcPct val="150000"/>
              </a:lnSpc>
            </a:pPr>
            <a:r>
              <a:rPr lang="zh-CN" altLang="en-US" sz="2400" dirty="0">
                <a:cs typeface="+mn-ea"/>
                <a:sym typeface="+mn-lt"/>
              </a:rPr>
              <a:t>         </a:t>
            </a:r>
          </a:p>
        </p:txBody>
      </p:sp>
      <p:cxnSp>
        <p:nvCxnSpPr>
          <p:cNvPr id="3" name="直接连接符 2">
            <a:extLst>
              <a:ext uri="{FF2B5EF4-FFF2-40B4-BE49-F238E27FC236}">
                <a16:creationId xmlns:a16="http://schemas.microsoft.com/office/drawing/2014/main" id="{FFD3531B-64EB-F0E8-8625-0A9BB95EC274}"/>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E13183A8-F266-BCFD-BC3D-89A11F400923}"/>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5" name="TextBox 6">
            <a:extLst>
              <a:ext uri="{FF2B5EF4-FFF2-40B4-BE49-F238E27FC236}">
                <a16:creationId xmlns:a16="http://schemas.microsoft.com/office/drawing/2014/main" id="{842BB861-04F5-EC17-9CDC-FF63EBC11C0E}"/>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0" name="TextBox 7">
            <a:extLst>
              <a:ext uri="{FF2B5EF4-FFF2-40B4-BE49-F238E27FC236}">
                <a16:creationId xmlns:a16="http://schemas.microsoft.com/office/drawing/2014/main" id="{9EB31CD5-16DB-04BD-611E-FE9E406487CD}"/>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1" name="TextBox 9">
            <a:extLst>
              <a:ext uri="{FF2B5EF4-FFF2-40B4-BE49-F238E27FC236}">
                <a16:creationId xmlns:a16="http://schemas.microsoft.com/office/drawing/2014/main" id="{BC093B5F-EF0D-574B-CBDD-C043628EB37E}"/>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2" name="TextBox 10">
            <a:extLst>
              <a:ext uri="{FF2B5EF4-FFF2-40B4-BE49-F238E27FC236}">
                <a16:creationId xmlns:a16="http://schemas.microsoft.com/office/drawing/2014/main" id="{56984B15-4EAB-4DA0-D13A-A29E39BB2AFC}"/>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3" name="直接连接符 22">
            <a:extLst>
              <a:ext uri="{FF2B5EF4-FFF2-40B4-BE49-F238E27FC236}">
                <a16:creationId xmlns:a16="http://schemas.microsoft.com/office/drawing/2014/main" id="{B48E8398-F239-FA5D-A544-DF9B8A1232FE}"/>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F306C48C-BFB3-48D1-B181-6703F6528F24}"/>
              </a:ext>
            </a:extLst>
          </p:cNvPr>
          <p:cNvSpPr txBox="1"/>
          <p:nvPr/>
        </p:nvSpPr>
        <p:spPr>
          <a:xfrm>
            <a:off x="537210" y="1186815"/>
            <a:ext cx="971042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3.3 </a:t>
            </a:r>
            <a:r>
              <a:rPr lang="zh-CN" altLang="en-US" sz="2800" b="1" dirty="0">
                <a:solidFill>
                  <a:schemeClr val="tx1">
                    <a:lumMod val="65000"/>
                    <a:lumOff val="35000"/>
                  </a:schemeClr>
                </a:solidFill>
                <a:cs typeface="+mn-ea"/>
                <a:sym typeface="+mn-lt"/>
              </a:rPr>
              <a:t>维护的事件流</a:t>
            </a:r>
          </a:p>
        </p:txBody>
      </p:sp>
      <p:cxnSp>
        <p:nvCxnSpPr>
          <p:cNvPr id="14" name="直接连接符 13">
            <a:extLst>
              <a:ext uri="{FF2B5EF4-FFF2-40B4-BE49-F238E27FC236}">
                <a16:creationId xmlns:a16="http://schemas.microsoft.com/office/drawing/2014/main" id="{3299F767-4924-41BC-B3B7-AB0B0FF0B072}"/>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2" name="文本框 1"/>
          <p:cNvSpPr txBox="1"/>
          <p:nvPr/>
        </p:nvSpPr>
        <p:spPr>
          <a:xfrm>
            <a:off x="592455" y="1778635"/>
            <a:ext cx="11007090" cy="4523105"/>
          </a:xfrm>
          <a:prstGeom prst="rect">
            <a:avLst/>
          </a:prstGeom>
          <a:noFill/>
        </p:spPr>
        <p:txBody>
          <a:bodyPr wrap="square" rtlCol="0" anchor="t">
            <a:spAutoFit/>
          </a:bodyPr>
          <a:lstStyle/>
          <a:p>
            <a:pPr marR="0" defTabSz="914400" eaLnBrk="1" hangingPunct="1">
              <a:lnSpc>
                <a:spcPct val="150000"/>
              </a:lnSpc>
              <a:buClrTx/>
              <a:buSzTx/>
              <a:buFontTx/>
              <a:defRPr/>
            </a:pPr>
            <a:r>
              <a:rPr lang="zh-CN" altLang="en-US" sz="2400" dirty="0">
                <a:cs typeface="+mn-ea"/>
                <a:sym typeface="+mn-ea"/>
              </a:rPr>
              <a:t>       在完成软件维护任务之后，进行处境复查常常是有好处的。一般说来，这种复查试图回答下述问题。</a:t>
            </a:r>
            <a:endParaRPr kumimoji="0" lang="zh-CN" altLang="en-US" sz="2400" kern="1200" cap="none" spc="0" normalizeH="0" baseline="0" dirty="0">
              <a:cs typeface="+mn-ea"/>
            </a:endParaRPr>
          </a:p>
          <a:p>
            <a:pPr marL="800100" marR="0" lvl="1" indent="-342900" defTabSz="914400" eaLnBrk="1" hangingPunct="1">
              <a:lnSpc>
                <a:spcPct val="150000"/>
              </a:lnSpc>
              <a:buClr>
                <a:srgbClr val="0070C0"/>
              </a:buClr>
              <a:buSzPct val="70000"/>
              <a:buFont typeface="Wingdings" panose="05000000000000000000" charset="0"/>
              <a:buChar char="p"/>
              <a:defRPr/>
            </a:pPr>
            <a:r>
              <a:rPr lang="zh-CN" altLang="en-US" sz="2400" dirty="0">
                <a:cs typeface="+mn-ea"/>
                <a:sym typeface="+mn-ea"/>
              </a:rPr>
              <a:t>在当前处境下设计、编码或测试的哪些方面能用不同方法进行?</a:t>
            </a:r>
            <a:endParaRPr kumimoji="0" lang="zh-CN" altLang="en-US" sz="2400" kern="1200" cap="none" spc="0" normalizeH="0" baseline="0" dirty="0">
              <a:cs typeface="+mn-ea"/>
            </a:endParaRPr>
          </a:p>
          <a:p>
            <a:pPr marL="800100" marR="0" lvl="1" indent="-342900" defTabSz="914400" eaLnBrk="1" hangingPunct="1">
              <a:lnSpc>
                <a:spcPct val="150000"/>
              </a:lnSpc>
              <a:buClr>
                <a:srgbClr val="0070C0"/>
              </a:buClr>
              <a:buSzPct val="70000"/>
              <a:buFont typeface="Wingdings" panose="05000000000000000000" charset="0"/>
              <a:buChar char="p"/>
              <a:defRPr/>
            </a:pPr>
            <a:r>
              <a:rPr lang="zh-CN" altLang="en-US" sz="2400" dirty="0">
                <a:cs typeface="+mn-ea"/>
                <a:sym typeface="+mn-ea"/>
              </a:rPr>
              <a:t>哪些维护资源是应该有而事实上却没有的?</a:t>
            </a:r>
            <a:endParaRPr kumimoji="0" lang="zh-CN" altLang="en-US" sz="2400" kern="1200" cap="none" spc="0" normalizeH="0" baseline="0" dirty="0">
              <a:cs typeface="+mn-ea"/>
            </a:endParaRPr>
          </a:p>
          <a:p>
            <a:pPr marL="800100" marR="0" lvl="1" indent="-342900" defTabSz="914400" eaLnBrk="1" hangingPunct="1">
              <a:lnSpc>
                <a:spcPct val="150000"/>
              </a:lnSpc>
              <a:buClr>
                <a:srgbClr val="0070C0"/>
              </a:buClr>
              <a:buSzPct val="70000"/>
              <a:buFont typeface="Wingdings" panose="05000000000000000000" charset="0"/>
              <a:buChar char="p"/>
              <a:defRPr/>
            </a:pPr>
            <a:r>
              <a:rPr lang="zh-CN" altLang="en-US" sz="2400" dirty="0">
                <a:cs typeface="+mn-ea"/>
                <a:sym typeface="+mn-ea"/>
              </a:rPr>
              <a:t>对于这项维护工作什么是主要的(以及次要的)障碍?</a:t>
            </a:r>
            <a:endParaRPr kumimoji="0" lang="zh-CN" altLang="en-US" sz="2400" kern="1200" cap="none" spc="0" normalizeH="0" baseline="0" dirty="0">
              <a:cs typeface="+mn-ea"/>
            </a:endParaRPr>
          </a:p>
          <a:p>
            <a:pPr marL="800100" marR="0" lvl="1" indent="-342900" defTabSz="914400" eaLnBrk="1" hangingPunct="1">
              <a:lnSpc>
                <a:spcPct val="150000"/>
              </a:lnSpc>
              <a:buClr>
                <a:srgbClr val="0070C0"/>
              </a:buClr>
              <a:buSzPct val="70000"/>
              <a:buFont typeface="Wingdings" panose="05000000000000000000" charset="0"/>
              <a:buChar char="p"/>
              <a:defRPr/>
            </a:pPr>
            <a:r>
              <a:rPr lang="zh-CN" altLang="en-US" sz="2400" dirty="0">
                <a:cs typeface="+mn-ea"/>
                <a:sym typeface="+mn-ea"/>
              </a:rPr>
              <a:t>要求的维护类型中有预防性维护吗?</a:t>
            </a:r>
            <a:endParaRPr kumimoji="0" lang="zh-CN" altLang="en-US" sz="2400" kern="1200" cap="none" spc="0" normalizeH="0" baseline="0" dirty="0">
              <a:cs typeface="+mn-ea"/>
            </a:endParaRPr>
          </a:p>
          <a:p>
            <a:pPr marL="342900" marR="0" indent="-342900" defTabSz="914400" eaLnBrk="1" hangingPunct="1">
              <a:lnSpc>
                <a:spcPct val="150000"/>
              </a:lnSpc>
              <a:buClrTx/>
              <a:buSzTx/>
              <a:buFontTx/>
              <a:defRPr/>
            </a:pPr>
            <a:r>
              <a:rPr lang="zh-CN" altLang="en-US" sz="2400" dirty="0">
                <a:cs typeface="+mn-ea"/>
                <a:sym typeface="+mn-ea"/>
              </a:rPr>
              <a:t>处境复查对将来维护工作的进行有重要影响，而且所提供的反馈信息对有效地管理软件组织十分重要。</a:t>
            </a:r>
            <a:endParaRPr lang="zh-CN" altLang="en-US" sz="2400" dirty="0">
              <a:cs typeface="+mn-ea"/>
              <a:sym typeface="+mn-lt"/>
            </a:endParaRPr>
          </a:p>
        </p:txBody>
      </p:sp>
      <p:cxnSp>
        <p:nvCxnSpPr>
          <p:cNvPr id="3" name="直接连接符 2">
            <a:extLst>
              <a:ext uri="{FF2B5EF4-FFF2-40B4-BE49-F238E27FC236}">
                <a16:creationId xmlns:a16="http://schemas.microsoft.com/office/drawing/2014/main" id="{5FAF1AA8-8ACA-C05F-A2EE-4BE03DA0F78B}"/>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7AD52149-C540-734B-CE64-1117109F121E}"/>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5" name="TextBox 6">
            <a:extLst>
              <a:ext uri="{FF2B5EF4-FFF2-40B4-BE49-F238E27FC236}">
                <a16:creationId xmlns:a16="http://schemas.microsoft.com/office/drawing/2014/main" id="{8457D510-07B2-1221-D305-2AF6CFFC1F6F}"/>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0" name="TextBox 7">
            <a:extLst>
              <a:ext uri="{FF2B5EF4-FFF2-40B4-BE49-F238E27FC236}">
                <a16:creationId xmlns:a16="http://schemas.microsoft.com/office/drawing/2014/main" id="{41B264E1-7E2F-B256-CE3A-BF0D8DB46C06}"/>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1" name="TextBox 9">
            <a:extLst>
              <a:ext uri="{FF2B5EF4-FFF2-40B4-BE49-F238E27FC236}">
                <a16:creationId xmlns:a16="http://schemas.microsoft.com/office/drawing/2014/main" id="{A5DE2821-C2CF-DD35-197C-4DDCD76B3728}"/>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2" name="TextBox 10">
            <a:extLst>
              <a:ext uri="{FF2B5EF4-FFF2-40B4-BE49-F238E27FC236}">
                <a16:creationId xmlns:a16="http://schemas.microsoft.com/office/drawing/2014/main" id="{F5038484-DDE3-5630-CA5B-17C7FC75866D}"/>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3" name="直接连接符 22">
            <a:extLst>
              <a:ext uri="{FF2B5EF4-FFF2-40B4-BE49-F238E27FC236}">
                <a16:creationId xmlns:a16="http://schemas.microsoft.com/office/drawing/2014/main" id="{B493315C-2216-B4FB-63CE-B7E88F399639}"/>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 name="TextBox 6">
            <a:extLst>
              <a:ext uri="{FF2B5EF4-FFF2-40B4-BE49-F238E27FC236}">
                <a16:creationId xmlns:a16="http://schemas.microsoft.com/office/drawing/2014/main" id="{0EE1F011-5778-4515-844A-E7E91C6055E4}"/>
              </a:ext>
            </a:extLst>
          </p:cNvPr>
          <p:cNvSpPr txBox="1"/>
          <p:nvPr/>
        </p:nvSpPr>
        <p:spPr>
          <a:xfrm>
            <a:off x="537210" y="1186815"/>
            <a:ext cx="971042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3.3 </a:t>
            </a:r>
            <a:r>
              <a:rPr lang="zh-CN" altLang="en-US" sz="2800" b="1" dirty="0">
                <a:solidFill>
                  <a:schemeClr val="tx1">
                    <a:lumMod val="65000"/>
                    <a:lumOff val="35000"/>
                  </a:schemeClr>
                </a:solidFill>
                <a:cs typeface="+mn-ea"/>
                <a:sym typeface="+mn-lt"/>
              </a:rPr>
              <a:t>维护的事件流</a:t>
            </a:r>
          </a:p>
        </p:txBody>
      </p:sp>
      <p:cxnSp>
        <p:nvCxnSpPr>
          <p:cNvPr id="14" name="直接连接符 13">
            <a:extLst>
              <a:ext uri="{FF2B5EF4-FFF2-40B4-BE49-F238E27FC236}">
                <a16:creationId xmlns:a16="http://schemas.microsoft.com/office/drawing/2014/main" id="{BC6EC379-6ED1-4D19-B385-BD773C05FE4A}"/>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3053715"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 </a:t>
            </a:r>
            <a:r>
              <a:rPr lang="zh-CN" altLang="en-US" sz="2800" b="1" dirty="0">
                <a:solidFill>
                  <a:schemeClr val="tx1">
                    <a:lumMod val="65000"/>
                    <a:lumOff val="35000"/>
                  </a:schemeClr>
                </a:solidFill>
                <a:cs typeface="+mn-ea"/>
                <a:sym typeface="+mn-lt"/>
              </a:rPr>
              <a:t>软件维护的定义</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019908" name="文本框 1"/>
          <p:cNvSpPr txBox="1"/>
          <p:nvPr/>
        </p:nvSpPr>
        <p:spPr>
          <a:xfrm>
            <a:off x="531495" y="1944212"/>
            <a:ext cx="11112944" cy="1667764"/>
          </a:xfrm>
          <a:prstGeom prst="rect">
            <a:avLst/>
          </a:prstGeom>
          <a:noFill/>
          <a:ln w="9525">
            <a:noFill/>
          </a:ln>
        </p:spPr>
        <p:txBody>
          <a:bodyPr wrap="square" anchor="t">
            <a:spAutoFit/>
          </a:bodyPr>
          <a:lstStyle/>
          <a:p>
            <a:pPr fontAlgn="auto">
              <a:lnSpc>
                <a:spcPct val="150000"/>
              </a:lnSpc>
            </a:pPr>
            <a:r>
              <a:rPr lang="zh-CN" altLang="en-US" sz="2400" dirty="0">
                <a:solidFill>
                  <a:srgbClr val="FF0000"/>
                </a:solidFill>
                <a:cs typeface="+mn-ea"/>
                <a:sym typeface="+mn-lt"/>
              </a:rPr>
              <a:t>    所谓软件维护</a:t>
            </a:r>
            <a:r>
              <a:rPr lang="zh-CN" altLang="en-US" sz="2400" dirty="0">
                <a:cs typeface="+mn-ea"/>
                <a:sym typeface="+mn-lt"/>
              </a:rPr>
              <a:t>就是在软件</a:t>
            </a:r>
            <a:r>
              <a:rPr lang="zh-CN" altLang="en-US" sz="2400" dirty="0">
                <a:solidFill>
                  <a:srgbClr val="FF0000"/>
                </a:solidFill>
                <a:cs typeface="+mn-ea"/>
                <a:sym typeface="+mn-lt"/>
              </a:rPr>
              <a:t>已经交付</a:t>
            </a:r>
            <a:r>
              <a:rPr lang="zh-CN" altLang="en-US" sz="2400" dirty="0">
                <a:cs typeface="+mn-ea"/>
                <a:sym typeface="+mn-lt"/>
              </a:rPr>
              <a:t>使用之后，为了改正错误或满足新的需要而修改软件的过程。可以通过描述软件交付使用后可能进行的</a:t>
            </a:r>
            <a:r>
              <a:rPr lang="en-US" altLang="zh-CN" sz="2400" dirty="0">
                <a:cs typeface="+mn-ea"/>
                <a:sym typeface="+mn-lt"/>
              </a:rPr>
              <a:t>4</a:t>
            </a:r>
            <a:r>
              <a:rPr lang="zh-CN" altLang="en-US" sz="2400" dirty="0">
                <a:cs typeface="+mn-ea"/>
                <a:sym typeface="+mn-lt"/>
              </a:rPr>
              <a:t>项活动，具体地定义软件维护。</a:t>
            </a:r>
          </a:p>
        </p:txBody>
      </p:sp>
      <p:cxnSp>
        <p:nvCxnSpPr>
          <p:cNvPr id="4" name="直接连接符 3">
            <a:extLst>
              <a:ext uri="{FF2B5EF4-FFF2-40B4-BE49-F238E27FC236}">
                <a16:creationId xmlns:a16="http://schemas.microsoft.com/office/drawing/2014/main" id="{01ED99A2-EBC5-F849-8976-5EDFFD7AFB20}"/>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BC9F8126-E0D8-71AF-CA00-A9A9F2D6A68C}"/>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6" name="TextBox 6">
            <a:extLst>
              <a:ext uri="{FF2B5EF4-FFF2-40B4-BE49-F238E27FC236}">
                <a16:creationId xmlns:a16="http://schemas.microsoft.com/office/drawing/2014/main" id="{993ADAA4-F17C-B460-5F3B-7EC13266B0F3}"/>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7" name="TextBox 7">
            <a:extLst>
              <a:ext uri="{FF2B5EF4-FFF2-40B4-BE49-F238E27FC236}">
                <a16:creationId xmlns:a16="http://schemas.microsoft.com/office/drawing/2014/main" id="{E19AB44C-14D2-8941-781A-627441F200BD}"/>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8" name="TextBox 9">
            <a:extLst>
              <a:ext uri="{FF2B5EF4-FFF2-40B4-BE49-F238E27FC236}">
                <a16:creationId xmlns:a16="http://schemas.microsoft.com/office/drawing/2014/main" id="{0848A502-06E0-EBED-89CF-661ED82FE8C9}"/>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9" name="TextBox 10">
            <a:extLst>
              <a:ext uri="{FF2B5EF4-FFF2-40B4-BE49-F238E27FC236}">
                <a16:creationId xmlns:a16="http://schemas.microsoft.com/office/drawing/2014/main" id="{36EA4225-FC32-58BF-2C73-CA7C56815F25}"/>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0" name="直接连接符 9">
            <a:extLst>
              <a:ext uri="{FF2B5EF4-FFF2-40B4-BE49-F238E27FC236}">
                <a16:creationId xmlns:a16="http://schemas.microsoft.com/office/drawing/2014/main" id="{D62D9AE6-145B-53AC-B818-EE7551D2F34F}"/>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3" name="TextBox 6"/>
          <p:cNvSpPr txBox="1"/>
          <p:nvPr/>
        </p:nvSpPr>
        <p:spPr>
          <a:xfrm>
            <a:off x="537210" y="1186815"/>
            <a:ext cx="971042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3.4 </a:t>
            </a:r>
            <a:r>
              <a:rPr lang="zh-CN" altLang="en-US" sz="2800" b="1" dirty="0">
                <a:solidFill>
                  <a:schemeClr val="tx1">
                    <a:lumMod val="65000"/>
                    <a:lumOff val="35000"/>
                  </a:schemeClr>
                </a:solidFill>
                <a:cs typeface="+mn-ea"/>
                <a:sym typeface="+mn-lt"/>
              </a:rPr>
              <a:t>保护维护记录</a:t>
            </a:r>
          </a:p>
        </p:txBody>
      </p:sp>
      <p:sp>
        <p:nvSpPr>
          <p:cNvPr id="1067012" name="文本框 1"/>
          <p:cNvSpPr txBox="1"/>
          <p:nvPr/>
        </p:nvSpPr>
        <p:spPr>
          <a:xfrm>
            <a:off x="539433" y="2285683"/>
            <a:ext cx="8569325" cy="460375"/>
          </a:xfrm>
          <a:prstGeom prst="rect">
            <a:avLst/>
          </a:prstGeom>
          <a:noFill/>
          <a:ln w="9525">
            <a:noFill/>
          </a:ln>
        </p:spPr>
        <p:txBody>
          <a:bodyPr anchor="t">
            <a:spAutoFit/>
          </a:bodyPr>
          <a:lstStyle/>
          <a:p>
            <a:r>
              <a:rPr lang="en-US" altLang="zh-CN" sz="2400" dirty="0">
                <a:cs typeface="+mn-ea"/>
                <a:sym typeface="+mn-lt"/>
              </a:rPr>
              <a:t>Swanson</a:t>
            </a:r>
            <a:r>
              <a:rPr lang="zh-CN" altLang="en-US" sz="2400" dirty="0">
                <a:cs typeface="+mn-ea"/>
                <a:sym typeface="+mn-lt"/>
              </a:rPr>
              <a:t>提出了：</a:t>
            </a:r>
            <a:endParaRPr lang="en-US" altLang="zh-CN" sz="2400" dirty="0">
              <a:cs typeface="+mn-ea"/>
              <a:sym typeface="+mn-lt"/>
            </a:endParaRPr>
          </a:p>
        </p:txBody>
      </p:sp>
      <p:sp>
        <p:nvSpPr>
          <p:cNvPr id="1067013" name="文本框 2"/>
          <p:cNvSpPr txBox="1"/>
          <p:nvPr/>
        </p:nvSpPr>
        <p:spPr>
          <a:xfrm>
            <a:off x="539750" y="2746375"/>
            <a:ext cx="8223310" cy="3046988"/>
          </a:xfrm>
          <a:prstGeom prst="rect">
            <a:avLst/>
          </a:prstGeom>
          <a:noFill/>
          <a:ln w="15875">
            <a:noFill/>
          </a:ln>
        </p:spPr>
        <p:txBody>
          <a:bodyPr wrap="square" anchor="t">
            <a:spAutoFit/>
          </a:bodyPr>
          <a:lstStyle/>
          <a:p>
            <a:r>
              <a:rPr lang="en-US" altLang="zh-CN" sz="2400" dirty="0">
                <a:cs typeface="+mn-ea"/>
                <a:sym typeface="+mn-lt"/>
              </a:rPr>
              <a:t>1</a:t>
            </a:r>
            <a:r>
              <a:rPr lang="zh-CN" altLang="en-US" sz="2400" dirty="0">
                <a:cs typeface="+mn-ea"/>
                <a:sym typeface="+mn-lt"/>
              </a:rPr>
              <a:t>程序标识；</a:t>
            </a:r>
            <a:r>
              <a:rPr lang="en-US" altLang="zh-CN" sz="2400" dirty="0">
                <a:cs typeface="+mn-ea"/>
                <a:sym typeface="+mn-lt"/>
              </a:rPr>
              <a:t>2</a:t>
            </a:r>
            <a:r>
              <a:rPr lang="zh-CN" altLang="en-US" sz="2400" dirty="0">
                <a:cs typeface="+mn-ea"/>
                <a:sym typeface="+mn-lt"/>
              </a:rPr>
              <a:t>源语句数；</a:t>
            </a:r>
            <a:r>
              <a:rPr lang="en-US" altLang="zh-CN" sz="2400" dirty="0">
                <a:cs typeface="+mn-ea"/>
                <a:sym typeface="+mn-lt"/>
              </a:rPr>
              <a:t>3</a:t>
            </a:r>
            <a:r>
              <a:rPr lang="zh-CN" altLang="en-US" sz="2400" dirty="0">
                <a:cs typeface="+mn-ea"/>
                <a:sym typeface="+mn-lt"/>
              </a:rPr>
              <a:t>机器指令条数；</a:t>
            </a:r>
            <a:r>
              <a:rPr lang="en-US" altLang="zh-CN" sz="2400" dirty="0">
                <a:cs typeface="+mn-ea"/>
                <a:sym typeface="+mn-lt"/>
              </a:rPr>
              <a:t>4</a:t>
            </a:r>
            <a:r>
              <a:rPr lang="zh-CN" altLang="en-US" sz="2400" dirty="0">
                <a:cs typeface="+mn-ea"/>
                <a:sym typeface="+mn-lt"/>
              </a:rPr>
              <a:t>使用的程序设计语言；</a:t>
            </a:r>
            <a:r>
              <a:rPr lang="en-US" altLang="zh-CN" sz="2400" dirty="0">
                <a:cs typeface="+mn-ea"/>
                <a:sym typeface="+mn-lt"/>
              </a:rPr>
              <a:t>5</a:t>
            </a:r>
            <a:r>
              <a:rPr lang="zh-CN" altLang="en-US" sz="2400" dirty="0">
                <a:cs typeface="+mn-ea"/>
                <a:sym typeface="+mn-lt"/>
              </a:rPr>
              <a:t>程序安装的日期；</a:t>
            </a:r>
            <a:r>
              <a:rPr lang="en-US" altLang="zh-CN" sz="2400" dirty="0">
                <a:cs typeface="+mn-ea"/>
                <a:sym typeface="+mn-lt"/>
              </a:rPr>
              <a:t>6</a:t>
            </a:r>
            <a:r>
              <a:rPr lang="zh-CN" altLang="en-US" sz="2400" dirty="0">
                <a:cs typeface="+mn-ea"/>
                <a:sym typeface="+mn-lt"/>
              </a:rPr>
              <a:t>自从安装以来程序运行的次数；</a:t>
            </a:r>
            <a:r>
              <a:rPr lang="en-US" altLang="zh-CN" sz="2400" dirty="0">
                <a:cs typeface="+mn-ea"/>
                <a:sym typeface="+mn-lt"/>
              </a:rPr>
              <a:t>7</a:t>
            </a:r>
            <a:r>
              <a:rPr lang="zh-CN" altLang="en-US" sz="2400" dirty="0">
                <a:cs typeface="+mn-ea"/>
                <a:sym typeface="+mn-lt"/>
              </a:rPr>
              <a:t>自从安装以来程序失效的次数；</a:t>
            </a:r>
            <a:r>
              <a:rPr lang="en-US" altLang="zh-CN" sz="2400" dirty="0">
                <a:cs typeface="+mn-ea"/>
                <a:sym typeface="+mn-lt"/>
              </a:rPr>
              <a:t>8</a:t>
            </a:r>
            <a:r>
              <a:rPr lang="zh-CN" altLang="en-US" sz="2400" dirty="0">
                <a:cs typeface="+mn-ea"/>
                <a:sym typeface="+mn-lt"/>
              </a:rPr>
              <a:t>程序变动的层次和标识；</a:t>
            </a:r>
            <a:r>
              <a:rPr lang="en-US" altLang="zh-CN" sz="2400" dirty="0">
                <a:cs typeface="+mn-ea"/>
                <a:sym typeface="+mn-lt"/>
              </a:rPr>
              <a:t>9</a:t>
            </a:r>
            <a:r>
              <a:rPr lang="zh-CN" altLang="en-US" sz="2400" dirty="0">
                <a:cs typeface="+mn-ea"/>
                <a:sym typeface="+mn-lt"/>
              </a:rPr>
              <a:t>因程序变动而增加的源语句数；</a:t>
            </a:r>
            <a:r>
              <a:rPr lang="en-US" altLang="zh-CN" sz="2400" dirty="0">
                <a:cs typeface="+mn-ea"/>
                <a:sym typeface="+mn-lt"/>
              </a:rPr>
              <a:t>10</a:t>
            </a:r>
            <a:r>
              <a:rPr lang="zh-CN" altLang="en-US" sz="2400" dirty="0">
                <a:cs typeface="+mn-ea"/>
                <a:sym typeface="+mn-lt"/>
              </a:rPr>
              <a:t>因程序变动而删除的源语句数；</a:t>
            </a:r>
            <a:r>
              <a:rPr lang="en-US" altLang="zh-CN" sz="2400" dirty="0">
                <a:cs typeface="+mn-ea"/>
                <a:sym typeface="+mn-lt"/>
              </a:rPr>
              <a:t>11</a:t>
            </a:r>
            <a:r>
              <a:rPr lang="zh-CN" altLang="en-US" sz="2400" dirty="0">
                <a:cs typeface="+mn-ea"/>
                <a:sym typeface="+mn-lt"/>
              </a:rPr>
              <a:t>每个改动耗费的人时数；</a:t>
            </a:r>
            <a:r>
              <a:rPr lang="en-US" altLang="zh-CN" sz="2400" dirty="0">
                <a:cs typeface="+mn-ea"/>
                <a:sym typeface="+mn-lt"/>
              </a:rPr>
              <a:t>12</a:t>
            </a:r>
            <a:r>
              <a:rPr lang="zh-CN" altLang="en-US" sz="2400" dirty="0">
                <a:cs typeface="+mn-ea"/>
                <a:sym typeface="+mn-lt"/>
              </a:rPr>
              <a:t>程序改动的日期；</a:t>
            </a:r>
            <a:r>
              <a:rPr lang="en-US" altLang="zh-CN" sz="2400" dirty="0">
                <a:cs typeface="+mn-ea"/>
                <a:sym typeface="+mn-lt"/>
              </a:rPr>
              <a:t>13</a:t>
            </a:r>
            <a:r>
              <a:rPr lang="zh-CN" altLang="en-US" sz="2400" dirty="0">
                <a:cs typeface="+mn-ea"/>
                <a:sym typeface="+mn-lt"/>
              </a:rPr>
              <a:t>软件工程师的名字；</a:t>
            </a:r>
            <a:r>
              <a:rPr lang="en-US" altLang="zh-CN" sz="2400" dirty="0">
                <a:cs typeface="+mn-ea"/>
                <a:sym typeface="+mn-lt"/>
              </a:rPr>
              <a:t>14</a:t>
            </a:r>
            <a:r>
              <a:rPr lang="zh-CN" altLang="en-US" sz="2400" dirty="0">
                <a:cs typeface="+mn-ea"/>
                <a:sym typeface="+mn-lt"/>
              </a:rPr>
              <a:t>维护要求表的标识；</a:t>
            </a:r>
            <a:r>
              <a:rPr lang="en-US" altLang="zh-CN" sz="2400" dirty="0">
                <a:cs typeface="+mn-ea"/>
                <a:sym typeface="+mn-lt"/>
              </a:rPr>
              <a:t>15</a:t>
            </a:r>
            <a:r>
              <a:rPr lang="zh-CN" altLang="en-US" sz="2400" dirty="0">
                <a:cs typeface="+mn-ea"/>
                <a:sym typeface="+mn-lt"/>
              </a:rPr>
              <a:t>维护类型；</a:t>
            </a:r>
            <a:r>
              <a:rPr lang="en-US" altLang="zh-CN" sz="2400" dirty="0">
                <a:cs typeface="+mn-ea"/>
                <a:sym typeface="+mn-lt"/>
              </a:rPr>
              <a:t>16</a:t>
            </a:r>
            <a:r>
              <a:rPr lang="zh-CN" altLang="en-US" sz="2400" dirty="0">
                <a:cs typeface="+mn-ea"/>
                <a:sym typeface="+mn-lt"/>
              </a:rPr>
              <a:t>维护开始和完成的日期；</a:t>
            </a:r>
            <a:r>
              <a:rPr lang="en-US" altLang="zh-CN" sz="2400" dirty="0">
                <a:cs typeface="+mn-ea"/>
                <a:sym typeface="+mn-lt"/>
              </a:rPr>
              <a:t>17</a:t>
            </a:r>
            <a:r>
              <a:rPr lang="zh-CN" altLang="en-US" sz="2400" dirty="0">
                <a:cs typeface="+mn-ea"/>
                <a:sym typeface="+mn-lt"/>
              </a:rPr>
              <a:t>累计用于维护的人时数；</a:t>
            </a:r>
            <a:r>
              <a:rPr lang="en-US" altLang="zh-CN" sz="2400" dirty="0">
                <a:cs typeface="+mn-ea"/>
                <a:sym typeface="+mn-lt"/>
              </a:rPr>
              <a:t>18</a:t>
            </a:r>
            <a:r>
              <a:rPr lang="zh-CN" altLang="en-US" sz="2400" dirty="0">
                <a:cs typeface="+mn-ea"/>
                <a:sym typeface="+mn-lt"/>
              </a:rPr>
              <a:t>与完成的维护相联系的纯效益。</a:t>
            </a:r>
          </a:p>
        </p:txBody>
      </p:sp>
      <p:sp>
        <p:nvSpPr>
          <p:cNvPr id="1067014" name="文本框 4"/>
          <p:cNvSpPr txBox="1"/>
          <p:nvPr/>
        </p:nvSpPr>
        <p:spPr>
          <a:xfrm>
            <a:off x="8763060" y="2746058"/>
            <a:ext cx="3188970" cy="2861310"/>
          </a:xfrm>
          <a:prstGeom prst="rect">
            <a:avLst/>
          </a:prstGeom>
          <a:noFill/>
          <a:ln w="9525">
            <a:noFill/>
          </a:ln>
        </p:spPr>
        <p:txBody>
          <a:bodyPr wrap="square" anchor="t">
            <a:spAutoFit/>
          </a:bodyPr>
          <a:lstStyle/>
          <a:p>
            <a:pPr fontAlgn="auto">
              <a:lnSpc>
                <a:spcPct val="150000"/>
              </a:lnSpc>
            </a:pPr>
            <a:r>
              <a:rPr lang="en-US" altLang="zh-CN" sz="2400" dirty="0">
                <a:cs typeface="+mn-ea"/>
                <a:sym typeface="+mn-lt"/>
              </a:rPr>
              <a:t>    </a:t>
            </a:r>
            <a:r>
              <a:rPr lang="zh-CN" altLang="en-US" sz="2400" dirty="0">
                <a:cs typeface="+mn-ea"/>
                <a:sym typeface="+mn-lt"/>
              </a:rPr>
              <a:t>应该为每项维护工作都收集左边的数据。可以利用这些数据构成一个维护数据库的基础。</a:t>
            </a:r>
          </a:p>
        </p:txBody>
      </p:sp>
      <p:sp>
        <p:nvSpPr>
          <p:cNvPr id="1067015" name="文本框 5"/>
          <p:cNvSpPr txBox="1"/>
          <p:nvPr/>
        </p:nvSpPr>
        <p:spPr>
          <a:xfrm>
            <a:off x="536893" y="1744980"/>
            <a:ext cx="8002587" cy="460375"/>
          </a:xfrm>
          <a:prstGeom prst="rect">
            <a:avLst/>
          </a:prstGeom>
          <a:noFill/>
          <a:ln w="9525">
            <a:noFill/>
          </a:ln>
        </p:spPr>
        <p:txBody>
          <a:bodyPr anchor="t">
            <a:spAutoFit/>
          </a:bodyPr>
          <a:lstStyle/>
          <a:p>
            <a:r>
              <a:rPr lang="zh-CN" altLang="en-US" sz="2400" b="1" dirty="0">
                <a:solidFill>
                  <a:srgbClr val="FF0000"/>
                </a:solidFill>
                <a:cs typeface="+mn-ea"/>
                <a:sym typeface="+mn-lt"/>
              </a:rPr>
              <a:t>哪些数据是值得记录的？</a:t>
            </a:r>
          </a:p>
        </p:txBody>
      </p:sp>
      <p:cxnSp>
        <p:nvCxnSpPr>
          <p:cNvPr id="2" name="直接连接符 1">
            <a:extLst>
              <a:ext uri="{FF2B5EF4-FFF2-40B4-BE49-F238E27FC236}">
                <a16:creationId xmlns:a16="http://schemas.microsoft.com/office/drawing/2014/main" id="{8484C851-4C3C-5823-307A-AF1006818C0A}"/>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矩形 3">
            <a:extLst>
              <a:ext uri="{FF2B5EF4-FFF2-40B4-BE49-F238E27FC236}">
                <a16:creationId xmlns:a16="http://schemas.microsoft.com/office/drawing/2014/main" id="{7619F6A2-A062-416B-2ACA-086589D703BA}"/>
              </a:ext>
            </a:extLst>
          </p:cNvPr>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5" name="TextBox 6">
            <a:extLst>
              <a:ext uri="{FF2B5EF4-FFF2-40B4-BE49-F238E27FC236}">
                <a16:creationId xmlns:a16="http://schemas.microsoft.com/office/drawing/2014/main" id="{F385585B-458D-803E-9B87-DD9BDAE4AA3B}"/>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0" name="TextBox 7">
            <a:extLst>
              <a:ext uri="{FF2B5EF4-FFF2-40B4-BE49-F238E27FC236}">
                <a16:creationId xmlns:a16="http://schemas.microsoft.com/office/drawing/2014/main" id="{68AB2781-E3F4-F460-D28A-F2406655F699}"/>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1" name="TextBox 9">
            <a:extLst>
              <a:ext uri="{FF2B5EF4-FFF2-40B4-BE49-F238E27FC236}">
                <a16:creationId xmlns:a16="http://schemas.microsoft.com/office/drawing/2014/main" id="{D2BEC77A-969A-8484-BCD4-5DD61A1326D7}"/>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22" name="TextBox 10">
            <a:extLst>
              <a:ext uri="{FF2B5EF4-FFF2-40B4-BE49-F238E27FC236}">
                <a16:creationId xmlns:a16="http://schemas.microsoft.com/office/drawing/2014/main" id="{D119B0B5-8551-6D52-828A-03CC65A6138E}"/>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23" name="直接连接符 22">
            <a:extLst>
              <a:ext uri="{FF2B5EF4-FFF2-40B4-BE49-F238E27FC236}">
                <a16:creationId xmlns:a16="http://schemas.microsoft.com/office/drawing/2014/main" id="{B5DFA079-EA08-B490-45E5-C0BBD7B10659}"/>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5540327F-E3F4-42DC-A47C-684508260D88}"/>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cxnSp>
        <p:nvCxnSpPr>
          <p:cNvPr id="7" name="直接连接符 6"/>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9157052"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0" name="TextBox 6"/>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1" name="TextBox 7"/>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2" name="TextBox 9"/>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管理</a:t>
            </a:r>
          </a:p>
        </p:txBody>
      </p:sp>
      <p:sp>
        <p:nvSpPr>
          <p:cNvPr id="13" name="TextBox 10"/>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5" name="直接连接符 14"/>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6" name="图片 15"/>
          <p:cNvPicPr>
            <a:picLocks noChangeAspect="1"/>
          </p:cNvPicPr>
          <p:nvPr/>
        </p:nvPicPr>
        <p:blipFill>
          <a:blip r:embed="rId3"/>
          <a:stretch>
            <a:fillRect/>
          </a:stretch>
        </p:blipFill>
        <p:spPr>
          <a:xfrm>
            <a:off x="135890" y="26670"/>
            <a:ext cx="791210" cy="715645"/>
          </a:xfrm>
          <a:prstGeom prst="rect">
            <a:avLst/>
          </a:prstGeom>
        </p:spPr>
      </p:pic>
      <p:sp>
        <p:nvSpPr>
          <p:cNvPr id="17"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3" name="TextBox 6"/>
          <p:cNvSpPr txBox="1"/>
          <p:nvPr/>
        </p:nvSpPr>
        <p:spPr>
          <a:xfrm>
            <a:off x="537210" y="1186815"/>
            <a:ext cx="971042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3.5 </a:t>
            </a:r>
            <a:r>
              <a:rPr lang="zh-CN" altLang="en-US" sz="2800" b="1" dirty="0">
                <a:solidFill>
                  <a:schemeClr val="tx1">
                    <a:lumMod val="65000"/>
                    <a:lumOff val="35000"/>
                  </a:schemeClr>
                </a:solidFill>
                <a:cs typeface="+mn-ea"/>
                <a:sym typeface="+mn-lt"/>
              </a:rPr>
              <a:t>评价维护活动</a:t>
            </a:r>
          </a:p>
        </p:txBody>
      </p:sp>
      <p:sp>
        <p:nvSpPr>
          <p:cNvPr id="1069060" name="文本框 1"/>
          <p:cNvSpPr txBox="1"/>
          <p:nvPr/>
        </p:nvSpPr>
        <p:spPr>
          <a:xfrm>
            <a:off x="739458" y="1896745"/>
            <a:ext cx="8640762" cy="460375"/>
          </a:xfrm>
          <a:prstGeom prst="rect">
            <a:avLst/>
          </a:prstGeom>
          <a:noFill/>
          <a:ln w="9525">
            <a:noFill/>
          </a:ln>
        </p:spPr>
        <p:txBody>
          <a:bodyPr anchor="t">
            <a:spAutoFit/>
          </a:bodyPr>
          <a:lstStyle/>
          <a:p>
            <a:r>
              <a:rPr lang="zh-CN" altLang="en-US" sz="2400" dirty="0">
                <a:cs typeface="+mn-ea"/>
                <a:sym typeface="+mn-lt"/>
              </a:rPr>
              <a:t>可以从下述</a:t>
            </a:r>
            <a:r>
              <a:rPr lang="en-US" altLang="zh-CN" sz="2400" dirty="0">
                <a:cs typeface="+mn-ea"/>
                <a:sym typeface="+mn-lt"/>
              </a:rPr>
              <a:t>7</a:t>
            </a:r>
            <a:r>
              <a:rPr lang="zh-CN" altLang="en-US" sz="2400" dirty="0">
                <a:cs typeface="+mn-ea"/>
                <a:sym typeface="+mn-lt"/>
              </a:rPr>
              <a:t>个方面度量维护工作。</a:t>
            </a:r>
          </a:p>
        </p:txBody>
      </p:sp>
      <p:sp>
        <p:nvSpPr>
          <p:cNvPr id="1069061" name="文本框 2"/>
          <p:cNvSpPr txBox="1"/>
          <p:nvPr/>
        </p:nvSpPr>
        <p:spPr>
          <a:xfrm>
            <a:off x="1449705" y="2541905"/>
            <a:ext cx="11117580" cy="3969385"/>
          </a:xfrm>
          <a:prstGeom prst="rect">
            <a:avLst/>
          </a:prstGeom>
          <a:noFill/>
          <a:ln w="15875">
            <a:noFill/>
          </a:ln>
        </p:spPr>
        <p:txBody>
          <a:bodyPr wrap="square" anchor="t">
            <a:spAutoFit/>
          </a:bodyPr>
          <a:lstStyle/>
          <a:p>
            <a:pPr fontAlgn="auto">
              <a:lnSpc>
                <a:spcPct val="150000"/>
              </a:lnSpc>
            </a:pPr>
            <a:r>
              <a:rPr lang="en-US" altLang="zh-CN" sz="2400" dirty="0">
                <a:cs typeface="+mn-ea"/>
                <a:sym typeface="+mn-lt"/>
              </a:rPr>
              <a:t>(1) </a:t>
            </a:r>
            <a:r>
              <a:rPr lang="zh-CN" altLang="en-US" sz="2400" dirty="0">
                <a:cs typeface="+mn-ea"/>
                <a:sym typeface="+mn-lt"/>
              </a:rPr>
              <a:t>每次程序运行平均失效的次数。</a:t>
            </a:r>
          </a:p>
          <a:p>
            <a:pPr fontAlgn="auto">
              <a:lnSpc>
                <a:spcPct val="150000"/>
              </a:lnSpc>
            </a:pPr>
            <a:r>
              <a:rPr lang="en-US" altLang="zh-CN" sz="2400" dirty="0">
                <a:cs typeface="+mn-ea"/>
                <a:sym typeface="+mn-lt"/>
              </a:rPr>
              <a:t>(2) </a:t>
            </a:r>
            <a:r>
              <a:rPr lang="zh-CN" altLang="en-US" sz="2400" dirty="0">
                <a:cs typeface="+mn-ea"/>
                <a:sym typeface="+mn-lt"/>
              </a:rPr>
              <a:t>用于每一类维护活动的总人时数。</a:t>
            </a:r>
          </a:p>
          <a:p>
            <a:pPr fontAlgn="auto">
              <a:lnSpc>
                <a:spcPct val="150000"/>
              </a:lnSpc>
            </a:pPr>
            <a:r>
              <a:rPr lang="en-US" altLang="zh-CN" sz="2400" dirty="0">
                <a:cs typeface="+mn-ea"/>
                <a:sym typeface="+mn-lt"/>
              </a:rPr>
              <a:t>(3) </a:t>
            </a:r>
            <a:r>
              <a:rPr lang="zh-CN" altLang="en-US" sz="2400" dirty="0">
                <a:cs typeface="+mn-ea"/>
                <a:sym typeface="+mn-lt"/>
              </a:rPr>
              <a:t>平均每个程序、每种语言、每种维护类型所做的程序变动数。</a:t>
            </a:r>
          </a:p>
          <a:p>
            <a:pPr fontAlgn="auto">
              <a:lnSpc>
                <a:spcPct val="150000"/>
              </a:lnSpc>
            </a:pPr>
            <a:r>
              <a:rPr lang="en-US" altLang="zh-CN" sz="2400" dirty="0">
                <a:cs typeface="+mn-ea"/>
                <a:sym typeface="+mn-lt"/>
              </a:rPr>
              <a:t>(4) </a:t>
            </a:r>
            <a:r>
              <a:rPr lang="zh-CN" altLang="en-US" sz="2400" dirty="0">
                <a:cs typeface="+mn-ea"/>
                <a:sym typeface="+mn-lt"/>
              </a:rPr>
              <a:t>维护过程中增加或删除一个源语句平均花费的人时数。</a:t>
            </a:r>
          </a:p>
          <a:p>
            <a:pPr fontAlgn="auto">
              <a:lnSpc>
                <a:spcPct val="150000"/>
              </a:lnSpc>
            </a:pPr>
            <a:r>
              <a:rPr lang="en-US" altLang="zh-CN" sz="2400" dirty="0">
                <a:cs typeface="+mn-ea"/>
                <a:sym typeface="+mn-lt"/>
              </a:rPr>
              <a:t>(5) </a:t>
            </a:r>
            <a:r>
              <a:rPr lang="zh-CN" altLang="en-US" sz="2400" dirty="0">
                <a:cs typeface="+mn-ea"/>
                <a:sym typeface="+mn-lt"/>
              </a:rPr>
              <a:t>维护每种语言平均花费的人时数。</a:t>
            </a:r>
          </a:p>
          <a:p>
            <a:pPr fontAlgn="auto">
              <a:lnSpc>
                <a:spcPct val="150000"/>
              </a:lnSpc>
            </a:pPr>
            <a:r>
              <a:rPr lang="en-US" altLang="zh-CN" sz="2400" dirty="0">
                <a:cs typeface="+mn-ea"/>
                <a:sym typeface="+mn-lt"/>
              </a:rPr>
              <a:t>(6) </a:t>
            </a:r>
            <a:r>
              <a:rPr lang="zh-CN" altLang="en-US" sz="2400" dirty="0">
                <a:cs typeface="+mn-ea"/>
                <a:sym typeface="+mn-lt"/>
              </a:rPr>
              <a:t>一张维护要求表的平均周转时间。</a:t>
            </a:r>
          </a:p>
          <a:p>
            <a:pPr fontAlgn="auto">
              <a:lnSpc>
                <a:spcPct val="150000"/>
              </a:lnSpc>
            </a:pPr>
            <a:r>
              <a:rPr lang="en-US" altLang="zh-CN" sz="2400" dirty="0">
                <a:cs typeface="+mn-ea"/>
                <a:sym typeface="+mn-lt"/>
              </a:rPr>
              <a:t>(7) </a:t>
            </a:r>
            <a:r>
              <a:rPr lang="zh-CN" altLang="en-US" sz="2400" dirty="0">
                <a:cs typeface="+mn-ea"/>
                <a:sym typeface="+mn-lt"/>
              </a:rPr>
              <a:t>不同维护类型所占的百分比。</a:t>
            </a:r>
            <a:endParaRPr lang="en-US" altLang="zh-CN" sz="2400" dirty="0">
              <a:cs typeface="+mn-ea"/>
              <a:sym typeface="+mn-lt"/>
            </a:endParaRPr>
          </a:p>
        </p:txBody>
      </p:sp>
      <p:cxnSp>
        <p:nvCxnSpPr>
          <p:cNvPr id="18" name="直接连接符 17">
            <a:extLst>
              <a:ext uri="{FF2B5EF4-FFF2-40B4-BE49-F238E27FC236}">
                <a16:creationId xmlns:a16="http://schemas.microsoft.com/office/drawing/2014/main" id="{43976980-E8B6-46E6-AB67-A837E52F025C}"/>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Part.04</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逆向工程</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45247"/>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4.1 </a:t>
            </a:r>
            <a:r>
              <a:rPr lang="zh-CN" altLang="en-US" sz="2800" b="1" dirty="0">
                <a:solidFill>
                  <a:schemeClr val="tx1">
                    <a:lumMod val="65000"/>
                    <a:lumOff val="35000"/>
                  </a:schemeClr>
                </a:solidFill>
                <a:cs typeface="+mn-ea"/>
                <a:sym typeface="+mn-lt"/>
              </a:rPr>
              <a:t>软件再工程过程</a:t>
            </a:r>
            <a:r>
              <a:rPr lang="en-US" altLang="zh-CN" sz="2800" b="1" dirty="0">
                <a:solidFill>
                  <a:schemeClr val="tx1">
                    <a:lumMod val="65000"/>
                    <a:lumOff val="35000"/>
                  </a:schemeClr>
                </a:solidFill>
                <a:cs typeface="+mn-ea"/>
                <a:sym typeface="+mn-lt"/>
              </a:rPr>
              <a:t> </a:t>
            </a:r>
            <a:endParaRPr lang="zh-CN" altLang="en-US" sz="2800" b="1" dirty="0">
              <a:solidFill>
                <a:schemeClr val="tx1">
                  <a:lumMod val="65000"/>
                  <a:lumOff val="35000"/>
                </a:schemeClr>
              </a:solidFill>
              <a:cs typeface="+mn-ea"/>
              <a:sym typeface="+mn-lt"/>
            </a:endParaRPr>
          </a:p>
        </p:txBody>
      </p:sp>
      <p:sp>
        <p:nvSpPr>
          <p:cNvPr id="19" name="文本框 1"/>
          <p:cNvSpPr txBox="1"/>
          <p:nvPr/>
        </p:nvSpPr>
        <p:spPr>
          <a:xfrm>
            <a:off x="579120" y="1904504"/>
            <a:ext cx="4481611" cy="5009833"/>
          </a:xfrm>
          <a:prstGeom prst="rect">
            <a:avLst/>
          </a:prstGeom>
          <a:noFill/>
          <a:ln w="9525">
            <a:noFill/>
          </a:ln>
        </p:spPr>
        <p:txBody>
          <a:bodyPr wrap="square" anchor="t">
            <a:spAutoFit/>
          </a:bodyPr>
          <a:lstStyle/>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典型的软件再工程过程模型如下图所示。在某些情况下这些活动以线性顺序发生，但也并非总是这样。</a:t>
            </a: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例如，为了理解某个程序的内部工作原理，可能在文档重构开始之前必须先进行逆向工程</a:t>
            </a:r>
            <a:r>
              <a:rPr lang="zh-CN" altLang="en-US" sz="2000" dirty="0">
                <a:cs typeface="+mn-ea"/>
                <a:sym typeface="+mn-lt"/>
              </a:rPr>
              <a:t>。</a:t>
            </a:r>
            <a:endParaRPr lang="en-US" altLang="zh-CN" sz="2400" dirty="0">
              <a:cs typeface="+mn-ea"/>
              <a:sym typeface="+mn-lt"/>
            </a:endParaRPr>
          </a:p>
          <a:p>
            <a:pPr marL="1257300" lvl="2" indent="-342900">
              <a:lnSpc>
                <a:spcPct val="150000"/>
              </a:lnSpc>
              <a:buClr>
                <a:schemeClr val="accent1">
                  <a:lumMod val="50000"/>
                </a:schemeClr>
              </a:buClr>
              <a:buFont typeface="Wingdings" panose="05000000000000000000" pitchFamily="2" charset="2"/>
              <a:buChar char="p"/>
              <a:defRPr/>
            </a:pPr>
            <a:endParaRPr lang="zh-CN" altLang="en-US" sz="2400" dirty="0">
              <a:cs typeface="+mn-ea"/>
              <a:sym typeface="+mn-lt"/>
            </a:endParaRPr>
          </a:p>
        </p:txBody>
      </p:sp>
      <p:pic>
        <p:nvPicPr>
          <p:cNvPr id="26" name="图片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406227"/>
            <a:ext cx="4728096" cy="5178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 name="直接连接符 1">
            <a:extLst>
              <a:ext uri="{FF2B5EF4-FFF2-40B4-BE49-F238E27FC236}">
                <a16:creationId xmlns:a16="http://schemas.microsoft.com/office/drawing/2014/main" id="{E1839472-45B7-C3BC-22AC-D9E054AE6A00}"/>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025F5738-0418-1235-6B6C-7B1AF9CBA052}"/>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4" name="TextBox 6">
            <a:extLst>
              <a:ext uri="{FF2B5EF4-FFF2-40B4-BE49-F238E27FC236}">
                <a16:creationId xmlns:a16="http://schemas.microsoft.com/office/drawing/2014/main" id="{8546DDCF-65F7-3EE0-E555-97863BF77BD5}"/>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5" name="TextBox 7">
            <a:extLst>
              <a:ext uri="{FF2B5EF4-FFF2-40B4-BE49-F238E27FC236}">
                <a16:creationId xmlns:a16="http://schemas.microsoft.com/office/drawing/2014/main" id="{BDF7DAD9-CA05-12C6-9B53-1018D89C74FF}"/>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6" name="TextBox 9">
            <a:extLst>
              <a:ext uri="{FF2B5EF4-FFF2-40B4-BE49-F238E27FC236}">
                <a16:creationId xmlns:a16="http://schemas.microsoft.com/office/drawing/2014/main" id="{E6189E9F-3D3A-4533-2100-DDBB23DDB9DC}"/>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7" name="TextBox 10">
            <a:extLst>
              <a:ext uri="{FF2B5EF4-FFF2-40B4-BE49-F238E27FC236}">
                <a16:creationId xmlns:a16="http://schemas.microsoft.com/office/drawing/2014/main" id="{7DAA7D38-C1CC-B23B-6A55-83C53F306A06}"/>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8" name="直接连接符 7">
            <a:extLst>
              <a:ext uri="{FF2B5EF4-FFF2-40B4-BE49-F238E27FC236}">
                <a16:creationId xmlns:a16="http://schemas.microsoft.com/office/drawing/2014/main" id="{FFD48D0A-5B9C-C19A-87BC-26A5B2510B5B}"/>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BC3377EA-32D9-441C-863D-52D2DDED4175}"/>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4.1 </a:t>
            </a:r>
            <a:r>
              <a:rPr lang="zh-CN" altLang="en-US" sz="2800" b="1" dirty="0">
                <a:solidFill>
                  <a:schemeClr val="tx1">
                    <a:lumMod val="65000"/>
                    <a:lumOff val="35000"/>
                  </a:schemeClr>
                </a:solidFill>
                <a:cs typeface="+mn-ea"/>
                <a:sym typeface="+mn-lt"/>
              </a:rPr>
              <a:t>软件再工程过程</a:t>
            </a:r>
            <a:r>
              <a:rPr lang="en-US" altLang="zh-CN" sz="2800" b="1" dirty="0">
                <a:solidFill>
                  <a:schemeClr val="tx1">
                    <a:lumMod val="65000"/>
                    <a:lumOff val="35000"/>
                  </a:schemeClr>
                </a:solidFill>
                <a:cs typeface="+mn-ea"/>
                <a:sym typeface="+mn-lt"/>
              </a:rPr>
              <a:t> </a:t>
            </a:r>
            <a:endParaRPr lang="zh-CN" altLang="en-US" sz="2800" b="1" dirty="0">
              <a:solidFill>
                <a:schemeClr val="tx1">
                  <a:lumMod val="65000"/>
                  <a:lumOff val="35000"/>
                </a:schemeClr>
              </a:solidFill>
              <a:cs typeface="+mn-ea"/>
              <a:sym typeface="+mn-lt"/>
            </a:endParaRPr>
          </a:p>
        </p:txBody>
      </p:sp>
      <p:sp>
        <p:nvSpPr>
          <p:cNvPr id="19" name="文本框 1"/>
          <p:cNvSpPr txBox="1"/>
          <p:nvPr/>
        </p:nvSpPr>
        <p:spPr>
          <a:xfrm>
            <a:off x="1688838" y="1631089"/>
            <a:ext cx="7501890" cy="574581"/>
          </a:xfrm>
          <a:prstGeom prst="rect">
            <a:avLst/>
          </a:prstGeom>
          <a:noFill/>
          <a:ln w="9525">
            <a:noFill/>
          </a:ln>
        </p:spPr>
        <p:txBody>
          <a:bodyPr wrap="square" anchor="t">
            <a:spAutoFit/>
          </a:bodyPr>
          <a:lstStyle/>
          <a:p>
            <a:pPr marL="0" lvl="2">
              <a:lnSpc>
                <a:spcPct val="150000"/>
              </a:lnSpc>
              <a:buClr>
                <a:schemeClr val="accent1">
                  <a:lumMod val="50000"/>
                </a:schemeClr>
              </a:buClr>
              <a:defRPr/>
            </a:pPr>
            <a:r>
              <a:rPr lang="zh-CN" altLang="en-US" sz="2400" dirty="0">
                <a:cs typeface="+mn-ea"/>
                <a:sym typeface="+mn-lt"/>
              </a:rPr>
              <a:t>软件再工程的具体过程如下图所示：</a:t>
            </a:r>
          </a:p>
        </p:txBody>
      </p:sp>
      <p:grpSp>
        <p:nvGrpSpPr>
          <p:cNvPr id="27" name="组合 26">
            <a:extLst>
              <a:ext uri="{FF2B5EF4-FFF2-40B4-BE49-F238E27FC236}">
                <a16:creationId xmlns:a16="http://schemas.microsoft.com/office/drawing/2014/main" id="{9F73DB01-86F0-437E-9B43-55B76D90F379}"/>
              </a:ext>
            </a:extLst>
          </p:cNvPr>
          <p:cNvGrpSpPr/>
          <p:nvPr/>
        </p:nvGrpSpPr>
        <p:grpSpPr>
          <a:xfrm>
            <a:off x="1112867" y="2305541"/>
            <a:ext cx="9688483" cy="4338578"/>
            <a:chOff x="1307061" y="1521674"/>
            <a:chExt cx="9557673" cy="4239216"/>
          </a:xfrm>
        </p:grpSpPr>
        <p:sp>
          <p:nvSpPr>
            <p:cNvPr id="31" name="object 4">
              <a:extLst>
                <a:ext uri="{FF2B5EF4-FFF2-40B4-BE49-F238E27FC236}">
                  <a16:creationId xmlns:a16="http://schemas.microsoft.com/office/drawing/2014/main" id="{38312D7B-E47D-4148-983A-8EDE93461FB9}"/>
                </a:ext>
              </a:extLst>
            </p:cNvPr>
            <p:cNvSpPr/>
            <p:nvPr/>
          </p:nvSpPr>
          <p:spPr>
            <a:xfrm>
              <a:off x="1525385" y="2884516"/>
              <a:ext cx="1300942" cy="498763"/>
            </a:xfrm>
            <a:prstGeom prst="rect">
              <a:avLst/>
            </a:prstGeom>
            <a:blipFill>
              <a:blip r:embed="rId4" cstate="print"/>
              <a:stretch>
                <a:fillRect/>
              </a:stretch>
            </a:blipFill>
          </p:spPr>
          <p:txBody>
            <a:bodyPr wrap="square" lIns="0" tIns="0" rIns="0" bIns="0" rtlCol="0"/>
            <a:lstStyle/>
            <a:p>
              <a:endParaRPr/>
            </a:p>
          </p:txBody>
        </p:sp>
        <p:sp>
          <p:nvSpPr>
            <p:cNvPr id="34" name="object 5">
              <a:extLst>
                <a:ext uri="{FF2B5EF4-FFF2-40B4-BE49-F238E27FC236}">
                  <a16:creationId xmlns:a16="http://schemas.microsoft.com/office/drawing/2014/main" id="{3BD9ACE7-AB65-4D07-ABDC-39755D912D08}"/>
                </a:ext>
              </a:extLst>
            </p:cNvPr>
            <p:cNvSpPr txBox="1"/>
            <p:nvPr/>
          </p:nvSpPr>
          <p:spPr>
            <a:xfrm>
              <a:off x="1509243" y="2867543"/>
              <a:ext cx="1282700" cy="380873"/>
            </a:xfrm>
            <a:prstGeom prst="rect">
              <a:avLst/>
            </a:prstGeom>
            <a:ln w="9524">
              <a:solidFill>
                <a:srgbClr val="000000"/>
              </a:solidFill>
            </a:ln>
          </p:spPr>
          <p:txBody>
            <a:bodyPr vert="horz" wrap="square" lIns="0" tIns="102870" rIns="0" bIns="0" rtlCol="0">
              <a:spAutoFit/>
            </a:bodyPr>
            <a:lstStyle/>
            <a:p>
              <a:pPr marL="180340">
                <a:lnSpc>
                  <a:spcPct val="100000"/>
                </a:lnSpc>
                <a:spcBef>
                  <a:spcPts val="810"/>
                </a:spcBef>
              </a:pPr>
              <a:r>
                <a:rPr sz="1800" dirty="0">
                  <a:latin typeface="黑体" panose="02010609060101010101" pitchFamily="49" charset="-122"/>
                  <a:cs typeface="微软雅黑"/>
                </a:rPr>
                <a:t>最初程序</a:t>
              </a:r>
            </a:p>
          </p:txBody>
        </p:sp>
        <p:sp>
          <p:nvSpPr>
            <p:cNvPr id="37" name="object 6">
              <a:extLst>
                <a:ext uri="{FF2B5EF4-FFF2-40B4-BE49-F238E27FC236}">
                  <a16:creationId xmlns:a16="http://schemas.microsoft.com/office/drawing/2014/main" id="{C748FF90-ACFF-4CFF-89AD-D7E517E387F1}"/>
                </a:ext>
              </a:extLst>
            </p:cNvPr>
            <p:cNvSpPr/>
            <p:nvPr/>
          </p:nvSpPr>
          <p:spPr>
            <a:xfrm>
              <a:off x="1321723" y="3998421"/>
              <a:ext cx="1708265" cy="569421"/>
            </a:xfrm>
            <a:prstGeom prst="rect">
              <a:avLst/>
            </a:prstGeom>
            <a:blipFill>
              <a:blip r:embed="rId5" cstate="print"/>
              <a:stretch>
                <a:fillRect/>
              </a:stretch>
            </a:blipFill>
          </p:spPr>
          <p:txBody>
            <a:bodyPr wrap="square" lIns="0" tIns="0" rIns="0" bIns="0" rtlCol="0"/>
            <a:lstStyle/>
            <a:p>
              <a:endParaRPr/>
            </a:p>
          </p:txBody>
        </p:sp>
        <p:sp>
          <p:nvSpPr>
            <p:cNvPr id="38" name="object 7">
              <a:extLst>
                <a:ext uri="{FF2B5EF4-FFF2-40B4-BE49-F238E27FC236}">
                  <a16:creationId xmlns:a16="http://schemas.microsoft.com/office/drawing/2014/main" id="{E79C0067-D31B-4B30-AD3C-C079AC30C880}"/>
                </a:ext>
              </a:extLst>
            </p:cNvPr>
            <p:cNvSpPr/>
            <p:nvPr/>
          </p:nvSpPr>
          <p:spPr>
            <a:xfrm>
              <a:off x="1307061" y="3981968"/>
              <a:ext cx="1691005" cy="551180"/>
            </a:xfrm>
            <a:custGeom>
              <a:avLst/>
              <a:gdLst/>
              <a:ahLst/>
              <a:cxnLst/>
              <a:rect l="l" t="t" r="r" b="b"/>
              <a:pathLst>
                <a:path w="1691005" h="551179">
                  <a:moveTo>
                    <a:pt x="1415206" y="0"/>
                  </a:moveTo>
                  <a:lnTo>
                    <a:pt x="275431" y="0"/>
                  </a:lnTo>
                  <a:lnTo>
                    <a:pt x="225921" y="4437"/>
                  </a:lnTo>
                  <a:lnTo>
                    <a:pt x="179324" y="17231"/>
                  </a:lnTo>
                  <a:lnTo>
                    <a:pt x="136415" y="37604"/>
                  </a:lnTo>
                  <a:lnTo>
                    <a:pt x="97974" y="64778"/>
                  </a:lnTo>
                  <a:lnTo>
                    <a:pt x="64777" y="97975"/>
                  </a:lnTo>
                  <a:lnTo>
                    <a:pt x="37604" y="136416"/>
                  </a:lnTo>
                  <a:lnTo>
                    <a:pt x="17231" y="179325"/>
                  </a:lnTo>
                  <a:lnTo>
                    <a:pt x="4437" y="225923"/>
                  </a:lnTo>
                  <a:lnTo>
                    <a:pt x="0" y="275432"/>
                  </a:lnTo>
                  <a:lnTo>
                    <a:pt x="4437" y="324941"/>
                  </a:lnTo>
                  <a:lnTo>
                    <a:pt x="17232" y="371539"/>
                  </a:lnTo>
                  <a:lnTo>
                    <a:pt x="37605" y="414448"/>
                  </a:lnTo>
                  <a:lnTo>
                    <a:pt x="64779" y="452889"/>
                  </a:lnTo>
                  <a:lnTo>
                    <a:pt x="97975" y="486085"/>
                  </a:lnTo>
                  <a:lnTo>
                    <a:pt x="136418" y="513259"/>
                  </a:lnTo>
                  <a:lnTo>
                    <a:pt x="179328" y="533632"/>
                  </a:lnTo>
                  <a:lnTo>
                    <a:pt x="225936" y="546426"/>
                  </a:lnTo>
                  <a:lnTo>
                    <a:pt x="275431" y="550862"/>
                  </a:lnTo>
                  <a:lnTo>
                    <a:pt x="1415219" y="550862"/>
                  </a:lnTo>
                  <a:lnTo>
                    <a:pt x="1464719" y="546424"/>
                  </a:lnTo>
                  <a:lnTo>
                    <a:pt x="1511315" y="533630"/>
                  </a:lnTo>
                  <a:lnTo>
                    <a:pt x="1554222" y="513258"/>
                  </a:lnTo>
                  <a:lnTo>
                    <a:pt x="1592663" y="486084"/>
                  </a:lnTo>
                  <a:lnTo>
                    <a:pt x="1625859" y="452888"/>
                  </a:lnTo>
                  <a:lnTo>
                    <a:pt x="1653032" y="414446"/>
                  </a:lnTo>
                  <a:lnTo>
                    <a:pt x="1673405" y="371538"/>
                  </a:lnTo>
                  <a:lnTo>
                    <a:pt x="1686199" y="324940"/>
                  </a:lnTo>
                  <a:lnTo>
                    <a:pt x="1690637" y="275431"/>
                  </a:lnTo>
                  <a:lnTo>
                    <a:pt x="1686200" y="225923"/>
                  </a:lnTo>
                  <a:lnTo>
                    <a:pt x="1673406" y="179325"/>
                  </a:lnTo>
                  <a:lnTo>
                    <a:pt x="1653033" y="136416"/>
                  </a:lnTo>
                  <a:lnTo>
                    <a:pt x="1625859" y="97975"/>
                  </a:lnTo>
                  <a:lnTo>
                    <a:pt x="1592663" y="64778"/>
                  </a:lnTo>
                  <a:lnTo>
                    <a:pt x="1554222" y="37604"/>
                  </a:lnTo>
                  <a:lnTo>
                    <a:pt x="1511313" y="17231"/>
                  </a:lnTo>
                  <a:lnTo>
                    <a:pt x="1464715" y="4437"/>
                  </a:lnTo>
                  <a:lnTo>
                    <a:pt x="1415206" y="0"/>
                  </a:lnTo>
                  <a:close/>
                </a:path>
              </a:pathLst>
            </a:custGeom>
            <a:solidFill>
              <a:srgbClr val="EEEEEE"/>
            </a:solidFill>
          </p:spPr>
          <p:txBody>
            <a:bodyPr wrap="square" lIns="0" tIns="0" rIns="0" bIns="0" rtlCol="0"/>
            <a:lstStyle/>
            <a:p>
              <a:endParaRPr/>
            </a:p>
          </p:txBody>
        </p:sp>
        <p:sp>
          <p:nvSpPr>
            <p:cNvPr id="39" name="object 8">
              <a:extLst>
                <a:ext uri="{FF2B5EF4-FFF2-40B4-BE49-F238E27FC236}">
                  <a16:creationId xmlns:a16="http://schemas.microsoft.com/office/drawing/2014/main" id="{A7E01C7D-F6A9-4868-A276-1453B7F92B03}"/>
                </a:ext>
              </a:extLst>
            </p:cNvPr>
            <p:cNvSpPr/>
            <p:nvPr/>
          </p:nvSpPr>
          <p:spPr>
            <a:xfrm>
              <a:off x="1307061" y="3981968"/>
              <a:ext cx="1691005" cy="551180"/>
            </a:xfrm>
            <a:custGeom>
              <a:avLst/>
              <a:gdLst/>
              <a:ahLst/>
              <a:cxnLst/>
              <a:rect l="l" t="t" r="r" b="b"/>
              <a:pathLst>
                <a:path w="1691005" h="551179">
                  <a:moveTo>
                    <a:pt x="0" y="275431"/>
                  </a:moveTo>
                  <a:lnTo>
                    <a:pt x="4437" y="225922"/>
                  </a:lnTo>
                  <a:lnTo>
                    <a:pt x="17231" y="179324"/>
                  </a:lnTo>
                  <a:lnTo>
                    <a:pt x="37604" y="136416"/>
                  </a:lnTo>
                  <a:lnTo>
                    <a:pt x="64778" y="97974"/>
                  </a:lnTo>
                  <a:lnTo>
                    <a:pt x="97974" y="64778"/>
                  </a:lnTo>
                  <a:lnTo>
                    <a:pt x="136416" y="37604"/>
                  </a:lnTo>
                  <a:lnTo>
                    <a:pt x="179324" y="17231"/>
                  </a:lnTo>
                  <a:lnTo>
                    <a:pt x="225922" y="4437"/>
                  </a:lnTo>
                  <a:lnTo>
                    <a:pt x="275431" y="0"/>
                  </a:lnTo>
                  <a:lnTo>
                    <a:pt x="1415206" y="0"/>
                  </a:lnTo>
                  <a:lnTo>
                    <a:pt x="1464715" y="4437"/>
                  </a:lnTo>
                  <a:lnTo>
                    <a:pt x="1511313" y="17231"/>
                  </a:lnTo>
                  <a:lnTo>
                    <a:pt x="1554222" y="37604"/>
                  </a:lnTo>
                  <a:lnTo>
                    <a:pt x="1592664" y="64778"/>
                  </a:lnTo>
                  <a:lnTo>
                    <a:pt x="1625860" y="97974"/>
                  </a:lnTo>
                  <a:lnTo>
                    <a:pt x="1653034" y="136416"/>
                  </a:lnTo>
                  <a:lnTo>
                    <a:pt x="1673406" y="179324"/>
                  </a:lnTo>
                  <a:lnTo>
                    <a:pt x="1686201" y="225922"/>
                  </a:lnTo>
                  <a:lnTo>
                    <a:pt x="1690638" y="275431"/>
                  </a:lnTo>
                  <a:lnTo>
                    <a:pt x="1686200" y="324941"/>
                  </a:lnTo>
                  <a:lnTo>
                    <a:pt x="1673405" y="371539"/>
                  </a:lnTo>
                  <a:lnTo>
                    <a:pt x="1653033" y="414447"/>
                  </a:lnTo>
                  <a:lnTo>
                    <a:pt x="1625859" y="452889"/>
                  </a:lnTo>
                  <a:lnTo>
                    <a:pt x="1592663" y="486085"/>
                  </a:lnTo>
                  <a:lnTo>
                    <a:pt x="1554221" y="513259"/>
                  </a:lnTo>
                  <a:lnTo>
                    <a:pt x="1511312" y="533632"/>
                  </a:lnTo>
                  <a:lnTo>
                    <a:pt x="1464714" y="546426"/>
                  </a:lnTo>
                  <a:lnTo>
                    <a:pt x="1415205" y="550863"/>
                  </a:lnTo>
                  <a:lnTo>
                    <a:pt x="275431" y="550862"/>
                  </a:lnTo>
                  <a:lnTo>
                    <a:pt x="225922" y="546425"/>
                  </a:lnTo>
                  <a:lnTo>
                    <a:pt x="179324" y="533631"/>
                  </a:lnTo>
                  <a:lnTo>
                    <a:pt x="136416" y="513258"/>
                  </a:lnTo>
                  <a:lnTo>
                    <a:pt x="97974" y="486084"/>
                  </a:lnTo>
                  <a:lnTo>
                    <a:pt x="64778" y="452888"/>
                  </a:lnTo>
                  <a:lnTo>
                    <a:pt x="37604" y="414446"/>
                  </a:lnTo>
                  <a:lnTo>
                    <a:pt x="17231" y="371537"/>
                  </a:lnTo>
                  <a:lnTo>
                    <a:pt x="4437" y="324940"/>
                  </a:lnTo>
                  <a:lnTo>
                    <a:pt x="0" y="275430"/>
                  </a:lnTo>
                  <a:close/>
                </a:path>
              </a:pathLst>
            </a:custGeom>
            <a:ln w="9524">
              <a:solidFill>
                <a:srgbClr val="000000"/>
              </a:solidFill>
            </a:ln>
          </p:spPr>
          <p:txBody>
            <a:bodyPr wrap="square" lIns="0" tIns="0" rIns="0" bIns="0" rtlCol="0"/>
            <a:lstStyle/>
            <a:p>
              <a:endParaRPr/>
            </a:p>
          </p:txBody>
        </p:sp>
        <p:sp>
          <p:nvSpPr>
            <p:cNvPr id="40" name="object 9">
              <a:extLst>
                <a:ext uri="{FF2B5EF4-FFF2-40B4-BE49-F238E27FC236}">
                  <a16:creationId xmlns:a16="http://schemas.microsoft.com/office/drawing/2014/main" id="{5FC4C38D-7DFA-4834-AE3B-468B175F0504}"/>
                </a:ext>
              </a:extLst>
            </p:cNvPr>
            <p:cNvSpPr txBox="1"/>
            <p:nvPr/>
          </p:nvSpPr>
          <p:spPr>
            <a:xfrm>
              <a:off x="1568071" y="4107539"/>
              <a:ext cx="1168400" cy="283185"/>
            </a:xfrm>
            <a:prstGeom prst="rect">
              <a:avLst/>
            </a:prstGeom>
          </p:spPr>
          <p:txBody>
            <a:bodyPr vert="horz" wrap="square" lIns="0" tIns="12700" rIns="0" bIns="0" rtlCol="0">
              <a:spAutoFit/>
            </a:bodyPr>
            <a:lstStyle/>
            <a:p>
              <a:pPr marL="12700">
                <a:lnSpc>
                  <a:spcPct val="100000"/>
                </a:lnSpc>
                <a:spcBef>
                  <a:spcPts val="100"/>
                </a:spcBef>
              </a:pPr>
              <a:r>
                <a:rPr sz="1800" dirty="0">
                  <a:latin typeface="黑体" panose="02010609060101010101" pitchFamily="49" charset="-122"/>
                  <a:cs typeface="微软雅黑"/>
                </a:rPr>
                <a:t>源代码转换</a:t>
              </a:r>
            </a:p>
          </p:txBody>
        </p:sp>
        <p:sp>
          <p:nvSpPr>
            <p:cNvPr id="41" name="object 10">
              <a:extLst>
                <a:ext uri="{FF2B5EF4-FFF2-40B4-BE49-F238E27FC236}">
                  <a16:creationId xmlns:a16="http://schemas.microsoft.com/office/drawing/2014/main" id="{961D0B54-D128-44B9-9713-13024FA53A65}"/>
                </a:ext>
              </a:extLst>
            </p:cNvPr>
            <p:cNvSpPr/>
            <p:nvPr/>
          </p:nvSpPr>
          <p:spPr>
            <a:xfrm>
              <a:off x="2150454" y="3348555"/>
              <a:ext cx="1905" cy="608330"/>
            </a:xfrm>
            <a:custGeom>
              <a:avLst/>
              <a:gdLst/>
              <a:ahLst/>
              <a:cxnLst/>
              <a:rect l="l" t="t" r="r" b="b"/>
              <a:pathLst>
                <a:path w="1905" h="608329">
                  <a:moveTo>
                    <a:pt x="0" y="0"/>
                  </a:moveTo>
                  <a:lnTo>
                    <a:pt x="1523" y="608012"/>
                  </a:lnTo>
                </a:path>
              </a:pathLst>
            </a:custGeom>
            <a:ln w="9524">
              <a:solidFill>
                <a:srgbClr val="000000"/>
              </a:solidFill>
            </a:ln>
          </p:spPr>
          <p:txBody>
            <a:bodyPr wrap="square" lIns="0" tIns="0" rIns="0" bIns="0" rtlCol="0"/>
            <a:lstStyle/>
            <a:p>
              <a:endParaRPr/>
            </a:p>
          </p:txBody>
        </p:sp>
        <p:sp>
          <p:nvSpPr>
            <p:cNvPr id="42" name="object 11">
              <a:extLst>
                <a:ext uri="{FF2B5EF4-FFF2-40B4-BE49-F238E27FC236}">
                  <a16:creationId xmlns:a16="http://schemas.microsoft.com/office/drawing/2014/main" id="{D8742949-B0C3-4764-97EB-DA1C6EC06279}"/>
                </a:ext>
              </a:extLst>
            </p:cNvPr>
            <p:cNvSpPr/>
            <p:nvPr/>
          </p:nvSpPr>
          <p:spPr>
            <a:xfrm>
              <a:off x="2113751" y="3905672"/>
              <a:ext cx="76200" cy="76835"/>
            </a:xfrm>
            <a:custGeom>
              <a:avLst/>
              <a:gdLst/>
              <a:ahLst/>
              <a:cxnLst/>
              <a:rect l="l" t="t" r="r" b="b"/>
              <a:pathLst>
                <a:path w="76200" h="76835">
                  <a:moveTo>
                    <a:pt x="76200" y="0"/>
                  </a:moveTo>
                  <a:lnTo>
                    <a:pt x="0" y="190"/>
                  </a:lnTo>
                  <a:lnTo>
                    <a:pt x="38290" y="76295"/>
                  </a:lnTo>
                  <a:lnTo>
                    <a:pt x="76200" y="0"/>
                  </a:lnTo>
                  <a:close/>
                </a:path>
              </a:pathLst>
            </a:custGeom>
            <a:solidFill>
              <a:srgbClr val="000000"/>
            </a:solidFill>
          </p:spPr>
          <p:txBody>
            <a:bodyPr wrap="square" lIns="0" tIns="0" rIns="0" bIns="0" rtlCol="0"/>
            <a:lstStyle/>
            <a:p>
              <a:endParaRPr/>
            </a:p>
          </p:txBody>
        </p:sp>
        <p:sp>
          <p:nvSpPr>
            <p:cNvPr id="43" name="object 12">
              <a:extLst>
                <a:ext uri="{FF2B5EF4-FFF2-40B4-BE49-F238E27FC236}">
                  <a16:creationId xmlns:a16="http://schemas.microsoft.com/office/drawing/2014/main" id="{FE6B3E53-8C97-4F65-AB89-728964E8E882}"/>
                </a:ext>
              </a:extLst>
            </p:cNvPr>
            <p:cNvSpPr/>
            <p:nvPr/>
          </p:nvSpPr>
          <p:spPr>
            <a:xfrm>
              <a:off x="2997697" y="3822257"/>
              <a:ext cx="510540" cy="436245"/>
            </a:xfrm>
            <a:custGeom>
              <a:avLst/>
              <a:gdLst/>
              <a:ahLst/>
              <a:cxnLst/>
              <a:rect l="l" t="t" r="r" b="b"/>
              <a:pathLst>
                <a:path w="510539" h="436245">
                  <a:moveTo>
                    <a:pt x="0" y="435935"/>
                  </a:moveTo>
                  <a:lnTo>
                    <a:pt x="510121" y="0"/>
                  </a:lnTo>
                </a:path>
              </a:pathLst>
            </a:custGeom>
            <a:ln w="9524">
              <a:solidFill>
                <a:srgbClr val="000000"/>
              </a:solidFill>
            </a:ln>
          </p:spPr>
          <p:txBody>
            <a:bodyPr wrap="square" lIns="0" tIns="0" rIns="0" bIns="0" rtlCol="0"/>
            <a:lstStyle/>
            <a:p>
              <a:endParaRPr/>
            </a:p>
          </p:txBody>
        </p:sp>
        <p:sp>
          <p:nvSpPr>
            <p:cNvPr id="46" name="object 13">
              <a:extLst>
                <a:ext uri="{FF2B5EF4-FFF2-40B4-BE49-F238E27FC236}">
                  <a16:creationId xmlns:a16="http://schemas.microsoft.com/office/drawing/2014/main" id="{594D1F53-682B-49B9-9C6F-D99B1C6DB54F}"/>
                </a:ext>
              </a:extLst>
            </p:cNvPr>
            <p:cNvSpPr/>
            <p:nvPr/>
          </p:nvSpPr>
          <p:spPr>
            <a:xfrm>
              <a:off x="3444448" y="3805755"/>
              <a:ext cx="83185" cy="78740"/>
            </a:xfrm>
            <a:custGeom>
              <a:avLst/>
              <a:gdLst/>
              <a:ahLst/>
              <a:cxnLst/>
              <a:rect l="l" t="t" r="r" b="b"/>
              <a:pathLst>
                <a:path w="83185" h="78739">
                  <a:moveTo>
                    <a:pt x="82680" y="0"/>
                  </a:moveTo>
                  <a:lnTo>
                    <a:pt x="0" y="20539"/>
                  </a:lnTo>
                  <a:lnTo>
                    <a:pt x="49504" y="78469"/>
                  </a:lnTo>
                  <a:lnTo>
                    <a:pt x="82680" y="0"/>
                  </a:lnTo>
                  <a:close/>
                </a:path>
              </a:pathLst>
            </a:custGeom>
            <a:solidFill>
              <a:srgbClr val="000000"/>
            </a:solidFill>
          </p:spPr>
          <p:txBody>
            <a:bodyPr wrap="square" lIns="0" tIns="0" rIns="0" bIns="0" rtlCol="0"/>
            <a:lstStyle/>
            <a:p>
              <a:endParaRPr/>
            </a:p>
          </p:txBody>
        </p:sp>
        <p:sp>
          <p:nvSpPr>
            <p:cNvPr id="47" name="object 14">
              <a:extLst>
                <a:ext uri="{FF2B5EF4-FFF2-40B4-BE49-F238E27FC236}">
                  <a16:creationId xmlns:a16="http://schemas.microsoft.com/office/drawing/2014/main" id="{C411C379-C338-4B1C-B69E-37BC50D3FD3A}"/>
                </a:ext>
              </a:extLst>
            </p:cNvPr>
            <p:cNvSpPr/>
            <p:nvPr/>
          </p:nvSpPr>
          <p:spPr>
            <a:xfrm>
              <a:off x="3545377" y="3545378"/>
              <a:ext cx="1941021" cy="569421"/>
            </a:xfrm>
            <a:prstGeom prst="rect">
              <a:avLst/>
            </a:prstGeom>
            <a:blipFill>
              <a:blip r:embed="rId6" cstate="print"/>
              <a:stretch>
                <a:fillRect/>
              </a:stretch>
            </a:blipFill>
          </p:spPr>
          <p:txBody>
            <a:bodyPr wrap="square" lIns="0" tIns="0" rIns="0" bIns="0" rtlCol="0"/>
            <a:lstStyle/>
            <a:p>
              <a:endParaRPr/>
            </a:p>
          </p:txBody>
        </p:sp>
        <p:sp>
          <p:nvSpPr>
            <p:cNvPr id="48" name="object 15">
              <a:extLst>
                <a:ext uri="{FF2B5EF4-FFF2-40B4-BE49-F238E27FC236}">
                  <a16:creationId xmlns:a16="http://schemas.microsoft.com/office/drawing/2014/main" id="{46199AF2-67BD-4A87-B914-BF9A978F380E}"/>
                </a:ext>
              </a:extLst>
            </p:cNvPr>
            <p:cNvSpPr/>
            <p:nvPr/>
          </p:nvSpPr>
          <p:spPr>
            <a:xfrm>
              <a:off x="3527226" y="3529530"/>
              <a:ext cx="1925955" cy="551180"/>
            </a:xfrm>
            <a:custGeom>
              <a:avLst/>
              <a:gdLst/>
              <a:ahLst/>
              <a:cxnLst/>
              <a:rect l="l" t="t" r="r" b="b"/>
              <a:pathLst>
                <a:path w="1925954" h="551179">
                  <a:moveTo>
                    <a:pt x="1650124" y="0"/>
                  </a:moveTo>
                  <a:lnTo>
                    <a:pt x="275431" y="0"/>
                  </a:lnTo>
                  <a:lnTo>
                    <a:pt x="225921" y="4437"/>
                  </a:lnTo>
                  <a:lnTo>
                    <a:pt x="179324" y="17231"/>
                  </a:lnTo>
                  <a:lnTo>
                    <a:pt x="136415" y="37604"/>
                  </a:lnTo>
                  <a:lnTo>
                    <a:pt x="97974" y="64777"/>
                  </a:lnTo>
                  <a:lnTo>
                    <a:pt x="64777" y="97974"/>
                  </a:lnTo>
                  <a:lnTo>
                    <a:pt x="37604" y="136415"/>
                  </a:lnTo>
                  <a:lnTo>
                    <a:pt x="17231" y="179324"/>
                  </a:lnTo>
                  <a:lnTo>
                    <a:pt x="4437" y="225922"/>
                  </a:lnTo>
                  <a:lnTo>
                    <a:pt x="0" y="275431"/>
                  </a:lnTo>
                  <a:lnTo>
                    <a:pt x="4437" y="324940"/>
                  </a:lnTo>
                  <a:lnTo>
                    <a:pt x="17232" y="371538"/>
                  </a:lnTo>
                  <a:lnTo>
                    <a:pt x="37605" y="414447"/>
                  </a:lnTo>
                  <a:lnTo>
                    <a:pt x="64779" y="452888"/>
                  </a:lnTo>
                  <a:lnTo>
                    <a:pt x="97975" y="486085"/>
                  </a:lnTo>
                  <a:lnTo>
                    <a:pt x="136418" y="513259"/>
                  </a:lnTo>
                  <a:lnTo>
                    <a:pt x="179328" y="533631"/>
                  </a:lnTo>
                  <a:lnTo>
                    <a:pt x="225936" y="546426"/>
                  </a:lnTo>
                  <a:lnTo>
                    <a:pt x="275431" y="550862"/>
                  </a:lnTo>
                  <a:lnTo>
                    <a:pt x="1650137" y="550862"/>
                  </a:lnTo>
                  <a:lnTo>
                    <a:pt x="1699637" y="546424"/>
                  </a:lnTo>
                  <a:lnTo>
                    <a:pt x="1746233" y="533630"/>
                  </a:lnTo>
                  <a:lnTo>
                    <a:pt x="1789140" y="513257"/>
                  </a:lnTo>
                  <a:lnTo>
                    <a:pt x="1827581" y="486084"/>
                  </a:lnTo>
                  <a:lnTo>
                    <a:pt x="1860777" y="452887"/>
                  </a:lnTo>
                  <a:lnTo>
                    <a:pt x="1887951" y="414445"/>
                  </a:lnTo>
                  <a:lnTo>
                    <a:pt x="1908323" y="371537"/>
                  </a:lnTo>
                  <a:lnTo>
                    <a:pt x="1921117" y="324939"/>
                  </a:lnTo>
                  <a:lnTo>
                    <a:pt x="1925555" y="275429"/>
                  </a:lnTo>
                  <a:lnTo>
                    <a:pt x="1921118" y="225922"/>
                  </a:lnTo>
                  <a:lnTo>
                    <a:pt x="1908324" y="179324"/>
                  </a:lnTo>
                  <a:lnTo>
                    <a:pt x="1887951" y="136415"/>
                  </a:lnTo>
                  <a:lnTo>
                    <a:pt x="1860778" y="97974"/>
                  </a:lnTo>
                  <a:lnTo>
                    <a:pt x="1827581" y="64777"/>
                  </a:lnTo>
                  <a:lnTo>
                    <a:pt x="1789140" y="37604"/>
                  </a:lnTo>
                  <a:lnTo>
                    <a:pt x="1746231" y="17231"/>
                  </a:lnTo>
                  <a:lnTo>
                    <a:pt x="1699634" y="4437"/>
                  </a:lnTo>
                  <a:lnTo>
                    <a:pt x="1650124" y="0"/>
                  </a:lnTo>
                  <a:close/>
                </a:path>
              </a:pathLst>
            </a:custGeom>
            <a:solidFill>
              <a:srgbClr val="EEEEEE"/>
            </a:solidFill>
          </p:spPr>
          <p:txBody>
            <a:bodyPr wrap="square" lIns="0" tIns="0" rIns="0" bIns="0" rtlCol="0"/>
            <a:lstStyle/>
            <a:p>
              <a:endParaRPr/>
            </a:p>
          </p:txBody>
        </p:sp>
        <p:sp>
          <p:nvSpPr>
            <p:cNvPr id="49" name="object 16">
              <a:extLst>
                <a:ext uri="{FF2B5EF4-FFF2-40B4-BE49-F238E27FC236}">
                  <a16:creationId xmlns:a16="http://schemas.microsoft.com/office/drawing/2014/main" id="{EEDC77F0-7725-4825-976B-BC3AC1C2E558}"/>
                </a:ext>
              </a:extLst>
            </p:cNvPr>
            <p:cNvSpPr/>
            <p:nvPr/>
          </p:nvSpPr>
          <p:spPr>
            <a:xfrm>
              <a:off x="3527226" y="3529530"/>
              <a:ext cx="1925955" cy="551180"/>
            </a:xfrm>
            <a:custGeom>
              <a:avLst/>
              <a:gdLst/>
              <a:ahLst/>
              <a:cxnLst/>
              <a:rect l="l" t="t" r="r" b="b"/>
              <a:pathLst>
                <a:path w="1925954" h="551179">
                  <a:moveTo>
                    <a:pt x="0" y="275431"/>
                  </a:moveTo>
                  <a:lnTo>
                    <a:pt x="4437" y="225922"/>
                  </a:lnTo>
                  <a:lnTo>
                    <a:pt x="17231" y="179324"/>
                  </a:lnTo>
                  <a:lnTo>
                    <a:pt x="37604" y="136416"/>
                  </a:lnTo>
                  <a:lnTo>
                    <a:pt x="64778" y="97974"/>
                  </a:lnTo>
                  <a:lnTo>
                    <a:pt x="97974" y="64778"/>
                  </a:lnTo>
                  <a:lnTo>
                    <a:pt x="136416" y="37604"/>
                  </a:lnTo>
                  <a:lnTo>
                    <a:pt x="179324" y="17231"/>
                  </a:lnTo>
                  <a:lnTo>
                    <a:pt x="225922" y="4437"/>
                  </a:lnTo>
                  <a:lnTo>
                    <a:pt x="275431" y="0"/>
                  </a:lnTo>
                  <a:lnTo>
                    <a:pt x="1650124" y="0"/>
                  </a:lnTo>
                  <a:lnTo>
                    <a:pt x="1699633" y="4437"/>
                  </a:lnTo>
                  <a:lnTo>
                    <a:pt x="1746231" y="17231"/>
                  </a:lnTo>
                  <a:lnTo>
                    <a:pt x="1789140" y="37604"/>
                  </a:lnTo>
                  <a:lnTo>
                    <a:pt x="1827582" y="64778"/>
                  </a:lnTo>
                  <a:lnTo>
                    <a:pt x="1860778" y="97974"/>
                  </a:lnTo>
                  <a:lnTo>
                    <a:pt x="1887952" y="136416"/>
                  </a:lnTo>
                  <a:lnTo>
                    <a:pt x="1908324" y="179324"/>
                  </a:lnTo>
                  <a:lnTo>
                    <a:pt x="1921119" y="225922"/>
                  </a:lnTo>
                  <a:lnTo>
                    <a:pt x="1925556" y="275431"/>
                  </a:lnTo>
                  <a:lnTo>
                    <a:pt x="1921118" y="324941"/>
                  </a:lnTo>
                  <a:lnTo>
                    <a:pt x="1908323" y="371539"/>
                  </a:lnTo>
                  <a:lnTo>
                    <a:pt x="1887950" y="414447"/>
                  </a:lnTo>
                  <a:lnTo>
                    <a:pt x="1860777" y="452889"/>
                  </a:lnTo>
                  <a:lnTo>
                    <a:pt x="1827580" y="486085"/>
                  </a:lnTo>
                  <a:lnTo>
                    <a:pt x="1789139" y="513259"/>
                  </a:lnTo>
                  <a:lnTo>
                    <a:pt x="1746230" y="533632"/>
                  </a:lnTo>
                  <a:lnTo>
                    <a:pt x="1699632" y="546426"/>
                  </a:lnTo>
                  <a:lnTo>
                    <a:pt x="1650123" y="550863"/>
                  </a:lnTo>
                  <a:lnTo>
                    <a:pt x="275431" y="550862"/>
                  </a:lnTo>
                  <a:lnTo>
                    <a:pt x="225922" y="546425"/>
                  </a:lnTo>
                  <a:lnTo>
                    <a:pt x="179324" y="533631"/>
                  </a:lnTo>
                  <a:lnTo>
                    <a:pt x="136416" y="513258"/>
                  </a:lnTo>
                  <a:lnTo>
                    <a:pt x="97974" y="486084"/>
                  </a:lnTo>
                  <a:lnTo>
                    <a:pt x="64778" y="452888"/>
                  </a:lnTo>
                  <a:lnTo>
                    <a:pt x="37604" y="414446"/>
                  </a:lnTo>
                  <a:lnTo>
                    <a:pt x="17231" y="371537"/>
                  </a:lnTo>
                  <a:lnTo>
                    <a:pt x="4437" y="324940"/>
                  </a:lnTo>
                  <a:lnTo>
                    <a:pt x="0" y="275430"/>
                  </a:lnTo>
                  <a:close/>
                </a:path>
              </a:pathLst>
            </a:custGeom>
            <a:ln w="9524">
              <a:solidFill>
                <a:srgbClr val="000000"/>
              </a:solidFill>
            </a:ln>
          </p:spPr>
          <p:txBody>
            <a:bodyPr wrap="square" lIns="0" tIns="0" rIns="0" bIns="0" rtlCol="0"/>
            <a:lstStyle/>
            <a:p>
              <a:endParaRPr/>
            </a:p>
          </p:txBody>
        </p:sp>
        <p:sp>
          <p:nvSpPr>
            <p:cNvPr id="50" name="object 17">
              <a:extLst>
                <a:ext uri="{FF2B5EF4-FFF2-40B4-BE49-F238E27FC236}">
                  <a16:creationId xmlns:a16="http://schemas.microsoft.com/office/drawing/2014/main" id="{F6F10039-EC69-442B-9112-93CBAB3A165C}"/>
                </a:ext>
              </a:extLst>
            </p:cNvPr>
            <p:cNvSpPr txBox="1"/>
            <p:nvPr/>
          </p:nvSpPr>
          <p:spPr>
            <a:xfrm>
              <a:off x="4016837" y="3655101"/>
              <a:ext cx="939800" cy="283185"/>
            </a:xfrm>
            <a:prstGeom prst="rect">
              <a:avLst/>
            </a:prstGeom>
          </p:spPr>
          <p:txBody>
            <a:bodyPr vert="horz" wrap="square" lIns="0" tIns="12700" rIns="0" bIns="0" rtlCol="0">
              <a:spAutoFit/>
            </a:bodyPr>
            <a:lstStyle/>
            <a:p>
              <a:pPr marL="12700">
                <a:lnSpc>
                  <a:spcPct val="100000"/>
                </a:lnSpc>
                <a:spcBef>
                  <a:spcPts val="100"/>
                </a:spcBef>
              </a:pPr>
              <a:r>
                <a:rPr sz="1800" dirty="0">
                  <a:latin typeface="黑体" panose="02010609060101010101" pitchFamily="49" charset="-122"/>
                  <a:cs typeface="微软雅黑"/>
                </a:rPr>
                <a:t>逆向工程</a:t>
              </a:r>
            </a:p>
          </p:txBody>
        </p:sp>
        <p:sp>
          <p:nvSpPr>
            <p:cNvPr id="51" name="object 18">
              <a:extLst>
                <a:ext uri="{FF2B5EF4-FFF2-40B4-BE49-F238E27FC236}">
                  <a16:creationId xmlns:a16="http://schemas.microsoft.com/office/drawing/2014/main" id="{F548FEBC-C6B1-4961-B9E3-A70C6054EACA}"/>
                </a:ext>
              </a:extLst>
            </p:cNvPr>
            <p:cNvSpPr/>
            <p:nvPr/>
          </p:nvSpPr>
          <p:spPr>
            <a:xfrm>
              <a:off x="3549534" y="4347555"/>
              <a:ext cx="1945177" cy="569421"/>
            </a:xfrm>
            <a:prstGeom prst="rect">
              <a:avLst/>
            </a:prstGeom>
            <a:blipFill>
              <a:blip r:embed="rId7" cstate="print"/>
              <a:stretch>
                <a:fillRect/>
              </a:stretch>
            </a:blipFill>
          </p:spPr>
          <p:txBody>
            <a:bodyPr wrap="square" lIns="0" tIns="0" rIns="0" bIns="0" rtlCol="0"/>
            <a:lstStyle/>
            <a:p>
              <a:endParaRPr/>
            </a:p>
          </p:txBody>
        </p:sp>
        <p:sp>
          <p:nvSpPr>
            <p:cNvPr id="52" name="object 19">
              <a:extLst>
                <a:ext uri="{FF2B5EF4-FFF2-40B4-BE49-F238E27FC236}">
                  <a16:creationId xmlns:a16="http://schemas.microsoft.com/office/drawing/2014/main" id="{C04B1F8C-4EBB-499D-8868-964EEBE6E919}"/>
                </a:ext>
              </a:extLst>
            </p:cNvPr>
            <p:cNvSpPr/>
            <p:nvPr/>
          </p:nvSpPr>
          <p:spPr>
            <a:xfrm>
              <a:off x="3533002" y="4331218"/>
              <a:ext cx="1925955" cy="551180"/>
            </a:xfrm>
            <a:custGeom>
              <a:avLst/>
              <a:gdLst/>
              <a:ahLst/>
              <a:cxnLst/>
              <a:rect l="l" t="t" r="r" b="b"/>
              <a:pathLst>
                <a:path w="1925954" h="551179">
                  <a:moveTo>
                    <a:pt x="1650124" y="0"/>
                  </a:moveTo>
                  <a:lnTo>
                    <a:pt x="275432" y="0"/>
                  </a:lnTo>
                  <a:lnTo>
                    <a:pt x="225923" y="4437"/>
                  </a:lnTo>
                  <a:lnTo>
                    <a:pt x="179325" y="17231"/>
                  </a:lnTo>
                  <a:lnTo>
                    <a:pt x="136416" y="37604"/>
                  </a:lnTo>
                  <a:lnTo>
                    <a:pt x="97974" y="64778"/>
                  </a:lnTo>
                  <a:lnTo>
                    <a:pt x="64778" y="97975"/>
                  </a:lnTo>
                  <a:lnTo>
                    <a:pt x="37604" y="136416"/>
                  </a:lnTo>
                  <a:lnTo>
                    <a:pt x="17231" y="179325"/>
                  </a:lnTo>
                  <a:lnTo>
                    <a:pt x="4437" y="225923"/>
                  </a:lnTo>
                  <a:lnTo>
                    <a:pt x="0" y="275432"/>
                  </a:lnTo>
                  <a:lnTo>
                    <a:pt x="4437" y="324941"/>
                  </a:lnTo>
                  <a:lnTo>
                    <a:pt x="17232" y="371539"/>
                  </a:lnTo>
                  <a:lnTo>
                    <a:pt x="37605" y="414448"/>
                  </a:lnTo>
                  <a:lnTo>
                    <a:pt x="64779" y="452889"/>
                  </a:lnTo>
                  <a:lnTo>
                    <a:pt x="97976" y="486085"/>
                  </a:lnTo>
                  <a:lnTo>
                    <a:pt x="136419" y="513259"/>
                  </a:lnTo>
                  <a:lnTo>
                    <a:pt x="179329" y="533632"/>
                  </a:lnTo>
                  <a:lnTo>
                    <a:pt x="225937" y="546426"/>
                  </a:lnTo>
                  <a:lnTo>
                    <a:pt x="275432" y="550862"/>
                  </a:lnTo>
                  <a:lnTo>
                    <a:pt x="1650137" y="550862"/>
                  </a:lnTo>
                  <a:lnTo>
                    <a:pt x="1699637" y="546424"/>
                  </a:lnTo>
                  <a:lnTo>
                    <a:pt x="1746233" y="533630"/>
                  </a:lnTo>
                  <a:lnTo>
                    <a:pt x="1789141" y="513258"/>
                  </a:lnTo>
                  <a:lnTo>
                    <a:pt x="1827582" y="486084"/>
                  </a:lnTo>
                  <a:lnTo>
                    <a:pt x="1860778" y="452888"/>
                  </a:lnTo>
                  <a:lnTo>
                    <a:pt x="1887952" y="414446"/>
                  </a:lnTo>
                  <a:lnTo>
                    <a:pt x="1908324" y="371538"/>
                  </a:lnTo>
                  <a:lnTo>
                    <a:pt x="1921118" y="324940"/>
                  </a:lnTo>
                  <a:lnTo>
                    <a:pt x="1925557" y="275431"/>
                  </a:lnTo>
                  <a:lnTo>
                    <a:pt x="1921119" y="225923"/>
                  </a:lnTo>
                  <a:lnTo>
                    <a:pt x="1908325" y="179325"/>
                  </a:lnTo>
                  <a:lnTo>
                    <a:pt x="1887952" y="136416"/>
                  </a:lnTo>
                  <a:lnTo>
                    <a:pt x="1860778" y="97975"/>
                  </a:lnTo>
                  <a:lnTo>
                    <a:pt x="1827582" y="64778"/>
                  </a:lnTo>
                  <a:lnTo>
                    <a:pt x="1789140" y="37604"/>
                  </a:lnTo>
                  <a:lnTo>
                    <a:pt x="1746232" y="17231"/>
                  </a:lnTo>
                  <a:lnTo>
                    <a:pt x="1699634" y="4437"/>
                  </a:lnTo>
                  <a:lnTo>
                    <a:pt x="1650124" y="0"/>
                  </a:lnTo>
                  <a:close/>
                </a:path>
              </a:pathLst>
            </a:custGeom>
            <a:solidFill>
              <a:srgbClr val="EEEEEE"/>
            </a:solidFill>
          </p:spPr>
          <p:txBody>
            <a:bodyPr wrap="square" lIns="0" tIns="0" rIns="0" bIns="0" rtlCol="0"/>
            <a:lstStyle/>
            <a:p>
              <a:endParaRPr/>
            </a:p>
          </p:txBody>
        </p:sp>
        <p:sp>
          <p:nvSpPr>
            <p:cNvPr id="53" name="object 20">
              <a:extLst>
                <a:ext uri="{FF2B5EF4-FFF2-40B4-BE49-F238E27FC236}">
                  <a16:creationId xmlns:a16="http://schemas.microsoft.com/office/drawing/2014/main" id="{E1F098BD-5BD1-4A57-B38A-212D0B1DBCD5}"/>
                </a:ext>
              </a:extLst>
            </p:cNvPr>
            <p:cNvSpPr/>
            <p:nvPr/>
          </p:nvSpPr>
          <p:spPr>
            <a:xfrm>
              <a:off x="3533002" y="4331218"/>
              <a:ext cx="1925955" cy="551180"/>
            </a:xfrm>
            <a:custGeom>
              <a:avLst/>
              <a:gdLst/>
              <a:ahLst/>
              <a:cxnLst/>
              <a:rect l="l" t="t" r="r" b="b"/>
              <a:pathLst>
                <a:path w="1925954" h="551179">
                  <a:moveTo>
                    <a:pt x="0" y="275431"/>
                  </a:moveTo>
                  <a:lnTo>
                    <a:pt x="4437" y="225922"/>
                  </a:lnTo>
                  <a:lnTo>
                    <a:pt x="17231" y="179324"/>
                  </a:lnTo>
                  <a:lnTo>
                    <a:pt x="37604" y="136416"/>
                  </a:lnTo>
                  <a:lnTo>
                    <a:pt x="64778" y="97974"/>
                  </a:lnTo>
                  <a:lnTo>
                    <a:pt x="97974" y="64778"/>
                  </a:lnTo>
                  <a:lnTo>
                    <a:pt x="136416" y="37604"/>
                  </a:lnTo>
                  <a:lnTo>
                    <a:pt x="179324" y="17231"/>
                  </a:lnTo>
                  <a:lnTo>
                    <a:pt x="225922" y="4437"/>
                  </a:lnTo>
                  <a:lnTo>
                    <a:pt x="275431" y="0"/>
                  </a:lnTo>
                  <a:lnTo>
                    <a:pt x="1650124" y="0"/>
                  </a:lnTo>
                  <a:lnTo>
                    <a:pt x="1699633" y="4437"/>
                  </a:lnTo>
                  <a:lnTo>
                    <a:pt x="1746231" y="17231"/>
                  </a:lnTo>
                  <a:lnTo>
                    <a:pt x="1789140" y="37604"/>
                  </a:lnTo>
                  <a:lnTo>
                    <a:pt x="1827582" y="64778"/>
                  </a:lnTo>
                  <a:lnTo>
                    <a:pt x="1860778" y="97974"/>
                  </a:lnTo>
                  <a:lnTo>
                    <a:pt x="1887952" y="136416"/>
                  </a:lnTo>
                  <a:lnTo>
                    <a:pt x="1908324" y="179324"/>
                  </a:lnTo>
                  <a:lnTo>
                    <a:pt x="1921119" y="225922"/>
                  </a:lnTo>
                  <a:lnTo>
                    <a:pt x="1925556" y="275431"/>
                  </a:lnTo>
                  <a:lnTo>
                    <a:pt x="1921118" y="324941"/>
                  </a:lnTo>
                  <a:lnTo>
                    <a:pt x="1908323" y="371539"/>
                  </a:lnTo>
                  <a:lnTo>
                    <a:pt x="1887950" y="414447"/>
                  </a:lnTo>
                  <a:lnTo>
                    <a:pt x="1860777" y="452889"/>
                  </a:lnTo>
                  <a:lnTo>
                    <a:pt x="1827580" y="486085"/>
                  </a:lnTo>
                  <a:lnTo>
                    <a:pt x="1789139" y="513259"/>
                  </a:lnTo>
                  <a:lnTo>
                    <a:pt x="1746230" y="533632"/>
                  </a:lnTo>
                  <a:lnTo>
                    <a:pt x="1699632" y="546426"/>
                  </a:lnTo>
                  <a:lnTo>
                    <a:pt x="1650123" y="550863"/>
                  </a:lnTo>
                  <a:lnTo>
                    <a:pt x="275431" y="550862"/>
                  </a:lnTo>
                  <a:lnTo>
                    <a:pt x="225922" y="546425"/>
                  </a:lnTo>
                  <a:lnTo>
                    <a:pt x="179324" y="533631"/>
                  </a:lnTo>
                  <a:lnTo>
                    <a:pt x="136416" y="513258"/>
                  </a:lnTo>
                  <a:lnTo>
                    <a:pt x="97974" y="486084"/>
                  </a:lnTo>
                  <a:lnTo>
                    <a:pt x="64778" y="452888"/>
                  </a:lnTo>
                  <a:lnTo>
                    <a:pt x="37604" y="414446"/>
                  </a:lnTo>
                  <a:lnTo>
                    <a:pt x="17231" y="371537"/>
                  </a:lnTo>
                  <a:lnTo>
                    <a:pt x="4437" y="324940"/>
                  </a:lnTo>
                  <a:lnTo>
                    <a:pt x="0" y="275430"/>
                  </a:lnTo>
                  <a:close/>
                </a:path>
              </a:pathLst>
            </a:custGeom>
            <a:ln w="9524">
              <a:solidFill>
                <a:srgbClr val="000000"/>
              </a:solidFill>
            </a:ln>
          </p:spPr>
          <p:txBody>
            <a:bodyPr wrap="square" lIns="0" tIns="0" rIns="0" bIns="0" rtlCol="0"/>
            <a:lstStyle/>
            <a:p>
              <a:endParaRPr/>
            </a:p>
          </p:txBody>
        </p:sp>
        <p:sp>
          <p:nvSpPr>
            <p:cNvPr id="54" name="object 21">
              <a:extLst>
                <a:ext uri="{FF2B5EF4-FFF2-40B4-BE49-F238E27FC236}">
                  <a16:creationId xmlns:a16="http://schemas.microsoft.com/office/drawing/2014/main" id="{03EEDEE3-5DCA-4B47-93A2-D311E7447A94}"/>
                </a:ext>
              </a:extLst>
            </p:cNvPr>
            <p:cNvSpPr txBox="1"/>
            <p:nvPr/>
          </p:nvSpPr>
          <p:spPr>
            <a:xfrm>
              <a:off x="3794014" y="4456789"/>
              <a:ext cx="1397000" cy="283185"/>
            </a:xfrm>
            <a:prstGeom prst="rect">
              <a:avLst/>
            </a:prstGeom>
          </p:spPr>
          <p:txBody>
            <a:bodyPr vert="horz" wrap="square" lIns="0" tIns="12700" rIns="0" bIns="0" rtlCol="0">
              <a:spAutoFit/>
            </a:bodyPr>
            <a:lstStyle/>
            <a:p>
              <a:pPr marL="12700">
                <a:lnSpc>
                  <a:spcPct val="100000"/>
                </a:lnSpc>
                <a:spcBef>
                  <a:spcPts val="100"/>
                </a:spcBef>
              </a:pPr>
              <a:r>
                <a:rPr sz="1800" dirty="0">
                  <a:latin typeface="黑体" panose="02010609060101010101" pitchFamily="49" charset="-122"/>
                  <a:cs typeface="微软雅黑"/>
                </a:rPr>
                <a:t>程序结构改善</a:t>
              </a:r>
            </a:p>
          </p:txBody>
        </p:sp>
        <p:sp>
          <p:nvSpPr>
            <p:cNvPr id="55" name="object 22">
              <a:extLst>
                <a:ext uri="{FF2B5EF4-FFF2-40B4-BE49-F238E27FC236}">
                  <a16:creationId xmlns:a16="http://schemas.microsoft.com/office/drawing/2014/main" id="{B108DABF-9190-47FF-B5DD-5F0919735075}"/>
                </a:ext>
              </a:extLst>
            </p:cNvPr>
            <p:cNvSpPr/>
            <p:nvPr/>
          </p:nvSpPr>
          <p:spPr>
            <a:xfrm>
              <a:off x="2997697" y="4258193"/>
              <a:ext cx="513715" cy="335915"/>
            </a:xfrm>
            <a:custGeom>
              <a:avLst/>
              <a:gdLst/>
              <a:ahLst/>
              <a:cxnLst/>
              <a:rect l="l" t="t" r="r" b="b"/>
              <a:pathLst>
                <a:path w="513714" h="335914">
                  <a:moveTo>
                    <a:pt x="0" y="0"/>
                  </a:moveTo>
                  <a:lnTo>
                    <a:pt x="513718" y="335365"/>
                  </a:lnTo>
                </a:path>
              </a:pathLst>
            </a:custGeom>
            <a:ln w="9524">
              <a:solidFill>
                <a:srgbClr val="000000"/>
              </a:solidFill>
            </a:ln>
          </p:spPr>
          <p:txBody>
            <a:bodyPr wrap="square" lIns="0" tIns="0" rIns="0" bIns="0" rtlCol="0"/>
            <a:lstStyle/>
            <a:p>
              <a:endParaRPr/>
            </a:p>
          </p:txBody>
        </p:sp>
        <p:sp>
          <p:nvSpPr>
            <p:cNvPr id="56" name="object 23">
              <a:extLst>
                <a:ext uri="{FF2B5EF4-FFF2-40B4-BE49-F238E27FC236}">
                  <a16:creationId xmlns:a16="http://schemas.microsoft.com/office/drawing/2014/main" id="{ECE29CD7-1B04-4914-8F5A-45F44C0624E3}"/>
                </a:ext>
              </a:extLst>
            </p:cNvPr>
            <p:cNvSpPr/>
            <p:nvPr/>
          </p:nvSpPr>
          <p:spPr>
            <a:xfrm>
              <a:off x="3448051" y="4533884"/>
              <a:ext cx="85090" cy="73660"/>
            </a:xfrm>
            <a:custGeom>
              <a:avLst/>
              <a:gdLst/>
              <a:ahLst/>
              <a:cxnLst/>
              <a:rect l="l" t="t" r="r" b="b"/>
              <a:pathLst>
                <a:path w="85089" h="73660">
                  <a:moveTo>
                    <a:pt x="41654" y="0"/>
                  </a:moveTo>
                  <a:lnTo>
                    <a:pt x="0" y="63807"/>
                  </a:lnTo>
                  <a:lnTo>
                    <a:pt x="84634" y="73558"/>
                  </a:lnTo>
                  <a:lnTo>
                    <a:pt x="41654" y="0"/>
                  </a:lnTo>
                  <a:close/>
                </a:path>
              </a:pathLst>
            </a:custGeom>
            <a:solidFill>
              <a:srgbClr val="000000"/>
            </a:solidFill>
          </p:spPr>
          <p:txBody>
            <a:bodyPr wrap="square" lIns="0" tIns="0" rIns="0" bIns="0" rtlCol="0"/>
            <a:lstStyle/>
            <a:p>
              <a:endParaRPr/>
            </a:p>
          </p:txBody>
        </p:sp>
        <p:sp>
          <p:nvSpPr>
            <p:cNvPr id="57" name="object 24">
              <a:extLst>
                <a:ext uri="{FF2B5EF4-FFF2-40B4-BE49-F238E27FC236}">
                  <a16:creationId xmlns:a16="http://schemas.microsoft.com/office/drawing/2014/main" id="{E4B8C801-97FF-43B7-89D6-9CDDE23851BD}"/>
                </a:ext>
              </a:extLst>
            </p:cNvPr>
            <p:cNvSpPr/>
            <p:nvPr/>
          </p:nvSpPr>
          <p:spPr>
            <a:xfrm>
              <a:off x="6163886" y="2880360"/>
              <a:ext cx="1296785" cy="502920"/>
            </a:xfrm>
            <a:prstGeom prst="rect">
              <a:avLst/>
            </a:prstGeom>
            <a:blipFill>
              <a:blip r:embed="rId8" cstate="print"/>
              <a:stretch>
                <a:fillRect/>
              </a:stretch>
            </a:blipFill>
          </p:spPr>
          <p:txBody>
            <a:bodyPr wrap="square" lIns="0" tIns="0" rIns="0" bIns="0" rtlCol="0"/>
            <a:lstStyle/>
            <a:p>
              <a:endParaRPr/>
            </a:p>
          </p:txBody>
        </p:sp>
        <p:sp>
          <p:nvSpPr>
            <p:cNvPr id="58" name="object 25">
              <a:extLst>
                <a:ext uri="{FF2B5EF4-FFF2-40B4-BE49-F238E27FC236}">
                  <a16:creationId xmlns:a16="http://schemas.microsoft.com/office/drawing/2014/main" id="{118DB1CD-1430-460E-B618-71CE2D9EDA8E}"/>
                </a:ext>
              </a:extLst>
            </p:cNvPr>
            <p:cNvSpPr txBox="1"/>
            <p:nvPr/>
          </p:nvSpPr>
          <p:spPr>
            <a:xfrm>
              <a:off x="6145983" y="2865955"/>
              <a:ext cx="1282700" cy="380873"/>
            </a:xfrm>
            <a:prstGeom prst="rect">
              <a:avLst/>
            </a:prstGeom>
            <a:ln w="9524">
              <a:solidFill>
                <a:srgbClr val="000000"/>
              </a:solidFill>
            </a:ln>
          </p:spPr>
          <p:txBody>
            <a:bodyPr vert="horz" wrap="square" lIns="0" tIns="102870" rIns="0" bIns="0" rtlCol="0">
              <a:spAutoFit/>
            </a:bodyPr>
            <a:lstStyle/>
            <a:p>
              <a:pPr marL="180340">
                <a:lnSpc>
                  <a:spcPct val="100000"/>
                </a:lnSpc>
                <a:spcBef>
                  <a:spcPts val="810"/>
                </a:spcBef>
              </a:pPr>
              <a:r>
                <a:rPr sz="1800" dirty="0">
                  <a:latin typeface="黑体" panose="02010609060101010101" pitchFamily="49" charset="-122"/>
                  <a:cs typeface="微软雅黑"/>
                </a:rPr>
                <a:t>程序文档</a:t>
              </a:r>
            </a:p>
          </p:txBody>
        </p:sp>
        <p:sp>
          <p:nvSpPr>
            <p:cNvPr id="59" name="object 26">
              <a:extLst>
                <a:ext uri="{FF2B5EF4-FFF2-40B4-BE49-F238E27FC236}">
                  <a16:creationId xmlns:a16="http://schemas.microsoft.com/office/drawing/2014/main" id="{C08FAEC1-D53D-4C43-8D46-67A54675E8D8}"/>
                </a:ext>
              </a:extLst>
            </p:cNvPr>
            <p:cNvSpPr/>
            <p:nvPr/>
          </p:nvSpPr>
          <p:spPr>
            <a:xfrm>
              <a:off x="5956069" y="3952701"/>
              <a:ext cx="1708265" cy="569421"/>
            </a:xfrm>
            <a:prstGeom prst="rect">
              <a:avLst/>
            </a:prstGeom>
            <a:blipFill>
              <a:blip r:embed="rId9" cstate="print"/>
              <a:stretch>
                <a:fillRect/>
              </a:stretch>
            </a:blipFill>
          </p:spPr>
          <p:txBody>
            <a:bodyPr wrap="square" lIns="0" tIns="0" rIns="0" bIns="0" rtlCol="0"/>
            <a:lstStyle/>
            <a:p>
              <a:endParaRPr/>
            </a:p>
          </p:txBody>
        </p:sp>
        <p:sp>
          <p:nvSpPr>
            <p:cNvPr id="60" name="object 27">
              <a:extLst>
                <a:ext uri="{FF2B5EF4-FFF2-40B4-BE49-F238E27FC236}">
                  <a16:creationId xmlns:a16="http://schemas.microsoft.com/office/drawing/2014/main" id="{33017902-D9A3-4CA7-8CB1-06E73C740C39}"/>
                </a:ext>
              </a:extLst>
            </p:cNvPr>
            <p:cNvSpPr/>
            <p:nvPr/>
          </p:nvSpPr>
          <p:spPr>
            <a:xfrm>
              <a:off x="5939948" y="3937518"/>
              <a:ext cx="1691005" cy="551180"/>
            </a:xfrm>
            <a:custGeom>
              <a:avLst/>
              <a:gdLst/>
              <a:ahLst/>
              <a:cxnLst/>
              <a:rect l="l" t="t" r="r" b="b"/>
              <a:pathLst>
                <a:path w="1691004" h="551179">
                  <a:moveTo>
                    <a:pt x="1415206" y="0"/>
                  </a:moveTo>
                  <a:lnTo>
                    <a:pt x="275431" y="0"/>
                  </a:lnTo>
                  <a:lnTo>
                    <a:pt x="225921" y="4437"/>
                  </a:lnTo>
                  <a:lnTo>
                    <a:pt x="179324" y="17231"/>
                  </a:lnTo>
                  <a:lnTo>
                    <a:pt x="136415" y="37604"/>
                  </a:lnTo>
                  <a:lnTo>
                    <a:pt x="97974" y="64778"/>
                  </a:lnTo>
                  <a:lnTo>
                    <a:pt x="64777" y="97975"/>
                  </a:lnTo>
                  <a:lnTo>
                    <a:pt x="37604" y="136416"/>
                  </a:lnTo>
                  <a:lnTo>
                    <a:pt x="17231" y="179325"/>
                  </a:lnTo>
                  <a:lnTo>
                    <a:pt x="4437" y="225923"/>
                  </a:lnTo>
                  <a:lnTo>
                    <a:pt x="0" y="275432"/>
                  </a:lnTo>
                  <a:lnTo>
                    <a:pt x="4437" y="324941"/>
                  </a:lnTo>
                  <a:lnTo>
                    <a:pt x="17232" y="371539"/>
                  </a:lnTo>
                  <a:lnTo>
                    <a:pt x="37605" y="414448"/>
                  </a:lnTo>
                  <a:lnTo>
                    <a:pt x="64779" y="452889"/>
                  </a:lnTo>
                  <a:lnTo>
                    <a:pt x="97975" y="486085"/>
                  </a:lnTo>
                  <a:lnTo>
                    <a:pt x="136418" y="513259"/>
                  </a:lnTo>
                  <a:lnTo>
                    <a:pt x="179328" y="533632"/>
                  </a:lnTo>
                  <a:lnTo>
                    <a:pt x="225936" y="546426"/>
                  </a:lnTo>
                  <a:lnTo>
                    <a:pt x="275431" y="550862"/>
                  </a:lnTo>
                  <a:lnTo>
                    <a:pt x="1415219" y="550862"/>
                  </a:lnTo>
                  <a:lnTo>
                    <a:pt x="1464719" y="546424"/>
                  </a:lnTo>
                  <a:lnTo>
                    <a:pt x="1511315" y="533630"/>
                  </a:lnTo>
                  <a:lnTo>
                    <a:pt x="1554223" y="513258"/>
                  </a:lnTo>
                  <a:lnTo>
                    <a:pt x="1592664" y="486084"/>
                  </a:lnTo>
                  <a:lnTo>
                    <a:pt x="1625860" y="452888"/>
                  </a:lnTo>
                  <a:lnTo>
                    <a:pt x="1653033" y="414446"/>
                  </a:lnTo>
                  <a:lnTo>
                    <a:pt x="1673406" y="371538"/>
                  </a:lnTo>
                  <a:lnTo>
                    <a:pt x="1686200" y="324940"/>
                  </a:lnTo>
                  <a:lnTo>
                    <a:pt x="1690637" y="275431"/>
                  </a:lnTo>
                  <a:lnTo>
                    <a:pt x="1686200" y="225923"/>
                  </a:lnTo>
                  <a:lnTo>
                    <a:pt x="1673406" y="179325"/>
                  </a:lnTo>
                  <a:lnTo>
                    <a:pt x="1653033" y="136416"/>
                  </a:lnTo>
                  <a:lnTo>
                    <a:pt x="1625859" y="97975"/>
                  </a:lnTo>
                  <a:lnTo>
                    <a:pt x="1592663" y="64778"/>
                  </a:lnTo>
                  <a:lnTo>
                    <a:pt x="1554222" y="37604"/>
                  </a:lnTo>
                  <a:lnTo>
                    <a:pt x="1511313" y="17231"/>
                  </a:lnTo>
                  <a:lnTo>
                    <a:pt x="1464715" y="4437"/>
                  </a:lnTo>
                  <a:lnTo>
                    <a:pt x="1415206" y="0"/>
                  </a:lnTo>
                  <a:close/>
                </a:path>
              </a:pathLst>
            </a:custGeom>
            <a:solidFill>
              <a:srgbClr val="EEEEEE"/>
            </a:solidFill>
          </p:spPr>
          <p:txBody>
            <a:bodyPr wrap="square" lIns="0" tIns="0" rIns="0" bIns="0" rtlCol="0"/>
            <a:lstStyle/>
            <a:p>
              <a:endParaRPr/>
            </a:p>
          </p:txBody>
        </p:sp>
        <p:sp>
          <p:nvSpPr>
            <p:cNvPr id="61" name="object 28">
              <a:extLst>
                <a:ext uri="{FF2B5EF4-FFF2-40B4-BE49-F238E27FC236}">
                  <a16:creationId xmlns:a16="http://schemas.microsoft.com/office/drawing/2014/main" id="{D4700DE8-AD37-4E2D-B1B8-4A72559E2430}"/>
                </a:ext>
              </a:extLst>
            </p:cNvPr>
            <p:cNvSpPr/>
            <p:nvPr/>
          </p:nvSpPr>
          <p:spPr>
            <a:xfrm>
              <a:off x="5939948" y="3937518"/>
              <a:ext cx="1691005" cy="551180"/>
            </a:xfrm>
            <a:custGeom>
              <a:avLst/>
              <a:gdLst/>
              <a:ahLst/>
              <a:cxnLst/>
              <a:rect l="l" t="t" r="r" b="b"/>
              <a:pathLst>
                <a:path w="1691004" h="551179">
                  <a:moveTo>
                    <a:pt x="0" y="275431"/>
                  </a:moveTo>
                  <a:lnTo>
                    <a:pt x="4437" y="225922"/>
                  </a:lnTo>
                  <a:lnTo>
                    <a:pt x="17231" y="179324"/>
                  </a:lnTo>
                  <a:lnTo>
                    <a:pt x="37604" y="136416"/>
                  </a:lnTo>
                  <a:lnTo>
                    <a:pt x="64778" y="97974"/>
                  </a:lnTo>
                  <a:lnTo>
                    <a:pt x="97974" y="64778"/>
                  </a:lnTo>
                  <a:lnTo>
                    <a:pt x="136416" y="37604"/>
                  </a:lnTo>
                  <a:lnTo>
                    <a:pt x="179324" y="17231"/>
                  </a:lnTo>
                  <a:lnTo>
                    <a:pt x="225922" y="4437"/>
                  </a:lnTo>
                  <a:lnTo>
                    <a:pt x="275432" y="0"/>
                  </a:lnTo>
                  <a:lnTo>
                    <a:pt x="1415205" y="0"/>
                  </a:lnTo>
                  <a:lnTo>
                    <a:pt x="1464715" y="4437"/>
                  </a:lnTo>
                  <a:lnTo>
                    <a:pt x="1511313" y="17231"/>
                  </a:lnTo>
                  <a:lnTo>
                    <a:pt x="1554222" y="37604"/>
                  </a:lnTo>
                  <a:lnTo>
                    <a:pt x="1592664" y="64778"/>
                  </a:lnTo>
                  <a:lnTo>
                    <a:pt x="1625860" y="97974"/>
                  </a:lnTo>
                  <a:lnTo>
                    <a:pt x="1653034" y="136416"/>
                  </a:lnTo>
                  <a:lnTo>
                    <a:pt x="1673407" y="179324"/>
                  </a:lnTo>
                  <a:lnTo>
                    <a:pt x="1686201" y="225922"/>
                  </a:lnTo>
                  <a:lnTo>
                    <a:pt x="1690638" y="275431"/>
                  </a:lnTo>
                  <a:lnTo>
                    <a:pt x="1686200" y="324941"/>
                  </a:lnTo>
                  <a:lnTo>
                    <a:pt x="1673406" y="371539"/>
                  </a:lnTo>
                  <a:lnTo>
                    <a:pt x="1653033" y="414447"/>
                  </a:lnTo>
                  <a:lnTo>
                    <a:pt x="1625859" y="452889"/>
                  </a:lnTo>
                  <a:lnTo>
                    <a:pt x="1592663" y="486085"/>
                  </a:lnTo>
                  <a:lnTo>
                    <a:pt x="1554221" y="513259"/>
                  </a:lnTo>
                  <a:lnTo>
                    <a:pt x="1511313" y="533632"/>
                  </a:lnTo>
                  <a:lnTo>
                    <a:pt x="1464715" y="546426"/>
                  </a:lnTo>
                  <a:lnTo>
                    <a:pt x="1415205" y="550863"/>
                  </a:lnTo>
                  <a:lnTo>
                    <a:pt x="275432" y="550862"/>
                  </a:lnTo>
                  <a:lnTo>
                    <a:pt x="225922" y="546425"/>
                  </a:lnTo>
                  <a:lnTo>
                    <a:pt x="179324" y="533631"/>
                  </a:lnTo>
                  <a:lnTo>
                    <a:pt x="136416" y="513258"/>
                  </a:lnTo>
                  <a:lnTo>
                    <a:pt x="97974" y="486084"/>
                  </a:lnTo>
                  <a:lnTo>
                    <a:pt x="64778" y="452888"/>
                  </a:lnTo>
                  <a:lnTo>
                    <a:pt x="37604" y="414446"/>
                  </a:lnTo>
                  <a:lnTo>
                    <a:pt x="17231" y="371537"/>
                  </a:lnTo>
                  <a:lnTo>
                    <a:pt x="4437" y="324940"/>
                  </a:lnTo>
                  <a:lnTo>
                    <a:pt x="0" y="275430"/>
                  </a:lnTo>
                  <a:close/>
                </a:path>
              </a:pathLst>
            </a:custGeom>
            <a:ln w="9524">
              <a:solidFill>
                <a:srgbClr val="000000"/>
              </a:solidFill>
            </a:ln>
          </p:spPr>
          <p:txBody>
            <a:bodyPr wrap="square" lIns="0" tIns="0" rIns="0" bIns="0" rtlCol="0"/>
            <a:lstStyle/>
            <a:p>
              <a:endParaRPr/>
            </a:p>
          </p:txBody>
        </p:sp>
        <p:sp>
          <p:nvSpPr>
            <p:cNvPr id="62" name="object 29">
              <a:extLst>
                <a:ext uri="{FF2B5EF4-FFF2-40B4-BE49-F238E27FC236}">
                  <a16:creationId xmlns:a16="http://schemas.microsoft.com/office/drawing/2014/main" id="{855B131F-21B2-4F68-96C3-C16A5E811BE3}"/>
                </a:ext>
              </a:extLst>
            </p:cNvPr>
            <p:cNvSpPr txBox="1"/>
            <p:nvPr/>
          </p:nvSpPr>
          <p:spPr>
            <a:xfrm>
              <a:off x="6200959" y="4063089"/>
              <a:ext cx="1168400" cy="283185"/>
            </a:xfrm>
            <a:prstGeom prst="rect">
              <a:avLst/>
            </a:prstGeom>
          </p:spPr>
          <p:txBody>
            <a:bodyPr vert="horz" wrap="square" lIns="0" tIns="12700" rIns="0" bIns="0" rtlCol="0">
              <a:spAutoFit/>
            </a:bodyPr>
            <a:lstStyle/>
            <a:p>
              <a:pPr marL="12700">
                <a:lnSpc>
                  <a:spcPct val="100000"/>
                </a:lnSpc>
                <a:spcBef>
                  <a:spcPts val="100"/>
                </a:spcBef>
              </a:pPr>
              <a:r>
                <a:rPr sz="1800" dirty="0">
                  <a:latin typeface="黑体" panose="02010609060101010101" pitchFamily="49" charset="-122"/>
                  <a:cs typeface="微软雅黑"/>
                </a:rPr>
                <a:t>程序模块化</a:t>
              </a:r>
            </a:p>
          </p:txBody>
        </p:sp>
        <p:sp>
          <p:nvSpPr>
            <p:cNvPr id="63" name="object 30">
              <a:extLst>
                <a:ext uri="{FF2B5EF4-FFF2-40B4-BE49-F238E27FC236}">
                  <a16:creationId xmlns:a16="http://schemas.microsoft.com/office/drawing/2014/main" id="{F1C499AD-80DA-4458-8EC7-BE7A7D4043F0}"/>
                </a:ext>
              </a:extLst>
            </p:cNvPr>
            <p:cNvSpPr/>
            <p:nvPr/>
          </p:nvSpPr>
          <p:spPr>
            <a:xfrm>
              <a:off x="6785350" y="3346968"/>
              <a:ext cx="1905" cy="565150"/>
            </a:xfrm>
            <a:custGeom>
              <a:avLst/>
              <a:gdLst/>
              <a:ahLst/>
              <a:cxnLst/>
              <a:rect l="l" t="t" r="r" b="b"/>
              <a:pathLst>
                <a:path w="1904" h="565150">
                  <a:moveTo>
                    <a:pt x="1843" y="0"/>
                  </a:moveTo>
                  <a:lnTo>
                    <a:pt x="0" y="565149"/>
                  </a:lnTo>
                </a:path>
              </a:pathLst>
            </a:custGeom>
            <a:ln w="9524">
              <a:solidFill>
                <a:srgbClr val="000000"/>
              </a:solidFill>
            </a:ln>
          </p:spPr>
          <p:txBody>
            <a:bodyPr wrap="square" lIns="0" tIns="0" rIns="0" bIns="0" rtlCol="0"/>
            <a:lstStyle/>
            <a:p>
              <a:endParaRPr/>
            </a:p>
          </p:txBody>
        </p:sp>
        <p:sp>
          <p:nvSpPr>
            <p:cNvPr id="64" name="object 31">
              <a:extLst>
                <a:ext uri="{FF2B5EF4-FFF2-40B4-BE49-F238E27FC236}">
                  <a16:creationId xmlns:a16="http://schemas.microsoft.com/office/drawing/2014/main" id="{21E9E772-4D2F-4140-B4EE-B313DE5AA291}"/>
                </a:ext>
              </a:extLst>
            </p:cNvPr>
            <p:cNvSpPr/>
            <p:nvPr/>
          </p:nvSpPr>
          <p:spPr>
            <a:xfrm>
              <a:off x="6747416" y="3861193"/>
              <a:ext cx="76200" cy="76835"/>
            </a:xfrm>
            <a:custGeom>
              <a:avLst/>
              <a:gdLst/>
              <a:ahLst/>
              <a:cxnLst/>
              <a:rect l="l" t="t" r="r" b="b"/>
              <a:pathLst>
                <a:path w="76200" h="76835">
                  <a:moveTo>
                    <a:pt x="0" y="0"/>
                  </a:moveTo>
                  <a:lnTo>
                    <a:pt x="37851" y="76324"/>
                  </a:lnTo>
                  <a:lnTo>
                    <a:pt x="76198" y="248"/>
                  </a:lnTo>
                  <a:lnTo>
                    <a:pt x="0" y="0"/>
                  </a:lnTo>
                  <a:close/>
                </a:path>
              </a:pathLst>
            </a:custGeom>
            <a:solidFill>
              <a:srgbClr val="000000"/>
            </a:solidFill>
          </p:spPr>
          <p:txBody>
            <a:bodyPr wrap="square" lIns="0" tIns="0" rIns="0" bIns="0" rtlCol="0"/>
            <a:lstStyle/>
            <a:p>
              <a:endParaRPr/>
            </a:p>
          </p:txBody>
        </p:sp>
        <p:sp>
          <p:nvSpPr>
            <p:cNvPr id="65" name="object 32">
              <a:extLst>
                <a:ext uri="{FF2B5EF4-FFF2-40B4-BE49-F238E27FC236}">
                  <a16:creationId xmlns:a16="http://schemas.microsoft.com/office/drawing/2014/main" id="{30D6AF99-C2BD-4A0D-8565-F2BC1B410F25}"/>
                </a:ext>
              </a:extLst>
            </p:cNvPr>
            <p:cNvSpPr/>
            <p:nvPr/>
          </p:nvSpPr>
          <p:spPr>
            <a:xfrm>
              <a:off x="5452783" y="3125287"/>
              <a:ext cx="675640" cy="680720"/>
            </a:xfrm>
            <a:custGeom>
              <a:avLst/>
              <a:gdLst/>
              <a:ahLst/>
              <a:cxnLst/>
              <a:rect l="l" t="t" r="r" b="b"/>
              <a:pathLst>
                <a:path w="675639" h="680720">
                  <a:moveTo>
                    <a:pt x="0" y="680467"/>
                  </a:moveTo>
                  <a:lnTo>
                    <a:pt x="675055" y="0"/>
                  </a:lnTo>
                </a:path>
              </a:pathLst>
            </a:custGeom>
            <a:ln w="9524">
              <a:solidFill>
                <a:srgbClr val="000000"/>
              </a:solidFill>
            </a:ln>
          </p:spPr>
          <p:txBody>
            <a:bodyPr wrap="square" lIns="0" tIns="0" rIns="0" bIns="0" rtlCol="0"/>
            <a:lstStyle/>
            <a:p>
              <a:endParaRPr/>
            </a:p>
          </p:txBody>
        </p:sp>
        <p:sp>
          <p:nvSpPr>
            <p:cNvPr id="66" name="object 33">
              <a:extLst>
                <a:ext uri="{FF2B5EF4-FFF2-40B4-BE49-F238E27FC236}">
                  <a16:creationId xmlns:a16="http://schemas.microsoft.com/office/drawing/2014/main" id="{83B566C3-AE2F-4E31-A3E1-85EDFF2B0E9B}"/>
                </a:ext>
              </a:extLst>
            </p:cNvPr>
            <p:cNvSpPr/>
            <p:nvPr/>
          </p:nvSpPr>
          <p:spPr>
            <a:xfrm>
              <a:off x="6065013" y="3107254"/>
              <a:ext cx="81280" cy="81280"/>
            </a:xfrm>
            <a:custGeom>
              <a:avLst/>
              <a:gdLst/>
              <a:ahLst/>
              <a:cxnLst/>
              <a:rect l="l" t="t" r="r" b="b"/>
              <a:pathLst>
                <a:path w="81279" h="81280">
                  <a:moveTo>
                    <a:pt x="80713" y="0"/>
                  </a:moveTo>
                  <a:lnTo>
                    <a:pt x="0" y="27264"/>
                  </a:lnTo>
                  <a:lnTo>
                    <a:pt x="54095" y="80929"/>
                  </a:lnTo>
                  <a:lnTo>
                    <a:pt x="80713" y="0"/>
                  </a:lnTo>
                  <a:close/>
                </a:path>
              </a:pathLst>
            </a:custGeom>
            <a:solidFill>
              <a:srgbClr val="000000"/>
            </a:solidFill>
          </p:spPr>
          <p:txBody>
            <a:bodyPr wrap="square" lIns="0" tIns="0" rIns="0" bIns="0" rtlCol="0"/>
            <a:lstStyle/>
            <a:p>
              <a:endParaRPr/>
            </a:p>
          </p:txBody>
        </p:sp>
        <p:sp>
          <p:nvSpPr>
            <p:cNvPr id="67" name="object 34">
              <a:extLst>
                <a:ext uri="{FF2B5EF4-FFF2-40B4-BE49-F238E27FC236}">
                  <a16:creationId xmlns:a16="http://schemas.microsoft.com/office/drawing/2014/main" id="{34CDCE22-2108-4D8A-B2BE-E173F92C5757}"/>
                </a:ext>
              </a:extLst>
            </p:cNvPr>
            <p:cNvSpPr/>
            <p:nvPr/>
          </p:nvSpPr>
          <p:spPr>
            <a:xfrm>
              <a:off x="6001788" y="5133108"/>
              <a:ext cx="1616825" cy="380873"/>
            </a:xfrm>
            <a:prstGeom prst="rect">
              <a:avLst/>
            </a:prstGeom>
            <a:blipFill>
              <a:blip r:embed="rId10" cstate="print"/>
              <a:stretch>
                <a:fillRect/>
              </a:stretch>
            </a:blipFill>
          </p:spPr>
          <p:txBody>
            <a:bodyPr wrap="square" lIns="0" tIns="0" rIns="0" bIns="0" rtlCol="0"/>
            <a:lstStyle/>
            <a:p>
              <a:endParaRPr/>
            </a:p>
          </p:txBody>
        </p:sp>
        <p:sp>
          <p:nvSpPr>
            <p:cNvPr id="68" name="object 35">
              <a:extLst>
                <a:ext uri="{FF2B5EF4-FFF2-40B4-BE49-F238E27FC236}">
                  <a16:creationId xmlns:a16="http://schemas.microsoft.com/office/drawing/2014/main" id="{66AA247A-71C8-4103-A7D4-CD4C03A0DA25}"/>
                </a:ext>
              </a:extLst>
            </p:cNvPr>
            <p:cNvSpPr txBox="1"/>
            <p:nvPr/>
          </p:nvSpPr>
          <p:spPr>
            <a:xfrm>
              <a:off x="5984235" y="5118618"/>
              <a:ext cx="1600200" cy="380873"/>
            </a:xfrm>
            <a:prstGeom prst="rect">
              <a:avLst/>
            </a:prstGeom>
            <a:ln w="9524">
              <a:solidFill>
                <a:srgbClr val="000000"/>
              </a:solidFill>
            </a:ln>
          </p:spPr>
          <p:txBody>
            <a:bodyPr vert="horz" wrap="square" lIns="0" tIns="102870" rIns="0" bIns="0" rtlCol="0">
              <a:spAutoFit/>
            </a:bodyPr>
            <a:lstStyle/>
            <a:p>
              <a:pPr marL="231140">
                <a:lnSpc>
                  <a:spcPct val="100000"/>
                </a:lnSpc>
                <a:spcBef>
                  <a:spcPts val="810"/>
                </a:spcBef>
              </a:pPr>
              <a:r>
                <a:rPr sz="1800" dirty="0">
                  <a:latin typeface="黑体" panose="02010609060101010101" pitchFamily="49" charset="-122"/>
                  <a:cs typeface="微软雅黑"/>
                </a:rPr>
                <a:t>结构化程序</a:t>
              </a:r>
            </a:p>
          </p:txBody>
        </p:sp>
        <p:sp>
          <p:nvSpPr>
            <p:cNvPr id="69" name="object 36">
              <a:extLst>
                <a:ext uri="{FF2B5EF4-FFF2-40B4-BE49-F238E27FC236}">
                  <a16:creationId xmlns:a16="http://schemas.microsoft.com/office/drawing/2014/main" id="{D7834821-4707-4AE9-B369-F1C6AB2ACBBB}"/>
                </a:ext>
              </a:extLst>
            </p:cNvPr>
            <p:cNvSpPr/>
            <p:nvPr/>
          </p:nvSpPr>
          <p:spPr>
            <a:xfrm>
              <a:off x="6785267" y="4513780"/>
              <a:ext cx="0" cy="605155"/>
            </a:xfrm>
            <a:custGeom>
              <a:avLst/>
              <a:gdLst/>
              <a:ahLst/>
              <a:cxnLst/>
              <a:rect l="l" t="t" r="r" b="b"/>
              <a:pathLst>
                <a:path h="605154">
                  <a:moveTo>
                    <a:pt x="0" y="604837"/>
                  </a:moveTo>
                  <a:lnTo>
                    <a:pt x="0" y="0"/>
                  </a:lnTo>
                </a:path>
              </a:pathLst>
            </a:custGeom>
            <a:ln w="9524">
              <a:solidFill>
                <a:srgbClr val="000000"/>
              </a:solidFill>
            </a:ln>
          </p:spPr>
          <p:txBody>
            <a:bodyPr wrap="square" lIns="0" tIns="0" rIns="0" bIns="0" rtlCol="0"/>
            <a:lstStyle/>
            <a:p>
              <a:endParaRPr/>
            </a:p>
          </p:txBody>
        </p:sp>
        <p:sp>
          <p:nvSpPr>
            <p:cNvPr id="70" name="object 37">
              <a:extLst>
                <a:ext uri="{FF2B5EF4-FFF2-40B4-BE49-F238E27FC236}">
                  <a16:creationId xmlns:a16="http://schemas.microsoft.com/office/drawing/2014/main" id="{987F147E-EE4F-40B3-9571-E4B88B9D7D10}"/>
                </a:ext>
              </a:extLst>
            </p:cNvPr>
            <p:cNvSpPr/>
            <p:nvPr/>
          </p:nvSpPr>
          <p:spPr>
            <a:xfrm>
              <a:off x="6747167" y="4488380"/>
              <a:ext cx="76200" cy="76200"/>
            </a:xfrm>
            <a:custGeom>
              <a:avLst/>
              <a:gdLst/>
              <a:ahLst/>
              <a:cxnLst/>
              <a:rect l="l" t="t" r="r" b="b"/>
              <a:pathLst>
                <a:path w="76200" h="76200">
                  <a:moveTo>
                    <a:pt x="38100" y="0"/>
                  </a:moveTo>
                  <a:lnTo>
                    <a:pt x="0" y="76200"/>
                  </a:lnTo>
                  <a:lnTo>
                    <a:pt x="76200" y="76200"/>
                  </a:lnTo>
                  <a:lnTo>
                    <a:pt x="38100" y="0"/>
                  </a:lnTo>
                  <a:close/>
                </a:path>
              </a:pathLst>
            </a:custGeom>
            <a:solidFill>
              <a:srgbClr val="000000"/>
            </a:solidFill>
          </p:spPr>
          <p:txBody>
            <a:bodyPr wrap="square" lIns="0" tIns="0" rIns="0" bIns="0" rtlCol="0"/>
            <a:lstStyle/>
            <a:p>
              <a:endParaRPr/>
            </a:p>
          </p:txBody>
        </p:sp>
        <p:sp>
          <p:nvSpPr>
            <p:cNvPr id="71" name="object 38">
              <a:extLst>
                <a:ext uri="{FF2B5EF4-FFF2-40B4-BE49-F238E27FC236}">
                  <a16:creationId xmlns:a16="http://schemas.microsoft.com/office/drawing/2014/main" id="{7BD45F02-47F0-41EB-AD27-C6BB1C70279C}"/>
                </a:ext>
              </a:extLst>
            </p:cNvPr>
            <p:cNvSpPr/>
            <p:nvPr/>
          </p:nvSpPr>
          <p:spPr>
            <a:xfrm>
              <a:off x="5458558" y="4607443"/>
              <a:ext cx="511175" cy="732155"/>
            </a:xfrm>
            <a:custGeom>
              <a:avLst/>
              <a:gdLst/>
              <a:ahLst/>
              <a:cxnLst/>
              <a:rect l="l" t="t" r="r" b="b"/>
              <a:pathLst>
                <a:path w="511175" h="732154">
                  <a:moveTo>
                    <a:pt x="0" y="0"/>
                  </a:moveTo>
                  <a:lnTo>
                    <a:pt x="510919" y="731649"/>
                  </a:lnTo>
                </a:path>
              </a:pathLst>
            </a:custGeom>
            <a:ln w="9524">
              <a:solidFill>
                <a:srgbClr val="000000"/>
              </a:solidFill>
            </a:ln>
          </p:spPr>
          <p:txBody>
            <a:bodyPr wrap="square" lIns="0" tIns="0" rIns="0" bIns="0" rtlCol="0"/>
            <a:lstStyle/>
            <a:p>
              <a:endParaRPr/>
            </a:p>
          </p:txBody>
        </p:sp>
        <p:sp>
          <p:nvSpPr>
            <p:cNvPr id="72" name="object 39">
              <a:extLst>
                <a:ext uri="{FF2B5EF4-FFF2-40B4-BE49-F238E27FC236}">
                  <a16:creationId xmlns:a16="http://schemas.microsoft.com/office/drawing/2014/main" id="{006E702B-87C0-4C8C-8861-1700687DCCF7}"/>
                </a:ext>
              </a:extLst>
            </p:cNvPr>
            <p:cNvSpPr/>
            <p:nvPr/>
          </p:nvSpPr>
          <p:spPr>
            <a:xfrm>
              <a:off x="5909157" y="5275629"/>
              <a:ext cx="74930" cy="84455"/>
            </a:xfrm>
            <a:custGeom>
              <a:avLst/>
              <a:gdLst/>
              <a:ahLst/>
              <a:cxnLst/>
              <a:rect l="l" t="t" r="r" b="b"/>
              <a:pathLst>
                <a:path w="74929" h="84454">
                  <a:moveTo>
                    <a:pt x="62475" y="0"/>
                  </a:moveTo>
                  <a:lnTo>
                    <a:pt x="0" y="43627"/>
                  </a:lnTo>
                  <a:lnTo>
                    <a:pt x="74863" y="84288"/>
                  </a:lnTo>
                  <a:lnTo>
                    <a:pt x="62475" y="0"/>
                  </a:lnTo>
                  <a:close/>
                </a:path>
              </a:pathLst>
            </a:custGeom>
            <a:solidFill>
              <a:srgbClr val="000000"/>
            </a:solidFill>
          </p:spPr>
          <p:txBody>
            <a:bodyPr wrap="square" lIns="0" tIns="0" rIns="0" bIns="0" rtlCol="0"/>
            <a:lstStyle/>
            <a:p>
              <a:endParaRPr/>
            </a:p>
          </p:txBody>
        </p:sp>
        <p:sp>
          <p:nvSpPr>
            <p:cNvPr id="73" name="object 40">
              <a:extLst>
                <a:ext uri="{FF2B5EF4-FFF2-40B4-BE49-F238E27FC236}">
                  <a16:creationId xmlns:a16="http://schemas.microsoft.com/office/drawing/2014/main" id="{184C6E19-A72F-4BA1-9C2B-584497D7FC98}"/>
                </a:ext>
              </a:extLst>
            </p:cNvPr>
            <p:cNvSpPr/>
            <p:nvPr/>
          </p:nvSpPr>
          <p:spPr>
            <a:xfrm>
              <a:off x="7556269" y="2884516"/>
              <a:ext cx="1616825" cy="498763"/>
            </a:xfrm>
            <a:prstGeom prst="rect">
              <a:avLst/>
            </a:prstGeom>
            <a:blipFill>
              <a:blip r:embed="rId11" cstate="print"/>
              <a:stretch>
                <a:fillRect/>
              </a:stretch>
            </a:blipFill>
          </p:spPr>
          <p:txBody>
            <a:bodyPr wrap="square" lIns="0" tIns="0" rIns="0" bIns="0" rtlCol="0"/>
            <a:lstStyle/>
            <a:p>
              <a:endParaRPr/>
            </a:p>
          </p:txBody>
        </p:sp>
        <p:sp>
          <p:nvSpPr>
            <p:cNvPr id="74" name="object 41">
              <a:extLst>
                <a:ext uri="{FF2B5EF4-FFF2-40B4-BE49-F238E27FC236}">
                  <a16:creationId xmlns:a16="http://schemas.microsoft.com/office/drawing/2014/main" id="{DF2E7388-CFE9-478E-9911-7FD63A91A442}"/>
                </a:ext>
              </a:extLst>
            </p:cNvPr>
            <p:cNvSpPr txBox="1"/>
            <p:nvPr/>
          </p:nvSpPr>
          <p:spPr>
            <a:xfrm>
              <a:off x="7540085" y="2867543"/>
              <a:ext cx="1600200" cy="380873"/>
            </a:xfrm>
            <a:prstGeom prst="rect">
              <a:avLst/>
            </a:prstGeom>
            <a:ln w="9524">
              <a:solidFill>
                <a:srgbClr val="000000"/>
              </a:solidFill>
            </a:ln>
          </p:spPr>
          <p:txBody>
            <a:bodyPr vert="horz" wrap="square" lIns="0" tIns="102870" rIns="0" bIns="0" rtlCol="0">
              <a:spAutoFit/>
            </a:bodyPr>
            <a:lstStyle/>
            <a:p>
              <a:pPr marL="231140">
                <a:lnSpc>
                  <a:spcPct val="100000"/>
                </a:lnSpc>
                <a:spcBef>
                  <a:spcPts val="810"/>
                </a:spcBef>
              </a:pPr>
              <a:r>
                <a:rPr sz="1800" dirty="0">
                  <a:latin typeface="黑体" panose="02010609060101010101" pitchFamily="49" charset="-122"/>
                  <a:cs typeface="微软雅黑"/>
                </a:rPr>
                <a:t>模块化程序</a:t>
              </a:r>
            </a:p>
          </p:txBody>
        </p:sp>
        <p:sp>
          <p:nvSpPr>
            <p:cNvPr id="75" name="object 42">
              <a:extLst>
                <a:ext uri="{FF2B5EF4-FFF2-40B4-BE49-F238E27FC236}">
                  <a16:creationId xmlns:a16="http://schemas.microsoft.com/office/drawing/2014/main" id="{9B8816D4-23D9-41E5-95A9-0F07A2C1E10F}"/>
                </a:ext>
              </a:extLst>
            </p:cNvPr>
            <p:cNvSpPr/>
            <p:nvPr/>
          </p:nvSpPr>
          <p:spPr>
            <a:xfrm>
              <a:off x="9247909" y="2884516"/>
              <a:ext cx="1616825" cy="498763"/>
            </a:xfrm>
            <a:prstGeom prst="rect">
              <a:avLst/>
            </a:prstGeom>
            <a:blipFill>
              <a:blip r:embed="rId12" cstate="print"/>
              <a:stretch>
                <a:fillRect/>
              </a:stretch>
            </a:blipFill>
          </p:spPr>
          <p:txBody>
            <a:bodyPr wrap="square" lIns="0" tIns="0" rIns="0" bIns="0" rtlCol="0"/>
            <a:lstStyle/>
            <a:p>
              <a:endParaRPr/>
            </a:p>
          </p:txBody>
        </p:sp>
        <p:sp>
          <p:nvSpPr>
            <p:cNvPr id="76" name="object 43">
              <a:extLst>
                <a:ext uri="{FF2B5EF4-FFF2-40B4-BE49-F238E27FC236}">
                  <a16:creationId xmlns:a16="http://schemas.microsoft.com/office/drawing/2014/main" id="{ED3B7F35-C56F-4DB6-A199-F116C08B6992}"/>
                </a:ext>
              </a:extLst>
            </p:cNvPr>
            <p:cNvSpPr txBox="1"/>
            <p:nvPr/>
          </p:nvSpPr>
          <p:spPr>
            <a:xfrm>
              <a:off x="9230723" y="2867543"/>
              <a:ext cx="1600200" cy="380873"/>
            </a:xfrm>
            <a:prstGeom prst="rect">
              <a:avLst/>
            </a:prstGeom>
            <a:ln w="9524">
              <a:solidFill>
                <a:srgbClr val="000000"/>
              </a:solidFill>
            </a:ln>
          </p:spPr>
          <p:txBody>
            <a:bodyPr vert="horz" wrap="square" lIns="0" tIns="102870" rIns="0" bIns="0" rtlCol="0">
              <a:spAutoFit/>
            </a:bodyPr>
            <a:lstStyle/>
            <a:p>
              <a:pPr marL="231140">
                <a:lnSpc>
                  <a:spcPct val="100000"/>
                </a:lnSpc>
                <a:spcBef>
                  <a:spcPts val="810"/>
                </a:spcBef>
              </a:pPr>
              <a:r>
                <a:rPr sz="1800" dirty="0">
                  <a:latin typeface="黑体" panose="02010609060101010101" pitchFamily="49" charset="-122"/>
                  <a:cs typeface="微软雅黑"/>
                </a:rPr>
                <a:t>最初的数据</a:t>
              </a:r>
            </a:p>
          </p:txBody>
        </p:sp>
        <p:sp>
          <p:nvSpPr>
            <p:cNvPr id="77" name="object 44">
              <a:extLst>
                <a:ext uri="{FF2B5EF4-FFF2-40B4-BE49-F238E27FC236}">
                  <a16:creationId xmlns:a16="http://schemas.microsoft.com/office/drawing/2014/main" id="{090748C6-E2A6-46F9-8255-D6DB4A7C3BAB}"/>
                </a:ext>
              </a:extLst>
            </p:cNvPr>
            <p:cNvSpPr/>
            <p:nvPr/>
          </p:nvSpPr>
          <p:spPr>
            <a:xfrm>
              <a:off x="8345977" y="3936076"/>
              <a:ext cx="1712422" cy="569421"/>
            </a:xfrm>
            <a:prstGeom prst="rect">
              <a:avLst/>
            </a:prstGeom>
            <a:blipFill>
              <a:blip r:embed="rId13" cstate="print"/>
              <a:stretch>
                <a:fillRect/>
              </a:stretch>
            </a:blipFill>
          </p:spPr>
          <p:txBody>
            <a:bodyPr wrap="square" lIns="0" tIns="0" rIns="0" bIns="0" rtlCol="0"/>
            <a:lstStyle/>
            <a:p>
              <a:endParaRPr/>
            </a:p>
          </p:txBody>
        </p:sp>
        <p:sp>
          <p:nvSpPr>
            <p:cNvPr id="78" name="object 45">
              <a:extLst>
                <a:ext uri="{FF2B5EF4-FFF2-40B4-BE49-F238E27FC236}">
                  <a16:creationId xmlns:a16="http://schemas.microsoft.com/office/drawing/2014/main" id="{3C0B43AA-58BB-405B-8FB0-6B428B91CE21}"/>
                </a:ext>
              </a:extLst>
            </p:cNvPr>
            <p:cNvSpPr/>
            <p:nvPr/>
          </p:nvSpPr>
          <p:spPr>
            <a:xfrm>
              <a:off x="8331488" y="3921643"/>
              <a:ext cx="1691005" cy="551180"/>
            </a:xfrm>
            <a:custGeom>
              <a:avLst/>
              <a:gdLst/>
              <a:ahLst/>
              <a:cxnLst/>
              <a:rect l="l" t="t" r="r" b="b"/>
              <a:pathLst>
                <a:path w="1691004" h="551179">
                  <a:moveTo>
                    <a:pt x="1415206" y="0"/>
                  </a:moveTo>
                  <a:lnTo>
                    <a:pt x="275432" y="0"/>
                  </a:lnTo>
                  <a:lnTo>
                    <a:pt x="225922" y="4437"/>
                  </a:lnTo>
                  <a:lnTo>
                    <a:pt x="179324" y="17231"/>
                  </a:lnTo>
                  <a:lnTo>
                    <a:pt x="136415" y="37604"/>
                  </a:lnTo>
                  <a:lnTo>
                    <a:pt x="97974" y="64778"/>
                  </a:lnTo>
                  <a:lnTo>
                    <a:pt x="64777" y="97975"/>
                  </a:lnTo>
                  <a:lnTo>
                    <a:pt x="37604" y="136416"/>
                  </a:lnTo>
                  <a:lnTo>
                    <a:pt x="17231" y="179325"/>
                  </a:lnTo>
                  <a:lnTo>
                    <a:pt x="4437" y="225923"/>
                  </a:lnTo>
                  <a:lnTo>
                    <a:pt x="0" y="275432"/>
                  </a:lnTo>
                  <a:lnTo>
                    <a:pt x="4437" y="324941"/>
                  </a:lnTo>
                  <a:lnTo>
                    <a:pt x="17232" y="371539"/>
                  </a:lnTo>
                  <a:lnTo>
                    <a:pt x="37605" y="414448"/>
                  </a:lnTo>
                  <a:lnTo>
                    <a:pt x="64779" y="452889"/>
                  </a:lnTo>
                  <a:lnTo>
                    <a:pt x="97976" y="486085"/>
                  </a:lnTo>
                  <a:lnTo>
                    <a:pt x="136418" y="513259"/>
                  </a:lnTo>
                  <a:lnTo>
                    <a:pt x="179329" y="533632"/>
                  </a:lnTo>
                  <a:lnTo>
                    <a:pt x="225937" y="546426"/>
                  </a:lnTo>
                  <a:lnTo>
                    <a:pt x="275432" y="550862"/>
                  </a:lnTo>
                  <a:lnTo>
                    <a:pt x="1415219" y="550862"/>
                  </a:lnTo>
                  <a:lnTo>
                    <a:pt x="1464719" y="546424"/>
                  </a:lnTo>
                  <a:lnTo>
                    <a:pt x="1511315" y="533630"/>
                  </a:lnTo>
                  <a:lnTo>
                    <a:pt x="1554223" y="513258"/>
                  </a:lnTo>
                  <a:lnTo>
                    <a:pt x="1592664" y="486084"/>
                  </a:lnTo>
                  <a:lnTo>
                    <a:pt x="1625860" y="452888"/>
                  </a:lnTo>
                  <a:lnTo>
                    <a:pt x="1653034" y="414446"/>
                  </a:lnTo>
                  <a:lnTo>
                    <a:pt x="1673406" y="371538"/>
                  </a:lnTo>
                  <a:lnTo>
                    <a:pt x="1686200" y="324940"/>
                  </a:lnTo>
                  <a:lnTo>
                    <a:pt x="1690639" y="275431"/>
                  </a:lnTo>
                  <a:lnTo>
                    <a:pt x="1686201" y="225923"/>
                  </a:lnTo>
                  <a:lnTo>
                    <a:pt x="1673407" y="179325"/>
                  </a:lnTo>
                  <a:lnTo>
                    <a:pt x="1653034" y="136416"/>
                  </a:lnTo>
                  <a:lnTo>
                    <a:pt x="1625860" y="97975"/>
                  </a:lnTo>
                  <a:lnTo>
                    <a:pt x="1592664" y="64778"/>
                  </a:lnTo>
                  <a:lnTo>
                    <a:pt x="1554222" y="37604"/>
                  </a:lnTo>
                  <a:lnTo>
                    <a:pt x="1511313" y="17231"/>
                  </a:lnTo>
                  <a:lnTo>
                    <a:pt x="1464715" y="4437"/>
                  </a:lnTo>
                  <a:lnTo>
                    <a:pt x="1415206" y="0"/>
                  </a:lnTo>
                  <a:close/>
                </a:path>
              </a:pathLst>
            </a:custGeom>
            <a:solidFill>
              <a:srgbClr val="EEEEEE"/>
            </a:solidFill>
          </p:spPr>
          <p:txBody>
            <a:bodyPr wrap="square" lIns="0" tIns="0" rIns="0" bIns="0" rtlCol="0"/>
            <a:lstStyle/>
            <a:p>
              <a:endParaRPr/>
            </a:p>
          </p:txBody>
        </p:sp>
        <p:sp>
          <p:nvSpPr>
            <p:cNvPr id="79" name="object 46">
              <a:extLst>
                <a:ext uri="{FF2B5EF4-FFF2-40B4-BE49-F238E27FC236}">
                  <a16:creationId xmlns:a16="http://schemas.microsoft.com/office/drawing/2014/main" id="{11572D17-24B5-40F4-A685-473AC71DEF3A}"/>
                </a:ext>
              </a:extLst>
            </p:cNvPr>
            <p:cNvSpPr/>
            <p:nvPr/>
          </p:nvSpPr>
          <p:spPr>
            <a:xfrm>
              <a:off x="8331487" y="3921643"/>
              <a:ext cx="1691005" cy="551180"/>
            </a:xfrm>
            <a:custGeom>
              <a:avLst/>
              <a:gdLst/>
              <a:ahLst/>
              <a:cxnLst/>
              <a:rect l="l" t="t" r="r" b="b"/>
              <a:pathLst>
                <a:path w="1691004" h="551179">
                  <a:moveTo>
                    <a:pt x="0" y="275432"/>
                  </a:moveTo>
                  <a:lnTo>
                    <a:pt x="4437" y="225922"/>
                  </a:lnTo>
                  <a:lnTo>
                    <a:pt x="17231" y="179324"/>
                  </a:lnTo>
                  <a:lnTo>
                    <a:pt x="37604" y="136416"/>
                  </a:lnTo>
                  <a:lnTo>
                    <a:pt x="64778" y="97974"/>
                  </a:lnTo>
                  <a:lnTo>
                    <a:pt x="97974" y="64778"/>
                  </a:lnTo>
                  <a:lnTo>
                    <a:pt x="136416" y="37604"/>
                  </a:lnTo>
                  <a:lnTo>
                    <a:pt x="179324" y="17231"/>
                  </a:lnTo>
                  <a:lnTo>
                    <a:pt x="225922" y="4437"/>
                  </a:lnTo>
                  <a:lnTo>
                    <a:pt x="275431" y="0"/>
                  </a:lnTo>
                  <a:lnTo>
                    <a:pt x="1415205" y="0"/>
                  </a:lnTo>
                  <a:lnTo>
                    <a:pt x="1464715" y="4437"/>
                  </a:lnTo>
                  <a:lnTo>
                    <a:pt x="1511313" y="17231"/>
                  </a:lnTo>
                  <a:lnTo>
                    <a:pt x="1554222" y="37604"/>
                  </a:lnTo>
                  <a:lnTo>
                    <a:pt x="1592663" y="64778"/>
                  </a:lnTo>
                  <a:lnTo>
                    <a:pt x="1625860" y="97974"/>
                  </a:lnTo>
                  <a:lnTo>
                    <a:pt x="1653033" y="136416"/>
                  </a:lnTo>
                  <a:lnTo>
                    <a:pt x="1673406" y="179324"/>
                  </a:lnTo>
                  <a:lnTo>
                    <a:pt x="1686200" y="225922"/>
                  </a:lnTo>
                  <a:lnTo>
                    <a:pt x="1690637" y="275432"/>
                  </a:lnTo>
                  <a:lnTo>
                    <a:pt x="1686200" y="324941"/>
                  </a:lnTo>
                  <a:lnTo>
                    <a:pt x="1673406" y="371539"/>
                  </a:lnTo>
                  <a:lnTo>
                    <a:pt x="1653033" y="414447"/>
                  </a:lnTo>
                  <a:lnTo>
                    <a:pt x="1625859" y="452889"/>
                  </a:lnTo>
                  <a:lnTo>
                    <a:pt x="1592663" y="486085"/>
                  </a:lnTo>
                  <a:lnTo>
                    <a:pt x="1554221" y="513259"/>
                  </a:lnTo>
                  <a:lnTo>
                    <a:pt x="1511313" y="533632"/>
                  </a:lnTo>
                  <a:lnTo>
                    <a:pt x="1464715" y="546426"/>
                  </a:lnTo>
                  <a:lnTo>
                    <a:pt x="1415205" y="550863"/>
                  </a:lnTo>
                  <a:lnTo>
                    <a:pt x="275431" y="550862"/>
                  </a:lnTo>
                  <a:lnTo>
                    <a:pt x="225922" y="546425"/>
                  </a:lnTo>
                  <a:lnTo>
                    <a:pt x="179324" y="533631"/>
                  </a:lnTo>
                  <a:lnTo>
                    <a:pt x="136416" y="513258"/>
                  </a:lnTo>
                  <a:lnTo>
                    <a:pt x="97974" y="486084"/>
                  </a:lnTo>
                  <a:lnTo>
                    <a:pt x="64778" y="452888"/>
                  </a:lnTo>
                  <a:lnTo>
                    <a:pt x="37604" y="414446"/>
                  </a:lnTo>
                  <a:lnTo>
                    <a:pt x="17231" y="371537"/>
                  </a:lnTo>
                  <a:lnTo>
                    <a:pt x="4437" y="324940"/>
                  </a:lnTo>
                  <a:lnTo>
                    <a:pt x="0" y="275430"/>
                  </a:lnTo>
                  <a:close/>
                </a:path>
              </a:pathLst>
            </a:custGeom>
            <a:ln w="9524">
              <a:solidFill>
                <a:srgbClr val="000000"/>
              </a:solidFill>
            </a:ln>
          </p:spPr>
          <p:txBody>
            <a:bodyPr wrap="square" lIns="0" tIns="0" rIns="0" bIns="0" rtlCol="0"/>
            <a:lstStyle/>
            <a:p>
              <a:endParaRPr/>
            </a:p>
          </p:txBody>
        </p:sp>
        <p:sp>
          <p:nvSpPr>
            <p:cNvPr id="80" name="object 47">
              <a:extLst>
                <a:ext uri="{FF2B5EF4-FFF2-40B4-BE49-F238E27FC236}">
                  <a16:creationId xmlns:a16="http://schemas.microsoft.com/office/drawing/2014/main" id="{510C7C90-F380-4028-BAC6-6D049C23A9D0}"/>
                </a:ext>
              </a:extLst>
            </p:cNvPr>
            <p:cNvSpPr txBox="1"/>
            <p:nvPr/>
          </p:nvSpPr>
          <p:spPr>
            <a:xfrm>
              <a:off x="8592500" y="4047214"/>
              <a:ext cx="1168400" cy="283185"/>
            </a:xfrm>
            <a:prstGeom prst="rect">
              <a:avLst/>
            </a:prstGeom>
          </p:spPr>
          <p:txBody>
            <a:bodyPr vert="horz" wrap="square" lIns="0" tIns="12700" rIns="0" bIns="0" rtlCol="0">
              <a:spAutoFit/>
            </a:bodyPr>
            <a:lstStyle/>
            <a:p>
              <a:pPr marL="12700">
                <a:lnSpc>
                  <a:spcPct val="100000"/>
                </a:lnSpc>
                <a:spcBef>
                  <a:spcPts val="100"/>
                </a:spcBef>
              </a:pPr>
              <a:r>
                <a:rPr sz="1800" dirty="0">
                  <a:latin typeface="黑体" panose="02010609060101010101" pitchFamily="49" charset="-122"/>
                  <a:cs typeface="微软雅黑"/>
                </a:rPr>
                <a:t>数据再工程</a:t>
              </a:r>
            </a:p>
          </p:txBody>
        </p:sp>
        <p:sp>
          <p:nvSpPr>
            <p:cNvPr id="81" name="object 48">
              <a:extLst>
                <a:ext uri="{FF2B5EF4-FFF2-40B4-BE49-F238E27FC236}">
                  <a16:creationId xmlns:a16="http://schemas.microsoft.com/office/drawing/2014/main" id="{904D3DC9-5463-430B-AF54-5F71C5078218}"/>
                </a:ext>
              </a:extLst>
            </p:cNvPr>
            <p:cNvSpPr/>
            <p:nvPr/>
          </p:nvSpPr>
          <p:spPr>
            <a:xfrm>
              <a:off x="8391697" y="5116483"/>
              <a:ext cx="1616825" cy="644407"/>
            </a:xfrm>
            <a:prstGeom prst="rect">
              <a:avLst/>
            </a:prstGeom>
            <a:blipFill>
              <a:blip r:embed="rId14" cstate="print"/>
              <a:stretch>
                <a:fillRect/>
              </a:stretch>
            </a:blipFill>
          </p:spPr>
          <p:txBody>
            <a:bodyPr wrap="square" lIns="0" tIns="0" rIns="0" bIns="0" rtlCol="0"/>
            <a:lstStyle/>
            <a:p>
              <a:endParaRPr/>
            </a:p>
          </p:txBody>
        </p:sp>
        <p:sp>
          <p:nvSpPr>
            <p:cNvPr id="82" name="object 49">
              <a:extLst>
                <a:ext uri="{FF2B5EF4-FFF2-40B4-BE49-F238E27FC236}">
                  <a16:creationId xmlns:a16="http://schemas.microsoft.com/office/drawing/2014/main" id="{20263EE2-7042-45F2-8E08-130F33B380D9}"/>
                </a:ext>
              </a:extLst>
            </p:cNvPr>
            <p:cNvSpPr txBox="1"/>
            <p:nvPr/>
          </p:nvSpPr>
          <p:spPr>
            <a:xfrm>
              <a:off x="8375777" y="5099568"/>
              <a:ext cx="1600200" cy="644407"/>
            </a:xfrm>
            <a:prstGeom prst="rect">
              <a:avLst/>
            </a:prstGeom>
            <a:ln w="9524">
              <a:solidFill>
                <a:srgbClr val="000000"/>
              </a:solidFill>
            </a:ln>
          </p:spPr>
          <p:txBody>
            <a:bodyPr vert="horz" wrap="square" lIns="0" tIns="104775" rIns="0" bIns="0" rtlCol="0">
              <a:spAutoFit/>
            </a:bodyPr>
            <a:lstStyle/>
            <a:p>
              <a:pPr marL="459740" marR="217804" indent="-228600">
                <a:lnSpc>
                  <a:spcPts val="2100"/>
                </a:lnSpc>
                <a:spcBef>
                  <a:spcPts val="825"/>
                </a:spcBef>
              </a:pPr>
              <a:r>
                <a:rPr sz="1800" dirty="0">
                  <a:latin typeface="黑体" panose="02010609060101010101" pitchFamily="49" charset="-122"/>
                  <a:cs typeface="微软雅黑"/>
                </a:rPr>
                <a:t>经过再工程 的数据</a:t>
              </a:r>
            </a:p>
          </p:txBody>
        </p:sp>
        <p:sp>
          <p:nvSpPr>
            <p:cNvPr id="83" name="object 50">
              <a:extLst>
                <a:ext uri="{FF2B5EF4-FFF2-40B4-BE49-F238E27FC236}">
                  <a16:creationId xmlns:a16="http://schemas.microsoft.com/office/drawing/2014/main" id="{425DDF01-80C4-4303-B002-A5731A2C589E}"/>
                </a:ext>
              </a:extLst>
            </p:cNvPr>
            <p:cNvSpPr/>
            <p:nvPr/>
          </p:nvSpPr>
          <p:spPr>
            <a:xfrm>
              <a:off x="8341117" y="3348555"/>
              <a:ext cx="815340" cy="558800"/>
            </a:xfrm>
            <a:custGeom>
              <a:avLst/>
              <a:gdLst/>
              <a:ahLst/>
              <a:cxnLst/>
              <a:rect l="l" t="t" r="r" b="b"/>
              <a:pathLst>
                <a:path w="815340" h="558800">
                  <a:moveTo>
                    <a:pt x="0" y="0"/>
                  </a:moveTo>
                  <a:lnTo>
                    <a:pt x="814870" y="558723"/>
                  </a:lnTo>
                </a:path>
              </a:pathLst>
            </a:custGeom>
            <a:ln w="9524">
              <a:solidFill>
                <a:srgbClr val="000000"/>
              </a:solidFill>
            </a:ln>
          </p:spPr>
          <p:txBody>
            <a:bodyPr wrap="square" lIns="0" tIns="0" rIns="0" bIns="0" rtlCol="0"/>
            <a:lstStyle/>
            <a:p>
              <a:endParaRPr/>
            </a:p>
          </p:txBody>
        </p:sp>
        <p:sp>
          <p:nvSpPr>
            <p:cNvPr id="84" name="object 51">
              <a:extLst>
                <a:ext uri="{FF2B5EF4-FFF2-40B4-BE49-F238E27FC236}">
                  <a16:creationId xmlns:a16="http://schemas.microsoft.com/office/drawing/2014/main" id="{6D8D77ED-FC47-41BA-BBFC-707661172A9F}"/>
                </a:ext>
              </a:extLst>
            </p:cNvPr>
            <p:cNvSpPr/>
            <p:nvPr/>
          </p:nvSpPr>
          <p:spPr>
            <a:xfrm>
              <a:off x="9092545" y="3847128"/>
              <a:ext cx="84455" cy="74930"/>
            </a:xfrm>
            <a:custGeom>
              <a:avLst/>
              <a:gdLst/>
              <a:ahLst/>
              <a:cxnLst/>
              <a:rect l="l" t="t" r="r" b="b"/>
              <a:pathLst>
                <a:path w="84454" h="74929">
                  <a:moveTo>
                    <a:pt x="43091" y="0"/>
                  </a:moveTo>
                  <a:lnTo>
                    <a:pt x="0" y="62845"/>
                  </a:lnTo>
                  <a:lnTo>
                    <a:pt x="84391" y="74514"/>
                  </a:lnTo>
                  <a:lnTo>
                    <a:pt x="43091" y="0"/>
                  </a:lnTo>
                  <a:close/>
                </a:path>
              </a:pathLst>
            </a:custGeom>
            <a:solidFill>
              <a:srgbClr val="000000"/>
            </a:solidFill>
          </p:spPr>
          <p:txBody>
            <a:bodyPr wrap="square" lIns="0" tIns="0" rIns="0" bIns="0" rtlCol="0"/>
            <a:lstStyle/>
            <a:p>
              <a:endParaRPr/>
            </a:p>
          </p:txBody>
        </p:sp>
        <p:sp>
          <p:nvSpPr>
            <p:cNvPr id="85" name="object 52">
              <a:extLst>
                <a:ext uri="{FF2B5EF4-FFF2-40B4-BE49-F238E27FC236}">
                  <a16:creationId xmlns:a16="http://schemas.microsoft.com/office/drawing/2014/main" id="{0076CCF8-13D3-4994-A092-E5959B927D9B}"/>
                </a:ext>
              </a:extLst>
            </p:cNvPr>
            <p:cNvSpPr/>
            <p:nvPr/>
          </p:nvSpPr>
          <p:spPr>
            <a:xfrm>
              <a:off x="9197906" y="3348555"/>
              <a:ext cx="834390" cy="559435"/>
            </a:xfrm>
            <a:custGeom>
              <a:avLst/>
              <a:gdLst/>
              <a:ahLst/>
              <a:cxnLst/>
              <a:rect l="l" t="t" r="r" b="b"/>
              <a:pathLst>
                <a:path w="834390" h="559435">
                  <a:moveTo>
                    <a:pt x="833848" y="0"/>
                  </a:moveTo>
                  <a:lnTo>
                    <a:pt x="0" y="558945"/>
                  </a:lnTo>
                </a:path>
              </a:pathLst>
            </a:custGeom>
            <a:ln w="9524">
              <a:solidFill>
                <a:srgbClr val="000000"/>
              </a:solidFill>
            </a:ln>
          </p:spPr>
          <p:txBody>
            <a:bodyPr wrap="square" lIns="0" tIns="0" rIns="0" bIns="0" rtlCol="0"/>
            <a:lstStyle/>
            <a:p>
              <a:endParaRPr/>
            </a:p>
          </p:txBody>
        </p:sp>
        <p:sp>
          <p:nvSpPr>
            <p:cNvPr id="86" name="object 53">
              <a:extLst>
                <a:ext uri="{FF2B5EF4-FFF2-40B4-BE49-F238E27FC236}">
                  <a16:creationId xmlns:a16="http://schemas.microsoft.com/office/drawing/2014/main" id="{4A39BDAA-2EAA-4563-87C5-BA13D7BDFD5C}"/>
                </a:ext>
              </a:extLst>
            </p:cNvPr>
            <p:cNvSpPr/>
            <p:nvPr/>
          </p:nvSpPr>
          <p:spPr>
            <a:xfrm>
              <a:off x="9176808" y="3847567"/>
              <a:ext cx="85090" cy="74295"/>
            </a:xfrm>
            <a:custGeom>
              <a:avLst/>
              <a:gdLst/>
              <a:ahLst/>
              <a:cxnLst/>
              <a:rect l="l" t="t" r="r" b="b"/>
              <a:pathLst>
                <a:path w="85090" h="74295">
                  <a:moveTo>
                    <a:pt x="42080" y="0"/>
                  </a:moveTo>
                  <a:lnTo>
                    <a:pt x="0" y="74075"/>
                  </a:lnTo>
                  <a:lnTo>
                    <a:pt x="84508" y="63294"/>
                  </a:lnTo>
                  <a:lnTo>
                    <a:pt x="42080" y="0"/>
                  </a:lnTo>
                  <a:close/>
                </a:path>
              </a:pathLst>
            </a:custGeom>
            <a:solidFill>
              <a:srgbClr val="000000"/>
            </a:solidFill>
          </p:spPr>
          <p:txBody>
            <a:bodyPr wrap="square" lIns="0" tIns="0" rIns="0" bIns="0" rtlCol="0"/>
            <a:lstStyle/>
            <a:p>
              <a:endParaRPr/>
            </a:p>
          </p:txBody>
        </p:sp>
        <p:sp>
          <p:nvSpPr>
            <p:cNvPr id="87" name="object 54">
              <a:extLst>
                <a:ext uri="{FF2B5EF4-FFF2-40B4-BE49-F238E27FC236}">
                  <a16:creationId xmlns:a16="http://schemas.microsoft.com/office/drawing/2014/main" id="{976F5EE1-9219-44EC-9D12-9F569BCCC511}"/>
                </a:ext>
              </a:extLst>
            </p:cNvPr>
            <p:cNvSpPr/>
            <p:nvPr/>
          </p:nvSpPr>
          <p:spPr>
            <a:xfrm>
              <a:off x="9176807" y="4472505"/>
              <a:ext cx="0" cy="601980"/>
            </a:xfrm>
            <a:custGeom>
              <a:avLst/>
              <a:gdLst/>
              <a:ahLst/>
              <a:cxnLst/>
              <a:rect l="l" t="t" r="r" b="b"/>
              <a:pathLst>
                <a:path h="601979">
                  <a:moveTo>
                    <a:pt x="0" y="0"/>
                  </a:moveTo>
                  <a:lnTo>
                    <a:pt x="0" y="601662"/>
                  </a:lnTo>
                </a:path>
              </a:pathLst>
            </a:custGeom>
            <a:ln w="9524">
              <a:solidFill>
                <a:srgbClr val="000000"/>
              </a:solidFill>
            </a:ln>
          </p:spPr>
          <p:txBody>
            <a:bodyPr wrap="square" lIns="0" tIns="0" rIns="0" bIns="0" rtlCol="0"/>
            <a:lstStyle/>
            <a:p>
              <a:endParaRPr/>
            </a:p>
          </p:txBody>
        </p:sp>
        <p:sp>
          <p:nvSpPr>
            <p:cNvPr id="88" name="object 55">
              <a:extLst>
                <a:ext uri="{FF2B5EF4-FFF2-40B4-BE49-F238E27FC236}">
                  <a16:creationId xmlns:a16="http://schemas.microsoft.com/office/drawing/2014/main" id="{DB106906-6D0A-4952-9509-3D72AE82D45F}"/>
                </a:ext>
              </a:extLst>
            </p:cNvPr>
            <p:cNvSpPr/>
            <p:nvPr/>
          </p:nvSpPr>
          <p:spPr>
            <a:xfrm>
              <a:off x="9138708" y="5023368"/>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sp>
          <p:nvSpPr>
            <p:cNvPr id="89" name="object 56">
              <a:extLst>
                <a:ext uri="{FF2B5EF4-FFF2-40B4-BE49-F238E27FC236}">
                  <a16:creationId xmlns:a16="http://schemas.microsoft.com/office/drawing/2014/main" id="{2135AA86-3A3E-4129-B5F2-9117C1CEF9A4}"/>
                </a:ext>
              </a:extLst>
            </p:cNvPr>
            <p:cNvSpPr/>
            <p:nvPr/>
          </p:nvSpPr>
          <p:spPr>
            <a:xfrm>
              <a:off x="6785267" y="3357548"/>
              <a:ext cx="1532255" cy="580390"/>
            </a:xfrm>
            <a:custGeom>
              <a:avLst/>
              <a:gdLst/>
              <a:ahLst/>
              <a:cxnLst/>
              <a:rect l="l" t="t" r="r" b="b"/>
              <a:pathLst>
                <a:path w="1532254" h="580389">
                  <a:moveTo>
                    <a:pt x="0" y="579969"/>
                  </a:moveTo>
                  <a:lnTo>
                    <a:pt x="1531994" y="0"/>
                  </a:lnTo>
                </a:path>
              </a:pathLst>
            </a:custGeom>
            <a:ln w="9524">
              <a:solidFill>
                <a:srgbClr val="000000"/>
              </a:solidFill>
            </a:ln>
          </p:spPr>
          <p:txBody>
            <a:bodyPr wrap="square" lIns="0" tIns="0" rIns="0" bIns="0" rtlCol="0"/>
            <a:lstStyle/>
            <a:p>
              <a:endParaRPr/>
            </a:p>
          </p:txBody>
        </p:sp>
        <p:sp>
          <p:nvSpPr>
            <p:cNvPr id="90" name="object 57">
              <a:extLst>
                <a:ext uri="{FF2B5EF4-FFF2-40B4-BE49-F238E27FC236}">
                  <a16:creationId xmlns:a16="http://schemas.microsoft.com/office/drawing/2014/main" id="{9E27DBD2-5E11-474F-B2EA-B533C4749732}"/>
                </a:ext>
              </a:extLst>
            </p:cNvPr>
            <p:cNvSpPr/>
            <p:nvPr/>
          </p:nvSpPr>
          <p:spPr>
            <a:xfrm>
              <a:off x="8256263" y="3339903"/>
              <a:ext cx="85090" cy="71755"/>
            </a:xfrm>
            <a:custGeom>
              <a:avLst/>
              <a:gdLst/>
              <a:ahLst/>
              <a:cxnLst/>
              <a:rect l="l" t="t" r="r" b="b"/>
              <a:pathLst>
                <a:path w="85090" h="71754">
                  <a:moveTo>
                    <a:pt x="0" y="0"/>
                  </a:moveTo>
                  <a:lnTo>
                    <a:pt x="26978" y="71263"/>
                  </a:lnTo>
                  <a:lnTo>
                    <a:pt x="84752" y="8652"/>
                  </a:lnTo>
                  <a:lnTo>
                    <a:pt x="0" y="0"/>
                  </a:lnTo>
                  <a:close/>
                </a:path>
              </a:pathLst>
            </a:custGeom>
            <a:solidFill>
              <a:srgbClr val="000000"/>
            </a:solidFill>
          </p:spPr>
          <p:txBody>
            <a:bodyPr wrap="square" lIns="0" tIns="0" rIns="0" bIns="0" rtlCol="0"/>
            <a:lstStyle/>
            <a:p>
              <a:endParaRPr/>
            </a:p>
          </p:txBody>
        </p:sp>
        <p:sp>
          <p:nvSpPr>
            <p:cNvPr id="91" name="object 58">
              <a:extLst>
                <a:ext uri="{FF2B5EF4-FFF2-40B4-BE49-F238E27FC236}">
                  <a16:creationId xmlns:a16="http://schemas.microsoft.com/office/drawing/2014/main" id="{68F62BCD-159F-452B-A9B7-EB13D39A7F66}"/>
                </a:ext>
              </a:extLst>
            </p:cNvPr>
            <p:cNvSpPr/>
            <p:nvPr/>
          </p:nvSpPr>
          <p:spPr>
            <a:xfrm>
              <a:off x="2452254" y="1575261"/>
              <a:ext cx="1911926" cy="498763"/>
            </a:xfrm>
            <a:prstGeom prst="rect">
              <a:avLst/>
            </a:prstGeom>
            <a:blipFill>
              <a:blip r:embed="rId15" cstate="print"/>
              <a:stretch>
                <a:fillRect/>
              </a:stretch>
            </a:blipFill>
          </p:spPr>
          <p:txBody>
            <a:bodyPr wrap="square" lIns="0" tIns="0" rIns="0" bIns="0" rtlCol="0"/>
            <a:lstStyle/>
            <a:p>
              <a:endParaRPr/>
            </a:p>
          </p:txBody>
        </p:sp>
        <p:sp>
          <p:nvSpPr>
            <p:cNvPr id="92" name="object 59">
              <a:extLst>
                <a:ext uri="{FF2B5EF4-FFF2-40B4-BE49-F238E27FC236}">
                  <a16:creationId xmlns:a16="http://schemas.microsoft.com/office/drawing/2014/main" id="{6C92D856-3926-40D2-BFE5-5F98B89057C2}"/>
                </a:ext>
              </a:extLst>
            </p:cNvPr>
            <p:cNvSpPr/>
            <p:nvPr/>
          </p:nvSpPr>
          <p:spPr>
            <a:xfrm>
              <a:off x="2435437" y="1558186"/>
              <a:ext cx="1894839" cy="404019"/>
            </a:xfrm>
            <a:custGeom>
              <a:avLst/>
              <a:gdLst/>
              <a:ahLst/>
              <a:cxnLst/>
              <a:rect l="l" t="t" r="r" b="b"/>
              <a:pathLst>
                <a:path w="1894839" h="481330">
                  <a:moveTo>
                    <a:pt x="0" y="0"/>
                  </a:moveTo>
                  <a:lnTo>
                    <a:pt x="1894746" y="0"/>
                  </a:lnTo>
                  <a:lnTo>
                    <a:pt x="1894746" y="481012"/>
                  </a:lnTo>
                  <a:lnTo>
                    <a:pt x="0" y="481012"/>
                  </a:lnTo>
                  <a:lnTo>
                    <a:pt x="0" y="0"/>
                  </a:lnTo>
                  <a:close/>
                </a:path>
              </a:pathLst>
            </a:custGeom>
            <a:solidFill>
              <a:srgbClr val="E7F2E0"/>
            </a:solidFill>
          </p:spPr>
          <p:txBody>
            <a:bodyPr wrap="square" lIns="0" tIns="0" rIns="0" bIns="0" rtlCol="0"/>
            <a:lstStyle/>
            <a:p>
              <a:endParaRPr/>
            </a:p>
          </p:txBody>
        </p:sp>
        <p:sp>
          <p:nvSpPr>
            <p:cNvPr id="93" name="object 60">
              <a:extLst>
                <a:ext uri="{FF2B5EF4-FFF2-40B4-BE49-F238E27FC236}">
                  <a16:creationId xmlns:a16="http://schemas.microsoft.com/office/drawing/2014/main" id="{BA7C7CC1-D355-4FFE-95F3-BF429B055F1B}"/>
                </a:ext>
              </a:extLst>
            </p:cNvPr>
            <p:cNvSpPr txBox="1"/>
            <p:nvPr/>
          </p:nvSpPr>
          <p:spPr>
            <a:xfrm>
              <a:off x="2435437" y="1558186"/>
              <a:ext cx="1894839" cy="396262"/>
            </a:xfrm>
            <a:prstGeom prst="rect">
              <a:avLst/>
            </a:prstGeom>
            <a:ln w="9524">
              <a:solidFill>
                <a:srgbClr val="000000"/>
              </a:solidFill>
            </a:ln>
          </p:spPr>
          <p:txBody>
            <a:bodyPr vert="horz" wrap="square" lIns="0" tIns="87630" rIns="0" bIns="0" rtlCol="0">
              <a:spAutoFit/>
            </a:bodyPr>
            <a:lstStyle/>
            <a:p>
              <a:pPr marL="180340">
                <a:lnSpc>
                  <a:spcPct val="100000"/>
                </a:lnSpc>
                <a:spcBef>
                  <a:spcPts val="690"/>
                </a:spcBef>
              </a:pPr>
              <a:r>
                <a:rPr sz="2000" dirty="0">
                  <a:latin typeface="黑体" panose="02010609060101010101" pitchFamily="49" charset="-122"/>
                  <a:cs typeface="微软雅黑"/>
                </a:rPr>
                <a:t>现有软件系统</a:t>
              </a:r>
            </a:p>
          </p:txBody>
        </p:sp>
        <p:sp>
          <p:nvSpPr>
            <p:cNvPr id="94" name="object 61">
              <a:extLst>
                <a:ext uri="{FF2B5EF4-FFF2-40B4-BE49-F238E27FC236}">
                  <a16:creationId xmlns:a16="http://schemas.microsoft.com/office/drawing/2014/main" id="{4203F38E-CE14-481D-B584-D16F90D55719}"/>
                </a:ext>
              </a:extLst>
            </p:cNvPr>
            <p:cNvSpPr/>
            <p:nvPr/>
          </p:nvSpPr>
          <p:spPr>
            <a:xfrm>
              <a:off x="4887883" y="1537854"/>
              <a:ext cx="2535382" cy="569421"/>
            </a:xfrm>
            <a:prstGeom prst="rect">
              <a:avLst/>
            </a:prstGeom>
            <a:blipFill>
              <a:blip r:embed="rId16" cstate="print"/>
              <a:stretch>
                <a:fillRect/>
              </a:stretch>
            </a:blipFill>
          </p:spPr>
          <p:txBody>
            <a:bodyPr wrap="square" lIns="0" tIns="0" rIns="0" bIns="0" rtlCol="0"/>
            <a:lstStyle/>
            <a:p>
              <a:endParaRPr/>
            </a:p>
          </p:txBody>
        </p:sp>
        <p:sp>
          <p:nvSpPr>
            <p:cNvPr id="95" name="object 62">
              <a:extLst>
                <a:ext uri="{FF2B5EF4-FFF2-40B4-BE49-F238E27FC236}">
                  <a16:creationId xmlns:a16="http://schemas.microsoft.com/office/drawing/2014/main" id="{D2F4D11A-307D-4BB6-8423-E249DC518CD7}"/>
                </a:ext>
              </a:extLst>
            </p:cNvPr>
            <p:cNvSpPr/>
            <p:nvPr/>
          </p:nvSpPr>
          <p:spPr>
            <a:xfrm>
              <a:off x="4873190" y="1521674"/>
              <a:ext cx="2517140" cy="551180"/>
            </a:xfrm>
            <a:custGeom>
              <a:avLst/>
              <a:gdLst/>
              <a:ahLst/>
              <a:cxnLst/>
              <a:rect l="l" t="t" r="r" b="b"/>
              <a:pathLst>
                <a:path w="2517140" h="551180">
                  <a:moveTo>
                    <a:pt x="2241270" y="0"/>
                  </a:moveTo>
                  <a:lnTo>
                    <a:pt x="275429" y="0"/>
                  </a:lnTo>
                  <a:lnTo>
                    <a:pt x="225921" y="4437"/>
                  </a:lnTo>
                  <a:lnTo>
                    <a:pt x="179323" y="17231"/>
                  </a:lnTo>
                  <a:lnTo>
                    <a:pt x="136415" y="37604"/>
                  </a:lnTo>
                  <a:lnTo>
                    <a:pt x="97974" y="64777"/>
                  </a:lnTo>
                  <a:lnTo>
                    <a:pt x="64777" y="97974"/>
                  </a:lnTo>
                  <a:lnTo>
                    <a:pt x="37604" y="136415"/>
                  </a:lnTo>
                  <a:lnTo>
                    <a:pt x="17231" y="179324"/>
                  </a:lnTo>
                  <a:lnTo>
                    <a:pt x="4437" y="225922"/>
                  </a:lnTo>
                  <a:lnTo>
                    <a:pt x="0" y="275431"/>
                  </a:lnTo>
                  <a:lnTo>
                    <a:pt x="4437" y="324940"/>
                  </a:lnTo>
                  <a:lnTo>
                    <a:pt x="17231" y="371537"/>
                  </a:lnTo>
                  <a:lnTo>
                    <a:pt x="37604" y="414445"/>
                  </a:lnTo>
                  <a:lnTo>
                    <a:pt x="64777" y="452887"/>
                  </a:lnTo>
                  <a:lnTo>
                    <a:pt x="97974" y="486083"/>
                  </a:lnTo>
                  <a:lnTo>
                    <a:pt x="136415" y="513256"/>
                  </a:lnTo>
                  <a:lnTo>
                    <a:pt x="179323" y="533629"/>
                  </a:lnTo>
                  <a:lnTo>
                    <a:pt x="225921" y="546423"/>
                  </a:lnTo>
                  <a:lnTo>
                    <a:pt x="275429" y="550861"/>
                  </a:lnTo>
                  <a:lnTo>
                    <a:pt x="2241270" y="550861"/>
                  </a:lnTo>
                  <a:lnTo>
                    <a:pt x="2290779" y="546423"/>
                  </a:lnTo>
                  <a:lnTo>
                    <a:pt x="2337377" y="533629"/>
                  </a:lnTo>
                  <a:lnTo>
                    <a:pt x="2380286" y="513256"/>
                  </a:lnTo>
                  <a:lnTo>
                    <a:pt x="2418727" y="486083"/>
                  </a:lnTo>
                  <a:lnTo>
                    <a:pt x="2451923" y="452887"/>
                  </a:lnTo>
                  <a:lnTo>
                    <a:pt x="2479097" y="414445"/>
                  </a:lnTo>
                  <a:lnTo>
                    <a:pt x="2499470" y="371537"/>
                  </a:lnTo>
                  <a:lnTo>
                    <a:pt x="2512264" y="324940"/>
                  </a:lnTo>
                  <a:lnTo>
                    <a:pt x="2516701" y="275431"/>
                  </a:lnTo>
                  <a:lnTo>
                    <a:pt x="2512264" y="225922"/>
                  </a:lnTo>
                  <a:lnTo>
                    <a:pt x="2499470" y="179324"/>
                  </a:lnTo>
                  <a:lnTo>
                    <a:pt x="2479097" y="136415"/>
                  </a:lnTo>
                  <a:lnTo>
                    <a:pt x="2451923" y="97974"/>
                  </a:lnTo>
                  <a:lnTo>
                    <a:pt x="2418727" y="64777"/>
                  </a:lnTo>
                  <a:lnTo>
                    <a:pt x="2380286" y="37604"/>
                  </a:lnTo>
                  <a:lnTo>
                    <a:pt x="2337377" y="17231"/>
                  </a:lnTo>
                  <a:lnTo>
                    <a:pt x="2290779" y="4437"/>
                  </a:lnTo>
                  <a:lnTo>
                    <a:pt x="2241270" y="0"/>
                  </a:lnTo>
                  <a:close/>
                </a:path>
              </a:pathLst>
            </a:custGeom>
            <a:solidFill>
              <a:srgbClr val="ACCEEB"/>
            </a:solidFill>
          </p:spPr>
          <p:txBody>
            <a:bodyPr wrap="square" lIns="0" tIns="0" rIns="0" bIns="0" rtlCol="0"/>
            <a:lstStyle/>
            <a:p>
              <a:endParaRPr/>
            </a:p>
          </p:txBody>
        </p:sp>
        <p:sp>
          <p:nvSpPr>
            <p:cNvPr id="96" name="object 63">
              <a:extLst>
                <a:ext uri="{FF2B5EF4-FFF2-40B4-BE49-F238E27FC236}">
                  <a16:creationId xmlns:a16="http://schemas.microsoft.com/office/drawing/2014/main" id="{DC21DDC1-0D2A-41A7-A0EB-F5CDAC956DB1}"/>
                </a:ext>
              </a:extLst>
            </p:cNvPr>
            <p:cNvSpPr/>
            <p:nvPr/>
          </p:nvSpPr>
          <p:spPr>
            <a:xfrm>
              <a:off x="4873190" y="1521674"/>
              <a:ext cx="2517140" cy="551180"/>
            </a:xfrm>
            <a:custGeom>
              <a:avLst/>
              <a:gdLst/>
              <a:ahLst/>
              <a:cxnLst/>
              <a:rect l="l" t="t" r="r" b="b"/>
              <a:pathLst>
                <a:path w="2517140" h="551180">
                  <a:moveTo>
                    <a:pt x="0" y="275430"/>
                  </a:moveTo>
                  <a:lnTo>
                    <a:pt x="4437" y="225921"/>
                  </a:lnTo>
                  <a:lnTo>
                    <a:pt x="17231" y="179324"/>
                  </a:lnTo>
                  <a:lnTo>
                    <a:pt x="37604" y="136415"/>
                  </a:lnTo>
                  <a:lnTo>
                    <a:pt x="64777" y="97974"/>
                  </a:lnTo>
                  <a:lnTo>
                    <a:pt x="97974" y="64777"/>
                  </a:lnTo>
                  <a:lnTo>
                    <a:pt x="136415" y="37604"/>
                  </a:lnTo>
                  <a:lnTo>
                    <a:pt x="179324" y="17231"/>
                  </a:lnTo>
                  <a:lnTo>
                    <a:pt x="225921" y="4437"/>
                  </a:lnTo>
                  <a:lnTo>
                    <a:pt x="275430" y="0"/>
                  </a:lnTo>
                  <a:lnTo>
                    <a:pt x="2241271" y="0"/>
                  </a:lnTo>
                  <a:lnTo>
                    <a:pt x="2290780" y="4437"/>
                  </a:lnTo>
                  <a:lnTo>
                    <a:pt x="2337378" y="17231"/>
                  </a:lnTo>
                  <a:lnTo>
                    <a:pt x="2380286" y="37604"/>
                  </a:lnTo>
                  <a:lnTo>
                    <a:pt x="2418727" y="64777"/>
                  </a:lnTo>
                  <a:lnTo>
                    <a:pt x="2451923" y="97974"/>
                  </a:lnTo>
                  <a:lnTo>
                    <a:pt x="2479097" y="136415"/>
                  </a:lnTo>
                  <a:lnTo>
                    <a:pt x="2499469" y="179324"/>
                  </a:lnTo>
                  <a:lnTo>
                    <a:pt x="2512263" y="225921"/>
                  </a:lnTo>
                  <a:lnTo>
                    <a:pt x="2516701" y="275430"/>
                  </a:lnTo>
                  <a:lnTo>
                    <a:pt x="2512263" y="324939"/>
                  </a:lnTo>
                  <a:lnTo>
                    <a:pt x="2499469" y="371537"/>
                  </a:lnTo>
                  <a:lnTo>
                    <a:pt x="2479097" y="414446"/>
                  </a:lnTo>
                  <a:lnTo>
                    <a:pt x="2451923" y="452887"/>
                  </a:lnTo>
                  <a:lnTo>
                    <a:pt x="2418727" y="486083"/>
                  </a:lnTo>
                  <a:lnTo>
                    <a:pt x="2380286" y="513257"/>
                  </a:lnTo>
                  <a:lnTo>
                    <a:pt x="2337378" y="533630"/>
                  </a:lnTo>
                  <a:lnTo>
                    <a:pt x="2290780" y="546424"/>
                  </a:lnTo>
                  <a:lnTo>
                    <a:pt x="2241271" y="550861"/>
                  </a:lnTo>
                  <a:lnTo>
                    <a:pt x="275430" y="550861"/>
                  </a:lnTo>
                  <a:lnTo>
                    <a:pt x="225921" y="546424"/>
                  </a:lnTo>
                  <a:lnTo>
                    <a:pt x="179324" y="533630"/>
                  </a:lnTo>
                  <a:lnTo>
                    <a:pt x="136415" y="513257"/>
                  </a:lnTo>
                  <a:lnTo>
                    <a:pt x="97974" y="486083"/>
                  </a:lnTo>
                  <a:lnTo>
                    <a:pt x="64777" y="452887"/>
                  </a:lnTo>
                  <a:lnTo>
                    <a:pt x="37604" y="414446"/>
                  </a:lnTo>
                  <a:lnTo>
                    <a:pt x="17231" y="371537"/>
                  </a:lnTo>
                  <a:lnTo>
                    <a:pt x="4437" y="324939"/>
                  </a:lnTo>
                  <a:lnTo>
                    <a:pt x="0" y="275430"/>
                  </a:lnTo>
                  <a:close/>
                </a:path>
              </a:pathLst>
            </a:custGeom>
            <a:ln w="9524">
              <a:solidFill>
                <a:srgbClr val="000000"/>
              </a:solidFill>
            </a:ln>
          </p:spPr>
          <p:txBody>
            <a:bodyPr wrap="square" lIns="0" tIns="0" rIns="0" bIns="0" rtlCol="0"/>
            <a:lstStyle/>
            <a:p>
              <a:endParaRPr/>
            </a:p>
          </p:txBody>
        </p:sp>
        <p:sp>
          <p:nvSpPr>
            <p:cNvPr id="97" name="object 64">
              <a:extLst>
                <a:ext uri="{FF2B5EF4-FFF2-40B4-BE49-F238E27FC236}">
                  <a16:creationId xmlns:a16="http://schemas.microsoft.com/office/drawing/2014/main" id="{4243E9D7-42F2-40B6-AA15-F5601D7EE0A9}"/>
                </a:ext>
              </a:extLst>
            </p:cNvPr>
            <p:cNvSpPr txBox="1"/>
            <p:nvPr/>
          </p:nvSpPr>
          <p:spPr>
            <a:xfrm>
              <a:off x="5489800" y="1632005"/>
              <a:ext cx="1295400" cy="313259"/>
            </a:xfrm>
            <a:prstGeom prst="rect">
              <a:avLst/>
            </a:prstGeom>
          </p:spPr>
          <p:txBody>
            <a:bodyPr vert="horz" wrap="square" lIns="0" tIns="12700" rIns="0" bIns="0" rtlCol="0">
              <a:spAutoFit/>
            </a:bodyPr>
            <a:lstStyle/>
            <a:p>
              <a:pPr marL="12700">
                <a:lnSpc>
                  <a:spcPct val="100000"/>
                </a:lnSpc>
                <a:spcBef>
                  <a:spcPts val="100"/>
                </a:spcBef>
              </a:pPr>
              <a:r>
                <a:rPr sz="2000" dirty="0">
                  <a:latin typeface="黑体" panose="02010609060101010101" pitchFamily="49" charset="-122"/>
                  <a:cs typeface="微软雅黑"/>
                </a:rPr>
                <a:t>理解与转换</a:t>
              </a:r>
            </a:p>
          </p:txBody>
        </p:sp>
        <p:sp>
          <p:nvSpPr>
            <p:cNvPr id="98" name="object 65">
              <a:extLst>
                <a:ext uri="{FF2B5EF4-FFF2-40B4-BE49-F238E27FC236}">
                  <a16:creationId xmlns:a16="http://schemas.microsoft.com/office/drawing/2014/main" id="{3D5CF8A5-410A-4F8A-8B26-B765F27D5BCF}"/>
                </a:ext>
              </a:extLst>
            </p:cNvPr>
            <p:cNvSpPr/>
            <p:nvPr/>
          </p:nvSpPr>
          <p:spPr>
            <a:xfrm>
              <a:off x="4330182" y="1797973"/>
              <a:ext cx="517525" cy="1905"/>
            </a:xfrm>
            <a:custGeom>
              <a:avLst/>
              <a:gdLst/>
              <a:ahLst/>
              <a:cxnLst/>
              <a:rect l="l" t="t" r="r" b="b"/>
              <a:pathLst>
                <a:path w="517525" h="1905">
                  <a:moveTo>
                    <a:pt x="0" y="1513"/>
                  </a:moveTo>
                  <a:lnTo>
                    <a:pt x="517524" y="0"/>
                  </a:lnTo>
                </a:path>
              </a:pathLst>
            </a:custGeom>
            <a:ln w="9524">
              <a:solidFill>
                <a:srgbClr val="000000"/>
              </a:solidFill>
            </a:ln>
          </p:spPr>
          <p:txBody>
            <a:bodyPr wrap="square" lIns="0" tIns="0" rIns="0" bIns="0" rtlCol="0"/>
            <a:lstStyle/>
            <a:p>
              <a:endParaRPr/>
            </a:p>
          </p:txBody>
        </p:sp>
        <p:sp>
          <p:nvSpPr>
            <p:cNvPr id="99" name="object 66">
              <a:extLst>
                <a:ext uri="{FF2B5EF4-FFF2-40B4-BE49-F238E27FC236}">
                  <a16:creationId xmlns:a16="http://schemas.microsoft.com/office/drawing/2014/main" id="{8D686B10-E86F-4150-B0A3-8EAF7B29058E}"/>
                </a:ext>
              </a:extLst>
            </p:cNvPr>
            <p:cNvSpPr/>
            <p:nvPr/>
          </p:nvSpPr>
          <p:spPr>
            <a:xfrm>
              <a:off x="4796797" y="1760021"/>
              <a:ext cx="76835" cy="76200"/>
            </a:xfrm>
            <a:custGeom>
              <a:avLst/>
              <a:gdLst/>
              <a:ahLst/>
              <a:cxnLst/>
              <a:rect l="l" t="t" r="r" b="b"/>
              <a:pathLst>
                <a:path w="76835" h="76200">
                  <a:moveTo>
                    <a:pt x="0" y="0"/>
                  </a:moveTo>
                  <a:lnTo>
                    <a:pt x="222" y="76200"/>
                  </a:lnTo>
                  <a:lnTo>
                    <a:pt x="76310" y="37877"/>
                  </a:lnTo>
                  <a:lnTo>
                    <a:pt x="0" y="0"/>
                  </a:lnTo>
                  <a:close/>
                </a:path>
              </a:pathLst>
            </a:custGeom>
            <a:solidFill>
              <a:srgbClr val="000000"/>
            </a:solidFill>
          </p:spPr>
          <p:txBody>
            <a:bodyPr wrap="square" lIns="0" tIns="0" rIns="0" bIns="0" rtlCol="0"/>
            <a:lstStyle/>
            <a:p>
              <a:endParaRPr/>
            </a:p>
          </p:txBody>
        </p:sp>
        <p:sp>
          <p:nvSpPr>
            <p:cNvPr id="100" name="object 67">
              <a:extLst>
                <a:ext uri="{FF2B5EF4-FFF2-40B4-BE49-F238E27FC236}">
                  <a16:creationId xmlns:a16="http://schemas.microsoft.com/office/drawing/2014/main" id="{41AB11F7-234A-4DE5-88B6-1816E874D16E}"/>
                </a:ext>
              </a:extLst>
            </p:cNvPr>
            <p:cNvSpPr/>
            <p:nvPr/>
          </p:nvSpPr>
          <p:spPr>
            <a:xfrm>
              <a:off x="7389892" y="1797899"/>
              <a:ext cx="550545" cy="0"/>
            </a:xfrm>
            <a:custGeom>
              <a:avLst/>
              <a:gdLst/>
              <a:ahLst/>
              <a:cxnLst/>
              <a:rect l="l" t="t" r="r" b="b"/>
              <a:pathLst>
                <a:path w="550545">
                  <a:moveTo>
                    <a:pt x="0" y="0"/>
                  </a:moveTo>
                  <a:lnTo>
                    <a:pt x="550068" y="0"/>
                  </a:lnTo>
                </a:path>
              </a:pathLst>
            </a:custGeom>
            <a:ln w="9524">
              <a:solidFill>
                <a:srgbClr val="000000"/>
              </a:solidFill>
            </a:ln>
          </p:spPr>
          <p:txBody>
            <a:bodyPr wrap="square" lIns="0" tIns="0" rIns="0" bIns="0" rtlCol="0"/>
            <a:lstStyle/>
            <a:p>
              <a:endParaRPr/>
            </a:p>
          </p:txBody>
        </p:sp>
        <p:sp>
          <p:nvSpPr>
            <p:cNvPr id="101" name="object 68">
              <a:extLst>
                <a:ext uri="{FF2B5EF4-FFF2-40B4-BE49-F238E27FC236}">
                  <a16:creationId xmlns:a16="http://schemas.microsoft.com/office/drawing/2014/main" id="{4993351D-795D-4C1B-BC0A-82B51FC67922}"/>
                </a:ext>
              </a:extLst>
            </p:cNvPr>
            <p:cNvSpPr/>
            <p:nvPr/>
          </p:nvSpPr>
          <p:spPr>
            <a:xfrm>
              <a:off x="7889161" y="1759799"/>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a:p>
          </p:txBody>
        </p:sp>
        <p:sp>
          <p:nvSpPr>
            <p:cNvPr id="102" name="object 69">
              <a:extLst>
                <a:ext uri="{FF2B5EF4-FFF2-40B4-BE49-F238E27FC236}">
                  <a16:creationId xmlns:a16="http://schemas.microsoft.com/office/drawing/2014/main" id="{C345F433-6DD6-4F6B-93CB-8260588BB0A8}"/>
                </a:ext>
              </a:extLst>
            </p:cNvPr>
            <p:cNvSpPr/>
            <p:nvPr/>
          </p:nvSpPr>
          <p:spPr>
            <a:xfrm>
              <a:off x="7980217" y="1571105"/>
              <a:ext cx="1916083" cy="498763"/>
            </a:xfrm>
            <a:prstGeom prst="rect">
              <a:avLst/>
            </a:prstGeom>
            <a:blipFill>
              <a:blip r:embed="rId17" cstate="print"/>
              <a:stretch>
                <a:fillRect/>
              </a:stretch>
            </a:blipFill>
          </p:spPr>
          <p:txBody>
            <a:bodyPr wrap="square" lIns="0" tIns="0" rIns="0" bIns="0" rtlCol="0"/>
            <a:lstStyle/>
            <a:p>
              <a:endParaRPr/>
            </a:p>
          </p:txBody>
        </p:sp>
        <p:sp>
          <p:nvSpPr>
            <p:cNvPr id="103" name="object 70">
              <a:extLst>
                <a:ext uri="{FF2B5EF4-FFF2-40B4-BE49-F238E27FC236}">
                  <a16:creationId xmlns:a16="http://schemas.microsoft.com/office/drawing/2014/main" id="{2A8B1A62-0619-4887-B39F-16A9247FC2B9}"/>
                </a:ext>
              </a:extLst>
            </p:cNvPr>
            <p:cNvSpPr/>
            <p:nvPr/>
          </p:nvSpPr>
          <p:spPr>
            <a:xfrm>
              <a:off x="7965633" y="1556599"/>
              <a:ext cx="1894839" cy="481330"/>
            </a:xfrm>
            <a:custGeom>
              <a:avLst/>
              <a:gdLst/>
              <a:ahLst/>
              <a:cxnLst/>
              <a:rect l="l" t="t" r="r" b="b"/>
              <a:pathLst>
                <a:path w="1894840" h="481330">
                  <a:moveTo>
                    <a:pt x="0" y="0"/>
                  </a:moveTo>
                  <a:lnTo>
                    <a:pt x="1894746" y="0"/>
                  </a:lnTo>
                  <a:lnTo>
                    <a:pt x="1894746" y="481011"/>
                  </a:lnTo>
                  <a:lnTo>
                    <a:pt x="0" y="481011"/>
                  </a:lnTo>
                  <a:lnTo>
                    <a:pt x="0" y="0"/>
                  </a:lnTo>
                  <a:close/>
                </a:path>
              </a:pathLst>
            </a:custGeom>
            <a:solidFill>
              <a:srgbClr val="E7F2E0"/>
            </a:solidFill>
          </p:spPr>
          <p:txBody>
            <a:bodyPr wrap="square" lIns="0" tIns="0" rIns="0" bIns="0" rtlCol="0"/>
            <a:lstStyle/>
            <a:p>
              <a:endParaRPr/>
            </a:p>
          </p:txBody>
        </p:sp>
        <p:sp>
          <p:nvSpPr>
            <p:cNvPr id="104" name="object 71">
              <a:extLst>
                <a:ext uri="{FF2B5EF4-FFF2-40B4-BE49-F238E27FC236}">
                  <a16:creationId xmlns:a16="http://schemas.microsoft.com/office/drawing/2014/main" id="{7FFFF9A4-C26B-437A-B23F-70EC64EA3BD4}"/>
                </a:ext>
              </a:extLst>
            </p:cNvPr>
            <p:cNvSpPr txBox="1"/>
            <p:nvPr/>
          </p:nvSpPr>
          <p:spPr>
            <a:xfrm>
              <a:off x="7965633" y="1556599"/>
              <a:ext cx="2092766" cy="387187"/>
            </a:xfrm>
            <a:prstGeom prst="rect">
              <a:avLst/>
            </a:prstGeom>
            <a:ln w="9524">
              <a:solidFill>
                <a:srgbClr val="000000"/>
              </a:solidFill>
            </a:ln>
          </p:spPr>
          <p:txBody>
            <a:bodyPr vert="horz" wrap="square" lIns="0" tIns="87630" rIns="0" bIns="0" rtlCol="0">
              <a:spAutoFit/>
            </a:bodyPr>
            <a:lstStyle/>
            <a:p>
              <a:pPr marL="180340">
                <a:lnSpc>
                  <a:spcPct val="100000"/>
                </a:lnSpc>
                <a:spcBef>
                  <a:spcPts val="690"/>
                </a:spcBef>
              </a:pPr>
              <a:r>
                <a:rPr lang="zh-CN" altLang="en-US" sz="2000" dirty="0">
                  <a:latin typeface="黑体" panose="02010609060101010101" pitchFamily="49" charset="-122"/>
                  <a:cs typeface="微软雅黑"/>
                </a:rPr>
                <a:t>逆向</a:t>
              </a:r>
              <a:r>
                <a:rPr sz="2000" dirty="0" err="1">
                  <a:latin typeface="黑体" panose="02010609060101010101" pitchFamily="49" charset="-122"/>
                  <a:cs typeface="微软雅黑"/>
                </a:rPr>
                <a:t>工程的系统</a:t>
              </a:r>
              <a:endParaRPr sz="2000" dirty="0">
                <a:latin typeface="黑体" panose="02010609060101010101" pitchFamily="49" charset="-122"/>
                <a:cs typeface="微软雅黑"/>
              </a:endParaRPr>
            </a:p>
          </p:txBody>
        </p:sp>
      </p:grpSp>
      <p:cxnSp>
        <p:nvCxnSpPr>
          <p:cNvPr id="9" name="直接连接符 8">
            <a:extLst>
              <a:ext uri="{FF2B5EF4-FFF2-40B4-BE49-F238E27FC236}">
                <a16:creationId xmlns:a16="http://schemas.microsoft.com/office/drawing/2014/main" id="{2B01F0D5-4965-2457-834C-9BD97405EC28}"/>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7B49EF7B-AC44-CEA8-0D21-F90135220A00}"/>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E826C646-73C0-59F9-BAFC-84F05080DFC9}"/>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2" name="TextBox 7">
            <a:extLst>
              <a:ext uri="{FF2B5EF4-FFF2-40B4-BE49-F238E27FC236}">
                <a16:creationId xmlns:a16="http://schemas.microsoft.com/office/drawing/2014/main" id="{F4BFAD5D-0E53-6AC8-DC40-4B0D376C243F}"/>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1B7A5707-E039-E2BC-ADFF-5137DFCC3284}"/>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4C0E9911-9A3F-4EEF-3E88-0789CF2EE6F6}"/>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15" name="直接连接符 14">
            <a:extLst>
              <a:ext uri="{FF2B5EF4-FFF2-40B4-BE49-F238E27FC236}">
                <a16:creationId xmlns:a16="http://schemas.microsoft.com/office/drawing/2014/main" id="{AE4F66DF-7CCF-A5A4-B14F-D88F9299D67B}"/>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a:extLst>
              <a:ext uri="{FF2B5EF4-FFF2-40B4-BE49-F238E27FC236}">
                <a16:creationId xmlns:a16="http://schemas.microsoft.com/office/drawing/2014/main" id="{FB8C43CA-BCCF-41A4-9FE6-E80E2E02D9D2}"/>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73279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4.2 </a:t>
            </a:r>
            <a:r>
              <a:rPr lang="zh-CN" altLang="en-US" sz="2800" b="1" dirty="0">
                <a:solidFill>
                  <a:schemeClr val="tx1">
                    <a:lumMod val="65000"/>
                    <a:lumOff val="35000"/>
                  </a:schemeClr>
                </a:solidFill>
                <a:cs typeface="+mn-ea"/>
                <a:sym typeface="+mn-lt"/>
              </a:rPr>
              <a:t>库存目录分析</a:t>
            </a:r>
          </a:p>
        </p:txBody>
      </p:sp>
      <p:sp>
        <p:nvSpPr>
          <p:cNvPr id="19" name="文本框 1"/>
          <p:cNvSpPr txBox="1"/>
          <p:nvPr/>
        </p:nvSpPr>
        <p:spPr>
          <a:xfrm>
            <a:off x="579120" y="1904504"/>
            <a:ext cx="11040066" cy="4452566"/>
          </a:xfrm>
          <a:prstGeom prst="rect">
            <a:avLst/>
          </a:prstGeom>
          <a:noFill/>
          <a:ln w="9525">
            <a:noFill/>
          </a:ln>
        </p:spPr>
        <p:txBody>
          <a:bodyPr wrap="square" anchor="t">
            <a:spAutoFit/>
          </a:bodyPr>
          <a:lstStyle/>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每个软件组织都应该保存其拥有的所有应用系统的库存目录。该目录包含关于每个应用系统的基本信息。</a:t>
            </a: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应该仔细分析库存目录，按照业务重要程度、寿命、当前可维护性、预期的修改次数等标准，把库中的应用系统排序，从中选出再工程的候选者，然后明智地分配再工程所需要的资源。</a:t>
            </a:r>
          </a:p>
        </p:txBody>
      </p:sp>
      <p:sp>
        <p:nvSpPr>
          <p:cNvPr id="27" name="文本框 4"/>
          <p:cNvSpPr txBox="1">
            <a:spLocks noChangeArrowheads="1"/>
          </p:cNvSpPr>
          <p:nvPr/>
        </p:nvSpPr>
        <p:spPr bwMode="auto">
          <a:xfrm>
            <a:off x="1283994" y="3083472"/>
            <a:ext cx="10138042" cy="1569660"/>
          </a:xfrm>
          <a:prstGeom prst="rect">
            <a:avLst/>
          </a:prstGeom>
          <a:noFill/>
          <a:ln w="15875">
            <a:solidFill>
              <a:srgbClr val="FF0000"/>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dirty="0">
                <a:latin typeface="+mn-lt"/>
                <a:ea typeface="+mn-ea"/>
                <a:cs typeface="+mn-ea"/>
                <a:sym typeface="+mn-lt"/>
              </a:rPr>
              <a:t>（例如应用系统的名字，最初构建它的日期，已做过的实质性修改次数，过去</a:t>
            </a:r>
            <a:r>
              <a:rPr lang="en-US" altLang="zh-CN" sz="2400" dirty="0">
                <a:latin typeface="+mn-lt"/>
                <a:ea typeface="+mn-ea"/>
                <a:cs typeface="+mn-ea"/>
                <a:sym typeface="+mn-lt"/>
              </a:rPr>
              <a:t>18</a:t>
            </a:r>
            <a:r>
              <a:rPr lang="zh-CN" altLang="en-US" sz="2400" dirty="0">
                <a:latin typeface="+mn-lt"/>
                <a:ea typeface="+mn-ea"/>
                <a:cs typeface="+mn-ea"/>
                <a:sym typeface="+mn-lt"/>
              </a:rPr>
              <a:t>个月报告的错误，用户数量，安装它的机器数量，它的复杂程度，文档质量，整体可维护性等级，预期寿命，在未来</a:t>
            </a:r>
            <a:r>
              <a:rPr lang="en-US" altLang="zh-CN" sz="2400" dirty="0">
                <a:latin typeface="+mn-lt"/>
                <a:ea typeface="+mn-ea"/>
                <a:cs typeface="+mn-ea"/>
                <a:sym typeface="+mn-lt"/>
              </a:rPr>
              <a:t>36</a:t>
            </a:r>
            <a:r>
              <a:rPr lang="zh-CN" altLang="en-US" sz="2400" dirty="0">
                <a:latin typeface="+mn-lt"/>
                <a:ea typeface="+mn-ea"/>
                <a:cs typeface="+mn-ea"/>
                <a:sym typeface="+mn-lt"/>
              </a:rPr>
              <a:t>个月内的预期修改次数，业务重要程度等）。</a:t>
            </a:r>
            <a:endParaRPr lang="en-US" altLang="zh-CN" sz="2400" dirty="0">
              <a:latin typeface="+mn-lt"/>
              <a:ea typeface="+mn-ea"/>
              <a:cs typeface="+mn-ea"/>
              <a:sym typeface="+mn-lt"/>
            </a:endParaRPr>
          </a:p>
        </p:txBody>
      </p:sp>
      <p:cxnSp>
        <p:nvCxnSpPr>
          <p:cNvPr id="9" name="直接连接符 8">
            <a:extLst>
              <a:ext uri="{FF2B5EF4-FFF2-40B4-BE49-F238E27FC236}">
                <a16:creationId xmlns:a16="http://schemas.microsoft.com/office/drawing/2014/main" id="{446FED75-A0C1-BA4F-5402-0F061AF0D827}"/>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6FCBB8A1-9370-BD38-602E-4623ADEB34A2}"/>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457FD0CC-2C94-52ED-F2D6-3AEC643D9716}"/>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2" name="TextBox 7">
            <a:extLst>
              <a:ext uri="{FF2B5EF4-FFF2-40B4-BE49-F238E27FC236}">
                <a16:creationId xmlns:a16="http://schemas.microsoft.com/office/drawing/2014/main" id="{8CFCBEEB-8C9B-4F58-5C80-E4D1546AAAFF}"/>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9B17F778-82A9-DCD2-B7AD-D17308F87D8B}"/>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E90BD111-4A9E-C1B5-E1F0-E953018B26F2}"/>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15" name="直接连接符 14">
            <a:extLst>
              <a:ext uri="{FF2B5EF4-FFF2-40B4-BE49-F238E27FC236}">
                <a16:creationId xmlns:a16="http://schemas.microsoft.com/office/drawing/2014/main" id="{3CB22A7E-1702-7B1D-32A1-92E9319C79D6}"/>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F3481C34-BC64-42D2-A123-0C6D5C40B0A2}"/>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4.3 </a:t>
            </a:r>
            <a:r>
              <a:rPr lang="zh-CN" altLang="en-US" sz="2800" b="1" dirty="0">
                <a:solidFill>
                  <a:schemeClr val="tx1">
                    <a:lumMod val="65000"/>
                    <a:lumOff val="35000"/>
                  </a:schemeClr>
                </a:solidFill>
                <a:cs typeface="+mn-ea"/>
                <a:sym typeface="+mn-lt"/>
              </a:rPr>
              <a:t>文档重构</a:t>
            </a:r>
          </a:p>
        </p:txBody>
      </p:sp>
      <p:sp>
        <p:nvSpPr>
          <p:cNvPr id="19" name="文本框 1"/>
          <p:cNvSpPr txBox="1"/>
          <p:nvPr/>
        </p:nvSpPr>
        <p:spPr>
          <a:xfrm>
            <a:off x="579120" y="1904504"/>
            <a:ext cx="11040066" cy="4452566"/>
          </a:xfrm>
          <a:prstGeom prst="rect">
            <a:avLst/>
          </a:prstGeom>
          <a:noFill/>
          <a:ln w="9525">
            <a:noFill/>
          </a:ln>
        </p:spPr>
        <p:txBody>
          <a:bodyPr wrap="square" anchor="t">
            <a:spAutoFit/>
          </a:bodyPr>
          <a:lstStyle/>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老程序固有的特点是缺乏文档。具体情况不同，处理这个问题的方法也不同。</a:t>
            </a:r>
          </a:p>
          <a:p>
            <a:pPr marL="800100" lvl="3"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建立文档非常耗费时间，不可能为数百个程序都重新建立文档。如果一个程序是相对稳定的，正在走向其有用生命的终点，而且可能不会再经历什么变化，那么，让它保持现状是一个明智的选择。</a:t>
            </a:r>
          </a:p>
          <a:p>
            <a:pPr marL="800100" lvl="3"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为了便于今后的维护，必须更新文档，但是由于资源有限，应采用“使用时建文档”的方法。</a:t>
            </a:r>
          </a:p>
          <a:p>
            <a:pPr marL="800100" lvl="3"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如果某应用系统是完成业务工作的关键，而且必须重构全部文档，则仍然应该设法把文档工作减少到必需的最小量。</a:t>
            </a:r>
          </a:p>
        </p:txBody>
      </p:sp>
      <p:cxnSp>
        <p:nvCxnSpPr>
          <p:cNvPr id="9" name="直接连接符 8">
            <a:extLst>
              <a:ext uri="{FF2B5EF4-FFF2-40B4-BE49-F238E27FC236}">
                <a16:creationId xmlns:a16="http://schemas.microsoft.com/office/drawing/2014/main" id="{84AE9740-1952-2737-DF63-7AEF6C6C6D73}"/>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F71BF53-216D-3A2D-48F2-25183DBD3109}"/>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94602FF0-5D32-0347-7A92-A4F1FC77A6DF}"/>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2" name="TextBox 7">
            <a:extLst>
              <a:ext uri="{FF2B5EF4-FFF2-40B4-BE49-F238E27FC236}">
                <a16:creationId xmlns:a16="http://schemas.microsoft.com/office/drawing/2014/main" id="{E52E4460-82F8-0CB4-1448-51D126EACED6}"/>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C45E2551-E48A-E3A0-1695-CA29D2C7E10B}"/>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C0E4D6F5-EEAD-2B57-5161-1FAF875E088B}"/>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15" name="直接连接符 14">
            <a:extLst>
              <a:ext uri="{FF2B5EF4-FFF2-40B4-BE49-F238E27FC236}">
                <a16:creationId xmlns:a16="http://schemas.microsoft.com/office/drawing/2014/main" id="{25022825-F0AC-0481-151A-CA666167ED3D}"/>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98584A7-C827-415C-9E3C-02AB5ED630B8}"/>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C8C1A-A903-17F5-043B-D11CE8EB35CB}"/>
            </a:ext>
          </a:extLst>
        </p:cNvPr>
        <p:cNvGrpSpPr/>
        <p:nvPr/>
      </p:nvGrpSpPr>
      <p:grpSpPr>
        <a:xfrm>
          <a:off x="0" y="0"/>
          <a:ext cx="0" cy="0"/>
          <a:chOff x="0" y="0"/>
          <a:chExt cx="0" cy="0"/>
        </a:xfrm>
      </p:grpSpPr>
      <p:sp>
        <p:nvSpPr>
          <p:cNvPr id="24" name="矩形 4">
            <a:extLst>
              <a:ext uri="{FF2B5EF4-FFF2-40B4-BE49-F238E27FC236}">
                <a16:creationId xmlns:a16="http://schemas.microsoft.com/office/drawing/2014/main" id="{7681480C-84C7-519A-80F7-F1F0B60DE632}"/>
              </a:ext>
            </a:extLst>
          </p:cNvPr>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a:extLst>
              <a:ext uri="{FF2B5EF4-FFF2-40B4-BE49-F238E27FC236}">
                <a16:creationId xmlns:a16="http://schemas.microsoft.com/office/drawing/2014/main" id="{127CF034-CD99-B876-47B8-32F5F892DF04}"/>
              </a:ext>
            </a:extLst>
          </p:cNvPr>
          <p:cNvPicPr>
            <a:picLocks noChangeAspect="1"/>
          </p:cNvPicPr>
          <p:nvPr/>
        </p:nvPicPr>
        <p:blipFill>
          <a:blip r:embed="rId3"/>
          <a:stretch>
            <a:fillRect/>
          </a:stretch>
        </p:blipFill>
        <p:spPr>
          <a:xfrm>
            <a:off x="135890" y="26670"/>
            <a:ext cx="791210" cy="715645"/>
          </a:xfrm>
          <a:prstGeom prst="rect">
            <a:avLst/>
          </a:prstGeom>
        </p:spPr>
      </p:pic>
      <p:sp>
        <p:nvSpPr>
          <p:cNvPr id="45" name="TextBox 7">
            <a:extLst>
              <a:ext uri="{FF2B5EF4-FFF2-40B4-BE49-F238E27FC236}">
                <a16:creationId xmlns:a16="http://schemas.microsoft.com/office/drawing/2014/main" id="{17D5DAF7-6E86-133E-E0D6-6F5BD021D4D3}"/>
              </a:ext>
            </a:extLst>
          </p:cNvPr>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a:extLst>
              <a:ext uri="{FF2B5EF4-FFF2-40B4-BE49-F238E27FC236}">
                <a16:creationId xmlns:a16="http://schemas.microsoft.com/office/drawing/2014/main" id="{297A1CD5-C249-3B74-8F91-7411A8E6CD1B}"/>
              </a:ext>
            </a:extLst>
          </p:cNvPr>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4.4 </a:t>
            </a:r>
            <a:r>
              <a:rPr lang="zh-CN" altLang="en-US" sz="2800" b="1" dirty="0">
                <a:solidFill>
                  <a:schemeClr val="tx1">
                    <a:lumMod val="65000"/>
                    <a:lumOff val="35000"/>
                  </a:schemeClr>
                </a:solidFill>
                <a:cs typeface="+mn-ea"/>
                <a:sym typeface="+mn-lt"/>
              </a:rPr>
              <a:t>逆向工程</a:t>
            </a:r>
          </a:p>
        </p:txBody>
      </p:sp>
      <p:cxnSp>
        <p:nvCxnSpPr>
          <p:cNvPr id="9" name="直接连接符 8">
            <a:extLst>
              <a:ext uri="{FF2B5EF4-FFF2-40B4-BE49-F238E27FC236}">
                <a16:creationId xmlns:a16="http://schemas.microsoft.com/office/drawing/2014/main" id="{1DF39DCD-A4B1-3C39-228C-7E32528AA4EA}"/>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80D377D7-51A6-2643-BAD7-E824DD757C9C}"/>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8DC1AD2E-008C-FDE0-29D4-D5677C3F71C2}"/>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2" name="TextBox 7">
            <a:extLst>
              <a:ext uri="{FF2B5EF4-FFF2-40B4-BE49-F238E27FC236}">
                <a16:creationId xmlns:a16="http://schemas.microsoft.com/office/drawing/2014/main" id="{4B99F96A-327F-256A-57A1-F964FE9AB2C9}"/>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00F5885E-C9A3-C5AE-1F47-F50FE383EB36}"/>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2CC9FDF8-2758-28BA-1F1E-2076379710DF}"/>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15" name="直接连接符 14">
            <a:extLst>
              <a:ext uri="{FF2B5EF4-FFF2-40B4-BE49-F238E27FC236}">
                <a16:creationId xmlns:a16="http://schemas.microsoft.com/office/drawing/2014/main" id="{2A166D85-F279-20E8-70E3-8638B80FC9F6}"/>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A191F9D9-F2D2-AFE8-F15D-794A4EBE4600}"/>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a:extLst>
              <a:ext uri="{FF2B5EF4-FFF2-40B4-BE49-F238E27FC236}">
                <a16:creationId xmlns:a16="http://schemas.microsoft.com/office/drawing/2014/main" id="{AEAC1CB4-9E72-B644-22E5-5DB2AEF7C897}"/>
              </a:ext>
            </a:extLst>
          </p:cNvPr>
          <p:cNvPicPr>
            <a:picLocks noChangeAspect="1"/>
          </p:cNvPicPr>
          <p:nvPr/>
        </p:nvPicPr>
        <p:blipFill>
          <a:blip r:embed="rId4"/>
          <a:stretch>
            <a:fillRect/>
          </a:stretch>
        </p:blipFill>
        <p:spPr>
          <a:xfrm>
            <a:off x="6234965" y="3233590"/>
            <a:ext cx="5957035" cy="3436752"/>
          </a:xfrm>
          <a:prstGeom prst="rect">
            <a:avLst/>
          </a:prstGeom>
        </p:spPr>
      </p:pic>
      <p:sp>
        <p:nvSpPr>
          <p:cNvPr id="4" name="文本框 3">
            <a:extLst>
              <a:ext uri="{FF2B5EF4-FFF2-40B4-BE49-F238E27FC236}">
                <a16:creationId xmlns:a16="http://schemas.microsoft.com/office/drawing/2014/main" id="{9E01A5D5-DBA9-6697-00F2-76BA30431B6B}"/>
              </a:ext>
            </a:extLst>
          </p:cNvPr>
          <p:cNvSpPr txBox="1"/>
          <p:nvPr/>
        </p:nvSpPr>
        <p:spPr>
          <a:xfrm>
            <a:off x="1052713" y="2205317"/>
            <a:ext cx="3964560" cy="4524315"/>
          </a:xfrm>
          <a:prstGeom prst="rect">
            <a:avLst/>
          </a:prstGeom>
          <a:noFill/>
        </p:spPr>
        <p:txBody>
          <a:bodyPr wrap="square" rtlCol="0">
            <a:spAutoFit/>
          </a:bodyPr>
          <a:lstStyle/>
          <a:p>
            <a:r>
              <a:rPr lang="zh-CN" altLang="en-US" sz="2400" dirty="0"/>
              <a:t>       我国霹雳系列导弹就是逆向工程的典例，通过采购别国武器，学习解构重构，得到我们自己研发的导弹。同样地，</a:t>
            </a:r>
            <a:r>
              <a:rPr lang="en-US" altLang="zh-CN" sz="2400" dirty="0" err="1"/>
              <a:t>C919</a:t>
            </a:r>
            <a:r>
              <a:rPr lang="zh-CN" altLang="en-US" sz="2400" dirty="0"/>
              <a:t>中大量技术也是采用逆向工程。</a:t>
            </a:r>
            <a:endParaRPr lang="en-US" altLang="zh-CN" sz="2400" dirty="0"/>
          </a:p>
          <a:p>
            <a:r>
              <a:rPr lang="en-US" altLang="zh-CN" sz="2400" dirty="0"/>
              <a:t>       </a:t>
            </a:r>
            <a:r>
              <a:rPr lang="zh-CN" altLang="en-US" sz="2400" dirty="0"/>
              <a:t>逆向工程并非不是自主研发，而是换一个角度看待问题，有时候这样反而能提高效率。</a:t>
            </a:r>
            <a:endParaRPr lang="en-US" altLang="zh-CN" sz="2400" dirty="0"/>
          </a:p>
          <a:p>
            <a:r>
              <a:rPr lang="en-US" altLang="zh-CN" sz="2400" dirty="0"/>
              <a:t>       </a:t>
            </a:r>
            <a:r>
              <a:rPr lang="zh-CN" altLang="en-US" sz="2400" dirty="0"/>
              <a:t>所以，有时候，</a:t>
            </a:r>
            <a:r>
              <a:rPr lang="zh-CN" altLang="en-US" sz="2400" dirty="0">
                <a:solidFill>
                  <a:srgbClr val="FF0000"/>
                </a:solidFill>
              </a:rPr>
              <a:t>换个角度看问题</a:t>
            </a:r>
            <a:r>
              <a:rPr lang="zh-CN" altLang="en-US" sz="2400" dirty="0"/>
              <a:t>。</a:t>
            </a:r>
          </a:p>
        </p:txBody>
      </p:sp>
      <p:pic>
        <p:nvPicPr>
          <p:cNvPr id="1028" name="Picture 4" descr="换个角度看问题 的图像结果">
            <a:extLst>
              <a:ext uri="{FF2B5EF4-FFF2-40B4-BE49-F238E27FC236}">
                <a16:creationId xmlns:a16="http://schemas.microsoft.com/office/drawing/2014/main" id="{1ED62FA1-9966-D097-D569-9D08028228B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729"/>
          <a:stretch/>
        </p:blipFill>
        <p:spPr bwMode="auto">
          <a:xfrm>
            <a:off x="6096000" y="888957"/>
            <a:ext cx="4505325" cy="29847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33803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4.4 </a:t>
            </a:r>
            <a:r>
              <a:rPr lang="zh-CN" altLang="en-US" sz="2800" b="1" dirty="0">
                <a:solidFill>
                  <a:schemeClr val="tx1">
                    <a:lumMod val="65000"/>
                    <a:lumOff val="35000"/>
                  </a:schemeClr>
                </a:solidFill>
                <a:cs typeface="+mn-ea"/>
                <a:sym typeface="+mn-lt"/>
              </a:rPr>
              <a:t>逆向工程</a:t>
            </a:r>
          </a:p>
        </p:txBody>
      </p:sp>
      <p:sp>
        <p:nvSpPr>
          <p:cNvPr id="19" name="文本框 1"/>
          <p:cNvSpPr txBox="1"/>
          <p:nvPr/>
        </p:nvSpPr>
        <p:spPr>
          <a:xfrm>
            <a:off x="579120" y="1904504"/>
            <a:ext cx="11040066" cy="3344570"/>
          </a:xfrm>
          <a:prstGeom prst="rect">
            <a:avLst/>
          </a:prstGeom>
          <a:noFill/>
          <a:ln w="9525">
            <a:noFill/>
          </a:ln>
        </p:spPr>
        <p:txBody>
          <a:bodyPr wrap="square" anchor="t">
            <a:spAutoFit/>
          </a:bodyPr>
          <a:lstStyle/>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软件的逆向工程是分析程序以便在比源代码更高的抽象层次上创建出程序的某种表示的过程。</a:t>
            </a: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逆向工程是一个恢复设计结果的过程，逆向工程工具从现存的程序代码中抽取有关数据、体系结构和处理过程的设计信息。</a:t>
            </a:r>
          </a:p>
        </p:txBody>
      </p:sp>
      <p:cxnSp>
        <p:nvCxnSpPr>
          <p:cNvPr id="9" name="直接连接符 8">
            <a:extLst>
              <a:ext uri="{FF2B5EF4-FFF2-40B4-BE49-F238E27FC236}">
                <a16:creationId xmlns:a16="http://schemas.microsoft.com/office/drawing/2014/main" id="{5EC87AEC-CA4A-6487-C0C7-2A223B0ADD49}"/>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37EBB0F-6FC3-4726-4B82-B77249B3C378}"/>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BE193A2C-D899-B9D2-C507-97FF55A05605}"/>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2" name="TextBox 7">
            <a:extLst>
              <a:ext uri="{FF2B5EF4-FFF2-40B4-BE49-F238E27FC236}">
                <a16:creationId xmlns:a16="http://schemas.microsoft.com/office/drawing/2014/main" id="{322A074C-F744-7315-68C6-61461D47A265}"/>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992BED26-63BE-1F89-69A5-9C177086573D}"/>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F5E262DE-0F58-BB68-1718-D08C694C255A}"/>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15" name="直接连接符 14">
            <a:extLst>
              <a:ext uri="{FF2B5EF4-FFF2-40B4-BE49-F238E27FC236}">
                <a16:creationId xmlns:a16="http://schemas.microsoft.com/office/drawing/2014/main" id="{3AF70F8B-BF89-50B2-A0EF-51BEEE81EF16}"/>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5FC8D8B-53AA-4ED2-95DF-7DDF0DE56F1C}"/>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4.4 </a:t>
            </a:r>
            <a:r>
              <a:rPr lang="zh-CN" altLang="en-US" sz="2800" b="1" dirty="0">
                <a:solidFill>
                  <a:schemeClr val="tx1">
                    <a:lumMod val="65000"/>
                    <a:lumOff val="35000"/>
                  </a:schemeClr>
                </a:solidFill>
                <a:cs typeface="+mn-ea"/>
                <a:sym typeface="+mn-lt"/>
              </a:rPr>
              <a:t>逆向工程</a:t>
            </a:r>
          </a:p>
        </p:txBody>
      </p:sp>
      <p:sp>
        <p:nvSpPr>
          <p:cNvPr id="26" name="文本框 25">
            <a:extLst>
              <a:ext uri="{FF2B5EF4-FFF2-40B4-BE49-F238E27FC236}">
                <a16:creationId xmlns:a16="http://schemas.microsoft.com/office/drawing/2014/main" id="{361563A6-4E63-491E-9D07-2673C166F862}"/>
              </a:ext>
            </a:extLst>
          </p:cNvPr>
          <p:cNvSpPr txBox="1"/>
          <p:nvPr/>
        </p:nvSpPr>
        <p:spPr>
          <a:xfrm>
            <a:off x="739775" y="1925786"/>
            <a:ext cx="7333414" cy="4437753"/>
          </a:xfrm>
          <a:prstGeom prst="rect">
            <a:avLst/>
          </a:prstGeom>
          <a:noFill/>
        </p:spPr>
        <p:txBody>
          <a:bodyPr wrap="square">
            <a:spAutoFit/>
          </a:bodyPr>
          <a:lstStyle/>
          <a:p>
            <a:pPr marL="342900" indent="-342900">
              <a:lnSpc>
                <a:spcPct val="150000"/>
              </a:lnSpc>
              <a:buClr>
                <a:srgbClr val="0070C0"/>
              </a:buClr>
              <a:buFont typeface="Wingdings" panose="05000000000000000000" pitchFamily="2" charset="2"/>
              <a:buChar char="p"/>
            </a:pPr>
            <a:r>
              <a:rPr lang="zh-CN" altLang="en-US" sz="2400" dirty="0">
                <a:latin typeface="+mn-ea"/>
              </a:rPr>
              <a:t>逆向工程是以复原软件的规格说明和设计为目标的软件分析过程。</a:t>
            </a:r>
            <a:endParaRPr lang="en-US" altLang="zh-CN" sz="2400" dirty="0">
              <a:latin typeface="+mn-ea"/>
            </a:endParaRPr>
          </a:p>
          <a:p>
            <a:pPr>
              <a:lnSpc>
                <a:spcPct val="150000"/>
              </a:lnSpc>
              <a:buClr>
                <a:srgbClr val="0070C0"/>
              </a:buClr>
            </a:pPr>
            <a:endParaRPr lang="zh-CN" altLang="en-US" sz="2400" dirty="0">
              <a:latin typeface="+mn-ea"/>
            </a:endParaRPr>
          </a:p>
          <a:p>
            <a:pPr marL="342900" indent="-342900">
              <a:lnSpc>
                <a:spcPct val="150000"/>
              </a:lnSpc>
              <a:buClr>
                <a:srgbClr val="0070C0"/>
              </a:buClr>
              <a:buFont typeface="Wingdings" panose="05000000000000000000" pitchFamily="2" charset="2"/>
              <a:buChar char="p"/>
            </a:pPr>
            <a:r>
              <a:rPr lang="zh-CN" altLang="en-US" sz="2400" dirty="0">
                <a:latin typeface="+mn-ea"/>
              </a:rPr>
              <a:t>大多数情况下，逆向工程弥补缺乏良好文档的问题。</a:t>
            </a:r>
            <a:endParaRPr lang="en-US" altLang="zh-CN" sz="2400" dirty="0">
              <a:latin typeface="+mn-ea"/>
            </a:endParaRPr>
          </a:p>
          <a:p>
            <a:pPr>
              <a:lnSpc>
                <a:spcPct val="150000"/>
              </a:lnSpc>
              <a:buClr>
                <a:srgbClr val="0070C0"/>
              </a:buClr>
            </a:pPr>
            <a:r>
              <a:rPr lang="zh-CN" altLang="en-US" sz="2400" dirty="0">
                <a:latin typeface="+mn-ea"/>
              </a:rPr>
              <a:t> </a:t>
            </a:r>
            <a:endParaRPr lang="en-US" altLang="zh-CN" sz="2400" dirty="0">
              <a:latin typeface="+mn-ea"/>
            </a:endParaRPr>
          </a:p>
          <a:p>
            <a:pPr marL="342900" indent="-342900">
              <a:lnSpc>
                <a:spcPct val="150000"/>
              </a:lnSpc>
              <a:buClr>
                <a:srgbClr val="0070C0"/>
              </a:buClr>
              <a:buFont typeface="Wingdings" panose="05000000000000000000" pitchFamily="2" charset="2"/>
              <a:buChar char="p"/>
            </a:pPr>
            <a:r>
              <a:rPr lang="zh-CN" altLang="en-US" sz="2400" dirty="0">
                <a:latin typeface="+mn-ea"/>
              </a:rPr>
              <a:t>开发阶段的文档与维护阶段的文档可能是不一致的。</a:t>
            </a:r>
            <a:endParaRPr lang="en-US" altLang="zh-CN" sz="2400" dirty="0">
              <a:latin typeface="+mn-ea"/>
            </a:endParaRPr>
          </a:p>
          <a:p>
            <a:pPr>
              <a:lnSpc>
                <a:spcPct val="150000"/>
              </a:lnSpc>
              <a:buClr>
                <a:srgbClr val="0070C0"/>
              </a:buClr>
            </a:pPr>
            <a:r>
              <a:rPr lang="zh-CN" altLang="en-US" sz="2400" dirty="0">
                <a:latin typeface="+mn-ea"/>
              </a:rPr>
              <a:t> </a:t>
            </a:r>
            <a:endParaRPr lang="en-US" altLang="zh-CN" sz="2400" dirty="0">
              <a:latin typeface="+mn-ea"/>
            </a:endParaRPr>
          </a:p>
          <a:p>
            <a:pPr marL="342900" indent="-342900">
              <a:lnSpc>
                <a:spcPct val="150000"/>
              </a:lnSpc>
              <a:buClr>
                <a:srgbClr val="0070C0"/>
              </a:buClr>
              <a:buFont typeface="Wingdings" panose="05000000000000000000" pitchFamily="2" charset="2"/>
              <a:buChar char="p"/>
            </a:pPr>
            <a:r>
              <a:rPr lang="zh-CN" altLang="en-US" sz="2400" dirty="0">
                <a:latin typeface="+mn-ea"/>
              </a:rPr>
              <a:t>开发阶段编写的程序文档在维护阶段是非常有用的。</a:t>
            </a:r>
          </a:p>
        </p:txBody>
      </p:sp>
      <p:grpSp>
        <p:nvGrpSpPr>
          <p:cNvPr id="118" name="组合 117">
            <a:extLst>
              <a:ext uri="{FF2B5EF4-FFF2-40B4-BE49-F238E27FC236}">
                <a16:creationId xmlns:a16="http://schemas.microsoft.com/office/drawing/2014/main" id="{49E9A6B7-4096-442A-BA06-9872F6105F82}"/>
              </a:ext>
            </a:extLst>
          </p:cNvPr>
          <p:cNvGrpSpPr/>
          <p:nvPr/>
        </p:nvGrpSpPr>
        <p:grpSpPr>
          <a:xfrm>
            <a:off x="8667264" y="1517406"/>
            <a:ext cx="2568426" cy="5157714"/>
            <a:chOff x="1429561" y="1239354"/>
            <a:chExt cx="2212201" cy="4889948"/>
          </a:xfrm>
        </p:grpSpPr>
        <p:sp>
          <p:nvSpPr>
            <p:cNvPr id="5" name="object 7">
              <a:extLst>
                <a:ext uri="{FF2B5EF4-FFF2-40B4-BE49-F238E27FC236}">
                  <a16:creationId xmlns:a16="http://schemas.microsoft.com/office/drawing/2014/main" id="{34BBC5A8-63E0-4CB8-9B0F-3B6ECFA846B8}"/>
                </a:ext>
              </a:extLst>
            </p:cNvPr>
            <p:cNvSpPr/>
            <p:nvPr/>
          </p:nvSpPr>
          <p:spPr>
            <a:xfrm>
              <a:off x="2406647" y="3921627"/>
              <a:ext cx="815975" cy="897255"/>
            </a:xfrm>
            <a:custGeom>
              <a:avLst/>
              <a:gdLst/>
              <a:ahLst/>
              <a:cxnLst/>
              <a:rect l="l" t="t" r="r" b="b"/>
              <a:pathLst>
                <a:path w="815975" h="897254">
                  <a:moveTo>
                    <a:pt x="0" y="0"/>
                  </a:moveTo>
                  <a:lnTo>
                    <a:pt x="815637" y="897193"/>
                  </a:lnTo>
                </a:path>
              </a:pathLst>
            </a:custGeom>
            <a:ln w="24378">
              <a:solidFill>
                <a:srgbClr val="000000"/>
              </a:solidFill>
            </a:ln>
          </p:spPr>
          <p:txBody>
            <a:bodyPr wrap="square" lIns="0" tIns="0" rIns="0" bIns="0" rtlCol="0"/>
            <a:lstStyle/>
            <a:p>
              <a:endParaRPr/>
            </a:p>
          </p:txBody>
        </p:sp>
        <p:sp>
          <p:nvSpPr>
            <p:cNvPr id="6" name="object 8">
              <a:extLst>
                <a:ext uri="{FF2B5EF4-FFF2-40B4-BE49-F238E27FC236}">
                  <a16:creationId xmlns:a16="http://schemas.microsoft.com/office/drawing/2014/main" id="{90AF07CF-E2D1-4A7A-95C8-0C452A329BC7}"/>
                </a:ext>
              </a:extLst>
            </p:cNvPr>
            <p:cNvSpPr/>
            <p:nvPr/>
          </p:nvSpPr>
          <p:spPr>
            <a:xfrm>
              <a:off x="2388893" y="2456296"/>
              <a:ext cx="842644" cy="799465"/>
            </a:xfrm>
            <a:custGeom>
              <a:avLst/>
              <a:gdLst/>
              <a:ahLst/>
              <a:cxnLst/>
              <a:rect l="l" t="t" r="r" b="b"/>
              <a:pathLst>
                <a:path w="842644" h="799464">
                  <a:moveTo>
                    <a:pt x="0" y="799239"/>
                  </a:moveTo>
                  <a:lnTo>
                    <a:pt x="842224" y="0"/>
                  </a:lnTo>
                </a:path>
              </a:pathLst>
            </a:custGeom>
            <a:ln w="24385">
              <a:solidFill>
                <a:srgbClr val="000000"/>
              </a:solidFill>
            </a:ln>
          </p:spPr>
          <p:txBody>
            <a:bodyPr wrap="square" lIns="0" tIns="0" rIns="0" bIns="0" rtlCol="0"/>
            <a:lstStyle/>
            <a:p>
              <a:endParaRPr/>
            </a:p>
          </p:txBody>
        </p:sp>
        <p:sp>
          <p:nvSpPr>
            <p:cNvPr id="7" name="object 9">
              <a:extLst>
                <a:ext uri="{FF2B5EF4-FFF2-40B4-BE49-F238E27FC236}">
                  <a16:creationId xmlns:a16="http://schemas.microsoft.com/office/drawing/2014/main" id="{05820A0C-F533-4C2C-8CAD-B390A849C98B}"/>
                </a:ext>
              </a:extLst>
            </p:cNvPr>
            <p:cNvSpPr/>
            <p:nvPr/>
          </p:nvSpPr>
          <p:spPr>
            <a:xfrm>
              <a:off x="3184657" y="4676720"/>
              <a:ext cx="108469" cy="155575"/>
            </a:xfrm>
            <a:prstGeom prst="rect">
              <a:avLst/>
            </a:prstGeom>
            <a:blipFill>
              <a:blip r:embed="rId4" cstate="print"/>
              <a:stretch>
                <a:fillRect/>
              </a:stretch>
            </a:blipFill>
          </p:spPr>
          <p:txBody>
            <a:bodyPr wrap="square" lIns="0" tIns="0" rIns="0" bIns="0" rtlCol="0"/>
            <a:lstStyle/>
            <a:p>
              <a:endParaRPr/>
            </a:p>
          </p:txBody>
        </p:sp>
        <p:sp>
          <p:nvSpPr>
            <p:cNvPr id="8" name="object 10">
              <a:extLst>
                <a:ext uri="{FF2B5EF4-FFF2-40B4-BE49-F238E27FC236}">
                  <a16:creationId xmlns:a16="http://schemas.microsoft.com/office/drawing/2014/main" id="{4FA75170-A897-4055-98AB-F953CF570224}"/>
                </a:ext>
              </a:extLst>
            </p:cNvPr>
            <p:cNvSpPr/>
            <p:nvPr/>
          </p:nvSpPr>
          <p:spPr>
            <a:xfrm>
              <a:off x="3235622" y="2416170"/>
              <a:ext cx="0" cy="306705"/>
            </a:xfrm>
            <a:custGeom>
              <a:avLst/>
              <a:gdLst/>
              <a:ahLst/>
              <a:cxnLst/>
              <a:rect l="l" t="t" r="r" b="b"/>
              <a:pathLst>
                <a:path h="306705">
                  <a:moveTo>
                    <a:pt x="0" y="0"/>
                  </a:moveTo>
                  <a:lnTo>
                    <a:pt x="0" y="306359"/>
                  </a:lnTo>
                </a:path>
              </a:pathLst>
            </a:custGeom>
            <a:ln w="35542">
              <a:solidFill>
                <a:srgbClr val="000000"/>
              </a:solidFill>
            </a:ln>
          </p:spPr>
          <p:txBody>
            <a:bodyPr wrap="square" lIns="0" tIns="0" rIns="0" bIns="0" rtlCol="0"/>
            <a:lstStyle/>
            <a:p>
              <a:endParaRPr/>
            </a:p>
          </p:txBody>
        </p:sp>
        <p:sp>
          <p:nvSpPr>
            <p:cNvPr id="9" name="object 11">
              <a:extLst>
                <a:ext uri="{FF2B5EF4-FFF2-40B4-BE49-F238E27FC236}">
                  <a16:creationId xmlns:a16="http://schemas.microsoft.com/office/drawing/2014/main" id="{8E55C1B7-BA80-46B6-A22A-34051DC3A1EA}"/>
                </a:ext>
              </a:extLst>
            </p:cNvPr>
            <p:cNvSpPr/>
            <p:nvPr/>
          </p:nvSpPr>
          <p:spPr>
            <a:xfrm>
              <a:off x="3235622" y="3275569"/>
              <a:ext cx="0" cy="69215"/>
            </a:xfrm>
            <a:custGeom>
              <a:avLst/>
              <a:gdLst/>
              <a:ahLst/>
              <a:cxnLst/>
              <a:rect l="l" t="t" r="r" b="b"/>
              <a:pathLst>
                <a:path h="69214">
                  <a:moveTo>
                    <a:pt x="0" y="0"/>
                  </a:moveTo>
                  <a:lnTo>
                    <a:pt x="0" y="68905"/>
                  </a:lnTo>
                </a:path>
              </a:pathLst>
            </a:custGeom>
            <a:ln w="35542">
              <a:solidFill>
                <a:srgbClr val="000000"/>
              </a:solidFill>
            </a:ln>
          </p:spPr>
          <p:txBody>
            <a:bodyPr wrap="square" lIns="0" tIns="0" rIns="0" bIns="0" rtlCol="0"/>
            <a:lstStyle/>
            <a:p>
              <a:endParaRPr/>
            </a:p>
          </p:txBody>
        </p:sp>
        <p:sp>
          <p:nvSpPr>
            <p:cNvPr id="10" name="object 12">
              <a:extLst>
                <a:ext uri="{FF2B5EF4-FFF2-40B4-BE49-F238E27FC236}">
                  <a16:creationId xmlns:a16="http://schemas.microsoft.com/office/drawing/2014/main" id="{DF2A70A6-01D4-4C7B-BB86-7EE22424D41A}"/>
                </a:ext>
              </a:extLst>
            </p:cNvPr>
            <p:cNvSpPr/>
            <p:nvPr/>
          </p:nvSpPr>
          <p:spPr>
            <a:xfrm>
              <a:off x="3235622" y="3897249"/>
              <a:ext cx="0" cy="60325"/>
            </a:xfrm>
            <a:custGeom>
              <a:avLst/>
              <a:gdLst/>
              <a:ahLst/>
              <a:cxnLst/>
              <a:rect l="l" t="t" r="r" b="b"/>
              <a:pathLst>
                <a:path h="60325">
                  <a:moveTo>
                    <a:pt x="0" y="0"/>
                  </a:moveTo>
                  <a:lnTo>
                    <a:pt x="0" y="60040"/>
                  </a:lnTo>
                </a:path>
              </a:pathLst>
            </a:custGeom>
            <a:ln w="35542">
              <a:solidFill>
                <a:srgbClr val="000000"/>
              </a:solidFill>
            </a:ln>
          </p:spPr>
          <p:txBody>
            <a:bodyPr wrap="square" lIns="0" tIns="0" rIns="0" bIns="0" rtlCol="0"/>
            <a:lstStyle/>
            <a:p>
              <a:endParaRPr/>
            </a:p>
          </p:txBody>
        </p:sp>
        <p:sp>
          <p:nvSpPr>
            <p:cNvPr id="11" name="object 13">
              <a:extLst>
                <a:ext uri="{FF2B5EF4-FFF2-40B4-BE49-F238E27FC236}">
                  <a16:creationId xmlns:a16="http://schemas.microsoft.com/office/drawing/2014/main" id="{86087D25-A0FA-42CD-A925-68499BC9D4AA}"/>
                </a:ext>
              </a:extLst>
            </p:cNvPr>
            <p:cNvSpPr/>
            <p:nvPr/>
          </p:nvSpPr>
          <p:spPr>
            <a:xfrm>
              <a:off x="3235622" y="4510330"/>
              <a:ext cx="0" cy="182245"/>
            </a:xfrm>
            <a:custGeom>
              <a:avLst/>
              <a:gdLst/>
              <a:ahLst/>
              <a:cxnLst/>
              <a:rect l="l" t="t" r="r" b="b"/>
              <a:pathLst>
                <a:path h="182245">
                  <a:moveTo>
                    <a:pt x="0" y="0"/>
                  </a:moveTo>
                  <a:lnTo>
                    <a:pt x="0" y="181872"/>
                  </a:lnTo>
                </a:path>
              </a:pathLst>
            </a:custGeom>
            <a:ln w="35542">
              <a:solidFill>
                <a:srgbClr val="000000"/>
              </a:solidFill>
            </a:ln>
          </p:spPr>
          <p:txBody>
            <a:bodyPr wrap="square" lIns="0" tIns="0" rIns="0" bIns="0" rtlCol="0"/>
            <a:lstStyle/>
            <a:p>
              <a:endParaRPr/>
            </a:p>
          </p:txBody>
        </p:sp>
        <p:sp>
          <p:nvSpPr>
            <p:cNvPr id="12" name="object 14">
              <a:extLst>
                <a:ext uri="{FF2B5EF4-FFF2-40B4-BE49-F238E27FC236}">
                  <a16:creationId xmlns:a16="http://schemas.microsoft.com/office/drawing/2014/main" id="{FB2CDE96-B8EF-478F-A8EC-CC3F8D1DDEC9}"/>
                </a:ext>
              </a:extLst>
            </p:cNvPr>
            <p:cNvSpPr/>
            <p:nvPr/>
          </p:nvSpPr>
          <p:spPr>
            <a:xfrm>
              <a:off x="2860927" y="2744779"/>
              <a:ext cx="745490" cy="530860"/>
            </a:xfrm>
            <a:custGeom>
              <a:avLst/>
              <a:gdLst/>
              <a:ahLst/>
              <a:cxnLst/>
              <a:rect l="l" t="t" r="r" b="b"/>
              <a:pathLst>
                <a:path w="745489" h="530860">
                  <a:moveTo>
                    <a:pt x="0" y="530790"/>
                  </a:moveTo>
                  <a:lnTo>
                    <a:pt x="744876" y="530790"/>
                  </a:lnTo>
                  <a:lnTo>
                    <a:pt x="744876" y="0"/>
                  </a:lnTo>
                  <a:lnTo>
                    <a:pt x="0" y="0"/>
                  </a:lnTo>
                  <a:lnTo>
                    <a:pt x="0" y="530790"/>
                  </a:lnTo>
                  <a:close/>
                </a:path>
              </a:pathLst>
            </a:custGeom>
            <a:solidFill>
              <a:srgbClr val="000000"/>
            </a:solidFill>
          </p:spPr>
          <p:txBody>
            <a:bodyPr wrap="square" lIns="0" tIns="0" rIns="0" bIns="0" rtlCol="0"/>
            <a:lstStyle/>
            <a:p>
              <a:endParaRPr/>
            </a:p>
          </p:txBody>
        </p:sp>
        <p:sp>
          <p:nvSpPr>
            <p:cNvPr id="13" name="object 15">
              <a:extLst>
                <a:ext uri="{FF2B5EF4-FFF2-40B4-BE49-F238E27FC236}">
                  <a16:creationId xmlns:a16="http://schemas.microsoft.com/office/drawing/2014/main" id="{79290906-6A9D-4D9F-BAB1-CD4753151392}"/>
                </a:ext>
              </a:extLst>
            </p:cNvPr>
            <p:cNvSpPr/>
            <p:nvPr/>
          </p:nvSpPr>
          <p:spPr>
            <a:xfrm>
              <a:off x="2860927" y="2744779"/>
              <a:ext cx="745490" cy="530860"/>
            </a:xfrm>
            <a:custGeom>
              <a:avLst/>
              <a:gdLst/>
              <a:ahLst/>
              <a:cxnLst/>
              <a:rect l="l" t="t" r="r" b="b"/>
              <a:pathLst>
                <a:path w="745489" h="530860">
                  <a:moveTo>
                    <a:pt x="0" y="530790"/>
                  </a:moveTo>
                  <a:lnTo>
                    <a:pt x="744876" y="530790"/>
                  </a:lnTo>
                  <a:lnTo>
                    <a:pt x="744876" y="0"/>
                  </a:lnTo>
                  <a:lnTo>
                    <a:pt x="0" y="0"/>
                  </a:lnTo>
                  <a:lnTo>
                    <a:pt x="0" y="530790"/>
                  </a:lnTo>
                  <a:close/>
                </a:path>
              </a:pathLst>
            </a:custGeom>
            <a:ln w="35607">
              <a:solidFill>
                <a:srgbClr val="000000"/>
              </a:solidFill>
            </a:ln>
          </p:spPr>
          <p:txBody>
            <a:bodyPr wrap="square" lIns="0" tIns="0" rIns="0" bIns="0" rtlCol="0"/>
            <a:lstStyle/>
            <a:p>
              <a:endParaRPr/>
            </a:p>
          </p:txBody>
        </p:sp>
        <p:sp>
          <p:nvSpPr>
            <p:cNvPr id="14" name="object 16">
              <a:extLst>
                <a:ext uri="{FF2B5EF4-FFF2-40B4-BE49-F238E27FC236}">
                  <a16:creationId xmlns:a16="http://schemas.microsoft.com/office/drawing/2014/main" id="{5EE51BC9-EACB-44E4-BDDC-80E07FF2BD57}"/>
                </a:ext>
              </a:extLst>
            </p:cNvPr>
            <p:cNvSpPr/>
            <p:nvPr/>
          </p:nvSpPr>
          <p:spPr>
            <a:xfrm>
              <a:off x="2841053" y="2722529"/>
              <a:ext cx="745490" cy="530860"/>
            </a:xfrm>
            <a:custGeom>
              <a:avLst/>
              <a:gdLst/>
              <a:ahLst/>
              <a:cxnLst/>
              <a:rect l="l" t="t" r="r" b="b"/>
              <a:pathLst>
                <a:path w="745489" h="530860">
                  <a:moveTo>
                    <a:pt x="0" y="530790"/>
                  </a:moveTo>
                  <a:lnTo>
                    <a:pt x="744876" y="530790"/>
                  </a:lnTo>
                  <a:lnTo>
                    <a:pt x="744876" y="0"/>
                  </a:lnTo>
                  <a:lnTo>
                    <a:pt x="0" y="0"/>
                  </a:lnTo>
                  <a:lnTo>
                    <a:pt x="0" y="530790"/>
                  </a:lnTo>
                  <a:close/>
                </a:path>
              </a:pathLst>
            </a:custGeom>
            <a:solidFill>
              <a:srgbClr val="FFFFFF"/>
            </a:solidFill>
          </p:spPr>
          <p:txBody>
            <a:bodyPr wrap="square" lIns="0" tIns="0" rIns="0" bIns="0" rtlCol="0"/>
            <a:lstStyle/>
            <a:p>
              <a:endParaRPr/>
            </a:p>
          </p:txBody>
        </p:sp>
        <p:sp>
          <p:nvSpPr>
            <p:cNvPr id="15" name="object 17">
              <a:extLst>
                <a:ext uri="{FF2B5EF4-FFF2-40B4-BE49-F238E27FC236}">
                  <a16:creationId xmlns:a16="http://schemas.microsoft.com/office/drawing/2014/main" id="{5A3048BC-F054-4CA4-806C-2B49558540F9}"/>
                </a:ext>
              </a:extLst>
            </p:cNvPr>
            <p:cNvSpPr/>
            <p:nvPr/>
          </p:nvSpPr>
          <p:spPr>
            <a:xfrm>
              <a:off x="2841053" y="2722529"/>
              <a:ext cx="745490" cy="530860"/>
            </a:xfrm>
            <a:custGeom>
              <a:avLst/>
              <a:gdLst/>
              <a:ahLst/>
              <a:cxnLst/>
              <a:rect l="l" t="t" r="r" b="b"/>
              <a:pathLst>
                <a:path w="745489" h="530860">
                  <a:moveTo>
                    <a:pt x="0" y="530790"/>
                  </a:moveTo>
                  <a:lnTo>
                    <a:pt x="744876" y="530790"/>
                  </a:lnTo>
                  <a:lnTo>
                    <a:pt x="744876" y="0"/>
                  </a:lnTo>
                  <a:lnTo>
                    <a:pt x="0" y="0"/>
                  </a:lnTo>
                  <a:lnTo>
                    <a:pt x="0" y="530790"/>
                  </a:lnTo>
                  <a:close/>
                </a:path>
              </a:pathLst>
            </a:custGeom>
            <a:ln w="35607">
              <a:solidFill>
                <a:srgbClr val="000000"/>
              </a:solidFill>
            </a:ln>
          </p:spPr>
          <p:txBody>
            <a:bodyPr wrap="square" lIns="0" tIns="0" rIns="0" bIns="0" rtlCol="0"/>
            <a:lstStyle/>
            <a:p>
              <a:endParaRPr/>
            </a:p>
          </p:txBody>
        </p:sp>
        <p:sp>
          <p:nvSpPr>
            <p:cNvPr id="16" name="object 18">
              <a:extLst>
                <a:ext uri="{FF2B5EF4-FFF2-40B4-BE49-F238E27FC236}">
                  <a16:creationId xmlns:a16="http://schemas.microsoft.com/office/drawing/2014/main" id="{4CC1EAC6-F614-4E8E-8895-4E070425ED48}"/>
                </a:ext>
              </a:extLst>
            </p:cNvPr>
            <p:cNvSpPr/>
            <p:nvPr/>
          </p:nvSpPr>
          <p:spPr>
            <a:xfrm>
              <a:off x="1819193" y="5840377"/>
              <a:ext cx="199390" cy="288925"/>
            </a:xfrm>
            <a:custGeom>
              <a:avLst/>
              <a:gdLst/>
              <a:ahLst/>
              <a:cxnLst/>
              <a:rect l="l" t="t" r="r" b="b"/>
              <a:pathLst>
                <a:path w="199389" h="288925">
                  <a:moveTo>
                    <a:pt x="97356" y="0"/>
                  </a:moveTo>
                  <a:lnTo>
                    <a:pt x="72525" y="1207"/>
                  </a:lnTo>
                  <a:lnTo>
                    <a:pt x="47856" y="4704"/>
                  </a:lnTo>
                  <a:lnTo>
                    <a:pt x="23598" y="10306"/>
                  </a:lnTo>
                  <a:lnTo>
                    <a:pt x="0" y="17826"/>
                  </a:lnTo>
                  <a:lnTo>
                    <a:pt x="95166" y="288717"/>
                  </a:lnTo>
                  <a:lnTo>
                    <a:pt x="199325" y="17826"/>
                  </a:lnTo>
                  <a:lnTo>
                    <a:pt x="174108" y="10306"/>
                  </a:lnTo>
                  <a:lnTo>
                    <a:pt x="148420" y="4704"/>
                  </a:lnTo>
                  <a:lnTo>
                    <a:pt x="122692" y="1207"/>
                  </a:lnTo>
                  <a:lnTo>
                    <a:pt x="97356" y="0"/>
                  </a:lnTo>
                  <a:close/>
                </a:path>
              </a:pathLst>
            </a:custGeom>
            <a:solidFill>
              <a:srgbClr val="000000"/>
            </a:solidFill>
          </p:spPr>
          <p:txBody>
            <a:bodyPr wrap="square" lIns="0" tIns="0" rIns="0" bIns="0" rtlCol="0"/>
            <a:lstStyle/>
            <a:p>
              <a:endParaRPr/>
            </a:p>
          </p:txBody>
        </p:sp>
        <p:sp>
          <p:nvSpPr>
            <p:cNvPr id="17" name="object 19">
              <a:extLst>
                <a:ext uri="{FF2B5EF4-FFF2-40B4-BE49-F238E27FC236}">
                  <a16:creationId xmlns:a16="http://schemas.microsoft.com/office/drawing/2014/main" id="{8F584863-5DDB-4FC8-B17E-8419B2A9F518}"/>
                </a:ext>
              </a:extLst>
            </p:cNvPr>
            <p:cNvSpPr/>
            <p:nvPr/>
          </p:nvSpPr>
          <p:spPr>
            <a:xfrm>
              <a:off x="1918740" y="1239354"/>
              <a:ext cx="0" cy="453390"/>
            </a:xfrm>
            <a:custGeom>
              <a:avLst/>
              <a:gdLst/>
              <a:ahLst/>
              <a:cxnLst/>
              <a:rect l="l" t="t" r="r" b="b"/>
              <a:pathLst>
                <a:path h="453389">
                  <a:moveTo>
                    <a:pt x="0" y="0"/>
                  </a:moveTo>
                  <a:lnTo>
                    <a:pt x="0" y="452843"/>
                  </a:lnTo>
                </a:path>
              </a:pathLst>
            </a:custGeom>
            <a:ln w="71044">
              <a:solidFill>
                <a:srgbClr val="000000"/>
              </a:solidFill>
            </a:ln>
          </p:spPr>
          <p:txBody>
            <a:bodyPr wrap="square" lIns="0" tIns="0" rIns="0" bIns="0" rtlCol="0"/>
            <a:lstStyle/>
            <a:p>
              <a:endParaRPr/>
            </a:p>
          </p:txBody>
        </p:sp>
        <p:sp>
          <p:nvSpPr>
            <p:cNvPr id="49" name="object 20">
              <a:extLst>
                <a:ext uri="{FF2B5EF4-FFF2-40B4-BE49-F238E27FC236}">
                  <a16:creationId xmlns:a16="http://schemas.microsoft.com/office/drawing/2014/main" id="{E1F5CD72-7426-46B5-A0B3-7C10D5DE6FEE}"/>
                </a:ext>
              </a:extLst>
            </p:cNvPr>
            <p:cNvSpPr/>
            <p:nvPr/>
          </p:nvSpPr>
          <p:spPr>
            <a:xfrm>
              <a:off x="1918740" y="1816533"/>
              <a:ext cx="0" cy="306705"/>
            </a:xfrm>
            <a:custGeom>
              <a:avLst/>
              <a:gdLst/>
              <a:ahLst/>
              <a:cxnLst/>
              <a:rect l="l" t="t" r="r" b="b"/>
              <a:pathLst>
                <a:path h="306705">
                  <a:moveTo>
                    <a:pt x="0" y="0"/>
                  </a:moveTo>
                  <a:lnTo>
                    <a:pt x="0" y="306558"/>
                  </a:lnTo>
                </a:path>
              </a:pathLst>
            </a:custGeom>
            <a:ln w="71044">
              <a:solidFill>
                <a:srgbClr val="000000"/>
              </a:solidFill>
            </a:ln>
          </p:spPr>
          <p:txBody>
            <a:bodyPr wrap="square" lIns="0" tIns="0" rIns="0" bIns="0" rtlCol="0"/>
            <a:lstStyle/>
            <a:p>
              <a:endParaRPr/>
            </a:p>
          </p:txBody>
        </p:sp>
        <p:sp>
          <p:nvSpPr>
            <p:cNvPr id="51" name="object 21">
              <a:extLst>
                <a:ext uri="{FF2B5EF4-FFF2-40B4-BE49-F238E27FC236}">
                  <a16:creationId xmlns:a16="http://schemas.microsoft.com/office/drawing/2014/main" id="{B53FF4EA-9C3A-48AF-93F1-D6AD4EC129D6}"/>
                </a:ext>
              </a:extLst>
            </p:cNvPr>
            <p:cNvSpPr/>
            <p:nvPr/>
          </p:nvSpPr>
          <p:spPr>
            <a:xfrm>
              <a:off x="1918740" y="2800423"/>
              <a:ext cx="0" cy="153670"/>
            </a:xfrm>
            <a:custGeom>
              <a:avLst/>
              <a:gdLst/>
              <a:ahLst/>
              <a:cxnLst/>
              <a:rect l="l" t="t" r="r" b="b"/>
              <a:pathLst>
                <a:path h="153669">
                  <a:moveTo>
                    <a:pt x="0" y="0"/>
                  </a:moveTo>
                  <a:lnTo>
                    <a:pt x="0" y="153217"/>
                  </a:lnTo>
                </a:path>
              </a:pathLst>
            </a:custGeom>
            <a:ln w="71044">
              <a:solidFill>
                <a:srgbClr val="000000"/>
              </a:solidFill>
            </a:ln>
          </p:spPr>
          <p:txBody>
            <a:bodyPr wrap="square" lIns="0" tIns="0" rIns="0" bIns="0" rtlCol="0"/>
            <a:lstStyle/>
            <a:p>
              <a:endParaRPr/>
            </a:p>
          </p:txBody>
        </p:sp>
        <p:sp>
          <p:nvSpPr>
            <p:cNvPr id="53" name="object 22">
              <a:extLst>
                <a:ext uri="{FF2B5EF4-FFF2-40B4-BE49-F238E27FC236}">
                  <a16:creationId xmlns:a16="http://schemas.microsoft.com/office/drawing/2014/main" id="{E68C096C-3CFE-4DD3-962A-D286EBFF4C84}"/>
                </a:ext>
              </a:extLst>
            </p:cNvPr>
            <p:cNvSpPr/>
            <p:nvPr/>
          </p:nvSpPr>
          <p:spPr>
            <a:xfrm>
              <a:off x="1918740" y="3077977"/>
              <a:ext cx="0" cy="173355"/>
            </a:xfrm>
            <a:custGeom>
              <a:avLst/>
              <a:gdLst/>
              <a:ahLst/>
              <a:cxnLst/>
              <a:rect l="l" t="t" r="r" b="b"/>
              <a:pathLst>
                <a:path h="173354">
                  <a:moveTo>
                    <a:pt x="0" y="0"/>
                  </a:moveTo>
                  <a:lnTo>
                    <a:pt x="0" y="173144"/>
                  </a:lnTo>
                </a:path>
              </a:pathLst>
            </a:custGeom>
            <a:ln w="71044">
              <a:solidFill>
                <a:srgbClr val="000000"/>
              </a:solidFill>
            </a:ln>
          </p:spPr>
          <p:txBody>
            <a:bodyPr wrap="square" lIns="0" tIns="0" rIns="0" bIns="0" rtlCol="0"/>
            <a:lstStyle/>
            <a:p>
              <a:endParaRPr/>
            </a:p>
          </p:txBody>
        </p:sp>
        <p:sp>
          <p:nvSpPr>
            <p:cNvPr id="55" name="object 23">
              <a:extLst>
                <a:ext uri="{FF2B5EF4-FFF2-40B4-BE49-F238E27FC236}">
                  <a16:creationId xmlns:a16="http://schemas.microsoft.com/office/drawing/2014/main" id="{3ECA21BD-4714-497C-8DA9-0AEEC4869DB8}"/>
                </a:ext>
              </a:extLst>
            </p:cNvPr>
            <p:cNvSpPr/>
            <p:nvPr/>
          </p:nvSpPr>
          <p:spPr>
            <a:xfrm>
              <a:off x="1918740" y="3928453"/>
              <a:ext cx="0" cy="162560"/>
            </a:xfrm>
            <a:custGeom>
              <a:avLst/>
              <a:gdLst/>
              <a:ahLst/>
              <a:cxnLst/>
              <a:rect l="l" t="t" r="r" b="b"/>
              <a:pathLst>
                <a:path h="162560">
                  <a:moveTo>
                    <a:pt x="0" y="0"/>
                  </a:moveTo>
                  <a:lnTo>
                    <a:pt x="0" y="161992"/>
                  </a:lnTo>
                </a:path>
              </a:pathLst>
            </a:custGeom>
            <a:ln w="71044">
              <a:solidFill>
                <a:srgbClr val="000000"/>
              </a:solidFill>
            </a:ln>
          </p:spPr>
          <p:txBody>
            <a:bodyPr wrap="square" lIns="0" tIns="0" rIns="0" bIns="0" rtlCol="0"/>
            <a:lstStyle/>
            <a:p>
              <a:endParaRPr/>
            </a:p>
          </p:txBody>
        </p:sp>
        <p:sp>
          <p:nvSpPr>
            <p:cNvPr id="57" name="object 24">
              <a:extLst>
                <a:ext uri="{FF2B5EF4-FFF2-40B4-BE49-F238E27FC236}">
                  <a16:creationId xmlns:a16="http://schemas.microsoft.com/office/drawing/2014/main" id="{849BAB23-8A55-4B3D-A2A0-530AC78CC479}"/>
                </a:ext>
              </a:extLst>
            </p:cNvPr>
            <p:cNvSpPr/>
            <p:nvPr/>
          </p:nvSpPr>
          <p:spPr>
            <a:xfrm>
              <a:off x="1918740" y="4214781"/>
              <a:ext cx="0" cy="164465"/>
            </a:xfrm>
            <a:custGeom>
              <a:avLst/>
              <a:gdLst/>
              <a:ahLst/>
              <a:cxnLst/>
              <a:rect l="l" t="t" r="r" b="b"/>
              <a:pathLst>
                <a:path h="164464">
                  <a:moveTo>
                    <a:pt x="0" y="0"/>
                  </a:moveTo>
                  <a:lnTo>
                    <a:pt x="0" y="164369"/>
                  </a:lnTo>
                </a:path>
              </a:pathLst>
            </a:custGeom>
            <a:ln w="71044">
              <a:solidFill>
                <a:srgbClr val="000000"/>
              </a:solidFill>
            </a:ln>
          </p:spPr>
          <p:txBody>
            <a:bodyPr wrap="square" lIns="0" tIns="0" rIns="0" bIns="0" rtlCol="0"/>
            <a:lstStyle/>
            <a:p>
              <a:endParaRPr/>
            </a:p>
          </p:txBody>
        </p:sp>
        <p:sp>
          <p:nvSpPr>
            <p:cNvPr id="59" name="object 25">
              <a:extLst>
                <a:ext uri="{FF2B5EF4-FFF2-40B4-BE49-F238E27FC236}">
                  <a16:creationId xmlns:a16="http://schemas.microsoft.com/office/drawing/2014/main" id="{53121B9C-2083-4378-9174-9FA9CEE1E064}"/>
                </a:ext>
              </a:extLst>
            </p:cNvPr>
            <p:cNvSpPr/>
            <p:nvPr/>
          </p:nvSpPr>
          <p:spPr>
            <a:xfrm>
              <a:off x="1918740" y="5056483"/>
              <a:ext cx="0" cy="269240"/>
            </a:xfrm>
            <a:custGeom>
              <a:avLst/>
              <a:gdLst/>
              <a:ahLst/>
              <a:cxnLst/>
              <a:rect l="l" t="t" r="r" b="b"/>
              <a:pathLst>
                <a:path h="269239">
                  <a:moveTo>
                    <a:pt x="0" y="0"/>
                  </a:moveTo>
                  <a:lnTo>
                    <a:pt x="0" y="268733"/>
                  </a:lnTo>
                </a:path>
              </a:pathLst>
            </a:custGeom>
            <a:ln w="71044">
              <a:solidFill>
                <a:srgbClr val="000000"/>
              </a:solidFill>
            </a:ln>
          </p:spPr>
          <p:txBody>
            <a:bodyPr wrap="square" lIns="0" tIns="0" rIns="0" bIns="0" rtlCol="0"/>
            <a:lstStyle/>
            <a:p>
              <a:endParaRPr/>
            </a:p>
          </p:txBody>
        </p:sp>
        <p:sp>
          <p:nvSpPr>
            <p:cNvPr id="61" name="object 26">
              <a:extLst>
                <a:ext uri="{FF2B5EF4-FFF2-40B4-BE49-F238E27FC236}">
                  <a16:creationId xmlns:a16="http://schemas.microsoft.com/office/drawing/2014/main" id="{90086725-9AB0-4D13-ADCD-310275B3583A}"/>
                </a:ext>
              </a:extLst>
            </p:cNvPr>
            <p:cNvSpPr/>
            <p:nvPr/>
          </p:nvSpPr>
          <p:spPr>
            <a:xfrm>
              <a:off x="1918740" y="5449552"/>
              <a:ext cx="0" cy="393065"/>
            </a:xfrm>
            <a:custGeom>
              <a:avLst/>
              <a:gdLst/>
              <a:ahLst/>
              <a:cxnLst/>
              <a:rect l="l" t="t" r="r" b="b"/>
              <a:pathLst>
                <a:path h="393064">
                  <a:moveTo>
                    <a:pt x="0" y="0"/>
                  </a:moveTo>
                  <a:lnTo>
                    <a:pt x="0" y="393023"/>
                  </a:lnTo>
                </a:path>
              </a:pathLst>
            </a:custGeom>
            <a:ln w="71044">
              <a:solidFill>
                <a:srgbClr val="000000"/>
              </a:solidFill>
            </a:ln>
          </p:spPr>
          <p:txBody>
            <a:bodyPr wrap="square" lIns="0" tIns="0" rIns="0" bIns="0" rtlCol="0"/>
            <a:lstStyle/>
            <a:p>
              <a:endParaRPr/>
            </a:p>
          </p:txBody>
        </p:sp>
        <p:sp>
          <p:nvSpPr>
            <p:cNvPr id="63" name="object 27">
              <a:extLst>
                <a:ext uri="{FF2B5EF4-FFF2-40B4-BE49-F238E27FC236}">
                  <a16:creationId xmlns:a16="http://schemas.microsoft.com/office/drawing/2014/main" id="{BC74DD0D-563A-4888-A023-F2F8FDC506CA}"/>
                </a:ext>
              </a:extLst>
            </p:cNvPr>
            <p:cNvSpPr txBox="1"/>
            <p:nvPr/>
          </p:nvSpPr>
          <p:spPr>
            <a:xfrm>
              <a:off x="1502576" y="1661953"/>
              <a:ext cx="913130" cy="153670"/>
            </a:xfrm>
            <a:prstGeom prst="rect">
              <a:avLst/>
            </a:prstGeom>
          </p:spPr>
          <p:txBody>
            <a:bodyPr vert="horz" wrap="square" lIns="0" tIns="17145" rIns="0" bIns="0" rtlCol="0">
              <a:spAutoFit/>
            </a:bodyPr>
            <a:lstStyle/>
            <a:p>
              <a:pPr marL="12700">
                <a:lnSpc>
                  <a:spcPct val="100000"/>
                </a:lnSpc>
                <a:spcBef>
                  <a:spcPts val="135"/>
                </a:spcBef>
              </a:pPr>
              <a:r>
                <a:rPr sz="800" b="1" i="1" spc="15" dirty="0">
                  <a:latin typeface="Arial"/>
                  <a:cs typeface="Arial"/>
                </a:rPr>
                <a:t>dirty source</a:t>
              </a:r>
              <a:r>
                <a:rPr sz="800" b="1" i="1" spc="-55" dirty="0">
                  <a:latin typeface="Arial"/>
                  <a:cs typeface="Arial"/>
                </a:rPr>
                <a:t> </a:t>
              </a:r>
              <a:r>
                <a:rPr sz="800" b="1" i="1" spc="20" dirty="0">
                  <a:latin typeface="Arial"/>
                  <a:cs typeface="Arial"/>
                </a:rPr>
                <a:t>code</a:t>
              </a:r>
              <a:endParaRPr sz="800" dirty="0">
                <a:latin typeface="Arial"/>
                <a:cs typeface="Arial"/>
              </a:endParaRPr>
            </a:p>
          </p:txBody>
        </p:sp>
        <p:sp>
          <p:nvSpPr>
            <p:cNvPr id="65" name="object 28">
              <a:extLst>
                <a:ext uri="{FF2B5EF4-FFF2-40B4-BE49-F238E27FC236}">
                  <a16:creationId xmlns:a16="http://schemas.microsoft.com/office/drawing/2014/main" id="{818286C8-7672-4A81-9E63-912E563D41B9}"/>
                </a:ext>
              </a:extLst>
            </p:cNvPr>
            <p:cNvSpPr/>
            <p:nvPr/>
          </p:nvSpPr>
          <p:spPr>
            <a:xfrm>
              <a:off x="1470986" y="2158505"/>
              <a:ext cx="942340" cy="641985"/>
            </a:xfrm>
            <a:custGeom>
              <a:avLst/>
              <a:gdLst/>
              <a:ahLst/>
              <a:cxnLst/>
              <a:rect l="l" t="t" r="r" b="b"/>
              <a:pathLst>
                <a:path w="942339" h="641985">
                  <a:moveTo>
                    <a:pt x="0" y="641917"/>
                  </a:moveTo>
                  <a:lnTo>
                    <a:pt x="942213" y="641917"/>
                  </a:lnTo>
                  <a:lnTo>
                    <a:pt x="942213" y="0"/>
                  </a:lnTo>
                  <a:lnTo>
                    <a:pt x="0" y="0"/>
                  </a:lnTo>
                  <a:lnTo>
                    <a:pt x="0" y="641917"/>
                  </a:lnTo>
                  <a:close/>
                </a:path>
              </a:pathLst>
            </a:custGeom>
            <a:solidFill>
              <a:srgbClr val="000000"/>
            </a:solidFill>
          </p:spPr>
          <p:txBody>
            <a:bodyPr wrap="square" lIns="0" tIns="0" rIns="0" bIns="0" rtlCol="0"/>
            <a:lstStyle/>
            <a:p>
              <a:endParaRPr/>
            </a:p>
          </p:txBody>
        </p:sp>
        <p:sp>
          <p:nvSpPr>
            <p:cNvPr id="67" name="object 29">
              <a:extLst>
                <a:ext uri="{FF2B5EF4-FFF2-40B4-BE49-F238E27FC236}">
                  <a16:creationId xmlns:a16="http://schemas.microsoft.com/office/drawing/2014/main" id="{D5E193A0-9C94-45F0-ABEE-24203B90213C}"/>
                </a:ext>
              </a:extLst>
            </p:cNvPr>
            <p:cNvSpPr/>
            <p:nvPr/>
          </p:nvSpPr>
          <p:spPr>
            <a:xfrm>
              <a:off x="1435683" y="2123091"/>
              <a:ext cx="942340" cy="641985"/>
            </a:xfrm>
            <a:custGeom>
              <a:avLst/>
              <a:gdLst/>
              <a:ahLst/>
              <a:cxnLst/>
              <a:rect l="l" t="t" r="r" b="b"/>
              <a:pathLst>
                <a:path w="942339" h="641985">
                  <a:moveTo>
                    <a:pt x="0" y="641696"/>
                  </a:moveTo>
                  <a:lnTo>
                    <a:pt x="942037" y="641696"/>
                  </a:lnTo>
                  <a:lnTo>
                    <a:pt x="942037" y="0"/>
                  </a:lnTo>
                  <a:lnTo>
                    <a:pt x="0" y="0"/>
                  </a:lnTo>
                  <a:lnTo>
                    <a:pt x="0" y="641696"/>
                  </a:lnTo>
                  <a:close/>
                </a:path>
              </a:pathLst>
            </a:custGeom>
            <a:solidFill>
              <a:srgbClr val="EDEDED"/>
            </a:solidFill>
          </p:spPr>
          <p:txBody>
            <a:bodyPr wrap="square" lIns="0" tIns="0" rIns="0" bIns="0" rtlCol="0"/>
            <a:lstStyle/>
            <a:p>
              <a:endParaRPr/>
            </a:p>
          </p:txBody>
        </p:sp>
        <p:sp>
          <p:nvSpPr>
            <p:cNvPr id="69" name="object 30">
              <a:extLst>
                <a:ext uri="{FF2B5EF4-FFF2-40B4-BE49-F238E27FC236}">
                  <a16:creationId xmlns:a16="http://schemas.microsoft.com/office/drawing/2014/main" id="{98135AE9-3095-483A-972C-968B0B9FBF2D}"/>
                </a:ext>
              </a:extLst>
            </p:cNvPr>
            <p:cNvSpPr/>
            <p:nvPr/>
          </p:nvSpPr>
          <p:spPr>
            <a:xfrm>
              <a:off x="1435683" y="2123091"/>
              <a:ext cx="942340" cy="641985"/>
            </a:xfrm>
            <a:custGeom>
              <a:avLst/>
              <a:gdLst/>
              <a:ahLst/>
              <a:cxnLst/>
              <a:rect l="l" t="t" r="r" b="b"/>
              <a:pathLst>
                <a:path w="942339" h="641985">
                  <a:moveTo>
                    <a:pt x="0" y="641696"/>
                  </a:moveTo>
                  <a:lnTo>
                    <a:pt x="942037" y="641696"/>
                  </a:lnTo>
                  <a:lnTo>
                    <a:pt x="942037" y="0"/>
                  </a:lnTo>
                  <a:lnTo>
                    <a:pt x="0" y="0"/>
                  </a:lnTo>
                  <a:lnTo>
                    <a:pt x="0" y="641696"/>
                  </a:lnTo>
                  <a:close/>
                </a:path>
              </a:pathLst>
            </a:custGeom>
            <a:ln w="18024">
              <a:solidFill>
                <a:srgbClr val="000000"/>
              </a:solidFill>
            </a:ln>
          </p:spPr>
          <p:txBody>
            <a:bodyPr wrap="square" lIns="0" tIns="0" rIns="0" bIns="0" rtlCol="0"/>
            <a:lstStyle/>
            <a:p>
              <a:endParaRPr/>
            </a:p>
          </p:txBody>
        </p:sp>
        <p:sp>
          <p:nvSpPr>
            <p:cNvPr id="71" name="object 31">
              <a:extLst>
                <a:ext uri="{FF2B5EF4-FFF2-40B4-BE49-F238E27FC236}">
                  <a16:creationId xmlns:a16="http://schemas.microsoft.com/office/drawing/2014/main" id="{EB6BCFE7-905D-4914-9E00-D6AE6C26C1DF}"/>
                </a:ext>
              </a:extLst>
            </p:cNvPr>
            <p:cNvSpPr txBox="1"/>
            <p:nvPr/>
          </p:nvSpPr>
          <p:spPr>
            <a:xfrm>
              <a:off x="1435683" y="2248175"/>
              <a:ext cx="933450" cy="277495"/>
            </a:xfrm>
            <a:prstGeom prst="rect">
              <a:avLst/>
            </a:prstGeom>
          </p:spPr>
          <p:txBody>
            <a:bodyPr vert="horz" wrap="square" lIns="0" tIns="15240" rIns="0" bIns="0" rtlCol="0">
              <a:spAutoFit/>
            </a:bodyPr>
            <a:lstStyle/>
            <a:p>
              <a:pPr marL="358775" marR="156845" indent="-155575">
                <a:lnSpc>
                  <a:spcPct val="101899"/>
                </a:lnSpc>
                <a:spcBef>
                  <a:spcPts val="120"/>
                </a:spcBef>
              </a:pPr>
              <a:r>
                <a:rPr sz="800" b="1" spc="30" dirty="0">
                  <a:latin typeface="Arial"/>
                  <a:cs typeface="Arial"/>
                </a:rPr>
                <a:t>r</a:t>
              </a:r>
              <a:r>
                <a:rPr sz="800" b="1" dirty="0">
                  <a:latin typeface="Arial"/>
                  <a:cs typeface="Arial"/>
                </a:rPr>
                <a:t>es</a:t>
              </a:r>
              <a:r>
                <a:rPr sz="800" b="1" spc="25" dirty="0">
                  <a:latin typeface="Arial"/>
                  <a:cs typeface="Arial"/>
                </a:rPr>
                <a:t>t</a:t>
              </a:r>
              <a:r>
                <a:rPr sz="800" b="1" spc="-20" dirty="0">
                  <a:latin typeface="Arial"/>
                  <a:cs typeface="Arial"/>
                </a:rPr>
                <a:t>r</a:t>
              </a:r>
              <a:r>
                <a:rPr sz="800" b="1" spc="15" dirty="0">
                  <a:latin typeface="Arial"/>
                  <a:cs typeface="Arial"/>
                </a:rPr>
                <a:t>u</a:t>
              </a:r>
              <a:r>
                <a:rPr sz="800" b="1" spc="55" dirty="0">
                  <a:latin typeface="Arial"/>
                  <a:cs typeface="Arial"/>
                </a:rPr>
                <a:t>c</a:t>
              </a:r>
              <a:r>
                <a:rPr sz="800" b="1" spc="-25" dirty="0">
                  <a:latin typeface="Arial"/>
                  <a:cs typeface="Arial"/>
                </a:rPr>
                <a:t>t</a:t>
              </a:r>
              <a:r>
                <a:rPr sz="800" b="1" spc="15" dirty="0">
                  <a:latin typeface="Arial"/>
                  <a:cs typeface="Arial"/>
                </a:rPr>
                <a:t>u</a:t>
              </a:r>
              <a:r>
                <a:rPr sz="800" b="1" spc="30" dirty="0">
                  <a:latin typeface="Arial"/>
                  <a:cs typeface="Arial"/>
                </a:rPr>
                <a:t>re  </a:t>
              </a:r>
              <a:r>
                <a:rPr sz="800" b="1" spc="20" dirty="0">
                  <a:latin typeface="Arial"/>
                  <a:cs typeface="Arial"/>
                </a:rPr>
                <a:t>code</a:t>
              </a:r>
              <a:endParaRPr sz="800">
                <a:latin typeface="Arial"/>
                <a:cs typeface="Arial"/>
              </a:endParaRPr>
            </a:p>
          </p:txBody>
        </p:sp>
        <p:sp>
          <p:nvSpPr>
            <p:cNvPr id="73" name="object 32">
              <a:extLst>
                <a:ext uri="{FF2B5EF4-FFF2-40B4-BE49-F238E27FC236}">
                  <a16:creationId xmlns:a16="http://schemas.microsoft.com/office/drawing/2014/main" id="{12522F8E-972C-4C19-AA94-97AB040C4FA9}"/>
                </a:ext>
              </a:extLst>
            </p:cNvPr>
            <p:cNvSpPr/>
            <p:nvPr/>
          </p:nvSpPr>
          <p:spPr>
            <a:xfrm>
              <a:off x="1479976" y="3286535"/>
              <a:ext cx="942340" cy="641985"/>
            </a:xfrm>
            <a:custGeom>
              <a:avLst/>
              <a:gdLst/>
              <a:ahLst/>
              <a:cxnLst/>
              <a:rect l="l" t="t" r="r" b="b"/>
              <a:pathLst>
                <a:path w="942339" h="641985">
                  <a:moveTo>
                    <a:pt x="0" y="641917"/>
                  </a:moveTo>
                  <a:lnTo>
                    <a:pt x="942037" y="641917"/>
                  </a:lnTo>
                  <a:lnTo>
                    <a:pt x="942037" y="0"/>
                  </a:lnTo>
                  <a:lnTo>
                    <a:pt x="0" y="0"/>
                  </a:lnTo>
                  <a:lnTo>
                    <a:pt x="0" y="641917"/>
                  </a:lnTo>
                  <a:close/>
                </a:path>
              </a:pathLst>
            </a:custGeom>
            <a:solidFill>
              <a:srgbClr val="000000"/>
            </a:solidFill>
          </p:spPr>
          <p:txBody>
            <a:bodyPr wrap="square" lIns="0" tIns="0" rIns="0" bIns="0" rtlCol="0"/>
            <a:lstStyle/>
            <a:p>
              <a:endParaRPr/>
            </a:p>
          </p:txBody>
        </p:sp>
        <p:sp>
          <p:nvSpPr>
            <p:cNvPr id="75" name="object 33">
              <a:extLst>
                <a:ext uri="{FF2B5EF4-FFF2-40B4-BE49-F238E27FC236}">
                  <a16:creationId xmlns:a16="http://schemas.microsoft.com/office/drawing/2014/main" id="{739F7C16-29D2-469F-90D7-5A3B46C64FF7}"/>
                </a:ext>
              </a:extLst>
            </p:cNvPr>
            <p:cNvSpPr/>
            <p:nvPr/>
          </p:nvSpPr>
          <p:spPr>
            <a:xfrm>
              <a:off x="1444454" y="3251121"/>
              <a:ext cx="942340" cy="641985"/>
            </a:xfrm>
            <a:custGeom>
              <a:avLst/>
              <a:gdLst/>
              <a:ahLst/>
              <a:cxnLst/>
              <a:rect l="l" t="t" r="r" b="b"/>
              <a:pathLst>
                <a:path w="942339" h="641985">
                  <a:moveTo>
                    <a:pt x="0" y="641696"/>
                  </a:moveTo>
                  <a:lnTo>
                    <a:pt x="942213" y="641696"/>
                  </a:lnTo>
                  <a:lnTo>
                    <a:pt x="942213" y="0"/>
                  </a:lnTo>
                  <a:lnTo>
                    <a:pt x="0" y="0"/>
                  </a:lnTo>
                  <a:lnTo>
                    <a:pt x="0" y="641696"/>
                  </a:lnTo>
                  <a:close/>
                </a:path>
              </a:pathLst>
            </a:custGeom>
            <a:solidFill>
              <a:srgbClr val="EDEDED"/>
            </a:solidFill>
          </p:spPr>
          <p:txBody>
            <a:bodyPr wrap="square" lIns="0" tIns="0" rIns="0" bIns="0" rtlCol="0"/>
            <a:lstStyle/>
            <a:p>
              <a:endParaRPr/>
            </a:p>
          </p:txBody>
        </p:sp>
        <p:sp>
          <p:nvSpPr>
            <p:cNvPr id="77" name="object 34">
              <a:extLst>
                <a:ext uri="{FF2B5EF4-FFF2-40B4-BE49-F238E27FC236}">
                  <a16:creationId xmlns:a16="http://schemas.microsoft.com/office/drawing/2014/main" id="{6B2EF6B4-59FF-4601-9B2C-FF5DB1167BA9}"/>
                </a:ext>
              </a:extLst>
            </p:cNvPr>
            <p:cNvSpPr/>
            <p:nvPr/>
          </p:nvSpPr>
          <p:spPr>
            <a:xfrm>
              <a:off x="1444454" y="3251121"/>
              <a:ext cx="942340" cy="641985"/>
            </a:xfrm>
            <a:custGeom>
              <a:avLst/>
              <a:gdLst/>
              <a:ahLst/>
              <a:cxnLst/>
              <a:rect l="l" t="t" r="r" b="b"/>
              <a:pathLst>
                <a:path w="942339" h="641985">
                  <a:moveTo>
                    <a:pt x="0" y="641696"/>
                  </a:moveTo>
                  <a:lnTo>
                    <a:pt x="942213" y="641696"/>
                  </a:lnTo>
                  <a:lnTo>
                    <a:pt x="942213" y="0"/>
                  </a:lnTo>
                  <a:lnTo>
                    <a:pt x="0" y="0"/>
                  </a:lnTo>
                  <a:lnTo>
                    <a:pt x="0" y="641696"/>
                  </a:lnTo>
                  <a:close/>
                </a:path>
              </a:pathLst>
            </a:custGeom>
            <a:ln w="18024">
              <a:solidFill>
                <a:srgbClr val="000000"/>
              </a:solidFill>
            </a:ln>
          </p:spPr>
          <p:txBody>
            <a:bodyPr wrap="square" lIns="0" tIns="0" rIns="0" bIns="0" rtlCol="0"/>
            <a:lstStyle/>
            <a:p>
              <a:endParaRPr/>
            </a:p>
          </p:txBody>
        </p:sp>
        <p:sp>
          <p:nvSpPr>
            <p:cNvPr id="79" name="object 35">
              <a:extLst>
                <a:ext uri="{FF2B5EF4-FFF2-40B4-BE49-F238E27FC236}">
                  <a16:creationId xmlns:a16="http://schemas.microsoft.com/office/drawing/2014/main" id="{821AA161-D2E4-4A83-B901-47E1E3904A4D}"/>
                </a:ext>
              </a:extLst>
            </p:cNvPr>
            <p:cNvSpPr txBox="1"/>
            <p:nvPr/>
          </p:nvSpPr>
          <p:spPr>
            <a:xfrm>
              <a:off x="1444454" y="3402798"/>
              <a:ext cx="933450" cy="278130"/>
            </a:xfrm>
            <a:prstGeom prst="rect">
              <a:avLst/>
            </a:prstGeom>
          </p:spPr>
          <p:txBody>
            <a:bodyPr vert="horz" wrap="square" lIns="0" tIns="15240" rIns="0" bIns="0" rtlCol="0">
              <a:spAutoFit/>
            </a:bodyPr>
            <a:lstStyle/>
            <a:p>
              <a:pPr marL="141605" marR="151130" indent="141605">
                <a:lnSpc>
                  <a:spcPct val="102000"/>
                </a:lnSpc>
                <a:spcBef>
                  <a:spcPts val="120"/>
                </a:spcBef>
              </a:pPr>
              <a:r>
                <a:rPr sz="800" b="1" spc="10" dirty="0">
                  <a:latin typeface="Arial"/>
                  <a:cs typeface="Arial"/>
                </a:rPr>
                <a:t>extract  </a:t>
              </a:r>
              <a:r>
                <a:rPr sz="800" b="1" dirty="0">
                  <a:latin typeface="Arial"/>
                  <a:cs typeface="Arial"/>
                </a:rPr>
                <a:t>a</a:t>
              </a:r>
              <a:r>
                <a:rPr sz="800" b="1" spc="10" dirty="0">
                  <a:latin typeface="Arial"/>
                  <a:cs typeface="Arial"/>
                </a:rPr>
                <a:t>b</a:t>
              </a:r>
              <a:r>
                <a:rPr sz="800" b="1" spc="35" dirty="0">
                  <a:latin typeface="Arial"/>
                  <a:cs typeface="Arial"/>
                </a:rPr>
                <a:t>s</a:t>
              </a:r>
              <a:r>
                <a:rPr sz="800" b="1" spc="-10" dirty="0">
                  <a:latin typeface="Arial"/>
                  <a:cs typeface="Arial"/>
                </a:rPr>
                <a:t>t</a:t>
              </a:r>
              <a:r>
                <a:rPr sz="800" b="1" spc="30" dirty="0">
                  <a:latin typeface="Arial"/>
                  <a:cs typeface="Arial"/>
                </a:rPr>
                <a:t>r</a:t>
              </a:r>
              <a:r>
                <a:rPr sz="800" b="1" dirty="0">
                  <a:latin typeface="Arial"/>
                  <a:cs typeface="Arial"/>
                </a:rPr>
                <a:t>ac</a:t>
              </a:r>
              <a:r>
                <a:rPr sz="800" b="1" spc="25" dirty="0">
                  <a:latin typeface="Arial"/>
                  <a:cs typeface="Arial"/>
                </a:rPr>
                <a:t>t</a:t>
              </a:r>
              <a:r>
                <a:rPr sz="800" b="1" spc="-20" dirty="0">
                  <a:latin typeface="Arial"/>
                  <a:cs typeface="Arial"/>
                </a:rPr>
                <a:t>i</a:t>
              </a:r>
              <a:r>
                <a:rPr sz="800" b="1" spc="45" dirty="0">
                  <a:latin typeface="Arial"/>
                  <a:cs typeface="Arial"/>
                </a:rPr>
                <a:t>o</a:t>
              </a:r>
              <a:r>
                <a:rPr sz="800" b="1" spc="15" dirty="0">
                  <a:latin typeface="Arial"/>
                  <a:cs typeface="Arial"/>
                </a:rPr>
                <a:t>ns</a:t>
              </a:r>
              <a:endParaRPr sz="800">
                <a:latin typeface="Arial"/>
                <a:cs typeface="Arial"/>
              </a:endParaRPr>
            </a:p>
          </p:txBody>
        </p:sp>
        <p:sp>
          <p:nvSpPr>
            <p:cNvPr id="81" name="object 36">
              <a:extLst>
                <a:ext uri="{FF2B5EF4-FFF2-40B4-BE49-F238E27FC236}">
                  <a16:creationId xmlns:a16="http://schemas.microsoft.com/office/drawing/2014/main" id="{621D361F-493D-4F67-9BDC-E5C0DFF3FE95}"/>
                </a:ext>
              </a:extLst>
            </p:cNvPr>
            <p:cNvSpPr/>
            <p:nvPr/>
          </p:nvSpPr>
          <p:spPr>
            <a:xfrm>
              <a:off x="1488747" y="4414787"/>
              <a:ext cx="942340" cy="641985"/>
            </a:xfrm>
            <a:custGeom>
              <a:avLst/>
              <a:gdLst/>
              <a:ahLst/>
              <a:cxnLst/>
              <a:rect l="l" t="t" r="r" b="b"/>
              <a:pathLst>
                <a:path w="942339" h="641985">
                  <a:moveTo>
                    <a:pt x="0" y="641696"/>
                  </a:moveTo>
                  <a:lnTo>
                    <a:pt x="942213" y="641696"/>
                  </a:lnTo>
                  <a:lnTo>
                    <a:pt x="942213" y="0"/>
                  </a:lnTo>
                  <a:lnTo>
                    <a:pt x="0" y="0"/>
                  </a:lnTo>
                  <a:lnTo>
                    <a:pt x="0" y="641696"/>
                  </a:lnTo>
                  <a:close/>
                </a:path>
              </a:pathLst>
            </a:custGeom>
            <a:solidFill>
              <a:srgbClr val="000000"/>
            </a:solidFill>
          </p:spPr>
          <p:txBody>
            <a:bodyPr wrap="square" lIns="0" tIns="0" rIns="0" bIns="0" rtlCol="0"/>
            <a:lstStyle/>
            <a:p>
              <a:endParaRPr/>
            </a:p>
          </p:txBody>
        </p:sp>
        <p:sp>
          <p:nvSpPr>
            <p:cNvPr id="83" name="object 37">
              <a:extLst>
                <a:ext uri="{FF2B5EF4-FFF2-40B4-BE49-F238E27FC236}">
                  <a16:creationId xmlns:a16="http://schemas.microsoft.com/office/drawing/2014/main" id="{D45473EF-EB82-41C4-88B0-A511B3910B32}"/>
                </a:ext>
              </a:extLst>
            </p:cNvPr>
            <p:cNvSpPr/>
            <p:nvPr/>
          </p:nvSpPr>
          <p:spPr>
            <a:xfrm>
              <a:off x="1453224" y="4379150"/>
              <a:ext cx="942340" cy="641985"/>
            </a:xfrm>
            <a:custGeom>
              <a:avLst/>
              <a:gdLst/>
              <a:ahLst/>
              <a:cxnLst/>
              <a:rect l="l" t="t" r="r" b="b"/>
              <a:pathLst>
                <a:path w="942339" h="641985">
                  <a:moveTo>
                    <a:pt x="0" y="641696"/>
                  </a:moveTo>
                  <a:lnTo>
                    <a:pt x="942213" y="641696"/>
                  </a:lnTo>
                  <a:lnTo>
                    <a:pt x="942213" y="0"/>
                  </a:lnTo>
                  <a:lnTo>
                    <a:pt x="0" y="0"/>
                  </a:lnTo>
                  <a:lnTo>
                    <a:pt x="0" y="641696"/>
                  </a:lnTo>
                  <a:close/>
                </a:path>
              </a:pathLst>
            </a:custGeom>
            <a:solidFill>
              <a:srgbClr val="EDEDED"/>
            </a:solidFill>
          </p:spPr>
          <p:txBody>
            <a:bodyPr wrap="square" lIns="0" tIns="0" rIns="0" bIns="0" rtlCol="0"/>
            <a:lstStyle/>
            <a:p>
              <a:endParaRPr/>
            </a:p>
          </p:txBody>
        </p:sp>
        <p:sp>
          <p:nvSpPr>
            <p:cNvPr id="85" name="object 38">
              <a:extLst>
                <a:ext uri="{FF2B5EF4-FFF2-40B4-BE49-F238E27FC236}">
                  <a16:creationId xmlns:a16="http://schemas.microsoft.com/office/drawing/2014/main" id="{EFE020FC-F00F-45C5-9424-F054306DEDA0}"/>
                </a:ext>
              </a:extLst>
            </p:cNvPr>
            <p:cNvSpPr/>
            <p:nvPr/>
          </p:nvSpPr>
          <p:spPr>
            <a:xfrm>
              <a:off x="1453224" y="4379150"/>
              <a:ext cx="942340" cy="641985"/>
            </a:xfrm>
            <a:custGeom>
              <a:avLst/>
              <a:gdLst/>
              <a:ahLst/>
              <a:cxnLst/>
              <a:rect l="l" t="t" r="r" b="b"/>
              <a:pathLst>
                <a:path w="942339" h="641985">
                  <a:moveTo>
                    <a:pt x="0" y="641696"/>
                  </a:moveTo>
                  <a:lnTo>
                    <a:pt x="942213" y="641696"/>
                  </a:lnTo>
                  <a:lnTo>
                    <a:pt x="942213" y="0"/>
                  </a:lnTo>
                  <a:lnTo>
                    <a:pt x="0" y="0"/>
                  </a:lnTo>
                  <a:lnTo>
                    <a:pt x="0" y="641696"/>
                  </a:lnTo>
                  <a:close/>
                </a:path>
              </a:pathLst>
            </a:custGeom>
            <a:ln w="18024">
              <a:solidFill>
                <a:srgbClr val="000000"/>
              </a:solidFill>
            </a:ln>
          </p:spPr>
          <p:txBody>
            <a:bodyPr wrap="square" lIns="0" tIns="0" rIns="0" bIns="0" rtlCol="0"/>
            <a:lstStyle/>
            <a:p>
              <a:endParaRPr/>
            </a:p>
          </p:txBody>
        </p:sp>
        <p:sp>
          <p:nvSpPr>
            <p:cNvPr id="87" name="object 39">
              <a:extLst>
                <a:ext uri="{FF2B5EF4-FFF2-40B4-BE49-F238E27FC236}">
                  <a16:creationId xmlns:a16="http://schemas.microsoft.com/office/drawing/2014/main" id="{65E8B207-41C7-4995-9923-09D09909D281}"/>
                </a:ext>
              </a:extLst>
            </p:cNvPr>
            <p:cNvSpPr txBox="1"/>
            <p:nvPr/>
          </p:nvSpPr>
          <p:spPr>
            <a:xfrm>
              <a:off x="1453224" y="4504234"/>
              <a:ext cx="933450" cy="401955"/>
            </a:xfrm>
            <a:prstGeom prst="rect">
              <a:avLst/>
            </a:prstGeom>
          </p:spPr>
          <p:txBody>
            <a:bodyPr vert="horz" wrap="square" lIns="0" tIns="15240" rIns="0" bIns="0" rtlCol="0">
              <a:spAutoFit/>
            </a:bodyPr>
            <a:lstStyle/>
            <a:p>
              <a:pPr marL="321310" marR="314325" algn="ctr">
                <a:lnSpc>
                  <a:spcPct val="102000"/>
                </a:lnSpc>
                <a:spcBef>
                  <a:spcPts val="120"/>
                </a:spcBef>
              </a:pPr>
              <a:r>
                <a:rPr sz="800" b="1" spc="30" dirty="0">
                  <a:latin typeface="Arial"/>
                  <a:cs typeface="Arial"/>
                </a:rPr>
                <a:t>r</a:t>
              </a:r>
              <a:r>
                <a:rPr sz="800" b="1" dirty="0">
                  <a:latin typeface="Arial"/>
                  <a:cs typeface="Arial"/>
                </a:rPr>
                <a:t>e</a:t>
              </a:r>
              <a:r>
                <a:rPr sz="800" b="1" spc="-25" dirty="0">
                  <a:latin typeface="Arial"/>
                  <a:cs typeface="Arial"/>
                </a:rPr>
                <a:t>f</a:t>
              </a:r>
              <a:r>
                <a:rPr sz="800" b="1" spc="30" dirty="0">
                  <a:latin typeface="Arial"/>
                  <a:cs typeface="Arial"/>
                </a:rPr>
                <a:t>i</a:t>
              </a:r>
              <a:r>
                <a:rPr sz="800" b="1" spc="15" dirty="0">
                  <a:latin typeface="Arial"/>
                  <a:cs typeface="Arial"/>
                </a:rPr>
                <a:t>n</a:t>
              </a:r>
              <a:r>
                <a:rPr sz="800" b="1" spc="10" dirty="0">
                  <a:latin typeface="Arial"/>
                  <a:cs typeface="Arial"/>
                </a:rPr>
                <a:t>e  </a:t>
              </a:r>
              <a:r>
                <a:rPr sz="800" b="1" spc="25" dirty="0">
                  <a:latin typeface="Arial"/>
                  <a:cs typeface="Arial"/>
                </a:rPr>
                <a:t>&amp;</a:t>
              </a:r>
              <a:endParaRPr sz="800">
                <a:latin typeface="Arial"/>
                <a:cs typeface="Arial"/>
              </a:endParaRPr>
            </a:p>
            <a:p>
              <a:pPr marL="1270" algn="ctr">
                <a:lnSpc>
                  <a:spcPct val="100000"/>
                </a:lnSpc>
                <a:spcBef>
                  <a:spcPts val="15"/>
                </a:spcBef>
              </a:pPr>
              <a:r>
                <a:rPr sz="800" b="1" spc="15" dirty="0">
                  <a:latin typeface="Arial"/>
                  <a:cs typeface="Arial"/>
                </a:rPr>
                <a:t>simplify</a:t>
              </a:r>
              <a:endParaRPr sz="800">
                <a:latin typeface="Arial"/>
                <a:cs typeface="Arial"/>
              </a:endParaRPr>
            </a:p>
          </p:txBody>
        </p:sp>
        <p:sp>
          <p:nvSpPr>
            <p:cNvPr id="89" name="object 40">
              <a:extLst>
                <a:ext uri="{FF2B5EF4-FFF2-40B4-BE49-F238E27FC236}">
                  <a16:creationId xmlns:a16="http://schemas.microsoft.com/office/drawing/2014/main" id="{2D7A3EBC-B152-4D23-B267-A6772122A5D0}"/>
                </a:ext>
              </a:extLst>
            </p:cNvPr>
            <p:cNvSpPr txBox="1"/>
            <p:nvPr/>
          </p:nvSpPr>
          <p:spPr>
            <a:xfrm>
              <a:off x="1429561" y="2923308"/>
              <a:ext cx="950594" cy="153670"/>
            </a:xfrm>
            <a:prstGeom prst="rect">
              <a:avLst/>
            </a:prstGeom>
          </p:spPr>
          <p:txBody>
            <a:bodyPr vert="horz" wrap="square" lIns="0" tIns="17145" rIns="0" bIns="0" rtlCol="0">
              <a:spAutoFit/>
            </a:bodyPr>
            <a:lstStyle/>
            <a:p>
              <a:pPr marL="12700">
                <a:lnSpc>
                  <a:spcPct val="100000"/>
                </a:lnSpc>
                <a:spcBef>
                  <a:spcPts val="135"/>
                </a:spcBef>
              </a:pPr>
              <a:r>
                <a:rPr sz="800" b="1" i="1" spc="10" dirty="0">
                  <a:latin typeface="Arial"/>
                  <a:cs typeface="Arial"/>
                </a:rPr>
                <a:t>clean </a:t>
              </a:r>
              <a:r>
                <a:rPr sz="800" b="1" i="1" spc="25" dirty="0">
                  <a:latin typeface="Arial"/>
                  <a:cs typeface="Arial"/>
                </a:rPr>
                <a:t>source</a:t>
              </a:r>
              <a:r>
                <a:rPr sz="800" b="1" i="1" spc="-100" dirty="0">
                  <a:latin typeface="Arial"/>
                  <a:cs typeface="Arial"/>
                </a:rPr>
                <a:t> </a:t>
              </a:r>
              <a:r>
                <a:rPr sz="800" b="1" i="1" spc="20" dirty="0">
                  <a:latin typeface="Arial"/>
                  <a:cs typeface="Arial"/>
                </a:rPr>
                <a:t>code</a:t>
              </a:r>
              <a:endParaRPr sz="800">
                <a:latin typeface="Arial"/>
                <a:cs typeface="Arial"/>
              </a:endParaRPr>
            </a:p>
          </p:txBody>
        </p:sp>
        <p:sp>
          <p:nvSpPr>
            <p:cNvPr id="93" name="object 42">
              <a:extLst>
                <a:ext uri="{FF2B5EF4-FFF2-40B4-BE49-F238E27FC236}">
                  <a16:creationId xmlns:a16="http://schemas.microsoft.com/office/drawing/2014/main" id="{02981789-DA53-4008-A93D-393FF0896459}"/>
                </a:ext>
              </a:extLst>
            </p:cNvPr>
            <p:cNvSpPr txBox="1"/>
            <p:nvPr/>
          </p:nvSpPr>
          <p:spPr>
            <a:xfrm>
              <a:off x="1438332" y="4060114"/>
              <a:ext cx="982980" cy="153670"/>
            </a:xfrm>
            <a:prstGeom prst="rect">
              <a:avLst/>
            </a:prstGeom>
          </p:spPr>
          <p:txBody>
            <a:bodyPr vert="horz" wrap="square" lIns="0" tIns="17145" rIns="0" bIns="0" rtlCol="0">
              <a:spAutoFit/>
            </a:bodyPr>
            <a:lstStyle/>
            <a:p>
              <a:pPr marL="12700">
                <a:lnSpc>
                  <a:spcPct val="100000"/>
                </a:lnSpc>
                <a:spcBef>
                  <a:spcPts val="135"/>
                </a:spcBef>
              </a:pPr>
              <a:r>
                <a:rPr sz="800" b="1" i="1" spc="10" dirty="0">
                  <a:latin typeface="Arial"/>
                  <a:cs typeface="Arial"/>
                </a:rPr>
                <a:t>initial</a:t>
              </a:r>
              <a:r>
                <a:rPr sz="800" b="1" i="1" spc="-50" dirty="0">
                  <a:latin typeface="Arial"/>
                  <a:cs typeface="Arial"/>
                </a:rPr>
                <a:t> </a:t>
              </a:r>
              <a:r>
                <a:rPr sz="800" b="1" i="1" spc="15" dirty="0">
                  <a:latin typeface="Arial"/>
                  <a:cs typeface="Arial"/>
                </a:rPr>
                <a:t>specification</a:t>
              </a:r>
              <a:endParaRPr sz="800">
                <a:latin typeface="Arial"/>
                <a:cs typeface="Arial"/>
              </a:endParaRPr>
            </a:p>
          </p:txBody>
        </p:sp>
        <p:sp>
          <p:nvSpPr>
            <p:cNvPr id="95" name="object 43">
              <a:extLst>
                <a:ext uri="{FF2B5EF4-FFF2-40B4-BE49-F238E27FC236}">
                  <a16:creationId xmlns:a16="http://schemas.microsoft.com/office/drawing/2014/main" id="{13B72BCA-247C-4DF3-914E-B721D369EC3D}"/>
                </a:ext>
              </a:extLst>
            </p:cNvPr>
            <p:cNvSpPr txBox="1"/>
            <p:nvPr/>
          </p:nvSpPr>
          <p:spPr>
            <a:xfrm>
              <a:off x="1476047" y="5294688"/>
              <a:ext cx="925194" cy="153670"/>
            </a:xfrm>
            <a:prstGeom prst="rect">
              <a:avLst/>
            </a:prstGeom>
          </p:spPr>
          <p:txBody>
            <a:bodyPr vert="horz" wrap="square" lIns="0" tIns="17145" rIns="0" bIns="0" rtlCol="0">
              <a:spAutoFit/>
            </a:bodyPr>
            <a:lstStyle/>
            <a:p>
              <a:pPr marL="12700">
                <a:lnSpc>
                  <a:spcPct val="100000"/>
                </a:lnSpc>
                <a:spcBef>
                  <a:spcPts val="135"/>
                </a:spcBef>
              </a:pPr>
              <a:r>
                <a:rPr sz="800" b="1" i="1" spc="15" dirty="0">
                  <a:latin typeface="Arial"/>
                  <a:cs typeface="Arial"/>
                </a:rPr>
                <a:t>final</a:t>
              </a:r>
              <a:r>
                <a:rPr sz="800" b="1" i="1" spc="-60" dirty="0">
                  <a:latin typeface="Arial"/>
                  <a:cs typeface="Arial"/>
                </a:rPr>
                <a:t> </a:t>
              </a:r>
              <a:r>
                <a:rPr sz="800" b="1" i="1" spc="15" dirty="0">
                  <a:latin typeface="Arial"/>
                  <a:cs typeface="Arial"/>
                </a:rPr>
                <a:t>specification</a:t>
              </a:r>
              <a:endParaRPr sz="800">
                <a:latin typeface="Arial"/>
                <a:cs typeface="Arial"/>
              </a:endParaRPr>
            </a:p>
          </p:txBody>
        </p:sp>
        <p:sp>
          <p:nvSpPr>
            <p:cNvPr id="97" name="object 44">
              <a:extLst>
                <a:ext uri="{FF2B5EF4-FFF2-40B4-BE49-F238E27FC236}">
                  <a16:creationId xmlns:a16="http://schemas.microsoft.com/office/drawing/2014/main" id="{DE933064-EBD6-4856-82CE-779EDB832FA9}"/>
                </a:ext>
              </a:extLst>
            </p:cNvPr>
            <p:cNvSpPr txBox="1"/>
            <p:nvPr/>
          </p:nvSpPr>
          <p:spPr>
            <a:xfrm>
              <a:off x="2858807" y="2878896"/>
              <a:ext cx="727710" cy="153670"/>
            </a:xfrm>
            <a:prstGeom prst="rect">
              <a:avLst/>
            </a:prstGeom>
          </p:spPr>
          <p:txBody>
            <a:bodyPr vert="horz" wrap="square" lIns="0" tIns="17145" rIns="0" bIns="0" rtlCol="0">
              <a:spAutoFit/>
            </a:bodyPr>
            <a:lstStyle/>
            <a:p>
              <a:pPr marL="83820">
                <a:lnSpc>
                  <a:spcPct val="100000"/>
                </a:lnSpc>
                <a:spcBef>
                  <a:spcPts val="135"/>
                </a:spcBef>
              </a:pPr>
              <a:r>
                <a:rPr sz="800" b="1" spc="15" dirty="0">
                  <a:latin typeface="Arial"/>
                  <a:cs typeface="Arial"/>
                </a:rPr>
                <a:t>processing</a:t>
              </a:r>
              <a:endParaRPr sz="800">
                <a:latin typeface="Arial"/>
                <a:cs typeface="Arial"/>
              </a:endParaRPr>
            </a:p>
          </p:txBody>
        </p:sp>
        <p:sp>
          <p:nvSpPr>
            <p:cNvPr id="99" name="object 45">
              <a:extLst>
                <a:ext uri="{FF2B5EF4-FFF2-40B4-BE49-F238E27FC236}">
                  <a16:creationId xmlns:a16="http://schemas.microsoft.com/office/drawing/2014/main" id="{23E99B78-103D-4B16-B71B-6BB1E4BFF21B}"/>
                </a:ext>
              </a:extLst>
            </p:cNvPr>
            <p:cNvSpPr/>
            <p:nvPr/>
          </p:nvSpPr>
          <p:spPr>
            <a:xfrm>
              <a:off x="2869937" y="3366680"/>
              <a:ext cx="744855" cy="530860"/>
            </a:xfrm>
            <a:custGeom>
              <a:avLst/>
              <a:gdLst/>
              <a:ahLst/>
              <a:cxnLst/>
              <a:rect l="l" t="t" r="r" b="b"/>
              <a:pathLst>
                <a:path w="744854" h="530860">
                  <a:moveTo>
                    <a:pt x="0" y="530568"/>
                  </a:moveTo>
                  <a:lnTo>
                    <a:pt x="744655" y="530568"/>
                  </a:lnTo>
                  <a:lnTo>
                    <a:pt x="744655" y="0"/>
                  </a:lnTo>
                  <a:lnTo>
                    <a:pt x="0" y="0"/>
                  </a:lnTo>
                  <a:lnTo>
                    <a:pt x="0" y="530568"/>
                  </a:lnTo>
                  <a:close/>
                </a:path>
              </a:pathLst>
            </a:custGeom>
            <a:solidFill>
              <a:srgbClr val="000000"/>
            </a:solidFill>
          </p:spPr>
          <p:txBody>
            <a:bodyPr wrap="square" lIns="0" tIns="0" rIns="0" bIns="0" rtlCol="0"/>
            <a:lstStyle/>
            <a:p>
              <a:endParaRPr/>
            </a:p>
          </p:txBody>
        </p:sp>
        <p:sp>
          <p:nvSpPr>
            <p:cNvPr id="101" name="object 46">
              <a:extLst>
                <a:ext uri="{FF2B5EF4-FFF2-40B4-BE49-F238E27FC236}">
                  <a16:creationId xmlns:a16="http://schemas.microsoft.com/office/drawing/2014/main" id="{B4704C1E-5E46-4609-856C-9323F6F9DA07}"/>
                </a:ext>
              </a:extLst>
            </p:cNvPr>
            <p:cNvSpPr/>
            <p:nvPr/>
          </p:nvSpPr>
          <p:spPr>
            <a:xfrm>
              <a:off x="2869937" y="3366680"/>
              <a:ext cx="744855" cy="530860"/>
            </a:xfrm>
            <a:custGeom>
              <a:avLst/>
              <a:gdLst/>
              <a:ahLst/>
              <a:cxnLst/>
              <a:rect l="l" t="t" r="r" b="b"/>
              <a:pathLst>
                <a:path w="744854" h="530860">
                  <a:moveTo>
                    <a:pt x="0" y="530568"/>
                  </a:moveTo>
                  <a:lnTo>
                    <a:pt x="744655" y="530568"/>
                  </a:lnTo>
                  <a:lnTo>
                    <a:pt x="744655" y="0"/>
                  </a:lnTo>
                  <a:lnTo>
                    <a:pt x="0" y="0"/>
                  </a:lnTo>
                  <a:lnTo>
                    <a:pt x="0" y="530568"/>
                  </a:lnTo>
                  <a:close/>
                </a:path>
              </a:pathLst>
            </a:custGeom>
            <a:ln w="35607">
              <a:solidFill>
                <a:srgbClr val="000000"/>
              </a:solidFill>
            </a:ln>
          </p:spPr>
          <p:txBody>
            <a:bodyPr wrap="square" lIns="0" tIns="0" rIns="0" bIns="0" rtlCol="0"/>
            <a:lstStyle/>
            <a:p>
              <a:endParaRPr/>
            </a:p>
          </p:txBody>
        </p:sp>
        <p:sp>
          <p:nvSpPr>
            <p:cNvPr id="103" name="object 47">
              <a:extLst>
                <a:ext uri="{FF2B5EF4-FFF2-40B4-BE49-F238E27FC236}">
                  <a16:creationId xmlns:a16="http://schemas.microsoft.com/office/drawing/2014/main" id="{945779E9-03E8-4E2C-BF78-624168E42B94}"/>
                </a:ext>
              </a:extLst>
            </p:cNvPr>
            <p:cNvSpPr/>
            <p:nvPr/>
          </p:nvSpPr>
          <p:spPr>
            <a:xfrm>
              <a:off x="2849974" y="3344474"/>
              <a:ext cx="744855" cy="530860"/>
            </a:xfrm>
            <a:custGeom>
              <a:avLst/>
              <a:gdLst/>
              <a:ahLst/>
              <a:cxnLst/>
              <a:rect l="l" t="t" r="r" b="b"/>
              <a:pathLst>
                <a:path w="744854" h="530860">
                  <a:moveTo>
                    <a:pt x="0" y="530790"/>
                  </a:moveTo>
                  <a:lnTo>
                    <a:pt x="744655" y="530790"/>
                  </a:lnTo>
                  <a:lnTo>
                    <a:pt x="744655" y="0"/>
                  </a:lnTo>
                  <a:lnTo>
                    <a:pt x="0" y="0"/>
                  </a:lnTo>
                  <a:lnTo>
                    <a:pt x="0" y="530790"/>
                  </a:lnTo>
                  <a:close/>
                </a:path>
              </a:pathLst>
            </a:custGeom>
            <a:solidFill>
              <a:srgbClr val="FFFFFF"/>
            </a:solidFill>
          </p:spPr>
          <p:txBody>
            <a:bodyPr wrap="square" lIns="0" tIns="0" rIns="0" bIns="0" rtlCol="0"/>
            <a:lstStyle/>
            <a:p>
              <a:endParaRPr/>
            </a:p>
          </p:txBody>
        </p:sp>
        <p:sp>
          <p:nvSpPr>
            <p:cNvPr id="105" name="object 48">
              <a:extLst>
                <a:ext uri="{FF2B5EF4-FFF2-40B4-BE49-F238E27FC236}">
                  <a16:creationId xmlns:a16="http://schemas.microsoft.com/office/drawing/2014/main" id="{84B540C8-269B-4F6A-9F49-B55D5E912F42}"/>
                </a:ext>
              </a:extLst>
            </p:cNvPr>
            <p:cNvSpPr/>
            <p:nvPr/>
          </p:nvSpPr>
          <p:spPr>
            <a:xfrm>
              <a:off x="2849974" y="3344474"/>
              <a:ext cx="744855" cy="530860"/>
            </a:xfrm>
            <a:custGeom>
              <a:avLst/>
              <a:gdLst/>
              <a:ahLst/>
              <a:cxnLst/>
              <a:rect l="l" t="t" r="r" b="b"/>
              <a:pathLst>
                <a:path w="744854" h="530860">
                  <a:moveTo>
                    <a:pt x="0" y="530790"/>
                  </a:moveTo>
                  <a:lnTo>
                    <a:pt x="744655" y="530790"/>
                  </a:lnTo>
                  <a:lnTo>
                    <a:pt x="744655" y="0"/>
                  </a:lnTo>
                  <a:lnTo>
                    <a:pt x="0" y="0"/>
                  </a:lnTo>
                  <a:lnTo>
                    <a:pt x="0" y="530790"/>
                  </a:lnTo>
                  <a:close/>
                </a:path>
              </a:pathLst>
            </a:custGeom>
            <a:ln w="35607">
              <a:solidFill>
                <a:srgbClr val="000000"/>
              </a:solidFill>
            </a:ln>
          </p:spPr>
          <p:txBody>
            <a:bodyPr wrap="square" lIns="0" tIns="0" rIns="0" bIns="0" rtlCol="0"/>
            <a:lstStyle/>
            <a:p>
              <a:endParaRPr/>
            </a:p>
          </p:txBody>
        </p:sp>
        <p:sp>
          <p:nvSpPr>
            <p:cNvPr id="107" name="object 49">
              <a:extLst>
                <a:ext uri="{FF2B5EF4-FFF2-40B4-BE49-F238E27FC236}">
                  <a16:creationId xmlns:a16="http://schemas.microsoft.com/office/drawing/2014/main" id="{3CA98DE7-73B3-4535-BC64-9E70AC7D7129}"/>
                </a:ext>
              </a:extLst>
            </p:cNvPr>
            <p:cNvSpPr txBox="1"/>
            <p:nvPr/>
          </p:nvSpPr>
          <p:spPr>
            <a:xfrm>
              <a:off x="2849974" y="3500487"/>
              <a:ext cx="744855" cy="153670"/>
            </a:xfrm>
            <a:prstGeom prst="rect">
              <a:avLst/>
            </a:prstGeom>
          </p:spPr>
          <p:txBody>
            <a:bodyPr vert="horz" wrap="square" lIns="0" tIns="17145" rIns="0" bIns="0" rtlCol="0">
              <a:spAutoFit/>
            </a:bodyPr>
            <a:lstStyle/>
            <a:p>
              <a:pPr marL="137160">
                <a:lnSpc>
                  <a:spcPct val="100000"/>
                </a:lnSpc>
                <a:spcBef>
                  <a:spcPts val="135"/>
                </a:spcBef>
              </a:pPr>
              <a:r>
                <a:rPr sz="800" b="1" spc="10" dirty="0">
                  <a:latin typeface="Arial"/>
                  <a:cs typeface="Arial"/>
                </a:rPr>
                <a:t>interface</a:t>
              </a:r>
              <a:endParaRPr sz="800">
                <a:latin typeface="Arial"/>
                <a:cs typeface="Arial"/>
              </a:endParaRPr>
            </a:p>
          </p:txBody>
        </p:sp>
        <p:sp>
          <p:nvSpPr>
            <p:cNvPr id="109" name="object 50">
              <a:extLst>
                <a:ext uri="{FF2B5EF4-FFF2-40B4-BE49-F238E27FC236}">
                  <a16:creationId xmlns:a16="http://schemas.microsoft.com/office/drawing/2014/main" id="{B5075928-626D-424F-9E05-F0AA7F9607AF}"/>
                </a:ext>
              </a:extLst>
            </p:cNvPr>
            <p:cNvSpPr/>
            <p:nvPr/>
          </p:nvSpPr>
          <p:spPr>
            <a:xfrm>
              <a:off x="2878770" y="3979540"/>
              <a:ext cx="745490" cy="530860"/>
            </a:xfrm>
            <a:custGeom>
              <a:avLst/>
              <a:gdLst/>
              <a:ahLst/>
              <a:cxnLst/>
              <a:rect l="l" t="t" r="r" b="b"/>
              <a:pathLst>
                <a:path w="745489" h="530860">
                  <a:moveTo>
                    <a:pt x="0" y="530790"/>
                  </a:moveTo>
                  <a:lnTo>
                    <a:pt x="744876" y="530790"/>
                  </a:lnTo>
                  <a:lnTo>
                    <a:pt x="744876" y="0"/>
                  </a:lnTo>
                  <a:lnTo>
                    <a:pt x="0" y="0"/>
                  </a:lnTo>
                  <a:lnTo>
                    <a:pt x="0" y="530790"/>
                  </a:lnTo>
                  <a:close/>
                </a:path>
              </a:pathLst>
            </a:custGeom>
            <a:solidFill>
              <a:srgbClr val="000000"/>
            </a:solidFill>
          </p:spPr>
          <p:txBody>
            <a:bodyPr wrap="square" lIns="0" tIns="0" rIns="0" bIns="0" rtlCol="0"/>
            <a:lstStyle/>
            <a:p>
              <a:endParaRPr/>
            </a:p>
          </p:txBody>
        </p:sp>
        <p:sp>
          <p:nvSpPr>
            <p:cNvPr id="111" name="object 51">
              <a:extLst>
                <a:ext uri="{FF2B5EF4-FFF2-40B4-BE49-F238E27FC236}">
                  <a16:creationId xmlns:a16="http://schemas.microsoft.com/office/drawing/2014/main" id="{DF33DE18-94A1-4465-AB5B-2E3D4314AE07}"/>
                </a:ext>
              </a:extLst>
            </p:cNvPr>
            <p:cNvSpPr/>
            <p:nvPr/>
          </p:nvSpPr>
          <p:spPr>
            <a:xfrm>
              <a:off x="2878770" y="3979540"/>
              <a:ext cx="745490" cy="530860"/>
            </a:xfrm>
            <a:custGeom>
              <a:avLst/>
              <a:gdLst/>
              <a:ahLst/>
              <a:cxnLst/>
              <a:rect l="l" t="t" r="r" b="b"/>
              <a:pathLst>
                <a:path w="745489" h="530860">
                  <a:moveTo>
                    <a:pt x="0" y="530790"/>
                  </a:moveTo>
                  <a:lnTo>
                    <a:pt x="744876" y="530790"/>
                  </a:lnTo>
                  <a:lnTo>
                    <a:pt x="744876" y="0"/>
                  </a:lnTo>
                  <a:lnTo>
                    <a:pt x="0" y="0"/>
                  </a:lnTo>
                  <a:lnTo>
                    <a:pt x="0" y="530790"/>
                  </a:lnTo>
                  <a:close/>
                </a:path>
              </a:pathLst>
            </a:custGeom>
            <a:ln w="35607">
              <a:solidFill>
                <a:srgbClr val="000000"/>
              </a:solidFill>
            </a:ln>
          </p:spPr>
          <p:txBody>
            <a:bodyPr wrap="square" lIns="0" tIns="0" rIns="0" bIns="0" rtlCol="0"/>
            <a:lstStyle/>
            <a:p>
              <a:endParaRPr/>
            </a:p>
          </p:txBody>
        </p:sp>
        <p:sp>
          <p:nvSpPr>
            <p:cNvPr id="113" name="object 52">
              <a:extLst>
                <a:ext uri="{FF2B5EF4-FFF2-40B4-BE49-F238E27FC236}">
                  <a16:creationId xmlns:a16="http://schemas.microsoft.com/office/drawing/2014/main" id="{B78B849F-B45D-4A7A-B992-627E9976186E}"/>
                </a:ext>
              </a:extLst>
            </p:cNvPr>
            <p:cNvSpPr/>
            <p:nvPr/>
          </p:nvSpPr>
          <p:spPr>
            <a:xfrm>
              <a:off x="2858807" y="3957290"/>
              <a:ext cx="745490" cy="530860"/>
            </a:xfrm>
            <a:custGeom>
              <a:avLst/>
              <a:gdLst/>
              <a:ahLst/>
              <a:cxnLst/>
              <a:rect l="l" t="t" r="r" b="b"/>
              <a:pathLst>
                <a:path w="745489" h="530860">
                  <a:moveTo>
                    <a:pt x="0" y="530790"/>
                  </a:moveTo>
                  <a:lnTo>
                    <a:pt x="744876" y="530790"/>
                  </a:lnTo>
                  <a:lnTo>
                    <a:pt x="744876" y="0"/>
                  </a:lnTo>
                  <a:lnTo>
                    <a:pt x="0" y="0"/>
                  </a:lnTo>
                  <a:lnTo>
                    <a:pt x="0" y="530790"/>
                  </a:lnTo>
                  <a:close/>
                </a:path>
              </a:pathLst>
            </a:custGeom>
            <a:solidFill>
              <a:srgbClr val="FFFFFF"/>
            </a:solidFill>
          </p:spPr>
          <p:txBody>
            <a:bodyPr wrap="square" lIns="0" tIns="0" rIns="0" bIns="0" rtlCol="0"/>
            <a:lstStyle/>
            <a:p>
              <a:endParaRPr/>
            </a:p>
          </p:txBody>
        </p:sp>
        <p:sp>
          <p:nvSpPr>
            <p:cNvPr id="115" name="object 53">
              <a:extLst>
                <a:ext uri="{FF2B5EF4-FFF2-40B4-BE49-F238E27FC236}">
                  <a16:creationId xmlns:a16="http://schemas.microsoft.com/office/drawing/2014/main" id="{BC793FD0-F6D8-4F62-8A49-BC3CBC76CFB5}"/>
                </a:ext>
              </a:extLst>
            </p:cNvPr>
            <p:cNvSpPr/>
            <p:nvPr/>
          </p:nvSpPr>
          <p:spPr>
            <a:xfrm>
              <a:off x="2858807" y="3957289"/>
              <a:ext cx="745490" cy="530860"/>
            </a:xfrm>
            <a:custGeom>
              <a:avLst/>
              <a:gdLst/>
              <a:ahLst/>
              <a:cxnLst/>
              <a:rect l="l" t="t" r="r" b="b"/>
              <a:pathLst>
                <a:path w="745489" h="530860">
                  <a:moveTo>
                    <a:pt x="0" y="530790"/>
                  </a:moveTo>
                  <a:lnTo>
                    <a:pt x="744876" y="530790"/>
                  </a:lnTo>
                  <a:lnTo>
                    <a:pt x="744876" y="0"/>
                  </a:lnTo>
                  <a:lnTo>
                    <a:pt x="0" y="0"/>
                  </a:lnTo>
                  <a:lnTo>
                    <a:pt x="0" y="530790"/>
                  </a:lnTo>
                  <a:close/>
                </a:path>
              </a:pathLst>
            </a:custGeom>
            <a:ln w="35607">
              <a:solidFill>
                <a:srgbClr val="000000"/>
              </a:solidFill>
            </a:ln>
          </p:spPr>
          <p:txBody>
            <a:bodyPr wrap="square" lIns="0" tIns="0" rIns="0" bIns="0" rtlCol="0"/>
            <a:lstStyle/>
            <a:p>
              <a:endParaRPr/>
            </a:p>
          </p:txBody>
        </p:sp>
        <p:sp>
          <p:nvSpPr>
            <p:cNvPr id="117" name="object 54">
              <a:extLst>
                <a:ext uri="{FF2B5EF4-FFF2-40B4-BE49-F238E27FC236}">
                  <a16:creationId xmlns:a16="http://schemas.microsoft.com/office/drawing/2014/main" id="{5230FE28-74A7-449A-8CFF-504CC2A05D7C}"/>
                </a:ext>
              </a:extLst>
            </p:cNvPr>
            <p:cNvSpPr txBox="1"/>
            <p:nvPr/>
          </p:nvSpPr>
          <p:spPr>
            <a:xfrm>
              <a:off x="2858807" y="4104615"/>
              <a:ext cx="782955" cy="153670"/>
            </a:xfrm>
            <a:prstGeom prst="rect">
              <a:avLst/>
            </a:prstGeom>
          </p:spPr>
          <p:txBody>
            <a:bodyPr vert="horz" wrap="square" lIns="0" tIns="17145" rIns="0" bIns="0" rtlCol="0">
              <a:spAutoFit/>
            </a:bodyPr>
            <a:lstStyle/>
            <a:p>
              <a:pPr marL="137160">
                <a:lnSpc>
                  <a:spcPct val="100000"/>
                </a:lnSpc>
                <a:spcBef>
                  <a:spcPts val="135"/>
                </a:spcBef>
              </a:pPr>
              <a:r>
                <a:rPr sz="800" b="1" spc="15" dirty="0">
                  <a:latin typeface="Arial"/>
                  <a:cs typeface="Arial"/>
                </a:rPr>
                <a:t>database</a:t>
              </a:r>
              <a:endParaRPr sz="800">
                <a:latin typeface="Arial"/>
                <a:cs typeface="Arial"/>
              </a:endParaRPr>
            </a:p>
          </p:txBody>
        </p:sp>
      </p:grpSp>
      <p:cxnSp>
        <p:nvCxnSpPr>
          <p:cNvPr id="20" name="直接连接符 19">
            <a:extLst>
              <a:ext uri="{FF2B5EF4-FFF2-40B4-BE49-F238E27FC236}">
                <a16:creationId xmlns:a16="http://schemas.microsoft.com/office/drawing/2014/main" id="{E717A38E-378F-7011-C392-530A4087B006}"/>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矩形 20">
            <a:extLst>
              <a:ext uri="{FF2B5EF4-FFF2-40B4-BE49-F238E27FC236}">
                <a16:creationId xmlns:a16="http://schemas.microsoft.com/office/drawing/2014/main" id="{3C71F527-3F92-830B-B35B-0320A72ACE31}"/>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22" name="TextBox 6">
            <a:extLst>
              <a:ext uri="{FF2B5EF4-FFF2-40B4-BE49-F238E27FC236}">
                <a16:creationId xmlns:a16="http://schemas.microsoft.com/office/drawing/2014/main" id="{D56FE828-A31E-2BED-7895-C1075C14BFE7}"/>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23" name="TextBox 7">
            <a:extLst>
              <a:ext uri="{FF2B5EF4-FFF2-40B4-BE49-F238E27FC236}">
                <a16:creationId xmlns:a16="http://schemas.microsoft.com/office/drawing/2014/main" id="{CBB39C97-0A87-907C-7362-88EB89C9CE6A}"/>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5" name="TextBox 9">
            <a:extLst>
              <a:ext uri="{FF2B5EF4-FFF2-40B4-BE49-F238E27FC236}">
                <a16:creationId xmlns:a16="http://schemas.microsoft.com/office/drawing/2014/main" id="{BCC3268F-49C0-0606-FD8B-F8D961F2487C}"/>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29" name="TextBox 10">
            <a:extLst>
              <a:ext uri="{FF2B5EF4-FFF2-40B4-BE49-F238E27FC236}">
                <a16:creationId xmlns:a16="http://schemas.microsoft.com/office/drawing/2014/main" id="{59A75727-9858-AD3D-2046-1879D4CE7FB3}"/>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30" name="直接连接符 29">
            <a:extLst>
              <a:ext uri="{FF2B5EF4-FFF2-40B4-BE49-F238E27FC236}">
                <a16:creationId xmlns:a16="http://schemas.microsoft.com/office/drawing/2014/main" id="{BE788D3F-BF33-B788-94AD-78F45013CBE2}"/>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F5B1B5D1-FE82-4FCF-9933-00087B323B79}"/>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0850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1.1 </a:t>
            </a:r>
            <a:r>
              <a:rPr lang="zh-CN" altLang="en-US" sz="2800" b="1" dirty="0">
                <a:solidFill>
                  <a:schemeClr val="tx1">
                    <a:lumMod val="65000"/>
                    <a:lumOff val="35000"/>
                  </a:schemeClr>
                </a:solidFill>
                <a:cs typeface="+mn-ea"/>
                <a:sym typeface="+mn-lt"/>
              </a:rPr>
              <a:t>软件交付</a:t>
            </a:r>
          </a:p>
        </p:txBody>
      </p:sp>
      <p:sp>
        <p:nvSpPr>
          <p:cNvPr id="24" name="矩形 4"/>
          <p:cNvSpPr/>
          <p:nvPr/>
        </p:nvSpPr>
        <p:spPr>
          <a:xfrm>
            <a:off x="-1188" y="4419"/>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4" name="object 3">
            <a:extLst>
              <a:ext uri="{FF2B5EF4-FFF2-40B4-BE49-F238E27FC236}">
                <a16:creationId xmlns:a16="http://schemas.microsoft.com/office/drawing/2014/main" id="{DE1800FE-EB49-4410-8B6F-D7F100ED7FB4}"/>
              </a:ext>
            </a:extLst>
          </p:cNvPr>
          <p:cNvSpPr txBox="1"/>
          <p:nvPr/>
        </p:nvSpPr>
        <p:spPr>
          <a:xfrm>
            <a:off x="1712595" y="1973529"/>
            <a:ext cx="8799195" cy="569387"/>
          </a:xfrm>
          <a:prstGeom prst="rect">
            <a:avLst/>
          </a:prstGeom>
          <a:solidFill>
            <a:srgbClr val="ECEBEB"/>
          </a:solidFill>
        </p:spPr>
        <p:txBody>
          <a:bodyPr vert="horz" wrap="square" lIns="0" tIns="198120" rIns="0" bIns="0" rtlCol="0">
            <a:spAutoFit/>
          </a:bodyPr>
          <a:lstStyle/>
          <a:p>
            <a:pPr marL="439420">
              <a:lnSpc>
                <a:spcPct val="100000"/>
              </a:lnSpc>
              <a:spcBef>
                <a:spcPts val="1560"/>
              </a:spcBef>
            </a:pPr>
            <a:r>
              <a:rPr sz="2400" dirty="0">
                <a:latin typeface="黑体" panose="02010609060101010101" pitchFamily="49" charset="-122"/>
                <a:cs typeface="微软雅黑"/>
              </a:rPr>
              <a:t>项目验收交付时，还有三项工作在等着：</a:t>
            </a:r>
            <a:r>
              <a:rPr sz="2400" dirty="0">
                <a:solidFill>
                  <a:srgbClr val="0033CC"/>
                </a:solidFill>
                <a:latin typeface="黑体" panose="02010609060101010101" pitchFamily="49" charset="-122"/>
                <a:cs typeface="微软雅黑"/>
              </a:rPr>
              <a:t>实施</a:t>
            </a:r>
            <a:r>
              <a:rPr sz="2400" dirty="0">
                <a:solidFill>
                  <a:srgbClr val="004DD6"/>
                </a:solidFill>
                <a:latin typeface="黑体" panose="02010609060101010101" pitchFamily="49" charset="-122"/>
                <a:cs typeface="微软雅黑"/>
              </a:rPr>
              <a:t>、</a:t>
            </a:r>
            <a:r>
              <a:rPr sz="2400" dirty="0">
                <a:solidFill>
                  <a:srgbClr val="0033CC"/>
                </a:solidFill>
                <a:latin typeface="黑体" panose="02010609060101010101" pitchFamily="49" charset="-122"/>
                <a:cs typeface="微软雅黑"/>
              </a:rPr>
              <a:t>培训</a:t>
            </a:r>
            <a:r>
              <a:rPr sz="2400" dirty="0">
                <a:solidFill>
                  <a:srgbClr val="004DD6"/>
                </a:solidFill>
                <a:latin typeface="黑体" panose="02010609060101010101" pitchFamily="49" charset="-122"/>
                <a:cs typeface="微软雅黑"/>
              </a:rPr>
              <a:t>、</a:t>
            </a:r>
            <a:r>
              <a:rPr sz="2400" dirty="0">
                <a:solidFill>
                  <a:srgbClr val="0033CC"/>
                </a:solidFill>
                <a:latin typeface="黑体" panose="02010609060101010101" pitchFamily="49" charset="-122"/>
                <a:cs typeface="微软雅黑"/>
              </a:rPr>
              <a:t>验收</a:t>
            </a:r>
            <a:endParaRPr sz="2400" dirty="0">
              <a:latin typeface="黑体" panose="02010609060101010101" pitchFamily="49" charset="-122"/>
              <a:cs typeface="微软雅黑"/>
            </a:endParaRPr>
          </a:p>
        </p:txBody>
      </p:sp>
      <p:sp>
        <p:nvSpPr>
          <p:cNvPr id="5" name="object 4">
            <a:extLst>
              <a:ext uri="{FF2B5EF4-FFF2-40B4-BE49-F238E27FC236}">
                <a16:creationId xmlns:a16="http://schemas.microsoft.com/office/drawing/2014/main" id="{BAFF3B43-F197-4644-8372-3989AA09E6E4}"/>
              </a:ext>
            </a:extLst>
          </p:cNvPr>
          <p:cNvSpPr/>
          <p:nvPr/>
        </p:nvSpPr>
        <p:spPr>
          <a:xfrm>
            <a:off x="5464625" y="2925760"/>
            <a:ext cx="1515745" cy="1276350"/>
          </a:xfrm>
          <a:custGeom>
            <a:avLst/>
            <a:gdLst/>
            <a:ahLst/>
            <a:cxnLst/>
            <a:rect l="l" t="t" r="r" b="b"/>
            <a:pathLst>
              <a:path w="1515745" h="1276350">
                <a:moveTo>
                  <a:pt x="1146371" y="0"/>
                </a:moveTo>
                <a:lnTo>
                  <a:pt x="369067" y="0"/>
                </a:lnTo>
                <a:lnTo>
                  <a:pt x="0" y="638172"/>
                </a:lnTo>
                <a:lnTo>
                  <a:pt x="369067" y="1276342"/>
                </a:lnTo>
                <a:lnTo>
                  <a:pt x="1146371" y="1276342"/>
                </a:lnTo>
                <a:lnTo>
                  <a:pt x="1515438" y="638172"/>
                </a:lnTo>
                <a:lnTo>
                  <a:pt x="1146371" y="0"/>
                </a:lnTo>
                <a:close/>
              </a:path>
            </a:pathLst>
          </a:custGeom>
          <a:solidFill>
            <a:srgbClr val="929292"/>
          </a:solidFill>
        </p:spPr>
        <p:txBody>
          <a:bodyPr wrap="square" lIns="0" tIns="0" rIns="0" bIns="0" rtlCol="0"/>
          <a:lstStyle/>
          <a:p>
            <a:endParaRPr/>
          </a:p>
        </p:txBody>
      </p:sp>
      <p:sp>
        <p:nvSpPr>
          <p:cNvPr id="6" name="object 5">
            <a:extLst>
              <a:ext uri="{FF2B5EF4-FFF2-40B4-BE49-F238E27FC236}">
                <a16:creationId xmlns:a16="http://schemas.microsoft.com/office/drawing/2014/main" id="{9CDCC11B-8545-433F-9916-1BA643027F68}"/>
              </a:ext>
            </a:extLst>
          </p:cNvPr>
          <p:cNvSpPr/>
          <p:nvPr/>
        </p:nvSpPr>
        <p:spPr>
          <a:xfrm>
            <a:off x="5451800" y="2903654"/>
            <a:ext cx="1515438" cy="1276343"/>
          </a:xfrm>
          <a:prstGeom prst="rect">
            <a:avLst/>
          </a:prstGeom>
          <a:blipFill>
            <a:blip r:embed="rId4" cstate="print"/>
            <a:stretch>
              <a:fillRect/>
            </a:stretch>
          </a:blipFill>
        </p:spPr>
        <p:txBody>
          <a:bodyPr wrap="square" lIns="0" tIns="0" rIns="0" bIns="0" rtlCol="0"/>
          <a:lstStyle/>
          <a:p>
            <a:endParaRPr/>
          </a:p>
        </p:txBody>
      </p:sp>
      <p:sp>
        <p:nvSpPr>
          <p:cNvPr id="7" name="object 6">
            <a:extLst>
              <a:ext uri="{FF2B5EF4-FFF2-40B4-BE49-F238E27FC236}">
                <a16:creationId xmlns:a16="http://schemas.microsoft.com/office/drawing/2014/main" id="{6FF2D643-F75B-417A-88D2-95473337089A}"/>
              </a:ext>
            </a:extLst>
          </p:cNvPr>
          <p:cNvSpPr/>
          <p:nvPr/>
        </p:nvSpPr>
        <p:spPr>
          <a:xfrm>
            <a:off x="5451799" y="2903654"/>
            <a:ext cx="1515745" cy="1276350"/>
          </a:xfrm>
          <a:custGeom>
            <a:avLst/>
            <a:gdLst/>
            <a:ahLst/>
            <a:cxnLst/>
            <a:rect l="l" t="t" r="r" b="b"/>
            <a:pathLst>
              <a:path w="1515745" h="1276350">
                <a:moveTo>
                  <a:pt x="0" y="638171"/>
                </a:moveTo>
                <a:lnTo>
                  <a:pt x="369066" y="0"/>
                </a:lnTo>
                <a:lnTo>
                  <a:pt x="1146371" y="0"/>
                </a:lnTo>
                <a:lnTo>
                  <a:pt x="1515437" y="638171"/>
                </a:lnTo>
                <a:lnTo>
                  <a:pt x="1146371" y="1276342"/>
                </a:lnTo>
                <a:lnTo>
                  <a:pt x="369066" y="1276342"/>
                </a:lnTo>
                <a:lnTo>
                  <a:pt x="0" y="638171"/>
                </a:lnTo>
                <a:close/>
              </a:path>
            </a:pathLst>
          </a:custGeom>
          <a:ln w="9524">
            <a:solidFill>
              <a:srgbClr val="CBCBCB"/>
            </a:solidFill>
          </a:ln>
        </p:spPr>
        <p:txBody>
          <a:bodyPr wrap="square" lIns="0" tIns="0" rIns="0" bIns="0" rtlCol="0"/>
          <a:lstStyle/>
          <a:p>
            <a:endParaRPr/>
          </a:p>
        </p:txBody>
      </p:sp>
      <p:sp>
        <p:nvSpPr>
          <p:cNvPr id="8" name="object 7">
            <a:extLst>
              <a:ext uri="{FF2B5EF4-FFF2-40B4-BE49-F238E27FC236}">
                <a16:creationId xmlns:a16="http://schemas.microsoft.com/office/drawing/2014/main" id="{4D5CD5D6-5469-4F4C-B0C7-F9723E7AF065}"/>
              </a:ext>
            </a:extLst>
          </p:cNvPr>
          <p:cNvSpPr/>
          <p:nvPr/>
        </p:nvSpPr>
        <p:spPr>
          <a:xfrm>
            <a:off x="5540595" y="2980542"/>
            <a:ext cx="1331929" cy="1122565"/>
          </a:xfrm>
          <a:prstGeom prst="rect">
            <a:avLst/>
          </a:prstGeom>
          <a:blipFill>
            <a:blip r:embed="rId5" cstate="print"/>
            <a:stretch>
              <a:fillRect/>
            </a:stretch>
          </a:blipFill>
        </p:spPr>
        <p:txBody>
          <a:bodyPr wrap="square" lIns="0" tIns="0" rIns="0" bIns="0" rtlCol="0"/>
          <a:lstStyle/>
          <a:p>
            <a:endParaRPr/>
          </a:p>
        </p:txBody>
      </p:sp>
      <p:sp>
        <p:nvSpPr>
          <p:cNvPr id="9" name="object 8">
            <a:extLst>
              <a:ext uri="{FF2B5EF4-FFF2-40B4-BE49-F238E27FC236}">
                <a16:creationId xmlns:a16="http://schemas.microsoft.com/office/drawing/2014/main" id="{CADECAF6-B573-4F76-9885-C0BF4229E72B}"/>
              </a:ext>
            </a:extLst>
          </p:cNvPr>
          <p:cNvSpPr/>
          <p:nvPr/>
        </p:nvSpPr>
        <p:spPr>
          <a:xfrm>
            <a:off x="5540594" y="2980543"/>
            <a:ext cx="1332230" cy="1122680"/>
          </a:xfrm>
          <a:custGeom>
            <a:avLst/>
            <a:gdLst/>
            <a:ahLst/>
            <a:cxnLst/>
            <a:rect l="l" t="t" r="r" b="b"/>
            <a:pathLst>
              <a:path w="1332229" h="1122679">
                <a:moveTo>
                  <a:pt x="0" y="561282"/>
                </a:moveTo>
                <a:lnTo>
                  <a:pt x="324377" y="0"/>
                </a:lnTo>
                <a:lnTo>
                  <a:pt x="1007552" y="0"/>
                </a:lnTo>
                <a:lnTo>
                  <a:pt x="1331927" y="561282"/>
                </a:lnTo>
                <a:lnTo>
                  <a:pt x="1007552" y="1122565"/>
                </a:lnTo>
                <a:lnTo>
                  <a:pt x="324377" y="1122565"/>
                </a:lnTo>
                <a:lnTo>
                  <a:pt x="0" y="561282"/>
                </a:lnTo>
                <a:close/>
              </a:path>
            </a:pathLst>
          </a:custGeom>
          <a:ln w="9524">
            <a:solidFill>
              <a:srgbClr val="000000"/>
            </a:solidFill>
          </a:ln>
        </p:spPr>
        <p:txBody>
          <a:bodyPr wrap="square" lIns="0" tIns="0" rIns="0" bIns="0" rtlCol="0"/>
          <a:lstStyle/>
          <a:p>
            <a:endParaRPr/>
          </a:p>
        </p:txBody>
      </p:sp>
      <p:sp>
        <p:nvSpPr>
          <p:cNvPr id="10" name="object 9">
            <a:extLst>
              <a:ext uri="{FF2B5EF4-FFF2-40B4-BE49-F238E27FC236}">
                <a16:creationId xmlns:a16="http://schemas.microsoft.com/office/drawing/2014/main" id="{6A71FD0F-4F5C-4588-82A2-C7DE5785BB78}"/>
              </a:ext>
            </a:extLst>
          </p:cNvPr>
          <p:cNvSpPr txBox="1"/>
          <p:nvPr/>
        </p:nvSpPr>
        <p:spPr>
          <a:xfrm>
            <a:off x="5919647" y="3183782"/>
            <a:ext cx="584200" cy="690880"/>
          </a:xfrm>
          <a:prstGeom prst="rect">
            <a:avLst/>
          </a:prstGeom>
        </p:spPr>
        <p:txBody>
          <a:bodyPr vert="horz" wrap="square" lIns="0" tIns="27939" rIns="0" bIns="0" rtlCol="0">
            <a:spAutoFit/>
          </a:bodyPr>
          <a:lstStyle/>
          <a:p>
            <a:pPr marL="12700" marR="5080">
              <a:lnSpc>
                <a:spcPts val="2600"/>
              </a:lnSpc>
              <a:spcBef>
                <a:spcPts val="219"/>
              </a:spcBef>
            </a:pPr>
            <a:r>
              <a:rPr sz="2200" dirty="0">
                <a:solidFill>
                  <a:srgbClr val="FFFFFF"/>
                </a:solidFill>
                <a:latin typeface="黑体" panose="02010609060101010101" pitchFamily="49" charset="-122"/>
                <a:cs typeface="微软雅黑"/>
              </a:rPr>
              <a:t>项目 实施</a:t>
            </a:r>
            <a:endParaRPr sz="2200" dirty="0">
              <a:latin typeface="黑体" panose="02010609060101010101" pitchFamily="49" charset="-122"/>
              <a:cs typeface="微软雅黑"/>
            </a:endParaRPr>
          </a:p>
        </p:txBody>
      </p:sp>
      <p:sp>
        <p:nvSpPr>
          <p:cNvPr id="11" name="object 10">
            <a:extLst>
              <a:ext uri="{FF2B5EF4-FFF2-40B4-BE49-F238E27FC236}">
                <a16:creationId xmlns:a16="http://schemas.microsoft.com/office/drawing/2014/main" id="{E72F6B0A-5894-4127-8E9D-811ED83D6F2A}"/>
              </a:ext>
            </a:extLst>
          </p:cNvPr>
          <p:cNvSpPr/>
          <p:nvPr/>
        </p:nvSpPr>
        <p:spPr>
          <a:xfrm>
            <a:off x="4687200" y="4266813"/>
            <a:ext cx="1515745" cy="1276350"/>
          </a:xfrm>
          <a:custGeom>
            <a:avLst/>
            <a:gdLst/>
            <a:ahLst/>
            <a:cxnLst/>
            <a:rect l="l" t="t" r="r" b="b"/>
            <a:pathLst>
              <a:path w="1515745" h="1276350">
                <a:moveTo>
                  <a:pt x="1146371" y="0"/>
                </a:moveTo>
                <a:lnTo>
                  <a:pt x="369067" y="0"/>
                </a:lnTo>
                <a:lnTo>
                  <a:pt x="0" y="638172"/>
                </a:lnTo>
                <a:lnTo>
                  <a:pt x="369067" y="1276342"/>
                </a:lnTo>
                <a:lnTo>
                  <a:pt x="1146371" y="1276342"/>
                </a:lnTo>
                <a:lnTo>
                  <a:pt x="1515438" y="638172"/>
                </a:lnTo>
                <a:lnTo>
                  <a:pt x="1146371" y="0"/>
                </a:lnTo>
                <a:close/>
              </a:path>
            </a:pathLst>
          </a:custGeom>
          <a:solidFill>
            <a:srgbClr val="929292"/>
          </a:solidFill>
        </p:spPr>
        <p:txBody>
          <a:bodyPr wrap="square" lIns="0" tIns="0" rIns="0" bIns="0" rtlCol="0"/>
          <a:lstStyle/>
          <a:p>
            <a:endParaRPr/>
          </a:p>
        </p:txBody>
      </p:sp>
      <p:sp>
        <p:nvSpPr>
          <p:cNvPr id="12" name="object 11">
            <a:extLst>
              <a:ext uri="{FF2B5EF4-FFF2-40B4-BE49-F238E27FC236}">
                <a16:creationId xmlns:a16="http://schemas.microsoft.com/office/drawing/2014/main" id="{AECA0242-D092-4502-B2C8-33C12CA39FEF}"/>
              </a:ext>
            </a:extLst>
          </p:cNvPr>
          <p:cNvSpPr/>
          <p:nvPr/>
        </p:nvSpPr>
        <p:spPr>
          <a:xfrm>
            <a:off x="4674374" y="4244708"/>
            <a:ext cx="1515438" cy="1276342"/>
          </a:xfrm>
          <a:prstGeom prst="rect">
            <a:avLst/>
          </a:prstGeom>
          <a:blipFill>
            <a:blip r:embed="rId6" cstate="print"/>
            <a:stretch>
              <a:fillRect/>
            </a:stretch>
          </a:blipFill>
        </p:spPr>
        <p:txBody>
          <a:bodyPr wrap="square" lIns="0" tIns="0" rIns="0" bIns="0" rtlCol="0"/>
          <a:lstStyle/>
          <a:p>
            <a:endParaRPr/>
          </a:p>
        </p:txBody>
      </p:sp>
      <p:sp>
        <p:nvSpPr>
          <p:cNvPr id="13" name="object 12">
            <a:extLst>
              <a:ext uri="{FF2B5EF4-FFF2-40B4-BE49-F238E27FC236}">
                <a16:creationId xmlns:a16="http://schemas.microsoft.com/office/drawing/2014/main" id="{E731087C-0E90-44F5-872A-842357571850}"/>
              </a:ext>
            </a:extLst>
          </p:cNvPr>
          <p:cNvSpPr/>
          <p:nvPr/>
        </p:nvSpPr>
        <p:spPr>
          <a:xfrm>
            <a:off x="4674374" y="4244708"/>
            <a:ext cx="1515745" cy="1276350"/>
          </a:xfrm>
          <a:custGeom>
            <a:avLst/>
            <a:gdLst/>
            <a:ahLst/>
            <a:cxnLst/>
            <a:rect l="l" t="t" r="r" b="b"/>
            <a:pathLst>
              <a:path w="1515745" h="1276350">
                <a:moveTo>
                  <a:pt x="0" y="638171"/>
                </a:moveTo>
                <a:lnTo>
                  <a:pt x="369066" y="0"/>
                </a:lnTo>
                <a:lnTo>
                  <a:pt x="1146371" y="0"/>
                </a:lnTo>
                <a:lnTo>
                  <a:pt x="1515438" y="638171"/>
                </a:lnTo>
                <a:lnTo>
                  <a:pt x="1146371" y="1276342"/>
                </a:lnTo>
                <a:lnTo>
                  <a:pt x="369066" y="1276342"/>
                </a:lnTo>
                <a:lnTo>
                  <a:pt x="0" y="638171"/>
                </a:lnTo>
                <a:close/>
              </a:path>
            </a:pathLst>
          </a:custGeom>
          <a:ln w="9524">
            <a:solidFill>
              <a:srgbClr val="CBCBCB"/>
            </a:solidFill>
          </a:ln>
        </p:spPr>
        <p:txBody>
          <a:bodyPr wrap="square" lIns="0" tIns="0" rIns="0" bIns="0" rtlCol="0"/>
          <a:lstStyle/>
          <a:p>
            <a:endParaRPr/>
          </a:p>
        </p:txBody>
      </p:sp>
      <p:sp>
        <p:nvSpPr>
          <p:cNvPr id="14" name="object 13">
            <a:extLst>
              <a:ext uri="{FF2B5EF4-FFF2-40B4-BE49-F238E27FC236}">
                <a16:creationId xmlns:a16="http://schemas.microsoft.com/office/drawing/2014/main" id="{36447AB8-5AE1-48A3-A139-BEF8023B7BE6}"/>
              </a:ext>
            </a:extLst>
          </p:cNvPr>
          <p:cNvSpPr/>
          <p:nvPr/>
        </p:nvSpPr>
        <p:spPr>
          <a:xfrm>
            <a:off x="4763171" y="4321595"/>
            <a:ext cx="1331927" cy="1122565"/>
          </a:xfrm>
          <a:prstGeom prst="rect">
            <a:avLst/>
          </a:prstGeom>
          <a:blipFill>
            <a:blip r:embed="rId7" cstate="print"/>
            <a:stretch>
              <a:fillRect/>
            </a:stretch>
          </a:blipFill>
        </p:spPr>
        <p:txBody>
          <a:bodyPr wrap="square" lIns="0" tIns="0" rIns="0" bIns="0" rtlCol="0"/>
          <a:lstStyle/>
          <a:p>
            <a:endParaRPr/>
          </a:p>
        </p:txBody>
      </p:sp>
      <p:sp>
        <p:nvSpPr>
          <p:cNvPr id="15" name="object 14">
            <a:extLst>
              <a:ext uri="{FF2B5EF4-FFF2-40B4-BE49-F238E27FC236}">
                <a16:creationId xmlns:a16="http://schemas.microsoft.com/office/drawing/2014/main" id="{91187F04-1131-44E2-A7B9-B3CFEA2E21D7}"/>
              </a:ext>
            </a:extLst>
          </p:cNvPr>
          <p:cNvSpPr/>
          <p:nvPr/>
        </p:nvSpPr>
        <p:spPr>
          <a:xfrm>
            <a:off x="4763171" y="4321595"/>
            <a:ext cx="1332230" cy="1122680"/>
          </a:xfrm>
          <a:custGeom>
            <a:avLst/>
            <a:gdLst/>
            <a:ahLst/>
            <a:cxnLst/>
            <a:rect l="l" t="t" r="r" b="b"/>
            <a:pathLst>
              <a:path w="1332229" h="1122679">
                <a:moveTo>
                  <a:pt x="0" y="561282"/>
                </a:moveTo>
                <a:lnTo>
                  <a:pt x="324377" y="0"/>
                </a:lnTo>
                <a:lnTo>
                  <a:pt x="1007551" y="0"/>
                </a:lnTo>
                <a:lnTo>
                  <a:pt x="1331928" y="561282"/>
                </a:lnTo>
                <a:lnTo>
                  <a:pt x="1007551" y="1122565"/>
                </a:lnTo>
                <a:lnTo>
                  <a:pt x="324377" y="1122565"/>
                </a:lnTo>
                <a:lnTo>
                  <a:pt x="0" y="561282"/>
                </a:lnTo>
                <a:close/>
              </a:path>
            </a:pathLst>
          </a:custGeom>
          <a:ln w="9524">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D6755998-1F90-4DBA-A0DF-AC7F3EDF7B00}"/>
              </a:ext>
            </a:extLst>
          </p:cNvPr>
          <p:cNvSpPr txBox="1"/>
          <p:nvPr/>
        </p:nvSpPr>
        <p:spPr>
          <a:xfrm>
            <a:off x="5134052" y="4539480"/>
            <a:ext cx="584200" cy="690880"/>
          </a:xfrm>
          <a:prstGeom prst="rect">
            <a:avLst/>
          </a:prstGeom>
        </p:spPr>
        <p:txBody>
          <a:bodyPr vert="horz" wrap="square" lIns="0" tIns="27939" rIns="0" bIns="0" rtlCol="0">
            <a:spAutoFit/>
          </a:bodyPr>
          <a:lstStyle/>
          <a:p>
            <a:pPr marL="12700" marR="5080">
              <a:lnSpc>
                <a:spcPts val="2600"/>
              </a:lnSpc>
              <a:spcBef>
                <a:spcPts val="219"/>
              </a:spcBef>
            </a:pPr>
            <a:r>
              <a:rPr sz="2200" dirty="0">
                <a:solidFill>
                  <a:srgbClr val="FFFFFF"/>
                </a:solidFill>
                <a:latin typeface="黑体" panose="02010609060101010101" pitchFamily="49" charset="-122"/>
                <a:cs typeface="微软雅黑"/>
              </a:rPr>
              <a:t>客户 培训</a:t>
            </a:r>
            <a:endParaRPr sz="2200" dirty="0">
              <a:latin typeface="黑体" panose="02010609060101010101" pitchFamily="49" charset="-122"/>
              <a:cs typeface="微软雅黑"/>
            </a:endParaRPr>
          </a:p>
        </p:txBody>
      </p:sp>
      <p:sp>
        <p:nvSpPr>
          <p:cNvPr id="17" name="object 16">
            <a:extLst>
              <a:ext uri="{FF2B5EF4-FFF2-40B4-BE49-F238E27FC236}">
                <a16:creationId xmlns:a16="http://schemas.microsoft.com/office/drawing/2014/main" id="{AD5EAC08-0D05-412E-BCD1-8450E19F91FF}"/>
              </a:ext>
            </a:extLst>
          </p:cNvPr>
          <p:cNvSpPr/>
          <p:nvPr/>
        </p:nvSpPr>
        <p:spPr>
          <a:xfrm>
            <a:off x="6273502" y="4266813"/>
            <a:ext cx="1513205" cy="1276350"/>
          </a:xfrm>
          <a:custGeom>
            <a:avLst/>
            <a:gdLst/>
            <a:ahLst/>
            <a:cxnLst/>
            <a:rect l="l" t="t" r="r" b="b"/>
            <a:pathLst>
              <a:path w="1513204" h="1276350">
                <a:moveTo>
                  <a:pt x="1144107" y="0"/>
                </a:moveTo>
                <a:lnTo>
                  <a:pt x="369065" y="0"/>
                </a:lnTo>
                <a:lnTo>
                  <a:pt x="0" y="638172"/>
                </a:lnTo>
                <a:lnTo>
                  <a:pt x="369065" y="1276342"/>
                </a:lnTo>
                <a:lnTo>
                  <a:pt x="1144107" y="1276342"/>
                </a:lnTo>
                <a:lnTo>
                  <a:pt x="1513174" y="638172"/>
                </a:lnTo>
                <a:lnTo>
                  <a:pt x="1144107" y="0"/>
                </a:lnTo>
                <a:close/>
              </a:path>
            </a:pathLst>
          </a:custGeom>
          <a:solidFill>
            <a:srgbClr val="929292"/>
          </a:solidFill>
        </p:spPr>
        <p:txBody>
          <a:bodyPr wrap="square" lIns="0" tIns="0" rIns="0" bIns="0" rtlCol="0"/>
          <a:lstStyle/>
          <a:p>
            <a:endParaRPr/>
          </a:p>
        </p:txBody>
      </p:sp>
      <p:sp>
        <p:nvSpPr>
          <p:cNvPr id="19" name="object 17">
            <a:extLst>
              <a:ext uri="{FF2B5EF4-FFF2-40B4-BE49-F238E27FC236}">
                <a16:creationId xmlns:a16="http://schemas.microsoft.com/office/drawing/2014/main" id="{73B49ED1-E4BD-472C-93C7-C155DF44FAF5}"/>
              </a:ext>
            </a:extLst>
          </p:cNvPr>
          <p:cNvSpPr/>
          <p:nvPr/>
        </p:nvSpPr>
        <p:spPr>
          <a:xfrm>
            <a:off x="6260695" y="4244708"/>
            <a:ext cx="1513174" cy="1276342"/>
          </a:xfrm>
          <a:prstGeom prst="rect">
            <a:avLst/>
          </a:prstGeom>
          <a:blipFill>
            <a:blip r:embed="rId8" cstate="print"/>
            <a:stretch>
              <a:fillRect/>
            </a:stretch>
          </a:blipFill>
        </p:spPr>
        <p:txBody>
          <a:bodyPr wrap="square" lIns="0" tIns="0" rIns="0" bIns="0" rtlCol="0"/>
          <a:lstStyle/>
          <a:p>
            <a:endParaRPr/>
          </a:p>
        </p:txBody>
      </p:sp>
      <p:sp>
        <p:nvSpPr>
          <p:cNvPr id="21" name="object 18">
            <a:extLst>
              <a:ext uri="{FF2B5EF4-FFF2-40B4-BE49-F238E27FC236}">
                <a16:creationId xmlns:a16="http://schemas.microsoft.com/office/drawing/2014/main" id="{12A495CF-33DF-4F3E-AC05-605434C9F9DC}"/>
              </a:ext>
            </a:extLst>
          </p:cNvPr>
          <p:cNvSpPr/>
          <p:nvPr/>
        </p:nvSpPr>
        <p:spPr>
          <a:xfrm>
            <a:off x="6260694" y="4244708"/>
            <a:ext cx="1513205" cy="1276350"/>
          </a:xfrm>
          <a:custGeom>
            <a:avLst/>
            <a:gdLst/>
            <a:ahLst/>
            <a:cxnLst/>
            <a:rect l="l" t="t" r="r" b="b"/>
            <a:pathLst>
              <a:path w="1513204" h="1276350">
                <a:moveTo>
                  <a:pt x="0" y="638171"/>
                </a:moveTo>
                <a:lnTo>
                  <a:pt x="369066" y="0"/>
                </a:lnTo>
                <a:lnTo>
                  <a:pt x="1144108" y="0"/>
                </a:lnTo>
                <a:lnTo>
                  <a:pt x="1513174" y="638171"/>
                </a:lnTo>
                <a:lnTo>
                  <a:pt x="1144108" y="1276342"/>
                </a:lnTo>
                <a:lnTo>
                  <a:pt x="369066" y="1276342"/>
                </a:lnTo>
                <a:lnTo>
                  <a:pt x="0" y="638171"/>
                </a:lnTo>
                <a:close/>
              </a:path>
            </a:pathLst>
          </a:custGeom>
          <a:ln w="9524">
            <a:solidFill>
              <a:srgbClr val="CBCBCB"/>
            </a:solidFill>
          </a:ln>
        </p:spPr>
        <p:txBody>
          <a:bodyPr wrap="square" lIns="0" tIns="0" rIns="0" bIns="0" rtlCol="0"/>
          <a:lstStyle/>
          <a:p>
            <a:endParaRPr/>
          </a:p>
        </p:txBody>
      </p:sp>
      <p:sp>
        <p:nvSpPr>
          <p:cNvPr id="23" name="object 19">
            <a:extLst>
              <a:ext uri="{FF2B5EF4-FFF2-40B4-BE49-F238E27FC236}">
                <a16:creationId xmlns:a16="http://schemas.microsoft.com/office/drawing/2014/main" id="{1BB20507-BE3B-4504-8756-C2DDA7DFB9F6}"/>
              </a:ext>
            </a:extLst>
          </p:cNvPr>
          <p:cNvSpPr/>
          <p:nvPr/>
        </p:nvSpPr>
        <p:spPr>
          <a:xfrm>
            <a:off x="6349358" y="4321595"/>
            <a:ext cx="1329938" cy="1122565"/>
          </a:xfrm>
          <a:prstGeom prst="rect">
            <a:avLst/>
          </a:prstGeom>
          <a:blipFill>
            <a:blip r:embed="rId9" cstate="print"/>
            <a:stretch>
              <a:fillRect/>
            </a:stretch>
          </a:blipFill>
        </p:spPr>
        <p:txBody>
          <a:bodyPr wrap="square" lIns="0" tIns="0" rIns="0" bIns="0" rtlCol="0"/>
          <a:lstStyle/>
          <a:p>
            <a:endParaRPr/>
          </a:p>
        </p:txBody>
      </p:sp>
      <p:sp>
        <p:nvSpPr>
          <p:cNvPr id="39" name="object 20">
            <a:extLst>
              <a:ext uri="{FF2B5EF4-FFF2-40B4-BE49-F238E27FC236}">
                <a16:creationId xmlns:a16="http://schemas.microsoft.com/office/drawing/2014/main" id="{E09D7815-3CF3-40D1-87B5-BFBBDE4D8997}"/>
              </a:ext>
            </a:extLst>
          </p:cNvPr>
          <p:cNvSpPr/>
          <p:nvPr/>
        </p:nvSpPr>
        <p:spPr>
          <a:xfrm>
            <a:off x="6349357" y="4321595"/>
            <a:ext cx="1330325" cy="1122680"/>
          </a:xfrm>
          <a:custGeom>
            <a:avLst/>
            <a:gdLst/>
            <a:ahLst/>
            <a:cxnLst/>
            <a:rect l="l" t="t" r="r" b="b"/>
            <a:pathLst>
              <a:path w="1330325" h="1122679">
                <a:moveTo>
                  <a:pt x="0" y="561282"/>
                </a:moveTo>
                <a:lnTo>
                  <a:pt x="324377" y="0"/>
                </a:lnTo>
                <a:lnTo>
                  <a:pt x="1005561" y="0"/>
                </a:lnTo>
                <a:lnTo>
                  <a:pt x="1329938" y="561282"/>
                </a:lnTo>
                <a:lnTo>
                  <a:pt x="1005561" y="1122565"/>
                </a:lnTo>
                <a:lnTo>
                  <a:pt x="324377" y="1122565"/>
                </a:lnTo>
                <a:lnTo>
                  <a:pt x="0" y="561282"/>
                </a:lnTo>
                <a:close/>
              </a:path>
            </a:pathLst>
          </a:custGeom>
          <a:ln w="9524">
            <a:solidFill>
              <a:srgbClr val="000000"/>
            </a:solidFill>
          </a:ln>
        </p:spPr>
        <p:txBody>
          <a:bodyPr wrap="square" lIns="0" tIns="0" rIns="0" bIns="0" rtlCol="0"/>
          <a:lstStyle/>
          <a:p>
            <a:endParaRPr/>
          </a:p>
        </p:txBody>
      </p:sp>
      <p:sp>
        <p:nvSpPr>
          <p:cNvPr id="53" name="object 21">
            <a:extLst>
              <a:ext uri="{FF2B5EF4-FFF2-40B4-BE49-F238E27FC236}">
                <a16:creationId xmlns:a16="http://schemas.microsoft.com/office/drawing/2014/main" id="{F1F0F0E7-16A6-4581-9559-E2E937F267F7}"/>
              </a:ext>
            </a:extLst>
          </p:cNvPr>
          <p:cNvSpPr txBox="1"/>
          <p:nvPr/>
        </p:nvSpPr>
        <p:spPr>
          <a:xfrm>
            <a:off x="6731919" y="4540143"/>
            <a:ext cx="584200" cy="690880"/>
          </a:xfrm>
          <a:prstGeom prst="rect">
            <a:avLst/>
          </a:prstGeom>
        </p:spPr>
        <p:txBody>
          <a:bodyPr vert="horz" wrap="square" lIns="0" tIns="27939" rIns="0" bIns="0" rtlCol="0">
            <a:spAutoFit/>
          </a:bodyPr>
          <a:lstStyle/>
          <a:p>
            <a:pPr marL="12700" marR="5080">
              <a:lnSpc>
                <a:spcPts val="2600"/>
              </a:lnSpc>
              <a:spcBef>
                <a:spcPts val="219"/>
              </a:spcBef>
            </a:pPr>
            <a:r>
              <a:rPr sz="2200" dirty="0">
                <a:solidFill>
                  <a:srgbClr val="FFFFFF"/>
                </a:solidFill>
                <a:latin typeface="黑体" panose="02010609060101010101" pitchFamily="49" charset="-122"/>
                <a:cs typeface="微软雅黑"/>
              </a:rPr>
              <a:t>项目 验收</a:t>
            </a:r>
            <a:endParaRPr sz="2200" dirty="0">
              <a:latin typeface="黑体" panose="02010609060101010101" pitchFamily="49" charset="-122"/>
              <a:cs typeface="微软雅黑"/>
            </a:endParaRPr>
          </a:p>
        </p:txBody>
      </p:sp>
      <p:sp>
        <p:nvSpPr>
          <p:cNvPr id="55" name="object 22">
            <a:extLst>
              <a:ext uri="{FF2B5EF4-FFF2-40B4-BE49-F238E27FC236}">
                <a16:creationId xmlns:a16="http://schemas.microsoft.com/office/drawing/2014/main" id="{31E6265F-14DC-4083-A6A9-8F001BE18443}"/>
              </a:ext>
            </a:extLst>
          </p:cNvPr>
          <p:cNvSpPr txBox="1"/>
          <p:nvPr/>
        </p:nvSpPr>
        <p:spPr>
          <a:xfrm>
            <a:off x="1691005" y="5671185"/>
            <a:ext cx="8809990" cy="569387"/>
          </a:xfrm>
          <a:prstGeom prst="rect">
            <a:avLst/>
          </a:prstGeom>
          <a:solidFill>
            <a:srgbClr val="ECEBEB"/>
          </a:solidFill>
        </p:spPr>
        <p:txBody>
          <a:bodyPr vert="horz" wrap="square" lIns="0" tIns="198120" rIns="0" bIns="0" rtlCol="0">
            <a:spAutoFit/>
          </a:bodyPr>
          <a:lstStyle/>
          <a:p>
            <a:pPr marL="1816100">
              <a:lnSpc>
                <a:spcPct val="100000"/>
              </a:lnSpc>
              <a:spcBef>
                <a:spcPts val="1560"/>
              </a:spcBef>
            </a:pPr>
            <a:r>
              <a:rPr sz="2400" dirty="0">
                <a:latin typeface="黑体" panose="02010609060101010101" pitchFamily="49" charset="-122"/>
                <a:cs typeface="微软雅黑"/>
              </a:rPr>
              <a:t>验收后的项目才正式进入“维护”阶段</a:t>
            </a:r>
          </a:p>
        </p:txBody>
      </p:sp>
      <p:cxnSp>
        <p:nvCxnSpPr>
          <p:cNvPr id="2" name="直接连接符 1">
            <a:extLst>
              <a:ext uri="{FF2B5EF4-FFF2-40B4-BE49-F238E27FC236}">
                <a16:creationId xmlns:a16="http://schemas.microsoft.com/office/drawing/2014/main" id="{AB06ACD2-F100-B100-8689-519558B0703E}"/>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6D181F2D-D841-D457-2709-C61BF9B7306E}"/>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26" name="TextBox 6">
            <a:extLst>
              <a:ext uri="{FF2B5EF4-FFF2-40B4-BE49-F238E27FC236}">
                <a16:creationId xmlns:a16="http://schemas.microsoft.com/office/drawing/2014/main" id="{38CBF52D-E723-BA61-8E4E-4B51F69EEA43}"/>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27" name="TextBox 7">
            <a:extLst>
              <a:ext uri="{FF2B5EF4-FFF2-40B4-BE49-F238E27FC236}">
                <a16:creationId xmlns:a16="http://schemas.microsoft.com/office/drawing/2014/main" id="{C41F737B-7E1F-3B30-C211-3F34DC80806E}"/>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28" name="TextBox 9">
            <a:extLst>
              <a:ext uri="{FF2B5EF4-FFF2-40B4-BE49-F238E27FC236}">
                <a16:creationId xmlns:a16="http://schemas.microsoft.com/office/drawing/2014/main" id="{83195CCB-50D1-620D-B031-8FDD4F877ADA}"/>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31" name="TextBox 10">
            <a:extLst>
              <a:ext uri="{FF2B5EF4-FFF2-40B4-BE49-F238E27FC236}">
                <a16:creationId xmlns:a16="http://schemas.microsoft.com/office/drawing/2014/main" id="{D09A1BA0-AC62-FBA2-ECE9-0676A515D5A6}"/>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33" name="直接连接符 32">
            <a:extLst>
              <a:ext uri="{FF2B5EF4-FFF2-40B4-BE49-F238E27FC236}">
                <a16:creationId xmlns:a16="http://schemas.microsoft.com/office/drawing/2014/main" id="{76BC4C89-2B83-1111-9966-0ECA4FF76047}"/>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5187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4.5 </a:t>
            </a:r>
            <a:r>
              <a:rPr lang="zh-CN" altLang="en-US" sz="2800" b="1" dirty="0">
                <a:solidFill>
                  <a:schemeClr val="tx1">
                    <a:lumMod val="65000"/>
                    <a:lumOff val="35000"/>
                  </a:schemeClr>
                </a:solidFill>
                <a:cs typeface="+mn-ea"/>
                <a:sym typeface="+mn-lt"/>
              </a:rPr>
              <a:t>代码重构</a:t>
            </a:r>
          </a:p>
        </p:txBody>
      </p:sp>
      <p:sp>
        <p:nvSpPr>
          <p:cNvPr id="19" name="文本框 1"/>
          <p:cNvSpPr txBox="1"/>
          <p:nvPr/>
        </p:nvSpPr>
        <p:spPr>
          <a:xfrm>
            <a:off x="579120" y="1904504"/>
            <a:ext cx="11040066" cy="4452566"/>
          </a:xfrm>
          <a:prstGeom prst="rect">
            <a:avLst/>
          </a:prstGeom>
          <a:noFill/>
          <a:ln w="9525">
            <a:noFill/>
          </a:ln>
        </p:spPr>
        <p:txBody>
          <a:bodyPr wrap="square" anchor="t">
            <a:spAutoFit/>
          </a:bodyPr>
          <a:lstStyle/>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代码重构是最常见的再工程活动。某些老程序具有比较完整、合理的体系结构，但是，个体模块的编码方式却是难于理解、测试和维护的。在这种情况下，可以重构可疑模块的代码。</a:t>
            </a:r>
            <a:endParaRPr lang="en-US" altLang="zh-CN" sz="2400" dirty="0">
              <a:cs typeface="+mn-ea"/>
              <a:sym typeface="+mn-lt"/>
            </a:endParaRPr>
          </a:p>
          <a:p>
            <a:pPr marL="800100" lvl="3"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首先，用重构工具分析源代码，标注出和结构化程序设计概念相违背的部分。</a:t>
            </a:r>
            <a:endParaRPr lang="en-US" altLang="zh-CN" sz="2400" dirty="0">
              <a:cs typeface="+mn-ea"/>
              <a:sym typeface="+mn-lt"/>
            </a:endParaRPr>
          </a:p>
          <a:p>
            <a:pPr marL="800100" lvl="3"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然后，重构有问题的代码（此项工作可自动进行）。</a:t>
            </a:r>
            <a:endParaRPr lang="en-US" altLang="zh-CN" sz="2400" dirty="0">
              <a:cs typeface="+mn-ea"/>
              <a:sym typeface="+mn-lt"/>
            </a:endParaRPr>
          </a:p>
          <a:p>
            <a:pPr marL="800100" lvl="3"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最后，复审和测试生成的重构代码（以保证没有引入异常）并更新代码文档。</a:t>
            </a:r>
          </a:p>
        </p:txBody>
      </p:sp>
      <p:cxnSp>
        <p:nvCxnSpPr>
          <p:cNvPr id="9" name="直接连接符 8">
            <a:extLst>
              <a:ext uri="{FF2B5EF4-FFF2-40B4-BE49-F238E27FC236}">
                <a16:creationId xmlns:a16="http://schemas.microsoft.com/office/drawing/2014/main" id="{72B3DFF2-304B-DF22-4B73-1F7D3F0F9DEB}"/>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EA27B334-1931-89BD-F4C3-215912A7B546}"/>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C60AD516-B817-1A3B-AFE8-A750B47A486A}"/>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2" name="TextBox 7">
            <a:extLst>
              <a:ext uri="{FF2B5EF4-FFF2-40B4-BE49-F238E27FC236}">
                <a16:creationId xmlns:a16="http://schemas.microsoft.com/office/drawing/2014/main" id="{ACBE6D90-1E9C-9790-8F72-2333A19C6F55}"/>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B3488425-E47A-57E5-C319-B940E5362793}"/>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A66DF4DC-463F-98FB-2D0F-A6BE0701CB35}"/>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15" name="直接连接符 14">
            <a:extLst>
              <a:ext uri="{FF2B5EF4-FFF2-40B4-BE49-F238E27FC236}">
                <a16:creationId xmlns:a16="http://schemas.microsoft.com/office/drawing/2014/main" id="{75E23A54-F6DD-6FC0-52DE-B44D2D13C7E0}"/>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8AB72C44-F532-4AF9-A181-F707CE06A5F6}"/>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4.6 </a:t>
            </a:r>
            <a:r>
              <a:rPr lang="zh-CN" altLang="en-US" sz="2800" b="1" dirty="0">
                <a:solidFill>
                  <a:schemeClr val="tx1">
                    <a:lumMod val="65000"/>
                    <a:lumOff val="35000"/>
                  </a:schemeClr>
                </a:solidFill>
                <a:cs typeface="+mn-ea"/>
                <a:sym typeface="+mn-lt"/>
              </a:rPr>
              <a:t>数据重构</a:t>
            </a:r>
          </a:p>
        </p:txBody>
      </p:sp>
      <p:sp>
        <p:nvSpPr>
          <p:cNvPr id="19" name="文本框 1"/>
          <p:cNvSpPr txBox="1"/>
          <p:nvPr/>
        </p:nvSpPr>
        <p:spPr>
          <a:xfrm>
            <a:off x="579120" y="1904504"/>
            <a:ext cx="11040066" cy="3898568"/>
          </a:xfrm>
          <a:prstGeom prst="rect">
            <a:avLst/>
          </a:prstGeom>
          <a:noFill/>
          <a:ln w="9525">
            <a:noFill/>
          </a:ln>
        </p:spPr>
        <p:txBody>
          <a:bodyPr wrap="square" anchor="t">
            <a:spAutoFit/>
          </a:bodyPr>
          <a:lstStyle/>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与代码重构不同，数据重构发生在相当低的抽象层次上，它是一种全范围的再工程活动</a:t>
            </a:r>
            <a:r>
              <a:rPr lang="en-US" altLang="zh-CN" sz="2400" dirty="0">
                <a:cs typeface="+mn-ea"/>
                <a:sym typeface="+mn-lt"/>
              </a:rPr>
              <a:t>——</a:t>
            </a:r>
            <a:r>
              <a:rPr lang="zh-CN" altLang="en-US" sz="2400" dirty="0">
                <a:cs typeface="+mn-ea"/>
                <a:sym typeface="+mn-lt"/>
              </a:rPr>
              <a:t>对数据的修改必然会导致体系结构或代码层的改变。在大多数情况下，数据重构始于逆向工程活动，分解当前使用的数据体系结构，必要时定义数据模型，标识数据对象和属性，并从软件质量的角度复审现存的数据结构。</a:t>
            </a: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endParaRPr lang="en-US" altLang="zh-CN" sz="2400" dirty="0">
              <a:cs typeface="+mn-ea"/>
              <a:sym typeface="+mn-lt"/>
            </a:endParaRPr>
          </a:p>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数据结构较差时（例如在关系型方法可大大简化处理的情况下却使用平坦文件实现），应该对数据进行再工程。</a:t>
            </a:r>
          </a:p>
        </p:txBody>
      </p:sp>
      <p:cxnSp>
        <p:nvCxnSpPr>
          <p:cNvPr id="9" name="直接连接符 8">
            <a:extLst>
              <a:ext uri="{FF2B5EF4-FFF2-40B4-BE49-F238E27FC236}">
                <a16:creationId xmlns:a16="http://schemas.microsoft.com/office/drawing/2014/main" id="{DA3EFAC4-B883-5C7D-F782-98FA6F758CFC}"/>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5125FE5F-2E84-BB56-DDA3-A9FC1687E0A6}"/>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0E96D3D7-9116-CC21-E1F5-C175100DF2DA}"/>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2" name="TextBox 7">
            <a:extLst>
              <a:ext uri="{FF2B5EF4-FFF2-40B4-BE49-F238E27FC236}">
                <a16:creationId xmlns:a16="http://schemas.microsoft.com/office/drawing/2014/main" id="{0E81B399-FA22-2C83-A5A5-F46ABE304B39}"/>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E8F51EA9-AC8D-D469-C3CB-A2FBE69C2A95}"/>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237A577D-0CBF-AC92-AF38-A03E519AB5C6}"/>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15" name="直接连接符 14">
            <a:extLst>
              <a:ext uri="{FF2B5EF4-FFF2-40B4-BE49-F238E27FC236}">
                <a16:creationId xmlns:a16="http://schemas.microsoft.com/office/drawing/2014/main" id="{C5BC8A13-CE46-CE52-D8C1-818C9AB0ACB9}"/>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6080BA20-DB09-49E8-828E-9929510CA213}"/>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TextBox 6"/>
          <p:cNvSpPr txBox="1"/>
          <p:nvPr/>
        </p:nvSpPr>
        <p:spPr>
          <a:xfrm>
            <a:off x="537210" y="1186815"/>
            <a:ext cx="5939790" cy="527825"/>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4.7 </a:t>
            </a:r>
            <a:r>
              <a:rPr lang="zh-CN" altLang="en-US" sz="2800" b="1" dirty="0">
                <a:solidFill>
                  <a:schemeClr val="tx1">
                    <a:lumMod val="65000"/>
                    <a:lumOff val="35000"/>
                  </a:schemeClr>
                </a:solidFill>
                <a:cs typeface="+mn-ea"/>
                <a:sym typeface="+mn-lt"/>
              </a:rPr>
              <a:t>正向工程</a:t>
            </a:r>
          </a:p>
        </p:txBody>
      </p:sp>
      <p:sp>
        <p:nvSpPr>
          <p:cNvPr id="19" name="文本框 1"/>
          <p:cNvSpPr txBox="1"/>
          <p:nvPr/>
        </p:nvSpPr>
        <p:spPr>
          <a:xfrm>
            <a:off x="579119" y="1904504"/>
            <a:ext cx="11418439" cy="1128579"/>
          </a:xfrm>
          <a:prstGeom prst="rect">
            <a:avLst/>
          </a:prstGeom>
          <a:noFill/>
          <a:ln w="9525">
            <a:noFill/>
          </a:ln>
        </p:spPr>
        <p:txBody>
          <a:bodyPr wrap="square" anchor="t">
            <a:spAutoFit/>
          </a:bodyPr>
          <a:lstStyle/>
          <a:p>
            <a:pPr marL="342900" lvl="2" indent="-342900">
              <a:lnSpc>
                <a:spcPct val="150000"/>
              </a:lnSpc>
              <a:buClr>
                <a:schemeClr val="accent1">
                  <a:lumMod val="50000"/>
                </a:schemeClr>
              </a:buClr>
              <a:buFont typeface="Wingdings" panose="05000000000000000000" pitchFamily="2" charset="2"/>
              <a:buChar char="p"/>
              <a:defRPr/>
            </a:pPr>
            <a:r>
              <a:rPr lang="zh-CN" altLang="en-US" sz="2400" dirty="0">
                <a:cs typeface="+mn-ea"/>
                <a:sym typeface="+mn-lt"/>
              </a:rPr>
              <a:t>正向工程也称为革新或改造，这项活动不仅从现有程序中恢复设计信息，而且使用该信息去改变或重构现有系统，以提高其整体质量。</a:t>
            </a:r>
            <a:endParaRPr lang="en-US" altLang="zh-CN" sz="2400" dirty="0">
              <a:cs typeface="+mn-ea"/>
              <a:sym typeface="+mn-lt"/>
            </a:endParaRPr>
          </a:p>
        </p:txBody>
      </p:sp>
      <p:cxnSp>
        <p:nvCxnSpPr>
          <p:cNvPr id="9" name="直接连接符 8">
            <a:extLst>
              <a:ext uri="{FF2B5EF4-FFF2-40B4-BE49-F238E27FC236}">
                <a16:creationId xmlns:a16="http://schemas.microsoft.com/office/drawing/2014/main" id="{BA557C2A-4F29-F9EB-2B53-613BC0DB1123}"/>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0DABB78C-F737-D0C6-1E1A-A249F5B6B06B}"/>
              </a:ext>
            </a:extLst>
          </p:cNvPr>
          <p:cNvSpPr/>
          <p:nvPr/>
        </p:nvSpPr>
        <p:spPr>
          <a:xfrm>
            <a:off x="10700841"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5CF6509E-3AB8-BFA3-CD11-E1C671EFE222}"/>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定义</a:t>
            </a:r>
            <a:endParaRPr lang="zh-CN" altLang="en-US" sz="2000" b="1" dirty="0">
              <a:solidFill>
                <a:schemeClr val="bg1"/>
              </a:solidFill>
              <a:cs typeface="+mn-ea"/>
              <a:sym typeface="+mn-lt"/>
            </a:endParaRPr>
          </a:p>
        </p:txBody>
      </p:sp>
      <p:sp>
        <p:nvSpPr>
          <p:cNvPr id="12" name="TextBox 7">
            <a:extLst>
              <a:ext uri="{FF2B5EF4-FFF2-40B4-BE49-F238E27FC236}">
                <a16:creationId xmlns:a16="http://schemas.microsoft.com/office/drawing/2014/main" id="{041C0387-BD95-E406-9429-D1D81336AC72}"/>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DBC3E30A-54CC-EE64-7707-183FC0D3AA83}"/>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00C1BD67-4518-D82E-7891-DCC03A7EA585}"/>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逆向工程</a:t>
            </a:r>
          </a:p>
        </p:txBody>
      </p:sp>
      <p:cxnSp>
        <p:nvCxnSpPr>
          <p:cNvPr id="15" name="直接连接符 14">
            <a:extLst>
              <a:ext uri="{FF2B5EF4-FFF2-40B4-BE49-F238E27FC236}">
                <a16:creationId xmlns:a16="http://schemas.microsoft.com/office/drawing/2014/main" id="{39138ABC-A192-82E3-D1C1-9DC550F6206D}"/>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C020A10-4F67-41F9-AF23-4ABA6F546A4F}"/>
              </a:ext>
            </a:extLst>
          </p:cNvPr>
          <p:cNvCxnSpPr/>
          <p:nvPr/>
        </p:nvCxnSpPr>
        <p:spPr>
          <a:xfrm>
            <a:off x="7908715"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dirty="0">
                <a:solidFill>
                  <a:schemeClr val="tx1"/>
                </a:solidFill>
                <a:cs typeface="+mn-ea"/>
                <a:sym typeface="+mn-lt"/>
              </a:rPr>
              <a:t>本章小结</a:t>
            </a:r>
            <a:endParaRPr lang="zh-CN" altLang="en-US" sz="1200" dirty="0">
              <a:solidFill>
                <a:schemeClr val="tx1"/>
              </a:solidFill>
              <a:cs typeface="+mn-ea"/>
              <a:sym typeface="+mn-lt"/>
            </a:endParaRPr>
          </a:p>
        </p:txBody>
      </p:sp>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560" y="196850"/>
            <a:ext cx="2352040" cy="438785"/>
          </a:xfrm>
          <a:prstGeom prst="rect">
            <a:avLst/>
          </a:prstGeom>
        </p:spPr>
      </p:pic>
      <p:sp>
        <p:nvSpPr>
          <p:cNvPr id="17" name="文本框 16"/>
          <p:cNvSpPr txBox="1"/>
          <p:nvPr/>
        </p:nvSpPr>
        <p:spPr>
          <a:xfrm>
            <a:off x="412750" y="1169035"/>
            <a:ext cx="11366500" cy="5563831"/>
          </a:xfrm>
          <a:prstGeom prst="rect">
            <a:avLst/>
          </a:prstGeom>
          <a:noFill/>
        </p:spPr>
        <p:txBody>
          <a:bodyPr wrap="square">
            <a:spAutoFit/>
          </a:bodyPr>
          <a:lstStyle/>
          <a:p>
            <a:pPr marL="457200" indent="-457200">
              <a:lnSpc>
                <a:spcPct val="150000"/>
              </a:lnSpc>
              <a:buFont typeface="+mj-lt"/>
              <a:buAutoNum type="arabicPeriod"/>
              <a:defRPr/>
            </a:pPr>
            <a:r>
              <a:rPr lang="zh-CN" altLang="en-US" sz="2400" dirty="0">
                <a:cs typeface="+mn-ea"/>
                <a:sym typeface="+mn-lt"/>
              </a:rPr>
              <a:t>维护是软件生命周期的最后一个阶段，也是</a:t>
            </a:r>
            <a:r>
              <a:rPr lang="zh-CN" altLang="en-US" sz="2400" b="1" dirty="0">
                <a:cs typeface="+mn-ea"/>
                <a:sym typeface="+mn-lt"/>
              </a:rPr>
              <a:t>持续时间最长、代价最大</a:t>
            </a:r>
            <a:r>
              <a:rPr lang="zh-CN" altLang="en-US" sz="2400" dirty="0">
                <a:cs typeface="+mn-ea"/>
                <a:sym typeface="+mn-lt"/>
              </a:rPr>
              <a:t>的一个阶段。软件工程学的主要目的就是提高软件的可维护性，降低维护的代价。</a:t>
            </a:r>
            <a:endParaRPr lang="en-US" altLang="zh-CN" sz="2400" dirty="0">
              <a:cs typeface="+mn-ea"/>
              <a:sym typeface="+mn-lt"/>
            </a:endParaRPr>
          </a:p>
          <a:p>
            <a:pPr marL="457200" indent="-457200">
              <a:lnSpc>
                <a:spcPct val="150000"/>
              </a:lnSpc>
              <a:buFont typeface="+mj-lt"/>
              <a:buAutoNum type="arabicPeriod"/>
              <a:defRPr/>
            </a:pPr>
            <a:r>
              <a:rPr lang="zh-CN" altLang="en-US" sz="2400" dirty="0">
                <a:cs typeface="+mn-ea"/>
                <a:sym typeface="+mn-lt"/>
              </a:rPr>
              <a:t>软件维护通常包括</a:t>
            </a:r>
            <a:r>
              <a:rPr lang="en-US" altLang="zh-CN" sz="2400" b="1" dirty="0">
                <a:cs typeface="+mn-ea"/>
                <a:sym typeface="+mn-lt"/>
              </a:rPr>
              <a:t>4</a:t>
            </a:r>
            <a:r>
              <a:rPr lang="zh-CN" altLang="en-US" sz="2400" b="1" dirty="0">
                <a:cs typeface="+mn-ea"/>
                <a:sym typeface="+mn-lt"/>
              </a:rPr>
              <a:t>类活动</a:t>
            </a:r>
            <a:r>
              <a:rPr lang="zh-CN" altLang="en-US" sz="2400" dirty="0">
                <a:cs typeface="+mn-ea"/>
                <a:sym typeface="+mn-lt"/>
              </a:rPr>
              <a:t>：修正性维护、适应性维护、完善性维护、预防性维护。</a:t>
            </a:r>
            <a:endParaRPr lang="en-US" altLang="zh-CN" sz="2400" dirty="0">
              <a:cs typeface="+mn-ea"/>
              <a:sym typeface="+mn-lt"/>
            </a:endParaRPr>
          </a:p>
          <a:p>
            <a:pPr marL="457200" indent="-457200">
              <a:lnSpc>
                <a:spcPct val="150000"/>
              </a:lnSpc>
              <a:buFont typeface="+mj-lt"/>
              <a:buAutoNum type="arabicPeriod"/>
              <a:defRPr/>
            </a:pPr>
            <a:r>
              <a:rPr lang="zh-CN" altLang="en-US" sz="2400" dirty="0">
                <a:cs typeface="+mn-ea"/>
                <a:sym typeface="+mn-lt"/>
              </a:rPr>
              <a:t>软件的可理解性、可测试性、可修改性、可移植性和可重用性，是决定软件可维护性的基本因素。</a:t>
            </a:r>
            <a:endParaRPr lang="en-US" altLang="zh-CN" sz="2400" dirty="0">
              <a:cs typeface="+mn-ea"/>
              <a:sym typeface="+mn-lt"/>
            </a:endParaRPr>
          </a:p>
          <a:p>
            <a:pPr marL="457200" indent="-457200">
              <a:lnSpc>
                <a:spcPct val="150000"/>
              </a:lnSpc>
              <a:buFont typeface="+mj-lt"/>
              <a:buAutoNum type="arabicPeriod"/>
              <a:defRPr/>
            </a:pPr>
            <a:r>
              <a:rPr lang="zh-CN" altLang="en-US" sz="2400" dirty="0">
                <a:cs typeface="+mn-ea"/>
                <a:sym typeface="+mn-lt"/>
              </a:rPr>
              <a:t>在软件生命周期的每个阶段都必须充分考虑维护问题，并且为软件维护预做准备。</a:t>
            </a:r>
            <a:endParaRPr lang="en-US" altLang="zh-CN" sz="2400" dirty="0">
              <a:cs typeface="+mn-ea"/>
              <a:sym typeface="+mn-lt"/>
            </a:endParaRPr>
          </a:p>
          <a:p>
            <a:pPr marL="457200" indent="-457200">
              <a:lnSpc>
                <a:spcPct val="150000"/>
              </a:lnSpc>
              <a:buFont typeface="+mj-lt"/>
              <a:buAutoNum type="arabicPeriod"/>
              <a:defRPr/>
            </a:pPr>
            <a:r>
              <a:rPr lang="zh-CN" altLang="en-US" sz="2400" dirty="0">
                <a:cs typeface="+mn-ea"/>
                <a:sym typeface="+mn-lt"/>
              </a:rPr>
              <a:t>预防性维护实质上是软件再工程。典型的软件再工程过程模型定义了库存目录分析、文档重构、逆向工程、代码重构、数据重构和正向工程</a:t>
            </a:r>
            <a:r>
              <a:rPr lang="en-US" altLang="zh-CN" sz="2400" dirty="0">
                <a:cs typeface="+mn-ea"/>
                <a:sym typeface="+mn-lt"/>
              </a:rPr>
              <a:t>6</a:t>
            </a:r>
            <a:r>
              <a:rPr lang="zh-CN" altLang="en-US" sz="2400" dirty="0">
                <a:cs typeface="+mn-ea"/>
                <a:sym typeface="+mn-lt"/>
              </a:rPr>
              <a:t>类活动。</a:t>
            </a:r>
            <a:endParaRPr lang="en-US" altLang="zh-CN" sz="2400" dirty="0">
              <a:cs typeface="+mn-ea"/>
              <a:sym typeface="+mn-lt"/>
            </a:endParaRPr>
          </a:p>
          <a:p>
            <a:pPr marL="457200" indent="-457200">
              <a:lnSpc>
                <a:spcPct val="150000"/>
              </a:lnSpc>
              <a:buFont typeface="+mj-lt"/>
              <a:buAutoNum type="arabicPeriod"/>
              <a:defRPr/>
            </a:pPr>
            <a:endParaRPr lang="en-US" altLang="zh-CN" sz="2400" dirty="0">
              <a:cs typeface="+mn-ea"/>
              <a:sym typeface="+mn-lt"/>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cs typeface="+mn-ea"/>
                <a:sym typeface="+mn-lt"/>
              </a:rPr>
              <a:t>谢谢</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18" name="object 3">
            <a:extLst>
              <a:ext uri="{FF2B5EF4-FFF2-40B4-BE49-F238E27FC236}">
                <a16:creationId xmlns:a16="http://schemas.microsoft.com/office/drawing/2014/main" id="{2BB593BD-EA56-4199-AABB-C27EDCDBBEB5}"/>
              </a:ext>
            </a:extLst>
          </p:cNvPr>
          <p:cNvSpPr txBox="1"/>
          <p:nvPr/>
        </p:nvSpPr>
        <p:spPr>
          <a:xfrm>
            <a:off x="927100" y="1937539"/>
            <a:ext cx="10918561" cy="4451219"/>
          </a:xfrm>
          <a:prstGeom prst="rect">
            <a:avLst/>
          </a:prstGeom>
        </p:spPr>
        <p:txBody>
          <a:bodyPr vert="horz" wrap="square" lIns="0" tIns="12700" rIns="0" bIns="0" rtlCol="0">
            <a:spAutoFit/>
          </a:bodyPr>
          <a:lstStyle/>
          <a:p>
            <a:pPr marL="12700" marR="5080">
              <a:lnSpc>
                <a:spcPct val="128800"/>
              </a:lnSpc>
              <a:spcBef>
                <a:spcPts val="100"/>
              </a:spcBef>
            </a:pPr>
            <a:r>
              <a:rPr sz="2400" spc="45" dirty="0">
                <a:solidFill>
                  <a:srgbClr val="0033CC"/>
                </a:solidFill>
                <a:latin typeface="黑体" panose="02010609060101010101" pitchFamily="49" charset="-122"/>
                <a:cs typeface="微软雅黑"/>
              </a:rPr>
              <a:t>项目实施</a:t>
            </a:r>
            <a:r>
              <a:rPr sz="2400" spc="45" dirty="0">
                <a:latin typeface="黑体" panose="02010609060101010101" pitchFamily="49" charset="-122"/>
                <a:cs typeface="微软雅黑"/>
              </a:rPr>
              <a:t>是将软件系统部署到客户方的计算机系统</a:t>
            </a:r>
            <a:r>
              <a:rPr sz="2400" spc="40" dirty="0">
                <a:latin typeface="黑体" panose="02010609060101010101" pitchFamily="49" charset="-122"/>
                <a:cs typeface="微软雅黑"/>
              </a:rPr>
              <a:t>上</a:t>
            </a:r>
            <a:r>
              <a:rPr sz="2400" spc="45" dirty="0">
                <a:latin typeface="黑体" panose="02010609060101010101" pitchFamily="49" charset="-122"/>
                <a:cs typeface="微软雅黑"/>
              </a:rPr>
              <a:t>，协助客户准备基础数</a:t>
            </a:r>
            <a:r>
              <a:rPr sz="2400" spc="-5" dirty="0">
                <a:latin typeface="黑体" panose="02010609060101010101" pitchFamily="49" charset="-122"/>
                <a:cs typeface="微软雅黑"/>
              </a:rPr>
              <a:t>据</a:t>
            </a:r>
            <a:r>
              <a:rPr sz="2400" dirty="0">
                <a:latin typeface="黑体" panose="02010609060101010101" pitchFamily="49" charset="-122"/>
                <a:cs typeface="微软雅黑"/>
              </a:rPr>
              <a:t>， 使软件系统顺利上线运行。</a:t>
            </a:r>
          </a:p>
          <a:p>
            <a:pPr marL="885825" indent="-274320">
              <a:lnSpc>
                <a:spcPct val="100000"/>
              </a:lnSpc>
              <a:spcBef>
                <a:spcPts val="2505"/>
              </a:spcBef>
              <a:buFont typeface="Arial"/>
              <a:buChar char="•"/>
              <a:tabLst>
                <a:tab pos="885825" algn="l"/>
                <a:tab pos="886460" algn="l"/>
              </a:tabLst>
            </a:pPr>
            <a:r>
              <a:rPr sz="2400" dirty="0">
                <a:solidFill>
                  <a:srgbClr val="0033CC"/>
                </a:solidFill>
                <a:latin typeface="黑体" panose="02010609060101010101" pitchFamily="49" charset="-122"/>
                <a:cs typeface="微软雅黑"/>
              </a:rPr>
              <a:t>保证软件符合需求</a:t>
            </a:r>
            <a:r>
              <a:rPr sz="2400" dirty="0">
                <a:solidFill>
                  <a:srgbClr val="004DD6"/>
                </a:solidFill>
                <a:latin typeface="黑体" panose="02010609060101010101" pitchFamily="49" charset="-122"/>
                <a:cs typeface="微软雅黑"/>
              </a:rPr>
              <a:t>，</a:t>
            </a:r>
            <a:r>
              <a:rPr sz="2400" dirty="0">
                <a:solidFill>
                  <a:srgbClr val="0033CC"/>
                </a:solidFill>
                <a:latin typeface="黑体" panose="02010609060101010101" pitchFamily="49" charset="-122"/>
                <a:cs typeface="微软雅黑"/>
              </a:rPr>
              <a:t>质量过关</a:t>
            </a:r>
            <a:endParaRPr sz="2400" dirty="0">
              <a:latin typeface="黑体" panose="02010609060101010101" pitchFamily="49" charset="-122"/>
              <a:cs typeface="微软雅黑"/>
            </a:endParaRPr>
          </a:p>
          <a:p>
            <a:pPr marL="885825">
              <a:lnSpc>
                <a:spcPct val="100000"/>
              </a:lnSpc>
              <a:spcBef>
                <a:spcPts val="1160"/>
              </a:spcBef>
            </a:pPr>
            <a:r>
              <a:rPr sz="2400" dirty="0">
                <a:latin typeface="黑体" panose="02010609060101010101" pitchFamily="49" charset="-122"/>
                <a:cs typeface="微软雅黑"/>
              </a:rPr>
              <a:t>全面做好测试工作（集成测试、功能测试、性能测试）</a:t>
            </a:r>
          </a:p>
          <a:p>
            <a:pPr marL="885825" indent="-274320">
              <a:lnSpc>
                <a:spcPct val="100000"/>
              </a:lnSpc>
              <a:spcBef>
                <a:spcPts val="1760"/>
              </a:spcBef>
              <a:buFont typeface="Arial"/>
              <a:buChar char="•"/>
              <a:tabLst>
                <a:tab pos="885825" algn="l"/>
                <a:tab pos="886460" algn="l"/>
              </a:tabLst>
            </a:pPr>
            <a:r>
              <a:rPr sz="2400" dirty="0">
                <a:solidFill>
                  <a:srgbClr val="0033CC"/>
                </a:solidFill>
                <a:latin typeface="黑体" panose="02010609060101010101" pitchFamily="49" charset="-122"/>
                <a:cs typeface="微软雅黑"/>
              </a:rPr>
              <a:t>制定实施计划</a:t>
            </a:r>
            <a:endParaRPr sz="2400" dirty="0">
              <a:latin typeface="黑体" panose="02010609060101010101" pitchFamily="49" charset="-122"/>
              <a:cs typeface="微软雅黑"/>
            </a:endParaRPr>
          </a:p>
          <a:p>
            <a:pPr marL="885825">
              <a:lnSpc>
                <a:spcPct val="100000"/>
              </a:lnSpc>
              <a:spcBef>
                <a:spcPts val="1260"/>
              </a:spcBef>
            </a:pPr>
            <a:r>
              <a:rPr sz="2400" dirty="0">
                <a:latin typeface="黑体" panose="02010609060101010101" pitchFamily="49" charset="-122"/>
                <a:cs typeface="微软雅黑"/>
              </a:rPr>
              <a:t>要发布的代码版本、数据库创建方式、基础数据准备方式</a:t>
            </a:r>
          </a:p>
          <a:p>
            <a:pPr marL="885825" indent="-274320">
              <a:lnSpc>
                <a:spcPct val="100000"/>
              </a:lnSpc>
              <a:spcBef>
                <a:spcPts val="1760"/>
              </a:spcBef>
              <a:buFont typeface="Arial"/>
              <a:buChar char="•"/>
              <a:tabLst>
                <a:tab pos="885825" algn="l"/>
                <a:tab pos="886460" algn="l"/>
              </a:tabLst>
            </a:pPr>
            <a:r>
              <a:rPr sz="2400" dirty="0">
                <a:solidFill>
                  <a:srgbClr val="0033CC"/>
                </a:solidFill>
                <a:latin typeface="黑体" panose="02010609060101010101" pitchFamily="49" charset="-122"/>
                <a:cs typeface="微软雅黑"/>
              </a:rPr>
              <a:t>准备好程序代码和相关文档</a:t>
            </a:r>
            <a:endParaRPr sz="2400" dirty="0">
              <a:latin typeface="黑体" panose="02010609060101010101" pitchFamily="49" charset="-122"/>
              <a:cs typeface="微软雅黑"/>
            </a:endParaRPr>
          </a:p>
          <a:p>
            <a:pPr marL="885825">
              <a:lnSpc>
                <a:spcPct val="100000"/>
              </a:lnSpc>
              <a:spcBef>
                <a:spcPts val="1260"/>
              </a:spcBef>
            </a:pPr>
            <a:r>
              <a:rPr sz="2400" dirty="0">
                <a:latin typeface="黑体" panose="02010609060101010101" pitchFamily="49" charset="-122"/>
                <a:cs typeface="微软雅黑"/>
              </a:rPr>
              <a:t>用户手册以及其他系统文档（如需求说明书、设计文档等）</a:t>
            </a:r>
          </a:p>
        </p:txBody>
      </p:sp>
      <p:sp>
        <p:nvSpPr>
          <p:cNvPr id="20" name="TextBox 6">
            <a:extLst>
              <a:ext uri="{FF2B5EF4-FFF2-40B4-BE49-F238E27FC236}">
                <a16:creationId xmlns:a16="http://schemas.microsoft.com/office/drawing/2014/main" id="{424EC29F-071B-4B95-B594-6272BB0ACB5C}"/>
              </a:ext>
            </a:extLst>
          </p:cNvPr>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1.1 </a:t>
            </a:r>
            <a:r>
              <a:rPr lang="zh-CN" altLang="en-US" sz="2800" b="1" dirty="0">
                <a:solidFill>
                  <a:schemeClr val="tx1">
                    <a:lumMod val="65000"/>
                    <a:lumOff val="35000"/>
                  </a:schemeClr>
                </a:solidFill>
                <a:cs typeface="+mn-ea"/>
                <a:sym typeface="+mn-lt"/>
              </a:rPr>
              <a:t>软件交付</a:t>
            </a:r>
          </a:p>
        </p:txBody>
      </p:sp>
      <p:cxnSp>
        <p:nvCxnSpPr>
          <p:cNvPr id="2" name="直接连接符 1">
            <a:extLst>
              <a:ext uri="{FF2B5EF4-FFF2-40B4-BE49-F238E27FC236}">
                <a16:creationId xmlns:a16="http://schemas.microsoft.com/office/drawing/2014/main" id="{6407935D-ADA9-95A3-94E7-D21304FB2048}"/>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EB23127E-EBA9-32AB-2EF3-8BA865A55BD0}"/>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918CDC29-E287-4709-36F1-533923A8A3AD}"/>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2" name="TextBox 7">
            <a:extLst>
              <a:ext uri="{FF2B5EF4-FFF2-40B4-BE49-F238E27FC236}">
                <a16:creationId xmlns:a16="http://schemas.microsoft.com/office/drawing/2014/main" id="{01E9F880-1710-F534-F082-674974372673}"/>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E4123E2B-1318-EE12-1DF8-430EFE29155F}"/>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C42BAA3F-2D0C-391D-8145-8F34C48FE6F6}"/>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5" name="直接连接符 14">
            <a:extLst>
              <a:ext uri="{FF2B5EF4-FFF2-40B4-BE49-F238E27FC236}">
                <a16:creationId xmlns:a16="http://schemas.microsoft.com/office/drawing/2014/main" id="{3A3646C8-8FD2-5E0A-5C6C-C8C404C14028}"/>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841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4" name="object 6">
            <a:extLst>
              <a:ext uri="{FF2B5EF4-FFF2-40B4-BE49-F238E27FC236}">
                <a16:creationId xmlns:a16="http://schemas.microsoft.com/office/drawing/2014/main" id="{2774BCB4-C347-45DB-AE76-B0FC4B3DD7BC}"/>
              </a:ext>
            </a:extLst>
          </p:cNvPr>
          <p:cNvSpPr txBox="1"/>
          <p:nvPr/>
        </p:nvSpPr>
        <p:spPr>
          <a:xfrm>
            <a:off x="927100" y="1832749"/>
            <a:ext cx="10458109" cy="1034257"/>
          </a:xfrm>
          <a:prstGeom prst="rect">
            <a:avLst/>
          </a:prstGeom>
        </p:spPr>
        <p:txBody>
          <a:bodyPr vert="horz" wrap="square" lIns="0" tIns="12700" rIns="0" bIns="0" rtlCol="0" anchor="ctr">
            <a:spAutoFit/>
          </a:bodyPr>
          <a:lstStyle/>
          <a:p>
            <a:pPr marL="12700" marR="5080">
              <a:lnSpc>
                <a:spcPct val="150000"/>
              </a:lnSpc>
              <a:spcBef>
                <a:spcPts val="100"/>
              </a:spcBef>
            </a:pPr>
            <a:r>
              <a:rPr lang="zh-CN" altLang="en-US" sz="2400" spc="40" dirty="0">
                <a:latin typeface="黑体" panose="02010609060101010101" pitchFamily="49" charset="-122"/>
                <a:cs typeface="微软雅黑"/>
              </a:rPr>
              <a:t>在系统部署完成、基础数据准备齐全之后，应该组织客户培训，使其掌握对 </a:t>
            </a:r>
            <a:r>
              <a:rPr lang="zh-CN" altLang="en-US" sz="2400" dirty="0">
                <a:latin typeface="黑体" panose="02010609060101010101" pitchFamily="49" charset="-122"/>
                <a:cs typeface="微软雅黑"/>
              </a:rPr>
              <a:t>软件系统的使用和操作。</a:t>
            </a:r>
          </a:p>
        </p:txBody>
      </p:sp>
      <p:sp>
        <p:nvSpPr>
          <p:cNvPr id="5" name="object 4">
            <a:extLst>
              <a:ext uri="{FF2B5EF4-FFF2-40B4-BE49-F238E27FC236}">
                <a16:creationId xmlns:a16="http://schemas.microsoft.com/office/drawing/2014/main" id="{0E1AD952-8BA8-4188-A699-62280AED01B3}"/>
              </a:ext>
            </a:extLst>
          </p:cNvPr>
          <p:cNvSpPr/>
          <p:nvPr/>
        </p:nvSpPr>
        <p:spPr>
          <a:xfrm>
            <a:off x="1151690" y="3006956"/>
            <a:ext cx="4708819" cy="3131178"/>
          </a:xfrm>
          <a:prstGeom prst="rect">
            <a:avLst/>
          </a:prstGeom>
          <a:blipFill>
            <a:blip r:embed="rId4" cstate="print"/>
            <a:stretch>
              <a:fillRect/>
            </a:stretch>
          </a:blipFill>
        </p:spPr>
        <p:txBody>
          <a:bodyPr wrap="square" lIns="0" tIns="0" rIns="0" bIns="0" rtlCol="0"/>
          <a:lstStyle/>
          <a:p>
            <a:endParaRPr/>
          </a:p>
        </p:txBody>
      </p:sp>
      <p:sp>
        <p:nvSpPr>
          <p:cNvPr id="30" name="文本框 29">
            <a:extLst>
              <a:ext uri="{FF2B5EF4-FFF2-40B4-BE49-F238E27FC236}">
                <a16:creationId xmlns:a16="http://schemas.microsoft.com/office/drawing/2014/main" id="{80AFFB8F-C0E7-4100-81E8-A6A91E2E5DA4}"/>
              </a:ext>
            </a:extLst>
          </p:cNvPr>
          <p:cNvSpPr txBox="1"/>
          <p:nvPr/>
        </p:nvSpPr>
        <p:spPr>
          <a:xfrm>
            <a:off x="6331493" y="3006956"/>
            <a:ext cx="6326504" cy="334457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dirty="0">
                <a:solidFill>
                  <a:srgbClr val="0070C0"/>
                </a:solidFill>
              </a:rPr>
              <a:t>选择合适的培训人员 </a:t>
            </a:r>
            <a:endParaRPr lang="en-US" altLang="zh-CN" sz="2400" dirty="0">
              <a:solidFill>
                <a:srgbClr val="0070C0"/>
              </a:solidFill>
            </a:endParaRPr>
          </a:p>
          <a:p>
            <a:pPr>
              <a:lnSpc>
                <a:spcPct val="150000"/>
              </a:lnSpc>
            </a:pPr>
            <a:r>
              <a:rPr lang="en-US" altLang="zh-CN" sz="2400" dirty="0"/>
              <a:t>	</a:t>
            </a:r>
            <a:r>
              <a:rPr lang="zh-CN" altLang="en-US" sz="2400" dirty="0"/>
              <a:t>经验丰富、了解业务和系统</a:t>
            </a:r>
          </a:p>
          <a:p>
            <a:pPr marL="342900" indent="-342900">
              <a:lnSpc>
                <a:spcPct val="150000"/>
              </a:lnSpc>
              <a:buFont typeface="Arial" panose="020B0604020202020204" pitchFamily="34" charset="0"/>
              <a:buChar char="•"/>
            </a:pPr>
            <a:r>
              <a:rPr lang="zh-CN" altLang="en-US" sz="2400" dirty="0">
                <a:solidFill>
                  <a:srgbClr val="0070C0"/>
                </a:solidFill>
              </a:rPr>
              <a:t>准备好培训内容</a:t>
            </a:r>
            <a:endParaRPr lang="en-US" altLang="zh-CN" sz="2400" dirty="0">
              <a:solidFill>
                <a:srgbClr val="0070C0"/>
              </a:solidFill>
            </a:endParaRPr>
          </a:p>
          <a:p>
            <a:pPr>
              <a:lnSpc>
                <a:spcPct val="150000"/>
              </a:lnSpc>
            </a:pPr>
            <a:r>
              <a:rPr lang="en-US" altLang="zh-CN" sz="2400" dirty="0"/>
              <a:t>	</a:t>
            </a:r>
            <a:r>
              <a:rPr lang="zh-CN" altLang="en-US" sz="2400" dirty="0"/>
              <a:t>不要临时抱佛脚</a:t>
            </a:r>
          </a:p>
          <a:p>
            <a:pPr marL="342900" indent="-342900">
              <a:lnSpc>
                <a:spcPct val="150000"/>
              </a:lnSpc>
              <a:buFont typeface="Arial" panose="020B0604020202020204" pitchFamily="34" charset="0"/>
              <a:buChar char="•"/>
            </a:pPr>
            <a:r>
              <a:rPr lang="zh-CN" altLang="en-US" sz="2400" dirty="0">
                <a:solidFill>
                  <a:srgbClr val="0070C0"/>
                </a:solidFill>
              </a:rPr>
              <a:t>制定培训计划</a:t>
            </a:r>
            <a:endParaRPr lang="en-US" altLang="zh-CN" sz="2400" dirty="0">
              <a:solidFill>
                <a:srgbClr val="0070C0"/>
              </a:solidFill>
            </a:endParaRPr>
          </a:p>
          <a:p>
            <a:pPr>
              <a:lnSpc>
                <a:spcPct val="150000"/>
              </a:lnSpc>
            </a:pPr>
            <a:r>
              <a:rPr lang="en-US" altLang="zh-CN" sz="2400" dirty="0"/>
              <a:t>	</a:t>
            </a:r>
            <a:r>
              <a:rPr lang="zh-CN" altLang="en-US" sz="2400" dirty="0"/>
              <a:t>与客户沟通协调，安排时间</a:t>
            </a:r>
          </a:p>
        </p:txBody>
      </p:sp>
      <p:sp>
        <p:nvSpPr>
          <p:cNvPr id="10" name="TextBox 6">
            <a:extLst>
              <a:ext uri="{FF2B5EF4-FFF2-40B4-BE49-F238E27FC236}">
                <a16:creationId xmlns:a16="http://schemas.microsoft.com/office/drawing/2014/main" id="{DAABE5E4-9F2D-4965-843A-1B1D736EAD78}"/>
              </a:ext>
            </a:extLst>
          </p:cNvPr>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1.1 </a:t>
            </a:r>
            <a:r>
              <a:rPr lang="zh-CN" altLang="en-US" sz="2800" b="1" dirty="0">
                <a:solidFill>
                  <a:schemeClr val="tx1">
                    <a:lumMod val="65000"/>
                    <a:lumOff val="35000"/>
                  </a:schemeClr>
                </a:solidFill>
                <a:cs typeface="+mn-ea"/>
                <a:sym typeface="+mn-lt"/>
              </a:rPr>
              <a:t>软件交付</a:t>
            </a:r>
          </a:p>
        </p:txBody>
      </p:sp>
      <p:cxnSp>
        <p:nvCxnSpPr>
          <p:cNvPr id="2" name="直接连接符 1">
            <a:extLst>
              <a:ext uri="{FF2B5EF4-FFF2-40B4-BE49-F238E27FC236}">
                <a16:creationId xmlns:a16="http://schemas.microsoft.com/office/drawing/2014/main" id="{0535D40B-9689-E373-E92E-9846E591C82D}"/>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8E96147A-E7E5-9D84-A668-A08280933911}"/>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4" name="TextBox 6">
            <a:extLst>
              <a:ext uri="{FF2B5EF4-FFF2-40B4-BE49-F238E27FC236}">
                <a16:creationId xmlns:a16="http://schemas.microsoft.com/office/drawing/2014/main" id="{91DCFC09-C518-3B6C-2CE2-CF16B5E52206}"/>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5" name="TextBox 7">
            <a:extLst>
              <a:ext uri="{FF2B5EF4-FFF2-40B4-BE49-F238E27FC236}">
                <a16:creationId xmlns:a16="http://schemas.microsoft.com/office/drawing/2014/main" id="{8D0A9DF5-6E6E-7A94-E7B2-7856926FE929}"/>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6" name="TextBox 9">
            <a:extLst>
              <a:ext uri="{FF2B5EF4-FFF2-40B4-BE49-F238E27FC236}">
                <a16:creationId xmlns:a16="http://schemas.microsoft.com/office/drawing/2014/main" id="{104844D5-4590-5A28-32A7-A0BED54FB5F5}"/>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7" name="TextBox 10">
            <a:extLst>
              <a:ext uri="{FF2B5EF4-FFF2-40B4-BE49-F238E27FC236}">
                <a16:creationId xmlns:a16="http://schemas.microsoft.com/office/drawing/2014/main" id="{3A39CC6E-616C-0E0B-C66C-363AB9D545FA}"/>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8" name="直接连接符 17">
            <a:extLst>
              <a:ext uri="{FF2B5EF4-FFF2-40B4-BE49-F238E27FC236}">
                <a16:creationId xmlns:a16="http://schemas.microsoft.com/office/drawing/2014/main" id="{8B1C72D8-E544-4FD4-7FD8-B540B4A4873E}"/>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2282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6" name="object 3">
            <a:extLst>
              <a:ext uri="{FF2B5EF4-FFF2-40B4-BE49-F238E27FC236}">
                <a16:creationId xmlns:a16="http://schemas.microsoft.com/office/drawing/2014/main" id="{7BDDDB10-62DC-469D-87E2-DE57426A6623}"/>
              </a:ext>
            </a:extLst>
          </p:cNvPr>
          <p:cNvSpPr txBox="1"/>
          <p:nvPr/>
        </p:nvSpPr>
        <p:spPr>
          <a:xfrm>
            <a:off x="1030230" y="1840370"/>
            <a:ext cx="10867977" cy="3555460"/>
          </a:xfrm>
          <a:prstGeom prst="rect">
            <a:avLst/>
          </a:prstGeom>
        </p:spPr>
        <p:txBody>
          <a:bodyPr vert="horz" wrap="square" lIns="0" tIns="109220" rIns="0" bIns="0" rtlCol="0">
            <a:spAutoFit/>
          </a:bodyPr>
          <a:lstStyle/>
          <a:p>
            <a:pPr marL="12700">
              <a:lnSpc>
                <a:spcPct val="150000"/>
              </a:lnSpc>
              <a:spcBef>
                <a:spcPts val="860"/>
              </a:spcBef>
            </a:pPr>
            <a:r>
              <a:rPr lang="zh-CN" altLang="en-US" sz="2400" spc="20" dirty="0">
                <a:latin typeface="黑体" panose="02010609060101010101" pitchFamily="49" charset="-122"/>
                <a:cs typeface="微软雅黑"/>
              </a:rPr>
              <a:t>客户对系统进行验收测试，包括范围核实（用户需求是否全部实现）和质量核实</a:t>
            </a:r>
            <a:endParaRPr lang="zh-CN" altLang="en-US" sz="2400" dirty="0">
              <a:latin typeface="黑体" panose="02010609060101010101" pitchFamily="49" charset="-122"/>
              <a:cs typeface="微软雅黑"/>
            </a:endParaRPr>
          </a:p>
          <a:p>
            <a:pPr marL="12700">
              <a:lnSpc>
                <a:spcPct val="150000"/>
              </a:lnSpc>
              <a:spcBef>
                <a:spcPts val="760"/>
              </a:spcBef>
            </a:pPr>
            <a:r>
              <a:rPr lang="zh-CN" altLang="en-US" sz="2400" dirty="0">
                <a:latin typeface="黑体" panose="02010609060101010101" pitchFamily="49" charset="-122"/>
                <a:cs typeface="微软雅黑"/>
              </a:rPr>
              <a:t>（质量属性是否满足要求）。</a:t>
            </a:r>
            <a:endParaRPr lang="zh-CN" altLang="en-US" sz="3200" dirty="0">
              <a:latin typeface="Times New Roman"/>
              <a:cs typeface="Times New Roman"/>
            </a:endParaRPr>
          </a:p>
          <a:p>
            <a:pPr>
              <a:lnSpc>
                <a:spcPct val="150000"/>
              </a:lnSpc>
              <a:spcBef>
                <a:spcPts val="55"/>
              </a:spcBef>
            </a:pPr>
            <a:endParaRPr lang="zh-CN" altLang="en-US" sz="2800" dirty="0">
              <a:latin typeface="Times New Roman"/>
              <a:cs typeface="Times New Roman"/>
            </a:endParaRPr>
          </a:p>
          <a:p>
            <a:pPr marL="5229225" marR="267970" algn="just">
              <a:lnSpc>
                <a:spcPct val="150000"/>
              </a:lnSpc>
            </a:pPr>
            <a:r>
              <a:rPr lang="zh-CN" altLang="en-US" sz="2400" spc="110" dirty="0">
                <a:latin typeface="黑体" panose="02010609060101010101" pitchFamily="49" charset="-122"/>
                <a:cs typeface="微软雅黑"/>
              </a:rPr>
              <a:t>客户在验收报告上签</a:t>
            </a:r>
            <a:r>
              <a:rPr lang="zh-CN" altLang="en-US" sz="2400" spc="114" dirty="0">
                <a:latin typeface="黑体" panose="02010609060101010101" pitchFamily="49" charset="-122"/>
                <a:cs typeface="微软雅黑"/>
              </a:rPr>
              <a:t>字</a:t>
            </a:r>
            <a:r>
              <a:rPr lang="zh-CN" altLang="en-US" sz="2400" spc="110" dirty="0">
                <a:latin typeface="黑体" panose="02010609060101010101" pitchFamily="49" charset="-122"/>
                <a:cs typeface="微软雅黑"/>
              </a:rPr>
              <a:t>，一切尘埃 落定。对于大中型项目，还会有一 </a:t>
            </a:r>
            <a:r>
              <a:rPr lang="zh-CN" altLang="en-US" sz="2400" dirty="0">
                <a:latin typeface="黑体" panose="02010609060101010101" pitchFamily="49" charset="-122"/>
                <a:cs typeface="微软雅黑"/>
              </a:rPr>
              <a:t>个签字验收仪式。</a:t>
            </a:r>
          </a:p>
        </p:txBody>
      </p:sp>
      <p:sp>
        <p:nvSpPr>
          <p:cNvPr id="7" name="object 4">
            <a:extLst>
              <a:ext uri="{FF2B5EF4-FFF2-40B4-BE49-F238E27FC236}">
                <a16:creationId xmlns:a16="http://schemas.microsoft.com/office/drawing/2014/main" id="{74F0C474-25E2-4371-99C3-7B2AB1DE2F90}"/>
              </a:ext>
            </a:extLst>
          </p:cNvPr>
          <p:cNvSpPr/>
          <p:nvPr/>
        </p:nvSpPr>
        <p:spPr>
          <a:xfrm>
            <a:off x="1030230" y="3281348"/>
            <a:ext cx="4399019" cy="2547952"/>
          </a:xfrm>
          <a:prstGeom prst="rect">
            <a:avLst/>
          </a:prstGeom>
          <a:blipFill>
            <a:blip r:embed="rId4" cstate="print"/>
            <a:stretch>
              <a:fillRect/>
            </a:stretch>
          </a:blipFill>
        </p:spPr>
        <p:txBody>
          <a:bodyPr wrap="square" lIns="0" tIns="0" rIns="0" bIns="0" rtlCol="0"/>
          <a:lstStyle/>
          <a:p>
            <a:endParaRPr/>
          </a:p>
        </p:txBody>
      </p:sp>
      <p:sp>
        <p:nvSpPr>
          <p:cNvPr id="8" name="TextBox 6">
            <a:extLst>
              <a:ext uri="{FF2B5EF4-FFF2-40B4-BE49-F238E27FC236}">
                <a16:creationId xmlns:a16="http://schemas.microsoft.com/office/drawing/2014/main" id="{092273DD-885C-4CEF-8A06-CA3138154E7C}"/>
              </a:ext>
            </a:extLst>
          </p:cNvPr>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1.1 </a:t>
            </a:r>
            <a:r>
              <a:rPr lang="zh-CN" altLang="en-US" sz="2800" b="1" dirty="0">
                <a:solidFill>
                  <a:schemeClr val="tx1">
                    <a:lumMod val="65000"/>
                    <a:lumOff val="35000"/>
                  </a:schemeClr>
                </a:solidFill>
                <a:cs typeface="+mn-ea"/>
                <a:sym typeface="+mn-lt"/>
              </a:rPr>
              <a:t>软件交付</a:t>
            </a:r>
          </a:p>
        </p:txBody>
      </p:sp>
      <p:cxnSp>
        <p:nvCxnSpPr>
          <p:cNvPr id="2" name="直接连接符 1">
            <a:extLst>
              <a:ext uri="{FF2B5EF4-FFF2-40B4-BE49-F238E27FC236}">
                <a16:creationId xmlns:a16="http://schemas.microsoft.com/office/drawing/2014/main" id="{BB69A44C-6F7F-78C1-8BBE-D343932272A8}"/>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18587A1C-F3A4-98B9-9FD5-A614474B8804}"/>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4" name="TextBox 6">
            <a:extLst>
              <a:ext uri="{FF2B5EF4-FFF2-40B4-BE49-F238E27FC236}">
                <a16:creationId xmlns:a16="http://schemas.microsoft.com/office/drawing/2014/main" id="{1E9DB0B0-78A5-F37E-3DA3-99FC62F5DD1D}"/>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5" name="TextBox 7">
            <a:extLst>
              <a:ext uri="{FF2B5EF4-FFF2-40B4-BE49-F238E27FC236}">
                <a16:creationId xmlns:a16="http://schemas.microsoft.com/office/drawing/2014/main" id="{3B20D24D-9415-A87D-4F78-896C94C9FE8A}"/>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6" name="TextBox 9">
            <a:extLst>
              <a:ext uri="{FF2B5EF4-FFF2-40B4-BE49-F238E27FC236}">
                <a16:creationId xmlns:a16="http://schemas.microsoft.com/office/drawing/2014/main" id="{73E9D2E1-69F1-2A37-EB23-D19115C936EB}"/>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7" name="TextBox 10">
            <a:extLst>
              <a:ext uri="{FF2B5EF4-FFF2-40B4-BE49-F238E27FC236}">
                <a16:creationId xmlns:a16="http://schemas.microsoft.com/office/drawing/2014/main" id="{3D58CFC6-2C6E-3074-86E9-0294DEE0EAB0}"/>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8" name="直接连接符 17">
            <a:extLst>
              <a:ext uri="{FF2B5EF4-FFF2-40B4-BE49-F238E27FC236}">
                <a16:creationId xmlns:a16="http://schemas.microsoft.com/office/drawing/2014/main" id="{45670648-41E1-B54C-6C78-05F47006C971}"/>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816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6"/>
          <p:cNvSpPr txBox="1"/>
          <p:nvPr/>
        </p:nvSpPr>
        <p:spPr>
          <a:xfrm>
            <a:off x="537210" y="1186815"/>
            <a:ext cx="5212080" cy="527825"/>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1.2 </a:t>
            </a:r>
            <a:r>
              <a:rPr lang="zh-CN" altLang="en-US" sz="2800" b="1" dirty="0">
                <a:solidFill>
                  <a:schemeClr val="tx1">
                    <a:lumMod val="65000"/>
                    <a:lumOff val="35000"/>
                  </a:schemeClr>
                </a:solidFill>
                <a:cs typeface="+mn-ea"/>
                <a:sym typeface="+mn-lt"/>
              </a:rPr>
              <a:t>软件部署</a:t>
            </a:r>
          </a:p>
        </p:txBody>
      </p:sp>
      <p:sp>
        <p:nvSpPr>
          <p:cNvPr id="24"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pic>
        <p:nvPicPr>
          <p:cNvPr id="44" name="图片 43"/>
          <p:cNvPicPr>
            <a:picLocks noChangeAspect="1"/>
          </p:cNvPicPr>
          <p:nvPr/>
        </p:nvPicPr>
        <p:blipFill>
          <a:blip r:embed="rId3"/>
          <a:stretch>
            <a:fillRect/>
          </a:stretch>
        </p:blipFill>
        <p:spPr>
          <a:xfrm>
            <a:off x="135890" y="26670"/>
            <a:ext cx="791210" cy="715645"/>
          </a:xfrm>
          <a:prstGeom prst="rect">
            <a:avLst/>
          </a:prstGeom>
        </p:spPr>
      </p:pic>
      <p:sp>
        <p:nvSpPr>
          <p:cNvPr id="45" name="TextBox 7"/>
          <p:cNvSpPr txBox="1"/>
          <p:nvPr/>
        </p:nvSpPr>
        <p:spPr>
          <a:xfrm>
            <a:off x="739775" y="114300"/>
            <a:ext cx="2185670" cy="587375"/>
          </a:xfrm>
          <a:prstGeom prst="rect">
            <a:avLst/>
          </a:prstGeom>
          <a:noFill/>
        </p:spPr>
        <p:txBody>
          <a:bodyPr wrap="square" lIns="0" tIns="48000" rIns="0" bIns="48000" rtlCol="0">
            <a:spAutoFit/>
          </a:bodyPr>
          <a:lstStyle/>
          <a:p>
            <a:pPr algn="ctr"/>
            <a:r>
              <a:rPr lang="zh-CN" altLang="en-US" sz="3200" b="1" dirty="0">
                <a:solidFill>
                  <a:schemeClr val="tx1"/>
                </a:solidFill>
                <a:cs typeface="+mn-ea"/>
                <a:sym typeface="+mn-lt"/>
              </a:rPr>
              <a:t>软件维护</a:t>
            </a:r>
          </a:p>
        </p:txBody>
      </p:sp>
      <p:sp>
        <p:nvSpPr>
          <p:cNvPr id="20" name="object 3">
            <a:extLst>
              <a:ext uri="{FF2B5EF4-FFF2-40B4-BE49-F238E27FC236}">
                <a16:creationId xmlns:a16="http://schemas.microsoft.com/office/drawing/2014/main" id="{E0EABA0B-E99D-4F50-9579-29E22537C924}"/>
              </a:ext>
            </a:extLst>
          </p:cNvPr>
          <p:cNvSpPr/>
          <p:nvPr/>
        </p:nvSpPr>
        <p:spPr>
          <a:xfrm>
            <a:off x="1339286" y="3005245"/>
            <a:ext cx="986648" cy="1727565"/>
          </a:xfrm>
          <a:prstGeom prst="rect">
            <a:avLst/>
          </a:prstGeom>
          <a:blipFill>
            <a:blip r:embed="rId4" cstate="print"/>
            <a:stretch>
              <a:fillRect/>
            </a:stretch>
          </a:blipFill>
        </p:spPr>
        <p:txBody>
          <a:bodyPr wrap="square" lIns="0" tIns="0" rIns="0" bIns="0" rtlCol="0"/>
          <a:lstStyle/>
          <a:p>
            <a:endParaRPr/>
          </a:p>
        </p:txBody>
      </p:sp>
      <p:sp>
        <p:nvSpPr>
          <p:cNvPr id="22" name="object 5">
            <a:extLst>
              <a:ext uri="{FF2B5EF4-FFF2-40B4-BE49-F238E27FC236}">
                <a16:creationId xmlns:a16="http://schemas.microsoft.com/office/drawing/2014/main" id="{CD51D95A-B8A2-46CC-877D-362A34C26DA5}"/>
              </a:ext>
            </a:extLst>
          </p:cNvPr>
          <p:cNvSpPr/>
          <p:nvPr/>
        </p:nvSpPr>
        <p:spPr>
          <a:xfrm>
            <a:off x="739775" y="5044269"/>
            <a:ext cx="2138092" cy="1350440"/>
          </a:xfrm>
          <a:prstGeom prst="rect">
            <a:avLst/>
          </a:prstGeom>
          <a:blipFill>
            <a:blip r:embed="rId5" cstate="print"/>
            <a:stretch>
              <a:fillRect/>
            </a:stretch>
          </a:blipFill>
        </p:spPr>
        <p:txBody>
          <a:bodyPr wrap="square" lIns="0" tIns="0" rIns="0" bIns="0" rtlCol="0"/>
          <a:lstStyle/>
          <a:p>
            <a:endParaRPr dirty="0"/>
          </a:p>
        </p:txBody>
      </p:sp>
      <p:sp>
        <p:nvSpPr>
          <p:cNvPr id="48" name="文本框 47">
            <a:extLst>
              <a:ext uri="{FF2B5EF4-FFF2-40B4-BE49-F238E27FC236}">
                <a16:creationId xmlns:a16="http://schemas.microsoft.com/office/drawing/2014/main" id="{229AC711-C64B-42F1-A7F2-828C1EA1750E}"/>
              </a:ext>
            </a:extLst>
          </p:cNvPr>
          <p:cNvSpPr txBox="1"/>
          <p:nvPr/>
        </p:nvSpPr>
        <p:spPr>
          <a:xfrm>
            <a:off x="1147446" y="3409172"/>
            <a:ext cx="11128374" cy="917815"/>
          </a:xfrm>
          <a:prstGeom prst="rect">
            <a:avLst/>
          </a:prstGeom>
          <a:noFill/>
        </p:spPr>
        <p:txBody>
          <a:bodyPr wrap="square">
            <a:spAutoFit/>
          </a:bodyPr>
          <a:lstStyle/>
          <a:p>
            <a:pPr marL="2139315" marR="113030">
              <a:lnSpc>
                <a:spcPct val="117400"/>
              </a:lnSpc>
            </a:pPr>
            <a:r>
              <a:rPr lang="zh-CN" altLang="en-US" sz="2400" spc="25" dirty="0">
                <a:latin typeface="黑体" panose="02010609060101010101" pitchFamily="49" charset="-122"/>
                <a:cs typeface="微软雅黑"/>
              </a:rPr>
              <a:t>部署技术影响着整个软件过程的运行效率和投入成</a:t>
            </a:r>
            <a:r>
              <a:rPr lang="zh-CN" altLang="en-US" sz="2400" spc="30" dirty="0">
                <a:latin typeface="黑体" panose="02010609060101010101" pitchFamily="49" charset="-122"/>
                <a:cs typeface="微软雅黑"/>
              </a:rPr>
              <a:t>本</a:t>
            </a:r>
            <a:r>
              <a:rPr lang="zh-CN" altLang="en-US" sz="2400" spc="25" dirty="0">
                <a:latin typeface="黑体" panose="02010609060101010101" pitchFamily="49" charset="-122"/>
                <a:cs typeface="微软雅黑"/>
              </a:rPr>
              <a:t>，软件系统</a:t>
            </a:r>
            <a:r>
              <a:rPr lang="zh-CN" altLang="en-US" sz="2400" dirty="0">
                <a:latin typeface="黑体" panose="02010609060101010101" pitchFamily="49" charset="-122"/>
                <a:cs typeface="微软雅黑"/>
              </a:rPr>
              <a:t>部署的管理代价占到整个软件管理开销的绝大部分。</a:t>
            </a:r>
          </a:p>
        </p:txBody>
      </p:sp>
      <p:sp>
        <p:nvSpPr>
          <p:cNvPr id="50" name="文本框 49">
            <a:extLst>
              <a:ext uri="{FF2B5EF4-FFF2-40B4-BE49-F238E27FC236}">
                <a16:creationId xmlns:a16="http://schemas.microsoft.com/office/drawing/2014/main" id="{CBDDEB26-B0F2-4F7A-8056-D7507653AC0B}"/>
              </a:ext>
            </a:extLst>
          </p:cNvPr>
          <p:cNvSpPr txBox="1"/>
          <p:nvPr/>
        </p:nvSpPr>
        <p:spPr>
          <a:xfrm>
            <a:off x="1147446" y="5260581"/>
            <a:ext cx="11128374" cy="917815"/>
          </a:xfrm>
          <a:prstGeom prst="rect">
            <a:avLst/>
          </a:prstGeom>
          <a:noFill/>
        </p:spPr>
        <p:txBody>
          <a:bodyPr wrap="square">
            <a:spAutoFit/>
          </a:bodyPr>
          <a:lstStyle/>
          <a:p>
            <a:pPr marL="2139315" marR="132715">
              <a:lnSpc>
                <a:spcPct val="117400"/>
              </a:lnSpc>
              <a:spcBef>
                <a:spcPts val="1850"/>
              </a:spcBef>
            </a:pPr>
            <a:r>
              <a:rPr lang="zh-CN" altLang="en-US" sz="2400" spc="20" dirty="0">
                <a:latin typeface="黑体" panose="02010609060101010101" pitchFamily="49" charset="-122"/>
                <a:cs typeface="微软雅黑"/>
              </a:rPr>
              <a:t>软件配置过程极大地影响着软件部署结果的正确性，应用系统的</a:t>
            </a:r>
            <a:r>
              <a:rPr lang="zh-CN" altLang="en-US" sz="2400" dirty="0">
                <a:latin typeface="黑体" panose="02010609060101010101" pitchFamily="49" charset="-122"/>
                <a:cs typeface="微软雅黑"/>
              </a:rPr>
              <a:t>配置是整个部署过程中的主要错误来源。</a:t>
            </a:r>
          </a:p>
        </p:txBody>
      </p:sp>
      <p:sp>
        <p:nvSpPr>
          <p:cNvPr id="51" name="文本框 50">
            <a:extLst>
              <a:ext uri="{FF2B5EF4-FFF2-40B4-BE49-F238E27FC236}">
                <a16:creationId xmlns:a16="http://schemas.microsoft.com/office/drawing/2014/main" id="{39D5EC30-8A0A-4993-9E39-5B6E4E577D87}"/>
              </a:ext>
            </a:extLst>
          </p:cNvPr>
          <p:cNvSpPr txBox="1"/>
          <p:nvPr/>
        </p:nvSpPr>
        <p:spPr>
          <a:xfrm>
            <a:off x="1015470" y="1709023"/>
            <a:ext cx="11044554" cy="924292"/>
          </a:xfrm>
          <a:prstGeom prst="rect">
            <a:avLst/>
          </a:prstGeom>
          <a:noFill/>
        </p:spPr>
        <p:txBody>
          <a:bodyPr wrap="square">
            <a:spAutoFit/>
          </a:bodyPr>
          <a:lstStyle/>
          <a:p>
            <a:pPr marL="12700" marR="5080">
              <a:lnSpc>
                <a:spcPct val="118100"/>
              </a:lnSpc>
              <a:spcBef>
                <a:spcPts val="95"/>
              </a:spcBef>
            </a:pPr>
            <a:r>
              <a:rPr lang="zh-CN" altLang="en-US" sz="2400" spc="20" dirty="0">
                <a:solidFill>
                  <a:srgbClr val="0033CC"/>
                </a:solidFill>
                <a:latin typeface="黑体" panose="02010609060101010101" pitchFamily="49" charset="-122"/>
                <a:cs typeface="微软雅黑"/>
              </a:rPr>
              <a:t>软件部署</a:t>
            </a:r>
            <a:r>
              <a:rPr lang="zh-CN" altLang="en-US" sz="2400" spc="20" dirty="0">
                <a:latin typeface="黑体" panose="02010609060101010101" pitchFamily="49" charset="-122"/>
                <a:cs typeface="微软雅黑"/>
              </a:rPr>
              <a:t>是软件生命周期中的一个重要环节，属于软件开发的后期活动，</a:t>
            </a:r>
            <a:r>
              <a:rPr lang="zh-CN" altLang="en-US" sz="2400" dirty="0">
                <a:latin typeface="黑体" panose="02010609060101010101" pitchFamily="49" charset="-122"/>
                <a:cs typeface="微软雅黑"/>
              </a:rPr>
              <a:t>即通过配置、安装和激活等活动来保障软件制品的后续运行。</a:t>
            </a:r>
          </a:p>
        </p:txBody>
      </p:sp>
      <p:cxnSp>
        <p:nvCxnSpPr>
          <p:cNvPr id="2" name="直接连接符 1">
            <a:extLst>
              <a:ext uri="{FF2B5EF4-FFF2-40B4-BE49-F238E27FC236}">
                <a16:creationId xmlns:a16="http://schemas.microsoft.com/office/drawing/2014/main" id="{CA61A365-513F-4AB7-7DC7-30554B19529A}"/>
              </a:ext>
            </a:extLst>
          </p:cNvPr>
          <p:cNvCxnSpPr/>
          <p:nvPr/>
        </p:nvCxnSpPr>
        <p:spPr>
          <a:xfrm>
            <a:off x="10677971" y="29525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1A6D3931-CAE3-3D70-79E7-12FFD7555964}"/>
              </a:ext>
            </a:extLst>
          </p:cNvPr>
          <p:cNvSpPr/>
          <p:nvPr/>
        </p:nvSpPr>
        <p:spPr>
          <a:xfrm>
            <a:off x="6686986" y="3175"/>
            <a:ext cx="1344930" cy="791845"/>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a:solidFill>
                <a:schemeClr val="bg1"/>
              </a:solidFill>
              <a:cs typeface="+mn-ea"/>
              <a:sym typeface="+mn-lt"/>
            </a:endParaRPr>
          </a:p>
        </p:txBody>
      </p:sp>
      <p:sp>
        <p:nvSpPr>
          <p:cNvPr id="11" name="TextBox 6">
            <a:extLst>
              <a:ext uri="{FF2B5EF4-FFF2-40B4-BE49-F238E27FC236}">
                <a16:creationId xmlns:a16="http://schemas.microsoft.com/office/drawing/2014/main" id="{2D2647E9-6693-9665-36A7-8690E13D56BA}"/>
              </a:ext>
            </a:extLst>
          </p:cNvPr>
          <p:cNvSpPr txBox="1"/>
          <p:nvPr/>
        </p:nvSpPr>
        <p:spPr>
          <a:xfrm>
            <a:off x="6705876" y="215903"/>
            <a:ext cx="1344000" cy="402590"/>
          </a:xfrm>
          <a:prstGeom prst="rect">
            <a:avLst/>
          </a:prstGeom>
          <a:noFill/>
        </p:spPr>
        <p:txBody>
          <a:bodyPr wrap="square" lIns="0" tIns="48000" rIns="0" bIns="48000" rtlCol="0">
            <a:spAutoFit/>
          </a:bodyPr>
          <a:lstStyle/>
          <a:p>
            <a:pPr algn="ctr"/>
            <a:r>
              <a:rPr lang="zh-CN" altLang="en-US" sz="2000" b="1" dirty="0">
                <a:solidFill>
                  <a:schemeClr val="bg1"/>
                </a:solidFill>
                <a:cs typeface="+mn-ea"/>
                <a:sym typeface="+mn-lt"/>
              </a:rPr>
              <a:t>定义</a:t>
            </a:r>
          </a:p>
        </p:txBody>
      </p:sp>
      <p:sp>
        <p:nvSpPr>
          <p:cNvPr id="12" name="TextBox 7">
            <a:extLst>
              <a:ext uri="{FF2B5EF4-FFF2-40B4-BE49-F238E27FC236}">
                <a16:creationId xmlns:a16="http://schemas.microsoft.com/office/drawing/2014/main" id="{DF55AA41-04CC-D46F-9CFB-BC4B3825A9AC}"/>
              </a:ext>
            </a:extLst>
          </p:cNvPr>
          <p:cNvSpPr txBox="1"/>
          <p:nvPr/>
        </p:nvSpPr>
        <p:spPr>
          <a:xfrm>
            <a:off x="7876816" y="215904"/>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重要性</a:t>
            </a:r>
          </a:p>
        </p:txBody>
      </p:sp>
      <p:sp>
        <p:nvSpPr>
          <p:cNvPr id="13" name="TextBox 9">
            <a:extLst>
              <a:ext uri="{FF2B5EF4-FFF2-40B4-BE49-F238E27FC236}">
                <a16:creationId xmlns:a16="http://schemas.microsoft.com/office/drawing/2014/main" id="{FFEEB084-26A2-3638-E059-3564A6D67421}"/>
              </a:ext>
            </a:extLst>
          </p:cNvPr>
          <p:cNvSpPr txBox="1"/>
          <p:nvPr/>
        </p:nvSpPr>
        <p:spPr>
          <a:xfrm>
            <a:off x="9345647" y="215900"/>
            <a:ext cx="983615" cy="402590"/>
          </a:xfrm>
          <a:prstGeom prst="rect">
            <a:avLst/>
          </a:prstGeom>
          <a:noFill/>
        </p:spPr>
        <p:txBody>
          <a:bodyPr wrap="square" lIns="0" tIns="48000" rIns="0" bIns="48000" rtlCol="0">
            <a:spAutoFit/>
          </a:bodyPr>
          <a:lstStyle/>
          <a:p>
            <a:pPr algn="ctr"/>
            <a:r>
              <a:rPr lang="zh-CN" altLang="en-US" sz="2000" b="1" dirty="0">
                <a:solidFill>
                  <a:schemeClr val="bg2">
                    <a:lumMod val="50000"/>
                  </a:schemeClr>
                </a:solidFill>
                <a:cs typeface="+mn-ea"/>
                <a:sym typeface="+mn-lt"/>
              </a:rPr>
              <a:t>管理</a:t>
            </a:r>
          </a:p>
        </p:txBody>
      </p:sp>
      <p:sp>
        <p:nvSpPr>
          <p:cNvPr id="14" name="TextBox 10">
            <a:extLst>
              <a:ext uri="{FF2B5EF4-FFF2-40B4-BE49-F238E27FC236}">
                <a16:creationId xmlns:a16="http://schemas.microsoft.com/office/drawing/2014/main" id="{0C6AC743-D5AA-0609-782F-D4DA04944B8B}"/>
              </a:ext>
            </a:extLst>
          </p:cNvPr>
          <p:cNvSpPr txBox="1"/>
          <p:nvPr/>
        </p:nvSpPr>
        <p:spPr>
          <a:xfrm>
            <a:off x="10710186" y="194949"/>
            <a:ext cx="1344000" cy="402590"/>
          </a:xfrm>
          <a:prstGeom prst="rect">
            <a:avLst/>
          </a:prstGeom>
          <a:noFill/>
        </p:spPr>
        <p:txBody>
          <a:bodyPr wrap="square" lIns="0" tIns="48000" rIns="0" bIns="48000" rtlCol="0">
            <a:spAutoFit/>
          </a:bodyPr>
          <a:lstStyle/>
          <a:p>
            <a:pPr algn="ctr"/>
            <a:r>
              <a:rPr lang="zh-CN" altLang="en-US" sz="2000" b="1" dirty="0">
                <a:solidFill>
                  <a:schemeClr val="bg1">
                    <a:lumMod val="50000"/>
                  </a:schemeClr>
                </a:solidFill>
                <a:cs typeface="+mn-ea"/>
                <a:sym typeface="+mn-lt"/>
              </a:rPr>
              <a:t>逆向工程</a:t>
            </a:r>
          </a:p>
        </p:txBody>
      </p:sp>
      <p:cxnSp>
        <p:nvCxnSpPr>
          <p:cNvPr id="15" name="直接连接符 14">
            <a:extLst>
              <a:ext uri="{FF2B5EF4-FFF2-40B4-BE49-F238E27FC236}">
                <a16:creationId xmlns:a16="http://schemas.microsoft.com/office/drawing/2014/main" id="{5FB5BAFC-129D-CEA8-78DC-B6627EAA39F0}"/>
              </a:ext>
            </a:extLst>
          </p:cNvPr>
          <p:cNvCxnSpPr/>
          <p:nvPr/>
        </p:nvCxnSpPr>
        <p:spPr>
          <a:xfrm>
            <a:off x="9049196" y="294617"/>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7532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5.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gq1zahta">
      <a:majorFont>
        <a:latin typeface=""/>
        <a:ea typeface="黑体"/>
        <a:cs typeface=""/>
      </a:majorFont>
      <a:minorFont>
        <a:latin typeface=""/>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827</TotalTime>
  <Words>3751</Words>
  <Application>Microsoft Office PowerPoint</Application>
  <PresentationFormat>宽屏</PresentationFormat>
  <Paragraphs>672</Paragraphs>
  <Slides>54</Slides>
  <Notes>53</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63" baseType="lpstr">
      <vt:lpstr>΢</vt:lpstr>
      <vt:lpstr>黑体</vt:lpstr>
      <vt:lpstr>微软雅黑</vt:lpstr>
      <vt:lpstr>Arial</vt:lpstr>
      <vt:lpstr>Calibri</vt:lpstr>
      <vt:lpstr>Times New Roman</vt:lpstr>
      <vt:lpstr>Wingdings</vt:lpstr>
      <vt:lpstr>Office 主题​​</vt:lpstr>
      <vt:lpstr>Microsoft Excel Chart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一杭 童</cp:lastModifiedBy>
  <cp:revision>321</cp:revision>
  <cp:lastPrinted>2020-12-09T08:29:03Z</cp:lastPrinted>
  <dcterms:created xsi:type="dcterms:W3CDTF">2019-06-19T02:08:00Z</dcterms:created>
  <dcterms:modified xsi:type="dcterms:W3CDTF">2024-10-09T12:21:14Z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2052-11.1.0.9564</vt:lpwstr>
  </property>
</Properties>
</file>