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66"/>
  </p:notesMasterIdLst>
  <p:sldIdLst>
    <p:sldId id="256" r:id="rId3"/>
    <p:sldId id="257" r:id="rId4"/>
    <p:sldId id="258" r:id="rId5"/>
    <p:sldId id="259" r:id="rId6"/>
    <p:sldId id="260" r:id="rId7"/>
    <p:sldId id="261" r:id="rId8"/>
    <p:sldId id="313" r:id="rId9"/>
    <p:sldId id="262" r:id="rId10"/>
    <p:sldId id="263" r:id="rId11"/>
    <p:sldId id="373" r:id="rId12"/>
    <p:sldId id="264" r:id="rId13"/>
    <p:sldId id="265" r:id="rId14"/>
    <p:sldId id="266" r:id="rId15"/>
    <p:sldId id="267" r:id="rId16"/>
    <p:sldId id="268" r:id="rId17"/>
    <p:sldId id="271" r:id="rId18"/>
    <p:sldId id="272" r:id="rId19"/>
    <p:sldId id="369" r:id="rId20"/>
    <p:sldId id="370" r:id="rId21"/>
    <p:sldId id="273" r:id="rId22"/>
    <p:sldId id="274" r:id="rId23"/>
    <p:sldId id="371" r:id="rId24"/>
    <p:sldId id="275" r:id="rId25"/>
    <p:sldId id="276" r:id="rId26"/>
    <p:sldId id="277" r:id="rId27"/>
    <p:sldId id="278" r:id="rId28"/>
    <p:sldId id="314" r:id="rId29"/>
    <p:sldId id="279" r:id="rId30"/>
    <p:sldId id="280" r:id="rId31"/>
    <p:sldId id="315"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372" r:id="rId46"/>
    <p:sldId id="294" r:id="rId47"/>
    <p:sldId id="296" r:id="rId48"/>
    <p:sldId id="297" r:id="rId49"/>
    <p:sldId id="298" r:id="rId50"/>
    <p:sldId id="299" r:id="rId51"/>
    <p:sldId id="300" r:id="rId52"/>
    <p:sldId id="301" r:id="rId53"/>
    <p:sldId id="302" r:id="rId54"/>
    <p:sldId id="316" r:id="rId55"/>
    <p:sldId id="303" r:id="rId56"/>
    <p:sldId id="304" r:id="rId57"/>
    <p:sldId id="305" r:id="rId58"/>
    <p:sldId id="306" r:id="rId59"/>
    <p:sldId id="307" r:id="rId60"/>
    <p:sldId id="308" r:id="rId61"/>
    <p:sldId id="309" r:id="rId62"/>
    <p:sldId id="310" r:id="rId63"/>
    <p:sldId id="311" r:id="rId64"/>
    <p:sldId id="312" r:id="rId65"/>
  </p:sldIdLst>
  <p:sldSz cx="12192000" cy="6858000"/>
  <p:notesSz cx="6858000" cy="9144000"/>
  <p:custDataLst>
    <p:tags r:id="rId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蒋 永平" initials="蒋" lastIdx="3" clrIdx="0"/>
  <p:cmAuthor id="2" name="longlong" initials="l" lastIdx="1" clrIdx="1"/>
  <p:cmAuthor id="3" name="二柯 雍" initials="二柯" lastIdx="1" clrIdx="2"/>
  <p:cmAuthor id="4" name="张重阳" initials="张重阳" lastIdx="1" clrIdx="3"/>
  <p:cmAuthor id="5" name="Jin Qiangguo" initials="JQ" lastIdx="17" clrIdx="4"/>
  <p:cmAuthor id="6" name="25494" initials="2"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189"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2">
  <dgm:title val=""/>
  <dgm:desc val=""/>
  <dgm:catLst>
    <dgm:cat type="accent1" pri="11400"/>
  </dgm:catLst>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2">
  <dgm:title val=""/>
  <dgm:desc val=""/>
  <dgm:catLst>
    <dgm:cat type="accent1" pri="11500"/>
  </dgm:catLst>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B7D5C46-DBE3-43C0-BE16-1ED9AD8FE98A}" type="doc">
      <dgm:prSet loTypeId="urn:microsoft.com/office/officeart/2005/8/layout/venn3#1" loCatId="relationship" qsTypeId="urn:microsoft.com/office/officeart/2005/8/quickstyle/simple3#1" qsCatId="simple" csTypeId="urn:microsoft.com/office/officeart/2005/8/colors/accent1_2#1" csCatId="accent1" phldr="1"/>
      <dgm:spPr/>
      <dgm:t>
        <a:bodyPr/>
        <a:lstStyle/>
        <a:p>
          <a:endParaRPr lang="zh-CN" altLang="en-US"/>
        </a:p>
      </dgm:t>
    </dgm:pt>
    <dgm:pt modelId="{5E197134-F1C0-410B-A7C9-67F0A4944C4B}">
      <dgm:prSet phldrT="[文本]" phldr="0" custT="1"/>
      <dgm:spPr/>
      <dgm:t>
        <a:bodyPr vert="horz" wrap="square"/>
        <a:lstStyle/>
        <a:p>
          <a:pPr>
            <a:lnSpc>
              <a:spcPct val="100000"/>
            </a:lnSpc>
            <a:spcBef>
              <a:spcPct val="0"/>
            </a:spcBef>
            <a:spcAft>
              <a:spcPct val="35000"/>
            </a:spcAft>
          </a:pPr>
          <a:r>
            <a:rPr lang="en-US" sz="2300" dirty="0">
              <a:latin typeface="+mn-ea"/>
              <a:ea typeface="+mn-ea"/>
            </a:rPr>
            <a:t>1.</a:t>
          </a:r>
          <a:r>
            <a:rPr lang="zh-CN" sz="2300" dirty="0">
              <a:latin typeface="+mn-ea"/>
              <a:ea typeface="+mn-ea"/>
            </a:rPr>
            <a:t>建议</a:t>
          </a:r>
          <a:endParaRPr lang="zh-CN" altLang="en-US" sz="2300" dirty="0">
            <a:latin typeface="+mn-ea"/>
            <a:ea typeface="+mn-ea"/>
          </a:endParaRPr>
        </a:p>
      </dgm:t>
    </dgm:pt>
    <dgm:pt modelId="{15101E1C-D161-4193-BCC7-ADCF222E9D64}" type="parTrans" cxnId="{23FBC6A1-27D7-49E9-9696-D407B755D426}">
      <dgm:prSet/>
      <dgm:spPr/>
      <dgm:t>
        <a:bodyPr/>
        <a:lstStyle/>
        <a:p>
          <a:endParaRPr lang="zh-CN" altLang="en-US"/>
        </a:p>
      </dgm:t>
    </dgm:pt>
    <dgm:pt modelId="{B61A9705-42DB-4625-A638-77DF81002B7A}" type="sibTrans" cxnId="{23FBC6A1-27D7-49E9-9696-D407B755D426}">
      <dgm:prSet/>
      <dgm:spPr/>
      <dgm:t>
        <a:bodyPr/>
        <a:lstStyle/>
        <a:p>
          <a:endParaRPr lang="zh-CN" altLang="en-US"/>
        </a:p>
      </dgm:t>
    </dgm:pt>
    <dgm:pt modelId="{DF283B6B-6163-4D40-BE19-3B5FF0964632}">
      <dgm:prSet phldrT="[文本]" phldr="0" custT="1"/>
      <dgm:spPr/>
      <dgm:t>
        <a:bodyPr vert="horz" wrap="square"/>
        <a:lstStyle/>
        <a:p>
          <a:pPr>
            <a:lnSpc>
              <a:spcPct val="100000"/>
            </a:lnSpc>
            <a:spcBef>
              <a:spcPct val="0"/>
            </a:spcBef>
            <a:spcAft>
              <a:spcPct val="35000"/>
            </a:spcAft>
          </a:pPr>
          <a:r>
            <a:rPr lang="en-US" sz="2300" dirty="0">
              <a:latin typeface="+mn-ea"/>
              <a:ea typeface="+mn-ea"/>
            </a:rPr>
            <a:t>2.</a:t>
          </a:r>
          <a:r>
            <a:rPr lang="zh-CN" sz="2300" dirty="0">
              <a:latin typeface="+mn-ea"/>
              <a:ea typeface="+mn-ea"/>
            </a:rPr>
            <a:t>开发</a:t>
          </a:r>
          <a:endParaRPr lang="zh-CN" altLang="en-US" sz="2300" dirty="0">
            <a:latin typeface="+mn-ea"/>
            <a:ea typeface="+mn-ea"/>
          </a:endParaRPr>
        </a:p>
      </dgm:t>
    </dgm:pt>
    <dgm:pt modelId="{59B14996-1FE5-4557-95EF-0E499952925A}" type="parTrans" cxnId="{771AB5D3-73B0-4E10-83A8-B58CFC4F5AE5}">
      <dgm:prSet/>
      <dgm:spPr/>
      <dgm:t>
        <a:bodyPr/>
        <a:lstStyle/>
        <a:p>
          <a:endParaRPr lang="zh-CN" altLang="en-US"/>
        </a:p>
      </dgm:t>
    </dgm:pt>
    <dgm:pt modelId="{412EFDA2-763F-41AE-8853-0DF8585FC124}" type="sibTrans" cxnId="{771AB5D3-73B0-4E10-83A8-B58CFC4F5AE5}">
      <dgm:prSet/>
      <dgm:spPr/>
      <dgm:t>
        <a:bodyPr/>
        <a:lstStyle/>
        <a:p>
          <a:endParaRPr lang="zh-CN" altLang="en-US"/>
        </a:p>
      </dgm:t>
    </dgm:pt>
    <dgm:pt modelId="{C83864C1-CDC6-45C3-8503-148684A387DB}">
      <dgm:prSet phldrT="[文本]" phldr="0" custT="1"/>
      <dgm:spPr/>
      <dgm:t>
        <a:bodyPr vert="horz" wrap="square"/>
        <a:lstStyle/>
        <a:p>
          <a:pPr>
            <a:lnSpc>
              <a:spcPct val="100000"/>
            </a:lnSpc>
            <a:spcBef>
              <a:spcPct val="0"/>
            </a:spcBef>
            <a:spcAft>
              <a:spcPct val="35000"/>
            </a:spcAft>
          </a:pPr>
          <a:r>
            <a:rPr lang="en-US" sz="2300" dirty="0">
              <a:latin typeface="+mn-ea"/>
              <a:ea typeface="+mn-ea"/>
            </a:rPr>
            <a:t>3.</a:t>
          </a:r>
          <a:r>
            <a:rPr lang="zh-CN" sz="2300" dirty="0">
              <a:latin typeface="+mn-ea"/>
              <a:ea typeface="+mn-ea"/>
            </a:rPr>
            <a:t>咨询</a:t>
          </a:r>
          <a:endParaRPr lang="zh-CN" altLang="en-US" sz="2300" dirty="0">
            <a:latin typeface="+mn-ea"/>
            <a:ea typeface="+mn-ea"/>
          </a:endParaRPr>
        </a:p>
      </dgm:t>
    </dgm:pt>
    <dgm:pt modelId="{A6D7B708-1747-4082-A380-7054FD09CA3D}" type="parTrans" cxnId="{92D9225B-5BDC-4F0D-B435-0BAA5EB64B64}">
      <dgm:prSet/>
      <dgm:spPr/>
      <dgm:t>
        <a:bodyPr/>
        <a:lstStyle/>
        <a:p>
          <a:endParaRPr lang="zh-CN" altLang="en-US"/>
        </a:p>
      </dgm:t>
    </dgm:pt>
    <dgm:pt modelId="{2A99D053-8DC8-4DED-9FF8-879E727B890F}" type="sibTrans" cxnId="{92D9225B-5BDC-4F0D-B435-0BAA5EB64B64}">
      <dgm:prSet/>
      <dgm:spPr/>
      <dgm:t>
        <a:bodyPr/>
        <a:lstStyle/>
        <a:p>
          <a:endParaRPr lang="zh-CN" altLang="en-US"/>
        </a:p>
      </dgm:t>
    </dgm:pt>
    <dgm:pt modelId="{7A5C71B6-1BF5-4E12-A1B6-3918926D9502}">
      <dgm:prSet phldrT="[文本]" phldr="0" custT="1"/>
      <dgm:spPr/>
      <dgm:t>
        <a:bodyPr vert="horz" wrap="square"/>
        <a:lstStyle/>
        <a:p>
          <a:pPr>
            <a:lnSpc>
              <a:spcPct val="100000"/>
            </a:lnSpc>
            <a:spcBef>
              <a:spcPct val="0"/>
            </a:spcBef>
            <a:spcAft>
              <a:spcPct val="35000"/>
            </a:spcAft>
          </a:pPr>
          <a:r>
            <a:rPr lang="en-US" sz="2300" dirty="0">
              <a:latin typeface="+mn-ea"/>
              <a:ea typeface="+mn-ea"/>
            </a:rPr>
            <a:t>4.</a:t>
          </a:r>
          <a:r>
            <a:rPr lang="zh-CN" sz="2300" dirty="0">
              <a:latin typeface="+mn-ea"/>
              <a:ea typeface="+mn-ea"/>
            </a:rPr>
            <a:t>审批</a:t>
          </a:r>
          <a:endParaRPr lang="zh-CN" altLang="en-US" sz="2300" dirty="0">
            <a:latin typeface="+mn-ea"/>
            <a:ea typeface="+mn-ea"/>
          </a:endParaRPr>
        </a:p>
      </dgm:t>
    </dgm:pt>
    <dgm:pt modelId="{4F9A20F6-05BF-45C9-BF6D-BB24E6E4B40F}" type="parTrans" cxnId="{A2231104-B990-403C-BF12-6745B11ED65B}">
      <dgm:prSet/>
      <dgm:spPr/>
      <dgm:t>
        <a:bodyPr/>
        <a:lstStyle/>
        <a:p>
          <a:endParaRPr lang="zh-CN" altLang="en-US"/>
        </a:p>
      </dgm:t>
    </dgm:pt>
    <dgm:pt modelId="{EBCFD6D8-C4C8-45C7-808D-9709E7F49D4E}" type="sibTrans" cxnId="{A2231104-B990-403C-BF12-6745B11ED65B}">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pt>
    <dgm:pt modelId="{31864D54-EAF4-4E3A-9AA3-7649E750EE28}" type="pres">
      <dgm:prSet presAssocID="{5E197134-F1C0-410B-A7C9-67F0A4944C4B}" presName="Name5" presStyleLbl="vennNode1" presStyleIdx="0" presStyleCnt="4">
        <dgm:presLayoutVars>
          <dgm:bulletEnabled val="1"/>
        </dgm:presLayoutVars>
      </dgm:prSet>
      <dgm:spPr/>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pt>
  </dgm:ptLst>
  <dgm:cxnLst>
    <dgm:cxn modelId="{A2231104-B990-403C-BF12-6745B11ED65B}" srcId="{5B7D5C46-DBE3-43C0-BE16-1ED9AD8FE98A}" destId="{7A5C71B6-1BF5-4E12-A1B6-3918926D9502}" srcOrd="3" destOrd="0" parTransId="{4F9A20F6-05BF-45C9-BF6D-BB24E6E4B40F}" sibTransId="{EBCFD6D8-C4C8-45C7-808D-9709E7F49D4E}"/>
    <dgm:cxn modelId="{CCDCFB1E-9D7C-415B-8317-B57FB8824264}" type="presOf" srcId="{C83864C1-CDC6-45C3-8503-148684A387DB}" destId="{8703D404-A944-48AE-9DE2-A71D8A57E231}" srcOrd="0" destOrd="0" presId="urn:microsoft.com/office/officeart/2005/8/layout/venn3#1"/>
    <dgm:cxn modelId="{6427F027-5320-486F-94AA-1525283D1DA5}" type="presOf" srcId="{DF283B6B-6163-4D40-BE19-3B5FF0964632}" destId="{C02B6713-8154-4104-9953-6E85F1BC3922}" srcOrd="0" destOrd="0" presId="urn:microsoft.com/office/officeart/2005/8/layout/venn3#1"/>
    <dgm:cxn modelId="{92D9225B-5BDC-4F0D-B435-0BAA5EB64B64}" srcId="{5B7D5C46-DBE3-43C0-BE16-1ED9AD8FE98A}" destId="{C83864C1-CDC6-45C3-8503-148684A387DB}" srcOrd="2" destOrd="0" parTransId="{A6D7B708-1747-4082-A380-7054FD09CA3D}" sibTransId="{2A99D053-8DC8-4DED-9FF8-879E727B890F}"/>
    <dgm:cxn modelId="{26CE9B4B-763B-492C-8A58-4EAE85EA5EE6}" type="presOf" srcId="{5E197134-F1C0-410B-A7C9-67F0A4944C4B}" destId="{31864D54-EAF4-4E3A-9AA3-7649E750EE28}" srcOrd="0" destOrd="0" presId="urn:microsoft.com/office/officeart/2005/8/layout/venn3#1"/>
    <dgm:cxn modelId="{577B837B-82FB-4F7D-ACCE-64B3A331986E}" type="presOf" srcId="{7A5C71B6-1BF5-4E12-A1B6-3918926D9502}" destId="{AC06D6B0-1F7D-4C66-8CF4-A4C777D7BF81}" srcOrd="0" destOrd="0" presId="urn:microsoft.com/office/officeart/2005/8/layout/venn3#1"/>
    <dgm:cxn modelId="{23FBC6A1-27D7-49E9-9696-D407B755D426}" srcId="{5B7D5C46-DBE3-43C0-BE16-1ED9AD8FE98A}" destId="{5E197134-F1C0-410B-A7C9-67F0A4944C4B}" srcOrd="0" destOrd="0" parTransId="{15101E1C-D161-4193-BCC7-ADCF222E9D64}" sibTransId="{B61A9705-42DB-4625-A638-77DF81002B7A}"/>
    <dgm:cxn modelId="{D8B361AC-2CCE-499A-B870-5A41BAAFF6D4}" type="presOf" srcId="{5B7D5C46-DBE3-43C0-BE16-1ED9AD8FE98A}" destId="{F5052D5F-C95B-4863-85CD-A6E43083B838}" srcOrd="0" destOrd="0" presId="urn:microsoft.com/office/officeart/2005/8/layout/venn3#1"/>
    <dgm:cxn modelId="{771AB5D3-73B0-4E10-83A8-B58CFC4F5AE5}" srcId="{5B7D5C46-DBE3-43C0-BE16-1ED9AD8FE98A}" destId="{DF283B6B-6163-4D40-BE19-3B5FF0964632}" srcOrd="1" destOrd="0" parTransId="{59B14996-1FE5-4557-95EF-0E499952925A}" sibTransId="{412EFDA2-763F-41AE-8853-0DF8585FC124}"/>
    <dgm:cxn modelId="{7CF7CAE2-74B0-43BA-B83D-C94CD696371E}" type="presParOf" srcId="{F5052D5F-C95B-4863-85CD-A6E43083B838}" destId="{31864D54-EAF4-4E3A-9AA3-7649E750EE28}" srcOrd="0" destOrd="0" presId="urn:microsoft.com/office/officeart/2005/8/layout/venn3#1"/>
    <dgm:cxn modelId="{CF445A7C-D1A4-4009-9D6D-DCC3DAFD6C8C}" type="presParOf" srcId="{F5052D5F-C95B-4863-85CD-A6E43083B838}" destId="{30465455-8379-4452-8756-4A25404DA1D7}" srcOrd="1" destOrd="0" presId="urn:microsoft.com/office/officeart/2005/8/layout/venn3#1"/>
    <dgm:cxn modelId="{34F2D620-5657-41E6-BC91-CA8AB2954620}" type="presParOf" srcId="{F5052D5F-C95B-4863-85CD-A6E43083B838}" destId="{C02B6713-8154-4104-9953-6E85F1BC3922}" srcOrd="2" destOrd="0" presId="urn:microsoft.com/office/officeart/2005/8/layout/venn3#1"/>
    <dgm:cxn modelId="{8045921D-4D81-4F5B-B8B4-D2EE29E50691}" type="presParOf" srcId="{F5052D5F-C95B-4863-85CD-A6E43083B838}" destId="{1F9A1BE2-E108-4185-A970-0E35EAB077FA}" srcOrd="3" destOrd="0" presId="urn:microsoft.com/office/officeart/2005/8/layout/venn3#1"/>
    <dgm:cxn modelId="{A78C7BF4-0992-46B1-9C29-A7C18C51CFD9}" type="presParOf" srcId="{F5052D5F-C95B-4863-85CD-A6E43083B838}" destId="{8703D404-A944-48AE-9DE2-A71D8A57E231}" srcOrd="4" destOrd="0" presId="urn:microsoft.com/office/officeart/2005/8/layout/venn3#1"/>
    <dgm:cxn modelId="{276B6287-8EE0-480E-89B7-F34D377E6FF2}" type="presParOf" srcId="{F5052D5F-C95B-4863-85CD-A6E43083B838}" destId="{845A6017-C1A7-4E1F-9686-0809B4BAE212}" srcOrd="5" destOrd="0" presId="urn:microsoft.com/office/officeart/2005/8/layout/venn3#1"/>
    <dgm:cxn modelId="{97AE0968-AEC2-49F0-B9D4-DD3235DC5408}" type="presParOf" srcId="{F5052D5F-C95B-4863-85CD-A6E43083B838}" destId="{AC06D6B0-1F7D-4C66-8CF4-A4C777D7BF81}" srcOrd="6" destOrd="0" presId="urn:microsoft.com/office/officeart/2005/8/layout/venn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7D5C46-DBE3-43C0-BE16-1ED9AD8FE98A}" type="doc">
      <dgm:prSet loTypeId="urn:microsoft.com/office/officeart/2005/8/layout/venn3#2" loCatId="relationship" qsTypeId="urn:microsoft.com/office/officeart/2005/8/quickstyle/simple3#2" qsCatId="simple" csTypeId="urn:microsoft.com/office/officeart/2005/8/colors/accent1_2#2" csCatId="accent1" phldr="1"/>
      <dgm:spPr/>
      <dgm:t>
        <a:bodyPr/>
        <a:lstStyle/>
        <a:p>
          <a:endParaRPr lang="zh-CN" altLang="en-US"/>
        </a:p>
      </dgm:t>
    </dgm:pt>
    <dgm:pt modelId="{5E197134-F1C0-410B-A7C9-67F0A4944C4B}">
      <dgm:prSet phldrT="[文本]" phldr="0" custT="1"/>
      <dgm:spPr/>
      <dgm:t>
        <a:bodyPr vert="horz" wrap="square"/>
        <a:lstStyle/>
        <a:p>
          <a:pPr>
            <a:lnSpc>
              <a:spcPct val="100000"/>
            </a:lnSpc>
            <a:spcBef>
              <a:spcPct val="0"/>
            </a:spcBef>
            <a:spcAft>
              <a:spcPct val="35000"/>
            </a:spcAft>
          </a:pPr>
          <a:r>
            <a:rPr lang="en-US" sz="2300" dirty="0">
              <a:latin typeface="+mn-ea"/>
              <a:ea typeface="+mn-ea"/>
            </a:rPr>
            <a:t>5.</a:t>
          </a:r>
          <a:r>
            <a:rPr lang="zh-CN" sz="2300" dirty="0">
              <a:latin typeface="+mn-ea"/>
              <a:ea typeface="+mn-ea"/>
            </a:rPr>
            <a:t>公布</a:t>
          </a:r>
          <a:endParaRPr lang="zh-CN" altLang="en-US" sz="2300" dirty="0">
            <a:latin typeface="+mn-ea"/>
            <a:ea typeface="+mn-ea"/>
          </a:endParaRPr>
        </a:p>
      </dgm:t>
    </dgm:pt>
    <dgm:pt modelId="{15101E1C-D161-4193-BCC7-ADCF222E9D64}" type="parTrans" cxnId="{1DB525FC-1E91-407F-B24E-75EDD8483187}">
      <dgm:prSet/>
      <dgm:spPr/>
      <dgm:t>
        <a:bodyPr/>
        <a:lstStyle/>
        <a:p>
          <a:endParaRPr lang="zh-CN" altLang="en-US"/>
        </a:p>
      </dgm:t>
    </dgm:pt>
    <dgm:pt modelId="{B61A9705-42DB-4625-A638-77DF81002B7A}" type="sibTrans" cxnId="{1DB525FC-1E91-407F-B24E-75EDD8483187}">
      <dgm:prSet/>
      <dgm:spPr/>
      <dgm:t>
        <a:bodyPr/>
        <a:lstStyle/>
        <a:p>
          <a:endParaRPr lang="zh-CN" altLang="en-US"/>
        </a:p>
      </dgm:t>
    </dgm:pt>
    <dgm:pt modelId="{DF283B6B-6163-4D40-BE19-3B5FF0964632}">
      <dgm:prSet phldrT="[文本]" phldr="0" custT="1"/>
      <dgm:spPr/>
      <dgm:t>
        <a:bodyPr vert="horz" wrap="square"/>
        <a:lstStyle/>
        <a:p>
          <a:pPr>
            <a:lnSpc>
              <a:spcPct val="100000"/>
            </a:lnSpc>
            <a:spcBef>
              <a:spcPct val="0"/>
            </a:spcBef>
            <a:spcAft>
              <a:spcPct val="35000"/>
            </a:spcAft>
          </a:pPr>
          <a:r>
            <a:rPr lang="en-US" sz="2300" dirty="0">
              <a:latin typeface="+mn-ea"/>
              <a:ea typeface="+mn-ea"/>
            </a:rPr>
            <a:t>6.</a:t>
          </a:r>
          <a:r>
            <a:rPr lang="zh-CN" sz="2300" dirty="0">
              <a:latin typeface="+mn-ea"/>
              <a:ea typeface="+mn-ea"/>
            </a:rPr>
            <a:t>培训</a:t>
          </a:r>
          <a:endParaRPr lang="zh-CN" altLang="en-US" sz="2300" dirty="0">
            <a:latin typeface="+mn-ea"/>
            <a:ea typeface="+mn-ea"/>
          </a:endParaRPr>
        </a:p>
      </dgm:t>
    </dgm:pt>
    <dgm:pt modelId="{59B14996-1FE5-4557-95EF-0E499952925A}" type="parTrans" cxnId="{E8B211BD-F385-429A-AA96-442103BD90A3}">
      <dgm:prSet/>
      <dgm:spPr/>
      <dgm:t>
        <a:bodyPr/>
        <a:lstStyle/>
        <a:p>
          <a:endParaRPr lang="zh-CN" altLang="en-US"/>
        </a:p>
      </dgm:t>
    </dgm:pt>
    <dgm:pt modelId="{412EFDA2-763F-41AE-8853-0DF8585FC124}" type="sibTrans" cxnId="{E8B211BD-F385-429A-AA96-442103BD90A3}">
      <dgm:prSet/>
      <dgm:spPr/>
      <dgm:t>
        <a:bodyPr/>
        <a:lstStyle/>
        <a:p>
          <a:endParaRPr lang="zh-CN" altLang="en-US"/>
        </a:p>
      </dgm:t>
    </dgm:pt>
    <dgm:pt modelId="{C83864C1-CDC6-45C3-8503-148684A387DB}">
      <dgm:prSet phldrT="[文本]" phldr="0" custT="1"/>
      <dgm:spPr/>
      <dgm:t>
        <a:bodyPr vert="horz" wrap="square"/>
        <a:lstStyle/>
        <a:p>
          <a:pPr>
            <a:lnSpc>
              <a:spcPct val="100000"/>
            </a:lnSpc>
            <a:spcBef>
              <a:spcPct val="0"/>
            </a:spcBef>
            <a:spcAft>
              <a:spcPct val="35000"/>
            </a:spcAft>
          </a:pPr>
          <a:r>
            <a:rPr lang="en-US" sz="2300" dirty="0">
              <a:latin typeface="+mn-ea"/>
              <a:ea typeface="+mn-ea"/>
            </a:rPr>
            <a:t>7.</a:t>
          </a:r>
          <a:r>
            <a:rPr lang="zh-CN" sz="2300" dirty="0">
              <a:latin typeface="+mn-ea"/>
              <a:ea typeface="+mn-ea"/>
            </a:rPr>
            <a:t>实施</a:t>
          </a:r>
          <a:endParaRPr lang="zh-CN" altLang="en-US" sz="2300" dirty="0">
            <a:latin typeface="+mn-ea"/>
            <a:ea typeface="+mn-ea"/>
          </a:endParaRPr>
        </a:p>
      </dgm:t>
    </dgm:pt>
    <dgm:pt modelId="{A6D7B708-1747-4082-A380-7054FD09CA3D}" type="parTrans" cxnId="{8FE35CA6-311C-4A78-91BE-B909D677FD27}">
      <dgm:prSet/>
      <dgm:spPr/>
      <dgm:t>
        <a:bodyPr/>
        <a:lstStyle/>
        <a:p>
          <a:endParaRPr lang="zh-CN" altLang="en-US"/>
        </a:p>
      </dgm:t>
    </dgm:pt>
    <dgm:pt modelId="{2A99D053-8DC8-4DED-9FF8-879E727B890F}" type="sibTrans" cxnId="{8FE35CA6-311C-4A78-91BE-B909D677FD27}">
      <dgm:prSet/>
      <dgm:spPr/>
      <dgm:t>
        <a:bodyPr/>
        <a:lstStyle/>
        <a:p>
          <a:endParaRPr lang="zh-CN" altLang="en-US"/>
        </a:p>
      </dgm:t>
    </dgm:pt>
    <dgm:pt modelId="{7A5C71B6-1BF5-4E12-A1B6-3918926D9502}">
      <dgm:prSet phldrT="[文本]" phldr="0" custT="1"/>
      <dgm:spPr/>
      <dgm:t>
        <a:bodyPr vert="horz" wrap="square"/>
        <a:lstStyle/>
        <a:p>
          <a:pPr>
            <a:lnSpc>
              <a:spcPct val="100000"/>
            </a:lnSpc>
            <a:spcBef>
              <a:spcPct val="0"/>
            </a:spcBef>
            <a:spcAft>
              <a:spcPct val="35000"/>
            </a:spcAft>
          </a:pPr>
          <a:r>
            <a:rPr lang="en-US" sz="2300" dirty="0">
              <a:latin typeface="+mn-ea"/>
              <a:ea typeface="+mn-ea"/>
            </a:rPr>
            <a:t>8.</a:t>
          </a:r>
          <a:r>
            <a:rPr lang="zh-CN" sz="2300" dirty="0">
              <a:latin typeface="+mn-ea"/>
              <a:ea typeface="+mn-ea"/>
            </a:rPr>
            <a:t>审核</a:t>
          </a:r>
          <a:endParaRPr lang="zh-CN" altLang="en-US" sz="2300" dirty="0">
            <a:latin typeface="+mn-ea"/>
            <a:ea typeface="+mn-ea"/>
          </a:endParaRPr>
        </a:p>
      </dgm:t>
    </dgm:pt>
    <dgm:pt modelId="{4F9A20F6-05BF-45C9-BF6D-BB24E6E4B40F}" type="parTrans" cxnId="{6E5A6A18-87A8-48D1-8742-8CB98B28D59A}">
      <dgm:prSet/>
      <dgm:spPr/>
      <dgm:t>
        <a:bodyPr/>
        <a:lstStyle/>
        <a:p>
          <a:endParaRPr lang="zh-CN" altLang="en-US"/>
        </a:p>
      </dgm:t>
    </dgm:pt>
    <dgm:pt modelId="{EBCFD6D8-C4C8-45C7-808D-9709E7F49D4E}" type="sibTrans" cxnId="{6E5A6A18-87A8-48D1-8742-8CB98B28D59A}">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pt>
    <dgm:pt modelId="{31864D54-EAF4-4E3A-9AA3-7649E750EE28}" type="pres">
      <dgm:prSet presAssocID="{5E197134-F1C0-410B-A7C9-67F0A4944C4B}" presName="Name5" presStyleLbl="vennNode1" presStyleIdx="0" presStyleCnt="4">
        <dgm:presLayoutVars>
          <dgm:bulletEnabled val="1"/>
        </dgm:presLayoutVars>
      </dgm:prSet>
      <dgm:spPr/>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pt>
  </dgm:ptLst>
  <dgm:cxnLst>
    <dgm:cxn modelId="{1FCD5B16-63BA-4C68-BB25-DD6A8176241C}" type="presOf" srcId="{5E197134-F1C0-410B-A7C9-67F0A4944C4B}" destId="{31864D54-EAF4-4E3A-9AA3-7649E750EE28}" srcOrd="0" destOrd="0" presId="urn:microsoft.com/office/officeart/2005/8/layout/venn3#2"/>
    <dgm:cxn modelId="{6E5A6A18-87A8-48D1-8742-8CB98B28D59A}" srcId="{5B7D5C46-DBE3-43C0-BE16-1ED9AD8FE98A}" destId="{7A5C71B6-1BF5-4E12-A1B6-3918926D9502}" srcOrd="3" destOrd="0" parTransId="{4F9A20F6-05BF-45C9-BF6D-BB24E6E4B40F}" sibTransId="{EBCFD6D8-C4C8-45C7-808D-9709E7F49D4E}"/>
    <dgm:cxn modelId="{BE6B3E45-492F-48CC-8320-B31A2D558315}" type="presOf" srcId="{7A5C71B6-1BF5-4E12-A1B6-3918926D9502}" destId="{AC06D6B0-1F7D-4C66-8CF4-A4C777D7BF81}" srcOrd="0" destOrd="0" presId="urn:microsoft.com/office/officeart/2005/8/layout/venn3#2"/>
    <dgm:cxn modelId="{223BD14B-B2D2-4650-A5B3-FDCA03622789}" type="presOf" srcId="{5B7D5C46-DBE3-43C0-BE16-1ED9AD8FE98A}" destId="{F5052D5F-C95B-4863-85CD-A6E43083B838}" srcOrd="0" destOrd="0" presId="urn:microsoft.com/office/officeart/2005/8/layout/venn3#2"/>
    <dgm:cxn modelId="{DB5AA476-B338-47D7-8BA0-F247212B085F}" type="presOf" srcId="{C83864C1-CDC6-45C3-8503-148684A387DB}" destId="{8703D404-A944-48AE-9DE2-A71D8A57E231}" srcOrd="0" destOrd="0" presId="urn:microsoft.com/office/officeart/2005/8/layout/venn3#2"/>
    <dgm:cxn modelId="{8FE35CA6-311C-4A78-91BE-B909D677FD27}" srcId="{5B7D5C46-DBE3-43C0-BE16-1ED9AD8FE98A}" destId="{C83864C1-CDC6-45C3-8503-148684A387DB}" srcOrd="2" destOrd="0" parTransId="{A6D7B708-1747-4082-A380-7054FD09CA3D}" sibTransId="{2A99D053-8DC8-4DED-9FF8-879E727B890F}"/>
    <dgm:cxn modelId="{E8B211BD-F385-429A-AA96-442103BD90A3}" srcId="{5B7D5C46-DBE3-43C0-BE16-1ED9AD8FE98A}" destId="{DF283B6B-6163-4D40-BE19-3B5FF0964632}" srcOrd="1" destOrd="0" parTransId="{59B14996-1FE5-4557-95EF-0E499952925A}" sibTransId="{412EFDA2-763F-41AE-8853-0DF8585FC124}"/>
    <dgm:cxn modelId="{81D575F1-0EAB-4140-A321-9BF459760837}" type="presOf" srcId="{DF283B6B-6163-4D40-BE19-3B5FF0964632}" destId="{C02B6713-8154-4104-9953-6E85F1BC3922}" srcOrd="0" destOrd="0" presId="urn:microsoft.com/office/officeart/2005/8/layout/venn3#2"/>
    <dgm:cxn modelId="{1DB525FC-1E91-407F-B24E-75EDD8483187}" srcId="{5B7D5C46-DBE3-43C0-BE16-1ED9AD8FE98A}" destId="{5E197134-F1C0-410B-A7C9-67F0A4944C4B}" srcOrd="0" destOrd="0" parTransId="{15101E1C-D161-4193-BCC7-ADCF222E9D64}" sibTransId="{B61A9705-42DB-4625-A638-77DF81002B7A}"/>
    <dgm:cxn modelId="{4ED734A5-9881-46EE-92DE-5812AE356756}" type="presParOf" srcId="{F5052D5F-C95B-4863-85CD-A6E43083B838}" destId="{31864D54-EAF4-4E3A-9AA3-7649E750EE28}" srcOrd="0" destOrd="0" presId="urn:microsoft.com/office/officeart/2005/8/layout/venn3#2"/>
    <dgm:cxn modelId="{23888EAD-7EE9-4E5B-9BFB-BA8740E6DB4E}" type="presParOf" srcId="{F5052D5F-C95B-4863-85CD-A6E43083B838}" destId="{30465455-8379-4452-8756-4A25404DA1D7}" srcOrd="1" destOrd="0" presId="urn:microsoft.com/office/officeart/2005/8/layout/venn3#2"/>
    <dgm:cxn modelId="{B8EF0BFD-C3EA-424C-9FC5-63D60DFF210D}" type="presParOf" srcId="{F5052D5F-C95B-4863-85CD-A6E43083B838}" destId="{C02B6713-8154-4104-9953-6E85F1BC3922}" srcOrd="2" destOrd="0" presId="urn:microsoft.com/office/officeart/2005/8/layout/venn3#2"/>
    <dgm:cxn modelId="{97CFEA7B-85C2-4B92-8A17-77A7171D6782}" type="presParOf" srcId="{F5052D5F-C95B-4863-85CD-A6E43083B838}" destId="{1F9A1BE2-E108-4185-A970-0E35EAB077FA}" srcOrd="3" destOrd="0" presId="urn:microsoft.com/office/officeart/2005/8/layout/venn3#2"/>
    <dgm:cxn modelId="{FD579E66-65B3-497C-A745-A40BBD61418A}" type="presParOf" srcId="{F5052D5F-C95B-4863-85CD-A6E43083B838}" destId="{8703D404-A944-48AE-9DE2-A71D8A57E231}" srcOrd="4" destOrd="0" presId="urn:microsoft.com/office/officeart/2005/8/layout/venn3#2"/>
    <dgm:cxn modelId="{61D6CC27-512A-4664-B404-6A32531F7BC7}" type="presParOf" srcId="{F5052D5F-C95B-4863-85CD-A6E43083B838}" destId="{845A6017-C1A7-4E1F-9686-0809B4BAE212}" srcOrd="5" destOrd="0" presId="urn:microsoft.com/office/officeart/2005/8/layout/venn3#2"/>
    <dgm:cxn modelId="{B6903179-8A53-4FE8-852E-34687CE9A7B9}" type="presParOf" srcId="{F5052D5F-C95B-4863-85CD-A6E43083B838}" destId="{AC06D6B0-1F7D-4C66-8CF4-A4C777D7BF81}" srcOrd="6" destOrd="0" presId="urn:microsoft.com/office/officeart/2005/8/layout/venn3#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7D5C46-DBE3-43C0-BE16-1ED9AD8FE98A}" type="doc">
      <dgm:prSet loTypeId="urn:microsoft.com/office/officeart/2005/8/layout/venn3#2" loCatId="relationship" qsTypeId="urn:microsoft.com/office/officeart/2005/8/quickstyle/simple3#3" qsCatId="simple" csTypeId="urn:microsoft.com/office/officeart/2005/8/colors/accent1_2#2" csCatId="accent1" phldr="1"/>
      <dgm:spPr/>
      <dgm:t>
        <a:bodyPr/>
        <a:lstStyle/>
        <a:p>
          <a:endParaRPr lang="zh-CN" altLang="en-US"/>
        </a:p>
      </dgm:t>
    </dgm:pt>
    <dgm:pt modelId="{7A5C71B6-1BF5-4E12-A1B6-3918926D9502}">
      <dgm:prSet phldrT="[文本]" phldr="0" custT="1"/>
      <dgm:spPr/>
      <dgm:t>
        <a:bodyPr vert="horz" wrap="square"/>
        <a:lstStyle/>
        <a:p>
          <a:pPr>
            <a:lnSpc>
              <a:spcPct val="100000"/>
            </a:lnSpc>
            <a:spcBef>
              <a:spcPct val="0"/>
            </a:spcBef>
            <a:spcAft>
              <a:spcPct val="35000"/>
            </a:spcAft>
          </a:pPr>
          <a:r>
            <a:rPr lang="en-US" altLang="zh-CN" sz="2300" dirty="0">
              <a:latin typeface="+mn-ea"/>
              <a:ea typeface="+mn-ea"/>
            </a:rPr>
            <a:t>9.</a:t>
          </a:r>
          <a:r>
            <a:rPr lang="zh-CN" altLang="en-US" sz="2300" dirty="0">
              <a:latin typeface="+mn-ea"/>
              <a:ea typeface="+mn-ea"/>
            </a:rPr>
            <a:t>修订</a:t>
          </a:r>
        </a:p>
      </dgm:t>
    </dgm:pt>
    <dgm:pt modelId="{4F9A20F6-05BF-45C9-BF6D-BB24E6E4B40F}" type="parTrans" cxnId="{8143717D-8D86-407D-98FA-7AF5F028D2DE}">
      <dgm:prSet/>
      <dgm:spPr/>
      <dgm:t>
        <a:bodyPr/>
        <a:lstStyle/>
        <a:p>
          <a:endParaRPr lang="zh-CN" altLang="en-US"/>
        </a:p>
      </dgm:t>
    </dgm:pt>
    <dgm:pt modelId="{EBCFD6D8-C4C8-45C7-808D-9709E7F49D4E}" type="sibTrans" cxnId="{8143717D-8D86-407D-98FA-7AF5F028D2DE}">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pt>
    <dgm:pt modelId="{AC06D6B0-1F7D-4C66-8CF4-A4C777D7BF81}" type="pres">
      <dgm:prSet presAssocID="{7A5C71B6-1BF5-4E12-A1B6-3918926D9502}" presName="Name5" presStyleLbl="vennNode1" presStyleIdx="0" presStyleCnt="1">
        <dgm:presLayoutVars>
          <dgm:bulletEnabled val="1"/>
        </dgm:presLayoutVars>
      </dgm:prSet>
      <dgm:spPr/>
    </dgm:pt>
  </dgm:ptLst>
  <dgm:cxnLst>
    <dgm:cxn modelId="{D0665D06-3CD2-4AB3-B59D-5B3768D38D3B}" type="presOf" srcId="{7A5C71B6-1BF5-4E12-A1B6-3918926D9502}" destId="{AC06D6B0-1F7D-4C66-8CF4-A4C777D7BF81}" srcOrd="0" destOrd="0" presId="urn:microsoft.com/office/officeart/2005/8/layout/venn3#2"/>
    <dgm:cxn modelId="{D67CC654-9900-45DA-B390-6B1FDD1B1C6C}" type="presOf" srcId="{5B7D5C46-DBE3-43C0-BE16-1ED9AD8FE98A}" destId="{F5052D5F-C95B-4863-85CD-A6E43083B838}" srcOrd="0" destOrd="0" presId="urn:microsoft.com/office/officeart/2005/8/layout/venn3#2"/>
    <dgm:cxn modelId="{8143717D-8D86-407D-98FA-7AF5F028D2DE}" srcId="{5B7D5C46-DBE3-43C0-BE16-1ED9AD8FE98A}" destId="{7A5C71B6-1BF5-4E12-A1B6-3918926D9502}" srcOrd="0" destOrd="0" parTransId="{4F9A20F6-05BF-45C9-BF6D-BB24E6E4B40F}" sibTransId="{EBCFD6D8-C4C8-45C7-808D-9709E7F49D4E}"/>
    <dgm:cxn modelId="{29C689CA-6DCD-4C5F-A2B1-4883481A65D5}" type="presParOf" srcId="{F5052D5F-C95B-4863-85CD-A6E43083B838}" destId="{AC06D6B0-1F7D-4C66-8CF4-A4C777D7BF81}" srcOrd="0" destOrd="0" presId="urn:microsoft.com/office/officeart/2005/8/layout/venn3#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8B2C0-CACD-4E3A-9492-1275F3763887}" type="doc">
      <dgm:prSet loTypeId="urn:microsoft.com/office/officeart/2005/8/layout/pyramid1#2" loCatId="pyramid" qsTypeId="urn:microsoft.com/office/officeart/2005/8/quickstyle/simple1#3" qsCatId="simple" csTypeId="urn:microsoft.com/office/officeart/2005/8/colors/accent1_4#2" csCatId="accent1" phldr="1"/>
      <dgm:spPr/>
      <dgm:t>
        <a:bodyPr/>
        <a:lstStyle/>
        <a:p>
          <a:endParaRPr lang="zh-CN" altLang="en-US"/>
        </a:p>
      </dgm:t>
    </dgm:pt>
    <dgm:pt modelId="{4FB07421-24E8-45BA-B01D-944925A50E65}">
      <dgm:prSet phldrT="[文本]" phldr="0" custT="1"/>
      <dgm:spPr/>
      <dgm:t>
        <a:bodyPr vert="horz" wrap="square"/>
        <a:lstStyle/>
        <a:p>
          <a:pPr>
            <a:lnSpc>
              <a:spcPct val="100000"/>
            </a:lnSpc>
            <a:spcBef>
              <a:spcPct val="0"/>
            </a:spcBef>
            <a:spcAft>
              <a:spcPct val="35000"/>
            </a:spcAft>
          </a:pPr>
          <a:r>
            <a:rPr lang="zh-CN" altLang="en-US" sz="1800" dirty="0"/>
            <a:t>国际标准</a:t>
          </a:r>
        </a:p>
      </dgm:t>
    </dgm:pt>
    <dgm:pt modelId="{72D1A9E0-F8A5-400C-B2C5-078C06A083C6}" type="parTrans" cxnId="{9BA615A0-9332-438F-A125-2962738ACD6A}">
      <dgm:prSet/>
      <dgm:spPr/>
      <dgm:t>
        <a:bodyPr/>
        <a:lstStyle/>
        <a:p>
          <a:endParaRPr lang="zh-CN" altLang="en-US" sz="2800"/>
        </a:p>
      </dgm:t>
    </dgm:pt>
    <dgm:pt modelId="{483B3AD3-7A4F-406E-A492-F74BB1A5C844}" type="sibTrans" cxnId="{9BA615A0-9332-438F-A125-2962738ACD6A}">
      <dgm:prSet/>
      <dgm:spPr/>
      <dgm:t>
        <a:bodyPr/>
        <a:lstStyle/>
        <a:p>
          <a:endParaRPr lang="zh-CN" altLang="en-US" sz="2800"/>
        </a:p>
      </dgm:t>
    </dgm:pt>
    <dgm:pt modelId="{420E8A4C-D2CE-467F-869A-065A6B704BF0}">
      <dgm:prSet phldrT="[文本]" phldr="0" custT="1"/>
      <dgm:spPr/>
      <dgm:t>
        <a:bodyPr vert="horz" wrap="square"/>
        <a:lstStyle/>
        <a:p>
          <a:pPr>
            <a:lnSpc>
              <a:spcPct val="100000"/>
            </a:lnSpc>
            <a:spcBef>
              <a:spcPct val="0"/>
            </a:spcBef>
            <a:spcAft>
              <a:spcPct val="35000"/>
            </a:spcAft>
          </a:pPr>
          <a:r>
            <a:rPr lang="zh-CN" altLang="en-US" sz="2000" dirty="0"/>
            <a:t>国家标准</a:t>
          </a:r>
        </a:p>
      </dgm:t>
    </dgm:pt>
    <dgm:pt modelId="{44FCECC0-8B2A-4EC9-9BE0-B658D00F8040}" type="parTrans" cxnId="{552906EB-CFFD-4258-AB0F-2C01CD2F3698}">
      <dgm:prSet/>
      <dgm:spPr/>
      <dgm:t>
        <a:bodyPr/>
        <a:lstStyle/>
        <a:p>
          <a:endParaRPr lang="zh-CN" altLang="en-US" sz="2800"/>
        </a:p>
      </dgm:t>
    </dgm:pt>
    <dgm:pt modelId="{CCCCA4B2-0DAD-43D3-A6A1-1611427068AF}" type="sibTrans" cxnId="{552906EB-CFFD-4258-AB0F-2C01CD2F3698}">
      <dgm:prSet/>
      <dgm:spPr/>
      <dgm:t>
        <a:bodyPr/>
        <a:lstStyle/>
        <a:p>
          <a:endParaRPr lang="zh-CN" altLang="en-US" sz="2800"/>
        </a:p>
      </dgm:t>
    </dgm:pt>
    <dgm:pt modelId="{F398560D-6457-4C73-8C6D-AF79325C721D}">
      <dgm:prSet phldrT="[文本]" phldr="0" custT="1"/>
      <dgm:spPr/>
      <dgm:t>
        <a:bodyPr vert="horz" wrap="square"/>
        <a:lstStyle/>
        <a:p>
          <a:pPr>
            <a:lnSpc>
              <a:spcPct val="100000"/>
            </a:lnSpc>
            <a:spcBef>
              <a:spcPct val="0"/>
            </a:spcBef>
            <a:spcAft>
              <a:spcPct val="35000"/>
            </a:spcAft>
          </a:pPr>
          <a:r>
            <a:rPr lang="zh-CN" altLang="en-US" sz="2000" dirty="0"/>
            <a:t>行业标准</a:t>
          </a:r>
        </a:p>
      </dgm:t>
    </dgm:pt>
    <dgm:pt modelId="{4BB42082-F20B-4886-AEF5-A0A22734B384}" type="parTrans" cxnId="{6E495C95-B7DE-4D62-A7F2-DCD7DB688192}">
      <dgm:prSet/>
      <dgm:spPr/>
      <dgm:t>
        <a:bodyPr/>
        <a:lstStyle/>
        <a:p>
          <a:endParaRPr lang="zh-CN" altLang="en-US" sz="2800"/>
        </a:p>
      </dgm:t>
    </dgm:pt>
    <dgm:pt modelId="{ECC82C03-F60C-4D14-BB36-F818E0941D86}" type="sibTrans" cxnId="{6E495C95-B7DE-4D62-A7F2-DCD7DB688192}">
      <dgm:prSet/>
      <dgm:spPr/>
      <dgm:t>
        <a:bodyPr/>
        <a:lstStyle/>
        <a:p>
          <a:endParaRPr lang="zh-CN" altLang="en-US" sz="2800"/>
        </a:p>
      </dgm:t>
    </dgm:pt>
    <dgm:pt modelId="{D1B52C51-351D-4D99-81DC-4E91EAD63F7D}">
      <dgm:prSet phldr="0" custT="1"/>
      <dgm:spPr/>
      <dgm:t>
        <a:bodyPr vert="horz" wrap="square"/>
        <a:lstStyle/>
        <a:p>
          <a:pPr>
            <a:lnSpc>
              <a:spcPct val="100000"/>
            </a:lnSpc>
            <a:spcBef>
              <a:spcPct val="0"/>
            </a:spcBef>
            <a:spcAft>
              <a:spcPct val="35000"/>
            </a:spcAft>
          </a:pPr>
          <a:r>
            <a:rPr lang="zh-CN" altLang="en-US" sz="2000" dirty="0"/>
            <a:t>企业</a:t>
          </a:r>
          <a:r>
            <a:rPr lang="en-US" altLang="zh-CN" sz="2000" dirty="0"/>
            <a:t>(</a:t>
          </a:r>
          <a:r>
            <a:rPr lang="zh-CN" altLang="en-US" sz="2000" dirty="0"/>
            <a:t>机构</a:t>
          </a:r>
          <a:r>
            <a:rPr lang="en-US" altLang="zh-CN" sz="2000" dirty="0"/>
            <a:t>)</a:t>
          </a:r>
          <a:r>
            <a:rPr lang="zh-CN" altLang="en-US" sz="2000" dirty="0"/>
            <a:t>标准</a:t>
          </a:r>
        </a:p>
      </dgm:t>
    </dgm:pt>
    <dgm:pt modelId="{18DB934A-453A-4C84-B4AA-1E690E7BBCF7}" type="parTrans" cxnId="{0F8CD575-AC83-45BE-8F59-9D548FF08A1B}">
      <dgm:prSet/>
      <dgm:spPr/>
      <dgm:t>
        <a:bodyPr/>
        <a:lstStyle/>
        <a:p>
          <a:endParaRPr lang="zh-CN" altLang="en-US" sz="2800"/>
        </a:p>
      </dgm:t>
    </dgm:pt>
    <dgm:pt modelId="{0298B049-3A5A-4F8E-AE93-DCD4C735D145}" type="sibTrans" cxnId="{0F8CD575-AC83-45BE-8F59-9D548FF08A1B}">
      <dgm:prSet/>
      <dgm:spPr/>
      <dgm:t>
        <a:bodyPr/>
        <a:lstStyle/>
        <a:p>
          <a:endParaRPr lang="zh-CN" altLang="en-US" sz="2800"/>
        </a:p>
      </dgm:t>
    </dgm:pt>
    <dgm:pt modelId="{DB0962AE-47CE-4EA8-AFDB-D8507F8EF7CC}">
      <dgm:prSet phldr="0" custT="1"/>
      <dgm:spPr/>
      <dgm:t>
        <a:bodyPr vert="horz" wrap="square"/>
        <a:lstStyle/>
        <a:p>
          <a:pPr>
            <a:lnSpc>
              <a:spcPct val="100000"/>
            </a:lnSpc>
            <a:spcBef>
              <a:spcPct val="0"/>
            </a:spcBef>
            <a:spcAft>
              <a:spcPct val="35000"/>
            </a:spcAft>
          </a:pPr>
          <a:r>
            <a:rPr lang="zh-CN" altLang="en-US" sz="2000" dirty="0"/>
            <a:t>项目</a:t>
          </a:r>
          <a:r>
            <a:rPr lang="en-US" altLang="zh-CN" sz="2000" dirty="0"/>
            <a:t>(</a:t>
          </a:r>
          <a:r>
            <a:rPr lang="zh-CN" altLang="en-US" sz="2000" dirty="0"/>
            <a:t>课题</a:t>
          </a:r>
          <a:r>
            <a:rPr lang="en-US" altLang="zh-CN" sz="2000" dirty="0"/>
            <a:t>)</a:t>
          </a:r>
          <a:r>
            <a:rPr lang="zh-CN" altLang="en-US" sz="2000" dirty="0"/>
            <a:t>标准</a:t>
          </a:r>
        </a:p>
      </dgm:t>
    </dgm:pt>
    <dgm:pt modelId="{EEF20148-01F0-4BD6-9B19-4785575F2FB2}" type="parTrans" cxnId="{B64E876F-B66A-4709-A8F3-C0D923AC6271}">
      <dgm:prSet/>
      <dgm:spPr/>
      <dgm:t>
        <a:bodyPr/>
        <a:lstStyle/>
        <a:p>
          <a:endParaRPr lang="zh-CN" altLang="en-US" sz="2800"/>
        </a:p>
      </dgm:t>
    </dgm:pt>
    <dgm:pt modelId="{7E7F8A4B-B9DB-4344-9D2D-1C478F75780A}" type="sibTrans" cxnId="{B64E876F-B66A-4709-A8F3-C0D923AC6271}">
      <dgm:prSet/>
      <dgm:spPr/>
      <dgm:t>
        <a:bodyPr/>
        <a:lstStyle/>
        <a:p>
          <a:endParaRPr lang="zh-CN" altLang="en-US" sz="2800"/>
        </a:p>
      </dgm:t>
    </dgm:pt>
    <dgm:pt modelId="{48470CF0-3623-430D-A7E1-C109CA9FCC60}" type="pres">
      <dgm:prSet presAssocID="{75F8B2C0-CACD-4E3A-9492-1275F3763887}" presName="Name0" presStyleCnt="0">
        <dgm:presLayoutVars>
          <dgm:dir/>
          <dgm:animLvl val="lvl"/>
          <dgm:resizeHandles val="exact"/>
        </dgm:presLayoutVars>
      </dgm:prSet>
      <dgm:spPr/>
    </dgm:pt>
    <dgm:pt modelId="{3B3CE165-B1DE-4E13-AD69-0BBCAA7171E5}" type="pres">
      <dgm:prSet presAssocID="{4FB07421-24E8-45BA-B01D-944925A50E65}" presName="Name8" presStyleCnt="0"/>
      <dgm:spPr/>
    </dgm:pt>
    <dgm:pt modelId="{B48B500A-416E-4E02-B8E6-E624342F75BF}" type="pres">
      <dgm:prSet presAssocID="{4FB07421-24E8-45BA-B01D-944925A50E65}" presName="level" presStyleLbl="node1" presStyleIdx="0" presStyleCnt="5">
        <dgm:presLayoutVars>
          <dgm:chMax val="1"/>
          <dgm:bulletEnabled val="1"/>
        </dgm:presLayoutVars>
      </dgm:prSet>
      <dgm:spPr/>
    </dgm:pt>
    <dgm:pt modelId="{446A9112-2481-4A25-9284-D895634ECD06}" type="pres">
      <dgm:prSet presAssocID="{4FB07421-24E8-45BA-B01D-944925A50E65}" presName="levelTx" presStyleLbl="revTx" presStyleIdx="0" presStyleCnt="0">
        <dgm:presLayoutVars>
          <dgm:chMax val="1"/>
          <dgm:bulletEnabled val="1"/>
        </dgm:presLayoutVars>
      </dgm:prSet>
      <dgm:spPr/>
    </dgm:pt>
    <dgm:pt modelId="{E9F14427-D855-44D8-89B6-7663FF77C4F3}" type="pres">
      <dgm:prSet presAssocID="{420E8A4C-D2CE-467F-869A-065A6B704BF0}" presName="Name8" presStyleCnt="0"/>
      <dgm:spPr/>
    </dgm:pt>
    <dgm:pt modelId="{8225B7A0-B6E5-4773-AFFD-396B7129B0CA}" type="pres">
      <dgm:prSet presAssocID="{420E8A4C-D2CE-467F-869A-065A6B704BF0}" presName="level" presStyleLbl="node1" presStyleIdx="1" presStyleCnt="5">
        <dgm:presLayoutVars>
          <dgm:chMax val="1"/>
          <dgm:bulletEnabled val="1"/>
        </dgm:presLayoutVars>
      </dgm:prSet>
      <dgm:spPr/>
    </dgm:pt>
    <dgm:pt modelId="{093AF6E2-5004-4492-A536-7B7A68B2DB43}" type="pres">
      <dgm:prSet presAssocID="{420E8A4C-D2CE-467F-869A-065A6B704BF0}" presName="levelTx" presStyleLbl="revTx" presStyleIdx="0" presStyleCnt="0">
        <dgm:presLayoutVars>
          <dgm:chMax val="1"/>
          <dgm:bulletEnabled val="1"/>
        </dgm:presLayoutVars>
      </dgm:prSet>
      <dgm:spPr/>
    </dgm:pt>
    <dgm:pt modelId="{DDF4794A-47F4-46A6-9C87-97F9A2288AF3}" type="pres">
      <dgm:prSet presAssocID="{F398560D-6457-4C73-8C6D-AF79325C721D}" presName="Name8" presStyleCnt="0"/>
      <dgm:spPr/>
    </dgm:pt>
    <dgm:pt modelId="{D03AFDF4-00F5-4BCE-8656-2C63B06C20AE}" type="pres">
      <dgm:prSet presAssocID="{F398560D-6457-4C73-8C6D-AF79325C721D}" presName="level" presStyleLbl="node1" presStyleIdx="2" presStyleCnt="5">
        <dgm:presLayoutVars>
          <dgm:chMax val="1"/>
          <dgm:bulletEnabled val="1"/>
        </dgm:presLayoutVars>
      </dgm:prSet>
      <dgm:spPr/>
    </dgm:pt>
    <dgm:pt modelId="{3C6FD305-6EEB-4DC9-985E-510F08B3DB37}" type="pres">
      <dgm:prSet presAssocID="{F398560D-6457-4C73-8C6D-AF79325C721D}" presName="levelTx" presStyleLbl="revTx" presStyleIdx="0" presStyleCnt="0">
        <dgm:presLayoutVars>
          <dgm:chMax val="1"/>
          <dgm:bulletEnabled val="1"/>
        </dgm:presLayoutVars>
      </dgm:prSet>
      <dgm:spPr/>
    </dgm:pt>
    <dgm:pt modelId="{9E9445A3-9AAD-4594-B4EF-1B8BA7409988}" type="pres">
      <dgm:prSet presAssocID="{D1B52C51-351D-4D99-81DC-4E91EAD63F7D}" presName="Name8" presStyleCnt="0"/>
      <dgm:spPr/>
    </dgm:pt>
    <dgm:pt modelId="{7E7D00F9-D48D-4373-84CD-25FFF9BCD950}" type="pres">
      <dgm:prSet presAssocID="{D1B52C51-351D-4D99-81DC-4E91EAD63F7D}" presName="level" presStyleLbl="node1" presStyleIdx="3" presStyleCnt="5">
        <dgm:presLayoutVars>
          <dgm:chMax val="1"/>
          <dgm:bulletEnabled val="1"/>
        </dgm:presLayoutVars>
      </dgm:prSet>
      <dgm:spPr/>
    </dgm:pt>
    <dgm:pt modelId="{7B88491A-9034-4C62-8BE4-BFF8DA50F156}" type="pres">
      <dgm:prSet presAssocID="{D1B52C51-351D-4D99-81DC-4E91EAD63F7D}" presName="levelTx" presStyleLbl="revTx" presStyleIdx="0" presStyleCnt="0">
        <dgm:presLayoutVars>
          <dgm:chMax val="1"/>
          <dgm:bulletEnabled val="1"/>
        </dgm:presLayoutVars>
      </dgm:prSet>
      <dgm:spPr/>
    </dgm:pt>
    <dgm:pt modelId="{8F85D1E6-BED2-457C-90AD-3059BD0F0DDC}" type="pres">
      <dgm:prSet presAssocID="{DB0962AE-47CE-4EA8-AFDB-D8507F8EF7CC}" presName="Name8" presStyleCnt="0"/>
      <dgm:spPr/>
    </dgm:pt>
    <dgm:pt modelId="{F72C28D2-4A26-4E64-AA7E-BF525732DA62}" type="pres">
      <dgm:prSet presAssocID="{DB0962AE-47CE-4EA8-AFDB-D8507F8EF7CC}" presName="level" presStyleLbl="node1" presStyleIdx="4" presStyleCnt="5">
        <dgm:presLayoutVars>
          <dgm:chMax val="1"/>
          <dgm:bulletEnabled val="1"/>
        </dgm:presLayoutVars>
      </dgm:prSet>
      <dgm:spPr/>
    </dgm:pt>
    <dgm:pt modelId="{0EB61556-81E0-465B-8294-7E29CC33AB9D}" type="pres">
      <dgm:prSet presAssocID="{DB0962AE-47CE-4EA8-AFDB-D8507F8EF7CC}" presName="levelTx" presStyleLbl="revTx" presStyleIdx="0" presStyleCnt="0">
        <dgm:presLayoutVars>
          <dgm:chMax val="1"/>
          <dgm:bulletEnabled val="1"/>
        </dgm:presLayoutVars>
      </dgm:prSet>
      <dgm:spPr/>
    </dgm:pt>
  </dgm:ptLst>
  <dgm:cxnLst>
    <dgm:cxn modelId="{E4E37734-B902-49A1-8D4D-639A9C12C479}" type="presOf" srcId="{75F8B2C0-CACD-4E3A-9492-1275F3763887}" destId="{48470CF0-3623-430D-A7E1-C109CA9FCC60}" srcOrd="0" destOrd="0" presId="urn:microsoft.com/office/officeart/2005/8/layout/pyramid1#2"/>
    <dgm:cxn modelId="{EC85723B-2DAA-47A3-A896-284ABF6695FC}" type="presOf" srcId="{420E8A4C-D2CE-467F-869A-065A6B704BF0}" destId="{8225B7A0-B6E5-4773-AFFD-396B7129B0CA}" srcOrd="0" destOrd="0" presId="urn:microsoft.com/office/officeart/2005/8/layout/pyramid1#2"/>
    <dgm:cxn modelId="{3B8F923F-B550-4E57-9901-8B7ECD58E4D0}" type="presOf" srcId="{F398560D-6457-4C73-8C6D-AF79325C721D}" destId="{3C6FD305-6EEB-4DC9-985E-510F08B3DB37}" srcOrd="1" destOrd="0" presId="urn:microsoft.com/office/officeart/2005/8/layout/pyramid1#2"/>
    <dgm:cxn modelId="{B64E876F-B66A-4709-A8F3-C0D923AC6271}" srcId="{75F8B2C0-CACD-4E3A-9492-1275F3763887}" destId="{DB0962AE-47CE-4EA8-AFDB-D8507F8EF7CC}" srcOrd="4" destOrd="0" parTransId="{EEF20148-01F0-4BD6-9B19-4785575F2FB2}" sibTransId="{7E7F8A4B-B9DB-4344-9D2D-1C478F75780A}"/>
    <dgm:cxn modelId="{CD576471-27CE-44CA-AFB3-2A3174A136CE}" type="presOf" srcId="{DB0962AE-47CE-4EA8-AFDB-D8507F8EF7CC}" destId="{0EB61556-81E0-465B-8294-7E29CC33AB9D}" srcOrd="1" destOrd="0" presId="urn:microsoft.com/office/officeart/2005/8/layout/pyramid1#2"/>
    <dgm:cxn modelId="{A7FB3B53-72E6-4C23-A513-C159D4C64B3B}" type="presOf" srcId="{F398560D-6457-4C73-8C6D-AF79325C721D}" destId="{D03AFDF4-00F5-4BCE-8656-2C63B06C20AE}" srcOrd="0" destOrd="0" presId="urn:microsoft.com/office/officeart/2005/8/layout/pyramid1#2"/>
    <dgm:cxn modelId="{0F8CD575-AC83-45BE-8F59-9D548FF08A1B}" srcId="{75F8B2C0-CACD-4E3A-9492-1275F3763887}" destId="{D1B52C51-351D-4D99-81DC-4E91EAD63F7D}" srcOrd="3" destOrd="0" parTransId="{18DB934A-453A-4C84-B4AA-1E690E7BBCF7}" sibTransId="{0298B049-3A5A-4F8E-AE93-DCD4C735D145}"/>
    <dgm:cxn modelId="{6E495C95-B7DE-4D62-A7F2-DCD7DB688192}" srcId="{75F8B2C0-CACD-4E3A-9492-1275F3763887}" destId="{F398560D-6457-4C73-8C6D-AF79325C721D}" srcOrd="2" destOrd="0" parTransId="{4BB42082-F20B-4886-AEF5-A0A22734B384}" sibTransId="{ECC82C03-F60C-4D14-BB36-F818E0941D86}"/>
    <dgm:cxn modelId="{573EEA96-F2A7-4798-8FEC-509C1455E1B1}" type="presOf" srcId="{4FB07421-24E8-45BA-B01D-944925A50E65}" destId="{B48B500A-416E-4E02-B8E6-E624342F75BF}" srcOrd="0" destOrd="0" presId="urn:microsoft.com/office/officeart/2005/8/layout/pyramid1#2"/>
    <dgm:cxn modelId="{4969479E-5AD6-42FA-ACD2-FA70037C9931}" type="presOf" srcId="{4FB07421-24E8-45BA-B01D-944925A50E65}" destId="{446A9112-2481-4A25-9284-D895634ECD06}" srcOrd="1" destOrd="0" presId="urn:microsoft.com/office/officeart/2005/8/layout/pyramid1#2"/>
    <dgm:cxn modelId="{9BA615A0-9332-438F-A125-2962738ACD6A}" srcId="{75F8B2C0-CACD-4E3A-9492-1275F3763887}" destId="{4FB07421-24E8-45BA-B01D-944925A50E65}" srcOrd="0" destOrd="0" parTransId="{72D1A9E0-F8A5-400C-B2C5-078C06A083C6}" sibTransId="{483B3AD3-7A4F-406E-A492-F74BB1A5C844}"/>
    <dgm:cxn modelId="{3DF158B2-D45E-4D03-9AF7-7911DBD10AF1}" type="presOf" srcId="{D1B52C51-351D-4D99-81DC-4E91EAD63F7D}" destId="{7E7D00F9-D48D-4373-84CD-25FFF9BCD950}" srcOrd="0" destOrd="0" presId="urn:microsoft.com/office/officeart/2005/8/layout/pyramid1#2"/>
    <dgm:cxn modelId="{DC2B42BD-52F6-4709-9C81-FF5768EFA763}" type="presOf" srcId="{420E8A4C-D2CE-467F-869A-065A6B704BF0}" destId="{093AF6E2-5004-4492-A536-7B7A68B2DB43}" srcOrd="1" destOrd="0" presId="urn:microsoft.com/office/officeart/2005/8/layout/pyramid1#2"/>
    <dgm:cxn modelId="{B38A5FC9-C911-4E90-AFE9-95BBBB986BFD}" type="presOf" srcId="{D1B52C51-351D-4D99-81DC-4E91EAD63F7D}" destId="{7B88491A-9034-4C62-8BE4-BFF8DA50F156}" srcOrd="1" destOrd="0" presId="urn:microsoft.com/office/officeart/2005/8/layout/pyramid1#2"/>
    <dgm:cxn modelId="{552906EB-CFFD-4258-AB0F-2C01CD2F3698}" srcId="{75F8B2C0-CACD-4E3A-9492-1275F3763887}" destId="{420E8A4C-D2CE-467F-869A-065A6B704BF0}" srcOrd="1" destOrd="0" parTransId="{44FCECC0-8B2A-4EC9-9BE0-B658D00F8040}" sibTransId="{CCCCA4B2-0DAD-43D3-A6A1-1611427068AF}"/>
    <dgm:cxn modelId="{E7F47DF9-7833-43FF-BB76-461C4D63648E}" type="presOf" srcId="{DB0962AE-47CE-4EA8-AFDB-D8507F8EF7CC}" destId="{F72C28D2-4A26-4E64-AA7E-BF525732DA62}" srcOrd="0" destOrd="0" presId="urn:microsoft.com/office/officeart/2005/8/layout/pyramid1#2"/>
    <dgm:cxn modelId="{5ADFCD6E-F2C2-47A4-B2E5-B7AE013A13B7}" type="presParOf" srcId="{48470CF0-3623-430D-A7E1-C109CA9FCC60}" destId="{3B3CE165-B1DE-4E13-AD69-0BBCAA7171E5}" srcOrd="0" destOrd="0" presId="urn:microsoft.com/office/officeart/2005/8/layout/pyramid1#2"/>
    <dgm:cxn modelId="{57FC4AD2-9905-49AC-9DC7-DC1B987EE753}" type="presParOf" srcId="{3B3CE165-B1DE-4E13-AD69-0BBCAA7171E5}" destId="{B48B500A-416E-4E02-B8E6-E624342F75BF}" srcOrd="0" destOrd="0" presId="urn:microsoft.com/office/officeart/2005/8/layout/pyramid1#2"/>
    <dgm:cxn modelId="{A66C5541-75C7-456A-A213-8AB340AE376F}" type="presParOf" srcId="{3B3CE165-B1DE-4E13-AD69-0BBCAA7171E5}" destId="{446A9112-2481-4A25-9284-D895634ECD06}" srcOrd="1" destOrd="0" presId="urn:microsoft.com/office/officeart/2005/8/layout/pyramid1#2"/>
    <dgm:cxn modelId="{FE08A81E-3DEC-4633-BA51-6D6C1CE82B98}" type="presParOf" srcId="{48470CF0-3623-430D-A7E1-C109CA9FCC60}" destId="{E9F14427-D855-44D8-89B6-7663FF77C4F3}" srcOrd="1" destOrd="0" presId="urn:microsoft.com/office/officeart/2005/8/layout/pyramid1#2"/>
    <dgm:cxn modelId="{60B52C3C-8DF8-44E1-B24E-F2FAFFEB9B1C}" type="presParOf" srcId="{E9F14427-D855-44D8-89B6-7663FF77C4F3}" destId="{8225B7A0-B6E5-4773-AFFD-396B7129B0CA}" srcOrd="0" destOrd="0" presId="urn:microsoft.com/office/officeart/2005/8/layout/pyramid1#2"/>
    <dgm:cxn modelId="{3D931105-4F48-4C2E-B4F7-A025FBA9D84A}" type="presParOf" srcId="{E9F14427-D855-44D8-89B6-7663FF77C4F3}" destId="{093AF6E2-5004-4492-A536-7B7A68B2DB43}" srcOrd="1" destOrd="0" presId="urn:microsoft.com/office/officeart/2005/8/layout/pyramid1#2"/>
    <dgm:cxn modelId="{678646DC-A512-4D73-B0DC-85282E3670F2}" type="presParOf" srcId="{48470CF0-3623-430D-A7E1-C109CA9FCC60}" destId="{DDF4794A-47F4-46A6-9C87-97F9A2288AF3}" srcOrd="2" destOrd="0" presId="urn:microsoft.com/office/officeart/2005/8/layout/pyramid1#2"/>
    <dgm:cxn modelId="{147C6442-8B14-4973-806D-6B3EB7575CCA}" type="presParOf" srcId="{DDF4794A-47F4-46A6-9C87-97F9A2288AF3}" destId="{D03AFDF4-00F5-4BCE-8656-2C63B06C20AE}" srcOrd="0" destOrd="0" presId="urn:microsoft.com/office/officeart/2005/8/layout/pyramid1#2"/>
    <dgm:cxn modelId="{8D3D88E7-6CE0-4F2E-948B-8A2559456F15}" type="presParOf" srcId="{DDF4794A-47F4-46A6-9C87-97F9A2288AF3}" destId="{3C6FD305-6EEB-4DC9-985E-510F08B3DB37}" srcOrd="1" destOrd="0" presId="urn:microsoft.com/office/officeart/2005/8/layout/pyramid1#2"/>
    <dgm:cxn modelId="{6E45520A-BB45-4CC1-82A1-BC09506F568E}" type="presParOf" srcId="{48470CF0-3623-430D-A7E1-C109CA9FCC60}" destId="{9E9445A3-9AAD-4594-B4EF-1B8BA7409988}" srcOrd="3" destOrd="0" presId="urn:microsoft.com/office/officeart/2005/8/layout/pyramid1#2"/>
    <dgm:cxn modelId="{43ABA11A-1365-422D-911F-4A4870ACA904}" type="presParOf" srcId="{9E9445A3-9AAD-4594-B4EF-1B8BA7409988}" destId="{7E7D00F9-D48D-4373-84CD-25FFF9BCD950}" srcOrd="0" destOrd="0" presId="urn:microsoft.com/office/officeart/2005/8/layout/pyramid1#2"/>
    <dgm:cxn modelId="{B7625172-93D5-4116-8557-BA0FEE392027}" type="presParOf" srcId="{9E9445A3-9AAD-4594-B4EF-1B8BA7409988}" destId="{7B88491A-9034-4C62-8BE4-BFF8DA50F156}" srcOrd="1" destOrd="0" presId="urn:microsoft.com/office/officeart/2005/8/layout/pyramid1#2"/>
    <dgm:cxn modelId="{E4000A8E-9A56-46F2-A886-1BADB29E2380}" type="presParOf" srcId="{48470CF0-3623-430D-A7E1-C109CA9FCC60}" destId="{8F85D1E6-BED2-457C-90AD-3059BD0F0DDC}" srcOrd="4" destOrd="0" presId="urn:microsoft.com/office/officeart/2005/8/layout/pyramid1#2"/>
    <dgm:cxn modelId="{A792DC6A-8EDB-4DFB-9E1F-5FC4288A3F50}" type="presParOf" srcId="{8F85D1E6-BED2-457C-90AD-3059BD0F0DDC}" destId="{F72C28D2-4A26-4E64-AA7E-BF525732DA62}" srcOrd="0" destOrd="0" presId="urn:microsoft.com/office/officeart/2005/8/layout/pyramid1#2"/>
    <dgm:cxn modelId="{259A653C-3E7F-466B-BC1E-96167B68EAB7}" type="presParOf" srcId="{8F85D1E6-BED2-457C-90AD-3059BD0F0DDC}" destId="{0EB61556-81E0-465B-8294-7E29CC33AB9D}" srcOrd="1" destOrd="0" presId="urn:microsoft.com/office/officeart/2005/8/layout/pyramid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02698D-49D8-4654-901D-29F5F736E363}" type="doc">
      <dgm:prSet loTypeId="urn:microsoft.com/office/officeart/2005/8/layout/chevron1" loCatId="process" qsTypeId="urn:microsoft.com/office/officeart/2005/8/quickstyle/simple1#4" qsCatId="simple" csTypeId="urn:microsoft.com/office/officeart/2005/8/colors/accent1_5#2" csCatId="accent1" phldr="1"/>
      <dgm:spPr/>
      <dgm:t>
        <a:bodyPr/>
        <a:lstStyle/>
        <a:p>
          <a:endParaRPr lang="zh-CN" altLang="en-US"/>
        </a:p>
      </dgm:t>
    </dgm:pt>
    <dgm:pt modelId="{6E0E9603-E6A7-4CDB-BAD2-C850EE04A56E}">
      <dgm:prSet phldrT="[文本]" custT="1"/>
      <dgm:spPr/>
      <dgm:t>
        <a:bodyPr/>
        <a:lstStyle/>
        <a:p>
          <a:r>
            <a:rPr lang="en-US" altLang="zh-CN" sz="2800" dirty="0"/>
            <a:t>1984-2000</a:t>
          </a:r>
          <a:endParaRPr lang="zh-CN" altLang="en-US" sz="2800" dirty="0"/>
        </a:p>
      </dgm:t>
    </dgm:pt>
    <dgm:pt modelId="{8E365482-5816-472B-8883-16AC8C972894}" type="parTrans" cxnId="{0EE2F8DE-1C1F-4099-A235-51A8FD3C24E5}">
      <dgm:prSet/>
      <dgm:spPr/>
      <dgm:t>
        <a:bodyPr/>
        <a:lstStyle/>
        <a:p>
          <a:endParaRPr lang="zh-CN" altLang="en-US" sz="2800"/>
        </a:p>
      </dgm:t>
    </dgm:pt>
    <dgm:pt modelId="{C6149F34-A622-4067-A098-A1E2110BCEF2}" type="sibTrans" cxnId="{0EE2F8DE-1C1F-4099-A235-51A8FD3C24E5}">
      <dgm:prSet/>
      <dgm:spPr/>
      <dgm:t>
        <a:bodyPr/>
        <a:lstStyle/>
        <a:p>
          <a:endParaRPr lang="zh-CN" altLang="en-US" sz="2800"/>
        </a:p>
      </dgm:t>
    </dgm:pt>
    <dgm:pt modelId="{EBA9F54C-F4E0-43CC-B78C-DF288377F838}">
      <dgm:prSet phldrT="[文本]" custT="1"/>
      <dgm:spPr/>
      <dgm:t>
        <a:bodyPr/>
        <a:lstStyle/>
        <a:p>
          <a:r>
            <a:rPr lang="en-US" altLang="zh-CN" sz="2800" dirty="0"/>
            <a:t>2000-2008</a:t>
          </a:r>
          <a:endParaRPr lang="zh-CN" altLang="en-US" sz="2800" dirty="0"/>
        </a:p>
      </dgm:t>
    </dgm:pt>
    <dgm:pt modelId="{9B32448F-0181-4C96-9C8A-BC7865722E5B}" type="parTrans" cxnId="{B7735578-E010-4A7A-9EF1-B63B0EDB0DFE}">
      <dgm:prSet/>
      <dgm:spPr/>
      <dgm:t>
        <a:bodyPr/>
        <a:lstStyle/>
        <a:p>
          <a:endParaRPr lang="zh-CN" altLang="en-US" sz="2800"/>
        </a:p>
      </dgm:t>
    </dgm:pt>
    <dgm:pt modelId="{D3E76081-9928-4B37-AE66-FC4438B09A16}" type="sibTrans" cxnId="{B7735578-E010-4A7A-9EF1-B63B0EDB0DFE}">
      <dgm:prSet/>
      <dgm:spPr/>
      <dgm:t>
        <a:bodyPr/>
        <a:lstStyle/>
        <a:p>
          <a:endParaRPr lang="zh-CN" altLang="en-US" sz="2800"/>
        </a:p>
      </dgm:t>
    </dgm:pt>
    <dgm:pt modelId="{789A9EE9-5484-4DF3-973C-512087B0DD9F}">
      <dgm:prSet phldrT="[文本]" custT="1"/>
      <dgm:spPr/>
      <dgm:t>
        <a:bodyPr/>
        <a:lstStyle/>
        <a:p>
          <a:r>
            <a:rPr lang="en-US" altLang="zh-CN" sz="2800" dirty="0"/>
            <a:t>2008-2013</a:t>
          </a:r>
          <a:endParaRPr lang="zh-CN" altLang="en-US" sz="2800" dirty="0"/>
        </a:p>
      </dgm:t>
    </dgm:pt>
    <dgm:pt modelId="{3772B94E-FEED-4296-B0F3-88AEC169B693}" type="parTrans" cxnId="{9DA68BBC-FCD5-4B57-B2C3-5C0F0BC33B1F}">
      <dgm:prSet/>
      <dgm:spPr/>
      <dgm:t>
        <a:bodyPr/>
        <a:lstStyle/>
        <a:p>
          <a:endParaRPr lang="zh-CN" altLang="en-US" sz="2800"/>
        </a:p>
      </dgm:t>
    </dgm:pt>
    <dgm:pt modelId="{680D64FE-E160-4AAF-B05D-010FEEF6B08D}" type="sibTrans" cxnId="{9DA68BBC-FCD5-4B57-B2C3-5C0F0BC33B1F}">
      <dgm:prSet/>
      <dgm:spPr/>
      <dgm:t>
        <a:bodyPr/>
        <a:lstStyle/>
        <a:p>
          <a:endParaRPr lang="zh-CN" altLang="en-US" sz="2800"/>
        </a:p>
      </dgm:t>
    </dgm:pt>
    <dgm:pt modelId="{59378FBD-C9AB-4884-97C2-08145A932B77}">
      <dgm:prSet custT="1"/>
      <dgm:spPr/>
      <dgm:t>
        <a:bodyPr/>
        <a:lstStyle/>
        <a:p>
          <a:r>
            <a:rPr lang="en-US" altLang="zh-CN" sz="2800" dirty="0"/>
            <a:t>2013-2016</a:t>
          </a:r>
          <a:endParaRPr lang="zh-CN" altLang="en-US" sz="2800" dirty="0"/>
        </a:p>
      </dgm:t>
    </dgm:pt>
    <dgm:pt modelId="{E957D6AA-5C51-4816-A0BE-775E98118F95}" type="parTrans" cxnId="{94828D55-47CF-44FF-B061-3DC03AFA3B95}">
      <dgm:prSet/>
      <dgm:spPr/>
      <dgm:t>
        <a:bodyPr/>
        <a:lstStyle/>
        <a:p>
          <a:endParaRPr lang="zh-CN" altLang="en-US" sz="2800"/>
        </a:p>
      </dgm:t>
    </dgm:pt>
    <dgm:pt modelId="{6F235D89-405F-4365-8595-49D763DE2F2B}" type="sibTrans" cxnId="{94828D55-47CF-44FF-B061-3DC03AFA3B95}">
      <dgm:prSet/>
      <dgm:spPr/>
      <dgm:t>
        <a:bodyPr/>
        <a:lstStyle/>
        <a:p>
          <a:endParaRPr lang="zh-CN" altLang="en-US" sz="2800"/>
        </a:p>
      </dgm:t>
    </dgm:pt>
    <dgm:pt modelId="{FC5839E7-DE77-434A-BFE0-3DEAAD18B52B}">
      <dgm:prSet custT="1"/>
      <dgm:spPr/>
      <dgm:t>
        <a:bodyPr/>
        <a:lstStyle/>
        <a:p>
          <a:r>
            <a:rPr lang="en-US" altLang="zh-CN" sz="2800" dirty="0"/>
            <a:t>2016 </a:t>
          </a:r>
          <a:r>
            <a:rPr lang="zh-CN" altLang="en-US" sz="2800" dirty="0"/>
            <a:t>至今</a:t>
          </a:r>
        </a:p>
      </dgm:t>
    </dgm:pt>
    <dgm:pt modelId="{F1994EFD-A16D-4E4D-8DA1-4340172EB56F}" type="parTrans" cxnId="{32EC3625-03D4-480E-A89D-30F1D8E893BA}">
      <dgm:prSet/>
      <dgm:spPr/>
      <dgm:t>
        <a:bodyPr/>
        <a:lstStyle/>
        <a:p>
          <a:endParaRPr lang="zh-CN" altLang="en-US" sz="2800"/>
        </a:p>
      </dgm:t>
    </dgm:pt>
    <dgm:pt modelId="{A4A3D2AA-EE06-4932-A23A-65D2D3817DEF}" type="sibTrans" cxnId="{32EC3625-03D4-480E-A89D-30F1D8E893BA}">
      <dgm:prSet/>
      <dgm:spPr/>
      <dgm:t>
        <a:bodyPr/>
        <a:lstStyle/>
        <a:p>
          <a:endParaRPr lang="zh-CN" altLang="en-US" sz="2800"/>
        </a:p>
      </dgm:t>
    </dgm:pt>
    <dgm:pt modelId="{1A81B55F-8877-438D-9FF7-44239CBFC37E}" type="pres">
      <dgm:prSet presAssocID="{8A02698D-49D8-4654-901D-29F5F736E363}" presName="Name0" presStyleCnt="0">
        <dgm:presLayoutVars>
          <dgm:dir/>
          <dgm:animLvl val="lvl"/>
          <dgm:resizeHandles val="exact"/>
        </dgm:presLayoutVars>
      </dgm:prSet>
      <dgm:spPr/>
    </dgm:pt>
    <dgm:pt modelId="{DB027D18-724B-482F-8688-037F4279F32B}" type="pres">
      <dgm:prSet presAssocID="{6E0E9603-E6A7-4CDB-BAD2-C850EE04A56E}" presName="parTxOnly" presStyleLbl="node1" presStyleIdx="0" presStyleCnt="5">
        <dgm:presLayoutVars>
          <dgm:chMax val="0"/>
          <dgm:chPref val="0"/>
          <dgm:bulletEnabled val="1"/>
        </dgm:presLayoutVars>
      </dgm:prSet>
      <dgm:spPr/>
    </dgm:pt>
    <dgm:pt modelId="{CC0AF507-7B1F-46A4-B2B1-F4672968F38F}" type="pres">
      <dgm:prSet presAssocID="{C6149F34-A622-4067-A098-A1E2110BCEF2}" presName="parTxOnlySpace" presStyleCnt="0"/>
      <dgm:spPr/>
    </dgm:pt>
    <dgm:pt modelId="{E46B2267-5F2B-4AA0-B822-5DBDBC938ACC}" type="pres">
      <dgm:prSet presAssocID="{EBA9F54C-F4E0-43CC-B78C-DF288377F838}" presName="parTxOnly" presStyleLbl="node1" presStyleIdx="1" presStyleCnt="5">
        <dgm:presLayoutVars>
          <dgm:chMax val="0"/>
          <dgm:chPref val="0"/>
          <dgm:bulletEnabled val="1"/>
        </dgm:presLayoutVars>
      </dgm:prSet>
      <dgm:spPr/>
    </dgm:pt>
    <dgm:pt modelId="{660245A6-81FD-4ACB-8C6F-A9CD265CC47E}" type="pres">
      <dgm:prSet presAssocID="{D3E76081-9928-4B37-AE66-FC4438B09A16}" presName="parTxOnlySpace" presStyleCnt="0"/>
      <dgm:spPr/>
    </dgm:pt>
    <dgm:pt modelId="{109597B5-76A2-45E1-A9E4-D31AF86B3305}" type="pres">
      <dgm:prSet presAssocID="{789A9EE9-5484-4DF3-973C-512087B0DD9F}" presName="parTxOnly" presStyleLbl="node1" presStyleIdx="2" presStyleCnt="5">
        <dgm:presLayoutVars>
          <dgm:chMax val="0"/>
          <dgm:chPref val="0"/>
          <dgm:bulletEnabled val="1"/>
        </dgm:presLayoutVars>
      </dgm:prSet>
      <dgm:spPr/>
    </dgm:pt>
    <dgm:pt modelId="{24A0B2AD-9E30-4891-A20E-AA1CD6AFD8A0}" type="pres">
      <dgm:prSet presAssocID="{680D64FE-E160-4AAF-B05D-010FEEF6B08D}" presName="parTxOnlySpace" presStyleCnt="0"/>
      <dgm:spPr/>
    </dgm:pt>
    <dgm:pt modelId="{8D0BB207-C3A5-46AA-856A-1EBAE45F8BD9}" type="pres">
      <dgm:prSet presAssocID="{59378FBD-C9AB-4884-97C2-08145A932B77}" presName="parTxOnly" presStyleLbl="node1" presStyleIdx="3" presStyleCnt="5">
        <dgm:presLayoutVars>
          <dgm:chMax val="0"/>
          <dgm:chPref val="0"/>
          <dgm:bulletEnabled val="1"/>
        </dgm:presLayoutVars>
      </dgm:prSet>
      <dgm:spPr/>
    </dgm:pt>
    <dgm:pt modelId="{C362D8E6-2FF6-41C2-892A-F20EA0868A4A}" type="pres">
      <dgm:prSet presAssocID="{6F235D89-405F-4365-8595-49D763DE2F2B}" presName="parTxOnlySpace" presStyleCnt="0"/>
      <dgm:spPr/>
    </dgm:pt>
    <dgm:pt modelId="{32FF5B3A-2E59-4D0B-9F9F-7FF7C389F62C}" type="pres">
      <dgm:prSet presAssocID="{FC5839E7-DE77-434A-BFE0-3DEAAD18B52B}" presName="parTxOnly" presStyleLbl="node1" presStyleIdx="4" presStyleCnt="5">
        <dgm:presLayoutVars>
          <dgm:chMax val="0"/>
          <dgm:chPref val="0"/>
          <dgm:bulletEnabled val="1"/>
        </dgm:presLayoutVars>
      </dgm:prSet>
      <dgm:spPr/>
    </dgm:pt>
  </dgm:ptLst>
  <dgm:cxnLst>
    <dgm:cxn modelId="{4CD68C09-1D35-4880-9563-9E81A70DDD36}" type="presOf" srcId="{8A02698D-49D8-4654-901D-29F5F736E363}" destId="{1A81B55F-8877-438D-9FF7-44239CBFC37E}" srcOrd="0" destOrd="0" presId="urn:microsoft.com/office/officeart/2005/8/layout/chevron1"/>
    <dgm:cxn modelId="{32EC3625-03D4-480E-A89D-30F1D8E893BA}" srcId="{8A02698D-49D8-4654-901D-29F5F736E363}" destId="{FC5839E7-DE77-434A-BFE0-3DEAAD18B52B}" srcOrd="4" destOrd="0" parTransId="{F1994EFD-A16D-4E4D-8DA1-4340172EB56F}" sibTransId="{A4A3D2AA-EE06-4932-A23A-65D2D3817DEF}"/>
    <dgm:cxn modelId="{1A26544F-5D07-468C-BF36-7C5C94236539}" type="presOf" srcId="{789A9EE9-5484-4DF3-973C-512087B0DD9F}" destId="{109597B5-76A2-45E1-A9E4-D31AF86B3305}" srcOrd="0" destOrd="0" presId="urn:microsoft.com/office/officeart/2005/8/layout/chevron1"/>
    <dgm:cxn modelId="{94828D55-47CF-44FF-B061-3DC03AFA3B95}" srcId="{8A02698D-49D8-4654-901D-29F5F736E363}" destId="{59378FBD-C9AB-4884-97C2-08145A932B77}" srcOrd="3" destOrd="0" parTransId="{E957D6AA-5C51-4816-A0BE-775E98118F95}" sibTransId="{6F235D89-405F-4365-8595-49D763DE2F2B}"/>
    <dgm:cxn modelId="{B7735578-E010-4A7A-9EF1-B63B0EDB0DFE}" srcId="{8A02698D-49D8-4654-901D-29F5F736E363}" destId="{EBA9F54C-F4E0-43CC-B78C-DF288377F838}" srcOrd="1" destOrd="0" parTransId="{9B32448F-0181-4C96-9C8A-BC7865722E5B}" sibTransId="{D3E76081-9928-4B37-AE66-FC4438B09A16}"/>
    <dgm:cxn modelId="{9DA68BBC-FCD5-4B57-B2C3-5C0F0BC33B1F}" srcId="{8A02698D-49D8-4654-901D-29F5F736E363}" destId="{789A9EE9-5484-4DF3-973C-512087B0DD9F}" srcOrd="2" destOrd="0" parTransId="{3772B94E-FEED-4296-B0F3-88AEC169B693}" sibTransId="{680D64FE-E160-4AAF-B05D-010FEEF6B08D}"/>
    <dgm:cxn modelId="{9687EFC1-9659-4429-AE93-F42277392440}" type="presOf" srcId="{59378FBD-C9AB-4884-97C2-08145A932B77}" destId="{8D0BB207-C3A5-46AA-856A-1EBAE45F8BD9}" srcOrd="0" destOrd="0" presId="urn:microsoft.com/office/officeart/2005/8/layout/chevron1"/>
    <dgm:cxn modelId="{C8F0F0D3-1596-46A6-B92B-3B40E56BE6A1}" type="presOf" srcId="{EBA9F54C-F4E0-43CC-B78C-DF288377F838}" destId="{E46B2267-5F2B-4AA0-B822-5DBDBC938ACC}" srcOrd="0" destOrd="0" presId="urn:microsoft.com/office/officeart/2005/8/layout/chevron1"/>
    <dgm:cxn modelId="{0EE2F8DE-1C1F-4099-A235-51A8FD3C24E5}" srcId="{8A02698D-49D8-4654-901D-29F5F736E363}" destId="{6E0E9603-E6A7-4CDB-BAD2-C850EE04A56E}" srcOrd="0" destOrd="0" parTransId="{8E365482-5816-472B-8883-16AC8C972894}" sibTransId="{C6149F34-A622-4067-A098-A1E2110BCEF2}"/>
    <dgm:cxn modelId="{3C3470DF-C445-43CE-95D9-0EE512EA12DD}" type="presOf" srcId="{6E0E9603-E6A7-4CDB-BAD2-C850EE04A56E}" destId="{DB027D18-724B-482F-8688-037F4279F32B}" srcOrd="0" destOrd="0" presId="urn:microsoft.com/office/officeart/2005/8/layout/chevron1"/>
    <dgm:cxn modelId="{13FE72E9-EF98-4F73-B713-578CC5B2B44A}" type="presOf" srcId="{FC5839E7-DE77-434A-BFE0-3DEAAD18B52B}" destId="{32FF5B3A-2E59-4D0B-9F9F-7FF7C389F62C}" srcOrd="0" destOrd="0" presId="urn:microsoft.com/office/officeart/2005/8/layout/chevron1"/>
    <dgm:cxn modelId="{003F7EEE-E802-44C0-A991-FD84532E0DAC}" type="presParOf" srcId="{1A81B55F-8877-438D-9FF7-44239CBFC37E}" destId="{DB027D18-724B-482F-8688-037F4279F32B}" srcOrd="0" destOrd="0" presId="urn:microsoft.com/office/officeart/2005/8/layout/chevron1"/>
    <dgm:cxn modelId="{4AEDEF8B-93A0-40B0-9EAF-02A683D85901}" type="presParOf" srcId="{1A81B55F-8877-438D-9FF7-44239CBFC37E}" destId="{CC0AF507-7B1F-46A4-B2B1-F4672968F38F}" srcOrd="1" destOrd="0" presId="urn:microsoft.com/office/officeart/2005/8/layout/chevron1"/>
    <dgm:cxn modelId="{D9698434-33FD-4516-A2A4-E4BF437965A9}" type="presParOf" srcId="{1A81B55F-8877-438D-9FF7-44239CBFC37E}" destId="{E46B2267-5F2B-4AA0-B822-5DBDBC938ACC}" srcOrd="2" destOrd="0" presId="urn:microsoft.com/office/officeart/2005/8/layout/chevron1"/>
    <dgm:cxn modelId="{47262A11-0A47-480A-BFE2-B76F26A62B67}" type="presParOf" srcId="{1A81B55F-8877-438D-9FF7-44239CBFC37E}" destId="{660245A6-81FD-4ACB-8C6F-A9CD265CC47E}" srcOrd="3" destOrd="0" presId="urn:microsoft.com/office/officeart/2005/8/layout/chevron1"/>
    <dgm:cxn modelId="{C98A58C7-5724-4B75-B3C6-7456D9D4D60C}" type="presParOf" srcId="{1A81B55F-8877-438D-9FF7-44239CBFC37E}" destId="{109597B5-76A2-45E1-A9E4-D31AF86B3305}" srcOrd="4" destOrd="0" presId="urn:microsoft.com/office/officeart/2005/8/layout/chevron1"/>
    <dgm:cxn modelId="{1678D36C-EB54-4B5F-9895-9818F9365C4E}" type="presParOf" srcId="{1A81B55F-8877-438D-9FF7-44239CBFC37E}" destId="{24A0B2AD-9E30-4891-A20E-AA1CD6AFD8A0}" srcOrd="5" destOrd="0" presId="urn:microsoft.com/office/officeart/2005/8/layout/chevron1"/>
    <dgm:cxn modelId="{069D4C5B-86C4-44C3-985F-2EF938E57A82}" type="presParOf" srcId="{1A81B55F-8877-438D-9FF7-44239CBFC37E}" destId="{8D0BB207-C3A5-46AA-856A-1EBAE45F8BD9}" srcOrd="6" destOrd="0" presId="urn:microsoft.com/office/officeart/2005/8/layout/chevron1"/>
    <dgm:cxn modelId="{F34C3BC7-7865-413A-816B-08F543317F15}" type="presParOf" srcId="{1A81B55F-8877-438D-9FF7-44239CBFC37E}" destId="{C362D8E6-2FF6-41C2-892A-F20EA0868A4A}" srcOrd="7" destOrd="0" presId="urn:microsoft.com/office/officeart/2005/8/layout/chevron1"/>
    <dgm:cxn modelId="{5BED6E0E-FDC9-44C1-89F3-700F4B801D18}" type="presParOf" srcId="{1A81B55F-8877-438D-9FF7-44239CBFC37E}" destId="{32FF5B3A-2E59-4D0B-9F9F-7FF7C389F62C}"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64D54-EAF4-4E3A-9AA3-7649E750EE28}">
      <dsp:nvSpPr>
        <dsp:cNvPr id="0" name=""/>
        <dsp:cNvSpPr/>
      </dsp:nvSpPr>
      <dsp:spPr bwMode="white">
        <a:xfrm>
          <a:off x="1557" y="343581"/>
          <a:ext cx="1562641" cy="1562641"/>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85997" tIns="29210" rIns="85997" bIns="29210" numCol="1" spcCol="1270" anchor="ctr" anchorCtr="0">
          <a:noAutofit/>
        </a:bodyPr>
        <a:lstStyle/>
        <a:p>
          <a:pPr marL="0" lvl="0" indent="0" algn="ctr" defTabSz="1022350">
            <a:lnSpc>
              <a:spcPct val="100000"/>
            </a:lnSpc>
            <a:spcBef>
              <a:spcPct val="0"/>
            </a:spcBef>
            <a:spcAft>
              <a:spcPct val="35000"/>
            </a:spcAft>
            <a:buNone/>
          </a:pPr>
          <a:r>
            <a:rPr lang="en-US" sz="2300" kern="1200" dirty="0">
              <a:latin typeface="+mn-ea"/>
              <a:ea typeface="+mn-ea"/>
            </a:rPr>
            <a:t>1.</a:t>
          </a:r>
          <a:r>
            <a:rPr lang="zh-CN" sz="2300" kern="1200" dirty="0">
              <a:latin typeface="+mn-ea"/>
              <a:ea typeface="+mn-ea"/>
            </a:rPr>
            <a:t>建议</a:t>
          </a:r>
          <a:endParaRPr lang="zh-CN" altLang="en-US" sz="2300" kern="1200" dirty="0">
            <a:latin typeface="+mn-ea"/>
            <a:ea typeface="+mn-ea"/>
          </a:endParaRPr>
        </a:p>
      </dsp:txBody>
      <dsp:txXfrm>
        <a:off x="230400" y="572424"/>
        <a:ext cx="1104955" cy="1104955"/>
      </dsp:txXfrm>
    </dsp:sp>
    <dsp:sp modelId="{C02B6713-8154-4104-9953-6E85F1BC3922}">
      <dsp:nvSpPr>
        <dsp:cNvPr id="0" name=""/>
        <dsp:cNvSpPr/>
      </dsp:nvSpPr>
      <dsp:spPr bwMode="white">
        <a:xfrm>
          <a:off x="1251670" y="343581"/>
          <a:ext cx="1562641" cy="1562641"/>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85997" tIns="29210" rIns="85997" bIns="29210" numCol="1" spcCol="1270" anchor="ctr" anchorCtr="0">
          <a:noAutofit/>
        </a:bodyPr>
        <a:lstStyle/>
        <a:p>
          <a:pPr marL="0" lvl="0" indent="0" algn="ctr" defTabSz="1022350">
            <a:lnSpc>
              <a:spcPct val="100000"/>
            </a:lnSpc>
            <a:spcBef>
              <a:spcPct val="0"/>
            </a:spcBef>
            <a:spcAft>
              <a:spcPct val="35000"/>
            </a:spcAft>
            <a:buNone/>
          </a:pPr>
          <a:r>
            <a:rPr lang="en-US" sz="2300" kern="1200" dirty="0">
              <a:latin typeface="+mn-ea"/>
              <a:ea typeface="+mn-ea"/>
            </a:rPr>
            <a:t>2.</a:t>
          </a:r>
          <a:r>
            <a:rPr lang="zh-CN" sz="2300" kern="1200" dirty="0">
              <a:latin typeface="+mn-ea"/>
              <a:ea typeface="+mn-ea"/>
            </a:rPr>
            <a:t>开发</a:t>
          </a:r>
          <a:endParaRPr lang="zh-CN" altLang="en-US" sz="2300" kern="1200" dirty="0">
            <a:latin typeface="+mn-ea"/>
            <a:ea typeface="+mn-ea"/>
          </a:endParaRPr>
        </a:p>
      </dsp:txBody>
      <dsp:txXfrm>
        <a:off x="1480513" y="572424"/>
        <a:ext cx="1104955" cy="1104955"/>
      </dsp:txXfrm>
    </dsp:sp>
    <dsp:sp modelId="{8703D404-A944-48AE-9DE2-A71D8A57E231}">
      <dsp:nvSpPr>
        <dsp:cNvPr id="0" name=""/>
        <dsp:cNvSpPr/>
      </dsp:nvSpPr>
      <dsp:spPr bwMode="white">
        <a:xfrm>
          <a:off x="2501783" y="343581"/>
          <a:ext cx="1562641" cy="1562641"/>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85997" tIns="29210" rIns="85997" bIns="29210" numCol="1" spcCol="1270" anchor="ctr" anchorCtr="0">
          <a:noAutofit/>
        </a:bodyPr>
        <a:lstStyle/>
        <a:p>
          <a:pPr marL="0" lvl="0" indent="0" algn="ctr" defTabSz="1022350">
            <a:lnSpc>
              <a:spcPct val="100000"/>
            </a:lnSpc>
            <a:spcBef>
              <a:spcPct val="0"/>
            </a:spcBef>
            <a:spcAft>
              <a:spcPct val="35000"/>
            </a:spcAft>
            <a:buNone/>
          </a:pPr>
          <a:r>
            <a:rPr lang="en-US" sz="2300" kern="1200" dirty="0">
              <a:latin typeface="+mn-ea"/>
              <a:ea typeface="+mn-ea"/>
            </a:rPr>
            <a:t>3.</a:t>
          </a:r>
          <a:r>
            <a:rPr lang="zh-CN" sz="2300" kern="1200" dirty="0">
              <a:latin typeface="+mn-ea"/>
              <a:ea typeface="+mn-ea"/>
            </a:rPr>
            <a:t>咨询</a:t>
          </a:r>
          <a:endParaRPr lang="zh-CN" altLang="en-US" sz="2300" kern="1200" dirty="0">
            <a:latin typeface="+mn-ea"/>
            <a:ea typeface="+mn-ea"/>
          </a:endParaRPr>
        </a:p>
      </dsp:txBody>
      <dsp:txXfrm>
        <a:off x="2730626" y="572424"/>
        <a:ext cx="1104955" cy="1104955"/>
      </dsp:txXfrm>
    </dsp:sp>
    <dsp:sp modelId="{AC06D6B0-1F7D-4C66-8CF4-A4C777D7BF81}">
      <dsp:nvSpPr>
        <dsp:cNvPr id="0" name=""/>
        <dsp:cNvSpPr/>
      </dsp:nvSpPr>
      <dsp:spPr bwMode="white">
        <a:xfrm>
          <a:off x="3751896" y="343581"/>
          <a:ext cx="1562641" cy="1562641"/>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85997" tIns="29210" rIns="85997" bIns="29210" numCol="1" spcCol="1270" anchor="ctr" anchorCtr="0">
          <a:noAutofit/>
        </a:bodyPr>
        <a:lstStyle/>
        <a:p>
          <a:pPr marL="0" lvl="0" indent="0" algn="ctr" defTabSz="1022350">
            <a:lnSpc>
              <a:spcPct val="100000"/>
            </a:lnSpc>
            <a:spcBef>
              <a:spcPct val="0"/>
            </a:spcBef>
            <a:spcAft>
              <a:spcPct val="35000"/>
            </a:spcAft>
            <a:buNone/>
          </a:pPr>
          <a:r>
            <a:rPr lang="en-US" sz="2300" kern="1200" dirty="0">
              <a:latin typeface="+mn-ea"/>
              <a:ea typeface="+mn-ea"/>
            </a:rPr>
            <a:t>4.</a:t>
          </a:r>
          <a:r>
            <a:rPr lang="zh-CN" sz="2300" kern="1200" dirty="0">
              <a:latin typeface="+mn-ea"/>
              <a:ea typeface="+mn-ea"/>
            </a:rPr>
            <a:t>审批</a:t>
          </a:r>
          <a:endParaRPr lang="zh-CN" altLang="en-US" sz="2300" kern="1200" dirty="0">
            <a:latin typeface="+mn-ea"/>
            <a:ea typeface="+mn-ea"/>
          </a:endParaRPr>
        </a:p>
      </dsp:txBody>
      <dsp:txXfrm>
        <a:off x="3980739" y="572424"/>
        <a:ext cx="1104955" cy="11049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64D54-EAF4-4E3A-9AA3-7649E750EE28}">
      <dsp:nvSpPr>
        <dsp:cNvPr id="0" name=""/>
        <dsp:cNvSpPr/>
      </dsp:nvSpPr>
      <dsp:spPr bwMode="white">
        <a:xfrm>
          <a:off x="1557" y="343581"/>
          <a:ext cx="1562641" cy="1562641"/>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85997" tIns="29210" rIns="85997" bIns="29210" numCol="1" spcCol="1270" anchor="ctr" anchorCtr="0">
          <a:noAutofit/>
        </a:bodyPr>
        <a:lstStyle/>
        <a:p>
          <a:pPr marL="0" lvl="0" indent="0" algn="ctr" defTabSz="1022350">
            <a:lnSpc>
              <a:spcPct val="100000"/>
            </a:lnSpc>
            <a:spcBef>
              <a:spcPct val="0"/>
            </a:spcBef>
            <a:spcAft>
              <a:spcPct val="35000"/>
            </a:spcAft>
            <a:buNone/>
          </a:pPr>
          <a:r>
            <a:rPr lang="en-US" sz="2300" kern="1200" dirty="0">
              <a:latin typeface="+mn-ea"/>
              <a:ea typeface="+mn-ea"/>
            </a:rPr>
            <a:t>5.</a:t>
          </a:r>
          <a:r>
            <a:rPr lang="zh-CN" sz="2300" kern="1200" dirty="0">
              <a:latin typeface="+mn-ea"/>
              <a:ea typeface="+mn-ea"/>
            </a:rPr>
            <a:t>公布</a:t>
          </a:r>
          <a:endParaRPr lang="zh-CN" altLang="en-US" sz="2300" kern="1200" dirty="0">
            <a:latin typeface="+mn-ea"/>
            <a:ea typeface="+mn-ea"/>
          </a:endParaRPr>
        </a:p>
      </dsp:txBody>
      <dsp:txXfrm>
        <a:off x="230400" y="572424"/>
        <a:ext cx="1104955" cy="1104955"/>
      </dsp:txXfrm>
    </dsp:sp>
    <dsp:sp modelId="{C02B6713-8154-4104-9953-6E85F1BC3922}">
      <dsp:nvSpPr>
        <dsp:cNvPr id="0" name=""/>
        <dsp:cNvSpPr/>
      </dsp:nvSpPr>
      <dsp:spPr bwMode="white">
        <a:xfrm>
          <a:off x="1251670" y="343581"/>
          <a:ext cx="1562641" cy="1562641"/>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85997" tIns="29210" rIns="85997" bIns="29210" numCol="1" spcCol="1270" anchor="ctr" anchorCtr="0">
          <a:noAutofit/>
        </a:bodyPr>
        <a:lstStyle/>
        <a:p>
          <a:pPr marL="0" lvl="0" indent="0" algn="ctr" defTabSz="1022350">
            <a:lnSpc>
              <a:spcPct val="100000"/>
            </a:lnSpc>
            <a:spcBef>
              <a:spcPct val="0"/>
            </a:spcBef>
            <a:spcAft>
              <a:spcPct val="35000"/>
            </a:spcAft>
            <a:buNone/>
          </a:pPr>
          <a:r>
            <a:rPr lang="en-US" sz="2300" kern="1200" dirty="0">
              <a:latin typeface="+mn-ea"/>
              <a:ea typeface="+mn-ea"/>
            </a:rPr>
            <a:t>6.</a:t>
          </a:r>
          <a:r>
            <a:rPr lang="zh-CN" sz="2300" kern="1200" dirty="0">
              <a:latin typeface="+mn-ea"/>
              <a:ea typeface="+mn-ea"/>
            </a:rPr>
            <a:t>培训</a:t>
          </a:r>
          <a:endParaRPr lang="zh-CN" altLang="en-US" sz="2300" kern="1200" dirty="0">
            <a:latin typeface="+mn-ea"/>
            <a:ea typeface="+mn-ea"/>
          </a:endParaRPr>
        </a:p>
      </dsp:txBody>
      <dsp:txXfrm>
        <a:off x="1480513" y="572424"/>
        <a:ext cx="1104955" cy="1104955"/>
      </dsp:txXfrm>
    </dsp:sp>
    <dsp:sp modelId="{8703D404-A944-48AE-9DE2-A71D8A57E231}">
      <dsp:nvSpPr>
        <dsp:cNvPr id="0" name=""/>
        <dsp:cNvSpPr/>
      </dsp:nvSpPr>
      <dsp:spPr bwMode="white">
        <a:xfrm>
          <a:off x="2501783" y="343581"/>
          <a:ext cx="1562641" cy="1562641"/>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85997" tIns="29210" rIns="85997" bIns="29210" numCol="1" spcCol="1270" anchor="ctr" anchorCtr="0">
          <a:noAutofit/>
        </a:bodyPr>
        <a:lstStyle/>
        <a:p>
          <a:pPr marL="0" lvl="0" indent="0" algn="ctr" defTabSz="1022350">
            <a:lnSpc>
              <a:spcPct val="100000"/>
            </a:lnSpc>
            <a:spcBef>
              <a:spcPct val="0"/>
            </a:spcBef>
            <a:spcAft>
              <a:spcPct val="35000"/>
            </a:spcAft>
            <a:buNone/>
          </a:pPr>
          <a:r>
            <a:rPr lang="en-US" sz="2300" kern="1200" dirty="0">
              <a:latin typeface="+mn-ea"/>
              <a:ea typeface="+mn-ea"/>
            </a:rPr>
            <a:t>7.</a:t>
          </a:r>
          <a:r>
            <a:rPr lang="zh-CN" sz="2300" kern="1200" dirty="0">
              <a:latin typeface="+mn-ea"/>
              <a:ea typeface="+mn-ea"/>
            </a:rPr>
            <a:t>实施</a:t>
          </a:r>
          <a:endParaRPr lang="zh-CN" altLang="en-US" sz="2300" kern="1200" dirty="0">
            <a:latin typeface="+mn-ea"/>
            <a:ea typeface="+mn-ea"/>
          </a:endParaRPr>
        </a:p>
      </dsp:txBody>
      <dsp:txXfrm>
        <a:off x="2730626" y="572424"/>
        <a:ext cx="1104955" cy="1104955"/>
      </dsp:txXfrm>
    </dsp:sp>
    <dsp:sp modelId="{AC06D6B0-1F7D-4C66-8CF4-A4C777D7BF81}">
      <dsp:nvSpPr>
        <dsp:cNvPr id="0" name=""/>
        <dsp:cNvSpPr/>
      </dsp:nvSpPr>
      <dsp:spPr bwMode="white">
        <a:xfrm>
          <a:off x="3751896" y="343581"/>
          <a:ext cx="1562641" cy="1562641"/>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85997" tIns="29210" rIns="85997" bIns="29210" numCol="1" spcCol="1270" anchor="ctr" anchorCtr="0">
          <a:noAutofit/>
        </a:bodyPr>
        <a:lstStyle/>
        <a:p>
          <a:pPr marL="0" lvl="0" indent="0" algn="ctr" defTabSz="1022350">
            <a:lnSpc>
              <a:spcPct val="100000"/>
            </a:lnSpc>
            <a:spcBef>
              <a:spcPct val="0"/>
            </a:spcBef>
            <a:spcAft>
              <a:spcPct val="35000"/>
            </a:spcAft>
            <a:buNone/>
          </a:pPr>
          <a:r>
            <a:rPr lang="en-US" sz="2300" kern="1200" dirty="0">
              <a:latin typeface="+mn-ea"/>
              <a:ea typeface="+mn-ea"/>
            </a:rPr>
            <a:t>8.</a:t>
          </a:r>
          <a:r>
            <a:rPr lang="zh-CN" sz="2300" kern="1200" dirty="0">
              <a:latin typeface="+mn-ea"/>
              <a:ea typeface="+mn-ea"/>
            </a:rPr>
            <a:t>审核</a:t>
          </a:r>
          <a:endParaRPr lang="zh-CN" altLang="en-US" sz="2300" kern="1200" dirty="0">
            <a:latin typeface="+mn-ea"/>
            <a:ea typeface="+mn-ea"/>
          </a:endParaRPr>
        </a:p>
      </dsp:txBody>
      <dsp:txXfrm>
        <a:off x="3980739" y="572424"/>
        <a:ext cx="1104955" cy="11049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6D6B0-1F7D-4C66-8CF4-A4C777D7BF81}">
      <dsp:nvSpPr>
        <dsp:cNvPr id="0" name=""/>
        <dsp:cNvSpPr/>
      </dsp:nvSpPr>
      <dsp:spPr bwMode="white">
        <a:xfrm>
          <a:off x="177941" y="458"/>
          <a:ext cx="1624682" cy="1624682"/>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89412" tIns="29210" rIns="89412" bIns="29210" numCol="1" spcCol="1270" anchor="ctr" anchorCtr="0">
          <a:noAutofit/>
        </a:bodyPr>
        <a:lstStyle/>
        <a:p>
          <a:pPr marL="0" lvl="0" indent="0" algn="ctr" defTabSz="1022350">
            <a:lnSpc>
              <a:spcPct val="100000"/>
            </a:lnSpc>
            <a:spcBef>
              <a:spcPct val="0"/>
            </a:spcBef>
            <a:spcAft>
              <a:spcPct val="35000"/>
            </a:spcAft>
            <a:buNone/>
          </a:pPr>
          <a:r>
            <a:rPr lang="en-US" altLang="zh-CN" sz="2300" kern="1200" dirty="0">
              <a:latin typeface="+mn-ea"/>
              <a:ea typeface="+mn-ea"/>
            </a:rPr>
            <a:t>9.</a:t>
          </a:r>
          <a:r>
            <a:rPr lang="zh-CN" altLang="en-US" sz="2300" kern="1200" dirty="0">
              <a:latin typeface="+mn-ea"/>
              <a:ea typeface="+mn-ea"/>
            </a:rPr>
            <a:t>修订</a:t>
          </a:r>
        </a:p>
      </dsp:txBody>
      <dsp:txXfrm>
        <a:off x="415870" y="238387"/>
        <a:ext cx="1148824" cy="11488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B500A-416E-4E02-B8E6-E624342F75BF}">
      <dsp:nvSpPr>
        <dsp:cNvPr id="0" name=""/>
        <dsp:cNvSpPr/>
      </dsp:nvSpPr>
      <dsp:spPr bwMode="white">
        <a:xfrm>
          <a:off x="2064004" y="0"/>
          <a:ext cx="1032002" cy="717296"/>
        </a:xfrm>
        <a:prstGeom prst="trapezoid">
          <a:avLst>
            <a:gd name="adj" fmla="val 71937"/>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zh-CN" altLang="en-US" sz="1800" kern="1200" dirty="0"/>
            <a:t>国际标准</a:t>
          </a:r>
        </a:p>
      </dsp:txBody>
      <dsp:txXfrm>
        <a:off x="2064004" y="0"/>
        <a:ext cx="1032002" cy="717296"/>
      </dsp:txXfrm>
    </dsp:sp>
    <dsp:sp modelId="{8225B7A0-B6E5-4773-AFFD-396B7129B0CA}">
      <dsp:nvSpPr>
        <dsp:cNvPr id="0" name=""/>
        <dsp:cNvSpPr/>
      </dsp:nvSpPr>
      <dsp:spPr bwMode="white">
        <a:xfrm>
          <a:off x="1548003" y="717296"/>
          <a:ext cx="2064004" cy="717296"/>
        </a:xfrm>
        <a:prstGeom prst="trapezoid">
          <a:avLst>
            <a:gd name="adj" fmla="val 71937"/>
          </a:avLst>
        </a:prstGeom>
        <a:solidFill>
          <a:schemeClr val="accent1">
            <a:shade val="50000"/>
            <a:hueOff val="130314"/>
            <a:satOff val="9477"/>
            <a:lumOff val="152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t>国家标准</a:t>
          </a:r>
        </a:p>
      </dsp:txBody>
      <dsp:txXfrm>
        <a:off x="1909203" y="717296"/>
        <a:ext cx="1341602" cy="717296"/>
      </dsp:txXfrm>
    </dsp:sp>
    <dsp:sp modelId="{D03AFDF4-00F5-4BCE-8656-2C63B06C20AE}">
      <dsp:nvSpPr>
        <dsp:cNvPr id="0" name=""/>
        <dsp:cNvSpPr/>
      </dsp:nvSpPr>
      <dsp:spPr bwMode="white">
        <a:xfrm>
          <a:off x="1032001" y="1434592"/>
          <a:ext cx="3096006" cy="717296"/>
        </a:xfrm>
        <a:prstGeom prst="trapezoid">
          <a:avLst>
            <a:gd name="adj" fmla="val 71937"/>
          </a:avLst>
        </a:prstGeom>
        <a:solidFill>
          <a:schemeClr val="accent1">
            <a:shade val="50000"/>
            <a:hueOff val="260629"/>
            <a:satOff val="18954"/>
            <a:lumOff val="304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t>行业标准</a:t>
          </a:r>
        </a:p>
      </dsp:txBody>
      <dsp:txXfrm>
        <a:off x="1573803" y="1434592"/>
        <a:ext cx="2012403" cy="717296"/>
      </dsp:txXfrm>
    </dsp:sp>
    <dsp:sp modelId="{7E7D00F9-D48D-4373-84CD-25FFF9BCD950}">
      <dsp:nvSpPr>
        <dsp:cNvPr id="0" name=""/>
        <dsp:cNvSpPr/>
      </dsp:nvSpPr>
      <dsp:spPr bwMode="white">
        <a:xfrm>
          <a:off x="516000" y="2151888"/>
          <a:ext cx="4128008" cy="717296"/>
        </a:xfrm>
        <a:prstGeom prst="trapezoid">
          <a:avLst>
            <a:gd name="adj" fmla="val 71937"/>
          </a:avLst>
        </a:prstGeom>
        <a:solidFill>
          <a:schemeClr val="accent1">
            <a:shade val="50000"/>
            <a:hueOff val="260629"/>
            <a:satOff val="18954"/>
            <a:lumOff val="304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t>企业</a:t>
          </a:r>
          <a:r>
            <a:rPr lang="en-US" altLang="zh-CN" sz="2000" kern="1200" dirty="0"/>
            <a:t>(</a:t>
          </a:r>
          <a:r>
            <a:rPr lang="zh-CN" altLang="en-US" sz="2000" kern="1200" dirty="0"/>
            <a:t>机构</a:t>
          </a:r>
          <a:r>
            <a:rPr lang="en-US" altLang="zh-CN" sz="2000" kern="1200" dirty="0"/>
            <a:t>)</a:t>
          </a:r>
          <a:r>
            <a:rPr lang="zh-CN" altLang="en-US" sz="2000" kern="1200" dirty="0"/>
            <a:t>标准</a:t>
          </a:r>
        </a:p>
      </dsp:txBody>
      <dsp:txXfrm>
        <a:off x="1238402" y="2151888"/>
        <a:ext cx="2683205" cy="717296"/>
      </dsp:txXfrm>
    </dsp:sp>
    <dsp:sp modelId="{F72C28D2-4A26-4E64-AA7E-BF525732DA62}">
      <dsp:nvSpPr>
        <dsp:cNvPr id="0" name=""/>
        <dsp:cNvSpPr/>
      </dsp:nvSpPr>
      <dsp:spPr bwMode="white">
        <a:xfrm>
          <a:off x="0" y="2869184"/>
          <a:ext cx="5160010" cy="717296"/>
        </a:xfrm>
        <a:prstGeom prst="trapezoid">
          <a:avLst>
            <a:gd name="adj" fmla="val 71937"/>
          </a:avLst>
        </a:prstGeom>
        <a:solidFill>
          <a:schemeClr val="accent1">
            <a:shade val="50000"/>
            <a:hueOff val="130314"/>
            <a:satOff val="9477"/>
            <a:lumOff val="152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t>项目</a:t>
          </a:r>
          <a:r>
            <a:rPr lang="en-US" altLang="zh-CN" sz="2000" kern="1200" dirty="0"/>
            <a:t>(</a:t>
          </a:r>
          <a:r>
            <a:rPr lang="zh-CN" altLang="en-US" sz="2000" kern="1200" dirty="0"/>
            <a:t>课题</a:t>
          </a:r>
          <a:r>
            <a:rPr lang="en-US" altLang="zh-CN" sz="2000" kern="1200" dirty="0"/>
            <a:t>)</a:t>
          </a:r>
          <a:r>
            <a:rPr lang="zh-CN" altLang="en-US" sz="2000" kern="1200" dirty="0"/>
            <a:t>标准</a:t>
          </a:r>
        </a:p>
      </dsp:txBody>
      <dsp:txXfrm>
        <a:off x="903001" y="2869184"/>
        <a:ext cx="3354006" cy="7172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27D18-724B-482F-8688-037F4279F32B}">
      <dsp:nvSpPr>
        <dsp:cNvPr id="0" name=""/>
        <dsp:cNvSpPr/>
      </dsp:nvSpPr>
      <dsp:spPr bwMode="white">
        <a:xfrm>
          <a:off x="2533" y="37761"/>
          <a:ext cx="2255165" cy="902066"/>
        </a:xfrm>
        <a:prstGeom prst="chevron">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1984-2000</a:t>
          </a:r>
          <a:endParaRPr lang="zh-CN" altLang="en-US" sz="2800" kern="1200" dirty="0"/>
        </a:p>
      </dsp:txBody>
      <dsp:txXfrm>
        <a:off x="453566" y="37761"/>
        <a:ext cx="1353099" cy="902066"/>
      </dsp:txXfrm>
    </dsp:sp>
    <dsp:sp modelId="{E46B2267-5F2B-4AA0-B822-5DBDBC938ACC}">
      <dsp:nvSpPr>
        <dsp:cNvPr id="0" name=""/>
        <dsp:cNvSpPr/>
      </dsp:nvSpPr>
      <dsp:spPr bwMode="white">
        <a:xfrm>
          <a:off x="2032183" y="37761"/>
          <a:ext cx="2255165" cy="902066"/>
        </a:xfrm>
        <a:prstGeom prst="chevron">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2000-2008</a:t>
          </a:r>
          <a:endParaRPr lang="zh-CN" altLang="en-US" sz="2800" kern="1200" dirty="0"/>
        </a:p>
      </dsp:txBody>
      <dsp:txXfrm>
        <a:off x="2483216" y="37761"/>
        <a:ext cx="1353099" cy="902066"/>
      </dsp:txXfrm>
    </dsp:sp>
    <dsp:sp modelId="{109597B5-76A2-45E1-A9E4-D31AF86B3305}">
      <dsp:nvSpPr>
        <dsp:cNvPr id="0" name=""/>
        <dsp:cNvSpPr/>
      </dsp:nvSpPr>
      <dsp:spPr bwMode="white">
        <a:xfrm>
          <a:off x="4061832" y="37761"/>
          <a:ext cx="2255165" cy="902066"/>
        </a:xfrm>
        <a:prstGeom prst="chevron">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2008-2013</a:t>
          </a:r>
          <a:endParaRPr lang="zh-CN" altLang="en-US" sz="2800" kern="1200" dirty="0"/>
        </a:p>
      </dsp:txBody>
      <dsp:txXfrm>
        <a:off x="4512865" y="37761"/>
        <a:ext cx="1353099" cy="902066"/>
      </dsp:txXfrm>
    </dsp:sp>
    <dsp:sp modelId="{8D0BB207-C3A5-46AA-856A-1EBAE45F8BD9}">
      <dsp:nvSpPr>
        <dsp:cNvPr id="0" name=""/>
        <dsp:cNvSpPr/>
      </dsp:nvSpPr>
      <dsp:spPr bwMode="white">
        <a:xfrm>
          <a:off x="6091481" y="37761"/>
          <a:ext cx="2255165" cy="902066"/>
        </a:xfrm>
        <a:prstGeom prst="chevron">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2013-2016</a:t>
          </a:r>
          <a:endParaRPr lang="zh-CN" altLang="en-US" sz="2800" kern="1200" dirty="0"/>
        </a:p>
      </dsp:txBody>
      <dsp:txXfrm>
        <a:off x="6542514" y="37761"/>
        <a:ext cx="1353099" cy="902066"/>
      </dsp:txXfrm>
    </dsp:sp>
    <dsp:sp modelId="{32FF5B3A-2E59-4D0B-9F9F-7FF7C389F62C}">
      <dsp:nvSpPr>
        <dsp:cNvPr id="0" name=""/>
        <dsp:cNvSpPr/>
      </dsp:nvSpPr>
      <dsp:spPr bwMode="white">
        <a:xfrm>
          <a:off x="8121130" y="37761"/>
          <a:ext cx="2255165" cy="902066"/>
        </a:xfrm>
        <a:prstGeom prst="chevron">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2016 </a:t>
          </a:r>
          <a:r>
            <a:rPr lang="zh-CN" altLang="en-US" sz="2800" kern="1200" dirty="0"/>
            <a:t>至今</a:t>
          </a:r>
        </a:p>
      </dsp:txBody>
      <dsp:txXfrm>
        <a:off x="8572163" y="37761"/>
        <a:ext cx="1353099" cy="902066"/>
      </dsp:txXfrm>
    </dsp:sp>
  </dsp:spTree>
</dsp:drawing>
</file>

<file path=ppt/diagrams/layout1.xml><?xml version="1.0" encoding="utf-8"?>
<dgm:layoutDef xmlns:dgm="http://schemas.openxmlformats.org/drawingml/2006/diagram" xmlns:a="http://schemas.openxmlformats.org/drawingml/2006/main" uniqueId="urn:microsoft.com/office/officeart/2005/8/layout/venn3#1">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2">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2">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2">
  <dgm:title val=""/>
  <dgm:desc val=""/>
  <dgm:catLst>
    <dgm:cat type="pyramid" pri="1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46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63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C13D8-4D39-6069-F07B-2B456907FBF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80F62C4-61A5-E151-ADD2-5B942C8DE9C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6521090-AE7A-1897-0639-BCFB5F756D42}"/>
              </a:ext>
            </a:extLst>
          </p:cNvPr>
          <p:cNvSpPr>
            <a:spLocks noGrp="1"/>
          </p:cNvSpPr>
          <p:nvPr>
            <p:ph type="body" idx="1"/>
          </p:nvPr>
        </p:nvSpPr>
        <p:spPr/>
        <p:txBody>
          <a:bodyPr/>
          <a:lstStyle/>
          <a:p>
            <a:endParaRPr lang="zh-CN" altLang="en-US" dirty="0">
              <a:sym typeface="+mn-ea"/>
            </a:endParaRPr>
          </a:p>
        </p:txBody>
      </p:sp>
      <p:sp>
        <p:nvSpPr>
          <p:cNvPr id="4" name="灯片编号占位符 3">
            <a:extLst>
              <a:ext uri="{FF2B5EF4-FFF2-40B4-BE49-F238E27FC236}">
                <a16:creationId xmlns:a16="http://schemas.microsoft.com/office/drawing/2014/main" id="{F2A47023-4FAA-A6BD-5860-FBDAEC880C2D}"/>
              </a:ext>
            </a:extLst>
          </p:cNvPr>
          <p:cNvSpPr>
            <a:spLocks noGrp="1"/>
          </p:cNvSpPr>
          <p:nvPr>
            <p:ph type="sldNum" sz="quarter" idx="10"/>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2539912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2.xml"/><Relationship Id="rId5" Type="http://schemas.openxmlformats.org/officeDocument/2006/relationships/tags" Target="../tags/tag20.xml"/><Relationship Id="rId4"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2024/10/9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软件工程标准化">
    <p:spTree>
      <p:nvGrpSpPr>
        <p:cNvPr id="1" name=""/>
        <p:cNvGrpSpPr/>
        <p:nvPr/>
      </p:nvGrpSpPr>
      <p:grpSpPr>
        <a:xfrm>
          <a:off x="0" y="0"/>
          <a:ext cx="0" cy="0"/>
          <a:chOff x="0" y="0"/>
          <a:chExt cx="0" cy="0"/>
        </a:xfrm>
      </p:grpSpPr>
      <p:sp>
        <p:nvSpPr>
          <p:cNvPr id="24" name="矩形 4"/>
          <p:cNvSpPr/>
          <p:nvPr userDrawn="1"/>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27" name="矩形 26"/>
          <p:cNvSpPr/>
          <p:nvPr userDrawn="1"/>
        </p:nvSpPr>
        <p:spPr>
          <a:xfrm>
            <a:off x="5602605" y="0"/>
            <a:ext cx="229616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8" name="直接连接符 27"/>
          <p:cNvCxnSpPr/>
          <p:nvPr userDrawn="1"/>
        </p:nvCxnSpPr>
        <p:spPr>
          <a:xfrm>
            <a:off x="8049989" y="26159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6"/>
          <p:cNvSpPr txBox="1"/>
          <p:nvPr userDrawn="1"/>
        </p:nvSpPr>
        <p:spPr>
          <a:xfrm>
            <a:off x="5638800" y="154940"/>
            <a:ext cx="2264410" cy="464185"/>
          </a:xfrm>
          <a:prstGeom prst="rect">
            <a:avLst/>
          </a:prstGeom>
          <a:noFill/>
        </p:spPr>
        <p:txBody>
          <a:bodyPr wrap="square" lIns="0" tIns="48000" rIns="0" bIns="48000" rtlCol="0">
            <a:spAutoFit/>
          </a:bodyPr>
          <a:lstStyle/>
          <a:p>
            <a:pPr algn="ctr"/>
            <a:r>
              <a:rPr lang="zh-CN" altLang="en-US" sz="2400" b="1" dirty="0">
                <a:solidFill>
                  <a:schemeClr val="bg1"/>
                </a:solidFill>
                <a:cs typeface="+mn-ea"/>
                <a:sym typeface="+mn-lt"/>
              </a:rPr>
              <a:t>软件工程标准化</a:t>
            </a:r>
          </a:p>
        </p:txBody>
      </p:sp>
      <p:sp>
        <p:nvSpPr>
          <p:cNvPr id="41" name="TextBox 10"/>
          <p:cNvSpPr txBox="1"/>
          <p:nvPr userDrawn="1"/>
        </p:nvSpPr>
        <p:spPr>
          <a:xfrm>
            <a:off x="8098079" y="154944"/>
            <a:ext cx="1344000" cy="464185"/>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软件文档</a:t>
            </a:r>
          </a:p>
        </p:txBody>
      </p:sp>
      <p:pic>
        <p:nvPicPr>
          <p:cNvPr id="44" name="图片 43"/>
          <p:cNvPicPr>
            <a:picLocks noChangeAspect="1"/>
          </p:cNvPicPr>
          <p:nvPr userDrawn="1"/>
        </p:nvPicPr>
        <p:blipFill>
          <a:blip r:embed="rId4"/>
          <a:stretch>
            <a:fillRect/>
          </a:stretch>
        </p:blipFill>
        <p:spPr>
          <a:xfrm>
            <a:off x="135890" y="26670"/>
            <a:ext cx="791210" cy="715645"/>
          </a:xfrm>
          <a:prstGeom prst="rect">
            <a:avLst/>
          </a:prstGeom>
        </p:spPr>
      </p:pic>
      <p:sp>
        <p:nvSpPr>
          <p:cNvPr id="45" name="TextBox 7"/>
          <p:cNvSpPr txBox="1"/>
          <p:nvPr userDrawn="1"/>
        </p:nvSpPr>
        <p:spPr>
          <a:xfrm>
            <a:off x="527685" y="154940"/>
            <a:ext cx="4333240" cy="525780"/>
          </a:xfrm>
          <a:prstGeom prst="rect">
            <a:avLst/>
          </a:prstGeom>
          <a:noFill/>
        </p:spPr>
        <p:txBody>
          <a:bodyPr wrap="square" lIns="0" tIns="48000" rIns="0" bIns="48000" rtlCol="0">
            <a:spAutoFit/>
          </a:bodyPr>
          <a:lstStyle/>
          <a:p>
            <a:pPr algn="ctr"/>
            <a:r>
              <a:rPr lang="zh-CN" altLang="en-US" sz="2800" b="1" dirty="0">
                <a:solidFill>
                  <a:schemeClr val="tx1"/>
                </a:solidFill>
                <a:cs typeface="+mn-ea"/>
                <a:sym typeface="+mn-lt"/>
              </a:rPr>
              <a:t>软件的标准与软件文档</a:t>
            </a:r>
          </a:p>
        </p:txBody>
      </p:sp>
      <p:cxnSp>
        <p:nvCxnSpPr>
          <p:cNvPr id="2" name="直接连接符 1"/>
          <p:cNvCxnSpPr/>
          <p:nvPr userDrawn="1"/>
        </p:nvCxnSpPr>
        <p:spPr>
          <a:xfrm>
            <a:off x="9507314" y="26159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userDrawn="1"/>
        </p:nvSpPr>
        <p:spPr>
          <a:xfrm>
            <a:off x="9572625" y="154940"/>
            <a:ext cx="2526665" cy="464185"/>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软件过程与标准化</a:t>
            </a:r>
          </a:p>
        </p:txBody>
      </p:sp>
      <p:sp>
        <p:nvSpPr>
          <p:cNvPr id="3" name="标题 2"/>
          <p:cNvSpPr>
            <a:spLocks noGrp="1"/>
          </p:cNvSpPr>
          <p:nvPr>
            <p:ph type="title"/>
            <p:custDataLst>
              <p:tags r:id="rId1"/>
            </p:custDataLst>
          </p:nvPr>
        </p:nvSpPr>
        <p:spPr>
          <a:xfrm>
            <a:off x="527755" y="126372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spcBef>
                <a:spcPct val="0"/>
              </a:spcBef>
              <a:buClrTx/>
              <a:buSzTx/>
              <a:buFontTx/>
              <a:buNone/>
              <a:defRPr kumimoji="0" lang="en-US" altLang="en-US" sz="2800" b="1" i="0" u="none" strike="noStrike" kern="1200" cap="none" spc="0" normalizeH="0" baseline="0" noProof="1" dirty="0">
                <a:solidFill>
                  <a:schemeClr val="tx1">
                    <a:lumMod val="65000"/>
                    <a:lumOff val="35000"/>
                  </a:schemeClr>
                </a:solidFill>
                <a:uFillTx/>
                <a:latin typeface="+mn-lt"/>
                <a:ea typeface="+mn-ea"/>
                <a:cs typeface="+mn-ea"/>
                <a:sym typeface="+mn-lt"/>
              </a:defRPr>
            </a:lvl1pPr>
          </a:lstStyle>
          <a:p>
            <a:pPr lvl="0"/>
            <a:r>
              <a:rPr dirty="0">
                <a:sym typeface="+mn-ea"/>
              </a:rPr>
              <a:t>单击此处编辑母版标题样式</a:t>
            </a:r>
          </a:p>
        </p:txBody>
      </p:sp>
      <p:sp>
        <p:nvSpPr>
          <p:cNvPr id="4" name="文本占位符 3"/>
          <p:cNvSpPr>
            <a:spLocks noGrp="1"/>
          </p:cNvSpPr>
          <p:nvPr>
            <p:ph type="body" idx="1" hasCustomPrompt="1"/>
            <p:custDataLst>
              <p:tags r:id="rId2"/>
            </p:custDataLst>
          </p:nvPr>
        </p:nvSpPr>
        <p:spPr>
          <a:xfrm>
            <a:off x="927175" y="2441595"/>
            <a:ext cx="7768800" cy="867600"/>
          </a:xfrm>
        </p:spPr>
        <p:txBody>
          <a:bodyPr lIns="90000" tIns="46800" rIns="90000" bIns="46800">
            <a:normAutofit/>
          </a:bodyPr>
          <a:lstStyle>
            <a:lvl1pPr marL="0" marR="0" lvl="0" indent="0" algn="l" defTabSz="914400" rtl="0" eaLnBrk="1" fontAlgn="auto" latinLnBrk="0" hangingPunct="1">
              <a:lnSpc>
                <a:spcPct val="100000"/>
              </a:lnSpc>
              <a:spcBef>
                <a:spcPts val="0"/>
              </a:spcBef>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软件文档">
    <p:spTree>
      <p:nvGrpSpPr>
        <p:cNvPr id="1" name=""/>
        <p:cNvGrpSpPr/>
        <p:nvPr/>
      </p:nvGrpSpPr>
      <p:grpSpPr>
        <a:xfrm>
          <a:off x="0" y="0"/>
          <a:ext cx="0" cy="0"/>
          <a:chOff x="0" y="0"/>
          <a:chExt cx="0" cy="0"/>
        </a:xfrm>
      </p:grpSpPr>
      <p:sp>
        <p:nvSpPr>
          <p:cNvPr id="24" name="矩形 4"/>
          <p:cNvSpPr/>
          <p:nvPr userDrawn="1"/>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27" name="矩形 26"/>
          <p:cNvSpPr/>
          <p:nvPr userDrawn="1"/>
        </p:nvSpPr>
        <p:spPr>
          <a:xfrm>
            <a:off x="8091170" y="-635"/>
            <a:ext cx="1350645"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8" name="直接连接符 27"/>
          <p:cNvCxnSpPr/>
          <p:nvPr userDrawn="1"/>
        </p:nvCxnSpPr>
        <p:spPr>
          <a:xfrm>
            <a:off x="8000459" y="26159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6"/>
          <p:cNvSpPr txBox="1"/>
          <p:nvPr userDrawn="1"/>
        </p:nvSpPr>
        <p:spPr>
          <a:xfrm>
            <a:off x="5638800" y="154940"/>
            <a:ext cx="2264410" cy="464185"/>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软件工程标准化</a:t>
            </a:r>
          </a:p>
        </p:txBody>
      </p:sp>
      <p:sp>
        <p:nvSpPr>
          <p:cNvPr id="41" name="TextBox 10"/>
          <p:cNvSpPr txBox="1"/>
          <p:nvPr userDrawn="1"/>
        </p:nvSpPr>
        <p:spPr>
          <a:xfrm>
            <a:off x="8097444" y="154944"/>
            <a:ext cx="1344000" cy="464185"/>
          </a:xfrm>
          <a:prstGeom prst="rect">
            <a:avLst/>
          </a:prstGeom>
          <a:noFill/>
        </p:spPr>
        <p:txBody>
          <a:bodyPr wrap="square" lIns="0" tIns="48000" rIns="0" bIns="48000" rtlCol="0">
            <a:spAutoFit/>
          </a:bodyPr>
          <a:lstStyle/>
          <a:p>
            <a:pPr algn="ctr"/>
            <a:r>
              <a:rPr lang="zh-CN" altLang="en-US" sz="2400" b="1" dirty="0">
                <a:solidFill>
                  <a:schemeClr val="bg1"/>
                </a:solidFill>
                <a:cs typeface="+mn-ea"/>
                <a:sym typeface="+mn-lt"/>
              </a:rPr>
              <a:t>软件文档</a:t>
            </a:r>
          </a:p>
        </p:txBody>
      </p:sp>
      <p:pic>
        <p:nvPicPr>
          <p:cNvPr id="44" name="图片 43"/>
          <p:cNvPicPr>
            <a:picLocks noChangeAspect="1"/>
          </p:cNvPicPr>
          <p:nvPr userDrawn="1"/>
        </p:nvPicPr>
        <p:blipFill>
          <a:blip r:embed="rId4"/>
          <a:stretch>
            <a:fillRect/>
          </a:stretch>
        </p:blipFill>
        <p:spPr>
          <a:xfrm>
            <a:off x="135890" y="26670"/>
            <a:ext cx="791210" cy="715645"/>
          </a:xfrm>
          <a:prstGeom prst="rect">
            <a:avLst/>
          </a:prstGeom>
        </p:spPr>
      </p:pic>
      <p:sp>
        <p:nvSpPr>
          <p:cNvPr id="45" name="TextBox 7"/>
          <p:cNvSpPr txBox="1"/>
          <p:nvPr userDrawn="1"/>
        </p:nvSpPr>
        <p:spPr>
          <a:xfrm>
            <a:off x="527685" y="154940"/>
            <a:ext cx="4333240" cy="525780"/>
          </a:xfrm>
          <a:prstGeom prst="rect">
            <a:avLst/>
          </a:prstGeom>
          <a:noFill/>
        </p:spPr>
        <p:txBody>
          <a:bodyPr wrap="square" lIns="0" tIns="48000" rIns="0" bIns="48000" rtlCol="0">
            <a:spAutoFit/>
          </a:bodyPr>
          <a:lstStyle/>
          <a:p>
            <a:pPr algn="ctr"/>
            <a:r>
              <a:rPr lang="zh-CN" altLang="en-US" sz="2800" b="1" dirty="0">
                <a:solidFill>
                  <a:schemeClr val="tx1"/>
                </a:solidFill>
                <a:cs typeface="+mn-ea"/>
                <a:sym typeface="+mn-lt"/>
              </a:rPr>
              <a:t>软件的标准与软件文档</a:t>
            </a:r>
          </a:p>
        </p:txBody>
      </p:sp>
      <p:cxnSp>
        <p:nvCxnSpPr>
          <p:cNvPr id="2" name="直接连接符 1"/>
          <p:cNvCxnSpPr/>
          <p:nvPr userDrawn="1"/>
        </p:nvCxnSpPr>
        <p:spPr>
          <a:xfrm>
            <a:off x="9507314" y="26159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userDrawn="1"/>
        </p:nvSpPr>
        <p:spPr>
          <a:xfrm>
            <a:off x="9572625" y="154940"/>
            <a:ext cx="2526665" cy="464185"/>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软件过程与标准化</a:t>
            </a:r>
          </a:p>
        </p:txBody>
      </p:sp>
      <p:sp>
        <p:nvSpPr>
          <p:cNvPr id="3" name="标题 2"/>
          <p:cNvSpPr>
            <a:spLocks noGrp="1"/>
          </p:cNvSpPr>
          <p:nvPr>
            <p:ph type="title"/>
            <p:custDataLst>
              <p:tags r:id="rId1"/>
            </p:custDataLst>
          </p:nvPr>
        </p:nvSpPr>
        <p:spPr>
          <a:xfrm>
            <a:off x="527755" y="126372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spcBef>
                <a:spcPct val="0"/>
              </a:spcBef>
              <a:buClrTx/>
              <a:buSzTx/>
              <a:buFontTx/>
              <a:buNone/>
              <a:defRPr kumimoji="0" lang="en-US" altLang="en-US" sz="2800" b="1" i="0" u="none" strike="noStrike" kern="1200" cap="none" spc="0" normalizeH="0" baseline="0" noProof="1" dirty="0">
                <a:solidFill>
                  <a:schemeClr val="tx1">
                    <a:lumMod val="65000"/>
                    <a:lumOff val="35000"/>
                  </a:schemeClr>
                </a:solidFill>
                <a:uFillTx/>
                <a:latin typeface="+mn-lt"/>
                <a:ea typeface="+mn-ea"/>
                <a:cs typeface="+mn-ea"/>
                <a:sym typeface="+mn-lt"/>
              </a:defRPr>
            </a:lvl1pPr>
          </a:lstStyle>
          <a:p>
            <a:pPr lvl="0"/>
            <a:r>
              <a:rPr dirty="0">
                <a:sym typeface="+mn-ea"/>
              </a:rPr>
              <a:t>单击此处编辑母版标题样式</a:t>
            </a:r>
          </a:p>
        </p:txBody>
      </p:sp>
      <p:sp>
        <p:nvSpPr>
          <p:cNvPr id="4" name="文本占位符 3"/>
          <p:cNvSpPr>
            <a:spLocks noGrp="1"/>
          </p:cNvSpPr>
          <p:nvPr>
            <p:ph type="body" idx="1" hasCustomPrompt="1"/>
            <p:custDataLst>
              <p:tags r:id="rId2"/>
            </p:custDataLst>
          </p:nvPr>
        </p:nvSpPr>
        <p:spPr>
          <a:xfrm>
            <a:off x="927175" y="2441595"/>
            <a:ext cx="7768800" cy="867600"/>
          </a:xfrm>
        </p:spPr>
        <p:txBody>
          <a:bodyPr lIns="90000" tIns="46800" rIns="90000" bIns="46800">
            <a:normAutofit/>
          </a:bodyPr>
          <a:lstStyle>
            <a:lvl1pPr marL="0" marR="0" lvl="0" indent="0" algn="l" defTabSz="914400" rtl="0" eaLnBrk="1" fontAlgn="auto" latinLnBrk="0" hangingPunct="1">
              <a:lnSpc>
                <a:spcPct val="100000"/>
              </a:lnSpc>
              <a:spcBef>
                <a:spcPts val="0"/>
              </a:spcBef>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软件过程与标准化">
    <p:spTree>
      <p:nvGrpSpPr>
        <p:cNvPr id="1" name=""/>
        <p:cNvGrpSpPr/>
        <p:nvPr/>
      </p:nvGrpSpPr>
      <p:grpSpPr>
        <a:xfrm>
          <a:off x="0" y="0"/>
          <a:ext cx="0" cy="0"/>
          <a:chOff x="0" y="0"/>
          <a:chExt cx="0" cy="0"/>
        </a:xfrm>
      </p:grpSpPr>
      <p:sp>
        <p:nvSpPr>
          <p:cNvPr id="24" name="矩形 4"/>
          <p:cNvSpPr/>
          <p:nvPr userDrawn="1"/>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27" name="矩形 26"/>
          <p:cNvSpPr/>
          <p:nvPr userDrawn="1"/>
        </p:nvSpPr>
        <p:spPr>
          <a:xfrm>
            <a:off x="9571990" y="-635"/>
            <a:ext cx="2619375"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8" name="直接连接符 27"/>
          <p:cNvCxnSpPr/>
          <p:nvPr userDrawn="1"/>
        </p:nvCxnSpPr>
        <p:spPr>
          <a:xfrm>
            <a:off x="8001729" y="26159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6"/>
          <p:cNvSpPr txBox="1"/>
          <p:nvPr userDrawn="1"/>
        </p:nvSpPr>
        <p:spPr>
          <a:xfrm>
            <a:off x="5638800" y="154940"/>
            <a:ext cx="2264410" cy="464185"/>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软件工程标准化</a:t>
            </a:r>
            <a:endParaRPr lang="zh-CN" altLang="en-US" sz="2400" b="1" dirty="0">
              <a:solidFill>
                <a:schemeClr val="bg1"/>
              </a:solidFill>
              <a:cs typeface="+mn-ea"/>
              <a:sym typeface="+mn-lt"/>
            </a:endParaRPr>
          </a:p>
        </p:txBody>
      </p:sp>
      <p:sp>
        <p:nvSpPr>
          <p:cNvPr id="41" name="TextBox 10"/>
          <p:cNvSpPr txBox="1"/>
          <p:nvPr userDrawn="1"/>
        </p:nvSpPr>
        <p:spPr>
          <a:xfrm>
            <a:off x="8098079" y="154944"/>
            <a:ext cx="1344000" cy="464185"/>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软件文档</a:t>
            </a:r>
          </a:p>
        </p:txBody>
      </p:sp>
      <p:pic>
        <p:nvPicPr>
          <p:cNvPr id="44" name="图片 43"/>
          <p:cNvPicPr>
            <a:picLocks noChangeAspect="1"/>
          </p:cNvPicPr>
          <p:nvPr userDrawn="1"/>
        </p:nvPicPr>
        <p:blipFill>
          <a:blip r:embed="rId4"/>
          <a:stretch>
            <a:fillRect/>
          </a:stretch>
        </p:blipFill>
        <p:spPr>
          <a:xfrm>
            <a:off x="135890" y="26670"/>
            <a:ext cx="791210" cy="715645"/>
          </a:xfrm>
          <a:prstGeom prst="rect">
            <a:avLst/>
          </a:prstGeom>
        </p:spPr>
      </p:pic>
      <p:sp>
        <p:nvSpPr>
          <p:cNvPr id="45" name="TextBox 7"/>
          <p:cNvSpPr txBox="1"/>
          <p:nvPr userDrawn="1"/>
        </p:nvSpPr>
        <p:spPr>
          <a:xfrm>
            <a:off x="527685" y="154940"/>
            <a:ext cx="4333240" cy="525780"/>
          </a:xfrm>
          <a:prstGeom prst="rect">
            <a:avLst/>
          </a:prstGeom>
          <a:noFill/>
        </p:spPr>
        <p:txBody>
          <a:bodyPr wrap="square" lIns="0" tIns="48000" rIns="0" bIns="48000" rtlCol="0">
            <a:spAutoFit/>
          </a:bodyPr>
          <a:lstStyle/>
          <a:p>
            <a:pPr algn="ctr"/>
            <a:r>
              <a:rPr lang="zh-CN" altLang="en-US" sz="2800" b="1" dirty="0">
                <a:solidFill>
                  <a:schemeClr val="tx1"/>
                </a:solidFill>
                <a:cs typeface="+mn-ea"/>
                <a:sym typeface="+mn-lt"/>
              </a:rPr>
              <a:t>软件的标准与软件文档</a:t>
            </a:r>
          </a:p>
        </p:txBody>
      </p:sp>
      <p:cxnSp>
        <p:nvCxnSpPr>
          <p:cNvPr id="2" name="直接连接符 1"/>
          <p:cNvCxnSpPr/>
          <p:nvPr userDrawn="1"/>
        </p:nvCxnSpPr>
        <p:spPr>
          <a:xfrm>
            <a:off x="9507314" y="26159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userDrawn="1"/>
        </p:nvSpPr>
        <p:spPr>
          <a:xfrm>
            <a:off x="9572625" y="154940"/>
            <a:ext cx="2526665" cy="464185"/>
          </a:xfrm>
          <a:prstGeom prst="rect">
            <a:avLst/>
          </a:prstGeom>
          <a:noFill/>
        </p:spPr>
        <p:txBody>
          <a:bodyPr wrap="square" lIns="0" tIns="48000" rIns="0" bIns="48000" rtlCol="0">
            <a:spAutoFit/>
          </a:bodyPr>
          <a:lstStyle/>
          <a:p>
            <a:pPr algn="ctr"/>
            <a:r>
              <a:rPr lang="zh-CN" altLang="en-US" sz="2400" b="1" dirty="0">
                <a:solidFill>
                  <a:schemeClr val="bg1"/>
                </a:solidFill>
                <a:cs typeface="+mn-ea"/>
                <a:sym typeface="+mn-lt"/>
              </a:rPr>
              <a:t>软件过程与标准化</a:t>
            </a:r>
          </a:p>
        </p:txBody>
      </p:sp>
      <p:sp>
        <p:nvSpPr>
          <p:cNvPr id="3" name="标题 2"/>
          <p:cNvSpPr>
            <a:spLocks noGrp="1"/>
          </p:cNvSpPr>
          <p:nvPr>
            <p:ph type="title"/>
            <p:custDataLst>
              <p:tags r:id="rId1"/>
            </p:custDataLst>
          </p:nvPr>
        </p:nvSpPr>
        <p:spPr>
          <a:xfrm>
            <a:off x="527755" y="126372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spcBef>
                <a:spcPct val="0"/>
              </a:spcBef>
              <a:buClrTx/>
              <a:buSzTx/>
              <a:buFontTx/>
              <a:buNone/>
              <a:defRPr kumimoji="0" lang="en-US" altLang="en-US" sz="2800" b="1" i="0" u="none" strike="noStrike" kern="1200" cap="none" spc="0" normalizeH="0" baseline="0" noProof="1" dirty="0">
                <a:solidFill>
                  <a:schemeClr val="tx1">
                    <a:lumMod val="65000"/>
                    <a:lumOff val="35000"/>
                  </a:schemeClr>
                </a:solidFill>
                <a:uFillTx/>
                <a:latin typeface="+mn-lt"/>
                <a:ea typeface="+mn-ea"/>
                <a:cs typeface="+mn-ea"/>
                <a:sym typeface="+mn-lt"/>
              </a:defRPr>
            </a:lvl1pPr>
          </a:lstStyle>
          <a:p>
            <a:pPr lvl="0"/>
            <a:r>
              <a:rPr dirty="0">
                <a:sym typeface="+mn-ea"/>
              </a:rPr>
              <a:t>单击此处编辑母版标题样式</a:t>
            </a:r>
          </a:p>
        </p:txBody>
      </p:sp>
      <p:sp>
        <p:nvSpPr>
          <p:cNvPr id="4" name="文本占位符 3"/>
          <p:cNvSpPr>
            <a:spLocks noGrp="1"/>
          </p:cNvSpPr>
          <p:nvPr>
            <p:ph type="body" idx="1" hasCustomPrompt="1"/>
            <p:custDataLst>
              <p:tags r:id="rId2"/>
            </p:custDataLst>
          </p:nvPr>
        </p:nvSpPr>
        <p:spPr>
          <a:xfrm>
            <a:off x="927175" y="2441595"/>
            <a:ext cx="7768800" cy="867600"/>
          </a:xfrm>
        </p:spPr>
        <p:txBody>
          <a:bodyPr lIns="90000" tIns="46800" rIns="90000" bIns="46800">
            <a:normAutofit/>
          </a:bodyPr>
          <a:lstStyle>
            <a:lvl1pPr marL="0" marR="0" lvl="0" indent="0" algn="l" defTabSz="914400" rtl="0" eaLnBrk="1" fontAlgn="auto" latinLnBrk="0" hangingPunct="1">
              <a:lnSpc>
                <a:spcPct val="100000"/>
              </a:lnSpc>
              <a:spcBef>
                <a:spcPts val="0"/>
              </a:spcBef>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2024/10/9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tags" Target="../tags/tag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6.xml"/><Relationship Id="rId5" Type="http://schemas.openxmlformats.org/officeDocument/2006/relationships/slideLayout" Target="../slideLayouts/slideLayout16.xml"/><Relationship Id="rId10" Type="http://schemas.openxmlformats.org/officeDocument/2006/relationships/tags" Target="../tags/tag5.xml"/><Relationship Id="rId4" Type="http://schemas.openxmlformats.org/officeDocument/2006/relationships/slideLayout" Target="../slideLayouts/slideLayout15.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7"/>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8"/>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9"/>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黑体" panose="02010609060101010101" pitchFamily="49" charset="-122"/>
              </a:defRPr>
            </a:lvl1pPr>
          </a:lstStyle>
          <a:p>
            <a:fld id="{760FBDFE-C587-4B4C-A407-44438C67B59E}" type="datetimeFigureOut">
              <a:rPr lang="zh-CN" altLang="en-US" smtClean="0"/>
              <a:t>2024/10/9</a:t>
            </a:fld>
            <a:endParaRPr lang="zh-CN" altLang="en-US" dirty="0"/>
          </a:p>
        </p:txBody>
      </p:sp>
      <p:sp>
        <p:nvSpPr>
          <p:cNvPr id="5" name="页脚占位符 4"/>
          <p:cNvSpPr>
            <a:spLocks noGrp="1"/>
          </p:cNvSpPr>
          <p:nvPr>
            <p:ph type="ftr" sz="quarter" idx="3"/>
            <p:custDataLst>
              <p:tags r:id="rId10"/>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黑体" panose="02010609060101010101" pitchFamily="49" charset="-122"/>
              </a:defRPr>
            </a:lvl1pPr>
          </a:lstStyle>
          <a:p>
            <a:endParaRPr lang="zh-CN" altLang="en-US" dirty="0"/>
          </a:p>
        </p:txBody>
      </p:sp>
      <p:sp>
        <p:nvSpPr>
          <p:cNvPr id="6" name="灯片编号占位符 5"/>
          <p:cNvSpPr>
            <a:spLocks noGrp="1"/>
          </p:cNvSpPr>
          <p:nvPr>
            <p:ph type="sldNum" sz="quarter" idx="4"/>
            <p:custDataLst>
              <p:tags r:id="rId11"/>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黑体" panose="02010609060101010101" pitchFamily="49" charset="-122"/>
              </a:defRPr>
            </a:lvl1pPr>
          </a:lstStyle>
          <a:p>
            <a:fld id="{49AE70B2-8BF9-45C0-BB95-33D1B9D3A85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黑体" panose="020106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4.xml"/><Relationship Id="rId7" Type="http://schemas.openxmlformats.org/officeDocument/2006/relationships/image" Target="../media/image12.png"/><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4.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notesSlide" Target="../notesSlides/notesSlide2.xml"/><Relationship Id="rId5" Type="http://schemas.openxmlformats.org/officeDocument/2006/relationships/tags" Target="../tags/tag27.xml"/><Relationship Id="rId10" Type="http://schemas.openxmlformats.org/officeDocument/2006/relationships/slideLayout" Target="../slideLayouts/slideLayout12.xml"/><Relationship Id="rId4" Type="http://schemas.openxmlformats.org/officeDocument/2006/relationships/tags" Target="../tags/tag26.xml"/><Relationship Id="rId9" Type="http://schemas.openxmlformats.org/officeDocument/2006/relationships/tags" Target="../tags/tag3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9"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467717" y="2430300"/>
            <a:ext cx="7534656" cy="1014730"/>
          </a:xfrm>
          <a:prstGeom prst="rect">
            <a:avLst/>
          </a:prstGeom>
          <a:noFill/>
        </p:spPr>
        <p:txBody>
          <a:bodyPr wrap="square" rtlCol="0">
            <a:spAutoFit/>
          </a:bodyPr>
          <a:lstStyle/>
          <a:p>
            <a:pPr algn="ctr"/>
            <a:r>
              <a:rPr lang="zh-CN" altLang="en-US" sz="6000" b="1" dirty="0">
                <a:solidFill>
                  <a:schemeClr val="bg1">
                    <a:lumMod val="95000"/>
                  </a:schemeClr>
                </a:solidFill>
                <a:cs typeface="+mn-ea"/>
                <a:sym typeface="+mn-lt"/>
              </a:rPr>
              <a:t>软件工程</a:t>
            </a:r>
          </a:p>
        </p:txBody>
      </p:sp>
      <p:sp>
        <p:nvSpPr>
          <p:cNvPr id="16" name="TextBox 10"/>
          <p:cNvSpPr txBox="1"/>
          <p:nvPr/>
        </p:nvSpPr>
        <p:spPr>
          <a:xfrm>
            <a:off x="3313501" y="4369292"/>
            <a:ext cx="58430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charset="-122"/>
                <a:ea typeface="微软雅黑" panose="020B0503020204020204" charset="-122"/>
              </a:defRPr>
            </a:lvl1pPr>
          </a:lstStyle>
          <a:p>
            <a:pPr algn="ctr"/>
            <a:r>
              <a:rPr lang="zh-CN" altLang="en-US" sz="2800" dirty="0">
                <a:solidFill>
                  <a:schemeClr val="bg1">
                    <a:lumMod val="95000"/>
                  </a:schemeClr>
                </a:solidFill>
                <a:latin typeface="黑体" panose="02010609060101010101" pitchFamily="49" charset="-122"/>
                <a:ea typeface="+mn-ea"/>
                <a:cs typeface="+mn-ea"/>
                <a:sym typeface="+mn-lt"/>
              </a:rPr>
              <a:t>西北工业大学软件学院</a:t>
            </a:r>
            <a:endParaRPr lang="en-US" altLang="zh-CN" sz="2800" dirty="0">
              <a:solidFill>
                <a:schemeClr val="bg1">
                  <a:lumMod val="95000"/>
                </a:schemeClr>
              </a:solidFill>
              <a:latin typeface="黑体" panose="02010609060101010101" pitchFamily="49" charset="-122"/>
              <a:ea typeface="+mn-ea"/>
              <a:cs typeface="+mn-ea"/>
              <a:sym typeface="+mn-lt"/>
            </a:endParaRPr>
          </a:p>
        </p:txBody>
      </p:sp>
      <p:grpSp>
        <p:nvGrpSpPr>
          <p:cNvPr id="2" name="组合 1"/>
          <p:cNvGrpSpPr/>
          <p:nvPr/>
        </p:nvGrpSpPr>
        <p:grpSpPr>
          <a:xfrm>
            <a:off x="4903470" y="5587365"/>
            <a:ext cx="2522220" cy="466090"/>
            <a:chOff x="5664" y="8778"/>
            <a:chExt cx="3972" cy="734"/>
          </a:xfrm>
        </p:grpSpPr>
        <p:sp>
          <p:nvSpPr>
            <p:cNvPr id="13" name="TextBox 6"/>
            <p:cNvSpPr txBox="1"/>
            <p:nvPr/>
          </p:nvSpPr>
          <p:spPr>
            <a:xfrm>
              <a:off x="6518" y="8890"/>
              <a:ext cx="3118" cy="582"/>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lnSpc>
                  <a:spcPct val="90000"/>
                </a:lnSpc>
              </a:pPr>
              <a:r>
                <a:rPr lang="zh-CN" altLang="en-US" b="1" dirty="0">
                  <a:solidFill>
                    <a:srgbClr val="0070C0"/>
                  </a:solidFill>
                  <a:latin typeface="+mn-lt"/>
                  <a:cs typeface="+mn-ea"/>
                  <a:sym typeface="+mn-lt"/>
                </a:rPr>
                <a:t>主讲人</a:t>
              </a:r>
              <a:r>
                <a:rPr lang="zh-CN" altLang="en-US" dirty="0">
                  <a:solidFill>
                    <a:srgbClr val="0070C0"/>
                  </a:solidFill>
                  <a:latin typeface="+mn-lt"/>
                  <a:cs typeface="+mn-ea"/>
                  <a:sym typeface="+mn-lt"/>
                </a:rPr>
                <a:t>：郑江滨</a:t>
              </a:r>
              <a:endParaRPr lang="zh-CN" altLang="en-US" dirty="0">
                <a:solidFill>
                  <a:schemeClr val="tx1"/>
                </a:solidFill>
                <a:latin typeface="+mn-lt"/>
                <a:cs typeface="+mn-ea"/>
                <a:sym typeface="+mn-lt"/>
              </a:endParaRPr>
            </a:p>
          </p:txBody>
        </p:sp>
        <p:sp>
          <p:nvSpPr>
            <p:cNvPr id="11" name="Freeform 7"/>
            <p:cNvSpPr>
              <a:spLocks noChangeAspect="1" noEditPoints="1"/>
            </p:cNvSpPr>
            <p:nvPr/>
          </p:nvSpPr>
          <p:spPr bwMode="auto">
            <a:xfrm>
              <a:off x="5664" y="8778"/>
              <a:ext cx="729" cy="73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pPr algn="ctr"/>
              <a:endParaRPr lang="zh-CN" altLang="en-US">
                <a:solidFill>
                  <a:schemeClr val="bg1"/>
                </a:solidFill>
                <a:cs typeface="+mn-ea"/>
                <a:sym typeface="+mn-lt"/>
              </a:endParaRPr>
            </a:p>
          </p:txBody>
        </p:sp>
      </p:gr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4187" y="607405"/>
            <a:ext cx="5361717" cy="10009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2000"/>
                            </p:stCondLst>
                            <p:childTnLst>
                              <p:par>
                                <p:cTn id="18" presetID="53"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2500"/>
                            </p:stCondLst>
                            <p:childTnLst>
                              <p:par>
                                <p:cTn id="24" presetID="50" presetClass="entr" presetSubtype="0" decel="100000" fill="hold" grpId="0" nodeType="afterEffect">
                                  <p:stCondLst>
                                    <p:cond delay="0"/>
                                  </p:stCondLst>
                                  <p:iterate type="lt">
                                    <p:tmPct val="10000"/>
                                  </p:iterate>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3"/>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par>
                          <p:cTn id="29" fill="hold">
                            <p:stCondLst>
                              <p:cond delay="3299"/>
                            </p:stCondLst>
                            <p:childTnLst>
                              <p:par>
                                <p:cTn id="30" presetID="8" presetClass="entr" presetSubtype="32" fill="hold" grpId="0" nodeType="afterEffect">
                                  <p:stCondLst>
                                    <p:cond delay="0"/>
                                  </p:stCondLst>
                                  <p:iterate type="lt">
                                    <p:tmPct val="10000"/>
                                  </p:iterate>
                                  <p:childTnLst>
                                    <p:set>
                                      <p:cBhvr>
                                        <p:cTn id="31" dur="1" fill="hold">
                                          <p:stCondLst>
                                            <p:cond delay="0"/>
                                          </p:stCondLst>
                                        </p:cTn>
                                        <p:tgtEl>
                                          <p:spTgt spid="16"/>
                                        </p:tgtEl>
                                        <p:attrNameLst>
                                          <p:attrName>style.visibility</p:attrName>
                                        </p:attrNameLst>
                                      </p:cBhvr>
                                      <p:to>
                                        <p:strVal val="visible"/>
                                      </p:to>
                                    </p:set>
                                    <p:animEffect transition="in" filter="diamond(out)">
                                      <p:cBhvr>
                                        <p:cTn id="3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7D2B2-EC46-1D94-7868-D0ADA8DBCCA4}"/>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1157C6AF-E93E-6CE8-57B6-284C56AECEFB}"/>
              </a:ext>
            </a:extLst>
          </p:cNvPr>
          <p:cNvSpPr>
            <a:spLocks noGrp="1"/>
          </p:cNvSpPr>
          <p:nvPr>
            <p:ph type="title"/>
          </p:nvPr>
        </p:nvSpPr>
        <p:spPr/>
        <p:txBody>
          <a:bodyPr/>
          <a:lstStyle/>
          <a:p>
            <a:r>
              <a:rPr altLang="zh-CN"/>
              <a:t>2 </a:t>
            </a:r>
            <a:r>
              <a:rPr lang="zh-CN"/>
              <a:t>意义</a:t>
            </a:r>
          </a:p>
        </p:txBody>
      </p:sp>
      <p:sp>
        <p:nvSpPr>
          <p:cNvPr id="4" name="文本框 3">
            <a:extLst>
              <a:ext uri="{FF2B5EF4-FFF2-40B4-BE49-F238E27FC236}">
                <a16:creationId xmlns:a16="http://schemas.microsoft.com/office/drawing/2014/main" id="{64523A14-6860-2276-DB7B-9E39754691D6}"/>
              </a:ext>
            </a:extLst>
          </p:cNvPr>
          <p:cNvSpPr txBox="1"/>
          <p:nvPr/>
        </p:nvSpPr>
        <p:spPr>
          <a:xfrm>
            <a:off x="749219" y="2182761"/>
            <a:ext cx="5240408" cy="1015663"/>
          </a:xfrm>
          <a:prstGeom prst="rect">
            <a:avLst/>
          </a:prstGeom>
          <a:noFill/>
        </p:spPr>
        <p:txBody>
          <a:bodyPr wrap="square" rtlCol="0">
            <a:spAutoFit/>
          </a:bodyPr>
          <a:lstStyle/>
          <a:p>
            <a:r>
              <a:rPr lang="zh-CN" altLang="en-US" sz="2000" dirty="0"/>
              <a:t>以华为参与</a:t>
            </a:r>
            <a:r>
              <a:rPr lang="en-US" altLang="zh-CN" sz="2000" dirty="0" err="1"/>
              <a:t>5G</a:t>
            </a:r>
            <a:r>
              <a:rPr lang="zh-CN" altLang="en-US" sz="2000" dirty="0"/>
              <a:t>标准的制定为例，华为在</a:t>
            </a:r>
            <a:r>
              <a:rPr lang="en-US" altLang="zh-CN" sz="2000" dirty="0" err="1"/>
              <a:t>5G</a:t>
            </a:r>
            <a:r>
              <a:rPr lang="zh-CN" altLang="en-US" sz="2000" dirty="0"/>
              <a:t>技术研发和标准化方面的贡献，意味着中国在通信标准上的自主权和</a:t>
            </a:r>
            <a:r>
              <a:rPr lang="zh-CN" altLang="en-US" sz="2000" dirty="0">
                <a:solidFill>
                  <a:srgbClr val="FF0000"/>
                </a:solidFill>
              </a:rPr>
              <a:t>话语权</a:t>
            </a:r>
            <a:r>
              <a:rPr lang="zh-CN" altLang="en-US" sz="2000" dirty="0"/>
              <a:t>的增强。</a:t>
            </a:r>
          </a:p>
        </p:txBody>
      </p:sp>
      <p:sp>
        <p:nvSpPr>
          <p:cNvPr id="6" name="文本框 5">
            <a:extLst>
              <a:ext uri="{FF2B5EF4-FFF2-40B4-BE49-F238E27FC236}">
                <a16:creationId xmlns:a16="http://schemas.microsoft.com/office/drawing/2014/main" id="{8D4C9957-29AD-0DBC-686C-57DBA35D74B4}"/>
              </a:ext>
            </a:extLst>
          </p:cNvPr>
          <p:cNvSpPr txBox="1"/>
          <p:nvPr/>
        </p:nvSpPr>
        <p:spPr>
          <a:xfrm>
            <a:off x="749218" y="3496223"/>
            <a:ext cx="5154492" cy="1631216"/>
          </a:xfrm>
          <a:prstGeom prst="rect">
            <a:avLst/>
          </a:prstGeom>
          <a:noFill/>
        </p:spPr>
        <p:txBody>
          <a:bodyPr wrap="square">
            <a:spAutoFit/>
          </a:bodyPr>
          <a:lstStyle/>
          <a:p>
            <a:r>
              <a:rPr lang="zh-CN" altLang="en-US" sz="2000" b="0" i="0" dirty="0">
                <a:solidFill>
                  <a:srgbClr val="FF0000"/>
                </a:solidFill>
                <a:effectLst/>
                <a:latin typeface="����"/>
              </a:rPr>
              <a:t>进入新时代，以习近平同志为核心的党中央高度重视标准化工作。习近平总书记强调，中国将积极实施标准化战略，以标准助力创新发展、协调发展、绿色发展、开放发展、共享发展。</a:t>
            </a:r>
            <a:endParaRPr lang="zh-CN" altLang="en-US" sz="2000" dirty="0">
              <a:solidFill>
                <a:srgbClr val="FF0000"/>
              </a:solidFill>
            </a:endParaRPr>
          </a:p>
        </p:txBody>
      </p:sp>
      <p:pic>
        <p:nvPicPr>
          <p:cNvPr id="1026" name="Picture 2" descr="图片">
            <a:extLst>
              <a:ext uri="{FF2B5EF4-FFF2-40B4-BE49-F238E27FC236}">
                <a16:creationId xmlns:a16="http://schemas.microsoft.com/office/drawing/2014/main" id="{23AEF29B-74FA-13E1-EFA2-00630FF4C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863" y="2052611"/>
            <a:ext cx="61055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50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685" y="1263650"/>
            <a:ext cx="3292475" cy="705485"/>
          </a:xfrm>
        </p:spPr>
        <p:txBody>
          <a:bodyPr/>
          <a:lstStyle/>
          <a:p>
            <a:r>
              <a:rPr altLang="zh-CN"/>
              <a:t>3 </a:t>
            </a:r>
            <a:r>
              <a:rPr lang="zh-CN"/>
              <a:t>分类</a:t>
            </a:r>
          </a:p>
        </p:txBody>
      </p:sp>
      <p:sp>
        <p:nvSpPr>
          <p:cNvPr id="3" name="文本占位符 2"/>
          <p:cNvSpPr>
            <a:spLocks noGrp="1"/>
          </p:cNvSpPr>
          <p:nvPr>
            <p:ph type="body" idx="1"/>
          </p:nvPr>
        </p:nvSpPr>
        <p:spPr>
          <a:xfrm>
            <a:off x="1123315" y="2391410"/>
            <a:ext cx="9368155" cy="3268345"/>
          </a:xfrm>
        </p:spPr>
        <p:txBody>
          <a:bodyPr>
            <a:normAutofit/>
          </a:bodyPr>
          <a:lstStyle/>
          <a:p>
            <a:pPr marL="342900" indent="-342900" algn="l">
              <a:lnSpc>
                <a:spcPct val="150000"/>
              </a:lnSpc>
              <a:buClr>
                <a:srgbClr val="0070C0"/>
              </a:buClr>
              <a:buFont typeface="Wingdings" panose="05000000000000000000" pitchFamily="2" charset="2"/>
              <a:buChar char="p"/>
            </a:pPr>
            <a:r>
              <a:rPr>
                <a:latin typeface="+mn-lt"/>
                <a:cs typeface="+mn-cs"/>
                <a:sym typeface="+mn-ea"/>
              </a:rPr>
              <a:t>过程标准：涉及方法、技术、度量等。</a:t>
            </a:r>
          </a:p>
          <a:p>
            <a:pPr marL="342900" indent="-342900" algn="l">
              <a:lnSpc>
                <a:spcPct val="150000"/>
              </a:lnSpc>
              <a:buClr>
                <a:srgbClr val="0070C0"/>
              </a:buClr>
              <a:buFont typeface="Wingdings" panose="05000000000000000000" pitchFamily="2" charset="2"/>
              <a:buChar char="p"/>
            </a:pPr>
            <a:r>
              <a:rPr>
                <a:latin typeface="+mn-lt"/>
                <a:cs typeface="+mn-cs"/>
                <a:sym typeface="+mn-ea"/>
              </a:rPr>
              <a:t>产品标准：涵盖需求、设计、部件、描述、计划、报告等。</a:t>
            </a:r>
          </a:p>
          <a:p>
            <a:pPr marL="342900" indent="-342900" algn="l">
              <a:lnSpc>
                <a:spcPct val="150000"/>
              </a:lnSpc>
              <a:buClr>
                <a:srgbClr val="0070C0"/>
              </a:buClr>
              <a:buFont typeface="Wingdings" panose="05000000000000000000" pitchFamily="2" charset="2"/>
              <a:buChar char="p"/>
            </a:pPr>
            <a:r>
              <a:rPr>
                <a:latin typeface="+mn-lt"/>
                <a:cs typeface="+mn-cs"/>
                <a:sym typeface="+mn-ea"/>
              </a:rPr>
              <a:t>专业标准：包括职别、道德准则、认证、特许、课程等。</a:t>
            </a:r>
          </a:p>
          <a:p>
            <a:pPr marL="342900" indent="-342900" algn="l">
              <a:lnSpc>
                <a:spcPct val="150000"/>
              </a:lnSpc>
              <a:buClr>
                <a:srgbClr val="0070C0"/>
              </a:buClr>
              <a:buFont typeface="Wingdings" panose="05000000000000000000" pitchFamily="2" charset="2"/>
              <a:buChar char="p"/>
            </a:pPr>
            <a:r>
              <a:rPr>
                <a:latin typeface="+mn-lt"/>
                <a:cs typeface="+mn-cs"/>
                <a:sym typeface="+mn-ea"/>
              </a:rPr>
              <a:t>记法标准：涉及术语、表示法、语言等。</a:t>
            </a:r>
          </a:p>
        </p:txBody>
      </p:sp>
      <p:sp>
        <p:nvSpPr>
          <p:cNvPr id="20" name="圆角矩形标注 19"/>
          <p:cNvSpPr/>
          <p:nvPr/>
        </p:nvSpPr>
        <p:spPr>
          <a:xfrm>
            <a:off x="6690995" y="1427480"/>
            <a:ext cx="3460115" cy="734695"/>
          </a:xfrm>
          <a:prstGeom prst="wedgeRoundRectCallout">
            <a:avLst>
              <a:gd name="adj1" fmla="val -40246"/>
              <a:gd name="adj2" fmla="val 634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cs typeface="+mn-ea"/>
                <a:sym typeface="+mn-lt"/>
              </a:rPr>
              <a:t>软件工程标准的主要类型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41960" y="1969135"/>
            <a:ext cx="7251065" cy="3734435"/>
          </a:xfrm>
          <a:prstGeom prst="rect">
            <a:avLst/>
          </a:prstGeom>
          <a:noFill/>
        </p:spPr>
        <p:txBody>
          <a:bodyPr wrap="square" rtlCol="0" anchor="t">
            <a:noAutofit/>
          </a:bodyPr>
          <a:lstStyle/>
          <a:p>
            <a:pPr indent="0">
              <a:lnSpc>
                <a:spcPct val="150000"/>
              </a:lnSpc>
              <a:buClr>
                <a:srgbClr val="0070C0"/>
              </a:buClr>
              <a:buFont typeface="Wingdings" panose="05000000000000000000" pitchFamily="2" charset="2"/>
              <a:buNone/>
            </a:pPr>
            <a:r>
              <a:rPr lang="zh-CN" altLang="en-US" sz="2400" noProof="0" dirty="0">
                <a:ln>
                  <a:noFill/>
                </a:ln>
                <a:effectLst/>
                <a:uLnTx/>
                <a:uFillTx/>
                <a:cs typeface="+mn-ea"/>
                <a:sym typeface="+mn-lt"/>
              </a:rPr>
              <a:t>我国软件工程标准的分类（GB/T 15538—1995）</a:t>
            </a:r>
            <a:endParaRPr sz="2400" dirty="0">
              <a:sym typeface="+mn-ea"/>
            </a:endParaRPr>
          </a:p>
          <a:p>
            <a:pPr marL="342900" indent="-342900">
              <a:lnSpc>
                <a:spcPct val="150000"/>
              </a:lnSpc>
              <a:buClr>
                <a:srgbClr val="0070C0"/>
              </a:buClr>
              <a:buFont typeface="Wingdings" panose="05000000000000000000" pitchFamily="2" charset="2"/>
              <a:buChar char="p"/>
            </a:pPr>
            <a:r>
              <a:rPr sz="2400" dirty="0">
                <a:sym typeface="+mn-ea"/>
              </a:rPr>
              <a:t>FIPS 105：美国国家标准局发布的《软件文档管理指南》</a:t>
            </a:r>
          </a:p>
          <a:p>
            <a:pPr marL="342900" indent="-342900">
              <a:lnSpc>
                <a:spcPct val="150000"/>
              </a:lnSpc>
              <a:buClr>
                <a:srgbClr val="0070C0"/>
              </a:buClr>
              <a:buFont typeface="Wingdings" panose="05000000000000000000" pitchFamily="2" charset="2"/>
              <a:buChar char="p"/>
            </a:pPr>
            <a:r>
              <a:rPr sz="2400" dirty="0">
                <a:sym typeface="+mn-ea"/>
              </a:rPr>
              <a:t>NSAC-39：美国核子安全分析中心发布的《安全参数显示系统的验证与确认》。</a:t>
            </a:r>
          </a:p>
          <a:p>
            <a:pPr marL="342900" indent="-342900">
              <a:lnSpc>
                <a:spcPct val="150000"/>
              </a:lnSpc>
              <a:buClr>
                <a:srgbClr val="0070C0"/>
              </a:buClr>
              <a:buFont typeface="Wingdings" panose="05000000000000000000" pitchFamily="2" charset="2"/>
              <a:buChar char="p"/>
            </a:pPr>
            <a:r>
              <a:rPr sz="2400" dirty="0">
                <a:sym typeface="+mn-ea"/>
              </a:rPr>
              <a:t>ISO 5807：国际标准化组织的《信息处理——</a:t>
            </a:r>
            <a:r>
              <a:rPr sz="2400" dirty="0" err="1">
                <a:sym typeface="+mn-ea"/>
              </a:rPr>
              <a:t>数据流程图、程序流程图等文档编制符号及约定</a:t>
            </a:r>
            <a:r>
              <a:rPr sz="2400" dirty="0">
                <a:sym typeface="+mn-ea"/>
              </a:rPr>
              <a:t>》。</a:t>
            </a:r>
          </a:p>
        </p:txBody>
      </p:sp>
      <p:pic>
        <p:nvPicPr>
          <p:cNvPr id="104" name="图片 103"/>
          <p:cNvPicPr/>
          <p:nvPr/>
        </p:nvPicPr>
        <p:blipFill>
          <a:blip r:embed="rId3"/>
          <a:stretch>
            <a:fillRect/>
          </a:stretch>
        </p:blipFill>
        <p:spPr>
          <a:xfrm>
            <a:off x="8238490" y="1670685"/>
            <a:ext cx="3557905" cy="4832350"/>
          </a:xfrm>
          <a:prstGeom prst="rect">
            <a:avLst/>
          </a:prstGeom>
          <a:noFill/>
          <a:ln w="9525">
            <a:noFill/>
          </a:ln>
        </p:spPr>
      </p:pic>
      <p:sp>
        <p:nvSpPr>
          <p:cNvPr id="2" name="标题 1"/>
          <p:cNvSpPr>
            <a:spLocks noGrp="1"/>
          </p:cNvSpPr>
          <p:nvPr>
            <p:ph type="title"/>
          </p:nvPr>
        </p:nvSpPr>
        <p:spPr>
          <a:xfrm>
            <a:off x="527685" y="1263650"/>
            <a:ext cx="3292475" cy="705485"/>
          </a:xfrm>
        </p:spPr>
        <p:txBody>
          <a:bodyPr/>
          <a:lstStyle/>
          <a:p>
            <a:r>
              <a:rPr altLang="zh-CN"/>
              <a:t>3 </a:t>
            </a:r>
            <a:r>
              <a:rPr lang="zh-CN"/>
              <a:t>分类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685" y="1263650"/>
            <a:ext cx="2757170" cy="705485"/>
          </a:xfrm>
        </p:spPr>
        <p:txBody>
          <a:bodyPr/>
          <a:lstStyle/>
          <a:p>
            <a:r>
              <a:rPr altLang="zh-CN"/>
              <a:t>4 制定与推行</a:t>
            </a:r>
          </a:p>
        </p:txBody>
      </p:sp>
      <p:sp>
        <p:nvSpPr>
          <p:cNvPr id="3" name="文本占位符 2"/>
          <p:cNvSpPr>
            <a:spLocks noGrp="1"/>
          </p:cNvSpPr>
          <p:nvPr>
            <p:ph type="body" idx="1"/>
          </p:nvPr>
        </p:nvSpPr>
        <p:spPr>
          <a:xfrm>
            <a:off x="1814270" y="5384185"/>
            <a:ext cx="7768800" cy="867600"/>
          </a:xfrm>
        </p:spPr>
        <p:txBody>
          <a:bodyPr/>
          <a:lstStyle/>
          <a:p>
            <a:r>
              <a:rPr lang="zh-CN" altLang="en-US"/>
              <a:t>为使标准逐步成熟，可能在环状生命周期上循环若干次</a:t>
            </a:r>
          </a:p>
        </p:txBody>
      </p:sp>
      <p:grpSp>
        <p:nvGrpSpPr>
          <p:cNvPr id="6" name="组合 5"/>
          <p:cNvGrpSpPr/>
          <p:nvPr/>
        </p:nvGrpSpPr>
        <p:grpSpPr>
          <a:xfrm>
            <a:off x="425450" y="2669540"/>
            <a:ext cx="10222230" cy="2249805"/>
            <a:chOff x="611560" y="2420888"/>
            <a:chExt cx="13476413" cy="3040112"/>
          </a:xfrm>
        </p:grpSpPr>
        <p:graphicFrame>
          <p:nvGraphicFramePr>
            <p:cNvPr id="16" name="图示 15"/>
            <p:cNvGraphicFramePr/>
            <p:nvPr/>
          </p:nvGraphicFramePr>
          <p:xfrm>
            <a:off x="611560" y="2420888"/>
            <a:ext cx="7008440" cy="3040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图示 16"/>
            <p:cNvGraphicFramePr/>
            <p:nvPr/>
          </p:nvGraphicFramePr>
          <p:xfrm>
            <a:off x="7079533" y="2420888"/>
            <a:ext cx="7008440" cy="3040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graphicFrame>
        <p:nvGraphicFramePr>
          <p:cNvPr id="9" name="图示 8"/>
          <p:cNvGraphicFramePr/>
          <p:nvPr/>
        </p:nvGraphicFramePr>
        <p:xfrm>
          <a:off x="10211435" y="2981325"/>
          <a:ext cx="1980565" cy="16256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圆角矩形标注 13"/>
          <p:cNvSpPr/>
          <p:nvPr/>
        </p:nvSpPr>
        <p:spPr>
          <a:xfrm>
            <a:off x="6678295" y="1711325"/>
            <a:ext cx="3460115" cy="734695"/>
          </a:xfrm>
          <a:prstGeom prst="wedgeRoundRectCallout">
            <a:avLst>
              <a:gd name="adj1" fmla="val -40246"/>
              <a:gd name="adj2" fmla="val 634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mn-ea"/>
                <a:sym typeface="+mn-lt"/>
              </a:rPr>
              <a:t>制定与推行的生命周期</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98500" y="2099310"/>
            <a:ext cx="10798810" cy="4524375"/>
          </a:xfrm>
        </p:spPr>
        <p:txBody>
          <a:bodyPr>
            <a:normAutofit/>
          </a:bodyPr>
          <a:lstStyle/>
          <a:p>
            <a:r>
              <a:rPr lang="zh-CN" altLang="en-US" dirty="0"/>
              <a:t>可能的影响软件工程标准顺利实施的因素：</a:t>
            </a:r>
          </a:p>
          <a:p>
            <a:pPr marL="342900" indent="-342900" algn="l">
              <a:lnSpc>
                <a:spcPct val="150000"/>
              </a:lnSpc>
              <a:buClr>
                <a:srgbClr val="0070C0"/>
              </a:buClr>
              <a:buFont typeface="Wingdings" panose="05000000000000000000" pitchFamily="2" charset="2"/>
              <a:buChar char="p"/>
            </a:pPr>
            <a:r>
              <a:rPr dirty="0">
                <a:latin typeface="+mn-lt"/>
                <a:cs typeface="+mn-cs"/>
                <a:sym typeface="+mn-ea"/>
              </a:rPr>
              <a:t>标准制定得有缺陷，或是存在不够合理、不够恰当的部分。</a:t>
            </a:r>
          </a:p>
          <a:p>
            <a:pPr marL="342900" indent="-342900" algn="l">
              <a:lnSpc>
                <a:spcPct val="150000"/>
              </a:lnSpc>
              <a:buClr>
                <a:srgbClr val="0070C0"/>
              </a:buClr>
              <a:buFont typeface="Wingdings" panose="05000000000000000000" pitchFamily="2" charset="2"/>
              <a:buChar char="p"/>
            </a:pPr>
            <a:r>
              <a:rPr dirty="0">
                <a:latin typeface="+mn-lt"/>
                <a:cs typeface="+mn-cs"/>
                <a:sym typeface="+mn-ea"/>
              </a:rPr>
              <a:t>标准文本编写得有缺点。</a:t>
            </a:r>
          </a:p>
          <a:p>
            <a:pPr marL="342900" indent="-342900" algn="l">
              <a:lnSpc>
                <a:spcPct val="150000"/>
              </a:lnSpc>
              <a:buClr>
                <a:srgbClr val="0070C0"/>
              </a:buClr>
              <a:buFont typeface="Wingdings" panose="05000000000000000000" pitchFamily="2" charset="2"/>
              <a:buChar char="p"/>
            </a:pPr>
            <a:r>
              <a:rPr dirty="0">
                <a:latin typeface="+mn-lt"/>
                <a:cs typeface="+mn-cs"/>
                <a:sym typeface="+mn-ea"/>
              </a:rPr>
              <a:t>管理部门未能坚持大力推行，在实施的过程中遇到问题又未能及时加以解决。</a:t>
            </a:r>
          </a:p>
          <a:p>
            <a:pPr marL="342900" indent="-342900" algn="l">
              <a:lnSpc>
                <a:spcPct val="150000"/>
              </a:lnSpc>
              <a:buClr>
                <a:srgbClr val="0070C0"/>
              </a:buClr>
              <a:buFont typeface="Wingdings" panose="05000000000000000000" pitchFamily="2" charset="2"/>
              <a:buChar char="p"/>
            </a:pPr>
            <a:r>
              <a:rPr dirty="0">
                <a:latin typeface="+mn-lt"/>
                <a:cs typeface="+mn-cs"/>
                <a:sym typeface="+mn-ea"/>
              </a:rPr>
              <a:t>未能及时做好宣传、培训和实施指导。</a:t>
            </a:r>
          </a:p>
          <a:p>
            <a:pPr marL="342900" indent="-342900" algn="l">
              <a:lnSpc>
                <a:spcPct val="150000"/>
              </a:lnSpc>
              <a:buClr>
                <a:srgbClr val="0070C0"/>
              </a:buClr>
              <a:buFont typeface="Wingdings" panose="05000000000000000000" pitchFamily="2" charset="2"/>
              <a:buChar char="p"/>
            </a:pPr>
            <a:r>
              <a:rPr dirty="0">
                <a:latin typeface="+mn-lt"/>
                <a:cs typeface="+mn-cs"/>
                <a:sym typeface="+mn-ea"/>
              </a:rPr>
              <a:t>未能及时修订和更新。</a:t>
            </a:r>
          </a:p>
          <a:p>
            <a:endParaRPr lang="zh-CN" altLang="en-US" dirty="0"/>
          </a:p>
        </p:txBody>
      </p:sp>
      <p:sp>
        <p:nvSpPr>
          <p:cNvPr id="6" name="标题 5"/>
          <p:cNvSpPr>
            <a:spLocks noGrp="1"/>
          </p:cNvSpPr>
          <p:nvPr>
            <p:ph type="title"/>
          </p:nvPr>
        </p:nvSpPr>
        <p:spPr>
          <a:xfrm>
            <a:off x="527685" y="1263650"/>
            <a:ext cx="2757170" cy="705485"/>
          </a:xfrm>
        </p:spPr>
        <p:txBody>
          <a:bodyPr/>
          <a:lstStyle/>
          <a:p>
            <a:r>
              <a:rPr altLang="zh-CN"/>
              <a:t>4 制定与推行</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5 </a:t>
            </a:r>
            <a:r>
              <a:rPr lang="zh-CN"/>
              <a:t>层次</a:t>
            </a:r>
          </a:p>
        </p:txBody>
      </p:sp>
      <p:graphicFrame>
        <p:nvGraphicFramePr>
          <p:cNvPr id="4" name="图示 3"/>
          <p:cNvGraphicFramePr/>
          <p:nvPr/>
        </p:nvGraphicFramePr>
        <p:xfrm>
          <a:off x="371475" y="2156460"/>
          <a:ext cx="5160010" cy="3586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占位符 2"/>
          <p:cNvSpPr>
            <a:spLocks noGrp="1"/>
          </p:cNvSpPr>
          <p:nvPr>
            <p:ph type="body" idx="1"/>
          </p:nvPr>
        </p:nvSpPr>
        <p:spPr>
          <a:xfrm>
            <a:off x="5634183" y="2052955"/>
            <a:ext cx="6232698" cy="4043045"/>
          </a:xfrm>
        </p:spPr>
        <p:txBody>
          <a:bodyPr>
            <a:noAutofit/>
          </a:bodyPr>
          <a:lstStyle/>
          <a:p>
            <a:pPr marL="342900" indent="-342900" algn="l">
              <a:lnSpc>
                <a:spcPct val="150000"/>
              </a:lnSpc>
              <a:buClr>
                <a:srgbClr val="0070C0"/>
              </a:buClr>
              <a:buFont typeface="Wingdings" panose="05000000000000000000" pitchFamily="2" charset="2"/>
              <a:buChar char="p"/>
            </a:pPr>
            <a:r>
              <a:rPr lang="zh-CN" altLang="en-US" sz="2000" dirty="0">
                <a:latin typeface="+mn-lt"/>
                <a:cs typeface="+mn-cs"/>
                <a:sym typeface="+mn-ea"/>
              </a:rPr>
              <a:t>国际标准：由国际标准化组织（</a:t>
            </a:r>
            <a:r>
              <a:rPr lang="en-US" altLang="zh-CN" sz="2000" dirty="0">
                <a:latin typeface="+mn-lt"/>
                <a:cs typeface="+mn-cs"/>
                <a:sym typeface="+mn-ea"/>
              </a:rPr>
              <a:t>ISO</a:t>
            </a:r>
            <a:r>
              <a:rPr lang="zh-CN" altLang="en-US" sz="2000" dirty="0">
                <a:latin typeface="+mn-lt"/>
                <a:cs typeface="+mn-cs"/>
                <a:sym typeface="+mn-ea"/>
              </a:rPr>
              <a:t>）制定，全球范围内有广泛影响力。</a:t>
            </a:r>
          </a:p>
          <a:p>
            <a:pPr marL="342900" indent="-342900" algn="l">
              <a:lnSpc>
                <a:spcPct val="150000"/>
              </a:lnSpc>
              <a:buClr>
                <a:srgbClr val="0070C0"/>
              </a:buClr>
              <a:buFont typeface="Wingdings" panose="05000000000000000000" pitchFamily="2" charset="2"/>
              <a:buChar char="p"/>
            </a:pPr>
            <a:r>
              <a:rPr lang="zh-CN" altLang="en-US" sz="2000" dirty="0">
                <a:latin typeface="+mn-lt"/>
                <a:cs typeface="+mn-cs"/>
                <a:sym typeface="+mn-ea"/>
              </a:rPr>
              <a:t>国家标准：各国政府或国家级机构制定的标准，包括中国的</a:t>
            </a:r>
            <a:r>
              <a:rPr lang="en-US" altLang="zh-CN" sz="2000" dirty="0">
                <a:latin typeface="+mn-lt"/>
                <a:cs typeface="+mn-cs"/>
                <a:sym typeface="+mn-ea"/>
              </a:rPr>
              <a:t>GB</a:t>
            </a:r>
            <a:r>
              <a:rPr lang="zh-CN" altLang="en-US" sz="2000" dirty="0">
                <a:latin typeface="+mn-lt"/>
                <a:cs typeface="+mn-cs"/>
                <a:sym typeface="+mn-ea"/>
              </a:rPr>
              <a:t>，美国的</a:t>
            </a:r>
            <a:r>
              <a:rPr lang="en-US" altLang="zh-CN" sz="2000" dirty="0">
                <a:latin typeface="+mn-lt"/>
                <a:cs typeface="+mn-cs"/>
                <a:sym typeface="+mn-ea"/>
              </a:rPr>
              <a:t>ANSI</a:t>
            </a:r>
            <a:r>
              <a:rPr lang="zh-CN" altLang="en-US" sz="2000" dirty="0">
                <a:latin typeface="+mn-lt"/>
                <a:cs typeface="+mn-cs"/>
                <a:sym typeface="+mn-ea"/>
              </a:rPr>
              <a:t>和</a:t>
            </a:r>
            <a:r>
              <a:rPr lang="en-US" altLang="zh-CN" sz="2000" dirty="0">
                <a:latin typeface="+mn-lt"/>
                <a:cs typeface="+mn-cs"/>
                <a:sym typeface="+mn-ea"/>
              </a:rPr>
              <a:t>FIPS</a:t>
            </a:r>
            <a:r>
              <a:rPr lang="zh-CN" altLang="en-US" sz="2000" dirty="0">
                <a:latin typeface="+mn-lt"/>
                <a:cs typeface="+mn-cs"/>
                <a:sym typeface="+mn-ea"/>
              </a:rPr>
              <a:t>，日本的</a:t>
            </a:r>
            <a:r>
              <a:rPr lang="en-US" altLang="zh-CN" sz="2000" dirty="0">
                <a:latin typeface="+mn-lt"/>
                <a:cs typeface="+mn-cs"/>
                <a:sym typeface="+mn-ea"/>
              </a:rPr>
              <a:t>JIS</a:t>
            </a:r>
            <a:r>
              <a:rPr lang="zh-CN" altLang="en-US" sz="2000" dirty="0">
                <a:latin typeface="+mn-lt"/>
                <a:cs typeface="+mn-cs"/>
                <a:sym typeface="+mn-ea"/>
              </a:rPr>
              <a:t>。</a:t>
            </a:r>
          </a:p>
          <a:p>
            <a:pPr marL="342900" indent="-342900" algn="l">
              <a:lnSpc>
                <a:spcPct val="150000"/>
              </a:lnSpc>
              <a:buClr>
                <a:srgbClr val="0070C0"/>
              </a:buClr>
              <a:buFont typeface="Wingdings" panose="05000000000000000000" pitchFamily="2" charset="2"/>
              <a:buChar char="p"/>
            </a:pPr>
            <a:r>
              <a:rPr sz="2000" dirty="0">
                <a:latin typeface="+mn-lt"/>
                <a:cs typeface="+mn-cs"/>
                <a:sym typeface="+mn-ea"/>
              </a:rPr>
              <a:t>行业标准：如</a:t>
            </a:r>
            <a:r>
              <a:rPr lang="en-US" altLang="zh-CN" sz="2000" dirty="0">
                <a:latin typeface="+mn-lt"/>
                <a:cs typeface="+mn-cs"/>
                <a:sym typeface="+mn-ea"/>
              </a:rPr>
              <a:t>IEEE</a:t>
            </a:r>
            <a:r>
              <a:rPr sz="2000" dirty="0">
                <a:latin typeface="+mn-lt"/>
                <a:cs typeface="+mn-cs"/>
                <a:sym typeface="+mn-ea"/>
              </a:rPr>
              <a:t>（美国电气与电子工程师学会），其标准经常报请</a:t>
            </a:r>
            <a:r>
              <a:rPr lang="en-US" altLang="zh-CN" sz="2000" dirty="0">
                <a:latin typeface="+mn-lt"/>
                <a:cs typeface="+mn-cs"/>
                <a:sym typeface="+mn-ea"/>
              </a:rPr>
              <a:t>ANSI</a:t>
            </a:r>
            <a:r>
              <a:rPr sz="2000" dirty="0">
                <a:latin typeface="+mn-lt"/>
                <a:cs typeface="+mn-cs"/>
                <a:sym typeface="+mn-ea"/>
              </a:rPr>
              <a:t>批准。</a:t>
            </a:r>
            <a:endParaRPr lang="zh-CN" altLang="en-US" sz="2000" dirty="0">
              <a:latin typeface="+mn-lt"/>
              <a:cs typeface="+mn-cs"/>
              <a:sym typeface="+mn-ea"/>
            </a:endParaRPr>
          </a:p>
          <a:p>
            <a:pPr marL="342900" indent="-342900" algn="l">
              <a:lnSpc>
                <a:spcPct val="150000"/>
              </a:lnSpc>
              <a:buClr>
                <a:srgbClr val="0070C0"/>
              </a:buClr>
              <a:buFont typeface="Wingdings" panose="05000000000000000000" pitchFamily="2" charset="2"/>
              <a:buChar char="p"/>
            </a:pPr>
            <a:r>
              <a:rPr sz="2000" dirty="0">
                <a:latin typeface="+mn-lt"/>
                <a:cs typeface="+mn-cs"/>
                <a:sym typeface="+mn-ea"/>
              </a:rPr>
              <a:t>企业标准：例如大型企业根据自身需求制定的标准。</a:t>
            </a:r>
            <a:endParaRPr lang="zh-CN" altLang="en-US" sz="2000" dirty="0">
              <a:latin typeface="+mn-lt"/>
              <a:cs typeface="+mn-cs"/>
              <a:sym typeface="+mn-ea"/>
            </a:endParaRPr>
          </a:p>
          <a:p>
            <a:pPr marL="342900" indent="-342900" algn="l">
              <a:lnSpc>
                <a:spcPct val="150000"/>
              </a:lnSpc>
              <a:buClr>
                <a:srgbClr val="0070C0"/>
              </a:buClr>
              <a:buFont typeface="Wingdings" panose="05000000000000000000" pitchFamily="2" charset="2"/>
              <a:buChar char="p"/>
            </a:pPr>
            <a:r>
              <a:rPr sz="2000" dirty="0">
                <a:latin typeface="+mn-lt"/>
                <a:cs typeface="+mn-cs"/>
                <a:sym typeface="+mn-ea"/>
              </a:rPr>
              <a:t>项目标准：为某一科研或生产项目专门制定的标准。</a:t>
            </a:r>
            <a:endParaRPr lang="zh-CN" altLang="en-US" sz="500" dirty="0">
              <a:latin typeface="+mn-lt"/>
              <a:cs typeface="+mn-cs"/>
              <a:sym typeface="+mn-ea"/>
            </a:endParaRPr>
          </a:p>
          <a:p>
            <a:endParaRPr lang="zh-CN" altLang="en-US" sz="500" dirty="0">
              <a:latin typeface="+mn-lt"/>
              <a:cs typeface="+mn-cs"/>
              <a:sym typeface="+mn-ea"/>
            </a:endParaRPr>
          </a:p>
        </p:txBody>
      </p:sp>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64885" y="1151255"/>
            <a:ext cx="1395095" cy="927735"/>
          </a:xfrm>
          <a:prstGeom prst="rect">
            <a:avLst/>
          </a:prstGeom>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73695" y="1198245"/>
            <a:ext cx="2244725" cy="812800"/>
          </a:xfrm>
          <a:prstGeom prst="rect">
            <a:avLst/>
          </a:prstGeom>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16235" y="1093470"/>
            <a:ext cx="980440" cy="9804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t>
            </a:r>
            <a:r>
              <a:rPr lang="zh-CN" altLang="en-US" dirty="0"/>
              <a:t>国外标准化组织</a:t>
            </a:r>
          </a:p>
        </p:txBody>
      </p:sp>
      <p:sp>
        <p:nvSpPr>
          <p:cNvPr id="3" name="文本占位符 2"/>
          <p:cNvSpPr>
            <a:spLocks noGrp="1"/>
          </p:cNvSpPr>
          <p:nvPr>
            <p:ph type="body" idx="1"/>
          </p:nvPr>
        </p:nvSpPr>
        <p:spPr>
          <a:xfrm>
            <a:off x="802127" y="2222763"/>
            <a:ext cx="10842795" cy="3748191"/>
          </a:xfrm>
        </p:spPr>
        <p:txBody>
          <a:bodyPr>
            <a:normAutofit/>
          </a:bodyPr>
          <a:lstStyle/>
          <a:p>
            <a:pPr marL="342900" indent="-342900" algn="l">
              <a:lnSpc>
                <a:spcPct val="150000"/>
              </a:lnSpc>
              <a:buClr>
                <a:srgbClr val="0070C0"/>
              </a:buClr>
              <a:buFont typeface="Wingdings" panose="05000000000000000000" pitchFamily="2" charset="2"/>
              <a:buChar char="p"/>
            </a:pPr>
            <a:r>
              <a:rPr lang="zh-CN" altLang="en-US" dirty="0"/>
              <a:t>各国家标准化委员会由本地</a:t>
            </a:r>
            <a:r>
              <a:rPr lang="zh-CN" altLang="en-US" dirty="0">
                <a:solidFill>
                  <a:srgbClr val="FF0000"/>
                </a:solidFill>
              </a:rPr>
              <a:t>生产商、运营商和专家</a:t>
            </a:r>
            <a:r>
              <a:rPr lang="zh-CN" altLang="en-US" dirty="0"/>
              <a:t>组成；</a:t>
            </a:r>
            <a:endParaRPr lang="en-US" altLang="zh-CN" dirty="0"/>
          </a:p>
          <a:p>
            <a:pPr marL="342900" indent="-342900" algn="l">
              <a:lnSpc>
                <a:spcPct val="150000"/>
              </a:lnSpc>
              <a:buClr>
                <a:srgbClr val="0070C0"/>
              </a:buClr>
              <a:buFont typeface="Wingdings" panose="05000000000000000000" pitchFamily="2" charset="2"/>
              <a:buChar char="p"/>
            </a:pPr>
            <a:r>
              <a:rPr lang="zh-CN" altLang="en-US" dirty="0"/>
              <a:t>国际标准化委员会则由</a:t>
            </a:r>
            <a:r>
              <a:rPr lang="zh-CN" altLang="en-US" dirty="0">
                <a:solidFill>
                  <a:srgbClr val="FF0000"/>
                </a:solidFill>
              </a:rPr>
              <a:t>各国代表</a:t>
            </a:r>
            <a:r>
              <a:rPr lang="zh-CN" altLang="en-US" dirty="0"/>
              <a:t>组成。</a:t>
            </a:r>
            <a:endParaRPr lang="zh-CN" altLang="en-US" dirty="0">
              <a:latin typeface="+mn-lt"/>
              <a:cs typeface="+mn-cs"/>
              <a:sym typeface="+mn-ea"/>
            </a:endParaRPr>
          </a:p>
          <a:p>
            <a:pPr marL="342900" indent="-342900" algn="l">
              <a:lnSpc>
                <a:spcPct val="150000"/>
              </a:lnSpc>
              <a:buClr>
                <a:srgbClr val="0070C0"/>
              </a:buClr>
              <a:buFont typeface="Wingdings" panose="05000000000000000000" pitchFamily="2" charset="2"/>
              <a:buChar char="p"/>
            </a:pPr>
            <a:r>
              <a:rPr lang="zh-CN" altLang="en-US" dirty="0"/>
              <a:t>标准文件基于多数人意见制定，用于国家、地区或全球范围内的标准化应用。</a:t>
            </a:r>
            <a:endParaRPr lang="en-US" altLang="zh-CN" dirty="0"/>
          </a:p>
          <a:p>
            <a:pPr marL="342900" indent="-342900" algn="l">
              <a:lnSpc>
                <a:spcPct val="150000"/>
              </a:lnSpc>
              <a:buClr>
                <a:srgbClr val="0070C0"/>
              </a:buClr>
              <a:buFont typeface="Wingdings" panose="05000000000000000000" pitchFamily="2" charset="2"/>
              <a:buChar char="p"/>
            </a:pPr>
            <a:r>
              <a:rPr lang="zh-CN" altLang="en-US" dirty="0"/>
              <a:t>包括括国际标准化委员会</a:t>
            </a:r>
            <a:r>
              <a:rPr lang="en-US" altLang="zh-CN" dirty="0"/>
              <a:t>(ISO)</a:t>
            </a:r>
            <a:r>
              <a:rPr lang="zh-CN" altLang="en-US" dirty="0"/>
              <a:t>、国际电工委员会</a:t>
            </a:r>
            <a:r>
              <a:rPr lang="en-US" altLang="zh-CN" dirty="0"/>
              <a:t>(IEC)</a:t>
            </a:r>
            <a:r>
              <a:rPr lang="zh-CN" altLang="en-US" dirty="0"/>
              <a:t>、电气与电子工程师协会</a:t>
            </a:r>
            <a:r>
              <a:rPr lang="en-US" altLang="zh-CN" dirty="0"/>
              <a:t>(IEEE)</a:t>
            </a:r>
            <a:r>
              <a:rPr lang="zh-CN" altLang="en-US" dirty="0"/>
              <a:t>等</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527755" y="1263720"/>
            <a:ext cx="10969200" cy="705600"/>
          </a:xfrm>
        </p:spPr>
        <p:txBody>
          <a:bodyPr/>
          <a:lstStyle/>
          <a:p>
            <a:r>
              <a:rPr lang="en-US" altLang="zh-CN" dirty="0"/>
              <a:t>6 </a:t>
            </a:r>
            <a:r>
              <a:rPr lang="zh-CN" altLang="en-US" dirty="0"/>
              <a:t>国外标准化组织</a:t>
            </a:r>
          </a:p>
        </p:txBody>
      </p:sp>
      <p:sp>
        <p:nvSpPr>
          <p:cNvPr id="7" name="文本占位符 2"/>
          <p:cNvSpPr>
            <a:spLocks noGrp="1"/>
          </p:cNvSpPr>
          <p:nvPr>
            <p:ph type="body" idx="1"/>
          </p:nvPr>
        </p:nvSpPr>
        <p:spPr>
          <a:xfrm>
            <a:off x="584200" y="2673985"/>
            <a:ext cx="6184900" cy="3667125"/>
          </a:xfrm>
        </p:spPr>
        <p:txBody>
          <a:bodyPr>
            <a:normAutofit fontScale="90000"/>
          </a:bodyPr>
          <a:lstStyle/>
          <a:p>
            <a:pPr marL="342900" indent="-342900" algn="l">
              <a:lnSpc>
                <a:spcPct val="150000"/>
              </a:lnSpc>
              <a:buClr>
                <a:srgbClr val="0070C0"/>
              </a:buClr>
              <a:buFont typeface="Wingdings" panose="05000000000000000000" pitchFamily="2" charset="2"/>
              <a:buChar char="p"/>
            </a:pPr>
            <a:r>
              <a:rPr lang="en-US" altLang="zh-CN" dirty="0"/>
              <a:t>ISO</a:t>
            </a:r>
            <a:r>
              <a:rPr lang="zh-CN" altLang="en-US" dirty="0"/>
              <a:t>是全球最大、最具权威性的标准化组织，成立于</a:t>
            </a:r>
            <a:r>
              <a:rPr lang="en-US" altLang="zh-CN" dirty="0"/>
              <a:t>1946</a:t>
            </a:r>
            <a:r>
              <a:rPr lang="zh-CN" altLang="en-US" dirty="0"/>
              <a:t>年，旨在促进全球标准化工作。</a:t>
            </a:r>
          </a:p>
          <a:p>
            <a:pPr marL="342900" indent="-342900" algn="l">
              <a:lnSpc>
                <a:spcPct val="150000"/>
              </a:lnSpc>
              <a:buClr>
                <a:srgbClr val="0070C0"/>
              </a:buClr>
              <a:buFont typeface="Wingdings" panose="05000000000000000000" pitchFamily="2" charset="2"/>
              <a:buChar char="p"/>
            </a:pPr>
            <a:r>
              <a:rPr lang="zh-CN" altLang="en-US" dirty="0"/>
              <a:t>工作范围：制定国际标准、协调全球标准化工作、促进国际物资交流和合作。</a:t>
            </a:r>
          </a:p>
          <a:p>
            <a:pPr marL="342900" indent="-342900" algn="l">
              <a:lnSpc>
                <a:spcPct val="150000"/>
              </a:lnSpc>
              <a:buClr>
                <a:srgbClr val="0070C0"/>
              </a:buClr>
              <a:buFont typeface="Wingdings" panose="05000000000000000000" pitchFamily="2" charset="2"/>
              <a:buChar char="p"/>
            </a:pPr>
            <a:r>
              <a:rPr lang="zh-CN" altLang="en-US" dirty="0"/>
              <a:t>中国标准化协会自</a:t>
            </a:r>
            <a:r>
              <a:rPr lang="en-US" altLang="zh-CN" dirty="0"/>
              <a:t>1978</a:t>
            </a:r>
            <a:r>
              <a:rPr lang="zh-CN" altLang="en-US" dirty="0"/>
              <a:t>年重新进入</a:t>
            </a:r>
            <a:r>
              <a:rPr lang="en-US" altLang="zh-CN" dirty="0"/>
              <a:t>ISO</a:t>
            </a:r>
            <a:r>
              <a:rPr lang="zh-CN" altLang="en-US" dirty="0"/>
              <a:t>，</a:t>
            </a:r>
            <a:r>
              <a:rPr lang="en-US" altLang="zh-CN" dirty="0"/>
              <a:t>1988</a:t>
            </a:r>
            <a:r>
              <a:rPr lang="zh-CN" altLang="en-US" dirty="0"/>
              <a:t>年起改为中国国家标准化管理局名义参与工作。</a:t>
            </a:r>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137" y="2869871"/>
            <a:ext cx="5091295" cy="2491484"/>
          </a:xfrm>
          <a:prstGeom prst="rect">
            <a:avLst/>
          </a:prstGeom>
        </p:spPr>
      </p:pic>
      <p:grpSp>
        <p:nvGrpSpPr>
          <p:cNvPr id="5" name="组合 4"/>
          <p:cNvGrpSpPr/>
          <p:nvPr/>
        </p:nvGrpSpPr>
        <p:grpSpPr>
          <a:xfrm>
            <a:off x="679624" y="2148112"/>
            <a:ext cx="4808220" cy="525780"/>
            <a:chOff x="797704" y="1549584"/>
            <a:chExt cx="6184668" cy="525780"/>
          </a:xfrm>
        </p:grpSpPr>
        <p:sp>
          <p:nvSpPr>
            <p:cNvPr id="9" name="矩形 8"/>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43444" y="1549584"/>
              <a:ext cx="6138928" cy="525780"/>
            </a:xfrm>
            <a:prstGeom prst="rect">
              <a:avLst/>
            </a:prstGeom>
            <a:noFill/>
          </p:spPr>
          <p:txBody>
            <a:bodyPr wrap="square" rtlCol="0">
              <a:noAutofit/>
            </a:bodyPr>
            <a:lstStyle/>
            <a:p>
              <a:r>
                <a:rPr lang="zh-CN" altLang="en-US" sz="2400" dirty="0">
                  <a:uFillTx/>
                  <a:latin typeface="黑体" panose="02010609060101010101" pitchFamily="49" charset="-122"/>
                  <a:cs typeface="微软雅黑" panose="020B0503020204020204" charset="-122"/>
                  <a:sym typeface="+mn-ea"/>
                </a:rPr>
                <a:t>国际标准化委员会（</a:t>
              </a:r>
              <a:r>
                <a:rPr lang="en-US" altLang="zh-CN" sz="2400" dirty="0">
                  <a:uFillTx/>
                  <a:latin typeface="黑体" panose="02010609060101010101" pitchFamily="49" charset="-122"/>
                  <a:cs typeface="微软雅黑" panose="020B0503020204020204" charset="-122"/>
                  <a:sym typeface="+mn-ea"/>
                </a:rPr>
                <a:t>ISO</a:t>
              </a:r>
              <a:r>
                <a:rPr lang="zh-CN" altLang="en-US" sz="2400" dirty="0">
                  <a:uFillTx/>
                  <a:latin typeface="黑体" panose="02010609060101010101" pitchFamily="49" charset="-122"/>
                  <a:cs typeface="微软雅黑" panose="020B0503020204020204" charset="-122"/>
                  <a:sym typeface="+mn-ea"/>
                </a:rPr>
                <a:t>）</a:t>
              </a:r>
              <a:endParaRPr lang="zh-CN" altLang="en-US" sz="2400" b="1">
                <a:solidFill>
                  <a:schemeClr val="tx1">
                    <a:lumMod val="65000"/>
                    <a:lumOff val="35000"/>
                  </a:schemeClr>
                </a:solidFill>
                <a:uFillTx/>
                <a:cs typeface="+mn-ea"/>
              </a:endParaRPr>
            </a:p>
            <a:p>
              <a:endParaRPr lang="zh-CN" altLang="en-US" sz="2400" dirty="0">
                <a:cs typeface="+mn-ea"/>
                <a:sym typeface="+mn-lt"/>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527755" y="1263720"/>
            <a:ext cx="10969200" cy="705600"/>
          </a:xfrm>
        </p:spPr>
        <p:txBody>
          <a:bodyPr/>
          <a:lstStyle/>
          <a:p>
            <a:r>
              <a:rPr lang="en-US" altLang="zh-CN" dirty="0"/>
              <a:t>6 </a:t>
            </a:r>
            <a:r>
              <a:rPr lang="zh-CN" altLang="en-US" dirty="0"/>
              <a:t>国外标准化组织</a:t>
            </a:r>
          </a:p>
        </p:txBody>
      </p:sp>
      <p:sp>
        <p:nvSpPr>
          <p:cNvPr id="7" name="文本占位符 2"/>
          <p:cNvSpPr>
            <a:spLocks noGrp="1"/>
          </p:cNvSpPr>
          <p:nvPr>
            <p:ph type="body" idx="1"/>
          </p:nvPr>
        </p:nvSpPr>
        <p:spPr>
          <a:xfrm>
            <a:off x="527685" y="2673985"/>
            <a:ext cx="5753735" cy="3667125"/>
          </a:xfrm>
        </p:spPr>
        <p:txBody>
          <a:bodyPr/>
          <a:lstStyle/>
          <a:p>
            <a:pPr marL="342900" indent="-342900" algn="l">
              <a:lnSpc>
                <a:spcPct val="150000"/>
              </a:lnSpc>
              <a:buClr>
                <a:srgbClr val="0070C0"/>
              </a:buClr>
              <a:buFont typeface="Wingdings" panose="05000000000000000000" pitchFamily="2" charset="2"/>
              <a:buChar char="p"/>
            </a:pPr>
            <a:r>
              <a:rPr dirty="0"/>
              <a:t>成立于1906年</a:t>
            </a:r>
          </a:p>
          <a:p>
            <a:pPr marL="342900" indent="-342900" algn="l">
              <a:lnSpc>
                <a:spcPct val="150000"/>
              </a:lnSpc>
              <a:buClr>
                <a:srgbClr val="0070C0"/>
              </a:buClr>
              <a:buFont typeface="Wingdings" panose="05000000000000000000" pitchFamily="2" charset="2"/>
              <a:buChar char="p"/>
            </a:pPr>
            <a:r>
              <a:rPr dirty="0"/>
              <a:t>涉及电子、电力、微电子、通信、信息技术等领域</a:t>
            </a:r>
          </a:p>
          <a:p>
            <a:pPr marL="342900" indent="-342900" algn="l">
              <a:lnSpc>
                <a:spcPct val="150000"/>
              </a:lnSpc>
              <a:buClr>
                <a:srgbClr val="0070C0"/>
              </a:buClr>
              <a:buFont typeface="Wingdings" panose="05000000000000000000" pitchFamily="2" charset="2"/>
              <a:buChar char="p"/>
            </a:pPr>
            <a:r>
              <a:rPr dirty="0"/>
              <a:t>共制定5098个国际标准 (截止至2001年)</a:t>
            </a:r>
          </a:p>
          <a:p>
            <a:pPr marL="342900" indent="-342900" algn="l">
              <a:lnSpc>
                <a:spcPct val="150000"/>
              </a:lnSpc>
              <a:buClr>
                <a:srgbClr val="0070C0"/>
              </a:buClr>
              <a:buFont typeface="Wingdings" panose="05000000000000000000" pitchFamily="2" charset="2"/>
              <a:buChar char="p"/>
            </a:pPr>
            <a:r>
              <a:rPr dirty="0"/>
              <a:t>中国自1957年加入</a:t>
            </a:r>
          </a:p>
        </p:txBody>
      </p:sp>
      <p:grpSp>
        <p:nvGrpSpPr>
          <p:cNvPr id="5" name="组合 4"/>
          <p:cNvGrpSpPr/>
          <p:nvPr/>
        </p:nvGrpSpPr>
        <p:grpSpPr>
          <a:xfrm>
            <a:off x="591994" y="2148112"/>
            <a:ext cx="4808220" cy="525780"/>
            <a:chOff x="797704" y="1549584"/>
            <a:chExt cx="6184668" cy="525780"/>
          </a:xfrm>
        </p:grpSpPr>
        <p:sp>
          <p:nvSpPr>
            <p:cNvPr id="9" name="矩形 8"/>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43444" y="1549584"/>
              <a:ext cx="6138928" cy="525780"/>
            </a:xfrm>
            <a:prstGeom prst="rect">
              <a:avLst/>
            </a:prstGeom>
            <a:noFill/>
          </p:spPr>
          <p:txBody>
            <a:bodyPr wrap="square" rtlCol="0">
              <a:noAutofit/>
            </a:bodyPr>
            <a:lstStyle/>
            <a:p>
              <a:r>
                <a:rPr lang="zh-CN" altLang="en-US" sz="2400" dirty="0">
                  <a:uFillTx/>
                  <a:latin typeface="黑体" panose="02010609060101010101" pitchFamily="49" charset="-122"/>
                  <a:cs typeface="微软雅黑" panose="020B0503020204020204" charset="-122"/>
                  <a:sym typeface="+mn-ea"/>
                </a:rPr>
                <a:t>国际电工委员会 (IEC)</a:t>
              </a:r>
            </a:p>
          </p:txBody>
        </p:sp>
      </p:grpSp>
      <p:grpSp>
        <p:nvGrpSpPr>
          <p:cNvPr id="2" name="组合 1"/>
          <p:cNvGrpSpPr/>
          <p:nvPr/>
        </p:nvGrpSpPr>
        <p:grpSpPr>
          <a:xfrm>
            <a:off x="6557819" y="2052862"/>
            <a:ext cx="4808220" cy="525780"/>
            <a:chOff x="797704" y="1549584"/>
            <a:chExt cx="6184668" cy="525780"/>
          </a:xfrm>
        </p:grpSpPr>
        <p:sp>
          <p:nvSpPr>
            <p:cNvPr id="3" name="矩形 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43444" y="1549584"/>
              <a:ext cx="6138928" cy="525780"/>
            </a:xfrm>
            <a:prstGeom prst="rect">
              <a:avLst/>
            </a:prstGeom>
            <a:noFill/>
          </p:spPr>
          <p:txBody>
            <a:bodyPr wrap="square" rtlCol="0">
              <a:noAutofit/>
            </a:bodyPr>
            <a:lstStyle/>
            <a:p>
              <a:r>
                <a:rPr lang="zh-CN" altLang="en-US" sz="2400" dirty="0">
                  <a:uFillTx/>
                  <a:latin typeface="黑体" panose="02010609060101010101" pitchFamily="49" charset="-122"/>
                  <a:cs typeface="微软雅黑" panose="020B0503020204020204" charset="-122"/>
                  <a:sym typeface="+mn-ea"/>
                </a:rPr>
                <a:t>电气与电子工程师协会 (IEEE)</a:t>
              </a:r>
            </a:p>
            <a:p>
              <a:endParaRPr lang="zh-CN" altLang="en-US" sz="2400" dirty="0">
                <a:cs typeface="+mn-ea"/>
                <a:sym typeface="+mn-lt"/>
              </a:endParaRPr>
            </a:p>
          </p:txBody>
        </p:sp>
      </p:grpSp>
      <p:sp>
        <p:nvSpPr>
          <p:cNvPr id="8" name="文本占位符 2"/>
          <p:cNvSpPr>
            <a:spLocks noGrp="1"/>
          </p:cNvSpPr>
          <p:nvPr/>
        </p:nvSpPr>
        <p:spPr>
          <a:xfrm>
            <a:off x="6487795" y="2845435"/>
            <a:ext cx="5417185" cy="3138805"/>
          </a:xfrm>
          <a:prstGeom prst="rect">
            <a:avLst/>
          </a:prstGeom>
        </p:spPr>
        <p:txBody>
          <a:bodyPr vert="horz" lIns="90000" tIns="46800" rIns="90000" bIns="46800" rtlCol="0">
            <a:normAutofit/>
          </a:bodyPr>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dirty="0"/>
              <a:t>成立于1884年</a:t>
            </a:r>
          </a:p>
          <a:p>
            <a:pPr marL="342900" indent="-342900" algn="l">
              <a:lnSpc>
                <a:spcPct val="150000"/>
              </a:lnSpc>
              <a:buClr>
                <a:srgbClr val="0070C0"/>
              </a:buClr>
              <a:buFont typeface="Wingdings" panose="05000000000000000000" pitchFamily="2" charset="2"/>
              <a:buChar char="p"/>
            </a:pPr>
            <a:r>
              <a:rPr dirty="0"/>
              <a:t>全球150个国家，35万会员</a:t>
            </a:r>
          </a:p>
          <a:p>
            <a:pPr marL="342900" indent="-342900" algn="l">
              <a:lnSpc>
                <a:spcPct val="150000"/>
              </a:lnSpc>
              <a:buClr>
                <a:srgbClr val="0070C0"/>
              </a:buClr>
              <a:buFont typeface="Wingdings" panose="05000000000000000000" pitchFamily="2" charset="2"/>
              <a:buChar char="p"/>
            </a:pPr>
            <a:r>
              <a:rPr dirty="0"/>
              <a:t>领域涵盖电力、通信、生物医疗等</a:t>
            </a:r>
          </a:p>
          <a:p>
            <a:pPr marL="342900" indent="-342900" algn="l">
              <a:lnSpc>
                <a:spcPct val="150000"/>
              </a:lnSpc>
              <a:buClr>
                <a:srgbClr val="0070C0"/>
              </a:buClr>
              <a:buFont typeface="Wingdings" panose="05000000000000000000" pitchFamily="2" charset="2"/>
              <a:buChar char="p"/>
            </a:pPr>
            <a:r>
              <a:rPr dirty="0"/>
              <a:t>制定局域网络等行业标准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527755" y="1263720"/>
            <a:ext cx="10969200" cy="705600"/>
          </a:xfrm>
        </p:spPr>
        <p:txBody>
          <a:bodyPr/>
          <a:lstStyle/>
          <a:p>
            <a:r>
              <a:rPr lang="en-US" altLang="zh-CN" dirty="0"/>
              <a:t>6 </a:t>
            </a:r>
            <a:r>
              <a:rPr lang="zh-CN" altLang="en-US" dirty="0"/>
              <a:t>国外标准化组织</a:t>
            </a:r>
          </a:p>
        </p:txBody>
      </p:sp>
      <p:sp>
        <p:nvSpPr>
          <p:cNvPr id="7" name="文本占位符 2"/>
          <p:cNvSpPr>
            <a:spLocks noGrp="1"/>
          </p:cNvSpPr>
          <p:nvPr>
            <p:ph type="body" idx="1"/>
          </p:nvPr>
        </p:nvSpPr>
        <p:spPr>
          <a:xfrm>
            <a:off x="527685" y="2673985"/>
            <a:ext cx="5753735" cy="3667125"/>
          </a:xfrm>
        </p:spPr>
        <p:txBody>
          <a:bodyPr/>
          <a:lstStyle/>
          <a:p>
            <a:pPr marL="342900" indent="-342900" algn="l">
              <a:lnSpc>
                <a:spcPct val="150000"/>
              </a:lnSpc>
              <a:buClr>
                <a:srgbClr val="0070C0"/>
              </a:buClr>
              <a:buFont typeface="Wingdings" panose="05000000000000000000" pitchFamily="2" charset="2"/>
              <a:buChar char="p"/>
            </a:pPr>
            <a:r>
              <a:rPr dirty="0"/>
              <a:t>成立于1918年</a:t>
            </a:r>
          </a:p>
          <a:p>
            <a:pPr marL="342900" indent="-342900" algn="l">
              <a:lnSpc>
                <a:spcPct val="150000"/>
              </a:lnSpc>
              <a:buClr>
                <a:srgbClr val="0070C0"/>
              </a:buClr>
              <a:buFont typeface="Wingdings" panose="05000000000000000000" pitchFamily="2" charset="2"/>
              <a:buChar char="p"/>
            </a:pPr>
            <a:r>
              <a:rPr dirty="0"/>
              <a:t>非营利标准化团体，协调政府和民间标准活动</a:t>
            </a:r>
          </a:p>
          <a:p>
            <a:pPr marL="342900" indent="-342900" algn="l">
              <a:lnSpc>
                <a:spcPct val="150000"/>
              </a:lnSpc>
              <a:buClr>
                <a:srgbClr val="0070C0"/>
              </a:buClr>
              <a:buFont typeface="Wingdings" panose="05000000000000000000" pitchFamily="2" charset="2"/>
              <a:buChar char="p"/>
            </a:pPr>
            <a:r>
              <a:rPr dirty="0"/>
              <a:t>标准编制方式多样，广泛涉及工业领域</a:t>
            </a:r>
          </a:p>
        </p:txBody>
      </p:sp>
      <p:grpSp>
        <p:nvGrpSpPr>
          <p:cNvPr id="5" name="组合 4"/>
          <p:cNvGrpSpPr/>
          <p:nvPr/>
        </p:nvGrpSpPr>
        <p:grpSpPr>
          <a:xfrm>
            <a:off x="591994" y="2148112"/>
            <a:ext cx="4808220" cy="525780"/>
            <a:chOff x="797704" y="1549584"/>
            <a:chExt cx="6184668" cy="525780"/>
          </a:xfrm>
        </p:grpSpPr>
        <p:sp>
          <p:nvSpPr>
            <p:cNvPr id="9" name="矩形 8"/>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43444" y="1549584"/>
              <a:ext cx="6138928" cy="525780"/>
            </a:xfrm>
            <a:prstGeom prst="rect">
              <a:avLst/>
            </a:prstGeom>
            <a:noFill/>
          </p:spPr>
          <p:txBody>
            <a:bodyPr wrap="square" rtlCol="0">
              <a:noAutofit/>
            </a:bodyPr>
            <a:lstStyle/>
            <a:p>
              <a:r>
                <a:rPr lang="zh-CN" altLang="en-US" sz="2400" dirty="0">
                  <a:uFillTx/>
                  <a:latin typeface="黑体" panose="02010609060101010101" pitchFamily="49" charset="-122"/>
                  <a:cs typeface="微软雅黑" panose="020B0503020204020204" charset="-122"/>
                  <a:sym typeface="+mn-ea"/>
                </a:rPr>
                <a:t>美国国家标准学会 (ANSI)</a:t>
              </a:r>
            </a:p>
          </p:txBody>
        </p:sp>
      </p:grpSp>
      <p:grpSp>
        <p:nvGrpSpPr>
          <p:cNvPr id="2" name="组合 1"/>
          <p:cNvGrpSpPr/>
          <p:nvPr/>
        </p:nvGrpSpPr>
        <p:grpSpPr>
          <a:xfrm>
            <a:off x="6557819" y="2052862"/>
            <a:ext cx="4808220" cy="525780"/>
            <a:chOff x="797704" y="1549584"/>
            <a:chExt cx="6184668" cy="525780"/>
          </a:xfrm>
        </p:grpSpPr>
        <p:sp>
          <p:nvSpPr>
            <p:cNvPr id="3" name="矩形 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43444" y="1549584"/>
              <a:ext cx="6138928" cy="525780"/>
            </a:xfrm>
            <a:prstGeom prst="rect">
              <a:avLst/>
            </a:prstGeom>
            <a:noFill/>
          </p:spPr>
          <p:txBody>
            <a:bodyPr wrap="square" rtlCol="0">
              <a:noAutofit/>
            </a:bodyPr>
            <a:lstStyle/>
            <a:p>
              <a:r>
                <a:rPr lang="zh-CN" altLang="en-US" sz="2400" dirty="0">
                  <a:uFillTx/>
                  <a:latin typeface="黑体" panose="02010609060101010101" pitchFamily="49" charset="-122"/>
                  <a:cs typeface="微软雅黑" panose="020B0503020204020204" charset="-122"/>
                  <a:sym typeface="+mn-ea"/>
                </a:rPr>
                <a:t>美国通信工业协会 (TIA)</a:t>
              </a:r>
            </a:p>
            <a:p>
              <a:endParaRPr lang="zh-CN" altLang="en-US" sz="2400" dirty="0">
                <a:cs typeface="+mn-ea"/>
                <a:sym typeface="+mn-lt"/>
              </a:endParaRPr>
            </a:p>
          </p:txBody>
        </p:sp>
      </p:grpSp>
      <p:sp>
        <p:nvSpPr>
          <p:cNvPr id="8" name="文本占位符 2"/>
          <p:cNvSpPr>
            <a:spLocks noGrp="1"/>
          </p:cNvSpPr>
          <p:nvPr/>
        </p:nvSpPr>
        <p:spPr>
          <a:xfrm>
            <a:off x="6487795" y="2662555"/>
            <a:ext cx="5417185" cy="3138805"/>
          </a:xfrm>
          <a:prstGeom prst="rect">
            <a:avLst/>
          </a:prstGeom>
        </p:spPr>
        <p:txBody>
          <a:bodyPr vert="horz" lIns="90000" tIns="46800" rIns="90000" bIns="46800" rtlCol="0">
            <a:normAutofit/>
          </a:bodyPr>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dirty="0"/>
              <a:t>服务通信和信息技术领域，900余家公司成员</a:t>
            </a:r>
          </a:p>
          <a:p>
            <a:pPr marL="342900" indent="-342900" algn="l">
              <a:lnSpc>
                <a:spcPct val="150000"/>
              </a:lnSpc>
              <a:buClr>
                <a:srgbClr val="0070C0"/>
              </a:buClr>
              <a:buFont typeface="Wingdings" panose="05000000000000000000" pitchFamily="2" charset="2"/>
              <a:buChar char="p"/>
            </a:pPr>
            <a:r>
              <a:rPr dirty="0"/>
              <a:t>制定各类通信产品标准</a:t>
            </a:r>
          </a:p>
          <a:p>
            <a:pPr marL="342900" indent="-342900" algn="l">
              <a:lnSpc>
                <a:spcPct val="150000"/>
              </a:lnSpc>
              <a:buClr>
                <a:srgbClr val="0070C0"/>
              </a:buClr>
              <a:buFont typeface="Wingdings" panose="05000000000000000000" pitchFamily="2" charset="2"/>
              <a:buChar char="p"/>
            </a:pPr>
            <a:r>
              <a:rPr dirty="0"/>
              <a:t>由美国国家标准协会 (ANSI) 认可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圆角矩形 1"/>
          <p:cNvSpPr/>
          <p:nvPr/>
        </p:nvSpPr>
        <p:spPr>
          <a:xfrm>
            <a:off x="-1556426" y="1998319"/>
            <a:ext cx="5261917" cy="2861362"/>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056182" y="6191412"/>
            <a:ext cx="2079635" cy="388226"/>
          </a:xfrm>
          <a:prstGeom prst="rect">
            <a:avLst/>
          </a:prstGeom>
        </p:spPr>
      </p:pic>
      <p:grpSp>
        <p:nvGrpSpPr>
          <p:cNvPr id="11" name="组合 10"/>
          <p:cNvGrpSpPr/>
          <p:nvPr>
            <p:custDataLst>
              <p:tags r:id="rId1"/>
            </p:custDataLst>
          </p:nvPr>
        </p:nvGrpSpPr>
        <p:grpSpPr>
          <a:xfrm>
            <a:off x="5586730" y="1617345"/>
            <a:ext cx="4580890" cy="576580"/>
            <a:chOff x="8794" y="1784"/>
            <a:chExt cx="7214" cy="908"/>
          </a:xfrm>
        </p:grpSpPr>
        <p:sp>
          <p:nvSpPr>
            <p:cNvPr id="15" name="圆角矩形 4"/>
            <p:cNvSpPr/>
            <p:nvPr>
              <p:custDataLst>
                <p:tags r:id="rId8"/>
              </p:custDataLst>
            </p:nvPr>
          </p:nvSpPr>
          <p:spPr>
            <a:xfrm>
              <a:off x="8794" y="1784"/>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01</a:t>
              </a:r>
              <a:endParaRPr lang="zh-CN" altLang="en-US" b="1" dirty="0">
                <a:cs typeface="+mn-ea"/>
                <a:sym typeface="+mn-lt"/>
              </a:endParaRPr>
            </a:p>
          </p:txBody>
        </p:sp>
        <p:sp>
          <p:nvSpPr>
            <p:cNvPr id="21" name="圆角矩形 58"/>
            <p:cNvSpPr/>
            <p:nvPr>
              <p:custDataLst>
                <p:tags r:id="rId9"/>
              </p:custDataLst>
            </p:nvPr>
          </p:nvSpPr>
          <p:spPr>
            <a:xfrm>
              <a:off x="10534" y="1784"/>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软件工程标准化</a:t>
              </a:r>
            </a:p>
          </p:txBody>
        </p:sp>
      </p:grpSp>
      <p:grpSp>
        <p:nvGrpSpPr>
          <p:cNvPr id="8" name="组合 7"/>
          <p:cNvGrpSpPr/>
          <p:nvPr>
            <p:custDataLst>
              <p:tags r:id="rId2"/>
            </p:custDataLst>
          </p:nvPr>
        </p:nvGrpSpPr>
        <p:grpSpPr>
          <a:xfrm>
            <a:off x="5586095" y="2901315"/>
            <a:ext cx="4580890" cy="576580"/>
            <a:chOff x="8794" y="3598"/>
            <a:chExt cx="7214" cy="908"/>
          </a:xfrm>
        </p:grpSpPr>
        <p:sp>
          <p:nvSpPr>
            <p:cNvPr id="16" name="圆角矩形 5"/>
            <p:cNvSpPr/>
            <p:nvPr>
              <p:custDataLst>
                <p:tags r:id="rId6"/>
              </p:custDataLst>
            </p:nvPr>
          </p:nvSpPr>
          <p:spPr>
            <a:xfrm>
              <a:off x="8794" y="3598"/>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02</a:t>
              </a:r>
              <a:endParaRPr lang="zh-CN" altLang="en-US" b="1" dirty="0">
                <a:cs typeface="+mn-ea"/>
                <a:sym typeface="+mn-lt"/>
              </a:endParaRPr>
            </a:p>
          </p:txBody>
        </p:sp>
        <p:sp>
          <p:nvSpPr>
            <p:cNvPr id="22" name="圆角矩形 59"/>
            <p:cNvSpPr/>
            <p:nvPr>
              <p:custDataLst>
                <p:tags r:id="rId7"/>
              </p:custDataLst>
            </p:nvPr>
          </p:nvSpPr>
          <p:spPr>
            <a:xfrm>
              <a:off x="10534" y="3598"/>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软件文档</a:t>
              </a:r>
            </a:p>
          </p:txBody>
        </p:sp>
      </p:grpSp>
      <p:grpSp>
        <p:nvGrpSpPr>
          <p:cNvPr id="9" name="组合 8"/>
          <p:cNvGrpSpPr/>
          <p:nvPr>
            <p:custDataLst>
              <p:tags r:id="rId3"/>
            </p:custDataLst>
          </p:nvPr>
        </p:nvGrpSpPr>
        <p:grpSpPr>
          <a:xfrm>
            <a:off x="5587365" y="4282440"/>
            <a:ext cx="4580890" cy="576580"/>
            <a:chOff x="8794" y="5861"/>
            <a:chExt cx="7214" cy="908"/>
          </a:xfrm>
        </p:grpSpPr>
        <p:sp>
          <p:nvSpPr>
            <p:cNvPr id="18" name="圆角矩形 6"/>
            <p:cNvSpPr/>
            <p:nvPr>
              <p:custDataLst>
                <p:tags r:id="rId4"/>
              </p:custDataLst>
            </p:nvPr>
          </p:nvSpPr>
          <p:spPr>
            <a:xfrm>
              <a:off x="8794" y="5861"/>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03</a:t>
              </a:r>
              <a:endParaRPr lang="zh-CN" altLang="en-US" b="1" dirty="0">
                <a:cs typeface="+mn-ea"/>
                <a:sym typeface="+mn-lt"/>
              </a:endParaRPr>
            </a:p>
          </p:txBody>
        </p:sp>
        <p:sp>
          <p:nvSpPr>
            <p:cNvPr id="23" name="圆角矩形 60"/>
            <p:cNvSpPr/>
            <p:nvPr>
              <p:custDataLst>
                <p:tags r:id="rId5"/>
              </p:custDataLst>
            </p:nvPr>
          </p:nvSpPr>
          <p:spPr>
            <a:xfrm>
              <a:off x="10534" y="5861"/>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软件过程与标准化</a:t>
              </a:r>
            </a:p>
          </p:txBody>
        </p:sp>
      </p:grpSp>
      <p:sp>
        <p:nvSpPr>
          <p:cNvPr id="5" name="TextBox 79"/>
          <p:cNvSpPr txBox="1"/>
          <p:nvPr/>
        </p:nvSpPr>
        <p:spPr>
          <a:xfrm>
            <a:off x="131068" y="2645073"/>
            <a:ext cx="3243580" cy="1568450"/>
          </a:xfrm>
          <a:prstGeom prst="rect">
            <a:avLst/>
          </a:prstGeom>
          <a:noFill/>
        </p:spPr>
        <p:txBody>
          <a:bodyPr wrap="none" rtlCol="0">
            <a:spAutoFit/>
          </a:bodyPr>
          <a:lstStyle/>
          <a:p>
            <a:pPr algn="ctr"/>
            <a:r>
              <a:rPr lang="zh-CN" altLang="en-US" sz="4800" b="1" dirty="0">
                <a:solidFill>
                  <a:schemeClr val="bg1"/>
                </a:solidFill>
                <a:cs typeface="+mn-ea"/>
                <a:sym typeface="+mn-lt"/>
              </a:rPr>
              <a:t>软件的标准</a:t>
            </a:r>
          </a:p>
          <a:p>
            <a:pPr algn="ctr"/>
            <a:r>
              <a:rPr lang="zh-CN" altLang="en-US" sz="4800" b="1" dirty="0">
                <a:solidFill>
                  <a:schemeClr val="bg1"/>
                </a:solidFill>
                <a:cs typeface="+mn-ea"/>
                <a:sym typeface="+mn-lt"/>
              </a:rPr>
              <a:t>与软件文档</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90719" y="3835625"/>
            <a:ext cx="10969200" cy="238715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7 </a:t>
            </a:r>
            <a:r>
              <a:rPr lang="zh-CN" altLang="en-US" dirty="0"/>
              <a:t>中国的软件工程标准化工作</a:t>
            </a:r>
          </a:p>
        </p:txBody>
      </p:sp>
      <p:sp>
        <p:nvSpPr>
          <p:cNvPr id="3" name="文本占位符 2"/>
          <p:cNvSpPr>
            <a:spLocks noGrp="1"/>
          </p:cNvSpPr>
          <p:nvPr>
            <p:ph type="body" idx="1"/>
          </p:nvPr>
        </p:nvSpPr>
        <p:spPr>
          <a:xfrm>
            <a:off x="1039444" y="2822749"/>
            <a:ext cx="8823571" cy="1115542"/>
          </a:xfrm>
        </p:spPr>
        <p:txBody>
          <a:bodyPr>
            <a:normAutofit/>
          </a:bodyPr>
          <a:lstStyle/>
          <a:p>
            <a:r>
              <a:rPr lang="zh-CN" altLang="en-US" dirty="0"/>
              <a:t>我国早在</a:t>
            </a:r>
            <a:r>
              <a:rPr lang="en-US" altLang="zh-CN" dirty="0"/>
              <a:t>20</a:t>
            </a:r>
            <a:r>
              <a:rPr lang="zh-CN" altLang="en-US" dirty="0"/>
              <a:t>世纪</a:t>
            </a:r>
            <a:r>
              <a:rPr lang="en-US" altLang="zh-CN" dirty="0"/>
              <a:t>70</a:t>
            </a:r>
            <a:r>
              <a:rPr lang="zh-CN" altLang="en-US" dirty="0"/>
              <a:t>年代末期就已开展了软件工程领域标准化工作。软件工程分技术委员会开展的标准化工作分为以下</a:t>
            </a:r>
            <a:r>
              <a:rPr lang="en-US" altLang="zh-CN" dirty="0"/>
              <a:t>5</a:t>
            </a:r>
            <a:r>
              <a:rPr lang="zh-CN" altLang="en-US" dirty="0"/>
              <a:t>个阶段：</a:t>
            </a:r>
          </a:p>
        </p:txBody>
      </p:sp>
      <p:graphicFrame>
        <p:nvGraphicFramePr>
          <p:cNvPr id="4" name="图示 3"/>
          <p:cNvGraphicFramePr/>
          <p:nvPr/>
        </p:nvGraphicFramePr>
        <p:xfrm>
          <a:off x="867508" y="4183081"/>
          <a:ext cx="10378830" cy="977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txBox="1"/>
          <p:nvPr/>
        </p:nvSpPr>
        <p:spPr>
          <a:xfrm>
            <a:off x="527755" y="1969320"/>
            <a:ext cx="10969200" cy="705600"/>
          </a:xfrm>
          <a:prstGeom prst="rect">
            <a:avLst/>
          </a:prstGeom>
        </p:spPr>
        <p:txBody>
          <a:bodyPr vert="horz" lIns="90000" tIns="46800" rIns="90000" bIns="46800" rtlCol="0" anchor="ctr" anchorCtr="0">
            <a:normAutofit/>
          </a:bodyPr>
          <a:lstStyle>
            <a:lvl1pPr marL="0" marR="0" lvl="0" algn="l" defTabSz="914400" rtl="0" eaLnBrk="1" fontAlgn="auto" latinLnBrk="0" hangingPunct="1">
              <a:lnSpc>
                <a:spcPct val="100000"/>
              </a:lnSpc>
              <a:spcBef>
                <a:spcPct val="0"/>
              </a:spcBef>
              <a:buClrTx/>
              <a:buSzTx/>
              <a:buFontTx/>
              <a:buNone/>
              <a:defRPr kumimoji="0" lang="en-US" altLang="en-US" sz="2800" b="1" i="0" u="none" strike="noStrike" kern="1200" cap="none" spc="0" normalizeH="0" baseline="0" noProof="1" dirty="0">
                <a:solidFill>
                  <a:schemeClr val="tx1">
                    <a:lumMod val="65000"/>
                    <a:lumOff val="35000"/>
                  </a:schemeClr>
                </a:solidFill>
                <a:uFillTx/>
                <a:latin typeface="+mn-lt"/>
                <a:ea typeface="+mn-ea"/>
                <a:cs typeface="+mn-ea"/>
                <a:sym typeface="+mn-lt"/>
              </a:defRPr>
            </a:lvl1pPr>
          </a:lstStyle>
          <a:p>
            <a:r>
              <a:rPr lang="en-US" altLang="zh-CN" sz="2400" dirty="0"/>
              <a:t>7.1 </a:t>
            </a:r>
            <a:r>
              <a:rPr lang="zh-CN" altLang="en-US" sz="2400" dirty="0"/>
              <a:t>发展历程</a:t>
            </a:r>
          </a:p>
        </p:txBody>
      </p:sp>
      <p:sp>
        <p:nvSpPr>
          <p:cNvPr id="6" name="文本框 5"/>
          <p:cNvSpPr txBox="1"/>
          <p:nvPr/>
        </p:nvSpPr>
        <p:spPr>
          <a:xfrm>
            <a:off x="1211384" y="5324461"/>
            <a:ext cx="1469293" cy="461665"/>
          </a:xfrm>
          <a:prstGeom prst="rect">
            <a:avLst/>
          </a:prstGeom>
          <a:noFill/>
        </p:spPr>
        <p:txBody>
          <a:bodyPr wrap="square" rtlCol="0">
            <a:spAutoFit/>
          </a:bodyPr>
          <a:lstStyle/>
          <a:p>
            <a:r>
              <a:rPr lang="zh-CN" altLang="en-US" sz="2400" dirty="0">
                <a:solidFill>
                  <a:srgbClr val="000000"/>
                </a:solidFill>
                <a:effectLst/>
                <a:latin typeface="黑体" panose="02010609060101010101" pitchFamily="49" charset="-122"/>
                <a:ea typeface="黑体" panose="02010609060101010101" pitchFamily="49" charset="-122"/>
              </a:rPr>
              <a:t>采标为主</a:t>
            </a:r>
            <a:endParaRPr lang="zh-CN" altLang="en-US" sz="2400" dirty="0">
              <a:latin typeface="黑体" panose="02010609060101010101" pitchFamily="49" charset="-122"/>
              <a:ea typeface="黑体" panose="02010609060101010101" pitchFamily="49" charset="-122"/>
            </a:endParaRPr>
          </a:p>
        </p:txBody>
      </p:sp>
      <p:sp>
        <p:nvSpPr>
          <p:cNvPr id="7" name="文本框 6"/>
          <p:cNvSpPr txBox="1"/>
          <p:nvPr/>
        </p:nvSpPr>
        <p:spPr>
          <a:xfrm>
            <a:off x="3208213" y="5213167"/>
            <a:ext cx="1973385" cy="707886"/>
          </a:xfrm>
          <a:prstGeom prst="rect">
            <a:avLst/>
          </a:prstGeom>
          <a:noFill/>
        </p:spPr>
        <p:txBody>
          <a:bodyPr wrap="square" rtlCol="0">
            <a:spAutoFit/>
          </a:bodyPr>
          <a:lstStyle/>
          <a:p>
            <a:pPr algn="ctr"/>
            <a:r>
              <a:rPr lang="zh-CN" altLang="en-US" sz="2000" dirty="0">
                <a:solidFill>
                  <a:srgbClr val="000000"/>
                </a:solidFill>
                <a:effectLst/>
                <a:latin typeface="黑体" panose="02010609060101010101" pitchFamily="49" charset="-122"/>
                <a:ea typeface="黑体" panose="02010609060101010101" pitchFamily="49" charset="-122"/>
              </a:rPr>
              <a:t>采标为主，</a:t>
            </a:r>
            <a:endParaRPr lang="en-US" altLang="zh-CN" sz="2000" dirty="0">
              <a:solidFill>
                <a:srgbClr val="000000"/>
              </a:solidFill>
              <a:effectLst/>
              <a:latin typeface="黑体" panose="02010609060101010101" pitchFamily="49" charset="-122"/>
              <a:ea typeface="黑体" panose="02010609060101010101" pitchFamily="49" charset="-122"/>
            </a:endParaRPr>
          </a:p>
          <a:p>
            <a:r>
              <a:rPr lang="zh-CN" altLang="en-US" sz="2000" dirty="0">
                <a:solidFill>
                  <a:srgbClr val="000000"/>
                </a:solidFill>
                <a:effectLst/>
                <a:latin typeface="黑体" panose="02010609060101010101" pitchFamily="49" charset="-122"/>
                <a:ea typeface="黑体" panose="02010609060101010101" pitchFamily="49" charset="-122"/>
              </a:rPr>
              <a:t>自主制定为辅</a:t>
            </a:r>
            <a:endParaRPr lang="zh-CN" altLang="en-US" sz="2000" dirty="0">
              <a:latin typeface="黑体" panose="02010609060101010101" pitchFamily="49" charset="-122"/>
              <a:ea typeface="黑体" panose="02010609060101010101" pitchFamily="49" charset="-122"/>
            </a:endParaRPr>
          </a:p>
        </p:txBody>
      </p:sp>
      <p:sp>
        <p:nvSpPr>
          <p:cNvPr id="8" name="文本框 7"/>
          <p:cNvSpPr txBox="1"/>
          <p:nvPr/>
        </p:nvSpPr>
        <p:spPr>
          <a:xfrm>
            <a:off x="5055574" y="5220844"/>
            <a:ext cx="1973385" cy="707886"/>
          </a:xfrm>
          <a:prstGeom prst="rect">
            <a:avLst/>
          </a:prstGeom>
          <a:noFill/>
        </p:spPr>
        <p:txBody>
          <a:bodyPr wrap="square" rtlCol="0">
            <a:spAutoFit/>
          </a:bodyPr>
          <a:lstStyle/>
          <a:p>
            <a:pPr algn="ctr"/>
            <a:r>
              <a:rPr lang="zh-CN" altLang="en-US" sz="2000" dirty="0">
                <a:solidFill>
                  <a:srgbClr val="000000"/>
                </a:solidFill>
                <a:effectLst/>
                <a:latin typeface="黑体" panose="02010609060101010101" pitchFamily="49" charset="-122"/>
                <a:ea typeface="黑体" panose="02010609060101010101" pitchFamily="49" charset="-122"/>
              </a:rPr>
              <a:t>自主制定为主，采标为辅</a:t>
            </a:r>
            <a:endParaRPr lang="zh-CN" altLang="en-US" sz="2000" dirty="0">
              <a:latin typeface="黑体" panose="02010609060101010101" pitchFamily="49" charset="-122"/>
              <a:ea typeface="黑体" panose="02010609060101010101" pitchFamily="49" charset="-122"/>
            </a:endParaRPr>
          </a:p>
        </p:txBody>
      </p:sp>
      <p:sp>
        <p:nvSpPr>
          <p:cNvPr id="10" name="文本框 9"/>
          <p:cNvSpPr txBox="1"/>
          <p:nvPr/>
        </p:nvSpPr>
        <p:spPr>
          <a:xfrm>
            <a:off x="9339305" y="5217957"/>
            <a:ext cx="1384378" cy="707886"/>
          </a:xfrm>
          <a:prstGeom prst="rect">
            <a:avLst/>
          </a:prstGeom>
          <a:noFill/>
        </p:spPr>
        <p:txBody>
          <a:bodyPr wrap="square" rtlCol="0">
            <a:spAutoFit/>
          </a:bodyPr>
          <a:lstStyle/>
          <a:p>
            <a:pPr algn="ctr"/>
            <a:r>
              <a:rPr lang="zh-CN" altLang="en-US" sz="2000" dirty="0">
                <a:solidFill>
                  <a:srgbClr val="000000"/>
                </a:solidFill>
                <a:effectLst/>
                <a:latin typeface="黑体" panose="02010609060101010101" pitchFamily="49" charset="-122"/>
                <a:ea typeface="黑体" panose="02010609060101010101" pitchFamily="49" charset="-122"/>
              </a:rPr>
              <a:t>牵头制定国际标准</a:t>
            </a:r>
            <a:endParaRPr lang="zh-CN" altLang="en-US" sz="2000" dirty="0">
              <a:latin typeface="黑体" panose="02010609060101010101" pitchFamily="49" charset="-122"/>
              <a:ea typeface="黑体" panose="02010609060101010101" pitchFamily="49" charset="-122"/>
            </a:endParaRPr>
          </a:p>
        </p:txBody>
      </p:sp>
      <p:sp>
        <p:nvSpPr>
          <p:cNvPr id="11" name="文本框 10"/>
          <p:cNvSpPr txBox="1"/>
          <p:nvPr/>
        </p:nvSpPr>
        <p:spPr>
          <a:xfrm>
            <a:off x="7010404" y="5243944"/>
            <a:ext cx="2030055" cy="646331"/>
          </a:xfrm>
          <a:prstGeom prst="rect">
            <a:avLst/>
          </a:prstGeom>
          <a:noFill/>
        </p:spPr>
        <p:txBody>
          <a:bodyPr wrap="square" rtlCol="0">
            <a:spAutoFit/>
          </a:bodyPr>
          <a:lstStyle/>
          <a:p>
            <a:pPr algn="ctr"/>
            <a:r>
              <a:rPr lang="zh-CN" altLang="en-US" dirty="0"/>
              <a:t>部分自主制定的标准已达到国际水平</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65073" y="1980347"/>
            <a:ext cx="9810957" cy="1070349"/>
          </a:xfrm>
        </p:spPr>
        <p:txBody>
          <a:bodyPr>
            <a:normAutofit/>
          </a:bodyPr>
          <a:lstStyle/>
          <a:p>
            <a:r>
              <a:rPr lang="zh-CN" altLang="en-US" dirty="0"/>
              <a:t>中国的软件工程标准体系涵盖基础、软件质量与测试、生存周期管理等七大类。截至</a:t>
            </a:r>
            <a:r>
              <a:rPr lang="en-US" altLang="zh-CN" dirty="0"/>
              <a:t>2022</a:t>
            </a:r>
            <a:r>
              <a:rPr lang="zh-CN" altLang="en-US" dirty="0"/>
              <a:t>年，已有</a:t>
            </a:r>
            <a:r>
              <a:rPr lang="en-US" altLang="zh-CN" dirty="0"/>
              <a:t>123</a:t>
            </a:r>
            <a:r>
              <a:rPr lang="zh-CN" altLang="en-US" dirty="0"/>
              <a:t>项国家标准和</a:t>
            </a:r>
            <a:r>
              <a:rPr lang="en-US" altLang="zh-CN" dirty="0"/>
              <a:t>19</a:t>
            </a:r>
            <a:r>
              <a:rPr lang="zh-CN" altLang="en-US" dirty="0"/>
              <a:t>项行业标准在实施。</a:t>
            </a:r>
          </a:p>
        </p:txBody>
      </p:sp>
      <p:sp>
        <p:nvSpPr>
          <p:cNvPr id="4" name="标题 1"/>
          <p:cNvSpPr txBox="1"/>
          <p:nvPr/>
        </p:nvSpPr>
        <p:spPr>
          <a:xfrm>
            <a:off x="611400" y="1208669"/>
            <a:ext cx="10969200" cy="705600"/>
          </a:xfrm>
          <a:prstGeom prst="rect">
            <a:avLst/>
          </a:prstGeom>
        </p:spPr>
        <p:txBody>
          <a:bodyPr vert="horz" lIns="90000" tIns="46800" rIns="90000" bIns="46800" rtlCol="0" anchor="ctr" anchorCtr="0">
            <a:normAutofit/>
          </a:bodyPr>
          <a:lstStyle>
            <a:lvl1pPr marL="0" marR="0" lvl="0" algn="l" defTabSz="914400" rtl="0" eaLnBrk="1" fontAlgn="auto" latinLnBrk="0" hangingPunct="1">
              <a:lnSpc>
                <a:spcPct val="100000"/>
              </a:lnSpc>
              <a:spcBef>
                <a:spcPct val="0"/>
              </a:spcBef>
              <a:buClrTx/>
              <a:buSzTx/>
              <a:buFontTx/>
              <a:buNone/>
              <a:defRPr kumimoji="0" lang="en-US" altLang="en-US" sz="2800" b="1" i="0" u="none" strike="noStrike" kern="1200" cap="none" spc="0" normalizeH="0" baseline="0" noProof="1" dirty="0">
                <a:solidFill>
                  <a:schemeClr val="tx1">
                    <a:lumMod val="65000"/>
                    <a:lumOff val="35000"/>
                  </a:schemeClr>
                </a:solidFill>
                <a:uFillTx/>
                <a:latin typeface="+mn-lt"/>
                <a:ea typeface="+mn-ea"/>
                <a:cs typeface="+mn-ea"/>
                <a:sym typeface="+mn-lt"/>
              </a:defRPr>
            </a:lvl1pPr>
          </a:lstStyle>
          <a:p>
            <a:r>
              <a:rPr lang="en-US" altLang="zh-CN" sz="2400" dirty="0"/>
              <a:t>7.2 </a:t>
            </a:r>
            <a:r>
              <a:rPr lang="zh-CN" altLang="en-US" sz="2400" dirty="0"/>
              <a:t>标准体系</a:t>
            </a:r>
          </a:p>
        </p:txBody>
      </p:sp>
      <p:grpSp>
        <p:nvGrpSpPr>
          <p:cNvPr id="6" name="组合 5"/>
          <p:cNvGrpSpPr/>
          <p:nvPr/>
        </p:nvGrpSpPr>
        <p:grpSpPr>
          <a:xfrm>
            <a:off x="2597785" y="2964815"/>
            <a:ext cx="6492240" cy="3507740"/>
            <a:chOff x="4319" y="4804"/>
            <a:chExt cx="9758" cy="5486"/>
          </a:xfrm>
        </p:grpSpPr>
        <p:pic>
          <p:nvPicPr>
            <p:cNvPr id="2" name="图片 1"/>
            <p:cNvPicPr>
              <a:picLocks noChangeAspect="1"/>
            </p:cNvPicPr>
            <p:nvPr/>
          </p:nvPicPr>
          <p:blipFill>
            <a:blip r:embed="rId2"/>
            <a:stretch>
              <a:fillRect/>
            </a:stretch>
          </p:blipFill>
          <p:spPr>
            <a:xfrm>
              <a:off x="4319" y="4804"/>
              <a:ext cx="9758" cy="5486"/>
            </a:xfrm>
            <a:prstGeom prst="rect">
              <a:avLst/>
            </a:prstGeom>
          </p:spPr>
        </p:pic>
        <p:sp>
          <p:nvSpPr>
            <p:cNvPr id="5" name="矩形 4"/>
            <p:cNvSpPr/>
            <p:nvPr/>
          </p:nvSpPr>
          <p:spPr>
            <a:xfrm>
              <a:off x="7176" y="9749"/>
              <a:ext cx="770" cy="490"/>
            </a:xfrm>
            <a:prstGeom prst="rect">
              <a:avLst/>
            </a:prstGeom>
            <a:solidFill>
              <a:srgbClr val="FFFF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11400" y="1208669"/>
            <a:ext cx="10969200" cy="705600"/>
          </a:xfrm>
          <a:prstGeom prst="rect">
            <a:avLst/>
          </a:prstGeom>
        </p:spPr>
        <p:txBody>
          <a:bodyPr vert="horz" lIns="90000" tIns="46800" rIns="90000" bIns="46800" rtlCol="0" anchor="ctr" anchorCtr="0">
            <a:normAutofit/>
          </a:bodyPr>
          <a:lstStyle>
            <a:lvl1pPr marL="0" marR="0" lvl="0" algn="l" defTabSz="914400" rtl="0" eaLnBrk="1" fontAlgn="auto" latinLnBrk="0" hangingPunct="1">
              <a:lnSpc>
                <a:spcPct val="100000"/>
              </a:lnSpc>
              <a:spcBef>
                <a:spcPct val="0"/>
              </a:spcBef>
              <a:buClrTx/>
              <a:buSzTx/>
              <a:buFontTx/>
              <a:buNone/>
              <a:defRPr kumimoji="0" lang="en-US" altLang="en-US" sz="2800" b="1" i="0" u="none" strike="noStrike" kern="1200" cap="none" spc="0" normalizeH="0" baseline="0" noProof="1" dirty="0">
                <a:solidFill>
                  <a:schemeClr val="tx1">
                    <a:lumMod val="65000"/>
                    <a:lumOff val="35000"/>
                  </a:schemeClr>
                </a:solidFill>
                <a:uFillTx/>
                <a:latin typeface="+mn-lt"/>
                <a:ea typeface="+mn-ea"/>
                <a:cs typeface="+mn-ea"/>
                <a:sym typeface="+mn-lt"/>
              </a:defRPr>
            </a:lvl1pPr>
          </a:lstStyle>
          <a:p>
            <a:r>
              <a:rPr lang="en-US" altLang="zh-CN" sz="2400" dirty="0"/>
              <a:t>7.2 </a:t>
            </a:r>
            <a:r>
              <a:rPr lang="zh-CN" altLang="en-US" sz="2400" dirty="0"/>
              <a:t>标准体系</a:t>
            </a:r>
          </a:p>
        </p:txBody>
      </p:sp>
      <p:sp>
        <p:nvSpPr>
          <p:cNvPr id="7" name="文本占位符 2"/>
          <p:cNvSpPr>
            <a:spLocks noGrp="1"/>
          </p:cNvSpPr>
          <p:nvPr/>
        </p:nvSpPr>
        <p:spPr>
          <a:xfrm>
            <a:off x="800735" y="2155825"/>
            <a:ext cx="9731375" cy="3969385"/>
          </a:xfrm>
          <a:prstGeom prst="rect">
            <a:avLst/>
          </a:prstGeom>
        </p:spPr>
        <p:txBody>
          <a:bodyPr vert="horz" lIns="90000" tIns="46800" rIns="90000" bIns="46800" rtlCol="0"/>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sz="2000" dirty="0"/>
              <a:t>基础标准: 包括软件完整性、工程环境服务和知识体系指南等基本框架。</a:t>
            </a:r>
          </a:p>
          <a:p>
            <a:pPr marL="342900" indent="-342900" algn="l">
              <a:lnSpc>
                <a:spcPct val="150000"/>
              </a:lnSpc>
              <a:buClr>
                <a:srgbClr val="0070C0"/>
              </a:buClr>
              <a:buFont typeface="Wingdings" panose="05000000000000000000" pitchFamily="2" charset="2"/>
              <a:buChar char="p"/>
            </a:pPr>
            <a:r>
              <a:rPr sz="2000" dirty="0"/>
              <a:t>软件质量与测试: 关注软件产品质量和测试规范。</a:t>
            </a:r>
          </a:p>
          <a:p>
            <a:pPr marL="342900" indent="-342900" algn="l">
              <a:lnSpc>
                <a:spcPct val="150000"/>
              </a:lnSpc>
              <a:buClr>
                <a:srgbClr val="0070C0"/>
              </a:buClr>
              <a:buFont typeface="Wingdings" panose="05000000000000000000" pitchFamily="2" charset="2"/>
              <a:buChar char="p"/>
            </a:pPr>
            <a:r>
              <a:rPr sz="2000" dirty="0"/>
              <a:t>生存周期管理: 涵盖系统与软件的生存周期过程管理。</a:t>
            </a:r>
          </a:p>
          <a:p>
            <a:pPr marL="342900" indent="-342900" algn="l">
              <a:lnSpc>
                <a:spcPct val="150000"/>
              </a:lnSpc>
              <a:buClr>
                <a:srgbClr val="0070C0"/>
              </a:buClr>
              <a:buFont typeface="Wingdings" panose="05000000000000000000" pitchFamily="2" charset="2"/>
              <a:buChar char="p"/>
            </a:pPr>
            <a:r>
              <a:rPr sz="2000" dirty="0"/>
              <a:t>工具和方法: 涉及CASE工具及软件工程开发方法。</a:t>
            </a:r>
          </a:p>
          <a:p>
            <a:pPr marL="342900" indent="-342900" algn="l">
              <a:lnSpc>
                <a:spcPct val="150000"/>
              </a:lnSpc>
              <a:buClr>
                <a:srgbClr val="0070C0"/>
              </a:buClr>
              <a:buFont typeface="Wingdings" panose="05000000000000000000" pitchFamily="2" charset="2"/>
              <a:buChar char="p"/>
            </a:pPr>
            <a:r>
              <a:rPr sz="2000" dirty="0"/>
              <a:t>软件文档化: 规范软件和系统各阶段文档的编制。</a:t>
            </a:r>
          </a:p>
          <a:p>
            <a:pPr marL="342900" indent="-342900" algn="l">
              <a:lnSpc>
                <a:spcPct val="150000"/>
              </a:lnSpc>
              <a:buClr>
                <a:srgbClr val="0070C0"/>
              </a:buClr>
              <a:buFont typeface="Wingdings" panose="05000000000000000000" pitchFamily="2" charset="2"/>
              <a:buChar char="p"/>
            </a:pPr>
            <a:r>
              <a:rPr sz="2000" dirty="0"/>
              <a:t>IT资产管理: 提供IT资产管理实施指南。</a:t>
            </a:r>
          </a:p>
          <a:p>
            <a:pPr marL="342900" indent="-342900" algn="l">
              <a:lnSpc>
                <a:spcPct val="150000"/>
              </a:lnSpc>
              <a:buClr>
                <a:srgbClr val="0070C0"/>
              </a:buClr>
              <a:buFont typeface="Wingdings" panose="05000000000000000000" pitchFamily="2" charset="2"/>
              <a:buChar char="p"/>
            </a:pPr>
            <a:r>
              <a:rPr sz="2000" dirty="0"/>
              <a:t>软件绩效与成本度量: 提供信息化项目的规模、成本和效果的量化方法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7.3 </a:t>
            </a:r>
            <a:r>
              <a:rPr lang="zh-CN" altLang="en-US" sz="2400" dirty="0"/>
              <a:t>军用软件国家标准</a:t>
            </a:r>
          </a:p>
        </p:txBody>
      </p:sp>
      <p:sp>
        <p:nvSpPr>
          <p:cNvPr id="3" name="文本占位符 2"/>
          <p:cNvSpPr>
            <a:spLocks noGrp="1"/>
          </p:cNvSpPr>
          <p:nvPr>
            <p:ph type="body" idx="1"/>
          </p:nvPr>
        </p:nvSpPr>
        <p:spPr>
          <a:xfrm>
            <a:off x="643890" y="2059940"/>
            <a:ext cx="10441940" cy="4371340"/>
          </a:xfrm>
        </p:spPr>
        <p:txBody>
          <a:bodyPr>
            <a:normAutofit fontScale="97500" lnSpcReduction="10000"/>
          </a:bodyPr>
          <a:lstStyle/>
          <a:p>
            <a:pPr marL="342900" indent="-342900" algn="l">
              <a:lnSpc>
                <a:spcPct val="150000"/>
              </a:lnSpc>
              <a:buClr>
                <a:srgbClr val="0070C0"/>
              </a:buClr>
              <a:buFont typeface="Wingdings" panose="05000000000000000000" pitchFamily="2" charset="2"/>
              <a:buChar char="p"/>
            </a:pPr>
            <a:r>
              <a:rPr lang="zh-CN" altLang="en-US" dirty="0"/>
              <a:t>中国在</a:t>
            </a:r>
            <a:r>
              <a:rPr lang="en-US" altLang="zh-CN" dirty="0"/>
              <a:t>1984</a:t>
            </a:r>
            <a:r>
              <a:rPr lang="zh-CN" altLang="en-US" dirty="0"/>
              <a:t>年开始制定军用软件标准，如</a:t>
            </a:r>
            <a:r>
              <a:rPr lang="en-US" altLang="zh-CN" dirty="0"/>
              <a:t>GJB 2786-1992</a:t>
            </a:r>
            <a:r>
              <a:rPr lang="zh-CN" altLang="en-US" dirty="0"/>
              <a:t>和</a:t>
            </a:r>
            <a:r>
              <a:rPr lang="en-US" altLang="zh-CN" dirty="0"/>
              <a:t>GJB 438A-1997</a:t>
            </a:r>
            <a:r>
              <a:rPr lang="zh-CN" altLang="en-US" dirty="0"/>
              <a:t>，确保了军用软件开发的规范性。</a:t>
            </a:r>
          </a:p>
          <a:p>
            <a:pPr marL="342900" indent="-342900" algn="l">
              <a:lnSpc>
                <a:spcPct val="150000"/>
              </a:lnSpc>
              <a:buClr>
                <a:srgbClr val="0070C0"/>
              </a:buClr>
              <a:buFont typeface="Wingdings" panose="05000000000000000000" pitchFamily="2" charset="2"/>
              <a:buChar char="p"/>
            </a:pPr>
            <a:r>
              <a:rPr lang="zh-CN" altLang="en-US" dirty="0"/>
              <a:t>近年，随着软件工程技术的发展，军用软件标准也随之更新，并引入了</a:t>
            </a:r>
            <a:r>
              <a:rPr lang="en-US" altLang="zh-CN" dirty="0"/>
              <a:t>CMMI</a:t>
            </a:r>
            <a:r>
              <a:rPr lang="zh-CN" altLang="en-US" dirty="0"/>
              <a:t>方法论，适应国内军用软件研制的特点。</a:t>
            </a:r>
            <a:endParaRPr lang="en-US" altLang="zh-CN" dirty="0"/>
          </a:p>
          <a:p>
            <a:pPr marL="342900" indent="-342900" algn="l">
              <a:lnSpc>
                <a:spcPct val="150000"/>
              </a:lnSpc>
              <a:buClr>
                <a:srgbClr val="0070C0"/>
              </a:buClr>
              <a:buFont typeface="Wingdings" panose="05000000000000000000" pitchFamily="2" charset="2"/>
              <a:buChar char="p"/>
            </a:pPr>
            <a:r>
              <a:rPr lang="zh-CN" altLang="en-US" dirty="0"/>
              <a:t>自</a:t>
            </a:r>
            <a:r>
              <a:rPr lang="en-US" altLang="zh-CN" dirty="0"/>
              <a:t>2022</a:t>
            </a:r>
            <a:r>
              <a:rPr lang="zh-CN" altLang="en-US" dirty="0"/>
              <a:t>年起最新的军用软件标准</a:t>
            </a:r>
            <a:r>
              <a:rPr lang="en-US" altLang="zh-CN" dirty="0"/>
              <a:t>GJB 5000B</a:t>
            </a:r>
            <a:r>
              <a:rPr lang="zh-CN" altLang="en-US" dirty="0"/>
              <a:t>实施，进一步规范了军用软件的成熟度评估和研制能力。</a:t>
            </a:r>
          </a:p>
          <a:p>
            <a:pPr marL="342900" indent="-342900" algn="l">
              <a:lnSpc>
                <a:spcPct val="150000"/>
              </a:lnSpc>
              <a:buClr>
                <a:srgbClr val="0070C0"/>
              </a:buClr>
              <a:buFont typeface="Wingdings" panose="05000000000000000000" pitchFamily="2" charset="2"/>
              <a:buChar char="p"/>
            </a:pPr>
            <a:r>
              <a:rPr lang="en-US" altLang="zh-CN" dirty="0"/>
              <a:t>2024年3月后，全部贯彻实施GJB 5000B标准，并按此进行军用软件研制能力评价。</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endParaRPr lang="zh-CN" altLang="en-US"/>
          </a:p>
        </p:txBody>
      </p:sp>
      <p:sp>
        <p:nvSpPr>
          <p:cNvPr id="15" name="文本占位符 14"/>
          <p:cNvSpPr>
            <a:spLocks noGrp="1"/>
          </p:cNvSpPr>
          <p:nvPr>
            <p:ph type="body" idx="1"/>
          </p:nvPr>
        </p:nvSpPr>
        <p:spPr/>
        <p:txBody>
          <a:bodyPr/>
          <a:lstStyle/>
          <a:p>
            <a:endParaRPr lang="zh-CN" altLang="en-US"/>
          </a:p>
        </p:txBody>
      </p:sp>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65225" cy="460375"/>
          </a:xfrm>
          <a:prstGeom prst="rect">
            <a:avLst/>
          </a:prstGeom>
          <a:noFill/>
        </p:spPr>
        <p:txBody>
          <a:bodyPr wrap="none" rtlCol="0">
            <a:spAutoFit/>
          </a:bodyPr>
          <a:lstStyle/>
          <a:p>
            <a:r>
              <a:rPr lang="en-US" altLang="zh-CN" sz="2400" dirty="0">
                <a:solidFill>
                  <a:srgbClr val="0070C0"/>
                </a:solidFill>
                <a:cs typeface="+mn-ea"/>
                <a:sym typeface="+mn-lt"/>
              </a:rPr>
              <a:t>Part.02</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软件文档</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1 </a:t>
            </a:r>
            <a:r>
              <a:rPr lang="zh-CN"/>
              <a:t>含义</a:t>
            </a:r>
          </a:p>
        </p:txBody>
      </p:sp>
      <p:sp>
        <p:nvSpPr>
          <p:cNvPr id="3" name="文本占位符 2"/>
          <p:cNvSpPr>
            <a:spLocks noGrp="1"/>
          </p:cNvSpPr>
          <p:nvPr>
            <p:ph type="body" idx="1"/>
          </p:nvPr>
        </p:nvSpPr>
        <p:spPr>
          <a:xfrm>
            <a:off x="527685" y="2266315"/>
            <a:ext cx="7087870" cy="3891915"/>
          </a:xfrm>
        </p:spPr>
        <p:txBody>
          <a:bodyPr>
            <a:normAutofit fontScale="97500"/>
          </a:bodyPr>
          <a:lstStyle/>
          <a:p>
            <a:pPr marL="342900" indent="-342900" algn="l">
              <a:lnSpc>
                <a:spcPct val="150000"/>
              </a:lnSpc>
              <a:buClr>
                <a:srgbClr val="0070C0"/>
              </a:buClr>
              <a:buFont typeface="Wingdings" panose="05000000000000000000" pitchFamily="2" charset="2"/>
              <a:buChar char="p"/>
            </a:pPr>
            <a:r>
              <a:rPr>
                <a:sym typeface="+mn-ea"/>
              </a:rPr>
              <a:t>软件文档指的是一些记录的</a:t>
            </a:r>
            <a:r>
              <a:rPr>
                <a:solidFill>
                  <a:srgbClr val="FF0000"/>
                </a:solidFill>
                <a:sym typeface="+mn-ea"/>
              </a:rPr>
              <a:t>数据和数据媒体</a:t>
            </a:r>
            <a:r>
              <a:rPr>
                <a:sym typeface="+mn-ea"/>
              </a:rPr>
              <a:t>，它具有固定不变的形式，可被人和计算机阅读。</a:t>
            </a:r>
            <a:endParaRPr lang="zh-CN" altLang="en-US" dirty="0"/>
          </a:p>
          <a:p>
            <a:pPr marL="342900" indent="-342900" algn="l">
              <a:lnSpc>
                <a:spcPct val="150000"/>
              </a:lnSpc>
              <a:buClr>
                <a:srgbClr val="0070C0"/>
              </a:buClr>
              <a:buFont typeface="Wingdings" panose="05000000000000000000" pitchFamily="2" charset="2"/>
              <a:buChar char="p"/>
            </a:pPr>
            <a:r>
              <a:rPr>
                <a:sym typeface="+mn-ea"/>
              </a:rPr>
              <a:t>软件文档是</a:t>
            </a:r>
            <a:r>
              <a:rPr>
                <a:solidFill>
                  <a:srgbClr val="FF0000"/>
                </a:solidFill>
                <a:sym typeface="+mn-ea"/>
              </a:rPr>
              <a:t>软件产品的一部分</a:t>
            </a:r>
            <a:r>
              <a:rPr>
                <a:sym typeface="+mn-ea"/>
              </a:rPr>
              <a:t>，软件文档的编制在软件开发工作中占有突出的地位和相当大的工作量。</a:t>
            </a:r>
            <a:endParaRPr lang="zh-CN" altLang="en-US" dirty="0"/>
          </a:p>
          <a:p>
            <a:pPr marL="342900" indent="-342900" algn="l">
              <a:lnSpc>
                <a:spcPct val="150000"/>
              </a:lnSpc>
              <a:buClr>
                <a:srgbClr val="0070C0"/>
              </a:buClr>
              <a:buFont typeface="Wingdings" panose="05000000000000000000" pitchFamily="2" charset="2"/>
              <a:buChar char="p"/>
            </a:pPr>
            <a:r>
              <a:rPr>
                <a:sym typeface="+mn-ea"/>
              </a:rPr>
              <a:t>软件文档可以提供详细的软件设计要求和规定，也可以是一本说明软件使用的</a:t>
            </a:r>
            <a:r>
              <a:rPr>
                <a:solidFill>
                  <a:srgbClr val="FF0000"/>
                </a:solidFill>
                <a:sym typeface="+mn-ea"/>
              </a:rPr>
              <a:t>操作手册</a:t>
            </a:r>
            <a:r>
              <a:rPr>
                <a:sym typeface="+mn-ea"/>
              </a:rPr>
              <a:t>。</a:t>
            </a:r>
            <a:endParaRPr lang="zh-CN" altLang="en-US"/>
          </a:p>
        </p:txBody>
      </p:sp>
      <p:pic>
        <p:nvPicPr>
          <p:cNvPr id="15" name="https://photo-static-api.fotomore.com/creative/vcg/400/new/VCG41480187760.jpg?uid=386&amp;timestamp=1726666918&amp;sign=94370db8eed6caa73901ada9480d0138" descr="女小说家在笔记本电脑上写作"/>
          <p:cNvPicPr>
            <a:picLocks noChangeAspect="1"/>
          </p:cNvPicPr>
          <p:nvPr/>
        </p:nvPicPr>
        <p:blipFill>
          <a:blip r:embed="rId2"/>
          <a:stretch>
            <a:fillRect/>
          </a:stretch>
        </p:blipFill>
        <p:spPr>
          <a:xfrm>
            <a:off x="7553960" y="2611755"/>
            <a:ext cx="4120515" cy="27470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1 </a:t>
            </a:r>
            <a:r>
              <a:rPr lang="zh-CN"/>
              <a:t>含义</a:t>
            </a:r>
          </a:p>
        </p:txBody>
      </p:sp>
      <p:sp>
        <p:nvSpPr>
          <p:cNvPr id="5" name="object 4"/>
          <p:cNvSpPr/>
          <p:nvPr/>
        </p:nvSpPr>
        <p:spPr>
          <a:xfrm>
            <a:off x="4136205" y="2402520"/>
            <a:ext cx="1515745" cy="1276350"/>
          </a:xfrm>
          <a:custGeom>
            <a:avLst/>
            <a:gdLst/>
            <a:ahLst/>
            <a:cxnLst/>
            <a:rect l="l" t="t" r="r" b="b"/>
            <a:pathLst>
              <a:path w="1515745" h="1276350">
                <a:moveTo>
                  <a:pt x="1146371" y="0"/>
                </a:moveTo>
                <a:lnTo>
                  <a:pt x="369067" y="0"/>
                </a:lnTo>
                <a:lnTo>
                  <a:pt x="0" y="638172"/>
                </a:lnTo>
                <a:lnTo>
                  <a:pt x="369067" y="1276342"/>
                </a:lnTo>
                <a:lnTo>
                  <a:pt x="1146371" y="1276342"/>
                </a:lnTo>
                <a:lnTo>
                  <a:pt x="1515438" y="638172"/>
                </a:lnTo>
                <a:lnTo>
                  <a:pt x="1146371" y="0"/>
                </a:lnTo>
                <a:close/>
              </a:path>
            </a:pathLst>
          </a:custGeom>
          <a:solidFill>
            <a:srgbClr val="929292"/>
          </a:solidFill>
        </p:spPr>
        <p:txBody>
          <a:bodyPr wrap="square" lIns="0" tIns="0" rIns="0" bIns="0" rtlCol="0"/>
          <a:lstStyle/>
          <a:p>
            <a:endParaRPr/>
          </a:p>
        </p:txBody>
      </p:sp>
      <p:sp>
        <p:nvSpPr>
          <p:cNvPr id="6" name="object 5"/>
          <p:cNvSpPr/>
          <p:nvPr/>
        </p:nvSpPr>
        <p:spPr>
          <a:xfrm>
            <a:off x="4123380" y="2380414"/>
            <a:ext cx="1515438" cy="1276343"/>
          </a:xfrm>
          <a:prstGeom prst="rect">
            <a:avLst/>
          </a:prstGeom>
          <a:blipFill>
            <a:blip r:embed="rId2" cstate="print"/>
            <a:stretch>
              <a:fillRect/>
            </a:stretch>
          </a:blipFill>
        </p:spPr>
        <p:txBody>
          <a:bodyPr wrap="square" lIns="0" tIns="0" rIns="0" bIns="0" rtlCol="0"/>
          <a:lstStyle/>
          <a:p>
            <a:endParaRPr/>
          </a:p>
        </p:txBody>
      </p:sp>
      <p:sp>
        <p:nvSpPr>
          <p:cNvPr id="7" name="object 6"/>
          <p:cNvSpPr/>
          <p:nvPr/>
        </p:nvSpPr>
        <p:spPr>
          <a:xfrm>
            <a:off x="4123379" y="2380414"/>
            <a:ext cx="1515745" cy="1276350"/>
          </a:xfrm>
          <a:custGeom>
            <a:avLst/>
            <a:gdLst/>
            <a:ahLst/>
            <a:cxnLst/>
            <a:rect l="l" t="t" r="r" b="b"/>
            <a:pathLst>
              <a:path w="1515745" h="1276350">
                <a:moveTo>
                  <a:pt x="0" y="638171"/>
                </a:moveTo>
                <a:lnTo>
                  <a:pt x="369066" y="0"/>
                </a:lnTo>
                <a:lnTo>
                  <a:pt x="1146371" y="0"/>
                </a:lnTo>
                <a:lnTo>
                  <a:pt x="1515437" y="638171"/>
                </a:lnTo>
                <a:lnTo>
                  <a:pt x="1146371" y="1276342"/>
                </a:lnTo>
                <a:lnTo>
                  <a:pt x="369066" y="1276342"/>
                </a:lnTo>
                <a:lnTo>
                  <a:pt x="0" y="638171"/>
                </a:lnTo>
                <a:close/>
              </a:path>
            </a:pathLst>
          </a:custGeom>
          <a:ln w="9524">
            <a:solidFill>
              <a:srgbClr val="CBCBCB"/>
            </a:solidFill>
          </a:ln>
        </p:spPr>
        <p:txBody>
          <a:bodyPr wrap="square" lIns="0" tIns="0" rIns="0" bIns="0" rtlCol="0"/>
          <a:lstStyle/>
          <a:p>
            <a:endParaRPr/>
          </a:p>
        </p:txBody>
      </p:sp>
      <p:sp>
        <p:nvSpPr>
          <p:cNvPr id="8" name="object 7"/>
          <p:cNvSpPr/>
          <p:nvPr/>
        </p:nvSpPr>
        <p:spPr>
          <a:xfrm>
            <a:off x="4212175" y="2457302"/>
            <a:ext cx="1331929" cy="1122565"/>
          </a:xfrm>
          <a:prstGeom prst="rect">
            <a:avLst/>
          </a:prstGeom>
          <a:blipFill>
            <a:blip r:embed="rId3" cstate="print"/>
            <a:stretch>
              <a:fillRect/>
            </a:stretch>
          </a:blipFill>
        </p:spPr>
        <p:txBody>
          <a:bodyPr wrap="square" lIns="0" tIns="0" rIns="0" bIns="0" rtlCol="0"/>
          <a:lstStyle/>
          <a:p>
            <a:endParaRPr/>
          </a:p>
        </p:txBody>
      </p:sp>
      <p:sp>
        <p:nvSpPr>
          <p:cNvPr id="9" name="object 8"/>
          <p:cNvSpPr/>
          <p:nvPr/>
        </p:nvSpPr>
        <p:spPr>
          <a:xfrm>
            <a:off x="4212174" y="2457303"/>
            <a:ext cx="1332230" cy="1122680"/>
          </a:xfrm>
          <a:custGeom>
            <a:avLst/>
            <a:gdLst/>
            <a:ahLst/>
            <a:cxnLst/>
            <a:rect l="l" t="t" r="r" b="b"/>
            <a:pathLst>
              <a:path w="1332229" h="1122679">
                <a:moveTo>
                  <a:pt x="0" y="561282"/>
                </a:moveTo>
                <a:lnTo>
                  <a:pt x="324377" y="0"/>
                </a:lnTo>
                <a:lnTo>
                  <a:pt x="1007552" y="0"/>
                </a:lnTo>
                <a:lnTo>
                  <a:pt x="1331927" y="561282"/>
                </a:lnTo>
                <a:lnTo>
                  <a:pt x="1007552" y="1122565"/>
                </a:lnTo>
                <a:lnTo>
                  <a:pt x="324377" y="1122565"/>
                </a:lnTo>
                <a:lnTo>
                  <a:pt x="0" y="561282"/>
                </a:lnTo>
                <a:close/>
              </a:path>
            </a:pathLst>
          </a:custGeom>
          <a:ln w="9524">
            <a:solidFill>
              <a:srgbClr val="000000"/>
            </a:solidFill>
          </a:ln>
        </p:spPr>
        <p:txBody>
          <a:bodyPr wrap="square" lIns="0" tIns="0" rIns="0" bIns="0" rtlCol="0"/>
          <a:lstStyle/>
          <a:p>
            <a:endParaRPr/>
          </a:p>
        </p:txBody>
      </p:sp>
      <p:sp>
        <p:nvSpPr>
          <p:cNvPr id="10" name="object 9"/>
          <p:cNvSpPr txBox="1"/>
          <p:nvPr/>
        </p:nvSpPr>
        <p:spPr>
          <a:xfrm>
            <a:off x="4460240" y="2838450"/>
            <a:ext cx="951865" cy="360680"/>
          </a:xfrm>
          <a:prstGeom prst="rect">
            <a:avLst/>
          </a:prstGeom>
        </p:spPr>
        <p:txBody>
          <a:bodyPr vert="horz" wrap="square" lIns="0" tIns="27939" rIns="0" bIns="0" rtlCol="0">
            <a:spAutoFit/>
          </a:bodyPr>
          <a:lstStyle/>
          <a:p>
            <a:pPr marL="12700" marR="5080">
              <a:lnSpc>
                <a:spcPts val="2600"/>
              </a:lnSpc>
              <a:spcBef>
                <a:spcPts val="220"/>
              </a:spcBef>
            </a:pPr>
            <a:r>
              <a:rPr lang="zh-CN" sz="2200" dirty="0">
                <a:solidFill>
                  <a:srgbClr val="FFFFFF"/>
                </a:solidFill>
                <a:latin typeface="黑体" panose="02010609060101010101" pitchFamily="49" charset="-122"/>
                <a:cs typeface="微软雅黑" panose="020B0503020204020204" charset="-122"/>
              </a:rPr>
              <a:t>针对性</a:t>
            </a:r>
          </a:p>
        </p:txBody>
      </p:sp>
      <p:sp>
        <p:nvSpPr>
          <p:cNvPr id="11" name="object 10"/>
          <p:cNvSpPr/>
          <p:nvPr/>
        </p:nvSpPr>
        <p:spPr>
          <a:xfrm>
            <a:off x="3012705" y="3591173"/>
            <a:ext cx="1515745" cy="1276350"/>
          </a:xfrm>
          <a:custGeom>
            <a:avLst/>
            <a:gdLst/>
            <a:ahLst/>
            <a:cxnLst/>
            <a:rect l="l" t="t" r="r" b="b"/>
            <a:pathLst>
              <a:path w="1515745" h="1276350">
                <a:moveTo>
                  <a:pt x="1146371" y="0"/>
                </a:moveTo>
                <a:lnTo>
                  <a:pt x="369067" y="0"/>
                </a:lnTo>
                <a:lnTo>
                  <a:pt x="0" y="638172"/>
                </a:lnTo>
                <a:lnTo>
                  <a:pt x="369067" y="1276342"/>
                </a:lnTo>
                <a:lnTo>
                  <a:pt x="1146371" y="1276342"/>
                </a:lnTo>
                <a:lnTo>
                  <a:pt x="1515438" y="638172"/>
                </a:lnTo>
                <a:lnTo>
                  <a:pt x="1146371" y="0"/>
                </a:lnTo>
                <a:close/>
              </a:path>
            </a:pathLst>
          </a:custGeom>
          <a:solidFill>
            <a:srgbClr val="929292"/>
          </a:solidFill>
        </p:spPr>
        <p:txBody>
          <a:bodyPr wrap="square" lIns="0" tIns="0" rIns="0" bIns="0" rtlCol="0"/>
          <a:lstStyle/>
          <a:p>
            <a:endParaRPr/>
          </a:p>
        </p:txBody>
      </p:sp>
      <p:sp>
        <p:nvSpPr>
          <p:cNvPr id="12" name="object 11"/>
          <p:cNvSpPr/>
          <p:nvPr/>
        </p:nvSpPr>
        <p:spPr>
          <a:xfrm>
            <a:off x="2999879" y="3569068"/>
            <a:ext cx="1515438" cy="1276342"/>
          </a:xfrm>
          <a:prstGeom prst="rect">
            <a:avLst/>
          </a:prstGeom>
          <a:blipFill>
            <a:blip r:embed="rId4" cstate="print"/>
            <a:stretch>
              <a:fillRect/>
            </a:stretch>
          </a:blipFill>
        </p:spPr>
        <p:txBody>
          <a:bodyPr wrap="square" lIns="0" tIns="0" rIns="0" bIns="0" rtlCol="0"/>
          <a:lstStyle/>
          <a:p>
            <a:endParaRPr/>
          </a:p>
        </p:txBody>
      </p:sp>
      <p:sp>
        <p:nvSpPr>
          <p:cNvPr id="13" name="object 12"/>
          <p:cNvSpPr/>
          <p:nvPr/>
        </p:nvSpPr>
        <p:spPr>
          <a:xfrm>
            <a:off x="2999879" y="3569068"/>
            <a:ext cx="1515745" cy="1276350"/>
          </a:xfrm>
          <a:custGeom>
            <a:avLst/>
            <a:gdLst/>
            <a:ahLst/>
            <a:cxnLst/>
            <a:rect l="l" t="t" r="r" b="b"/>
            <a:pathLst>
              <a:path w="1515745" h="1276350">
                <a:moveTo>
                  <a:pt x="0" y="638171"/>
                </a:moveTo>
                <a:lnTo>
                  <a:pt x="369066" y="0"/>
                </a:lnTo>
                <a:lnTo>
                  <a:pt x="1146371" y="0"/>
                </a:lnTo>
                <a:lnTo>
                  <a:pt x="1515438" y="638171"/>
                </a:lnTo>
                <a:lnTo>
                  <a:pt x="1146371" y="1276342"/>
                </a:lnTo>
                <a:lnTo>
                  <a:pt x="369066" y="1276342"/>
                </a:lnTo>
                <a:lnTo>
                  <a:pt x="0" y="638171"/>
                </a:lnTo>
                <a:close/>
              </a:path>
            </a:pathLst>
          </a:custGeom>
          <a:ln w="9524">
            <a:solidFill>
              <a:srgbClr val="CBCBCB"/>
            </a:solidFill>
          </a:ln>
        </p:spPr>
        <p:txBody>
          <a:bodyPr wrap="square" lIns="0" tIns="0" rIns="0" bIns="0" rtlCol="0"/>
          <a:lstStyle/>
          <a:p>
            <a:endParaRPr/>
          </a:p>
        </p:txBody>
      </p:sp>
      <p:sp>
        <p:nvSpPr>
          <p:cNvPr id="14" name="object 13"/>
          <p:cNvSpPr/>
          <p:nvPr/>
        </p:nvSpPr>
        <p:spPr>
          <a:xfrm>
            <a:off x="3088676" y="3645955"/>
            <a:ext cx="1331927" cy="1122565"/>
          </a:xfrm>
          <a:prstGeom prst="rect">
            <a:avLst/>
          </a:prstGeom>
          <a:blipFill>
            <a:blip r:embed="rId5" cstate="print"/>
            <a:stretch>
              <a:fillRect/>
            </a:stretch>
          </a:blipFill>
        </p:spPr>
        <p:txBody>
          <a:bodyPr wrap="square" lIns="0" tIns="0" rIns="0" bIns="0" rtlCol="0"/>
          <a:lstStyle/>
          <a:p>
            <a:endParaRPr/>
          </a:p>
        </p:txBody>
      </p:sp>
      <p:sp>
        <p:nvSpPr>
          <p:cNvPr id="15" name="object 14"/>
          <p:cNvSpPr/>
          <p:nvPr/>
        </p:nvSpPr>
        <p:spPr>
          <a:xfrm>
            <a:off x="3088676" y="3645955"/>
            <a:ext cx="1332230" cy="1122680"/>
          </a:xfrm>
          <a:custGeom>
            <a:avLst/>
            <a:gdLst/>
            <a:ahLst/>
            <a:cxnLst/>
            <a:rect l="l" t="t" r="r" b="b"/>
            <a:pathLst>
              <a:path w="1332229" h="1122679">
                <a:moveTo>
                  <a:pt x="0" y="561282"/>
                </a:moveTo>
                <a:lnTo>
                  <a:pt x="324377" y="0"/>
                </a:lnTo>
                <a:lnTo>
                  <a:pt x="1007551" y="0"/>
                </a:lnTo>
                <a:lnTo>
                  <a:pt x="1331928" y="561282"/>
                </a:lnTo>
                <a:lnTo>
                  <a:pt x="1007551" y="1122565"/>
                </a:lnTo>
                <a:lnTo>
                  <a:pt x="324377" y="1122565"/>
                </a:lnTo>
                <a:lnTo>
                  <a:pt x="0" y="561282"/>
                </a:lnTo>
                <a:close/>
              </a:path>
            </a:pathLst>
          </a:custGeom>
          <a:ln w="9524">
            <a:solidFill>
              <a:srgbClr val="000000"/>
            </a:solidFill>
          </a:ln>
        </p:spPr>
        <p:txBody>
          <a:bodyPr wrap="square" lIns="0" tIns="0" rIns="0" bIns="0" rtlCol="0"/>
          <a:lstStyle/>
          <a:p>
            <a:endParaRPr/>
          </a:p>
        </p:txBody>
      </p:sp>
      <p:sp>
        <p:nvSpPr>
          <p:cNvPr id="17" name="object 16"/>
          <p:cNvSpPr/>
          <p:nvPr/>
        </p:nvSpPr>
        <p:spPr>
          <a:xfrm>
            <a:off x="7072967" y="3590538"/>
            <a:ext cx="1513205" cy="1276350"/>
          </a:xfrm>
          <a:custGeom>
            <a:avLst/>
            <a:gdLst/>
            <a:ahLst/>
            <a:cxnLst/>
            <a:rect l="l" t="t" r="r" b="b"/>
            <a:pathLst>
              <a:path w="1513204" h="1276350">
                <a:moveTo>
                  <a:pt x="1144107" y="0"/>
                </a:moveTo>
                <a:lnTo>
                  <a:pt x="369065" y="0"/>
                </a:lnTo>
                <a:lnTo>
                  <a:pt x="0" y="638172"/>
                </a:lnTo>
                <a:lnTo>
                  <a:pt x="369065" y="1276342"/>
                </a:lnTo>
                <a:lnTo>
                  <a:pt x="1144107" y="1276342"/>
                </a:lnTo>
                <a:lnTo>
                  <a:pt x="1513174" y="638172"/>
                </a:lnTo>
                <a:lnTo>
                  <a:pt x="1144107" y="0"/>
                </a:lnTo>
                <a:close/>
              </a:path>
            </a:pathLst>
          </a:custGeom>
          <a:solidFill>
            <a:srgbClr val="929292"/>
          </a:solidFill>
        </p:spPr>
        <p:txBody>
          <a:bodyPr wrap="square" lIns="0" tIns="0" rIns="0" bIns="0" rtlCol="0"/>
          <a:lstStyle/>
          <a:p>
            <a:endParaRPr/>
          </a:p>
        </p:txBody>
      </p:sp>
      <p:sp>
        <p:nvSpPr>
          <p:cNvPr id="19" name="object 17"/>
          <p:cNvSpPr/>
          <p:nvPr/>
        </p:nvSpPr>
        <p:spPr>
          <a:xfrm>
            <a:off x="7060160" y="3568433"/>
            <a:ext cx="1513174" cy="1276342"/>
          </a:xfrm>
          <a:prstGeom prst="rect">
            <a:avLst/>
          </a:prstGeom>
          <a:blipFill>
            <a:blip r:embed="rId6" cstate="print"/>
            <a:stretch>
              <a:fillRect/>
            </a:stretch>
          </a:blipFill>
        </p:spPr>
        <p:txBody>
          <a:bodyPr wrap="square" lIns="0" tIns="0" rIns="0" bIns="0" rtlCol="0"/>
          <a:lstStyle/>
          <a:p>
            <a:endParaRPr/>
          </a:p>
        </p:txBody>
      </p:sp>
      <p:sp>
        <p:nvSpPr>
          <p:cNvPr id="21" name="object 18"/>
          <p:cNvSpPr/>
          <p:nvPr/>
        </p:nvSpPr>
        <p:spPr>
          <a:xfrm>
            <a:off x="7060159" y="3568433"/>
            <a:ext cx="1513205" cy="1276350"/>
          </a:xfrm>
          <a:custGeom>
            <a:avLst/>
            <a:gdLst/>
            <a:ahLst/>
            <a:cxnLst/>
            <a:rect l="l" t="t" r="r" b="b"/>
            <a:pathLst>
              <a:path w="1513204" h="1276350">
                <a:moveTo>
                  <a:pt x="0" y="638171"/>
                </a:moveTo>
                <a:lnTo>
                  <a:pt x="369066" y="0"/>
                </a:lnTo>
                <a:lnTo>
                  <a:pt x="1144108" y="0"/>
                </a:lnTo>
                <a:lnTo>
                  <a:pt x="1513174" y="638171"/>
                </a:lnTo>
                <a:lnTo>
                  <a:pt x="1144108" y="1276342"/>
                </a:lnTo>
                <a:lnTo>
                  <a:pt x="369066" y="1276342"/>
                </a:lnTo>
                <a:lnTo>
                  <a:pt x="0" y="638171"/>
                </a:lnTo>
                <a:close/>
              </a:path>
            </a:pathLst>
          </a:custGeom>
          <a:ln w="9524">
            <a:solidFill>
              <a:srgbClr val="CBCBCB"/>
            </a:solidFill>
          </a:ln>
        </p:spPr>
        <p:txBody>
          <a:bodyPr wrap="square" lIns="0" tIns="0" rIns="0" bIns="0" rtlCol="0"/>
          <a:lstStyle/>
          <a:p>
            <a:endParaRPr/>
          </a:p>
        </p:txBody>
      </p:sp>
      <p:sp>
        <p:nvSpPr>
          <p:cNvPr id="23" name="object 19"/>
          <p:cNvSpPr/>
          <p:nvPr/>
        </p:nvSpPr>
        <p:spPr>
          <a:xfrm>
            <a:off x="7148823" y="3645320"/>
            <a:ext cx="1329938" cy="1122565"/>
          </a:xfrm>
          <a:prstGeom prst="rect">
            <a:avLst/>
          </a:prstGeom>
          <a:blipFill>
            <a:blip r:embed="rId7" cstate="print"/>
            <a:stretch>
              <a:fillRect/>
            </a:stretch>
          </a:blipFill>
        </p:spPr>
        <p:txBody>
          <a:bodyPr wrap="square" lIns="0" tIns="0" rIns="0" bIns="0" rtlCol="0"/>
          <a:lstStyle/>
          <a:p>
            <a:endParaRPr/>
          </a:p>
        </p:txBody>
      </p:sp>
      <p:sp>
        <p:nvSpPr>
          <p:cNvPr id="39" name="object 20"/>
          <p:cNvSpPr/>
          <p:nvPr/>
        </p:nvSpPr>
        <p:spPr>
          <a:xfrm>
            <a:off x="7148822" y="3645320"/>
            <a:ext cx="1330325" cy="1122680"/>
          </a:xfrm>
          <a:custGeom>
            <a:avLst/>
            <a:gdLst/>
            <a:ahLst/>
            <a:cxnLst/>
            <a:rect l="l" t="t" r="r" b="b"/>
            <a:pathLst>
              <a:path w="1330325" h="1122679">
                <a:moveTo>
                  <a:pt x="0" y="561282"/>
                </a:moveTo>
                <a:lnTo>
                  <a:pt x="324377" y="0"/>
                </a:lnTo>
                <a:lnTo>
                  <a:pt x="1005561" y="0"/>
                </a:lnTo>
                <a:lnTo>
                  <a:pt x="1329938" y="561282"/>
                </a:lnTo>
                <a:lnTo>
                  <a:pt x="1005561" y="1122565"/>
                </a:lnTo>
                <a:lnTo>
                  <a:pt x="324377" y="1122565"/>
                </a:lnTo>
                <a:lnTo>
                  <a:pt x="0" y="561282"/>
                </a:lnTo>
                <a:close/>
              </a:path>
            </a:pathLst>
          </a:custGeom>
          <a:ln w="9524">
            <a:solidFill>
              <a:srgbClr val="000000"/>
            </a:solidFill>
          </a:ln>
        </p:spPr>
        <p:txBody>
          <a:bodyPr wrap="square" lIns="0" tIns="0" rIns="0" bIns="0" rtlCol="0"/>
          <a:lstStyle/>
          <a:p>
            <a:endParaRPr/>
          </a:p>
        </p:txBody>
      </p:sp>
      <p:sp>
        <p:nvSpPr>
          <p:cNvPr id="4" name="object 4"/>
          <p:cNvSpPr/>
          <p:nvPr/>
        </p:nvSpPr>
        <p:spPr>
          <a:xfrm>
            <a:off x="5896425" y="4812345"/>
            <a:ext cx="1515745" cy="1276350"/>
          </a:xfrm>
          <a:custGeom>
            <a:avLst/>
            <a:gdLst/>
            <a:ahLst/>
            <a:cxnLst/>
            <a:rect l="l" t="t" r="r" b="b"/>
            <a:pathLst>
              <a:path w="1515745" h="1276350">
                <a:moveTo>
                  <a:pt x="1146371" y="0"/>
                </a:moveTo>
                <a:lnTo>
                  <a:pt x="369067" y="0"/>
                </a:lnTo>
                <a:lnTo>
                  <a:pt x="0" y="638172"/>
                </a:lnTo>
                <a:lnTo>
                  <a:pt x="369067" y="1276342"/>
                </a:lnTo>
                <a:lnTo>
                  <a:pt x="1146371" y="1276342"/>
                </a:lnTo>
                <a:lnTo>
                  <a:pt x="1515438" y="638172"/>
                </a:lnTo>
                <a:lnTo>
                  <a:pt x="1146371" y="0"/>
                </a:lnTo>
                <a:close/>
              </a:path>
            </a:pathLst>
          </a:custGeom>
          <a:solidFill>
            <a:srgbClr val="929292"/>
          </a:solidFill>
        </p:spPr>
        <p:txBody>
          <a:bodyPr wrap="square" lIns="0" tIns="0" rIns="0" bIns="0" rtlCol="0"/>
          <a:lstStyle/>
          <a:p>
            <a:endParaRPr/>
          </a:p>
        </p:txBody>
      </p:sp>
      <p:sp>
        <p:nvSpPr>
          <p:cNvPr id="18" name="object 5"/>
          <p:cNvSpPr/>
          <p:nvPr/>
        </p:nvSpPr>
        <p:spPr>
          <a:xfrm>
            <a:off x="5883600" y="4790239"/>
            <a:ext cx="1515438" cy="1276343"/>
          </a:xfrm>
          <a:prstGeom prst="rect">
            <a:avLst/>
          </a:prstGeom>
          <a:blipFill>
            <a:blip r:embed="rId2" cstate="print"/>
            <a:stretch>
              <a:fillRect/>
            </a:stretch>
          </a:blipFill>
        </p:spPr>
        <p:txBody>
          <a:bodyPr wrap="square" lIns="0" tIns="0" rIns="0" bIns="0" rtlCol="0"/>
          <a:lstStyle/>
          <a:p>
            <a:endParaRPr/>
          </a:p>
        </p:txBody>
      </p:sp>
      <p:sp>
        <p:nvSpPr>
          <p:cNvPr id="20" name="object 6"/>
          <p:cNvSpPr/>
          <p:nvPr/>
        </p:nvSpPr>
        <p:spPr>
          <a:xfrm>
            <a:off x="5883599" y="4790239"/>
            <a:ext cx="1515745" cy="1276350"/>
          </a:xfrm>
          <a:custGeom>
            <a:avLst/>
            <a:gdLst/>
            <a:ahLst/>
            <a:cxnLst/>
            <a:rect l="l" t="t" r="r" b="b"/>
            <a:pathLst>
              <a:path w="1515745" h="1276350">
                <a:moveTo>
                  <a:pt x="0" y="638171"/>
                </a:moveTo>
                <a:lnTo>
                  <a:pt x="369066" y="0"/>
                </a:lnTo>
                <a:lnTo>
                  <a:pt x="1146371" y="0"/>
                </a:lnTo>
                <a:lnTo>
                  <a:pt x="1515437" y="638171"/>
                </a:lnTo>
                <a:lnTo>
                  <a:pt x="1146371" y="1276342"/>
                </a:lnTo>
                <a:lnTo>
                  <a:pt x="369066" y="1276342"/>
                </a:lnTo>
                <a:lnTo>
                  <a:pt x="0" y="638171"/>
                </a:lnTo>
                <a:close/>
              </a:path>
            </a:pathLst>
          </a:custGeom>
          <a:ln w="9524">
            <a:solidFill>
              <a:srgbClr val="CBCBCB"/>
            </a:solidFill>
          </a:ln>
        </p:spPr>
        <p:txBody>
          <a:bodyPr wrap="square" lIns="0" tIns="0" rIns="0" bIns="0" rtlCol="0"/>
          <a:lstStyle/>
          <a:p>
            <a:endParaRPr/>
          </a:p>
        </p:txBody>
      </p:sp>
      <p:sp>
        <p:nvSpPr>
          <p:cNvPr id="22" name="object 7"/>
          <p:cNvSpPr/>
          <p:nvPr/>
        </p:nvSpPr>
        <p:spPr>
          <a:xfrm>
            <a:off x="5972395" y="4867127"/>
            <a:ext cx="1331929" cy="1122565"/>
          </a:xfrm>
          <a:prstGeom prst="rect">
            <a:avLst/>
          </a:prstGeom>
          <a:blipFill>
            <a:blip r:embed="rId3" cstate="print"/>
            <a:stretch>
              <a:fillRect/>
            </a:stretch>
          </a:blipFill>
        </p:spPr>
        <p:txBody>
          <a:bodyPr wrap="square" lIns="0" tIns="0" rIns="0" bIns="0" rtlCol="0"/>
          <a:lstStyle/>
          <a:p>
            <a:endParaRPr/>
          </a:p>
        </p:txBody>
      </p:sp>
      <p:sp>
        <p:nvSpPr>
          <p:cNvPr id="24" name="object 8"/>
          <p:cNvSpPr/>
          <p:nvPr/>
        </p:nvSpPr>
        <p:spPr>
          <a:xfrm>
            <a:off x="5972394" y="4867128"/>
            <a:ext cx="1332230" cy="1122680"/>
          </a:xfrm>
          <a:custGeom>
            <a:avLst/>
            <a:gdLst/>
            <a:ahLst/>
            <a:cxnLst/>
            <a:rect l="l" t="t" r="r" b="b"/>
            <a:pathLst>
              <a:path w="1332229" h="1122679">
                <a:moveTo>
                  <a:pt x="0" y="561282"/>
                </a:moveTo>
                <a:lnTo>
                  <a:pt x="324377" y="0"/>
                </a:lnTo>
                <a:lnTo>
                  <a:pt x="1007552" y="0"/>
                </a:lnTo>
                <a:lnTo>
                  <a:pt x="1331927" y="561282"/>
                </a:lnTo>
                <a:lnTo>
                  <a:pt x="1007552" y="1122565"/>
                </a:lnTo>
                <a:lnTo>
                  <a:pt x="324377" y="1122565"/>
                </a:lnTo>
                <a:lnTo>
                  <a:pt x="0" y="561282"/>
                </a:lnTo>
                <a:close/>
              </a:path>
            </a:pathLst>
          </a:custGeom>
          <a:ln w="9524">
            <a:solidFill>
              <a:srgbClr val="000000"/>
            </a:solidFill>
          </a:ln>
        </p:spPr>
        <p:txBody>
          <a:bodyPr wrap="square" lIns="0" tIns="0" rIns="0" bIns="0" rtlCol="0"/>
          <a:lstStyle/>
          <a:p>
            <a:endParaRPr/>
          </a:p>
        </p:txBody>
      </p:sp>
      <p:sp>
        <p:nvSpPr>
          <p:cNvPr id="32" name="object 10"/>
          <p:cNvSpPr/>
          <p:nvPr/>
        </p:nvSpPr>
        <p:spPr>
          <a:xfrm>
            <a:off x="5896240" y="2422773"/>
            <a:ext cx="1515745" cy="1276350"/>
          </a:xfrm>
          <a:custGeom>
            <a:avLst/>
            <a:gdLst/>
            <a:ahLst/>
            <a:cxnLst/>
            <a:rect l="l" t="t" r="r" b="b"/>
            <a:pathLst>
              <a:path w="1515745" h="1276350">
                <a:moveTo>
                  <a:pt x="1146371" y="0"/>
                </a:moveTo>
                <a:lnTo>
                  <a:pt x="369067" y="0"/>
                </a:lnTo>
                <a:lnTo>
                  <a:pt x="0" y="638172"/>
                </a:lnTo>
                <a:lnTo>
                  <a:pt x="369067" y="1276342"/>
                </a:lnTo>
                <a:lnTo>
                  <a:pt x="1146371" y="1276342"/>
                </a:lnTo>
                <a:lnTo>
                  <a:pt x="1515438" y="638172"/>
                </a:lnTo>
                <a:lnTo>
                  <a:pt x="1146371" y="0"/>
                </a:lnTo>
                <a:close/>
              </a:path>
            </a:pathLst>
          </a:custGeom>
          <a:solidFill>
            <a:srgbClr val="929292"/>
          </a:solidFill>
        </p:spPr>
        <p:txBody>
          <a:bodyPr wrap="square" lIns="0" tIns="0" rIns="0" bIns="0" rtlCol="0"/>
          <a:lstStyle/>
          <a:p>
            <a:endParaRPr/>
          </a:p>
        </p:txBody>
      </p:sp>
      <p:sp>
        <p:nvSpPr>
          <p:cNvPr id="33" name="object 11"/>
          <p:cNvSpPr/>
          <p:nvPr/>
        </p:nvSpPr>
        <p:spPr>
          <a:xfrm>
            <a:off x="5883414" y="2400668"/>
            <a:ext cx="1515438" cy="1276342"/>
          </a:xfrm>
          <a:prstGeom prst="rect">
            <a:avLst/>
          </a:prstGeom>
          <a:blipFill>
            <a:blip r:embed="rId4" cstate="print"/>
            <a:stretch>
              <a:fillRect/>
            </a:stretch>
          </a:blipFill>
        </p:spPr>
        <p:txBody>
          <a:bodyPr wrap="square" lIns="0" tIns="0" rIns="0" bIns="0" rtlCol="0"/>
          <a:lstStyle/>
          <a:p>
            <a:endParaRPr/>
          </a:p>
        </p:txBody>
      </p:sp>
      <p:sp>
        <p:nvSpPr>
          <p:cNvPr id="34" name="object 12"/>
          <p:cNvSpPr/>
          <p:nvPr/>
        </p:nvSpPr>
        <p:spPr>
          <a:xfrm>
            <a:off x="5883414" y="2400668"/>
            <a:ext cx="1515745" cy="1276350"/>
          </a:xfrm>
          <a:custGeom>
            <a:avLst/>
            <a:gdLst/>
            <a:ahLst/>
            <a:cxnLst/>
            <a:rect l="l" t="t" r="r" b="b"/>
            <a:pathLst>
              <a:path w="1515745" h="1276350">
                <a:moveTo>
                  <a:pt x="0" y="638171"/>
                </a:moveTo>
                <a:lnTo>
                  <a:pt x="369066" y="0"/>
                </a:lnTo>
                <a:lnTo>
                  <a:pt x="1146371" y="0"/>
                </a:lnTo>
                <a:lnTo>
                  <a:pt x="1515438" y="638171"/>
                </a:lnTo>
                <a:lnTo>
                  <a:pt x="1146371" y="1276342"/>
                </a:lnTo>
                <a:lnTo>
                  <a:pt x="369066" y="1276342"/>
                </a:lnTo>
                <a:lnTo>
                  <a:pt x="0" y="638171"/>
                </a:lnTo>
                <a:close/>
              </a:path>
            </a:pathLst>
          </a:custGeom>
          <a:ln w="9524">
            <a:solidFill>
              <a:srgbClr val="CBCBCB"/>
            </a:solidFill>
          </a:ln>
        </p:spPr>
        <p:txBody>
          <a:bodyPr wrap="square" lIns="0" tIns="0" rIns="0" bIns="0" rtlCol="0"/>
          <a:lstStyle/>
          <a:p>
            <a:endParaRPr/>
          </a:p>
        </p:txBody>
      </p:sp>
      <p:sp>
        <p:nvSpPr>
          <p:cNvPr id="35" name="object 13"/>
          <p:cNvSpPr/>
          <p:nvPr/>
        </p:nvSpPr>
        <p:spPr>
          <a:xfrm>
            <a:off x="5972211" y="2477555"/>
            <a:ext cx="1331927" cy="1122565"/>
          </a:xfrm>
          <a:prstGeom prst="rect">
            <a:avLst/>
          </a:prstGeom>
          <a:blipFill>
            <a:blip r:embed="rId5" cstate="print"/>
            <a:stretch>
              <a:fillRect/>
            </a:stretch>
          </a:blipFill>
        </p:spPr>
        <p:txBody>
          <a:bodyPr wrap="square" lIns="0" tIns="0" rIns="0" bIns="0" rtlCol="0"/>
          <a:lstStyle/>
          <a:p>
            <a:endParaRPr/>
          </a:p>
        </p:txBody>
      </p:sp>
      <p:sp>
        <p:nvSpPr>
          <p:cNvPr id="36" name="object 14"/>
          <p:cNvSpPr/>
          <p:nvPr/>
        </p:nvSpPr>
        <p:spPr>
          <a:xfrm>
            <a:off x="5972211" y="2477555"/>
            <a:ext cx="1332230" cy="1122680"/>
          </a:xfrm>
          <a:custGeom>
            <a:avLst/>
            <a:gdLst/>
            <a:ahLst/>
            <a:cxnLst/>
            <a:rect l="l" t="t" r="r" b="b"/>
            <a:pathLst>
              <a:path w="1332229" h="1122679">
                <a:moveTo>
                  <a:pt x="0" y="561282"/>
                </a:moveTo>
                <a:lnTo>
                  <a:pt x="324377" y="0"/>
                </a:lnTo>
                <a:lnTo>
                  <a:pt x="1007551" y="0"/>
                </a:lnTo>
                <a:lnTo>
                  <a:pt x="1331928" y="561282"/>
                </a:lnTo>
                <a:lnTo>
                  <a:pt x="1007551" y="1122565"/>
                </a:lnTo>
                <a:lnTo>
                  <a:pt x="324377" y="1122565"/>
                </a:lnTo>
                <a:lnTo>
                  <a:pt x="0" y="561282"/>
                </a:lnTo>
                <a:close/>
              </a:path>
            </a:pathLst>
          </a:custGeom>
          <a:ln w="9524">
            <a:solidFill>
              <a:srgbClr val="000000"/>
            </a:solidFill>
          </a:ln>
        </p:spPr>
        <p:txBody>
          <a:bodyPr wrap="square" lIns="0" tIns="0" rIns="0" bIns="0" rtlCol="0"/>
          <a:lstStyle/>
          <a:p>
            <a:endParaRPr/>
          </a:p>
        </p:txBody>
      </p:sp>
      <p:sp>
        <p:nvSpPr>
          <p:cNvPr id="38" name="object 16"/>
          <p:cNvSpPr/>
          <p:nvPr/>
        </p:nvSpPr>
        <p:spPr>
          <a:xfrm>
            <a:off x="4136092" y="4812913"/>
            <a:ext cx="1513205" cy="1276350"/>
          </a:xfrm>
          <a:custGeom>
            <a:avLst/>
            <a:gdLst/>
            <a:ahLst/>
            <a:cxnLst/>
            <a:rect l="l" t="t" r="r" b="b"/>
            <a:pathLst>
              <a:path w="1513204" h="1276350">
                <a:moveTo>
                  <a:pt x="1144107" y="0"/>
                </a:moveTo>
                <a:lnTo>
                  <a:pt x="369065" y="0"/>
                </a:lnTo>
                <a:lnTo>
                  <a:pt x="0" y="638172"/>
                </a:lnTo>
                <a:lnTo>
                  <a:pt x="369065" y="1276342"/>
                </a:lnTo>
                <a:lnTo>
                  <a:pt x="1144107" y="1276342"/>
                </a:lnTo>
                <a:lnTo>
                  <a:pt x="1513174" y="638172"/>
                </a:lnTo>
                <a:lnTo>
                  <a:pt x="1144107" y="0"/>
                </a:lnTo>
                <a:close/>
              </a:path>
            </a:pathLst>
          </a:custGeom>
          <a:solidFill>
            <a:srgbClr val="929292"/>
          </a:solidFill>
        </p:spPr>
        <p:txBody>
          <a:bodyPr wrap="square" lIns="0" tIns="0" rIns="0" bIns="0" rtlCol="0"/>
          <a:lstStyle/>
          <a:p>
            <a:endParaRPr/>
          </a:p>
        </p:txBody>
      </p:sp>
      <p:sp>
        <p:nvSpPr>
          <p:cNvPr id="40" name="object 17"/>
          <p:cNvSpPr/>
          <p:nvPr/>
        </p:nvSpPr>
        <p:spPr>
          <a:xfrm>
            <a:off x="4123285" y="4790808"/>
            <a:ext cx="1513174" cy="1276342"/>
          </a:xfrm>
          <a:prstGeom prst="rect">
            <a:avLst/>
          </a:prstGeom>
          <a:blipFill>
            <a:blip r:embed="rId6" cstate="print"/>
            <a:stretch>
              <a:fillRect/>
            </a:stretch>
          </a:blipFill>
        </p:spPr>
        <p:txBody>
          <a:bodyPr wrap="square" lIns="0" tIns="0" rIns="0" bIns="0" rtlCol="0"/>
          <a:lstStyle/>
          <a:p>
            <a:endParaRPr/>
          </a:p>
        </p:txBody>
      </p:sp>
      <p:sp>
        <p:nvSpPr>
          <p:cNvPr id="41" name="object 18"/>
          <p:cNvSpPr/>
          <p:nvPr/>
        </p:nvSpPr>
        <p:spPr>
          <a:xfrm>
            <a:off x="4123284" y="4790808"/>
            <a:ext cx="1513205" cy="1276350"/>
          </a:xfrm>
          <a:custGeom>
            <a:avLst/>
            <a:gdLst/>
            <a:ahLst/>
            <a:cxnLst/>
            <a:rect l="l" t="t" r="r" b="b"/>
            <a:pathLst>
              <a:path w="1513204" h="1276350">
                <a:moveTo>
                  <a:pt x="0" y="638171"/>
                </a:moveTo>
                <a:lnTo>
                  <a:pt x="369066" y="0"/>
                </a:lnTo>
                <a:lnTo>
                  <a:pt x="1144108" y="0"/>
                </a:lnTo>
                <a:lnTo>
                  <a:pt x="1513174" y="638171"/>
                </a:lnTo>
                <a:lnTo>
                  <a:pt x="1144108" y="1276342"/>
                </a:lnTo>
                <a:lnTo>
                  <a:pt x="369066" y="1276342"/>
                </a:lnTo>
                <a:lnTo>
                  <a:pt x="0" y="638171"/>
                </a:lnTo>
                <a:close/>
              </a:path>
            </a:pathLst>
          </a:custGeom>
          <a:ln w="9524">
            <a:solidFill>
              <a:srgbClr val="CBCBCB"/>
            </a:solidFill>
          </a:ln>
        </p:spPr>
        <p:txBody>
          <a:bodyPr wrap="square" lIns="0" tIns="0" rIns="0" bIns="0" rtlCol="0"/>
          <a:lstStyle/>
          <a:p>
            <a:endParaRPr/>
          </a:p>
        </p:txBody>
      </p:sp>
      <p:sp>
        <p:nvSpPr>
          <p:cNvPr id="42" name="object 19"/>
          <p:cNvSpPr/>
          <p:nvPr/>
        </p:nvSpPr>
        <p:spPr>
          <a:xfrm>
            <a:off x="4211948" y="4867695"/>
            <a:ext cx="1329938" cy="1122565"/>
          </a:xfrm>
          <a:prstGeom prst="rect">
            <a:avLst/>
          </a:prstGeom>
          <a:blipFill>
            <a:blip r:embed="rId7" cstate="print"/>
            <a:stretch>
              <a:fillRect/>
            </a:stretch>
          </a:blipFill>
        </p:spPr>
        <p:txBody>
          <a:bodyPr wrap="square" lIns="0" tIns="0" rIns="0" bIns="0" rtlCol="0"/>
          <a:lstStyle/>
          <a:p>
            <a:endParaRPr/>
          </a:p>
        </p:txBody>
      </p:sp>
      <p:sp>
        <p:nvSpPr>
          <p:cNvPr id="43" name="object 20"/>
          <p:cNvSpPr/>
          <p:nvPr/>
        </p:nvSpPr>
        <p:spPr>
          <a:xfrm>
            <a:off x="4211947" y="4867695"/>
            <a:ext cx="1330325" cy="1122680"/>
          </a:xfrm>
          <a:custGeom>
            <a:avLst/>
            <a:gdLst/>
            <a:ahLst/>
            <a:cxnLst/>
            <a:rect l="l" t="t" r="r" b="b"/>
            <a:pathLst>
              <a:path w="1330325" h="1122679">
                <a:moveTo>
                  <a:pt x="0" y="561282"/>
                </a:moveTo>
                <a:lnTo>
                  <a:pt x="324377" y="0"/>
                </a:lnTo>
                <a:lnTo>
                  <a:pt x="1005561" y="0"/>
                </a:lnTo>
                <a:lnTo>
                  <a:pt x="1329938" y="561282"/>
                </a:lnTo>
                <a:lnTo>
                  <a:pt x="1005561" y="1122565"/>
                </a:lnTo>
                <a:lnTo>
                  <a:pt x="324377" y="1122565"/>
                </a:lnTo>
                <a:lnTo>
                  <a:pt x="0" y="561282"/>
                </a:lnTo>
                <a:close/>
              </a:path>
            </a:pathLst>
          </a:custGeom>
          <a:ln w="9524">
            <a:solidFill>
              <a:srgbClr val="000000"/>
            </a:solidFill>
          </a:ln>
        </p:spPr>
        <p:txBody>
          <a:bodyPr wrap="square" lIns="0" tIns="0" rIns="0" bIns="0" rtlCol="0"/>
          <a:lstStyle/>
          <a:p>
            <a:endParaRPr/>
          </a:p>
        </p:txBody>
      </p:sp>
      <p:sp>
        <p:nvSpPr>
          <p:cNvPr id="46" name="object 9"/>
          <p:cNvSpPr txBox="1"/>
          <p:nvPr/>
        </p:nvSpPr>
        <p:spPr>
          <a:xfrm>
            <a:off x="6196965" y="2838450"/>
            <a:ext cx="951865" cy="360680"/>
          </a:xfrm>
          <a:prstGeom prst="rect">
            <a:avLst/>
          </a:prstGeom>
        </p:spPr>
        <p:txBody>
          <a:bodyPr vert="horz" wrap="square" lIns="0" tIns="27939" rIns="0" bIns="0" rtlCol="0">
            <a:spAutoFit/>
          </a:bodyPr>
          <a:lstStyle/>
          <a:p>
            <a:pPr marL="12700" marR="5080">
              <a:lnSpc>
                <a:spcPts val="2600"/>
              </a:lnSpc>
              <a:spcBef>
                <a:spcPts val="220"/>
              </a:spcBef>
            </a:pPr>
            <a:r>
              <a:rPr lang="zh-CN" sz="2200" dirty="0">
                <a:solidFill>
                  <a:srgbClr val="FFFFFF"/>
                </a:solidFill>
                <a:latin typeface="黑体" panose="02010609060101010101" pitchFamily="49" charset="-122"/>
                <a:cs typeface="微软雅黑" panose="020B0503020204020204" charset="-122"/>
              </a:rPr>
              <a:t>精确性</a:t>
            </a:r>
          </a:p>
        </p:txBody>
      </p:sp>
      <p:sp>
        <p:nvSpPr>
          <p:cNvPr id="47" name="object 9"/>
          <p:cNvSpPr txBox="1"/>
          <p:nvPr/>
        </p:nvSpPr>
        <p:spPr>
          <a:xfrm>
            <a:off x="3294380" y="4043680"/>
            <a:ext cx="951865" cy="360680"/>
          </a:xfrm>
          <a:prstGeom prst="rect">
            <a:avLst/>
          </a:prstGeom>
        </p:spPr>
        <p:txBody>
          <a:bodyPr vert="horz" wrap="square" lIns="0" tIns="27939" rIns="0" bIns="0" rtlCol="0">
            <a:spAutoFit/>
          </a:bodyPr>
          <a:lstStyle/>
          <a:p>
            <a:pPr marL="12700" marR="5080">
              <a:lnSpc>
                <a:spcPts val="2600"/>
              </a:lnSpc>
              <a:spcBef>
                <a:spcPts val="220"/>
              </a:spcBef>
            </a:pPr>
            <a:r>
              <a:rPr lang="zh-CN" sz="2200" dirty="0">
                <a:solidFill>
                  <a:srgbClr val="FFFFFF"/>
                </a:solidFill>
                <a:latin typeface="黑体" panose="02010609060101010101" pitchFamily="49" charset="-122"/>
                <a:cs typeface="微软雅黑" panose="020B0503020204020204" charset="-122"/>
              </a:rPr>
              <a:t>清晰性</a:t>
            </a:r>
          </a:p>
        </p:txBody>
      </p:sp>
      <p:sp>
        <p:nvSpPr>
          <p:cNvPr id="48" name="object 9"/>
          <p:cNvSpPr txBox="1"/>
          <p:nvPr/>
        </p:nvSpPr>
        <p:spPr>
          <a:xfrm>
            <a:off x="7412355" y="4043680"/>
            <a:ext cx="951865" cy="360680"/>
          </a:xfrm>
          <a:prstGeom prst="rect">
            <a:avLst/>
          </a:prstGeom>
        </p:spPr>
        <p:txBody>
          <a:bodyPr vert="horz" wrap="square" lIns="0" tIns="27939" rIns="0" bIns="0" rtlCol="0">
            <a:spAutoFit/>
          </a:bodyPr>
          <a:lstStyle/>
          <a:p>
            <a:pPr marL="12700" marR="5080">
              <a:lnSpc>
                <a:spcPts val="2600"/>
              </a:lnSpc>
              <a:spcBef>
                <a:spcPts val="220"/>
              </a:spcBef>
            </a:pPr>
            <a:r>
              <a:rPr lang="zh-CN" sz="2200" dirty="0">
                <a:solidFill>
                  <a:srgbClr val="FFFFFF"/>
                </a:solidFill>
                <a:latin typeface="黑体" panose="02010609060101010101" pitchFamily="49" charset="-122"/>
                <a:cs typeface="微软雅黑" panose="020B0503020204020204" charset="-122"/>
              </a:rPr>
              <a:t>完整性</a:t>
            </a:r>
          </a:p>
        </p:txBody>
      </p:sp>
      <p:sp>
        <p:nvSpPr>
          <p:cNvPr id="49" name="object 9"/>
          <p:cNvSpPr txBox="1"/>
          <p:nvPr/>
        </p:nvSpPr>
        <p:spPr>
          <a:xfrm>
            <a:off x="4460240" y="5259070"/>
            <a:ext cx="951865" cy="360680"/>
          </a:xfrm>
          <a:prstGeom prst="rect">
            <a:avLst/>
          </a:prstGeom>
        </p:spPr>
        <p:txBody>
          <a:bodyPr vert="horz" wrap="square" lIns="0" tIns="27939" rIns="0" bIns="0" rtlCol="0">
            <a:spAutoFit/>
          </a:bodyPr>
          <a:lstStyle/>
          <a:p>
            <a:pPr marL="12700" marR="5080">
              <a:lnSpc>
                <a:spcPts val="2600"/>
              </a:lnSpc>
              <a:spcBef>
                <a:spcPts val="220"/>
              </a:spcBef>
            </a:pPr>
            <a:r>
              <a:rPr lang="zh-CN" sz="2200" dirty="0">
                <a:solidFill>
                  <a:srgbClr val="FFFFFF"/>
                </a:solidFill>
                <a:latin typeface="黑体" panose="02010609060101010101" pitchFamily="49" charset="-122"/>
                <a:cs typeface="微软雅黑" panose="020B0503020204020204" charset="-122"/>
              </a:rPr>
              <a:t>灵活性</a:t>
            </a:r>
          </a:p>
        </p:txBody>
      </p:sp>
      <p:sp>
        <p:nvSpPr>
          <p:cNvPr id="50" name="object 9"/>
          <p:cNvSpPr txBox="1"/>
          <p:nvPr/>
        </p:nvSpPr>
        <p:spPr>
          <a:xfrm>
            <a:off x="6328410" y="5102860"/>
            <a:ext cx="650240" cy="694055"/>
          </a:xfrm>
          <a:prstGeom prst="rect">
            <a:avLst/>
          </a:prstGeom>
        </p:spPr>
        <p:txBody>
          <a:bodyPr vert="horz" wrap="square" lIns="0" tIns="27939" rIns="0" bIns="0" rtlCol="0">
            <a:spAutoFit/>
          </a:bodyPr>
          <a:lstStyle/>
          <a:p>
            <a:pPr marL="12700" marR="5080">
              <a:lnSpc>
                <a:spcPts val="2600"/>
              </a:lnSpc>
              <a:spcBef>
                <a:spcPts val="220"/>
              </a:spcBef>
            </a:pPr>
            <a:r>
              <a:rPr lang="zh-CN" sz="2200" dirty="0">
                <a:solidFill>
                  <a:srgbClr val="FFFFFF"/>
                </a:solidFill>
                <a:latin typeface="黑体" panose="02010609060101010101" pitchFamily="49" charset="-122"/>
                <a:cs typeface="微软雅黑" panose="020B0503020204020204" charset="-122"/>
              </a:rPr>
              <a:t>可追溯性</a:t>
            </a:r>
          </a:p>
        </p:txBody>
      </p:sp>
      <p:sp>
        <p:nvSpPr>
          <p:cNvPr id="51" name="圆角矩形标注 50"/>
          <p:cNvSpPr/>
          <p:nvPr/>
        </p:nvSpPr>
        <p:spPr>
          <a:xfrm>
            <a:off x="7069455" y="1216025"/>
            <a:ext cx="3177540" cy="753110"/>
          </a:xfrm>
          <a:prstGeom prst="wedgeRoundRectCallout">
            <a:avLst>
              <a:gd name="adj1" fmla="val -40246"/>
              <a:gd name="adj2" fmla="val 634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mn-ea"/>
                <a:sym typeface="+mn-lt"/>
              </a:rPr>
              <a:t>什么是</a:t>
            </a:r>
            <a:r>
              <a:rPr kumimoji="0" lang="zh-CN" altLang="en-US" sz="2400" b="0" i="0" u="none" strike="noStrike" kern="1200" cap="none" spc="0" normalizeH="0" baseline="0" noProof="0" dirty="0">
                <a:ln>
                  <a:noFill/>
                </a:ln>
                <a:solidFill>
                  <a:srgbClr val="FF0000"/>
                </a:solidFill>
                <a:effectLst/>
                <a:uLnTx/>
                <a:uFillTx/>
                <a:cs typeface="+mn-ea"/>
                <a:sym typeface="+mn-lt"/>
              </a:rPr>
              <a:t>高质量文档</a:t>
            </a:r>
            <a:r>
              <a:rPr kumimoji="0" lang="zh-CN" altLang="en-US" sz="2400" b="0" i="0" u="none" strike="noStrike" kern="1200" cap="none" spc="0" normalizeH="0" baseline="0" noProof="0" dirty="0">
                <a:ln>
                  <a:noFill/>
                </a:ln>
                <a:solidFill>
                  <a:schemeClr val="tx1"/>
                </a:solidFill>
                <a:effectLst/>
                <a:uLnTx/>
                <a:uFillTx/>
                <a:cs typeface="+mn-ea"/>
                <a:sym typeface="+mn-lt"/>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1 </a:t>
            </a:r>
            <a:r>
              <a:rPr lang="zh-CN"/>
              <a:t>含义</a:t>
            </a:r>
          </a:p>
        </p:txBody>
      </p:sp>
      <p:sp>
        <p:nvSpPr>
          <p:cNvPr id="3" name="文本占位符 2"/>
          <p:cNvSpPr>
            <a:spLocks noGrp="1"/>
          </p:cNvSpPr>
          <p:nvPr>
            <p:ph type="body" idx="1"/>
          </p:nvPr>
        </p:nvSpPr>
        <p:spPr>
          <a:xfrm>
            <a:off x="760095" y="2122805"/>
            <a:ext cx="9803765" cy="3891915"/>
          </a:xfrm>
        </p:spPr>
        <p:txBody>
          <a:bodyPr>
            <a:normAutofit lnSpcReduction="10000"/>
          </a:bodyPr>
          <a:lstStyle/>
          <a:p>
            <a:pPr marL="342900" indent="-342900" algn="l">
              <a:lnSpc>
                <a:spcPct val="150000"/>
              </a:lnSpc>
              <a:buClr>
                <a:srgbClr val="0070C0"/>
              </a:buClr>
              <a:buFont typeface="Wingdings" panose="05000000000000000000" pitchFamily="2" charset="2"/>
              <a:buChar char="p"/>
            </a:pPr>
            <a:r>
              <a:rPr>
                <a:sym typeface="+mn-ea"/>
              </a:rPr>
              <a:t>针对性：分清文档读者对象，避免使用过多的专业术语。</a:t>
            </a:r>
            <a:endParaRPr lang="zh-CN" altLang="en-US" dirty="0"/>
          </a:p>
          <a:p>
            <a:pPr marL="342900" indent="-342900" algn="l">
              <a:lnSpc>
                <a:spcPct val="150000"/>
              </a:lnSpc>
              <a:buClr>
                <a:srgbClr val="0070C0"/>
              </a:buClr>
              <a:buFont typeface="Wingdings" panose="05000000000000000000" pitchFamily="2" charset="2"/>
              <a:buChar char="p"/>
            </a:pPr>
            <a:r>
              <a:rPr>
                <a:sym typeface="+mn-ea"/>
              </a:rPr>
              <a:t>精确性：描述确切，避免多义性，不同文档内容需协调一致，无矛盾。</a:t>
            </a:r>
          </a:p>
          <a:p>
            <a:pPr marL="342900" indent="-342900" algn="l">
              <a:lnSpc>
                <a:spcPct val="150000"/>
              </a:lnSpc>
              <a:buClr>
                <a:srgbClr val="0070C0"/>
              </a:buClr>
              <a:buFont typeface="Wingdings" panose="05000000000000000000" pitchFamily="2" charset="2"/>
              <a:buChar char="p"/>
            </a:pPr>
            <a:r>
              <a:rPr>
                <a:sym typeface="+mn-ea"/>
              </a:rPr>
              <a:t>清晰性：文档应简明扼要，适当使用图表增强理解。</a:t>
            </a:r>
          </a:p>
          <a:p>
            <a:pPr marL="342900" indent="-342900" algn="l">
              <a:lnSpc>
                <a:spcPct val="150000"/>
              </a:lnSpc>
              <a:buClr>
                <a:srgbClr val="0070C0"/>
              </a:buClr>
              <a:buFont typeface="Wingdings" panose="05000000000000000000" pitchFamily="2" charset="2"/>
              <a:buChar char="p"/>
            </a:pPr>
            <a:r>
              <a:rPr lang="zh-CN" altLang="en-US"/>
              <a:t>完整性：避免过多引用其他文档内容，同一项目的文档应保持一致</a:t>
            </a:r>
          </a:p>
          <a:p>
            <a:pPr marL="342900" indent="-342900" algn="l">
              <a:lnSpc>
                <a:spcPct val="150000"/>
              </a:lnSpc>
              <a:buClr>
                <a:srgbClr val="0070C0"/>
              </a:buClr>
              <a:buFont typeface="Wingdings" panose="05000000000000000000" pitchFamily="2" charset="2"/>
              <a:buChar char="p"/>
            </a:pPr>
            <a:r>
              <a:rPr lang="zh-CN" altLang="en-US"/>
              <a:t>灵活性：根据项目规模和复杂度，灵活调整文档结构</a:t>
            </a:r>
          </a:p>
          <a:p>
            <a:pPr marL="342900" indent="-342900" algn="l">
              <a:lnSpc>
                <a:spcPct val="150000"/>
              </a:lnSpc>
              <a:buClr>
                <a:srgbClr val="0070C0"/>
              </a:buClr>
              <a:buFont typeface="Wingdings" panose="05000000000000000000" pitchFamily="2" charset="2"/>
              <a:buChar char="p"/>
            </a:pPr>
            <a:r>
              <a:rPr lang="zh-CN" altLang="en-US"/>
              <a:t>可追溯性：文档间存在继承关系，项目各阶段的文档应相互关联。</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2 </a:t>
            </a:r>
            <a:r>
              <a:rPr lang="zh-CN"/>
              <a:t>作用</a:t>
            </a:r>
          </a:p>
        </p:txBody>
      </p:sp>
      <p:sp>
        <p:nvSpPr>
          <p:cNvPr id="15" name="文本占位符 14"/>
          <p:cNvSpPr>
            <a:spLocks noGrp="1"/>
          </p:cNvSpPr>
          <p:nvPr/>
        </p:nvSpPr>
        <p:spPr>
          <a:xfrm>
            <a:off x="820420" y="2369820"/>
            <a:ext cx="10393680" cy="3961765"/>
          </a:xfrm>
          <a:prstGeom prst="rect">
            <a:avLst/>
          </a:prstGeom>
        </p:spPr>
        <p:txBody>
          <a:bodyPr vert="horz" lIns="90000" tIns="46800" rIns="90000" bIns="46800" rtlCol="0">
            <a:normAutofit/>
          </a:bodyPr>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a:sym typeface="+mn-ea"/>
              </a:rPr>
              <a:t>软件文档是开发管理工作的依据和检查软件开发进度和开发质量的标准。</a:t>
            </a:r>
            <a:endParaRPr lang="zh-CN" altLang="en-US"/>
          </a:p>
          <a:p>
            <a:pPr marL="342900" indent="-342900" algn="l">
              <a:lnSpc>
                <a:spcPct val="150000"/>
              </a:lnSpc>
              <a:buClr>
                <a:srgbClr val="0070C0"/>
              </a:buClr>
              <a:buFont typeface="Wingdings" panose="05000000000000000000" pitchFamily="2" charset="2"/>
              <a:buChar char="p"/>
            </a:pPr>
            <a:r>
              <a:rPr>
                <a:sym typeface="+mn-ea"/>
              </a:rPr>
              <a:t>软件文档有助于提高联系和开发效率。</a:t>
            </a:r>
            <a:endParaRPr lang="zh-CN" altLang="en-US"/>
          </a:p>
          <a:p>
            <a:pPr marL="342900" indent="-342900" algn="l">
              <a:lnSpc>
                <a:spcPct val="150000"/>
              </a:lnSpc>
              <a:buClr>
                <a:srgbClr val="0070C0"/>
              </a:buClr>
              <a:buFont typeface="Wingdings" panose="05000000000000000000" pitchFamily="2" charset="2"/>
              <a:buChar char="p"/>
            </a:pPr>
            <a:r>
              <a:rPr>
                <a:sym typeface="+mn-ea"/>
              </a:rPr>
              <a:t>软件文档提供软件的运行、维护和培训的有关信息。</a:t>
            </a:r>
            <a:endParaRPr lang="zh-CN" altLang="en-US"/>
          </a:p>
          <a:p>
            <a:pPr marL="342900" indent="-342900" algn="l">
              <a:lnSpc>
                <a:spcPct val="150000"/>
              </a:lnSpc>
              <a:buClr>
                <a:srgbClr val="0070C0"/>
              </a:buClr>
              <a:buFont typeface="Wingdings" panose="05000000000000000000" pitchFamily="2" charset="2"/>
              <a:buChar char="p"/>
            </a:pPr>
            <a:r>
              <a:rPr>
                <a:sym typeface="+mn-ea"/>
              </a:rPr>
              <a:t>软件文档能充分展示软件的功能、性能等各项指标。</a:t>
            </a:r>
            <a:endParaRPr>
              <a:latin typeface="+mn-lt"/>
              <a:cs typeface="+mn-cs"/>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3 </a:t>
            </a:r>
            <a:r>
              <a:rPr lang="zh-CN"/>
              <a:t>分类</a:t>
            </a:r>
          </a:p>
        </p:txBody>
      </p:sp>
      <p:grpSp>
        <p:nvGrpSpPr>
          <p:cNvPr id="18" name="组合 17"/>
          <p:cNvGrpSpPr/>
          <p:nvPr/>
        </p:nvGrpSpPr>
        <p:grpSpPr>
          <a:xfrm>
            <a:off x="1145540" y="2811780"/>
            <a:ext cx="9939655" cy="2774315"/>
            <a:chOff x="2372" y="3647"/>
            <a:chExt cx="15653" cy="5238"/>
          </a:xfrm>
        </p:grpSpPr>
        <p:grpSp>
          <p:nvGrpSpPr>
            <p:cNvPr id="15" name="组合 14"/>
            <p:cNvGrpSpPr/>
            <p:nvPr>
              <p:custDataLst>
                <p:tags r:id="rId1"/>
              </p:custDataLst>
            </p:nvPr>
          </p:nvGrpSpPr>
          <p:grpSpPr>
            <a:xfrm>
              <a:off x="2374" y="3647"/>
              <a:ext cx="15651" cy="5237"/>
              <a:chOff x="93480" y="1915878"/>
              <a:chExt cx="9938385" cy="3325495"/>
            </a:xfrm>
          </p:grpSpPr>
          <p:sp>
            <p:nvSpPr>
              <p:cNvPr id="6" name="矩形 5"/>
              <p:cNvSpPr/>
              <p:nvPr>
                <p:custDataLst>
                  <p:tags r:id="rId3"/>
                </p:custDataLst>
              </p:nvPr>
            </p:nvSpPr>
            <p:spPr>
              <a:xfrm>
                <a:off x="93480" y="1917783"/>
                <a:ext cx="2722880"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开发文档</a:t>
                </a:r>
              </a:p>
            </p:txBody>
          </p:sp>
          <p:sp>
            <p:nvSpPr>
              <p:cNvPr id="7" name="矩形 6"/>
              <p:cNvSpPr/>
              <p:nvPr>
                <p:custDataLst>
                  <p:tags r:id="rId4"/>
                </p:custDataLst>
              </p:nvPr>
            </p:nvSpPr>
            <p:spPr>
              <a:xfrm>
                <a:off x="2814455" y="1915878"/>
                <a:ext cx="7194550" cy="82931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软件需求说明书、数据要求说明书、概要设计说明书、</a:t>
                </a:r>
              </a:p>
              <a:p>
                <a:pPr algn="ctr"/>
                <a:r>
                  <a:rPr lang="zh-CN" altLang="en-US" sz="2000" dirty="0">
                    <a:ln w="0"/>
                    <a:solidFill>
                      <a:schemeClr val="tx1"/>
                    </a:solidFill>
                    <a:effectLst>
                      <a:outerShdw blurRad="38100" dist="19050" dir="2700000" algn="tl" rotWithShape="0">
                        <a:schemeClr val="dk1">
                          <a:alpha val="40000"/>
                        </a:schemeClr>
                      </a:outerShdw>
                    </a:effectLst>
                  </a:rPr>
                  <a:t>详细设计说明书、可行性研究报告、项目开发计划</a:t>
                </a:r>
              </a:p>
            </p:txBody>
          </p:sp>
          <p:sp>
            <p:nvSpPr>
              <p:cNvPr id="8" name="矩形 7"/>
              <p:cNvSpPr/>
              <p:nvPr>
                <p:custDataLst>
                  <p:tags r:id="rId5"/>
                </p:custDataLst>
              </p:nvPr>
            </p:nvSpPr>
            <p:spPr>
              <a:xfrm>
                <a:off x="2815090" y="3076023"/>
                <a:ext cx="7195185" cy="91821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项目开发计划、测试计划、测试报告、开发进度月报</a:t>
                </a:r>
              </a:p>
              <a:p>
                <a:pPr algn="ctr"/>
                <a:r>
                  <a:rPr lang="zh-CN" altLang="en-US" sz="2000" dirty="0">
                    <a:ln w="0"/>
                    <a:solidFill>
                      <a:schemeClr val="tx1"/>
                    </a:solidFill>
                    <a:effectLst>
                      <a:outerShdw blurRad="38100" dist="19050" dir="2700000" algn="tl" rotWithShape="0">
                        <a:schemeClr val="dk1">
                          <a:alpha val="40000"/>
                        </a:schemeClr>
                      </a:outerShdw>
                    </a:effectLst>
                  </a:rPr>
                  <a:t>及项目开发总结等</a:t>
                </a:r>
              </a:p>
            </p:txBody>
          </p:sp>
          <p:sp>
            <p:nvSpPr>
              <p:cNvPr id="9" name="矩形 8"/>
              <p:cNvSpPr/>
              <p:nvPr>
                <p:custDataLst>
                  <p:tags r:id="rId6"/>
                </p:custDataLst>
              </p:nvPr>
            </p:nvSpPr>
            <p:spPr>
              <a:xfrm>
                <a:off x="2814455" y="4323798"/>
                <a:ext cx="7217410" cy="91757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用户手册、操作手册、维护修改建议、软件需求说明书</a:t>
                </a:r>
              </a:p>
            </p:txBody>
          </p:sp>
          <p:sp>
            <p:nvSpPr>
              <p:cNvPr id="12" name="矩形 11"/>
              <p:cNvSpPr/>
              <p:nvPr>
                <p:custDataLst>
                  <p:tags r:id="rId7"/>
                </p:custDataLst>
              </p:nvPr>
            </p:nvSpPr>
            <p:spPr>
              <a:xfrm>
                <a:off x="93480" y="3076023"/>
                <a:ext cx="2722880" cy="918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管理文档</a:t>
                </a:r>
              </a:p>
            </p:txBody>
          </p:sp>
        </p:grpSp>
        <p:sp>
          <p:nvSpPr>
            <p:cNvPr id="17" name="矩形 16"/>
            <p:cNvSpPr/>
            <p:nvPr>
              <p:custDataLst>
                <p:tags r:id="rId2"/>
              </p:custDataLst>
            </p:nvPr>
          </p:nvSpPr>
          <p:spPr>
            <a:xfrm>
              <a:off x="2372" y="7439"/>
              <a:ext cx="4288" cy="1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用户文档</a:t>
              </a:r>
            </a:p>
          </p:txBody>
        </p:sp>
      </p:grpSp>
      <p:sp>
        <p:nvSpPr>
          <p:cNvPr id="4" name="文本框 3"/>
          <p:cNvSpPr txBox="1"/>
          <p:nvPr/>
        </p:nvSpPr>
        <p:spPr>
          <a:xfrm>
            <a:off x="761365" y="2141220"/>
            <a:ext cx="6096000" cy="460375"/>
          </a:xfrm>
          <a:prstGeom prst="rect">
            <a:avLst/>
          </a:prstGeom>
          <a:noFill/>
        </p:spPr>
        <p:txBody>
          <a:bodyPr wrap="square" rtlCol="0" anchor="t">
            <a:spAutoFit/>
          </a:bodyPr>
          <a:lstStyle/>
          <a:p>
            <a:r>
              <a:rPr lang="zh-CN" sz="2400">
                <a:sym typeface="+mn-ea"/>
              </a:rPr>
              <a:t>（</a:t>
            </a:r>
            <a:r>
              <a:rPr lang="en-US" altLang="zh-CN" sz="2400">
                <a:sym typeface="+mn-ea"/>
              </a:rPr>
              <a:t>1</a:t>
            </a:r>
            <a:r>
              <a:rPr lang="zh-CN" altLang="en-US" sz="2400">
                <a:sym typeface="+mn-ea"/>
              </a:rPr>
              <a:t>）根据</a:t>
            </a:r>
            <a:r>
              <a:rPr sz="2400">
                <a:sym typeface="+mn-ea"/>
              </a:rPr>
              <a:t>文档产生和使用的范围</a:t>
            </a:r>
            <a:endParaRPr lang="zh-CN" altLang="en-US" sz="2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Part.01</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软件工程标准化</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3 </a:t>
            </a:r>
            <a:r>
              <a:rPr lang="zh-CN"/>
              <a:t>分类</a:t>
            </a:r>
          </a:p>
        </p:txBody>
      </p:sp>
      <p:sp>
        <p:nvSpPr>
          <p:cNvPr id="5" name="文本框 4"/>
          <p:cNvSpPr txBox="1"/>
          <p:nvPr/>
        </p:nvSpPr>
        <p:spPr>
          <a:xfrm>
            <a:off x="810260" y="2214245"/>
            <a:ext cx="8211185" cy="460375"/>
          </a:xfrm>
          <a:prstGeom prst="rect">
            <a:avLst/>
          </a:prstGeom>
          <a:noFill/>
        </p:spPr>
        <p:txBody>
          <a:bodyPr wrap="square" rtlCol="0" anchor="t">
            <a:spAutoFit/>
          </a:bodyPr>
          <a:lstStyle/>
          <a:p>
            <a:r>
              <a:rPr lang="zh-CN" sz="2400">
                <a:sym typeface="+mn-ea"/>
              </a:rPr>
              <a:t>（</a:t>
            </a:r>
            <a:r>
              <a:rPr lang="en-US" altLang="zh-CN" sz="2400">
                <a:sym typeface="+mn-ea"/>
              </a:rPr>
              <a:t>2</a:t>
            </a:r>
            <a:r>
              <a:rPr lang="zh-CN" altLang="en-US" sz="2400">
                <a:sym typeface="+mn-ea"/>
              </a:rPr>
              <a:t>）根据</a:t>
            </a:r>
            <a:r>
              <a:rPr sz="2400">
                <a:sym typeface="+mn-ea"/>
              </a:rPr>
              <a:t>文档内容</a:t>
            </a:r>
            <a:r>
              <a:rPr lang="zh-CN" sz="2400">
                <a:sym typeface="+mn-ea"/>
              </a:rPr>
              <a:t>：可分为</a:t>
            </a:r>
            <a:r>
              <a:rPr lang="zh-CN" sz="2400">
                <a:solidFill>
                  <a:srgbClr val="FF0000"/>
                </a:solidFill>
                <a:sym typeface="+mn-ea"/>
              </a:rPr>
              <a:t>用户文档</a:t>
            </a:r>
            <a:r>
              <a:rPr lang="zh-CN" sz="2400">
                <a:sym typeface="+mn-ea"/>
              </a:rPr>
              <a:t>和</a:t>
            </a:r>
            <a:r>
              <a:rPr lang="zh-CN" sz="2400">
                <a:solidFill>
                  <a:srgbClr val="FF0000"/>
                </a:solidFill>
                <a:sym typeface="+mn-ea"/>
              </a:rPr>
              <a:t>系统文档</a:t>
            </a:r>
            <a:r>
              <a:rPr lang="zh-CN" sz="2400">
                <a:sym typeface="+mn-ea"/>
              </a:rPr>
              <a:t>两类</a:t>
            </a:r>
          </a:p>
        </p:txBody>
      </p:sp>
      <p:sp>
        <p:nvSpPr>
          <p:cNvPr id="10" name="文本占位符 14"/>
          <p:cNvSpPr>
            <a:spLocks noGrp="1"/>
          </p:cNvSpPr>
          <p:nvPr/>
        </p:nvSpPr>
        <p:spPr>
          <a:xfrm>
            <a:off x="1153160" y="2981960"/>
            <a:ext cx="8485505" cy="3287395"/>
          </a:xfrm>
          <a:prstGeom prst="rect">
            <a:avLst/>
          </a:prstGeom>
        </p:spPr>
        <p:txBody>
          <a:bodyPr vert="horz" lIns="90000" tIns="46800" rIns="90000" bIns="46800" rtlCol="0">
            <a:normAutofit/>
          </a:bodyPr>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90000"/>
              </a:lnSpc>
              <a:buClr>
                <a:srgbClr val="0070C0"/>
              </a:buClr>
              <a:buFont typeface="Wingdings" panose="05000000000000000000" pitchFamily="2" charset="2"/>
              <a:buChar char="p"/>
            </a:pPr>
            <a:r>
              <a:rPr>
                <a:sym typeface="+mn-ea"/>
              </a:rPr>
              <a:t>用户文档主要描述系统功能和使用方法，并不关心这些功能是怎样实现的，应包括功能描述、安装文档、使用手册、参考手册、操作员指南等。</a:t>
            </a:r>
          </a:p>
          <a:p>
            <a:pPr marL="342900" indent="-342900" algn="l">
              <a:lnSpc>
                <a:spcPct val="190000"/>
              </a:lnSpc>
              <a:buClr>
                <a:srgbClr val="0070C0"/>
              </a:buClr>
              <a:buFont typeface="Wingdings" panose="05000000000000000000" pitchFamily="2" charset="2"/>
              <a:buChar char="p"/>
            </a:pPr>
            <a:r>
              <a:rPr>
                <a:sym typeface="+mn-ea"/>
              </a:rPr>
              <a:t>系统文档主要描述系统设计、实现和测试等各方面的内容</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4 </a:t>
            </a:r>
            <a:r>
              <a:rPr lang="zh-CN"/>
              <a:t>常用软件文档</a:t>
            </a:r>
          </a:p>
        </p:txBody>
      </p:sp>
      <p:sp>
        <p:nvSpPr>
          <p:cNvPr id="15" name="文本占位符 14"/>
          <p:cNvSpPr>
            <a:spLocks noGrp="1"/>
          </p:cNvSpPr>
          <p:nvPr/>
        </p:nvSpPr>
        <p:spPr>
          <a:xfrm>
            <a:off x="820420" y="2247900"/>
            <a:ext cx="4135120" cy="4148455"/>
          </a:xfrm>
          <a:prstGeom prst="rect">
            <a:avLst/>
          </a:prstGeom>
        </p:spPr>
        <p:txBody>
          <a:bodyPr vert="horz" lIns="90000" tIns="46800" rIns="90000" bIns="46800" rtlCol="0">
            <a:normAutofit/>
          </a:bodyPr>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a:sym typeface="+mn-ea"/>
              </a:rPr>
              <a:t>可行性研究报告</a:t>
            </a:r>
            <a:endParaRPr lang="zh-CN" altLang="en-US"/>
          </a:p>
          <a:p>
            <a:pPr marL="342900" indent="-342900" algn="l">
              <a:lnSpc>
                <a:spcPct val="150000"/>
              </a:lnSpc>
              <a:buClr>
                <a:srgbClr val="0070C0"/>
              </a:buClr>
              <a:buFont typeface="Wingdings" panose="05000000000000000000" pitchFamily="2" charset="2"/>
              <a:buChar char="p"/>
            </a:pPr>
            <a:r>
              <a:rPr>
                <a:sym typeface="+mn-ea"/>
              </a:rPr>
              <a:t>项目开发计划</a:t>
            </a:r>
          </a:p>
          <a:p>
            <a:pPr marL="342900" indent="-342900" algn="l">
              <a:lnSpc>
                <a:spcPct val="150000"/>
              </a:lnSpc>
              <a:buClr>
                <a:srgbClr val="0070C0"/>
              </a:buClr>
              <a:buFont typeface="Wingdings" panose="05000000000000000000" pitchFamily="2" charset="2"/>
              <a:buChar char="p"/>
            </a:pPr>
            <a:r>
              <a:rPr>
                <a:sym typeface="+mn-ea"/>
              </a:rPr>
              <a:t>软件需求规格说明</a:t>
            </a:r>
          </a:p>
          <a:p>
            <a:pPr marL="342900" indent="-342900" algn="l">
              <a:lnSpc>
                <a:spcPct val="150000"/>
              </a:lnSpc>
              <a:buClr>
                <a:srgbClr val="0070C0"/>
              </a:buClr>
              <a:buFont typeface="Wingdings" panose="05000000000000000000" pitchFamily="2" charset="2"/>
              <a:buChar char="p"/>
            </a:pPr>
            <a:r>
              <a:rPr>
                <a:sym typeface="+mn-ea"/>
              </a:rPr>
              <a:t>数据要求规格说明</a:t>
            </a:r>
          </a:p>
          <a:p>
            <a:pPr marL="342900" indent="-342900" algn="l">
              <a:lnSpc>
                <a:spcPct val="150000"/>
              </a:lnSpc>
              <a:buClr>
                <a:srgbClr val="0070C0"/>
              </a:buClr>
              <a:buFont typeface="Wingdings" panose="05000000000000000000" pitchFamily="2" charset="2"/>
              <a:buChar char="p"/>
            </a:pPr>
            <a:r>
              <a:rPr>
                <a:sym typeface="+mn-ea"/>
              </a:rPr>
              <a:t>概要设计规格说明</a:t>
            </a:r>
          </a:p>
          <a:p>
            <a:pPr marL="342900" indent="-342900" algn="l">
              <a:lnSpc>
                <a:spcPct val="150000"/>
              </a:lnSpc>
              <a:buClr>
                <a:srgbClr val="0070C0"/>
              </a:buClr>
              <a:buFont typeface="Wingdings" panose="05000000000000000000" pitchFamily="2" charset="2"/>
              <a:buChar char="p"/>
            </a:pPr>
            <a:r>
              <a:rPr>
                <a:sym typeface="+mn-ea"/>
              </a:rPr>
              <a:t>详细设计规格说明</a:t>
            </a:r>
          </a:p>
          <a:p>
            <a:pPr marL="342900" indent="-342900" algn="l">
              <a:lnSpc>
                <a:spcPct val="150000"/>
              </a:lnSpc>
              <a:buClr>
                <a:srgbClr val="0070C0"/>
              </a:buClr>
              <a:buFont typeface="Wingdings" panose="05000000000000000000" pitchFamily="2" charset="2"/>
              <a:buChar char="p"/>
            </a:pPr>
            <a:endParaRPr>
              <a:sym typeface="+mn-ea"/>
            </a:endParaRPr>
          </a:p>
        </p:txBody>
      </p:sp>
      <p:sp>
        <p:nvSpPr>
          <p:cNvPr id="4" name="文本占位符 14"/>
          <p:cNvSpPr>
            <a:spLocks noGrp="1"/>
          </p:cNvSpPr>
          <p:nvPr/>
        </p:nvSpPr>
        <p:spPr>
          <a:xfrm>
            <a:off x="5594985" y="2032635"/>
            <a:ext cx="4135120" cy="4578985"/>
          </a:xfrm>
          <a:prstGeom prst="rect">
            <a:avLst/>
          </a:prstGeom>
        </p:spPr>
        <p:txBody>
          <a:bodyPr vert="horz" lIns="90000" tIns="46800" rIns="90000" bIns="46800" rtlCol="0">
            <a:normAutofit fontScale="97500"/>
          </a:bodyPr>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a:sym typeface="+mn-ea"/>
              </a:rPr>
              <a:t>用户手册</a:t>
            </a:r>
          </a:p>
          <a:p>
            <a:pPr marL="342900" indent="-342900" algn="l">
              <a:lnSpc>
                <a:spcPct val="150000"/>
              </a:lnSpc>
              <a:buClr>
                <a:srgbClr val="0070C0"/>
              </a:buClr>
              <a:buFont typeface="Wingdings" panose="05000000000000000000" pitchFamily="2" charset="2"/>
              <a:buChar char="p"/>
            </a:pPr>
            <a:r>
              <a:rPr>
                <a:sym typeface="+mn-ea"/>
              </a:rPr>
              <a:t>操作手册</a:t>
            </a:r>
          </a:p>
          <a:p>
            <a:pPr marL="342900" indent="-342900" algn="l">
              <a:lnSpc>
                <a:spcPct val="150000"/>
              </a:lnSpc>
              <a:buClr>
                <a:srgbClr val="0070C0"/>
              </a:buClr>
              <a:buFont typeface="Wingdings" panose="05000000000000000000" pitchFamily="2" charset="2"/>
              <a:buChar char="p"/>
            </a:pPr>
            <a:r>
              <a:rPr>
                <a:sym typeface="+mn-ea"/>
              </a:rPr>
              <a:t>测试计划</a:t>
            </a:r>
          </a:p>
          <a:p>
            <a:pPr marL="342900" indent="-342900" algn="l">
              <a:lnSpc>
                <a:spcPct val="150000"/>
              </a:lnSpc>
              <a:buClr>
                <a:srgbClr val="0070C0"/>
              </a:buClr>
              <a:buFont typeface="Wingdings" panose="05000000000000000000" pitchFamily="2" charset="2"/>
              <a:buChar char="p"/>
            </a:pPr>
            <a:r>
              <a:rPr>
                <a:sym typeface="+mn-ea"/>
              </a:rPr>
              <a:t>测试分析报告</a:t>
            </a:r>
          </a:p>
          <a:p>
            <a:pPr marL="342900" indent="-342900" algn="l">
              <a:lnSpc>
                <a:spcPct val="150000"/>
              </a:lnSpc>
              <a:buClr>
                <a:srgbClr val="0070C0"/>
              </a:buClr>
              <a:buFont typeface="Wingdings" panose="05000000000000000000" pitchFamily="2" charset="2"/>
              <a:buChar char="p"/>
            </a:pPr>
            <a:r>
              <a:rPr>
                <a:sym typeface="+mn-ea"/>
              </a:rPr>
              <a:t>开发进度月报</a:t>
            </a:r>
          </a:p>
          <a:p>
            <a:pPr marL="342900" indent="-342900" algn="l">
              <a:lnSpc>
                <a:spcPct val="150000"/>
              </a:lnSpc>
              <a:buClr>
                <a:srgbClr val="0070C0"/>
              </a:buClr>
              <a:buFont typeface="Wingdings" panose="05000000000000000000" pitchFamily="2" charset="2"/>
              <a:buChar char="p"/>
            </a:pPr>
            <a:r>
              <a:rPr>
                <a:sym typeface="+mn-ea"/>
              </a:rPr>
              <a:t>项目开发总结报告</a:t>
            </a:r>
          </a:p>
          <a:p>
            <a:pPr marL="342900" indent="-342900" algn="l">
              <a:lnSpc>
                <a:spcPct val="150000"/>
              </a:lnSpc>
              <a:buClr>
                <a:srgbClr val="0070C0"/>
              </a:buClr>
              <a:buFont typeface="Wingdings" panose="05000000000000000000" pitchFamily="2" charset="2"/>
              <a:buChar char="p"/>
            </a:pPr>
            <a:r>
              <a:rPr>
                <a:sym typeface="+mn-ea"/>
              </a:rPr>
              <a:t>维护修改建议</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5 </a:t>
            </a:r>
            <a:r>
              <a:rPr lang="zh-CN"/>
              <a:t>编写</a:t>
            </a:r>
          </a:p>
        </p:txBody>
      </p:sp>
      <p:sp>
        <p:nvSpPr>
          <p:cNvPr id="15" name="文本占位符 14"/>
          <p:cNvSpPr>
            <a:spLocks noGrp="1"/>
          </p:cNvSpPr>
          <p:nvPr/>
        </p:nvSpPr>
        <p:spPr>
          <a:xfrm>
            <a:off x="795655" y="2215515"/>
            <a:ext cx="6991985" cy="3642995"/>
          </a:xfrm>
          <a:prstGeom prst="rect">
            <a:avLst/>
          </a:prstGeom>
        </p:spPr>
        <p:txBody>
          <a:bodyPr vert="horz" lIns="90000" tIns="46800" rIns="90000" bIns="46800" rtlCol="0">
            <a:normAutofit/>
          </a:bodyPr>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lnSpc>
                <a:spcPct val="150000"/>
              </a:lnSpc>
              <a:buClr>
                <a:srgbClr val="0070C0"/>
              </a:buClr>
              <a:buFont typeface="Wingdings" panose="05000000000000000000" pitchFamily="2" charset="2"/>
            </a:pPr>
            <a:r>
              <a:rPr>
                <a:sym typeface="+mn-ea"/>
              </a:rPr>
              <a:t>软件文档的编写原则：</a:t>
            </a:r>
          </a:p>
          <a:p>
            <a:pPr marL="342900" indent="-342900" algn="l">
              <a:lnSpc>
                <a:spcPct val="150000"/>
              </a:lnSpc>
              <a:buClr>
                <a:srgbClr val="0070C0"/>
              </a:buClr>
              <a:buFont typeface="Wingdings" panose="05000000000000000000" pitchFamily="2" charset="2"/>
              <a:buChar char="p"/>
            </a:pPr>
            <a:r>
              <a:rPr>
                <a:sym typeface="+mn-ea"/>
              </a:rPr>
              <a:t>以读者为中心：文字准确、简单明了</a:t>
            </a:r>
          </a:p>
          <a:p>
            <a:pPr marL="342900" indent="-342900" algn="l">
              <a:lnSpc>
                <a:spcPct val="150000"/>
              </a:lnSpc>
              <a:buClr>
                <a:srgbClr val="0070C0"/>
              </a:buClr>
              <a:buFont typeface="Wingdings" panose="05000000000000000000" pitchFamily="2" charset="2"/>
              <a:buChar char="p"/>
            </a:pPr>
            <a:r>
              <a:rPr>
                <a:sym typeface="+mn-ea"/>
              </a:rPr>
              <a:t>结构化编排：层次分明，方便查找</a:t>
            </a:r>
          </a:p>
          <a:p>
            <a:pPr marL="342900" indent="-342900" algn="l">
              <a:lnSpc>
                <a:spcPct val="150000"/>
              </a:lnSpc>
              <a:buClr>
                <a:srgbClr val="0070C0"/>
              </a:buClr>
              <a:buFont typeface="Wingdings" panose="05000000000000000000" pitchFamily="2" charset="2"/>
              <a:buChar char="p"/>
            </a:pPr>
            <a:r>
              <a:rPr>
                <a:sym typeface="+mn-ea"/>
              </a:rPr>
              <a:t>图文结合：图表应靠近相关文字</a:t>
            </a:r>
          </a:p>
          <a:p>
            <a:pPr marL="342900" indent="-342900" algn="l">
              <a:lnSpc>
                <a:spcPct val="150000"/>
              </a:lnSpc>
              <a:buClr>
                <a:srgbClr val="0070C0"/>
              </a:buClr>
              <a:buFont typeface="Wingdings" panose="05000000000000000000" pitchFamily="2" charset="2"/>
              <a:buChar char="p"/>
            </a:pPr>
            <a:r>
              <a:rPr>
                <a:sym typeface="+mn-ea"/>
              </a:rPr>
              <a:t>控制技术术语：定义术语并附词汇表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nvSpPr>
        <p:spPr>
          <a:xfrm>
            <a:off x="746760" y="1987550"/>
            <a:ext cx="8945245" cy="4869815"/>
          </a:xfrm>
          <a:prstGeom prst="rect">
            <a:avLst/>
          </a:prstGeom>
        </p:spPr>
        <p:txBody>
          <a:bodyPr vert="horz" lIns="90000" tIns="46800" rIns="90000" bIns="46800" rtlCol="0"/>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sz="2000">
                <a:sym typeface="+mn-ea"/>
              </a:rPr>
              <a:t>引言（目的、背景、定义、参考资料）</a:t>
            </a:r>
          </a:p>
          <a:p>
            <a:pPr marL="342900" indent="-342900" algn="l">
              <a:lnSpc>
                <a:spcPct val="150000"/>
              </a:lnSpc>
              <a:buClr>
                <a:srgbClr val="0070C0"/>
              </a:buClr>
              <a:buFont typeface="Wingdings" panose="05000000000000000000" pitchFamily="2" charset="2"/>
              <a:buChar char="p"/>
            </a:pPr>
            <a:r>
              <a:rPr sz="2000">
                <a:sym typeface="+mn-ea"/>
              </a:rPr>
              <a:t>可行性研究的前提（要求、目标、条件、方法、评价尺度）</a:t>
            </a:r>
          </a:p>
          <a:p>
            <a:pPr marL="342900" indent="-342900" algn="l">
              <a:lnSpc>
                <a:spcPct val="150000"/>
              </a:lnSpc>
              <a:buClr>
                <a:srgbClr val="0070C0"/>
              </a:buClr>
              <a:buFont typeface="Wingdings" panose="05000000000000000000" pitchFamily="2" charset="2"/>
              <a:buChar char="p"/>
            </a:pPr>
            <a:r>
              <a:rPr sz="2000">
                <a:sym typeface="+mn-ea"/>
              </a:rPr>
              <a:t>现行系统分析（处理流程、工作负荷、费用、人员、设备、局限性）</a:t>
            </a:r>
          </a:p>
          <a:p>
            <a:pPr marL="342900" indent="-342900" algn="l">
              <a:lnSpc>
                <a:spcPct val="150000"/>
              </a:lnSpc>
              <a:buClr>
                <a:srgbClr val="0070C0"/>
              </a:buClr>
              <a:buFont typeface="Wingdings" panose="05000000000000000000" pitchFamily="2" charset="2"/>
              <a:buChar char="p"/>
            </a:pPr>
            <a:r>
              <a:rPr sz="2000">
                <a:sym typeface="+mn-ea"/>
              </a:rPr>
              <a:t>建议的系统（说明、处理流程、改进、影响、局限性、技术条件）</a:t>
            </a:r>
          </a:p>
          <a:p>
            <a:pPr marL="342900" indent="-342900" algn="l">
              <a:lnSpc>
                <a:spcPct val="150000"/>
              </a:lnSpc>
              <a:buClr>
                <a:srgbClr val="0070C0"/>
              </a:buClr>
              <a:buFont typeface="Wingdings" panose="05000000000000000000" pitchFamily="2" charset="2"/>
              <a:buChar char="p"/>
            </a:pPr>
            <a:r>
              <a:rPr sz="2000">
                <a:sym typeface="+mn-ea"/>
              </a:rPr>
              <a:t>可选择的其他系统方案</a:t>
            </a:r>
          </a:p>
          <a:p>
            <a:pPr marL="342900" indent="-342900" algn="l">
              <a:lnSpc>
                <a:spcPct val="150000"/>
              </a:lnSpc>
              <a:buClr>
                <a:srgbClr val="0070C0"/>
              </a:buClr>
              <a:buFont typeface="Wingdings" panose="05000000000000000000" pitchFamily="2" charset="2"/>
              <a:buChar char="p"/>
            </a:pPr>
            <a:r>
              <a:rPr sz="2000">
                <a:sym typeface="+mn-ea"/>
              </a:rPr>
              <a:t>投资及效益分析</a:t>
            </a:r>
          </a:p>
          <a:p>
            <a:pPr marL="342900" indent="-342900" algn="l">
              <a:lnSpc>
                <a:spcPct val="150000"/>
              </a:lnSpc>
              <a:buClr>
                <a:srgbClr val="0070C0"/>
              </a:buClr>
              <a:buFont typeface="Wingdings" panose="05000000000000000000" pitchFamily="2" charset="2"/>
              <a:buChar char="p"/>
            </a:pPr>
            <a:r>
              <a:rPr sz="2000">
                <a:sym typeface="+mn-ea"/>
              </a:rPr>
              <a:t>社会因素方面的可行性</a:t>
            </a:r>
          </a:p>
          <a:p>
            <a:pPr marL="342900" indent="-342900" algn="l">
              <a:lnSpc>
                <a:spcPct val="150000"/>
              </a:lnSpc>
              <a:buClr>
                <a:srgbClr val="0070C0"/>
              </a:buClr>
              <a:buFont typeface="Wingdings" panose="05000000000000000000" pitchFamily="2" charset="2"/>
              <a:buChar char="p"/>
            </a:pPr>
            <a:r>
              <a:rPr sz="2000">
                <a:sym typeface="+mn-ea"/>
              </a:rPr>
              <a:t>结论</a:t>
            </a:r>
          </a:p>
        </p:txBody>
      </p:sp>
      <p:pic>
        <p:nvPicPr>
          <p:cNvPr id="100" name="图片 99"/>
          <p:cNvPicPr/>
          <p:nvPr/>
        </p:nvPicPr>
        <p:blipFill>
          <a:blip r:embed="rId2"/>
          <a:stretch>
            <a:fillRect/>
          </a:stretch>
        </p:blipFill>
        <p:spPr>
          <a:xfrm>
            <a:off x="8844280" y="2555240"/>
            <a:ext cx="3171825" cy="2967355"/>
          </a:xfrm>
          <a:prstGeom prst="rect">
            <a:avLst/>
          </a:prstGeom>
          <a:noFill/>
          <a:ln w="9525">
            <a:noFill/>
          </a:ln>
        </p:spPr>
      </p:pic>
      <p:grpSp>
        <p:nvGrpSpPr>
          <p:cNvPr id="5" name="组合 4"/>
          <p:cNvGrpSpPr/>
          <p:nvPr/>
        </p:nvGrpSpPr>
        <p:grpSpPr>
          <a:xfrm>
            <a:off x="616759" y="1366427"/>
            <a:ext cx="4808220" cy="525780"/>
            <a:chOff x="797704" y="1549584"/>
            <a:chExt cx="6184668" cy="525780"/>
          </a:xfrm>
        </p:grpSpPr>
        <p:sp>
          <p:nvSpPr>
            <p:cNvPr id="9" name="矩形 8"/>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43444" y="1549584"/>
              <a:ext cx="6138928" cy="525780"/>
            </a:xfrm>
            <a:prstGeom prst="rect">
              <a:avLst/>
            </a:prstGeom>
            <a:noFill/>
          </p:spPr>
          <p:txBody>
            <a:bodyPr wrap="square" rtlCol="0">
              <a:noAutofit/>
            </a:bodyPr>
            <a:lstStyle/>
            <a:p>
              <a:r>
                <a:rPr lang="zh-CN" altLang="en-US" sz="2400" dirty="0">
                  <a:uFillTx/>
                  <a:latin typeface="黑体" panose="02010609060101010101" pitchFamily="49" charset="-122"/>
                  <a:cs typeface="微软雅黑" panose="020B0503020204020204" charset="-122"/>
                  <a:sym typeface="+mn-ea"/>
                </a:rPr>
                <a:t>可行性研究报告</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nvSpPr>
        <p:spPr>
          <a:xfrm>
            <a:off x="746760" y="1987550"/>
            <a:ext cx="10816590" cy="2786380"/>
          </a:xfrm>
          <a:prstGeom prst="rect">
            <a:avLst/>
          </a:prstGeom>
        </p:spPr>
        <p:txBody>
          <a:bodyPr vert="horz" lIns="90000" tIns="46800" rIns="90000" bIns="46800" rtlCol="0"/>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a:sym typeface="+mn-ea"/>
              </a:rPr>
              <a:t>引言</a:t>
            </a:r>
          </a:p>
          <a:p>
            <a:pPr marL="800100" lvl="1" indent="-342900" algn="l">
              <a:lnSpc>
                <a:spcPct val="150000"/>
              </a:lnSpc>
              <a:buClr>
                <a:srgbClr val="0070C0"/>
              </a:buClr>
              <a:buFont typeface="Wingdings" panose="05000000000000000000" pitchFamily="2" charset="2"/>
              <a:buChar char="p"/>
            </a:pPr>
            <a:r>
              <a:rPr>
                <a:solidFill>
                  <a:schemeClr val="tx1"/>
                </a:solidFill>
                <a:sym typeface="+mn-ea"/>
              </a:rPr>
              <a:t>目的、背景、定义、参考资料</a:t>
            </a:r>
          </a:p>
          <a:p>
            <a:pPr marL="342900" indent="-342900" algn="l">
              <a:lnSpc>
                <a:spcPct val="150000"/>
              </a:lnSpc>
              <a:buClr>
                <a:srgbClr val="0070C0"/>
              </a:buClr>
              <a:buFont typeface="Wingdings" panose="05000000000000000000" pitchFamily="2" charset="2"/>
              <a:buChar char="p"/>
            </a:pPr>
            <a:r>
              <a:rPr>
                <a:sym typeface="+mn-ea"/>
              </a:rPr>
              <a:t>项目概述</a:t>
            </a:r>
          </a:p>
          <a:p>
            <a:pPr marL="800100" lvl="1" indent="-342900" algn="l">
              <a:lnSpc>
                <a:spcPct val="150000"/>
              </a:lnSpc>
              <a:buClr>
                <a:srgbClr val="0070C0"/>
              </a:buClr>
              <a:buFont typeface="Wingdings" panose="05000000000000000000" pitchFamily="2" charset="2"/>
              <a:buChar char="p"/>
            </a:pPr>
            <a:r>
              <a:rPr>
                <a:solidFill>
                  <a:schemeClr val="tx1"/>
                </a:solidFill>
                <a:sym typeface="+mn-ea"/>
              </a:rPr>
              <a:t>条件与限制、产品</a:t>
            </a:r>
          </a:p>
          <a:p>
            <a:pPr marL="342900" indent="-342900" algn="l">
              <a:lnSpc>
                <a:spcPct val="150000"/>
              </a:lnSpc>
              <a:buClr>
                <a:srgbClr val="0070C0"/>
              </a:buClr>
              <a:buFont typeface="Wingdings" panose="05000000000000000000" pitchFamily="2" charset="2"/>
              <a:buChar char="p"/>
            </a:pPr>
            <a:r>
              <a:rPr>
                <a:sym typeface="+mn-ea"/>
              </a:rPr>
              <a:t>实施计划</a:t>
            </a:r>
          </a:p>
          <a:p>
            <a:pPr marL="800100" lvl="1" indent="-342900" algn="l">
              <a:lnSpc>
                <a:spcPct val="150000"/>
              </a:lnSpc>
              <a:buClr>
                <a:srgbClr val="0070C0"/>
              </a:buClr>
              <a:buFont typeface="Wingdings" panose="05000000000000000000" pitchFamily="2" charset="2"/>
              <a:buChar char="p"/>
            </a:pPr>
            <a:r>
              <a:rPr>
                <a:solidFill>
                  <a:schemeClr val="tx1"/>
                </a:solidFill>
                <a:sym typeface="+mn-ea"/>
              </a:rPr>
              <a:t>任务分解、进度、预算、关键问题、人员组织</a:t>
            </a:r>
            <a:endParaRPr>
              <a:sym typeface="+mn-ea"/>
            </a:endParaRPr>
          </a:p>
          <a:p>
            <a:pPr marL="342900" indent="-342900" algn="l">
              <a:lnSpc>
                <a:spcPct val="150000"/>
              </a:lnSpc>
              <a:buClr>
                <a:srgbClr val="0070C0"/>
              </a:buClr>
              <a:buFont typeface="Wingdings" panose="05000000000000000000" pitchFamily="2" charset="2"/>
              <a:buChar char="p"/>
            </a:pPr>
            <a:r>
              <a:rPr>
                <a:sym typeface="+mn-ea"/>
              </a:rPr>
              <a:t>交付期限</a:t>
            </a:r>
          </a:p>
        </p:txBody>
      </p:sp>
      <p:pic>
        <p:nvPicPr>
          <p:cNvPr id="103" name="图片 102"/>
          <p:cNvPicPr/>
          <p:nvPr/>
        </p:nvPicPr>
        <p:blipFill>
          <a:blip r:embed="rId2"/>
          <a:stretch>
            <a:fillRect/>
          </a:stretch>
        </p:blipFill>
        <p:spPr>
          <a:xfrm>
            <a:off x="6624955" y="1376045"/>
            <a:ext cx="5163820" cy="2557145"/>
          </a:xfrm>
          <a:prstGeom prst="rect">
            <a:avLst/>
          </a:prstGeom>
          <a:noFill/>
          <a:ln w="9525">
            <a:noFill/>
          </a:ln>
        </p:spPr>
      </p:pic>
      <p:pic>
        <p:nvPicPr>
          <p:cNvPr id="104" name="图片 103"/>
          <p:cNvPicPr/>
          <p:nvPr/>
        </p:nvPicPr>
        <p:blipFill>
          <a:blip r:embed="rId3"/>
          <a:srcRect l="5526" t="38982" r="5190"/>
          <a:stretch>
            <a:fillRect/>
          </a:stretch>
        </p:blipFill>
        <p:spPr>
          <a:xfrm>
            <a:off x="7335520" y="4313555"/>
            <a:ext cx="4581525" cy="2203450"/>
          </a:xfrm>
          <a:prstGeom prst="rect">
            <a:avLst/>
          </a:prstGeom>
          <a:noFill/>
          <a:ln w="9525">
            <a:noFill/>
          </a:ln>
        </p:spPr>
      </p:pic>
      <p:grpSp>
        <p:nvGrpSpPr>
          <p:cNvPr id="5" name="组合 4"/>
          <p:cNvGrpSpPr/>
          <p:nvPr/>
        </p:nvGrpSpPr>
        <p:grpSpPr>
          <a:xfrm>
            <a:off x="625014" y="1375952"/>
            <a:ext cx="4808220" cy="525780"/>
            <a:chOff x="797704" y="1549584"/>
            <a:chExt cx="6184668" cy="525780"/>
          </a:xfrm>
        </p:grpSpPr>
        <p:sp>
          <p:nvSpPr>
            <p:cNvPr id="9" name="矩形 8"/>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43444" y="1549584"/>
              <a:ext cx="6138928" cy="525780"/>
            </a:xfrm>
            <a:prstGeom prst="rect">
              <a:avLst/>
            </a:prstGeom>
            <a:noFill/>
          </p:spPr>
          <p:txBody>
            <a:bodyPr wrap="square" rtlCol="0">
              <a:noAutofit/>
            </a:bodyPr>
            <a:lstStyle/>
            <a:p>
              <a:r>
                <a:rPr lang="zh-CN" altLang="en-US" sz="2400" dirty="0">
                  <a:uFillTx/>
                  <a:latin typeface="黑体" panose="02010609060101010101" pitchFamily="49" charset="-122"/>
                  <a:cs typeface="微软雅黑" panose="020B0503020204020204" charset="-122"/>
                  <a:sym typeface="+mn-ea"/>
                </a:rPr>
                <a:t>项目开发计划</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nvSpPr>
        <p:spPr>
          <a:xfrm>
            <a:off x="641985" y="1898015"/>
            <a:ext cx="9139555" cy="4821555"/>
          </a:xfrm>
          <a:prstGeom prst="rect">
            <a:avLst/>
          </a:prstGeom>
        </p:spPr>
        <p:txBody>
          <a:bodyPr vert="horz" lIns="90000" tIns="46800" rIns="90000" bIns="46800" rtlCol="0"/>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sz="2000">
                <a:sym typeface="+mn-ea"/>
              </a:rPr>
              <a:t>引言</a:t>
            </a:r>
          </a:p>
          <a:p>
            <a:pPr marL="342900" indent="-342900" algn="l">
              <a:lnSpc>
                <a:spcPct val="150000"/>
              </a:lnSpc>
              <a:buClr>
                <a:srgbClr val="0070C0"/>
              </a:buClr>
              <a:buFont typeface="Wingdings" panose="05000000000000000000" pitchFamily="2" charset="2"/>
              <a:buChar char="p"/>
            </a:pPr>
            <a:r>
              <a:rPr sz="2000">
                <a:sym typeface="+mn-ea"/>
              </a:rPr>
              <a:t>任务概述（目标、运行环境、条件与限制）</a:t>
            </a:r>
          </a:p>
          <a:p>
            <a:pPr marL="342900" indent="-342900" algn="l">
              <a:lnSpc>
                <a:spcPct val="150000"/>
              </a:lnSpc>
              <a:buClr>
                <a:srgbClr val="0070C0"/>
              </a:buClr>
              <a:buFont typeface="Wingdings" panose="05000000000000000000" pitchFamily="2" charset="2"/>
              <a:buChar char="p"/>
            </a:pPr>
            <a:r>
              <a:rPr sz="2000">
                <a:sym typeface="+mn-ea"/>
              </a:rPr>
              <a:t>数据描述（静态数据、动态数据、数据库描述、数据字典）</a:t>
            </a:r>
          </a:p>
          <a:p>
            <a:pPr marL="342900" indent="-342900" algn="l">
              <a:lnSpc>
                <a:spcPct val="150000"/>
              </a:lnSpc>
              <a:buClr>
                <a:srgbClr val="0070C0"/>
              </a:buClr>
              <a:buFont typeface="Wingdings" panose="05000000000000000000" pitchFamily="2" charset="2"/>
              <a:buChar char="p"/>
            </a:pPr>
            <a:r>
              <a:rPr sz="2000">
                <a:sym typeface="+mn-ea"/>
              </a:rPr>
              <a:t>功能需求（功能划分、功能描述）</a:t>
            </a:r>
          </a:p>
          <a:p>
            <a:pPr marL="342900" indent="-342900" algn="l">
              <a:lnSpc>
                <a:spcPct val="150000"/>
              </a:lnSpc>
              <a:buClr>
                <a:srgbClr val="0070C0"/>
              </a:buClr>
              <a:buFont typeface="Wingdings" panose="05000000000000000000" pitchFamily="2" charset="2"/>
              <a:buChar char="p"/>
            </a:pPr>
            <a:r>
              <a:rPr sz="2000">
                <a:sym typeface="+mn-ea"/>
              </a:rPr>
              <a:t>性能需求（数据精度、时间特性、适应性）</a:t>
            </a:r>
          </a:p>
          <a:p>
            <a:pPr marL="342900" indent="-342900" algn="l">
              <a:lnSpc>
                <a:spcPct val="150000"/>
              </a:lnSpc>
              <a:buClr>
                <a:srgbClr val="0070C0"/>
              </a:buClr>
              <a:buFont typeface="Wingdings" panose="05000000000000000000" pitchFamily="2" charset="2"/>
              <a:buChar char="p"/>
            </a:pPr>
            <a:r>
              <a:rPr sz="2000">
                <a:sym typeface="+mn-ea"/>
              </a:rPr>
              <a:t>运行需求（用户界面、硬件接口、软件接口、故障处理）</a:t>
            </a:r>
          </a:p>
          <a:p>
            <a:pPr marL="342900" indent="-342900" algn="l">
              <a:lnSpc>
                <a:spcPct val="150000"/>
              </a:lnSpc>
              <a:buClr>
                <a:srgbClr val="0070C0"/>
              </a:buClr>
              <a:buFont typeface="Wingdings" panose="05000000000000000000" pitchFamily="2" charset="2"/>
              <a:buChar char="p"/>
            </a:pPr>
            <a:r>
              <a:rPr sz="2000">
                <a:sym typeface="+mn-ea"/>
              </a:rPr>
              <a:t>其他需求（可使用性、安全保密性、可维护性、可移植性）</a:t>
            </a:r>
          </a:p>
        </p:txBody>
      </p:sp>
      <p:pic>
        <p:nvPicPr>
          <p:cNvPr id="109" name="图片 108"/>
          <p:cNvPicPr/>
          <p:nvPr/>
        </p:nvPicPr>
        <p:blipFill>
          <a:blip r:embed="rId2"/>
          <a:stretch>
            <a:fillRect/>
          </a:stretch>
        </p:blipFill>
        <p:spPr>
          <a:xfrm>
            <a:off x="7732395" y="1482725"/>
            <a:ext cx="4330700" cy="4668520"/>
          </a:xfrm>
          <a:prstGeom prst="rect">
            <a:avLst/>
          </a:prstGeom>
          <a:noFill/>
          <a:ln w="9525">
            <a:noFill/>
          </a:ln>
        </p:spPr>
      </p:pic>
      <p:grpSp>
        <p:nvGrpSpPr>
          <p:cNvPr id="5" name="组合 4"/>
          <p:cNvGrpSpPr/>
          <p:nvPr/>
        </p:nvGrpSpPr>
        <p:grpSpPr>
          <a:xfrm>
            <a:off x="642159" y="1372142"/>
            <a:ext cx="4808220" cy="525780"/>
            <a:chOff x="797704" y="1549584"/>
            <a:chExt cx="6184668" cy="525780"/>
          </a:xfrm>
        </p:grpSpPr>
        <p:sp>
          <p:nvSpPr>
            <p:cNvPr id="9" name="矩形 8"/>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43444" y="1549584"/>
              <a:ext cx="6138928" cy="525780"/>
            </a:xfrm>
            <a:prstGeom prst="rect">
              <a:avLst/>
            </a:prstGeom>
            <a:noFill/>
          </p:spPr>
          <p:txBody>
            <a:bodyPr wrap="square" rtlCol="0">
              <a:noAutofit/>
            </a:bodyPr>
            <a:lstStyle/>
            <a:p>
              <a:r>
                <a:rPr lang="zh-CN" altLang="en-US" sz="2400" dirty="0">
                  <a:uFillTx/>
                  <a:latin typeface="黑体" panose="02010609060101010101" pitchFamily="49" charset="-122"/>
                  <a:cs typeface="微软雅黑" panose="020B0503020204020204" charset="-122"/>
                  <a:sym typeface="+mn-ea"/>
                </a:rPr>
                <a:t>软件需求规格说明书</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nvSpPr>
        <p:spPr>
          <a:xfrm>
            <a:off x="746760" y="1664970"/>
            <a:ext cx="8945245" cy="4869815"/>
          </a:xfrm>
          <a:prstGeom prst="rect">
            <a:avLst/>
          </a:prstGeom>
        </p:spPr>
        <p:txBody>
          <a:bodyPr vert="horz" lIns="90000" tIns="46800" rIns="90000" bIns="46800" rtlCol="0"/>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sz="2000">
                <a:sym typeface="+mn-ea"/>
              </a:rPr>
              <a:t>引言</a:t>
            </a:r>
          </a:p>
          <a:p>
            <a:pPr marL="342900" indent="-342900" algn="l">
              <a:lnSpc>
                <a:spcPct val="150000"/>
              </a:lnSpc>
              <a:buClr>
                <a:srgbClr val="0070C0"/>
              </a:buClr>
              <a:buFont typeface="Wingdings" panose="05000000000000000000" pitchFamily="2" charset="2"/>
              <a:buChar char="p"/>
            </a:pPr>
            <a:r>
              <a:rPr sz="2000">
                <a:sym typeface="+mn-ea"/>
              </a:rPr>
              <a:t>任务概述（目标、运行环境、需求概述）</a:t>
            </a:r>
          </a:p>
          <a:p>
            <a:pPr marL="342900" indent="-342900" algn="l">
              <a:lnSpc>
                <a:spcPct val="150000"/>
              </a:lnSpc>
              <a:buClr>
                <a:srgbClr val="0070C0"/>
              </a:buClr>
              <a:buFont typeface="Wingdings" panose="05000000000000000000" pitchFamily="2" charset="2"/>
              <a:buChar char="p"/>
            </a:pPr>
            <a:r>
              <a:rPr sz="2000">
                <a:sym typeface="+mn-ea"/>
              </a:rPr>
              <a:t>总体设计（处理流程、总体结构、功能分配）</a:t>
            </a:r>
          </a:p>
          <a:p>
            <a:pPr marL="342900" indent="-342900" algn="l">
              <a:lnSpc>
                <a:spcPct val="150000"/>
              </a:lnSpc>
              <a:buClr>
                <a:srgbClr val="0070C0"/>
              </a:buClr>
              <a:buFont typeface="Wingdings" panose="05000000000000000000" pitchFamily="2" charset="2"/>
              <a:buChar char="p"/>
            </a:pPr>
            <a:r>
              <a:rPr sz="2000">
                <a:sym typeface="+mn-ea"/>
              </a:rPr>
              <a:t>接口设计（外部接口、内部接口）</a:t>
            </a:r>
          </a:p>
          <a:p>
            <a:pPr marL="342900" indent="-342900" algn="l">
              <a:lnSpc>
                <a:spcPct val="150000"/>
              </a:lnSpc>
              <a:buClr>
                <a:srgbClr val="0070C0"/>
              </a:buClr>
              <a:buFont typeface="Wingdings" panose="05000000000000000000" pitchFamily="2" charset="2"/>
              <a:buChar char="p"/>
            </a:pPr>
            <a:r>
              <a:rPr sz="2000">
                <a:sym typeface="+mn-ea"/>
              </a:rPr>
              <a:t>数据结构设计（逻辑结构、物理结构）</a:t>
            </a:r>
          </a:p>
          <a:p>
            <a:pPr marL="342900" indent="-342900" algn="l">
              <a:lnSpc>
                <a:spcPct val="150000"/>
              </a:lnSpc>
              <a:buClr>
                <a:srgbClr val="0070C0"/>
              </a:buClr>
              <a:buFont typeface="Wingdings" panose="05000000000000000000" pitchFamily="2" charset="2"/>
              <a:buChar char="p"/>
            </a:pPr>
            <a:r>
              <a:rPr sz="2000">
                <a:sym typeface="+mn-ea"/>
              </a:rPr>
              <a:t>运行设计（运行模块组合、运行控制、运行时间）</a:t>
            </a:r>
          </a:p>
          <a:p>
            <a:pPr marL="342900" indent="-342900" algn="l">
              <a:lnSpc>
                <a:spcPct val="150000"/>
              </a:lnSpc>
              <a:buClr>
                <a:srgbClr val="0070C0"/>
              </a:buClr>
              <a:buFont typeface="Wingdings" panose="05000000000000000000" pitchFamily="2" charset="2"/>
              <a:buChar char="p"/>
            </a:pPr>
            <a:r>
              <a:rPr sz="2000">
                <a:sym typeface="+mn-ea"/>
              </a:rPr>
              <a:t>出错处理设计（出错输出信息、出错处理对策）</a:t>
            </a:r>
          </a:p>
          <a:p>
            <a:pPr marL="342900" indent="-342900" algn="l">
              <a:lnSpc>
                <a:spcPct val="150000"/>
              </a:lnSpc>
              <a:buClr>
                <a:srgbClr val="0070C0"/>
              </a:buClr>
              <a:buFont typeface="Wingdings" panose="05000000000000000000" pitchFamily="2" charset="2"/>
              <a:buChar char="p"/>
            </a:pPr>
            <a:r>
              <a:rPr sz="2000">
                <a:sym typeface="+mn-ea"/>
              </a:rPr>
              <a:t>安全保密设计</a:t>
            </a:r>
          </a:p>
          <a:p>
            <a:pPr marL="342900" indent="-342900" algn="l">
              <a:lnSpc>
                <a:spcPct val="150000"/>
              </a:lnSpc>
              <a:buClr>
                <a:srgbClr val="0070C0"/>
              </a:buClr>
              <a:buFont typeface="Wingdings" panose="05000000000000000000" pitchFamily="2" charset="2"/>
              <a:buChar char="p"/>
            </a:pPr>
            <a:r>
              <a:rPr sz="2000">
                <a:sym typeface="+mn-ea"/>
              </a:rPr>
              <a:t>维护设计</a:t>
            </a:r>
          </a:p>
        </p:txBody>
      </p:sp>
      <p:pic>
        <p:nvPicPr>
          <p:cNvPr id="112" name="图片 111"/>
          <p:cNvPicPr/>
          <p:nvPr/>
        </p:nvPicPr>
        <p:blipFill>
          <a:blip r:embed="rId2"/>
          <a:srcRect b="13913"/>
          <a:stretch>
            <a:fillRect/>
          </a:stretch>
        </p:blipFill>
        <p:spPr>
          <a:xfrm>
            <a:off x="6742430" y="2602230"/>
            <a:ext cx="5368290" cy="2223770"/>
          </a:xfrm>
          <a:prstGeom prst="rect">
            <a:avLst/>
          </a:prstGeom>
          <a:noFill/>
          <a:ln w="9525">
            <a:noFill/>
          </a:ln>
        </p:spPr>
      </p:pic>
      <p:grpSp>
        <p:nvGrpSpPr>
          <p:cNvPr id="5" name="组合 4"/>
          <p:cNvGrpSpPr/>
          <p:nvPr/>
        </p:nvGrpSpPr>
        <p:grpSpPr>
          <a:xfrm>
            <a:off x="642159" y="1317532"/>
            <a:ext cx="4808220" cy="525780"/>
            <a:chOff x="797704" y="1549584"/>
            <a:chExt cx="6184668" cy="525780"/>
          </a:xfrm>
        </p:grpSpPr>
        <p:sp>
          <p:nvSpPr>
            <p:cNvPr id="9" name="矩形 8"/>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843444" y="1549584"/>
              <a:ext cx="6138928" cy="525780"/>
            </a:xfrm>
            <a:prstGeom prst="rect">
              <a:avLst/>
            </a:prstGeom>
            <a:noFill/>
          </p:spPr>
          <p:txBody>
            <a:bodyPr wrap="square" rtlCol="0">
              <a:noAutofit/>
            </a:bodyPr>
            <a:lstStyle/>
            <a:p>
              <a:r>
                <a:rPr lang="zh-CN" altLang="en-US" sz="2400" dirty="0">
                  <a:uFillTx/>
                  <a:latin typeface="黑体" panose="02010609060101010101" pitchFamily="49" charset="-122"/>
                  <a:cs typeface="微软雅黑" panose="020B0503020204020204" charset="-122"/>
                  <a:sym typeface="+mn-ea"/>
                </a:rPr>
                <a:t>概要设计说明书</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nvSpPr>
        <p:spPr>
          <a:xfrm>
            <a:off x="414020" y="1836420"/>
            <a:ext cx="8630285" cy="4821555"/>
          </a:xfrm>
          <a:prstGeom prst="rect">
            <a:avLst/>
          </a:prstGeom>
        </p:spPr>
        <p:txBody>
          <a:bodyPr vert="horz" lIns="90000" tIns="46800" rIns="90000" bIns="46800" rtlCol="0"/>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a:sym typeface="+mn-ea"/>
              </a:rPr>
              <a:t>引言</a:t>
            </a:r>
          </a:p>
          <a:p>
            <a:pPr marL="342900" indent="-342900" algn="l">
              <a:lnSpc>
                <a:spcPct val="150000"/>
              </a:lnSpc>
              <a:buClr>
                <a:srgbClr val="0070C0"/>
              </a:buClr>
              <a:buFont typeface="Wingdings" panose="05000000000000000000" pitchFamily="2" charset="2"/>
              <a:buChar char="p"/>
            </a:pPr>
            <a:r>
              <a:rPr>
                <a:sym typeface="+mn-ea"/>
              </a:rPr>
              <a:t>总体设计（需求概述、软件结构）</a:t>
            </a:r>
          </a:p>
          <a:p>
            <a:pPr marL="342900" indent="-342900" algn="l">
              <a:lnSpc>
                <a:spcPct val="150000"/>
              </a:lnSpc>
              <a:buClr>
                <a:srgbClr val="0070C0"/>
              </a:buClr>
              <a:buFont typeface="Wingdings" panose="05000000000000000000" pitchFamily="2" charset="2"/>
              <a:buChar char="p"/>
            </a:pPr>
            <a:r>
              <a:rPr>
                <a:sym typeface="+mn-ea"/>
              </a:rPr>
              <a:t>程序描述（功能、性能、输入、输出、算法、程序逻辑）</a:t>
            </a:r>
          </a:p>
          <a:p>
            <a:pPr marL="342900" indent="-342900" algn="l">
              <a:lnSpc>
                <a:spcPct val="150000"/>
              </a:lnSpc>
              <a:buClr>
                <a:srgbClr val="0070C0"/>
              </a:buClr>
              <a:buFont typeface="Wingdings" panose="05000000000000000000" pitchFamily="2" charset="2"/>
              <a:buChar char="p"/>
            </a:pPr>
            <a:r>
              <a:rPr>
                <a:sym typeface="+mn-ea"/>
              </a:rPr>
              <a:t>接口（存储分配、限制条件、测试要点）</a:t>
            </a:r>
          </a:p>
        </p:txBody>
      </p:sp>
      <p:pic>
        <p:nvPicPr>
          <p:cNvPr id="113" name="图片 112"/>
          <p:cNvPicPr/>
          <p:nvPr/>
        </p:nvPicPr>
        <p:blipFill>
          <a:blip r:embed="rId2"/>
          <a:stretch>
            <a:fillRect/>
          </a:stretch>
        </p:blipFill>
        <p:spPr>
          <a:xfrm>
            <a:off x="8281670" y="1476375"/>
            <a:ext cx="3263900" cy="4869180"/>
          </a:xfrm>
          <a:prstGeom prst="rect">
            <a:avLst/>
          </a:prstGeom>
          <a:noFill/>
          <a:ln w="9525">
            <a:noFill/>
          </a:ln>
        </p:spPr>
      </p:pic>
      <p:sp>
        <p:nvSpPr>
          <p:cNvPr id="2" name="文本框 1"/>
          <p:cNvSpPr txBox="1"/>
          <p:nvPr/>
        </p:nvSpPr>
        <p:spPr>
          <a:xfrm>
            <a:off x="9109075" y="6415405"/>
            <a:ext cx="4064000" cy="368300"/>
          </a:xfrm>
          <a:prstGeom prst="rect">
            <a:avLst/>
          </a:prstGeom>
          <a:noFill/>
        </p:spPr>
        <p:txBody>
          <a:bodyPr wrap="square" rtlCol="0">
            <a:spAutoFit/>
          </a:bodyPr>
          <a:lstStyle/>
          <a:p>
            <a:r>
              <a:rPr lang="zh-CN" altLang="en-US"/>
              <a:t>程序流程图</a:t>
            </a:r>
          </a:p>
        </p:txBody>
      </p:sp>
      <p:pic>
        <p:nvPicPr>
          <p:cNvPr id="3" name="图片 2"/>
          <p:cNvPicPr>
            <a:picLocks noChangeAspect="1"/>
          </p:cNvPicPr>
          <p:nvPr/>
        </p:nvPicPr>
        <p:blipFill>
          <a:blip r:embed="rId3"/>
          <a:stretch>
            <a:fillRect/>
          </a:stretch>
        </p:blipFill>
        <p:spPr>
          <a:xfrm>
            <a:off x="3519170" y="4549775"/>
            <a:ext cx="4030980" cy="1795780"/>
          </a:xfrm>
          <a:prstGeom prst="rect">
            <a:avLst/>
          </a:prstGeom>
        </p:spPr>
      </p:pic>
      <p:sp>
        <p:nvSpPr>
          <p:cNvPr id="5" name="文本框 4"/>
          <p:cNvSpPr txBox="1"/>
          <p:nvPr/>
        </p:nvSpPr>
        <p:spPr>
          <a:xfrm>
            <a:off x="5126355" y="6415405"/>
            <a:ext cx="817245" cy="368300"/>
          </a:xfrm>
          <a:prstGeom prst="rect">
            <a:avLst/>
          </a:prstGeom>
          <a:noFill/>
        </p:spPr>
        <p:txBody>
          <a:bodyPr wrap="square" rtlCol="0">
            <a:spAutoFit/>
          </a:bodyPr>
          <a:lstStyle/>
          <a:p>
            <a:r>
              <a:rPr lang="en-US" altLang="zh-CN"/>
              <a:t>N-S</a:t>
            </a:r>
            <a:r>
              <a:rPr lang="zh-CN" altLang="en-US"/>
              <a:t>图</a:t>
            </a:r>
          </a:p>
        </p:txBody>
      </p:sp>
      <p:grpSp>
        <p:nvGrpSpPr>
          <p:cNvPr id="7" name="组合 6"/>
          <p:cNvGrpSpPr/>
          <p:nvPr/>
        </p:nvGrpSpPr>
        <p:grpSpPr>
          <a:xfrm>
            <a:off x="642159" y="1372142"/>
            <a:ext cx="4808220" cy="525780"/>
            <a:chOff x="797704" y="1549584"/>
            <a:chExt cx="6184668" cy="525780"/>
          </a:xfrm>
        </p:grpSpPr>
        <p:sp>
          <p:nvSpPr>
            <p:cNvPr id="8" name="矩形 7"/>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843444" y="1549584"/>
              <a:ext cx="6138928" cy="525780"/>
            </a:xfrm>
            <a:prstGeom prst="rect">
              <a:avLst/>
            </a:prstGeom>
            <a:noFill/>
          </p:spPr>
          <p:txBody>
            <a:bodyPr wrap="square" rtlCol="0">
              <a:noAutofit/>
            </a:bodyPr>
            <a:lstStyle/>
            <a:p>
              <a:r>
                <a:rPr lang="zh-CN" altLang="en-US" sz="2400" dirty="0">
                  <a:uFillTx/>
                  <a:latin typeface="黑体" panose="02010609060101010101" pitchFamily="49" charset="-122"/>
                  <a:cs typeface="微软雅黑" panose="020B0503020204020204" charset="-122"/>
                  <a:sym typeface="+mn-ea"/>
                </a:rPr>
                <a:t>详细设计说明书</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nvSpPr>
        <p:spPr>
          <a:xfrm>
            <a:off x="641985" y="1898015"/>
            <a:ext cx="9489440" cy="4683760"/>
          </a:xfrm>
          <a:prstGeom prst="rect">
            <a:avLst/>
          </a:prstGeom>
        </p:spPr>
        <p:txBody>
          <a:bodyPr vert="horz" lIns="90000" tIns="46800" rIns="90000" bIns="46800" rtlCol="0"/>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a:sym typeface="+mn-ea"/>
              </a:rPr>
              <a:t>引言</a:t>
            </a:r>
          </a:p>
          <a:p>
            <a:pPr marL="342900" indent="-342900" algn="l">
              <a:lnSpc>
                <a:spcPct val="150000"/>
              </a:lnSpc>
              <a:buClr>
                <a:srgbClr val="0070C0"/>
              </a:buClr>
              <a:buFont typeface="Wingdings" panose="05000000000000000000" pitchFamily="2" charset="2"/>
              <a:buChar char="p"/>
            </a:pPr>
            <a:r>
              <a:rPr>
                <a:sym typeface="+mn-ea"/>
              </a:rPr>
              <a:t>系统说明（系统用途、安全保密、总体说明、程序说明）</a:t>
            </a:r>
          </a:p>
          <a:p>
            <a:pPr marL="342900" indent="-342900" algn="l">
              <a:lnSpc>
                <a:spcPct val="150000"/>
              </a:lnSpc>
              <a:buClr>
                <a:srgbClr val="0070C0"/>
              </a:buClr>
              <a:buFont typeface="Wingdings" panose="05000000000000000000" pitchFamily="2" charset="2"/>
              <a:buChar char="p"/>
            </a:pPr>
            <a:r>
              <a:rPr>
                <a:sym typeface="+mn-ea"/>
              </a:rPr>
              <a:t>操作环境（设备、支持软件、数据库）</a:t>
            </a:r>
          </a:p>
          <a:p>
            <a:pPr marL="342900" indent="-342900" algn="l">
              <a:lnSpc>
                <a:spcPct val="150000"/>
              </a:lnSpc>
              <a:buClr>
                <a:srgbClr val="0070C0"/>
              </a:buClr>
              <a:buFont typeface="Wingdings" panose="05000000000000000000" pitchFamily="2" charset="2"/>
              <a:buChar char="p"/>
            </a:pPr>
            <a:r>
              <a:rPr>
                <a:sym typeface="+mn-ea"/>
              </a:rPr>
              <a:t>维护过程（约定、验证过程、出错及纠正方法）</a:t>
            </a:r>
          </a:p>
          <a:p>
            <a:pPr marL="342900" indent="-342900" algn="l">
              <a:lnSpc>
                <a:spcPct val="150000"/>
              </a:lnSpc>
              <a:buClr>
                <a:srgbClr val="0070C0"/>
              </a:buClr>
              <a:buFont typeface="Wingdings" panose="05000000000000000000" pitchFamily="2" charset="2"/>
              <a:buChar char="p"/>
            </a:pPr>
            <a:r>
              <a:rPr>
                <a:sym typeface="+mn-ea"/>
              </a:rPr>
              <a:t>专用维护程序</a:t>
            </a:r>
          </a:p>
          <a:p>
            <a:pPr marL="342900" indent="-342900" algn="l">
              <a:lnSpc>
                <a:spcPct val="150000"/>
              </a:lnSpc>
              <a:buClr>
                <a:srgbClr val="0070C0"/>
              </a:buClr>
              <a:buFont typeface="Wingdings" panose="05000000000000000000" pitchFamily="2" charset="2"/>
              <a:buChar char="p"/>
            </a:pPr>
            <a:r>
              <a:rPr>
                <a:sym typeface="+mn-ea"/>
              </a:rPr>
              <a:t>程序清单和流程图</a:t>
            </a:r>
          </a:p>
        </p:txBody>
      </p:sp>
      <p:grpSp>
        <p:nvGrpSpPr>
          <p:cNvPr id="7" name="组合 6"/>
          <p:cNvGrpSpPr/>
          <p:nvPr/>
        </p:nvGrpSpPr>
        <p:grpSpPr>
          <a:xfrm>
            <a:off x="642159" y="1372142"/>
            <a:ext cx="4808220" cy="525780"/>
            <a:chOff x="797704" y="1549584"/>
            <a:chExt cx="6184668" cy="525780"/>
          </a:xfrm>
        </p:grpSpPr>
        <p:sp>
          <p:nvSpPr>
            <p:cNvPr id="8" name="矩形 7"/>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843444" y="1549584"/>
              <a:ext cx="6138928" cy="525780"/>
            </a:xfrm>
            <a:prstGeom prst="rect">
              <a:avLst/>
            </a:prstGeom>
            <a:noFill/>
          </p:spPr>
          <p:txBody>
            <a:bodyPr wrap="square" rtlCol="0">
              <a:noAutofit/>
            </a:bodyPr>
            <a:lstStyle/>
            <a:p>
              <a:r>
                <a:rPr lang="zh-CN" altLang="en-US" sz="2400" dirty="0">
                  <a:uFillTx/>
                  <a:latin typeface="黑体" panose="02010609060101010101" pitchFamily="49" charset="-122"/>
                  <a:cs typeface="微软雅黑" panose="020B0503020204020204" charset="-122"/>
                  <a:sym typeface="+mn-ea"/>
                </a:rPr>
                <a:t>程序维护手册</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nvSpPr>
        <p:spPr>
          <a:xfrm>
            <a:off x="527685" y="1836420"/>
            <a:ext cx="6519545" cy="4821555"/>
          </a:xfrm>
          <a:prstGeom prst="rect">
            <a:avLst/>
          </a:prstGeom>
        </p:spPr>
        <p:txBody>
          <a:bodyPr vert="horz" lIns="90000" tIns="46800" rIns="90000" bIns="46800" rtlCol="0"/>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a:sym typeface="+mn-ea"/>
              </a:rPr>
              <a:t>引言</a:t>
            </a:r>
          </a:p>
          <a:p>
            <a:pPr marL="342900" indent="-342900" algn="l">
              <a:lnSpc>
                <a:spcPct val="150000"/>
              </a:lnSpc>
              <a:buClr>
                <a:srgbClr val="0070C0"/>
              </a:buClr>
              <a:buFont typeface="Wingdings" panose="05000000000000000000" pitchFamily="2" charset="2"/>
              <a:buChar char="p"/>
            </a:pPr>
            <a:r>
              <a:rPr>
                <a:sym typeface="+mn-ea"/>
              </a:rPr>
              <a:t>软件概述（目标、功能、性能）</a:t>
            </a:r>
          </a:p>
          <a:p>
            <a:pPr marL="342900" indent="-342900" algn="l">
              <a:lnSpc>
                <a:spcPct val="150000"/>
              </a:lnSpc>
              <a:buClr>
                <a:srgbClr val="0070C0"/>
              </a:buClr>
              <a:buFont typeface="Wingdings" panose="05000000000000000000" pitchFamily="2" charset="2"/>
              <a:buChar char="p"/>
            </a:pPr>
            <a:r>
              <a:rPr>
                <a:sym typeface="+mn-ea"/>
              </a:rPr>
              <a:t>运行环境（硬件、支持软件）</a:t>
            </a:r>
          </a:p>
          <a:p>
            <a:pPr marL="342900" indent="-342900" algn="l">
              <a:lnSpc>
                <a:spcPct val="150000"/>
              </a:lnSpc>
              <a:buClr>
                <a:srgbClr val="0070C0"/>
              </a:buClr>
              <a:buFont typeface="Wingdings" panose="05000000000000000000" pitchFamily="2" charset="2"/>
              <a:buChar char="p"/>
            </a:pPr>
            <a:r>
              <a:rPr>
                <a:sym typeface="+mn-ea"/>
              </a:rPr>
              <a:t>使用说明（安装和初始化、输入、输出、出错和恢复、求助查询）</a:t>
            </a:r>
          </a:p>
          <a:p>
            <a:pPr marL="342900" indent="-342900" algn="l">
              <a:lnSpc>
                <a:spcPct val="150000"/>
              </a:lnSpc>
              <a:buClr>
                <a:srgbClr val="0070C0"/>
              </a:buClr>
              <a:buFont typeface="Wingdings" panose="05000000000000000000" pitchFamily="2" charset="2"/>
              <a:buChar char="p"/>
            </a:pPr>
            <a:r>
              <a:rPr>
                <a:sym typeface="+mn-ea"/>
              </a:rPr>
              <a:t>运行说明（运行表、运行步骤、常规过程、操作命令一览表、程序文件和数据文件一览表、用户操作举例）</a:t>
            </a:r>
          </a:p>
        </p:txBody>
      </p:sp>
      <p:pic>
        <p:nvPicPr>
          <p:cNvPr id="2" name="图片 1"/>
          <p:cNvPicPr>
            <a:picLocks noChangeAspect="1"/>
          </p:cNvPicPr>
          <p:nvPr/>
        </p:nvPicPr>
        <p:blipFill>
          <a:blip r:embed="rId2"/>
          <a:stretch>
            <a:fillRect/>
          </a:stretch>
        </p:blipFill>
        <p:spPr>
          <a:xfrm>
            <a:off x="7395210" y="1376045"/>
            <a:ext cx="3781425" cy="5219700"/>
          </a:xfrm>
          <a:prstGeom prst="rect">
            <a:avLst/>
          </a:prstGeom>
        </p:spPr>
      </p:pic>
      <p:grpSp>
        <p:nvGrpSpPr>
          <p:cNvPr id="7" name="组合 6"/>
          <p:cNvGrpSpPr/>
          <p:nvPr/>
        </p:nvGrpSpPr>
        <p:grpSpPr>
          <a:xfrm>
            <a:off x="642159" y="1372142"/>
            <a:ext cx="4808220" cy="525780"/>
            <a:chOff x="797704" y="1549584"/>
            <a:chExt cx="6184668" cy="525780"/>
          </a:xfrm>
        </p:grpSpPr>
        <p:sp>
          <p:nvSpPr>
            <p:cNvPr id="8" name="矩形 7"/>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843444" y="1549584"/>
              <a:ext cx="6138928" cy="525780"/>
            </a:xfrm>
            <a:prstGeom prst="rect">
              <a:avLst/>
            </a:prstGeom>
            <a:noFill/>
          </p:spPr>
          <p:txBody>
            <a:bodyPr wrap="square" rtlCol="0">
              <a:noAutofit/>
            </a:bodyPr>
            <a:lstStyle/>
            <a:p>
              <a:r>
                <a:rPr lang="zh-CN" altLang="en-US" sz="2400" dirty="0">
                  <a:uFillTx/>
                  <a:latin typeface="黑体" panose="02010609060101010101" pitchFamily="49" charset="-122"/>
                  <a:cs typeface="微软雅黑" panose="020B0503020204020204" charset="-122"/>
                  <a:sym typeface="+mn-ea"/>
                </a:rPr>
                <a:t>用户手册</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685" y="1209040"/>
            <a:ext cx="2032000" cy="705485"/>
          </a:xfrm>
        </p:spPr>
        <p:txBody>
          <a:bodyPr/>
          <a:lstStyle/>
          <a:p>
            <a:r>
              <a:rPr altLang="zh-CN"/>
              <a:t>1 </a:t>
            </a:r>
            <a:r>
              <a:rPr lang="zh-CN"/>
              <a:t>定义</a:t>
            </a:r>
          </a:p>
        </p:txBody>
      </p:sp>
      <p:sp>
        <p:nvSpPr>
          <p:cNvPr id="5" name="圆角矩形标注 4"/>
          <p:cNvSpPr/>
          <p:nvPr/>
        </p:nvSpPr>
        <p:spPr>
          <a:xfrm>
            <a:off x="8385810" y="1290955"/>
            <a:ext cx="2447925" cy="753110"/>
          </a:xfrm>
          <a:prstGeom prst="wedgeRoundRectCallout">
            <a:avLst>
              <a:gd name="adj1" fmla="val -40246"/>
              <a:gd name="adj2" fmla="val 634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mn-ea"/>
                <a:sym typeface="+mn-lt"/>
              </a:rPr>
              <a:t>什么是</a:t>
            </a:r>
            <a:r>
              <a:rPr kumimoji="0" lang="zh-CN" altLang="en-US" sz="2400" b="0" i="0" u="none" strike="noStrike" kern="1200" cap="none" spc="0" normalizeH="0" baseline="0" noProof="0" dirty="0">
                <a:ln>
                  <a:noFill/>
                </a:ln>
                <a:solidFill>
                  <a:srgbClr val="FF0000"/>
                </a:solidFill>
                <a:effectLst/>
                <a:uLnTx/>
                <a:uFillTx/>
                <a:cs typeface="+mn-ea"/>
                <a:sym typeface="+mn-lt"/>
              </a:rPr>
              <a:t>标准</a:t>
            </a:r>
            <a:r>
              <a:rPr kumimoji="0" lang="zh-CN" altLang="en-US" sz="2400" b="0" i="0" u="none" strike="noStrike" kern="1200" cap="none" spc="0" normalizeH="0" baseline="0" noProof="0" dirty="0">
                <a:ln>
                  <a:noFill/>
                </a:ln>
                <a:solidFill>
                  <a:schemeClr val="tx1"/>
                </a:solidFill>
                <a:effectLst/>
                <a:uLnTx/>
                <a:uFillTx/>
                <a:cs typeface="+mn-ea"/>
                <a:sym typeface="+mn-lt"/>
              </a:rPr>
              <a:t>？</a:t>
            </a:r>
          </a:p>
        </p:txBody>
      </p:sp>
      <p:grpSp>
        <p:nvGrpSpPr>
          <p:cNvPr id="18" name="组合 17"/>
          <p:cNvGrpSpPr/>
          <p:nvPr>
            <p:custDataLst>
              <p:tags r:id="rId1"/>
            </p:custDataLst>
          </p:nvPr>
        </p:nvGrpSpPr>
        <p:grpSpPr>
          <a:xfrm>
            <a:off x="1145715" y="2420081"/>
            <a:ext cx="9939655" cy="3326130"/>
            <a:chOff x="2372" y="3647"/>
            <a:chExt cx="15653" cy="5238"/>
          </a:xfrm>
        </p:grpSpPr>
        <p:grpSp>
          <p:nvGrpSpPr>
            <p:cNvPr id="15" name="组合 14"/>
            <p:cNvGrpSpPr/>
            <p:nvPr>
              <p:custDataLst>
                <p:tags r:id="rId2"/>
              </p:custDataLst>
            </p:nvPr>
          </p:nvGrpSpPr>
          <p:grpSpPr>
            <a:xfrm>
              <a:off x="2374" y="3647"/>
              <a:ext cx="15651" cy="5237"/>
              <a:chOff x="93480" y="1915878"/>
              <a:chExt cx="9938385" cy="3325495"/>
            </a:xfrm>
          </p:grpSpPr>
          <p:sp>
            <p:nvSpPr>
              <p:cNvPr id="6" name="矩形 5"/>
              <p:cNvSpPr/>
              <p:nvPr>
                <p:custDataLst>
                  <p:tags r:id="rId4"/>
                </p:custDataLst>
              </p:nvPr>
            </p:nvSpPr>
            <p:spPr>
              <a:xfrm>
                <a:off x="93480" y="1917783"/>
                <a:ext cx="2722880"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国家标准GB3935.1-1983</a:t>
                </a:r>
              </a:p>
            </p:txBody>
          </p:sp>
          <p:sp>
            <p:nvSpPr>
              <p:cNvPr id="7" name="矩形 6"/>
              <p:cNvSpPr/>
              <p:nvPr>
                <p:custDataLst>
                  <p:tags r:id="rId5"/>
                </p:custDataLst>
              </p:nvPr>
            </p:nvSpPr>
            <p:spPr>
              <a:xfrm>
                <a:off x="2814455" y="1915878"/>
                <a:ext cx="7194550" cy="82931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标准是对重复性事物和概念所做的统一规定。</a:t>
                </a:r>
              </a:p>
            </p:txBody>
          </p:sp>
          <p:sp>
            <p:nvSpPr>
              <p:cNvPr id="8" name="矩形 7"/>
              <p:cNvSpPr/>
              <p:nvPr>
                <p:custDataLst>
                  <p:tags r:id="rId6"/>
                </p:custDataLst>
              </p:nvPr>
            </p:nvSpPr>
            <p:spPr>
              <a:xfrm>
                <a:off x="2815090" y="3076023"/>
                <a:ext cx="7195185" cy="91821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由有关各方根据科学技术成就与先进经验，共同合作起草，一致或基本上同意的技术规范或其他公开文件。</a:t>
                </a:r>
              </a:p>
            </p:txBody>
          </p:sp>
          <p:sp>
            <p:nvSpPr>
              <p:cNvPr id="9" name="矩形 8"/>
              <p:cNvSpPr/>
              <p:nvPr>
                <p:custDataLst>
                  <p:tags r:id="rId7"/>
                </p:custDataLst>
              </p:nvPr>
            </p:nvSpPr>
            <p:spPr>
              <a:xfrm>
                <a:off x="2814455" y="4323798"/>
                <a:ext cx="7217410" cy="91757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为在一定的范围内获得最佳秩序，对活动或其结果规定共同的和重复使用的规则、导则或特性文件。</a:t>
                </a:r>
              </a:p>
            </p:txBody>
          </p:sp>
          <p:sp>
            <p:nvSpPr>
              <p:cNvPr id="12" name="矩形 11"/>
              <p:cNvSpPr/>
              <p:nvPr>
                <p:custDataLst>
                  <p:tags r:id="rId8"/>
                </p:custDataLst>
              </p:nvPr>
            </p:nvSpPr>
            <p:spPr>
              <a:xfrm>
                <a:off x="93480" y="3076023"/>
                <a:ext cx="2722880" cy="918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国际标准化组织</a:t>
                </a:r>
                <a:endParaRPr lang="zh-CN" altLang="en-US" sz="2400" dirty="0"/>
              </a:p>
              <a:p>
                <a:pPr algn="ctr"/>
                <a:r>
                  <a:rPr lang="zh-CN" altLang="en-US" dirty="0"/>
                  <a:t>ISO第二号指南(第四版 )</a:t>
                </a:r>
              </a:p>
            </p:txBody>
          </p:sp>
        </p:grpSp>
        <p:sp>
          <p:nvSpPr>
            <p:cNvPr id="17" name="矩形 16"/>
            <p:cNvSpPr/>
            <p:nvPr>
              <p:custDataLst>
                <p:tags r:id="rId3"/>
              </p:custDataLst>
            </p:nvPr>
          </p:nvSpPr>
          <p:spPr>
            <a:xfrm>
              <a:off x="2372" y="7439"/>
              <a:ext cx="4288" cy="1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GB/T1.1-2000</a:t>
              </a:r>
            </a:p>
            <a:p>
              <a:pPr algn="ctr"/>
              <a:r>
                <a:rPr lang="zh-CN" altLang="en-US" sz="2000" dirty="0"/>
                <a:t>《标准化工作导则》</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6 编写的文档数量与其主要内容</a:t>
            </a:r>
          </a:p>
        </p:txBody>
      </p:sp>
      <p:sp>
        <p:nvSpPr>
          <p:cNvPr id="3" name="文本占位符 2"/>
          <p:cNvSpPr>
            <a:spLocks noGrp="1"/>
          </p:cNvSpPr>
          <p:nvPr>
            <p:ph type="body" idx="1"/>
          </p:nvPr>
        </p:nvSpPr>
        <p:spPr>
          <a:xfrm>
            <a:off x="802005" y="2286635"/>
            <a:ext cx="10925175" cy="599440"/>
          </a:xfrm>
        </p:spPr>
        <p:txBody>
          <a:bodyPr>
            <a:noAutofit/>
          </a:bodyPr>
          <a:lstStyle/>
          <a:p>
            <a:r>
              <a:rPr lang="zh-CN" altLang="en-US"/>
              <a:t>航空标准HB6465-90《软件文档编制规范》将软件分为以下三个级别：</a:t>
            </a:r>
          </a:p>
        </p:txBody>
      </p:sp>
      <p:graphicFrame>
        <p:nvGraphicFramePr>
          <p:cNvPr id="4" name="表格 3"/>
          <p:cNvGraphicFramePr/>
          <p:nvPr/>
        </p:nvGraphicFramePr>
        <p:xfrm>
          <a:off x="875030" y="2941320"/>
          <a:ext cx="9393555" cy="3228975"/>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20000"/>
                    </a:ext>
                  </a:extLst>
                </a:gridCol>
                <a:gridCol w="1412240">
                  <a:extLst>
                    <a:ext uri="{9D8B030D-6E8A-4147-A177-3AD203B41FA5}">
                      <a16:colId xmlns:a16="http://schemas.microsoft.com/office/drawing/2014/main" val="20001"/>
                    </a:ext>
                  </a:extLst>
                </a:gridCol>
                <a:gridCol w="1835150">
                  <a:extLst>
                    <a:ext uri="{9D8B030D-6E8A-4147-A177-3AD203B41FA5}">
                      <a16:colId xmlns:a16="http://schemas.microsoft.com/office/drawing/2014/main" val="20002"/>
                    </a:ext>
                  </a:extLst>
                </a:gridCol>
                <a:gridCol w="1574800">
                  <a:extLst>
                    <a:ext uri="{9D8B030D-6E8A-4147-A177-3AD203B41FA5}">
                      <a16:colId xmlns:a16="http://schemas.microsoft.com/office/drawing/2014/main" val="20003"/>
                    </a:ext>
                  </a:extLst>
                </a:gridCol>
                <a:gridCol w="3917315">
                  <a:extLst>
                    <a:ext uri="{9D8B030D-6E8A-4147-A177-3AD203B41FA5}">
                      <a16:colId xmlns:a16="http://schemas.microsoft.com/office/drawing/2014/main" val="20004"/>
                    </a:ext>
                  </a:extLst>
                </a:gridCol>
              </a:tblGrid>
              <a:tr h="570865">
                <a:tc gridSpan="2">
                  <a:txBody>
                    <a:bodyPr/>
                    <a:lstStyle/>
                    <a:p>
                      <a:pPr algn="ctr">
                        <a:buNone/>
                      </a:pPr>
                      <a:r>
                        <a:rPr lang="zh-CN" altLang="en-US" sz="2400"/>
                        <a:t>软件级别</a:t>
                      </a:r>
                    </a:p>
                  </a:txBody>
                  <a:tcPr anchor="ctr"/>
                </a:tc>
                <a:tc hMerge="1">
                  <a:txBody>
                    <a:bodyPr/>
                    <a:lstStyle/>
                    <a:p>
                      <a:endParaRPr lang="zh-CN"/>
                    </a:p>
                  </a:txBody>
                  <a:tcPr/>
                </a:tc>
                <a:tc>
                  <a:txBody>
                    <a:bodyPr/>
                    <a:lstStyle/>
                    <a:p>
                      <a:pPr algn="ctr">
                        <a:buNone/>
                      </a:pPr>
                      <a:r>
                        <a:rPr lang="zh-CN" altLang="en-US" sz="2400"/>
                        <a:t>1级</a:t>
                      </a:r>
                    </a:p>
                  </a:txBody>
                  <a:tcPr anchor="ctr"/>
                </a:tc>
                <a:tc>
                  <a:txBody>
                    <a:bodyPr/>
                    <a:lstStyle/>
                    <a:p>
                      <a:pPr algn="ctr">
                        <a:buNone/>
                      </a:pPr>
                      <a:r>
                        <a:rPr lang="zh-CN" altLang="en-US" sz="2400"/>
                        <a:t>2级</a:t>
                      </a:r>
                    </a:p>
                  </a:txBody>
                  <a:tcPr anchor="ctr"/>
                </a:tc>
                <a:tc>
                  <a:txBody>
                    <a:bodyPr/>
                    <a:lstStyle/>
                    <a:p>
                      <a:pPr algn="ctr">
                        <a:buNone/>
                      </a:pPr>
                      <a:r>
                        <a:rPr lang="zh-CN" altLang="en-US" sz="2400"/>
                        <a:t>3级</a:t>
                      </a:r>
                    </a:p>
                  </a:txBody>
                  <a:tcPr anchor="ctr"/>
                </a:tc>
                <a:extLst>
                  <a:ext uri="{0D108BD9-81ED-4DB2-BD59-A6C34878D82A}">
                    <a16:rowId xmlns:a16="http://schemas.microsoft.com/office/drawing/2014/main" val="10000"/>
                  </a:ext>
                </a:extLst>
              </a:tr>
              <a:tr h="652145">
                <a:tc rowSpan="4">
                  <a:txBody>
                    <a:bodyPr/>
                    <a:lstStyle/>
                    <a:p>
                      <a:pPr algn="ctr">
                        <a:buNone/>
                      </a:pPr>
                      <a:r>
                        <a:rPr lang="zh-CN" altLang="en-US" sz="2400"/>
                        <a:t>衡量因素</a:t>
                      </a:r>
                    </a:p>
                  </a:txBody>
                  <a:tcPr vert="mongolianVert" anchor="ctr"/>
                </a:tc>
                <a:tc>
                  <a:txBody>
                    <a:bodyPr/>
                    <a:lstStyle/>
                    <a:p>
                      <a:pPr algn="ctr">
                        <a:buNone/>
                      </a:pPr>
                      <a:r>
                        <a:rPr lang="zh-CN" altLang="en-US" sz="2400"/>
                        <a:t>重要性</a:t>
                      </a:r>
                    </a:p>
                  </a:txBody>
                  <a:tcPr anchor="ctr"/>
                </a:tc>
                <a:tc>
                  <a:txBody>
                    <a:bodyPr/>
                    <a:lstStyle/>
                    <a:p>
                      <a:pPr algn="ctr">
                        <a:buNone/>
                      </a:pPr>
                      <a:r>
                        <a:rPr lang="zh-CN" altLang="en-US" sz="2400"/>
                        <a:t>普通应用</a:t>
                      </a:r>
                    </a:p>
                  </a:txBody>
                  <a:tcPr anchor="ctr"/>
                </a:tc>
                <a:tc>
                  <a:txBody>
                    <a:bodyPr/>
                    <a:lstStyle/>
                    <a:p>
                      <a:pPr algn="ctr">
                        <a:buNone/>
                      </a:pPr>
                      <a:r>
                        <a:rPr lang="zh-CN" altLang="en-US" sz="2400"/>
                        <a:t>关键项目</a:t>
                      </a:r>
                    </a:p>
                  </a:txBody>
                  <a:tcPr anchor="ctr"/>
                </a:tc>
                <a:tc>
                  <a:txBody>
                    <a:bodyPr/>
                    <a:lstStyle/>
                    <a:p>
                      <a:pPr algn="ctr">
                        <a:buNone/>
                      </a:pPr>
                      <a:r>
                        <a:rPr lang="zh-CN" altLang="en-US" sz="2400"/>
                        <a:t>产生重大影响</a:t>
                      </a:r>
                    </a:p>
                    <a:p>
                      <a:pPr algn="ctr">
                        <a:buNone/>
                      </a:pPr>
                      <a:r>
                        <a:rPr lang="zh-CN" altLang="en-US" sz="2400"/>
                        <a:t>(社会的、经济的、生命的)</a:t>
                      </a:r>
                    </a:p>
                  </a:txBody>
                  <a:tcPr anchor="ctr"/>
                </a:tc>
                <a:extLst>
                  <a:ext uri="{0D108BD9-81ED-4DB2-BD59-A6C34878D82A}">
                    <a16:rowId xmlns:a16="http://schemas.microsoft.com/office/drawing/2014/main" val="10001"/>
                  </a:ext>
                </a:extLst>
              </a:tr>
              <a:tr h="554990">
                <a:tc vMerge="1">
                  <a:txBody>
                    <a:bodyPr/>
                    <a:lstStyle/>
                    <a:p>
                      <a:endParaRPr lang="zh-CN"/>
                    </a:p>
                  </a:txBody>
                  <a:tcPr/>
                </a:tc>
                <a:tc>
                  <a:txBody>
                    <a:bodyPr/>
                    <a:lstStyle/>
                    <a:p>
                      <a:pPr algn="ctr">
                        <a:buNone/>
                      </a:pPr>
                      <a:r>
                        <a:rPr lang="zh-CN" altLang="en-US" sz="2400"/>
                        <a:t>复杂性</a:t>
                      </a:r>
                    </a:p>
                  </a:txBody>
                  <a:tcPr anchor="ctr"/>
                </a:tc>
                <a:tc>
                  <a:txBody>
                    <a:bodyPr/>
                    <a:lstStyle/>
                    <a:p>
                      <a:pPr algn="ctr">
                        <a:buNone/>
                      </a:pPr>
                      <a:r>
                        <a:rPr lang="zh-CN" altLang="en-US" sz="2400"/>
                        <a:t>一般</a:t>
                      </a:r>
                    </a:p>
                  </a:txBody>
                  <a:tcPr anchor="ctr"/>
                </a:tc>
                <a:tc>
                  <a:txBody>
                    <a:bodyPr/>
                    <a:lstStyle/>
                    <a:p>
                      <a:pPr algn="ctr">
                        <a:buNone/>
                      </a:pPr>
                      <a:r>
                        <a:rPr lang="zh-CN" altLang="en-US" sz="2400"/>
                        <a:t>比较复杂</a:t>
                      </a:r>
                    </a:p>
                  </a:txBody>
                  <a:tcPr anchor="ctr"/>
                </a:tc>
                <a:tc>
                  <a:txBody>
                    <a:bodyPr/>
                    <a:lstStyle/>
                    <a:p>
                      <a:pPr algn="ctr">
                        <a:buNone/>
                      </a:pPr>
                      <a:r>
                        <a:rPr lang="zh-CN" altLang="en-US" sz="2400"/>
                        <a:t>非常复杂</a:t>
                      </a:r>
                    </a:p>
                  </a:txBody>
                  <a:tcPr anchor="ctr"/>
                </a:tc>
                <a:extLst>
                  <a:ext uri="{0D108BD9-81ED-4DB2-BD59-A6C34878D82A}">
                    <a16:rowId xmlns:a16="http://schemas.microsoft.com/office/drawing/2014/main" val="10002"/>
                  </a:ext>
                </a:extLst>
              </a:tr>
              <a:tr h="579120">
                <a:tc vMerge="1">
                  <a:txBody>
                    <a:bodyPr/>
                    <a:lstStyle/>
                    <a:p>
                      <a:endParaRPr lang="zh-CN"/>
                    </a:p>
                  </a:txBody>
                  <a:tcPr/>
                </a:tc>
                <a:tc>
                  <a:txBody>
                    <a:bodyPr/>
                    <a:lstStyle/>
                    <a:p>
                      <a:pPr algn="ctr">
                        <a:buNone/>
                      </a:pPr>
                      <a:r>
                        <a:rPr lang="zh-CN" altLang="en-US" sz="2400"/>
                        <a:t>程序规模</a:t>
                      </a:r>
                    </a:p>
                  </a:txBody>
                  <a:tcPr anchor="ctr"/>
                </a:tc>
                <a:tc>
                  <a:txBody>
                    <a:bodyPr/>
                    <a:lstStyle/>
                    <a:p>
                      <a:pPr algn="ctr">
                        <a:buNone/>
                      </a:pPr>
                      <a:r>
                        <a:rPr lang="zh-CN" altLang="en-US" sz="2400"/>
                        <a:t>小型</a:t>
                      </a:r>
                    </a:p>
                  </a:txBody>
                  <a:tcPr anchor="ctr"/>
                </a:tc>
                <a:tc>
                  <a:txBody>
                    <a:bodyPr/>
                    <a:lstStyle/>
                    <a:p>
                      <a:pPr algn="ctr">
                        <a:buNone/>
                      </a:pPr>
                      <a:r>
                        <a:rPr lang="zh-CN" altLang="en-US" sz="2400"/>
                        <a:t>中型</a:t>
                      </a:r>
                    </a:p>
                  </a:txBody>
                  <a:tcPr anchor="ctr"/>
                </a:tc>
                <a:tc>
                  <a:txBody>
                    <a:bodyPr/>
                    <a:lstStyle/>
                    <a:p>
                      <a:pPr algn="ctr">
                        <a:buNone/>
                      </a:pPr>
                      <a:r>
                        <a:rPr lang="zh-CN" altLang="en-US" sz="2400"/>
                        <a:t>大型</a:t>
                      </a:r>
                    </a:p>
                  </a:txBody>
                  <a:tcPr anchor="ctr"/>
                </a:tc>
                <a:extLst>
                  <a:ext uri="{0D108BD9-81ED-4DB2-BD59-A6C34878D82A}">
                    <a16:rowId xmlns:a16="http://schemas.microsoft.com/office/drawing/2014/main" val="10003"/>
                  </a:ext>
                </a:extLst>
              </a:tr>
              <a:tr h="701040">
                <a:tc vMerge="1">
                  <a:txBody>
                    <a:bodyPr/>
                    <a:lstStyle/>
                    <a:p>
                      <a:endParaRPr lang="zh-CN"/>
                    </a:p>
                  </a:txBody>
                  <a:tcPr/>
                </a:tc>
                <a:tc>
                  <a:txBody>
                    <a:bodyPr/>
                    <a:lstStyle/>
                    <a:p>
                      <a:pPr algn="ctr">
                        <a:buNone/>
                      </a:pPr>
                      <a:r>
                        <a:rPr lang="zh-CN" altLang="en-US" sz="2400"/>
                        <a:t>使用频度</a:t>
                      </a:r>
                    </a:p>
                  </a:txBody>
                  <a:tcPr anchor="ctr"/>
                </a:tc>
                <a:tc>
                  <a:txBody>
                    <a:bodyPr/>
                    <a:lstStyle/>
                    <a:p>
                      <a:pPr algn="ctr">
                        <a:buNone/>
                      </a:pPr>
                      <a:r>
                        <a:rPr lang="zh-CN" altLang="en-US" sz="2400"/>
                        <a:t>少数几次</a:t>
                      </a:r>
                    </a:p>
                  </a:txBody>
                  <a:tcPr anchor="ctr"/>
                </a:tc>
                <a:tc>
                  <a:txBody>
                    <a:bodyPr/>
                    <a:lstStyle/>
                    <a:p>
                      <a:pPr algn="ctr">
                        <a:buNone/>
                      </a:pPr>
                      <a:r>
                        <a:rPr lang="zh-CN" altLang="en-US" sz="2400"/>
                        <a:t>多次</a:t>
                      </a:r>
                    </a:p>
                  </a:txBody>
                  <a:tcPr anchor="ctr"/>
                </a:tc>
                <a:tc>
                  <a:txBody>
                    <a:bodyPr/>
                    <a:lstStyle/>
                    <a:p>
                      <a:pPr algn="ctr">
                        <a:buNone/>
                      </a:pPr>
                      <a:r>
                        <a:rPr lang="zh-CN" altLang="en-US" sz="2400"/>
                        <a:t>经常</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7 各级软件应该编写的文档</a:t>
            </a:r>
          </a:p>
        </p:txBody>
      </p:sp>
      <p:grpSp>
        <p:nvGrpSpPr>
          <p:cNvPr id="5" name="组合 4"/>
          <p:cNvGrpSpPr/>
          <p:nvPr/>
        </p:nvGrpSpPr>
        <p:grpSpPr>
          <a:xfrm>
            <a:off x="1170305" y="2197100"/>
            <a:ext cx="8475980" cy="4132580"/>
            <a:chOff x="1843" y="3460"/>
            <a:chExt cx="13348" cy="6508"/>
          </a:xfrm>
        </p:grpSpPr>
        <p:pic>
          <p:nvPicPr>
            <p:cNvPr id="4" name="图片 3"/>
            <p:cNvPicPr>
              <a:picLocks noChangeAspect="1"/>
            </p:cNvPicPr>
            <p:nvPr/>
          </p:nvPicPr>
          <p:blipFill>
            <a:blip r:embed="rId2"/>
            <a:stretch>
              <a:fillRect/>
            </a:stretch>
          </p:blipFill>
          <p:spPr>
            <a:xfrm>
              <a:off x="1843" y="3460"/>
              <a:ext cx="13348" cy="6508"/>
            </a:xfrm>
            <a:prstGeom prst="rect">
              <a:avLst/>
            </a:prstGeom>
          </p:spPr>
        </p:pic>
        <p:sp>
          <p:nvSpPr>
            <p:cNvPr id="3" name="矩形 2"/>
            <p:cNvSpPr/>
            <p:nvPr/>
          </p:nvSpPr>
          <p:spPr>
            <a:xfrm>
              <a:off x="5847" y="3576"/>
              <a:ext cx="1440" cy="413"/>
            </a:xfrm>
            <a:prstGeom prst="rect">
              <a:avLst/>
            </a:prstGeom>
            <a:solidFill>
              <a:srgbClr val="FFFF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8 几种常用标准中文档的名称</a:t>
            </a:r>
          </a:p>
        </p:txBody>
      </p:sp>
      <p:sp>
        <p:nvSpPr>
          <p:cNvPr id="3" name="文本占位符 2"/>
          <p:cNvSpPr>
            <a:spLocks noGrp="1"/>
          </p:cNvSpPr>
          <p:nvPr>
            <p:ph type="body" idx="1"/>
          </p:nvPr>
        </p:nvSpPr>
        <p:spPr>
          <a:xfrm>
            <a:off x="927100" y="2270760"/>
            <a:ext cx="8525510" cy="3204210"/>
          </a:xfrm>
        </p:spPr>
        <p:txBody>
          <a:bodyPr>
            <a:normAutofit/>
          </a:bodyPr>
          <a:lstStyle/>
          <a:p>
            <a:pPr marL="342900" indent="-342900" algn="l">
              <a:lnSpc>
                <a:spcPct val="150000"/>
              </a:lnSpc>
              <a:buClr>
                <a:srgbClr val="0070C0"/>
              </a:buClr>
              <a:buFont typeface="Wingdings" panose="05000000000000000000" pitchFamily="2" charset="2"/>
              <a:buChar char="p"/>
            </a:pPr>
            <a:r>
              <a:rPr>
                <a:sym typeface="+mn-ea"/>
              </a:rPr>
              <a:t>几种常用软件标准</a:t>
            </a:r>
          </a:p>
          <a:p>
            <a:pPr marL="800100" lvl="1" indent="-342900" algn="l">
              <a:lnSpc>
                <a:spcPct val="150000"/>
              </a:lnSpc>
              <a:buClr>
                <a:srgbClr val="0070C0"/>
              </a:buClr>
              <a:buFont typeface="Wingdings" panose="05000000000000000000" pitchFamily="2" charset="2"/>
              <a:buChar char="p"/>
            </a:pPr>
            <a:r>
              <a:rPr>
                <a:solidFill>
                  <a:schemeClr val="tx1"/>
                </a:solidFill>
                <a:sym typeface="+mn-ea"/>
              </a:rPr>
              <a:t>HB 6466-90、HB 6467-90、GJB 438A-97、GJB 2115-94、HB 6465-90、HB/Z 178-90、HB/Z 179-90</a:t>
            </a:r>
            <a:endParaRPr>
              <a:sym typeface="+mn-ea"/>
            </a:endParaRPr>
          </a:p>
          <a:p>
            <a:pPr marL="342900" indent="-342900" algn="l">
              <a:lnSpc>
                <a:spcPct val="150000"/>
              </a:lnSpc>
              <a:buClr>
                <a:srgbClr val="0070C0"/>
              </a:buClr>
              <a:buFont typeface="Wingdings" panose="05000000000000000000" pitchFamily="2" charset="2"/>
              <a:buChar char="p"/>
            </a:pPr>
            <a:r>
              <a:rPr>
                <a:sym typeface="+mn-ea"/>
              </a:rPr>
              <a:t>各标准对应的文档名称有所不同，覆盖了从</a:t>
            </a:r>
            <a:r>
              <a:rPr>
                <a:solidFill>
                  <a:srgbClr val="FF0000"/>
                </a:solidFill>
                <a:sym typeface="+mn-ea"/>
              </a:rPr>
              <a:t>软件定义到软件运行与维护</a:t>
            </a:r>
            <a:r>
              <a:rPr>
                <a:sym typeface="+mn-ea"/>
              </a:rPr>
              <a:t>的全流程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8 </a:t>
            </a:r>
            <a:r>
              <a:rPr altLang="zh-CN">
                <a:sym typeface="+mn-ea"/>
              </a:rPr>
              <a:t>几种常用标准中文档的名称</a:t>
            </a:r>
            <a:endParaRPr altLang="zh-CN"/>
          </a:p>
        </p:txBody>
      </p:sp>
      <p:graphicFrame>
        <p:nvGraphicFramePr>
          <p:cNvPr id="5" name="表格 4"/>
          <p:cNvGraphicFramePr/>
          <p:nvPr>
            <p:custDataLst>
              <p:tags r:id="rId1"/>
            </p:custDataLst>
          </p:nvPr>
        </p:nvGraphicFramePr>
        <p:xfrm>
          <a:off x="412750" y="2122805"/>
          <a:ext cx="11366308" cy="4500880"/>
        </p:xfrm>
        <a:graphic>
          <a:graphicData uri="http://schemas.openxmlformats.org/drawingml/2006/table">
            <a:tbl>
              <a:tblPr firstRow="1" bandRow="1">
                <a:tableStyleId>{5C22544A-7EE6-4342-B048-85BDC9FD1C3A}</a:tableStyleId>
              </a:tblPr>
              <a:tblGrid>
                <a:gridCol w="1412875">
                  <a:extLst>
                    <a:ext uri="{9D8B030D-6E8A-4147-A177-3AD203B41FA5}">
                      <a16:colId xmlns:a16="http://schemas.microsoft.com/office/drawing/2014/main" val="20000"/>
                    </a:ext>
                  </a:extLst>
                </a:gridCol>
                <a:gridCol w="1853565">
                  <a:extLst>
                    <a:ext uri="{9D8B030D-6E8A-4147-A177-3AD203B41FA5}">
                      <a16:colId xmlns:a16="http://schemas.microsoft.com/office/drawing/2014/main" val="20001"/>
                    </a:ext>
                  </a:extLst>
                </a:gridCol>
                <a:gridCol w="1955215">
                  <a:extLst>
                    <a:ext uri="{9D8B030D-6E8A-4147-A177-3AD203B41FA5}">
                      <a16:colId xmlns:a16="http://schemas.microsoft.com/office/drawing/2014/main" val="20002"/>
                    </a:ext>
                  </a:extLst>
                </a:gridCol>
                <a:gridCol w="2048218">
                  <a:extLst>
                    <a:ext uri="{9D8B030D-6E8A-4147-A177-3AD203B41FA5}">
                      <a16:colId xmlns:a16="http://schemas.microsoft.com/office/drawing/2014/main" val="20003"/>
                    </a:ext>
                  </a:extLst>
                </a:gridCol>
                <a:gridCol w="2015490">
                  <a:extLst>
                    <a:ext uri="{9D8B030D-6E8A-4147-A177-3AD203B41FA5}">
                      <a16:colId xmlns:a16="http://schemas.microsoft.com/office/drawing/2014/main" val="20004"/>
                    </a:ext>
                  </a:extLst>
                </a:gridCol>
                <a:gridCol w="2080945">
                  <a:extLst>
                    <a:ext uri="{9D8B030D-6E8A-4147-A177-3AD203B41FA5}">
                      <a16:colId xmlns:a16="http://schemas.microsoft.com/office/drawing/2014/main" val="20005"/>
                    </a:ext>
                  </a:extLst>
                </a:gridCol>
              </a:tblGrid>
              <a:tr h="701040">
                <a:tc>
                  <a:txBody>
                    <a:bodyPr/>
                    <a:lstStyle/>
                    <a:p>
                      <a:pPr algn="ctr">
                        <a:buNone/>
                      </a:pPr>
                      <a:r>
                        <a:rPr lang="zh-CN" altLang="en-US" sz="2000"/>
                        <a:t>阶段</a:t>
                      </a:r>
                    </a:p>
                  </a:txBody>
                  <a:tcPr anchor="ctr"/>
                </a:tc>
                <a:tc>
                  <a:txBody>
                    <a:bodyPr/>
                    <a:lstStyle/>
                    <a:p>
                      <a:pPr algn="ctr">
                        <a:buNone/>
                      </a:pPr>
                      <a:r>
                        <a:rPr lang="zh-CN" altLang="en-US" sz="2000"/>
                        <a:t>GJB 438A-97</a:t>
                      </a:r>
                    </a:p>
                  </a:txBody>
                  <a:tcPr anchor="ctr"/>
                </a:tc>
                <a:tc>
                  <a:txBody>
                    <a:bodyPr/>
                    <a:lstStyle/>
                    <a:p>
                      <a:pPr algn="ctr">
                        <a:buNone/>
                      </a:pPr>
                      <a:r>
                        <a:rPr lang="zh-CN" altLang="en-US" sz="2000"/>
                        <a:t>GJB 2115-94</a:t>
                      </a:r>
                    </a:p>
                  </a:txBody>
                  <a:tcPr anchor="ctr"/>
                </a:tc>
                <a:tc>
                  <a:txBody>
                    <a:bodyPr/>
                    <a:lstStyle/>
                    <a:p>
                      <a:pPr algn="ctr">
                        <a:buNone/>
                      </a:pPr>
                      <a:r>
                        <a:rPr lang="zh-CN" altLang="en-US" sz="2000">
                          <a:sym typeface="+mn-ea"/>
                        </a:rPr>
                        <a:t>HB 6465-90</a:t>
                      </a:r>
                      <a:endParaRPr lang="zh-CN" altLang="en-US" sz="2000"/>
                    </a:p>
                  </a:txBody>
                  <a:tcPr anchor="ctr"/>
                </a:tc>
                <a:tc>
                  <a:txBody>
                    <a:bodyPr/>
                    <a:lstStyle/>
                    <a:p>
                      <a:pPr algn="ctr">
                        <a:buNone/>
                      </a:pPr>
                      <a:r>
                        <a:rPr lang="zh-CN" altLang="en-US" sz="2000"/>
                        <a:t>HB 6466-90</a:t>
                      </a:r>
                    </a:p>
                  </a:txBody>
                  <a:tcPr anchor="ctr"/>
                </a:tc>
                <a:tc>
                  <a:txBody>
                    <a:bodyPr/>
                    <a:lstStyle/>
                    <a:p>
                      <a:pPr algn="ctr">
                        <a:buNone/>
                      </a:pPr>
                      <a:r>
                        <a:rPr lang="zh-CN" altLang="en-US" sz="2000"/>
                        <a:t>GJB 438A-97</a:t>
                      </a:r>
                    </a:p>
                  </a:txBody>
                  <a:tcPr anchor="ctr"/>
                </a:tc>
                <a:extLst>
                  <a:ext uri="{0D108BD9-81ED-4DB2-BD59-A6C34878D82A}">
                    <a16:rowId xmlns:a16="http://schemas.microsoft.com/office/drawing/2014/main" val="10000"/>
                  </a:ext>
                </a:extLst>
              </a:tr>
              <a:tr h="658495">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系统分析与软件定义</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系统和软设计文件、软件开发计划</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zh-CN" sz="1800" b="0" dirty="0">
                          <a:solidFill>
                            <a:srgbClr val="000000"/>
                          </a:solidFill>
                          <a:latin typeface="黑体" panose="02010609060101010101" pitchFamily="49" charset="-122"/>
                          <a:ea typeface="黑体" panose="02010609060101010101" pitchFamily="49" charset="-122"/>
                        </a:rPr>
                        <a:t>任务书或合同、可行性研究报告、项目开发计划</a:t>
                      </a:r>
                      <a:endParaRPr lang="zh-CN" altLang="en-US" sz="1800" b="0" dirty="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任务委托书、可行性研究报告、项目开发计划</a:t>
                      </a:r>
                    </a:p>
                  </a:txBody>
                  <a:tcPr marL="12700" marR="12700" marT="12700" anchor="ctr"/>
                </a:tc>
                <a:tc>
                  <a:txBody>
                    <a:bodyPr/>
                    <a:lstStyle/>
                    <a:p>
                      <a:pPr algn="ctr">
                        <a:buClrTx/>
                        <a:buSzTx/>
                        <a:buFontTx/>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可行性研究报告、项目开发计划</a:t>
                      </a:r>
                    </a:p>
                  </a:txBody>
                  <a:tcPr marL="12700" marR="12700" marT="12700" anchor="ctr"/>
                </a:tc>
                <a:extLst>
                  <a:ext uri="{0D108BD9-81ED-4DB2-BD59-A6C34878D82A}">
                    <a16:rowId xmlns:a16="http://schemas.microsoft.com/office/drawing/2014/main" val="10001"/>
                  </a:ext>
                </a:extLst>
              </a:tr>
              <a:tr h="657860">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软件需求分析</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zh-CN" sz="1800" b="0" dirty="0">
                          <a:solidFill>
                            <a:srgbClr val="000000"/>
                          </a:solidFill>
                          <a:latin typeface="黑体" panose="02010609060101010101" pitchFamily="49" charset="-122"/>
                          <a:ea typeface="黑体" panose="02010609060101010101" pitchFamily="49" charset="-122"/>
                        </a:rPr>
                        <a:t>软件需求规格说明、接口需求规格说明</a:t>
                      </a:r>
                      <a:endParaRPr lang="zh-CN" altLang="en-US" sz="1800" b="0" dirty="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软件需求说明、数据要求说明、编程标准和约定</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软件需求说明、数据要求说明</a:t>
                      </a:r>
                    </a:p>
                  </a:txBody>
                  <a:tcPr marL="12700" marR="12700" marT="12700" anchor="ctr"/>
                </a:tc>
                <a:tc>
                  <a:txBody>
                    <a:bodyPr/>
                    <a:lstStyle/>
                    <a:p>
                      <a:pPr algn="ctr">
                        <a:buClrTx/>
                        <a:buSzTx/>
                        <a:buFontTx/>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软件需求说明书、</a:t>
                      </a:r>
                    </a:p>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数据要求说明书</a:t>
                      </a:r>
                    </a:p>
                  </a:txBody>
                  <a:tcPr marL="12700" marR="12700" marT="12700" anchor="ctr"/>
                </a:tc>
                <a:extLst>
                  <a:ext uri="{0D108BD9-81ED-4DB2-BD59-A6C34878D82A}">
                    <a16:rowId xmlns:a16="http://schemas.microsoft.com/office/drawing/2014/main" val="10002"/>
                  </a:ext>
                </a:extLst>
              </a:tr>
              <a:tr h="657860">
                <a:tc>
                  <a:txBody>
                    <a:bodyPr/>
                    <a:lstStyle/>
                    <a:p>
                      <a:pPr indent="0" algn="ctr">
                        <a:buNone/>
                      </a:pPr>
                      <a:r>
                        <a:rPr lang="zh-CN" altLang="en-US" sz="1800" b="0">
                          <a:solidFill>
                            <a:srgbClr val="000000"/>
                          </a:solidFill>
                          <a:latin typeface="黑体" panose="02010609060101010101" pitchFamily="49" charset="-122"/>
                          <a:ea typeface="黑体" panose="02010609060101010101" pitchFamily="49" charset="-122"/>
                        </a:rPr>
                        <a:t>质量管理与</a:t>
                      </a:r>
                    </a:p>
                    <a:p>
                      <a:pPr indent="0" algn="ctr">
                        <a:buNone/>
                      </a:pPr>
                      <a:r>
                        <a:rPr lang="zh-CN" altLang="en-US" sz="1800" b="0">
                          <a:solidFill>
                            <a:srgbClr val="000000"/>
                          </a:solidFill>
                          <a:latin typeface="黑体" panose="02010609060101010101" pitchFamily="49" charset="-122"/>
                          <a:ea typeface="黑体" panose="02010609060101010101" pitchFamily="49" charset="-122"/>
                        </a:rPr>
                        <a:t>配置管理</a:t>
                      </a:r>
                    </a:p>
                  </a:txBody>
                  <a:tcPr marL="12700" marR="12700" marT="12700" anchor="ctr"/>
                </a:tc>
                <a:tc>
                  <a:txBody>
                    <a:bodyPr/>
                    <a:lstStyle/>
                    <a:p>
                      <a:pPr indent="0" algn="ctr">
                        <a:buNone/>
                      </a:pPr>
                      <a:endParaRPr lang="zh-CN" altLang="en-US" sz="1800" b="0" dirty="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en-US" altLang="zh-CN" sz="1800" b="0">
                          <a:solidFill>
                            <a:srgbClr val="000000"/>
                          </a:solidFill>
                          <a:latin typeface="黑体" panose="02010609060101010101" pitchFamily="49" charset="-122"/>
                          <a:ea typeface="黑体" panose="02010609060101010101" pitchFamily="49" charset="-122"/>
                        </a:rPr>
                        <a:t> </a:t>
                      </a:r>
                      <a:r>
                        <a:rPr lang="zh-CN" altLang="en-US" sz="1800" b="0">
                          <a:solidFill>
                            <a:srgbClr val="000000"/>
                          </a:solidFill>
                          <a:latin typeface="黑体" panose="02010609060101010101" pitchFamily="49" charset="-122"/>
                          <a:ea typeface="黑体" panose="02010609060101010101" pitchFamily="49" charset="-122"/>
                        </a:rPr>
                        <a:t>软件质量保证计划、软件配置管理计划</a:t>
                      </a:r>
                    </a:p>
                  </a:txBody>
                  <a:tcPr marL="12700" marR="12700" marT="12700" anchor="ctr"/>
                </a:tc>
                <a:tc>
                  <a:txBody>
                    <a:bodyPr/>
                    <a:lstStyle/>
                    <a:p>
                      <a:pPr algn="ctr">
                        <a:buClrTx/>
                        <a:buSzTx/>
                        <a:buFontTx/>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en-US" altLang="zh-CN" sz="1800" b="0">
                          <a:solidFill>
                            <a:srgbClr val="000000"/>
                          </a:solidFill>
                          <a:latin typeface="黑体" panose="02010609060101010101" pitchFamily="49" charset="-122"/>
                          <a:ea typeface="黑体" panose="02010609060101010101" pitchFamily="49" charset="-122"/>
                        </a:rPr>
                        <a:t> </a:t>
                      </a:r>
                      <a:r>
                        <a:rPr lang="zh-CN" altLang="en-US" sz="1800" b="0">
                          <a:solidFill>
                            <a:srgbClr val="000000"/>
                          </a:solidFill>
                          <a:latin typeface="黑体" panose="02010609060101010101" pitchFamily="49" charset="-122"/>
                          <a:ea typeface="黑体" panose="02010609060101010101" pitchFamily="49" charset="-122"/>
                        </a:rPr>
                        <a:t>软件质量保证计划、软件配置管理计划</a:t>
                      </a:r>
                    </a:p>
                  </a:txBody>
                  <a:tcPr marL="12700" marR="12700" marT="12700" anchor="ctr"/>
                </a:tc>
                <a:tc>
                  <a:txBody>
                    <a:bodyPr/>
                    <a:lstStyle/>
                    <a:p>
                      <a:pPr algn="ctr">
                        <a:buClrTx/>
                        <a:buSzTx/>
                        <a:buFontTx/>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extLst>
                  <a:ext uri="{0D108BD9-81ED-4DB2-BD59-A6C34878D82A}">
                    <a16:rowId xmlns:a16="http://schemas.microsoft.com/office/drawing/2014/main" val="10003"/>
                  </a:ext>
                </a:extLst>
              </a:tr>
              <a:tr h="658495">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软件设计</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接口设计文档、软件设计文档、软件产品规格说明</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概要设计说明、详细设计说明、数据库设计说明</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概要设计说明、详细设计说明、数据库设计说明</a:t>
                      </a:r>
                    </a:p>
                  </a:txBody>
                  <a:tcPr marL="12700" marR="12700" marT="12700" anchor="ctr"/>
                </a:tc>
                <a:tc>
                  <a:txBody>
                    <a:bodyPr/>
                    <a:lstStyle/>
                    <a:p>
                      <a:pPr algn="ctr">
                        <a:buClrTx/>
                        <a:buSzTx/>
                        <a:buFontTx/>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概要设计说明书、</a:t>
                      </a:r>
                    </a:p>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详细设计说明书、数据库设计说明</a:t>
                      </a:r>
                    </a:p>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书、模块开发卷宗</a:t>
                      </a:r>
                    </a:p>
                  </a:txBody>
                  <a:tcPr marL="12700" marR="12700" marT="12700" anchor="ctr"/>
                </a:tc>
                <a:extLst>
                  <a:ext uri="{0D108BD9-81ED-4DB2-BD59-A6C34878D82A}">
                    <a16:rowId xmlns:a16="http://schemas.microsoft.com/office/drawing/2014/main" val="10004"/>
                  </a:ext>
                </a:extLst>
              </a:tr>
            </a:tbl>
          </a:graphicData>
        </a:graphic>
      </p:graphicFrame>
      <p:sp>
        <p:nvSpPr>
          <p:cNvPr id="12" name="圆角矩形标注 11"/>
          <p:cNvSpPr/>
          <p:nvPr/>
        </p:nvSpPr>
        <p:spPr>
          <a:xfrm>
            <a:off x="7807960" y="1216025"/>
            <a:ext cx="3769995" cy="753110"/>
          </a:xfrm>
          <a:prstGeom prst="wedgeRoundRectCallout">
            <a:avLst>
              <a:gd name="adj1" fmla="val -40246"/>
              <a:gd name="adj2" fmla="val 634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mn-ea"/>
                <a:sym typeface="+mn-lt"/>
              </a:rPr>
              <a:t>不同标准的文档名称对比</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8 </a:t>
            </a:r>
            <a:r>
              <a:rPr altLang="zh-CN">
                <a:sym typeface="+mn-ea"/>
              </a:rPr>
              <a:t>几种常用标准中文档的名称</a:t>
            </a:r>
            <a:endParaRPr altLang="zh-CN"/>
          </a:p>
        </p:txBody>
      </p:sp>
      <p:sp>
        <p:nvSpPr>
          <p:cNvPr id="12" name="圆角矩形标注 11"/>
          <p:cNvSpPr/>
          <p:nvPr/>
        </p:nvSpPr>
        <p:spPr>
          <a:xfrm>
            <a:off x="7807960" y="1151255"/>
            <a:ext cx="3769995" cy="753110"/>
          </a:xfrm>
          <a:prstGeom prst="wedgeRoundRectCallout">
            <a:avLst>
              <a:gd name="adj1" fmla="val -40246"/>
              <a:gd name="adj2" fmla="val 634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mn-ea"/>
                <a:sym typeface="+mn-lt"/>
              </a:rPr>
              <a:t>不同标准的文档名称对比</a:t>
            </a:r>
          </a:p>
        </p:txBody>
      </p:sp>
      <p:graphicFrame>
        <p:nvGraphicFramePr>
          <p:cNvPr id="4" name="表格 3"/>
          <p:cNvGraphicFramePr/>
          <p:nvPr>
            <p:custDataLst>
              <p:tags r:id="rId1"/>
            </p:custDataLst>
          </p:nvPr>
        </p:nvGraphicFramePr>
        <p:xfrm>
          <a:off x="236855" y="2106295"/>
          <a:ext cx="11772315" cy="4610735"/>
        </p:xfrm>
        <a:graphic>
          <a:graphicData uri="http://schemas.openxmlformats.org/drawingml/2006/table">
            <a:tbl>
              <a:tblPr firstRow="1" bandRow="1">
                <a:tableStyleId>{5C22544A-7EE6-4342-B048-85BDC9FD1C3A}</a:tableStyleId>
              </a:tblPr>
              <a:tblGrid>
                <a:gridCol w="1427480">
                  <a:extLst>
                    <a:ext uri="{9D8B030D-6E8A-4147-A177-3AD203B41FA5}">
                      <a16:colId xmlns:a16="http://schemas.microsoft.com/office/drawing/2014/main" val="20000"/>
                    </a:ext>
                  </a:extLst>
                </a:gridCol>
                <a:gridCol w="2327275">
                  <a:extLst>
                    <a:ext uri="{9D8B030D-6E8A-4147-A177-3AD203B41FA5}">
                      <a16:colId xmlns:a16="http://schemas.microsoft.com/office/drawing/2014/main" val="20001"/>
                    </a:ext>
                  </a:extLst>
                </a:gridCol>
                <a:gridCol w="239395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2169160">
                  <a:extLst>
                    <a:ext uri="{9D8B030D-6E8A-4147-A177-3AD203B41FA5}">
                      <a16:colId xmlns:a16="http://schemas.microsoft.com/office/drawing/2014/main" val="20004"/>
                    </a:ext>
                  </a:extLst>
                </a:gridCol>
                <a:gridCol w="1877110">
                  <a:extLst>
                    <a:ext uri="{9D8B030D-6E8A-4147-A177-3AD203B41FA5}">
                      <a16:colId xmlns:a16="http://schemas.microsoft.com/office/drawing/2014/main" val="20005"/>
                    </a:ext>
                  </a:extLst>
                </a:gridCol>
              </a:tblGrid>
              <a:tr h="701040">
                <a:tc>
                  <a:txBody>
                    <a:bodyPr/>
                    <a:lstStyle/>
                    <a:p>
                      <a:pPr algn="ctr">
                        <a:buNone/>
                      </a:pPr>
                      <a:r>
                        <a:rPr lang="zh-CN" altLang="en-US" sz="2000"/>
                        <a:t>阶段</a:t>
                      </a:r>
                    </a:p>
                  </a:txBody>
                  <a:tcPr anchor="ctr"/>
                </a:tc>
                <a:tc>
                  <a:txBody>
                    <a:bodyPr/>
                    <a:lstStyle/>
                    <a:p>
                      <a:pPr algn="ctr">
                        <a:buNone/>
                      </a:pPr>
                      <a:r>
                        <a:rPr lang="zh-CN" altLang="en-US" sz="2000"/>
                        <a:t>GJB 438A-97</a:t>
                      </a:r>
                    </a:p>
                  </a:txBody>
                  <a:tcPr anchor="ctr"/>
                </a:tc>
                <a:tc>
                  <a:txBody>
                    <a:bodyPr/>
                    <a:lstStyle/>
                    <a:p>
                      <a:pPr algn="ctr">
                        <a:buNone/>
                      </a:pPr>
                      <a:r>
                        <a:rPr lang="zh-CN" altLang="en-US" sz="2000"/>
                        <a:t>GJB 2115-94</a:t>
                      </a:r>
                    </a:p>
                  </a:txBody>
                  <a:tcPr anchor="ctr"/>
                </a:tc>
                <a:tc>
                  <a:txBody>
                    <a:bodyPr/>
                    <a:lstStyle/>
                    <a:p>
                      <a:pPr algn="ctr">
                        <a:buNone/>
                      </a:pPr>
                      <a:r>
                        <a:rPr lang="zh-CN" altLang="en-US" sz="2000">
                          <a:sym typeface="+mn-ea"/>
                        </a:rPr>
                        <a:t>HB 6465-90</a:t>
                      </a:r>
                      <a:endParaRPr lang="zh-CN" altLang="en-US" sz="2000"/>
                    </a:p>
                  </a:txBody>
                  <a:tcPr anchor="ctr"/>
                </a:tc>
                <a:tc>
                  <a:txBody>
                    <a:bodyPr/>
                    <a:lstStyle/>
                    <a:p>
                      <a:pPr algn="ctr">
                        <a:buNone/>
                      </a:pPr>
                      <a:r>
                        <a:rPr lang="zh-CN" altLang="en-US" sz="2000"/>
                        <a:t>HB 6466-90</a:t>
                      </a:r>
                    </a:p>
                  </a:txBody>
                  <a:tcPr anchor="ctr"/>
                </a:tc>
                <a:tc>
                  <a:txBody>
                    <a:bodyPr/>
                    <a:lstStyle/>
                    <a:p>
                      <a:pPr algn="ctr">
                        <a:buNone/>
                      </a:pPr>
                      <a:r>
                        <a:rPr lang="zh-CN" altLang="en-US" sz="2000"/>
                        <a:t>GJB 438A-97</a:t>
                      </a:r>
                    </a:p>
                  </a:txBody>
                  <a:tcPr anchor="ctr"/>
                </a:tc>
                <a:extLst>
                  <a:ext uri="{0D108BD9-81ED-4DB2-BD59-A6C34878D82A}">
                    <a16:rowId xmlns:a16="http://schemas.microsoft.com/office/drawing/2014/main" val="10000"/>
                  </a:ext>
                </a:extLst>
              </a:tr>
              <a:tr h="658495">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软件实现</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版本说明文档、计算机系统操作员手册、软件使用手册</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用户手册、操作手册、程序维护手册</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用户手册</a:t>
                      </a:r>
                    </a:p>
                  </a:txBody>
                  <a:tcPr marL="12700" marR="12700" marT="12700" anchor="ctr"/>
                </a:tc>
                <a:tc>
                  <a:txBody>
                    <a:bodyPr/>
                    <a:lstStyle/>
                    <a:p>
                      <a:pPr algn="ctr">
                        <a:buClrTx/>
                        <a:buSzTx/>
                        <a:buFontTx/>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用户手册、操作</a:t>
                      </a:r>
                    </a:p>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手册</a:t>
                      </a:r>
                    </a:p>
                  </a:txBody>
                  <a:tcPr marL="12700" marR="12700" marT="12700" anchor="ctr"/>
                </a:tc>
                <a:extLst>
                  <a:ext uri="{0D108BD9-81ED-4DB2-BD59-A6C34878D82A}">
                    <a16:rowId xmlns:a16="http://schemas.microsoft.com/office/drawing/2014/main" val="10001"/>
                  </a:ext>
                </a:extLst>
              </a:tr>
              <a:tr h="531495">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软件测试</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软件测试计划、软件测试说明、软件测试报告</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测试计划、测试报告</a:t>
                      </a: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zh-CN" altLang="en-US" sz="1800" b="0" dirty="0">
                          <a:solidFill>
                            <a:srgbClr val="000000"/>
                          </a:solidFill>
                          <a:latin typeface="黑体" panose="02010609060101010101" pitchFamily="49" charset="-122"/>
                          <a:ea typeface="黑体" panose="02010609060101010101" pitchFamily="49" charset="-122"/>
                        </a:rPr>
                        <a:t>测试计划、测试报告</a:t>
                      </a:r>
                    </a:p>
                  </a:txBody>
                  <a:tcPr marL="12700" marR="12700" marT="12700" anchor="ctr"/>
                </a:tc>
                <a:tc>
                  <a:txBody>
                    <a:bodyPr/>
                    <a:lstStyle/>
                    <a:p>
                      <a:pPr algn="ctr">
                        <a:buClrTx/>
                        <a:buSzTx/>
                        <a:buFontTx/>
                        <a:buNone/>
                      </a:pPr>
                      <a:endParaRPr lang="zh-CN" altLang="en-US" sz="1800" b="0" dirty="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zh-CN" altLang="en-US" sz="1800" b="0" dirty="0">
                          <a:solidFill>
                            <a:srgbClr val="000000"/>
                          </a:solidFill>
                          <a:latin typeface="黑体" panose="02010609060101010101" pitchFamily="49" charset="-122"/>
                          <a:ea typeface="黑体" panose="02010609060101010101" pitchFamily="49" charset="-122"/>
                        </a:rPr>
                        <a:t>测试计划、测试分</a:t>
                      </a:r>
                    </a:p>
                    <a:p>
                      <a:pPr algn="ctr">
                        <a:buClrTx/>
                        <a:buSzTx/>
                        <a:buFontTx/>
                        <a:buNone/>
                      </a:pPr>
                      <a:r>
                        <a:rPr lang="zh-CN" altLang="en-US" sz="1800" b="0" dirty="0">
                          <a:solidFill>
                            <a:srgbClr val="000000"/>
                          </a:solidFill>
                          <a:latin typeface="黑体" panose="02010609060101010101" pitchFamily="49" charset="-122"/>
                          <a:ea typeface="黑体" panose="02010609060101010101" pitchFamily="49" charset="-122"/>
                        </a:rPr>
                        <a:t>析报告</a:t>
                      </a:r>
                    </a:p>
                  </a:txBody>
                  <a:tcPr marL="12700" marR="12700" marT="12700" anchor="ctr"/>
                </a:tc>
                <a:extLst>
                  <a:ext uri="{0D108BD9-81ED-4DB2-BD59-A6C34878D82A}">
                    <a16:rowId xmlns:a16="http://schemas.microsoft.com/office/drawing/2014/main" val="10002"/>
                  </a:ext>
                </a:extLst>
              </a:tr>
              <a:tr h="580390">
                <a:tc>
                  <a:txBody>
                    <a:bodyPr/>
                    <a:lstStyle/>
                    <a:p>
                      <a:pPr indent="0" algn="ctr">
                        <a:buNone/>
                      </a:pPr>
                      <a:r>
                        <a:rPr lang="zh-CN" altLang="en-US" sz="1800" b="0">
                          <a:solidFill>
                            <a:srgbClr val="000000"/>
                          </a:solidFill>
                          <a:latin typeface="黑体" panose="02010609060101010101" pitchFamily="49" charset="-122"/>
                          <a:ea typeface="黑体" panose="02010609060101010101" pitchFamily="49" charset="-122"/>
                        </a:rPr>
                        <a:t>软件验收</a:t>
                      </a:r>
                    </a:p>
                    <a:p>
                      <a:pPr indent="0" algn="ctr">
                        <a:buNone/>
                      </a:pPr>
                      <a:r>
                        <a:rPr lang="zh-CN" altLang="en-US" sz="1800" b="0">
                          <a:solidFill>
                            <a:srgbClr val="000000"/>
                          </a:solidFill>
                          <a:latin typeface="黑体" panose="02010609060101010101" pitchFamily="49" charset="-122"/>
                          <a:ea typeface="黑体" panose="02010609060101010101" pitchFamily="49" charset="-122"/>
                        </a:rPr>
                        <a:t>交付</a:t>
                      </a:r>
                    </a:p>
                  </a:txBody>
                  <a:tcPr marL="12700" marR="12700" marT="12700" anchor="ctr"/>
                </a:tc>
                <a:tc>
                  <a:txBody>
                    <a:bodyPr/>
                    <a:lstStyle/>
                    <a:p>
                      <a:pPr indent="0" algn="ctr">
                        <a:buNone/>
                      </a:pPr>
                      <a:endParaRPr lang="zh-CN" altLang="en-US" sz="1800" b="0" dirty="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zh-CN" altLang="en-US" sz="1800" b="0">
                          <a:solidFill>
                            <a:srgbClr val="000000"/>
                          </a:solidFill>
                          <a:latin typeface="黑体" panose="02010609060101010101" pitchFamily="49" charset="-122"/>
                          <a:ea typeface="黑体" panose="02010609060101010101" pitchFamily="49" charset="-122"/>
                        </a:rPr>
                        <a:t>安装实施过程、软件验收计划、软件验收报告</a:t>
                      </a:r>
                    </a:p>
                  </a:txBody>
                  <a:tcPr marL="12700" marR="12700" marT="12700" anchor="ctr"/>
                </a:tc>
                <a:tc>
                  <a:txBody>
                    <a:bodyPr/>
                    <a:lstStyle/>
                    <a:p>
                      <a:pPr algn="ctr">
                        <a:buClrTx/>
                        <a:buSzTx/>
                        <a:buFontTx/>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软件验收申请报告、软件验收报告</a:t>
                      </a:r>
                    </a:p>
                  </a:txBody>
                  <a:tcPr marL="12700" marR="12700" marT="12700" anchor="ctr"/>
                </a:tc>
                <a:tc>
                  <a:txBody>
                    <a:bodyPr/>
                    <a:lstStyle/>
                    <a:p>
                      <a:pPr algn="ctr">
                        <a:buClrTx/>
                        <a:buSzTx/>
                        <a:buFontTx/>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extLst>
                  <a:ext uri="{0D108BD9-81ED-4DB2-BD59-A6C34878D82A}">
                    <a16:rowId xmlns:a16="http://schemas.microsoft.com/office/drawing/2014/main" val="10003"/>
                  </a:ext>
                </a:extLst>
              </a:tr>
              <a:tr h="814070">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项目管理</a:t>
                      </a:r>
                    </a:p>
                  </a:txBody>
                  <a:tcPr marL="12700" marR="12700" marT="12700" anchor="ctr"/>
                </a:tc>
                <a:tc>
                  <a:txBody>
                    <a:bodyPr/>
                    <a:lstStyle/>
                    <a:p>
                      <a:pPr indent="0" algn="ctr">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r>
                        <a:rPr lang="zh-CN" sz="1800" b="0">
                          <a:solidFill>
                            <a:srgbClr val="000000"/>
                          </a:solidFill>
                          <a:latin typeface="黑体" panose="02010609060101010101" pitchFamily="49" charset="-122"/>
                          <a:ea typeface="黑体" panose="02010609060101010101" pitchFamily="49" charset="-122"/>
                        </a:rPr>
                        <a:t>开发进度月报、项目开发总结报告、历次评审和检查材料、软件质量保证活动记录</a:t>
                      </a:r>
                    </a:p>
                  </a:txBody>
                  <a:tcPr marL="12700" marR="12700" marT="12700" anchor="ctr"/>
                </a:tc>
                <a:tc>
                  <a:txBody>
                    <a:bodyPr/>
                    <a:lstStyle/>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项目开发总结</a:t>
                      </a:r>
                    </a:p>
                  </a:txBody>
                  <a:tcPr marL="12700" marR="12700" marT="12700" anchor="ctr"/>
                </a:tc>
                <a:tc>
                  <a:txBody>
                    <a:bodyPr/>
                    <a:lstStyle/>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历次评审材料、软件质量保证活动记录</a:t>
                      </a:r>
                    </a:p>
                  </a:txBody>
                  <a:tcPr marL="12700" marR="12700" marT="12700" anchor="ctr"/>
                </a:tc>
                <a:tc>
                  <a:txBody>
                    <a:bodyPr/>
                    <a:lstStyle/>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开发进度月报、项目开发总结</a:t>
                      </a:r>
                    </a:p>
                  </a:txBody>
                  <a:tcPr marL="12700" marR="12700" marT="12700" anchor="ctr"/>
                </a:tc>
                <a:extLst>
                  <a:ext uri="{0D108BD9-81ED-4DB2-BD59-A6C34878D82A}">
                    <a16:rowId xmlns:a16="http://schemas.microsoft.com/office/drawing/2014/main" val="10004"/>
                  </a:ext>
                </a:extLst>
              </a:tr>
              <a:tr h="658495">
                <a:tc>
                  <a:txBody>
                    <a:bodyPr/>
                    <a:lstStyle/>
                    <a:p>
                      <a:pPr indent="0" algn="ctr">
                        <a:buNone/>
                      </a:pPr>
                      <a:r>
                        <a:rPr lang="zh-CN" altLang="en-US" sz="1800" b="0">
                          <a:solidFill>
                            <a:srgbClr val="000000"/>
                          </a:solidFill>
                          <a:latin typeface="黑体" panose="02010609060101010101" pitchFamily="49" charset="-122"/>
                          <a:ea typeface="黑体" panose="02010609060101010101" pitchFamily="49" charset="-122"/>
                        </a:rPr>
                        <a:t>软件运行与维护</a:t>
                      </a:r>
                    </a:p>
                  </a:txBody>
                  <a:tcPr marL="12700" marR="12700" marT="12700" anchor="ctr"/>
                </a:tc>
                <a:tc>
                  <a:txBody>
                    <a:bodyPr/>
                    <a:lstStyle/>
                    <a:p>
                      <a:pPr indent="0" algn="ctr">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indent="0" algn="ctr">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tc>
                  <a:txBody>
                    <a:bodyPr/>
                    <a:lstStyle/>
                    <a:p>
                      <a:pPr algn="ctr">
                        <a:buClrTx/>
                        <a:buSzTx/>
                        <a:buFontTx/>
                        <a:buNone/>
                      </a:pPr>
                      <a:r>
                        <a:rPr lang="en-US" altLang="zh-CN" sz="1800" b="0">
                          <a:solidFill>
                            <a:srgbClr val="000000"/>
                          </a:solidFill>
                          <a:latin typeface="黑体" panose="02010609060101010101" pitchFamily="49" charset="-122"/>
                          <a:ea typeface="黑体" panose="02010609060101010101" pitchFamily="49" charset="-122"/>
                        </a:rPr>
                        <a:t> </a:t>
                      </a:r>
                      <a:r>
                        <a:rPr lang="zh-CN" altLang="en-US" sz="1800" b="0">
                          <a:solidFill>
                            <a:srgbClr val="000000"/>
                          </a:solidFill>
                          <a:latin typeface="黑体" panose="02010609060101010101" pitchFamily="49" charset="-122"/>
                          <a:ea typeface="黑体" panose="02010609060101010101" pitchFamily="49" charset="-122"/>
                        </a:rPr>
                        <a:t>软件维护申请报告、</a:t>
                      </a:r>
                    </a:p>
                    <a:p>
                      <a:pPr algn="ctr">
                        <a:buClrTx/>
                        <a:buSzTx/>
                        <a:buFontTx/>
                        <a:buNone/>
                      </a:pPr>
                      <a:r>
                        <a:rPr lang="zh-CN" altLang="en-US" sz="1800" b="0">
                          <a:solidFill>
                            <a:srgbClr val="000000"/>
                          </a:solidFill>
                          <a:latin typeface="黑体" panose="02010609060101010101" pitchFamily="49" charset="-122"/>
                          <a:ea typeface="黑体" panose="02010609060101010101" pitchFamily="49" charset="-122"/>
                        </a:rPr>
                        <a:t>软件维护报告</a:t>
                      </a:r>
                    </a:p>
                  </a:txBody>
                  <a:tcPr marL="12700" marR="12700" marT="12700" anchor="ctr"/>
                </a:tc>
                <a:tc>
                  <a:txBody>
                    <a:bodyPr/>
                    <a:lstStyle/>
                    <a:p>
                      <a:pPr algn="ctr">
                        <a:buClrTx/>
                        <a:buSzTx/>
                        <a:buFontTx/>
                        <a:buNone/>
                      </a:pPr>
                      <a:endParaRPr lang="zh-CN" altLang="en-US" sz="1800" b="0">
                        <a:solidFill>
                          <a:srgbClr val="000000"/>
                        </a:solidFill>
                        <a:latin typeface="黑体" panose="02010609060101010101" pitchFamily="49" charset="-122"/>
                        <a:ea typeface="黑体" panose="02010609060101010101" pitchFamily="49" charset="-122"/>
                      </a:endParaRPr>
                    </a:p>
                  </a:txBody>
                  <a:tcPr marL="12700" marR="12700" marT="1270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755" y="1247845"/>
            <a:ext cx="10969200" cy="705600"/>
          </a:xfrm>
        </p:spPr>
        <p:txBody>
          <a:bodyPr/>
          <a:lstStyle/>
          <a:p>
            <a:r>
              <a:rPr altLang="zh-CN"/>
              <a:t>9 文档的管理与维护</a:t>
            </a:r>
          </a:p>
        </p:txBody>
      </p:sp>
      <p:sp>
        <p:nvSpPr>
          <p:cNvPr id="4" name="文本占位符 2"/>
          <p:cNvSpPr>
            <a:spLocks noGrp="1"/>
          </p:cNvSpPr>
          <p:nvPr/>
        </p:nvSpPr>
        <p:spPr>
          <a:xfrm>
            <a:off x="683260" y="1757045"/>
            <a:ext cx="10989945" cy="4415790"/>
          </a:xfrm>
          <a:prstGeom prst="rect">
            <a:avLst/>
          </a:prstGeom>
        </p:spPr>
        <p:txBody>
          <a:bodyPr vert="horz" lIns="90000" tIns="46800" rIns="90000" bIns="46800" rtlCol="0"/>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lnSpc>
                <a:spcPct val="150000"/>
              </a:lnSpc>
              <a:buClr>
                <a:srgbClr val="0070C0"/>
              </a:buClr>
              <a:buFont typeface="Wingdings" panose="05000000000000000000" pitchFamily="2" charset="2"/>
              <a:buChar char="p"/>
            </a:pPr>
            <a:r>
              <a:rPr>
                <a:sym typeface="+mn-ea"/>
              </a:rPr>
              <a:t>文档保管员：负责集中管理两套主文本，保证文档的</a:t>
            </a:r>
            <a:r>
              <a:rPr b="1">
                <a:solidFill>
                  <a:srgbClr val="FF0000"/>
                </a:solidFill>
                <a:effectLst>
                  <a:outerShdw blurRad="38100" dist="38100" dir="2700000" algn="tl">
                    <a:srgbClr val="000000">
                      <a:alpha val="43137"/>
                    </a:srgbClr>
                  </a:outerShdw>
                </a:effectLst>
                <a:sym typeface="+mn-ea"/>
              </a:rPr>
              <a:t>一致性</a:t>
            </a:r>
            <a:r>
              <a:rPr>
                <a:sym typeface="+mn-ea"/>
              </a:rPr>
              <a:t>，并办理借阅手续。</a:t>
            </a:r>
          </a:p>
          <a:p>
            <a:pPr marL="342900" indent="-342900" algn="l">
              <a:lnSpc>
                <a:spcPct val="150000"/>
              </a:lnSpc>
              <a:buClr>
                <a:srgbClr val="0070C0"/>
              </a:buClr>
              <a:buFont typeface="Wingdings" panose="05000000000000000000" pitchFamily="2" charset="2"/>
              <a:buChar char="p"/>
            </a:pPr>
            <a:r>
              <a:rPr>
                <a:sym typeface="+mn-ea"/>
              </a:rPr>
              <a:t>文档管理：开发成员可保存个人文档，但必须确保</a:t>
            </a:r>
            <a:r>
              <a:rPr b="1">
                <a:solidFill>
                  <a:srgbClr val="FF0000"/>
                </a:solidFill>
                <a:effectLst>
                  <a:outerShdw blurRad="38100" dist="38100" dir="2700000" algn="tl">
                    <a:srgbClr val="000000">
                      <a:alpha val="43137"/>
                    </a:srgbClr>
                  </a:outerShdw>
                </a:effectLst>
                <a:sym typeface="+mn-ea"/>
              </a:rPr>
              <a:t>与主文本一致</a:t>
            </a:r>
            <a:r>
              <a:rPr>
                <a:sym typeface="+mn-ea"/>
              </a:rPr>
              <a:t>，且修改需先更新主文本。</a:t>
            </a:r>
          </a:p>
          <a:p>
            <a:pPr marL="342900" indent="-342900" algn="l">
              <a:lnSpc>
                <a:spcPct val="150000"/>
              </a:lnSpc>
              <a:buClr>
                <a:srgbClr val="0070C0"/>
              </a:buClr>
              <a:buFont typeface="Wingdings" panose="05000000000000000000" pitchFamily="2" charset="2"/>
              <a:buChar char="p"/>
            </a:pPr>
            <a:r>
              <a:rPr>
                <a:sym typeface="+mn-ea"/>
              </a:rPr>
              <a:t>文档保存：软件工程师仅保存与其工作相关的部分文档。</a:t>
            </a:r>
          </a:p>
          <a:p>
            <a:pPr marL="342900" indent="-342900" algn="l">
              <a:lnSpc>
                <a:spcPct val="150000"/>
              </a:lnSpc>
              <a:buClr>
                <a:srgbClr val="0070C0"/>
              </a:buClr>
              <a:buFont typeface="Wingdings" panose="05000000000000000000" pitchFamily="2" charset="2"/>
              <a:buChar char="p"/>
            </a:pPr>
            <a:r>
              <a:rPr>
                <a:sym typeface="+mn-ea"/>
              </a:rPr>
              <a:t>文档更新与替换：旧文档应</a:t>
            </a:r>
            <a:r>
              <a:rPr b="1">
                <a:solidFill>
                  <a:srgbClr val="FF0000"/>
                </a:solidFill>
                <a:effectLst>
                  <a:outerShdw blurRad="38100" dist="38100" dir="2700000" algn="tl">
                    <a:srgbClr val="000000">
                      <a:alpha val="43137"/>
                    </a:srgbClr>
                  </a:outerShdw>
                </a:effectLst>
                <a:sym typeface="+mn-ea"/>
              </a:rPr>
              <a:t>及时注销</a:t>
            </a:r>
            <a:r>
              <a:rPr>
                <a:sym typeface="+mn-ea"/>
              </a:rPr>
              <a:t>，文档内容更改时必须</a:t>
            </a:r>
            <a:r>
              <a:rPr b="1">
                <a:solidFill>
                  <a:srgbClr val="FF0000"/>
                </a:solidFill>
                <a:effectLst>
                  <a:outerShdw blurRad="38100" dist="38100" dir="2700000" algn="tl">
                    <a:srgbClr val="000000">
                      <a:alpha val="43137"/>
                    </a:srgbClr>
                  </a:outerShdw>
                </a:effectLst>
                <a:sym typeface="+mn-ea"/>
              </a:rPr>
              <a:t>同步主文本</a:t>
            </a:r>
            <a:r>
              <a:rPr>
                <a:sym typeface="+mn-ea"/>
              </a:rPr>
              <a:t>。</a:t>
            </a:r>
          </a:p>
          <a:p>
            <a:pPr marL="342900" indent="-342900" algn="l">
              <a:lnSpc>
                <a:spcPct val="150000"/>
              </a:lnSpc>
              <a:buClr>
                <a:srgbClr val="0070C0"/>
              </a:buClr>
              <a:buFont typeface="Wingdings" panose="05000000000000000000" pitchFamily="2" charset="2"/>
              <a:buChar char="p"/>
            </a:pPr>
            <a:r>
              <a:rPr>
                <a:sym typeface="+mn-ea"/>
              </a:rPr>
              <a:t>文档处理：文档管理人员收回个人文档，并解决与主文本不一致的问题。</a:t>
            </a:r>
          </a:p>
          <a:p>
            <a:pPr marL="342900" indent="-342900" algn="l">
              <a:lnSpc>
                <a:spcPct val="150000"/>
              </a:lnSpc>
              <a:buClr>
                <a:srgbClr val="0070C0"/>
              </a:buClr>
              <a:buFont typeface="Wingdings" panose="05000000000000000000" pitchFamily="2" charset="2"/>
              <a:buChar char="p"/>
            </a:pPr>
            <a:r>
              <a:rPr>
                <a:sym typeface="+mn-ea"/>
              </a:rPr>
              <a:t>文档修改：修改文档需评估影响，并按“</a:t>
            </a:r>
            <a:r>
              <a:rPr b="1">
                <a:solidFill>
                  <a:srgbClr val="FF0000"/>
                </a:solidFill>
                <a:effectLst>
                  <a:outerShdw blurRad="38100" dist="38100" dir="2700000" algn="tl">
                    <a:srgbClr val="000000">
                      <a:alpha val="43137"/>
                    </a:srgbClr>
                  </a:outerShdw>
                </a:effectLst>
                <a:sym typeface="+mn-ea"/>
              </a:rPr>
              <a:t>提议、评议、审核、批准、实施</a:t>
            </a:r>
            <a:r>
              <a:rPr>
                <a:sym typeface="+mn-ea"/>
              </a:rPr>
              <a:t>”的步骤严格控制。</a:t>
            </a:r>
          </a:p>
          <a:p>
            <a:pPr algn="l">
              <a:lnSpc>
                <a:spcPct val="150000"/>
              </a:lnSpc>
              <a:buClr>
                <a:srgbClr val="0070C0"/>
              </a:buClr>
              <a:buFont typeface="Wingdings" panose="05000000000000000000" pitchFamily="2" charset="2"/>
            </a:pPr>
            <a:endParaRPr>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 name="文本占位符 9"/>
          <p:cNvSpPr>
            <a:spLocks noGrp="1"/>
          </p:cNvSpPr>
          <p:nvPr>
            <p:ph type="body" idx="1"/>
          </p:nvPr>
        </p:nvSpPr>
        <p:spPr/>
        <p:txBody>
          <a:bodyPr/>
          <a:lstStyle/>
          <a:p>
            <a:endParaRPr lang="zh-CN" altLang="en-US"/>
          </a:p>
        </p:txBody>
      </p:sp>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65225" cy="460375"/>
          </a:xfrm>
          <a:prstGeom prst="rect">
            <a:avLst/>
          </a:prstGeom>
          <a:noFill/>
        </p:spPr>
        <p:txBody>
          <a:bodyPr wrap="none" rtlCol="0">
            <a:spAutoFit/>
          </a:bodyPr>
          <a:lstStyle/>
          <a:p>
            <a:r>
              <a:rPr lang="en-US" altLang="zh-CN" sz="2400" dirty="0">
                <a:solidFill>
                  <a:srgbClr val="0070C0"/>
                </a:solidFill>
                <a:cs typeface="+mn-ea"/>
                <a:sym typeface="+mn-lt"/>
              </a:rPr>
              <a:t>Part.03</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软件过程与标准化</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1 软件质量认证 ISO9000标准</a:t>
            </a:r>
          </a:p>
        </p:txBody>
      </p:sp>
      <p:sp>
        <p:nvSpPr>
          <p:cNvPr id="3" name="文本占位符 2"/>
          <p:cNvSpPr>
            <a:spLocks noGrp="1"/>
          </p:cNvSpPr>
          <p:nvPr>
            <p:ph type="body" idx="1"/>
          </p:nvPr>
        </p:nvSpPr>
        <p:spPr>
          <a:xfrm>
            <a:off x="975435" y="2143145"/>
            <a:ext cx="7768800" cy="867600"/>
          </a:xfrm>
        </p:spPr>
        <p:txBody>
          <a:bodyPr/>
          <a:lstStyle/>
          <a:p>
            <a:r>
              <a:t>质量保证</a:t>
            </a:r>
            <a:r>
              <a:rPr lang="en-US" altLang="zh-CN"/>
              <a:t> VS </a:t>
            </a:r>
            <a:r>
              <a:t>质量认证</a:t>
            </a:r>
          </a:p>
        </p:txBody>
      </p:sp>
      <p:graphicFrame>
        <p:nvGraphicFramePr>
          <p:cNvPr id="4" name="表格 3"/>
          <p:cNvGraphicFramePr/>
          <p:nvPr>
            <p:custDataLst>
              <p:tags r:id="rId1"/>
            </p:custDataLst>
          </p:nvPr>
        </p:nvGraphicFramePr>
        <p:xfrm>
          <a:off x="1032510" y="2804160"/>
          <a:ext cx="10052050" cy="2343150"/>
        </p:xfrm>
        <a:graphic>
          <a:graphicData uri="http://schemas.openxmlformats.org/drawingml/2006/table">
            <a:tbl>
              <a:tblPr firstRow="1" bandRow="1">
                <a:tableStyleId>{5C22544A-7EE6-4342-B048-85BDC9FD1C3A}</a:tableStyleId>
              </a:tblPr>
              <a:tblGrid>
                <a:gridCol w="5026025">
                  <a:extLst>
                    <a:ext uri="{9D8B030D-6E8A-4147-A177-3AD203B41FA5}">
                      <a16:colId xmlns:a16="http://schemas.microsoft.com/office/drawing/2014/main" val="20000"/>
                    </a:ext>
                  </a:extLst>
                </a:gridCol>
                <a:gridCol w="5026025">
                  <a:extLst>
                    <a:ext uri="{9D8B030D-6E8A-4147-A177-3AD203B41FA5}">
                      <a16:colId xmlns:a16="http://schemas.microsoft.com/office/drawing/2014/main" val="20001"/>
                    </a:ext>
                  </a:extLst>
                </a:gridCol>
              </a:tblGrid>
              <a:tr h="919480">
                <a:tc>
                  <a:txBody>
                    <a:bodyPr/>
                    <a:lstStyle/>
                    <a:p>
                      <a:pPr algn="ctr">
                        <a:buNone/>
                      </a:pPr>
                      <a:r>
                        <a:rPr sz="2400">
                          <a:sym typeface="+mn-ea"/>
                        </a:rPr>
                        <a:t>质量保证</a:t>
                      </a:r>
                      <a:endParaRPr lang="zh-CN" altLang="en-US" sz="2400">
                        <a:sym typeface="+mn-ea"/>
                      </a:endParaRPr>
                    </a:p>
                  </a:txBody>
                  <a:tcPr anchor="ctr"/>
                </a:tc>
                <a:tc>
                  <a:txBody>
                    <a:bodyPr/>
                    <a:lstStyle/>
                    <a:p>
                      <a:pPr algn="ctr">
                        <a:buNone/>
                      </a:pPr>
                      <a:r>
                        <a:rPr sz="2400">
                          <a:sym typeface="+mn-ea"/>
                        </a:rPr>
                        <a:t>质量认证</a:t>
                      </a:r>
                      <a:endParaRPr lang="zh-CN" altLang="en-US" sz="2400">
                        <a:sym typeface="+mn-ea"/>
                      </a:endParaRPr>
                    </a:p>
                  </a:txBody>
                  <a:tcPr anchor="ctr"/>
                </a:tc>
                <a:extLst>
                  <a:ext uri="{0D108BD9-81ED-4DB2-BD59-A6C34878D82A}">
                    <a16:rowId xmlns:a16="http://schemas.microsoft.com/office/drawing/2014/main" val="10000"/>
                  </a:ext>
                </a:extLst>
              </a:tr>
              <a:tr h="1423670">
                <a:tc>
                  <a:txBody>
                    <a:bodyPr/>
                    <a:lstStyle/>
                    <a:p>
                      <a:pPr algn="ctr">
                        <a:buNone/>
                      </a:pPr>
                      <a:r>
                        <a:rPr lang="zh-CN" altLang="en-US" sz="2400"/>
                        <a:t>贯穿于软件开发的每个过程，确保</a:t>
                      </a:r>
                      <a:r>
                        <a:rPr lang="zh-CN" altLang="en-US" sz="2400" b="1">
                          <a:solidFill>
                            <a:srgbClr val="FF0000"/>
                          </a:solidFill>
                          <a:effectLst>
                            <a:outerShdw blurRad="38100" dist="38100" dir="2700000" algn="tl">
                              <a:srgbClr val="000000">
                                <a:alpha val="43137"/>
                              </a:srgbClr>
                            </a:outerShdw>
                          </a:effectLst>
                        </a:rPr>
                        <a:t>产品</a:t>
                      </a:r>
                      <a:r>
                        <a:rPr lang="zh-CN" altLang="en-US" sz="2400"/>
                        <a:t>符合规定的质量水平。</a:t>
                      </a:r>
                    </a:p>
                  </a:txBody>
                  <a:tcPr marL="360045" marR="360045" marT="137160" marB="137160" anchor="ctr"/>
                </a:tc>
                <a:tc>
                  <a:txBody>
                    <a:bodyPr/>
                    <a:lstStyle/>
                    <a:p>
                      <a:pPr algn="ctr">
                        <a:buNone/>
                      </a:pPr>
                      <a:r>
                        <a:rPr lang="zh-CN" altLang="en-US" sz="2400"/>
                        <a:t>针对整个</a:t>
                      </a:r>
                      <a:r>
                        <a:rPr lang="zh-CN" altLang="en-US" sz="2400" b="1">
                          <a:solidFill>
                            <a:srgbClr val="FF0000"/>
                          </a:solidFill>
                          <a:effectLst>
                            <a:outerShdw blurRad="38100" dist="38100" dir="2700000" algn="tl">
                              <a:srgbClr val="000000">
                                <a:alpha val="43137"/>
                              </a:srgbClr>
                            </a:outerShdw>
                          </a:effectLst>
                        </a:rPr>
                        <a:t>企业的质量体系</a:t>
                      </a:r>
                      <a:r>
                        <a:rPr lang="zh-CN" altLang="en-US" sz="2400"/>
                        <a:t>，确保企业具备设计、开发和生产高质量产品的能力</a:t>
                      </a:r>
                    </a:p>
                  </a:txBody>
                  <a:tcPr marL="360045" marR="360045" marT="137160" marB="13716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1 软件质量认证 ISO9000标准</a:t>
            </a:r>
          </a:p>
        </p:txBody>
      </p:sp>
      <p:sp>
        <p:nvSpPr>
          <p:cNvPr id="3" name="文本占位符 2"/>
          <p:cNvSpPr>
            <a:spLocks noGrp="1"/>
          </p:cNvSpPr>
          <p:nvPr>
            <p:ph type="body" idx="1"/>
          </p:nvPr>
        </p:nvSpPr>
        <p:spPr>
          <a:xfrm>
            <a:off x="527685" y="2326005"/>
            <a:ext cx="6374765" cy="3417570"/>
          </a:xfrm>
        </p:spPr>
        <p:txBody>
          <a:bodyPr>
            <a:noAutofit/>
          </a:bodyPr>
          <a:lstStyle/>
          <a:p>
            <a:r>
              <a:t>ISO9000系列标准：</a:t>
            </a:r>
          </a:p>
          <a:p>
            <a:pPr marL="342900" indent="-342900" algn="l">
              <a:lnSpc>
                <a:spcPct val="150000"/>
              </a:lnSpc>
              <a:buClr>
                <a:srgbClr val="0070C0"/>
              </a:buClr>
              <a:buFont typeface="Wingdings" panose="05000000000000000000" pitchFamily="2" charset="2"/>
              <a:buChar char="p"/>
            </a:pPr>
            <a:r>
              <a:rPr>
                <a:sym typeface="+mn-ea"/>
              </a:rPr>
              <a:t>由国际标准化组织于1987年发布</a:t>
            </a:r>
          </a:p>
          <a:p>
            <a:pPr marL="342900" indent="-342900" algn="l">
              <a:lnSpc>
                <a:spcPct val="150000"/>
              </a:lnSpc>
              <a:buClr>
                <a:srgbClr val="0070C0"/>
              </a:buClr>
              <a:buFont typeface="Wingdings" panose="05000000000000000000" pitchFamily="2" charset="2"/>
              <a:buChar char="p"/>
            </a:pPr>
            <a:r>
              <a:rPr>
                <a:sym typeface="+mn-ea"/>
              </a:rPr>
              <a:t>为消除国际贸易中因各国质量标准差异产生的贸易障碍</a:t>
            </a:r>
          </a:p>
          <a:p>
            <a:pPr marL="342900" indent="-342900" algn="l">
              <a:lnSpc>
                <a:spcPct val="150000"/>
              </a:lnSpc>
              <a:buClr>
                <a:srgbClr val="0070C0"/>
              </a:buClr>
              <a:buFont typeface="Wingdings" panose="05000000000000000000" pitchFamily="2" charset="2"/>
              <a:buChar char="p"/>
            </a:pPr>
            <a:r>
              <a:rPr>
                <a:sym typeface="+mn-ea"/>
              </a:rPr>
              <a:t>针对质量管理和质量保证的国际标准</a:t>
            </a:r>
          </a:p>
        </p:txBody>
      </p:sp>
      <p:sp>
        <p:nvSpPr>
          <p:cNvPr id="5" name="椭圆 4"/>
          <p:cNvSpPr/>
          <p:nvPr/>
        </p:nvSpPr>
        <p:spPr>
          <a:xfrm>
            <a:off x="6711950" y="2653665"/>
            <a:ext cx="2043430" cy="10972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400"/>
              <a:t>全球贸易</a:t>
            </a:r>
          </a:p>
        </p:txBody>
      </p:sp>
      <p:sp>
        <p:nvSpPr>
          <p:cNvPr id="6" name="椭圆 5"/>
          <p:cNvSpPr/>
          <p:nvPr/>
        </p:nvSpPr>
        <p:spPr>
          <a:xfrm>
            <a:off x="9794240" y="2653665"/>
            <a:ext cx="2035810" cy="10972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400"/>
              <a:t>质量保证</a:t>
            </a:r>
          </a:p>
        </p:txBody>
      </p:sp>
      <p:sp>
        <p:nvSpPr>
          <p:cNvPr id="7" name="左右箭头 6"/>
          <p:cNvSpPr/>
          <p:nvPr/>
        </p:nvSpPr>
        <p:spPr>
          <a:xfrm>
            <a:off x="8832215" y="2942590"/>
            <a:ext cx="866775" cy="470535"/>
          </a:xfrm>
          <a:prstGeom prst="lef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2400"/>
          </a:p>
        </p:txBody>
      </p:sp>
      <p:sp>
        <p:nvSpPr>
          <p:cNvPr id="8" name="上箭头 7"/>
          <p:cNvSpPr/>
          <p:nvPr/>
        </p:nvSpPr>
        <p:spPr>
          <a:xfrm>
            <a:off x="9175115" y="3580130"/>
            <a:ext cx="199390" cy="567055"/>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2400"/>
          </a:p>
        </p:txBody>
      </p:sp>
      <p:sp>
        <p:nvSpPr>
          <p:cNvPr id="9" name="椭圆 8"/>
          <p:cNvSpPr/>
          <p:nvPr/>
        </p:nvSpPr>
        <p:spPr>
          <a:xfrm>
            <a:off x="8268335" y="4257675"/>
            <a:ext cx="2032000" cy="112522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400"/>
              <a:t>质量标准</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1 软件质量认证 ISO9000标准</a:t>
            </a:r>
          </a:p>
        </p:txBody>
      </p:sp>
      <p:sp>
        <p:nvSpPr>
          <p:cNvPr id="3" name="文本占位符 2"/>
          <p:cNvSpPr>
            <a:spLocks noGrp="1"/>
          </p:cNvSpPr>
          <p:nvPr>
            <p:ph type="body" idx="1"/>
          </p:nvPr>
        </p:nvSpPr>
        <p:spPr>
          <a:xfrm>
            <a:off x="648335" y="2295525"/>
            <a:ext cx="6164580" cy="517525"/>
          </a:xfrm>
        </p:spPr>
        <p:txBody>
          <a:bodyPr>
            <a:normAutofit/>
          </a:bodyPr>
          <a:lstStyle/>
          <a:p>
            <a:r>
              <a:t>ISO9000的演变历程：</a:t>
            </a:r>
            <a:endParaRPr>
              <a:sym typeface="+mn-ea"/>
            </a:endParaRPr>
          </a:p>
        </p:txBody>
      </p:sp>
      <p:grpSp>
        <p:nvGrpSpPr>
          <p:cNvPr id="18" name="组合 17"/>
          <p:cNvGrpSpPr/>
          <p:nvPr/>
        </p:nvGrpSpPr>
        <p:grpSpPr>
          <a:xfrm>
            <a:off x="1056005" y="2992755"/>
            <a:ext cx="10259060" cy="2774315"/>
            <a:chOff x="2812" y="3647"/>
            <a:chExt cx="16156" cy="5238"/>
          </a:xfrm>
        </p:grpSpPr>
        <p:grpSp>
          <p:nvGrpSpPr>
            <p:cNvPr id="15" name="组合 14"/>
            <p:cNvGrpSpPr/>
            <p:nvPr>
              <p:custDataLst>
                <p:tags r:id="rId1"/>
              </p:custDataLst>
            </p:nvPr>
          </p:nvGrpSpPr>
          <p:grpSpPr>
            <a:xfrm>
              <a:off x="2813" y="3647"/>
              <a:ext cx="16155" cy="5237"/>
              <a:chOff x="372245" y="1915878"/>
              <a:chExt cx="10258425" cy="3325368"/>
            </a:xfrm>
          </p:grpSpPr>
          <p:sp>
            <p:nvSpPr>
              <p:cNvPr id="4" name="矩形 3"/>
              <p:cNvSpPr/>
              <p:nvPr>
                <p:custDataLst>
                  <p:tags r:id="rId3"/>
                </p:custDataLst>
              </p:nvPr>
            </p:nvSpPr>
            <p:spPr>
              <a:xfrm>
                <a:off x="372880" y="1918162"/>
                <a:ext cx="2443480" cy="828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1990年</a:t>
                </a:r>
              </a:p>
            </p:txBody>
          </p:sp>
          <p:sp>
            <p:nvSpPr>
              <p:cNvPr id="10" name="矩形 9"/>
              <p:cNvSpPr/>
              <p:nvPr>
                <p:custDataLst>
                  <p:tags r:id="rId4"/>
                </p:custDataLst>
              </p:nvPr>
            </p:nvSpPr>
            <p:spPr>
              <a:xfrm>
                <a:off x="2814455" y="1915878"/>
                <a:ext cx="7816215" cy="82905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TC176技术委员会提出《2000年展望》，制定ISO9000的实施策略</a:t>
                </a:r>
              </a:p>
            </p:txBody>
          </p:sp>
          <p:sp>
            <p:nvSpPr>
              <p:cNvPr id="11" name="矩形 10"/>
              <p:cNvSpPr/>
              <p:nvPr>
                <p:custDataLst>
                  <p:tags r:id="rId5"/>
                </p:custDataLst>
              </p:nvPr>
            </p:nvSpPr>
            <p:spPr>
              <a:xfrm>
                <a:off x="2815090" y="3076103"/>
                <a:ext cx="7815580" cy="91813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首次修改，增加了过程和过程网络的基本概念</a:t>
                </a:r>
              </a:p>
            </p:txBody>
          </p:sp>
          <p:sp>
            <p:nvSpPr>
              <p:cNvPr id="12" name="矩形 11"/>
              <p:cNvSpPr/>
              <p:nvPr>
                <p:custDataLst>
                  <p:tags r:id="rId6"/>
                </p:custDataLst>
              </p:nvPr>
            </p:nvSpPr>
            <p:spPr>
              <a:xfrm>
                <a:off x="2814455" y="4323877"/>
                <a:ext cx="7816215" cy="91736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引入PDCA循环（计划-执行-检查-行动），全面修改标准结构和原则</a:t>
                </a:r>
              </a:p>
            </p:txBody>
          </p:sp>
          <p:sp>
            <p:nvSpPr>
              <p:cNvPr id="13" name="矩形 12"/>
              <p:cNvSpPr/>
              <p:nvPr>
                <p:custDataLst>
                  <p:tags r:id="rId7"/>
                </p:custDataLst>
              </p:nvPr>
            </p:nvSpPr>
            <p:spPr>
              <a:xfrm>
                <a:off x="372245" y="3076103"/>
                <a:ext cx="2444115" cy="918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1994版</a:t>
                </a:r>
              </a:p>
            </p:txBody>
          </p:sp>
        </p:grpSp>
        <p:sp>
          <p:nvSpPr>
            <p:cNvPr id="17" name="矩形 16"/>
            <p:cNvSpPr/>
            <p:nvPr>
              <p:custDataLst>
                <p:tags r:id="rId2"/>
              </p:custDataLst>
            </p:nvPr>
          </p:nvSpPr>
          <p:spPr>
            <a:xfrm>
              <a:off x="2812" y="7439"/>
              <a:ext cx="3848" cy="1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2000版</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idx="1"/>
          </p:nvPr>
        </p:nvSpPr>
        <p:spPr>
          <a:xfrm>
            <a:off x="939165" y="2230755"/>
            <a:ext cx="10313670" cy="2174875"/>
          </a:xfrm>
        </p:spPr>
        <p:txBody>
          <a:bodyPr>
            <a:noAutofit/>
          </a:bodyPr>
          <a:lstStyle/>
          <a:p>
            <a:pPr marL="342900" indent="-342900" algn="l">
              <a:lnSpc>
                <a:spcPct val="150000"/>
              </a:lnSpc>
              <a:buClr>
                <a:srgbClr val="0070C0"/>
              </a:buClr>
              <a:buFont typeface="Wingdings" panose="05000000000000000000" pitchFamily="2" charset="2"/>
              <a:buChar char="p"/>
            </a:pPr>
            <a:r>
              <a:rPr>
                <a:latin typeface="+mn-lt"/>
                <a:cs typeface="+mn-cs"/>
                <a:sym typeface="+mn-ea"/>
              </a:rPr>
              <a:t>20世纪60年代：程序设计语言的蓬勃发展，带来了语言“方言”的问题。</a:t>
            </a:r>
          </a:p>
          <a:p>
            <a:pPr marL="342900" indent="-342900" algn="l">
              <a:lnSpc>
                <a:spcPct val="150000"/>
              </a:lnSpc>
              <a:buClr>
                <a:srgbClr val="0070C0"/>
              </a:buClr>
              <a:buFont typeface="Wingdings" panose="05000000000000000000" pitchFamily="2" charset="2"/>
              <a:buChar char="p"/>
            </a:pPr>
            <a:r>
              <a:rPr>
                <a:latin typeface="+mn-lt"/>
                <a:cs typeface="+mn-cs"/>
                <a:sym typeface="+mn-ea"/>
              </a:rPr>
              <a:t>标准化程序设计语言的制定是为了解决不同语言版本导致的沟通障碍。</a:t>
            </a:r>
          </a:p>
          <a:p>
            <a:pPr marL="342900" indent="-342900" algn="l">
              <a:lnSpc>
                <a:spcPct val="150000"/>
              </a:lnSpc>
              <a:buClr>
                <a:srgbClr val="0070C0"/>
              </a:buClr>
              <a:buFont typeface="Wingdings" panose="05000000000000000000" pitchFamily="2" charset="2"/>
              <a:buChar char="p"/>
            </a:pPr>
            <a:r>
              <a:rPr>
                <a:latin typeface="+mn-lt"/>
                <a:cs typeface="+mn-cs"/>
                <a:sym typeface="+mn-ea"/>
              </a:rPr>
              <a:t>标准化是为了统一语言，方便程序的实现者和用户。</a:t>
            </a:r>
          </a:p>
        </p:txBody>
      </p:sp>
      <p:sp>
        <p:nvSpPr>
          <p:cNvPr id="16" name="标题 1"/>
          <p:cNvSpPr>
            <a:spLocks noGrp="1"/>
          </p:cNvSpPr>
          <p:nvPr/>
        </p:nvSpPr>
        <p:spPr>
          <a:xfrm>
            <a:off x="527685" y="1209040"/>
            <a:ext cx="2032000" cy="705485"/>
          </a:xfrm>
          <a:prstGeom prst="rect">
            <a:avLst/>
          </a:prstGeom>
        </p:spPr>
        <p:txBody>
          <a:bodyPr vert="horz" lIns="90000" tIns="46800" rIns="90000" bIns="46800" rtlCol="0" anchor="ctr" anchorCtr="0">
            <a:normAutofit/>
          </a:bodyPr>
          <a:lstStyle>
            <a:lvl1pPr marL="0" marR="0" lvl="0" algn="l" defTabSz="914400" rtl="0" eaLnBrk="1" fontAlgn="auto" latinLnBrk="0" hangingPunct="1">
              <a:lnSpc>
                <a:spcPct val="100000"/>
              </a:lnSpc>
              <a:spcBef>
                <a:spcPct val="0"/>
              </a:spcBef>
              <a:buClrTx/>
              <a:buSzTx/>
              <a:buFontTx/>
              <a:buNone/>
              <a:defRPr kumimoji="0" lang="en-US" altLang="en-US" sz="2800" b="1" i="0" u="none" strike="noStrike" kern="1200" cap="none" spc="0" normalizeH="0" baseline="0" noProof="1" dirty="0">
                <a:solidFill>
                  <a:schemeClr val="tx1">
                    <a:lumMod val="65000"/>
                    <a:lumOff val="35000"/>
                  </a:schemeClr>
                </a:solidFill>
                <a:uFillTx/>
                <a:latin typeface="+mn-lt"/>
                <a:ea typeface="+mn-ea"/>
                <a:cs typeface="+mn-ea"/>
                <a:sym typeface="+mn-lt"/>
              </a:defRPr>
            </a:lvl1pPr>
          </a:lstStyle>
          <a:p>
            <a:r>
              <a:rPr altLang="zh-CN"/>
              <a:t>1 </a:t>
            </a:r>
            <a:r>
              <a:rPr lang="zh-CN"/>
              <a:t>定义</a:t>
            </a:r>
          </a:p>
        </p:txBody>
      </p:sp>
      <p:pic>
        <p:nvPicPr>
          <p:cNvPr id="100" name="图片 99"/>
          <p:cNvPicPr/>
          <p:nvPr/>
        </p:nvPicPr>
        <p:blipFill>
          <a:blip r:embed="rId3"/>
          <a:stretch>
            <a:fillRect/>
          </a:stretch>
        </p:blipFill>
        <p:spPr>
          <a:xfrm>
            <a:off x="2831465" y="4623435"/>
            <a:ext cx="899795" cy="946785"/>
          </a:xfrm>
          <a:prstGeom prst="rect">
            <a:avLst/>
          </a:prstGeom>
          <a:noFill/>
          <a:ln w="9525">
            <a:noFill/>
          </a:ln>
        </p:spPr>
      </p:pic>
      <p:sp>
        <p:nvSpPr>
          <p:cNvPr id="18" name="文本框 17"/>
          <p:cNvSpPr txBox="1"/>
          <p:nvPr/>
        </p:nvSpPr>
        <p:spPr>
          <a:xfrm>
            <a:off x="2626360" y="5668645"/>
            <a:ext cx="1438910" cy="368300"/>
          </a:xfrm>
          <a:prstGeom prst="rect">
            <a:avLst/>
          </a:prstGeom>
          <a:noFill/>
        </p:spPr>
        <p:txBody>
          <a:bodyPr wrap="square" rtlCol="0">
            <a:spAutoFit/>
          </a:bodyPr>
          <a:lstStyle/>
          <a:p>
            <a:r>
              <a:rPr lang="zh-CN" altLang="en-US"/>
              <a:t>FORTRAN</a:t>
            </a:r>
          </a:p>
        </p:txBody>
      </p:sp>
      <p:pic>
        <p:nvPicPr>
          <p:cNvPr id="101" name="图片 100"/>
          <p:cNvPicPr>
            <a:picLocks noChangeAspect="1"/>
          </p:cNvPicPr>
          <p:nvPr/>
        </p:nvPicPr>
        <p:blipFill>
          <a:blip r:embed="rId4"/>
          <a:stretch>
            <a:fillRect/>
          </a:stretch>
        </p:blipFill>
        <p:spPr>
          <a:xfrm>
            <a:off x="5154295" y="4623435"/>
            <a:ext cx="946785" cy="946785"/>
          </a:xfrm>
          <a:prstGeom prst="rect">
            <a:avLst/>
          </a:prstGeom>
          <a:noFill/>
          <a:ln w="9525">
            <a:noFill/>
          </a:ln>
        </p:spPr>
      </p:pic>
      <p:sp>
        <p:nvSpPr>
          <p:cNvPr id="19" name="文本框 18"/>
          <p:cNvSpPr txBox="1"/>
          <p:nvPr/>
        </p:nvSpPr>
        <p:spPr>
          <a:xfrm>
            <a:off x="4908550" y="5663565"/>
            <a:ext cx="1438910" cy="368300"/>
          </a:xfrm>
          <a:prstGeom prst="rect">
            <a:avLst/>
          </a:prstGeom>
          <a:noFill/>
        </p:spPr>
        <p:txBody>
          <a:bodyPr wrap="square" rtlCol="0">
            <a:spAutoFit/>
          </a:bodyPr>
          <a:lstStyle/>
          <a:p>
            <a:pPr algn="ctr"/>
            <a:r>
              <a:rPr lang="en-US" altLang="zh-CN"/>
              <a:t>C</a:t>
            </a:r>
          </a:p>
        </p:txBody>
      </p:sp>
      <p:sp>
        <p:nvSpPr>
          <p:cNvPr id="20" name="圆角矩形标注 19"/>
          <p:cNvSpPr/>
          <p:nvPr/>
        </p:nvSpPr>
        <p:spPr>
          <a:xfrm>
            <a:off x="8380095" y="1357630"/>
            <a:ext cx="2844165" cy="753110"/>
          </a:xfrm>
          <a:prstGeom prst="wedgeRoundRectCallout">
            <a:avLst>
              <a:gd name="adj1" fmla="val -40246"/>
              <a:gd name="adj2" fmla="val 634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mn-ea"/>
                <a:sym typeface="+mn-lt"/>
              </a:rPr>
              <a:t>为什么要标准化？</a:t>
            </a:r>
          </a:p>
        </p:txBody>
      </p:sp>
      <p:pic>
        <p:nvPicPr>
          <p:cNvPr id="102" name="图片 101"/>
          <p:cNvPicPr>
            <a:picLocks noChangeAspect="1"/>
          </p:cNvPicPr>
          <p:nvPr/>
        </p:nvPicPr>
        <p:blipFill>
          <a:blip r:embed="rId5"/>
          <a:stretch>
            <a:fillRect/>
          </a:stretch>
        </p:blipFill>
        <p:spPr>
          <a:xfrm>
            <a:off x="7524115" y="4572000"/>
            <a:ext cx="954405" cy="954405"/>
          </a:xfrm>
          <a:prstGeom prst="rect">
            <a:avLst/>
          </a:prstGeom>
          <a:noFill/>
          <a:ln w="9525">
            <a:noFill/>
          </a:ln>
        </p:spPr>
      </p:pic>
      <p:sp>
        <p:nvSpPr>
          <p:cNvPr id="22" name="文本框 21"/>
          <p:cNvSpPr txBox="1"/>
          <p:nvPr/>
        </p:nvSpPr>
        <p:spPr>
          <a:xfrm>
            <a:off x="7281545" y="5612130"/>
            <a:ext cx="1438910" cy="368300"/>
          </a:xfrm>
          <a:prstGeom prst="rect">
            <a:avLst/>
          </a:prstGeom>
          <a:noFill/>
        </p:spPr>
        <p:txBody>
          <a:bodyPr wrap="square" rtlCol="0">
            <a:spAutoFit/>
          </a:bodyPr>
          <a:lstStyle/>
          <a:p>
            <a:pPr algn="ctr"/>
            <a:r>
              <a:rPr lang="en-US" altLang="zh-CN"/>
              <a:t>JAVA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48335" y="2233295"/>
            <a:ext cx="7572375" cy="3733165"/>
          </a:xfrm>
        </p:spPr>
        <p:txBody>
          <a:bodyPr>
            <a:normAutofit/>
          </a:bodyPr>
          <a:lstStyle/>
          <a:p>
            <a:pPr marL="342900" indent="-342900" algn="l">
              <a:lnSpc>
                <a:spcPct val="150000"/>
              </a:lnSpc>
              <a:buClr>
                <a:srgbClr val="0070C0"/>
              </a:buClr>
              <a:buFont typeface="Wingdings" panose="05000000000000000000" pitchFamily="2" charset="2"/>
              <a:buChar char="p"/>
            </a:pPr>
            <a:r>
              <a:rPr>
                <a:sym typeface="+mn-ea"/>
              </a:rPr>
              <a:t>1980年代末，卡内基梅隆大学软件工程研究所建立，主要由美国国防部资助。</a:t>
            </a:r>
          </a:p>
          <a:p>
            <a:pPr marL="342900" indent="-342900" algn="l">
              <a:lnSpc>
                <a:spcPct val="150000"/>
              </a:lnSpc>
              <a:buClr>
                <a:srgbClr val="0070C0"/>
              </a:buClr>
              <a:buFont typeface="Wingdings" panose="05000000000000000000" pitchFamily="2" charset="2"/>
              <a:buChar char="p"/>
            </a:pPr>
            <a:r>
              <a:rPr>
                <a:sym typeface="+mn-ea"/>
              </a:rPr>
              <a:t>初衷是为大型软件项目的招投标提供评审依据，现被广泛用于</a:t>
            </a:r>
            <a:r>
              <a:rPr b="1">
                <a:solidFill>
                  <a:srgbClr val="FF0000"/>
                </a:solidFill>
                <a:effectLst>
                  <a:outerShdw blurRad="38100" dist="38100" dir="2700000" algn="tl">
                    <a:srgbClr val="000000">
                      <a:alpha val="43137"/>
                    </a:srgbClr>
                  </a:outerShdw>
                </a:effectLst>
                <a:sym typeface="+mn-ea"/>
              </a:rPr>
              <a:t>软件过程的改进</a:t>
            </a:r>
            <a:r>
              <a:rPr>
                <a:sym typeface="+mn-ea"/>
              </a:rPr>
              <a:t>。</a:t>
            </a:r>
          </a:p>
          <a:p>
            <a:pPr marL="342900" indent="-342900" algn="l">
              <a:lnSpc>
                <a:spcPct val="150000"/>
              </a:lnSpc>
              <a:buClr>
                <a:srgbClr val="0070C0"/>
              </a:buClr>
              <a:buFont typeface="Wingdings" panose="05000000000000000000" pitchFamily="2" charset="2"/>
              <a:buChar char="p"/>
            </a:pPr>
            <a:r>
              <a:rPr>
                <a:sym typeface="+mn-ea"/>
              </a:rPr>
              <a:t>软件危机的解决需要从软件过程管理入手，CMM帮助建立</a:t>
            </a:r>
            <a:r>
              <a:rPr b="1">
                <a:solidFill>
                  <a:srgbClr val="FF0000"/>
                </a:solidFill>
                <a:effectLst>
                  <a:outerShdw blurRad="38100" dist="38100" dir="2700000" algn="tl">
                    <a:srgbClr val="000000">
                      <a:alpha val="43137"/>
                    </a:srgbClr>
                  </a:outerShdw>
                </a:effectLst>
                <a:sym typeface="+mn-ea"/>
              </a:rPr>
              <a:t>有规律的软件过程</a:t>
            </a:r>
            <a:r>
              <a:rPr>
                <a:sym typeface="+mn-ea"/>
              </a:rPr>
              <a:t>。</a:t>
            </a:r>
          </a:p>
        </p:txBody>
      </p:sp>
      <p:sp>
        <p:nvSpPr>
          <p:cNvPr id="5" name="标题 1"/>
          <p:cNvSpPr>
            <a:spLocks noGrp="1"/>
          </p:cNvSpPr>
          <p:nvPr/>
        </p:nvSpPr>
        <p:spPr>
          <a:xfrm>
            <a:off x="527685" y="1263650"/>
            <a:ext cx="6477000" cy="705485"/>
          </a:xfrm>
          <a:prstGeom prst="rect">
            <a:avLst/>
          </a:prstGeom>
        </p:spPr>
        <p:txBody>
          <a:bodyPr vert="horz" lIns="90000" tIns="46800" rIns="90000" bIns="46800" rtlCol="0" anchor="ctr" anchorCtr="0">
            <a:normAutofit/>
          </a:bodyPr>
          <a:lstStyle>
            <a:lvl1pPr marL="0" marR="0" lvl="0" algn="l" defTabSz="914400" rtl="0" eaLnBrk="1" fontAlgn="auto" latinLnBrk="0" hangingPunct="1">
              <a:lnSpc>
                <a:spcPct val="100000"/>
              </a:lnSpc>
              <a:spcBef>
                <a:spcPct val="0"/>
              </a:spcBef>
              <a:buClrTx/>
              <a:buSzTx/>
              <a:buFontTx/>
              <a:buNone/>
              <a:defRPr kumimoji="0" lang="en-US" altLang="en-US" sz="2800" b="1" i="0" u="none" strike="noStrike" kern="1200" cap="none" spc="0" normalizeH="0" baseline="0" noProof="1" dirty="0">
                <a:solidFill>
                  <a:schemeClr val="tx1">
                    <a:lumMod val="65000"/>
                    <a:lumOff val="35000"/>
                  </a:schemeClr>
                </a:solidFill>
                <a:uFillTx/>
                <a:latin typeface="+mn-lt"/>
                <a:ea typeface="+mn-ea"/>
                <a:cs typeface="+mn-ea"/>
                <a:sym typeface="+mn-lt"/>
              </a:defRPr>
            </a:lvl1pPr>
          </a:lstStyle>
          <a:p>
            <a:r>
              <a:rPr altLang="zh-CN">
                <a:sym typeface="+mn-ea"/>
              </a:rPr>
              <a:t>2 软件能力成熟度</a:t>
            </a:r>
            <a:r>
              <a:rPr lang="zh-CN">
                <a:sym typeface="+mn-ea"/>
              </a:rPr>
              <a:t>（</a:t>
            </a:r>
            <a:r>
              <a:rPr altLang="zh-CN">
                <a:sym typeface="+mn-ea"/>
              </a:rPr>
              <a:t>CMM</a:t>
            </a:r>
            <a:r>
              <a:rPr lang="zh-CN">
                <a:sym typeface="+mn-ea"/>
              </a:rPr>
              <a:t>）</a:t>
            </a:r>
            <a:r>
              <a:rPr altLang="zh-CN">
                <a:sym typeface="+mn-ea"/>
              </a:rPr>
              <a:t>模型</a:t>
            </a:r>
            <a:endParaRPr altLang="zh-CN"/>
          </a:p>
        </p:txBody>
      </p:sp>
      <p:pic>
        <p:nvPicPr>
          <p:cNvPr id="100" name="图片 99"/>
          <p:cNvPicPr/>
          <p:nvPr/>
        </p:nvPicPr>
        <p:blipFill>
          <a:blip r:embed="rId2"/>
          <a:stretch>
            <a:fillRect/>
          </a:stretch>
        </p:blipFill>
        <p:spPr>
          <a:xfrm>
            <a:off x="8447405" y="3171825"/>
            <a:ext cx="3246755" cy="2294255"/>
          </a:xfrm>
          <a:prstGeom prst="rect">
            <a:avLst/>
          </a:prstGeom>
          <a:noFill/>
          <a:ln w="9525">
            <a:noFill/>
          </a:ln>
        </p:spPr>
      </p:pic>
      <p:sp>
        <p:nvSpPr>
          <p:cNvPr id="12" name="圆角矩形标注 11"/>
          <p:cNvSpPr/>
          <p:nvPr/>
        </p:nvSpPr>
        <p:spPr>
          <a:xfrm>
            <a:off x="8076565" y="1480185"/>
            <a:ext cx="3501390" cy="753110"/>
          </a:xfrm>
          <a:prstGeom prst="wedgeRoundRectCallout">
            <a:avLst>
              <a:gd name="adj1" fmla="val -40246"/>
              <a:gd name="adj2" fmla="val 634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mn-ea"/>
                <a:sym typeface="+mn-lt"/>
              </a:rPr>
              <a:t>CMM的起源与发展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527685" y="2458085"/>
            <a:ext cx="11161395" cy="3411220"/>
          </a:xfrm>
        </p:spPr>
        <p:txBody>
          <a:bodyPr>
            <a:noAutofit/>
          </a:bodyPr>
          <a:lstStyle/>
          <a:p>
            <a:pPr marL="342900" indent="-342900" algn="l">
              <a:lnSpc>
                <a:spcPct val="150000"/>
              </a:lnSpc>
              <a:buClr>
                <a:srgbClr val="0070C0"/>
              </a:buClr>
              <a:buFont typeface="Wingdings" panose="05000000000000000000" pitchFamily="2" charset="2"/>
              <a:buChar char="p"/>
            </a:pPr>
            <a:r>
              <a:rPr>
                <a:sym typeface="+mn-ea"/>
              </a:rPr>
              <a:t>软件危机的症结在于</a:t>
            </a:r>
            <a:r>
              <a:rPr b="1">
                <a:solidFill>
                  <a:srgbClr val="FF0000"/>
                </a:solidFill>
                <a:effectLst>
                  <a:outerShdw blurRad="38100" dist="38100" dir="2700000" algn="tl">
                    <a:srgbClr val="000000">
                      <a:alpha val="43137"/>
                    </a:srgbClr>
                  </a:outerShdw>
                </a:effectLst>
                <a:sym typeface="+mn-ea"/>
              </a:rPr>
              <a:t>管理不当</a:t>
            </a:r>
            <a:r>
              <a:rPr>
                <a:sym typeface="+mn-ea"/>
              </a:rPr>
              <a:t>，技术工具本身无法解决。</a:t>
            </a:r>
          </a:p>
          <a:p>
            <a:pPr marL="342900" indent="-342900" algn="l">
              <a:lnSpc>
                <a:spcPct val="150000"/>
              </a:lnSpc>
              <a:buClr>
                <a:srgbClr val="0070C0"/>
              </a:buClr>
              <a:buFont typeface="Wingdings" panose="05000000000000000000" pitchFamily="2" charset="2"/>
              <a:buChar char="p"/>
            </a:pPr>
            <a:r>
              <a:rPr>
                <a:sym typeface="+mn-ea"/>
              </a:rPr>
              <a:t>CMM</a:t>
            </a:r>
            <a:r>
              <a:rPr b="1">
                <a:solidFill>
                  <a:srgbClr val="FF0000"/>
                </a:solidFill>
                <a:effectLst>
                  <a:outerShdw blurRad="38100" dist="38100" dir="2700000" algn="tl">
                    <a:srgbClr val="000000">
                      <a:alpha val="43137"/>
                    </a:srgbClr>
                  </a:outerShdw>
                </a:effectLst>
                <a:sym typeface="+mn-ea"/>
              </a:rPr>
              <a:t>改进软件过程管理</a:t>
            </a:r>
            <a:r>
              <a:rPr>
                <a:sym typeface="+mn-ea"/>
              </a:rPr>
              <a:t>，提升软件质量，减少时间延误和费用超支。</a:t>
            </a:r>
          </a:p>
          <a:p>
            <a:pPr marL="342900" indent="-342900" algn="l">
              <a:lnSpc>
                <a:spcPct val="150000"/>
              </a:lnSpc>
              <a:buClr>
                <a:srgbClr val="0070C0"/>
              </a:buClr>
              <a:buFont typeface="Wingdings" panose="05000000000000000000" pitchFamily="2" charset="2"/>
              <a:buChar char="p"/>
            </a:pPr>
            <a:r>
              <a:rPr>
                <a:sym typeface="+mn-ea"/>
              </a:rPr>
              <a:t>帮助软件机构识别过程中的缺陷，指导改进方向。</a:t>
            </a:r>
          </a:p>
          <a:p>
            <a:pPr marL="342900" indent="-342900" algn="l">
              <a:lnSpc>
                <a:spcPct val="150000"/>
              </a:lnSpc>
              <a:buClr>
                <a:srgbClr val="0070C0"/>
              </a:buClr>
              <a:buFont typeface="Wingdings" panose="05000000000000000000" pitchFamily="2" charset="2"/>
              <a:buChar char="p"/>
            </a:pPr>
            <a:r>
              <a:rPr>
                <a:sym typeface="+mn-ea"/>
              </a:rPr>
              <a:t>不提供具体改进措施，但引导机构通过五个等级逐步优化。</a:t>
            </a:r>
          </a:p>
        </p:txBody>
      </p:sp>
      <p:sp>
        <p:nvSpPr>
          <p:cNvPr id="5" name="标题 1"/>
          <p:cNvSpPr>
            <a:spLocks noGrp="1"/>
          </p:cNvSpPr>
          <p:nvPr/>
        </p:nvSpPr>
        <p:spPr>
          <a:xfrm>
            <a:off x="527685" y="1263650"/>
            <a:ext cx="6477000" cy="705485"/>
          </a:xfrm>
          <a:prstGeom prst="rect">
            <a:avLst/>
          </a:prstGeom>
        </p:spPr>
        <p:txBody>
          <a:bodyPr vert="horz" lIns="90000" tIns="46800" rIns="90000" bIns="46800" rtlCol="0" anchor="ctr" anchorCtr="0">
            <a:normAutofit/>
          </a:bodyPr>
          <a:lstStyle>
            <a:lvl1pPr marL="0" marR="0" lvl="0" algn="l" defTabSz="914400" rtl="0" eaLnBrk="1" fontAlgn="auto" latinLnBrk="0" hangingPunct="1">
              <a:lnSpc>
                <a:spcPct val="100000"/>
              </a:lnSpc>
              <a:spcBef>
                <a:spcPct val="0"/>
              </a:spcBef>
              <a:buClrTx/>
              <a:buSzTx/>
              <a:buFontTx/>
              <a:buNone/>
              <a:defRPr kumimoji="0" lang="en-US" altLang="en-US" sz="2800" b="1" i="0" u="none" strike="noStrike" kern="1200" cap="none" spc="0" normalizeH="0" baseline="0" noProof="1" dirty="0">
                <a:solidFill>
                  <a:schemeClr val="tx1">
                    <a:lumMod val="65000"/>
                    <a:lumOff val="35000"/>
                  </a:schemeClr>
                </a:solidFill>
                <a:uFillTx/>
                <a:latin typeface="+mn-lt"/>
                <a:ea typeface="+mn-ea"/>
                <a:cs typeface="+mn-ea"/>
                <a:sym typeface="+mn-lt"/>
              </a:defRPr>
            </a:lvl1pPr>
          </a:lstStyle>
          <a:p>
            <a:r>
              <a:rPr altLang="zh-CN">
                <a:sym typeface="+mn-ea"/>
              </a:rPr>
              <a:t>2 软件能力成熟度</a:t>
            </a:r>
            <a:r>
              <a:rPr lang="zh-CN">
                <a:sym typeface="+mn-ea"/>
              </a:rPr>
              <a:t>（</a:t>
            </a:r>
            <a:r>
              <a:rPr altLang="zh-CN">
                <a:sym typeface="+mn-ea"/>
              </a:rPr>
              <a:t>CMM</a:t>
            </a:r>
            <a:r>
              <a:rPr lang="zh-CN">
                <a:sym typeface="+mn-ea"/>
              </a:rPr>
              <a:t>）</a:t>
            </a:r>
            <a:r>
              <a:rPr altLang="zh-CN">
                <a:sym typeface="+mn-ea"/>
              </a:rPr>
              <a:t>模型</a:t>
            </a:r>
            <a:endParaRPr altLang="zh-CN"/>
          </a:p>
        </p:txBody>
      </p:sp>
      <p:sp>
        <p:nvSpPr>
          <p:cNvPr id="12" name="圆角矩形标注 11"/>
          <p:cNvSpPr/>
          <p:nvPr/>
        </p:nvSpPr>
        <p:spPr>
          <a:xfrm>
            <a:off x="8076565" y="1480185"/>
            <a:ext cx="3501390" cy="753110"/>
          </a:xfrm>
          <a:prstGeom prst="wedgeRoundRectCallout">
            <a:avLst>
              <a:gd name="adj1" fmla="val -40246"/>
              <a:gd name="adj2" fmla="val 634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mn-ea"/>
                <a:sym typeface="+mn-lt"/>
              </a:rPr>
              <a:t>CMM的意义</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05485" y="2378710"/>
            <a:ext cx="9621520" cy="3411220"/>
          </a:xfrm>
        </p:spPr>
        <p:txBody>
          <a:bodyPr>
            <a:noAutofit/>
          </a:bodyPr>
          <a:lstStyle/>
          <a:p>
            <a:pPr marL="342900" indent="-342900" algn="l">
              <a:lnSpc>
                <a:spcPct val="150000"/>
              </a:lnSpc>
              <a:buClr>
                <a:srgbClr val="0070C0"/>
              </a:buClr>
              <a:buFont typeface="Wingdings" panose="05000000000000000000" pitchFamily="2" charset="2"/>
              <a:buChar char="p"/>
            </a:pPr>
            <a:r>
              <a:rPr>
                <a:sym typeface="+mn-ea"/>
              </a:rPr>
              <a:t>CMM模型的五个成熟度级别描述了从无序、混乱到有序、成熟的软件过程的演进。</a:t>
            </a:r>
          </a:p>
          <a:p>
            <a:pPr marL="342900" indent="-342900" algn="l">
              <a:lnSpc>
                <a:spcPct val="150000"/>
              </a:lnSpc>
              <a:buClr>
                <a:srgbClr val="0070C0"/>
              </a:buClr>
              <a:buFont typeface="Wingdings" panose="05000000000000000000" pitchFamily="2" charset="2"/>
              <a:buChar char="p"/>
            </a:pPr>
            <a:r>
              <a:rPr>
                <a:sym typeface="+mn-ea"/>
              </a:rPr>
              <a:t>每个成熟度级别都包含一组过程改进的目标，完成这些目标后，软件机构可以进化到下一个成熟度级别。</a:t>
            </a:r>
          </a:p>
          <a:p>
            <a:pPr marL="342900" indent="-342900" algn="l">
              <a:lnSpc>
                <a:spcPct val="150000"/>
              </a:lnSpc>
              <a:buClr>
                <a:srgbClr val="0070C0"/>
              </a:buClr>
              <a:buFont typeface="Wingdings" panose="05000000000000000000" pitchFamily="2" charset="2"/>
              <a:buChar char="p"/>
            </a:pPr>
            <a:r>
              <a:rPr>
                <a:sym typeface="+mn-ea"/>
              </a:rPr>
              <a:t>后一个级别是前一个级别的进化目标，机构的过程随着级别的提升不断完善和优化。</a:t>
            </a:r>
          </a:p>
        </p:txBody>
      </p:sp>
      <p:sp>
        <p:nvSpPr>
          <p:cNvPr id="5" name="标题 1"/>
          <p:cNvSpPr>
            <a:spLocks noGrp="1"/>
          </p:cNvSpPr>
          <p:nvPr/>
        </p:nvSpPr>
        <p:spPr>
          <a:xfrm>
            <a:off x="527685" y="1263650"/>
            <a:ext cx="6477000" cy="705485"/>
          </a:xfrm>
          <a:prstGeom prst="rect">
            <a:avLst/>
          </a:prstGeom>
        </p:spPr>
        <p:txBody>
          <a:bodyPr vert="horz" lIns="90000" tIns="46800" rIns="90000" bIns="46800" rtlCol="0" anchor="ctr" anchorCtr="0">
            <a:normAutofit/>
          </a:bodyPr>
          <a:lstStyle>
            <a:lvl1pPr marL="0" marR="0" lvl="0" algn="l" defTabSz="914400" rtl="0" eaLnBrk="1" fontAlgn="auto" latinLnBrk="0" hangingPunct="1">
              <a:lnSpc>
                <a:spcPct val="100000"/>
              </a:lnSpc>
              <a:spcBef>
                <a:spcPct val="0"/>
              </a:spcBef>
              <a:buClrTx/>
              <a:buSzTx/>
              <a:buFontTx/>
              <a:buNone/>
              <a:defRPr kumimoji="0" lang="en-US" altLang="en-US" sz="2800" b="1" i="0" u="none" strike="noStrike" kern="1200" cap="none" spc="0" normalizeH="0" baseline="0" noProof="1" dirty="0">
                <a:solidFill>
                  <a:schemeClr val="tx1">
                    <a:lumMod val="65000"/>
                    <a:lumOff val="35000"/>
                  </a:schemeClr>
                </a:solidFill>
                <a:uFillTx/>
                <a:latin typeface="+mn-lt"/>
                <a:ea typeface="+mn-ea"/>
                <a:cs typeface="+mn-ea"/>
                <a:sym typeface="+mn-lt"/>
              </a:defRPr>
            </a:lvl1pPr>
          </a:lstStyle>
          <a:p>
            <a:r>
              <a:rPr altLang="zh-CN">
                <a:sym typeface="+mn-ea"/>
              </a:rPr>
              <a:t>2 软件能力成熟度</a:t>
            </a:r>
            <a:r>
              <a:rPr lang="zh-CN">
                <a:sym typeface="+mn-ea"/>
              </a:rPr>
              <a:t>（</a:t>
            </a:r>
            <a:r>
              <a:rPr altLang="zh-CN">
                <a:sym typeface="+mn-ea"/>
              </a:rPr>
              <a:t>CMM</a:t>
            </a:r>
            <a:r>
              <a:rPr lang="zh-CN">
                <a:sym typeface="+mn-ea"/>
              </a:rPr>
              <a:t>）</a:t>
            </a:r>
            <a:r>
              <a:rPr altLang="zh-CN">
                <a:sym typeface="+mn-ea"/>
              </a:rPr>
              <a:t>模型</a:t>
            </a:r>
            <a:endParaRPr altLang="zh-CN"/>
          </a:p>
        </p:txBody>
      </p:sp>
      <p:sp>
        <p:nvSpPr>
          <p:cNvPr id="12" name="圆角矩形标注 11"/>
          <p:cNvSpPr/>
          <p:nvPr/>
        </p:nvSpPr>
        <p:spPr>
          <a:xfrm>
            <a:off x="8076565" y="1480185"/>
            <a:ext cx="3501390" cy="753110"/>
          </a:xfrm>
          <a:prstGeom prst="wedgeRoundRectCallout">
            <a:avLst>
              <a:gd name="adj1" fmla="val -40246"/>
              <a:gd name="adj2" fmla="val 634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mn-ea"/>
                <a:sym typeface="+mn-lt"/>
              </a:rPr>
              <a:t>CMM的五个成熟度等级</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nvGraphicFramePr>
        <p:xfrm>
          <a:off x="1684020" y="2456815"/>
          <a:ext cx="8533130" cy="3742055"/>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640715">
                <a:tc>
                  <a:txBody>
                    <a:bodyPr/>
                    <a:lstStyle/>
                    <a:p>
                      <a:pPr algn="ctr">
                        <a:buNone/>
                      </a:pPr>
                      <a:r>
                        <a:rPr lang="zh-CN" altLang="en-US" sz="2400"/>
                        <a:t>成熟度等级</a:t>
                      </a:r>
                    </a:p>
                  </a:txBody>
                  <a:tcPr anchor="ctr"/>
                </a:tc>
                <a:tc>
                  <a:txBody>
                    <a:bodyPr/>
                    <a:lstStyle/>
                    <a:p>
                      <a:pPr algn="ctr">
                        <a:buNone/>
                      </a:pPr>
                      <a:r>
                        <a:rPr lang="zh-CN" altLang="en-US" sz="2400"/>
                        <a:t>特点</a:t>
                      </a:r>
                    </a:p>
                  </a:txBody>
                  <a:tcPr anchor="ctr"/>
                </a:tc>
                <a:extLst>
                  <a:ext uri="{0D108BD9-81ED-4DB2-BD59-A6C34878D82A}">
                    <a16:rowId xmlns:a16="http://schemas.microsoft.com/office/drawing/2014/main" val="10000"/>
                  </a:ext>
                </a:extLst>
              </a:tr>
              <a:tr h="694055">
                <a:tc>
                  <a:txBody>
                    <a:bodyPr/>
                    <a:lstStyle/>
                    <a:p>
                      <a:pPr algn="ctr">
                        <a:buNone/>
                      </a:pPr>
                      <a:r>
                        <a:rPr lang="zh-CN" altLang="en-US" sz="2400"/>
                        <a:t>初始级（1级）</a:t>
                      </a:r>
                    </a:p>
                  </a:txBody>
                  <a:tcPr anchor="ctr"/>
                </a:tc>
                <a:tc>
                  <a:txBody>
                    <a:bodyPr/>
                    <a:lstStyle/>
                    <a:p>
                      <a:pPr algn="ctr">
                        <a:buNone/>
                      </a:pPr>
                      <a:r>
                        <a:rPr lang="zh-CN" altLang="en-US" sz="2400"/>
                        <a:t>软件过程无序且混乱</a:t>
                      </a:r>
                    </a:p>
                  </a:txBody>
                  <a:tcPr anchor="ctr"/>
                </a:tc>
                <a:extLst>
                  <a:ext uri="{0D108BD9-81ED-4DB2-BD59-A6C34878D82A}">
                    <a16:rowId xmlns:a16="http://schemas.microsoft.com/office/drawing/2014/main" val="10001"/>
                  </a:ext>
                </a:extLst>
              </a:tr>
              <a:tr h="621030">
                <a:tc>
                  <a:txBody>
                    <a:bodyPr/>
                    <a:lstStyle/>
                    <a:p>
                      <a:pPr algn="ctr">
                        <a:buNone/>
                      </a:pPr>
                      <a:r>
                        <a:rPr lang="zh-CN" altLang="en-US" sz="2400"/>
                        <a:t>可重复级（2级）</a:t>
                      </a:r>
                    </a:p>
                  </a:txBody>
                  <a:tcPr anchor="ctr"/>
                </a:tc>
                <a:tc>
                  <a:txBody>
                    <a:bodyPr/>
                    <a:lstStyle/>
                    <a:p>
                      <a:pPr algn="ctr">
                        <a:buNone/>
                      </a:pPr>
                      <a:r>
                        <a:rPr lang="zh-CN" altLang="en-US" sz="2400"/>
                        <a:t>可以重复利用的管理流程</a:t>
                      </a:r>
                    </a:p>
                  </a:txBody>
                  <a:tcPr anchor="ctr"/>
                </a:tc>
                <a:extLst>
                  <a:ext uri="{0D108BD9-81ED-4DB2-BD59-A6C34878D82A}">
                    <a16:rowId xmlns:a16="http://schemas.microsoft.com/office/drawing/2014/main" val="10002"/>
                  </a:ext>
                </a:extLst>
              </a:tr>
              <a:tr h="628650">
                <a:tc>
                  <a:txBody>
                    <a:bodyPr/>
                    <a:lstStyle/>
                    <a:p>
                      <a:pPr algn="ctr">
                        <a:buNone/>
                      </a:pPr>
                      <a:r>
                        <a:rPr lang="zh-CN" altLang="en-US" sz="2400"/>
                        <a:t>已定义级（3级）</a:t>
                      </a:r>
                    </a:p>
                  </a:txBody>
                  <a:tcPr anchor="ctr"/>
                </a:tc>
                <a:tc>
                  <a:txBody>
                    <a:bodyPr/>
                    <a:lstStyle/>
                    <a:p>
                      <a:pPr algn="ctr">
                        <a:buNone/>
                      </a:pPr>
                      <a:r>
                        <a:rPr lang="zh-CN" altLang="en-US" sz="2400"/>
                        <a:t>软件过程标准化并得到定义</a:t>
                      </a:r>
                    </a:p>
                  </a:txBody>
                  <a:tcPr anchor="ctr"/>
                </a:tc>
                <a:extLst>
                  <a:ext uri="{0D108BD9-81ED-4DB2-BD59-A6C34878D82A}">
                    <a16:rowId xmlns:a16="http://schemas.microsoft.com/office/drawing/2014/main" val="10003"/>
                  </a:ext>
                </a:extLst>
              </a:tr>
              <a:tr h="568960">
                <a:tc>
                  <a:txBody>
                    <a:bodyPr/>
                    <a:lstStyle/>
                    <a:p>
                      <a:pPr algn="ctr">
                        <a:buNone/>
                      </a:pPr>
                      <a:r>
                        <a:rPr lang="zh-CN" altLang="en-US" sz="2400"/>
                        <a:t>已管理级（4级）</a:t>
                      </a:r>
                    </a:p>
                  </a:txBody>
                  <a:tcPr anchor="ctr"/>
                </a:tc>
                <a:tc>
                  <a:txBody>
                    <a:bodyPr/>
                    <a:lstStyle/>
                    <a:p>
                      <a:pPr algn="ctr">
                        <a:buNone/>
                      </a:pPr>
                      <a:r>
                        <a:rPr lang="zh-CN" altLang="en-US" sz="2400"/>
                        <a:t>软件过程的度量和管理</a:t>
                      </a:r>
                    </a:p>
                  </a:txBody>
                  <a:tcPr anchor="ctr"/>
                </a:tc>
                <a:extLst>
                  <a:ext uri="{0D108BD9-81ED-4DB2-BD59-A6C34878D82A}">
                    <a16:rowId xmlns:a16="http://schemas.microsoft.com/office/drawing/2014/main" val="10004"/>
                  </a:ext>
                </a:extLst>
              </a:tr>
              <a:tr h="588645">
                <a:tc>
                  <a:txBody>
                    <a:bodyPr/>
                    <a:lstStyle/>
                    <a:p>
                      <a:pPr algn="ctr">
                        <a:buNone/>
                      </a:pPr>
                      <a:r>
                        <a:rPr lang="zh-CN" altLang="en-US" sz="2400"/>
                        <a:t>优化级（5级）</a:t>
                      </a:r>
                    </a:p>
                  </a:txBody>
                  <a:tcPr anchor="ctr"/>
                </a:tc>
                <a:tc>
                  <a:txBody>
                    <a:bodyPr/>
                    <a:lstStyle/>
                    <a:p>
                      <a:pPr algn="ctr">
                        <a:buNone/>
                      </a:pPr>
                      <a:r>
                        <a:rPr lang="zh-CN" altLang="en-US" sz="2400"/>
                        <a:t>持续优化和改进软件过程</a:t>
                      </a:r>
                    </a:p>
                  </a:txBody>
                  <a:tcPr anchor="ctr"/>
                </a:tc>
                <a:extLst>
                  <a:ext uri="{0D108BD9-81ED-4DB2-BD59-A6C34878D82A}">
                    <a16:rowId xmlns:a16="http://schemas.microsoft.com/office/drawing/2014/main" val="10005"/>
                  </a:ext>
                </a:extLst>
              </a:tr>
            </a:tbl>
          </a:graphicData>
        </a:graphic>
      </p:graphicFrame>
      <p:sp>
        <p:nvSpPr>
          <p:cNvPr id="5" name="标题 1"/>
          <p:cNvSpPr>
            <a:spLocks noGrp="1"/>
          </p:cNvSpPr>
          <p:nvPr/>
        </p:nvSpPr>
        <p:spPr>
          <a:xfrm>
            <a:off x="527685" y="1263650"/>
            <a:ext cx="6477000" cy="705485"/>
          </a:xfrm>
          <a:prstGeom prst="rect">
            <a:avLst/>
          </a:prstGeom>
        </p:spPr>
        <p:txBody>
          <a:bodyPr vert="horz" lIns="90000" tIns="46800" rIns="90000" bIns="46800" rtlCol="0" anchor="ctr" anchorCtr="0">
            <a:normAutofit/>
          </a:bodyPr>
          <a:lstStyle>
            <a:lvl1pPr marL="0" marR="0" lvl="0" algn="l" defTabSz="914400" rtl="0" eaLnBrk="1" fontAlgn="auto" latinLnBrk="0" hangingPunct="1">
              <a:lnSpc>
                <a:spcPct val="100000"/>
              </a:lnSpc>
              <a:spcBef>
                <a:spcPct val="0"/>
              </a:spcBef>
              <a:buClrTx/>
              <a:buSzTx/>
              <a:buFontTx/>
              <a:buNone/>
              <a:defRPr kumimoji="0" lang="en-US" altLang="en-US" sz="2800" b="1" i="0" u="none" strike="noStrike" kern="1200" cap="none" spc="0" normalizeH="0" baseline="0" noProof="1" dirty="0">
                <a:solidFill>
                  <a:schemeClr val="tx1">
                    <a:lumMod val="65000"/>
                    <a:lumOff val="35000"/>
                  </a:schemeClr>
                </a:solidFill>
                <a:uFillTx/>
                <a:latin typeface="+mn-lt"/>
                <a:ea typeface="+mn-ea"/>
                <a:cs typeface="+mn-ea"/>
                <a:sym typeface="+mn-lt"/>
              </a:defRPr>
            </a:lvl1pPr>
          </a:lstStyle>
          <a:p>
            <a:r>
              <a:rPr altLang="zh-CN">
                <a:sym typeface="+mn-ea"/>
              </a:rPr>
              <a:t>2 软件能力成熟度</a:t>
            </a:r>
            <a:r>
              <a:rPr lang="zh-CN">
                <a:sym typeface="+mn-ea"/>
              </a:rPr>
              <a:t>（</a:t>
            </a:r>
            <a:r>
              <a:rPr altLang="zh-CN">
                <a:sym typeface="+mn-ea"/>
              </a:rPr>
              <a:t>CMM</a:t>
            </a:r>
            <a:r>
              <a:rPr lang="zh-CN">
                <a:sym typeface="+mn-ea"/>
              </a:rPr>
              <a:t>）</a:t>
            </a:r>
            <a:r>
              <a:rPr altLang="zh-CN">
                <a:sym typeface="+mn-ea"/>
              </a:rPr>
              <a:t>模型</a:t>
            </a:r>
            <a:endParaRPr altLang="zh-CN"/>
          </a:p>
        </p:txBody>
      </p:sp>
      <p:sp>
        <p:nvSpPr>
          <p:cNvPr id="12" name="圆角矩形标注 11"/>
          <p:cNvSpPr/>
          <p:nvPr/>
        </p:nvSpPr>
        <p:spPr>
          <a:xfrm>
            <a:off x="8076565" y="1480185"/>
            <a:ext cx="3501390" cy="753110"/>
          </a:xfrm>
          <a:prstGeom prst="wedgeRoundRectCallout">
            <a:avLst>
              <a:gd name="adj1" fmla="val -40246"/>
              <a:gd name="adj2" fmla="val 634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mn-ea"/>
                <a:sym typeface="+mn-lt"/>
              </a:rPr>
              <a:t>CMM的五个成熟度等级</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3 CMMI 2.0</a:t>
            </a:r>
          </a:p>
        </p:txBody>
      </p:sp>
      <p:sp>
        <p:nvSpPr>
          <p:cNvPr id="3" name="文本占位符 2"/>
          <p:cNvSpPr>
            <a:spLocks noGrp="1"/>
          </p:cNvSpPr>
          <p:nvPr>
            <p:ph type="body" idx="1"/>
          </p:nvPr>
        </p:nvSpPr>
        <p:spPr>
          <a:xfrm>
            <a:off x="668020" y="1969135"/>
            <a:ext cx="7465060" cy="4048125"/>
          </a:xfrm>
        </p:spPr>
        <p:txBody>
          <a:bodyPr>
            <a:noAutofit/>
          </a:bodyPr>
          <a:lstStyle/>
          <a:p>
            <a:pPr algn="l">
              <a:lnSpc>
                <a:spcPct val="150000"/>
              </a:lnSpc>
              <a:buClr>
                <a:srgbClr val="0070C0"/>
              </a:buClr>
              <a:buFont typeface="Wingdings" panose="05000000000000000000" pitchFamily="2" charset="2"/>
            </a:pPr>
            <a:r>
              <a:rPr lang="en-US" altLang="zh-CN" dirty="0">
                <a:sym typeface="+mn-ea"/>
              </a:rPr>
              <a:t>CMMI</a:t>
            </a:r>
            <a:r>
              <a:rPr dirty="0">
                <a:sym typeface="+mn-ea"/>
              </a:rPr>
              <a:t>的定义</a:t>
            </a:r>
          </a:p>
          <a:p>
            <a:pPr marL="342900" indent="-342900" algn="l">
              <a:lnSpc>
                <a:spcPct val="150000"/>
              </a:lnSpc>
              <a:buClr>
                <a:srgbClr val="0070C0"/>
              </a:buClr>
              <a:buFont typeface="Wingdings" panose="05000000000000000000" pitchFamily="2" charset="2"/>
              <a:buChar char="p"/>
            </a:pPr>
            <a:r>
              <a:rPr dirty="0">
                <a:sym typeface="+mn-ea"/>
              </a:rPr>
              <a:t>CMMI（能力成熟度模型集成）</a:t>
            </a:r>
            <a:r>
              <a:rPr dirty="0">
                <a:solidFill>
                  <a:srgbClr val="FF0000"/>
                </a:solidFill>
                <a:sym typeface="+mn-ea"/>
              </a:rPr>
              <a:t>基于CMM</a:t>
            </a:r>
            <a:r>
              <a:rPr dirty="0">
                <a:sym typeface="+mn-ea"/>
              </a:rPr>
              <a:t>，通过</a:t>
            </a:r>
            <a:r>
              <a:rPr dirty="0">
                <a:solidFill>
                  <a:srgbClr val="FF0000"/>
                </a:solidFill>
                <a:sym typeface="+mn-ea"/>
              </a:rPr>
              <a:t>集成各种能力成熟度模型</a:t>
            </a:r>
            <a:r>
              <a:rPr dirty="0">
                <a:sym typeface="+mn-ea"/>
              </a:rPr>
              <a:t>（包括ISO15504）形成统一框架。</a:t>
            </a:r>
          </a:p>
          <a:p>
            <a:pPr algn="l">
              <a:lnSpc>
                <a:spcPct val="150000"/>
              </a:lnSpc>
              <a:buClr>
                <a:srgbClr val="0070C0"/>
              </a:buClr>
              <a:buFont typeface="Wingdings" panose="05000000000000000000" pitchFamily="2" charset="2"/>
            </a:pPr>
            <a:r>
              <a:rPr lang="en-US" altLang="zh-CN" dirty="0">
                <a:sym typeface="+mn-ea"/>
              </a:rPr>
              <a:t>CMMI</a:t>
            </a:r>
            <a:r>
              <a:rPr dirty="0">
                <a:sym typeface="+mn-ea"/>
              </a:rPr>
              <a:t>的功能</a:t>
            </a:r>
          </a:p>
          <a:p>
            <a:pPr marL="342900" indent="-342900" algn="l">
              <a:lnSpc>
                <a:spcPct val="150000"/>
              </a:lnSpc>
              <a:buClr>
                <a:srgbClr val="0070C0"/>
              </a:buClr>
              <a:buFont typeface="Wingdings" panose="05000000000000000000" pitchFamily="2" charset="2"/>
              <a:buChar char="p"/>
            </a:pPr>
            <a:r>
              <a:rPr dirty="0">
                <a:sym typeface="+mn-ea"/>
              </a:rPr>
              <a:t>软件获取方法的改革</a:t>
            </a:r>
          </a:p>
          <a:p>
            <a:pPr marL="342900" indent="-342900" algn="l">
              <a:lnSpc>
                <a:spcPct val="150000"/>
              </a:lnSpc>
              <a:buClr>
                <a:srgbClr val="0070C0"/>
              </a:buClr>
              <a:buFont typeface="Wingdings" panose="05000000000000000000" pitchFamily="2" charset="2"/>
              <a:buChar char="p"/>
            </a:pPr>
            <a:r>
              <a:rPr dirty="0">
                <a:sym typeface="+mn-ea"/>
              </a:rPr>
              <a:t>健全系统开发原则的过程改进</a:t>
            </a:r>
          </a:p>
          <a:p>
            <a:pPr marL="342900" indent="-342900" algn="l">
              <a:lnSpc>
                <a:spcPct val="150000"/>
              </a:lnSpc>
              <a:buClr>
                <a:srgbClr val="0070C0"/>
              </a:buClr>
              <a:buFont typeface="Wingdings" panose="05000000000000000000" pitchFamily="2" charset="2"/>
              <a:buChar char="p"/>
            </a:pPr>
            <a:endParaRPr dirty="0">
              <a:sym typeface="+mn-ea"/>
            </a:endParaRPr>
          </a:p>
          <a:p>
            <a:pPr marL="342900" indent="-342900" algn="l">
              <a:lnSpc>
                <a:spcPct val="150000"/>
              </a:lnSpc>
              <a:buClr>
                <a:srgbClr val="0070C0"/>
              </a:buClr>
              <a:buFont typeface="Wingdings" panose="05000000000000000000" pitchFamily="2" charset="2"/>
              <a:buChar char="p"/>
            </a:pPr>
            <a:endParaRPr lang="zh-CN" altLang="en-US" dirty="0">
              <a:sym typeface="+mn-ea"/>
            </a:endParaRPr>
          </a:p>
        </p:txBody>
      </p:sp>
      <p:pic>
        <p:nvPicPr>
          <p:cNvPr id="4" name="图片 3" descr="CMMI-20"/>
          <p:cNvPicPr>
            <a:picLocks noChangeAspect="1"/>
          </p:cNvPicPr>
          <p:nvPr/>
        </p:nvPicPr>
        <p:blipFill>
          <a:blip r:embed="rId2"/>
          <a:stretch>
            <a:fillRect/>
          </a:stretch>
        </p:blipFill>
        <p:spPr>
          <a:xfrm>
            <a:off x="8133080" y="2359025"/>
            <a:ext cx="3253105" cy="320421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sym typeface="+mn-ea"/>
              </a:rPr>
              <a:t>3 CMMI 2.0</a:t>
            </a:r>
            <a:endParaRPr lang="zh-CN" altLang="en-US"/>
          </a:p>
        </p:txBody>
      </p:sp>
      <p:sp>
        <p:nvSpPr>
          <p:cNvPr id="3" name="文本占位符 2"/>
          <p:cNvSpPr>
            <a:spLocks noGrp="1"/>
          </p:cNvSpPr>
          <p:nvPr>
            <p:ph type="body" idx="1"/>
          </p:nvPr>
        </p:nvSpPr>
        <p:spPr>
          <a:xfrm>
            <a:off x="887095" y="1969135"/>
            <a:ext cx="10873105" cy="4561205"/>
          </a:xfrm>
        </p:spPr>
        <p:txBody>
          <a:bodyPr>
            <a:noAutofit/>
          </a:bodyPr>
          <a:lstStyle/>
          <a:p>
            <a:pPr algn="l">
              <a:lnSpc>
                <a:spcPct val="150000"/>
              </a:lnSpc>
              <a:buClr>
                <a:srgbClr val="0070C0"/>
              </a:buClr>
              <a:buFont typeface="Wingdings" panose="05000000000000000000" pitchFamily="2" charset="2"/>
            </a:pPr>
            <a:r>
              <a:rPr lang="en-US" altLang="zh-CN"/>
              <a:t>CMMI</a:t>
            </a:r>
            <a:r>
              <a:t>的目标</a:t>
            </a:r>
          </a:p>
          <a:p>
            <a:pPr marL="342900" indent="-342900" algn="l">
              <a:lnSpc>
                <a:spcPct val="150000"/>
              </a:lnSpc>
              <a:buClr>
                <a:srgbClr val="0070C0"/>
              </a:buClr>
              <a:buFont typeface="Wingdings" panose="05000000000000000000" pitchFamily="2" charset="2"/>
              <a:buChar char="p"/>
            </a:pPr>
            <a:r>
              <a:t>初步目标：集成三个过程改进模型软件</a:t>
            </a:r>
          </a:p>
          <a:p>
            <a:pPr marL="800100" lvl="1" indent="-342900" algn="l">
              <a:lnSpc>
                <a:spcPct val="150000"/>
              </a:lnSpc>
              <a:buClr>
                <a:srgbClr val="0070C0"/>
              </a:buClr>
              <a:buFont typeface="Wingdings" panose="05000000000000000000" pitchFamily="2" charset="2"/>
              <a:buChar char="p"/>
            </a:pPr>
            <a:r>
              <a:rPr lang="zh-CN" sz="2400">
                <a:solidFill>
                  <a:schemeClr val="tx1"/>
                </a:solidFill>
              </a:rPr>
              <a:t>软件</a:t>
            </a:r>
            <a:r>
              <a:rPr sz="2400">
                <a:solidFill>
                  <a:schemeClr val="tx1"/>
                </a:solidFill>
              </a:rPr>
              <a:t>CMM</a:t>
            </a:r>
          </a:p>
          <a:p>
            <a:pPr marL="800100" lvl="1" indent="-342900" algn="l">
              <a:lnSpc>
                <a:spcPct val="150000"/>
              </a:lnSpc>
              <a:buClr>
                <a:srgbClr val="0070C0"/>
              </a:buClr>
              <a:buFont typeface="Wingdings" panose="05000000000000000000" pitchFamily="2" charset="2"/>
              <a:buChar char="p"/>
            </a:pPr>
            <a:r>
              <a:rPr sz="2400">
                <a:solidFill>
                  <a:schemeClr val="tx1"/>
                </a:solidFill>
              </a:rPr>
              <a:t>系统工程能力评估标准</a:t>
            </a:r>
          </a:p>
          <a:p>
            <a:pPr marL="800100" lvl="1" indent="-342900" algn="l">
              <a:lnSpc>
                <a:spcPct val="150000"/>
              </a:lnSpc>
              <a:buClr>
                <a:srgbClr val="0070C0"/>
              </a:buClr>
              <a:buFont typeface="Wingdings" panose="05000000000000000000" pitchFamily="2" charset="2"/>
              <a:buChar char="p"/>
            </a:pPr>
            <a:r>
              <a:rPr sz="2400">
                <a:solidFill>
                  <a:schemeClr val="tx1"/>
                </a:solidFill>
              </a:rPr>
              <a:t>集成化产品与过程开发模型（IPPD）</a:t>
            </a:r>
          </a:p>
          <a:p>
            <a:pPr marL="342900" lvl="0" indent="-342900" algn="l">
              <a:lnSpc>
                <a:spcPct val="150000"/>
              </a:lnSpc>
              <a:buClr>
                <a:srgbClr val="0070C0"/>
              </a:buClr>
              <a:buFont typeface="Wingdings" panose="05000000000000000000" pitchFamily="2" charset="2"/>
              <a:buChar char="p"/>
            </a:pPr>
            <a:r>
              <a:rPr>
                <a:solidFill>
                  <a:schemeClr val="tx1"/>
                </a:solidFill>
              </a:rPr>
              <a:t>长期目标：为将其他学科（如获取过程、安全性）集成奠定基础</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dirty="0"/>
              <a:t>4 PSP</a:t>
            </a:r>
            <a:r>
              <a:rPr lang="zh-CN" dirty="0"/>
              <a:t>与</a:t>
            </a:r>
            <a:r>
              <a:rPr altLang="zh-CN" dirty="0"/>
              <a:t>TSP</a:t>
            </a:r>
          </a:p>
        </p:txBody>
      </p:sp>
      <p:sp>
        <p:nvSpPr>
          <p:cNvPr id="6" name="文本框 5"/>
          <p:cNvSpPr txBox="1"/>
          <p:nvPr/>
        </p:nvSpPr>
        <p:spPr>
          <a:xfrm>
            <a:off x="527685" y="2115820"/>
            <a:ext cx="5321935" cy="460375"/>
          </a:xfrm>
          <a:prstGeom prst="rect">
            <a:avLst/>
          </a:prstGeom>
          <a:noFill/>
        </p:spPr>
        <p:txBody>
          <a:bodyPr wrap="square" rtlCol="0">
            <a:spAutoFit/>
          </a:bodyPr>
          <a:lstStyle/>
          <a:p>
            <a:r>
              <a:rPr lang="en-US" altLang="zh-CN" sz="2400" b="1">
                <a:solidFill>
                  <a:schemeClr val="tx1">
                    <a:lumMod val="65000"/>
                    <a:lumOff val="35000"/>
                  </a:schemeClr>
                </a:solidFill>
                <a:cs typeface="+mn-ea"/>
              </a:rPr>
              <a:t>    </a:t>
            </a:r>
            <a:r>
              <a:rPr lang="zh-CN" altLang="en-US" sz="2400" b="1">
                <a:solidFill>
                  <a:schemeClr val="tx1">
                    <a:lumMod val="65000"/>
                    <a:lumOff val="35000"/>
                  </a:schemeClr>
                </a:solidFill>
                <a:cs typeface="+mn-ea"/>
              </a:rPr>
              <a:t>个人</a:t>
            </a:r>
            <a:r>
              <a:rPr lang="zh-CN" altLang="en-US" sz="2400" b="1" dirty="0">
                <a:solidFill>
                  <a:schemeClr val="tx1">
                    <a:lumMod val="65000"/>
                    <a:lumOff val="35000"/>
                  </a:schemeClr>
                </a:solidFill>
                <a:cs typeface="+mn-ea"/>
              </a:rPr>
              <a:t>软件过程 (PSP)</a:t>
            </a:r>
          </a:p>
        </p:txBody>
      </p:sp>
      <p:sp>
        <p:nvSpPr>
          <p:cNvPr id="8" name="文本占位符 7"/>
          <p:cNvSpPr>
            <a:spLocks noGrp="1"/>
          </p:cNvSpPr>
          <p:nvPr>
            <p:ph type="body" idx="1"/>
          </p:nvPr>
        </p:nvSpPr>
        <p:spPr>
          <a:xfrm>
            <a:off x="618490" y="2958465"/>
            <a:ext cx="7002145" cy="2676525"/>
          </a:xfrm>
        </p:spPr>
        <p:txBody>
          <a:bodyPr>
            <a:noAutofit/>
          </a:bodyPr>
          <a:lstStyle/>
          <a:p>
            <a:pPr marL="342900" indent="-342900" algn="l">
              <a:lnSpc>
                <a:spcPct val="150000"/>
              </a:lnSpc>
              <a:buClr>
                <a:srgbClr val="0070C0"/>
              </a:buClr>
              <a:buFont typeface="Wingdings" panose="05000000000000000000" pitchFamily="2" charset="2"/>
              <a:buChar char="p"/>
            </a:pPr>
            <a:r>
              <a:rPr dirty="0">
                <a:sym typeface="+mn-ea"/>
              </a:rPr>
              <a:t>PSP由Watts S. Humphrey于1995年开发，旨在管理和改进软件工程师个人工作方式。</a:t>
            </a:r>
          </a:p>
          <a:p>
            <a:pPr marL="342900" indent="-342900" algn="l">
              <a:lnSpc>
                <a:spcPct val="150000"/>
              </a:lnSpc>
              <a:buClr>
                <a:srgbClr val="0070C0"/>
              </a:buClr>
              <a:buFont typeface="Wingdings" panose="05000000000000000000" pitchFamily="2" charset="2"/>
              <a:buChar char="p"/>
            </a:pPr>
            <a:r>
              <a:rPr dirty="0">
                <a:sym typeface="+mn-ea"/>
              </a:rPr>
              <a:t>PSP帮助工程师计划、度量、管理工作，提升工作效率与质量。</a:t>
            </a:r>
          </a:p>
          <a:p>
            <a:pPr marL="342900" indent="-342900" algn="l">
              <a:lnSpc>
                <a:spcPct val="150000"/>
              </a:lnSpc>
              <a:buClr>
                <a:srgbClr val="0070C0"/>
              </a:buClr>
              <a:buFont typeface="Wingdings" panose="05000000000000000000" pitchFamily="2" charset="2"/>
              <a:buChar char="p"/>
            </a:pPr>
            <a:endParaRPr lang="zh-CN" altLang="en-US" dirty="0">
              <a:sym typeface="+mn-ea"/>
            </a:endParaRPr>
          </a:p>
        </p:txBody>
      </p:sp>
      <p:pic>
        <p:nvPicPr>
          <p:cNvPr id="102" name="图片 101"/>
          <p:cNvPicPr/>
          <p:nvPr/>
        </p:nvPicPr>
        <p:blipFill>
          <a:blip r:embed="rId2"/>
          <a:stretch>
            <a:fillRect/>
          </a:stretch>
        </p:blipFill>
        <p:spPr>
          <a:xfrm>
            <a:off x="8016240" y="1922780"/>
            <a:ext cx="3366135" cy="4300220"/>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8320" y="1497330"/>
            <a:ext cx="5321935" cy="460375"/>
          </a:xfrm>
          <a:prstGeom prst="rect">
            <a:avLst/>
          </a:prstGeom>
          <a:noFill/>
        </p:spPr>
        <p:txBody>
          <a:bodyPr wrap="square" rtlCol="0">
            <a:spAutoFit/>
          </a:bodyPr>
          <a:lstStyle/>
          <a:p>
            <a:r>
              <a:rPr lang="en-US" altLang="zh-CN" sz="2400" b="1" dirty="0">
                <a:solidFill>
                  <a:schemeClr val="tx1">
                    <a:lumMod val="65000"/>
                    <a:lumOff val="35000"/>
                  </a:schemeClr>
                </a:solidFill>
                <a:cs typeface="+mn-ea"/>
              </a:rPr>
              <a:t>4</a:t>
            </a:r>
            <a:r>
              <a:rPr lang="zh-CN" altLang="en-US" sz="2400" b="1" dirty="0">
                <a:solidFill>
                  <a:schemeClr val="tx1">
                    <a:lumMod val="65000"/>
                    <a:lumOff val="35000"/>
                  </a:schemeClr>
                </a:solidFill>
                <a:cs typeface="+mn-ea"/>
              </a:rPr>
              <a:t>.1 个人软件过程 (PSP)</a:t>
            </a:r>
          </a:p>
        </p:txBody>
      </p:sp>
      <p:sp>
        <p:nvSpPr>
          <p:cNvPr id="8" name="文本占位符 7"/>
          <p:cNvSpPr>
            <a:spLocks noGrp="1"/>
          </p:cNvSpPr>
          <p:nvPr>
            <p:ph type="body" idx="1"/>
          </p:nvPr>
        </p:nvSpPr>
        <p:spPr>
          <a:xfrm>
            <a:off x="745490" y="2209800"/>
            <a:ext cx="9658985" cy="3518535"/>
          </a:xfrm>
        </p:spPr>
        <p:txBody>
          <a:bodyPr>
            <a:noAutofit/>
          </a:bodyPr>
          <a:lstStyle/>
          <a:p>
            <a:pPr algn="l">
              <a:lnSpc>
                <a:spcPct val="150000"/>
              </a:lnSpc>
              <a:buClr>
                <a:srgbClr val="0070C0"/>
              </a:buClr>
              <a:buFont typeface="Wingdings" panose="05000000000000000000" pitchFamily="2" charset="2"/>
            </a:pPr>
            <a:r>
              <a:rPr lang="en-US" altLang="zh-CN" dirty="0">
                <a:sym typeface="+mn-ea"/>
              </a:rPr>
              <a:t>PSP</a:t>
            </a:r>
            <a:r>
              <a:rPr dirty="0">
                <a:sym typeface="+mn-ea"/>
              </a:rPr>
              <a:t>的作用：</a:t>
            </a:r>
          </a:p>
          <a:p>
            <a:pPr marL="342900" indent="-342900" algn="l">
              <a:lnSpc>
                <a:spcPct val="150000"/>
              </a:lnSpc>
              <a:buClr>
                <a:srgbClr val="0070C0"/>
              </a:buClr>
              <a:buFont typeface="Wingdings" panose="05000000000000000000" pitchFamily="2" charset="2"/>
              <a:buChar char="p"/>
            </a:pPr>
            <a:r>
              <a:rPr dirty="0">
                <a:sym typeface="+mn-ea"/>
              </a:rPr>
              <a:t>使用自底向上的方法来改进软件工程师个人的工作方式。</a:t>
            </a:r>
          </a:p>
          <a:p>
            <a:pPr marL="342900" indent="-342900" algn="l">
              <a:lnSpc>
                <a:spcPct val="150000"/>
              </a:lnSpc>
              <a:buClr>
                <a:srgbClr val="0070C0"/>
              </a:buClr>
              <a:buFont typeface="Wingdings" panose="05000000000000000000" pitchFamily="2" charset="2"/>
              <a:buChar char="p"/>
            </a:pPr>
            <a:r>
              <a:rPr dirty="0">
                <a:sym typeface="+mn-ea"/>
              </a:rPr>
              <a:t>提供有效的度量与评估工具，提升工作表现。</a:t>
            </a:r>
          </a:p>
          <a:p>
            <a:pPr marL="342900" indent="-342900" algn="l">
              <a:lnSpc>
                <a:spcPct val="150000"/>
              </a:lnSpc>
              <a:buClr>
                <a:srgbClr val="0070C0"/>
              </a:buClr>
              <a:buFont typeface="Wingdings" panose="05000000000000000000" pitchFamily="2" charset="2"/>
              <a:buChar char="p"/>
            </a:pPr>
            <a:r>
              <a:rPr dirty="0">
                <a:sym typeface="+mn-ea"/>
              </a:rPr>
              <a:t>通过任务估计、时间管理和测量工具提升个人工作效率</a:t>
            </a:r>
          </a:p>
          <a:p>
            <a:pPr marL="342900" indent="-342900" algn="l">
              <a:lnSpc>
                <a:spcPct val="150000"/>
              </a:lnSpc>
              <a:buClr>
                <a:srgbClr val="0070C0"/>
              </a:buClr>
              <a:buFont typeface="Wingdings" panose="05000000000000000000" pitchFamily="2" charset="2"/>
              <a:buChar char="p"/>
            </a:pPr>
            <a:endParaRPr lang="zh-CN" altLang="en-US" dirty="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8320" y="1497330"/>
            <a:ext cx="5321935" cy="460375"/>
          </a:xfrm>
          <a:prstGeom prst="rect">
            <a:avLst/>
          </a:prstGeom>
          <a:noFill/>
        </p:spPr>
        <p:txBody>
          <a:bodyPr wrap="square" rtlCol="0">
            <a:spAutoFit/>
          </a:bodyPr>
          <a:lstStyle/>
          <a:p>
            <a:r>
              <a:rPr lang="en-US" altLang="zh-CN" sz="2400" b="1">
                <a:solidFill>
                  <a:schemeClr val="tx1">
                    <a:lumMod val="65000"/>
                    <a:lumOff val="35000"/>
                  </a:schemeClr>
                </a:solidFill>
                <a:cs typeface="+mn-ea"/>
              </a:rPr>
              <a:t>4</a:t>
            </a:r>
            <a:r>
              <a:rPr lang="zh-CN" altLang="en-US" sz="2400" b="1">
                <a:solidFill>
                  <a:schemeClr val="tx1">
                    <a:lumMod val="65000"/>
                    <a:lumOff val="35000"/>
                  </a:schemeClr>
                </a:solidFill>
                <a:cs typeface="+mn-ea"/>
              </a:rPr>
              <a:t>.</a:t>
            </a:r>
            <a:r>
              <a:rPr lang="en-US" altLang="zh-CN" sz="2400" b="1">
                <a:solidFill>
                  <a:schemeClr val="tx1">
                    <a:lumMod val="65000"/>
                    <a:lumOff val="35000"/>
                  </a:schemeClr>
                </a:solidFill>
                <a:cs typeface="+mn-ea"/>
              </a:rPr>
              <a:t>2 </a:t>
            </a:r>
            <a:r>
              <a:rPr lang="zh-CN" altLang="en-US" sz="2400" b="1">
                <a:solidFill>
                  <a:schemeClr val="tx1">
                    <a:lumMod val="65000"/>
                    <a:lumOff val="35000"/>
                  </a:schemeClr>
                </a:solidFill>
                <a:cs typeface="+mn-ea"/>
              </a:rPr>
              <a:t>团队软件过程 (TSP)</a:t>
            </a:r>
          </a:p>
        </p:txBody>
      </p:sp>
      <p:sp>
        <p:nvSpPr>
          <p:cNvPr id="8" name="文本占位符 7"/>
          <p:cNvSpPr>
            <a:spLocks noGrp="1"/>
          </p:cNvSpPr>
          <p:nvPr>
            <p:ph type="body" idx="1"/>
          </p:nvPr>
        </p:nvSpPr>
        <p:spPr>
          <a:xfrm>
            <a:off x="688340" y="2388235"/>
            <a:ext cx="6746240" cy="2957830"/>
          </a:xfrm>
        </p:spPr>
        <p:txBody>
          <a:bodyPr>
            <a:normAutofit/>
          </a:bodyPr>
          <a:lstStyle/>
          <a:p>
            <a:pPr marL="342900" indent="-342900" algn="l">
              <a:lnSpc>
                <a:spcPct val="150000"/>
              </a:lnSpc>
              <a:buClr>
                <a:srgbClr val="0070C0"/>
              </a:buClr>
              <a:buFont typeface="Wingdings" panose="05000000000000000000" pitchFamily="2" charset="2"/>
              <a:buChar char="p"/>
            </a:pPr>
            <a:r>
              <a:rPr>
                <a:sym typeface="+mn-ea"/>
              </a:rPr>
              <a:t>TSP基于PSP，致力于开发高质量产品并提升团队工作效率。</a:t>
            </a:r>
          </a:p>
          <a:p>
            <a:pPr marL="342900" indent="-342900" algn="l">
              <a:lnSpc>
                <a:spcPct val="150000"/>
              </a:lnSpc>
              <a:buClr>
                <a:srgbClr val="0070C0"/>
              </a:buClr>
              <a:buFont typeface="Wingdings" panose="05000000000000000000" pitchFamily="2" charset="2"/>
              <a:buChar char="p"/>
            </a:pPr>
            <a:r>
              <a:rPr>
                <a:sym typeface="+mn-ea"/>
              </a:rPr>
              <a:t>TSP提供集体管理与自我管理相结合的原则，帮助团队完成复杂项目。</a:t>
            </a:r>
          </a:p>
        </p:txBody>
      </p:sp>
      <p:pic>
        <p:nvPicPr>
          <p:cNvPr id="103" name="图片 102"/>
          <p:cNvPicPr/>
          <p:nvPr/>
        </p:nvPicPr>
        <p:blipFill>
          <a:blip r:embed="rId2"/>
          <a:stretch>
            <a:fillRect/>
          </a:stretch>
        </p:blipFill>
        <p:spPr>
          <a:xfrm>
            <a:off x="7691120" y="1216660"/>
            <a:ext cx="3558540" cy="4874260"/>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8320" y="1497330"/>
            <a:ext cx="5321935" cy="460375"/>
          </a:xfrm>
          <a:prstGeom prst="rect">
            <a:avLst/>
          </a:prstGeom>
          <a:noFill/>
        </p:spPr>
        <p:txBody>
          <a:bodyPr wrap="square" rtlCol="0">
            <a:spAutoFit/>
          </a:bodyPr>
          <a:lstStyle/>
          <a:p>
            <a:r>
              <a:rPr lang="en-US" altLang="zh-CN" sz="2400" b="1">
                <a:solidFill>
                  <a:schemeClr val="tx1">
                    <a:lumMod val="65000"/>
                    <a:lumOff val="35000"/>
                  </a:schemeClr>
                </a:solidFill>
                <a:cs typeface="+mn-ea"/>
              </a:rPr>
              <a:t>4</a:t>
            </a:r>
            <a:r>
              <a:rPr lang="zh-CN" altLang="en-US" sz="2400" b="1">
                <a:solidFill>
                  <a:schemeClr val="tx1">
                    <a:lumMod val="65000"/>
                    <a:lumOff val="35000"/>
                  </a:schemeClr>
                </a:solidFill>
                <a:cs typeface="+mn-ea"/>
              </a:rPr>
              <a:t>.</a:t>
            </a:r>
            <a:r>
              <a:rPr lang="en-US" altLang="zh-CN" sz="2400" b="1">
                <a:solidFill>
                  <a:schemeClr val="tx1">
                    <a:lumMod val="65000"/>
                    <a:lumOff val="35000"/>
                  </a:schemeClr>
                </a:solidFill>
                <a:cs typeface="+mn-ea"/>
              </a:rPr>
              <a:t>2</a:t>
            </a:r>
            <a:r>
              <a:rPr lang="zh-CN" altLang="en-US" sz="2400" b="1">
                <a:solidFill>
                  <a:schemeClr val="tx1">
                    <a:lumMod val="65000"/>
                    <a:lumOff val="35000"/>
                  </a:schemeClr>
                </a:solidFill>
                <a:cs typeface="+mn-ea"/>
              </a:rPr>
              <a:t> </a:t>
            </a:r>
            <a:r>
              <a:rPr lang="zh-CN" altLang="en-US" sz="2400" b="1">
                <a:solidFill>
                  <a:schemeClr val="tx1">
                    <a:lumMod val="65000"/>
                    <a:lumOff val="35000"/>
                  </a:schemeClr>
                </a:solidFill>
                <a:cs typeface="+mn-ea"/>
                <a:sym typeface="+mn-ea"/>
              </a:rPr>
              <a:t>团队软件过程 (TSP)</a:t>
            </a:r>
            <a:endParaRPr lang="zh-CN" altLang="en-US" sz="2400" b="1">
              <a:solidFill>
                <a:schemeClr val="tx1">
                  <a:lumMod val="65000"/>
                  <a:lumOff val="35000"/>
                </a:schemeClr>
              </a:solidFill>
              <a:cs typeface="+mn-ea"/>
            </a:endParaRPr>
          </a:p>
        </p:txBody>
      </p:sp>
      <p:sp>
        <p:nvSpPr>
          <p:cNvPr id="8" name="文本占位符 7"/>
          <p:cNvSpPr>
            <a:spLocks noGrp="1"/>
          </p:cNvSpPr>
          <p:nvPr>
            <p:ph type="body" idx="1"/>
          </p:nvPr>
        </p:nvSpPr>
        <p:spPr>
          <a:xfrm>
            <a:off x="745490" y="2209800"/>
            <a:ext cx="8779510" cy="3518535"/>
          </a:xfrm>
        </p:spPr>
        <p:txBody>
          <a:bodyPr>
            <a:noAutofit/>
          </a:bodyPr>
          <a:lstStyle/>
          <a:p>
            <a:pPr algn="l">
              <a:lnSpc>
                <a:spcPct val="150000"/>
              </a:lnSpc>
              <a:buClr>
                <a:srgbClr val="0070C0"/>
              </a:buClr>
              <a:buFont typeface="Wingdings" panose="05000000000000000000" pitchFamily="2" charset="2"/>
            </a:pPr>
            <a:r>
              <a:rPr lang="en-US" altLang="zh-CN">
                <a:sym typeface="+mn-ea"/>
              </a:rPr>
              <a:t>TSP</a:t>
            </a:r>
            <a:r>
              <a:rPr>
                <a:sym typeface="+mn-ea"/>
              </a:rPr>
              <a:t>的作用：</a:t>
            </a:r>
          </a:p>
          <a:p>
            <a:pPr marL="342900" indent="-342900" algn="l">
              <a:lnSpc>
                <a:spcPct val="150000"/>
              </a:lnSpc>
              <a:buClr>
                <a:srgbClr val="0070C0"/>
              </a:buClr>
              <a:buFont typeface="Wingdings" panose="05000000000000000000" pitchFamily="2" charset="2"/>
              <a:buChar char="p"/>
            </a:pPr>
            <a:r>
              <a:rPr>
                <a:sym typeface="+mn-ea"/>
              </a:rPr>
              <a:t>提供清晰的目标与计划，促进团队协作。</a:t>
            </a:r>
          </a:p>
          <a:p>
            <a:pPr marL="342900" indent="-342900" algn="l">
              <a:lnSpc>
                <a:spcPct val="150000"/>
              </a:lnSpc>
              <a:buClr>
                <a:srgbClr val="0070C0"/>
              </a:buClr>
              <a:buFont typeface="Wingdings" panose="05000000000000000000" pitchFamily="2" charset="2"/>
              <a:buChar char="p"/>
            </a:pPr>
            <a:r>
              <a:rPr>
                <a:sym typeface="+mn-ea"/>
              </a:rPr>
              <a:t>帮助团队成员认识彼此的优点与弱点，增强合作效率。</a:t>
            </a:r>
          </a:p>
          <a:p>
            <a:pPr marL="342900" indent="-342900" algn="l">
              <a:lnSpc>
                <a:spcPct val="150000"/>
              </a:lnSpc>
              <a:buClr>
                <a:srgbClr val="0070C0"/>
              </a:buClr>
              <a:buFont typeface="Wingdings" panose="05000000000000000000" pitchFamily="2" charset="2"/>
              <a:buChar char="p"/>
            </a:pPr>
            <a:r>
              <a:rPr>
                <a:sym typeface="+mn-ea"/>
              </a:rPr>
              <a:t>平衡团队开发过程与产品质量，提升交付能力。</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3"/>
          <p:cNvSpPr txBox="1"/>
          <p:nvPr/>
        </p:nvSpPr>
        <p:spPr>
          <a:xfrm>
            <a:off x="1045342" y="4397521"/>
            <a:ext cx="9171039" cy="1430020"/>
          </a:xfrm>
          <a:prstGeom prst="rect">
            <a:avLst/>
          </a:prstGeom>
          <a:solidFill>
            <a:srgbClr val="ECEBEB"/>
          </a:solidFill>
        </p:spPr>
        <p:txBody>
          <a:bodyPr vert="horz" wrap="square" lIns="0" tIns="137795" rIns="0" bIns="0" rtlCol="0">
            <a:spAutoFit/>
          </a:bodyPr>
          <a:lstStyle/>
          <a:p>
            <a:pPr marL="287655" marR="274320" algn="ctr">
              <a:lnSpc>
                <a:spcPct val="150000"/>
              </a:lnSpc>
              <a:spcBef>
                <a:spcPts val="1085"/>
              </a:spcBef>
            </a:pPr>
            <a:r>
              <a:rPr lang="zh-CN" altLang="en-US" sz="2800" dirty="0">
                <a:sym typeface="+mn-ea"/>
              </a:rPr>
              <a:t>为所有跨越</a:t>
            </a:r>
            <a:r>
              <a:rPr lang="zh-CN" altLang="en-US" sz="2800" dirty="0">
                <a:solidFill>
                  <a:schemeClr val="tx1"/>
                </a:solidFill>
                <a:sym typeface="+mn-ea"/>
              </a:rPr>
              <a:t>软件生存期</a:t>
            </a:r>
            <a:r>
              <a:rPr lang="zh-CN" altLang="en-US" sz="2800" dirty="0">
                <a:sym typeface="+mn-ea"/>
              </a:rPr>
              <a:t>各个阶段的专门工作建立的</a:t>
            </a:r>
            <a:r>
              <a:rPr lang="zh-CN" altLang="en-US" sz="2800" b="1" dirty="0">
                <a:solidFill>
                  <a:srgbClr val="FF0000"/>
                </a:solidFill>
                <a:effectLst>
                  <a:outerShdw blurRad="38100" dist="38100" dir="2700000" algn="tl">
                    <a:srgbClr val="000000">
                      <a:alpha val="43137"/>
                    </a:srgbClr>
                  </a:outerShdw>
                </a:effectLst>
                <a:sym typeface="+mn-ea"/>
              </a:rPr>
              <a:t>标准或规范</a:t>
            </a:r>
            <a:r>
              <a:rPr lang="zh-CN" altLang="en-US" sz="2800" dirty="0">
                <a:sym typeface="+mn-ea"/>
              </a:rPr>
              <a:t>就是</a:t>
            </a:r>
            <a:r>
              <a:rPr lang="zh-CN" altLang="en-US" sz="2800" b="1" dirty="0">
                <a:solidFill>
                  <a:srgbClr val="FF0000"/>
                </a:solidFill>
                <a:effectLst>
                  <a:outerShdw blurRad="38100" dist="38100" dir="2700000" algn="tl">
                    <a:srgbClr val="000000">
                      <a:alpha val="43137"/>
                    </a:srgbClr>
                  </a:outerShdw>
                </a:effectLst>
                <a:sym typeface="+mn-ea"/>
              </a:rPr>
              <a:t>软件工程标准化</a:t>
            </a:r>
            <a:r>
              <a:rPr lang="zh-CN" altLang="en-US" sz="2800" dirty="0">
                <a:sym typeface="+mn-ea"/>
              </a:rPr>
              <a:t>。</a:t>
            </a:r>
            <a:endParaRPr lang="zh-CN" altLang="en-US" sz="2800" dirty="0">
              <a:latin typeface="黑体" panose="02010609060101010101" pitchFamily="49" charset="-122"/>
              <a:cs typeface="微软雅黑" panose="020B0503020204020204" charset="-122"/>
              <a:sym typeface="+mn-ea"/>
            </a:endParaRPr>
          </a:p>
        </p:txBody>
      </p:sp>
      <p:sp>
        <p:nvSpPr>
          <p:cNvPr id="4" name="object 2"/>
          <p:cNvSpPr/>
          <p:nvPr/>
        </p:nvSpPr>
        <p:spPr>
          <a:xfrm>
            <a:off x="321945" y="1779905"/>
            <a:ext cx="11788775" cy="2860675"/>
          </a:xfrm>
          <a:custGeom>
            <a:avLst/>
            <a:gdLst/>
            <a:ahLst/>
            <a:cxnLst/>
            <a:rect l="l" t="t" r="r" b="b"/>
            <a:pathLst>
              <a:path w="7158355" h="2117090">
                <a:moveTo>
                  <a:pt x="5926312" y="0"/>
                </a:moveTo>
                <a:lnTo>
                  <a:pt x="5926312" y="529203"/>
                </a:lnTo>
                <a:lnTo>
                  <a:pt x="0" y="529203"/>
                </a:lnTo>
                <a:lnTo>
                  <a:pt x="0" y="1587610"/>
                </a:lnTo>
                <a:lnTo>
                  <a:pt x="5926312" y="1587610"/>
                </a:lnTo>
                <a:lnTo>
                  <a:pt x="5926312" y="2116814"/>
                </a:lnTo>
                <a:lnTo>
                  <a:pt x="7157896" y="1058407"/>
                </a:lnTo>
                <a:lnTo>
                  <a:pt x="5926312" y="0"/>
                </a:lnTo>
                <a:close/>
              </a:path>
            </a:pathLst>
          </a:custGeom>
          <a:solidFill>
            <a:schemeClr val="accent1">
              <a:lumMod val="40000"/>
              <a:lumOff val="60000"/>
            </a:schemeClr>
          </a:solidFill>
        </p:spPr>
        <p:txBody>
          <a:bodyPr wrap="square" lIns="0" tIns="0" rIns="0" bIns="0" rtlCol="0"/>
          <a:lstStyle/>
          <a:p>
            <a:endParaRPr/>
          </a:p>
        </p:txBody>
      </p:sp>
      <p:sp>
        <p:nvSpPr>
          <p:cNvPr id="5" name="矩形 4"/>
          <p:cNvSpPr/>
          <p:nvPr/>
        </p:nvSpPr>
        <p:spPr>
          <a:xfrm>
            <a:off x="454660" y="2867660"/>
            <a:ext cx="2036445" cy="676910"/>
          </a:xfrm>
          <a:prstGeom prst="rect">
            <a:avLst/>
          </a:prstGeom>
          <a:no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161290" algn="l">
              <a:lnSpc>
                <a:spcPct val="100000"/>
              </a:lnSpc>
              <a:spcBef>
                <a:spcPts val="890"/>
              </a:spcBef>
            </a:pPr>
            <a:r>
              <a:rPr lang="zh-CN" dirty="0">
                <a:solidFill>
                  <a:schemeClr val="tx1"/>
                </a:solidFill>
                <a:latin typeface="Arial" panose="020B0604020202020204"/>
                <a:cs typeface="Arial" panose="020B0604020202020204"/>
                <a:sym typeface="+mn-ea"/>
              </a:rPr>
              <a:t>软</a:t>
            </a:r>
            <a:r>
              <a:rPr dirty="0">
                <a:solidFill>
                  <a:schemeClr val="tx1"/>
                </a:solidFill>
                <a:latin typeface="Arial" panose="020B0604020202020204"/>
                <a:cs typeface="Arial" panose="020B0604020202020204"/>
                <a:sym typeface="+mn-ea"/>
              </a:rPr>
              <a:t>件概念的形成</a:t>
            </a:r>
            <a:endParaRPr lang="zh-CN" altLang="en-US" dirty="0">
              <a:solidFill>
                <a:schemeClr val="tx1"/>
              </a:solidFill>
              <a:latin typeface="Arial" panose="020B0604020202020204"/>
              <a:cs typeface="Arial" panose="020B0604020202020204"/>
              <a:sym typeface="+mn-ea"/>
            </a:endParaRPr>
          </a:p>
        </p:txBody>
      </p:sp>
      <p:sp>
        <p:nvSpPr>
          <p:cNvPr id="9" name="矩形 8"/>
          <p:cNvSpPr/>
          <p:nvPr/>
        </p:nvSpPr>
        <p:spPr>
          <a:xfrm>
            <a:off x="2595880" y="2867660"/>
            <a:ext cx="1318895" cy="676910"/>
          </a:xfrm>
          <a:prstGeom prst="rect">
            <a:avLst/>
          </a:prstGeom>
          <a:no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161290" algn="l">
              <a:lnSpc>
                <a:spcPct val="100000"/>
              </a:lnSpc>
              <a:spcBef>
                <a:spcPts val="890"/>
              </a:spcBef>
            </a:pPr>
            <a:r>
              <a:rPr spc="-5" dirty="0">
                <a:solidFill>
                  <a:schemeClr val="tx1"/>
                </a:solidFill>
                <a:latin typeface="Arial" panose="020B0604020202020204"/>
                <a:cs typeface="Arial" panose="020B0604020202020204"/>
                <a:sym typeface="+mn-ea"/>
              </a:rPr>
              <a:t>需求分析</a:t>
            </a:r>
            <a:endParaRPr lang="zh-CN" altLang="en-US" dirty="0">
              <a:solidFill>
                <a:schemeClr val="tx1"/>
              </a:solidFill>
              <a:latin typeface="Arial" panose="020B0604020202020204"/>
              <a:cs typeface="Arial" panose="020B0604020202020204"/>
              <a:sym typeface="+mn-ea"/>
            </a:endParaRPr>
          </a:p>
        </p:txBody>
      </p:sp>
      <p:sp>
        <p:nvSpPr>
          <p:cNvPr id="10" name="矩形 9"/>
          <p:cNvSpPr/>
          <p:nvPr/>
        </p:nvSpPr>
        <p:spPr>
          <a:xfrm>
            <a:off x="4051300" y="2867660"/>
            <a:ext cx="962025" cy="676910"/>
          </a:xfrm>
          <a:prstGeom prst="rect">
            <a:avLst/>
          </a:prstGeom>
          <a:no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161290" algn="l">
              <a:lnSpc>
                <a:spcPct val="100000"/>
              </a:lnSpc>
              <a:spcBef>
                <a:spcPts val="890"/>
              </a:spcBef>
            </a:pPr>
            <a:r>
              <a:rPr lang="zh-CN" spc="-5" dirty="0">
                <a:solidFill>
                  <a:schemeClr val="tx1"/>
                </a:solidFill>
                <a:latin typeface="Arial" panose="020B0604020202020204"/>
                <a:cs typeface="Arial" panose="020B0604020202020204"/>
                <a:sym typeface="+mn-ea"/>
              </a:rPr>
              <a:t>设计</a:t>
            </a:r>
          </a:p>
        </p:txBody>
      </p:sp>
      <p:sp>
        <p:nvSpPr>
          <p:cNvPr id="11" name="矩形 10"/>
          <p:cNvSpPr/>
          <p:nvPr/>
        </p:nvSpPr>
        <p:spPr>
          <a:xfrm>
            <a:off x="5149850" y="2867660"/>
            <a:ext cx="962025" cy="676910"/>
          </a:xfrm>
          <a:prstGeom prst="rect">
            <a:avLst/>
          </a:prstGeom>
          <a:no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161290" algn="l">
              <a:lnSpc>
                <a:spcPct val="100000"/>
              </a:lnSpc>
              <a:spcBef>
                <a:spcPts val="890"/>
              </a:spcBef>
            </a:pPr>
            <a:r>
              <a:rPr lang="zh-CN" spc="-5" dirty="0">
                <a:solidFill>
                  <a:schemeClr val="tx1"/>
                </a:solidFill>
                <a:latin typeface="Arial" panose="020B0604020202020204"/>
                <a:cs typeface="Arial" panose="020B0604020202020204"/>
                <a:sym typeface="+mn-ea"/>
              </a:rPr>
              <a:t>实现</a:t>
            </a:r>
          </a:p>
        </p:txBody>
      </p:sp>
      <p:sp>
        <p:nvSpPr>
          <p:cNvPr id="12" name="矩形 11"/>
          <p:cNvSpPr/>
          <p:nvPr/>
        </p:nvSpPr>
        <p:spPr>
          <a:xfrm>
            <a:off x="6248400" y="2879725"/>
            <a:ext cx="962025" cy="676910"/>
          </a:xfrm>
          <a:prstGeom prst="rect">
            <a:avLst/>
          </a:prstGeom>
          <a:no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161290" algn="l">
              <a:lnSpc>
                <a:spcPct val="100000"/>
              </a:lnSpc>
              <a:spcBef>
                <a:spcPts val="890"/>
              </a:spcBef>
            </a:pPr>
            <a:r>
              <a:rPr lang="zh-CN" spc="-5" dirty="0">
                <a:solidFill>
                  <a:schemeClr val="tx1"/>
                </a:solidFill>
                <a:latin typeface="Arial" panose="020B0604020202020204"/>
                <a:cs typeface="Arial" panose="020B0604020202020204"/>
                <a:sym typeface="+mn-ea"/>
              </a:rPr>
              <a:t>测试</a:t>
            </a:r>
          </a:p>
        </p:txBody>
      </p:sp>
      <p:sp>
        <p:nvSpPr>
          <p:cNvPr id="13" name="矩形 12"/>
          <p:cNvSpPr/>
          <p:nvPr/>
        </p:nvSpPr>
        <p:spPr>
          <a:xfrm>
            <a:off x="7346950" y="2879725"/>
            <a:ext cx="1599565" cy="676910"/>
          </a:xfrm>
          <a:prstGeom prst="rect">
            <a:avLst/>
          </a:prstGeom>
          <a:no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161290" algn="l">
              <a:lnSpc>
                <a:spcPct val="100000"/>
              </a:lnSpc>
              <a:spcBef>
                <a:spcPts val="890"/>
              </a:spcBef>
            </a:pPr>
            <a:r>
              <a:rPr lang="zh-CN" spc="-5" dirty="0">
                <a:solidFill>
                  <a:schemeClr val="tx1"/>
                </a:solidFill>
                <a:latin typeface="Arial" panose="020B0604020202020204"/>
                <a:cs typeface="Arial" panose="020B0604020202020204"/>
                <a:sym typeface="+mn-ea"/>
              </a:rPr>
              <a:t>安装和检验</a:t>
            </a:r>
          </a:p>
        </p:txBody>
      </p:sp>
      <p:sp>
        <p:nvSpPr>
          <p:cNvPr id="17" name="矩形 16"/>
          <p:cNvSpPr/>
          <p:nvPr/>
        </p:nvSpPr>
        <p:spPr>
          <a:xfrm>
            <a:off x="9083040" y="2879725"/>
            <a:ext cx="1599565" cy="676910"/>
          </a:xfrm>
          <a:prstGeom prst="rect">
            <a:avLst/>
          </a:prstGeom>
          <a:no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161290" algn="l">
              <a:lnSpc>
                <a:spcPct val="100000"/>
              </a:lnSpc>
              <a:spcBef>
                <a:spcPts val="890"/>
              </a:spcBef>
            </a:pPr>
            <a:r>
              <a:rPr lang="zh-CN" spc="-5" dirty="0">
                <a:solidFill>
                  <a:schemeClr val="tx1"/>
                </a:solidFill>
                <a:latin typeface="Arial" panose="020B0604020202020204"/>
                <a:cs typeface="Arial" panose="020B0604020202020204"/>
                <a:sym typeface="+mn-ea"/>
              </a:rPr>
              <a:t>运行和维护</a:t>
            </a:r>
          </a:p>
        </p:txBody>
      </p:sp>
      <p:sp>
        <p:nvSpPr>
          <p:cNvPr id="19" name="矩形 18"/>
          <p:cNvSpPr/>
          <p:nvPr/>
        </p:nvSpPr>
        <p:spPr>
          <a:xfrm>
            <a:off x="10819130" y="2879725"/>
            <a:ext cx="959485" cy="676910"/>
          </a:xfrm>
          <a:prstGeom prst="rect">
            <a:avLst/>
          </a:prstGeom>
          <a:no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161290" algn="l">
              <a:lnSpc>
                <a:spcPct val="100000"/>
              </a:lnSpc>
              <a:spcBef>
                <a:spcPts val="890"/>
              </a:spcBef>
            </a:pPr>
            <a:r>
              <a:rPr lang="zh-CN" spc="-5" dirty="0">
                <a:solidFill>
                  <a:schemeClr val="tx1"/>
                </a:solidFill>
                <a:latin typeface="Arial" panose="020B0604020202020204"/>
                <a:cs typeface="Arial" panose="020B0604020202020204"/>
                <a:sym typeface="+mn-ea"/>
              </a:rPr>
              <a:t>淘汰</a:t>
            </a:r>
          </a:p>
        </p:txBody>
      </p:sp>
      <p:sp>
        <p:nvSpPr>
          <p:cNvPr id="3" name="标题 2"/>
          <p:cNvSpPr>
            <a:spLocks noGrp="1"/>
          </p:cNvSpPr>
          <p:nvPr>
            <p:ph type="title"/>
          </p:nvPr>
        </p:nvSpPr>
        <p:spPr/>
        <p:txBody>
          <a:bodyPr/>
          <a:lstStyle/>
          <a:p>
            <a:r>
              <a:rPr altLang="zh-CN"/>
              <a:t>1 </a:t>
            </a:r>
            <a:r>
              <a:rPr lang="zh-CN"/>
              <a:t>定义</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85470" y="1107440"/>
            <a:ext cx="5321935" cy="460375"/>
          </a:xfrm>
          <a:prstGeom prst="rect">
            <a:avLst/>
          </a:prstGeom>
          <a:noFill/>
        </p:spPr>
        <p:txBody>
          <a:bodyPr wrap="square" rtlCol="0">
            <a:spAutoFit/>
          </a:bodyPr>
          <a:lstStyle/>
          <a:p>
            <a:r>
              <a:rPr lang="en-US" altLang="zh-CN" sz="2400" b="1">
                <a:solidFill>
                  <a:schemeClr val="tx1">
                    <a:lumMod val="65000"/>
                    <a:lumOff val="35000"/>
                  </a:schemeClr>
                </a:solidFill>
                <a:cs typeface="+mn-ea"/>
              </a:rPr>
              <a:t>4</a:t>
            </a:r>
            <a:r>
              <a:rPr lang="zh-CN" altLang="en-US" sz="2400" b="1">
                <a:solidFill>
                  <a:schemeClr val="tx1">
                    <a:lumMod val="65000"/>
                    <a:lumOff val="35000"/>
                  </a:schemeClr>
                </a:solidFill>
                <a:cs typeface="+mn-ea"/>
              </a:rPr>
              <a:t>.</a:t>
            </a:r>
            <a:r>
              <a:rPr lang="en-US" altLang="zh-CN" sz="2400" b="1">
                <a:solidFill>
                  <a:schemeClr val="tx1">
                    <a:lumMod val="65000"/>
                    <a:lumOff val="35000"/>
                  </a:schemeClr>
                </a:solidFill>
                <a:cs typeface="+mn-ea"/>
              </a:rPr>
              <a:t>3</a:t>
            </a:r>
            <a:r>
              <a:rPr lang="zh-CN" altLang="en-US" sz="2400" b="1">
                <a:solidFill>
                  <a:schemeClr val="tx1">
                    <a:lumMod val="65000"/>
                    <a:lumOff val="35000"/>
                  </a:schemeClr>
                </a:solidFill>
                <a:cs typeface="+mn-ea"/>
              </a:rPr>
              <a:t> </a:t>
            </a:r>
            <a:r>
              <a:rPr lang="zh-CN" altLang="en-US" sz="2400" b="1">
                <a:solidFill>
                  <a:schemeClr val="tx1">
                    <a:lumMod val="65000"/>
                    <a:lumOff val="35000"/>
                  </a:schemeClr>
                </a:solidFill>
                <a:cs typeface="+mn-ea"/>
                <a:sym typeface="+mn-ea"/>
              </a:rPr>
              <a:t>PSP与TSP的构成关系</a:t>
            </a:r>
          </a:p>
        </p:txBody>
      </p:sp>
      <p:grpSp>
        <p:nvGrpSpPr>
          <p:cNvPr id="4" name="组合 3"/>
          <p:cNvGrpSpPr/>
          <p:nvPr/>
        </p:nvGrpSpPr>
        <p:grpSpPr>
          <a:xfrm>
            <a:off x="2818765" y="1722120"/>
            <a:ext cx="5571490" cy="4813300"/>
            <a:chOff x="4439" y="2712"/>
            <a:chExt cx="8774" cy="7580"/>
          </a:xfrm>
        </p:grpSpPr>
        <p:pic>
          <p:nvPicPr>
            <p:cNvPr id="3" name="图片 2"/>
            <p:cNvPicPr>
              <a:picLocks noChangeAspect="1"/>
            </p:cNvPicPr>
            <p:nvPr/>
          </p:nvPicPr>
          <p:blipFill>
            <a:blip r:embed="rId2"/>
            <a:stretch>
              <a:fillRect/>
            </a:stretch>
          </p:blipFill>
          <p:spPr>
            <a:xfrm>
              <a:off x="4439" y="2712"/>
              <a:ext cx="8775" cy="7580"/>
            </a:xfrm>
            <a:prstGeom prst="rect">
              <a:avLst/>
            </a:prstGeom>
          </p:spPr>
        </p:pic>
        <p:sp>
          <p:nvSpPr>
            <p:cNvPr id="2" name="矩形 1"/>
            <p:cNvSpPr/>
            <p:nvPr/>
          </p:nvSpPr>
          <p:spPr>
            <a:xfrm>
              <a:off x="7398" y="9818"/>
              <a:ext cx="615" cy="333"/>
            </a:xfrm>
            <a:prstGeom prst="rect">
              <a:avLst/>
            </a:prstGeom>
            <a:solidFill>
              <a:srgbClr val="FFFF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85470" y="1555115"/>
            <a:ext cx="5321935" cy="460375"/>
          </a:xfrm>
          <a:prstGeom prst="rect">
            <a:avLst/>
          </a:prstGeom>
          <a:noFill/>
        </p:spPr>
        <p:txBody>
          <a:bodyPr wrap="square" rtlCol="0">
            <a:spAutoFit/>
          </a:bodyPr>
          <a:lstStyle/>
          <a:p>
            <a:r>
              <a:rPr lang="en-US" altLang="zh-CN" sz="2400" b="1">
                <a:solidFill>
                  <a:schemeClr val="tx1">
                    <a:lumMod val="65000"/>
                    <a:lumOff val="35000"/>
                  </a:schemeClr>
                </a:solidFill>
                <a:cs typeface="+mn-ea"/>
              </a:rPr>
              <a:t>4</a:t>
            </a:r>
            <a:r>
              <a:rPr lang="zh-CN" altLang="en-US" sz="2400" b="1">
                <a:solidFill>
                  <a:schemeClr val="tx1">
                    <a:lumMod val="65000"/>
                    <a:lumOff val="35000"/>
                  </a:schemeClr>
                </a:solidFill>
                <a:cs typeface="+mn-ea"/>
              </a:rPr>
              <a:t>.</a:t>
            </a:r>
            <a:r>
              <a:rPr lang="en-US" altLang="zh-CN" sz="2400" b="1">
                <a:solidFill>
                  <a:schemeClr val="tx1">
                    <a:lumMod val="65000"/>
                    <a:lumOff val="35000"/>
                  </a:schemeClr>
                </a:solidFill>
                <a:cs typeface="+mn-ea"/>
              </a:rPr>
              <a:t>3</a:t>
            </a:r>
            <a:r>
              <a:rPr lang="zh-CN" altLang="en-US" sz="2400" b="1">
                <a:solidFill>
                  <a:schemeClr val="tx1">
                    <a:lumMod val="65000"/>
                    <a:lumOff val="35000"/>
                  </a:schemeClr>
                </a:solidFill>
                <a:cs typeface="+mn-ea"/>
              </a:rPr>
              <a:t> </a:t>
            </a:r>
            <a:r>
              <a:rPr lang="zh-CN" altLang="en-US" sz="2400" b="1">
                <a:solidFill>
                  <a:schemeClr val="tx1">
                    <a:lumMod val="65000"/>
                    <a:lumOff val="35000"/>
                  </a:schemeClr>
                </a:solidFill>
                <a:cs typeface="+mn-ea"/>
                <a:sym typeface="+mn-ea"/>
              </a:rPr>
              <a:t>TSP/PSP和CMM的关系</a:t>
            </a:r>
          </a:p>
        </p:txBody>
      </p:sp>
      <p:sp>
        <p:nvSpPr>
          <p:cNvPr id="8" name="文本占位符 7"/>
          <p:cNvSpPr>
            <a:spLocks noGrp="1"/>
          </p:cNvSpPr>
          <p:nvPr>
            <p:ph type="body" idx="1"/>
          </p:nvPr>
        </p:nvSpPr>
        <p:spPr>
          <a:xfrm>
            <a:off x="509270" y="2665095"/>
            <a:ext cx="6046470" cy="2931160"/>
          </a:xfrm>
        </p:spPr>
        <p:txBody>
          <a:bodyPr>
            <a:normAutofit/>
          </a:bodyPr>
          <a:lstStyle/>
          <a:p>
            <a:pPr marL="342900" indent="-342900" algn="l">
              <a:lnSpc>
                <a:spcPct val="150000"/>
              </a:lnSpc>
              <a:buClr>
                <a:srgbClr val="0070C0"/>
              </a:buClr>
              <a:buFont typeface="Wingdings" panose="05000000000000000000" pitchFamily="2" charset="2"/>
              <a:buChar char="p"/>
            </a:pPr>
            <a:r>
              <a:rPr>
                <a:sym typeface="+mn-ea"/>
              </a:rPr>
              <a:t>PSP、TSP与CMM共同构建集成化的软件过程改进框架。</a:t>
            </a:r>
          </a:p>
          <a:p>
            <a:pPr marL="342900" indent="-342900" algn="l">
              <a:lnSpc>
                <a:spcPct val="150000"/>
              </a:lnSpc>
              <a:buClr>
                <a:srgbClr val="0070C0"/>
              </a:buClr>
              <a:buFont typeface="Wingdings" panose="05000000000000000000" pitchFamily="2" charset="2"/>
              <a:buChar char="p"/>
            </a:pPr>
            <a:r>
              <a:rPr>
                <a:sym typeface="+mn-ea"/>
              </a:rPr>
              <a:t>PSP侧重于个人过程能力，TSP侧重于团队能力，CMM侧重于组织能力。</a:t>
            </a:r>
          </a:p>
        </p:txBody>
      </p:sp>
      <p:pic>
        <p:nvPicPr>
          <p:cNvPr id="2" name="图片 1"/>
          <p:cNvPicPr>
            <a:picLocks noChangeAspect="1"/>
          </p:cNvPicPr>
          <p:nvPr/>
        </p:nvPicPr>
        <p:blipFill>
          <a:blip r:embed="rId2"/>
          <a:stretch>
            <a:fillRect/>
          </a:stretch>
        </p:blipFill>
        <p:spPr>
          <a:xfrm>
            <a:off x="6645275" y="2595880"/>
            <a:ext cx="5226685" cy="281305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cs typeface="+mn-ea"/>
                <a:sym typeface="+mn-lt"/>
              </a:rPr>
              <a:t>本章小结</a:t>
            </a:r>
            <a:endParaRPr lang="zh-CN" altLang="en-US" sz="1200" dirty="0">
              <a:solidFill>
                <a:schemeClr val="tx1"/>
              </a:solidFill>
              <a:cs typeface="+mn-ea"/>
              <a:sym typeface="+mn-lt"/>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560" y="196850"/>
            <a:ext cx="2352040" cy="438785"/>
          </a:xfrm>
          <a:prstGeom prst="rect">
            <a:avLst/>
          </a:prstGeom>
        </p:spPr>
      </p:pic>
      <p:sp>
        <p:nvSpPr>
          <p:cNvPr id="17" name="文本框 16"/>
          <p:cNvSpPr txBox="1"/>
          <p:nvPr/>
        </p:nvSpPr>
        <p:spPr>
          <a:xfrm>
            <a:off x="546735" y="1323975"/>
            <a:ext cx="11098530" cy="4615815"/>
          </a:xfrm>
          <a:prstGeom prst="rect">
            <a:avLst/>
          </a:prstGeom>
          <a:noFill/>
        </p:spPr>
        <p:txBody>
          <a:bodyPr wrap="square">
            <a:spAutoFit/>
          </a:bodyPr>
          <a:lstStyle/>
          <a:p>
            <a:pPr marL="457200" indent="-457200">
              <a:lnSpc>
                <a:spcPct val="150000"/>
              </a:lnSpc>
              <a:buFont typeface="+mj-lt"/>
              <a:buAutoNum type="arabicPeriod"/>
              <a:defRPr/>
            </a:pPr>
            <a:r>
              <a:rPr lang="zh-CN" altLang="en-US" sz="2800" dirty="0">
                <a:cs typeface="+mn-ea"/>
                <a:sym typeface="+mn-lt"/>
              </a:rPr>
              <a:t>本章重点介绍了软件工程标准、软件文档以及质量管理体系认证的重要性。</a:t>
            </a:r>
            <a:endParaRPr lang="en-US" altLang="zh-CN" sz="2800" dirty="0">
              <a:cs typeface="+mn-ea"/>
              <a:sym typeface="+mn-lt"/>
            </a:endParaRPr>
          </a:p>
          <a:p>
            <a:pPr marL="457200" indent="-457200">
              <a:lnSpc>
                <a:spcPct val="150000"/>
              </a:lnSpc>
              <a:buFont typeface="+mj-lt"/>
              <a:buAutoNum type="arabicPeriod"/>
              <a:defRPr/>
            </a:pPr>
            <a:r>
              <a:rPr sz="2800" dirty="0">
                <a:cs typeface="+mn-ea"/>
                <a:sym typeface="+mn-lt"/>
              </a:rPr>
              <a:t>软件文档在定义、开发、测试和维护中起着关键作用，确保文档与程序的一致性有助于提高软件质量。</a:t>
            </a:r>
          </a:p>
          <a:p>
            <a:pPr marL="457200" indent="-457200">
              <a:lnSpc>
                <a:spcPct val="150000"/>
              </a:lnSpc>
              <a:buFont typeface="+mj-lt"/>
              <a:buAutoNum type="arabicPeriod"/>
              <a:defRPr/>
            </a:pPr>
            <a:r>
              <a:rPr lang="zh-CN" altLang="en-US" sz="2800" dirty="0">
                <a:cs typeface="+mn-ea"/>
                <a:sym typeface="+mn-lt"/>
              </a:rPr>
              <a:t>质量管理体系的建立和遵循是确保软件开发、测试和维护过程有序进行的重要保障。</a:t>
            </a:r>
          </a:p>
          <a:p>
            <a:pPr marL="457200" indent="-457200">
              <a:lnSpc>
                <a:spcPct val="150000"/>
              </a:lnSpc>
              <a:buFont typeface="+mj-lt"/>
              <a:buAutoNum type="arabicPeriod"/>
              <a:defRPr/>
            </a:pPr>
            <a:r>
              <a:rPr lang="zh-CN" altLang="en-US" sz="2800" dirty="0">
                <a:cs typeface="+mn-ea"/>
                <a:sym typeface="+mn-lt"/>
              </a:rPr>
              <a:t>高质量的软件文档能有效提升软件测试和维护的效率。</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a:solidFill>
                  <a:schemeClr val="bg1">
                    <a:lumMod val="95000"/>
                  </a:schemeClr>
                </a:solidFill>
                <a:cs typeface="+mn-ea"/>
                <a:sym typeface="+mn-lt"/>
              </a:rPr>
              <a:t>谢谢</a:t>
            </a:r>
          </a:p>
        </p:txBody>
      </p:sp>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4187" y="607405"/>
            <a:ext cx="5361717" cy="10009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t>1 </a:t>
            </a:r>
            <a:r>
              <a:rPr lang="zh-CN"/>
              <a:t>定义</a:t>
            </a:r>
          </a:p>
        </p:txBody>
      </p:sp>
      <p:sp>
        <p:nvSpPr>
          <p:cNvPr id="3" name="文本占位符 2"/>
          <p:cNvSpPr>
            <a:spLocks noGrp="1"/>
          </p:cNvSpPr>
          <p:nvPr>
            <p:ph type="body" idx="1"/>
          </p:nvPr>
        </p:nvSpPr>
        <p:spPr>
          <a:xfrm>
            <a:off x="927100" y="2359660"/>
            <a:ext cx="10252075" cy="867410"/>
          </a:xfrm>
        </p:spPr>
        <p:txBody>
          <a:bodyPr/>
          <a:lstStyle/>
          <a:p>
            <a:r>
              <a:rPr lang="zh-CN" altLang="en-US"/>
              <a:t>软件工程包括以下过程：</a:t>
            </a:r>
          </a:p>
        </p:txBody>
      </p:sp>
      <p:graphicFrame>
        <p:nvGraphicFramePr>
          <p:cNvPr id="13" name="object 5"/>
          <p:cNvGraphicFramePr>
            <a:graphicFrameLocks noGrp="1"/>
          </p:cNvGraphicFramePr>
          <p:nvPr>
            <p:custDataLst>
              <p:tags r:id="rId1"/>
            </p:custDataLst>
          </p:nvPr>
        </p:nvGraphicFramePr>
        <p:xfrm>
          <a:off x="1578711" y="3250131"/>
          <a:ext cx="8423275" cy="575426"/>
        </p:xfrm>
        <a:graphic>
          <a:graphicData uri="http://schemas.openxmlformats.org/drawingml/2006/table">
            <a:tbl>
              <a:tblPr firstRow="1" bandRow="1">
                <a:tableStyleId>{2D5ABB26-0587-4C30-8999-92F81FD0307C}</a:tableStyleId>
              </a:tblPr>
              <a:tblGrid>
                <a:gridCol w="2142490">
                  <a:extLst>
                    <a:ext uri="{9D8B030D-6E8A-4147-A177-3AD203B41FA5}">
                      <a16:colId xmlns:a16="http://schemas.microsoft.com/office/drawing/2014/main" val="20000"/>
                    </a:ext>
                  </a:extLst>
                </a:gridCol>
                <a:gridCol w="2075815">
                  <a:extLst>
                    <a:ext uri="{9D8B030D-6E8A-4147-A177-3AD203B41FA5}">
                      <a16:colId xmlns:a16="http://schemas.microsoft.com/office/drawing/2014/main" val="20001"/>
                    </a:ext>
                  </a:extLst>
                </a:gridCol>
                <a:gridCol w="2113915">
                  <a:extLst>
                    <a:ext uri="{9D8B030D-6E8A-4147-A177-3AD203B41FA5}">
                      <a16:colId xmlns:a16="http://schemas.microsoft.com/office/drawing/2014/main" val="20002"/>
                    </a:ext>
                  </a:extLst>
                </a:gridCol>
                <a:gridCol w="2091055">
                  <a:extLst>
                    <a:ext uri="{9D8B030D-6E8A-4147-A177-3AD203B41FA5}">
                      <a16:colId xmlns:a16="http://schemas.microsoft.com/office/drawing/2014/main" val="20003"/>
                    </a:ext>
                  </a:extLst>
                </a:gridCol>
              </a:tblGrid>
              <a:tr h="575426">
                <a:tc>
                  <a:txBody>
                    <a:bodyPr/>
                    <a:lstStyle/>
                    <a:p>
                      <a:pPr marR="8255" algn="ctr">
                        <a:lnSpc>
                          <a:spcPct val="100000"/>
                        </a:lnSpc>
                        <a:spcBef>
                          <a:spcPts val="1045"/>
                        </a:spcBef>
                      </a:pPr>
                      <a:r>
                        <a:rPr sz="2200" dirty="0">
                          <a:solidFill>
                            <a:srgbClr val="FFFFFF"/>
                          </a:solidFill>
                          <a:latin typeface="黑体" panose="02010609060101010101" pitchFamily="49" charset="-122"/>
                          <a:cs typeface="微软雅黑" panose="020B0503020204020204" charset="-122"/>
                        </a:rPr>
                        <a:t>软件规格说明</a:t>
                      </a:r>
                    </a:p>
                  </a:txBody>
                  <a:tcPr marL="0" marR="0" marT="132715" marB="0">
                    <a:lnR w="53975">
                      <a:solidFill>
                        <a:srgbClr val="FFFFFF"/>
                      </a:solidFill>
                      <a:prstDash val="solid"/>
                    </a:lnR>
                    <a:solidFill>
                      <a:srgbClr val="797BA9"/>
                    </a:solidFill>
                  </a:tcPr>
                </a:tc>
                <a:tc>
                  <a:txBody>
                    <a:bodyPr/>
                    <a:lstStyle/>
                    <a:p>
                      <a:pPr marL="5715" algn="ctr">
                        <a:lnSpc>
                          <a:spcPct val="100000"/>
                        </a:lnSpc>
                        <a:spcBef>
                          <a:spcPts val="995"/>
                        </a:spcBef>
                      </a:pPr>
                      <a:r>
                        <a:rPr sz="2200" dirty="0">
                          <a:solidFill>
                            <a:srgbClr val="FFFFFF"/>
                          </a:solidFill>
                          <a:latin typeface="黑体" panose="02010609060101010101" pitchFamily="49" charset="-122"/>
                          <a:cs typeface="微软雅黑" panose="020B0503020204020204" charset="-122"/>
                        </a:rPr>
                        <a:t>软件开发</a:t>
                      </a:r>
                    </a:p>
                  </a:txBody>
                  <a:tcPr marL="0" marR="0" marT="126364" marB="0">
                    <a:lnL w="53975">
                      <a:solidFill>
                        <a:srgbClr val="FFFFFF"/>
                      </a:solidFill>
                      <a:prstDash val="solid"/>
                    </a:lnL>
                    <a:lnR w="53975">
                      <a:solidFill>
                        <a:srgbClr val="FFFFFF"/>
                      </a:solidFill>
                      <a:prstDash val="solid"/>
                    </a:lnR>
                    <a:solidFill>
                      <a:srgbClr val="78A779"/>
                    </a:solidFill>
                  </a:tcPr>
                </a:tc>
                <a:tc>
                  <a:txBody>
                    <a:bodyPr/>
                    <a:lstStyle/>
                    <a:p>
                      <a:pPr marL="12700" algn="ctr">
                        <a:lnSpc>
                          <a:spcPct val="100000"/>
                        </a:lnSpc>
                        <a:spcBef>
                          <a:spcPts val="945"/>
                        </a:spcBef>
                      </a:pPr>
                      <a:r>
                        <a:rPr sz="2200" dirty="0">
                          <a:solidFill>
                            <a:srgbClr val="FFFFFF"/>
                          </a:solidFill>
                          <a:latin typeface="黑体" panose="02010609060101010101" pitchFamily="49" charset="-122"/>
                          <a:cs typeface="微软雅黑" panose="020B0503020204020204" charset="-122"/>
                        </a:rPr>
                        <a:t>软件确认</a:t>
                      </a:r>
                    </a:p>
                  </a:txBody>
                  <a:tcPr marL="0" marR="0" marT="120014" marB="0">
                    <a:lnL w="53975">
                      <a:solidFill>
                        <a:srgbClr val="FFFFFF"/>
                      </a:solidFill>
                      <a:prstDash val="solid"/>
                    </a:lnL>
                    <a:lnR w="38100">
                      <a:solidFill>
                        <a:srgbClr val="FFFFFF"/>
                      </a:solidFill>
                      <a:prstDash val="solid"/>
                    </a:lnR>
                    <a:solidFill>
                      <a:srgbClr val="AA7A79"/>
                    </a:solidFill>
                  </a:tcPr>
                </a:tc>
                <a:tc>
                  <a:txBody>
                    <a:bodyPr/>
                    <a:lstStyle/>
                    <a:p>
                      <a:pPr marL="21590" algn="ctr">
                        <a:lnSpc>
                          <a:spcPct val="100000"/>
                        </a:lnSpc>
                        <a:spcBef>
                          <a:spcPts val="945"/>
                        </a:spcBef>
                      </a:pPr>
                      <a:r>
                        <a:rPr sz="2200" dirty="0">
                          <a:solidFill>
                            <a:srgbClr val="FFFFFF"/>
                          </a:solidFill>
                          <a:latin typeface="黑体" panose="02010609060101010101" pitchFamily="49" charset="-122"/>
                          <a:cs typeface="微软雅黑" panose="020B0503020204020204" charset="-122"/>
                        </a:rPr>
                        <a:t>软件演进</a:t>
                      </a:r>
                      <a:endParaRPr sz="2200" dirty="0">
                        <a:latin typeface="黑体" panose="02010609060101010101" pitchFamily="49" charset="-122"/>
                        <a:cs typeface="微软雅黑" panose="020B0503020204020204" charset="-122"/>
                      </a:endParaRPr>
                    </a:p>
                  </a:txBody>
                  <a:tcPr marL="0" marR="0" marT="120014" marB="0">
                    <a:lnL w="38100">
                      <a:solidFill>
                        <a:srgbClr val="FFFFFF"/>
                      </a:solidFill>
                      <a:prstDash val="solid"/>
                    </a:lnL>
                    <a:solidFill>
                      <a:srgbClr val="D6A979"/>
                    </a:solidFill>
                  </a:tcPr>
                </a:tc>
                <a:extLst>
                  <a:ext uri="{0D108BD9-81ED-4DB2-BD59-A6C34878D82A}">
                    <a16:rowId xmlns:a16="http://schemas.microsoft.com/office/drawing/2014/main" val="10000"/>
                  </a:ext>
                </a:extLst>
              </a:tr>
            </a:tbl>
          </a:graphicData>
        </a:graphic>
      </p:graphicFrame>
      <p:sp>
        <p:nvSpPr>
          <p:cNvPr id="5" name="文本占位符 2"/>
          <p:cNvSpPr>
            <a:spLocks noGrp="1"/>
          </p:cNvSpPr>
          <p:nvPr/>
        </p:nvSpPr>
        <p:spPr>
          <a:xfrm>
            <a:off x="1012190" y="4424045"/>
            <a:ext cx="10252075" cy="1407160"/>
          </a:xfrm>
          <a:prstGeom prst="rect">
            <a:avLst/>
          </a:prstGeom>
        </p:spPr>
        <p:txBody>
          <a:bodyPr vert="horz" lIns="90000" tIns="46800" rIns="90000" bIns="46800" rtlCol="0">
            <a:normAutofit/>
          </a:bodyPr>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50000"/>
              </a:lnSpc>
            </a:pPr>
            <a:r>
              <a:rPr>
                <a:sym typeface="+mn-ea"/>
              </a:rPr>
              <a:t>大到开发语言的选择和系统设计报告的编写小到数据项的定义(名字、属性),标准的建立都会对语言的实现者和用户带来很大方便。</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altLang="zh-CN"/>
              <a:t>2 </a:t>
            </a:r>
            <a:r>
              <a:rPr lang="zh-CN"/>
              <a:t>意义</a:t>
            </a:r>
          </a:p>
        </p:txBody>
      </p:sp>
      <p:sp>
        <p:nvSpPr>
          <p:cNvPr id="15" name="文本占位符 14"/>
          <p:cNvSpPr>
            <a:spLocks noGrp="1"/>
          </p:cNvSpPr>
          <p:nvPr>
            <p:ph type="body" idx="1"/>
          </p:nvPr>
        </p:nvSpPr>
        <p:spPr>
          <a:xfrm>
            <a:off x="927100" y="2308225"/>
            <a:ext cx="9187815" cy="3762375"/>
          </a:xfrm>
        </p:spPr>
        <p:txBody>
          <a:bodyPr>
            <a:normAutofit/>
          </a:bodyPr>
          <a:lstStyle/>
          <a:p>
            <a:r>
              <a:rPr lang="zh-CN" altLang="en-US" dirty="0"/>
              <a:t>软件工程标准化的必要性：</a:t>
            </a:r>
          </a:p>
          <a:p>
            <a:pPr marL="342900" indent="-342900" algn="l">
              <a:lnSpc>
                <a:spcPct val="150000"/>
              </a:lnSpc>
              <a:buClr>
                <a:srgbClr val="0070C0"/>
              </a:buClr>
              <a:buFont typeface="Wingdings" panose="05000000000000000000" pitchFamily="2" charset="2"/>
              <a:buChar char="p"/>
            </a:pPr>
            <a:r>
              <a:rPr dirty="0">
                <a:latin typeface="+mn-lt"/>
                <a:cs typeface="+mn-cs"/>
                <a:sym typeface="+mn-ea"/>
              </a:rPr>
              <a:t>软件开发项目涉及多个层次、不同分工的人员，需要紧密配合。</a:t>
            </a:r>
          </a:p>
          <a:p>
            <a:pPr marL="342900" indent="-342900" algn="l">
              <a:lnSpc>
                <a:spcPct val="150000"/>
              </a:lnSpc>
              <a:buClr>
                <a:srgbClr val="0070C0"/>
              </a:buClr>
              <a:buFont typeface="Wingdings" panose="05000000000000000000" pitchFamily="2" charset="2"/>
              <a:buChar char="p"/>
            </a:pPr>
            <a:r>
              <a:rPr dirty="0">
                <a:latin typeface="+mn-lt"/>
                <a:cs typeface="+mn-cs"/>
                <a:sym typeface="+mn-ea"/>
              </a:rPr>
              <a:t>软件开发各阶段之间的联系密切，阶段评审、验收测试、维护等环节都需要标准化。</a:t>
            </a:r>
          </a:p>
          <a:p>
            <a:pPr marL="342900" indent="-342900" algn="l">
              <a:lnSpc>
                <a:spcPct val="150000"/>
              </a:lnSpc>
              <a:buClr>
                <a:srgbClr val="0070C0"/>
              </a:buClr>
              <a:buFont typeface="Wingdings" panose="05000000000000000000" pitchFamily="2" charset="2"/>
              <a:buChar char="p"/>
            </a:pPr>
            <a:r>
              <a:rPr dirty="0">
                <a:latin typeface="+mn-lt"/>
                <a:cs typeface="+mn-cs"/>
                <a:sym typeface="+mn-ea"/>
              </a:rPr>
              <a:t>软件管理贯穿整个软件生存周期，标准化提供了统一的行为规范和衡量准则。</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tLang="zh-CN"/>
              <a:t>2 </a:t>
            </a:r>
            <a:r>
              <a:rPr lang="zh-CN"/>
              <a:t>意义</a:t>
            </a:r>
          </a:p>
        </p:txBody>
      </p:sp>
      <p:sp>
        <p:nvSpPr>
          <p:cNvPr id="2" name="文本占位符 14"/>
          <p:cNvSpPr>
            <a:spLocks noGrp="1"/>
          </p:cNvSpPr>
          <p:nvPr/>
        </p:nvSpPr>
        <p:spPr>
          <a:xfrm>
            <a:off x="1050925" y="1903730"/>
            <a:ext cx="9763760" cy="4763135"/>
          </a:xfrm>
          <a:prstGeom prst="rect">
            <a:avLst/>
          </a:prstGeom>
        </p:spPr>
        <p:txBody>
          <a:bodyPr vert="horz" lIns="90000" tIns="46800" rIns="90000" bIns="46800" rtlCol="0">
            <a:normAutofit/>
          </a:bodyPr>
          <a:lstStyle>
            <a:lvl1pPr marL="0" marR="0" lvl="0" indent="0" algn="l" defTabSz="914400" rtl="0" eaLnBrk="1" fontAlgn="auto" latinLnBrk="0" hangingPunct="1">
              <a:lnSpc>
                <a:spcPct val="100000"/>
              </a:lnSpc>
              <a:spcBef>
                <a:spcPts val="0"/>
              </a:spcBef>
              <a:spcAft>
                <a:spcPts val="1000"/>
              </a:spcAft>
              <a:buClrTx/>
              <a:buSzTx/>
              <a:buFontTx/>
              <a:buNone/>
              <a:defRPr kumimoji="0" lang="zh-CN" altLang="en-US" sz="2400" b="0" i="0" u="none" strike="noStrike" kern="1200" cap="none" spc="0" normalizeH="0" baseline="0" noProof="1" dirty="0">
                <a:solidFill>
                  <a:schemeClr val="tx1"/>
                </a:solidFill>
                <a:uFillTx/>
                <a:latin typeface="黑体" panose="02010609060101010101" pitchFamily="49" charset="-122"/>
                <a:ea typeface="+mn-ea"/>
                <a:cs typeface="微软雅黑" panose="020B0503020204020204" charset="-122"/>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黑体" panose="020106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lnSpc>
                <a:spcPct val="150000"/>
              </a:lnSpc>
              <a:buClr>
                <a:srgbClr val="0070C0"/>
              </a:buClr>
              <a:buFont typeface="Wingdings" panose="05000000000000000000" pitchFamily="2" charset="2"/>
            </a:pPr>
            <a:r>
              <a:rPr lang="zh-CN" altLang="en-US" dirty="0">
                <a:sym typeface="+mn-ea"/>
              </a:rPr>
              <a:t>软件工程标准化的作用主要有以下几点：</a:t>
            </a:r>
            <a:endParaRPr lang="zh-CN" altLang="en-US" dirty="0"/>
          </a:p>
          <a:p>
            <a:pPr marL="342900" indent="-342900" algn="l">
              <a:lnSpc>
                <a:spcPct val="120000"/>
              </a:lnSpc>
              <a:buClr>
                <a:srgbClr val="0070C0"/>
              </a:buClr>
              <a:buFont typeface="Wingdings" panose="05000000000000000000" pitchFamily="2" charset="2"/>
              <a:buChar char="p"/>
            </a:pPr>
            <a:r>
              <a:rPr lang="zh-CN" altLang="en-US" dirty="0">
                <a:sym typeface="+mn-ea"/>
              </a:rPr>
              <a:t>提高软件的可靠性、可维护性和可移植性，从而提高软件产品的质量。</a:t>
            </a:r>
            <a:endParaRPr lang="zh-CN" altLang="en-US" dirty="0"/>
          </a:p>
          <a:p>
            <a:pPr marL="342900" indent="-342900" algn="l">
              <a:lnSpc>
                <a:spcPct val="120000"/>
              </a:lnSpc>
              <a:buClr>
                <a:srgbClr val="0070C0"/>
              </a:buClr>
              <a:buFont typeface="Wingdings" panose="05000000000000000000" pitchFamily="2" charset="2"/>
              <a:buChar char="p"/>
            </a:pPr>
            <a:r>
              <a:rPr lang="zh-CN" altLang="en-US" dirty="0">
                <a:sym typeface="+mn-ea"/>
              </a:rPr>
              <a:t>提高软件人员的技术水平和软件的生产率。</a:t>
            </a:r>
            <a:endParaRPr lang="zh-CN" altLang="en-US" dirty="0"/>
          </a:p>
          <a:p>
            <a:pPr marL="342900" indent="-342900" algn="l">
              <a:lnSpc>
                <a:spcPct val="120000"/>
              </a:lnSpc>
              <a:buClr>
                <a:srgbClr val="0070C0"/>
              </a:buClr>
              <a:buFont typeface="Wingdings" panose="05000000000000000000" pitchFamily="2" charset="2"/>
              <a:buChar char="p"/>
            </a:pPr>
            <a:r>
              <a:rPr lang="zh-CN" altLang="en-US" dirty="0">
                <a:sym typeface="+mn-ea"/>
              </a:rPr>
              <a:t>提高软件人员之间的通信效率，减少差错和误解。</a:t>
            </a:r>
            <a:endParaRPr lang="zh-CN" altLang="en-US" dirty="0"/>
          </a:p>
          <a:p>
            <a:pPr marL="342900" indent="-342900" algn="l">
              <a:lnSpc>
                <a:spcPct val="120000"/>
              </a:lnSpc>
              <a:buClr>
                <a:srgbClr val="0070C0"/>
              </a:buClr>
              <a:buFont typeface="Wingdings" panose="05000000000000000000" pitchFamily="2" charset="2"/>
              <a:buChar char="p"/>
            </a:pPr>
            <a:r>
              <a:rPr lang="zh-CN" altLang="en-US" dirty="0">
                <a:sym typeface="+mn-ea"/>
              </a:rPr>
              <a:t>为科学地进行软件管理奠定了基础。</a:t>
            </a:r>
            <a:endParaRPr lang="zh-CN" altLang="en-US" dirty="0"/>
          </a:p>
          <a:p>
            <a:pPr marL="342900" indent="-342900" algn="l">
              <a:lnSpc>
                <a:spcPct val="120000"/>
              </a:lnSpc>
              <a:buClr>
                <a:srgbClr val="0070C0"/>
              </a:buClr>
              <a:buFont typeface="Wingdings" panose="05000000000000000000" pitchFamily="2" charset="2"/>
              <a:buChar char="p"/>
            </a:pPr>
            <a:r>
              <a:rPr lang="zh-CN" altLang="en-US" dirty="0">
                <a:sym typeface="+mn-ea"/>
              </a:rPr>
              <a:t>有利于降低软件产品的成本和运行维护成本。</a:t>
            </a:r>
            <a:endParaRPr lang="zh-CN" altLang="en-US" dirty="0"/>
          </a:p>
          <a:p>
            <a:pPr marL="342900" indent="-342900" algn="l">
              <a:lnSpc>
                <a:spcPct val="120000"/>
              </a:lnSpc>
              <a:buClr>
                <a:srgbClr val="0070C0"/>
              </a:buClr>
              <a:buFont typeface="Wingdings" panose="05000000000000000000" pitchFamily="2" charset="2"/>
              <a:buChar char="p"/>
            </a:pPr>
            <a:r>
              <a:rPr lang="zh-CN" altLang="en-US" dirty="0">
                <a:sym typeface="+mn-ea"/>
              </a:rPr>
              <a:t>有利于缩短软件开发周期。</a:t>
            </a:r>
            <a:endParaRPr lang="zh-CN" altLang="en-US" dirty="0"/>
          </a:p>
          <a:p>
            <a:pPr marL="342900" indent="-342900" algn="l">
              <a:lnSpc>
                <a:spcPct val="120000"/>
              </a:lnSpc>
              <a:buClr>
                <a:srgbClr val="0070C0"/>
              </a:buClr>
              <a:buFont typeface="Wingdings" panose="05000000000000000000" pitchFamily="2" charset="2"/>
              <a:buChar char="p"/>
            </a:pPr>
            <a:r>
              <a:rPr lang="zh-CN" altLang="en-US" dirty="0">
                <a:sym typeface="+mn-ea"/>
              </a:rPr>
              <a:t>标准化是软件研究、生产、使用三者之间的桥梁。</a:t>
            </a:r>
            <a:endParaRPr lang="zh-CN" altLang="en-US" dirty="0">
              <a:latin typeface="+mn-lt"/>
              <a:cs typeface="+mn-cs"/>
              <a:sym typeface="+mn-ea"/>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VjMWFjNGI1MDZiYmNjMTI3NDMyY2Y1NTRmMGEzNmI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369.95141732283463,&quot;left&quot;:439.7,&quot;top&quot;:28.84858267716536,&quot;width&quot;:365}"/>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369.95141732283463,&quot;left&quot;:439.7,&quot;top&quot;:28.84858267716536,&quot;width&quot;:365}"/>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369.95141732283463,&quot;left&quot;:439.7,&quot;top&quot;:28.84858267716536,&quot;width&quot;:365}"/>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369.95141732283463,&quot;left&quot;:439.7,&quot;top&quot;:28.84858267716536,&quot;width&quot;:365}"/>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369.95141732283463,&quot;left&quot;:439.7,&quot;top&quot;:28.84858267716536,&quot;width&quot;:365}"/>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369.95141732283463,&quot;left&quot;:439.7,&quot;top&quot;:28.84858267716536,&quot;width&quot;:365}"/>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369.95141732283463,&quot;left&quot;:439.7,&quot;top&quot;:28.84858267716536,&quot;width&quot;:365}"/>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369.95141732283463,&quot;left&quot;:439.7,&quot;top&quot;:28.84858267716536,&quot;width&quot;:365}"/>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369.95141732283463,&quot;left&quot;:439.7,&quot;top&quot;:28.84858267716536,&quot;width&quot;:365}"/>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261.90000000000003,&quot;left&quot;:90.21377952755905,&quot;top&quot;:190.5575590551181,&quot;width&quot;:782.65}"/>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340.5271653543307,&quot;left&quot;:75.86377952755925,&quot;top&quot;:191.5575590551181,&quot;width&quot;:782.5493700787399}"/>
</p:tagLst>
</file>

<file path=ppt/tags/tag34.xml><?xml version="1.0" encoding="utf-8"?>
<p:tagLst xmlns:a="http://schemas.openxmlformats.org/drawingml/2006/main" xmlns:r="http://schemas.openxmlformats.org/officeDocument/2006/relationships" xmlns:p="http://schemas.openxmlformats.org/presentationml/2006/main">
  <p:tag name="KSO_WM_DIAGRAM_VIRTUALLY_FRAME" val="{&quot;height&quot;:261.90000000000003,&quot;left&quot;:90.21377952755905,&quot;top&quot;:190.5575590551181,&quot;width&quot;:782.65}"/>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330.7771653543307,&quot;left&quot;:118.71377952755907,&quot;top&quot;:201.3075590551181,&quot;width&quot;:739.6993700787401}"/>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330.7771653543307,&quot;left&quot;:118.71377952755907,&quot;top&quot;:201.3075590551181,&quot;width&quot;:739.6993700787401}"/>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261.90000000000003,&quot;left&quot;:90.21377952755905,&quot;top&quot;:190.5575590551181,&quot;width&quot;:782.65}"/>
</p:tagLst>
</file>

<file path=ppt/tags/tag38.xml><?xml version="1.0" encoding="utf-8"?>
<p:tagLst xmlns:a="http://schemas.openxmlformats.org/drawingml/2006/main" xmlns:r="http://schemas.openxmlformats.org/officeDocument/2006/relationships" xmlns:p="http://schemas.openxmlformats.org/presentationml/2006/main">
  <p:tag name="KSO_WM_DIAGRAM_VIRTUALLY_FRAME" val="{&quot;height&quot;:261.90000000000003,&quot;left&quot;:90.21377952755905,&quot;top&quot;:190.5575590551181,&quot;width&quot;:782.65}"/>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261.90000000000003,&quot;left&quot;:90.21377952755905,&quot;top&quot;:190.5575590551181,&quot;width&quot;:782.65}"/>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TABLE_ENDDRAG_ORIGIN_RECT" val="663*73"/>
  <p:tag name="TABLE_ENDDRAG_RECT" val="109*254*663*73"/>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340.5271653543307,&quot;left&quot;:75.86377952755925,&quot;top&quot;:191.5575590551181,&quot;width&quot;:782.5493700787399}"/>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340.5271653543307,&quot;left&quot;:75.86377952755925,&quot;top&quot;:191.5575590551181,&quot;width&quot;:782.5493700787399}"/>
</p:tagLst>
</file>

<file path=ppt/tags/tag43.xml><?xml version="1.0" encoding="utf-8"?>
<p:tagLst xmlns:a="http://schemas.openxmlformats.org/drawingml/2006/main" xmlns:r="http://schemas.openxmlformats.org/officeDocument/2006/relationships" xmlns:p="http://schemas.openxmlformats.org/presentationml/2006/main">
  <p:tag name="KSO_WM_DIAGRAM_VIRTUALLY_FRAME" val="{&quot;height&quot;:330.7771653543307,&quot;left&quot;:118.71377952755907,&quot;top&quot;:201.3075590551181,&quot;width&quot;:739.6993700787401}"/>
</p:tagLst>
</file>

<file path=ppt/tags/tag44.xml><?xml version="1.0" encoding="utf-8"?>
<p:tagLst xmlns:a="http://schemas.openxmlformats.org/drawingml/2006/main" xmlns:r="http://schemas.openxmlformats.org/officeDocument/2006/relationships" xmlns:p="http://schemas.openxmlformats.org/presentationml/2006/main">
  <p:tag name="KSO_WM_DIAGRAM_VIRTUALLY_FRAME" val="{&quot;height&quot;:330.7771653543307,&quot;left&quot;:118.71377952755907,&quot;top&quot;:201.3075590551181,&quot;width&quot;:739.6993700787401}"/>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340.5271653543307,&quot;left&quot;:75.86377952755925,&quot;top&quot;:191.5575590551181,&quot;width&quot;:782.5493700787399}"/>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340.5271653543307,&quot;left&quot;:75.86377952755925,&quot;top&quot;:191.5575590551181,&quot;width&quot;:782.5493700787399}"/>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340.5271653543307,&quot;left&quot;:75.86377952755925,&quot;top&quot;:191.5575590551181,&quot;width&quot;:782.5493700787399}"/>
</p:tagLst>
</file>

<file path=ppt/tags/tag48.xml><?xml version="1.0" encoding="utf-8"?>
<p:tagLst xmlns:a="http://schemas.openxmlformats.org/drawingml/2006/main" xmlns:r="http://schemas.openxmlformats.org/officeDocument/2006/relationships" xmlns:p="http://schemas.openxmlformats.org/presentationml/2006/main">
  <p:tag name="TABLE_ENDDRAG_ORIGIN_RECT" val="789*334"/>
  <p:tag name="TABLE_ENDDRAG_RECT" val="60*180*789*334"/>
</p:tagLst>
</file>

<file path=ppt/tags/tag49.xml><?xml version="1.0" encoding="utf-8"?>
<p:tagLst xmlns:a="http://schemas.openxmlformats.org/drawingml/2006/main" xmlns:r="http://schemas.openxmlformats.org/officeDocument/2006/relationships" xmlns:p="http://schemas.openxmlformats.org/presentationml/2006/main">
  <p:tag name="TABLE_ENDDRAG_ORIGIN_RECT" val="789*334"/>
  <p:tag name="TABLE_ENDDRAG_RECT" val="60*180*789*334"/>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TABLE_ENDDRAG_ORIGIN_RECT" val="791*184"/>
  <p:tag name="TABLE_ENDDRAG_RECT" val="81*220*791*184"/>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340.5271653543307,&quot;left&quot;:75.86377952755925,&quot;top&quot;:191.5575590551181,&quot;width&quot;:782.5493700787399}"/>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340.5271653543307,&quot;left&quot;:75.86377952755925,&quot;top&quot;:191.5575590551181,&quot;width&quot;:782.5493700787399}"/>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330.7771653543307,&quot;left&quot;:118.71377952755907,&quot;top&quot;:201.3075590551181,&quot;width&quot;:739.6993700787401}"/>
</p:tagLst>
</file>

<file path=ppt/tags/tag54.xml><?xml version="1.0" encoding="utf-8"?>
<p:tagLst xmlns:a="http://schemas.openxmlformats.org/drawingml/2006/main" xmlns:r="http://schemas.openxmlformats.org/officeDocument/2006/relationships" xmlns:p="http://schemas.openxmlformats.org/presentationml/2006/main">
  <p:tag name="KSO_WM_DIAGRAM_VIRTUALLY_FRAME" val="{&quot;height&quot;:330.7771653543307,&quot;left&quot;:118.71377952755907,&quot;top&quot;:201.3075590551181,&quot;width&quot;:739.6993700787401}"/>
</p:tagLst>
</file>

<file path=ppt/tags/tag55.xml><?xml version="1.0" encoding="utf-8"?>
<p:tagLst xmlns:a="http://schemas.openxmlformats.org/drawingml/2006/main" xmlns:r="http://schemas.openxmlformats.org/officeDocument/2006/relationships" xmlns:p="http://schemas.openxmlformats.org/presentationml/2006/main">
  <p:tag name="KSO_WM_DIAGRAM_VIRTUALLY_FRAME" val="{&quot;height&quot;:340.5271653543307,&quot;left&quot;:75.86377952755925,&quot;top&quot;:191.5575590551181,&quot;width&quot;:782.5493700787399}"/>
</p:tagLst>
</file>

<file path=ppt/tags/tag56.xml><?xml version="1.0" encoding="utf-8"?>
<p:tagLst xmlns:a="http://schemas.openxmlformats.org/drawingml/2006/main" xmlns:r="http://schemas.openxmlformats.org/officeDocument/2006/relationships" xmlns:p="http://schemas.openxmlformats.org/presentationml/2006/main">
  <p:tag name="KSO_WM_DIAGRAM_VIRTUALLY_FRAME" val="{&quot;height&quot;:340.5271653543307,&quot;left&quot;:75.86377952755925,&quot;top&quot;:191.5575590551181,&quot;width&quot;:782.5493700787399}"/>
</p:tagLst>
</file>

<file path=ppt/tags/tag57.xml><?xml version="1.0" encoding="utf-8"?>
<p:tagLst xmlns:a="http://schemas.openxmlformats.org/drawingml/2006/main" xmlns:r="http://schemas.openxmlformats.org/officeDocument/2006/relationships" xmlns:p="http://schemas.openxmlformats.org/presentationml/2006/main">
  <p:tag name="KSO_WM_DIAGRAM_VIRTUALLY_FRAME" val="{&quot;height&quot;:340.5271653543307,&quot;left&quot;:75.86377952755925,&quot;top&quot;:191.5575590551181,&quot;width&quot;:782.5493700787399}"/>
</p:tagLst>
</file>

<file path=ppt/tags/tag58.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59.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gq1zahta">
      <a:majorFont>
        <a:latin typeface=""/>
        <a:ea typeface="黑体"/>
        <a:cs typeface=""/>
      </a:majorFont>
      <a:minorFont>
        <a:latin typeface=""/>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2674</Words>
  <Application>Microsoft Office PowerPoint</Application>
  <PresentationFormat>宽屏</PresentationFormat>
  <Paragraphs>487</Paragraphs>
  <Slides>63</Slides>
  <Notes>16</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63</vt:i4>
      </vt:variant>
    </vt:vector>
  </HeadingPairs>
  <TitlesOfParts>
    <vt:vector size="70" baseType="lpstr">
      <vt:lpstr>����</vt:lpstr>
      <vt:lpstr>黑体</vt:lpstr>
      <vt:lpstr>Arial</vt:lpstr>
      <vt:lpstr>Calibri</vt:lpstr>
      <vt:lpstr>Wingdings</vt:lpstr>
      <vt:lpstr>WPS</vt:lpstr>
      <vt:lpstr>Office 主题​​</vt:lpstr>
      <vt:lpstr>PowerPoint 演示文稿</vt:lpstr>
      <vt:lpstr>PowerPoint 演示文稿</vt:lpstr>
      <vt:lpstr>PowerPoint 演示文稿</vt:lpstr>
      <vt:lpstr>1 定义</vt:lpstr>
      <vt:lpstr>PowerPoint 演示文稿</vt:lpstr>
      <vt:lpstr>1 定义</vt:lpstr>
      <vt:lpstr>1 定义</vt:lpstr>
      <vt:lpstr>2 意义</vt:lpstr>
      <vt:lpstr>2 意义</vt:lpstr>
      <vt:lpstr>2 意义</vt:lpstr>
      <vt:lpstr>3 分类</vt:lpstr>
      <vt:lpstr>3 分类</vt:lpstr>
      <vt:lpstr>4 制定与推行</vt:lpstr>
      <vt:lpstr>4 制定与推行</vt:lpstr>
      <vt:lpstr>5 层次</vt:lpstr>
      <vt:lpstr>6 国外标准化组织</vt:lpstr>
      <vt:lpstr>6 国外标准化组织</vt:lpstr>
      <vt:lpstr>6 国外标准化组织</vt:lpstr>
      <vt:lpstr>6 国外标准化组织</vt:lpstr>
      <vt:lpstr>7 中国的软件工程标准化工作</vt:lpstr>
      <vt:lpstr>PowerPoint 演示文稿</vt:lpstr>
      <vt:lpstr>PowerPoint 演示文稿</vt:lpstr>
      <vt:lpstr>7.3 军用软件国家标准</vt:lpstr>
      <vt:lpstr>PowerPoint 演示文稿</vt:lpstr>
      <vt:lpstr>1 含义</vt:lpstr>
      <vt:lpstr>1 含义</vt:lpstr>
      <vt:lpstr>1 含义</vt:lpstr>
      <vt:lpstr>2 作用</vt:lpstr>
      <vt:lpstr>3 分类</vt:lpstr>
      <vt:lpstr>3 分类</vt:lpstr>
      <vt:lpstr>4 常用软件文档</vt:lpstr>
      <vt:lpstr>5 编写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 编写的文档数量与其主要内容</vt:lpstr>
      <vt:lpstr>7 各级软件应该编写的文档</vt:lpstr>
      <vt:lpstr>8 几种常用标准中文档的名称</vt:lpstr>
      <vt:lpstr>8 几种常用标准中文档的名称</vt:lpstr>
      <vt:lpstr>8 几种常用标准中文档的名称</vt:lpstr>
      <vt:lpstr>9 文档的管理与维护</vt:lpstr>
      <vt:lpstr>PowerPoint 演示文稿</vt:lpstr>
      <vt:lpstr>1 软件质量认证 ISO9000标准</vt:lpstr>
      <vt:lpstr>1 软件质量认证 ISO9000标准</vt:lpstr>
      <vt:lpstr>1 软件质量认证 ISO9000标准</vt:lpstr>
      <vt:lpstr>PowerPoint 演示文稿</vt:lpstr>
      <vt:lpstr>PowerPoint 演示文稿</vt:lpstr>
      <vt:lpstr>PowerPoint 演示文稿</vt:lpstr>
      <vt:lpstr>PowerPoint 演示文稿</vt:lpstr>
      <vt:lpstr>3 CMMI 2.0</vt:lpstr>
      <vt:lpstr>3 CMMI 2.0</vt:lpstr>
      <vt:lpstr>4 PSP与TSP</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Lion Lin</dc:creator>
  <cp:lastModifiedBy>一杭 童</cp:lastModifiedBy>
  <cp:revision>37</cp:revision>
  <dcterms:created xsi:type="dcterms:W3CDTF">2023-08-09T12:44:00Z</dcterms:created>
  <dcterms:modified xsi:type="dcterms:W3CDTF">2024-10-09T06:45:56Z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BD3D468EE21F4EE7A879889CBC3569EE_13</vt:lpwstr>
  </property>
  <property fmtid="{D5CDD505-2E9C-101B-9397-08002B2CF9AE}" pid="3" name="KSOProductBuildVer">
    <vt:lpwstr>2052-12.1.0.16417</vt:lpwstr>
  </property>
</Properties>
</file>