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63.xml" ContentType="application/vnd.openxmlformats-officedocument.presentationml.tags+xml"/>
  <Override PartName="/ppt/tags/tag64.xml" ContentType="application/vnd.openxmlformats-officedocument.presentationml.tags+xml"/>
  <Override PartName="/ppt/notesSlides/notesSlide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9"/>
  </p:notesMasterIdLst>
  <p:handoutMasterIdLst>
    <p:handoutMasterId r:id="rId90"/>
  </p:handoutMasterIdLst>
  <p:sldIdLst>
    <p:sldId id="410" r:id="rId2"/>
    <p:sldId id="411" r:id="rId3"/>
    <p:sldId id="412" r:id="rId4"/>
    <p:sldId id="464" r:id="rId5"/>
    <p:sldId id="832" r:id="rId6"/>
    <p:sldId id="835" r:id="rId7"/>
    <p:sldId id="838" r:id="rId8"/>
    <p:sldId id="458" r:id="rId9"/>
    <p:sldId id="479" r:id="rId10"/>
    <p:sldId id="968" r:id="rId11"/>
    <p:sldId id="969" r:id="rId12"/>
    <p:sldId id="970" r:id="rId13"/>
    <p:sldId id="971" r:id="rId14"/>
    <p:sldId id="972" r:id="rId15"/>
    <p:sldId id="973" r:id="rId16"/>
    <p:sldId id="974" r:id="rId17"/>
    <p:sldId id="977" r:id="rId18"/>
    <p:sldId id="975" r:id="rId19"/>
    <p:sldId id="978" r:id="rId20"/>
    <p:sldId id="980" r:id="rId21"/>
    <p:sldId id="982" r:id="rId22"/>
    <p:sldId id="984" r:id="rId23"/>
    <p:sldId id="986" r:id="rId24"/>
    <p:sldId id="987" r:id="rId25"/>
    <p:sldId id="989" r:id="rId26"/>
    <p:sldId id="990" r:id="rId27"/>
    <p:sldId id="993" r:id="rId28"/>
    <p:sldId id="996" r:id="rId29"/>
    <p:sldId id="997" r:id="rId30"/>
    <p:sldId id="998" r:id="rId31"/>
    <p:sldId id="1221" r:id="rId32"/>
    <p:sldId id="1001" r:id="rId33"/>
    <p:sldId id="1002" r:id="rId34"/>
    <p:sldId id="1003" r:id="rId35"/>
    <p:sldId id="1006" r:id="rId36"/>
    <p:sldId id="1007" r:id="rId37"/>
    <p:sldId id="1011" r:id="rId38"/>
    <p:sldId id="1012" r:id="rId39"/>
    <p:sldId id="1013" r:id="rId40"/>
    <p:sldId id="1014" r:id="rId41"/>
    <p:sldId id="1017" r:id="rId42"/>
    <p:sldId id="1019" r:id="rId43"/>
    <p:sldId id="1023" r:id="rId44"/>
    <p:sldId id="1024" r:id="rId45"/>
    <p:sldId id="1025" r:id="rId46"/>
    <p:sldId id="1027" r:id="rId47"/>
    <p:sldId id="1028" r:id="rId48"/>
    <p:sldId id="461" r:id="rId49"/>
    <p:sldId id="515" r:id="rId50"/>
    <p:sldId id="1085" r:id="rId51"/>
    <p:sldId id="1086" r:id="rId52"/>
    <p:sldId id="1087" r:id="rId53"/>
    <p:sldId id="1088" r:id="rId54"/>
    <p:sldId id="1089" r:id="rId55"/>
    <p:sldId id="1090" r:id="rId56"/>
    <p:sldId id="1092" r:id="rId57"/>
    <p:sldId id="1217" r:id="rId58"/>
    <p:sldId id="1218" r:id="rId59"/>
    <p:sldId id="1220" r:id="rId60"/>
    <p:sldId id="514" r:id="rId61"/>
    <p:sldId id="1103" r:id="rId62"/>
    <p:sldId id="1105" r:id="rId63"/>
    <p:sldId id="1107" r:id="rId64"/>
    <p:sldId id="1108" r:id="rId65"/>
    <p:sldId id="1110" r:id="rId66"/>
    <p:sldId id="1111" r:id="rId67"/>
    <p:sldId id="1112" r:id="rId68"/>
    <p:sldId id="1165" r:id="rId69"/>
    <p:sldId id="1166" r:id="rId70"/>
    <p:sldId id="1168" r:id="rId71"/>
    <p:sldId id="1172" r:id="rId72"/>
    <p:sldId id="1178" r:id="rId73"/>
    <p:sldId id="1182" r:id="rId74"/>
    <p:sldId id="1186" r:id="rId75"/>
    <p:sldId id="1180" r:id="rId76"/>
    <p:sldId id="1196" r:id="rId77"/>
    <p:sldId id="1190" r:id="rId78"/>
    <p:sldId id="703" r:id="rId79"/>
    <p:sldId id="705" r:id="rId80"/>
    <p:sldId id="1200" r:id="rId81"/>
    <p:sldId id="1202" r:id="rId82"/>
    <p:sldId id="1203" r:id="rId83"/>
    <p:sldId id="1204" r:id="rId84"/>
    <p:sldId id="1205" r:id="rId85"/>
    <p:sldId id="1213" r:id="rId86"/>
    <p:sldId id="1214" r:id="rId87"/>
    <p:sldId id="718" r:id="rId8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4">
          <p15:clr>
            <a:srgbClr val="A4A3A4"/>
          </p15:clr>
        </p15:guide>
        <p15:guide id="2" pos="3843">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蒋 永平" initials="蒋" lastIdx="3" clrIdx="0"/>
  <p:cmAuthor id="2" name="longlong" initials="l" lastIdx="1" clrIdx="1"/>
  <p:cmAuthor id="3" name="二柯 雍" initials="二柯" lastIdx="1" clrIdx="2"/>
  <p:cmAuthor id="4" name="Jin Qiangguo" initials="JQ" lastIdx="53" clrIdx="3">
    <p:extLst>
      <p:ext uri="{19B8F6BF-5375-455C-9EA6-DF929625EA0E}">
        <p15:presenceInfo xmlns:p15="http://schemas.microsoft.com/office/powerpoint/2012/main" userId="493a736e5562a2d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54A3"/>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82" autoAdjust="0"/>
    <p:restoredTop sz="84355" autoAdjust="0"/>
  </p:normalViewPr>
  <p:slideViewPr>
    <p:cSldViewPr snapToGrid="0" showGuides="1">
      <p:cViewPr varScale="1">
        <p:scale>
          <a:sx n="77" d="100"/>
          <a:sy n="77" d="100"/>
        </p:scale>
        <p:origin x="216" y="45"/>
      </p:cViewPr>
      <p:guideLst>
        <p:guide orient="horz" pos="2204"/>
        <p:guide pos="3843"/>
      </p:guideLst>
    </p:cSldViewPr>
  </p:slideViewPr>
  <p:notesTextViewPr>
    <p:cViewPr>
      <p:scale>
        <a:sx n="100" d="100"/>
        <a:sy n="100" d="100"/>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notesMaster" Target="notesMasters/notesMaster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handoutMaster" Target="handoutMasters/handoutMaster1.xml"/><Relationship Id="rId95" Type="http://schemas.openxmlformats.org/officeDocument/2006/relationships/tableStyles" Target="tableStyle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7">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10">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11">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14">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83E8A791-82FB-47BE-8C95-74D7E7824F8A}" type="doc">
      <dgm:prSet loTypeId="urn:microsoft.com/office/officeart/2005/8/layout/chevron1" loCatId="process" qsTypeId="urn:microsoft.com/office/officeart/2005/8/quickstyle/simple1" qsCatId="simple" csTypeId="urn:microsoft.com/office/officeart/2005/8/colors/accent1_2" csCatId="accent1"/>
      <dgm:spPr/>
      <dgm:t>
        <a:bodyPr/>
        <a:lstStyle/>
        <a:p>
          <a:endParaRPr lang="zh-CN" altLang="en-US"/>
        </a:p>
      </dgm:t>
    </dgm:pt>
    <dgm:pt modelId="{C0C1142A-B58F-4491-A63C-85E3EC14C438}">
      <dgm:prSet/>
      <dgm:spPr/>
      <dgm:t>
        <a:bodyPr/>
        <a:lstStyle/>
        <a:p>
          <a:r>
            <a:rPr lang="zh-CN" dirty="0"/>
            <a:t>需求分析</a:t>
          </a:r>
        </a:p>
      </dgm:t>
    </dgm:pt>
    <dgm:pt modelId="{BEF691E5-C2D0-4EA0-BA27-0C0184FFCB4D}" type="parTrans" cxnId="{8944066A-1CF7-4CC9-96DB-0795AE585584}">
      <dgm:prSet/>
      <dgm:spPr/>
      <dgm:t>
        <a:bodyPr/>
        <a:lstStyle/>
        <a:p>
          <a:endParaRPr lang="zh-CN" altLang="en-US"/>
        </a:p>
      </dgm:t>
    </dgm:pt>
    <dgm:pt modelId="{473457BA-1F7E-4BFE-BB4D-C22EB47B95AE}" type="sibTrans" cxnId="{8944066A-1CF7-4CC9-96DB-0795AE585584}">
      <dgm:prSet/>
      <dgm:spPr/>
      <dgm:t>
        <a:bodyPr/>
        <a:lstStyle/>
        <a:p>
          <a:endParaRPr lang="zh-CN" altLang="en-US"/>
        </a:p>
      </dgm:t>
    </dgm:pt>
    <dgm:pt modelId="{D909F364-D872-4888-94C4-D4B4B1A9120B}">
      <dgm:prSet/>
      <dgm:spPr/>
      <dgm:t>
        <a:bodyPr/>
        <a:lstStyle/>
        <a:p>
          <a:r>
            <a:rPr lang="zh-CN" dirty="0"/>
            <a:t>基于组件的分析和设计</a:t>
          </a:r>
        </a:p>
      </dgm:t>
    </dgm:pt>
    <dgm:pt modelId="{E75518B1-14B7-4DD5-B620-07C7D0EBCB87}" type="parTrans" cxnId="{A3169667-6B1E-4928-842D-86DED66F39C2}">
      <dgm:prSet/>
      <dgm:spPr/>
      <dgm:t>
        <a:bodyPr/>
        <a:lstStyle/>
        <a:p>
          <a:endParaRPr lang="zh-CN" altLang="en-US"/>
        </a:p>
      </dgm:t>
    </dgm:pt>
    <dgm:pt modelId="{FA1E1C49-5E22-40B7-BAC3-665A4C02361F}" type="sibTrans" cxnId="{A3169667-6B1E-4928-842D-86DED66F39C2}">
      <dgm:prSet/>
      <dgm:spPr/>
      <dgm:t>
        <a:bodyPr/>
        <a:lstStyle/>
        <a:p>
          <a:endParaRPr lang="zh-CN" altLang="en-US"/>
        </a:p>
      </dgm:t>
    </dgm:pt>
    <dgm:pt modelId="{A808D36D-5E29-496C-837A-34BD5FA7FA24}">
      <dgm:prSet/>
      <dgm:spPr/>
      <dgm:t>
        <a:bodyPr/>
        <a:lstStyle/>
        <a:p>
          <a:r>
            <a:rPr lang="zh-CN"/>
            <a:t>组件收集、选择、定制、开发</a:t>
          </a:r>
        </a:p>
      </dgm:t>
    </dgm:pt>
    <dgm:pt modelId="{8C69A2DC-E661-424D-9F4B-A0E505640A8D}" type="parTrans" cxnId="{A54AA732-D9D7-4287-96F7-F82554ED65C8}">
      <dgm:prSet/>
      <dgm:spPr/>
      <dgm:t>
        <a:bodyPr/>
        <a:lstStyle/>
        <a:p>
          <a:endParaRPr lang="zh-CN" altLang="en-US"/>
        </a:p>
      </dgm:t>
    </dgm:pt>
    <dgm:pt modelId="{5BE437B4-F4F5-4406-9155-68A495BCC7C8}" type="sibTrans" cxnId="{A54AA732-D9D7-4287-96F7-F82554ED65C8}">
      <dgm:prSet/>
      <dgm:spPr/>
      <dgm:t>
        <a:bodyPr/>
        <a:lstStyle/>
        <a:p>
          <a:endParaRPr lang="zh-CN" altLang="en-US"/>
        </a:p>
      </dgm:t>
    </dgm:pt>
    <dgm:pt modelId="{A9762C36-03A2-40E0-AEAD-6800EF56F216}">
      <dgm:prSet custT="1"/>
      <dgm:spPr/>
      <dgm:t>
        <a:bodyPr/>
        <a:lstStyle/>
        <a:p>
          <a:r>
            <a:rPr lang="zh-CN" altLang="en-US" sz="1100" dirty="0"/>
            <a:t>对选定组件进行单元测试</a:t>
          </a:r>
        </a:p>
      </dgm:t>
    </dgm:pt>
    <dgm:pt modelId="{B7CCCDFD-9DBE-4B2D-9C9F-2BD538FB3AD6}" type="parTrans" cxnId="{265EB973-A80B-4B56-849A-84422186ED8B}">
      <dgm:prSet/>
      <dgm:spPr/>
      <dgm:t>
        <a:bodyPr/>
        <a:lstStyle/>
        <a:p>
          <a:endParaRPr lang="zh-CN" altLang="en-US"/>
        </a:p>
      </dgm:t>
    </dgm:pt>
    <dgm:pt modelId="{EB7BB312-00B8-470F-82E7-9007A003F7D6}" type="sibTrans" cxnId="{265EB973-A80B-4B56-849A-84422186ED8B}">
      <dgm:prSet/>
      <dgm:spPr/>
      <dgm:t>
        <a:bodyPr/>
        <a:lstStyle/>
        <a:p>
          <a:endParaRPr lang="zh-CN" altLang="en-US"/>
        </a:p>
      </dgm:t>
    </dgm:pt>
    <dgm:pt modelId="{8E8B30DC-E9B7-485F-B388-4BACDC89D815}">
      <dgm:prSet/>
      <dgm:spPr/>
      <dgm:t>
        <a:bodyPr/>
        <a:lstStyle/>
        <a:p>
          <a:r>
            <a:rPr lang="zh-CN"/>
            <a:t>组件装配和集成</a:t>
          </a:r>
        </a:p>
      </dgm:t>
    </dgm:pt>
    <dgm:pt modelId="{5B508642-682D-42AA-97B2-C73CECA305C8}" type="parTrans" cxnId="{4A56FAC3-57CC-492D-A163-671D3646E44C}">
      <dgm:prSet/>
      <dgm:spPr/>
      <dgm:t>
        <a:bodyPr/>
        <a:lstStyle/>
        <a:p>
          <a:endParaRPr lang="zh-CN" altLang="en-US"/>
        </a:p>
      </dgm:t>
    </dgm:pt>
    <dgm:pt modelId="{1BBD46A9-6F79-4A38-927F-5667B98CE0C5}" type="sibTrans" cxnId="{4A56FAC3-57CC-492D-A163-671D3646E44C}">
      <dgm:prSet/>
      <dgm:spPr/>
      <dgm:t>
        <a:bodyPr/>
        <a:lstStyle/>
        <a:p>
          <a:endParaRPr lang="zh-CN" altLang="en-US"/>
        </a:p>
      </dgm:t>
    </dgm:pt>
    <dgm:pt modelId="{A0F5C8C1-C329-4B39-8F39-EE9ECC6A7562}">
      <dgm:prSet/>
      <dgm:spPr/>
      <dgm:t>
        <a:bodyPr/>
        <a:lstStyle/>
        <a:p>
          <a:r>
            <a:rPr lang="zh-CN"/>
            <a:t>集成测试</a:t>
          </a:r>
        </a:p>
      </dgm:t>
    </dgm:pt>
    <dgm:pt modelId="{46AA8253-6F92-4FA6-9E92-B46970C94767}" type="parTrans" cxnId="{F2F508E5-699C-438B-AF44-271E0BF601B8}">
      <dgm:prSet/>
      <dgm:spPr/>
      <dgm:t>
        <a:bodyPr/>
        <a:lstStyle/>
        <a:p>
          <a:endParaRPr lang="zh-CN" altLang="en-US"/>
        </a:p>
      </dgm:t>
    </dgm:pt>
    <dgm:pt modelId="{31696D3C-8C58-4249-AF37-A3FE21679D9F}" type="sibTrans" cxnId="{F2F508E5-699C-438B-AF44-271E0BF601B8}">
      <dgm:prSet/>
      <dgm:spPr/>
      <dgm:t>
        <a:bodyPr/>
        <a:lstStyle/>
        <a:p>
          <a:endParaRPr lang="zh-CN" altLang="en-US"/>
        </a:p>
      </dgm:t>
    </dgm:pt>
    <dgm:pt modelId="{EB4004EB-58D0-499F-AC95-64412DD36D33}">
      <dgm:prSet/>
      <dgm:spPr/>
      <dgm:t>
        <a:bodyPr/>
        <a:lstStyle/>
        <a:p>
          <a:r>
            <a:rPr lang="zh-CN"/>
            <a:t>系统测试</a:t>
          </a:r>
        </a:p>
      </dgm:t>
    </dgm:pt>
    <dgm:pt modelId="{5A3E64C4-AAD8-4938-A21E-5232F632981D}" type="parTrans" cxnId="{EC47B96C-F6B7-445B-BAE8-F2D2E52EA10A}">
      <dgm:prSet/>
      <dgm:spPr/>
      <dgm:t>
        <a:bodyPr/>
        <a:lstStyle/>
        <a:p>
          <a:endParaRPr lang="zh-CN" altLang="en-US"/>
        </a:p>
      </dgm:t>
    </dgm:pt>
    <dgm:pt modelId="{B569F73F-4E39-49EC-8C49-BBC38291E244}" type="sibTrans" cxnId="{EC47B96C-F6B7-445B-BAE8-F2D2E52EA10A}">
      <dgm:prSet/>
      <dgm:spPr/>
      <dgm:t>
        <a:bodyPr/>
        <a:lstStyle/>
        <a:p>
          <a:endParaRPr lang="zh-CN" altLang="en-US"/>
        </a:p>
      </dgm:t>
    </dgm:pt>
    <dgm:pt modelId="{813B2579-648A-4DCD-8755-B7F1C478C036}">
      <dgm:prSet/>
      <dgm:spPr/>
      <dgm:t>
        <a:bodyPr/>
        <a:lstStyle/>
        <a:p>
          <a:r>
            <a:rPr lang="zh-CN" dirty="0"/>
            <a:t>运行维护</a:t>
          </a:r>
        </a:p>
      </dgm:t>
    </dgm:pt>
    <dgm:pt modelId="{23F74F5B-A975-4479-B858-82C702BB6DC4}" type="parTrans" cxnId="{1136DD69-78E1-4393-A89B-0AC211DA2224}">
      <dgm:prSet/>
      <dgm:spPr/>
      <dgm:t>
        <a:bodyPr/>
        <a:lstStyle/>
        <a:p>
          <a:endParaRPr lang="zh-CN" altLang="en-US"/>
        </a:p>
      </dgm:t>
    </dgm:pt>
    <dgm:pt modelId="{362C5252-3F86-4D6B-9F8A-67145AB52126}" type="sibTrans" cxnId="{1136DD69-78E1-4393-A89B-0AC211DA2224}">
      <dgm:prSet/>
      <dgm:spPr/>
      <dgm:t>
        <a:bodyPr/>
        <a:lstStyle/>
        <a:p>
          <a:endParaRPr lang="zh-CN" altLang="en-US"/>
        </a:p>
      </dgm:t>
    </dgm:pt>
    <dgm:pt modelId="{9CC83CDA-C1CE-4FC0-A416-68F0E881A2FF}" type="pres">
      <dgm:prSet presAssocID="{83E8A791-82FB-47BE-8C95-74D7E7824F8A}" presName="Name0" presStyleCnt="0">
        <dgm:presLayoutVars>
          <dgm:dir/>
          <dgm:animLvl val="lvl"/>
          <dgm:resizeHandles val="exact"/>
        </dgm:presLayoutVars>
      </dgm:prSet>
      <dgm:spPr/>
    </dgm:pt>
    <dgm:pt modelId="{F220CB54-2995-491D-9078-480593D5E9D9}" type="pres">
      <dgm:prSet presAssocID="{C0C1142A-B58F-4491-A63C-85E3EC14C438}" presName="parTxOnly" presStyleLbl="node1" presStyleIdx="0" presStyleCnt="8">
        <dgm:presLayoutVars>
          <dgm:chMax val="0"/>
          <dgm:chPref val="0"/>
          <dgm:bulletEnabled val="1"/>
        </dgm:presLayoutVars>
      </dgm:prSet>
      <dgm:spPr/>
    </dgm:pt>
    <dgm:pt modelId="{6CA79A5E-39C0-4088-B84E-A4FB8637EAF9}" type="pres">
      <dgm:prSet presAssocID="{473457BA-1F7E-4BFE-BB4D-C22EB47B95AE}" presName="parTxOnlySpace" presStyleCnt="0"/>
      <dgm:spPr/>
    </dgm:pt>
    <dgm:pt modelId="{D4F81A2C-50B7-48BC-A9F8-098887F5825D}" type="pres">
      <dgm:prSet presAssocID="{D909F364-D872-4888-94C4-D4B4B1A9120B}" presName="parTxOnly" presStyleLbl="node1" presStyleIdx="1" presStyleCnt="8">
        <dgm:presLayoutVars>
          <dgm:chMax val="0"/>
          <dgm:chPref val="0"/>
          <dgm:bulletEnabled val="1"/>
        </dgm:presLayoutVars>
      </dgm:prSet>
      <dgm:spPr/>
    </dgm:pt>
    <dgm:pt modelId="{98F5F526-1ED8-4A05-A187-DF09931D3711}" type="pres">
      <dgm:prSet presAssocID="{FA1E1C49-5E22-40B7-BAC3-665A4C02361F}" presName="parTxOnlySpace" presStyleCnt="0"/>
      <dgm:spPr/>
    </dgm:pt>
    <dgm:pt modelId="{93FD9938-A9FB-438B-8A2D-39673CA045D9}" type="pres">
      <dgm:prSet presAssocID="{A808D36D-5E29-496C-837A-34BD5FA7FA24}" presName="parTxOnly" presStyleLbl="node1" presStyleIdx="2" presStyleCnt="8">
        <dgm:presLayoutVars>
          <dgm:chMax val="0"/>
          <dgm:chPref val="0"/>
          <dgm:bulletEnabled val="1"/>
        </dgm:presLayoutVars>
      </dgm:prSet>
      <dgm:spPr/>
    </dgm:pt>
    <dgm:pt modelId="{3B6899B4-E45A-4066-A252-AA45B9920F3D}" type="pres">
      <dgm:prSet presAssocID="{5BE437B4-F4F5-4406-9155-68A495BCC7C8}" presName="parTxOnlySpace" presStyleCnt="0"/>
      <dgm:spPr/>
    </dgm:pt>
    <dgm:pt modelId="{6D9AD5CF-9955-4817-BBBC-F18CD3DC3BBB}" type="pres">
      <dgm:prSet presAssocID="{A9762C36-03A2-40E0-AEAD-6800EF56F216}" presName="parTxOnly" presStyleLbl="node1" presStyleIdx="3" presStyleCnt="8">
        <dgm:presLayoutVars>
          <dgm:chMax val="0"/>
          <dgm:chPref val="0"/>
          <dgm:bulletEnabled val="1"/>
        </dgm:presLayoutVars>
      </dgm:prSet>
      <dgm:spPr/>
    </dgm:pt>
    <dgm:pt modelId="{AB984D23-6E77-43D9-BB06-5C41443AA1BA}" type="pres">
      <dgm:prSet presAssocID="{EB7BB312-00B8-470F-82E7-9007A003F7D6}" presName="parTxOnlySpace" presStyleCnt="0"/>
      <dgm:spPr/>
    </dgm:pt>
    <dgm:pt modelId="{9A977C49-1770-49D3-A570-22A9658F88D5}" type="pres">
      <dgm:prSet presAssocID="{8E8B30DC-E9B7-485F-B388-4BACDC89D815}" presName="parTxOnly" presStyleLbl="node1" presStyleIdx="4" presStyleCnt="8">
        <dgm:presLayoutVars>
          <dgm:chMax val="0"/>
          <dgm:chPref val="0"/>
          <dgm:bulletEnabled val="1"/>
        </dgm:presLayoutVars>
      </dgm:prSet>
      <dgm:spPr/>
    </dgm:pt>
    <dgm:pt modelId="{E82CB74B-1253-428E-A7FF-A45D78A750CA}" type="pres">
      <dgm:prSet presAssocID="{1BBD46A9-6F79-4A38-927F-5667B98CE0C5}" presName="parTxOnlySpace" presStyleCnt="0"/>
      <dgm:spPr/>
    </dgm:pt>
    <dgm:pt modelId="{711DEB67-CE4D-4F94-A15C-513896ACDACA}" type="pres">
      <dgm:prSet presAssocID="{A0F5C8C1-C329-4B39-8F39-EE9ECC6A7562}" presName="parTxOnly" presStyleLbl="node1" presStyleIdx="5" presStyleCnt="8">
        <dgm:presLayoutVars>
          <dgm:chMax val="0"/>
          <dgm:chPref val="0"/>
          <dgm:bulletEnabled val="1"/>
        </dgm:presLayoutVars>
      </dgm:prSet>
      <dgm:spPr/>
    </dgm:pt>
    <dgm:pt modelId="{EB3FD51B-3186-40D8-BC7E-BB5E0250D975}" type="pres">
      <dgm:prSet presAssocID="{31696D3C-8C58-4249-AF37-A3FE21679D9F}" presName="parTxOnlySpace" presStyleCnt="0"/>
      <dgm:spPr/>
    </dgm:pt>
    <dgm:pt modelId="{27D12F64-7202-4D2A-9305-FC6E88045973}" type="pres">
      <dgm:prSet presAssocID="{EB4004EB-58D0-499F-AC95-64412DD36D33}" presName="parTxOnly" presStyleLbl="node1" presStyleIdx="6" presStyleCnt="8">
        <dgm:presLayoutVars>
          <dgm:chMax val="0"/>
          <dgm:chPref val="0"/>
          <dgm:bulletEnabled val="1"/>
        </dgm:presLayoutVars>
      </dgm:prSet>
      <dgm:spPr/>
    </dgm:pt>
    <dgm:pt modelId="{C6F865E8-43B0-4E69-9E25-8A20FACC45C8}" type="pres">
      <dgm:prSet presAssocID="{B569F73F-4E39-49EC-8C49-BBC38291E244}" presName="parTxOnlySpace" presStyleCnt="0"/>
      <dgm:spPr/>
    </dgm:pt>
    <dgm:pt modelId="{BAE95B5F-E80E-4949-98A8-01921E4848A9}" type="pres">
      <dgm:prSet presAssocID="{813B2579-648A-4DCD-8755-B7F1C478C036}" presName="parTxOnly" presStyleLbl="node1" presStyleIdx="7" presStyleCnt="8">
        <dgm:presLayoutVars>
          <dgm:chMax val="0"/>
          <dgm:chPref val="0"/>
          <dgm:bulletEnabled val="1"/>
        </dgm:presLayoutVars>
      </dgm:prSet>
      <dgm:spPr/>
    </dgm:pt>
  </dgm:ptLst>
  <dgm:cxnLst>
    <dgm:cxn modelId="{A54AA732-D9D7-4287-96F7-F82554ED65C8}" srcId="{83E8A791-82FB-47BE-8C95-74D7E7824F8A}" destId="{A808D36D-5E29-496C-837A-34BD5FA7FA24}" srcOrd="2" destOrd="0" parTransId="{8C69A2DC-E661-424D-9F4B-A0E505640A8D}" sibTransId="{5BE437B4-F4F5-4406-9155-68A495BCC7C8}"/>
    <dgm:cxn modelId="{4768695D-AD96-4BD8-8781-905DBEC94D5B}" type="presOf" srcId="{A9762C36-03A2-40E0-AEAD-6800EF56F216}" destId="{6D9AD5CF-9955-4817-BBBC-F18CD3DC3BBB}" srcOrd="0" destOrd="0" presId="urn:microsoft.com/office/officeart/2005/8/layout/chevron1"/>
    <dgm:cxn modelId="{9416F366-4276-45D9-BED0-FEF0B4B62F54}" type="presOf" srcId="{83E8A791-82FB-47BE-8C95-74D7E7824F8A}" destId="{9CC83CDA-C1CE-4FC0-A416-68F0E881A2FF}" srcOrd="0" destOrd="0" presId="urn:microsoft.com/office/officeart/2005/8/layout/chevron1"/>
    <dgm:cxn modelId="{A3169667-6B1E-4928-842D-86DED66F39C2}" srcId="{83E8A791-82FB-47BE-8C95-74D7E7824F8A}" destId="{D909F364-D872-4888-94C4-D4B4B1A9120B}" srcOrd="1" destOrd="0" parTransId="{E75518B1-14B7-4DD5-B620-07C7D0EBCB87}" sibTransId="{FA1E1C49-5E22-40B7-BAC3-665A4C02361F}"/>
    <dgm:cxn modelId="{5287AD48-572C-41C1-B03E-BB95A4B6B8E4}" type="presOf" srcId="{EB4004EB-58D0-499F-AC95-64412DD36D33}" destId="{27D12F64-7202-4D2A-9305-FC6E88045973}" srcOrd="0" destOrd="0" presId="urn:microsoft.com/office/officeart/2005/8/layout/chevron1"/>
    <dgm:cxn modelId="{1136DD69-78E1-4393-A89B-0AC211DA2224}" srcId="{83E8A791-82FB-47BE-8C95-74D7E7824F8A}" destId="{813B2579-648A-4DCD-8755-B7F1C478C036}" srcOrd="7" destOrd="0" parTransId="{23F74F5B-A975-4479-B858-82C702BB6DC4}" sibTransId="{362C5252-3F86-4D6B-9F8A-67145AB52126}"/>
    <dgm:cxn modelId="{8944066A-1CF7-4CC9-96DB-0795AE585584}" srcId="{83E8A791-82FB-47BE-8C95-74D7E7824F8A}" destId="{C0C1142A-B58F-4491-A63C-85E3EC14C438}" srcOrd="0" destOrd="0" parTransId="{BEF691E5-C2D0-4EA0-BA27-0C0184FFCB4D}" sibTransId="{473457BA-1F7E-4BFE-BB4D-C22EB47B95AE}"/>
    <dgm:cxn modelId="{EC47B96C-F6B7-445B-BAE8-F2D2E52EA10A}" srcId="{83E8A791-82FB-47BE-8C95-74D7E7824F8A}" destId="{EB4004EB-58D0-499F-AC95-64412DD36D33}" srcOrd="6" destOrd="0" parTransId="{5A3E64C4-AAD8-4938-A21E-5232F632981D}" sibTransId="{B569F73F-4E39-49EC-8C49-BBC38291E244}"/>
    <dgm:cxn modelId="{4756DE70-BB10-4A79-A670-BEF452056179}" type="presOf" srcId="{C0C1142A-B58F-4491-A63C-85E3EC14C438}" destId="{F220CB54-2995-491D-9078-480593D5E9D9}" srcOrd="0" destOrd="0" presId="urn:microsoft.com/office/officeart/2005/8/layout/chevron1"/>
    <dgm:cxn modelId="{265EB973-A80B-4B56-849A-84422186ED8B}" srcId="{83E8A791-82FB-47BE-8C95-74D7E7824F8A}" destId="{A9762C36-03A2-40E0-AEAD-6800EF56F216}" srcOrd="3" destOrd="0" parTransId="{B7CCCDFD-9DBE-4B2D-9C9F-2BD538FB3AD6}" sibTransId="{EB7BB312-00B8-470F-82E7-9007A003F7D6}"/>
    <dgm:cxn modelId="{E59A6B8B-24F9-442D-950E-F36860E70716}" type="presOf" srcId="{8E8B30DC-E9B7-485F-B388-4BACDC89D815}" destId="{9A977C49-1770-49D3-A570-22A9658F88D5}" srcOrd="0" destOrd="0" presId="urn:microsoft.com/office/officeart/2005/8/layout/chevron1"/>
    <dgm:cxn modelId="{05655C90-1FA9-4B18-8336-D529AC11EAB3}" type="presOf" srcId="{A808D36D-5E29-496C-837A-34BD5FA7FA24}" destId="{93FD9938-A9FB-438B-8A2D-39673CA045D9}" srcOrd="0" destOrd="0" presId="urn:microsoft.com/office/officeart/2005/8/layout/chevron1"/>
    <dgm:cxn modelId="{EC4D5F95-C38A-49F1-B9C3-C2EE68B4275E}" type="presOf" srcId="{A0F5C8C1-C329-4B39-8F39-EE9ECC6A7562}" destId="{711DEB67-CE4D-4F94-A15C-513896ACDACA}" srcOrd="0" destOrd="0" presId="urn:microsoft.com/office/officeart/2005/8/layout/chevron1"/>
    <dgm:cxn modelId="{E86A54A0-6C69-4E5C-A7DA-7AEC78537ADF}" type="presOf" srcId="{813B2579-648A-4DCD-8755-B7F1C478C036}" destId="{BAE95B5F-E80E-4949-98A8-01921E4848A9}" srcOrd="0" destOrd="0" presId="urn:microsoft.com/office/officeart/2005/8/layout/chevron1"/>
    <dgm:cxn modelId="{E4E54DBD-659E-4C1C-BBC5-D5DE3A60F13E}" type="presOf" srcId="{D909F364-D872-4888-94C4-D4B4B1A9120B}" destId="{D4F81A2C-50B7-48BC-A9F8-098887F5825D}" srcOrd="0" destOrd="0" presId="urn:microsoft.com/office/officeart/2005/8/layout/chevron1"/>
    <dgm:cxn modelId="{4A56FAC3-57CC-492D-A163-671D3646E44C}" srcId="{83E8A791-82FB-47BE-8C95-74D7E7824F8A}" destId="{8E8B30DC-E9B7-485F-B388-4BACDC89D815}" srcOrd="4" destOrd="0" parTransId="{5B508642-682D-42AA-97B2-C73CECA305C8}" sibTransId="{1BBD46A9-6F79-4A38-927F-5667B98CE0C5}"/>
    <dgm:cxn modelId="{F2F508E5-699C-438B-AF44-271E0BF601B8}" srcId="{83E8A791-82FB-47BE-8C95-74D7E7824F8A}" destId="{A0F5C8C1-C329-4B39-8F39-EE9ECC6A7562}" srcOrd="5" destOrd="0" parTransId="{46AA8253-6F92-4FA6-9E92-B46970C94767}" sibTransId="{31696D3C-8C58-4249-AF37-A3FE21679D9F}"/>
    <dgm:cxn modelId="{054106D3-3993-416B-93EF-D902300A5193}" type="presParOf" srcId="{9CC83CDA-C1CE-4FC0-A416-68F0E881A2FF}" destId="{F220CB54-2995-491D-9078-480593D5E9D9}" srcOrd="0" destOrd="0" presId="urn:microsoft.com/office/officeart/2005/8/layout/chevron1"/>
    <dgm:cxn modelId="{CFB89166-431E-4789-B4AA-A4CE803189FE}" type="presParOf" srcId="{9CC83CDA-C1CE-4FC0-A416-68F0E881A2FF}" destId="{6CA79A5E-39C0-4088-B84E-A4FB8637EAF9}" srcOrd="1" destOrd="0" presId="urn:microsoft.com/office/officeart/2005/8/layout/chevron1"/>
    <dgm:cxn modelId="{132BC023-0FA2-49AE-9FE0-4A419A0437CA}" type="presParOf" srcId="{9CC83CDA-C1CE-4FC0-A416-68F0E881A2FF}" destId="{D4F81A2C-50B7-48BC-A9F8-098887F5825D}" srcOrd="2" destOrd="0" presId="urn:microsoft.com/office/officeart/2005/8/layout/chevron1"/>
    <dgm:cxn modelId="{CFF4DDFD-8323-42AE-A426-21B52D360BA1}" type="presParOf" srcId="{9CC83CDA-C1CE-4FC0-A416-68F0E881A2FF}" destId="{98F5F526-1ED8-4A05-A187-DF09931D3711}" srcOrd="3" destOrd="0" presId="urn:microsoft.com/office/officeart/2005/8/layout/chevron1"/>
    <dgm:cxn modelId="{54131AC3-7BDF-4C0E-BCE6-75B04E1C6FD1}" type="presParOf" srcId="{9CC83CDA-C1CE-4FC0-A416-68F0E881A2FF}" destId="{93FD9938-A9FB-438B-8A2D-39673CA045D9}" srcOrd="4" destOrd="0" presId="urn:microsoft.com/office/officeart/2005/8/layout/chevron1"/>
    <dgm:cxn modelId="{D18F2D6F-EF1D-49AB-B5B8-8E7BB84E28AE}" type="presParOf" srcId="{9CC83CDA-C1CE-4FC0-A416-68F0E881A2FF}" destId="{3B6899B4-E45A-4066-A252-AA45B9920F3D}" srcOrd="5" destOrd="0" presId="urn:microsoft.com/office/officeart/2005/8/layout/chevron1"/>
    <dgm:cxn modelId="{A13C25DD-0178-4E2A-8EDC-0053BB03D151}" type="presParOf" srcId="{9CC83CDA-C1CE-4FC0-A416-68F0E881A2FF}" destId="{6D9AD5CF-9955-4817-BBBC-F18CD3DC3BBB}" srcOrd="6" destOrd="0" presId="urn:microsoft.com/office/officeart/2005/8/layout/chevron1"/>
    <dgm:cxn modelId="{C36ED806-B349-4ED7-BF87-A5B737AA94C4}" type="presParOf" srcId="{9CC83CDA-C1CE-4FC0-A416-68F0E881A2FF}" destId="{AB984D23-6E77-43D9-BB06-5C41443AA1BA}" srcOrd="7" destOrd="0" presId="urn:microsoft.com/office/officeart/2005/8/layout/chevron1"/>
    <dgm:cxn modelId="{6C98AB9A-0150-449E-B3AE-392046F4F1E2}" type="presParOf" srcId="{9CC83CDA-C1CE-4FC0-A416-68F0E881A2FF}" destId="{9A977C49-1770-49D3-A570-22A9658F88D5}" srcOrd="8" destOrd="0" presId="urn:microsoft.com/office/officeart/2005/8/layout/chevron1"/>
    <dgm:cxn modelId="{DC13B58C-B695-42E6-BD8A-2EE98910F481}" type="presParOf" srcId="{9CC83CDA-C1CE-4FC0-A416-68F0E881A2FF}" destId="{E82CB74B-1253-428E-A7FF-A45D78A750CA}" srcOrd="9" destOrd="0" presId="urn:microsoft.com/office/officeart/2005/8/layout/chevron1"/>
    <dgm:cxn modelId="{931FE17D-A042-4990-9683-C6A61E48BF0C}" type="presParOf" srcId="{9CC83CDA-C1CE-4FC0-A416-68F0E881A2FF}" destId="{711DEB67-CE4D-4F94-A15C-513896ACDACA}" srcOrd="10" destOrd="0" presId="urn:microsoft.com/office/officeart/2005/8/layout/chevron1"/>
    <dgm:cxn modelId="{FA853ECC-AE9D-4E43-AF96-9A560EE47CA2}" type="presParOf" srcId="{9CC83CDA-C1CE-4FC0-A416-68F0E881A2FF}" destId="{EB3FD51B-3186-40D8-BC7E-BB5E0250D975}" srcOrd="11" destOrd="0" presId="urn:microsoft.com/office/officeart/2005/8/layout/chevron1"/>
    <dgm:cxn modelId="{01F5AF15-872A-4562-B25C-5BD13D919759}" type="presParOf" srcId="{9CC83CDA-C1CE-4FC0-A416-68F0E881A2FF}" destId="{27D12F64-7202-4D2A-9305-FC6E88045973}" srcOrd="12" destOrd="0" presId="urn:microsoft.com/office/officeart/2005/8/layout/chevron1"/>
    <dgm:cxn modelId="{3491D77A-43D8-44BE-B8C1-123736D2793D}" type="presParOf" srcId="{9CC83CDA-C1CE-4FC0-A416-68F0E881A2FF}" destId="{C6F865E8-43B0-4E69-9E25-8A20FACC45C8}" srcOrd="13" destOrd="0" presId="urn:microsoft.com/office/officeart/2005/8/layout/chevron1"/>
    <dgm:cxn modelId="{A0690E5D-781C-42E6-A1B3-8A3ECDEFF4A2}" type="presParOf" srcId="{9CC83CDA-C1CE-4FC0-A416-68F0E881A2FF}" destId="{BAE95B5F-E80E-4949-98A8-01921E4848A9}" srcOrd="14"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0E7F74C-F187-44B0-A877-FABFD2A55099}"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zh-CN" altLang="en-US"/>
        </a:p>
      </dgm:t>
    </dgm:pt>
    <dgm:pt modelId="{DC694081-3A0D-41C2-903F-5C4BBB0DCF40}">
      <dgm:prSet custT="1"/>
      <dgm:spPr/>
      <dgm:t>
        <a:bodyPr/>
        <a:lstStyle/>
        <a:p>
          <a:r>
            <a:rPr lang="zh-CN" altLang="en-US" sz="1600" dirty="0"/>
            <a:t>获取软件系统规格说明</a:t>
          </a:r>
        </a:p>
      </dgm:t>
    </dgm:pt>
    <dgm:pt modelId="{D8AFA4C1-5832-47CE-92F1-AF1CFC13742D}" type="parTrans" cxnId="{92C5CBE0-5183-4743-BF77-23DEC268EB83}">
      <dgm:prSet/>
      <dgm:spPr/>
      <dgm:t>
        <a:bodyPr/>
        <a:lstStyle/>
        <a:p>
          <a:endParaRPr lang="zh-CN" altLang="en-US"/>
        </a:p>
      </dgm:t>
    </dgm:pt>
    <dgm:pt modelId="{EDCAB2C9-5E0A-413D-AF36-DD63B4911DC3}" type="sibTrans" cxnId="{92C5CBE0-5183-4743-BF77-23DEC268EB83}">
      <dgm:prSet/>
      <dgm:spPr/>
      <dgm:t>
        <a:bodyPr/>
        <a:lstStyle/>
        <a:p>
          <a:endParaRPr lang="zh-CN" altLang="en-US"/>
        </a:p>
      </dgm:t>
    </dgm:pt>
    <dgm:pt modelId="{83A2753D-3D3A-432A-BC4C-7D0C604CA3C8}">
      <dgm:prSet custT="1"/>
      <dgm:spPr/>
      <dgm:t>
        <a:bodyPr/>
        <a:lstStyle/>
        <a:p>
          <a:r>
            <a:rPr lang="zh-CN" altLang="en-US" sz="1600" dirty="0"/>
            <a:t>确定组件结构和规格以及组件之间的交互结构关系，选择开发工具和装配模型</a:t>
          </a:r>
        </a:p>
      </dgm:t>
    </dgm:pt>
    <dgm:pt modelId="{3D361BA9-97A8-4B6C-974D-172F62411B8C}" type="parTrans" cxnId="{A56D47BE-EDA7-4764-B6FF-0D5420EA884A}">
      <dgm:prSet/>
      <dgm:spPr/>
      <dgm:t>
        <a:bodyPr/>
        <a:lstStyle/>
        <a:p>
          <a:endParaRPr lang="zh-CN" altLang="en-US"/>
        </a:p>
      </dgm:t>
    </dgm:pt>
    <dgm:pt modelId="{ED8C9D05-A643-400A-95FB-3A435D73D33C}" type="sibTrans" cxnId="{A56D47BE-EDA7-4764-B6FF-0D5420EA884A}">
      <dgm:prSet/>
      <dgm:spPr/>
      <dgm:t>
        <a:bodyPr/>
        <a:lstStyle/>
        <a:p>
          <a:endParaRPr lang="zh-CN" altLang="en-US"/>
        </a:p>
      </dgm:t>
    </dgm:pt>
    <dgm:pt modelId="{70EBA36D-0788-446B-A201-E5E33F786FC8}">
      <dgm:prSet custT="1"/>
      <dgm:spPr/>
      <dgm:t>
        <a:bodyPr/>
        <a:lstStyle/>
        <a:p>
          <a:r>
            <a:rPr lang="zh-CN" altLang="en-US" sz="1800" dirty="0"/>
            <a:t>查找所需要组件或开发新组件备用</a:t>
          </a:r>
        </a:p>
      </dgm:t>
    </dgm:pt>
    <dgm:pt modelId="{3BB237D3-AB7F-44AF-B4E2-261F321584A2}" type="parTrans" cxnId="{1F05F157-D77E-426D-B99F-0BA55D3CC9F9}">
      <dgm:prSet/>
      <dgm:spPr/>
      <dgm:t>
        <a:bodyPr/>
        <a:lstStyle/>
        <a:p>
          <a:endParaRPr lang="zh-CN" altLang="en-US"/>
        </a:p>
      </dgm:t>
    </dgm:pt>
    <dgm:pt modelId="{F32CE80A-012C-4084-B95B-9614D92DBED5}" type="sibTrans" cxnId="{1F05F157-D77E-426D-B99F-0BA55D3CC9F9}">
      <dgm:prSet/>
      <dgm:spPr/>
      <dgm:t>
        <a:bodyPr/>
        <a:lstStyle/>
        <a:p>
          <a:endParaRPr lang="zh-CN" altLang="en-US"/>
        </a:p>
      </dgm:t>
    </dgm:pt>
    <dgm:pt modelId="{6E4F0808-52FE-49DA-9D4D-16B407F76735}">
      <dgm:prSet custT="1"/>
      <dgm:spPr/>
      <dgm:t>
        <a:bodyPr/>
        <a:lstStyle/>
        <a:p>
          <a:r>
            <a:rPr lang="zh-CN" altLang="en-US" sz="1600" dirty="0"/>
            <a:t>在实际环境下重新分析测试组件</a:t>
          </a:r>
        </a:p>
      </dgm:t>
    </dgm:pt>
    <dgm:pt modelId="{4E70A8BE-B765-47D5-A7F8-915D77DCC699}" type="parTrans" cxnId="{3EC8F75F-D7AF-47CF-A97F-0BBDF3BDCC9B}">
      <dgm:prSet/>
      <dgm:spPr/>
      <dgm:t>
        <a:bodyPr/>
        <a:lstStyle/>
        <a:p>
          <a:endParaRPr lang="zh-CN" altLang="en-US"/>
        </a:p>
      </dgm:t>
    </dgm:pt>
    <dgm:pt modelId="{DDB97465-B36D-490F-AC71-F1C32E00666E}" type="sibTrans" cxnId="{3EC8F75F-D7AF-47CF-A97F-0BBDF3BDCC9B}">
      <dgm:prSet/>
      <dgm:spPr/>
      <dgm:t>
        <a:bodyPr/>
        <a:lstStyle/>
        <a:p>
          <a:endParaRPr lang="zh-CN" altLang="en-US"/>
        </a:p>
      </dgm:t>
    </dgm:pt>
    <dgm:pt modelId="{FF64605E-FFC8-49F1-B08C-CA1984B950E9}">
      <dgm:prSet custT="1"/>
      <dgm:spPr/>
      <dgm:t>
        <a:bodyPr/>
        <a:lstStyle/>
        <a:p>
          <a:pPr algn="l"/>
          <a:r>
            <a:rPr lang="zh-CN" altLang="en-US" sz="1600" dirty="0"/>
            <a:t>把组件装配成模块或打包。弄清组件之间的连接方式。   消除组件间接口的不兼容问题</a:t>
          </a:r>
        </a:p>
      </dgm:t>
    </dgm:pt>
    <dgm:pt modelId="{42AA241D-5FA3-465E-847C-CBEE08BFF597}" type="parTrans" cxnId="{4D357DDC-C073-41C0-B64D-41BC08076AA5}">
      <dgm:prSet/>
      <dgm:spPr/>
      <dgm:t>
        <a:bodyPr/>
        <a:lstStyle/>
        <a:p>
          <a:endParaRPr lang="zh-CN" altLang="en-US"/>
        </a:p>
      </dgm:t>
    </dgm:pt>
    <dgm:pt modelId="{1B4CD9D3-25CF-4DB0-AE01-6530C902D686}" type="sibTrans" cxnId="{4D357DDC-C073-41C0-B64D-41BC08076AA5}">
      <dgm:prSet/>
      <dgm:spPr/>
      <dgm:t>
        <a:bodyPr/>
        <a:lstStyle/>
        <a:p>
          <a:endParaRPr lang="zh-CN" altLang="en-US"/>
        </a:p>
      </dgm:t>
    </dgm:pt>
    <dgm:pt modelId="{B73E94D9-347E-41F5-8B2E-CD5F21DA3319}">
      <dgm:prSet custT="1"/>
      <dgm:spPr/>
      <dgm:t>
        <a:bodyPr/>
        <a:lstStyle/>
        <a:p>
          <a:r>
            <a:rPr lang="zh-CN" altLang="en-US" sz="1600" dirty="0"/>
            <a:t>检测组件之间交互出现的错误、组件集成之后的功能以及其整体结构</a:t>
          </a:r>
        </a:p>
      </dgm:t>
    </dgm:pt>
    <dgm:pt modelId="{49311A25-A677-4DF7-876B-F3C1F0D1BBA5}" type="parTrans" cxnId="{37772E7B-BCB9-4F85-BB0A-CF52AA4D2087}">
      <dgm:prSet/>
      <dgm:spPr/>
      <dgm:t>
        <a:bodyPr/>
        <a:lstStyle/>
        <a:p>
          <a:endParaRPr lang="zh-CN" altLang="en-US"/>
        </a:p>
      </dgm:t>
    </dgm:pt>
    <dgm:pt modelId="{AD8440BA-4D87-4B6A-9A93-E9055DCFBA72}" type="sibTrans" cxnId="{37772E7B-BCB9-4F85-BB0A-CF52AA4D2087}">
      <dgm:prSet/>
      <dgm:spPr/>
      <dgm:t>
        <a:bodyPr/>
        <a:lstStyle/>
        <a:p>
          <a:endParaRPr lang="zh-CN" altLang="en-US"/>
        </a:p>
      </dgm:t>
    </dgm:pt>
    <dgm:pt modelId="{E97A7B15-C807-4DAB-884B-8C725837117F}">
      <dgm:prSet custT="1"/>
      <dgm:spPr/>
      <dgm:t>
        <a:bodyPr/>
        <a:lstStyle/>
        <a:p>
          <a:r>
            <a:rPr lang="zh-CN" altLang="en-US" sz="1600" dirty="0"/>
            <a:t>重点测试系统行为，包括性能测试、压力测试、恢复测试和安装测试</a:t>
          </a:r>
          <a:endParaRPr lang="zh-CN" altLang="en-US" sz="1400" dirty="0"/>
        </a:p>
      </dgm:t>
    </dgm:pt>
    <dgm:pt modelId="{5E54C5E2-DD4F-4B4B-A242-C09A931C5ED5}" type="parTrans" cxnId="{F7B2FE1B-9D41-4F21-AF96-F11A182C29ED}">
      <dgm:prSet/>
      <dgm:spPr/>
      <dgm:t>
        <a:bodyPr/>
        <a:lstStyle/>
        <a:p>
          <a:endParaRPr lang="zh-CN" altLang="en-US"/>
        </a:p>
      </dgm:t>
    </dgm:pt>
    <dgm:pt modelId="{DD9C8B90-A6E0-487C-9E73-A481690CEF9E}" type="sibTrans" cxnId="{F7B2FE1B-9D41-4F21-AF96-F11A182C29ED}">
      <dgm:prSet/>
      <dgm:spPr/>
      <dgm:t>
        <a:bodyPr/>
        <a:lstStyle/>
        <a:p>
          <a:endParaRPr lang="zh-CN" altLang="en-US"/>
        </a:p>
      </dgm:t>
    </dgm:pt>
    <dgm:pt modelId="{04E0F605-928C-4A34-AB6A-769F5648C296}">
      <dgm:prSet/>
      <dgm:spPr/>
      <dgm:t>
        <a:bodyPr/>
        <a:lstStyle/>
        <a:p>
          <a:r>
            <a:rPr lang="zh-CN" dirty="0"/>
            <a:t>通过升级替换组件来改善和扩展软件功能，实现版本更迭</a:t>
          </a:r>
        </a:p>
      </dgm:t>
    </dgm:pt>
    <dgm:pt modelId="{C190AB20-1046-43FD-8107-CB5EF6522795}" type="parTrans" cxnId="{124C257A-4C48-44FB-A5EA-8FB107F2B7EB}">
      <dgm:prSet/>
      <dgm:spPr/>
      <dgm:t>
        <a:bodyPr/>
        <a:lstStyle/>
        <a:p>
          <a:endParaRPr lang="zh-CN" altLang="en-US"/>
        </a:p>
      </dgm:t>
    </dgm:pt>
    <dgm:pt modelId="{1D9F3B2F-BE55-4DC7-8E77-1B38A44A9BCA}" type="sibTrans" cxnId="{124C257A-4C48-44FB-A5EA-8FB107F2B7EB}">
      <dgm:prSet/>
      <dgm:spPr/>
      <dgm:t>
        <a:bodyPr/>
        <a:lstStyle/>
        <a:p>
          <a:endParaRPr lang="zh-CN" altLang="en-US"/>
        </a:p>
      </dgm:t>
    </dgm:pt>
    <dgm:pt modelId="{DD3F956E-982E-48AC-8109-7EECE0192EA9}" type="pres">
      <dgm:prSet presAssocID="{F0E7F74C-F187-44B0-A877-FABFD2A55099}" presName="CompostProcess" presStyleCnt="0">
        <dgm:presLayoutVars>
          <dgm:dir/>
          <dgm:resizeHandles val="exact"/>
        </dgm:presLayoutVars>
      </dgm:prSet>
      <dgm:spPr/>
    </dgm:pt>
    <dgm:pt modelId="{2FF4F61C-8BD4-4895-A882-F8741B92235D}" type="pres">
      <dgm:prSet presAssocID="{F0E7F74C-F187-44B0-A877-FABFD2A55099}" presName="arrow" presStyleLbl="bgShp" presStyleIdx="0" presStyleCnt="1" custFlipHor="0" custScaleX="3620" custScaleY="48977" custLinFactNeighborX="-6491" custLinFactNeighborY="1267"/>
      <dgm:spPr/>
    </dgm:pt>
    <dgm:pt modelId="{FF649AEE-8989-43F7-97CB-EC1998503807}" type="pres">
      <dgm:prSet presAssocID="{F0E7F74C-F187-44B0-A877-FABFD2A55099}" presName="linearProcess" presStyleCnt="0"/>
      <dgm:spPr/>
    </dgm:pt>
    <dgm:pt modelId="{37D80019-F9E7-4DB4-BD04-462AC299B9C7}" type="pres">
      <dgm:prSet presAssocID="{DC694081-3A0D-41C2-903F-5C4BBB0DCF40}" presName="textNode" presStyleLbl="node1" presStyleIdx="0" presStyleCnt="8" custScaleY="192991" custLinFactNeighborX="-662" custLinFactNeighborY="-5464">
        <dgm:presLayoutVars>
          <dgm:bulletEnabled val="1"/>
        </dgm:presLayoutVars>
      </dgm:prSet>
      <dgm:spPr/>
    </dgm:pt>
    <dgm:pt modelId="{BFE5644F-7163-4FBB-8CE9-C5181BDE6704}" type="pres">
      <dgm:prSet presAssocID="{EDCAB2C9-5E0A-413D-AF36-DD63B4911DC3}" presName="sibTrans" presStyleCnt="0"/>
      <dgm:spPr/>
    </dgm:pt>
    <dgm:pt modelId="{9D70DAC4-B031-4F16-82BD-E5642272E5B0}" type="pres">
      <dgm:prSet presAssocID="{83A2753D-3D3A-432A-BC4C-7D0C604CA3C8}" presName="textNode" presStyleLbl="node1" presStyleIdx="1" presStyleCnt="8" custScaleY="192991" custLinFactNeighborX="-662" custLinFactNeighborY="-5464">
        <dgm:presLayoutVars>
          <dgm:bulletEnabled val="1"/>
        </dgm:presLayoutVars>
      </dgm:prSet>
      <dgm:spPr/>
    </dgm:pt>
    <dgm:pt modelId="{FB31FFA8-69F8-49EA-8D47-9CC30D3DE8D8}" type="pres">
      <dgm:prSet presAssocID="{ED8C9D05-A643-400A-95FB-3A435D73D33C}" presName="sibTrans" presStyleCnt="0"/>
      <dgm:spPr/>
    </dgm:pt>
    <dgm:pt modelId="{0C09D885-866F-414C-9C2C-838382A5B9A1}" type="pres">
      <dgm:prSet presAssocID="{70EBA36D-0788-446B-A201-E5E33F786FC8}" presName="textNode" presStyleLbl="node1" presStyleIdx="2" presStyleCnt="8" custScaleY="192991" custLinFactNeighborX="-662" custLinFactNeighborY="-5464">
        <dgm:presLayoutVars>
          <dgm:bulletEnabled val="1"/>
        </dgm:presLayoutVars>
      </dgm:prSet>
      <dgm:spPr/>
    </dgm:pt>
    <dgm:pt modelId="{7A0D64CB-1E7F-413D-935A-2C354F097827}" type="pres">
      <dgm:prSet presAssocID="{F32CE80A-012C-4084-B95B-9614D92DBED5}" presName="sibTrans" presStyleCnt="0"/>
      <dgm:spPr/>
    </dgm:pt>
    <dgm:pt modelId="{354EAA1F-D514-4D4E-BA8E-E1F8E7C4EC30}" type="pres">
      <dgm:prSet presAssocID="{6E4F0808-52FE-49DA-9D4D-16B407F76735}" presName="textNode" presStyleLbl="node1" presStyleIdx="3" presStyleCnt="8" custScaleY="192991" custLinFactNeighborX="-662" custLinFactNeighborY="-5464">
        <dgm:presLayoutVars>
          <dgm:bulletEnabled val="1"/>
        </dgm:presLayoutVars>
      </dgm:prSet>
      <dgm:spPr/>
    </dgm:pt>
    <dgm:pt modelId="{3045D82F-E578-4C06-8202-C13058D5C01E}" type="pres">
      <dgm:prSet presAssocID="{DDB97465-B36D-490F-AC71-F1C32E00666E}" presName="sibTrans" presStyleCnt="0"/>
      <dgm:spPr/>
    </dgm:pt>
    <dgm:pt modelId="{ADC3C09C-252D-4685-8C8B-BD5981F3CD34}" type="pres">
      <dgm:prSet presAssocID="{FF64605E-FFC8-49F1-B08C-CA1984B950E9}" presName="textNode" presStyleLbl="node1" presStyleIdx="4" presStyleCnt="8" custScaleY="192991" custLinFactNeighborX="-662" custLinFactNeighborY="-5464">
        <dgm:presLayoutVars>
          <dgm:bulletEnabled val="1"/>
        </dgm:presLayoutVars>
      </dgm:prSet>
      <dgm:spPr/>
    </dgm:pt>
    <dgm:pt modelId="{18894ADA-950D-4BF4-9745-18990F31FD29}" type="pres">
      <dgm:prSet presAssocID="{1B4CD9D3-25CF-4DB0-AE01-6530C902D686}" presName="sibTrans" presStyleCnt="0"/>
      <dgm:spPr/>
    </dgm:pt>
    <dgm:pt modelId="{3A267F99-A77F-467C-ABA0-B72EB175A767}" type="pres">
      <dgm:prSet presAssocID="{B73E94D9-347E-41F5-8B2E-CD5F21DA3319}" presName="textNode" presStyleLbl="node1" presStyleIdx="5" presStyleCnt="8" custScaleY="192991" custLinFactNeighborX="-662" custLinFactNeighborY="-5464">
        <dgm:presLayoutVars>
          <dgm:bulletEnabled val="1"/>
        </dgm:presLayoutVars>
      </dgm:prSet>
      <dgm:spPr/>
    </dgm:pt>
    <dgm:pt modelId="{54FB02F2-2A27-4423-B034-85B148D36117}" type="pres">
      <dgm:prSet presAssocID="{AD8440BA-4D87-4B6A-9A93-E9055DCFBA72}" presName="sibTrans" presStyleCnt="0"/>
      <dgm:spPr/>
    </dgm:pt>
    <dgm:pt modelId="{5D680BA6-1A6C-4E4C-B7AB-4B4EA05B9FFB}" type="pres">
      <dgm:prSet presAssocID="{E97A7B15-C807-4DAB-884B-8C725837117F}" presName="textNode" presStyleLbl="node1" presStyleIdx="6" presStyleCnt="8" custScaleY="192991" custLinFactNeighborX="-662" custLinFactNeighborY="-5464">
        <dgm:presLayoutVars>
          <dgm:bulletEnabled val="1"/>
        </dgm:presLayoutVars>
      </dgm:prSet>
      <dgm:spPr/>
    </dgm:pt>
    <dgm:pt modelId="{31BA2453-FC7D-4883-912B-FAF3E5D751DF}" type="pres">
      <dgm:prSet presAssocID="{DD9C8B90-A6E0-487C-9E73-A481690CEF9E}" presName="sibTrans" presStyleCnt="0"/>
      <dgm:spPr/>
    </dgm:pt>
    <dgm:pt modelId="{B3D5E8BD-B6C3-4C66-AA34-973CE908C372}" type="pres">
      <dgm:prSet presAssocID="{04E0F605-928C-4A34-AB6A-769F5648C296}" presName="textNode" presStyleLbl="node1" presStyleIdx="7" presStyleCnt="8" custScaleY="192991" custLinFactNeighborX="-662" custLinFactNeighborY="-5464">
        <dgm:presLayoutVars>
          <dgm:bulletEnabled val="1"/>
        </dgm:presLayoutVars>
      </dgm:prSet>
      <dgm:spPr/>
    </dgm:pt>
  </dgm:ptLst>
  <dgm:cxnLst>
    <dgm:cxn modelId="{D75C5F0B-F49B-472E-8F48-ECF42691B361}" type="presOf" srcId="{E97A7B15-C807-4DAB-884B-8C725837117F}" destId="{5D680BA6-1A6C-4E4C-B7AB-4B4EA05B9FFB}" srcOrd="0" destOrd="0" presId="urn:microsoft.com/office/officeart/2005/8/layout/hProcess9"/>
    <dgm:cxn modelId="{F7B2FE1B-9D41-4F21-AF96-F11A182C29ED}" srcId="{F0E7F74C-F187-44B0-A877-FABFD2A55099}" destId="{E97A7B15-C807-4DAB-884B-8C725837117F}" srcOrd="6" destOrd="0" parTransId="{5E54C5E2-DD4F-4B4B-A242-C09A931C5ED5}" sibTransId="{DD9C8B90-A6E0-487C-9E73-A481690CEF9E}"/>
    <dgm:cxn modelId="{C7CAA329-3734-4315-BEF1-4600E396A5B5}" type="presOf" srcId="{83A2753D-3D3A-432A-BC4C-7D0C604CA3C8}" destId="{9D70DAC4-B031-4F16-82BD-E5642272E5B0}" srcOrd="0" destOrd="0" presId="urn:microsoft.com/office/officeart/2005/8/layout/hProcess9"/>
    <dgm:cxn modelId="{1E2EA35E-AF94-4113-8681-7B47A3D50142}" type="presOf" srcId="{6E4F0808-52FE-49DA-9D4D-16B407F76735}" destId="{354EAA1F-D514-4D4E-BA8E-E1F8E7C4EC30}" srcOrd="0" destOrd="0" presId="urn:microsoft.com/office/officeart/2005/8/layout/hProcess9"/>
    <dgm:cxn modelId="{3EC8F75F-D7AF-47CF-A97F-0BBDF3BDCC9B}" srcId="{F0E7F74C-F187-44B0-A877-FABFD2A55099}" destId="{6E4F0808-52FE-49DA-9D4D-16B407F76735}" srcOrd="3" destOrd="0" parTransId="{4E70A8BE-B765-47D5-A7F8-915D77DCC699}" sibTransId="{DDB97465-B36D-490F-AC71-F1C32E00666E}"/>
    <dgm:cxn modelId="{0D8F3C41-2F69-4014-9047-996F302EAE82}" type="presOf" srcId="{DC694081-3A0D-41C2-903F-5C4BBB0DCF40}" destId="{37D80019-F9E7-4DB4-BD04-462AC299B9C7}" srcOrd="0" destOrd="0" presId="urn:microsoft.com/office/officeart/2005/8/layout/hProcess9"/>
    <dgm:cxn modelId="{1F05F157-D77E-426D-B99F-0BA55D3CC9F9}" srcId="{F0E7F74C-F187-44B0-A877-FABFD2A55099}" destId="{70EBA36D-0788-446B-A201-E5E33F786FC8}" srcOrd="2" destOrd="0" parTransId="{3BB237D3-AB7F-44AF-B4E2-261F321584A2}" sibTransId="{F32CE80A-012C-4084-B95B-9614D92DBED5}"/>
    <dgm:cxn modelId="{FAFC1059-9078-476B-BAEC-03EB4038CB66}" type="presOf" srcId="{F0E7F74C-F187-44B0-A877-FABFD2A55099}" destId="{DD3F956E-982E-48AC-8109-7EECE0192EA9}" srcOrd="0" destOrd="0" presId="urn:microsoft.com/office/officeart/2005/8/layout/hProcess9"/>
    <dgm:cxn modelId="{124C257A-4C48-44FB-A5EA-8FB107F2B7EB}" srcId="{F0E7F74C-F187-44B0-A877-FABFD2A55099}" destId="{04E0F605-928C-4A34-AB6A-769F5648C296}" srcOrd="7" destOrd="0" parTransId="{C190AB20-1046-43FD-8107-CB5EF6522795}" sibTransId="{1D9F3B2F-BE55-4DC7-8E77-1B38A44A9BCA}"/>
    <dgm:cxn modelId="{37772E7B-BCB9-4F85-BB0A-CF52AA4D2087}" srcId="{F0E7F74C-F187-44B0-A877-FABFD2A55099}" destId="{B73E94D9-347E-41F5-8B2E-CD5F21DA3319}" srcOrd="5" destOrd="0" parTransId="{49311A25-A677-4DF7-876B-F3C1F0D1BBA5}" sibTransId="{AD8440BA-4D87-4B6A-9A93-E9055DCFBA72}"/>
    <dgm:cxn modelId="{998A4B7C-EC58-4F5C-8F68-462515E2DB1C}" type="presOf" srcId="{04E0F605-928C-4A34-AB6A-769F5648C296}" destId="{B3D5E8BD-B6C3-4C66-AA34-973CE908C372}" srcOrd="0" destOrd="0" presId="urn:microsoft.com/office/officeart/2005/8/layout/hProcess9"/>
    <dgm:cxn modelId="{D72415B5-23FE-4862-B4FC-FF5281D83997}" type="presOf" srcId="{70EBA36D-0788-446B-A201-E5E33F786FC8}" destId="{0C09D885-866F-414C-9C2C-838382A5B9A1}" srcOrd="0" destOrd="0" presId="urn:microsoft.com/office/officeart/2005/8/layout/hProcess9"/>
    <dgm:cxn modelId="{A56D47BE-EDA7-4764-B6FF-0D5420EA884A}" srcId="{F0E7F74C-F187-44B0-A877-FABFD2A55099}" destId="{83A2753D-3D3A-432A-BC4C-7D0C604CA3C8}" srcOrd="1" destOrd="0" parTransId="{3D361BA9-97A8-4B6C-974D-172F62411B8C}" sibTransId="{ED8C9D05-A643-400A-95FB-3A435D73D33C}"/>
    <dgm:cxn modelId="{2AFD23C2-28EC-4B61-85A4-B2A1ADC3A611}" type="presOf" srcId="{B73E94D9-347E-41F5-8B2E-CD5F21DA3319}" destId="{3A267F99-A77F-467C-ABA0-B72EB175A767}" srcOrd="0" destOrd="0" presId="urn:microsoft.com/office/officeart/2005/8/layout/hProcess9"/>
    <dgm:cxn modelId="{AF8661DB-CF07-4646-BEE7-D220F44A7F57}" type="presOf" srcId="{FF64605E-FFC8-49F1-B08C-CA1984B950E9}" destId="{ADC3C09C-252D-4685-8C8B-BD5981F3CD34}" srcOrd="0" destOrd="0" presId="urn:microsoft.com/office/officeart/2005/8/layout/hProcess9"/>
    <dgm:cxn modelId="{4D357DDC-C073-41C0-B64D-41BC08076AA5}" srcId="{F0E7F74C-F187-44B0-A877-FABFD2A55099}" destId="{FF64605E-FFC8-49F1-B08C-CA1984B950E9}" srcOrd="4" destOrd="0" parTransId="{42AA241D-5FA3-465E-847C-CBEE08BFF597}" sibTransId="{1B4CD9D3-25CF-4DB0-AE01-6530C902D686}"/>
    <dgm:cxn modelId="{92C5CBE0-5183-4743-BF77-23DEC268EB83}" srcId="{F0E7F74C-F187-44B0-A877-FABFD2A55099}" destId="{DC694081-3A0D-41C2-903F-5C4BBB0DCF40}" srcOrd="0" destOrd="0" parTransId="{D8AFA4C1-5832-47CE-92F1-AF1CFC13742D}" sibTransId="{EDCAB2C9-5E0A-413D-AF36-DD63B4911DC3}"/>
    <dgm:cxn modelId="{745B91CE-1D46-4311-AE82-47EBC8D13892}" type="presParOf" srcId="{DD3F956E-982E-48AC-8109-7EECE0192EA9}" destId="{2FF4F61C-8BD4-4895-A882-F8741B92235D}" srcOrd="0" destOrd="0" presId="urn:microsoft.com/office/officeart/2005/8/layout/hProcess9"/>
    <dgm:cxn modelId="{334F3DB8-5C89-4E66-8DC7-98E0479989B2}" type="presParOf" srcId="{DD3F956E-982E-48AC-8109-7EECE0192EA9}" destId="{FF649AEE-8989-43F7-97CB-EC1998503807}" srcOrd="1" destOrd="0" presId="urn:microsoft.com/office/officeart/2005/8/layout/hProcess9"/>
    <dgm:cxn modelId="{94645232-52B0-46A7-A0C3-D87C22E56EF7}" type="presParOf" srcId="{FF649AEE-8989-43F7-97CB-EC1998503807}" destId="{37D80019-F9E7-4DB4-BD04-462AC299B9C7}" srcOrd="0" destOrd="0" presId="urn:microsoft.com/office/officeart/2005/8/layout/hProcess9"/>
    <dgm:cxn modelId="{87C988A6-C44E-46F2-B1F8-16A47A61B857}" type="presParOf" srcId="{FF649AEE-8989-43F7-97CB-EC1998503807}" destId="{BFE5644F-7163-4FBB-8CE9-C5181BDE6704}" srcOrd="1" destOrd="0" presId="urn:microsoft.com/office/officeart/2005/8/layout/hProcess9"/>
    <dgm:cxn modelId="{E9578D47-B814-4B2E-B9E4-547E66246E6E}" type="presParOf" srcId="{FF649AEE-8989-43F7-97CB-EC1998503807}" destId="{9D70DAC4-B031-4F16-82BD-E5642272E5B0}" srcOrd="2" destOrd="0" presId="urn:microsoft.com/office/officeart/2005/8/layout/hProcess9"/>
    <dgm:cxn modelId="{DEEF828F-1223-430E-80EB-AC87FA9824D4}" type="presParOf" srcId="{FF649AEE-8989-43F7-97CB-EC1998503807}" destId="{FB31FFA8-69F8-49EA-8D47-9CC30D3DE8D8}" srcOrd="3" destOrd="0" presId="urn:microsoft.com/office/officeart/2005/8/layout/hProcess9"/>
    <dgm:cxn modelId="{6C5A77F3-8E91-4A2F-B6A5-7000A365B22B}" type="presParOf" srcId="{FF649AEE-8989-43F7-97CB-EC1998503807}" destId="{0C09D885-866F-414C-9C2C-838382A5B9A1}" srcOrd="4" destOrd="0" presId="urn:microsoft.com/office/officeart/2005/8/layout/hProcess9"/>
    <dgm:cxn modelId="{B980C126-9E15-439D-8B49-DC79C77F7E9F}" type="presParOf" srcId="{FF649AEE-8989-43F7-97CB-EC1998503807}" destId="{7A0D64CB-1E7F-413D-935A-2C354F097827}" srcOrd="5" destOrd="0" presId="urn:microsoft.com/office/officeart/2005/8/layout/hProcess9"/>
    <dgm:cxn modelId="{19ABFA05-EF8B-4176-8D2E-BFBBD18A9081}" type="presParOf" srcId="{FF649AEE-8989-43F7-97CB-EC1998503807}" destId="{354EAA1F-D514-4D4E-BA8E-E1F8E7C4EC30}" srcOrd="6" destOrd="0" presId="urn:microsoft.com/office/officeart/2005/8/layout/hProcess9"/>
    <dgm:cxn modelId="{4FEC69B3-A362-4DE0-AEF9-3FBCCABA1F30}" type="presParOf" srcId="{FF649AEE-8989-43F7-97CB-EC1998503807}" destId="{3045D82F-E578-4C06-8202-C13058D5C01E}" srcOrd="7" destOrd="0" presId="urn:microsoft.com/office/officeart/2005/8/layout/hProcess9"/>
    <dgm:cxn modelId="{A3CD6CE4-B4C2-4313-BCC1-382E3DAF2D2C}" type="presParOf" srcId="{FF649AEE-8989-43F7-97CB-EC1998503807}" destId="{ADC3C09C-252D-4685-8C8B-BD5981F3CD34}" srcOrd="8" destOrd="0" presId="urn:microsoft.com/office/officeart/2005/8/layout/hProcess9"/>
    <dgm:cxn modelId="{DCFA68F7-36AA-4DCA-9917-08DF9C0322F3}" type="presParOf" srcId="{FF649AEE-8989-43F7-97CB-EC1998503807}" destId="{18894ADA-950D-4BF4-9745-18990F31FD29}" srcOrd="9" destOrd="0" presId="urn:microsoft.com/office/officeart/2005/8/layout/hProcess9"/>
    <dgm:cxn modelId="{122B4817-46F8-4240-AA86-B973DD34F13A}" type="presParOf" srcId="{FF649AEE-8989-43F7-97CB-EC1998503807}" destId="{3A267F99-A77F-467C-ABA0-B72EB175A767}" srcOrd="10" destOrd="0" presId="urn:microsoft.com/office/officeart/2005/8/layout/hProcess9"/>
    <dgm:cxn modelId="{232A8C67-5068-4EE1-A1ED-2EA82C1D08AA}" type="presParOf" srcId="{FF649AEE-8989-43F7-97CB-EC1998503807}" destId="{54FB02F2-2A27-4423-B034-85B148D36117}" srcOrd="11" destOrd="0" presId="urn:microsoft.com/office/officeart/2005/8/layout/hProcess9"/>
    <dgm:cxn modelId="{A2A7BECF-CAF1-4D38-971D-EC95D0A01534}" type="presParOf" srcId="{FF649AEE-8989-43F7-97CB-EC1998503807}" destId="{5D680BA6-1A6C-4E4C-B7AB-4B4EA05B9FFB}" srcOrd="12" destOrd="0" presId="urn:microsoft.com/office/officeart/2005/8/layout/hProcess9"/>
    <dgm:cxn modelId="{A30F717A-D172-4654-9575-1BE6917DDE25}" type="presParOf" srcId="{FF649AEE-8989-43F7-97CB-EC1998503807}" destId="{31BA2453-FC7D-4883-912B-FAF3E5D751DF}" srcOrd="13" destOrd="0" presId="urn:microsoft.com/office/officeart/2005/8/layout/hProcess9"/>
    <dgm:cxn modelId="{8BD8D2C1-C55B-4DDA-8459-47DF4446AFBA}" type="presParOf" srcId="{FF649AEE-8989-43F7-97CB-EC1998503807}" destId="{B3D5E8BD-B6C3-4C66-AA34-973CE908C372}" srcOrd="14" destOrd="0" presId="urn:microsoft.com/office/officeart/2005/8/layout/hProcess9"/>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5FA1DB-27BC-48D7-B27D-08DA1CFD375D}" type="doc">
      <dgm:prSet loTypeId="urn:microsoft.com/office/officeart/2005/8/layout/chevron1" loCatId="process" qsTypeId="urn:microsoft.com/office/officeart/2005/8/quickstyle/simple1" qsCatId="simple" csTypeId="urn:microsoft.com/office/officeart/2005/8/colors/accent1_2" csCatId="accent1"/>
      <dgm:spPr/>
      <dgm:t>
        <a:bodyPr/>
        <a:lstStyle/>
        <a:p>
          <a:endParaRPr lang="zh-CN" altLang="en-US"/>
        </a:p>
      </dgm:t>
    </dgm:pt>
    <dgm:pt modelId="{AE0C15BC-3AE7-421B-8614-DF3D9F6388A9}">
      <dgm:prSet/>
      <dgm:spPr/>
      <dgm:t>
        <a:bodyPr/>
        <a:lstStyle/>
        <a:p>
          <a:r>
            <a:rPr lang="zh-CN"/>
            <a:t>需求分析</a:t>
          </a:r>
        </a:p>
      </dgm:t>
    </dgm:pt>
    <dgm:pt modelId="{3072D9D9-1C4E-4DA0-9298-DA291CED5E96}" type="parTrans" cxnId="{529E71D2-40C1-4FB3-A691-393F7DB50FB6}">
      <dgm:prSet/>
      <dgm:spPr/>
      <dgm:t>
        <a:bodyPr/>
        <a:lstStyle/>
        <a:p>
          <a:endParaRPr lang="zh-CN" altLang="en-US"/>
        </a:p>
      </dgm:t>
    </dgm:pt>
    <dgm:pt modelId="{73C502F1-7E7F-40FC-B15D-D7309E56584B}" type="sibTrans" cxnId="{529E71D2-40C1-4FB3-A691-393F7DB50FB6}">
      <dgm:prSet/>
      <dgm:spPr/>
      <dgm:t>
        <a:bodyPr/>
        <a:lstStyle/>
        <a:p>
          <a:endParaRPr lang="zh-CN" altLang="en-US"/>
        </a:p>
      </dgm:t>
    </dgm:pt>
    <dgm:pt modelId="{774D4E7A-740F-474D-9391-082845EFF65D}">
      <dgm:prSet/>
      <dgm:spPr/>
      <dgm:t>
        <a:bodyPr/>
        <a:lstStyle/>
        <a:p>
          <a:r>
            <a:rPr lang="zh-CN"/>
            <a:t>设计</a:t>
          </a:r>
        </a:p>
      </dgm:t>
    </dgm:pt>
    <dgm:pt modelId="{7AD7B32D-DBE7-4940-9DCE-32FC025F9F91}" type="parTrans" cxnId="{9B4C9A7D-D02A-41B6-BB4D-65AB96B6DCA0}">
      <dgm:prSet/>
      <dgm:spPr/>
      <dgm:t>
        <a:bodyPr/>
        <a:lstStyle/>
        <a:p>
          <a:endParaRPr lang="zh-CN" altLang="en-US"/>
        </a:p>
      </dgm:t>
    </dgm:pt>
    <dgm:pt modelId="{F400CEF7-4E7A-4154-8C35-8E1F3FEF1200}" type="sibTrans" cxnId="{9B4C9A7D-D02A-41B6-BB4D-65AB96B6DCA0}">
      <dgm:prSet/>
      <dgm:spPr/>
      <dgm:t>
        <a:bodyPr/>
        <a:lstStyle/>
        <a:p>
          <a:endParaRPr lang="zh-CN" altLang="en-US"/>
        </a:p>
      </dgm:t>
    </dgm:pt>
    <dgm:pt modelId="{22AFEF38-3F49-476C-B2C0-793B3E814829}">
      <dgm:prSet/>
      <dgm:spPr/>
      <dgm:t>
        <a:bodyPr/>
        <a:lstStyle/>
        <a:p>
          <a:r>
            <a:rPr lang="zh-CN"/>
            <a:t>编码实现</a:t>
          </a:r>
        </a:p>
      </dgm:t>
    </dgm:pt>
    <dgm:pt modelId="{54D51E93-28D6-41F6-91ED-189295945BDD}" type="parTrans" cxnId="{ED96A2D2-CC68-4B0F-8ECD-57B8C6044EE9}">
      <dgm:prSet/>
      <dgm:spPr/>
      <dgm:t>
        <a:bodyPr/>
        <a:lstStyle/>
        <a:p>
          <a:endParaRPr lang="zh-CN" altLang="en-US"/>
        </a:p>
      </dgm:t>
    </dgm:pt>
    <dgm:pt modelId="{F87B6643-8687-4A30-83FD-93CE7BA95581}" type="sibTrans" cxnId="{ED96A2D2-CC68-4B0F-8ECD-57B8C6044EE9}">
      <dgm:prSet/>
      <dgm:spPr/>
      <dgm:t>
        <a:bodyPr/>
        <a:lstStyle/>
        <a:p>
          <a:endParaRPr lang="zh-CN" altLang="en-US"/>
        </a:p>
      </dgm:t>
    </dgm:pt>
    <dgm:pt modelId="{F883300C-4910-4574-8478-9A254E1C25DB}">
      <dgm:prSet/>
      <dgm:spPr/>
      <dgm:t>
        <a:bodyPr/>
        <a:lstStyle/>
        <a:p>
          <a:r>
            <a:rPr lang="zh-CN"/>
            <a:t>组件测试</a:t>
          </a:r>
        </a:p>
      </dgm:t>
    </dgm:pt>
    <dgm:pt modelId="{C3F42444-4C13-401B-AEF9-38D5799BD6C1}" type="parTrans" cxnId="{5699D343-9EFA-486E-AB77-96ECF63BE6C6}">
      <dgm:prSet/>
      <dgm:spPr/>
      <dgm:t>
        <a:bodyPr/>
        <a:lstStyle/>
        <a:p>
          <a:endParaRPr lang="zh-CN" altLang="en-US"/>
        </a:p>
      </dgm:t>
    </dgm:pt>
    <dgm:pt modelId="{5E858A2B-7FE5-4551-B157-7D813E61EDC5}" type="sibTrans" cxnId="{5699D343-9EFA-486E-AB77-96ECF63BE6C6}">
      <dgm:prSet/>
      <dgm:spPr/>
      <dgm:t>
        <a:bodyPr/>
        <a:lstStyle/>
        <a:p>
          <a:endParaRPr lang="zh-CN" altLang="en-US"/>
        </a:p>
      </dgm:t>
    </dgm:pt>
    <dgm:pt modelId="{6F15B606-D0B2-4ECF-A52B-1C0CD6BCC6ED}">
      <dgm:prSet/>
      <dgm:spPr/>
      <dgm:t>
        <a:bodyPr/>
        <a:lstStyle/>
        <a:p>
          <a:r>
            <a:rPr lang="zh-CN"/>
            <a:t>部署与管理</a:t>
          </a:r>
        </a:p>
      </dgm:t>
    </dgm:pt>
    <dgm:pt modelId="{6D758C0C-B10A-48B4-8DA6-643AEBDA4139}" type="parTrans" cxnId="{877A1293-CA3C-41D8-9693-D479056DE7AD}">
      <dgm:prSet/>
      <dgm:spPr/>
      <dgm:t>
        <a:bodyPr/>
        <a:lstStyle/>
        <a:p>
          <a:endParaRPr lang="zh-CN" altLang="en-US"/>
        </a:p>
      </dgm:t>
    </dgm:pt>
    <dgm:pt modelId="{4EC0C7E3-97EF-4E3F-A8D0-A9AC8AFFAFB1}" type="sibTrans" cxnId="{877A1293-CA3C-41D8-9693-D479056DE7AD}">
      <dgm:prSet/>
      <dgm:spPr/>
      <dgm:t>
        <a:bodyPr/>
        <a:lstStyle/>
        <a:p>
          <a:endParaRPr lang="zh-CN" altLang="en-US"/>
        </a:p>
      </dgm:t>
    </dgm:pt>
    <dgm:pt modelId="{7066D660-34DE-4589-ABE5-B75CC1BFDA4F}">
      <dgm:prSet/>
      <dgm:spPr/>
      <dgm:t>
        <a:bodyPr/>
        <a:lstStyle/>
        <a:p>
          <a:r>
            <a:rPr lang="zh-CN"/>
            <a:t>维护</a:t>
          </a:r>
        </a:p>
      </dgm:t>
    </dgm:pt>
    <dgm:pt modelId="{D15DC3BD-1501-4EE8-BFA7-5584694C6A33}" type="parTrans" cxnId="{BC5A4668-D0CE-4614-899D-234252D6520B}">
      <dgm:prSet/>
      <dgm:spPr/>
      <dgm:t>
        <a:bodyPr/>
        <a:lstStyle/>
        <a:p>
          <a:endParaRPr lang="zh-CN" altLang="en-US"/>
        </a:p>
      </dgm:t>
    </dgm:pt>
    <dgm:pt modelId="{D72A9AF1-D1E9-481A-8174-FE544A8E6265}" type="sibTrans" cxnId="{BC5A4668-D0CE-4614-899D-234252D6520B}">
      <dgm:prSet/>
      <dgm:spPr/>
      <dgm:t>
        <a:bodyPr/>
        <a:lstStyle/>
        <a:p>
          <a:endParaRPr lang="zh-CN" altLang="en-US"/>
        </a:p>
      </dgm:t>
    </dgm:pt>
    <dgm:pt modelId="{2FBADD22-056D-4B93-8696-F3E4E5175412}" type="pres">
      <dgm:prSet presAssocID="{975FA1DB-27BC-48D7-B27D-08DA1CFD375D}" presName="Name0" presStyleCnt="0">
        <dgm:presLayoutVars>
          <dgm:dir/>
          <dgm:animLvl val="lvl"/>
          <dgm:resizeHandles val="exact"/>
        </dgm:presLayoutVars>
      </dgm:prSet>
      <dgm:spPr/>
    </dgm:pt>
    <dgm:pt modelId="{0D1DF52C-D2F2-4F01-AB9B-D7C35EDED7F8}" type="pres">
      <dgm:prSet presAssocID="{AE0C15BC-3AE7-421B-8614-DF3D9F6388A9}" presName="parTxOnly" presStyleLbl="node1" presStyleIdx="0" presStyleCnt="6">
        <dgm:presLayoutVars>
          <dgm:chMax val="0"/>
          <dgm:chPref val="0"/>
          <dgm:bulletEnabled val="1"/>
        </dgm:presLayoutVars>
      </dgm:prSet>
      <dgm:spPr/>
    </dgm:pt>
    <dgm:pt modelId="{E716324F-9238-4505-9348-43963E8EF9C2}" type="pres">
      <dgm:prSet presAssocID="{73C502F1-7E7F-40FC-B15D-D7309E56584B}" presName="parTxOnlySpace" presStyleCnt="0"/>
      <dgm:spPr/>
    </dgm:pt>
    <dgm:pt modelId="{5E75E1E0-68FB-432C-B14A-E78D52673638}" type="pres">
      <dgm:prSet presAssocID="{774D4E7A-740F-474D-9391-082845EFF65D}" presName="parTxOnly" presStyleLbl="node1" presStyleIdx="1" presStyleCnt="6">
        <dgm:presLayoutVars>
          <dgm:chMax val="0"/>
          <dgm:chPref val="0"/>
          <dgm:bulletEnabled val="1"/>
        </dgm:presLayoutVars>
      </dgm:prSet>
      <dgm:spPr/>
    </dgm:pt>
    <dgm:pt modelId="{BBA5AF83-F754-4A88-AC6B-E615149BFC7A}" type="pres">
      <dgm:prSet presAssocID="{F400CEF7-4E7A-4154-8C35-8E1F3FEF1200}" presName="parTxOnlySpace" presStyleCnt="0"/>
      <dgm:spPr/>
    </dgm:pt>
    <dgm:pt modelId="{ACE49203-6B64-4EED-BADF-5663C455BF4D}" type="pres">
      <dgm:prSet presAssocID="{22AFEF38-3F49-476C-B2C0-793B3E814829}" presName="parTxOnly" presStyleLbl="node1" presStyleIdx="2" presStyleCnt="6">
        <dgm:presLayoutVars>
          <dgm:chMax val="0"/>
          <dgm:chPref val="0"/>
          <dgm:bulletEnabled val="1"/>
        </dgm:presLayoutVars>
      </dgm:prSet>
      <dgm:spPr/>
    </dgm:pt>
    <dgm:pt modelId="{6EF00F25-1885-40E6-B09F-640B46867FA9}" type="pres">
      <dgm:prSet presAssocID="{F87B6643-8687-4A30-83FD-93CE7BA95581}" presName="parTxOnlySpace" presStyleCnt="0"/>
      <dgm:spPr/>
    </dgm:pt>
    <dgm:pt modelId="{F759736B-303E-41F9-AB74-E09104C398FF}" type="pres">
      <dgm:prSet presAssocID="{F883300C-4910-4574-8478-9A254E1C25DB}" presName="parTxOnly" presStyleLbl="node1" presStyleIdx="3" presStyleCnt="6">
        <dgm:presLayoutVars>
          <dgm:chMax val="0"/>
          <dgm:chPref val="0"/>
          <dgm:bulletEnabled val="1"/>
        </dgm:presLayoutVars>
      </dgm:prSet>
      <dgm:spPr/>
    </dgm:pt>
    <dgm:pt modelId="{CAE313EB-4DF0-434D-A111-22807B230914}" type="pres">
      <dgm:prSet presAssocID="{5E858A2B-7FE5-4551-B157-7D813E61EDC5}" presName="parTxOnlySpace" presStyleCnt="0"/>
      <dgm:spPr/>
    </dgm:pt>
    <dgm:pt modelId="{85FF1A0D-F620-4C9F-9D9C-C96E990BF492}" type="pres">
      <dgm:prSet presAssocID="{6F15B606-D0B2-4ECF-A52B-1C0CD6BCC6ED}" presName="parTxOnly" presStyleLbl="node1" presStyleIdx="4" presStyleCnt="6">
        <dgm:presLayoutVars>
          <dgm:chMax val="0"/>
          <dgm:chPref val="0"/>
          <dgm:bulletEnabled val="1"/>
        </dgm:presLayoutVars>
      </dgm:prSet>
      <dgm:spPr/>
    </dgm:pt>
    <dgm:pt modelId="{52F28025-CB55-4AA4-9DF7-4FDDAD1C373E}" type="pres">
      <dgm:prSet presAssocID="{4EC0C7E3-97EF-4E3F-A8D0-A9AC8AFFAFB1}" presName="parTxOnlySpace" presStyleCnt="0"/>
      <dgm:spPr/>
    </dgm:pt>
    <dgm:pt modelId="{A7CC9F6E-2CB3-4148-A05D-86FDC2D69928}" type="pres">
      <dgm:prSet presAssocID="{7066D660-34DE-4589-ABE5-B75CC1BFDA4F}" presName="parTxOnly" presStyleLbl="node1" presStyleIdx="5" presStyleCnt="6">
        <dgm:presLayoutVars>
          <dgm:chMax val="0"/>
          <dgm:chPref val="0"/>
          <dgm:bulletEnabled val="1"/>
        </dgm:presLayoutVars>
      </dgm:prSet>
      <dgm:spPr/>
    </dgm:pt>
  </dgm:ptLst>
  <dgm:cxnLst>
    <dgm:cxn modelId="{25328708-4E19-4AAB-A626-B0909D0FD071}" type="presOf" srcId="{AE0C15BC-3AE7-421B-8614-DF3D9F6388A9}" destId="{0D1DF52C-D2F2-4F01-AB9B-D7C35EDED7F8}" srcOrd="0" destOrd="0" presId="urn:microsoft.com/office/officeart/2005/8/layout/chevron1"/>
    <dgm:cxn modelId="{6D20DA19-5719-40C7-8002-415EE5E7C612}" type="presOf" srcId="{22AFEF38-3F49-476C-B2C0-793B3E814829}" destId="{ACE49203-6B64-4EED-BADF-5663C455BF4D}" srcOrd="0" destOrd="0" presId="urn:microsoft.com/office/officeart/2005/8/layout/chevron1"/>
    <dgm:cxn modelId="{A5834560-F027-4B57-A232-D97607E261F1}" type="presOf" srcId="{7066D660-34DE-4589-ABE5-B75CC1BFDA4F}" destId="{A7CC9F6E-2CB3-4148-A05D-86FDC2D69928}" srcOrd="0" destOrd="0" presId="urn:microsoft.com/office/officeart/2005/8/layout/chevron1"/>
    <dgm:cxn modelId="{5699D343-9EFA-486E-AB77-96ECF63BE6C6}" srcId="{975FA1DB-27BC-48D7-B27D-08DA1CFD375D}" destId="{F883300C-4910-4574-8478-9A254E1C25DB}" srcOrd="3" destOrd="0" parTransId="{C3F42444-4C13-401B-AEF9-38D5799BD6C1}" sibTransId="{5E858A2B-7FE5-4551-B157-7D813E61EDC5}"/>
    <dgm:cxn modelId="{BC5A4668-D0CE-4614-899D-234252D6520B}" srcId="{975FA1DB-27BC-48D7-B27D-08DA1CFD375D}" destId="{7066D660-34DE-4589-ABE5-B75CC1BFDA4F}" srcOrd="5" destOrd="0" parTransId="{D15DC3BD-1501-4EE8-BFA7-5584694C6A33}" sibTransId="{D72A9AF1-D1E9-481A-8174-FE544A8E6265}"/>
    <dgm:cxn modelId="{416FDF6F-5781-4A5C-97FC-5C3B6864AC34}" type="presOf" srcId="{6F15B606-D0B2-4ECF-A52B-1C0CD6BCC6ED}" destId="{85FF1A0D-F620-4C9F-9D9C-C96E990BF492}" srcOrd="0" destOrd="0" presId="urn:microsoft.com/office/officeart/2005/8/layout/chevron1"/>
    <dgm:cxn modelId="{9B4C9A7D-D02A-41B6-BB4D-65AB96B6DCA0}" srcId="{975FA1DB-27BC-48D7-B27D-08DA1CFD375D}" destId="{774D4E7A-740F-474D-9391-082845EFF65D}" srcOrd="1" destOrd="0" parTransId="{7AD7B32D-DBE7-4940-9DCE-32FC025F9F91}" sibTransId="{F400CEF7-4E7A-4154-8C35-8E1F3FEF1200}"/>
    <dgm:cxn modelId="{34A20592-FC4E-46C9-86BD-ED71D5A60DC4}" type="presOf" srcId="{975FA1DB-27BC-48D7-B27D-08DA1CFD375D}" destId="{2FBADD22-056D-4B93-8696-F3E4E5175412}" srcOrd="0" destOrd="0" presId="urn:microsoft.com/office/officeart/2005/8/layout/chevron1"/>
    <dgm:cxn modelId="{877A1293-CA3C-41D8-9693-D479056DE7AD}" srcId="{975FA1DB-27BC-48D7-B27D-08DA1CFD375D}" destId="{6F15B606-D0B2-4ECF-A52B-1C0CD6BCC6ED}" srcOrd="4" destOrd="0" parTransId="{6D758C0C-B10A-48B4-8DA6-643AEBDA4139}" sibTransId="{4EC0C7E3-97EF-4E3F-A8D0-A9AC8AFFAFB1}"/>
    <dgm:cxn modelId="{335975B5-D08B-48D3-85F6-C47FEF0A3784}" type="presOf" srcId="{774D4E7A-740F-474D-9391-082845EFF65D}" destId="{5E75E1E0-68FB-432C-B14A-E78D52673638}" srcOrd="0" destOrd="0" presId="urn:microsoft.com/office/officeart/2005/8/layout/chevron1"/>
    <dgm:cxn modelId="{529E71D2-40C1-4FB3-A691-393F7DB50FB6}" srcId="{975FA1DB-27BC-48D7-B27D-08DA1CFD375D}" destId="{AE0C15BC-3AE7-421B-8614-DF3D9F6388A9}" srcOrd="0" destOrd="0" parTransId="{3072D9D9-1C4E-4DA0-9298-DA291CED5E96}" sibTransId="{73C502F1-7E7F-40FC-B15D-D7309E56584B}"/>
    <dgm:cxn modelId="{ED96A2D2-CC68-4B0F-8ECD-57B8C6044EE9}" srcId="{975FA1DB-27BC-48D7-B27D-08DA1CFD375D}" destId="{22AFEF38-3F49-476C-B2C0-793B3E814829}" srcOrd="2" destOrd="0" parTransId="{54D51E93-28D6-41F6-91ED-189295945BDD}" sibTransId="{F87B6643-8687-4A30-83FD-93CE7BA95581}"/>
    <dgm:cxn modelId="{EAADCCE0-1304-400E-9FF2-0FA5012A9991}" type="presOf" srcId="{F883300C-4910-4574-8478-9A254E1C25DB}" destId="{F759736B-303E-41F9-AB74-E09104C398FF}" srcOrd="0" destOrd="0" presId="urn:microsoft.com/office/officeart/2005/8/layout/chevron1"/>
    <dgm:cxn modelId="{240386AF-FA84-49EB-A2F1-3B8347881C43}" type="presParOf" srcId="{2FBADD22-056D-4B93-8696-F3E4E5175412}" destId="{0D1DF52C-D2F2-4F01-AB9B-D7C35EDED7F8}" srcOrd="0" destOrd="0" presId="urn:microsoft.com/office/officeart/2005/8/layout/chevron1"/>
    <dgm:cxn modelId="{8FC59F1C-EDBC-4D0C-B76D-A80D23C2909D}" type="presParOf" srcId="{2FBADD22-056D-4B93-8696-F3E4E5175412}" destId="{E716324F-9238-4505-9348-43963E8EF9C2}" srcOrd="1" destOrd="0" presId="urn:microsoft.com/office/officeart/2005/8/layout/chevron1"/>
    <dgm:cxn modelId="{1B0BE7EC-6D72-4CCC-9C0A-2002136C6CA3}" type="presParOf" srcId="{2FBADD22-056D-4B93-8696-F3E4E5175412}" destId="{5E75E1E0-68FB-432C-B14A-E78D52673638}" srcOrd="2" destOrd="0" presId="urn:microsoft.com/office/officeart/2005/8/layout/chevron1"/>
    <dgm:cxn modelId="{8B96FDE1-6A55-4C6E-9B63-C4D461FA97FC}" type="presParOf" srcId="{2FBADD22-056D-4B93-8696-F3E4E5175412}" destId="{BBA5AF83-F754-4A88-AC6B-E615149BFC7A}" srcOrd="3" destOrd="0" presId="urn:microsoft.com/office/officeart/2005/8/layout/chevron1"/>
    <dgm:cxn modelId="{BEF951AD-BEDA-4972-B1A3-429151718189}" type="presParOf" srcId="{2FBADD22-056D-4B93-8696-F3E4E5175412}" destId="{ACE49203-6B64-4EED-BADF-5663C455BF4D}" srcOrd="4" destOrd="0" presId="urn:microsoft.com/office/officeart/2005/8/layout/chevron1"/>
    <dgm:cxn modelId="{B1ADF518-0943-4642-8173-A437150E4021}" type="presParOf" srcId="{2FBADD22-056D-4B93-8696-F3E4E5175412}" destId="{6EF00F25-1885-40E6-B09F-640B46867FA9}" srcOrd="5" destOrd="0" presId="urn:microsoft.com/office/officeart/2005/8/layout/chevron1"/>
    <dgm:cxn modelId="{6FF06057-57E1-4EE0-8DDA-C34848C37DF6}" type="presParOf" srcId="{2FBADD22-056D-4B93-8696-F3E4E5175412}" destId="{F759736B-303E-41F9-AB74-E09104C398FF}" srcOrd="6" destOrd="0" presId="urn:microsoft.com/office/officeart/2005/8/layout/chevron1"/>
    <dgm:cxn modelId="{D188A7F8-FA6E-4EE6-879C-3A62725CBF86}" type="presParOf" srcId="{2FBADD22-056D-4B93-8696-F3E4E5175412}" destId="{CAE313EB-4DF0-434D-A111-22807B230914}" srcOrd="7" destOrd="0" presId="urn:microsoft.com/office/officeart/2005/8/layout/chevron1"/>
    <dgm:cxn modelId="{FF3E7D64-47F4-4165-BF92-CBC3DD5FB47D}" type="presParOf" srcId="{2FBADD22-056D-4B93-8696-F3E4E5175412}" destId="{85FF1A0D-F620-4C9F-9D9C-C96E990BF492}" srcOrd="8" destOrd="0" presId="urn:microsoft.com/office/officeart/2005/8/layout/chevron1"/>
    <dgm:cxn modelId="{5EDA303D-E3EE-49A3-93C4-2BB60D48201E}" type="presParOf" srcId="{2FBADD22-056D-4B93-8696-F3E4E5175412}" destId="{52F28025-CB55-4AA4-9DF7-4FDDAD1C373E}" srcOrd="9" destOrd="0" presId="urn:microsoft.com/office/officeart/2005/8/layout/chevron1"/>
    <dgm:cxn modelId="{CF0A4CAA-02C1-4547-A3D1-BC41B3A8E1FF}" type="presParOf" srcId="{2FBADD22-056D-4B93-8696-F3E4E5175412}" destId="{A7CC9F6E-2CB3-4148-A05D-86FDC2D69928}" srcOrd="10" destOrd="0" presId="urn:microsoft.com/office/officeart/2005/8/layout/chevron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5E8E237-08EC-43C9-8655-CA0FA659E3AD}" type="doc">
      <dgm:prSet loTypeId="urn:microsoft.com/office/officeart/2005/8/layout/hProcess9" loCatId="process" qsTypeId="urn:microsoft.com/office/officeart/2005/8/quickstyle/simple1" qsCatId="simple" csTypeId="urn:microsoft.com/office/officeart/2005/8/colors/accent1_2" csCatId="accent1" phldr="1"/>
      <dgm:spPr/>
      <dgm:t>
        <a:bodyPr/>
        <a:lstStyle/>
        <a:p>
          <a:endParaRPr lang="zh-CN" altLang="en-US"/>
        </a:p>
      </dgm:t>
    </dgm:pt>
    <dgm:pt modelId="{1A08031A-DB90-44DE-A353-60B5551B6587}">
      <dgm:prSet custT="1"/>
      <dgm:spPr/>
      <dgm:t>
        <a:bodyPr/>
        <a:lstStyle/>
        <a:p>
          <a:pPr algn="l"/>
          <a:r>
            <a:rPr lang="zh-CN" altLang="en-US" sz="1600" dirty="0"/>
            <a:t>分析建模，确定组件特性 成果：组件规格说明文档</a:t>
          </a:r>
        </a:p>
      </dgm:t>
    </dgm:pt>
    <dgm:pt modelId="{2D79EB88-8F86-4D19-B718-99F44622D4D7}" type="parTrans" cxnId="{01738BEC-DCB9-4514-A9A5-1E0362A9D557}">
      <dgm:prSet/>
      <dgm:spPr/>
      <dgm:t>
        <a:bodyPr/>
        <a:lstStyle/>
        <a:p>
          <a:endParaRPr lang="zh-CN" altLang="en-US"/>
        </a:p>
      </dgm:t>
    </dgm:pt>
    <dgm:pt modelId="{0C350BFD-0B85-4B00-B23D-E9436CF7DA81}" type="sibTrans" cxnId="{01738BEC-DCB9-4514-A9A5-1E0362A9D557}">
      <dgm:prSet/>
      <dgm:spPr/>
      <dgm:t>
        <a:bodyPr/>
        <a:lstStyle/>
        <a:p>
          <a:endParaRPr lang="zh-CN" altLang="en-US"/>
        </a:p>
      </dgm:t>
    </dgm:pt>
    <dgm:pt modelId="{E01A6AB2-02A8-4B2A-BCF1-57FFA954A85B}">
      <dgm:prSet custT="1"/>
      <dgm:spPr/>
      <dgm:t>
        <a:bodyPr/>
        <a:lstStyle/>
        <a:p>
          <a:pPr algn="l"/>
          <a:r>
            <a:rPr lang="zh-CN" altLang="en-US" sz="1600" dirty="0"/>
            <a:t>进行功能逻辑和数据对象的设计 成果：组件设计文档</a:t>
          </a:r>
        </a:p>
      </dgm:t>
    </dgm:pt>
    <dgm:pt modelId="{5BDC7602-A04F-475C-B1EA-1D884CFB3289}" type="parTrans" cxnId="{E4F59C00-4775-42BF-AEFB-92002077EF38}">
      <dgm:prSet/>
      <dgm:spPr/>
      <dgm:t>
        <a:bodyPr/>
        <a:lstStyle/>
        <a:p>
          <a:endParaRPr lang="zh-CN" altLang="en-US"/>
        </a:p>
      </dgm:t>
    </dgm:pt>
    <dgm:pt modelId="{7DB77CAA-25E5-464F-BF51-0D63045DB152}" type="sibTrans" cxnId="{E4F59C00-4775-42BF-AEFB-92002077EF38}">
      <dgm:prSet/>
      <dgm:spPr/>
      <dgm:t>
        <a:bodyPr/>
        <a:lstStyle/>
        <a:p>
          <a:endParaRPr lang="zh-CN" altLang="en-US"/>
        </a:p>
      </dgm:t>
    </dgm:pt>
    <dgm:pt modelId="{6F67920A-7520-401E-948C-47C9CF65CC78}">
      <dgm:prSet custT="1"/>
      <dgm:spPr/>
      <dgm:t>
        <a:bodyPr/>
        <a:lstStyle/>
        <a:p>
          <a:pPr algn="l"/>
          <a:r>
            <a:rPr lang="zh-CN" altLang="en-US" sz="1600" dirty="0"/>
            <a:t>基于操作环境对组件进行代码实现</a:t>
          </a:r>
        </a:p>
      </dgm:t>
    </dgm:pt>
    <dgm:pt modelId="{BC0A6F15-B23E-4D31-AC23-B43231781B5E}" type="parTrans" cxnId="{C05D0EFD-75C9-42D1-BE65-55AE9383B0FB}">
      <dgm:prSet/>
      <dgm:spPr/>
      <dgm:t>
        <a:bodyPr/>
        <a:lstStyle/>
        <a:p>
          <a:endParaRPr lang="zh-CN" altLang="en-US"/>
        </a:p>
      </dgm:t>
    </dgm:pt>
    <dgm:pt modelId="{53D5DE4B-396B-4F07-A95B-75752BC13736}" type="sibTrans" cxnId="{C05D0EFD-75C9-42D1-BE65-55AE9383B0FB}">
      <dgm:prSet/>
      <dgm:spPr/>
      <dgm:t>
        <a:bodyPr/>
        <a:lstStyle/>
        <a:p>
          <a:endParaRPr lang="zh-CN" altLang="en-US"/>
        </a:p>
      </dgm:t>
    </dgm:pt>
    <dgm:pt modelId="{F7227A59-DCDC-4E6B-8863-7E2150ACCC2C}">
      <dgm:prSet custT="1"/>
      <dgm:spPr/>
      <dgm:t>
        <a:bodyPr/>
        <a:lstStyle/>
        <a:p>
          <a:pPr algn="l"/>
          <a:r>
            <a:rPr lang="zh-CN" altLang="en-US" sz="1600" dirty="0"/>
            <a:t>测试组件是否满足需求</a:t>
          </a:r>
        </a:p>
      </dgm:t>
    </dgm:pt>
    <dgm:pt modelId="{DF24AD02-9F1C-4A8D-B097-0880ECF0EBE7}" type="parTrans" cxnId="{67CDEE58-DB63-42CB-86DB-AECF7AC4E593}">
      <dgm:prSet/>
      <dgm:spPr/>
      <dgm:t>
        <a:bodyPr/>
        <a:lstStyle/>
        <a:p>
          <a:endParaRPr lang="zh-CN" altLang="en-US"/>
        </a:p>
      </dgm:t>
    </dgm:pt>
    <dgm:pt modelId="{04232A5A-441E-4290-8A98-0826927D030A}" type="sibTrans" cxnId="{67CDEE58-DB63-42CB-86DB-AECF7AC4E593}">
      <dgm:prSet/>
      <dgm:spPr/>
      <dgm:t>
        <a:bodyPr/>
        <a:lstStyle/>
        <a:p>
          <a:endParaRPr lang="zh-CN" altLang="en-US"/>
        </a:p>
      </dgm:t>
    </dgm:pt>
    <dgm:pt modelId="{BA8E2704-A561-4A66-9DAB-EF19B7AE7907}">
      <dgm:prSet custT="1"/>
      <dgm:spPr/>
      <dgm:t>
        <a:bodyPr/>
        <a:lstStyle/>
        <a:p>
          <a:pPr algn="l"/>
          <a:r>
            <a:rPr lang="zh-CN" altLang="en-US" sz="1600" dirty="0"/>
            <a:t>提供打包和部署描述机制</a:t>
          </a:r>
        </a:p>
      </dgm:t>
    </dgm:pt>
    <dgm:pt modelId="{AD22D0FB-C2A5-4D75-9642-CED60C1A6DD1}" type="parTrans" cxnId="{748A63C6-E733-46B3-A2D4-D633B55F6694}">
      <dgm:prSet/>
      <dgm:spPr/>
      <dgm:t>
        <a:bodyPr/>
        <a:lstStyle/>
        <a:p>
          <a:endParaRPr lang="zh-CN" altLang="en-US"/>
        </a:p>
      </dgm:t>
    </dgm:pt>
    <dgm:pt modelId="{AC36FAE4-8DF3-440F-A620-AB9173DD6230}" type="sibTrans" cxnId="{748A63C6-E733-46B3-A2D4-D633B55F6694}">
      <dgm:prSet/>
      <dgm:spPr/>
      <dgm:t>
        <a:bodyPr/>
        <a:lstStyle/>
        <a:p>
          <a:endParaRPr lang="zh-CN" altLang="en-US"/>
        </a:p>
      </dgm:t>
    </dgm:pt>
    <dgm:pt modelId="{DB8F54EA-C4E9-4E6E-A19A-3F669EA0F20F}">
      <dgm:prSet custT="1"/>
      <dgm:spPr/>
      <dgm:t>
        <a:bodyPr/>
        <a:lstStyle/>
        <a:p>
          <a:r>
            <a:rPr lang="zh-CN" altLang="en-US" sz="1600" dirty="0"/>
            <a:t>更新扩大组件功能，解决使用过程中出现的问题</a:t>
          </a:r>
        </a:p>
      </dgm:t>
    </dgm:pt>
    <dgm:pt modelId="{0A7179F6-6079-49EC-BBA4-C5EB8F0540AA}" type="parTrans" cxnId="{4E02D445-9D53-43A2-A8AF-8AA2D7535C76}">
      <dgm:prSet/>
      <dgm:spPr/>
      <dgm:t>
        <a:bodyPr/>
        <a:lstStyle/>
        <a:p>
          <a:endParaRPr lang="zh-CN" altLang="en-US"/>
        </a:p>
      </dgm:t>
    </dgm:pt>
    <dgm:pt modelId="{F2F2793A-C409-4B71-97FC-3C17414ABBCD}" type="sibTrans" cxnId="{4E02D445-9D53-43A2-A8AF-8AA2D7535C76}">
      <dgm:prSet/>
      <dgm:spPr/>
      <dgm:t>
        <a:bodyPr/>
        <a:lstStyle/>
        <a:p>
          <a:endParaRPr lang="zh-CN" altLang="en-US"/>
        </a:p>
      </dgm:t>
    </dgm:pt>
    <dgm:pt modelId="{C94B123A-AE8E-451B-85E8-EDDC2FB0A895}" type="pres">
      <dgm:prSet presAssocID="{45E8E237-08EC-43C9-8655-CA0FA659E3AD}" presName="CompostProcess" presStyleCnt="0">
        <dgm:presLayoutVars>
          <dgm:dir/>
          <dgm:resizeHandles val="exact"/>
        </dgm:presLayoutVars>
      </dgm:prSet>
      <dgm:spPr/>
    </dgm:pt>
    <dgm:pt modelId="{36C614B4-C874-4289-8EDA-5B077E1DE96B}" type="pres">
      <dgm:prSet presAssocID="{45E8E237-08EC-43C9-8655-CA0FA659E3AD}" presName="arrow" presStyleLbl="bgShp" presStyleIdx="0" presStyleCnt="1" custScaleX="1165" custScaleY="14202" custLinFactNeighborX="-3314" custLinFactNeighborY="11233"/>
      <dgm:spPr/>
    </dgm:pt>
    <dgm:pt modelId="{716F37B5-A8F4-4838-98CD-7194E03AD501}" type="pres">
      <dgm:prSet presAssocID="{45E8E237-08EC-43C9-8655-CA0FA659E3AD}" presName="linearProcess" presStyleCnt="0"/>
      <dgm:spPr/>
    </dgm:pt>
    <dgm:pt modelId="{AF4815BD-64BB-49AF-89BA-F29340E73B02}" type="pres">
      <dgm:prSet presAssocID="{1A08031A-DB90-44DE-A353-60B5551B6587}" presName="textNode" presStyleLbl="node1" presStyleIdx="0" presStyleCnt="6" custScaleY="214204">
        <dgm:presLayoutVars>
          <dgm:bulletEnabled val="1"/>
        </dgm:presLayoutVars>
      </dgm:prSet>
      <dgm:spPr/>
    </dgm:pt>
    <dgm:pt modelId="{B10AB003-677E-4A31-8015-3829265DAC1D}" type="pres">
      <dgm:prSet presAssocID="{0C350BFD-0B85-4B00-B23D-E9436CF7DA81}" presName="sibTrans" presStyleCnt="0"/>
      <dgm:spPr/>
    </dgm:pt>
    <dgm:pt modelId="{B97CDA03-1338-4AA6-864F-A6BA63F38080}" type="pres">
      <dgm:prSet presAssocID="{E01A6AB2-02A8-4B2A-BCF1-57FFA954A85B}" presName="textNode" presStyleLbl="node1" presStyleIdx="1" presStyleCnt="6" custScaleY="214204" custLinFactNeighborX="-32301" custLinFactNeighborY="-212">
        <dgm:presLayoutVars>
          <dgm:bulletEnabled val="1"/>
        </dgm:presLayoutVars>
      </dgm:prSet>
      <dgm:spPr/>
    </dgm:pt>
    <dgm:pt modelId="{A32C2F1A-2D37-4540-A930-BDA7334190A3}" type="pres">
      <dgm:prSet presAssocID="{7DB77CAA-25E5-464F-BF51-0D63045DB152}" presName="sibTrans" presStyleCnt="0"/>
      <dgm:spPr/>
    </dgm:pt>
    <dgm:pt modelId="{B41B0D6B-D86F-4D23-BCFE-664F4131941A}" type="pres">
      <dgm:prSet presAssocID="{6F67920A-7520-401E-948C-47C9CF65CC78}" presName="textNode" presStyleLbl="node1" presStyleIdx="2" presStyleCnt="6" custScaleY="214204" custLinFactNeighborX="-32301" custLinFactNeighborY="-212">
        <dgm:presLayoutVars>
          <dgm:bulletEnabled val="1"/>
        </dgm:presLayoutVars>
      </dgm:prSet>
      <dgm:spPr/>
    </dgm:pt>
    <dgm:pt modelId="{658A0D9A-037C-41A3-ABC6-F71CD44F40E1}" type="pres">
      <dgm:prSet presAssocID="{53D5DE4B-396B-4F07-A95B-75752BC13736}" presName="sibTrans" presStyleCnt="0"/>
      <dgm:spPr/>
    </dgm:pt>
    <dgm:pt modelId="{678DCDC7-A0E0-4930-A6B9-912F2D44BA26}" type="pres">
      <dgm:prSet presAssocID="{F7227A59-DCDC-4E6B-8863-7E2150ACCC2C}" presName="textNode" presStyleLbl="node1" presStyleIdx="3" presStyleCnt="6" custScaleY="214204" custLinFactNeighborX="-32301" custLinFactNeighborY="-212">
        <dgm:presLayoutVars>
          <dgm:bulletEnabled val="1"/>
        </dgm:presLayoutVars>
      </dgm:prSet>
      <dgm:spPr/>
    </dgm:pt>
    <dgm:pt modelId="{295C7AA9-B9AA-493C-BD16-C5E0B816153B}" type="pres">
      <dgm:prSet presAssocID="{04232A5A-441E-4290-8A98-0826927D030A}" presName="sibTrans" presStyleCnt="0"/>
      <dgm:spPr/>
    </dgm:pt>
    <dgm:pt modelId="{FD0E6B19-A0D6-422A-BBF2-04848BF40CD5}" type="pres">
      <dgm:prSet presAssocID="{BA8E2704-A561-4A66-9DAB-EF19B7AE7907}" presName="textNode" presStyleLbl="node1" presStyleIdx="4" presStyleCnt="6" custScaleY="214204" custLinFactNeighborX="-32301" custLinFactNeighborY="-212">
        <dgm:presLayoutVars>
          <dgm:bulletEnabled val="1"/>
        </dgm:presLayoutVars>
      </dgm:prSet>
      <dgm:spPr/>
    </dgm:pt>
    <dgm:pt modelId="{0B5FF676-E007-4921-96B5-ACAB8D571835}" type="pres">
      <dgm:prSet presAssocID="{AC36FAE4-8DF3-440F-A620-AB9173DD6230}" presName="sibTrans" presStyleCnt="0"/>
      <dgm:spPr/>
    </dgm:pt>
    <dgm:pt modelId="{8CC8B31B-28E2-4442-943C-4151464C7DED}" type="pres">
      <dgm:prSet presAssocID="{DB8F54EA-C4E9-4E6E-A19A-3F669EA0F20F}" presName="textNode" presStyleLbl="node1" presStyleIdx="5" presStyleCnt="6" custScaleY="214204">
        <dgm:presLayoutVars>
          <dgm:bulletEnabled val="1"/>
        </dgm:presLayoutVars>
      </dgm:prSet>
      <dgm:spPr/>
    </dgm:pt>
  </dgm:ptLst>
  <dgm:cxnLst>
    <dgm:cxn modelId="{E4F59C00-4775-42BF-AEFB-92002077EF38}" srcId="{45E8E237-08EC-43C9-8655-CA0FA659E3AD}" destId="{E01A6AB2-02A8-4B2A-BCF1-57FFA954A85B}" srcOrd="1" destOrd="0" parTransId="{5BDC7602-A04F-475C-B1EA-1D884CFB3289}" sibTransId="{7DB77CAA-25E5-464F-BF51-0D63045DB152}"/>
    <dgm:cxn modelId="{2DA63301-782A-4DA8-99A7-29822A8A7BB1}" type="presOf" srcId="{BA8E2704-A561-4A66-9DAB-EF19B7AE7907}" destId="{FD0E6B19-A0D6-422A-BBF2-04848BF40CD5}" srcOrd="0" destOrd="0" presId="urn:microsoft.com/office/officeart/2005/8/layout/hProcess9"/>
    <dgm:cxn modelId="{2CFB7960-1811-4430-B9B3-2EBC2EEE7FC1}" type="presOf" srcId="{E01A6AB2-02A8-4B2A-BCF1-57FFA954A85B}" destId="{B97CDA03-1338-4AA6-864F-A6BA63F38080}" srcOrd="0" destOrd="0" presId="urn:microsoft.com/office/officeart/2005/8/layout/hProcess9"/>
    <dgm:cxn modelId="{4E02D445-9D53-43A2-A8AF-8AA2D7535C76}" srcId="{45E8E237-08EC-43C9-8655-CA0FA659E3AD}" destId="{DB8F54EA-C4E9-4E6E-A19A-3F669EA0F20F}" srcOrd="5" destOrd="0" parTransId="{0A7179F6-6079-49EC-BBA4-C5EB8F0540AA}" sibTransId="{F2F2793A-C409-4B71-97FC-3C17414ABBCD}"/>
    <dgm:cxn modelId="{78F06271-802D-4E9A-83DF-BB13AC3F34F9}" type="presOf" srcId="{F7227A59-DCDC-4E6B-8863-7E2150ACCC2C}" destId="{678DCDC7-A0E0-4930-A6B9-912F2D44BA26}" srcOrd="0" destOrd="0" presId="urn:microsoft.com/office/officeart/2005/8/layout/hProcess9"/>
    <dgm:cxn modelId="{67CDEE58-DB63-42CB-86DB-AECF7AC4E593}" srcId="{45E8E237-08EC-43C9-8655-CA0FA659E3AD}" destId="{F7227A59-DCDC-4E6B-8863-7E2150ACCC2C}" srcOrd="3" destOrd="0" parTransId="{DF24AD02-9F1C-4A8D-B097-0880ECF0EBE7}" sibTransId="{04232A5A-441E-4290-8A98-0826927D030A}"/>
    <dgm:cxn modelId="{748A63C6-E733-46B3-A2D4-D633B55F6694}" srcId="{45E8E237-08EC-43C9-8655-CA0FA659E3AD}" destId="{BA8E2704-A561-4A66-9DAB-EF19B7AE7907}" srcOrd="4" destOrd="0" parTransId="{AD22D0FB-C2A5-4D75-9642-CED60C1A6DD1}" sibTransId="{AC36FAE4-8DF3-440F-A620-AB9173DD6230}"/>
    <dgm:cxn modelId="{60027DDE-BD6A-4779-A1AC-C18A86277BAE}" type="presOf" srcId="{6F67920A-7520-401E-948C-47C9CF65CC78}" destId="{B41B0D6B-D86F-4D23-BCFE-664F4131941A}" srcOrd="0" destOrd="0" presId="urn:microsoft.com/office/officeart/2005/8/layout/hProcess9"/>
    <dgm:cxn modelId="{04E3BAE7-D130-4171-8801-996E94A806CE}" type="presOf" srcId="{1A08031A-DB90-44DE-A353-60B5551B6587}" destId="{AF4815BD-64BB-49AF-89BA-F29340E73B02}" srcOrd="0" destOrd="0" presId="urn:microsoft.com/office/officeart/2005/8/layout/hProcess9"/>
    <dgm:cxn modelId="{01738BEC-DCB9-4514-A9A5-1E0362A9D557}" srcId="{45E8E237-08EC-43C9-8655-CA0FA659E3AD}" destId="{1A08031A-DB90-44DE-A353-60B5551B6587}" srcOrd="0" destOrd="0" parTransId="{2D79EB88-8F86-4D19-B718-99F44622D4D7}" sibTransId="{0C350BFD-0B85-4B00-B23D-E9436CF7DA81}"/>
    <dgm:cxn modelId="{61D35AF0-940D-4263-B72A-C9FD6D269972}" type="presOf" srcId="{45E8E237-08EC-43C9-8655-CA0FA659E3AD}" destId="{C94B123A-AE8E-451B-85E8-EDDC2FB0A895}" srcOrd="0" destOrd="0" presId="urn:microsoft.com/office/officeart/2005/8/layout/hProcess9"/>
    <dgm:cxn modelId="{C05D0EFD-75C9-42D1-BE65-55AE9383B0FB}" srcId="{45E8E237-08EC-43C9-8655-CA0FA659E3AD}" destId="{6F67920A-7520-401E-948C-47C9CF65CC78}" srcOrd="2" destOrd="0" parTransId="{BC0A6F15-B23E-4D31-AC23-B43231781B5E}" sibTransId="{53D5DE4B-396B-4F07-A95B-75752BC13736}"/>
    <dgm:cxn modelId="{C7551CFD-E2DB-4AA6-B7C0-5E9F08975683}" type="presOf" srcId="{DB8F54EA-C4E9-4E6E-A19A-3F669EA0F20F}" destId="{8CC8B31B-28E2-4442-943C-4151464C7DED}" srcOrd="0" destOrd="0" presId="urn:microsoft.com/office/officeart/2005/8/layout/hProcess9"/>
    <dgm:cxn modelId="{A6730342-646E-4866-8B8D-26F2E61FB846}" type="presParOf" srcId="{C94B123A-AE8E-451B-85E8-EDDC2FB0A895}" destId="{36C614B4-C874-4289-8EDA-5B077E1DE96B}" srcOrd="0" destOrd="0" presId="urn:microsoft.com/office/officeart/2005/8/layout/hProcess9"/>
    <dgm:cxn modelId="{C9C9FA54-C82E-4996-8B2E-6F3C090F2EC4}" type="presParOf" srcId="{C94B123A-AE8E-451B-85E8-EDDC2FB0A895}" destId="{716F37B5-A8F4-4838-98CD-7194E03AD501}" srcOrd="1" destOrd="0" presId="urn:microsoft.com/office/officeart/2005/8/layout/hProcess9"/>
    <dgm:cxn modelId="{A6E2FF24-1B8D-4848-8400-869517D1156D}" type="presParOf" srcId="{716F37B5-A8F4-4838-98CD-7194E03AD501}" destId="{AF4815BD-64BB-49AF-89BA-F29340E73B02}" srcOrd="0" destOrd="0" presId="urn:microsoft.com/office/officeart/2005/8/layout/hProcess9"/>
    <dgm:cxn modelId="{5D5225E6-C1B9-4896-8B7E-28D10A5D9F0A}" type="presParOf" srcId="{716F37B5-A8F4-4838-98CD-7194E03AD501}" destId="{B10AB003-677E-4A31-8015-3829265DAC1D}" srcOrd="1" destOrd="0" presId="urn:microsoft.com/office/officeart/2005/8/layout/hProcess9"/>
    <dgm:cxn modelId="{2FF8D849-4F90-4DEE-AD73-A99E7B71E269}" type="presParOf" srcId="{716F37B5-A8F4-4838-98CD-7194E03AD501}" destId="{B97CDA03-1338-4AA6-864F-A6BA63F38080}" srcOrd="2" destOrd="0" presId="urn:microsoft.com/office/officeart/2005/8/layout/hProcess9"/>
    <dgm:cxn modelId="{BDFCA1AA-B008-41A9-B368-5CAB4FAF6F92}" type="presParOf" srcId="{716F37B5-A8F4-4838-98CD-7194E03AD501}" destId="{A32C2F1A-2D37-4540-A930-BDA7334190A3}" srcOrd="3" destOrd="0" presId="urn:microsoft.com/office/officeart/2005/8/layout/hProcess9"/>
    <dgm:cxn modelId="{E1C5D1AC-ED6C-418C-934D-DFEDE662A8ED}" type="presParOf" srcId="{716F37B5-A8F4-4838-98CD-7194E03AD501}" destId="{B41B0D6B-D86F-4D23-BCFE-664F4131941A}" srcOrd="4" destOrd="0" presId="urn:microsoft.com/office/officeart/2005/8/layout/hProcess9"/>
    <dgm:cxn modelId="{8851851E-5CF2-494C-BD78-5793ACBFBF84}" type="presParOf" srcId="{716F37B5-A8F4-4838-98CD-7194E03AD501}" destId="{658A0D9A-037C-41A3-ABC6-F71CD44F40E1}" srcOrd="5" destOrd="0" presId="urn:microsoft.com/office/officeart/2005/8/layout/hProcess9"/>
    <dgm:cxn modelId="{E641B58F-C5EA-4513-9907-FB537CF1A696}" type="presParOf" srcId="{716F37B5-A8F4-4838-98CD-7194E03AD501}" destId="{678DCDC7-A0E0-4930-A6B9-912F2D44BA26}" srcOrd="6" destOrd="0" presId="urn:microsoft.com/office/officeart/2005/8/layout/hProcess9"/>
    <dgm:cxn modelId="{45CD53D0-BB44-42B2-983E-A4508EF0542C}" type="presParOf" srcId="{716F37B5-A8F4-4838-98CD-7194E03AD501}" destId="{295C7AA9-B9AA-493C-BD16-C5E0B816153B}" srcOrd="7" destOrd="0" presId="urn:microsoft.com/office/officeart/2005/8/layout/hProcess9"/>
    <dgm:cxn modelId="{6620F46E-BE58-4673-A461-54F1CA2C26B9}" type="presParOf" srcId="{716F37B5-A8F4-4838-98CD-7194E03AD501}" destId="{FD0E6B19-A0D6-422A-BBF2-04848BF40CD5}" srcOrd="8" destOrd="0" presId="urn:microsoft.com/office/officeart/2005/8/layout/hProcess9"/>
    <dgm:cxn modelId="{DE7D9362-A979-4E34-8ECD-9C93F5F2F773}" type="presParOf" srcId="{716F37B5-A8F4-4838-98CD-7194E03AD501}" destId="{0B5FF676-E007-4921-96B5-ACAB8D571835}" srcOrd="9" destOrd="0" presId="urn:microsoft.com/office/officeart/2005/8/layout/hProcess9"/>
    <dgm:cxn modelId="{FA450CFD-3756-44CA-A365-E249B2922C66}" type="presParOf" srcId="{716F37B5-A8F4-4838-98CD-7194E03AD501}" destId="{8CC8B31B-28E2-4442-943C-4151464C7DED}" srcOrd="10" destOrd="0" presId="urn:microsoft.com/office/officeart/2005/8/layout/hProcess9"/>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8AB110B-B9AE-4824-A13F-611E45DDC0F3}" type="doc">
      <dgm:prSet loTypeId="urn:microsoft.com/office/officeart/2005/8/layout/vList3" loCatId="list" qsTypeId="urn:microsoft.com/office/officeart/2005/8/quickstyle/simple1#7" qsCatId="simple" csTypeId="urn:microsoft.com/office/officeart/2005/8/colors/accent1_2#7" csCatId="accent1" phldr="1"/>
      <dgm:spPr/>
      <dgm:t>
        <a:bodyPr/>
        <a:lstStyle/>
        <a:p>
          <a:endParaRPr lang="zh-CN" altLang="en-US"/>
        </a:p>
      </dgm:t>
    </dgm:pt>
    <dgm:pt modelId="{01AE505B-F082-4CB5-8F31-DD8A06F3D3E1}" type="pres">
      <dgm:prSet presAssocID="{68AB110B-B9AE-4824-A13F-611E45DDC0F3}" presName="linearFlow" presStyleCnt="0">
        <dgm:presLayoutVars>
          <dgm:dir/>
          <dgm:resizeHandles val="exact"/>
        </dgm:presLayoutVars>
      </dgm:prSet>
      <dgm:spPr/>
    </dgm:pt>
  </dgm:ptLst>
  <dgm:cxnLst>
    <dgm:cxn modelId="{99C8D00D-CFD3-47F2-BDF4-DF6C8486D59D}" type="presOf" srcId="{68AB110B-B9AE-4824-A13F-611E45DDC0F3}" destId="{01AE505B-F082-4CB5-8F31-DD8A06F3D3E1}" srcOrd="0" destOrd="0" presId="urn:microsoft.com/office/officeart/2005/8/layout/v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69CF253-83F8-48A5-B030-14F233AF738F}" type="doc">
      <dgm:prSet loTypeId="urn:microsoft.com/office/officeart/2009/3/layout/DescendingProcess" loCatId="process" qsTypeId="urn:microsoft.com/office/officeart/2005/8/quickstyle/simple1" qsCatId="simple" csTypeId="urn:microsoft.com/office/officeart/2005/8/colors/accent1_2" csCatId="accent1"/>
      <dgm:spPr/>
      <dgm:t>
        <a:bodyPr/>
        <a:lstStyle/>
        <a:p>
          <a:endParaRPr lang="zh-CN" altLang="en-US"/>
        </a:p>
      </dgm:t>
    </dgm:pt>
    <dgm:pt modelId="{85FCF9D1-1049-4A55-AACC-14B66273A84D}">
      <dgm:prSet/>
      <dgm:spPr/>
      <dgm:t>
        <a:bodyPr/>
        <a:lstStyle/>
        <a:p>
          <a:r>
            <a:rPr lang="zh-CN"/>
            <a:t>需求</a:t>
          </a:r>
        </a:p>
      </dgm:t>
    </dgm:pt>
    <dgm:pt modelId="{E3199B43-97B9-4B4F-B86A-315149C98B98}" type="parTrans" cxnId="{226FBDC3-EAE3-42CE-9187-ECC5352FC80F}">
      <dgm:prSet/>
      <dgm:spPr/>
      <dgm:t>
        <a:bodyPr/>
        <a:lstStyle/>
        <a:p>
          <a:endParaRPr lang="zh-CN" altLang="en-US"/>
        </a:p>
      </dgm:t>
    </dgm:pt>
    <dgm:pt modelId="{BCB78E16-5E4C-4D14-99C5-2F36C170FE42}" type="sibTrans" cxnId="{226FBDC3-EAE3-42CE-9187-ECC5352FC80F}">
      <dgm:prSet/>
      <dgm:spPr/>
      <dgm:t>
        <a:bodyPr/>
        <a:lstStyle/>
        <a:p>
          <a:endParaRPr lang="zh-CN" altLang="en-US"/>
        </a:p>
      </dgm:t>
    </dgm:pt>
    <dgm:pt modelId="{CB90653F-0FE4-40AC-A743-6160484294C7}">
      <dgm:prSet/>
      <dgm:spPr/>
      <dgm:t>
        <a:bodyPr/>
        <a:lstStyle/>
        <a:p>
          <a:r>
            <a:rPr lang="zh-CN" dirty="0"/>
            <a:t>代码</a:t>
          </a:r>
        </a:p>
      </dgm:t>
    </dgm:pt>
    <dgm:pt modelId="{794D3EF4-54CE-4D26-9ED4-313F481CB247}" type="parTrans" cxnId="{069CD96E-E8FB-4F19-BA49-F7990A5F9FA5}">
      <dgm:prSet/>
      <dgm:spPr/>
      <dgm:t>
        <a:bodyPr/>
        <a:lstStyle/>
        <a:p>
          <a:endParaRPr lang="zh-CN" altLang="en-US"/>
        </a:p>
      </dgm:t>
    </dgm:pt>
    <dgm:pt modelId="{A52709C1-C1A2-4388-AD00-1CE1D0AD14E3}" type="sibTrans" cxnId="{069CD96E-E8FB-4F19-BA49-F7990A5F9FA5}">
      <dgm:prSet/>
      <dgm:spPr/>
      <dgm:t>
        <a:bodyPr/>
        <a:lstStyle/>
        <a:p>
          <a:endParaRPr lang="zh-CN" altLang="en-US"/>
        </a:p>
      </dgm:t>
    </dgm:pt>
    <dgm:pt modelId="{2D519DC8-26C9-4AEA-A071-A5B5F29A3867}">
      <dgm:prSet/>
      <dgm:spPr/>
      <dgm:t>
        <a:bodyPr/>
        <a:lstStyle/>
        <a:p>
          <a:r>
            <a:rPr lang="zh-CN"/>
            <a:t>构建</a:t>
          </a:r>
        </a:p>
      </dgm:t>
    </dgm:pt>
    <dgm:pt modelId="{B4C95DA9-3288-4CBB-A8D2-8A326DA4C533}" type="parTrans" cxnId="{2AD3EB45-2738-444B-BE1B-A65CEEEA2A20}">
      <dgm:prSet/>
      <dgm:spPr/>
      <dgm:t>
        <a:bodyPr/>
        <a:lstStyle/>
        <a:p>
          <a:endParaRPr lang="zh-CN" altLang="en-US"/>
        </a:p>
      </dgm:t>
    </dgm:pt>
    <dgm:pt modelId="{577F8A11-894D-4574-B5E3-E0B8975E54E9}" type="sibTrans" cxnId="{2AD3EB45-2738-444B-BE1B-A65CEEEA2A20}">
      <dgm:prSet/>
      <dgm:spPr/>
      <dgm:t>
        <a:bodyPr/>
        <a:lstStyle/>
        <a:p>
          <a:endParaRPr lang="zh-CN" altLang="en-US"/>
        </a:p>
      </dgm:t>
    </dgm:pt>
    <dgm:pt modelId="{B102FB11-454B-48A1-9AD1-77A1B255206A}">
      <dgm:prSet/>
      <dgm:spPr/>
      <dgm:t>
        <a:bodyPr/>
        <a:lstStyle/>
        <a:p>
          <a:r>
            <a:rPr lang="zh-CN"/>
            <a:t>测试</a:t>
          </a:r>
        </a:p>
      </dgm:t>
    </dgm:pt>
    <dgm:pt modelId="{FC267787-36E5-4491-A6A7-ED8C3513ADA7}" type="parTrans" cxnId="{5C8E2A3C-A7E6-4222-B502-E1870B43C1ED}">
      <dgm:prSet/>
      <dgm:spPr/>
      <dgm:t>
        <a:bodyPr/>
        <a:lstStyle/>
        <a:p>
          <a:endParaRPr lang="zh-CN" altLang="en-US"/>
        </a:p>
      </dgm:t>
    </dgm:pt>
    <dgm:pt modelId="{FD39A153-03C5-4DC9-AEF6-A3A406AA6DC4}" type="sibTrans" cxnId="{5C8E2A3C-A7E6-4222-B502-E1870B43C1ED}">
      <dgm:prSet/>
      <dgm:spPr/>
      <dgm:t>
        <a:bodyPr/>
        <a:lstStyle/>
        <a:p>
          <a:endParaRPr lang="zh-CN" altLang="en-US"/>
        </a:p>
      </dgm:t>
    </dgm:pt>
    <dgm:pt modelId="{77A7B3FF-ECF2-4379-A830-96B73D479311}">
      <dgm:prSet/>
      <dgm:spPr/>
      <dgm:t>
        <a:bodyPr/>
        <a:lstStyle/>
        <a:p>
          <a:r>
            <a:rPr lang="zh-CN"/>
            <a:t>发布</a:t>
          </a:r>
        </a:p>
      </dgm:t>
    </dgm:pt>
    <dgm:pt modelId="{E8E40783-7284-49D7-99F8-AB4871371109}" type="parTrans" cxnId="{2B4C6BCF-6056-45ED-BA3E-011AA98F8B93}">
      <dgm:prSet/>
      <dgm:spPr/>
      <dgm:t>
        <a:bodyPr/>
        <a:lstStyle/>
        <a:p>
          <a:endParaRPr lang="zh-CN" altLang="en-US"/>
        </a:p>
      </dgm:t>
    </dgm:pt>
    <dgm:pt modelId="{86744D53-5523-4FE3-8831-D360FA3E14F3}" type="sibTrans" cxnId="{2B4C6BCF-6056-45ED-BA3E-011AA98F8B93}">
      <dgm:prSet/>
      <dgm:spPr/>
      <dgm:t>
        <a:bodyPr/>
        <a:lstStyle/>
        <a:p>
          <a:endParaRPr lang="zh-CN" altLang="en-US"/>
        </a:p>
      </dgm:t>
    </dgm:pt>
    <dgm:pt modelId="{9C490826-4ACA-4FB0-8220-119600D538BD}" type="pres">
      <dgm:prSet presAssocID="{669CF253-83F8-48A5-B030-14F233AF738F}" presName="Name0" presStyleCnt="0">
        <dgm:presLayoutVars>
          <dgm:chMax val="7"/>
          <dgm:chPref val="5"/>
        </dgm:presLayoutVars>
      </dgm:prSet>
      <dgm:spPr/>
    </dgm:pt>
    <dgm:pt modelId="{D22BE2EE-F50F-4336-BF31-06D2DE3AD973}" type="pres">
      <dgm:prSet presAssocID="{669CF253-83F8-48A5-B030-14F233AF738F}" presName="arrowNode" presStyleLbl="node1" presStyleIdx="0" presStyleCnt="1"/>
      <dgm:spPr/>
    </dgm:pt>
    <dgm:pt modelId="{6402C2B8-2576-4952-9D2F-C709185DE73B}" type="pres">
      <dgm:prSet presAssocID="{85FCF9D1-1049-4A55-AACC-14B66273A84D}" presName="txNode1" presStyleLbl="revTx" presStyleIdx="0" presStyleCnt="5">
        <dgm:presLayoutVars>
          <dgm:bulletEnabled val="1"/>
        </dgm:presLayoutVars>
      </dgm:prSet>
      <dgm:spPr/>
    </dgm:pt>
    <dgm:pt modelId="{2110BC5E-F516-41A8-8A8E-D9043419107E}" type="pres">
      <dgm:prSet presAssocID="{CB90653F-0FE4-40AC-A743-6160484294C7}" presName="txNode2" presStyleLbl="revTx" presStyleIdx="1" presStyleCnt="5" custLinFactNeighborX="-12848" custLinFactNeighborY="-29213">
        <dgm:presLayoutVars>
          <dgm:bulletEnabled val="1"/>
        </dgm:presLayoutVars>
      </dgm:prSet>
      <dgm:spPr/>
    </dgm:pt>
    <dgm:pt modelId="{363A5615-B258-4DB7-A64B-ADE1E60BFBEA}" type="pres">
      <dgm:prSet presAssocID="{A52709C1-C1A2-4388-AD00-1CE1D0AD14E3}" presName="dotNode2" presStyleCnt="0"/>
      <dgm:spPr/>
    </dgm:pt>
    <dgm:pt modelId="{8D96CF08-2CA9-4126-B6CE-7AEBC7E84F7B}" type="pres">
      <dgm:prSet presAssocID="{A52709C1-C1A2-4388-AD00-1CE1D0AD14E3}" presName="dotRepeatNode" presStyleLbl="fgShp" presStyleIdx="0" presStyleCnt="3"/>
      <dgm:spPr/>
    </dgm:pt>
    <dgm:pt modelId="{D285E6C1-8885-4B5C-845B-A7493F2ED60F}" type="pres">
      <dgm:prSet presAssocID="{2D519DC8-26C9-4AEA-A071-A5B5F29A3867}" presName="txNode3" presStyleLbl="revTx" presStyleIdx="2" presStyleCnt="5">
        <dgm:presLayoutVars>
          <dgm:bulletEnabled val="1"/>
        </dgm:presLayoutVars>
      </dgm:prSet>
      <dgm:spPr/>
    </dgm:pt>
    <dgm:pt modelId="{8AF62E69-7AC8-45F8-B22C-BB6F98F87BE8}" type="pres">
      <dgm:prSet presAssocID="{577F8A11-894D-4574-B5E3-E0B8975E54E9}" presName="dotNode3" presStyleCnt="0"/>
      <dgm:spPr/>
    </dgm:pt>
    <dgm:pt modelId="{7D5B57A3-4BCA-4AC8-88AF-0B34A96C0613}" type="pres">
      <dgm:prSet presAssocID="{577F8A11-894D-4574-B5E3-E0B8975E54E9}" presName="dotRepeatNode" presStyleLbl="fgShp" presStyleIdx="1" presStyleCnt="3"/>
      <dgm:spPr/>
    </dgm:pt>
    <dgm:pt modelId="{18C552A0-BC6D-46AC-B73E-656CF3D9E7FA}" type="pres">
      <dgm:prSet presAssocID="{B102FB11-454B-48A1-9AD1-77A1B255206A}" presName="txNode4" presStyleLbl="revTx" presStyleIdx="3" presStyleCnt="5">
        <dgm:presLayoutVars>
          <dgm:bulletEnabled val="1"/>
        </dgm:presLayoutVars>
      </dgm:prSet>
      <dgm:spPr/>
    </dgm:pt>
    <dgm:pt modelId="{8628C45C-E2F5-44D4-8233-7ABA51E51202}" type="pres">
      <dgm:prSet presAssocID="{FD39A153-03C5-4DC9-AEF6-A3A406AA6DC4}" presName="dotNode4" presStyleCnt="0"/>
      <dgm:spPr/>
    </dgm:pt>
    <dgm:pt modelId="{4B794A16-1BCD-49EC-8DA8-C3B39A3E2307}" type="pres">
      <dgm:prSet presAssocID="{FD39A153-03C5-4DC9-AEF6-A3A406AA6DC4}" presName="dotRepeatNode" presStyleLbl="fgShp" presStyleIdx="2" presStyleCnt="3"/>
      <dgm:spPr/>
    </dgm:pt>
    <dgm:pt modelId="{F9A5FC15-0113-49DC-BBFF-38C409DAB948}" type="pres">
      <dgm:prSet presAssocID="{77A7B3FF-ECF2-4379-A830-96B73D479311}" presName="txNode5" presStyleLbl="revTx" presStyleIdx="4" presStyleCnt="5">
        <dgm:presLayoutVars>
          <dgm:bulletEnabled val="1"/>
        </dgm:presLayoutVars>
      </dgm:prSet>
      <dgm:spPr/>
    </dgm:pt>
  </dgm:ptLst>
  <dgm:cxnLst>
    <dgm:cxn modelId="{28A7180D-1B3C-41B8-BF46-616630090B96}" type="presOf" srcId="{669CF253-83F8-48A5-B030-14F233AF738F}" destId="{9C490826-4ACA-4FB0-8220-119600D538BD}" srcOrd="0" destOrd="0" presId="urn:microsoft.com/office/officeart/2009/3/layout/DescendingProcess"/>
    <dgm:cxn modelId="{FCE6A510-5DE8-4BAD-BB6F-A5747E0CAFEE}" type="presOf" srcId="{77A7B3FF-ECF2-4379-A830-96B73D479311}" destId="{F9A5FC15-0113-49DC-BBFF-38C409DAB948}" srcOrd="0" destOrd="0" presId="urn:microsoft.com/office/officeart/2009/3/layout/DescendingProcess"/>
    <dgm:cxn modelId="{CC4C491F-C2C1-4965-9A58-B9C42D97DBA5}" type="presOf" srcId="{A52709C1-C1A2-4388-AD00-1CE1D0AD14E3}" destId="{8D96CF08-2CA9-4126-B6CE-7AEBC7E84F7B}" srcOrd="0" destOrd="0" presId="urn:microsoft.com/office/officeart/2009/3/layout/DescendingProcess"/>
    <dgm:cxn modelId="{9982CF20-9CEE-4571-A889-E2617205C28C}" type="presOf" srcId="{CB90653F-0FE4-40AC-A743-6160484294C7}" destId="{2110BC5E-F516-41A8-8A8E-D9043419107E}" srcOrd="0" destOrd="0" presId="urn:microsoft.com/office/officeart/2009/3/layout/DescendingProcess"/>
    <dgm:cxn modelId="{5C8E2A3C-A7E6-4222-B502-E1870B43C1ED}" srcId="{669CF253-83F8-48A5-B030-14F233AF738F}" destId="{B102FB11-454B-48A1-9AD1-77A1B255206A}" srcOrd="3" destOrd="0" parTransId="{FC267787-36E5-4491-A6A7-ED8C3513ADA7}" sibTransId="{FD39A153-03C5-4DC9-AEF6-A3A406AA6DC4}"/>
    <dgm:cxn modelId="{7D248E5F-425E-44CC-B3F9-9FD7A6CAF989}" type="presOf" srcId="{FD39A153-03C5-4DC9-AEF6-A3A406AA6DC4}" destId="{4B794A16-1BCD-49EC-8DA8-C3B39A3E2307}" srcOrd="0" destOrd="0" presId="urn:microsoft.com/office/officeart/2009/3/layout/DescendingProcess"/>
    <dgm:cxn modelId="{61818961-DEC3-4D2E-A628-9D10C0F5F1FA}" type="presOf" srcId="{B102FB11-454B-48A1-9AD1-77A1B255206A}" destId="{18C552A0-BC6D-46AC-B73E-656CF3D9E7FA}" srcOrd="0" destOrd="0" presId="urn:microsoft.com/office/officeart/2009/3/layout/DescendingProcess"/>
    <dgm:cxn modelId="{2AD3EB45-2738-444B-BE1B-A65CEEEA2A20}" srcId="{669CF253-83F8-48A5-B030-14F233AF738F}" destId="{2D519DC8-26C9-4AEA-A071-A5B5F29A3867}" srcOrd="2" destOrd="0" parTransId="{B4C95DA9-3288-4CBB-A8D2-8A326DA4C533}" sibTransId="{577F8A11-894D-4574-B5E3-E0B8975E54E9}"/>
    <dgm:cxn modelId="{069CD96E-E8FB-4F19-BA49-F7990A5F9FA5}" srcId="{669CF253-83F8-48A5-B030-14F233AF738F}" destId="{CB90653F-0FE4-40AC-A743-6160484294C7}" srcOrd="1" destOrd="0" parTransId="{794D3EF4-54CE-4D26-9ED4-313F481CB247}" sibTransId="{A52709C1-C1A2-4388-AD00-1CE1D0AD14E3}"/>
    <dgm:cxn modelId="{48741158-2F7E-4352-9E0F-4DCB2B32F2FF}" type="presOf" srcId="{577F8A11-894D-4574-B5E3-E0B8975E54E9}" destId="{7D5B57A3-4BCA-4AC8-88AF-0B34A96C0613}" srcOrd="0" destOrd="0" presId="urn:microsoft.com/office/officeart/2009/3/layout/DescendingProcess"/>
    <dgm:cxn modelId="{49B02F9D-B381-4FB9-906C-630FD9659F77}" type="presOf" srcId="{2D519DC8-26C9-4AEA-A071-A5B5F29A3867}" destId="{D285E6C1-8885-4B5C-845B-A7493F2ED60F}" srcOrd="0" destOrd="0" presId="urn:microsoft.com/office/officeart/2009/3/layout/DescendingProcess"/>
    <dgm:cxn modelId="{C13A75B7-2DE4-4A4D-9E6B-5DB1CC1DDA7C}" type="presOf" srcId="{85FCF9D1-1049-4A55-AACC-14B66273A84D}" destId="{6402C2B8-2576-4952-9D2F-C709185DE73B}" srcOrd="0" destOrd="0" presId="urn:microsoft.com/office/officeart/2009/3/layout/DescendingProcess"/>
    <dgm:cxn modelId="{226FBDC3-EAE3-42CE-9187-ECC5352FC80F}" srcId="{669CF253-83F8-48A5-B030-14F233AF738F}" destId="{85FCF9D1-1049-4A55-AACC-14B66273A84D}" srcOrd="0" destOrd="0" parTransId="{E3199B43-97B9-4B4F-B86A-315149C98B98}" sibTransId="{BCB78E16-5E4C-4D14-99C5-2F36C170FE42}"/>
    <dgm:cxn modelId="{2B4C6BCF-6056-45ED-BA3E-011AA98F8B93}" srcId="{669CF253-83F8-48A5-B030-14F233AF738F}" destId="{77A7B3FF-ECF2-4379-A830-96B73D479311}" srcOrd="4" destOrd="0" parTransId="{E8E40783-7284-49D7-99F8-AB4871371109}" sibTransId="{86744D53-5523-4FE3-8831-D360FA3E14F3}"/>
    <dgm:cxn modelId="{1946E028-9F89-40DB-88FE-3552086B83B1}" type="presParOf" srcId="{9C490826-4ACA-4FB0-8220-119600D538BD}" destId="{D22BE2EE-F50F-4336-BF31-06D2DE3AD973}" srcOrd="0" destOrd="0" presId="urn:microsoft.com/office/officeart/2009/3/layout/DescendingProcess"/>
    <dgm:cxn modelId="{314C2DD7-19BE-4F4A-BECD-F0A230160BD8}" type="presParOf" srcId="{9C490826-4ACA-4FB0-8220-119600D538BD}" destId="{6402C2B8-2576-4952-9D2F-C709185DE73B}" srcOrd="1" destOrd="0" presId="urn:microsoft.com/office/officeart/2009/3/layout/DescendingProcess"/>
    <dgm:cxn modelId="{C280DCAB-EC72-4A5F-BC26-DA93F2220CA5}" type="presParOf" srcId="{9C490826-4ACA-4FB0-8220-119600D538BD}" destId="{2110BC5E-F516-41A8-8A8E-D9043419107E}" srcOrd="2" destOrd="0" presId="urn:microsoft.com/office/officeart/2009/3/layout/DescendingProcess"/>
    <dgm:cxn modelId="{F1094BF7-CDDA-4E66-94B2-575AB46F66F6}" type="presParOf" srcId="{9C490826-4ACA-4FB0-8220-119600D538BD}" destId="{363A5615-B258-4DB7-A64B-ADE1E60BFBEA}" srcOrd="3" destOrd="0" presId="urn:microsoft.com/office/officeart/2009/3/layout/DescendingProcess"/>
    <dgm:cxn modelId="{C352DE67-C2AA-41F4-8971-A34906009F4D}" type="presParOf" srcId="{363A5615-B258-4DB7-A64B-ADE1E60BFBEA}" destId="{8D96CF08-2CA9-4126-B6CE-7AEBC7E84F7B}" srcOrd="0" destOrd="0" presId="urn:microsoft.com/office/officeart/2009/3/layout/DescendingProcess"/>
    <dgm:cxn modelId="{A83756A2-C1B3-4140-AC36-EF655DB4FEE9}" type="presParOf" srcId="{9C490826-4ACA-4FB0-8220-119600D538BD}" destId="{D285E6C1-8885-4B5C-845B-A7493F2ED60F}" srcOrd="4" destOrd="0" presId="urn:microsoft.com/office/officeart/2009/3/layout/DescendingProcess"/>
    <dgm:cxn modelId="{F476E88C-40DC-418B-B91C-43BB61EB8718}" type="presParOf" srcId="{9C490826-4ACA-4FB0-8220-119600D538BD}" destId="{8AF62E69-7AC8-45F8-B22C-BB6F98F87BE8}" srcOrd="5" destOrd="0" presId="urn:microsoft.com/office/officeart/2009/3/layout/DescendingProcess"/>
    <dgm:cxn modelId="{742C6842-79B2-40F1-ABED-953341CF2EB6}" type="presParOf" srcId="{8AF62E69-7AC8-45F8-B22C-BB6F98F87BE8}" destId="{7D5B57A3-4BCA-4AC8-88AF-0B34A96C0613}" srcOrd="0" destOrd="0" presId="urn:microsoft.com/office/officeart/2009/3/layout/DescendingProcess"/>
    <dgm:cxn modelId="{D14BCBA8-3025-4DB1-808F-9B036C0BC01B}" type="presParOf" srcId="{9C490826-4ACA-4FB0-8220-119600D538BD}" destId="{18C552A0-BC6D-46AC-B73E-656CF3D9E7FA}" srcOrd="6" destOrd="0" presId="urn:microsoft.com/office/officeart/2009/3/layout/DescendingProcess"/>
    <dgm:cxn modelId="{C7C13584-D8C2-41E7-BA8C-1B67558FD64B}" type="presParOf" srcId="{9C490826-4ACA-4FB0-8220-119600D538BD}" destId="{8628C45C-E2F5-44D4-8233-7ABA51E51202}" srcOrd="7" destOrd="0" presId="urn:microsoft.com/office/officeart/2009/3/layout/DescendingProcess"/>
    <dgm:cxn modelId="{4FBB87A2-263B-461F-9A54-DCECA72D3179}" type="presParOf" srcId="{8628C45C-E2F5-44D4-8233-7ABA51E51202}" destId="{4B794A16-1BCD-49EC-8DA8-C3B39A3E2307}" srcOrd="0" destOrd="0" presId="urn:microsoft.com/office/officeart/2009/3/layout/DescendingProcess"/>
    <dgm:cxn modelId="{CA8F5529-0A95-4743-8897-6D8AA4680990}" type="presParOf" srcId="{9C490826-4ACA-4FB0-8220-119600D538BD}" destId="{F9A5FC15-0113-49DC-BBFF-38C409DAB948}" srcOrd="8" destOrd="0" presId="urn:microsoft.com/office/officeart/2009/3/layout/DescendingProcess"/>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7DDD969-9C31-42EF-9956-419F8A688150}" type="doc">
      <dgm:prSet loTypeId="urn:microsoft.com/office/officeart/2005/8/layout/vList2#2" loCatId="list" qsTypeId="urn:microsoft.com/office/officeart/2005/8/quickstyle/simple1#10" qsCatId="simple" csTypeId="urn:microsoft.com/office/officeart/2005/8/colors/accent1_2#10" csCatId="accent1" phldr="1"/>
      <dgm:spPr/>
      <dgm:t>
        <a:bodyPr/>
        <a:lstStyle/>
        <a:p>
          <a:endParaRPr lang="zh-CN" altLang="en-US"/>
        </a:p>
      </dgm:t>
    </dgm:pt>
    <dgm:pt modelId="{8F568A36-CEE0-487C-9697-7F027FBA299F}" type="pres">
      <dgm:prSet presAssocID="{E7DDD969-9C31-42EF-9956-419F8A688150}" presName="linear" presStyleCnt="0">
        <dgm:presLayoutVars>
          <dgm:animLvl val="lvl"/>
          <dgm:resizeHandles val="exact"/>
        </dgm:presLayoutVars>
      </dgm:prSet>
      <dgm:spPr/>
    </dgm:pt>
  </dgm:ptLst>
  <dgm:cxnLst>
    <dgm:cxn modelId="{0EC70EC7-564E-4FF0-A07A-06FEEFF2ADD4}" type="presOf" srcId="{E7DDD969-9C31-42EF-9956-419F8A688150}" destId="{8F568A36-CEE0-487C-9697-7F027FBA299F}" srcOrd="0" destOrd="0" presId="urn:microsoft.com/office/officeart/2005/8/layout/vList2#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33F147E2-B29C-4F73-AE8E-51A10E3B4DF5}" type="doc">
      <dgm:prSet loTypeId="urn:microsoft.com/office/officeart/2005/8/layout/vList2#3" loCatId="list" qsTypeId="urn:microsoft.com/office/officeart/2005/8/quickstyle/simple1#11" qsCatId="simple" csTypeId="urn:microsoft.com/office/officeart/2005/8/colors/accent1_2#11" csCatId="accent1" phldr="1"/>
      <dgm:spPr/>
      <dgm:t>
        <a:bodyPr/>
        <a:lstStyle/>
        <a:p>
          <a:endParaRPr lang="zh-CN" altLang="en-US"/>
        </a:p>
      </dgm:t>
    </dgm:pt>
    <dgm:pt modelId="{A7EA6AC6-7FF7-42C4-BF70-76035A406915}" type="pres">
      <dgm:prSet presAssocID="{33F147E2-B29C-4F73-AE8E-51A10E3B4DF5}" presName="linear" presStyleCnt="0">
        <dgm:presLayoutVars>
          <dgm:animLvl val="lvl"/>
          <dgm:resizeHandles val="exact"/>
        </dgm:presLayoutVars>
      </dgm:prSet>
      <dgm:spPr/>
    </dgm:pt>
  </dgm:ptLst>
  <dgm:cxnLst>
    <dgm:cxn modelId="{24F4A80A-6D81-4EAA-A02E-8E9F624CA255}" type="presOf" srcId="{33F147E2-B29C-4F73-AE8E-51A10E3B4DF5}" destId="{A7EA6AC6-7FF7-42C4-BF70-76035A406915}" srcOrd="0" destOrd="0" presId="urn:microsoft.com/office/officeart/2005/8/layout/vList2#3"/>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FF258C8-4B8A-466D-95F2-2BA56E5E6D11}" type="doc">
      <dgm:prSet loTypeId="urn:microsoft.com/office/officeart/2005/8/layout/vList2#4" loCatId="list" qsTypeId="urn:microsoft.com/office/officeart/2005/8/quickstyle/simple1#14" qsCatId="simple" csTypeId="urn:microsoft.com/office/officeart/2005/8/colors/accent1_2#14" csCatId="accent1"/>
      <dgm:spPr/>
      <dgm:t>
        <a:bodyPr/>
        <a:lstStyle/>
        <a:p>
          <a:endParaRPr lang="zh-CN" altLang="en-US"/>
        </a:p>
      </dgm:t>
    </dgm:pt>
    <dgm:pt modelId="{CEC59D7F-4297-4DC4-8A96-77549E67FFEE}" type="pres">
      <dgm:prSet presAssocID="{7FF258C8-4B8A-466D-95F2-2BA56E5E6D11}" presName="linear" presStyleCnt="0">
        <dgm:presLayoutVars>
          <dgm:animLvl val="lvl"/>
          <dgm:resizeHandles val="exact"/>
        </dgm:presLayoutVars>
      </dgm:prSet>
      <dgm:spPr/>
    </dgm:pt>
  </dgm:ptLst>
  <dgm:cxnLst>
    <dgm:cxn modelId="{7ED8BF34-B4DF-4201-AB32-1C669908AB81}" type="presOf" srcId="{7FF258C8-4B8A-466D-95F2-2BA56E5E6D11}" destId="{CEC59D7F-4297-4DC4-8A96-77549E67FFEE}" srcOrd="0" destOrd="0" presId="urn:microsoft.com/office/officeart/2005/8/layout/vList2#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20CB54-2995-491D-9078-480593D5E9D9}">
      <dsp:nvSpPr>
        <dsp:cNvPr id="0" name=""/>
        <dsp:cNvSpPr/>
      </dsp:nvSpPr>
      <dsp:spPr>
        <a:xfrm>
          <a:off x="984" y="487113"/>
          <a:ext cx="1578289" cy="6313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zh-CN" sz="1300" kern="1200" dirty="0"/>
            <a:t>需求分析</a:t>
          </a:r>
        </a:p>
      </dsp:txBody>
      <dsp:txXfrm>
        <a:off x="316642" y="487113"/>
        <a:ext cx="946974" cy="631315"/>
      </dsp:txXfrm>
    </dsp:sp>
    <dsp:sp modelId="{D4F81A2C-50B7-48BC-A9F8-098887F5825D}">
      <dsp:nvSpPr>
        <dsp:cNvPr id="0" name=""/>
        <dsp:cNvSpPr/>
      </dsp:nvSpPr>
      <dsp:spPr>
        <a:xfrm>
          <a:off x="1421445" y="487113"/>
          <a:ext cx="1578289" cy="6313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zh-CN" sz="1300" kern="1200" dirty="0"/>
            <a:t>基于组件的分析和设计</a:t>
          </a:r>
        </a:p>
      </dsp:txBody>
      <dsp:txXfrm>
        <a:off x="1737103" y="487113"/>
        <a:ext cx="946974" cy="631315"/>
      </dsp:txXfrm>
    </dsp:sp>
    <dsp:sp modelId="{93FD9938-A9FB-438B-8A2D-39673CA045D9}">
      <dsp:nvSpPr>
        <dsp:cNvPr id="0" name=""/>
        <dsp:cNvSpPr/>
      </dsp:nvSpPr>
      <dsp:spPr>
        <a:xfrm>
          <a:off x="2841905" y="487113"/>
          <a:ext cx="1578289" cy="6313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zh-CN" sz="1300" kern="1200"/>
            <a:t>组件收集、选择、定制、开发</a:t>
          </a:r>
        </a:p>
      </dsp:txBody>
      <dsp:txXfrm>
        <a:off x="3157563" y="487113"/>
        <a:ext cx="946974" cy="631315"/>
      </dsp:txXfrm>
    </dsp:sp>
    <dsp:sp modelId="{6D9AD5CF-9955-4817-BBBC-F18CD3DC3BBB}">
      <dsp:nvSpPr>
        <dsp:cNvPr id="0" name=""/>
        <dsp:cNvSpPr/>
      </dsp:nvSpPr>
      <dsp:spPr>
        <a:xfrm>
          <a:off x="4262365" y="487113"/>
          <a:ext cx="1578289" cy="6313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4006" tIns="14669" rIns="14669" bIns="14669" numCol="1" spcCol="1270" anchor="ctr" anchorCtr="0">
          <a:noAutofit/>
        </a:bodyPr>
        <a:lstStyle/>
        <a:p>
          <a:pPr marL="0" lvl="0" indent="0" algn="ctr" defTabSz="488950">
            <a:lnSpc>
              <a:spcPct val="90000"/>
            </a:lnSpc>
            <a:spcBef>
              <a:spcPct val="0"/>
            </a:spcBef>
            <a:spcAft>
              <a:spcPct val="35000"/>
            </a:spcAft>
            <a:buNone/>
          </a:pPr>
          <a:r>
            <a:rPr lang="zh-CN" altLang="en-US" sz="1100" kern="1200" dirty="0"/>
            <a:t>对选定组件进行单元测试</a:t>
          </a:r>
        </a:p>
      </dsp:txBody>
      <dsp:txXfrm>
        <a:off x="4578023" y="487113"/>
        <a:ext cx="946974" cy="631315"/>
      </dsp:txXfrm>
    </dsp:sp>
    <dsp:sp modelId="{9A977C49-1770-49D3-A570-22A9658F88D5}">
      <dsp:nvSpPr>
        <dsp:cNvPr id="0" name=""/>
        <dsp:cNvSpPr/>
      </dsp:nvSpPr>
      <dsp:spPr>
        <a:xfrm>
          <a:off x="5682826" y="487113"/>
          <a:ext cx="1578289" cy="6313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zh-CN" sz="1300" kern="1200"/>
            <a:t>组件装配和集成</a:t>
          </a:r>
        </a:p>
      </dsp:txBody>
      <dsp:txXfrm>
        <a:off x="5998484" y="487113"/>
        <a:ext cx="946974" cy="631315"/>
      </dsp:txXfrm>
    </dsp:sp>
    <dsp:sp modelId="{711DEB67-CE4D-4F94-A15C-513896ACDACA}">
      <dsp:nvSpPr>
        <dsp:cNvPr id="0" name=""/>
        <dsp:cNvSpPr/>
      </dsp:nvSpPr>
      <dsp:spPr>
        <a:xfrm>
          <a:off x="7103286" y="487113"/>
          <a:ext cx="1578289" cy="6313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zh-CN" sz="1300" kern="1200"/>
            <a:t>集成测试</a:t>
          </a:r>
        </a:p>
      </dsp:txBody>
      <dsp:txXfrm>
        <a:off x="7418944" y="487113"/>
        <a:ext cx="946974" cy="631315"/>
      </dsp:txXfrm>
    </dsp:sp>
    <dsp:sp modelId="{27D12F64-7202-4D2A-9305-FC6E88045973}">
      <dsp:nvSpPr>
        <dsp:cNvPr id="0" name=""/>
        <dsp:cNvSpPr/>
      </dsp:nvSpPr>
      <dsp:spPr>
        <a:xfrm>
          <a:off x="8523746" y="487113"/>
          <a:ext cx="1578289" cy="6313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zh-CN" sz="1300" kern="1200"/>
            <a:t>系统测试</a:t>
          </a:r>
        </a:p>
      </dsp:txBody>
      <dsp:txXfrm>
        <a:off x="8839404" y="487113"/>
        <a:ext cx="946974" cy="631315"/>
      </dsp:txXfrm>
    </dsp:sp>
    <dsp:sp modelId="{BAE95B5F-E80E-4949-98A8-01921E4848A9}">
      <dsp:nvSpPr>
        <dsp:cNvPr id="0" name=""/>
        <dsp:cNvSpPr/>
      </dsp:nvSpPr>
      <dsp:spPr>
        <a:xfrm>
          <a:off x="9944207" y="487113"/>
          <a:ext cx="1578289" cy="63131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2007" tIns="17336" rIns="17336" bIns="17336" numCol="1" spcCol="1270" anchor="ctr" anchorCtr="0">
          <a:noAutofit/>
        </a:bodyPr>
        <a:lstStyle/>
        <a:p>
          <a:pPr marL="0" lvl="0" indent="0" algn="ctr" defTabSz="577850">
            <a:lnSpc>
              <a:spcPct val="90000"/>
            </a:lnSpc>
            <a:spcBef>
              <a:spcPct val="0"/>
            </a:spcBef>
            <a:spcAft>
              <a:spcPct val="35000"/>
            </a:spcAft>
            <a:buNone/>
          </a:pPr>
          <a:r>
            <a:rPr lang="zh-CN" sz="1300" kern="1200" dirty="0"/>
            <a:t>运行维护</a:t>
          </a:r>
        </a:p>
      </dsp:txBody>
      <dsp:txXfrm>
        <a:off x="10259865" y="487113"/>
        <a:ext cx="946974" cy="63131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F4F61C-8BD4-4895-A882-F8741B92235D}">
      <dsp:nvSpPr>
        <dsp:cNvPr id="0" name=""/>
        <dsp:cNvSpPr/>
      </dsp:nvSpPr>
      <dsp:spPr>
        <a:xfrm>
          <a:off x="988400" y="343118"/>
          <a:ext cx="12534" cy="62755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D80019-F9E7-4DB4-BD04-462AC299B9C7}">
      <dsp:nvSpPr>
        <dsp:cNvPr id="0" name=""/>
        <dsp:cNvSpPr/>
      </dsp:nvSpPr>
      <dsp:spPr>
        <a:xfrm>
          <a:off x="0" y="241111"/>
          <a:ext cx="1347613" cy="20195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获取软件系统规格说明</a:t>
          </a:r>
        </a:p>
      </dsp:txBody>
      <dsp:txXfrm>
        <a:off x="65785" y="306896"/>
        <a:ext cx="1216043" cy="1888019"/>
      </dsp:txXfrm>
    </dsp:sp>
    <dsp:sp modelId="{9D70DAC4-B031-4F16-82BD-E5642272E5B0}">
      <dsp:nvSpPr>
        <dsp:cNvPr id="0" name=""/>
        <dsp:cNvSpPr/>
      </dsp:nvSpPr>
      <dsp:spPr>
        <a:xfrm>
          <a:off x="1414994" y="241111"/>
          <a:ext cx="1347613" cy="20195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确定组件结构和规格以及组件之间的交互结构关系，选择开发工具和装配模型</a:t>
          </a:r>
        </a:p>
      </dsp:txBody>
      <dsp:txXfrm>
        <a:off x="1480779" y="306896"/>
        <a:ext cx="1216043" cy="1888019"/>
      </dsp:txXfrm>
    </dsp:sp>
    <dsp:sp modelId="{0C09D885-866F-414C-9C2C-838382A5B9A1}">
      <dsp:nvSpPr>
        <dsp:cNvPr id="0" name=""/>
        <dsp:cNvSpPr/>
      </dsp:nvSpPr>
      <dsp:spPr>
        <a:xfrm>
          <a:off x="2829989" y="241111"/>
          <a:ext cx="1347613" cy="20195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zh-CN" altLang="en-US" sz="1800" kern="1200" dirty="0"/>
            <a:t>查找所需要组件或开发新组件备用</a:t>
          </a:r>
        </a:p>
      </dsp:txBody>
      <dsp:txXfrm>
        <a:off x="2895774" y="306896"/>
        <a:ext cx="1216043" cy="1888019"/>
      </dsp:txXfrm>
    </dsp:sp>
    <dsp:sp modelId="{354EAA1F-D514-4D4E-BA8E-E1F8E7C4EC30}">
      <dsp:nvSpPr>
        <dsp:cNvPr id="0" name=""/>
        <dsp:cNvSpPr/>
      </dsp:nvSpPr>
      <dsp:spPr>
        <a:xfrm>
          <a:off x="4244984" y="241111"/>
          <a:ext cx="1347613" cy="20195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在实际环境下重新分析测试组件</a:t>
          </a:r>
        </a:p>
      </dsp:txBody>
      <dsp:txXfrm>
        <a:off x="4310769" y="306896"/>
        <a:ext cx="1216043" cy="1888019"/>
      </dsp:txXfrm>
    </dsp:sp>
    <dsp:sp modelId="{ADC3C09C-252D-4685-8C8B-BD5981F3CD34}">
      <dsp:nvSpPr>
        <dsp:cNvPr id="0" name=""/>
        <dsp:cNvSpPr/>
      </dsp:nvSpPr>
      <dsp:spPr>
        <a:xfrm>
          <a:off x="5659978" y="241111"/>
          <a:ext cx="1347613" cy="20195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t>把组件装配成模块或打包。弄清组件之间的连接方式。   消除组件间接口的不兼容问题</a:t>
          </a:r>
        </a:p>
      </dsp:txBody>
      <dsp:txXfrm>
        <a:off x="5725763" y="306896"/>
        <a:ext cx="1216043" cy="1888019"/>
      </dsp:txXfrm>
    </dsp:sp>
    <dsp:sp modelId="{3A267F99-A77F-467C-ABA0-B72EB175A767}">
      <dsp:nvSpPr>
        <dsp:cNvPr id="0" name=""/>
        <dsp:cNvSpPr/>
      </dsp:nvSpPr>
      <dsp:spPr>
        <a:xfrm>
          <a:off x="7074973" y="241111"/>
          <a:ext cx="1347613" cy="20195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检测组件之间交互出现的错误、组件集成之后的功能以及其整体结构</a:t>
          </a:r>
        </a:p>
      </dsp:txBody>
      <dsp:txXfrm>
        <a:off x="7140758" y="306896"/>
        <a:ext cx="1216043" cy="1888019"/>
      </dsp:txXfrm>
    </dsp:sp>
    <dsp:sp modelId="{5D680BA6-1A6C-4E4C-B7AB-4B4EA05B9FFB}">
      <dsp:nvSpPr>
        <dsp:cNvPr id="0" name=""/>
        <dsp:cNvSpPr/>
      </dsp:nvSpPr>
      <dsp:spPr>
        <a:xfrm>
          <a:off x="8489967" y="241111"/>
          <a:ext cx="1347613" cy="20195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重点测试系统行为，包括性能测试、压力测试、恢复测试和安装测试</a:t>
          </a:r>
          <a:endParaRPr lang="zh-CN" altLang="en-US" sz="1400" kern="1200" dirty="0"/>
        </a:p>
      </dsp:txBody>
      <dsp:txXfrm>
        <a:off x="8555752" y="306896"/>
        <a:ext cx="1216043" cy="1888019"/>
      </dsp:txXfrm>
    </dsp:sp>
    <dsp:sp modelId="{B3D5E8BD-B6C3-4C66-AA34-973CE908C372}">
      <dsp:nvSpPr>
        <dsp:cNvPr id="0" name=""/>
        <dsp:cNvSpPr/>
      </dsp:nvSpPr>
      <dsp:spPr>
        <a:xfrm>
          <a:off x="9904962" y="241111"/>
          <a:ext cx="1347613" cy="201958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sz="1600" kern="1200" dirty="0"/>
            <a:t>通过升级替换组件来改善和扩展软件功能，实现版本更迭</a:t>
          </a:r>
        </a:p>
      </dsp:txBody>
      <dsp:txXfrm>
        <a:off x="9970747" y="306896"/>
        <a:ext cx="1216043" cy="188801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D1DF52C-D2F2-4F01-AB9B-D7C35EDED7F8}">
      <dsp:nvSpPr>
        <dsp:cNvPr id="0" name=""/>
        <dsp:cNvSpPr/>
      </dsp:nvSpPr>
      <dsp:spPr>
        <a:xfrm>
          <a:off x="4984" y="339227"/>
          <a:ext cx="1854370" cy="7417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zh-CN" sz="2200" kern="1200"/>
            <a:t>需求分析</a:t>
          </a:r>
        </a:p>
      </dsp:txBody>
      <dsp:txXfrm>
        <a:off x="375858" y="339227"/>
        <a:ext cx="1112622" cy="741748"/>
      </dsp:txXfrm>
    </dsp:sp>
    <dsp:sp modelId="{5E75E1E0-68FB-432C-B14A-E78D52673638}">
      <dsp:nvSpPr>
        <dsp:cNvPr id="0" name=""/>
        <dsp:cNvSpPr/>
      </dsp:nvSpPr>
      <dsp:spPr>
        <a:xfrm>
          <a:off x="1673918" y="339227"/>
          <a:ext cx="1854370" cy="7417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zh-CN" sz="2200" kern="1200"/>
            <a:t>设计</a:t>
          </a:r>
        </a:p>
      </dsp:txBody>
      <dsp:txXfrm>
        <a:off x="2044792" y="339227"/>
        <a:ext cx="1112622" cy="741748"/>
      </dsp:txXfrm>
    </dsp:sp>
    <dsp:sp modelId="{ACE49203-6B64-4EED-BADF-5663C455BF4D}">
      <dsp:nvSpPr>
        <dsp:cNvPr id="0" name=""/>
        <dsp:cNvSpPr/>
      </dsp:nvSpPr>
      <dsp:spPr>
        <a:xfrm>
          <a:off x="3342851" y="339227"/>
          <a:ext cx="1854370" cy="7417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zh-CN" sz="2200" kern="1200"/>
            <a:t>编码实现</a:t>
          </a:r>
        </a:p>
      </dsp:txBody>
      <dsp:txXfrm>
        <a:off x="3713725" y="339227"/>
        <a:ext cx="1112622" cy="741748"/>
      </dsp:txXfrm>
    </dsp:sp>
    <dsp:sp modelId="{F759736B-303E-41F9-AB74-E09104C398FF}">
      <dsp:nvSpPr>
        <dsp:cNvPr id="0" name=""/>
        <dsp:cNvSpPr/>
      </dsp:nvSpPr>
      <dsp:spPr>
        <a:xfrm>
          <a:off x="5011784" y="339227"/>
          <a:ext cx="1854370" cy="7417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zh-CN" sz="2200" kern="1200"/>
            <a:t>组件测试</a:t>
          </a:r>
        </a:p>
      </dsp:txBody>
      <dsp:txXfrm>
        <a:off x="5382658" y="339227"/>
        <a:ext cx="1112622" cy="741748"/>
      </dsp:txXfrm>
    </dsp:sp>
    <dsp:sp modelId="{85FF1A0D-F620-4C9F-9D9C-C96E990BF492}">
      <dsp:nvSpPr>
        <dsp:cNvPr id="0" name=""/>
        <dsp:cNvSpPr/>
      </dsp:nvSpPr>
      <dsp:spPr>
        <a:xfrm>
          <a:off x="6680718" y="339227"/>
          <a:ext cx="1854370" cy="7417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zh-CN" sz="2200" kern="1200"/>
            <a:t>部署与管理</a:t>
          </a:r>
        </a:p>
      </dsp:txBody>
      <dsp:txXfrm>
        <a:off x="7051592" y="339227"/>
        <a:ext cx="1112622" cy="741748"/>
      </dsp:txXfrm>
    </dsp:sp>
    <dsp:sp modelId="{A7CC9F6E-2CB3-4148-A05D-86FDC2D69928}">
      <dsp:nvSpPr>
        <dsp:cNvPr id="0" name=""/>
        <dsp:cNvSpPr/>
      </dsp:nvSpPr>
      <dsp:spPr>
        <a:xfrm>
          <a:off x="8349651" y="339227"/>
          <a:ext cx="1854370" cy="741748"/>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011" tIns="29337" rIns="29337" bIns="29337" numCol="1" spcCol="1270" anchor="ctr" anchorCtr="0">
          <a:noAutofit/>
        </a:bodyPr>
        <a:lstStyle/>
        <a:p>
          <a:pPr marL="0" lvl="0" indent="0" algn="ctr" defTabSz="977900">
            <a:lnSpc>
              <a:spcPct val="90000"/>
            </a:lnSpc>
            <a:spcBef>
              <a:spcPct val="0"/>
            </a:spcBef>
            <a:spcAft>
              <a:spcPct val="35000"/>
            </a:spcAft>
            <a:buNone/>
          </a:pPr>
          <a:r>
            <a:rPr lang="zh-CN" sz="2200" kern="1200"/>
            <a:t>维护</a:t>
          </a:r>
        </a:p>
      </dsp:txBody>
      <dsp:txXfrm>
        <a:off x="8720525" y="339227"/>
        <a:ext cx="1112622" cy="74174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C614B4-C874-4289-8EDA-5B077E1DE96B}">
      <dsp:nvSpPr>
        <dsp:cNvPr id="0" name=""/>
        <dsp:cNvSpPr/>
      </dsp:nvSpPr>
      <dsp:spPr>
        <a:xfrm>
          <a:off x="795307" y="166998"/>
          <a:ext cx="1153" cy="40971"/>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4815BD-64BB-49AF-89BA-F29340E73B02}">
      <dsp:nvSpPr>
        <dsp:cNvPr id="0" name=""/>
        <dsp:cNvSpPr/>
      </dsp:nvSpPr>
      <dsp:spPr>
        <a:xfrm>
          <a:off x="122" y="156260"/>
          <a:ext cx="1462742" cy="17404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t>分析建模，确定组件特性 成果：组件规格说明文档</a:t>
          </a:r>
        </a:p>
      </dsp:txBody>
      <dsp:txXfrm>
        <a:off x="71527" y="227665"/>
        <a:ext cx="1319932" cy="1597661"/>
      </dsp:txXfrm>
    </dsp:sp>
    <dsp:sp modelId="{B97CDA03-1338-4AA6-864F-A6BA63F38080}">
      <dsp:nvSpPr>
        <dsp:cNvPr id="0" name=""/>
        <dsp:cNvSpPr/>
      </dsp:nvSpPr>
      <dsp:spPr>
        <a:xfrm>
          <a:off x="1627907" y="154537"/>
          <a:ext cx="1462742" cy="17404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t>进行功能逻辑和数据对象的设计 成果：组件设计文档</a:t>
          </a:r>
        </a:p>
      </dsp:txBody>
      <dsp:txXfrm>
        <a:off x="1699312" y="225942"/>
        <a:ext cx="1319932" cy="1597661"/>
      </dsp:txXfrm>
    </dsp:sp>
    <dsp:sp modelId="{B41B0D6B-D86F-4D23-BCFE-664F4131941A}">
      <dsp:nvSpPr>
        <dsp:cNvPr id="0" name=""/>
        <dsp:cNvSpPr/>
      </dsp:nvSpPr>
      <dsp:spPr>
        <a:xfrm>
          <a:off x="3334440" y="154537"/>
          <a:ext cx="1462742" cy="17404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t>基于操作环境对组件进行代码实现</a:t>
          </a:r>
        </a:p>
      </dsp:txBody>
      <dsp:txXfrm>
        <a:off x="3405845" y="225942"/>
        <a:ext cx="1319932" cy="1597661"/>
      </dsp:txXfrm>
    </dsp:sp>
    <dsp:sp modelId="{678DCDC7-A0E0-4930-A6B9-912F2D44BA26}">
      <dsp:nvSpPr>
        <dsp:cNvPr id="0" name=""/>
        <dsp:cNvSpPr/>
      </dsp:nvSpPr>
      <dsp:spPr>
        <a:xfrm>
          <a:off x="5040972" y="154537"/>
          <a:ext cx="1462742" cy="17404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t>测试组件是否满足需求</a:t>
          </a:r>
        </a:p>
      </dsp:txBody>
      <dsp:txXfrm>
        <a:off x="5112377" y="225942"/>
        <a:ext cx="1319932" cy="1597661"/>
      </dsp:txXfrm>
    </dsp:sp>
    <dsp:sp modelId="{FD0E6B19-A0D6-422A-BBF2-04848BF40CD5}">
      <dsp:nvSpPr>
        <dsp:cNvPr id="0" name=""/>
        <dsp:cNvSpPr/>
      </dsp:nvSpPr>
      <dsp:spPr>
        <a:xfrm>
          <a:off x="6747504" y="154537"/>
          <a:ext cx="1462742" cy="17404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l" defTabSz="711200">
            <a:lnSpc>
              <a:spcPct val="90000"/>
            </a:lnSpc>
            <a:spcBef>
              <a:spcPct val="0"/>
            </a:spcBef>
            <a:spcAft>
              <a:spcPct val="35000"/>
            </a:spcAft>
            <a:buNone/>
          </a:pPr>
          <a:r>
            <a:rPr lang="zh-CN" altLang="en-US" sz="1600" kern="1200" dirty="0"/>
            <a:t>提供打包和部署描述机制</a:t>
          </a:r>
        </a:p>
      </dsp:txBody>
      <dsp:txXfrm>
        <a:off x="6818909" y="225942"/>
        <a:ext cx="1319932" cy="1597661"/>
      </dsp:txXfrm>
    </dsp:sp>
    <dsp:sp modelId="{8CC8B31B-28E2-4442-943C-4151464C7DED}">
      <dsp:nvSpPr>
        <dsp:cNvPr id="0" name=""/>
        <dsp:cNvSpPr/>
      </dsp:nvSpPr>
      <dsp:spPr>
        <a:xfrm>
          <a:off x="8532783" y="156260"/>
          <a:ext cx="1462742" cy="1740471"/>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zh-CN" altLang="en-US" sz="1600" kern="1200" dirty="0"/>
            <a:t>更新扩大组件功能，解决使用过程中出现的问题</a:t>
          </a:r>
        </a:p>
      </dsp:txBody>
      <dsp:txXfrm>
        <a:off x="8604188" y="227665"/>
        <a:ext cx="1319932" cy="1597661"/>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2BE2EE-F50F-4336-BF31-06D2DE3AD973}">
      <dsp:nvSpPr>
        <dsp:cNvPr id="0" name=""/>
        <dsp:cNvSpPr/>
      </dsp:nvSpPr>
      <dsp:spPr>
        <a:xfrm rot="4396374">
          <a:off x="684291" y="393479"/>
          <a:ext cx="1706976" cy="1190402"/>
        </a:xfrm>
        <a:prstGeom prst="swooshArrow">
          <a:avLst>
            <a:gd name="adj1" fmla="val 16310"/>
            <a:gd name="adj2" fmla="val 3137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D96CF08-2CA9-4126-B6CE-7AEBC7E84F7B}">
      <dsp:nvSpPr>
        <dsp:cNvPr id="0" name=""/>
        <dsp:cNvSpPr/>
      </dsp:nvSpPr>
      <dsp:spPr>
        <a:xfrm>
          <a:off x="1323730" y="548915"/>
          <a:ext cx="43106" cy="43106"/>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7D5B57A3-4BCA-4AC8-88AF-0B34A96C0613}">
      <dsp:nvSpPr>
        <dsp:cNvPr id="0" name=""/>
        <dsp:cNvSpPr/>
      </dsp:nvSpPr>
      <dsp:spPr>
        <a:xfrm>
          <a:off x="1618890" y="786990"/>
          <a:ext cx="43106" cy="43106"/>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B794A16-1BCD-49EC-8DA8-C3B39A3E2307}">
      <dsp:nvSpPr>
        <dsp:cNvPr id="0" name=""/>
        <dsp:cNvSpPr/>
      </dsp:nvSpPr>
      <dsp:spPr>
        <a:xfrm>
          <a:off x="1840098" y="1065402"/>
          <a:ext cx="43106" cy="43106"/>
        </a:xfrm>
        <a:prstGeom prst="ellipse">
          <a:avLst/>
        </a:prstGeom>
        <a:solidFill>
          <a:schemeClr val="accent1">
            <a:tint val="6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402C2B8-2576-4952-9D2F-C709185DE73B}">
      <dsp:nvSpPr>
        <dsp:cNvPr id="0" name=""/>
        <dsp:cNvSpPr/>
      </dsp:nvSpPr>
      <dsp:spPr>
        <a:xfrm>
          <a:off x="569860" y="0"/>
          <a:ext cx="804786" cy="316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b" anchorCtr="0">
          <a:noAutofit/>
        </a:bodyPr>
        <a:lstStyle/>
        <a:p>
          <a:pPr marL="0" lvl="0" indent="0" algn="ctr" defTabSz="800100">
            <a:lnSpc>
              <a:spcPct val="90000"/>
            </a:lnSpc>
            <a:spcBef>
              <a:spcPct val="0"/>
            </a:spcBef>
            <a:spcAft>
              <a:spcPct val="35000"/>
            </a:spcAft>
            <a:buNone/>
          </a:pPr>
          <a:r>
            <a:rPr lang="zh-CN" sz="1800" kern="1200"/>
            <a:t>需求</a:t>
          </a:r>
        </a:p>
      </dsp:txBody>
      <dsp:txXfrm>
        <a:off x="569860" y="0"/>
        <a:ext cx="804786" cy="316377"/>
      </dsp:txXfrm>
    </dsp:sp>
    <dsp:sp modelId="{2110BC5E-F516-41A8-8A8E-D9043419107E}">
      <dsp:nvSpPr>
        <dsp:cNvPr id="0" name=""/>
        <dsp:cNvSpPr/>
      </dsp:nvSpPr>
      <dsp:spPr>
        <a:xfrm>
          <a:off x="1419499" y="319856"/>
          <a:ext cx="1174553" cy="316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35000"/>
            </a:spcAft>
            <a:buNone/>
          </a:pPr>
          <a:r>
            <a:rPr lang="zh-CN" sz="1800" kern="1200" dirty="0"/>
            <a:t>代码</a:t>
          </a:r>
        </a:p>
      </dsp:txBody>
      <dsp:txXfrm>
        <a:off x="1419499" y="319856"/>
        <a:ext cx="1174553" cy="316377"/>
      </dsp:txXfrm>
    </dsp:sp>
    <dsp:sp modelId="{D285E6C1-8885-4B5C-845B-A7493F2ED60F}">
      <dsp:nvSpPr>
        <dsp:cNvPr id="0" name=""/>
        <dsp:cNvSpPr/>
      </dsp:nvSpPr>
      <dsp:spPr>
        <a:xfrm>
          <a:off x="569860" y="650354"/>
          <a:ext cx="935292" cy="316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r" defTabSz="800100">
            <a:lnSpc>
              <a:spcPct val="90000"/>
            </a:lnSpc>
            <a:spcBef>
              <a:spcPct val="0"/>
            </a:spcBef>
            <a:spcAft>
              <a:spcPct val="35000"/>
            </a:spcAft>
            <a:buNone/>
          </a:pPr>
          <a:r>
            <a:rPr lang="zh-CN" sz="1800" kern="1200"/>
            <a:t>构建</a:t>
          </a:r>
        </a:p>
      </dsp:txBody>
      <dsp:txXfrm>
        <a:off x="569860" y="650354"/>
        <a:ext cx="935292" cy="316377"/>
      </dsp:txXfrm>
    </dsp:sp>
    <dsp:sp modelId="{18C552A0-BC6D-46AC-B73E-656CF3D9E7FA}">
      <dsp:nvSpPr>
        <dsp:cNvPr id="0" name=""/>
        <dsp:cNvSpPr/>
      </dsp:nvSpPr>
      <dsp:spPr>
        <a:xfrm>
          <a:off x="2027176" y="928766"/>
          <a:ext cx="717782" cy="316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ctr" anchorCtr="0">
          <a:noAutofit/>
        </a:bodyPr>
        <a:lstStyle/>
        <a:p>
          <a:pPr marL="0" lvl="0" indent="0" algn="l" defTabSz="800100">
            <a:lnSpc>
              <a:spcPct val="90000"/>
            </a:lnSpc>
            <a:spcBef>
              <a:spcPct val="0"/>
            </a:spcBef>
            <a:spcAft>
              <a:spcPct val="35000"/>
            </a:spcAft>
            <a:buNone/>
          </a:pPr>
          <a:r>
            <a:rPr lang="zh-CN" sz="1800" kern="1200"/>
            <a:t>测试</a:t>
          </a:r>
        </a:p>
      </dsp:txBody>
      <dsp:txXfrm>
        <a:off x="2027176" y="928766"/>
        <a:ext cx="717782" cy="316377"/>
      </dsp:txXfrm>
    </dsp:sp>
    <dsp:sp modelId="{F9A5FC15-0113-49DC-BBFF-38C409DAB948}">
      <dsp:nvSpPr>
        <dsp:cNvPr id="0" name=""/>
        <dsp:cNvSpPr/>
      </dsp:nvSpPr>
      <dsp:spPr>
        <a:xfrm>
          <a:off x="1657410" y="1660984"/>
          <a:ext cx="1087549" cy="3163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 tIns="22860" rIns="22860" bIns="22860" numCol="1" spcCol="1270" anchor="t" anchorCtr="0">
          <a:noAutofit/>
        </a:bodyPr>
        <a:lstStyle/>
        <a:p>
          <a:pPr marL="0" lvl="0" indent="0" algn="ctr" defTabSz="800100">
            <a:lnSpc>
              <a:spcPct val="90000"/>
            </a:lnSpc>
            <a:spcBef>
              <a:spcPct val="0"/>
            </a:spcBef>
            <a:spcAft>
              <a:spcPct val="35000"/>
            </a:spcAft>
            <a:buNone/>
          </a:pPr>
          <a:r>
            <a:rPr lang="zh-CN" sz="1800" kern="1200"/>
            <a:t>发布</a:t>
          </a:r>
        </a:p>
      </dsp:txBody>
      <dsp:txXfrm>
        <a:off x="1657410" y="1660984"/>
        <a:ext cx="1087549" cy="31637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9/3/layout/DescendingProcess">
  <dgm:title val=""/>
  <dgm:desc val=""/>
  <dgm:catLst>
    <dgm:cat type="process" pri="23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clrData>
  <dgm:layoutNode name="Name0">
    <dgm:varLst>
      <dgm:chMax val="7"/>
      <dgm:chPref val="5"/>
    </dgm:varLst>
    <dgm:alg type="composite">
      <dgm:param type="ar" val="1.1"/>
    </dgm:alg>
    <dgm:shape xmlns:r="http://schemas.openxmlformats.org/officeDocument/2006/relationships" r:blip="">
      <dgm:adjLst/>
    </dgm:shape>
    <dgm:choose name="Name1">
      <dgm:if name="Name2" axis="ch" ptType="node" func="cnt" op="equ" val="1">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Lst>
      </dgm:if>
      <dgm:if name="Name3" axis="ch" ptType="node" func="cnt" op="equ" val="2">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
          <dgm:constr type="b" for="ch" forName="txNode2" refType="h"/>
          <dgm:constr type="r" for="ch" forName="txNode2" refType="w"/>
          <dgm:constr type="h" for="ch" forName="txNode2" refType="h" fact="0.16"/>
        </dgm:constrLst>
      </dgm:if>
      <dgm:if name="Name4" axis="ch" ptType="node" func="cnt" op="equ" val="3">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56"/>
          <dgm:constr type="ctrY" for="ch" forName="txNode2" refType="h" fact="0.3992"/>
          <dgm:constr type="r" for="ch" forName="txNode2" refType="w"/>
          <dgm:constr type="h" for="ch" forName="txNode2" refType="h" fact="0.16"/>
          <dgm:constr type="l" for="ch" forName="txNode3" refType="w" fact="0.5"/>
          <dgm:constr type="b" for="ch" forName="txNode3" refType="h"/>
          <dgm:constr type="r" for="ch" forName="txNode3" refType="w"/>
          <dgm:constr type="h" for="ch" forName="txNode3" refType="h" fact="0.16"/>
          <dgm:constr type="ctrX" for="ch" forName="dotNode2" refType="w" fact="0.4782"/>
          <dgm:constr type="ctrY" for="ch" forName="dotNode2" refType="h" fact="0.3992"/>
          <dgm:constr type="h" for="ch" forName="dotNode2" refType="h" fact="0.0218"/>
          <dgm:constr type="w" for="ch" forName="dotNode2" refType="h" refFor="ch" refForName="dotNode2"/>
        </dgm:constrLst>
      </dgm:if>
      <dgm:if name="Name5" axis="ch" ptType="node" func="cnt" op="equ" val="4">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9"/>
          <dgm:constr type="ctrY" for="ch" forName="txNode2" refType="h" fact="0.3153"/>
          <dgm:constr type="r" for="ch" forName="txNode2" refType="w"/>
          <dgm:constr type="h" for="ch" forName="txNode2" refType="h" fact="0.16"/>
          <dgm:constr type="l" for="ch" forName="txNode3" refType="w" fact="0"/>
          <dgm:constr type="ctrY" for="ch" forName="txNode3" refType="h" fact="0.5004"/>
          <dgm:constr type="r" for="ch" forName="txNode3" refType="w" fact="0.5"/>
          <dgm:constr type="h" for="ch" forName="txNode3" refType="h" fact="0.16"/>
          <dgm:constr type="l" for="ch" forName="txNode4" refType="w" fact="0.5"/>
          <dgm:constr type="b" for="ch" forName="txNode4" refType="h"/>
          <dgm:constr type="r" for="ch" forName="txNode4" refType="w"/>
          <dgm:constr type="h" for="ch" forName="txNode4" refType="h" fact="0.16"/>
          <dgm:constr type="ctrX" for="ch" forName="dotNode2" refType="w" fact="0.39"/>
          <dgm:constr type="ctrY" for="ch" forName="dotNode2" refType="h" fact="0.3153"/>
          <dgm:constr type="h" for="ch" forName="dotNode2" refType="h" fact="0.0218"/>
          <dgm:constr type="w" for="ch" forName="dotNode2" refType="h" refFor="ch" refForName="dotNode2"/>
          <dgm:constr type="ctrX" for="ch" forName="dotNode3" refType="w" fact="0.5626"/>
          <dgm:constr type="ctrY" for="ch" forName="dotNode3" refType="h" fact="0.5004"/>
          <dgm:constr type="h" for="ch" forName="dotNode3" refType="h" fact="0.0218"/>
          <dgm:constr type="w" for="ch" forName="dotNode3" refType="h" refFor="ch" refForName="dotNode3"/>
        </dgm:constrLst>
      </dgm:if>
      <dgm:if name="Name6" axis="ch" ptType="node" func="cnt" op="equ" val="5">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6"/>
          <dgm:constr type="ctrY" for="ch" forName="txNode2" refType="h" fact="0.2885"/>
          <dgm:constr type="r" for="ch" forName="txNode2" refType="w"/>
          <dgm:constr type="h" for="ch" forName="txNode2" refType="h" fact="0.16"/>
          <dgm:constr type="l" for="ch" forName="txNode3" refType="w" fact="0"/>
          <dgm:constr type="ctrY" for="ch" forName="txNode3" refType="h" fact="0.4089"/>
          <dgm:constr type="r" for="ch" forName="txNode3" refType="w" fact="0.43"/>
          <dgm:constr type="h" for="ch" forName="txNode3" refType="h" fact="0.16"/>
          <dgm:constr type="l" for="ch" forName="txNode4" refType="w" fact="0.67"/>
          <dgm:constr type="ctrY" for="ch" forName="txNode4" refType="h" fact="0.5497"/>
          <dgm:constr type="r" for="ch" forName="txNode4" refType="w"/>
          <dgm:constr type="h" for="ch" forName="txNode4" refType="h" fact="0.16"/>
          <dgm:constr type="l" for="ch" forName="txNode5" refType="w" fact="0.5"/>
          <dgm:constr type="b" for="ch" forName="txNode5" refType="h"/>
          <dgm:constr type="r" for="ch" forName="txNode5" refType="w"/>
          <dgm:constr type="h" for="ch" forName="txNode5" refType="h" fact="0.16"/>
          <dgm:constr type="ctrX" for="ch" forName="dotNode2" refType="w" fact="0.3565"/>
          <dgm:constr type="ctrY" for="ch" forName="dotNode2" refType="h" fact="0.2885"/>
          <dgm:constr type="h" for="ch" forName="dotNode2" refType="h" fact="0.0218"/>
          <dgm:constr type="w" for="ch" forName="dotNode2" refType="h" refFor="ch" refForName="dotNode2"/>
          <dgm:constr type="ctrX" for="ch" forName="dotNode3" refType="w" fact="0.4922"/>
          <dgm:constr type="ctrY" for="ch" forName="dotNode3" refType="h" fact="0.4089"/>
          <dgm:constr type="h" for="ch" forName="dotNode3" refType="h" fact="0.0218"/>
          <dgm:constr type="w" for="ch" forName="dotNode3" refType="h" refFor="ch" refForName="dotNode3"/>
          <dgm:constr type="ctrX" for="ch" forName="dotNode4" refType="w" fact="0.5939"/>
          <dgm:constr type="ctrY" for="ch" forName="dotNode4" refType="h" fact="0.5497"/>
          <dgm:constr type="h" for="ch" forName="dotNode4" refType="h" fact="0.0218"/>
          <dgm:constr type="w" for="ch" forName="dotNode4" refType="h" refFor="ch" refForName="dotNode4"/>
        </dgm:constrLst>
      </dgm:if>
      <dgm:if name="Name7" axis="ch" ptType="node" func="cnt" op="equ" val="6">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5"/>
          <dgm:constr type="ctrY" for="ch" forName="txNode2" refType="h" fact="0.2693"/>
          <dgm:constr type="r" for="ch" forName="txNode2" refType="w"/>
          <dgm:constr type="h" for="ch" forName="txNode2" refType="h" fact="0.16"/>
          <dgm:constr type="l" for="ch" forName="txNode3" refType="w" fact="0"/>
          <dgm:constr type="ctrY" for="ch" forName="txNode3" refType="h" fact="0.3638"/>
          <dgm:constr type="r" for="ch" forName="txNode3" refType="w" fact="0.37"/>
          <dgm:constr type="h" for="ch" forName="txNode3" refType="h" fact="0.16"/>
          <dgm:constr type="l" for="ch" forName="txNode4" refType="w" fact="0.63"/>
          <dgm:constr type="ctrY" for="ch" forName="txNode4" refType="h" fact="0.4744"/>
          <dgm:constr type="r" for="ch" forName="txNode4" refType="w"/>
          <dgm:constr type="h" for="ch" forName="txNode4" refType="h" fact="0.16"/>
          <dgm:constr type="l" for="ch" forName="txNode5" refType="w" fact="0"/>
          <dgm:constr type="ctrY" for="ch" forName="txNode5" refType="h" fact="0.5961"/>
          <dgm:constr type="r" for="ch" forName="txNode5" refType="w" fact="0.55"/>
          <dgm:constr type="h" for="ch" forName="txNode5" refType="h" fact="0.16"/>
          <dgm:constr type="l" for="ch" forName="txNode6" refType="w" fact="0.5"/>
          <dgm:constr type="b" for="ch" forName="txNode6" refType="h"/>
          <dgm:constr type="r" for="ch" forName="txNode6" refType="w"/>
          <dgm:constr type="h" for="ch" forName="txNode6"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419"/>
          <dgm:constr type="ctrY" for="ch" forName="dotNode3" refType="h" fact="0.3638"/>
          <dgm:constr type="h" for="ch" forName="dotNode3" refType="h" fact="0.0218"/>
          <dgm:constr type="w" for="ch" forName="dotNode3" refType="h" refFor="ch" refForName="dotNode3"/>
          <dgm:constr type="ctrX" for="ch" forName="dotNode4" refType="w" fact="0.5425"/>
          <dgm:constr type="ctrY" for="ch" forName="dotNode4" refType="h" fact="0.4744"/>
          <dgm:constr type="h" for="ch" forName="dotNode4" refType="h" fact="0.0218"/>
          <dgm:constr type="w" for="ch" forName="dotNode4" refType="h" refFor="ch" refForName="dotNode4"/>
          <dgm:constr type="ctrX" for="ch" forName="dotNode5" refType="w" fact="0.6153"/>
          <dgm:constr type="ctrY" for="ch" forName="dotNode5" refType="h" fact="0.5961"/>
          <dgm:constr type="h" for="ch" forName="dotNode5" refType="h" fact="0.0218"/>
          <dgm:constr type="w" for="ch" forName="dotNode5" refType="h" refFor="ch" refForName="dotNode5"/>
        </dgm:constrLst>
      </dgm:if>
      <dgm:else name="Name8">
        <dgm:constrLst>
          <dgm:constr type="primFontSz" for="ch" ptType="node" op="equ" val="65"/>
          <dgm:constr type="w" for="ch" forName="arrowNode" refType="w" fact="0.75"/>
          <dgm:constr type="h" for="ch" forName="arrowNode" refType="h"/>
          <dgm:constr type="l" for="ch" forName="arrowNode" refType="w" fact="0.07"/>
          <dgm:constr type="t" for="ch" forName="arrowNode"/>
          <dgm:constr type="l" for="ch" forName="txNode1" refType="w" fact="0"/>
          <dgm:constr type="t" for="ch" forName="txNode1" refType="h" fact="0"/>
          <dgm:constr type="r" for="ch" forName="txNode1" refType="w" fact="0.37"/>
          <dgm:constr type="h" for="ch" forName="txNode1" refType="h" fact="0.16"/>
          <dgm:constr type="l" for="ch" forName="txNode2" refType="w" fact="0.44"/>
          <dgm:constr type="ctrY" for="ch" forName="txNode2" refType="h" fact="0.2693"/>
          <dgm:constr type="r" for="ch" forName="txNode2" refType="w"/>
          <dgm:constr type="h" for="ch" forName="txNode2" refType="h" fact="0.16"/>
          <dgm:constr type="l" for="ch" forName="txNode3" refType="w" fact="0"/>
          <dgm:constr type="ctrY" for="ch" forName="txNode3" refType="h" fact="0.3424"/>
          <dgm:constr type="r" for="ch" forName="txNode3" refType="w" fact="0.33"/>
          <dgm:constr type="h" for="ch" forName="txNode3" refType="h" fact="0.16"/>
          <dgm:constr type="l" for="ch" forName="txNode4" refType="w" fact="0.61"/>
          <dgm:constr type="ctrY" for="ch" forName="txNode4" refType="h" fact="0.4276"/>
          <dgm:constr type="r" for="ch" forName="txNode4" refType="w"/>
          <dgm:constr type="h" for="ch" forName="txNode4" refType="h" fact="0.16"/>
          <dgm:constr type="l" for="ch" forName="txNode5" refType="w" fact="0"/>
          <dgm:constr type="ctrY" for="ch" forName="txNode5" refType="h" fact="0.5218"/>
          <dgm:constr type="r" for="ch" forName="txNode5" refType="w" fact="0.5"/>
          <dgm:constr type="h" for="ch" forName="txNode5" refType="h" fact="0.16"/>
          <dgm:constr type="l" for="ch" forName="txNode6" refType="w" fact="0.71"/>
          <dgm:constr type="ctrY" for="ch" forName="txNode6" refType="h" fact="0.6179"/>
          <dgm:constr type="r" for="ch" forName="txNode6" refType="w"/>
          <dgm:constr type="h" for="ch" forName="txNode6" refType="h" fact="0.16"/>
          <dgm:constr type="l" for="ch" forName="txNode7" refType="w" fact="0.5"/>
          <dgm:constr type="b" for="ch" forName="txNode7" refType="h"/>
          <dgm:constr type="r" for="ch" forName="txNode7" refType="w"/>
          <dgm:constr type="h" for="ch" forName="txNode7" refType="h" fact="0.16"/>
          <dgm:constr type="ctrX" for="ch" forName="dotNode2" refType="w" fact="0.33"/>
          <dgm:constr type="ctrY" for="ch" forName="dotNode2" refType="h" fact="0.2693"/>
          <dgm:constr type="h" for="ch" forName="dotNode2" refType="h" fact="0.0218"/>
          <dgm:constr type="w" for="ch" forName="dotNode2" refType="h" refFor="ch" refForName="dotNode2"/>
          <dgm:constr type="ctrX" for="ch" forName="dotNode3" refType="w" fact="0.425"/>
          <dgm:constr type="ctrY" for="ch" forName="dotNode3" refType="h" fact="0.3424"/>
          <dgm:constr type="h" for="ch" forName="dotNode3" refType="h" fact="0.0218"/>
          <dgm:constr type="w" for="ch" forName="dotNode3" refType="h" refFor="ch" refForName="dotNode3"/>
          <dgm:constr type="ctrX" for="ch" forName="dotNode4" refType="w" fact="0.505"/>
          <dgm:constr type="ctrY" for="ch" forName="dotNode4" refType="h" fact="0.4276"/>
          <dgm:constr type="h" for="ch" forName="dotNode4" refType="h" fact="0.0218"/>
          <dgm:constr type="w" for="ch" forName="dotNode4" refType="h" refFor="ch" refForName="dotNode4"/>
          <dgm:constr type="ctrX" for="ch" forName="dotNode5" refType="w" fact="0.5742"/>
          <dgm:constr type="ctrY" for="ch" forName="dotNode5" refType="h" fact="0.5218"/>
          <dgm:constr type="h" for="ch" forName="dotNode5" refType="h" fact="0.0218"/>
          <dgm:constr type="w" for="ch" forName="dotNode5" refType="h" refFor="ch" refForName="dotNode5"/>
          <dgm:constr type="ctrX" for="ch" forName="dotNode6" refType="w" fact="0.63"/>
          <dgm:constr type="ctrY" for="ch" forName="dotNode6" refType="h" fact="0.6179"/>
          <dgm:constr type="h" for="ch" forName="dotNode6" refType="h" fact="0.0218"/>
          <dgm:constr type="w" for="ch" forName="dotNode6" refType="h" refFor="ch" refForName="dotNode6"/>
        </dgm:constrLst>
      </dgm:else>
    </dgm:choose>
    <dgm:forEach name="Name9" axis="self" ptType="parTrans">
      <dgm:forEach name="Name10" axis="self" ptType="sibTrans" st="2">
        <dgm:forEach name="dotRepeat" axis="self">
          <dgm:layoutNode name="dotRepeatNode" styleLbl="fgShp">
            <dgm:alg type="sp"/>
            <dgm:shape xmlns:r="http://schemas.openxmlformats.org/officeDocument/2006/relationships" type="ellipse" r:blip="">
              <dgm:adjLst/>
            </dgm:shape>
            <dgm:presOf axis="self"/>
          </dgm:layoutNode>
        </dgm:forEach>
      </dgm:forEach>
    </dgm:forEach>
    <dgm:choose name="Name11">
      <dgm:if name="Name12" axis="ch" ptType="node" func="cnt" op="gte" val="1">
        <dgm:layoutNode name="arrowNode" styleLbl="node1">
          <dgm:alg type="sp"/>
          <dgm:shape xmlns:r="http://schemas.openxmlformats.org/officeDocument/2006/relationships" rot="73.2729" type="swooshArrow" r:blip="">
            <dgm:adjLst>
              <dgm:adj idx="1" val="0.1631"/>
              <dgm:adj idx="2" val="0.3137"/>
            </dgm:adjLst>
          </dgm:shape>
          <dgm:presOf/>
        </dgm:layoutNode>
      </dgm:if>
      <dgm:else name="Name13"/>
    </dgm:choose>
    <dgm:forEach name="Name14" axis="ch" ptType="node" cnt="1">
      <dgm:layoutNode name="txNode1" styleLbl="revTx">
        <dgm:varLst>
          <dgm:bulletEnabled val="1"/>
        </dgm:varLst>
        <dgm:alg type="tx">
          <dgm:param type="txAnchorVert" val="b"/>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15" axis="ch" ptType="node" st="2" cnt="1">
      <dgm:layoutNode name="txNode2" styleLbl="revTx">
        <dgm:varLst>
          <dgm:bulletEnabled val="1"/>
        </dgm:varLst>
        <dgm:choose name="Name16">
          <dgm:if name="Name17" axis="self" ptType="node" func="revPos" op="equ" val="1">
            <dgm:alg type="tx">
              <dgm:param type="txAnchorVert" val="t"/>
            </dgm:alg>
          </dgm:if>
          <dgm:if name="Name18" axis="self" ptType="node" func="posOdd" op="equ" val="1">
            <dgm:alg type="tx">
              <dgm:param type="parTxLTRAlign" val="r"/>
              <dgm:param type="parTxRTLAlign" val="r"/>
            </dgm:alg>
          </dgm:if>
          <dgm:else name="Name1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20">
        <dgm:if name="Name21" axis="par ch" ptType="all node" func="cnt" op="neq" val="2">
          <dgm:forEach name="Name22" axis="follow" ptType="sibTrans" cnt="1">
            <dgm:layoutNode name="dotNode2">
              <dgm:alg type="sp"/>
              <dgm:shape xmlns:r="http://schemas.openxmlformats.org/officeDocument/2006/relationships" r:blip="">
                <dgm:adjLst/>
              </dgm:shape>
              <dgm:presOf/>
              <dgm:forEach name="Name23" ref="dotRepeat"/>
            </dgm:layoutNode>
          </dgm:forEach>
        </dgm:if>
        <dgm:else name="Name24"/>
      </dgm:choose>
    </dgm:forEach>
    <dgm:forEach name="Name25" axis="ch" ptType="node" st="3" cnt="1">
      <dgm:layoutNode name="txNode3" styleLbl="revTx">
        <dgm:varLst>
          <dgm:bulletEnabled val="1"/>
        </dgm:varLst>
        <dgm:choose name="Name26">
          <dgm:if name="Name27" axis="self" ptType="node" func="revPos" op="equ" val="1">
            <dgm:alg type="tx">
              <dgm:param type="txAnchorVert" val="t"/>
            </dgm:alg>
          </dgm:if>
          <dgm:if name="Name28" axis="self" ptType="node" func="posOdd" op="equ" val="1">
            <dgm:alg type="tx">
              <dgm:param type="parTxLTRAlign" val="r"/>
              <dgm:param type="parTxRTLAlign" val="r"/>
            </dgm:alg>
          </dgm:if>
          <dgm:else name="Name2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30">
        <dgm:if name="Name31" axis="par ch" ptType="all node" func="cnt" op="neq" val="3">
          <dgm:forEach name="Name32" axis="follow" ptType="sibTrans" cnt="1">
            <dgm:layoutNode name="dotNode3">
              <dgm:alg type="sp"/>
              <dgm:shape xmlns:r="http://schemas.openxmlformats.org/officeDocument/2006/relationships" r:blip="">
                <dgm:adjLst/>
              </dgm:shape>
              <dgm:presOf/>
              <dgm:forEach name="Name33" ref="dotRepeat"/>
            </dgm:layoutNode>
          </dgm:forEach>
        </dgm:if>
        <dgm:else name="Name34"/>
      </dgm:choose>
    </dgm:forEach>
    <dgm:forEach name="Name35" axis="ch" ptType="node" st="4" cnt="1">
      <dgm:layoutNode name="txNode4" styleLbl="revTx">
        <dgm:varLst>
          <dgm:bulletEnabled val="1"/>
        </dgm:varLst>
        <dgm:choose name="Name36">
          <dgm:if name="Name37" axis="self" ptType="node" func="revPos" op="equ" val="1">
            <dgm:alg type="tx">
              <dgm:param type="txAnchorVert" val="t"/>
            </dgm:alg>
          </dgm:if>
          <dgm:if name="Name38" axis="self" ptType="node" func="posOdd" op="equ" val="1">
            <dgm:alg type="tx">
              <dgm:param type="parTxLTRAlign" val="r"/>
              <dgm:param type="parTxRTLAlign" val="r"/>
            </dgm:alg>
          </dgm:if>
          <dgm:else name="Name3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40">
        <dgm:if name="Name41" axis="par ch" ptType="all node" func="cnt" op="neq" val="4">
          <dgm:forEach name="Name42" axis="follow" ptType="sibTrans" cnt="1">
            <dgm:layoutNode name="dotNode4">
              <dgm:alg type="sp"/>
              <dgm:shape xmlns:r="http://schemas.openxmlformats.org/officeDocument/2006/relationships" r:blip="">
                <dgm:adjLst/>
              </dgm:shape>
              <dgm:presOf/>
              <dgm:forEach name="Name43" ref="dotRepeat"/>
            </dgm:layoutNode>
          </dgm:forEach>
        </dgm:if>
        <dgm:else name="Name44"/>
      </dgm:choose>
    </dgm:forEach>
    <dgm:forEach name="Name45" axis="ch" ptType="node" st="5" cnt="1">
      <dgm:layoutNode name="txNode5" styleLbl="revTx">
        <dgm:varLst>
          <dgm:bulletEnabled val="1"/>
        </dgm:varLst>
        <dgm:choose name="Name46">
          <dgm:if name="Name47" axis="self" ptType="node" func="revPos" op="equ" val="1">
            <dgm:alg type="tx">
              <dgm:param type="txAnchorVert" val="t"/>
            </dgm:alg>
          </dgm:if>
          <dgm:if name="Name48" axis="self" ptType="node" func="posOdd" op="equ" val="1">
            <dgm:alg type="tx">
              <dgm:param type="parTxLTRAlign" val="r"/>
              <dgm:param type="parTxRTLAlign" val="r"/>
            </dgm:alg>
          </dgm:if>
          <dgm:else name="Name4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50">
        <dgm:if name="Name51" axis="par ch" ptType="all node" func="cnt" op="neq" val="5">
          <dgm:forEach name="Name52" axis="follow" ptType="sibTrans" cnt="1">
            <dgm:layoutNode name="dotNode5">
              <dgm:alg type="sp"/>
              <dgm:shape xmlns:r="http://schemas.openxmlformats.org/officeDocument/2006/relationships" r:blip="">
                <dgm:adjLst/>
              </dgm:shape>
              <dgm:presOf/>
              <dgm:forEach name="Name53" ref="dotRepeat"/>
            </dgm:layoutNode>
          </dgm:forEach>
        </dgm:if>
        <dgm:else name="Name54"/>
      </dgm:choose>
    </dgm:forEach>
    <dgm:forEach name="Name55" axis="ch" ptType="node" st="6" cnt="1">
      <dgm:layoutNode name="txNode6" styleLbl="revTx">
        <dgm:varLst>
          <dgm:bulletEnabled val="1"/>
        </dgm:varLst>
        <dgm:choose name="Name56">
          <dgm:if name="Name57" axis="self" ptType="node" func="revPos" op="equ" val="1">
            <dgm:alg type="tx">
              <dgm:param type="txAnchorVert" val="t"/>
            </dgm:alg>
          </dgm:if>
          <dgm:if name="Name58" axis="self" ptType="node" func="posOdd" op="equ" val="1">
            <dgm:alg type="tx">
              <dgm:param type="parTxLTRAlign" val="r"/>
              <dgm:param type="parTxRTLAlign" val="r"/>
            </dgm:alg>
          </dgm:if>
          <dgm:else name="Name59">
            <dgm:alg type="tx">
              <dgm:param type="parTxLTRAlign" val="l"/>
              <dgm:param type="parTxRTLAlign" val="l"/>
            </dgm:alg>
          </dgm:else>
        </dgm:choose>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60">
        <dgm:if name="Name61" axis="par ch" ptType="all node" func="cnt" op="neq" val="6">
          <dgm:forEach name="Name62" axis="follow" ptType="sibTrans" cnt="1">
            <dgm:layoutNode name="dotNode6">
              <dgm:alg type="sp"/>
              <dgm:shape xmlns:r="http://schemas.openxmlformats.org/officeDocument/2006/relationships" r:blip="">
                <dgm:adjLst/>
              </dgm:shape>
              <dgm:presOf/>
              <dgm:forEach name="Name63" ref="dotRepeat"/>
            </dgm:layoutNode>
          </dgm:forEach>
        </dgm:if>
        <dgm:else name="Name64"/>
      </dgm:choose>
    </dgm:forEach>
    <dgm:forEach name="Name65" axis="ch" ptType="node" st="7" cnt="1">
      <dgm:layoutNode name="txNode7" styleLbl="revTx">
        <dgm:varLst>
          <dgm:bulletEnabled val="1"/>
        </dgm:varLst>
        <dgm:alg type="tx">
          <dgm:param type="txAnchorVert" val="t"/>
        </dgm:alg>
        <dgm:shape xmlns:r="http://schemas.openxmlformats.org/officeDocument/2006/relationships" type="rect" r:blip="" zOrderOff="10">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List2#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3">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4">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7">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10">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11">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14">
  <dgm:title val=""/>
  <dgm:desc val=""/>
  <dgm:catLst>
    <dgm:cat type="simple" pri="10100"/>
  </dgm:catLst>
  <dgm:scene3d>
    <a:camera prst="orthographicFront"/>
    <a:lightRig rig="threePt" dir="t"/>
  </dgm:scene3d>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dirty="0">
              <a:latin typeface="黑体" panose="02010609060101010101" pitchFamily="49" charset="-122"/>
              <a:ea typeface="黑体" panose="02010609060101010101" pitchFamily="49"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黑体" panose="02010609060101010101" pitchFamily="49" charset="-122"/>
                <a:ea typeface="黑体" panose="02010609060101010101" pitchFamily="49" charset="-122"/>
              </a:rPr>
              <a:t>2024/10/9</a:t>
            </a:fld>
            <a:endParaRPr lang="zh-CN" altLang="en-US" dirty="0">
              <a:latin typeface="黑体" panose="02010609060101010101" pitchFamily="49" charset="-122"/>
              <a:ea typeface="黑体" panose="02010609060101010101" pitchFamily="49"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dirty="0">
              <a:latin typeface="黑体" panose="02010609060101010101" pitchFamily="49" charset="-122"/>
              <a:ea typeface="黑体" panose="02010609060101010101" pitchFamily="49"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黑体" panose="02010609060101010101" pitchFamily="49" charset="-122"/>
                <a:ea typeface="黑体" panose="02010609060101010101" pitchFamily="49" charset="-122"/>
              </a:rPr>
              <a:t>‹#›</a:t>
            </a:fld>
            <a:endParaRPr lang="zh-CN" altLang="en-US"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黑体" panose="02010609060101010101" pitchFamily="49" charset="-122"/>
                <a:ea typeface="黑体" panose="02010609060101010101" pitchFamily="49" charset="-122"/>
              </a:defRPr>
            </a:lvl1pPr>
          </a:lstStyle>
          <a:p>
            <a:endParaRPr lang="zh-CN" alt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黑体" panose="02010609060101010101" pitchFamily="49" charset="-122"/>
                <a:ea typeface="黑体" panose="02010609060101010101" pitchFamily="49" charset="-122"/>
              </a:defRPr>
            </a:lvl1pPr>
          </a:lstStyle>
          <a:p>
            <a:fld id="{1AC49D05-6128-4D0D-A32A-06A5E73B386C}" type="datetimeFigureOut">
              <a:rPr lang="zh-CN" altLang="en-US" smtClean="0"/>
              <a:t>2024/10/9</a:t>
            </a:fld>
            <a:endParaRPr lang="zh-CN" alt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黑体" panose="02010609060101010101" pitchFamily="49" charset="-122"/>
                <a:ea typeface="黑体" panose="02010609060101010101" pitchFamily="49" charset="-122"/>
              </a:defRPr>
            </a:lvl1pPr>
          </a:lstStyle>
          <a:p>
            <a:endParaRPr lang="zh-CN" alt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黑体" panose="02010609060101010101" pitchFamily="49" charset="-122"/>
                <a:ea typeface="黑体" panose="02010609060101010101" pitchFamily="49" charset="-122"/>
              </a:defRPr>
            </a:lvl1pPr>
          </a:lstStyle>
          <a:p>
            <a:fld id="{5849F42C-2DAE-424C-A4B8-3140182C3E9F}" type="slidenum">
              <a:rPr lang="zh-CN" altLang="en-US" smtClean="0"/>
              <a:t>‹#›</a:t>
            </a:fld>
            <a:endParaRPr lang="zh-CN" alt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600" kern="1200">
        <a:solidFill>
          <a:schemeClr val="tx1"/>
        </a:solidFill>
        <a:latin typeface="黑体" panose="02010609060101010101" pitchFamily="49" charset="-122"/>
        <a:ea typeface="黑体" panose="02010609060101010101" pitchFamily="49" charset="-122"/>
        <a:cs typeface="+mn-cs"/>
      </a:defRPr>
    </a:lvl1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EF711DA-82CB-44C8-99EC-9CE596A896FB}"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2</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22</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25</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26</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27</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28</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29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3</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30</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31</a:t>
            </a:fld>
            <a:endParaRPr lang="zh-CN" altLang="en-US"/>
          </a:p>
        </p:txBody>
      </p:sp>
    </p:spTree>
    <p:extLst>
      <p:ext uri="{BB962C8B-B14F-4D97-AF65-F5344CB8AC3E}">
        <p14:creationId xmlns:p14="http://schemas.microsoft.com/office/powerpoint/2010/main" val="56327624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32</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33</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34</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35</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36</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37</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38</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39</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40</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41</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42</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43</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44</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45</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46</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47</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48</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49</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50</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51</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52</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53</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54</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55</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56</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57</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58</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59</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60</a:t>
            </a:fld>
            <a:endParaRPr lang="zh-CN"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61</a:t>
            </a:fld>
            <a:endParaRPr lang="zh-CN"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62</a:t>
            </a:fld>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63</a:t>
            </a:fld>
            <a:endParaRPr lang="zh-CN"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64</a:t>
            </a:fld>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65</a:t>
            </a:fld>
            <a:endParaRPr lang="zh-CN"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66</a:t>
            </a:fld>
            <a:endParaRPr lang="zh-CN"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67</a:t>
            </a:fld>
            <a:endParaRPr lang="zh-CN"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68</a:t>
            </a:fld>
            <a:endParaRPr lang="zh-CN"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69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a:t>
            </a:fld>
            <a:endParaRPr lang="zh-CN"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70</a:t>
            </a:fld>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71</a:t>
            </a:fld>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72</a:t>
            </a:fld>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73</a:t>
            </a:fld>
            <a:endParaRPr lang="zh-CN"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74</a:t>
            </a:fld>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75</a:t>
            </a:fld>
            <a:endParaRPr lang="zh-CN"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76</a:t>
            </a:fld>
            <a:endParaRPr lang="zh-CN"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77</a:t>
            </a:fld>
            <a:endParaRPr lang="zh-CN"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78</a:t>
            </a:fld>
            <a:endParaRPr lang="zh-CN"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79</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8</a:t>
            </a:fld>
            <a:endParaRPr lang="zh-CN"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80</a:t>
            </a:fld>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81</a:t>
            </a:fld>
            <a:endParaRPr lang="zh-CN"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82</a:t>
            </a:fld>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83</a:t>
            </a:fld>
            <a:endParaRPr lang="zh-CN"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84</a:t>
            </a:fld>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85</a:t>
            </a:fld>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86</a:t>
            </a:fld>
            <a:endParaRPr lang="zh-CN"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5EF711DA-82CB-44C8-99EC-9CE596A896FB}" type="slidenum">
              <a:rPr lang="zh-CN" altLang="en-US" smtClean="0"/>
              <a:t>87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sym typeface="+mn-ea"/>
            </a:endParaRPr>
          </a:p>
        </p:txBody>
      </p:sp>
      <p:sp>
        <p:nvSpPr>
          <p:cNvPr id="4" name="灯片编号占位符 3"/>
          <p:cNvSpPr>
            <a:spLocks noGrp="1"/>
          </p:cNvSpPr>
          <p:nvPr>
            <p:ph type="sldNum" sz="quarter" idx="10"/>
          </p:nvPr>
        </p:nvSpPr>
        <p:spPr/>
        <p:txBody>
          <a:bodyPr/>
          <a:lstStyle/>
          <a:p>
            <a:fld id="{5EF711DA-82CB-44C8-99EC-9CE596A896FB}"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b="1" i="0" spc="300" baseline="0">
                <a:solidFill>
                  <a:schemeClr val="tx1">
                    <a:lumMod val="85000"/>
                    <a:lumOff val="15000"/>
                  </a:schemeClr>
                </a:solidFill>
                <a:effectLst/>
              </a:defRPr>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eaLnBrk="1" fontAlgn="auto" latinLnBrk="0" hangingPunct="1">
              <a:lnSpc>
                <a:spcPct val="110000"/>
              </a:lnSpc>
              <a:buNone/>
              <a:defRPr sz="2400" u="none" strike="noStrike" kern="1200" cap="none" spc="200" normalizeH="0" baseline="0">
                <a:solidFill>
                  <a:schemeClr val="tx1">
                    <a:lumMod val="65000"/>
                    <a:lumOff val="35000"/>
                  </a:schemeClr>
                </a:solidFill>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2024/10/9</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2024/10/9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lvl1pPr marL="228600" indent="-228600">
              <a:lnSpc>
                <a:spcPct val="130000"/>
              </a:lnSpc>
              <a:buFont typeface="Wingdings" panose="05000000000000000000" pitchFamily="2" charset="2"/>
              <a:buChar char="l"/>
              <a:defRPr spc="150" baseline="0">
                <a:solidFill>
                  <a:schemeClr val="tx1">
                    <a:lumMod val="65000"/>
                    <a:lumOff val="35000"/>
                  </a:schemeClr>
                </a:solidFill>
              </a:defRPr>
            </a:lvl1pPr>
            <a:lvl2pPr marL="685800" indent="-228600">
              <a:lnSpc>
                <a:spcPct val="130000"/>
              </a:lnSpc>
              <a:buFont typeface="Wingdings" panose="05000000000000000000" pitchFamily="2" charset="2"/>
              <a:buChar char="l"/>
              <a:defRPr spc="150" baseline="0">
                <a:solidFill>
                  <a:schemeClr val="tx1">
                    <a:lumMod val="65000"/>
                    <a:lumOff val="35000"/>
                  </a:schemeClr>
                </a:solidFill>
              </a:defRPr>
            </a:lvl2pPr>
            <a:lvl3pPr marL="1143000" indent="-228600">
              <a:lnSpc>
                <a:spcPct val="130000"/>
              </a:lnSpc>
              <a:buFont typeface="Wingdings" panose="05000000000000000000" pitchFamily="2" charset="2"/>
              <a:buChar char="l"/>
              <a:defRPr spc="150" baseline="0">
                <a:solidFill>
                  <a:schemeClr val="tx1">
                    <a:lumMod val="65000"/>
                    <a:lumOff val="35000"/>
                  </a:schemeClr>
                </a:solidFill>
              </a:defRPr>
            </a:lvl3pPr>
            <a:lvl4pPr marL="1600200" indent="-228600">
              <a:lnSpc>
                <a:spcPct val="130000"/>
              </a:lnSpc>
              <a:buFont typeface="Wingdings" panose="05000000000000000000" pitchFamily="2" charset="2"/>
              <a:buChar char="l"/>
              <a:defRPr spc="150" baseline="0">
                <a:solidFill>
                  <a:schemeClr val="tx1">
                    <a:lumMod val="65000"/>
                    <a:lumOff val="35000"/>
                  </a:schemeClr>
                </a:solidFill>
              </a:defRPr>
            </a:lvl4pPr>
            <a:lvl5pPr marL="2057400" indent="-228600">
              <a:lnSpc>
                <a:spcPct val="130000"/>
              </a:lnSpc>
              <a:buFont typeface="Wingdings" panose="05000000000000000000" pitchFamily="2" charset="2"/>
              <a:buChar char="l"/>
              <a:defRPr spc="150" baseline="0">
                <a:solidFill>
                  <a:schemeClr val="tx1">
                    <a:lumMod val="65000"/>
                    <a:lumOff val="3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2024/10/9</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黑体" panose="02010609060101010101" pitchFamily="49" charset="-122"/>
                <a:cs typeface="+mj-cs"/>
                <a:sym typeface="+mn-ea"/>
              </a:defRPr>
            </a:lvl1pPr>
          </a:lstStyle>
          <a:p>
            <a:pPr lvl="0"/>
            <a:r>
              <a:rPr dirty="0">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黑体" panose="02010609060101010101" pitchFamily="49" charset="-122"/>
                <a:cs typeface="+mj-cs"/>
                <a:sym typeface="+mn-ea"/>
              </a:defRPr>
            </a:lvl1p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1pPr>
            <a:lvl2pPr marL="457200" marR="0" lvl="1" indent="0" algn="l"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2pPr>
            <a:lvl3pPr marL="914400" marR="0" lvl="2"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3pPr>
            <a:lvl4pPr marL="1371600" marR="0" lvl="3"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4pPr>
            <a:lvl5pPr marL="1828800" marR="0" lvl="4"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2024/10/9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b="1" i="0" u="none" strike="noStrike" kern="1200" cap="none" spc="300" normalizeH="0" baseline="0">
                <a:solidFill>
                  <a:schemeClr val="tx1">
                    <a:lumMod val="85000"/>
                    <a:lumOff val="15000"/>
                  </a:schemeClr>
                </a:solidFill>
                <a:effectLst/>
                <a:uFillTx/>
              </a:defRPr>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eaLnBrk="1" fontAlgn="auto" latinLnBrk="0" hangingPunct="1">
              <a:lnSpc>
                <a:spcPct val="130000"/>
              </a:lnSpc>
              <a:buNone/>
              <a:defRPr kumimoji="0" lang="zh-CN" altLang="en-US" sz="1800" b="0" i="0" u="none" strike="noStrike" kern="1200" cap="none" spc="150" normalizeH="0" baseline="0" noProof="1">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2024/10/9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黑体" panose="02010609060101010101" pitchFamily="49" charset="-122"/>
                <a:cs typeface="+mj-cs"/>
                <a:sym typeface="+mn-ea"/>
              </a:defRPr>
            </a:lvl1p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lumMod val="75000"/>
                    <a:lumOff val="25000"/>
                  </a:schemeClr>
                </a:solidFill>
                <a:uFillTx/>
                <a:latin typeface="+mn-lt"/>
                <a:ea typeface="+mn-ea"/>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lvl1pPr marL="2286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黑体" panose="02010609060101010101" pitchFamily="49" charset="-122"/>
              </a:defRPr>
            </a:lvl1pPr>
            <a:lvl2pPr marL="6858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黑体" panose="02010609060101010101" pitchFamily="49" charset="-122"/>
              </a:defRPr>
            </a:lvl2pPr>
            <a:lvl3pPr marL="11430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黑体" panose="02010609060101010101" pitchFamily="49" charset="-122"/>
              </a:defRPr>
            </a:lvl3pPr>
            <a:lvl4pPr marL="1600200" indent="-228600">
              <a:lnSpc>
                <a:spcPct val="130000"/>
              </a:lnSpc>
              <a:buFont typeface="Wingdings" panose="05000000000000000000" pitchFamily="2" charset="2"/>
              <a:buChar char="l"/>
              <a:defRPr sz="1600" spc="150" baseline="0">
                <a:solidFill>
                  <a:schemeClr val="tx1">
                    <a:lumMod val="65000"/>
                    <a:lumOff val="35000"/>
                  </a:schemeClr>
                </a:solidFill>
                <a:latin typeface="Arial" panose="020B0604020202020204" pitchFamily="34" charset="0"/>
                <a:ea typeface="黑体" panose="02010609060101010101" pitchFamily="49" charset="-122"/>
              </a:defRPr>
            </a:lvl4pPr>
            <a:lvl5pPr>
              <a:lnSpc>
                <a:spcPct val="130000"/>
              </a:lnSpc>
              <a:defRPr sz="1600">
                <a:solidFill>
                  <a:schemeClr val="tx1">
                    <a:lumMod val="75000"/>
                    <a:lumOff val="25000"/>
                  </a:schemeClr>
                </a:solidFill>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2024/10/9</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黑体" panose="02010609060101010101" pitchFamily="49"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eaLnBrk="1" fontAlgn="auto" latinLnBrk="0" hangingPunct="1">
              <a:lnSpc>
                <a:spcPct val="100000"/>
              </a:lnSpc>
              <a:spcAft>
                <a:spcPts val="0"/>
              </a:spcAft>
              <a:buNone/>
              <a:defRPr sz="2000" b="1" u="none" strike="noStrike" kern="1200" cap="none" spc="200" normalizeH="0" baseline="0">
                <a:solidFill>
                  <a:schemeClr val="tx1">
                    <a:lumMod val="75000"/>
                    <a:lumOff val="25000"/>
                  </a:schemeClr>
                </a:solidFill>
                <a:uFillTx/>
                <a:latin typeface="Arial" panose="020B0604020202020204" pitchFamily="34" charset="0"/>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2000" b="1" i="0" u="none" strike="noStrike" kern="1200" cap="none" spc="200" normalizeH="0" baseline="0" noProof="1" dirty="0">
                <a:solidFill>
                  <a:schemeClr val="tx1">
                    <a:lumMod val="75000"/>
                    <a:lumOff val="25000"/>
                  </a:schemeClr>
                </a:solidFill>
                <a:uFillTx/>
                <a:latin typeface="Arial" panose="020B0604020202020204" pitchFamily="34" charset="0"/>
                <a:ea typeface="黑体" panose="02010609060101010101" pitchFamily="49" charset="-122"/>
                <a:cs typeface="+mn-cs"/>
                <a:sym typeface="+mn-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dirty="0">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lvl1pPr marL="228600" marR="0" lvl="0"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Wingdings" panose="05000000000000000000" pitchFamily="2" charset="2"/>
              <a:buChar char="l"/>
              <a:tabLst>
                <a:tab pos="1609725" algn="l"/>
              </a:tabLst>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65000"/>
                    <a:lumOff val="35000"/>
                  </a:schemeClr>
                </a:solidFill>
                <a:uFillTx/>
                <a:latin typeface="Arial" panose="020B0604020202020204" pitchFamily="34" charset="0"/>
                <a:ea typeface="微软雅黑" panose="020B0503020204020204" pitchFamily="3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2024/10/9</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lvl1pPr marL="0" marR="0" lvl="0" algn="l" defTabSz="914400" rtl="0" eaLnBrk="1" fontAlgn="auto" latinLnBrk="0" hangingPunct="1">
              <a:lnSpc>
                <a:spcPct val="100000"/>
              </a:lnSpc>
              <a:buNone/>
              <a:defRPr kumimoji="0" lang="zh-CN" altLang="en-US" sz="3600" b="1" i="0" u="none" strike="noStrike" kern="1200" cap="none" spc="300" normalizeH="0" baseline="0" noProof="1" dirty="0">
                <a:solidFill>
                  <a:schemeClr val="tx1">
                    <a:lumMod val="85000"/>
                    <a:lumOff val="15000"/>
                  </a:schemeClr>
                </a:solidFill>
                <a:uFillTx/>
                <a:latin typeface="Arial" panose="020B0604020202020204" pitchFamily="34" charset="0"/>
                <a:ea typeface="黑体" panose="02010609060101010101" pitchFamily="49" charset="-122"/>
                <a:cs typeface="+mj-cs"/>
                <a:sym typeface="+mn-ea"/>
              </a:defRPr>
            </a:lvl1pPr>
          </a:lstStyle>
          <a:p>
            <a:pPr lvl="0"/>
            <a:r>
              <a:rPr dirty="0">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2024/10/9</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2024/10/9</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126400" cy="4608000"/>
          </a:xfrm>
        </p:spPr>
        <p:txBody>
          <a:bodyPr vert="horz" lIns="90000" tIns="46800" rIns="90000" bIns="4680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600" b="0" i="0" u="none" strike="noStrike" kern="1200" cap="none" spc="0" normalizeH="0" baseline="0" noProof="1" dirty="0">
                <a:solidFill>
                  <a:schemeClr val="tx1">
                    <a:lumMod val="65000"/>
                    <a:lumOff val="35000"/>
                  </a:schemeClr>
                </a:solidFill>
                <a:uFillTx/>
                <a:latin typeface="Arial" panose="020B0604020202020204" pitchFamily="34" charset="0"/>
                <a:ea typeface="黑体" panose="02010609060101010101" pitchFamily="49" charset="-122"/>
                <a:cs typeface="+mn-cs"/>
                <a:sym typeface="+mn-ea"/>
              </a:defRPr>
            </a:lvl1pPr>
            <a:lvl2pPr marL="685800" marR="0" lvl="1"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600" b="0" i="0" u="none" strike="noStrike" kern="1200" cap="none" spc="150" normalizeH="0" baseline="0" noProof="1" dirty="0">
                <a:solidFill>
                  <a:schemeClr val="tx1"/>
                </a:solidFill>
                <a:uFillTx/>
                <a:latin typeface="+mn-lt"/>
                <a:ea typeface="+mn-ea"/>
                <a:cs typeface="+mn-cs"/>
                <a:sym typeface="+mn-ea"/>
              </a:defRPr>
            </a:lvl2pPr>
            <a:lvl3pPr marL="1143000" marR="0" lvl="2"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3pPr>
            <a:lvl4pPr marL="1600200" marR="0" lvl="3"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4pPr>
            <a:lvl5pPr marL="2057400" marR="0" lvl="4" indent="-22860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6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hasCustomPrompt="1"/>
            <p:custDataLst>
              <p:tags r:id="rId2"/>
            </p:custDataLst>
          </p:nvPr>
        </p:nvSpPr>
        <p:spPr>
          <a:xfrm>
            <a:off x="6350400" y="1555200"/>
            <a:ext cx="5227200" cy="4608000"/>
          </a:xfrm>
        </p:spPr>
        <p:txBody>
          <a:bodyPr vert="horz" lIns="90000" tIns="46800" rIns="90000" bIns="46800" rtlCol="0">
            <a:normAutofit/>
          </a:bodyPr>
          <a:lstStyle>
            <a:lvl1pPr marL="0" marR="0" lvl="0" indent="0" algn="l" defTabSz="914400" rtl="0" eaLnBrk="1" fontAlgn="auto" latinLnBrk="0" hangingPunct="1">
              <a:lnSpc>
                <a:spcPct val="140000"/>
              </a:lnSpc>
              <a:spcBef>
                <a:spcPts val="0"/>
              </a:spcBef>
              <a:spcAft>
                <a:spcPts val="1000"/>
              </a:spcAft>
              <a:buFont typeface="Wingdings" panose="05000000000000000000" pitchFamily="2" charset="2"/>
              <a:buChar char="l"/>
              <a:defRPr kumimoji="0" lang="zh-CN" altLang="en-US" sz="1600" b="0" i="0" u="none" strike="noStrike" kern="1200" cap="none" spc="150" normalizeH="0" baseline="0" noProof="1" dirty="0">
                <a:solidFill>
                  <a:schemeClr val="tx1">
                    <a:lumMod val="75000"/>
                    <a:lumOff val="25000"/>
                  </a:schemeClr>
                </a:solidFill>
                <a:uFillTx/>
                <a:latin typeface="Arial" panose="020B0604020202020204" pitchFamily="34" charset="0"/>
                <a:ea typeface="黑体" panose="02010609060101010101" pitchFamily="49" charset="-122"/>
                <a:cs typeface="+mn-cs"/>
                <a:sym typeface="+mn-ea"/>
              </a:defRPr>
            </a:lvl1pPr>
          </a:lstStyle>
          <a:p>
            <a:pPr lvl="0"/>
            <a:r>
              <a:rPr dirty="0">
                <a:sym typeface="+mn-ea"/>
              </a:rPr>
              <a:t>单击此处编辑文本</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2024/10/9</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lvl1pPr>
              <a:defRPr baseline="0"/>
            </a:lvl1p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marL="0" marR="0" lvl="0" algn="l" defTabSz="914400" rtl="0" eaLnBrk="1" fontAlgn="auto" latinLnBrk="0" hangingPunct="1">
              <a:lnSpc>
                <a:spcPct val="100000"/>
              </a:lnSpc>
              <a:spcAft>
                <a:spcPts val="0"/>
              </a:spcAft>
              <a:buNone/>
              <a:defRPr kumimoji="0" lang="zh-CN" altLang="en-US" sz="2800" b="1" i="0" u="none" strike="noStrike" kern="1200" cap="none" spc="300" normalizeH="0" baseline="0" noProof="1" dirty="0">
                <a:solidFill>
                  <a:schemeClr val="tx1">
                    <a:lumMod val="85000"/>
                    <a:lumOff val="15000"/>
                  </a:schemeClr>
                </a:solidFill>
                <a:uFillTx/>
                <a:latin typeface="Arial" panose="020B0604020202020204" pitchFamily="34" charset="0"/>
                <a:ea typeface="黑体" panose="02010609060101010101" pitchFamily="49" charset="-122"/>
                <a:cs typeface="+mj-cs"/>
                <a:sym typeface="+mn-ea"/>
              </a:defRPr>
            </a:lvl1pPr>
          </a:lstStyle>
          <a:p>
            <a:pPr lvl="0"/>
            <a:r>
              <a:rPr dirty="0">
                <a:sym typeface="+mn-ea"/>
              </a:rPr>
              <a:t>单击此处编辑标题</a:t>
            </a:r>
          </a:p>
        </p:txBody>
      </p:sp>
      <p:sp>
        <p:nvSpPr>
          <p:cNvPr id="3" name="竖排文字占位符 2"/>
          <p:cNvSpPr>
            <a:spLocks noGrp="1"/>
          </p:cNvSpPr>
          <p:nvPr>
            <p:ph type="body" orient="vert" idx="1" hasCustomPrompt="1"/>
            <p:custDataLst>
              <p:tags r:id="rId2"/>
            </p:custDataLst>
          </p:nvPr>
        </p:nvSpPr>
        <p:spPr>
          <a:xfrm>
            <a:off x="914400" y="914400"/>
            <a:ext cx="9169200" cy="5029200"/>
          </a:xfrm>
        </p:spPr>
        <p:txBody>
          <a:bodyPr vert="eaVert" lIns="46800" tIns="46800" rIns="46800" bIns="46800"/>
          <a:lstStyle>
            <a:lvl1pPr indent="0" eaLnBrk="1" fontAlgn="auto" latinLnBrk="0" hangingPunct="1">
              <a:lnSpc>
                <a:spcPct val="160000"/>
              </a:lnSpc>
              <a:spcAft>
                <a:spcPts val="1600"/>
              </a:spcAft>
              <a:buNone/>
              <a:defRPr spc="300" baseline="0">
                <a:solidFill>
                  <a:schemeClr val="tx1">
                    <a:lumMod val="65000"/>
                    <a:lumOff val="35000"/>
                  </a:schemeClr>
                </a:solidFill>
              </a:defRPr>
            </a:lvl1pPr>
            <a:lvl2pPr indent="0" eaLnBrk="1" fontAlgn="auto" latinLnBrk="0" hangingPunct="1">
              <a:lnSpc>
                <a:spcPct val="160000"/>
              </a:lnSpc>
              <a:spcAft>
                <a:spcPts val="1600"/>
              </a:spcAft>
              <a:buNone/>
              <a:defRPr spc="300" baseline="0">
                <a:solidFill>
                  <a:schemeClr val="tx1">
                    <a:lumMod val="65000"/>
                    <a:lumOff val="35000"/>
                  </a:schemeClr>
                </a:solidFill>
              </a:defRPr>
            </a:lvl2pPr>
            <a:lvl3pPr indent="0" eaLnBrk="1" fontAlgn="auto" latinLnBrk="0" hangingPunct="1">
              <a:lnSpc>
                <a:spcPct val="160000"/>
              </a:lnSpc>
              <a:spcAft>
                <a:spcPts val="1600"/>
              </a:spcAft>
              <a:buNone/>
              <a:defRPr spc="300" baseline="0">
                <a:solidFill>
                  <a:schemeClr val="tx1">
                    <a:lumMod val="65000"/>
                    <a:lumOff val="35000"/>
                  </a:schemeClr>
                </a:solidFill>
              </a:defRPr>
            </a:lvl3pPr>
            <a:lvl4pPr indent="0" eaLnBrk="1" fontAlgn="auto" latinLnBrk="0" hangingPunct="1">
              <a:lnSpc>
                <a:spcPct val="160000"/>
              </a:lnSpc>
              <a:spcAft>
                <a:spcPts val="1600"/>
              </a:spcAft>
              <a:buNone/>
              <a:defRPr spc="300" baseline="0">
                <a:solidFill>
                  <a:schemeClr val="tx1">
                    <a:lumMod val="65000"/>
                    <a:lumOff val="35000"/>
                  </a:schemeClr>
                </a:solidFill>
              </a:defRPr>
            </a:lvl4pPr>
            <a:lvl5pPr indent="0" eaLnBrk="1" fontAlgn="auto" latinLnBrk="0" hangingPunct="1">
              <a:lnSpc>
                <a:spcPct val="160000"/>
              </a:lnSpc>
              <a:spcAft>
                <a:spcPts val="1600"/>
              </a:spcAft>
              <a:buNone/>
              <a:defRPr spc="300" baseline="0">
                <a:solidFill>
                  <a:schemeClr val="tx1">
                    <a:lumMod val="65000"/>
                    <a:lumOff val="35000"/>
                  </a:schemeClr>
                </a:solidFill>
              </a:defRPr>
            </a:lvl5pPr>
          </a:lstStyle>
          <a:p>
            <a:pPr lvl="0"/>
            <a:r>
              <a:rPr lang="zh-CN" altLang="en-US" dirty="0"/>
              <a:t>单击此处编辑文本</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2024/10/9</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18" Type="http://schemas.openxmlformats.org/officeDocument/2006/relationships/tags" Target="../tags/tag6.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5.xml"/><Relationship Id="rId2" Type="http://schemas.openxmlformats.org/officeDocument/2006/relationships/slideLayout" Target="../slideLayouts/slideLayout2.xml"/><Relationship Id="rId16"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3.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3"/>
            </p:custDataLst>
          </p:nvPr>
        </p:nvSpPr>
        <p:spPr>
          <a:xfrm>
            <a:off x="608400" y="608400"/>
            <a:ext cx="10969200" cy="648000"/>
          </a:xfrm>
          <a:prstGeom prst="rect">
            <a:avLst/>
          </a:prstGeom>
        </p:spPr>
        <p:txBody>
          <a:bodyPr vert="horz" lIns="101600" tIns="38100" rIns="76200" bIns="3810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4"/>
            </p:custDataLst>
          </p:nvPr>
        </p:nvSpPr>
        <p:spPr>
          <a:xfrm>
            <a:off x="608400" y="1515600"/>
            <a:ext cx="10969200" cy="473688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5"/>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黑体" panose="02010609060101010101" pitchFamily="49" charset="-122"/>
              </a:defRPr>
            </a:lvl1pPr>
          </a:lstStyle>
          <a:p>
            <a:fld id="{760FBDFE-C587-4B4C-A407-44438C67B59E}" type="datetimeFigureOut">
              <a:rPr lang="zh-CN" altLang="en-US" smtClean="0"/>
              <a:t>2024/10/9</a:t>
            </a:fld>
            <a:endParaRPr lang="zh-CN" altLang="en-US" dirty="0"/>
          </a:p>
        </p:txBody>
      </p:sp>
      <p:sp>
        <p:nvSpPr>
          <p:cNvPr id="5" name="页脚占位符 4"/>
          <p:cNvSpPr>
            <a:spLocks noGrp="1"/>
          </p:cNvSpPr>
          <p:nvPr>
            <p:ph type="ftr" sz="quarter" idx="3"/>
            <p:custDataLst>
              <p:tags r:id="rId16"/>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黑体" panose="02010609060101010101" pitchFamily="49" charset="-122"/>
              </a:defRPr>
            </a:lvl1pPr>
          </a:lstStyle>
          <a:p>
            <a:endParaRPr lang="zh-CN" altLang="en-US" dirty="0"/>
          </a:p>
        </p:txBody>
      </p:sp>
      <p:sp>
        <p:nvSpPr>
          <p:cNvPr id="6" name="灯片编号占位符 5"/>
          <p:cNvSpPr>
            <a:spLocks noGrp="1"/>
          </p:cNvSpPr>
          <p:nvPr>
            <p:ph type="sldNum" sz="quarter" idx="4"/>
            <p:custDataLst>
              <p:tags r:id="rId17"/>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黑体" panose="02010609060101010101" pitchFamily="49" charset="-122"/>
              </a:defRPr>
            </a:lvl1pPr>
          </a:lstStyle>
          <a:p>
            <a:fld id="{49AE70B2-8BF9-45C0-BB95-33D1B9D3A854}" type="slidenum">
              <a:rPr lang="zh-CN" altLang="en-US" smtClean="0"/>
              <a:t>‹#›</a:t>
            </a:fld>
            <a:endParaRPr lang="zh-CN" altLang="en-US" dirty="0"/>
          </a:p>
        </p:txBody>
      </p:sp>
      <p:sp>
        <p:nvSpPr>
          <p:cNvPr id="7" name="KSO_TEMPLATE" hidden="1"/>
          <p:cNvSpPr/>
          <p:nvPr>
            <p:custDataLst>
              <p:tags r:id="rId18"/>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黑体" panose="02010609060101010101" pitchFamily="49"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黑体" panose="02010609060101010101" pitchFamily="49"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黑体" panose="02010609060101010101" pitchFamily="49" charset="-122"/>
          <a:cs typeface="+mn-cs"/>
        </a:defRPr>
      </a:lvl1pPr>
      <a:lvl2pPr marL="685800" indent="-22860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sz="1600" u="none" strike="noStrike" kern="1200" cap="none" spc="0" normalizeH="0" baseline="0">
          <a:solidFill>
            <a:schemeClr val="tx1">
              <a:lumMod val="65000"/>
              <a:lumOff val="35000"/>
            </a:schemeClr>
          </a:solidFill>
          <a:uFillTx/>
          <a:latin typeface="Arial" panose="020B0604020202020204" pitchFamily="34" charset="0"/>
          <a:ea typeface="黑体" panose="02010609060101010101" pitchFamily="49" charset="-122"/>
          <a:cs typeface="+mn-cs"/>
        </a:defRPr>
      </a:lvl2pPr>
      <a:lvl3pPr marL="11430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黑体" panose="02010609060101010101" pitchFamily="49" charset="-122"/>
          <a:cs typeface="+mn-cs"/>
        </a:defRPr>
      </a:lvl3pPr>
      <a:lvl4pPr marL="16002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黑体" panose="02010609060101010101" pitchFamily="49" charset="-122"/>
          <a:cs typeface="+mn-cs"/>
        </a:defRPr>
      </a:lvl4pPr>
      <a:lvl5pPr marL="2057400" indent="-228600" algn="l" defTabSz="914400" rtl="0" eaLnBrk="1" fontAlgn="auto" latinLnBrk="0" hangingPunct="1">
        <a:lnSpc>
          <a:spcPct val="130000"/>
        </a:lnSpc>
        <a:spcBef>
          <a:spcPts val="0"/>
        </a:spcBef>
        <a:spcAft>
          <a:spcPts val="1000"/>
        </a:spcAft>
        <a:buFont typeface="Arial" panose="020B0604020202020204" pitchFamily="34" charset="0"/>
        <a:buChar char="•"/>
        <a:defRPr sz="1600" u="none" strike="noStrike" kern="1200" cap="none" spc="0" normalizeH="0" baseline="0">
          <a:solidFill>
            <a:schemeClr val="tx1">
              <a:lumMod val="65000"/>
              <a:lumOff val="35000"/>
            </a:schemeClr>
          </a:solidFill>
          <a:uFillTx/>
          <a:latin typeface="Arial" panose="020B0604020202020204" pitchFamily="34" charset="0"/>
          <a:ea typeface="黑体" panose="02010609060101010101" pitchFamily="49"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6.png"/><Relationship Id="rId7" Type="http://schemas.openxmlformats.org/officeDocument/2006/relationships/diagramColors" Target="../diagrams/colors6.xml"/><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slideLayout" Target="../slideLayouts/slideLayout7.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5" Type="http://schemas.openxmlformats.org/officeDocument/2006/relationships/image" Target="../media/image3.png"/><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microsoft.com/office/2007/relationships/diagramDrawing" Target="../diagrams/drawing7.xml"/><Relationship Id="rId13" Type="http://schemas.microsoft.com/office/2007/relationships/diagramDrawing" Target="../diagrams/drawing8.xml"/><Relationship Id="rId3" Type="http://schemas.openxmlformats.org/officeDocument/2006/relationships/image" Target="../media/image6.png"/><Relationship Id="rId7" Type="http://schemas.openxmlformats.org/officeDocument/2006/relationships/diagramColors" Target="../diagrams/colors7.xml"/><Relationship Id="rId12" Type="http://schemas.openxmlformats.org/officeDocument/2006/relationships/diagramColors" Target="../diagrams/colors8.xml"/><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diagramQuickStyle" Target="../diagrams/quickStyle7.xml"/><Relationship Id="rId11" Type="http://schemas.openxmlformats.org/officeDocument/2006/relationships/diagramQuickStyle" Target="../diagrams/quickStyle8.xml"/><Relationship Id="rId5" Type="http://schemas.openxmlformats.org/officeDocument/2006/relationships/diagramLayout" Target="../diagrams/layout7.xml"/><Relationship Id="rId10" Type="http://schemas.openxmlformats.org/officeDocument/2006/relationships/diagramLayout" Target="../diagrams/layout8.xml"/><Relationship Id="rId4" Type="http://schemas.openxmlformats.org/officeDocument/2006/relationships/diagramData" Target="../diagrams/data7.xml"/><Relationship Id="rId9" Type="http://schemas.openxmlformats.org/officeDocument/2006/relationships/diagramData" Target="../diagrams/data8.xml"/></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6.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3" Type="http://schemas.openxmlformats.org/officeDocument/2006/relationships/image" Target="../media/image6.png"/><Relationship Id="rId7" Type="http://schemas.openxmlformats.org/officeDocument/2006/relationships/diagramColors" Target="../diagrams/colors3.xml"/><Relationship Id="rId12" Type="http://schemas.openxmlformats.org/officeDocument/2006/relationships/diagramColors" Target="../diagrams/colors4.xm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s>
</file>

<file path=ppt/slides/_rels/slide6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7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3.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8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5.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notesSlide" Target="../notesSlides/notesSlide8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15" name="文本框 14"/>
          <p:cNvSpPr txBox="1"/>
          <p:nvPr/>
        </p:nvSpPr>
        <p:spPr>
          <a:xfrm>
            <a:off x="2467717" y="2430300"/>
            <a:ext cx="7534656" cy="1014730"/>
          </a:xfrm>
          <a:prstGeom prst="rect">
            <a:avLst/>
          </a:prstGeom>
          <a:noFill/>
        </p:spPr>
        <p:txBody>
          <a:bodyPr wrap="square" rtlCol="0">
            <a:spAutoFit/>
          </a:bodyPr>
          <a:lstStyle/>
          <a:p>
            <a:pPr algn="ctr"/>
            <a:r>
              <a:rPr lang="zh-CN" altLang="en-US" sz="6000" b="1" dirty="0">
                <a:solidFill>
                  <a:schemeClr val="bg1">
                    <a:lumMod val="95000"/>
                  </a:schemeClr>
                </a:solidFill>
                <a:cs typeface="+mn-ea"/>
                <a:sym typeface="+mn-lt"/>
              </a:rPr>
              <a:t>软件工程</a:t>
            </a:r>
          </a:p>
        </p:txBody>
      </p:sp>
      <p:sp>
        <p:nvSpPr>
          <p:cNvPr id="16" name="TextBox 10"/>
          <p:cNvSpPr txBox="1"/>
          <p:nvPr/>
        </p:nvSpPr>
        <p:spPr>
          <a:xfrm>
            <a:off x="3313501" y="4369292"/>
            <a:ext cx="5843088" cy="523196"/>
          </a:xfrm>
          <a:prstGeom prst="rect">
            <a:avLst/>
          </a:prstGeom>
          <a:noFill/>
        </p:spPr>
        <p:txBody>
          <a:bodyPr wrap="square" lIns="91416" tIns="45708" rIns="91416" bIns="45708" rtlCol="0">
            <a:spAutoFit/>
          </a:bodyPr>
          <a:lstStyle>
            <a:defPPr>
              <a:defRPr lang="zh-CN"/>
            </a:defPPr>
            <a:lvl1pPr>
              <a:defRPr sz="2000">
                <a:solidFill>
                  <a:schemeClr val="bg1"/>
                </a:solidFill>
                <a:latin typeface="微软雅黑" panose="020B0503020204020204" pitchFamily="34" charset="-122"/>
                <a:ea typeface="微软雅黑" panose="020B0503020204020204" pitchFamily="34" charset="-122"/>
              </a:defRPr>
            </a:lvl1pPr>
          </a:lstStyle>
          <a:p>
            <a:pPr algn="ctr"/>
            <a:r>
              <a:rPr lang="zh-CN" altLang="en-US" sz="2800" dirty="0">
                <a:solidFill>
                  <a:schemeClr val="bg1">
                    <a:lumMod val="95000"/>
                  </a:schemeClr>
                </a:solidFill>
                <a:latin typeface="黑体" panose="02010609060101010101" pitchFamily="49" charset="-122"/>
                <a:ea typeface="+mn-ea"/>
                <a:cs typeface="+mn-ea"/>
                <a:sym typeface="+mn-lt"/>
              </a:rPr>
              <a:t>西北工业大学软件学院</a:t>
            </a:r>
            <a:endParaRPr lang="en-US" altLang="zh-CN" sz="2800" dirty="0">
              <a:solidFill>
                <a:schemeClr val="bg1">
                  <a:lumMod val="95000"/>
                </a:schemeClr>
              </a:solidFill>
              <a:latin typeface="黑体" panose="02010609060101010101" pitchFamily="49" charset="-122"/>
              <a:ea typeface="+mn-ea"/>
              <a:cs typeface="+mn-ea"/>
              <a:sym typeface="+mn-lt"/>
            </a:endParaRPr>
          </a:p>
        </p:txBody>
      </p:sp>
      <p:grpSp>
        <p:nvGrpSpPr>
          <p:cNvPr id="2" name="组合 1"/>
          <p:cNvGrpSpPr/>
          <p:nvPr/>
        </p:nvGrpSpPr>
        <p:grpSpPr>
          <a:xfrm>
            <a:off x="4903470" y="5587365"/>
            <a:ext cx="2522220" cy="466090"/>
            <a:chOff x="5664" y="8778"/>
            <a:chExt cx="3972" cy="734"/>
          </a:xfrm>
        </p:grpSpPr>
        <p:sp>
          <p:nvSpPr>
            <p:cNvPr id="13" name="TextBox 6"/>
            <p:cNvSpPr txBox="1"/>
            <p:nvPr/>
          </p:nvSpPr>
          <p:spPr>
            <a:xfrm>
              <a:off x="6518" y="8890"/>
              <a:ext cx="3118" cy="582"/>
            </a:xfrm>
            <a:prstGeom prst="rect">
              <a:avLst/>
            </a:prstGeom>
            <a:noFill/>
          </p:spPr>
          <p:txBody>
            <a:bodyPr wrap="none" lIns="91416" tIns="45708" rIns="91416" bIns="45708" rtlCol="0">
              <a:spAutoFit/>
            </a:bodyPr>
            <a:lstStyle>
              <a:defPPr>
                <a:defRPr lang="zh-CN"/>
              </a:defPPr>
              <a:lvl1pPr>
                <a:defRPr sz="2000">
                  <a:solidFill>
                    <a:schemeClr val="accent2"/>
                  </a:solidFill>
                  <a:latin typeface="+mn-ea"/>
                  <a:ea typeface="+mn-ea"/>
                </a:defRPr>
              </a:lvl1pPr>
            </a:lstStyle>
            <a:p>
              <a:pPr algn="ctr">
                <a:lnSpc>
                  <a:spcPct val="90000"/>
                </a:lnSpc>
              </a:pPr>
              <a:r>
                <a:rPr lang="zh-CN" altLang="en-US" b="1" dirty="0">
                  <a:solidFill>
                    <a:srgbClr val="0070C0"/>
                  </a:solidFill>
                  <a:latin typeface="+mn-lt"/>
                  <a:cs typeface="+mn-ea"/>
                  <a:sym typeface="+mn-lt"/>
                </a:rPr>
                <a:t>主讲人</a:t>
              </a:r>
              <a:r>
                <a:rPr lang="zh-CN" altLang="en-US" dirty="0">
                  <a:solidFill>
                    <a:srgbClr val="0070C0"/>
                  </a:solidFill>
                  <a:latin typeface="+mn-lt"/>
                  <a:cs typeface="+mn-ea"/>
                  <a:sym typeface="+mn-lt"/>
                </a:rPr>
                <a:t>：郑江滨</a:t>
              </a:r>
              <a:endParaRPr lang="zh-CN" altLang="en-US" dirty="0">
                <a:solidFill>
                  <a:schemeClr val="tx1"/>
                </a:solidFill>
                <a:latin typeface="+mn-lt"/>
                <a:cs typeface="+mn-ea"/>
                <a:sym typeface="+mn-lt"/>
              </a:endParaRPr>
            </a:p>
          </p:txBody>
        </p:sp>
        <p:sp>
          <p:nvSpPr>
            <p:cNvPr id="11" name="Freeform 7"/>
            <p:cNvSpPr>
              <a:spLocks noChangeAspect="1" noEditPoints="1"/>
            </p:cNvSpPr>
            <p:nvPr/>
          </p:nvSpPr>
          <p:spPr bwMode="auto">
            <a:xfrm>
              <a:off x="5664" y="8778"/>
              <a:ext cx="729" cy="734"/>
            </a:xfrm>
            <a:custGeom>
              <a:avLst/>
              <a:gdLst>
                <a:gd name="T0" fmla="*/ 661 w 904"/>
                <a:gd name="T1" fmla="*/ 461 h 905"/>
                <a:gd name="T2" fmla="*/ 661 w 904"/>
                <a:gd name="T3" fmla="*/ 339 h 905"/>
                <a:gd name="T4" fmla="*/ 605 w 904"/>
                <a:gd name="T5" fmla="*/ 339 h 905"/>
                <a:gd name="T6" fmla="*/ 605 w 904"/>
                <a:gd name="T7" fmla="*/ 461 h 905"/>
                <a:gd name="T8" fmla="*/ 456 w 904"/>
                <a:gd name="T9" fmla="*/ 610 h 905"/>
                <a:gd name="T10" fmla="*/ 453 w 904"/>
                <a:gd name="T11" fmla="*/ 610 h 905"/>
                <a:gd name="T12" fmla="*/ 452 w 904"/>
                <a:gd name="T13" fmla="*/ 610 h 905"/>
                <a:gd name="T14" fmla="*/ 451 w 904"/>
                <a:gd name="T15" fmla="*/ 610 h 905"/>
                <a:gd name="T16" fmla="*/ 448 w 904"/>
                <a:gd name="T17" fmla="*/ 610 h 905"/>
                <a:gd name="T18" fmla="*/ 299 w 904"/>
                <a:gd name="T19" fmla="*/ 461 h 905"/>
                <a:gd name="T20" fmla="*/ 299 w 904"/>
                <a:gd name="T21" fmla="*/ 339 h 905"/>
                <a:gd name="T22" fmla="*/ 244 w 904"/>
                <a:gd name="T23" fmla="*/ 339 h 905"/>
                <a:gd name="T24" fmla="*/ 244 w 904"/>
                <a:gd name="T25" fmla="*/ 461 h 905"/>
                <a:gd name="T26" fmla="*/ 419 w 904"/>
                <a:gd name="T27" fmla="*/ 664 h 905"/>
                <a:gd name="T28" fmla="*/ 419 w 904"/>
                <a:gd name="T29" fmla="*/ 752 h 905"/>
                <a:gd name="T30" fmla="*/ 295 w 904"/>
                <a:gd name="T31" fmla="*/ 787 h 905"/>
                <a:gd name="T32" fmla="*/ 610 w 904"/>
                <a:gd name="T33" fmla="*/ 787 h 905"/>
                <a:gd name="T34" fmla="*/ 484 w 904"/>
                <a:gd name="T35" fmla="*/ 751 h 905"/>
                <a:gd name="T36" fmla="*/ 484 w 904"/>
                <a:gd name="T37" fmla="*/ 664 h 905"/>
                <a:gd name="T38" fmla="*/ 661 w 904"/>
                <a:gd name="T39" fmla="*/ 461 h 905"/>
                <a:gd name="T40" fmla="*/ 450 w 904"/>
                <a:gd name="T41" fmla="*/ 558 h 905"/>
                <a:gd name="T42" fmla="*/ 452 w 904"/>
                <a:gd name="T43" fmla="*/ 558 h 905"/>
                <a:gd name="T44" fmla="*/ 454 w 904"/>
                <a:gd name="T45" fmla="*/ 558 h 905"/>
                <a:gd name="T46" fmla="*/ 554 w 904"/>
                <a:gd name="T47" fmla="*/ 459 h 905"/>
                <a:gd name="T48" fmla="*/ 554 w 904"/>
                <a:gd name="T49" fmla="*/ 218 h 905"/>
                <a:gd name="T50" fmla="*/ 454 w 904"/>
                <a:gd name="T51" fmla="*/ 118 h 905"/>
                <a:gd name="T52" fmla="*/ 452 w 904"/>
                <a:gd name="T53" fmla="*/ 118 h 905"/>
                <a:gd name="T54" fmla="*/ 450 w 904"/>
                <a:gd name="T55" fmla="*/ 118 h 905"/>
                <a:gd name="T56" fmla="*/ 351 w 904"/>
                <a:gd name="T57" fmla="*/ 218 h 905"/>
                <a:gd name="T58" fmla="*/ 351 w 904"/>
                <a:gd name="T59" fmla="*/ 459 h 905"/>
                <a:gd name="T60" fmla="*/ 450 w 904"/>
                <a:gd name="T61" fmla="*/ 558 h 905"/>
                <a:gd name="T62" fmla="*/ 452 w 904"/>
                <a:gd name="T63" fmla="*/ 0 h 905"/>
                <a:gd name="T64" fmla="*/ 904 w 904"/>
                <a:gd name="T65" fmla="*/ 453 h 905"/>
                <a:gd name="T66" fmla="*/ 452 w 904"/>
                <a:gd name="T67" fmla="*/ 905 h 905"/>
                <a:gd name="T68" fmla="*/ 0 w 904"/>
                <a:gd name="T69" fmla="*/ 453 h 905"/>
                <a:gd name="T70" fmla="*/ 452 w 904"/>
                <a:gd name="T71" fmla="*/ 0 h 9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04" h="905">
                  <a:moveTo>
                    <a:pt x="661" y="461"/>
                  </a:moveTo>
                  <a:lnTo>
                    <a:pt x="661" y="339"/>
                  </a:lnTo>
                  <a:cubicBezTo>
                    <a:pt x="661" y="304"/>
                    <a:pt x="605" y="304"/>
                    <a:pt x="605" y="339"/>
                  </a:cubicBezTo>
                  <a:lnTo>
                    <a:pt x="605" y="461"/>
                  </a:lnTo>
                  <a:cubicBezTo>
                    <a:pt x="605" y="543"/>
                    <a:pt x="538" y="610"/>
                    <a:pt x="456" y="610"/>
                  </a:cubicBezTo>
                  <a:cubicBezTo>
                    <a:pt x="455" y="610"/>
                    <a:pt x="454" y="610"/>
                    <a:pt x="453" y="610"/>
                  </a:cubicBezTo>
                  <a:lnTo>
                    <a:pt x="452" y="610"/>
                  </a:lnTo>
                  <a:lnTo>
                    <a:pt x="451" y="610"/>
                  </a:lnTo>
                  <a:cubicBezTo>
                    <a:pt x="450" y="610"/>
                    <a:pt x="449" y="610"/>
                    <a:pt x="448" y="610"/>
                  </a:cubicBezTo>
                  <a:cubicBezTo>
                    <a:pt x="366" y="610"/>
                    <a:pt x="299" y="543"/>
                    <a:pt x="299" y="461"/>
                  </a:cubicBezTo>
                  <a:lnTo>
                    <a:pt x="299" y="339"/>
                  </a:lnTo>
                  <a:cubicBezTo>
                    <a:pt x="299" y="304"/>
                    <a:pt x="244" y="304"/>
                    <a:pt x="244" y="339"/>
                  </a:cubicBezTo>
                  <a:cubicBezTo>
                    <a:pt x="244" y="355"/>
                    <a:pt x="244" y="461"/>
                    <a:pt x="244" y="461"/>
                  </a:cubicBezTo>
                  <a:cubicBezTo>
                    <a:pt x="244" y="564"/>
                    <a:pt x="320" y="650"/>
                    <a:pt x="419" y="664"/>
                  </a:cubicBezTo>
                  <a:lnTo>
                    <a:pt x="419" y="752"/>
                  </a:lnTo>
                  <a:lnTo>
                    <a:pt x="295" y="787"/>
                  </a:lnTo>
                  <a:lnTo>
                    <a:pt x="610" y="787"/>
                  </a:lnTo>
                  <a:lnTo>
                    <a:pt x="484" y="751"/>
                  </a:lnTo>
                  <a:lnTo>
                    <a:pt x="484" y="664"/>
                  </a:lnTo>
                  <a:cubicBezTo>
                    <a:pt x="584" y="650"/>
                    <a:pt x="661" y="564"/>
                    <a:pt x="661" y="461"/>
                  </a:cubicBezTo>
                  <a:close/>
                  <a:moveTo>
                    <a:pt x="450" y="558"/>
                  </a:moveTo>
                  <a:cubicBezTo>
                    <a:pt x="451" y="558"/>
                    <a:pt x="451" y="558"/>
                    <a:pt x="452" y="558"/>
                  </a:cubicBezTo>
                  <a:cubicBezTo>
                    <a:pt x="453" y="558"/>
                    <a:pt x="453" y="558"/>
                    <a:pt x="454" y="558"/>
                  </a:cubicBezTo>
                  <a:cubicBezTo>
                    <a:pt x="509" y="558"/>
                    <a:pt x="554" y="514"/>
                    <a:pt x="554" y="459"/>
                  </a:cubicBezTo>
                  <a:lnTo>
                    <a:pt x="554" y="218"/>
                  </a:lnTo>
                  <a:cubicBezTo>
                    <a:pt x="554" y="163"/>
                    <a:pt x="509" y="118"/>
                    <a:pt x="454" y="118"/>
                  </a:cubicBezTo>
                  <a:cubicBezTo>
                    <a:pt x="453" y="118"/>
                    <a:pt x="453" y="118"/>
                    <a:pt x="452" y="118"/>
                  </a:cubicBezTo>
                  <a:cubicBezTo>
                    <a:pt x="452" y="118"/>
                    <a:pt x="451" y="118"/>
                    <a:pt x="450" y="118"/>
                  </a:cubicBezTo>
                  <a:cubicBezTo>
                    <a:pt x="395" y="118"/>
                    <a:pt x="351" y="163"/>
                    <a:pt x="351" y="218"/>
                  </a:cubicBezTo>
                  <a:lnTo>
                    <a:pt x="351" y="459"/>
                  </a:lnTo>
                  <a:cubicBezTo>
                    <a:pt x="351" y="514"/>
                    <a:pt x="395" y="558"/>
                    <a:pt x="450" y="558"/>
                  </a:cubicBezTo>
                  <a:close/>
                  <a:moveTo>
                    <a:pt x="452" y="0"/>
                  </a:moveTo>
                  <a:cubicBezTo>
                    <a:pt x="702" y="0"/>
                    <a:pt x="904" y="203"/>
                    <a:pt x="904" y="453"/>
                  </a:cubicBezTo>
                  <a:cubicBezTo>
                    <a:pt x="904" y="702"/>
                    <a:pt x="702" y="905"/>
                    <a:pt x="452" y="905"/>
                  </a:cubicBezTo>
                  <a:cubicBezTo>
                    <a:pt x="202" y="905"/>
                    <a:pt x="0" y="702"/>
                    <a:pt x="0" y="453"/>
                  </a:cubicBezTo>
                  <a:cubicBezTo>
                    <a:pt x="0" y="203"/>
                    <a:pt x="202" y="0"/>
                    <a:pt x="452" y="0"/>
                  </a:cubicBezTo>
                  <a:close/>
                </a:path>
              </a:pathLst>
            </a:custGeom>
            <a:solidFill>
              <a:srgbClr val="0070C0"/>
            </a:solidFill>
            <a:ln>
              <a:noFill/>
            </a:ln>
          </p:spPr>
          <p:txBody>
            <a:bodyPr vert="horz" wrap="square" lIns="91416" tIns="45708" rIns="91416" bIns="45708" numCol="1" anchor="t" anchorCtr="0" compatLnSpc="1"/>
            <a:lstStyle/>
            <a:p>
              <a:pPr algn="ctr"/>
              <a:endParaRPr lang="zh-CN" altLang="en-US" dirty="0">
                <a:solidFill>
                  <a:schemeClr val="bg1"/>
                </a:solidFill>
                <a:cs typeface="+mn-ea"/>
                <a:sym typeface="+mn-lt"/>
              </a:endParaRPr>
            </a:p>
          </p:txBody>
        </p:sp>
      </p:grpSp>
      <p:pic>
        <p:nvPicPr>
          <p:cNvPr id="3" name="图片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4187" y="607405"/>
            <a:ext cx="5361717" cy="100092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5330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750" fill="hold"/>
                                        <p:tgtEl>
                                          <p:spTgt spid="9"/>
                                        </p:tgtEl>
                                        <p:attrNameLst>
                                          <p:attrName>ppt_x</p:attrName>
                                        </p:attrNameLst>
                                      </p:cBhvr>
                                      <p:tavLst>
                                        <p:tav tm="0">
                                          <p:val>
                                            <p:strVal val="0-#ppt_w/2"/>
                                          </p:val>
                                        </p:tav>
                                        <p:tav tm="100000">
                                          <p:val>
                                            <p:strVal val="#ppt_x"/>
                                          </p:val>
                                        </p:tav>
                                      </p:tavLst>
                                    </p:anim>
                                    <p:anim calcmode="lin" valueType="num">
                                      <p:cBhvr additive="base">
                                        <p:cTn id="8" dur="750" fill="hold"/>
                                        <p:tgtEl>
                                          <p:spTgt spid="9"/>
                                        </p:tgtEl>
                                        <p:attrNameLst>
                                          <p:attrName>ppt_y</p:attrName>
                                        </p:attrNameLst>
                                      </p:cBhvr>
                                      <p:tavLst>
                                        <p:tav tm="0">
                                          <p:val>
                                            <p:strVal val="#ppt_y"/>
                                          </p:val>
                                        </p:tav>
                                        <p:tav tm="100000">
                                          <p:val>
                                            <p:strVal val="#ppt_y"/>
                                          </p:val>
                                        </p:tav>
                                      </p:tavLst>
                                    </p:anim>
                                  </p:childTnLst>
                                </p:cTn>
                              </p:par>
                              <p:par>
                                <p:cTn id="9" presetID="2" presetClass="entr" presetSubtype="2" decel="5330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750" fill="hold"/>
                                        <p:tgtEl>
                                          <p:spTgt spid="10"/>
                                        </p:tgtEl>
                                        <p:attrNameLst>
                                          <p:attrName>ppt_x</p:attrName>
                                        </p:attrNameLst>
                                      </p:cBhvr>
                                      <p:tavLst>
                                        <p:tav tm="0">
                                          <p:val>
                                            <p:strVal val="1+#ppt_w/2"/>
                                          </p:val>
                                        </p:tav>
                                        <p:tav tm="100000">
                                          <p:val>
                                            <p:strVal val="#ppt_x"/>
                                          </p:val>
                                        </p:tav>
                                      </p:tavLst>
                                    </p:anim>
                                    <p:anim calcmode="lin" valueType="num">
                                      <p:cBhvr additive="base">
                                        <p:cTn id="12" dur="750" fill="hold"/>
                                        <p:tgtEl>
                                          <p:spTgt spid="10"/>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16" presetClass="entr" presetSubtype="21"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arn(inVertical)">
                                      <p:cBhvr>
                                        <p:cTn id="16" dur="750"/>
                                        <p:tgtEl>
                                          <p:spTgt spid="8"/>
                                        </p:tgtEl>
                                      </p:cBhvr>
                                    </p:animEffect>
                                  </p:childTnLst>
                                </p:cTn>
                              </p:par>
                            </p:childTnLst>
                          </p:cTn>
                        </p:par>
                        <p:par>
                          <p:cTn id="17" fill="hold">
                            <p:stCondLst>
                              <p:cond delay="2000"/>
                            </p:stCondLst>
                            <p:childTnLst>
                              <p:par>
                                <p:cTn id="18" presetID="53" presetClass="entr" presetSubtype="16" fill="hold" nodeType="afterEffect">
                                  <p:stCondLst>
                                    <p:cond delay="0"/>
                                  </p:stCondLst>
                                  <p:childTnLst>
                                    <p:set>
                                      <p:cBhvr>
                                        <p:cTn id="19" dur="1" fill="hold">
                                          <p:stCondLst>
                                            <p:cond delay="0"/>
                                          </p:stCondLst>
                                        </p:cTn>
                                        <p:tgtEl>
                                          <p:spTgt spid="3"/>
                                        </p:tgtEl>
                                        <p:attrNameLst>
                                          <p:attrName>style.visibility</p:attrName>
                                        </p:attrNameLst>
                                      </p:cBhvr>
                                      <p:to>
                                        <p:strVal val="visible"/>
                                      </p:to>
                                    </p:set>
                                    <p:anim calcmode="lin" valueType="num">
                                      <p:cBhvr>
                                        <p:cTn id="20" dur="500" fill="hold"/>
                                        <p:tgtEl>
                                          <p:spTgt spid="3"/>
                                        </p:tgtEl>
                                        <p:attrNameLst>
                                          <p:attrName>ppt_w</p:attrName>
                                        </p:attrNameLst>
                                      </p:cBhvr>
                                      <p:tavLst>
                                        <p:tav tm="0">
                                          <p:val>
                                            <p:fltVal val="0"/>
                                          </p:val>
                                        </p:tav>
                                        <p:tav tm="100000">
                                          <p:val>
                                            <p:strVal val="#ppt_w"/>
                                          </p:val>
                                        </p:tav>
                                      </p:tavLst>
                                    </p:anim>
                                    <p:anim calcmode="lin" valueType="num">
                                      <p:cBhvr>
                                        <p:cTn id="21" dur="500" fill="hold"/>
                                        <p:tgtEl>
                                          <p:spTgt spid="3"/>
                                        </p:tgtEl>
                                        <p:attrNameLst>
                                          <p:attrName>ppt_h</p:attrName>
                                        </p:attrNameLst>
                                      </p:cBhvr>
                                      <p:tavLst>
                                        <p:tav tm="0">
                                          <p:val>
                                            <p:fltVal val="0"/>
                                          </p:val>
                                        </p:tav>
                                        <p:tav tm="100000">
                                          <p:val>
                                            <p:strVal val="#ppt_h"/>
                                          </p:val>
                                        </p:tav>
                                      </p:tavLst>
                                    </p:anim>
                                    <p:animEffect transition="in" filter="fade">
                                      <p:cBhvr>
                                        <p:cTn id="22" dur="500"/>
                                        <p:tgtEl>
                                          <p:spTgt spid="3"/>
                                        </p:tgtEl>
                                      </p:cBhvr>
                                    </p:animEffect>
                                  </p:childTnLst>
                                </p:cTn>
                              </p:par>
                            </p:childTnLst>
                          </p:cTn>
                        </p:par>
                        <p:par>
                          <p:cTn id="23" fill="hold">
                            <p:stCondLst>
                              <p:cond delay="2500"/>
                            </p:stCondLst>
                            <p:childTnLst>
                              <p:par>
                                <p:cTn id="24" presetID="50" presetClass="entr" presetSubtype="0" decel="100000" fill="hold" grpId="0" nodeType="afterEffect">
                                  <p:stCondLst>
                                    <p:cond delay="0"/>
                                  </p:stCondLst>
                                  <p:iterate type="lt">
                                    <p:tmPct val="10000"/>
                                  </p:iterate>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3"/>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par>
                          <p:cTn id="29" fill="hold">
                            <p:stCondLst>
                              <p:cond delay="3800"/>
                            </p:stCondLst>
                            <p:childTnLst>
                              <p:par>
                                <p:cTn id="30" presetID="8" presetClass="entr" presetSubtype="32" fill="hold" grpId="0" nodeType="afterEffect">
                                  <p:stCondLst>
                                    <p:cond delay="0"/>
                                  </p:stCondLst>
                                  <p:iterate type="lt">
                                    <p:tmPct val="10000"/>
                                  </p:iterate>
                                  <p:childTnLst>
                                    <p:set>
                                      <p:cBhvr>
                                        <p:cTn id="31" dur="1" fill="hold">
                                          <p:stCondLst>
                                            <p:cond delay="0"/>
                                          </p:stCondLst>
                                        </p:cTn>
                                        <p:tgtEl>
                                          <p:spTgt spid="16"/>
                                        </p:tgtEl>
                                        <p:attrNameLst>
                                          <p:attrName>style.visibility</p:attrName>
                                        </p:attrNameLst>
                                      </p:cBhvr>
                                      <p:to>
                                        <p:strVal val="visible"/>
                                      </p:to>
                                    </p:set>
                                    <p:animEffect transition="in" filter="diamond(out)">
                                      <p:cBhvr>
                                        <p:cTn id="32"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2.1 </a:t>
            </a:r>
            <a:r>
              <a:rPr lang="zh-CN" altLang="en-US" sz="2800" b="1" dirty="0">
                <a:solidFill>
                  <a:schemeClr val="tx1">
                    <a:lumMod val="65000"/>
                    <a:lumOff val="35000"/>
                  </a:schemeClr>
                </a:solidFill>
                <a:cs typeface="+mn-ea"/>
                <a:sym typeface="+mn-lt"/>
              </a:rPr>
              <a:t>敏捷开发理念</a:t>
            </a:r>
          </a:p>
        </p:txBody>
      </p:sp>
      <p:grpSp>
        <p:nvGrpSpPr>
          <p:cNvPr id="21" name="组合 20"/>
          <p:cNvGrpSpPr/>
          <p:nvPr/>
        </p:nvGrpSpPr>
        <p:grpSpPr>
          <a:xfrm>
            <a:off x="841316" y="1807806"/>
            <a:ext cx="5102844" cy="460375"/>
            <a:chOff x="797704" y="1588468"/>
            <a:chExt cx="6563634"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23" y="1588468"/>
              <a:ext cx="6517915" cy="460375"/>
            </a:xfrm>
            <a:prstGeom prst="rect">
              <a:avLst/>
            </a:prstGeom>
            <a:noFill/>
          </p:spPr>
          <p:txBody>
            <a:bodyPr wrap="square" rtlCol="0">
              <a:spAutoFit/>
            </a:bodyPr>
            <a:lstStyle/>
            <a:p>
              <a:r>
                <a:rPr lang="zh-CN" altLang="en-US" sz="2400" b="1" dirty="0">
                  <a:cs typeface="+mn-ea"/>
                  <a:sym typeface="+mn-lt"/>
                </a:rPr>
                <a:t>敏捷开发的</a:t>
              </a:r>
              <a:r>
                <a:rPr lang="en-US" altLang="zh-CN" sz="2400" b="1" dirty="0">
                  <a:cs typeface="+mn-ea"/>
                  <a:sym typeface="+mn-lt"/>
                </a:rPr>
                <a:t>12</a:t>
              </a:r>
              <a:r>
                <a:rPr lang="zh-CN" altLang="en-US" sz="2400" b="1" dirty="0">
                  <a:cs typeface="+mn-ea"/>
                  <a:sym typeface="+mn-lt"/>
                </a:rPr>
                <a:t>条原则</a:t>
              </a:r>
            </a:p>
          </p:txBody>
        </p:sp>
      </p:grpSp>
      <p:sp>
        <p:nvSpPr>
          <p:cNvPr id="8" name="矩形 7"/>
          <p:cNvSpPr/>
          <p:nvPr/>
        </p:nvSpPr>
        <p:spPr>
          <a:xfrm>
            <a:off x="534632" y="2322557"/>
            <a:ext cx="11455731" cy="4536819"/>
          </a:xfrm>
          <a:prstGeom prst="rect">
            <a:avLst/>
          </a:prstGeom>
        </p:spPr>
        <p:txBody>
          <a:bodyPr wrap="square">
            <a:spAutoFit/>
          </a:bodyPr>
          <a:lstStyle/>
          <a:p>
            <a:pPr marL="800100" lvl="1" indent="-342900" algn="just">
              <a:lnSpc>
                <a:spcPct val="150000"/>
              </a:lnSpc>
              <a:buClr>
                <a:srgbClr val="0054A3"/>
              </a:buClr>
              <a:buFont typeface="Wingdings" panose="05000000000000000000" pitchFamily="2" charset="2"/>
              <a:buChar char="p"/>
              <a:defRPr/>
            </a:pPr>
            <a:r>
              <a:rPr sz="2400" kern="100" dirty="0" err="1">
                <a:solidFill>
                  <a:srgbClr val="C00000"/>
                </a:solidFill>
                <a:cs typeface="+mn-ea"/>
                <a:sym typeface="+mn-lt"/>
              </a:rPr>
              <a:t>尽早</a:t>
            </a:r>
            <a:r>
              <a:rPr sz="2400" kern="100" dirty="0" err="1">
                <a:cs typeface="+mn-ea"/>
                <a:sym typeface="+mn-lt"/>
              </a:rPr>
              <a:t>和</a:t>
            </a:r>
            <a:r>
              <a:rPr sz="2400" kern="100" dirty="0" err="1">
                <a:solidFill>
                  <a:srgbClr val="C00000"/>
                </a:solidFill>
                <a:cs typeface="+mn-ea"/>
                <a:sym typeface="+mn-lt"/>
              </a:rPr>
              <a:t>持续</a:t>
            </a:r>
            <a:r>
              <a:rPr sz="2400" kern="100" dirty="0" err="1">
                <a:cs typeface="+mn-ea"/>
                <a:sym typeface="+mn-lt"/>
              </a:rPr>
              <a:t>交付有价值的软件来让客户满意</a:t>
            </a:r>
            <a:endParaRPr sz="24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sz="2400" kern="100" dirty="0" err="1">
                <a:cs typeface="+mn-ea"/>
                <a:sym typeface="+mn-lt"/>
              </a:rPr>
              <a:t>需求变更可以发生在整个软件的开发过程中</a:t>
            </a:r>
            <a:r>
              <a:rPr lang="zh-CN" sz="2400" kern="100" dirty="0">
                <a:cs typeface="+mn-ea"/>
                <a:sym typeface="+mn-lt"/>
              </a:rPr>
              <a:t>，</a:t>
            </a:r>
            <a:r>
              <a:rPr sz="2400" kern="100" dirty="0">
                <a:cs typeface="+mn-ea"/>
                <a:sym typeface="+mn-lt"/>
              </a:rPr>
              <a:t>客户对于需求的变更</a:t>
            </a:r>
            <a:r>
              <a:rPr lang="zh-CN" sz="2400" kern="100" dirty="0">
                <a:solidFill>
                  <a:srgbClr val="C00000"/>
                </a:solidFill>
                <a:cs typeface="+mn-ea"/>
                <a:sym typeface="+mn-lt"/>
              </a:rPr>
              <a:t>贯彻开发的全过程</a:t>
            </a:r>
            <a:r>
              <a:rPr sz="2400" kern="100" dirty="0">
                <a:cs typeface="+mn-ea"/>
                <a:sym typeface="+mn-lt"/>
              </a:rPr>
              <a:t>。</a:t>
            </a:r>
            <a:r>
              <a:rPr sz="2400" kern="100" dirty="0" err="1">
                <a:cs typeface="+mn-ea"/>
                <a:sym typeface="+mn-lt"/>
              </a:rPr>
              <a:t>敏捷过程利用变更为客户创造竞争优势</a:t>
            </a:r>
            <a:endParaRPr sz="24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sz="2400" kern="100" dirty="0" err="1">
                <a:cs typeface="+mn-ea"/>
                <a:sym typeface="+mn-lt"/>
              </a:rPr>
              <a:t>经常交付可工作的软件。交付的</a:t>
            </a:r>
            <a:r>
              <a:rPr sz="2400" kern="100" dirty="0" err="1">
                <a:solidFill>
                  <a:srgbClr val="C00000"/>
                </a:solidFill>
                <a:cs typeface="+mn-ea"/>
                <a:sym typeface="+mn-lt"/>
              </a:rPr>
              <a:t>时间间隔越短越好</a:t>
            </a:r>
            <a:endParaRPr sz="24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sz="2400" kern="100" dirty="0" err="1">
                <a:cs typeface="+mn-ea"/>
                <a:sym typeface="+mn-lt"/>
              </a:rPr>
              <a:t>在整个软件开发周期中</a:t>
            </a:r>
            <a:r>
              <a:rPr lang="zh-CN" sz="2400" kern="100" dirty="0">
                <a:cs typeface="+mn-ea"/>
                <a:sym typeface="+mn-lt"/>
              </a:rPr>
              <a:t>，</a:t>
            </a:r>
            <a:r>
              <a:rPr sz="2400" kern="100" dirty="0" err="1">
                <a:cs typeface="+mn-ea"/>
                <a:sym typeface="+mn-lt"/>
              </a:rPr>
              <a:t>业务人员和开发人员应该天天在</a:t>
            </a:r>
            <a:r>
              <a:rPr sz="2400" kern="100" dirty="0" err="1">
                <a:solidFill>
                  <a:srgbClr val="C00000"/>
                </a:solidFill>
                <a:cs typeface="+mn-ea"/>
                <a:sym typeface="+mn-lt"/>
              </a:rPr>
              <a:t>一起工作</a:t>
            </a:r>
            <a:endParaRPr sz="24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lang="zh-CN" sz="2400" kern="100" dirty="0">
                <a:cs typeface="+mn-ea"/>
                <a:sym typeface="+mn-lt"/>
              </a:rPr>
              <a:t>围绕</a:t>
            </a:r>
            <a:r>
              <a:rPr sz="2400" kern="100" dirty="0">
                <a:cs typeface="+mn-ea"/>
                <a:sym typeface="+mn-lt"/>
              </a:rPr>
              <a:t>受激励的个人构建项目</a:t>
            </a:r>
            <a:r>
              <a:rPr lang="zh-CN" sz="2400" kern="100" dirty="0">
                <a:cs typeface="+mn-ea"/>
                <a:sym typeface="+mn-lt"/>
              </a:rPr>
              <a:t>，</a:t>
            </a:r>
            <a:r>
              <a:rPr sz="2400" kern="100" dirty="0">
                <a:solidFill>
                  <a:srgbClr val="C00000"/>
                </a:solidFill>
                <a:cs typeface="+mn-ea"/>
                <a:sym typeface="+mn-lt"/>
              </a:rPr>
              <a:t>提供</a:t>
            </a:r>
            <a:r>
              <a:rPr sz="2400" kern="100" dirty="0">
                <a:cs typeface="+mn-ea"/>
                <a:sym typeface="+mn-lt"/>
              </a:rPr>
              <a:t>所需的环境和</a:t>
            </a:r>
            <a:r>
              <a:rPr sz="2400" kern="100" dirty="0">
                <a:solidFill>
                  <a:srgbClr val="C00000"/>
                </a:solidFill>
                <a:cs typeface="+mn-ea"/>
                <a:sym typeface="+mn-lt"/>
              </a:rPr>
              <a:t>支持</a:t>
            </a:r>
            <a:r>
              <a:rPr lang="zh-CN" sz="2400" kern="100" dirty="0">
                <a:cs typeface="+mn-ea"/>
                <a:sym typeface="+mn-lt"/>
              </a:rPr>
              <a:t>，</a:t>
            </a:r>
            <a:r>
              <a:rPr sz="2400" kern="100" dirty="0" err="1">
                <a:cs typeface="+mn-ea"/>
                <a:sym typeface="+mn-lt"/>
              </a:rPr>
              <a:t>并且</a:t>
            </a:r>
            <a:r>
              <a:rPr sz="2400" kern="100" dirty="0" err="1">
                <a:solidFill>
                  <a:srgbClr val="C00000"/>
                </a:solidFill>
                <a:cs typeface="+mn-ea"/>
                <a:sym typeface="+mn-lt"/>
              </a:rPr>
              <a:t>信任</a:t>
            </a:r>
            <a:r>
              <a:rPr sz="2400" kern="100" dirty="0" err="1">
                <a:cs typeface="+mn-ea"/>
                <a:sym typeface="+mn-lt"/>
              </a:rPr>
              <a:t>他们能够完成</a:t>
            </a:r>
            <a:endParaRPr sz="24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sz="2400" kern="100" dirty="0" err="1">
                <a:cs typeface="+mn-ea"/>
                <a:sym typeface="+mn-lt"/>
              </a:rPr>
              <a:t>团队内部最有效果和效率的信息传递方法是</a:t>
            </a:r>
            <a:r>
              <a:rPr sz="2400" kern="100" dirty="0" err="1">
                <a:solidFill>
                  <a:srgbClr val="C00000"/>
                </a:solidFill>
                <a:cs typeface="+mn-ea"/>
                <a:sym typeface="+mn-lt"/>
              </a:rPr>
              <a:t>面对面交谈</a:t>
            </a:r>
            <a:endParaRPr sz="2400" kern="100" dirty="0">
              <a:cs typeface="+mn-ea"/>
              <a:sym typeface="+mn-lt"/>
            </a:endParaRPr>
          </a:p>
          <a:p>
            <a:pPr algn="just" eaLnBrk="1" hangingPunct="1">
              <a:lnSpc>
                <a:spcPct val="150000"/>
              </a:lnSpc>
              <a:spcAft>
                <a:spcPts val="0"/>
              </a:spcAft>
              <a:defRPr/>
            </a:pPr>
            <a:endParaRPr sz="28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2.1 </a:t>
            </a:r>
            <a:r>
              <a:rPr lang="zh-CN" altLang="en-US" sz="2800" b="1" dirty="0">
                <a:solidFill>
                  <a:schemeClr val="tx1">
                    <a:lumMod val="65000"/>
                    <a:lumOff val="35000"/>
                  </a:schemeClr>
                </a:solidFill>
                <a:cs typeface="+mn-ea"/>
                <a:sym typeface="+mn-lt"/>
              </a:rPr>
              <a:t>敏捷开发理念</a:t>
            </a:r>
          </a:p>
        </p:txBody>
      </p:sp>
      <p:grpSp>
        <p:nvGrpSpPr>
          <p:cNvPr id="21" name="组合 20"/>
          <p:cNvGrpSpPr/>
          <p:nvPr/>
        </p:nvGrpSpPr>
        <p:grpSpPr>
          <a:xfrm>
            <a:off x="841316" y="1807806"/>
            <a:ext cx="5102844" cy="460375"/>
            <a:chOff x="797704" y="1588468"/>
            <a:chExt cx="6563634"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23" y="1588468"/>
              <a:ext cx="6517915" cy="460375"/>
            </a:xfrm>
            <a:prstGeom prst="rect">
              <a:avLst/>
            </a:prstGeom>
            <a:noFill/>
          </p:spPr>
          <p:txBody>
            <a:bodyPr wrap="square" rtlCol="0">
              <a:spAutoFit/>
            </a:bodyPr>
            <a:lstStyle/>
            <a:p>
              <a:r>
                <a:rPr lang="zh-CN" altLang="en-US" sz="2400" b="1" dirty="0">
                  <a:cs typeface="+mn-ea"/>
                  <a:sym typeface="+mn-lt"/>
                </a:rPr>
                <a:t>敏捷开发的</a:t>
              </a:r>
              <a:r>
                <a:rPr lang="en-US" altLang="zh-CN" sz="2400" b="1" dirty="0">
                  <a:cs typeface="+mn-ea"/>
                  <a:sym typeface="+mn-lt"/>
                </a:rPr>
                <a:t>12</a:t>
              </a:r>
              <a:r>
                <a:rPr lang="zh-CN" altLang="en-US" sz="2400" b="1" dirty="0">
                  <a:cs typeface="+mn-ea"/>
                  <a:sym typeface="+mn-lt"/>
                </a:rPr>
                <a:t>条原则</a:t>
              </a:r>
            </a:p>
          </p:txBody>
        </p:sp>
      </p:grpSp>
      <p:sp>
        <p:nvSpPr>
          <p:cNvPr id="8" name="矩形 7"/>
          <p:cNvSpPr/>
          <p:nvPr/>
        </p:nvSpPr>
        <p:spPr>
          <a:xfrm>
            <a:off x="528917" y="2322557"/>
            <a:ext cx="11134165" cy="3344570"/>
          </a:xfrm>
          <a:prstGeom prst="rect">
            <a:avLst/>
          </a:prstGeom>
        </p:spPr>
        <p:txBody>
          <a:bodyPr wrap="square">
            <a:spAutoFit/>
          </a:bodyPr>
          <a:lstStyle/>
          <a:p>
            <a:pPr marL="800100" lvl="1" indent="-342900" algn="just">
              <a:lnSpc>
                <a:spcPct val="150000"/>
              </a:lnSpc>
              <a:buClr>
                <a:srgbClr val="0054A3"/>
              </a:buClr>
              <a:buFont typeface="Wingdings" panose="05000000000000000000" pitchFamily="2" charset="2"/>
              <a:buChar char="p"/>
              <a:defRPr/>
            </a:pPr>
            <a:r>
              <a:rPr sz="2400" kern="100" dirty="0" err="1">
                <a:solidFill>
                  <a:srgbClr val="C00000"/>
                </a:solidFill>
                <a:cs typeface="+mn-ea"/>
                <a:sym typeface="+mn-lt"/>
              </a:rPr>
              <a:t>可工作</a:t>
            </a:r>
            <a:r>
              <a:rPr sz="2400" kern="100" dirty="0" err="1">
                <a:cs typeface="+mn-ea"/>
                <a:sym typeface="+mn-lt"/>
              </a:rPr>
              <a:t>的软件是进度的首要度量标准</a:t>
            </a:r>
            <a:endParaRPr sz="24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sz="2400" kern="100" dirty="0" err="1">
                <a:cs typeface="+mn-ea"/>
                <a:sym typeface="+mn-lt"/>
              </a:rPr>
              <a:t>敏捷过程提倡可持续的开发速度</a:t>
            </a:r>
            <a:r>
              <a:rPr sz="2400" kern="100" dirty="0">
                <a:cs typeface="+mn-ea"/>
                <a:sym typeface="+mn-lt"/>
              </a:rPr>
              <a:t>。</a:t>
            </a:r>
            <a:r>
              <a:rPr lang="zh-CN" sz="2400" kern="100" dirty="0">
                <a:cs typeface="+mn-ea"/>
                <a:sym typeface="+mn-lt"/>
              </a:rPr>
              <a:t>应</a:t>
            </a:r>
            <a:r>
              <a:rPr sz="2400" kern="100" dirty="0" err="1">
                <a:cs typeface="+mn-ea"/>
                <a:sym typeface="+mn-lt"/>
              </a:rPr>
              <a:t>能保持一种长期</a:t>
            </a:r>
            <a:r>
              <a:rPr sz="2400" kern="100" dirty="0" err="1">
                <a:solidFill>
                  <a:srgbClr val="C00000"/>
                </a:solidFill>
                <a:cs typeface="+mn-ea"/>
                <a:sym typeface="+mn-lt"/>
              </a:rPr>
              <a:t>稳定的开发速度</a:t>
            </a:r>
            <a:endParaRPr sz="2400" kern="100" dirty="0">
              <a:solidFill>
                <a:srgbClr val="C00000"/>
              </a:solidFill>
              <a:cs typeface="+mn-ea"/>
              <a:sym typeface="+mn-lt"/>
            </a:endParaRPr>
          </a:p>
          <a:p>
            <a:pPr marL="800100" lvl="1" indent="-342900" algn="just">
              <a:lnSpc>
                <a:spcPct val="150000"/>
              </a:lnSpc>
              <a:buClr>
                <a:srgbClr val="0054A3"/>
              </a:buClr>
              <a:buFont typeface="Wingdings" panose="05000000000000000000" pitchFamily="2" charset="2"/>
              <a:buChar char="p"/>
              <a:defRPr/>
            </a:pPr>
            <a:r>
              <a:rPr sz="2400" kern="100" dirty="0" err="1">
                <a:cs typeface="+mn-ea"/>
                <a:sym typeface="+mn-lt"/>
              </a:rPr>
              <a:t>不断地</a:t>
            </a:r>
            <a:r>
              <a:rPr sz="2400" kern="100" dirty="0" err="1">
                <a:solidFill>
                  <a:srgbClr val="C00000"/>
                </a:solidFill>
                <a:cs typeface="+mn-ea"/>
                <a:sym typeface="+mn-lt"/>
              </a:rPr>
              <a:t>关注</a:t>
            </a:r>
            <a:r>
              <a:rPr sz="2400" kern="100" dirty="0" err="1">
                <a:cs typeface="+mn-ea"/>
                <a:sym typeface="+mn-lt"/>
              </a:rPr>
              <a:t>优秀的技能和好的设计</a:t>
            </a:r>
            <a:r>
              <a:rPr lang="zh-CN" sz="2400" kern="100" dirty="0">
                <a:cs typeface="+mn-ea"/>
                <a:sym typeface="+mn-lt"/>
              </a:rPr>
              <a:t>，</a:t>
            </a:r>
            <a:r>
              <a:rPr sz="2400" kern="100" dirty="0" err="1">
                <a:cs typeface="+mn-ea"/>
                <a:sym typeface="+mn-lt"/>
              </a:rPr>
              <a:t>增强敏捷能力</a:t>
            </a:r>
            <a:endParaRPr sz="24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sz="2400" kern="100" dirty="0" err="1">
                <a:cs typeface="+mn-ea"/>
                <a:sym typeface="+mn-lt"/>
              </a:rPr>
              <a:t>尽量使工作</a:t>
            </a:r>
            <a:r>
              <a:rPr sz="2400" kern="100" dirty="0" err="1">
                <a:solidFill>
                  <a:srgbClr val="C00000"/>
                </a:solidFill>
                <a:cs typeface="+mn-ea"/>
                <a:sym typeface="+mn-lt"/>
              </a:rPr>
              <a:t>简单化</a:t>
            </a:r>
            <a:endParaRPr sz="2400" kern="100" dirty="0">
              <a:solidFill>
                <a:srgbClr val="C00000"/>
              </a:solidFill>
              <a:cs typeface="+mn-ea"/>
              <a:sym typeface="+mn-lt"/>
            </a:endParaRPr>
          </a:p>
          <a:p>
            <a:pPr marL="800100" lvl="1" indent="-342900" algn="just">
              <a:lnSpc>
                <a:spcPct val="150000"/>
              </a:lnSpc>
              <a:buClr>
                <a:srgbClr val="0054A3"/>
              </a:buClr>
              <a:buFont typeface="Wingdings" panose="05000000000000000000" pitchFamily="2" charset="2"/>
              <a:buChar char="p"/>
              <a:defRPr/>
            </a:pPr>
            <a:r>
              <a:rPr sz="2400" kern="100" dirty="0" err="1">
                <a:cs typeface="+mn-ea"/>
                <a:sym typeface="+mn-lt"/>
              </a:rPr>
              <a:t>好的架构需求和设计来源于</a:t>
            </a:r>
            <a:r>
              <a:rPr sz="2400" kern="100" dirty="0" err="1">
                <a:solidFill>
                  <a:srgbClr val="C00000"/>
                </a:solidFill>
                <a:cs typeface="+mn-ea"/>
                <a:sym typeface="+mn-lt"/>
              </a:rPr>
              <a:t>自组织团队</a:t>
            </a:r>
            <a:endParaRPr sz="2400" kern="100" dirty="0">
              <a:solidFill>
                <a:srgbClr val="C00000"/>
              </a:solidFill>
              <a:cs typeface="+mn-ea"/>
              <a:sym typeface="+mn-lt"/>
            </a:endParaRPr>
          </a:p>
          <a:p>
            <a:pPr marL="800100" lvl="1" indent="-342900" algn="just">
              <a:lnSpc>
                <a:spcPct val="150000"/>
              </a:lnSpc>
              <a:buClr>
                <a:srgbClr val="0054A3"/>
              </a:buClr>
              <a:buFont typeface="Wingdings" panose="05000000000000000000" pitchFamily="2" charset="2"/>
              <a:buChar char="p"/>
              <a:defRPr/>
            </a:pPr>
            <a:r>
              <a:rPr sz="2400" kern="100" dirty="0" err="1">
                <a:cs typeface="+mn-ea"/>
                <a:sym typeface="+mn-lt"/>
              </a:rPr>
              <a:t>每隔一定时间，</a:t>
            </a:r>
            <a:r>
              <a:rPr sz="2400" kern="100" dirty="0" err="1">
                <a:solidFill>
                  <a:srgbClr val="C00000"/>
                </a:solidFill>
                <a:cs typeface="+mn-ea"/>
                <a:sym typeface="+mn-lt"/>
              </a:rPr>
              <a:t>反省</a:t>
            </a:r>
            <a:r>
              <a:rPr sz="2400" kern="100" dirty="0" err="1">
                <a:cs typeface="+mn-ea"/>
                <a:sym typeface="+mn-lt"/>
              </a:rPr>
              <a:t>如何才能有效地工作，并相应</a:t>
            </a:r>
            <a:r>
              <a:rPr sz="2400" kern="100" dirty="0" err="1">
                <a:solidFill>
                  <a:srgbClr val="C00000"/>
                </a:solidFill>
                <a:cs typeface="+mn-ea"/>
                <a:sym typeface="+mn-lt"/>
              </a:rPr>
              <a:t>调整</a:t>
            </a:r>
            <a:r>
              <a:rPr sz="2400" kern="100" dirty="0" err="1">
                <a:cs typeface="+mn-ea"/>
                <a:sym typeface="+mn-lt"/>
              </a:rPr>
              <a:t>自己的行为</a:t>
            </a:r>
            <a:endParaRPr sz="24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2.2 </a:t>
            </a:r>
            <a:r>
              <a:rPr lang="zh-CN" altLang="en-US" sz="2800" b="1" dirty="0">
                <a:solidFill>
                  <a:schemeClr val="tx1">
                    <a:lumMod val="65000"/>
                    <a:lumOff val="35000"/>
                  </a:schemeClr>
                </a:solidFill>
                <a:cs typeface="+mn-ea"/>
                <a:sym typeface="+mn-lt"/>
              </a:rPr>
              <a:t>敏捷解决方案</a:t>
            </a:r>
          </a:p>
        </p:txBody>
      </p:sp>
      <p:grpSp>
        <p:nvGrpSpPr>
          <p:cNvPr id="21" name="组合 20"/>
          <p:cNvGrpSpPr/>
          <p:nvPr/>
        </p:nvGrpSpPr>
        <p:grpSpPr>
          <a:xfrm>
            <a:off x="841316" y="1807806"/>
            <a:ext cx="5102844" cy="460375"/>
            <a:chOff x="797704" y="1588468"/>
            <a:chExt cx="6563634"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23" y="1588468"/>
              <a:ext cx="6517915" cy="460375"/>
            </a:xfrm>
            <a:prstGeom prst="rect">
              <a:avLst/>
            </a:prstGeom>
            <a:noFill/>
          </p:spPr>
          <p:txBody>
            <a:bodyPr wrap="square" rtlCol="0">
              <a:spAutoFit/>
            </a:bodyPr>
            <a:lstStyle/>
            <a:p>
              <a:r>
                <a:rPr lang="zh-CN" altLang="en-US" sz="2400" b="1" dirty="0">
                  <a:cs typeface="+mn-ea"/>
                  <a:sym typeface="+mn-lt"/>
                </a:rPr>
                <a:t>轻量协作解决方案</a:t>
              </a:r>
            </a:p>
          </p:txBody>
        </p:sp>
      </p:grpSp>
      <p:sp>
        <p:nvSpPr>
          <p:cNvPr id="8" name="矩形 7"/>
          <p:cNvSpPr/>
          <p:nvPr/>
        </p:nvSpPr>
        <p:spPr>
          <a:xfrm>
            <a:off x="1216072" y="2303700"/>
            <a:ext cx="8237519" cy="574581"/>
          </a:xfrm>
          <a:prstGeom prst="rect">
            <a:avLst/>
          </a:prstGeom>
        </p:spPr>
        <p:txBody>
          <a:bodyPr wrap="square">
            <a:spAutoFit/>
          </a:bodyPr>
          <a:lstStyle/>
          <a:p>
            <a:pPr algn="just" eaLnBrk="1" hangingPunct="1">
              <a:lnSpc>
                <a:spcPct val="150000"/>
              </a:lnSpc>
              <a:spcAft>
                <a:spcPts val="0"/>
              </a:spcAft>
              <a:defRPr/>
            </a:pPr>
            <a:r>
              <a:rPr sz="2400" kern="100" dirty="0" err="1">
                <a:cs typeface="+mn-ea"/>
                <a:sym typeface="+mn-lt"/>
              </a:rPr>
              <a:t>轻量协作解决方案适合初创团队和小型组织开展任务协作</a:t>
            </a:r>
            <a:r>
              <a:rPr lang="zh-CN" sz="2400" kern="100" dirty="0">
                <a:cs typeface="+mn-ea"/>
                <a:sym typeface="+mn-lt"/>
              </a:rPr>
              <a:t>。</a:t>
            </a:r>
            <a:endParaRPr lang="zh-CN" altLang="en-US" sz="24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6C0D2E79-9735-8BDC-E16A-5E734047E2DE}"/>
              </a:ext>
            </a:extLst>
          </p:cNvPr>
          <p:cNvSpPr txBox="1"/>
          <p:nvPr/>
        </p:nvSpPr>
        <p:spPr>
          <a:xfrm>
            <a:off x="1528393" y="3119514"/>
            <a:ext cx="2477617" cy="1846659"/>
          </a:xfrm>
          <a:prstGeom prst="rect">
            <a:avLst/>
          </a:prstGeom>
          <a:noFill/>
        </p:spPr>
        <p:txBody>
          <a:bodyPr wrap="square" rtlCol="0">
            <a:spAutoFit/>
          </a:bodyPr>
          <a:lstStyle/>
          <a:p>
            <a:r>
              <a:rPr lang="zh-CN" altLang="en-US" sz="2400" kern="100" dirty="0">
                <a:cs typeface="+mn-ea"/>
                <a:sym typeface="+mn-lt"/>
              </a:rPr>
              <a:t>应用：</a:t>
            </a:r>
            <a:endParaRPr lang="en-US" altLang="zh-CN" sz="2400" kern="100" dirty="0">
              <a:cs typeface="+mn-ea"/>
              <a:sym typeface="+mn-lt"/>
            </a:endParaRPr>
          </a:p>
          <a:p>
            <a:pPr marL="342900" indent="-342900">
              <a:buClr>
                <a:srgbClr val="0054A3"/>
              </a:buClr>
              <a:buFont typeface="Wingdings" panose="05000000000000000000" pitchFamily="2" charset="2"/>
              <a:buChar char="p"/>
            </a:pPr>
            <a:r>
              <a:rPr lang="zh-CN" altLang="en-US" sz="2400" kern="100" dirty="0">
                <a:cs typeface="+mn-ea"/>
                <a:sym typeface="+mn-lt"/>
              </a:rPr>
              <a:t>看板</a:t>
            </a:r>
            <a:endParaRPr lang="en-US" altLang="zh-CN" sz="2400" kern="100" dirty="0">
              <a:cs typeface="+mn-ea"/>
              <a:sym typeface="+mn-lt"/>
            </a:endParaRPr>
          </a:p>
          <a:p>
            <a:pPr marL="342900" indent="-342900">
              <a:buClr>
                <a:srgbClr val="0054A3"/>
              </a:buClr>
              <a:buFont typeface="Wingdings" panose="05000000000000000000" pitchFamily="2" charset="2"/>
              <a:buChar char="p"/>
            </a:pPr>
            <a:r>
              <a:rPr lang="zh-CN" altLang="en-US" sz="2400" kern="100" dirty="0">
                <a:cs typeface="+mn-ea"/>
                <a:sym typeface="+mn-lt"/>
              </a:rPr>
              <a:t>文档</a:t>
            </a:r>
            <a:endParaRPr lang="en-US" altLang="zh-CN" sz="2400" kern="100" dirty="0">
              <a:cs typeface="+mn-ea"/>
              <a:sym typeface="+mn-lt"/>
            </a:endParaRPr>
          </a:p>
          <a:p>
            <a:pPr marL="342900" indent="-342900">
              <a:buClr>
                <a:srgbClr val="0054A3"/>
              </a:buClr>
              <a:buFont typeface="Wingdings" panose="05000000000000000000" pitchFamily="2" charset="2"/>
              <a:buChar char="p"/>
            </a:pPr>
            <a:r>
              <a:rPr lang="zh-CN" altLang="en-US" sz="2400" kern="100" dirty="0">
                <a:cs typeface="+mn-ea"/>
                <a:sym typeface="+mn-lt"/>
              </a:rPr>
              <a:t>报表</a:t>
            </a:r>
          </a:p>
          <a:p>
            <a:endParaRPr lang="zh-CN" altLang="en-US" dirty="0"/>
          </a:p>
        </p:txBody>
      </p:sp>
      <p:sp>
        <p:nvSpPr>
          <p:cNvPr id="3" name="文本框 2">
            <a:extLst>
              <a:ext uri="{FF2B5EF4-FFF2-40B4-BE49-F238E27FC236}">
                <a16:creationId xmlns:a16="http://schemas.microsoft.com/office/drawing/2014/main" id="{B556C2EE-74D1-9E7A-2278-10BCC25F9F90}"/>
              </a:ext>
            </a:extLst>
          </p:cNvPr>
          <p:cNvSpPr txBox="1"/>
          <p:nvPr/>
        </p:nvSpPr>
        <p:spPr>
          <a:xfrm>
            <a:off x="4785496" y="3119514"/>
            <a:ext cx="4334839" cy="1938992"/>
          </a:xfrm>
          <a:prstGeom prst="rect">
            <a:avLst/>
          </a:prstGeom>
          <a:noFill/>
        </p:spPr>
        <p:txBody>
          <a:bodyPr wrap="square" rtlCol="0">
            <a:spAutoFit/>
          </a:bodyPr>
          <a:lstStyle/>
          <a:p>
            <a:r>
              <a:rPr lang="zh-CN" altLang="en-US" sz="2400" kern="100" dirty="0">
                <a:cs typeface="+mn-ea"/>
                <a:sym typeface="+mn-lt"/>
              </a:rPr>
              <a:t>应用场景：任务协作类管理</a:t>
            </a:r>
            <a:endParaRPr lang="en-US" altLang="zh-CN" sz="2400" kern="100" dirty="0">
              <a:cs typeface="+mn-ea"/>
              <a:sym typeface="+mn-lt"/>
            </a:endParaRPr>
          </a:p>
          <a:p>
            <a:pPr marL="342900" indent="-342900">
              <a:buClr>
                <a:srgbClr val="0054A3"/>
              </a:buClr>
              <a:buFont typeface="Wingdings" panose="05000000000000000000" pitchFamily="2" charset="2"/>
              <a:buChar char="p"/>
            </a:pPr>
            <a:r>
              <a:rPr lang="zh-CN" altLang="en-US" sz="2400" kern="100" dirty="0">
                <a:cs typeface="+mn-ea"/>
                <a:sym typeface="+mn-lt"/>
              </a:rPr>
              <a:t>需求管理</a:t>
            </a:r>
            <a:endParaRPr lang="en-US" altLang="zh-CN" sz="2400" kern="100" dirty="0">
              <a:cs typeface="+mn-ea"/>
              <a:sym typeface="+mn-lt"/>
            </a:endParaRPr>
          </a:p>
          <a:p>
            <a:pPr marL="342900" indent="-342900">
              <a:buClr>
                <a:srgbClr val="0054A3"/>
              </a:buClr>
              <a:buFont typeface="Wingdings" panose="05000000000000000000" pitchFamily="2" charset="2"/>
              <a:buChar char="p"/>
            </a:pPr>
            <a:r>
              <a:rPr lang="zh-CN" altLang="en-US" sz="2400" kern="100" dirty="0">
                <a:cs typeface="+mn-ea"/>
                <a:sym typeface="+mn-lt"/>
              </a:rPr>
              <a:t>设计管理</a:t>
            </a:r>
            <a:endParaRPr lang="en-US" altLang="zh-CN" sz="2400" kern="100" dirty="0">
              <a:cs typeface="+mn-ea"/>
              <a:sym typeface="+mn-lt"/>
            </a:endParaRPr>
          </a:p>
          <a:p>
            <a:pPr marL="342900" indent="-342900">
              <a:buClr>
                <a:srgbClr val="0054A3"/>
              </a:buClr>
              <a:buFont typeface="Wingdings" panose="05000000000000000000" pitchFamily="2" charset="2"/>
              <a:buChar char="p"/>
            </a:pPr>
            <a:r>
              <a:rPr lang="zh-CN" altLang="en-US" sz="2400" kern="100" dirty="0">
                <a:cs typeface="+mn-ea"/>
                <a:sym typeface="+mn-lt"/>
              </a:rPr>
              <a:t>敏捷开发</a:t>
            </a:r>
            <a:endParaRPr lang="en-US" altLang="zh-CN" sz="2400" kern="100" dirty="0">
              <a:cs typeface="+mn-ea"/>
              <a:sym typeface="+mn-lt"/>
            </a:endParaRPr>
          </a:p>
          <a:p>
            <a:pPr marL="342900" indent="-342900">
              <a:buClr>
                <a:srgbClr val="0054A3"/>
              </a:buClr>
              <a:buFont typeface="Wingdings" panose="05000000000000000000" pitchFamily="2" charset="2"/>
              <a:buChar char="p"/>
            </a:pPr>
            <a:r>
              <a:rPr lang="en-US" altLang="zh-CN" sz="2400" kern="100" dirty="0">
                <a:cs typeface="+mn-ea"/>
                <a:sym typeface="+mn-lt"/>
              </a:rPr>
              <a:t>bug </a:t>
            </a:r>
            <a:r>
              <a:rPr lang="zh-CN" altLang="en-US" sz="2400" kern="100" dirty="0">
                <a:cs typeface="+mn-ea"/>
                <a:sym typeface="+mn-lt"/>
              </a:rPr>
              <a:t>管理</a:t>
            </a:r>
            <a:endParaRPr lang="zh-CN" altLang="en-US" sz="24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2.2 </a:t>
            </a:r>
            <a:r>
              <a:rPr lang="zh-CN" altLang="en-US" sz="2800" b="1" dirty="0">
                <a:solidFill>
                  <a:schemeClr val="tx1">
                    <a:lumMod val="65000"/>
                    <a:lumOff val="35000"/>
                  </a:schemeClr>
                </a:solidFill>
                <a:cs typeface="+mn-ea"/>
                <a:sym typeface="+mn-lt"/>
              </a:rPr>
              <a:t>敏捷解决方案</a:t>
            </a:r>
          </a:p>
        </p:txBody>
      </p:sp>
      <p:grpSp>
        <p:nvGrpSpPr>
          <p:cNvPr id="21" name="组合 20"/>
          <p:cNvGrpSpPr/>
          <p:nvPr/>
        </p:nvGrpSpPr>
        <p:grpSpPr>
          <a:xfrm>
            <a:off x="841316" y="1807806"/>
            <a:ext cx="5102844" cy="460375"/>
            <a:chOff x="797704" y="1588468"/>
            <a:chExt cx="6563634"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23" y="1588468"/>
              <a:ext cx="6517915" cy="460375"/>
            </a:xfrm>
            <a:prstGeom prst="rect">
              <a:avLst/>
            </a:prstGeom>
            <a:noFill/>
          </p:spPr>
          <p:txBody>
            <a:bodyPr wrap="square" rtlCol="0">
              <a:spAutoFit/>
            </a:bodyPr>
            <a:lstStyle/>
            <a:p>
              <a:r>
                <a:rPr lang="zh-CN" altLang="en-US" sz="2400" b="1" dirty="0">
                  <a:cs typeface="+mn-ea"/>
                  <a:sym typeface="+mn-lt"/>
                </a:rPr>
                <a:t>敏捷研发解决方案</a:t>
              </a:r>
            </a:p>
          </p:txBody>
        </p:sp>
      </p:grpSp>
      <p:sp>
        <p:nvSpPr>
          <p:cNvPr id="8" name="矩形 7"/>
          <p:cNvSpPr/>
          <p:nvPr/>
        </p:nvSpPr>
        <p:spPr>
          <a:xfrm>
            <a:off x="841316" y="2322557"/>
            <a:ext cx="10436182" cy="2236574"/>
          </a:xfrm>
          <a:prstGeom prst="rect">
            <a:avLst/>
          </a:prstGeom>
        </p:spPr>
        <p:txBody>
          <a:bodyPr wrap="square">
            <a:spAutoFit/>
          </a:bodyPr>
          <a:lstStyle/>
          <a:p>
            <a:pPr algn="just">
              <a:lnSpc>
                <a:spcPct val="150000"/>
              </a:lnSpc>
              <a:defRPr/>
            </a:pPr>
            <a:r>
              <a:rPr sz="2400" kern="100" dirty="0" err="1">
                <a:solidFill>
                  <a:srgbClr val="C00000"/>
                </a:solidFill>
                <a:cs typeface="+mn-ea"/>
                <a:sym typeface="+mn-lt"/>
              </a:rPr>
              <a:t>全生命周期</a:t>
            </a:r>
            <a:r>
              <a:rPr lang="zh-CN" altLang="en-US" sz="2400" kern="100" dirty="0">
                <a:cs typeface="+mn-ea"/>
                <a:sym typeface="+mn-lt"/>
              </a:rPr>
              <a:t>：需求、迭代、缺陷、任务、文档、报表、测试用例</a:t>
            </a:r>
            <a:endParaRPr lang="en-US" altLang="zh-CN" sz="2400" kern="100" dirty="0">
              <a:cs typeface="+mn-ea"/>
              <a:sym typeface="+mn-lt"/>
            </a:endParaRPr>
          </a:p>
          <a:p>
            <a:pPr algn="just">
              <a:lnSpc>
                <a:spcPct val="150000"/>
              </a:lnSpc>
              <a:defRPr/>
            </a:pPr>
            <a:r>
              <a:rPr lang="zh-CN" altLang="en-US" sz="2400" kern="100" dirty="0">
                <a:solidFill>
                  <a:srgbClr val="C00000"/>
                </a:solidFill>
                <a:cs typeface="+mn-ea"/>
                <a:sym typeface="+mn-lt"/>
              </a:rPr>
              <a:t>作用</a:t>
            </a:r>
            <a:r>
              <a:rPr lang="zh-CN" altLang="en-US" sz="2400" kern="100" dirty="0">
                <a:cs typeface="+mn-ea"/>
                <a:sym typeface="+mn-lt"/>
              </a:rPr>
              <a:t>：帮助</a:t>
            </a:r>
            <a:r>
              <a:rPr sz="2400" kern="100" dirty="0" err="1">
                <a:cs typeface="+mn-ea"/>
                <a:sym typeface="+mn-lt"/>
              </a:rPr>
              <a:t>软件开发团队实现全方位管理</a:t>
            </a:r>
            <a:r>
              <a:rPr lang="zh-CN" altLang="en-US" sz="2400" kern="100" dirty="0">
                <a:cs typeface="+mn-ea"/>
                <a:sym typeface="+mn-lt"/>
              </a:rPr>
              <a:t>。</a:t>
            </a:r>
            <a:endParaRPr lang="en-US" altLang="zh-CN" sz="2400" kern="100" dirty="0">
              <a:cs typeface="+mn-ea"/>
              <a:sym typeface="+mn-lt"/>
            </a:endParaRPr>
          </a:p>
          <a:p>
            <a:pPr algn="just">
              <a:lnSpc>
                <a:spcPct val="150000"/>
              </a:lnSpc>
              <a:defRPr/>
            </a:pPr>
            <a:r>
              <a:rPr lang="zh-CN" altLang="en-US" sz="2400" kern="100" dirty="0">
                <a:solidFill>
                  <a:srgbClr val="C00000"/>
                </a:solidFill>
                <a:cs typeface="+mn-ea"/>
                <a:sym typeface="+mn-lt"/>
              </a:rPr>
              <a:t>优势</a:t>
            </a:r>
            <a:r>
              <a:rPr lang="zh-CN" altLang="en-US" sz="2400" kern="100" dirty="0">
                <a:cs typeface="+mn-ea"/>
                <a:sym typeface="+mn-lt"/>
              </a:rPr>
              <a:t>：</a:t>
            </a:r>
            <a:r>
              <a:rPr sz="2400" kern="100" dirty="0" err="1">
                <a:cs typeface="+mn-ea"/>
                <a:sym typeface="+mn-lt"/>
              </a:rPr>
              <a:t>更适合产品研发团队的项目管理，能够帮助软件开发团队敏捷迭代</a:t>
            </a:r>
            <a:r>
              <a:rPr sz="2400" kern="100" dirty="0">
                <a:cs typeface="+mn-ea"/>
                <a:sym typeface="+mn-lt"/>
              </a:rPr>
              <a:t>。</a:t>
            </a:r>
          </a:p>
          <a:p>
            <a:pPr algn="just" eaLnBrk="1" hangingPunct="1">
              <a:lnSpc>
                <a:spcPct val="150000"/>
              </a:lnSpc>
              <a:spcAft>
                <a:spcPts val="0"/>
              </a:spcAft>
              <a:defRPr/>
            </a:pPr>
            <a:r>
              <a:rPr sz="2400" kern="100" dirty="0" err="1">
                <a:cs typeface="+mn-ea"/>
                <a:sym typeface="+mn-lt"/>
              </a:rPr>
              <a:t>极速敏捷研发模式</a:t>
            </a:r>
            <a:r>
              <a:rPr lang="zh-CN" altLang="en-US" sz="2400" kern="100" dirty="0">
                <a:cs typeface="+mn-ea"/>
                <a:sym typeface="+mn-lt"/>
              </a:rPr>
              <a:t>：</a:t>
            </a:r>
            <a:endParaRPr sz="24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p:nvPr/>
        </p:nvPicPr>
        <p:blipFill>
          <a:blip r:embed="rId4"/>
          <a:srcRect b="15667"/>
          <a:stretch/>
        </p:blipFill>
        <p:spPr>
          <a:xfrm>
            <a:off x="3715193" y="3900999"/>
            <a:ext cx="6682614" cy="265205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2.2 </a:t>
            </a:r>
            <a:r>
              <a:rPr lang="zh-CN" altLang="en-US" sz="2800" b="1" dirty="0">
                <a:solidFill>
                  <a:schemeClr val="tx1">
                    <a:lumMod val="65000"/>
                    <a:lumOff val="35000"/>
                  </a:schemeClr>
                </a:solidFill>
                <a:cs typeface="+mn-ea"/>
                <a:sym typeface="+mn-lt"/>
              </a:rPr>
              <a:t>敏捷解决方案</a:t>
            </a:r>
          </a:p>
        </p:txBody>
      </p:sp>
      <p:grpSp>
        <p:nvGrpSpPr>
          <p:cNvPr id="21" name="组合 20"/>
          <p:cNvGrpSpPr/>
          <p:nvPr/>
        </p:nvGrpSpPr>
        <p:grpSpPr>
          <a:xfrm>
            <a:off x="841316" y="1807806"/>
            <a:ext cx="5102844" cy="460375"/>
            <a:chOff x="797704" y="1588468"/>
            <a:chExt cx="6563634"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23" y="1588468"/>
              <a:ext cx="6517915" cy="460375"/>
            </a:xfrm>
            <a:prstGeom prst="rect">
              <a:avLst/>
            </a:prstGeom>
            <a:noFill/>
          </p:spPr>
          <p:txBody>
            <a:bodyPr wrap="square" rtlCol="0">
              <a:spAutoFit/>
            </a:bodyPr>
            <a:lstStyle/>
            <a:p>
              <a:r>
                <a:rPr lang="en-US" altLang="zh-CN" sz="2400" b="1" dirty="0">
                  <a:cs typeface="+mn-ea"/>
                  <a:sym typeface="+mn-lt"/>
                </a:rPr>
                <a:t>DevOps</a:t>
              </a:r>
              <a:r>
                <a:rPr lang="zh-CN" altLang="en-US" sz="2400" b="1" dirty="0">
                  <a:cs typeface="+mn-ea"/>
                  <a:sym typeface="+mn-lt"/>
                </a:rPr>
                <a:t>持续交付解决方案</a:t>
              </a:r>
            </a:p>
          </p:txBody>
        </p:sp>
      </p:grpSp>
      <p:sp>
        <p:nvSpPr>
          <p:cNvPr id="8" name="矩形 7"/>
          <p:cNvSpPr/>
          <p:nvPr/>
        </p:nvSpPr>
        <p:spPr>
          <a:xfrm>
            <a:off x="947534" y="2314479"/>
            <a:ext cx="2816631" cy="3440173"/>
          </a:xfrm>
          <a:prstGeom prst="rect">
            <a:avLst/>
          </a:prstGeom>
        </p:spPr>
        <p:txBody>
          <a:bodyPr wrap="square">
            <a:spAutoFit/>
          </a:bodyPr>
          <a:lstStyle/>
          <a:p>
            <a:pPr algn="just" eaLnBrk="1" hangingPunct="1">
              <a:lnSpc>
                <a:spcPct val="150000"/>
              </a:lnSpc>
              <a:spcAft>
                <a:spcPts val="0"/>
              </a:spcAft>
              <a:defRPr/>
            </a:pPr>
            <a:r>
              <a:rPr lang="zh-CN" altLang="en-US" sz="2400" kern="100" dirty="0">
                <a:cs typeface="+mn-ea"/>
                <a:sym typeface="+mn-lt"/>
              </a:rPr>
              <a:t>应用：</a:t>
            </a:r>
            <a:endParaRPr lang="en-US" sz="2400" kern="100" dirty="0">
              <a:cs typeface="+mn-ea"/>
              <a:sym typeface="+mn-lt"/>
            </a:endParaRPr>
          </a:p>
          <a:p>
            <a:pPr marL="342900" indent="-342900" algn="just" eaLnBrk="1" hangingPunct="1">
              <a:lnSpc>
                <a:spcPct val="150000"/>
              </a:lnSpc>
              <a:spcAft>
                <a:spcPts val="0"/>
              </a:spcAft>
              <a:buClr>
                <a:srgbClr val="0054A3"/>
              </a:buClr>
              <a:buFont typeface="Wingdings" panose="05000000000000000000" pitchFamily="2" charset="2"/>
              <a:buChar char="p"/>
              <a:defRPr/>
            </a:pPr>
            <a:r>
              <a:rPr sz="2000" kern="100" dirty="0" err="1">
                <a:cs typeface="+mn-ea"/>
                <a:sym typeface="+mn-lt"/>
              </a:rPr>
              <a:t>项目管理</a:t>
            </a:r>
            <a:endParaRPr lang="en-US" sz="2000" kern="100" dirty="0">
              <a:cs typeface="+mn-ea"/>
              <a:sym typeface="+mn-lt"/>
            </a:endParaRPr>
          </a:p>
          <a:p>
            <a:pPr marL="342900" indent="-342900" algn="just" eaLnBrk="1" hangingPunct="1">
              <a:lnSpc>
                <a:spcPct val="150000"/>
              </a:lnSpc>
              <a:spcAft>
                <a:spcPts val="0"/>
              </a:spcAft>
              <a:buClr>
                <a:srgbClr val="0054A3"/>
              </a:buClr>
              <a:buFont typeface="Wingdings" panose="05000000000000000000" pitchFamily="2" charset="2"/>
              <a:buChar char="p"/>
              <a:defRPr/>
            </a:pPr>
            <a:r>
              <a:rPr sz="2000" kern="100" dirty="0" err="1">
                <a:cs typeface="+mn-ea"/>
                <a:sym typeface="+mn-lt"/>
              </a:rPr>
              <a:t>代码集成</a:t>
            </a:r>
            <a:endParaRPr lang="en-US" sz="2000" kern="100" dirty="0">
              <a:cs typeface="+mn-ea"/>
              <a:sym typeface="+mn-lt"/>
            </a:endParaRPr>
          </a:p>
          <a:p>
            <a:pPr marL="342900" indent="-342900" algn="just" eaLnBrk="1" hangingPunct="1">
              <a:lnSpc>
                <a:spcPct val="150000"/>
              </a:lnSpc>
              <a:spcAft>
                <a:spcPts val="0"/>
              </a:spcAft>
              <a:buClr>
                <a:srgbClr val="0054A3"/>
              </a:buClr>
              <a:buFont typeface="Wingdings" panose="05000000000000000000" pitchFamily="2" charset="2"/>
              <a:buChar char="p"/>
              <a:defRPr/>
            </a:pPr>
            <a:r>
              <a:rPr sz="2000" kern="100" dirty="0" err="1">
                <a:cs typeface="+mn-ea"/>
                <a:sym typeface="+mn-lt"/>
              </a:rPr>
              <a:t>持续集成与交付</a:t>
            </a:r>
            <a:endParaRPr lang="en-US" sz="2000" kern="100" dirty="0">
              <a:cs typeface="+mn-ea"/>
              <a:sym typeface="+mn-lt"/>
            </a:endParaRPr>
          </a:p>
          <a:p>
            <a:pPr marL="342900" indent="-342900" algn="just" eaLnBrk="1" hangingPunct="1">
              <a:lnSpc>
                <a:spcPct val="150000"/>
              </a:lnSpc>
              <a:spcAft>
                <a:spcPts val="0"/>
              </a:spcAft>
              <a:buClr>
                <a:srgbClr val="0054A3"/>
              </a:buClr>
              <a:buFont typeface="Wingdings" panose="05000000000000000000" pitchFamily="2" charset="2"/>
              <a:buChar char="p"/>
              <a:defRPr/>
            </a:pPr>
            <a:r>
              <a:rPr sz="2000" kern="100" dirty="0" err="1">
                <a:cs typeface="+mn-ea"/>
                <a:sym typeface="+mn-lt"/>
              </a:rPr>
              <a:t>测试管理</a:t>
            </a:r>
            <a:endParaRPr lang="en-US" sz="2000" kern="100" dirty="0">
              <a:cs typeface="+mn-ea"/>
              <a:sym typeface="+mn-lt"/>
            </a:endParaRPr>
          </a:p>
          <a:p>
            <a:pPr marL="342900" indent="-342900" algn="just" eaLnBrk="1" hangingPunct="1">
              <a:lnSpc>
                <a:spcPct val="150000"/>
              </a:lnSpc>
              <a:spcAft>
                <a:spcPts val="0"/>
              </a:spcAft>
              <a:buClr>
                <a:srgbClr val="0054A3"/>
              </a:buClr>
              <a:buFont typeface="Wingdings" panose="05000000000000000000" pitchFamily="2" charset="2"/>
              <a:buChar char="p"/>
              <a:defRPr/>
            </a:pPr>
            <a:r>
              <a:rPr sz="2000" kern="100" dirty="0" err="1">
                <a:cs typeface="+mn-ea"/>
                <a:sym typeface="+mn-lt"/>
              </a:rPr>
              <a:t>运维监控</a:t>
            </a:r>
            <a:r>
              <a:rPr lang="zh-CN" altLang="en-US" sz="2000" kern="100" dirty="0">
                <a:cs typeface="+mn-ea"/>
                <a:sym typeface="+mn-lt"/>
              </a:rPr>
              <a:t>应用</a:t>
            </a:r>
            <a:endParaRPr lang="en-US" altLang="zh-CN" sz="2000" kern="100" dirty="0">
              <a:cs typeface="+mn-ea"/>
              <a:sym typeface="+mn-lt"/>
            </a:endParaRPr>
          </a:p>
          <a:p>
            <a:pPr algn="just" eaLnBrk="1" hangingPunct="1">
              <a:lnSpc>
                <a:spcPct val="150000"/>
              </a:lnSpc>
              <a:spcAft>
                <a:spcPts val="0"/>
              </a:spcAft>
              <a:defRPr/>
            </a:pPr>
            <a:endParaRPr sz="24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4" name="图示 3">
            <a:extLst>
              <a:ext uri="{FF2B5EF4-FFF2-40B4-BE49-F238E27FC236}">
                <a16:creationId xmlns:a16="http://schemas.microsoft.com/office/drawing/2014/main" id="{3F715C6E-8BC9-3E42-40AD-AD7513637CCC}"/>
              </a:ext>
            </a:extLst>
          </p:cNvPr>
          <p:cNvGraphicFramePr/>
          <p:nvPr>
            <p:extLst>
              <p:ext uri="{D42A27DB-BD31-4B8C-83A1-F6EECF244321}">
                <p14:modId xmlns:p14="http://schemas.microsoft.com/office/powerpoint/2010/main" val="278125882"/>
              </p:ext>
            </p:extLst>
          </p:nvPr>
        </p:nvGraphicFramePr>
        <p:xfrm>
          <a:off x="4904196" y="2913631"/>
          <a:ext cx="3314820" cy="19773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文本框 4">
            <a:extLst>
              <a:ext uri="{FF2B5EF4-FFF2-40B4-BE49-F238E27FC236}">
                <a16:creationId xmlns:a16="http://schemas.microsoft.com/office/drawing/2014/main" id="{ED228D01-5694-D438-CDAB-76CB489EB4AD}"/>
              </a:ext>
            </a:extLst>
          </p:cNvPr>
          <p:cNvSpPr txBox="1"/>
          <p:nvPr/>
        </p:nvSpPr>
        <p:spPr>
          <a:xfrm>
            <a:off x="4433104" y="5046766"/>
            <a:ext cx="6718765" cy="707886"/>
          </a:xfrm>
          <a:prstGeom prst="rect">
            <a:avLst/>
          </a:prstGeom>
          <a:noFill/>
        </p:spPr>
        <p:txBody>
          <a:bodyPr wrap="square" rtlCol="0">
            <a:spAutoFit/>
          </a:bodyPr>
          <a:lstStyle/>
          <a:p>
            <a:r>
              <a:rPr lang="zh-CN" altLang="en-US" sz="2000" kern="100" dirty="0">
                <a:solidFill>
                  <a:srgbClr val="C00000"/>
                </a:solidFill>
                <a:cs typeface="+mn-ea"/>
                <a:sym typeface="+mn-lt"/>
              </a:rPr>
              <a:t>功能</a:t>
            </a:r>
            <a:r>
              <a:rPr lang="zh-CN" altLang="en-US" sz="2000" kern="100" dirty="0">
                <a:cs typeface="+mn-ea"/>
                <a:sym typeface="+mn-lt"/>
              </a:rPr>
              <a:t>：帮助软件开发团队高效、可靠地构建与发布软件产品快速交付用户使用。</a:t>
            </a:r>
            <a:endParaRPr lang="zh-CN" altLang="en-US" sz="2000" dirty="0"/>
          </a:p>
        </p:txBody>
      </p:sp>
      <p:sp>
        <p:nvSpPr>
          <p:cNvPr id="6" name="文本框 5">
            <a:extLst>
              <a:ext uri="{FF2B5EF4-FFF2-40B4-BE49-F238E27FC236}">
                <a16:creationId xmlns:a16="http://schemas.microsoft.com/office/drawing/2014/main" id="{553F3129-5AD8-BF23-DADB-90C5C3726511}"/>
              </a:ext>
            </a:extLst>
          </p:cNvPr>
          <p:cNvSpPr txBox="1"/>
          <p:nvPr/>
        </p:nvSpPr>
        <p:spPr>
          <a:xfrm>
            <a:off x="4433104" y="2360073"/>
            <a:ext cx="1723549" cy="461665"/>
          </a:xfrm>
          <a:prstGeom prst="rect">
            <a:avLst/>
          </a:prstGeom>
          <a:noFill/>
        </p:spPr>
        <p:txBody>
          <a:bodyPr wrap="none" rtlCol="0">
            <a:spAutoFit/>
          </a:bodyPr>
          <a:lstStyle/>
          <a:p>
            <a:r>
              <a:rPr lang="zh-CN" altLang="en-US" sz="2400" dirty="0"/>
              <a:t>开发流程：</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2.2 </a:t>
            </a:r>
            <a:r>
              <a:rPr lang="zh-CN" altLang="en-US" sz="2800" b="1" dirty="0">
                <a:solidFill>
                  <a:schemeClr val="tx1">
                    <a:lumMod val="65000"/>
                    <a:lumOff val="35000"/>
                  </a:schemeClr>
                </a:solidFill>
                <a:cs typeface="+mn-ea"/>
                <a:sym typeface="+mn-lt"/>
              </a:rPr>
              <a:t>敏捷解决方案</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en-US" altLang="zh-CN" sz="2400" b="1" dirty="0">
                  <a:cs typeface="+mn-ea"/>
                  <a:sym typeface="+mn-lt"/>
                </a:rPr>
                <a:t>DevOps</a:t>
              </a:r>
              <a:r>
                <a:rPr lang="zh-CN" altLang="en-US" sz="2400" b="1" dirty="0">
                  <a:cs typeface="+mn-ea"/>
                  <a:sym typeface="+mn-lt"/>
                </a:rPr>
                <a:t>持续交付解决方案的</a:t>
              </a:r>
              <a:r>
                <a:rPr lang="zh-CN" altLang="en-US" sz="2400" b="1" dirty="0">
                  <a:solidFill>
                    <a:srgbClr val="C00000"/>
                  </a:solidFill>
                  <a:cs typeface="+mn-ea"/>
                  <a:sym typeface="+mn-lt"/>
                </a:rPr>
                <a:t>四个功能特性</a:t>
              </a:r>
            </a:p>
          </p:txBody>
        </p:sp>
      </p:gr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矩形 4">
            <a:extLst>
              <a:ext uri="{FF2B5EF4-FFF2-40B4-BE49-F238E27FC236}">
                <a16:creationId xmlns:a16="http://schemas.microsoft.com/office/drawing/2014/main" id="{9E4A665C-296B-3E20-E0E9-07198BAACFFD}"/>
              </a:ext>
            </a:extLst>
          </p:cNvPr>
          <p:cNvSpPr/>
          <p:nvPr/>
        </p:nvSpPr>
        <p:spPr>
          <a:xfrm>
            <a:off x="859088" y="2322216"/>
            <a:ext cx="11134165" cy="3898568"/>
          </a:xfrm>
          <a:prstGeom prst="rect">
            <a:avLst/>
          </a:prstGeom>
        </p:spPr>
        <p:txBody>
          <a:bodyPr wrap="square">
            <a:spAutoFit/>
          </a:bodyPr>
          <a:lstStyle/>
          <a:p>
            <a:pPr marL="342900" indent="-342900">
              <a:lnSpc>
                <a:spcPct val="150000"/>
              </a:lnSpc>
              <a:buClr>
                <a:srgbClr val="0054A3"/>
              </a:buClr>
              <a:buFont typeface="Wingdings" panose="05000000000000000000" pitchFamily="2" charset="2"/>
              <a:buChar char="p"/>
              <a:defRPr/>
            </a:pPr>
            <a:r>
              <a:rPr lang="zh-CN" altLang="zh-CN" sz="2400" dirty="0"/>
              <a:t>支持 Gitlab、Github、Jenkins 等主流研发工具。</a:t>
            </a:r>
          </a:p>
          <a:p>
            <a:pPr marL="342900" indent="-342900">
              <a:lnSpc>
                <a:spcPct val="150000"/>
              </a:lnSpc>
              <a:buClr>
                <a:srgbClr val="0054A3"/>
              </a:buClr>
              <a:buFont typeface="Wingdings" panose="05000000000000000000" pitchFamily="2" charset="2"/>
              <a:buChar char="p"/>
              <a:defRPr/>
            </a:pPr>
            <a:r>
              <a:rPr lang="zh-CN" altLang="zh-CN" sz="2400" dirty="0"/>
              <a:t>能提供可视化的交付流水线管理。使全过程透明可控，帮助掌握流水线的执行情况，定位失败原因。</a:t>
            </a:r>
            <a:endParaRPr lang="en-US" altLang="zh-CN" sz="2400" dirty="0"/>
          </a:p>
          <a:p>
            <a:pPr marL="342900" indent="-342900">
              <a:lnSpc>
                <a:spcPct val="150000"/>
              </a:lnSpc>
              <a:buClr>
                <a:srgbClr val="0054A3"/>
              </a:buClr>
              <a:buFont typeface="Wingdings" panose="05000000000000000000" pitchFamily="2" charset="2"/>
              <a:buChar char="p"/>
              <a:defRPr/>
            </a:pPr>
            <a:r>
              <a:rPr lang="zh-CN" altLang="zh-CN" sz="2400" dirty="0"/>
              <a:t>跟踪记录全生命周期的软件交付数据，帮助管理人员了解产品的研发过程，识别产品研发过程中的问题。</a:t>
            </a:r>
          </a:p>
          <a:p>
            <a:pPr marL="342900" indent="-342900">
              <a:lnSpc>
                <a:spcPct val="150000"/>
              </a:lnSpc>
              <a:buClr>
                <a:srgbClr val="0054A3"/>
              </a:buClr>
              <a:buFont typeface="Wingdings" panose="05000000000000000000" pitchFamily="2" charset="2"/>
              <a:buChar char="p"/>
              <a:defRPr/>
            </a:pPr>
            <a:r>
              <a:rPr lang="zh-CN" altLang="zh-CN" sz="2400" dirty="0"/>
              <a:t>集成了丰富的项目报告模板，能够多种方式灵活配置通知提醒，快速反馈项目构建结果。</a:t>
            </a:r>
            <a:endParaRPr lang="zh-CN" altLang="en-US" sz="2400" kern="100" dirty="0">
              <a:cs typeface="+mn-ea"/>
              <a:sym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sp>
        <p:nvSpPr>
          <p:cNvPr id="8" name="矩形 7"/>
          <p:cNvSpPr/>
          <p:nvPr/>
        </p:nvSpPr>
        <p:spPr>
          <a:xfrm>
            <a:off x="961292" y="1935207"/>
            <a:ext cx="10701790" cy="3163174"/>
          </a:xfrm>
          <a:prstGeom prst="rect">
            <a:avLst/>
          </a:prstGeom>
        </p:spPr>
        <p:txBody>
          <a:bodyPr wrap="square">
            <a:spAutoFit/>
          </a:bodyPr>
          <a:lstStyle/>
          <a:p>
            <a:pPr eaLnBrk="1" hangingPunct="1">
              <a:lnSpc>
                <a:spcPct val="150000"/>
              </a:lnSpc>
              <a:spcAft>
                <a:spcPts val="0"/>
              </a:spcAft>
              <a:defRPr/>
            </a:pPr>
            <a:r>
              <a:rPr lang="zh-CN" altLang="en-US" sz="2400" kern="100" dirty="0">
                <a:cs typeface="+mn-ea"/>
                <a:sym typeface="+mn-lt"/>
              </a:rPr>
              <a:t>敏捷是一种</a:t>
            </a:r>
            <a:r>
              <a:rPr lang="zh-CN" altLang="en-US" sz="2400" kern="100" dirty="0">
                <a:solidFill>
                  <a:srgbClr val="C00000"/>
                </a:solidFill>
                <a:cs typeface="+mn-ea"/>
                <a:sym typeface="+mn-lt"/>
              </a:rPr>
              <a:t>理念或思想</a:t>
            </a:r>
            <a:r>
              <a:rPr lang="zh-CN" altLang="en-US" sz="2400" kern="100" dirty="0">
                <a:cs typeface="+mn-ea"/>
                <a:sym typeface="+mn-lt"/>
              </a:rPr>
              <a:t>，指导软件开发团队更加高效地研发软件产品。</a:t>
            </a:r>
          </a:p>
          <a:p>
            <a:pPr eaLnBrk="1" hangingPunct="1">
              <a:lnSpc>
                <a:spcPct val="150000"/>
              </a:lnSpc>
              <a:spcAft>
                <a:spcPts val="0"/>
              </a:spcAft>
              <a:defRPr/>
            </a:pPr>
            <a:r>
              <a:rPr lang="en-US" altLang="zh-CN" sz="2400" kern="100" dirty="0">
                <a:cs typeface="+mn-ea"/>
                <a:sym typeface="+mn-lt"/>
              </a:rPr>
              <a:t>Scrum</a:t>
            </a:r>
            <a:r>
              <a:rPr lang="zh-CN" altLang="en-US" sz="2400" kern="100" dirty="0">
                <a:cs typeface="+mn-ea"/>
                <a:sym typeface="+mn-lt"/>
              </a:rPr>
              <a:t>是当前流行的敏捷开发框架，是一种</a:t>
            </a:r>
            <a:r>
              <a:rPr lang="zh-CN" altLang="en-US" sz="2400" kern="100" dirty="0">
                <a:solidFill>
                  <a:srgbClr val="C00000"/>
                </a:solidFill>
                <a:cs typeface="+mn-ea"/>
                <a:sym typeface="+mn-lt"/>
              </a:rPr>
              <a:t>增量</a:t>
            </a:r>
            <a:r>
              <a:rPr lang="zh-CN" altLang="en-US" sz="2400" kern="100" dirty="0">
                <a:cs typeface="+mn-ea"/>
                <a:sym typeface="+mn-lt"/>
              </a:rPr>
              <a:t>、</a:t>
            </a:r>
            <a:r>
              <a:rPr lang="zh-CN" altLang="en-US" sz="2400" kern="100" dirty="0">
                <a:solidFill>
                  <a:srgbClr val="C00000"/>
                </a:solidFill>
                <a:cs typeface="+mn-ea"/>
                <a:sym typeface="+mn-lt"/>
              </a:rPr>
              <a:t>迭代</a:t>
            </a:r>
            <a:r>
              <a:rPr lang="zh-CN" altLang="en-US" sz="2400" kern="100" dirty="0">
                <a:cs typeface="+mn-ea"/>
                <a:sym typeface="+mn-lt"/>
              </a:rPr>
              <a:t>的开发过程。</a:t>
            </a:r>
            <a:endParaRPr lang="en-US" altLang="zh-CN" sz="2400" kern="100" dirty="0">
              <a:cs typeface="+mn-ea"/>
              <a:sym typeface="+mn-lt"/>
            </a:endParaRPr>
          </a:p>
          <a:p>
            <a:pPr eaLnBrk="1" hangingPunct="1">
              <a:lnSpc>
                <a:spcPct val="150000"/>
              </a:lnSpc>
              <a:spcAft>
                <a:spcPts val="0"/>
              </a:spcAft>
              <a:defRPr/>
            </a:pPr>
            <a:r>
              <a:rPr lang="zh-CN" altLang="en-US" sz="2400" kern="100" dirty="0">
                <a:cs typeface="+mn-ea"/>
                <a:sym typeface="+mn-lt"/>
              </a:rPr>
              <a:t>以腾讯的</a:t>
            </a:r>
            <a:r>
              <a:rPr lang="en-US" altLang="zh-CN" sz="2400" kern="100" dirty="0">
                <a:cs typeface="+mn-ea"/>
                <a:sym typeface="+mn-lt"/>
              </a:rPr>
              <a:t>TAPD</a:t>
            </a:r>
            <a:r>
              <a:rPr lang="zh-CN" altLang="en-US" sz="2400" kern="100" dirty="0">
                <a:cs typeface="+mn-ea"/>
                <a:sym typeface="+mn-lt"/>
              </a:rPr>
              <a:t>平台为例，研究敏捷开发下的产品研发全生命周期。</a:t>
            </a:r>
            <a:endParaRPr lang="en-US" altLang="zh-CN" sz="2400" kern="100" dirty="0">
              <a:cs typeface="+mn-ea"/>
              <a:sym typeface="+mn-lt"/>
            </a:endParaRPr>
          </a:p>
          <a:p>
            <a:pPr marL="800100" lvl="1" indent="-342900">
              <a:lnSpc>
                <a:spcPct val="150000"/>
              </a:lnSpc>
              <a:buClr>
                <a:srgbClr val="0054A3"/>
              </a:buClr>
              <a:buFont typeface="Wingdings" panose="05000000000000000000" pitchFamily="2" charset="2"/>
              <a:buChar char="p"/>
              <a:defRPr/>
            </a:pPr>
            <a:r>
              <a:rPr lang="zh-CN" altLang="en-US" sz="2000" kern="100" dirty="0">
                <a:cs typeface="+mn-ea"/>
                <a:sym typeface="+mn-lt"/>
              </a:rPr>
              <a:t>提供了看板、需求、迭代、测试、缺陷、DevOps、报表、文档等核心应用</a:t>
            </a:r>
          </a:p>
          <a:p>
            <a:pPr marL="800100" lvl="1" indent="-342900">
              <a:lnSpc>
                <a:spcPct val="150000"/>
              </a:lnSpc>
              <a:buClr>
                <a:srgbClr val="0054A3"/>
              </a:buClr>
              <a:buFont typeface="Wingdings" panose="05000000000000000000" pitchFamily="2" charset="2"/>
              <a:buChar char="p"/>
              <a:defRPr/>
            </a:pPr>
            <a:r>
              <a:rPr lang="zh-CN" altLang="en-US" sz="2000" kern="100" dirty="0">
                <a:cs typeface="+mn-ea"/>
                <a:sym typeface="+mn-lt"/>
              </a:rPr>
              <a:t>将敏捷理念贯彻于产品研发的全生命周期</a:t>
            </a:r>
          </a:p>
          <a:p>
            <a:pPr indent="457200" algn="just" eaLnBrk="1" hangingPunct="1">
              <a:lnSpc>
                <a:spcPct val="150000"/>
              </a:lnSpc>
              <a:spcAft>
                <a:spcPts val="0"/>
              </a:spcAft>
              <a:defRPr/>
            </a:pPr>
            <a:endParaRPr lang="zh-CN" altLang="en-US" sz="24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看板</a:t>
              </a:r>
            </a:p>
          </p:txBody>
        </p:sp>
      </p:grpSp>
      <p:sp>
        <p:nvSpPr>
          <p:cNvPr id="8" name="矩形 7"/>
          <p:cNvSpPr/>
          <p:nvPr/>
        </p:nvSpPr>
        <p:spPr>
          <a:xfrm>
            <a:off x="528917" y="2322557"/>
            <a:ext cx="11134165" cy="2306955"/>
          </a:xfrm>
          <a:prstGeom prst="rect">
            <a:avLst/>
          </a:prstGeom>
        </p:spPr>
        <p:txBody>
          <a:bodyPr wrap="square">
            <a:spAutoFit/>
          </a:bodyPr>
          <a:lstStyle/>
          <a:p>
            <a:pPr indent="457200" algn="just" eaLnBrk="1" hangingPunct="1">
              <a:lnSpc>
                <a:spcPct val="150000"/>
              </a:lnSpc>
              <a:spcAft>
                <a:spcPts val="0"/>
              </a:spcAft>
              <a:defRPr/>
            </a:pPr>
            <a:r>
              <a:rPr sz="2400" kern="100" dirty="0">
                <a:cs typeface="+mn-ea"/>
                <a:sym typeface="+mn-lt"/>
              </a:rPr>
              <a:t>通过工序透明化，强化了生产线管理，防止了过量生产和运输。企业利用看板确保设备可用性，使生产有序进行。</a:t>
            </a:r>
          </a:p>
          <a:p>
            <a:pPr indent="457200" algn="just" eaLnBrk="1" hangingPunct="1">
              <a:lnSpc>
                <a:spcPct val="150000"/>
              </a:lnSpc>
              <a:spcAft>
                <a:spcPts val="0"/>
              </a:spcAft>
              <a:defRPr/>
            </a:pPr>
            <a:r>
              <a:rPr sz="2400" kern="100" dirty="0">
                <a:cs typeface="+mn-ea"/>
                <a:sym typeface="+mn-lt"/>
              </a:rPr>
              <a:t>开发团队用看板协调</a:t>
            </a:r>
            <a:r>
              <a:rPr lang="zh-CN" sz="2400" kern="100" dirty="0">
                <a:cs typeface="+mn-ea"/>
                <a:sym typeface="+mn-lt"/>
              </a:rPr>
              <a:t>不同阶段和不同角色的</a:t>
            </a:r>
            <a:r>
              <a:rPr sz="2400" kern="100" dirty="0">
                <a:cs typeface="+mn-ea"/>
                <a:sym typeface="+mn-lt"/>
              </a:rPr>
              <a:t>研发工作，跟踪</a:t>
            </a:r>
            <a:r>
              <a:rPr lang="zh-CN" sz="2400" kern="100" dirty="0">
                <a:cs typeface="+mn-ea"/>
                <a:sym typeface="+mn-lt"/>
              </a:rPr>
              <a:t>和记录软件开发过程中的</a:t>
            </a:r>
            <a:r>
              <a:rPr sz="2400" kern="100" dirty="0">
                <a:cs typeface="+mn-ea"/>
                <a:sym typeface="+mn-lt"/>
              </a:rPr>
              <a:t>任务进度</a:t>
            </a:r>
            <a:r>
              <a:rPr lang="zh-CN" sz="2400" kern="100" dirty="0">
                <a:cs typeface="+mn-ea"/>
                <a:sym typeface="+mn-lt"/>
              </a:rPr>
              <a:t>和历程</a:t>
            </a:r>
            <a:r>
              <a:rPr sz="2400" kern="100" dirty="0">
                <a:cs typeface="+mn-ea"/>
                <a:sym typeface="+mn-lt"/>
              </a:rPr>
              <a:t>，使开发过程可视化。</a:t>
            </a:r>
            <a:endParaRPr lang="en-US" altLang="zh-CN" sz="24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0D113676-2B09-27C4-599A-B77BDCB80BDB}"/>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看板</a:t>
              </a:r>
            </a:p>
          </p:txBody>
        </p:sp>
      </p:grpSp>
      <p:sp>
        <p:nvSpPr>
          <p:cNvPr id="8" name="矩形 7"/>
          <p:cNvSpPr/>
          <p:nvPr/>
        </p:nvSpPr>
        <p:spPr>
          <a:xfrm>
            <a:off x="340987" y="2268181"/>
            <a:ext cx="4157980" cy="4109720"/>
          </a:xfrm>
          <a:prstGeom prst="rect">
            <a:avLst/>
          </a:prstGeom>
        </p:spPr>
        <p:txBody>
          <a:bodyPr wrap="square">
            <a:noAutofit/>
          </a:bodyPr>
          <a:lstStyle/>
          <a:p>
            <a:pPr algn="just" eaLnBrk="1" hangingPunct="1">
              <a:lnSpc>
                <a:spcPct val="150000"/>
              </a:lnSpc>
              <a:spcAft>
                <a:spcPts val="0"/>
              </a:spcAft>
              <a:defRPr/>
            </a:pPr>
            <a:r>
              <a:rPr lang="zh-CN" altLang="en-US" sz="2400" kern="100" dirty="0">
                <a:cs typeface="+mn-ea"/>
                <a:sym typeface="+mn-lt"/>
              </a:rPr>
              <a:t>看板是TAPD轻量协作解决方案中的</a:t>
            </a:r>
            <a:r>
              <a:rPr lang="zh-CN" altLang="en-US" sz="2400" kern="100" dirty="0">
                <a:solidFill>
                  <a:srgbClr val="C00000"/>
                </a:solidFill>
                <a:cs typeface="+mn-ea"/>
                <a:sym typeface="+mn-lt"/>
              </a:rPr>
              <a:t>核心应用</a:t>
            </a:r>
            <a:r>
              <a:rPr lang="zh-CN" altLang="en-US" sz="2400" kern="100" dirty="0">
                <a:cs typeface="+mn-ea"/>
                <a:sym typeface="+mn-lt"/>
              </a:rPr>
              <a:t>，</a:t>
            </a:r>
            <a:endParaRPr lang="en-US" altLang="zh-CN" sz="2400" kern="100" dirty="0">
              <a:cs typeface="+mn-ea"/>
              <a:sym typeface="+mn-lt"/>
            </a:endParaRPr>
          </a:p>
          <a:p>
            <a:pPr algn="just" eaLnBrk="1" hangingPunct="1">
              <a:lnSpc>
                <a:spcPct val="150000"/>
              </a:lnSpc>
              <a:spcAft>
                <a:spcPts val="0"/>
              </a:spcAft>
              <a:defRPr/>
            </a:pPr>
            <a:r>
              <a:rPr lang="zh-CN" altLang="en-US" sz="2400" kern="100" dirty="0">
                <a:cs typeface="+mn-ea"/>
                <a:sym typeface="+mn-lt"/>
              </a:rPr>
              <a:t>实现：</a:t>
            </a:r>
            <a:endParaRPr lang="en-US" altLang="zh-CN" sz="2400" kern="100" dirty="0">
              <a:cs typeface="+mn-ea"/>
              <a:sym typeface="+mn-lt"/>
            </a:endParaRPr>
          </a:p>
          <a:p>
            <a:pPr marL="342900" algn="just" eaLnBrk="1" hangingPunct="1">
              <a:lnSpc>
                <a:spcPct val="150000"/>
              </a:lnSpc>
              <a:spcAft>
                <a:spcPts val="0"/>
              </a:spcAft>
              <a:buClr>
                <a:srgbClr val="0054A3"/>
              </a:buClr>
              <a:buFont typeface="Wingdings" panose="05000000000000000000" pitchFamily="2" charset="2"/>
              <a:buChar char="p"/>
              <a:defRPr/>
            </a:pPr>
            <a:r>
              <a:rPr lang="zh-CN" altLang="en-US" sz="2000" kern="100" dirty="0">
                <a:cs typeface="+mn-ea"/>
                <a:sym typeface="+mn-lt"/>
              </a:rPr>
              <a:t>开发过程管理</a:t>
            </a:r>
            <a:endParaRPr lang="en-US" altLang="zh-CN" sz="2000" kern="100" dirty="0">
              <a:cs typeface="+mn-ea"/>
              <a:sym typeface="+mn-lt"/>
            </a:endParaRPr>
          </a:p>
          <a:p>
            <a:pPr marL="342900" algn="just" eaLnBrk="1" hangingPunct="1">
              <a:lnSpc>
                <a:spcPct val="150000"/>
              </a:lnSpc>
              <a:spcAft>
                <a:spcPts val="0"/>
              </a:spcAft>
              <a:buClr>
                <a:srgbClr val="0054A3"/>
              </a:buClr>
              <a:buFont typeface="Wingdings" panose="05000000000000000000" pitchFamily="2" charset="2"/>
              <a:buChar char="p"/>
              <a:defRPr/>
            </a:pPr>
            <a:r>
              <a:rPr lang="zh-CN" altLang="en-US" sz="2000" kern="100" dirty="0">
                <a:cs typeface="+mn-ea"/>
                <a:sym typeface="+mn-lt"/>
              </a:rPr>
              <a:t>需求管理</a:t>
            </a:r>
            <a:endParaRPr lang="en-US" altLang="zh-CN" sz="2000" kern="100" dirty="0">
              <a:cs typeface="+mn-ea"/>
              <a:sym typeface="+mn-lt"/>
            </a:endParaRPr>
          </a:p>
          <a:p>
            <a:pPr marL="342900" algn="just" eaLnBrk="1" hangingPunct="1">
              <a:lnSpc>
                <a:spcPct val="150000"/>
              </a:lnSpc>
              <a:spcAft>
                <a:spcPts val="0"/>
              </a:spcAft>
              <a:buClr>
                <a:srgbClr val="0054A3"/>
              </a:buClr>
              <a:buFont typeface="Wingdings" panose="05000000000000000000" pitchFamily="2" charset="2"/>
              <a:buChar char="p"/>
              <a:defRPr/>
            </a:pPr>
            <a:r>
              <a:rPr lang="zh-CN" altLang="en-US" sz="2000" kern="100" dirty="0">
                <a:cs typeface="+mn-ea"/>
                <a:sym typeface="+mn-lt"/>
              </a:rPr>
              <a:t>设计管理</a:t>
            </a:r>
            <a:endParaRPr lang="en-US" altLang="zh-CN" sz="2000" kern="100" dirty="0">
              <a:cs typeface="+mn-ea"/>
              <a:sym typeface="+mn-lt"/>
            </a:endParaRPr>
          </a:p>
          <a:p>
            <a:pPr marL="342900" algn="just" eaLnBrk="1" hangingPunct="1">
              <a:lnSpc>
                <a:spcPct val="150000"/>
              </a:lnSpc>
              <a:spcAft>
                <a:spcPts val="0"/>
              </a:spcAft>
              <a:buClr>
                <a:srgbClr val="0054A3"/>
              </a:buClr>
              <a:buFont typeface="Wingdings" panose="05000000000000000000" pitchFamily="2" charset="2"/>
              <a:buChar char="p"/>
              <a:defRPr/>
            </a:pPr>
            <a:r>
              <a:rPr lang="zh-CN" altLang="en-US" sz="2000" kern="100" dirty="0">
                <a:cs typeface="+mn-ea"/>
                <a:sym typeface="+mn-lt"/>
              </a:rPr>
              <a:t>bug管理</a:t>
            </a:r>
            <a:endParaRPr lang="en-US" altLang="zh-CN" sz="2000" kern="100" dirty="0">
              <a:cs typeface="+mn-ea"/>
              <a:sym typeface="+mn-lt"/>
            </a:endParaRPr>
          </a:p>
          <a:p>
            <a:pPr algn="just" eaLnBrk="1" hangingPunct="1">
              <a:lnSpc>
                <a:spcPct val="150000"/>
              </a:lnSpc>
              <a:spcAft>
                <a:spcPts val="0"/>
              </a:spcAft>
              <a:defRPr/>
            </a:pPr>
            <a:r>
              <a:rPr lang="zh-CN" altLang="en-US" sz="2400" kern="100" dirty="0">
                <a:cs typeface="+mn-ea"/>
                <a:sym typeface="+mn-lt"/>
              </a:rPr>
              <a:t>直观呈现各个过程的细节信息。</a:t>
            </a: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3" name="图片 2"/>
          <p:cNvPicPr/>
          <p:nvPr/>
        </p:nvPicPr>
        <p:blipFill>
          <a:blip r:embed="rId4"/>
          <a:srcRect b="7224"/>
          <a:stretch/>
        </p:blipFill>
        <p:spPr>
          <a:xfrm>
            <a:off x="4498975" y="1911985"/>
            <a:ext cx="7526020" cy="3944805"/>
          </a:xfrm>
          <a:prstGeom prst="rect">
            <a:avLst/>
          </a:prstGeom>
        </p:spPr>
      </p:pic>
      <p:sp>
        <p:nvSpPr>
          <p:cNvPr id="2" name="文本框 1">
            <a:extLst>
              <a:ext uri="{FF2B5EF4-FFF2-40B4-BE49-F238E27FC236}">
                <a16:creationId xmlns:a16="http://schemas.microsoft.com/office/drawing/2014/main" id="{A7F5F630-8191-2AA4-E18F-3CBD3EB1C43C}"/>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看板</a:t>
              </a:r>
            </a:p>
          </p:txBody>
        </p:sp>
      </p:grpSp>
      <p:sp>
        <p:nvSpPr>
          <p:cNvPr id="8" name="矩形 7"/>
          <p:cNvSpPr/>
          <p:nvPr/>
        </p:nvSpPr>
        <p:spPr>
          <a:xfrm>
            <a:off x="528917" y="2322557"/>
            <a:ext cx="11134165" cy="3624838"/>
          </a:xfrm>
          <a:prstGeom prst="rect">
            <a:avLst/>
          </a:prstGeom>
        </p:spPr>
        <p:txBody>
          <a:bodyPr wrap="square">
            <a:spAutoFit/>
          </a:bodyPr>
          <a:lstStyle/>
          <a:p>
            <a:pPr indent="457200" algn="just">
              <a:lnSpc>
                <a:spcPct val="150000"/>
              </a:lnSpc>
              <a:defRPr/>
            </a:pPr>
            <a:r>
              <a:rPr lang="zh-CN" altLang="en-US" sz="2400" kern="100" dirty="0">
                <a:solidFill>
                  <a:srgbClr val="C00000"/>
                </a:solidFill>
                <a:cs typeface="+mn-ea"/>
                <a:sym typeface="+mn-lt"/>
              </a:rPr>
              <a:t>三阶段</a:t>
            </a:r>
            <a:r>
              <a:rPr lang="zh-CN" altLang="en-US" sz="2400" kern="100" dirty="0">
                <a:cs typeface="+mn-ea"/>
                <a:sym typeface="+mn-lt"/>
              </a:rPr>
              <a:t>：</a:t>
            </a:r>
            <a:r>
              <a:rPr lang="en-US" altLang="zh-CN" sz="2400" kern="100" dirty="0">
                <a:cs typeface="+mn-ea"/>
                <a:sym typeface="+mn-lt"/>
              </a:rPr>
              <a:t>To Do</a:t>
            </a:r>
            <a:r>
              <a:rPr lang="zh-CN" altLang="en-US" sz="2400" kern="100" dirty="0">
                <a:cs typeface="+mn-ea"/>
                <a:sym typeface="+mn-lt"/>
              </a:rPr>
              <a:t>、</a:t>
            </a:r>
            <a:r>
              <a:rPr lang="en-US" altLang="zh-CN" sz="2400" kern="100" dirty="0">
                <a:cs typeface="+mn-ea"/>
                <a:sym typeface="+mn-lt"/>
              </a:rPr>
              <a:t>Doing</a:t>
            </a:r>
            <a:r>
              <a:rPr lang="zh-CN" altLang="en-US" sz="2400" kern="100" dirty="0">
                <a:cs typeface="+mn-ea"/>
                <a:sym typeface="+mn-lt"/>
              </a:rPr>
              <a:t>、</a:t>
            </a:r>
            <a:r>
              <a:rPr lang="en-US" altLang="zh-CN" sz="2400" kern="100" dirty="0">
                <a:cs typeface="+mn-ea"/>
                <a:sym typeface="+mn-lt"/>
              </a:rPr>
              <a:t>Done</a:t>
            </a:r>
          </a:p>
          <a:p>
            <a:pPr indent="457200" algn="just">
              <a:lnSpc>
                <a:spcPct val="150000"/>
              </a:lnSpc>
              <a:defRPr/>
            </a:pPr>
            <a:r>
              <a:rPr lang="zh-CN" altLang="en-US" sz="2400" kern="100" dirty="0">
                <a:solidFill>
                  <a:srgbClr val="C00000"/>
                </a:solidFill>
                <a:cs typeface="+mn-ea"/>
                <a:sym typeface="+mn-lt"/>
              </a:rPr>
              <a:t>看板功能</a:t>
            </a:r>
            <a:r>
              <a:rPr lang="zh-CN" altLang="en-US" sz="2400" kern="100" dirty="0">
                <a:cs typeface="+mn-ea"/>
                <a:sym typeface="+mn-lt"/>
              </a:rPr>
              <a:t>：</a:t>
            </a:r>
            <a:endParaRPr lang="en-US" altLang="zh-CN" sz="24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lang="zh-CN" altLang="en-US" sz="2000" kern="100" dirty="0">
                <a:cs typeface="+mn-ea"/>
                <a:sym typeface="+mn-lt"/>
              </a:rPr>
              <a:t>通过添加和拖动卡片来更新任务状态，确保进度透明。团队还可以根据需要定制看板流程。</a:t>
            </a:r>
            <a:endParaRPr lang="en-US" altLang="zh-CN" sz="20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sz="2000" kern="100" dirty="0" err="1">
                <a:cs typeface="+mn-ea"/>
                <a:sym typeface="+mn-lt"/>
              </a:rPr>
              <a:t>成员视图，便于项目管理人员监控团队成员工作分配</a:t>
            </a:r>
            <a:r>
              <a:rPr sz="2000" kern="100" dirty="0">
                <a:cs typeface="+mn-ea"/>
                <a:sym typeface="+mn-lt"/>
              </a:rPr>
              <a:t>。</a:t>
            </a:r>
            <a:endParaRPr lang="en-US" sz="20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sz="2000" kern="100" dirty="0" err="1">
                <a:cs typeface="+mn-ea"/>
                <a:sym typeface="+mn-lt"/>
              </a:rPr>
              <a:t>统计报表，展示项目进度、延期风险和成员分工合理性，了解项目状态，减少延期风险</a:t>
            </a:r>
            <a:r>
              <a:rPr sz="2000" kern="100" dirty="0">
                <a:cs typeface="+mn-ea"/>
                <a:sym typeface="+mn-lt"/>
              </a:rPr>
              <a:t>。</a:t>
            </a:r>
          </a:p>
          <a:p>
            <a:pPr indent="457200" algn="just" eaLnBrk="1" hangingPunct="1">
              <a:lnSpc>
                <a:spcPct val="150000"/>
              </a:lnSpc>
              <a:spcAft>
                <a:spcPts val="0"/>
              </a:spcAft>
              <a:defRPr/>
            </a:pPr>
            <a:endParaRPr sz="2400" kern="100" dirty="0">
              <a:cs typeface="+mn-ea"/>
              <a:sym typeface="+mn-lt"/>
            </a:endParaRPr>
          </a:p>
          <a:p>
            <a:pPr indent="457200" algn="just" eaLnBrk="1" hangingPunct="1">
              <a:lnSpc>
                <a:spcPct val="150000"/>
              </a:lnSpc>
              <a:spcAft>
                <a:spcPts val="0"/>
              </a:spcAft>
              <a:defRPr/>
            </a:pPr>
            <a:endParaRPr sz="24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C32F610C-2B04-911F-CC29-426FFDFD308E}"/>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圆角矩形 16"/>
          <p:cNvSpPr/>
          <p:nvPr/>
        </p:nvSpPr>
        <p:spPr>
          <a:xfrm>
            <a:off x="-1791046" y="1892300"/>
            <a:ext cx="5651845" cy="3073400"/>
          </a:xfrm>
          <a:prstGeom prst="roundRect">
            <a:avLst>
              <a:gd name="adj" fmla="val 50000"/>
            </a:avLst>
          </a:pr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 name="圆角矩形 1"/>
          <p:cNvSpPr/>
          <p:nvPr/>
        </p:nvSpPr>
        <p:spPr>
          <a:xfrm>
            <a:off x="-1556426" y="1998319"/>
            <a:ext cx="5261917" cy="2861362"/>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65" name="TextBox 79"/>
          <p:cNvSpPr txBox="1"/>
          <p:nvPr/>
        </p:nvSpPr>
        <p:spPr>
          <a:xfrm>
            <a:off x="48449" y="2931556"/>
            <a:ext cx="3177540" cy="993775"/>
          </a:xfrm>
          <a:prstGeom prst="rect">
            <a:avLst/>
          </a:prstGeom>
          <a:noFill/>
        </p:spPr>
        <p:txBody>
          <a:bodyPr wrap="none" rtlCol="0">
            <a:spAutoFit/>
          </a:bodyPr>
          <a:lstStyle/>
          <a:p>
            <a:pPr algn="ctr"/>
            <a:r>
              <a:rPr lang="zh-CN" altLang="en-US" sz="5865" b="1" dirty="0">
                <a:solidFill>
                  <a:schemeClr val="bg1"/>
                </a:solidFill>
                <a:cs typeface="+mn-ea"/>
                <a:sym typeface="+mn-lt"/>
              </a:rPr>
              <a:t>发展趋势</a:t>
            </a:r>
          </a:p>
        </p:txBody>
      </p:sp>
      <p:pic>
        <p:nvPicPr>
          <p:cNvPr id="10" name="图片 9"/>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056182" y="6191412"/>
            <a:ext cx="2079635" cy="388226"/>
          </a:xfrm>
          <a:prstGeom prst="rect">
            <a:avLst/>
          </a:prstGeom>
        </p:spPr>
      </p:pic>
      <p:grpSp>
        <p:nvGrpSpPr>
          <p:cNvPr id="12" name="组合 11"/>
          <p:cNvGrpSpPr/>
          <p:nvPr>
            <p:custDataLst>
              <p:tags r:id="rId1"/>
            </p:custDataLst>
          </p:nvPr>
        </p:nvGrpSpPr>
        <p:grpSpPr>
          <a:xfrm>
            <a:off x="5784337" y="1487959"/>
            <a:ext cx="5094438" cy="649686"/>
            <a:chOff x="8885" y="3319"/>
            <a:chExt cx="7215" cy="909"/>
          </a:xfrm>
        </p:grpSpPr>
        <p:sp>
          <p:nvSpPr>
            <p:cNvPr id="15" name="圆角矩形 4"/>
            <p:cNvSpPr/>
            <p:nvPr>
              <p:custDataLst>
                <p:tags r:id="rId11"/>
              </p:custDataLst>
            </p:nvPr>
          </p:nvSpPr>
          <p:spPr>
            <a:xfrm>
              <a:off x="8885" y="3319"/>
              <a:ext cx="143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01</a:t>
              </a:r>
              <a:endParaRPr lang="zh-CN" altLang="en-US" b="1" dirty="0">
                <a:cs typeface="+mn-ea"/>
                <a:sym typeface="+mn-lt"/>
              </a:endParaRPr>
            </a:p>
          </p:txBody>
        </p:sp>
        <p:sp>
          <p:nvSpPr>
            <p:cNvPr id="21" name="圆角矩形 58"/>
            <p:cNvSpPr/>
            <p:nvPr>
              <p:custDataLst>
                <p:tags r:id="rId12"/>
              </p:custDataLst>
            </p:nvPr>
          </p:nvSpPr>
          <p:spPr>
            <a:xfrm>
              <a:off x="10625" y="3319"/>
              <a:ext cx="547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zh-CN" altLang="en-US" sz="2000" b="1" dirty="0">
                  <a:cs typeface="+mn-ea"/>
                  <a:sym typeface="+mn-lt"/>
                </a:rPr>
                <a:t>基于组件的软件工程</a:t>
              </a:r>
            </a:p>
          </p:txBody>
        </p:sp>
      </p:grpSp>
      <p:grpSp>
        <p:nvGrpSpPr>
          <p:cNvPr id="13" name="组合 12"/>
          <p:cNvGrpSpPr/>
          <p:nvPr>
            <p:custDataLst>
              <p:tags r:id="rId2"/>
            </p:custDataLst>
          </p:nvPr>
        </p:nvGrpSpPr>
        <p:grpSpPr>
          <a:xfrm>
            <a:off x="5784337" y="2566484"/>
            <a:ext cx="5093732" cy="648971"/>
            <a:chOff x="8885" y="4843"/>
            <a:chExt cx="7214" cy="908"/>
          </a:xfrm>
        </p:grpSpPr>
        <p:sp>
          <p:nvSpPr>
            <p:cNvPr id="16" name="圆角矩形 5"/>
            <p:cNvSpPr/>
            <p:nvPr>
              <p:custDataLst>
                <p:tags r:id="rId9"/>
              </p:custDataLst>
            </p:nvPr>
          </p:nvSpPr>
          <p:spPr>
            <a:xfrm>
              <a:off x="8885" y="4843"/>
              <a:ext cx="143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02</a:t>
              </a:r>
              <a:endParaRPr lang="zh-CN" altLang="en-US" b="1" dirty="0">
                <a:cs typeface="+mn-ea"/>
                <a:sym typeface="+mn-lt"/>
              </a:endParaRPr>
            </a:p>
          </p:txBody>
        </p:sp>
        <p:sp>
          <p:nvSpPr>
            <p:cNvPr id="22" name="圆角矩形 59"/>
            <p:cNvSpPr/>
            <p:nvPr>
              <p:custDataLst>
                <p:tags r:id="rId10"/>
              </p:custDataLst>
            </p:nvPr>
          </p:nvSpPr>
          <p:spPr>
            <a:xfrm>
              <a:off x="10625" y="4843"/>
              <a:ext cx="547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cs typeface="+mn-ea"/>
                  <a:sym typeface="+mn-lt"/>
                </a:rPr>
                <a:t>敏捷软件开发</a:t>
              </a:r>
            </a:p>
          </p:txBody>
        </p:sp>
      </p:grpSp>
      <p:grpSp>
        <p:nvGrpSpPr>
          <p:cNvPr id="14" name="组合 13"/>
          <p:cNvGrpSpPr/>
          <p:nvPr>
            <p:custDataLst>
              <p:tags r:id="rId3"/>
            </p:custDataLst>
          </p:nvPr>
        </p:nvGrpSpPr>
        <p:grpSpPr>
          <a:xfrm>
            <a:off x="5784337" y="3644294"/>
            <a:ext cx="5093732" cy="648971"/>
            <a:chOff x="8885" y="6368"/>
            <a:chExt cx="7214" cy="908"/>
          </a:xfrm>
        </p:grpSpPr>
        <p:sp>
          <p:nvSpPr>
            <p:cNvPr id="18" name="圆角矩形 6"/>
            <p:cNvSpPr/>
            <p:nvPr>
              <p:custDataLst>
                <p:tags r:id="rId7"/>
              </p:custDataLst>
            </p:nvPr>
          </p:nvSpPr>
          <p:spPr>
            <a:xfrm>
              <a:off x="8885" y="6368"/>
              <a:ext cx="143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03</a:t>
              </a:r>
              <a:endParaRPr lang="zh-CN" altLang="en-US" b="1" dirty="0">
                <a:cs typeface="+mn-ea"/>
                <a:sym typeface="+mn-lt"/>
              </a:endParaRPr>
            </a:p>
          </p:txBody>
        </p:sp>
        <p:sp>
          <p:nvSpPr>
            <p:cNvPr id="23" name="圆角矩形 60"/>
            <p:cNvSpPr/>
            <p:nvPr>
              <p:custDataLst>
                <p:tags r:id="rId8"/>
              </p:custDataLst>
            </p:nvPr>
          </p:nvSpPr>
          <p:spPr>
            <a:xfrm>
              <a:off x="10625" y="6368"/>
              <a:ext cx="547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ClrTx/>
                <a:buSzTx/>
                <a:buFontTx/>
              </a:pPr>
              <a:r>
                <a:rPr lang="zh-CN" altLang="en-US" sz="2000" b="1" dirty="0">
                  <a:cs typeface="+mn-ea"/>
                  <a:sym typeface="+mn-lt"/>
                </a:rPr>
                <a:t>软件功能成熟度模型集成</a:t>
              </a:r>
            </a:p>
          </p:txBody>
        </p:sp>
      </p:grpSp>
      <p:grpSp>
        <p:nvGrpSpPr>
          <p:cNvPr id="19" name="组合 18"/>
          <p:cNvGrpSpPr/>
          <p:nvPr>
            <p:custDataLst>
              <p:tags r:id="rId4"/>
            </p:custDataLst>
          </p:nvPr>
        </p:nvGrpSpPr>
        <p:grpSpPr>
          <a:xfrm>
            <a:off x="5784337" y="4722103"/>
            <a:ext cx="5093732" cy="648971"/>
            <a:chOff x="8885" y="6368"/>
            <a:chExt cx="7214" cy="908"/>
          </a:xfrm>
        </p:grpSpPr>
        <p:sp>
          <p:nvSpPr>
            <p:cNvPr id="20" name="圆角矩形 6"/>
            <p:cNvSpPr/>
            <p:nvPr>
              <p:custDataLst>
                <p:tags r:id="rId5"/>
              </p:custDataLst>
            </p:nvPr>
          </p:nvSpPr>
          <p:spPr>
            <a:xfrm>
              <a:off x="8885" y="6368"/>
              <a:ext cx="143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cs typeface="+mn-ea"/>
                  <a:sym typeface="+mn-lt"/>
                </a:rPr>
                <a:t>04</a:t>
              </a:r>
              <a:endParaRPr lang="zh-CN" altLang="en-US" b="1" dirty="0">
                <a:cs typeface="+mn-ea"/>
                <a:sym typeface="+mn-lt"/>
              </a:endParaRPr>
            </a:p>
          </p:txBody>
        </p:sp>
        <p:sp>
          <p:nvSpPr>
            <p:cNvPr id="24" name="圆角矩形 60"/>
            <p:cNvSpPr/>
            <p:nvPr>
              <p:custDataLst>
                <p:tags r:id="rId6"/>
              </p:custDataLst>
            </p:nvPr>
          </p:nvSpPr>
          <p:spPr>
            <a:xfrm>
              <a:off x="10625" y="6368"/>
              <a:ext cx="5475" cy="909"/>
            </a:xfrm>
            <a:prstGeom prst="roundRect">
              <a:avLst>
                <a:gd name="adj" fmla="val 50000"/>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noProof="0" dirty="0">
                  <a:ln>
                    <a:noFill/>
                  </a:ln>
                  <a:effectLst/>
                  <a:uLnTx/>
                  <a:cs typeface="+mn-ea"/>
                  <a:sym typeface="+mn-lt"/>
                </a:rPr>
                <a:t>智能化软件工程</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需求</a:t>
              </a:r>
            </a:p>
          </p:txBody>
        </p:sp>
      </p:grpSp>
      <p:sp>
        <p:nvSpPr>
          <p:cNvPr id="8" name="矩形 7"/>
          <p:cNvSpPr/>
          <p:nvPr/>
        </p:nvSpPr>
        <p:spPr>
          <a:xfrm>
            <a:off x="528917" y="2322557"/>
            <a:ext cx="11134165" cy="4178836"/>
          </a:xfrm>
          <a:prstGeom prst="rect">
            <a:avLst/>
          </a:prstGeom>
        </p:spPr>
        <p:txBody>
          <a:bodyPr wrap="square">
            <a:spAutoFit/>
          </a:bodyPr>
          <a:lstStyle/>
          <a:p>
            <a:pPr indent="457200" algn="just" eaLnBrk="1" hangingPunct="1">
              <a:lnSpc>
                <a:spcPct val="150000"/>
              </a:lnSpc>
              <a:spcAft>
                <a:spcPts val="0"/>
              </a:spcAft>
              <a:defRPr/>
            </a:pPr>
            <a:r>
              <a:rPr sz="2400" kern="100" dirty="0">
                <a:cs typeface="+mn-ea"/>
                <a:sym typeface="+mn-lt"/>
              </a:rPr>
              <a:t>敏捷开发将用户需求表达为一系列规模较小的用户故事，简短说明目标软件系统的某个业务需求，描述了软件应用有价值的需求。</a:t>
            </a:r>
          </a:p>
          <a:p>
            <a:pPr indent="457200" algn="just" eaLnBrk="1" hangingPunct="1">
              <a:lnSpc>
                <a:spcPct val="150000"/>
              </a:lnSpc>
              <a:spcAft>
                <a:spcPts val="0"/>
              </a:spcAft>
              <a:defRPr/>
            </a:pPr>
            <a:r>
              <a:rPr sz="2400" kern="100" dirty="0">
                <a:cs typeface="+mn-ea"/>
                <a:sym typeface="+mn-lt"/>
              </a:rPr>
              <a:t>用户故事</a:t>
            </a:r>
            <a:r>
              <a:rPr lang="zh-CN" sz="2400" b="1" kern="100" dirty="0">
                <a:solidFill>
                  <a:srgbClr val="C00000"/>
                </a:solidFill>
                <a:cs typeface="+mn-ea"/>
                <a:sym typeface="+mn-lt"/>
              </a:rPr>
              <a:t>三要素</a:t>
            </a:r>
            <a:r>
              <a:rPr lang="zh-CN" altLang="en-US" sz="2400" kern="100" dirty="0">
                <a:cs typeface="+mn-ea"/>
                <a:sym typeface="+mn-lt"/>
              </a:rPr>
              <a:t>：</a:t>
            </a:r>
            <a:r>
              <a:rPr sz="2400" kern="100" dirty="0" err="1">
                <a:cs typeface="+mn-ea"/>
                <a:sym typeface="+mn-lt"/>
              </a:rPr>
              <a:t>角色、功能和价值</a:t>
            </a:r>
            <a:r>
              <a:rPr sz="2400" kern="100" dirty="0">
                <a:cs typeface="+mn-ea"/>
                <a:sym typeface="+mn-lt"/>
              </a:rPr>
              <a:t>。</a:t>
            </a:r>
          </a:p>
          <a:p>
            <a:pPr marL="1257300" lvl="2" indent="-342900" algn="just">
              <a:lnSpc>
                <a:spcPct val="150000"/>
              </a:lnSpc>
              <a:buClr>
                <a:srgbClr val="0054A3"/>
              </a:buClr>
              <a:buFont typeface="Wingdings" panose="05000000000000000000" pitchFamily="2" charset="2"/>
              <a:buChar char="p"/>
              <a:defRPr/>
            </a:pPr>
            <a:r>
              <a:rPr sz="2000" kern="100" dirty="0" err="1">
                <a:cs typeface="+mn-ea"/>
                <a:sym typeface="+mn-lt"/>
              </a:rPr>
              <a:t>角色</a:t>
            </a:r>
            <a:r>
              <a:rPr lang="zh-CN" altLang="en-US" sz="2000" kern="100" dirty="0">
                <a:cs typeface="+mn-ea"/>
                <a:sym typeface="+mn-lt"/>
              </a:rPr>
              <a:t>：</a:t>
            </a:r>
            <a:r>
              <a:rPr sz="2000" kern="100" dirty="0" err="1">
                <a:cs typeface="+mn-ea"/>
                <a:sym typeface="+mn-lt"/>
              </a:rPr>
              <a:t>使用系统功能的用户</a:t>
            </a:r>
            <a:endParaRPr sz="2000" kern="100" dirty="0">
              <a:cs typeface="+mn-ea"/>
              <a:sym typeface="+mn-lt"/>
            </a:endParaRPr>
          </a:p>
          <a:p>
            <a:pPr marL="1257300" lvl="2" indent="-342900" algn="just">
              <a:lnSpc>
                <a:spcPct val="150000"/>
              </a:lnSpc>
              <a:buClr>
                <a:srgbClr val="0054A3"/>
              </a:buClr>
              <a:buFont typeface="Wingdings" panose="05000000000000000000" pitchFamily="2" charset="2"/>
              <a:buChar char="p"/>
              <a:defRPr/>
            </a:pPr>
            <a:r>
              <a:rPr sz="2000" kern="100" dirty="0" err="1">
                <a:cs typeface="+mn-ea"/>
                <a:sym typeface="+mn-lt"/>
              </a:rPr>
              <a:t>功能</a:t>
            </a:r>
            <a:r>
              <a:rPr lang="zh-CN" altLang="en-US" sz="2000" kern="100" dirty="0">
                <a:cs typeface="+mn-ea"/>
                <a:sym typeface="+mn-lt"/>
              </a:rPr>
              <a:t>：</a:t>
            </a:r>
            <a:r>
              <a:rPr lang="zh-CN" sz="2000" kern="100" dirty="0">
                <a:cs typeface="+mn-ea"/>
                <a:sym typeface="+mn-lt"/>
              </a:rPr>
              <a:t>描述</a:t>
            </a:r>
            <a:r>
              <a:rPr sz="2000" kern="100" dirty="0">
                <a:cs typeface="+mn-ea"/>
                <a:sym typeface="+mn-lt"/>
              </a:rPr>
              <a:t>软件系统需要完成的业务逻辑</a:t>
            </a:r>
          </a:p>
          <a:p>
            <a:pPr marL="1257300" lvl="2" indent="-342900" algn="just">
              <a:lnSpc>
                <a:spcPct val="150000"/>
              </a:lnSpc>
              <a:buClr>
                <a:srgbClr val="0054A3"/>
              </a:buClr>
              <a:buFont typeface="Wingdings" panose="05000000000000000000" pitchFamily="2" charset="2"/>
              <a:buChar char="p"/>
              <a:defRPr/>
            </a:pPr>
            <a:r>
              <a:rPr sz="2000" kern="100" dirty="0" err="1">
                <a:cs typeface="+mn-ea"/>
                <a:sym typeface="+mn-lt"/>
              </a:rPr>
              <a:t>价值</a:t>
            </a:r>
            <a:r>
              <a:rPr lang="zh-CN" altLang="en-US" sz="2000" kern="100" dirty="0">
                <a:cs typeface="+mn-ea"/>
                <a:sym typeface="+mn-lt"/>
              </a:rPr>
              <a:t>：</a:t>
            </a:r>
            <a:r>
              <a:rPr sz="2000" kern="100" dirty="0" err="1">
                <a:cs typeface="+mn-ea"/>
                <a:sym typeface="+mn-lt"/>
              </a:rPr>
              <a:t>定义</a:t>
            </a:r>
            <a:r>
              <a:rPr lang="zh-CN" sz="2000" kern="100" dirty="0">
                <a:cs typeface="+mn-ea"/>
                <a:sym typeface="+mn-lt"/>
              </a:rPr>
              <a:t>功能的必要性以及对用户的价值</a:t>
            </a:r>
            <a:endParaRPr sz="2000" kern="100" dirty="0">
              <a:cs typeface="+mn-ea"/>
              <a:sym typeface="+mn-lt"/>
            </a:endParaRPr>
          </a:p>
          <a:p>
            <a:pPr indent="457200" algn="just" eaLnBrk="1" hangingPunct="1">
              <a:lnSpc>
                <a:spcPct val="150000"/>
              </a:lnSpc>
              <a:spcAft>
                <a:spcPts val="0"/>
              </a:spcAft>
              <a:defRPr/>
            </a:pPr>
            <a:r>
              <a:rPr sz="2400" kern="100" dirty="0">
                <a:cs typeface="+mn-ea"/>
                <a:sym typeface="+mn-lt"/>
              </a:rPr>
              <a:t>获得角色4个步骤</a:t>
            </a:r>
            <a:r>
              <a:rPr lang="zh-CN" altLang="en-US" sz="2400" kern="100" dirty="0">
                <a:cs typeface="+mn-ea"/>
                <a:sym typeface="+mn-lt"/>
              </a:rPr>
              <a:t>：</a:t>
            </a:r>
            <a:r>
              <a:rPr sz="2400" kern="100" dirty="0" err="1">
                <a:cs typeface="+mn-ea"/>
                <a:sym typeface="+mn-lt"/>
              </a:rPr>
              <a:t>挖掘角色、整合角色、提炼角色、角色画像</a:t>
            </a:r>
            <a:endParaRPr sz="2400" kern="100" dirty="0">
              <a:cs typeface="+mn-ea"/>
              <a:sym typeface="+mn-lt"/>
            </a:endParaRPr>
          </a:p>
          <a:p>
            <a:pPr indent="457200" algn="just" eaLnBrk="1" hangingPunct="1">
              <a:lnSpc>
                <a:spcPct val="150000"/>
              </a:lnSpc>
              <a:spcAft>
                <a:spcPts val="0"/>
              </a:spcAft>
              <a:defRPr/>
            </a:pPr>
            <a:endParaRPr sz="24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5E43FBD5-FD82-DF7F-987E-90DFF348372A}"/>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需求</a:t>
              </a:r>
            </a:p>
          </p:txBody>
        </p:sp>
      </p:grpSp>
      <p:sp>
        <p:nvSpPr>
          <p:cNvPr id="8" name="矩形 7"/>
          <p:cNvSpPr/>
          <p:nvPr/>
        </p:nvSpPr>
        <p:spPr>
          <a:xfrm>
            <a:off x="528955" y="2322830"/>
            <a:ext cx="11134090" cy="948055"/>
          </a:xfrm>
          <a:prstGeom prst="rect">
            <a:avLst/>
          </a:prstGeom>
        </p:spPr>
        <p:txBody>
          <a:bodyPr wrap="square">
            <a:noAutofit/>
          </a:bodyPr>
          <a:lstStyle/>
          <a:p>
            <a:pPr indent="457200" algn="just" eaLnBrk="1" hangingPunct="1">
              <a:lnSpc>
                <a:spcPct val="150000"/>
              </a:lnSpc>
              <a:spcAft>
                <a:spcPts val="0"/>
              </a:spcAft>
              <a:defRPr/>
            </a:pPr>
            <a:r>
              <a:rPr sz="2400" kern="100" dirty="0" err="1">
                <a:cs typeface="+mn-ea"/>
                <a:sym typeface="+mn-lt"/>
              </a:rPr>
              <a:t>用户故事</a:t>
            </a:r>
            <a:r>
              <a:rPr lang="zh-CN" altLang="en-US" sz="2400" kern="100" dirty="0">
                <a:cs typeface="+mn-ea"/>
                <a:sym typeface="+mn-lt"/>
              </a:rPr>
              <a:t>：</a:t>
            </a:r>
            <a:r>
              <a:rPr sz="2400" kern="100" dirty="0" err="1">
                <a:cs typeface="+mn-ea"/>
                <a:sym typeface="+mn-lt"/>
              </a:rPr>
              <a:t>由</a:t>
            </a:r>
            <a:r>
              <a:rPr sz="2400" kern="100" dirty="0" err="1">
                <a:solidFill>
                  <a:srgbClr val="C00000"/>
                </a:solidFill>
                <a:cs typeface="+mn-ea"/>
                <a:sym typeface="+mn-lt"/>
              </a:rPr>
              <a:t>需求描述</a:t>
            </a:r>
            <a:r>
              <a:rPr sz="2400" kern="100" dirty="0" err="1">
                <a:cs typeface="+mn-ea"/>
                <a:sym typeface="+mn-lt"/>
              </a:rPr>
              <a:t>和</a:t>
            </a:r>
            <a:r>
              <a:rPr sz="2400" kern="100" dirty="0" err="1">
                <a:solidFill>
                  <a:srgbClr val="C00000"/>
                </a:solidFill>
                <a:cs typeface="+mn-ea"/>
                <a:sym typeface="+mn-lt"/>
              </a:rPr>
              <a:t>验收标准</a:t>
            </a:r>
            <a:r>
              <a:rPr sz="2400" kern="100" dirty="0" err="1">
                <a:cs typeface="+mn-ea"/>
                <a:sym typeface="+mn-lt"/>
              </a:rPr>
              <a:t>两个部分组成</a:t>
            </a:r>
            <a:endParaRPr sz="2400" kern="100" dirty="0">
              <a:cs typeface="+mn-ea"/>
              <a:sym typeface="+mn-lt"/>
            </a:endParaRPr>
          </a:p>
          <a:p>
            <a:pPr marL="457200" lvl="1" indent="457200" algn="just" eaLnBrk="1" hangingPunct="1">
              <a:lnSpc>
                <a:spcPct val="150000"/>
              </a:lnSpc>
              <a:spcAft>
                <a:spcPts val="0"/>
              </a:spcAft>
              <a:defRPr/>
            </a:pPr>
            <a:endParaRPr lang="en-US" altLang="zh-CN" sz="24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graphicFrame>
        <p:nvGraphicFramePr>
          <p:cNvPr id="7" name="图示 6"/>
          <p:cNvGraphicFramePr/>
          <p:nvPr>
            <p:extLst>
              <p:ext uri="{D42A27DB-BD31-4B8C-83A1-F6EECF244321}">
                <p14:modId xmlns:p14="http://schemas.microsoft.com/office/powerpoint/2010/main" val="1354429297"/>
              </p:ext>
            </p:extLst>
          </p:nvPr>
        </p:nvGraphicFramePr>
        <p:xfrm>
          <a:off x="5022516" y="812560"/>
          <a:ext cx="3860800" cy="163878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9" name="图示 8"/>
          <p:cNvGraphicFramePr/>
          <p:nvPr>
            <p:extLst>
              <p:ext uri="{D42A27DB-BD31-4B8C-83A1-F6EECF244321}">
                <p14:modId xmlns:p14="http://schemas.microsoft.com/office/powerpoint/2010/main" val="1480169794"/>
              </p:ext>
            </p:extLst>
          </p:nvPr>
        </p:nvGraphicFramePr>
        <p:xfrm>
          <a:off x="6655435" y="3165563"/>
          <a:ext cx="4936490" cy="230695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3" name="文本框 2">
            <a:extLst>
              <a:ext uri="{FF2B5EF4-FFF2-40B4-BE49-F238E27FC236}">
                <a16:creationId xmlns:a16="http://schemas.microsoft.com/office/drawing/2014/main" id="{F255267C-82D1-5A68-8ADE-8545D7A746BE}"/>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
        <p:nvSpPr>
          <p:cNvPr id="4" name="文本框 3">
            <a:extLst>
              <a:ext uri="{FF2B5EF4-FFF2-40B4-BE49-F238E27FC236}">
                <a16:creationId xmlns:a16="http://schemas.microsoft.com/office/drawing/2014/main" id="{E3E043A8-AAED-5266-9706-53CA25324A8A}"/>
              </a:ext>
            </a:extLst>
          </p:cNvPr>
          <p:cNvSpPr txBox="1"/>
          <p:nvPr/>
        </p:nvSpPr>
        <p:spPr>
          <a:xfrm>
            <a:off x="989567" y="3142220"/>
            <a:ext cx="5215086" cy="2585323"/>
          </a:xfrm>
          <a:prstGeom prst="rect">
            <a:avLst/>
          </a:prstGeom>
          <a:noFill/>
        </p:spPr>
        <p:txBody>
          <a:bodyPr wrap="square" rtlCol="0">
            <a:spAutoFit/>
          </a:bodyPr>
          <a:lstStyle/>
          <a:p>
            <a:r>
              <a:rPr lang="zh-CN" altLang="en-US" sz="2400" dirty="0"/>
              <a:t>需求描述：</a:t>
            </a:r>
            <a:r>
              <a:rPr lang="zh-CN" altLang="zh-CN" sz="2400" dirty="0"/>
              <a:t>从用户的角度来阐述的需求价值，常规表达方式如下</a:t>
            </a:r>
            <a:r>
              <a:rPr lang="zh-CN" altLang="en-US" sz="2400" dirty="0"/>
              <a:t>：</a:t>
            </a:r>
            <a:endParaRPr lang="en-US" altLang="zh-CN" sz="2400" dirty="0"/>
          </a:p>
          <a:p>
            <a:pPr marL="800100" lvl="1" indent="-342900">
              <a:buClr>
                <a:srgbClr val="0054A3"/>
              </a:buClr>
              <a:buFont typeface="Wingdings" panose="05000000000000000000" pitchFamily="2" charset="2"/>
              <a:buChar char="p"/>
            </a:pPr>
            <a:r>
              <a:rPr lang="zh-CN" altLang="en-US" sz="2400" dirty="0"/>
              <a:t>需求描述是指作为用户</a:t>
            </a:r>
            <a:r>
              <a:rPr lang="en-US" altLang="zh-CN" sz="2400" dirty="0"/>
              <a:t>......</a:t>
            </a:r>
          </a:p>
          <a:p>
            <a:pPr marL="800100" lvl="1" indent="-342900">
              <a:buClr>
                <a:srgbClr val="0054A3"/>
              </a:buClr>
              <a:buFont typeface="Wingdings" panose="05000000000000000000" pitchFamily="2" charset="2"/>
              <a:buChar char="p"/>
            </a:pPr>
            <a:r>
              <a:rPr lang="zh-CN" altLang="en-US" sz="2400" dirty="0"/>
              <a:t>我希望</a:t>
            </a:r>
            <a:r>
              <a:rPr lang="en-US" altLang="zh-CN" sz="2400" dirty="0"/>
              <a:t>......</a:t>
            </a:r>
          </a:p>
          <a:p>
            <a:pPr marL="800100" lvl="1" indent="-342900">
              <a:buClr>
                <a:srgbClr val="0054A3"/>
              </a:buClr>
              <a:buFont typeface="Wingdings" panose="05000000000000000000" pitchFamily="2" charset="2"/>
              <a:buChar char="p"/>
            </a:pPr>
            <a:r>
              <a:rPr lang="zh-CN" altLang="en-US" sz="2400" dirty="0"/>
              <a:t>以便</a:t>
            </a:r>
            <a:r>
              <a:rPr lang="en-US" altLang="zh-CN" sz="2400" dirty="0"/>
              <a:t>......</a:t>
            </a:r>
          </a:p>
          <a:p>
            <a:endParaRPr lang="zh-CN" altLang="zh-CN" sz="2400" dirty="0"/>
          </a:p>
          <a:p>
            <a:endParaRPr lang="zh-CN" altLang="en-US" dirty="0"/>
          </a:p>
        </p:txBody>
      </p:sp>
      <p:sp>
        <p:nvSpPr>
          <p:cNvPr id="5" name="文本框 4">
            <a:extLst>
              <a:ext uri="{FF2B5EF4-FFF2-40B4-BE49-F238E27FC236}">
                <a16:creationId xmlns:a16="http://schemas.microsoft.com/office/drawing/2014/main" id="{1AD6701D-2BF2-5FBD-C1C6-630E25C6FD57}"/>
              </a:ext>
            </a:extLst>
          </p:cNvPr>
          <p:cNvSpPr txBox="1"/>
          <p:nvPr/>
        </p:nvSpPr>
        <p:spPr>
          <a:xfrm>
            <a:off x="6314871" y="3129543"/>
            <a:ext cx="5215086" cy="2215991"/>
          </a:xfrm>
          <a:prstGeom prst="rect">
            <a:avLst/>
          </a:prstGeom>
          <a:noFill/>
        </p:spPr>
        <p:txBody>
          <a:bodyPr wrap="square" rtlCol="0">
            <a:spAutoFit/>
          </a:bodyPr>
          <a:lstStyle/>
          <a:p>
            <a:r>
              <a:rPr lang="zh-CN" altLang="en-US" sz="2400" dirty="0"/>
              <a:t>验收标准：</a:t>
            </a:r>
            <a:r>
              <a:rPr lang="zh-CN" altLang="zh-CN" sz="2400" dirty="0"/>
              <a:t>当前需求必须达到的目标细节进行</a:t>
            </a:r>
            <a:r>
              <a:rPr lang="zh-CN" altLang="en-US" sz="2400" dirty="0"/>
              <a:t>描述，通常包括：</a:t>
            </a:r>
            <a:endParaRPr lang="en-US" altLang="zh-CN" sz="2400" dirty="0"/>
          </a:p>
          <a:p>
            <a:pPr marL="800100" lvl="1" indent="-342900">
              <a:buClr>
                <a:srgbClr val="0054A3"/>
              </a:buClr>
              <a:buFont typeface="Wingdings" panose="05000000000000000000" pitchFamily="2" charset="2"/>
              <a:buChar char="p"/>
            </a:pPr>
            <a:r>
              <a:rPr lang="en-US" altLang="zh-CN" sz="2400" dirty="0"/>
              <a:t>UI</a:t>
            </a:r>
            <a:r>
              <a:rPr lang="zh-CN" altLang="en-US" sz="2400" dirty="0"/>
              <a:t>要求</a:t>
            </a:r>
            <a:endParaRPr lang="en-US" altLang="zh-CN" sz="2400" dirty="0"/>
          </a:p>
          <a:p>
            <a:pPr marL="800100" lvl="1" indent="-342900">
              <a:buClr>
                <a:srgbClr val="0054A3"/>
              </a:buClr>
              <a:buFont typeface="Wingdings" panose="05000000000000000000" pitchFamily="2" charset="2"/>
              <a:buChar char="p"/>
            </a:pPr>
            <a:r>
              <a:rPr lang="zh-CN" altLang="en-US" sz="2400" dirty="0"/>
              <a:t>测试标准</a:t>
            </a:r>
            <a:endParaRPr lang="en-US" altLang="zh-CN" sz="2400" dirty="0"/>
          </a:p>
          <a:p>
            <a:pPr marL="800100" lvl="1" indent="-342900">
              <a:buClr>
                <a:srgbClr val="0054A3"/>
              </a:buClr>
              <a:buFont typeface="Wingdings" panose="05000000000000000000" pitchFamily="2" charset="2"/>
              <a:buChar char="p"/>
            </a:pPr>
            <a:r>
              <a:rPr lang="zh-CN" altLang="en-US" sz="2400" dirty="0"/>
              <a:t>性能</a:t>
            </a:r>
            <a:endParaRPr lang="zh-CN" altLang="zh-CN" sz="2400" dirty="0"/>
          </a:p>
          <a:p>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需求分析的</a:t>
              </a:r>
              <a:r>
                <a:rPr lang="en-US" altLang="zh-CN" sz="2400" b="1" dirty="0">
                  <a:cs typeface="+mn-ea"/>
                  <a:sym typeface="+mn-lt"/>
                </a:rPr>
                <a:t>INVEST</a:t>
              </a:r>
              <a:r>
                <a:rPr lang="zh-CN" altLang="en-US" sz="2400" b="1" dirty="0">
                  <a:cs typeface="+mn-ea"/>
                  <a:sym typeface="+mn-lt"/>
                </a:rPr>
                <a:t>原则</a:t>
              </a:r>
            </a:p>
          </p:txBody>
        </p:sp>
      </p:grpSp>
      <p:sp>
        <p:nvSpPr>
          <p:cNvPr id="8" name="矩形 7"/>
          <p:cNvSpPr/>
          <p:nvPr/>
        </p:nvSpPr>
        <p:spPr>
          <a:xfrm>
            <a:off x="528917" y="2322557"/>
            <a:ext cx="11134165" cy="3356560"/>
          </a:xfrm>
          <a:prstGeom prst="rect">
            <a:avLst/>
          </a:prstGeom>
        </p:spPr>
        <p:txBody>
          <a:bodyPr wrap="square">
            <a:spAutoFit/>
          </a:bodyPr>
          <a:lstStyle/>
          <a:p>
            <a:pPr indent="457200" algn="just" eaLnBrk="1" hangingPunct="1">
              <a:lnSpc>
                <a:spcPct val="150000"/>
              </a:lnSpc>
              <a:spcAft>
                <a:spcPts val="0"/>
              </a:spcAft>
              <a:defRPr/>
            </a:pPr>
            <a:r>
              <a:rPr sz="2400" kern="100" dirty="0" err="1">
                <a:cs typeface="+mn-ea"/>
                <a:sym typeface="+mn-lt"/>
              </a:rPr>
              <a:t>完成的用户故事遵守INVEST原则</a:t>
            </a:r>
            <a:endParaRPr sz="2400" kern="100" dirty="0">
              <a:cs typeface="+mn-ea"/>
              <a:sym typeface="+mn-lt"/>
            </a:endParaRPr>
          </a:p>
          <a:p>
            <a:pPr marL="800100" lvl="1" indent="-342900" algn="just" eaLnBrk="1" hangingPunct="1">
              <a:lnSpc>
                <a:spcPct val="150000"/>
              </a:lnSpc>
              <a:spcAft>
                <a:spcPts val="0"/>
              </a:spcAft>
              <a:buClr>
                <a:srgbClr val="0054A3"/>
              </a:buClr>
              <a:buFont typeface="Wingdings" panose="05000000000000000000" charset="0"/>
              <a:buChar char="p"/>
              <a:defRPr/>
            </a:pPr>
            <a:r>
              <a:rPr sz="2000" kern="100" dirty="0">
                <a:cs typeface="+mn-ea"/>
                <a:sym typeface="+mn-lt"/>
              </a:rPr>
              <a:t>独立(Independent)</a:t>
            </a:r>
            <a:r>
              <a:rPr lang="zh-CN" altLang="en-US" sz="2000" kern="100" dirty="0">
                <a:cs typeface="+mn-ea"/>
                <a:sym typeface="+mn-lt"/>
              </a:rPr>
              <a:t>：</a:t>
            </a:r>
            <a:r>
              <a:rPr sz="2000" kern="100" dirty="0" err="1">
                <a:cs typeface="+mn-ea"/>
                <a:sym typeface="+mn-lt"/>
              </a:rPr>
              <a:t>用户故事应当尽量</a:t>
            </a:r>
            <a:r>
              <a:rPr sz="2000" kern="100" dirty="0" err="1">
                <a:solidFill>
                  <a:srgbClr val="C00000"/>
                </a:solidFill>
                <a:cs typeface="+mn-ea"/>
                <a:sym typeface="+mn-lt"/>
              </a:rPr>
              <a:t>独立</a:t>
            </a:r>
            <a:r>
              <a:rPr lang="zh-CN" sz="2000" kern="100" dirty="0">
                <a:cs typeface="+mn-ea"/>
                <a:sym typeface="+mn-lt"/>
              </a:rPr>
              <a:t>，</a:t>
            </a:r>
            <a:r>
              <a:rPr sz="2000" kern="100" dirty="0" err="1">
                <a:cs typeface="+mn-ea"/>
                <a:sym typeface="+mn-lt"/>
              </a:rPr>
              <a:t>且</a:t>
            </a:r>
            <a:r>
              <a:rPr sz="2000" kern="100" dirty="0" err="1">
                <a:solidFill>
                  <a:srgbClr val="C00000"/>
                </a:solidFill>
                <a:cs typeface="+mn-ea"/>
                <a:sym typeface="+mn-lt"/>
              </a:rPr>
              <a:t>避免</a:t>
            </a:r>
            <a:r>
              <a:rPr sz="2000" kern="100" dirty="0" err="1">
                <a:cs typeface="+mn-ea"/>
                <a:sym typeface="+mn-lt"/>
              </a:rPr>
              <a:t>用户故事间的相互依赖</a:t>
            </a:r>
            <a:endParaRPr sz="2000" kern="100" dirty="0">
              <a:cs typeface="+mn-ea"/>
              <a:sym typeface="+mn-lt"/>
            </a:endParaRPr>
          </a:p>
          <a:p>
            <a:pPr marL="800100" lvl="1" indent="-342900" algn="just" eaLnBrk="1" hangingPunct="1">
              <a:lnSpc>
                <a:spcPct val="150000"/>
              </a:lnSpc>
              <a:spcAft>
                <a:spcPts val="0"/>
              </a:spcAft>
              <a:buClr>
                <a:srgbClr val="0054A3"/>
              </a:buClr>
              <a:buFont typeface="Wingdings" panose="05000000000000000000" charset="0"/>
              <a:buChar char="p"/>
              <a:defRPr/>
            </a:pPr>
            <a:r>
              <a:rPr sz="2000" kern="100" dirty="0">
                <a:cs typeface="+mn-ea"/>
                <a:sym typeface="+mn-lt"/>
              </a:rPr>
              <a:t>可讨论的(Negotiable)</a:t>
            </a:r>
            <a:r>
              <a:rPr lang="zh-CN" altLang="en-US" sz="2000" kern="100" dirty="0">
                <a:cs typeface="+mn-ea"/>
                <a:sym typeface="+mn-lt"/>
              </a:rPr>
              <a:t>：</a:t>
            </a:r>
            <a:r>
              <a:rPr sz="2000" kern="100" dirty="0" err="1">
                <a:cs typeface="+mn-ea"/>
                <a:sym typeface="+mn-lt"/>
              </a:rPr>
              <a:t>故事的细节将在客户团队和软件开发团队的</a:t>
            </a:r>
            <a:r>
              <a:rPr sz="2000" kern="100" dirty="0" err="1">
                <a:solidFill>
                  <a:srgbClr val="C00000"/>
                </a:solidFill>
                <a:cs typeface="+mn-ea"/>
                <a:sym typeface="+mn-lt"/>
              </a:rPr>
              <a:t>讨论</a:t>
            </a:r>
            <a:r>
              <a:rPr sz="2000" kern="100" dirty="0" err="1">
                <a:cs typeface="+mn-ea"/>
                <a:sym typeface="+mn-lt"/>
              </a:rPr>
              <a:t>中产生</a:t>
            </a:r>
            <a:endParaRPr sz="2000" kern="100" dirty="0">
              <a:cs typeface="+mn-ea"/>
              <a:sym typeface="+mn-lt"/>
            </a:endParaRPr>
          </a:p>
          <a:p>
            <a:pPr marL="800100" lvl="1" indent="-342900" algn="just" eaLnBrk="1" hangingPunct="1">
              <a:lnSpc>
                <a:spcPct val="150000"/>
              </a:lnSpc>
              <a:spcAft>
                <a:spcPts val="0"/>
              </a:spcAft>
              <a:buClr>
                <a:srgbClr val="0054A3"/>
              </a:buClr>
              <a:buFont typeface="Wingdings" panose="05000000000000000000" charset="0"/>
              <a:buChar char="p"/>
              <a:defRPr/>
            </a:pPr>
            <a:r>
              <a:rPr sz="2000" kern="100" dirty="0">
                <a:cs typeface="+mn-ea"/>
                <a:sym typeface="+mn-lt"/>
              </a:rPr>
              <a:t>对用户或客户有价值(Valuable)</a:t>
            </a:r>
            <a:r>
              <a:rPr lang="zh-CN" altLang="en-US" sz="2000" kern="100" dirty="0">
                <a:cs typeface="+mn-ea"/>
                <a:sym typeface="+mn-lt"/>
              </a:rPr>
              <a:t>：</a:t>
            </a:r>
            <a:r>
              <a:rPr sz="2000" kern="100" dirty="0" err="1">
                <a:cs typeface="+mn-ea"/>
                <a:sym typeface="+mn-lt"/>
              </a:rPr>
              <a:t>应体现对</a:t>
            </a:r>
            <a:r>
              <a:rPr sz="2000" kern="100" dirty="0" err="1">
                <a:solidFill>
                  <a:srgbClr val="C00000"/>
                </a:solidFill>
                <a:cs typeface="+mn-ea"/>
                <a:sym typeface="+mn-lt"/>
              </a:rPr>
              <a:t>用户或客户</a:t>
            </a:r>
            <a:r>
              <a:rPr sz="2000" kern="100" dirty="0" err="1">
                <a:cs typeface="+mn-ea"/>
                <a:sym typeface="+mn-lt"/>
              </a:rPr>
              <a:t>的价值</a:t>
            </a:r>
            <a:r>
              <a:rPr lang="zh-CN" sz="2000" kern="100" dirty="0">
                <a:cs typeface="+mn-ea"/>
                <a:sym typeface="+mn-lt"/>
              </a:rPr>
              <a:t>，尽可能</a:t>
            </a:r>
            <a:r>
              <a:rPr sz="2000" kern="100" dirty="0" err="1">
                <a:cs typeface="+mn-ea"/>
                <a:sym typeface="+mn-lt"/>
              </a:rPr>
              <a:t>让用户编写用户故事</a:t>
            </a:r>
            <a:endParaRPr sz="2000" kern="100" dirty="0">
              <a:cs typeface="+mn-ea"/>
              <a:sym typeface="+mn-lt"/>
            </a:endParaRPr>
          </a:p>
          <a:p>
            <a:pPr marL="800100" lvl="1" indent="-342900" algn="just" eaLnBrk="1" hangingPunct="1">
              <a:lnSpc>
                <a:spcPct val="150000"/>
              </a:lnSpc>
              <a:spcAft>
                <a:spcPts val="0"/>
              </a:spcAft>
              <a:buClr>
                <a:srgbClr val="0054A3"/>
              </a:buClr>
              <a:buFont typeface="Wingdings" panose="05000000000000000000" charset="0"/>
              <a:buChar char="p"/>
              <a:defRPr/>
            </a:pPr>
            <a:r>
              <a:rPr sz="2000" kern="100" dirty="0">
                <a:cs typeface="+mn-ea"/>
                <a:sym typeface="+mn-lt"/>
              </a:rPr>
              <a:t>可估算的(Estimable)</a:t>
            </a:r>
            <a:r>
              <a:rPr lang="zh-CN" altLang="en-US" sz="2000" kern="100" dirty="0">
                <a:cs typeface="+mn-ea"/>
                <a:sym typeface="+mn-lt"/>
              </a:rPr>
              <a:t>：</a:t>
            </a:r>
            <a:r>
              <a:rPr sz="2000" kern="100" dirty="0" err="1">
                <a:cs typeface="+mn-ea"/>
                <a:sym typeface="+mn-lt"/>
              </a:rPr>
              <a:t>内容是可以</a:t>
            </a:r>
            <a:r>
              <a:rPr sz="2000" kern="100" dirty="0" err="1">
                <a:solidFill>
                  <a:srgbClr val="C00000"/>
                </a:solidFill>
                <a:cs typeface="+mn-ea"/>
                <a:sym typeface="+mn-lt"/>
              </a:rPr>
              <a:t>估算</a:t>
            </a:r>
            <a:r>
              <a:rPr sz="2000" kern="100" dirty="0" err="1">
                <a:cs typeface="+mn-ea"/>
                <a:sym typeface="+mn-lt"/>
              </a:rPr>
              <a:t>的，便于确定优先级等，并结合安排制订开发计划</a:t>
            </a:r>
            <a:endParaRPr sz="2000" kern="100" dirty="0">
              <a:cs typeface="+mn-ea"/>
              <a:sym typeface="+mn-lt"/>
            </a:endParaRPr>
          </a:p>
          <a:p>
            <a:pPr marL="800100" lvl="1" indent="-342900" algn="just" eaLnBrk="1" hangingPunct="1">
              <a:lnSpc>
                <a:spcPct val="150000"/>
              </a:lnSpc>
              <a:spcAft>
                <a:spcPts val="0"/>
              </a:spcAft>
              <a:buClr>
                <a:srgbClr val="0054A3"/>
              </a:buClr>
              <a:buFont typeface="Wingdings" panose="05000000000000000000" charset="0"/>
              <a:buChar char="p"/>
              <a:defRPr/>
            </a:pPr>
            <a:r>
              <a:rPr sz="2000" kern="100" dirty="0">
                <a:cs typeface="+mn-ea"/>
                <a:sym typeface="+mn-lt"/>
              </a:rPr>
              <a:t>规模小(Small)</a:t>
            </a:r>
            <a:r>
              <a:rPr lang="zh-CN" altLang="en-US" sz="2000" kern="100" dirty="0">
                <a:cs typeface="+mn-ea"/>
                <a:sym typeface="+mn-lt"/>
              </a:rPr>
              <a:t>：</a:t>
            </a:r>
            <a:r>
              <a:rPr sz="2000" kern="100" dirty="0" err="1">
                <a:cs typeface="+mn-ea"/>
                <a:sym typeface="+mn-lt"/>
              </a:rPr>
              <a:t>工作量上应当</a:t>
            </a:r>
            <a:r>
              <a:rPr sz="2000" kern="100" dirty="0" err="1">
                <a:solidFill>
                  <a:srgbClr val="C00000"/>
                </a:solidFill>
                <a:cs typeface="+mn-ea"/>
                <a:sym typeface="+mn-lt"/>
              </a:rPr>
              <a:t>尽量小</a:t>
            </a:r>
            <a:endParaRPr sz="2000" kern="100" dirty="0">
              <a:solidFill>
                <a:srgbClr val="C00000"/>
              </a:solidFill>
              <a:cs typeface="+mn-ea"/>
              <a:sym typeface="+mn-lt"/>
            </a:endParaRPr>
          </a:p>
          <a:p>
            <a:pPr marL="800100" lvl="1" indent="-342900" algn="just" eaLnBrk="1" hangingPunct="1">
              <a:lnSpc>
                <a:spcPct val="150000"/>
              </a:lnSpc>
              <a:spcAft>
                <a:spcPts val="0"/>
              </a:spcAft>
              <a:buClr>
                <a:srgbClr val="0054A3"/>
              </a:buClr>
              <a:buFont typeface="Wingdings" panose="05000000000000000000" charset="0"/>
              <a:buChar char="p"/>
              <a:defRPr/>
            </a:pPr>
            <a:r>
              <a:rPr sz="2000" kern="100" dirty="0">
                <a:cs typeface="+mn-ea"/>
                <a:sym typeface="+mn-lt"/>
              </a:rPr>
              <a:t>可测试(Testable)</a:t>
            </a:r>
            <a:r>
              <a:rPr lang="zh-CN" altLang="en-US" sz="2000" kern="100" dirty="0">
                <a:cs typeface="+mn-ea"/>
                <a:sym typeface="+mn-lt"/>
              </a:rPr>
              <a:t>：</a:t>
            </a:r>
            <a:r>
              <a:rPr sz="2000" kern="100" dirty="0" err="1">
                <a:cs typeface="+mn-ea"/>
                <a:sym typeface="+mn-lt"/>
              </a:rPr>
              <a:t>用户故事必须是</a:t>
            </a:r>
            <a:r>
              <a:rPr sz="2000" kern="100" dirty="0" err="1">
                <a:solidFill>
                  <a:srgbClr val="C00000"/>
                </a:solidFill>
                <a:cs typeface="+mn-ea"/>
                <a:sym typeface="+mn-lt"/>
              </a:rPr>
              <a:t>可测试</a:t>
            </a:r>
            <a:r>
              <a:rPr sz="2000" kern="100" dirty="0" err="1">
                <a:cs typeface="+mn-ea"/>
                <a:sym typeface="+mn-lt"/>
              </a:rPr>
              <a:t>的</a:t>
            </a:r>
            <a:endParaRPr sz="20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6D4E2F11-2103-65EE-D1ED-5A14C481E54E}"/>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需求中用户故事的优先级</a:t>
              </a:r>
            </a:p>
          </p:txBody>
        </p:sp>
      </p:grpSp>
      <p:sp>
        <p:nvSpPr>
          <p:cNvPr id="8" name="矩形 7"/>
          <p:cNvSpPr/>
          <p:nvPr/>
        </p:nvSpPr>
        <p:spPr>
          <a:xfrm>
            <a:off x="528917" y="2322557"/>
            <a:ext cx="11134165" cy="2433230"/>
          </a:xfrm>
          <a:prstGeom prst="rect">
            <a:avLst/>
          </a:prstGeom>
        </p:spPr>
        <p:txBody>
          <a:bodyPr wrap="square">
            <a:spAutoFit/>
          </a:bodyPr>
          <a:lstStyle/>
          <a:p>
            <a:pPr indent="457200" algn="just" eaLnBrk="1" hangingPunct="1">
              <a:lnSpc>
                <a:spcPct val="150000"/>
              </a:lnSpc>
              <a:spcAft>
                <a:spcPts val="0"/>
              </a:spcAft>
              <a:defRPr/>
            </a:pPr>
            <a:r>
              <a:rPr sz="2400" kern="100" dirty="0" err="1">
                <a:cs typeface="+mn-ea"/>
                <a:sym typeface="+mn-lt"/>
              </a:rPr>
              <a:t>软件开发团队根据</a:t>
            </a:r>
            <a:r>
              <a:rPr sz="2400" kern="100" dirty="0">
                <a:cs typeface="+mn-ea"/>
                <a:sym typeface="+mn-lt"/>
              </a:rPr>
              <a:t> </a:t>
            </a:r>
            <a:r>
              <a:rPr sz="2400" kern="100" dirty="0" err="1">
                <a:cs typeface="+mn-ea"/>
                <a:sym typeface="+mn-lt"/>
              </a:rPr>
              <a:t>MoSCoW</a:t>
            </a:r>
            <a:r>
              <a:rPr sz="2400" kern="100" dirty="0">
                <a:cs typeface="+mn-ea"/>
                <a:sym typeface="+mn-lt"/>
              </a:rPr>
              <a:t> 法则将用户故事的优先级分为4个级别。</a:t>
            </a:r>
          </a:p>
          <a:p>
            <a:pPr marL="800100" lvl="1" indent="-342900" algn="just" eaLnBrk="1" hangingPunct="1">
              <a:lnSpc>
                <a:spcPct val="150000"/>
              </a:lnSpc>
              <a:spcAft>
                <a:spcPts val="0"/>
              </a:spcAft>
              <a:buClr>
                <a:srgbClr val="0054A3"/>
              </a:buClr>
              <a:buFont typeface="Wingdings" panose="05000000000000000000" charset="0"/>
              <a:buChar char="p"/>
              <a:defRPr/>
            </a:pPr>
            <a:r>
              <a:rPr sz="2000" kern="100" dirty="0" err="1">
                <a:cs typeface="+mn-ea"/>
                <a:sym typeface="+mn-lt"/>
              </a:rPr>
              <a:t>必须</a:t>
            </a:r>
            <a:r>
              <a:rPr lang="zh-CN" altLang="en-US" sz="2000" kern="100" dirty="0">
                <a:cs typeface="+mn-ea"/>
                <a:sym typeface="+mn-lt"/>
              </a:rPr>
              <a:t>：</a:t>
            </a:r>
            <a:r>
              <a:rPr sz="2000" kern="100" dirty="0" err="1">
                <a:cs typeface="+mn-ea"/>
                <a:sym typeface="+mn-lt"/>
              </a:rPr>
              <a:t>必须完成的用户需求。未完成该需求将导致项目失败</a:t>
            </a:r>
            <a:endParaRPr sz="2000" kern="100" dirty="0">
              <a:cs typeface="+mn-ea"/>
              <a:sym typeface="+mn-lt"/>
            </a:endParaRPr>
          </a:p>
          <a:p>
            <a:pPr marL="800100" lvl="1" indent="-342900" algn="just" eaLnBrk="1" hangingPunct="1">
              <a:lnSpc>
                <a:spcPct val="150000"/>
              </a:lnSpc>
              <a:spcAft>
                <a:spcPts val="0"/>
              </a:spcAft>
              <a:buClr>
                <a:srgbClr val="0054A3"/>
              </a:buClr>
              <a:buFont typeface="Wingdings" panose="05000000000000000000" charset="0"/>
              <a:buChar char="p"/>
              <a:defRPr/>
            </a:pPr>
            <a:r>
              <a:rPr sz="2000" kern="100" dirty="0" err="1">
                <a:cs typeface="+mn-ea"/>
                <a:sym typeface="+mn-lt"/>
              </a:rPr>
              <a:t>应该</a:t>
            </a:r>
            <a:r>
              <a:rPr lang="zh-CN" altLang="en-US" sz="2000" kern="100" dirty="0">
                <a:cs typeface="+mn-ea"/>
                <a:sym typeface="+mn-lt"/>
              </a:rPr>
              <a:t>：</a:t>
            </a:r>
            <a:r>
              <a:rPr sz="2000" kern="100" dirty="0" err="1">
                <a:cs typeface="+mn-ea"/>
                <a:sym typeface="+mn-lt"/>
              </a:rPr>
              <a:t>应该做的用户需求。很重要</a:t>
            </a:r>
            <a:r>
              <a:rPr lang="zh-CN" sz="2000" kern="100" dirty="0">
                <a:cs typeface="+mn-ea"/>
                <a:sym typeface="+mn-lt"/>
              </a:rPr>
              <a:t>，</a:t>
            </a:r>
            <a:r>
              <a:rPr sz="2000" kern="100" dirty="0" err="1">
                <a:cs typeface="+mn-ea"/>
                <a:sym typeface="+mn-lt"/>
              </a:rPr>
              <a:t>但不是必需的</a:t>
            </a:r>
            <a:endParaRPr sz="2000" kern="100" dirty="0">
              <a:cs typeface="+mn-ea"/>
              <a:sym typeface="+mn-lt"/>
            </a:endParaRPr>
          </a:p>
          <a:p>
            <a:pPr marL="800100" lvl="1" indent="-342900" algn="just" eaLnBrk="1" hangingPunct="1">
              <a:lnSpc>
                <a:spcPct val="150000"/>
              </a:lnSpc>
              <a:spcAft>
                <a:spcPts val="0"/>
              </a:spcAft>
              <a:buClr>
                <a:srgbClr val="0054A3"/>
              </a:buClr>
              <a:buFont typeface="Wingdings" panose="05000000000000000000" charset="0"/>
              <a:buChar char="p"/>
              <a:defRPr/>
            </a:pPr>
            <a:r>
              <a:rPr sz="2000" kern="100" dirty="0" err="1">
                <a:cs typeface="+mn-ea"/>
                <a:sym typeface="+mn-lt"/>
              </a:rPr>
              <a:t>可以</a:t>
            </a:r>
            <a:r>
              <a:rPr lang="zh-CN" altLang="en-US" sz="2000" kern="100" dirty="0">
                <a:cs typeface="+mn-ea"/>
                <a:sym typeface="+mn-lt"/>
              </a:rPr>
              <a:t>：</a:t>
            </a:r>
            <a:r>
              <a:rPr sz="2000" kern="100" dirty="0" err="1">
                <a:cs typeface="+mn-ea"/>
                <a:sym typeface="+mn-lt"/>
              </a:rPr>
              <a:t>可以做</a:t>
            </a:r>
            <a:r>
              <a:rPr lang="zh-CN" sz="2000" kern="100" dirty="0">
                <a:cs typeface="+mn-ea"/>
                <a:sym typeface="+mn-lt"/>
              </a:rPr>
              <a:t>，</a:t>
            </a:r>
            <a:r>
              <a:rPr sz="2000" kern="100" dirty="0" err="1">
                <a:cs typeface="+mn-ea"/>
                <a:sym typeface="+mn-lt"/>
              </a:rPr>
              <a:t>但不是必需的需求。可以提高用户的体验或满意度</a:t>
            </a:r>
            <a:endParaRPr sz="2000" kern="100" dirty="0">
              <a:cs typeface="+mn-ea"/>
              <a:sym typeface="+mn-lt"/>
            </a:endParaRPr>
          </a:p>
          <a:p>
            <a:pPr marL="800100" lvl="1" indent="-342900" algn="just" eaLnBrk="1" hangingPunct="1">
              <a:lnSpc>
                <a:spcPct val="150000"/>
              </a:lnSpc>
              <a:spcAft>
                <a:spcPts val="0"/>
              </a:spcAft>
              <a:buClr>
                <a:srgbClr val="0054A3"/>
              </a:buClr>
              <a:buFont typeface="Wingdings" panose="05000000000000000000" charset="0"/>
              <a:buChar char="p"/>
              <a:defRPr/>
            </a:pPr>
            <a:r>
              <a:rPr sz="2000" kern="100" dirty="0" err="1">
                <a:cs typeface="+mn-ea"/>
                <a:sym typeface="+mn-lt"/>
              </a:rPr>
              <a:t>不要</a:t>
            </a:r>
            <a:r>
              <a:rPr lang="zh-CN" altLang="en-US" sz="2000" kern="100" dirty="0">
                <a:cs typeface="+mn-ea"/>
                <a:sym typeface="+mn-lt"/>
              </a:rPr>
              <a:t>：</a:t>
            </a:r>
            <a:r>
              <a:rPr sz="2000" kern="100" dirty="0" err="1">
                <a:cs typeface="+mn-ea"/>
                <a:sym typeface="+mn-lt"/>
              </a:rPr>
              <a:t>不要做或最不重要的需求。在项目中的回报最低</a:t>
            </a:r>
            <a:r>
              <a:rPr lang="zh-CN" sz="2000" kern="100" dirty="0">
                <a:cs typeface="+mn-ea"/>
                <a:sym typeface="+mn-lt"/>
              </a:rPr>
              <a:t>，</a:t>
            </a:r>
            <a:r>
              <a:rPr sz="2000" kern="100" dirty="0" err="1">
                <a:cs typeface="+mn-ea"/>
                <a:sym typeface="+mn-lt"/>
              </a:rPr>
              <a:t>或在当前情况下是不适合的</a:t>
            </a:r>
            <a:endParaRPr sz="20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F0A09900-7627-CD57-A63A-C8AAA39F4E6A}"/>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需求中用户故事估算</a:t>
              </a:r>
            </a:p>
          </p:txBody>
        </p:sp>
      </p:grpSp>
      <p:sp>
        <p:nvSpPr>
          <p:cNvPr id="8" name="矩形 7"/>
          <p:cNvSpPr/>
          <p:nvPr/>
        </p:nvSpPr>
        <p:spPr>
          <a:xfrm>
            <a:off x="1050389" y="2322557"/>
            <a:ext cx="10612694" cy="2433230"/>
          </a:xfrm>
          <a:prstGeom prst="rect">
            <a:avLst/>
          </a:prstGeom>
        </p:spPr>
        <p:txBody>
          <a:bodyPr wrap="square">
            <a:spAutoFit/>
          </a:bodyPr>
          <a:lstStyle/>
          <a:p>
            <a:pPr algn="just" eaLnBrk="1" hangingPunct="1">
              <a:lnSpc>
                <a:spcPct val="150000"/>
              </a:lnSpc>
              <a:spcAft>
                <a:spcPts val="0"/>
              </a:spcAft>
              <a:defRPr/>
            </a:pPr>
            <a:r>
              <a:rPr sz="2400" kern="100" dirty="0" err="1">
                <a:cs typeface="+mn-ea"/>
                <a:sym typeface="+mn-lt"/>
              </a:rPr>
              <a:t>用户故事估算主要</a:t>
            </a:r>
            <a:r>
              <a:rPr lang="zh-CN" sz="2400" kern="100" dirty="0">
                <a:cs typeface="+mn-ea"/>
                <a:sym typeface="+mn-lt"/>
              </a:rPr>
              <a:t>方法</a:t>
            </a:r>
            <a:r>
              <a:rPr lang="zh-CN" altLang="en-US" sz="2400" kern="100" dirty="0">
                <a:cs typeface="+mn-ea"/>
                <a:sym typeface="+mn-lt"/>
              </a:rPr>
              <a:t>：</a:t>
            </a:r>
            <a:r>
              <a:rPr sz="2400" kern="100" dirty="0" err="1">
                <a:cs typeface="+mn-ea"/>
                <a:sym typeface="+mn-lt"/>
              </a:rPr>
              <a:t>工时和需求规模</a:t>
            </a:r>
            <a:endParaRPr lang="en-US" sz="24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lang="zh-CN" altLang="en-US" sz="2000" kern="100" dirty="0">
                <a:cs typeface="+mn-ea"/>
                <a:sym typeface="+mn-lt"/>
              </a:rPr>
              <a:t>工时：最常规的工作量估算方式，采用人时、人日等单位来描述完成指定用户故事所需的工作量</a:t>
            </a:r>
            <a:endParaRPr lang="en-US" altLang="zh-CN" sz="20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lang="zh-CN" altLang="en-US" sz="2000" kern="100" dirty="0">
                <a:cs typeface="+mn-ea"/>
                <a:sym typeface="+mn-lt"/>
              </a:rPr>
              <a:t>需求规模：敏捷需求估算的特有方式，以故事点估量需求的工作量。以完成一个基准用户故事所需要的工作量作为参照物，并将该参照物定义为一个故事点</a:t>
            </a: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601819" y="2693728"/>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1AFA38B3-2D8B-7C78-FB50-7B1FE1531043}"/>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迭代</a:t>
              </a:r>
            </a:p>
          </p:txBody>
        </p:sp>
      </p:gr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7A23177E-1251-6A7B-41E2-2F22A957AF83}"/>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
        <p:nvSpPr>
          <p:cNvPr id="5" name="矩形 4">
            <a:extLst>
              <a:ext uri="{FF2B5EF4-FFF2-40B4-BE49-F238E27FC236}">
                <a16:creationId xmlns:a16="http://schemas.microsoft.com/office/drawing/2014/main" id="{A255342F-D122-E12A-D5D3-94D97C85C907}"/>
              </a:ext>
            </a:extLst>
          </p:cNvPr>
          <p:cNvSpPr/>
          <p:nvPr/>
        </p:nvSpPr>
        <p:spPr>
          <a:xfrm>
            <a:off x="425450" y="2426453"/>
            <a:ext cx="11134165" cy="3820982"/>
          </a:xfrm>
          <a:prstGeom prst="rect">
            <a:avLst/>
          </a:prstGeom>
        </p:spPr>
        <p:txBody>
          <a:bodyPr wrap="square">
            <a:spAutoFit/>
          </a:bodyPr>
          <a:lstStyle/>
          <a:p>
            <a:pPr marL="800100" lvl="1" indent="-342900" algn="just">
              <a:lnSpc>
                <a:spcPct val="150000"/>
              </a:lnSpc>
              <a:buClr>
                <a:srgbClr val="0054A3"/>
              </a:buClr>
              <a:buFont typeface="Wingdings" panose="05000000000000000000" pitchFamily="2" charset="2"/>
              <a:buChar char="p"/>
              <a:defRPr/>
            </a:pPr>
            <a:r>
              <a:rPr lang="zh-CN" altLang="en-US" sz="2400" kern="100" dirty="0">
                <a:solidFill>
                  <a:srgbClr val="C00000"/>
                </a:solidFill>
                <a:cs typeface="+mn-ea"/>
                <a:sym typeface="+mn-lt"/>
              </a:rPr>
              <a:t>定义</a:t>
            </a:r>
            <a:r>
              <a:rPr lang="zh-CN" altLang="en-US" sz="2400" kern="100" dirty="0">
                <a:cs typeface="+mn-ea"/>
                <a:sym typeface="+mn-lt"/>
              </a:rPr>
              <a:t>：将用户需求规划为多个周期较短的迭代，分批次地完成目标软件系统包含的业务内容。</a:t>
            </a:r>
          </a:p>
          <a:p>
            <a:pPr marL="800100" lvl="1" indent="-342900" algn="just">
              <a:lnSpc>
                <a:spcPct val="150000"/>
              </a:lnSpc>
              <a:buClr>
                <a:srgbClr val="0054A3"/>
              </a:buClr>
              <a:buFont typeface="Wingdings" panose="05000000000000000000" pitchFamily="2" charset="2"/>
              <a:buChar char="p"/>
              <a:defRPr/>
            </a:pPr>
            <a:r>
              <a:rPr lang="zh-CN" altLang="en-US" sz="2400" kern="100" dirty="0">
                <a:solidFill>
                  <a:srgbClr val="C00000"/>
                </a:solidFill>
                <a:cs typeface="+mn-ea"/>
                <a:sym typeface="+mn-lt"/>
              </a:rPr>
              <a:t>内容</a:t>
            </a:r>
            <a:r>
              <a:rPr lang="zh-CN" altLang="en-US" sz="2400" kern="100" dirty="0">
                <a:cs typeface="+mn-ea"/>
                <a:sym typeface="+mn-lt"/>
              </a:rPr>
              <a:t>：</a:t>
            </a:r>
            <a:r>
              <a:rPr lang="zh-CN" altLang="zh-CN" sz="2400" dirty="0"/>
              <a:t>迭代包括迭代规划、设计、实施、测试、发布与交付以及回顾评审等活动。</a:t>
            </a:r>
            <a:endParaRPr lang="zh-CN" altLang="en-US" sz="2400" dirty="0"/>
          </a:p>
          <a:p>
            <a:pPr marL="800100" lvl="1" indent="-342900" algn="just">
              <a:lnSpc>
                <a:spcPct val="150000"/>
              </a:lnSpc>
              <a:buClr>
                <a:srgbClr val="0054A3"/>
              </a:buClr>
              <a:buFont typeface="Wingdings" panose="05000000000000000000" pitchFamily="2" charset="2"/>
              <a:buChar char="p"/>
              <a:defRPr/>
            </a:pPr>
            <a:r>
              <a:rPr lang="zh-CN" altLang="en-US" sz="2400" kern="100" dirty="0">
                <a:solidFill>
                  <a:srgbClr val="C00000"/>
                </a:solidFill>
                <a:cs typeface="+mn-ea"/>
                <a:sym typeface="+mn-lt"/>
              </a:rPr>
              <a:t>作用</a:t>
            </a:r>
            <a:r>
              <a:rPr lang="zh-CN" altLang="en-US" sz="2400" kern="100" dirty="0">
                <a:cs typeface="+mn-ea"/>
                <a:sym typeface="+mn-lt"/>
              </a:rPr>
              <a:t>：</a:t>
            </a:r>
            <a:r>
              <a:rPr lang="zh-CN" altLang="zh-CN" sz="2400" dirty="0"/>
              <a:t>根据客户交付价值和发布计划来规划迭代，将目标软件系统包含的用户故事划分为多个迭代，约定各个迭代的交付内容。</a:t>
            </a:r>
            <a:endParaRPr lang="zh-CN" altLang="en-US" sz="2400" dirty="0"/>
          </a:p>
          <a:p>
            <a:pPr lvl="1" algn="just">
              <a:lnSpc>
                <a:spcPct val="150000"/>
              </a:lnSpc>
              <a:buClr>
                <a:srgbClr val="0054A3"/>
              </a:buClr>
              <a:defRPr/>
            </a:pPr>
            <a:endParaRPr lang="en-US" altLang="zh-CN" sz="2000" kern="100" dirty="0">
              <a:cs typeface="+mn-ea"/>
              <a:sym typeface="+mn-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测试</a:t>
              </a:r>
            </a:p>
          </p:txBody>
        </p:sp>
      </p:grpSp>
      <p:sp>
        <p:nvSpPr>
          <p:cNvPr id="8" name="矩形 7"/>
          <p:cNvSpPr/>
          <p:nvPr/>
        </p:nvSpPr>
        <p:spPr>
          <a:xfrm>
            <a:off x="528917" y="2286086"/>
            <a:ext cx="11134165" cy="5102166"/>
          </a:xfrm>
          <a:prstGeom prst="rect">
            <a:avLst/>
          </a:prstGeom>
        </p:spPr>
        <p:txBody>
          <a:bodyPr wrap="square">
            <a:spAutoFit/>
          </a:bodyPr>
          <a:lstStyle/>
          <a:p>
            <a:pPr indent="457200" algn="just" eaLnBrk="1" hangingPunct="1">
              <a:lnSpc>
                <a:spcPct val="150000"/>
              </a:lnSpc>
              <a:spcAft>
                <a:spcPts val="0"/>
              </a:spcAft>
              <a:defRPr/>
            </a:pPr>
            <a:r>
              <a:rPr sz="2400" b="1" kern="100" dirty="0">
                <a:solidFill>
                  <a:srgbClr val="C00000"/>
                </a:solidFill>
                <a:cs typeface="+mn-ea"/>
                <a:sym typeface="+mn-lt"/>
              </a:rPr>
              <a:t>敏捷开发</a:t>
            </a:r>
            <a:r>
              <a:rPr sz="2400" kern="100" dirty="0">
                <a:cs typeface="+mn-ea"/>
                <a:sym typeface="+mn-lt"/>
              </a:rPr>
              <a:t>中，测试是指一种遵循敏捷开发管理的实践，强调从用户的角度来测试软件产品。软件开发团队通过不断修正质量指标，完善测试策略，确保发布的软件版本成功地满足用户需求，及时实现用户价值。</a:t>
            </a:r>
            <a:endParaRPr lang="en-US" sz="2400" kern="100" dirty="0">
              <a:cs typeface="+mn-ea"/>
              <a:sym typeface="+mn-lt"/>
            </a:endParaRPr>
          </a:p>
          <a:p>
            <a:pPr indent="457200" algn="just" eaLnBrk="1" hangingPunct="1">
              <a:lnSpc>
                <a:spcPct val="150000"/>
              </a:lnSpc>
              <a:spcAft>
                <a:spcPts val="0"/>
              </a:spcAft>
              <a:defRPr/>
            </a:pPr>
            <a:r>
              <a:rPr lang="zh-CN" altLang="en-US" sz="2400" kern="100" dirty="0">
                <a:cs typeface="+mn-ea"/>
                <a:sym typeface="+mn-lt"/>
              </a:rPr>
              <a:t>敏捷测试与传统测试的区别：</a:t>
            </a:r>
            <a:endParaRPr lang="en-US" altLang="zh-CN" sz="24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lang="zh-CN" altLang="en-US" sz="2000" dirty="0"/>
              <a:t>传统测试：</a:t>
            </a:r>
            <a:r>
              <a:rPr lang="zh-CN" altLang="zh-CN" sz="2000" dirty="0"/>
              <a:t>开发完成后才开始的，是软件交付前的最后一个环节。如果发现了问题，将导致软件开发过程返回到开发阶段</a:t>
            </a:r>
            <a:r>
              <a:rPr lang="zh-CN" altLang="en-US" sz="2000" dirty="0"/>
              <a:t>。</a:t>
            </a:r>
            <a:endParaRPr lang="en-US" altLang="zh-CN" sz="2000" dirty="0"/>
          </a:p>
          <a:p>
            <a:pPr marL="800100" lvl="1" indent="-342900" algn="just">
              <a:lnSpc>
                <a:spcPct val="150000"/>
              </a:lnSpc>
              <a:buClr>
                <a:srgbClr val="0054A3"/>
              </a:buClr>
              <a:buFont typeface="Wingdings" panose="05000000000000000000" pitchFamily="2" charset="2"/>
              <a:buChar char="p"/>
              <a:defRPr/>
            </a:pPr>
            <a:r>
              <a:rPr lang="zh-CN" altLang="en-US" sz="2000" kern="100" dirty="0">
                <a:cs typeface="+mn-ea"/>
                <a:sym typeface="+mn-lt"/>
              </a:rPr>
              <a:t>敏捷测试：</a:t>
            </a:r>
            <a:r>
              <a:rPr lang="zh-CN" altLang="zh-CN" sz="2000" dirty="0"/>
              <a:t>体现在每个迭代环节。快速发现、及时修复问题，并根据测试的结果实时调整阶段测试计划，提高软件开发团队的工作效率和质量。</a:t>
            </a:r>
            <a:endParaRPr lang="zh-CN" altLang="en-US" sz="2000" dirty="0"/>
          </a:p>
          <a:p>
            <a:pPr indent="457200" algn="just">
              <a:lnSpc>
                <a:spcPct val="150000"/>
              </a:lnSpc>
              <a:defRPr/>
            </a:pPr>
            <a:endParaRPr lang="en-US" altLang="zh-CN" sz="2000" kern="100" dirty="0">
              <a:cs typeface="+mn-ea"/>
              <a:sym typeface="+mn-lt"/>
            </a:endParaRPr>
          </a:p>
          <a:p>
            <a:pPr indent="457200" algn="just" eaLnBrk="1" hangingPunct="1">
              <a:lnSpc>
                <a:spcPct val="150000"/>
              </a:lnSpc>
              <a:spcAft>
                <a:spcPts val="0"/>
              </a:spcAft>
              <a:defRPr/>
            </a:pPr>
            <a:endParaRPr sz="24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0DCB2AFE-778A-2675-16B7-911EB6E2EC28}"/>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测试</a:t>
              </a:r>
            </a:p>
          </p:txBody>
        </p:sp>
      </p:grpSp>
      <p:sp>
        <p:nvSpPr>
          <p:cNvPr id="8" name="矩形 7"/>
          <p:cNvSpPr/>
          <p:nvPr/>
        </p:nvSpPr>
        <p:spPr>
          <a:xfrm>
            <a:off x="528955" y="2322830"/>
            <a:ext cx="11415395" cy="3876675"/>
          </a:xfrm>
          <a:prstGeom prst="rect">
            <a:avLst/>
          </a:prstGeom>
        </p:spPr>
        <p:txBody>
          <a:bodyPr wrap="square">
            <a:spAutoFit/>
          </a:bodyPr>
          <a:lstStyle/>
          <a:p>
            <a:pPr indent="457200" algn="just" eaLnBrk="1" hangingPunct="1">
              <a:lnSpc>
                <a:spcPct val="150000"/>
              </a:lnSpc>
              <a:spcAft>
                <a:spcPts val="0"/>
              </a:spcAft>
              <a:defRPr/>
            </a:pPr>
            <a:r>
              <a:rPr sz="2400" kern="100" dirty="0" err="1">
                <a:cs typeface="+mn-ea"/>
                <a:sym typeface="+mn-lt"/>
              </a:rPr>
              <a:t>TAPD在测试应用中</a:t>
            </a:r>
            <a:r>
              <a:rPr sz="2400" kern="100" dirty="0" err="1">
                <a:solidFill>
                  <a:srgbClr val="C00000"/>
                </a:solidFill>
                <a:cs typeface="+mn-ea"/>
                <a:sym typeface="+mn-lt"/>
              </a:rPr>
              <a:t>三大主体</a:t>
            </a:r>
            <a:r>
              <a:rPr sz="2400" kern="100" dirty="0" err="1">
                <a:cs typeface="+mn-ea"/>
                <a:sym typeface="+mn-lt"/>
              </a:rPr>
              <a:t>功能</a:t>
            </a:r>
            <a:endParaRPr sz="2400" kern="100" dirty="0">
              <a:cs typeface="+mn-ea"/>
              <a:sym typeface="+mn-lt"/>
            </a:endParaRPr>
          </a:p>
          <a:p>
            <a:pPr marL="800100" lvl="1" indent="-342900" eaLnBrk="1" hangingPunct="1">
              <a:lnSpc>
                <a:spcPct val="150000"/>
              </a:lnSpc>
              <a:spcAft>
                <a:spcPts val="0"/>
              </a:spcAft>
              <a:buClr>
                <a:srgbClr val="0054A3"/>
              </a:buClr>
              <a:buFont typeface="Wingdings" panose="05000000000000000000" charset="0"/>
              <a:buChar char="p"/>
              <a:defRPr/>
            </a:pPr>
            <a:r>
              <a:rPr sz="2000" kern="100" dirty="0" err="1">
                <a:cs typeface="+mn-ea"/>
                <a:sym typeface="+mn-lt"/>
              </a:rPr>
              <a:t>测试计划</a:t>
            </a:r>
            <a:r>
              <a:rPr lang="zh-CN" altLang="en-US" sz="2000" kern="100" dirty="0">
                <a:cs typeface="+mn-ea"/>
                <a:sym typeface="+mn-lt"/>
              </a:rPr>
              <a:t>：</a:t>
            </a:r>
            <a:r>
              <a:rPr sz="2000" kern="100" dirty="0" err="1">
                <a:cs typeface="+mn-ea"/>
                <a:sym typeface="+mn-lt"/>
              </a:rPr>
              <a:t>测试工程师根据软件需求确定测试范围、任务、责任人以及对测试进度的安排。包括确定测试范围、制定测试策略和人员资源分配三个部分</a:t>
            </a:r>
            <a:r>
              <a:rPr sz="2000" kern="100" dirty="0">
                <a:cs typeface="+mn-ea"/>
                <a:sym typeface="+mn-lt"/>
              </a:rPr>
              <a:t>。</a:t>
            </a:r>
          </a:p>
          <a:p>
            <a:pPr marL="800100" lvl="1" indent="-342900" eaLnBrk="1" hangingPunct="1">
              <a:lnSpc>
                <a:spcPct val="150000"/>
              </a:lnSpc>
              <a:spcAft>
                <a:spcPts val="0"/>
              </a:spcAft>
              <a:buClr>
                <a:srgbClr val="0054A3"/>
              </a:buClr>
              <a:buFont typeface="Wingdings" panose="05000000000000000000" charset="0"/>
              <a:buChar char="p"/>
              <a:defRPr/>
            </a:pPr>
            <a:r>
              <a:rPr sz="2000" kern="100" dirty="0" err="1">
                <a:cs typeface="+mn-ea"/>
                <a:sym typeface="+mn-lt"/>
              </a:rPr>
              <a:t>测试用例</a:t>
            </a:r>
            <a:r>
              <a:rPr lang="zh-CN" altLang="en-US" sz="2000" kern="100" dirty="0">
                <a:cs typeface="+mn-ea"/>
                <a:sym typeface="+mn-lt"/>
              </a:rPr>
              <a:t>：</a:t>
            </a:r>
            <a:r>
              <a:rPr lang="zh-CN" sz="2000" kern="100" dirty="0">
                <a:cs typeface="+mn-ea"/>
                <a:sym typeface="+mn-lt"/>
              </a:rPr>
              <a:t>测试工程师根据软件需求确定测试范围、任务、责任人以及对测试进度的安</a:t>
            </a:r>
            <a:r>
              <a:rPr sz="2000" kern="100" dirty="0">
                <a:cs typeface="+mn-ea"/>
                <a:sym typeface="+mn-lt"/>
              </a:rPr>
              <a:t>排。包括前置条件、用例步骤和预期结果</a:t>
            </a:r>
            <a:r>
              <a:rPr lang="zh-CN" sz="2000" kern="100" dirty="0">
                <a:cs typeface="+mn-ea"/>
                <a:sym typeface="+mn-lt"/>
              </a:rPr>
              <a:t>三个部分</a:t>
            </a:r>
            <a:r>
              <a:rPr lang="zh-CN" altLang="en-US" sz="2000" kern="100" dirty="0">
                <a:cs typeface="+mn-ea"/>
                <a:sym typeface="+mn-lt"/>
              </a:rPr>
              <a:t>。</a:t>
            </a:r>
            <a:endParaRPr sz="2000" kern="100" dirty="0">
              <a:cs typeface="+mn-ea"/>
              <a:sym typeface="+mn-lt"/>
            </a:endParaRPr>
          </a:p>
          <a:p>
            <a:pPr marL="800100" lvl="1" indent="-342900" eaLnBrk="1" hangingPunct="1">
              <a:lnSpc>
                <a:spcPct val="150000"/>
              </a:lnSpc>
              <a:spcAft>
                <a:spcPts val="0"/>
              </a:spcAft>
              <a:buClr>
                <a:srgbClr val="0054A3"/>
              </a:buClr>
              <a:buFont typeface="Wingdings" panose="05000000000000000000" charset="0"/>
              <a:buChar char="p"/>
              <a:defRPr/>
            </a:pPr>
            <a:r>
              <a:rPr lang="en-US" sz="2000" kern="100" dirty="0">
                <a:cs typeface="+mn-ea"/>
                <a:sym typeface="+mn-lt"/>
              </a:rPr>
              <a:t> </a:t>
            </a:r>
            <a:r>
              <a:rPr lang="en-US" sz="2000" kern="100" dirty="0" err="1">
                <a:cs typeface="+mn-ea"/>
                <a:sym typeface="+mn-lt"/>
              </a:rPr>
              <a:t>测试执行</a:t>
            </a:r>
            <a:r>
              <a:rPr lang="zh-CN" altLang="en-US" sz="2000" kern="100" dirty="0">
                <a:cs typeface="+mn-ea"/>
                <a:sym typeface="+mn-lt"/>
              </a:rPr>
              <a:t>：</a:t>
            </a:r>
            <a:r>
              <a:rPr lang="en-US" sz="2000" kern="100" dirty="0" err="1">
                <a:cs typeface="+mn-ea"/>
                <a:sym typeface="+mn-lt"/>
              </a:rPr>
              <a:t>采用设计的测试用例来验证软件的正确性、完整性、安全性和质量要求的具体过程</a:t>
            </a:r>
            <a:r>
              <a:rPr lang="en-US" sz="2000" kern="100" dirty="0">
                <a:cs typeface="+mn-ea"/>
                <a:sym typeface="+mn-lt"/>
              </a:rPr>
              <a:t>。</a:t>
            </a:r>
          </a:p>
          <a:p>
            <a:pPr lvl="1" indent="0" algn="just" eaLnBrk="1" hangingPunct="1">
              <a:lnSpc>
                <a:spcPct val="150000"/>
              </a:lnSpc>
              <a:spcAft>
                <a:spcPts val="0"/>
              </a:spcAft>
              <a:buClr>
                <a:srgbClr val="0054A3"/>
              </a:buClr>
              <a:buFont typeface="Wingdings" panose="05000000000000000000" charset="0"/>
              <a:buNone/>
              <a:defRPr/>
            </a:pPr>
            <a:endParaRPr lang="en-US" sz="20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5BF53FB1-9970-059E-644C-668E69BF8A17}"/>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测试</a:t>
              </a:r>
            </a:p>
          </p:txBody>
        </p:sp>
      </p:grpSp>
      <p:sp>
        <p:nvSpPr>
          <p:cNvPr id="8" name="矩形 7"/>
          <p:cNvSpPr/>
          <p:nvPr/>
        </p:nvSpPr>
        <p:spPr>
          <a:xfrm>
            <a:off x="528955" y="2322830"/>
            <a:ext cx="11415395" cy="3529236"/>
          </a:xfrm>
          <a:prstGeom prst="rect">
            <a:avLst/>
          </a:prstGeom>
        </p:spPr>
        <p:txBody>
          <a:bodyPr wrap="square">
            <a:spAutoFit/>
          </a:bodyPr>
          <a:lstStyle/>
          <a:p>
            <a:pPr indent="457200" algn="just" eaLnBrk="1" hangingPunct="1">
              <a:lnSpc>
                <a:spcPct val="150000"/>
              </a:lnSpc>
              <a:spcAft>
                <a:spcPts val="0"/>
              </a:spcAft>
              <a:defRPr/>
            </a:pPr>
            <a:r>
              <a:rPr lang="zh-CN" altLang="en-US" sz="2400" kern="100" dirty="0">
                <a:solidFill>
                  <a:srgbClr val="C00000"/>
                </a:solidFill>
                <a:cs typeface="+mn-ea"/>
                <a:sym typeface="+mn-lt"/>
              </a:rPr>
              <a:t>四步骤</a:t>
            </a:r>
            <a:endParaRPr lang="en-US" altLang="zh-CN" sz="24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sz="2000" kern="100" dirty="0" err="1">
                <a:cs typeface="+mn-ea"/>
                <a:sym typeface="+mn-lt"/>
              </a:rPr>
              <a:t>制订测试计划</a:t>
            </a:r>
            <a:endParaRPr lang="en-US" sz="20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sz="2000" kern="100" dirty="0" err="1">
                <a:cs typeface="+mn-ea"/>
                <a:sym typeface="+mn-lt"/>
              </a:rPr>
              <a:t>规划、关联测试用例</a:t>
            </a:r>
            <a:endParaRPr lang="en-US" sz="20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sz="2000" kern="100" dirty="0" err="1">
                <a:cs typeface="+mn-ea"/>
                <a:sym typeface="+mn-lt"/>
              </a:rPr>
              <a:t>执行测试用例</a:t>
            </a:r>
            <a:endParaRPr lang="en-US" sz="20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sz="2000" kern="100" dirty="0" err="1">
                <a:cs typeface="+mn-ea"/>
                <a:sym typeface="+mn-lt"/>
              </a:rPr>
              <a:t>生成测试报告</a:t>
            </a:r>
            <a:endParaRPr lang="en-US" sz="2000" kern="100" dirty="0">
              <a:cs typeface="+mn-ea"/>
              <a:sym typeface="+mn-lt"/>
            </a:endParaRPr>
          </a:p>
          <a:p>
            <a:pPr indent="457200" algn="just" eaLnBrk="1" hangingPunct="1">
              <a:lnSpc>
                <a:spcPct val="150000"/>
              </a:lnSpc>
              <a:spcAft>
                <a:spcPts val="0"/>
              </a:spcAft>
              <a:defRPr/>
            </a:pPr>
            <a:r>
              <a:rPr lang="zh-CN" altLang="en-US" sz="2400" kern="100" dirty="0">
                <a:solidFill>
                  <a:srgbClr val="C00000"/>
                </a:solidFill>
                <a:cs typeface="+mn-ea"/>
                <a:sym typeface="+mn-lt"/>
              </a:rPr>
              <a:t>功能</a:t>
            </a:r>
            <a:r>
              <a:rPr lang="zh-CN" altLang="en-US" sz="2400" kern="100" dirty="0">
                <a:cs typeface="+mn-ea"/>
                <a:sym typeface="+mn-lt"/>
              </a:rPr>
              <a:t>：</a:t>
            </a:r>
            <a:r>
              <a:rPr sz="2400" kern="100" dirty="0" err="1">
                <a:cs typeface="+mn-ea"/>
                <a:sym typeface="+mn-lt"/>
              </a:rPr>
              <a:t>管理软件测试</a:t>
            </a:r>
            <a:r>
              <a:rPr lang="zh-CN" sz="2400" kern="100" dirty="0">
                <a:cs typeface="+mn-ea"/>
                <a:sym typeface="+mn-lt"/>
              </a:rPr>
              <a:t>，</a:t>
            </a:r>
            <a:r>
              <a:rPr sz="2400" kern="100" dirty="0">
                <a:cs typeface="+mn-ea"/>
                <a:sym typeface="+mn-lt"/>
              </a:rPr>
              <a:t>提供敏捷软件测试管理的一站式解决方案</a:t>
            </a:r>
            <a:r>
              <a:rPr lang="zh-CN" sz="2400" kern="100" dirty="0">
                <a:cs typeface="+mn-ea"/>
                <a:sym typeface="+mn-lt"/>
              </a:rPr>
              <a:t>，</a:t>
            </a:r>
            <a:r>
              <a:rPr sz="2400" kern="100" dirty="0">
                <a:cs typeface="+mn-ea"/>
                <a:sym typeface="+mn-lt"/>
              </a:rPr>
              <a:t>实现对软件产品质量的全程把控。</a:t>
            </a: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3C9D0124-06CE-9400-1786-8E2BB01B7061}"/>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缺陷</a:t>
              </a:r>
            </a:p>
          </p:txBody>
        </p:sp>
      </p:grpSp>
      <p:graphicFrame>
        <p:nvGraphicFramePr>
          <p:cNvPr id="4" name="图示 3"/>
          <p:cNvGraphicFramePr/>
          <p:nvPr>
            <p:extLst>
              <p:ext uri="{D42A27DB-BD31-4B8C-83A1-F6EECF244321}">
                <p14:modId xmlns:p14="http://schemas.microsoft.com/office/powerpoint/2010/main" val="1994648601"/>
              </p:ext>
            </p:extLst>
          </p:nvPr>
        </p:nvGraphicFramePr>
        <p:xfrm>
          <a:off x="1261242" y="3508744"/>
          <a:ext cx="1662712" cy="11210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0" name="图片 29"/>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0A2D212E-78EE-B02D-B6CA-F6865FAE5BD6}"/>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
        <p:nvSpPr>
          <p:cNvPr id="5" name="矩形 4">
            <a:extLst>
              <a:ext uri="{FF2B5EF4-FFF2-40B4-BE49-F238E27FC236}">
                <a16:creationId xmlns:a16="http://schemas.microsoft.com/office/drawing/2014/main" id="{FB0EB245-7522-E1E7-013B-BB3F5259A8B6}"/>
              </a:ext>
            </a:extLst>
          </p:cNvPr>
          <p:cNvSpPr/>
          <p:nvPr/>
        </p:nvSpPr>
        <p:spPr>
          <a:xfrm>
            <a:off x="1261242" y="2475648"/>
            <a:ext cx="10647564" cy="2923877"/>
          </a:xfrm>
          <a:prstGeom prst="rect">
            <a:avLst/>
          </a:prstGeom>
        </p:spPr>
        <p:txBody>
          <a:bodyPr wrap="square">
            <a:spAutoFit/>
          </a:bodyPr>
          <a:lstStyle/>
          <a:p>
            <a:pPr lvl="0"/>
            <a:r>
              <a:rPr lang="zh-CN" altLang="zh-CN" sz="2400" dirty="0"/>
              <a:t>缺陷是</a:t>
            </a:r>
            <a:r>
              <a:rPr lang="zh-CN" altLang="zh-CN" sz="2400" dirty="0">
                <a:solidFill>
                  <a:srgbClr val="C00000"/>
                </a:solidFill>
              </a:rPr>
              <a:t>不可避免</a:t>
            </a:r>
            <a:r>
              <a:rPr lang="zh-CN" altLang="zh-CN" sz="2400" dirty="0"/>
              <a:t>的。软件本身、团队工作和技术问题都可能导致出现缺陷。</a:t>
            </a:r>
            <a:endParaRPr lang="en-US" altLang="zh-CN" sz="2400" dirty="0"/>
          </a:p>
          <a:p>
            <a:r>
              <a:rPr lang="zh-CN" altLang="en-US" sz="2400" dirty="0">
                <a:solidFill>
                  <a:srgbClr val="C00000"/>
                </a:solidFill>
              </a:rPr>
              <a:t>后果</a:t>
            </a:r>
            <a:r>
              <a:rPr lang="zh-CN" altLang="en-US" sz="2400" dirty="0"/>
              <a:t>：</a:t>
            </a:r>
            <a:r>
              <a:rPr lang="zh-CN" altLang="zh-CN" sz="2400" dirty="0"/>
              <a:t>导致软件产品在某种程度上不能满足用户的需要，并且严重影响软件的质量，因此缺陷的管理和分析都是软件质量保证的重要环节。</a:t>
            </a:r>
            <a:endParaRPr lang="en-US" altLang="zh-CN" sz="2400" dirty="0"/>
          </a:p>
          <a:p>
            <a:r>
              <a:rPr lang="zh-CN" altLang="zh-CN" sz="2400" dirty="0"/>
              <a:t>缺陷管理</a:t>
            </a:r>
            <a:r>
              <a:rPr lang="zh-CN" altLang="zh-CN" sz="2400" dirty="0">
                <a:solidFill>
                  <a:srgbClr val="C00000"/>
                </a:solidFill>
              </a:rPr>
              <a:t>两部分</a:t>
            </a:r>
            <a:endParaRPr lang="en-US" altLang="zh-CN" sz="2400" dirty="0">
              <a:solidFill>
                <a:srgbClr val="C00000"/>
              </a:solidFill>
            </a:endParaRPr>
          </a:p>
          <a:p>
            <a:pPr marL="800100" lvl="1" indent="-342900">
              <a:buClr>
                <a:srgbClr val="0054A3"/>
              </a:buClr>
              <a:buFont typeface="Wingdings" panose="05000000000000000000" pitchFamily="2" charset="2"/>
              <a:buChar char="p"/>
            </a:pPr>
            <a:r>
              <a:rPr lang="zh-CN" altLang="zh-CN" sz="2000" dirty="0"/>
              <a:t>缺陷信息管理</a:t>
            </a:r>
            <a:endParaRPr lang="en-US" altLang="zh-CN" sz="2000" dirty="0"/>
          </a:p>
          <a:p>
            <a:pPr marL="800100" lvl="1" indent="-342900">
              <a:buClr>
                <a:srgbClr val="0054A3"/>
              </a:buClr>
              <a:buFont typeface="Wingdings" panose="05000000000000000000" pitchFamily="2" charset="2"/>
              <a:buChar char="p"/>
            </a:pPr>
            <a:r>
              <a:rPr lang="zh-CN" altLang="zh-CN" sz="2000" dirty="0"/>
              <a:t>缺陷生命周期维护</a:t>
            </a:r>
            <a:endParaRPr lang="zh-CN" altLang="en-US" sz="2000" dirty="0"/>
          </a:p>
          <a:p>
            <a:endParaRPr lang="zh-CN" altLang="zh-CN" sz="2400" dirty="0"/>
          </a:p>
          <a:p>
            <a:pPr lvl="0"/>
            <a:endParaRPr lang="zh-CN" altLang="zh-CN"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dirty="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dirty="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Part.01</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基于组件的软件工程</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缺陷信息管理</a:t>
              </a:r>
            </a:p>
          </p:txBody>
        </p:sp>
      </p:gr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B6850597-AEFC-C27F-6AAC-73F393BC43C4}"/>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
        <p:nvSpPr>
          <p:cNvPr id="7" name="矩形 6">
            <a:extLst>
              <a:ext uri="{FF2B5EF4-FFF2-40B4-BE49-F238E27FC236}">
                <a16:creationId xmlns:a16="http://schemas.microsoft.com/office/drawing/2014/main" id="{97270493-8D29-FE85-9065-00A7002E8402}"/>
              </a:ext>
            </a:extLst>
          </p:cNvPr>
          <p:cNvSpPr/>
          <p:nvPr/>
        </p:nvSpPr>
        <p:spPr>
          <a:xfrm>
            <a:off x="1130104" y="2424616"/>
            <a:ext cx="10264727" cy="3908762"/>
          </a:xfrm>
          <a:prstGeom prst="rect">
            <a:avLst/>
          </a:prstGeom>
        </p:spPr>
        <p:txBody>
          <a:bodyPr wrap="square">
            <a:spAutoFit/>
          </a:bodyPr>
          <a:lstStyle/>
          <a:p>
            <a:pPr lvl="0"/>
            <a:r>
              <a:rPr lang="zh-CN" altLang="zh-CN" sz="2400" dirty="0"/>
              <a:t>缺陷</a:t>
            </a:r>
            <a:r>
              <a:rPr lang="zh-CN" altLang="en-US" sz="2400" dirty="0">
                <a:solidFill>
                  <a:srgbClr val="C00000"/>
                </a:solidFill>
              </a:rPr>
              <a:t>四信息</a:t>
            </a:r>
            <a:endParaRPr lang="en-US" altLang="zh-CN" sz="2400" dirty="0">
              <a:solidFill>
                <a:srgbClr val="C00000"/>
              </a:solidFill>
            </a:endParaRPr>
          </a:p>
          <a:p>
            <a:pPr marL="800100" lvl="1" indent="-342900">
              <a:buClr>
                <a:srgbClr val="0054A3"/>
              </a:buClr>
              <a:buFont typeface="Wingdings" panose="05000000000000000000" pitchFamily="2" charset="2"/>
              <a:buChar char="p"/>
            </a:pPr>
            <a:r>
              <a:rPr lang="zh-CN" altLang="zh-CN" sz="2000" dirty="0"/>
              <a:t>缺陷标题</a:t>
            </a:r>
            <a:r>
              <a:rPr lang="zh-CN" altLang="en-US" sz="2000" dirty="0"/>
              <a:t>：</a:t>
            </a:r>
            <a:r>
              <a:rPr lang="zh-CN" altLang="zh-CN" sz="2000" dirty="0"/>
              <a:t>对缺陷内容的概括性描述</a:t>
            </a:r>
          </a:p>
          <a:p>
            <a:pPr marL="800100" lvl="1" indent="-342900">
              <a:buClr>
                <a:srgbClr val="0054A3"/>
              </a:buClr>
              <a:buFont typeface="Wingdings" panose="05000000000000000000" pitchFamily="2" charset="2"/>
              <a:buChar char="p"/>
            </a:pPr>
            <a:r>
              <a:rPr lang="zh-CN" altLang="zh-CN" sz="2000" dirty="0"/>
              <a:t>缺陷描述</a:t>
            </a:r>
            <a:r>
              <a:rPr lang="zh-CN" altLang="en-US" sz="2000" dirty="0"/>
              <a:t>：</a:t>
            </a:r>
            <a:r>
              <a:rPr lang="zh-CN" altLang="zh-CN" sz="2000" dirty="0"/>
              <a:t>对出现问题的详细描述，给出重现问题场景的详细步骤及预期的正确操作结果</a:t>
            </a:r>
          </a:p>
          <a:p>
            <a:pPr marL="800100" lvl="1" indent="-342900">
              <a:buClr>
                <a:srgbClr val="0054A3"/>
              </a:buClr>
              <a:buFont typeface="Wingdings" panose="05000000000000000000" pitchFamily="2" charset="2"/>
              <a:buChar char="p"/>
            </a:pPr>
            <a:r>
              <a:rPr lang="zh-CN" altLang="zh-CN" sz="2000" dirty="0"/>
              <a:t>优先级</a:t>
            </a:r>
            <a:r>
              <a:rPr lang="zh-CN" altLang="en-US" sz="2000" dirty="0"/>
              <a:t>：</a:t>
            </a:r>
            <a:r>
              <a:rPr lang="zh-CN" altLang="zh-CN" sz="2000" dirty="0"/>
              <a:t>表现处理缺陷的先后顺序</a:t>
            </a:r>
          </a:p>
          <a:p>
            <a:pPr marL="800100" lvl="1" indent="-342900">
              <a:buClr>
                <a:srgbClr val="0054A3"/>
              </a:buClr>
              <a:buFont typeface="Wingdings" panose="05000000000000000000" pitchFamily="2" charset="2"/>
              <a:buChar char="p"/>
            </a:pPr>
            <a:r>
              <a:rPr lang="zh-CN" altLang="zh-CN" sz="2000" dirty="0"/>
              <a:t>严重程度</a:t>
            </a:r>
            <a:r>
              <a:rPr lang="zh-CN" altLang="en-US" sz="2000" dirty="0"/>
              <a:t>：</a:t>
            </a:r>
            <a:r>
              <a:rPr lang="zh-CN" altLang="zh-CN" sz="2000" dirty="0"/>
              <a:t>表示该缺陷对软件产品本身和用户使用造成影响的程度</a:t>
            </a:r>
          </a:p>
          <a:p>
            <a:r>
              <a:rPr lang="zh-CN" altLang="zh-CN" sz="2400" dirty="0"/>
              <a:t>缺陷</a:t>
            </a:r>
            <a:r>
              <a:rPr lang="zh-CN" altLang="en-US" sz="2400" dirty="0"/>
              <a:t>优先级</a:t>
            </a:r>
            <a:r>
              <a:rPr lang="zh-CN" altLang="en-US" sz="2400" dirty="0">
                <a:solidFill>
                  <a:srgbClr val="C00000"/>
                </a:solidFill>
              </a:rPr>
              <a:t>五等级</a:t>
            </a:r>
            <a:endParaRPr lang="en-US" altLang="zh-CN" sz="2400" dirty="0">
              <a:solidFill>
                <a:srgbClr val="C00000"/>
              </a:solidFill>
            </a:endParaRPr>
          </a:p>
          <a:p>
            <a:pPr marL="800100" lvl="1" indent="-342900">
              <a:buClr>
                <a:srgbClr val="0054A3"/>
              </a:buClr>
              <a:buFont typeface="Wingdings" panose="05000000000000000000" pitchFamily="2" charset="2"/>
              <a:buChar char="p"/>
            </a:pPr>
            <a:r>
              <a:rPr lang="zh-CN" altLang="zh-CN" sz="2000" dirty="0"/>
              <a:t>紧急</a:t>
            </a:r>
            <a:r>
              <a:rPr lang="zh-CN" altLang="en-US" sz="2000" dirty="0"/>
              <a:t>：</a:t>
            </a:r>
            <a:r>
              <a:rPr lang="zh-CN" altLang="zh-CN" sz="2000" dirty="0"/>
              <a:t>表示缺陷必须立即解决</a:t>
            </a:r>
          </a:p>
          <a:p>
            <a:pPr marL="800100" lvl="1" indent="-342900">
              <a:buClr>
                <a:srgbClr val="0054A3"/>
              </a:buClr>
              <a:buFont typeface="Wingdings" panose="05000000000000000000" pitchFamily="2" charset="2"/>
              <a:buChar char="p"/>
            </a:pPr>
            <a:r>
              <a:rPr lang="zh-CN" altLang="zh-CN" sz="2000" dirty="0"/>
              <a:t>高</a:t>
            </a:r>
            <a:r>
              <a:rPr lang="zh-CN" altLang="en-US" sz="2000" dirty="0"/>
              <a:t>：</a:t>
            </a:r>
            <a:r>
              <a:rPr lang="zh-CN" altLang="zh-CN" sz="2000" dirty="0"/>
              <a:t>表示缺陷需要优先修复</a:t>
            </a:r>
          </a:p>
          <a:p>
            <a:pPr marL="800100" lvl="1" indent="-342900">
              <a:buClr>
                <a:srgbClr val="0054A3"/>
              </a:buClr>
              <a:buFont typeface="Wingdings" panose="05000000000000000000" pitchFamily="2" charset="2"/>
              <a:buChar char="p"/>
            </a:pPr>
            <a:r>
              <a:rPr lang="zh-CN" altLang="zh-CN" sz="2000" dirty="0"/>
              <a:t>中</a:t>
            </a:r>
            <a:r>
              <a:rPr lang="zh-CN" altLang="en-US" sz="2000" dirty="0"/>
              <a:t>：</a:t>
            </a:r>
            <a:r>
              <a:rPr lang="zh-CN" altLang="zh-CN" sz="2000" dirty="0"/>
              <a:t>表示缺陷可以按照正常队列等待修复</a:t>
            </a:r>
          </a:p>
          <a:p>
            <a:pPr marL="800100" lvl="1" indent="-342900">
              <a:buClr>
                <a:srgbClr val="0054A3"/>
              </a:buClr>
              <a:buFont typeface="Wingdings" panose="05000000000000000000" pitchFamily="2" charset="2"/>
              <a:buChar char="p"/>
            </a:pPr>
            <a:r>
              <a:rPr lang="zh-CN" altLang="zh-CN" sz="2000" dirty="0"/>
              <a:t>低</a:t>
            </a:r>
            <a:r>
              <a:rPr lang="zh-CN" altLang="en-US" sz="2000" dirty="0"/>
              <a:t>：</a:t>
            </a:r>
            <a:r>
              <a:rPr lang="zh-CN" altLang="zh-CN" sz="2000" dirty="0"/>
              <a:t>表示软件开发人员可以在方便的时间处理缺陷</a:t>
            </a:r>
          </a:p>
          <a:p>
            <a:pPr marL="800100" lvl="1" indent="-342900">
              <a:buClr>
                <a:srgbClr val="0054A3"/>
              </a:buClr>
              <a:buFont typeface="Wingdings" panose="05000000000000000000" pitchFamily="2" charset="2"/>
              <a:buChar char="p"/>
            </a:pPr>
            <a:r>
              <a:rPr lang="zh-CN" altLang="zh-CN" sz="2000" dirty="0"/>
              <a:t>无关紧要</a:t>
            </a:r>
            <a:r>
              <a:rPr lang="zh-CN" altLang="en-US" sz="2000" dirty="0"/>
              <a:t>：</a:t>
            </a:r>
            <a:r>
              <a:rPr lang="zh-CN" altLang="zh-CN" sz="2000" dirty="0"/>
              <a:t>表示该缺陷是与系统关联性不大的其他缺陷</a:t>
            </a:r>
            <a:endParaRPr lang="zh-CN" altLang="zh-CN" sz="24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缺陷信息管理</a:t>
              </a:r>
            </a:p>
          </p:txBody>
        </p:sp>
      </p:gr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B6850597-AEFC-C27F-6AAC-73F393BC43C4}"/>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
        <p:nvSpPr>
          <p:cNvPr id="7" name="矩形 6">
            <a:extLst>
              <a:ext uri="{FF2B5EF4-FFF2-40B4-BE49-F238E27FC236}">
                <a16:creationId xmlns:a16="http://schemas.microsoft.com/office/drawing/2014/main" id="{97270493-8D29-FE85-9065-00A7002E8402}"/>
              </a:ext>
            </a:extLst>
          </p:cNvPr>
          <p:cNvSpPr/>
          <p:nvPr/>
        </p:nvSpPr>
        <p:spPr>
          <a:xfrm>
            <a:off x="841316" y="2424616"/>
            <a:ext cx="11067490" cy="3108543"/>
          </a:xfrm>
          <a:prstGeom prst="rect">
            <a:avLst/>
          </a:prstGeom>
        </p:spPr>
        <p:txBody>
          <a:bodyPr wrap="square">
            <a:spAutoFit/>
          </a:bodyPr>
          <a:lstStyle/>
          <a:p>
            <a:r>
              <a:rPr lang="zh-CN" altLang="zh-CN" sz="2400" dirty="0"/>
              <a:t>缺陷</a:t>
            </a:r>
            <a:r>
              <a:rPr lang="zh-CN" altLang="en-US" sz="2400" dirty="0"/>
              <a:t>严重程度</a:t>
            </a:r>
            <a:r>
              <a:rPr lang="zh-CN" altLang="en-US" sz="2400" dirty="0">
                <a:solidFill>
                  <a:srgbClr val="C00000"/>
                </a:solidFill>
              </a:rPr>
              <a:t>五级别</a:t>
            </a:r>
            <a:endParaRPr lang="en-US" altLang="zh-CN" sz="2400" dirty="0">
              <a:solidFill>
                <a:srgbClr val="C00000"/>
              </a:solidFill>
            </a:endParaRPr>
          </a:p>
          <a:p>
            <a:pPr marL="800100" lvl="1" indent="-342900">
              <a:buClr>
                <a:srgbClr val="0054A3"/>
              </a:buClr>
              <a:buFont typeface="Wingdings" panose="05000000000000000000" pitchFamily="2" charset="2"/>
              <a:buChar char="p"/>
            </a:pPr>
            <a:r>
              <a:rPr lang="zh-CN" altLang="zh-CN" sz="2000" dirty="0"/>
              <a:t>致命</a:t>
            </a:r>
            <a:r>
              <a:rPr lang="zh-CN" altLang="en-US" sz="2000" dirty="0"/>
              <a:t>：</a:t>
            </a:r>
            <a:r>
              <a:rPr lang="zh-CN" altLang="zh-CN" sz="2000" dirty="0"/>
              <a:t>表示该缺陷会导致系统崩溃用户数据严重损坏，或者操作系统死机等问题</a:t>
            </a:r>
          </a:p>
          <a:p>
            <a:pPr marL="800100" lvl="1" indent="-342900">
              <a:buClr>
                <a:srgbClr val="0054A3"/>
              </a:buClr>
              <a:buFont typeface="Wingdings" panose="05000000000000000000" pitchFamily="2" charset="2"/>
              <a:buChar char="p"/>
            </a:pPr>
            <a:r>
              <a:rPr lang="zh-CN" altLang="zh-CN" sz="2000" dirty="0"/>
              <a:t>严重</a:t>
            </a:r>
            <a:r>
              <a:rPr lang="zh-CN" altLang="en-US" sz="2000" dirty="0"/>
              <a:t>：</a:t>
            </a:r>
            <a:r>
              <a:rPr lang="zh-CN" altLang="zh-CN" sz="2000" dirty="0"/>
              <a:t>表示软件系统的主要功能未实现或者主要路径上的功能出现问题</a:t>
            </a:r>
          </a:p>
          <a:p>
            <a:pPr marL="800100" lvl="1" indent="-342900">
              <a:buClr>
                <a:srgbClr val="0054A3"/>
              </a:buClr>
              <a:buFont typeface="Wingdings" panose="05000000000000000000" pitchFamily="2" charset="2"/>
              <a:buChar char="p"/>
            </a:pPr>
            <a:r>
              <a:rPr lang="zh-CN" altLang="zh-CN" sz="2000" dirty="0"/>
              <a:t>一般</a:t>
            </a:r>
            <a:r>
              <a:rPr lang="zh-CN" altLang="en-US" sz="2000" dirty="0"/>
              <a:t>：</a:t>
            </a:r>
            <a:r>
              <a:rPr lang="zh-CN" altLang="zh-CN" sz="2000" dirty="0"/>
              <a:t>表示系统的次要功能未实现，或者分支路径有问题，界面报错等</a:t>
            </a:r>
          </a:p>
          <a:p>
            <a:pPr marL="800100" lvl="1" indent="-342900">
              <a:buClr>
                <a:srgbClr val="0054A3"/>
              </a:buClr>
              <a:buFont typeface="Wingdings" panose="05000000000000000000" pitchFamily="2" charset="2"/>
              <a:buChar char="p"/>
            </a:pPr>
            <a:r>
              <a:rPr lang="zh-CN" altLang="zh-CN" sz="2000" dirty="0"/>
              <a:t>提示</a:t>
            </a:r>
            <a:r>
              <a:rPr lang="zh-CN" altLang="en-US" sz="2000" dirty="0"/>
              <a:t>：</a:t>
            </a:r>
            <a:r>
              <a:rPr lang="zh-CN" altLang="zh-CN" sz="2000" dirty="0"/>
              <a:t>是描述前端的样式存在问题，或者文字内容错误等</a:t>
            </a:r>
          </a:p>
          <a:p>
            <a:pPr marL="800100" lvl="1" indent="-342900">
              <a:buClr>
                <a:srgbClr val="0054A3"/>
              </a:buClr>
              <a:buFont typeface="Wingdings" panose="05000000000000000000" pitchFamily="2" charset="2"/>
              <a:buChar char="p"/>
            </a:pPr>
            <a:r>
              <a:rPr lang="zh-CN" altLang="zh-CN" sz="2000" dirty="0"/>
              <a:t>建议</a:t>
            </a:r>
            <a:r>
              <a:rPr lang="zh-CN" altLang="en-US" sz="2000" dirty="0"/>
              <a:t>：</a:t>
            </a:r>
            <a:r>
              <a:rPr lang="zh-CN" altLang="zh-CN" sz="2000" dirty="0"/>
              <a:t>指产品功能的体验需要优化等</a:t>
            </a:r>
          </a:p>
          <a:p>
            <a:endParaRPr lang="en-US" altLang="zh-CN" sz="2400" dirty="0">
              <a:solidFill>
                <a:srgbClr val="C00000"/>
              </a:solidFill>
            </a:endParaRPr>
          </a:p>
          <a:p>
            <a:endParaRPr lang="zh-CN" altLang="zh-CN" sz="2400" b="1" dirty="0"/>
          </a:p>
          <a:p>
            <a:pPr lvl="0"/>
            <a:endParaRPr lang="zh-CN" altLang="zh-CN" sz="2400" dirty="0"/>
          </a:p>
        </p:txBody>
      </p:sp>
    </p:spTree>
    <p:extLst>
      <p:ext uri="{BB962C8B-B14F-4D97-AF65-F5344CB8AC3E}">
        <p14:creationId xmlns:p14="http://schemas.microsoft.com/office/powerpoint/2010/main" val="25362026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缺陷信息管理特点</a:t>
              </a:r>
            </a:p>
          </p:txBody>
        </p:sp>
      </p:grpSp>
      <p:sp>
        <p:nvSpPr>
          <p:cNvPr id="8" name="矩形 7"/>
          <p:cNvSpPr/>
          <p:nvPr/>
        </p:nvSpPr>
        <p:spPr>
          <a:xfrm>
            <a:off x="528955" y="2322830"/>
            <a:ext cx="11415395" cy="1682577"/>
          </a:xfrm>
          <a:prstGeom prst="rect">
            <a:avLst/>
          </a:prstGeom>
        </p:spPr>
        <p:txBody>
          <a:bodyPr wrap="square">
            <a:spAutoFit/>
          </a:bodyPr>
          <a:lstStyle/>
          <a:p>
            <a:pPr marL="800100" lvl="1" indent="-342900" algn="just">
              <a:lnSpc>
                <a:spcPct val="150000"/>
              </a:lnSpc>
              <a:buClr>
                <a:srgbClr val="0054A3"/>
              </a:buClr>
              <a:buFont typeface="Wingdings" panose="05000000000000000000" pitchFamily="2" charset="2"/>
              <a:buChar char="p"/>
              <a:defRPr/>
            </a:pPr>
            <a:r>
              <a:rPr sz="2400" kern="100" dirty="0" err="1">
                <a:cs typeface="+mn-ea"/>
                <a:sym typeface="+mn-lt"/>
              </a:rPr>
              <a:t>缺陷的优先级和严重程度并不总是一一对应的</a:t>
            </a:r>
            <a:r>
              <a:rPr lang="zh-CN" sz="2400" kern="100" dirty="0">
                <a:cs typeface="+mn-ea"/>
                <a:sym typeface="+mn-lt"/>
              </a:rPr>
              <a:t>。</a:t>
            </a:r>
            <a:endParaRPr sz="24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sz="2400" kern="100" dirty="0" err="1">
                <a:cs typeface="+mn-ea"/>
                <a:sym typeface="+mn-lt"/>
              </a:rPr>
              <a:t>软件团队定缺陷优先级时需权衡市场需求与质量风险</a:t>
            </a:r>
            <a:r>
              <a:rPr sz="2400" kern="100" dirty="0">
                <a:cs typeface="+mn-ea"/>
                <a:sym typeface="+mn-lt"/>
              </a:rPr>
              <a:t>。</a:t>
            </a:r>
            <a:endParaRPr lang="en-US" sz="2400" kern="100" dirty="0">
              <a:cs typeface="+mn-ea"/>
              <a:sym typeface="+mn-lt"/>
            </a:endParaRPr>
          </a:p>
          <a:p>
            <a:pPr marL="800100" lvl="1" indent="-342900" algn="just">
              <a:lnSpc>
                <a:spcPct val="150000"/>
              </a:lnSpc>
              <a:buClr>
                <a:srgbClr val="0054A3"/>
              </a:buClr>
              <a:buFont typeface="Wingdings" panose="05000000000000000000" pitchFamily="2" charset="2"/>
              <a:buChar char="p"/>
              <a:defRPr/>
            </a:pPr>
            <a:r>
              <a:rPr sz="2400" kern="100" dirty="0" err="1">
                <a:cs typeface="+mn-ea"/>
                <a:sym typeface="+mn-lt"/>
              </a:rPr>
              <a:t>TAPD提供标准缺陷模板，也支持定制模板以适应不同项目和团队需求</a:t>
            </a:r>
            <a:r>
              <a:rPr lang="zh-CN" altLang="en-US" sz="2400" kern="100" dirty="0">
                <a:cs typeface="+mn-ea"/>
                <a:sym typeface="+mn-lt"/>
              </a:rPr>
              <a:t>。</a:t>
            </a:r>
            <a:endParaRPr sz="24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DA73E76C-81C7-30FC-6884-BF6A906BBAA7}"/>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缺陷生命周期维护</a:t>
              </a:r>
            </a:p>
          </p:txBody>
        </p:sp>
      </p:grpSp>
      <p:sp>
        <p:nvSpPr>
          <p:cNvPr id="8" name="矩形 7"/>
          <p:cNvSpPr/>
          <p:nvPr/>
        </p:nvSpPr>
        <p:spPr>
          <a:xfrm>
            <a:off x="1237956" y="2322830"/>
            <a:ext cx="10353969" cy="2790572"/>
          </a:xfrm>
          <a:prstGeom prst="rect">
            <a:avLst/>
          </a:prstGeom>
        </p:spPr>
        <p:txBody>
          <a:bodyPr wrap="square">
            <a:spAutoFit/>
          </a:bodyPr>
          <a:lstStyle/>
          <a:p>
            <a:pPr marL="342900" indent="-342900" algn="just" eaLnBrk="1" hangingPunct="1">
              <a:lnSpc>
                <a:spcPct val="150000"/>
              </a:lnSpc>
              <a:spcAft>
                <a:spcPts val="0"/>
              </a:spcAft>
              <a:buClr>
                <a:srgbClr val="0054A3"/>
              </a:buClr>
              <a:buFont typeface="Wingdings" panose="05000000000000000000" pitchFamily="2" charset="2"/>
              <a:buChar char="p"/>
              <a:defRPr/>
            </a:pPr>
            <a:r>
              <a:rPr sz="2400" kern="100" dirty="0" err="1">
                <a:cs typeface="+mn-ea"/>
                <a:sym typeface="+mn-lt"/>
              </a:rPr>
              <a:t>缺陷的生命周期</a:t>
            </a:r>
            <a:r>
              <a:rPr lang="zh-CN" altLang="en-US" sz="2400" kern="100" dirty="0">
                <a:solidFill>
                  <a:srgbClr val="C00000"/>
                </a:solidFill>
                <a:cs typeface="+mn-ea"/>
                <a:sym typeface="+mn-lt"/>
              </a:rPr>
              <a:t>贯彻</a:t>
            </a:r>
            <a:r>
              <a:rPr sz="2400" kern="100" dirty="0" err="1">
                <a:solidFill>
                  <a:srgbClr val="C00000"/>
                </a:solidFill>
                <a:cs typeface="+mn-ea"/>
                <a:sym typeface="+mn-lt"/>
              </a:rPr>
              <a:t>了</a:t>
            </a:r>
            <a:r>
              <a:rPr sz="2400" kern="100" dirty="0" err="1">
                <a:cs typeface="+mn-ea"/>
                <a:sym typeface="+mn-lt"/>
              </a:rPr>
              <a:t>缺陷从发现到被处理的</a:t>
            </a:r>
            <a:r>
              <a:rPr sz="2400" kern="100" dirty="0" err="1">
                <a:solidFill>
                  <a:srgbClr val="C00000"/>
                </a:solidFill>
                <a:cs typeface="+mn-ea"/>
                <a:sym typeface="+mn-lt"/>
              </a:rPr>
              <a:t>整个过程</a:t>
            </a:r>
            <a:r>
              <a:rPr sz="2400" kern="100" dirty="0">
                <a:cs typeface="+mn-ea"/>
                <a:sym typeface="+mn-lt"/>
              </a:rPr>
              <a:t>。</a:t>
            </a:r>
          </a:p>
          <a:p>
            <a:pPr marL="342900" indent="-342900" algn="just" eaLnBrk="1" hangingPunct="1">
              <a:lnSpc>
                <a:spcPct val="150000"/>
              </a:lnSpc>
              <a:spcAft>
                <a:spcPts val="0"/>
              </a:spcAft>
              <a:buClr>
                <a:srgbClr val="0054A3"/>
              </a:buClr>
              <a:buFont typeface="Wingdings" panose="05000000000000000000" pitchFamily="2" charset="2"/>
              <a:buChar char="p"/>
              <a:defRPr/>
            </a:pPr>
            <a:r>
              <a:rPr sz="2400" kern="100" dirty="0" err="1">
                <a:cs typeface="+mn-ea"/>
                <a:sym typeface="+mn-lt"/>
              </a:rPr>
              <a:t>缺陷拥有</a:t>
            </a:r>
            <a:r>
              <a:rPr sz="2400" kern="100" dirty="0" err="1">
                <a:solidFill>
                  <a:srgbClr val="C00000"/>
                </a:solidFill>
                <a:cs typeface="+mn-ea"/>
                <a:sym typeface="+mn-lt"/>
              </a:rPr>
              <a:t>独立</a:t>
            </a:r>
            <a:r>
              <a:rPr sz="2400" kern="100" dirty="0" err="1">
                <a:cs typeface="+mn-ea"/>
                <a:sym typeface="+mn-lt"/>
              </a:rPr>
              <a:t>的生命周期，缺陷可能处于不同的状态，且随着缺陷的处理流程不同在不同的状态之间流转</a:t>
            </a:r>
            <a:r>
              <a:rPr sz="2400" kern="100" dirty="0">
                <a:cs typeface="+mn-ea"/>
                <a:sym typeface="+mn-lt"/>
              </a:rPr>
              <a:t>。</a:t>
            </a:r>
          </a:p>
          <a:p>
            <a:pPr marL="342900" indent="-342900" algn="just" eaLnBrk="1" hangingPunct="1">
              <a:lnSpc>
                <a:spcPct val="150000"/>
              </a:lnSpc>
              <a:spcAft>
                <a:spcPts val="0"/>
              </a:spcAft>
              <a:buClr>
                <a:srgbClr val="0054A3"/>
              </a:buClr>
              <a:buFont typeface="Wingdings" panose="05000000000000000000" pitchFamily="2" charset="2"/>
              <a:buChar char="p"/>
              <a:defRPr/>
            </a:pPr>
            <a:r>
              <a:rPr sz="2400" kern="100" dirty="0" err="1">
                <a:cs typeface="+mn-ea"/>
                <a:sym typeface="+mn-lt"/>
              </a:rPr>
              <a:t>TAPD中提供了功能完整的缺陷应用，能够支持软件开发团队对缺陷进行全生命周期管理</a:t>
            </a:r>
            <a:r>
              <a:rPr sz="2400" kern="100" dirty="0">
                <a:cs typeface="+mn-ea"/>
                <a:sym typeface="+mn-lt"/>
              </a:rPr>
              <a:t>。</a:t>
            </a: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2F29AACF-7068-F829-8DF4-01140796997D}"/>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缺陷生命周期维护</a:t>
              </a:r>
            </a:p>
          </p:txBody>
        </p:sp>
      </p:grpSp>
      <p:sp>
        <p:nvSpPr>
          <p:cNvPr id="8" name="矩形 7"/>
          <p:cNvSpPr/>
          <p:nvPr/>
        </p:nvSpPr>
        <p:spPr>
          <a:xfrm>
            <a:off x="528955" y="2322830"/>
            <a:ext cx="11415395" cy="574581"/>
          </a:xfrm>
          <a:prstGeom prst="rect">
            <a:avLst/>
          </a:prstGeom>
        </p:spPr>
        <p:txBody>
          <a:bodyPr wrap="square">
            <a:spAutoFit/>
          </a:bodyPr>
          <a:lstStyle/>
          <a:p>
            <a:pPr indent="457200" algn="just" eaLnBrk="1" hangingPunct="1">
              <a:lnSpc>
                <a:spcPct val="150000"/>
              </a:lnSpc>
              <a:spcAft>
                <a:spcPts val="0"/>
              </a:spcAft>
              <a:defRPr/>
            </a:pPr>
            <a:r>
              <a:rPr sz="2400" kern="100" dirty="0">
                <a:cs typeface="+mn-ea"/>
                <a:sym typeface="+mn-lt"/>
              </a:rPr>
              <a:t>TAPD中，缺陷的生命周期被默认划分为7个状态</a:t>
            </a: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pic>
        <p:nvPicPr>
          <p:cNvPr id="3" name="图片 2"/>
          <p:cNvPicPr/>
          <p:nvPr/>
        </p:nvPicPr>
        <p:blipFill>
          <a:blip r:embed="rId4"/>
          <a:srcRect b="15583"/>
          <a:stretch/>
        </p:blipFill>
        <p:spPr>
          <a:xfrm>
            <a:off x="1548283" y="3085177"/>
            <a:ext cx="9033254" cy="3215724"/>
          </a:xfrm>
          <a:prstGeom prst="rect">
            <a:avLst/>
          </a:prstGeom>
        </p:spPr>
      </p:pic>
      <p:sp>
        <p:nvSpPr>
          <p:cNvPr id="4" name="文本框 3">
            <a:extLst>
              <a:ext uri="{FF2B5EF4-FFF2-40B4-BE49-F238E27FC236}">
                <a16:creationId xmlns:a16="http://schemas.microsoft.com/office/drawing/2014/main" id="{98930240-A714-6F2F-A211-D2BC11DF8448}"/>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缺陷生命周期维护特点</a:t>
              </a:r>
            </a:p>
          </p:txBody>
        </p:sp>
      </p:grpSp>
      <p:sp>
        <p:nvSpPr>
          <p:cNvPr id="8" name="矩形 7"/>
          <p:cNvSpPr/>
          <p:nvPr/>
        </p:nvSpPr>
        <p:spPr>
          <a:xfrm>
            <a:off x="528955" y="2322830"/>
            <a:ext cx="10051463" cy="1417568"/>
          </a:xfrm>
          <a:prstGeom prst="rect">
            <a:avLst/>
          </a:prstGeom>
        </p:spPr>
        <p:txBody>
          <a:bodyPr wrap="square">
            <a:spAutoFit/>
          </a:bodyPr>
          <a:lstStyle/>
          <a:p>
            <a:pPr marL="800100" lvl="1" indent="-342900">
              <a:lnSpc>
                <a:spcPct val="150000"/>
              </a:lnSpc>
              <a:buClr>
                <a:srgbClr val="0054A3"/>
              </a:buClr>
              <a:buFont typeface="Wingdings" panose="05000000000000000000" pitchFamily="2" charset="2"/>
              <a:buChar char="p"/>
              <a:defRPr/>
            </a:pPr>
            <a:r>
              <a:rPr sz="2000" kern="100" dirty="0" err="1">
                <a:cs typeface="+mn-ea"/>
                <a:sym typeface="+mn-lt"/>
              </a:rPr>
              <a:t>允许结合项目特点和团队工作方式来定义缺陷的生命周期</a:t>
            </a:r>
            <a:r>
              <a:rPr lang="zh-CN" sz="2000" kern="100" dirty="0">
                <a:cs typeface="+mn-ea"/>
                <a:sym typeface="+mn-lt"/>
              </a:rPr>
              <a:t>，</a:t>
            </a:r>
            <a:r>
              <a:rPr sz="2000" kern="100" dirty="0" err="1">
                <a:cs typeface="+mn-ea"/>
                <a:sym typeface="+mn-lt"/>
              </a:rPr>
              <a:t>配置缺陷工作流</a:t>
            </a:r>
            <a:r>
              <a:rPr lang="zh-CN" sz="2000" kern="100" dirty="0">
                <a:cs typeface="+mn-ea"/>
                <a:sym typeface="+mn-lt"/>
              </a:rPr>
              <a:t>，</a:t>
            </a:r>
            <a:r>
              <a:rPr lang="zh-CN" altLang="en-US" sz="2000" kern="100" dirty="0">
                <a:cs typeface="+mn-ea"/>
                <a:sym typeface="+mn-lt"/>
              </a:rPr>
              <a:t>配</a:t>
            </a:r>
            <a:r>
              <a:rPr sz="2000" kern="100" dirty="0" err="1">
                <a:cs typeface="+mn-ea"/>
                <a:sym typeface="+mn-lt"/>
              </a:rPr>
              <a:t>置缺陷在各个状态之间的流转规则</a:t>
            </a:r>
            <a:r>
              <a:rPr sz="2000" kern="100" dirty="0">
                <a:cs typeface="+mn-ea"/>
                <a:sym typeface="+mn-lt"/>
              </a:rPr>
              <a:t>。</a:t>
            </a:r>
            <a:endParaRPr lang="en-US" sz="2000" kern="100" dirty="0">
              <a:cs typeface="+mn-ea"/>
              <a:sym typeface="+mn-lt"/>
            </a:endParaRPr>
          </a:p>
          <a:p>
            <a:pPr marL="800100" lvl="1" indent="-342900">
              <a:lnSpc>
                <a:spcPct val="150000"/>
              </a:lnSpc>
              <a:buClr>
                <a:srgbClr val="0054A3"/>
              </a:buClr>
              <a:buFont typeface="Wingdings" panose="05000000000000000000" pitchFamily="2" charset="2"/>
              <a:buChar char="p"/>
              <a:defRPr/>
            </a:pPr>
            <a:r>
              <a:rPr sz="2000" kern="100" dirty="0" err="1">
                <a:cs typeface="+mn-ea"/>
                <a:sym typeface="+mn-lt"/>
              </a:rPr>
              <a:t>提供了丰富的缺陷统计功能帮助项目管理人员从多个维度来分析项目的缺陷情况</a:t>
            </a:r>
            <a:r>
              <a:rPr lang="zh-CN" altLang="en-US" sz="2000" kern="100" dirty="0">
                <a:cs typeface="+mn-ea"/>
                <a:sym typeface="+mn-lt"/>
              </a:rPr>
              <a:t>。</a:t>
            </a:r>
            <a:endParaRPr sz="20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EE03FA54-4C60-481F-F15F-196861454569}"/>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缺陷分析</a:t>
              </a:r>
            </a:p>
          </p:txBody>
        </p:sp>
      </p:gr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233BCBB3-9771-284D-FAF7-E593B799F263}"/>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
        <p:nvSpPr>
          <p:cNvPr id="3" name="矩形 2">
            <a:extLst>
              <a:ext uri="{FF2B5EF4-FFF2-40B4-BE49-F238E27FC236}">
                <a16:creationId xmlns:a16="http://schemas.microsoft.com/office/drawing/2014/main" id="{C7C6BA39-9855-7371-B65B-5F58C5C34147}"/>
              </a:ext>
            </a:extLst>
          </p:cNvPr>
          <p:cNvSpPr/>
          <p:nvPr/>
        </p:nvSpPr>
        <p:spPr>
          <a:xfrm>
            <a:off x="1234937" y="2340546"/>
            <a:ext cx="10051463" cy="3529236"/>
          </a:xfrm>
          <a:prstGeom prst="rect">
            <a:avLst/>
          </a:prstGeom>
        </p:spPr>
        <p:txBody>
          <a:bodyPr wrap="square">
            <a:spAutoFit/>
          </a:bodyPr>
          <a:lstStyle/>
          <a:p>
            <a:pPr marL="0" lvl="1">
              <a:lnSpc>
                <a:spcPct val="150000"/>
              </a:lnSpc>
              <a:buClr>
                <a:srgbClr val="0054A3"/>
              </a:buClr>
              <a:defRPr/>
            </a:pPr>
            <a:r>
              <a:rPr lang="zh-CN" altLang="en-US" sz="2400" kern="100" dirty="0">
                <a:cs typeface="+mn-ea"/>
                <a:sym typeface="+mn-lt"/>
              </a:rPr>
              <a:t>缺陷分析的</a:t>
            </a:r>
            <a:r>
              <a:rPr lang="zh-CN" altLang="en-US" sz="2400" kern="100" dirty="0">
                <a:solidFill>
                  <a:srgbClr val="C00000"/>
                </a:solidFill>
                <a:cs typeface="+mn-ea"/>
                <a:sym typeface="+mn-lt"/>
              </a:rPr>
              <a:t>步骤</a:t>
            </a:r>
            <a:r>
              <a:rPr lang="zh-CN" altLang="en-US" sz="2400" kern="100" dirty="0">
                <a:cs typeface="+mn-ea"/>
                <a:sym typeface="+mn-lt"/>
              </a:rPr>
              <a:t>：</a:t>
            </a:r>
            <a:endParaRPr lang="en-US" altLang="zh-CN" sz="2400" kern="100" dirty="0">
              <a:cs typeface="+mn-ea"/>
              <a:sym typeface="+mn-lt"/>
            </a:endParaRPr>
          </a:p>
          <a:p>
            <a:pPr marL="800100" lvl="2" indent="-342900">
              <a:lnSpc>
                <a:spcPct val="150000"/>
              </a:lnSpc>
              <a:buClr>
                <a:srgbClr val="0054A3"/>
              </a:buClr>
              <a:buFont typeface="Wingdings" panose="05000000000000000000" pitchFamily="2" charset="2"/>
              <a:buChar char="p"/>
              <a:defRPr/>
            </a:pPr>
            <a:r>
              <a:rPr lang="zh-CN" altLang="en-US" sz="2000" kern="100" dirty="0">
                <a:cs typeface="+mn-ea"/>
                <a:sym typeface="+mn-lt"/>
              </a:rPr>
              <a:t>收集完整的信息</a:t>
            </a:r>
            <a:endParaRPr lang="en-US" altLang="zh-CN" sz="2000" kern="100" dirty="0">
              <a:cs typeface="+mn-ea"/>
              <a:sym typeface="+mn-lt"/>
            </a:endParaRPr>
          </a:p>
          <a:p>
            <a:pPr marL="800100" lvl="2" indent="-342900">
              <a:lnSpc>
                <a:spcPct val="150000"/>
              </a:lnSpc>
              <a:buClr>
                <a:srgbClr val="0054A3"/>
              </a:buClr>
              <a:buFont typeface="Wingdings" panose="05000000000000000000" pitchFamily="2" charset="2"/>
              <a:buChar char="p"/>
              <a:defRPr/>
            </a:pPr>
            <a:r>
              <a:rPr lang="zh-CN" altLang="en-US" sz="2000" kern="100" dirty="0">
                <a:cs typeface="+mn-ea"/>
                <a:sym typeface="+mn-lt"/>
              </a:rPr>
              <a:t>分析缺陷类型</a:t>
            </a:r>
            <a:endParaRPr lang="en-US" altLang="zh-CN" sz="2000" kern="100" dirty="0">
              <a:cs typeface="+mn-ea"/>
              <a:sym typeface="+mn-lt"/>
            </a:endParaRPr>
          </a:p>
          <a:p>
            <a:pPr marL="0" lvl="1">
              <a:lnSpc>
                <a:spcPct val="150000"/>
              </a:lnSpc>
              <a:buClr>
                <a:srgbClr val="0054A3"/>
              </a:buClr>
              <a:defRPr/>
            </a:pPr>
            <a:r>
              <a:rPr lang="zh-CN" altLang="en-US" sz="2400" kern="100" dirty="0">
                <a:cs typeface="+mn-ea"/>
                <a:sym typeface="+mn-lt"/>
              </a:rPr>
              <a:t>缺陷分析的</a:t>
            </a:r>
            <a:r>
              <a:rPr lang="zh-CN" altLang="en-US" sz="2400" kern="100" dirty="0">
                <a:solidFill>
                  <a:srgbClr val="C00000"/>
                </a:solidFill>
                <a:cs typeface="+mn-ea"/>
                <a:sym typeface="+mn-lt"/>
              </a:rPr>
              <a:t>注意事项</a:t>
            </a:r>
            <a:r>
              <a:rPr lang="zh-CN" altLang="en-US" sz="2400" kern="100" dirty="0">
                <a:cs typeface="+mn-ea"/>
                <a:sym typeface="+mn-lt"/>
              </a:rPr>
              <a:t>：</a:t>
            </a:r>
            <a:endParaRPr lang="en-US" altLang="zh-CN" sz="2400" kern="100" dirty="0">
              <a:cs typeface="+mn-ea"/>
              <a:sym typeface="+mn-lt"/>
            </a:endParaRPr>
          </a:p>
          <a:p>
            <a:pPr marL="800100" lvl="2" indent="-342900">
              <a:lnSpc>
                <a:spcPct val="150000"/>
              </a:lnSpc>
              <a:buClr>
                <a:srgbClr val="0054A3"/>
              </a:buClr>
              <a:buFont typeface="Wingdings" panose="05000000000000000000" pitchFamily="2" charset="2"/>
              <a:buChar char="p"/>
              <a:defRPr/>
            </a:pPr>
            <a:r>
              <a:rPr lang="zh-CN" altLang="en-US" sz="2000" kern="100" dirty="0">
                <a:cs typeface="+mn-ea"/>
                <a:sym typeface="+mn-lt"/>
              </a:rPr>
              <a:t>截止日期和优先级</a:t>
            </a:r>
            <a:endParaRPr lang="en-US" altLang="zh-CN" sz="2000" kern="100" dirty="0">
              <a:cs typeface="+mn-ea"/>
              <a:sym typeface="+mn-lt"/>
            </a:endParaRPr>
          </a:p>
          <a:p>
            <a:pPr marL="800100" lvl="2" indent="-342900">
              <a:lnSpc>
                <a:spcPct val="150000"/>
              </a:lnSpc>
              <a:buClr>
                <a:srgbClr val="0054A3"/>
              </a:buClr>
              <a:buFont typeface="Wingdings" panose="05000000000000000000" pitchFamily="2" charset="2"/>
              <a:buChar char="p"/>
              <a:defRPr/>
            </a:pPr>
            <a:r>
              <a:rPr lang="zh-CN" altLang="en-US" sz="2000" kern="100" dirty="0">
                <a:cs typeface="+mn-ea"/>
                <a:sym typeface="+mn-lt"/>
              </a:rPr>
              <a:t>检查和测试</a:t>
            </a:r>
            <a:endParaRPr lang="en-US" altLang="zh-CN" sz="2000" kern="100" dirty="0">
              <a:cs typeface="+mn-ea"/>
              <a:sym typeface="+mn-lt"/>
            </a:endParaRPr>
          </a:p>
          <a:p>
            <a:pPr marL="0" lvl="1">
              <a:lnSpc>
                <a:spcPct val="150000"/>
              </a:lnSpc>
              <a:buClr>
                <a:srgbClr val="0054A3"/>
              </a:buClr>
              <a:defRPr/>
            </a:pPr>
            <a:r>
              <a:rPr lang="zh-CN" altLang="en-US" sz="2400" kern="100" dirty="0">
                <a:cs typeface="+mn-ea"/>
                <a:sym typeface="+mn-lt"/>
              </a:rPr>
              <a:t>使用各种</a:t>
            </a:r>
            <a:r>
              <a:rPr lang="zh-CN" altLang="en-US" sz="2400" kern="100" dirty="0">
                <a:solidFill>
                  <a:srgbClr val="C00000"/>
                </a:solidFill>
                <a:cs typeface="+mn-ea"/>
                <a:sym typeface="+mn-lt"/>
              </a:rPr>
              <a:t>工具和技术辅助</a:t>
            </a:r>
            <a:r>
              <a:rPr lang="zh-CN" altLang="en-US" sz="2400" kern="100" dirty="0">
                <a:cs typeface="+mn-ea"/>
                <a:sym typeface="+mn-lt"/>
              </a:rPr>
              <a:t>缺陷分析。</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en-US" altLang="zh-CN" sz="2400" b="1" dirty="0">
                  <a:cs typeface="+mn-ea"/>
                  <a:sym typeface="+mn-lt"/>
                </a:rPr>
                <a:t>DevOps</a:t>
              </a:r>
            </a:p>
          </p:txBody>
        </p:sp>
      </p:grpSp>
      <p:sp>
        <p:nvSpPr>
          <p:cNvPr id="8" name="矩形 7"/>
          <p:cNvSpPr/>
          <p:nvPr/>
        </p:nvSpPr>
        <p:spPr>
          <a:xfrm>
            <a:off x="528955" y="2322830"/>
            <a:ext cx="11415395" cy="2306955"/>
          </a:xfrm>
          <a:prstGeom prst="rect">
            <a:avLst/>
          </a:prstGeom>
        </p:spPr>
        <p:txBody>
          <a:bodyPr wrap="square">
            <a:spAutoFit/>
          </a:bodyPr>
          <a:lstStyle/>
          <a:p>
            <a:pPr indent="457200" algn="just" eaLnBrk="1" hangingPunct="1">
              <a:lnSpc>
                <a:spcPct val="150000"/>
              </a:lnSpc>
              <a:spcAft>
                <a:spcPts val="0"/>
              </a:spcAft>
              <a:defRPr/>
            </a:pPr>
            <a:r>
              <a:rPr lang="zh-CN" sz="2400" kern="100" dirty="0">
                <a:cs typeface="+mn-ea"/>
                <a:sym typeface="+mn-lt"/>
              </a:rPr>
              <a:t>DevOps重视软件开发人员(Dev)，运维技术人员(Ops)和质量保障人员(QA)之间的沟通、合作，主张通过自动化的持续集成(Continuous</a:t>
            </a:r>
            <a:r>
              <a:rPr lang="en-US" altLang="zh-CN" sz="2400" kern="100" dirty="0">
                <a:cs typeface="+mn-ea"/>
                <a:sym typeface="+mn-lt"/>
              </a:rPr>
              <a:t> </a:t>
            </a:r>
            <a:r>
              <a:rPr lang="zh-CN" sz="2400" kern="100" dirty="0">
                <a:cs typeface="+mn-ea"/>
                <a:sym typeface="+mn-lt"/>
              </a:rPr>
              <a:t>Integration，CI)和持续交付(Continuous Delivery，CD)，来使得构建、测试、发布软件能够更加地快捷、频繁和可靠。</a:t>
            </a: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C58EBC6C-2525-45B4-0571-D0D167923384}"/>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en-US" altLang="zh-CN" sz="2400" b="1" dirty="0">
                  <a:cs typeface="+mn-ea"/>
                  <a:sym typeface="+mn-lt"/>
                </a:rPr>
                <a:t>DevOps</a:t>
              </a:r>
            </a:p>
          </p:txBody>
        </p:sp>
      </p:gr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07BF4580-EC42-49F9-B8F5-9A8A5CC5105E}"/>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
        <p:nvSpPr>
          <p:cNvPr id="5" name="文本框 4">
            <a:extLst>
              <a:ext uri="{FF2B5EF4-FFF2-40B4-BE49-F238E27FC236}">
                <a16:creationId xmlns:a16="http://schemas.microsoft.com/office/drawing/2014/main" id="{4DE4480F-33DD-FA28-175B-8870B3F25EBB}"/>
              </a:ext>
            </a:extLst>
          </p:cNvPr>
          <p:cNvSpPr txBox="1"/>
          <p:nvPr/>
        </p:nvSpPr>
        <p:spPr>
          <a:xfrm>
            <a:off x="1233268" y="2244575"/>
            <a:ext cx="10228975" cy="5016758"/>
          </a:xfrm>
          <a:prstGeom prst="rect">
            <a:avLst/>
          </a:prstGeom>
          <a:noFill/>
        </p:spPr>
        <p:txBody>
          <a:bodyPr wrap="square" rtlCol="0">
            <a:spAutoFit/>
          </a:bodyPr>
          <a:lstStyle/>
          <a:p>
            <a:r>
              <a:rPr lang="zh-CN" altLang="en-US" sz="2400" dirty="0"/>
              <a:t>持续集成（</a:t>
            </a:r>
            <a:r>
              <a:rPr lang="en-US" altLang="zh-CN" sz="2400" dirty="0"/>
              <a:t>CI</a:t>
            </a:r>
            <a:r>
              <a:rPr lang="zh-CN" altLang="en-US" sz="2400" dirty="0"/>
              <a:t>）：</a:t>
            </a:r>
            <a:endParaRPr lang="en-US" altLang="zh-CN" sz="2400" dirty="0"/>
          </a:p>
          <a:p>
            <a:pPr marL="800100" lvl="1" indent="-342900">
              <a:buClr>
                <a:srgbClr val="0054A3"/>
              </a:buClr>
              <a:buFont typeface="Wingdings" panose="05000000000000000000" pitchFamily="2" charset="2"/>
              <a:buChar char="p"/>
            </a:pPr>
            <a:r>
              <a:rPr lang="zh-CN" altLang="en-US" sz="2000" dirty="0">
                <a:solidFill>
                  <a:srgbClr val="C00000"/>
                </a:solidFill>
              </a:rPr>
              <a:t>定义</a:t>
            </a:r>
            <a:r>
              <a:rPr lang="zh-CN" altLang="en-US" sz="2000" dirty="0"/>
              <a:t>：</a:t>
            </a:r>
            <a:r>
              <a:rPr lang="zh-CN" altLang="zh-CN" sz="2000" dirty="0"/>
              <a:t>把代码合并、构建、测试集成在一起，不断地将代码合并到主干，然后自动进行构建和测试。</a:t>
            </a:r>
            <a:endParaRPr lang="en-US" altLang="zh-CN" sz="2000" dirty="0"/>
          </a:p>
          <a:p>
            <a:pPr marL="800100" lvl="1" indent="-342900">
              <a:buClr>
                <a:srgbClr val="0054A3"/>
              </a:buClr>
              <a:buFont typeface="Wingdings" panose="05000000000000000000" pitchFamily="2" charset="2"/>
              <a:buChar char="p"/>
            </a:pPr>
            <a:r>
              <a:rPr lang="zh-CN" altLang="en-US" sz="2000" dirty="0">
                <a:solidFill>
                  <a:srgbClr val="C00000"/>
                </a:solidFill>
              </a:rPr>
              <a:t>功能</a:t>
            </a:r>
            <a:r>
              <a:rPr lang="zh-CN" altLang="en-US" sz="2000" dirty="0"/>
              <a:t>：</a:t>
            </a:r>
            <a:r>
              <a:rPr lang="zh-CN" altLang="zh-CN" sz="2000" dirty="0"/>
              <a:t>有助于在开发周期的早期捕获 bug，从而降低修复成本。自动测试作为 CI过程的一部分执行，以确保质量。CI系统生成项目并将其馈送给发布流程，以推动频繁的部署。</a:t>
            </a:r>
            <a:endParaRPr lang="en-US" altLang="zh-CN" sz="2000" dirty="0"/>
          </a:p>
          <a:p>
            <a:r>
              <a:rPr lang="zh-CN" altLang="en-US" sz="2400" dirty="0"/>
              <a:t>持续交付（</a:t>
            </a:r>
            <a:r>
              <a:rPr lang="en-US" altLang="zh-CN" sz="2400" dirty="0"/>
              <a:t>CD</a:t>
            </a:r>
            <a:r>
              <a:rPr lang="zh-CN" altLang="en-US" sz="2400" dirty="0"/>
              <a:t>）：</a:t>
            </a:r>
            <a:endParaRPr lang="en-US" altLang="zh-CN" sz="2400" dirty="0"/>
          </a:p>
          <a:p>
            <a:pPr marL="800100" lvl="1" indent="-342900">
              <a:buClr>
                <a:srgbClr val="0054A3"/>
              </a:buClr>
              <a:buFont typeface="Wingdings" panose="05000000000000000000" pitchFamily="2" charset="2"/>
              <a:buChar char="p"/>
            </a:pPr>
            <a:r>
              <a:rPr lang="zh-CN" altLang="en-US" sz="2000" dirty="0">
                <a:solidFill>
                  <a:srgbClr val="C00000"/>
                </a:solidFill>
              </a:rPr>
              <a:t>定义</a:t>
            </a:r>
            <a:r>
              <a:rPr lang="zh-CN" altLang="en-US" sz="2000" dirty="0"/>
              <a:t>：</a:t>
            </a:r>
            <a:r>
              <a:rPr lang="zh-CN" altLang="zh-CN" sz="2000" dirty="0"/>
              <a:t>在</a:t>
            </a:r>
            <a:r>
              <a:rPr lang="en-US" altLang="zh-CN" sz="2000" dirty="0"/>
              <a:t>CI</a:t>
            </a:r>
            <a:r>
              <a:rPr lang="zh-CN" altLang="zh-CN" sz="2000" dirty="0"/>
              <a:t>的基础上完成软件构建，不断地将软件持续部署到测试、准生产生产等环境，并在相应环境进行操作</a:t>
            </a:r>
            <a:r>
              <a:rPr lang="zh-CN" altLang="en-US" sz="2000" dirty="0"/>
              <a:t>。</a:t>
            </a:r>
            <a:endParaRPr lang="en-US" altLang="zh-CN" sz="2000" dirty="0"/>
          </a:p>
          <a:p>
            <a:pPr marL="800100" lvl="1" indent="-342900">
              <a:buClr>
                <a:srgbClr val="0054A3"/>
              </a:buClr>
              <a:buFont typeface="Wingdings" panose="05000000000000000000" pitchFamily="2" charset="2"/>
              <a:buChar char="p"/>
            </a:pPr>
            <a:r>
              <a:rPr lang="zh-CN" altLang="zh-CN" sz="2000" dirty="0">
                <a:solidFill>
                  <a:srgbClr val="C00000"/>
                </a:solidFill>
              </a:rPr>
              <a:t>目标</a:t>
            </a:r>
            <a:r>
              <a:rPr lang="zh-CN" altLang="en-US" sz="2000" dirty="0"/>
              <a:t>：</a:t>
            </a:r>
            <a:r>
              <a:rPr lang="zh-CN" altLang="zh-CN" sz="2000" dirty="0"/>
              <a:t>是将产品交付给用户。</a:t>
            </a:r>
            <a:endParaRPr lang="en-US" altLang="zh-CN" sz="2000" dirty="0"/>
          </a:p>
          <a:p>
            <a:pPr marL="800100" lvl="1" indent="-342900">
              <a:buClr>
                <a:srgbClr val="0054A3"/>
              </a:buClr>
              <a:buFont typeface="Wingdings" panose="05000000000000000000" pitchFamily="2" charset="2"/>
              <a:buChar char="p"/>
            </a:pPr>
            <a:r>
              <a:rPr lang="zh-CN" altLang="en-US" sz="2000" dirty="0">
                <a:solidFill>
                  <a:srgbClr val="C00000"/>
                </a:solidFill>
              </a:rPr>
              <a:t>特点</a:t>
            </a:r>
            <a:r>
              <a:rPr lang="zh-CN" altLang="en-US" sz="2000" dirty="0"/>
              <a:t>：</a:t>
            </a:r>
            <a:r>
              <a:rPr lang="zh-CN" altLang="zh-CN" sz="2000" dirty="0"/>
              <a:t>CD更专注于具体实现，是 DevOps 方法与文化在组织、流程、工具上的实现。</a:t>
            </a:r>
            <a:endParaRPr lang="zh-CN" altLang="en-US" sz="2000" dirty="0"/>
          </a:p>
          <a:p>
            <a:endParaRPr lang="zh-CN" altLang="en-US" sz="2400" dirty="0"/>
          </a:p>
          <a:p>
            <a:endParaRPr lang="en-US" altLang="zh-CN" sz="2400" dirty="0"/>
          </a:p>
          <a:p>
            <a:endParaRPr lang="zh-CN" altLang="en-US" sz="24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en-US" altLang="zh-CN" sz="2400" b="1" dirty="0">
                  <a:cs typeface="+mn-ea"/>
                  <a:sym typeface="+mn-lt"/>
                </a:rPr>
                <a:t>DevOps</a:t>
              </a:r>
            </a:p>
          </p:txBody>
        </p:sp>
      </p:gr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4" name="文本框 3">
            <a:extLst>
              <a:ext uri="{FF2B5EF4-FFF2-40B4-BE49-F238E27FC236}">
                <a16:creationId xmlns:a16="http://schemas.microsoft.com/office/drawing/2014/main" id="{9B07B145-C9D3-9DE8-1DE5-CF4FB8FBF43A}"/>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
        <p:nvSpPr>
          <p:cNvPr id="5" name="文本框 4">
            <a:extLst>
              <a:ext uri="{FF2B5EF4-FFF2-40B4-BE49-F238E27FC236}">
                <a16:creationId xmlns:a16="http://schemas.microsoft.com/office/drawing/2014/main" id="{01C1D82D-D524-9B01-61A0-3E31AFB23C7B}"/>
              </a:ext>
            </a:extLst>
          </p:cNvPr>
          <p:cNvSpPr txBox="1"/>
          <p:nvPr/>
        </p:nvSpPr>
        <p:spPr>
          <a:xfrm>
            <a:off x="876860" y="2455834"/>
            <a:ext cx="8430513" cy="1754326"/>
          </a:xfrm>
          <a:prstGeom prst="rect">
            <a:avLst/>
          </a:prstGeom>
          <a:noFill/>
        </p:spPr>
        <p:txBody>
          <a:bodyPr wrap="none" rtlCol="0">
            <a:spAutoFit/>
          </a:bodyPr>
          <a:lstStyle/>
          <a:p>
            <a:r>
              <a:rPr lang="en-US" altLang="zh-CN" sz="2400" dirty="0"/>
              <a:t>DevOps</a:t>
            </a:r>
            <a:r>
              <a:rPr lang="zh-CN" altLang="en-US" sz="2400" dirty="0">
                <a:solidFill>
                  <a:srgbClr val="C00000"/>
                </a:solidFill>
              </a:rPr>
              <a:t>三步工作法</a:t>
            </a:r>
            <a:r>
              <a:rPr lang="zh-CN" altLang="en-US" sz="2400" dirty="0"/>
              <a:t>：</a:t>
            </a:r>
            <a:endParaRPr lang="en-US" altLang="zh-CN" sz="2400" dirty="0"/>
          </a:p>
          <a:p>
            <a:pPr marL="800100" lvl="1" indent="-342900">
              <a:buClr>
                <a:srgbClr val="0054A3"/>
              </a:buClr>
              <a:buFont typeface="Wingdings" panose="05000000000000000000" pitchFamily="2" charset="2"/>
              <a:buChar char="p"/>
            </a:pPr>
            <a:r>
              <a:rPr lang="zh-CN" altLang="en-US" sz="2000" dirty="0"/>
              <a:t>流动，使得工作能够在价值流中从左到右快速流动。</a:t>
            </a:r>
          </a:p>
          <a:p>
            <a:pPr marL="800100" lvl="1" indent="-342900">
              <a:buClr>
                <a:srgbClr val="0054A3"/>
              </a:buClr>
              <a:buFont typeface="Wingdings" panose="05000000000000000000" pitchFamily="2" charset="2"/>
              <a:buChar char="p"/>
            </a:pPr>
            <a:r>
              <a:rPr lang="zh-CN" altLang="en-US" sz="2000" dirty="0"/>
              <a:t>反馈，使得工作从右到左每个阶段能够快速、持续反馈。</a:t>
            </a:r>
          </a:p>
          <a:p>
            <a:pPr marL="800100" lvl="1" indent="-342900">
              <a:buClr>
                <a:srgbClr val="0054A3"/>
              </a:buClr>
              <a:buFont typeface="Wingdings" panose="05000000000000000000" pitchFamily="2" charset="2"/>
              <a:buChar char="p"/>
            </a:pPr>
            <a:r>
              <a:rPr lang="zh-CN" altLang="en-US" sz="2000" dirty="0"/>
              <a:t>持续学习与创新，建立高度信任文化，不断尝试，不断成长进步。</a:t>
            </a:r>
          </a:p>
          <a:p>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9" name="文本框 18"/>
          <p:cNvSpPr txBox="1"/>
          <p:nvPr/>
        </p:nvSpPr>
        <p:spPr>
          <a:xfrm>
            <a:off x="1062592" y="1697514"/>
            <a:ext cx="10740788" cy="4958715"/>
          </a:xfrm>
          <a:prstGeom prst="rect">
            <a:avLst/>
          </a:prstGeom>
          <a:noFill/>
        </p:spPr>
        <p:txBody>
          <a:bodyPr wrap="square">
            <a:noAutofit/>
          </a:bodyPr>
          <a:lstStyle/>
          <a:p>
            <a:pPr marL="342900" indent="-342900" eaLnBrk="1" hangingPunct="1">
              <a:lnSpc>
                <a:spcPct val="150000"/>
              </a:lnSpc>
              <a:buClr>
                <a:srgbClr val="0054A3"/>
              </a:buClr>
              <a:buSzPct val="70000"/>
              <a:buFont typeface="Wingdings" panose="05000000000000000000" pitchFamily="2" charset="2"/>
              <a:buChar char="p"/>
            </a:pPr>
            <a:r>
              <a:rPr lang="zh-CN" altLang="en-US" sz="2400" dirty="0">
                <a:solidFill>
                  <a:srgbClr val="C00000"/>
                </a:solidFill>
                <a:cs typeface="+mn-ea"/>
                <a:sym typeface="+mn-lt"/>
              </a:rPr>
              <a:t>重点</a:t>
            </a:r>
            <a:r>
              <a:rPr lang="zh-CN" altLang="en-US" sz="2400" dirty="0">
                <a:cs typeface="+mn-ea"/>
                <a:sym typeface="+mn-lt"/>
              </a:rPr>
              <a:t>：对现有软件组件的集成。</a:t>
            </a:r>
          </a:p>
          <a:p>
            <a:pPr marL="342900" indent="-342900" eaLnBrk="1" hangingPunct="1">
              <a:lnSpc>
                <a:spcPct val="150000"/>
              </a:lnSpc>
              <a:buClr>
                <a:srgbClr val="0054A3"/>
              </a:buClr>
              <a:buSzPct val="70000"/>
              <a:buFont typeface="Wingdings" panose="05000000000000000000" pitchFamily="2" charset="2"/>
              <a:buChar char="p"/>
            </a:pPr>
            <a:r>
              <a:rPr lang="zh-CN" altLang="en-US" sz="2400" dirty="0">
                <a:solidFill>
                  <a:srgbClr val="C00000"/>
                </a:solidFill>
                <a:cs typeface="+mn-ea"/>
                <a:sym typeface="+mn-lt"/>
              </a:rPr>
              <a:t>基本思想</a:t>
            </a:r>
            <a:r>
              <a:rPr lang="zh-CN" altLang="en-US" sz="2400" dirty="0">
                <a:cs typeface="+mn-ea"/>
                <a:sym typeface="+mn-lt"/>
              </a:rPr>
              <a:t>：从现有组件库中选用满足要求的组件，按照已经定义好的软件体系结构，通过基于组件的软件工程过程，对这些组件进行装配来开发一个软件系统。</a:t>
            </a:r>
          </a:p>
          <a:p>
            <a:pPr marL="342900" indent="-342900" eaLnBrk="1" hangingPunct="1">
              <a:lnSpc>
                <a:spcPct val="150000"/>
              </a:lnSpc>
              <a:buClr>
                <a:srgbClr val="0054A3"/>
              </a:buClr>
              <a:buSzPct val="70000"/>
              <a:buFont typeface="Wingdings" panose="05000000000000000000" pitchFamily="2" charset="2"/>
              <a:buChar char="p"/>
            </a:pPr>
            <a:r>
              <a:rPr lang="zh-CN" altLang="zh-CN" sz="2400" dirty="0">
                <a:cs typeface="+mn-ea"/>
                <a:sym typeface="+mn-lt"/>
              </a:rPr>
              <a:t>四类组件</a:t>
            </a:r>
          </a:p>
          <a:p>
            <a:pPr indent="457200" eaLnBrk="1" hangingPunct="1">
              <a:lnSpc>
                <a:spcPct val="150000"/>
              </a:lnSpc>
              <a:buClr>
                <a:srgbClr val="0070C0"/>
              </a:buClr>
              <a:buSzPct val="70000"/>
              <a:buNone/>
            </a:pPr>
            <a:r>
              <a:rPr lang="en-US" altLang="zh-CN" sz="2400" dirty="0">
                <a:cs typeface="+mn-ea"/>
                <a:sym typeface="+mn-lt"/>
              </a:rPr>
              <a:t>      </a:t>
            </a:r>
            <a:r>
              <a:rPr lang="zh-CN" altLang="zh-CN" sz="2400" dirty="0">
                <a:cs typeface="+mn-ea"/>
                <a:sym typeface="+mn-lt"/>
              </a:rPr>
              <a:t>第一类</a:t>
            </a:r>
            <a:r>
              <a:rPr lang="zh-CN" altLang="en-US" sz="2400" dirty="0">
                <a:cs typeface="+mn-ea"/>
                <a:sym typeface="+mn-lt"/>
              </a:rPr>
              <a:t>：</a:t>
            </a:r>
            <a:r>
              <a:rPr lang="zh-CN" altLang="zh-CN" sz="2400" dirty="0">
                <a:cs typeface="+mn-ea"/>
                <a:sym typeface="+mn-lt"/>
              </a:rPr>
              <a:t>供货商得到的商业组件</a:t>
            </a:r>
            <a:endParaRPr lang="en-US" altLang="zh-CN" sz="2400" dirty="0">
              <a:cs typeface="+mn-ea"/>
              <a:sym typeface="+mn-lt"/>
            </a:endParaRPr>
          </a:p>
          <a:p>
            <a:pPr indent="457200" eaLnBrk="1" hangingPunct="1">
              <a:lnSpc>
                <a:spcPct val="150000"/>
              </a:lnSpc>
              <a:buClr>
                <a:srgbClr val="0070C0"/>
              </a:buClr>
              <a:buSzPct val="70000"/>
              <a:buNone/>
            </a:pPr>
            <a:r>
              <a:rPr lang="en-US" altLang="zh-CN" sz="2400" dirty="0">
                <a:cs typeface="+mn-ea"/>
                <a:sym typeface="+mn-lt"/>
              </a:rPr>
              <a:t>      </a:t>
            </a:r>
            <a:r>
              <a:rPr lang="zh-CN" altLang="zh-CN" sz="2400" dirty="0">
                <a:cs typeface="+mn-ea"/>
                <a:sym typeface="+mn-lt"/>
              </a:rPr>
              <a:t>第二类</a:t>
            </a:r>
            <a:r>
              <a:rPr lang="zh-CN" altLang="en-US" sz="2400" dirty="0">
                <a:cs typeface="+mn-ea"/>
                <a:sym typeface="+mn-lt"/>
              </a:rPr>
              <a:t>：</a:t>
            </a:r>
            <a:r>
              <a:rPr lang="zh-CN" altLang="zh-CN" sz="2400" dirty="0">
                <a:cs typeface="+mn-ea"/>
                <a:sym typeface="+mn-lt"/>
              </a:rPr>
              <a:t>其他项目开发的内部组件，在项目中被复用</a:t>
            </a:r>
          </a:p>
          <a:p>
            <a:pPr marL="457200" lvl="1" indent="457200" eaLnBrk="1" hangingPunct="1">
              <a:lnSpc>
                <a:spcPct val="150000"/>
              </a:lnSpc>
              <a:buClr>
                <a:srgbClr val="0070C0"/>
              </a:buClr>
              <a:buSzPct val="70000"/>
              <a:buNone/>
            </a:pPr>
            <a:r>
              <a:rPr lang="en-US" altLang="zh-CN" sz="2400" dirty="0">
                <a:cs typeface="+mn-ea"/>
                <a:sym typeface="+mn-lt"/>
              </a:rPr>
              <a:t> </a:t>
            </a:r>
            <a:r>
              <a:rPr lang="zh-CN" altLang="zh-CN" sz="2400" dirty="0">
                <a:cs typeface="+mn-ea"/>
                <a:sym typeface="+mn-lt"/>
              </a:rPr>
              <a:t>第三类</a:t>
            </a:r>
            <a:r>
              <a:rPr lang="zh-CN" altLang="en-US" sz="2400" dirty="0">
                <a:cs typeface="+mn-ea"/>
                <a:sym typeface="+mn-lt"/>
              </a:rPr>
              <a:t>：</a:t>
            </a:r>
            <a:r>
              <a:rPr lang="zh-CN" altLang="zh-CN" sz="2400" dirty="0">
                <a:cs typeface="+mn-ea"/>
                <a:sym typeface="+mn-lt"/>
              </a:rPr>
              <a:t>内部开发的组件，修改后在其他项目中被复用</a:t>
            </a:r>
          </a:p>
          <a:p>
            <a:pPr marL="457200" lvl="1" indent="457200" eaLnBrk="1" hangingPunct="1">
              <a:lnSpc>
                <a:spcPct val="150000"/>
              </a:lnSpc>
              <a:buClr>
                <a:srgbClr val="0070C0"/>
              </a:buClr>
              <a:buSzPct val="70000"/>
              <a:buNone/>
            </a:pPr>
            <a:r>
              <a:rPr lang="en-US" altLang="zh-CN" sz="2400" dirty="0">
                <a:cs typeface="+mn-ea"/>
                <a:sym typeface="+mn-lt"/>
              </a:rPr>
              <a:t> </a:t>
            </a:r>
            <a:r>
              <a:rPr lang="zh-CN" altLang="zh-CN" sz="2400" dirty="0">
                <a:cs typeface="+mn-ea"/>
                <a:sym typeface="+mn-lt"/>
              </a:rPr>
              <a:t>第四类</a:t>
            </a:r>
            <a:r>
              <a:rPr lang="zh-CN" altLang="en-US" sz="2400" dirty="0">
                <a:cs typeface="+mn-ea"/>
                <a:sym typeface="+mn-lt"/>
              </a:rPr>
              <a:t>：</a:t>
            </a:r>
            <a:r>
              <a:rPr lang="zh-CN" altLang="zh-CN" sz="2400" dirty="0">
                <a:cs typeface="+mn-ea"/>
                <a:sym typeface="+mn-lt"/>
              </a:rPr>
              <a:t>重新创建的组件</a:t>
            </a:r>
            <a:endParaRPr lang="zh-CN" altLang="en-US" dirty="0">
              <a:cs typeface="+mn-ea"/>
              <a:sym typeface="+mn-lt"/>
            </a:endParaRPr>
          </a:p>
        </p:txBody>
      </p:sp>
      <p:sp>
        <p:nvSpPr>
          <p:cNvPr id="6" name="TextBox 6"/>
          <p:cNvSpPr txBox="1"/>
          <p:nvPr/>
        </p:nvSpPr>
        <p:spPr>
          <a:xfrm>
            <a:off x="425450" y="1106170"/>
            <a:ext cx="7124065"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1.1 </a:t>
            </a:r>
            <a:r>
              <a:rPr lang="zh-CN" altLang="en-US" sz="2800" b="1" dirty="0">
                <a:solidFill>
                  <a:schemeClr val="tx1">
                    <a:lumMod val="65000"/>
                    <a:lumOff val="35000"/>
                  </a:schemeClr>
                </a:solidFill>
                <a:cs typeface="+mn-ea"/>
                <a:sym typeface="+mn-lt"/>
              </a:rPr>
              <a:t>基于组件的软件开发重点与组成</a:t>
            </a: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3" name="矩形 32"/>
          <p:cNvSpPr/>
          <p:nvPr/>
        </p:nvSpPr>
        <p:spPr>
          <a:xfrm>
            <a:off x="315972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4"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组件开发</a:t>
            </a:r>
          </a:p>
        </p:txBody>
      </p:sp>
      <p:sp>
        <p:nvSpPr>
          <p:cNvPr id="35"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7" name="直接连接符 36"/>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40" name="直接连接符 39"/>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9"/>
          <p:cNvSpPr txBox="1"/>
          <p:nvPr/>
        </p:nvSpPr>
        <p:spPr>
          <a:xfrm>
            <a:off x="9203690" y="243840"/>
            <a:ext cx="259969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2" name="直接连接符 41"/>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en-US" altLang="zh-CN" sz="2400" b="1" dirty="0">
                  <a:cs typeface="+mn-ea"/>
                  <a:sym typeface="+mn-lt"/>
                </a:rPr>
                <a:t>DevOps</a:t>
              </a:r>
              <a:r>
                <a:rPr lang="zh-CN" altLang="en-US" sz="2400" b="1" dirty="0">
                  <a:cs typeface="+mn-ea"/>
                  <a:sym typeface="+mn-lt"/>
                </a:rPr>
                <a:t>的流动</a:t>
              </a:r>
            </a:p>
          </p:txBody>
        </p:sp>
      </p:grpSp>
      <p:sp>
        <p:nvSpPr>
          <p:cNvPr id="8" name="矩形 7"/>
          <p:cNvSpPr/>
          <p:nvPr/>
        </p:nvSpPr>
        <p:spPr>
          <a:xfrm>
            <a:off x="1012174" y="2227580"/>
            <a:ext cx="11179826" cy="4651979"/>
          </a:xfrm>
          <a:prstGeom prst="rect">
            <a:avLst/>
          </a:prstGeom>
        </p:spPr>
        <p:txBody>
          <a:bodyPr wrap="square">
            <a:spAutoFit/>
          </a:bodyPr>
          <a:lstStyle/>
          <a:p>
            <a:pPr marL="0" lvl="1" indent="-457200" eaLnBrk="1" hangingPunct="1">
              <a:lnSpc>
                <a:spcPct val="150000"/>
              </a:lnSpc>
              <a:spcAft>
                <a:spcPts val="0"/>
              </a:spcAft>
              <a:buClr>
                <a:srgbClr val="0054A3"/>
              </a:buClr>
              <a:buFont typeface="Wingdings" panose="05000000000000000000" charset="0"/>
              <a:buChar char="p"/>
              <a:defRPr/>
            </a:pPr>
            <a:r>
              <a:rPr sz="2000" kern="100" dirty="0" err="1">
                <a:solidFill>
                  <a:srgbClr val="C00000"/>
                </a:solidFill>
                <a:cs typeface="+mn-ea"/>
                <a:sym typeface="+mn-lt"/>
              </a:rPr>
              <a:t>可视化</a:t>
            </a:r>
            <a:r>
              <a:rPr lang="zh-CN" altLang="en-US" sz="2000" kern="100" dirty="0">
                <a:cs typeface="+mn-ea"/>
                <a:sym typeface="+mn-lt"/>
              </a:rPr>
              <a:t>：</a:t>
            </a:r>
            <a:r>
              <a:rPr sz="2000" kern="100" dirty="0">
                <a:cs typeface="+mn-ea"/>
                <a:sym typeface="+mn-lt"/>
              </a:rPr>
              <a:t>在 De</a:t>
            </a:r>
            <a:r>
              <a:rPr lang="en-US" sz="2000" kern="100" dirty="0">
                <a:cs typeface="+mn-ea"/>
                <a:sym typeface="+mn-lt"/>
              </a:rPr>
              <a:t>v</a:t>
            </a:r>
            <a:r>
              <a:rPr sz="2000" kern="100" dirty="0">
                <a:cs typeface="+mn-ea"/>
                <a:sym typeface="+mn-lt"/>
              </a:rPr>
              <a:t>Ops 领域里，通过可视化去管理价值流动。</a:t>
            </a:r>
          </a:p>
          <a:p>
            <a:pPr marL="0" lvl="1" indent="-457200" eaLnBrk="1" hangingPunct="1">
              <a:lnSpc>
                <a:spcPct val="150000"/>
              </a:lnSpc>
              <a:spcAft>
                <a:spcPts val="0"/>
              </a:spcAft>
              <a:buClr>
                <a:srgbClr val="0054A3"/>
              </a:buClr>
              <a:buFont typeface="Wingdings" panose="05000000000000000000" charset="0"/>
              <a:buChar char="p"/>
              <a:defRPr/>
            </a:pPr>
            <a:r>
              <a:rPr sz="2000" kern="100" dirty="0" err="1">
                <a:cs typeface="+mn-ea"/>
                <a:sym typeface="+mn-lt"/>
              </a:rPr>
              <a:t>限制在制品</a:t>
            </a:r>
            <a:r>
              <a:rPr lang="zh-CN" altLang="en-US" sz="2000" kern="100" dirty="0">
                <a:cs typeface="+mn-ea"/>
                <a:sym typeface="+mn-lt"/>
              </a:rPr>
              <a:t>：</a:t>
            </a:r>
            <a:r>
              <a:rPr sz="2000" kern="100" dirty="0" err="1">
                <a:solidFill>
                  <a:srgbClr val="C00000"/>
                </a:solidFill>
                <a:cs typeface="+mn-ea"/>
                <a:sym typeface="+mn-lt"/>
              </a:rPr>
              <a:t>限制并行</a:t>
            </a:r>
            <a:r>
              <a:rPr sz="2000" kern="100" dirty="0" err="1">
                <a:cs typeface="+mn-ea"/>
                <a:sym typeface="+mn-lt"/>
              </a:rPr>
              <a:t>的任务数量，可以加速价值流动速度，并且帮助快速发现和解决问题</a:t>
            </a:r>
            <a:r>
              <a:rPr sz="2000" kern="100" dirty="0">
                <a:cs typeface="+mn-ea"/>
                <a:sym typeface="+mn-lt"/>
              </a:rPr>
              <a:t>。</a:t>
            </a:r>
          </a:p>
          <a:p>
            <a:pPr marL="0" lvl="1" indent="-457200" eaLnBrk="1" hangingPunct="1">
              <a:lnSpc>
                <a:spcPct val="150000"/>
              </a:lnSpc>
              <a:spcAft>
                <a:spcPts val="0"/>
              </a:spcAft>
              <a:buClr>
                <a:srgbClr val="0054A3"/>
              </a:buClr>
              <a:buFont typeface="Wingdings" panose="05000000000000000000" charset="0"/>
              <a:buChar char="p"/>
              <a:defRPr/>
            </a:pPr>
            <a:r>
              <a:rPr sz="2000" kern="100" dirty="0" err="1">
                <a:cs typeface="+mn-ea"/>
                <a:sym typeface="+mn-lt"/>
              </a:rPr>
              <a:t>减小规模</a:t>
            </a:r>
            <a:r>
              <a:rPr lang="zh-CN" altLang="en-US" sz="2000" kern="100" dirty="0">
                <a:cs typeface="+mn-ea"/>
                <a:sym typeface="+mn-lt"/>
              </a:rPr>
              <a:t>：</a:t>
            </a:r>
            <a:r>
              <a:rPr sz="2000" kern="100" dirty="0" err="1">
                <a:cs typeface="+mn-ea"/>
                <a:sym typeface="+mn-lt"/>
              </a:rPr>
              <a:t>要</a:t>
            </a:r>
            <a:r>
              <a:rPr sz="2000" kern="100" dirty="0" err="1">
                <a:solidFill>
                  <a:srgbClr val="C00000"/>
                </a:solidFill>
                <a:cs typeface="+mn-ea"/>
                <a:sym typeface="+mn-lt"/>
              </a:rPr>
              <a:t>减小</a:t>
            </a:r>
            <a:r>
              <a:rPr sz="2000" kern="100" dirty="0" err="1">
                <a:cs typeface="+mn-ea"/>
                <a:sym typeface="+mn-lt"/>
              </a:rPr>
              <a:t>批量的</a:t>
            </a:r>
            <a:r>
              <a:rPr sz="2000" kern="100" dirty="0" err="1">
                <a:solidFill>
                  <a:srgbClr val="C00000"/>
                </a:solidFill>
                <a:cs typeface="+mn-ea"/>
                <a:sym typeface="+mn-lt"/>
              </a:rPr>
              <a:t>规模</a:t>
            </a:r>
            <a:r>
              <a:rPr sz="2000" kern="100" dirty="0" err="1">
                <a:cs typeface="+mn-ea"/>
                <a:sym typeface="+mn-lt"/>
              </a:rPr>
              <a:t>，</a:t>
            </a:r>
            <a:r>
              <a:rPr sz="2000" kern="100" dirty="0" err="1">
                <a:solidFill>
                  <a:srgbClr val="C00000"/>
                </a:solidFill>
                <a:cs typeface="+mn-ea"/>
                <a:sym typeface="+mn-lt"/>
              </a:rPr>
              <a:t>频繁提交</a:t>
            </a:r>
            <a:r>
              <a:rPr sz="2000" kern="100" dirty="0" err="1">
                <a:cs typeface="+mn-ea"/>
                <a:sym typeface="+mn-lt"/>
              </a:rPr>
              <a:t>代码、频繁集成和验证，才能更早地进行交付</a:t>
            </a:r>
            <a:r>
              <a:rPr sz="2000" kern="100" dirty="0">
                <a:cs typeface="+mn-ea"/>
                <a:sym typeface="+mn-lt"/>
              </a:rPr>
              <a:t>。</a:t>
            </a:r>
          </a:p>
          <a:p>
            <a:pPr marL="0" lvl="1" indent="-457200" eaLnBrk="1" hangingPunct="1">
              <a:lnSpc>
                <a:spcPct val="150000"/>
              </a:lnSpc>
              <a:spcAft>
                <a:spcPts val="0"/>
              </a:spcAft>
              <a:buClr>
                <a:srgbClr val="0054A3"/>
              </a:buClr>
              <a:buFont typeface="Wingdings" panose="05000000000000000000" charset="0"/>
              <a:buChar char="p"/>
              <a:defRPr/>
            </a:pPr>
            <a:r>
              <a:rPr sz="2000" kern="100" dirty="0" err="1">
                <a:cs typeface="+mn-ea"/>
                <a:sym typeface="+mn-lt"/>
              </a:rPr>
              <a:t>减少交接数量</a:t>
            </a:r>
            <a:r>
              <a:rPr lang="zh-CN" altLang="en-US" sz="2000" kern="100" dirty="0">
                <a:cs typeface="+mn-ea"/>
                <a:sym typeface="+mn-lt"/>
              </a:rPr>
              <a:t>：</a:t>
            </a:r>
            <a:r>
              <a:rPr sz="2000" kern="100" dirty="0" err="1">
                <a:cs typeface="+mn-ea"/>
                <a:sym typeface="+mn-lt"/>
              </a:rPr>
              <a:t>关注</a:t>
            </a:r>
            <a:r>
              <a:rPr sz="2000" kern="100" dirty="0" err="1">
                <a:solidFill>
                  <a:srgbClr val="C00000"/>
                </a:solidFill>
                <a:cs typeface="+mn-ea"/>
                <a:sym typeface="+mn-lt"/>
              </a:rPr>
              <a:t>自动和自助</a:t>
            </a:r>
            <a:r>
              <a:rPr sz="2000" kern="100" dirty="0" err="1">
                <a:cs typeface="+mn-ea"/>
                <a:sym typeface="+mn-lt"/>
              </a:rPr>
              <a:t>，自动化地完成日常操作，自助是</a:t>
            </a:r>
            <a:r>
              <a:rPr lang="zh-CN" sz="2000" kern="100" dirty="0">
                <a:cs typeface="+mn-ea"/>
                <a:sym typeface="+mn-lt"/>
              </a:rPr>
              <a:t>使</a:t>
            </a:r>
            <a:r>
              <a:rPr sz="2000" kern="100" dirty="0">
                <a:cs typeface="+mn-ea"/>
                <a:sym typeface="+mn-lt"/>
              </a:rPr>
              <a:t>上游开发人员用运维做的系统或平台完成一些任务。</a:t>
            </a:r>
            <a:r>
              <a:rPr lang="zh-CN" sz="2000" kern="100" dirty="0">
                <a:cs typeface="+mn-ea"/>
                <a:sym typeface="+mn-lt"/>
              </a:rPr>
              <a:t>减少</a:t>
            </a:r>
            <a:r>
              <a:rPr sz="2000" kern="100" dirty="0">
                <a:cs typeface="+mn-ea"/>
                <a:sym typeface="+mn-lt"/>
              </a:rPr>
              <a:t>过多交接带来的消耗。</a:t>
            </a:r>
          </a:p>
          <a:p>
            <a:pPr marL="0" lvl="1" indent="-457200" eaLnBrk="1" hangingPunct="1">
              <a:lnSpc>
                <a:spcPct val="150000"/>
              </a:lnSpc>
              <a:spcAft>
                <a:spcPts val="0"/>
              </a:spcAft>
              <a:buClr>
                <a:srgbClr val="0054A3"/>
              </a:buClr>
              <a:buFont typeface="Wingdings" panose="05000000000000000000" charset="0"/>
              <a:buChar char="p"/>
              <a:defRPr/>
            </a:pPr>
            <a:r>
              <a:rPr sz="2000" kern="100" dirty="0" err="1">
                <a:cs typeface="+mn-ea"/>
                <a:sym typeface="+mn-lt"/>
              </a:rPr>
              <a:t>持续识别和拓展约束</a:t>
            </a:r>
            <a:r>
              <a:rPr lang="zh-CN" altLang="en-US" sz="2000" kern="100" dirty="0">
                <a:cs typeface="+mn-ea"/>
                <a:sym typeface="+mn-lt"/>
              </a:rPr>
              <a:t>：</a:t>
            </a:r>
            <a:r>
              <a:rPr sz="2000" kern="100" dirty="0">
                <a:cs typeface="+mn-ea"/>
                <a:sym typeface="+mn-lt"/>
              </a:rPr>
              <a:t>只有在</a:t>
            </a:r>
            <a:r>
              <a:rPr sz="2000" kern="100" dirty="0">
                <a:solidFill>
                  <a:srgbClr val="C00000"/>
                </a:solidFill>
                <a:cs typeface="+mn-ea"/>
                <a:sym typeface="+mn-lt"/>
              </a:rPr>
              <a:t>瓶颈点</a:t>
            </a:r>
            <a:r>
              <a:rPr sz="2000" kern="100" dirty="0">
                <a:cs typeface="+mn-ea"/>
                <a:sym typeface="+mn-lt"/>
              </a:rPr>
              <a:t>处的改进才是真正有效的。第一步，识别瓶颈。第二步，考拓宽约束。第三步，协调整个组织配合上述决策。第四步，提升系统约束。第五步，如果这个约束解决，回到第一步，但不允许惰性导致系统约束，要持续解决约束。</a:t>
            </a:r>
          </a:p>
          <a:p>
            <a:pPr marL="0" lvl="1" indent="-457200" eaLnBrk="1" hangingPunct="1">
              <a:lnSpc>
                <a:spcPct val="150000"/>
              </a:lnSpc>
              <a:spcAft>
                <a:spcPts val="0"/>
              </a:spcAft>
              <a:buClr>
                <a:srgbClr val="0054A3"/>
              </a:buClr>
              <a:buFont typeface="Wingdings" panose="05000000000000000000" charset="0"/>
              <a:buChar char="p"/>
              <a:defRPr/>
            </a:pPr>
            <a:r>
              <a:rPr sz="2000" kern="100" dirty="0" err="1">
                <a:cs typeface="+mn-ea"/>
                <a:sym typeface="+mn-lt"/>
              </a:rPr>
              <a:t>在价值流中</a:t>
            </a:r>
            <a:r>
              <a:rPr sz="2000" kern="100" dirty="0" err="1">
                <a:solidFill>
                  <a:srgbClr val="C00000"/>
                </a:solidFill>
                <a:cs typeface="+mn-ea"/>
                <a:sym typeface="+mn-lt"/>
              </a:rPr>
              <a:t>消除浪费</a:t>
            </a:r>
            <a:r>
              <a:rPr lang="zh-CN" altLang="en-US" sz="2000" kern="100" dirty="0">
                <a:cs typeface="+mn-ea"/>
                <a:sym typeface="+mn-lt"/>
              </a:rPr>
              <a:t>：</a:t>
            </a:r>
            <a:r>
              <a:rPr sz="2000" kern="100" dirty="0" err="1">
                <a:cs typeface="+mn-ea"/>
                <a:sym typeface="+mn-lt"/>
              </a:rPr>
              <a:t>如减少额外的流程、额外的功能，减少任务切换浪费、等待浪费</a:t>
            </a:r>
            <a:r>
              <a:rPr lang="zh-CN" sz="2000" kern="100" dirty="0">
                <a:cs typeface="+mn-ea"/>
                <a:sym typeface="+mn-lt"/>
              </a:rPr>
              <a:t>等</a:t>
            </a:r>
            <a:endParaRPr sz="2000" kern="100" dirty="0">
              <a:cs typeface="+mn-ea"/>
              <a:sym typeface="+mn-lt"/>
            </a:endParaRPr>
          </a:p>
          <a:p>
            <a:pPr marL="914400" lvl="1" indent="-457200" algn="just" eaLnBrk="1" hangingPunct="1">
              <a:lnSpc>
                <a:spcPct val="150000"/>
              </a:lnSpc>
              <a:spcAft>
                <a:spcPts val="0"/>
              </a:spcAft>
              <a:buClr>
                <a:srgbClr val="0054A3"/>
              </a:buClr>
              <a:buFont typeface="Wingdings" panose="05000000000000000000" charset="0"/>
              <a:buChar char="p"/>
              <a:defRPr/>
            </a:pPr>
            <a:endParaRPr sz="20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3474026" y="1106170"/>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72E9A8D3-049A-F96A-5DD5-FBEEF2D96426}"/>
              </a:ext>
            </a:extLst>
          </p:cNvPr>
          <p:cNvSpPr txBox="1"/>
          <p:nvPr/>
        </p:nvSpPr>
        <p:spPr>
          <a:xfrm>
            <a:off x="10716403" y="6488668"/>
            <a:ext cx="1244764" cy="369332"/>
          </a:xfrm>
          <a:prstGeom prst="rect">
            <a:avLst/>
          </a:prstGeom>
          <a:noFill/>
        </p:spPr>
        <p:txBody>
          <a:bodyPr wrap="none" rtlCol="0">
            <a:spAutoFit/>
          </a:bodyPr>
          <a:lstStyle/>
          <a:p>
            <a:r>
              <a:rPr lang="zh-CN" altLang="en-US" dirty="0"/>
              <a:t>以</a:t>
            </a:r>
            <a:r>
              <a:rPr lang="en-US" altLang="zh-CN" dirty="0"/>
              <a:t>TAPD</a:t>
            </a:r>
            <a:r>
              <a:rPr lang="zh-CN" altLang="en-US" dirty="0"/>
              <a:t>为</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en-US" altLang="zh-CN" sz="2400" b="1" dirty="0">
                  <a:cs typeface="+mn-ea"/>
                  <a:sym typeface="+mn-lt"/>
                </a:rPr>
                <a:t>DevOps</a:t>
              </a:r>
              <a:r>
                <a:rPr lang="zh-CN" altLang="en-US" sz="2400" b="1" dirty="0">
                  <a:cs typeface="+mn-ea"/>
                  <a:sym typeface="+mn-lt"/>
                </a:rPr>
                <a:t>的反馈</a:t>
              </a:r>
            </a:p>
          </p:txBody>
        </p:sp>
      </p:gr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20180" y="3799011"/>
            <a:ext cx="4064000" cy="368300"/>
          </a:xfrm>
          <a:prstGeom prst="rect">
            <a:avLst/>
          </a:prstGeom>
          <a:noFill/>
        </p:spPr>
        <p:txBody>
          <a:bodyPr wrap="square" rtlCol="0">
            <a:spAutoFit/>
          </a:bodyPr>
          <a:lstStyle/>
          <a:p>
            <a:endParaRPr lang="zh-CN" altLang="en-US"/>
          </a:p>
        </p:txBody>
      </p:sp>
      <p:sp>
        <p:nvSpPr>
          <p:cNvPr id="4" name="文本框 3">
            <a:extLst>
              <a:ext uri="{FF2B5EF4-FFF2-40B4-BE49-F238E27FC236}">
                <a16:creationId xmlns:a16="http://schemas.microsoft.com/office/drawing/2014/main" id="{4F717582-005D-5400-43A0-7998082529E1}"/>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
        <p:nvSpPr>
          <p:cNvPr id="6" name="文本框 5">
            <a:extLst>
              <a:ext uri="{FF2B5EF4-FFF2-40B4-BE49-F238E27FC236}">
                <a16:creationId xmlns:a16="http://schemas.microsoft.com/office/drawing/2014/main" id="{56DC38BF-8DAE-B6DC-5DE1-C188C231A62E}"/>
              </a:ext>
            </a:extLst>
          </p:cNvPr>
          <p:cNvSpPr txBox="1"/>
          <p:nvPr/>
        </p:nvSpPr>
        <p:spPr>
          <a:xfrm>
            <a:off x="1105460" y="2490960"/>
            <a:ext cx="7555190" cy="2062103"/>
          </a:xfrm>
          <a:prstGeom prst="rect">
            <a:avLst/>
          </a:prstGeom>
          <a:noFill/>
        </p:spPr>
        <p:txBody>
          <a:bodyPr wrap="square">
            <a:spAutoFit/>
          </a:bodyPr>
          <a:lstStyle/>
          <a:p>
            <a:r>
              <a:rPr lang="zh-CN" altLang="en-US" sz="2400" dirty="0"/>
              <a:t>反馈的</a:t>
            </a:r>
            <a:r>
              <a:rPr lang="zh-CN" altLang="en-US" sz="2400" dirty="0">
                <a:solidFill>
                  <a:srgbClr val="C00000"/>
                </a:solidFill>
              </a:rPr>
              <a:t>四个实践</a:t>
            </a:r>
            <a:endParaRPr lang="en-US" altLang="zh-CN" sz="2400" dirty="0">
              <a:solidFill>
                <a:srgbClr val="C00000"/>
              </a:solidFill>
            </a:endParaRPr>
          </a:p>
          <a:p>
            <a:pPr marL="800100" lvl="1" indent="-342900">
              <a:buClr>
                <a:srgbClr val="0054A3"/>
              </a:buClr>
              <a:buFont typeface="Wingdings" panose="05000000000000000000" pitchFamily="2" charset="2"/>
              <a:buChar char="p"/>
            </a:pPr>
            <a:r>
              <a:rPr lang="zh-CN" altLang="en-US" sz="2000" dirty="0"/>
              <a:t>及时发现问题</a:t>
            </a:r>
            <a:endParaRPr lang="en-US" altLang="zh-CN" sz="2000" dirty="0"/>
          </a:p>
          <a:p>
            <a:pPr marL="800100" lvl="1" indent="-342900">
              <a:buClr>
                <a:srgbClr val="0054A3"/>
              </a:buClr>
              <a:buFont typeface="Wingdings" panose="05000000000000000000" pitchFamily="2" charset="2"/>
              <a:buChar char="p"/>
            </a:pPr>
            <a:r>
              <a:rPr lang="zh-CN" altLang="en-US" sz="2000" dirty="0"/>
              <a:t>密集解决问题、构建新的知识</a:t>
            </a:r>
            <a:endParaRPr lang="en-US" altLang="zh-CN" sz="2000" dirty="0"/>
          </a:p>
          <a:p>
            <a:pPr marL="800100" lvl="1" indent="-342900">
              <a:buClr>
                <a:srgbClr val="0054A3"/>
              </a:buClr>
              <a:buFont typeface="Wingdings" panose="05000000000000000000" pitchFamily="2" charset="2"/>
              <a:buChar char="p"/>
            </a:pPr>
            <a:r>
              <a:rPr lang="zh-CN" altLang="en-US" sz="2000" dirty="0"/>
              <a:t>将质量向源头推进</a:t>
            </a:r>
            <a:endParaRPr lang="en-US" altLang="zh-CN" sz="2000" dirty="0"/>
          </a:p>
          <a:p>
            <a:pPr marL="800100" lvl="1" indent="-342900">
              <a:buClr>
                <a:srgbClr val="0054A3"/>
              </a:buClr>
              <a:buFont typeface="Wingdings" panose="05000000000000000000" pitchFamily="2" charset="2"/>
              <a:buChar char="p"/>
            </a:pPr>
            <a:r>
              <a:rPr lang="zh-CN" altLang="en-US" sz="2000" dirty="0"/>
              <a:t>为下游工作进行优化</a:t>
            </a:r>
            <a:endParaRPr lang="en-US" altLang="zh-CN" sz="2000" dirty="0"/>
          </a:p>
          <a:p>
            <a:endParaRPr lang="en-US" altLang="zh-CN" sz="24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en-US" altLang="zh-CN" sz="2400" b="1" dirty="0">
                  <a:cs typeface="+mn-ea"/>
                  <a:sym typeface="+mn-lt"/>
                </a:rPr>
                <a:t>DevOps</a:t>
              </a:r>
              <a:r>
                <a:rPr lang="zh-CN" altLang="en-US" sz="2400" b="1" dirty="0">
                  <a:cs typeface="+mn-ea"/>
                  <a:sym typeface="+mn-lt"/>
                </a:rPr>
                <a:t>的持续学习和创新</a:t>
              </a:r>
            </a:p>
          </p:txBody>
        </p:sp>
      </p:grpSp>
      <p:sp>
        <p:nvSpPr>
          <p:cNvPr id="8" name="矩形 7"/>
          <p:cNvSpPr/>
          <p:nvPr/>
        </p:nvSpPr>
        <p:spPr>
          <a:xfrm>
            <a:off x="528955" y="2322830"/>
            <a:ext cx="11415395" cy="3728649"/>
          </a:xfrm>
          <a:prstGeom prst="rect">
            <a:avLst/>
          </a:prstGeom>
        </p:spPr>
        <p:txBody>
          <a:bodyPr wrap="square">
            <a:spAutoFit/>
          </a:bodyPr>
          <a:lstStyle/>
          <a:p>
            <a:pPr marL="800100" lvl="1" indent="-342900" eaLnBrk="1" hangingPunct="1">
              <a:lnSpc>
                <a:spcPct val="150000"/>
              </a:lnSpc>
              <a:spcAft>
                <a:spcPts val="0"/>
              </a:spcAft>
              <a:buClr>
                <a:srgbClr val="0054A3"/>
              </a:buClr>
              <a:buFont typeface="Wingdings" panose="05000000000000000000" charset="0"/>
              <a:buChar char="p"/>
              <a:defRPr/>
            </a:pPr>
            <a:r>
              <a:rPr sz="2000" kern="100" dirty="0" err="1">
                <a:cs typeface="+mn-ea"/>
                <a:sym typeface="+mn-lt"/>
              </a:rPr>
              <a:t>将改进做到</a:t>
            </a:r>
            <a:r>
              <a:rPr sz="2000" kern="100" dirty="0" err="1">
                <a:solidFill>
                  <a:srgbClr val="C00000"/>
                </a:solidFill>
                <a:cs typeface="+mn-ea"/>
                <a:sym typeface="+mn-lt"/>
              </a:rPr>
              <a:t>制度化</a:t>
            </a:r>
            <a:r>
              <a:rPr lang="zh-CN" altLang="en-US" sz="2000" kern="100" dirty="0">
                <a:cs typeface="+mn-ea"/>
                <a:sym typeface="+mn-lt"/>
              </a:rPr>
              <a:t>：</a:t>
            </a:r>
            <a:r>
              <a:rPr sz="2000" kern="100" dirty="0" err="1">
                <a:cs typeface="+mn-ea"/>
                <a:sym typeface="+mn-lt"/>
              </a:rPr>
              <a:t>安排时间解决技术瓶颈和修复缺陷，进行重构并改进代码和环境问题</a:t>
            </a:r>
            <a:r>
              <a:rPr sz="2000" kern="100" dirty="0">
                <a:cs typeface="+mn-ea"/>
                <a:sym typeface="+mn-lt"/>
              </a:rPr>
              <a:t>。</a:t>
            </a:r>
          </a:p>
          <a:p>
            <a:pPr marL="800100" lvl="1" indent="-342900" eaLnBrk="1" hangingPunct="1">
              <a:lnSpc>
                <a:spcPct val="150000"/>
              </a:lnSpc>
              <a:spcAft>
                <a:spcPts val="0"/>
              </a:spcAft>
              <a:buClr>
                <a:srgbClr val="0054A3"/>
              </a:buClr>
              <a:buFont typeface="Wingdings" panose="05000000000000000000" charset="0"/>
              <a:buChar char="p"/>
              <a:defRPr/>
            </a:pPr>
            <a:r>
              <a:rPr sz="2000" kern="100" dirty="0" err="1">
                <a:cs typeface="+mn-ea"/>
                <a:sym typeface="+mn-lt"/>
              </a:rPr>
              <a:t>开启组织学习和安全文化</a:t>
            </a:r>
            <a:r>
              <a:rPr lang="zh-CN" altLang="en-US" sz="2000" kern="100" dirty="0">
                <a:cs typeface="+mn-ea"/>
                <a:sym typeface="+mn-lt"/>
              </a:rPr>
              <a:t>：</a:t>
            </a:r>
            <a:r>
              <a:rPr sz="2000" kern="100" dirty="0">
                <a:cs typeface="+mn-ea"/>
                <a:sym typeface="+mn-lt"/>
              </a:rPr>
              <a:t>构建</a:t>
            </a:r>
            <a:r>
              <a:rPr sz="2000" kern="100" dirty="0">
                <a:solidFill>
                  <a:srgbClr val="C00000"/>
                </a:solidFill>
                <a:cs typeface="+mn-ea"/>
                <a:sym typeface="+mn-lt"/>
              </a:rPr>
              <a:t>生机型的文化</a:t>
            </a:r>
            <a:r>
              <a:rPr sz="2000" kern="100" dirty="0">
                <a:cs typeface="+mn-ea"/>
                <a:sym typeface="+mn-lt"/>
              </a:rPr>
              <a:t>，引导一个免责的故障事后分析机制，让学习过程变成良性的循环，重点并不在追责，而是转移到根因分析和对于恢复过程的改进</a:t>
            </a:r>
            <a:r>
              <a:rPr lang="zh-CN" altLang="en-US" sz="2000" kern="100" dirty="0">
                <a:cs typeface="+mn-ea"/>
                <a:sym typeface="+mn-lt"/>
              </a:rPr>
              <a:t>。</a:t>
            </a:r>
            <a:endParaRPr sz="2000" kern="100" dirty="0">
              <a:cs typeface="+mn-ea"/>
              <a:sym typeface="+mn-lt"/>
            </a:endParaRPr>
          </a:p>
          <a:p>
            <a:pPr marL="800100" lvl="1" indent="-342900" eaLnBrk="1" hangingPunct="1">
              <a:lnSpc>
                <a:spcPct val="150000"/>
              </a:lnSpc>
              <a:spcAft>
                <a:spcPts val="0"/>
              </a:spcAft>
              <a:buClr>
                <a:srgbClr val="0054A3"/>
              </a:buClr>
              <a:buFont typeface="Wingdings" panose="05000000000000000000" charset="0"/>
              <a:buChar char="p"/>
              <a:defRPr/>
            </a:pPr>
            <a:r>
              <a:rPr sz="2000" kern="100" dirty="0" err="1">
                <a:cs typeface="+mn-ea"/>
                <a:sym typeface="+mn-lt"/>
              </a:rPr>
              <a:t>将局部发现转为全局改进</a:t>
            </a:r>
            <a:r>
              <a:rPr lang="zh-CN" altLang="en-US" sz="2000" kern="100" dirty="0">
                <a:cs typeface="+mn-ea"/>
                <a:sym typeface="+mn-lt"/>
              </a:rPr>
              <a:t>：</a:t>
            </a:r>
            <a:r>
              <a:rPr sz="2000" kern="100" dirty="0" err="1">
                <a:cs typeface="+mn-ea"/>
                <a:sym typeface="+mn-lt"/>
              </a:rPr>
              <a:t>使事故分析报告可搜索，建</a:t>
            </a:r>
            <a:r>
              <a:rPr sz="2000" kern="100" dirty="0" err="1">
                <a:solidFill>
                  <a:srgbClr val="C00000"/>
                </a:solidFill>
                <a:cs typeface="+mn-ea"/>
                <a:sym typeface="+mn-lt"/>
              </a:rPr>
              <a:t>共享</a:t>
            </a:r>
            <a:r>
              <a:rPr sz="2000" kern="100" dirty="0" err="1">
                <a:cs typeface="+mn-ea"/>
                <a:sym typeface="+mn-lt"/>
              </a:rPr>
              <a:t>代码库，跨组织共享代码和配置，利用集体知识</a:t>
            </a:r>
            <a:r>
              <a:rPr sz="2000" kern="100" dirty="0">
                <a:cs typeface="+mn-ea"/>
                <a:sym typeface="+mn-lt"/>
              </a:rPr>
              <a:t>。</a:t>
            </a:r>
          </a:p>
          <a:p>
            <a:pPr marL="800100" lvl="1" indent="-342900" eaLnBrk="1" hangingPunct="1">
              <a:lnSpc>
                <a:spcPct val="150000"/>
              </a:lnSpc>
              <a:spcAft>
                <a:spcPts val="0"/>
              </a:spcAft>
              <a:buClr>
                <a:srgbClr val="0054A3"/>
              </a:buClr>
              <a:buFont typeface="Wingdings" panose="05000000000000000000" charset="0"/>
              <a:buChar char="p"/>
              <a:defRPr/>
            </a:pPr>
            <a:r>
              <a:rPr sz="2000" kern="100" dirty="0" err="1">
                <a:cs typeface="+mn-ea"/>
                <a:sym typeface="+mn-lt"/>
              </a:rPr>
              <a:t>在日常工作中注入恢复模式</a:t>
            </a:r>
            <a:r>
              <a:rPr lang="zh-CN" altLang="en-US" sz="2000" kern="100" dirty="0">
                <a:cs typeface="+mn-ea"/>
                <a:sym typeface="+mn-lt"/>
              </a:rPr>
              <a:t>：</a:t>
            </a:r>
            <a:r>
              <a:rPr sz="2000" kern="100" dirty="0" err="1">
                <a:cs typeface="+mn-ea"/>
                <a:sym typeface="+mn-lt"/>
              </a:rPr>
              <a:t>避免失败的最好办法是经常失败，经典的例子是</a:t>
            </a:r>
            <a:r>
              <a:rPr sz="2000" kern="100" dirty="0">
                <a:cs typeface="+mn-ea"/>
                <a:sym typeface="+mn-lt"/>
              </a:rPr>
              <a:t> Netflix的 Chaos Monkey </a:t>
            </a:r>
            <a:r>
              <a:rPr sz="2000" kern="100" dirty="0" err="1">
                <a:cs typeface="+mn-ea"/>
                <a:sym typeface="+mn-lt"/>
              </a:rPr>
              <a:t>工具，会在生产环境随机杀进程，</a:t>
            </a:r>
            <a:r>
              <a:rPr sz="2000" kern="100" dirty="0" err="1">
                <a:solidFill>
                  <a:srgbClr val="C00000"/>
                </a:solidFill>
                <a:cs typeface="+mn-ea"/>
                <a:sym typeface="+mn-lt"/>
              </a:rPr>
              <a:t>确保整个系统有强大的恢复能力</a:t>
            </a:r>
            <a:r>
              <a:rPr sz="2000" kern="100" dirty="0">
                <a:solidFill>
                  <a:srgbClr val="C00000"/>
                </a:solidFill>
                <a:cs typeface="+mn-ea"/>
                <a:sym typeface="+mn-lt"/>
              </a:rPr>
              <a:t>。</a:t>
            </a:r>
          </a:p>
          <a:p>
            <a:pPr indent="457200" algn="just" eaLnBrk="1" hangingPunct="1">
              <a:lnSpc>
                <a:spcPct val="150000"/>
              </a:lnSpc>
              <a:spcAft>
                <a:spcPts val="0"/>
              </a:spcAft>
              <a:defRPr/>
            </a:pPr>
            <a:endParaRPr sz="20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p:cNvSpPr txBox="1"/>
          <p:nvPr/>
        </p:nvSpPr>
        <p:spPr>
          <a:xfrm>
            <a:off x="1535430" y="2886075"/>
            <a:ext cx="4064000" cy="368300"/>
          </a:xfrm>
          <a:prstGeom prst="rect">
            <a:avLst/>
          </a:prstGeom>
          <a:noFill/>
        </p:spPr>
        <p:txBody>
          <a:bodyPr wrap="square" rtlCol="0">
            <a:spAutoFit/>
          </a:bodyPr>
          <a:lstStyle/>
          <a:p>
            <a:endParaRPr lang="zh-CN" altLang="en-US"/>
          </a:p>
        </p:txBody>
      </p:sp>
      <p:sp>
        <p:nvSpPr>
          <p:cNvPr id="4" name="文本框 3"/>
          <p:cNvSpPr txBox="1"/>
          <p:nvPr/>
        </p:nvSpPr>
        <p:spPr>
          <a:xfrm>
            <a:off x="1662430" y="3013075"/>
            <a:ext cx="4064000" cy="368300"/>
          </a:xfrm>
          <a:prstGeom prst="rect">
            <a:avLst/>
          </a:prstGeom>
          <a:noFill/>
        </p:spPr>
        <p:txBody>
          <a:bodyPr wrap="square" rtlCol="0">
            <a:spAutoFit/>
          </a:bodyPr>
          <a:lstStyle/>
          <a:p>
            <a:endParaRPr lang="zh-CN" altLang="en-US"/>
          </a:p>
        </p:txBody>
      </p:sp>
      <p:sp>
        <p:nvSpPr>
          <p:cNvPr id="5" name="文本框 4">
            <a:extLst>
              <a:ext uri="{FF2B5EF4-FFF2-40B4-BE49-F238E27FC236}">
                <a16:creationId xmlns:a16="http://schemas.microsoft.com/office/drawing/2014/main" id="{C43712BF-2137-9136-7722-CEBAA69ABCD9}"/>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报表</a:t>
              </a:r>
            </a:p>
          </p:txBody>
        </p:sp>
      </p:grpSp>
      <p:sp>
        <p:nvSpPr>
          <p:cNvPr id="8" name="矩形 7"/>
          <p:cNvSpPr/>
          <p:nvPr/>
        </p:nvSpPr>
        <p:spPr>
          <a:xfrm>
            <a:off x="528955" y="2322830"/>
            <a:ext cx="11415395" cy="4154170"/>
          </a:xfrm>
          <a:prstGeom prst="rect">
            <a:avLst/>
          </a:prstGeom>
        </p:spPr>
        <p:txBody>
          <a:bodyPr wrap="square">
            <a:spAutoFit/>
          </a:bodyPr>
          <a:lstStyle/>
          <a:p>
            <a:pPr indent="457200" algn="just" eaLnBrk="1" hangingPunct="1">
              <a:lnSpc>
                <a:spcPct val="150000"/>
              </a:lnSpc>
              <a:spcAft>
                <a:spcPts val="0"/>
              </a:spcAft>
              <a:defRPr/>
            </a:pPr>
            <a:r>
              <a:rPr sz="2400" kern="100" dirty="0" err="1">
                <a:cs typeface="+mn-ea"/>
                <a:sym typeface="+mn-lt"/>
              </a:rPr>
              <a:t>TAPD项目中的报表应用提供丰富的统计分析功能，帮助项目团队量化统筹管理项目，其中包括</a:t>
            </a:r>
            <a:r>
              <a:rPr lang="zh-CN" altLang="en-US" sz="2400" kern="100" dirty="0">
                <a:cs typeface="+mn-ea"/>
                <a:sym typeface="+mn-lt"/>
              </a:rPr>
              <a:t>：</a:t>
            </a:r>
            <a:endParaRPr sz="2400" kern="100" dirty="0">
              <a:cs typeface="+mn-ea"/>
              <a:sym typeface="+mn-lt"/>
            </a:endParaRPr>
          </a:p>
          <a:p>
            <a:pPr marL="1257300" lvl="2" indent="-342900" algn="just">
              <a:lnSpc>
                <a:spcPct val="150000"/>
              </a:lnSpc>
              <a:buClr>
                <a:srgbClr val="0054A3"/>
              </a:buClr>
              <a:buFont typeface="Wingdings" panose="05000000000000000000" charset="0"/>
              <a:buChar char="p"/>
              <a:defRPr/>
            </a:pPr>
            <a:r>
              <a:rPr sz="2000" kern="100" dirty="0">
                <a:cs typeface="+mn-ea"/>
                <a:sym typeface="+mn-lt"/>
              </a:rPr>
              <a:t>需求分布统计、需求时长统计、需求关联统计、需求燃烧图、需求累计流图</a:t>
            </a:r>
          </a:p>
          <a:p>
            <a:pPr marL="1257300" lvl="2" indent="-342900" algn="just">
              <a:lnSpc>
                <a:spcPct val="150000"/>
              </a:lnSpc>
              <a:buClr>
                <a:srgbClr val="0054A3"/>
              </a:buClr>
              <a:buFont typeface="Wingdings" panose="05000000000000000000" charset="0"/>
              <a:buChar char="p"/>
              <a:defRPr/>
            </a:pPr>
            <a:r>
              <a:rPr sz="2000" kern="100" dirty="0">
                <a:cs typeface="+mn-ea"/>
                <a:sym typeface="+mn-lt"/>
              </a:rPr>
              <a:t>缺陷分布统计、缺陷趋势统计、缺陷年龄统计、其他缺陷报表。</a:t>
            </a:r>
          </a:p>
          <a:p>
            <a:pPr marL="1257300" lvl="2" indent="-342900" algn="just">
              <a:lnSpc>
                <a:spcPct val="150000"/>
              </a:lnSpc>
              <a:buClr>
                <a:srgbClr val="0054A3"/>
              </a:buClr>
              <a:buFont typeface="Wingdings" panose="05000000000000000000" charset="0"/>
              <a:buChar char="p"/>
              <a:defRPr/>
            </a:pPr>
            <a:r>
              <a:rPr sz="2000" kern="100" dirty="0" err="1">
                <a:cs typeface="+mn-ea"/>
                <a:sym typeface="+mn-lt"/>
              </a:rPr>
              <a:t>看板工作项统计</a:t>
            </a:r>
            <a:endParaRPr sz="2000" kern="100" dirty="0">
              <a:cs typeface="+mn-ea"/>
              <a:sym typeface="+mn-lt"/>
            </a:endParaRPr>
          </a:p>
          <a:p>
            <a:pPr marL="1257300" lvl="2" indent="-342900" algn="just">
              <a:lnSpc>
                <a:spcPct val="150000"/>
              </a:lnSpc>
              <a:buClr>
                <a:srgbClr val="0054A3"/>
              </a:buClr>
              <a:buFont typeface="Wingdings" panose="05000000000000000000" charset="0"/>
              <a:buChar char="p"/>
              <a:defRPr/>
            </a:pPr>
            <a:r>
              <a:rPr sz="2000" kern="100" dirty="0" err="1">
                <a:cs typeface="+mn-ea"/>
                <a:sym typeface="+mn-lt"/>
              </a:rPr>
              <a:t>进度跟踪、工时花费报告</a:t>
            </a:r>
            <a:endParaRPr sz="2000" kern="100" dirty="0">
              <a:cs typeface="+mn-ea"/>
              <a:sym typeface="+mn-lt"/>
            </a:endParaRPr>
          </a:p>
          <a:p>
            <a:pPr indent="457200" algn="just" eaLnBrk="1" hangingPunct="1">
              <a:lnSpc>
                <a:spcPct val="150000"/>
              </a:lnSpc>
              <a:spcAft>
                <a:spcPts val="0"/>
              </a:spcAft>
              <a:defRPr/>
            </a:pPr>
            <a:r>
              <a:rPr sz="2400" kern="100" dirty="0">
                <a:cs typeface="+mn-ea"/>
                <a:sym typeface="+mn-lt"/>
              </a:rPr>
              <a:t>除了统计分析外，TAPD 还能智能生成需求报告、缺陷报告、任务报告、项目进度报告、测试报告等，并通过邮件形式知会项目成员。</a:t>
            </a: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5793AF62-79F1-9335-5218-4A7344E35BF7}"/>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报表的迭代</a:t>
              </a:r>
            </a:p>
          </p:txBody>
        </p:sp>
      </p:grpSp>
      <p:sp>
        <p:nvSpPr>
          <p:cNvPr id="8" name="矩形 7"/>
          <p:cNvSpPr/>
          <p:nvPr/>
        </p:nvSpPr>
        <p:spPr>
          <a:xfrm>
            <a:off x="528955" y="2322830"/>
            <a:ext cx="11415395" cy="2861310"/>
          </a:xfrm>
          <a:prstGeom prst="rect">
            <a:avLst/>
          </a:prstGeom>
        </p:spPr>
        <p:txBody>
          <a:bodyPr wrap="square">
            <a:spAutoFit/>
          </a:bodyPr>
          <a:lstStyle/>
          <a:p>
            <a:pPr indent="457200" algn="just" eaLnBrk="1" hangingPunct="1">
              <a:lnSpc>
                <a:spcPct val="150000"/>
              </a:lnSpc>
              <a:spcAft>
                <a:spcPts val="0"/>
              </a:spcAft>
              <a:defRPr/>
            </a:pPr>
            <a:r>
              <a:rPr sz="2400" kern="100" dirty="0" err="1">
                <a:cs typeface="+mn-ea"/>
                <a:sym typeface="+mn-lt"/>
              </a:rPr>
              <a:t>TAPD从迭代维度统计了多种项目开发数据，如迭代内的需求分配与执行、缺陷解决趋势、代码提交趋势、构建情况、代码质量情况等</a:t>
            </a:r>
            <a:r>
              <a:rPr sz="2400" kern="100" dirty="0">
                <a:cs typeface="+mn-ea"/>
                <a:sym typeface="+mn-lt"/>
              </a:rPr>
              <a:t>。</a:t>
            </a:r>
            <a:endParaRPr lang="en-US" sz="2400" kern="100" dirty="0">
              <a:cs typeface="+mn-ea"/>
              <a:sym typeface="+mn-lt"/>
            </a:endParaRPr>
          </a:p>
          <a:p>
            <a:pPr indent="457200" algn="just" eaLnBrk="1" hangingPunct="1">
              <a:lnSpc>
                <a:spcPct val="150000"/>
              </a:lnSpc>
              <a:spcAft>
                <a:spcPts val="0"/>
              </a:spcAft>
              <a:defRPr/>
            </a:pPr>
            <a:r>
              <a:rPr sz="2400" kern="100" dirty="0">
                <a:cs typeface="+mn-ea"/>
                <a:sym typeface="+mn-lt"/>
              </a:rPr>
              <a:t>通过数据报表，项目管理人员可以准确地分析实际工作进度与理想情况的偏差，在掌握迭代进度的情况下采取合理的行动，规划后期的迭代工作。</a:t>
            </a:r>
            <a:endParaRPr lang="en-US" sz="2400" kern="100" dirty="0">
              <a:cs typeface="+mn-ea"/>
              <a:sym typeface="+mn-lt"/>
            </a:endParaRPr>
          </a:p>
          <a:p>
            <a:pPr indent="457200" algn="just" eaLnBrk="1" hangingPunct="1">
              <a:lnSpc>
                <a:spcPct val="150000"/>
              </a:lnSpc>
              <a:spcAft>
                <a:spcPts val="0"/>
              </a:spcAft>
              <a:defRPr/>
            </a:pPr>
            <a:r>
              <a:rPr sz="2400" kern="100" dirty="0" err="1">
                <a:cs typeface="+mn-ea"/>
                <a:sym typeface="+mn-lt"/>
              </a:rPr>
              <a:t>TAPD还允许团队根据项目需求定制仪表盘</a:t>
            </a:r>
            <a:r>
              <a:rPr sz="2400" kern="100" dirty="0">
                <a:cs typeface="+mn-ea"/>
                <a:sym typeface="+mn-lt"/>
              </a:rPr>
              <a:t>。</a:t>
            </a: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789A09AD-B64E-E583-1008-E7AF88D55C61}"/>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报表的项目</a:t>
              </a:r>
            </a:p>
          </p:txBody>
        </p:sp>
      </p:grpSp>
      <p:sp>
        <p:nvSpPr>
          <p:cNvPr id="8" name="矩形 7"/>
          <p:cNvSpPr/>
          <p:nvPr/>
        </p:nvSpPr>
        <p:spPr>
          <a:xfrm>
            <a:off x="528955" y="2322830"/>
            <a:ext cx="11415395" cy="4267900"/>
          </a:xfrm>
          <a:prstGeom prst="rect">
            <a:avLst/>
          </a:prstGeom>
        </p:spPr>
        <p:txBody>
          <a:bodyPr wrap="square">
            <a:spAutoFit/>
          </a:bodyPr>
          <a:lstStyle/>
          <a:p>
            <a:pPr indent="457200" algn="just" eaLnBrk="1" hangingPunct="1">
              <a:lnSpc>
                <a:spcPct val="150000"/>
              </a:lnSpc>
              <a:spcAft>
                <a:spcPts val="0"/>
              </a:spcAft>
              <a:defRPr/>
            </a:pPr>
            <a:r>
              <a:rPr sz="2400" kern="100" dirty="0" err="1">
                <a:cs typeface="+mn-ea"/>
                <a:sym typeface="+mn-lt"/>
              </a:rPr>
              <a:t>TAPD平台能够统计各迭代的生产数据，还能从整个项目的视角汇总信息，帮助管理人员全面了解项目进展</a:t>
            </a:r>
            <a:r>
              <a:rPr sz="2400" kern="100" dirty="0">
                <a:cs typeface="+mn-ea"/>
                <a:sym typeface="+mn-lt"/>
              </a:rPr>
              <a:t>。</a:t>
            </a:r>
          </a:p>
          <a:p>
            <a:pPr indent="457200" algn="just" eaLnBrk="1" hangingPunct="1">
              <a:lnSpc>
                <a:spcPct val="150000"/>
              </a:lnSpc>
              <a:spcAft>
                <a:spcPts val="0"/>
              </a:spcAft>
              <a:defRPr/>
            </a:pPr>
            <a:r>
              <a:rPr sz="2400" kern="100" dirty="0" err="1">
                <a:cs typeface="+mn-ea"/>
                <a:sym typeface="+mn-lt"/>
              </a:rPr>
              <a:t>TAPD平台支持</a:t>
            </a:r>
            <a:r>
              <a:rPr sz="2400" kern="100" dirty="0" err="1">
                <a:solidFill>
                  <a:srgbClr val="C00000"/>
                </a:solidFill>
                <a:cs typeface="+mn-ea"/>
                <a:sym typeface="+mn-lt"/>
              </a:rPr>
              <a:t>两种报告形式</a:t>
            </a:r>
            <a:r>
              <a:rPr lang="zh-CN" altLang="en-US" sz="2400" kern="100" dirty="0">
                <a:cs typeface="+mn-ea"/>
                <a:sym typeface="+mn-lt"/>
              </a:rPr>
              <a:t>：</a:t>
            </a:r>
            <a:endParaRPr sz="2400" kern="100" dirty="0">
              <a:cs typeface="+mn-ea"/>
              <a:sym typeface="+mn-lt"/>
            </a:endParaRPr>
          </a:p>
          <a:p>
            <a:pPr marL="1371600" lvl="2" indent="-457200" algn="just">
              <a:lnSpc>
                <a:spcPct val="150000"/>
              </a:lnSpc>
              <a:buClr>
                <a:srgbClr val="0054A3"/>
              </a:buClr>
              <a:buFont typeface="Wingdings" panose="05000000000000000000" charset="0"/>
              <a:buChar char="p"/>
              <a:defRPr/>
            </a:pPr>
            <a:r>
              <a:rPr sz="2000" b="1" kern="100" dirty="0" err="1">
                <a:cs typeface="+mn-ea"/>
                <a:sym typeface="+mn-lt"/>
              </a:rPr>
              <a:t>项目报告</a:t>
            </a:r>
            <a:r>
              <a:rPr lang="zh-CN" altLang="en-US" sz="2000" b="1" kern="100" dirty="0">
                <a:cs typeface="+mn-ea"/>
                <a:sym typeface="+mn-lt"/>
              </a:rPr>
              <a:t>：</a:t>
            </a:r>
            <a:r>
              <a:rPr sz="2000" kern="100" dirty="0" err="1">
                <a:cs typeface="+mn-ea"/>
                <a:sym typeface="+mn-lt"/>
              </a:rPr>
              <a:t>汇总了项目的各种信息</a:t>
            </a:r>
            <a:r>
              <a:rPr sz="2000" kern="100" dirty="0">
                <a:cs typeface="+mn-ea"/>
                <a:sym typeface="+mn-lt"/>
              </a:rPr>
              <a:t>，</a:t>
            </a:r>
          </a:p>
          <a:p>
            <a:pPr marL="1371600" lvl="2" indent="-457200" algn="just">
              <a:lnSpc>
                <a:spcPct val="150000"/>
              </a:lnSpc>
              <a:buClr>
                <a:srgbClr val="0054A3"/>
              </a:buClr>
              <a:buFont typeface="Wingdings" panose="05000000000000000000" charset="0"/>
              <a:buChar char="p"/>
              <a:defRPr/>
            </a:pPr>
            <a:r>
              <a:rPr sz="2000" b="1" kern="100" dirty="0" err="1">
                <a:cs typeface="+mn-ea"/>
                <a:sym typeface="+mn-lt"/>
              </a:rPr>
              <a:t>定时报告</a:t>
            </a:r>
            <a:r>
              <a:rPr lang="zh-CN" altLang="en-US" sz="2000" b="1" kern="100" dirty="0">
                <a:cs typeface="+mn-ea"/>
                <a:sym typeface="+mn-lt"/>
              </a:rPr>
              <a:t>：</a:t>
            </a:r>
            <a:r>
              <a:rPr sz="2000" kern="100" dirty="0" err="1">
                <a:cs typeface="+mn-ea"/>
                <a:sym typeface="+mn-lt"/>
              </a:rPr>
              <a:t>按照设定的时间频率，将需求、任务、缺陷等统计数据发送给相关人员</a:t>
            </a:r>
            <a:r>
              <a:rPr sz="2000" kern="100" dirty="0">
                <a:cs typeface="+mn-ea"/>
                <a:sym typeface="+mn-lt"/>
              </a:rPr>
              <a:t>。</a:t>
            </a:r>
          </a:p>
          <a:p>
            <a:pPr indent="457200" algn="just" eaLnBrk="1" hangingPunct="1">
              <a:lnSpc>
                <a:spcPct val="150000"/>
              </a:lnSpc>
              <a:spcAft>
                <a:spcPts val="0"/>
              </a:spcAft>
              <a:defRPr/>
            </a:pPr>
            <a:r>
              <a:rPr lang="zh-CN" altLang="en-US" sz="2400" kern="100" dirty="0">
                <a:solidFill>
                  <a:srgbClr val="C00000"/>
                </a:solidFill>
                <a:cs typeface="+mn-ea"/>
                <a:sym typeface="+mn-lt"/>
              </a:rPr>
              <a:t>功能</a:t>
            </a:r>
            <a:r>
              <a:rPr lang="zh-CN" altLang="en-US" sz="2400" kern="100" dirty="0">
                <a:cs typeface="+mn-ea"/>
                <a:sym typeface="+mn-lt"/>
              </a:rPr>
              <a:t>：</a:t>
            </a:r>
            <a:r>
              <a:rPr sz="2400" kern="100" dirty="0" err="1">
                <a:cs typeface="+mn-ea"/>
                <a:sym typeface="+mn-lt"/>
              </a:rPr>
              <a:t>使得团队成员能够及时获取项目的最新动态，保持信息的同步和透明</a:t>
            </a:r>
            <a:r>
              <a:rPr sz="2400" kern="100" dirty="0">
                <a:cs typeface="+mn-ea"/>
                <a:sym typeface="+mn-lt"/>
              </a:rPr>
              <a:t>。</a:t>
            </a:r>
            <a:endParaRPr lang="en-US" sz="2400" kern="100" dirty="0">
              <a:cs typeface="+mn-ea"/>
              <a:sym typeface="+mn-lt"/>
            </a:endParaRPr>
          </a:p>
          <a:p>
            <a:pPr indent="457200" algn="just" eaLnBrk="1" hangingPunct="1">
              <a:lnSpc>
                <a:spcPct val="150000"/>
              </a:lnSpc>
              <a:spcAft>
                <a:spcPts val="0"/>
              </a:spcAft>
              <a:defRPr/>
            </a:pPr>
            <a:r>
              <a:rPr lang="zh-CN" altLang="en-US" sz="2400" kern="100" dirty="0">
                <a:cs typeface="+mn-ea"/>
                <a:sym typeface="+mn-lt"/>
              </a:rPr>
              <a:t>组织维度报表：能够将多个项目的生产数据信息进行汇总，帮助管理层实时监控多个项目的进展情况、交付质量，实现项目资源的有效调度。</a:t>
            </a:r>
            <a:endParaRPr sz="2400" kern="100" dirty="0">
              <a:cs typeface="+mn-ea"/>
              <a:sym typeface="+mn-lt"/>
            </a:endParaRP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BA85B27F-C745-3DF3-E5F8-642C8C4F25FA}"/>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文档</a:t>
              </a:r>
            </a:p>
          </p:txBody>
        </p:sp>
      </p:grpSp>
      <p:sp>
        <p:nvSpPr>
          <p:cNvPr id="8" name="矩形 7"/>
          <p:cNvSpPr/>
          <p:nvPr/>
        </p:nvSpPr>
        <p:spPr>
          <a:xfrm>
            <a:off x="528955" y="2322830"/>
            <a:ext cx="11415395" cy="2790572"/>
          </a:xfrm>
          <a:prstGeom prst="rect">
            <a:avLst/>
          </a:prstGeom>
        </p:spPr>
        <p:txBody>
          <a:bodyPr wrap="square">
            <a:spAutoFit/>
          </a:bodyPr>
          <a:lstStyle/>
          <a:p>
            <a:pPr indent="457200" algn="just" eaLnBrk="1" hangingPunct="1">
              <a:lnSpc>
                <a:spcPct val="150000"/>
              </a:lnSpc>
              <a:spcAft>
                <a:spcPts val="0"/>
              </a:spcAft>
              <a:defRPr/>
            </a:pPr>
            <a:r>
              <a:rPr sz="2400" kern="100" dirty="0" err="1">
                <a:cs typeface="+mn-ea"/>
                <a:sym typeface="+mn-lt"/>
              </a:rPr>
              <a:t>尽管敏捷开发强调</a:t>
            </a:r>
            <a:r>
              <a:rPr lang="zh-CN" altLang="en-US" sz="2400" kern="100" dirty="0">
                <a:cs typeface="+mn-ea"/>
                <a:sym typeface="+mn-lt"/>
              </a:rPr>
              <a:t>“</a:t>
            </a:r>
            <a:r>
              <a:rPr sz="2400" kern="100" dirty="0" err="1">
                <a:cs typeface="+mn-ea"/>
                <a:sym typeface="+mn-lt"/>
              </a:rPr>
              <a:t>可以工作的软件胜过面面俱到的文档</a:t>
            </a:r>
            <a:r>
              <a:rPr lang="zh-CN" altLang="en-US" sz="2400" kern="100" dirty="0">
                <a:cs typeface="+mn-ea"/>
                <a:sym typeface="+mn-lt"/>
              </a:rPr>
              <a:t>”</a:t>
            </a:r>
            <a:r>
              <a:rPr sz="2400" kern="100" dirty="0">
                <a:cs typeface="+mn-ea"/>
                <a:sym typeface="+mn-lt"/>
              </a:rPr>
              <a:t>，但是这并不意味着敏捷开发必须完全抛弃文档</a:t>
            </a:r>
            <a:r>
              <a:rPr lang="zh-CN" sz="2400" kern="100" dirty="0">
                <a:cs typeface="+mn-ea"/>
                <a:sym typeface="+mn-lt"/>
              </a:rPr>
              <a:t>。</a:t>
            </a:r>
            <a:r>
              <a:rPr sz="2400" kern="100" dirty="0" err="1">
                <a:cs typeface="+mn-ea"/>
                <a:sym typeface="+mn-lt"/>
              </a:rPr>
              <a:t>实际的软件开发过程中，市场分析、用户画像分析、软件维护记录、代码规范说明、代码接口说明等内容都可以通过文档的形式</a:t>
            </a:r>
            <a:r>
              <a:rPr lang="zh-CN" altLang="en-US" sz="2400" kern="100" dirty="0">
                <a:cs typeface="+mn-ea"/>
                <a:sym typeface="+mn-lt"/>
              </a:rPr>
              <a:t>保存</a:t>
            </a:r>
            <a:r>
              <a:rPr sz="2400" kern="100" dirty="0">
                <a:cs typeface="+mn-ea"/>
                <a:sym typeface="+mn-lt"/>
              </a:rPr>
              <a:t>。</a:t>
            </a:r>
          </a:p>
          <a:p>
            <a:pPr indent="457200" algn="just" eaLnBrk="1" hangingPunct="1">
              <a:lnSpc>
                <a:spcPct val="150000"/>
              </a:lnSpc>
              <a:spcAft>
                <a:spcPts val="0"/>
              </a:spcAft>
              <a:defRPr/>
            </a:pPr>
            <a:r>
              <a:rPr sz="2400" kern="100" dirty="0">
                <a:cs typeface="+mn-ea"/>
                <a:sym typeface="+mn-lt"/>
              </a:rPr>
              <a:t>TAPD提供了文档应用模块，允许团队成员在统一的平台上协同工作，共同撰写和维护文档资料，提高软件开发团队的工作效率。</a:t>
            </a: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a:p>
        </p:txBody>
      </p:sp>
      <p:sp>
        <p:nvSpPr>
          <p:cNvPr id="3" name="文本框 2">
            <a:extLst>
              <a:ext uri="{FF2B5EF4-FFF2-40B4-BE49-F238E27FC236}">
                <a16:creationId xmlns:a16="http://schemas.microsoft.com/office/drawing/2014/main" id="{1FF1F1B1-284D-D3A0-4FD1-4F6AC1701BF8}"/>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2.3 </a:t>
            </a:r>
            <a:r>
              <a:rPr lang="zh-CN" altLang="en-US" sz="2800" b="1" dirty="0">
                <a:solidFill>
                  <a:schemeClr val="tx1">
                    <a:lumMod val="65000"/>
                    <a:lumOff val="35000"/>
                  </a:schemeClr>
                </a:solidFill>
                <a:cs typeface="+mn-ea"/>
                <a:sym typeface="+mn-lt"/>
              </a:rPr>
              <a:t>敏捷的核心应用</a:t>
            </a:r>
          </a:p>
        </p:txBody>
      </p:sp>
      <p:grpSp>
        <p:nvGrpSpPr>
          <p:cNvPr id="21" name="组合 20"/>
          <p:cNvGrpSpPr/>
          <p:nvPr/>
        </p:nvGrpSpPr>
        <p:grpSpPr>
          <a:xfrm>
            <a:off x="841316" y="1807806"/>
            <a:ext cx="6696710" cy="460375"/>
            <a:chOff x="797704" y="1588468"/>
            <a:chExt cx="8613776"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44" y="1588468"/>
              <a:ext cx="8568036" cy="460375"/>
            </a:xfrm>
            <a:prstGeom prst="rect">
              <a:avLst/>
            </a:prstGeom>
            <a:noFill/>
          </p:spPr>
          <p:txBody>
            <a:bodyPr wrap="square" rtlCol="0">
              <a:spAutoFit/>
            </a:bodyPr>
            <a:lstStyle/>
            <a:p>
              <a:r>
                <a:rPr lang="zh-CN" altLang="en-US" sz="2400" b="1" dirty="0">
                  <a:cs typeface="+mn-ea"/>
                  <a:sym typeface="+mn-lt"/>
                </a:rPr>
                <a:t>文档</a:t>
              </a:r>
            </a:p>
          </p:txBody>
        </p:sp>
      </p:grpSp>
      <p:sp>
        <p:nvSpPr>
          <p:cNvPr id="8" name="矩形 7"/>
          <p:cNvSpPr/>
          <p:nvPr/>
        </p:nvSpPr>
        <p:spPr>
          <a:xfrm>
            <a:off x="528955" y="2322830"/>
            <a:ext cx="11415395" cy="4055021"/>
          </a:xfrm>
          <a:prstGeom prst="rect">
            <a:avLst/>
          </a:prstGeom>
        </p:spPr>
        <p:txBody>
          <a:bodyPr wrap="square">
            <a:spAutoFit/>
          </a:bodyPr>
          <a:lstStyle/>
          <a:p>
            <a:pPr indent="457200" algn="just" eaLnBrk="1" hangingPunct="1">
              <a:lnSpc>
                <a:spcPct val="150000"/>
              </a:lnSpc>
              <a:spcAft>
                <a:spcPts val="0"/>
              </a:spcAft>
              <a:defRPr/>
            </a:pPr>
            <a:r>
              <a:rPr sz="2400" kern="100" dirty="0" err="1">
                <a:cs typeface="+mn-ea"/>
                <a:sym typeface="+mn-lt"/>
              </a:rPr>
              <a:t>TAPD的文档</a:t>
            </a:r>
            <a:r>
              <a:rPr sz="2400" kern="100" dirty="0" err="1">
                <a:solidFill>
                  <a:srgbClr val="C00000"/>
                </a:solidFill>
                <a:cs typeface="+mn-ea"/>
                <a:sym typeface="+mn-lt"/>
              </a:rPr>
              <a:t>三个核心功能</a:t>
            </a:r>
            <a:r>
              <a:rPr lang="zh-CN" altLang="en-US" sz="2400" kern="100" dirty="0">
                <a:cs typeface="+mn-ea"/>
                <a:sym typeface="+mn-lt"/>
              </a:rPr>
              <a:t>：</a:t>
            </a:r>
            <a:r>
              <a:rPr sz="2400" kern="100" dirty="0" err="1">
                <a:cs typeface="+mn-ea"/>
                <a:sym typeface="+mn-lt"/>
              </a:rPr>
              <a:t>在线文档、思维导图和文件管理</a:t>
            </a:r>
            <a:r>
              <a:rPr sz="2400" kern="100" dirty="0">
                <a:cs typeface="+mn-ea"/>
                <a:sym typeface="+mn-lt"/>
              </a:rPr>
              <a:t>。</a:t>
            </a:r>
            <a:endParaRPr lang="en-US" sz="2400" kern="100" dirty="0">
              <a:cs typeface="+mn-ea"/>
              <a:sym typeface="+mn-lt"/>
            </a:endParaRPr>
          </a:p>
          <a:p>
            <a:pPr indent="457200" algn="just" eaLnBrk="1" hangingPunct="1">
              <a:lnSpc>
                <a:spcPct val="150000"/>
              </a:lnSpc>
              <a:spcAft>
                <a:spcPts val="0"/>
              </a:spcAft>
              <a:defRPr/>
            </a:pPr>
            <a:r>
              <a:rPr lang="zh-CN" altLang="en-US" sz="2400" kern="100" dirty="0">
                <a:cs typeface="+mn-ea"/>
                <a:sym typeface="+mn-lt"/>
              </a:rPr>
              <a:t>这些功能共同支持软件开发团队在</a:t>
            </a:r>
            <a:r>
              <a:rPr lang="en-US" altLang="zh-CN" sz="2400" kern="100" dirty="0">
                <a:cs typeface="+mn-ea"/>
                <a:sym typeface="+mn-lt"/>
              </a:rPr>
              <a:t>TAPD</a:t>
            </a:r>
            <a:r>
              <a:rPr lang="zh-CN" altLang="en-US" sz="2400" kern="100" dirty="0">
                <a:cs typeface="+mn-ea"/>
                <a:sym typeface="+mn-lt"/>
              </a:rPr>
              <a:t>平台上高效、安全地管理文档和资料。</a:t>
            </a:r>
            <a:endParaRPr sz="2400" kern="100" dirty="0">
              <a:cs typeface="+mn-ea"/>
              <a:sym typeface="+mn-lt"/>
            </a:endParaRPr>
          </a:p>
          <a:p>
            <a:pPr marL="1200150" lvl="2" indent="-285750" algn="just">
              <a:lnSpc>
                <a:spcPct val="150000"/>
              </a:lnSpc>
              <a:buClr>
                <a:srgbClr val="0054A3"/>
              </a:buClr>
              <a:buFont typeface="Wingdings" panose="05000000000000000000" charset="0"/>
              <a:buChar char="p"/>
              <a:defRPr/>
            </a:pPr>
            <a:r>
              <a:rPr kern="100" dirty="0" err="1">
                <a:cs typeface="+mn-ea"/>
                <a:sym typeface="+mn-lt"/>
              </a:rPr>
              <a:t>协作撰写</a:t>
            </a:r>
            <a:r>
              <a:rPr lang="zh-CN" altLang="en-US" kern="100" dirty="0">
                <a:cs typeface="+mn-ea"/>
                <a:sym typeface="+mn-lt"/>
              </a:rPr>
              <a:t>：</a:t>
            </a:r>
            <a:r>
              <a:rPr kern="100" dirty="0" err="1">
                <a:cs typeface="+mn-ea"/>
                <a:sym typeface="+mn-lt"/>
              </a:rPr>
              <a:t>多人在线协作编辑文档，提高工作效率</a:t>
            </a:r>
            <a:r>
              <a:rPr kern="100" dirty="0">
                <a:cs typeface="+mn-ea"/>
                <a:sym typeface="+mn-lt"/>
              </a:rPr>
              <a:t>。</a:t>
            </a:r>
          </a:p>
          <a:p>
            <a:pPr marL="1200150" lvl="2" indent="-285750" algn="just">
              <a:lnSpc>
                <a:spcPct val="150000"/>
              </a:lnSpc>
              <a:buClr>
                <a:srgbClr val="0054A3"/>
              </a:buClr>
              <a:buFont typeface="Wingdings" panose="05000000000000000000" charset="0"/>
              <a:buChar char="p"/>
              <a:defRPr/>
            </a:pPr>
            <a:r>
              <a:rPr kern="100" dirty="0" err="1">
                <a:cs typeface="+mn-ea"/>
                <a:sym typeface="+mn-lt"/>
              </a:rPr>
              <a:t>安全存储</a:t>
            </a:r>
            <a:r>
              <a:rPr lang="zh-CN" altLang="en-US" kern="100" dirty="0">
                <a:cs typeface="+mn-ea"/>
                <a:sym typeface="+mn-lt"/>
              </a:rPr>
              <a:t>：</a:t>
            </a:r>
            <a:r>
              <a:rPr kern="100" dirty="0" err="1">
                <a:cs typeface="+mn-ea"/>
                <a:sym typeface="+mn-lt"/>
              </a:rPr>
              <a:t>确保文档内容的安全存储，防止数据丢失</a:t>
            </a:r>
            <a:r>
              <a:rPr kern="100" dirty="0">
                <a:cs typeface="+mn-ea"/>
                <a:sym typeface="+mn-lt"/>
              </a:rPr>
              <a:t>。</a:t>
            </a:r>
          </a:p>
          <a:p>
            <a:pPr marL="1200150" lvl="2" indent="-285750" algn="just">
              <a:lnSpc>
                <a:spcPct val="150000"/>
              </a:lnSpc>
              <a:buClr>
                <a:srgbClr val="0054A3"/>
              </a:buClr>
              <a:buFont typeface="Wingdings" panose="05000000000000000000" charset="0"/>
              <a:buChar char="p"/>
              <a:defRPr/>
            </a:pPr>
            <a:r>
              <a:rPr kern="100" dirty="0" err="1">
                <a:cs typeface="+mn-ea"/>
                <a:sym typeface="+mn-lt"/>
              </a:rPr>
              <a:t>文件上传与转换</a:t>
            </a:r>
            <a:r>
              <a:rPr lang="zh-CN" altLang="en-US" kern="100" dirty="0">
                <a:cs typeface="+mn-ea"/>
                <a:sym typeface="+mn-lt"/>
              </a:rPr>
              <a:t>：</a:t>
            </a:r>
            <a:r>
              <a:rPr kern="100" dirty="0" err="1">
                <a:cs typeface="+mn-ea"/>
                <a:sym typeface="+mn-lt"/>
              </a:rPr>
              <a:t>支持上传Word、Excel、PPT等格式文件，并自动转换为在线文档，便于共享和协同编辑</a:t>
            </a:r>
            <a:r>
              <a:rPr kern="100" dirty="0">
                <a:cs typeface="+mn-ea"/>
                <a:sym typeface="+mn-lt"/>
              </a:rPr>
              <a:t>。</a:t>
            </a:r>
          </a:p>
          <a:p>
            <a:pPr marL="1200150" lvl="2" indent="-285750" algn="just">
              <a:lnSpc>
                <a:spcPct val="150000"/>
              </a:lnSpc>
              <a:buClr>
                <a:srgbClr val="0054A3"/>
              </a:buClr>
              <a:buFont typeface="Wingdings" panose="05000000000000000000" charset="0"/>
              <a:buChar char="p"/>
              <a:defRPr/>
            </a:pPr>
            <a:r>
              <a:rPr kern="100" dirty="0" err="1">
                <a:cs typeface="+mn-ea"/>
                <a:sym typeface="+mn-lt"/>
              </a:rPr>
              <a:t>文档管理</a:t>
            </a:r>
            <a:r>
              <a:rPr lang="zh-CN" altLang="en-US" kern="100" dirty="0">
                <a:cs typeface="+mn-ea"/>
                <a:sym typeface="+mn-lt"/>
              </a:rPr>
              <a:t>：</a:t>
            </a:r>
            <a:r>
              <a:rPr kern="100" dirty="0" err="1">
                <a:cs typeface="+mn-ea"/>
                <a:sym typeface="+mn-lt"/>
              </a:rPr>
              <a:t>通过文件夹和多目录层级方式管理大量文档，保持组织有序</a:t>
            </a:r>
            <a:r>
              <a:rPr kern="100" dirty="0">
                <a:cs typeface="+mn-ea"/>
                <a:sym typeface="+mn-lt"/>
              </a:rPr>
              <a:t>。</a:t>
            </a:r>
          </a:p>
          <a:p>
            <a:pPr marL="1200150" lvl="2" indent="-285750" algn="just">
              <a:lnSpc>
                <a:spcPct val="150000"/>
              </a:lnSpc>
              <a:buClr>
                <a:srgbClr val="0054A3"/>
              </a:buClr>
              <a:buFont typeface="Wingdings" panose="05000000000000000000" charset="0"/>
              <a:buChar char="p"/>
              <a:defRPr/>
            </a:pPr>
            <a:r>
              <a:rPr kern="100" dirty="0" err="1">
                <a:cs typeface="+mn-ea"/>
                <a:sym typeface="+mn-lt"/>
              </a:rPr>
              <a:t>评论与讨论</a:t>
            </a:r>
            <a:r>
              <a:rPr lang="zh-CN" altLang="en-US" kern="100" dirty="0">
                <a:cs typeface="+mn-ea"/>
                <a:sym typeface="+mn-lt"/>
              </a:rPr>
              <a:t>：</a:t>
            </a:r>
            <a:r>
              <a:rPr kern="100" dirty="0" err="1">
                <a:cs typeface="+mn-ea"/>
                <a:sym typeface="+mn-lt"/>
              </a:rPr>
              <a:t>允许团队成员对文档内容进行评论和讨论，促进深度协作</a:t>
            </a:r>
            <a:r>
              <a:rPr kern="100" dirty="0">
                <a:cs typeface="+mn-ea"/>
                <a:sym typeface="+mn-lt"/>
              </a:rPr>
              <a:t>。</a:t>
            </a:r>
          </a:p>
          <a:p>
            <a:pPr marL="1200150" lvl="2" indent="-285750" algn="just">
              <a:lnSpc>
                <a:spcPct val="150000"/>
              </a:lnSpc>
              <a:buClr>
                <a:srgbClr val="0054A3"/>
              </a:buClr>
              <a:buFont typeface="Wingdings" panose="05000000000000000000" charset="0"/>
              <a:buChar char="p"/>
              <a:defRPr/>
            </a:pPr>
            <a:r>
              <a:rPr kern="100" dirty="0" err="1">
                <a:cs typeface="+mn-ea"/>
                <a:sym typeface="+mn-lt"/>
              </a:rPr>
              <a:t>变更与下载记录</a:t>
            </a:r>
            <a:r>
              <a:rPr lang="zh-CN" altLang="en-US" kern="100" dirty="0">
                <a:cs typeface="+mn-ea"/>
                <a:sym typeface="+mn-lt"/>
              </a:rPr>
              <a:t>：</a:t>
            </a:r>
            <a:r>
              <a:rPr kern="100" dirty="0" err="1">
                <a:cs typeface="+mn-ea"/>
                <a:sym typeface="+mn-lt"/>
              </a:rPr>
              <a:t>记录所有文档的变更和下载信息，便于追溯访问情况，保障项目信息安全</a:t>
            </a:r>
            <a:r>
              <a:rPr kern="100" dirty="0">
                <a:cs typeface="+mn-ea"/>
                <a:sym typeface="+mn-lt"/>
              </a:rPr>
              <a:t>。</a:t>
            </a:r>
          </a:p>
        </p:txBody>
      </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p:cNvSpPr txBox="1"/>
          <p:nvPr/>
        </p:nvSpPr>
        <p:spPr>
          <a:xfrm>
            <a:off x="1408430" y="2759075"/>
            <a:ext cx="4064000" cy="368300"/>
          </a:xfrm>
          <a:prstGeom prst="rect">
            <a:avLst/>
          </a:prstGeom>
          <a:noFill/>
        </p:spPr>
        <p:txBody>
          <a:bodyPr wrap="square" rtlCol="0">
            <a:spAutoFit/>
          </a:bodyPr>
          <a:lstStyle/>
          <a:p>
            <a:endParaRPr lang="zh-CN" altLang="en-US" dirty="0"/>
          </a:p>
        </p:txBody>
      </p:sp>
      <p:sp>
        <p:nvSpPr>
          <p:cNvPr id="3" name="文本框 2">
            <a:extLst>
              <a:ext uri="{FF2B5EF4-FFF2-40B4-BE49-F238E27FC236}">
                <a16:creationId xmlns:a16="http://schemas.microsoft.com/office/drawing/2014/main" id="{2018FE23-53B6-3154-B303-F43477D65294}"/>
              </a:ext>
            </a:extLst>
          </p:cNvPr>
          <p:cNvSpPr txBox="1"/>
          <p:nvPr/>
        </p:nvSpPr>
        <p:spPr>
          <a:xfrm>
            <a:off x="10716403" y="6488668"/>
            <a:ext cx="1475597" cy="369332"/>
          </a:xfrm>
          <a:prstGeom prst="rect">
            <a:avLst/>
          </a:prstGeom>
          <a:noFill/>
        </p:spPr>
        <p:txBody>
          <a:bodyPr wrap="none" rtlCol="0">
            <a:spAutoFit/>
          </a:bodyPr>
          <a:lstStyle/>
          <a:p>
            <a:r>
              <a:rPr lang="zh-CN" altLang="en-US" dirty="0"/>
              <a:t>以</a:t>
            </a:r>
            <a:r>
              <a:rPr lang="en-US" altLang="zh-CN" dirty="0"/>
              <a:t>TAPD</a:t>
            </a:r>
            <a:r>
              <a:rPr lang="zh-CN" altLang="en-US" dirty="0"/>
              <a:t>为例</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Part.03</a:t>
            </a:r>
          </a:p>
        </p:txBody>
      </p:sp>
      <p:sp>
        <p:nvSpPr>
          <p:cNvPr id="9" name="文本框 8"/>
          <p:cNvSpPr txBox="1"/>
          <p:nvPr/>
        </p:nvSpPr>
        <p:spPr>
          <a:xfrm>
            <a:off x="2446655" y="4789805"/>
            <a:ext cx="7402195"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软件功能成熟度模型集成</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531939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3.1 </a:t>
            </a:r>
            <a:r>
              <a:rPr lang="zh-CN" altLang="en-US" sz="2800" b="1" dirty="0">
                <a:solidFill>
                  <a:schemeClr val="tx1">
                    <a:lumMod val="65000"/>
                    <a:lumOff val="35000"/>
                  </a:schemeClr>
                </a:solidFill>
                <a:cs typeface="+mn-ea"/>
                <a:sym typeface="+mn-lt"/>
              </a:rPr>
              <a:t>能力成熟度模型</a:t>
            </a:r>
          </a:p>
        </p:txBody>
      </p:sp>
      <p:grpSp>
        <p:nvGrpSpPr>
          <p:cNvPr id="9" name="组合 8"/>
          <p:cNvGrpSpPr/>
          <p:nvPr/>
        </p:nvGrpSpPr>
        <p:grpSpPr>
          <a:xfrm>
            <a:off x="757077" y="2049687"/>
            <a:ext cx="5067300" cy="460375"/>
            <a:chOff x="797682" y="1547044"/>
            <a:chExt cx="6517915" cy="46037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0375"/>
            </a:xfrm>
            <a:prstGeom prst="rect">
              <a:avLst/>
            </a:prstGeom>
            <a:noFill/>
          </p:spPr>
          <p:txBody>
            <a:bodyPr wrap="square" rtlCol="0">
              <a:spAutoFit/>
            </a:bodyPr>
            <a:lstStyle/>
            <a:p>
              <a:pPr algn="l">
                <a:buClrTx/>
                <a:buSzTx/>
                <a:buFontTx/>
              </a:pPr>
              <a:r>
                <a:rPr lang="zh-CN" altLang="en-US" sz="2400" dirty="0">
                  <a:cs typeface="+mn-ea"/>
                  <a:sym typeface="+mn-lt"/>
                </a:rPr>
                <a:t>能力成熟度模型的定义</a:t>
              </a:r>
            </a:p>
          </p:txBody>
        </p:sp>
      </p:grpSp>
      <p:sp>
        <p:nvSpPr>
          <p:cNvPr id="8" name="矩形 7"/>
          <p:cNvSpPr/>
          <p:nvPr/>
        </p:nvSpPr>
        <p:spPr>
          <a:xfrm>
            <a:off x="792687" y="2670175"/>
            <a:ext cx="9825577" cy="4455835"/>
          </a:xfrm>
          <a:prstGeom prst="rect">
            <a:avLst/>
          </a:prstGeom>
        </p:spPr>
        <p:txBody>
          <a:bodyPr wrap="square">
            <a:spAutoFit/>
          </a:bodyPr>
          <a:lstStyle/>
          <a:p>
            <a:pPr marL="0" marR="0" lvl="0" indent="457200" defTabSz="914400" rtl="0" eaLnBrk="1" fontAlgn="base" latinLnBrk="0" hangingPunct="1">
              <a:lnSpc>
                <a:spcPct val="150000"/>
              </a:lnSpc>
              <a:spcBef>
                <a:spcPct val="0"/>
              </a:spcBef>
              <a:spcAft>
                <a:spcPts val="0"/>
              </a:spcAft>
              <a:buClrTx/>
              <a:buSzTx/>
              <a:buFontTx/>
              <a:buNone/>
              <a:defRPr/>
            </a:pPr>
            <a:r>
              <a:rPr kumimoji="0" lang="en-US" altLang="zh-CN" sz="2400" b="0" i="0" u="none" strike="noStrike" kern="100" cap="none" spc="0" normalizeH="0" baseline="0" noProof="0" dirty="0">
                <a:ln>
                  <a:noFill/>
                </a:ln>
                <a:solidFill>
                  <a:srgbClr val="C00000"/>
                </a:solidFill>
                <a:effectLst/>
                <a:uLnTx/>
                <a:uFillTx/>
                <a:cs typeface="+mn-ea"/>
                <a:sym typeface="+mn-lt"/>
              </a:rPr>
              <a:t>能力成熟度模型</a:t>
            </a:r>
            <a:r>
              <a:rPr kumimoji="0" lang="en-US" altLang="zh-CN" sz="2400" b="0" i="0" u="none" strike="noStrike" kern="100" cap="none" spc="0" normalizeH="0" baseline="0" noProof="0" dirty="0">
                <a:ln>
                  <a:noFill/>
                </a:ln>
                <a:solidFill>
                  <a:schemeClr val="tx1"/>
                </a:solidFill>
                <a:effectLst/>
                <a:uLnTx/>
                <a:uFillTx/>
                <a:cs typeface="+mn-ea"/>
                <a:sym typeface="+mn-lt"/>
              </a:rPr>
              <a:t>(Capability Maturity </a:t>
            </a:r>
            <a:r>
              <a:rPr kumimoji="0" lang="en-US" altLang="zh-CN" sz="2400" b="0" i="0" u="none" strike="noStrike" kern="100" cap="none" spc="0" normalizeH="0" baseline="0" noProof="0" dirty="0" err="1">
                <a:ln>
                  <a:noFill/>
                </a:ln>
                <a:solidFill>
                  <a:schemeClr val="tx1"/>
                </a:solidFill>
                <a:effectLst/>
                <a:uLnTx/>
                <a:uFillTx/>
                <a:cs typeface="+mn-ea"/>
                <a:sym typeface="+mn-lt"/>
              </a:rPr>
              <a:t>Model，CMM</a:t>
            </a:r>
            <a:r>
              <a:rPr kumimoji="0" lang="en-US" altLang="zh-CN" sz="2400" b="0" i="0" u="none" strike="noStrike" kern="100" cap="none" spc="0" normalizeH="0" baseline="0" noProof="0" dirty="0">
                <a:ln>
                  <a:noFill/>
                </a:ln>
                <a:solidFill>
                  <a:schemeClr val="tx1"/>
                </a:solidFill>
                <a:effectLst/>
                <a:uLnTx/>
                <a:uFillTx/>
                <a:cs typeface="+mn-ea"/>
                <a:sym typeface="+mn-lt"/>
              </a:rPr>
              <a:t>)</a:t>
            </a:r>
            <a:r>
              <a:rPr kumimoji="0" lang="zh-CN" altLang="en-US" sz="2400" b="0" i="0" u="none" strike="noStrike" kern="100" cap="none" spc="0" normalizeH="0" baseline="0" noProof="0" dirty="0">
                <a:ln>
                  <a:noFill/>
                </a:ln>
                <a:solidFill>
                  <a:schemeClr val="tx1"/>
                </a:solidFill>
                <a:effectLst/>
                <a:uLnTx/>
                <a:uFillTx/>
                <a:cs typeface="+mn-ea"/>
                <a:sym typeface="+mn-lt"/>
              </a:rPr>
              <a:t>：</a:t>
            </a:r>
            <a:r>
              <a:rPr kumimoji="0" lang="en-US" altLang="zh-CN" sz="2400" b="0" i="0" u="none" strike="noStrike" kern="100" cap="none" spc="0" normalizeH="0" baseline="0" noProof="0" dirty="0" err="1">
                <a:ln>
                  <a:noFill/>
                </a:ln>
                <a:solidFill>
                  <a:schemeClr val="tx1"/>
                </a:solidFill>
                <a:effectLst/>
                <a:uLnTx/>
                <a:uFillTx/>
                <a:cs typeface="+mn-ea"/>
                <a:sym typeface="+mn-lt"/>
              </a:rPr>
              <a:t>是对于软件组织在定义、实施、度</a:t>
            </a:r>
            <a:r>
              <a:rPr kumimoji="0" lang="zh-CN" altLang="en-US" sz="2400" b="0" i="0" u="none" strike="noStrike" kern="1200" cap="none" spc="0" normalizeH="0" baseline="0" noProof="0" dirty="0">
                <a:ln>
                  <a:noFill/>
                </a:ln>
                <a:solidFill>
                  <a:schemeClr val="tx1"/>
                </a:solidFill>
                <a:effectLst/>
                <a:uLnTx/>
                <a:uFillTx/>
                <a:cs typeface="+mn-ea"/>
                <a:sym typeface="+mn-lt"/>
              </a:rPr>
              <a:t>量、控制和改善其软件过程的实践中各个发展阶段的描述。</a:t>
            </a:r>
          </a:p>
          <a:p>
            <a:pPr marL="0" marR="0" lvl="0" indent="457200" defTabSz="914400" rtl="0" eaLnBrk="1" fontAlgn="base" latinLnBrk="0" hangingPunct="1">
              <a:lnSpc>
                <a:spcPct val="150000"/>
              </a:lnSpc>
              <a:spcBef>
                <a:spcPct val="0"/>
              </a:spcBef>
              <a:spcAft>
                <a:spcPts val="0"/>
              </a:spcAft>
              <a:buClrTx/>
              <a:buSzTx/>
              <a:buFontTx/>
              <a:buNone/>
              <a:defRPr/>
            </a:pPr>
            <a:r>
              <a:rPr lang="zh-CN" altLang="en-US" sz="2400" noProof="0" dirty="0">
                <a:ln>
                  <a:noFill/>
                </a:ln>
                <a:solidFill>
                  <a:srgbClr val="C00000"/>
                </a:solidFill>
                <a:effectLst/>
                <a:uLnTx/>
                <a:uFillTx/>
                <a:cs typeface="+mn-ea"/>
                <a:sym typeface="+mn-lt"/>
              </a:rPr>
              <a:t>能力成熟度模型集成</a:t>
            </a:r>
            <a:r>
              <a:rPr lang="zh-CN" altLang="en-US" sz="2400" noProof="0" dirty="0">
                <a:ln>
                  <a:noFill/>
                </a:ln>
                <a:effectLst/>
                <a:uLnTx/>
                <a:uFillTx/>
                <a:cs typeface="+mn-ea"/>
                <a:sym typeface="+mn-lt"/>
              </a:rPr>
              <a:t>(Capability Maturity Model Integration，CMMI)V2.0：是能够帮助企业提高其关键业务过程性能的最佳实践的集合。</a:t>
            </a:r>
            <a:endParaRPr kumimoji="0" lang="zh-CN" altLang="en-US" sz="2400" b="0" i="0" u="none" strike="noStrike" kern="12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lang="zh-CN" altLang="en-US" sz="2400" b="0" i="0" u="none" strike="noStrike" kern="1200" cap="none" spc="0" normalizeH="0" baseline="0" noProof="0" dirty="0">
              <a:ln>
                <a:noFill/>
              </a:ln>
              <a:solidFill>
                <a:schemeClr val="tx1"/>
              </a:solidFill>
              <a:effectLst/>
              <a:uLnTx/>
              <a:uFillTx/>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30124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6" name="TextBox 6"/>
          <p:cNvSpPr txBox="1"/>
          <p:nvPr/>
        </p:nvSpPr>
        <p:spPr>
          <a:xfrm>
            <a:off x="425450" y="1106170"/>
            <a:ext cx="538861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1.2 </a:t>
            </a:r>
            <a:r>
              <a:rPr lang="zh-CN" altLang="en-US" sz="2800" b="1" dirty="0">
                <a:solidFill>
                  <a:schemeClr val="tx1">
                    <a:lumMod val="65000"/>
                    <a:lumOff val="35000"/>
                  </a:schemeClr>
                </a:solidFill>
                <a:cs typeface="+mn-ea"/>
                <a:sym typeface="+mn-lt"/>
              </a:rPr>
              <a:t>基于组件的软件开发过程</a:t>
            </a: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3" name="矩形 32"/>
          <p:cNvSpPr/>
          <p:nvPr/>
        </p:nvSpPr>
        <p:spPr>
          <a:xfrm>
            <a:off x="315972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4"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组件开发</a:t>
            </a:r>
            <a:endParaRPr lang="en-US" altLang="zh-CN" sz="2000" b="1" dirty="0">
              <a:solidFill>
                <a:schemeClr val="bg1"/>
              </a:solidFill>
              <a:cs typeface="+mn-ea"/>
              <a:sym typeface="+mn-lt"/>
            </a:endParaRPr>
          </a:p>
        </p:txBody>
      </p:sp>
      <p:sp>
        <p:nvSpPr>
          <p:cNvPr id="35"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7" name="直接连接符 36"/>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40" name="直接连接符 39"/>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9"/>
          <p:cNvSpPr txBox="1"/>
          <p:nvPr/>
        </p:nvSpPr>
        <p:spPr>
          <a:xfrm>
            <a:off x="9203690" y="243840"/>
            <a:ext cx="25781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2" name="直接连接符 41"/>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aphicFrame>
        <p:nvGraphicFramePr>
          <p:cNvPr id="9" name="图示 8">
            <a:extLst>
              <a:ext uri="{FF2B5EF4-FFF2-40B4-BE49-F238E27FC236}">
                <a16:creationId xmlns:a16="http://schemas.microsoft.com/office/drawing/2014/main" id="{48958757-74BE-46C7-909A-CCA454CFC683}"/>
              </a:ext>
            </a:extLst>
          </p:cNvPr>
          <p:cNvGraphicFramePr/>
          <p:nvPr>
            <p:extLst>
              <p:ext uri="{D42A27DB-BD31-4B8C-83A1-F6EECF244321}">
                <p14:modId xmlns:p14="http://schemas.microsoft.com/office/powerpoint/2010/main" val="353734756"/>
              </p:ext>
            </p:extLst>
          </p:nvPr>
        </p:nvGraphicFramePr>
        <p:xfrm>
          <a:off x="258306" y="1946120"/>
          <a:ext cx="11523481" cy="1605543"/>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13" name="图示 12">
            <a:extLst>
              <a:ext uri="{FF2B5EF4-FFF2-40B4-BE49-F238E27FC236}">
                <a16:creationId xmlns:a16="http://schemas.microsoft.com/office/drawing/2014/main" id="{92EA7312-5890-60BF-AC31-D5C8807A18FB}"/>
              </a:ext>
            </a:extLst>
          </p:cNvPr>
          <p:cNvGraphicFramePr/>
          <p:nvPr>
            <p:extLst>
              <p:ext uri="{D42A27DB-BD31-4B8C-83A1-F6EECF244321}">
                <p14:modId xmlns:p14="http://schemas.microsoft.com/office/powerpoint/2010/main" val="914957469"/>
              </p:ext>
            </p:extLst>
          </p:nvPr>
        </p:nvGraphicFramePr>
        <p:xfrm>
          <a:off x="393313" y="3413760"/>
          <a:ext cx="11253469" cy="2616170"/>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531939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3.1 </a:t>
            </a:r>
            <a:r>
              <a:rPr lang="zh-CN" altLang="en-US" sz="2800" b="1" dirty="0">
                <a:solidFill>
                  <a:schemeClr val="tx1">
                    <a:lumMod val="65000"/>
                    <a:lumOff val="35000"/>
                  </a:schemeClr>
                </a:solidFill>
                <a:cs typeface="+mn-ea"/>
                <a:sym typeface="+mn-lt"/>
              </a:rPr>
              <a:t>能力成熟度模型</a:t>
            </a:r>
          </a:p>
        </p:txBody>
      </p:sp>
      <p:grpSp>
        <p:nvGrpSpPr>
          <p:cNvPr id="9" name="组合 8"/>
          <p:cNvGrpSpPr/>
          <p:nvPr/>
        </p:nvGrpSpPr>
        <p:grpSpPr>
          <a:xfrm>
            <a:off x="677702" y="1782987"/>
            <a:ext cx="5067300" cy="460375"/>
            <a:chOff x="797682" y="1547044"/>
            <a:chExt cx="6517915" cy="46037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0375"/>
            </a:xfrm>
            <a:prstGeom prst="rect">
              <a:avLst/>
            </a:prstGeom>
            <a:noFill/>
          </p:spPr>
          <p:txBody>
            <a:bodyPr wrap="square" rtlCol="0">
              <a:spAutoFit/>
            </a:bodyPr>
            <a:lstStyle/>
            <a:p>
              <a:pPr algn="l">
                <a:buClrTx/>
                <a:buSzTx/>
                <a:buFontTx/>
              </a:pPr>
              <a:r>
                <a:rPr lang="zh-CN" altLang="en-US" sz="2400" dirty="0">
                  <a:cs typeface="+mn-ea"/>
                  <a:sym typeface="+mn-lt"/>
                </a:rPr>
                <a:t>能力成熟度模型</a:t>
              </a:r>
            </a:p>
          </p:txBody>
        </p:sp>
      </p:gr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30124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C7770F3E-1A52-7AF5-5CC8-4FA5CFABD749}"/>
              </a:ext>
            </a:extLst>
          </p:cNvPr>
          <p:cNvSpPr txBox="1"/>
          <p:nvPr/>
        </p:nvSpPr>
        <p:spPr>
          <a:xfrm>
            <a:off x="713263" y="2413337"/>
            <a:ext cx="11049287" cy="2585323"/>
          </a:xfrm>
          <a:prstGeom prst="rect">
            <a:avLst/>
          </a:prstGeom>
          <a:noFill/>
        </p:spPr>
        <p:txBody>
          <a:bodyPr wrap="square" rtlCol="0">
            <a:spAutoFit/>
          </a:bodyPr>
          <a:lstStyle/>
          <a:p>
            <a:pPr marL="342900" indent="-342900">
              <a:buClr>
                <a:srgbClr val="0054A3"/>
              </a:buClr>
              <a:buFont typeface="Wingdings" panose="05000000000000000000" pitchFamily="2" charset="2"/>
              <a:buChar char="p"/>
            </a:pPr>
            <a:r>
              <a:rPr lang="zh-CN" altLang="en-US" sz="2400" dirty="0">
                <a:solidFill>
                  <a:srgbClr val="C00000"/>
                </a:solidFill>
              </a:rPr>
              <a:t>核心</a:t>
            </a:r>
            <a:r>
              <a:rPr lang="zh-CN" altLang="en-US" sz="2400" dirty="0"/>
              <a:t>：</a:t>
            </a:r>
            <a:r>
              <a:rPr lang="zh-CN" altLang="zh-CN" sz="2400" b="0" i="0" baseline="0" dirty="0"/>
              <a:t>把软件开发视为一个过程，并根据这一原则对软件开发和维护进行过程监控和研究，以使其更加科学化、标准化，使企业能够更好地实现商业目标。</a:t>
            </a:r>
            <a:endParaRPr lang="en-US" altLang="zh-CN" sz="2400" dirty="0"/>
          </a:p>
          <a:p>
            <a:pPr marL="342900" indent="-342900">
              <a:buClr>
                <a:srgbClr val="0054A3"/>
              </a:buClr>
              <a:buFont typeface="Wingdings" panose="05000000000000000000" pitchFamily="2" charset="2"/>
              <a:buChar char="p"/>
            </a:pPr>
            <a:r>
              <a:rPr lang="zh-CN" altLang="en-US" sz="2400" dirty="0">
                <a:solidFill>
                  <a:srgbClr val="C00000"/>
                </a:solidFill>
              </a:rPr>
              <a:t>分级</a:t>
            </a:r>
            <a:r>
              <a:rPr lang="zh-CN" altLang="en-US" sz="2400" dirty="0"/>
              <a:t>：</a:t>
            </a:r>
            <a:r>
              <a:rPr lang="zh-CN" altLang="zh-CN" sz="2400" b="0" i="0" baseline="0" dirty="0"/>
              <a:t>CMM 共分为5级</a:t>
            </a:r>
            <a:r>
              <a:rPr lang="zh-CN" altLang="zh-CN" sz="2400" dirty="0"/>
              <a:t>，</a:t>
            </a:r>
            <a:r>
              <a:rPr lang="zh-CN" altLang="zh-CN" sz="2400" b="0" i="0" baseline="0" dirty="0"/>
              <a:t>是一个动态的过程，企业可以根据不同级别的要求，循序渐进，不断改进。</a:t>
            </a:r>
            <a:endParaRPr lang="en-US" altLang="zh-CN" sz="2400" dirty="0"/>
          </a:p>
          <a:p>
            <a:pPr marL="342900" indent="-342900">
              <a:buClr>
                <a:srgbClr val="0054A3"/>
              </a:buClr>
              <a:buFont typeface="Wingdings" panose="05000000000000000000" pitchFamily="2" charset="2"/>
              <a:buChar char="p"/>
            </a:pPr>
            <a:r>
              <a:rPr lang="zh-CN" altLang="en-US" sz="2400" dirty="0">
                <a:solidFill>
                  <a:srgbClr val="C00000"/>
                </a:solidFill>
              </a:rPr>
              <a:t>基本思想</a:t>
            </a:r>
            <a:r>
              <a:rPr lang="zh-CN" altLang="en-US" sz="2400" dirty="0"/>
              <a:t>：</a:t>
            </a:r>
            <a:r>
              <a:rPr kumimoji="0" lang="zh-CN" altLang="en-US" sz="2400" b="0" i="0" u="none" strike="noStrike" cap="none" spc="0" normalizeH="0" baseline="0" noProof="0" dirty="0">
                <a:ln>
                  <a:noFill/>
                </a:ln>
                <a:solidFill>
                  <a:schemeClr val="tx1"/>
                </a:solidFill>
                <a:effectLst/>
                <a:uLnTx/>
                <a:uFillTx/>
                <a:cs typeface="+mn-ea"/>
                <a:sym typeface="+mn-lt"/>
              </a:rPr>
              <a:t>管理软件过程的方法不当引起的问题，新软件技术的运用并不会自动提高软件的生产率和质量</a:t>
            </a:r>
            <a:endParaRPr lang="zh-CN" altLang="en-US" sz="2400" dirty="0"/>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531939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3.1 </a:t>
            </a:r>
            <a:r>
              <a:rPr lang="zh-CN" altLang="en-US" sz="2800" b="1" dirty="0">
                <a:solidFill>
                  <a:schemeClr val="tx1">
                    <a:lumMod val="65000"/>
                    <a:lumOff val="35000"/>
                  </a:schemeClr>
                </a:solidFill>
                <a:cs typeface="+mn-ea"/>
                <a:sym typeface="+mn-lt"/>
              </a:rPr>
              <a:t>能力成熟度模型</a:t>
            </a:r>
          </a:p>
        </p:txBody>
      </p:sp>
      <p:grpSp>
        <p:nvGrpSpPr>
          <p:cNvPr id="9" name="组合 8"/>
          <p:cNvGrpSpPr/>
          <p:nvPr/>
        </p:nvGrpSpPr>
        <p:grpSpPr>
          <a:xfrm>
            <a:off x="677702" y="1782987"/>
            <a:ext cx="5067300" cy="460375"/>
            <a:chOff x="797682" y="1547044"/>
            <a:chExt cx="6517915" cy="46037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0375"/>
            </a:xfrm>
            <a:prstGeom prst="rect">
              <a:avLst/>
            </a:prstGeom>
            <a:noFill/>
          </p:spPr>
          <p:txBody>
            <a:bodyPr wrap="square" rtlCol="0">
              <a:spAutoFit/>
            </a:bodyPr>
            <a:lstStyle/>
            <a:p>
              <a:pPr algn="l">
                <a:buClrTx/>
                <a:buSzTx/>
                <a:buFontTx/>
              </a:pPr>
              <a:r>
                <a:rPr lang="zh-CN" altLang="en-US" sz="2400" dirty="0">
                  <a:cs typeface="+mn-ea"/>
                  <a:sym typeface="+mn-lt"/>
                </a:rPr>
                <a:t>能力成熟度模型</a:t>
              </a:r>
            </a:p>
          </p:txBody>
        </p:sp>
      </p:grpSp>
      <p:sp>
        <p:nvSpPr>
          <p:cNvPr id="8" name="矩形 7"/>
          <p:cNvSpPr/>
          <p:nvPr/>
        </p:nvSpPr>
        <p:spPr>
          <a:xfrm>
            <a:off x="625047" y="2355850"/>
            <a:ext cx="10581465" cy="3344570"/>
          </a:xfrm>
          <a:prstGeom prst="rect">
            <a:avLst/>
          </a:prstGeom>
        </p:spPr>
        <p:txBody>
          <a:bodyPr wrap="square">
            <a:spAutoFit/>
          </a:bodyPr>
          <a:lstStyle/>
          <a:p>
            <a:pPr marL="0" marR="0" lvl="0" indent="457200" algn="just" defTabSz="914400" rtl="0" eaLnBrk="1" fontAlgn="base" latinLnBrk="0" hangingPunct="1">
              <a:lnSpc>
                <a:spcPct val="150000"/>
              </a:lnSpc>
              <a:spcBef>
                <a:spcPct val="0"/>
              </a:spcBef>
              <a:spcAft>
                <a:spcPts val="0"/>
              </a:spcAft>
              <a:buClrTx/>
              <a:buSzTx/>
              <a:buFontTx/>
              <a:buNone/>
              <a:defRPr/>
            </a:pPr>
            <a:r>
              <a:rPr kumimoji="0" sz="2400" b="0" i="0" u="none" strike="noStrike" cap="none" spc="0" normalizeH="0" baseline="0" noProof="0" dirty="0">
                <a:ln>
                  <a:noFill/>
                </a:ln>
                <a:solidFill>
                  <a:schemeClr val="tx1"/>
                </a:solidFill>
                <a:effectLst/>
                <a:uLnTx/>
                <a:uFillTx/>
                <a:cs typeface="+mn-ea"/>
                <a:sym typeface="+mn-lt"/>
              </a:rPr>
              <a:t>CMM</a:t>
            </a:r>
            <a:r>
              <a:rPr lang="zh-CN" altLang="en-US" sz="2400" dirty="0">
                <a:cs typeface="+mn-ea"/>
                <a:sym typeface="+mn-lt"/>
              </a:rPr>
              <a:t>的</a:t>
            </a:r>
            <a:r>
              <a:rPr lang="zh-CN" altLang="en-US" sz="2400" dirty="0">
                <a:solidFill>
                  <a:srgbClr val="C00000"/>
                </a:solidFill>
                <a:cs typeface="+mn-ea"/>
                <a:sym typeface="+mn-lt"/>
              </a:rPr>
              <a:t>作用</a:t>
            </a:r>
            <a:r>
              <a:rPr lang="zh-CN" altLang="en-US" sz="2400" dirty="0">
                <a:cs typeface="+mn-ea"/>
                <a:sym typeface="+mn-lt"/>
              </a:rPr>
              <a:t>：</a:t>
            </a:r>
            <a:endParaRPr lang="en-US" altLang="zh-CN" sz="2400" dirty="0">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sz="2400" b="0" i="0" u="none" strike="noStrike" cap="none" spc="0" normalizeH="0" baseline="0" noProof="0" dirty="0" err="1">
                <a:ln>
                  <a:noFill/>
                </a:ln>
                <a:solidFill>
                  <a:schemeClr val="tx1"/>
                </a:solidFill>
                <a:effectLst/>
                <a:uLnTx/>
                <a:uFillTx/>
                <a:cs typeface="+mn-ea"/>
                <a:sym typeface="+mn-lt"/>
              </a:rPr>
              <a:t>为软件企业的过程能力提供了一个</a:t>
            </a:r>
            <a:r>
              <a:rPr lang="zh-CN" altLang="en-US" sz="2400" dirty="0">
                <a:solidFill>
                  <a:srgbClr val="C00000"/>
                </a:solidFill>
                <a:cs typeface="+mn-ea"/>
                <a:sym typeface="+mn-lt"/>
              </a:rPr>
              <a:t>基于过程</a:t>
            </a:r>
            <a:r>
              <a:rPr kumimoji="0" sz="2400" b="0" i="0" u="none" strike="noStrike" cap="none" spc="0" normalizeH="0" baseline="0" noProof="0" dirty="0" err="1">
                <a:ln>
                  <a:noFill/>
                </a:ln>
                <a:solidFill>
                  <a:srgbClr val="C00000"/>
                </a:solidFill>
                <a:effectLst/>
                <a:uLnTx/>
                <a:uFillTx/>
                <a:cs typeface="+mn-ea"/>
                <a:sym typeface="+mn-lt"/>
              </a:rPr>
              <a:t>阶梯式的改进框架</a:t>
            </a:r>
            <a:r>
              <a:rPr kumimoji="0" sz="2400" b="0" i="0" u="none" strike="noStrike" cap="none" spc="0" normalizeH="0" baseline="0" noProof="0" dirty="0">
                <a:ln>
                  <a:noFill/>
                </a:ln>
                <a:solidFill>
                  <a:schemeClr val="tx1"/>
                </a:solidFill>
                <a:effectLst/>
                <a:uLnTx/>
                <a:uFillTx/>
                <a:cs typeface="+mn-ea"/>
                <a:sym typeface="+mn-lt"/>
              </a:rPr>
              <a:t>。</a:t>
            </a:r>
          </a:p>
          <a:p>
            <a:pPr marL="1257300" lvl="2" indent="-342900" algn="just" fontAlgn="base">
              <a:lnSpc>
                <a:spcPct val="150000"/>
              </a:lnSpc>
              <a:spcBef>
                <a:spcPct val="0"/>
              </a:spcBef>
              <a:buClr>
                <a:srgbClr val="0054A3"/>
              </a:buClr>
              <a:buFont typeface="Wingdings" panose="05000000000000000000" pitchFamily="2" charset="2"/>
              <a:buChar char="p"/>
              <a:defRPr/>
            </a:pPr>
            <a:r>
              <a:rPr kumimoji="0" sz="2400" b="0" i="0" u="none" strike="noStrike" cap="none" spc="0" normalizeH="0" baseline="0" noProof="0" dirty="0" err="1">
                <a:ln>
                  <a:noFill/>
                </a:ln>
                <a:solidFill>
                  <a:srgbClr val="C00000"/>
                </a:solidFill>
                <a:effectLst/>
                <a:uLnTx/>
                <a:uFillTx/>
                <a:cs typeface="+mn-ea"/>
                <a:sym typeface="+mn-lt"/>
              </a:rPr>
              <a:t>概述</a:t>
            </a:r>
            <a:r>
              <a:rPr kumimoji="0" sz="2400" b="0" i="0" u="none" strike="noStrike" cap="none" spc="0" normalizeH="0" baseline="0" noProof="0" dirty="0" err="1">
                <a:ln>
                  <a:noFill/>
                </a:ln>
                <a:solidFill>
                  <a:schemeClr val="tx1"/>
                </a:solidFill>
                <a:effectLst/>
                <a:uLnTx/>
                <a:uFillTx/>
                <a:cs typeface="+mn-ea"/>
                <a:sym typeface="+mn-lt"/>
              </a:rPr>
              <a:t>了软件组织在软件开发中需管理的关键任务、任务间的关系及成熟发展的</a:t>
            </a:r>
            <a:r>
              <a:rPr kumimoji="0" sz="2400" b="0" i="0" u="none" strike="noStrike" cap="none" spc="0" normalizeH="0" baseline="0" noProof="0" dirty="0" err="1">
                <a:ln>
                  <a:noFill/>
                </a:ln>
                <a:solidFill>
                  <a:srgbClr val="C00000"/>
                </a:solidFill>
                <a:effectLst/>
                <a:uLnTx/>
                <a:uFillTx/>
                <a:cs typeface="+mn-ea"/>
                <a:sym typeface="+mn-lt"/>
              </a:rPr>
              <a:t>步骤顺序</a:t>
            </a:r>
            <a:r>
              <a:rPr kumimoji="0" sz="2400" b="0" i="0" u="none" strike="noStrike" cap="none" spc="0" normalizeH="0" baseline="0" noProof="0" dirty="0">
                <a:ln>
                  <a:noFill/>
                </a:ln>
                <a:solidFill>
                  <a:schemeClr val="tx1"/>
                </a:solidFill>
                <a:effectLst/>
                <a:uLnTx/>
                <a:uFillTx/>
                <a:cs typeface="+mn-ea"/>
                <a:sym typeface="+mn-lt"/>
              </a:rPr>
              <a:t>。</a:t>
            </a:r>
            <a:endParaRPr kumimoji="0" lang="en-US" sz="2400" b="0" i="0" u="none" strike="noStrike" cap="none" spc="0" normalizeH="0" baseline="0" noProof="0" dirty="0">
              <a:ln>
                <a:noFill/>
              </a:ln>
              <a:solidFill>
                <a:schemeClr val="tx1"/>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lang="zh-CN" altLang="zh-CN" sz="2400" b="0" i="0" baseline="0" dirty="0"/>
              <a:t>用于</a:t>
            </a:r>
            <a:r>
              <a:rPr lang="zh-CN" altLang="zh-CN" sz="2400" b="0" i="0" baseline="0" dirty="0">
                <a:solidFill>
                  <a:srgbClr val="C00000"/>
                </a:solidFill>
              </a:rPr>
              <a:t>评价</a:t>
            </a:r>
            <a:r>
              <a:rPr lang="zh-CN" altLang="zh-CN" sz="2400" b="0" i="0" baseline="0" dirty="0"/>
              <a:t>软件承包能力并帮助其改善软件质量的方法，侧重于软件开发过程的管理及工程能力的提高与评估。</a:t>
            </a:r>
            <a:endParaRPr kumimoji="0" sz="2400" b="0" i="0" u="none" strike="noStrike" cap="none" spc="0" normalizeH="0" baseline="0" noProof="0" dirty="0">
              <a:ln>
                <a:noFill/>
              </a:ln>
              <a:solidFill>
                <a:schemeClr val="tx1"/>
              </a:solidFill>
              <a:effectLst/>
              <a:uLnTx/>
              <a:uFillTx/>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30124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531939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3.2 CMM</a:t>
            </a:r>
            <a:r>
              <a:rPr lang="zh-CN" altLang="en-US" sz="2800" b="1" dirty="0">
                <a:solidFill>
                  <a:schemeClr val="tx1">
                    <a:lumMod val="65000"/>
                    <a:lumOff val="35000"/>
                  </a:schemeClr>
                </a:solidFill>
                <a:cs typeface="+mn-ea"/>
                <a:sym typeface="+mn-lt"/>
              </a:rPr>
              <a:t>模型的新发展</a:t>
            </a:r>
            <a:r>
              <a:rPr lang="en-US" altLang="zh-CN" sz="2800" b="1" dirty="0">
                <a:solidFill>
                  <a:schemeClr val="tx1">
                    <a:lumMod val="65000"/>
                    <a:lumOff val="35000"/>
                  </a:schemeClr>
                </a:solidFill>
                <a:cs typeface="+mn-ea"/>
                <a:sym typeface="+mn-lt"/>
              </a:rPr>
              <a:t>——CMMI</a:t>
            </a:r>
          </a:p>
        </p:txBody>
      </p:sp>
      <p:sp>
        <p:nvSpPr>
          <p:cNvPr id="8" name="矩形 7"/>
          <p:cNvSpPr/>
          <p:nvPr/>
        </p:nvSpPr>
        <p:spPr>
          <a:xfrm>
            <a:off x="637257" y="1946120"/>
            <a:ext cx="10867673" cy="3159904"/>
          </a:xfrm>
          <a:prstGeom prst="rect">
            <a:avLst/>
          </a:prstGeom>
        </p:spPr>
        <p:txBody>
          <a:bodyPr wrap="square">
            <a:spAutoFit/>
          </a:bodyPr>
          <a:lstStyle/>
          <a:p>
            <a:pPr marL="0" marR="0" lvl="0" indent="457200" algn="just" defTabSz="914400" rtl="0" eaLnBrk="1" fontAlgn="base" latinLnBrk="0" hangingPunct="1">
              <a:lnSpc>
                <a:spcPct val="150000"/>
              </a:lnSpc>
              <a:spcBef>
                <a:spcPct val="0"/>
              </a:spcBef>
              <a:spcAft>
                <a:spcPts val="0"/>
              </a:spcAft>
              <a:buClrTx/>
              <a:buSzTx/>
              <a:buFontTx/>
              <a:buNone/>
              <a:defRPr/>
            </a:pPr>
            <a:r>
              <a:rPr kumimoji="0" sz="2400" b="0" i="0" u="none" strike="noStrike" cap="none" spc="0" normalizeH="0" baseline="0" noProof="0" dirty="0">
                <a:ln>
                  <a:noFill/>
                </a:ln>
                <a:solidFill>
                  <a:schemeClr val="tx1"/>
                </a:solidFill>
                <a:effectLst/>
                <a:uLnTx/>
                <a:uFillTx/>
                <a:cs typeface="+mn-ea"/>
                <a:sym typeface="+mn-lt"/>
              </a:rPr>
              <a:t>CMMI</a:t>
            </a:r>
            <a:r>
              <a:rPr kumimoji="0" lang="zh-CN" altLang="en-US" sz="2400" b="0" i="0" u="none" strike="noStrike" cap="none" spc="0" normalizeH="0" baseline="0" noProof="0" dirty="0">
                <a:ln>
                  <a:noFill/>
                </a:ln>
                <a:solidFill>
                  <a:srgbClr val="C00000"/>
                </a:solidFill>
                <a:effectLst/>
                <a:uLnTx/>
                <a:uFillTx/>
                <a:cs typeface="+mn-ea"/>
                <a:sym typeface="+mn-lt"/>
              </a:rPr>
              <a:t>特点</a:t>
            </a:r>
            <a:r>
              <a:rPr kumimoji="0" lang="zh-CN" altLang="en-US" sz="2400" b="0" i="0" u="none" strike="noStrike" cap="none" spc="0" normalizeH="0" baseline="0" noProof="0" dirty="0">
                <a:ln>
                  <a:noFill/>
                </a:ln>
                <a:solidFill>
                  <a:schemeClr val="tx1"/>
                </a:solidFill>
                <a:effectLst/>
                <a:uLnTx/>
                <a:uFillTx/>
                <a:cs typeface="+mn-ea"/>
                <a:sym typeface="+mn-lt"/>
              </a:rPr>
              <a:t>：</a:t>
            </a:r>
            <a:r>
              <a:rPr sz="2400" noProof="0" dirty="0" err="1">
                <a:ln>
                  <a:noFill/>
                </a:ln>
                <a:effectLst/>
                <a:uLnTx/>
                <a:uFillTx/>
                <a:cs typeface="+mn-ea"/>
                <a:sym typeface="+mn-lt"/>
              </a:rPr>
              <a:t>具有更强的适用性和灵活性</a:t>
            </a:r>
            <a:r>
              <a:rPr sz="2400" noProof="0" dirty="0">
                <a:ln>
                  <a:noFill/>
                </a:ln>
                <a:effectLst/>
                <a:uLnTx/>
                <a:uFillTx/>
                <a:cs typeface="+mn-ea"/>
                <a:sym typeface="+mn-lt"/>
              </a:rPr>
              <a:t>，</a:t>
            </a:r>
            <a:endParaRPr lang="en-US" sz="2400" noProof="0" dirty="0">
              <a:ln>
                <a:noFill/>
              </a:ln>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r>
              <a:rPr lang="zh-CN" altLang="en-US" sz="2400" dirty="0">
                <a:solidFill>
                  <a:srgbClr val="C00000"/>
                </a:solidFill>
                <a:cs typeface="+mn-ea"/>
                <a:sym typeface="+mn-lt"/>
              </a:rPr>
              <a:t>适用场景</a:t>
            </a:r>
            <a:r>
              <a:rPr lang="zh-CN" altLang="en-US" sz="2400" dirty="0">
                <a:cs typeface="+mn-ea"/>
                <a:sym typeface="+mn-lt"/>
              </a:rPr>
              <a:t>：</a:t>
            </a:r>
            <a:endParaRPr lang="en-US" sz="2400" dirty="0">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cap="none" spc="0" normalizeH="0" baseline="0" noProof="0" dirty="0" err="1">
                <a:ln>
                  <a:noFill/>
                </a:ln>
                <a:solidFill>
                  <a:schemeClr val="tx1"/>
                </a:solidFill>
                <a:effectLst/>
                <a:uLnTx/>
                <a:uFillTx/>
                <a:cs typeface="+mn-ea"/>
                <a:sym typeface="+mn-lt"/>
              </a:rPr>
              <a:t>评估和改进组织的软件开发、服务提供和供应链管理过程</a:t>
            </a:r>
            <a:endParaRPr kumimoji="0" lang="en-US" altLang="zh-CN" sz="2000" b="0" i="0" u="none" strike="noStrike" cap="none" spc="0" normalizeH="0" baseline="0" noProof="0" dirty="0">
              <a:ln>
                <a:noFill/>
              </a:ln>
              <a:solidFill>
                <a:schemeClr val="tx1"/>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cap="none" spc="0" normalizeH="0" baseline="0" noProof="0" dirty="0" err="1">
                <a:ln>
                  <a:noFill/>
                </a:ln>
                <a:solidFill>
                  <a:schemeClr val="tx1"/>
                </a:solidFill>
                <a:effectLst/>
                <a:uLnTx/>
                <a:uFillTx/>
                <a:cs typeface="+mn-ea"/>
                <a:sym typeface="+mn-lt"/>
              </a:rPr>
              <a:t>评估和改进各种类型的过程</a:t>
            </a:r>
            <a:endParaRPr kumimoji="0" sz="2000" b="0" i="0" u="none" strike="noStrike"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r>
              <a:rPr kumimoji="0" sz="2400" b="0" i="0" u="none" strike="noStrike" cap="none" spc="0" normalizeH="0" baseline="0" noProof="0" dirty="0">
                <a:ln>
                  <a:noFill/>
                </a:ln>
                <a:solidFill>
                  <a:schemeClr val="tx1"/>
                </a:solidFill>
                <a:effectLst/>
                <a:uLnTx/>
                <a:uFillTx/>
                <a:cs typeface="+mn-ea"/>
                <a:sym typeface="+mn-lt"/>
              </a:rPr>
              <a:t>CMMI</a:t>
            </a:r>
            <a:r>
              <a:rPr lang="zh-CN" altLang="en-US" sz="2400" dirty="0">
                <a:cs typeface="+mn-ea"/>
                <a:sym typeface="+mn-lt"/>
              </a:rPr>
              <a:t>继承了</a:t>
            </a:r>
            <a:r>
              <a:rPr kumimoji="0" sz="2400" b="0" i="0" u="none" strike="noStrike" cap="none" spc="0" normalizeH="0" baseline="0" noProof="0" dirty="0" err="1">
                <a:ln>
                  <a:noFill/>
                </a:ln>
                <a:solidFill>
                  <a:schemeClr val="tx1"/>
                </a:solidFill>
                <a:effectLst/>
                <a:uLnTx/>
                <a:uFillTx/>
                <a:cs typeface="+mn-ea"/>
                <a:sym typeface="+mn-lt"/>
              </a:rPr>
              <a:t>CMM的基本思想，但加入了许多</a:t>
            </a:r>
            <a:r>
              <a:rPr kumimoji="0" sz="2400" b="0" i="0" u="none" strike="noStrike" cap="none" spc="0" normalizeH="0" baseline="0" noProof="0" dirty="0" err="1">
                <a:ln>
                  <a:noFill/>
                </a:ln>
                <a:solidFill>
                  <a:srgbClr val="C00000"/>
                </a:solidFill>
                <a:effectLst/>
                <a:uLnTx/>
                <a:uFillTx/>
                <a:cs typeface="+mn-ea"/>
                <a:sym typeface="+mn-lt"/>
              </a:rPr>
              <a:t>新的特性和概念</a:t>
            </a:r>
            <a:r>
              <a:rPr kumimoji="0" sz="2400" b="0" i="0" u="none" strike="noStrike" cap="none" spc="0" normalizeH="0" baseline="0" noProof="0" dirty="0" err="1">
                <a:ln>
                  <a:noFill/>
                </a:ln>
                <a:solidFill>
                  <a:schemeClr val="tx1"/>
                </a:solidFill>
                <a:effectLst/>
                <a:uLnTx/>
                <a:uFillTx/>
                <a:cs typeface="+mn-ea"/>
                <a:sym typeface="+mn-lt"/>
              </a:rPr>
              <a:t>，包括过程领域、能力级别、过程域和成熟度级别等</a:t>
            </a:r>
            <a:r>
              <a:rPr kumimoji="0" sz="2400" b="0" i="0" u="none" strike="noStrike" cap="none" spc="0" normalizeH="0" baseline="0" noProof="0" dirty="0">
                <a:ln>
                  <a:noFill/>
                </a:ln>
                <a:solidFill>
                  <a:schemeClr val="tx1"/>
                </a:solidFill>
                <a:effectLst/>
                <a:uLnTx/>
                <a:uFillTx/>
                <a:cs typeface="+mn-ea"/>
                <a:sym typeface="+mn-lt"/>
              </a:rPr>
              <a:t>。</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30124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531939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3.2 CMM</a:t>
            </a:r>
            <a:r>
              <a:rPr lang="zh-CN" altLang="en-US" sz="2800" b="1" dirty="0">
                <a:solidFill>
                  <a:schemeClr val="tx1">
                    <a:lumMod val="65000"/>
                    <a:lumOff val="35000"/>
                  </a:schemeClr>
                </a:solidFill>
                <a:cs typeface="+mn-ea"/>
                <a:sym typeface="+mn-lt"/>
              </a:rPr>
              <a:t>模型的新发展</a:t>
            </a:r>
            <a:r>
              <a:rPr lang="en-US" altLang="zh-CN" sz="2800" b="1" dirty="0">
                <a:solidFill>
                  <a:schemeClr val="tx1">
                    <a:lumMod val="65000"/>
                    <a:lumOff val="35000"/>
                  </a:schemeClr>
                </a:solidFill>
                <a:cs typeface="+mn-ea"/>
                <a:sym typeface="+mn-lt"/>
              </a:rPr>
              <a:t>——CMMI</a:t>
            </a:r>
          </a:p>
        </p:txBody>
      </p:sp>
      <p:sp>
        <p:nvSpPr>
          <p:cNvPr id="8" name="矩形 7"/>
          <p:cNvSpPr/>
          <p:nvPr/>
        </p:nvSpPr>
        <p:spPr>
          <a:xfrm>
            <a:off x="625682" y="1946275"/>
            <a:ext cx="9825577" cy="2433230"/>
          </a:xfrm>
          <a:prstGeom prst="rect">
            <a:avLst/>
          </a:prstGeom>
        </p:spPr>
        <p:txBody>
          <a:bodyPr wrap="square">
            <a:spAutoFit/>
          </a:bodyPr>
          <a:lstStyle/>
          <a:p>
            <a:pPr marL="0" marR="0" lvl="0" indent="457200" algn="just" defTabSz="914400" rtl="0" eaLnBrk="1" fontAlgn="base" latinLnBrk="0" hangingPunct="1">
              <a:lnSpc>
                <a:spcPct val="150000"/>
              </a:lnSpc>
              <a:spcBef>
                <a:spcPct val="0"/>
              </a:spcBef>
              <a:spcAft>
                <a:spcPts val="0"/>
              </a:spcAft>
              <a:buClrTx/>
              <a:buSzTx/>
              <a:buFontTx/>
              <a:buNone/>
              <a:defRPr/>
            </a:pPr>
            <a:r>
              <a:rPr kumimoji="0" sz="2400" b="0" i="0" u="none" strike="noStrike" cap="none" spc="0" normalizeH="0" baseline="0" noProof="0" dirty="0" err="1">
                <a:ln>
                  <a:noFill/>
                </a:ln>
                <a:solidFill>
                  <a:schemeClr val="tx1"/>
                </a:solidFill>
                <a:effectLst/>
                <a:uLnTx/>
                <a:uFillTx/>
                <a:cs typeface="+mn-ea"/>
                <a:sym typeface="+mn-lt"/>
              </a:rPr>
              <a:t>CMMI框架包含了</a:t>
            </a:r>
            <a:r>
              <a:rPr kumimoji="0" sz="2400" b="0" i="0" u="none" strike="noStrike" cap="none" spc="0" normalizeH="0" baseline="0" noProof="0" dirty="0" err="1">
                <a:ln>
                  <a:noFill/>
                </a:ln>
                <a:solidFill>
                  <a:srgbClr val="C00000"/>
                </a:solidFill>
                <a:effectLst/>
                <a:uLnTx/>
                <a:uFillTx/>
                <a:cs typeface="+mn-ea"/>
                <a:sym typeface="+mn-lt"/>
              </a:rPr>
              <a:t>两个主要</a:t>
            </a:r>
            <a:r>
              <a:rPr kumimoji="0" sz="2400" b="0" i="0" u="none" strike="noStrike" cap="none" spc="0" normalizeH="0" baseline="0" noProof="0" dirty="0" err="1">
                <a:ln>
                  <a:noFill/>
                </a:ln>
                <a:solidFill>
                  <a:schemeClr val="tx1"/>
                </a:solidFill>
                <a:effectLst/>
                <a:uLnTx/>
                <a:uFillTx/>
                <a:cs typeface="+mn-ea"/>
                <a:sym typeface="+mn-lt"/>
              </a:rPr>
              <a:t>的模型</a:t>
            </a:r>
            <a:r>
              <a:rPr kumimoji="0" lang="zh-CN" altLang="en-US" sz="2400" b="0" i="0" u="none" strike="noStrike" cap="none" spc="0" normalizeH="0" baseline="0" noProof="0" dirty="0">
                <a:ln>
                  <a:noFill/>
                </a:ln>
                <a:solidFill>
                  <a:schemeClr val="tx1"/>
                </a:solidFill>
                <a:effectLst/>
                <a:uLnTx/>
                <a:uFillTx/>
                <a:cs typeface="+mn-ea"/>
                <a:sym typeface="+mn-lt"/>
              </a:rPr>
              <a:t>：</a:t>
            </a:r>
            <a:r>
              <a:rPr kumimoji="0" sz="2400" b="0" i="0" u="none" strike="noStrike" cap="none" spc="0" normalizeH="0" baseline="0" noProof="0" dirty="0">
                <a:ln>
                  <a:noFill/>
                </a:ln>
                <a:solidFill>
                  <a:schemeClr val="tx1"/>
                </a:solidFill>
                <a:effectLst/>
                <a:uLnTx/>
                <a:uFillTx/>
                <a:cs typeface="+mn-ea"/>
                <a:sym typeface="+mn-lt"/>
              </a:rPr>
              <a:t>CMMI-</a:t>
            </a:r>
            <a:r>
              <a:rPr kumimoji="0" sz="2400" b="0" i="0" u="none" strike="noStrike" cap="none" spc="0" normalizeH="0" baseline="0" noProof="0" dirty="0" err="1">
                <a:ln>
                  <a:noFill/>
                </a:ln>
                <a:solidFill>
                  <a:schemeClr val="tx1"/>
                </a:solidFill>
                <a:effectLst/>
                <a:uLnTx/>
                <a:uFillTx/>
                <a:cs typeface="+mn-ea"/>
                <a:sym typeface="+mn-lt"/>
              </a:rPr>
              <a:t>DEV和CMMI</a:t>
            </a:r>
            <a:r>
              <a:rPr kumimoji="0" sz="2400" b="0" i="0" u="none" strike="noStrike" cap="none" spc="0" normalizeH="0" baseline="0" noProof="0" dirty="0">
                <a:ln>
                  <a:noFill/>
                </a:ln>
                <a:solidFill>
                  <a:schemeClr val="tx1"/>
                </a:solidFill>
                <a:effectLst/>
                <a:uLnTx/>
                <a:uFillTx/>
                <a:cs typeface="+mn-ea"/>
                <a:sym typeface="+mn-lt"/>
              </a:rPr>
              <a:t>-SVC。</a:t>
            </a:r>
          </a:p>
          <a:p>
            <a:pPr marL="1257300" lvl="2" indent="-342900" algn="just" fontAlgn="base">
              <a:lnSpc>
                <a:spcPct val="150000"/>
              </a:lnSpc>
              <a:spcBef>
                <a:spcPct val="0"/>
              </a:spcBef>
              <a:buClr>
                <a:srgbClr val="0054A3"/>
              </a:buClr>
              <a:buFont typeface="Wingdings" panose="05000000000000000000" charset="0"/>
              <a:buChar char="p"/>
              <a:defRPr/>
            </a:pPr>
            <a:r>
              <a:rPr kumimoji="0" sz="2000" b="0" i="0" u="none" strike="noStrike" cap="none" spc="0" normalizeH="0" baseline="0" noProof="0" dirty="0">
                <a:ln>
                  <a:noFill/>
                </a:ln>
                <a:solidFill>
                  <a:schemeClr val="tx1"/>
                </a:solidFill>
                <a:effectLst/>
                <a:uLnTx/>
                <a:uFillTx/>
                <a:cs typeface="+mn-ea"/>
                <a:sym typeface="+mn-lt"/>
              </a:rPr>
              <a:t>CMMI-DEV主要用于评估和改进软件开发过程，包括软件开发、维护、测试和配置管理等方面</a:t>
            </a:r>
          </a:p>
          <a:p>
            <a:pPr marL="1257300" lvl="2" indent="-342900" algn="just" fontAlgn="base">
              <a:lnSpc>
                <a:spcPct val="150000"/>
              </a:lnSpc>
              <a:spcBef>
                <a:spcPct val="0"/>
              </a:spcBef>
              <a:buClr>
                <a:srgbClr val="0054A3"/>
              </a:buClr>
              <a:buFont typeface="Wingdings" panose="05000000000000000000" charset="0"/>
              <a:buChar char="p"/>
              <a:defRPr/>
            </a:pPr>
            <a:r>
              <a:rPr kumimoji="0" sz="2000" b="0" i="0" u="none" strike="noStrike" cap="none" spc="0" normalizeH="0" baseline="0" noProof="0" dirty="0" err="1">
                <a:ln>
                  <a:noFill/>
                </a:ln>
                <a:solidFill>
                  <a:schemeClr val="tx1"/>
                </a:solidFill>
                <a:effectLst/>
                <a:uLnTx/>
                <a:uFillTx/>
                <a:cs typeface="+mn-ea"/>
                <a:sym typeface="+mn-lt"/>
              </a:rPr>
              <a:t>CMMI</a:t>
            </a:r>
            <a:r>
              <a:rPr kumimoji="0" lang="en-US" sz="2000" b="0" i="0" u="none" strike="noStrike" cap="none" spc="0" normalizeH="0" baseline="0" noProof="0" dirty="0" err="1">
                <a:ln>
                  <a:noFill/>
                </a:ln>
                <a:solidFill>
                  <a:schemeClr val="tx1"/>
                </a:solidFill>
                <a:effectLst/>
                <a:uLnTx/>
                <a:uFillTx/>
                <a:cs typeface="+mn-ea"/>
                <a:sym typeface="+mn-lt"/>
              </a:rPr>
              <a:t>-</a:t>
            </a:r>
            <a:r>
              <a:rPr kumimoji="0" sz="2000" b="0" i="0" u="none" strike="noStrike" cap="none" spc="0" normalizeH="0" baseline="0" noProof="0" dirty="0" err="1">
                <a:ln>
                  <a:noFill/>
                </a:ln>
                <a:solidFill>
                  <a:schemeClr val="tx1"/>
                </a:solidFill>
                <a:effectLst/>
                <a:uLnTx/>
                <a:uFillTx/>
                <a:cs typeface="+mn-ea"/>
                <a:sym typeface="+mn-lt"/>
              </a:rPr>
              <a:t>SVC主要用于评估和改进服务提供过程，包括服务支持、服务交付和服务管理等方面</a:t>
            </a:r>
            <a:r>
              <a:rPr kumimoji="0" sz="2000" b="0" i="0" u="none" strike="noStrike" cap="none" spc="0" normalizeH="0" baseline="0" noProof="0" dirty="0">
                <a:ln>
                  <a:noFill/>
                </a:ln>
                <a:solidFill>
                  <a:schemeClr val="tx1"/>
                </a:solidFill>
                <a:effectLst/>
                <a:uLnTx/>
                <a:uFillTx/>
                <a:cs typeface="+mn-ea"/>
                <a:sym typeface="+mn-lt"/>
              </a:rPr>
              <a:t>。</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30124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531939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3.2 CMM</a:t>
            </a:r>
            <a:r>
              <a:rPr lang="zh-CN" altLang="en-US" sz="2800" b="1" dirty="0">
                <a:solidFill>
                  <a:schemeClr val="tx1">
                    <a:lumMod val="65000"/>
                    <a:lumOff val="35000"/>
                  </a:schemeClr>
                </a:solidFill>
                <a:cs typeface="+mn-ea"/>
                <a:sym typeface="+mn-lt"/>
              </a:rPr>
              <a:t>模型的新发展</a:t>
            </a:r>
            <a:r>
              <a:rPr lang="en-US" altLang="zh-CN" sz="2800" b="1" dirty="0">
                <a:solidFill>
                  <a:schemeClr val="tx1">
                    <a:lumMod val="65000"/>
                    <a:lumOff val="35000"/>
                  </a:schemeClr>
                </a:solidFill>
                <a:cs typeface="+mn-ea"/>
                <a:sym typeface="+mn-lt"/>
              </a:rPr>
              <a:t>——CMMI</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30124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8561AF7D-D644-81FB-786A-365EAD9B0C6E}"/>
              </a:ext>
            </a:extLst>
          </p:cNvPr>
          <p:cNvSpPr txBox="1"/>
          <p:nvPr/>
        </p:nvSpPr>
        <p:spPr>
          <a:xfrm>
            <a:off x="719559" y="2057424"/>
            <a:ext cx="10498238" cy="2769989"/>
          </a:xfrm>
          <a:prstGeom prst="rect">
            <a:avLst/>
          </a:prstGeom>
          <a:noFill/>
        </p:spPr>
        <p:txBody>
          <a:bodyPr wrap="square" rtlCol="0">
            <a:spAutoFit/>
          </a:bodyPr>
          <a:lstStyle/>
          <a:p>
            <a:r>
              <a:rPr lang="zh-CN" altLang="en-US" sz="2400" dirty="0">
                <a:solidFill>
                  <a:srgbClr val="C00000"/>
                </a:solidFill>
              </a:rPr>
              <a:t>核心</a:t>
            </a:r>
            <a:r>
              <a:rPr lang="zh-CN" altLang="en-US" sz="2400" dirty="0"/>
              <a:t>：能力级别。</a:t>
            </a:r>
            <a:r>
              <a:rPr lang="zh-CN" altLang="zh-CN" sz="2400" b="0" i="0" baseline="0" dirty="0"/>
              <a:t>分别为初始级、管理级、定义级、量化管理级和优化级。</a:t>
            </a:r>
            <a:endParaRPr lang="zh-CN" altLang="en-US" sz="2400" dirty="0"/>
          </a:p>
          <a:p>
            <a:r>
              <a:rPr lang="zh-CN" altLang="en-US" sz="2400" dirty="0">
                <a:solidFill>
                  <a:srgbClr val="C00000"/>
                </a:solidFill>
              </a:rPr>
              <a:t>过程域</a:t>
            </a:r>
            <a:r>
              <a:rPr lang="zh-CN" altLang="en-US" sz="2400" dirty="0"/>
              <a:t>：</a:t>
            </a:r>
            <a:r>
              <a:rPr lang="zh-CN" altLang="zh-CN" sz="2400" b="0" i="0" baseline="0" dirty="0"/>
              <a:t>通常涉及特定的过程，包括一组特定的目标和实践，以及评估和改进过程的标准和指</a:t>
            </a:r>
            <a:r>
              <a:rPr lang="zh-CN" altLang="en-US" sz="2400" b="0" i="0" baseline="0" dirty="0"/>
              <a:t>南。</a:t>
            </a:r>
            <a:endParaRPr lang="zh-CN" altLang="en-US" sz="2400" dirty="0"/>
          </a:p>
          <a:p>
            <a:r>
              <a:rPr lang="zh-CN" altLang="en-US" sz="2400" dirty="0">
                <a:solidFill>
                  <a:srgbClr val="C00000"/>
                </a:solidFill>
              </a:rPr>
              <a:t>特点</a:t>
            </a:r>
            <a:r>
              <a:rPr lang="zh-CN" altLang="en-US" sz="2400" dirty="0"/>
              <a:t>：</a:t>
            </a:r>
            <a:endParaRPr lang="en-US" altLang="zh-CN" sz="2400" dirty="0"/>
          </a:p>
          <a:p>
            <a:pPr marL="800100" lvl="1" indent="-342900">
              <a:buClr>
                <a:srgbClr val="0054A3"/>
              </a:buClr>
              <a:buFont typeface="Wingdings" panose="05000000000000000000" pitchFamily="2" charset="2"/>
              <a:buChar char="p"/>
            </a:pPr>
            <a:r>
              <a:rPr lang="zh-CN" altLang="zh-CN" sz="2000" b="0" i="0" baseline="0" dirty="0"/>
              <a:t>能够适应不同的组织和不同类型的过程</a:t>
            </a:r>
            <a:endParaRPr lang="zh-CN" altLang="en-US" sz="2000" dirty="0"/>
          </a:p>
          <a:p>
            <a:pPr marL="800100" lvl="1" indent="-342900">
              <a:buClr>
                <a:srgbClr val="0054A3"/>
              </a:buClr>
              <a:buFont typeface="Wingdings" panose="05000000000000000000" pitchFamily="2" charset="2"/>
              <a:buChar char="p"/>
            </a:pPr>
            <a:r>
              <a:rPr lang="zh-CN" altLang="en-US" sz="2000" b="0" i="0" baseline="0" dirty="0"/>
              <a:t>提供一种标准化方法：</a:t>
            </a:r>
            <a:r>
              <a:rPr lang="zh-CN" altLang="zh-CN" sz="2000" b="0" i="0" baseline="0" dirty="0"/>
              <a:t>帮助组织评估和改进其过程成熟度，从而提高其业务绩效和效率</a:t>
            </a:r>
            <a:endParaRPr lang="zh-CN" altLang="en-US" sz="2000" dirty="0"/>
          </a:p>
          <a:p>
            <a:endParaRPr lang="zh-CN" alt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531939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3.3 CMMI-DEV V2.0</a:t>
            </a:r>
            <a:r>
              <a:rPr lang="zh-CN" altLang="en-US" sz="2800" b="1" dirty="0">
                <a:solidFill>
                  <a:schemeClr val="tx1">
                    <a:lumMod val="65000"/>
                    <a:lumOff val="35000"/>
                  </a:schemeClr>
                </a:solidFill>
                <a:cs typeface="+mn-ea"/>
                <a:sym typeface="+mn-lt"/>
              </a:rPr>
              <a:t>的变化</a:t>
            </a:r>
            <a:endParaRPr lang="en-US" altLang="zh-CN" sz="2800" b="1" dirty="0">
              <a:solidFill>
                <a:schemeClr val="tx1">
                  <a:lumMod val="65000"/>
                  <a:lumOff val="35000"/>
                </a:schemeClr>
              </a:solidFill>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30124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F9A4E7F1-04BD-0E35-2186-E7C01C8EA3AB}"/>
              </a:ext>
            </a:extLst>
          </p:cNvPr>
          <p:cNvSpPr txBox="1"/>
          <p:nvPr/>
        </p:nvSpPr>
        <p:spPr>
          <a:xfrm>
            <a:off x="827077" y="1973279"/>
            <a:ext cx="10504537" cy="3693319"/>
          </a:xfrm>
          <a:prstGeom prst="rect">
            <a:avLst/>
          </a:prstGeom>
          <a:noFill/>
        </p:spPr>
        <p:txBody>
          <a:bodyPr wrap="square" rtlCol="0">
            <a:spAutoFit/>
          </a:bodyPr>
          <a:lstStyle/>
          <a:p>
            <a:pPr marL="342900" lvl="0" indent="-342900">
              <a:buClr>
                <a:srgbClr val="0054A3"/>
              </a:buClr>
              <a:buFont typeface="Wingdings" panose="05000000000000000000" pitchFamily="2" charset="2"/>
              <a:buChar char="p"/>
            </a:pPr>
            <a:r>
              <a:rPr lang="zh-CN" altLang="zh-CN" sz="2400" b="0" i="0" baseline="0" dirty="0"/>
              <a:t>CMMI-DEV</a:t>
            </a:r>
            <a:r>
              <a:rPr lang="zh-CN" altLang="zh-CN" sz="2400" b="0" i="0" baseline="0" dirty="0">
                <a:solidFill>
                  <a:srgbClr val="C00000"/>
                </a:solidFill>
              </a:rPr>
              <a:t> </a:t>
            </a:r>
            <a:r>
              <a:rPr lang="zh-CN" altLang="en-US" sz="2400" b="0" i="0" baseline="0" dirty="0">
                <a:solidFill>
                  <a:srgbClr val="C00000"/>
                </a:solidFill>
              </a:rPr>
              <a:t>定义</a:t>
            </a:r>
            <a:r>
              <a:rPr lang="zh-CN" altLang="en-US" sz="2400" b="0" i="0" baseline="0" dirty="0"/>
              <a:t>：</a:t>
            </a:r>
            <a:r>
              <a:rPr lang="zh-CN" altLang="zh-CN" sz="2400" b="0" i="0" baseline="0" dirty="0"/>
              <a:t>即软件开发能力成熟度模型集成，</a:t>
            </a:r>
            <a:r>
              <a:rPr lang="zh-CN" altLang="zh-CN" sz="2400" dirty="0"/>
              <a:t>是</a:t>
            </a:r>
            <a:r>
              <a:rPr lang="zh-CN" altLang="en-US" sz="2400" dirty="0"/>
              <a:t>一种</a:t>
            </a:r>
            <a:r>
              <a:rPr lang="zh-CN" altLang="zh-CN" sz="2400" b="0" i="0" baseline="0" dirty="0"/>
              <a:t>过程改进框架</a:t>
            </a:r>
            <a:r>
              <a:rPr lang="zh-CN" altLang="en-US" sz="2400" b="0" i="0" baseline="0" dirty="0"/>
              <a:t>。</a:t>
            </a:r>
            <a:endParaRPr lang="zh-CN" altLang="zh-CN" sz="2400" dirty="0"/>
          </a:p>
          <a:p>
            <a:pPr marL="342900" lvl="0" indent="-342900">
              <a:buClr>
                <a:srgbClr val="0054A3"/>
              </a:buClr>
              <a:buFont typeface="Wingdings" panose="05000000000000000000" pitchFamily="2" charset="2"/>
              <a:buChar char="p"/>
            </a:pPr>
            <a:r>
              <a:rPr lang="zh-CN" altLang="zh-CN" sz="2400" b="0" i="0" baseline="0" dirty="0"/>
              <a:t>CMMI-DEV提供了一系列指导组织改进软件开发过程和提高这些过程成熟度的指南</a:t>
            </a:r>
            <a:r>
              <a:rPr lang="zh-CN" altLang="en-US" sz="2400" b="0" i="0" baseline="0" dirty="0"/>
              <a:t>。</a:t>
            </a:r>
            <a:endParaRPr lang="en-US" altLang="zh-CN" sz="2400" b="0" i="0" baseline="0" dirty="0"/>
          </a:p>
          <a:p>
            <a:pPr marL="342900" lvl="0" indent="-342900">
              <a:buClr>
                <a:srgbClr val="0054A3"/>
              </a:buClr>
              <a:buFont typeface="Wingdings" panose="05000000000000000000" pitchFamily="2" charset="2"/>
              <a:buChar char="p"/>
            </a:pPr>
            <a:r>
              <a:rPr lang="zh-CN" altLang="zh-CN" sz="2400" b="0" i="0" baseline="0" dirty="0"/>
              <a:t>实践涵盖了软件开发和项目管理的方方面面。实践被组织成不同的成熟度</a:t>
            </a:r>
            <a:r>
              <a:rPr lang="zh-CN" altLang="zh-CN" sz="2400" b="0" i="0" baseline="0" dirty="0">
                <a:solidFill>
                  <a:srgbClr val="C00000"/>
                </a:solidFill>
              </a:rPr>
              <a:t>级别</a:t>
            </a:r>
            <a:r>
              <a:rPr lang="zh-CN" altLang="zh-CN" sz="2400" b="0" i="0" baseline="0" dirty="0"/>
              <a:t>，从1到5</a:t>
            </a:r>
            <a:r>
              <a:rPr lang="zh-CN" altLang="en-US" sz="2400" b="0" i="0" baseline="0" dirty="0"/>
              <a:t>，</a:t>
            </a:r>
            <a:r>
              <a:rPr lang="en-US" altLang="zh-CN" sz="2400" b="0" i="0" baseline="0" dirty="0"/>
              <a:t>1</a:t>
            </a:r>
            <a:r>
              <a:rPr lang="zh-CN" altLang="en-US" sz="2400" b="0" i="0" baseline="0" dirty="0"/>
              <a:t>表示过程混乱，</a:t>
            </a:r>
            <a:r>
              <a:rPr lang="en-US" altLang="zh-CN" sz="2400" b="0" i="0" baseline="0" dirty="0"/>
              <a:t>5</a:t>
            </a:r>
            <a:r>
              <a:rPr lang="zh-CN" altLang="en-US" sz="2400" b="0" i="0" baseline="0" dirty="0"/>
              <a:t>表示优化和改进。</a:t>
            </a:r>
            <a:endParaRPr lang="zh-CN" altLang="zh-CN" sz="2400" dirty="0"/>
          </a:p>
          <a:p>
            <a:pPr marL="342900" lvl="0" indent="-342900">
              <a:buClr>
                <a:srgbClr val="0054A3"/>
              </a:buClr>
              <a:buFont typeface="Wingdings" panose="05000000000000000000" pitchFamily="2" charset="2"/>
              <a:buChar char="p"/>
            </a:pPr>
            <a:r>
              <a:rPr lang="en-US" altLang="zh-CN" sz="2400" b="0" i="0" baseline="0" dirty="0"/>
              <a:t>CMMI-</a:t>
            </a:r>
            <a:r>
              <a:rPr lang="zh-CN" altLang="zh-CN" sz="2400" b="0" i="0" baseline="0" dirty="0"/>
              <a:t>DEV涵盖了软件开发</a:t>
            </a:r>
            <a:r>
              <a:rPr lang="zh-CN" altLang="zh-CN" sz="2400" b="0" i="0" baseline="0" dirty="0">
                <a:solidFill>
                  <a:srgbClr val="C00000"/>
                </a:solidFill>
              </a:rPr>
              <a:t>生命周期的所有方面</a:t>
            </a:r>
            <a:r>
              <a:rPr lang="zh-CN" altLang="zh-CN" sz="2400" b="0" i="0" baseline="0" dirty="0"/>
              <a:t>包括需求管理、项目规划、过程管理、工程、质量保证和配置管理等。</a:t>
            </a:r>
            <a:endParaRPr lang="en-US" altLang="zh-CN" sz="2400" b="0" i="0" baseline="0" dirty="0"/>
          </a:p>
          <a:p>
            <a:pPr marL="342900" lvl="0" indent="-342900">
              <a:buClr>
                <a:srgbClr val="0054A3"/>
              </a:buClr>
              <a:buFont typeface="Wingdings" panose="05000000000000000000" pitchFamily="2" charset="2"/>
              <a:buChar char="p"/>
            </a:pPr>
            <a:r>
              <a:rPr lang="zh-CN" altLang="en-US" sz="2400" dirty="0">
                <a:solidFill>
                  <a:srgbClr val="C00000"/>
                </a:solidFill>
              </a:rPr>
              <a:t>功能</a:t>
            </a:r>
            <a:r>
              <a:rPr lang="zh-CN" altLang="en-US" sz="2400" dirty="0"/>
              <a:t>：</a:t>
            </a:r>
            <a:r>
              <a:rPr lang="zh-CN" altLang="zh-CN" sz="2400" b="0" i="0" baseline="0" dirty="0"/>
              <a:t>帮助组织提高软件开发过程的效率和质量，</a:t>
            </a:r>
            <a:r>
              <a:rPr lang="zh-CN" altLang="en-US" sz="2400" b="0" i="0" baseline="0" dirty="0"/>
              <a:t>建立</a:t>
            </a:r>
            <a:r>
              <a:rPr lang="zh-CN" altLang="zh-CN" sz="2400" b="0" i="0" baseline="0" dirty="0"/>
              <a:t>与客户、供应商等各方良好的沟通和合作关系。</a:t>
            </a:r>
            <a:endParaRPr lang="zh-CN" altLang="zh-CN" sz="2400" dirty="0"/>
          </a:p>
          <a:p>
            <a:endParaRPr lang="zh-CN" alt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531939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3.3 CMMI-DEV V2.0</a:t>
            </a:r>
            <a:r>
              <a:rPr lang="zh-CN" altLang="en-US" sz="2800" b="1" dirty="0">
                <a:solidFill>
                  <a:schemeClr val="tx1">
                    <a:lumMod val="65000"/>
                    <a:lumOff val="35000"/>
                  </a:schemeClr>
                </a:solidFill>
                <a:cs typeface="+mn-ea"/>
                <a:sym typeface="+mn-lt"/>
              </a:rPr>
              <a:t>的变化</a:t>
            </a:r>
            <a:endParaRPr lang="en-US" altLang="zh-CN" sz="2800" b="1" dirty="0">
              <a:solidFill>
                <a:schemeClr val="tx1">
                  <a:lumMod val="65000"/>
                  <a:lumOff val="35000"/>
                </a:schemeClr>
              </a:solidFill>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30124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600249" y="1750483"/>
            <a:ext cx="35544"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692942" y="1697262"/>
            <a:ext cx="5067300" cy="460375"/>
          </a:xfrm>
          <a:prstGeom prst="rect">
            <a:avLst/>
          </a:prstGeom>
          <a:noFill/>
        </p:spPr>
        <p:txBody>
          <a:bodyPr wrap="square" rtlCol="0">
            <a:spAutoFit/>
          </a:bodyPr>
          <a:lstStyle/>
          <a:p>
            <a:pPr algn="l">
              <a:buClrTx/>
              <a:buSzTx/>
              <a:buFontTx/>
            </a:pPr>
            <a:r>
              <a:rPr lang="zh-CN" altLang="en-US" sz="2400" dirty="0">
                <a:cs typeface="+mn-ea"/>
                <a:sym typeface="+mn-lt"/>
              </a:rPr>
              <a:t>思想变化</a:t>
            </a:r>
          </a:p>
        </p:txBody>
      </p:sp>
      <p:sp>
        <p:nvSpPr>
          <p:cNvPr id="3" name="文本框 2">
            <a:extLst>
              <a:ext uri="{FF2B5EF4-FFF2-40B4-BE49-F238E27FC236}">
                <a16:creationId xmlns:a16="http://schemas.microsoft.com/office/drawing/2014/main" id="{DB757FD8-558D-0A51-702D-3B33B450E6BD}"/>
              </a:ext>
            </a:extLst>
          </p:cNvPr>
          <p:cNvSpPr txBox="1"/>
          <p:nvPr/>
        </p:nvSpPr>
        <p:spPr>
          <a:xfrm>
            <a:off x="692942" y="2537212"/>
            <a:ext cx="10693217" cy="2585323"/>
          </a:xfrm>
          <a:prstGeom prst="rect">
            <a:avLst/>
          </a:prstGeom>
          <a:noFill/>
        </p:spPr>
        <p:txBody>
          <a:bodyPr wrap="square" rtlCol="0">
            <a:spAutoFit/>
          </a:bodyPr>
          <a:lstStyle/>
          <a:p>
            <a:pPr marL="342900" lvl="0" indent="-342900">
              <a:buClr>
                <a:srgbClr val="0054A3"/>
              </a:buClr>
              <a:buFont typeface="Wingdings" panose="05000000000000000000" pitchFamily="2" charset="2"/>
              <a:buChar char="p"/>
            </a:pPr>
            <a:r>
              <a:rPr lang="zh-CN" altLang="zh-CN" sz="2400" b="0" i="0" baseline="0" dirty="0"/>
              <a:t>强调敏捷方法</a:t>
            </a:r>
            <a:r>
              <a:rPr lang="zh-CN" altLang="en-US" sz="2400" dirty="0"/>
              <a:t>：</a:t>
            </a:r>
            <a:r>
              <a:rPr lang="zh-CN" altLang="zh-CN" sz="2400" b="0" i="0" baseline="0" dirty="0"/>
              <a:t>以适应快速变化的市场需求和快速开发的需求。</a:t>
            </a:r>
            <a:endParaRPr lang="zh-CN" altLang="en-US" sz="2400" dirty="0"/>
          </a:p>
          <a:p>
            <a:pPr marL="342900" lvl="0" indent="-342900">
              <a:buClr>
                <a:srgbClr val="0054A3"/>
              </a:buClr>
              <a:buFont typeface="Wingdings" panose="05000000000000000000" pitchFamily="2" charset="2"/>
              <a:buChar char="p"/>
            </a:pPr>
            <a:r>
              <a:rPr lang="zh-CN" altLang="zh-CN" sz="2400" b="0" i="0" baseline="0" dirty="0"/>
              <a:t>更关注价值交付</a:t>
            </a:r>
            <a:r>
              <a:rPr lang="zh-CN" altLang="en-US" sz="2400" dirty="0"/>
              <a:t>：</a:t>
            </a:r>
            <a:r>
              <a:rPr lang="zh-CN" altLang="zh-CN" sz="2400" b="0" i="0" baseline="0" dirty="0"/>
              <a:t>将</a:t>
            </a:r>
            <a:r>
              <a:rPr lang="zh-CN" altLang="en-US" sz="2400" dirty="0"/>
              <a:t>“</a:t>
            </a:r>
            <a:r>
              <a:rPr lang="zh-CN" altLang="zh-CN" sz="2400" b="0" i="0" baseline="0" dirty="0"/>
              <a:t>交付结果</a:t>
            </a:r>
            <a:r>
              <a:rPr lang="zh-CN" altLang="en-US" sz="2400" b="0" i="0" baseline="0" dirty="0"/>
              <a:t>”</a:t>
            </a:r>
            <a:r>
              <a:rPr lang="zh-CN" altLang="zh-CN" sz="2400" b="0" i="0" baseline="0" dirty="0"/>
              <a:t>作为</a:t>
            </a:r>
            <a:r>
              <a:rPr lang="zh-CN" altLang="zh-CN" sz="2400" b="0" i="0" baseline="0" dirty="0">
                <a:solidFill>
                  <a:srgbClr val="C00000"/>
                </a:solidFill>
              </a:rPr>
              <a:t>重要的目标</a:t>
            </a:r>
            <a:r>
              <a:rPr lang="zh-CN" altLang="zh-CN" sz="2400" b="0" i="0" baseline="0" dirty="0"/>
              <a:t>，以确保组织提供的产品和服务能够满足客户的需求和期望。</a:t>
            </a:r>
            <a:endParaRPr lang="zh-CN" altLang="en-US" sz="2400" dirty="0"/>
          </a:p>
          <a:p>
            <a:pPr marL="342900" lvl="0" indent="-342900">
              <a:buClr>
                <a:srgbClr val="0054A3"/>
              </a:buClr>
              <a:buFont typeface="Wingdings" panose="05000000000000000000" pitchFamily="2" charset="2"/>
              <a:buChar char="p"/>
            </a:pPr>
            <a:r>
              <a:rPr lang="zh-CN" altLang="zh-CN" sz="2400" dirty="0"/>
              <a:t>强调数据驱动的决策</a:t>
            </a:r>
            <a:r>
              <a:rPr lang="zh-CN" altLang="en-US" sz="2400" dirty="0"/>
              <a:t>：</a:t>
            </a:r>
            <a:r>
              <a:rPr lang="zh-CN" altLang="zh-CN" sz="2400" dirty="0"/>
              <a:t>以帮助组织制定更好的业务决策和优化业务流程。</a:t>
            </a:r>
            <a:endParaRPr lang="zh-CN" altLang="en-US" sz="2400" dirty="0"/>
          </a:p>
          <a:p>
            <a:pPr marL="342900" lvl="0" indent="-342900">
              <a:buClr>
                <a:srgbClr val="0054A3"/>
              </a:buClr>
              <a:buFont typeface="Wingdings" panose="05000000000000000000" pitchFamily="2" charset="2"/>
              <a:buChar char="p"/>
            </a:pPr>
            <a:r>
              <a:rPr lang="zh-CN" altLang="zh-CN" sz="2400" dirty="0"/>
              <a:t>着重强调组织能力的持续改进</a:t>
            </a:r>
            <a:r>
              <a:rPr lang="zh-CN" altLang="en-US" sz="2400" dirty="0"/>
              <a:t>：</a:t>
            </a:r>
            <a:r>
              <a:rPr lang="zh-CN" altLang="zh-CN" sz="2400" dirty="0"/>
              <a:t>以确保组织能够不断适应市场的变化和不断提高其业务流程和产品的质量。</a:t>
            </a:r>
            <a:endParaRPr lang="zh-CN" altLang="en-US" sz="2400" dirty="0"/>
          </a:p>
          <a:p>
            <a:endParaRPr lang="zh-CN" alt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531939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3.3 CMMI-DEV V2.0</a:t>
            </a:r>
            <a:r>
              <a:rPr lang="zh-CN" altLang="en-US" sz="2800" b="1" dirty="0">
                <a:solidFill>
                  <a:schemeClr val="tx1">
                    <a:lumMod val="65000"/>
                    <a:lumOff val="35000"/>
                  </a:schemeClr>
                </a:solidFill>
                <a:cs typeface="+mn-ea"/>
                <a:sym typeface="+mn-lt"/>
              </a:rPr>
              <a:t>的变化</a:t>
            </a:r>
            <a:endParaRPr lang="en-US" altLang="zh-CN" sz="2800" b="1" dirty="0">
              <a:solidFill>
                <a:schemeClr val="tx1">
                  <a:lumMod val="65000"/>
                  <a:lumOff val="35000"/>
                </a:schemeClr>
              </a:solidFill>
              <a:cs typeface="+mn-ea"/>
              <a:sym typeface="+mn-lt"/>
            </a:endParaRPr>
          </a:p>
        </p:txBody>
      </p:sp>
      <p:sp>
        <p:nvSpPr>
          <p:cNvPr id="8" name="矩形 7"/>
          <p:cNvSpPr/>
          <p:nvPr/>
        </p:nvSpPr>
        <p:spPr>
          <a:xfrm>
            <a:off x="600282" y="2223135"/>
            <a:ext cx="10898330" cy="4089196"/>
          </a:xfrm>
          <a:prstGeom prst="rect">
            <a:avLst/>
          </a:prstGeom>
        </p:spPr>
        <p:txBody>
          <a:bodyPr wrap="square">
            <a:spAutoFit/>
          </a:bodyPr>
          <a:lstStyle/>
          <a:p>
            <a:pPr marL="800100" marR="0" lvl="1" indent="-342900" defTabSz="914400" rtl="0" eaLnBrk="1" fontAlgn="base" latinLnBrk="0" hangingPunct="1">
              <a:lnSpc>
                <a:spcPct val="150000"/>
              </a:lnSpc>
              <a:spcBef>
                <a:spcPct val="0"/>
              </a:spcBef>
              <a:spcAft>
                <a:spcPts val="0"/>
              </a:spcAft>
              <a:buClr>
                <a:srgbClr val="0054A3"/>
              </a:buClr>
              <a:buSzTx/>
              <a:buFont typeface="Wingdings" panose="05000000000000000000" charset="0"/>
              <a:buChar char="p"/>
              <a:defRPr/>
            </a:pPr>
            <a:r>
              <a:rPr kumimoji="0" sz="2200" b="0" i="0" u="none" strike="noStrike" cap="none" spc="0" normalizeH="0" baseline="0" noProof="0" dirty="0" err="1">
                <a:ln>
                  <a:noFill/>
                </a:ln>
                <a:solidFill>
                  <a:schemeClr val="tx1"/>
                </a:solidFill>
                <a:effectLst/>
                <a:uLnTx/>
                <a:uFillTx/>
                <a:cs typeface="+mn-ea"/>
                <a:sym typeface="+mn-lt"/>
              </a:rPr>
              <a:t>工作区</a:t>
            </a:r>
            <a:r>
              <a:rPr kumimoji="0" lang="zh-CN" altLang="en-US" sz="2200" b="0" i="0" u="none" strike="noStrike" cap="none" spc="0" normalizeH="0" baseline="0" noProof="0" dirty="0">
                <a:ln>
                  <a:noFill/>
                </a:ln>
                <a:solidFill>
                  <a:schemeClr val="tx1"/>
                </a:solidFill>
                <a:effectLst/>
                <a:uLnTx/>
                <a:uFillTx/>
                <a:cs typeface="+mn-ea"/>
                <a:sym typeface="+mn-lt"/>
              </a:rPr>
              <a:t>：</a:t>
            </a:r>
            <a:r>
              <a:rPr kumimoji="0" sz="2200" b="0" i="0" u="none" strike="noStrike" cap="none" spc="0" normalizeH="0" baseline="0" noProof="0" dirty="0">
                <a:ln>
                  <a:noFill/>
                </a:ln>
                <a:solidFill>
                  <a:schemeClr val="tx1"/>
                </a:solidFill>
                <a:effectLst/>
                <a:uLnTx/>
                <a:uFillTx/>
                <a:cs typeface="+mn-ea"/>
                <a:sym typeface="+mn-lt"/>
              </a:rPr>
              <a:t>将</a:t>
            </a:r>
            <a:r>
              <a:rPr lang="zh-CN" altLang="en-US" sz="2200" dirty="0">
                <a:cs typeface="+mn-ea"/>
                <a:sym typeface="+mn-lt"/>
              </a:rPr>
              <a:t>“</a:t>
            </a:r>
            <a:r>
              <a:rPr kumimoji="0" sz="2200" b="0" i="0" u="none" strike="noStrike" cap="none" spc="0" normalizeH="0" baseline="0" noProof="0" dirty="0" err="1">
                <a:ln>
                  <a:noFill/>
                </a:ln>
                <a:solidFill>
                  <a:schemeClr val="tx1"/>
                </a:solidFill>
                <a:effectLst/>
                <a:uLnTx/>
                <a:uFillTx/>
                <a:cs typeface="+mn-ea"/>
                <a:sym typeface="+mn-lt"/>
              </a:rPr>
              <a:t>过程区域</a:t>
            </a:r>
            <a:r>
              <a:rPr kumimoji="0" lang="zh-CN" altLang="en-US" sz="2200" b="0" i="0" u="none" strike="noStrike" cap="none" spc="0" normalizeH="0" baseline="0" noProof="0" dirty="0">
                <a:ln>
                  <a:noFill/>
                </a:ln>
                <a:solidFill>
                  <a:schemeClr val="tx1"/>
                </a:solidFill>
                <a:effectLst/>
                <a:uLnTx/>
                <a:uFillTx/>
                <a:cs typeface="+mn-ea"/>
                <a:sym typeface="+mn-lt"/>
              </a:rPr>
              <a:t>”</a:t>
            </a:r>
            <a:r>
              <a:rPr kumimoji="0" sz="2200" b="0" i="0" u="none" strike="noStrike" cap="none" spc="0" normalizeH="0" baseline="0" noProof="0" dirty="0" err="1">
                <a:ln>
                  <a:noFill/>
                </a:ln>
                <a:solidFill>
                  <a:schemeClr val="tx1"/>
                </a:solidFill>
                <a:effectLst/>
                <a:uLnTx/>
                <a:uFillTx/>
                <a:cs typeface="+mn-ea"/>
                <a:sym typeface="+mn-lt"/>
              </a:rPr>
              <a:t>改为</a:t>
            </a:r>
            <a:r>
              <a:rPr lang="zh-CN" altLang="en-US" sz="2200" dirty="0">
                <a:cs typeface="+mn-ea"/>
                <a:sym typeface="+mn-lt"/>
              </a:rPr>
              <a:t>“</a:t>
            </a:r>
            <a:r>
              <a:rPr kumimoji="0" sz="2200" b="0" i="0" u="none" strike="noStrike" cap="none" spc="0" normalizeH="0" baseline="0" noProof="0" dirty="0" err="1">
                <a:ln>
                  <a:noFill/>
                </a:ln>
                <a:solidFill>
                  <a:schemeClr val="tx1"/>
                </a:solidFill>
                <a:effectLst/>
                <a:uLnTx/>
                <a:uFillTx/>
                <a:cs typeface="+mn-ea"/>
                <a:sym typeface="+mn-lt"/>
              </a:rPr>
              <a:t>工作区</a:t>
            </a:r>
            <a:r>
              <a:rPr kumimoji="0" lang="zh-CN" altLang="en-US" sz="2200" b="0" i="0" u="none" strike="noStrike" cap="none" spc="0" normalizeH="0" baseline="0" noProof="0" dirty="0">
                <a:ln>
                  <a:noFill/>
                </a:ln>
                <a:solidFill>
                  <a:schemeClr val="tx1"/>
                </a:solidFill>
                <a:effectLst/>
                <a:uLnTx/>
                <a:uFillTx/>
                <a:cs typeface="+mn-ea"/>
                <a:sym typeface="+mn-lt"/>
              </a:rPr>
              <a:t>”</a:t>
            </a:r>
            <a:r>
              <a:rPr kumimoji="0" sz="2200" b="0" i="0" u="none" strike="noStrike" cap="none" spc="0" normalizeH="0" baseline="0" noProof="0" dirty="0" err="1">
                <a:ln>
                  <a:noFill/>
                </a:ln>
                <a:solidFill>
                  <a:schemeClr val="tx1"/>
                </a:solidFill>
                <a:effectLst/>
                <a:uLnTx/>
                <a:uFillTx/>
                <a:cs typeface="+mn-ea"/>
                <a:sym typeface="+mn-lt"/>
              </a:rPr>
              <a:t>以便更好地反映组织的工作现实</a:t>
            </a:r>
            <a:endParaRPr kumimoji="0" sz="2200" b="0" i="0" u="none" strike="noStrike" cap="none" spc="0" normalizeH="0" baseline="0" noProof="0" dirty="0">
              <a:ln>
                <a:noFill/>
              </a:ln>
              <a:solidFill>
                <a:schemeClr val="tx1"/>
              </a:solidFill>
              <a:effectLst/>
              <a:uLnTx/>
              <a:uFillTx/>
              <a:cs typeface="+mn-ea"/>
              <a:sym typeface="+mn-lt"/>
            </a:endParaRPr>
          </a:p>
          <a:p>
            <a:pPr marL="800100" marR="0" lvl="1" indent="-342900" defTabSz="914400" rtl="0" eaLnBrk="1" fontAlgn="base" latinLnBrk="0" hangingPunct="1">
              <a:lnSpc>
                <a:spcPct val="150000"/>
              </a:lnSpc>
              <a:spcBef>
                <a:spcPct val="0"/>
              </a:spcBef>
              <a:spcAft>
                <a:spcPts val="0"/>
              </a:spcAft>
              <a:buClr>
                <a:srgbClr val="0054A3"/>
              </a:buClr>
              <a:buSzTx/>
              <a:buFont typeface="Wingdings" panose="05000000000000000000" charset="0"/>
              <a:buChar char="p"/>
              <a:defRPr/>
            </a:pPr>
            <a:r>
              <a:rPr kumimoji="0" sz="2200" b="0" i="0" u="none" strike="noStrike" cap="none" spc="0" normalizeH="0" baseline="0" noProof="0" dirty="0" err="1">
                <a:ln>
                  <a:noFill/>
                </a:ln>
                <a:solidFill>
                  <a:schemeClr val="tx1"/>
                </a:solidFill>
                <a:effectLst/>
                <a:uLnTx/>
                <a:uFillTx/>
                <a:cs typeface="+mn-ea"/>
                <a:sym typeface="+mn-lt"/>
              </a:rPr>
              <a:t>能力元素</a:t>
            </a:r>
            <a:r>
              <a:rPr kumimoji="0" lang="zh-CN" altLang="en-US" sz="2200" b="0" i="0" u="none" strike="noStrike" cap="none" spc="0" normalizeH="0" baseline="0" noProof="0" dirty="0">
                <a:ln>
                  <a:noFill/>
                </a:ln>
                <a:solidFill>
                  <a:schemeClr val="tx1"/>
                </a:solidFill>
                <a:effectLst/>
                <a:uLnTx/>
                <a:uFillTx/>
                <a:cs typeface="+mn-ea"/>
                <a:sym typeface="+mn-lt"/>
              </a:rPr>
              <a:t>：</a:t>
            </a:r>
            <a:r>
              <a:rPr kumimoji="0" sz="2200" b="0" i="0" u="none" strike="noStrike" cap="none" spc="0" normalizeH="0" baseline="0" noProof="0" dirty="0" err="1">
                <a:ln>
                  <a:noFill/>
                </a:ln>
                <a:solidFill>
                  <a:schemeClr val="tx1"/>
                </a:solidFill>
                <a:effectLst/>
                <a:uLnTx/>
                <a:uFillTx/>
                <a:cs typeface="+mn-ea"/>
                <a:sym typeface="+mn-lt"/>
              </a:rPr>
              <a:t>引人了</a:t>
            </a:r>
            <a:r>
              <a:rPr kumimoji="0" lang="zh-CN" altLang="en-US" sz="2200" b="0" i="0" u="none" strike="noStrike" cap="none" spc="0" normalizeH="0" baseline="0" noProof="0" dirty="0">
                <a:ln>
                  <a:noFill/>
                </a:ln>
                <a:solidFill>
                  <a:schemeClr val="tx1"/>
                </a:solidFill>
                <a:effectLst/>
                <a:uLnTx/>
                <a:uFillTx/>
                <a:cs typeface="+mn-ea"/>
                <a:sym typeface="+mn-lt"/>
              </a:rPr>
              <a:t>“</a:t>
            </a:r>
            <a:r>
              <a:rPr kumimoji="0" sz="2200" b="0" i="0" u="none" strike="noStrike" cap="none" spc="0" normalizeH="0" baseline="0" noProof="0" dirty="0" err="1">
                <a:ln>
                  <a:noFill/>
                </a:ln>
                <a:solidFill>
                  <a:schemeClr val="tx1"/>
                </a:solidFill>
                <a:effectLst/>
                <a:uLnTx/>
                <a:uFillTx/>
                <a:cs typeface="+mn-ea"/>
                <a:sym typeface="+mn-lt"/>
              </a:rPr>
              <a:t>能力元素</a:t>
            </a:r>
            <a:r>
              <a:rPr kumimoji="0" lang="zh-CN" altLang="en-US" sz="2200" b="0" i="0" u="none" strike="noStrike" cap="none" spc="0" normalizeH="0" baseline="0" noProof="0" dirty="0">
                <a:ln>
                  <a:noFill/>
                </a:ln>
                <a:solidFill>
                  <a:schemeClr val="tx1"/>
                </a:solidFill>
                <a:effectLst/>
                <a:uLnTx/>
                <a:uFillTx/>
                <a:cs typeface="+mn-ea"/>
                <a:sym typeface="+mn-lt"/>
              </a:rPr>
              <a:t>”</a:t>
            </a:r>
            <a:r>
              <a:rPr kumimoji="0" sz="2200" b="0" i="0" u="none" strike="noStrike" cap="none" spc="0" normalizeH="0" baseline="0" noProof="0" dirty="0" err="1">
                <a:ln>
                  <a:noFill/>
                </a:ln>
                <a:solidFill>
                  <a:schemeClr val="tx1"/>
                </a:solidFill>
                <a:effectLst/>
                <a:uLnTx/>
                <a:uFillTx/>
                <a:cs typeface="+mn-ea"/>
                <a:sym typeface="+mn-lt"/>
              </a:rPr>
              <a:t>这一新概念，代替了早期版本中的</a:t>
            </a:r>
            <a:r>
              <a:rPr lang="zh-CN" altLang="en-US" sz="2200" dirty="0">
                <a:cs typeface="+mn-ea"/>
                <a:sym typeface="+mn-lt"/>
              </a:rPr>
              <a:t>“</a:t>
            </a:r>
            <a:r>
              <a:rPr kumimoji="0" sz="2200" b="0" i="0" u="none" strike="noStrike" cap="none" spc="0" normalizeH="0" baseline="0" noProof="0" dirty="0" err="1">
                <a:ln>
                  <a:noFill/>
                </a:ln>
                <a:solidFill>
                  <a:schemeClr val="tx1"/>
                </a:solidFill>
                <a:effectLst/>
                <a:uLnTx/>
                <a:uFillTx/>
                <a:cs typeface="+mn-ea"/>
                <a:sym typeface="+mn-lt"/>
              </a:rPr>
              <a:t>目标和实践</a:t>
            </a:r>
            <a:r>
              <a:rPr kumimoji="0" lang="zh-CN" altLang="en-US" sz="2200" b="0" i="0" u="none" strike="noStrike" cap="none" spc="0" normalizeH="0" baseline="0" noProof="0" dirty="0">
                <a:ln>
                  <a:noFill/>
                </a:ln>
                <a:solidFill>
                  <a:schemeClr val="tx1"/>
                </a:solidFill>
                <a:effectLst/>
                <a:uLnTx/>
                <a:uFillTx/>
                <a:cs typeface="+mn-ea"/>
                <a:sym typeface="+mn-lt"/>
              </a:rPr>
              <a:t>”</a:t>
            </a:r>
            <a:endParaRPr kumimoji="0" sz="2200" b="0" i="0" u="none" strike="noStrike" cap="none" spc="0" normalizeH="0" baseline="0" noProof="0" dirty="0">
              <a:ln>
                <a:noFill/>
              </a:ln>
              <a:solidFill>
                <a:schemeClr val="tx1"/>
              </a:solidFill>
              <a:effectLst/>
              <a:uLnTx/>
              <a:uFillTx/>
              <a:cs typeface="+mn-ea"/>
              <a:sym typeface="+mn-lt"/>
            </a:endParaRPr>
          </a:p>
          <a:p>
            <a:pPr marL="800100" marR="0" lvl="1" indent="-342900" defTabSz="914400" rtl="0" eaLnBrk="1" fontAlgn="base" latinLnBrk="0" hangingPunct="1">
              <a:lnSpc>
                <a:spcPct val="150000"/>
              </a:lnSpc>
              <a:spcBef>
                <a:spcPct val="0"/>
              </a:spcBef>
              <a:spcAft>
                <a:spcPts val="0"/>
              </a:spcAft>
              <a:buClr>
                <a:srgbClr val="0054A3"/>
              </a:buClr>
              <a:buSzTx/>
              <a:buFont typeface="Wingdings" panose="05000000000000000000" charset="0"/>
              <a:buChar char="p"/>
              <a:defRPr/>
            </a:pPr>
            <a:r>
              <a:rPr kumimoji="0" sz="2200" b="0" i="0" u="none" strike="noStrike" cap="none" spc="0" normalizeH="0" baseline="0" noProof="0" dirty="0" err="1">
                <a:ln>
                  <a:noFill/>
                </a:ln>
                <a:solidFill>
                  <a:schemeClr val="tx1"/>
                </a:solidFill>
                <a:effectLst/>
                <a:uLnTx/>
                <a:uFillTx/>
                <a:cs typeface="+mn-ea"/>
                <a:sym typeface="+mn-lt"/>
              </a:rPr>
              <a:t>组织、团队和个人</a:t>
            </a:r>
            <a:r>
              <a:rPr kumimoji="0" lang="zh-CN" altLang="en-US" sz="2200" b="0" i="0" u="none" strike="noStrike" cap="none" spc="0" normalizeH="0" baseline="0" noProof="0" dirty="0">
                <a:ln>
                  <a:noFill/>
                </a:ln>
                <a:solidFill>
                  <a:schemeClr val="tx1"/>
                </a:solidFill>
                <a:effectLst/>
                <a:uLnTx/>
                <a:uFillTx/>
                <a:cs typeface="+mn-ea"/>
                <a:sym typeface="+mn-lt"/>
              </a:rPr>
              <a:t>：将</a:t>
            </a:r>
            <a:r>
              <a:rPr lang="zh-CN" altLang="en-US" sz="2200" dirty="0">
                <a:cs typeface="+mn-ea"/>
                <a:sym typeface="+mn-lt"/>
              </a:rPr>
              <a:t>“</a:t>
            </a:r>
            <a:r>
              <a:rPr kumimoji="0" sz="2200" b="0" i="0" u="none" strike="noStrike" cap="none" spc="0" normalizeH="0" baseline="0" noProof="0" dirty="0" err="1">
                <a:ln>
                  <a:noFill/>
                </a:ln>
                <a:solidFill>
                  <a:schemeClr val="tx1"/>
                </a:solidFill>
                <a:effectLst/>
                <a:uLnTx/>
                <a:uFillTx/>
                <a:cs typeface="+mn-ea"/>
                <a:sym typeface="+mn-lt"/>
              </a:rPr>
              <a:t>组织</a:t>
            </a:r>
            <a:r>
              <a:rPr kumimoji="0" lang="zh-CN" altLang="en-US" sz="2200" b="0" i="0" u="none" strike="noStrike" cap="none" spc="0" normalizeH="0" baseline="0" noProof="0" dirty="0">
                <a:ln>
                  <a:noFill/>
                </a:ln>
                <a:solidFill>
                  <a:schemeClr val="tx1"/>
                </a:solidFill>
                <a:effectLst/>
                <a:uLnTx/>
                <a:uFillTx/>
                <a:cs typeface="+mn-ea"/>
                <a:sym typeface="+mn-lt"/>
              </a:rPr>
              <a:t>”</a:t>
            </a:r>
            <a:r>
              <a:rPr kumimoji="0" sz="2200" b="0" i="0" u="none" strike="noStrike" cap="none" spc="0" normalizeH="0" baseline="0" noProof="0" dirty="0" err="1">
                <a:ln>
                  <a:noFill/>
                </a:ln>
                <a:solidFill>
                  <a:schemeClr val="tx1"/>
                </a:solidFill>
                <a:effectLst/>
                <a:uLnTx/>
                <a:uFillTx/>
                <a:cs typeface="+mn-ea"/>
                <a:sym typeface="+mn-lt"/>
              </a:rPr>
              <a:t>作为一个单独的术语，同时也强调了</a:t>
            </a:r>
            <a:r>
              <a:rPr kumimoji="0" lang="zh-CN" altLang="en-US" sz="2200" b="0" i="0" u="none" strike="noStrike" cap="none" spc="0" normalizeH="0" baseline="0" noProof="0" dirty="0">
                <a:ln>
                  <a:noFill/>
                </a:ln>
                <a:solidFill>
                  <a:schemeClr val="tx1"/>
                </a:solidFill>
                <a:effectLst/>
                <a:uLnTx/>
                <a:uFillTx/>
                <a:cs typeface="+mn-ea"/>
                <a:sym typeface="+mn-lt"/>
              </a:rPr>
              <a:t>“</a:t>
            </a:r>
            <a:r>
              <a:rPr kumimoji="0" sz="2200" b="0" i="0" u="none" strike="noStrike" cap="none" spc="0" normalizeH="0" baseline="0" noProof="0" dirty="0" err="1">
                <a:ln>
                  <a:noFill/>
                </a:ln>
                <a:solidFill>
                  <a:schemeClr val="tx1"/>
                </a:solidFill>
                <a:effectLst/>
                <a:uLnTx/>
                <a:uFillTx/>
                <a:cs typeface="+mn-ea"/>
                <a:sym typeface="+mn-lt"/>
              </a:rPr>
              <a:t>团队</a:t>
            </a:r>
            <a:r>
              <a:rPr kumimoji="0" lang="zh-CN" altLang="en-US" sz="2200" b="0" i="0" u="none" strike="noStrike" cap="none" spc="0" normalizeH="0" baseline="0" noProof="0" dirty="0">
                <a:ln>
                  <a:noFill/>
                </a:ln>
                <a:solidFill>
                  <a:schemeClr val="tx1"/>
                </a:solidFill>
                <a:effectLst/>
                <a:uLnTx/>
                <a:uFillTx/>
                <a:cs typeface="+mn-ea"/>
                <a:sym typeface="+mn-lt"/>
              </a:rPr>
              <a:t>”</a:t>
            </a:r>
            <a:r>
              <a:rPr kumimoji="0" sz="2200" b="0" i="0" u="none" strike="noStrike" cap="none" spc="0" normalizeH="0" baseline="0" noProof="0" dirty="0">
                <a:ln>
                  <a:noFill/>
                </a:ln>
                <a:solidFill>
                  <a:schemeClr val="tx1"/>
                </a:solidFill>
                <a:effectLst/>
                <a:uLnTx/>
                <a:uFillTx/>
                <a:cs typeface="+mn-ea"/>
                <a:sym typeface="+mn-lt"/>
              </a:rPr>
              <a:t>和</a:t>
            </a:r>
            <a:r>
              <a:rPr lang="zh-CN" altLang="en-US" sz="2200" dirty="0">
                <a:cs typeface="+mn-ea"/>
                <a:sym typeface="+mn-lt"/>
              </a:rPr>
              <a:t>“</a:t>
            </a:r>
            <a:r>
              <a:rPr kumimoji="0" sz="2200" b="0" i="0" u="none" strike="noStrike" cap="none" spc="0" normalizeH="0" baseline="0" noProof="0" dirty="0" err="1">
                <a:ln>
                  <a:noFill/>
                </a:ln>
                <a:solidFill>
                  <a:schemeClr val="tx1"/>
                </a:solidFill>
                <a:effectLst/>
                <a:uLnTx/>
                <a:uFillTx/>
                <a:cs typeface="+mn-ea"/>
                <a:sym typeface="+mn-lt"/>
              </a:rPr>
              <a:t>个人</a:t>
            </a:r>
            <a:r>
              <a:rPr kumimoji="0" lang="zh-CN" altLang="en-US" sz="2200" b="0" i="0" u="none" strike="noStrike" cap="none" spc="0" normalizeH="0" baseline="0" noProof="0" dirty="0">
                <a:ln>
                  <a:noFill/>
                </a:ln>
                <a:solidFill>
                  <a:schemeClr val="tx1"/>
                </a:solidFill>
                <a:effectLst/>
                <a:uLnTx/>
                <a:uFillTx/>
                <a:cs typeface="+mn-ea"/>
                <a:sym typeface="+mn-lt"/>
              </a:rPr>
              <a:t>”</a:t>
            </a:r>
            <a:r>
              <a:rPr kumimoji="0" sz="2200" b="0" i="0" u="none" strike="noStrike" cap="none" spc="0" normalizeH="0" baseline="0" noProof="0" dirty="0" err="1">
                <a:ln>
                  <a:noFill/>
                </a:ln>
                <a:solidFill>
                  <a:schemeClr val="tx1"/>
                </a:solidFill>
                <a:effectLst/>
                <a:uLnTx/>
                <a:uFillTx/>
                <a:cs typeface="+mn-ea"/>
                <a:sym typeface="+mn-lt"/>
              </a:rPr>
              <a:t>的重要性</a:t>
            </a:r>
            <a:endParaRPr kumimoji="0" sz="2200" b="0" i="0" u="none" strike="noStrike" cap="none" spc="0" normalizeH="0" baseline="0" noProof="0" dirty="0">
              <a:ln>
                <a:noFill/>
              </a:ln>
              <a:solidFill>
                <a:schemeClr val="tx1"/>
              </a:solidFill>
              <a:effectLst/>
              <a:uLnTx/>
              <a:uFillTx/>
              <a:cs typeface="+mn-ea"/>
              <a:sym typeface="+mn-lt"/>
            </a:endParaRPr>
          </a:p>
          <a:p>
            <a:pPr marL="800100" marR="0" lvl="1" indent="-342900" defTabSz="914400" rtl="0" eaLnBrk="1" fontAlgn="base" latinLnBrk="0" hangingPunct="1">
              <a:lnSpc>
                <a:spcPct val="150000"/>
              </a:lnSpc>
              <a:spcBef>
                <a:spcPct val="0"/>
              </a:spcBef>
              <a:spcAft>
                <a:spcPts val="0"/>
              </a:spcAft>
              <a:buClr>
                <a:srgbClr val="0054A3"/>
              </a:buClr>
              <a:buSzTx/>
              <a:buFont typeface="Wingdings" panose="05000000000000000000" charset="0"/>
              <a:buChar char="p"/>
              <a:defRPr/>
            </a:pPr>
            <a:r>
              <a:rPr kumimoji="0" lang="en-US" sz="2200" b="0" i="0" u="none" strike="noStrike" cap="none" spc="0" normalizeH="0" baseline="0" noProof="0" dirty="0">
                <a:ln>
                  <a:noFill/>
                </a:ln>
                <a:solidFill>
                  <a:schemeClr val="tx1"/>
                </a:solidFill>
                <a:effectLst/>
                <a:uLnTx/>
                <a:uFillTx/>
                <a:cs typeface="+mn-ea"/>
                <a:sym typeface="+mn-lt"/>
              </a:rPr>
              <a:t> </a:t>
            </a:r>
            <a:r>
              <a:rPr kumimoji="0" lang="en-US" sz="2200" b="0" i="0" u="none" strike="noStrike" cap="none" spc="0" normalizeH="0" baseline="0" noProof="0" dirty="0" err="1">
                <a:ln>
                  <a:noFill/>
                </a:ln>
                <a:solidFill>
                  <a:schemeClr val="tx1"/>
                </a:solidFill>
                <a:effectLst/>
                <a:uLnTx/>
                <a:uFillTx/>
                <a:cs typeface="+mn-ea"/>
                <a:sym typeface="+mn-lt"/>
              </a:rPr>
              <a:t>总体组织绩效</a:t>
            </a:r>
            <a:r>
              <a:rPr kumimoji="0" lang="zh-CN" altLang="en-US" sz="2200" b="0" i="0" u="none" strike="noStrike" cap="none" spc="0" normalizeH="0" baseline="0" noProof="0" dirty="0">
                <a:ln>
                  <a:noFill/>
                </a:ln>
                <a:solidFill>
                  <a:schemeClr val="tx1"/>
                </a:solidFill>
                <a:effectLst/>
                <a:uLnTx/>
                <a:uFillTx/>
                <a:cs typeface="+mn-ea"/>
                <a:sym typeface="+mn-lt"/>
              </a:rPr>
              <a:t>：</a:t>
            </a:r>
            <a:r>
              <a:rPr kumimoji="0" lang="en-US" sz="2200" b="0" i="0" u="none" strike="noStrike" cap="none" spc="0" normalizeH="0" baseline="0" noProof="0" dirty="0" err="1">
                <a:ln>
                  <a:noFill/>
                </a:ln>
                <a:solidFill>
                  <a:schemeClr val="tx1"/>
                </a:solidFill>
                <a:effectLst/>
                <a:uLnTx/>
                <a:uFillTx/>
                <a:cs typeface="+mn-ea"/>
                <a:sym typeface="+mn-lt"/>
              </a:rPr>
              <a:t>引人了</a:t>
            </a:r>
            <a:r>
              <a:rPr lang="zh-CN" altLang="en-US" sz="2200" dirty="0">
                <a:cs typeface="+mn-ea"/>
                <a:sym typeface="+mn-lt"/>
              </a:rPr>
              <a:t>“</a:t>
            </a:r>
            <a:r>
              <a:rPr kumimoji="0" lang="en-US" sz="2200" b="0" i="0" u="none" strike="noStrike" cap="none" spc="0" normalizeH="0" baseline="0" noProof="0" dirty="0" err="1">
                <a:ln>
                  <a:noFill/>
                </a:ln>
                <a:solidFill>
                  <a:schemeClr val="tx1"/>
                </a:solidFill>
                <a:effectLst/>
                <a:uLnTx/>
                <a:uFillTx/>
                <a:cs typeface="+mn-ea"/>
                <a:sym typeface="+mn-lt"/>
              </a:rPr>
              <a:t>总体组织绩效</a:t>
            </a:r>
            <a:r>
              <a:rPr lang="zh-CN" altLang="en-US" sz="2200" dirty="0">
                <a:cs typeface="+mn-ea"/>
                <a:sym typeface="+mn-lt"/>
              </a:rPr>
              <a:t>”</a:t>
            </a:r>
            <a:r>
              <a:rPr kumimoji="0" lang="en-US" sz="2200" b="0" i="0" u="none" strike="noStrike" cap="none" spc="0" normalizeH="0" baseline="0" noProof="0" dirty="0" err="1">
                <a:ln>
                  <a:noFill/>
                </a:ln>
                <a:solidFill>
                  <a:schemeClr val="tx1"/>
                </a:solidFill>
                <a:effectLst/>
                <a:uLnTx/>
                <a:uFillTx/>
                <a:cs typeface="+mn-ea"/>
                <a:sym typeface="+mn-lt"/>
              </a:rPr>
              <a:t>这一新概念，用于评估组织在各个工作区中的绩效</a:t>
            </a:r>
            <a:endParaRPr kumimoji="0" lang="en-US" sz="2200" b="0" i="0" u="none" strike="noStrike" cap="none" spc="0" normalizeH="0" baseline="0" noProof="0" dirty="0">
              <a:ln>
                <a:noFill/>
              </a:ln>
              <a:solidFill>
                <a:schemeClr val="tx1"/>
              </a:solidFill>
              <a:effectLst/>
              <a:uLnTx/>
              <a:uFillTx/>
              <a:cs typeface="+mn-ea"/>
              <a:sym typeface="+mn-lt"/>
            </a:endParaRPr>
          </a:p>
          <a:p>
            <a:pPr marL="800100" marR="0" lvl="1" indent="-342900" defTabSz="914400" rtl="0" eaLnBrk="1" fontAlgn="base" latinLnBrk="0" hangingPunct="1">
              <a:lnSpc>
                <a:spcPct val="150000"/>
              </a:lnSpc>
              <a:spcBef>
                <a:spcPct val="0"/>
              </a:spcBef>
              <a:spcAft>
                <a:spcPts val="0"/>
              </a:spcAft>
              <a:buClr>
                <a:srgbClr val="0054A3"/>
              </a:buClr>
              <a:buSzTx/>
              <a:buFont typeface="Wingdings" panose="05000000000000000000" charset="0"/>
              <a:buChar char="p"/>
              <a:defRPr/>
            </a:pPr>
            <a:r>
              <a:rPr kumimoji="0" lang="en-US" sz="2200" b="0" i="0" u="none" strike="noStrike" cap="none" spc="0" normalizeH="0" baseline="0" noProof="0" dirty="0" err="1">
                <a:ln>
                  <a:noFill/>
                </a:ln>
                <a:solidFill>
                  <a:schemeClr val="tx1"/>
                </a:solidFill>
                <a:effectLst/>
                <a:uLnTx/>
                <a:uFillTx/>
                <a:cs typeface="+mn-ea"/>
                <a:sym typeface="+mn-lt"/>
              </a:rPr>
              <a:t>专业领域将早期版本中的</a:t>
            </a:r>
            <a:r>
              <a:rPr lang="zh-CN" altLang="en-US" sz="2200" dirty="0">
                <a:cs typeface="+mn-ea"/>
                <a:sym typeface="+mn-lt"/>
              </a:rPr>
              <a:t>“</a:t>
            </a:r>
            <a:r>
              <a:rPr kumimoji="0" lang="en-US" sz="2200" b="0" i="0" u="none" strike="noStrike" cap="none" spc="0" normalizeH="0" baseline="0" noProof="0" dirty="0" err="1">
                <a:ln>
                  <a:noFill/>
                </a:ln>
                <a:solidFill>
                  <a:schemeClr val="tx1"/>
                </a:solidFill>
                <a:effectLst/>
                <a:uLnTx/>
                <a:uFillTx/>
                <a:cs typeface="+mn-ea"/>
                <a:sym typeface="+mn-lt"/>
              </a:rPr>
              <a:t>工程和支持</a:t>
            </a:r>
            <a:r>
              <a:rPr lang="zh-CN" altLang="en-US" sz="2200" dirty="0">
                <a:cs typeface="+mn-ea"/>
                <a:sym typeface="+mn-lt"/>
              </a:rPr>
              <a:t>”</a:t>
            </a:r>
            <a:r>
              <a:rPr kumimoji="0" lang="en-US" sz="2200" b="0" i="0" u="none" strike="noStrike" cap="none" spc="0" normalizeH="0" baseline="0" noProof="0" dirty="0">
                <a:ln>
                  <a:noFill/>
                </a:ln>
                <a:solidFill>
                  <a:schemeClr val="tx1"/>
                </a:solidFill>
                <a:effectLst/>
                <a:uLnTx/>
                <a:uFillTx/>
                <a:cs typeface="+mn-ea"/>
                <a:sym typeface="+mn-lt"/>
              </a:rPr>
              <a:t>(</a:t>
            </a:r>
            <a:r>
              <a:rPr kumimoji="0" lang="en-US" sz="2200" b="0" i="0" u="none" strike="noStrike" cap="none" spc="0" normalizeH="0" baseline="0" noProof="0" dirty="0" err="1">
                <a:ln>
                  <a:noFill/>
                </a:ln>
                <a:solidFill>
                  <a:schemeClr val="tx1"/>
                </a:solidFill>
                <a:effectLst/>
                <a:uLnTx/>
                <a:uFillTx/>
                <a:cs typeface="+mn-ea"/>
                <a:sym typeface="+mn-lt"/>
              </a:rPr>
              <a:t>过程区域合并为</a:t>
            </a:r>
            <a:r>
              <a:rPr lang="zh-CN" altLang="en-US" sz="2200" dirty="0">
                <a:cs typeface="+mn-ea"/>
                <a:sym typeface="+mn-lt"/>
              </a:rPr>
              <a:t>“</a:t>
            </a:r>
            <a:r>
              <a:rPr kumimoji="0" lang="en-US" sz="2200" b="0" i="0" u="none" strike="noStrike" cap="none" spc="0" normalizeH="0" baseline="0" noProof="0" dirty="0" err="1">
                <a:ln>
                  <a:noFill/>
                </a:ln>
                <a:solidFill>
                  <a:schemeClr val="tx1"/>
                </a:solidFill>
                <a:effectLst/>
                <a:uLnTx/>
                <a:uFillTx/>
                <a:cs typeface="+mn-ea"/>
                <a:sym typeface="+mn-lt"/>
              </a:rPr>
              <a:t>专业领域</a:t>
            </a:r>
            <a:r>
              <a:rPr lang="zh-CN" altLang="en-US" sz="2200" dirty="0">
                <a:cs typeface="+mn-ea"/>
                <a:sym typeface="+mn-lt"/>
              </a:rPr>
              <a:t>”</a:t>
            </a:r>
            <a:r>
              <a:rPr kumimoji="0" lang="en-US" sz="2200" b="0" i="0" u="none" strike="noStrike" cap="none" spc="0" normalizeH="0" baseline="0" noProof="0" dirty="0">
                <a:ln>
                  <a:noFill/>
                </a:ln>
                <a:solidFill>
                  <a:schemeClr val="tx1"/>
                </a:solidFill>
                <a:effectLst/>
                <a:uLnTx/>
                <a:uFillTx/>
                <a:cs typeface="+mn-ea"/>
                <a:sym typeface="+mn-lt"/>
              </a:rPr>
              <a:t>，</a:t>
            </a:r>
            <a:r>
              <a:rPr kumimoji="0" lang="en-US" sz="2200" b="0" i="0" u="none" strike="noStrike" cap="none" spc="0" normalizeH="0" baseline="0" noProof="0" dirty="0" err="1">
                <a:ln>
                  <a:noFill/>
                </a:ln>
                <a:solidFill>
                  <a:schemeClr val="tx1"/>
                </a:solidFill>
                <a:effectLst/>
                <a:uLnTx/>
                <a:uFillTx/>
                <a:cs typeface="+mn-ea"/>
                <a:sym typeface="+mn-lt"/>
              </a:rPr>
              <a:t>以更好地反映组织的工作现实</a:t>
            </a:r>
            <a:endParaRPr kumimoji="0" lang="en-US" sz="2200" b="0" i="0" u="none" strike="noStrike" cap="none" spc="0" normalizeH="0" baseline="0" noProof="0" dirty="0">
              <a:ln>
                <a:noFill/>
              </a:ln>
              <a:solidFill>
                <a:schemeClr val="tx1"/>
              </a:solidFill>
              <a:effectLst/>
              <a:uLnTx/>
              <a:uFillTx/>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30124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600249" y="1750483"/>
            <a:ext cx="35544"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692942" y="1697262"/>
            <a:ext cx="5067300" cy="460375"/>
          </a:xfrm>
          <a:prstGeom prst="rect">
            <a:avLst/>
          </a:prstGeom>
          <a:noFill/>
        </p:spPr>
        <p:txBody>
          <a:bodyPr wrap="square" rtlCol="0">
            <a:spAutoFit/>
          </a:bodyPr>
          <a:lstStyle/>
          <a:p>
            <a:pPr algn="l">
              <a:buClrTx/>
              <a:buSzTx/>
              <a:buFontTx/>
            </a:pPr>
            <a:r>
              <a:rPr lang="zh-CN" altLang="en-US" sz="2400" dirty="0">
                <a:cs typeface="+mn-ea"/>
                <a:sym typeface="+mn-lt"/>
              </a:rPr>
              <a:t>关键术语变化</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531939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3.3 CMMI-DEV V2.0</a:t>
            </a:r>
            <a:r>
              <a:rPr lang="zh-CN" altLang="en-US" sz="2800" b="1" dirty="0">
                <a:solidFill>
                  <a:schemeClr val="tx1">
                    <a:lumMod val="65000"/>
                    <a:lumOff val="35000"/>
                  </a:schemeClr>
                </a:solidFill>
                <a:cs typeface="+mn-ea"/>
                <a:sym typeface="+mn-lt"/>
              </a:rPr>
              <a:t>的变化</a:t>
            </a:r>
            <a:endParaRPr lang="en-US" altLang="zh-CN" sz="2800" b="1" dirty="0">
              <a:solidFill>
                <a:schemeClr val="tx1">
                  <a:lumMod val="65000"/>
                  <a:lumOff val="35000"/>
                </a:schemeClr>
              </a:solidFill>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30124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600249" y="1750483"/>
            <a:ext cx="35544"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692942" y="1697262"/>
            <a:ext cx="5067300" cy="460375"/>
          </a:xfrm>
          <a:prstGeom prst="rect">
            <a:avLst/>
          </a:prstGeom>
          <a:noFill/>
        </p:spPr>
        <p:txBody>
          <a:bodyPr wrap="square" rtlCol="0">
            <a:spAutoFit/>
          </a:bodyPr>
          <a:lstStyle/>
          <a:p>
            <a:pPr algn="l">
              <a:buClrTx/>
              <a:buSzTx/>
              <a:buFontTx/>
            </a:pPr>
            <a:r>
              <a:rPr lang="zh-CN" altLang="en-US" sz="2400" dirty="0">
                <a:cs typeface="+mn-ea"/>
                <a:sym typeface="+mn-lt"/>
              </a:rPr>
              <a:t>结构与叙述方式变化</a:t>
            </a:r>
          </a:p>
        </p:txBody>
      </p:sp>
      <p:sp>
        <p:nvSpPr>
          <p:cNvPr id="3" name="文本框 2">
            <a:extLst>
              <a:ext uri="{FF2B5EF4-FFF2-40B4-BE49-F238E27FC236}">
                <a16:creationId xmlns:a16="http://schemas.microsoft.com/office/drawing/2014/main" id="{3617826B-93E5-DEBD-5A1C-38694E30DA5E}"/>
              </a:ext>
            </a:extLst>
          </p:cNvPr>
          <p:cNvSpPr txBox="1"/>
          <p:nvPr/>
        </p:nvSpPr>
        <p:spPr>
          <a:xfrm>
            <a:off x="904238" y="2222949"/>
            <a:ext cx="10081087" cy="1846659"/>
          </a:xfrm>
          <a:prstGeom prst="rect">
            <a:avLst/>
          </a:prstGeom>
          <a:noFill/>
        </p:spPr>
        <p:txBody>
          <a:bodyPr wrap="square" rtlCol="0">
            <a:spAutoFit/>
          </a:bodyPr>
          <a:lstStyle/>
          <a:p>
            <a:pPr marL="342900" lvl="0" indent="-342900">
              <a:buClr>
                <a:srgbClr val="0054A3"/>
              </a:buClr>
              <a:buFont typeface="Wingdings" panose="05000000000000000000" pitchFamily="2" charset="2"/>
              <a:buChar char="p"/>
            </a:pPr>
            <a:r>
              <a:rPr lang="zh-CN" altLang="zh-CN" sz="2400" b="0" i="0" baseline="0" dirty="0"/>
              <a:t>结构变化</a:t>
            </a:r>
            <a:endParaRPr lang="zh-CN" altLang="zh-CN" sz="2400" dirty="0"/>
          </a:p>
          <a:p>
            <a:pPr marL="342900" lvl="0" indent="-342900">
              <a:buClr>
                <a:srgbClr val="0054A3"/>
              </a:buClr>
              <a:buFont typeface="Wingdings" panose="05000000000000000000" pitchFamily="2" charset="2"/>
              <a:buChar char="p"/>
            </a:pPr>
            <a:r>
              <a:rPr lang="zh-CN" altLang="zh-CN" sz="2400" b="0" i="0" baseline="0" dirty="0"/>
              <a:t>描述方式变化</a:t>
            </a:r>
            <a:endParaRPr lang="zh-CN" altLang="zh-CN" sz="2400" dirty="0"/>
          </a:p>
          <a:p>
            <a:pPr marL="342900" lvl="0" indent="-342900">
              <a:buClr>
                <a:srgbClr val="0054A3"/>
              </a:buClr>
              <a:buFont typeface="Wingdings" panose="05000000000000000000" pitchFamily="2" charset="2"/>
              <a:buChar char="p"/>
            </a:pPr>
            <a:r>
              <a:rPr lang="en-US" altLang="zh-CN" sz="2400" b="0" i="0" baseline="0" dirty="0" err="1"/>
              <a:t>绩效基准变化</a:t>
            </a:r>
            <a:endParaRPr lang="zh-CN" altLang="zh-CN" sz="2400" dirty="0"/>
          </a:p>
          <a:p>
            <a:pPr marL="342900" lvl="0" indent="-342900">
              <a:buClr>
                <a:srgbClr val="0054A3"/>
              </a:buClr>
              <a:buFont typeface="Wingdings" panose="05000000000000000000" pitchFamily="2" charset="2"/>
              <a:buChar char="p"/>
            </a:pPr>
            <a:r>
              <a:rPr lang="en-US" altLang="zh-CN" sz="2400" b="0" i="0" baseline="0" dirty="0" err="1"/>
              <a:t>能力级别变化</a:t>
            </a:r>
            <a:endParaRPr lang="zh-CN" altLang="zh-CN" sz="2400" dirty="0"/>
          </a:p>
          <a:p>
            <a:endParaRPr lang="zh-CN" altLang="en-US" dirty="0"/>
          </a:p>
        </p:txBody>
      </p:sp>
      <p:sp>
        <p:nvSpPr>
          <p:cNvPr id="4" name="矩形 3">
            <a:extLst>
              <a:ext uri="{FF2B5EF4-FFF2-40B4-BE49-F238E27FC236}">
                <a16:creationId xmlns:a16="http://schemas.microsoft.com/office/drawing/2014/main" id="{74D82968-3303-E0A3-405D-9AEE4025841F}"/>
              </a:ext>
            </a:extLst>
          </p:cNvPr>
          <p:cNvSpPr/>
          <p:nvPr/>
        </p:nvSpPr>
        <p:spPr>
          <a:xfrm flipH="1">
            <a:off x="600249" y="3892641"/>
            <a:ext cx="35544"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文本框 4">
            <a:extLst>
              <a:ext uri="{FF2B5EF4-FFF2-40B4-BE49-F238E27FC236}">
                <a16:creationId xmlns:a16="http://schemas.microsoft.com/office/drawing/2014/main" id="{BA1A8A30-6EB2-7223-0513-5E6089180BD2}"/>
              </a:ext>
            </a:extLst>
          </p:cNvPr>
          <p:cNvSpPr txBox="1"/>
          <p:nvPr/>
        </p:nvSpPr>
        <p:spPr>
          <a:xfrm>
            <a:off x="692942" y="3839420"/>
            <a:ext cx="5067300" cy="460375"/>
          </a:xfrm>
          <a:prstGeom prst="rect">
            <a:avLst/>
          </a:prstGeom>
          <a:noFill/>
        </p:spPr>
        <p:txBody>
          <a:bodyPr wrap="square" rtlCol="0">
            <a:spAutoFit/>
          </a:bodyPr>
          <a:lstStyle/>
          <a:p>
            <a:pPr algn="l">
              <a:buClrTx/>
              <a:buSzTx/>
              <a:buFontTx/>
            </a:pPr>
            <a:r>
              <a:rPr lang="zh-CN" altLang="en-US" sz="2400" dirty="0">
                <a:cs typeface="+mn-ea"/>
                <a:sym typeface="+mn-lt"/>
              </a:rPr>
              <a:t>过程域的变化</a:t>
            </a:r>
          </a:p>
        </p:txBody>
      </p:sp>
      <p:sp>
        <p:nvSpPr>
          <p:cNvPr id="8" name="文本框 7">
            <a:extLst>
              <a:ext uri="{FF2B5EF4-FFF2-40B4-BE49-F238E27FC236}">
                <a16:creationId xmlns:a16="http://schemas.microsoft.com/office/drawing/2014/main" id="{73D82D49-0A99-AC73-51C8-E067BB4D81C3}"/>
              </a:ext>
            </a:extLst>
          </p:cNvPr>
          <p:cNvSpPr txBox="1"/>
          <p:nvPr/>
        </p:nvSpPr>
        <p:spPr>
          <a:xfrm>
            <a:off x="904238" y="4577227"/>
            <a:ext cx="10081087" cy="1569660"/>
          </a:xfrm>
          <a:prstGeom prst="rect">
            <a:avLst/>
          </a:prstGeom>
          <a:noFill/>
        </p:spPr>
        <p:txBody>
          <a:bodyPr wrap="square" rtlCol="0">
            <a:spAutoFit/>
          </a:bodyPr>
          <a:lstStyle/>
          <a:p>
            <a:pPr marL="342900" lvl="0" indent="-342900">
              <a:buClr>
                <a:srgbClr val="0054A3"/>
              </a:buClr>
              <a:buFont typeface="Wingdings" panose="05000000000000000000" pitchFamily="2" charset="2"/>
              <a:buChar char="p"/>
            </a:pPr>
            <a:r>
              <a:rPr lang="zh-CN" altLang="en-US" sz="2400" b="0" i="0" baseline="0" dirty="0"/>
              <a:t>过程域的合并</a:t>
            </a:r>
            <a:endParaRPr lang="en-US" altLang="zh-CN" sz="2400" b="0" i="0" baseline="0" dirty="0"/>
          </a:p>
          <a:p>
            <a:pPr marL="342900" lvl="0" indent="-342900">
              <a:buClr>
                <a:srgbClr val="0054A3"/>
              </a:buClr>
              <a:buFont typeface="Wingdings" panose="05000000000000000000" pitchFamily="2" charset="2"/>
              <a:buChar char="p"/>
            </a:pPr>
            <a:r>
              <a:rPr lang="zh-CN" altLang="en-US" sz="2400" dirty="0"/>
              <a:t>过程域的重命名</a:t>
            </a:r>
            <a:endParaRPr lang="zh-CN" altLang="zh-CN" sz="2400" dirty="0"/>
          </a:p>
          <a:p>
            <a:pPr marL="342900" lvl="0" indent="-342900">
              <a:buClr>
                <a:srgbClr val="0054A3"/>
              </a:buClr>
              <a:buFont typeface="Wingdings" panose="05000000000000000000" pitchFamily="2" charset="2"/>
              <a:buChar char="p"/>
            </a:pPr>
            <a:r>
              <a:rPr lang="zh-CN" altLang="en-US" sz="2400" dirty="0"/>
              <a:t>过程域的调整</a:t>
            </a:r>
            <a:endParaRPr lang="zh-CN" altLang="zh-CN" sz="2400" dirty="0"/>
          </a:p>
          <a:p>
            <a:pPr marL="342900" lvl="0" indent="-342900">
              <a:buClr>
                <a:srgbClr val="0054A3"/>
              </a:buClr>
              <a:buFont typeface="Wingdings" panose="05000000000000000000" pitchFamily="2" charset="2"/>
              <a:buChar char="p"/>
            </a:pPr>
            <a:r>
              <a:rPr lang="zh-CN" altLang="en-US" sz="2400" b="0" i="0" baseline="0" dirty="0"/>
              <a:t>过程域的删除</a:t>
            </a:r>
            <a:endParaRPr lang="zh-CN" alt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531939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3.3 CMMI-DEV V2.0</a:t>
            </a:r>
            <a:r>
              <a:rPr lang="zh-CN" altLang="en-US" sz="2800" b="1" dirty="0">
                <a:solidFill>
                  <a:schemeClr val="tx1">
                    <a:lumMod val="65000"/>
                    <a:lumOff val="35000"/>
                  </a:schemeClr>
                </a:solidFill>
                <a:cs typeface="+mn-ea"/>
                <a:sym typeface="+mn-lt"/>
              </a:rPr>
              <a:t>的变化</a:t>
            </a:r>
            <a:endParaRPr lang="en-US" altLang="zh-CN" sz="2800" b="1" dirty="0">
              <a:solidFill>
                <a:schemeClr val="tx1">
                  <a:lumMod val="65000"/>
                  <a:lumOff val="35000"/>
                </a:schemeClr>
              </a:solidFill>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30124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0" name="矩形 9"/>
          <p:cNvSpPr/>
          <p:nvPr/>
        </p:nvSpPr>
        <p:spPr>
          <a:xfrm flipH="1">
            <a:off x="600249" y="1750483"/>
            <a:ext cx="35544"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692942" y="1697262"/>
            <a:ext cx="5067300" cy="460375"/>
          </a:xfrm>
          <a:prstGeom prst="rect">
            <a:avLst/>
          </a:prstGeom>
          <a:noFill/>
        </p:spPr>
        <p:txBody>
          <a:bodyPr wrap="square" rtlCol="0">
            <a:spAutoFit/>
          </a:bodyPr>
          <a:lstStyle/>
          <a:p>
            <a:pPr algn="l">
              <a:buClrTx/>
              <a:buSzTx/>
              <a:buFontTx/>
            </a:pPr>
            <a:r>
              <a:rPr lang="zh-CN" altLang="en-US" sz="2400" dirty="0">
                <a:cs typeface="+mn-ea"/>
                <a:sym typeface="+mn-lt"/>
              </a:rPr>
              <a:t>评估方式变化</a:t>
            </a:r>
          </a:p>
        </p:txBody>
      </p:sp>
      <p:sp>
        <p:nvSpPr>
          <p:cNvPr id="4" name="文本框 3">
            <a:extLst>
              <a:ext uri="{FF2B5EF4-FFF2-40B4-BE49-F238E27FC236}">
                <a16:creationId xmlns:a16="http://schemas.microsoft.com/office/drawing/2014/main" id="{B611C950-1D2D-7B7E-57FF-A6EC8F26EF51}"/>
              </a:ext>
            </a:extLst>
          </p:cNvPr>
          <p:cNvSpPr txBox="1"/>
          <p:nvPr/>
        </p:nvSpPr>
        <p:spPr>
          <a:xfrm>
            <a:off x="734005" y="2302296"/>
            <a:ext cx="10770925" cy="3323987"/>
          </a:xfrm>
          <a:prstGeom prst="rect">
            <a:avLst/>
          </a:prstGeom>
          <a:noFill/>
        </p:spPr>
        <p:txBody>
          <a:bodyPr wrap="square" rtlCol="0">
            <a:spAutoFit/>
          </a:bodyPr>
          <a:lstStyle/>
          <a:p>
            <a:pPr marL="342900" indent="-342900">
              <a:buClr>
                <a:srgbClr val="0054A3"/>
              </a:buClr>
              <a:buFont typeface="Wingdings" panose="05000000000000000000" pitchFamily="2" charset="2"/>
              <a:buChar char="p"/>
            </a:pPr>
            <a:r>
              <a:rPr lang="zh-CN" altLang="en-US" sz="2400" dirty="0"/>
              <a:t>评估模型的</a:t>
            </a:r>
            <a:r>
              <a:rPr lang="zh-CN" altLang="en-US" sz="2400" dirty="0">
                <a:solidFill>
                  <a:srgbClr val="C00000"/>
                </a:solidFill>
              </a:rPr>
              <a:t>模块化</a:t>
            </a:r>
            <a:r>
              <a:rPr lang="zh-CN" altLang="en-US" sz="2400" dirty="0"/>
              <a:t>：</a:t>
            </a:r>
            <a:r>
              <a:rPr lang="zh-CN" altLang="zh-CN" sz="2400" b="0" i="0" baseline="0" dirty="0"/>
              <a:t>将评估模型拆分为多个模块，以便组织能根据其特定需求选择所需的模块进行评估</a:t>
            </a:r>
            <a:endParaRPr lang="en-US" altLang="zh-CN" sz="2400" dirty="0"/>
          </a:p>
          <a:p>
            <a:pPr marL="342900" indent="-342900">
              <a:buClr>
                <a:srgbClr val="0054A3"/>
              </a:buClr>
              <a:buFont typeface="Wingdings" panose="05000000000000000000" pitchFamily="2" charset="2"/>
              <a:buChar char="p"/>
            </a:pPr>
            <a:r>
              <a:rPr lang="zh-CN" altLang="en-US" sz="2400" dirty="0"/>
              <a:t>评估方法的</a:t>
            </a:r>
            <a:r>
              <a:rPr lang="zh-CN" altLang="en-US" sz="2400" dirty="0">
                <a:solidFill>
                  <a:srgbClr val="C00000"/>
                </a:solidFill>
              </a:rPr>
              <a:t>灵活性</a:t>
            </a:r>
            <a:r>
              <a:rPr lang="zh-CN" altLang="en-US" sz="2400" dirty="0"/>
              <a:t>：</a:t>
            </a:r>
            <a:r>
              <a:rPr lang="zh-CN" altLang="zh-CN" sz="2400" b="0" i="0" baseline="0" dirty="0"/>
              <a:t>提供了更多的评估方法</a:t>
            </a:r>
            <a:r>
              <a:rPr lang="zh-CN" altLang="en-US" sz="2400" b="0" i="0" baseline="0" dirty="0"/>
              <a:t>，以便根据特定的需求选取所需的评估方式</a:t>
            </a:r>
            <a:endParaRPr lang="en-US" altLang="zh-CN" sz="2400" dirty="0"/>
          </a:p>
          <a:p>
            <a:pPr marL="342900" indent="-342900">
              <a:buClr>
                <a:srgbClr val="0054A3"/>
              </a:buClr>
              <a:buFont typeface="Wingdings" panose="05000000000000000000" pitchFamily="2" charset="2"/>
              <a:buChar char="p"/>
            </a:pPr>
            <a:r>
              <a:rPr lang="zh-CN" altLang="en-US" sz="2400" dirty="0"/>
              <a:t>评估结果的</a:t>
            </a:r>
            <a:r>
              <a:rPr lang="zh-CN" altLang="en-US" sz="2400" dirty="0">
                <a:solidFill>
                  <a:srgbClr val="C00000"/>
                </a:solidFill>
              </a:rPr>
              <a:t>描述方式</a:t>
            </a:r>
            <a:r>
              <a:rPr lang="zh-CN" altLang="en-US" sz="2400" dirty="0"/>
              <a:t>：</a:t>
            </a:r>
            <a:r>
              <a:rPr lang="zh-CN" altLang="zh-CN" sz="2400" b="0" i="0" baseline="0" dirty="0"/>
              <a:t>强调评估结果的描述方式应该更加简洁明了，以便组织更好地理解评估结果并采取相应的改进措施。</a:t>
            </a:r>
            <a:endParaRPr lang="en-US" altLang="zh-CN" sz="2400" dirty="0"/>
          </a:p>
          <a:p>
            <a:pPr marL="342900" indent="-342900">
              <a:buClr>
                <a:srgbClr val="0054A3"/>
              </a:buClr>
              <a:buFont typeface="Wingdings" panose="05000000000000000000" pitchFamily="2" charset="2"/>
              <a:buChar char="p"/>
            </a:pPr>
            <a:r>
              <a:rPr lang="zh-CN" altLang="en-US" sz="2400" dirty="0"/>
              <a:t>评估的</a:t>
            </a:r>
            <a:r>
              <a:rPr lang="zh-CN" altLang="en-US" sz="2400" dirty="0">
                <a:solidFill>
                  <a:srgbClr val="C00000"/>
                </a:solidFill>
              </a:rPr>
              <a:t>可持续性</a:t>
            </a:r>
            <a:r>
              <a:rPr lang="zh-CN" altLang="en-US" sz="2400" dirty="0"/>
              <a:t>：</a:t>
            </a:r>
            <a:r>
              <a:rPr lang="zh-CN" altLang="zh-CN" sz="2400" b="0" i="0" baseline="0" dirty="0"/>
              <a:t>强调评估应该是一个可持续的过程，以便组织可以持续地评估和改进其软件和系统工程能力</a:t>
            </a:r>
            <a:endParaRPr lang="zh-CN" altLang="en-US" sz="2400" dirty="0"/>
          </a:p>
          <a:p>
            <a:endParaRPr lang="zh-CN" alt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6" name="TextBox 6"/>
          <p:cNvSpPr txBox="1"/>
          <p:nvPr/>
        </p:nvSpPr>
        <p:spPr>
          <a:xfrm>
            <a:off x="425450" y="1106170"/>
            <a:ext cx="538861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1.3 </a:t>
            </a:r>
            <a:r>
              <a:rPr lang="zh-CN" altLang="en-US" sz="2800" b="1" dirty="0">
                <a:solidFill>
                  <a:schemeClr val="tx1">
                    <a:lumMod val="65000"/>
                    <a:lumOff val="35000"/>
                  </a:schemeClr>
                </a:solidFill>
                <a:cs typeface="+mn-ea"/>
                <a:sym typeface="+mn-lt"/>
              </a:rPr>
              <a:t>组件的开发流程</a:t>
            </a:r>
          </a:p>
        </p:txBody>
      </p:sp>
      <p:pic>
        <p:nvPicPr>
          <p:cNvPr id="31" name="图片 3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3" name="矩形 32"/>
          <p:cNvSpPr/>
          <p:nvPr/>
        </p:nvSpPr>
        <p:spPr>
          <a:xfrm>
            <a:off x="315972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4"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组件开发</a:t>
            </a:r>
          </a:p>
        </p:txBody>
      </p:sp>
      <p:sp>
        <p:nvSpPr>
          <p:cNvPr id="35"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7" name="直接连接符 36"/>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40" name="直接连接符 39"/>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9"/>
          <p:cNvSpPr txBox="1"/>
          <p:nvPr/>
        </p:nvSpPr>
        <p:spPr>
          <a:xfrm>
            <a:off x="9203690" y="243840"/>
            <a:ext cx="252095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2" name="直接连接符 41"/>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881F2EA8-2004-A6D4-AB43-BFBF13D0A3FB}"/>
              </a:ext>
            </a:extLst>
          </p:cNvPr>
          <p:cNvSpPr txBox="1"/>
          <p:nvPr/>
        </p:nvSpPr>
        <p:spPr>
          <a:xfrm>
            <a:off x="833120" y="1757680"/>
            <a:ext cx="10566400" cy="1200329"/>
          </a:xfrm>
          <a:prstGeom prst="rect">
            <a:avLst/>
          </a:prstGeom>
          <a:noFill/>
        </p:spPr>
        <p:txBody>
          <a:bodyPr wrap="square" rtlCol="0">
            <a:spAutoFit/>
          </a:bodyPr>
          <a:lstStyle/>
          <a:p>
            <a:r>
              <a:rPr lang="zh-CN" altLang="en-US" sz="2400" dirty="0">
                <a:solidFill>
                  <a:srgbClr val="C00000"/>
                </a:solidFill>
              </a:rPr>
              <a:t>定义</a:t>
            </a:r>
            <a:r>
              <a:rPr lang="zh-CN" altLang="en-US" sz="2400" dirty="0"/>
              <a:t>：一个组件就是一组组合单元，它具有一组按契约或者合同说明的特定的接口和清晰的上下文依赖关系。一个组件可以独立的部署，以便被第三方组装。</a:t>
            </a:r>
            <a:endParaRPr lang="en-US" altLang="zh-CN" sz="2400" dirty="0"/>
          </a:p>
          <a:p>
            <a:r>
              <a:rPr lang="zh-CN" altLang="en-US" sz="2400" dirty="0">
                <a:solidFill>
                  <a:srgbClr val="C00000"/>
                </a:solidFill>
              </a:rPr>
              <a:t>开发流程</a:t>
            </a:r>
            <a:r>
              <a:rPr lang="zh-CN" altLang="en-US" sz="2400" dirty="0"/>
              <a:t>：通常包括六个迭代</a:t>
            </a:r>
          </a:p>
        </p:txBody>
      </p:sp>
      <p:graphicFrame>
        <p:nvGraphicFramePr>
          <p:cNvPr id="39" name="图示 38">
            <a:extLst>
              <a:ext uri="{FF2B5EF4-FFF2-40B4-BE49-F238E27FC236}">
                <a16:creationId xmlns:a16="http://schemas.microsoft.com/office/drawing/2014/main" id="{C036F1C8-75A6-53A6-48B4-19BE3C65E8FE}"/>
              </a:ext>
            </a:extLst>
          </p:cNvPr>
          <p:cNvGraphicFramePr/>
          <p:nvPr>
            <p:extLst>
              <p:ext uri="{D42A27DB-BD31-4B8C-83A1-F6EECF244321}">
                <p14:modId xmlns:p14="http://schemas.microsoft.com/office/powerpoint/2010/main" val="2186649417"/>
              </p:ext>
            </p:extLst>
          </p:nvPr>
        </p:nvGraphicFramePr>
        <p:xfrm>
          <a:off x="991496" y="2943546"/>
          <a:ext cx="10209007" cy="142020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graphicFrame>
        <p:nvGraphicFramePr>
          <p:cNvPr id="44" name="图示 43">
            <a:extLst>
              <a:ext uri="{FF2B5EF4-FFF2-40B4-BE49-F238E27FC236}">
                <a16:creationId xmlns:a16="http://schemas.microsoft.com/office/drawing/2014/main" id="{B0B15611-DCDA-C4B9-F764-A52C2AA3C1E2}"/>
              </a:ext>
            </a:extLst>
          </p:cNvPr>
          <p:cNvGraphicFramePr/>
          <p:nvPr>
            <p:extLst>
              <p:ext uri="{D42A27DB-BD31-4B8C-83A1-F6EECF244321}">
                <p14:modId xmlns:p14="http://schemas.microsoft.com/office/powerpoint/2010/main" val="352246158"/>
              </p:ext>
            </p:extLst>
          </p:nvPr>
        </p:nvGraphicFramePr>
        <p:xfrm>
          <a:off x="1098175" y="4129263"/>
          <a:ext cx="9995648" cy="2031325"/>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3.4 CMMI</a:t>
            </a:r>
            <a:r>
              <a:rPr lang="zh-CN" altLang="en-US" sz="2800" b="1" dirty="0">
                <a:solidFill>
                  <a:schemeClr val="tx1">
                    <a:lumMod val="65000"/>
                    <a:lumOff val="35000"/>
                  </a:schemeClr>
                </a:solidFill>
                <a:cs typeface="+mn-ea"/>
                <a:sym typeface="+mn-lt"/>
              </a:rPr>
              <a:t>与敏捷关系</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pPr algn="l">
                <a:buClrTx/>
                <a:buSzTx/>
                <a:buFontTx/>
              </a:pPr>
              <a:r>
                <a:rPr lang="zh-CN" altLang="en-US" sz="2400" dirty="0">
                  <a:cs typeface="+mn-ea"/>
                  <a:sym typeface="+mn-lt"/>
                </a:rPr>
                <a:t>目标定位</a:t>
              </a:r>
            </a:p>
          </p:txBody>
        </p:sp>
      </p:grpSp>
      <p:sp>
        <p:nvSpPr>
          <p:cNvPr id="6" name="矩形 5"/>
          <p:cNvSpPr/>
          <p:nvPr/>
        </p:nvSpPr>
        <p:spPr>
          <a:xfrm>
            <a:off x="635856" y="2223135"/>
            <a:ext cx="9910638" cy="3046095"/>
          </a:xfrm>
          <a:prstGeom prst="rect">
            <a:avLst/>
          </a:prstGeom>
        </p:spPr>
        <p:txBody>
          <a:bodyPr wrap="square">
            <a:spAutoFit/>
          </a:bodyPr>
          <a:lstStyle/>
          <a:p>
            <a:pPr marL="0" marR="0" lvl="0" indent="457200" algn="just" defTabSz="914400" rtl="0" eaLnBrk="1" fontAlgn="base" latinLnBrk="0" hangingPunct="1">
              <a:lnSpc>
                <a:spcPct val="150000"/>
              </a:lnSpc>
              <a:spcBef>
                <a:spcPct val="0"/>
              </a:spcBef>
              <a:spcAft>
                <a:spcPts val="0"/>
              </a:spcAft>
              <a:buClrTx/>
              <a:buSzTx/>
              <a:buFontTx/>
              <a:buNone/>
              <a:defRPr/>
            </a:pPr>
            <a:r>
              <a:rPr kumimoji="0" altLang="zh-CN" sz="2400" b="0" i="0" u="none" strike="noStrike" kern="100" cap="none" spc="0" normalizeH="0" baseline="0" noProof="0" dirty="0" err="1">
                <a:ln>
                  <a:noFill/>
                </a:ln>
                <a:solidFill>
                  <a:schemeClr val="tx1"/>
                </a:solidFill>
                <a:effectLst/>
                <a:uLnTx/>
                <a:uFillTx/>
                <a:cs typeface="+mn-ea"/>
                <a:sym typeface="+mn-lt"/>
              </a:rPr>
              <a:t>CMMI的目标是帮助组织提高其软件开发和维护过程的质量、效率和成本效益。通过实施CMMI，组织可以实现以下目标</a:t>
            </a:r>
            <a:r>
              <a:rPr kumimoji="0" lang="zh-CN" altLang="en-US" sz="2400" b="0" i="0" u="none" strike="noStrike" kern="100" cap="none" spc="0" normalizeH="0" baseline="0" noProof="0" dirty="0">
                <a:ln>
                  <a:noFill/>
                </a:ln>
                <a:solidFill>
                  <a:schemeClr val="tx1"/>
                </a:solidFill>
                <a:effectLst/>
                <a:uLnTx/>
                <a:uFillTx/>
                <a:cs typeface="+mn-ea"/>
                <a:sym typeface="+mn-lt"/>
              </a:rPr>
              <a:t>：</a:t>
            </a:r>
            <a:endParaRPr kumimoji="0" altLang="zh-CN" sz="2400" b="0" i="0" u="none" strike="noStrike" kern="100" cap="none" spc="0" normalizeH="0" baseline="0" noProof="0" dirty="0">
              <a:ln>
                <a:noFill/>
              </a:ln>
              <a:solidFill>
                <a:schemeClr val="tx1"/>
              </a:solidFill>
              <a:effectLst/>
              <a:uLnTx/>
              <a:uFillTx/>
              <a:cs typeface="+mn-ea"/>
              <a:sym typeface="+mn-lt"/>
            </a:endParaRPr>
          </a:p>
          <a:p>
            <a:pPr marL="800100" marR="0" lvl="1" indent="-342900" algn="just" defTabSz="914400" rtl="0" eaLnBrk="1" fontAlgn="base" latinLnBrk="0" hangingPunct="1">
              <a:lnSpc>
                <a:spcPct val="150000"/>
              </a:lnSpc>
              <a:spcBef>
                <a:spcPct val="0"/>
              </a:spcBef>
              <a:spcAft>
                <a:spcPts val="0"/>
              </a:spcAft>
              <a:buClr>
                <a:srgbClr val="0054A3"/>
              </a:buClr>
              <a:buSzTx/>
              <a:buFont typeface="Wingdings" panose="05000000000000000000" charset="0"/>
              <a:buChar char="p"/>
              <a:defRPr/>
            </a:pPr>
            <a:r>
              <a:rPr kumimoji="0" altLang="zh-CN" sz="2000" b="0" i="0" u="none" strike="noStrike" kern="100" cap="none" spc="0" normalizeH="0" baseline="0" noProof="0" dirty="0" err="1">
                <a:ln>
                  <a:noFill/>
                </a:ln>
                <a:solidFill>
                  <a:schemeClr val="tx1"/>
                </a:solidFill>
                <a:effectLst/>
                <a:uLnTx/>
                <a:uFillTx/>
                <a:cs typeface="+mn-ea"/>
                <a:sym typeface="+mn-lt"/>
              </a:rPr>
              <a:t>提高软件产品和过程的质量</a:t>
            </a:r>
            <a:endParaRPr kumimoji="0" altLang="zh-CN" sz="2000" b="0" i="0" u="none" strike="noStrike" kern="100" cap="none" spc="0" normalizeH="0" baseline="0" noProof="0" dirty="0">
              <a:ln>
                <a:noFill/>
              </a:ln>
              <a:solidFill>
                <a:schemeClr val="tx1"/>
              </a:solidFill>
              <a:effectLst/>
              <a:uLnTx/>
              <a:uFillTx/>
              <a:cs typeface="+mn-ea"/>
              <a:sym typeface="+mn-lt"/>
            </a:endParaRPr>
          </a:p>
          <a:p>
            <a:pPr marL="800100" marR="0" lvl="1" indent="-342900" algn="just" defTabSz="914400" rtl="0" eaLnBrk="1" fontAlgn="base" latinLnBrk="0" hangingPunct="1">
              <a:lnSpc>
                <a:spcPct val="150000"/>
              </a:lnSpc>
              <a:spcBef>
                <a:spcPct val="0"/>
              </a:spcBef>
              <a:spcAft>
                <a:spcPts val="0"/>
              </a:spcAft>
              <a:buClr>
                <a:srgbClr val="0054A3"/>
              </a:buClr>
              <a:buSzTx/>
              <a:buFont typeface="Wingdings" panose="05000000000000000000" charset="0"/>
              <a:buChar char="p"/>
              <a:defRPr/>
            </a:pPr>
            <a:r>
              <a:rPr kumimoji="0" altLang="zh-CN" sz="2000" b="0" i="0" u="none" strike="noStrike" kern="100" cap="none" spc="0" normalizeH="0" baseline="0" noProof="0" dirty="0">
                <a:ln>
                  <a:noFill/>
                </a:ln>
                <a:solidFill>
                  <a:schemeClr val="tx1"/>
                </a:solidFill>
                <a:effectLst/>
                <a:uLnTx/>
                <a:uFillTx/>
                <a:cs typeface="+mn-ea"/>
                <a:sym typeface="+mn-lt"/>
              </a:rPr>
              <a:t>提高软件开发和维护过程的效率</a:t>
            </a:r>
          </a:p>
          <a:p>
            <a:pPr marL="800100" marR="0" lvl="1" indent="-342900" algn="just" defTabSz="914400" rtl="0" eaLnBrk="1" fontAlgn="base" latinLnBrk="0" hangingPunct="1">
              <a:lnSpc>
                <a:spcPct val="150000"/>
              </a:lnSpc>
              <a:spcBef>
                <a:spcPct val="0"/>
              </a:spcBef>
              <a:spcAft>
                <a:spcPts val="0"/>
              </a:spcAft>
              <a:buClr>
                <a:srgbClr val="0054A3"/>
              </a:buClr>
              <a:buSzTx/>
              <a:buFont typeface="Wingdings" panose="05000000000000000000" charset="0"/>
              <a:buChar char="p"/>
              <a:defRPr/>
            </a:pPr>
            <a:r>
              <a:rPr kumimoji="0" altLang="zh-CN" sz="2000" b="0" i="0" u="none" strike="noStrike" kern="100" cap="none" spc="0" normalizeH="0" baseline="0" noProof="0" dirty="0" err="1">
                <a:ln>
                  <a:noFill/>
                </a:ln>
                <a:solidFill>
                  <a:schemeClr val="tx1"/>
                </a:solidFill>
                <a:effectLst/>
                <a:uLnTx/>
                <a:uFillTx/>
                <a:cs typeface="+mn-ea"/>
                <a:sym typeface="+mn-lt"/>
              </a:rPr>
              <a:t>降低软件开发和维护过程的成本</a:t>
            </a:r>
            <a:endParaRPr kumimoji="0" altLang="zh-CN" sz="2000" b="0" i="0" u="none" strike="noStrike" kern="100" cap="none" spc="0" normalizeH="0" baseline="0" noProof="0" dirty="0">
              <a:ln>
                <a:noFill/>
              </a:ln>
              <a:solidFill>
                <a:schemeClr val="tx1"/>
              </a:solidFill>
              <a:effectLst/>
              <a:uLnTx/>
              <a:uFillTx/>
              <a:cs typeface="+mn-ea"/>
              <a:sym typeface="+mn-lt"/>
            </a:endParaRPr>
          </a:p>
          <a:p>
            <a:pPr marL="800100" marR="0" lvl="1" indent="-342900" algn="just" defTabSz="914400" rtl="0" eaLnBrk="1" fontAlgn="base" latinLnBrk="0" hangingPunct="1">
              <a:lnSpc>
                <a:spcPct val="150000"/>
              </a:lnSpc>
              <a:spcBef>
                <a:spcPct val="0"/>
              </a:spcBef>
              <a:spcAft>
                <a:spcPts val="0"/>
              </a:spcAft>
              <a:buClr>
                <a:srgbClr val="0054A3"/>
              </a:buClr>
              <a:buSzTx/>
              <a:buFont typeface="Wingdings" panose="05000000000000000000" charset="0"/>
              <a:buChar char="p"/>
              <a:defRPr/>
            </a:pPr>
            <a:r>
              <a:rPr kumimoji="0" altLang="zh-CN" sz="2000" b="0" i="0" u="none" strike="noStrike" kern="100" cap="none" spc="0" normalizeH="0" baseline="0" noProof="0" dirty="0" err="1">
                <a:ln>
                  <a:noFill/>
                </a:ln>
                <a:solidFill>
                  <a:schemeClr val="tx1"/>
                </a:solidFill>
                <a:effectLst/>
                <a:uLnTx/>
                <a:uFillTx/>
                <a:cs typeface="+mn-ea"/>
                <a:sym typeface="+mn-lt"/>
              </a:rPr>
              <a:t>建立稳健的过程改进机制，不断提高组织的成熟度和能力水平</a:t>
            </a:r>
            <a:endParaRPr kumimoji="0" altLang="zh-CN" sz="2000" b="0" i="0" u="none" strike="noStrike" kern="100" cap="none" spc="0" normalizeH="0" baseline="0" noProof="0" dirty="0">
              <a:ln>
                <a:noFill/>
              </a:ln>
              <a:solidFill>
                <a:schemeClr val="tx1"/>
              </a:solidFill>
              <a:effectLst/>
              <a:uLnTx/>
              <a:uFillTx/>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3.4 CMMI</a:t>
            </a:r>
            <a:r>
              <a:rPr lang="zh-CN" altLang="en-US" sz="2800" b="1" dirty="0">
                <a:solidFill>
                  <a:schemeClr val="tx1">
                    <a:lumMod val="65000"/>
                    <a:lumOff val="35000"/>
                  </a:schemeClr>
                </a:solidFill>
                <a:cs typeface="+mn-ea"/>
                <a:sym typeface="+mn-lt"/>
              </a:rPr>
              <a:t>与敏捷关系</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pPr algn="l">
                <a:buClrTx/>
                <a:buSzTx/>
                <a:buFontTx/>
              </a:pPr>
              <a:r>
                <a:rPr lang="zh-CN" altLang="en-US" sz="2400" dirty="0">
                  <a:cs typeface="+mn-ea"/>
                  <a:sym typeface="+mn-lt"/>
                </a:rPr>
                <a:t>目标定位</a:t>
              </a:r>
            </a:p>
          </p:txBody>
        </p:sp>
      </p:grpSp>
      <p:sp>
        <p:nvSpPr>
          <p:cNvPr id="6" name="矩形 5"/>
          <p:cNvSpPr/>
          <p:nvPr/>
        </p:nvSpPr>
        <p:spPr>
          <a:xfrm>
            <a:off x="635856" y="2223135"/>
            <a:ext cx="9910638" cy="3599815"/>
          </a:xfrm>
          <a:prstGeom prst="rect">
            <a:avLst/>
          </a:prstGeom>
        </p:spPr>
        <p:txBody>
          <a:bodyPr wrap="square">
            <a:spAutoFit/>
          </a:bodyPr>
          <a:lstStyle/>
          <a:p>
            <a:pPr marL="0" marR="0" lvl="0" indent="457200" algn="just" defTabSz="914400" rtl="0" eaLnBrk="1" fontAlgn="base" latinLnBrk="0" hangingPunct="1">
              <a:lnSpc>
                <a:spcPct val="150000"/>
              </a:lnSpc>
              <a:spcBef>
                <a:spcPct val="0"/>
              </a:spcBef>
              <a:spcAft>
                <a:spcPts val="0"/>
              </a:spcAft>
              <a:buClrTx/>
              <a:buSzTx/>
              <a:buFontTx/>
              <a:buNone/>
              <a:defRPr/>
            </a:pPr>
            <a:r>
              <a:rPr kumimoji="0" altLang="zh-CN" sz="2400" b="0" i="0" u="none" strike="noStrike" kern="100" cap="none" spc="0" normalizeH="0" baseline="0" noProof="0" dirty="0">
                <a:ln>
                  <a:noFill/>
                </a:ln>
                <a:solidFill>
                  <a:schemeClr val="tx1"/>
                </a:solidFill>
                <a:effectLst/>
                <a:uLnTx/>
                <a:uFillTx/>
                <a:cs typeface="+mn-ea"/>
                <a:sym typeface="+mn-lt"/>
              </a:rPr>
              <a:t>敏捷的目标是通过高度的协作、快速迭代和快速响应变化来提高软件开发的效率和质量。敏捷方法强调团队合作、快速反馈、持续改进和适应变化。通过实施敏捷方法，组织可以实现以下目标</a:t>
            </a:r>
            <a:r>
              <a:rPr kumimoji="0" lang="zh-CN" altLang="en-US" sz="2400" b="0" i="0" u="none" strike="noStrike" kern="100" cap="none" spc="0" normalizeH="0" baseline="0" noProof="0" dirty="0">
                <a:ln>
                  <a:noFill/>
                </a:ln>
                <a:solidFill>
                  <a:schemeClr val="tx1"/>
                </a:solidFill>
                <a:effectLst/>
                <a:uLnTx/>
                <a:uFillTx/>
                <a:cs typeface="+mn-ea"/>
                <a:sym typeface="+mn-lt"/>
              </a:rPr>
              <a:t>：</a:t>
            </a:r>
            <a:endParaRPr kumimoji="0" altLang="zh-CN" sz="2400" b="0" i="0" u="none" strike="noStrike" kern="100" cap="none" spc="0" normalizeH="0" baseline="0" noProof="0" dirty="0">
              <a:ln>
                <a:noFill/>
              </a:ln>
              <a:solidFill>
                <a:schemeClr val="tx1"/>
              </a:solidFill>
              <a:effectLst/>
              <a:uLnTx/>
              <a:uFillTx/>
              <a:cs typeface="+mn-ea"/>
              <a:sym typeface="+mn-lt"/>
            </a:endParaRPr>
          </a:p>
          <a:p>
            <a:pPr marL="800100" marR="0" lvl="1" indent="-342900" algn="just" defTabSz="914400" rtl="0" eaLnBrk="1" fontAlgn="base" latinLnBrk="0" hangingPunct="1">
              <a:lnSpc>
                <a:spcPct val="150000"/>
              </a:lnSpc>
              <a:spcBef>
                <a:spcPct val="0"/>
              </a:spcBef>
              <a:spcAft>
                <a:spcPts val="0"/>
              </a:spcAft>
              <a:buClr>
                <a:srgbClr val="0054A3"/>
              </a:buClr>
              <a:buSzTx/>
              <a:buFont typeface="Wingdings" panose="05000000000000000000" charset="0"/>
              <a:buChar char="p"/>
              <a:defRPr/>
            </a:pPr>
            <a:r>
              <a:rPr kumimoji="0" altLang="zh-CN" sz="2000" b="0" i="0" u="none" strike="noStrike" kern="100" cap="none" spc="0" normalizeH="0" baseline="0" noProof="0" dirty="0" err="1">
                <a:ln>
                  <a:noFill/>
                </a:ln>
                <a:solidFill>
                  <a:schemeClr val="tx1"/>
                </a:solidFill>
                <a:effectLst/>
                <a:uLnTx/>
                <a:uFillTx/>
                <a:cs typeface="+mn-ea"/>
                <a:sym typeface="+mn-lt"/>
              </a:rPr>
              <a:t>提高软件开发过程的灵活性和响应能力</a:t>
            </a:r>
            <a:endParaRPr kumimoji="0" altLang="zh-CN" sz="2000" b="0" i="0" u="none" strike="noStrike" kern="100" cap="none" spc="0" normalizeH="0" baseline="0" noProof="0" dirty="0">
              <a:ln>
                <a:noFill/>
              </a:ln>
              <a:solidFill>
                <a:schemeClr val="tx1"/>
              </a:solidFill>
              <a:effectLst/>
              <a:uLnTx/>
              <a:uFillTx/>
              <a:cs typeface="+mn-ea"/>
              <a:sym typeface="+mn-lt"/>
            </a:endParaRPr>
          </a:p>
          <a:p>
            <a:pPr marL="800100" marR="0" lvl="1" indent="-342900" algn="just" defTabSz="914400" rtl="0" eaLnBrk="1" fontAlgn="base" latinLnBrk="0" hangingPunct="1">
              <a:lnSpc>
                <a:spcPct val="150000"/>
              </a:lnSpc>
              <a:spcBef>
                <a:spcPct val="0"/>
              </a:spcBef>
              <a:spcAft>
                <a:spcPts val="0"/>
              </a:spcAft>
              <a:buClr>
                <a:srgbClr val="0054A3"/>
              </a:buClr>
              <a:buSzTx/>
              <a:buFont typeface="Wingdings" panose="05000000000000000000" charset="0"/>
              <a:buChar char="p"/>
              <a:defRPr/>
            </a:pPr>
            <a:r>
              <a:rPr kumimoji="0" altLang="zh-CN" sz="2000" b="0" i="0" u="none" strike="noStrike" kern="100" cap="none" spc="0" normalizeH="0" baseline="0" noProof="0" dirty="0" err="1">
                <a:ln>
                  <a:noFill/>
                </a:ln>
                <a:solidFill>
                  <a:schemeClr val="tx1"/>
                </a:solidFill>
                <a:effectLst/>
                <a:uLnTx/>
                <a:uFillTx/>
                <a:cs typeface="+mn-ea"/>
                <a:sym typeface="+mn-lt"/>
              </a:rPr>
              <a:t>提高软件产品的质量和客户满意度</a:t>
            </a:r>
            <a:endParaRPr kumimoji="0" altLang="zh-CN" sz="2000" b="0" i="0" u="none" strike="noStrike" kern="100" cap="none" spc="0" normalizeH="0" baseline="0" noProof="0" dirty="0">
              <a:ln>
                <a:noFill/>
              </a:ln>
              <a:solidFill>
                <a:schemeClr val="tx1"/>
              </a:solidFill>
              <a:effectLst/>
              <a:uLnTx/>
              <a:uFillTx/>
              <a:cs typeface="+mn-ea"/>
              <a:sym typeface="+mn-lt"/>
            </a:endParaRPr>
          </a:p>
          <a:p>
            <a:pPr marL="800100" marR="0" lvl="1" indent="-342900" algn="just" defTabSz="914400" rtl="0" eaLnBrk="1" fontAlgn="base" latinLnBrk="0" hangingPunct="1">
              <a:lnSpc>
                <a:spcPct val="150000"/>
              </a:lnSpc>
              <a:spcBef>
                <a:spcPct val="0"/>
              </a:spcBef>
              <a:spcAft>
                <a:spcPts val="0"/>
              </a:spcAft>
              <a:buClr>
                <a:srgbClr val="0054A3"/>
              </a:buClr>
              <a:buSzTx/>
              <a:buFont typeface="Wingdings" panose="05000000000000000000" charset="0"/>
              <a:buChar char="p"/>
              <a:defRPr/>
            </a:pPr>
            <a:r>
              <a:rPr kumimoji="0" altLang="zh-CN" sz="2000" b="0" i="0" u="none" strike="noStrike" kern="100" cap="none" spc="0" normalizeH="0" baseline="0" noProof="0" dirty="0" err="1">
                <a:ln>
                  <a:noFill/>
                </a:ln>
                <a:solidFill>
                  <a:schemeClr val="tx1"/>
                </a:solidFill>
                <a:effectLst/>
                <a:uLnTx/>
                <a:uFillTx/>
                <a:cs typeface="+mn-ea"/>
                <a:sym typeface="+mn-lt"/>
              </a:rPr>
              <a:t>通过快速迭代和持续反馈提高开发效率</a:t>
            </a:r>
            <a:endParaRPr kumimoji="0" altLang="zh-CN" sz="2000" b="0" i="0" u="none" strike="noStrike" kern="100" cap="none" spc="0" normalizeH="0" baseline="0" noProof="0" dirty="0">
              <a:ln>
                <a:noFill/>
              </a:ln>
              <a:solidFill>
                <a:schemeClr val="tx1"/>
              </a:solidFill>
              <a:effectLst/>
              <a:uLnTx/>
              <a:uFillTx/>
              <a:cs typeface="+mn-ea"/>
              <a:sym typeface="+mn-lt"/>
            </a:endParaRPr>
          </a:p>
          <a:p>
            <a:pPr marL="800100" marR="0" lvl="1" indent="-342900" algn="just" defTabSz="914400" rtl="0" eaLnBrk="1" fontAlgn="base" latinLnBrk="0" hangingPunct="1">
              <a:lnSpc>
                <a:spcPct val="150000"/>
              </a:lnSpc>
              <a:spcBef>
                <a:spcPct val="0"/>
              </a:spcBef>
              <a:spcAft>
                <a:spcPts val="0"/>
              </a:spcAft>
              <a:buClr>
                <a:srgbClr val="0054A3"/>
              </a:buClr>
              <a:buSzTx/>
              <a:buFont typeface="Wingdings" panose="05000000000000000000" charset="0"/>
              <a:buChar char="p"/>
              <a:defRPr/>
            </a:pPr>
            <a:r>
              <a:rPr kumimoji="0" altLang="zh-CN" sz="2000" b="0" i="0" u="none" strike="noStrike" kern="100" cap="none" spc="0" normalizeH="0" baseline="0" noProof="0" dirty="0" err="1">
                <a:ln>
                  <a:noFill/>
                </a:ln>
                <a:solidFill>
                  <a:schemeClr val="tx1"/>
                </a:solidFill>
                <a:effectLst/>
                <a:uLnTx/>
                <a:uFillTx/>
                <a:cs typeface="+mn-ea"/>
                <a:sym typeface="+mn-lt"/>
              </a:rPr>
              <a:t>通过团队合作和协作来提高团队效能</a:t>
            </a:r>
            <a:endParaRPr kumimoji="0" altLang="zh-CN" sz="2000" b="0" i="0" u="none" strike="noStrike" kern="100" cap="none" spc="0" normalizeH="0" baseline="0" noProof="0" dirty="0">
              <a:ln>
                <a:noFill/>
              </a:ln>
              <a:solidFill>
                <a:schemeClr val="tx1"/>
              </a:solidFill>
              <a:effectLst/>
              <a:uLnTx/>
              <a:uFillTx/>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3.4 CMMI</a:t>
            </a:r>
            <a:r>
              <a:rPr lang="zh-CN" altLang="en-US" sz="2800" b="1" dirty="0">
                <a:solidFill>
                  <a:schemeClr val="tx1">
                    <a:lumMod val="65000"/>
                    <a:lumOff val="35000"/>
                  </a:schemeClr>
                </a:solidFill>
                <a:cs typeface="+mn-ea"/>
                <a:sym typeface="+mn-lt"/>
              </a:rPr>
              <a:t>与敏捷关系</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pPr algn="l">
                <a:buClrTx/>
                <a:buSzTx/>
                <a:buFontTx/>
              </a:pPr>
              <a:r>
                <a:rPr lang="zh-CN" altLang="en-US" sz="2400" dirty="0">
                  <a:cs typeface="+mn-ea"/>
                  <a:sym typeface="+mn-lt"/>
                </a:rPr>
                <a:t>思想焦点</a:t>
              </a:r>
            </a:p>
          </p:txBody>
        </p:sp>
      </p:grpSp>
      <p:sp>
        <p:nvSpPr>
          <p:cNvPr id="6" name="矩形 5"/>
          <p:cNvSpPr/>
          <p:nvPr/>
        </p:nvSpPr>
        <p:spPr>
          <a:xfrm>
            <a:off x="635856" y="2223135"/>
            <a:ext cx="9910638" cy="1014730"/>
          </a:xfrm>
          <a:prstGeom prst="rect">
            <a:avLst/>
          </a:prstGeom>
        </p:spPr>
        <p:txBody>
          <a:bodyPr wrap="square">
            <a:spAutoFit/>
          </a:bodyPr>
          <a:lstStyle/>
          <a:p>
            <a:pPr marL="0" marR="0" lvl="0" indent="457200" algn="just" defTabSz="914400" rtl="0" eaLnBrk="1" fontAlgn="base" latinLnBrk="0" hangingPunct="1">
              <a:lnSpc>
                <a:spcPct val="150000"/>
              </a:lnSpc>
              <a:spcBef>
                <a:spcPct val="0"/>
              </a:spcBef>
              <a:spcAft>
                <a:spcPts val="0"/>
              </a:spcAft>
              <a:buClrTx/>
              <a:buSzTx/>
              <a:buFontTx/>
              <a:buNone/>
              <a:defRPr/>
            </a:pPr>
            <a:r>
              <a:rPr kumimoji="0" altLang="zh-CN" sz="2000" b="0" i="0" u="none" strike="noStrike" kern="100" cap="none" spc="0" normalizeH="0" baseline="0" noProof="0" dirty="0">
                <a:ln>
                  <a:noFill/>
                </a:ln>
                <a:solidFill>
                  <a:schemeClr val="tx1"/>
                </a:solidFill>
                <a:effectLst/>
                <a:uLnTx/>
                <a:uFillTx/>
                <a:cs typeface="+mn-ea"/>
                <a:sym typeface="+mn-lt"/>
              </a:rPr>
              <a:t>CMMI的思想焦点是</a:t>
            </a:r>
            <a:r>
              <a:rPr kumimoji="0" altLang="zh-CN" sz="2000" b="0" i="0" u="none" strike="noStrike" kern="100" cap="none" spc="0" normalizeH="0" baseline="0" noProof="0" dirty="0">
                <a:ln>
                  <a:noFill/>
                </a:ln>
                <a:solidFill>
                  <a:srgbClr val="C00000"/>
                </a:solidFill>
                <a:effectLst/>
                <a:uLnTx/>
                <a:uFillTx/>
                <a:cs typeface="+mn-ea"/>
                <a:sym typeface="+mn-lt"/>
              </a:rPr>
              <a:t>过程改进</a:t>
            </a:r>
            <a:r>
              <a:rPr kumimoji="0" altLang="zh-CN" sz="2000" b="0" i="0" u="none" strike="noStrike" kern="100" cap="none" spc="0" normalizeH="0" baseline="0" noProof="0" dirty="0">
                <a:ln>
                  <a:noFill/>
                </a:ln>
                <a:solidFill>
                  <a:schemeClr val="tx1"/>
                </a:solidFill>
                <a:effectLst/>
                <a:uLnTx/>
                <a:uFillTx/>
                <a:cs typeface="+mn-ea"/>
                <a:sym typeface="+mn-lt"/>
              </a:rPr>
              <a:t>，从过程的角度来提高软件开发效率和质量。</a:t>
            </a:r>
          </a:p>
          <a:p>
            <a:pPr marL="0" marR="0" lvl="0" indent="457200" algn="just" defTabSz="914400" rtl="0" eaLnBrk="1" fontAlgn="base" latinLnBrk="0" hangingPunct="1">
              <a:lnSpc>
                <a:spcPct val="150000"/>
              </a:lnSpc>
              <a:spcBef>
                <a:spcPct val="0"/>
              </a:spcBef>
              <a:spcAft>
                <a:spcPts val="0"/>
              </a:spcAft>
              <a:buClrTx/>
              <a:buSzTx/>
              <a:buFontTx/>
              <a:buNone/>
              <a:defRPr/>
            </a:pPr>
            <a:r>
              <a:rPr kumimoji="0" altLang="zh-CN" sz="2000" b="0" i="0" u="none" strike="noStrike" kern="100" cap="none" spc="0" normalizeH="0" baseline="0" noProof="0" dirty="0">
                <a:ln>
                  <a:noFill/>
                </a:ln>
                <a:solidFill>
                  <a:schemeClr val="tx1"/>
                </a:solidFill>
                <a:effectLst/>
                <a:uLnTx/>
                <a:uFillTx/>
                <a:cs typeface="+mn-ea"/>
                <a:sym typeface="+mn-lt"/>
              </a:rPr>
              <a:t>敏捷的思想焦点是</a:t>
            </a:r>
            <a:r>
              <a:rPr kumimoji="0" altLang="zh-CN" sz="2000" b="0" i="0" u="none" strike="noStrike" kern="100" cap="none" spc="0" normalizeH="0" baseline="0" noProof="0" dirty="0">
                <a:ln>
                  <a:noFill/>
                </a:ln>
                <a:solidFill>
                  <a:srgbClr val="C00000"/>
                </a:solidFill>
                <a:effectLst/>
                <a:uLnTx/>
                <a:uFillTx/>
                <a:cs typeface="+mn-ea"/>
                <a:sym typeface="+mn-lt"/>
              </a:rPr>
              <a:t>灵活性和快速反应</a:t>
            </a:r>
            <a:r>
              <a:rPr kumimoji="0" altLang="zh-CN" sz="2000" b="0" i="0" u="none" strike="noStrike" kern="100" cap="none" spc="0" normalizeH="0" baseline="0" noProof="0" dirty="0">
                <a:ln>
                  <a:noFill/>
                </a:ln>
                <a:solidFill>
                  <a:schemeClr val="tx1"/>
                </a:solidFill>
                <a:effectLst/>
                <a:uLnTx/>
                <a:uFillTx/>
                <a:cs typeface="+mn-ea"/>
                <a:sym typeface="+mn-lt"/>
              </a:rPr>
              <a:t>，从团队的角度来提高软件开发效率和质量。</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flipH="1">
            <a:off x="543099" y="3448473"/>
            <a:ext cx="35544"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文本框 2"/>
          <p:cNvSpPr txBox="1"/>
          <p:nvPr/>
        </p:nvSpPr>
        <p:spPr>
          <a:xfrm>
            <a:off x="635792" y="3395252"/>
            <a:ext cx="5067300" cy="460375"/>
          </a:xfrm>
          <a:prstGeom prst="rect">
            <a:avLst/>
          </a:prstGeom>
          <a:noFill/>
        </p:spPr>
        <p:txBody>
          <a:bodyPr wrap="square" rtlCol="0">
            <a:spAutoFit/>
          </a:bodyPr>
          <a:lstStyle/>
          <a:p>
            <a:pPr algn="l">
              <a:buClrTx/>
              <a:buSzTx/>
              <a:buFontTx/>
            </a:pPr>
            <a:r>
              <a:rPr lang="zh-CN" altLang="en-US" sz="2400" dirty="0">
                <a:cs typeface="+mn-ea"/>
                <a:sym typeface="+mn-lt"/>
              </a:rPr>
              <a:t>核心理念</a:t>
            </a:r>
          </a:p>
        </p:txBody>
      </p:sp>
      <p:sp>
        <p:nvSpPr>
          <p:cNvPr id="4" name="矩形 3"/>
          <p:cNvSpPr/>
          <p:nvPr/>
        </p:nvSpPr>
        <p:spPr>
          <a:xfrm>
            <a:off x="636491" y="4013200"/>
            <a:ext cx="9910638" cy="2399665"/>
          </a:xfrm>
          <a:prstGeom prst="rect">
            <a:avLst/>
          </a:prstGeom>
        </p:spPr>
        <p:txBody>
          <a:bodyPr wrap="square">
            <a:spAutoFit/>
          </a:bodyPr>
          <a:lstStyle/>
          <a:p>
            <a:pPr marL="0" marR="0" lvl="0" indent="457200" algn="just" defTabSz="914400" rtl="0" eaLnBrk="1" fontAlgn="base" latinLnBrk="0" hangingPunct="1">
              <a:lnSpc>
                <a:spcPct val="150000"/>
              </a:lnSpc>
              <a:spcBef>
                <a:spcPct val="0"/>
              </a:spcBef>
              <a:spcAft>
                <a:spcPts val="0"/>
              </a:spcAft>
              <a:buClrTx/>
              <a:buSzTx/>
              <a:buFontTx/>
              <a:buNone/>
              <a:defRPr/>
            </a:pPr>
            <a:r>
              <a:rPr kumimoji="0" sz="2000" b="0" i="0" u="none" strike="noStrike" kern="100" cap="none" spc="0" normalizeH="0" baseline="0" noProof="0" dirty="0">
                <a:ln>
                  <a:noFill/>
                </a:ln>
                <a:solidFill>
                  <a:schemeClr val="tx1"/>
                </a:solidFill>
                <a:effectLst/>
                <a:uLnTx/>
                <a:uFillTx/>
                <a:cs typeface="+mn-ea"/>
                <a:sym typeface="+mn-lt"/>
              </a:rPr>
              <a:t>CMMI的核心理念是</a:t>
            </a:r>
            <a:r>
              <a:rPr kumimoji="0" sz="2000" b="0" i="0" u="none" strike="noStrike" kern="100" cap="none" spc="0" normalizeH="0" baseline="0" noProof="0" dirty="0">
                <a:ln>
                  <a:noFill/>
                </a:ln>
                <a:solidFill>
                  <a:srgbClr val="C00000"/>
                </a:solidFill>
                <a:effectLst/>
                <a:uLnTx/>
                <a:uFillTx/>
                <a:cs typeface="+mn-ea"/>
                <a:sym typeface="+mn-lt"/>
              </a:rPr>
              <a:t>过程改进</a:t>
            </a:r>
            <a:r>
              <a:rPr kumimoji="0" sz="2000" b="0" i="0" u="none" strike="noStrike" kern="100" cap="none" spc="0" normalizeH="0" baseline="0" noProof="0" dirty="0">
                <a:ln>
                  <a:noFill/>
                </a:ln>
                <a:solidFill>
                  <a:schemeClr val="tx1"/>
                </a:solidFill>
                <a:effectLst/>
                <a:uLnTx/>
                <a:uFillTx/>
                <a:cs typeface="+mn-ea"/>
                <a:sym typeface="+mn-lt"/>
              </a:rPr>
              <a:t>，关注于组织的过程能力和管理能力，通过对过程进行度量和分析，以便组织能够对过程进行监控和管理，并不断改进。</a:t>
            </a:r>
          </a:p>
          <a:p>
            <a:pPr marL="0" marR="0" lvl="0" indent="457200" algn="just" defTabSz="914400" rtl="0" eaLnBrk="1" fontAlgn="base" latinLnBrk="0" hangingPunct="1">
              <a:lnSpc>
                <a:spcPct val="150000"/>
              </a:lnSpc>
              <a:spcBef>
                <a:spcPct val="0"/>
              </a:spcBef>
              <a:spcAft>
                <a:spcPts val="0"/>
              </a:spcAft>
              <a:buClrTx/>
              <a:buSzTx/>
              <a:buFontTx/>
              <a:buNone/>
              <a:defRPr/>
            </a:pPr>
            <a:r>
              <a:rPr kumimoji="0" sz="2000" b="0" i="0" u="none" strike="noStrike" kern="100" cap="none" spc="0" normalizeH="0" baseline="0" noProof="0" dirty="0">
                <a:ln>
                  <a:noFill/>
                </a:ln>
                <a:solidFill>
                  <a:schemeClr val="tx1"/>
                </a:solidFill>
                <a:effectLst/>
                <a:uLnTx/>
                <a:uFillTx/>
                <a:cs typeface="+mn-ea"/>
                <a:sym typeface="+mn-lt"/>
              </a:rPr>
              <a:t>敏捷的核心理念是</a:t>
            </a:r>
            <a:r>
              <a:rPr kumimoji="0" sz="2000" b="0" i="0" u="none" strike="noStrike" kern="100" cap="none" spc="0" normalizeH="0" baseline="0" noProof="0" dirty="0">
                <a:ln>
                  <a:noFill/>
                </a:ln>
                <a:solidFill>
                  <a:srgbClr val="C00000"/>
                </a:solidFill>
                <a:effectLst/>
                <a:uLnTx/>
                <a:uFillTx/>
                <a:cs typeface="+mn-ea"/>
                <a:sym typeface="+mn-lt"/>
              </a:rPr>
              <a:t>灵活性和快速反应</a:t>
            </a:r>
            <a:r>
              <a:rPr kumimoji="0" sz="2000" b="0" i="0" u="none" strike="noStrike" kern="100" cap="none" spc="0" normalizeH="0" baseline="0" noProof="0" dirty="0">
                <a:ln>
                  <a:noFill/>
                </a:ln>
                <a:solidFill>
                  <a:schemeClr val="tx1"/>
                </a:solidFill>
                <a:effectLst/>
                <a:uLnTx/>
                <a:uFillTx/>
                <a:cs typeface="+mn-ea"/>
                <a:sym typeface="+mn-lt"/>
              </a:rPr>
              <a:t>，它强调</a:t>
            </a:r>
            <a:r>
              <a:rPr kumimoji="0" sz="2000" b="0" i="0" u="none" strike="noStrike" kern="100" cap="none" spc="0" normalizeH="0" baseline="0" noProof="0" dirty="0">
                <a:ln>
                  <a:noFill/>
                </a:ln>
                <a:solidFill>
                  <a:srgbClr val="C00000"/>
                </a:solidFill>
                <a:effectLst/>
                <a:uLnTx/>
                <a:uFillTx/>
                <a:cs typeface="+mn-ea"/>
                <a:sym typeface="+mn-lt"/>
              </a:rPr>
              <a:t>团队合作</a:t>
            </a:r>
            <a:r>
              <a:rPr kumimoji="0" sz="2000" b="0" i="0" u="none" strike="noStrike" kern="100" cap="none" spc="0" normalizeH="0" baseline="0" noProof="0" dirty="0">
                <a:ln>
                  <a:noFill/>
                </a:ln>
                <a:solidFill>
                  <a:schemeClr val="tx1"/>
                </a:solidFill>
                <a:effectLst/>
                <a:uLnTx/>
                <a:uFillTx/>
                <a:cs typeface="+mn-ea"/>
                <a:sym typeface="+mn-lt"/>
              </a:rPr>
              <a:t>、快速反馈、持续改进和适应变化，以实现灵活的软件开发过程。敏捷的</a:t>
            </a:r>
            <a:r>
              <a:rPr kumimoji="0" sz="2000" b="0" i="0" u="none" strike="noStrike" kern="100" cap="none" spc="0" normalizeH="0" baseline="0" noProof="0" dirty="0">
                <a:ln>
                  <a:noFill/>
                </a:ln>
                <a:solidFill>
                  <a:srgbClr val="C00000"/>
                </a:solidFill>
                <a:effectLst/>
                <a:uLnTx/>
                <a:uFillTx/>
                <a:cs typeface="+mn-ea"/>
                <a:sym typeface="+mn-lt"/>
              </a:rPr>
              <a:t>目标</a:t>
            </a:r>
            <a:r>
              <a:rPr kumimoji="0" sz="2000" b="0" i="0" u="none" strike="noStrike" kern="100" cap="none" spc="0" normalizeH="0" baseline="0" noProof="0" dirty="0">
                <a:ln>
                  <a:noFill/>
                </a:ln>
                <a:solidFill>
                  <a:schemeClr val="tx1"/>
                </a:solidFill>
                <a:effectLst/>
                <a:uLnTx/>
                <a:uFillTx/>
                <a:cs typeface="+mn-ea"/>
                <a:sym typeface="+mn-lt"/>
              </a:rPr>
              <a:t>是通过不断选代和逐步开发交付可用的软件产品，并及时响应客户反馈和变化，以提高软件开发的效率和质量。</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3.4 CMMI</a:t>
            </a:r>
            <a:r>
              <a:rPr lang="zh-CN" altLang="en-US" sz="2800" b="1" dirty="0">
                <a:solidFill>
                  <a:schemeClr val="tx1">
                    <a:lumMod val="65000"/>
                    <a:lumOff val="35000"/>
                  </a:schemeClr>
                </a:solidFill>
                <a:cs typeface="+mn-ea"/>
                <a:sym typeface="+mn-lt"/>
              </a:rPr>
              <a:t>与敏捷关系</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pPr algn="l">
                <a:buClrTx/>
                <a:buSzTx/>
                <a:buFontTx/>
              </a:pPr>
              <a:r>
                <a:rPr lang="zh-CN" altLang="en-US" sz="2400" dirty="0">
                  <a:cs typeface="+mn-ea"/>
                  <a:sym typeface="+mn-lt"/>
                </a:rPr>
                <a:t>内容范围</a:t>
              </a:r>
            </a:p>
          </p:txBody>
        </p:sp>
      </p:grpSp>
      <p:sp>
        <p:nvSpPr>
          <p:cNvPr id="6" name="矩形 5"/>
          <p:cNvSpPr/>
          <p:nvPr/>
        </p:nvSpPr>
        <p:spPr>
          <a:xfrm>
            <a:off x="635856" y="2223135"/>
            <a:ext cx="9910638" cy="2399665"/>
          </a:xfrm>
          <a:prstGeom prst="rect">
            <a:avLst/>
          </a:prstGeom>
        </p:spPr>
        <p:txBody>
          <a:bodyPr wrap="square">
            <a:spAutoFit/>
          </a:bodyPr>
          <a:lstStyle/>
          <a:p>
            <a:pPr marL="0" marR="0" lvl="0" indent="457200" defTabSz="914400" rtl="0" eaLnBrk="1" fontAlgn="base" latinLnBrk="0" hangingPunct="1">
              <a:lnSpc>
                <a:spcPct val="150000"/>
              </a:lnSpc>
              <a:spcBef>
                <a:spcPct val="0"/>
              </a:spcBef>
              <a:spcAft>
                <a:spcPts val="0"/>
              </a:spcAft>
              <a:buClrTx/>
              <a:buSzTx/>
              <a:buFontTx/>
              <a:buNone/>
              <a:defRPr/>
            </a:pPr>
            <a:r>
              <a:rPr sz="2000" kern="100" noProof="0" dirty="0">
                <a:ln>
                  <a:noFill/>
                </a:ln>
                <a:effectLst/>
                <a:uLnTx/>
                <a:uFillTx/>
                <a:cs typeface="+mn-ea"/>
                <a:sym typeface="+mn-lt"/>
              </a:rPr>
              <a:t>CMMI涵盖了整个软件开发和维护过程</a:t>
            </a:r>
            <a:r>
              <a:rPr lang="zh-CN" sz="2000" kern="100" noProof="0" dirty="0">
                <a:ln>
                  <a:noFill/>
                </a:ln>
                <a:effectLst/>
                <a:uLnTx/>
                <a:uFillTx/>
                <a:cs typeface="+mn-ea"/>
                <a:sym typeface="+mn-lt"/>
              </a:rPr>
              <a:t>，</a:t>
            </a:r>
            <a:r>
              <a:rPr sz="2000" kern="100" noProof="0" dirty="0">
                <a:ln>
                  <a:noFill/>
                </a:ln>
                <a:effectLst/>
                <a:uLnTx/>
                <a:uFillTx/>
                <a:cs typeface="+mn-ea"/>
                <a:sym typeface="+mn-lt"/>
              </a:rPr>
              <a:t>通过定义和规范这些过程，来帮助组织提高软件开发的效率和质量，从而实现组织的软件开发能力持续改进。</a:t>
            </a:r>
            <a:endParaRPr kumimoji="0" sz="2000" b="0" i="0" u="none" strike="noStrike" kern="100" cap="none" spc="0" normalizeH="0" baseline="0" noProof="0" dirty="0">
              <a:ln>
                <a:noFill/>
              </a:ln>
              <a:solidFill>
                <a:schemeClr val="tx1"/>
              </a:solidFill>
              <a:effectLst/>
              <a:uLnTx/>
              <a:uFillTx/>
              <a:cs typeface="+mn-ea"/>
              <a:sym typeface="+mn-lt"/>
            </a:endParaRPr>
          </a:p>
          <a:p>
            <a:pPr marL="0" marR="0" lvl="0" indent="457200" defTabSz="914400" rtl="0" eaLnBrk="1" fontAlgn="base" latinLnBrk="0" hangingPunct="1">
              <a:lnSpc>
                <a:spcPct val="150000"/>
              </a:lnSpc>
              <a:spcBef>
                <a:spcPct val="0"/>
              </a:spcBef>
              <a:spcAft>
                <a:spcPts val="0"/>
              </a:spcAft>
              <a:buClrTx/>
              <a:buSzTx/>
              <a:buFontTx/>
              <a:buNone/>
              <a:defRPr/>
            </a:pPr>
            <a:r>
              <a:rPr sz="2000" kern="100" noProof="0" dirty="0">
                <a:ln>
                  <a:noFill/>
                </a:ln>
                <a:effectLst/>
                <a:uLnTx/>
                <a:uFillTx/>
                <a:cs typeface="+mn-ea"/>
                <a:sym typeface="+mn-lt"/>
              </a:rPr>
              <a:t>敏捷则是一种基于迭代和增量的方法，强调通过团队协作、快速反馈和持续改进等方式，以快速交付高质量的软件产品。</a:t>
            </a:r>
            <a:endParaRPr kumimoji="0" sz="2000" b="0" i="0" u="none" strike="noStrike" kern="1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lang="en-US" altLang="zh-CN" sz="2000" b="0" i="0" u="none" strike="noStrike" kern="100" cap="none" spc="0" normalizeH="0" baseline="0" noProof="0" dirty="0">
              <a:ln>
                <a:noFill/>
              </a:ln>
              <a:solidFill>
                <a:schemeClr val="tx1"/>
              </a:solidFill>
              <a:effectLst/>
              <a:uLnTx/>
              <a:uFillTx/>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3.4 CMMI</a:t>
            </a:r>
            <a:r>
              <a:rPr lang="zh-CN" altLang="en-US" sz="2800" b="1" dirty="0">
                <a:solidFill>
                  <a:schemeClr val="tx1">
                    <a:lumMod val="65000"/>
                    <a:lumOff val="35000"/>
                  </a:schemeClr>
                </a:solidFill>
                <a:cs typeface="+mn-ea"/>
                <a:sym typeface="+mn-lt"/>
              </a:rPr>
              <a:t>与敏捷关系</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pPr algn="l">
                <a:buClrTx/>
                <a:buSzTx/>
                <a:buFontTx/>
              </a:pPr>
              <a:r>
                <a:rPr lang="zh-CN" altLang="en-US" sz="2400" dirty="0">
                  <a:cs typeface="+mn-ea"/>
                  <a:sym typeface="+mn-lt"/>
                </a:rPr>
                <a:t>推广难度</a:t>
              </a:r>
            </a:p>
          </p:txBody>
        </p:sp>
      </p:gr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 name="文本框 4">
            <a:extLst>
              <a:ext uri="{FF2B5EF4-FFF2-40B4-BE49-F238E27FC236}">
                <a16:creationId xmlns:a16="http://schemas.microsoft.com/office/drawing/2014/main" id="{8DC99BA2-FCE3-3FD9-23D8-FCFC6857DC1A}"/>
              </a:ext>
            </a:extLst>
          </p:cNvPr>
          <p:cNvSpPr txBox="1"/>
          <p:nvPr/>
        </p:nvSpPr>
        <p:spPr>
          <a:xfrm>
            <a:off x="992271" y="2317314"/>
            <a:ext cx="9329175" cy="3144033"/>
          </a:xfrm>
          <a:prstGeom prst="rect">
            <a:avLst/>
          </a:prstGeom>
          <a:noFill/>
        </p:spPr>
        <p:txBody>
          <a:bodyPr wrap="square" rtlCol="0">
            <a:spAutoFit/>
          </a:bodyPr>
          <a:lstStyle/>
          <a:p>
            <a:r>
              <a:rPr lang="en-US" altLang="zh-CN" sz="2400" dirty="0"/>
              <a:t>CMMI</a:t>
            </a:r>
            <a:r>
              <a:rPr lang="zh-CN" altLang="en-US" sz="2400" dirty="0"/>
              <a:t>推广难度：</a:t>
            </a:r>
            <a:endParaRPr lang="en-US" altLang="zh-CN" sz="2400" dirty="0"/>
          </a:p>
          <a:p>
            <a:pPr marL="800100" lvl="1" indent="-342900">
              <a:buClr>
                <a:srgbClr val="0054A3"/>
              </a:buClr>
              <a:buFont typeface="Wingdings" panose="05000000000000000000" pitchFamily="2" charset="2"/>
              <a:buChar char="p"/>
            </a:pPr>
            <a:r>
              <a:rPr lang="zh-CN" altLang="en-US" sz="2400" dirty="0"/>
              <a:t>组织文化的转变</a:t>
            </a:r>
            <a:endParaRPr lang="en-US" altLang="zh-CN" sz="2400" dirty="0"/>
          </a:p>
          <a:p>
            <a:pPr marL="800100" lvl="1" indent="-342900">
              <a:buClr>
                <a:srgbClr val="0054A3"/>
              </a:buClr>
              <a:buFont typeface="Wingdings" panose="05000000000000000000" pitchFamily="2" charset="2"/>
              <a:buChar char="p"/>
            </a:pPr>
            <a:r>
              <a:rPr lang="zh-CN" altLang="en-US" sz="2400" dirty="0"/>
              <a:t>实施成本的高昂</a:t>
            </a:r>
            <a:endParaRPr lang="en-US" altLang="zh-CN" sz="2400" dirty="0"/>
          </a:p>
          <a:p>
            <a:pPr marL="800100" lvl="1" indent="-342900">
              <a:buClr>
                <a:srgbClr val="0054A3"/>
              </a:buClr>
              <a:buFont typeface="Wingdings" panose="05000000000000000000" pitchFamily="2" charset="2"/>
              <a:buChar char="p"/>
            </a:pPr>
            <a:r>
              <a:rPr lang="zh-CN" altLang="en-US" sz="2400" dirty="0"/>
              <a:t>实施周期长</a:t>
            </a:r>
            <a:endParaRPr lang="en-US" altLang="zh-CN" sz="2400" dirty="0"/>
          </a:p>
          <a:p>
            <a:r>
              <a:rPr lang="zh-CN" altLang="en-US" sz="2400" dirty="0"/>
              <a:t>敏捷的推广难度</a:t>
            </a:r>
            <a:endParaRPr lang="en-US" altLang="zh-CN" sz="2400" dirty="0"/>
          </a:p>
          <a:p>
            <a:pPr marL="800100" lvl="1" indent="-342900">
              <a:buClr>
                <a:srgbClr val="0054A3"/>
              </a:buClr>
              <a:buFont typeface="Wingdings" panose="05000000000000000000" pitchFamily="2" charset="2"/>
              <a:buChar char="p"/>
            </a:pPr>
            <a:r>
              <a:rPr lang="zh-CN" altLang="en-US" sz="2400" dirty="0"/>
              <a:t>文化转变</a:t>
            </a:r>
            <a:endParaRPr lang="en-US" altLang="zh-CN" sz="2400" dirty="0"/>
          </a:p>
          <a:p>
            <a:pPr marL="800100" lvl="1" indent="-342900">
              <a:buClr>
                <a:srgbClr val="0054A3"/>
              </a:buClr>
              <a:buFont typeface="Wingdings" panose="05000000000000000000" pitchFamily="2" charset="2"/>
              <a:buChar char="p"/>
            </a:pPr>
            <a:r>
              <a:rPr lang="zh-CN" altLang="en-US" sz="2400" dirty="0"/>
              <a:t>技能要求高</a:t>
            </a:r>
            <a:endParaRPr lang="en-US" altLang="zh-CN" sz="2400" dirty="0"/>
          </a:p>
          <a:p>
            <a:pPr marL="800100" lvl="1" indent="-342900">
              <a:buClr>
                <a:srgbClr val="0054A3"/>
              </a:buClr>
              <a:buFont typeface="Wingdings" panose="05000000000000000000" pitchFamily="2" charset="2"/>
              <a:buChar char="p"/>
            </a:pPr>
            <a:r>
              <a:rPr lang="zh-CN" altLang="en-US" sz="2400" dirty="0"/>
              <a:t>风险控制难度</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3.4 CMMI</a:t>
            </a:r>
            <a:r>
              <a:rPr lang="zh-CN" altLang="en-US" sz="2800" b="1" dirty="0">
                <a:solidFill>
                  <a:schemeClr val="tx1">
                    <a:lumMod val="65000"/>
                    <a:lumOff val="35000"/>
                  </a:schemeClr>
                </a:solidFill>
                <a:cs typeface="+mn-ea"/>
                <a:sym typeface="+mn-lt"/>
              </a:rPr>
              <a:t>与敏捷关系</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pPr algn="l">
                <a:buClrTx/>
                <a:buSzTx/>
                <a:buFontTx/>
              </a:pPr>
              <a:r>
                <a:rPr lang="en-US" altLang="zh-CN" sz="2400" dirty="0">
                  <a:cs typeface="+mn-ea"/>
                  <a:sym typeface="+mn-lt"/>
                </a:rPr>
                <a:t>CMMI</a:t>
              </a:r>
              <a:r>
                <a:rPr lang="zh-CN" altLang="en-US" sz="2400" dirty="0">
                  <a:cs typeface="+mn-ea"/>
                  <a:sym typeface="+mn-lt"/>
                </a:rPr>
                <a:t>与敏捷相辅相成</a:t>
              </a:r>
            </a:p>
          </p:txBody>
        </p:sp>
      </p:gr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29F3C1EE-3D2A-0B14-D0A5-1988AB979CCF}"/>
              </a:ext>
            </a:extLst>
          </p:cNvPr>
          <p:cNvSpPr txBox="1"/>
          <p:nvPr/>
        </p:nvSpPr>
        <p:spPr>
          <a:xfrm>
            <a:off x="816555" y="2338663"/>
            <a:ext cx="9805515" cy="3262432"/>
          </a:xfrm>
          <a:prstGeom prst="rect">
            <a:avLst/>
          </a:prstGeom>
          <a:noFill/>
        </p:spPr>
        <p:txBody>
          <a:bodyPr wrap="square" rtlCol="0">
            <a:spAutoFit/>
          </a:bodyPr>
          <a:lstStyle/>
          <a:p>
            <a:r>
              <a:rPr lang="en-US" altLang="zh-CN" sz="2400" dirty="0"/>
              <a:t>CMMI</a:t>
            </a:r>
            <a:r>
              <a:rPr lang="zh-CN" altLang="en-US" sz="2400" dirty="0"/>
              <a:t>特点：</a:t>
            </a:r>
            <a:endParaRPr lang="en-US" altLang="zh-CN" sz="2400" dirty="0"/>
          </a:p>
          <a:p>
            <a:pPr marL="800100" lvl="1" indent="-342900">
              <a:buClr>
                <a:srgbClr val="0054A3"/>
              </a:buClr>
              <a:buFont typeface="Wingdings" panose="05000000000000000000" pitchFamily="2" charset="2"/>
              <a:buChar char="p"/>
            </a:pPr>
            <a:r>
              <a:rPr lang="zh-CN" altLang="zh-CN" sz="2000" dirty="0"/>
              <a:t>强调过程的规范性和可度量性，</a:t>
            </a:r>
            <a:r>
              <a:rPr lang="zh-CN" altLang="zh-CN" sz="2000" b="0" i="0" baseline="0" dirty="0"/>
              <a:t>在大型的、安全性要求较高或复杂性较高的项目中往往会得到应用。</a:t>
            </a:r>
            <a:endParaRPr lang="zh-CN" altLang="zh-CN" sz="2000" dirty="0"/>
          </a:p>
          <a:p>
            <a:pPr marL="800100" lvl="1" indent="-342900">
              <a:buClr>
                <a:srgbClr val="0054A3"/>
              </a:buClr>
              <a:buFont typeface="Wingdings" panose="05000000000000000000" pitchFamily="2" charset="2"/>
              <a:buChar char="p"/>
            </a:pPr>
            <a:r>
              <a:rPr lang="zh-CN" altLang="zh-CN" sz="2000" b="0" i="0" baseline="0" dirty="0"/>
              <a:t>常常用于向客户证明组织的过程能力和成熟度</a:t>
            </a:r>
            <a:endParaRPr lang="zh-CN" altLang="zh-CN" sz="2000" dirty="0"/>
          </a:p>
          <a:p>
            <a:r>
              <a:rPr lang="zh-CN" altLang="en-US" sz="2400" dirty="0"/>
              <a:t>敏捷方法特点：</a:t>
            </a:r>
            <a:endParaRPr lang="en-US" altLang="zh-CN" sz="2400" dirty="0"/>
          </a:p>
          <a:p>
            <a:pPr marL="800100" lvl="1" indent="-342900">
              <a:buClr>
                <a:srgbClr val="0054A3"/>
              </a:buClr>
              <a:buFont typeface="Wingdings" panose="05000000000000000000" pitchFamily="2" charset="2"/>
              <a:buChar char="p"/>
            </a:pPr>
            <a:r>
              <a:rPr lang="zh-CN" altLang="zh-CN" sz="2000" b="0" i="0" baseline="0" dirty="0"/>
              <a:t>需要快速响应市场变化和用户需求的项目</a:t>
            </a:r>
            <a:endParaRPr lang="zh-CN" altLang="zh-CN" sz="2000" dirty="0"/>
          </a:p>
          <a:p>
            <a:pPr marL="800100" lvl="1" indent="-342900">
              <a:buClr>
                <a:srgbClr val="0054A3"/>
              </a:buClr>
              <a:buFont typeface="Wingdings" panose="05000000000000000000" pitchFamily="2" charset="2"/>
              <a:buChar char="p"/>
            </a:pPr>
            <a:r>
              <a:rPr lang="zh-CN" altLang="zh-CN" sz="2000" b="0" i="0" baseline="0" dirty="0"/>
              <a:t>小到中等规模的项目，因为它可以减少一些不必要的管理开销，并且让团队能够更专注于产出</a:t>
            </a:r>
            <a:endParaRPr lang="zh-CN" altLang="zh-CN" sz="2000" dirty="0"/>
          </a:p>
          <a:p>
            <a:pPr marL="800100" lvl="1" indent="-342900">
              <a:buClr>
                <a:srgbClr val="0054A3"/>
              </a:buClr>
              <a:buFont typeface="Wingdings" panose="05000000000000000000" pitchFamily="2" charset="2"/>
              <a:buChar char="p"/>
            </a:pPr>
            <a:r>
              <a:rPr lang="zh-CN" altLang="zh-CN" sz="2000" b="0" i="0" baseline="0" dirty="0"/>
              <a:t>非软件开发的项目中，如产品管理、市场营销等</a:t>
            </a:r>
            <a:endParaRPr lang="zh-CN" altLang="zh-CN" sz="2000" dirty="0"/>
          </a:p>
          <a:p>
            <a:endParaRPr lang="zh-CN" alt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3.4 CMMI</a:t>
            </a:r>
            <a:r>
              <a:rPr lang="zh-CN" altLang="en-US" sz="2800" b="1" dirty="0">
                <a:solidFill>
                  <a:schemeClr val="tx1">
                    <a:lumMod val="65000"/>
                    <a:lumOff val="35000"/>
                  </a:schemeClr>
                </a:solidFill>
                <a:cs typeface="+mn-ea"/>
                <a:sym typeface="+mn-lt"/>
              </a:rPr>
              <a:t>与敏捷关系</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pPr algn="l">
                <a:buClrTx/>
                <a:buSzTx/>
                <a:buFontTx/>
              </a:pPr>
              <a:r>
                <a:rPr lang="en-US" altLang="zh-CN" sz="2400" dirty="0">
                  <a:cs typeface="+mn-ea"/>
                  <a:sym typeface="+mn-lt"/>
                </a:rPr>
                <a:t>CMMI</a:t>
              </a:r>
              <a:r>
                <a:rPr lang="zh-CN" altLang="en-US" sz="2400" dirty="0">
                  <a:cs typeface="+mn-ea"/>
                  <a:sym typeface="+mn-lt"/>
                </a:rPr>
                <a:t>与敏捷相辅相成</a:t>
              </a:r>
            </a:p>
          </p:txBody>
        </p:sp>
      </p:grpSp>
      <p:sp>
        <p:nvSpPr>
          <p:cNvPr id="6" name="矩形 5"/>
          <p:cNvSpPr/>
          <p:nvPr/>
        </p:nvSpPr>
        <p:spPr>
          <a:xfrm>
            <a:off x="636491" y="2146935"/>
            <a:ext cx="9910638" cy="3322955"/>
          </a:xfrm>
          <a:prstGeom prst="rect">
            <a:avLst/>
          </a:prstGeom>
        </p:spPr>
        <p:txBody>
          <a:bodyPr wrap="square">
            <a:spAutoFit/>
          </a:bodyPr>
          <a:lstStyle/>
          <a:p>
            <a:pPr marL="800100" marR="0" lvl="1" indent="-342900" algn="just" defTabSz="914400" rtl="0" eaLnBrk="1" fontAlgn="base" latinLnBrk="0" hangingPunct="1">
              <a:lnSpc>
                <a:spcPct val="150000"/>
              </a:lnSpc>
              <a:spcBef>
                <a:spcPct val="0"/>
              </a:spcBef>
              <a:spcAft>
                <a:spcPts val="0"/>
              </a:spcAft>
              <a:buClr>
                <a:srgbClr val="0054A3"/>
              </a:buClr>
              <a:buSzTx/>
              <a:buFont typeface="Wingdings" panose="05000000000000000000" charset="0"/>
              <a:buChar char="p"/>
              <a:defRPr/>
            </a:pPr>
            <a:r>
              <a:rPr kumimoji="0" sz="2000" b="0" i="0" u="none" strike="noStrike" kern="100" cap="none" spc="0" normalizeH="0" baseline="0" noProof="0" dirty="0">
                <a:ln>
                  <a:noFill/>
                </a:ln>
                <a:solidFill>
                  <a:schemeClr val="tx1"/>
                </a:solidFill>
                <a:effectLst/>
                <a:uLnTx/>
                <a:uFillTx/>
                <a:cs typeface="+mn-ea"/>
                <a:sym typeface="+mn-lt"/>
              </a:rPr>
              <a:t>都注重不断地优化和改进，都需要团队成员之间的密切合作和有效的沟通，以及持续地关注客户需求和用户体验等。</a:t>
            </a:r>
          </a:p>
          <a:p>
            <a:pPr marL="800100" marR="0" lvl="1" indent="-342900" algn="just" defTabSz="914400" rtl="0" eaLnBrk="1" fontAlgn="base" latinLnBrk="0" hangingPunct="1">
              <a:lnSpc>
                <a:spcPct val="150000"/>
              </a:lnSpc>
              <a:spcBef>
                <a:spcPct val="0"/>
              </a:spcBef>
              <a:spcAft>
                <a:spcPts val="0"/>
              </a:spcAft>
              <a:buClr>
                <a:srgbClr val="0054A3"/>
              </a:buClr>
              <a:buSzTx/>
              <a:buFont typeface="Wingdings" panose="05000000000000000000" charset="0"/>
              <a:buChar char="p"/>
              <a:defRPr/>
            </a:pPr>
            <a:r>
              <a:rPr kumimoji="0" sz="2000" b="0" i="0" u="none" strike="noStrike" kern="100" cap="none" spc="0" normalizeH="0" baseline="0" noProof="0" dirty="0">
                <a:ln>
                  <a:noFill/>
                </a:ln>
                <a:solidFill>
                  <a:schemeClr val="tx1"/>
                </a:solidFill>
                <a:effectLst/>
                <a:uLnTx/>
                <a:uFillTx/>
                <a:cs typeface="+mn-ea"/>
                <a:sym typeface="+mn-lt"/>
              </a:rPr>
              <a:t>在实际项目中，可以通过将CMMI和敏捷方法相互融合和协同来达到更好的效果</a:t>
            </a:r>
          </a:p>
          <a:p>
            <a:pPr marL="800100" marR="0" lvl="1" indent="-342900" algn="just" defTabSz="914400" rtl="0" eaLnBrk="1" fontAlgn="base" latinLnBrk="0" hangingPunct="1">
              <a:lnSpc>
                <a:spcPct val="150000"/>
              </a:lnSpc>
              <a:spcBef>
                <a:spcPct val="0"/>
              </a:spcBef>
              <a:spcAft>
                <a:spcPts val="0"/>
              </a:spcAft>
              <a:buClr>
                <a:srgbClr val="0054A3"/>
              </a:buClr>
              <a:buSzTx/>
              <a:buFont typeface="Wingdings" panose="05000000000000000000" charset="0"/>
              <a:buChar char="p"/>
              <a:defRPr/>
            </a:pPr>
            <a:r>
              <a:rPr kumimoji="0" sz="2000" b="0" i="0" u="none" strike="noStrike" kern="100" cap="none" spc="0" normalizeH="0" baseline="0" noProof="0" dirty="0">
                <a:ln>
                  <a:noFill/>
                </a:ln>
                <a:solidFill>
                  <a:schemeClr val="tx1"/>
                </a:solidFill>
                <a:effectLst/>
                <a:uLnTx/>
                <a:uFillTx/>
                <a:cs typeface="+mn-ea"/>
                <a:sym typeface="+mn-lt"/>
              </a:rPr>
              <a:t>敏捷团队中，可以借鉴 CMM</a:t>
            </a:r>
            <a:r>
              <a:rPr kumimoji="0" lang="en-US" sz="2000" b="0" i="0" u="none" strike="noStrike" kern="100" cap="none" spc="0" normalizeH="0" baseline="0" noProof="0" dirty="0">
                <a:ln>
                  <a:noFill/>
                </a:ln>
                <a:solidFill>
                  <a:schemeClr val="tx1"/>
                </a:solidFill>
                <a:effectLst/>
                <a:uLnTx/>
                <a:uFillTx/>
                <a:cs typeface="+mn-ea"/>
                <a:sym typeface="+mn-lt"/>
              </a:rPr>
              <a:t>I</a:t>
            </a:r>
            <a:r>
              <a:rPr kumimoji="0" sz="2000" b="0" i="0" u="none" strike="noStrike" kern="100" cap="none" spc="0" normalizeH="0" baseline="0" noProof="0" dirty="0">
                <a:ln>
                  <a:noFill/>
                </a:ln>
                <a:solidFill>
                  <a:schemeClr val="tx1"/>
                </a:solidFill>
                <a:effectLst/>
                <a:uLnTx/>
                <a:uFillTx/>
                <a:cs typeface="+mn-ea"/>
                <a:sym typeface="+mn-lt"/>
              </a:rPr>
              <a:t>的度量和质量管理方法来对产品和过程进行监控和度量，提高团队的效率和质量。在 CMMI的实践中，可以结合敏捷方法的实践，实现更快速、更灵活的流程，使团队更好地适应变化。</a:t>
            </a:r>
          </a:p>
          <a:p>
            <a:pPr marR="0" lvl="1" indent="0" algn="just" defTabSz="914400" rtl="0" eaLnBrk="1" fontAlgn="base" latinLnBrk="0" hangingPunct="1">
              <a:lnSpc>
                <a:spcPct val="150000"/>
              </a:lnSpc>
              <a:spcBef>
                <a:spcPct val="0"/>
              </a:spcBef>
              <a:spcAft>
                <a:spcPts val="0"/>
              </a:spcAft>
              <a:buClr>
                <a:srgbClr val="0054A3"/>
              </a:buClr>
              <a:buSzTx/>
              <a:buFont typeface="Wingdings" panose="05000000000000000000" charset="0"/>
              <a:buNone/>
              <a:defRPr/>
            </a:pPr>
            <a:endParaRPr kumimoji="0" sz="2000" b="0" i="0" u="none" strike="noStrike" kern="100" cap="none" spc="0" normalizeH="0" baseline="0" noProof="0" dirty="0">
              <a:ln>
                <a:noFill/>
              </a:ln>
              <a:solidFill>
                <a:schemeClr val="tx1"/>
              </a:solidFill>
              <a:effectLst/>
              <a:uLnTx/>
              <a:uFillTx/>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3.5 CMMI 2.0</a:t>
            </a:r>
            <a:r>
              <a:rPr lang="zh-CN" altLang="en-US" sz="2800" b="1" dirty="0">
                <a:solidFill>
                  <a:schemeClr val="tx1">
                    <a:lumMod val="65000"/>
                    <a:lumOff val="35000"/>
                  </a:schemeClr>
                </a:solidFill>
                <a:cs typeface="+mn-ea"/>
                <a:sym typeface="+mn-lt"/>
              </a:rPr>
              <a:t>概述</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pPr algn="l">
                <a:buClrTx/>
                <a:buSzTx/>
                <a:buFontTx/>
              </a:pPr>
              <a:r>
                <a:rPr lang="zh-CN" altLang="en-US" sz="2400" dirty="0">
                  <a:cs typeface="+mn-ea"/>
                  <a:sym typeface="+mn-lt"/>
                </a:rPr>
                <a:t>概述</a:t>
              </a:r>
            </a:p>
          </p:txBody>
        </p:sp>
      </p:grpSp>
      <p:sp>
        <p:nvSpPr>
          <p:cNvPr id="6" name="矩形 5"/>
          <p:cNvSpPr/>
          <p:nvPr/>
        </p:nvSpPr>
        <p:spPr>
          <a:xfrm>
            <a:off x="636491" y="2146935"/>
            <a:ext cx="9910638" cy="2399665"/>
          </a:xfrm>
          <a:prstGeom prst="rect">
            <a:avLst/>
          </a:prstGeom>
        </p:spPr>
        <p:txBody>
          <a:bodyPr wrap="square">
            <a:spAutoFit/>
          </a:bodyPr>
          <a:lstStyle/>
          <a:p>
            <a:pPr marL="0" marR="0" lvl="0" indent="457200" algn="just" defTabSz="914400" rtl="0" eaLnBrk="1" fontAlgn="base" latinLnBrk="0" hangingPunct="1">
              <a:lnSpc>
                <a:spcPct val="150000"/>
              </a:lnSpc>
              <a:spcBef>
                <a:spcPct val="0"/>
              </a:spcBef>
              <a:spcAft>
                <a:spcPts val="0"/>
              </a:spcAft>
              <a:buClrTx/>
              <a:buSzTx/>
              <a:buFontTx/>
              <a:buNone/>
              <a:defRPr/>
            </a:pPr>
            <a:r>
              <a:rPr kumimoji="0" sz="2000" b="0" i="0" u="none" strike="noStrike" kern="100" cap="none" spc="0" normalizeH="0" baseline="0" noProof="0" dirty="0">
                <a:ln>
                  <a:noFill/>
                </a:ln>
                <a:solidFill>
                  <a:schemeClr val="tx1"/>
                </a:solidFill>
                <a:effectLst/>
                <a:uLnTx/>
                <a:uFillTx/>
                <a:cs typeface="+mn-ea"/>
                <a:sym typeface="+mn-lt"/>
              </a:rPr>
              <a:t>软件能力成熟度模型集成旨在帮助组织改进其软件开发和项目管理过程，CMMI2.0版本进一步扩展了该框架，以应对现代软件开发面临的挑战。本小节将从需求开发和管理、技术解决方案、产品集成、同行评审、验证和确认、过程质量保证、估算、策划、监视与控制、风险与机会管理、原因分析和解决、决策分析和解决、配置管理，组织级培训、过程资产开发，过程管理和管理性能与度量方面全面介绍CMMI2.0</a:t>
            </a:r>
            <a:r>
              <a:rPr kumimoji="0" lang="zh-CN" sz="2000" b="0" i="0" u="none" strike="noStrike" kern="100" cap="none" spc="0" normalizeH="0" baseline="0" noProof="0" dirty="0">
                <a:ln>
                  <a:noFill/>
                </a:ln>
                <a:solidFill>
                  <a:schemeClr val="tx1"/>
                </a:solidFill>
                <a:effectLst/>
                <a:uLnTx/>
                <a:uFillTx/>
                <a:cs typeface="+mn-ea"/>
                <a:sym typeface="+mn-lt"/>
              </a:rPr>
              <a:t>。</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3.5 CMMI 2.0</a:t>
            </a:r>
            <a:r>
              <a:rPr lang="zh-CN" altLang="en-US" sz="2800" b="1" dirty="0">
                <a:solidFill>
                  <a:schemeClr val="tx1">
                    <a:lumMod val="65000"/>
                    <a:lumOff val="35000"/>
                  </a:schemeClr>
                </a:solidFill>
                <a:cs typeface="+mn-ea"/>
                <a:sym typeface="+mn-lt"/>
              </a:rPr>
              <a:t>概述</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pPr algn="l">
                <a:buClrTx/>
                <a:buSzTx/>
                <a:buFontTx/>
              </a:pPr>
              <a:r>
                <a:rPr lang="zh-CN" altLang="en-US" sz="2400" dirty="0">
                  <a:cs typeface="+mn-ea"/>
                  <a:sym typeface="+mn-lt"/>
                </a:rPr>
                <a:t>概述</a:t>
              </a:r>
            </a:p>
          </p:txBody>
        </p:sp>
      </p:grpSp>
      <p:sp>
        <p:nvSpPr>
          <p:cNvPr id="6" name="矩形 5"/>
          <p:cNvSpPr/>
          <p:nvPr/>
        </p:nvSpPr>
        <p:spPr>
          <a:xfrm>
            <a:off x="636491" y="2146935"/>
            <a:ext cx="9910638" cy="494238"/>
          </a:xfrm>
          <a:prstGeom prst="rect">
            <a:avLst/>
          </a:prstGeom>
        </p:spPr>
        <p:txBody>
          <a:bodyPr wrap="square">
            <a:spAutoFit/>
          </a:bodyPr>
          <a:lstStyle/>
          <a:p>
            <a:pPr marL="0" marR="0" lvl="0" indent="457200" algn="just" defTabSz="914400" rtl="0" eaLnBrk="1" fontAlgn="base" latinLnBrk="0" hangingPunct="1">
              <a:lnSpc>
                <a:spcPct val="150000"/>
              </a:lnSpc>
              <a:spcBef>
                <a:spcPct val="0"/>
              </a:spcBef>
              <a:spcAft>
                <a:spcPts val="0"/>
              </a:spcAft>
              <a:buClrTx/>
              <a:buSzTx/>
              <a:buFontTx/>
              <a:buNone/>
              <a:defRPr/>
            </a:pPr>
            <a:r>
              <a:rPr kumimoji="0" sz="2000" b="0" i="0" u="none" strike="noStrike" kern="100" cap="none" spc="0" normalizeH="0" baseline="0" noProof="0" dirty="0">
                <a:ln>
                  <a:noFill/>
                </a:ln>
                <a:solidFill>
                  <a:schemeClr val="tx1"/>
                </a:solidFill>
                <a:effectLst/>
                <a:uLnTx/>
                <a:uFillTx/>
                <a:cs typeface="+mn-ea"/>
                <a:sym typeface="+mn-lt"/>
              </a:rPr>
              <a:t>CMMI2.0</a:t>
            </a:r>
            <a:r>
              <a:rPr kumimoji="0" lang="zh-CN" altLang="en-US" sz="2000" b="0" i="0" u="none" strike="noStrike" kern="100" cap="none" spc="0" normalizeH="0" baseline="0" noProof="0" dirty="0">
                <a:ln>
                  <a:noFill/>
                </a:ln>
                <a:solidFill>
                  <a:schemeClr val="tx1"/>
                </a:solidFill>
                <a:effectLst/>
                <a:uLnTx/>
                <a:uFillTx/>
                <a:cs typeface="+mn-ea"/>
                <a:sym typeface="+mn-lt"/>
              </a:rPr>
              <a:t>过程图示</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2" name="图片 1"/>
          <p:cNvPicPr>
            <a:picLocks noChangeAspect="1"/>
          </p:cNvPicPr>
          <p:nvPr/>
        </p:nvPicPr>
        <p:blipFill>
          <a:blip r:embed="rId4"/>
          <a:stretch>
            <a:fillRect/>
          </a:stretch>
        </p:blipFill>
        <p:spPr>
          <a:xfrm>
            <a:off x="4897120" y="1247775"/>
            <a:ext cx="6210300" cy="527685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3.5 CMMI 2.0</a:t>
            </a:r>
            <a:r>
              <a:rPr lang="zh-CN" altLang="en-US" sz="2800" b="1" dirty="0">
                <a:solidFill>
                  <a:schemeClr val="tx1">
                    <a:lumMod val="65000"/>
                    <a:lumOff val="35000"/>
                  </a:schemeClr>
                </a:solidFill>
                <a:cs typeface="+mn-ea"/>
                <a:sym typeface="+mn-lt"/>
              </a:rPr>
              <a:t>概述</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pPr algn="l">
                <a:buClrTx/>
                <a:buSzTx/>
                <a:buFontTx/>
              </a:pPr>
              <a:r>
                <a:rPr lang="zh-CN" altLang="en-US" sz="2400" dirty="0">
                  <a:cs typeface="+mn-ea"/>
                  <a:sym typeface="+mn-lt"/>
                </a:rPr>
                <a:t>需求开发和管理</a:t>
              </a:r>
            </a:p>
          </p:txBody>
        </p:sp>
      </p:grpSp>
      <p:sp>
        <p:nvSpPr>
          <p:cNvPr id="6" name="矩形 5"/>
          <p:cNvSpPr/>
          <p:nvPr/>
        </p:nvSpPr>
        <p:spPr>
          <a:xfrm>
            <a:off x="636491" y="2146935"/>
            <a:ext cx="4392879" cy="2897653"/>
          </a:xfrm>
          <a:prstGeom prst="rect">
            <a:avLst/>
          </a:prstGeom>
        </p:spPr>
        <p:txBody>
          <a:bodyPr wrap="square">
            <a:spAutoFit/>
          </a:bodyPr>
          <a:lstStyle/>
          <a:p>
            <a:pPr marL="0" marR="0" lvl="0" indent="457200" algn="just" defTabSz="914400" rtl="0" eaLnBrk="1" fontAlgn="base" latinLnBrk="0" hangingPunct="1">
              <a:lnSpc>
                <a:spcPct val="150000"/>
              </a:lnSpc>
              <a:spcBef>
                <a:spcPct val="0"/>
              </a:spcBef>
              <a:spcAft>
                <a:spcPts val="0"/>
              </a:spcAft>
              <a:buClrTx/>
              <a:buSzTx/>
              <a:buFontTx/>
              <a:buNone/>
              <a:defRPr/>
            </a:pPr>
            <a:r>
              <a:rPr kumimoji="0" sz="2400" b="0" i="0" u="none" strike="noStrike" kern="100" cap="none" spc="0" normalizeH="0" baseline="0" noProof="0" dirty="0" err="1">
                <a:ln>
                  <a:noFill/>
                </a:ln>
                <a:solidFill>
                  <a:schemeClr val="tx1"/>
                </a:solidFill>
                <a:effectLst/>
                <a:uLnTx/>
                <a:uFillTx/>
                <a:cs typeface="+mn-ea"/>
                <a:sym typeface="+mn-lt"/>
              </a:rPr>
              <a:t>需求开发和管理</a:t>
            </a:r>
            <a:r>
              <a:rPr kumimoji="0" lang="zh-CN" altLang="en-US" sz="2400" b="0" i="0" u="none" strike="noStrike" kern="100" cap="none" spc="0" normalizeH="0" baseline="0" noProof="0" dirty="0">
                <a:ln>
                  <a:noFill/>
                </a:ln>
                <a:solidFill>
                  <a:schemeClr val="tx1"/>
                </a:solidFill>
                <a:effectLst/>
                <a:uLnTx/>
                <a:uFillTx/>
                <a:cs typeface="+mn-ea"/>
                <a:sym typeface="+mn-lt"/>
              </a:rPr>
              <a:t>的</a:t>
            </a:r>
            <a:r>
              <a:rPr kumimoji="0" lang="zh-CN" altLang="en-US" sz="2400" b="0" i="0" u="none" strike="noStrike" kern="100" cap="none" spc="0" normalizeH="0" baseline="0" noProof="0" dirty="0">
                <a:ln>
                  <a:noFill/>
                </a:ln>
                <a:solidFill>
                  <a:srgbClr val="C00000"/>
                </a:solidFill>
                <a:effectLst/>
                <a:uLnTx/>
                <a:uFillTx/>
                <a:cs typeface="+mn-ea"/>
                <a:sym typeface="+mn-lt"/>
              </a:rPr>
              <a:t>主要内容</a:t>
            </a:r>
            <a:endParaRPr kumimoji="0" lang="en-US" altLang="zh-CN" sz="2400" b="0" i="0" u="none" strike="noStrike" kern="100" cap="none" spc="0" normalizeH="0" baseline="0" noProof="0" dirty="0">
              <a:ln>
                <a:noFill/>
              </a:ln>
              <a:solidFill>
                <a:srgbClr val="C00000"/>
              </a:solidFill>
              <a:effectLst/>
              <a:uLnTx/>
              <a:uFillTx/>
              <a:cs typeface="+mn-ea"/>
              <a:sym typeface="+mn-lt"/>
            </a:endParaRPr>
          </a:p>
          <a:p>
            <a:pPr marL="800100" lvl="1"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需求分析</a:t>
            </a:r>
            <a:endParaRPr lang="en-US" sz="2000" kern="100" dirty="0">
              <a:cs typeface="+mn-ea"/>
              <a:sym typeface="+mn-lt"/>
            </a:endParaRPr>
          </a:p>
          <a:p>
            <a:pPr marL="800100" lvl="1"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需求开发</a:t>
            </a:r>
            <a:endParaRPr lang="en-US" sz="2000" kern="100" dirty="0">
              <a:cs typeface="+mn-ea"/>
              <a:sym typeface="+mn-lt"/>
            </a:endParaRPr>
          </a:p>
          <a:p>
            <a:pPr marL="800100" lvl="1"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需求验证</a:t>
            </a:r>
            <a:endParaRPr lang="en-US" sz="2000" kern="100" dirty="0">
              <a:cs typeface="+mn-ea"/>
              <a:sym typeface="+mn-lt"/>
            </a:endParaRPr>
          </a:p>
          <a:p>
            <a:pPr marL="800100" lvl="1"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需求管理</a:t>
            </a:r>
            <a:endParaRPr kumimoji="0" sz="2000" b="0" i="0" u="none" strike="noStrike" kern="100" cap="none" spc="0" normalizeH="0" baseline="0" noProof="0" dirty="0">
              <a:ln>
                <a:noFill/>
              </a:ln>
              <a:solidFill>
                <a:schemeClr val="tx1"/>
              </a:solidFill>
              <a:effectLst/>
              <a:uLnTx/>
              <a:uFillTx/>
              <a:cs typeface="+mn-ea"/>
              <a:sym typeface="+mn-lt"/>
            </a:endParaRPr>
          </a:p>
          <a:p>
            <a:pPr marL="457200" marR="0" lvl="1" indent="457200" algn="just" defTabSz="914400" rtl="0" eaLnBrk="1" fontAlgn="base" latinLnBrk="0" hangingPunct="1">
              <a:lnSpc>
                <a:spcPct val="150000"/>
              </a:lnSpc>
              <a:spcBef>
                <a:spcPct val="0"/>
              </a:spcBef>
              <a:spcAft>
                <a:spcPts val="0"/>
              </a:spcAft>
              <a:buClrTx/>
              <a:buSzTx/>
              <a:buFontTx/>
              <a:buNone/>
              <a:defRPr/>
            </a:pPr>
            <a:endParaRPr kumimoji="0" sz="2000" b="0" i="0" u="none" strike="noStrike" kern="100" cap="none" spc="0" normalizeH="0" baseline="0" noProof="0" dirty="0">
              <a:ln>
                <a:noFill/>
              </a:ln>
              <a:solidFill>
                <a:schemeClr val="tx1"/>
              </a:solidFill>
              <a:effectLst/>
              <a:uLnTx/>
              <a:uFillTx/>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2DEABA9E-8A6D-C2B1-4B42-2222AD008F5D}"/>
              </a:ext>
            </a:extLst>
          </p:cNvPr>
          <p:cNvSpPr/>
          <p:nvPr/>
        </p:nvSpPr>
        <p:spPr>
          <a:xfrm>
            <a:off x="5062067" y="2146934"/>
            <a:ext cx="6937867" cy="3359318"/>
          </a:xfrm>
          <a:prstGeom prst="rect">
            <a:avLst/>
          </a:prstGeom>
        </p:spPr>
        <p:txBody>
          <a:bodyPr wrap="square">
            <a:spAutoFit/>
          </a:bodyPr>
          <a:lstStyle/>
          <a:p>
            <a:pPr marL="0" marR="0" lvl="0" indent="457200" algn="just" defTabSz="914400" rtl="0" eaLnBrk="1" fontAlgn="base" latinLnBrk="0" hangingPunct="1">
              <a:lnSpc>
                <a:spcPct val="150000"/>
              </a:lnSpc>
              <a:spcBef>
                <a:spcPct val="0"/>
              </a:spcBef>
              <a:spcAft>
                <a:spcPts val="0"/>
              </a:spcAft>
              <a:buClrTx/>
              <a:buSzTx/>
              <a:buFontTx/>
              <a:buNone/>
              <a:defRPr/>
            </a:pPr>
            <a:r>
              <a:rPr kumimoji="0" sz="2400" b="0" i="0" u="none" strike="noStrike" kern="100" cap="none" spc="0" normalizeH="0" baseline="0" noProof="0" dirty="0" err="1">
                <a:ln>
                  <a:noFill/>
                </a:ln>
                <a:solidFill>
                  <a:schemeClr val="tx1"/>
                </a:solidFill>
                <a:effectLst/>
                <a:uLnTx/>
                <a:uFillTx/>
                <a:cs typeface="+mn-ea"/>
                <a:sym typeface="+mn-lt"/>
              </a:rPr>
              <a:t>需求开发和管理</a:t>
            </a:r>
            <a:r>
              <a:rPr kumimoji="0" lang="zh-CN" altLang="en-US" sz="2400" b="0" i="0" u="none" strike="noStrike" kern="100" cap="none" spc="0" normalizeH="0" baseline="0" noProof="0" dirty="0">
                <a:ln>
                  <a:noFill/>
                </a:ln>
                <a:solidFill>
                  <a:schemeClr val="tx1"/>
                </a:solidFill>
                <a:effectLst/>
                <a:uLnTx/>
                <a:uFillTx/>
                <a:cs typeface="+mn-ea"/>
                <a:sym typeface="+mn-lt"/>
              </a:rPr>
              <a:t>的</a:t>
            </a:r>
            <a:r>
              <a:rPr lang="zh-CN" altLang="en-US" sz="2400" kern="100" dirty="0">
                <a:solidFill>
                  <a:srgbClr val="C00000"/>
                </a:solidFill>
                <a:cs typeface="+mn-ea"/>
                <a:sym typeface="+mn-lt"/>
              </a:rPr>
              <a:t>最佳实践</a:t>
            </a:r>
            <a:endParaRPr kumimoji="0" lang="en-US" altLang="zh-CN" sz="2400" b="0" i="0" u="none" strike="noStrike" kern="100" cap="none" spc="0" normalizeH="0" baseline="0" noProof="0" dirty="0">
              <a:ln>
                <a:noFill/>
              </a:ln>
              <a:solidFill>
                <a:srgbClr val="C00000"/>
              </a:solidFill>
              <a:effectLst/>
              <a:uLnTx/>
              <a:uFillTx/>
              <a:cs typeface="+mn-ea"/>
              <a:sym typeface="+mn-lt"/>
            </a:endParaRPr>
          </a:p>
          <a:p>
            <a:pPr marL="800100" lvl="1" indent="-342900" algn="just" fontAlgn="base">
              <a:lnSpc>
                <a:spcPct val="150000"/>
              </a:lnSpc>
              <a:spcBef>
                <a:spcPct val="0"/>
              </a:spcBef>
              <a:buClr>
                <a:srgbClr val="0054A3"/>
              </a:buClr>
              <a:buFont typeface="Wingdings" panose="05000000000000000000" pitchFamily="2" charset="2"/>
              <a:buChar char="p"/>
              <a:defRPr/>
            </a:pPr>
            <a:r>
              <a:rPr lang="zh-CN" altLang="en-US" sz="2000" kern="100" dirty="0">
                <a:cs typeface="+mn-ea"/>
                <a:sym typeface="+mn-lt"/>
              </a:rPr>
              <a:t>明确需求</a:t>
            </a:r>
            <a:endParaRPr lang="en-US" sz="2000" kern="100" dirty="0">
              <a:cs typeface="+mn-ea"/>
              <a:sym typeface="+mn-lt"/>
            </a:endParaRPr>
          </a:p>
          <a:p>
            <a:pPr marL="800100" lvl="1" indent="-342900" algn="just" fontAlgn="base">
              <a:lnSpc>
                <a:spcPct val="150000"/>
              </a:lnSpc>
              <a:spcBef>
                <a:spcPct val="0"/>
              </a:spcBef>
              <a:buClr>
                <a:srgbClr val="0054A3"/>
              </a:buClr>
              <a:buFont typeface="Wingdings" panose="05000000000000000000" pitchFamily="2" charset="2"/>
              <a:buChar char="p"/>
              <a:defRPr/>
            </a:pPr>
            <a:r>
              <a:rPr lang="zh-CN" altLang="en-US" sz="2000" kern="100" dirty="0">
                <a:cs typeface="+mn-ea"/>
                <a:sym typeface="+mn-lt"/>
              </a:rPr>
              <a:t>管理需求</a:t>
            </a:r>
            <a:endParaRPr lang="en-US" sz="2000" kern="100" dirty="0">
              <a:cs typeface="+mn-ea"/>
              <a:sym typeface="+mn-lt"/>
            </a:endParaRPr>
          </a:p>
          <a:p>
            <a:pPr marL="800100" lvl="1" indent="-342900" algn="just" fontAlgn="base">
              <a:lnSpc>
                <a:spcPct val="150000"/>
              </a:lnSpc>
              <a:spcBef>
                <a:spcPct val="0"/>
              </a:spcBef>
              <a:buClr>
                <a:srgbClr val="0054A3"/>
              </a:buClr>
              <a:buFont typeface="Wingdings" panose="05000000000000000000" pitchFamily="2" charset="2"/>
              <a:buChar char="p"/>
              <a:defRPr/>
            </a:pPr>
            <a:r>
              <a:rPr lang="zh-CN" altLang="en-US" sz="2000" kern="100" dirty="0">
                <a:cs typeface="+mn-ea"/>
                <a:sym typeface="+mn-lt"/>
              </a:rPr>
              <a:t>验证需求</a:t>
            </a:r>
            <a:endParaRPr lang="en-US" sz="2000" kern="100" dirty="0">
              <a:cs typeface="+mn-ea"/>
              <a:sym typeface="+mn-lt"/>
            </a:endParaRPr>
          </a:p>
          <a:p>
            <a:pPr marL="800100" lvl="1" indent="-342900" algn="just" fontAlgn="base">
              <a:lnSpc>
                <a:spcPct val="150000"/>
              </a:lnSpc>
              <a:spcBef>
                <a:spcPct val="0"/>
              </a:spcBef>
              <a:buClr>
                <a:srgbClr val="0054A3"/>
              </a:buClr>
              <a:buFont typeface="Wingdings" panose="05000000000000000000" pitchFamily="2" charset="2"/>
              <a:buChar char="p"/>
              <a:defRPr/>
            </a:pPr>
            <a:r>
              <a:rPr lang="zh-CN" altLang="en-US" sz="2000" kern="100" dirty="0">
                <a:cs typeface="+mn-ea"/>
                <a:sym typeface="+mn-lt"/>
              </a:rPr>
              <a:t>管理变更</a:t>
            </a:r>
            <a:endParaRPr lang="en-US" altLang="zh-CN" sz="2000" kern="100" dirty="0">
              <a:cs typeface="+mn-ea"/>
              <a:sym typeface="+mn-lt"/>
            </a:endParaRPr>
          </a:p>
          <a:p>
            <a:pPr marL="800100" lvl="1"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与利益相关者沟通</a:t>
            </a:r>
            <a:endParaRPr kumimoji="0" sz="2000" b="0" i="0" u="none" strike="noStrike" kern="100" cap="none" spc="0" normalizeH="0" baseline="0" noProof="0" dirty="0">
              <a:ln>
                <a:noFill/>
              </a:ln>
              <a:solidFill>
                <a:schemeClr val="tx1"/>
              </a:solidFill>
              <a:effectLst/>
              <a:uLnTx/>
              <a:uFillTx/>
              <a:cs typeface="+mn-ea"/>
              <a:sym typeface="+mn-lt"/>
            </a:endParaRPr>
          </a:p>
          <a:p>
            <a:pPr marL="457200" marR="0" lvl="1" indent="457200" algn="just" defTabSz="914400" rtl="0" eaLnBrk="1" fontAlgn="base" latinLnBrk="0" hangingPunct="1">
              <a:lnSpc>
                <a:spcPct val="150000"/>
              </a:lnSpc>
              <a:spcBef>
                <a:spcPct val="0"/>
              </a:spcBef>
              <a:spcAft>
                <a:spcPts val="0"/>
              </a:spcAft>
              <a:buClrTx/>
              <a:buSzTx/>
              <a:buFontTx/>
              <a:buNone/>
              <a:defRPr/>
            </a:pPr>
            <a:endParaRPr kumimoji="0" sz="2000" b="0" i="0" u="none" strike="noStrike" kern="100" cap="none" spc="0" normalizeH="0" baseline="0" noProof="0" dirty="0">
              <a:ln>
                <a:noFill/>
              </a:ln>
              <a:solidFill>
                <a:schemeClr val="tx1"/>
              </a:solidFill>
              <a:effectLst/>
              <a:uLnTx/>
              <a:uFillTx/>
              <a:cs typeface="+mn-ea"/>
              <a:sym typeface="+mn-l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graphicFrame>
        <p:nvGraphicFramePr>
          <p:cNvPr id="5" name="图示 4"/>
          <p:cNvGraphicFramePr/>
          <p:nvPr>
            <p:extLst>
              <p:ext uri="{D42A27DB-BD31-4B8C-83A1-F6EECF244321}">
                <p14:modId xmlns:p14="http://schemas.microsoft.com/office/powerpoint/2010/main" val="771760882"/>
              </p:ext>
            </p:extLst>
          </p:nvPr>
        </p:nvGraphicFramePr>
        <p:xfrm>
          <a:off x="5088633" y="4055633"/>
          <a:ext cx="6885562" cy="2739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6"/>
          <p:cNvSpPr txBox="1"/>
          <p:nvPr/>
        </p:nvSpPr>
        <p:spPr>
          <a:xfrm>
            <a:off x="425450" y="1106170"/>
            <a:ext cx="538861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1.4 </a:t>
            </a:r>
            <a:r>
              <a:rPr lang="zh-CN" altLang="en-US" sz="2800" b="1" dirty="0">
                <a:solidFill>
                  <a:schemeClr val="tx1">
                    <a:lumMod val="65000"/>
                    <a:lumOff val="35000"/>
                  </a:schemeClr>
                </a:solidFill>
                <a:cs typeface="+mn-ea"/>
                <a:sym typeface="+mn-lt"/>
              </a:rPr>
              <a:t>组件的开发注意事项</a:t>
            </a:r>
          </a:p>
        </p:txBody>
      </p:sp>
      <p:pic>
        <p:nvPicPr>
          <p:cNvPr id="31" name="图片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3" name="矩形 32"/>
          <p:cNvSpPr/>
          <p:nvPr/>
        </p:nvSpPr>
        <p:spPr>
          <a:xfrm>
            <a:off x="315972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4"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组件开发</a:t>
            </a:r>
          </a:p>
        </p:txBody>
      </p:sp>
      <p:sp>
        <p:nvSpPr>
          <p:cNvPr id="35"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7" name="直接连接符 36"/>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8"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40" name="直接连接符 39"/>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TextBox 9"/>
          <p:cNvSpPr txBox="1"/>
          <p:nvPr/>
        </p:nvSpPr>
        <p:spPr>
          <a:xfrm>
            <a:off x="9203690" y="243840"/>
            <a:ext cx="252095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2" name="直接连接符 41"/>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2FC75D0B-6A05-E05D-A2B3-99602F6D9F24}"/>
              </a:ext>
            </a:extLst>
          </p:cNvPr>
          <p:cNvSpPr txBox="1"/>
          <p:nvPr/>
        </p:nvSpPr>
        <p:spPr>
          <a:xfrm>
            <a:off x="725605" y="1664529"/>
            <a:ext cx="10763561" cy="4949631"/>
          </a:xfrm>
          <a:prstGeom prst="rect">
            <a:avLst/>
          </a:prstGeom>
          <a:noFill/>
        </p:spPr>
        <p:txBody>
          <a:bodyPr wrap="square">
            <a:noAutofit/>
          </a:bodyPr>
          <a:lstStyle/>
          <a:p>
            <a:pPr marL="342900" indent="-342900">
              <a:lnSpc>
                <a:spcPct val="150000"/>
              </a:lnSpc>
              <a:buClr>
                <a:srgbClr val="0054A3"/>
              </a:buClr>
              <a:buSzPct val="70000"/>
              <a:buFont typeface="Wingdings" panose="05000000000000000000" pitchFamily="2" charset="2"/>
              <a:buChar char="p"/>
            </a:pPr>
            <a:r>
              <a:rPr lang="zh-CN" altLang="en-US" sz="2400" dirty="0">
                <a:cs typeface="+mn-ea"/>
                <a:sym typeface="+mn-lt"/>
              </a:rPr>
              <a:t>组件粒度不宜过大，避免功能庞大</a:t>
            </a:r>
            <a:endParaRPr lang="en-US" altLang="zh-CN" sz="2400" dirty="0">
              <a:cs typeface="+mn-ea"/>
              <a:sym typeface="+mn-lt"/>
            </a:endParaRPr>
          </a:p>
          <a:p>
            <a:pPr lvl="1">
              <a:lnSpc>
                <a:spcPct val="150000"/>
              </a:lnSpc>
              <a:buClr>
                <a:srgbClr val="0054A3"/>
              </a:buClr>
              <a:buSzPct val="70000"/>
            </a:pPr>
            <a:r>
              <a:rPr lang="zh-CN" altLang="en-US" sz="2000" dirty="0">
                <a:solidFill>
                  <a:srgbClr val="C00000"/>
                </a:solidFill>
                <a:cs typeface="+mn-ea"/>
                <a:sym typeface="+mn-lt"/>
              </a:rPr>
              <a:t>粒度</a:t>
            </a:r>
            <a:r>
              <a:rPr lang="zh-CN" altLang="en-US" sz="2000" dirty="0">
                <a:cs typeface="+mn-ea"/>
                <a:sym typeface="+mn-lt"/>
              </a:rPr>
              <a:t>：通常用组件提供的功能的数量度量</a:t>
            </a:r>
            <a:endParaRPr lang="en-US" altLang="zh-CN" sz="2000" dirty="0">
              <a:cs typeface="+mn-ea"/>
              <a:sym typeface="+mn-lt"/>
            </a:endParaRPr>
          </a:p>
          <a:p>
            <a:pPr marL="342900" indent="-342900">
              <a:lnSpc>
                <a:spcPct val="150000"/>
              </a:lnSpc>
              <a:buClr>
                <a:srgbClr val="0054A3"/>
              </a:buClr>
              <a:buSzPct val="70000"/>
              <a:buFont typeface="Wingdings" panose="05000000000000000000" pitchFamily="2" charset="2"/>
              <a:buChar char="p"/>
            </a:pPr>
            <a:r>
              <a:rPr lang="zh-CN" altLang="en-US" sz="2400" dirty="0">
                <a:cs typeface="+mn-ea"/>
                <a:sym typeface="+mn-lt"/>
              </a:rPr>
              <a:t>组件接口应具有高通用性</a:t>
            </a:r>
          </a:p>
          <a:p>
            <a:pPr marL="342900" indent="-342900" eaLnBrk="1" hangingPunct="1">
              <a:lnSpc>
                <a:spcPct val="150000"/>
              </a:lnSpc>
              <a:buClr>
                <a:srgbClr val="0054A3"/>
              </a:buClr>
              <a:buSzPct val="70000"/>
              <a:buFont typeface="Wingdings" panose="05000000000000000000" pitchFamily="2" charset="2"/>
              <a:buChar char="p"/>
            </a:pPr>
            <a:r>
              <a:rPr lang="zh-CN" altLang="en-US" sz="2400" dirty="0">
                <a:cs typeface="+mn-ea"/>
                <a:sym typeface="+mn-lt"/>
              </a:rPr>
              <a:t>构建并管理一个组件库</a:t>
            </a:r>
            <a:endParaRPr lang="en-US" altLang="zh-CN" sz="2400" dirty="0">
              <a:cs typeface="+mn-ea"/>
              <a:sym typeface="+mn-lt"/>
            </a:endParaRPr>
          </a:p>
          <a:p>
            <a:pPr lvl="1">
              <a:lnSpc>
                <a:spcPct val="150000"/>
              </a:lnSpc>
              <a:buClr>
                <a:srgbClr val="0054A3"/>
              </a:buClr>
              <a:buSzPct val="70000"/>
            </a:pPr>
            <a:r>
              <a:rPr lang="zh-CN" altLang="en-US" sz="2000" dirty="0">
                <a:solidFill>
                  <a:srgbClr val="C00000"/>
                </a:solidFill>
                <a:cs typeface="+mn-ea"/>
                <a:sym typeface="+mn-lt"/>
              </a:rPr>
              <a:t>库</a:t>
            </a:r>
            <a:r>
              <a:rPr lang="zh-CN" altLang="en-US" sz="2000" dirty="0">
                <a:cs typeface="+mn-ea"/>
                <a:sym typeface="+mn-lt"/>
              </a:rPr>
              <a:t>：包含适用组件及相关信息。通常包括增加、删除、描述、查询组件等操作</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3.5 CMMI 2.0</a:t>
            </a:r>
            <a:r>
              <a:rPr lang="zh-CN" altLang="en-US" sz="2800" b="1" dirty="0">
                <a:solidFill>
                  <a:schemeClr val="tx1">
                    <a:lumMod val="65000"/>
                    <a:lumOff val="35000"/>
                  </a:schemeClr>
                </a:solidFill>
                <a:cs typeface="+mn-ea"/>
                <a:sym typeface="+mn-lt"/>
              </a:rPr>
              <a:t>概述</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pPr algn="l">
                <a:buClrTx/>
                <a:buSzTx/>
                <a:buFontTx/>
              </a:pPr>
              <a:r>
                <a:rPr lang="zh-CN" altLang="en-US" sz="2400" dirty="0">
                  <a:cs typeface="+mn-ea"/>
                  <a:sym typeface="+mn-lt"/>
                </a:rPr>
                <a:t>技术解决方案</a:t>
              </a:r>
              <a:r>
                <a:rPr lang="en-US" altLang="zh-CN" sz="2400" dirty="0">
                  <a:cs typeface="+mn-ea"/>
                  <a:sym typeface="+mn-lt"/>
                </a:rPr>
                <a:t>&amp;</a:t>
              </a:r>
              <a:r>
                <a:rPr lang="zh-CN" altLang="en-US" sz="2400" dirty="0">
                  <a:cs typeface="+mn-ea"/>
                  <a:sym typeface="+mn-lt"/>
                </a:rPr>
                <a:t>产品集成</a:t>
              </a:r>
            </a:p>
          </p:txBody>
        </p:sp>
      </p:grpSp>
      <p:sp>
        <p:nvSpPr>
          <p:cNvPr id="6" name="矩形 5"/>
          <p:cNvSpPr/>
          <p:nvPr/>
        </p:nvSpPr>
        <p:spPr>
          <a:xfrm>
            <a:off x="692942" y="2222949"/>
            <a:ext cx="5901460" cy="3359318"/>
          </a:xfrm>
          <a:prstGeom prst="rect">
            <a:avLst/>
          </a:prstGeom>
        </p:spPr>
        <p:txBody>
          <a:bodyPr wrap="square">
            <a:spAutoFit/>
          </a:bodyPr>
          <a:lstStyle/>
          <a:p>
            <a:pPr marR="0" lvl="0" algn="just" defTabSz="914400" rtl="0" eaLnBrk="1" fontAlgn="base" latinLnBrk="0" hangingPunct="1">
              <a:lnSpc>
                <a:spcPct val="150000"/>
              </a:lnSpc>
              <a:spcBef>
                <a:spcPct val="0"/>
              </a:spcBef>
              <a:spcAft>
                <a:spcPts val="0"/>
              </a:spcAft>
              <a:buClr>
                <a:srgbClr val="0054A3"/>
              </a:buClr>
              <a:buSzTx/>
              <a:defRPr/>
            </a:pPr>
            <a:r>
              <a:rPr kumimoji="0" lang="zh-CN" altLang="en-US" sz="2400" b="0" i="0" u="none" strike="noStrike" kern="100" cap="none" spc="0" normalizeH="0" baseline="0" noProof="0" dirty="0">
                <a:ln>
                  <a:noFill/>
                </a:ln>
                <a:solidFill>
                  <a:schemeClr val="tx1"/>
                </a:solidFill>
                <a:effectLst/>
                <a:uLnTx/>
                <a:uFillTx/>
                <a:cs typeface="+mn-ea"/>
                <a:sym typeface="+mn-lt"/>
              </a:rPr>
              <a:t>技术解决方案的</a:t>
            </a:r>
            <a:r>
              <a:rPr kumimoji="0" lang="zh-CN" altLang="en-US" sz="2400" b="0" i="0" u="none" strike="noStrike" kern="100" cap="none" spc="0" normalizeH="0" baseline="0" noProof="0" dirty="0">
                <a:ln>
                  <a:noFill/>
                </a:ln>
                <a:solidFill>
                  <a:srgbClr val="C00000"/>
                </a:solidFill>
                <a:effectLst/>
                <a:uLnTx/>
                <a:uFillTx/>
                <a:cs typeface="+mn-ea"/>
                <a:sym typeface="+mn-lt"/>
              </a:rPr>
              <a:t>最佳实践</a:t>
            </a:r>
            <a:endParaRPr kumimoji="0" lang="en-US" sz="2400" b="0" i="0" u="none" strike="noStrike" kern="100" cap="none" spc="0" normalizeH="0" baseline="0" noProof="0" dirty="0">
              <a:ln>
                <a:noFill/>
              </a:ln>
              <a:solidFill>
                <a:srgbClr val="C00000"/>
              </a:solidFill>
              <a:effectLst/>
              <a:uLnTx/>
              <a:uFillTx/>
              <a:cs typeface="+mn-ea"/>
              <a:sym typeface="+mn-lt"/>
            </a:endParaRPr>
          </a:p>
          <a:p>
            <a:pPr marL="342900" marR="0" lvl="0" indent="-342900" algn="just"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技术规划</a:t>
            </a:r>
            <a:endParaRPr kumimoji="0" lang="en-US" sz="2000" b="0" i="0" u="none" strike="noStrike" kern="100" cap="none" spc="0" normalizeH="0" baseline="0" noProof="0" dirty="0">
              <a:ln>
                <a:noFill/>
              </a:ln>
              <a:solidFill>
                <a:schemeClr val="tx1"/>
              </a:solidFill>
              <a:effectLst/>
              <a:uLnTx/>
              <a:uFillTx/>
              <a:cs typeface="+mn-ea"/>
              <a:sym typeface="+mn-lt"/>
            </a:endParaRPr>
          </a:p>
          <a:p>
            <a:pPr marL="342900" marR="0" lvl="0" indent="-342900" algn="just"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技术评审</a:t>
            </a:r>
            <a:endParaRPr kumimoji="0" lang="en-US" sz="2000" b="0" i="0" u="none" strike="noStrike" kern="100" cap="none" spc="0" normalizeH="0" baseline="0" noProof="0" dirty="0">
              <a:ln>
                <a:noFill/>
              </a:ln>
              <a:solidFill>
                <a:schemeClr val="tx1"/>
              </a:solidFill>
              <a:effectLst/>
              <a:uLnTx/>
              <a:uFillTx/>
              <a:cs typeface="+mn-ea"/>
              <a:sym typeface="+mn-lt"/>
            </a:endParaRPr>
          </a:p>
          <a:p>
            <a:pPr marL="342900" marR="0" lvl="0" indent="-342900" algn="just"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技术培训</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342900" marR="0" lvl="0" indent="-342900" algn="just"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技术测试</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342900" marR="0" lvl="0" indent="-342900" algn="just"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技术改进</a:t>
            </a:r>
            <a:endParaRPr kumimoji="0" sz="2000" b="0" i="0" u="none" strike="noStrike" kern="1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sz="2000" b="0" i="0" u="none" strike="noStrike" kern="100" cap="none" spc="0" normalizeH="0" baseline="0" noProof="0" dirty="0">
              <a:ln>
                <a:noFill/>
              </a:ln>
              <a:solidFill>
                <a:schemeClr val="tx1"/>
              </a:solidFill>
              <a:effectLst/>
              <a:uLnTx/>
              <a:uFillTx/>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 name="矩形 2">
            <a:extLst>
              <a:ext uri="{FF2B5EF4-FFF2-40B4-BE49-F238E27FC236}">
                <a16:creationId xmlns:a16="http://schemas.microsoft.com/office/drawing/2014/main" id="{34F20C24-A225-9BE3-204A-317A3834CD40}"/>
              </a:ext>
            </a:extLst>
          </p:cNvPr>
          <p:cNvSpPr/>
          <p:nvPr/>
        </p:nvSpPr>
        <p:spPr>
          <a:xfrm>
            <a:off x="5251121" y="2222949"/>
            <a:ext cx="5901460" cy="3359318"/>
          </a:xfrm>
          <a:prstGeom prst="rect">
            <a:avLst/>
          </a:prstGeom>
        </p:spPr>
        <p:txBody>
          <a:bodyPr wrap="square">
            <a:spAutoFit/>
          </a:bodyPr>
          <a:lstStyle/>
          <a:p>
            <a:pPr marR="0" lvl="0" algn="just" defTabSz="914400" rtl="0" eaLnBrk="1" fontAlgn="base" latinLnBrk="0" hangingPunct="1">
              <a:lnSpc>
                <a:spcPct val="150000"/>
              </a:lnSpc>
              <a:spcBef>
                <a:spcPct val="0"/>
              </a:spcBef>
              <a:spcAft>
                <a:spcPts val="0"/>
              </a:spcAft>
              <a:buClr>
                <a:srgbClr val="0054A3"/>
              </a:buClr>
              <a:buSzTx/>
              <a:defRPr/>
            </a:pPr>
            <a:r>
              <a:rPr kumimoji="0" lang="zh-CN" altLang="en-US" sz="2400" b="0" i="0" u="none" strike="noStrike" kern="100" cap="none" spc="0" normalizeH="0" baseline="0" noProof="0" dirty="0">
                <a:ln>
                  <a:noFill/>
                </a:ln>
                <a:solidFill>
                  <a:schemeClr val="tx1"/>
                </a:solidFill>
                <a:effectLst/>
                <a:uLnTx/>
                <a:uFillTx/>
                <a:cs typeface="+mn-ea"/>
                <a:sym typeface="+mn-lt"/>
              </a:rPr>
              <a:t>产品集成的</a:t>
            </a:r>
            <a:r>
              <a:rPr kumimoji="0" lang="zh-CN" altLang="en-US" sz="2400" b="0" i="0" u="none" strike="noStrike" kern="100" cap="none" spc="0" normalizeH="0" baseline="0" noProof="0" dirty="0">
                <a:ln>
                  <a:noFill/>
                </a:ln>
                <a:solidFill>
                  <a:srgbClr val="C00000"/>
                </a:solidFill>
                <a:effectLst/>
                <a:uLnTx/>
                <a:uFillTx/>
                <a:cs typeface="+mn-ea"/>
                <a:sym typeface="+mn-lt"/>
              </a:rPr>
              <a:t>最佳实践</a:t>
            </a:r>
            <a:endParaRPr kumimoji="0" lang="en-US" sz="2400" b="0" i="0" u="none" strike="noStrike" kern="100" cap="none" spc="0" normalizeH="0" baseline="0" noProof="0" dirty="0">
              <a:ln>
                <a:noFill/>
              </a:ln>
              <a:solidFill>
                <a:srgbClr val="C00000"/>
              </a:solidFill>
              <a:effectLst/>
              <a:uLnTx/>
              <a:uFillTx/>
              <a:cs typeface="+mn-ea"/>
              <a:sym typeface="+mn-lt"/>
            </a:endParaRPr>
          </a:p>
          <a:p>
            <a:pPr marL="342900" marR="0" lvl="0" indent="-342900" algn="just"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产品需求</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342900" marR="0" lvl="0" indent="-342900" algn="just"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lang="zh-CN" altLang="en-US" sz="2000" kern="100" dirty="0">
                <a:cs typeface="+mn-ea"/>
                <a:sym typeface="+mn-lt"/>
              </a:rPr>
              <a:t>产品架构</a:t>
            </a:r>
            <a:endParaRPr kumimoji="0" lang="en-US" sz="2000" b="0" i="0" u="none" strike="noStrike" kern="100" cap="none" spc="0" normalizeH="0" baseline="0" noProof="0" dirty="0">
              <a:ln>
                <a:noFill/>
              </a:ln>
              <a:solidFill>
                <a:schemeClr val="tx1"/>
              </a:solidFill>
              <a:effectLst/>
              <a:uLnTx/>
              <a:uFillTx/>
              <a:cs typeface="+mn-ea"/>
              <a:sym typeface="+mn-lt"/>
            </a:endParaRPr>
          </a:p>
          <a:p>
            <a:pPr marL="342900" marR="0" lvl="0" indent="-342900" algn="just"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lang="zh-CN" altLang="en-US" sz="2000" kern="100" dirty="0">
                <a:cs typeface="+mn-ea"/>
                <a:sym typeface="+mn-lt"/>
              </a:rPr>
              <a:t>产品集成</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342900" marR="0" lvl="0" indent="-342900" algn="just"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lang="zh-CN" altLang="en-US" sz="2000" kern="100" dirty="0">
                <a:cs typeface="+mn-ea"/>
                <a:sym typeface="+mn-lt"/>
              </a:rPr>
              <a:t>产品测试</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342900" marR="0" lvl="0" indent="-342900" algn="just"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lang="zh-CN" altLang="en-US" sz="2000" kern="100" dirty="0">
                <a:cs typeface="+mn-ea"/>
                <a:sym typeface="+mn-lt"/>
              </a:rPr>
              <a:t>产品交付</a:t>
            </a:r>
            <a:endParaRPr kumimoji="0" sz="2000" b="0" i="0" u="none" strike="noStrike" kern="1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sz="2000" b="0" i="0" u="none" strike="noStrike" kern="100" cap="none" spc="0" normalizeH="0" baseline="0" noProof="0" dirty="0">
              <a:ln>
                <a:noFill/>
              </a:ln>
              <a:solidFill>
                <a:schemeClr val="tx1"/>
              </a:solidFill>
              <a:effectLst/>
              <a:uLnTx/>
              <a:uFillTx/>
              <a:cs typeface="+mn-ea"/>
              <a:sym typeface="+mn-lt"/>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3.5 CMMI 2.0</a:t>
            </a:r>
            <a:r>
              <a:rPr lang="zh-CN" altLang="en-US" sz="2800" b="1" dirty="0">
                <a:solidFill>
                  <a:schemeClr val="tx1">
                    <a:lumMod val="65000"/>
                    <a:lumOff val="35000"/>
                  </a:schemeClr>
                </a:solidFill>
                <a:cs typeface="+mn-ea"/>
                <a:sym typeface="+mn-lt"/>
              </a:rPr>
              <a:t>概述</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r>
                <a:rPr lang="zh-CN" altLang="en-US" sz="2400" dirty="0">
                  <a:cs typeface="+mn-ea"/>
                  <a:sym typeface="+mn-lt"/>
                </a:rPr>
                <a:t>同行评审</a:t>
              </a:r>
              <a:r>
                <a:rPr lang="en-US" altLang="zh-CN" sz="2400" dirty="0">
                  <a:cs typeface="+mn-ea"/>
                  <a:sym typeface="+mn-lt"/>
                </a:rPr>
                <a:t>&amp;</a:t>
              </a:r>
              <a:r>
                <a:rPr lang="zh-CN" altLang="en-US" sz="2400" dirty="0">
                  <a:cs typeface="+mn-ea"/>
                  <a:sym typeface="+mn-lt"/>
                </a:rPr>
                <a:t>验证和确认</a:t>
              </a:r>
            </a:p>
          </p:txBody>
        </p:sp>
      </p:gr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4E8FE794-DF37-FE4A-D46F-CDC635FE4DBF}"/>
              </a:ext>
            </a:extLst>
          </p:cNvPr>
          <p:cNvSpPr/>
          <p:nvPr/>
        </p:nvSpPr>
        <p:spPr>
          <a:xfrm>
            <a:off x="905884" y="2157637"/>
            <a:ext cx="10505327" cy="2894895"/>
          </a:xfrm>
          <a:prstGeom prst="rect">
            <a:avLst/>
          </a:prstGeom>
        </p:spPr>
        <p:txBody>
          <a:bodyPr wrap="square">
            <a:spAutoFit/>
          </a:bodyPr>
          <a:lstStyle/>
          <a:p>
            <a:pPr marR="0" lvl="0" algn="just" defTabSz="914400" rtl="0" eaLnBrk="1" fontAlgn="base" latinLnBrk="0" hangingPunct="1">
              <a:lnSpc>
                <a:spcPct val="150000"/>
              </a:lnSpc>
              <a:spcBef>
                <a:spcPct val="0"/>
              </a:spcBef>
              <a:spcAft>
                <a:spcPts val="0"/>
              </a:spcAft>
              <a:buClr>
                <a:srgbClr val="0054A3"/>
              </a:buClr>
              <a:buSzTx/>
              <a:defRPr/>
            </a:pPr>
            <a:r>
              <a:rPr kumimoji="0" lang="zh-CN" altLang="en-US" sz="2400" b="0" i="0" u="none" strike="noStrike" kern="100" cap="none" spc="0" normalizeH="0" baseline="0" noProof="0" dirty="0">
                <a:ln>
                  <a:noFill/>
                </a:ln>
                <a:solidFill>
                  <a:schemeClr val="tx1"/>
                </a:solidFill>
                <a:effectLst/>
                <a:uLnTx/>
                <a:uFillTx/>
                <a:cs typeface="+mn-ea"/>
                <a:sym typeface="+mn-lt"/>
              </a:rPr>
              <a:t>同行评审的</a:t>
            </a:r>
            <a:r>
              <a:rPr kumimoji="0" lang="zh-CN" altLang="en-US" sz="2400" b="0" i="0" u="none" strike="noStrike" kern="100" cap="none" spc="0" normalizeH="0" baseline="0" noProof="0" dirty="0">
                <a:ln>
                  <a:noFill/>
                </a:ln>
                <a:solidFill>
                  <a:srgbClr val="C00000"/>
                </a:solidFill>
                <a:effectLst/>
                <a:uLnTx/>
                <a:uFillTx/>
                <a:cs typeface="+mn-ea"/>
                <a:sym typeface="+mn-lt"/>
              </a:rPr>
              <a:t>最佳实践</a:t>
            </a:r>
            <a:endParaRPr kumimoji="0" lang="en-US" sz="2400" b="0" i="0" u="none" strike="noStrike" kern="100" cap="none" spc="0" normalizeH="0" baseline="0" noProof="0" dirty="0">
              <a:ln>
                <a:noFill/>
              </a:ln>
              <a:solidFill>
                <a:srgbClr val="C00000"/>
              </a:solidFill>
              <a:effectLst/>
              <a:uLnTx/>
              <a:uFillTx/>
              <a:cs typeface="+mn-ea"/>
              <a:sym typeface="+mn-lt"/>
            </a:endParaRPr>
          </a:p>
          <a:p>
            <a:pPr marL="342900" marR="0" lvl="0" indent="-342900" algn="just"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同行评审计划</a:t>
            </a:r>
            <a:endParaRPr kumimoji="0" lang="en-US" sz="2000" b="0" i="0" u="none" strike="noStrike" kern="100" cap="none" spc="0" normalizeH="0" baseline="0" noProof="0" dirty="0">
              <a:ln>
                <a:noFill/>
              </a:ln>
              <a:solidFill>
                <a:schemeClr val="tx1"/>
              </a:solidFill>
              <a:effectLst/>
              <a:uLnTx/>
              <a:uFillTx/>
              <a:cs typeface="+mn-ea"/>
              <a:sym typeface="+mn-lt"/>
            </a:endParaRPr>
          </a:p>
          <a:p>
            <a:pPr marL="342900" marR="0" lvl="0" indent="-342900" algn="just"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评审人员培训</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342900" marR="0" lvl="0" indent="-342900" algn="just"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评审流程</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342900" marR="0" lvl="0" indent="-342900" algn="just"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lang="zh-CN" altLang="en-US" sz="2000" kern="100" dirty="0">
                <a:cs typeface="+mn-ea"/>
                <a:sym typeface="+mn-lt"/>
              </a:rPr>
              <a:t>评审工作产品</a:t>
            </a:r>
            <a:endParaRPr lang="en-US" altLang="zh-CN" sz="2000" kern="100" dirty="0">
              <a:cs typeface="+mn-ea"/>
              <a:sym typeface="+mn-lt"/>
            </a:endParaRPr>
          </a:p>
          <a:p>
            <a:pPr marL="342900" marR="0" lvl="0" indent="-342900" algn="just"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评审结果</a:t>
            </a:r>
            <a:endParaRPr kumimoji="0" sz="2000" b="0" i="0" u="none" strike="noStrike" kern="100" cap="none" spc="0" normalizeH="0" baseline="0" noProof="0" dirty="0">
              <a:ln>
                <a:noFill/>
              </a:ln>
              <a:solidFill>
                <a:schemeClr val="tx1"/>
              </a:solidFill>
              <a:effectLst/>
              <a:uLnTx/>
              <a:uFillTx/>
              <a:cs typeface="+mn-ea"/>
              <a:sym typeface="+mn-lt"/>
            </a:endParaRPr>
          </a:p>
        </p:txBody>
      </p:sp>
      <p:sp>
        <p:nvSpPr>
          <p:cNvPr id="6" name="矩形 5"/>
          <p:cNvSpPr/>
          <p:nvPr/>
        </p:nvSpPr>
        <p:spPr>
          <a:xfrm>
            <a:off x="5169584" y="2210592"/>
            <a:ext cx="5012468" cy="2894895"/>
          </a:xfrm>
          <a:prstGeom prst="rect">
            <a:avLst/>
          </a:prstGeom>
        </p:spPr>
        <p:txBody>
          <a:bodyPr wrap="square">
            <a:spAutoFit/>
          </a:bodyPr>
          <a:lstStyle/>
          <a:p>
            <a:pPr marL="0" lvl="1" algn="just" fontAlgn="base">
              <a:lnSpc>
                <a:spcPct val="150000"/>
              </a:lnSpc>
              <a:spcBef>
                <a:spcPct val="0"/>
              </a:spcBef>
              <a:buClr>
                <a:schemeClr val="accent1"/>
              </a:buClr>
              <a:defRPr/>
            </a:pPr>
            <a:r>
              <a:rPr kumimoji="0" lang="zh-CN" altLang="en-US" sz="2400" b="0" i="0" u="none" strike="noStrike" kern="100" cap="none" spc="0" normalizeH="0" baseline="0" noProof="0" dirty="0">
                <a:ln>
                  <a:noFill/>
                </a:ln>
                <a:solidFill>
                  <a:schemeClr val="tx1"/>
                </a:solidFill>
                <a:effectLst/>
                <a:uLnTx/>
                <a:uFillTx/>
                <a:cs typeface="+mn-ea"/>
                <a:sym typeface="+mn-lt"/>
              </a:rPr>
              <a:t>验证和确认的</a:t>
            </a:r>
            <a:r>
              <a:rPr kumimoji="0" lang="zh-CN" altLang="en-US" sz="2400" b="0" i="0" u="none" strike="noStrike" kern="100" cap="none" spc="0" normalizeH="0" baseline="0" noProof="0" dirty="0">
                <a:ln>
                  <a:noFill/>
                </a:ln>
                <a:solidFill>
                  <a:srgbClr val="C00000"/>
                </a:solidFill>
                <a:effectLst/>
                <a:uLnTx/>
                <a:uFillTx/>
                <a:cs typeface="+mn-ea"/>
                <a:sym typeface="+mn-lt"/>
              </a:rPr>
              <a:t>最佳实践</a:t>
            </a:r>
            <a:endParaRPr kumimoji="0" lang="en-US" sz="2400" b="0" i="0" u="none" strike="noStrike" kern="100" cap="none" spc="0" normalizeH="0" baseline="0" noProof="0" dirty="0">
              <a:ln>
                <a:noFill/>
              </a:ln>
              <a:solidFill>
                <a:srgbClr val="C00000"/>
              </a:solidFill>
              <a:effectLst/>
              <a:uLnTx/>
              <a:uFillTx/>
              <a:cs typeface="+mn-ea"/>
              <a:sym typeface="+mn-lt"/>
            </a:endParaRPr>
          </a:p>
          <a:p>
            <a:pPr marL="0" lvl="1"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验证和确认计划</a:t>
            </a:r>
            <a:endParaRPr kumimoji="0" lang="en-US" sz="2000" b="0" i="0" u="none" strike="noStrike" kern="100" cap="none" spc="0" normalizeH="0" baseline="0" noProof="0" dirty="0">
              <a:ln>
                <a:noFill/>
              </a:ln>
              <a:solidFill>
                <a:schemeClr val="tx1"/>
              </a:solidFill>
              <a:effectLst/>
              <a:uLnTx/>
              <a:uFillTx/>
              <a:cs typeface="+mn-ea"/>
              <a:sym typeface="+mn-lt"/>
            </a:endParaRPr>
          </a:p>
          <a:p>
            <a:pPr marL="0" lvl="1"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评估人员资格</a:t>
            </a:r>
            <a:endParaRPr kumimoji="0" lang="en-US" sz="2000" b="0" i="0" u="none" strike="noStrike" kern="100" cap="none" spc="0" normalizeH="0" baseline="0" noProof="0" dirty="0">
              <a:ln>
                <a:noFill/>
              </a:ln>
              <a:solidFill>
                <a:schemeClr val="tx1"/>
              </a:solidFill>
              <a:effectLst/>
              <a:uLnTx/>
              <a:uFillTx/>
              <a:cs typeface="+mn-ea"/>
              <a:sym typeface="+mn-lt"/>
            </a:endParaRPr>
          </a:p>
          <a:p>
            <a:pPr marL="0" lvl="1"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评估准备</a:t>
            </a:r>
            <a:endParaRPr kumimoji="0" lang="en-US" sz="2000" b="0" i="0" u="none" strike="noStrike" kern="100" cap="none" spc="0" normalizeH="0" baseline="0" noProof="0" dirty="0">
              <a:ln>
                <a:noFill/>
              </a:ln>
              <a:solidFill>
                <a:schemeClr val="tx1"/>
              </a:solidFill>
              <a:effectLst/>
              <a:uLnTx/>
              <a:uFillTx/>
              <a:cs typeface="+mn-ea"/>
              <a:sym typeface="+mn-lt"/>
            </a:endParaRPr>
          </a:p>
          <a:p>
            <a:pPr marL="0" lvl="1"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评估实施</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0" lvl="1"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评估结果</a:t>
            </a:r>
            <a:endParaRPr kumimoji="0" sz="2000" b="0" i="0" u="none" strike="noStrike" kern="100" cap="none" spc="0" normalizeH="0" baseline="0" noProof="0" dirty="0">
              <a:ln>
                <a:noFill/>
              </a:ln>
              <a:solidFill>
                <a:schemeClr val="tx1"/>
              </a:solidFill>
              <a:effectLst/>
              <a:uLnTx/>
              <a:uFillTx/>
              <a:cs typeface="+mn-ea"/>
              <a:sym typeface="+mn-lt"/>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3.5 CMMI 2.0</a:t>
            </a:r>
            <a:r>
              <a:rPr lang="zh-CN" altLang="en-US" sz="2800" b="1" dirty="0">
                <a:solidFill>
                  <a:schemeClr val="tx1">
                    <a:lumMod val="65000"/>
                    <a:lumOff val="35000"/>
                  </a:schemeClr>
                </a:solidFill>
                <a:cs typeface="+mn-ea"/>
                <a:sym typeface="+mn-lt"/>
              </a:rPr>
              <a:t>概述</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pPr algn="l">
                <a:buClrTx/>
                <a:buSzTx/>
                <a:buFontTx/>
              </a:pPr>
              <a:r>
                <a:rPr lang="zh-CN" altLang="en-US" sz="2400" dirty="0">
                  <a:cs typeface="+mn-ea"/>
                  <a:sym typeface="+mn-lt"/>
                </a:rPr>
                <a:t>估算</a:t>
              </a:r>
              <a:r>
                <a:rPr lang="en-US" altLang="zh-CN" sz="2400" dirty="0">
                  <a:cs typeface="+mn-ea"/>
                  <a:sym typeface="+mn-lt"/>
                </a:rPr>
                <a:t>&amp;</a:t>
              </a:r>
              <a:r>
                <a:rPr lang="zh-CN" altLang="en-US" sz="2400" dirty="0">
                  <a:cs typeface="+mn-ea"/>
                  <a:sym typeface="+mn-lt"/>
                </a:rPr>
                <a:t>过程质量保证</a:t>
              </a:r>
            </a:p>
          </p:txBody>
        </p:sp>
      </p:grpSp>
      <p:sp>
        <p:nvSpPr>
          <p:cNvPr id="6" name="矩形 5"/>
          <p:cNvSpPr/>
          <p:nvPr/>
        </p:nvSpPr>
        <p:spPr>
          <a:xfrm>
            <a:off x="857390" y="2157637"/>
            <a:ext cx="3612727" cy="3820982"/>
          </a:xfrm>
          <a:prstGeom prst="rect">
            <a:avLst/>
          </a:prstGeom>
        </p:spPr>
        <p:txBody>
          <a:bodyPr wrap="square">
            <a:spAutoFit/>
          </a:bodyPr>
          <a:lstStyle/>
          <a:p>
            <a:pPr marL="0" marR="0" lvl="1" indent="0" algn="just" defTabSz="914400" rtl="0" eaLnBrk="1" fontAlgn="base" latinLnBrk="0" hangingPunct="1">
              <a:lnSpc>
                <a:spcPct val="150000"/>
              </a:lnSpc>
              <a:spcBef>
                <a:spcPct val="0"/>
              </a:spcBef>
              <a:spcAft>
                <a:spcPts val="0"/>
              </a:spcAft>
              <a:buClr>
                <a:srgbClr val="6096E6"/>
              </a:buClr>
              <a:buSzTx/>
              <a:buFontTx/>
              <a:buNone/>
              <a:tabLst/>
              <a:defRPr/>
            </a:pPr>
            <a:r>
              <a:rPr kumimoji="0" lang="zh-CN" altLang="en-US" sz="2400" b="0" i="0" u="none" strike="noStrike" kern="100" cap="none" spc="0" normalizeH="0" baseline="0" noProof="0" dirty="0">
                <a:ln>
                  <a:noFill/>
                </a:ln>
                <a:solidFill>
                  <a:srgbClr val="000000"/>
                </a:solidFill>
                <a:effectLst/>
                <a:uLnTx/>
                <a:uFillTx/>
                <a:latin typeface="+mn-lt"/>
                <a:ea typeface="黑体"/>
                <a:cs typeface="+mn-ea"/>
                <a:sym typeface="+mn-lt"/>
              </a:rPr>
              <a:t>估算的</a:t>
            </a:r>
            <a:r>
              <a:rPr kumimoji="0" lang="zh-CN" altLang="en-US" sz="2400" b="0" i="0" u="none" strike="noStrike" kern="100" cap="none" spc="0" normalizeH="0" baseline="0" noProof="0" dirty="0">
                <a:ln>
                  <a:noFill/>
                </a:ln>
                <a:solidFill>
                  <a:srgbClr val="C00000"/>
                </a:solidFill>
                <a:effectLst/>
                <a:uLnTx/>
                <a:uFillTx/>
                <a:latin typeface="+mn-lt"/>
                <a:ea typeface="黑体"/>
                <a:cs typeface="+mn-ea"/>
                <a:sym typeface="+mn-lt"/>
              </a:rPr>
              <a:t>最佳实践</a:t>
            </a:r>
            <a:endParaRPr kumimoji="0" lang="en-US" sz="2000" b="0" i="0" u="none" strike="noStrike" kern="100" cap="none" spc="0" normalizeH="0" baseline="0" noProof="0" dirty="0">
              <a:ln>
                <a:noFill/>
              </a:ln>
              <a:solidFill>
                <a:schemeClr val="tx1"/>
              </a:solidFill>
              <a:effectLst/>
              <a:uLnTx/>
              <a:uFillTx/>
              <a:cs typeface="+mn-ea"/>
              <a:sym typeface="+mn-lt"/>
            </a:endParaRPr>
          </a:p>
          <a:p>
            <a:pPr marL="0" lvl="1"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估算计划</a:t>
            </a:r>
            <a:endParaRPr kumimoji="0" lang="en-US" sz="2000" b="0" i="0" u="none" strike="noStrike" kern="100" cap="none" spc="0" normalizeH="0" baseline="0" noProof="0" dirty="0">
              <a:ln>
                <a:noFill/>
              </a:ln>
              <a:solidFill>
                <a:schemeClr val="tx1"/>
              </a:solidFill>
              <a:effectLst/>
              <a:uLnTx/>
              <a:uFillTx/>
              <a:cs typeface="+mn-ea"/>
              <a:sym typeface="+mn-lt"/>
            </a:endParaRPr>
          </a:p>
          <a:p>
            <a:pPr marL="0" lvl="1"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估算技术</a:t>
            </a:r>
            <a:endParaRPr kumimoji="0" lang="en-US" sz="2000" b="0" i="0" u="none" strike="noStrike" kern="100" cap="none" spc="0" normalizeH="0" baseline="0" noProof="0" dirty="0">
              <a:ln>
                <a:noFill/>
              </a:ln>
              <a:solidFill>
                <a:schemeClr val="tx1"/>
              </a:solidFill>
              <a:effectLst/>
              <a:uLnTx/>
              <a:uFillTx/>
              <a:cs typeface="+mn-ea"/>
              <a:sym typeface="+mn-lt"/>
            </a:endParaRPr>
          </a:p>
          <a:p>
            <a:pPr marL="0" lvl="1"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估算数据</a:t>
            </a:r>
            <a:endParaRPr lang="en-US" sz="2000" kern="100" dirty="0">
              <a:cs typeface="+mn-ea"/>
              <a:sym typeface="+mn-lt"/>
            </a:endParaRPr>
          </a:p>
          <a:p>
            <a:pPr marL="0" lvl="1"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估算审查</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0" lvl="1"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估算风险</a:t>
            </a: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sz="2000" b="0" i="0" u="none" strike="noStrike" kern="1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sz="2000" b="0" i="0" u="none" strike="noStrike" kern="100" cap="none" spc="0" normalizeH="0" baseline="0" noProof="0" dirty="0">
              <a:ln>
                <a:noFill/>
              </a:ln>
              <a:solidFill>
                <a:schemeClr val="tx1"/>
              </a:solidFill>
              <a:effectLst/>
              <a:uLnTx/>
              <a:uFillTx/>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100458" y="2157637"/>
            <a:ext cx="4427788" cy="3359318"/>
          </a:xfrm>
          <a:prstGeom prst="rect">
            <a:avLst/>
          </a:prstGeom>
        </p:spPr>
        <p:txBody>
          <a:bodyPr wrap="square">
            <a:spAutoFit/>
          </a:bodyPr>
          <a:lstStyle/>
          <a:p>
            <a:pPr marL="0" marR="0" lvl="1" indent="0" algn="just" defTabSz="914400" rtl="0" eaLnBrk="1" fontAlgn="base" latinLnBrk="0" hangingPunct="1">
              <a:lnSpc>
                <a:spcPct val="150000"/>
              </a:lnSpc>
              <a:spcBef>
                <a:spcPct val="0"/>
              </a:spcBef>
              <a:spcAft>
                <a:spcPts val="0"/>
              </a:spcAft>
              <a:buClr>
                <a:srgbClr val="6096E6"/>
              </a:buClr>
              <a:buSzTx/>
              <a:buFontTx/>
              <a:buNone/>
              <a:tabLst/>
              <a:defRPr/>
            </a:pPr>
            <a:r>
              <a:rPr kumimoji="0" lang="zh-CN" altLang="en-US" sz="2400" b="0" i="0" u="none" strike="noStrike" kern="100" cap="none" spc="0" normalizeH="0" baseline="0" noProof="0" dirty="0">
                <a:ln>
                  <a:noFill/>
                </a:ln>
                <a:solidFill>
                  <a:srgbClr val="000000"/>
                </a:solidFill>
                <a:effectLst/>
                <a:uLnTx/>
                <a:uFillTx/>
                <a:latin typeface="+mn-lt"/>
                <a:ea typeface="黑体"/>
                <a:cs typeface="+mn-ea"/>
                <a:sym typeface="+mn-lt"/>
              </a:rPr>
              <a:t>过程质量保证的</a:t>
            </a:r>
            <a:r>
              <a:rPr kumimoji="0" lang="zh-CN" altLang="en-US" sz="2400" b="0" i="0" u="none" strike="noStrike" kern="100" cap="none" spc="0" normalizeH="0" baseline="0" noProof="0" dirty="0">
                <a:ln>
                  <a:noFill/>
                </a:ln>
                <a:solidFill>
                  <a:srgbClr val="C00000"/>
                </a:solidFill>
                <a:effectLst/>
                <a:uLnTx/>
                <a:uFillTx/>
                <a:latin typeface="+mn-lt"/>
                <a:ea typeface="黑体"/>
                <a:cs typeface="+mn-ea"/>
                <a:sym typeface="+mn-lt"/>
              </a:rPr>
              <a:t>最佳实践</a:t>
            </a:r>
            <a:endParaRPr kumimoji="0" lang="en-US" sz="2000" b="0" i="0" u="none" strike="noStrike" kern="100" cap="none" spc="0" normalizeH="0" baseline="0" noProof="0" dirty="0">
              <a:ln>
                <a:noFill/>
              </a:ln>
              <a:solidFill>
                <a:schemeClr val="tx1"/>
              </a:solidFill>
              <a:effectLst/>
              <a:uLnTx/>
              <a:uFillTx/>
              <a:cs typeface="+mn-ea"/>
              <a:sym typeface="+mn-lt"/>
            </a:endParaRPr>
          </a:p>
          <a:p>
            <a:pPr marL="0" lvl="1"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过程目标</a:t>
            </a:r>
            <a:endParaRPr kumimoji="0" lang="en-US" sz="2000" b="0" i="0" u="none" strike="noStrike" kern="100" cap="none" spc="0" normalizeH="0" baseline="0" noProof="0" dirty="0">
              <a:ln>
                <a:noFill/>
              </a:ln>
              <a:solidFill>
                <a:schemeClr val="tx1"/>
              </a:solidFill>
              <a:effectLst/>
              <a:uLnTx/>
              <a:uFillTx/>
              <a:cs typeface="+mn-ea"/>
              <a:sym typeface="+mn-lt"/>
            </a:endParaRPr>
          </a:p>
          <a:p>
            <a:pPr marL="0" lvl="1"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过程度量</a:t>
            </a:r>
            <a:endParaRPr kumimoji="0" lang="en-US" sz="2000" b="0" i="0" u="none" strike="noStrike" kern="100" cap="none" spc="0" normalizeH="0" baseline="0" noProof="0" dirty="0">
              <a:ln>
                <a:noFill/>
              </a:ln>
              <a:solidFill>
                <a:schemeClr val="tx1"/>
              </a:solidFill>
              <a:effectLst/>
              <a:uLnTx/>
              <a:uFillTx/>
              <a:cs typeface="+mn-ea"/>
              <a:sym typeface="+mn-lt"/>
            </a:endParaRPr>
          </a:p>
          <a:p>
            <a:pPr marL="0" lvl="1"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过程改进</a:t>
            </a:r>
            <a:endParaRPr kumimoji="0" lang="en-US" sz="2000" b="0" i="0" u="none" strike="noStrike" kern="100" cap="none" spc="0" normalizeH="0" baseline="0" noProof="0" dirty="0">
              <a:ln>
                <a:noFill/>
              </a:ln>
              <a:solidFill>
                <a:schemeClr val="tx1"/>
              </a:solidFill>
              <a:effectLst/>
              <a:uLnTx/>
              <a:uFillTx/>
              <a:cs typeface="+mn-ea"/>
              <a:sym typeface="+mn-lt"/>
            </a:endParaRPr>
          </a:p>
          <a:p>
            <a:pPr marL="0" lvl="1"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过程培训</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0" lvl="1"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过程审查</a:t>
            </a:r>
            <a:endParaRPr kumimoji="0" sz="2000" b="0" i="0" u="none" strike="noStrike" kern="1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sz="2000" b="0" i="0" u="none" strike="noStrike" kern="100" cap="none" spc="0" normalizeH="0" baseline="0" noProof="0" dirty="0">
              <a:ln>
                <a:noFill/>
              </a:ln>
              <a:solidFill>
                <a:schemeClr val="tx1"/>
              </a:solidFill>
              <a:effectLst/>
              <a:uLnTx/>
              <a:uFillTx/>
              <a:cs typeface="+mn-ea"/>
              <a:sym typeface="+mn-lt"/>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3.5 CMMI 2.0</a:t>
            </a:r>
            <a:r>
              <a:rPr lang="zh-CN" altLang="en-US" sz="2800" b="1" dirty="0">
                <a:solidFill>
                  <a:schemeClr val="tx1">
                    <a:lumMod val="65000"/>
                    <a:lumOff val="35000"/>
                  </a:schemeClr>
                </a:solidFill>
                <a:cs typeface="+mn-ea"/>
                <a:sym typeface="+mn-lt"/>
              </a:rPr>
              <a:t>概述</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r>
                <a:rPr lang="zh-CN" altLang="en-US" sz="2400" dirty="0">
                  <a:cs typeface="+mn-ea"/>
                  <a:sym typeface="+mn-lt"/>
                </a:rPr>
                <a:t>监视与控制</a:t>
              </a:r>
              <a:r>
                <a:rPr lang="en-US" altLang="zh-CN" sz="2400" dirty="0">
                  <a:cs typeface="+mn-ea"/>
                  <a:sym typeface="+mn-lt"/>
                </a:rPr>
                <a:t>&amp;</a:t>
              </a:r>
              <a:r>
                <a:rPr lang="zh-CN" altLang="en-US" sz="2400" dirty="0">
                  <a:cs typeface="+mn-ea"/>
                  <a:sym typeface="+mn-lt"/>
                </a:rPr>
                <a:t>风险与机会管理</a:t>
              </a:r>
            </a:p>
          </p:txBody>
        </p:sp>
      </p:grpSp>
      <p:sp>
        <p:nvSpPr>
          <p:cNvPr id="6" name="矩形 5"/>
          <p:cNvSpPr/>
          <p:nvPr/>
        </p:nvSpPr>
        <p:spPr>
          <a:xfrm>
            <a:off x="637126" y="2324735"/>
            <a:ext cx="9910638" cy="3359318"/>
          </a:xfrm>
          <a:prstGeom prst="rect">
            <a:avLst/>
          </a:prstGeom>
        </p:spPr>
        <p:txBody>
          <a:bodyPr wrap="square">
            <a:spAutoFit/>
          </a:bodyPr>
          <a:lstStyle/>
          <a:p>
            <a:pPr marL="457200" marR="0" lvl="1" indent="0" algn="just" defTabSz="914400" rtl="0" eaLnBrk="1" fontAlgn="base" latinLnBrk="0" hangingPunct="1">
              <a:lnSpc>
                <a:spcPct val="150000"/>
              </a:lnSpc>
              <a:spcBef>
                <a:spcPct val="0"/>
              </a:spcBef>
              <a:spcAft>
                <a:spcPts val="0"/>
              </a:spcAft>
              <a:buClr>
                <a:srgbClr val="6096E6"/>
              </a:buClr>
              <a:buSzTx/>
              <a:buFontTx/>
              <a:buNone/>
              <a:tabLst/>
              <a:defRPr/>
            </a:pPr>
            <a:r>
              <a:rPr kumimoji="0" lang="zh-CN" altLang="en-US" sz="2400" b="0" i="0" u="none" strike="noStrike" kern="100" cap="none" spc="0" normalizeH="0" baseline="0" noProof="0" dirty="0">
                <a:ln>
                  <a:noFill/>
                </a:ln>
                <a:solidFill>
                  <a:srgbClr val="000000"/>
                </a:solidFill>
                <a:effectLst/>
                <a:uLnTx/>
                <a:uFillTx/>
                <a:latin typeface="+mn-lt"/>
                <a:ea typeface="黑体"/>
                <a:cs typeface="+mn-ea"/>
                <a:sym typeface="+mn-lt"/>
              </a:rPr>
              <a:t>监视与控制的</a:t>
            </a:r>
            <a:r>
              <a:rPr kumimoji="0" lang="zh-CN" altLang="en-US" sz="2400" b="0" i="0" u="none" strike="noStrike" kern="100" cap="none" spc="0" normalizeH="0" baseline="0" noProof="0" dirty="0">
                <a:ln>
                  <a:noFill/>
                </a:ln>
                <a:solidFill>
                  <a:srgbClr val="C00000"/>
                </a:solidFill>
                <a:effectLst/>
                <a:uLnTx/>
                <a:uFillTx/>
                <a:latin typeface="+mn-lt"/>
                <a:ea typeface="黑体"/>
                <a:cs typeface="+mn-ea"/>
                <a:sym typeface="+mn-lt"/>
              </a:rPr>
              <a:t>最佳实践</a:t>
            </a:r>
            <a:endParaRPr kumimoji="0" lang="en-US" sz="2000" b="0" i="0" u="none" strike="noStrike" kern="100" cap="none" spc="0" normalizeH="0" baseline="0" noProof="0" dirty="0">
              <a:ln>
                <a:noFill/>
              </a:ln>
              <a:solidFill>
                <a:schemeClr val="tx1"/>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项目监控</a:t>
            </a:r>
            <a:endParaRPr kumimoji="0" lang="en-US" sz="2000" b="0" i="0" u="none" strike="noStrike" kern="100" cap="none" spc="0" normalizeH="0" baseline="0" noProof="0" dirty="0">
              <a:ln>
                <a:noFill/>
              </a:ln>
              <a:solidFill>
                <a:schemeClr val="tx1"/>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绩效度量</a:t>
            </a:r>
            <a:endParaRPr lang="en-US" sz="2000" kern="100" dirty="0">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质量控制</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变更管理</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风险管理</a:t>
            </a:r>
            <a:endParaRPr kumimoji="0" sz="2000" b="0" i="0" u="none" strike="noStrike" kern="1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sz="2000" b="0" i="0" u="none" strike="noStrike" kern="100" cap="none" spc="0" normalizeH="0" baseline="0" noProof="0" dirty="0">
              <a:ln>
                <a:noFill/>
              </a:ln>
              <a:solidFill>
                <a:schemeClr val="tx1"/>
              </a:solidFill>
              <a:effectLst/>
              <a:uLnTx/>
              <a:uFillTx/>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361526" y="2324735"/>
            <a:ext cx="4628635" cy="3359318"/>
          </a:xfrm>
          <a:prstGeom prst="rect">
            <a:avLst/>
          </a:prstGeom>
        </p:spPr>
        <p:txBody>
          <a:bodyPr wrap="square">
            <a:spAutoFit/>
          </a:bodyPr>
          <a:lstStyle/>
          <a:p>
            <a:pPr marL="0" marR="0" lvl="1" indent="0" algn="just" defTabSz="914400" rtl="0" eaLnBrk="1" fontAlgn="base" latinLnBrk="0" hangingPunct="1">
              <a:lnSpc>
                <a:spcPct val="150000"/>
              </a:lnSpc>
              <a:spcBef>
                <a:spcPct val="0"/>
              </a:spcBef>
              <a:spcAft>
                <a:spcPts val="0"/>
              </a:spcAft>
              <a:buClr>
                <a:srgbClr val="6096E6"/>
              </a:buClr>
              <a:buSzTx/>
              <a:buFontTx/>
              <a:buNone/>
              <a:tabLst/>
              <a:defRPr/>
            </a:pPr>
            <a:r>
              <a:rPr kumimoji="0" lang="zh-CN" altLang="en-US" sz="2400" b="0" i="0" u="none" strike="noStrike" kern="100" cap="none" spc="0" normalizeH="0" baseline="0" noProof="0" dirty="0">
                <a:ln>
                  <a:noFill/>
                </a:ln>
                <a:solidFill>
                  <a:srgbClr val="000000"/>
                </a:solidFill>
                <a:effectLst/>
                <a:uLnTx/>
                <a:uFillTx/>
                <a:latin typeface="+mn-lt"/>
                <a:ea typeface="黑体"/>
                <a:cs typeface="+mn-ea"/>
                <a:sym typeface="+mn-lt"/>
              </a:rPr>
              <a:t>风险与机会管理的</a:t>
            </a:r>
            <a:r>
              <a:rPr kumimoji="0" lang="zh-CN" altLang="en-US" sz="2400" b="0" i="0" u="none" strike="noStrike" kern="100" cap="none" spc="0" normalizeH="0" baseline="0" noProof="0" dirty="0">
                <a:ln>
                  <a:noFill/>
                </a:ln>
                <a:solidFill>
                  <a:srgbClr val="C00000"/>
                </a:solidFill>
                <a:effectLst/>
                <a:uLnTx/>
                <a:uFillTx/>
                <a:latin typeface="+mn-lt"/>
                <a:ea typeface="黑体"/>
                <a:cs typeface="+mn-ea"/>
                <a:sym typeface="+mn-lt"/>
              </a:rPr>
              <a:t>最佳实践</a:t>
            </a:r>
            <a:endParaRPr kumimoji="0" lang="zh-CN" altLang="en-US"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风险与机会识别</a:t>
            </a:r>
            <a:endParaRPr lang="zh-CN" altLang="en-US" sz="2000" kern="100" dirty="0">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风险与机会评估</a:t>
            </a: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风险与机会规划</a:t>
            </a: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风险与机会监控</a:t>
            </a:r>
            <a:endParaRPr lang="zh-CN" altLang="en-US" sz="2000" kern="100" dirty="0">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风险与机会控制</a:t>
            </a: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sz="2000" b="0" i="0" u="none" strike="noStrike" kern="100" cap="none" spc="0" normalizeH="0" baseline="0" noProof="0" dirty="0">
              <a:ln>
                <a:noFill/>
              </a:ln>
              <a:solidFill>
                <a:schemeClr val="tx1"/>
              </a:solidFill>
              <a:effectLst/>
              <a:uLnTx/>
              <a:uFillTx/>
              <a:cs typeface="+mn-ea"/>
              <a:sym typeface="+mn-lt"/>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3.5 CMMI 2.0</a:t>
            </a:r>
            <a:r>
              <a:rPr lang="zh-CN" altLang="en-US" sz="2800" b="1" dirty="0">
                <a:solidFill>
                  <a:schemeClr val="tx1">
                    <a:lumMod val="65000"/>
                    <a:lumOff val="35000"/>
                  </a:schemeClr>
                </a:solidFill>
                <a:cs typeface="+mn-ea"/>
                <a:sym typeface="+mn-lt"/>
              </a:rPr>
              <a:t>概述</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r>
                <a:rPr lang="zh-CN" altLang="en-US" sz="2400" dirty="0">
                  <a:cs typeface="+mn-ea"/>
                  <a:sym typeface="+mn-lt"/>
                </a:rPr>
                <a:t>原因分析和解决</a:t>
              </a:r>
              <a:r>
                <a:rPr lang="en-US" altLang="zh-CN" sz="2400" dirty="0">
                  <a:cs typeface="+mn-ea"/>
                  <a:sym typeface="+mn-lt"/>
                </a:rPr>
                <a:t>&amp;</a:t>
              </a:r>
              <a:r>
                <a:rPr lang="zh-CN" altLang="en-US" sz="2400" dirty="0">
                  <a:cs typeface="+mn-ea"/>
                  <a:sym typeface="+mn-lt"/>
                </a:rPr>
                <a:t>决策分析和解决</a:t>
              </a:r>
            </a:p>
          </p:txBody>
        </p:sp>
      </p:grpSp>
      <p:sp>
        <p:nvSpPr>
          <p:cNvPr id="6" name="矩形 5"/>
          <p:cNvSpPr/>
          <p:nvPr/>
        </p:nvSpPr>
        <p:spPr>
          <a:xfrm>
            <a:off x="937376" y="2222949"/>
            <a:ext cx="9910638" cy="3359318"/>
          </a:xfrm>
          <a:prstGeom prst="rect">
            <a:avLst/>
          </a:prstGeom>
        </p:spPr>
        <p:txBody>
          <a:bodyPr wrap="square">
            <a:spAutoFit/>
          </a:bodyPr>
          <a:lstStyle/>
          <a:p>
            <a:pPr marL="0" marR="0" lvl="1" indent="0" algn="just" defTabSz="914400" rtl="0" eaLnBrk="1" fontAlgn="base" latinLnBrk="0" hangingPunct="1">
              <a:lnSpc>
                <a:spcPct val="150000"/>
              </a:lnSpc>
              <a:spcBef>
                <a:spcPct val="0"/>
              </a:spcBef>
              <a:spcAft>
                <a:spcPts val="0"/>
              </a:spcAft>
              <a:buClr>
                <a:srgbClr val="6096E6"/>
              </a:buClr>
              <a:buSzTx/>
              <a:buFontTx/>
              <a:buNone/>
              <a:tabLst/>
              <a:defRPr/>
            </a:pPr>
            <a:r>
              <a:rPr lang="zh-CN" altLang="en-US" sz="2400" kern="100" dirty="0">
                <a:solidFill>
                  <a:srgbClr val="000000"/>
                </a:solidFill>
                <a:ea typeface="黑体"/>
                <a:cs typeface="+mn-ea"/>
                <a:sym typeface="+mn-lt"/>
              </a:rPr>
              <a:t>原因</a:t>
            </a:r>
            <a:r>
              <a:rPr kumimoji="0" lang="zh-CN" altLang="en-US" sz="2400" b="0" i="0" u="none" strike="noStrike" kern="100" cap="none" spc="0" normalizeH="0" baseline="0" noProof="0" dirty="0">
                <a:ln>
                  <a:noFill/>
                </a:ln>
                <a:solidFill>
                  <a:srgbClr val="000000"/>
                </a:solidFill>
                <a:effectLst/>
                <a:uLnTx/>
                <a:uFillTx/>
                <a:latin typeface="+mn-lt"/>
                <a:ea typeface="黑体"/>
                <a:cs typeface="+mn-ea"/>
                <a:sym typeface="+mn-lt"/>
              </a:rPr>
              <a:t>分析和解决的</a:t>
            </a:r>
            <a:r>
              <a:rPr kumimoji="0" lang="zh-CN" altLang="en-US" sz="2400" b="0" i="0" u="none" strike="noStrike" kern="100" cap="none" spc="0" normalizeH="0" baseline="0" noProof="0" dirty="0">
                <a:ln>
                  <a:noFill/>
                </a:ln>
                <a:solidFill>
                  <a:srgbClr val="C00000"/>
                </a:solidFill>
                <a:effectLst/>
                <a:uLnTx/>
                <a:uFillTx/>
                <a:latin typeface="+mn-lt"/>
                <a:ea typeface="黑体"/>
                <a:cs typeface="+mn-ea"/>
                <a:sym typeface="+mn-lt"/>
              </a:rPr>
              <a:t>最佳实践</a:t>
            </a:r>
            <a:endParaRPr kumimoji="0" lang="en-US"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问题识别和记录</a:t>
            </a:r>
            <a:endParaRPr lang="en-US" sz="2000" kern="100" dirty="0">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原因分析</a:t>
            </a:r>
            <a:endParaRPr lang="en-US" sz="2000" kern="100" dirty="0">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解决方案制定</a:t>
            </a:r>
            <a:endParaRPr kumimoji="0" lang="en-US"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解决方案实施</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效果评估和持续改进</a:t>
            </a:r>
            <a:endParaRPr kumimoji="0" sz="2000" b="0" i="0" u="none" strike="noStrike" kern="1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sz="2000" b="0" i="0" u="none" strike="noStrike" kern="100" cap="none" spc="0" normalizeH="0" baseline="0" noProof="0" dirty="0">
              <a:ln>
                <a:noFill/>
              </a:ln>
              <a:solidFill>
                <a:schemeClr val="tx1"/>
              </a:solidFill>
              <a:effectLst/>
              <a:uLnTx/>
              <a:uFillTx/>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251121" y="2222949"/>
            <a:ext cx="4585943" cy="3820982"/>
          </a:xfrm>
          <a:prstGeom prst="rect">
            <a:avLst/>
          </a:prstGeom>
        </p:spPr>
        <p:txBody>
          <a:bodyPr wrap="square">
            <a:spAutoFit/>
          </a:bodyPr>
          <a:lstStyle/>
          <a:p>
            <a:pPr marL="0" marR="0" lvl="1" indent="0" algn="just" defTabSz="914400" rtl="0" eaLnBrk="1" fontAlgn="base" latinLnBrk="0" hangingPunct="1">
              <a:lnSpc>
                <a:spcPct val="150000"/>
              </a:lnSpc>
              <a:spcBef>
                <a:spcPct val="0"/>
              </a:spcBef>
              <a:spcAft>
                <a:spcPts val="0"/>
              </a:spcAft>
              <a:buClr>
                <a:srgbClr val="6096E6"/>
              </a:buClr>
              <a:buSzTx/>
              <a:buFontTx/>
              <a:buNone/>
              <a:tabLst/>
              <a:defRPr/>
            </a:pPr>
            <a:r>
              <a:rPr kumimoji="0" lang="zh-CN" altLang="en-US" sz="2400" b="0" i="0" u="none" strike="noStrike" kern="100" cap="none" spc="0" normalizeH="0" baseline="0" noProof="0" dirty="0">
                <a:ln>
                  <a:noFill/>
                </a:ln>
                <a:solidFill>
                  <a:srgbClr val="000000"/>
                </a:solidFill>
                <a:effectLst/>
                <a:uLnTx/>
                <a:uFillTx/>
                <a:latin typeface="+mn-lt"/>
                <a:ea typeface="黑体"/>
                <a:cs typeface="+mn-ea"/>
                <a:sym typeface="+mn-lt"/>
              </a:rPr>
              <a:t>决策分析和解决的</a:t>
            </a:r>
            <a:r>
              <a:rPr kumimoji="0" lang="zh-CN" altLang="en-US" sz="2400" b="0" i="0" u="none" strike="noStrike" kern="100" cap="none" spc="0" normalizeH="0" baseline="0" noProof="0" dirty="0">
                <a:ln>
                  <a:noFill/>
                </a:ln>
                <a:solidFill>
                  <a:srgbClr val="C00000"/>
                </a:solidFill>
                <a:effectLst/>
                <a:uLnTx/>
                <a:uFillTx/>
                <a:latin typeface="+mn-lt"/>
                <a:ea typeface="黑体"/>
                <a:cs typeface="+mn-ea"/>
                <a:sym typeface="+mn-lt"/>
              </a:rPr>
              <a:t>最佳实践</a:t>
            </a:r>
            <a:endParaRPr kumimoji="0" lang="en-US"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采集和分析数据</a:t>
            </a:r>
            <a:endParaRPr kumimoji="0"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建立模型</a:t>
            </a:r>
            <a:endParaRPr lang="en-US" sz="2000" kern="100" dirty="0">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分析和评估决策选</a:t>
            </a:r>
            <a:r>
              <a:rPr kumimoji="0" lang="zh-CN" altLang="en-US" sz="2000" b="0" i="0" u="none" strike="noStrike" kern="100" cap="none" spc="0" normalizeH="0" baseline="0" noProof="0" dirty="0">
                <a:ln>
                  <a:noFill/>
                </a:ln>
                <a:solidFill>
                  <a:schemeClr val="tx1"/>
                </a:solidFill>
                <a:effectLst/>
                <a:uLnTx/>
                <a:uFillTx/>
                <a:cs typeface="+mn-ea"/>
                <a:sym typeface="+mn-lt"/>
              </a:rPr>
              <a:t>项</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确定最佳决策</a:t>
            </a:r>
            <a:endParaRPr lang="en-US" altLang="zh-CN" sz="2000" kern="100" dirty="0">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制定解决方案</a:t>
            </a: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实施和监控解决方案</a:t>
            </a:r>
            <a:endParaRPr kumimoji="0" sz="2000" b="0" i="0" u="none" strike="noStrike" kern="1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sz="2000" b="0" i="0" u="none" strike="noStrike" kern="100" cap="none" spc="0" normalizeH="0" baseline="0" noProof="0" dirty="0">
              <a:ln>
                <a:noFill/>
              </a:ln>
              <a:solidFill>
                <a:schemeClr val="tx1"/>
              </a:solidFill>
              <a:effectLst/>
              <a:uLnTx/>
              <a:uFillTx/>
              <a:cs typeface="+mn-ea"/>
              <a:sym typeface="+mn-lt"/>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3.5 CMMI 2.0</a:t>
            </a:r>
            <a:r>
              <a:rPr lang="zh-CN" altLang="en-US" sz="2800" b="1" dirty="0">
                <a:solidFill>
                  <a:schemeClr val="tx1">
                    <a:lumMod val="65000"/>
                    <a:lumOff val="35000"/>
                  </a:schemeClr>
                </a:solidFill>
                <a:cs typeface="+mn-ea"/>
                <a:sym typeface="+mn-lt"/>
              </a:rPr>
              <a:t>概述</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r>
                <a:rPr lang="zh-CN" altLang="en-US" sz="2400" dirty="0">
                  <a:cs typeface="+mn-ea"/>
                  <a:sym typeface="+mn-lt"/>
                </a:rPr>
                <a:t>策划</a:t>
              </a:r>
              <a:r>
                <a:rPr lang="en-US" altLang="zh-CN" sz="2400" dirty="0">
                  <a:cs typeface="+mn-ea"/>
                  <a:sym typeface="+mn-lt"/>
                </a:rPr>
                <a:t>&amp;</a:t>
              </a:r>
              <a:r>
                <a:rPr lang="zh-CN" altLang="en-US" sz="2400" dirty="0">
                  <a:cs typeface="+mn-ea"/>
                  <a:sym typeface="+mn-lt"/>
                </a:rPr>
                <a:t>组织及培训</a:t>
              </a:r>
            </a:p>
          </p:txBody>
        </p:sp>
      </p:grpSp>
      <p:sp>
        <p:nvSpPr>
          <p:cNvPr id="6" name="矩形 5"/>
          <p:cNvSpPr/>
          <p:nvPr/>
        </p:nvSpPr>
        <p:spPr>
          <a:xfrm>
            <a:off x="804923" y="2324735"/>
            <a:ext cx="3630599" cy="3359318"/>
          </a:xfrm>
          <a:prstGeom prst="rect">
            <a:avLst/>
          </a:prstGeom>
        </p:spPr>
        <p:txBody>
          <a:bodyPr wrap="square">
            <a:spAutoFit/>
          </a:bodyPr>
          <a:lstStyle/>
          <a:p>
            <a:pPr marL="0" marR="0" lvl="1" indent="0" algn="just" defTabSz="914400" rtl="0" eaLnBrk="1" fontAlgn="base" latinLnBrk="0" hangingPunct="1">
              <a:lnSpc>
                <a:spcPct val="150000"/>
              </a:lnSpc>
              <a:spcBef>
                <a:spcPct val="0"/>
              </a:spcBef>
              <a:spcAft>
                <a:spcPts val="0"/>
              </a:spcAft>
              <a:buClr>
                <a:srgbClr val="6096E6"/>
              </a:buClr>
              <a:buSzTx/>
              <a:buFontTx/>
              <a:buNone/>
              <a:tabLst/>
              <a:defRPr/>
            </a:pPr>
            <a:r>
              <a:rPr kumimoji="0" lang="zh-CN" altLang="en-US" sz="2400" b="0" i="0" u="none" strike="noStrike" kern="100" cap="none" spc="0" normalizeH="0" baseline="0" noProof="0" dirty="0">
                <a:ln>
                  <a:noFill/>
                </a:ln>
                <a:solidFill>
                  <a:srgbClr val="000000"/>
                </a:solidFill>
                <a:effectLst/>
                <a:uLnTx/>
                <a:uFillTx/>
                <a:latin typeface="+mn-lt"/>
                <a:ea typeface="黑体"/>
                <a:cs typeface="+mn-ea"/>
                <a:sym typeface="+mn-lt"/>
              </a:rPr>
              <a:t>策划的</a:t>
            </a:r>
            <a:r>
              <a:rPr kumimoji="0" lang="zh-CN" altLang="en-US" sz="2400" b="0" i="0" u="none" strike="noStrike" kern="100" cap="none" spc="0" normalizeH="0" baseline="0" noProof="0" dirty="0">
                <a:ln>
                  <a:noFill/>
                </a:ln>
                <a:solidFill>
                  <a:srgbClr val="C00000"/>
                </a:solidFill>
                <a:effectLst/>
                <a:uLnTx/>
                <a:uFillTx/>
                <a:latin typeface="+mn-lt"/>
                <a:ea typeface="黑体"/>
                <a:cs typeface="+mn-ea"/>
                <a:sym typeface="+mn-lt"/>
              </a:rPr>
              <a:t>最佳实践</a:t>
            </a:r>
            <a:endParaRPr kumimoji="0" lang="en-US"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项目管理计划</a:t>
            </a:r>
            <a:endParaRPr kumimoji="0"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需求管理</a:t>
            </a:r>
            <a:endParaRPr kumimoji="0" lang="en-US"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风险管理</a:t>
            </a:r>
            <a:endParaRPr kumimoji="0" lang="en-US"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质量管理</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沟通管理</a:t>
            </a:r>
            <a:endParaRPr kumimoji="0" sz="2000" b="0" i="0" u="none" strike="noStrike" kern="1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sz="2000" b="0" i="0" u="none" strike="noStrike" kern="100" cap="none" spc="0" normalizeH="0" baseline="0" noProof="0" dirty="0">
              <a:ln>
                <a:noFill/>
              </a:ln>
              <a:solidFill>
                <a:schemeClr val="tx1"/>
              </a:solidFill>
              <a:effectLst/>
              <a:uLnTx/>
              <a:uFillTx/>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100458" y="2324735"/>
            <a:ext cx="4614169" cy="3359318"/>
          </a:xfrm>
          <a:prstGeom prst="rect">
            <a:avLst/>
          </a:prstGeom>
        </p:spPr>
        <p:txBody>
          <a:bodyPr wrap="square">
            <a:spAutoFit/>
          </a:bodyPr>
          <a:lstStyle/>
          <a:p>
            <a:pPr marL="0" marR="0" lvl="1" indent="0" algn="just" defTabSz="914400" rtl="0" eaLnBrk="1" fontAlgn="base" latinLnBrk="0" hangingPunct="1">
              <a:lnSpc>
                <a:spcPct val="150000"/>
              </a:lnSpc>
              <a:spcBef>
                <a:spcPct val="0"/>
              </a:spcBef>
              <a:spcAft>
                <a:spcPts val="0"/>
              </a:spcAft>
              <a:buClr>
                <a:srgbClr val="6096E6"/>
              </a:buClr>
              <a:buSzTx/>
              <a:buFontTx/>
              <a:buNone/>
              <a:tabLst/>
              <a:defRPr/>
            </a:pPr>
            <a:r>
              <a:rPr kumimoji="0" lang="zh-CN" altLang="en-US" sz="2400" b="0" i="0" u="none" strike="noStrike" kern="100" cap="none" spc="0" normalizeH="0" baseline="0" noProof="0" dirty="0">
                <a:ln>
                  <a:noFill/>
                </a:ln>
                <a:solidFill>
                  <a:srgbClr val="000000"/>
                </a:solidFill>
                <a:effectLst/>
                <a:uLnTx/>
                <a:uFillTx/>
                <a:latin typeface="+mn-lt"/>
                <a:ea typeface="黑体"/>
                <a:cs typeface="+mn-ea"/>
                <a:sym typeface="+mn-lt"/>
              </a:rPr>
              <a:t>组织及培训的</a:t>
            </a:r>
            <a:r>
              <a:rPr kumimoji="0" lang="zh-CN" altLang="en-US" sz="2400" b="0" i="0" u="none" strike="noStrike" kern="100" cap="none" spc="0" normalizeH="0" baseline="0" noProof="0" dirty="0">
                <a:ln>
                  <a:noFill/>
                </a:ln>
                <a:solidFill>
                  <a:srgbClr val="C00000"/>
                </a:solidFill>
                <a:effectLst/>
                <a:uLnTx/>
                <a:uFillTx/>
                <a:latin typeface="+mn-lt"/>
                <a:ea typeface="黑体"/>
                <a:cs typeface="+mn-ea"/>
                <a:sym typeface="+mn-lt"/>
              </a:rPr>
              <a:t>最佳实践</a:t>
            </a:r>
            <a:endParaRPr kumimoji="0" lang="en-US"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制订培训计划</a:t>
            </a:r>
            <a:endParaRPr lang="en-US" sz="2000" kern="100" dirty="0">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建立培训管理体系</a:t>
            </a:r>
            <a:endParaRPr kumimoji="0" lang="en-US"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培训师资队伍建设</a:t>
            </a:r>
            <a:endParaRPr kumimoji="0" lang="en-US"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培训实施方式</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培训效果评估</a:t>
            </a:r>
            <a:endParaRPr kumimoji="0" sz="2000" b="0" i="0" u="none" strike="noStrike" kern="1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sz="2000" b="0" i="0" u="none" strike="noStrike" kern="100" cap="none" spc="0" normalizeH="0" baseline="0" noProof="0" dirty="0">
              <a:ln>
                <a:noFill/>
              </a:ln>
              <a:solidFill>
                <a:schemeClr val="tx1"/>
              </a:solidFill>
              <a:effectLst/>
              <a:uLnTx/>
              <a:uFillTx/>
              <a:cs typeface="+mn-ea"/>
              <a:sym typeface="+mn-lt"/>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3.5 CMMI 2.0</a:t>
            </a:r>
            <a:r>
              <a:rPr lang="zh-CN" altLang="en-US" sz="2800" b="1" dirty="0">
                <a:solidFill>
                  <a:schemeClr val="tx1">
                    <a:lumMod val="65000"/>
                    <a:lumOff val="35000"/>
                  </a:schemeClr>
                </a:solidFill>
                <a:cs typeface="+mn-ea"/>
                <a:sym typeface="+mn-lt"/>
              </a:rPr>
              <a:t>概述</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r>
                <a:rPr lang="zh-CN" altLang="en-US" sz="2400" dirty="0">
                  <a:cs typeface="+mn-ea"/>
                  <a:sym typeface="+mn-lt"/>
                </a:rPr>
                <a:t>过程管理</a:t>
              </a:r>
              <a:r>
                <a:rPr lang="en-US" altLang="zh-CN" sz="2400" dirty="0">
                  <a:cs typeface="+mn-ea"/>
                  <a:sym typeface="+mn-lt"/>
                </a:rPr>
                <a:t>&amp;</a:t>
              </a:r>
              <a:r>
                <a:rPr lang="zh-CN" altLang="en-US" sz="2400" dirty="0">
                  <a:cs typeface="+mn-ea"/>
                  <a:sym typeface="+mn-lt"/>
                </a:rPr>
                <a:t>过程资产开发</a:t>
              </a:r>
            </a:p>
          </p:txBody>
        </p:sp>
      </p:grpSp>
      <p:sp>
        <p:nvSpPr>
          <p:cNvPr id="6" name="矩形 5"/>
          <p:cNvSpPr/>
          <p:nvPr/>
        </p:nvSpPr>
        <p:spPr>
          <a:xfrm>
            <a:off x="918928" y="2315143"/>
            <a:ext cx="4615328" cy="3359318"/>
          </a:xfrm>
          <a:prstGeom prst="rect">
            <a:avLst/>
          </a:prstGeom>
        </p:spPr>
        <p:txBody>
          <a:bodyPr wrap="square">
            <a:spAutoFit/>
          </a:bodyPr>
          <a:lstStyle/>
          <a:p>
            <a:pPr marL="0" marR="0" lvl="1" indent="0" algn="just" defTabSz="914400" rtl="0" eaLnBrk="1" fontAlgn="base" latinLnBrk="0" hangingPunct="1">
              <a:lnSpc>
                <a:spcPct val="150000"/>
              </a:lnSpc>
              <a:spcBef>
                <a:spcPct val="0"/>
              </a:spcBef>
              <a:spcAft>
                <a:spcPts val="0"/>
              </a:spcAft>
              <a:buClr>
                <a:srgbClr val="6096E6"/>
              </a:buClr>
              <a:buSzTx/>
              <a:buFontTx/>
              <a:buNone/>
              <a:tabLst/>
              <a:defRPr/>
            </a:pPr>
            <a:r>
              <a:rPr kumimoji="0" lang="zh-CN" altLang="en-US" sz="2400" b="0" i="0" u="none" strike="noStrike" kern="100" cap="none" spc="0" normalizeH="0" baseline="0" noProof="0" dirty="0">
                <a:ln>
                  <a:noFill/>
                </a:ln>
                <a:solidFill>
                  <a:srgbClr val="000000"/>
                </a:solidFill>
                <a:effectLst/>
                <a:uLnTx/>
                <a:uFillTx/>
                <a:latin typeface="+mn-lt"/>
                <a:ea typeface="黑体"/>
                <a:cs typeface="+mn-ea"/>
                <a:sym typeface="+mn-lt"/>
              </a:rPr>
              <a:t>过程管理的</a:t>
            </a:r>
            <a:r>
              <a:rPr kumimoji="0" lang="zh-CN" altLang="en-US" sz="2400" b="0" i="0" u="none" strike="noStrike" kern="100" cap="none" spc="0" normalizeH="0" baseline="0" noProof="0" dirty="0">
                <a:ln>
                  <a:noFill/>
                </a:ln>
                <a:solidFill>
                  <a:srgbClr val="C00000"/>
                </a:solidFill>
                <a:effectLst/>
                <a:uLnTx/>
                <a:uFillTx/>
                <a:latin typeface="+mn-lt"/>
                <a:ea typeface="黑体"/>
                <a:cs typeface="+mn-ea"/>
                <a:sym typeface="+mn-lt"/>
              </a:rPr>
              <a:t>最佳实践</a:t>
            </a:r>
            <a:endParaRPr kumimoji="0" lang="en-US"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过程规划</a:t>
            </a:r>
            <a:endParaRPr kumimoji="0" lang="en-US"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过程执行</a:t>
            </a:r>
            <a:endParaRPr kumimoji="0" lang="en-US"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过程监测和控制</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过程评估</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过程改进</a:t>
            </a:r>
            <a:endParaRPr kumimoji="0" sz="2000" b="0" i="0" u="none" strike="noStrike" kern="1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sz="2000" b="0" i="0" u="none" strike="noStrike" kern="100" cap="none" spc="0" normalizeH="0" baseline="0" noProof="0" dirty="0">
              <a:ln>
                <a:noFill/>
              </a:ln>
              <a:solidFill>
                <a:schemeClr val="tx1"/>
              </a:solidFill>
              <a:effectLst/>
              <a:uLnTx/>
              <a:uFillTx/>
              <a:cs typeface="+mn-ea"/>
              <a:sym typeface="+mn-lt"/>
            </a:endParaRP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矩形 1"/>
          <p:cNvSpPr/>
          <p:nvPr/>
        </p:nvSpPr>
        <p:spPr>
          <a:xfrm>
            <a:off x="5251121" y="2315143"/>
            <a:ext cx="3655499" cy="3359318"/>
          </a:xfrm>
          <a:prstGeom prst="rect">
            <a:avLst/>
          </a:prstGeom>
        </p:spPr>
        <p:txBody>
          <a:bodyPr wrap="square">
            <a:spAutoFit/>
          </a:bodyPr>
          <a:lstStyle/>
          <a:p>
            <a:pPr marL="0" marR="0" lvl="1" indent="0" algn="just" defTabSz="914400" rtl="0" eaLnBrk="1" fontAlgn="base" latinLnBrk="0" hangingPunct="1">
              <a:lnSpc>
                <a:spcPct val="150000"/>
              </a:lnSpc>
              <a:spcBef>
                <a:spcPct val="0"/>
              </a:spcBef>
              <a:spcAft>
                <a:spcPts val="0"/>
              </a:spcAft>
              <a:buClr>
                <a:srgbClr val="6096E6"/>
              </a:buClr>
              <a:buSzTx/>
              <a:buFontTx/>
              <a:buNone/>
              <a:tabLst/>
              <a:defRPr/>
            </a:pPr>
            <a:r>
              <a:rPr kumimoji="0" lang="zh-CN" altLang="en-US" sz="2400" b="0" i="0" u="none" strike="noStrike" kern="100" cap="none" spc="0" normalizeH="0" baseline="0" noProof="0" dirty="0">
                <a:ln>
                  <a:noFill/>
                </a:ln>
                <a:solidFill>
                  <a:srgbClr val="000000"/>
                </a:solidFill>
                <a:effectLst/>
                <a:uLnTx/>
                <a:uFillTx/>
                <a:latin typeface="+mn-lt"/>
                <a:ea typeface="黑体"/>
                <a:cs typeface="+mn-ea"/>
                <a:sym typeface="+mn-lt"/>
              </a:rPr>
              <a:t>过程资产开发的</a:t>
            </a:r>
            <a:r>
              <a:rPr kumimoji="0" lang="zh-CN" altLang="en-US" sz="2400" b="0" i="0" u="none" strike="noStrike" kern="100" cap="none" spc="0" normalizeH="0" baseline="0" noProof="0" dirty="0">
                <a:ln>
                  <a:noFill/>
                </a:ln>
                <a:solidFill>
                  <a:srgbClr val="C00000"/>
                </a:solidFill>
                <a:effectLst/>
                <a:uLnTx/>
                <a:uFillTx/>
                <a:latin typeface="+mn-lt"/>
                <a:ea typeface="黑体"/>
                <a:cs typeface="+mn-ea"/>
                <a:sym typeface="+mn-lt"/>
              </a:rPr>
              <a:t>最佳实践</a:t>
            </a:r>
            <a:endParaRPr kumimoji="0" lang="en-US"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确定过程资产需求</a:t>
            </a:r>
            <a:endParaRPr lang="en-US" sz="2000" kern="100" dirty="0">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开发过程文档</a:t>
            </a:r>
            <a:endParaRPr kumimoji="0" lang="en-US"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开发工具和模板</a:t>
            </a:r>
            <a:endParaRPr kumimoji="0" lang="en-US"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制定标准和指南</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维护过程资产</a:t>
            </a:r>
            <a:endParaRPr kumimoji="0" sz="2000" b="0" i="0" u="none" strike="noStrike" kern="1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sz="2000" b="0" i="0" u="none" strike="noStrike" kern="100" cap="none" spc="0" normalizeH="0" baseline="0" noProof="0" dirty="0">
              <a:ln>
                <a:noFill/>
              </a:ln>
              <a:solidFill>
                <a:schemeClr val="tx1"/>
              </a:solidFill>
              <a:effectLst/>
              <a:uLnTx/>
              <a:uFillTx/>
              <a:cs typeface="+mn-ea"/>
              <a:sym typeface="+mn-lt"/>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sp>
        <p:nvSpPr>
          <p:cNvPr id="35" name="TextBox 6"/>
          <p:cNvSpPr txBox="1"/>
          <p:nvPr/>
        </p:nvSpPr>
        <p:spPr>
          <a:xfrm>
            <a:off x="425450" y="1106170"/>
            <a:ext cx="467550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3.5 CMMI 2.0</a:t>
            </a:r>
            <a:r>
              <a:rPr lang="zh-CN" altLang="en-US" sz="2800" b="1" dirty="0">
                <a:solidFill>
                  <a:schemeClr val="tx1">
                    <a:lumMod val="65000"/>
                    <a:lumOff val="35000"/>
                  </a:schemeClr>
                </a:solidFill>
                <a:cs typeface="+mn-ea"/>
                <a:sym typeface="+mn-lt"/>
              </a:rPr>
              <a:t>概述</a:t>
            </a:r>
          </a:p>
        </p:txBody>
      </p:sp>
      <p:grpSp>
        <p:nvGrpSpPr>
          <p:cNvPr id="9" name="组合 8"/>
          <p:cNvGrpSpPr/>
          <p:nvPr/>
        </p:nvGrpSpPr>
        <p:grpSpPr>
          <a:xfrm>
            <a:off x="600249" y="1697262"/>
            <a:ext cx="5159993" cy="460375"/>
            <a:chOff x="595959" y="1194619"/>
            <a:chExt cx="6637143" cy="460375"/>
          </a:xfrm>
        </p:grpSpPr>
        <p:sp>
          <p:nvSpPr>
            <p:cNvPr id="10" name="矩形 9"/>
            <p:cNvSpPr/>
            <p:nvPr/>
          </p:nvSpPr>
          <p:spPr>
            <a:xfrm flipH="1">
              <a:off x="595959" y="1247840"/>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15187" y="1194619"/>
              <a:ext cx="6517915" cy="460375"/>
            </a:xfrm>
            <a:prstGeom prst="rect">
              <a:avLst/>
            </a:prstGeom>
            <a:noFill/>
          </p:spPr>
          <p:txBody>
            <a:bodyPr wrap="square" rtlCol="0">
              <a:spAutoFit/>
            </a:bodyPr>
            <a:lstStyle/>
            <a:p>
              <a:r>
                <a:rPr lang="zh-CN" altLang="en-US" sz="2400" dirty="0">
                  <a:cs typeface="+mn-ea"/>
                  <a:sym typeface="+mn-lt"/>
                </a:rPr>
                <a:t>配置管理</a:t>
              </a:r>
            </a:p>
          </p:txBody>
        </p:sp>
      </p:grpSp>
      <p:sp>
        <p:nvSpPr>
          <p:cNvPr id="6" name="矩形 5"/>
          <p:cNvSpPr/>
          <p:nvPr/>
        </p:nvSpPr>
        <p:spPr>
          <a:xfrm>
            <a:off x="637126" y="2324735"/>
            <a:ext cx="9910638" cy="3356560"/>
          </a:xfrm>
          <a:prstGeom prst="rect">
            <a:avLst/>
          </a:prstGeom>
        </p:spPr>
        <p:txBody>
          <a:bodyPr wrap="square">
            <a:spAutoFit/>
          </a:bodyPr>
          <a:lstStyle/>
          <a:p>
            <a:pPr marL="457200" marR="0" lvl="1" indent="0" algn="just" defTabSz="914400" rtl="0" eaLnBrk="1" fontAlgn="base" latinLnBrk="0" hangingPunct="1">
              <a:lnSpc>
                <a:spcPct val="150000"/>
              </a:lnSpc>
              <a:spcBef>
                <a:spcPct val="0"/>
              </a:spcBef>
              <a:spcAft>
                <a:spcPts val="0"/>
              </a:spcAft>
              <a:buClr>
                <a:srgbClr val="6096E6"/>
              </a:buClr>
              <a:buSzTx/>
              <a:buFontTx/>
              <a:buNone/>
              <a:tabLst/>
              <a:defRPr/>
            </a:pPr>
            <a:r>
              <a:rPr kumimoji="0" lang="zh-CN" altLang="en-US" sz="2400" b="0" i="0" u="none" strike="noStrike" kern="100" cap="none" spc="0" normalizeH="0" baseline="0" noProof="0" dirty="0">
                <a:ln>
                  <a:noFill/>
                </a:ln>
                <a:solidFill>
                  <a:srgbClr val="000000"/>
                </a:solidFill>
                <a:effectLst/>
                <a:uLnTx/>
                <a:uFillTx/>
                <a:latin typeface="+mn-lt"/>
                <a:ea typeface="黑体"/>
                <a:cs typeface="+mn-ea"/>
                <a:sym typeface="+mn-lt"/>
              </a:rPr>
              <a:t>配置管理的</a:t>
            </a:r>
            <a:r>
              <a:rPr kumimoji="0" lang="zh-CN" altLang="en-US" sz="2400" b="0" i="0" u="none" strike="noStrike" kern="100" cap="none" spc="0" normalizeH="0" baseline="0" noProof="0" dirty="0">
                <a:ln>
                  <a:noFill/>
                </a:ln>
                <a:solidFill>
                  <a:srgbClr val="C00000"/>
                </a:solidFill>
                <a:effectLst/>
                <a:uLnTx/>
                <a:uFillTx/>
                <a:latin typeface="+mn-lt"/>
                <a:ea typeface="黑体"/>
                <a:cs typeface="+mn-ea"/>
                <a:sym typeface="+mn-lt"/>
              </a:rPr>
              <a:t>最佳实践</a:t>
            </a:r>
            <a:endParaRPr kumimoji="0" lang="en-US" sz="2000" b="0" i="0" u="none" strike="noStrike" kern="100" cap="none" spc="0" normalizeH="0" baseline="0" noProof="0" dirty="0">
              <a:ln>
                <a:noFill/>
              </a:ln>
              <a:solidFill>
                <a:schemeClr val="tx1"/>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配置管理计划</a:t>
            </a:r>
            <a:endParaRPr kumimoji="0" lang="en-US" sz="2000" b="0" i="0" u="none" strike="noStrike" kern="100" cap="none" spc="0" normalizeH="0" baseline="0" noProof="0" dirty="0">
              <a:ln>
                <a:noFill/>
              </a:ln>
              <a:solidFill>
                <a:schemeClr val="tx1"/>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配置项的标识和版本控制</a:t>
            </a:r>
            <a:endParaRPr kumimoji="0" lang="en-US" sz="2000" b="0" i="0" u="none" strike="noStrike" kern="100" cap="none" spc="0" normalizeH="0" baseline="0" noProof="0" dirty="0">
              <a:ln>
                <a:noFill/>
              </a:ln>
              <a:solidFill>
                <a:schemeClr val="tx1"/>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sz="2000" b="0" i="0" u="none" strike="noStrike" kern="100" cap="none" spc="0" normalizeH="0" baseline="0" noProof="0" dirty="0" err="1">
                <a:ln>
                  <a:noFill/>
                </a:ln>
                <a:solidFill>
                  <a:schemeClr val="tx1"/>
                </a:solidFill>
                <a:effectLst/>
                <a:uLnTx/>
                <a:uFillTx/>
                <a:cs typeface="+mn-ea"/>
                <a:sym typeface="+mn-lt"/>
              </a:rPr>
              <a:t>变更控制</a:t>
            </a:r>
            <a:endParaRPr kumimoji="0" lang="en-US" sz="2000" b="0" i="0" u="none" strike="noStrike" kern="100" cap="none" spc="0" normalizeH="0" baseline="0" noProof="0" dirty="0">
              <a:ln>
                <a:noFill/>
              </a:ln>
              <a:solidFill>
                <a:schemeClr val="tx1"/>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配置项的审核和验证</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配置项的跟踪和报告</a:t>
            </a:r>
            <a:endParaRPr lang="en-US" altLang="zh-CN" sz="2000" kern="100" dirty="0">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配置项的库的建立和备份</a:t>
            </a:r>
          </a:p>
        </p:txBody>
      </p:sp>
      <p:pic>
        <p:nvPicPr>
          <p:cNvPr id="26" name="图片 2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27" name="矩形 26"/>
          <p:cNvSpPr/>
          <p:nvPr/>
        </p:nvSpPr>
        <p:spPr>
          <a:xfrm>
            <a:off x="7037559"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8"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9"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模型集成</a:t>
            </a:r>
          </a:p>
        </p:txBody>
      </p:sp>
      <p:cxnSp>
        <p:nvCxnSpPr>
          <p:cNvPr id="30" name="直接连接符 29"/>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32" name="直接连接符 31"/>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TextBox 9"/>
          <p:cNvSpPr txBox="1"/>
          <p:nvPr/>
        </p:nvSpPr>
        <p:spPr>
          <a:xfrm>
            <a:off x="9203690" y="243840"/>
            <a:ext cx="257238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34" name="直接连接符 33"/>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Part.04</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智能化软件工程</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grpSp>
        <p:nvGrpSpPr>
          <p:cNvPr id="9" name="组合 8"/>
          <p:cNvGrpSpPr/>
          <p:nvPr/>
        </p:nvGrpSpPr>
        <p:grpSpPr>
          <a:xfrm>
            <a:off x="732025" y="1783842"/>
            <a:ext cx="5067300" cy="460375"/>
            <a:chOff x="797682" y="1547044"/>
            <a:chExt cx="6517915" cy="46037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0375"/>
            </a:xfrm>
            <a:prstGeom prst="rect">
              <a:avLst/>
            </a:prstGeom>
            <a:noFill/>
          </p:spPr>
          <p:txBody>
            <a:bodyPr wrap="square" rtlCol="0">
              <a:spAutoFit/>
            </a:bodyPr>
            <a:lstStyle/>
            <a:p>
              <a:r>
                <a:rPr lang="zh-CN" altLang="en-US" sz="2400" dirty="0">
                  <a:cs typeface="+mn-ea"/>
                  <a:sym typeface="+mn-lt"/>
                </a:rPr>
                <a:t>概要</a:t>
              </a:r>
            </a:p>
          </p:txBody>
        </p:sp>
      </p:grpSp>
      <p:sp>
        <p:nvSpPr>
          <p:cNvPr id="7" name="矩形 6"/>
          <p:cNvSpPr/>
          <p:nvPr/>
        </p:nvSpPr>
        <p:spPr>
          <a:xfrm>
            <a:off x="761879" y="2244217"/>
            <a:ext cx="10195869" cy="3359318"/>
          </a:xfrm>
          <a:prstGeom prst="rect">
            <a:avLst/>
          </a:prstGeom>
        </p:spPr>
        <p:txBody>
          <a:bodyPr wrap="square">
            <a:spAutoFit/>
          </a:bodyPr>
          <a:lstStyle/>
          <a:p>
            <a:pPr marL="0" marR="0" lvl="0" indent="457200" algn="just" defTabSz="914400" rtl="0" eaLnBrk="1" fontAlgn="base" latinLnBrk="0" hangingPunct="1">
              <a:lnSpc>
                <a:spcPct val="150000"/>
              </a:lnSpc>
              <a:spcBef>
                <a:spcPct val="0"/>
              </a:spcBef>
              <a:spcAft>
                <a:spcPts val="0"/>
              </a:spcAft>
              <a:buClrTx/>
              <a:buSzTx/>
              <a:buFontTx/>
              <a:buNone/>
              <a:defRPr/>
            </a:pPr>
            <a:r>
              <a:rPr kumimoji="0" lang="en-US" altLang="zh-CN" sz="2400" b="0" i="0" u="none" strike="noStrike" kern="100" cap="none" spc="0" normalizeH="0" baseline="0" noProof="0" dirty="0">
                <a:ln>
                  <a:noFill/>
                </a:ln>
                <a:solidFill>
                  <a:schemeClr val="tx1"/>
                </a:solidFill>
                <a:effectLst/>
                <a:uLnTx/>
                <a:uFillTx/>
                <a:cs typeface="+mn-ea"/>
                <a:sym typeface="+mn-lt"/>
              </a:rPr>
              <a:t> </a:t>
            </a:r>
            <a:r>
              <a:rPr kumimoji="0" lang="zh-CN" altLang="zh-CN" sz="2000" b="0" i="0" u="none" strike="noStrike" kern="100" cap="none" spc="0" normalizeH="0" baseline="0" noProof="0" dirty="0">
                <a:ln>
                  <a:noFill/>
                </a:ln>
                <a:solidFill>
                  <a:schemeClr val="tx1"/>
                </a:solidFill>
                <a:effectLst/>
                <a:uLnTx/>
                <a:uFillTx/>
                <a:cs typeface="+mn-ea"/>
                <a:sym typeface="+mn-lt"/>
              </a:rPr>
              <a:t>智能化软件工程是信息技术与人工智能深度融合的结果，利用机器学习、深度学习等AI技术改进开发和维护流程。</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r>
              <a:rPr kumimoji="0" lang="zh-CN" altLang="zh-CN" sz="2000" b="0" i="0" u="none" strike="noStrike" kern="100" cap="none" spc="0" normalizeH="0" baseline="0" noProof="0" dirty="0">
                <a:ln>
                  <a:noFill/>
                </a:ln>
                <a:solidFill>
                  <a:schemeClr val="tx1"/>
                </a:solidFill>
                <a:effectLst/>
                <a:uLnTx/>
                <a:uFillTx/>
                <a:cs typeface="+mn-ea"/>
                <a:sym typeface="+mn-lt"/>
              </a:rPr>
              <a:t>深度学习在自动化测试中</a:t>
            </a:r>
            <a:r>
              <a:rPr kumimoji="0" lang="zh-CN" altLang="en-US" sz="2000" b="0" i="0" u="none" strike="noStrike" kern="100" cap="none" spc="0" normalizeH="0" baseline="0" noProof="0" dirty="0">
                <a:ln>
                  <a:noFill/>
                </a:ln>
                <a:solidFill>
                  <a:schemeClr val="tx1"/>
                </a:solidFill>
                <a:effectLst/>
                <a:uLnTx/>
                <a:uFillTx/>
                <a:cs typeface="+mn-ea"/>
                <a:sym typeface="+mn-lt"/>
              </a:rPr>
              <a:t>的</a:t>
            </a:r>
            <a:r>
              <a:rPr kumimoji="0" lang="zh-CN" altLang="en-US" sz="2000" b="0" i="0" u="none" strike="noStrike" kern="100" cap="none" spc="0" normalizeH="0" baseline="0" noProof="0" dirty="0">
                <a:ln>
                  <a:noFill/>
                </a:ln>
                <a:solidFill>
                  <a:srgbClr val="C00000"/>
                </a:solidFill>
                <a:effectLst/>
                <a:uLnTx/>
                <a:uFillTx/>
                <a:cs typeface="+mn-ea"/>
                <a:sym typeface="+mn-lt"/>
              </a:rPr>
              <a:t>作用</a:t>
            </a:r>
            <a:endParaRPr kumimoji="0" lang="en-US" altLang="zh-CN" sz="2000" b="0" i="0" u="none" strike="noStrike" kern="100" cap="none" spc="0" normalizeH="0" baseline="0" noProof="0" dirty="0">
              <a:ln>
                <a:noFill/>
              </a:ln>
              <a:solidFill>
                <a:srgbClr val="C00000"/>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lang="zh-CN" altLang="zh-CN" sz="2000" b="0" i="0" u="none" strike="noStrike" kern="100" cap="none" spc="0" normalizeH="0" baseline="0" noProof="0" dirty="0">
                <a:ln>
                  <a:noFill/>
                </a:ln>
                <a:solidFill>
                  <a:schemeClr val="tx1"/>
                </a:solidFill>
                <a:effectLst/>
                <a:uLnTx/>
                <a:uFillTx/>
                <a:cs typeface="+mn-ea"/>
                <a:sym typeface="+mn-lt"/>
              </a:rPr>
              <a:t>预测缺陷</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lang="zh-CN" altLang="zh-CN" sz="2000" b="0" i="0" u="none" strike="noStrike" kern="100" cap="none" spc="0" normalizeH="0" baseline="0" noProof="0" dirty="0">
                <a:ln>
                  <a:noFill/>
                </a:ln>
                <a:solidFill>
                  <a:schemeClr val="tx1"/>
                </a:solidFill>
                <a:effectLst/>
                <a:uLnTx/>
                <a:uFillTx/>
                <a:cs typeface="+mn-ea"/>
                <a:sym typeface="+mn-lt"/>
              </a:rPr>
              <a:t>优化测试用例</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lang="zh-CN" altLang="zh-CN" sz="2000" b="0" i="0" u="none" strike="noStrike" kern="100" cap="none" spc="0" normalizeH="0" baseline="0" noProof="0" dirty="0">
                <a:ln>
                  <a:noFill/>
                </a:ln>
                <a:solidFill>
                  <a:schemeClr val="tx1"/>
                </a:solidFill>
                <a:effectLst/>
                <a:uLnTx/>
                <a:uFillTx/>
                <a:cs typeface="+mn-ea"/>
                <a:sym typeface="+mn-lt"/>
              </a:rPr>
              <a:t>提升软件质量</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lvl="1" algn="just" fontAlgn="base">
              <a:lnSpc>
                <a:spcPct val="150000"/>
              </a:lnSpc>
              <a:spcBef>
                <a:spcPct val="0"/>
              </a:spcBef>
              <a:buClr>
                <a:srgbClr val="0054A3"/>
              </a:buClr>
              <a:defRPr/>
            </a:pPr>
            <a:r>
              <a:rPr lang="zh-CN" altLang="en-US" sz="2000" dirty="0"/>
              <a:t>尽管存在挑战，技术进步将推动软件开发向更高自动化和智能化发展，带来行业变革。</a:t>
            </a:r>
            <a:endParaRPr kumimoji="0" lang="en-US" altLang="zh-CN" sz="2000" b="0" i="0" u="none" strike="noStrike" kern="100" cap="none" spc="0" normalizeH="0" baseline="0" noProof="0" dirty="0">
              <a:ln>
                <a:noFill/>
              </a:ln>
              <a:solidFill>
                <a:schemeClr val="tx1"/>
              </a:solidFill>
              <a:effectLst/>
              <a:uLnTx/>
              <a:uFillTx/>
              <a:cs typeface="+mn-ea"/>
              <a:sym typeface="+mn-lt"/>
            </a:endParaRPr>
          </a:p>
        </p:txBody>
      </p:sp>
      <p:sp>
        <p:nvSpPr>
          <p:cNvPr id="2" name="TextBox 6"/>
          <p:cNvSpPr txBox="1"/>
          <p:nvPr/>
        </p:nvSpPr>
        <p:spPr>
          <a:xfrm>
            <a:off x="425450" y="1106170"/>
            <a:ext cx="328231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4 </a:t>
            </a:r>
            <a:r>
              <a:rPr lang="zh-CN" altLang="en-US" sz="2800" b="1" dirty="0">
                <a:solidFill>
                  <a:schemeClr val="tx1">
                    <a:lumMod val="65000"/>
                    <a:lumOff val="35000"/>
                  </a:schemeClr>
                </a:solidFill>
                <a:cs typeface="+mn-ea"/>
                <a:sym typeface="+mn-lt"/>
              </a:rPr>
              <a:t>智能化软件工程</a:t>
            </a: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19" name="矩形 18"/>
          <p:cNvSpPr/>
          <p:nvPr/>
        </p:nvSpPr>
        <p:spPr>
          <a:xfrm>
            <a:off x="8971915" y="0"/>
            <a:ext cx="2553970" cy="79184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0"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1"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23" name="直接连接符 22"/>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25" name="直接连接符 24"/>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9"/>
          <p:cNvSpPr txBox="1"/>
          <p:nvPr/>
        </p:nvSpPr>
        <p:spPr>
          <a:xfrm>
            <a:off x="9203690" y="243840"/>
            <a:ext cx="2160270"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智能化软件工程</a:t>
            </a:r>
          </a:p>
        </p:txBody>
      </p:sp>
      <p:cxnSp>
        <p:nvCxnSpPr>
          <p:cNvPr id="29" name="直接连接符 28"/>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76AF5046-1545-A301-BD67-C1F6F89C221B}"/>
              </a:ext>
            </a:extLst>
          </p:cNvPr>
          <p:cNvSpPr txBox="1"/>
          <p:nvPr/>
        </p:nvSpPr>
        <p:spPr>
          <a:xfrm>
            <a:off x="5270743" y="3263900"/>
            <a:ext cx="6949550" cy="1417568"/>
          </a:xfrm>
          <a:prstGeom prst="rect">
            <a:avLst/>
          </a:prstGeom>
          <a:noFill/>
        </p:spPr>
        <p:txBody>
          <a:bodyPr wrap="square">
            <a:spAutoFit/>
          </a:bodyPr>
          <a:lstStyle/>
          <a:p>
            <a:pPr>
              <a:lnSpc>
                <a:spcPct val="150000"/>
              </a:lnSpc>
            </a:pPr>
            <a:r>
              <a:rPr lang="zh-CN" altLang="en-US" sz="2000" dirty="0"/>
              <a:t>大型语言模型</a:t>
            </a:r>
            <a:r>
              <a:rPr lang="zh-CN" altLang="en-US" sz="2000" dirty="0">
                <a:solidFill>
                  <a:srgbClr val="C00000"/>
                </a:solidFill>
              </a:rPr>
              <a:t>作用</a:t>
            </a:r>
            <a:endParaRPr lang="en-US" altLang="zh-CN" sz="2000" dirty="0">
              <a:solidFill>
                <a:srgbClr val="C00000"/>
              </a:solidFill>
            </a:endParaRPr>
          </a:p>
          <a:p>
            <a:pPr marL="800100" lvl="1" indent="-342900">
              <a:lnSpc>
                <a:spcPct val="150000"/>
              </a:lnSpc>
              <a:buClr>
                <a:srgbClr val="0054A3"/>
              </a:buClr>
              <a:buFont typeface="Wingdings" panose="05000000000000000000" pitchFamily="2" charset="2"/>
              <a:buChar char="p"/>
            </a:pPr>
            <a:r>
              <a:rPr lang="zh-CN" altLang="en-US" sz="2000" dirty="0"/>
              <a:t>需求分析阶段：理解用户需求，生成设计文档</a:t>
            </a:r>
            <a:endParaRPr lang="en-US" altLang="zh-CN" sz="2000" dirty="0"/>
          </a:p>
          <a:p>
            <a:pPr marL="800100" lvl="1" indent="-342900">
              <a:lnSpc>
                <a:spcPct val="150000"/>
              </a:lnSpc>
              <a:buClr>
                <a:srgbClr val="0054A3"/>
              </a:buClr>
              <a:buFont typeface="Wingdings" panose="05000000000000000000" pitchFamily="2" charset="2"/>
              <a:buChar char="p"/>
            </a:pPr>
            <a:r>
              <a:rPr lang="zh-CN" altLang="en-US" sz="2000" dirty="0"/>
              <a:t>维护阶段：定位问题，提出修复建议，生成修复代码</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dirty="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dirty="0">
                <a:cs typeface="+mn-ea"/>
                <a:sym typeface="+mn-lt"/>
              </a:endParaRPr>
            </a:p>
          </p:txBody>
        </p:sp>
      </p:grpSp>
      <p:sp>
        <p:nvSpPr>
          <p:cNvPr id="8" name="文本框 7"/>
          <p:cNvSpPr txBox="1"/>
          <p:nvPr/>
        </p:nvSpPr>
        <p:spPr>
          <a:xfrm>
            <a:off x="5491220" y="3502820"/>
            <a:ext cx="1176925" cy="461665"/>
          </a:xfrm>
          <a:prstGeom prst="rect">
            <a:avLst/>
          </a:prstGeom>
          <a:noFill/>
        </p:spPr>
        <p:txBody>
          <a:bodyPr wrap="none" rtlCol="0">
            <a:spAutoFit/>
          </a:bodyPr>
          <a:lstStyle/>
          <a:p>
            <a:r>
              <a:rPr lang="en-US" altLang="zh-CN" sz="2400" dirty="0">
                <a:solidFill>
                  <a:srgbClr val="0070C0"/>
                </a:solidFill>
                <a:cs typeface="+mn-ea"/>
                <a:sym typeface="+mn-lt"/>
              </a:rPr>
              <a:t>Part.02</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敏捷软件开发</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grpSp>
        <p:nvGrpSpPr>
          <p:cNvPr id="9" name="组合 8"/>
          <p:cNvGrpSpPr/>
          <p:nvPr/>
        </p:nvGrpSpPr>
        <p:grpSpPr>
          <a:xfrm>
            <a:off x="756285" y="1746532"/>
            <a:ext cx="5067300" cy="460375"/>
            <a:chOff x="797682" y="1547044"/>
            <a:chExt cx="6517915" cy="46037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0375"/>
            </a:xfrm>
            <a:prstGeom prst="rect">
              <a:avLst/>
            </a:prstGeom>
            <a:noFill/>
          </p:spPr>
          <p:txBody>
            <a:bodyPr wrap="square" rtlCol="0">
              <a:spAutoFit/>
            </a:bodyPr>
            <a:lstStyle/>
            <a:p>
              <a:r>
                <a:rPr lang="zh-CN" altLang="en-US" sz="2400" dirty="0">
                  <a:cs typeface="+mn-ea"/>
                  <a:sym typeface="+mn-lt"/>
                </a:rPr>
                <a:t>概要</a:t>
              </a:r>
            </a:p>
          </p:txBody>
        </p:sp>
      </p:grpSp>
      <p:sp>
        <p:nvSpPr>
          <p:cNvPr id="7" name="矩形 6"/>
          <p:cNvSpPr/>
          <p:nvPr/>
        </p:nvSpPr>
        <p:spPr>
          <a:xfrm>
            <a:off x="998065" y="2184181"/>
            <a:ext cx="10195869" cy="5113644"/>
          </a:xfrm>
          <a:prstGeom prst="rect">
            <a:avLst/>
          </a:prstGeom>
        </p:spPr>
        <p:txBody>
          <a:bodyPr wrap="square">
            <a:spAutoFit/>
          </a:bodyPr>
          <a:lstStyle/>
          <a:p>
            <a:pPr marL="0" marR="0" lvl="0" indent="457200" algn="just" defTabSz="914400" rtl="0" eaLnBrk="1" fontAlgn="base" latinLnBrk="0" hangingPunct="1">
              <a:lnSpc>
                <a:spcPct val="150000"/>
              </a:lnSpc>
              <a:spcBef>
                <a:spcPct val="0"/>
              </a:spcBef>
              <a:spcAft>
                <a:spcPts val="0"/>
              </a:spcAft>
              <a:buClrTx/>
              <a:buSzTx/>
              <a:buFontTx/>
              <a:buNone/>
              <a:defRPr/>
            </a:pPr>
            <a:r>
              <a:rPr kumimoji="0" lang="zh-CN" altLang="en-US" sz="2000" b="0" i="0" u="none" strike="noStrike" kern="100" cap="none" spc="0" normalizeH="0" baseline="0" noProof="0" dirty="0">
                <a:ln>
                  <a:noFill/>
                </a:ln>
                <a:solidFill>
                  <a:srgbClr val="C00000"/>
                </a:solidFill>
                <a:effectLst/>
                <a:uLnTx/>
                <a:uFillTx/>
                <a:cs typeface="+mn-ea"/>
                <a:sym typeface="+mn-lt"/>
              </a:rPr>
              <a:t>定义</a:t>
            </a:r>
            <a:r>
              <a:rPr kumimoji="0" lang="zh-CN" altLang="en-US" sz="2000" b="0" i="0" u="none" strike="noStrike" kern="100" cap="none" spc="0" normalizeH="0" baseline="0" noProof="0" dirty="0">
                <a:ln>
                  <a:noFill/>
                </a:ln>
                <a:solidFill>
                  <a:schemeClr val="tx1"/>
                </a:solidFill>
                <a:effectLst/>
                <a:uLnTx/>
                <a:uFillTx/>
                <a:cs typeface="+mn-ea"/>
                <a:sym typeface="+mn-lt"/>
              </a:rPr>
              <a:t>：</a:t>
            </a:r>
            <a:r>
              <a:rPr kumimoji="0" lang="zh-CN" altLang="zh-CN" sz="2000" b="0" i="0" u="none" strike="noStrike" kern="100" cap="none" spc="0" normalizeH="0" baseline="0" noProof="0" dirty="0">
                <a:ln>
                  <a:noFill/>
                </a:ln>
                <a:solidFill>
                  <a:schemeClr val="tx1"/>
                </a:solidFill>
                <a:effectLst/>
                <a:uLnTx/>
                <a:uFillTx/>
                <a:cs typeface="+mn-ea"/>
                <a:sym typeface="+mn-lt"/>
              </a:rPr>
              <a:t>深度学习(Deep Learning)是一种机器学习的分支，是一种基于神经网络的模型，通过对大量数据进行训练和学习，从而能够实现对数据的分类、预测和识别等功能。</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r>
              <a:rPr kumimoji="0" lang="zh-CN" altLang="en-US" sz="2000" b="0" i="0" u="none" strike="noStrike" kern="100" cap="none" spc="0" normalizeH="0" baseline="0" noProof="0" dirty="0">
                <a:ln>
                  <a:noFill/>
                </a:ln>
                <a:solidFill>
                  <a:srgbClr val="C00000"/>
                </a:solidFill>
                <a:effectLst/>
                <a:uLnTx/>
                <a:uFillTx/>
                <a:cs typeface="+mn-ea"/>
                <a:sym typeface="+mn-lt"/>
              </a:rPr>
              <a:t>定义</a:t>
            </a:r>
            <a:r>
              <a:rPr kumimoji="0" lang="zh-CN" altLang="en-US" sz="2000" b="0" i="0" u="none" strike="noStrike" kern="100" cap="none" spc="0" normalizeH="0" baseline="0" noProof="0" dirty="0">
                <a:ln>
                  <a:noFill/>
                </a:ln>
                <a:solidFill>
                  <a:schemeClr val="tx1"/>
                </a:solidFill>
                <a:effectLst/>
                <a:uLnTx/>
                <a:uFillTx/>
                <a:cs typeface="+mn-ea"/>
                <a:sym typeface="+mn-lt"/>
              </a:rPr>
              <a:t>：</a:t>
            </a:r>
            <a:r>
              <a:rPr kumimoji="0" lang="zh-CN" altLang="zh-CN" sz="2000" b="0" i="0" u="none" strike="noStrike" kern="100" cap="none" spc="0" normalizeH="0" baseline="0" noProof="0" dirty="0">
                <a:ln>
                  <a:noFill/>
                </a:ln>
                <a:solidFill>
                  <a:schemeClr val="tx1"/>
                </a:solidFill>
                <a:effectLst/>
                <a:uLnTx/>
                <a:uFillTx/>
                <a:cs typeface="+mn-ea"/>
                <a:sym typeface="+mn-lt"/>
              </a:rPr>
              <a:t>语音识别自动化测试(Automated</a:t>
            </a:r>
            <a:r>
              <a:rPr kumimoji="0" lang="en-US" altLang="zh-CN" sz="2000" b="0" i="0" u="none" strike="noStrike" kern="100" cap="none" spc="0" normalizeH="0" baseline="0" noProof="0" dirty="0">
                <a:ln>
                  <a:noFill/>
                </a:ln>
                <a:solidFill>
                  <a:schemeClr val="tx1"/>
                </a:solidFill>
                <a:effectLst/>
                <a:uLnTx/>
                <a:uFillTx/>
                <a:cs typeface="+mn-ea"/>
                <a:sym typeface="+mn-lt"/>
              </a:rPr>
              <a:t> </a:t>
            </a:r>
            <a:r>
              <a:rPr kumimoji="0" lang="zh-CN" altLang="zh-CN" sz="2000" b="0" i="0" u="none" strike="noStrike" kern="100" cap="none" spc="0" normalizeH="0" baseline="0" noProof="0" dirty="0">
                <a:ln>
                  <a:noFill/>
                </a:ln>
                <a:solidFill>
                  <a:schemeClr val="tx1"/>
                </a:solidFill>
                <a:effectLst/>
                <a:uLnTx/>
                <a:uFillTx/>
                <a:cs typeface="+mn-ea"/>
                <a:sym typeface="+mn-lt"/>
              </a:rPr>
              <a:t>Testing)是指利用测试工具和技术，自动执行测试用例和检查点，以验证软件系统的正确性完整性和性能等方面的特性。</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r>
              <a:rPr lang="zh-CN" altLang="en-US" sz="2000" kern="100" dirty="0">
                <a:cs typeface="+mn-ea"/>
                <a:sym typeface="+mn-lt"/>
              </a:rPr>
              <a:t>深度学习应用领域</a:t>
            </a:r>
            <a:endParaRPr lang="en-US" altLang="zh-CN" sz="2000" kern="100" dirty="0">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lang="zh-CN" altLang="en-US" sz="2000" b="0" i="0" u="none" strike="noStrike" kern="100" cap="none" spc="0" normalizeH="0" baseline="0" noProof="0" dirty="0">
                <a:ln>
                  <a:noFill/>
                </a:ln>
                <a:solidFill>
                  <a:schemeClr val="tx1"/>
                </a:solidFill>
                <a:effectLst/>
                <a:uLnTx/>
                <a:uFillTx/>
                <a:cs typeface="+mn-ea"/>
                <a:sym typeface="+mn-lt"/>
              </a:rPr>
              <a:t>图</a:t>
            </a:r>
            <a:r>
              <a:rPr kumimoji="0" lang="zh-CN" altLang="zh-CN" sz="2000" b="0" i="0" u="none" strike="noStrike" kern="100" cap="none" spc="0" normalizeH="0" baseline="0" noProof="0" dirty="0">
                <a:ln>
                  <a:noFill/>
                </a:ln>
                <a:solidFill>
                  <a:schemeClr val="tx1"/>
                </a:solidFill>
                <a:effectLst/>
                <a:uLnTx/>
                <a:uFillTx/>
                <a:cs typeface="+mn-ea"/>
                <a:sym typeface="+mn-lt"/>
              </a:rPr>
              <a:t>像识别</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lang="zh-CN" altLang="zh-CN" sz="2000" b="0" i="0" u="none" strike="noStrike" kern="100" cap="none" spc="0" normalizeH="0" baseline="0" noProof="0" dirty="0">
                <a:ln>
                  <a:noFill/>
                </a:ln>
                <a:solidFill>
                  <a:schemeClr val="tx1"/>
                </a:solidFill>
                <a:effectLst/>
                <a:uLnTx/>
                <a:uFillTx/>
                <a:cs typeface="+mn-ea"/>
                <a:sym typeface="+mn-lt"/>
              </a:rPr>
              <a:t>自然语言处理</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lang="zh-CN" altLang="en-US" sz="2000" kern="100" dirty="0">
                <a:cs typeface="+mn-ea"/>
                <a:sym typeface="+mn-lt"/>
              </a:rPr>
              <a:t>语音识别</a:t>
            </a:r>
            <a:endParaRPr lang="en-US" altLang="zh-CN" sz="2000" kern="100" dirty="0">
              <a:cs typeface="+mn-ea"/>
              <a:sym typeface="+mn-lt"/>
            </a:endParaRPr>
          </a:p>
          <a:p>
            <a:pPr lvl="1" algn="just" fontAlgn="base">
              <a:lnSpc>
                <a:spcPct val="150000"/>
              </a:lnSpc>
              <a:spcBef>
                <a:spcPct val="0"/>
              </a:spcBef>
              <a:buClr>
                <a:srgbClr val="0054A3"/>
              </a:buClr>
              <a:defRPr/>
            </a:pPr>
            <a:r>
              <a:rPr lang="zh-CN" altLang="en-US" sz="2000" kern="100" dirty="0">
                <a:cs typeface="+mn-ea"/>
                <a:sym typeface="+mn-lt"/>
              </a:rPr>
              <a:t>将深度学习应用于自动化测试，可以通过训练深度神经网络来预测和检测软件缺陷和问题，从而实现更高效、更准确的测试。</a:t>
            </a:r>
            <a:endParaRPr lang="en-US" altLang="zh-CN" sz="2000" kern="100" dirty="0">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lang="en-US" altLang="zh-CN" sz="2000" b="0" i="0" u="none" strike="noStrike" kern="100" cap="none" spc="0" normalizeH="0" baseline="0" noProof="0" dirty="0">
              <a:ln>
                <a:noFill/>
              </a:ln>
              <a:solidFill>
                <a:schemeClr val="tx1"/>
              </a:solidFill>
              <a:effectLst/>
              <a:uLnTx/>
              <a:uFillTx/>
              <a:cs typeface="+mn-ea"/>
              <a:sym typeface="+mn-lt"/>
            </a:endParaRPr>
          </a:p>
        </p:txBody>
      </p:sp>
      <p:sp>
        <p:nvSpPr>
          <p:cNvPr id="2" name="TextBox 6"/>
          <p:cNvSpPr txBox="1"/>
          <p:nvPr/>
        </p:nvSpPr>
        <p:spPr>
          <a:xfrm>
            <a:off x="425450" y="1106170"/>
            <a:ext cx="539813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4.1 </a:t>
            </a:r>
            <a:r>
              <a:rPr lang="zh-CN" altLang="en-US" sz="2800" b="1" dirty="0">
                <a:solidFill>
                  <a:schemeClr val="tx1">
                    <a:lumMod val="65000"/>
                    <a:lumOff val="35000"/>
                  </a:schemeClr>
                </a:solidFill>
                <a:cs typeface="+mn-ea"/>
                <a:sym typeface="+mn-lt"/>
              </a:rPr>
              <a:t>深度学习与自动化测试</a:t>
            </a: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19" name="矩形 18"/>
          <p:cNvSpPr/>
          <p:nvPr/>
        </p:nvSpPr>
        <p:spPr>
          <a:xfrm>
            <a:off x="8971915" y="0"/>
            <a:ext cx="2553970" cy="79184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0"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1"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23" name="直接连接符 22"/>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25" name="直接连接符 24"/>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9"/>
          <p:cNvSpPr txBox="1"/>
          <p:nvPr/>
        </p:nvSpPr>
        <p:spPr>
          <a:xfrm>
            <a:off x="9203690" y="243840"/>
            <a:ext cx="2160270"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智能化软件工程</a:t>
            </a:r>
          </a:p>
        </p:txBody>
      </p:sp>
      <p:cxnSp>
        <p:nvCxnSpPr>
          <p:cNvPr id="29" name="直接连接符 28"/>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83B19809-91AE-0909-1601-AD6551C1BA2C}"/>
              </a:ext>
            </a:extLst>
          </p:cNvPr>
          <p:cNvSpPr txBox="1"/>
          <p:nvPr/>
        </p:nvSpPr>
        <p:spPr>
          <a:xfrm>
            <a:off x="4418382" y="4032219"/>
            <a:ext cx="6331906" cy="1417568"/>
          </a:xfrm>
          <a:prstGeom prst="rect">
            <a:avLst/>
          </a:prstGeom>
          <a:noFill/>
        </p:spPr>
        <p:txBody>
          <a:bodyPr wrap="square">
            <a:spAutoFit/>
          </a:bodyPr>
          <a:lstStyle/>
          <a:p>
            <a:pPr marL="0" marR="0" lvl="0" indent="457200" algn="just" defTabSz="914400" rtl="0" eaLnBrk="1" fontAlgn="base" latinLnBrk="0" hangingPunct="1">
              <a:lnSpc>
                <a:spcPct val="150000"/>
              </a:lnSpc>
              <a:spcBef>
                <a:spcPct val="0"/>
              </a:spcBef>
              <a:spcAft>
                <a:spcPts val="0"/>
              </a:spcAft>
              <a:buClrTx/>
              <a:buSzTx/>
              <a:buFontTx/>
              <a:buNone/>
              <a:defRPr/>
            </a:pPr>
            <a:r>
              <a:rPr kumimoji="0" lang="zh-CN" altLang="zh-CN" sz="2000" b="0" i="0" u="none" strike="noStrike" kern="100" cap="none" spc="0" normalizeH="0" baseline="0" noProof="0" dirty="0">
                <a:ln>
                  <a:noFill/>
                </a:ln>
                <a:solidFill>
                  <a:schemeClr val="tx1"/>
                </a:solidFill>
                <a:effectLst/>
                <a:uLnTx/>
                <a:uFillTx/>
                <a:cs typeface="+mn-ea"/>
                <a:sym typeface="+mn-lt"/>
              </a:rPr>
              <a:t>自动化测试</a:t>
            </a:r>
            <a:r>
              <a:rPr kumimoji="0" lang="zh-CN" altLang="en-US" sz="2000" b="0" i="0" u="none" strike="noStrike" kern="100" cap="none" spc="0" normalizeH="0" baseline="0" noProof="0" dirty="0">
                <a:ln>
                  <a:noFill/>
                </a:ln>
                <a:solidFill>
                  <a:schemeClr val="tx1"/>
                </a:solidFill>
                <a:effectLst/>
                <a:uLnTx/>
                <a:uFillTx/>
                <a:cs typeface="+mn-ea"/>
                <a:sym typeface="+mn-lt"/>
              </a:rPr>
              <a:t>优点</a:t>
            </a:r>
            <a:endParaRPr kumimoji="0" lang="en-US" altLang="zh-CN" sz="2000" b="0" i="0" u="none" strike="noStrike" kern="100" cap="none" spc="0" normalizeH="0" baseline="0" noProof="0" dirty="0">
              <a:ln>
                <a:noFill/>
              </a:ln>
              <a:solidFill>
                <a:schemeClr val="tx1"/>
              </a:solidFill>
              <a:effectLst/>
              <a:uLnTx/>
              <a:uFillTx/>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lang="zh-CN" altLang="zh-CN" sz="2000" b="0" i="0" u="none" strike="noStrike" kern="100" cap="none" spc="0" normalizeH="0" baseline="0" noProof="0" dirty="0">
                <a:ln>
                  <a:noFill/>
                </a:ln>
                <a:solidFill>
                  <a:schemeClr val="tx1"/>
                </a:solidFill>
                <a:effectLst/>
                <a:uLnTx/>
                <a:uFillTx/>
                <a:cs typeface="+mn-ea"/>
                <a:sym typeface="+mn-lt"/>
              </a:rPr>
              <a:t>提高测试的效率和可靠性</a:t>
            </a:r>
            <a:endParaRPr lang="en-US" altLang="zh-CN" sz="2000" kern="100" dirty="0">
              <a:cs typeface="+mn-ea"/>
              <a:sym typeface="+mn-lt"/>
            </a:endParaRPr>
          </a:p>
          <a:p>
            <a:pPr marL="1257300" lvl="2" indent="-342900" algn="just" fontAlgn="base">
              <a:lnSpc>
                <a:spcPct val="150000"/>
              </a:lnSpc>
              <a:spcBef>
                <a:spcPct val="0"/>
              </a:spcBef>
              <a:buClr>
                <a:srgbClr val="0054A3"/>
              </a:buClr>
              <a:buFont typeface="Wingdings" panose="05000000000000000000" pitchFamily="2" charset="2"/>
              <a:buChar char="p"/>
              <a:defRPr/>
            </a:pPr>
            <a:r>
              <a:rPr kumimoji="0" lang="zh-CN" altLang="zh-CN" sz="2000" b="0" i="0" u="none" strike="noStrike" kern="100" cap="none" spc="0" normalizeH="0" baseline="0" noProof="0" dirty="0">
                <a:ln>
                  <a:noFill/>
                </a:ln>
                <a:solidFill>
                  <a:schemeClr val="tx1"/>
                </a:solidFill>
                <a:effectLst/>
                <a:uLnTx/>
                <a:uFillTx/>
                <a:cs typeface="+mn-ea"/>
                <a:sym typeface="+mn-lt"/>
              </a:rPr>
              <a:t>降低测试成本和风险。</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grpSp>
        <p:nvGrpSpPr>
          <p:cNvPr id="9" name="组合 8"/>
          <p:cNvGrpSpPr/>
          <p:nvPr/>
        </p:nvGrpSpPr>
        <p:grpSpPr>
          <a:xfrm>
            <a:off x="756285" y="1670832"/>
            <a:ext cx="5067300" cy="460375"/>
            <a:chOff x="797682" y="1547044"/>
            <a:chExt cx="6517915" cy="46037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0375"/>
            </a:xfrm>
            <a:prstGeom prst="rect">
              <a:avLst/>
            </a:prstGeom>
            <a:noFill/>
          </p:spPr>
          <p:txBody>
            <a:bodyPr wrap="square" rtlCol="0">
              <a:spAutoFit/>
            </a:bodyPr>
            <a:lstStyle/>
            <a:p>
              <a:r>
                <a:rPr lang="zh-CN" altLang="en-US" sz="2400" dirty="0">
                  <a:cs typeface="+mn-ea"/>
                  <a:sym typeface="+mn-lt"/>
                </a:rPr>
                <a:t>深度学习与自动化测试的应用</a:t>
              </a:r>
            </a:p>
          </p:txBody>
        </p:sp>
      </p:grpSp>
      <p:sp>
        <p:nvSpPr>
          <p:cNvPr id="2" name="TextBox 6"/>
          <p:cNvSpPr txBox="1"/>
          <p:nvPr/>
        </p:nvSpPr>
        <p:spPr>
          <a:xfrm>
            <a:off x="425450" y="1106170"/>
            <a:ext cx="539813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4.1 </a:t>
            </a:r>
            <a:r>
              <a:rPr lang="zh-CN" altLang="en-US" sz="2800" b="1" dirty="0">
                <a:solidFill>
                  <a:schemeClr val="tx1">
                    <a:lumMod val="65000"/>
                    <a:lumOff val="35000"/>
                  </a:schemeClr>
                </a:solidFill>
                <a:cs typeface="+mn-ea"/>
                <a:sym typeface="+mn-lt"/>
              </a:rPr>
              <a:t>深度学习与自动化测试</a:t>
            </a: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19" name="矩形 18"/>
          <p:cNvSpPr/>
          <p:nvPr/>
        </p:nvSpPr>
        <p:spPr>
          <a:xfrm>
            <a:off x="8971915" y="0"/>
            <a:ext cx="2553970" cy="79184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0"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1"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23" name="直接连接符 22"/>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25" name="直接连接符 24"/>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9"/>
          <p:cNvSpPr txBox="1"/>
          <p:nvPr/>
        </p:nvSpPr>
        <p:spPr>
          <a:xfrm>
            <a:off x="9203690" y="243840"/>
            <a:ext cx="2160270"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智能化软件工程</a:t>
            </a:r>
          </a:p>
        </p:txBody>
      </p:sp>
      <p:cxnSp>
        <p:nvCxnSpPr>
          <p:cNvPr id="29" name="直接连接符 28"/>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 name="文本框 3">
            <a:extLst>
              <a:ext uri="{FF2B5EF4-FFF2-40B4-BE49-F238E27FC236}">
                <a16:creationId xmlns:a16="http://schemas.microsoft.com/office/drawing/2014/main" id="{772A3026-F3E1-8B65-36C8-D01E95CAF978}"/>
              </a:ext>
            </a:extLst>
          </p:cNvPr>
          <p:cNvSpPr txBox="1"/>
          <p:nvPr/>
        </p:nvSpPr>
        <p:spPr>
          <a:xfrm>
            <a:off x="1027134" y="2324846"/>
            <a:ext cx="8906005" cy="2862322"/>
          </a:xfrm>
          <a:prstGeom prst="rect">
            <a:avLst/>
          </a:prstGeom>
          <a:noFill/>
        </p:spPr>
        <p:txBody>
          <a:bodyPr wrap="square" rtlCol="0">
            <a:spAutoFit/>
          </a:bodyPr>
          <a:lstStyle/>
          <a:p>
            <a:pPr marL="457200" indent="-457200">
              <a:buClr>
                <a:srgbClr val="0054A3"/>
              </a:buClr>
              <a:buFont typeface="Wingdings" panose="05000000000000000000" pitchFamily="2" charset="2"/>
              <a:buChar char="p"/>
            </a:pPr>
            <a:r>
              <a:rPr lang="zh-CN" altLang="en-US" sz="2400" dirty="0"/>
              <a:t>图像识别</a:t>
            </a:r>
            <a:endParaRPr lang="en-US" altLang="zh-CN" sz="2400" dirty="0"/>
          </a:p>
          <a:p>
            <a:pPr marL="457200" indent="-457200">
              <a:buClr>
                <a:srgbClr val="0054A3"/>
              </a:buClr>
              <a:buFont typeface="Wingdings" panose="05000000000000000000" pitchFamily="2" charset="2"/>
              <a:buChar char="p"/>
            </a:pPr>
            <a:r>
              <a:rPr lang="zh-CN" altLang="en-US" sz="2400" dirty="0"/>
              <a:t>异常检测</a:t>
            </a:r>
            <a:endParaRPr lang="en-US" altLang="zh-CN" sz="2400" dirty="0"/>
          </a:p>
          <a:p>
            <a:pPr marL="457200" indent="-457200">
              <a:buClr>
                <a:srgbClr val="0054A3"/>
              </a:buClr>
              <a:buFont typeface="Wingdings" panose="05000000000000000000" pitchFamily="2" charset="2"/>
              <a:buChar char="p"/>
            </a:pPr>
            <a:r>
              <a:rPr lang="zh-CN" altLang="en-US" sz="2400" dirty="0"/>
              <a:t>预测测试结果</a:t>
            </a:r>
            <a:endParaRPr lang="en-US" altLang="zh-CN" sz="2400" dirty="0"/>
          </a:p>
          <a:p>
            <a:pPr marL="457200" indent="-457200">
              <a:buClr>
                <a:srgbClr val="0054A3"/>
              </a:buClr>
              <a:buFont typeface="Wingdings" panose="05000000000000000000" pitchFamily="2" charset="2"/>
              <a:buChar char="p"/>
            </a:pPr>
            <a:r>
              <a:rPr lang="zh-CN" altLang="en-US" sz="2400" dirty="0"/>
              <a:t>自动生成测试用例</a:t>
            </a:r>
            <a:endParaRPr lang="en-US" altLang="zh-CN" sz="2400" dirty="0"/>
          </a:p>
          <a:p>
            <a:pPr marL="457200" indent="-457200">
              <a:buClr>
                <a:srgbClr val="0054A3"/>
              </a:buClr>
              <a:buFont typeface="Wingdings" panose="05000000000000000000" pitchFamily="2" charset="2"/>
              <a:buChar char="p"/>
            </a:pPr>
            <a:r>
              <a:rPr lang="zh-CN" altLang="en-US" sz="2400" dirty="0"/>
              <a:t>智能虚拟助手</a:t>
            </a:r>
            <a:endParaRPr lang="en-US" altLang="zh-CN" sz="2400" dirty="0"/>
          </a:p>
          <a:p>
            <a:pPr marL="457200" indent="-457200">
              <a:buClr>
                <a:srgbClr val="0054A3"/>
              </a:buClr>
              <a:buFont typeface="Wingdings" panose="05000000000000000000" pitchFamily="2" charset="2"/>
              <a:buChar char="p"/>
            </a:pPr>
            <a:r>
              <a:rPr lang="zh-CN" altLang="en-US" sz="2400" dirty="0"/>
              <a:t>代码质量检测</a:t>
            </a:r>
            <a:endParaRPr lang="en-US" altLang="zh-CN" sz="2400" dirty="0"/>
          </a:p>
          <a:p>
            <a:endParaRPr lang="en-US" altLang="zh-CN" dirty="0"/>
          </a:p>
          <a:p>
            <a:endParaRPr lang="zh-CN" alt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grpSp>
        <p:nvGrpSpPr>
          <p:cNvPr id="9" name="组合 8"/>
          <p:cNvGrpSpPr/>
          <p:nvPr/>
        </p:nvGrpSpPr>
        <p:grpSpPr>
          <a:xfrm>
            <a:off x="756285" y="1670878"/>
            <a:ext cx="5067300" cy="460375"/>
            <a:chOff x="797682" y="1547044"/>
            <a:chExt cx="6517915" cy="46037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0375"/>
            </a:xfrm>
            <a:prstGeom prst="rect">
              <a:avLst/>
            </a:prstGeom>
            <a:noFill/>
          </p:spPr>
          <p:txBody>
            <a:bodyPr wrap="square" rtlCol="0">
              <a:spAutoFit/>
            </a:bodyPr>
            <a:lstStyle/>
            <a:p>
              <a:r>
                <a:rPr lang="zh-CN" altLang="en-US" sz="2400" dirty="0">
                  <a:cs typeface="+mn-ea"/>
                  <a:sym typeface="+mn-lt"/>
                </a:rPr>
                <a:t>深度学习与自动化测试优点</a:t>
              </a:r>
            </a:p>
          </p:txBody>
        </p:sp>
      </p:grpSp>
      <p:sp>
        <p:nvSpPr>
          <p:cNvPr id="7" name="矩形 6"/>
          <p:cNvSpPr/>
          <p:nvPr/>
        </p:nvSpPr>
        <p:spPr>
          <a:xfrm>
            <a:off x="756285" y="2170181"/>
            <a:ext cx="10930499" cy="2236574"/>
          </a:xfrm>
          <a:prstGeom prst="rect">
            <a:avLst/>
          </a:prstGeom>
        </p:spPr>
        <p:txBody>
          <a:bodyPr wrap="square">
            <a:spAutoFit/>
          </a:bodyPr>
          <a:lstStyle/>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zh-CN" sz="2400" b="0" i="0" u="none" strike="noStrike" kern="100" cap="none" spc="0" normalizeH="0" baseline="0" noProof="0" dirty="0">
                <a:ln>
                  <a:noFill/>
                </a:ln>
                <a:solidFill>
                  <a:schemeClr val="tx1"/>
                </a:solidFill>
                <a:effectLst/>
                <a:uLnTx/>
                <a:uFillTx/>
                <a:cs typeface="+mn-ea"/>
                <a:sym typeface="+mn-lt"/>
              </a:rPr>
              <a:t>深度学习以其强大的模式识别和数据处理能力，可以进行智能预测和决策，</a:t>
            </a:r>
            <a:endParaRPr kumimoji="0" lang="en-US" altLang="zh-CN" sz="24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zh-CN" sz="2400" b="0" i="0" u="none" strike="noStrike" kern="100" cap="none" spc="0" normalizeH="0" baseline="0" noProof="0" dirty="0">
                <a:ln>
                  <a:noFill/>
                </a:ln>
                <a:solidFill>
                  <a:schemeClr val="tx1"/>
                </a:solidFill>
                <a:effectLst/>
                <a:uLnTx/>
                <a:uFillTx/>
                <a:cs typeface="+mn-ea"/>
                <a:sym typeface="+mn-lt"/>
              </a:rPr>
              <a:t>自动化测试能够减少人工操作的错误和降低时间成本。</a:t>
            </a:r>
            <a:endParaRPr kumimoji="0" lang="en-US" altLang="zh-CN" sz="2400" b="0" i="0" u="none" strike="noStrike" kern="100" cap="none" spc="0" normalizeH="0" baseline="0" noProof="0" dirty="0">
              <a:ln>
                <a:noFill/>
              </a:ln>
              <a:solidFill>
                <a:schemeClr val="tx1"/>
              </a:solidFill>
              <a:effectLst/>
              <a:uLnTx/>
              <a:uFillTx/>
              <a:cs typeface="+mn-ea"/>
              <a:sym typeface="+mn-lt"/>
            </a:endParaRPr>
          </a:p>
          <a:p>
            <a:pPr marL="457200" lvl="2" indent="-342900" algn="just" fontAlgn="base">
              <a:lnSpc>
                <a:spcPct val="150000"/>
              </a:lnSpc>
              <a:spcBef>
                <a:spcPct val="0"/>
              </a:spcBef>
              <a:buClr>
                <a:srgbClr val="0054A3"/>
              </a:buClr>
              <a:buFont typeface="Wingdings" panose="05000000000000000000" pitchFamily="2" charset="2"/>
              <a:buChar char="p"/>
              <a:defRPr/>
            </a:pPr>
            <a:r>
              <a:rPr kumimoji="0" lang="zh-CN" altLang="zh-CN" sz="2400" b="0" i="0" u="none" strike="noStrike" kern="100" cap="none" spc="0" normalizeH="0" baseline="0" noProof="0" dirty="0">
                <a:ln>
                  <a:noFill/>
                </a:ln>
                <a:solidFill>
                  <a:schemeClr val="tx1"/>
                </a:solidFill>
                <a:effectLst/>
                <a:uLnTx/>
                <a:uFillTx/>
                <a:cs typeface="+mn-ea"/>
                <a:sym typeface="+mn-lt"/>
              </a:rPr>
              <a:t>深度学习和自动化测试是两项相辅相成的技术在软件测试和质量保障方面具有巨大的潜力和应用前景</a:t>
            </a:r>
          </a:p>
        </p:txBody>
      </p:sp>
      <p:sp>
        <p:nvSpPr>
          <p:cNvPr id="2" name="TextBox 6"/>
          <p:cNvSpPr txBox="1"/>
          <p:nvPr/>
        </p:nvSpPr>
        <p:spPr>
          <a:xfrm>
            <a:off x="425450" y="1106170"/>
            <a:ext cx="539813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4.1 </a:t>
            </a:r>
            <a:r>
              <a:rPr lang="zh-CN" altLang="en-US" sz="2800" b="1" dirty="0">
                <a:solidFill>
                  <a:schemeClr val="tx1">
                    <a:lumMod val="65000"/>
                    <a:lumOff val="35000"/>
                  </a:schemeClr>
                </a:solidFill>
                <a:cs typeface="+mn-ea"/>
                <a:sym typeface="+mn-lt"/>
              </a:rPr>
              <a:t>深度学习与自动化测试</a:t>
            </a: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19" name="矩形 18"/>
          <p:cNvSpPr/>
          <p:nvPr/>
        </p:nvSpPr>
        <p:spPr>
          <a:xfrm>
            <a:off x="8971915" y="0"/>
            <a:ext cx="2553970" cy="79184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0"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1"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23" name="直接连接符 22"/>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25" name="直接连接符 24"/>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9"/>
          <p:cNvSpPr txBox="1"/>
          <p:nvPr/>
        </p:nvSpPr>
        <p:spPr>
          <a:xfrm>
            <a:off x="9203690" y="243840"/>
            <a:ext cx="2160270"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智能化软件工程</a:t>
            </a:r>
          </a:p>
        </p:txBody>
      </p:sp>
      <p:cxnSp>
        <p:nvCxnSpPr>
          <p:cNvPr id="29" name="直接连接符 28"/>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grpSp>
        <p:nvGrpSpPr>
          <p:cNvPr id="9" name="组合 8"/>
          <p:cNvGrpSpPr/>
          <p:nvPr/>
        </p:nvGrpSpPr>
        <p:grpSpPr>
          <a:xfrm>
            <a:off x="757076" y="1676155"/>
            <a:ext cx="5067300" cy="460375"/>
            <a:chOff x="797682" y="1547044"/>
            <a:chExt cx="6517915" cy="46037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0375"/>
            </a:xfrm>
            <a:prstGeom prst="rect">
              <a:avLst/>
            </a:prstGeom>
            <a:noFill/>
          </p:spPr>
          <p:txBody>
            <a:bodyPr wrap="square" rtlCol="0">
              <a:spAutoFit/>
            </a:bodyPr>
            <a:lstStyle/>
            <a:p>
              <a:r>
                <a:rPr lang="zh-CN" altLang="en-US" sz="2400" dirty="0">
                  <a:cs typeface="+mn-ea"/>
                  <a:sym typeface="+mn-lt"/>
                </a:rPr>
                <a:t>概要</a:t>
              </a:r>
            </a:p>
          </p:txBody>
        </p:sp>
      </p:grpSp>
      <p:sp>
        <p:nvSpPr>
          <p:cNvPr id="7" name="矩形 6"/>
          <p:cNvSpPr/>
          <p:nvPr/>
        </p:nvSpPr>
        <p:spPr>
          <a:xfrm>
            <a:off x="792637" y="2516105"/>
            <a:ext cx="3841993" cy="2802562"/>
          </a:xfrm>
          <a:prstGeom prst="rect">
            <a:avLst/>
          </a:prstGeom>
        </p:spPr>
        <p:txBody>
          <a:bodyPr wrap="square">
            <a:spAutoFit/>
          </a:bodyPr>
          <a:lstStyle/>
          <a:p>
            <a:pPr marL="0" marR="0" lvl="0" indent="457200" algn="just" defTabSz="914400" rtl="0" eaLnBrk="1" fontAlgn="base" latinLnBrk="0" hangingPunct="1">
              <a:lnSpc>
                <a:spcPct val="150000"/>
              </a:lnSpc>
              <a:spcBef>
                <a:spcPct val="0"/>
              </a:spcBef>
              <a:spcAft>
                <a:spcPts val="0"/>
              </a:spcAft>
              <a:buClrTx/>
              <a:buSzTx/>
              <a:buFontTx/>
              <a:buNone/>
              <a:defRPr/>
            </a:pPr>
            <a:r>
              <a:rPr kumimoji="0" lang="zh-CN" altLang="zh-CN" sz="2000" b="0" i="0" u="none" strike="noStrike" kern="100" cap="none" spc="0" normalizeH="0" baseline="0" noProof="0" dirty="0">
                <a:ln>
                  <a:noFill/>
                </a:ln>
                <a:solidFill>
                  <a:schemeClr val="tx1"/>
                </a:solidFill>
                <a:effectLst/>
                <a:uLnTx/>
                <a:uFillTx/>
                <a:cs typeface="+mn-ea"/>
                <a:sym typeface="+mn-lt"/>
              </a:rPr>
              <a:t>人工智能技术的进步使得大型语言模型（LLM）成为软件工程领域的研究热点。LLM在自然语言处理任务中广泛应用，并开始在编程语言相关的软件开发任务中受到关注。</a:t>
            </a:r>
          </a:p>
        </p:txBody>
      </p:sp>
      <p:sp>
        <p:nvSpPr>
          <p:cNvPr id="2" name="TextBox 6"/>
          <p:cNvSpPr txBox="1"/>
          <p:nvPr/>
        </p:nvSpPr>
        <p:spPr>
          <a:xfrm>
            <a:off x="425450" y="1106170"/>
            <a:ext cx="539813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4.2 </a:t>
            </a:r>
            <a:r>
              <a:rPr lang="zh-CN" altLang="en-US" sz="2800" b="1" dirty="0">
                <a:solidFill>
                  <a:schemeClr val="tx1">
                    <a:lumMod val="65000"/>
                    <a:lumOff val="35000"/>
                  </a:schemeClr>
                </a:solidFill>
                <a:cs typeface="+mn-ea"/>
                <a:sym typeface="+mn-lt"/>
              </a:rPr>
              <a:t>大语言模型与软件工程</a:t>
            </a: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19" name="矩形 18"/>
          <p:cNvSpPr/>
          <p:nvPr/>
        </p:nvSpPr>
        <p:spPr>
          <a:xfrm>
            <a:off x="8971915" y="0"/>
            <a:ext cx="2553970" cy="79184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0"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1"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23" name="直接连接符 22"/>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25" name="直接连接符 24"/>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9"/>
          <p:cNvSpPr txBox="1"/>
          <p:nvPr/>
        </p:nvSpPr>
        <p:spPr>
          <a:xfrm>
            <a:off x="9203690" y="243840"/>
            <a:ext cx="2160270"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智能化软件工程</a:t>
            </a:r>
          </a:p>
        </p:txBody>
      </p:sp>
      <p:cxnSp>
        <p:nvCxnSpPr>
          <p:cNvPr id="29" name="直接连接符 28"/>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pic>
        <p:nvPicPr>
          <p:cNvPr id="4" name="图片 3">
            <a:extLst>
              <a:ext uri="{FF2B5EF4-FFF2-40B4-BE49-F238E27FC236}">
                <a16:creationId xmlns:a16="http://schemas.microsoft.com/office/drawing/2014/main" id="{6009CBBC-FA90-7833-7BFB-F8461BCB7F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4630" y="2180735"/>
            <a:ext cx="7143750" cy="3829050"/>
          </a:xfrm>
          <a:prstGeom prst="rect">
            <a:avLst/>
          </a:prstGeom>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a:cs typeface="+mn-ea"/>
              <a:sym typeface="+mn-lt"/>
            </a:endParaRPr>
          </a:p>
        </p:txBody>
      </p:sp>
      <p:grpSp>
        <p:nvGrpSpPr>
          <p:cNvPr id="9" name="组合 8"/>
          <p:cNvGrpSpPr/>
          <p:nvPr/>
        </p:nvGrpSpPr>
        <p:grpSpPr>
          <a:xfrm>
            <a:off x="757076" y="1631950"/>
            <a:ext cx="5067300" cy="460375"/>
            <a:chOff x="797682" y="1547044"/>
            <a:chExt cx="6517915" cy="460375"/>
          </a:xfrm>
        </p:grpSpPr>
        <p:sp>
          <p:nvSpPr>
            <p:cNvPr id="10" name="矩形 9"/>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797682" y="1547044"/>
              <a:ext cx="6517915" cy="460375"/>
            </a:xfrm>
            <a:prstGeom prst="rect">
              <a:avLst/>
            </a:prstGeom>
            <a:noFill/>
          </p:spPr>
          <p:txBody>
            <a:bodyPr wrap="square" rtlCol="0">
              <a:spAutoFit/>
            </a:bodyPr>
            <a:lstStyle/>
            <a:p>
              <a:r>
                <a:rPr lang="en-US" altLang="zh-CN" sz="2400" dirty="0">
                  <a:cs typeface="+mn-ea"/>
                  <a:sym typeface="+mn-lt"/>
                </a:rPr>
                <a:t>LLMs</a:t>
              </a:r>
              <a:r>
                <a:rPr lang="zh-CN" altLang="en-US" sz="2400" dirty="0">
                  <a:cs typeface="+mn-ea"/>
                  <a:sym typeface="+mn-lt"/>
                </a:rPr>
                <a:t>在软件工程的应用领域</a:t>
              </a:r>
            </a:p>
          </p:txBody>
        </p:sp>
      </p:grpSp>
      <p:sp>
        <p:nvSpPr>
          <p:cNvPr id="7" name="矩形 6"/>
          <p:cNvSpPr/>
          <p:nvPr/>
        </p:nvSpPr>
        <p:spPr>
          <a:xfrm>
            <a:off x="998065" y="2157730"/>
            <a:ext cx="10195869" cy="3266985"/>
          </a:xfrm>
          <a:prstGeom prst="rect">
            <a:avLst/>
          </a:prstGeom>
        </p:spPr>
        <p:txBody>
          <a:bodyPr wrap="square">
            <a:spAutoFit/>
          </a:bodyPr>
          <a:lstStyle/>
          <a:p>
            <a:pPr marL="342900" marR="0" lvl="0" indent="-342900"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kumimoji="0" lang="zh-CN" altLang="en-US" sz="2400" b="0" i="0" u="none" strike="noStrike" kern="100" cap="none" spc="0" normalizeH="0" baseline="0" noProof="0" dirty="0">
                <a:ln>
                  <a:noFill/>
                </a:ln>
                <a:solidFill>
                  <a:schemeClr val="tx1"/>
                </a:solidFill>
                <a:effectLst/>
                <a:uLnTx/>
                <a:uFillTx/>
                <a:cs typeface="+mn-ea"/>
                <a:sym typeface="+mn-lt"/>
              </a:rPr>
              <a:t>需求工程与设计</a:t>
            </a:r>
            <a:endParaRPr kumimoji="0" lang="en-US" altLang="zh-CN" sz="2400" b="0" i="0" u="none" strike="noStrike" kern="100" cap="none" spc="0" normalizeH="0" baseline="0" noProof="0" dirty="0">
              <a:ln>
                <a:noFill/>
              </a:ln>
              <a:solidFill>
                <a:schemeClr val="tx1"/>
              </a:solidFill>
              <a:effectLst/>
              <a:uLnTx/>
              <a:uFillTx/>
              <a:cs typeface="+mn-ea"/>
              <a:sym typeface="+mn-lt"/>
            </a:endParaRPr>
          </a:p>
          <a:p>
            <a:pPr marL="342900" marR="0" lvl="0" indent="-342900"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kumimoji="0" lang="zh-CN" altLang="en-US" sz="2400" b="0" i="0" u="none" strike="noStrike" kern="100" cap="none" spc="0" normalizeH="0" baseline="0" noProof="0" dirty="0">
                <a:ln>
                  <a:noFill/>
                </a:ln>
                <a:solidFill>
                  <a:schemeClr val="tx1"/>
                </a:solidFill>
                <a:effectLst/>
                <a:uLnTx/>
                <a:uFillTx/>
                <a:cs typeface="+mn-ea"/>
                <a:sym typeface="+mn-lt"/>
              </a:rPr>
              <a:t>代码生成和修复</a:t>
            </a:r>
            <a:endParaRPr kumimoji="0" lang="en-US" altLang="zh-CN" sz="2400" b="0" i="0" u="none" strike="noStrike" kern="100" cap="none" spc="0" normalizeH="0" baseline="0" noProof="0" dirty="0">
              <a:ln>
                <a:noFill/>
              </a:ln>
              <a:solidFill>
                <a:schemeClr val="tx1"/>
              </a:solidFill>
              <a:effectLst/>
              <a:uLnTx/>
              <a:uFillTx/>
              <a:cs typeface="+mn-ea"/>
              <a:sym typeface="+mn-lt"/>
            </a:endParaRPr>
          </a:p>
          <a:p>
            <a:pPr marL="342900" marR="0" lvl="0" indent="-342900"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lang="zh-CN" altLang="en-US" sz="2400" kern="100" dirty="0">
                <a:cs typeface="+mn-ea"/>
                <a:sym typeface="+mn-lt"/>
              </a:rPr>
              <a:t>软件测试</a:t>
            </a:r>
            <a:endParaRPr lang="en-US" altLang="zh-CN" sz="2400" kern="100" dirty="0">
              <a:cs typeface="+mn-ea"/>
              <a:sym typeface="+mn-lt"/>
            </a:endParaRPr>
          </a:p>
          <a:p>
            <a:pPr marL="342900" marR="0" lvl="0" indent="-342900"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lang="zh-CN" altLang="en-US" sz="2400" kern="100" dirty="0">
                <a:cs typeface="+mn-ea"/>
                <a:sym typeface="+mn-lt"/>
              </a:rPr>
              <a:t>软件维护与演化</a:t>
            </a:r>
            <a:endParaRPr lang="en-US" altLang="zh-CN" sz="2400" kern="100" dirty="0">
              <a:cs typeface="+mn-ea"/>
              <a:sym typeface="+mn-lt"/>
            </a:endParaRPr>
          </a:p>
          <a:p>
            <a:pPr marL="342900" marR="0" lvl="0" indent="-342900" defTabSz="914400" rtl="0" eaLnBrk="1" fontAlgn="base" latinLnBrk="0" hangingPunct="1">
              <a:lnSpc>
                <a:spcPct val="150000"/>
              </a:lnSpc>
              <a:spcBef>
                <a:spcPct val="0"/>
              </a:spcBef>
              <a:spcAft>
                <a:spcPts val="0"/>
              </a:spcAft>
              <a:buClr>
                <a:srgbClr val="0054A3"/>
              </a:buClr>
              <a:buSzTx/>
              <a:buFont typeface="Wingdings" panose="05000000000000000000" pitchFamily="2" charset="2"/>
              <a:buChar char="p"/>
              <a:defRPr/>
            </a:pPr>
            <a:r>
              <a:rPr lang="zh-CN" altLang="en-US" sz="2400" kern="100" dirty="0">
                <a:cs typeface="+mn-ea"/>
                <a:sym typeface="+mn-lt"/>
              </a:rPr>
              <a:t>文档生成与分析</a:t>
            </a:r>
            <a:endParaRPr lang="en-US" altLang="zh-CN" sz="2400" kern="100" dirty="0">
              <a:cs typeface="+mn-ea"/>
              <a:sym typeface="+mn-lt"/>
            </a:endParaRPr>
          </a:p>
          <a:p>
            <a:pPr marL="0" marR="0" lvl="0" indent="457200" algn="just" defTabSz="914400" rtl="0" eaLnBrk="1" fontAlgn="base" latinLnBrk="0" hangingPunct="1">
              <a:lnSpc>
                <a:spcPct val="150000"/>
              </a:lnSpc>
              <a:spcBef>
                <a:spcPct val="0"/>
              </a:spcBef>
              <a:spcAft>
                <a:spcPts val="0"/>
              </a:spcAft>
              <a:buClrTx/>
              <a:buSzTx/>
              <a:buFontTx/>
              <a:buNone/>
              <a:defRPr/>
            </a:pPr>
            <a:endParaRPr kumimoji="0" lang="zh-CN" altLang="zh-CN" sz="2000" b="0" i="0" u="none" strike="noStrike" kern="100" cap="none" spc="0" normalizeH="0" baseline="0" noProof="0" dirty="0">
              <a:ln>
                <a:noFill/>
              </a:ln>
              <a:solidFill>
                <a:schemeClr val="tx1"/>
              </a:solidFill>
              <a:effectLst/>
              <a:uLnTx/>
              <a:uFillTx/>
              <a:cs typeface="+mn-ea"/>
              <a:sym typeface="+mn-lt"/>
            </a:endParaRPr>
          </a:p>
        </p:txBody>
      </p:sp>
      <p:sp>
        <p:nvSpPr>
          <p:cNvPr id="2" name="TextBox 6"/>
          <p:cNvSpPr txBox="1"/>
          <p:nvPr/>
        </p:nvSpPr>
        <p:spPr>
          <a:xfrm>
            <a:off x="425450" y="1106170"/>
            <a:ext cx="5398135" cy="525780"/>
          </a:xfrm>
          <a:prstGeom prst="rect">
            <a:avLst/>
          </a:prstGeom>
          <a:noFill/>
        </p:spPr>
        <p:txBody>
          <a:bodyPr wrap="square" lIns="0" tIns="48000" rIns="0" bIns="48000" rtlCol="0">
            <a:spAutoFit/>
          </a:bodyPr>
          <a:lstStyle/>
          <a:p>
            <a:pPr algn="l"/>
            <a:r>
              <a:rPr lang="en-US" altLang="zh-CN" sz="2800" b="1" dirty="0">
                <a:solidFill>
                  <a:schemeClr val="tx1">
                    <a:lumMod val="65000"/>
                    <a:lumOff val="35000"/>
                  </a:schemeClr>
                </a:solidFill>
                <a:cs typeface="+mn-ea"/>
                <a:sym typeface="+mn-lt"/>
              </a:rPr>
              <a:t>4.2 </a:t>
            </a:r>
            <a:r>
              <a:rPr lang="zh-CN" altLang="en-US" sz="2800" b="1" dirty="0">
                <a:solidFill>
                  <a:schemeClr val="tx1">
                    <a:lumMod val="65000"/>
                    <a:lumOff val="35000"/>
                  </a:schemeClr>
                </a:solidFill>
                <a:cs typeface="+mn-ea"/>
                <a:sym typeface="+mn-lt"/>
              </a:rPr>
              <a:t>大语言模型与软件工程</a:t>
            </a: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19" name="矩形 18"/>
          <p:cNvSpPr/>
          <p:nvPr/>
        </p:nvSpPr>
        <p:spPr>
          <a:xfrm>
            <a:off x="8971915" y="0"/>
            <a:ext cx="2553970" cy="791845"/>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20"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21"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23" name="直接连接符 22"/>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4"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敏捷开发</a:t>
            </a:r>
          </a:p>
        </p:txBody>
      </p:sp>
      <p:cxnSp>
        <p:nvCxnSpPr>
          <p:cNvPr id="25" name="直接连接符 24"/>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6" name="TextBox 9"/>
          <p:cNvSpPr txBox="1"/>
          <p:nvPr/>
        </p:nvSpPr>
        <p:spPr>
          <a:xfrm>
            <a:off x="9203690" y="243840"/>
            <a:ext cx="2160270"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智能化软件工程</a:t>
            </a:r>
          </a:p>
        </p:txBody>
      </p:sp>
      <p:cxnSp>
        <p:nvCxnSpPr>
          <p:cNvPr id="29" name="直接连接符 28"/>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rot="5400000">
            <a:off x="4227759" y="-4227756"/>
            <a:ext cx="3736490" cy="1219200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5321300" y="3044202"/>
            <a:ext cx="1549400" cy="1378900"/>
            <a:chOff x="5127859" y="2518592"/>
            <a:chExt cx="1936282" cy="1723208"/>
          </a:xfrm>
        </p:grpSpPr>
        <p:sp>
          <p:nvSpPr>
            <p:cNvPr id="6" name="任意多边形 5"/>
            <p:cNvSpPr/>
            <p:nvPr/>
          </p:nvSpPr>
          <p:spPr>
            <a:xfrm>
              <a:off x="5127859" y="2518592"/>
              <a:ext cx="1936282" cy="1723208"/>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sp>
          <p:nvSpPr>
            <p:cNvPr id="7" name="任意多边形 6"/>
            <p:cNvSpPr/>
            <p:nvPr/>
          </p:nvSpPr>
          <p:spPr>
            <a:xfrm>
              <a:off x="5257193" y="2633694"/>
              <a:ext cx="1677614" cy="1493004"/>
            </a:xfrm>
            <a:custGeom>
              <a:avLst/>
              <a:gdLst>
                <a:gd name="connsiteX0" fmla="*/ 576168 w 1961391"/>
                <a:gd name="connsiteY0" fmla="*/ 0 h 1745551"/>
                <a:gd name="connsiteX1" fmla="*/ 863600 w 1961391"/>
                <a:gd name="connsiteY1" fmla="*/ 0 h 1745551"/>
                <a:gd name="connsiteX2" fmla="*/ 1097791 w 1961391"/>
                <a:gd name="connsiteY2" fmla="*/ 0 h 1745551"/>
                <a:gd name="connsiteX3" fmla="*/ 1385223 w 1961391"/>
                <a:gd name="connsiteY3" fmla="*/ 0 h 1745551"/>
                <a:gd name="connsiteX4" fmla="*/ 1539918 w 1961391"/>
                <a:gd name="connsiteY4" fmla="*/ 88854 h 1745551"/>
                <a:gd name="connsiteX5" fmla="*/ 1940980 w 1961391"/>
                <a:gd name="connsiteY5" fmla="*/ 783921 h 1745551"/>
                <a:gd name="connsiteX6" fmla="*/ 1961391 w 1961391"/>
                <a:gd name="connsiteY6" fmla="*/ 872775 h 1745551"/>
                <a:gd name="connsiteX7" fmla="*/ 1940980 w 1961391"/>
                <a:gd name="connsiteY7" fmla="*/ 961629 h 1745551"/>
                <a:gd name="connsiteX8" fmla="*/ 1539918 w 1961391"/>
                <a:gd name="connsiteY8" fmla="*/ 1656697 h 1745551"/>
                <a:gd name="connsiteX9" fmla="*/ 1385223 w 1961391"/>
                <a:gd name="connsiteY9" fmla="*/ 1745551 h 1745551"/>
                <a:gd name="connsiteX10" fmla="*/ 1120460 w 1961391"/>
                <a:gd name="connsiteY10" fmla="*/ 1745551 h 1745551"/>
                <a:gd name="connsiteX11" fmla="*/ 1097791 w 1961391"/>
                <a:gd name="connsiteY11" fmla="*/ 1745551 h 1745551"/>
                <a:gd name="connsiteX12" fmla="*/ 1039896 w 1961391"/>
                <a:gd name="connsiteY12" fmla="*/ 1745551 h 1745551"/>
                <a:gd name="connsiteX13" fmla="*/ 1013340 w 1961391"/>
                <a:gd name="connsiteY13" fmla="*/ 1745551 h 1745551"/>
                <a:gd name="connsiteX14" fmla="*/ 948051 w 1961391"/>
                <a:gd name="connsiteY14" fmla="*/ 1745551 h 1745551"/>
                <a:gd name="connsiteX15" fmla="*/ 921495 w 1961391"/>
                <a:gd name="connsiteY15" fmla="*/ 1745551 h 1745551"/>
                <a:gd name="connsiteX16" fmla="*/ 863600 w 1961391"/>
                <a:gd name="connsiteY16" fmla="*/ 1745551 h 1745551"/>
                <a:gd name="connsiteX17" fmla="*/ 840931 w 1961391"/>
                <a:gd name="connsiteY17" fmla="*/ 1745551 h 1745551"/>
                <a:gd name="connsiteX18" fmla="*/ 576168 w 1961391"/>
                <a:gd name="connsiteY18" fmla="*/ 1745551 h 1745551"/>
                <a:gd name="connsiteX19" fmla="*/ 421473 w 1961391"/>
                <a:gd name="connsiteY19" fmla="*/ 1656697 h 1745551"/>
                <a:gd name="connsiteX20" fmla="*/ 20411 w 1961391"/>
                <a:gd name="connsiteY20" fmla="*/ 961629 h 1745551"/>
                <a:gd name="connsiteX21" fmla="*/ 0 w 1961391"/>
                <a:gd name="connsiteY21" fmla="*/ 872775 h 1745551"/>
                <a:gd name="connsiteX22" fmla="*/ 20411 w 1961391"/>
                <a:gd name="connsiteY22" fmla="*/ 783921 h 1745551"/>
                <a:gd name="connsiteX23" fmla="*/ 421473 w 1961391"/>
                <a:gd name="connsiteY23" fmla="*/ 88854 h 1745551"/>
                <a:gd name="connsiteX24" fmla="*/ 576168 w 1961391"/>
                <a:gd name="connsiteY24" fmla="*/ 0 h 1745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961391" h="1745551">
                  <a:moveTo>
                    <a:pt x="576168" y="0"/>
                  </a:moveTo>
                  <a:lnTo>
                    <a:pt x="863600" y="0"/>
                  </a:lnTo>
                  <a:lnTo>
                    <a:pt x="1097791" y="0"/>
                  </a:lnTo>
                  <a:lnTo>
                    <a:pt x="1385223" y="0"/>
                  </a:lnTo>
                  <a:cubicBezTo>
                    <a:pt x="1441086" y="0"/>
                    <a:pt x="1511271" y="40128"/>
                    <a:pt x="1539918" y="88854"/>
                  </a:cubicBezTo>
                  <a:cubicBezTo>
                    <a:pt x="1940980" y="783921"/>
                    <a:pt x="1940980" y="783921"/>
                    <a:pt x="1940980" y="783921"/>
                  </a:cubicBezTo>
                  <a:cubicBezTo>
                    <a:pt x="1954587" y="808285"/>
                    <a:pt x="1961391" y="840530"/>
                    <a:pt x="1961391" y="872775"/>
                  </a:cubicBezTo>
                  <a:cubicBezTo>
                    <a:pt x="1961391" y="905021"/>
                    <a:pt x="1954587" y="937267"/>
                    <a:pt x="1940980" y="961629"/>
                  </a:cubicBezTo>
                  <a:cubicBezTo>
                    <a:pt x="1539918" y="1656697"/>
                    <a:pt x="1539918" y="1656697"/>
                    <a:pt x="1539918" y="1656697"/>
                  </a:cubicBezTo>
                  <a:cubicBezTo>
                    <a:pt x="1511271" y="1705424"/>
                    <a:pt x="1441086" y="1745551"/>
                    <a:pt x="1385223" y="1745551"/>
                  </a:cubicBezTo>
                  <a:cubicBezTo>
                    <a:pt x="1284958" y="1745551"/>
                    <a:pt x="1197225" y="1745551"/>
                    <a:pt x="1120460" y="1745551"/>
                  </a:cubicBezTo>
                  <a:lnTo>
                    <a:pt x="1097791" y="1745551"/>
                  </a:lnTo>
                  <a:lnTo>
                    <a:pt x="1039896" y="1745551"/>
                  </a:lnTo>
                  <a:lnTo>
                    <a:pt x="1013340" y="1745551"/>
                  </a:lnTo>
                  <a:lnTo>
                    <a:pt x="948051" y="1745551"/>
                  </a:lnTo>
                  <a:lnTo>
                    <a:pt x="921495" y="1745551"/>
                  </a:lnTo>
                  <a:lnTo>
                    <a:pt x="863600" y="1745551"/>
                  </a:lnTo>
                  <a:lnTo>
                    <a:pt x="840931" y="1745551"/>
                  </a:lnTo>
                  <a:cubicBezTo>
                    <a:pt x="764166" y="1745551"/>
                    <a:pt x="676433" y="1745551"/>
                    <a:pt x="576168" y="1745551"/>
                  </a:cubicBezTo>
                  <a:cubicBezTo>
                    <a:pt x="520305" y="1745551"/>
                    <a:pt x="450120" y="1705424"/>
                    <a:pt x="421473" y="1656697"/>
                  </a:cubicBezTo>
                  <a:cubicBezTo>
                    <a:pt x="421473" y="1656697"/>
                    <a:pt x="421473" y="1656697"/>
                    <a:pt x="20411" y="961629"/>
                  </a:cubicBezTo>
                  <a:cubicBezTo>
                    <a:pt x="6804" y="937267"/>
                    <a:pt x="0" y="905021"/>
                    <a:pt x="0" y="872775"/>
                  </a:cubicBezTo>
                  <a:cubicBezTo>
                    <a:pt x="0" y="840530"/>
                    <a:pt x="6804" y="808285"/>
                    <a:pt x="20411" y="783921"/>
                  </a:cubicBezTo>
                  <a:cubicBezTo>
                    <a:pt x="20411" y="783921"/>
                    <a:pt x="20411" y="783921"/>
                    <a:pt x="421473" y="88854"/>
                  </a:cubicBezTo>
                  <a:cubicBezTo>
                    <a:pt x="450120" y="40128"/>
                    <a:pt x="520305" y="0"/>
                    <a:pt x="576168" y="0"/>
                  </a:cubicBezTo>
                  <a:close/>
                </a:path>
              </a:pathLst>
            </a:custGeom>
            <a:solidFill>
              <a:srgbClr val="9CC5F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590">
                <a:cs typeface="+mn-ea"/>
                <a:sym typeface="+mn-lt"/>
              </a:endParaRPr>
            </a:p>
          </p:txBody>
        </p:sp>
      </p:grpSp>
      <p:sp>
        <p:nvSpPr>
          <p:cNvPr id="8" name="文本框 7"/>
          <p:cNvSpPr txBox="1"/>
          <p:nvPr/>
        </p:nvSpPr>
        <p:spPr>
          <a:xfrm>
            <a:off x="5491220" y="3502820"/>
            <a:ext cx="1165225" cy="460375"/>
          </a:xfrm>
          <a:prstGeom prst="rect">
            <a:avLst/>
          </a:prstGeom>
          <a:noFill/>
        </p:spPr>
        <p:txBody>
          <a:bodyPr wrap="none" rtlCol="0">
            <a:spAutoFit/>
          </a:bodyPr>
          <a:lstStyle/>
          <a:p>
            <a:r>
              <a:rPr lang="en-US" altLang="zh-CN" sz="2400" dirty="0">
                <a:solidFill>
                  <a:srgbClr val="0070C0"/>
                </a:solidFill>
                <a:cs typeface="+mn-ea"/>
                <a:sym typeface="+mn-lt"/>
              </a:rPr>
              <a:t>Part.05</a:t>
            </a:r>
          </a:p>
        </p:txBody>
      </p:sp>
      <p:sp>
        <p:nvSpPr>
          <p:cNvPr id="9" name="文本框 8"/>
          <p:cNvSpPr txBox="1"/>
          <p:nvPr/>
        </p:nvSpPr>
        <p:spPr>
          <a:xfrm>
            <a:off x="3327401" y="4789616"/>
            <a:ext cx="5537198" cy="706755"/>
          </a:xfrm>
          <a:prstGeom prst="rect">
            <a:avLst/>
          </a:prstGeom>
          <a:noFill/>
          <a:ln>
            <a:noFill/>
          </a:ln>
        </p:spPr>
        <p:txBody>
          <a:bodyPr wrap="square" rtlCol="0">
            <a:spAutoFit/>
          </a:bodyPr>
          <a:lstStyle/>
          <a:p>
            <a:pPr algn="ctr"/>
            <a:r>
              <a:rPr lang="zh-CN" altLang="en-US" sz="4000" b="1" spc="600" dirty="0">
                <a:solidFill>
                  <a:srgbClr val="0070C0"/>
                </a:solidFill>
                <a:cs typeface="+mn-ea"/>
                <a:sym typeface="+mn-lt"/>
              </a:rPr>
              <a:t>小结</a:t>
            </a:r>
          </a:p>
        </p:txBody>
      </p:sp>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3106" y="917624"/>
            <a:ext cx="1267268" cy="1267268"/>
          </a:xfrm>
          <a:prstGeom prst="rect">
            <a:avLst/>
          </a:prstGeom>
        </p:spPr>
      </p:pic>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115368" y="737426"/>
            <a:ext cx="3293526" cy="1627664"/>
          </a:xfrm>
          <a:prstGeom prst="rect">
            <a:avLst/>
          </a:prstGeom>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tx1"/>
                </a:solidFill>
              </a:rPr>
              <a:t>本章小结</a:t>
            </a:r>
            <a:endParaRPr lang="zh-CN" altLang="en-US" sz="1100" dirty="0">
              <a:solidFill>
                <a:schemeClr val="tx1"/>
              </a:solidFill>
              <a:cs typeface="+mn-ea"/>
              <a:sym typeface="+mn-lt"/>
            </a:endParaRPr>
          </a:p>
        </p:txBody>
      </p:sp>
      <p:sp>
        <p:nvSpPr>
          <p:cNvPr id="7" name="矩形 6"/>
          <p:cNvSpPr/>
          <p:nvPr/>
        </p:nvSpPr>
        <p:spPr>
          <a:xfrm>
            <a:off x="976856" y="1082520"/>
            <a:ext cx="10371551" cy="5006563"/>
          </a:xfrm>
          <a:prstGeom prst="rect">
            <a:avLst/>
          </a:prstGeom>
        </p:spPr>
        <p:txBody>
          <a:bodyPr wrap="square">
            <a:spAutoFit/>
          </a:bodyPr>
          <a:lstStyle/>
          <a:p>
            <a:pPr marL="0" marR="0" lvl="0" indent="457200" defTabSz="914400" rtl="0" eaLnBrk="1" fontAlgn="base" latinLnBrk="0" hangingPunct="1">
              <a:lnSpc>
                <a:spcPct val="150000"/>
              </a:lnSpc>
              <a:spcBef>
                <a:spcPct val="0"/>
              </a:spcBef>
              <a:spcAft>
                <a:spcPts val="0"/>
              </a:spcAft>
              <a:buClrTx/>
              <a:buSzTx/>
              <a:buFontTx/>
              <a:buNone/>
              <a:defRPr/>
            </a:pPr>
            <a:r>
              <a:rPr kumimoji="0" lang="zh-CN" altLang="zh-CN" sz="2400" b="0" i="0" u="none" strike="noStrike" kern="100" cap="none" spc="0" normalizeH="0" baseline="0" noProof="0" dirty="0">
                <a:ln>
                  <a:noFill/>
                </a:ln>
                <a:solidFill>
                  <a:schemeClr val="tx1"/>
                </a:solidFill>
                <a:effectLst/>
                <a:uLnTx/>
                <a:uFillTx/>
                <a:cs typeface="+mn-ea"/>
                <a:sym typeface="+mn-lt"/>
              </a:rPr>
              <a:t> 本章介绍了基于组件的软件工程、</a:t>
            </a:r>
            <a:r>
              <a:rPr kumimoji="0" lang="zh-CN" altLang="en-US" sz="2400" b="0" i="0" u="none" strike="noStrike" kern="100" cap="none" spc="0" normalizeH="0" baseline="0" noProof="0" dirty="0">
                <a:ln>
                  <a:noFill/>
                </a:ln>
                <a:solidFill>
                  <a:schemeClr val="tx1"/>
                </a:solidFill>
                <a:effectLst/>
                <a:uLnTx/>
                <a:uFillTx/>
                <a:cs typeface="+mn-ea"/>
                <a:sym typeface="+mn-lt"/>
              </a:rPr>
              <a:t>敏捷软件开发、软件能力成熟度模型集成、智能化软件工程。</a:t>
            </a:r>
          </a:p>
          <a:p>
            <a:pPr marL="800100" lvl="1" indent="-342900" fontAlgn="base">
              <a:lnSpc>
                <a:spcPct val="150000"/>
              </a:lnSpc>
              <a:spcBef>
                <a:spcPct val="0"/>
              </a:spcBef>
              <a:buClr>
                <a:srgbClr val="0054A3"/>
              </a:buClr>
              <a:buFont typeface="Wingdings" panose="05000000000000000000" pitchFamily="2" charset="2"/>
              <a:buChar char="p"/>
              <a:defRPr/>
            </a:pPr>
            <a:r>
              <a:rPr kumimoji="0" lang="zh-CN" altLang="zh-CN" sz="2400" b="0" i="0" u="none" strike="noStrike" kern="100" cap="none" spc="0" normalizeH="0" baseline="0" noProof="0" dirty="0">
                <a:ln>
                  <a:noFill/>
                </a:ln>
                <a:solidFill>
                  <a:schemeClr val="tx1"/>
                </a:solidFill>
                <a:effectLst/>
                <a:uLnTx/>
                <a:uFillTx/>
                <a:cs typeface="+mn-ea"/>
                <a:sym typeface="+mn-lt"/>
              </a:rPr>
              <a:t>基于组件的软件工程可以提高软件开发效率和质量</a:t>
            </a:r>
            <a:endParaRPr kumimoji="0" lang="en-US" altLang="zh-CN" sz="2400" b="0" i="0" u="none" strike="noStrike" kern="100" cap="none" spc="0" normalizeH="0" baseline="0" noProof="0" dirty="0">
              <a:ln>
                <a:noFill/>
              </a:ln>
              <a:solidFill>
                <a:schemeClr val="tx1"/>
              </a:solidFill>
              <a:effectLst/>
              <a:uLnTx/>
              <a:uFillTx/>
              <a:cs typeface="+mn-ea"/>
              <a:sym typeface="+mn-lt"/>
            </a:endParaRPr>
          </a:p>
          <a:p>
            <a:pPr marL="800100" lvl="1" indent="-342900" fontAlgn="base">
              <a:lnSpc>
                <a:spcPct val="150000"/>
              </a:lnSpc>
              <a:spcBef>
                <a:spcPct val="0"/>
              </a:spcBef>
              <a:buClr>
                <a:srgbClr val="0054A3"/>
              </a:buClr>
              <a:buFont typeface="Wingdings" panose="05000000000000000000" pitchFamily="2" charset="2"/>
              <a:buChar char="p"/>
              <a:defRPr/>
            </a:pPr>
            <a:r>
              <a:rPr kumimoji="0" lang="zh-CN" altLang="zh-CN" sz="2400" b="0" i="0" u="none" strike="noStrike" kern="100" cap="none" spc="0" normalizeH="0" baseline="0" noProof="0" dirty="0">
                <a:ln>
                  <a:noFill/>
                </a:ln>
                <a:solidFill>
                  <a:schemeClr val="tx1"/>
                </a:solidFill>
                <a:effectLst/>
                <a:uLnTx/>
                <a:uFillTx/>
                <a:cs typeface="+mn-ea"/>
                <a:sym typeface="+mn-lt"/>
              </a:rPr>
              <a:t>敏捷软件开发可以帮助组织快速响应市场变化，提高软件质量，降本增效</a:t>
            </a:r>
            <a:endParaRPr kumimoji="0" lang="en-US" altLang="zh-CN" sz="2400" b="0" i="0" u="none" strike="noStrike" kern="100" cap="none" spc="0" normalizeH="0" baseline="0" noProof="0" dirty="0">
              <a:ln>
                <a:noFill/>
              </a:ln>
              <a:solidFill>
                <a:schemeClr val="tx1"/>
              </a:solidFill>
              <a:effectLst/>
              <a:uLnTx/>
              <a:uFillTx/>
              <a:cs typeface="+mn-ea"/>
              <a:sym typeface="+mn-lt"/>
            </a:endParaRPr>
          </a:p>
          <a:p>
            <a:pPr marL="800100" lvl="1" indent="-342900" fontAlgn="base">
              <a:lnSpc>
                <a:spcPct val="150000"/>
              </a:lnSpc>
              <a:spcBef>
                <a:spcPct val="0"/>
              </a:spcBef>
              <a:buClr>
                <a:srgbClr val="0054A3"/>
              </a:buClr>
              <a:buFont typeface="Wingdings" panose="05000000000000000000" pitchFamily="2" charset="2"/>
              <a:buChar char="p"/>
              <a:defRPr/>
            </a:pPr>
            <a:r>
              <a:rPr kumimoji="0" lang="zh-CN" altLang="zh-CN" sz="2400" b="0" i="0" u="none" strike="noStrike" kern="100" cap="none" spc="0" normalizeH="0" baseline="0" noProof="0" dirty="0">
                <a:ln>
                  <a:noFill/>
                </a:ln>
                <a:solidFill>
                  <a:schemeClr val="tx1"/>
                </a:solidFill>
                <a:effectLst/>
                <a:uLnTx/>
                <a:uFillTx/>
                <a:cs typeface="+mn-ea"/>
                <a:sym typeface="+mn-lt"/>
              </a:rPr>
              <a:t>CMMI可以帮助组织改进软件开发过程，提高软件质量，降低成本，缩短周期</a:t>
            </a:r>
            <a:endParaRPr kumimoji="0" lang="en-US" altLang="zh-CN" sz="2400" b="0" i="0" u="none" strike="noStrike" kern="100" cap="none" spc="0" normalizeH="0" baseline="0" noProof="0" dirty="0">
              <a:ln>
                <a:noFill/>
              </a:ln>
              <a:solidFill>
                <a:schemeClr val="tx1"/>
              </a:solidFill>
              <a:effectLst/>
              <a:uLnTx/>
              <a:uFillTx/>
              <a:cs typeface="+mn-ea"/>
              <a:sym typeface="+mn-lt"/>
            </a:endParaRPr>
          </a:p>
          <a:p>
            <a:pPr marL="800100" lvl="1" indent="-342900" fontAlgn="base">
              <a:lnSpc>
                <a:spcPct val="150000"/>
              </a:lnSpc>
              <a:spcBef>
                <a:spcPct val="0"/>
              </a:spcBef>
              <a:buClr>
                <a:srgbClr val="0054A3"/>
              </a:buClr>
              <a:buFont typeface="Wingdings" panose="05000000000000000000" pitchFamily="2" charset="2"/>
              <a:buChar char="p"/>
              <a:defRPr/>
            </a:pPr>
            <a:r>
              <a:rPr kumimoji="0" lang="zh-CN" altLang="zh-CN" sz="2400" b="0" i="0" u="none" strike="noStrike" kern="100" cap="none" spc="0" normalizeH="0" baseline="0" noProof="0" dirty="0">
                <a:ln>
                  <a:noFill/>
                </a:ln>
                <a:solidFill>
                  <a:schemeClr val="tx1"/>
                </a:solidFill>
                <a:effectLst/>
                <a:uLnTx/>
                <a:uFillTx/>
                <a:cs typeface="+mn-ea"/>
                <a:sym typeface="+mn-lt"/>
              </a:rPr>
              <a:t>智能化软件工程技术可以提高测试的效率和准确性，降低测试成本，缩短测试周期。</a:t>
            </a:r>
            <a:endParaRPr kumimoji="0" lang="en-US" altLang="zh-CN" sz="2400" b="0" i="0" u="none" strike="noStrike" kern="100" cap="none" spc="0" normalizeH="0" baseline="0" noProof="0" dirty="0">
              <a:ln>
                <a:noFill/>
              </a:ln>
              <a:solidFill>
                <a:schemeClr val="tx1"/>
              </a:solidFill>
              <a:effectLst/>
              <a:uLnTx/>
              <a:uFillTx/>
              <a:cs typeface="+mn-ea"/>
              <a:sym typeface="+mn-lt"/>
            </a:endParaRPr>
          </a:p>
        </p:txBody>
      </p:sp>
      <p:pic>
        <p:nvPicPr>
          <p:cNvPr id="18" name="图片 1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MH_Other_8"/>
          <p:cNvPicPr/>
          <p:nvPr>
            <p:custDataLst>
              <p:tags r:id="rId1"/>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5400000" flipH="1">
            <a:off x="6024000" y="-3032194"/>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MH_Other_8"/>
          <p:cNvPicPr/>
          <p:nvPr>
            <p:custDataLst>
              <p:tags r:id="rId2"/>
            </p:custDataLst>
          </p:nvPr>
        </p:nvPicPr>
        <p:blipFill>
          <a:blip r:embed="rId5" cstate="print">
            <a:extLst>
              <a:ext uri="{28A0092B-C50C-407E-A947-70E740481C1C}">
                <a14:useLocalDpi xmlns:a14="http://schemas.microsoft.com/office/drawing/2010/main" val="0"/>
              </a:ext>
            </a:extLst>
          </a:blip>
          <a:srcRect l="50887"/>
          <a:stretch>
            <a:fillRect/>
          </a:stretch>
        </p:blipFill>
        <p:spPr bwMode="auto">
          <a:xfrm rot="16200000" flipH="1" flipV="1">
            <a:off x="6024001" y="-127232"/>
            <a:ext cx="144000" cy="10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矩形 7"/>
          <p:cNvSpPr/>
          <p:nvPr/>
        </p:nvSpPr>
        <p:spPr>
          <a:xfrm>
            <a:off x="0" y="2204967"/>
            <a:ext cx="12192000" cy="2861362"/>
          </a:xfrm>
          <a:prstGeom prst="rect">
            <a:avLst/>
          </a:prstGeom>
          <a:solidFill>
            <a:srgbClr val="0054A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p:cNvSpPr txBox="1"/>
          <p:nvPr/>
        </p:nvSpPr>
        <p:spPr>
          <a:xfrm>
            <a:off x="2590800" y="3137598"/>
            <a:ext cx="7010400" cy="1107996"/>
          </a:xfrm>
          <a:prstGeom prst="rect">
            <a:avLst/>
          </a:prstGeom>
          <a:noFill/>
        </p:spPr>
        <p:txBody>
          <a:bodyPr wrap="square" rtlCol="0">
            <a:spAutoFit/>
          </a:bodyPr>
          <a:lstStyle/>
          <a:p>
            <a:pPr algn="ctr"/>
            <a:r>
              <a:rPr lang="zh-CN" altLang="en-US" sz="6600" b="1" dirty="0">
                <a:solidFill>
                  <a:schemeClr val="bg1">
                    <a:lumMod val="95000"/>
                  </a:schemeClr>
                </a:solidFill>
                <a:cs typeface="+mn-ea"/>
                <a:sym typeface="+mn-lt"/>
              </a:rPr>
              <a:t>谢谢</a:t>
            </a:r>
          </a:p>
        </p:txBody>
      </p:sp>
      <p:pic>
        <p:nvPicPr>
          <p:cNvPr id="16" name="图片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554187" y="607405"/>
            <a:ext cx="5361717" cy="1000926"/>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矩形 4"/>
          <p:cNvSpPr/>
          <p:nvPr/>
        </p:nvSpPr>
        <p:spPr>
          <a:xfrm>
            <a:off x="0" y="0"/>
            <a:ext cx="12192000" cy="792000"/>
          </a:xfrm>
          <a:prstGeom prst="rect">
            <a:avLst/>
          </a:prstGeom>
          <a:solidFill>
            <a:schemeClr val="bg1">
              <a:lumMod val="95000"/>
            </a:schemeClr>
          </a:solidFill>
          <a:ln>
            <a:noFill/>
          </a:ln>
          <a:effectLst>
            <a:outerShdw blurRad="228600" dist="50800" dir="5400000" algn="t" rotWithShape="0">
              <a:prstClr val="black">
                <a:alpha val="29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880" dirty="0">
              <a:cs typeface="+mn-ea"/>
              <a:sym typeface="+mn-lt"/>
            </a:endParaRPr>
          </a:p>
        </p:txBody>
      </p:sp>
      <p:sp>
        <p:nvSpPr>
          <p:cNvPr id="13" name="TextBox 6"/>
          <p:cNvSpPr txBox="1"/>
          <p:nvPr/>
        </p:nvSpPr>
        <p:spPr>
          <a:xfrm>
            <a:off x="425450" y="1106170"/>
            <a:ext cx="3860800" cy="525780"/>
          </a:xfrm>
          <a:prstGeom prst="rect">
            <a:avLst/>
          </a:prstGeom>
          <a:noFill/>
        </p:spPr>
        <p:txBody>
          <a:bodyPr wrap="square" lIns="0" tIns="48000" rIns="0" bIns="48000" rtlCol="0">
            <a:spAutoFit/>
          </a:bodyPr>
          <a:lstStyle/>
          <a:p>
            <a:pPr algn="l"/>
            <a:r>
              <a:rPr lang="en-US" sz="2800" b="1" dirty="0">
                <a:solidFill>
                  <a:schemeClr val="tx1">
                    <a:lumMod val="65000"/>
                    <a:lumOff val="35000"/>
                  </a:schemeClr>
                </a:solidFill>
                <a:cs typeface="+mn-ea"/>
                <a:sym typeface="+mn-lt"/>
              </a:rPr>
              <a:t>2.1 </a:t>
            </a:r>
            <a:r>
              <a:rPr lang="zh-CN" altLang="en-US" sz="2800" b="1" dirty="0">
                <a:solidFill>
                  <a:schemeClr val="tx1">
                    <a:lumMod val="65000"/>
                    <a:lumOff val="35000"/>
                  </a:schemeClr>
                </a:solidFill>
                <a:cs typeface="+mn-ea"/>
                <a:sym typeface="+mn-lt"/>
              </a:rPr>
              <a:t>敏捷开发理念</a:t>
            </a:r>
          </a:p>
        </p:txBody>
      </p:sp>
      <p:grpSp>
        <p:nvGrpSpPr>
          <p:cNvPr id="21" name="组合 20"/>
          <p:cNvGrpSpPr/>
          <p:nvPr/>
        </p:nvGrpSpPr>
        <p:grpSpPr>
          <a:xfrm>
            <a:off x="841316" y="1807806"/>
            <a:ext cx="5102844" cy="460375"/>
            <a:chOff x="797704" y="1588468"/>
            <a:chExt cx="6563634" cy="460375"/>
          </a:xfrm>
        </p:grpSpPr>
        <p:sp>
          <p:nvSpPr>
            <p:cNvPr id="23" name="矩形 22"/>
            <p:cNvSpPr/>
            <p:nvPr/>
          </p:nvSpPr>
          <p:spPr>
            <a:xfrm flipH="1">
              <a:off x="797704" y="1600265"/>
              <a:ext cx="45719" cy="314960"/>
            </a:xfrm>
            <a:prstGeom prst="rect">
              <a:avLst/>
            </a:prstGeom>
            <a:solidFill>
              <a:srgbClr val="0054A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24" name="文本框 23"/>
            <p:cNvSpPr txBox="1"/>
            <p:nvPr/>
          </p:nvSpPr>
          <p:spPr>
            <a:xfrm>
              <a:off x="843423" y="1588468"/>
              <a:ext cx="6517915" cy="460375"/>
            </a:xfrm>
            <a:prstGeom prst="rect">
              <a:avLst/>
            </a:prstGeom>
            <a:noFill/>
          </p:spPr>
          <p:txBody>
            <a:bodyPr wrap="square" rtlCol="0">
              <a:spAutoFit/>
            </a:bodyPr>
            <a:lstStyle/>
            <a:p>
              <a:r>
                <a:rPr lang="zh-CN" altLang="en-US" sz="2400" b="1" dirty="0">
                  <a:cs typeface="+mn-ea"/>
                  <a:sym typeface="+mn-lt"/>
                </a:rPr>
                <a:t>敏捷开发的价值观声明</a:t>
              </a:r>
            </a:p>
          </p:txBody>
        </p:sp>
      </p:grpSp>
      <p:pic>
        <p:nvPicPr>
          <p:cNvPr id="30" name="图片 2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5752" y="196750"/>
            <a:ext cx="2352134" cy="439096"/>
          </a:xfrm>
          <a:prstGeom prst="rect">
            <a:avLst/>
          </a:prstGeom>
        </p:spPr>
      </p:pic>
      <p:sp>
        <p:nvSpPr>
          <p:cNvPr id="31" name="矩形 30"/>
          <p:cNvSpPr/>
          <p:nvPr/>
        </p:nvSpPr>
        <p:spPr>
          <a:xfrm>
            <a:off x="5100457" y="0"/>
            <a:ext cx="1928906" cy="792000"/>
          </a:xfrm>
          <a:prstGeom prst="rect">
            <a:avLst/>
          </a:prstGeom>
          <a:solidFill>
            <a:srgbClr val="0054A3"/>
          </a:solidFill>
          <a:ln>
            <a:solidFill>
              <a:srgbClr val="0054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b="1" dirty="0">
              <a:solidFill>
                <a:schemeClr val="bg1"/>
              </a:solidFill>
              <a:cs typeface="+mn-ea"/>
              <a:sym typeface="+mn-lt"/>
            </a:endParaRPr>
          </a:p>
        </p:txBody>
      </p:sp>
      <p:sp>
        <p:nvSpPr>
          <p:cNvPr id="33" name="TextBox 6"/>
          <p:cNvSpPr txBox="1"/>
          <p:nvPr/>
        </p:nvSpPr>
        <p:spPr>
          <a:xfrm>
            <a:off x="3452180" y="234756"/>
            <a:ext cx="1344000"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组件开发</a:t>
            </a:r>
          </a:p>
        </p:txBody>
      </p:sp>
      <p:sp>
        <p:nvSpPr>
          <p:cNvPr id="34" name="TextBox 9"/>
          <p:cNvSpPr txBox="1"/>
          <p:nvPr/>
        </p:nvSpPr>
        <p:spPr>
          <a:xfrm>
            <a:off x="7258507" y="234756"/>
            <a:ext cx="1487011"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模型集成</a:t>
            </a:r>
          </a:p>
        </p:txBody>
      </p:sp>
      <p:cxnSp>
        <p:nvCxnSpPr>
          <p:cNvPr id="35" name="直接连接符 34"/>
          <p:cNvCxnSpPr/>
          <p:nvPr/>
        </p:nvCxnSpPr>
        <p:spPr>
          <a:xfrm>
            <a:off x="5100458" y="30495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TextBox 9"/>
          <p:cNvSpPr txBox="1"/>
          <p:nvPr/>
        </p:nvSpPr>
        <p:spPr>
          <a:xfrm>
            <a:off x="5251121" y="234756"/>
            <a:ext cx="1701795" cy="402590"/>
          </a:xfrm>
          <a:prstGeom prst="rect">
            <a:avLst/>
          </a:prstGeom>
          <a:noFill/>
        </p:spPr>
        <p:txBody>
          <a:bodyPr wrap="square" lIns="0" tIns="48000" rIns="0" bIns="48000" rtlCol="0" anchor="t">
            <a:spAutoFit/>
          </a:bodyPr>
          <a:lstStyle/>
          <a:p>
            <a:pPr algn="ctr"/>
            <a:r>
              <a:rPr lang="zh-CN" altLang="en-US" sz="2000" b="1" dirty="0">
                <a:solidFill>
                  <a:schemeClr val="bg1"/>
                </a:solidFill>
                <a:cs typeface="+mn-ea"/>
                <a:sym typeface="+mn-lt"/>
              </a:rPr>
              <a:t>敏捷开发</a:t>
            </a:r>
          </a:p>
        </p:txBody>
      </p:sp>
      <p:cxnSp>
        <p:nvCxnSpPr>
          <p:cNvPr id="38" name="直接连接符 37"/>
          <p:cNvCxnSpPr/>
          <p:nvPr/>
        </p:nvCxnSpPr>
        <p:spPr>
          <a:xfrm>
            <a:off x="8974663" y="324612"/>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0" name="TextBox 9"/>
          <p:cNvSpPr txBox="1"/>
          <p:nvPr/>
        </p:nvSpPr>
        <p:spPr>
          <a:xfrm>
            <a:off x="9203690" y="243840"/>
            <a:ext cx="2388235" cy="402590"/>
          </a:xfrm>
          <a:prstGeom prst="rect">
            <a:avLst/>
          </a:prstGeom>
          <a:noFill/>
        </p:spPr>
        <p:txBody>
          <a:bodyPr wrap="square" lIns="0" tIns="48000" rIns="0" bIns="48000" rtlCol="0" anchor="t">
            <a:spAutoFit/>
          </a:bodyPr>
          <a:lstStyle/>
          <a:p>
            <a:pPr algn="ctr"/>
            <a:r>
              <a:rPr lang="zh-CN" altLang="en-US" sz="2000" b="1" dirty="0">
                <a:solidFill>
                  <a:schemeClr val="bg1">
                    <a:lumMod val="50000"/>
                  </a:schemeClr>
                </a:solidFill>
                <a:cs typeface="+mn-ea"/>
                <a:sym typeface="+mn-lt"/>
              </a:rPr>
              <a:t>智能化软件工程</a:t>
            </a:r>
          </a:p>
        </p:txBody>
      </p:sp>
      <p:cxnSp>
        <p:nvCxnSpPr>
          <p:cNvPr id="41" name="直接连接符 40"/>
          <p:cNvCxnSpPr/>
          <p:nvPr/>
        </p:nvCxnSpPr>
        <p:spPr>
          <a:xfrm>
            <a:off x="7029363" y="323131"/>
            <a:ext cx="0" cy="245816"/>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DC0C98F1-3C02-F579-C3BF-39D5D4104324}"/>
              </a:ext>
            </a:extLst>
          </p:cNvPr>
          <p:cNvSpPr txBox="1"/>
          <p:nvPr/>
        </p:nvSpPr>
        <p:spPr>
          <a:xfrm>
            <a:off x="1278023" y="2444037"/>
            <a:ext cx="7467495" cy="2400657"/>
          </a:xfrm>
          <a:prstGeom prst="rect">
            <a:avLst/>
          </a:prstGeom>
          <a:noFill/>
        </p:spPr>
        <p:txBody>
          <a:bodyPr wrap="square" rtlCol="0">
            <a:spAutoFit/>
          </a:bodyPr>
          <a:lstStyle/>
          <a:p>
            <a:pPr marL="342900" indent="-342900">
              <a:buClr>
                <a:srgbClr val="0054A3"/>
              </a:buClr>
              <a:buFont typeface="Wingdings" panose="05000000000000000000" pitchFamily="2" charset="2"/>
              <a:buChar char="p"/>
            </a:pPr>
            <a:r>
              <a:rPr lang="zh-CN" altLang="en-US" sz="2400" dirty="0"/>
              <a:t>个体和交互高于过程和工具</a:t>
            </a:r>
            <a:endParaRPr lang="en-US" altLang="zh-CN" sz="2400" dirty="0"/>
          </a:p>
          <a:p>
            <a:pPr marL="342900" indent="-342900">
              <a:buClr>
                <a:srgbClr val="0054A3"/>
              </a:buClr>
              <a:buFont typeface="Wingdings" panose="05000000000000000000" pitchFamily="2" charset="2"/>
              <a:buChar char="p"/>
            </a:pPr>
            <a:r>
              <a:rPr lang="zh-CN" altLang="zh-CN" sz="2400" dirty="0"/>
              <a:t>可运行的软件高于详尽的文档</a:t>
            </a:r>
            <a:endParaRPr lang="en-US" altLang="zh-CN" sz="2400" dirty="0"/>
          </a:p>
          <a:p>
            <a:pPr marL="342900" indent="-342900">
              <a:buClr>
                <a:srgbClr val="0054A3"/>
              </a:buClr>
              <a:buFont typeface="Wingdings" panose="05000000000000000000" pitchFamily="2" charset="2"/>
              <a:buChar char="p"/>
            </a:pPr>
            <a:r>
              <a:rPr lang="zh-CN" altLang="zh-CN" sz="2400" dirty="0"/>
              <a:t>与客户的合作高于合同谈判</a:t>
            </a:r>
            <a:endParaRPr lang="en-US" altLang="zh-CN" sz="2400" dirty="0"/>
          </a:p>
          <a:p>
            <a:pPr marL="342900" indent="-342900">
              <a:buClr>
                <a:srgbClr val="0054A3"/>
              </a:buClr>
              <a:buFont typeface="Wingdings" panose="05000000000000000000" pitchFamily="2" charset="2"/>
              <a:buChar char="p"/>
            </a:pPr>
            <a:r>
              <a:rPr lang="zh-CN" altLang="zh-CN" sz="2400" dirty="0"/>
              <a:t>对变更及时响应高于遵循计划</a:t>
            </a:r>
          </a:p>
          <a:p>
            <a:endParaRPr lang="zh-CN" altLang="zh-CN" dirty="0"/>
          </a:p>
          <a:p>
            <a:endParaRPr lang="zh-CN" altLang="zh-CN" dirty="0"/>
          </a:p>
          <a:p>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64.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65.xml><?xml version="1.0" encoding="utf-8"?>
<p:tagLst xmlns:a="http://schemas.openxmlformats.org/drawingml/2006/main" xmlns:r="http://schemas.openxmlformats.org/officeDocument/2006/relationships" xmlns:p="http://schemas.openxmlformats.org/presentationml/2006/main">
  <p:tag name="KSO_WM_DIAGRAM_VIRTUALLY_FRAME" val="{&quot;height&quot;:305.7570866141732,&quot;left&quot;:455.45960629921257,&quot;top&quot;:117.16212598425197,&quot;width&quot;:401.13685039370074}"/>
</p:tagLst>
</file>

<file path=ppt/tags/tag66.xml><?xml version="1.0" encoding="utf-8"?>
<p:tagLst xmlns:a="http://schemas.openxmlformats.org/drawingml/2006/main" xmlns:r="http://schemas.openxmlformats.org/officeDocument/2006/relationships" xmlns:p="http://schemas.openxmlformats.org/presentationml/2006/main">
  <p:tag name="KSO_WM_DIAGRAM_VIRTUALLY_FRAME" val="{&quot;height&quot;:305.7570866141732,&quot;left&quot;:455.45960629921257,&quot;top&quot;:117.16212598425197,&quot;width&quot;:401.13685039370074}"/>
</p:tagLst>
</file>

<file path=ppt/tags/tag67.xml><?xml version="1.0" encoding="utf-8"?>
<p:tagLst xmlns:a="http://schemas.openxmlformats.org/drawingml/2006/main" xmlns:r="http://schemas.openxmlformats.org/officeDocument/2006/relationships" xmlns:p="http://schemas.openxmlformats.org/presentationml/2006/main">
  <p:tag name="KSO_WM_DIAGRAM_VIRTUALLY_FRAME" val="{&quot;height&quot;:305.7570866141732,&quot;left&quot;:455.45960629921257,&quot;top&quot;:117.16212598425197,&quot;width&quot;:401.13685039370074}"/>
</p:tagLst>
</file>

<file path=ppt/tags/tag68.xml><?xml version="1.0" encoding="utf-8"?>
<p:tagLst xmlns:a="http://schemas.openxmlformats.org/drawingml/2006/main" xmlns:r="http://schemas.openxmlformats.org/officeDocument/2006/relationships" xmlns:p="http://schemas.openxmlformats.org/presentationml/2006/main">
  <p:tag name="KSO_WM_DIAGRAM_VIRTUALLY_FRAME" val="{&quot;height&quot;:305.7570866141732,&quot;left&quot;:455.45960629921257,&quot;top&quot;:117.16212598425197,&quot;width&quot;:401.13685039370074}"/>
</p:tagLst>
</file>

<file path=ppt/tags/tag69.xml><?xml version="1.0" encoding="utf-8"?>
<p:tagLst xmlns:a="http://schemas.openxmlformats.org/drawingml/2006/main" xmlns:r="http://schemas.openxmlformats.org/officeDocument/2006/relationships" xmlns:p="http://schemas.openxmlformats.org/presentationml/2006/main">
  <p:tag name="KSO_WM_DIAGRAM_VIRTUALLY_FRAME" val="{&quot;height&quot;:305.7570866141732,&quot;left&quot;:455.45960629921257,&quot;top&quot;:117.16212598425197,&quot;width&quot;:401.13685039370074}"/>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DIAGRAM_VIRTUALLY_FRAME" val="{&quot;height&quot;:305.7570866141732,&quot;left&quot;:455.45960629921257,&quot;top&quot;:117.16212598425197,&quot;width&quot;:401.13685039370074}"/>
</p:tagLst>
</file>

<file path=ppt/tags/tag71.xml><?xml version="1.0" encoding="utf-8"?>
<p:tagLst xmlns:a="http://schemas.openxmlformats.org/drawingml/2006/main" xmlns:r="http://schemas.openxmlformats.org/officeDocument/2006/relationships" xmlns:p="http://schemas.openxmlformats.org/presentationml/2006/main">
  <p:tag name="KSO_WM_DIAGRAM_VIRTUALLY_FRAME" val="{&quot;height&quot;:305.7570866141732,&quot;left&quot;:455.45960629921257,&quot;top&quot;:117.16212598425197,&quot;width&quot;:401.13685039370074}"/>
</p:tagLst>
</file>

<file path=ppt/tags/tag72.xml><?xml version="1.0" encoding="utf-8"?>
<p:tagLst xmlns:a="http://schemas.openxmlformats.org/drawingml/2006/main" xmlns:r="http://schemas.openxmlformats.org/officeDocument/2006/relationships" xmlns:p="http://schemas.openxmlformats.org/presentationml/2006/main">
  <p:tag name="KSO_WM_DIAGRAM_VIRTUALLY_FRAME" val="{&quot;height&quot;:305.7570866141732,&quot;left&quot;:455.45960629921257,&quot;top&quot;:117.16212598425197,&quot;width&quot;:401.13685039370074}"/>
</p:tagLst>
</file>

<file path=ppt/tags/tag73.xml><?xml version="1.0" encoding="utf-8"?>
<p:tagLst xmlns:a="http://schemas.openxmlformats.org/drawingml/2006/main" xmlns:r="http://schemas.openxmlformats.org/officeDocument/2006/relationships" xmlns:p="http://schemas.openxmlformats.org/presentationml/2006/main">
  <p:tag name="KSO_WM_DIAGRAM_VIRTUALLY_FRAME" val="{&quot;height&quot;:305.7570866141732,&quot;left&quot;:455.45960629921257,&quot;top&quot;:117.16212598425197,&quot;width&quot;:401.13685039370074}"/>
</p:tagLst>
</file>

<file path=ppt/tags/tag74.xml><?xml version="1.0" encoding="utf-8"?>
<p:tagLst xmlns:a="http://schemas.openxmlformats.org/drawingml/2006/main" xmlns:r="http://schemas.openxmlformats.org/officeDocument/2006/relationships" xmlns:p="http://schemas.openxmlformats.org/presentationml/2006/main">
  <p:tag name="KSO_WM_DIAGRAM_VIRTUALLY_FRAME" val="{&quot;height&quot;:305.7570866141732,&quot;left&quot;:455.45960629921257,&quot;top&quot;:117.16212598425197,&quot;width&quot;:401.13685039370074}"/>
</p:tagLst>
</file>

<file path=ppt/tags/tag75.xml><?xml version="1.0" encoding="utf-8"?>
<p:tagLst xmlns:a="http://schemas.openxmlformats.org/drawingml/2006/main" xmlns:r="http://schemas.openxmlformats.org/officeDocument/2006/relationships" xmlns:p="http://schemas.openxmlformats.org/presentationml/2006/main">
  <p:tag name="KSO_WM_DIAGRAM_VIRTUALLY_FRAME" val="{&quot;height&quot;:305.7570866141732,&quot;left&quot;:455.45960629921257,&quot;top&quot;:117.16212598425197,&quot;width&quot;:401.13685039370074}"/>
</p:tagLst>
</file>

<file path=ppt/tags/tag76.xml><?xml version="1.0" encoding="utf-8"?>
<p:tagLst xmlns:a="http://schemas.openxmlformats.org/drawingml/2006/main" xmlns:r="http://schemas.openxmlformats.org/officeDocument/2006/relationships" xmlns:p="http://schemas.openxmlformats.org/presentationml/2006/main">
  <p:tag name="KSO_WM_DIAGRAM_VIRTUALLY_FRAME" val="{&quot;height&quot;:305.7570866141732,&quot;left&quot;:455.45960629921257,&quot;top&quot;:117.16212598425197,&quot;width&quot;:401.13685039370074}"/>
</p:tagLst>
</file>

<file path=ppt/tags/tag77.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78.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Other"/>
  <p:tag name="MH_ORDER" val="8"/>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uwb2i3bw">
      <a:majorFont>
        <a:latin typeface=""/>
        <a:ea typeface="黑体"/>
        <a:cs typeface=""/>
      </a:majorFont>
      <a:minorFont>
        <a:latin typeface=""/>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783</TotalTime>
  <Words>5554</Words>
  <Application>Microsoft Office PowerPoint</Application>
  <PresentationFormat>宽屏</PresentationFormat>
  <Paragraphs>1077</Paragraphs>
  <Slides>87</Slides>
  <Notes>87</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87</vt:i4>
      </vt:variant>
    </vt:vector>
  </HeadingPairs>
  <TitlesOfParts>
    <vt:vector size="91" baseType="lpstr">
      <vt:lpstr>黑体</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一杭 童</cp:lastModifiedBy>
  <cp:revision>1179</cp:revision>
  <dcterms:created xsi:type="dcterms:W3CDTF">2019-06-19T02:08:00Z</dcterms:created>
  <dcterms:modified xsi:type="dcterms:W3CDTF">2024-10-09T02:47:57Z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2052-11.8.6.8810</vt:lpwstr>
  </property>
  <property fmtid="{D5CDD505-2E9C-101B-9397-08002B2CF9AE}" pid="3" name="ICV">
    <vt:lpwstr>DBCBC2BDE082449387ED1A84CDED8797_12</vt:lpwstr>
  </property>
</Properties>
</file>