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notesSlides/notesSlide1.xml" ContentType="application/vnd.openxmlformats-officedocument.presentationml.notesSlid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notesSlides/notesSlide2.xml" ContentType="application/vnd.openxmlformats-officedocument.presentationml.notesSlide+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notesSlides/notesSlide3.xml" ContentType="application/vnd.openxmlformats-officedocument.presentationml.notesSlide+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09"/>
  </p:notesMasterIdLst>
  <p:handoutMasterIdLst>
    <p:handoutMasterId r:id="rId110"/>
  </p:handoutMasterIdLst>
  <p:sldIdLst>
    <p:sldId id="256" r:id="rId2"/>
    <p:sldId id="257" r:id="rId3"/>
    <p:sldId id="460" r:id="rId4"/>
    <p:sldId id="464" r:id="rId5"/>
    <p:sldId id="465" r:id="rId6"/>
    <p:sldId id="466" r:id="rId7"/>
    <p:sldId id="467" r:id="rId8"/>
    <p:sldId id="468" r:id="rId9"/>
    <p:sldId id="621" r:id="rId10"/>
    <p:sldId id="717" r:id="rId11"/>
    <p:sldId id="470" r:id="rId12"/>
    <p:sldId id="471" r:id="rId13"/>
    <p:sldId id="490" r:id="rId14"/>
    <p:sldId id="476" r:id="rId15"/>
    <p:sldId id="482" r:id="rId16"/>
    <p:sldId id="495" r:id="rId17"/>
    <p:sldId id="483" r:id="rId18"/>
    <p:sldId id="491" r:id="rId19"/>
    <p:sldId id="492" r:id="rId20"/>
    <p:sldId id="493" r:id="rId21"/>
    <p:sldId id="469" r:id="rId22"/>
    <p:sldId id="499" r:id="rId23"/>
    <p:sldId id="500" r:id="rId24"/>
    <p:sldId id="501" r:id="rId25"/>
    <p:sldId id="502" r:id="rId26"/>
    <p:sldId id="503" r:id="rId27"/>
    <p:sldId id="498" r:id="rId28"/>
    <p:sldId id="459" r:id="rId29"/>
    <p:sldId id="507" r:id="rId30"/>
    <p:sldId id="519" r:id="rId31"/>
    <p:sldId id="715" r:id="rId32"/>
    <p:sldId id="716" r:id="rId33"/>
    <p:sldId id="515" r:id="rId34"/>
    <p:sldId id="530" r:id="rId35"/>
    <p:sldId id="532" r:id="rId36"/>
    <p:sldId id="531" r:id="rId37"/>
    <p:sldId id="533" r:id="rId38"/>
    <p:sldId id="504" r:id="rId39"/>
    <p:sldId id="516" r:id="rId40"/>
    <p:sldId id="535" r:id="rId41"/>
    <p:sldId id="505" r:id="rId42"/>
    <p:sldId id="536" r:id="rId43"/>
    <p:sldId id="537" r:id="rId44"/>
    <p:sldId id="538" r:id="rId45"/>
    <p:sldId id="548" r:id="rId46"/>
    <p:sldId id="517" r:id="rId47"/>
    <p:sldId id="550" r:id="rId48"/>
    <p:sldId id="551" r:id="rId49"/>
    <p:sldId id="552" r:id="rId50"/>
    <p:sldId id="557" r:id="rId51"/>
    <p:sldId id="558" r:id="rId52"/>
    <p:sldId id="559" r:id="rId53"/>
    <p:sldId id="561" r:id="rId54"/>
    <p:sldId id="560" r:id="rId55"/>
    <p:sldId id="562" r:id="rId56"/>
    <p:sldId id="563" r:id="rId57"/>
    <p:sldId id="564" r:id="rId58"/>
    <p:sldId id="565" r:id="rId59"/>
    <p:sldId id="567" r:id="rId60"/>
    <p:sldId id="569" r:id="rId61"/>
    <p:sldId id="568" r:id="rId62"/>
    <p:sldId id="571" r:id="rId63"/>
    <p:sldId id="572" r:id="rId64"/>
    <p:sldId id="573" r:id="rId65"/>
    <p:sldId id="574" r:id="rId66"/>
    <p:sldId id="575" r:id="rId67"/>
    <p:sldId id="576" r:id="rId68"/>
    <p:sldId id="577" r:id="rId69"/>
    <p:sldId id="578" r:id="rId70"/>
    <p:sldId id="579" r:id="rId71"/>
    <p:sldId id="580" r:id="rId72"/>
    <p:sldId id="570" r:id="rId73"/>
    <p:sldId id="506" r:id="rId74"/>
    <p:sldId id="518" r:id="rId75"/>
    <p:sldId id="581" r:id="rId76"/>
    <p:sldId id="723" r:id="rId77"/>
    <p:sldId id="591" r:id="rId78"/>
    <p:sldId id="589" r:id="rId79"/>
    <p:sldId id="719" r:id="rId80"/>
    <p:sldId id="718" r:id="rId81"/>
    <p:sldId id="720" r:id="rId82"/>
    <p:sldId id="710" r:id="rId83"/>
    <p:sldId id="721" r:id="rId84"/>
    <p:sldId id="712" r:id="rId85"/>
    <p:sldId id="722" r:id="rId86"/>
    <p:sldId id="713" r:id="rId87"/>
    <p:sldId id="592" r:id="rId88"/>
    <p:sldId id="714" r:id="rId89"/>
    <p:sldId id="594" r:id="rId90"/>
    <p:sldId id="595" r:id="rId91"/>
    <p:sldId id="593" r:id="rId92"/>
    <p:sldId id="597" r:id="rId93"/>
    <p:sldId id="596" r:id="rId94"/>
    <p:sldId id="590" r:id="rId95"/>
    <p:sldId id="599" r:id="rId96"/>
    <p:sldId id="600" r:id="rId97"/>
    <p:sldId id="604" r:id="rId98"/>
    <p:sldId id="605" r:id="rId99"/>
    <p:sldId id="606" r:id="rId100"/>
    <p:sldId id="607" r:id="rId101"/>
    <p:sldId id="612" r:id="rId102"/>
    <p:sldId id="614" r:id="rId103"/>
    <p:sldId id="613" r:id="rId104"/>
    <p:sldId id="608" r:id="rId105"/>
    <p:sldId id="609" r:id="rId106"/>
    <p:sldId id="610" r:id="rId107"/>
    <p:sldId id="447" r:id="rId108"/>
  </p:sldIdLst>
  <p:sldSz cx="9144000" cy="6858000" type="screen4x3"/>
  <p:notesSz cx="6858000" cy="9144000"/>
  <p:custDataLst>
    <p:tags r:id="rId1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4EA2"/>
    <a:srgbClr val="034DA0"/>
    <a:srgbClr val="034E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348"/>
    <p:restoredTop sz="96327"/>
  </p:normalViewPr>
  <p:slideViewPr>
    <p:cSldViewPr snapToGrid="0">
      <p:cViewPr varScale="1">
        <p:scale>
          <a:sx n="111" d="100"/>
          <a:sy n="111" d="100"/>
        </p:scale>
        <p:origin x="216" y="9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notesMaster" Target="notesMasters/notes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handoutMaster" Target="handoutMasters/handoutMaster1.xml"/><Relationship Id="rId115"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2024/9/18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433CC-4372-834B-BEE8-4DEDCE506F01}" type="datetimeFigureOut">
              <a:rPr kumimoji="1" lang="zh-CN" altLang="en-US" smtClean="0"/>
              <a:t>2024/9/18</a:t>
            </a:fld>
            <a:endParaRPr kumimoji="1"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1F2728-CE6B-184B-8CAE-F8C65D29AB98}"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3600" b="1">
                <a:latin typeface="+mn-ea"/>
                <a:ea typeface="+mn-ea"/>
              </a:defRPr>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800" b="1">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38542437-FCBD-804C-8010-7D988C9E61D2}" type="datetime1">
              <a:rPr kumimoji="1" lang="zh-CN" altLang="en-US" smtClean="0"/>
              <a:t>2024/9/18</a:t>
            </a:fld>
            <a:endParaRPr kumimoji="1" lang="zh-CN" altLang="en-US"/>
          </a:p>
        </p:txBody>
      </p:sp>
      <p:sp>
        <p:nvSpPr>
          <p:cNvPr id="5" name="页脚占位符 4"/>
          <p:cNvSpPr>
            <a:spLocks noGrp="1"/>
          </p:cNvSpPr>
          <p:nvPr>
            <p:ph type="ftr" sz="quarter" idx="11"/>
          </p:nvPr>
        </p:nvSpPr>
        <p:spPr/>
        <p:txBody>
          <a:bodyPr/>
          <a:lstStyle/>
          <a:p>
            <a:r>
              <a:rPr kumimoji="1" lang="zh-CN" altLang="en-US"/>
              <a:t>西北工业大学软件学院</a:t>
            </a:r>
          </a:p>
        </p:txBody>
      </p:sp>
      <p:sp>
        <p:nvSpPr>
          <p:cNvPr id="6" name="灯片编号占位符 5"/>
          <p:cNvSpPr>
            <a:spLocks noGrp="1"/>
          </p:cNvSpPr>
          <p:nvPr>
            <p:ph type="sldNum" sz="quarter" idx="12"/>
          </p:nvPr>
        </p:nvSpPr>
        <p:spPr/>
        <p:txBody>
          <a:bodyPr/>
          <a:lstStyle/>
          <a:p>
            <a:fld id="{5A1A6423-77BD-D842-A714-25250E903C41}"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mn-ea"/>
                <a:ea typeface="+mn-ea"/>
              </a:defRPr>
            </a:lvl1pPr>
          </a:lstStyle>
          <a:p>
            <a:r>
              <a:rPr kumimoji="1" lang="zh-CN" altLang="en-US"/>
              <a:t>单击此处编辑母版标题样式</a:t>
            </a:r>
          </a:p>
        </p:txBody>
      </p:sp>
      <p:sp>
        <p:nvSpPr>
          <p:cNvPr id="3" name="内容占位符 2"/>
          <p:cNvSpPr>
            <a:spLocks noGrp="1"/>
          </p:cNvSpPr>
          <p:nvPr>
            <p:ph idx="1"/>
          </p:nvPr>
        </p:nvSpPr>
        <p:spPr/>
        <p:txBody>
          <a:bodyPr/>
          <a:lstStyle>
            <a:lvl1pPr>
              <a:defRPr sz="3200" b="1"/>
            </a:lvl1pPr>
            <a:lvl2pPr>
              <a:defRPr sz="2800" b="1"/>
            </a:lvl2pPr>
            <a:lvl3pPr>
              <a:defRPr sz="2400" b="1"/>
            </a:lvl3pPr>
            <a:lvl4pPr>
              <a:defRPr sz="2000" b="1"/>
            </a:lvl4pPr>
          </a:lstStyle>
          <a:p>
            <a:pPr lvl="0"/>
            <a:r>
              <a:rPr kumimoji="1" lang="zh-CN" altLang="en-US"/>
              <a:t>单击此处编辑母版文本样式</a:t>
            </a:r>
          </a:p>
          <a:p>
            <a:pPr lvl="1"/>
            <a:r>
              <a:rPr kumimoji="1" lang="zh-CN" altLang="en-US"/>
              <a:t>二级</a:t>
            </a:r>
          </a:p>
          <a:p>
            <a:pPr lvl="2"/>
            <a:r>
              <a:rPr kumimoji="1" lang="zh-CN" altLang="en-US"/>
              <a:t>三级</a:t>
            </a:r>
          </a:p>
          <a:p>
            <a:pPr lvl="3"/>
            <a:endParaRPr kumimoji="1" lang="zh-CN" altLang="en-US"/>
          </a:p>
        </p:txBody>
      </p:sp>
      <p:sp>
        <p:nvSpPr>
          <p:cNvPr id="4" name="日期占位符 3"/>
          <p:cNvSpPr>
            <a:spLocks noGrp="1"/>
          </p:cNvSpPr>
          <p:nvPr>
            <p:ph type="dt" sz="half" idx="10"/>
          </p:nvPr>
        </p:nvSpPr>
        <p:spPr/>
        <p:txBody>
          <a:bodyPr/>
          <a:lstStyle>
            <a:lvl1pPr>
              <a:defRPr sz="1400" b="1"/>
            </a:lvl1pPr>
          </a:lstStyle>
          <a:p>
            <a:fld id="{E3568B98-56F6-0943-8E7A-35A5588E2AEF}" type="datetime1">
              <a:rPr kumimoji="1" lang="zh-CN" altLang="en-US" smtClean="0"/>
              <a:t>2024/9/18</a:t>
            </a:fld>
            <a:endParaRPr kumimoji="1" lang="zh-CN" altLang="en-US"/>
          </a:p>
        </p:txBody>
      </p:sp>
      <p:sp>
        <p:nvSpPr>
          <p:cNvPr id="5" name="页脚占位符 4"/>
          <p:cNvSpPr>
            <a:spLocks noGrp="1"/>
          </p:cNvSpPr>
          <p:nvPr>
            <p:ph type="ftr" sz="quarter" idx="11"/>
          </p:nvPr>
        </p:nvSpPr>
        <p:spPr/>
        <p:txBody>
          <a:bodyPr/>
          <a:lstStyle>
            <a:lvl1pPr>
              <a:defRPr sz="1400" b="1"/>
            </a:lvl1pPr>
          </a:lstStyle>
          <a:p>
            <a:r>
              <a:rPr kumimoji="1" lang="zh-CN" altLang="en-US"/>
              <a:t>西北工业大学软件学院</a:t>
            </a:r>
          </a:p>
        </p:txBody>
      </p:sp>
      <p:sp>
        <p:nvSpPr>
          <p:cNvPr id="6" name="灯片编号占位符 5"/>
          <p:cNvSpPr>
            <a:spLocks noGrp="1"/>
          </p:cNvSpPr>
          <p:nvPr>
            <p:ph type="sldNum" sz="quarter" idx="12"/>
          </p:nvPr>
        </p:nvSpPr>
        <p:spPr/>
        <p:txBody>
          <a:bodyPr/>
          <a:lstStyle>
            <a:lvl1pPr>
              <a:defRPr sz="1400" b="1"/>
            </a:lvl1pPr>
          </a:lstStyle>
          <a:p>
            <a:fld id="{5A1A6423-77BD-D842-A714-25250E903C41}"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b="1">
                <a:latin typeface="+mn-ea"/>
                <a:ea typeface="+mn-ea"/>
              </a:defRPr>
            </a:lvl1p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lvl1pPr>
              <a:defRPr sz="3200" b="1"/>
            </a:lvl1pPr>
            <a:lvl2pPr>
              <a:defRPr sz="2800" b="1"/>
            </a:lvl2pPr>
            <a:lvl3pPr>
              <a:defRPr sz="2400" b="1"/>
            </a:lvl3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lvl1pPr>
              <a:defRPr sz="3200" b="1"/>
            </a:lvl1pPr>
            <a:lvl2pPr>
              <a:defRPr sz="2800" b="1"/>
            </a:lvl2pPr>
            <a:lvl3pPr>
              <a:defRPr sz="2400" b="1"/>
            </a:lvl3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7A4A731-895D-C843-AB7E-8C73F2B5BDA5}" type="datetime1">
              <a:rPr kumimoji="1" lang="zh-CN" altLang="en-US" smtClean="0"/>
              <a:t>2024/9/18</a:t>
            </a:fld>
            <a:endParaRPr kumimoji="1" lang="zh-CN" altLang="en-US"/>
          </a:p>
        </p:txBody>
      </p:sp>
      <p:sp>
        <p:nvSpPr>
          <p:cNvPr id="6" name="页脚占位符 5"/>
          <p:cNvSpPr>
            <a:spLocks noGrp="1"/>
          </p:cNvSpPr>
          <p:nvPr>
            <p:ph type="ftr" sz="quarter" idx="11"/>
          </p:nvPr>
        </p:nvSpPr>
        <p:spPr/>
        <p:txBody>
          <a:bodyPr/>
          <a:lstStyle/>
          <a:p>
            <a:r>
              <a:rPr kumimoji="1" lang="zh-CN" altLang="en-US"/>
              <a:t>西北工业大学软件学院</a:t>
            </a:r>
          </a:p>
        </p:txBody>
      </p:sp>
      <p:sp>
        <p:nvSpPr>
          <p:cNvPr id="7" name="灯片编号占位符 6"/>
          <p:cNvSpPr>
            <a:spLocks noGrp="1"/>
          </p:cNvSpPr>
          <p:nvPr>
            <p:ph type="sldNum" sz="quarter" idx="12"/>
          </p:nvPr>
        </p:nvSpPr>
        <p:spPr/>
        <p:txBody>
          <a:bodyPr/>
          <a:lstStyle/>
          <a:p>
            <a:fld id="{5A1A6423-77BD-D842-A714-25250E903C41}"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8C62B8-9847-C34C-A258-60521C24F342}" type="datetime1">
              <a:rPr kumimoji="1" lang="zh-CN" altLang="en-US" smtClean="0"/>
              <a:t>2024/9/18</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zh-CN" altLang="en-US"/>
              <a:t>西北工业大学软件学院</a:t>
            </a:r>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1A6423-77BD-D842-A714-25250E903C4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hf hdr="0"/>
  <p:txStyles>
    <p:title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8.xml"/><Relationship Id="rId7" Type="http://schemas.openxmlformats.org/officeDocument/2006/relationships/tags" Target="../tags/tag62.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10" Type="http://schemas.openxmlformats.org/officeDocument/2006/relationships/image" Target="../media/image3.png"/><Relationship Id="rId4" Type="http://schemas.openxmlformats.org/officeDocument/2006/relationships/tags" Target="../tags/tag59.xml"/><Relationship Id="rId9" Type="http://schemas.openxmlformats.org/officeDocument/2006/relationships/image" Target="../media/image2.png"/></Relationships>
</file>

<file path=ppt/slides/_rels/slide10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01.xml"/><Relationship Id="rId7" Type="http://schemas.openxmlformats.org/officeDocument/2006/relationships/image" Target="../media/image2.png"/><Relationship Id="rId2" Type="http://schemas.openxmlformats.org/officeDocument/2006/relationships/tags" Target="../tags/tag600.xml"/><Relationship Id="rId1" Type="http://schemas.openxmlformats.org/officeDocument/2006/relationships/tags" Target="../tags/tag599.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602.xml"/></Relationships>
</file>

<file path=ppt/slides/_rels/slide10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05.xml"/><Relationship Id="rId7" Type="http://schemas.openxmlformats.org/officeDocument/2006/relationships/slideLayout" Target="../slideLayouts/slideLayout2.xml"/><Relationship Id="rId2" Type="http://schemas.openxmlformats.org/officeDocument/2006/relationships/tags" Target="../tags/tag604.xml"/><Relationship Id="rId1" Type="http://schemas.openxmlformats.org/officeDocument/2006/relationships/tags" Target="../tags/tag603.xml"/><Relationship Id="rId6" Type="http://schemas.openxmlformats.org/officeDocument/2006/relationships/tags" Target="../tags/tag608.xml"/><Relationship Id="rId5" Type="http://schemas.openxmlformats.org/officeDocument/2006/relationships/tags" Target="../tags/tag607.xml"/><Relationship Id="rId4" Type="http://schemas.openxmlformats.org/officeDocument/2006/relationships/tags" Target="../tags/tag606.xml"/><Relationship Id="rId9" Type="http://schemas.openxmlformats.org/officeDocument/2006/relationships/image" Target="../media/image3.png"/></Relationships>
</file>

<file path=ppt/slides/_rels/slide102.xml.rels><?xml version="1.0" encoding="UTF-8" standalone="yes"?>
<Relationships xmlns="http://schemas.openxmlformats.org/package/2006/relationships"><Relationship Id="rId8" Type="http://schemas.openxmlformats.org/officeDocument/2006/relationships/tags" Target="../tags/tag616.xml"/><Relationship Id="rId13" Type="http://schemas.openxmlformats.org/officeDocument/2006/relationships/image" Target="../media/image3.png"/><Relationship Id="rId3" Type="http://schemas.openxmlformats.org/officeDocument/2006/relationships/tags" Target="../tags/tag611.xml"/><Relationship Id="rId7" Type="http://schemas.openxmlformats.org/officeDocument/2006/relationships/tags" Target="../tags/tag615.xml"/><Relationship Id="rId12" Type="http://schemas.openxmlformats.org/officeDocument/2006/relationships/image" Target="../media/image2.png"/><Relationship Id="rId2" Type="http://schemas.openxmlformats.org/officeDocument/2006/relationships/tags" Target="../tags/tag610.xml"/><Relationship Id="rId1" Type="http://schemas.openxmlformats.org/officeDocument/2006/relationships/tags" Target="../tags/tag609.xml"/><Relationship Id="rId6" Type="http://schemas.openxmlformats.org/officeDocument/2006/relationships/tags" Target="../tags/tag614.xml"/><Relationship Id="rId11" Type="http://schemas.openxmlformats.org/officeDocument/2006/relationships/slideLayout" Target="../slideLayouts/slideLayout2.xml"/><Relationship Id="rId5" Type="http://schemas.openxmlformats.org/officeDocument/2006/relationships/tags" Target="../tags/tag613.xml"/><Relationship Id="rId10" Type="http://schemas.openxmlformats.org/officeDocument/2006/relationships/tags" Target="../tags/tag618.xml"/><Relationship Id="rId4" Type="http://schemas.openxmlformats.org/officeDocument/2006/relationships/tags" Target="../tags/tag612.xml"/><Relationship Id="rId9" Type="http://schemas.openxmlformats.org/officeDocument/2006/relationships/tags" Target="../tags/tag617.xml"/></Relationships>
</file>

<file path=ppt/slides/_rels/slide103.xml.rels><?xml version="1.0" encoding="UTF-8" standalone="yes"?>
<Relationships xmlns="http://schemas.openxmlformats.org/package/2006/relationships"><Relationship Id="rId8" Type="http://schemas.openxmlformats.org/officeDocument/2006/relationships/tags" Target="../tags/tag626.xml"/><Relationship Id="rId3" Type="http://schemas.openxmlformats.org/officeDocument/2006/relationships/tags" Target="../tags/tag621.xml"/><Relationship Id="rId7" Type="http://schemas.openxmlformats.org/officeDocument/2006/relationships/tags" Target="../tags/tag625.xml"/><Relationship Id="rId12" Type="http://schemas.openxmlformats.org/officeDocument/2006/relationships/image" Target="../media/image3.png"/><Relationship Id="rId2" Type="http://schemas.openxmlformats.org/officeDocument/2006/relationships/tags" Target="../tags/tag620.xml"/><Relationship Id="rId1" Type="http://schemas.openxmlformats.org/officeDocument/2006/relationships/tags" Target="../tags/tag619.xml"/><Relationship Id="rId6" Type="http://schemas.openxmlformats.org/officeDocument/2006/relationships/tags" Target="../tags/tag624.xml"/><Relationship Id="rId11" Type="http://schemas.openxmlformats.org/officeDocument/2006/relationships/image" Target="../media/image2.png"/><Relationship Id="rId5" Type="http://schemas.openxmlformats.org/officeDocument/2006/relationships/tags" Target="../tags/tag623.xml"/><Relationship Id="rId10" Type="http://schemas.openxmlformats.org/officeDocument/2006/relationships/slideLayout" Target="../slideLayouts/slideLayout2.xml"/><Relationship Id="rId4" Type="http://schemas.openxmlformats.org/officeDocument/2006/relationships/tags" Target="../tags/tag622.xml"/><Relationship Id="rId9" Type="http://schemas.openxmlformats.org/officeDocument/2006/relationships/tags" Target="../tags/tag627.xml"/></Relationships>
</file>

<file path=ppt/slides/_rels/slide10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630.xml"/><Relationship Id="rId7" Type="http://schemas.openxmlformats.org/officeDocument/2006/relationships/image" Target="../media/image3.png"/><Relationship Id="rId2" Type="http://schemas.openxmlformats.org/officeDocument/2006/relationships/tags" Target="../tags/tag629.xml"/><Relationship Id="rId1" Type="http://schemas.openxmlformats.org/officeDocument/2006/relationships/tags" Target="../tags/tag628.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631.xml"/></Relationships>
</file>

<file path=ppt/slides/_rels/slide105.xml.rels><?xml version="1.0" encoding="UTF-8" standalone="yes"?>
<Relationships xmlns="http://schemas.openxmlformats.org/package/2006/relationships"><Relationship Id="rId3" Type="http://schemas.openxmlformats.org/officeDocument/2006/relationships/tags" Target="../tags/tag634.xml"/><Relationship Id="rId7" Type="http://schemas.openxmlformats.org/officeDocument/2006/relationships/image" Target="../media/image3.png"/><Relationship Id="rId2" Type="http://schemas.openxmlformats.org/officeDocument/2006/relationships/tags" Target="../tags/tag633.xml"/><Relationship Id="rId1" Type="http://schemas.openxmlformats.org/officeDocument/2006/relationships/tags" Target="../tags/tag63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635.xml"/></Relationships>
</file>

<file path=ppt/slides/_rels/slide106.xml.rels><?xml version="1.0" encoding="UTF-8" standalone="yes"?>
<Relationships xmlns="http://schemas.openxmlformats.org/package/2006/relationships"><Relationship Id="rId3" Type="http://schemas.openxmlformats.org/officeDocument/2006/relationships/tags" Target="../tags/tag638.xml"/><Relationship Id="rId7" Type="http://schemas.openxmlformats.org/officeDocument/2006/relationships/image" Target="../media/image35.png"/><Relationship Id="rId2" Type="http://schemas.openxmlformats.org/officeDocument/2006/relationships/tags" Target="../tags/tag637.xml"/><Relationship Id="rId1" Type="http://schemas.openxmlformats.org/officeDocument/2006/relationships/tags" Target="../tags/tag63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65.xml"/><Relationship Id="rId7" Type="http://schemas.openxmlformats.org/officeDocument/2006/relationships/image" Target="../media/image2.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slideLayout" Target="../slideLayouts/slideLayout2.xml"/><Relationship Id="rId4" Type="http://schemas.openxmlformats.org/officeDocument/2006/relationships/tags" Target="../tags/tag66.xml"/></Relationships>
</file>

<file path=ppt/slides/_rels/slide12.xml.rels><?xml version="1.0" encoding="UTF-8" standalone="yes"?>
<Relationships xmlns="http://schemas.openxmlformats.org/package/2006/relationships"><Relationship Id="rId8" Type="http://schemas.openxmlformats.org/officeDocument/2006/relationships/tags" Target="../tags/tag74.xml"/><Relationship Id="rId13" Type="http://schemas.openxmlformats.org/officeDocument/2006/relationships/tags" Target="../tags/tag79.xml"/><Relationship Id="rId18" Type="http://schemas.openxmlformats.org/officeDocument/2006/relationships/image" Target="../media/image2.png"/><Relationship Id="rId3" Type="http://schemas.openxmlformats.org/officeDocument/2006/relationships/tags" Target="../tags/tag69.xml"/><Relationship Id="rId21" Type="http://schemas.openxmlformats.org/officeDocument/2006/relationships/image" Target="../media/image11.png"/><Relationship Id="rId7" Type="http://schemas.openxmlformats.org/officeDocument/2006/relationships/tags" Target="../tags/tag73.xml"/><Relationship Id="rId12" Type="http://schemas.openxmlformats.org/officeDocument/2006/relationships/tags" Target="../tags/tag78.xml"/><Relationship Id="rId17" Type="http://schemas.openxmlformats.org/officeDocument/2006/relationships/slideLayout" Target="../slideLayouts/slideLayout2.xml"/><Relationship Id="rId2" Type="http://schemas.openxmlformats.org/officeDocument/2006/relationships/tags" Target="../tags/tag68.xml"/><Relationship Id="rId16" Type="http://schemas.openxmlformats.org/officeDocument/2006/relationships/tags" Target="../tags/tag82.xml"/><Relationship Id="rId20" Type="http://schemas.openxmlformats.org/officeDocument/2006/relationships/slide" Target="slide11.xml"/><Relationship Id="rId1" Type="http://schemas.openxmlformats.org/officeDocument/2006/relationships/tags" Target="../tags/tag67.xml"/><Relationship Id="rId6" Type="http://schemas.openxmlformats.org/officeDocument/2006/relationships/tags" Target="../tags/tag72.xml"/><Relationship Id="rId11" Type="http://schemas.openxmlformats.org/officeDocument/2006/relationships/tags" Target="../tags/tag77.xml"/><Relationship Id="rId5" Type="http://schemas.openxmlformats.org/officeDocument/2006/relationships/tags" Target="../tags/tag71.xml"/><Relationship Id="rId15" Type="http://schemas.openxmlformats.org/officeDocument/2006/relationships/tags" Target="../tags/tag81.xml"/><Relationship Id="rId10" Type="http://schemas.openxmlformats.org/officeDocument/2006/relationships/tags" Target="../tags/tag76.xml"/><Relationship Id="rId19" Type="http://schemas.openxmlformats.org/officeDocument/2006/relationships/image" Target="../media/image3.png"/><Relationship Id="rId4" Type="http://schemas.openxmlformats.org/officeDocument/2006/relationships/tags" Target="../tags/tag70.xml"/><Relationship Id="rId9" Type="http://schemas.openxmlformats.org/officeDocument/2006/relationships/tags" Target="../tags/tag75.xml"/><Relationship Id="rId14" Type="http://schemas.openxmlformats.org/officeDocument/2006/relationships/tags" Target="../tags/tag80.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5.xml"/><Relationship Id="rId7"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tags" Target="../tags/tag88.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91.xml"/><Relationship Id="rId7" Type="http://schemas.openxmlformats.org/officeDocument/2006/relationships/tags" Target="../tags/tag9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image" Target="../media/image3.png"/><Relationship Id="rId5" Type="http://schemas.openxmlformats.org/officeDocument/2006/relationships/tags" Target="../tags/tag93.xml"/><Relationship Id="rId10" Type="http://schemas.openxmlformats.org/officeDocument/2006/relationships/image" Target="../media/image2.png"/><Relationship Id="rId4" Type="http://schemas.openxmlformats.org/officeDocument/2006/relationships/tags" Target="../tags/tag92.xml"/><Relationship Id="rId9"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8.xml"/><Relationship Id="rId7" Type="http://schemas.openxmlformats.org/officeDocument/2006/relationships/slideLayout" Target="../slideLayouts/slideLayout2.xml"/><Relationship Id="rId2" Type="http://schemas.openxmlformats.org/officeDocument/2006/relationships/tags" Target="../tags/tag97.xml"/><Relationship Id="rId1" Type="http://schemas.openxmlformats.org/officeDocument/2006/relationships/tags" Target="../tags/tag96.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9"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04.xml"/><Relationship Id="rId7" Type="http://schemas.openxmlformats.org/officeDocument/2006/relationships/slideLayout" Target="../slideLayouts/slideLayout2.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5" Type="http://schemas.openxmlformats.org/officeDocument/2006/relationships/tags" Target="../tags/tag106.xml"/><Relationship Id="rId4" Type="http://schemas.openxmlformats.org/officeDocument/2006/relationships/tags" Target="../tags/tag105.xml"/><Relationship Id="rId9"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10.xml"/><Relationship Id="rId7" Type="http://schemas.openxmlformats.org/officeDocument/2006/relationships/image" Target="../media/image2.png"/><Relationship Id="rId2" Type="http://schemas.openxmlformats.org/officeDocument/2006/relationships/tags" Target="../tags/tag109.xml"/><Relationship Id="rId1" Type="http://schemas.openxmlformats.org/officeDocument/2006/relationships/tags" Target="../tags/tag108.xml"/><Relationship Id="rId6" Type="http://schemas.openxmlformats.org/officeDocument/2006/relationships/slideLayout" Target="../slideLayouts/slideLayout2.xml"/><Relationship Id="rId5" Type="http://schemas.openxmlformats.org/officeDocument/2006/relationships/tags" Target="../tags/tag112.xml"/><Relationship Id="rId4" Type="http://schemas.openxmlformats.org/officeDocument/2006/relationships/tags" Target="../tags/tag111.xml"/></Relationships>
</file>

<file path=ppt/slides/_rels/slide2.xml.rels><?xml version="1.0" encoding="UTF-8" standalone="yes"?>
<Relationships xmlns="http://schemas.openxmlformats.org/package/2006/relationships"><Relationship Id="rId3" Type="http://schemas.openxmlformats.org/officeDocument/2006/relationships/tags" Target="../tags/tag4.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xml"/></Relationships>
</file>

<file path=ppt/slides/_rels/slide20.xml.rels><?xml version="1.0" encoding="UTF-8" standalone="yes"?>
<Relationships xmlns="http://schemas.openxmlformats.org/package/2006/relationships"><Relationship Id="rId8" Type="http://schemas.openxmlformats.org/officeDocument/2006/relationships/tags" Target="../tags/tag120.xml"/><Relationship Id="rId13" Type="http://schemas.openxmlformats.org/officeDocument/2006/relationships/tags" Target="../tags/tag125.xml"/><Relationship Id="rId18" Type="http://schemas.openxmlformats.org/officeDocument/2006/relationships/image" Target="../media/image2.png"/><Relationship Id="rId3" Type="http://schemas.openxmlformats.org/officeDocument/2006/relationships/tags" Target="../tags/tag115.xml"/><Relationship Id="rId21" Type="http://schemas.openxmlformats.org/officeDocument/2006/relationships/image" Target="../media/image12.png"/><Relationship Id="rId7" Type="http://schemas.openxmlformats.org/officeDocument/2006/relationships/tags" Target="../tags/tag119.xml"/><Relationship Id="rId12" Type="http://schemas.openxmlformats.org/officeDocument/2006/relationships/tags" Target="../tags/tag124.xml"/><Relationship Id="rId17" Type="http://schemas.openxmlformats.org/officeDocument/2006/relationships/slideLayout" Target="../slideLayouts/slideLayout2.xml"/><Relationship Id="rId2" Type="http://schemas.openxmlformats.org/officeDocument/2006/relationships/tags" Target="../tags/tag114.xml"/><Relationship Id="rId16" Type="http://schemas.openxmlformats.org/officeDocument/2006/relationships/tags" Target="../tags/tag128.xml"/><Relationship Id="rId20" Type="http://schemas.openxmlformats.org/officeDocument/2006/relationships/oleObject" Target="../embeddings/oleObject2.bin"/><Relationship Id="rId1" Type="http://schemas.openxmlformats.org/officeDocument/2006/relationships/tags" Target="../tags/tag113.xml"/><Relationship Id="rId6" Type="http://schemas.openxmlformats.org/officeDocument/2006/relationships/tags" Target="../tags/tag118.xml"/><Relationship Id="rId11" Type="http://schemas.openxmlformats.org/officeDocument/2006/relationships/tags" Target="../tags/tag123.xml"/><Relationship Id="rId5" Type="http://schemas.openxmlformats.org/officeDocument/2006/relationships/tags" Target="../tags/tag117.xml"/><Relationship Id="rId15" Type="http://schemas.openxmlformats.org/officeDocument/2006/relationships/tags" Target="../tags/tag127.xml"/><Relationship Id="rId10" Type="http://schemas.openxmlformats.org/officeDocument/2006/relationships/tags" Target="../tags/tag122.xml"/><Relationship Id="rId19" Type="http://schemas.openxmlformats.org/officeDocument/2006/relationships/image" Target="../media/image3.png"/><Relationship Id="rId4" Type="http://schemas.openxmlformats.org/officeDocument/2006/relationships/tags" Target="../tags/tag116.xml"/><Relationship Id="rId9" Type="http://schemas.openxmlformats.org/officeDocument/2006/relationships/tags" Target="../tags/tag121.xml"/><Relationship Id="rId14" Type="http://schemas.openxmlformats.org/officeDocument/2006/relationships/tags" Target="../tags/tag126.xml"/></Relationships>
</file>

<file path=ppt/slides/_rels/slide21.xml.rels><?xml version="1.0" encoding="UTF-8" standalone="yes"?>
<Relationships xmlns="http://schemas.openxmlformats.org/package/2006/relationships"><Relationship Id="rId3" Type="http://schemas.openxmlformats.org/officeDocument/2006/relationships/tags" Target="../tags/tag131.xml"/><Relationship Id="rId7" Type="http://schemas.openxmlformats.org/officeDocument/2006/relationships/image" Target="../media/image3.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32.xml"/></Relationships>
</file>

<file path=ppt/slides/_rels/slide2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35.xml"/><Relationship Id="rId7" Type="http://schemas.openxmlformats.org/officeDocument/2006/relationships/tags" Target="../tags/tag139.xml"/><Relationship Id="rId12" Type="http://schemas.openxmlformats.org/officeDocument/2006/relationships/image" Target="../media/image13.wmf"/><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oleObject" Target="../embeddings/oleObject3.bin"/><Relationship Id="rId5" Type="http://schemas.openxmlformats.org/officeDocument/2006/relationships/tags" Target="../tags/tag137.xml"/><Relationship Id="rId10" Type="http://schemas.openxmlformats.org/officeDocument/2006/relationships/image" Target="../media/image3.png"/><Relationship Id="rId4" Type="http://schemas.openxmlformats.org/officeDocument/2006/relationships/tags" Target="../tags/tag136.xml"/><Relationship Id="rId9"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tags" Target="../tags/tag142.xml"/><Relationship Id="rId7" Type="http://schemas.openxmlformats.org/officeDocument/2006/relationships/image" Target="../media/image3.png"/><Relationship Id="rId2" Type="http://schemas.openxmlformats.org/officeDocument/2006/relationships/tags" Target="../tags/tag141.xml"/><Relationship Id="rId1" Type="http://schemas.openxmlformats.org/officeDocument/2006/relationships/tags" Target="../tags/tag140.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43.xml"/></Relationships>
</file>

<file path=ppt/slides/_rels/slide24.xml.rels><?xml version="1.0" encoding="UTF-8" standalone="yes"?>
<Relationships xmlns="http://schemas.openxmlformats.org/package/2006/relationships"><Relationship Id="rId8" Type="http://schemas.openxmlformats.org/officeDocument/2006/relationships/tags" Target="../tags/tag151.xml"/><Relationship Id="rId13" Type="http://schemas.openxmlformats.org/officeDocument/2006/relationships/oleObject" Target="../embeddings/oleObject4.bin"/><Relationship Id="rId3" Type="http://schemas.openxmlformats.org/officeDocument/2006/relationships/tags" Target="../tags/tag146.xml"/><Relationship Id="rId7" Type="http://schemas.openxmlformats.org/officeDocument/2006/relationships/tags" Target="../tags/tag150.xml"/><Relationship Id="rId12" Type="http://schemas.openxmlformats.org/officeDocument/2006/relationships/slideLayout" Target="../slideLayouts/slideLayout2.xml"/><Relationship Id="rId2" Type="http://schemas.openxmlformats.org/officeDocument/2006/relationships/tags" Target="../tags/tag145.xml"/><Relationship Id="rId16" Type="http://schemas.openxmlformats.org/officeDocument/2006/relationships/image" Target="../media/image3.png"/><Relationship Id="rId1" Type="http://schemas.openxmlformats.org/officeDocument/2006/relationships/tags" Target="../tags/tag144.xml"/><Relationship Id="rId6" Type="http://schemas.openxmlformats.org/officeDocument/2006/relationships/tags" Target="../tags/tag149.xml"/><Relationship Id="rId11" Type="http://schemas.openxmlformats.org/officeDocument/2006/relationships/tags" Target="../tags/tag154.xml"/><Relationship Id="rId5" Type="http://schemas.openxmlformats.org/officeDocument/2006/relationships/tags" Target="../tags/tag148.xml"/><Relationship Id="rId15" Type="http://schemas.openxmlformats.org/officeDocument/2006/relationships/image" Target="../media/image2.png"/><Relationship Id="rId10" Type="http://schemas.openxmlformats.org/officeDocument/2006/relationships/tags" Target="../tags/tag153.xml"/><Relationship Id="rId4" Type="http://schemas.openxmlformats.org/officeDocument/2006/relationships/tags" Target="../tags/tag147.xml"/><Relationship Id="rId9" Type="http://schemas.openxmlformats.org/officeDocument/2006/relationships/tags" Target="../tags/tag152.xml"/><Relationship Id="rId14" Type="http://schemas.openxmlformats.org/officeDocument/2006/relationships/image" Target="../media/image14.wmf"/></Relationships>
</file>

<file path=ppt/slides/_rels/slide25.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3.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26.xml.rels><?xml version="1.0" encoding="UTF-8" standalone="yes"?>
<Relationships xmlns="http://schemas.openxmlformats.org/package/2006/relationships"><Relationship Id="rId3" Type="http://schemas.openxmlformats.org/officeDocument/2006/relationships/tags" Target="../tags/tag161.xml"/><Relationship Id="rId7" Type="http://schemas.openxmlformats.org/officeDocument/2006/relationships/image" Target="../media/image3.png"/><Relationship Id="rId2" Type="http://schemas.openxmlformats.org/officeDocument/2006/relationships/tags" Target="../tags/tag160.xml"/><Relationship Id="rId1" Type="http://schemas.openxmlformats.org/officeDocument/2006/relationships/tags" Target="../tags/tag159.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tags" Target="../tags/tag165.xml"/><Relationship Id="rId7" Type="http://schemas.openxmlformats.org/officeDocument/2006/relationships/image" Target="../media/image3.png"/><Relationship Id="rId2" Type="http://schemas.openxmlformats.org/officeDocument/2006/relationships/tags" Target="../tags/tag164.xml"/><Relationship Id="rId1" Type="http://schemas.openxmlformats.org/officeDocument/2006/relationships/tags" Target="../tags/tag16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66.xml"/></Relationships>
</file>

<file path=ppt/slides/_rels/slide2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69.xml"/><Relationship Id="rId7" Type="http://schemas.openxmlformats.org/officeDocument/2006/relationships/slideLayout" Target="../slideLayouts/slideLayout2.xml"/><Relationship Id="rId2" Type="http://schemas.openxmlformats.org/officeDocument/2006/relationships/tags" Target="../tags/tag168.xml"/><Relationship Id="rId1" Type="http://schemas.openxmlformats.org/officeDocument/2006/relationships/tags" Target="../tags/tag167.xml"/><Relationship Id="rId6" Type="http://schemas.openxmlformats.org/officeDocument/2006/relationships/tags" Target="../tags/tag172.xml"/><Relationship Id="rId5" Type="http://schemas.openxmlformats.org/officeDocument/2006/relationships/tags" Target="../tags/tag171.xml"/><Relationship Id="rId4" Type="http://schemas.openxmlformats.org/officeDocument/2006/relationships/tags" Target="../tags/tag170.xm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xml"/><Relationship Id="rId7"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tags" Target="../tags/tag175.xml"/><Relationship Id="rId7" Type="http://schemas.openxmlformats.org/officeDocument/2006/relationships/image" Target="../media/image3.png"/><Relationship Id="rId12" Type="http://schemas.openxmlformats.org/officeDocument/2006/relationships/image" Target="../media/image19.jpeg"/><Relationship Id="rId2" Type="http://schemas.openxmlformats.org/officeDocument/2006/relationships/tags" Target="../tags/tag174.xml"/><Relationship Id="rId1" Type="http://schemas.openxmlformats.org/officeDocument/2006/relationships/tags" Target="../tags/tag173.xml"/><Relationship Id="rId6" Type="http://schemas.openxmlformats.org/officeDocument/2006/relationships/image" Target="../media/image2.png"/><Relationship Id="rId11" Type="http://schemas.openxmlformats.org/officeDocument/2006/relationships/image" Target="../media/image18.jpeg"/><Relationship Id="rId5" Type="http://schemas.openxmlformats.org/officeDocument/2006/relationships/slideLayout" Target="../slideLayouts/slideLayout2.xml"/><Relationship Id="rId10" Type="http://schemas.openxmlformats.org/officeDocument/2006/relationships/image" Target="../media/image17.png"/><Relationship Id="rId4" Type="http://schemas.openxmlformats.org/officeDocument/2006/relationships/tags" Target="../tags/tag176.xml"/><Relationship Id="rId9" Type="http://schemas.openxmlformats.org/officeDocument/2006/relationships/image" Target="../media/image16.jpeg"/></Relationships>
</file>

<file path=ppt/slides/_rels/slide31.xml.rels><?xml version="1.0" encoding="UTF-8" standalone="yes"?>
<Relationships xmlns="http://schemas.openxmlformats.org/package/2006/relationships"><Relationship Id="rId3" Type="http://schemas.openxmlformats.org/officeDocument/2006/relationships/tags" Target="../tags/tag179.xml"/><Relationship Id="rId7" Type="http://schemas.openxmlformats.org/officeDocument/2006/relationships/image" Target="../media/image3.png"/><Relationship Id="rId2" Type="http://schemas.openxmlformats.org/officeDocument/2006/relationships/tags" Target="../tags/tag178.xml"/><Relationship Id="rId1" Type="http://schemas.openxmlformats.org/officeDocument/2006/relationships/tags" Target="../tags/tag177.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80.xml"/></Relationships>
</file>

<file path=ppt/slides/_rels/slide32.xml.rels><?xml version="1.0" encoding="UTF-8" standalone="yes"?>
<Relationships xmlns="http://schemas.openxmlformats.org/package/2006/relationships"><Relationship Id="rId3" Type="http://schemas.openxmlformats.org/officeDocument/2006/relationships/tags" Target="../tags/tag183.xml"/><Relationship Id="rId7" Type="http://schemas.openxmlformats.org/officeDocument/2006/relationships/image" Target="../media/image3.png"/><Relationship Id="rId2" Type="http://schemas.openxmlformats.org/officeDocument/2006/relationships/tags" Target="../tags/tag182.xml"/><Relationship Id="rId1" Type="http://schemas.openxmlformats.org/officeDocument/2006/relationships/tags" Target="../tags/tag181.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84.xml"/></Relationships>
</file>

<file path=ppt/slides/_rels/slide33.xml.rels><?xml version="1.0" encoding="UTF-8" standalone="yes"?>
<Relationships xmlns="http://schemas.openxmlformats.org/package/2006/relationships"><Relationship Id="rId3" Type="http://schemas.openxmlformats.org/officeDocument/2006/relationships/tags" Target="../tags/tag187.xml"/><Relationship Id="rId7" Type="http://schemas.openxmlformats.org/officeDocument/2006/relationships/image" Target="../media/image3.png"/><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188.xml"/></Relationships>
</file>

<file path=ppt/slides/_rels/slide3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191.xml"/><Relationship Id="rId7" Type="http://schemas.openxmlformats.org/officeDocument/2006/relationships/image" Target="../media/image2.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Layout" Target="../slideLayouts/slideLayout2.xml"/><Relationship Id="rId5" Type="http://schemas.openxmlformats.org/officeDocument/2006/relationships/tags" Target="../tags/tag193.xml"/><Relationship Id="rId4" Type="http://schemas.openxmlformats.org/officeDocument/2006/relationships/tags" Target="../tags/tag192.xml"/></Relationships>
</file>

<file path=ppt/slides/_rels/slide3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96.xml"/><Relationship Id="rId7" Type="http://schemas.openxmlformats.org/officeDocument/2006/relationships/slideLayout" Target="../slideLayouts/slideLayout2.xml"/><Relationship Id="rId2" Type="http://schemas.openxmlformats.org/officeDocument/2006/relationships/tags" Target="../tags/tag195.xml"/><Relationship Id="rId1" Type="http://schemas.openxmlformats.org/officeDocument/2006/relationships/tags" Target="../tags/tag194.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9" Type="http://schemas.openxmlformats.org/officeDocument/2006/relationships/image" Target="../media/image3.png"/></Relationships>
</file>

<file path=ppt/slides/_rels/slide3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2.xml"/><Relationship Id="rId7" Type="http://schemas.openxmlformats.org/officeDocument/2006/relationships/slideLayout" Target="../slideLayouts/slideLayout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5" Type="http://schemas.openxmlformats.org/officeDocument/2006/relationships/tags" Target="../tags/tag204.xml"/><Relationship Id="rId4" Type="http://schemas.openxmlformats.org/officeDocument/2006/relationships/tags" Target="../tags/tag203.xml"/><Relationship Id="rId9" Type="http://schemas.openxmlformats.org/officeDocument/2006/relationships/image" Target="../media/image3.png"/></Relationships>
</file>

<file path=ppt/slides/_rels/slide3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08.xml"/><Relationship Id="rId7" Type="http://schemas.openxmlformats.org/officeDocument/2006/relationships/slideLayout" Target="../slideLayouts/slideLayout2.xml"/><Relationship Id="rId2" Type="http://schemas.openxmlformats.org/officeDocument/2006/relationships/tags" Target="../tags/tag207.xml"/><Relationship Id="rId1" Type="http://schemas.openxmlformats.org/officeDocument/2006/relationships/tags" Target="../tags/tag206.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9" Type="http://schemas.openxmlformats.org/officeDocument/2006/relationships/image" Target="../media/image3.png"/></Relationships>
</file>

<file path=ppt/slides/_rels/slide3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4.xml"/><Relationship Id="rId7" Type="http://schemas.openxmlformats.org/officeDocument/2006/relationships/image" Target="../media/image2.png"/><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slideLayout" Target="../slideLayouts/slideLayout2.xml"/><Relationship Id="rId5" Type="http://schemas.openxmlformats.org/officeDocument/2006/relationships/tags" Target="../tags/tag216.xml"/><Relationship Id="rId4" Type="http://schemas.openxmlformats.org/officeDocument/2006/relationships/tags" Target="../tags/tag215.xml"/></Relationships>
</file>

<file path=ppt/slides/_rels/slide3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19.xml"/><Relationship Id="rId7" Type="http://schemas.openxmlformats.org/officeDocument/2006/relationships/image" Target="../media/image2.png"/><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slideLayout" Target="../slideLayouts/slideLayout2.xml"/><Relationship Id="rId5" Type="http://schemas.openxmlformats.org/officeDocument/2006/relationships/tags" Target="../tags/tag221.xml"/><Relationship Id="rId4" Type="http://schemas.openxmlformats.org/officeDocument/2006/relationships/tags" Target="../tags/tag220.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4.xml"/><Relationship Id="rId7" Type="http://schemas.openxmlformats.org/officeDocument/2006/relationships/tags" Target="../tags/tag18.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5" Type="http://schemas.openxmlformats.org/officeDocument/2006/relationships/tags" Target="../tags/tag16.xml"/><Relationship Id="rId10" Type="http://schemas.openxmlformats.org/officeDocument/2006/relationships/image" Target="../media/image3.png"/><Relationship Id="rId4" Type="http://schemas.openxmlformats.org/officeDocument/2006/relationships/tags" Target="../tags/tag15.xml"/><Relationship Id="rId9" Type="http://schemas.openxmlformats.org/officeDocument/2006/relationships/image" Target="../media/image2.png"/></Relationships>
</file>

<file path=ppt/slides/_rels/slide40.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24.xml"/><Relationship Id="rId7" Type="http://schemas.openxmlformats.org/officeDocument/2006/relationships/notesSlide" Target="../notesSlides/notesSlide2.xml"/><Relationship Id="rId2" Type="http://schemas.openxmlformats.org/officeDocument/2006/relationships/tags" Target="../tags/tag223.xml"/><Relationship Id="rId1" Type="http://schemas.openxmlformats.org/officeDocument/2006/relationships/tags" Target="../tags/tag222.xml"/><Relationship Id="rId6" Type="http://schemas.openxmlformats.org/officeDocument/2006/relationships/slideLayout" Target="../slideLayouts/slideLayout2.xml"/><Relationship Id="rId5" Type="http://schemas.openxmlformats.org/officeDocument/2006/relationships/tags" Target="../tags/tag226.xml"/><Relationship Id="rId10" Type="http://schemas.openxmlformats.org/officeDocument/2006/relationships/image" Target="../media/image20.png"/><Relationship Id="rId4" Type="http://schemas.openxmlformats.org/officeDocument/2006/relationships/tags" Target="../tags/tag225.xml"/><Relationship Id="rId9" Type="http://schemas.openxmlformats.org/officeDocument/2006/relationships/image" Target="../media/image3.png"/></Relationships>
</file>

<file path=ppt/slides/_rels/slide41.xml.rels><?xml version="1.0" encoding="UTF-8" standalone="yes"?>
<Relationships xmlns="http://schemas.openxmlformats.org/package/2006/relationships"><Relationship Id="rId8" Type="http://schemas.openxmlformats.org/officeDocument/2006/relationships/tags" Target="../tags/tag234.xml"/><Relationship Id="rId13" Type="http://schemas.openxmlformats.org/officeDocument/2006/relationships/slideLayout" Target="../slideLayouts/slideLayout2.xml"/><Relationship Id="rId3" Type="http://schemas.openxmlformats.org/officeDocument/2006/relationships/tags" Target="../tags/tag229.xml"/><Relationship Id="rId7" Type="http://schemas.openxmlformats.org/officeDocument/2006/relationships/tags" Target="../tags/tag233.xml"/><Relationship Id="rId12" Type="http://schemas.openxmlformats.org/officeDocument/2006/relationships/tags" Target="../tags/tag238.xml"/><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tags" Target="../tags/tag232.xml"/><Relationship Id="rId11" Type="http://schemas.openxmlformats.org/officeDocument/2006/relationships/tags" Target="../tags/tag237.xml"/><Relationship Id="rId5" Type="http://schemas.openxmlformats.org/officeDocument/2006/relationships/tags" Target="../tags/tag231.xml"/><Relationship Id="rId15" Type="http://schemas.openxmlformats.org/officeDocument/2006/relationships/image" Target="../media/image3.png"/><Relationship Id="rId10" Type="http://schemas.openxmlformats.org/officeDocument/2006/relationships/tags" Target="../tags/tag236.xml"/><Relationship Id="rId4" Type="http://schemas.openxmlformats.org/officeDocument/2006/relationships/tags" Target="../tags/tag230.xml"/><Relationship Id="rId9" Type="http://schemas.openxmlformats.org/officeDocument/2006/relationships/tags" Target="../tags/tag235.xml"/><Relationship Id="rId14" Type="http://schemas.openxmlformats.org/officeDocument/2006/relationships/image" Target="../media/image2.png"/></Relationships>
</file>

<file path=ppt/slides/_rels/slide4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1.xml"/><Relationship Id="rId7" Type="http://schemas.openxmlformats.org/officeDocument/2006/relationships/image" Target="../media/image2.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slideLayout" Target="../slideLayouts/slideLayout2.xml"/><Relationship Id="rId5" Type="http://schemas.openxmlformats.org/officeDocument/2006/relationships/tags" Target="../tags/tag243.xml"/><Relationship Id="rId4" Type="http://schemas.openxmlformats.org/officeDocument/2006/relationships/tags" Target="../tags/tag242.xml"/></Relationships>
</file>

<file path=ppt/slides/_rels/slide4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46.xml"/><Relationship Id="rId7" Type="http://schemas.openxmlformats.org/officeDocument/2006/relationships/image" Target="../media/image2.png"/><Relationship Id="rId2" Type="http://schemas.openxmlformats.org/officeDocument/2006/relationships/tags" Target="../tags/tag245.xml"/><Relationship Id="rId1" Type="http://schemas.openxmlformats.org/officeDocument/2006/relationships/tags" Target="../tags/tag244.xml"/><Relationship Id="rId6" Type="http://schemas.openxmlformats.org/officeDocument/2006/relationships/slideLayout" Target="../slideLayouts/slideLayout2.xml"/><Relationship Id="rId5" Type="http://schemas.openxmlformats.org/officeDocument/2006/relationships/tags" Target="../tags/tag248.xml"/><Relationship Id="rId4" Type="http://schemas.openxmlformats.org/officeDocument/2006/relationships/tags" Target="../tags/tag247.xml"/></Relationships>
</file>

<file path=ppt/slides/_rels/slide4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251.xml"/><Relationship Id="rId7" Type="http://schemas.openxmlformats.org/officeDocument/2006/relationships/image" Target="../media/image2.png"/><Relationship Id="rId2" Type="http://schemas.openxmlformats.org/officeDocument/2006/relationships/tags" Target="../tags/tag250.xml"/><Relationship Id="rId1" Type="http://schemas.openxmlformats.org/officeDocument/2006/relationships/tags" Target="../tags/tag249.xml"/><Relationship Id="rId6" Type="http://schemas.openxmlformats.org/officeDocument/2006/relationships/slideLayout" Target="../slideLayouts/slideLayout2.xml"/><Relationship Id="rId5" Type="http://schemas.openxmlformats.org/officeDocument/2006/relationships/tags" Target="../tags/tag253.xml"/><Relationship Id="rId4" Type="http://schemas.openxmlformats.org/officeDocument/2006/relationships/tags" Target="../tags/tag252.xml"/></Relationships>
</file>

<file path=ppt/slides/_rels/slide4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56.xml"/><Relationship Id="rId7" Type="http://schemas.openxmlformats.org/officeDocument/2006/relationships/slideLayout" Target="../slideLayouts/slideLayout2.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10" Type="http://schemas.openxmlformats.org/officeDocument/2006/relationships/image" Target="../media/image21.png"/><Relationship Id="rId4" Type="http://schemas.openxmlformats.org/officeDocument/2006/relationships/tags" Target="../tags/tag257.xml"/><Relationship Id="rId9" Type="http://schemas.openxmlformats.org/officeDocument/2006/relationships/image" Target="../media/image3.png"/></Relationships>
</file>

<file path=ppt/slides/_rels/slide46.xml.rels><?xml version="1.0" encoding="UTF-8" standalone="yes"?>
<Relationships xmlns="http://schemas.openxmlformats.org/package/2006/relationships"><Relationship Id="rId8" Type="http://schemas.openxmlformats.org/officeDocument/2006/relationships/tags" Target="../tags/tag267.xml"/><Relationship Id="rId13" Type="http://schemas.openxmlformats.org/officeDocument/2006/relationships/tags" Target="../tags/tag272.xml"/><Relationship Id="rId18" Type="http://schemas.openxmlformats.org/officeDocument/2006/relationships/tags" Target="../tags/tag277.xml"/><Relationship Id="rId3" Type="http://schemas.openxmlformats.org/officeDocument/2006/relationships/tags" Target="../tags/tag262.xml"/><Relationship Id="rId21" Type="http://schemas.openxmlformats.org/officeDocument/2006/relationships/image" Target="../media/image2.png"/><Relationship Id="rId7" Type="http://schemas.openxmlformats.org/officeDocument/2006/relationships/tags" Target="../tags/tag266.xml"/><Relationship Id="rId12" Type="http://schemas.openxmlformats.org/officeDocument/2006/relationships/tags" Target="../tags/tag271.xml"/><Relationship Id="rId17" Type="http://schemas.openxmlformats.org/officeDocument/2006/relationships/tags" Target="../tags/tag276.xml"/><Relationship Id="rId2" Type="http://schemas.openxmlformats.org/officeDocument/2006/relationships/tags" Target="../tags/tag261.xml"/><Relationship Id="rId16" Type="http://schemas.openxmlformats.org/officeDocument/2006/relationships/tags" Target="../tags/tag275.xml"/><Relationship Id="rId20" Type="http://schemas.openxmlformats.org/officeDocument/2006/relationships/slideLayout" Target="../slideLayouts/slideLayout2.xml"/><Relationship Id="rId1" Type="http://schemas.openxmlformats.org/officeDocument/2006/relationships/tags" Target="../tags/tag260.xml"/><Relationship Id="rId6" Type="http://schemas.openxmlformats.org/officeDocument/2006/relationships/tags" Target="../tags/tag265.xml"/><Relationship Id="rId11" Type="http://schemas.openxmlformats.org/officeDocument/2006/relationships/tags" Target="../tags/tag270.xml"/><Relationship Id="rId5" Type="http://schemas.openxmlformats.org/officeDocument/2006/relationships/tags" Target="../tags/tag264.xml"/><Relationship Id="rId15" Type="http://schemas.openxmlformats.org/officeDocument/2006/relationships/tags" Target="../tags/tag274.xml"/><Relationship Id="rId10" Type="http://schemas.openxmlformats.org/officeDocument/2006/relationships/tags" Target="../tags/tag269.xml"/><Relationship Id="rId19" Type="http://schemas.openxmlformats.org/officeDocument/2006/relationships/tags" Target="../tags/tag278.xml"/><Relationship Id="rId4" Type="http://schemas.openxmlformats.org/officeDocument/2006/relationships/tags" Target="../tags/tag263.xml"/><Relationship Id="rId9" Type="http://schemas.openxmlformats.org/officeDocument/2006/relationships/tags" Target="../tags/tag268.xml"/><Relationship Id="rId14" Type="http://schemas.openxmlformats.org/officeDocument/2006/relationships/tags" Target="../tags/tag273.xml"/><Relationship Id="rId22" Type="http://schemas.openxmlformats.org/officeDocument/2006/relationships/image" Target="../media/image3.png"/></Relationships>
</file>

<file path=ppt/slides/_rels/slide47.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slideLayout" Target="../slideLayouts/slideLayout2.xml"/><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tags" Target="../tags/tag290.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tags" Target="../tags/tag289.xml"/><Relationship Id="rId5" Type="http://schemas.openxmlformats.org/officeDocument/2006/relationships/tags" Target="../tags/tag283.xml"/><Relationship Id="rId15" Type="http://schemas.openxmlformats.org/officeDocument/2006/relationships/image" Target="../media/image3.png"/><Relationship Id="rId10" Type="http://schemas.openxmlformats.org/officeDocument/2006/relationships/tags" Target="../tags/tag288.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image" Target="../media/image2.png"/></Relationships>
</file>

<file path=ppt/slides/_rels/slide48.xml.rels><?xml version="1.0" encoding="UTF-8" standalone="yes"?>
<Relationships xmlns="http://schemas.openxmlformats.org/package/2006/relationships"><Relationship Id="rId8" Type="http://schemas.openxmlformats.org/officeDocument/2006/relationships/tags" Target="../tags/tag298.xml"/><Relationship Id="rId13" Type="http://schemas.openxmlformats.org/officeDocument/2006/relationships/tags" Target="../tags/tag303.xml"/><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tags" Target="../tags/tag302.xml"/><Relationship Id="rId2" Type="http://schemas.openxmlformats.org/officeDocument/2006/relationships/tags" Target="../tags/tag292.xml"/><Relationship Id="rId16" Type="http://schemas.openxmlformats.org/officeDocument/2006/relationships/image" Target="../media/image3.png"/><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tags" Target="../tags/tag301.xml"/><Relationship Id="rId5" Type="http://schemas.openxmlformats.org/officeDocument/2006/relationships/tags" Target="../tags/tag295.xml"/><Relationship Id="rId15" Type="http://schemas.openxmlformats.org/officeDocument/2006/relationships/image" Target="../media/image2.png"/><Relationship Id="rId10" Type="http://schemas.openxmlformats.org/officeDocument/2006/relationships/tags" Target="../tags/tag300.xml"/><Relationship Id="rId4" Type="http://schemas.openxmlformats.org/officeDocument/2006/relationships/tags" Target="../tags/tag294.xml"/><Relationship Id="rId9" Type="http://schemas.openxmlformats.org/officeDocument/2006/relationships/tags" Target="../tags/tag299.xml"/><Relationship Id="rId1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311.xml"/><Relationship Id="rId13" Type="http://schemas.openxmlformats.org/officeDocument/2006/relationships/tags" Target="../tags/tag316.xml"/><Relationship Id="rId18" Type="http://schemas.openxmlformats.org/officeDocument/2006/relationships/tags" Target="../tags/tag321.xml"/><Relationship Id="rId3" Type="http://schemas.openxmlformats.org/officeDocument/2006/relationships/tags" Target="../tags/tag306.xml"/><Relationship Id="rId21" Type="http://schemas.openxmlformats.org/officeDocument/2006/relationships/image" Target="../media/image3.png"/><Relationship Id="rId7" Type="http://schemas.openxmlformats.org/officeDocument/2006/relationships/tags" Target="../tags/tag310.xml"/><Relationship Id="rId12" Type="http://schemas.openxmlformats.org/officeDocument/2006/relationships/tags" Target="../tags/tag315.xml"/><Relationship Id="rId17" Type="http://schemas.openxmlformats.org/officeDocument/2006/relationships/tags" Target="../tags/tag320.xml"/><Relationship Id="rId2" Type="http://schemas.openxmlformats.org/officeDocument/2006/relationships/tags" Target="../tags/tag305.xml"/><Relationship Id="rId16" Type="http://schemas.openxmlformats.org/officeDocument/2006/relationships/tags" Target="../tags/tag319.xml"/><Relationship Id="rId20" Type="http://schemas.openxmlformats.org/officeDocument/2006/relationships/image" Target="../media/image2.png"/><Relationship Id="rId1" Type="http://schemas.openxmlformats.org/officeDocument/2006/relationships/tags" Target="../tags/tag304.xml"/><Relationship Id="rId6" Type="http://schemas.openxmlformats.org/officeDocument/2006/relationships/tags" Target="../tags/tag309.xml"/><Relationship Id="rId11" Type="http://schemas.openxmlformats.org/officeDocument/2006/relationships/tags" Target="../tags/tag314.xml"/><Relationship Id="rId5" Type="http://schemas.openxmlformats.org/officeDocument/2006/relationships/tags" Target="../tags/tag308.xml"/><Relationship Id="rId15" Type="http://schemas.openxmlformats.org/officeDocument/2006/relationships/tags" Target="../tags/tag318.xml"/><Relationship Id="rId10" Type="http://schemas.openxmlformats.org/officeDocument/2006/relationships/tags" Target="../tags/tag313.xml"/><Relationship Id="rId19" Type="http://schemas.openxmlformats.org/officeDocument/2006/relationships/slideLayout" Target="../slideLayouts/slideLayout2.xml"/><Relationship Id="rId4" Type="http://schemas.openxmlformats.org/officeDocument/2006/relationships/tags" Target="../tags/tag307.xml"/><Relationship Id="rId9" Type="http://schemas.openxmlformats.org/officeDocument/2006/relationships/tags" Target="../tags/tag312.xml"/><Relationship Id="rId14" Type="http://schemas.openxmlformats.org/officeDocument/2006/relationships/tags" Target="../tags/tag317.xml"/></Relationships>
</file>

<file path=ppt/slides/_rels/slide5.xml.rels><?xml version="1.0" encoding="UTF-8" standalone="yes"?>
<Relationships xmlns="http://schemas.openxmlformats.org/package/2006/relationships"><Relationship Id="rId8" Type="http://schemas.openxmlformats.org/officeDocument/2006/relationships/tags" Target="../tags/tag26.xml"/><Relationship Id="rId13" Type="http://schemas.openxmlformats.org/officeDocument/2006/relationships/oleObject" Target="../embeddings/oleObject1.bin"/><Relationship Id="rId3" Type="http://schemas.openxmlformats.org/officeDocument/2006/relationships/tags" Target="../tags/tag21.xml"/><Relationship Id="rId7" Type="http://schemas.openxmlformats.org/officeDocument/2006/relationships/tags" Target="../tags/tag25.xml"/><Relationship Id="rId12" Type="http://schemas.openxmlformats.org/officeDocument/2006/relationships/image" Target="../media/image3.png"/><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tags" Target="../tags/tag24.xml"/><Relationship Id="rId11" Type="http://schemas.openxmlformats.org/officeDocument/2006/relationships/image" Target="../media/image2.png"/><Relationship Id="rId5" Type="http://schemas.openxmlformats.org/officeDocument/2006/relationships/tags" Target="../tags/tag23.xml"/><Relationship Id="rId10" Type="http://schemas.openxmlformats.org/officeDocument/2006/relationships/slideLayout" Target="../slideLayouts/slideLayout2.xml"/><Relationship Id="rId4" Type="http://schemas.openxmlformats.org/officeDocument/2006/relationships/tags" Target="../tags/tag22.xml"/><Relationship Id="rId9" Type="http://schemas.openxmlformats.org/officeDocument/2006/relationships/tags" Target="../tags/tag27.xml"/><Relationship Id="rId14" Type="http://schemas.openxmlformats.org/officeDocument/2006/relationships/image" Target="../media/image4.wmf"/></Relationships>
</file>

<file path=ppt/slides/_rels/slide50.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image" Target="../media/image2.png"/><Relationship Id="rId3" Type="http://schemas.openxmlformats.org/officeDocument/2006/relationships/tags" Target="../tags/tag324.xml"/><Relationship Id="rId7" Type="http://schemas.openxmlformats.org/officeDocument/2006/relationships/tags" Target="../tags/tag328.xml"/><Relationship Id="rId12" Type="http://schemas.openxmlformats.org/officeDocument/2006/relationships/slideLayout" Target="../slideLayouts/slideLayout2.xml"/><Relationship Id="rId2" Type="http://schemas.openxmlformats.org/officeDocument/2006/relationships/tags" Target="../tags/tag323.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5" Type="http://schemas.openxmlformats.org/officeDocument/2006/relationships/tags" Target="../tags/tag326.xml"/><Relationship Id="rId10" Type="http://schemas.openxmlformats.org/officeDocument/2006/relationships/tags" Target="../tags/tag331.xml"/><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image" Target="../media/image3.png"/></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35.xml"/><Relationship Id="rId7" Type="http://schemas.openxmlformats.org/officeDocument/2006/relationships/tags" Target="../tags/tag339.xml"/><Relationship Id="rId2" Type="http://schemas.openxmlformats.org/officeDocument/2006/relationships/tags" Target="../tags/tag334.xml"/><Relationship Id="rId1" Type="http://schemas.openxmlformats.org/officeDocument/2006/relationships/tags" Target="../tags/tag333.xml"/><Relationship Id="rId6" Type="http://schemas.openxmlformats.org/officeDocument/2006/relationships/tags" Target="../tags/tag338.xml"/><Relationship Id="rId5" Type="http://schemas.openxmlformats.org/officeDocument/2006/relationships/tags" Target="../tags/tag337.xml"/><Relationship Id="rId10" Type="http://schemas.openxmlformats.org/officeDocument/2006/relationships/image" Target="../media/image3.png"/><Relationship Id="rId4" Type="http://schemas.openxmlformats.org/officeDocument/2006/relationships/tags" Target="../tags/tag336.xml"/><Relationship Id="rId9"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42.xml"/><Relationship Id="rId7" Type="http://schemas.openxmlformats.org/officeDocument/2006/relationships/image" Target="../media/image2.png"/><Relationship Id="rId2" Type="http://schemas.openxmlformats.org/officeDocument/2006/relationships/tags" Target="../tags/tag341.xml"/><Relationship Id="rId1" Type="http://schemas.openxmlformats.org/officeDocument/2006/relationships/tags" Target="../tags/tag340.xml"/><Relationship Id="rId6" Type="http://schemas.openxmlformats.org/officeDocument/2006/relationships/slideLayout" Target="../slideLayouts/slideLayout2.xml"/><Relationship Id="rId5" Type="http://schemas.openxmlformats.org/officeDocument/2006/relationships/tags" Target="../tags/tag344.xml"/><Relationship Id="rId10" Type="http://schemas.openxmlformats.org/officeDocument/2006/relationships/image" Target="../media/image23.png"/><Relationship Id="rId4" Type="http://schemas.openxmlformats.org/officeDocument/2006/relationships/tags" Target="../tags/tag343.xml"/><Relationship Id="rId9" Type="http://schemas.openxmlformats.org/officeDocument/2006/relationships/image" Target="../media/image22.png"/></Relationships>
</file>

<file path=ppt/slides/_rels/slide5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47.xml"/><Relationship Id="rId7" Type="http://schemas.openxmlformats.org/officeDocument/2006/relationships/image" Target="../media/image2.png"/><Relationship Id="rId2" Type="http://schemas.openxmlformats.org/officeDocument/2006/relationships/tags" Target="../tags/tag346.xml"/><Relationship Id="rId1" Type="http://schemas.openxmlformats.org/officeDocument/2006/relationships/tags" Target="../tags/tag345.xml"/><Relationship Id="rId6" Type="http://schemas.openxmlformats.org/officeDocument/2006/relationships/slideLayout" Target="../slideLayouts/slideLayout2.xml"/><Relationship Id="rId5" Type="http://schemas.openxmlformats.org/officeDocument/2006/relationships/tags" Target="../tags/tag349.xml"/><Relationship Id="rId10" Type="http://schemas.openxmlformats.org/officeDocument/2006/relationships/image" Target="../media/image25.png"/><Relationship Id="rId4" Type="http://schemas.openxmlformats.org/officeDocument/2006/relationships/tags" Target="../tags/tag348.xml"/><Relationship Id="rId9" Type="http://schemas.openxmlformats.org/officeDocument/2006/relationships/image" Target="../media/image24.png"/></Relationships>
</file>

<file path=ppt/slides/_rels/slide5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52.xml"/><Relationship Id="rId7" Type="http://schemas.openxmlformats.org/officeDocument/2006/relationships/slideLayout" Target="../slideLayouts/slideLayout2.xml"/><Relationship Id="rId2" Type="http://schemas.openxmlformats.org/officeDocument/2006/relationships/tags" Target="../tags/tag351.xml"/><Relationship Id="rId1" Type="http://schemas.openxmlformats.org/officeDocument/2006/relationships/tags" Target="../tags/tag350.xml"/><Relationship Id="rId6" Type="http://schemas.openxmlformats.org/officeDocument/2006/relationships/tags" Target="../tags/tag355.xml"/><Relationship Id="rId5" Type="http://schemas.openxmlformats.org/officeDocument/2006/relationships/tags" Target="../tags/tag354.xml"/><Relationship Id="rId4" Type="http://schemas.openxmlformats.org/officeDocument/2006/relationships/tags" Target="../tags/tag353.xml"/><Relationship Id="rId9" Type="http://schemas.openxmlformats.org/officeDocument/2006/relationships/image" Target="../media/image3.png"/></Relationships>
</file>

<file path=ppt/slides/_rels/slide5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58.xml"/><Relationship Id="rId7" Type="http://schemas.openxmlformats.org/officeDocument/2006/relationships/image" Target="../media/image2.png"/><Relationship Id="rId2" Type="http://schemas.openxmlformats.org/officeDocument/2006/relationships/tags" Target="../tags/tag357.xml"/><Relationship Id="rId1" Type="http://schemas.openxmlformats.org/officeDocument/2006/relationships/tags" Target="../tags/tag356.xml"/><Relationship Id="rId6" Type="http://schemas.openxmlformats.org/officeDocument/2006/relationships/slideLayout" Target="../slideLayouts/slideLayout2.xml"/><Relationship Id="rId5" Type="http://schemas.openxmlformats.org/officeDocument/2006/relationships/tags" Target="../tags/tag360.xml"/><Relationship Id="rId4" Type="http://schemas.openxmlformats.org/officeDocument/2006/relationships/tags" Target="../tags/tag359.xml"/><Relationship Id="rId9" Type="http://schemas.openxmlformats.org/officeDocument/2006/relationships/image" Target="../media/image26.png"/></Relationships>
</file>

<file path=ppt/slides/_rels/slide57.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63.xml"/><Relationship Id="rId7" Type="http://schemas.openxmlformats.org/officeDocument/2006/relationships/slideLayout" Target="../slideLayouts/slideLayout2.xml"/><Relationship Id="rId2" Type="http://schemas.openxmlformats.org/officeDocument/2006/relationships/tags" Target="../tags/tag362.xml"/><Relationship Id="rId1" Type="http://schemas.openxmlformats.org/officeDocument/2006/relationships/tags" Target="../tags/tag361.xml"/><Relationship Id="rId6" Type="http://schemas.openxmlformats.org/officeDocument/2006/relationships/tags" Target="../tags/tag366.xml"/><Relationship Id="rId11" Type="http://schemas.openxmlformats.org/officeDocument/2006/relationships/image" Target="../media/image27.emf"/><Relationship Id="rId5" Type="http://schemas.openxmlformats.org/officeDocument/2006/relationships/tags" Target="../tags/tag365.xml"/><Relationship Id="rId10" Type="http://schemas.openxmlformats.org/officeDocument/2006/relationships/oleObject" Target="../embeddings/oleObject5.bin"/><Relationship Id="rId4" Type="http://schemas.openxmlformats.org/officeDocument/2006/relationships/tags" Target="../tags/tag364.xml"/><Relationship Id="rId9" Type="http://schemas.openxmlformats.org/officeDocument/2006/relationships/image" Target="../media/image3.png"/></Relationships>
</file>

<file path=ppt/slides/_rels/slide58.xml.rels><?xml version="1.0" encoding="UTF-8" standalone="yes"?>
<Relationships xmlns="http://schemas.openxmlformats.org/package/2006/relationships"><Relationship Id="rId8" Type="http://schemas.openxmlformats.org/officeDocument/2006/relationships/tags" Target="../tags/tag374.xml"/><Relationship Id="rId3" Type="http://schemas.openxmlformats.org/officeDocument/2006/relationships/tags" Target="../tags/tag369.xml"/><Relationship Id="rId7" Type="http://schemas.openxmlformats.org/officeDocument/2006/relationships/tags" Target="../tags/tag373.xml"/><Relationship Id="rId12" Type="http://schemas.openxmlformats.org/officeDocument/2006/relationships/image" Target="../media/image3.png"/><Relationship Id="rId2" Type="http://schemas.openxmlformats.org/officeDocument/2006/relationships/tags" Target="../tags/tag368.xml"/><Relationship Id="rId1" Type="http://schemas.openxmlformats.org/officeDocument/2006/relationships/tags" Target="../tags/tag367.xml"/><Relationship Id="rId6" Type="http://schemas.openxmlformats.org/officeDocument/2006/relationships/tags" Target="../tags/tag372.xml"/><Relationship Id="rId11" Type="http://schemas.openxmlformats.org/officeDocument/2006/relationships/image" Target="../media/image2.png"/><Relationship Id="rId5" Type="http://schemas.openxmlformats.org/officeDocument/2006/relationships/tags" Target="../tags/tag371.xml"/><Relationship Id="rId10" Type="http://schemas.openxmlformats.org/officeDocument/2006/relationships/slideLayout" Target="../slideLayouts/slideLayout2.xml"/><Relationship Id="rId4" Type="http://schemas.openxmlformats.org/officeDocument/2006/relationships/tags" Target="../tags/tag370.xml"/><Relationship Id="rId9" Type="http://schemas.openxmlformats.org/officeDocument/2006/relationships/tags" Target="../tags/tag375.xml"/></Relationships>
</file>

<file path=ppt/slides/_rels/slide5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78.xml"/><Relationship Id="rId7" Type="http://schemas.openxmlformats.org/officeDocument/2006/relationships/slideLayout" Target="../slideLayouts/slideLayout2.xml"/><Relationship Id="rId2" Type="http://schemas.openxmlformats.org/officeDocument/2006/relationships/tags" Target="../tags/tag377.xml"/><Relationship Id="rId1" Type="http://schemas.openxmlformats.org/officeDocument/2006/relationships/tags" Target="../tags/tag376.xml"/><Relationship Id="rId6" Type="http://schemas.openxmlformats.org/officeDocument/2006/relationships/tags" Target="../tags/tag381.xml"/><Relationship Id="rId11" Type="http://schemas.openxmlformats.org/officeDocument/2006/relationships/image" Target="../media/image28.emf"/><Relationship Id="rId5" Type="http://schemas.openxmlformats.org/officeDocument/2006/relationships/tags" Target="../tags/tag380.xml"/><Relationship Id="rId10" Type="http://schemas.openxmlformats.org/officeDocument/2006/relationships/oleObject" Target="../embeddings/oleObject6.bin"/><Relationship Id="rId4" Type="http://schemas.openxmlformats.org/officeDocument/2006/relationships/tags" Target="../tags/tag379.xml"/><Relationship Id="rId9"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11" Type="http://schemas.openxmlformats.org/officeDocument/2006/relationships/image" Target="../media/image5.png"/><Relationship Id="rId5" Type="http://schemas.openxmlformats.org/officeDocument/2006/relationships/tags" Target="../tags/tag32.xml"/><Relationship Id="rId10" Type="http://schemas.openxmlformats.org/officeDocument/2006/relationships/image" Target="../media/image3.png"/><Relationship Id="rId4" Type="http://schemas.openxmlformats.org/officeDocument/2006/relationships/tags" Target="../tags/tag31.xml"/><Relationship Id="rId9" Type="http://schemas.openxmlformats.org/officeDocument/2006/relationships/image" Target="../media/image2.png"/></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tags" Target="../tags/tag384.xml"/><Relationship Id="rId7" Type="http://schemas.openxmlformats.org/officeDocument/2006/relationships/image" Target="../media/image3.png"/><Relationship Id="rId2" Type="http://schemas.openxmlformats.org/officeDocument/2006/relationships/tags" Target="../tags/tag383.xml"/><Relationship Id="rId1" Type="http://schemas.openxmlformats.org/officeDocument/2006/relationships/tags" Target="../tags/tag38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385.xml"/></Relationships>
</file>

<file path=ppt/slides/_rels/slide6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388.xml"/><Relationship Id="rId7" Type="http://schemas.openxmlformats.org/officeDocument/2006/relationships/image" Target="../media/image2.png"/><Relationship Id="rId2" Type="http://schemas.openxmlformats.org/officeDocument/2006/relationships/tags" Target="../tags/tag387.xml"/><Relationship Id="rId1" Type="http://schemas.openxmlformats.org/officeDocument/2006/relationships/tags" Target="../tags/tag386.xml"/><Relationship Id="rId6" Type="http://schemas.openxmlformats.org/officeDocument/2006/relationships/slideLayout" Target="../slideLayouts/slideLayout2.xml"/><Relationship Id="rId5" Type="http://schemas.openxmlformats.org/officeDocument/2006/relationships/tags" Target="../tags/tag390.xml"/><Relationship Id="rId4" Type="http://schemas.openxmlformats.org/officeDocument/2006/relationships/tags" Target="../tags/tag389.xml"/><Relationship Id="rId9" Type="http://schemas.openxmlformats.org/officeDocument/2006/relationships/image" Target="../media/image29.png"/></Relationships>
</file>

<file path=ppt/slides/_rels/slide6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93.xml"/><Relationship Id="rId7" Type="http://schemas.openxmlformats.org/officeDocument/2006/relationships/image" Target="../media/image29.png"/><Relationship Id="rId2" Type="http://schemas.openxmlformats.org/officeDocument/2006/relationships/tags" Target="../tags/tag392.xml"/><Relationship Id="rId1" Type="http://schemas.openxmlformats.org/officeDocument/2006/relationships/tags" Target="../tags/tag391.xml"/><Relationship Id="rId6" Type="http://schemas.openxmlformats.org/officeDocument/2006/relationships/slideLayout" Target="../slideLayouts/slideLayout2.xml"/><Relationship Id="rId5" Type="http://schemas.openxmlformats.org/officeDocument/2006/relationships/tags" Target="../tags/tag395.xml"/><Relationship Id="rId4" Type="http://schemas.openxmlformats.org/officeDocument/2006/relationships/tags" Target="../tags/tag394.xml"/><Relationship Id="rId9" Type="http://schemas.openxmlformats.org/officeDocument/2006/relationships/image" Target="../media/image3.png"/></Relationships>
</file>

<file path=ppt/slides/_rels/slide64.xml.rels><?xml version="1.0" encoding="UTF-8" standalone="yes"?>
<Relationships xmlns="http://schemas.openxmlformats.org/package/2006/relationships"><Relationship Id="rId8" Type="http://schemas.openxmlformats.org/officeDocument/2006/relationships/tags" Target="../tags/tag403.xml"/><Relationship Id="rId13" Type="http://schemas.openxmlformats.org/officeDocument/2006/relationships/tags" Target="../tags/tag408.xml"/><Relationship Id="rId18" Type="http://schemas.openxmlformats.org/officeDocument/2006/relationships/image" Target="../media/image2.png"/><Relationship Id="rId3" Type="http://schemas.openxmlformats.org/officeDocument/2006/relationships/tags" Target="../tags/tag398.xml"/><Relationship Id="rId7" Type="http://schemas.openxmlformats.org/officeDocument/2006/relationships/tags" Target="../tags/tag402.xml"/><Relationship Id="rId12" Type="http://schemas.openxmlformats.org/officeDocument/2006/relationships/tags" Target="../tags/tag407.xml"/><Relationship Id="rId17" Type="http://schemas.openxmlformats.org/officeDocument/2006/relationships/slideLayout" Target="../slideLayouts/slideLayout2.xml"/><Relationship Id="rId2" Type="http://schemas.openxmlformats.org/officeDocument/2006/relationships/tags" Target="../tags/tag397.xml"/><Relationship Id="rId16" Type="http://schemas.openxmlformats.org/officeDocument/2006/relationships/tags" Target="../tags/tag411.xml"/><Relationship Id="rId1" Type="http://schemas.openxmlformats.org/officeDocument/2006/relationships/tags" Target="../tags/tag396.xml"/><Relationship Id="rId6" Type="http://schemas.openxmlformats.org/officeDocument/2006/relationships/tags" Target="../tags/tag401.xml"/><Relationship Id="rId11" Type="http://schemas.openxmlformats.org/officeDocument/2006/relationships/tags" Target="../tags/tag406.xml"/><Relationship Id="rId5" Type="http://schemas.openxmlformats.org/officeDocument/2006/relationships/tags" Target="../tags/tag400.xml"/><Relationship Id="rId15" Type="http://schemas.openxmlformats.org/officeDocument/2006/relationships/tags" Target="../tags/tag410.xml"/><Relationship Id="rId10" Type="http://schemas.openxmlformats.org/officeDocument/2006/relationships/tags" Target="../tags/tag405.xml"/><Relationship Id="rId19" Type="http://schemas.openxmlformats.org/officeDocument/2006/relationships/image" Target="../media/image3.png"/><Relationship Id="rId4" Type="http://schemas.openxmlformats.org/officeDocument/2006/relationships/tags" Target="../tags/tag399.xml"/><Relationship Id="rId9" Type="http://schemas.openxmlformats.org/officeDocument/2006/relationships/tags" Target="../tags/tag404.xml"/><Relationship Id="rId14" Type="http://schemas.openxmlformats.org/officeDocument/2006/relationships/tags" Target="../tags/tag409.xml"/></Relationships>
</file>

<file path=ppt/slides/_rels/slide65.xml.rels><?xml version="1.0" encoding="UTF-8" standalone="yes"?>
<Relationships xmlns="http://schemas.openxmlformats.org/package/2006/relationships"><Relationship Id="rId3" Type="http://schemas.openxmlformats.org/officeDocument/2006/relationships/tags" Target="../tags/tag414.xml"/><Relationship Id="rId7" Type="http://schemas.openxmlformats.org/officeDocument/2006/relationships/image" Target="../media/image3.png"/><Relationship Id="rId2" Type="http://schemas.openxmlformats.org/officeDocument/2006/relationships/tags" Target="../tags/tag413.xml"/><Relationship Id="rId1" Type="http://schemas.openxmlformats.org/officeDocument/2006/relationships/tags" Target="../tags/tag41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15.xml"/></Relationships>
</file>

<file path=ppt/slides/_rels/slide6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tags" Target="../tags/tag418.xml"/><Relationship Id="rId7" Type="http://schemas.openxmlformats.org/officeDocument/2006/relationships/image" Target="../media/image3.png"/><Relationship Id="rId2" Type="http://schemas.openxmlformats.org/officeDocument/2006/relationships/tags" Target="../tags/tag417.xml"/><Relationship Id="rId1" Type="http://schemas.openxmlformats.org/officeDocument/2006/relationships/tags" Target="../tags/tag416.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19.xml"/></Relationships>
</file>

<file path=ppt/slides/_rels/slide6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tags" Target="../tags/tag422.xml"/><Relationship Id="rId7" Type="http://schemas.openxmlformats.org/officeDocument/2006/relationships/image" Target="../media/image3.png"/><Relationship Id="rId2" Type="http://schemas.openxmlformats.org/officeDocument/2006/relationships/tags" Target="../tags/tag421.xml"/><Relationship Id="rId1" Type="http://schemas.openxmlformats.org/officeDocument/2006/relationships/tags" Target="../tags/tag420.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23.xml"/></Relationships>
</file>

<file path=ppt/slides/_rels/slide68.xml.rels><?xml version="1.0" encoding="UTF-8" standalone="yes"?>
<Relationships xmlns="http://schemas.openxmlformats.org/package/2006/relationships"><Relationship Id="rId3" Type="http://schemas.openxmlformats.org/officeDocument/2006/relationships/tags" Target="../tags/tag426.xml"/><Relationship Id="rId7" Type="http://schemas.openxmlformats.org/officeDocument/2006/relationships/image" Target="../media/image3.png"/><Relationship Id="rId2" Type="http://schemas.openxmlformats.org/officeDocument/2006/relationships/tags" Target="../tags/tag425.xml"/><Relationship Id="rId1" Type="http://schemas.openxmlformats.org/officeDocument/2006/relationships/tags" Target="../tags/tag424.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27.xml"/></Relationships>
</file>

<file path=ppt/slides/_rels/slide6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430.xml"/><Relationship Id="rId7" Type="http://schemas.openxmlformats.org/officeDocument/2006/relationships/image" Target="../media/image3.png"/><Relationship Id="rId2" Type="http://schemas.openxmlformats.org/officeDocument/2006/relationships/tags" Target="../tags/tag429.xml"/><Relationship Id="rId1" Type="http://schemas.openxmlformats.org/officeDocument/2006/relationships/tags" Target="../tags/tag428.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31.xml"/></Relationships>
</file>

<file path=ppt/slides/_rels/slide7.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image" Target="../media/image7.png"/><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image" Target="../media/image6.png"/><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image" Target="../media/image3.png"/><Relationship Id="rId5" Type="http://schemas.openxmlformats.org/officeDocument/2006/relationships/tags" Target="../tags/tag39.xml"/><Relationship Id="rId10" Type="http://schemas.openxmlformats.org/officeDocument/2006/relationships/image" Target="../media/image2.png"/><Relationship Id="rId4" Type="http://schemas.openxmlformats.org/officeDocument/2006/relationships/tags" Target="../tags/tag38.xml"/><Relationship Id="rId9" Type="http://schemas.openxmlformats.org/officeDocument/2006/relationships/slideLayout" Target="../slideLayouts/slideLayout2.xml"/><Relationship Id="rId14" Type="http://schemas.openxmlformats.org/officeDocument/2006/relationships/image" Target="../media/image8.png"/></Relationships>
</file>

<file path=ppt/slides/_rels/slide7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tags" Target="../tags/tag434.xml"/><Relationship Id="rId7" Type="http://schemas.openxmlformats.org/officeDocument/2006/relationships/image" Target="../media/image3.png"/><Relationship Id="rId2" Type="http://schemas.openxmlformats.org/officeDocument/2006/relationships/tags" Target="../tags/tag433.xml"/><Relationship Id="rId1" Type="http://schemas.openxmlformats.org/officeDocument/2006/relationships/tags" Target="../tags/tag43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35.xml"/></Relationships>
</file>

<file path=ppt/slides/_rels/slide71.xml.rels><?xml version="1.0" encoding="UTF-8" standalone="yes"?>
<Relationships xmlns="http://schemas.openxmlformats.org/package/2006/relationships"><Relationship Id="rId3" Type="http://schemas.openxmlformats.org/officeDocument/2006/relationships/tags" Target="../tags/tag438.xml"/><Relationship Id="rId7" Type="http://schemas.openxmlformats.org/officeDocument/2006/relationships/image" Target="../media/image3.png"/><Relationship Id="rId2" Type="http://schemas.openxmlformats.org/officeDocument/2006/relationships/tags" Target="../tags/tag437.xml"/><Relationship Id="rId1" Type="http://schemas.openxmlformats.org/officeDocument/2006/relationships/tags" Target="../tags/tag436.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39.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tags" Target="../tags/tag442.xml"/><Relationship Id="rId7" Type="http://schemas.openxmlformats.org/officeDocument/2006/relationships/image" Target="../media/image3.png"/><Relationship Id="rId2" Type="http://schemas.openxmlformats.org/officeDocument/2006/relationships/tags" Target="../tags/tag441.xml"/><Relationship Id="rId1" Type="http://schemas.openxmlformats.org/officeDocument/2006/relationships/tags" Target="../tags/tag440.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43.xml"/></Relationships>
</file>

<file path=ppt/slides/_rels/slide74.xml.rels><?xml version="1.0" encoding="UTF-8" standalone="yes"?>
<Relationships xmlns="http://schemas.openxmlformats.org/package/2006/relationships"><Relationship Id="rId8" Type="http://schemas.openxmlformats.org/officeDocument/2006/relationships/hyperlink" Target="doc/milkSystemDescription.docx" TargetMode="External"/><Relationship Id="rId3" Type="http://schemas.openxmlformats.org/officeDocument/2006/relationships/tags" Target="../tags/tag446.xml"/><Relationship Id="rId7" Type="http://schemas.openxmlformats.org/officeDocument/2006/relationships/image" Target="../media/image3.png"/><Relationship Id="rId2" Type="http://schemas.openxmlformats.org/officeDocument/2006/relationships/tags" Target="../tags/tag445.xml"/><Relationship Id="rId1" Type="http://schemas.openxmlformats.org/officeDocument/2006/relationships/tags" Target="../tags/tag444.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447.xml"/></Relationships>
</file>

<file path=ppt/slides/_rels/slide7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50.xml"/><Relationship Id="rId7" Type="http://schemas.openxmlformats.org/officeDocument/2006/relationships/image" Target="../media/image2.png"/><Relationship Id="rId2" Type="http://schemas.openxmlformats.org/officeDocument/2006/relationships/tags" Target="../tags/tag449.xml"/><Relationship Id="rId1" Type="http://schemas.openxmlformats.org/officeDocument/2006/relationships/tags" Target="../tags/tag448.xml"/><Relationship Id="rId6" Type="http://schemas.openxmlformats.org/officeDocument/2006/relationships/slideLayout" Target="../slideLayouts/slideLayout2.xml"/><Relationship Id="rId5" Type="http://schemas.openxmlformats.org/officeDocument/2006/relationships/tags" Target="../tags/tag452.xml"/><Relationship Id="rId4" Type="http://schemas.openxmlformats.org/officeDocument/2006/relationships/tags" Target="../tags/tag451.xml"/></Relationships>
</file>

<file path=ppt/slides/_rels/slide76.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tags" Target="../tags/tag455.xml"/><Relationship Id="rId7" Type="http://schemas.openxmlformats.org/officeDocument/2006/relationships/image" Target="../media/image3.png"/><Relationship Id="rId2" Type="http://schemas.openxmlformats.org/officeDocument/2006/relationships/tags" Target="../tags/tag454.xml"/><Relationship Id="rId1" Type="http://schemas.openxmlformats.org/officeDocument/2006/relationships/tags" Target="../tags/tag453.xml"/><Relationship Id="rId6" Type="http://schemas.openxmlformats.org/officeDocument/2006/relationships/image" Target="../media/image2.png"/><Relationship Id="rId11" Type="http://schemas.openxmlformats.org/officeDocument/2006/relationships/slide" Target="slide86.xml"/><Relationship Id="rId5" Type="http://schemas.openxmlformats.org/officeDocument/2006/relationships/slideLayout" Target="../slideLayouts/slideLayout2.xml"/><Relationship Id="rId10" Type="http://schemas.openxmlformats.org/officeDocument/2006/relationships/slide" Target="slide84.xml"/><Relationship Id="rId4" Type="http://schemas.openxmlformats.org/officeDocument/2006/relationships/tags" Target="../tags/tag456.xml"/><Relationship Id="rId9" Type="http://schemas.openxmlformats.org/officeDocument/2006/relationships/slide" Target="slide82.xml"/></Relationships>
</file>

<file path=ppt/slides/_rels/slide77.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tags" Target="../tags/tag459.xml"/><Relationship Id="rId7" Type="http://schemas.openxmlformats.org/officeDocument/2006/relationships/image" Target="../media/image3.png"/><Relationship Id="rId2" Type="http://schemas.openxmlformats.org/officeDocument/2006/relationships/tags" Target="../tags/tag458.xml"/><Relationship Id="rId1" Type="http://schemas.openxmlformats.org/officeDocument/2006/relationships/tags" Target="../tags/tag457.xml"/><Relationship Id="rId6" Type="http://schemas.openxmlformats.org/officeDocument/2006/relationships/image" Target="../media/image2.png"/><Relationship Id="rId11" Type="http://schemas.openxmlformats.org/officeDocument/2006/relationships/slide" Target="slide86.xml"/><Relationship Id="rId5" Type="http://schemas.openxmlformats.org/officeDocument/2006/relationships/slideLayout" Target="../slideLayouts/slideLayout2.xml"/><Relationship Id="rId10" Type="http://schemas.openxmlformats.org/officeDocument/2006/relationships/slide" Target="slide84.xml"/><Relationship Id="rId4" Type="http://schemas.openxmlformats.org/officeDocument/2006/relationships/tags" Target="../tags/tag460.xml"/><Relationship Id="rId9" Type="http://schemas.openxmlformats.org/officeDocument/2006/relationships/slide" Target="slide82.xml"/></Relationships>
</file>

<file path=ppt/slides/_rels/slide7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63.xml"/><Relationship Id="rId7" Type="http://schemas.openxmlformats.org/officeDocument/2006/relationships/image" Target="../media/image2.png"/><Relationship Id="rId2" Type="http://schemas.openxmlformats.org/officeDocument/2006/relationships/tags" Target="../tags/tag462.xml"/><Relationship Id="rId1" Type="http://schemas.openxmlformats.org/officeDocument/2006/relationships/tags" Target="../tags/tag461.xml"/><Relationship Id="rId6" Type="http://schemas.openxmlformats.org/officeDocument/2006/relationships/slideLayout" Target="../slideLayouts/slideLayout2.xml"/><Relationship Id="rId5" Type="http://schemas.openxmlformats.org/officeDocument/2006/relationships/tags" Target="../tags/tag465.xml"/><Relationship Id="rId4" Type="http://schemas.openxmlformats.org/officeDocument/2006/relationships/tags" Target="../tags/tag464.xml"/><Relationship Id="rId9" Type="http://schemas.openxmlformats.org/officeDocument/2006/relationships/slide" Target="slide77.xml"/></Relationships>
</file>

<file path=ppt/slides/_rels/slide79.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tags" Target="../tags/tag468.xml"/><Relationship Id="rId7" Type="http://schemas.openxmlformats.org/officeDocument/2006/relationships/image" Target="../media/image3.png"/><Relationship Id="rId2" Type="http://schemas.openxmlformats.org/officeDocument/2006/relationships/tags" Target="../tags/tag467.xml"/><Relationship Id="rId1" Type="http://schemas.openxmlformats.org/officeDocument/2006/relationships/tags" Target="../tags/tag466.xml"/><Relationship Id="rId6" Type="http://schemas.openxmlformats.org/officeDocument/2006/relationships/image" Target="../media/image2.png"/><Relationship Id="rId11" Type="http://schemas.openxmlformats.org/officeDocument/2006/relationships/slide" Target="slide86.xml"/><Relationship Id="rId5" Type="http://schemas.openxmlformats.org/officeDocument/2006/relationships/slideLayout" Target="../slideLayouts/slideLayout2.xml"/><Relationship Id="rId10" Type="http://schemas.openxmlformats.org/officeDocument/2006/relationships/slide" Target="slide84.xml"/><Relationship Id="rId4" Type="http://schemas.openxmlformats.org/officeDocument/2006/relationships/tags" Target="../tags/tag469.xml"/><Relationship Id="rId9" Type="http://schemas.openxmlformats.org/officeDocument/2006/relationships/slide" Target="slide82.xml"/></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5.xml"/><Relationship Id="rId7" Type="http://schemas.openxmlformats.org/officeDocument/2006/relationships/slideLayout" Target="../slideLayouts/slideLayout2.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10" Type="http://schemas.openxmlformats.org/officeDocument/2006/relationships/image" Target="../media/image9.png"/><Relationship Id="rId4" Type="http://schemas.openxmlformats.org/officeDocument/2006/relationships/tags" Target="../tags/tag46.xml"/><Relationship Id="rId9" Type="http://schemas.openxmlformats.org/officeDocument/2006/relationships/image" Target="../media/image3.png"/></Relationships>
</file>

<file path=ppt/slides/_rels/slide80.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72.xml"/><Relationship Id="rId7" Type="http://schemas.openxmlformats.org/officeDocument/2006/relationships/image" Target="../media/image2.png"/><Relationship Id="rId2" Type="http://schemas.openxmlformats.org/officeDocument/2006/relationships/tags" Target="../tags/tag471.xml"/><Relationship Id="rId1" Type="http://schemas.openxmlformats.org/officeDocument/2006/relationships/tags" Target="../tags/tag470.xml"/><Relationship Id="rId6" Type="http://schemas.openxmlformats.org/officeDocument/2006/relationships/slideLayout" Target="../slideLayouts/slideLayout2.xml"/><Relationship Id="rId5" Type="http://schemas.openxmlformats.org/officeDocument/2006/relationships/tags" Target="../tags/tag474.xml"/><Relationship Id="rId4" Type="http://schemas.openxmlformats.org/officeDocument/2006/relationships/tags" Target="../tags/tag473.xml"/><Relationship Id="rId9" Type="http://schemas.openxmlformats.org/officeDocument/2006/relationships/slide" Target="slide77.xml"/></Relationships>
</file>

<file path=ppt/slides/_rels/slide81.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tags" Target="../tags/tag477.xml"/><Relationship Id="rId7" Type="http://schemas.openxmlformats.org/officeDocument/2006/relationships/image" Target="../media/image3.png"/><Relationship Id="rId2" Type="http://schemas.openxmlformats.org/officeDocument/2006/relationships/tags" Target="../tags/tag476.xml"/><Relationship Id="rId1" Type="http://schemas.openxmlformats.org/officeDocument/2006/relationships/tags" Target="../tags/tag475.xml"/><Relationship Id="rId6" Type="http://schemas.openxmlformats.org/officeDocument/2006/relationships/image" Target="../media/image2.png"/><Relationship Id="rId11" Type="http://schemas.openxmlformats.org/officeDocument/2006/relationships/slide" Target="slide86.xml"/><Relationship Id="rId5" Type="http://schemas.openxmlformats.org/officeDocument/2006/relationships/slideLayout" Target="../slideLayouts/slideLayout2.xml"/><Relationship Id="rId10" Type="http://schemas.openxmlformats.org/officeDocument/2006/relationships/slide" Target="slide84.xml"/><Relationship Id="rId4" Type="http://schemas.openxmlformats.org/officeDocument/2006/relationships/tags" Target="../tags/tag478.xml"/><Relationship Id="rId9" Type="http://schemas.openxmlformats.org/officeDocument/2006/relationships/slide" Target="slide82.xml"/></Relationships>
</file>

<file path=ppt/slides/_rels/slide8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81.xml"/><Relationship Id="rId7" Type="http://schemas.openxmlformats.org/officeDocument/2006/relationships/image" Target="../media/image2.png"/><Relationship Id="rId2" Type="http://schemas.openxmlformats.org/officeDocument/2006/relationships/tags" Target="../tags/tag480.xml"/><Relationship Id="rId1" Type="http://schemas.openxmlformats.org/officeDocument/2006/relationships/tags" Target="../tags/tag479.xml"/><Relationship Id="rId6" Type="http://schemas.openxmlformats.org/officeDocument/2006/relationships/slideLayout" Target="../slideLayouts/slideLayout2.xml"/><Relationship Id="rId5" Type="http://schemas.openxmlformats.org/officeDocument/2006/relationships/tags" Target="../tags/tag483.xml"/><Relationship Id="rId4" Type="http://schemas.openxmlformats.org/officeDocument/2006/relationships/tags" Target="../tags/tag482.xml"/><Relationship Id="rId9" Type="http://schemas.openxmlformats.org/officeDocument/2006/relationships/slide" Target="slide77.xml"/></Relationships>
</file>

<file path=ppt/slides/_rels/slide83.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tags" Target="../tags/tag486.xml"/><Relationship Id="rId7" Type="http://schemas.openxmlformats.org/officeDocument/2006/relationships/image" Target="../media/image3.png"/><Relationship Id="rId2" Type="http://schemas.openxmlformats.org/officeDocument/2006/relationships/tags" Target="../tags/tag485.xml"/><Relationship Id="rId1" Type="http://schemas.openxmlformats.org/officeDocument/2006/relationships/tags" Target="../tags/tag484.xml"/><Relationship Id="rId6" Type="http://schemas.openxmlformats.org/officeDocument/2006/relationships/image" Target="../media/image2.png"/><Relationship Id="rId11" Type="http://schemas.openxmlformats.org/officeDocument/2006/relationships/slide" Target="slide86.xml"/><Relationship Id="rId5" Type="http://schemas.openxmlformats.org/officeDocument/2006/relationships/slideLayout" Target="../slideLayouts/slideLayout2.xml"/><Relationship Id="rId10" Type="http://schemas.openxmlformats.org/officeDocument/2006/relationships/slide" Target="slide84.xml"/><Relationship Id="rId4" Type="http://schemas.openxmlformats.org/officeDocument/2006/relationships/tags" Target="../tags/tag487.xml"/><Relationship Id="rId9" Type="http://schemas.openxmlformats.org/officeDocument/2006/relationships/slide" Target="slide82.xml"/></Relationships>
</file>

<file path=ppt/slides/_rels/slide8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490.xml"/><Relationship Id="rId7" Type="http://schemas.openxmlformats.org/officeDocument/2006/relationships/image" Target="../media/image2.png"/><Relationship Id="rId2" Type="http://schemas.openxmlformats.org/officeDocument/2006/relationships/tags" Target="../tags/tag489.xml"/><Relationship Id="rId1" Type="http://schemas.openxmlformats.org/officeDocument/2006/relationships/tags" Target="../tags/tag488.xml"/><Relationship Id="rId6" Type="http://schemas.openxmlformats.org/officeDocument/2006/relationships/slideLayout" Target="../slideLayouts/slideLayout2.xml"/><Relationship Id="rId5" Type="http://schemas.openxmlformats.org/officeDocument/2006/relationships/tags" Target="../tags/tag492.xml"/><Relationship Id="rId4" Type="http://schemas.openxmlformats.org/officeDocument/2006/relationships/tags" Target="../tags/tag491.xml"/><Relationship Id="rId9" Type="http://schemas.openxmlformats.org/officeDocument/2006/relationships/slide" Target="slide77.xml"/></Relationships>
</file>

<file path=ppt/slides/_rels/slide85.xml.rels><?xml version="1.0" encoding="UTF-8" standalone="yes"?>
<Relationships xmlns="http://schemas.openxmlformats.org/package/2006/relationships"><Relationship Id="rId8" Type="http://schemas.openxmlformats.org/officeDocument/2006/relationships/slide" Target="slide78.xml"/><Relationship Id="rId3" Type="http://schemas.openxmlformats.org/officeDocument/2006/relationships/tags" Target="../tags/tag495.xml"/><Relationship Id="rId7" Type="http://schemas.openxmlformats.org/officeDocument/2006/relationships/image" Target="../media/image3.png"/><Relationship Id="rId2" Type="http://schemas.openxmlformats.org/officeDocument/2006/relationships/tags" Target="../tags/tag494.xml"/><Relationship Id="rId1" Type="http://schemas.openxmlformats.org/officeDocument/2006/relationships/tags" Target="../tags/tag493.xml"/><Relationship Id="rId6" Type="http://schemas.openxmlformats.org/officeDocument/2006/relationships/image" Target="../media/image2.png"/><Relationship Id="rId11" Type="http://schemas.openxmlformats.org/officeDocument/2006/relationships/slide" Target="slide86.xml"/><Relationship Id="rId5" Type="http://schemas.openxmlformats.org/officeDocument/2006/relationships/slideLayout" Target="../slideLayouts/slideLayout2.xml"/><Relationship Id="rId10" Type="http://schemas.openxmlformats.org/officeDocument/2006/relationships/slide" Target="slide84.xml"/><Relationship Id="rId4" Type="http://schemas.openxmlformats.org/officeDocument/2006/relationships/tags" Target="../tags/tag496.xml"/><Relationship Id="rId9" Type="http://schemas.openxmlformats.org/officeDocument/2006/relationships/slide" Target="slide82.xml"/></Relationships>
</file>

<file path=ppt/slides/_rels/slide8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499.xml"/><Relationship Id="rId7" Type="http://schemas.openxmlformats.org/officeDocument/2006/relationships/slide" Target="slide77.xml"/><Relationship Id="rId2" Type="http://schemas.openxmlformats.org/officeDocument/2006/relationships/tags" Target="../tags/tag498.xml"/><Relationship Id="rId1" Type="http://schemas.openxmlformats.org/officeDocument/2006/relationships/tags" Target="../tags/tag497.xml"/><Relationship Id="rId6" Type="http://schemas.openxmlformats.org/officeDocument/2006/relationships/slideLayout" Target="../slideLayouts/slideLayout2.xml"/><Relationship Id="rId5" Type="http://schemas.openxmlformats.org/officeDocument/2006/relationships/tags" Target="../tags/tag501.xml"/><Relationship Id="rId4" Type="http://schemas.openxmlformats.org/officeDocument/2006/relationships/tags" Target="../tags/tag500.xml"/><Relationship Id="rId9" Type="http://schemas.openxmlformats.org/officeDocument/2006/relationships/image" Target="../media/image3.png"/></Relationships>
</file>

<file path=ppt/slides/_rels/slide87.xml.rels><?xml version="1.0" encoding="UTF-8" standalone="yes"?>
<Relationships xmlns="http://schemas.openxmlformats.org/package/2006/relationships"><Relationship Id="rId3" Type="http://schemas.openxmlformats.org/officeDocument/2006/relationships/tags" Target="../tags/tag504.xml"/><Relationship Id="rId7" Type="http://schemas.openxmlformats.org/officeDocument/2006/relationships/image" Target="../media/image3.png"/><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05.xml"/></Relationships>
</file>

<file path=ppt/slides/_rels/slide8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08.xml"/><Relationship Id="rId7" Type="http://schemas.openxmlformats.org/officeDocument/2006/relationships/tags" Target="../tags/tag512.xml"/><Relationship Id="rId2" Type="http://schemas.openxmlformats.org/officeDocument/2006/relationships/tags" Target="../tags/tag507.xml"/><Relationship Id="rId1" Type="http://schemas.openxmlformats.org/officeDocument/2006/relationships/tags" Target="../tags/tag506.xml"/><Relationship Id="rId6" Type="http://schemas.openxmlformats.org/officeDocument/2006/relationships/tags" Target="../tags/tag511.xml"/><Relationship Id="rId5" Type="http://schemas.openxmlformats.org/officeDocument/2006/relationships/tags" Target="../tags/tag510.xml"/><Relationship Id="rId10" Type="http://schemas.openxmlformats.org/officeDocument/2006/relationships/image" Target="../media/image3.png"/><Relationship Id="rId4" Type="http://schemas.openxmlformats.org/officeDocument/2006/relationships/tags" Target="../tags/tag509.xml"/><Relationship Id="rId9" Type="http://schemas.openxmlformats.org/officeDocument/2006/relationships/image" Target="../media/image2.png"/></Relationships>
</file>

<file path=ppt/slides/_rels/slide89.xml.rels><?xml version="1.0" encoding="UTF-8" standalone="yes"?>
<Relationships xmlns="http://schemas.openxmlformats.org/package/2006/relationships"><Relationship Id="rId3" Type="http://schemas.openxmlformats.org/officeDocument/2006/relationships/tags" Target="../tags/tag515.xml"/><Relationship Id="rId7" Type="http://schemas.openxmlformats.org/officeDocument/2006/relationships/image" Target="../media/image3.png"/><Relationship Id="rId2" Type="http://schemas.openxmlformats.org/officeDocument/2006/relationships/tags" Target="../tags/tag514.xml"/><Relationship Id="rId1" Type="http://schemas.openxmlformats.org/officeDocument/2006/relationships/tags" Target="../tags/tag513.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16.xml"/></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51.xml"/><Relationship Id="rId7" Type="http://schemas.openxmlformats.org/officeDocument/2006/relationships/tags" Target="../tags/tag55.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image" Target="../media/image3.png"/><Relationship Id="rId4" Type="http://schemas.openxmlformats.org/officeDocument/2006/relationships/tags" Target="../tags/tag52.xml"/><Relationship Id="rId9" Type="http://schemas.openxmlformats.org/officeDocument/2006/relationships/image" Target="../media/image2.png"/></Relationships>
</file>

<file path=ppt/slides/_rels/slide90.xml.rels><?xml version="1.0" encoding="UTF-8" standalone="yes"?>
<Relationships xmlns="http://schemas.openxmlformats.org/package/2006/relationships"><Relationship Id="rId3" Type="http://schemas.openxmlformats.org/officeDocument/2006/relationships/tags" Target="../tags/tag519.xml"/><Relationship Id="rId7" Type="http://schemas.openxmlformats.org/officeDocument/2006/relationships/image" Target="../media/image3.png"/><Relationship Id="rId2" Type="http://schemas.openxmlformats.org/officeDocument/2006/relationships/tags" Target="../tags/tag518.xml"/><Relationship Id="rId1" Type="http://schemas.openxmlformats.org/officeDocument/2006/relationships/tags" Target="../tags/tag517.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20.xml"/></Relationships>
</file>

<file path=ppt/slides/_rels/slide91.xml.rels><?xml version="1.0" encoding="UTF-8" standalone="yes"?>
<Relationships xmlns="http://schemas.openxmlformats.org/package/2006/relationships"><Relationship Id="rId3" Type="http://schemas.openxmlformats.org/officeDocument/2006/relationships/tags" Target="../tags/tag523.xml"/><Relationship Id="rId7" Type="http://schemas.openxmlformats.org/officeDocument/2006/relationships/image" Target="../media/image3.png"/><Relationship Id="rId2" Type="http://schemas.openxmlformats.org/officeDocument/2006/relationships/tags" Target="../tags/tag522.xml"/><Relationship Id="rId1" Type="http://schemas.openxmlformats.org/officeDocument/2006/relationships/tags" Target="../tags/tag521.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24.xml"/></Relationships>
</file>

<file path=ppt/slides/_rels/slide92.xml.rels><?xml version="1.0" encoding="UTF-8" standalone="yes"?>
<Relationships xmlns="http://schemas.openxmlformats.org/package/2006/relationships"><Relationship Id="rId3" Type="http://schemas.openxmlformats.org/officeDocument/2006/relationships/tags" Target="../tags/tag527.xml"/><Relationship Id="rId7" Type="http://schemas.openxmlformats.org/officeDocument/2006/relationships/image" Target="../media/image3.png"/><Relationship Id="rId2" Type="http://schemas.openxmlformats.org/officeDocument/2006/relationships/tags" Target="../tags/tag526.xml"/><Relationship Id="rId1" Type="http://schemas.openxmlformats.org/officeDocument/2006/relationships/tags" Target="../tags/tag525.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28.xml"/></Relationships>
</file>

<file path=ppt/slides/_rels/slide93.xml.rels><?xml version="1.0" encoding="UTF-8" standalone="yes"?>
<Relationships xmlns="http://schemas.openxmlformats.org/package/2006/relationships"><Relationship Id="rId8" Type="http://schemas.openxmlformats.org/officeDocument/2006/relationships/tags" Target="../tags/tag536.xml"/><Relationship Id="rId13" Type="http://schemas.openxmlformats.org/officeDocument/2006/relationships/tags" Target="../tags/tag541.xml"/><Relationship Id="rId18" Type="http://schemas.openxmlformats.org/officeDocument/2006/relationships/tags" Target="../tags/tag546.xml"/><Relationship Id="rId3" Type="http://schemas.openxmlformats.org/officeDocument/2006/relationships/tags" Target="../tags/tag531.xml"/><Relationship Id="rId21" Type="http://schemas.openxmlformats.org/officeDocument/2006/relationships/slideLayout" Target="../slideLayouts/slideLayout2.xml"/><Relationship Id="rId7" Type="http://schemas.openxmlformats.org/officeDocument/2006/relationships/tags" Target="../tags/tag535.xml"/><Relationship Id="rId12" Type="http://schemas.openxmlformats.org/officeDocument/2006/relationships/tags" Target="../tags/tag540.xml"/><Relationship Id="rId17" Type="http://schemas.openxmlformats.org/officeDocument/2006/relationships/tags" Target="../tags/tag545.xml"/><Relationship Id="rId2" Type="http://schemas.openxmlformats.org/officeDocument/2006/relationships/tags" Target="../tags/tag530.xml"/><Relationship Id="rId16" Type="http://schemas.openxmlformats.org/officeDocument/2006/relationships/tags" Target="../tags/tag544.xml"/><Relationship Id="rId20" Type="http://schemas.openxmlformats.org/officeDocument/2006/relationships/tags" Target="../tags/tag548.xml"/><Relationship Id="rId1" Type="http://schemas.openxmlformats.org/officeDocument/2006/relationships/tags" Target="../tags/tag529.xml"/><Relationship Id="rId6" Type="http://schemas.openxmlformats.org/officeDocument/2006/relationships/tags" Target="../tags/tag534.xml"/><Relationship Id="rId11" Type="http://schemas.openxmlformats.org/officeDocument/2006/relationships/tags" Target="../tags/tag539.xml"/><Relationship Id="rId5" Type="http://schemas.openxmlformats.org/officeDocument/2006/relationships/tags" Target="../tags/tag533.xml"/><Relationship Id="rId15" Type="http://schemas.openxmlformats.org/officeDocument/2006/relationships/tags" Target="../tags/tag543.xml"/><Relationship Id="rId23" Type="http://schemas.openxmlformats.org/officeDocument/2006/relationships/image" Target="../media/image3.png"/><Relationship Id="rId10" Type="http://schemas.openxmlformats.org/officeDocument/2006/relationships/tags" Target="../tags/tag538.xml"/><Relationship Id="rId19" Type="http://schemas.openxmlformats.org/officeDocument/2006/relationships/tags" Target="../tags/tag547.xml"/><Relationship Id="rId4" Type="http://schemas.openxmlformats.org/officeDocument/2006/relationships/tags" Target="../tags/tag532.xml"/><Relationship Id="rId9" Type="http://schemas.openxmlformats.org/officeDocument/2006/relationships/tags" Target="../tags/tag537.xml"/><Relationship Id="rId14" Type="http://schemas.openxmlformats.org/officeDocument/2006/relationships/tags" Target="../tags/tag542.xml"/><Relationship Id="rId22" Type="http://schemas.openxmlformats.org/officeDocument/2006/relationships/image" Target="../media/image2.png"/></Relationships>
</file>

<file path=ppt/slides/_rels/slide94.xml.rels><?xml version="1.0" encoding="UTF-8" standalone="yes"?>
<Relationships xmlns="http://schemas.openxmlformats.org/package/2006/relationships"><Relationship Id="rId8" Type="http://schemas.openxmlformats.org/officeDocument/2006/relationships/tags" Target="../tags/tag556.xml"/><Relationship Id="rId3" Type="http://schemas.openxmlformats.org/officeDocument/2006/relationships/tags" Target="../tags/tag551.xml"/><Relationship Id="rId7" Type="http://schemas.openxmlformats.org/officeDocument/2006/relationships/tags" Target="../tags/tag555.xml"/><Relationship Id="rId12" Type="http://schemas.openxmlformats.org/officeDocument/2006/relationships/image" Target="../media/image3.png"/><Relationship Id="rId2" Type="http://schemas.openxmlformats.org/officeDocument/2006/relationships/tags" Target="../tags/tag550.xml"/><Relationship Id="rId1" Type="http://schemas.openxmlformats.org/officeDocument/2006/relationships/tags" Target="../tags/tag549.xml"/><Relationship Id="rId6" Type="http://schemas.openxmlformats.org/officeDocument/2006/relationships/tags" Target="../tags/tag554.xml"/><Relationship Id="rId11" Type="http://schemas.openxmlformats.org/officeDocument/2006/relationships/image" Target="../media/image2.png"/><Relationship Id="rId5" Type="http://schemas.openxmlformats.org/officeDocument/2006/relationships/tags" Target="../tags/tag553.xml"/><Relationship Id="rId10" Type="http://schemas.openxmlformats.org/officeDocument/2006/relationships/slideLayout" Target="../slideLayouts/slideLayout2.xml"/><Relationship Id="rId4" Type="http://schemas.openxmlformats.org/officeDocument/2006/relationships/tags" Target="../tags/tag552.xml"/><Relationship Id="rId9" Type="http://schemas.openxmlformats.org/officeDocument/2006/relationships/tags" Target="../tags/tag557.xml"/></Relationships>
</file>

<file path=ppt/slides/_rels/slide95.xml.rels><?xml version="1.0" encoding="UTF-8" standalone="yes"?>
<Relationships xmlns="http://schemas.openxmlformats.org/package/2006/relationships"><Relationship Id="rId3" Type="http://schemas.openxmlformats.org/officeDocument/2006/relationships/tags" Target="../tags/tag560.xml"/><Relationship Id="rId7" Type="http://schemas.openxmlformats.org/officeDocument/2006/relationships/image" Target="../media/image3.png"/><Relationship Id="rId2" Type="http://schemas.openxmlformats.org/officeDocument/2006/relationships/tags" Target="../tags/tag559.xml"/><Relationship Id="rId1" Type="http://schemas.openxmlformats.org/officeDocument/2006/relationships/tags" Target="../tags/tag558.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61.xml"/></Relationships>
</file>

<file path=ppt/slides/_rels/slide96.xml.rels><?xml version="1.0" encoding="UTF-8" standalone="yes"?>
<Relationships xmlns="http://schemas.openxmlformats.org/package/2006/relationships"><Relationship Id="rId8" Type="http://schemas.openxmlformats.org/officeDocument/2006/relationships/tags" Target="../tags/tag569.xml"/><Relationship Id="rId13" Type="http://schemas.openxmlformats.org/officeDocument/2006/relationships/tags" Target="../tags/tag574.xml"/><Relationship Id="rId18" Type="http://schemas.openxmlformats.org/officeDocument/2006/relationships/tags" Target="../tags/tag579.xml"/><Relationship Id="rId3" Type="http://schemas.openxmlformats.org/officeDocument/2006/relationships/tags" Target="../tags/tag564.xml"/><Relationship Id="rId21" Type="http://schemas.openxmlformats.org/officeDocument/2006/relationships/image" Target="../media/image3.png"/><Relationship Id="rId7" Type="http://schemas.openxmlformats.org/officeDocument/2006/relationships/tags" Target="../tags/tag568.xml"/><Relationship Id="rId12" Type="http://schemas.openxmlformats.org/officeDocument/2006/relationships/tags" Target="../tags/tag573.xml"/><Relationship Id="rId17" Type="http://schemas.openxmlformats.org/officeDocument/2006/relationships/tags" Target="../tags/tag578.xml"/><Relationship Id="rId2" Type="http://schemas.openxmlformats.org/officeDocument/2006/relationships/tags" Target="../tags/tag563.xml"/><Relationship Id="rId16" Type="http://schemas.openxmlformats.org/officeDocument/2006/relationships/tags" Target="../tags/tag577.xml"/><Relationship Id="rId20" Type="http://schemas.openxmlformats.org/officeDocument/2006/relationships/image" Target="../media/image2.png"/><Relationship Id="rId1" Type="http://schemas.openxmlformats.org/officeDocument/2006/relationships/tags" Target="../tags/tag562.xml"/><Relationship Id="rId6" Type="http://schemas.openxmlformats.org/officeDocument/2006/relationships/tags" Target="../tags/tag567.xml"/><Relationship Id="rId11" Type="http://schemas.openxmlformats.org/officeDocument/2006/relationships/tags" Target="../tags/tag572.xml"/><Relationship Id="rId5" Type="http://schemas.openxmlformats.org/officeDocument/2006/relationships/tags" Target="../tags/tag566.xml"/><Relationship Id="rId15" Type="http://schemas.openxmlformats.org/officeDocument/2006/relationships/tags" Target="../tags/tag576.xml"/><Relationship Id="rId10" Type="http://schemas.openxmlformats.org/officeDocument/2006/relationships/tags" Target="../tags/tag571.xml"/><Relationship Id="rId19" Type="http://schemas.openxmlformats.org/officeDocument/2006/relationships/slideLayout" Target="../slideLayouts/slideLayout2.xml"/><Relationship Id="rId4" Type="http://schemas.openxmlformats.org/officeDocument/2006/relationships/tags" Target="../tags/tag565.xml"/><Relationship Id="rId9" Type="http://schemas.openxmlformats.org/officeDocument/2006/relationships/tags" Target="../tags/tag570.xml"/><Relationship Id="rId14" Type="http://schemas.openxmlformats.org/officeDocument/2006/relationships/tags" Target="../tags/tag575.xml"/></Relationships>
</file>

<file path=ppt/slides/_rels/slide97.xml.rels><?xml version="1.0" encoding="UTF-8" standalone="yes"?>
<Relationships xmlns="http://schemas.openxmlformats.org/package/2006/relationships"><Relationship Id="rId8" Type="http://schemas.openxmlformats.org/officeDocument/2006/relationships/tags" Target="../tags/tag587.xml"/><Relationship Id="rId13" Type="http://schemas.openxmlformats.org/officeDocument/2006/relationships/image" Target="../media/image3.png"/><Relationship Id="rId3" Type="http://schemas.openxmlformats.org/officeDocument/2006/relationships/tags" Target="../tags/tag582.xml"/><Relationship Id="rId7" Type="http://schemas.openxmlformats.org/officeDocument/2006/relationships/tags" Target="../tags/tag586.xml"/><Relationship Id="rId12" Type="http://schemas.openxmlformats.org/officeDocument/2006/relationships/image" Target="../media/image2.png"/><Relationship Id="rId2" Type="http://schemas.openxmlformats.org/officeDocument/2006/relationships/tags" Target="../tags/tag581.xml"/><Relationship Id="rId1" Type="http://schemas.openxmlformats.org/officeDocument/2006/relationships/tags" Target="../tags/tag580.xml"/><Relationship Id="rId6" Type="http://schemas.openxmlformats.org/officeDocument/2006/relationships/tags" Target="../tags/tag585.xml"/><Relationship Id="rId11" Type="http://schemas.openxmlformats.org/officeDocument/2006/relationships/slideLayout" Target="../slideLayouts/slideLayout2.xml"/><Relationship Id="rId5" Type="http://schemas.openxmlformats.org/officeDocument/2006/relationships/tags" Target="../tags/tag584.xml"/><Relationship Id="rId10" Type="http://schemas.openxmlformats.org/officeDocument/2006/relationships/tags" Target="../tags/tag589.xml"/><Relationship Id="rId4" Type="http://schemas.openxmlformats.org/officeDocument/2006/relationships/tags" Target="../tags/tag583.xml"/><Relationship Id="rId9" Type="http://schemas.openxmlformats.org/officeDocument/2006/relationships/tags" Target="../tags/tag588.xml"/></Relationships>
</file>

<file path=ppt/slides/_rels/slide98.xml.rels><?xml version="1.0" encoding="UTF-8" standalone="yes"?>
<Relationships xmlns="http://schemas.openxmlformats.org/package/2006/relationships"><Relationship Id="rId3" Type="http://schemas.openxmlformats.org/officeDocument/2006/relationships/tags" Target="../tags/tag592.xml"/><Relationship Id="rId7" Type="http://schemas.openxmlformats.org/officeDocument/2006/relationships/image" Target="../media/image3.png"/><Relationship Id="rId2" Type="http://schemas.openxmlformats.org/officeDocument/2006/relationships/tags" Target="../tags/tag591.xml"/><Relationship Id="rId1" Type="http://schemas.openxmlformats.org/officeDocument/2006/relationships/tags" Target="../tags/tag590.xml"/><Relationship Id="rId6" Type="http://schemas.openxmlformats.org/officeDocument/2006/relationships/image" Target="../media/image2.png"/><Relationship Id="rId5" Type="http://schemas.openxmlformats.org/officeDocument/2006/relationships/slideLayout" Target="../slideLayouts/slideLayout2.xml"/><Relationship Id="rId4" Type="http://schemas.openxmlformats.org/officeDocument/2006/relationships/tags" Target="../tags/tag593.xml"/></Relationships>
</file>

<file path=ppt/slides/_rels/slide9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tags" Target="../tags/tag596.xml"/><Relationship Id="rId7" Type="http://schemas.openxmlformats.org/officeDocument/2006/relationships/image" Target="../media/image2.png"/><Relationship Id="rId2" Type="http://schemas.openxmlformats.org/officeDocument/2006/relationships/tags" Target="../tags/tag595.xml"/><Relationship Id="rId1" Type="http://schemas.openxmlformats.org/officeDocument/2006/relationships/tags" Target="../tags/tag594.xml"/><Relationship Id="rId6" Type="http://schemas.openxmlformats.org/officeDocument/2006/relationships/slideLayout" Target="../slideLayouts/slideLayout2.xml"/><Relationship Id="rId5" Type="http://schemas.openxmlformats.org/officeDocument/2006/relationships/tags" Target="../tags/tag598.xml"/><Relationship Id="rId4" Type="http://schemas.openxmlformats.org/officeDocument/2006/relationships/tags" Target="../tags/tag59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2912193"/>
            <a:ext cx="6015888" cy="645160"/>
          </a:xfrm>
          <a:prstGeom prst="rect">
            <a:avLst/>
          </a:prstGeom>
          <a:noFill/>
        </p:spPr>
        <p:txBody>
          <a:bodyPr wrap="square" rtlCol="0">
            <a:spAutoFit/>
          </a:bodyPr>
          <a:lstStyle/>
          <a:p>
            <a:pPr algn="dist"/>
            <a:r>
              <a:rPr kumimoji="1" lang="zh-CN" altLang="en-US" sz="3600" b="1" dirty="0">
                <a:solidFill>
                  <a:srgbClr val="034DA0"/>
                </a:solidFill>
                <a:latin typeface="+mn-ea"/>
                <a:sym typeface="+mn-ea"/>
              </a:rPr>
              <a:t>面向对象编程与设计</a:t>
            </a:r>
            <a:endParaRPr kumimoji="1" lang="zh-CN" altLang="en-US" sz="3600" b="1" dirty="0">
              <a:solidFill>
                <a:srgbClr val="034DA0"/>
              </a:solidFill>
              <a:latin typeface="+mn-ea"/>
            </a:endParaRP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416685" y="3799205"/>
            <a:ext cx="6219190" cy="306705"/>
          </a:xfrm>
          <a:prstGeom prst="rect">
            <a:avLst/>
          </a:prstGeom>
          <a:noFill/>
        </p:spPr>
        <p:txBody>
          <a:bodyPr wrap="square" rtlCol="0">
            <a:spAutoFit/>
          </a:bodyPr>
          <a:lstStyle/>
          <a:p>
            <a:pPr algn="dist"/>
            <a:r>
              <a:rPr kumimoji="1" lang="en-US" altLang="zh-CN" sz="1400" b="1" kern="1000" dirty="0">
                <a:solidFill>
                  <a:schemeClr val="tx1">
                    <a:lumMod val="50000"/>
                    <a:lumOff val="50000"/>
                  </a:schemeClr>
                </a:solidFill>
                <a:uFillTx/>
              </a:rPr>
              <a:t>Object-Oriented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Programming</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rPr>
              <a:t>and</a:t>
            </a:r>
            <a:r>
              <a:rPr kumimoji="1" lang="zh-CN" altLang="en-US" sz="1400" b="1" kern="1000" dirty="0">
                <a:solidFill>
                  <a:schemeClr val="tx1">
                    <a:lumMod val="50000"/>
                    <a:lumOff val="50000"/>
                  </a:schemeClr>
                </a:solidFill>
                <a:uFillTx/>
              </a:rPr>
              <a:t> </a:t>
            </a:r>
            <a:r>
              <a:rPr kumimoji="1" lang="en-US" altLang="zh-CN" sz="1400" b="1" kern="1000" dirty="0">
                <a:solidFill>
                  <a:schemeClr val="tx1">
                    <a:lumMod val="50000"/>
                    <a:lumOff val="50000"/>
                  </a:schemeClr>
                </a:solidFill>
                <a:uFillTx/>
                <a:sym typeface="+mn-ea"/>
              </a:rPr>
              <a:t>Design</a:t>
            </a:r>
            <a:r>
              <a:rPr kumimoji="1" lang="zh-CN" altLang="en-US" sz="1400" b="1" kern="1000" dirty="0">
                <a:solidFill>
                  <a:schemeClr val="tx1">
                    <a:lumMod val="50000"/>
                    <a:lumOff val="50000"/>
                  </a:schemeClr>
                </a:solidFill>
                <a:uFillTx/>
              </a:rPr>
              <a:t> </a:t>
            </a:r>
            <a:endParaRPr kumimoji="1" lang="en-US" altLang="zh-CN" sz="1400" b="1" kern="1000" dirty="0">
              <a:solidFill>
                <a:schemeClr val="tx1">
                  <a:lumMod val="50000"/>
                  <a:lumOff val="50000"/>
                </a:schemeClr>
              </a:solidFill>
              <a:uFillTx/>
            </a:endParaRPr>
          </a:p>
        </p:txBody>
      </p:sp>
      <p:sp>
        <p:nvSpPr>
          <p:cNvPr id="10" name="文本框 9"/>
          <p:cNvSpPr txBox="1"/>
          <p:nvPr/>
        </p:nvSpPr>
        <p:spPr>
          <a:xfrm>
            <a:off x="1464945" y="4196715"/>
            <a:ext cx="6641465" cy="1753235"/>
          </a:xfrm>
          <a:prstGeom prst="rect">
            <a:avLst/>
          </a:prstGeom>
          <a:noFill/>
        </p:spPr>
        <p:txBody>
          <a:bodyPr wrap="square" rtlCol="0">
            <a:spAutoFit/>
          </a:bodyPr>
          <a:lstStyle/>
          <a:p>
            <a:pPr algn="ctr">
              <a:lnSpc>
                <a:spcPct val="150000"/>
              </a:lnSpc>
            </a:pPr>
            <a:r>
              <a:rPr kumimoji="1" lang="zh-CN" altLang="en-US" sz="2400" b="1" dirty="0">
                <a:solidFill>
                  <a:schemeClr val="tx1">
                    <a:lumMod val="65000"/>
                    <a:lumOff val="35000"/>
                  </a:schemeClr>
                </a:solidFill>
                <a:latin typeface="+mn-ea"/>
                <a:cs typeface="+mn-ea"/>
              </a:rPr>
              <a:t>王犇</a:t>
            </a:r>
            <a:r>
              <a:rPr kumimoji="1" lang="en-US" altLang="zh-CN" sz="2400" b="1" dirty="0">
                <a:solidFill>
                  <a:schemeClr val="tx1">
                    <a:lumMod val="65000"/>
                    <a:lumOff val="35000"/>
                  </a:schemeClr>
                </a:solidFill>
                <a:latin typeface="+mn-ea"/>
                <a:cs typeface="+mn-ea"/>
              </a:rPr>
              <a:t>      </a:t>
            </a:r>
            <a:r>
              <a:rPr kumimoji="1" lang="zh-CN" altLang="en-US" sz="2400" b="1" dirty="0">
                <a:solidFill>
                  <a:schemeClr val="tx1">
                    <a:lumMod val="65000"/>
                    <a:lumOff val="35000"/>
                  </a:schemeClr>
                </a:solidFill>
                <a:latin typeface="+mn-ea"/>
                <a:cs typeface="+mn-ea"/>
              </a:rPr>
              <a:t>石亦磊</a:t>
            </a:r>
          </a:p>
          <a:p>
            <a:pPr algn="ctr">
              <a:lnSpc>
                <a:spcPct val="150000"/>
              </a:lnSpc>
            </a:pPr>
            <a:r>
              <a:rPr kumimoji="1" lang="zh-CN" altLang="en-US" sz="2400" b="1" dirty="0">
                <a:solidFill>
                  <a:schemeClr val="tx1">
                    <a:lumMod val="65000"/>
                    <a:lumOff val="35000"/>
                  </a:schemeClr>
                </a:solidFill>
                <a:latin typeface="+mn-ea"/>
                <a:cs typeface="+mn-ea"/>
              </a:rPr>
              <a:t>邮箱：</a:t>
            </a:r>
            <a:r>
              <a:rPr kumimoji="1" lang="en-US" altLang="zh-CN" sz="2000" b="1" dirty="0">
                <a:solidFill>
                  <a:schemeClr val="tx1">
                    <a:lumMod val="65000"/>
                    <a:lumOff val="35000"/>
                  </a:schemeClr>
                </a:solidFill>
                <a:latin typeface="+mn-ea"/>
                <a:cs typeface="+mn-ea"/>
              </a:rPr>
              <a:t>wben    yilei_shi {@nwpu.edu.cn}</a:t>
            </a:r>
            <a:endParaRPr kumimoji="1" lang="zh-CN" altLang="en-US" sz="2000" b="1" dirty="0">
              <a:solidFill>
                <a:schemeClr val="tx1">
                  <a:lumMod val="65000"/>
                  <a:lumOff val="35000"/>
                </a:schemeClr>
              </a:solidFill>
              <a:latin typeface="+mn-ea"/>
              <a:cs typeface="+mn-ea"/>
            </a:endParaRPr>
          </a:p>
          <a:p>
            <a:pPr algn="ctr">
              <a:lnSpc>
                <a:spcPct val="150000"/>
              </a:lnSpc>
            </a:pPr>
            <a:r>
              <a:rPr kumimoji="1" lang="zh-CN" altLang="en-US" sz="2400" b="1" dirty="0">
                <a:solidFill>
                  <a:schemeClr val="tx1">
                    <a:lumMod val="65000"/>
                    <a:lumOff val="35000"/>
                  </a:schemeClr>
                </a:solidFill>
                <a:latin typeface="+mn-ea"/>
                <a:cs typeface="+mn-ea"/>
              </a:rPr>
              <a:t>手机：</a:t>
            </a:r>
            <a:r>
              <a:rPr kumimoji="1" lang="en-US" altLang="zh-CN" sz="2000" b="1" dirty="0">
                <a:solidFill>
                  <a:schemeClr val="tx1">
                    <a:lumMod val="65000"/>
                    <a:lumOff val="35000"/>
                  </a:schemeClr>
                </a:solidFill>
                <a:latin typeface="+mn-ea"/>
                <a:cs typeface="+mn-ea"/>
              </a:rPr>
              <a:t>13571490019    13564460874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a:t>
            </a:fld>
            <a:endParaRPr kumimoji="1" lang="zh-CN" altLang="en-US" sz="900"/>
          </a:p>
        </p:txBody>
      </p:sp>
      <p:sp>
        <p:nvSpPr>
          <p:cNvPr id="2" name="标题 1"/>
          <p:cNvSpPr>
            <a:spLocks noGrp="1"/>
          </p:cNvSpPr>
          <p:nvPr>
            <p:ph type="title"/>
          </p:nvPr>
        </p:nvSpPr>
        <p:spPr>
          <a:xfrm>
            <a:off x="137160" y="262890"/>
            <a:ext cx="65030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7/9</a:t>
            </a:r>
            <a:endParaRPr kumimoji="1" lang="zh-CN" altLang="en-US" sz="2665" dirty="0">
              <a:solidFill>
                <a:schemeClr val="bg1"/>
              </a:solidFill>
            </a:endParaRPr>
          </a:p>
        </p:txBody>
      </p:sp>
      <p:pic>
        <p:nvPicPr>
          <p:cNvPr id="11" name="西北工业大学"/>
          <p:cNvPicPr>
            <a:picLocks noChangeAspect="1"/>
          </p:cNvPicPr>
          <p:nvPr>
            <p:custDataLst>
              <p:tags r:id="rId2"/>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52012" y="1777127"/>
            <a:ext cx="4210050" cy="4398010"/>
          </a:xfrm>
          <a:prstGeom prst="rect">
            <a:avLst/>
          </a:prstGeom>
          <a:noFill/>
        </p:spPr>
        <p:txBody>
          <a:bodyPr wrap="square" rtlCol="0" anchor="t">
            <a:noAutofit/>
          </a:bodyPr>
          <a:lstStyle/>
          <a:p>
            <a:pPr algn="l" fontAlgn="auto">
              <a:lnSpc>
                <a:spcPct val="120000"/>
              </a:lnSpc>
              <a:spcBef>
                <a:spcPts val="1000"/>
              </a:spcBef>
              <a:buClrTx/>
              <a:buSzTx/>
              <a:buFont typeface="Arial" panose="020B0604020202020204" pitchFamily="34" charset="0"/>
            </a:pPr>
            <a:r>
              <a:rPr kumimoji="1" lang="en-US" altLang="zh-CN" sz="2400" b="1" dirty="0">
                <a:solidFill>
                  <a:srgbClr val="104EA2"/>
                </a:solidFill>
                <a:sym typeface="+mn-ea"/>
              </a:rPr>
              <a:t>1.</a:t>
            </a:r>
            <a:r>
              <a:rPr kumimoji="1" lang="zh-CN" altLang="en-US" sz="2400" b="1" dirty="0">
                <a:solidFill>
                  <a:srgbClr val="104EA2"/>
                </a:solidFill>
                <a:sym typeface="+mn-ea"/>
              </a:rPr>
              <a:t> </a:t>
            </a:r>
            <a:r>
              <a:rPr kumimoji="1" lang="en-US" altLang="zh-CN" sz="2400" b="1" dirty="0">
                <a:solidFill>
                  <a:srgbClr val="104EA2"/>
                </a:solidFill>
                <a:sym typeface="+mn-ea"/>
              </a:rPr>
              <a:t>封装性</a:t>
            </a:r>
          </a:p>
          <a:p>
            <a:pPr marL="342900" indent="-342900" algn="l" fontAlgn="auto">
              <a:lnSpc>
                <a:spcPct val="120000"/>
              </a:lnSpc>
              <a:spcBef>
                <a:spcPts val="1000"/>
              </a:spcBef>
              <a:buClrTx/>
              <a:buSzTx/>
              <a:buFont typeface="Arial" panose="020B0604020202020204" pitchFamily="34" charset="0"/>
              <a:buChar char="•"/>
            </a:pPr>
            <a:r>
              <a:rPr kumimoji="1" lang="zh-CN" altLang="en-US" sz="2400" dirty="0">
                <a:latin typeface="SimHei" panose="02010609060101010101" pitchFamily="49" charset="-122"/>
                <a:ea typeface="SimHei" panose="02010609060101010101" pitchFamily="49" charset="-122"/>
                <a:sym typeface="+mn-ea"/>
              </a:rPr>
              <a:t>将</a:t>
            </a:r>
            <a:r>
              <a:rPr kumimoji="1" lang="zh-CN" altLang="en-US" sz="2400" b="1" dirty="0">
                <a:solidFill>
                  <a:srgbClr val="C00000"/>
                </a:solidFill>
                <a:latin typeface="SimHei" panose="02010609060101010101" pitchFamily="49" charset="-122"/>
                <a:ea typeface="SimHei" panose="02010609060101010101" pitchFamily="49" charset="-122"/>
                <a:sym typeface="+mn-ea"/>
              </a:rPr>
              <a:t>数据结构</a:t>
            </a:r>
            <a:r>
              <a:rPr kumimoji="1" lang="zh-CN" altLang="en-US" sz="2400" dirty="0">
                <a:latin typeface="SimHei" panose="02010609060101010101" pitchFamily="49" charset="-122"/>
                <a:ea typeface="SimHei" panose="02010609060101010101" pitchFamily="49" charset="-122"/>
                <a:sym typeface="+mn-ea"/>
              </a:rPr>
              <a:t>和</a:t>
            </a:r>
            <a:r>
              <a:rPr kumimoji="1" lang="zh-CN" altLang="en-US" sz="2400" b="1" dirty="0">
                <a:solidFill>
                  <a:srgbClr val="C00000"/>
                </a:solidFill>
                <a:latin typeface="SimHei" panose="02010609060101010101" pitchFamily="49" charset="-122"/>
                <a:ea typeface="SimHei" panose="02010609060101010101" pitchFamily="49" charset="-122"/>
                <a:sym typeface="+mn-ea"/>
              </a:rPr>
              <a:t>函数</a:t>
            </a:r>
            <a:r>
              <a:rPr kumimoji="1" lang="zh-CN" altLang="en-US" sz="2400" dirty="0">
                <a:latin typeface="SimHei" panose="02010609060101010101" pitchFamily="49" charset="-122"/>
                <a:ea typeface="SimHei" panose="02010609060101010101" pitchFamily="49" charset="-122"/>
                <a:sym typeface="+mn-ea"/>
              </a:rPr>
              <a:t>封装成</a:t>
            </a:r>
            <a:r>
              <a:rPr kumimoji="1" lang="zh-CN" altLang="en-US" sz="2400" b="1" dirty="0">
                <a:solidFill>
                  <a:srgbClr val="C00000"/>
                </a:solidFill>
                <a:latin typeface="SimHei" panose="02010609060101010101" pitchFamily="49" charset="-122"/>
                <a:ea typeface="SimHei" panose="02010609060101010101" pitchFamily="49" charset="-122"/>
                <a:sym typeface="+mn-ea"/>
              </a:rPr>
              <a:t>对象</a:t>
            </a:r>
            <a:r>
              <a:rPr kumimoji="1" lang="zh-CN" altLang="en-US" sz="2400" dirty="0">
                <a:latin typeface="SimHei" panose="02010609060101010101" pitchFamily="49" charset="-122"/>
                <a:ea typeface="SimHei" panose="02010609060101010101" pitchFamily="49" charset="-122"/>
                <a:sym typeface="+mn-ea"/>
              </a:rPr>
              <a:t>（</a:t>
            </a:r>
            <a:r>
              <a:rPr kumimoji="1" lang="en-US" altLang="zh-CN" sz="2400" dirty="0">
                <a:latin typeface="SimHei" panose="02010609060101010101" pitchFamily="49" charset="-122"/>
                <a:ea typeface="SimHei" panose="02010609060101010101" pitchFamily="49" charset="-122"/>
                <a:sym typeface="+mn-ea"/>
              </a:rPr>
              <a:t>数据结构发生改变，不产生连锁效应，影响范围局限于对象内部</a:t>
            </a:r>
            <a:r>
              <a:rPr kumimoji="1" lang="zh-CN" altLang="en-US" sz="2400" dirty="0">
                <a:latin typeface="SimHei" panose="02010609060101010101" pitchFamily="49" charset="-122"/>
                <a:ea typeface="SimHei" panose="02010609060101010101" pitchFamily="49" charset="-122"/>
                <a:sym typeface="+mn-ea"/>
              </a:rPr>
              <a:t>）。</a:t>
            </a:r>
            <a:endParaRPr kumimoji="1" lang="en-US" altLang="zh-CN" sz="2400" dirty="0">
              <a:latin typeface="SimHei" panose="02010609060101010101" pitchFamily="49" charset="-122"/>
              <a:ea typeface="SimHei" panose="02010609060101010101" pitchFamily="49" charset="-122"/>
              <a:sym typeface="+mn-ea"/>
            </a:endParaRPr>
          </a:p>
          <a:p>
            <a:pPr marL="0" lvl="1" algn="l" fontAlgn="auto">
              <a:lnSpc>
                <a:spcPct val="120000"/>
              </a:lnSpc>
              <a:spcBef>
                <a:spcPts val="1000"/>
              </a:spcBef>
              <a:buClrTx/>
              <a:buSzTx/>
              <a:buFont typeface="Arial" panose="020B0604020202020204" pitchFamily="34" charset="0"/>
            </a:pPr>
            <a:r>
              <a:rPr kumimoji="1" lang="en-US" altLang="zh-CN" sz="2400" b="1" dirty="0">
                <a:solidFill>
                  <a:srgbClr val="104EA2"/>
                </a:solidFill>
                <a:sym typeface="+mn-ea"/>
              </a:rPr>
              <a:t>2.</a:t>
            </a:r>
            <a:r>
              <a:rPr kumimoji="1" lang="zh-CN" altLang="en-US" sz="2400" b="1" dirty="0">
                <a:solidFill>
                  <a:srgbClr val="104EA2"/>
                </a:solidFill>
                <a:sym typeface="+mn-ea"/>
              </a:rPr>
              <a:t> </a:t>
            </a:r>
            <a:r>
              <a:rPr kumimoji="1" lang="en-US" altLang="zh-CN" sz="2400" b="1" dirty="0">
                <a:solidFill>
                  <a:srgbClr val="104EA2"/>
                </a:solidFill>
                <a:sym typeface="+mn-ea"/>
              </a:rPr>
              <a:t>复用性</a:t>
            </a:r>
          </a:p>
          <a:p>
            <a:pPr marL="342900" lvl="1" indent="-342900" algn="l" fontAlgn="auto">
              <a:lnSpc>
                <a:spcPct val="120000"/>
              </a:lnSpc>
              <a:spcBef>
                <a:spcPts val="1000"/>
              </a:spcBef>
              <a:buClrTx/>
              <a:buSzTx/>
              <a:buFont typeface="Arial" panose="020B0604020202020204" pitchFamily="34" charset="0"/>
              <a:buChar char="•"/>
            </a:pPr>
            <a:r>
              <a:rPr kumimoji="1" lang="zh-CN" altLang="en-US" sz="2400" b="1" dirty="0">
                <a:sym typeface="+mn-ea"/>
              </a:rPr>
              <a:t>通过</a:t>
            </a:r>
            <a:r>
              <a:rPr kumimoji="1" lang="zh-CN" altLang="en-US" sz="2400" b="1" dirty="0">
                <a:solidFill>
                  <a:srgbClr val="C00000"/>
                </a:solidFill>
                <a:sym typeface="+mn-ea"/>
              </a:rPr>
              <a:t>提升复用粒度</a:t>
            </a:r>
            <a:r>
              <a:rPr kumimoji="1" lang="zh-CN" altLang="en-US" sz="2400" b="1" dirty="0">
                <a:sym typeface="+mn-ea"/>
              </a:rPr>
              <a:t>来</a:t>
            </a:r>
            <a:r>
              <a:rPr kumimoji="1" lang="zh-CN" altLang="en-US" sz="2400" b="1" dirty="0">
                <a:solidFill>
                  <a:srgbClr val="C00000"/>
                </a:solidFill>
                <a:sym typeface="+mn-ea"/>
              </a:rPr>
              <a:t>提高编程效率</a:t>
            </a:r>
            <a:r>
              <a:rPr kumimoji="1" lang="zh-CN" altLang="en-US" sz="2400" b="1" dirty="0">
                <a:sym typeface="+mn-ea"/>
              </a:rPr>
              <a:t>。</a:t>
            </a:r>
            <a:r>
              <a:rPr kumimoji="1" lang="en-US" altLang="zh-CN" sz="2400" b="1" dirty="0">
                <a:sym typeface="+mn-ea"/>
              </a:rPr>
              <a:t>a)</a:t>
            </a:r>
            <a:r>
              <a:rPr kumimoji="1" lang="zh-CN" altLang="en-US" sz="2400" b="1" dirty="0">
                <a:sym typeface="+mn-ea"/>
              </a:rPr>
              <a:t> 对象</a:t>
            </a:r>
            <a:r>
              <a:rPr kumimoji="1" lang="en-US" altLang="zh-CN" sz="2400" b="1" dirty="0">
                <a:sym typeface="+mn-ea"/>
              </a:rPr>
              <a:t>(</a:t>
            </a:r>
            <a:r>
              <a:rPr kumimoji="1" lang="zh-CN" altLang="en-US" sz="2400" b="1" dirty="0">
                <a:sym typeface="+mn-ea"/>
              </a:rPr>
              <a:t>类</a:t>
            </a:r>
            <a:r>
              <a:rPr kumimoji="1" lang="en-US" altLang="zh-CN" sz="2400" b="1" dirty="0">
                <a:sym typeface="+mn-ea"/>
              </a:rPr>
              <a:t>)</a:t>
            </a:r>
            <a:r>
              <a:rPr kumimoji="1" lang="zh-CN" altLang="en-US" sz="2400" b="1" dirty="0">
                <a:sym typeface="+mn-ea"/>
              </a:rPr>
              <a:t>复用；</a:t>
            </a:r>
            <a:r>
              <a:rPr kumimoji="1" lang="en-US" altLang="zh-CN" sz="2400" b="1" dirty="0">
                <a:sym typeface="+mn-ea"/>
              </a:rPr>
              <a:t>b)</a:t>
            </a:r>
            <a:r>
              <a:rPr kumimoji="1" lang="zh-CN" altLang="en-US" sz="2400" b="1" dirty="0">
                <a:sym typeface="+mn-ea"/>
              </a:rPr>
              <a:t> 设计模式复用。</a:t>
            </a:r>
          </a:p>
        </p:txBody>
      </p:sp>
      <p:sp>
        <p:nvSpPr>
          <p:cNvPr id="8" name="Rectangle 7">
            <a:extLst>
              <a:ext uri="{FF2B5EF4-FFF2-40B4-BE49-F238E27FC236}">
                <a16:creationId xmlns:a16="http://schemas.microsoft.com/office/drawing/2014/main" id="{A4A30302-AD7E-EBDB-5DD2-2B780E489FE5}"/>
              </a:ext>
            </a:extLst>
          </p:cNvPr>
          <p:cNvSpPr>
            <a:spLocks noGrp="1"/>
          </p:cNvSpPr>
          <p:nvPr>
            <p:ph idx="1"/>
            <p:custDataLst>
              <p:tags r:id="rId4"/>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面向对象编程的特点</a:t>
            </a:r>
            <a:endParaRPr kumimoji="1" lang="en-US" altLang="zh-CN" sz="2700" b="1" dirty="0">
              <a:solidFill>
                <a:srgbClr val="104EA2"/>
              </a:solidFill>
            </a:endParaRPr>
          </a:p>
        </p:txBody>
      </p:sp>
      <p:sp>
        <p:nvSpPr>
          <p:cNvPr id="7" name="Rectangle 2">
            <a:extLst>
              <a:ext uri="{FF2B5EF4-FFF2-40B4-BE49-F238E27FC236}">
                <a16:creationId xmlns:a16="http://schemas.microsoft.com/office/drawing/2014/main" id="{5A114B41-F2AE-9853-3A6F-2CF11A122D8E}"/>
              </a:ext>
            </a:extLst>
          </p:cNvPr>
          <p:cNvSpPr/>
          <p:nvPr>
            <p:custDataLst>
              <p:tags r:id="rId5"/>
            </p:custDataLst>
          </p:nvPr>
        </p:nvSpPr>
        <p:spPr>
          <a:xfrm>
            <a:off x="5676900" y="2104823"/>
            <a:ext cx="2590022" cy="3456222"/>
          </a:xfrm>
          <a:prstGeom prst="rect">
            <a:avLst/>
          </a:prstGeom>
          <a:noFill/>
          <a:ln w="25400" cap="flat" cmpd="sng">
            <a:solidFill>
              <a:schemeClr val="tx1">
                <a:lumMod val="65000"/>
                <a:lumOff val="35000"/>
              </a:schemeClr>
            </a:solidFill>
            <a:prstDash val="solid"/>
            <a:miter/>
            <a:headEnd type="none" w="med" len="med"/>
            <a:tailEnd type="none" w="med" len="med"/>
          </a:ln>
        </p:spPr>
        <p:txBody>
          <a:bodyPr wrap="none" anchor="t" anchorCtr="0"/>
          <a:lstStyle/>
          <a:p>
            <a:pPr>
              <a:lnSpc>
                <a:spcPct val="100000"/>
              </a:lnSpc>
              <a:spcBef>
                <a:spcPts val="0"/>
              </a:spcBef>
              <a:spcAft>
                <a:spcPts val="60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小明</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a:t>
            </a:r>
            <a:r>
              <a:rPr lang="zh-CN" altLang="en-US" sz="2400" b="1" dirty="0">
                <a:solidFill>
                  <a:schemeClr val="tx1"/>
                </a:solidFill>
                <a:latin typeface="等线" panose="02010600030101010101" charset="-122"/>
                <a:ea typeface="等线" panose="02010600030101010101" charset="-122"/>
                <a:cs typeface="等线" panose="02010600030101010101" charset="-122"/>
              </a:rPr>
              <a:t>  </a:t>
            </a:r>
            <a:r>
              <a:rPr lang="zh-CN" altLang="en-US" sz="2400" b="1" dirty="0">
                <a:solidFill>
                  <a:srgbClr val="000000"/>
                </a:solidFill>
                <a:latin typeface="等线" panose="02010600030101010101" charset="-122"/>
                <a:ea typeface="等线" panose="02010600030101010101" charset="-122"/>
                <a:cs typeface="等线" panose="02010600030101010101" charset="-122"/>
              </a:rPr>
              <a:t>  </a:t>
            </a:r>
          </a:p>
          <a:p>
            <a:pPr>
              <a:lnSpc>
                <a:spcPct val="100000"/>
              </a:lnSpc>
              <a:spcBef>
                <a:spcPts val="0"/>
              </a:spcBef>
              <a:spcAft>
                <a:spcPts val="0"/>
              </a:spcAft>
            </a:pPr>
            <a:r>
              <a:rPr lang="zh-CN" altLang="en-US" sz="2400" b="1" dirty="0">
                <a:latin typeface="等线" panose="02010600030101010101" charset="-122"/>
                <a:ea typeface="等线" panose="02010600030101010101" charset="-122"/>
                <a:cs typeface="等线" panose="02010600030101010101" charset="-122"/>
              </a:rPr>
              <a:t>   账户</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身份证号</a:t>
            </a: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endParaRPr lang="zh-CN" altLang="en-US" sz="2400" b="1" dirty="0">
              <a:solidFill>
                <a:srgbClr val="000000"/>
              </a:solidFill>
              <a:latin typeface="等线" panose="02010600030101010101" charset="-122"/>
              <a:ea typeface="等线" panose="02010600030101010101" charset="-122"/>
              <a:cs typeface="等线" panose="02010600030101010101" charset="-122"/>
            </a:endParaRP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p>
        </p:txBody>
      </p:sp>
      <p:sp>
        <p:nvSpPr>
          <p:cNvPr id="10" name="文本框 9">
            <a:extLst>
              <a:ext uri="{FF2B5EF4-FFF2-40B4-BE49-F238E27FC236}">
                <a16:creationId xmlns:a16="http://schemas.microsoft.com/office/drawing/2014/main" id="{BB894ED4-230A-2C70-2220-1D592EB6D56D}"/>
              </a:ext>
            </a:extLst>
          </p:cNvPr>
          <p:cNvSpPr txBox="1"/>
          <p:nvPr/>
        </p:nvSpPr>
        <p:spPr>
          <a:xfrm>
            <a:off x="5932309" y="4613990"/>
            <a:ext cx="800219"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400" b="1" dirty="0">
                <a:solidFill>
                  <a:srgbClr val="000000"/>
                </a:solidFill>
                <a:latin typeface="等线" panose="02010600030101010101" charset="-122"/>
                <a:ea typeface="等线" panose="02010600030101010101" charset="-122"/>
                <a:cs typeface="等线" panose="02010600030101010101" charset="-122"/>
              </a:rPr>
              <a:t>运动</a:t>
            </a:r>
            <a:endParaRPr kumimoji="0" lang="zh-CN" altLang="en-US"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等线" panose="02010600030101010101" charset="-122"/>
              </a:rPr>
              <a:t>···</a:t>
            </a:r>
          </a:p>
        </p:txBody>
      </p:sp>
      <p:cxnSp>
        <p:nvCxnSpPr>
          <p:cNvPr id="14" name="直接连接符 23">
            <a:extLst>
              <a:ext uri="{FF2B5EF4-FFF2-40B4-BE49-F238E27FC236}">
                <a16:creationId xmlns:a16="http://schemas.microsoft.com/office/drawing/2014/main" id="{F257B314-7B11-71E0-F269-D50EC481AFB0}"/>
              </a:ext>
            </a:extLst>
          </p:cNvPr>
          <p:cNvCxnSpPr>
            <a:cxnSpLocks/>
          </p:cNvCxnSpPr>
          <p:nvPr>
            <p:custDataLst>
              <p:tags r:id="rId6"/>
            </p:custDataLst>
          </p:nvPr>
        </p:nvCxnSpPr>
        <p:spPr>
          <a:xfrm>
            <a:off x="5676900" y="4359759"/>
            <a:ext cx="2590022" cy="0"/>
          </a:xfrm>
          <a:prstGeom prst="line">
            <a:avLst/>
          </a:prstGeom>
          <a:ln w="28575" cap="flat" cmpd="sng">
            <a:solidFill>
              <a:schemeClr val="tx1">
                <a:lumMod val="65000"/>
                <a:lumOff val="35000"/>
              </a:schemeClr>
            </a:solidFill>
            <a:prstDash val="solid"/>
            <a:round/>
            <a:headEnd type="none" w="med" len="med"/>
            <a:tailEnd type="none" w="med" len="med"/>
          </a:ln>
        </p:spPr>
      </p:cxnSp>
      <p:cxnSp>
        <p:nvCxnSpPr>
          <p:cNvPr id="16" name="直接连接符 23">
            <a:extLst>
              <a:ext uri="{FF2B5EF4-FFF2-40B4-BE49-F238E27FC236}">
                <a16:creationId xmlns:a16="http://schemas.microsoft.com/office/drawing/2014/main" id="{C1062DF9-FE45-5901-EF3E-9C1B5C3506BD}"/>
              </a:ext>
            </a:extLst>
          </p:cNvPr>
          <p:cNvCxnSpPr>
            <a:cxnSpLocks/>
          </p:cNvCxnSpPr>
          <p:nvPr>
            <p:custDataLst>
              <p:tags r:id="rId7"/>
            </p:custDataLst>
          </p:nvPr>
        </p:nvCxnSpPr>
        <p:spPr>
          <a:xfrm>
            <a:off x="5674101" y="2506077"/>
            <a:ext cx="2590022" cy="0"/>
          </a:xfrm>
          <a:prstGeom prst="line">
            <a:avLst/>
          </a:prstGeom>
          <a:ln w="28575" cap="flat" cmpd="sng">
            <a:solidFill>
              <a:schemeClr val="tx1">
                <a:lumMod val="65000"/>
                <a:lumOff val="35000"/>
              </a:schemeClr>
            </a:solidFill>
            <a:prstDash val="solid"/>
            <a:round/>
            <a:headEnd type="none" w="med" len="med"/>
            <a:tailEnd type="none" w="med" len="med"/>
          </a:ln>
        </p:spPr>
      </p:cxnSp>
      <p:sp>
        <p:nvSpPr>
          <p:cNvPr id="17" name="文本框 16">
            <a:extLst>
              <a:ext uri="{FF2B5EF4-FFF2-40B4-BE49-F238E27FC236}">
                <a16:creationId xmlns:a16="http://schemas.microsoft.com/office/drawing/2014/main" id="{88573E17-8F68-26BB-18B2-5D436D4F5922}"/>
              </a:ext>
            </a:extLst>
          </p:cNvPr>
          <p:cNvSpPr txBox="1"/>
          <p:nvPr/>
        </p:nvSpPr>
        <p:spPr>
          <a:xfrm>
            <a:off x="5953449" y="5667493"/>
            <a:ext cx="2031325" cy="461665"/>
          </a:xfrm>
          <a:prstGeom prst="rect">
            <a:avLst/>
          </a:prstGeom>
          <a:noFill/>
        </p:spPr>
        <p:txBody>
          <a:bodyPr wrap="none" rtlCol="0">
            <a:spAutoFit/>
          </a:bodyPr>
          <a:lstStyle/>
          <a:p>
            <a:r>
              <a:rPr kumimoji="1" lang="zh-CN" altLang="en-US" sz="2400" b="1"/>
              <a:t>对象的概念图</a:t>
            </a:r>
          </a:p>
        </p:txBody>
      </p:sp>
    </p:spTree>
    <p:extLst>
      <p:ext uri="{BB962C8B-B14F-4D97-AF65-F5344CB8AC3E}">
        <p14:creationId xmlns:p14="http://schemas.microsoft.com/office/powerpoint/2010/main" val="79621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方法的设计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100</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18/24</a:t>
            </a:r>
          </a:p>
        </p:txBody>
      </p:sp>
      <p:pic>
        <p:nvPicPr>
          <p:cNvPr id="11" name="西北工业大学"/>
          <p:cNvPicPr>
            <a:picLocks noChangeAspect="1"/>
          </p:cNvPicPr>
          <p:nvPr>
            <p:custDataLst>
              <p:tags r:id="rId3"/>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97535" y="1616075"/>
            <a:ext cx="8047990" cy="4652010"/>
          </a:xfrm>
          <a:prstGeom prst="rect">
            <a:avLst/>
          </a:prstGeom>
          <a:noFill/>
        </p:spPr>
        <p:txBody>
          <a:bodyPr wrap="square" rtlCol="0" anchor="t">
            <a:noAutofit/>
          </a:bodyPr>
          <a:lstStyle/>
          <a:p>
            <a:pPr marL="342900" indent="-342900">
              <a:lnSpc>
                <a:spcPct val="150000"/>
              </a:lnSpc>
              <a:buFont typeface="Arial" panose="020B0604020202020204" pitchFamily="34" charset="0"/>
              <a:buChar char="•"/>
            </a:pPr>
            <a:r>
              <a:rPr lang="zh-CN" altLang="en-US" sz="2400" b="1"/>
              <a:t>方法描述对象负责提供的操作，识别类方法的步骤如下：</a:t>
            </a:r>
          </a:p>
          <a:p>
            <a:pPr marL="800100" lvl="1" indent="-342900">
              <a:lnSpc>
                <a:spcPct val="150000"/>
              </a:lnSpc>
              <a:buFont typeface="Arial" panose="020B0604020202020204" pitchFamily="34" charset="0"/>
              <a:buChar char="•"/>
            </a:pPr>
            <a:r>
              <a:rPr lang="zh-CN" altLang="en-US" sz="2200" b="1">
                <a:latin typeface="等线" panose="02010600030101010101" charset="-122"/>
                <a:ea typeface="等线" panose="02010600030101010101" charset="-122"/>
                <a:cs typeface="等线" panose="02010600030101010101" charset="-122"/>
              </a:rPr>
              <a:t>查找需求规格说明中的</a:t>
            </a:r>
            <a:r>
              <a:rPr lang="zh-CN" altLang="en-US" sz="2200" b="1">
                <a:solidFill>
                  <a:srgbClr val="C00000"/>
                </a:solidFill>
                <a:latin typeface="等线" panose="02010600030101010101" charset="-122"/>
                <a:ea typeface="等线" panose="02010600030101010101" charset="-122"/>
                <a:cs typeface="等线" panose="02010600030101010101" charset="-122"/>
              </a:rPr>
              <a:t>动词</a:t>
            </a:r>
            <a:r>
              <a:rPr lang="zh-CN" altLang="en-US" sz="2200" b="1">
                <a:latin typeface="等线" panose="02010600030101010101" charset="-122"/>
                <a:ea typeface="等线" panose="02010600030101010101" charset="-122"/>
                <a:cs typeface="等线" panose="02010600030101010101" charset="-122"/>
              </a:rPr>
              <a:t>，例如，“</a:t>
            </a:r>
            <a:r>
              <a:rPr lang="zh-CN" altLang="en-US" sz="2200" b="1">
                <a:solidFill>
                  <a:srgbClr val="C00000"/>
                </a:solidFill>
                <a:latin typeface="等线" panose="02010600030101010101" charset="-122"/>
                <a:ea typeface="等线" panose="02010600030101010101" charset="-122"/>
                <a:cs typeface="等线" panose="02010600030101010101" charset="-122"/>
              </a:rPr>
              <a:t>客户将钱存入帐户</a:t>
            </a:r>
            <a:r>
              <a:rPr lang="zh-CN" altLang="en-US" sz="2200" b="1">
                <a:latin typeface="等线" panose="02010600030101010101" charset="-122"/>
                <a:ea typeface="等线" panose="02010600030101010101" charset="-122"/>
                <a:cs typeface="等线" panose="02010600030101010101" charset="-122"/>
              </a:rPr>
              <a:t>”表示类account应该定义一个方法deposit。</a:t>
            </a:r>
          </a:p>
          <a:p>
            <a:pPr marL="800100" lvl="1" indent="-342900">
              <a:lnSpc>
                <a:spcPct val="150000"/>
              </a:lnSpc>
              <a:buFont typeface="Arial" panose="020B0604020202020204" pitchFamily="34" charset="0"/>
              <a:buChar char="•"/>
            </a:pPr>
            <a:r>
              <a:rPr lang="zh-CN" altLang="en-US" sz="2200" b="1">
                <a:latin typeface="等线" panose="02010600030101010101" charset="-122"/>
                <a:ea typeface="等线" panose="02010600030101010101" charset="-122"/>
                <a:cs typeface="等线" panose="02010600030101010101" charset="-122"/>
                <a:sym typeface="+mn-ea"/>
              </a:rPr>
              <a:t>一般情况：</a:t>
            </a:r>
          </a:p>
          <a:p>
            <a:pPr marL="1257300" lvl="2" indent="-342900">
              <a:lnSpc>
                <a:spcPct val="150000"/>
              </a:lnSpc>
              <a:buFont typeface="Arial" panose="020B0604020202020204" pitchFamily="34" charset="0"/>
              <a:buChar char="•"/>
            </a:pPr>
            <a:r>
              <a:rPr lang="zh-CN" altLang="en-US" sz="2200" b="1">
                <a:solidFill>
                  <a:srgbClr val="C00000"/>
                </a:solidFill>
                <a:latin typeface="等线" panose="02010600030101010101" charset="-122"/>
                <a:ea typeface="等线" panose="02010600030101010101" charset="-122"/>
                <a:cs typeface="等线" panose="02010600030101010101" charset="-122"/>
                <a:sym typeface="+mn-ea"/>
              </a:rPr>
              <a:t>设置</a:t>
            </a:r>
            <a:r>
              <a:rPr lang="en-US" altLang="zh-CN" sz="2200" b="1">
                <a:solidFill>
                  <a:srgbClr val="C00000"/>
                </a:solidFill>
                <a:latin typeface="等线" panose="02010600030101010101" charset="-122"/>
                <a:ea typeface="等线" panose="02010600030101010101" charset="-122"/>
                <a:cs typeface="等线" panose="02010600030101010101" charset="-122"/>
                <a:sym typeface="+mn-ea"/>
              </a:rPr>
              <a:t>/</a:t>
            </a:r>
            <a:r>
              <a:rPr lang="zh-CN" altLang="en-US" sz="2200" b="1">
                <a:solidFill>
                  <a:srgbClr val="C00000"/>
                </a:solidFill>
                <a:latin typeface="等线" panose="02010600030101010101" charset="-122"/>
                <a:ea typeface="等线" panose="02010600030101010101" charset="-122"/>
                <a:cs typeface="等线" panose="02010600030101010101" charset="-122"/>
                <a:sym typeface="+mn-ea"/>
              </a:rPr>
              <a:t>获取属性值的方法</a:t>
            </a:r>
          </a:p>
          <a:p>
            <a:pPr marL="1257300" lvl="2" indent="-342900">
              <a:lnSpc>
                <a:spcPct val="150000"/>
              </a:lnSpc>
              <a:buFont typeface="Arial" panose="020B0604020202020204" pitchFamily="34" charset="0"/>
              <a:buChar char="•"/>
            </a:pPr>
            <a:r>
              <a:rPr lang="zh-CN" altLang="en-US" sz="2200" b="1">
                <a:latin typeface="等线" panose="02010600030101010101" charset="-122"/>
                <a:ea typeface="等线" panose="02010600030101010101" charset="-122"/>
                <a:cs typeface="等线" panose="02010600030101010101" charset="-122"/>
                <a:sym typeface="+mn-ea"/>
              </a:rPr>
              <a:t>如果对象持有集合，该对象应</a:t>
            </a:r>
            <a:r>
              <a:rPr lang="zh-CN" altLang="en-US" sz="2200" b="1">
                <a:solidFill>
                  <a:srgbClr val="C00000"/>
                </a:solidFill>
                <a:latin typeface="等线" panose="02010600030101010101" charset="-122"/>
                <a:ea typeface="等线" panose="02010600030101010101" charset="-122"/>
                <a:cs typeface="等线" panose="02010600030101010101" charset="-122"/>
                <a:sym typeface="+mn-ea"/>
              </a:rPr>
              <a:t>包括添加、删除和访问集合元素的方法</a:t>
            </a:r>
            <a:endParaRPr lang="zh-CN" altLang="en-US" sz="2200" b="1">
              <a:solidFill>
                <a:srgbClr val="C00000"/>
              </a:solidFill>
              <a:latin typeface="等线" panose="02010600030101010101" charset="-122"/>
              <a:ea typeface="等线" panose="02010600030101010101" charset="-122"/>
              <a:cs typeface="等线" panose="02010600030101010101" charset="-122"/>
            </a:endParaRPr>
          </a:p>
          <a:p>
            <a:pPr marL="800100" lvl="1" indent="-342900">
              <a:lnSpc>
                <a:spcPct val="150000"/>
              </a:lnSpc>
              <a:buFont typeface="Arial" panose="020B0604020202020204" pitchFamily="34" charset="0"/>
              <a:buChar char="•"/>
            </a:pPr>
            <a:r>
              <a:rPr lang="zh-CN" altLang="en-US" sz="2200" b="1"/>
              <a:t>利用您对应用领域的了解来定义方法</a:t>
            </a:r>
            <a:r>
              <a:rPr lang="zh-CN" altLang="en-US" sz="2200" b="1">
                <a:sym typeface="+mn-ea"/>
              </a:rPr>
              <a:t>：输出或显示结果、使用对象的属性值完成计算等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方法的设计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101</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19/24</a:t>
            </a:r>
          </a:p>
        </p:txBody>
      </p:sp>
      <p:pic>
        <p:nvPicPr>
          <p:cNvPr id="11" name="西北工业大学"/>
          <p:cNvPicPr>
            <a:picLocks noChangeAspect="1"/>
          </p:cNvPicPr>
          <p:nvPr>
            <p:custDataLst>
              <p:tags r:id="rId3"/>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p:nvPr>
            <p:custDataLst>
              <p:tags r:id="rId5"/>
            </p:custDataLst>
          </p:nvPr>
        </p:nvGraphicFramePr>
        <p:xfrm>
          <a:off x="457200" y="1895983"/>
          <a:ext cx="1967865" cy="4229100"/>
        </p:xfrm>
        <a:graphic>
          <a:graphicData uri="http://schemas.openxmlformats.org/drawingml/2006/table">
            <a:tbl>
              <a:tblPr/>
              <a:tblGrid>
                <a:gridCol w="1967865">
                  <a:extLst>
                    <a:ext uri="{9D8B030D-6E8A-4147-A177-3AD203B41FA5}">
                      <a16:colId xmlns:a16="http://schemas.microsoft.com/office/drawing/2014/main" val="20000"/>
                    </a:ext>
                  </a:extLst>
                </a:gridCol>
              </a:tblGrid>
              <a:tr h="393700">
                <a:tc>
                  <a:txBody>
                    <a:bodyPr/>
                    <a:lstStyle/>
                    <a:p>
                      <a:pPr indent="0">
                        <a:buNone/>
                      </a:pPr>
                      <a:r>
                        <a:rPr lang="zh-CN" altLang="en-US" sz="2400" b="1">
                          <a:solidFill>
                            <a:srgbClr val="000000"/>
                          </a:solidFill>
                          <a:latin typeface="Times New Roman" panose="02020603050405020304" charset="-122"/>
                        </a:rPr>
                        <a:t>类</a:t>
                      </a: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93065">
                <a:tc>
                  <a:txBody>
                    <a:bodyPr/>
                    <a:lstStyle/>
                    <a:p>
                      <a:pPr indent="0">
                        <a:buNone/>
                      </a:pPr>
                      <a:r>
                        <a:rPr lang="en-US" sz="2200" b="0">
                          <a:solidFill>
                            <a:srgbClr val="000000"/>
                          </a:solidFill>
                          <a:latin typeface="Times New Roman" panose="02020603050405020304" charset="-122"/>
                        </a:rPr>
                        <a:t>Order</a:t>
                      </a: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93700">
                <a:tc>
                  <a:txBody>
                    <a:bodyPr/>
                    <a:lstStyle/>
                    <a:p>
                      <a:pPr indent="0">
                        <a:buNone/>
                      </a:pPr>
                      <a:r>
                        <a:rPr lang="en-US" sz="2200" b="0">
                          <a:solidFill>
                            <a:srgbClr val="000000"/>
                          </a:solidFill>
                          <a:latin typeface="Times New Roman" panose="02020603050405020304" charset="-122"/>
                        </a:rPr>
                        <a:t>ProductCatalog</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文本框 11"/>
          <p:cNvSpPr txBox="1"/>
          <p:nvPr/>
        </p:nvSpPr>
        <p:spPr>
          <a:xfrm>
            <a:off x="2575560" y="2265680"/>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saleItems</a:t>
            </a:r>
            <a:endParaRPr lang="en-US" altLang="en-US" sz="2200">
              <a:solidFill>
                <a:srgbClr val="000000"/>
              </a:solidFill>
              <a:latin typeface="Times New Roman" panose="02020603050405020304" charset="-122"/>
              <a:sym typeface="+mn-ea"/>
            </a:endParaRPr>
          </a:p>
        </p:txBody>
      </p:sp>
      <p:sp>
        <p:nvSpPr>
          <p:cNvPr id="14" name="文本框 13"/>
          <p:cNvSpPr txBox="1"/>
          <p:nvPr/>
        </p:nvSpPr>
        <p:spPr>
          <a:xfrm>
            <a:off x="2653030" y="1800860"/>
            <a:ext cx="88265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属性</a:t>
            </a:r>
          </a:p>
        </p:txBody>
      </p:sp>
      <p:sp>
        <p:nvSpPr>
          <p:cNvPr id="15" name="文本框 14"/>
          <p:cNvSpPr txBox="1"/>
          <p:nvPr/>
        </p:nvSpPr>
        <p:spPr>
          <a:xfrm>
            <a:off x="2508885" y="5659755"/>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products</a:t>
            </a:r>
            <a:endParaRPr lang="en-US" altLang="en-US" sz="2200">
              <a:solidFill>
                <a:srgbClr val="000000"/>
              </a:solidFill>
              <a:latin typeface="Times New Roman" panose="02020603050405020304" charset="-122"/>
              <a:sym typeface="+mn-ea"/>
            </a:endParaRPr>
          </a:p>
        </p:txBody>
      </p:sp>
      <p:graphicFrame>
        <p:nvGraphicFramePr>
          <p:cNvPr id="7" name="表格 6"/>
          <p:cNvGraphicFramePr/>
          <p:nvPr/>
        </p:nvGraphicFramePr>
        <p:xfrm>
          <a:off x="4293235" y="2261235"/>
          <a:ext cx="4026535" cy="2057400"/>
        </p:xfrm>
        <a:graphic>
          <a:graphicData uri="http://schemas.openxmlformats.org/drawingml/2006/table">
            <a:tbl>
              <a:tblPr/>
              <a:tblGrid>
                <a:gridCol w="4026535">
                  <a:extLst>
                    <a:ext uri="{9D8B030D-6E8A-4147-A177-3AD203B41FA5}">
                      <a16:colId xmlns:a16="http://schemas.microsoft.com/office/drawing/2014/main" val="20000"/>
                    </a:ext>
                  </a:extLst>
                </a:gridCol>
              </a:tblGrid>
              <a:tr h="2057400">
                <a:tc>
                  <a:txBody>
                    <a:bodyPr/>
                    <a:lstStyle/>
                    <a:p>
                      <a:pPr indent="0">
                        <a:buNone/>
                      </a:pPr>
                      <a:r>
                        <a:rPr lang="en-US" sz="2000" b="0">
                          <a:solidFill>
                            <a:srgbClr val="000000"/>
                          </a:solidFill>
                          <a:latin typeface="Times New Roman" panose="02020603050405020304" charset="-122"/>
                        </a:rPr>
                        <a:t>addSaleItem(saleItem:SaleItem)                                                     removeSaleItem(saleItem:SaleItem) getSaleItem(product:Product):SaleItem  getSaleItem(index:int):SaleItem                                                                                         getNumberOfItems():int  getTocalCost():double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8" name="表格 7"/>
          <p:cNvGraphicFramePr/>
          <p:nvPr/>
        </p:nvGraphicFramePr>
        <p:xfrm>
          <a:off x="4293235" y="4563745"/>
          <a:ext cx="3780155" cy="1676400"/>
        </p:xfrm>
        <a:graphic>
          <a:graphicData uri="http://schemas.openxmlformats.org/drawingml/2006/table">
            <a:tbl>
              <a:tblPr/>
              <a:tblGrid>
                <a:gridCol w="3780155">
                  <a:extLst>
                    <a:ext uri="{9D8B030D-6E8A-4147-A177-3AD203B41FA5}">
                      <a16:colId xmlns:a16="http://schemas.microsoft.com/office/drawing/2014/main" val="20000"/>
                    </a:ext>
                  </a:extLst>
                </a:gridCol>
              </a:tblGrid>
              <a:tr h="1676400">
                <a:tc>
                  <a:txBody>
                    <a:bodyPr/>
                    <a:lstStyle/>
                    <a:p>
                      <a:pPr indent="0">
                        <a:buNone/>
                      </a:pPr>
                      <a:r>
                        <a:rPr lang="en-US" sz="2000" b="0">
                          <a:solidFill>
                            <a:srgbClr val="000000"/>
                          </a:solidFill>
                          <a:latin typeface="Times New Roman" panose="02020603050405020304" charset="-122"/>
                        </a:rPr>
                        <a:t>addProduct(product:Product)                                                     removeProduct(product:Product)                                                       getProduct(code:String):Product                                                                                                                                                                          getProduct(index:int):Product                                  getNumberOfProducts():int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0" name="文本框 9"/>
          <p:cNvSpPr txBox="1"/>
          <p:nvPr>
            <p:custDataLst>
              <p:tags r:id="rId6"/>
            </p:custDataLst>
          </p:nvPr>
        </p:nvSpPr>
        <p:spPr>
          <a:xfrm>
            <a:off x="5530215" y="1790065"/>
            <a:ext cx="88265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方法的设计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102</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20/24</a:t>
            </a:r>
          </a:p>
        </p:txBody>
      </p:sp>
      <p:pic>
        <p:nvPicPr>
          <p:cNvPr id="11" name="西北工业大学"/>
          <p:cNvPicPr>
            <a:picLocks noChangeAspect="1"/>
          </p:cNvPicPr>
          <p:nvPr>
            <p:custDataLst>
              <p:tags r:id="rId3"/>
            </p:custDataLst>
          </p:nvPr>
        </p:nvPicPr>
        <p:blipFill>
          <a:blip r:embed="rId12"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13"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53030" y="1800860"/>
            <a:ext cx="88265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属性</a:t>
            </a:r>
          </a:p>
        </p:txBody>
      </p:sp>
      <p:sp>
        <p:nvSpPr>
          <p:cNvPr id="10" name="文本框 9"/>
          <p:cNvSpPr txBox="1"/>
          <p:nvPr>
            <p:custDataLst>
              <p:tags r:id="rId5"/>
            </p:custDataLst>
          </p:nvPr>
        </p:nvSpPr>
        <p:spPr>
          <a:xfrm>
            <a:off x="6417310" y="1789430"/>
            <a:ext cx="88265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方法</a:t>
            </a:r>
          </a:p>
        </p:txBody>
      </p:sp>
      <p:graphicFrame>
        <p:nvGraphicFramePr>
          <p:cNvPr id="16" name="表格 15"/>
          <p:cNvGraphicFramePr/>
          <p:nvPr>
            <p:custDataLst>
              <p:tags r:id="rId6"/>
            </p:custDataLst>
          </p:nvPr>
        </p:nvGraphicFramePr>
        <p:xfrm>
          <a:off x="457200" y="1895983"/>
          <a:ext cx="1967865" cy="3675380"/>
        </p:xfrm>
        <a:graphic>
          <a:graphicData uri="http://schemas.openxmlformats.org/drawingml/2006/table">
            <a:tbl>
              <a:tblPr/>
              <a:tblGrid>
                <a:gridCol w="1967865">
                  <a:extLst>
                    <a:ext uri="{9D8B030D-6E8A-4147-A177-3AD203B41FA5}">
                      <a16:colId xmlns:a16="http://schemas.microsoft.com/office/drawing/2014/main" val="20000"/>
                    </a:ext>
                  </a:extLst>
                </a:gridCol>
              </a:tblGrid>
              <a:tr h="393700">
                <a:tc>
                  <a:txBody>
                    <a:bodyPr/>
                    <a:lstStyle/>
                    <a:p>
                      <a:pPr indent="0">
                        <a:buNone/>
                      </a:pPr>
                      <a:r>
                        <a:rPr lang="zh-CN" altLang="en-US" sz="2400" b="1">
                          <a:solidFill>
                            <a:srgbClr val="000000"/>
                          </a:solidFill>
                          <a:latin typeface="Times New Roman" panose="02020603050405020304" charset="-122"/>
                        </a:rPr>
                        <a:t>类</a:t>
                      </a: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93065">
                <a:tc>
                  <a:txBody>
                    <a:bodyPr/>
                    <a:lstStyle/>
                    <a:p>
                      <a:pPr indent="0">
                        <a:buNone/>
                      </a:pPr>
                      <a:r>
                        <a:rPr lang="en-US" sz="2200" b="0">
                          <a:solidFill>
                            <a:srgbClr val="000000"/>
                          </a:solidFill>
                          <a:latin typeface="Times New Roman" panose="02020603050405020304" charset="-122"/>
                        </a:rPr>
                        <a:t>Jelly</a:t>
                      </a: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93065">
                <a:tc>
                  <a:txBody>
                    <a:bodyPr/>
                    <a:lstStyle/>
                    <a:p>
                      <a:pPr indent="0">
                        <a:buNone/>
                      </a:pPr>
                      <a:r>
                        <a:rPr lang="en-US" sz="2200" b="0">
                          <a:solidFill>
                            <a:srgbClr val="000000"/>
                          </a:solidFill>
                          <a:latin typeface="Times New Roman" panose="02020603050405020304" charset="-122"/>
                        </a:rPr>
                        <a:t>SaleItem</a:t>
                      </a:r>
                    </a:p>
                    <a:p>
                      <a:pPr indent="0">
                        <a:buNone/>
                      </a:pP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93065">
                <a:tc>
                  <a:txBody>
                    <a:bodyPr/>
                    <a:lstStyle/>
                    <a:p>
                      <a:pPr indent="0">
                        <a:buNone/>
                      </a:pPr>
                      <a:r>
                        <a:rPr lang="en-US" sz="2200" b="0">
                          <a:solidFill>
                            <a:srgbClr val="000000"/>
                          </a:solidFill>
                          <a:latin typeface="Times New Roman" panose="02020603050405020304" charset="-122"/>
                        </a:rPr>
                        <a:t>MilkDrink</a:t>
                      </a: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93065">
                <a:tc>
                  <a:txBody>
                    <a:bodyPr/>
                    <a:lstStyle/>
                    <a:p>
                      <a:pPr indent="0">
                        <a:buNone/>
                      </a:pPr>
                      <a:r>
                        <a:rPr lang="en-US" sz="2200" b="0">
                          <a:solidFill>
                            <a:srgbClr val="000000"/>
                          </a:solidFill>
                          <a:latin typeface="Times New Roman" panose="02020603050405020304" charset="-122"/>
                        </a:rPr>
                        <a:t>Product</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文本框 6"/>
          <p:cNvSpPr txBox="1"/>
          <p:nvPr>
            <p:custDataLst>
              <p:tags r:id="rId7"/>
            </p:custDataLst>
          </p:nvPr>
        </p:nvSpPr>
        <p:spPr>
          <a:xfrm>
            <a:off x="2524125" y="2267585"/>
            <a:ext cx="2654935"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flavor</a:t>
            </a:r>
            <a:endParaRPr lang="en-US" altLang="en-US" sz="2200">
              <a:solidFill>
                <a:srgbClr val="000000"/>
              </a:solidFill>
              <a:latin typeface="Times New Roman" panose="02020603050405020304" charset="-122"/>
              <a:sym typeface="+mn-ea"/>
            </a:endParaRPr>
          </a:p>
        </p:txBody>
      </p:sp>
      <p:sp>
        <p:nvSpPr>
          <p:cNvPr id="17" name="文本框 16"/>
          <p:cNvSpPr txBox="1"/>
          <p:nvPr>
            <p:custDataLst>
              <p:tags r:id="rId8"/>
            </p:custDataLst>
          </p:nvPr>
        </p:nvSpPr>
        <p:spPr>
          <a:xfrm>
            <a:off x="2480310" y="3337560"/>
            <a:ext cx="216535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product, quantity</a:t>
            </a:r>
            <a:endParaRPr lang="en-US" altLang="en-US" sz="2200">
              <a:solidFill>
                <a:srgbClr val="000000"/>
              </a:solidFill>
              <a:latin typeface="Times New Roman" panose="02020603050405020304" charset="-122"/>
              <a:sym typeface="+mn-ea"/>
            </a:endParaRPr>
          </a:p>
        </p:txBody>
      </p:sp>
      <p:sp>
        <p:nvSpPr>
          <p:cNvPr id="20" name="文本框 19"/>
          <p:cNvSpPr txBox="1"/>
          <p:nvPr>
            <p:custDataLst>
              <p:tags r:id="rId9"/>
            </p:custDataLst>
          </p:nvPr>
        </p:nvSpPr>
        <p:spPr>
          <a:xfrm>
            <a:off x="2480310" y="4126230"/>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flavor, sugar</a:t>
            </a:r>
            <a:endParaRPr lang="en-US" altLang="en-US" sz="2200">
              <a:solidFill>
                <a:srgbClr val="000000"/>
              </a:solidFill>
              <a:latin typeface="Times New Roman" panose="02020603050405020304" charset="-122"/>
              <a:sym typeface="+mn-ea"/>
            </a:endParaRPr>
          </a:p>
        </p:txBody>
      </p:sp>
      <p:sp>
        <p:nvSpPr>
          <p:cNvPr id="21" name="文本框 20"/>
          <p:cNvSpPr txBox="1"/>
          <p:nvPr>
            <p:custDataLst>
              <p:tags r:id="rId10"/>
            </p:custDataLst>
          </p:nvPr>
        </p:nvSpPr>
        <p:spPr>
          <a:xfrm>
            <a:off x="2524125" y="4968875"/>
            <a:ext cx="3069590" cy="768350"/>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code, description, price, productionDate,shelfLife</a:t>
            </a:r>
            <a:endParaRPr lang="en-US" altLang="en-US" sz="2200">
              <a:solidFill>
                <a:srgbClr val="000000"/>
              </a:solidFill>
              <a:latin typeface="Times New Roman" panose="02020603050405020304" charset="-122"/>
              <a:sym typeface="+mn-ea"/>
            </a:endParaRPr>
          </a:p>
        </p:txBody>
      </p:sp>
      <p:graphicFrame>
        <p:nvGraphicFramePr>
          <p:cNvPr id="8" name="表格 7"/>
          <p:cNvGraphicFramePr/>
          <p:nvPr/>
        </p:nvGraphicFramePr>
        <p:xfrm>
          <a:off x="5962015" y="2249805"/>
          <a:ext cx="2313305" cy="426085"/>
        </p:xfrm>
        <a:graphic>
          <a:graphicData uri="http://schemas.openxmlformats.org/drawingml/2006/table">
            <a:tbl>
              <a:tblPr/>
              <a:tblGrid>
                <a:gridCol w="2313305">
                  <a:extLst>
                    <a:ext uri="{9D8B030D-6E8A-4147-A177-3AD203B41FA5}">
                      <a16:colId xmlns:a16="http://schemas.microsoft.com/office/drawing/2014/main" val="20000"/>
                    </a:ext>
                  </a:extLst>
                </a:gridCol>
              </a:tblGrid>
              <a:tr h="426085">
                <a:tc>
                  <a:txBody>
                    <a:bodyPr/>
                    <a:lstStyle/>
                    <a:p>
                      <a:pPr indent="0">
                        <a:buNone/>
                      </a:pPr>
                      <a:r>
                        <a:rPr lang="en-US" sz="2000" b="0">
                          <a:solidFill>
                            <a:srgbClr val="000000"/>
                          </a:solidFill>
                          <a:latin typeface="Times New Roman" panose="02020603050405020304" charset="-122"/>
                        </a:rPr>
                        <a:t>getFlavor():String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2" name="表格 21"/>
          <p:cNvGraphicFramePr/>
          <p:nvPr/>
        </p:nvGraphicFramePr>
        <p:xfrm>
          <a:off x="5962015" y="3216275"/>
          <a:ext cx="2313305" cy="426085"/>
        </p:xfrm>
        <a:graphic>
          <a:graphicData uri="http://schemas.openxmlformats.org/drawingml/2006/table">
            <a:tbl>
              <a:tblPr/>
              <a:tblGrid>
                <a:gridCol w="2313305">
                  <a:extLst>
                    <a:ext uri="{9D8B030D-6E8A-4147-A177-3AD203B41FA5}">
                      <a16:colId xmlns:a16="http://schemas.microsoft.com/office/drawing/2014/main" val="20000"/>
                    </a:ext>
                  </a:extLst>
                </a:gridCol>
              </a:tblGrid>
              <a:tr h="426085">
                <a:tc>
                  <a:txBody>
                    <a:bodyPr/>
                    <a:lstStyle/>
                    <a:p>
                      <a:pPr indent="0">
                        <a:buNone/>
                      </a:pPr>
                      <a:r>
                        <a:rPr lang="en-US" sz="2000" b="0">
                          <a:solidFill>
                            <a:srgbClr val="000000"/>
                          </a:solidFill>
                          <a:latin typeface="Times New Roman" panose="02020603050405020304" charset="-122"/>
                        </a:rPr>
                        <a:t>2</a:t>
                      </a:r>
                      <a:r>
                        <a:rPr lang="zh-CN" altLang="en-US" sz="2000" b="0">
                          <a:solidFill>
                            <a:srgbClr val="000000"/>
                          </a:solidFill>
                          <a:latin typeface="Times New Roman" panose="02020603050405020304" charset="-122"/>
                        </a:rPr>
                        <a:t>个</a:t>
                      </a:r>
                      <a:r>
                        <a:rPr lang="en-US" altLang="zh-CN" sz="2000" b="0">
                          <a:solidFill>
                            <a:srgbClr val="000000"/>
                          </a:solidFill>
                          <a:latin typeface="Times New Roman" panose="02020603050405020304" charset="-122"/>
                        </a:rPr>
                        <a:t>get</a:t>
                      </a:r>
                      <a:r>
                        <a:rPr lang="zh-CN" altLang="en-US" sz="2000" b="0">
                          <a:solidFill>
                            <a:srgbClr val="000000"/>
                          </a:solidFill>
                          <a:latin typeface="Times New Roman" panose="02020603050405020304" charset="-122"/>
                        </a:rPr>
                        <a:t>方法</a:t>
                      </a:r>
                      <a:r>
                        <a:rPr lang="en-US" sz="2000" b="0">
                          <a:solidFill>
                            <a:srgbClr val="000000"/>
                          </a:solidFill>
                          <a:latin typeface="Times New Roman" panose="02020603050405020304" charset="-122"/>
                        </a:rPr>
                        <a:t>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3" name="表格 22"/>
          <p:cNvGraphicFramePr/>
          <p:nvPr/>
        </p:nvGraphicFramePr>
        <p:xfrm>
          <a:off x="5962015" y="4039870"/>
          <a:ext cx="2313305" cy="426085"/>
        </p:xfrm>
        <a:graphic>
          <a:graphicData uri="http://schemas.openxmlformats.org/drawingml/2006/table">
            <a:tbl>
              <a:tblPr/>
              <a:tblGrid>
                <a:gridCol w="2313305">
                  <a:extLst>
                    <a:ext uri="{9D8B030D-6E8A-4147-A177-3AD203B41FA5}">
                      <a16:colId xmlns:a16="http://schemas.microsoft.com/office/drawing/2014/main" val="20000"/>
                    </a:ext>
                  </a:extLst>
                </a:gridCol>
              </a:tblGrid>
              <a:tr h="426085">
                <a:tc>
                  <a:txBody>
                    <a:bodyPr/>
                    <a:lstStyle/>
                    <a:p>
                      <a:pPr indent="0">
                        <a:buNone/>
                      </a:pPr>
                      <a:r>
                        <a:rPr lang="en-US" sz="2000" b="0">
                          <a:solidFill>
                            <a:srgbClr val="000000"/>
                          </a:solidFill>
                          <a:latin typeface="Times New Roman" panose="02020603050405020304" charset="-122"/>
                        </a:rPr>
                        <a:t>2</a:t>
                      </a:r>
                      <a:r>
                        <a:rPr lang="zh-CN" altLang="en-US" sz="2000" b="0">
                          <a:solidFill>
                            <a:srgbClr val="000000"/>
                          </a:solidFill>
                          <a:latin typeface="Times New Roman" panose="02020603050405020304" charset="-122"/>
                        </a:rPr>
                        <a:t>个</a:t>
                      </a:r>
                      <a:r>
                        <a:rPr lang="en-US" altLang="zh-CN" sz="2000" b="0">
                          <a:solidFill>
                            <a:srgbClr val="000000"/>
                          </a:solidFill>
                          <a:latin typeface="Times New Roman" panose="02020603050405020304" charset="-122"/>
                        </a:rPr>
                        <a:t>get</a:t>
                      </a:r>
                      <a:r>
                        <a:rPr lang="zh-CN" altLang="en-US" sz="2000" b="0">
                          <a:solidFill>
                            <a:srgbClr val="000000"/>
                          </a:solidFill>
                          <a:latin typeface="Times New Roman" panose="02020603050405020304" charset="-122"/>
                        </a:rPr>
                        <a:t>方法</a:t>
                      </a:r>
                      <a:r>
                        <a:rPr lang="en-US" sz="2000" b="0">
                          <a:solidFill>
                            <a:srgbClr val="000000"/>
                          </a:solidFill>
                          <a:latin typeface="Times New Roman" panose="02020603050405020304" charset="-122"/>
                        </a:rPr>
                        <a:t>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4" name="表格 23"/>
          <p:cNvGraphicFramePr/>
          <p:nvPr/>
        </p:nvGraphicFramePr>
        <p:xfrm>
          <a:off x="5962015" y="4968875"/>
          <a:ext cx="2313305" cy="426085"/>
        </p:xfrm>
        <a:graphic>
          <a:graphicData uri="http://schemas.openxmlformats.org/drawingml/2006/table">
            <a:tbl>
              <a:tblPr/>
              <a:tblGrid>
                <a:gridCol w="2313305">
                  <a:extLst>
                    <a:ext uri="{9D8B030D-6E8A-4147-A177-3AD203B41FA5}">
                      <a16:colId xmlns:a16="http://schemas.microsoft.com/office/drawing/2014/main" val="20000"/>
                    </a:ext>
                  </a:extLst>
                </a:gridCol>
              </a:tblGrid>
              <a:tr h="426085">
                <a:tc>
                  <a:txBody>
                    <a:bodyPr/>
                    <a:lstStyle/>
                    <a:p>
                      <a:pPr indent="0">
                        <a:buNone/>
                      </a:pPr>
                      <a:r>
                        <a:rPr lang="en-US" sz="2000" b="0">
                          <a:solidFill>
                            <a:srgbClr val="000000"/>
                          </a:solidFill>
                          <a:latin typeface="Times New Roman" panose="02020603050405020304" charset="-122"/>
                        </a:rPr>
                        <a:t>5</a:t>
                      </a:r>
                      <a:r>
                        <a:rPr lang="zh-CN" altLang="en-US" sz="2000" b="0">
                          <a:solidFill>
                            <a:srgbClr val="000000"/>
                          </a:solidFill>
                          <a:latin typeface="Times New Roman" panose="02020603050405020304" charset="-122"/>
                        </a:rPr>
                        <a:t>个</a:t>
                      </a:r>
                      <a:r>
                        <a:rPr lang="en-US" altLang="zh-CN" sz="2000" b="0">
                          <a:solidFill>
                            <a:srgbClr val="000000"/>
                          </a:solidFill>
                          <a:latin typeface="Times New Roman" panose="02020603050405020304" charset="-122"/>
                        </a:rPr>
                        <a:t>get</a:t>
                      </a:r>
                      <a:r>
                        <a:rPr lang="zh-CN" altLang="en-US" sz="2000" b="0">
                          <a:solidFill>
                            <a:srgbClr val="000000"/>
                          </a:solidFill>
                          <a:latin typeface="Times New Roman" panose="02020603050405020304" charset="-122"/>
                        </a:rPr>
                        <a:t>方法</a:t>
                      </a:r>
                      <a:r>
                        <a:rPr lang="en-US" sz="2000" b="0">
                          <a:solidFill>
                            <a:srgbClr val="000000"/>
                          </a:solidFill>
                          <a:latin typeface="Times New Roman" panose="02020603050405020304" charset="-122"/>
                        </a:rPr>
                        <a:t>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方法的设计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103</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21/24</a:t>
            </a:r>
          </a:p>
        </p:txBody>
      </p:sp>
      <p:pic>
        <p:nvPicPr>
          <p:cNvPr id="11" name="西北工业大学"/>
          <p:cNvPicPr>
            <a:picLocks noChangeAspect="1"/>
          </p:cNvPicPr>
          <p:nvPr>
            <p:custDataLst>
              <p:tags r:id="rId3"/>
            </p:custDataLst>
          </p:nvPr>
        </p:nvPicPr>
        <p:blipFill>
          <a:blip r:embed="rId11"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12"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2653030" y="1800860"/>
            <a:ext cx="88265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属性</a:t>
            </a:r>
          </a:p>
        </p:txBody>
      </p:sp>
      <p:sp>
        <p:nvSpPr>
          <p:cNvPr id="10" name="文本框 9"/>
          <p:cNvSpPr txBox="1"/>
          <p:nvPr>
            <p:custDataLst>
              <p:tags r:id="rId5"/>
            </p:custDataLst>
          </p:nvPr>
        </p:nvSpPr>
        <p:spPr>
          <a:xfrm>
            <a:off x="5530215" y="1790065"/>
            <a:ext cx="88265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方法</a:t>
            </a:r>
          </a:p>
        </p:txBody>
      </p:sp>
      <p:graphicFrame>
        <p:nvGraphicFramePr>
          <p:cNvPr id="16" name="表格 15"/>
          <p:cNvGraphicFramePr/>
          <p:nvPr>
            <p:custDataLst>
              <p:tags r:id="rId6"/>
            </p:custDataLst>
          </p:nvPr>
        </p:nvGraphicFramePr>
        <p:xfrm>
          <a:off x="457200" y="1895983"/>
          <a:ext cx="1967865" cy="3616960"/>
        </p:xfrm>
        <a:graphic>
          <a:graphicData uri="http://schemas.openxmlformats.org/drawingml/2006/table">
            <a:tbl>
              <a:tblPr/>
              <a:tblGrid>
                <a:gridCol w="1967865">
                  <a:extLst>
                    <a:ext uri="{9D8B030D-6E8A-4147-A177-3AD203B41FA5}">
                      <a16:colId xmlns:a16="http://schemas.microsoft.com/office/drawing/2014/main" val="20000"/>
                    </a:ext>
                  </a:extLst>
                </a:gridCol>
              </a:tblGrid>
              <a:tr h="393700">
                <a:tc>
                  <a:txBody>
                    <a:bodyPr/>
                    <a:lstStyle/>
                    <a:p>
                      <a:pPr indent="0">
                        <a:buNone/>
                      </a:pPr>
                      <a:r>
                        <a:rPr lang="zh-CN" altLang="en-US" sz="2400" b="1">
                          <a:solidFill>
                            <a:srgbClr val="000000"/>
                          </a:solidFill>
                          <a:latin typeface="Times New Roman" panose="02020603050405020304" charset="-122"/>
                        </a:rPr>
                        <a:t>类</a:t>
                      </a: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93065">
                <a:tc>
                  <a:txBody>
                    <a:bodyPr/>
                    <a:lstStyle/>
                    <a:p>
                      <a:pPr indent="0">
                        <a:buNone/>
                      </a:pPr>
                      <a:r>
                        <a:rPr lang="en-US" sz="2200" b="0">
                          <a:solidFill>
                            <a:srgbClr val="000000"/>
                          </a:solidFill>
                          <a:latin typeface="Times New Roman" panose="02020603050405020304" charset="-122"/>
                        </a:rPr>
                        <a:t>PureMilk</a:t>
                      </a: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93065">
                <a:tc>
                  <a:txBody>
                    <a:bodyPr/>
                    <a:lstStyle/>
                    <a:p>
                      <a:pPr indent="0">
                        <a:buNone/>
                      </a:pPr>
                      <a:r>
                        <a:rPr lang="en-US" sz="2200" b="0">
                          <a:solidFill>
                            <a:srgbClr val="000000"/>
                          </a:solidFill>
                          <a:latin typeface="Times New Roman" panose="02020603050405020304" charset="-122"/>
                        </a:rPr>
                        <a:t>StoreSales</a:t>
                      </a: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p>
                      <a:pPr indent="0">
                        <a:buNone/>
                      </a:pP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93065">
                <a:tc>
                  <a:txBody>
                    <a:bodyPr/>
                    <a:lstStyle/>
                    <a:p>
                      <a:pPr indent="0">
                        <a:buNone/>
                      </a:pPr>
                      <a:r>
                        <a:rPr lang="en-US" sz="2200" b="0">
                          <a:solidFill>
                            <a:srgbClr val="000000"/>
                          </a:solidFill>
                          <a:latin typeface="Times New Roman" panose="02020603050405020304" charset="-122"/>
                        </a:rPr>
                        <a:t>Yogurt</a:t>
                      </a:r>
                      <a:endParaRPr lang="en-US" altLang="en-US" sz="2200" b="0">
                        <a:solidFill>
                          <a:srgbClr val="000000"/>
                        </a:solidFill>
                        <a:latin typeface="Times New Roman" panose="02020603050405020304" charset="-122"/>
                      </a:endParaRPr>
                    </a:p>
                  </a:txBody>
                  <a:tcPr marL="12700" marR="12700" marT="1270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2" name="文本框 21"/>
          <p:cNvSpPr txBox="1"/>
          <p:nvPr>
            <p:custDataLst>
              <p:tags r:id="rId7"/>
            </p:custDataLst>
          </p:nvPr>
        </p:nvSpPr>
        <p:spPr>
          <a:xfrm>
            <a:off x="2132965" y="2268220"/>
            <a:ext cx="3230245" cy="768350"/>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countryOfOrigin, butterfat, protein</a:t>
            </a:r>
            <a:endParaRPr lang="en-US" altLang="en-US" sz="2200">
              <a:solidFill>
                <a:srgbClr val="000000"/>
              </a:solidFill>
              <a:latin typeface="Times New Roman" panose="02020603050405020304" charset="-122"/>
              <a:sym typeface="+mn-ea"/>
            </a:endParaRPr>
          </a:p>
        </p:txBody>
      </p:sp>
      <p:sp>
        <p:nvSpPr>
          <p:cNvPr id="23" name="文本框 22"/>
          <p:cNvSpPr txBox="1"/>
          <p:nvPr>
            <p:custDataLst>
              <p:tags r:id="rId8"/>
            </p:custDataLst>
          </p:nvPr>
        </p:nvSpPr>
        <p:spPr>
          <a:xfrm>
            <a:off x="2231390" y="3706495"/>
            <a:ext cx="130429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orders</a:t>
            </a:r>
            <a:endParaRPr lang="en-US" altLang="en-US" sz="2200">
              <a:solidFill>
                <a:srgbClr val="000000"/>
              </a:solidFill>
              <a:latin typeface="Times New Roman" panose="02020603050405020304" charset="-122"/>
              <a:sym typeface="+mn-ea"/>
            </a:endParaRPr>
          </a:p>
        </p:txBody>
      </p:sp>
      <p:sp>
        <p:nvSpPr>
          <p:cNvPr id="24" name="文本框 23"/>
          <p:cNvSpPr txBox="1"/>
          <p:nvPr>
            <p:custDataLst>
              <p:tags r:id="rId9"/>
            </p:custDataLst>
          </p:nvPr>
        </p:nvSpPr>
        <p:spPr>
          <a:xfrm>
            <a:off x="2231390" y="5093335"/>
            <a:ext cx="3121025"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type, diluteConcentration</a:t>
            </a:r>
            <a:endParaRPr lang="en-US" altLang="en-US" sz="2200">
              <a:solidFill>
                <a:srgbClr val="000000"/>
              </a:solidFill>
              <a:latin typeface="Times New Roman" panose="02020603050405020304" charset="-122"/>
              <a:sym typeface="+mn-ea"/>
            </a:endParaRPr>
          </a:p>
        </p:txBody>
      </p:sp>
      <p:graphicFrame>
        <p:nvGraphicFramePr>
          <p:cNvPr id="17" name="表格 16"/>
          <p:cNvGraphicFramePr/>
          <p:nvPr/>
        </p:nvGraphicFramePr>
        <p:xfrm>
          <a:off x="5494655" y="2093595"/>
          <a:ext cx="3105150" cy="1117600"/>
        </p:xfrm>
        <a:graphic>
          <a:graphicData uri="http://schemas.openxmlformats.org/drawingml/2006/table">
            <a:tbl>
              <a:tblPr/>
              <a:tblGrid>
                <a:gridCol w="3105150">
                  <a:extLst>
                    <a:ext uri="{9D8B030D-6E8A-4147-A177-3AD203B41FA5}">
                      <a16:colId xmlns:a16="http://schemas.microsoft.com/office/drawing/2014/main" val="20000"/>
                    </a:ext>
                  </a:extLst>
                </a:gridCol>
              </a:tblGrid>
              <a:tr h="1117600">
                <a:tc>
                  <a:txBody>
                    <a:bodyPr/>
                    <a:lstStyle/>
                    <a:p>
                      <a:pPr indent="0">
                        <a:buNone/>
                      </a:pPr>
                      <a:r>
                        <a:rPr lang="en-US" sz="2000" b="0">
                          <a:solidFill>
                            <a:srgbClr val="000000"/>
                          </a:solidFill>
                          <a:latin typeface="Times New Roman" panose="02020603050405020304" charset="-122"/>
                        </a:rPr>
                        <a:t>getCountryOfOrigin():String                getButterfat():String                                            </a:t>
                      </a:r>
                    </a:p>
                    <a:p>
                      <a:pPr indent="0">
                        <a:buNone/>
                      </a:pPr>
                      <a:r>
                        <a:rPr lang="en-US" sz="2000" b="0">
                          <a:solidFill>
                            <a:srgbClr val="000000"/>
                          </a:solidFill>
                          <a:latin typeface="Times New Roman" panose="02020603050405020304" charset="-122"/>
                        </a:rPr>
                        <a:t>getProtein():String </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0" name="表格 19"/>
          <p:cNvGraphicFramePr/>
          <p:nvPr/>
        </p:nvGraphicFramePr>
        <p:xfrm>
          <a:off x="5499100" y="3331210"/>
          <a:ext cx="3340735" cy="1346200"/>
        </p:xfrm>
        <a:graphic>
          <a:graphicData uri="http://schemas.openxmlformats.org/drawingml/2006/table">
            <a:tbl>
              <a:tblPr/>
              <a:tblGrid>
                <a:gridCol w="3340735">
                  <a:extLst>
                    <a:ext uri="{9D8B030D-6E8A-4147-A177-3AD203B41FA5}">
                      <a16:colId xmlns:a16="http://schemas.microsoft.com/office/drawing/2014/main" val="20000"/>
                    </a:ext>
                  </a:extLst>
                </a:gridCol>
              </a:tblGrid>
              <a:tr h="1346200">
                <a:tc>
                  <a:txBody>
                    <a:bodyPr/>
                    <a:lstStyle/>
                    <a:p>
                      <a:pPr indent="0">
                        <a:buNone/>
                      </a:pPr>
                      <a:r>
                        <a:rPr lang="en-US" sz="2000" b="0">
                          <a:solidFill>
                            <a:srgbClr val="000000"/>
                          </a:solidFill>
                          <a:latin typeface="Times New Roman" panose="02020603050405020304" charset="-122"/>
                        </a:rPr>
                        <a:t>addOrder(order:Order)                                                     removeOrder(order:Order)                                                       getOrder(index:int):Order                                  getNumberOfOrders():int</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21" name="表格 20"/>
          <p:cNvGraphicFramePr/>
          <p:nvPr/>
        </p:nvGraphicFramePr>
        <p:xfrm>
          <a:off x="5499100" y="5030470"/>
          <a:ext cx="3627120" cy="762000"/>
        </p:xfrm>
        <a:graphic>
          <a:graphicData uri="http://schemas.openxmlformats.org/drawingml/2006/table">
            <a:tbl>
              <a:tblPr/>
              <a:tblGrid>
                <a:gridCol w="3627120">
                  <a:extLst>
                    <a:ext uri="{9D8B030D-6E8A-4147-A177-3AD203B41FA5}">
                      <a16:colId xmlns:a16="http://schemas.microsoft.com/office/drawing/2014/main" val="20000"/>
                    </a:ext>
                  </a:extLst>
                </a:gridCol>
              </a:tblGrid>
              <a:tr h="762000">
                <a:tc>
                  <a:txBody>
                    <a:bodyPr/>
                    <a:lstStyle/>
                    <a:p>
                      <a:pPr indent="0">
                        <a:buNone/>
                      </a:pPr>
                      <a:r>
                        <a:rPr lang="en-US" sz="2000" b="0">
                          <a:solidFill>
                            <a:srgbClr val="000000"/>
                          </a:solidFill>
                          <a:latin typeface="Times New Roman" panose="02020603050405020304" charset="-122"/>
                        </a:rPr>
                        <a:t>getType():String                getDiluteConcentration():String</a:t>
                      </a:r>
                      <a:endParaRPr lang="en-US" altLang="en-US" sz="2000" b="0">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1255395" cy="162877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绘制鲜牛奶系统类图</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104</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22/24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descr="milkSystemSolution-core"/>
          <p:cNvPicPr>
            <a:picLocks noChangeAspect="1"/>
          </p:cNvPicPr>
          <p:nvPr/>
        </p:nvPicPr>
        <p:blipFill>
          <a:blip r:embed="rId8"/>
          <a:stretch>
            <a:fillRect/>
          </a:stretch>
        </p:blipFill>
        <p:spPr>
          <a:xfrm>
            <a:off x="1758950" y="1188720"/>
            <a:ext cx="7153275" cy="5057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5300980" cy="7410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lang="zh-CN" altLang="en-US" sz="2800" dirty="0">
                <a:solidFill>
                  <a:srgbClr val="104EA2"/>
                </a:solidFill>
                <a:latin typeface="宋体" panose="02010600030101010101" pitchFamily="2" charset="-122"/>
                <a:sym typeface="+mn-ea"/>
              </a:rPr>
              <a:t>鲜牛奶系统为用户提供的功能</a:t>
            </a:r>
            <a:endParaRPr kumimoji="1" lang="zh-CN" altLang="en-US" sz="2800" b="1" dirty="0">
              <a:solidFill>
                <a:srgbClr val="104EA2"/>
              </a:solidFill>
              <a:latin typeface="+mn-ea"/>
              <a:cs typeface="+mn-ea"/>
            </a:endParaRP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105</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23/24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8650" y="1891665"/>
            <a:ext cx="3796030" cy="4192905"/>
          </a:xfrm>
          <a:prstGeom prst="rect">
            <a:avLst/>
          </a:prstGeom>
          <a:noFill/>
          <a:ln>
            <a:solidFill>
              <a:schemeClr val="accent1"/>
            </a:solidFill>
          </a:ln>
        </p:spPr>
        <p:txBody>
          <a:bodyPr wrap="square" rtlCol="0" anchor="t">
            <a:noAutofit/>
          </a:bodyPr>
          <a:lstStyle/>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displaySales()  </a:t>
            </a:r>
            <a:endParaRPr lang="en-US" altLang="zh-CN" sz="2400" b="1" dirty="0">
              <a:latin typeface="等线" panose="02010600030101010101" charset="-122"/>
              <a:ea typeface="等线" panose="02010600030101010101" charset="-122"/>
            </a:endParaRPr>
          </a:p>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addOrder() </a:t>
            </a:r>
            <a:endParaRPr lang="en-US" altLang="zh-CN" sz="2400" b="1" dirty="0">
              <a:latin typeface="等线" panose="02010600030101010101" charset="-122"/>
              <a:ea typeface="等线" panose="02010600030101010101" charset="-122"/>
            </a:endParaRPr>
          </a:p>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removeProduct() </a:t>
            </a:r>
            <a:endParaRPr lang="en-US" altLang="zh-CN" sz="2400" b="1" dirty="0">
              <a:latin typeface="等线" panose="02010600030101010101" charset="-122"/>
              <a:ea typeface="等线" panose="02010600030101010101" charset="-122"/>
            </a:endParaRPr>
          </a:p>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addProduct()</a:t>
            </a:r>
            <a:endParaRPr lang="en-US" altLang="zh-CN" sz="2400" b="1" dirty="0">
              <a:latin typeface="等线" panose="02010600030101010101" charset="-122"/>
              <a:ea typeface="等线" panose="02010600030101010101" charset="-122"/>
            </a:endParaRPr>
          </a:p>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displayOrder()</a:t>
            </a:r>
            <a:endParaRPr lang="en-US" altLang="zh-CN" sz="2400" b="1" dirty="0">
              <a:latin typeface="等线" panose="02010600030101010101" charset="-122"/>
              <a:ea typeface="等线" panose="02010600030101010101" charset="-122"/>
            </a:endParaRPr>
          </a:p>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displayProduct()</a:t>
            </a:r>
            <a:endParaRPr lang="en-US" altLang="zh-CN" sz="2400" b="1" dirty="0">
              <a:latin typeface="等线" panose="02010600030101010101" charset="-122"/>
              <a:ea typeface="等线" panose="02010600030101010101" charset="-122"/>
            </a:endParaRPr>
          </a:p>
          <a:p>
            <a:pPr lvl="1" indent="-436245" eaLnBrk="1" hangingPunct="1">
              <a:buFont typeface="Arial" panose="020B0604020202020204" pitchFamily="34" charset="0"/>
              <a:buChar char="•"/>
            </a:pPr>
            <a:r>
              <a:rPr lang="en-US" altLang="zh-CN" sz="2400" b="1" dirty="0">
                <a:latin typeface="等线" panose="02010600030101010101" charset="-122"/>
                <a:ea typeface="等线" panose="02010600030101010101" charset="-122"/>
                <a:sym typeface="+mn-ea"/>
              </a:rPr>
              <a:t>displayCatalog()</a:t>
            </a:r>
          </a:p>
        </p:txBody>
      </p:sp>
      <p:sp>
        <p:nvSpPr>
          <p:cNvPr id="10" name="文本框 9"/>
          <p:cNvSpPr txBox="1"/>
          <p:nvPr/>
        </p:nvSpPr>
        <p:spPr>
          <a:xfrm>
            <a:off x="4771390" y="1891665"/>
            <a:ext cx="3887470" cy="4192905"/>
          </a:xfrm>
          <a:prstGeom prst="rect">
            <a:avLst/>
          </a:prstGeom>
          <a:noFill/>
          <a:ln>
            <a:solidFill>
              <a:schemeClr val="accent1"/>
            </a:solidFill>
          </a:ln>
        </p:spPr>
        <p:txBody>
          <a:bodyPr wrap="square" rtlCol="0" anchor="t">
            <a:noAutofit/>
          </a:bodyPr>
          <a:lstStyle/>
          <a:p>
            <a:pPr marL="342900" lvl="0" indent="-342900" algn="l" eaLnBrk="1" hangingPunct="1">
              <a:buFont typeface="Arial" panose="020B0604020202020204" pitchFamily="34" charset="0"/>
              <a:buChar char="•"/>
            </a:pPr>
            <a:r>
              <a:rPr lang="zh-CN" altLang="en-US" sz="2400" b="1" dirty="0">
                <a:solidFill>
                  <a:schemeClr val="tx1"/>
                </a:solidFill>
                <a:sym typeface="+mn-ea"/>
              </a:rPr>
              <a:t>为实现用户要求的功能，提供驱动类</a:t>
            </a:r>
            <a:r>
              <a:rPr lang="en-US" altLang="zh-CN" sz="2400" b="1" dirty="0">
                <a:solidFill>
                  <a:schemeClr val="tx1"/>
                </a:solidFill>
                <a:sym typeface="+mn-ea"/>
              </a:rPr>
              <a:t>(</a:t>
            </a:r>
            <a:r>
              <a:rPr lang="zh-CN" altLang="en-US" sz="2400" b="1" dirty="0">
                <a:solidFill>
                  <a:schemeClr val="tx1"/>
                </a:solidFill>
                <a:sym typeface="+mn-ea"/>
              </a:rPr>
              <a:t>或测试类</a:t>
            </a:r>
            <a:r>
              <a:rPr lang="en-US" altLang="zh-CN" sz="2400" b="1" dirty="0">
                <a:solidFill>
                  <a:schemeClr val="tx1"/>
                </a:solidFill>
                <a:sym typeface="+mn-ea"/>
              </a:rPr>
              <a:t>)</a:t>
            </a:r>
            <a:endParaRPr lang="en-US" altLang="zh-CN" sz="2400" b="1" dirty="0">
              <a:solidFill>
                <a:schemeClr val="tx1"/>
              </a:solidFill>
            </a:endParaRPr>
          </a:p>
          <a:p>
            <a:pPr lvl="0" indent="0" eaLnBrk="1" hangingPunct="1">
              <a:buFont typeface="Arial" panose="020B0604020202020204" pitchFamily="34" charset="0"/>
              <a:buNone/>
            </a:pPr>
            <a:r>
              <a:rPr lang="en-US" altLang="zh-CN" sz="2400" b="1" dirty="0">
                <a:solidFill>
                  <a:schemeClr val="tx1"/>
                </a:solidFill>
                <a:latin typeface="Times New Roman" panose="02020603050405020304" pitchFamily="18" charset="0"/>
                <a:sym typeface="+mn-ea"/>
              </a:rPr>
              <a:t>    BrightFreshMilkSystem</a:t>
            </a:r>
            <a:endParaRPr lang="en-US" altLang="zh-CN" sz="2400" b="1" dirty="0">
              <a:latin typeface="Times New Roman" panose="02020603050405020304" pitchFamily="18" charset="0"/>
            </a:endParaRPr>
          </a:p>
          <a:p>
            <a:pPr lvl="1" indent="-436245">
              <a:buFont typeface="Arial" panose="020B0604020202020204" pitchFamily="34" charset="0"/>
              <a:buChar char="•"/>
            </a:pPr>
            <a:r>
              <a:rPr lang="zh-CN" altLang="en-US" sz="2400" b="1" dirty="0">
                <a:sym typeface="+mn-ea"/>
              </a:rPr>
              <a:t>与具体应用环境相关的操作的实现代码放入</a:t>
            </a:r>
            <a:r>
              <a:rPr lang="en-US" altLang="zh-CN" sz="2400" b="1" dirty="0">
                <a:latin typeface="Times New Roman" panose="02020603050405020304" pitchFamily="18" charset="0"/>
                <a:sym typeface="+mn-ea"/>
              </a:rPr>
              <a:t>Drive class</a:t>
            </a:r>
            <a:r>
              <a:rPr lang="en-US" altLang="zh-CN" sz="2400" b="1" dirty="0">
                <a:sym typeface="+mn-ea"/>
              </a:rPr>
              <a:t> </a:t>
            </a:r>
            <a:endParaRPr lang="en-US" altLang="zh-CN" sz="2400" b="1" dirty="0"/>
          </a:p>
          <a:p>
            <a:pPr lvl="2" indent="-394970">
              <a:buFont typeface="Arial" panose="020B0604020202020204" pitchFamily="34" charset="0"/>
              <a:buChar char="•"/>
            </a:pPr>
            <a:r>
              <a:rPr lang="zh-CN" altLang="en-US" sz="2400" b="1" dirty="0">
                <a:sym typeface="+mn-ea"/>
              </a:rPr>
              <a:t>便于代码的复用</a:t>
            </a:r>
            <a:endParaRPr lang="en-US" altLang="zh-CN" sz="2400" b="1" dirty="0"/>
          </a:p>
          <a:p>
            <a:pPr lvl="2" indent="-394970">
              <a:buFont typeface="Arial" panose="020B0604020202020204" pitchFamily="34" charset="0"/>
              <a:buChar char="•"/>
            </a:pPr>
            <a:r>
              <a:rPr lang="zh-CN" altLang="en-US" sz="2400" b="1" dirty="0">
                <a:sym typeface="+mn-ea"/>
              </a:rPr>
              <a:t>程序结构清晰，降低编码和维护的工作量</a:t>
            </a:r>
            <a:endParaRPr lang="en-US" altLang="zh-CN" sz="2400" b="1" dirty="0"/>
          </a:p>
          <a:p>
            <a:pPr lvl="1" indent="-436245" eaLnBrk="1" hangingPunct="1">
              <a:buFont typeface="Arial" panose="020B0604020202020204" pitchFamily="34" charset="0"/>
              <a:buChar char="•"/>
            </a:pPr>
            <a:endParaRPr lang="en-US" altLang="zh-CN" sz="2400" b="1" dirty="0">
              <a:latin typeface="等线" panose="02010600030101010101" charset="-122"/>
              <a:ea typeface="等线" panose="02010600030101010101"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106</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24/24</a:t>
            </a:r>
          </a:p>
        </p:txBody>
      </p:sp>
      <p:pic>
        <p:nvPicPr>
          <p:cNvPr id="11" name="西北工业大学"/>
          <p:cNvPicPr>
            <a:picLocks noChangeAspect="1"/>
          </p:cNvPicPr>
          <p:nvPr>
            <p:custDataLst>
              <p:tags r:id="rId2"/>
            </p:custDataLst>
          </p:nvPr>
        </p:nvPicPr>
        <p:blipFill>
          <a:blip r:embed="rId5"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descr="milkSystemSolution"/>
          <p:cNvPicPr>
            <a:picLocks noChangeAspect="1"/>
          </p:cNvPicPr>
          <p:nvPr/>
        </p:nvPicPr>
        <p:blipFill>
          <a:blip r:embed="rId7"/>
          <a:stretch>
            <a:fillRect/>
          </a:stretch>
        </p:blipFill>
        <p:spPr>
          <a:xfrm>
            <a:off x="628650" y="1150620"/>
            <a:ext cx="8105775" cy="5438775"/>
          </a:xfrm>
          <a:prstGeom prst="rect">
            <a:avLst/>
          </a:prstGeom>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238885" y="3707765"/>
            <a:ext cx="6830695" cy="1657350"/>
          </a:xfrm>
          <a:prstGeom prst="rect">
            <a:avLst/>
          </a:prstGeom>
          <a:noFill/>
        </p:spPr>
        <p:txBody>
          <a:bodyPr wrap="square" rtlCol="0" anchor="t">
            <a:noAutofit/>
          </a:bodyPr>
          <a:lstStyle/>
          <a:p>
            <a:pPr marL="342900" marR="0" lvl="0" indent="-342900" algn="just" defTabSz="914400" rtl="0" eaLnBrk="0" fontAlgn="base" latinLnBrk="0" hangingPunct="0">
              <a:lnSpc>
                <a:spcPct val="150000"/>
              </a:lnSpc>
              <a:spcBef>
                <a:spcPct val="0"/>
              </a:spcBef>
              <a:spcAft>
                <a:spcPts val="0"/>
              </a:spcAft>
              <a:buClrTx/>
              <a:buSzTx/>
              <a:buFont typeface="+mj-lt"/>
              <a:buAutoNum type="arabicPeriod"/>
              <a:tabLst>
                <a:tab pos="457200" algn="l"/>
              </a:tabLst>
              <a:defRPr/>
            </a:pPr>
            <a:r>
              <a:rPr lang="zh-CN" altLang="zh-CN" sz="2400" b="1" kern="100" noProof="0" dirty="0">
                <a:ln>
                  <a:noFill/>
                </a:ln>
                <a:effectLst/>
                <a:uLnTx/>
                <a:uFillTx/>
                <a:latin typeface="Helvetica" pitchFamily="2" charset="0"/>
                <a:ea typeface="SimHei" panose="02010609060101010101" pitchFamily="49" charset="-122"/>
                <a:cs typeface="等线" panose="02010600030101010101" charset="-122"/>
                <a:sym typeface="+mn-ea"/>
              </a:rPr>
              <a:t>采用</a:t>
            </a:r>
            <a:r>
              <a:rPr lang="en-US" altLang="zh-CN" sz="2400" b="1" kern="100" noProof="0" dirty="0">
                <a:ln>
                  <a:noFill/>
                </a:ln>
                <a:effectLst/>
                <a:uLnTx/>
                <a:uFillTx/>
                <a:latin typeface="Helvetica" pitchFamily="2" charset="0"/>
                <a:ea typeface="SimHei" panose="02010609060101010101" pitchFamily="49" charset="-122"/>
                <a:cs typeface="等线" panose="02010600030101010101" charset="-122"/>
                <a:sym typeface="+mn-ea"/>
              </a:rPr>
              <a:t>UML</a:t>
            </a:r>
            <a:r>
              <a:rPr lang="zh-CN" altLang="en-US" sz="2400" b="1" kern="100" noProof="0" dirty="0">
                <a:ln>
                  <a:noFill/>
                </a:ln>
                <a:effectLst/>
                <a:uLnTx/>
                <a:uFillTx/>
                <a:latin typeface="Helvetica" pitchFamily="2" charset="0"/>
                <a:ea typeface="SimHei" panose="02010609060101010101" pitchFamily="49" charset="-122"/>
                <a:cs typeface="等线" panose="02010600030101010101" charset="-122"/>
                <a:sym typeface="+mn-ea"/>
              </a:rPr>
              <a:t>类图对需求进行建模的能力</a:t>
            </a:r>
            <a:r>
              <a:rPr lang="en-US" altLang="zh-CN" sz="2400" b="1" kern="100" noProof="0" dirty="0">
                <a:ln>
                  <a:noFill/>
                </a:ln>
                <a:effectLst/>
                <a:uLnTx/>
                <a:uFillTx/>
                <a:latin typeface="Helvetica" pitchFamily="2" charset="0"/>
                <a:ea typeface="SimHei" panose="02010609060101010101" pitchFamily="49" charset="-122"/>
                <a:cs typeface="等线" panose="02010600030101010101" charset="-122"/>
                <a:sym typeface="+mn-ea"/>
              </a:rPr>
              <a:t>?</a:t>
            </a:r>
            <a:endParaRPr kumimoji="0" lang="zh-CN" altLang="zh-CN" sz="2400" b="1" i="0" u="none" strike="noStrike" kern="100" cap="none" spc="0" normalizeH="0" baseline="0" noProof="0" dirty="0">
              <a:ln>
                <a:noFill/>
              </a:ln>
              <a:solidFill>
                <a:schemeClr val="tx1"/>
              </a:solidFill>
              <a:effectLst/>
              <a:uLnTx/>
              <a:uFillTx/>
              <a:latin typeface="Helvetica" pitchFamily="2" charset="0"/>
              <a:ea typeface="SimHei" panose="02010609060101010101" pitchFamily="49" charset="-122"/>
              <a:cs typeface="等线" panose="02010600030101010101" charset="-122"/>
            </a:endParaRPr>
          </a:p>
          <a:p>
            <a:pPr marL="342900" marR="0" lvl="0" indent="-342900" algn="just" defTabSz="914400" rtl="0" eaLnBrk="0" fontAlgn="base" latinLnBrk="0" hangingPunct="0">
              <a:lnSpc>
                <a:spcPct val="150000"/>
              </a:lnSpc>
              <a:spcBef>
                <a:spcPct val="0"/>
              </a:spcBef>
              <a:spcAft>
                <a:spcPts val="0"/>
              </a:spcAft>
              <a:buClrTx/>
              <a:buSzTx/>
              <a:buFont typeface="+mj-lt"/>
              <a:buAutoNum type="arabicPeriod"/>
              <a:tabLst>
                <a:tab pos="457200" algn="l"/>
              </a:tabLst>
              <a:defRPr/>
            </a:pPr>
            <a:r>
              <a:rPr lang="zh-CN" altLang="zh-CN" sz="2400" b="1" kern="100" noProof="0" dirty="0">
                <a:ln>
                  <a:noFill/>
                </a:ln>
                <a:effectLst/>
                <a:uLnTx/>
                <a:uFillTx/>
                <a:latin typeface="Helvetica" pitchFamily="2" charset="0"/>
                <a:ea typeface="SimHei" panose="02010609060101010101" pitchFamily="49" charset="-122"/>
                <a:cs typeface="等线" panose="02010600030101010101" charset="-122"/>
                <a:sym typeface="+mn-ea"/>
              </a:rPr>
              <a:t>分析</a:t>
            </a:r>
            <a:r>
              <a:rPr lang="en-US" altLang="zh-CN" sz="2400" b="1" kern="100" noProof="0" dirty="0">
                <a:ln>
                  <a:noFill/>
                </a:ln>
                <a:effectLst/>
                <a:uLnTx/>
                <a:uFillTx/>
                <a:latin typeface="Helvetica" pitchFamily="2" charset="0"/>
                <a:ea typeface="SimHei" panose="02010609060101010101" pitchFamily="49" charset="-122"/>
                <a:cs typeface="等线" panose="02010600030101010101" charset="-122"/>
                <a:sym typeface="+mn-ea"/>
              </a:rPr>
              <a:t>UML</a:t>
            </a:r>
            <a:r>
              <a:rPr lang="zh-CN" altLang="en-US" sz="2400" b="1" kern="100" noProof="0" dirty="0">
                <a:ln>
                  <a:noFill/>
                </a:ln>
                <a:effectLst/>
                <a:uLnTx/>
                <a:uFillTx/>
                <a:latin typeface="Helvetica" pitchFamily="2" charset="0"/>
                <a:ea typeface="SimHei" panose="02010609060101010101" pitchFamily="49" charset="-122"/>
                <a:cs typeface="等线" panose="02010600030101010101" charset="-122"/>
                <a:sym typeface="+mn-ea"/>
              </a:rPr>
              <a:t>类图设计方案是否可以实现用户所要求的功能？</a:t>
            </a:r>
            <a:endParaRPr kumimoji="1" lang="zh-CN" altLang="en-US" sz="2400" b="1" kern="0" dirty="0">
              <a:solidFill>
                <a:srgbClr val="034DA0"/>
              </a:solidFill>
              <a:latin typeface="Helvetica" pitchFamily="2" charset="0"/>
              <a:ea typeface="SimHei" panose="02010609060101010101" pitchFamily="49" charset="-122"/>
              <a:cs typeface="等线" panose="02010600030101010101"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customer-System-Core"/>
          <p:cNvPicPr>
            <a:picLocks noChangeAspect="1"/>
          </p:cNvPicPr>
          <p:nvPr/>
        </p:nvPicPr>
        <p:blipFill>
          <a:blip r:embed="rId6"/>
          <a:stretch>
            <a:fillRect/>
          </a:stretch>
        </p:blipFill>
        <p:spPr>
          <a:xfrm>
            <a:off x="4513580" y="1664335"/>
            <a:ext cx="4368165" cy="4142740"/>
          </a:xfrm>
          <a:prstGeom prst="rect">
            <a:avLst/>
          </a:prstGeom>
        </p:spPr>
      </p:pic>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11</a:t>
            </a:fld>
            <a:endParaRPr kumimoji="1" lang="zh-CN" altLang="en-US" sz="900"/>
          </a:p>
        </p:txBody>
      </p:sp>
      <p:sp>
        <p:nvSpPr>
          <p:cNvPr id="2" name="标题 1"/>
          <p:cNvSpPr>
            <a:spLocks noGrp="1"/>
          </p:cNvSpPr>
          <p:nvPr>
            <p:ph type="title"/>
          </p:nvPr>
        </p:nvSpPr>
        <p:spPr>
          <a:xfrm>
            <a:off x="137160" y="262890"/>
            <a:ext cx="65030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8/9</a:t>
            </a:r>
            <a:endParaRPr kumimoji="1" lang="zh-CN" altLang="en-US" sz="2665" dirty="0">
              <a:solidFill>
                <a:schemeClr val="bg1"/>
              </a:solidFill>
            </a:endParaRP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8295" y="1879600"/>
            <a:ext cx="4302125" cy="3799840"/>
          </a:xfrm>
          <a:prstGeom prst="rect">
            <a:avLst/>
          </a:prstGeom>
          <a:noFill/>
        </p:spPr>
        <p:txBody>
          <a:bodyPr wrap="square" rtlCol="0" anchor="t">
            <a:spAutoFit/>
          </a:bodyPr>
          <a:lstStyle/>
          <a:p>
            <a:pPr>
              <a:lnSpc>
                <a:spcPct val="150000"/>
              </a:lnSpc>
              <a:spcBef>
                <a:spcPts val="1000"/>
              </a:spcBef>
              <a:buClrTx/>
              <a:buSzTx/>
              <a:buFont typeface="Arial" panose="020B0604020202020204" pitchFamily="34" charset="0"/>
            </a:pPr>
            <a:r>
              <a:rPr kumimoji="1" lang="en-US" altLang="zh-CN" sz="2400" b="1" dirty="0">
                <a:solidFill>
                  <a:srgbClr val="104EA2"/>
                </a:solidFill>
                <a:sym typeface="+mn-ea"/>
              </a:rPr>
              <a:t>3.</a:t>
            </a:r>
            <a:r>
              <a:rPr kumimoji="1" lang="zh-CN" altLang="en-US" sz="2400" b="1" dirty="0">
                <a:solidFill>
                  <a:srgbClr val="104EA2"/>
                </a:solidFill>
                <a:sym typeface="+mn-ea"/>
              </a:rPr>
              <a:t> </a:t>
            </a:r>
            <a:r>
              <a:rPr kumimoji="1" lang="en-US" altLang="zh-CN" sz="2400" b="1" dirty="0">
                <a:solidFill>
                  <a:srgbClr val="104EA2"/>
                </a:solidFill>
                <a:sym typeface="+mn-ea"/>
              </a:rPr>
              <a:t>提升</a:t>
            </a:r>
            <a:r>
              <a:rPr kumimoji="1" lang="zh-CN" altLang="en-US" sz="2400" b="1" dirty="0">
                <a:solidFill>
                  <a:srgbClr val="104EA2"/>
                </a:solidFill>
                <a:sym typeface="+mn-ea"/>
              </a:rPr>
              <a:t>软件</a:t>
            </a:r>
            <a:r>
              <a:rPr kumimoji="1" lang="en-US" altLang="zh-CN" sz="2400" b="1" dirty="0">
                <a:solidFill>
                  <a:srgbClr val="104EA2"/>
                </a:solidFill>
                <a:sym typeface="+mn-ea"/>
              </a:rPr>
              <a:t>设计效率</a:t>
            </a:r>
            <a:endParaRPr kumimoji="1" lang="en-US" altLang="zh-CN" sz="2400" b="1" dirty="0">
              <a:solidFill>
                <a:srgbClr val="104EA2"/>
              </a:solidFill>
            </a:endParaRPr>
          </a:p>
          <a:p>
            <a:pPr marL="342900" lvl="1" indent="-342900" algn="l" eaLnBrk="1" hangingPunct="1">
              <a:lnSpc>
                <a:spcPct val="150000"/>
              </a:lnSpc>
              <a:spcBef>
                <a:spcPts val="1000"/>
              </a:spcBef>
              <a:buClrTx/>
              <a:buSzTx/>
              <a:buFont typeface="Arial" panose="020B0604020202020204" pitchFamily="34" charset="0"/>
              <a:buChar char="•"/>
            </a:pPr>
            <a:r>
              <a:rPr kumimoji="1" lang="en-US" altLang="zh-CN" sz="2400" b="1" dirty="0">
                <a:sym typeface="+mn-ea"/>
              </a:rPr>
              <a:t>用面向对象技术，容易形成真实世界问题域的</a:t>
            </a:r>
            <a:r>
              <a:rPr kumimoji="1" lang="en-US" altLang="zh-CN" sz="2400" b="1" dirty="0">
                <a:solidFill>
                  <a:srgbClr val="C00000"/>
                </a:solidFill>
                <a:sym typeface="+mn-ea"/>
              </a:rPr>
              <a:t>抽象模型</a:t>
            </a:r>
            <a:r>
              <a:rPr kumimoji="1" lang="zh-CN" altLang="en-US" sz="2400" b="1" dirty="0">
                <a:sym typeface="+mn-ea"/>
              </a:rPr>
              <a:t>。</a:t>
            </a:r>
            <a:endParaRPr kumimoji="1" lang="en-US" altLang="zh-CN" sz="2400" b="1" dirty="0">
              <a:sym typeface="+mn-ea"/>
            </a:endParaRPr>
          </a:p>
          <a:p>
            <a:pPr marL="800100" lvl="2" indent="-342900" algn="l" eaLnBrk="1" hangingPunct="1">
              <a:lnSpc>
                <a:spcPct val="150000"/>
              </a:lnSpc>
              <a:spcBef>
                <a:spcPts val="1000"/>
              </a:spcBef>
              <a:buClrTx/>
              <a:buSzTx/>
              <a:buFont typeface="Arial" panose="020B0604020202020204" pitchFamily="34" charset="0"/>
              <a:buChar char="•"/>
            </a:pPr>
            <a:r>
              <a:rPr kumimoji="1" lang="en-US" altLang="zh-CN" sz="2400" b="1" dirty="0">
                <a:solidFill>
                  <a:srgbClr val="C00000"/>
                </a:solidFill>
                <a:sym typeface="+mn-ea"/>
              </a:rPr>
              <a:t>对象及对象之间的关系</a:t>
            </a:r>
            <a:r>
              <a:rPr kumimoji="1" lang="zh-CN" altLang="en-US" sz="2400" b="1" dirty="0">
                <a:sym typeface="+mn-ea"/>
              </a:rPr>
              <a:t>直接来自</a:t>
            </a:r>
            <a:r>
              <a:rPr kumimoji="1" lang="en-US" altLang="zh-CN" sz="2400" b="1" dirty="0">
                <a:sym typeface="+mn-ea"/>
              </a:rPr>
              <a:t>需求描述</a:t>
            </a:r>
          </a:p>
          <a:p>
            <a:pPr marL="800100" lvl="2" indent="-342900" algn="l" eaLnBrk="1" hangingPunct="1">
              <a:lnSpc>
                <a:spcPct val="150000"/>
              </a:lnSpc>
              <a:spcBef>
                <a:spcPts val="1000"/>
              </a:spcBef>
              <a:buClrTx/>
              <a:buSzTx/>
              <a:buFont typeface="Arial" panose="020B0604020202020204" pitchFamily="34" charset="0"/>
              <a:buChar char="•"/>
            </a:pPr>
            <a:r>
              <a:rPr kumimoji="1" lang="zh-CN" altLang="en-US" sz="2400" b="1" dirty="0">
                <a:sym typeface="+mn-ea"/>
              </a:rPr>
              <a:t>下页举例</a:t>
            </a:r>
          </a:p>
        </p:txBody>
      </p:sp>
      <p:sp>
        <p:nvSpPr>
          <p:cNvPr id="10" name="Rectangle 7">
            <a:extLst>
              <a:ext uri="{FF2B5EF4-FFF2-40B4-BE49-F238E27FC236}">
                <a16:creationId xmlns:a16="http://schemas.microsoft.com/office/drawing/2014/main" id="{CA6E8B2B-67F7-D1F8-9A8B-73DE84D67B54}"/>
              </a:ext>
            </a:extLst>
          </p:cNvPr>
          <p:cNvSpPr>
            <a:spLocks noGrp="1"/>
          </p:cNvSpPr>
          <p:nvPr>
            <p:ph idx="1"/>
            <p:custDataLst>
              <p:tags r:id="rId4"/>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面向对象编程</a:t>
            </a:r>
            <a:endParaRPr kumimoji="1" lang="en-US" altLang="zh-CN" sz="2700" b="1" dirty="0">
              <a:solidFill>
                <a:srgbClr val="104EA2"/>
              </a:solidFill>
            </a:endParaRPr>
          </a:p>
        </p:txBody>
      </p:sp>
      <p:sp>
        <p:nvSpPr>
          <p:cNvPr id="22" name="矩形 21">
            <a:extLst>
              <a:ext uri="{FF2B5EF4-FFF2-40B4-BE49-F238E27FC236}">
                <a16:creationId xmlns:a16="http://schemas.microsoft.com/office/drawing/2014/main" id="{87D3B573-53D4-EE3C-D2C1-5FD5B916F8EA}"/>
              </a:ext>
            </a:extLst>
          </p:cNvPr>
          <p:cNvSpPr/>
          <p:nvPr/>
        </p:nvSpPr>
        <p:spPr>
          <a:xfrm>
            <a:off x="6657988" y="1635523"/>
            <a:ext cx="840093" cy="27990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矩形 22">
            <a:extLst>
              <a:ext uri="{FF2B5EF4-FFF2-40B4-BE49-F238E27FC236}">
                <a16:creationId xmlns:a16="http://schemas.microsoft.com/office/drawing/2014/main" id="{E16462D7-D356-6790-222C-223E1B610E37}"/>
              </a:ext>
            </a:extLst>
          </p:cNvPr>
          <p:cNvSpPr/>
          <p:nvPr/>
        </p:nvSpPr>
        <p:spPr>
          <a:xfrm>
            <a:off x="4832032" y="2741972"/>
            <a:ext cx="1331143" cy="27990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矩形 23">
            <a:extLst>
              <a:ext uri="{FF2B5EF4-FFF2-40B4-BE49-F238E27FC236}">
                <a16:creationId xmlns:a16="http://schemas.microsoft.com/office/drawing/2014/main" id="{995795F3-C251-935F-04EB-5B8A28A8F16B}"/>
              </a:ext>
            </a:extLst>
          </p:cNvPr>
          <p:cNvSpPr/>
          <p:nvPr/>
        </p:nvSpPr>
        <p:spPr>
          <a:xfrm>
            <a:off x="7447615" y="2741972"/>
            <a:ext cx="1070744" cy="27990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矩形 24">
            <a:extLst>
              <a:ext uri="{FF2B5EF4-FFF2-40B4-BE49-F238E27FC236}">
                <a16:creationId xmlns:a16="http://schemas.microsoft.com/office/drawing/2014/main" id="{999B1B6D-3C53-72CC-B808-5AD5B99DA882}"/>
              </a:ext>
            </a:extLst>
          </p:cNvPr>
          <p:cNvSpPr/>
          <p:nvPr/>
        </p:nvSpPr>
        <p:spPr>
          <a:xfrm>
            <a:off x="7642460" y="3730924"/>
            <a:ext cx="750770" cy="27990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矩形 25">
            <a:extLst>
              <a:ext uri="{FF2B5EF4-FFF2-40B4-BE49-F238E27FC236}">
                <a16:creationId xmlns:a16="http://schemas.microsoft.com/office/drawing/2014/main" id="{0BA875E0-0692-F16E-9ECF-693E417EB96A}"/>
              </a:ext>
            </a:extLst>
          </p:cNvPr>
          <p:cNvSpPr/>
          <p:nvPr/>
        </p:nvSpPr>
        <p:spPr>
          <a:xfrm>
            <a:off x="4941738" y="4816975"/>
            <a:ext cx="1064426" cy="279905"/>
          </a:xfrm>
          <a:prstGeom prst="rect">
            <a:avLst/>
          </a:prstGeom>
          <a:noFill/>
          <a:ln w="254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dissolve">
                                      <p:cBhvr>
                                        <p:cTn id="7" dur="500"/>
                                        <p:tgtEl>
                                          <p:spTgt spid="2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dissolve">
                                      <p:cBhvr>
                                        <p:cTn id="10" dur="500"/>
                                        <p:tgtEl>
                                          <p:spTgt spid="2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dissolve">
                                      <p:cBhvr>
                                        <p:cTn id="13" dur="500"/>
                                        <p:tgtEl>
                                          <p:spTgt spid="2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dissolve">
                                      <p:cBhvr>
                                        <p:cTn id="16" dur="500"/>
                                        <p:tgtEl>
                                          <p:spTgt spid="2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dissolv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12</a:t>
            </a:fld>
            <a:endParaRPr kumimoji="1" lang="zh-CN" altLang="en-US" sz="900"/>
          </a:p>
        </p:txBody>
      </p:sp>
      <p:sp>
        <p:nvSpPr>
          <p:cNvPr id="2" name="标题 1"/>
          <p:cNvSpPr>
            <a:spLocks noGrp="1"/>
          </p:cNvSpPr>
          <p:nvPr>
            <p:ph type="title"/>
          </p:nvPr>
        </p:nvSpPr>
        <p:spPr>
          <a:xfrm>
            <a:off x="137160" y="262890"/>
            <a:ext cx="65030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9/9</a:t>
            </a:r>
            <a:endParaRPr kumimoji="1" lang="zh-CN" altLang="en-US" sz="2665" dirty="0">
              <a:solidFill>
                <a:schemeClr val="bg1"/>
              </a:solidFill>
            </a:endParaRPr>
          </a:p>
        </p:txBody>
      </p:sp>
      <p:pic>
        <p:nvPicPr>
          <p:cNvPr id="11" name="西北工业大学"/>
          <p:cNvPicPr>
            <a:picLocks noChangeAspect="1"/>
          </p:cNvPicPr>
          <p:nvPr>
            <p:custDataLst>
              <p:tags r:id="rId2"/>
            </p:custDataLst>
          </p:nvPr>
        </p:nvPicPr>
        <p:blipFill>
          <a:blip r:embed="rId1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63093" y="1733628"/>
            <a:ext cx="8362950" cy="1892935"/>
          </a:xfrm>
          <a:prstGeom prst="rect">
            <a:avLst/>
          </a:prstGeom>
          <a:noFill/>
        </p:spPr>
        <p:txBody>
          <a:bodyPr wrap="square" rtlCol="0" anchor="t">
            <a:noAutofit/>
          </a:bodyPr>
          <a:lstStyle/>
          <a:p>
            <a:pPr marL="0" lvl="2" indent="-394970" algn="l" fontAlgn="auto">
              <a:lnSpc>
                <a:spcPct val="120000"/>
              </a:lnSpc>
              <a:spcBef>
                <a:spcPts val="0"/>
              </a:spcBef>
              <a:spcAft>
                <a:spcPts val="0"/>
              </a:spcAft>
            </a:pPr>
            <a:r>
              <a:rPr kumimoji="1" lang="en-US" altLang="zh-CN" sz="2400" b="1" dirty="0">
                <a:solidFill>
                  <a:srgbClr val="C00000"/>
                </a:solidFill>
                <a:sym typeface="+mn-ea"/>
              </a:rPr>
              <a:t>需求</a:t>
            </a:r>
            <a:r>
              <a:rPr kumimoji="1" lang="en-US" altLang="zh-CN" sz="2400" b="1" dirty="0">
                <a:sym typeface="+mn-ea"/>
              </a:rPr>
              <a:t>：银行业务员需要</a:t>
            </a:r>
            <a:r>
              <a:rPr kumimoji="1" lang="en-US" altLang="zh-CN" sz="2400" b="1" dirty="0">
                <a:solidFill>
                  <a:srgbClr val="C00000"/>
                </a:solidFill>
                <a:sym typeface="+mn-ea"/>
              </a:rPr>
              <a:t>顾客信息</a:t>
            </a:r>
            <a:r>
              <a:rPr kumimoji="1" lang="en-US" altLang="zh-CN" sz="2400" b="1" dirty="0">
                <a:sym typeface="+mn-ea"/>
              </a:rPr>
              <a:t>和</a:t>
            </a:r>
            <a:r>
              <a:rPr kumimoji="1" lang="en-US" altLang="zh-CN" sz="2400" b="1" dirty="0">
                <a:solidFill>
                  <a:srgbClr val="C00000"/>
                </a:solidFill>
                <a:sym typeface="+mn-ea"/>
              </a:rPr>
              <a:t>帐户信息</a:t>
            </a:r>
            <a:r>
              <a:rPr kumimoji="1" lang="en-US" altLang="zh-CN" sz="2400" b="1" dirty="0">
                <a:sym typeface="+mn-ea"/>
              </a:rPr>
              <a:t>，以确定顾客是否有支取一定金额的权利</a:t>
            </a:r>
            <a:r>
              <a:rPr kumimoji="1" lang="zh-CN" altLang="en-US" sz="2400" b="1" dirty="0">
                <a:sym typeface="+mn-ea"/>
              </a:rPr>
              <a:t>。</a:t>
            </a:r>
            <a:endParaRPr kumimoji="1" lang="en-US" altLang="zh-CN" sz="2400" b="1" dirty="0"/>
          </a:p>
          <a:p>
            <a:pPr marL="0" lvl="2" indent="-394970" algn="l" fontAlgn="auto">
              <a:lnSpc>
                <a:spcPct val="120000"/>
              </a:lnSpc>
              <a:spcBef>
                <a:spcPts val="0"/>
              </a:spcBef>
              <a:spcAft>
                <a:spcPts val="0"/>
              </a:spcAft>
            </a:pPr>
            <a:r>
              <a:rPr kumimoji="1" lang="en-US" altLang="zh-CN" sz="2400" b="1" dirty="0">
                <a:solidFill>
                  <a:srgbClr val="C00000"/>
                </a:solidFill>
                <a:sym typeface="+mn-ea"/>
              </a:rPr>
              <a:t>设计</a:t>
            </a:r>
            <a:r>
              <a:rPr kumimoji="1" lang="en-US" altLang="zh-CN" sz="2400" b="1" dirty="0">
                <a:sym typeface="+mn-ea"/>
              </a:rPr>
              <a:t>：用面向对象技术，对问题域中出现的</a:t>
            </a:r>
            <a:r>
              <a:rPr kumimoji="1" lang="en-US" altLang="zh-CN" sz="2400" b="1" dirty="0">
                <a:solidFill>
                  <a:srgbClr val="C00000"/>
                </a:solidFill>
                <a:sym typeface="+mn-ea"/>
              </a:rPr>
              <a:t>顾客</a:t>
            </a:r>
            <a:r>
              <a:rPr kumimoji="1" lang="en-US" altLang="zh-CN" sz="2400" b="1" dirty="0">
                <a:sym typeface="+mn-ea"/>
              </a:rPr>
              <a:t>和</a:t>
            </a:r>
            <a:r>
              <a:rPr kumimoji="1" lang="en-US" altLang="zh-CN" sz="2400" b="1" dirty="0">
                <a:solidFill>
                  <a:srgbClr val="C00000"/>
                </a:solidFill>
                <a:sym typeface="+mn-ea"/>
              </a:rPr>
              <a:t>账户</a:t>
            </a:r>
            <a:r>
              <a:rPr kumimoji="1" lang="en-US" altLang="zh-CN" sz="2400" b="1" dirty="0">
                <a:sym typeface="+mn-ea"/>
              </a:rPr>
              <a:t>都视为软件对象，</a:t>
            </a:r>
            <a:r>
              <a:rPr kumimoji="1" lang="zh-CN" altLang="en-US" sz="2400" b="1" dirty="0">
                <a:sym typeface="+mn-ea"/>
              </a:rPr>
              <a:t>设计</a:t>
            </a:r>
            <a:r>
              <a:rPr kumimoji="1" lang="en-US" altLang="zh-CN" sz="2400" b="1" dirty="0">
                <a:sym typeface="+mn-ea"/>
              </a:rPr>
              <a:t>它们之间</a:t>
            </a:r>
            <a:r>
              <a:rPr kumimoji="1" lang="en-US" altLang="zh-CN" sz="2400" b="1" dirty="0">
                <a:solidFill>
                  <a:srgbClr val="C00000"/>
                </a:solidFill>
                <a:sym typeface="+mn-ea"/>
              </a:rPr>
              <a:t>交互功能</a:t>
            </a:r>
            <a:r>
              <a:rPr kumimoji="1" lang="zh-CN" altLang="en-US" sz="2400" b="1" dirty="0">
                <a:sym typeface="+mn-ea"/>
              </a:rPr>
              <a:t>以满足需求。</a:t>
            </a:r>
            <a:endParaRPr kumimoji="1" lang="en-US" altLang="zh-CN" sz="2400" b="1" dirty="0">
              <a:sym typeface="+mn-ea"/>
            </a:endParaRPr>
          </a:p>
        </p:txBody>
      </p:sp>
      <p:sp>
        <p:nvSpPr>
          <p:cNvPr id="14" name="Line 4"/>
          <p:cNvSpPr/>
          <p:nvPr>
            <p:custDataLst>
              <p:tags r:id="rId4"/>
            </p:custDataLst>
          </p:nvPr>
        </p:nvSpPr>
        <p:spPr>
          <a:xfrm>
            <a:off x="4967915" y="4675138"/>
            <a:ext cx="1212450" cy="1"/>
          </a:xfrm>
          <a:prstGeom prst="line">
            <a:avLst/>
          </a:prstGeom>
          <a:ln w="41275" cap="flat" cmpd="sng">
            <a:solidFill>
              <a:schemeClr val="tx1"/>
            </a:solidFill>
            <a:prstDash val="solid"/>
            <a:round/>
            <a:headEnd type="triangle" w="med" len="med"/>
            <a:tailEnd type="triangle" w="med" len="med"/>
          </a:ln>
        </p:spPr>
      </p:sp>
      <p:sp>
        <p:nvSpPr>
          <p:cNvPr id="15" name="Rectangle 5"/>
          <p:cNvSpPr/>
          <p:nvPr>
            <p:custDataLst>
              <p:tags r:id="rId5"/>
            </p:custDataLst>
          </p:nvPr>
        </p:nvSpPr>
        <p:spPr>
          <a:xfrm>
            <a:off x="5045364" y="4180325"/>
            <a:ext cx="1063625" cy="460375"/>
          </a:xfrm>
          <a:prstGeom prst="rect">
            <a:avLst/>
          </a:prstGeom>
          <a:noFill/>
          <a:ln w="9525">
            <a:noFill/>
          </a:ln>
        </p:spPr>
        <p:txBody>
          <a:bodyPr anchor="t" anchorCtr="0">
            <a:spAutoFit/>
          </a:bodyPr>
          <a:lstStyle/>
          <a:p>
            <a:pPr algn="ctr"/>
            <a:r>
              <a:rPr lang="zh-CN" altLang="en-US" sz="2400" b="1" dirty="0">
                <a:solidFill>
                  <a:srgbClr val="000000"/>
                </a:solidFill>
                <a:latin typeface="等线" panose="02010600030101010101" charset="-122"/>
                <a:ea typeface="等线" panose="02010600030101010101" charset="-122"/>
              </a:rPr>
              <a:t>消息</a:t>
            </a:r>
          </a:p>
        </p:txBody>
      </p:sp>
      <p:sp>
        <p:nvSpPr>
          <p:cNvPr id="18" name="Rectangle 2"/>
          <p:cNvSpPr/>
          <p:nvPr>
            <p:custDataLst>
              <p:tags r:id="rId6"/>
            </p:custDataLst>
          </p:nvPr>
        </p:nvSpPr>
        <p:spPr>
          <a:xfrm>
            <a:off x="3092235" y="3626562"/>
            <a:ext cx="1809750" cy="2648353"/>
          </a:xfrm>
          <a:prstGeom prst="rect">
            <a:avLst/>
          </a:prstGeom>
          <a:noFill/>
          <a:ln w="25400" cap="flat" cmpd="sng">
            <a:solidFill>
              <a:schemeClr val="tx1">
                <a:lumMod val="65000"/>
                <a:lumOff val="35000"/>
              </a:schemeClr>
            </a:solidFill>
            <a:prstDash val="solid"/>
            <a:miter/>
            <a:headEnd type="none" w="med" len="med"/>
            <a:tailEnd type="none" w="med" len="med"/>
          </a:ln>
        </p:spPr>
        <p:txBody>
          <a:bodyPr wrap="none" anchor="t" anchorCtr="0"/>
          <a:lstStyle/>
          <a:p>
            <a:pPr>
              <a:lnSpc>
                <a:spcPct val="100000"/>
              </a:lnSpc>
              <a:spcBef>
                <a:spcPts val="0"/>
              </a:spcBef>
              <a:spcAft>
                <a:spcPts val="600"/>
              </a:spcAft>
            </a:pPr>
            <a:r>
              <a:rPr lang="zh-CN" altLang="en-US" sz="2400" b="1" dirty="0">
                <a:solidFill>
                  <a:srgbClr val="FF0066"/>
                </a:solidFill>
                <a:latin typeface="等线" panose="02010600030101010101" charset="-122"/>
                <a:ea typeface="等线" panose="02010600030101010101" charset="-122"/>
                <a:cs typeface="等线" panose="02010600030101010101" charset="-122"/>
                <a:hlinkClick r:id="rId20" action="ppaction://hlinksldjump"/>
              </a:rPr>
              <a:t>顾客</a:t>
            </a:r>
            <a:r>
              <a:rPr lang="zh-CN" altLang="en-US" sz="2400" b="1" dirty="0">
                <a:solidFill>
                  <a:srgbClr val="000000"/>
                </a:solidFill>
                <a:latin typeface="等线" panose="02010600030101010101" charset="-122"/>
                <a:ea typeface="等线" panose="02010600030101010101" charset="-122"/>
                <a:cs typeface="等线" panose="02010600030101010101" charset="-122"/>
                <a:hlinkClick r:id="rId20" action="ppaction://hlinksldjump"/>
              </a:rPr>
              <a:t>对象</a:t>
            </a:r>
            <a:endParaRPr lang="zh-CN" altLang="en-US" sz="2400" b="1" dirty="0">
              <a:solidFill>
                <a:srgbClr val="000000"/>
              </a:solidFill>
              <a:latin typeface="等线" panose="02010600030101010101" charset="-122"/>
              <a:ea typeface="等线" panose="02010600030101010101" charset="-122"/>
              <a:cs typeface="等线" panose="02010600030101010101" charset="-122"/>
            </a:endParaRP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a:t>
            </a:r>
            <a:r>
              <a:rPr lang="zh-CN" altLang="en-US" sz="2400" b="1" dirty="0">
                <a:solidFill>
                  <a:schemeClr val="tx1"/>
                </a:solidFill>
                <a:latin typeface="等线" panose="02010600030101010101" charset="-122"/>
                <a:ea typeface="等线" panose="02010600030101010101" charset="-122"/>
                <a:cs typeface="等线" panose="02010600030101010101" charset="-122"/>
              </a:rPr>
              <a:t> 姓名 </a:t>
            </a:r>
            <a:r>
              <a:rPr lang="zh-CN" altLang="en-US" sz="2400" b="1" dirty="0">
                <a:solidFill>
                  <a:srgbClr val="000000"/>
                </a:solidFill>
                <a:latin typeface="等线" panose="02010600030101010101" charset="-122"/>
                <a:ea typeface="等线" panose="02010600030101010101" charset="-122"/>
                <a:cs typeface="等线" panose="02010600030101010101" charset="-122"/>
              </a:rPr>
              <a:t>  </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a:t>
            </a:r>
            <a:r>
              <a:rPr lang="zh-CN" altLang="en-US" sz="2400" b="1" dirty="0">
                <a:solidFill>
                  <a:srgbClr val="C00000"/>
                </a:solidFill>
                <a:latin typeface="等线" panose="02010600030101010101" charset="-122"/>
                <a:ea typeface="等线" panose="02010600030101010101" charset="-122"/>
                <a:cs typeface="等线" panose="02010600030101010101" charset="-122"/>
              </a:rPr>
              <a:t>账户</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身份证号</a:t>
            </a: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endParaRPr lang="zh-CN" altLang="en-US" sz="2400" b="1" dirty="0">
              <a:solidFill>
                <a:srgbClr val="000000"/>
              </a:solidFill>
              <a:latin typeface="等线" panose="02010600030101010101" charset="-122"/>
              <a:ea typeface="等线" panose="02010600030101010101" charset="-122"/>
              <a:cs typeface="等线" panose="02010600030101010101" charset="-122"/>
            </a:endParaRP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p>
        </p:txBody>
      </p:sp>
      <p:cxnSp>
        <p:nvCxnSpPr>
          <p:cNvPr id="20" name="直接连接符 20"/>
          <p:cNvCxnSpPr/>
          <p:nvPr>
            <p:custDataLst>
              <p:tags r:id="rId7"/>
            </p:custDataLst>
          </p:nvPr>
        </p:nvCxnSpPr>
        <p:spPr>
          <a:xfrm>
            <a:off x="3084726" y="4026815"/>
            <a:ext cx="1809750" cy="0"/>
          </a:xfrm>
          <a:prstGeom prst="line">
            <a:avLst/>
          </a:prstGeom>
          <a:ln w="28575" cap="flat" cmpd="sng">
            <a:solidFill>
              <a:schemeClr val="tx1">
                <a:lumMod val="65000"/>
                <a:lumOff val="35000"/>
              </a:schemeClr>
            </a:solidFill>
            <a:prstDash val="solid"/>
            <a:round/>
            <a:headEnd type="none" w="med" len="med"/>
            <a:tailEnd type="none" w="med" len="med"/>
          </a:ln>
        </p:spPr>
      </p:cxnSp>
      <p:cxnSp>
        <p:nvCxnSpPr>
          <p:cNvPr id="21" name="直接连接符 23"/>
          <p:cNvCxnSpPr/>
          <p:nvPr>
            <p:custDataLst>
              <p:tags r:id="rId8"/>
            </p:custDataLst>
          </p:nvPr>
        </p:nvCxnSpPr>
        <p:spPr>
          <a:xfrm>
            <a:off x="3111789" y="5535416"/>
            <a:ext cx="1809750" cy="0"/>
          </a:xfrm>
          <a:prstGeom prst="line">
            <a:avLst/>
          </a:prstGeom>
          <a:ln w="28575" cap="flat" cmpd="sng">
            <a:solidFill>
              <a:schemeClr val="tx1">
                <a:lumMod val="65000"/>
                <a:lumOff val="35000"/>
              </a:schemeClr>
            </a:solidFill>
            <a:prstDash val="solid"/>
            <a:round/>
            <a:headEnd type="none" w="med" len="med"/>
            <a:tailEnd type="none" w="med" len="med"/>
          </a:ln>
        </p:spPr>
      </p:cxnSp>
      <p:grpSp>
        <p:nvGrpSpPr>
          <p:cNvPr id="22" name="组合 7"/>
          <p:cNvGrpSpPr/>
          <p:nvPr/>
        </p:nvGrpSpPr>
        <p:grpSpPr>
          <a:xfrm>
            <a:off x="6244972" y="3639666"/>
            <a:ext cx="1916113" cy="2635250"/>
            <a:chOff x="5435600" y="1700213"/>
            <a:chExt cx="1915466" cy="2635250"/>
          </a:xfrm>
        </p:grpSpPr>
        <p:sp>
          <p:nvSpPr>
            <p:cNvPr id="23" name="Rectangle 3"/>
            <p:cNvSpPr/>
            <p:nvPr>
              <p:custDataLst>
                <p:tags r:id="rId14"/>
              </p:custDataLst>
            </p:nvPr>
          </p:nvSpPr>
          <p:spPr>
            <a:xfrm>
              <a:off x="5435600" y="1700213"/>
              <a:ext cx="1905000" cy="2635250"/>
            </a:xfrm>
            <a:prstGeom prst="rect">
              <a:avLst/>
            </a:prstGeom>
            <a:noFill/>
            <a:ln w="28575" cap="flat" cmpd="sng">
              <a:solidFill>
                <a:schemeClr val="tx1"/>
              </a:solidFill>
              <a:prstDash val="solid"/>
              <a:miter/>
              <a:headEnd type="none" w="med" len="med"/>
              <a:tailEnd type="none" w="med" len="med"/>
            </a:ln>
          </p:spPr>
          <p:txBody>
            <a:bodyPr wrap="none" anchor="t" anchorCtr="0"/>
            <a:lstStyle/>
            <a:p>
              <a:pPr>
                <a:lnSpc>
                  <a:spcPct val="100000"/>
                </a:lnSpc>
              </a:pPr>
              <a:r>
                <a:rPr lang="zh-CN" altLang="en-US" sz="2400" b="1" dirty="0">
                  <a:solidFill>
                    <a:srgbClr val="FF0066"/>
                  </a:solidFill>
                  <a:latin typeface="等线" panose="02010600030101010101" charset="-122"/>
                  <a:ea typeface="等线" panose="02010600030101010101" charset="-122"/>
                  <a:cs typeface="等线" panose="02010600030101010101" charset="-122"/>
                  <a:hlinkClick r:id="rId20" action="ppaction://hlinksldjump"/>
                </a:rPr>
                <a:t>账户</a:t>
              </a:r>
              <a:r>
                <a:rPr lang="zh-CN" altLang="en-US" sz="2400" b="1" dirty="0">
                  <a:solidFill>
                    <a:srgbClr val="000000"/>
                  </a:solidFill>
                  <a:latin typeface="等线" panose="02010600030101010101" charset="-122"/>
                  <a:ea typeface="等线" panose="02010600030101010101" charset="-122"/>
                  <a:cs typeface="等线" panose="02010600030101010101" charset="-122"/>
                  <a:hlinkClick r:id="rId20" action="ppaction://hlinksldjump"/>
                </a:rPr>
                <a:t>对象</a:t>
              </a:r>
              <a:endParaRPr lang="zh-CN" altLang="en-US" sz="2400" b="1" dirty="0">
                <a:solidFill>
                  <a:srgbClr val="000000"/>
                </a:solidFill>
                <a:latin typeface="等线" panose="02010600030101010101" charset="-122"/>
                <a:ea typeface="等线" panose="02010600030101010101" charset="-122"/>
                <a:cs typeface="等线" panose="02010600030101010101" charset="-122"/>
              </a:endParaRPr>
            </a:p>
            <a:p>
              <a:pPr>
                <a:lnSpc>
                  <a:spcPct val="100000"/>
                </a:lnSpc>
              </a:pPr>
              <a:r>
                <a:rPr lang="zh-CN" altLang="en-US" sz="2400" b="1" dirty="0">
                  <a:solidFill>
                    <a:schemeClr val="tx1"/>
                  </a:solidFill>
                  <a:latin typeface="等线" panose="02010600030101010101" charset="-122"/>
                  <a:ea typeface="等线" panose="02010600030101010101" charset="-122"/>
                  <a:cs typeface="等线" panose="02010600030101010101" charset="-122"/>
                </a:rPr>
                <a:t>   密码</a:t>
              </a:r>
            </a:p>
            <a:p>
              <a:pPr>
                <a:lnSpc>
                  <a:spcPct val="100000"/>
                </a:lnSpc>
              </a:pPr>
              <a:r>
                <a:rPr lang="zh-CN" altLang="en-US" sz="2400" b="1" dirty="0">
                  <a:solidFill>
                    <a:schemeClr val="tx1"/>
                  </a:solidFill>
                  <a:latin typeface="等线" panose="02010600030101010101" charset="-122"/>
                  <a:ea typeface="等线" panose="02010600030101010101" charset="-122"/>
                  <a:cs typeface="等线" panose="02010600030101010101" charset="-122"/>
                </a:rPr>
                <a:t>   账户余额</a:t>
              </a:r>
              <a:endParaRPr lang="zh-CN" altLang="en-US" sz="2400" b="1" dirty="0">
                <a:solidFill>
                  <a:srgbClr val="FF0066"/>
                </a:solidFill>
                <a:latin typeface="等线" panose="02010600030101010101" charset="-122"/>
                <a:ea typeface="等线" panose="02010600030101010101" charset="-122"/>
                <a:cs typeface="等线" panose="02010600030101010101" charset="-122"/>
              </a:endParaRPr>
            </a:p>
            <a:p>
              <a:pPr>
                <a:lnSpc>
                  <a:spcPct val="100000"/>
                </a:lnSpc>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endParaRPr lang="en-US" sz="2400" b="1" dirty="0">
                <a:solidFill>
                  <a:srgbClr val="000000"/>
                </a:solidFill>
                <a:latin typeface="等线" panose="02010600030101010101" charset="-122"/>
                <a:ea typeface="等线" panose="02010600030101010101" charset="-122"/>
                <a:cs typeface="等线" panose="02010600030101010101" charset="-122"/>
              </a:endParaRPr>
            </a:p>
          </p:txBody>
        </p:sp>
        <p:cxnSp>
          <p:nvCxnSpPr>
            <p:cNvPr id="24" name="直接连接符 24"/>
            <p:cNvCxnSpPr/>
            <p:nvPr>
              <p:custDataLst>
                <p:tags r:id="rId15"/>
              </p:custDataLst>
            </p:nvPr>
          </p:nvCxnSpPr>
          <p:spPr>
            <a:xfrm>
              <a:off x="5435600" y="3547595"/>
              <a:ext cx="1915466" cy="0"/>
            </a:xfrm>
            <a:prstGeom prst="line">
              <a:avLst/>
            </a:prstGeom>
            <a:ln w="28575" cap="flat" cmpd="sng">
              <a:solidFill>
                <a:schemeClr val="tx1">
                  <a:lumMod val="65000"/>
                  <a:lumOff val="35000"/>
                </a:schemeClr>
              </a:solidFill>
              <a:prstDash val="solid"/>
              <a:round/>
              <a:headEnd type="none" w="med" len="med"/>
              <a:tailEnd type="none" w="med" len="med"/>
            </a:ln>
          </p:spPr>
        </p:cxnSp>
        <p:cxnSp>
          <p:nvCxnSpPr>
            <p:cNvPr id="25" name="直接连接符 28"/>
            <p:cNvCxnSpPr/>
            <p:nvPr>
              <p:custDataLst>
                <p:tags r:id="rId16"/>
              </p:custDataLst>
            </p:nvPr>
          </p:nvCxnSpPr>
          <p:spPr>
            <a:xfrm>
              <a:off x="5435600" y="2107456"/>
              <a:ext cx="1915466" cy="0"/>
            </a:xfrm>
            <a:prstGeom prst="line">
              <a:avLst/>
            </a:prstGeom>
            <a:ln w="28575" cap="flat" cmpd="sng">
              <a:solidFill>
                <a:schemeClr val="tx1">
                  <a:lumMod val="65000"/>
                  <a:lumOff val="35000"/>
                </a:schemeClr>
              </a:solidFill>
              <a:prstDash val="solid"/>
              <a:round/>
              <a:headEnd type="none" w="med" len="med"/>
              <a:tailEnd type="none" w="med" len="med"/>
            </a:ln>
          </p:spPr>
        </p:cxnSp>
      </p:grpSp>
      <p:sp>
        <p:nvSpPr>
          <p:cNvPr id="33" name="Rectangle 11"/>
          <p:cNvSpPr/>
          <p:nvPr>
            <p:custDataLst>
              <p:tags r:id="rId9"/>
            </p:custDataLst>
          </p:nvPr>
        </p:nvSpPr>
        <p:spPr>
          <a:xfrm>
            <a:off x="2148553" y="4196634"/>
            <a:ext cx="792480" cy="460375"/>
          </a:xfrm>
          <a:prstGeom prst="rect">
            <a:avLst/>
          </a:prstGeom>
          <a:noFill/>
          <a:ln w="9525">
            <a:noFill/>
          </a:ln>
        </p:spPr>
        <p:txBody>
          <a:bodyPr wrap="none" anchor="t" anchorCtr="0">
            <a:spAutoFit/>
          </a:bodyPr>
          <a:lstStyle/>
          <a:p>
            <a:r>
              <a:rPr lang="zh-CN" altLang="en-US" sz="2400" b="1" dirty="0">
                <a:solidFill>
                  <a:srgbClr val="000000"/>
                </a:solidFill>
                <a:latin typeface="等线" panose="02010600030101010101" charset="-122"/>
                <a:ea typeface="等线" panose="02010600030101010101" charset="-122"/>
              </a:rPr>
              <a:t>查询</a:t>
            </a:r>
          </a:p>
        </p:txBody>
      </p:sp>
      <p:sp>
        <p:nvSpPr>
          <p:cNvPr id="34" name="Line 12"/>
          <p:cNvSpPr/>
          <p:nvPr>
            <p:custDataLst>
              <p:tags r:id="rId10"/>
            </p:custDataLst>
          </p:nvPr>
        </p:nvSpPr>
        <p:spPr>
          <a:xfrm>
            <a:off x="1852349" y="4675139"/>
            <a:ext cx="1151038" cy="0"/>
          </a:xfrm>
          <a:prstGeom prst="line">
            <a:avLst/>
          </a:prstGeom>
          <a:ln w="41275" cap="flat" cmpd="sng">
            <a:solidFill>
              <a:schemeClr val="tx1"/>
            </a:solidFill>
            <a:prstDash val="solid"/>
            <a:round/>
            <a:headEnd type="none" w="med" len="med"/>
            <a:tailEnd type="triangle" w="med" len="med"/>
          </a:ln>
        </p:spPr>
      </p:sp>
      <p:sp>
        <p:nvSpPr>
          <p:cNvPr id="35" name="矩形 5"/>
          <p:cNvSpPr/>
          <p:nvPr>
            <p:custDataLst>
              <p:tags r:id="rId11"/>
            </p:custDataLst>
          </p:nvPr>
        </p:nvSpPr>
        <p:spPr>
          <a:xfrm>
            <a:off x="323216" y="5076827"/>
            <a:ext cx="2236934" cy="830997"/>
          </a:xfrm>
          <a:prstGeom prst="rect">
            <a:avLst/>
          </a:prstGeom>
          <a:noFill/>
          <a:ln w="9525">
            <a:noFill/>
          </a:ln>
        </p:spPr>
        <p:txBody>
          <a:bodyPr wrap="square" anchor="t" anchorCtr="0">
            <a:spAutoFit/>
          </a:bodyPr>
          <a:lstStyle/>
          <a:p>
            <a:pPr algn="ctr" eaLnBrk="0" hangingPunct="0"/>
            <a:r>
              <a:rPr lang="zh-CN" altLang="en-US" sz="2400" b="1" dirty="0">
                <a:latin typeface="等线" panose="02010600030101010101" charset="-122"/>
                <a:ea typeface="等线" panose="02010600030101010101" charset="-122"/>
              </a:rPr>
              <a:t>业务员访问顾客账户信息</a:t>
            </a:r>
          </a:p>
        </p:txBody>
      </p:sp>
      <p:sp>
        <p:nvSpPr>
          <p:cNvPr id="7" name="Rectangle 7">
            <a:extLst>
              <a:ext uri="{FF2B5EF4-FFF2-40B4-BE49-F238E27FC236}">
                <a16:creationId xmlns:a16="http://schemas.microsoft.com/office/drawing/2014/main" id="{5A9D3901-8722-C271-C3F1-1843E2FC56E3}"/>
              </a:ext>
            </a:extLst>
          </p:cNvPr>
          <p:cNvSpPr>
            <a:spLocks noGrp="1"/>
          </p:cNvSpPr>
          <p:nvPr>
            <p:ph idx="1"/>
            <p:custDataLst>
              <p:tags r:id="rId12"/>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面向对象编程问题示例</a:t>
            </a:r>
            <a:endParaRPr kumimoji="1" lang="en-US" altLang="zh-CN" sz="2700" b="1" dirty="0">
              <a:solidFill>
                <a:srgbClr val="104EA2"/>
              </a:solidFill>
            </a:endParaRPr>
          </a:p>
        </p:txBody>
      </p:sp>
      <p:pic>
        <p:nvPicPr>
          <p:cNvPr id="9" name="图片 8">
            <a:extLst>
              <a:ext uri="{FF2B5EF4-FFF2-40B4-BE49-F238E27FC236}">
                <a16:creationId xmlns:a16="http://schemas.microsoft.com/office/drawing/2014/main" id="{D2F974F1-D438-3537-4210-0A18BA651AE3}"/>
              </a:ext>
            </a:extLst>
          </p:cNvPr>
          <p:cNvPicPr>
            <a:picLocks noChangeAspect="1"/>
          </p:cNvPicPr>
          <p:nvPr/>
        </p:nvPicPr>
        <p:blipFill>
          <a:blip r:embed="rId21"/>
          <a:stretch>
            <a:fillRect/>
          </a:stretch>
        </p:blipFill>
        <p:spPr>
          <a:xfrm>
            <a:off x="818640" y="3901099"/>
            <a:ext cx="1263020" cy="1183010"/>
          </a:xfrm>
          <a:prstGeom prst="rect">
            <a:avLst/>
          </a:prstGeom>
        </p:spPr>
      </p:pic>
      <p:sp>
        <p:nvSpPr>
          <p:cNvPr id="10" name="文本框 9">
            <a:extLst>
              <a:ext uri="{FF2B5EF4-FFF2-40B4-BE49-F238E27FC236}">
                <a16:creationId xmlns:a16="http://schemas.microsoft.com/office/drawing/2014/main" id="{A24B94E8-6EAD-C132-5D99-00922F6B42E5}"/>
              </a:ext>
            </a:extLst>
          </p:cNvPr>
          <p:cNvSpPr txBox="1"/>
          <p:nvPr/>
        </p:nvSpPr>
        <p:spPr>
          <a:xfrm>
            <a:off x="6489907" y="5528386"/>
            <a:ext cx="141577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等线" panose="02010600030101010101" charset="-122"/>
              </a:rPr>
              <a:t>获取余额</a:t>
            </a:r>
            <a:endParaRPr lang="en-US" altLang="zh-CN" sz="2400" b="1" dirty="0">
              <a:solidFill>
                <a:srgbClr val="000000"/>
              </a:solidFill>
              <a:latin typeface="等线" panose="02010600030101010101" charset="-122"/>
              <a:ea typeface="等线" panose="02010600030101010101" charset="-122"/>
              <a:cs typeface="等线" panose="02010600030101010101"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等线" panose="02010600030101010101" charset="-122"/>
              </a:rPr>
              <a:t>···</a:t>
            </a:r>
          </a:p>
        </p:txBody>
      </p:sp>
      <p:sp>
        <p:nvSpPr>
          <p:cNvPr id="16" name="文本框 15">
            <a:extLst>
              <a:ext uri="{FF2B5EF4-FFF2-40B4-BE49-F238E27FC236}">
                <a16:creationId xmlns:a16="http://schemas.microsoft.com/office/drawing/2014/main" id="{57D00381-08D0-A510-99D4-A87A3F664F9F}"/>
              </a:ext>
            </a:extLst>
          </p:cNvPr>
          <p:cNvSpPr txBox="1"/>
          <p:nvPr/>
        </p:nvSpPr>
        <p:spPr>
          <a:xfrm>
            <a:off x="3347030" y="5519059"/>
            <a:ext cx="1415772"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等线" panose="02010600030101010101" charset="-122"/>
              </a:rPr>
              <a:t>获取信息</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等线" panose="02010600030101010101" charset="-122"/>
              </a:rPr>
              <a:t>···</a:t>
            </a:r>
          </a:p>
        </p:txBody>
      </p:sp>
      <p:sp>
        <p:nvSpPr>
          <p:cNvPr id="12" name="Rectangle 7">
            <a:extLst>
              <a:ext uri="{FF2B5EF4-FFF2-40B4-BE49-F238E27FC236}">
                <a16:creationId xmlns:a16="http://schemas.microsoft.com/office/drawing/2014/main" id="{A140A88F-1681-8CDF-F19F-B96E08967398}"/>
              </a:ext>
            </a:extLst>
          </p:cNvPr>
          <p:cNvSpPr txBox="1">
            <a:spLocks/>
          </p:cNvSpPr>
          <p:nvPr>
            <p:custDataLst>
              <p:tags r:id="rId13"/>
            </p:custDataLst>
          </p:nvPr>
        </p:nvSpPr>
        <p:spPr>
          <a:xfrm>
            <a:off x="818640" y="2673597"/>
            <a:ext cx="7643849" cy="1437721"/>
          </a:xfrm>
          <a:prstGeom prst="rect">
            <a:avLst/>
          </a:prstGeom>
          <a:solidFill>
            <a:srgbClr val="C00000"/>
          </a:solidFill>
        </p:spPr>
        <p:txBody>
          <a:bodyPr vert="horz" wrap="square"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gn="ctr">
              <a:lnSpc>
                <a:spcPct val="100000"/>
              </a:lnSpc>
              <a:spcBef>
                <a:spcPts val="0"/>
              </a:spcBef>
              <a:buFont typeface="Arial" panose="020B0604020202020204" pitchFamily="34" charset="0"/>
              <a:buNone/>
            </a:pPr>
            <a:r>
              <a:rPr kumimoji="1" lang="zh-CN" altLang="en-US" dirty="0">
                <a:solidFill>
                  <a:schemeClr val="bg1"/>
                </a:solidFill>
              </a:rPr>
              <a:t>可以再用对象的概念来描述一些系统吗？</a:t>
            </a:r>
            <a:endParaRPr kumimoji="1" lang="en-US" altLang="zh-CN"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dissolve">
                                      <p:cBhvr>
                                        <p:cTn id="11" dur="500"/>
                                        <p:tgtEl>
                                          <p:spTgt spid="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dissolve">
                                      <p:cBhvr>
                                        <p:cTn id="14" dur="500"/>
                                        <p:tgtEl>
                                          <p:spTgt spid="18"/>
                                        </p:tgtEl>
                                      </p:cBhvr>
                                    </p:animEffect>
                                  </p:childTnLst>
                                </p:cTn>
                              </p:par>
                              <p:par>
                                <p:cTn id="15" presetID="9"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dissolve">
                                      <p:cBhvr>
                                        <p:cTn id="17" dur="500"/>
                                        <p:tgtEl>
                                          <p:spTgt spid="20"/>
                                        </p:tgtEl>
                                      </p:cBhvr>
                                    </p:animEffect>
                                  </p:childTnLst>
                                </p:cTn>
                              </p:par>
                              <p:par>
                                <p:cTn id="18" presetID="9"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dissolve">
                                      <p:cBhvr>
                                        <p:cTn id="20" dur="500"/>
                                        <p:tgtEl>
                                          <p:spTgt spid="21"/>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dissolve">
                                      <p:cBhvr>
                                        <p:cTn id="26" dur="500"/>
                                        <p:tgtEl>
                                          <p:spTgt spid="3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dissolve">
                                      <p:cBhvr>
                                        <p:cTn id="29" dur="500"/>
                                        <p:tgtEl>
                                          <p:spTgt spid="3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dissolve">
                                      <p:cBhvr>
                                        <p:cTn id="32" dur="5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dissolve">
                                      <p:cBhvr>
                                        <p:cTn id="4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animBg="1"/>
      <p:bldP spid="33" grpId="0"/>
      <p:bldP spid="35" grpId="0"/>
      <p:bldP spid="10" grpId="0"/>
      <p:bldP spid="16" grpId="0"/>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75447" y="3908548"/>
            <a:ext cx="5845175" cy="584775"/>
          </a:xfrm>
          <a:prstGeom prst="rect">
            <a:avLst/>
          </a:prstGeom>
          <a:noFill/>
        </p:spPr>
        <p:txBody>
          <a:bodyPr wrap="square" rtlCol="0" anchor="t">
            <a:spAutoFit/>
          </a:bodyPr>
          <a:lstStyle/>
          <a:p>
            <a:pPr algn="dist"/>
            <a:r>
              <a:rPr kumimoji="1" lang="zh-CN" altLang="en-US" sz="3200" b="1" kern="0" dirty="0">
                <a:latin typeface="SimHei" panose="02010609060101010101" pitchFamily="49" charset="-122"/>
                <a:ea typeface="SimHei" panose="02010609060101010101" pitchFamily="49" charset="-122"/>
                <a:sym typeface="+mn-ea"/>
              </a:rPr>
              <a:t>面向对象编程的优势？</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14</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sz="3200" dirty="0">
                <a:solidFill>
                  <a:schemeClr val="bg1"/>
                </a:solidFill>
              </a:rPr>
              <a:t>1.1.2  </a:t>
            </a:r>
            <a:r>
              <a:rPr kumimoji="1" lang="zh-CN" altLang="en-US" sz="3200" dirty="0">
                <a:solidFill>
                  <a:schemeClr val="bg1"/>
                </a:solidFill>
              </a:rPr>
              <a:t>类与对象</a:t>
            </a:r>
            <a:r>
              <a:rPr kumimoji="1" lang="en-US" altLang="zh-CN" sz="2400" dirty="0">
                <a:solidFill>
                  <a:schemeClr val="bg1"/>
                </a:solidFill>
              </a:rPr>
              <a:t>1/6</a:t>
            </a:r>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02895" y="1723910"/>
            <a:ext cx="8609330" cy="830997"/>
          </a:xfrm>
          <a:prstGeom prst="rect">
            <a:avLst/>
          </a:prstGeom>
          <a:noFill/>
        </p:spPr>
        <p:txBody>
          <a:bodyPr wrap="square" rtlCol="0" anchor="t">
            <a:spAutoFit/>
          </a:bodyPr>
          <a:lstStyle/>
          <a:p>
            <a:pPr marL="457200" indent="-457200">
              <a:buFont typeface="Arial" panose="020B0604020202020204" pitchFamily="34" charset="0"/>
              <a:buChar char="•"/>
            </a:pPr>
            <a:r>
              <a:rPr lang="zh-CN" altLang="en-US" sz="2400" b="1" dirty="0">
                <a:solidFill>
                  <a:schemeClr val="tx1"/>
                </a:solidFill>
                <a:latin typeface="+mn-ea"/>
                <a:cs typeface="+mn-ea"/>
                <a:sym typeface="+mn-ea"/>
              </a:rPr>
              <a:t>将</a:t>
            </a:r>
            <a:r>
              <a:rPr lang="zh-CN" altLang="en-US" sz="2400" b="1" dirty="0">
                <a:solidFill>
                  <a:srgbClr val="C00000"/>
                </a:solidFill>
                <a:latin typeface="+mn-ea"/>
                <a:cs typeface="+mn-ea"/>
                <a:sym typeface="+mn-ea"/>
              </a:rPr>
              <a:t>变量</a:t>
            </a:r>
            <a:r>
              <a:rPr lang="zh-CN" altLang="en-US" sz="2400" b="1" dirty="0">
                <a:solidFill>
                  <a:schemeClr val="tx1"/>
                </a:solidFill>
                <a:latin typeface="+mn-ea"/>
                <a:cs typeface="+mn-ea"/>
                <a:sym typeface="+mn-ea"/>
              </a:rPr>
              <a:t> </a:t>
            </a:r>
            <a:r>
              <a:rPr lang="en-US" altLang="zh-CN" sz="2400" b="1" dirty="0">
                <a:solidFill>
                  <a:schemeClr val="tx1"/>
                </a:solidFill>
                <a:latin typeface="+mn-ea"/>
                <a:cs typeface="+mn-ea"/>
                <a:sym typeface="+mn-ea"/>
              </a:rPr>
              <a:t>(</a:t>
            </a:r>
            <a:r>
              <a:rPr lang="zh-CN" altLang="en-US" sz="2400" b="1" dirty="0">
                <a:solidFill>
                  <a:schemeClr val="tx1"/>
                </a:solidFill>
                <a:latin typeface="+mn-ea"/>
                <a:cs typeface="+mn-ea"/>
                <a:sym typeface="+mn-ea"/>
              </a:rPr>
              <a:t>亦</a:t>
            </a:r>
            <a:r>
              <a:rPr lang="zh-CN" altLang="en-US" sz="2400" b="1" dirty="0">
                <a:latin typeface="+mn-ea"/>
                <a:cs typeface="+mn-ea"/>
                <a:sym typeface="+mn-ea"/>
              </a:rPr>
              <a:t>称</a:t>
            </a:r>
            <a:r>
              <a:rPr lang="zh-CN" altLang="en-US" sz="2400" b="1" dirty="0">
                <a:solidFill>
                  <a:srgbClr val="C00000"/>
                </a:solidFill>
                <a:latin typeface="+mn-ea"/>
                <a:cs typeface="+mn-ea"/>
                <a:sym typeface="+mn-ea"/>
              </a:rPr>
              <a:t>属性</a:t>
            </a:r>
            <a:r>
              <a:rPr lang="zh-CN" altLang="en-US" sz="2400" b="1" dirty="0">
                <a:solidFill>
                  <a:schemeClr val="tx1"/>
                </a:solidFill>
                <a:latin typeface="+mn-ea"/>
                <a:cs typeface="+mn-ea"/>
                <a:sym typeface="+mn-ea"/>
              </a:rPr>
              <a:t>、</a:t>
            </a:r>
            <a:r>
              <a:rPr lang="zh-CN" altLang="en-US" sz="2400" b="1" dirty="0">
                <a:solidFill>
                  <a:srgbClr val="C00000"/>
                </a:solidFill>
                <a:latin typeface="+mn-ea"/>
                <a:cs typeface="+mn-ea"/>
                <a:sym typeface="+mn-ea"/>
              </a:rPr>
              <a:t>状态</a:t>
            </a:r>
            <a:r>
              <a:rPr lang="zh-CN" altLang="en-US" sz="2400" b="1" dirty="0">
                <a:solidFill>
                  <a:schemeClr val="tx1"/>
                </a:solidFill>
                <a:latin typeface="+mn-ea"/>
                <a:cs typeface="+mn-ea"/>
                <a:sym typeface="+mn-ea"/>
              </a:rPr>
              <a:t>或</a:t>
            </a:r>
            <a:r>
              <a:rPr lang="zh-CN" altLang="en-US" sz="2400" b="1" dirty="0">
                <a:solidFill>
                  <a:srgbClr val="C00000"/>
                </a:solidFill>
                <a:latin typeface="+mn-ea"/>
                <a:cs typeface="+mn-ea"/>
                <a:sym typeface="+mn-ea"/>
              </a:rPr>
              <a:t>数据</a:t>
            </a:r>
            <a:r>
              <a:rPr lang="en-US" altLang="zh-CN" sz="2400" b="1" dirty="0">
                <a:solidFill>
                  <a:schemeClr val="tx1"/>
                </a:solidFill>
                <a:latin typeface="+mn-ea"/>
                <a:cs typeface="+mn-ea"/>
                <a:sym typeface="+mn-ea"/>
              </a:rPr>
              <a:t>)</a:t>
            </a:r>
            <a:r>
              <a:rPr lang="zh-CN" altLang="en-US" sz="2400" b="1" dirty="0">
                <a:latin typeface="+mn-ea"/>
                <a:cs typeface="+mn-ea"/>
                <a:sym typeface="+mn-ea"/>
              </a:rPr>
              <a:t>与</a:t>
            </a:r>
            <a:r>
              <a:rPr lang="zh-CN" altLang="en-US" sz="2400" b="1" dirty="0">
                <a:solidFill>
                  <a:srgbClr val="C00000"/>
                </a:solidFill>
                <a:latin typeface="+mn-ea"/>
                <a:cs typeface="+mn-ea"/>
                <a:sym typeface="+mn-ea"/>
              </a:rPr>
              <a:t>函数</a:t>
            </a:r>
            <a:r>
              <a:rPr lang="zh-CN" altLang="en-US" sz="2400" b="1" dirty="0">
                <a:solidFill>
                  <a:schemeClr val="tx1"/>
                </a:solidFill>
                <a:latin typeface="+mn-ea"/>
                <a:cs typeface="+mn-ea"/>
                <a:sym typeface="+mn-ea"/>
              </a:rPr>
              <a:t>（亦称</a:t>
            </a:r>
            <a:r>
              <a:rPr lang="zh-CN" altLang="en-US" sz="2400" b="1" dirty="0">
                <a:solidFill>
                  <a:srgbClr val="C00000"/>
                </a:solidFill>
                <a:latin typeface="+mn-ea"/>
                <a:cs typeface="+mn-ea"/>
                <a:sym typeface="+mn-ea"/>
              </a:rPr>
              <a:t>方法</a:t>
            </a:r>
            <a:r>
              <a:rPr lang="zh-CN" altLang="en-US" sz="2400" b="1" dirty="0">
                <a:solidFill>
                  <a:schemeClr val="tx1"/>
                </a:solidFill>
                <a:latin typeface="+mn-ea"/>
                <a:cs typeface="+mn-ea"/>
                <a:sym typeface="+mn-ea"/>
              </a:rPr>
              <a:t>、</a:t>
            </a:r>
            <a:r>
              <a:rPr lang="zh-CN" altLang="en-US" sz="2400" b="1" dirty="0">
                <a:solidFill>
                  <a:srgbClr val="C00000"/>
                </a:solidFill>
                <a:latin typeface="+mn-ea"/>
                <a:cs typeface="+mn-ea"/>
                <a:sym typeface="+mn-ea"/>
              </a:rPr>
              <a:t>操作</a:t>
            </a:r>
            <a:r>
              <a:rPr lang="zh-CN" altLang="en-US" sz="2400" b="1" dirty="0">
                <a:solidFill>
                  <a:schemeClr val="tx1"/>
                </a:solidFill>
                <a:latin typeface="+mn-ea"/>
                <a:cs typeface="+mn-ea"/>
                <a:sym typeface="+mn-ea"/>
              </a:rPr>
              <a:t>）作为一个</a:t>
            </a:r>
            <a:r>
              <a:rPr lang="zh-CN" altLang="en-US" sz="2400" b="1" dirty="0">
                <a:solidFill>
                  <a:srgbClr val="C00000"/>
                </a:solidFill>
                <a:latin typeface="+mn-ea"/>
                <a:cs typeface="+mn-ea"/>
                <a:sym typeface="+mn-ea"/>
              </a:rPr>
              <a:t>不可分离的整体</a:t>
            </a:r>
            <a:r>
              <a:rPr lang="zh-CN" altLang="en-US" sz="2400" b="1" dirty="0">
                <a:solidFill>
                  <a:schemeClr val="tx1"/>
                </a:solidFill>
                <a:latin typeface="+mn-ea"/>
                <a:cs typeface="+mn-ea"/>
                <a:sym typeface="+mn-ea"/>
              </a:rPr>
              <a:t>，即为</a:t>
            </a:r>
            <a:r>
              <a:rPr lang="zh-CN" altLang="en-US" sz="2400" b="1" dirty="0">
                <a:solidFill>
                  <a:srgbClr val="C00000"/>
                </a:solidFill>
                <a:latin typeface="+mn-ea"/>
                <a:cs typeface="+mn-ea"/>
                <a:sym typeface="+mn-ea"/>
              </a:rPr>
              <a:t>软件对象 </a:t>
            </a:r>
            <a:r>
              <a:rPr lang="en-US" altLang="zh-CN" sz="2400" b="1" dirty="0">
                <a:latin typeface="+mn-ea"/>
                <a:cs typeface="+mn-ea"/>
                <a:sym typeface="+mn-ea"/>
              </a:rPr>
              <a:t>(</a:t>
            </a:r>
            <a:r>
              <a:rPr lang="zh-CN" altLang="en-US" sz="2400" b="1" dirty="0">
                <a:solidFill>
                  <a:srgbClr val="C00000"/>
                </a:solidFill>
                <a:latin typeface="+mn-ea"/>
                <a:cs typeface="+mn-ea"/>
                <a:sym typeface="+mn-ea"/>
              </a:rPr>
              <a:t>简称对象</a:t>
            </a:r>
            <a:r>
              <a:rPr lang="en-US" altLang="zh-CN" sz="2400" b="1" dirty="0">
                <a:latin typeface="+mn-ea"/>
                <a:cs typeface="+mn-ea"/>
                <a:sym typeface="+mn-ea"/>
              </a:rPr>
              <a:t>)</a:t>
            </a:r>
            <a:r>
              <a:rPr lang="zh-CN" altLang="en-US" sz="2400" b="1" dirty="0">
                <a:solidFill>
                  <a:schemeClr val="tx1"/>
                </a:solidFill>
                <a:latin typeface="+mn-ea"/>
                <a:cs typeface="+mn-ea"/>
                <a:sym typeface="+mn-ea"/>
              </a:rPr>
              <a:t>。</a:t>
            </a:r>
            <a:endParaRPr lang="zh-CN" altLang="en-US" sz="2400" dirty="0">
              <a:solidFill>
                <a:schemeClr val="tx1"/>
              </a:solidFill>
              <a:latin typeface="+mn-ea"/>
              <a:cs typeface="+mn-ea"/>
              <a:sym typeface="+mn-ea"/>
            </a:endParaRPr>
          </a:p>
        </p:txBody>
      </p:sp>
      <p:sp>
        <p:nvSpPr>
          <p:cNvPr id="43013" name="Rectangle 2"/>
          <p:cNvSpPr/>
          <p:nvPr/>
        </p:nvSpPr>
        <p:spPr>
          <a:xfrm>
            <a:off x="857250" y="3174577"/>
            <a:ext cx="3714750" cy="2971800"/>
          </a:xfrm>
          <a:prstGeom prst="rect">
            <a:avLst/>
          </a:prstGeom>
          <a:noFill/>
          <a:ln w="9525" cap="flat" cmpd="sng">
            <a:solidFill>
              <a:schemeClr val="tx1"/>
            </a:solidFill>
            <a:prstDash val="dash"/>
            <a:miter/>
            <a:headEnd type="none" w="med" len="med"/>
            <a:tailEnd type="none" w="med" len="med"/>
          </a:ln>
        </p:spPr>
        <p:txBody>
          <a:bodyPr wrap="none" anchor="ctr" anchorCtr="0"/>
          <a:lstStyle/>
          <a:p>
            <a:r>
              <a:rPr lang="zh-CN" altLang="en-US" sz="2400" b="1" dirty="0">
                <a:latin typeface="SimHei" panose="02010609060101010101" pitchFamily="49" charset="-122"/>
                <a:ea typeface="SimHei" panose="02010609060101010101" pitchFamily="49" charset="-122"/>
              </a:rPr>
              <a:t>对象</a:t>
            </a:r>
            <a:r>
              <a:rPr lang="en-US" altLang="zh-CN" sz="2400" b="1" dirty="0">
                <a:latin typeface="Helvetica" pitchFamily="2" charset="0"/>
                <a:ea typeface="SimHei" panose="02010609060101010101" pitchFamily="49" charset="-122"/>
              </a:rPr>
              <a:t>PointOne</a:t>
            </a:r>
            <a:r>
              <a:rPr lang="en-US" altLang="zh-CN" sz="2400" b="1" dirty="0">
                <a:latin typeface="SimHei" panose="02010609060101010101" pitchFamily="49" charset="-122"/>
                <a:ea typeface="SimHei" panose="02010609060101010101" pitchFamily="49" charset="-122"/>
              </a:rPr>
              <a:t> </a:t>
            </a:r>
          </a:p>
          <a:p>
            <a:pPr eaLnBrk="0" hangingPunct="0"/>
            <a:r>
              <a:rPr lang="zh-CN" altLang="en-US" sz="2400" b="1" dirty="0">
                <a:latin typeface="SimHei" panose="02010609060101010101" pitchFamily="49" charset="-122"/>
                <a:ea typeface="SimHei" panose="02010609060101010101" pitchFamily="49" charset="-122"/>
              </a:rPr>
              <a:t>变量：</a:t>
            </a:r>
          </a:p>
          <a:p>
            <a:pPr eaLnBrk="0" hangingPunct="0"/>
            <a:r>
              <a:rPr lang="zh-CN" altLang="en-US" sz="2400" b="1" dirty="0">
                <a:latin typeface="Helvetica" pitchFamily="2" charset="0"/>
                <a:ea typeface="SimHei" panose="02010609060101010101" pitchFamily="49" charset="-122"/>
              </a:rPr>
              <a:t>      </a:t>
            </a:r>
            <a:r>
              <a:rPr lang="en-US" altLang="zh-CN" sz="2400" b="1" dirty="0">
                <a:latin typeface="Helvetica" pitchFamily="2" charset="0"/>
                <a:ea typeface="SimHei" panose="02010609060101010101" pitchFamily="49" charset="-122"/>
              </a:rPr>
              <a:t>x：100</a:t>
            </a:r>
          </a:p>
          <a:p>
            <a:pPr eaLnBrk="0" hangingPunct="0"/>
            <a:r>
              <a:rPr lang="zh-CN" altLang="en-US" sz="2400" b="1" dirty="0">
                <a:latin typeface="Helvetica" pitchFamily="2" charset="0"/>
                <a:ea typeface="SimHei" panose="02010609060101010101" pitchFamily="49" charset="-122"/>
              </a:rPr>
              <a:t>      </a:t>
            </a:r>
            <a:r>
              <a:rPr lang="en-US" altLang="zh-CN" sz="2400" b="1" dirty="0">
                <a:latin typeface="Helvetica" pitchFamily="2" charset="0"/>
                <a:ea typeface="SimHei" panose="02010609060101010101" pitchFamily="49" charset="-122"/>
              </a:rPr>
              <a:t>y：20</a:t>
            </a:r>
            <a:endParaRPr lang="zh-CN" altLang="en-US" sz="2400" b="1" dirty="0">
              <a:latin typeface="Helvetica" pitchFamily="2" charset="0"/>
              <a:ea typeface="SimHei" panose="02010609060101010101" pitchFamily="49" charset="-122"/>
            </a:endParaRPr>
          </a:p>
          <a:p>
            <a:pPr eaLnBrk="0" hangingPunct="0"/>
            <a:r>
              <a:rPr lang="zh-CN" altLang="en-US" sz="2400" b="1" dirty="0">
                <a:latin typeface="SimHei" panose="02010609060101010101" pitchFamily="49" charset="-122"/>
                <a:ea typeface="SimHei" panose="02010609060101010101" pitchFamily="49" charset="-122"/>
              </a:rPr>
              <a:t>函数：</a:t>
            </a:r>
          </a:p>
          <a:p>
            <a:pPr eaLnBrk="0" hangingPunct="0"/>
            <a:r>
              <a:rPr lang="zh-CN" altLang="en-US" sz="2400" b="1" dirty="0">
                <a:latin typeface="SimHei" panose="02010609060101010101" pitchFamily="49" charset="-122"/>
                <a:ea typeface="SimHei" panose="02010609060101010101" pitchFamily="49" charset="-122"/>
              </a:rPr>
              <a:t>   </a:t>
            </a:r>
            <a:r>
              <a:rPr lang="en-US" altLang="zh-CN" sz="2400" b="1" dirty="0">
                <a:latin typeface="Helvetica" pitchFamily="2" charset="0"/>
                <a:ea typeface="SimHei" panose="02010609060101010101" pitchFamily="49" charset="-122"/>
              </a:rPr>
              <a:t>getX()</a:t>
            </a:r>
            <a:r>
              <a:rPr lang="en-US" altLang="zh-CN" sz="2400" b="1" dirty="0">
                <a:latin typeface="SimHei" panose="02010609060101010101" pitchFamily="49" charset="-122"/>
                <a:ea typeface="SimHei" panose="02010609060101010101" pitchFamily="49" charset="-122"/>
              </a:rPr>
              <a:t>：</a:t>
            </a:r>
            <a:r>
              <a:rPr lang="zh-CN" altLang="en-US" sz="2400" b="1" dirty="0">
                <a:latin typeface="SimHei" panose="02010609060101010101" pitchFamily="49" charset="-122"/>
                <a:ea typeface="SimHei" panose="02010609060101010101" pitchFamily="49" charset="-122"/>
              </a:rPr>
              <a:t>返回</a:t>
            </a:r>
            <a:r>
              <a:rPr lang="en-US" altLang="zh-CN" sz="2400" b="1" dirty="0">
                <a:latin typeface="Helvetica" pitchFamily="2" charset="0"/>
                <a:ea typeface="SimHei" panose="02010609060101010101" pitchFamily="49" charset="-122"/>
              </a:rPr>
              <a:t>x</a:t>
            </a:r>
            <a:r>
              <a:rPr lang="zh-CN" altLang="en-US" sz="2400" b="1" dirty="0">
                <a:latin typeface="SimHei" panose="02010609060101010101" pitchFamily="49" charset="-122"/>
                <a:ea typeface="SimHei" panose="02010609060101010101" pitchFamily="49" charset="-122"/>
              </a:rPr>
              <a:t>的值</a:t>
            </a:r>
          </a:p>
          <a:p>
            <a:pPr eaLnBrk="0" hangingPunct="0"/>
            <a:r>
              <a:rPr lang="zh-CN" altLang="en-US" sz="2400" b="1" dirty="0">
                <a:latin typeface="SimHei" panose="02010609060101010101" pitchFamily="49" charset="-122"/>
                <a:ea typeface="SimHei" panose="02010609060101010101" pitchFamily="49" charset="-122"/>
              </a:rPr>
              <a:t>   </a:t>
            </a:r>
            <a:r>
              <a:rPr lang="en-US" altLang="zh-CN" sz="2400" b="1" dirty="0">
                <a:latin typeface="Helvetica" pitchFamily="2" charset="0"/>
                <a:ea typeface="SimHei" panose="02010609060101010101" pitchFamily="49" charset="-122"/>
              </a:rPr>
              <a:t>getY()</a:t>
            </a:r>
            <a:r>
              <a:rPr lang="en-US" altLang="zh-CN" sz="2400" b="1" dirty="0">
                <a:latin typeface="SimHei" panose="02010609060101010101" pitchFamily="49" charset="-122"/>
                <a:ea typeface="SimHei" panose="02010609060101010101" pitchFamily="49" charset="-122"/>
              </a:rPr>
              <a:t>：</a:t>
            </a:r>
            <a:r>
              <a:rPr lang="zh-CN" altLang="en-US" sz="2400" b="1" dirty="0">
                <a:latin typeface="SimHei" panose="02010609060101010101" pitchFamily="49" charset="-122"/>
                <a:ea typeface="SimHei" panose="02010609060101010101" pitchFamily="49" charset="-122"/>
              </a:rPr>
              <a:t>返回</a:t>
            </a:r>
            <a:r>
              <a:rPr lang="en-US" altLang="zh-CN" sz="2400" b="1" dirty="0">
                <a:latin typeface="Helvetica" pitchFamily="2" charset="0"/>
                <a:ea typeface="SimHei" panose="02010609060101010101" pitchFamily="49" charset="-122"/>
              </a:rPr>
              <a:t>y</a:t>
            </a:r>
            <a:r>
              <a:rPr lang="zh-CN" altLang="en-US" sz="2400" b="1" dirty="0">
                <a:latin typeface="SimHei" panose="02010609060101010101" pitchFamily="49" charset="-122"/>
                <a:ea typeface="SimHei" panose="02010609060101010101" pitchFamily="49" charset="-122"/>
              </a:rPr>
              <a:t>的值</a:t>
            </a:r>
          </a:p>
        </p:txBody>
      </p:sp>
      <p:sp>
        <p:nvSpPr>
          <p:cNvPr id="38918" name="Rectangle 5"/>
          <p:cNvSpPr/>
          <p:nvPr>
            <p:custDataLst>
              <p:tags r:id="rId4"/>
            </p:custDataLst>
          </p:nvPr>
        </p:nvSpPr>
        <p:spPr>
          <a:xfrm>
            <a:off x="4689566" y="3174577"/>
            <a:ext cx="3584121" cy="2971800"/>
          </a:xfrm>
          <a:prstGeom prst="rect">
            <a:avLst/>
          </a:prstGeom>
          <a:noFill/>
          <a:ln w="9525" cap="flat" cmpd="sng">
            <a:solidFill>
              <a:schemeClr val="tx1"/>
            </a:solidFill>
            <a:prstDash val="dash"/>
            <a:miter/>
            <a:headEnd type="none" w="med" len="med"/>
            <a:tailEnd type="none" w="med" len="med"/>
          </a:ln>
        </p:spPr>
        <p:txBody>
          <a:bodyPr wrap="none" anchor="ctr" anchorCtr="0"/>
          <a:lstStyle/>
          <a:p>
            <a:r>
              <a:rPr lang="zh-CN" altLang="en-US" sz="2400" b="1" dirty="0">
                <a:latin typeface="SimHei" panose="02010609060101010101" pitchFamily="49" charset="-122"/>
                <a:ea typeface="SimHei" panose="02010609060101010101" pitchFamily="49" charset="-122"/>
              </a:rPr>
              <a:t>对象</a:t>
            </a:r>
            <a:r>
              <a:rPr lang="en-US" altLang="zh-CN" sz="2400" b="1" dirty="0">
                <a:latin typeface="Helvetica" pitchFamily="2" charset="0"/>
                <a:ea typeface="SimHei" panose="02010609060101010101" pitchFamily="49" charset="-122"/>
              </a:rPr>
              <a:t>PointTwo</a:t>
            </a:r>
            <a:r>
              <a:rPr lang="en-US" altLang="zh-CN" sz="2400" b="1" dirty="0">
                <a:latin typeface="SimHei" panose="02010609060101010101" pitchFamily="49" charset="-122"/>
                <a:ea typeface="SimHei" panose="02010609060101010101" pitchFamily="49" charset="-122"/>
              </a:rPr>
              <a:t> </a:t>
            </a:r>
          </a:p>
          <a:p>
            <a:pPr eaLnBrk="0" hangingPunct="0"/>
            <a:r>
              <a:rPr lang="zh-CN" altLang="en-US" sz="2400" b="1" dirty="0">
                <a:latin typeface="SimHei" panose="02010609060101010101" pitchFamily="49" charset="-122"/>
                <a:ea typeface="SimHei" panose="02010609060101010101" pitchFamily="49" charset="-122"/>
              </a:rPr>
              <a:t>变量：</a:t>
            </a:r>
          </a:p>
          <a:p>
            <a:pPr eaLnBrk="0" hangingPunct="0"/>
            <a:r>
              <a:rPr lang="zh-CN" altLang="en-US" sz="2400" b="1" dirty="0">
                <a:latin typeface="Helvetica" pitchFamily="2" charset="0"/>
                <a:ea typeface="SimHei" panose="02010609060101010101" pitchFamily="49" charset="-122"/>
              </a:rPr>
              <a:t>      </a:t>
            </a:r>
            <a:r>
              <a:rPr lang="en-US" altLang="zh-CN" sz="2400" b="1" dirty="0">
                <a:latin typeface="Helvetica" pitchFamily="2" charset="0"/>
                <a:ea typeface="SimHei" panose="02010609060101010101" pitchFamily="49" charset="-122"/>
              </a:rPr>
              <a:t>x：300</a:t>
            </a:r>
          </a:p>
          <a:p>
            <a:pPr eaLnBrk="0" hangingPunct="0"/>
            <a:r>
              <a:rPr lang="en-US" altLang="zh-CN" sz="2400" b="1" dirty="0">
                <a:latin typeface="Helvetica" pitchFamily="2" charset="0"/>
                <a:ea typeface="SimHei" panose="02010609060101010101" pitchFamily="49" charset="-122"/>
              </a:rPr>
              <a:t>      y：500</a:t>
            </a:r>
          </a:p>
          <a:p>
            <a:pPr eaLnBrk="0" hangingPunct="0"/>
            <a:r>
              <a:rPr lang="zh-CN" altLang="en-US" sz="2400" b="1" dirty="0">
                <a:latin typeface="SimHei" panose="02010609060101010101" pitchFamily="49" charset="-122"/>
                <a:ea typeface="SimHei" panose="02010609060101010101" pitchFamily="49" charset="-122"/>
              </a:rPr>
              <a:t>函数：</a:t>
            </a:r>
          </a:p>
          <a:p>
            <a:pPr eaLnBrk="0" hangingPunct="0"/>
            <a:r>
              <a:rPr lang="zh-CN" altLang="en-US" sz="2400" b="1" dirty="0">
                <a:latin typeface="Helvetica" pitchFamily="2" charset="0"/>
                <a:ea typeface="SimHei" panose="02010609060101010101" pitchFamily="49" charset="-122"/>
              </a:rPr>
              <a:t>      </a:t>
            </a:r>
            <a:r>
              <a:rPr lang="en-US" altLang="zh-CN" sz="2400" b="1" dirty="0">
                <a:latin typeface="Helvetica" pitchFamily="2" charset="0"/>
                <a:ea typeface="SimHei" panose="02010609060101010101" pitchFamily="49" charset="-122"/>
              </a:rPr>
              <a:t>getX()：</a:t>
            </a:r>
            <a:r>
              <a:rPr lang="zh-CN" altLang="en-US" sz="2400" b="1" dirty="0">
                <a:latin typeface="SimHei" panose="02010609060101010101" pitchFamily="49" charset="-122"/>
                <a:ea typeface="SimHei" panose="02010609060101010101" pitchFamily="49" charset="-122"/>
              </a:rPr>
              <a:t>返回</a:t>
            </a:r>
            <a:r>
              <a:rPr lang="en-US" altLang="zh-CN" sz="2400" b="1" dirty="0">
                <a:latin typeface="Helvetica" pitchFamily="2" charset="0"/>
                <a:ea typeface="SimHei" panose="02010609060101010101" pitchFamily="49" charset="-122"/>
              </a:rPr>
              <a:t>x</a:t>
            </a:r>
            <a:r>
              <a:rPr lang="zh-CN" altLang="en-US" sz="2400" b="1" dirty="0">
                <a:latin typeface="SimHei" panose="02010609060101010101" pitchFamily="49" charset="-122"/>
                <a:ea typeface="SimHei" panose="02010609060101010101" pitchFamily="49" charset="-122"/>
              </a:rPr>
              <a:t>的值</a:t>
            </a:r>
          </a:p>
          <a:p>
            <a:pPr eaLnBrk="0" hangingPunct="0"/>
            <a:r>
              <a:rPr lang="zh-CN" altLang="en-US" sz="2400" b="1" dirty="0">
                <a:latin typeface="Helvetica" pitchFamily="2" charset="0"/>
                <a:ea typeface="SimHei" panose="02010609060101010101" pitchFamily="49" charset="-122"/>
              </a:rPr>
              <a:t>      </a:t>
            </a:r>
            <a:r>
              <a:rPr lang="en-US" altLang="zh-CN" sz="2400" b="1" dirty="0">
                <a:latin typeface="Helvetica" pitchFamily="2" charset="0"/>
                <a:ea typeface="SimHei" panose="02010609060101010101" pitchFamily="49" charset="-122"/>
              </a:rPr>
              <a:t>getY()：</a:t>
            </a:r>
            <a:r>
              <a:rPr lang="zh-CN" altLang="en-US" sz="2400" b="1" dirty="0">
                <a:latin typeface="SimHei" panose="02010609060101010101" pitchFamily="49" charset="-122"/>
                <a:ea typeface="SimHei" panose="02010609060101010101" pitchFamily="49" charset="-122"/>
              </a:rPr>
              <a:t>返回</a:t>
            </a:r>
            <a:r>
              <a:rPr lang="en-US" altLang="zh-CN" sz="2400" b="1" dirty="0">
                <a:latin typeface="Helvetica" pitchFamily="2" charset="0"/>
                <a:ea typeface="SimHei" panose="02010609060101010101" pitchFamily="49" charset="-122"/>
              </a:rPr>
              <a:t>y</a:t>
            </a:r>
            <a:r>
              <a:rPr lang="zh-CN" altLang="en-US" sz="2400" b="1" dirty="0">
                <a:latin typeface="SimHei" panose="02010609060101010101" pitchFamily="49" charset="-122"/>
                <a:ea typeface="SimHei" panose="02010609060101010101" pitchFamily="49" charset="-122"/>
              </a:rPr>
              <a:t>的值 </a:t>
            </a:r>
          </a:p>
        </p:txBody>
      </p:sp>
      <p:sp>
        <p:nvSpPr>
          <p:cNvPr id="43015" name="Rectangle 7"/>
          <p:cNvSpPr/>
          <p:nvPr>
            <p:custDataLst>
              <p:tags r:id="rId5"/>
            </p:custDataLst>
          </p:nvPr>
        </p:nvSpPr>
        <p:spPr>
          <a:xfrm>
            <a:off x="857250" y="2706412"/>
            <a:ext cx="7429500" cy="457200"/>
          </a:xfrm>
          <a:prstGeom prst="rect">
            <a:avLst/>
          </a:prstGeom>
          <a:solidFill>
            <a:srgbClr val="C00000"/>
          </a:solidFill>
          <a:ln w="9525">
            <a:noFill/>
          </a:ln>
        </p:spPr>
        <p:txBody>
          <a:bodyPr wrap="square" anchor="t" anchorCtr="0">
            <a:spAutoFit/>
          </a:bodyPr>
          <a:lstStyle/>
          <a:p>
            <a:pPr algn="ctr"/>
            <a:r>
              <a:rPr lang="zh-CN" altLang="en-US" sz="2400" b="1" dirty="0">
                <a:solidFill>
                  <a:schemeClr val="bg1"/>
                </a:solidFill>
                <a:latin typeface="SimHei" panose="02010609060101010101" pitchFamily="49" charset="-122"/>
                <a:ea typeface="SimHei" panose="02010609060101010101" pitchFamily="49" charset="-122"/>
              </a:rPr>
              <a:t>示例：两个二维平面上的点对象</a:t>
            </a:r>
          </a:p>
        </p:txBody>
      </p:sp>
      <p:sp>
        <p:nvSpPr>
          <p:cNvPr id="8" name="Rectangle 7">
            <a:extLst>
              <a:ext uri="{FF2B5EF4-FFF2-40B4-BE49-F238E27FC236}">
                <a16:creationId xmlns:a16="http://schemas.microsoft.com/office/drawing/2014/main" id="{207B2A90-FEEA-445C-9299-DAE0F4996C6D}"/>
              </a:ext>
            </a:extLst>
          </p:cNvPr>
          <p:cNvSpPr>
            <a:spLocks noGrp="1"/>
          </p:cNvSpPr>
          <p:nvPr>
            <p:ph idx="1"/>
            <p:custDataLst>
              <p:tags r:id="rId6"/>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对象概念</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43015"/>
                                        </p:tgtEl>
                                        <p:attrNameLst>
                                          <p:attrName>style.visibility</p:attrName>
                                        </p:attrNameLst>
                                      </p:cBhvr>
                                      <p:to>
                                        <p:strVal val="visible"/>
                                      </p:to>
                                    </p:set>
                                    <p:animEffect transition="in" filter="dissolve">
                                      <p:cBhvr>
                                        <p:cTn id="11" dur="500"/>
                                        <p:tgtEl>
                                          <p:spTgt spid="43015"/>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3013"/>
                                        </p:tgtEl>
                                        <p:attrNameLst>
                                          <p:attrName>style.visibility</p:attrName>
                                        </p:attrNameLst>
                                      </p:cBhvr>
                                      <p:to>
                                        <p:strVal val="visible"/>
                                      </p:to>
                                    </p:set>
                                    <p:animEffect transition="in" filter="dissolve">
                                      <p:cBhvr>
                                        <p:cTn id="14" dur="500"/>
                                        <p:tgtEl>
                                          <p:spTgt spid="43013"/>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38918"/>
                                        </p:tgtEl>
                                        <p:attrNameLst>
                                          <p:attrName>style.visibility</p:attrName>
                                        </p:attrNameLst>
                                      </p:cBhvr>
                                      <p:to>
                                        <p:strVal val="visible"/>
                                      </p:to>
                                    </p:set>
                                    <p:animEffect transition="in" filter="dissolve">
                                      <p:cBhvr>
                                        <p:cTn id="17" dur="500"/>
                                        <p:tgtEl>
                                          <p:spTgt spid="38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3" grpId="0" animBg="1"/>
      <p:bldP spid="38918" grpId="0" bldLvl="0" animBg="1"/>
      <p:bldP spid="4301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15</a:t>
            </a:fld>
            <a:endParaRPr kumimoji="1" lang="zh-CN" altLang="en-US" sz="900"/>
          </a:p>
        </p:txBody>
      </p:sp>
      <p:pic>
        <p:nvPicPr>
          <p:cNvPr id="11" name="西北工业大学"/>
          <p:cNvPicPr>
            <a:picLocks noChangeAspect="1"/>
          </p:cNvPicPr>
          <p:nvPr>
            <p:custDataLst>
              <p:tags r:id="rId2"/>
            </p:custDataLst>
          </p:nvPr>
        </p:nvPicPr>
        <p:blipFill>
          <a:blip r:embed="rId10"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1"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5192394" y="2177097"/>
            <a:ext cx="3599594" cy="3126105"/>
            <a:chOff x="8310" y="3348"/>
            <a:chExt cx="4560" cy="4923"/>
          </a:xfrm>
        </p:grpSpPr>
        <p:sp>
          <p:nvSpPr>
            <p:cNvPr id="45061" name="Rectangle 6"/>
            <p:cNvSpPr/>
            <p:nvPr>
              <p:custDataLst>
                <p:tags r:id="rId6"/>
              </p:custDataLst>
            </p:nvPr>
          </p:nvSpPr>
          <p:spPr>
            <a:xfrm>
              <a:off x="8310" y="3348"/>
              <a:ext cx="4560" cy="4200"/>
            </a:xfrm>
            <a:prstGeom prst="rect">
              <a:avLst/>
            </a:prstGeom>
            <a:noFill/>
            <a:ln w="9525" cap="flat" cmpd="sng">
              <a:solidFill>
                <a:schemeClr val="tx1"/>
              </a:solidFill>
              <a:prstDash val="dash"/>
              <a:miter/>
              <a:headEnd type="none" w="med" len="med"/>
              <a:tailEnd type="none" w="med" len="med"/>
            </a:ln>
          </p:spPr>
          <p:txBody>
            <a:bodyPr wrap="none" anchor="ctr" anchorCtr="0"/>
            <a:lstStyle/>
            <a:p>
              <a:r>
                <a:rPr lang="zh-CN" altLang="en-US" sz="2400" b="1" dirty="0">
                  <a:latin typeface="SimHei" panose="02010609060101010101" pitchFamily="49" charset="-122"/>
                  <a:ea typeface="SimHei" panose="02010609060101010101" pitchFamily="49" charset="-122"/>
                </a:rPr>
                <a:t>类</a:t>
              </a:r>
              <a:r>
                <a:rPr lang="en-US" altLang="zh-CN" sz="2400" b="1" dirty="0">
                  <a:latin typeface="Helvetica" pitchFamily="2" charset="0"/>
                  <a:ea typeface="SimHei" panose="02010609060101010101" pitchFamily="49" charset="-122"/>
                </a:rPr>
                <a:t>Point2D</a:t>
              </a:r>
              <a:r>
                <a:rPr lang="en-US" altLang="zh-CN" sz="2400" b="1" dirty="0">
                  <a:latin typeface="SimHei" panose="02010609060101010101" pitchFamily="49" charset="-122"/>
                  <a:ea typeface="SimHei" panose="02010609060101010101" pitchFamily="49" charset="-122"/>
                </a:rPr>
                <a:t> </a:t>
              </a:r>
            </a:p>
            <a:p>
              <a:r>
                <a:rPr lang="zh-CN" altLang="en-US" sz="2400" b="1" dirty="0">
                  <a:latin typeface="SimHei" panose="02010609060101010101" pitchFamily="49" charset="-122"/>
                  <a:ea typeface="SimHei" panose="02010609060101010101" pitchFamily="49" charset="-122"/>
                </a:rPr>
                <a:t>属性：</a:t>
              </a:r>
            </a:p>
            <a:p>
              <a:r>
                <a:rPr lang="zh-CN" altLang="en-US" sz="2400" b="1" dirty="0">
                  <a:latin typeface="SimHei" panose="02010609060101010101" pitchFamily="49" charset="-122"/>
                  <a:ea typeface="SimHei" panose="02010609060101010101" pitchFamily="49" charset="-122"/>
                </a:rPr>
                <a:t>   </a:t>
              </a:r>
              <a:r>
                <a:rPr lang="en-US" altLang="zh-CN" sz="2400" b="1" dirty="0">
                  <a:latin typeface="Helvetica" pitchFamily="2" charset="0"/>
                  <a:ea typeface="SimHei" panose="02010609060101010101" pitchFamily="49" charset="-122"/>
                </a:rPr>
                <a:t>x：int</a:t>
              </a:r>
            </a:p>
            <a:p>
              <a:r>
                <a:rPr lang="en-US" altLang="zh-CN" sz="2400" b="1" dirty="0">
                  <a:latin typeface="SimHei" panose="02010609060101010101" pitchFamily="49" charset="-122"/>
                  <a:ea typeface="SimHei" panose="02010609060101010101" pitchFamily="49" charset="-122"/>
                </a:rPr>
                <a:t>   </a:t>
              </a:r>
              <a:r>
                <a:rPr lang="en-US" altLang="zh-CN" sz="2400" b="1" dirty="0">
                  <a:latin typeface="Helvetica" pitchFamily="2" charset="0"/>
                  <a:ea typeface="SimHei" panose="02010609060101010101" pitchFamily="49" charset="-122"/>
                </a:rPr>
                <a:t>y：int</a:t>
              </a:r>
            </a:p>
            <a:p>
              <a:r>
                <a:rPr lang="zh-CN" altLang="en-US" sz="2400" b="1" dirty="0">
                  <a:latin typeface="SimHei" panose="02010609060101010101" pitchFamily="49" charset="-122"/>
                  <a:ea typeface="SimHei" panose="02010609060101010101" pitchFamily="49" charset="-122"/>
                </a:rPr>
                <a:t>操作：</a:t>
              </a:r>
            </a:p>
            <a:p>
              <a:r>
                <a:rPr lang="zh-CN" altLang="en-US" sz="2400" b="1" dirty="0">
                  <a:latin typeface="SimHei" panose="02010609060101010101" pitchFamily="49" charset="-122"/>
                  <a:ea typeface="SimHei" panose="02010609060101010101" pitchFamily="49" charset="-122"/>
                </a:rPr>
                <a:t>   </a:t>
              </a:r>
              <a:r>
                <a:rPr lang="en-US" altLang="zh-CN" sz="2400" b="1" dirty="0">
                  <a:latin typeface="Helvetica" pitchFamily="2" charset="0"/>
                  <a:ea typeface="SimHei" panose="02010609060101010101" pitchFamily="49" charset="-122"/>
                </a:rPr>
                <a:t>getX()：</a:t>
              </a:r>
              <a:r>
                <a:rPr lang="zh-CN" altLang="en-US" sz="2400" b="1" dirty="0">
                  <a:latin typeface="SimHei" panose="02010609060101010101" pitchFamily="49" charset="-122"/>
                  <a:ea typeface="SimHei" panose="02010609060101010101" pitchFamily="49" charset="-122"/>
                </a:rPr>
                <a:t>返回</a:t>
              </a:r>
              <a:r>
                <a:rPr lang="en-US" altLang="zh-CN" sz="2400" b="1" dirty="0">
                  <a:latin typeface="Helvetica" pitchFamily="2" charset="0"/>
                  <a:ea typeface="SimHei" panose="02010609060101010101" pitchFamily="49" charset="-122"/>
                </a:rPr>
                <a:t>x</a:t>
              </a:r>
              <a:r>
                <a:rPr lang="zh-CN" altLang="en-US" sz="2400" b="1" dirty="0">
                  <a:latin typeface="SimHei" panose="02010609060101010101" pitchFamily="49" charset="-122"/>
                  <a:ea typeface="SimHei" panose="02010609060101010101" pitchFamily="49" charset="-122"/>
                </a:rPr>
                <a:t>的值</a:t>
              </a:r>
            </a:p>
            <a:p>
              <a:r>
                <a:rPr lang="zh-CN" altLang="en-US" sz="2400" b="1" dirty="0">
                  <a:latin typeface="SimHei" panose="02010609060101010101" pitchFamily="49" charset="-122"/>
                  <a:ea typeface="SimHei" panose="02010609060101010101" pitchFamily="49" charset="-122"/>
                </a:rPr>
                <a:t>   </a:t>
              </a:r>
              <a:r>
                <a:rPr lang="en-US" altLang="zh-CN" sz="2400" b="1" dirty="0">
                  <a:latin typeface="Helvetica" pitchFamily="2" charset="0"/>
                  <a:ea typeface="SimHei" panose="02010609060101010101" pitchFamily="49" charset="-122"/>
                </a:rPr>
                <a:t>getY()：</a:t>
              </a:r>
              <a:r>
                <a:rPr lang="zh-CN" altLang="en-US" sz="2400" b="1" dirty="0">
                  <a:latin typeface="SimHei" panose="02010609060101010101" pitchFamily="49" charset="-122"/>
                  <a:ea typeface="SimHei" panose="02010609060101010101" pitchFamily="49" charset="-122"/>
                </a:rPr>
                <a:t>返回</a:t>
              </a:r>
              <a:r>
                <a:rPr lang="en-US" altLang="zh-CN" sz="2400" b="1" dirty="0">
                  <a:latin typeface="Helvetica" pitchFamily="2" charset="0"/>
                  <a:ea typeface="SimHei" panose="02010609060101010101" pitchFamily="49" charset="-122"/>
                </a:rPr>
                <a:t>y</a:t>
              </a:r>
              <a:r>
                <a:rPr lang="zh-CN" altLang="en-US" sz="2400" b="1" dirty="0">
                  <a:latin typeface="SimHei" panose="02010609060101010101" pitchFamily="49" charset="-122"/>
                  <a:ea typeface="SimHei" panose="02010609060101010101" pitchFamily="49" charset="-122"/>
                </a:rPr>
                <a:t>的值 </a:t>
              </a:r>
            </a:p>
          </p:txBody>
        </p:sp>
        <p:sp>
          <p:nvSpPr>
            <p:cNvPr id="45062" name="Rectangle 8"/>
            <p:cNvSpPr/>
            <p:nvPr>
              <p:custDataLst>
                <p:tags r:id="rId7"/>
              </p:custDataLst>
            </p:nvPr>
          </p:nvSpPr>
          <p:spPr>
            <a:xfrm>
              <a:off x="8310" y="7544"/>
              <a:ext cx="4560" cy="727"/>
            </a:xfrm>
            <a:prstGeom prst="rect">
              <a:avLst/>
            </a:prstGeom>
            <a:solidFill>
              <a:srgbClr val="C00000"/>
            </a:solidFill>
            <a:ln w="9525">
              <a:noFill/>
            </a:ln>
          </p:spPr>
          <p:txBody>
            <a:bodyPr wrap="square" anchor="t" anchorCtr="0">
              <a:spAutoFit/>
            </a:bodyPr>
            <a:lstStyle/>
            <a:p>
              <a:pPr algn="ctr"/>
              <a:r>
                <a:rPr lang="zh-CN" altLang="en-US" sz="2400" b="1" dirty="0">
                  <a:solidFill>
                    <a:schemeClr val="bg1"/>
                  </a:solidFill>
                  <a:latin typeface="SimHei" panose="02010609060101010101" pitchFamily="49" charset="-122"/>
                  <a:ea typeface="SimHei" panose="02010609060101010101" pitchFamily="49" charset="-122"/>
                </a:rPr>
                <a:t>类</a:t>
              </a:r>
              <a:r>
                <a:rPr lang="en-US" altLang="zh-CN" sz="2400" b="1" dirty="0">
                  <a:solidFill>
                    <a:schemeClr val="bg1"/>
                  </a:solidFill>
                  <a:latin typeface="Helvetica" pitchFamily="2" charset="0"/>
                  <a:ea typeface="SimHei" panose="02010609060101010101" pitchFamily="49" charset="-122"/>
                </a:rPr>
                <a:t>Point2D</a:t>
              </a:r>
              <a:r>
                <a:rPr lang="zh-CN" altLang="en-US" sz="2400" b="1" dirty="0">
                  <a:solidFill>
                    <a:schemeClr val="bg1"/>
                  </a:solidFill>
                  <a:latin typeface="SimHei" panose="02010609060101010101" pitchFamily="49" charset="-122"/>
                  <a:ea typeface="SimHei" panose="02010609060101010101" pitchFamily="49" charset="-122"/>
                </a:rPr>
                <a:t>图示</a:t>
              </a:r>
            </a:p>
          </p:txBody>
        </p:sp>
      </p:grpSp>
      <p:sp>
        <p:nvSpPr>
          <p:cNvPr id="9" name="标题 1"/>
          <p:cNvSpPr>
            <a:spLocks noGrp="1"/>
          </p:cNvSpPr>
          <p:nvPr>
            <p:custDataLst>
              <p:tags r:id="rId4"/>
            </p:custDataLst>
          </p:nvPr>
        </p:nvSpPr>
        <p:spPr>
          <a:xfrm>
            <a:off x="137160" y="262890"/>
            <a:ext cx="650303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sz="3200" dirty="0">
                <a:solidFill>
                  <a:schemeClr val="bg1"/>
                </a:solidFill>
              </a:rPr>
              <a:t>1.1.2  </a:t>
            </a:r>
            <a:r>
              <a:rPr kumimoji="1" lang="zh-CN" altLang="en-US" sz="3200" dirty="0">
                <a:solidFill>
                  <a:schemeClr val="bg1"/>
                </a:solidFill>
              </a:rPr>
              <a:t>类与对象</a:t>
            </a:r>
            <a:r>
              <a:rPr kumimoji="1" lang="en-US" altLang="zh-CN" sz="2400" dirty="0">
                <a:solidFill>
                  <a:schemeClr val="bg1"/>
                </a:solidFill>
              </a:rPr>
              <a:t>2/6</a:t>
            </a:r>
          </a:p>
        </p:txBody>
      </p:sp>
      <p:sp>
        <p:nvSpPr>
          <p:cNvPr id="8" name="Rectangle 7">
            <a:extLst>
              <a:ext uri="{FF2B5EF4-FFF2-40B4-BE49-F238E27FC236}">
                <a16:creationId xmlns:a16="http://schemas.microsoft.com/office/drawing/2014/main" id="{A833DDF3-C1DB-CAA3-4E9F-739CC8AB3044}"/>
              </a:ext>
            </a:extLst>
          </p:cNvPr>
          <p:cNvSpPr>
            <a:spLocks noGrp="1"/>
          </p:cNvSpPr>
          <p:nvPr>
            <p:ph idx="1"/>
            <p:custDataLst>
              <p:tags r:id="rId5"/>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类的</a:t>
            </a:r>
            <a:r>
              <a:rPr kumimoji="1" lang="zh-CN" altLang="en-US" sz="2700" b="1" dirty="0">
                <a:solidFill>
                  <a:srgbClr val="104EA2"/>
                </a:solidFill>
              </a:rPr>
              <a:t>概念</a:t>
            </a:r>
            <a:endParaRPr kumimoji="1" lang="en-US" altLang="zh-CN" sz="2700" b="1" dirty="0">
              <a:solidFill>
                <a:srgbClr val="104EA2"/>
              </a:solidFill>
            </a:endParaRPr>
          </a:p>
        </p:txBody>
      </p:sp>
      <p:sp>
        <p:nvSpPr>
          <p:cNvPr id="12" name="文本框 11">
            <a:extLst>
              <a:ext uri="{FF2B5EF4-FFF2-40B4-BE49-F238E27FC236}">
                <a16:creationId xmlns:a16="http://schemas.microsoft.com/office/drawing/2014/main" id="{F33FC70E-B5FF-E928-1519-112432CE771B}"/>
              </a:ext>
            </a:extLst>
          </p:cNvPr>
          <p:cNvSpPr txBox="1"/>
          <p:nvPr/>
        </p:nvSpPr>
        <p:spPr>
          <a:xfrm>
            <a:off x="352012" y="1754950"/>
            <a:ext cx="4517531" cy="430214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2400" b="1"/>
              <a:t>现实世界中任何实体都可</a:t>
            </a:r>
            <a:r>
              <a:rPr lang="zh-CN" altLang="en-US" sz="2400" b="1">
                <a:solidFill>
                  <a:srgbClr val="C00000"/>
                </a:solidFill>
              </a:rPr>
              <a:t>归属于某类事物</a:t>
            </a:r>
            <a:r>
              <a:rPr lang="zh-CN" altLang="en-US" sz="2400" b="1"/>
              <a:t>，任何对象都是某一类事物的实例。所有二维点对象的</a:t>
            </a:r>
            <a:r>
              <a:rPr lang="zh-CN" altLang="en-US" sz="2400" b="1">
                <a:solidFill>
                  <a:srgbClr val="C00000"/>
                </a:solidFill>
              </a:rPr>
              <a:t>共性抽取出来，形成类</a:t>
            </a:r>
            <a:r>
              <a:rPr lang="en-US" altLang="zh-CN" sz="2400" b="1">
                <a:solidFill>
                  <a:srgbClr val="C00000"/>
                </a:solidFill>
              </a:rPr>
              <a:t>Point2D</a:t>
            </a:r>
            <a:r>
              <a:rPr lang="zh-CN" altLang="en-US" sz="2400" b="1">
                <a:solidFill>
                  <a:srgbClr val="C00000"/>
                </a:solidFill>
              </a:rPr>
              <a:t>：</a:t>
            </a:r>
            <a:endParaRPr lang="en-US" altLang="zh-CN" sz="2400" b="1">
              <a:solidFill>
                <a:srgbClr val="C00000"/>
              </a:solidFill>
            </a:endParaRPr>
          </a:p>
          <a:p>
            <a:pPr marL="742950" lvl="1" indent="-285750">
              <a:lnSpc>
                <a:spcPct val="150000"/>
              </a:lnSpc>
              <a:buFont typeface="Arial" panose="020B0604020202020204" pitchFamily="34" charset="0"/>
              <a:buChar char="•"/>
            </a:pPr>
            <a:r>
              <a:rPr lang="en-US" altLang="zh-CN" sz="2400" b="1"/>
              <a:t>x</a:t>
            </a:r>
            <a:r>
              <a:rPr lang="zh-CN" altLang="en-US" sz="2400" b="1"/>
              <a:t>坐标和</a:t>
            </a:r>
            <a:r>
              <a:rPr lang="en-US" altLang="zh-CN" sz="2400" b="1"/>
              <a:t>y</a:t>
            </a:r>
            <a:r>
              <a:rPr lang="zh-CN" altLang="en-US" sz="2400" b="1"/>
              <a:t>坐标，以及函数</a:t>
            </a:r>
            <a:r>
              <a:rPr lang="en-US" altLang="zh-CN" sz="2400" b="1"/>
              <a:t>getX()</a:t>
            </a:r>
            <a:r>
              <a:rPr lang="zh-CN" altLang="en-US" sz="2400" b="1"/>
              <a:t>和</a:t>
            </a:r>
            <a:r>
              <a:rPr lang="en-US" altLang="zh-CN" sz="2400" b="1"/>
              <a:t>getY()</a:t>
            </a:r>
          </a:p>
          <a:p>
            <a:pPr marL="285750" indent="-285750">
              <a:lnSpc>
                <a:spcPct val="150000"/>
              </a:lnSpc>
              <a:buFont typeface="Arial" panose="020B0604020202020204" pitchFamily="34" charset="0"/>
              <a:buChar char="•"/>
            </a:pPr>
            <a:endParaRPr kumimoji="1"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43019" y="3927641"/>
            <a:ext cx="5845175" cy="584775"/>
          </a:xfrm>
          <a:prstGeom prst="rect">
            <a:avLst/>
          </a:prstGeom>
          <a:noFill/>
        </p:spPr>
        <p:txBody>
          <a:bodyPr wrap="square" rtlCol="0" anchor="t">
            <a:spAutoFit/>
          </a:bodyPr>
          <a:lstStyle/>
          <a:p>
            <a:pPr algn="dist"/>
            <a:r>
              <a:rPr kumimoji="1" lang="zh-CN" altLang="en-US" sz="3200" b="1" kern="0" dirty="0">
                <a:latin typeface="SimHei" panose="02010609060101010101" pitchFamily="49" charset="-122"/>
                <a:ea typeface="SimHei" panose="02010609060101010101" pitchFamily="49" charset="-122"/>
                <a:sym typeface="+mn-ea"/>
              </a:rPr>
              <a:t>类与对象的联系、区别？</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17</a:t>
            </a:fld>
            <a:endParaRPr kumimoji="1" lang="zh-CN" altLang="en-US" sz="900"/>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custDataLst>
              <p:tags r:id="rId4"/>
            </p:custDataLst>
          </p:nvPr>
        </p:nvSpPr>
        <p:spPr>
          <a:xfrm>
            <a:off x="137160" y="262890"/>
            <a:ext cx="650303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1.1.2  </a:t>
            </a:r>
            <a:r>
              <a:rPr kumimoji="1" lang="zh-CN" altLang="en-US" dirty="0">
                <a:solidFill>
                  <a:schemeClr val="bg1"/>
                </a:solidFill>
              </a:rPr>
              <a:t>类与对象</a:t>
            </a:r>
            <a:r>
              <a:rPr kumimoji="1" lang="en-US" altLang="zh-CN" sz="2400" dirty="0">
                <a:solidFill>
                  <a:schemeClr val="bg1"/>
                </a:solidFill>
              </a:rPr>
              <a:t>3/6</a:t>
            </a:r>
          </a:p>
        </p:txBody>
      </p:sp>
      <p:sp>
        <p:nvSpPr>
          <p:cNvPr id="10" name="文本框 9"/>
          <p:cNvSpPr txBox="1"/>
          <p:nvPr/>
        </p:nvSpPr>
        <p:spPr>
          <a:xfrm>
            <a:off x="300990" y="1781174"/>
            <a:ext cx="8602980" cy="2306955"/>
          </a:xfrm>
          <a:prstGeom prst="rect">
            <a:avLst/>
          </a:prstGeom>
          <a:noFill/>
        </p:spPr>
        <p:txBody>
          <a:bodyPr wrap="square" rtlCol="0" anchor="t">
            <a:spAutoFit/>
          </a:bodyPr>
          <a:lstStyle/>
          <a:p>
            <a:pPr marL="478155" lvl="1" indent="-457200" algn="just" eaLnBrk="1" hangingPunct="1">
              <a:lnSpc>
                <a:spcPct val="150000"/>
              </a:lnSpc>
              <a:buFont typeface="Arial" panose="020B0604020202020204" pitchFamily="34" charset="0"/>
              <a:buChar char="•"/>
            </a:pPr>
            <a:r>
              <a:rPr lang="zh-CN" altLang="en-US" sz="2400" b="1" dirty="0">
                <a:solidFill>
                  <a:srgbClr val="C00000"/>
                </a:solidFill>
                <a:latin typeface="+mn-ea"/>
                <a:cs typeface="+mn-ea"/>
                <a:sym typeface="+mn-ea"/>
              </a:rPr>
              <a:t>类</a:t>
            </a:r>
            <a:r>
              <a:rPr lang="zh-CN" altLang="en-US" sz="2400" b="1" dirty="0">
                <a:solidFill>
                  <a:schemeClr val="tx1"/>
                </a:solidFill>
                <a:latin typeface="+mn-ea"/>
                <a:cs typeface="+mn-ea"/>
                <a:sym typeface="+mn-ea"/>
              </a:rPr>
              <a:t>是创建对象的</a:t>
            </a:r>
            <a:r>
              <a:rPr lang="zh-CN" altLang="en-US" sz="2400" b="1" dirty="0">
                <a:solidFill>
                  <a:srgbClr val="C00000"/>
                </a:solidFill>
                <a:latin typeface="+mn-ea"/>
                <a:cs typeface="+mn-ea"/>
                <a:sym typeface="+mn-ea"/>
              </a:rPr>
              <a:t>模版</a:t>
            </a:r>
            <a:r>
              <a:rPr lang="zh-CN" altLang="en-US" sz="2400" b="1" dirty="0">
                <a:solidFill>
                  <a:schemeClr val="tx1"/>
                </a:solidFill>
                <a:latin typeface="+mn-ea"/>
                <a:cs typeface="+mn-ea"/>
                <a:sym typeface="+mn-ea"/>
              </a:rPr>
              <a:t>，它定义了所有对象应具有的属性和方法，例如：类</a:t>
            </a:r>
            <a:r>
              <a:rPr lang="en-US" altLang="zh-CN" sz="2400" b="1" dirty="0">
                <a:latin typeface="Helvetica" pitchFamily="2" charset="0"/>
                <a:cs typeface="+mn-ea"/>
                <a:sym typeface="+mn-ea"/>
              </a:rPr>
              <a:t>Point2D</a:t>
            </a:r>
            <a:r>
              <a:rPr lang="zh-CN" altLang="en-US" sz="2400" b="1" dirty="0">
                <a:latin typeface="+mn-ea"/>
                <a:cs typeface="+mn-ea"/>
                <a:sym typeface="+mn-ea"/>
              </a:rPr>
              <a:t>。</a:t>
            </a:r>
            <a:endParaRPr lang="zh-CN" altLang="en-US" sz="2400" b="1" dirty="0">
              <a:solidFill>
                <a:schemeClr val="tx1"/>
              </a:solidFill>
              <a:latin typeface="+mn-ea"/>
              <a:cs typeface="+mn-ea"/>
            </a:endParaRPr>
          </a:p>
          <a:p>
            <a:pPr marL="478155" lvl="1" indent="-457200" algn="just" eaLnBrk="1" hangingPunct="1">
              <a:lnSpc>
                <a:spcPct val="150000"/>
              </a:lnSpc>
              <a:buFont typeface="Arial" panose="020B0604020202020204" pitchFamily="34" charset="0"/>
              <a:buChar char="•"/>
            </a:pPr>
            <a:r>
              <a:rPr lang="zh-CN" altLang="en-US" sz="2400" b="1" dirty="0">
                <a:solidFill>
                  <a:srgbClr val="C00000"/>
                </a:solidFill>
                <a:latin typeface="+mn-ea"/>
                <a:cs typeface="+mn-ea"/>
                <a:sym typeface="+mn-ea"/>
              </a:rPr>
              <a:t>对象</a:t>
            </a:r>
            <a:r>
              <a:rPr lang="zh-CN" altLang="en-US" sz="2400" b="1" dirty="0">
                <a:solidFill>
                  <a:schemeClr val="tx1"/>
                </a:solidFill>
                <a:latin typeface="+mn-ea"/>
                <a:cs typeface="+mn-ea"/>
                <a:sym typeface="+mn-ea"/>
              </a:rPr>
              <a:t>是类的</a:t>
            </a:r>
            <a:r>
              <a:rPr lang="zh-CN" altLang="en-US" sz="2400" b="1" dirty="0">
                <a:solidFill>
                  <a:srgbClr val="C00000"/>
                </a:solidFill>
                <a:latin typeface="+mn-ea"/>
                <a:cs typeface="+mn-ea"/>
                <a:sym typeface="+mn-ea"/>
              </a:rPr>
              <a:t>实例</a:t>
            </a:r>
            <a:r>
              <a:rPr lang="zh-CN" altLang="en-US" sz="2400" b="1" dirty="0">
                <a:solidFill>
                  <a:schemeClr val="tx1"/>
                </a:solidFill>
                <a:latin typeface="+mn-ea"/>
                <a:cs typeface="+mn-ea"/>
                <a:sym typeface="+mn-ea"/>
              </a:rPr>
              <a:t>，</a:t>
            </a:r>
            <a:r>
              <a:rPr lang="zh-CN" altLang="en-US" sz="2400" b="1" dirty="0">
                <a:solidFill>
                  <a:srgbClr val="C00000"/>
                </a:solidFill>
                <a:latin typeface="+mn-ea"/>
                <a:cs typeface="+mn-ea"/>
                <a:sym typeface="+mn-ea"/>
              </a:rPr>
              <a:t>类中的属性赋予确定的取值</a:t>
            </a:r>
            <a:r>
              <a:rPr lang="zh-CN" altLang="en-US" sz="2400" b="1" dirty="0">
                <a:solidFill>
                  <a:schemeClr val="tx1"/>
                </a:solidFill>
                <a:latin typeface="+mn-ea"/>
                <a:cs typeface="+mn-ea"/>
                <a:sym typeface="+mn-ea"/>
              </a:rPr>
              <a:t>便得到该类的一个对象，例如，</a:t>
            </a:r>
            <a:r>
              <a:rPr lang="en-US" altLang="zh-CN" sz="2400" b="1" dirty="0">
                <a:latin typeface="Helvetica" pitchFamily="2" charset="0"/>
                <a:cs typeface="+mn-ea"/>
                <a:sym typeface="+mn-ea"/>
              </a:rPr>
              <a:t>PointOne</a:t>
            </a:r>
            <a:r>
              <a:rPr lang="zh-CN" altLang="en-US" sz="2400" b="1" dirty="0">
                <a:latin typeface="Helvetica" pitchFamily="2" charset="0"/>
                <a:cs typeface="+mn-ea"/>
                <a:sym typeface="+mn-ea"/>
              </a:rPr>
              <a:t>和</a:t>
            </a:r>
            <a:r>
              <a:rPr lang="en-US" altLang="zh-CN" sz="2400" b="1" dirty="0">
                <a:latin typeface="Helvetica" pitchFamily="2" charset="0"/>
                <a:cs typeface="+mn-ea"/>
                <a:sym typeface="+mn-ea"/>
              </a:rPr>
              <a:t>PointTwo</a:t>
            </a:r>
            <a:r>
              <a:rPr lang="zh-CN" altLang="en-US" sz="2400" b="1" dirty="0">
                <a:latin typeface="+mn-ea"/>
                <a:cs typeface="+mn-ea"/>
                <a:sym typeface="+mn-ea"/>
              </a:rPr>
              <a:t>。</a:t>
            </a:r>
            <a:endParaRPr lang="zh-CN" altLang="en-US" sz="2400" b="1" dirty="0">
              <a:solidFill>
                <a:schemeClr val="tx1"/>
              </a:solidFill>
              <a:latin typeface="+mn-ea"/>
              <a:cs typeface="+mn-ea"/>
              <a:sym typeface="+mn-ea"/>
            </a:endParaRPr>
          </a:p>
        </p:txBody>
      </p:sp>
      <p:graphicFrame>
        <p:nvGraphicFramePr>
          <p:cNvPr id="12" name="表格 11"/>
          <p:cNvGraphicFramePr/>
          <p:nvPr>
            <p:custDataLst>
              <p:tags r:id="rId5"/>
            </p:custDataLst>
            <p:extLst>
              <p:ext uri="{D42A27DB-BD31-4B8C-83A1-F6EECF244321}">
                <p14:modId xmlns:p14="http://schemas.microsoft.com/office/powerpoint/2010/main" val="836256783"/>
              </p:ext>
            </p:extLst>
          </p:nvPr>
        </p:nvGraphicFramePr>
        <p:xfrm>
          <a:off x="824230" y="4270375"/>
          <a:ext cx="6586855" cy="1960245"/>
        </p:xfrm>
        <a:graphic>
          <a:graphicData uri="http://schemas.openxmlformats.org/drawingml/2006/table">
            <a:tbl>
              <a:tblPr/>
              <a:tblGrid>
                <a:gridCol w="581660">
                  <a:extLst>
                    <a:ext uri="{9D8B030D-6E8A-4147-A177-3AD203B41FA5}">
                      <a16:colId xmlns:a16="http://schemas.microsoft.com/office/drawing/2014/main" val="20000"/>
                    </a:ext>
                  </a:extLst>
                </a:gridCol>
                <a:gridCol w="1358900">
                  <a:extLst>
                    <a:ext uri="{9D8B030D-6E8A-4147-A177-3AD203B41FA5}">
                      <a16:colId xmlns:a16="http://schemas.microsoft.com/office/drawing/2014/main" val="20001"/>
                    </a:ext>
                  </a:extLst>
                </a:gridCol>
                <a:gridCol w="788035">
                  <a:extLst>
                    <a:ext uri="{9D8B030D-6E8A-4147-A177-3AD203B41FA5}">
                      <a16:colId xmlns:a16="http://schemas.microsoft.com/office/drawing/2014/main" val="20002"/>
                    </a:ext>
                  </a:extLst>
                </a:gridCol>
                <a:gridCol w="620395">
                  <a:extLst>
                    <a:ext uri="{9D8B030D-6E8A-4147-A177-3AD203B41FA5}">
                      <a16:colId xmlns:a16="http://schemas.microsoft.com/office/drawing/2014/main" val="20003"/>
                    </a:ext>
                  </a:extLst>
                </a:gridCol>
                <a:gridCol w="1068070">
                  <a:extLst>
                    <a:ext uri="{9D8B030D-6E8A-4147-A177-3AD203B41FA5}">
                      <a16:colId xmlns:a16="http://schemas.microsoft.com/office/drawing/2014/main" val="20004"/>
                    </a:ext>
                  </a:extLst>
                </a:gridCol>
                <a:gridCol w="1080770">
                  <a:extLst>
                    <a:ext uri="{9D8B030D-6E8A-4147-A177-3AD203B41FA5}">
                      <a16:colId xmlns:a16="http://schemas.microsoft.com/office/drawing/2014/main" val="20005"/>
                    </a:ext>
                  </a:extLst>
                </a:gridCol>
                <a:gridCol w="1089025">
                  <a:extLst>
                    <a:ext uri="{9D8B030D-6E8A-4147-A177-3AD203B41FA5}">
                      <a16:colId xmlns:a16="http://schemas.microsoft.com/office/drawing/2014/main" val="20006"/>
                    </a:ext>
                  </a:extLst>
                </a:gridCol>
              </a:tblGrid>
              <a:tr h="407670">
                <a:tc>
                  <a:txBody>
                    <a:bodyPr/>
                    <a:lstStyle/>
                    <a:p>
                      <a:pPr indent="0" algn="ctr">
                        <a:buNone/>
                      </a:pPr>
                      <a:r>
                        <a:rPr lang="zh-CN" sz="1600" b="1">
                          <a:solidFill>
                            <a:srgbClr val="000000"/>
                          </a:solidFill>
                          <a:latin typeface="Arial" panose="020B0604020202020204" pitchFamily="34" charset="0"/>
                          <a:ea typeface="等线" panose="02010600030101010101" charset="-122"/>
                        </a:rPr>
                        <a:t>序号</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indent="0" algn="ctr">
                        <a:buNone/>
                      </a:pPr>
                      <a:r>
                        <a:rPr lang="zh-CN" sz="1600" b="1">
                          <a:solidFill>
                            <a:srgbClr val="000000"/>
                          </a:solidFill>
                          <a:latin typeface="Arial" panose="020B0604020202020204" pitchFamily="34" charset="0"/>
                          <a:ea typeface="等线" panose="02010600030101010101" charset="-122"/>
                        </a:rPr>
                        <a:t>学号</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indent="0" algn="ctr">
                        <a:buNone/>
                      </a:pPr>
                      <a:r>
                        <a:rPr lang="zh-CN" sz="1600" b="1">
                          <a:solidFill>
                            <a:srgbClr val="000000"/>
                          </a:solidFill>
                          <a:latin typeface="Arial" panose="020B0604020202020204" pitchFamily="34" charset="0"/>
                          <a:ea typeface="等线" panose="02010600030101010101" charset="-122"/>
                        </a:rPr>
                        <a:t>姓名</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indent="0" algn="ctr">
                        <a:buNone/>
                      </a:pPr>
                      <a:r>
                        <a:rPr lang="zh-CN" sz="1600" b="1">
                          <a:solidFill>
                            <a:srgbClr val="000000"/>
                          </a:solidFill>
                          <a:latin typeface="Arial" panose="020B0604020202020204" pitchFamily="34" charset="0"/>
                          <a:ea typeface="等线" panose="02010600030101010101" charset="-122"/>
                        </a:rPr>
                        <a:t>性别</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indent="0" algn="ctr">
                        <a:buNone/>
                      </a:pPr>
                      <a:r>
                        <a:rPr lang="zh-CN" sz="1600" b="1">
                          <a:solidFill>
                            <a:srgbClr val="000000"/>
                          </a:solidFill>
                          <a:latin typeface="Arial" panose="020B0604020202020204" pitchFamily="34" charset="0"/>
                          <a:ea typeface="等线" panose="02010600030101010101" charset="-122"/>
                        </a:rPr>
                        <a:t>院系</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indent="0" algn="ctr">
                        <a:buNone/>
                      </a:pPr>
                      <a:r>
                        <a:rPr lang="zh-CN" sz="1600" b="1">
                          <a:solidFill>
                            <a:srgbClr val="000000"/>
                          </a:solidFill>
                          <a:latin typeface="Arial" panose="020B0604020202020204" pitchFamily="34" charset="0"/>
                          <a:ea typeface="等线" panose="02010600030101010101" charset="-122"/>
                        </a:rPr>
                        <a:t>专业</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indent="0" algn="ctr">
                        <a:buNone/>
                      </a:pPr>
                      <a:r>
                        <a:rPr lang="zh-CN" sz="1600" b="1">
                          <a:solidFill>
                            <a:srgbClr val="000000"/>
                          </a:solidFill>
                          <a:latin typeface="Arial" panose="020B0604020202020204" pitchFamily="34" charset="0"/>
                          <a:ea typeface="等线" panose="02010600030101010101" charset="-122"/>
                        </a:rPr>
                        <a:t>班级</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87985">
                <a:tc>
                  <a:txBody>
                    <a:bodyPr/>
                    <a:lstStyle/>
                    <a:p>
                      <a:pPr indent="0">
                        <a:buNone/>
                      </a:pPr>
                      <a:r>
                        <a:rPr lang="en-US" sz="1600" b="1">
                          <a:solidFill>
                            <a:srgbClr val="000000"/>
                          </a:solidFill>
                          <a:latin typeface="等线" panose="02010600030101010101" charset="-122"/>
                        </a:rPr>
                        <a:t>1</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2022301506</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600" b="1">
                          <a:solidFill>
                            <a:srgbClr val="000000"/>
                          </a:solidFill>
                          <a:latin typeface="Arial" panose="020B0604020202020204" pitchFamily="34" charset="0"/>
                          <a:ea typeface="等线" panose="02010600030101010101" charset="-122"/>
                        </a:rPr>
                        <a:t>陈芳</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女</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软件学院</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软件工程</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14012202</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620">
                <a:tc>
                  <a:txBody>
                    <a:bodyPr/>
                    <a:lstStyle/>
                    <a:p>
                      <a:pPr indent="0">
                        <a:buNone/>
                      </a:pPr>
                      <a:r>
                        <a:rPr lang="en-US" sz="1600" b="1">
                          <a:solidFill>
                            <a:srgbClr val="000000"/>
                          </a:solidFill>
                          <a:latin typeface="等线" panose="02010600030101010101" charset="-122"/>
                        </a:rPr>
                        <a:t>2</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2022301867</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600" b="1">
                          <a:solidFill>
                            <a:srgbClr val="000000"/>
                          </a:solidFill>
                          <a:latin typeface="Arial" panose="020B0604020202020204" pitchFamily="34" charset="0"/>
                          <a:ea typeface="等线" panose="02010600030101010101" charset="-122"/>
                        </a:rPr>
                        <a:t>张山</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男</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软件学院</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软件工程</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14012202</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85">
                <a:tc>
                  <a:txBody>
                    <a:bodyPr/>
                    <a:lstStyle/>
                    <a:p>
                      <a:pPr indent="0">
                        <a:buNone/>
                      </a:pPr>
                      <a:r>
                        <a:rPr lang="en-US" sz="1600" b="1">
                          <a:solidFill>
                            <a:srgbClr val="000000"/>
                          </a:solidFill>
                          <a:latin typeface="等线" panose="02010600030101010101" charset="-122"/>
                        </a:rPr>
                        <a:t>3</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2022302387</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600" b="1">
                          <a:solidFill>
                            <a:srgbClr val="000000"/>
                          </a:solidFill>
                          <a:latin typeface="Arial" panose="020B0604020202020204" pitchFamily="34" charset="0"/>
                          <a:ea typeface="等线" panose="02010600030101010101" charset="-122"/>
                        </a:rPr>
                        <a:t>王二</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男</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软件学院</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软件工程</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14012203</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7985">
                <a:tc>
                  <a:txBody>
                    <a:bodyPr/>
                    <a:lstStyle/>
                    <a:p>
                      <a:pPr indent="0">
                        <a:buNone/>
                      </a:pPr>
                      <a:r>
                        <a:rPr lang="en-US" sz="1600" b="1">
                          <a:solidFill>
                            <a:srgbClr val="000000"/>
                          </a:solidFill>
                          <a:latin typeface="等线" panose="02010600030101010101" charset="-122"/>
                        </a:rPr>
                        <a:t>4</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2022302760</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altLang="en-US" sz="1600" b="1">
                          <a:solidFill>
                            <a:srgbClr val="000000"/>
                          </a:solidFill>
                          <a:latin typeface="等线" panose="02010600030101010101" charset="-122"/>
                        </a:rPr>
                        <a:t>李丽</a:t>
                      </a: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女</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软件学院</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600" b="1">
                          <a:solidFill>
                            <a:srgbClr val="000000"/>
                          </a:solidFill>
                          <a:latin typeface="Arial" panose="020B0604020202020204" pitchFamily="34" charset="0"/>
                          <a:ea typeface="等线" panose="02010600030101010101" charset="-122"/>
                        </a:rPr>
                        <a:t>软件工程</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en-US" sz="1600" b="1">
                          <a:solidFill>
                            <a:srgbClr val="000000"/>
                          </a:solidFill>
                          <a:latin typeface="等线" panose="02010600030101010101" charset="-122"/>
                        </a:rPr>
                        <a:t>14012201</a:t>
                      </a:r>
                      <a:endParaRPr lang="en-US" altLang="en-US" sz="1600" b="1">
                        <a:solidFill>
                          <a:srgbClr val="000000"/>
                        </a:solidFill>
                        <a:latin typeface="等线" panose="02010600030101010101"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云形标注 6"/>
          <p:cNvSpPr/>
          <p:nvPr/>
        </p:nvSpPr>
        <p:spPr>
          <a:xfrm>
            <a:off x="7236460" y="3469640"/>
            <a:ext cx="1737995" cy="1278255"/>
          </a:xfrm>
          <a:prstGeom prst="cloudCallout">
            <a:avLst>
              <a:gd name="adj1" fmla="val -51424"/>
              <a:gd name="adj2" fmla="val 31023"/>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a:solidFill>
                  <a:schemeClr val="tx1"/>
                </a:solidFill>
                <a:latin typeface="等线" panose="02010600030101010101" charset="-122"/>
                <a:ea typeface="等线" panose="02010600030101010101" charset="-122"/>
                <a:sym typeface="+mn-ea"/>
              </a:rPr>
              <a:t>教务系统中的类和对象？</a:t>
            </a:r>
            <a:endParaRPr lang="zh-CN" altLang="en-US"/>
          </a:p>
        </p:txBody>
      </p:sp>
      <p:sp>
        <p:nvSpPr>
          <p:cNvPr id="2" name="Rectangle 7">
            <a:extLst>
              <a:ext uri="{FF2B5EF4-FFF2-40B4-BE49-F238E27FC236}">
                <a16:creationId xmlns:a16="http://schemas.microsoft.com/office/drawing/2014/main" id="{D817C571-DD9E-C310-E736-E1A6A7EFE1D9}"/>
              </a:ext>
            </a:extLst>
          </p:cNvPr>
          <p:cNvSpPr>
            <a:spLocks noGrp="1"/>
          </p:cNvSpPr>
          <p:nvPr>
            <p:ph idx="1"/>
            <p:custDataLst>
              <p:tags r:id="rId6"/>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类与对象（印象一）</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18</a:t>
            </a:fld>
            <a:endParaRPr kumimoji="1" lang="zh-CN" altLang="en-US" sz="900"/>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custDataLst>
              <p:tags r:id="rId4"/>
            </p:custDataLst>
          </p:nvPr>
        </p:nvSpPr>
        <p:spPr>
          <a:xfrm>
            <a:off x="137160" y="262890"/>
            <a:ext cx="650303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1.1.2  </a:t>
            </a:r>
            <a:r>
              <a:rPr kumimoji="1" lang="zh-CN" altLang="en-US" dirty="0">
                <a:solidFill>
                  <a:schemeClr val="bg1"/>
                </a:solidFill>
              </a:rPr>
              <a:t>类与对象</a:t>
            </a:r>
            <a:r>
              <a:rPr kumimoji="1" lang="en-US" altLang="zh-CN" sz="2400" dirty="0">
                <a:solidFill>
                  <a:schemeClr val="bg1"/>
                </a:solidFill>
              </a:rPr>
              <a:t>4/6</a:t>
            </a:r>
          </a:p>
        </p:txBody>
      </p:sp>
      <p:sp>
        <p:nvSpPr>
          <p:cNvPr id="7" name="文本框 6"/>
          <p:cNvSpPr txBox="1"/>
          <p:nvPr/>
        </p:nvSpPr>
        <p:spPr>
          <a:xfrm>
            <a:off x="388709" y="1808480"/>
            <a:ext cx="8295005" cy="2724331"/>
          </a:xfrm>
          <a:prstGeom prst="rect">
            <a:avLst/>
          </a:prstGeom>
          <a:noFill/>
        </p:spPr>
        <p:txBody>
          <a:bodyPr wrap="square" rtlCol="0" anchor="t">
            <a:noAutofit/>
          </a:bodyPr>
          <a:lstStyle/>
          <a:p>
            <a:pPr marL="20955" lvl="1" algn="just" eaLnBrk="1" hangingPunct="1">
              <a:lnSpc>
                <a:spcPct val="150000"/>
              </a:lnSpc>
              <a:buClrTx/>
              <a:buSzTx/>
            </a:pPr>
            <a:r>
              <a:rPr lang="zh-CN" altLang="en-US" sz="2800" b="1" dirty="0">
                <a:solidFill>
                  <a:schemeClr val="tx1"/>
                </a:solidFill>
                <a:latin typeface="+mn-ea"/>
                <a:cs typeface="+mn-ea"/>
                <a:sym typeface="+mn-ea"/>
              </a:rPr>
              <a:t>类与数据类型</a:t>
            </a:r>
            <a:endParaRPr lang="zh-CN" altLang="en-US" sz="2800" b="1" dirty="0">
              <a:solidFill>
                <a:schemeClr val="tx1"/>
              </a:solidFill>
              <a:latin typeface="+mn-ea"/>
              <a:cs typeface="+mn-ea"/>
            </a:endParaRPr>
          </a:p>
          <a:p>
            <a:pPr marL="457200" lvl="3" indent="-457200" algn="just">
              <a:lnSpc>
                <a:spcPct val="150000"/>
              </a:lnSpc>
              <a:buFont typeface="Arial" panose="020B0604020202020204" pitchFamily="34" charset="0"/>
              <a:buChar char="•"/>
            </a:pPr>
            <a:r>
              <a:rPr lang="zh-CN" altLang="en-US" sz="2800" b="1" dirty="0">
                <a:solidFill>
                  <a:schemeClr val="tx1"/>
                </a:solidFill>
                <a:latin typeface="+mn-ea"/>
                <a:cs typeface="+mn-ea"/>
                <a:sym typeface="+mn-ea"/>
              </a:rPr>
              <a:t>类是一种</a:t>
            </a:r>
            <a:r>
              <a:rPr lang="zh-CN" altLang="en-US" sz="2800" b="1" dirty="0">
                <a:solidFill>
                  <a:srgbClr val="C00000"/>
                </a:solidFill>
                <a:latin typeface="+mn-ea"/>
                <a:cs typeface="+mn-ea"/>
                <a:sym typeface="+mn-ea"/>
              </a:rPr>
              <a:t>数据类型</a:t>
            </a:r>
            <a:r>
              <a:rPr lang="zh-CN" altLang="en-US" sz="2800" b="1" dirty="0">
                <a:solidFill>
                  <a:schemeClr val="tx1"/>
                </a:solidFill>
                <a:latin typeface="+mn-ea"/>
                <a:cs typeface="+mn-ea"/>
                <a:sym typeface="+mn-ea"/>
              </a:rPr>
              <a:t>，称之为</a:t>
            </a:r>
            <a:r>
              <a:rPr lang="zh-CN" altLang="en-US" sz="2800" b="1" dirty="0">
                <a:solidFill>
                  <a:srgbClr val="C00000"/>
                </a:solidFill>
                <a:latin typeface="+mn-ea"/>
                <a:cs typeface="+mn-ea"/>
                <a:sym typeface="+mn-ea"/>
              </a:rPr>
              <a:t>类类型</a:t>
            </a:r>
            <a:r>
              <a:rPr lang="zh-CN" altLang="en-US" sz="2800" b="1" dirty="0">
                <a:solidFill>
                  <a:schemeClr val="tx1"/>
                </a:solidFill>
                <a:latin typeface="+mn-ea"/>
                <a:cs typeface="+mn-ea"/>
                <a:sym typeface="+mn-ea"/>
              </a:rPr>
              <a:t>，可以使用类名称</a:t>
            </a:r>
            <a:r>
              <a:rPr lang="zh-CN" altLang="en-US" sz="2800" b="1" dirty="0">
                <a:solidFill>
                  <a:srgbClr val="C00000"/>
                </a:solidFill>
                <a:latin typeface="+mn-ea"/>
                <a:cs typeface="+mn-ea"/>
                <a:sym typeface="+mn-ea"/>
              </a:rPr>
              <a:t>声明对象变量</a:t>
            </a:r>
            <a:r>
              <a:rPr lang="zh-CN" altLang="en-US" sz="2800" b="1" dirty="0">
                <a:latin typeface="+mn-ea"/>
                <a:cs typeface="+mn-ea"/>
                <a:sym typeface="+mn-ea"/>
              </a:rPr>
              <a:t>。</a:t>
            </a:r>
            <a:endParaRPr lang="zh-CN" altLang="en-US" sz="2800" b="1" dirty="0">
              <a:solidFill>
                <a:schemeClr val="tx1"/>
              </a:solidFill>
              <a:latin typeface="+mn-ea"/>
              <a:cs typeface="+mn-ea"/>
              <a:sym typeface="+mn-ea"/>
            </a:endParaRPr>
          </a:p>
          <a:p>
            <a:pPr marL="914400" lvl="4" indent="-457200" algn="just">
              <a:lnSpc>
                <a:spcPct val="150000"/>
              </a:lnSpc>
              <a:buFont typeface="Arial" panose="020B0604020202020204" pitchFamily="34" charset="0"/>
              <a:buChar char="•"/>
            </a:pPr>
            <a:r>
              <a:rPr lang="zh-CN" altLang="en-US" sz="2800" b="1" dirty="0">
                <a:latin typeface="+mn-ea"/>
                <a:cs typeface="+mn-ea"/>
                <a:sym typeface="+mn-ea"/>
              </a:rPr>
              <a:t>例如类</a:t>
            </a:r>
            <a:r>
              <a:rPr lang="en-US" altLang="zh-CN" sz="2800" b="1" dirty="0">
                <a:latin typeface="+mn-ea"/>
                <a:cs typeface="+mn-ea"/>
                <a:sym typeface="+mn-ea"/>
              </a:rPr>
              <a:t>Point2D</a:t>
            </a:r>
            <a:r>
              <a:rPr lang="zh-CN" altLang="en-US" sz="2800" b="1" dirty="0">
                <a:latin typeface="+mn-ea"/>
                <a:cs typeface="+mn-ea"/>
                <a:sym typeface="+mn-ea"/>
              </a:rPr>
              <a:t>是类类型，其对象</a:t>
            </a:r>
            <a:r>
              <a:rPr lang="zh-CN" altLang="en-US" sz="2800" b="1" dirty="0">
                <a:solidFill>
                  <a:schemeClr val="tx1"/>
                </a:solidFill>
                <a:latin typeface="+mn-ea"/>
                <a:cs typeface="+mn-ea"/>
                <a:sym typeface="+mn-ea"/>
              </a:rPr>
              <a:t>变量声明为： </a:t>
            </a:r>
          </a:p>
        </p:txBody>
      </p:sp>
      <p:sp>
        <p:nvSpPr>
          <p:cNvPr id="8" name="云形标注 7"/>
          <p:cNvSpPr/>
          <p:nvPr>
            <p:custDataLst>
              <p:tags r:id="rId5"/>
            </p:custDataLst>
          </p:nvPr>
        </p:nvSpPr>
        <p:spPr>
          <a:xfrm>
            <a:off x="5424805" y="1252855"/>
            <a:ext cx="2399665" cy="1278255"/>
          </a:xfrm>
          <a:prstGeom prst="cloudCallout">
            <a:avLst>
              <a:gd name="adj1" fmla="val -22876"/>
              <a:gd name="adj2" fmla="val 59786"/>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b="1">
                <a:solidFill>
                  <a:schemeClr val="tx1"/>
                </a:solidFill>
                <a:latin typeface="等线" panose="02010600030101010101" charset="-122"/>
                <a:ea typeface="等线" panose="02010600030101010101" charset="-122"/>
                <a:sym typeface="+mn-ea"/>
              </a:rPr>
              <a:t>类似</a:t>
            </a:r>
            <a:r>
              <a:rPr lang="en-US" altLang="zh-CN" b="1">
                <a:solidFill>
                  <a:schemeClr val="tx1"/>
                </a:solidFill>
                <a:latin typeface="等线" panose="02010600030101010101" charset="-122"/>
                <a:ea typeface="等线" panose="02010600030101010101" charset="-122"/>
                <a:sym typeface="+mn-ea"/>
              </a:rPr>
              <a:t>C</a:t>
            </a:r>
            <a:r>
              <a:rPr lang="zh-CN" altLang="en-US" b="1">
                <a:solidFill>
                  <a:schemeClr val="tx1"/>
                </a:solidFill>
                <a:latin typeface="等线" panose="02010600030101010101" charset="-122"/>
                <a:ea typeface="等线" panose="02010600030101010101" charset="-122"/>
                <a:sym typeface="+mn-ea"/>
              </a:rPr>
              <a:t>程序中的数据类型</a:t>
            </a:r>
          </a:p>
        </p:txBody>
      </p:sp>
      <p:sp>
        <p:nvSpPr>
          <p:cNvPr id="10" name="Rectangle 7">
            <a:extLst>
              <a:ext uri="{FF2B5EF4-FFF2-40B4-BE49-F238E27FC236}">
                <a16:creationId xmlns:a16="http://schemas.microsoft.com/office/drawing/2014/main" id="{250333C1-9D57-42F9-C880-E6E13D51E3CE}"/>
              </a:ext>
            </a:extLst>
          </p:cNvPr>
          <p:cNvSpPr>
            <a:spLocks noGrp="1"/>
          </p:cNvSpPr>
          <p:nvPr>
            <p:ph idx="1"/>
            <p:custDataLst>
              <p:tags r:id="rId6"/>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类与对象（印象二）</a:t>
            </a:r>
            <a:endParaRPr kumimoji="1" lang="en-US" altLang="zh-CN" sz="2700" b="1" dirty="0">
              <a:solidFill>
                <a:srgbClr val="104EA2"/>
              </a:solidFill>
            </a:endParaRPr>
          </a:p>
        </p:txBody>
      </p:sp>
      <p:sp>
        <p:nvSpPr>
          <p:cNvPr id="12" name="文本框 11">
            <a:extLst>
              <a:ext uri="{FF2B5EF4-FFF2-40B4-BE49-F238E27FC236}">
                <a16:creationId xmlns:a16="http://schemas.microsoft.com/office/drawing/2014/main" id="{C2C7CCC1-E258-97D4-4FAB-AAC520DCF851}"/>
              </a:ext>
            </a:extLst>
          </p:cNvPr>
          <p:cNvSpPr txBox="1"/>
          <p:nvPr/>
        </p:nvSpPr>
        <p:spPr>
          <a:xfrm>
            <a:off x="425491" y="4579079"/>
            <a:ext cx="8295005" cy="1575624"/>
          </a:xfrm>
          <a:prstGeom prst="rect">
            <a:avLst/>
          </a:prstGeom>
          <a:noFill/>
          <a:ln>
            <a:solidFill>
              <a:schemeClr val="accent1">
                <a:shade val="50000"/>
              </a:schemeClr>
            </a:solidFill>
            <a:prstDash val="dash"/>
          </a:ln>
        </p:spPr>
        <p:txBody>
          <a:bodyPr wrap="square" rtlCol="0">
            <a:spAutoFit/>
          </a:bodyPr>
          <a:lstStyle/>
          <a:p>
            <a:pPr marL="478155" marR="0" lvl="2" algn="just"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C00000"/>
                </a:solidFill>
                <a:effectLst/>
                <a:uLnTx/>
                <a:uFillTx/>
                <a:latin typeface="Helvetica" pitchFamily="2" charset="0"/>
                <a:ea typeface="等线" panose="02010600030101010101" pitchFamily="2" charset="-122"/>
                <a:cs typeface="+mn-ea"/>
                <a:sym typeface="+mn-ea"/>
              </a:rPr>
              <a:t>Point2D</a:t>
            </a:r>
            <a:r>
              <a:rPr kumimoji="0" lang="zh-CN" altLang="en-US" sz="2400" b="1" i="0" u="none" strike="noStrike" kern="1200" cap="none" spc="0" normalizeH="0" baseline="0" noProof="0" dirty="0">
                <a:ln>
                  <a:noFill/>
                </a:ln>
                <a:solidFill>
                  <a:prstClr val="black"/>
                </a:solidFill>
                <a:effectLst/>
                <a:uLnTx/>
                <a:uFillTx/>
                <a:latin typeface="Helvetica" pitchFamily="2" charset="0"/>
                <a:ea typeface="等线" panose="02010600030101010101" pitchFamily="2" charset="-122"/>
                <a:cs typeface="+mn-ea"/>
                <a:sym typeface="+mn-ea"/>
              </a:rPr>
              <a:t> PointOne;</a:t>
            </a:r>
            <a:r>
              <a:rPr kumimoji="0" lang="en-US" altLang="zh-CN" sz="2400" b="1" i="0" u="none" strike="noStrike" kern="1200" cap="none" spc="0" normalizeH="0" baseline="0" noProof="0" dirty="0">
                <a:ln>
                  <a:noFill/>
                </a:ln>
                <a:solidFill>
                  <a:prstClr val="black"/>
                </a:solidFill>
                <a:effectLst/>
                <a:uLnTx/>
                <a:uFillTx/>
                <a:latin typeface="Helvetica" pitchFamily="2" charset="0"/>
                <a:ea typeface="等线" panose="02010600030101010101" pitchFamily="2" charset="-122"/>
                <a:cs typeface="+mn-ea"/>
                <a:sym typeface="+mn-ea"/>
              </a:rPr>
              <a:t>   </a:t>
            </a:r>
            <a:r>
              <a:rPr lang="en-US" altLang="zh-CN" sz="2400" dirty="0">
                <a:solidFill>
                  <a:schemeClr val="tx1">
                    <a:lumMod val="50000"/>
                    <a:lumOff val="50000"/>
                  </a:schemeClr>
                </a:solidFill>
                <a:latin typeface="Helvetica" pitchFamily="2" charset="0"/>
                <a:ea typeface="等线" panose="02010600030101010101" pitchFamily="2" charset="-122"/>
                <a:cs typeface="+mn-ea"/>
                <a:sym typeface="+mn-ea"/>
              </a:rPr>
              <a:t>//</a:t>
            </a:r>
            <a:r>
              <a:rPr lang="zh-CN" altLang="en-US" sz="2400" dirty="0">
                <a:solidFill>
                  <a:schemeClr val="tx1">
                    <a:lumMod val="50000"/>
                    <a:lumOff val="50000"/>
                  </a:schemeClr>
                </a:solidFill>
                <a:latin typeface="Helvetica" pitchFamily="2" charset="0"/>
                <a:ea typeface="等线" panose="02010600030101010101" pitchFamily="2" charset="-122"/>
                <a:cs typeface="+mn-ea"/>
                <a:sym typeface="+mn-ea"/>
              </a:rPr>
              <a:t> </a:t>
            </a:r>
            <a:r>
              <a:rPr lang="en-US" altLang="zh-CN" sz="2400" dirty="0">
                <a:solidFill>
                  <a:schemeClr val="tx1">
                    <a:lumMod val="50000"/>
                    <a:lumOff val="50000"/>
                  </a:schemeClr>
                </a:solidFill>
                <a:latin typeface="Helvetica" pitchFamily="2" charset="0"/>
                <a:ea typeface="等线" panose="02010600030101010101" pitchFamily="2" charset="-122"/>
                <a:cs typeface="+mn-ea"/>
                <a:sym typeface="+mn-ea"/>
              </a:rPr>
              <a:t>PointOne</a:t>
            </a:r>
            <a:r>
              <a:rPr lang="zh-CN" altLang="en-US" sz="2400" dirty="0">
                <a:solidFill>
                  <a:schemeClr val="tx1">
                    <a:lumMod val="50000"/>
                    <a:lumOff val="50000"/>
                  </a:schemeClr>
                </a:solidFill>
                <a:latin typeface="Helvetica" pitchFamily="2" charset="0"/>
                <a:ea typeface="等线" panose="02010600030101010101" pitchFamily="2" charset="-122"/>
                <a:cs typeface="+mn-ea"/>
                <a:sym typeface="+mn-ea"/>
              </a:rPr>
              <a:t>对象变量声明</a:t>
            </a:r>
            <a:endParaRPr kumimoji="0" lang="en-US" altLang="zh-CN" sz="2400" i="0" u="none" strike="noStrike" kern="1200" cap="none" spc="0" normalizeH="0" baseline="0" noProof="0" dirty="0">
              <a:ln>
                <a:noFill/>
              </a:ln>
              <a:solidFill>
                <a:schemeClr val="tx1">
                  <a:lumMod val="50000"/>
                  <a:lumOff val="50000"/>
                </a:schemeClr>
              </a:solidFill>
              <a:effectLst/>
              <a:uLnTx/>
              <a:uFillTx/>
              <a:latin typeface="Helvetica" pitchFamily="2" charset="0"/>
              <a:ea typeface="等线" panose="02010600030101010101" pitchFamily="2" charset="-122"/>
              <a:cs typeface="+mn-ea"/>
              <a:sym typeface="+mn-ea"/>
            </a:endParaRPr>
          </a:p>
          <a:p>
            <a:pPr marL="478155" marR="0" lvl="2" algn="just" defTabSz="914400" rtl="0" eaLnBrk="1" fontAlgn="auto" latinLnBrk="0" hangingPunct="1">
              <a:lnSpc>
                <a:spcPct val="150000"/>
              </a:lnSpc>
              <a:spcBef>
                <a:spcPts val="0"/>
              </a:spcBef>
              <a:spcAft>
                <a:spcPts val="0"/>
              </a:spcAft>
              <a:buClrTx/>
              <a:buSzTx/>
              <a:tabLst/>
              <a:defRPr/>
            </a:pPr>
            <a:r>
              <a:rPr kumimoji="0" lang="zh-CN" altLang="en-US" sz="2400" b="1" i="0" u="none" strike="noStrike" kern="1200" cap="none" spc="0" normalizeH="0" baseline="0" noProof="0" dirty="0">
                <a:ln>
                  <a:noFill/>
                </a:ln>
                <a:solidFill>
                  <a:srgbClr val="C00000"/>
                </a:solidFill>
                <a:effectLst/>
                <a:uLnTx/>
                <a:uFillTx/>
                <a:latin typeface="Helvetica" pitchFamily="2" charset="0"/>
                <a:ea typeface="等线" panose="02010600030101010101" pitchFamily="2" charset="-122"/>
                <a:cs typeface="+mn-ea"/>
                <a:sym typeface="+mn-ea"/>
              </a:rPr>
              <a:t>Point2D</a:t>
            </a:r>
            <a:r>
              <a:rPr kumimoji="0" lang="zh-CN" altLang="en-US" sz="2400" b="1" i="0" u="none" strike="noStrike" kern="1200" cap="none" spc="0" normalizeH="0" baseline="0" noProof="0" dirty="0">
                <a:ln>
                  <a:noFill/>
                </a:ln>
                <a:solidFill>
                  <a:prstClr val="black"/>
                </a:solidFill>
                <a:effectLst/>
                <a:uLnTx/>
                <a:uFillTx/>
                <a:latin typeface="Helvetica" pitchFamily="2" charset="0"/>
                <a:ea typeface="等线" panose="02010600030101010101" pitchFamily="2" charset="-122"/>
                <a:cs typeface="+mn-ea"/>
                <a:sym typeface="+mn-ea"/>
              </a:rPr>
              <a:t> PointTwo;   </a:t>
            </a:r>
            <a:r>
              <a:rPr lang="en-US" altLang="zh-CN" sz="2400" dirty="0">
                <a:solidFill>
                  <a:schemeClr val="tx1">
                    <a:lumMod val="50000"/>
                    <a:lumOff val="50000"/>
                  </a:schemeClr>
                </a:solidFill>
                <a:latin typeface="Helvetica" pitchFamily="2" charset="0"/>
                <a:ea typeface="等线" panose="02010600030101010101" pitchFamily="2" charset="-122"/>
                <a:cs typeface="+mn-ea"/>
                <a:sym typeface="+mn-ea"/>
              </a:rPr>
              <a:t>//</a:t>
            </a:r>
            <a:r>
              <a:rPr lang="zh-CN" altLang="en-US" sz="2400" dirty="0">
                <a:solidFill>
                  <a:schemeClr val="tx1">
                    <a:lumMod val="50000"/>
                    <a:lumOff val="50000"/>
                  </a:schemeClr>
                </a:solidFill>
                <a:latin typeface="Helvetica" pitchFamily="2" charset="0"/>
                <a:ea typeface="等线" panose="02010600030101010101" pitchFamily="2" charset="-122"/>
                <a:cs typeface="+mn-ea"/>
                <a:sym typeface="+mn-ea"/>
              </a:rPr>
              <a:t> </a:t>
            </a:r>
            <a:r>
              <a:rPr lang="en-US" altLang="zh-CN" sz="2400" dirty="0">
                <a:solidFill>
                  <a:schemeClr val="tx1">
                    <a:lumMod val="50000"/>
                    <a:lumOff val="50000"/>
                  </a:schemeClr>
                </a:solidFill>
                <a:latin typeface="Helvetica" pitchFamily="2" charset="0"/>
                <a:ea typeface="等线" panose="02010600030101010101" pitchFamily="2" charset="-122"/>
                <a:cs typeface="+mn-ea"/>
                <a:sym typeface="+mn-ea"/>
              </a:rPr>
              <a:t>PointTwo</a:t>
            </a:r>
            <a:r>
              <a:rPr lang="zh-CN" altLang="en-US" sz="2400" dirty="0">
                <a:solidFill>
                  <a:schemeClr val="tx1">
                    <a:lumMod val="50000"/>
                    <a:lumOff val="50000"/>
                  </a:schemeClr>
                </a:solidFill>
                <a:latin typeface="Helvetica" pitchFamily="2" charset="0"/>
                <a:ea typeface="等线" panose="02010600030101010101" pitchFamily="2" charset="-122"/>
                <a:cs typeface="+mn-ea"/>
                <a:sym typeface="+mn-ea"/>
              </a:rPr>
              <a:t>对象变量声明</a:t>
            </a:r>
            <a:endParaRPr kumimoji="0" lang="zh-CN" altLang="en-US" sz="2400" i="0" u="none" strike="noStrike" kern="1200" cap="none" spc="0" normalizeH="0" baseline="0" noProof="0" dirty="0">
              <a:ln>
                <a:noFill/>
              </a:ln>
              <a:solidFill>
                <a:prstClr val="black"/>
              </a:solidFill>
              <a:effectLst/>
              <a:uLnTx/>
              <a:uFillTx/>
              <a:latin typeface="Helvetica" pitchFamily="2" charset="0"/>
              <a:ea typeface="等线" panose="02010600030101010101" pitchFamily="2" charset="-122"/>
              <a:cs typeface="+mn-ea"/>
              <a:sym typeface="+mn-ea"/>
            </a:endParaRPr>
          </a:p>
          <a:p>
            <a:pPr>
              <a:lnSpc>
                <a:spcPct val="150000"/>
              </a:lnSpc>
            </a:pPr>
            <a:endParaRPr kumimoji="1" lang="zh-CN" altLang="en-US">
              <a:latin typeface="Helvetica"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19</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custDataLst>
              <p:tags r:id="rId4"/>
            </p:custDataLst>
          </p:nvPr>
        </p:nvSpPr>
        <p:spPr>
          <a:xfrm>
            <a:off x="137160" y="262890"/>
            <a:ext cx="650303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1.1.2  </a:t>
            </a:r>
            <a:r>
              <a:rPr kumimoji="1" lang="zh-CN" altLang="en-US" dirty="0">
                <a:solidFill>
                  <a:schemeClr val="bg1"/>
                </a:solidFill>
              </a:rPr>
              <a:t>类与对象</a:t>
            </a:r>
            <a:r>
              <a:rPr kumimoji="1" lang="en-US" altLang="zh-CN" sz="2400" dirty="0">
                <a:solidFill>
                  <a:schemeClr val="bg1"/>
                </a:solidFill>
              </a:rPr>
              <a:t>5/6</a:t>
            </a:r>
          </a:p>
        </p:txBody>
      </p:sp>
      <p:sp>
        <p:nvSpPr>
          <p:cNvPr id="7" name="文本框 6"/>
          <p:cNvSpPr txBox="1"/>
          <p:nvPr/>
        </p:nvSpPr>
        <p:spPr>
          <a:xfrm>
            <a:off x="545465" y="1877696"/>
            <a:ext cx="8231505" cy="2642054"/>
          </a:xfrm>
          <a:prstGeom prst="rect">
            <a:avLst/>
          </a:prstGeom>
          <a:noFill/>
        </p:spPr>
        <p:txBody>
          <a:bodyPr wrap="square" rtlCol="0" anchor="t">
            <a:noAutofit/>
          </a:bodyPr>
          <a:lstStyle/>
          <a:p>
            <a:pPr marL="478155" lvl="1" indent="-457200" algn="just">
              <a:lnSpc>
                <a:spcPct val="150000"/>
              </a:lnSpc>
              <a:buClrTx/>
              <a:buSzTx/>
              <a:buFont typeface="Arial" panose="020B0604020202020204" pitchFamily="34" charset="0"/>
              <a:buChar char="•"/>
            </a:pPr>
            <a:r>
              <a:rPr lang="zh-CN" altLang="en-US" sz="2800" b="1" dirty="0">
                <a:solidFill>
                  <a:srgbClr val="C00000"/>
                </a:solidFill>
                <a:latin typeface="+mn-ea"/>
                <a:cs typeface="+mn-ea"/>
                <a:sym typeface="+mn-ea"/>
              </a:rPr>
              <a:t>类</a:t>
            </a:r>
            <a:r>
              <a:rPr lang="zh-CN" altLang="en-US" sz="2800" b="1" dirty="0">
                <a:latin typeface="+mn-ea"/>
                <a:cs typeface="+mn-ea"/>
                <a:sym typeface="+mn-ea"/>
              </a:rPr>
              <a:t>：规定</a:t>
            </a:r>
            <a:r>
              <a:rPr lang="zh-CN" altLang="en-US" sz="2800" b="1" dirty="0">
                <a:solidFill>
                  <a:schemeClr val="tx1"/>
                </a:solidFill>
                <a:latin typeface="+mn-ea"/>
                <a:cs typeface="+mn-ea"/>
                <a:sym typeface="+mn-ea"/>
              </a:rPr>
              <a:t>了</a:t>
            </a:r>
            <a:r>
              <a:rPr lang="zh-CN" altLang="en-US" sz="2800" b="1" dirty="0">
                <a:latin typeface="+mn-ea"/>
                <a:cs typeface="+mn-ea"/>
                <a:sym typeface="+mn-ea"/>
              </a:rPr>
              <a:t>可以使用哪些数据来表示对象以及可以对这些数据执行哪些操作。</a:t>
            </a:r>
            <a:endParaRPr lang="zh-CN" altLang="en-US" sz="2800" b="1" dirty="0">
              <a:latin typeface="+mn-ea"/>
              <a:cs typeface="+mn-ea"/>
            </a:endParaRPr>
          </a:p>
          <a:p>
            <a:pPr marL="478155" lvl="1" indent="-457200" algn="just">
              <a:lnSpc>
                <a:spcPct val="150000"/>
              </a:lnSpc>
              <a:buClrTx/>
              <a:buSzTx/>
              <a:buFont typeface="Arial" panose="020B0604020202020204" pitchFamily="34" charset="0"/>
              <a:buChar char="•"/>
            </a:pPr>
            <a:r>
              <a:rPr lang="zh-CN" altLang="en-US" sz="2800" b="1" dirty="0">
                <a:solidFill>
                  <a:srgbClr val="C00000"/>
                </a:solidFill>
                <a:latin typeface="+mn-ea"/>
                <a:cs typeface="+mn-ea"/>
                <a:sym typeface="+mn-ea"/>
              </a:rPr>
              <a:t>对象</a:t>
            </a:r>
            <a:r>
              <a:rPr lang="zh-CN" altLang="en-US" sz="2800" b="1" dirty="0">
                <a:latin typeface="+mn-ea"/>
                <a:cs typeface="+mn-ea"/>
                <a:sym typeface="+mn-ea"/>
              </a:rPr>
              <a:t>：是程序执行时创建的，并为其分配内存，对象之间进行交互实现程序功能。</a:t>
            </a:r>
          </a:p>
        </p:txBody>
      </p:sp>
      <p:sp>
        <p:nvSpPr>
          <p:cNvPr id="8" name="Rectangle 7">
            <a:extLst>
              <a:ext uri="{FF2B5EF4-FFF2-40B4-BE49-F238E27FC236}">
                <a16:creationId xmlns:a16="http://schemas.microsoft.com/office/drawing/2014/main" id="{24342031-D0DA-791E-FF70-8FE3A38AA535}"/>
              </a:ext>
            </a:extLst>
          </p:cNvPr>
          <p:cNvSpPr>
            <a:spLocks noGrp="1"/>
          </p:cNvSpPr>
          <p:nvPr>
            <p:ph idx="1"/>
            <p:custDataLst>
              <p:tags r:id="rId5"/>
            </p:custDataLst>
          </p:nvPr>
        </p:nvSpPr>
        <p:spPr>
          <a:xfrm>
            <a:off x="352012" y="1233710"/>
            <a:ext cx="694794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类与对象在编程中的分工（印象三）</a:t>
            </a:r>
            <a:endParaRPr kumimoji="1" lang="en-US" altLang="zh-CN" sz="2700" b="1" dirty="0">
              <a:solidFill>
                <a:srgbClr val="104EA2"/>
              </a:solidFill>
            </a:endParaRPr>
          </a:p>
        </p:txBody>
      </p:sp>
      <p:sp>
        <p:nvSpPr>
          <p:cNvPr id="10" name="文本框 9">
            <a:extLst>
              <a:ext uri="{FF2B5EF4-FFF2-40B4-BE49-F238E27FC236}">
                <a16:creationId xmlns:a16="http://schemas.microsoft.com/office/drawing/2014/main" id="{18674C08-FB67-2EC7-C946-17B7936A7163}"/>
              </a:ext>
            </a:extLst>
          </p:cNvPr>
          <p:cNvSpPr txBox="1"/>
          <p:nvPr/>
        </p:nvSpPr>
        <p:spPr>
          <a:xfrm>
            <a:off x="785406" y="5582140"/>
            <a:ext cx="1107996" cy="461665"/>
          </a:xfrm>
          <a:prstGeom prst="rect">
            <a:avLst/>
          </a:prstGeom>
          <a:solidFill>
            <a:srgbClr val="104EA2"/>
          </a:solidFill>
        </p:spPr>
        <p:txBody>
          <a:bodyPr wrap="none" rtlCol="0">
            <a:spAutoFit/>
          </a:bodyPr>
          <a:lstStyle/>
          <a:p>
            <a:r>
              <a:rPr kumimoji="1" lang="zh-CN" altLang="en-US" sz="2400">
                <a:solidFill>
                  <a:schemeClr val="bg1"/>
                </a:solidFill>
              </a:rPr>
              <a:t>定义类</a:t>
            </a:r>
          </a:p>
        </p:txBody>
      </p:sp>
      <p:sp>
        <p:nvSpPr>
          <p:cNvPr id="12" name="文本框 11">
            <a:extLst>
              <a:ext uri="{FF2B5EF4-FFF2-40B4-BE49-F238E27FC236}">
                <a16:creationId xmlns:a16="http://schemas.microsoft.com/office/drawing/2014/main" id="{AADB90A8-F642-8CFE-45CE-B100263E4C9C}"/>
              </a:ext>
            </a:extLst>
          </p:cNvPr>
          <p:cNvSpPr txBox="1"/>
          <p:nvPr/>
        </p:nvSpPr>
        <p:spPr>
          <a:xfrm>
            <a:off x="2262814" y="5582140"/>
            <a:ext cx="1723549" cy="461665"/>
          </a:xfrm>
          <a:prstGeom prst="rect">
            <a:avLst/>
          </a:prstGeom>
          <a:solidFill>
            <a:srgbClr val="104EA2"/>
          </a:solidFill>
        </p:spPr>
        <p:txBody>
          <a:bodyPr wrap="none" rtlCol="0">
            <a:spAutoFit/>
          </a:bodyPr>
          <a:lstStyle/>
          <a:p>
            <a:r>
              <a:rPr kumimoji="1" lang="zh-CN" altLang="en-US" sz="2400">
                <a:solidFill>
                  <a:schemeClr val="bg1"/>
                </a:solidFill>
              </a:rPr>
              <a:t>类创建对象</a:t>
            </a:r>
          </a:p>
        </p:txBody>
      </p:sp>
      <p:sp>
        <p:nvSpPr>
          <p:cNvPr id="14" name="文本框 13">
            <a:extLst>
              <a:ext uri="{FF2B5EF4-FFF2-40B4-BE49-F238E27FC236}">
                <a16:creationId xmlns:a16="http://schemas.microsoft.com/office/drawing/2014/main" id="{FCB3B4B6-ECC4-4D5F-2ECF-5CB43A6DFCA1}"/>
              </a:ext>
            </a:extLst>
          </p:cNvPr>
          <p:cNvSpPr txBox="1"/>
          <p:nvPr/>
        </p:nvSpPr>
        <p:spPr>
          <a:xfrm>
            <a:off x="4355775" y="5582140"/>
            <a:ext cx="2031325" cy="461665"/>
          </a:xfrm>
          <a:prstGeom prst="rect">
            <a:avLst/>
          </a:prstGeom>
          <a:solidFill>
            <a:srgbClr val="104EA2"/>
          </a:solidFill>
        </p:spPr>
        <p:txBody>
          <a:bodyPr wrap="none" rtlCol="0">
            <a:spAutoFit/>
          </a:bodyPr>
          <a:lstStyle/>
          <a:p>
            <a:r>
              <a:rPr kumimoji="1" lang="zh-CN" altLang="en-US" sz="2400">
                <a:solidFill>
                  <a:schemeClr val="bg1"/>
                </a:solidFill>
              </a:rPr>
              <a:t>调用对象方法</a:t>
            </a:r>
          </a:p>
        </p:txBody>
      </p:sp>
      <p:sp>
        <p:nvSpPr>
          <p:cNvPr id="15" name="文本框 14">
            <a:extLst>
              <a:ext uri="{FF2B5EF4-FFF2-40B4-BE49-F238E27FC236}">
                <a16:creationId xmlns:a16="http://schemas.microsoft.com/office/drawing/2014/main" id="{734B365F-6A31-AE82-5E59-0FDFE0501130}"/>
              </a:ext>
            </a:extLst>
          </p:cNvPr>
          <p:cNvSpPr txBox="1"/>
          <p:nvPr/>
        </p:nvSpPr>
        <p:spPr>
          <a:xfrm>
            <a:off x="6756512" y="5582140"/>
            <a:ext cx="2031325" cy="461665"/>
          </a:xfrm>
          <a:prstGeom prst="rect">
            <a:avLst/>
          </a:prstGeom>
          <a:solidFill>
            <a:srgbClr val="104EA2"/>
          </a:solidFill>
        </p:spPr>
        <p:txBody>
          <a:bodyPr wrap="none" rtlCol="0">
            <a:spAutoFit/>
          </a:bodyPr>
          <a:lstStyle/>
          <a:p>
            <a:r>
              <a:rPr kumimoji="1" lang="zh-CN" altLang="en-US" sz="2400">
                <a:solidFill>
                  <a:schemeClr val="bg1"/>
                </a:solidFill>
              </a:rPr>
              <a:t>实现程序功能</a:t>
            </a:r>
          </a:p>
        </p:txBody>
      </p:sp>
      <p:cxnSp>
        <p:nvCxnSpPr>
          <p:cNvPr id="17" name="直线箭头连接符 16">
            <a:extLst>
              <a:ext uri="{FF2B5EF4-FFF2-40B4-BE49-F238E27FC236}">
                <a16:creationId xmlns:a16="http://schemas.microsoft.com/office/drawing/2014/main" id="{F1D5BEDE-6FD3-050E-245F-EB6FE8ADBF23}"/>
              </a:ext>
            </a:extLst>
          </p:cNvPr>
          <p:cNvCxnSpPr>
            <a:stCxn id="10" idx="3"/>
            <a:endCxn id="12" idx="1"/>
          </p:cNvCxnSpPr>
          <p:nvPr/>
        </p:nvCxnSpPr>
        <p:spPr>
          <a:xfrm>
            <a:off x="1893402" y="5812973"/>
            <a:ext cx="369412" cy="0"/>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直线箭头连接符 17">
            <a:extLst>
              <a:ext uri="{FF2B5EF4-FFF2-40B4-BE49-F238E27FC236}">
                <a16:creationId xmlns:a16="http://schemas.microsoft.com/office/drawing/2014/main" id="{E735514E-2129-C13D-25F7-4715E51727FC}"/>
              </a:ext>
            </a:extLst>
          </p:cNvPr>
          <p:cNvCxnSpPr>
            <a:cxnSpLocks/>
            <a:stCxn id="12" idx="3"/>
            <a:endCxn id="14" idx="1"/>
          </p:cNvCxnSpPr>
          <p:nvPr/>
        </p:nvCxnSpPr>
        <p:spPr>
          <a:xfrm>
            <a:off x="3986363" y="5812973"/>
            <a:ext cx="369412" cy="0"/>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8549D098-D9E8-C4C5-2A23-09A405C4CF2F}"/>
              </a:ext>
            </a:extLst>
          </p:cNvPr>
          <p:cNvCxnSpPr>
            <a:cxnSpLocks/>
            <a:stCxn id="14" idx="3"/>
            <a:endCxn id="15" idx="1"/>
          </p:cNvCxnSpPr>
          <p:nvPr/>
        </p:nvCxnSpPr>
        <p:spPr>
          <a:xfrm>
            <a:off x="6387100" y="5812973"/>
            <a:ext cx="369412" cy="0"/>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C2F2202B-44A3-93EA-6CBF-B34E38558F40}"/>
              </a:ext>
            </a:extLst>
          </p:cNvPr>
          <p:cNvSpPr txBox="1"/>
          <p:nvPr/>
        </p:nvSpPr>
        <p:spPr>
          <a:xfrm>
            <a:off x="393163" y="4583033"/>
            <a:ext cx="1892481" cy="461665"/>
          </a:xfrm>
          <a:prstGeom prst="rect">
            <a:avLst/>
          </a:prstGeom>
          <a:solidFill>
            <a:srgbClr val="C00000"/>
          </a:solidFill>
        </p:spPr>
        <p:txBody>
          <a:bodyPr wrap="square" rtlCol="0">
            <a:spAutoFit/>
          </a:bodyPr>
          <a:lstStyle/>
          <a:p>
            <a:pPr algn="ctr"/>
            <a:r>
              <a:rPr kumimoji="1" lang="zh-CN" altLang="en-US" sz="2400">
                <a:solidFill>
                  <a:schemeClr val="bg1"/>
                </a:solidFill>
              </a:rPr>
              <a:t>需求分析</a:t>
            </a:r>
          </a:p>
        </p:txBody>
      </p:sp>
      <p:sp>
        <p:nvSpPr>
          <p:cNvPr id="30" name="文本框 29">
            <a:extLst>
              <a:ext uri="{FF2B5EF4-FFF2-40B4-BE49-F238E27FC236}">
                <a16:creationId xmlns:a16="http://schemas.microsoft.com/office/drawing/2014/main" id="{A64DF020-1A79-DA9D-4B55-196AFFFCFD58}"/>
              </a:ext>
            </a:extLst>
          </p:cNvPr>
          <p:cNvSpPr txBox="1"/>
          <p:nvPr/>
        </p:nvSpPr>
        <p:spPr>
          <a:xfrm>
            <a:off x="6756512" y="4596096"/>
            <a:ext cx="2031325" cy="461665"/>
          </a:xfrm>
          <a:prstGeom prst="rect">
            <a:avLst/>
          </a:prstGeom>
          <a:solidFill>
            <a:srgbClr val="C00000"/>
          </a:solidFill>
        </p:spPr>
        <p:txBody>
          <a:bodyPr wrap="square" rtlCol="0">
            <a:spAutoFit/>
          </a:bodyPr>
          <a:lstStyle/>
          <a:p>
            <a:pPr algn="ctr"/>
            <a:r>
              <a:rPr kumimoji="1" lang="zh-CN" altLang="en-US" sz="2400">
                <a:solidFill>
                  <a:schemeClr val="bg1"/>
                </a:solidFill>
              </a:rPr>
              <a:t>解决需求</a:t>
            </a:r>
          </a:p>
        </p:txBody>
      </p:sp>
      <p:cxnSp>
        <p:nvCxnSpPr>
          <p:cNvPr id="31" name="直线箭头连接符 30">
            <a:extLst>
              <a:ext uri="{FF2B5EF4-FFF2-40B4-BE49-F238E27FC236}">
                <a16:creationId xmlns:a16="http://schemas.microsoft.com/office/drawing/2014/main" id="{8392EC7E-4EF6-790D-2D5D-48073D6221D8}"/>
              </a:ext>
            </a:extLst>
          </p:cNvPr>
          <p:cNvCxnSpPr>
            <a:cxnSpLocks/>
            <a:stCxn id="29" idx="2"/>
            <a:endCxn id="10" idx="0"/>
          </p:cNvCxnSpPr>
          <p:nvPr/>
        </p:nvCxnSpPr>
        <p:spPr>
          <a:xfrm>
            <a:off x="1339404" y="5044698"/>
            <a:ext cx="0" cy="537442"/>
          </a:xfrm>
          <a:prstGeom prst="straightConnector1">
            <a:avLst/>
          </a:prstGeom>
          <a:ln>
            <a:solidFill>
              <a:schemeClr val="tx1">
                <a:lumMod val="50000"/>
                <a:lumOff val="50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5" name="直线箭头连接符 34">
            <a:extLst>
              <a:ext uri="{FF2B5EF4-FFF2-40B4-BE49-F238E27FC236}">
                <a16:creationId xmlns:a16="http://schemas.microsoft.com/office/drawing/2014/main" id="{EC3CFE0F-1D2B-BC96-667B-6F9383B4AF96}"/>
              </a:ext>
            </a:extLst>
          </p:cNvPr>
          <p:cNvCxnSpPr>
            <a:cxnSpLocks/>
            <a:stCxn id="30" idx="2"/>
            <a:endCxn id="15" idx="0"/>
          </p:cNvCxnSpPr>
          <p:nvPr/>
        </p:nvCxnSpPr>
        <p:spPr>
          <a:xfrm>
            <a:off x="7772175" y="5057761"/>
            <a:ext cx="0" cy="524379"/>
          </a:xfrm>
          <a:prstGeom prst="straightConnector1">
            <a:avLst/>
          </a:prstGeom>
          <a:ln>
            <a:solidFill>
              <a:schemeClr val="tx1">
                <a:lumMod val="50000"/>
                <a:lumOff val="50000"/>
              </a:schemeClr>
            </a:solidFill>
            <a:prstDash val="dash"/>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矩形 38">
            <a:extLst>
              <a:ext uri="{FF2B5EF4-FFF2-40B4-BE49-F238E27FC236}">
                <a16:creationId xmlns:a16="http://schemas.microsoft.com/office/drawing/2014/main" id="{AF6BB9ED-00F0-90EA-9175-EC8493BA8D69}"/>
              </a:ext>
            </a:extLst>
          </p:cNvPr>
          <p:cNvSpPr/>
          <p:nvPr/>
        </p:nvSpPr>
        <p:spPr>
          <a:xfrm>
            <a:off x="545465" y="5261029"/>
            <a:ext cx="8294370" cy="956892"/>
          </a:xfrm>
          <a:prstGeom prst="rect">
            <a:avLst/>
          </a:prstGeom>
          <a:noFill/>
          <a:ln>
            <a:solidFill>
              <a:srgbClr val="104EA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0" name="文本框 39">
            <a:extLst>
              <a:ext uri="{FF2B5EF4-FFF2-40B4-BE49-F238E27FC236}">
                <a16:creationId xmlns:a16="http://schemas.microsoft.com/office/drawing/2014/main" id="{D0B77EEE-A843-1551-58FD-DE1DAA5DCD61}"/>
              </a:ext>
            </a:extLst>
          </p:cNvPr>
          <p:cNvSpPr txBox="1"/>
          <p:nvPr/>
        </p:nvSpPr>
        <p:spPr>
          <a:xfrm>
            <a:off x="3840479" y="5016140"/>
            <a:ext cx="1415772" cy="461665"/>
          </a:xfrm>
          <a:prstGeom prst="rect">
            <a:avLst/>
          </a:prstGeom>
          <a:solidFill>
            <a:schemeClr val="bg1"/>
          </a:solidFill>
        </p:spPr>
        <p:txBody>
          <a:bodyPr wrap="none" rtlCol="0">
            <a:spAutoFit/>
          </a:bodyPr>
          <a:lstStyle/>
          <a:p>
            <a:r>
              <a:rPr kumimoji="1" lang="zh-CN" altLang="en-US" sz="2400">
                <a:solidFill>
                  <a:srgbClr val="104EA2"/>
                </a:solidFill>
              </a:rPr>
              <a:t>编程过程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ssolve">
                                      <p:cBhvr>
                                        <p:cTn id="11" dur="500"/>
                                        <p:tgtEl>
                                          <p:spTgt spid="10"/>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dissolve">
                                      <p:cBhvr>
                                        <p:cTn id="14" dur="500"/>
                                        <p:tgtEl>
                                          <p:spTgt spid="12"/>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dissolve">
                                      <p:cBhvr>
                                        <p:cTn id="23" dur="500"/>
                                        <p:tgtEl>
                                          <p:spTgt spid="17"/>
                                        </p:tgtEl>
                                      </p:cBhvr>
                                    </p:animEffect>
                                  </p:childTnLst>
                                </p:cTn>
                              </p:par>
                              <p:par>
                                <p:cTn id="24" presetID="9"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par>
                                <p:cTn id="27" presetID="9"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dissolve">
                                      <p:cBhvr>
                                        <p:cTn id="29" dur="500"/>
                                        <p:tgtEl>
                                          <p:spTgt spid="22"/>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dissolve">
                                      <p:cBhvr>
                                        <p:cTn id="32" dur="500"/>
                                        <p:tgtEl>
                                          <p:spTgt spid="2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par>
                                <p:cTn id="36" presetID="9" presetClass="entr" presetSubtype="0" fill="hold"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dissolve">
                                      <p:cBhvr>
                                        <p:cTn id="38" dur="500"/>
                                        <p:tgtEl>
                                          <p:spTgt spid="31"/>
                                        </p:tgtEl>
                                      </p:cBhvr>
                                    </p:animEffect>
                                  </p:childTnLst>
                                </p:cTn>
                              </p:par>
                              <p:par>
                                <p:cTn id="39" presetID="9"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dissolve">
                                      <p:cBhvr>
                                        <p:cTn id="41" dur="500"/>
                                        <p:tgtEl>
                                          <p:spTgt spid="3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dissolve">
                                      <p:cBhvr>
                                        <p:cTn id="44" dur="500"/>
                                        <p:tgtEl>
                                          <p:spTgt spid="40"/>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dissolve">
                                      <p:cBhvr>
                                        <p:cTn id="47"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4" grpId="0" animBg="1"/>
      <p:bldP spid="15" grpId="0" animBg="1"/>
      <p:bldP spid="29" grpId="0" animBg="1"/>
      <p:bldP spid="30" grpId="0" animBg="1"/>
      <p:bldP spid="39" grpId="0" animBg="1"/>
      <p:bldP spid="4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100" y="1941195"/>
            <a:ext cx="7747635" cy="3094990"/>
          </a:xfrm>
        </p:spPr>
        <p:txBody>
          <a:bodyPr>
            <a:noAutofit/>
          </a:bodyPr>
          <a:lstStyle/>
          <a:p>
            <a:pPr marL="0" indent="0">
              <a:lnSpc>
                <a:spcPct val="150000"/>
              </a:lnSpc>
              <a:buNone/>
            </a:pPr>
            <a:r>
              <a:rPr kumimoji="1" lang="en-US" altLang="zh-CN" sz="2800" dirty="0">
                <a:solidFill>
                  <a:srgbClr val="034EA2"/>
                </a:solidFill>
                <a:latin typeface="+mn-ea"/>
                <a:cs typeface="+mn-ea"/>
              </a:rPr>
              <a:t>1.1 面向对象基础</a:t>
            </a:r>
          </a:p>
          <a:p>
            <a:pPr marL="0" indent="0">
              <a:lnSpc>
                <a:spcPct val="150000"/>
              </a:lnSpc>
              <a:buNone/>
            </a:pPr>
            <a:r>
              <a:rPr lang="en-US" altLang="zh-CN" sz="2800" kern="0" noProof="0" dirty="0">
                <a:ln>
                  <a:noFill/>
                </a:ln>
                <a:effectLst/>
                <a:uLnTx/>
                <a:uFillTx/>
                <a:latin typeface="+mn-ea"/>
                <a:cs typeface="+mn-ea"/>
                <a:sym typeface="+mn-ea"/>
              </a:rPr>
              <a:t>1.2 UML</a:t>
            </a:r>
            <a:r>
              <a:rPr lang="zh-CN" altLang="en-US" sz="2800" kern="0" noProof="0" dirty="0">
                <a:ln>
                  <a:noFill/>
                </a:ln>
                <a:effectLst/>
                <a:uLnTx/>
                <a:uFillTx/>
                <a:latin typeface="+mn-ea"/>
                <a:cs typeface="+mn-ea"/>
                <a:sym typeface="+mn-ea"/>
              </a:rPr>
              <a:t>类图及设计方法</a:t>
            </a:r>
            <a:endParaRPr kumimoji="1" lang="zh-CN" altLang="en-US" sz="2800" dirty="0">
              <a:solidFill>
                <a:schemeClr val="tx1">
                  <a:lumMod val="65000"/>
                  <a:lumOff val="35000"/>
                </a:schemeClr>
              </a:solidFill>
              <a:latin typeface="+mn-ea"/>
              <a:cs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p>
        </p:txBody>
      </p:sp>
      <p:pic>
        <p:nvPicPr>
          <p:cNvPr id="8" name="西北工业大学"/>
          <p:cNvPicPr>
            <a:picLocks noChangeAspect="1"/>
          </p:cNvPicPr>
          <p:nvPr/>
        </p:nvPicPr>
        <p:blipFill>
          <a:blip r:embed="rId6"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7" cstate="screen"/>
          <a:stretch>
            <a:fillRect/>
          </a:stretch>
        </p:blipFill>
        <p:spPr>
          <a:xfrm>
            <a:off x="6868160" y="342900"/>
            <a:ext cx="431800" cy="431800"/>
          </a:xfrm>
          <a:prstGeom prst="rect">
            <a:avLst/>
          </a:prstGeom>
        </p:spPr>
      </p:pic>
      <p:sp>
        <p:nvSpPr>
          <p:cNvPr id="11" name="文本框 10"/>
          <p:cNvSpPr txBox="1"/>
          <p:nvPr/>
        </p:nvSpPr>
        <p:spPr>
          <a:xfrm>
            <a:off x="767663" y="1139105"/>
            <a:ext cx="5289550" cy="583565"/>
          </a:xfrm>
          <a:prstGeom prst="rect">
            <a:avLst/>
          </a:prstGeom>
          <a:noFill/>
        </p:spPr>
        <p:txBody>
          <a:bodyPr wrap="none" rtlCol="0">
            <a:spAutoFit/>
          </a:bodyPr>
          <a:lstStyle/>
          <a:p>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第</a:t>
            </a:r>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1</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单元</a:t>
            </a:r>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  UML</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类图设计方法</a:t>
            </a: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1"/>
            </p:custDataLst>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14" name="页脚占位符 13"/>
          <p:cNvSpPr>
            <a:spLocks noGrp="1"/>
          </p:cNvSpPr>
          <p:nvPr>
            <p:ph type="ftr" sz="quarter" idx="11"/>
            <p:custDataLst>
              <p:tags r:id="rId2"/>
            </p:custDataLst>
          </p:nvPr>
        </p:nvSpPr>
        <p:spPr>
          <a:xfrm>
            <a:off x="3028950" y="6432550"/>
            <a:ext cx="3086100" cy="365125"/>
          </a:xfrm>
        </p:spPr>
        <p:txBody>
          <a:bodyPr/>
          <a:lstStyle/>
          <a:p>
            <a:r>
              <a:rPr kumimoji="1" lang="zh-CN" altLang="en-US" sz="900" dirty="0"/>
              <a:t>西北工业大学软件学院</a:t>
            </a:r>
          </a:p>
        </p:txBody>
      </p:sp>
      <p:sp>
        <p:nvSpPr>
          <p:cNvPr id="15" name="灯片编号占位符 14"/>
          <p:cNvSpPr>
            <a:spLocks noGrp="1"/>
          </p:cNvSpPr>
          <p:nvPr>
            <p:ph type="sldNum" sz="quarter" idx="12"/>
            <p:custDataLst>
              <p:tags r:id="rId3"/>
            </p:custDataLst>
          </p:nvPr>
        </p:nvSpPr>
        <p:spPr>
          <a:xfrm>
            <a:off x="6457950" y="6432550"/>
            <a:ext cx="2057400" cy="365125"/>
          </a:xfrm>
        </p:spPr>
        <p:txBody>
          <a:bodyPr/>
          <a:lstStyle/>
          <a:p>
            <a:fld id="{5A1A6423-77BD-D842-A714-25250E903C41}" type="slidenum">
              <a:rPr kumimoji="1" lang="zh-CN" altLang="en-US" sz="900" smtClean="0"/>
              <a:t>2</a:t>
            </a:fld>
            <a:endParaRPr kumimoji="1" lang="zh-CN" altLang="en-US" sz="900"/>
          </a:p>
        </p:txBody>
      </p:sp>
      <p:cxnSp>
        <p:nvCxnSpPr>
          <p:cNvPr id="16" name="直线连接符 9"/>
          <p:cNvCxnSpPr/>
          <p:nvPr>
            <p:custDataLst>
              <p:tags r:id="rId4"/>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20</a:t>
            </a:fld>
            <a:endParaRPr kumimoji="1" lang="zh-CN" altLang="en-US" sz="900"/>
          </a:p>
        </p:txBody>
      </p:sp>
      <p:pic>
        <p:nvPicPr>
          <p:cNvPr id="11" name="西北工业大学"/>
          <p:cNvPicPr>
            <a:picLocks noChangeAspect="1"/>
          </p:cNvPicPr>
          <p:nvPr>
            <p:custDataLst>
              <p:tags r:id="rId2"/>
            </p:custDataLst>
          </p:nvPr>
        </p:nvPicPr>
        <p:blipFill>
          <a:blip r:embed="rId1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p:cNvSpPr>
            <a:spLocks noGrp="1"/>
          </p:cNvSpPr>
          <p:nvPr>
            <p:custDataLst>
              <p:tags r:id="rId4"/>
            </p:custDataLst>
          </p:nvPr>
        </p:nvSpPr>
        <p:spPr>
          <a:xfrm>
            <a:off x="137160" y="262890"/>
            <a:ext cx="650303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altLang="zh-CN" dirty="0">
                <a:solidFill>
                  <a:schemeClr val="bg1"/>
                </a:solidFill>
              </a:rPr>
              <a:t>1.1.2  </a:t>
            </a:r>
            <a:r>
              <a:rPr kumimoji="1" lang="zh-CN" altLang="en-US" dirty="0">
                <a:solidFill>
                  <a:schemeClr val="bg1"/>
                </a:solidFill>
              </a:rPr>
              <a:t>类与对象</a:t>
            </a:r>
            <a:r>
              <a:rPr kumimoji="1" lang="en-US" altLang="zh-CN" sz="2400" dirty="0">
                <a:solidFill>
                  <a:schemeClr val="bg1"/>
                </a:solidFill>
              </a:rPr>
              <a:t>6/6</a:t>
            </a:r>
          </a:p>
        </p:txBody>
      </p:sp>
      <p:sp>
        <p:nvSpPr>
          <p:cNvPr id="50190" name="矩形 5"/>
          <p:cNvSpPr/>
          <p:nvPr>
            <p:custDataLst>
              <p:tags r:id="rId5"/>
            </p:custDataLst>
          </p:nvPr>
        </p:nvSpPr>
        <p:spPr>
          <a:xfrm>
            <a:off x="825183" y="1940754"/>
            <a:ext cx="1580976" cy="762217"/>
          </a:xfrm>
          <a:prstGeom prst="rect">
            <a:avLst/>
          </a:prstGeom>
          <a:noFill/>
          <a:ln w="12700" cap="flat" cmpd="sng">
            <a:solidFill>
              <a:schemeClr val="hlink"/>
            </a:solidFill>
            <a:prstDash val="sysDot"/>
            <a:round/>
            <a:headEnd type="none" w="med" len="med"/>
            <a:tailEnd type="none" w="med" len="med"/>
          </a:ln>
        </p:spPr>
        <p:txBody>
          <a:bodyPr anchor="ctr" anchorCtr="0"/>
          <a:lstStyle/>
          <a:p>
            <a:pPr marL="469900" indent="-469900" algn="ctr">
              <a:spcBef>
                <a:spcPct val="20000"/>
              </a:spcBef>
              <a:buClr>
                <a:schemeClr val="accent2"/>
              </a:buClr>
              <a:buFont typeface="Wingdings" panose="05000000000000000000" pitchFamily="2" charset="2"/>
            </a:pPr>
            <a:r>
              <a:rPr lang="zh-CN" altLang="en-US" b="1" dirty="0">
                <a:solidFill>
                  <a:srgbClr val="104EA2"/>
                </a:solidFill>
                <a:latin typeface="SimHei" panose="02010609060101010101" pitchFamily="49" charset="-122"/>
                <a:ea typeface="SimHei" panose="02010609060101010101" pitchFamily="49" charset="-122"/>
              </a:rPr>
              <a:t>前端界面</a:t>
            </a:r>
          </a:p>
        </p:txBody>
      </p:sp>
      <p:sp>
        <p:nvSpPr>
          <p:cNvPr id="50191" name="矩形 18"/>
          <p:cNvSpPr/>
          <p:nvPr>
            <p:custDataLst>
              <p:tags r:id="rId6"/>
            </p:custDataLst>
          </p:nvPr>
        </p:nvSpPr>
        <p:spPr>
          <a:xfrm>
            <a:off x="3622697" y="2232603"/>
            <a:ext cx="1829249" cy="358294"/>
          </a:xfrm>
          <a:prstGeom prst="rect">
            <a:avLst/>
          </a:prstGeom>
          <a:noFill/>
          <a:ln w="12700" cap="flat" cmpd="sng">
            <a:solidFill>
              <a:schemeClr val="hlink"/>
            </a:solidFill>
            <a:prstDash val="sysDot"/>
            <a:round/>
            <a:headEnd type="none" w="med" len="med"/>
            <a:tailEnd type="none" w="med" len="med"/>
          </a:ln>
        </p:spPr>
        <p:txBody>
          <a:bodyPr anchor="t" anchorCtr="0"/>
          <a:lstStyle/>
          <a:p>
            <a:pPr marL="469900" indent="-469900" algn="ctr">
              <a:spcBef>
                <a:spcPct val="20000"/>
              </a:spcBef>
              <a:buClr>
                <a:schemeClr val="accent2"/>
              </a:buClr>
              <a:buFont typeface="Wingdings" panose="05000000000000000000" pitchFamily="2" charset="2"/>
            </a:pPr>
            <a:r>
              <a:rPr lang="zh-CN" altLang="en-US" b="1" dirty="0">
                <a:solidFill>
                  <a:schemeClr val="tx1">
                    <a:lumMod val="65000"/>
                    <a:lumOff val="35000"/>
                  </a:schemeClr>
                </a:solidFill>
                <a:latin typeface="Helvetica" pitchFamily="2" charset="0"/>
                <a:ea typeface="SimHei" panose="02010609060101010101" pitchFamily="49" charset="-122"/>
              </a:rPr>
              <a:t>对象</a:t>
            </a:r>
            <a:r>
              <a:rPr lang="en-US" altLang="zh-CN" b="1" dirty="0">
                <a:solidFill>
                  <a:schemeClr val="tx1">
                    <a:lumMod val="65000"/>
                    <a:lumOff val="35000"/>
                  </a:schemeClr>
                </a:solidFill>
                <a:latin typeface="Helvetica" pitchFamily="2" charset="0"/>
                <a:ea typeface="SimHei" panose="02010609060101010101" pitchFamily="49" charset="-122"/>
              </a:rPr>
              <a:t>1</a:t>
            </a:r>
            <a:r>
              <a:rPr lang="zh-CN" altLang="en-US" b="1" dirty="0">
                <a:solidFill>
                  <a:schemeClr val="tx1">
                    <a:lumMod val="65000"/>
                    <a:lumOff val="35000"/>
                  </a:schemeClr>
                </a:solidFill>
                <a:latin typeface="Helvetica" pitchFamily="2" charset="0"/>
                <a:ea typeface="SimHei" panose="02010609060101010101" pitchFamily="49" charset="-122"/>
              </a:rPr>
              <a:t>、</a:t>
            </a:r>
            <a:r>
              <a:rPr lang="en-US" altLang="zh-CN" b="1" dirty="0">
                <a:solidFill>
                  <a:schemeClr val="tx1">
                    <a:lumMod val="65000"/>
                    <a:lumOff val="35000"/>
                  </a:schemeClr>
                </a:solidFill>
                <a:latin typeface="Helvetica" pitchFamily="2" charset="0"/>
                <a:ea typeface="SimHei" panose="02010609060101010101" pitchFamily="49" charset="-122"/>
              </a:rPr>
              <a:t>2</a:t>
            </a:r>
            <a:r>
              <a:rPr lang="zh-CN" altLang="en-US" b="1" dirty="0">
                <a:solidFill>
                  <a:schemeClr val="tx1">
                    <a:lumMod val="65000"/>
                    <a:lumOff val="35000"/>
                  </a:schemeClr>
                </a:solidFill>
                <a:latin typeface="Helvetica" pitchFamily="2" charset="0"/>
                <a:ea typeface="SimHei" panose="02010609060101010101" pitchFamily="49" charset="-122"/>
              </a:rPr>
              <a:t>、</a:t>
            </a:r>
            <a:r>
              <a:rPr lang="en-US" altLang="zh-CN" b="1" dirty="0">
                <a:solidFill>
                  <a:schemeClr val="tx1">
                    <a:lumMod val="65000"/>
                    <a:lumOff val="35000"/>
                  </a:schemeClr>
                </a:solidFill>
                <a:latin typeface="Helvetica" pitchFamily="2" charset="0"/>
                <a:ea typeface="SimHei" panose="02010609060101010101" pitchFamily="49" charset="-122"/>
              </a:rPr>
              <a:t>3···</a:t>
            </a:r>
          </a:p>
        </p:txBody>
      </p:sp>
      <p:sp>
        <p:nvSpPr>
          <p:cNvPr id="50192" name="矩形 19"/>
          <p:cNvSpPr/>
          <p:nvPr>
            <p:custDataLst>
              <p:tags r:id="rId7"/>
            </p:custDataLst>
          </p:nvPr>
        </p:nvSpPr>
        <p:spPr>
          <a:xfrm>
            <a:off x="7052325" y="1938408"/>
            <a:ext cx="1513666" cy="755886"/>
          </a:xfrm>
          <a:prstGeom prst="rect">
            <a:avLst/>
          </a:prstGeom>
          <a:noFill/>
          <a:ln w="12700" cap="flat" cmpd="sng">
            <a:solidFill>
              <a:schemeClr val="hlink"/>
            </a:solidFill>
            <a:prstDash val="sysDot"/>
            <a:round/>
            <a:headEnd type="none" w="med" len="med"/>
            <a:tailEnd type="none" w="med" len="med"/>
          </a:ln>
        </p:spPr>
        <p:txBody>
          <a:bodyPr anchor="ctr" anchorCtr="0"/>
          <a:lstStyle/>
          <a:p>
            <a:pPr marL="469900" indent="-469900" algn="ctr">
              <a:lnSpc>
                <a:spcPct val="75000"/>
              </a:lnSpc>
              <a:spcBef>
                <a:spcPct val="20000"/>
              </a:spcBef>
              <a:buClr>
                <a:schemeClr val="accent2"/>
              </a:buClr>
              <a:buFont typeface="Wingdings" panose="05000000000000000000" pitchFamily="2" charset="2"/>
            </a:pPr>
            <a:r>
              <a:rPr lang="zh-CN" altLang="en-US" b="1" dirty="0">
                <a:solidFill>
                  <a:srgbClr val="104EA2"/>
                </a:solidFill>
                <a:latin typeface="SimHei" panose="02010609060101010101" pitchFamily="49" charset="-122"/>
                <a:ea typeface="SimHei" panose="02010609060101010101" pitchFamily="49" charset="-122"/>
              </a:rPr>
              <a:t>数据库</a:t>
            </a:r>
          </a:p>
        </p:txBody>
      </p:sp>
      <p:cxnSp>
        <p:nvCxnSpPr>
          <p:cNvPr id="50193" name="直接箭头连接符 7"/>
          <p:cNvCxnSpPr>
            <a:cxnSpLocks/>
            <a:stCxn id="50190" idx="3"/>
            <a:endCxn id="50197" idx="1"/>
          </p:cNvCxnSpPr>
          <p:nvPr>
            <p:custDataLst>
              <p:tags r:id="rId8"/>
            </p:custDataLst>
          </p:nvPr>
        </p:nvCxnSpPr>
        <p:spPr>
          <a:xfrm flipV="1">
            <a:off x="2406159" y="2313186"/>
            <a:ext cx="1101551" cy="8677"/>
          </a:xfrm>
          <a:prstGeom prst="straightConnector1">
            <a:avLst/>
          </a:prstGeom>
          <a:ln w="12700" cap="flat" cmpd="sng">
            <a:solidFill>
              <a:schemeClr val="hlink"/>
            </a:solidFill>
            <a:prstDash val="sysDot"/>
            <a:round/>
            <a:headEnd type="triangle" w="med" len="med"/>
            <a:tailEnd type="triangle" w="med" len="med"/>
          </a:ln>
        </p:spPr>
      </p:cxnSp>
      <p:cxnSp>
        <p:nvCxnSpPr>
          <p:cNvPr id="50194" name="直接箭头连接符 22"/>
          <p:cNvCxnSpPr>
            <a:cxnSpLocks/>
            <a:stCxn id="50197" idx="3"/>
            <a:endCxn id="50192" idx="1"/>
          </p:cNvCxnSpPr>
          <p:nvPr>
            <p:custDataLst>
              <p:tags r:id="rId9"/>
            </p:custDataLst>
          </p:nvPr>
        </p:nvCxnSpPr>
        <p:spPr>
          <a:xfrm>
            <a:off x="5547309" y="2313186"/>
            <a:ext cx="1505016" cy="3165"/>
          </a:xfrm>
          <a:prstGeom prst="straightConnector1">
            <a:avLst/>
          </a:prstGeom>
          <a:ln w="12700" cap="flat" cmpd="sng">
            <a:solidFill>
              <a:schemeClr val="hlink"/>
            </a:solidFill>
            <a:prstDash val="sysDot"/>
            <a:round/>
            <a:headEnd type="triangle" w="med" len="med"/>
            <a:tailEnd type="triangle" w="med" len="med"/>
          </a:ln>
        </p:spPr>
      </p:cxnSp>
      <p:sp>
        <p:nvSpPr>
          <p:cNvPr id="50197" name="矩形 27"/>
          <p:cNvSpPr/>
          <p:nvPr>
            <p:custDataLst>
              <p:tags r:id="rId10"/>
            </p:custDataLst>
          </p:nvPr>
        </p:nvSpPr>
        <p:spPr>
          <a:xfrm>
            <a:off x="3507710" y="1932077"/>
            <a:ext cx="2039599" cy="762217"/>
          </a:xfrm>
          <a:prstGeom prst="rect">
            <a:avLst/>
          </a:prstGeom>
          <a:noFill/>
          <a:ln w="12700" cap="flat" cmpd="sng">
            <a:solidFill>
              <a:schemeClr val="hlink"/>
            </a:solidFill>
            <a:prstDash val="sysDot"/>
            <a:round/>
            <a:headEnd type="none" w="med" len="med"/>
            <a:tailEnd type="none" w="med" len="med"/>
          </a:ln>
        </p:spPr>
        <p:txBody>
          <a:bodyPr anchor="t" anchorCtr="0"/>
          <a:lstStyle/>
          <a:p>
            <a:pPr marL="469900" indent="-469900" algn="ctr">
              <a:lnSpc>
                <a:spcPct val="75000"/>
              </a:lnSpc>
              <a:spcBef>
                <a:spcPct val="20000"/>
              </a:spcBef>
              <a:buClr>
                <a:schemeClr val="accent2"/>
              </a:buClr>
              <a:buFont typeface="Wingdings" panose="05000000000000000000" pitchFamily="2" charset="2"/>
            </a:pPr>
            <a:r>
              <a:rPr lang="en-US" altLang="zh-CN" b="1" dirty="0">
                <a:solidFill>
                  <a:srgbClr val="104EA2"/>
                </a:solidFill>
                <a:latin typeface="Helvetica" pitchFamily="2" charset="0"/>
                <a:ea typeface="SimHei" panose="02010609060101010101" pitchFamily="49" charset="-122"/>
              </a:rPr>
              <a:t>Web</a:t>
            </a:r>
            <a:r>
              <a:rPr lang="zh-CN" altLang="en-US" b="1" dirty="0">
                <a:solidFill>
                  <a:srgbClr val="104EA2"/>
                </a:solidFill>
                <a:latin typeface="Helvetica" pitchFamily="2" charset="0"/>
                <a:ea typeface="SimHei" panose="02010609060101010101" pitchFamily="49" charset="-122"/>
              </a:rPr>
              <a:t>系统</a:t>
            </a:r>
          </a:p>
        </p:txBody>
      </p:sp>
      <p:graphicFrame>
        <p:nvGraphicFramePr>
          <p:cNvPr id="126979" name="Object 3"/>
          <p:cNvGraphicFramePr>
            <a:graphicFrameLocks noChangeAspect="1"/>
          </p:cNvGraphicFramePr>
          <p:nvPr>
            <p:extLst>
              <p:ext uri="{D42A27DB-BD31-4B8C-83A1-F6EECF244321}">
                <p14:modId xmlns:p14="http://schemas.microsoft.com/office/powerpoint/2010/main" val="2907164905"/>
              </p:ext>
            </p:extLst>
          </p:nvPr>
        </p:nvGraphicFramePr>
        <p:xfrm>
          <a:off x="675958" y="2895917"/>
          <a:ext cx="3768725" cy="2951163"/>
        </p:xfrm>
        <a:graphic>
          <a:graphicData uri="http://schemas.openxmlformats.org/presentationml/2006/ole">
            <mc:AlternateContent xmlns:mc="http://schemas.openxmlformats.org/markup-compatibility/2006">
              <mc:Choice xmlns:v="urn:schemas-microsoft-com:vml" Requires="v">
                <p:oleObj r:id="rId20" imgW="4276725" imgH="3362325" progId="Paint.Picture">
                  <p:embed/>
                </p:oleObj>
              </mc:Choice>
              <mc:Fallback>
                <p:oleObj r:id="rId20" imgW="4276725" imgH="3362325" progId="Paint.Picture">
                  <p:embed/>
                  <p:pic>
                    <p:nvPicPr>
                      <p:cNvPr id="0" name="图片 3078"/>
                      <p:cNvPicPr/>
                      <p:nvPr/>
                    </p:nvPicPr>
                    <p:blipFill>
                      <a:blip r:embed="rId21"/>
                      <a:stretch>
                        <a:fillRect/>
                      </a:stretch>
                    </p:blipFill>
                    <p:spPr>
                      <a:xfrm>
                        <a:off x="675958" y="2895917"/>
                        <a:ext cx="3768725" cy="2951163"/>
                      </a:xfrm>
                      <a:prstGeom prst="rect">
                        <a:avLst/>
                      </a:prstGeom>
                      <a:noFill/>
                      <a:ln w="38100">
                        <a:noFill/>
                        <a:miter/>
                      </a:ln>
                    </p:spPr>
                  </p:pic>
                </p:oleObj>
              </mc:Fallback>
            </mc:AlternateContent>
          </a:graphicData>
        </a:graphic>
      </p:graphicFrame>
      <p:sp>
        <p:nvSpPr>
          <p:cNvPr id="50186" name="Rectangle 6"/>
          <p:cNvSpPr/>
          <p:nvPr>
            <p:custDataLst>
              <p:tags r:id="rId11"/>
            </p:custDataLst>
          </p:nvPr>
        </p:nvSpPr>
        <p:spPr>
          <a:xfrm>
            <a:off x="5181441" y="2986523"/>
            <a:ext cx="3384550" cy="3256798"/>
          </a:xfrm>
          <a:prstGeom prst="rect">
            <a:avLst/>
          </a:prstGeom>
          <a:noFill/>
          <a:ln w="9525" cap="flat" cmpd="sng">
            <a:solidFill>
              <a:schemeClr val="tx1"/>
            </a:solidFill>
            <a:prstDash val="solid"/>
            <a:miter/>
            <a:headEnd type="none" w="med" len="med"/>
            <a:tailEnd type="none" w="med" len="med"/>
          </a:ln>
        </p:spPr>
        <p:txBody>
          <a:bodyPr wrap="none" anchor="ctr" anchorCtr="0"/>
          <a:lstStyle/>
          <a:p>
            <a:pPr algn="ctr">
              <a:spcBef>
                <a:spcPts val="1200"/>
              </a:spcBef>
            </a:pPr>
            <a:r>
              <a:rPr lang="zh-CN" altLang="en-US" sz="2000" b="1" dirty="0">
                <a:latin typeface="SimHei" panose="02010609060101010101" pitchFamily="49" charset="-122"/>
                <a:ea typeface="SimHei" panose="02010609060101010101" pitchFamily="49" charset="-122"/>
              </a:rPr>
              <a:t>机票</a:t>
            </a:r>
          </a:p>
          <a:p>
            <a:pPr algn="ctr">
              <a:spcBef>
                <a:spcPts val="1200"/>
              </a:spcBef>
            </a:pPr>
            <a:r>
              <a:rPr lang="zh-CN" altLang="en-US" sz="2000" b="1" dirty="0">
                <a:latin typeface="SimHei" panose="02010609060101010101" pitchFamily="49" charset="-122"/>
                <a:ea typeface="SimHei" panose="02010609060101010101" pitchFamily="49" charset="-122"/>
              </a:rPr>
              <a:t>航程类型</a:t>
            </a:r>
            <a:endParaRPr lang="en-US" altLang="zh-CN" sz="2000" b="1" dirty="0">
              <a:latin typeface="SimHei" panose="02010609060101010101" pitchFamily="49" charset="-122"/>
              <a:ea typeface="SimHei" panose="02010609060101010101" pitchFamily="49" charset="-122"/>
            </a:endParaRPr>
          </a:p>
          <a:p>
            <a:pPr algn="ctr"/>
            <a:r>
              <a:rPr lang="zh-CN" altLang="en-US" sz="2000" b="1" dirty="0">
                <a:latin typeface="SimHei" panose="02010609060101010101" pitchFamily="49" charset="-122"/>
                <a:ea typeface="SimHei" panose="02010609060101010101" pitchFamily="49" charset="-122"/>
              </a:rPr>
              <a:t>出发城市</a:t>
            </a:r>
            <a:endParaRPr lang="en-US" altLang="zh-CN" sz="2000" b="1" dirty="0">
              <a:latin typeface="SimHei" panose="02010609060101010101" pitchFamily="49" charset="-122"/>
              <a:ea typeface="SimHei" panose="02010609060101010101" pitchFamily="49" charset="-122"/>
            </a:endParaRPr>
          </a:p>
          <a:p>
            <a:pPr algn="ctr"/>
            <a:r>
              <a:rPr lang="zh-CN" altLang="en-US" sz="2000" b="1" dirty="0">
                <a:latin typeface="SimHei" panose="02010609060101010101" pitchFamily="49" charset="-122"/>
                <a:ea typeface="SimHei" panose="02010609060101010101" pitchFamily="49" charset="-122"/>
              </a:rPr>
              <a:t>到达城市</a:t>
            </a:r>
            <a:endParaRPr lang="en-US" altLang="zh-CN" sz="2000" b="1" dirty="0">
              <a:latin typeface="SimHei" panose="02010609060101010101" pitchFamily="49" charset="-122"/>
              <a:ea typeface="SimHei" panose="02010609060101010101" pitchFamily="49" charset="-122"/>
            </a:endParaRPr>
          </a:p>
          <a:p>
            <a:pPr algn="ctr"/>
            <a:r>
              <a:rPr lang="en-US" altLang="zh-CN" sz="2000" b="1" dirty="0">
                <a:latin typeface="SimHei" panose="02010609060101010101" pitchFamily="49" charset="-122"/>
                <a:ea typeface="SimHei" panose="02010609060101010101" pitchFamily="49" charset="-122"/>
              </a:rPr>
              <a:t>···</a:t>
            </a:r>
            <a:r>
              <a:rPr lang="zh-CN" altLang="en-US" sz="2000" b="1" dirty="0">
                <a:latin typeface="SimHei" panose="02010609060101010101" pitchFamily="49" charset="-122"/>
                <a:ea typeface="SimHei" panose="02010609060101010101" pitchFamily="49" charset="-122"/>
              </a:rPr>
              <a:t> </a:t>
            </a:r>
            <a:endParaRPr lang="en-US" altLang="zh-CN" sz="2000" b="1" dirty="0">
              <a:latin typeface="SimHei" panose="02010609060101010101" pitchFamily="49" charset="-122"/>
              <a:ea typeface="SimHei" panose="02010609060101010101" pitchFamily="49" charset="-122"/>
            </a:endParaRPr>
          </a:p>
          <a:p>
            <a:pPr algn="ctr">
              <a:spcBef>
                <a:spcPts val="1200"/>
              </a:spcBef>
            </a:pPr>
            <a:r>
              <a:rPr lang="zh-CN" altLang="en-US" sz="2000" b="1" dirty="0">
                <a:latin typeface="SimHei" panose="02010609060101010101" pitchFamily="49" charset="-122"/>
                <a:ea typeface="SimHei" panose="02010609060101010101" pitchFamily="49" charset="-122"/>
              </a:rPr>
              <a:t>返回</a:t>
            </a:r>
            <a:r>
              <a:rPr lang="zh-CN" altLang="en-US" sz="2000" b="1" dirty="0">
                <a:solidFill>
                  <a:srgbClr val="C00000"/>
                </a:solidFill>
                <a:latin typeface="SimHei" panose="02010609060101010101" pitchFamily="49" charset="-122"/>
                <a:ea typeface="SimHei" panose="02010609060101010101" pitchFamily="49" charset="-122"/>
              </a:rPr>
              <a:t>航程类型</a:t>
            </a:r>
            <a:r>
              <a:rPr lang="zh-CN" altLang="en-US" sz="2000" b="1" dirty="0">
                <a:latin typeface="SimHei" panose="02010609060101010101" pitchFamily="49" charset="-122"/>
                <a:ea typeface="SimHei" panose="02010609060101010101" pitchFamily="49" charset="-122"/>
              </a:rPr>
              <a:t>的函数</a:t>
            </a:r>
            <a:endParaRPr lang="en-US" altLang="zh-CN" sz="2000" b="1" dirty="0">
              <a:latin typeface="SimHei" panose="02010609060101010101" pitchFamily="49" charset="-122"/>
              <a:ea typeface="SimHei" panose="02010609060101010101" pitchFamily="49" charset="-122"/>
            </a:endParaRPr>
          </a:p>
          <a:p>
            <a:pPr algn="ctr"/>
            <a:r>
              <a:rPr lang="zh-CN" altLang="en-US" sz="2000" b="1" dirty="0">
                <a:latin typeface="SimHei" panose="02010609060101010101" pitchFamily="49" charset="-122"/>
                <a:ea typeface="SimHei" panose="02010609060101010101" pitchFamily="49" charset="-122"/>
              </a:rPr>
              <a:t>返回</a:t>
            </a:r>
            <a:r>
              <a:rPr lang="zh-CN" altLang="en-US" sz="2000" b="1" dirty="0">
                <a:solidFill>
                  <a:srgbClr val="C00000"/>
                </a:solidFill>
                <a:latin typeface="SimHei" panose="02010609060101010101" pitchFamily="49" charset="-122"/>
                <a:ea typeface="SimHei" panose="02010609060101010101" pitchFamily="49" charset="-122"/>
              </a:rPr>
              <a:t>出发城市</a:t>
            </a:r>
            <a:r>
              <a:rPr lang="zh-CN" altLang="en-US" sz="2000" b="1" dirty="0">
                <a:latin typeface="SimHei" panose="02010609060101010101" pitchFamily="49" charset="-122"/>
                <a:ea typeface="SimHei" panose="02010609060101010101" pitchFamily="49" charset="-122"/>
              </a:rPr>
              <a:t>的函数</a:t>
            </a:r>
            <a:endParaRPr lang="en-US" altLang="zh-CN" sz="2000" b="1" dirty="0">
              <a:latin typeface="SimHei" panose="02010609060101010101" pitchFamily="49" charset="-122"/>
              <a:ea typeface="SimHei" panose="02010609060101010101" pitchFamily="49" charset="-122"/>
            </a:endParaRPr>
          </a:p>
          <a:p>
            <a:pPr algn="ctr"/>
            <a:r>
              <a:rPr lang="zh-CN" altLang="en-US" sz="2000" b="1" dirty="0">
                <a:latin typeface="SimHei" panose="02010609060101010101" pitchFamily="49" charset="-122"/>
                <a:ea typeface="SimHei" panose="02010609060101010101" pitchFamily="49" charset="-122"/>
              </a:rPr>
              <a:t>返回</a:t>
            </a:r>
            <a:r>
              <a:rPr lang="zh-CN" altLang="en-US" sz="2000" b="1" dirty="0">
                <a:solidFill>
                  <a:srgbClr val="C00000"/>
                </a:solidFill>
                <a:latin typeface="SimHei" panose="02010609060101010101" pitchFamily="49" charset="-122"/>
                <a:ea typeface="SimHei" panose="02010609060101010101" pitchFamily="49" charset="-122"/>
              </a:rPr>
              <a:t>到达城市</a:t>
            </a:r>
            <a:r>
              <a:rPr lang="zh-CN" altLang="en-US" sz="2000" b="1" dirty="0">
                <a:latin typeface="SimHei" panose="02010609060101010101" pitchFamily="49" charset="-122"/>
                <a:ea typeface="SimHei" panose="02010609060101010101" pitchFamily="49" charset="-122"/>
              </a:rPr>
              <a:t>的函数</a:t>
            </a:r>
            <a:endParaRPr lang="en-US" altLang="zh-CN" sz="2000" b="1" dirty="0">
              <a:latin typeface="SimHei" panose="02010609060101010101" pitchFamily="49" charset="-122"/>
              <a:ea typeface="SimHei" panose="02010609060101010101" pitchFamily="49" charset="-122"/>
            </a:endParaRPr>
          </a:p>
          <a:p>
            <a:pPr algn="ctr"/>
            <a:r>
              <a:rPr lang="en-US" altLang="zh-CN" sz="2000" b="1" dirty="0">
                <a:latin typeface="SimHei" panose="02010609060101010101" pitchFamily="49" charset="-122"/>
                <a:ea typeface="SimHei" panose="02010609060101010101" pitchFamily="49" charset="-122"/>
              </a:rPr>
              <a:t>···</a:t>
            </a:r>
          </a:p>
        </p:txBody>
      </p:sp>
      <p:cxnSp>
        <p:nvCxnSpPr>
          <p:cNvPr id="50187" name="直接连接符 13"/>
          <p:cNvCxnSpPr/>
          <p:nvPr>
            <p:custDataLst>
              <p:tags r:id="rId12"/>
            </p:custDataLst>
          </p:nvPr>
        </p:nvCxnSpPr>
        <p:spPr>
          <a:xfrm>
            <a:off x="5191125" y="3494078"/>
            <a:ext cx="3384550" cy="0"/>
          </a:xfrm>
          <a:prstGeom prst="line">
            <a:avLst/>
          </a:prstGeom>
          <a:ln w="12700" cap="flat" cmpd="sng">
            <a:solidFill>
              <a:schemeClr val="tx1">
                <a:lumMod val="65000"/>
                <a:lumOff val="35000"/>
              </a:schemeClr>
            </a:solidFill>
            <a:prstDash val="solid"/>
            <a:round/>
            <a:headEnd type="none" w="med" len="med"/>
            <a:tailEnd type="none" w="med" len="med"/>
          </a:ln>
        </p:spPr>
      </p:cxnSp>
      <p:cxnSp>
        <p:nvCxnSpPr>
          <p:cNvPr id="50188" name="直接连接符 14"/>
          <p:cNvCxnSpPr/>
          <p:nvPr>
            <p:custDataLst>
              <p:tags r:id="rId13"/>
            </p:custDataLst>
          </p:nvPr>
        </p:nvCxnSpPr>
        <p:spPr>
          <a:xfrm>
            <a:off x="5191125" y="4825268"/>
            <a:ext cx="3384550" cy="0"/>
          </a:xfrm>
          <a:prstGeom prst="line">
            <a:avLst/>
          </a:prstGeom>
          <a:ln w="12700" cap="flat" cmpd="sng">
            <a:solidFill>
              <a:schemeClr val="tx1">
                <a:lumMod val="65000"/>
                <a:lumOff val="35000"/>
              </a:schemeClr>
            </a:solidFill>
            <a:prstDash val="solid"/>
            <a:round/>
            <a:headEnd type="none" w="med" len="med"/>
            <a:tailEnd type="none" w="med" len="med"/>
          </a:ln>
        </p:spPr>
      </p:cxnSp>
      <p:sp>
        <p:nvSpPr>
          <p:cNvPr id="53" name="Rectangle 7">
            <a:extLst>
              <a:ext uri="{FF2B5EF4-FFF2-40B4-BE49-F238E27FC236}">
                <a16:creationId xmlns:a16="http://schemas.microsoft.com/office/drawing/2014/main" id="{0181C5C3-D847-C6AB-B0DC-B5BCB2B21689}"/>
              </a:ext>
            </a:extLst>
          </p:cNvPr>
          <p:cNvSpPr>
            <a:spLocks noGrp="1"/>
          </p:cNvSpPr>
          <p:nvPr>
            <p:ph idx="1"/>
            <p:custDataLst>
              <p:tags r:id="rId14"/>
            </p:custDataLst>
          </p:nvPr>
        </p:nvSpPr>
        <p:spPr>
          <a:xfrm>
            <a:off x="352012" y="1233710"/>
            <a:ext cx="694794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类与对象示例</a:t>
            </a:r>
            <a:endParaRPr kumimoji="1" lang="en-US" altLang="zh-CN" sz="2700" b="1" dirty="0">
              <a:solidFill>
                <a:srgbClr val="104EA2"/>
              </a:solidFill>
            </a:endParaRPr>
          </a:p>
        </p:txBody>
      </p:sp>
      <p:sp>
        <p:nvSpPr>
          <p:cNvPr id="54" name="矩形 19">
            <a:extLst>
              <a:ext uri="{FF2B5EF4-FFF2-40B4-BE49-F238E27FC236}">
                <a16:creationId xmlns:a16="http://schemas.microsoft.com/office/drawing/2014/main" id="{70FD0005-FB83-8BD5-6B7A-468AE40D987F}"/>
              </a:ext>
            </a:extLst>
          </p:cNvPr>
          <p:cNvSpPr/>
          <p:nvPr>
            <p:custDataLst>
              <p:tags r:id="rId15"/>
            </p:custDataLst>
          </p:nvPr>
        </p:nvSpPr>
        <p:spPr>
          <a:xfrm>
            <a:off x="862127" y="5925537"/>
            <a:ext cx="3559666" cy="346828"/>
          </a:xfrm>
          <a:prstGeom prst="rect">
            <a:avLst/>
          </a:prstGeom>
          <a:solidFill>
            <a:srgbClr val="C00000"/>
          </a:solidFill>
          <a:ln w="12700" cap="flat" cmpd="sng">
            <a:noFill/>
            <a:prstDash val="sysDot"/>
            <a:round/>
            <a:headEnd type="none" w="med" len="med"/>
            <a:tailEnd type="none" w="med" len="med"/>
          </a:ln>
        </p:spPr>
        <p:txBody>
          <a:bodyPr anchor="ctr" anchorCtr="0"/>
          <a:lstStyle/>
          <a:p>
            <a:pPr marL="469900" indent="-469900" algn="ctr">
              <a:buClr>
                <a:schemeClr val="accent2"/>
              </a:buClr>
              <a:buFont typeface="Wingdings" panose="05000000000000000000" pitchFamily="2" charset="2"/>
            </a:pPr>
            <a:r>
              <a:rPr lang="zh-CN" altLang="en-US" b="1" dirty="0">
                <a:solidFill>
                  <a:schemeClr val="bg1"/>
                </a:solidFill>
                <a:latin typeface="SimHei" panose="02010609060101010101" pitchFamily="49" charset="-122"/>
                <a:ea typeface="SimHei" panose="02010609060101010101" pitchFamily="49" charset="-122"/>
              </a:rPr>
              <a:t>这个网页中的类与对象？</a:t>
            </a:r>
          </a:p>
        </p:txBody>
      </p:sp>
      <p:sp>
        <p:nvSpPr>
          <p:cNvPr id="2" name="矩形 19">
            <a:extLst>
              <a:ext uri="{FF2B5EF4-FFF2-40B4-BE49-F238E27FC236}">
                <a16:creationId xmlns:a16="http://schemas.microsoft.com/office/drawing/2014/main" id="{CD259A07-86B1-D7BF-C023-D3A9C8E0F0CC}"/>
              </a:ext>
            </a:extLst>
          </p:cNvPr>
          <p:cNvSpPr/>
          <p:nvPr>
            <p:custDataLst>
              <p:tags r:id="rId16"/>
            </p:custDataLst>
          </p:nvPr>
        </p:nvSpPr>
        <p:spPr>
          <a:xfrm>
            <a:off x="628650" y="1866352"/>
            <a:ext cx="7749129" cy="931610"/>
          </a:xfrm>
          <a:prstGeom prst="rect">
            <a:avLst/>
          </a:prstGeom>
          <a:solidFill>
            <a:srgbClr val="C00000"/>
          </a:solidFill>
          <a:ln w="12700" cap="flat" cmpd="sng">
            <a:noFill/>
            <a:prstDash val="sysDot"/>
            <a:round/>
            <a:headEnd type="none" w="med" len="med"/>
            <a:tailEnd type="none" w="med" len="med"/>
          </a:ln>
        </p:spPr>
        <p:txBody>
          <a:bodyPr anchor="ctr" anchorCtr="0"/>
          <a:lstStyle/>
          <a:p>
            <a:pPr marL="469900" indent="-469900" algn="ctr">
              <a:buClr>
                <a:schemeClr val="accent2"/>
              </a:buClr>
              <a:buFont typeface="Wingdings" panose="05000000000000000000" pitchFamily="2" charset="2"/>
            </a:pPr>
            <a:r>
              <a:rPr lang="zh-CN" altLang="en-US" sz="2400" b="1" dirty="0">
                <a:solidFill>
                  <a:schemeClr val="bg1"/>
                </a:solidFill>
                <a:latin typeface="SimHei" panose="02010609060101010101" pitchFamily="49" charset="-122"/>
                <a:ea typeface="SimHei" panose="02010609060101010101" pitchFamily="49" charset="-122"/>
              </a:rPr>
              <a:t>是否还有别的可以认为是类或者对象的？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6979"/>
                                        </p:tgtEl>
                                        <p:attrNameLst>
                                          <p:attrName>style.visibility</p:attrName>
                                        </p:attrNameLst>
                                      </p:cBhvr>
                                      <p:to>
                                        <p:strVal val="visible"/>
                                      </p:to>
                                    </p:set>
                                    <p:animEffect transition="in" filter="dissolve">
                                      <p:cBhvr>
                                        <p:cTn id="7" dur="500"/>
                                        <p:tgtEl>
                                          <p:spTgt spid="12697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dissolve">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50186"/>
                                        </p:tgtEl>
                                        <p:attrNameLst>
                                          <p:attrName>style.visibility</p:attrName>
                                        </p:attrNameLst>
                                      </p:cBhvr>
                                      <p:to>
                                        <p:strVal val="visible"/>
                                      </p:to>
                                    </p:set>
                                    <p:animEffect transition="in" filter="dissolve">
                                      <p:cBhvr>
                                        <p:cTn id="15" dur="500"/>
                                        <p:tgtEl>
                                          <p:spTgt spid="50186"/>
                                        </p:tgtEl>
                                      </p:cBhvr>
                                    </p:animEffect>
                                  </p:childTnLst>
                                </p:cTn>
                              </p:par>
                              <p:par>
                                <p:cTn id="16" presetID="9" presetClass="entr" presetSubtype="0" fill="hold" nodeType="withEffect">
                                  <p:stCondLst>
                                    <p:cond delay="0"/>
                                  </p:stCondLst>
                                  <p:childTnLst>
                                    <p:set>
                                      <p:cBhvr>
                                        <p:cTn id="17" dur="1" fill="hold">
                                          <p:stCondLst>
                                            <p:cond delay="0"/>
                                          </p:stCondLst>
                                        </p:cTn>
                                        <p:tgtEl>
                                          <p:spTgt spid="50187"/>
                                        </p:tgtEl>
                                        <p:attrNameLst>
                                          <p:attrName>style.visibility</p:attrName>
                                        </p:attrNameLst>
                                      </p:cBhvr>
                                      <p:to>
                                        <p:strVal val="visible"/>
                                      </p:to>
                                    </p:set>
                                    <p:animEffect transition="in" filter="dissolve">
                                      <p:cBhvr>
                                        <p:cTn id="18" dur="500"/>
                                        <p:tgtEl>
                                          <p:spTgt spid="50187"/>
                                        </p:tgtEl>
                                      </p:cBhvr>
                                    </p:animEffect>
                                  </p:childTnLst>
                                </p:cTn>
                              </p:par>
                              <p:par>
                                <p:cTn id="19" presetID="9" presetClass="entr" presetSubtype="0" fill="hold" nodeType="withEffect">
                                  <p:stCondLst>
                                    <p:cond delay="0"/>
                                  </p:stCondLst>
                                  <p:childTnLst>
                                    <p:set>
                                      <p:cBhvr>
                                        <p:cTn id="20" dur="1" fill="hold">
                                          <p:stCondLst>
                                            <p:cond delay="0"/>
                                          </p:stCondLst>
                                        </p:cTn>
                                        <p:tgtEl>
                                          <p:spTgt spid="50188"/>
                                        </p:tgtEl>
                                        <p:attrNameLst>
                                          <p:attrName>style.visibility</p:attrName>
                                        </p:attrNameLst>
                                      </p:cBhvr>
                                      <p:to>
                                        <p:strVal val="visible"/>
                                      </p:to>
                                    </p:set>
                                    <p:animEffect transition="in" filter="dissolve">
                                      <p:cBhvr>
                                        <p:cTn id="21" dur="500"/>
                                        <p:tgtEl>
                                          <p:spTgt spid="50188"/>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animBg="1"/>
      <p:bldP spid="54" grpId="0" animBg="1"/>
      <p:bldP spid="2"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21</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dirty="0">
                <a:solidFill>
                  <a:schemeClr val="bg1"/>
                </a:solidFill>
              </a:rPr>
              <a:t>1.1.3  </a:t>
            </a:r>
            <a:r>
              <a:rPr kumimoji="1" lang="zh-CN" altLang="en-US" dirty="0">
                <a:solidFill>
                  <a:schemeClr val="bg1"/>
                </a:solidFill>
              </a:rPr>
              <a:t>类的属性和操作</a:t>
            </a:r>
            <a:r>
              <a:rPr kumimoji="1" lang="en-US" altLang="zh-CN" sz="2400" dirty="0">
                <a:solidFill>
                  <a:schemeClr val="bg1"/>
                </a:solidFill>
              </a:rPr>
              <a:t>1/2</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04812" y="1754950"/>
            <a:ext cx="8366760" cy="4492625"/>
          </a:xfrm>
          <a:prstGeom prst="rect">
            <a:avLst/>
          </a:prstGeom>
          <a:noFill/>
        </p:spPr>
        <p:txBody>
          <a:bodyPr wrap="square" rtlCol="0" anchor="t">
            <a:noAutofit/>
          </a:bodyPr>
          <a:lstStyle/>
          <a:p>
            <a:pPr marL="20955" lvl="1" algn="just">
              <a:lnSpc>
                <a:spcPct val="150000"/>
              </a:lnSpc>
            </a:pPr>
            <a:r>
              <a:rPr lang="zh-CN" altLang="en-US" sz="2400" b="1" dirty="0">
                <a:latin typeface="等线" panose="02010600030101010101" charset="-122"/>
                <a:ea typeface="等线" panose="02010600030101010101" charset="-122"/>
                <a:cs typeface="等线" panose="02010600030101010101" charset="-122"/>
                <a:sym typeface="+mn-ea"/>
              </a:rPr>
              <a:t>用</a:t>
            </a: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属性</a:t>
            </a:r>
            <a:r>
              <a:rPr lang="en-US" altLang="zh-CN" sz="2400" b="1" dirty="0">
                <a:latin typeface="等线" panose="02010600030101010101" charset="-122"/>
                <a:ea typeface="等线" panose="02010600030101010101" charset="-122"/>
                <a:cs typeface="等线" panose="02010600030101010101" charset="-122"/>
                <a:sym typeface="+mn-ea"/>
              </a:rPr>
              <a:t>(attribute)(</a:t>
            </a:r>
            <a:r>
              <a:rPr lang="zh-CN" altLang="en-US" sz="2400" b="1" dirty="0">
                <a:latin typeface="等线" panose="02010600030101010101" charset="-122"/>
                <a:ea typeface="等线" panose="02010600030101010101" charset="-122"/>
                <a:cs typeface="等线" panose="02010600030101010101" charset="-122"/>
                <a:sym typeface="+mn-ea"/>
              </a:rPr>
              <a:t>亦称</a:t>
            </a: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状态</a:t>
            </a:r>
            <a:r>
              <a:rPr lang="zh-CN" altLang="en-US" sz="2400" b="1" dirty="0">
                <a:latin typeface="等线" panose="02010600030101010101" charset="-122"/>
                <a:ea typeface="等线" panose="02010600030101010101" charset="-122"/>
                <a:cs typeface="等线" panose="02010600030101010101" charset="-122"/>
                <a:sym typeface="+mn-ea"/>
              </a:rPr>
              <a:t>、</a:t>
            </a: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数据</a:t>
            </a:r>
            <a:r>
              <a:rPr lang="en-US" altLang="zh-CN" sz="2400" b="1" dirty="0">
                <a:latin typeface="等线" panose="02010600030101010101" charset="-122"/>
                <a:ea typeface="等线" panose="02010600030101010101" charset="-122"/>
                <a:cs typeface="等线" panose="02010600030101010101" charset="-122"/>
                <a:sym typeface="+mn-ea"/>
              </a:rPr>
              <a:t>)</a:t>
            </a:r>
            <a:r>
              <a:rPr lang="zh-CN" altLang="en-US" sz="2400" b="1" dirty="0">
                <a:latin typeface="等线" panose="02010600030101010101" charset="-122"/>
                <a:ea typeface="等线" panose="02010600030101010101" charset="-122"/>
                <a:cs typeface="等线" panose="02010600030101010101" charset="-122"/>
                <a:sym typeface="+mn-ea"/>
              </a:rPr>
              <a:t>描述对象的特征。</a:t>
            </a:r>
          </a:p>
          <a:p>
            <a:pPr marL="478155" lvl="1" indent="-457200" algn="just">
              <a:lnSpc>
                <a:spcPct val="150000"/>
              </a:lnSpc>
              <a:buFont typeface="Arial" panose="020B0604020202020204" pitchFamily="34" charset="0"/>
              <a:buChar char="•"/>
            </a:pPr>
            <a:r>
              <a:rPr lang="zh-CN" altLang="en-US" sz="2400" b="1" dirty="0">
                <a:latin typeface="等线" panose="02010600030101010101" charset="-122"/>
                <a:ea typeface="等线" panose="02010600030101010101" charset="-122"/>
                <a:cs typeface="等线" panose="02010600030101010101" charset="-122"/>
                <a:sym typeface="+mn-ea"/>
              </a:rPr>
              <a:t>类的属性用变量来表示：</a:t>
            </a:r>
            <a:endParaRPr lang="en-US" altLang="zh-CN" sz="2400" b="1" dirty="0">
              <a:latin typeface="等线" panose="02010600030101010101" charset="-122"/>
              <a:ea typeface="等线" panose="02010600030101010101" charset="-122"/>
              <a:cs typeface="等线" panose="02010600030101010101" charset="-122"/>
              <a:sym typeface="+mn-ea"/>
            </a:endParaRPr>
          </a:p>
          <a:p>
            <a:pPr marL="935355" lvl="2" indent="-457200" algn="just">
              <a:lnSpc>
                <a:spcPct val="150000"/>
              </a:lnSpc>
              <a:buFont typeface="Arial" panose="020B0604020202020204" pitchFamily="34" charset="0"/>
              <a:buChar char="•"/>
            </a:pPr>
            <a:r>
              <a:rPr lang="zh-CN" altLang="en-US" sz="2400" b="1" dirty="0">
                <a:latin typeface="等线" panose="02010600030101010101" charset="-122"/>
                <a:ea typeface="等线" panose="02010600030101010101" charset="-122"/>
                <a:cs typeface="等线" panose="02010600030101010101" charset="-122"/>
                <a:sym typeface="+mn-ea"/>
              </a:rPr>
              <a:t>简单变量：例如布尔型变量。</a:t>
            </a:r>
            <a:endParaRPr lang="en-US" altLang="zh-CN" sz="2400" b="1" dirty="0">
              <a:latin typeface="等线" panose="02010600030101010101" charset="-122"/>
              <a:ea typeface="等线" panose="02010600030101010101" charset="-122"/>
              <a:cs typeface="等线" panose="02010600030101010101" charset="-122"/>
              <a:sym typeface="+mn-ea"/>
            </a:endParaRPr>
          </a:p>
          <a:p>
            <a:pPr marL="935355" lvl="2" indent="-457200" algn="just">
              <a:lnSpc>
                <a:spcPct val="150000"/>
              </a:lnSpc>
              <a:buFont typeface="Arial" panose="020B0604020202020204" pitchFamily="34" charset="0"/>
              <a:buChar char="•"/>
            </a:pPr>
            <a:r>
              <a:rPr lang="zh-CN" altLang="en-US" sz="2400" b="1" dirty="0">
                <a:latin typeface="等线" panose="02010600030101010101" charset="-122"/>
                <a:ea typeface="等线" panose="02010600030101010101" charset="-122"/>
                <a:cs typeface="等线" panose="02010600030101010101" charset="-122"/>
                <a:sym typeface="+mn-ea"/>
              </a:rPr>
              <a:t>复杂结构变量：数组、集合、类类型的变量（例如下页图示的类Triangle）</a:t>
            </a:r>
            <a:endParaRPr lang="zh-CN" altLang="en-US" sz="2400"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8" name="Rectangle 7">
            <a:extLst>
              <a:ext uri="{FF2B5EF4-FFF2-40B4-BE49-F238E27FC236}">
                <a16:creationId xmlns:a16="http://schemas.microsoft.com/office/drawing/2014/main" id="{2C30CE90-3D0B-4C41-7A5A-CAF7A1C7F187}"/>
              </a:ext>
            </a:extLst>
          </p:cNvPr>
          <p:cNvSpPr>
            <a:spLocks noGrp="1"/>
          </p:cNvSpPr>
          <p:nvPr>
            <p:ph idx="1"/>
            <p:custDataLst>
              <p:tags r:id="rId4"/>
            </p:custDataLst>
          </p:nvPr>
        </p:nvSpPr>
        <p:spPr>
          <a:xfrm>
            <a:off x="352012" y="1233710"/>
            <a:ext cx="694794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类的属性</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22</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dirty="0">
                <a:solidFill>
                  <a:schemeClr val="bg1"/>
                </a:solidFill>
              </a:rPr>
              <a:t>1.1.3  </a:t>
            </a:r>
            <a:r>
              <a:rPr kumimoji="1" lang="zh-CN" altLang="en-US" dirty="0">
                <a:solidFill>
                  <a:schemeClr val="bg1"/>
                </a:solidFill>
              </a:rPr>
              <a:t>类的属性和操作</a:t>
            </a:r>
            <a:r>
              <a:rPr kumimoji="1" lang="en-US" altLang="zh-CN" sz="2400" dirty="0">
                <a:solidFill>
                  <a:schemeClr val="bg1"/>
                </a:solidFill>
              </a:rPr>
              <a:t>2/2</a:t>
            </a:r>
          </a:p>
        </p:txBody>
      </p:sp>
      <p:pic>
        <p:nvPicPr>
          <p:cNvPr id="11" name="西北工业大学"/>
          <p:cNvPicPr>
            <a:picLocks noChangeAspect="1"/>
          </p:cNvPicPr>
          <p:nvPr>
            <p:custDataLst>
              <p:tags r:id="rId2"/>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5025145" y="1856550"/>
            <a:ext cx="3583940" cy="4021550"/>
          </a:xfrm>
          <a:prstGeom prst="rect">
            <a:avLst/>
          </a:prstGeom>
          <a:noFill/>
        </p:spPr>
        <p:txBody>
          <a:bodyPr wrap="square" rtlCol="0" anchor="t">
            <a:noAutofit/>
          </a:bodyPr>
          <a:lstStyle/>
          <a:p>
            <a:pPr lvl="0" algn="just">
              <a:lnSpc>
                <a:spcPct val="150000"/>
              </a:lnSpc>
              <a:buClrTx/>
              <a:buSzTx/>
            </a:pPr>
            <a:r>
              <a:rPr lang="zh-CN" altLang="en-US" sz="2400" b="1" dirty="0">
                <a:solidFill>
                  <a:schemeClr val="tx1"/>
                </a:solidFill>
                <a:sym typeface="+mn-ea"/>
              </a:rPr>
              <a:t>类的操作</a:t>
            </a:r>
          </a:p>
          <a:p>
            <a:pPr marL="478155" lvl="1" indent="-457200" algn="just">
              <a:lnSpc>
                <a:spcPct val="150000"/>
              </a:lnSpc>
              <a:buFont typeface="Arial" panose="020B0604020202020204" pitchFamily="34" charset="0"/>
              <a:buChar char="•"/>
            </a:pPr>
            <a:r>
              <a:rPr lang="zh-CN" altLang="en-US" sz="2400" b="1" dirty="0">
                <a:ea typeface="+mn-lt"/>
                <a:cs typeface="+mn-lt"/>
                <a:sym typeface="+mn-ea"/>
              </a:rPr>
              <a:t>对属性进行处理，包括</a:t>
            </a:r>
            <a:r>
              <a:rPr lang="zh-CN" altLang="en-US" sz="2400" b="1" dirty="0">
                <a:solidFill>
                  <a:srgbClr val="C00000"/>
                </a:solidFill>
                <a:ea typeface="+mn-lt"/>
                <a:cs typeface="+mn-lt"/>
                <a:sym typeface="+mn-ea"/>
              </a:rPr>
              <a:t>给属性赋值</a:t>
            </a:r>
            <a:r>
              <a:rPr lang="zh-CN" altLang="en-US" sz="2400" b="1" dirty="0">
                <a:ea typeface="+mn-lt"/>
                <a:cs typeface="+mn-lt"/>
                <a:sym typeface="+mn-ea"/>
              </a:rPr>
              <a:t>、</a:t>
            </a:r>
            <a:r>
              <a:rPr lang="zh-CN" altLang="en-US" sz="2400" b="1" dirty="0">
                <a:solidFill>
                  <a:srgbClr val="C00000"/>
                </a:solidFill>
                <a:ea typeface="+mn-lt"/>
                <a:cs typeface="+mn-lt"/>
                <a:sym typeface="+mn-ea"/>
              </a:rPr>
              <a:t>获取属性值</a:t>
            </a:r>
            <a:r>
              <a:rPr lang="zh-CN" altLang="en-US" sz="2400" b="1" dirty="0">
                <a:ea typeface="+mn-lt"/>
                <a:cs typeface="+mn-lt"/>
                <a:sym typeface="+mn-ea"/>
              </a:rPr>
              <a:t>等操作，以及以某种方式</a:t>
            </a:r>
            <a:r>
              <a:rPr lang="zh-CN" altLang="en-US" sz="2400" b="1" dirty="0">
                <a:solidFill>
                  <a:srgbClr val="C00000"/>
                </a:solidFill>
                <a:ea typeface="+mn-lt"/>
                <a:cs typeface="+mn-lt"/>
                <a:sym typeface="+mn-ea"/>
              </a:rPr>
              <a:t>处理属性并返回结果</a:t>
            </a:r>
            <a:r>
              <a:rPr lang="zh-CN" altLang="en-US" sz="2400" b="1" dirty="0">
                <a:ea typeface="+mn-lt"/>
                <a:cs typeface="+mn-lt"/>
                <a:sym typeface="+mn-ea"/>
              </a:rPr>
              <a:t>等各类操作。 </a:t>
            </a:r>
            <a:r>
              <a:rPr lang="zh-CN" altLang="en-US" sz="2000" dirty="0">
                <a:sym typeface="+mn-ea"/>
              </a:rPr>
              <a:t> </a:t>
            </a:r>
            <a:endParaRPr lang="zh-CN" altLang="en-US" sz="2000" dirty="0"/>
          </a:p>
          <a:p>
            <a:pPr marL="935355" lvl="2" indent="-457200" algn="just">
              <a:lnSpc>
                <a:spcPct val="150000"/>
              </a:lnSpc>
              <a:buClrTx/>
              <a:buSzTx/>
              <a:buFont typeface="Arial" panose="020B0604020202020204" pitchFamily="34" charset="0"/>
              <a:buChar char="•"/>
            </a:pPr>
            <a:endParaRPr lang="zh-CN" altLang="en-US" sz="2000" b="1" dirty="0">
              <a:solidFill>
                <a:schemeClr val="tx1"/>
              </a:solidFill>
              <a:latin typeface="等线" panose="02010600030101010101" charset="-122"/>
              <a:ea typeface="等线" panose="02010600030101010101" charset="-122"/>
              <a:cs typeface="等线" panose="02010600030101010101" charset="-122"/>
              <a:sym typeface="+mn-ea"/>
            </a:endParaRPr>
          </a:p>
        </p:txBody>
      </p:sp>
      <p:graphicFrame>
        <p:nvGraphicFramePr>
          <p:cNvPr id="55301" name="Object 10"/>
          <p:cNvGraphicFramePr>
            <a:graphicFrameLocks noChangeAspect="1"/>
          </p:cNvGraphicFramePr>
          <p:nvPr>
            <p:custDataLst>
              <p:tags r:id="rId4"/>
            </p:custDataLst>
            <p:extLst>
              <p:ext uri="{D42A27DB-BD31-4B8C-83A1-F6EECF244321}">
                <p14:modId xmlns:p14="http://schemas.microsoft.com/office/powerpoint/2010/main" val="217348896"/>
              </p:ext>
            </p:extLst>
          </p:nvPr>
        </p:nvGraphicFramePr>
        <p:xfrm>
          <a:off x="352012" y="1839500"/>
          <a:ext cx="4089400" cy="4429125"/>
        </p:xfrm>
        <a:graphic>
          <a:graphicData uri="http://schemas.openxmlformats.org/presentationml/2006/ole">
            <mc:AlternateContent xmlns:mc="http://schemas.openxmlformats.org/markup-compatibility/2006">
              <mc:Choice xmlns:v="urn:schemas-microsoft-com:vml" Requires="v">
                <p:oleObj name="图片" r:id="rId11" imgW="2291080" imgH="2477135" progId="Word.Picture.8">
                  <p:embed/>
                </p:oleObj>
              </mc:Choice>
              <mc:Fallback>
                <p:oleObj name="图片" r:id="rId11" imgW="2291080" imgH="2477135" progId="Word.Picture.8">
                  <p:embed/>
                  <p:pic>
                    <p:nvPicPr>
                      <p:cNvPr id="0" name="图片 3075"/>
                      <p:cNvPicPr/>
                      <p:nvPr/>
                    </p:nvPicPr>
                    <p:blipFill>
                      <a:blip r:embed="rId12"/>
                      <a:stretch>
                        <a:fillRect/>
                      </a:stretch>
                    </p:blipFill>
                    <p:spPr>
                      <a:xfrm>
                        <a:off x="352012" y="1839500"/>
                        <a:ext cx="4089400" cy="4429125"/>
                      </a:xfrm>
                      <a:prstGeom prst="rect">
                        <a:avLst/>
                      </a:prstGeom>
                      <a:noFill/>
                      <a:ln w="38100">
                        <a:noFill/>
                        <a:miter/>
                      </a:ln>
                    </p:spPr>
                  </p:pic>
                </p:oleObj>
              </mc:Fallback>
            </mc:AlternateContent>
          </a:graphicData>
        </a:graphic>
      </p:graphicFrame>
      <p:sp>
        <p:nvSpPr>
          <p:cNvPr id="55307" name="右大括号 2"/>
          <p:cNvSpPr/>
          <p:nvPr>
            <p:custDataLst>
              <p:tags r:id="rId5"/>
            </p:custDataLst>
          </p:nvPr>
        </p:nvSpPr>
        <p:spPr>
          <a:xfrm>
            <a:off x="3086166" y="2968823"/>
            <a:ext cx="342166" cy="777677"/>
          </a:xfrm>
          <a:prstGeom prst="rightBrace">
            <a:avLst>
              <a:gd name="adj1" fmla="val 8236"/>
              <a:gd name="adj2" fmla="val 51019"/>
            </a:avLst>
          </a:prstGeom>
          <a:noFill/>
          <a:ln w="19050" cap="flat" cmpd="sng">
            <a:solidFill>
              <a:schemeClr val="hlink"/>
            </a:solidFill>
            <a:prstDash val="solid"/>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55310" name="右大括号 12"/>
          <p:cNvSpPr/>
          <p:nvPr>
            <p:custDataLst>
              <p:tags r:id="rId6"/>
            </p:custDataLst>
          </p:nvPr>
        </p:nvSpPr>
        <p:spPr>
          <a:xfrm>
            <a:off x="3117916" y="4429151"/>
            <a:ext cx="270761" cy="384150"/>
          </a:xfrm>
          <a:prstGeom prst="rightBrace">
            <a:avLst>
              <a:gd name="adj1" fmla="val 8282"/>
              <a:gd name="adj2" fmla="val 49532"/>
            </a:avLst>
          </a:prstGeom>
          <a:noFill/>
          <a:ln w="19050" cap="flat" cmpd="sng">
            <a:solidFill>
              <a:schemeClr val="hlink"/>
            </a:solidFill>
            <a:prstDash val="solid"/>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10" name="Rectangle 7">
            <a:extLst>
              <a:ext uri="{FF2B5EF4-FFF2-40B4-BE49-F238E27FC236}">
                <a16:creationId xmlns:a16="http://schemas.microsoft.com/office/drawing/2014/main" id="{9727596D-AF79-F9B7-EA04-BC5464ECED06}"/>
              </a:ext>
            </a:extLst>
          </p:cNvPr>
          <p:cNvSpPr>
            <a:spLocks noGrp="1"/>
          </p:cNvSpPr>
          <p:nvPr>
            <p:ph idx="1"/>
            <p:custDataLst>
              <p:tags r:id="rId7"/>
            </p:custDataLst>
          </p:nvPr>
        </p:nvSpPr>
        <p:spPr>
          <a:xfrm>
            <a:off x="352012" y="1233710"/>
            <a:ext cx="36929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类的属性</a:t>
            </a:r>
            <a:endParaRPr kumimoji="1" lang="en-US" altLang="zh-CN" sz="2700" b="1" dirty="0">
              <a:solidFill>
                <a:srgbClr val="104EA2"/>
              </a:solidFill>
            </a:endParaRPr>
          </a:p>
        </p:txBody>
      </p:sp>
      <p:sp>
        <p:nvSpPr>
          <p:cNvPr id="14" name="文本框 13">
            <a:extLst>
              <a:ext uri="{FF2B5EF4-FFF2-40B4-BE49-F238E27FC236}">
                <a16:creationId xmlns:a16="http://schemas.microsoft.com/office/drawing/2014/main" id="{FF465F0F-C9A2-2912-4D2E-4D7C742FAD5B}"/>
              </a:ext>
            </a:extLst>
          </p:cNvPr>
          <p:cNvSpPr txBox="1"/>
          <p:nvPr/>
        </p:nvSpPr>
        <p:spPr>
          <a:xfrm>
            <a:off x="3388677" y="3242687"/>
            <a:ext cx="1021648" cy="309765"/>
          </a:xfrm>
          <a:prstGeom prst="rect">
            <a:avLst/>
          </a:prstGeom>
          <a:noFill/>
        </p:spPr>
        <p:txBody>
          <a:bodyPr wrap="square">
            <a:spAutoFit/>
          </a:bodyPr>
          <a:lstStyle/>
          <a:p>
            <a:pPr marL="469900" indent="-469900">
              <a:lnSpc>
                <a:spcPct val="75000"/>
              </a:lnSpc>
              <a:spcBef>
                <a:spcPct val="20000"/>
              </a:spcBef>
              <a:buClr>
                <a:schemeClr val="accent2"/>
              </a:buClr>
              <a:buFont typeface="Wingdings" panose="05000000000000000000" pitchFamily="2" charset="2"/>
            </a:pPr>
            <a:r>
              <a:rPr lang="zh-CN" altLang="en-US" b="1" dirty="0">
                <a:solidFill>
                  <a:srgbClr val="034DA0"/>
                </a:solidFill>
                <a:latin typeface="等线" panose="02010600030101010101" charset="-122"/>
                <a:ea typeface="等线" panose="02010600030101010101" charset="-122"/>
              </a:rPr>
              <a:t>类类型</a:t>
            </a:r>
          </a:p>
        </p:txBody>
      </p:sp>
      <p:sp>
        <p:nvSpPr>
          <p:cNvPr id="16" name="文本框 15">
            <a:extLst>
              <a:ext uri="{FF2B5EF4-FFF2-40B4-BE49-F238E27FC236}">
                <a16:creationId xmlns:a16="http://schemas.microsoft.com/office/drawing/2014/main" id="{A73B81BE-677B-B60D-6EBA-8658398EED57}"/>
              </a:ext>
            </a:extLst>
          </p:cNvPr>
          <p:cNvSpPr txBox="1"/>
          <p:nvPr/>
        </p:nvSpPr>
        <p:spPr>
          <a:xfrm>
            <a:off x="3372342" y="4503536"/>
            <a:ext cx="1595437" cy="309765"/>
          </a:xfrm>
          <a:prstGeom prst="rect">
            <a:avLst/>
          </a:prstGeom>
          <a:noFill/>
        </p:spPr>
        <p:txBody>
          <a:bodyPr wrap="square">
            <a:spAutoFit/>
          </a:bodyPr>
          <a:lstStyle/>
          <a:p>
            <a:pPr marL="469900" indent="-469900">
              <a:lnSpc>
                <a:spcPct val="75000"/>
              </a:lnSpc>
              <a:spcBef>
                <a:spcPct val="20000"/>
              </a:spcBef>
              <a:buClr>
                <a:schemeClr val="accent2"/>
              </a:buClr>
              <a:buFont typeface="Wingdings" panose="05000000000000000000" pitchFamily="2" charset="2"/>
            </a:pPr>
            <a:r>
              <a:rPr lang="zh-CN" altLang="en-US" b="1" dirty="0">
                <a:solidFill>
                  <a:srgbClr val="034DA0"/>
                </a:solidFill>
                <a:latin typeface="等线" panose="02010600030101010101" charset="-122"/>
                <a:ea typeface="等线" panose="02010600030101010101" charset="-122"/>
              </a:rPr>
              <a:t>基本数据类型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307"/>
                                        </p:tgtEl>
                                        <p:attrNameLst>
                                          <p:attrName>style.visibility</p:attrName>
                                        </p:attrNameLst>
                                      </p:cBhvr>
                                      <p:to>
                                        <p:strVal val="visible"/>
                                      </p:to>
                                    </p:set>
                                    <p:animEffect transition="in" filter="dissolve">
                                      <p:cBhvr>
                                        <p:cTn id="7" dur="500"/>
                                        <p:tgtEl>
                                          <p:spTgt spid="5530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dissolve">
                                      <p:cBhvr>
                                        <p:cTn id="10" dur="500"/>
                                        <p:tgtEl>
                                          <p:spTgt spid="14"/>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5310"/>
                                        </p:tgtEl>
                                        <p:attrNameLst>
                                          <p:attrName>style.visibility</p:attrName>
                                        </p:attrNameLst>
                                      </p:cBhvr>
                                      <p:to>
                                        <p:strVal val="visible"/>
                                      </p:to>
                                    </p:set>
                                    <p:animEffect transition="in" filter="dissolve">
                                      <p:cBhvr>
                                        <p:cTn id="13" dur="500"/>
                                        <p:tgtEl>
                                          <p:spTgt spid="5531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55307" grpId="0" animBg="1"/>
      <p:bldP spid="55310" grpId="0" animBg="1"/>
      <p:bldP spid="14" grpId="0"/>
      <p:bldP spid="1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23</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dirty="0">
                <a:solidFill>
                  <a:schemeClr val="bg1"/>
                </a:solidFill>
              </a:rPr>
              <a:t>1.1.4  </a:t>
            </a:r>
            <a:r>
              <a:rPr kumimoji="1" lang="zh-CN" altLang="en-US" dirty="0">
                <a:solidFill>
                  <a:schemeClr val="bg1"/>
                </a:solidFill>
              </a:rPr>
              <a:t>消息</a:t>
            </a:r>
            <a:r>
              <a:rPr kumimoji="1" lang="en-US" altLang="zh-CN" sz="2400" dirty="0">
                <a:solidFill>
                  <a:schemeClr val="bg1"/>
                </a:solidFill>
              </a:rPr>
              <a:t>1/2</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2012" y="1854152"/>
            <a:ext cx="8341360" cy="4371975"/>
          </a:xfrm>
          <a:prstGeom prst="rect">
            <a:avLst/>
          </a:prstGeom>
          <a:noFill/>
        </p:spPr>
        <p:txBody>
          <a:bodyPr wrap="square" rtlCol="0" anchor="t">
            <a:noAutofit/>
          </a:bodyPr>
          <a:lstStyle/>
          <a:p>
            <a:pPr lvl="0" algn="just">
              <a:lnSpc>
                <a:spcPct val="150000"/>
              </a:lnSpc>
              <a:buClrTx/>
              <a:buSzTx/>
            </a:pPr>
            <a:r>
              <a:rPr lang="zh-CN" altLang="en-US" sz="2400" b="1" dirty="0">
                <a:sym typeface="+mn-ea"/>
              </a:rPr>
              <a:t>面向对象软件</a:t>
            </a:r>
            <a:r>
              <a:rPr lang="zh-CN" altLang="en-US" sz="2400" b="1" dirty="0">
                <a:solidFill>
                  <a:srgbClr val="C00000"/>
                </a:solidFill>
                <a:sym typeface="+mn-ea"/>
              </a:rPr>
              <a:t>工作原理：</a:t>
            </a:r>
          </a:p>
          <a:p>
            <a:pPr marL="478155" lvl="1" indent="-457200" algn="just">
              <a:lnSpc>
                <a:spcPct val="150000"/>
              </a:lnSpc>
              <a:buFont typeface="Arial" panose="020B0604020202020204" pitchFamily="34" charset="0"/>
              <a:buChar char="•"/>
            </a:pPr>
            <a:r>
              <a:rPr lang="zh-CN" altLang="en-US" sz="2400" b="1" dirty="0">
                <a:sym typeface="+mn-ea"/>
              </a:rPr>
              <a:t>每个</a:t>
            </a:r>
            <a:r>
              <a:rPr lang="zh-CN" altLang="en-US" sz="2400" b="1" dirty="0">
                <a:solidFill>
                  <a:srgbClr val="C00000"/>
                </a:solidFill>
                <a:sym typeface="+mn-ea"/>
              </a:rPr>
              <a:t>对象</a:t>
            </a:r>
            <a:r>
              <a:rPr lang="zh-CN" altLang="en-US" sz="2400" b="1" dirty="0">
                <a:sym typeface="+mn-ea"/>
              </a:rPr>
              <a:t>仅做</a:t>
            </a:r>
            <a:r>
              <a:rPr lang="zh-CN" altLang="en-US" sz="2400" b="1" dirty="0">
                <a:solidFill>
                  <a:srgbClr val="C00000"/>
                </a:solidFill>
                <a:sym typeface="+mn-ea"/>
              </a:rPr>
              <a:t>一件事</a:t>
            </a:r>
            <a:r>
              <a:rPr lang="zh-CN" altLang="en-US" sz="2400" b="1" dirty="0">
                <a:sym typeface="+mn-ea"/>
              </a:rPr>
              <a:t>，把一件事做好。</a:t>
            </a:r>
          </a:p>
          <a:p>
            <a:pPr marL="478155" lvl="1" indent="-457200" algn="just">
              <a:lnSpc>
                <a:spcPct val="150000"/>
              </a:lnSpc>
              <a:buFont typeface="Arial" panose="020B0604020202020204" pitchFamily="34" charset="0"/>
              <a:buChar char="•"/>
            </a:pPr>
            <a:r>
              <a:rPr lang="zh-CN" altLang="en-US" sz="2400" b="1" dirty="0">
                <a:sym typeface="+mn-ea"/>
              </a:rPr>
              <a:t>对象之间通过互</a:t>
            </a:r>
            <a:r>
              <a:rPr lang="zh-CN" altLang="en-US" sz="2400" b="1" dirty="0">
                <a:solidFill>
                  <a:srgbClr val="C00000"/>
                </a:solidFill>
                <a:sym typeface="+mn-ea"/>
              </a:rPr>
              <a:t>发消息</a:t>
            </a:r>
            <a:r>
              <a:rPr lang="zh-CN" altLang="en-US" sz="2400" b="1" dirty="0">
                <a:sym typeface="+mn-ea"/>
              </a:rPr>
              <a:t>进行协作。</a:t>
            </a:r>
            <a:endParaRPr lang="zh-CN" altLang="en-US" sz="2400" b="1" dirty="0"/>
          </a:p>
          <a:p>
            <a:pPr lvl="2" indent="-457200" algn="just">
              <a:lnSpc>
                <a:spcPct val="150000"/>
              </a:lnSpc>
              <a:buFont typeface="Arial" panose="020B0604020202020204" pitchFamily="34" charset="0"/>
              <a:buChar char="•"/>
            </a:pPr>
            <a:r>
              <a:rPr lang="zh-CN" altLang="en-US" sz="2400" b="1" dirty="0">
                <a:solidFill>
                  <a:srgbClr val="C00000"/>
                </a:solidFill>
                <a:latin typeface="Times New Roman" panose="02020603050405020304" pitchFamily="18" charset="0"/>
                <a:sym typeface="+mn-ea"/>
              </a:rPr>
              <a:t>发送消息</a:t>
            </a:r>
            <a:r>
              <a:rPr lang="zh-CN" altLang="en-US" sz="2400" b="1" dirty="0">
                <a:latin typeface="Times New Roman" panose="02020603050405020304" pitchFamily="18" charset="0"/>
                <a:sym typeface="+mn-ea"/>
              </a:rPr>
              <a:t>是通过</a:t>
            </a:r>
            <a:r>
              <a:rPr lang="zh-CN" altLang="en-US" sz="2400" b="1" dirty="0">
                <a:solidFill>
                  <a:srgbClr val="C00000"/>
                </a:solidFill>
                <a:latin typeface="Times New Roman" panose="02020603050405020304" pitchFamily="18" charset="0"/>
                <a:sym typeface="+mn-ea"/>
              </a:rPr>
              <a:t>调用某个对象的方法</a:t>
            </a:r>
            <a:r>
              <a:rPr lang="zh-CN" altLang="en-US" sz="2400" b="1" dirty="0">
                <a:latin typeface="Times New Roman" panose="02020603050405020304" pitchFamily="18" charset="0"/>
                <a:sym typeface="+mn-ea"/>
              </a:rPr>
              <a:t>实现的</a:t>
            </a:r>
          </a:p>
          <a:p>
            <a:pPr lvl="2" indent="-457200" algn="just">
              <a:lnSpc>
                <a:spcPct val="150000"/>
              </a:lnSpc>
              <a:buFont typeface="Arial" panose="020B0604020202020204" pitchFamily="34" charset="0"/>
              <a:buChar char="•"/>
            </a:pPr>
            <a:r>
              <a:rPr lang="zh-CN" altLang="en-US" sz="2400" b="1" dirty="0">
                <a:solidFill>
                  <a:srgbClr val="C00000"/>
                </a:solidFill>
                <a:latin typeface="Times New Roman" panose="02020603050405020304" pitchFamily="18" charset="0"/>
                <a:sym typeface="+mn-ea"/>
              </a:rPr>
              <a:t>收到消息</a:t>
            </a:r>
            <a:r>
              <a:rPr lang="zh-CN" altLang="en-US" sz="2400" b="1" dirty="0">
                <a:latin typeface="Times New Roman" panose="02020603050405020304" pitchFamily="18" charset="0"/>
                <a:sym typeface="+mn-ea"/>
              </a:rPr>
              <a:t>是通过</a:t>
            </a:r>
            <a:r>
              <a:rPr lang="zh-CN" altLang="en-US" sz="2400" b="1" dirty="0">
                <a:solidFill>
                  <a:srgbClr val="C00000"/>
                </a:solidFill>
                <a:latin typeface="Times New Roman" panose="02020603050405020304" pitchFamily="18" charset="0"/>
                <a:sym typeface="+mn-ea"/>
              </a:rPr>
              <a:t>其他对象调用本对象的方法</a:t>
            </a:r>
            <a:r>
              <a:rPr lang="zh-CN" altLang="en-US" sz="2400" b="1" dirty="0">
                <a:latin typeface="Times New Roman" panose="02020603050405020304" pitchFamily="18" charset="0"/>
                <a:sym typeface="+mn-ea"/>
              </a:rPr>
              <a:t>实现的</a:t>
            </a:r>
            <a:endParaRPr lang="zh-CN" altLang="en-US" sz="2400" b="1" dirty="0">
              <a:latin typeface="Times New Roman" panose="02020603050405020304" pitchFamily="18" charset="0"/>
            </a:endParaRPr>
          </a:p>
          <a:p>
            <a:pPr marL="0" lvl="3" algn="just">
              <a:lnSpc>
                <a:spcPct val="150000"/>
              </a:lnSpc>
              <a:buClrTx/>
              <a:buSzTx/>
            </a:pPr>
            <a:r>
              <a:rPr lang="zh-CN" altLang="en-US" sz="2400" b="1" dirty="0">
                <a:sym typeface="+mn-ea"/>
              </a:rPr>
              <a:t>Java向对象发送消息的方式</a:t>
            </a:r>
          </a:p>
          <a:p>
            <a:pPr marL="457200" lvl="3" indent="-457200" algn="just">
              <a:lnSpc>
                <a:spcPct val="150000"/>
              </a:lnSpc>
              <a:buFont typeface="Arial" panose="020B0604020202020204" pitchFamily="34" charset="0"/>
              <a:buChar char="•"/>
            </a:pPr>
            <a:r>
              <a:rPr lang="en-US" altLang="zh-CN" sz="2400" b="1" dirty="0">
                <a:sym typeface="+mn-ea"/>
              </a:rPr>
              <a:t>“</a:t>
            </a:r>
            <a:r>
              <a:rPr lang="zh-CN" altLang="en-US" sz="2400" b="1" dirty="0">
                <a:sym typeface="+mn-ea"/>
              </a:rPr>
              <a:t>对象变量+点运算符+方法</a:t>
            </a:r>
            <a:r>
              <a:rPr lang="en-US" altLang="zh-CN" sz="2400" b="1" dirty="0">
                <a:sym typeface="+mn-ea"/>
              </a:rPr>
              <a:t>”</a:t>
            </a:r>
            <a:r>
              <a:rPr lang="zh-CN" altLang="en-US" sz="2400" b="1" dirty="0">
                <a:sym typeface="+mn-ea"/>
              </a:rPr>
              <a:t>，例如pointOne.getX()</a:t>
            </a:r>
            <a:endParaRPr lang="zh-CN" altLang="en-US" sz="2400"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8" name="Rectangle 7">
            <a:extLst>
              <a:ext uri="{FF2B5EF4-FFF2-40B4-BE49-F238E27FC236}">
                <a16:creationId xmlns:a16="http://schemas.microsoft.com/office/drawing/2014/main" id="{7DDC0085-C341-1B40-6259-6662A21A9EEF}"/>
              </a:ext>
            </a:extLst>
          </p:cNvPr>
          <p:cNvSpPr>
            <a:spLocks noGrp="1"/>
          </p:cNvSpPr>
          <p:nvPr>
            <p:ph idx="1"/>
            <p:custDataLst>
              <p:tags r:id="rId4"/>
            </p:custDataLst>
          </p:nvPr>
        </p:nvSpPr>
        <p:spPr>
          <a:xfrm>
            <a:off x="352012" y="1233710"/>
            <a:ext cx="57630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什么是消息？为什么需要消息？</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对象 39"/>
          <p:cNvGraphicFramePr/>
          <p:nvPr>
            <p:custDataLst>
              <p:tags r:id="rId1"/>
            </p:custDataLst>
            <p:extLst>
              <p:ext uri="{D42A27DB-BD31-4B8C-83A1-F6EECF244321}">
                <p14:modId xmlns:p14="http://schemas.microsoft.com/office/powerpoint/2010/main" val="1759585967"/>
              </p:ext>
            </p:extLst>
          </p:nvPr>
        </p:nvGraphicFramePr>
        <p:xfrm>
          <a:off x="349250" y="2694306"/>
          <a:ext cx="4008755" cy="3617595"/>
        </p:xfrm>
        <a:graphic>
          <a:graphicData uri="http://schemas.openxmlformats.org/presentationml/2006/ole">
            <mc:AlternateContent xmlns:mc="http://schemas.openxmlformats.org/markup-compatibility/2006">
              <mc:Choice xmlns:v="urn:schemas-microsoft-com:vml" Requires="v">
                <p:oleObj r:id="rId13" imgW="4005580" imgH="3615055" progId="Paint.Picture">
                  <p:embed/>
                </p:oleObj>
              </mc:Choice>
              <mc:Fallback>
                <p:oleObj r:id="rId13" imgW="4005580" imgH="3615055" progId="Paint.Picture">
                  <p:embed/>
                  <p:pic>
                    <p:nvPicPr>
                      <p:cNvPr id="0" name="图片 40"/>
                      <p:cNvPicPr/>
                      <p:nvPr/>
                    </p:nvPicPr>
                    <p:blipFill>
                      <a:blip r:embed="rId14"/>
                      <a:stretch>
                        <a:fillRect/>
                      </a:stretch>
                    </p:blipFill>
                    <p:spPr>
                      <a:xfrm>
                        <a:off x="349250" y="2694306"/>
                        <a:ext cx="4008755" cy="3617595"/>
                      </a:xfrm>
                      <a:prstGeom prst="rect">
                        <a:avLst/>
                      </a:prstGeom>
                    </p:spPr>
                  </p:pic>
                </p:oleObj>
              </mc:Fallback>
            </mc:AlternateContent>
          </a:graphicData>
        </a:graphic>
      </p:graphicFrame>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24</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dirty="0">
                <a:solidFill>
                  <a:schemeClr val="bg1"/>
                </a:solidFill>
              </a:rPr>
              <a:t>1.1.4  </a:t>
            </a:r>
            <a:r>
              <a:rPr kumimoji="1" lang="zh-CN" altLang="en-US" dirty="0">
                <a:solidFill>
                  <a:schemeClr val="bg1"/>
                </a:solidFill>
              </a:rPr>
              <a:t>消息</a:t>
            </a:r>
            <a:r>
              <a:rPr kumimoji="1" lang="en-US" altLang="zh-CN" sz="2400" dirty="0">
                <a:solidFill>
                  <a:schemeClr val="bg1"/>
                </a:solidFill>
              </a:rPr>
              <a:t>2/2</a:t>
            </a:r>
          </a:p>
        </p:txBody>
      </p:sp>
      <p:pic>
        <p:nvPicPr>
          <p:cNvPr id="11" name="西北工业大学"/>
          <p:cNvPicPr>
            <a:picLocks noChangeAspect="1"/>
          </p:cNvPicPr>
          <p:nvPr>
            <p:custDataLst>
              <p:tags r:id="rId3"/>
            </p:custDataLst>
          </p:nvPr>
        </p:nvPicPr>
        <p:blipFill>
          <a:blip r:embed="rId15"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16"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Line 19"/>
          <p:cNvSpPr/>
          <p:nvPr>
            <p:custDataLst>
              <p:tags r:id="rId5"/>
            </p:custDataLst>
          </p:nvPr>
        </p:nvSpPr>
        <p:spPr>
          <a:xfrm flipH="1">
            <a:off x="5372838" y="3973815"/>
            <a:ext cx="665750" cy="823955"/>
          </a:xfrm>
          <a:prstGeom prst="line">
            <a:avLst/>
          </a:prstGeom>
          <a:ln w="25400" cap="flat" cmpd="sng">
            <a:solidFill>
              <a:schemeClr val="tx1"/>
            </a:solidFill>
            <a:prstDash val="solid"/>
            <a:round/>
            <a:headEnd type="triangle" w="med" len="med"/>
            <a:tailEnd type="triangle" w="med" len="med"/>
          </a:ln>
        </p:spPr>
      </p:sp>
      <p:sp>
        <p:nvSpPr>
          <p:cNvPr id="26" name="Rectangle 31"/>
          <p:cNvSpPr/>
          <p:nvPr>
            <p:custDataLst>
              <p:tags r:id="rId6"/>
            </p:custDataLst>
          </p:nvPr>
        </p:nvSpPr>
        <p:spPr>
          <a:xfrm>
            <a:off x="5170625" y="4142276"/>
            <a:ext cx="640080" cy="299085"/>
          </a:xfrm>
          <a:prstGeom prst="rect">
            <a:avLst/>
          </a:prstGeom>
          <a:noFill/>
          <a:ln w="12700">
            <a:noFill/>
          </a:ln>
        </p:spPr>
        <p:txBody>
          <a:bodyPr wrap="none" anchor="t" anchorCtr="0">
            <a:spAutoFit/>
          </a:bodyPr>
          <a:lstStyle/>
          <a:p>
            <a:pPr marL="469900" indent="-469900">
              <a:lnSpc>
                <a:spcPct val="75000"/>
              </a:lnSpc>
              <a:spcBef>
                <a:spcPct val="20000"/>
              </a:spcBef>
              <a:buClr>
                <a:schemeClr val="accent2"/>
              </a:buClr>
              <a:buFont typeface="Wingdings" panose="05000000000000000000" pitchFamily="2" charset="2"/>
            </a:pPr>
            <a:r>
              <a:rPr lang="zh-CN" altLang="en-US" sz="1800" b="1" dirty="0">
                <a:solidFill>
                  <a:srgbClr val="034DA0"/>
                </a:solidFill>
                <a:latin typeface="等线" panose="02010600030101010101" charset="-122"/>
                <a:ea typeface="等线" panose="02010600030101010101" charset="-122"/>
              </a:rPr>
              <a:t>消息</a:t>
            </a:r>
          </a:p>
        </p:txBody>
      </p:sp>
      <p:sp>
        <p:nvSpPr>
          <p:cNvPr id="27" name="Rectangle 32"/>
          <p:cNvSpPr/>
          <p:nvPr>
            <p:custDataLst>
              <p:tags r:id="rId7"/>
            </p:custDataLst>
          </p:nvPr>
        </p:nvSpPr>
        <p:spPr>
          <a:xfrm>
            <a:off x="6347153" y="5052556"/>
            <a:ext cx="640080" cy="299085"/>
          </a:xfrm>
          <a:prstGeom prst="rect">
            <a:avLst/>
          </a:prstGeom>
          <a:noFill/>
          <a:ln w="12700">
            <a:noFill/>
          </a:ln>
        </p:spPr>
        <p:txBody>
          <a:bodyPr wrap="none" anchor="t" anchorCtr="0">
            <a:spAutoFit/>
          </a:bodyPr>
          <a:lstStyle/>
          <a:p>
            <a:pPr marL="469900" indent="-469900">
              <a:lnSpc>
                <a:spcPct val="75000"/>
              </a:lnSpc>
              <a:spcBef>
                <a:spcPct val="20000"/>
              </a:spcBef>
              <a:buClr>
                <a:schemeClr val="accent2"/>
              </a:buClr>
              <a:buFont typeface="Wingdings" panose="05000000000000000000" pitchFamily="2" charset="2"/>
            </a:pPr>
            <a:r>
              <a:rPr lang="zh-CN" altLang="en-US" sz="1800" b="1" dirty="0">
                <a:solidFill>
                  <a:srgbClr val="034DA0"/>
                </a:solidFill>
                <a:latin typeface="等线" panose="02010600030101010101" charset="-122"/>
                <a:ea typeface="等线" panose="02010600030101010101" charset="-122"/>
              </a:rPr>
              <a:t>消息</a:t>
            </a:r>
          </a:p>
        </p:txBody>
      </p:sp>
      <p:sp>
        <p:nvSpPr>
          <p:cNvPr id="28" name="Rectangle 33"/>
          <p:cNvSpPr/>
          <p:nvPr>
            <p:custDataLst>
              <p:tags r:id="rId8"/>
            </p:custDataLst>
          </p:nvPr>
        </p:nvSpPr>
        <p:spPr>
          <a:xfrm>
            <a:off x="7573206" y="4142276"/>
            <a:ext cx="640080" cy="299085"/>
          </a:xfrm>
          <a:prstGeom prst="rect">
            <a:avLst/>
          </a:prstGeom>
          <a:noFill/>
          <a:ln w="12700">
            <a:noFill/>
          </a:ln>
        </p:spPr>
        <p:txBody>
          <a:bodyPr wrap="none" anchor="t" anchorCtr="0">
            <a:spAutoFit/>
          </a:bodyPr>
          <a:lstStyle/>
          <a:p>
            <a:pPr marL="469900" indent="-469900">
              <a:lnSpc>
                <a:spcPct val="75000"/>
              </a:lnSpc>
              <a:spcBef>
                <a:spcPct val="20000"/>
              </a:spcBef>
              <a:buClr>
                <a:schemeClr val="accent2"/>
              </a:buClr>
              <a:buFont typeface="Wingdings" panose="05000000000000000000" pitchFamily="2" charset="2"/>
            </a:pPr>
            <a:r>
              <a:rPr lang="zh-CN" altLang="en-US" sz="1800" b="1" dirty="0">
                <a:solidFill>
                  <a:srgbClr val="034DA0"/>
                </a:solidFill>
                <a:latin typeface="等线" panose="02010600030101010101" charset="-122"/>
                <a:ea typeface="等线" panose="02010600030101010101" charset="-122"/>
              </a:rPr>
              <a:t>消息</a:t>
            </a:r>
          </a:p>
        </p:txBody>
      </p:sp>
      <p:sp>
        <p:nvSpPr>
          <p:cNvPr id="18" name="Rectangle 7">
            <a:extLst>
              <a:ext uri="{FF2B5EF4-FFF2-40B4-BE49-F238E27FC236}">
                <a16:creationId xmlns:a16="http://schemas.microsoft.com/office/drawing/2014/main" id="{E90C539D-7532-2728-9881-75C8E61F7973}"/>
              </a:ext>
            </a:extLst>
          </p:cNvPr>
          <p:cNvSpPr>
            <a:spLocks noGrp="1"/>
          </p:cNvSpPr>
          <p:nvPr>
            <p:ph idx="1"/>
            <p:custDataLst>
              <p:tags r:id="rId9"/>
            </p:custDataLst>
          </p:nvPr>
        </p:nvSpPr>
        <p:spPr>
          <a:xfrm>
            <a:off x="352012" y="1233710"/>
            <a:ext cx="36929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消息的工作方式</a:t>
            </a:r>
            <a:endParaRPr kumimoji="1" lang="en-US" altLang="zh-CN" sz="2700" b="1" dirty="0">
              <a:solidFill>
                <a:srgbClr val="104EA2"/>
              </a:solidFill>
            </a:endParaRPr>
          </a:p>
        </p:txBody>
      </p:sp>
      <p:sp>
        <p:nvSpPr>
          <p:cNvPr id="21" name="文本框 20">
            <a:extLst>
              <a:ext uri="{FF2B5EF4-FFF2-40B4-BE49-F238E27FC236}">
                <a16:creationId xmlns:a16="http://schemas.microsoft.com/office/drawing/2014/main" id="{950053F2-48CF-3447-2135-FE9BAD7664EA}"/>
              </a:ext>
            </a:extLst>
          </p:cNvPr>
          <p:cNvSpPr txBox="1"/>
          <p:nvPr/>
        </p:nvSpPr>
        <p:spPr>
          <a:xfrm>
            <a:off x="6038590" y="2867883"/>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SimHei" panose="02010609060101010101" pitchFamily="49" charset="-122"/>
                <a:ea typeface="SimHei" panose="02010609060101010101" pitchFamily="49" charset="-122"/>
              </a:rPr>
              <a:t>对象</a:t>
            </a:r>
            <a:r>
              <a:rPr kumimoji="1" lang="en-US" altLang="zh-CN">
                <a:latin typeface="Helvetica" pitchFamily="2" charset="0"/>
                <a:ea typeface="SimHei" panose="02010609060101010101" pitchFamily="49" charset="-122"/>
              </a:rPr>
              <a:t>1</a:t>
            </a:r>
            <a:endParaRPr kumimoji="1" lang="zh-CN" altLang="en-US">
              <a:latin typeface="Helvetica" pitchFamily="2" charset="0"/>
              <a:ea typeface="SimHei" panose="02010609060101010101" pitchFamily="49" charset="-122"/>
            </a:endParaRPr>
          </a:p>
        </p:txBody>
      </p:sp>
      <p:sp>
        <p:nvSpPr>
          <p:cNvPr id="41" name="文本框 40">
            <a:extLst>
              <a:ext uri="{FF2B5EF4-FFF2-40B4-BE49-F238E27FC236}">
                <a16:creationId xmlns:a16="http://schemas.microsoft.com/office/drawing/2014/main" id="{04E2ED3F-9A7B-D09A-C5F2-9C9DF1DC060F}"/>
              </a:ext>
            </a:extLst>
          </p:cNvPr>
          <p:cNvSpPr txBox="1"/>
          <p:nvPr/>
        </p:nvSpPr>
        <p:spPr>
          <a:xfrm>
            <a:off x="6038590" y="3236183"/>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Helvetica" pitchFamily="2" charset="0"/>
                <a:ea typeface="SimHei" panose="02010609060101010101" pitchFamily="49" charset="-122"/>
              </a:rPr>
              <a:t>属性</a:t>
            </a:r>
            <a:r>
              <a:rPr kumimoji="1" lang="en-US" altLang="zh-CN">
                <a:latin typeface="Helvetica" pitchFamily="2" charset="0"/>
                <a:ea typeface="SimHei" panose="02010609060101010101" pitchFamily="49" charset="-122"/>
              </a:rPr>
              <a:t>1..n</a:t>
            </a:r>
            <a:endParaRPr kumimoji="1" lang="zh-CN" altLang="en-US">
              <a:latin typeface="Helvetica" pitchFamily="2" charset="0"/>
              <a:ea typeface="SimHei" panose="02010609060101010101" pitchFamily="49" charset="-122"/>
            </a:endParaRPr>
          </a:p>
        </p:txBody>
      </p:sp>
      <p:sp>
        <p:nvSpPr>
          <p:cNvPr id="42" name="文本框 41">
            <a:extLst>
              <a:ext uri="{FF2B5EF4-FFF2-40B4-BE49-F238E27FC236}">
                <a16:creationId xmlns:a16="http://schemas.microsoft.com/office/drawing/2014/main" id="{C43E7ED1-D691-D203-5493-04CB77F3ED1D}"/>
              </a:ext>
            </a:extLst>
          </p:cNvPr>
          <p:cNvSpPr txBox="1"/>
          <p:nvPr/>
        </p:nvSpPr>
        <p:spPr>
          <a:xfrm>
            <a:off x="6038589" y="3606398"/>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Helvetica" pitchFamily="2" charset="0"/>
                <a:ea typeface="SimHei" panose="02010609060101010101" pitchFamily="49" charset="-122"/>
              </a:rPr>
              <a:t>方法</a:t>
            </a:r>
            <a:r>
              <a:rPr kumimoji="1" lang="en-US" altLang="zh-CN">
                <a:latin typeface="Helvetica" pitchFamily="2" charset="0"/>
                <a:ea typeface="SimHei" panose="02010609060101010101" pitchFamily="49" charset="-122"/>
              </a:rPr>
              <a:t>1..m</a:t>
            </a:r>
            <a:endParaRPr kumimoji="1" lang="zh-CN" altLang="en-US">
              <a:latin typeface="Helvetica" pitchFamily="2" charset="0"/>
              <a:ea typeface="SimHei" panose="02010609060101010101" pitchFamily="49" charset="-122"/>
            </a:endParaRPr>
          </a:p>
        </p:txBody>
      </p:sp>
      <p:sp>
        <p:nvSpPr>
          <p:cNvPr id="43" name="文本框 42">
            <a:extLst>
              <a:ext uri="{FF2B5EF4-FFF2-40B4-BE49-F238E27FC236}">
                <a16:creationId xmlns:a16="http://schemas.microsoft.com/office/drawing/2014/main" id="{669459BB-5375-9457-4F7E-757B42705B6C}"/>
              </a:ext>
            </a:extLst>
          </p:cNvPr>
          <p:cNvSpPr txBox="1"/>
          <p:nvPr/>
        </p:nvSpPr>
        <p:spPr>
          <a:xfrm>
            <a:off x="4713367" y="4798685"/>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SimHei" panose="02010609060101010101" pitchFamily="49" charset="-122"/>
                <a:ea typeface="SimHei" panose="02010609060101010101" pitchFamily="49" charset="-122"/>
              </a:rPr>
              <a:t>对象</a:t>
            </a:r>
            <a:r>
              <a:rPr kumimoji="1" lang="en-US" altLang="zh-CN">
                <a:latin typeface="Helvetica" pitchFamily="2" charset="0"/>
                <a:ea typeface="SimHei" panose="02010609060101010101" pitchFamily="49" charset="-122"/>
              </a:rPr>
              <a:t>2</a:t>
            </a:r>
            <a:endParaRPr kumimoji="1" lang="zh-CN" altLang="en-US">
              <a:latin typeface="Helvetica" pitchFamily="2" charset="0"/>
              <a:ea typeface="SimHei" panose="02010609060101010101" pitchFamily="49" charset="-122"/>
            </a:endParaRPr>
          </a:p>
        </p:txBody>
      </p:sp>
      <p:sp>
        <p:nvSpPr>
          <p:cNvPr id="44" name="文本框 43">
            <a:extLst>
              <a:ext uri="{FF2B5EF4-FFF2-40B4-BE49-F238E27FC236}">
                <a16:creationId xmlns:a16="http://schemas.microsoft.com/office/drawing/2014/main" id="{CEBF6856-B230-61D2-D64C-1CBF89D254A1}"/>
              </a:ext>
            </a:extLst>
          </p:cNvPr>
          <p:cNvSpPr txBox="1"/>
          <p:nvPr/>
        </p:nvSpPr>
        <p:spPr>
          <a:xfrm>
            <a:off x="4713367" y="5166985"/>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Helvetica" pitchFamily="2" charset="0"/>
                <a:ea typeface="SimHei" panose="02010609060101010101" pitchFamily="49" charset="-122"/>
              </a:rPr>
              <a:t>属性</a:t>
            </a:r>
            <a:r>
              <a:rPr kumimoji="1" lang="en-US" altLang="zh-CN">
                <a:latin typeface="Helvetica" pitchFamily="2" charset="0"/>
                <a:ea typeface="SimHei" panose="02010609060101010101" pitchFamily="49" charset="-122"/>
              </a:rPr>
              <a:t>1..a</a:t>
            </a:r>
            <a:endParaRPr kumimoji="1" lang="zh-CN" altLang="en-US">
              <a:latin typeface="Helvetica" pitchFamily="2" charset="0"/>
              <a:ea typeface="SimHei" panose="02010609060101010101" pitchFamily="49" charset="-122"/>
            </a:endParaRPr>
          </a:p>
        </p:txBody>
      </p:sp>
      <p:sp>
        <p:nvSpPr>
          <p:cNvPr id="45" name="文本框 44">
            <a:extLst>
              <a:ext uri="{FF2B5EF4-FFF2-40B4-BE49-F238E27FC236}">
                <a16:creationId xmlns:a16="http://schemas.microsoft.com/office/drawing/2014/main" id="{5EC03B98-88D3-9AD1-6EB4-0D071B358C17}"/>
              </a:ext>
            </a:extLst>
          </p:cNvPr>
          <p:cNvSpPr txBox="1"/>
          <p:nvPr/>
        </p:nvSpPr>
        <p:spPr>
          <a:xfrm>
            <a:off x="4713366" y="5537200"/>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Helvetica" pitchFamily="2" charset="0"/>
                <a:ea typeface="SimHei" panose="02010609060101010101" pitchFamily="49" charset="-122"/>
              </a:rPr>
              <a:t>方法</a:t>
            </a:r>
            <a:r>
              <a:rPr kumimoji="1" lang="en-US" altLang="zh-CN">
                <a:latin typeface="Helvetica" pitchFamily="2" charset="0"/>
                <a:ea typeface="SimHei" panose="02010609060101010101" pitchFamily="49" charset="-122"/>
              </a:rPr>
              <a:t>1..b</a:t>
            </a:r>
            <a:endParaRPr kumimoji="1" lang="zh-CN" altLang="en-US">
              <a:latin typeface="Helvetica" pitchFamily="2" charset="0"/>
              <a:ea typeface="SimHei" panose="02010609060101010101" pitchFamily="49" charset="-122"/>
            </a:endParaRPr>
          </a:p>
        </p:txBody>
      </p:sp>
      <p:sp>
        <p:nvSpPr>
          <p:cNvPr id="46" name="文本框 45">
            <a:extLst>
              <a:ext uri="{FF2B5EF4-FFF2-40B4-BE49-F238E27FC236}">
                <a16:creationId xmlns:a16="http://schemas.microsoft.com/office/drawing/2014/main" id="{AD9B01AE-66B4-523F-1670-E0426365A349}"/>
              </a:ext>
            </a:extLst>
          </p:cNvPr>
          <p:cNvSpPr txBox="1"/>
          <p:nvPr/>
        </p:nvSpPr>
        <p:spPr>
          <a:xfrm>
            <a:off x="7388677" y="4794057"/>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SimHei" panose="02010609060101010101" pitchFamily="49" charset="-122"/>
                <a:ea typeface="SimHei" panose="02010609060101010101" pitchFamily="49" charset="-122"/>
              </a:rPr>
              <a:t>对象</a:t>
            </a:r>
            <a:r>
              <a:rPr kumimoji="1" lang="en-US" altLang="zh-CN">
                <a:latin typeface="Helvetica" pitchFamily="2" charset="0"/>
                <a:ea typeface="SimHei" panose="02010609060101010101" pitchFamily="49" charset="-122"/>
              </a:rPr>
              <a:t>3</a:t>
            </a:r>
            <a:endParaRPr kumimoji="1" lang="zh-CN" altLang="en-US">
              <a:latin typeface="Helvetica" pitchFamily="2" charset="0"/>
              <a:ea typeface="SimHei" panose="02010609060101010101" pitchFamily="49" charset="-122"/>
            </a:endParaRPr>
          </a:p>
        </p:txBody>
      </p:sp>
      <p:sp>
        <p:nvSpPr>
          <p:cNvPr id="47" name="文本框 46">
            <a:extLst>
              <a:ext uri="{FF2B5EF4-FFF2-40B4-BE49-F238E27FC236}">
                <a16:creationId xmlns:a16="http://schemas.microsoft.com/office/drawing/2014/main" id="{A92C2AD8-4BA8-7439-956B-727F47778412}"/>
              </a:ext>
            </a:extLst>
          </p:cNvPr>
          <p:cNvSpPr txBox="1"/>
          <p:nvPr/>
        </p:nvSpPr>
        <p:spPr>
          <a:xfrm>
            <a:off x="7388677" y="5162357"/>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Helvetica" pitchFamily="2" charset="0"/>
                <a:ea typeface="SimHei" panose="02010609060101010101" pitchFamily="49" charset="-122"/>
              </a:rPr>
              <a:t>属性</a:t>
            </a:r>
            <a:r>
              <a:rPr kumimoji="1" lang="en-US" altLang="zh-CN">
                <a:latin typeface="Helvetica" pitchFamily="2" charset="0"/>
                <a:ea typeface="SimHei" panose="02010609060101010101" pitchFamily="49" charset="-122"/>
              </a:rPr>
              <a:t>1..x</a:t>
            </a:r>
            <a:endParaRPr kumimoji="1" lang="zh-CN" altLang="en-US">
              <a:latin typeface="Helvetica" pitchFamily="2" charset="0"/>
              <a:ea typeface="SimHei" panose="02010609060101010101" pitchFamily="49" charset="-122"/>
            </a:endParaRPr>
          </a:p>
        </p:txBody>
      </p:sp>
      <p:sp>
        <p:nvSpPr>
          <p:cNvPr id="48" name="文本框 47">
            <a:extLst>
              <a:ext uri="{FF2B5EF4-FFF2-40B4-BE49-F238E27FC236}">
                <a16:creationId xmlns:a16="http://schemas.microsoft.com/office/drawing/2014/main" id="{749750BC-85ED-64B7-97B8-185C6D7BD3C5}"/>
              </a:ext>
            </a:extLst>
          </p:cNvPr>
          <p:cNvSpPr txBox="1"/>
          <p:nvPr/>
        </p:nvSpPr>
        <p:spPr>
          <a:xfrm>
            <a:off x="7388676" y="5532572"/>
            <a:ext cx="1232344" cy="369332"/>
          </a:xfrm>
          <a:prstGeom prst="rect">
            <a:avLst/>
          </a:prstGeom>
          <a:noFill/>
          <a:ln>
            <a:solidFill>
              <a:schemeClr val="tx1">
                <a:lumMod val="65000"/>
                <a:lumOff val="35000"/>
              </a:schemeClr>
            </a:solidFill>
          </a:ln>
        </p:spPr>
        <p:txBody>
          <a:bodyPr wrap="square" rtlCol="0" anchor="ctr">
            <a:spAutoFit/>
          </a:bodyPr>
          <a:lstStyle/>
          <a:p>
            <a:pPr algn="ctr"/>
            <a:r>
              <a:rPr kumimoji="1" lang="zh-CN" altLang="en-US">
                <a:latin typeface="Helvetica" pitchFamily="2" charset="0"/>
                <a:ea typeface="SimHei" panose="02010609060101010101" pitchFamily="49" charset="-122"/>
              </a:rPr>
              <a:t>方法</a:t>
            </a:r>
            <a:r>
              <a:rPr kumimoji="1" lang="en-US" altLang="zh-CN">
                <a:latin typeface="Helvetica" pitchFamily="2" charset="0"/>
                <a:ea typeface="SimHei" panose="02010609060101010101" pitchFamily="49" charset="-122"/>
              </a:rPr>
              <a:t>1..y</a:t>
            </a:r>
            <a:endParaRPr kumimoji="1" lang="zh-CN" altLang="en-US">
              <a:latin typeface="Helvetica" pitchFamily="2" charset="0"/>
              <a:ea typeface="SimHei" panose="02010609060101010101" pitchFamily="49" charset="-122"/>
            </a:endParaRPr>
          </a:p>
        </p:txBody>
      </p:sp>
      <p:sp>
        <p:nvSpPr>
          <p:cNvPr id="49" name="Line 19">
            <a:extLst>
              <a:ext uri="{FF2B5EF4-FFF2-40B4-BE49-F238E27FC236}">
                <a16:creationId xmlns:a16="http://schemas.microsoft.com/office/drawing/2014/main" id="{6CC0B307-17A9-ED9C-03FB-1A5CD2E9A4C3}"/>
              </a:ext>
            </a:extLst>
          </p:cNvPr>
          <p:cNvSpPr/>
          <p:nvPr>
            <p:custDataLst>
              <p:tags r:id="rId10"/>
            </p:custDataLst>
          </p:nvPr>
        </p:nvSpPr>
        <p:spPr>
          <a:xfrm flipH="1">
            <a:off x="5945709" y="5335905"/>
            <a:ext cx="1442968" cy="7600"/>
          </a:xfrm>
          <a:prstGeom prst="line">
            <a:avLst/>
          </a:prstGeom>
          <a:ln w="25400" cap="flat" cmpd="sng">
            <a:solidFill>
              <a:schemeClr val="tx1"/>
            </a:solidFill>
            <a:prstDash val="solid"/>
            <a:round/>
            <a:headEnd type="triangle" w="med" len="med"/>
            <a:tailEnd type="triangle" w="med" len="med"/>
          </a:ln>
        </p:spPr>
      </p:sp>
      <p:sp>
        <p:nvSpPr>
          <p:cNvPr id="50" name="Line 19">
            <a:extLst>
              <a:ext uri="{FF2B5EF4-FFF2-40B4-BE49-F238E27FC236}">
                <a16:creationId xmlns:a16="http://schemas.microsoft.com/office/drawing/2014/main" id="{ECCD55A8-984F-E666-EC45-623B774B279A}"/>
              </a:ext>
            </a:extLst>
          </p:cNvPr>
          <p:cNvSpPr/>
          <p:nvPr>
            <p:custDataLst>
              <p:tags r:id="rId11"/>
            </p:custDataLst>
          </p:nvPr>
        </p:nvSpPr>
        <p:spPr>
          <a:xfrm flipH="1" flipV="1">
            <a:off x="7270932" y="3973815"/>
            <a:ext cx="740046" cy="812106"/>
          </a:xfrm>
          <a:prstGeom prst="line">
            <a:avLst/>
          </a:prstGeom>
          <a:ln w="25400" cap="flat" cmpd="sng">
            <a:solidFill>
              <a:schemeClr val="tx1"/>
            </a:solidFill>
            <a:prstDash val="solid"/>
            <a:round/>
            <a:headEnd type="triangle" w="med" len="med"/>
            <a:tailEnd type="triangle" w="med" len="med"/>
          </a:ln>
        </p:spPr>
      </p:sp>
      <p:sp>
        <p:nvSpPr>
          <p:cNvPr id="10" name="文本框 9">
            <a:extLst>
              <a:ext uri="{FF2B5EF4-FFF2-40B4-BE49-F238E27FC236}">
                <a16:creationId xmlns:a16="http://schemas.microsoft.com/office/drawing/2014/main" id="{BC9CCBB1-B8F8-5E63-AEE5-F7D3E2852061}"/>
              </a:ext>
            </a:extLst>
          </p:cNvPr>
          <p:cNvSpPr txBox="1"/>
          <p:nvPr/>
        </p:nvSpPr>
        <p:spPr>
          <a:xfrm>
            <a:off x="349251" y="1882994"/>
            <a:ext cx="4128263" cy="4394436"/>
          </a:xfrm>
          <a:prstGeom prst="rect">
            <a:avLst/>
          </a:prstGeom>
          <a:noFill/>
          <a:ln>
            <a:solidFill>
              <a:srgbClr val="C00000"/>
            </a:solidFill>
            <a:prstDash val="dash"/>
          </a:ln>
        </p:spPr>
        <p:txBody>
          <a:bodyPr wrap="square">
            <a:noAutofit/>
          </a:bodyPr>
          <a:lstStyle/>
          <a:p>
            <a:pPr algn="ctr"/>
            <a:r>
              <a:rPr lang="en-US" altLang="zh-CN" sz="2400" b="1">
                <a:solidFill>
                  <a:srgbClr val="C00000"/>
                </a:solidFill>
              </a:rPr>
              <a:t>Triangle</a:t>
            </a:r>
            <a:r>
              <a:rPr lang="zh-CN" altLang="en-US" sz="2400" b="1">
                <a:solidFill>
                  <a:srgbClr val="C00000"/>
                </a:solidFill>
              </a:rPr>
              <a:t>对象向</a:t>
            </a:r>
            <a:r>
              <a:rPr lang="en-US" altLang="zh-CN" sz="2400" b="1">
                <a:solidFill>
                  <a:srgbClr val="C00000"/>
                </a:solidFill>
              </a:rPr>
              <a:t>pointOne</a:t>
            </a:r>
          </a:p>
          <a:p>
            <a:pPr algn="ctr"/>
            <a:r>
              <a:rPr lang="zh-CN" altLang="en-US" sz="2400" b="1">
                <a:solidFill>
                  <a:srgbClr val="C00000"/>
                </a:solidFill>
              </a:rPr>
              <a:t>发送消息</a:t>
            </a:r>
            <a:r>
              <a:rPr lang="en-US" altLang="zh-CN" sz="2400" b="1">
                <a:solidFill>
                  <a:srgbClr val="C00000"/>
                </a:solidFill>
              </a:rPr>
              <a:t>getX()</a:t>
            </a:r>
            <a:endParaRPr lang="zh-CN" altLang="en-US" sz="2400" b="1">
              <a:solidFill>
                <a:srgbClr val="C00000"/>
              </a:solidFill>
            </a:endParaRPr>
          </a:p>
        </p:txBody>
      </p:sp>
      <p:sp>
        <p:nvSpPr>
          <p:cNvPr id="14" name="文本框 13">
            <a:extLst>
              <a:ext uri="{FF2B5EF4-FFF2-40B4-BE49-F238E27FC236}">
                <a16:creationId xmlns:a16="http://schemas.microsoft.com/office/drawing/2014/main" id="{D25B7191-17FA-62B7-8B52-D236EB5F7B11}"/>
              </a:ext>
            </a:extLst>
          </p:cNvPr>
          <p:cNvSpPr txBox="1"/>
          <p:nvPr/>
        </p:nvSpPr>
        <p:spPr>
          <a:xfrm>
            <a:off x="4572000" y="1882994"/>
            <a:ext cx="4219988" cy="4394436"/>
          </a:xfrm>
          <a:prstGeom prst="rect">
            <a:avLst/>
          </a:prstGeom>
          <a:noFill/>
          <a:ln>
            <a:solidFill>
              <a:srgbClr val="C00000"/>
            </a:solidFill>
            <a:prstDash val="dash"/>
          </a:ln>
        </p:spPr>
        <p:txBody>
          <a:bodyPr wrap="square">
            <a:noAutofit/>
          </a:bodyPr>
          <a:lstStyle/>
          <a:p>
            <a:pPr algn="ctr"/>
            <a:r>
              <a:rPr lang="zh-CN" altLang="en-US" sz="2400" b="1">
                <a:solidFill>
                  <a:srgbClr val="C00000"/>
                </a:solidFill>
              </a:rPr>
              <a:t>对象之间通过消息进行交互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dissolve">
                                      <p:cBhvr>
                                        <p:cTn id="15" dur="500"/>
                                        <p:tgtEl>
                                          <p:spTgt spid="20"/>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dissolve">
                                      <p:cBhvr>
                                        <p:cTn id="21" dur="500"/>
                                        <p:tgtEl>
                                          <p:spTgt spid="27"/>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dissolve">
                                      <p:cBhvr>
                                        <p:cTn id="24" dur="500"/>
                                        <p:tgtEl>
                                          <p:spTgt spid="2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dissolve">
                                      <p:cBhvr>
                                        <p:cTn id="27" dur="500"/>
                                        <p:tgtEl>
                                          <p:spTgt spid="2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dissolve">
                                      <p:cBhvr>
                                        <p:cTn id="30" dur="500"/>
                                        <p:tgtEl>
                                          <p:spTgt spid="4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dissolve">
                                      <p:cBhvr>
                                        <p:cTn id="33" dur="500"/>
                                        <p:tgtEl>
                                          <p:spTgt spid="4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dissolve">
                                      <p:cBhvr>
                                        <p:cTn id="36" dur="500"/>
                                        <p:tgtEl>
                                          <p:spTgt spid="43"/>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dissolve">
                                      <p:cBhvr>
                                        <p:cTn id="39" dur="500"/>
                                        <p:tgtEl>
                                          <p:spTgt spid="44"/>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dissolve">
                                      <p:cBhvr>
                                        <p:cTn id="42" dur="500"/>
                                        <p:tgtEl>
                                          <p:spTgt spid="45"/>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46"/>
                                        </p:tgtEl>
                                        <p:attrNameLst>
                                          <p:attrName>style.visibility</p:attrName>
                                        </p:attrNameLst>
                                      </p:cBhvr>
                                      <p:to>
                                        <p:strVal val="visible"/>
                                      </p:to>
                                    </p:set>
                                    <p:animEffect transition="in" filter="dissolve">
                                      <p:cBhvr>
                                        <p:cTn id="45" dur="500"/>
                                        <p:tgtEl>
                                          <p:spTgt spid="46"/>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47"/>
                                        </p:tgtEl>
                                        <p:attrNameLst>
                                          <p:attrName>style.visibility</p:attrName>
                                        </p:attrNameLst>
                                      </p:cBhvr>
                                      <p:to>
                                        <p:strVal val="visible"/>
                                      </p:to>
                                    </p:set>
                                    <p:animEffect transition="in" filter="dissolve">
                                      <p:cBhvr>
                                        <p:cTn id="48" dur="500"/>
                                        <p:tgtEl>
                                          <p:spTgt spid="4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48"/>
                                        </p:tgtEl>
                                        <p:attrNameLst>
                                          <p:attrName>style.visibility</p:attrName>
                                        </p:attrNameLst>
                                      </p:cBhvr>
                                      <p:to>
                                        <p:strVal val="visible"/>
                                      </p:to>
                                    </p:set>
                                    <p:animEffect transition="in" filter="dissolve">
                                      <p:cBhvr>
                                        <p:cTn id="51" dur="500"/>
                                        <p:tgtEl>
                                          <p:spTgt spid="48"/>
                                        </p:tgtEl>
                                      </p:cBhvr>
                                    </p:animEffect>
                                  </p:childTnLst>
                                </p:cTn>
                              </p:par>
                              <p:par>
                                <p:cTn id="52" presetID="9" presetClass="entr" presetSubtype="0" fill="hold" nodeType="with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dissolve">
                                      <p:cBhvr>
                                        <p:cTn id="54" dur="500"/>
                                        <p:tgtEl>
                                          <p:spTgt spid="49"/>
                                        </p:tgtEl>
                                      </p:cBhvr>
                                    </p:animEffect>
                                  </p:childTnLst>
                                </p:cTn>
                              </p:par>
                              <p:par>
                                <p:cTn id="55" presetID="9" presetClass="entr" presetSubtype="0" fill="hold" nodeType="withEffect">
                                  <p:stCondLst>
                                    <p:cond delay="0"/>
                                  </p:stCondLst>
                                  <p:childTnLst>
                                    <p:set>
                                      <p:cBhvr>
                                        <p:cTn id="56" dur="1" fill="hold">
                                          <p:stCondLst>
                                            <p:cond delay="0"/>
                                          </p:stCondLst>
                                        </p:cTn>
                                        <p:tgtEl>
                                          <p:spTgt spid="50"/>
                                        </p:tgtEl>
                                        <p:attrNameLst>
                                          <p:attrName>style.visibility</p:attrName>
                                        </p:attrNameLst>
                                      </p:cBhvr>
                                      <p:to>
                                        <p:strVal val="visible"/>
                                      </p:to>
                                    </p:set>
                                    <p:animEffect transition="in" filter="dissolve">
                                      <p:cBhvr>
                                        <p:cTn id="57" dur="500"/>
                                        <p:tgtEl>
                                          <p:spTgt spid="5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dissolve">
                                      <p:cBhvr>
                                        <p:cTn id="6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21" grpId="0" animBg="1"/>
      <p:bldP spid="41" grpId="0" animBg="1"/>
      <p:bldP spid="42" grpId="0" animBg="1"/>
      <p:bldP spid="43" grpId="0" animBg="1"/>
      <p:bldP spid="44" grpId="0" animBg="1"/>
      <p:bldP spid="45" grpId="0" animBg="1"/>
      <p:bldP spid="46" grpId="0" animBg="1"/>
      <p:bldP spid="47" grpId="0" animBg="1"/>
      <p:bldP spid="48" grpId="0" animBg="1"/>
      <p:bldP spid="10" grpId="0" animBg="1"/>
      <p:bldP spid="1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25</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dirty="0">
                <a:solidFill>
                  <a:schemeClr val="bg1"/>
                </a:solidFill>
              </a:rPr>
              <a:t>1.1.5  </a:t>
            </a:r>
            <a:r>
              <a:rPr kumimoji="1" lang="zh-CN" altLang="en-US" dirty="0">
                <a:solidFill>
                  <a:schemeClr val="bg1"/>
                </a:solidFill>
              </a:rPr>
              <a:t>面向对象的特征</a:t>
            </a:r>
            <a:r>
              <a:rPr kumimoji="1" lang="en-US" altLang="zh-CN" sz="2400" dirty="0">
                <a:solidFill>
                  <a:schemeClr val="bg1"/>
                </a:solidFill>
              </a:rPr>
              <a:t>1/2</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7512" y="1845310"/>
            <a:ext cx="8341360" cy="3964940"/>
          </a:xfrm>
          <a:prstGeom prst="rect">
            <a:avLst/>
          </a:prstGeom>
          <a:noFill/>
        </p:spPr>
        <p:txBody>
          <a:bodyPr wrap="square" rtlCol="0" anchor="t">
            <a:noAutofit/>
          </a:bodyPr>
          <a:lstStyle/>
          <a:p>
            <a:pPr lvl="0" algn="just">
              <a:lnSpc>
                <a:spcPct val="150000"/>
              </a:lnSpc>
              <a:buClrTx/>
              <a:buSzTx/>
            </a:pPr>
            <a:r>
              <a:rPr lang="zh-CN" altLang="en-US" sz="2400" b="1" dirty="0">
                <a:solidFill>
                  <a:srgbClr val="104EA2"/>
                </a:solidFill>
                <a:sym typeface="+mn-ea"/>
              </a:rPr>
              <a:t>封装性</a:t>
            </a:r>
          </a:p>
          <a:p>
            <a:pPr marL="935355" lvl="2" indent="-457200" algn="just">
              <a:lnSpc>
                <a:spcPct val="150000"/>
              </a:lnSpc>
              <a:buClrTx/>
              <a:buSzTx/>
              <a:buFont typeface="Arial" panose="020B0604020202020204" pitchFamily="34" charset="0"/>
              <a:buChar char="•"/>
            </a:pPr>
            <a:r>
              <a:rPr lang="en-US" altLang="zh-CN" sz="2400" b="1" dirty="0">
                <a:sym typeface="+mn-ea"/>
              </a:rPr>
              <a:t>Java</a:t>
            </a:r>
            <a:r>
              <a:rPr lang="zh-CN" altLang="en-US" sz="2400" b="1" dirty="0">
                <a:sym typeface="+mn-ea"/>
              </a:rPr>
              <a:t>：包、类、类成员的</a:t>
            </a:r>
            <a:r>
              <a:rPr lang="zh-CN" altLang="en-US" sz="2400" b="1" dirty="0">
                <a:solidFill>
                  <a:srgbClr val="C00000"/>
                </a:solidFill>
                <a:sym typeface="+mn-ea"/>
              </a:rPr>
              <a:t>访问权限</a:t>
            </a:r>
            <a:r>
              <a:rPr lang="zh-CN" altLang="en-US" sz="2400" b="1" dirty="0">
                <a:sym typeface="+mn-ea"/>
              </a:rPr>
              <a:t>。</a:t>
            </a:r>
          </a:p>
          <a:p>
            <a:pPr lvl="0" algn="just">
              <a:lnSpc>
                <a:spcPct val="150000"/>
              </a:lnSpc>
              <a:buClrTx/>
              <a:buSzTx/>
            </a:pPr>
            <a:r>
              <a:rPr lang="zh-CN" altLang="en-US" sz="2400" b="1" dirty="0">
                <a:solidFill>
                  <a:srgbClr val="104EA2"/>
                </a:solidFill>
                <a:sym typeface="+mn-ea"/>
              </a:rPr>
              <a:t>继承性</a:t>
            </a:r>
          </a:p>
          <a:p>
            <a:pPr marL="935355" lvl="2" indent="-457200" algn="just">
              <a:lnSpc>
                <a:spcPct val="150000"/>
              </a:lnSpc>
              <a:buClrTx/>
              <a:buSzTx/>
              <a:buFont typeface="Arial" panose="020B0604020202020204" pitchFamily="34" charset="0"/>
              <a:buChar char="•"/>
            </a:pPr>
            <a:r>
              <a:rPr lang="zh-CN" altLang="en-US" sz="2400" b="1" dirty="0">
                <a:sym typeface="+mn-ea"/>
              </a:rPr>
              <a:t>如果两个类有继承关系，一个类</a:t>
            </a:r>
            <a:r>
              <a:rPr lang="zh-CN" altLang="en-US" sz="2400" b="1" dirty="0">
                <a:solidFill>
                  <a:srgbClr val="C00000"/>
                </a:solidFill>
                <a:sym typeface="+mn-ea"/>
              </a:rPr>
              <a:t>继承</a:t>
            </a:r>
            <a:r>
              <a:rPr lang="zh-CN" altLang="en-US" sz="2400" b="1" dirty="0">
                <a:sym typeface="+mn-ea"/>
              </a:rPr>
              <a:t>另一个类的所有</a:t>
            </a:r>
            <a:r>
              <a:rPr lang="zh-CN" altLang="en-US" sz="2400" b="1" dirty="0">
                <a:solidFill>
                  <a:srgbClr val="C00000"/>
                </a:solidFill>
                <a:sym typeface="+mn-ea"/>
              </a:rPr>
              <a:t>数据和操作</a:t>
            </a:r>
            <a:r>
              <a:rPr lang="en-US" altLang="zh-CN" sz="2400" b="1" dirty="0">
                <a:sym typeface="+mn-ea"/>
              </a:rPr>
              <a:t>:</a:t>
            </a:r>
            <a:endParaRPr lang="zh-CN" altLang="en-US" sz="2400" b="1" dirty="0">
              <a:sym typeface="+mn-ea"/>
            </a:endParaRPr>
          </a:p>
          <a:p>
            <a:pPr marL="1392555" lvl="3" indent="-457200" algn="just">
              <a:lnSpc>
                <a:spcPct val="150000"/>
              </a:lnSpc>
              <a:buClrTx/>
              <a:buSzTx/>
              <a:buFont typeface="Arial" panose="020B0604020202020204" pitchFamily="34" charset="0"/>
              <a:buChar char="•"/>
            </a:pPr>
            <a:r>
              <a:rPr lang="zh-CN" altLang="en-US" sz="2400" b="1" dirty="0">
                <a:sym typeface="+mn-ea"/>
              </a:rPr>
              <a:t>被继承的类称为</a:t>
            </a:r>
            <a:r>
              <a:rPr lang="zh-CN" altLang="en-US" sz="2400" b="1" dirty="0">
                <a:solidFill>
                  <a:srgbClr val="C00000"/>
                </a:solidFill>
                <a:sym typeface="+mn-ea"/>
              </a:rPr>
              <a:t>基类</a:t>
            </a:r>
            <a:r>
              <a:rPr lang="zh-CN" altLang="en-US" sz="2400" b="1" dirty="0">
                <a:sym typeface="+mn-ea"/>
              </a:rPr>
              <a:t>、</a:t>
            </a:r>
            <a:r>
              <a:rPr lang="zh-CN" altLang="en-US" sz="2400" b="1" dirty="0">
                <a:solidFill>
                  <a:srgbClr val="C00000"/>
                </a:solidFill>
                <a:sym typeface="+mn-ea"/>
              </a:rPr>
              <a:t>父类</a:t>
            </a:r>
            <a:r>
              <a:rPr lang="zh-CN" altLang="en-US" sz="2400" b="1" dirty="0">
                <a:sym typeface="+mn-ea"/>
              </a:rPr>
              <a:t>或</a:t>
            </a:r>
            <a:r>
              <a:rPr lang="zh-CN" altLang="en-US" sz="2400" b="1" dirty="0">
                <a:solidFill>
                  <a:srgbClr val="C00000"/>
                </a:solidFill>
                <a:sym typeface="+mn-ea"/>
              </a:rPr>
              <a:t>超类</a:t>
            </a:r>
            <a:r>
              <a:rPr lang="zh-CN" altLang="en-US" sz="2400" b="1" dirty="0">
                <a:sym typeface="+mn-ea"/>
              </a:rPr>
              <a:t>。</a:t>
            </a:r>
          </a:p>
          <a:p>
            <a:pPr marL="1392555" lvl="3" indent="-457200" algn="just">
              <a:lnSpc>
                <a:spcPct val="150000"/>
              </a:lnSpc>
              <a:buClrTx/>
              <a:buSzTx/>
              <a:buFont typeface="Arial" panose="020B0604020202020204" pitchFamily="34" charset="0"/>
              <a:buChar char="•"/>
            </a:pPr>
            <a:r>
              <a:rPr lang="zh-CN" altLang="en-US" sz="2400" b="1" dirty="0">
                <a:sym typeface="+mn-ea"/>
              </a:rPr>
              <a:t>继承了父类的类称为</a:t>
            </a:r>
            <a:r>
              <a:rPr lang="zh-CN" altLang="en-US" sz="2400" b="1" dirty="0">
                <a:solidFill>
                  <a:srgbClr val="C00000"/>
                </a:solidFill>
                <a:sym typeface="+mn-ea"/>
              </a:rPr>
              <a:t>子类</a:t>
            </a:r>
            <a:r>
              <a:rPr lang="zh-CN" altLang="en-US" sz="2400" b="1" dirty="0">
                <a:sym typeface="+mn-ea"/>
              </a:rPr>
              <a:t>。</a:t>
            </a:r>
            <a:endParaRPr kumimoji="0" lang="zh-CN" altLang="en-US" sz="2400" b="1" i="0" u="none" strike="noStrike" cap="none" spc="0" normalizeH="0" baseline="0" noProof="1"/>
          </a:p>
        </p:txBody>
      </p:sp>
      <p:sp>
        <p:nvSpPr>
          <p:cNvPr id="8" name="Rectangle 7">
            <a:extLst>
              <a:ext uri="{FF2B5EF4-FFF2-40B4-BE49-F238E27FC236}">
                <a16:creationId xmlns:a16="http://schemas.microsoft.com/office/drawing/2014/main" id="{DEAE669D-D388-16A2-1A0B-AAA3AA219C92}"/>
              </a:ext>
            </a:extLst>
          </p:cNvPr>
          <p:cNvSpPr>
            <a:spLocks noGrp="1"/>
          </p:cNvSpPr>
          <p:nvPr>
            <p:ph idx="1"/>
            <p:custDataLst>
              <p:tags r:id="rId4"/>
            </p:custDataLst>
          </p:nvPr>
        </p:nvSpPr>
        <p:spPr>
          <a:xfrm>
            <a:off x="352012" y="1233710"/>
            <a:ext cx="36929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面向对象的特征</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dissolve">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dissolve">
                                      <p:cBhvr>
                                        <p:cTn id="23" dur="500"/>
                                        <p:tgtEl>
                                          <p:spTgt spid="7">
                                            <p:txEl>
                                              <p:pRg st="4" end="4"/>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dissolve">
                                      <p:cBhvr>
                                        <p:cTn id="26"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直线连接符 31">
            <a:extLst>
              <a:ext uri="{FF2B5EF4-FFF2-40B4-BE49-F238E27FC236}">
                <a16:creationId xmlns:a16="http://schemas.microsoft.com/office/drawing/2014/main" id="{ADE42BE8-99AA-1330-C967-042AC42B6DBE}"/>
              </a:ext>
            </a:extLst>
          </p:cNvPr>
          <p:cNvCxnSpPr>
            <a:cxnSpLocks/>
          </p:cNvCxnSpPr>
          <p:nvPr/>
        </p:nvCxnSpPr>
        <p:spPr>
          <a:xfrm flipV="1">
            <a:off x="3853659" y="2946274"/>
            <a:ext cx="0" cy="740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线连接符 26">
            <a:extLst>
              <a:ext uri="{FF2B5EF4-FFF2-40B4-BE49-F238E27FC236}">
                <a16:creationId xmlns:a16="http://schemas.microsoft.com/office/drawing/2014/main" id="{F4454C93-F05D-C52E-895A-5762370088FB}"/>
              </a:ext>
            </a:extLst>
          </p:cNvPr>
          <p:cNvCxnSpPr>
            <a:cxnSpLocks/>
            <a:stCxn id="22" idx="0"/>
          </p:cNvCxnSpPr>
          <p:nvPr/>
        </p:nvCxnSpPr>
        <p:spPr>
          <a:xfrm flipV="1">
            <a:off x="1093685" y="2955038"/>
            <a:ext cx="0" cy="7404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26</a:t>
            </a:fld>
            <a:endParaRPr kumimoji="1" lang="zh-CN" altLang="en-US" sz="900"/>
          </a:p>
        </p:txBody>
      </p:sp>
      <p:sp>
        <p:nvSpPr>
          <p:cNvPr id="2" name="标题 1"/>
          <p:cNvSpPr>
            <a:spLocks noGrp="1"/>
          </p:cNvSpPr>
          <p:nvPr>
            <p:ph type="title"/>
          </p:nvPr>
        </p:nvSpPr>
        <p:spPr>
          <a:xfrm>
            <a:off x="137160" y="262890"/>
            <a:ext cx="6503035" cy="662305"/>
          </a:xfrm>
        </p:spPr>
        <p:txBody>
          <a:bodyPr>
            <a:normAutofit/>
          </a:bodyPr>
          <a:lstStyle/>
          <a:p>
            <a:r>
              <a:rPr kumimoji="1" lang="en-US" altLang="zh-CN" dirty="0">
                <a:solidFill>
                  <a:schemeClr val="bg1"/>
                </a:solidFill>
              </a:rPr>
              <a:t>1.1.5  </a:t>
            </a:r>
            <a:r>
              <a:rPr kumimoji="1" lang="zh-CN" altLang="en-US" dirty="0">
                <a:solidFill>
                  <a:schemeClr val="bg1"/>
                </a:solidFill>
              </a:rPr>
              <a:t>面向对象的特征</a:t>
            </a:r>
            <a:r>
              <a:rPr kumimoji="1" lang="en-US" altLang="zh-CN" sz="2400" dirty="0">
                <a:solidFill>
                  <a:schemeClr val="bg1"/>
                </a:solidFill>
              </a:rPr>
              <a:t>2/2</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352013" y="1718310"/>
            <a:ext cx="1418730" cy="589122"/>
          </a:xfrm>
          <a:prstGeom prst="rect">
            <a:avLst/>
          </a:prstGeom>
          <a:noFill/>
        </p:spPr>
        <p:txBody>
          <a:bodyPr wrap="square" rtlCol="0" anchor="t">
            <a:noAutofit/>
          </a:bodyPr>
          <a:lstStyle/>
          <a:p>
            <a:pPr>
              <a:lnSpc>
                <a:spcPct val="150000"/>
              </a:lnSpc>
            </a:pPr>
            <a:r>
              <a:rPr lang="zh-CN" altLang="en-US" sz="2400" b="1">
                <a:solidFill>
                  <a:srgbClr val="034DA0"/>
                </a:solidFill>
              </a:rPr>
              <a:t>多态性</a:t>
            </a:r>
          </a:p>
        </p:txBody>
      </p:sp>
      <p:sp>
        <p:nvSpPr>
          <p:cNvPr id="12" name="文本框 11"/>
          <p:cNvSpPr txBox="1"/>
          <p:nvPr/>
        </p:nvSpPr>
        <p:spPr>
          <a:xfrm>
            <a:off x="4789170" y="4454782"/>
            <a:ext cx="4157980" cy="1738168"/>
          </a:xfrm>
          <a:prstGeom prst="rect">
            <a:avLst/>
          </a:prstGeom>
          <a:noFill/>
        </p:spPr>
        <p:txBody>
          <a:bodyPr wrap="square" rtlCol="0" anchor="t">
            <a:spAutoFit/>
          </a:bodyPr>
          <a:lstStyle/>
          <a:p>
            <a:r>
              <a:rPr lang="zh-CN" altLang="en-US" sz="2000" b="1">
                <a:solidFill>
                  <a:srgbClr val="034DA0"/>
                </a:solidFill>
              </a:rPr>
              <a:t>方法的多态性</a:t>
            </a:r>
          </a:p>
          <a:p>
            <a:pPr marL="285750" indent="-285750">
              <a:lnSpc>
                <a:spcPct val="150000"/>
              </a:lnSpc>
              <a:buFont typeface="Arial" panose="020B0604020202020204" pitchFamily="34" charset="0"/>
              <a:buChar char="•"/>
            </a:pPr>
            <a:r>
              <a:rPr lang="zh-CN" altLang="en-US" sz="2000" b="1"/>
              <a:t>若x=a，x.g() 执行A中的方法体。</a:t>
            </a:r>
            <a:endParaRPr lang="en-US" altLang="zh-CN" sz="2000" b="1"/>
          </a:p>
          <a:p>
            <a:pPr marL="285750" indent="-285750">
              <a:lnSpc>
                <a:spcPct val="150000"/>
              </a:lnSpc>
              <a:buFont typeface="Arial" panose="020B0604020202020204" pitchFamily="34" charset="0"/>
              <a:buChar char="•"/>
            </a:pPr>
            <a:r>
              <a:rPr lang="zh-CN" altLang="en-US" sz="2000" b="1"/>
              <a:t>若x=b，x.g() 执行B中的方法体。</a:t>
            </a:r>
            <a:endParaRPr lang="en-US" altLang="zh-CN" sz="2000" b="1"/>
          </a:p>
          <a:p>
            <a:pPr marL="285750" indent="-285750">
              <a:lnSpc>
                <a:spcPct val="150000"/>
              </a:lnSpc>
              <a:buFont typeface="Arial" panose="020B0604020202020204" pitchFamily="34" charset="0"/>
              <a:buChar char="•"/>
            </a:pPr>
            <a:r>
              <a:rPr lang="zh-CN" altLang="en-US" sz="2000" b="1"/>
              <a:t>若x=</a:t>
            </a:r>
            <a:r>
              <a:rPr lang="en-US" altLang="zh-CN" sz="2000" b="1"/>
              <a:t>c</a:t>
            </a:r>
            <a:r>
              <a:rPr lang="zh-CN" altLang="en-US" sz="2000" b="1"/>
              <a:t>，x.g() 执行</a:t>
            </a:r>
            <a:r>
              <a:rPr lang="en-US" altLang="zh-CN" sz="2000" b="1"/>
              <a:t>C</a:t>
            </a:r>
            <a:r>
              <a:rPr lang="zh-CN" altLang="en-US" sz="2000" b="1"/>
              <a:t>中的方法体。</a:t>
            </a:r>
          </a:p>
        </p:txBody>
      </p:sp>
      <p:sp>
        <p:nvSpPr>
          <p:cNvPr id="14" name="Rectangle 7">
            <a:extLst>
              <a:ext uri="{FF2B5EF4-FFF2-40B4-BE49-F238E27FC236}">
                <a16:creationId xmlns:a16="http://schemas.microsoft.com/office/drawing/2014/main" id="{A1CB6CA7-0725-5A36-B354-D918ABB956E9}"/>
              </a:ext>
            </a:extLst>
          </p:cNvPr>
          <p:cNvSpPr>
            <a:spLocks noGrp="1"/>
          </p:cNvSpPr>
          <p:nvPr>
            <p:ph idx="1"/>
            <p:custDataLst>
              <p:tags r:id="rId4"/>
            </p:custDataLst>
          </p:nvPr>
        </p:nvSpPr>
        <p:spPr>
          <a:xfrm>
            <a:off x="352012" y="1233710"/>
            <a:ext cx="36929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面向对象的特征</a:t>
            </a:r>
            <a:endParaRPr kumimoji="1" lang="en-US" altLang="zh-CN" sz="2700" b="1" dirty="0">
              <a:solidFill>
                <a:srgbClr val="104EA2"/>
              </a:solidFill>
            </a:endParaRPr>
          </a:p>
        </p:txBody>
      </p:sp>
      <p:sp>
        <p:nvSpPr>
          <p:cNvPr id="15" name="文本框 14">
            <a:extLst>
              <a:ext uri="{FF2B5EF4-FFF2-40B4-BE49-F238E27FC236}">
                <a16:creationId xmlns:a16="http://schemas.microsoft.com/office/drawing/2014/main" id="{C59D0279-9791-9A7E-4BA2-8730383DDA41}"/>
              </a:ext>
            </a:extLst>
          </p:cNvPr>
          <p:cNvSpPr txBox="1"/>
          <p:nvPr/>
        </p:nvSpPr>
        <p:spPr>
          <a:xfrm>
            <a:off x="354965" y="4330998"/>
            <a:ext cx="4091305" cy="2061211"/>
          </a:xfrm>
          <a:prstGeom prst="rect">
            <a:avLst/>
          </a:prstGeom>
          <a:noFill/>
        </p:spPr>
        <p:txBody>
          <a:bodyPr wrap="square" rtlCol="0" anchor="t">
            <a:noAutofit/>
          </a:bodyPr>
          <a:lstStyle/>
          <a:p>
            <a:pPr>
              <a:lnSpc>
                <a:spcPct val="150000"/>
              </a:lnSpc>
            </a:pPr>
            <a:r>
              <a:rPr lang="zh-CN" altLang="en-US" sz="2000" b="1">
                <a:solidFill>
                  <a:srgbClr val="034DA0"/>
                </a:solidFill>
              </a:rPr>
              <a:t>变量多态性</a:t>
            </a:r>
          </a:p>
          <a:p>
            <a:pPr marL="742950" lvl="1" indent="-285750">
              <a:lnSpc>
                <a:spcPct val="150000"/>
              </a:lnSpc>
              <a:buFont typeface="Arial" panose="020B0604020202020204" pitchFamily="34" charset="0"/>
              <a:buChar char="•"/>
            </a:pPr>
            <a:r>
              <a:rPr lang="zh-CN" altLang="en-US" sz="2000" b="1"/>
              <a:t>父类 A 类型的变量 x，有以下几种取值：x=a;  或 x=b;  或 x=c;  或 x=d。</a:t>
            </a:r>
          </a:p>
        </p:txBody>
      </p:sp>
      <p:sp>
        <p:nvSpPr>
          <p:cNvPr id="16" name="圆角矩形 15">
            <a:extLst>
              <a:ext uri="{FF2B5EF4-FFF2-40B4-BE49-F238E27FC236}">
                <a16:creationId xmlns:a16="http://schemas.microsoft.com/office/drawing/2014/main" id="{2BC07BBE-7886-4732-884E-6DA3935EB126}"/>
              </a:ext>
            </a:extLst>
          </p:cNvPr>
          <p:cNvSpPr/>
          <p:nvPr/>
        </p:nvSpPr>
        <p:spPr>
          <a:xfrm>
            <a:off x="1912580" y="2304585"/>
            <a:ext cx="1121569" cy="368880"/>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父类</a:t>
            </a:r>
            <a:r>
              <a:rPr kumimoji="1" lang="en-US" altLang="zh-CN" b="1"/>
              <a:t>A</a:t>
            </a:r>
            <a:endParaRPr kumimoji="1" lang="zh-CN" altLang="en-US" b="1"/>
          </a:p>
        </p:txBody>
      </p:sp>
      <p:sp>
        <p:nvSpPr>
          <p:cNvPr id="17" name="圆角矩形 16">
            <a:extLst>
              <a:ext uri="{FF2B5EF4-FFF2-40B4-BE49-F238E27FC236}">
                <a16:creationId xmlns:a16="http://schemas.microsoft.com/office/drawing/2014/main" id="{3211FEAA-2C2A-0E22-5FA0-24C29D2382C0}"/>
              </a:ext>
            </a:extLst>
          </p:cNvPr>
          <p:cNvSpPr/>
          <p:nvPr/>
        </p:nvSpPr>
        <p:spPr>
          <a:xfrm>
            <a:off x="705438" y="3111810"/>
            <a:ext cx="828676"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子类</a:t>
            </a:r>
            <a:r>
              <a:rPr kumimoji="1" lang="en-US" altLang="zh-CN" b="1"/>
              <a:t>B</a:t>
            </a:r>
            <a:endParaRPr kumimoji="1" lang="zh-CN" altLang="en-US" b="1"/>
          </a:p>
        </p:txBody>
      </p:sp>
      <p:sp>
        <p:nvSpPr>
          <p:cNvPr id="20" name="圆角矩形 19">
            <a:extLst>
              <a:ext uri="{FF2B5EF4-FFF2-40B4-BE49-F238E27FC236}">
                <a16:creationId xmlns:a16="http://schemas.microsoft.com/office/drawing/2014/main" id="{0992D345-8121-E1EC-D4CE-E29F52AC65E5}"/>
              </a:ext>
            </a:extLst>
          </p:cNvPr>
          <p:cNvSpPr/>
          <p:nvPr/>
        </p:nvSpPr>
        <p:spPr>
          <a:xfrm>
            <a:off x="3405230" y="3122623"/>
            <a:ext cx="828676"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子类</a:t>
            </a:r>
            <a:r>
              <a:rPr kumimoji="1" lang="en-US" altLang="zh-CN" b="1"/>
              <a:t>D</a:t>
            </a:r>
            <a:endParaRPr kumimoji="1" lang="zh-CN" altLang="en-US" b="1"/>
          </a:p>
        </p:txBody>
      </p:sp>
      <p:sp>
        <p:nvSpPr>
          <p:cNvPr id="21" name="三角形 20">
            <a:extLst>
              <a:ext uri="{FF2B5EF4-FFF2-40B4-BE49-F238E27FC236}">
                <a16:creationId xmlns:a16="http://schemas.microsoft.com/office/drawing/2014/main" id="{20AD1A25-A96E-0104-6EB5-B62566AB9F20}"/>
              </a:ext>
            </a:extLst>
          </p:cNvPr>
          <p:cNvSpPr/>
          <p:nvPr/>
        </p:nvSpPr>
        <p:spPr>
          <a:xfrm>
            <a:off x="2426557" y="2676724"/>
            <a:ext cx="50007" cy="7144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a:extLst>
              <a:ext uri="{FF2B5EF4-FFF2-40B4-BE49-F238E27FC236}">
                <a16:creationId xmlns:a16="http://schemas.microsoft.com/office/drawing/2014/main" id="{08F435AC-11A9-DE02-22C5-341C88B51E8E}"/>
              </a:ext>
            </a:extLst>
          </p:cNvPr>
          <p:cNvSpPr/>
          <p:nvPr/>
        </p:nvSpPr>
        <p:spPr>
          <a:xfrm>
            <a:off x="526256" y="3695474"/>
            <a:ext cx="1134858" cy="4762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文本框 22">
            <a:extLst>
              <a:ext uri="{FF2B5EF4-FFF2-40B4-BE49-F238E27FC236}">
                <a16:creationId xmlns:a16="http://schemas.microsoft.com/office/drawing/2014/main" id="{0E5CC044-32C3-AE26-5D48-8DD4F5FE4588}"/>
              </a:ext>
            </a:extLst>
          </p:cNvPr>
          <p:cNvSpPr txBox="1"/>
          <p:nvPr/>
        </p:nvSpPr>
        <p:spPr>
          <a:xfrm>
            <a:off x="534981" y="3739803"/>
            <a:ext cx="1156086" cy="369332"/>
          </a:xfrm>
          <a:prstGeom prst="rect">
            <a:avLst/>
          </a:prstGeom>
          <a:noFill/>
        </p:spPr>
        <p:txBody>
          <a:bodyPr wrap="none" rtlCol="0">
            <a:spAutoFit/>
          </a:bodyPr>
          <a:lstStyle/>
          <a:p>
            <a:r>
              <a:rPr kumimoji="1" lang="en-US" altLang="zh-CN" b="1">
                <a:solidFill>
                  <a:schemeClr val="bg1"/>
                </a:solidFill>
              </a:rPr>
              <a:t>B</a:t>
            </a:r>
            <a:r>
              <a:rPr kumimoji="1" lang="zh-CN" altLang="en-US" b="1">
                <a:solidFill>
                  <a:schemeClr val="bg1"/>
                </a:solidFill>
              </a:rPr>
              <a:t>的对象</a:t>
            </a:r>
            <a:r>
              <a:rPr kumimoji="1" lang="en-US" altLang="zh-CN" b="1">
                <a:solidFill>
                  <a:schemeClr val="bg1"/>
                </a:solidFill>
              </a:rPr>
              <a:t>b</a:t>
            </a:r>
            <a:endParaRPr kumimoji="1" lang="zh-CN" altLang="en-US" b="1">
              <a:solidFill>
                <a:schemeClr val="bg1"/>
              </a:solidFill>
            </a:endParaRPr>
          </a:p>
        </p:txBody>
      </p:sp>
      <p:sp>
        <p:nvSpPr>
          <p:cNvPr id="7" name="椭圆 6">
            <a:extLst>
              <a:ext uri="{FF2B5EF4-FFF2-40B4-BE49-F238E27FC236}">
                <a16:creationId xmlns:a16="http://schemas.microsoft.com/office/drawing/2014/main" id="{C797759F-C5AF-E0FD-58C9-C3AE7B75A941}"/>
              </a:ext>
            </a:extLst>
          </p:cNvPr>
          <p:cNvSpPr/>
          <p:nvPr/>
        </p:nvSpPr>
        <p:spPr>
          <a:xfrm>
            <a:off x="1884777" y="3700314"/>
            <a:ext cx="1134858" cy="4762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1FFEE27C-D4BF-6056-F3DC-8034447FD526}"/>
              </a:ext>
            </a:extLst>
          </p:cNvPr>
          <p:cNvSpPr txBox="1"/>
          <p:nvPr/>
        </p:nvSpPr>
        <p:spPr>
          <a:xfrm>
            <a:off x="1893502" y="3744643"/>
            <a:ext cx="1128835" cy="369332"/>
          </a:xfrm>
          <a:prstGeom prst="rect">
            <a:avLst/>
          </a:prstGeom>
          <a:noFill/>
        </p:spPr>
        <p:txBody>
          <a:bodyPr wrap="none" rtlCol="0">
            <a:spAutoFit/>
          </a:bodyPr>
          <a:lstStyle/>
          <a:p>
            <a:r>
              <a:rPr kumimoji="1" lang="en-US" altLang="zh-CN" b="1">
                <a:solidFill>
                  <a:schemeClr val="bg1"/>
                </a:solidFill>
              </a:rPr>
              <a:t>C</a:t>
            </a:r>
            <a:r>
              <a:rPr kumimoji="1" lang="zh-CN" altLang="en-US" b="1">
                <a:solidFill>
                  <a:schemeClr val="bg1"/>
                </a:solidFill>
              </a:rPr>
              <a:t>的对象</a:t>
            </a:r>
            <a:r>
              <a:rPr kumimoji="1" lang="en-US" altLang="zh-CN" b="1">
                <a:solidFill>
                  <a:schemeClr val="bg1"/>
                </a:solidFill>
              </a:rPr>
              <a:t>c</a:t>
            </a:r>
            <a:endParaRPr kumimoji="1" lang="zh-CN" altLang="en-US" b="1">
              <a:solidFill>
                <a:schemeClr val="bg1"/>
              </a:solidFill>
            </a:endParaRPr>
          </a:p>
        </p:txBody>
      </p:sp>
      <p:sp>
        <p:nvSpPr>
          <p:cNvPr id="24" name="椭圆 23">
            <a:extLst>
              <a:ext uri="{FF2B5EF4-FFF2-40B4-BE49-F238E27FC236}">
                <a16:creationId xmlns:a16="http://schemas.microsoft.com/office/drawing/2014/main" id="{C46DAA61-4C6E-00AC-0CDD-344C762E97A1}"/>
              </a:ext>
            </a:extLst>
          </p:cNvPr>
          <p:cNvSpPr/>
          <p:nvPr/>
        </p:nvSpPr>
        <p:spPr>
          <a:xfrm>
            <a:off x="3286230" y="3695474"/>
            <a:ext cx="1134858" cy="476250"/>
          </a:xfrm>
          <a:prstGeom prst="ellipse">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5" name="文本框 24">
            <a:extLst>
              <a:ext uri="{FF2B5EF4-FFF2-40B4-BE49-F238E27FC236}">
                <a16:creationId xmlns:a16="http://schemas.microsoft.com/office/drawing/2014/main" id="{1129C2AB-EE29-47E9-86D1-8642A1C76FA5}"/>
              </a:ext>
            </a:extLst>
          </p:cNvPr>
          <p:cNvSpPr txBox="1"/>
          <p:nvPr/>
        </p:nvSpPr>
        <p:spPr>
          <a:xfrm>
            <a:off x="3273184" y="3739803"/>
            <a:ext cx="1181734" cy="369332"/>
          </a:xfrm>
          <a:prstGeom prst="rect">
            <a:avLst/>
          </a:prstGeom>
          <a:noFill/>
        </p:spPr>
        <p:txBody>
          <a:bodyPr wrap="none" rtlCol="0">
            <a:spAutoFit/>
          </a:bodyPr>
          <a:lstStyle/>
          <a:p>
            <a:r>
              <a:rPr kumimoji="1" lang="en-US" altLang="zh-CN" b="1">
                <a:solidFill>
                  <a:schemeClr val="bg1"/>
                </a:solidFill>
              </a:rPr>
              <a:t>D</a:t>
            </a:r>
            <a:r>
              <a:rPr kumimoji="1" lang="zh-CN" altLang="en-US" b="1">
                <a:solidFill>
                  <a:schemeClr val="bg1"/>
                </a:solidFill>
              </a:rPr>
              <a:t>的对象</a:t>
            </a:r>
            <a:r>
              <a:rPr kumimoji="1" lang="en-US" altLang="zh-CN" b="1">
                <a:solidFill>
                  <a:schemeClr val="bg1"/>
                </a:solidFill>
              </a:rPr>
              <a:t>d</a:t>
            </a:r>
            <a:endParaRPr kumimoji="1" lang="zh-CN" altLang="en-US" b="1">
              <a:solidFill>
                <a:schemeClr val="bg1"/>
              </a:solidFill>
            </a:endParaRPr>
          </a:p>
        </p:txBody>
      </p:sp>
      <p:cxnSp>
        <p:nvCxnSpPr>
          <p:cNvPr id="29" name="直线连接符 28">
            <a:extLst>
              <a:ext uri="{FF2B5EF4-FFF2-40B4-BE49-F238E27FC236}">
                <a16:creationId xmlns:a16="http://schemas.microsoft.com/office/drawing/2014/main" id="{00C9178E-16B7-DE77-4E80-625125FE5A95}"/>
              </a:ext>
            </a:extLst>
          </p:cNvPr>
          <p:cNvCxnSpPr>
            <a:cxnSpLocks/>
            <a:stCxn id="7" idx="0"/>
            <a:endCxn id="21" idx="3"/>
          </p:cNvCxnSpPr>
          <p:nvPr/>
        </p:nvCxnSpPr>
        <p:spPr>
          <a:xfrm flipH="1" flipV="1">
            <a:off x="2451561" y="2748166"/>
            <a:ext cx="645" cy="9521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圆角矩形 17">
            <a:extLst>
              <a:ext uri="{FF2B5EF4-FFF2-40B4-BE49-F238E27FC236}">
                <a16:creationId xmlns:a16="http://schemas.microsoft.com/office/drawing/2014/main" id="{FB3FDD2B-B6D7-2802-6778-94346AD07598}"/>
              </a:ext>
            </a:extLst>
          </p:cNvPr>
          <p:cNvSpPr/>
          <p:nvPr/>
        </p:nvSpPr>
        <p:spPr>
          <a:xfrm>
            <a:off x="2055334" y="3111810"/>
            <a:ext cx="828676"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子类</a:t>
            </a:r>
            <a:r>
              <a:rPr kumimoji="1" lang="en-US" altLang="zh-CN" b="1"/>
              <a:t>C</a:t>
            </a:r>
            <a:endParaRPr kumimoji="1" lang="zh-CN" altLang="en-US" b="1"/>
          </a:p>
        </p:txBody>
      </p:sp>
      <p:cxnSp>
        <p:nvCxnSpPr>
          <p:cNvPr id="38" name="直线连接符 37">
            <a:extLst>
              <a:ext uri="{FF2B5EF4-FFF2-40B4-BE49-F238E27FC236}">
                <a16:creationId xmlns:a16="http://schemas.microsoft.com/office/drawing/2014/main" id="{529C1D88-64D4-53DF-ECFD-ADE91B7A4712}"/>
              </a:ext>
            </a:extLst>
          </p:cNvPr>
          <p:cNvCxnSpPr>
            <a:cxnSpLocks/>
          </p:cNvCxnSpPr>
          <p:nvPr/>
        </p:nvCxnSpPr>
        <p:spPr>
          <a:xfrm>
            <a:off x="1093685" y="2946274"/>
            <a:ext cx="27599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 name="圆角矩形 41">
            <a:extLst>
              <a:ext uri="{FF2B5EF4-FFF2-40B4-BE49-F238E27FC236}">
                <a16:creationId xmlns:a16="http://schemas.microsoft.com/office/drawing/2014/main" id="{430E2CD2-1977-987D-E8F5-9977B2A414FD}"/>
              </a:ext>
            </a:extLst>
          </p:cNvPr>
          <p:cNvSpPr/>
          <p:nvPr/>
        </p:nvSpPr>
        <p:spPr>
          <a:xfrm>
            <a:off x="6307375" y="2122664"/>
            <a:ext cx="1121569" cy="368880"/>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父类</a:t>
            </a:r>
            <a:r>
              <a:rPr kumimoji="1" lang="en-US" altLang="zh-CN" b="1"/>
              <a:t>A</a:t>
            </a:r>
            <a:endParaRPr kumimoji="1" lang="zh-CN" altLang="en-US" b="1"/>
          </a:p>
        </p:txBody>
      </p:sp>
      <p:sp>
        <p:nvSpPr>
          <p:cNvPr id="43" name="圆角矩形 42">
            <a:extLst>
              <a:ext uri="{FF2B5EF4-FFF2-40B4-BE49-F238E27FC236}">
                <a16:creationId xmlns:a16="http://schemas.microsoft.com/office/drawing/2014/main" id="{A40E4776-670A-798B-B62D-AAEF3B1B98F9}"/>
              </a:ext>
            </a:extLst>
          </p:cNvPr>
          <p:cNvSpPr/>
          <p:nvPr/>
        </p:nvSpPr>
        <p:spPr>
          <a:xfrm>
            <a:off x="6307375" y="2489025"/>
            <a:ext cx="1121569" cy="368880"/>
          </a:xfrm>
          <a:prstGeom prst="roundRect">
            <a:avLst>
              <a:gd name="adj" fmla="val 0"/>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方法</a:t>
            </a:r>
            <a:r>
              <a:rPr kumimoji="1" lang="en-US" altLang="zh-CN" b="1"/>
              <a:t>g()</a:t>
            </a:r>
            <a:endParaRPr kumimoji="1" lang="zh-CN" altLang="en-US" b="1"/>
          </a:p>
        </p:txBody>
      </p:sp>
      <p:sp>
        <p:nvSpPr>
          <p:cNvPr id="44" name="圆角矩形 43">
            <a:extLst>
              <a:ext uri="{FF2B5EF4-FFF2-40B4-BE49-F238E27FC236}">
                <a16:creationId xmlns:a16="http://schemas.microsoft.com/office/drawing/2014/main" id="{1E5D4381-35A8-4454-83D4-E8F37472F491}"/>
              </a:ext>
            </a:extLst>
          </p:cNvPr>
          <p:cNvSpPr/>
          <p:nvPr/>
        </p:nvSpPr>
        <p:spPr>
          <a:xfrm>
            <a:off x="4856078" y="3373442"/>
            <a:ext cx="1121569"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子类</a:t>
            </a:r>
            <a:r>
              <a:rPr kumimoji="1" lang="en-US" altLang="zh-CN" b="1"/>
              <a:t>B</a:t>
            </a:r>
            <a:endParaRPr kumimoji="1" lang="zh-CN" altLang="en-US" b="1"/>
          </a:p>
        </p:txBody>
      </p:sp>
      <p:sp>
        <p:nvSpPr>
          <p:cNvPr id="45" name="圆角矩形 44">
            <a:extLst>
              <a:ext uri="{FF2B5EF4-FFF2-40B4-BE49-F238E27FC236}">
                <a16:creationId xmlns:a16="http://schemas.microsoft.com/office/drawing/2014/main" id="{4357B266-9E74-4A84-9C68-CBC01ECCC0A4}"/>
              </a:ext>
            </a:extLst>
          </p:cNvPr>
          <p:cNvSpPr/>
          <p:nvPr/>
        </p:nvSpPr>
        <p:spPr>
          <a:xfrm>
            <a:off x="4856078" y="3739803"/>
            <a:ext cx="1121569"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方法</a:t>
            </a:r>
            <a:r>
              <a:rPr kumimoji="1" lang="en-US" altLang="zh-CN" b="1"/>
              <a:t>g()</a:t>
            </a:r>
            <a:endParaRPr kumimoji="1" lang="zh-CN" altLang="en-US" b="1"/>
          </a:p>
        </p:txBody>
      </p:sp>
      <p:sp>
        <p:nvSpPr>
          <p:cNvPr id="48" name="圆角矩形 47">
            <a:extLst>
              <a:ext uri="{FF2B5EF4-FFF2-40B4-BE49-F238E27FC236}">
                <a16:creationId xmlns:a16="http://schemas.microsoft.com/office/drawing/2014/main" id="{5048C220-A6D2-A952-00B3-FE0BCFF07E7F}"/>
              </a:ext>
            </a:extLst>
          </p:cNvPr>
          <p:cNvSpPr/>
          <p:nvPr/>
        </p:nvSpPr>
        <p:spPr>
          <a:xfrm>
            <a:off x="6300118" y="3373442"/>
            <a:ext cx="1121569"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子类</a:t>
            </a:r>
            <a:r>
              <a:rPr kumimoji="1" lang="en-US" altLang="zh-CN" b="1"/>
              <a:t>C</a:t>
            </a:r>
            <a:endParaRPr kumimoji="1" lang="zh-CN" altLang="en-US" b="1"/>
          </a:p>
        </p:txBody>
      </p:sp>
      <p:sp>
        <p:nvSpPr>
          <p:cNvPr id="49" name="圆角矩形 48">
            <a:extLst>
              <a:ext uri="{FF2B5EF4-FFF2-40B4-BE49-F238E27FC236}">
                <a16:creationId xmlns:a16="http://schemas.microsoft.com/office/drawing/2014/main" id="{9E37EFFD-F37F-CDBF-9A5D-52BED6D77653}"/>
              </a:ext>
            </a:extLst>
          </p:cNvPr>
          <p:cNvSpPr/>
          <p:nvPr/>
        </p:nvSpPr>
        <p:spPr>
          <a:xfrm>
            <a:off x="6300118" y="3739803"/>
            <a:ext cx="1121569"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方法</a:t>
            </a:r>
            <a:r>
              <a:rPr kumimoji="1" lang="en-US" altLang="zh-CN" b="1"/>
              <a:t>g()</a:t>
            </a:r>
            <a:endParaRPr kumimoji="1" lang="zh-CN" altLang="en-US" b="1"/>
          </a:p>
        </p:txBody>
      </p:sp>
      <p:sp>
        <p:nvSpPr>
          <p:cNvPr id="50" name="圆角矩形 49">
            <a:extLst>
              <a:ext uri="{FF2B5EF4-FFF2-40B4-BE49-F238E27FC236}">
                <a16:creationId xmlns:a16="http://schemas.microsoft.com/office/drawing/2014/main" id="{28BE8C94-A373-AD07-7926-658C85FDD8A1}"/>
              </a:ext>
            </a:extLst>
          </p:cNvPr>
          <p:cNvSpPr/>
          <p:nvPr/>
        </p:nvSpPr>
        <p:spPr>
          <a:xfrm>
            <a:off x="7737612" y="3373442"/>
            <a:ext cx="1121569"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子类</a:t>
            </a:r>
            <a:r>
              <a:rPr kumimoji="1" lang="en-US" altLang="zh-CN" b="1"/>
              <a:t>D</a:t>
            </a:r>
            <a:endParaRPr kumimoji="1" lang="zh-CN" altLang="en-US" b="1"/>
          </a:p>
        </p:txBody>
      </p:sp>
      <p:sp>
        <p:nvSpPr>
          <p:cNvPr id="51" name="圆角矩形 50">
            <a:extLst>
              <a:ext uri="{FF2B5EF4-FFF2-40B4-BE49-F238E27FC236}">
                <a16:creationId xmlns:a16="http://schemas.microsoft.com/office/drawing/2014/main" id="{D0F39404-3883-20A1-76B6-B081FB304BBD}"/>
              </a:ext>
            </a:extLst>
          </p:cNvPr>
          <p:cNvSpPr/>
          <p:nvPr/>
        </p:nvSpPr>
        <p:spPr>
          <a:xfrm>
            <a:off x="7737612" y="3739803"/>
            <a:ext cx="1121569" cy="368880"/>
          </a:xfrm>
          <a:prstGeom prst="roundRect">
            <a:avLst>
              <a:gd name="adj" fmla="val 0"/>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方法</a:t>
            </a:r>
            <a:r>
              <a:rPr kumimoji="1" lang="en-US" altLang="zh-CN" b="1"/>
              <a:t>g()</a:t>
            </a:r>
            <a:endParaRPr kumimoji="1" lang="zh-CN" altLang="en-US" b="1"/>
          </a:p>
        </p:txBody>
      </p:sp>
      <p:sp>
        <p:nvSpPr>
          <p:cNvPr id="52" name="三角形 51">
            <a:extLst>
              <a:ext uri="{FF2B5EF4-FFF2-40B4-BE49-F238E27FC236}">
                <a16:creationId xmlns:a16="http://schemas.microsoft.com/office/drawing/2014/main" id="{FA4D09B8-9B27-0ADA-F155-7D422F23FAA5}"/>
              </a:ext>
            </a:extLst>
          </p:cNvPr>
          <p:cNvSpPr/>
          <p:nvPr/>
        </p:nvSpPr>
        <p:spPr>
          <a:xfrm>
            <a:off x="6837876" y="2881974"/>
            <a:ext cx="50007" cy="71442"/>
          </a:xfrm>
          <a:prstGeom prst="triangl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3" name="直线连接符 52">
            <a:extLst>
              <a:ext uri="{FF2B5EF4-FFF2-40B4-BE49-F238E27FC236}">
                <a16:creationId xmlns:a16="http://schemas.microsoft.com/office/drawing/2014/main" id="{46344ED6-48F3-BA54-B89A-1866289A916C}"/>
              </a:ext>
            </a:extLst>
          </p:cNvPr>
          <p:cNvCxnSpPr>
            <a:cxnSpLocks/>
          </p:cNvCxnSpPr>
          <p:nvPr/>
        </p:nvCxnSpPr>
        <p:spPr>
          <a:xfrm>
            <a:off x="5505004" y="3151524"/>
            <a:ext cx="275997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线连接符 53">
            <a:extLst>
              <a:ext uri="{FF2B5EF4-FFF2-40B4-BE49-F238E27FC236}">
                <a16:creationId xmlns:a16="http://schemas.microsoft.com/office/drawing/2014/main" id="{93DFDF1A-F2B9-7DD3-1FDC-E6F6E7181D13}"/>
              </a:ext>
            </a:extLst>
          </p:cNvPr>
          <p:cNvCxnSpPr>
            <a:cxnSpLocks/>
          </p:cNvCxnSpPr>
          <p:nvPr/>
        </p:nvCxnSpPr>
        <p:spPr>
          <a:xfrm flipV="1">
            <a:off x="5505004" y="3151524"/>
            <a:ext cx="0" cy="221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线连接符 55">
            <a:extLst>
              <a:ext uri="{FF2B5EF4-FFF2-40B4-BE49-F238E27FC236}">
                <a16:creationId xmlns:a16="http://schemas.microsoft.com/office/drawing/2014/main" id="{DB3FB045-48CA-16EF-EBE1-C705A63194C8}"/>
              </a:ext>
            </a:extLst>
          </p:cNvPr>
          <p:cNvCxnSpPr>
            <a:cxnSpLocks/>
            <a:stCxn id="48" idx="0"/>
            <a:endCxn id="52" idx="3"/>
          </p:cNvCxnSpPr>
          <p:nvPr/>
        </p:nvCxnSpPr>
        <p:spPr>
          <a:xfrm flipV="1">
            <a:off x="6860903" y="2953416"/>
            <a:ext cx="1977" cy="420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线连接符 58">
            <a:extLst>
              <a:ext uri="{FF2B5EF4-FFF2-40B4-BE49-F238E27FC236}">
                <a16:creationId xmlns:a16="http://schemas.microsoft.com/office/drawing/2014/main" id="{4176262B-EB1F-6611-0396-734E3D63D04C}"/>
              </a:ext>
            </a:extLst>
          </p:cNvPr>
          <p:cNvCxnSpPr>
            <a:cxnSpLocks/>
          </p:cNvCxnSpPr>
          <p:nvPr/>
        </p:nvCxnSpPr>
        <p:spPr>
          <a:xfrm flipV="1">
            <a:off x="8264978" y="3151524"/>
            <a:ext cx="0" cy="2219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dissolve">
                                      <p:cBhvr>
                                        <p:cTn id="7" dur="500"/>
                                        <p:tgtEl>
                                          <p:spTgt spid="32"/>
                                        </p:tgtEl>
                                      </p:cBhvr>
                                    </p:animEffect>
                                  </p:childTnLst>
                                </p:cTn>
                              </p:par>
                              <p:par>
                                <p:cTn id="8" presetID="9" presetClass="entr" presetSubtype="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dissolve">
                                      <p:cBhvr>
                                        <p:cTn id="10" dur="500"/>
                                        <p:tgtEl>
                                          <p:spTgt spid="2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animEffect transition="in" filter="dissolve">
                                      <p:cBhvr>
                                        <p:cTn id="13" dur="500"/>
                                        <p:tgtEl>
                                          <p:spTgt spid="10">
                                            <p:txEl>
                                              <p:pRg st="0" end="0"/>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dissolve">
                                      <p:cBhvr>
                                        <p:cTn id="16" dur="500"/>
                                        <p:tgtEl>
                                          <p:spTgt spid="15">
                                            <p:txEl>
                                              <p:pRg st="0" end="0"/>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5">
                                            <p:txEl>
                                              <p:pRg st="1" end="1"/>
                                            </p:txEl>
                                          </p:spTgt>
                                        </p:tgtEl>
                                        <p:attrNameLst>
                                          <p:attrName>style.visibility</p:attrName>
                                        </p:attrNameLst>
                                      </p:cBhvr>
                                      <p:to>
                                        <p:strVal val="visible"/>
                                      </p:to>
                                    </p:set>
                                    <p:animEffect transition="in" filter="dissolve">
                                      <p:cBhvr>
                                        <p:cTn id="19" dur="500"/>
                                        <p:tgtEl>
                                          <p:spTgt spid="15">
                                            <p:txEl>
                                              <p:pRg st="1" end="1"/>
                                            </p:txEl>
                                          </p:spTgt>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dissolve">
                                      <p:cBhvr>
                                        <p:cTn id="22" dur="500"/>
                                        <p:tgtEl>
                                          <p:spTgt spid="1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dissolve">
                                      <p:cBhvr>
                                        <p:cTn id="25" dur="500"/>
                                        <p:tgtEl>
                                          <p:spTgt spid="1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dissolve">
                                      <p:cBhvr>
                                        <p:cTn id="28" dur="500"/>
                                        <p:tgtEl>
                                          <p:spTgt spid="2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dissolve">
                                      <p:cBhvr>
                                        <p:cTn id="34" dur="500"/>
                                        <p:tgtEl>
                                          <p:spTgt spid="22"/>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dissolve">
                                      <p:cBhvr>
                                        <p:cTn id="37" dur="500"/>
                                        <p:tgtEl>
                                          <p:spTgt spid="23"/>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
                                        </p:tgtEl>
                                        <p:attrNameLst>
                                          <p:attrName>style.visibility</p:attrName>
                                        </p:attrNameLst>
                                      </p:cBhvr>
                                      <p:to>
                                        <p:strVal val="visible"/>
                                      </p:to>
                                    </p:set>
                                    <p:animEffect transition="in" filter="dissolve">
                                      <p:cBhvr>
                                        <p:cTn id="40" dur="500"/>
                                        <p:tgtEl>
                                          <p:spTgt spid="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dissolve">
                                      <p:cBhvr>
                                        <p:cTn id="43" dur="500"/>
                                        <p:tgtEl>
                                          <p:spTgt spid="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dissolve">
                                      <p:cBhvr>
                                        <p:cTn id="46" dur="500"/>
                                        <p:tgtEl>
                                          <p:spTgt spid="2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dissolve">
                                      <p:cBhvr>
                                        <p:cTn id="49" dur="500"/>
                                        <p:tgtEl>
                                          <p:spTgt spid="25"/>
                                        </p:tgtEl>
                                      </p:cBhvr>
                                    </p:animEffect>
                                  </p:childTnLst>
                                </p:cTn>
                              </p:par>
                              <p:par>
                                <p:cTn id="50" presetID="9" presetClass="entr" presetSubtype="0" fill="hold" nodeType="with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dissolve">
                                      <p:cBhvr>
                                        <p:cTn id="52" dur="500"/>
                                        <p:tgtEl>
                                          <p:spTgt spid="2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cTn>
                              </p:par>
                              <p:par>
                                <p:cTn id="56" presetID="9" presetClass="entr" presetSubtype="0" fill="hold" nodeType="withEffect">
                                  <p:stCondLst>
                                    <p:cond delay="0"/>
                                  </p:stCondLst>
                                  <p:childTnLst>
                                    <p:set>
                                      <p:cBhvr>
                                        <p:cTn id="57" dur="1" fill="hold">
                                          <p:stCondLst>
                                            <p:cond delay="0"/>
                                          </p:stCondLst>
                                        </p:cTn>
                                        <p:tgtEl>
                                          <p:spTgt spid="38"/>
                                        </p:tgtEl>
                                        <p:attrNameLst>
                                          <p:attrName>style.visibility</p:attrName>
                                        </p:attrNameLst>
                                      </p:cBhvr>
                                      <p:to>
                                        <p:strVal val="visible"/>
                                      </p:to>
                                    </p:set>
                                    <p:animEffect transition="in" filter="dissolve">
                                      <p:cBhvr>
                                        <p:cTn id="58" dur="500"/>
                                        <p:tgtEl>
                                          <p:spTgt spid="38"/>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2"/>
                                        </p:tgtEl>
                                        <p:attrNameLst>
                                          <p:attrName>style.visibility</p:attrName>
                                        </p:attrNameLst>
                                      </p:cBhvr>
                                      <p:to>
                                        <p:strVal val="visible"/>
                                      </p:to>
                                    </p:set>
                                    <p:animEffect transition="in" filter="dissolve">
                                      <p:cBhvr>
                                        <p:cTn id="63" dur="500"/>
                                        <p:tgtEl>
                                          <p:spTgt spid="1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42"/>
                                        </p:tgtEl>
                                        <p:attrNameLst>
                                          <p:attrName>style.visibility</p:attrName>
                                        </p:attrNameLst>
                                      </p:cBhvr>
                                      <p:to>
                                        <p:strVal val="visible"/>
                                      </p:to>
                                    </p:set>
                                    <p:animEffect transition="in" filter="dissolve">
                                      <p:cBhvr>
                                        <p:cTn id="66" dur="500"/>
                                        <p:tgtEl>
                                          <p:spTgt spid="4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43"/>
                                        </p:tgtEl>
                                        <p:attrNameLst>
                                          <p:attrName>style.visibility</p:attrName>
                                        </p:attrNameLst>
                                      </p:cBhvr>
                                      <p:to>
                                        <p:strVal val="visible"/>
                                      </p:to>
                                    </p:set>
                                    <p:animEffect transition="in" filter="dissolve">
                                      <p:cBhvr>
                                        <p:cTn id="69" dur="500"/>
                                        <p:tgtEl>
                                          <p:spTgt spid="4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dissolve">
                                      <p:cBhvr>
                                        <p:cTn id="72" dur="500"/>
                                        <p:tgtEl>
                                          <p:spTgt spid="4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dissolve">
                                      <p:cBhvr>
                                        <p:cTn id="75" dur="500"/>
                                        <p:tgtEl>
                                          <p:spTgt spid="4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8"/>
                                        </p:tgtEl>
                                        <p:attrNameLst>
                                          <p:attrName>style.visibility</p:attrName>
                                        </p:attrNameLst>
                                      </p:cBhvr>
                                      <p:to>
                                        <p:strVal val="visible"/>
                                      </p:to>
                                    </p:set>
                                    <p:animEffect transition="in" filter="dissolve">
                                      <p:cBhvr>
                                        <p:cTn id="78" dur="500"/>
                                        <p:tgtEl>
                                          <p:spTgt spid="4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9"/>
                                        </p:tgtEl>
                                        <p:attrNameLst>
                                          <p:attrName>style.visibility</p:attrName>
                                        </p:attrNameLst>
                                      </p:cBhvr>
                                      <p:to>
                                        <p:strVal val="visible"/>
                                      </p:to>
                                    </p:set>
                                    <p:animEffect transition="in" filter="dissolve">
                                      <p:cBhvr>
                                        <p:cTn id="81" dur="500"/>
                                        <p:tgtEl>
                                          <p:spTgt spid="49"/>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50"/>
                                        </p:tgtEl>
                                        <p:attrNameLst>
                                          <p:attrName>style.visibility</p:attrName>
                                        </p:attrNameLst>
                                      </p:cBhvr>
                                      <p:to>
                                        <p:strVal val="visible"/>
                                      </p:to>
                                    </p:set>
                                    <p:animEffect transition="in" filter="dissolve">
                                      <p:cBhvr>
                                        <p:cTn id="84" dur="500"/>
                                        <p:tgtEl>
                                          <p:spTgt spid="50"/>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Effect transition="in" filter="dissolve">
                                      <p:cBhvr>
                                        <p:cTn id="87" dur="500"/>
                                        <p:tgtEl>
                                          <p:spTgt spid="51"/>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52"/>
                                        </p:tgtEl>
                                        <p:attrNameLst>
                                          <p:attrName>style.visibility</p:attrName>
                                        </p:attrNameLst>
                                      </p:cBhvr>
                                      <p:to>
                                        <p:strVal val="visible"/>
                                      </p:to>
                                    </p:set>
                                    <p:animEffect transition="in" filter="dissolve">
                                      <p:cBhvr>
                                        <p:cTn id="90" dur="500"/>
                                        <p:tgtEl>
                                          <p:spTgt spid="52"/>
                                        </p:tgtEl>
                                      </p:cBhvr>
                                    </p:animEffect>
                                  </p:childTnLst>
                                </p:cTn>
                              </p:par>
                              <p:par>
                                <p:cTn id="91" presetID="9" presetClass="entr" presetSubtype="0" fill="hold" nodeType="withEffect">
                                  <p:stCondLst>
                                    <p:cond delay="0"/>
                                  </p:stCondLst>
                                  <p:childTnLst>
                                    <p:set>
                                      <p:cBhvr>
                                        <p:cTn id="92" dur="1" fill="hold">
                                          <p:stCondLst>
                                            <p:cond delay="0"/>
                                          </p:stCondLst>
                                        </p:cTn>
                                        <p:tgtEl>
                                          <p:spTgt spid="53"/>
                                        </p:tgtEl>
                                        <p:attrNameLst>
                                          <p:attrName>style.visibility</p:attrName>
                                        </p:attrNameLst>
                                      </p:cBhvr>
                                      <p:to>
                                        <p:strVal val="visible"/>
                                      </p:to>
                                    </p:set>
                                    <p:animEffect transition="in" filter="dissolve">
                                      <p:cBhvr>
                                        <p:cTn id="93" dur="500"/>
                                        <p:tgtEl>
                                          <p:spTgt spid="53"/>
                                        </p:tgtEl>
                                      </p:cBhvr>
                                    </p:animEffect>
                                  </p:childTnLst>
                                </p:cTn>
                              </p:par>
                              <p:par>
                                <p:cTn id="94" presetID="9" presetClass="entr" presetSubtype="0" fill="hold" nodeType="withEffect">
                                  <p:stCondLst>
                                    <p:cond delay="0"/>
                                  </p:stCondLst>
                                  <p:childTnLst>
                                    <p:set>
                                      <p:cBhvr>
                                        <p:cTn id="95" dur="1" fill="hold">
                                          <p:stCondLst>
                                            <p:cond delay="0"/>
                                          </p:stCondLst>
                                        </p:cTn>
                                        <p:tgtEl>
                                          <p:spTgt spid="54"/>
                                        </p:tgtEl>
                                        <p:attrNameLst>
                                          <p:attrName>style.visibility</p:attrName>
                                        </p:attrNameLst>
                                      </p:cBhvr>
                                      <p:to>
                                        <p:strVal val="visible"/>
                                      </p:to>
                                    </p:set>
                                    <p:animEffect transition="in" filter="dissolve">
                                      <p:cBhvr>
                                        <p:cTn id="96" dur="500"/>
                                        <p:tgtEl>
                                          <p:spTgt spid="54"/>
                                        </p:tgtEl>
                                      </p:cBhvr>
                                    </p:animEffect>
                                  </p:childTnLst>
                                </p:cTn>
                              </p:par>
                              <p:par>
                                <p:cTn id="97" presetID="9" presetClass="entr" presetSubtype="0"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animEffect transition="in" filter="dissolve">
                                      <p:cBhvr>
                                        <p:cTn id="99" dur="500"/>
                                        <p:tgtEl>
                                          <p:spTgt spid="56"/>
                                        </p:tgtEl>
                                      </p:cBhvr>
                                    </p:animEffect>
                                  </p:childTnLst>
                                </p:cTn>
                              </p:par>
                              <p:par>
                                <p:cTn id="100" presetID="9" presetClass="entr" presetSubtype="0" fill="hold" nodeType="withEffect">
                                  <p:stCondLst>
                                    <p:cond delay="0"/>
                                  </p:stCondLst>
                                  <p:childTnLst>
                                    <p:set>
                                      <p:cBhvr>
                                        <p:cTn id="101" dur="1" fill="hold">
                                          <p:stCondLst>
                                            <p:cond delay="0"/>
                                          </p:stCondLst>
                                        </p:cTn>
                                        <p:tgtEl>
                                          <p:spTgt spid="59"/>
                                        </p:tgtEl>
                                        <p:attrNameLst>
                                          <p:attrName>style.visibility</p:attrName>
                                        </p:attrNameLst>
                                      </p:cBhvr>
                                      <p:to>
                                        <p:strVal val="visible"/>
                                      </p:to>
                                    </p:set>
                                    <p:animEffect transition="in" filter="dissolve">
                                      <p:cBhvr>
                                        <p:cTn id="10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2" grpId="0"/>
      <p:bldP spid="15" grpId="0" build="allAtOnce"/>
      <p:bldP spid="16" grpId="0" animBg="1"/>
      <p:bldP spid="17" grpId="0" animBg="1"/>
      <p:bldP spid="20" grpId="0" animBg="1"/>
      <p:bldP spid="21" grpId="0" animBg="1"/>
      <p:bldP spid="22" grpId="0" animBg="1"/>
      <p:bldP spid="23" grpId="0"/>
      <p:bldP spid="7" grpId="0" animBg="1"/>
      <p:bldP spid="8" grpId="0"/>
      <p:bldP spid="24" grpId="0" animBg="1"/>
      <p:bldP spid="25" grpId="0"/>
      <p:bldP spid="18" grpId="0" animBg="1"/>
      <p:bldP spid="42" grpId="0" animBg="1"/>
      <p:bldP spid="43" grpId="0" animBg="1"/>
      <p:bldP spid="44" grpId="0" animBg="1"/>
      <p:bldP spid="45" grpId="0" animBg="1"/>
      <p:bldP spid="48" grpId="0" animBg="1"/>
      <p:bldP spid="49" grpId="0" animBg="1"/>
      <p:bldP spid="50" grpId="0" animBg="1"/>
      <p:bldP spid="51" grpId="0" animBg="1"/>
      <p:bldP spid="5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43019" y="3876123"/>
            <a:ext cx="5845175" cy="584775"/>
          </a:xfrm>
          <a:prstGeom prst="rect">
            <a:avLst/>
          </a:prstGeom>
          <a:noFill/>
        </p:spPr>
        <p:txBody>
          <a:bodyPr wrap="square" rtlCol="0" anchor="t">
            <a:spAutoFit/>
          </a:bodyPr>
          <a:lstStyle/>
          <a:p>
            <a:pPr algn="dist"/>
            <a:r>
              <a:rPr kumimoji="1" lang="zh-CN" altLang="en-US" sz="3200" b="1" kern="0" dirty="0">
                <a:latin typeface="SimHei" panose="02010609060101010101" pitchFamily="49" charset="-122"/>
                <a:ea typeface="SimHei" panose="02010609060101010101" pitchFamily="49" charset="-122"/>
                <a:sym typeface="+mn-ea"/>
              </a:rPr>
              <a:t>面向对象的特征？</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00100" y="1941195"/>
            <a:ext cx="7747635" cy="3094990"/>
          </a:xfrm>
        </p:spPr>
        <p:txBody>
          <a:bodyPr>
            <a:noAutofit/>
          </a:bodyPr>
          <a:lstStyle/>
          <a:p>
            <a:pPr marL="0" indent="0">
              <a:lnSpc>
                <a:spcPct val="150000"/>
              </a:lnSpc>
              <a:buNone/>
            </a:pPr>
            <a:r>
              <a:rPr kumimoji="1" lang="en-US" altLang="zh-CN" sz="2800" dirty="0">
                <a:solidFill>
                  <a:schemeClr val="tx1"/>
                </a:solidFill>
                <a:latin typeface="+mn-ea"/>
                <a:cs typeface="+mn-ea"/>
              </a:rPr>
              <a:t>1.1 面向对象基础</a:t>
            </a:r>
          </a:p>
          <a:p>
            <a:pPr marL="0" indent="0">
              <a:lnSpc>
                <a:spcPct val="150000"/>
              </a:lnSpc>
              <a:buNone/>
            </a:pPr>
            <a:r>
              <a:rPr kumimoji="1" lang="en-US" altLang="zh-CN" sz="2800" dirty="0">
                <a:solidFill>
                  <a:srgbClr val="034EA2"/>
                </a:solidFill>
                <a:latin typeface="+mn-ea"/>
                <a:cs typeface="+mn-ea"/>
                <a:sym typeface="+mn-ea"/>
              </a:rPr>
              <a:t>1.2 UML类图</a:t>
            </a:r>
            <a:r>
              <a:rPr kumimoji="1" lang="zh-CN" altLang="en-US" sz="2800" dirty="0">
                <a:solidFill>
                  <a:srgbClr val="034EA2"/>
                </a:solidFill>
                <a:latin typeface="+mn-ea"/>
                <a:cs typeface="+mn-ea"/>
                <a:sym typeface="+mn-ea"/>
              </a:rPr>
              <a:t>及</a:t>
            </a:r>
            <a:r>
              <a:rPr kumimoji="1" lang="en-US" altLang="zh-CN" sz="2800" dirty="0">
                <a:solidFill>
                  <a:srgbClr val="034EA2"/>
                </a:solidFill>
                <a:latin typeface="+mn-ea"/>
                <a:cs typeface="+mn-ea"/>
                <a:sym typeface="+mn-ea"/>
              </a:rPr>
              <a:t>设计方法</a:t>
            </a:r>
            <a:endParaRPr kumimoji="1" lang="en-US" altLang="zh-CN" sz="2800" dirty="0">
              <a:solidFill>
                <a:srgbClr val="034EA2"/>
              </a:solidFill>
              <a:latin typeface="+mn-ea"/>
              <a:cs typeface="+mn-ea"/>
            </a:endParaRPr>
          </a:p>
        </p:txBody>
      </p:sp>
      <p:sp>
        <p:nvSpPr>
          <p:cNvPr id="7" name="矩形 6"/>
          <p:cNvSpPr/>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2" name="标题 1"/>
          <p:cNvSpPr>
            <a:spLocks noGrp="1"/>
          </p:cNvSpPr>
          <p:nvPr>
            <p:ph type="title"/>
          </p:nvPr>
        </p:nvSpPr>
        <p:spPr>
          <a:xfrm>
            <a:off x="137466" y="334388"/>
            <a:ext cx="2400300" cy="510778"/>
          </a:xfrm>
        </p:spPr>
        <p:txBody>
          <a:bodyPr>
            <a:noAutofit/>
          </a:bodyPr>
          <a:lstStyle/>
          <a:p>
            <a:r>
              <a:rPr kumimoji="1" lang="zh-CN" altLang="en-US" sz="3600" b="1" dirty="0">
                <a:solidFill>
                  <a:schemeClr val="bg1"/>
                </a:solidFill>
                <a:latin typeface="+mn-ea"/>
                <a:ea typeface="+mn-ea"/>
              </a:rPr>
              <a:t>目录</a:t>
            </a:r>
          </a:p>
        </p:txBody>
      </p:sp>
      <p:pic>
        <p:nvPicPr>
          <p:cNvPr id="8" name="西北工业大学"/>
          <p:cNvPicPr>
            <a:picLocks noChangeAspect="1"/>
          </p:cNvPicPr>
          <p:nvPr/>
        </p:nvPicPr>
        <p:blipFill>
          <a:blip r:embed="rId6" cstate="screen"/>
          <a:stretch>
            <a:fillRect/>
          </a:stretch>
        </p:blipFill>
        <p:spPr>
          <a:xfrm>
            <a:off x="7476490" y="417830"/>
            <a:ext cx="1363345" cy="342900"/>
          </a:xfrm>
          <a:prstGeom prst="rect">
            <a:avLst/>
          </a:prstGeom>
        </p:spPr>
      </p:pic>
      <p:pic>
        <p:nvPicPr>
          <p:cNvPr id="9" name="校徽"/>
          <p:cNvPicPr>
            <a:picLocks noChangeAspect="1"/>
          </p:cNvPicPr>
          <p:nvPr/>
        </p:nvPicPr>
        <p:blipFill>
          <a:blip r:embed="rId7" cstate="screen"/>
          <a:stretch>
            <a:fillRect/>
          </a:stretch>
        </p:blipFill>
        <p:spPr>
          <a:xfrm>
            <a:off x="6868160" y="342900"/>
            <a:ext cx="431800" cy="431800"/>
          </a:xfrm>
          <a:prstGeom prst="rect">
            <a:avLst/>
          </a:prstGeom>
        </p:spPr>
      </p:pic>
      <p:sp>
        <p:nvSpPr>
          <p:cNvPr id="11" name="文本框 10"/>
          <p:cNvSpPr txBox="1"/>
          <p:nvPr/>
        </p:nvSpPr>
        <p:spPr>
          <a:xfrm>
            <a:off x="767663" y="1139105"/>
            <a:ext cx="4883150" cy="583565"/>
          </a:xfrm>
          <a:prstGeom prst="rect">
            <a:avLst/>
          </a:prstGeom>
          <a:noFill/>
        </p:spPr>
        <p:txBody>
          <a:bodyPr wrap="none" rtlCol="0">
            <a:spAutoFit/>
          </a:bodyPr>
          <a:lstStyle/>
          <a:p>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第</a:t>
            </a:r>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1</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章</a:t>
            </a:r>
            <a:r>
              <a:rPr kumimoji="1" lang="en-US" altLang="zh-CN" sz="3200" b="1" dirty="0">
                <a:solidFill>
                  <a:srgbClr val="034EA2"/>
                </a:solidFill>
                <a:latin typeface="微软雅黑" panose="020B0503020204020204" charset="-122"/>
                <a:ea typeface="微软雅黑" panose="020B0503020204020204" charset="-122"/>
                <a:cs typeface="微软雅黑" panose="020B0503020204020204" charset="-122"/>
              </a:rPr>
              <a:t>  UML</a:t>
            </a:r>
            <a:r>
              <a:rPr kumimoji="1" lang="zh-CN" altLang="en-US" sz="3200" b="1" dirty="0">
                <a:solidFill>
                  <a:srgbClr val="034EA2"/>
                </a:solidFill>
                <a:latin typeface="微软雅黑" panose="020B0503020204020204" charset="-122"/>
                <a:ea typeface="微软雅黑" panose="020B0503020204020204" charset="-122"/>
                <a:cs typeface="微软雅黑" panose="020B0503020204020204" charset="-122"/>
              </a:rPr>
              <a:t>类图设计方法</a:t>
            </a:r>
          </a:p>
        </p:txBody>
      </p:sp>
      <p:cxnSp>
        <p:nvCxnSpPr>
          <p:cNvPr id="13" name="直线连接符 12"/>
          <p:cNvCxnSpPr/>
          <p:nvPr/>
        </p:nvCxnSpPr>
        <p:spPr>
          <a:xfrm>
            <a:off x="850848" y="1936216"/>
            <a:ext cx="7298055" cy="5080"/>
          </a:xfrm>
          <a:prstGeom prst="line">
            <a:avLst/>
          </a:prstGeom>
          <a:ln w="19050">
            <a:solidFill>
              <a:srgbClr val="034DA0"/>
            </a:solidFill>
          </a:ln>
        </p:spPr>
        <p:style>
          <a:lnRef idx="1">
            <a:schemeClr val="accent1"/>
          </a:lnRef>
          <a:fillRef idx="0">
            <a:schemeClr val="accent1"/>
          </a:fillRef>
          <a:effectRef idx="0">
            <a:schemeClr val="accent1"/>
          </a:effectRef>
          <a:fontRef idx="minor">
            <a:schemeClr val="tx1"/>
          </a:fontRef>
        </p:style>
      </p:cxnSp>
      <p:sp>
        <p:nvSpPr>
          <p:cNvPr id="12" name="日期占位符 11"/>
          <p:cNvSpPr>
            <a:spLocks noGrp="1"/>
          </p:cNvSpPr>
          <p:nvPr>
            <p:ph type="dt" sz="half" idx="10"/>
            <p:custDataLst>
              <p:tags r:id="rId1"/>
            </p:custDataLst>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14" name="页脚占位符 13"/>
          <p:cNvSpPr>
            <a:spLocks noGrp="1"/>
          </p:cNvSpPr>
          <p:nvPr>
            <p:ph type="ftr" sz="quarter" idx="11"/>
            <p:custDataLst>
              <p:tags r:id="rId2"/>
            </p:custDataLst>
          </p:nvPr>
        </p:nvSpPr>
        <p:spPr>
          <a:xfrm>
            <a:off x="3028950" y="6432550"/>
            <a:ext cx="3086100" cy="365125"/>
          </a:xfrm>
        </p:spPr>
        <p:txBody>
          <a:bodyPr/>
          <a:lstStyle/>
          <a:p>
            <a:r>
              <a:rPr kumimoji="1" lang="zh-CN" altLang="en-US" sz="900" dirty="0"/>
              <a:t>西北工业大学软件学院</a:t>
            </a:r>
          </a:p>
        </p:txBody>
      </p:sp>
      <p:sp>
        <p:nvSpPr>
          <p:cNvPr id="15" name="灯片编号占位符 14"/>
          <p:cNvSpPr>
            <a:spLocks noGrp="1"/>
          </p:cNvSpPr>
          <p:nvPr>
            <p:ph type="sldNum" sz="quarter" idx="12"/>
            <p:custDataLst>
              <p:tags r:id="rId3"/>
            </p:custDataLst>
          </p:nvPr>
        </p:nvSpPr>
        <p:spPr>
          <a:xfrm>
            <a:off x="6457950" y="6432550"/>
            <a:ext cx="2057400" cy="365125"/>
          </a:xfrm>
        </p:spPr>
        <p:txBody>
          <a:bodyPr/>
          <a:lstStyle/>
          <a:p>
            <a:fld id="{5A1A6423-77BD-D842-A714-25250E903C41}" type="slidenum">
              <a:rPr kumimoji="1" lang="zh-CN" altLang="en-US" sz="900" smtClean="0"/>
              <a:t>28</a:t>
            </a:fld>
            <a:endParaRPr kumimoji="1" lang="zh-CN" altLang="en-US" sz="900"/>
          </a:p>
        </p:txBody>
      </p:sp>
      <p:cxnSp>
        <p:nvCxnSpPr>
          <p:cNvPr id="16" name="直线连接符 9"/>
          <p:cNvCxnSpPr/>
          <p:nvPr>
            <p:custDataLst>
              <p:tags r:id="rId4"/>
            </p:custDataLst>
          </p:nvPr>
        </p:nvCxnSpPr>
        <p:spPr>
          <a:xfrm>
            <a:off x="0" y="6333977"/>
            <a:ext cx="91440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t>本节培养目标</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29</a:t>
            </a:fld>
            <a:endParaRPr kumimoji="1" lang="zh-CN" altLang="en-US" sz="900"/>
          </a:p>
        </p:txBody>
      </p:sp>
      <p:sp>
        <p:nvSpPr>
          <p:cNvPr id="2" name="标题 1"/>
          <p:cNvSpPr>
            <a:spLocks noGrp="1"/>
          </p:cNvSpPr>
          <p:nvPr>
            <p:ph type="title"/>
          </p:nvPr>
        </p:nvSpPr>
        <p:spPr>
          <a:xfrm>
            <a:off x="137160" y="262890"/>
            <a:ext cx="6852920" cy="662305"/>
          </a:xfrm>
        </p:spPr>
        <p:txBody>
          <a:bodyPr>
            <a:normAutofit/>
          </a:bodyPr>
          <a:lstStyle/>
          <a:p>
            <a:r>
              <a:rPr kumimoji="1" lang="en-US" altLang="zh-CN" dirty="0">
                <a:solidFill>
                  <a:schemeClr val="bg1"/>
                </a:solidFill>
              </a:rPr>
              <a:t>1.2 </a:t>
            </a:r>
            <a:r>
              <a:rPr kumimoji="1" lang="en-US" altLang="zh-CN" sz="3600" dirty="0">
                <a:solidFill>
                  <a:schemeClr val="bg1"/>
                </a:solidFill>
                <a:sym typeface="+mn-ea"/>
              </a:rPr>
              <a:t> UML</a:t>
            </a:r>
            <a:r>
              <a:rPr kumimoji="1" lang="zh-CN" altLang="en-US" sz="3600" dirty="0">
                <a:solidFill>
                  <a:schemeClr val="bg1"/>
                </a:solidFill>
                <a:sym typeface="+mn-ea"/>
              </a:rPr>
              <a:t>类图设计方法</a:t>
            </a:r>
          </a:p>
        </p:txBody>
      </p:sp>
      <p:pic>
        <p:nvPicPr>
          <p:cNvPr id="11" name="西北工业大学"/>
          <p:cNvPicPr>
            <a:picLocks noChangeAspect="1"/>
          </p:cNvPicPr>
          <p:nvPr>
            <p:custDataLst>
              <p:tags r:id="rId3"/>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7" name="卷形: 水平 1"/>
          <p:cNvSpPr/>
          <p:nvPr>
            <p:custDataLst>
              <p:tags r:id="rId5"/>
            </p:custDataLst>
          </p:nvPr>
        </p:nvSpPr>
        <p:spPr>
          <a:xfrm>
            <a:off x="628650" y="1729105"/>
            <a:ext cx="7743825" cy="3736340"/>
          </a:xfrm>
          <a:prstGeom prst="horizontalScroll">
            <a:avLst>
              <a:gd name="adj" fmla="val 12500"/>
            </a:avLst>
          </a:prstGeom>
          <a:noFill/>
          <a:ln w="25400" cap="flat" cmpd="sng">
            <a:solidFill>
              <a:schemeClr val="hlink"/>
            </a:solidFill>
            <a:prstDash val="sysDot"/>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7" name="矩形 6"/>
          <p:cNvSpPr/>
          <p:nvPr>
            <p:custDataLst>
              <p:tags r:id="rId6"/>
            </p:custDataLst>
          </p:nvPr>
        </p:nvSpPr>
        <p:spPr>
          <a:xfrm>
            <a:off x="1382713" y="2392680"/>
            <a:ext cx="6408738" cy="1753235"/>
          </a:xfrm>
          <a:prstGeom prst="rect">
            <a:avLst/>
          </a:prstGeom>
        </p:spPr>
        <p:txBody>
          <a:bodyPr wrap="square">
            <a:spAutoFit/>
          </a:bodyPr>
          <a:lstStyle/>
          <a:p>
            <a:pPr marL="342900" marR="0" lvl="0" indent="-342900" algn="just" defTabSz="914400" rtl="0" eaLnBrk="0" fontAlgn="base" latinLnBrk="0" hangingPunct="0">
              <a:lnSpc>
                <a:spcPct val="150000"/>
              </a:lnSpc>
              <a:spcBef>
                <a:spcPct val="0"/>
              </a:spcBef>
              <a:spcAft>
                <a:spcPts val="0"/>
              </a:spcAft>
              <a:buClrTx/>
              <a:buSzTx/>
              <a:buFont typeface="+mj-lt"/>
              <a:buAutoNum type="arabicPeriod"/>
              <a:tabLst>
                <a:tab pos="457200" algn="l"/>
              </a:tabLst>
              <a:defRPr/>
            </a:pPr>
            <a:r>
              <a:rPr lang="zh-CN" altLang="zh-CN" sz="2400" b="1" kern="100" noProof="0" dirty="0">
                <a:ln>
                  <a:noFill/>
                </a:ln>
                <a:effectLst/>
                <a:uLnTx/>
                <a:uFillTx/>
                <a:latin typeface="等线" panose="02010600030101010101" charset="-122"/>
                <a:ea typeface="等线" panose="02010600030101010101" charset="-122"/>
                <a:cs typeface="等线" panose="02010600030101010101" charset="-122"/>
                <a:sym typeface="+mn-ea"/>
              </a:rPr>
              <a:t>掌握</a:t>
            </a:r>
            <a:r>
              <a:rPr lang="zh-CN" altLang="zh-CN" sz="2400" b="1" kern="10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UML类图</a:t>
            </a:r>
            <a:endParaRPr kumimoji="0" lang="zh-CN" altLang="zh-CN" sz="24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endParaRPr>
          </a:p>
          <a:p>
            <a:pPr marL="342900" marR="0" lvl="0" indent="-342900" algn="just" defTabSz="914400" rtl="0" eaLnBrk="0" fontAlgn="base" latinLnBrk="0" hangingPunct="0">
              <a:lnSpc>
                <a:spcPct val="150000"/>
              </a:lnSpc>
              <a:spcBef>
                <a:spcPct val="0"/>
              </a:spcBef>
              <a:spcAft>
                <a:spcPts val="0"/>
              </a:spcAft>
              <a:buClrTx/>
              <a:buSzTx/>
              <a:buFont typeface="+mj-lt"/>
              <a:buAutoNum type="arabicPeriod"/>
              <a:tabLst>
                <a:tab pos="457200" algn="l"/>
              </a:tabLst>
              <a:defRPr/>
            </a:pPr>
            <a:r>
              <a:rPr lang="zh-CN" altLang="zh-CN" sz="2400" b="1" kern="100" noProof="0" dirty="0">
                <a:ln>
                  <a:noFill/>
                </a:ln>
                <a:effectLst/>
                <a:uLnTx/>
                <a:uFillTx/>
                <a:latin typeface="等线" panose="02010600030101010101" charset="-122"/>
                <a:ea typeface="等线" panose="02010600030101010101" charset="-122"/>
                <a:cs typeface="等线" panose="02010600030101010101" charset="-122"/>
                <a:sym typeface="+mn-ea"/>
              </a:rPr>
              <a:t>掌握类图中</a:t>
            </a:r>
            <a:r>
              <a:rPr lang="zh-CN" altLang="zh-CN" sz="2400" b="1" kern="10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常用类结构</a:t>
            </a:r>
            <a:endParaRPr kumimoji="0" lang="zh-CN" altLang="zh-CN" sz="24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endParaRPr>
          </a:p>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lang="zh-CN" altLang="zh-CN" sz="2400" b="1" kern="100" noProof="0" dirty="0">
                <a:ln>
                  <a:noFill/>
                </a:ln>
                <a:effectLst/>
                <a:uLnTx/>
                <a:uFillTx/>
                <a:latin typeface="等线" panose="02010600030101010101" charset="-122"/>
                <a:ea typeface="等线" panose="02010600030101010101" charset="-122"/>
                <a:cs typeface="等线" panose="02010600030101010101" charset="-122"/>
                <a:sym typeface="+mn-ea"/>
              </a:rPr>
              <a:t>3.</a:t>
            </a:r>
            <a:r>
              <a:rPr lang="en-US" altLang="zh-CN" sz="2400" b="1" kern="100" noProof="0" dirty="0">
                <a:ln>
                  <a:noFill/>
                </a:ln>
                <a:effectLst/>
                <a:uLnTx/>
                <a:uFillTx/>
                <a:latin typeface="等线" panose="02010600030101010101" charset="-122"/>
                <a:ea typeface="等线" panose="02010600030101010101" charset="-122"/>
                <a:cs typeface="等线" panose="02010600030101010101" charset="-122"/>
                <a:sym typeface="+mn-ea"/>
              </a:rPr>
              <a:t> </a:t>
            </a:r>
            <a:r>
              <a:rPr lang="zh-CN" altLang="zh-CN" sz="2400" b="1" kern="100" noProof="0" dirty="0">
                <a:ln>
                  <a:noFill/>
                </a:ln>
                <a:effectLst/>
                <a:uLnTx/>
                <a:uFillTx/>
                <a:latin typeface="等线" panose="02010600030101010101" charset="-122"/>
                <a:ea typeface="等线" panose="02010600030101010101" charset="-122"/>
                <a:cs typeface="等线" panose="02010600030101010101" charset="-122"/>
                <a:sym typeface="+mn-ea"/>
              </a:rPr>
              <a:t>掌握基于需求</a:t>
            </a:r>
            <a:r>
              <a:rPr lang="zh-CN" altLang="zh-CN" sz="2400" b="1" kern="10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设计类图的方法</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t>本节培养目标</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a:t>
            </a:fld>
            <a:endParaRPr kumimoji="1" lang="zh-CN" altLang="en-US" sz="900"/>
          </a:p>
        </p:txBody>
      </p:sp>
      <p:sp>
        <p:nvSpPr>
          <p:cNvPr id="2" name="标题 1"/>
          <p:cNvSpPr>
            <a:spLocks noGrp="1"/>
          </p:cNvSpPr>
          <p:nvPr>
            <p:ph type="title"/>
          </p:nvPr>
        </p:nvSpPr>
        <p:spPr>
          <a:xfrm>
            <a:off x="137160" y="262890"/>
            <a:ext cx="6852920" cy="662305"/>
          </a:xfrm>
        </p:spPr>
        <p:txBody>
          <a:bodyPr>
            <a:normAutofit/>
          </a:bodyPr>
          <a:lstStyle/>
          <a:p>
            <a:r>
              <a:rPr kumimoji="1" lang="en-US" altLang="zh-CN" sz="3200" dirty="0">
                <a:solidFill>
                  <a:schemeClr val="bg1"/>
                </a:solidFill>
              </a:rPr>
              <a:t>1.1 </a:t>
            </a:r>
            <a:r>
              <a:rPr kumimoji="1" lang="en-US" altLang="zh-CN" sz="3200" dirty="0">
                <a:solidFill>
                  <a:schemeClr val="bg1"/>
                </a:solidFill>
                <a:sym typeface="+mn-ea"/>
              </a:rPr>
              <a:t> 面向对象基础</a:t>
            </a:r>
          </a:p>
        </p:txBody>
      </p:sp>
      <p:pic>
        <p:nvPicPr>
          <p:cNvPr id="11" name="西北工业大学"/>
          <p:cNvPicPr>
            <a:picLocks noChangeAspect="1"/>
          </p:cNvPicPr>
          <p:nvPr>
            <p:custDataLst>
              <p:tags r:id="rId3"/>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727" name="卷形: 水平 1"/>
          <p:cNvSpPr/>
          <p:nvPr>
            <p:custDataLst>
              <p:tags r:id="rId5"/>
            </p:custDataLst>
          </p:nvPr>
        </p:nvSpPr>
        <p:spPr>
          <a:xfrm>
            <a:off x="628650" y="1729105"/>
            <a:ext cx="7743825" cy="3736340"/>
          </a:xfrm>
          <a:prstGeom prst="horizontalScroll">
            <a:avLst>
              <a:gd name="adj" fmla="val 12500"/>
            </a:avLst>
          </a:prstGeom>
          <a:noFill/>
          <a:ln w="25400" cap="flat" cmpd="sng">
            <a:solidFill>
              <a:schemeClr val="hlink"/>
            </a:solidFill>
            <a:prstDash val="sysDot"/>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7" name="矩形 6"/>
          <p:cNvSpPr/>
          <p:nvPr>
            <p:custDataLst>
              <p:tags r:id="rId6"/>
            </p:custDataLst>
          </p:nvPr>
        </p:nvSpPr>
        <p:spPr>
          <a:xfrm>
            <a:off x="1383348" y="2265045"/>
            <a:ext cx="6408738" cy="2676525"/>
          </a:xfrm>
          <a:prstGeom prst="rect">
            <a:avLst/>
          </a:prstGeom>
        </p:spPr>
        <p:txBody>
          <a:bodyPr wrap="square">
            <a:spAutoFit/>
          </a:bodyPr>
          <a:lstStyle/>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kumimoji="0" lang="zh-CN"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1.</a:t>
            </a:r>
            <a:r>
              <a:rPr kumimoji="0" lang="en-US"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 </a:t>
            </a:r>
            <a:r>
              <a:rPr kumimoji="0" lang="zh-CN"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理解</a:t>
            </a:r>
            <a:r>
              <a:rPr kumimoji="0" lang="zh-CN" altLang="zh-CN" sz="28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rPr>
              <a:t>面向对象编程</a:t>
            </a:r>
            <a:r>
              <a:rPr kumimoji="0" lang="zh-CN" altLang="zh-CN" sz="2800" b="1" i="0" u="none" strike="noStrike" kern="100" cap="none" spc="0" normalizeH="0" baseline="0" noProof="0" dirty="0">
                <a:ln>
                  <a:noFill/>
                </a:ln>
                <a:effectLst/>
                <a:uLnTx/>
                <a:uFillTx/>
                <a:latin typeface="等线" panose="02010600030101010101" charset="-122"/>
                <a:ea typeface="等线" panose="02010600030101010101" charset="-122"/>
                <a:cs typeface="等线" panose="02010600030101010101" charset="-122"/>
              </a:rPr>
              <a:t>的优势</a:t>
            </a:r>
          </a:p>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kumimoji="0" lang="zh-CN"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2.</a:t>
            </a:r>
            <a:r>
              <a:rPr kumimoji="0" lang="en-US"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 </a:t>
            </a:r>
            <a:r>
              <a:rPr kumimoji="0" lang="zh-CN"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掌握</a:t>
            </a:r>
            <a:r>
              <a:rPr kumimoji="0" lang="zh-CN" altLang="zh-CN" sz="28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rPr>
              <a:t>类</a:t>
            </a:r>
            <a:r>
              <a:rPr kumimoji="0" lang="zh-CN"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a:t>
            </a:r>
            <a:r>
              <a:rPr kumimoji="0" lang="zh-CN" altLang="zh-CN" sz="28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rPr>
              <a:t>对象</a:t>
            </a:r>
            <a:r>
              <a:rPr kumimoji="0" lang="zh-CN" altLang="zh-CN" sz="2800" b="1" i="0" u="none" strike="noStrike" kern="100" cap="none" spc="0" normalizeH="0" baseline="0" noProof="0" dirty="0">
                <a:ln>
                  <a:noFill/>
                </a:ln>
                <a:effectLst/>
                <a:uLnTx/>
                <a:uFillTx/>
                <a:latin typeface="等线" panose="02010600030101010101" charset="-122"/>
                <a:ea typeface="等线" panose="02010600030101010101" charset="-122"/>
                <a:cs typeface="等线" panose="02010600030101010101" charset="-122"/>
              </a:rPr>
              <a:t>的概念</a:t>
            </a:r>
            <a:r>
              <a:rPr kumimoji="0" lang="zh-CN" altLang="zh-CN" sz="2800" b="1" i="0" u="none" strike="noStrike" kern="10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rPr>
              <a:t>，以及</a:t>
            </a:r>
            <a:r>
              <a:rPr kumimoji="0" lang="zh-CN" altLang="zh-CN" sz="28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rPr>
              <a:t>类与对象</a:t>
            </a:r>
            <a:endParaRPr kumimoji="0" lang="en-US" altLang="zh-CN" sz="2800" b="1" i="0" u="none" strike="noStrike" kern="100" cap="none" spc="0" normalizeH="0" baseline="0" noProof="0" dirty="0">
              <a:ln>
                <a:noFill/>
              </a:ln>
              <a:solidFill>
                <a:srgbClr val="C00000"/>
              </a:solidFill>
              <a:effectLst/>
              <a:uLnTx/>
              <a:uFillTx/>
              <a:latin typeface="等线" panose="02010600030101010101" charset="-122"/>
              <a:ea typeface="等线" panose="02010600030101010101" charset="-122"/>
              <a:cs typeface="等线" panose="02010600030101010101" charset="-122"/>
            </a:endParaRPr>
          </a:p>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lang="zh-CN" altLang="en-US" sz="2800" b="1" kern="100" dirty="0">
                <a:solidFill>
                  <a:srgbClr val="C00000"/>
                </a:solidFill>
                <a:latin typeface="等线" panose="02010600030101010101" charset="-122"/>
                <a:ea typeface="等线" panose="02010600030101010101" charset="-122"/>
                <a:cs typeface="等线" panose="02010600030101010101" charset="-122"/>
              </a:rPr>
              <a:t>    </a:t>
            </a:r>
            <a:r>
              <a:rPr kumimoji="0" lang="zh-CN" altLang="zh-CN" sz="2800" b="1" i="0" u="none" strike="noStrike" kern="100" cap="none" spc="0" normalizeH="0" baseline="0" noProof="0" dirty="0">
                <a:ln>
                  <a:noFill/>
                </a:ln>
                <a:effectLst/>
                <a:uLnTx/>
                <a:uFillTx/>
                <a:latin typeface="等线" panose="02010600030101010101" charset="-122"/>
                <a:ea typeface="等线" panose="02010600030101010101" charset="-122"/>
                <a:cs typeface="等线" panose="02010600030101010101" charset="-122"/>
              </a:rPr>
              <a:t>的关系</a:t>
            </a:r>
          </a:p>
          <a:p>
            <a:pPr marR="0" lvl="0" algn="just" defTabSz="914400" rtl="0" eaLnBrk="0" fontAlgn="base" latinLnBrk="0" hangingPunct="0">
              <a:lnSpc>
                <a:spcPct val="150000"/>
              </a:lnSpc>
              <a:spcBef>
                <a:spcPct val="0"/>
              </a:spcBef>
              <a:spcAft>
                <a:spcPts val="0"/>
              </a:spcAft>
              <a:buClrTx/>
              <a:buSzTx/>
              <a:buFont typeface="+mj-lt"/>
              <a:tabLst>
                <a:tab pos="457200" algn="l"/>
              </a:tabLst>
              <a:defRPr/>
            </a:pPr>
            <a:r>
              <a:rPr lang="zh-CN" altLang="zh-CN" sz="2800" b="1" kern="100" noProof="0" dirty="0">
                <a:ln>
                  <a:noFill/>
                </a:ln>
                <a:effectLst/>
                <a:uLnTx/>
                <a:uFillTx/>
                <a:latin typeface="等线" panose="02010600030101010101" charset="-122"/>
                <a:ea typeface="等线" panose="02010600030101010101" charset="-122"/>
                <a:cs typeface="等线" panose="02010600030101010101" charset="-122"/>
                <a:sym typeface="+mn-ea"/>
              </a:rPr>
              <a:t>3. 掌握</a:t>
            </a:r>
            <a:r>
              <a:rPr lang="zh-CN" altLang="zh-CN" sz="2800" b="1" kern="10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面向对象</a:t>
            </a:r>
            <a:r>
              <a:rPr lang="zh-CN" altLang="zh-CN" sz="2800" b="1" kern="100" noProof="0" dirty="0">
                <a:ln>
                  <a:noFill/>
                </a:ln>
                <a:effectLst/>
                <a:uLnTx/>
                <a:uFillTx/>
                <a:latin typeface="等线" panose="02010600030101010101" charset="-122"/>
                <a:ea typeface="等线" panose="02010600030101010101" charset="-122"/>
                <a:cs typeface="等线" panose="02010600030101010101" charset="-122"/>
                <a:sym typeface="+mn-ea"/>
              </a:rPr>
              <a:t>的特征</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30</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1.2.1 UML</a:t>
            </a:r>
            <a:r>
              <a:rPr kumimoji="1" lang="zh-CN" altLang="en-US" dirty="0">
                <a:solidFill>
                  <a:schemeClr val="bg1"/>
                </a:solidFill>
              </a:rPr>
              <a:t>类图介绍</a:t>
            </a:r>
            <a:r>
              <a:rPr kumimoji="1" lang="en-US" altLang="zh-CN" sz="2400" dirty="0">
                <a:solidFill>
                  <a:schemeClr val="bg1"/>
                </a:solidFill>
              </a:rPr>
              <a:t>1/5</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D0429609-FA6A-48C4-5568-07790FC339C9}"/>
              </a:ext>
            </a:extLst>
          </p:cNvPr>
          <p:cNvSpPr>
            <a:spLocks noGrp="1"/>
          </p:cNvSpPr>
          <p:nvPr>
            <p:ph idx="1"/>
            <p:custDataLst>
              <p:tags r:id="rId4"/>
            </p:custDataLst>
          </p:nvPr>
        </p:nvSpPr>
        <p:spPr>
          <a:xfrm>
            <a:off x="352012" y="1233710"/>
            <a:ext cx="428530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写程序</a:t>
            </a:r>
            <a:r>
              <a:rPr kumimoji="1" lang="en-US" altLang="zh-CN" sz="2700" b="1" dirty="0">
                <a:solidFill>
                  <a:srgbClr val="104EA2"/>
                </a:solidFill>
              </a:rPr>
              <a:t>&amp;</a:t>
            </a:r>
            <a:r>
              <a:rPr kumimoji="1" lang="zh-CN" altLang="en-US" sz="2700" b="1" dirty="0">
                <a:solidFill>
                  <a:srgbClr val="104EA2"/>
                </a:solidFill>
              </a:rPr>
              <a:t>软件工程</a:t>
            </a:r>
            <a:endParaRPr kumimoji="1" lang="en-US" altLang="zh-CN" sz="2700" b="1" dirty="0">
              <a:solidFill>
                <a:srgbClr val="104EA2"/>
              </a:solidFill>
            </a:endParaRPr>
          </a:p>
        </p:txBody>
      </p:sp>
      <p:sp>
        <p:nvSpPr>
          <p:cNvPr id="8" name="文本框 7">
            <a:extLst>
              <a:ext uri="{FF2B5EF4-FFF2-40B4-BE49-F238E27FC236}">
                <a16:creationId xmlns:a16="http://schemas.microsoft.com/office/drawing/2014/main" id="{D7E9541D-2079-4709-E918-095A7D27BD5D}"/>
              </a:ext>
            </a:extLst>
          </p:cNvPr>
          <p:cNvSpPr txBox="1"/>
          <p:nvPr/>
        </p:nvSpPr>
        <p:spPr>
          <a:xfrm>
            <a:off x="2176392" y="2693117"/>
            <a:ext cx="4701928" cy="584775"/>
          </a:xfrm>
          <a:prstGeom prst="rect">
            <a:avLst/>
          </a:prstGeom>
          <a:noFill/>
        </p:spPr>
        <p:txBody>
          <a:bodyPr wrap="none" rtlCol="0">
            <a:spAutoFit/>
          </a:bodyPr>
          <a:lstStyle/>
          <a:p>
            <a:r>
              <a:rPr kumimoji="1" lang="zh-CN" altLang="en-US" sz="3200" b="1">
                <a:solidFill>
                  <a:srgbClr val="C00000"/>
                </a:solidFill>
              </a:rPr>
              <a:t>会写程序           软件工程</a:t>
            </a:r>
          </a:p>
        </p:txBody>
      </p:sp>
      <p:sp>
        <p:nvSpPr>
          <p:cNvPr id="9" name="等于 8">
            <a:extLst>
              <a:ext uri="{FF2B5EF4-FFF2-40B4-BE49-F238E27FC236}">
                <a16:creationId xmlns:a16="http://schemas.microsoft.com/office/drawing/2014/main" id="{A70F459D-79B0-4A67-335C-C66CF707B2B1}"/>
              </a:ext>
            </a:extLst>
          </p:cNvPr>
          <p:cNvSpPr/>
          <p:nvPr/>
        </p:nvSpPr>
        <p:spPr>
          <a:xfrm>
            <a:off x="3930334" y="2782885"/>
            <a:ext cx="1067822" cy="435721"/>
          </a:xfrm>
          <a:prstGeom prst="mathEqual">
            <a:avLst>
              <a:gd name="adj1" fmla="val 10844"/>
              <a:gd name="adj2" fmla="val 28662"/>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0" name="文本框 9">
            <a:extLst>
              <a:ext uri="{FF2B5EF4-FFF2-40B4-BE49-F238E27FC236}">
                <a16:creationId xmlns:a16="http://schemas.microsoft.com/office/drawing/2014/main" id="{8EFDBAC8-C5D6-8A5D-2294-C60D46F94EAC}"/>
              </a:ext>
            </a:extLst>
          </p:cNvPr>
          <p:cNvSpPr txBox="1"/>
          <p:nvPr/>
        </p:nvSpPr>
        <p:spPr>
          <a:xfrm>
            <a:off x="4138888" y="2354414"/>
            <a:ext cx="646331" cy="646331"/>
          </a:xfrm>
          <a:prstGeom prst="rect">
            <a:avLst/>
          </a:prstGeom>
          <a:noFill/>
        </p:spPr>
        <p:txBody>
          <a:bodyPr wrap="none" rtlCol="0">
            <a:spAutoFit/>
          </a:bodyPr>
          <a:lstStyle/>
          <a:p>
            <a:r>
              <a:rPr kumimoji="1" lang="zh-CN" altLang="en-US" sz="3600" b="1">
                <a:solidFill>
                  <a:srgbClr val="C00000"/>
                </a:solidFill>
              </a:rPr>
              <a:t>？</a:t>
            </a:r>
          </a:p>
        </p:txBody>
      </p:sp>
      <p:pic>
        <p:nvPicPr>
          <p:cNvPr id="1026" name="Picture 2">
            <a:extLst>
              <a:ext uri="{FF2B5EF4-FFF2-40B4-BE49-F238E27FC236}">
                <a16:creationId xmlns:a16="http://schemas.microsoft.com/office/drawing/2014/main" id="{EF0EF618-FE17-A034-B64A-8F6C7908620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8650" y="2312416"/>
            <a:ext cx="1418085" cy="13766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BE86AFE-A938-C27D-A1EA-7CC9831D6714}"/>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t="12808"/>
          <a:stretch/>
        </p:blipFill>
        <p:spPr bwMode="auto">
          <a:xfrm>
            <a:off x="6960652" y="2312416"/>
            <a:ext cx="1542887" cy="1376658"/>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53019F80-F9FF-C156-203C-637CADE5A91C}"/>
              </a:ext>
            </a:extLst>
          </p:cNvPr>
          <p:cNvPicPr>
            <a:picLocks noChangeAspect="1"/>
          </p:cNvPicPr>
          <p:nvPr/>
        </p:nvPicPr>
        <p:blipFill>
          <a:blip r:embed="rId10"/>
          <a:stretch>
            <a:fillRect/>
          </a:stretch>
        </p:blipFill>
        <p:spPr>
          <a:xfrm>
            <a:off x="550041" y="4699656"/>
            <a:ext cx="1575302" cy="998833"/>
          </a:xfrm>
          <a:prstGeom prst="rect">
            <a:avLst/>
          </a:prstGeom>
        </p:spPr>
      </p:pic>
      <p:sp>
        <p:nvSpPr>
          <p:cNvPr id="14" name="文本框 13">
            <a:extLst>
              <a:ext uri="{FF2B5EF4-FFF2-40B4-BE49-F238E27FC236}">
                <a16:creationId xmlns:a16="http://schemas.microsoft.com/office/drawing/2014/main" id="{36BC616B-3404-7F35-CEDF-9DC2AA56AD2D}"/>
              </a:ext>
            </a:extLst>
          </p:cNvPr>
          <p:cNvSpPr txBox="1"/>
          <p:nvPr/>
        </p:nvSpPr>
        <p:spPr>
          <a:xfrm>
            <a:off x="937582" y="4106228"/>
            <a:ext cx="800219" cy="461665"/>
          </a:xfrm>
          <a:prstGeom prst="rect">
            <a:avLst/>
          </a:prstGeom>
          <a:noFill/>
        </p:spPr>
        <p:txBody>
          <a:bodyPr wrap="none" rtlCol="0">
            <a:spAutoFit/>
          </a:bodyPr>
          <a:lstStyle/>
          <a:p>
            <a:r>
              <a:rPr kumimoji="1" lang="zh-CN" altLang="en-US" sz="2400" b="1">
                <a:solidFill>
                  <a:srgbClr val="C00000"/>
                </a:solidFill>
              </a:rPr>
              <a:t>需求</a:t>
            </a:r>
          </a:p>
        </p:txBody>
      </p:sp>
      <p:sp>
        <p:nvSpPr>
          <p:cNvPr id="15" name="右箭头 14">
            <a:extLst>
              <a:ext uri="{FF2B5EF4-FFF2-40B4-BE49-F238E27FC236}">
                <a16:creationId xmlns:a16="http://schemas.microsoft.com/office/drawing/2014/main" id="{4BCE779F-C021-34FE-E66F-FAA75FD297EA}"/>
              </a:ext>
            </a:extLst>
          </p:cNvPr>
          <p:cNvSpPr/>
          <p:nvPr/>
        </p:nvSpPr>
        <p:spPr>
          <a:xfrm>
            <a:off x="2603568" y="4103311"/>
            <a:ext cx="617727" cy="14782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分析</a:t>
            </a:r>
          </a:p>
        </p:txBody>
      </p:sp>
      <p:sp>
        <p:nvSpPr>
          <p:cNvPr id="17" name="文本框 16">
            <a:extLst>
              <a:ext uri="{FF2B5EF4-FFF2-40B4-BE49-F238E27FC236}">
                <a16:creationId xmlns:a16="http://schemas.microsoft.com/office/drawing/2014/main" id="{6621FE68-07C2-A353-8FD7-F9094C07953D}"/>
              </a:ext>
            </a:extLst>
          </p:cNvPr>
          <p:cNvSpPr txBox="1"/>
          <p:nvPr/>
        </p:nvSpPr>
        <p:spPr>
          <a:xfrm>
            <a:off x="3754167" y="4103311"/>
            <a:ext cx="1415772" cy="461665"/>
          </a:xfrm>
          <a:prstGeom prst="rect">
            <a:avLst/>
          </a:prstGeom>
          <a:noFill/>
        </p:spPr>
        <p:txBody>
          <a:bodyPr wrap="none" rtlCol="0">
            <a:spAutoFit/>
          </a:bodyPr>
          <a:lstStyle/>
          <a:p>
            <a:r>
              <a:rPr kumimoji="1" lang="zh-CN" altLang="en-US" sz="2400" b="1">
                <a:solidFill>
                  <a:srgbClr val="C00000"/>
                </a:solidFill>
              </a:rPr>
              <a:t>设计方案</a:t>
            </a:r>
          </a:p>
        </p:txBody>
      </p:sp>
      <p:pic>
        <p:nvPicPr>
          <p:cNvPr id="1030" name="Picture 6">
            <a:extLst>
              <a:ext uri="{FF2B5EF4-FFF2-40B4-BE49-F238E27FC236}">
                <a16:creationId xmlns:a16="http://schemas.microsoft.com/office/drawing/2014/main" id="{39BB9C73-5092-4E87-4CFA-5C24E027A6C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1121"/>
          <a:stretch/>
        </p:blipFill>
        <p:spPr bwMode="auto">
          <a:xfrm>
            <a:off x="3483787" y="4564976"/>
            <a:ext cx="1733327" cy="1247237"/>
          </a:xfrm>
          <a:prstGeom prst="rect">
            <a:avLst/>
          </a:prstGeom>
          <a:noFill/>
          <a:extLst>
            <a:ext uri="{909E8E84-426E-40DD-AFC4-6F175D3DCCD1}">
              <a14:hiddenFill xmlns:a14="http://schemas.microsoft.com/office/drawing/2010/main">
                <a:solidFill>
                  <a:srgbClr val="FFFFFF"/>
                </a:solidFill>
              </a14:hiddenFill>
            </a:ext>
          </a:extLst>
        </p:spPr>
      </p:pic>
      <p:sp>
        <p:nvSpPr>
          <p:cNvPr id="20" name="右箭头 19">
            <a:extLst>
              <a:ext uri="{FF2B5EF4-FFF2-40B4-BE49-F238E27FC236}">
                <a16:creationId xmlns:a16="http://schemas.microsoft.com/office/drawing/2014/main" id="{784CE885-7B70-A916-4E4F-99FCE38A6B4D}"/>
              </a:ext>
            </a:extLst>
          </p:cNvPr>
          <p:cNvSpPr/>
          <p:nvPr/>
        </p:nvSpPr>
        <p:spPr>
          <a:xfrm>
            <a:off x="5770881" y="4103311"/>
            <a:ext cx="617727" cy="1478279"/>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b="1"/>
              <a:t>实现</a:t>
            </a:r>
          </a:p>
        </p:txBody>
      </p:sp>
      <p:sp>
        <p:nvSpPr>
          <p:cNvPr id="21" name="文本框 20">
            <a:extLst>
              <a:ext uri="{FF2B5EF4-FFF2-40B4-BE49-F238E27FC236}">
                <a16:creationId xmlns:a16="http://schemas.microsoft.com/office/drawing/2014/main" id="{3C056237-6B64-F96E-F509-796811270361}"/>
              </a:ext>
            </a:extLst>
          </p:cNvPr>
          <p:cNvSpPr txBox="1"/>
          <p:nvPr/>
        </p:nvSpPr>
        <p:spPr>
          <a:xfrm>
            <a:off x="7020969" y="4103311"/>
            <a:ext cx="1415772" cy="461665"/>
          </a:xfrm>
          <a:prstGeom prst="rect">
            <a:avLst/>
          </a:prstGeom>
          <a:noFill/>
        </p:spPr>
        <p:txBody>
          <a:bodyPr wrap="none" rtlCol="0">
            <a:spAutoFit/>
          </a:bodyPr>
          <a:lstStyle/>
          <a:p>
            <a:r>
              <a:rPr kumimoji="1" lang="zh-CN" altLang="en-US" sz="2400" b="1">
                <a:solidFill>
                  <a:srgbClr val="C00000"/>
                </a:solidFill>
              </a:rPr>
              <a:t>工程实现</a:t>
            </a:r>
          </a:p>
        </p:txBody>
      </p:sp>
      <p:pic>
        <p:nvPicPr>
          <p:cNvPr id="1034" name="Picture 10">
            <a:extLst>
              <a:ext uri="{FF2B5EF4-FFF2-40B4-BE49-F238E27FC236}">
                <a16:creationId xmlns:a16="http://schemas.microsoft.com/office/drawing/2014/main" id="{A86A4101-8BD1-5495-C4A4-59553C2305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836712" y="4583311"/>
            <a:ext cx="1784285" cy="11151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dissolv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dissolve">
                                      <p:cBhvr>
                                        <p:cTn id="15" dur="500"/>
                                        <p:tgtEl>
                                          <p:spTgt spid="1026"/>
                                        </p:tgtEl>
                                      </p:cBhvr>
                                    </p:animEffect>
                                  </p:childTnLst>
                                </p:cTn>
                              </p:par>
                              <p:par>
                                <p:cTn id="16" presetID="9" presetClass="entr" presetSubtype="0" fill="hold" nodeType="withEffect">
                                  <p:stCondLst>
                                    <p:cond delay="0"/>
                                  </p:stCondLst>
                                  <p:childTnLst>
                                    <p:set>
                                      <p:cBhvr>
                                        <p:cTn id="17" dur="1" fill="hold">
                                          <p:stCondLst>
                                            <p:cond delay="0"/>
                                          </p:stCondLst>
                                        </p:cTn>
                                        <p:tgtEl>
                                          <p:spTgt spid="1028"/>
                                        </p:tgtEl>
                                        <p:attrNameLst>
                                          <p:attrName>style.visibility</p:attrName>
                                        </p:attrNameLst>
                                      </p:cBhvr>
                                      <p:to>
                                        <p:strVal val="visible"/>
                                      </p:to>
                                    </p:set>
                                    <p:animEffect transition="in" filter="dissolve">
                                      <p:cBhvr>
                                        <p:cTn id="18" dur="500"/>
                                        <p:tgtEl>
                                          <p:spTgt spid="102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dissolve">
                                      <p:cBhvr>
                                        <p:cTn id="26" dur="500"/>
                                        <p:tgtEl>
                                          <p:spTgt spid="14"/>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dissolve">
                                      <p:cBhvr>
                                        <p:cTn id="29" dur="500"/>
                                        <p:tgtEl>
                                          <p:spTgt spid="15"/>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dissolve">
                                      <p:cBhvr>
                                        <p:cTn id="32" dur="500"/>
                                        <p:tgtEl>
                                          <p:spTgt spid="17"/>
                                        </p:tgtEl>
                                      </p:cBhvr>
                                    </p:animEffect>
                                  </p:childTnLst>
                                </p:cTn>
                              </p:par>
                              <p:par>
                                <p:cTn id="33" presetID="9" presetClass="entr" presetSubtype="0" fill="hold" nodeType="withEffect">
                                  <p:stCondLst>
                                    <p:cond delay="0"/>
                                  </p:stCondLst>
                                  <p:childTnLst>
                                    <p:set>
                                      <p:cBhvr>
                                        <p:cTn id="34" dur="1" fill="hold">
                                          <p:stCondLst>
                                            <p:cond delay="0"/>
                                          </p:stCondLst>
                                        </p:cTn>
                                        <p:tgtEl>
                                          <p:spTgt spid="1030"/>
                                        </p:tgtEl>
                                        <p:attrNameLst>
                                          <p:attrName>style.visibility</p:attrName>
                                        </p:attrNameLst>
                                      </p:cBhvr>
                                      <p:to>
                                        <p:strVal val="visible"/>
                                      </p:to>
                                    </p:set>
                                    <p:animEffect transition="in" filter="dissolve">
                                      <p:cBhvr>
                                        <p:cTn id="35" dur="500"/>
                                        <p:tgtEl>
                                          <p:spTgt spid="1030"/>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dissolve">
                                      <p:cBhvr>
                                        <p:cTn id="38" dur="500"/>
                                        <p:tgtEl>
                                          <p:spTgt spid="20"/>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dissolve">
                                      <p:cBhvr>
                                        <p:cTn id="41" dur="500"/>
                                        <p:tgtEl>
                                          <p:spTgt spid="21"/>
                                        </p:tgtEl>
                                      </p:cBhvr>
                                    </p:animEffect>
                                  </p:childTnLst>
                                </p:cTn>
                              </p:par>
                              <p:par>
                                <p:cTn id="42" presetID="9" presetClass="entr" presetSubtype="0" fill="hold" nodeType="withEffect">
                                  <p:stCondLst>
                                    <p:cond delay="0"/>
                                  </p:stCondLst>
                                  <p:childTnLst>
                                    <p:set>
                                      <p:cBhvr>
                                        <p:cTn id="43" dur="1" fill="hold">
                                          <p:stCondLst>
                                            <p:cond delay="0"/>
                                          </p:stCondLst>
                                        </p:cTn>
                                        <p:tgtEl>
                                          <p:spTgt spid="1034"/>
                                        </p:tgtEl>
                                        <p:attrNameLst>
                                          <p:attrName>style.visibility</p:attrName>
                                        </p:attrNameLst>
                                      </p:cBhvr>
                                      <p:to>
                                        <p:strVal val="visible"/>
                                      </p:to>
                                    </p:set>
                                    <p:animEffect transition="in" filter="dissolve">
                                      <p:cBhvr>
                                        <p:cTn id="44" dur="500"/>
                                        <p:tgtEl>
                                          <p:spTgt spid="10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4" grpId="0"/>
      <p:bldP spid="15" grpId="0" animBg="1"/>
      <p:bldP spid="17" grpId="0"/>
      <p:bldP spid="20" grpId="0" animBg="1"/>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31</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1.2.1 UML</a:t>
            </a:r>
            <a:r>
              <a:rPr kumimoji="1" lang="zh-CN" altLang="en-US" dirty="0">
                <a:solidFill>
                  <a:schemeClr val="bg1"/>
                </a:solidFill>
              </a:rPr>
              <a:t>类图介绍</a:t>
            </a:r>
            <a:r>
              <a:rPr kumimoji="1" lang="en-US" altLang="zh-CN" sz="2400" dirty="0">
                <a:solidFill>
                  <a:schemeClr val="bg1"/>
                </a:solidFill>
              </a:rPr>
              <a:t>2/5</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6" name="内容占位符 2"/>
          <p:cNvSpPr txBox="1"/>
          <p:nvPr/>
        </p:nvSpPr>
        <p:spPr>
          <a:xfrm>
            <a:off x="530860" y="1925955"/>
            <a:ext cx="8036560" cy="4264388"/>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lang="zh-CN" altLang="en-US" sz="2400" b="1" kern="0" dirty="0">
                <a:latin typeface="等线" panose="02010600030101010101" charset="-122"/>
                <a:ea typeface="等线" panose="02010600030101010101" charset="-122"/>
                <a:cs typeface="等线" panose="02010600030101010101" charset="-122"/>
                <a:sym typeface="+mn-ea"/>
              </a:rPr>
              <a:t>采用</a:t>
            </a:r>
            <a:r>
              <a:rPr lang="en-US" altLang="zh-CN" sz="2400" b="1" kern="0" dirty="0">
                <a:latin typeface="等线" panose="02010600030101010101" charset="-122"/>
                <a:ea typeface="等线" panose="02010600030101010101" charset="-122"/>
                <a:cs typeface="等线" panose="02010600030101010101" charset="-122"/>
                <a:sym typeface="+mn-ea"/>
              </a:rPr>
              <a:t>Java</a:t>
            </a:r>
            <a:r>
              <a:rPr lang="zh-CN" altLang="en-US" sz="2400" b="1" kern="0" dirty="0">
                <a:latin typeface="等线" panose="02010600030101010101" charset="-122"/>
                <a:ea typeface="等线" panose="02010600030101010101" charset="-122"/>
                <a:cs typeface="等线" panose="02010600030101010101" charset="-122"/>
                <a:sym typeface="+mn-ea"/>
              </a:rPr>
              <a:t>或其它编程语言开发一个软件系统，首先需要进行</a:t>
            </a:r>
            <a:r>
              <a:rPr lang="zh-CN" altLang="en-US" sz="2400" b="1" kern="0" dirty="0">
                <a:solidFill>
                  <a:srgbClr val="C00000"/>
                </a:solidFill>
                <a:latin typeface="等线" panose="02010600030101010101" charset="-122"/>
                <a:ea typeface="等线" panose="02010600030101010101" charset="-122"/>
                <a:cs typeface="等线" panose="02010600030101010101" charset="-122"/>
                <a:sym typeface="+mn-ea"/>
              </a:rPr>
              <a:t>需求分析和设计</a:t>
            </a:r>
            <a:r>
              <a:rPr lang="en-US" altLang="zh-CN" sz="2400" b="1" kern="0" dirty="0">
                <a:latin typeface="等线" panose="02010600030101010101" charset="-122"/>
                <a:ea typeface="等线" panose="02010600030101010101" charset="-122"/>
                <a:cs typeface="等线" panose="02010600030101010101" charset="-122"/>
                <a:sym typeface="+mn-ea"/>
              </a:rPr>
              <a:t>(</a:t>
            </a:r>
            <a:r>
              <a:rPr lang="zh-CN" altLang="en-US" sz="2400" b="1" kern="0" dirty="0">
                <a:latin typeface="Verdana" panose="020B0604030504040204" pitchFamily="34" charset="0"/>
                <a:cs typeface="+mn-ea"/>
                <a:sym typeface="+mn-ea"/>
              </a:rPr>
              <a:t>软件开发如同建筑物搭建，也需要设计模型，以呈现面向对象的设计思想）。</a:t>
            </a:r>
            <a:endParaRPr lang="en-US" altLang="zh-CN" b="1" kern="0" dirty="0">
              <a:latin typeface="Verdana" panose="020B0604030504040204" pitchFamily="34" charset="0"/>
              <a:cs typeface="+mn-ea"/>
              <a:sym typeface="+mn-ea"/>
            </a:endParaRPr>
          </a:p>
          <a:p>
            <a:pPr>
              <a:lnSpc>
                <a:spcPct val="150000"/>
              </a:lnSpc>
            </a:pPr>
            <a:r>
              <a:rPr lang="zh-CN" altLang="en-US" sz="2400" b="1" kern="0" dirty="0">
                <a:latin typeface="+mn-ea"/>
                <a:cs typeface="+mn-ea"/>
                <a:sym typeface="+mn-ea"/>
              </a:rPr>
              <a:t>计算机行业标准协会OMG组织1997年采</a:t>
            </a:r>
            <a:r>
              <a:rPr lang="zh-CN" altLang="en-US" sz="2400" b="1" kern="0" dirty="0">
                <a:solidFill>
                  <a:srgbClr val="C00000"/>
                </a:solidFill>
                <a:latin typeface="+mn-ea"/>
                <a:cs typeface="+mn-ea"/>
                <a:sym typeface="+mn-ea"/>
              </a:rPr>
              <a:t>UML</a:t>
            </a:r>
            <a:r>
              <a:rPr lang="en-US" altLang="zh-CN" sz="2400" b="1" kern="0" dirty="0">
                <a:solidFill>
                  <a:srgbClr val="C00000"/>
                </a:solidFill>
                <a:latin typeface="+mn-ea"/>
                <a:cs typeface="+mn-ea"/>
                <a:sym typeface="+mn-ea"/>
              </a:rPr>
              <a:t>(</a:t>
            </a:r>
            <a:r>
              <a:rPr lang="zh-CN" altLang="en-US" sz="2400" b="1" kern="0" dirty="0">
                <a:solidFill>
                  <a:srgbClr val="C00000"/>
                </a:solidFill>
                <a:latin typeface="+mn-ea"/>
                <a:cs typeface="+mn-ea"/>
                <a:sym typeface="+mn-ea"/>
              </a:rPr>
              <a:t>Unified Modeling Language</a:t>
            </a:r>
            <a:r>
              <a:rPr lang="en-US" altLang="zh-CN" sz="2400" b="1" kern="0" dirty="0">
                <a:solidFill>
                  <a:srgbClr val="C00000"/>
                </a:solidFill>
                <a:latin typeface="+mn-ea"/>
                <a:cs typeface="+mn-ea"/>
                <a:sym typeface="+mn-ea"/>
              </a:rPr>
              <a:t>)</a:t>
            </a:r>
            <a:r>
              <a:rPr lang="zh-CN" altLang="en-US" sz="2400" b="1" kern="0" dirty="0">
                <a:latin typeface="+mn-ea"/>
                <a:cs typeface="+mn-ea"/>
                <a:sym typeface="+mn-ea"/>
              </a:rPr>
              <a:t>作为面向对象的需求分析、设计的标准建模语言，要在团队中开展面向对象软件的开发，必须掌握该建模语言。</a:t>
            </a: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D0429609-FA6A-48C4-5568-07790FC339C9}"/>
              </a:ext>
            </a:extLst>
          </p:cNvPr>
          <p:cNvSpPr>
            <a:spLocks noGrp="1"/>
          </p:cNvSpPr>
          <p:nvPr>
            <p:ph idx="1"/>
            <p:custDataLst>
              <p:tags r:id="rId4"/>
            </p:custDataLst>
          </p:nvPr>
        </p:nvSpPr>
        <p:spPr>
          <a:xfrm>
            <a:off x="352012" y="1233710"/>
            <a:ext cx="61059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类图与需求分析</a:t>
            </a:r>
            <a:endParaRPr kumimoji="1" lang="en-US" altLang="zh-CN" sz="2700" b="1" dirty="0">
              <a:solidFill>
                <a:srgbClr val="104EA2"/>
              </a:solidFill>
            </a:endParaRPr>
          </a:p>
        </p:txBody>
      </p:sp>
    </p:spTree>
    <p:extLst>
      <p:ext uri="{BB962C8B-B14F-4D97-AF65-F5344CB8AC3E}">
        <p14:creationId xmlns:p14="http://schemas.microsoft.com/office/powerpoint/2010/main" val="1021248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dissolve">
                                      <p:cBhvr>
                                        <p:cTn id="7" dur="500"/>
                                        <p:tgtEl>
                                          <p:spTgt spid="1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32</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1.2.1 UML</a:t>
            </a:r>
            <a:r>
              <a:rPr kumimoji="1" lang="zh-CN" altLang="en-US" dirty="0">
                <a:solidFill>
                  <a:schemeClr val="bg1"/>
                </a:solidFill>
              </a:rPr>
              <a:t>类图介绍</a:t>
            </a:r>
            <a:r>
              <a:rPr kumimoji="1" lang="en-US" altLang="zh-CN" sz="2400" dirty="0">
                <a:solidFill>
                  <a:schemeClr val="bg1"/>
                </a:solidFill>
              </a:rPr>
              <a:t>3/5</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6" name="内容占位符 2"/>
          <p:cNvSpPr txBox="1"/>
          <p:nvPr/>
        </p:nvSpPr>
        <p:spPr>
          <a:xfrm>
            <a:off x="530860" y="1925955"/>
            <a:ext cx="8036560" cy="4264388"/>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sz="2400" b="1" kern="0" dirty="0">
                <a:solidFill>
                  <a:srgbClr val="C00000"/>
                </a:solidFill>
                <a:latin typeface="Helvetica" pitchFamily="2" charset="0"/>
                <a:ea typeface="SimHei" panose="02010609060101010101" pitchFamily="49" charset="-122"/>
                <a:cs typeface="+mn-ea"/>
                <a:sym typeface="+mn-ea"/>
              </a:rPr>
              <a:t>类图（</a:t>
            </a:r>
            <a:r>
              <a:rPr lang="en-US" altLang="zh-CN" sz="2400" b="1" kern="0" dirty="0">
                <a:solidFill>
                  <a:srgbClr val="C00000"/>
                </a:solidFill>
                <a:latin typeface="Helvetica" pitchFamily="2" charset="0"/>
                <a:ea typeface="SimHei" panose="02010609060101010101" pitchFamily="49" charset="-122"/>
                <a:cs typeface="+mn-ea"/>
                <a:sym typeface="+mn-ea"/>
              </a:rPr>
              <a:t>Class Diagram</a:t>
            </a:r>
            <a:r>
              <a:rPr lang="zh-CN" altLang="en-US" sz="2400" b="1" kern="0" dirty="0">
                <a:solidFill>
                  <a:srgbClr val="C00000"/>
                </a:solidFill>
                <a:latin typeface="Helvetica" pitchFamily="2" charset="0"/>
                <a:ea typeface="SimHei" panose="02010609060101010101" pitchFamily="49" charset="-122"/>
                <a:cs typeface="+mn-ea"/>
                <a:sym typeface="+mn-ea"/>
              </a:rPr>
              <a:t>）</a:t>
            </a:r>
            <a:r>
              <a:rPr lang="zh-CN" altLang="en-US" sz="2400" b="1" kern="0" dirty="0">
                <a:latin typeface="Helvetica" pitchFamily="2" charset="0"/>
                <a:ea typeface="SimHei" panose="02010609060101010101" pitchFamily="49" charset="-122"/>
                <a:cs typeface="+mn-ea"/>
                <a:sym typeface="+mn-ea"/>
              </a:rPr>
              <a:t>是</a:t>
            </a:r>
            <a:r>
              <a:rPr lang="en-US" altLang="zh-CN" sz="2400" b="1" kern="0" dirty="0">
                <a:latin typeface="Helvetica" pitchFamily="2" charset="0"/>
                <a:ea typeface="SimHei" panose="02010609060101010101" pitchFamily="49" charset="-122"/>
                <a:cs typeface="+mn-ea"/>
                <a:sym typeface="+mn-ea"/>
              </a:rPr>
              <a:t>UML</a:t>
            </a:r>
            <a:r>
              <a:rPr lang="zh-CN" altLang="en-US" sz="2400" b="1" kern="0" dirty="0">
                <a:latin typeface="Helvetica" pitchFamily="2" charset="0"/>
                <a:ea typeface="SimHei" panose="02010609060101010101" pitchFamily="49" charset="-122"/>
                <a:cs typeface="+mn-ea"/>
                <a:sym typeface="+mn-ea"/>
              </a:rPr>
              <a:t>（统一建模语言）中的一种</a:t>
            </a:r>
            <a:r>
              <a:rPr lang="zh-CN" altLang="en-US" sz="2400" b="1" kern="0" dirty="0">
                <a:solidFill>
                  <a:srgbClr val="C00000"/>
                </a:solidFill>
                <a:latin typeface="Helvetica" pitchFamily="2" charset="0"/>
                <a:ea typeface="SimHei" panose="02010609060101010101" pitchFamily="49" charset="-122"/>
                <a:cs typeface="+mn-ea"/>
                <a:sym typeface="+mn-ea"/>
              </a:rPr>
              <a:t>静态结构图</a:t>
            </a:r>
            <a:r>
              <a:rPr lang="zh-CN" altLang="en-US" sz="2400" b="1" kern="0" dirty="0">
                <a:latin typeface="Helvetica" pitchFamily="2" charset="0"/>
                <a:ea typeface="SimHei" panose="02010609060101010101" pitchFamily="49" charset="-122"/>
                <a:cs typeface="+mn-ea"/>
                <a:sym typeface="+mn-ea"/>
              </a:rPr>
              <a:t>，用于描述系统的静态结构。类图展示了系统中的类、接口、协作及其相互之间的关系，能够帮助开发者理解系统的</a:t>
            </a:r>
            <a:r>
              <a:rPr lang="zh-CN" altLang="en-US" sz="2400" b="1" kern="0" dirty="0">
                <a:solidFill>
                  <a:srgbClr val="C00000"/>
                </a:solidFill>
                <a:latin typeface="Helvetica" pitchFamily="2" charset="0"/>
                <a:ea typeface="SimHei" panose="02010609060101010101" pitchFamily="49" charset="-122"/>
                <a:cs typeface="+mn-ea"/>
                <a:sym typeface="+mn-ea"/>
              </a:rPr>
              <a:t>设计和架构</a:t>
            </a:r>
            <a:r>
              <a:rPr lang="zh-CN" altLang="en-US" sz="2400" b="1" kern="0" dirty="0">
                <a:latin typeface="Helvetica" pitchFamily="2" charset="0"/>
                <a:ea typeface="SimHei" panose="02010609060101010101" pitchFamily="49" charset="-122"/>
                <a:cs typeface="+mn-ea"/>
                <a:sym typeface="+mn-ea"/>
              </a:rPr>
              <a:t>。</a:t>
            </a:r>
          </a:p>
          <a:p>
            <a:pPr>
              <a:lnSpc>
                <a:spcPct val="150000"/>
              </a:lnSpc>
              <a:buFont typeface="Arial" panose="020B0604020202020204" pitchFamily="34" charset="0"/>
              <a:buChar char="•"/>
            </a:pPr>
            <a:r>
              <a:rPr lang="zh-CN" altLang="en-US" sz="2400" b="1" kern="0" dirty="0">
                <a:latin typeface="Helvetica" pitchFamily="2" charset="0"/>
                <a:ea typeface="SimHei" panose="02010609060101010101" pitchFamily="49" charset="-122"/>
                <a:cs typeface="+mn-ea"/>
                <a:sym typeface="+mn-ea"/>
              </a:rPr>
              <a:t>设计方案应遵循标准（</a:t>
            </a:r>
            <a:r>
              <a:rPr lang="zh-CN" altLang="en-US" sz="2400" b="1" kern="0" dirty="0">
                <a:solidFill>
                  <a:srgbClr val="C00000"/>
                </a:solidFill>
                <a:latin typeface="Helvetica" pitchFamily="2" charset="0"/>
                <a:ea typeface="SimHei" panose="02010609060101010101" pitchFamily="49" charset="-122"/>
                <a:cs typeface="+mn-ea"/>
                <a:sym typeface="+mn-ea"/>
              </a:rPr>
              <a:t>职业品格和行为习惯的养成</a:t>
            </a:r>
            <a:r>
              <a:rPr lang="zh-CN" altLang="en-US" sz="2400" b="1" kern="0" dirty="0">
                <a:latin typeface="Helvetica" pitchFamily="2" charset="0"/>
                <a:ea typeface="SimHei" panose="02010609060101010101" pitchFamily="49" charset="-122"/>
                <a:cs typeface="+mn-ea"/>
                <a:sym typeface="+mn-ea"/>
              </a:rPr>
              <a:t>）：限制过度个性化，以一种普遍认可的统一方式一起做事，提升协作效率，降低沟通成本。</a:t>
            </a:r>
            <a:endParaRPr kumimoji="0" lang="en-US" altLang="zh-CN" sz="2400" b="1" i="0" u="none" strike="noStrike" kern="0" cap="none" spc="0" normalizeH="0" baseline="0" noProof="1">
              <a:solidFill>
                <a:schemeClr val="tx1"/>
              </a:solidFill>
              <a:latin typeface="Helvetica" pitchFamily="2" charset="0"/>
              <a:ea typeface="SimHei" panose="02010609060101010101" pitchFamily="49" charset="-122"/>
            </a:endParaRPr>
          </a:p>
          <a:p>
            <a:pPr marL="0" indent="0">
              <a:lnSpc>
                <a:spcPct val="150000"/>
              </a:lnSpc>
              <a:buFont typeface="Arial" panose="020B0604020202020204" pitchFamily="34" charset="0"/>
              <a:buNone/>
            </a:pPr>
            <a:endParaRPr kumimoji="1" lang="zh-CN" altLang="en-US" sz="2400" dirty="0">
              <a:latin typeface="Helvetica" pitchFamily="2" charset="0"/>
              <a:ea typeface="SimHei" panose="02010609060101010101" pitchFamily="49" charset="-122"/>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D0429609-FA6A-48C4-5568-07790FC339C9}"/>
              </a:ext>
            </a:extLst>
          </p:cNvPr>
          <p:cNvSpPr>
            <a:spLocks noGrp="1"/>
          </p:cNvSpPr>
          <p:nvPr>
            <p:ph idx="1"/>
            <p:custDataLst>
              <p:tags r:id="rId4"/>
            </p:custDataLst>
          </p:nvPr>
        </p:nvSpPr>
        <p:spPr>
          <a:xfrm>
            <a:off x="352012" y="1233710"/>
            <a:ext cx="6105938"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类图与需求分析</a:t>
            </a:r>
            <a:endParaRPr kumimoji="1" lang="en-US" altLang="zh-CN" sz="2700" b="1" dirty="0">
              <a:solidFill>
                <a:srgbClr val="104EA2"/>
              </a:solidFill>
            </a:endParaRPr>
          </a:p>
        </p:txBody>
      </p:sp>
    </p:spTree>
    <p:extLst>
      <p:ext uri="{BB962C8B-B14F-4D97-AF65-F5344CB8AC3E}">
        <p14:creationId xmlns:p14="http://schemas.microsoft.com/office/powerpoint/2010/main" val="248605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33</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1.2.1 UML</a:t>
            </a:r>
            <a:r>
              <a:rPr kumimoji="1" lang="zh-CN" altLang="en-US" dirty="0">
                <a:solidFill>
                  <a:schemeClr val="bg1"/>
                </a:solidFill>
              </a:rPr>
              <a:t>类图介绍</a:t>
            </a:r>
            <a:r>
              <a:rPr kumimoji="1" lang="en-US" altLang="zh-CN" sz="2400" dirty="0">
                <a:solidFill>
                  <a:schemeClr val="bg1"/>
                </a:solidFill>
              </a:rPr>
              <a:t>4/5</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6" name="内容占位符 2"/>
          <p:cNvSpPr txBox="1"/>
          <p:nvPr/>
        </p:nvSpPr>
        <p:spPr>
          <a:xfrm>
            <a:off x="530225" y="1891118"/>
            <a:ext cx="8142550" cy="405892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50000"/>
              </a:lnSpc>
              <a:spcBef>
                <a:spcPct val="20000"/>
              </a:spcBef>
              <a:spcAft>
                <a:spcPct val="0"/>
              </a:spcAft>
              <a:buClr>
                <a:srgbClr val="333F50"/>
              </a:buClr>
              <a:buSzTx/>
              <a:buFont typeface="Arial" panose="020B0604020202020204" pitchFamily="34" charset="0"/>
              <a:buChar char="•"/>
              <a:defRPr/>
            </a:pPr>
            <a:r>
              <a:rPr lang="zh-CN" altLang="en-US" sz="2400" b="1" kern="0" dirty="0">
                <a:solidFill>
                  <a:srgbClr val="C00000"/>
                </a:solidFill>
                <a:latin typeface="+mn-ea"/>
                <a:cs typeface="+mn-ea"/>
                <a:sym typeface="+mn-ea"/>
              </a:rPr>
              <a:t>类图设计</a:t>
            </a:r>
            <a:r>
              <a:rPr lang="zh-CN" altLang="en-US" sz="2400" b="1" kern="0" dirty="0">
                <a:latin typeface="+mn-ea"/>
                <a:cs typeface="+mn-ea"/>
                <a:sym typeface="+mn-ea"/>
              </a:rPr>
              <a:t>是面向对象分析和设计阶段的第一个最关键的步骤，系统动态行为的建模都以此为基础。</a:t>
            </a:r>
          </a:p>
          <a:p>
            <a:pPr marR="0" lvl="0" algn="l" defTabSz="914400" rtl="0" eaLnBrk="1" fontAlgn="base" latinLnBrk="0" hangingPunct="1">
              <a:lnSpc>
                <a:spcPct val="150000"/>
              </a:lnSpc>
              <a:spcBef>
                <a:spcPct val="20000"/>
              </a:spcBef>
              <a:spcAft>
                <a:spcPct val="0"/>
              </a:spcAft>
              <a:buClr>
                <a:srgbClr val="333F50"/>
              </a:buClr>
              <a:buSzTx/>
              <a:buFont typeface="Arial" panose="020B0604020202020204" pitchFamily="34" charset="0"/>
              <a:buChar char="•"/>
              <a:defRPr/>
            </a:pPr>
            <a:r>
              <a:rPr lang="zh-CN" altLang="en-US" sz="2400" b="1" kern="0" dirty="0">
                <a:solidFill>
                  <a:srgbClr val="C00000"/>
                </a:solidFill>
                <a:latin typeface="+mn-ea"/>
                <a:cs typeface="+mn-ea"/>
                <a:sym typeface="+mn-ea"/>
              </a:rPr>
              <a:t>需求分析：</a:t>
            </a:r>
            <a:r>
              <a:rPr lang="zh-CN" altLang="en-US" sz="2400" b="1" kern="0" dirty="0">
                <a:latin typeface="+mn-ea"/>
                <a:cs typeface="+mn-ea"/>
                <a:sym typeface="+mn-ea"/>
              </a:rPr>
              <a:t>通过类图设计来描述软件系统的对象类型以及它们之间的关系，类图阐述了相关的解决方法。</a:t>
            </a:r>
          </a:p>
          <a:p>
            <a:pPr marR="0" lvl="0" algn="l" defTabSz="914400" rtl="0" eaLnBrk="1" fontAlgn="base" latinLnBrk="0" hangingPunct="1">
              <a:lnSpc>
                <a:spcPct val="150000"/>
              </a:lnSpc>
              <a:spcBef>
                <a:spcPct val="20000"/>
              </a:spcBef>
              <a:spcAft>
                <a:spcPct val="0"/>
              </a:spcAft>
              <a:buClr>
                <a:srgbClr val="333F50"/>
              </a:buClr>
              <a:buSzTx/>
              <a:buFont typeface="Arial" panose="020B0604020202020204" pitchFamily="34" charset="0"/>
              <a:buChar char="•"/>
              <a:defRPr/>
            </a:pPr>
            <a:r>
              <a:rPr lang="zh-CN" altLang="en-US" sz="2400" b="1" kern="0" dirty="0">
                <a:solidFill>
                  <a:srgbClr val="C00000"/>
                </a:solidFill>
                <a:latin typeface="+mn-ea"/>
                <a:cs typeface="+mn-ea"/>
                <a:sym typeface="+mn-ea"/>
              </a:rPr>
              <a:t>工程实现</a:t>
            </a:r>
            <a:r>
              <a:rPr lang="zh-CN" altLang="en-US" sz="2400" b="1" kern="0" dirty="0">
                <a:latin typeface="+mn-ea"/>
                <a:cs typeface="+mn-ea"/>
                <a:sym typeface="+mn-ea"/>
              </a:rPr>
              <a:t>：开发、测试、维护人员通过类图查看软件系统的类构成及相应属性、方法，以及类之间的源码依赖关系。</a:t>
            </a:r>
            <a:endParaRPr lang="zh-CN" altLang="en-US" sz="2400" b="1" kern="0" dirty="0">
              <a:latin typeface="+mn-ea"/>
              <a:cs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7FC2DF43-3E0A-29EB-1B94-5DF46E74CDD9}"/>
              </a:ext>
            </a:extLst>
          </p:cNvPr>
          <p:cNvSpPr>
            <a:spLocks noGrp="1"/>
          </p:cNvSpPr>
          <p:nvPr>
            <p:ph idx="1"/>
            <p:custDataLst>
              <p:tags r:id="rId4"/>
            </p:custDataLst>
          </p:nvPr>
        </p:nvSpPr>
        <p:spPr>
          <a:xfrm>
            <a:off x="352012" y="1233710"/>
            <a:ext cx="428530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类图的重要性</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34</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1.2.1 UML</a:t>
            </a:r>
            <a:r>
              <a:rPr kumimoji="1" lang="zh-CN" altLang="en-US" dirty="0">
                <a:solidFill>
                  <a:schemeClr val="bg1"/>
                </a:solidFill>
              </a:rPr>
              <a:t>类图介绍</a:t>
            </a:r>
            <a:r>
              <a:rPr kumimoji="1" lang="en-US" altLang="zh-CN" sz="2400" dirty="0">
                <a:solidFill>
                  <a:schemeClr val="bg1"/>
                </a:solidFill>
              </a:rPr>
              <a:t>5/5</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309610" cy="405892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indent="-436245" eaLnBrk="1" hangingPunct="1">
              <a:lnSpc>
                <a:spcPct val="150000"/>
              </a:lnSpc>
            </a:pPr>
            <a:r>
              <a:rPr lang="en-US" altLang="zh-CN" sz="2800" b="1" dirty="0">
                <a:latin typeface="+mn-ea"/>
                <a:cs typeface="+mn-ea"/>
                <a:sym typeface="+mn-ea"/>
              </a:rPr>
              <a:t>eclipseUML</a:t>
            </a:r>
            <a:endParaRPr lang="en-US" altLang="zh-CN" sz="2800" b="1" dirty="0">
              <a:latin typeface="+mn-ea"/>
              <a:cs typeface="+mn-ea"/>
            </a:endParaRPr>
          </a:p>
          <a:p>
            <a:pPr lvl="1" indent="-436245" eaLnBrk="1" hangingPunct="1">
              <a:lnSpc>
                <a:spcPct val="150000"/>
              </a:lnSpc>
            </a:pPr>
            <a:r>
              <a:rPr lang="en-US" altLang="zh-CN" sz="2800" b="1" dirty="0">
                <a:latin typeface="+mn-ea"/>
                <a:cs typeface="+mn-ea"/>
                <a:sym typeface="+mn-ea"/>
              </a:rPr>
              <a:t>StarUML</a:t>
            </a:r>
          </a:p>
          <a:p>
            <a:pPr lvl="1" indent="-436245" eaLnBrk="1" hangingPunct="1">
              <a:lnSpc>
                <a:spcPct val="150000"/>
              </a:lnSpc>
            </a:pPr>
            <a:r>
              <a:rPr lang="en-US" altLang="zh-CN" sz="2800" b="1" dirty="0">
                <a:solidFill>
                  <a:srgbClr val="C00000"/>
                </a:solidFill>
                <a:latin typeface="+mn-ea"/>
                <a:cs typeface="+mn-ea"/>
                <a:sym typeface="+mn-ea"/>
              </a:rPr>
              <a:t>Violet.jar</a:t>
            </a:r>
            <a:r>
              <a:rPr lang="zh-CN" altLang="en-US" sz="2800" b="1" dirty="0">
                <a:solidFill>
                  <a:srgbClr val="C00000"/>
                </a:solidFill>
                <a:latin typeface="+mn-ea"/>
                <a:cs typeface="+mn-ea"/>
                <a:sym typeface="+mn-ea"/>
              </a:rPr>
              <a:t>（</a:t>
            </a:r>
            <a:r>
              <a:rPr lang="en-US" altLang="zh-CN" sz="2800" b="1" dirty="0">
                <a:solidFill>
                  <a:srgbClr val="C00000"/>
                </a:solidFill>
                <a:latin typeface="+mn-ea"/>
                <a:cs typeface="+mn-ea"/>
                <a:sym typeface="+mn-ea"/>
              </a:rPr>
              <a:t>Java</a:t>
            </a:r>
            <a:r>
              <a:rPr lang="zh-CN" altLang="en-US" sz="2800" b="1" dirty="0">
                <a:solidFill>
                  <a:srgbClr val="C00000"/>
                </a:solidFill>
                <a:latin typeface="+mn-ea"/>
                <a:cs typeface="+mn-ea"/>
                <a:sym typeface="+mn-ea"/>
              </a:rPr>
              <a:t>开源建模软件）</a:t>
            </a:r>
            <a:endParaRPr lang="en-US" altLang="zh-CN" sz="2800" b="1" dirty="0">
              <a:solidFill>
                <a:srgbClr val="C00000"/>
              </a:solidFill>
              <a:latin typeface="+mn-ea"/>
              <a:cs typeface="+mn-ea"/>
            </a:endParaRPr>
          </a:p>
          <a:p>
            <a:pPr lvl="1" indent="-436245" eaLnBrk="1" hangingPunct="1">
              <a:lnSpc>
                <a:spcPct val="150000"/>
              </a:lnSpc>
            </a:pPr>
            <a:r>
              <a:rPr lang="en-US" altLang="zh-CN" sz="2800" b="1" dirty="0">
                <a:latin typeface="+mn-ea"/>
                <a:cs typeface="+mn-ea"/>
                <a:sym typeface="+mn-ea"/>
              </a:rPr>
              <a:t>Microsoft Visio </a:t>
            </a:r>
            <a:endParaRPr lang="en-US" altLang="zh-CN" sz="2800" b="1" dirty="0">
              <a:latin typeface="+mn-ea"/>
              <a:cs typeface="+mn-ea"/>
            </a:endParaRPr>
          </a:p>
          <a:p>
            <a:pPr lvl="1" indent="-436245" eaLnBrk="1" hangingPunct="1">
              <a:lnSpc>
                <a:spcPct val="150000"/>
              </a:lnSpc>
            </a:pPr>
            <a:r>
              <a:rPr lang="en-US" altLang="zh-CN" sz="2800" b="1" dirty="0">
                <a:latin typeface="+mn-ea"/>
                <a:cs typeface="+mn-ea"/>
                <a:sym typeface="+mn-ea"/>
              </a:rPr>
              <a:t>IBM RSA(Rational Rose)</a:t>
            </a:r>
          </a:p>
          <a:p>
            <a:pPr lvl="1" indent="-436245" eaLnBrk="1" hangingPunct="1">
              <a:lnSpc>
                <a:spcPct val="150000"/>
              </a:lnSpc>
            </a:pPr>
            <a:r>
              <a:rPr lang="en-US" altLang="zh-CN" sz="2800" b="1" dirty="0">
                <a:latin typeface="+mn-ea"/>
                <a:cs typeface="+mn-ea"/>
                <a:sym typeface="+mn-ea"/>
              </a:rPr>
              <a:t>……</a:t>
            </a:r>
            <a:endParaRPr lang="zh-CN" altLang="en-US" sz="2800" b="1" kern="0" dirty="0">
              <a:latin typeface="+mn-ea"/>
              <a:cs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CCA09F47-A289-720D-6819-FED8EB779A4D}"/>
              </a:ext>
            </a:extLst>
          </p:cNvPr>
          <p:cNvSpPr>
            <a:spLocks noGrp="1"/>
          </p:cNvSpPr>
          <p:nvPr>
            <p:ph idx="1"/>
            <p:custDataLst>
              <p:tags r:id="rId5"/>
            </p:custDataLst>
          </p:nvPr>
        </p:nvSpPr>
        <p:spPr>
          <a:xfrm>
            <a:off x="352012" y="1233710"/>
            <a:ext cx="428530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类图绘制工具</a:t>
            </a:r>
            <a:endParaRPr kumimoji="1" lang="en-US" altLang="zh-CN" sz="2700" b="1" dirty="0">
              <a:solidFill>
                <a:srgbClr val="104EA2"/>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35</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1.2.2 UML</a:t>
            </a:r>
            <a:r>
              <a:rPr kumimoji="1" lang="zh-CN" altLang="en-US" dirty="0">
                <a:solidFill>
                  <a:schemeClr val="bg1"/>
                </a:solidFill>
              </a:rPr>
              <a:t>类的表示</a:t>
            </a:r>
            <a:r>
              <a:rPr kumimoji="1" lang="en-US" altLang="zh-CN" sz="2400" dirty="0">
                <a:solidFill>
                  <a:schemeClr val="bg1"/>
                </a:solidFill>
              </a:rPr>
              <a:t>1/3</a:t>
            </a:r>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309610" cy="405892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9555" lvl="1" indent="0" eaLnBrk="1" hangingPunct="1">
              <a:lnSpc>
                <a:spcPct val="150000"/>
              </a:lnSpc>
              <a:buNone/>
            </a:pPr>
            <a:endParaRPr lang="zh-CN" altLang="en-US" sz="2800" b="1" kern="0" dirty="0">
              <a:latin typeface="+mn-ea"/>
              <a:cs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6332" name="Group 12"/>
          <p:cNvGraphicFramePr>
            <a:graphicFrameLocks noGrp="1"/>
          </p:cNvGraphicFramePr>
          <p:nvPr>
            <p:custDataLst>
              <p:tags r:id="rId5"/>
            </p:custDataLst>
            <p:extLst>
              <p:ext uri="{D42A27DB-BD31-4B8C-83A1-F6EECF244321}">
                <p14:modId xmlns:p14="http://schemas.microsoft.com/office/powerpoint/2010/main" val="2926284255"/>
              </p:ext>
            </p:extLst>
          </p:nvPr>
        </p:nvGraphicFramePr>
        <p:xfrm>
          <a:off x="684213" y="1818005"/>
          <a:ext cx="7993062" cy="2657597"/>
        </p:xfrm>
        <a:graphic>
          <a:graphicData uri="http://schemas.openxmlformats.org/drawingml/2006/table">
            <a:tbl>
              <a:tblPr/>
              <a:tblGrid>
                <a:gridCol w="7993062">
                  <a:extLst>
                    <a:ext uri="{9D8B030D-6E8A-4147-A177-3AD203B41FA5}">
                      <a16:colId xmlns:a16="http://schemas.microsoft.com/office/drawing/2014/main" val="20000"/>
                    </a:ext>
                  </a:extLst>
                </a:gridCol>
              </a:tblGrid>
              <a:tr h="5276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SimHei" panose="02010609060101010101" pitchFamily="49" charset="-122"/>
                        </a:rPr>
                        <a:t>NameClass</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9653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Helvetica" pitchFamily="2" charset="0"/>
                          <a:ea typeface="宋体" panose="02010600030101010101" pitchFamily="2" charset="-122"/>
                        </a:rPr>
                        <a:t>-attribute1 : Type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Helvetica" pitchFamily="2" charset="0"/>
                          <a:ea typeface="宋体" panose="02010600030101010101" pitchFamily="2" charset="-122"/>
                        </a:rPr>
                        <a:t>-attribute2 : Type</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16459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Helvetica" pitchFamily="2" charset="0"/>
                          <a:ea typeface="宋体" panose="02010600030101010101" pitchFamily="2" charset="-122"/>
                        </a:rPr>
                        <a:t>+method1(param1 : Type, param2 : Type) : Type</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400" b="0" i="0" u="none" strike="noStrike" cap="none" normalizeH="0" baseline="0">
                          <a:ln>
                            <a:noFill/>
                          </a:ln>
                          <a:solidFill>
                            <a:schemeClr val="tx1"/>
                          </a:solidFill>
                          <a:effectLst/>
                          <a:latin typeface="Helvetica" pitchFamily="2" charset="0"/>
                          <a:ea typeface="宋体" panose="02010600030101010101" pitchFamily="2" charset="-122"/>
                        </a:rPr>
                        <a:t>+method2(param1 : Type, param2 : Type) : Type</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7" name="文本框 6"/>
          <p:cNvSpPr txBox="1"/>
          <p:nvPr/>
        </p:nvSpPr>
        <p:spPr>
          <a:xfrm>
            <a:off x="628650" y="4729424"/>
            <a:ext cx="6952615" cy="424732"/>
          </a:xfrm>
          <a:prstGeom prst="rect">
            <a:avLst/>
          </a:prstGeom>
          <a:noFill/>
        </p:spPr>
        <p:txBody>
          <a:bodyPr wrap="square" rtlCol="0" anchor="t">
            <a:spAutoFit/>
          </a:bodyPr>
          <a:lstStyle/>
          <a:p>
            <a:pPr eaLnBrk="1" hangingPunct="1">
              <a:lnSpc>
                <a:spcPct val="90000"/>
              </a:lnSpc>
            </a:pPr>
            <a:r>
              <a:rPr lang="zh-CN" altLang="en-US" sz="2400" b="1" dirty="0">
                <a:solidFill>
                  <a:schemeClr val="tx1"/>
                </a:solidFill>
                <a:sym typeface="+mn-ea"/>
              </a:rPr>
              <a:t>类中成员访问权限表示：</a:t>
            </a:r>
          </a:p>
        </p:txBody>
      </p:sp>
      <p:sp>
        <p:nvSpPr>
          <p:cNvPr id="9" name="Rectangle 7">
            <a:extLst>
              <a:ext uri="{FF2B5EF4-FFF2-40B4-BE49-F238E27FC236}">
                <a16:creationId xmlns:a16="http://schemas.microsoft.com/office/drawing/2014/main" id="{7015A60F-16CF-881B-2DF8-ABB0C196B571}"/>
              </a:ext>
            </a:extLst>
          </p:cNvPr>
          <p:cNvSpPr>
            <a:spLocks noGrp="1"/>
          </p:cNvSpPr>
          <p:nvPr>
            <p:ph idx="1"/>
            <p:custDataLst>
              <p:tags r:id="rId6"/>
            </p:custDataLst>
          </p:nvPr>
        </p:nvSpPr>
        <p:spPr>
          <a:xfrm>
            <a:off x="352012" y="1233710"/>
            <a:ext cx="428530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类的表示</a:t>
            </a:r>
            <a:endParaRPr kumimoji="1" lang="en-US" altLang="zh-CN" sz="2700" b="1" dirty="0">
              <a:solidFill>
                <a:srgbClr val="104EA2"/>
              </a:solidFill>
            </a:endParaRPr>
          </a:p>
        </p:txBody>
      </p:sp>
      <p:sp>
        <p:nvSpPr>
          <p:cNvPr id="12" name="文本框 11">
            <a:extLst>
              <a:ext uri="{FF2B5EF4-FFF2-40B4-BE49-F238E27FC236}">
                <a16:creationId xmlns:a16="http://schemas.microsoft.com/office/drawing/2014/main" id="{D492BABE-94EC-0A60-D062-AE5F91018F10}"/>
              </a:ext>
            </a:extLst>
          </p:cNvPr>
          <p:cNvSpPr txBox="1"/>
          <p:nvPr/>
        </p:nvSpPr>
        <p:spPr>
          <a:xfrm>
            <a:off x="628650" y="5098354"/>
            <a:ext cx="3943350" cy="1141851"/>
          </a:xfrm>
          <a:prstGeom prst="rect">
            <a:avLst/>
          </a:prstGeom>
          <a:noFill/>
        </p:spPr>
        <p:txBody>
          <a:bodyPr wrap="square">
            <a:spAutoFit/>
          </a:bodyPr>
          <a:lstStyle/>
          <a:p>
            <a:pPr eaLnBrk="1" hangingPunct="1">
              <a:lnSpc>
                <a:spcPct val="150000"/>
              </a:lnSpc>
            </a:pPr>
            <a:r>
              <a:rPr lang="en-US" altLang="zh-CN" sz="2400" b="1" dirty="0">
                <a:solidFill>
                  <a:srgbClr val="C00000"/>
                </a:solidFill>
                <a:latin typeface="Times New Roman" panose="02020603050405020304" pitchFamily="18" charset="0"/>
                <a:sym typeface="+mn-ea"/>
              </a:rPr>
              <a:t>- </a:t>
            </a:r>
            <a:r>
              <a:rPr lang="zh-CN" altLang="en-US" sz="2400" b="1" dirty="0">
                <a:solidFill>
                  <a:srgbClr val="C00000"/>
                </a:solidFill>
                <a:latin typeface="Times New Roman" panose="02020603050405020304" pitchFamily="18" charset="0"/>
                <a:sym typeface="+mn-ea"/>
              </a:rPr>
              <a:t> 私有</a:t>
            </a:r>
            <a:r>
              <a:rPr lang="zh-CN" altLang="en-US" sz="2400" b="1" dirty="0">
                <a:solidFill>
                  <a:schemeClr val="tx1"/>
                </a:solidFill>
                <a:latin typeface="Times New Roman" panose="02020603050405020304" pitchFamily="18" charset="0"/>
                <a:sym typeface="+mn-ea"/>
              </a:rPr>
              <a:t>：类内方法可访问</a:t>
            </a:r>
            <a:endParaRPr lang="en-US" altLang="zh-CN" sz="2400" b="1" dirty="0">
              <a:latin typeface="Times New Roman" panose="02020603050405020304" pitchFamily="18" charset="0"/>
              <a:sym typeface="+mn-ea"/>
            </a:endParaRPr>
          </a:p>
          <a:p>
            <a:pPr eaLnBrk="1" hangingPunct="1">
              <a:lnSpc>
                <a:spcPct val="150000"/>
              </a:lnSpc>
            </a:pPr>
            <a:r>
              <a:rPr lang="en-US" altLang="zh-CN" sz="2400" b="1" dirty="0">
                <a:solidFill>
                  <a:srgbClr val="C00000"/>
                </a:solidFill>
                <a:latin typeface="Times New Roman" panose="02020603050405020304" pitchFamily="18" charset="0"/>
                <a:sym typeface="+mn-ea"/>
              </a:rPr>
              <a:t>+ </a:t>
            </a:r>
            <a:r>
              <a:rPr lang="zh-CN" altLang="en-US" sz="2400" b="1" dirty="0">
                <a:solidFill>
                  <a:srgbClr val="C00000"/>
                </a:solidFill>
                <a:latin typeface="Times New Roman" panose="02020603050405020304" pitchFamily="18" charset="0"/>
                <a:sym typeface="+mn-ea"/>
              </a:rPr>
              <a:t>公开</a:t>
            </a:r>
            <a:r>
              <a:rPr lang="zh-CN" altLang="en-US" sz="2400" b="1" dirty="0">
                <a:solidFill>
                  <a:schemeClr val="tx1"/>
                </a:solidFill>
                <a:latin typeface="Times New Roman" panose="02020603050405020304" pitchFamily="18" charset="0"/>
                <a:sym typeface="+mn-ea"/>
              </a:rPr>
              <a:t>：可公开访问</a:t>
            </a:r>
            <a:endParaRPr lang="en-US" altLang="zh-CN" sz="2400" b="1" dirty="0">
              <a:latin typeface="Times New Roman" panose="02020603050405020304" pitchFamily="18" charset="0"/>
              <a:sym typeface="+mn-ea"/>
            </a:endParaRPr>
          </a:p>
        </p:txBody>
      </p:sp>
      <p:sp>
        <p:nvSpPr>
          <p:cNvPr id="14" name="文本框 13">
            <a:extLst>
              <a:ext uri="{FF2B5EF4-FFF2-40B4-BE49-F238E27FC236}">
                <a16:creationId xmlns:a16="http://schemas.microsoft.com/office/drawing/2014/main" id="{FA94CABD-15DD-BF98-CE40-F8AF0A176278}"/>
              </a:ext>
            </a:extLst>
          </p:cNvPr>
          <p:cNvSpPr txBox="1"/>
          <p:nvPr/>
        </p:nvSpPr>
        <p:spPr>
          <a:xfrm>
            <a:off x="4680744" y="5096846"/>
            <a:ext cx="3943350" cy="1141851"/>
          </a:xfrm>
          <a:prstGeom prst="rect">
            <a:avLst/>
          </a:prstGeom>
          <a:noFill/>
        </p:spPr>
        <p:txBody>
          <a:bodyPr wrap="square">
            <a:spAutoFit/>
          </a:bodyPr>
          <a:lstStyle/>
          <a:p>
            <a:pPr eaLnBrk="1" hangingPunct="1">
              <a:lnSpc>
                <a:spcPct val="150000"/>
              </a:lnSpc>
            </a:pPr>
            <a:r>
              <a:rPr lang="en-US" altLang="zh-CN" sz="2400" b="1" dirty="0">
                <a:solidFill>
                  <a:srgbClr val="C00000"/>
                </a:solidFill>
                <a:latin typeface="Times New Roman" panose="02020603050405020304" pitchFamily="18" charset="0"/>
                <a:sym typeface="+mn-ea"/>
              </a:rPr>
              <a:t># </a:t>
            </a:r>
            <a:r>
              <a:rPr lang="zh-CN" altLang="en-US" sz="2400" b="1" dirty="0">
                <a:solidFill>
                  <a:srgbClr val="C00000"/>
                </a:solidFill>
                <a:latin typeface="Times New Roman" panose="02020603050405020304" pitchFamily="18" charset="0"/>
                <a:sym typeface="+mn-ea"/>
              </a:rPr>
              <a:t>保护</a:t>
            </a:r>
            <a:r>
              <a:rPr lang="zh-CN" altLang="en-US" sz="2400" b="1" dirty="0">
                <a:solidFill>
                  <a:schemeClr val="tx1"/>
                </a:solidFill>
                <a:latin typeface="Times New Roman" panose="02020603050405020304" pitchFamily="18" charset="0"/>
                <a:sym typeface="+mn-ea"/>
              </a:rPr>
              <a:t>：自身和子类访问</a:t>
            </a:r>
            <a:endParaRPr lang="en-US" altLang="zh-CN" sz="2400" b="1" dirty="0">
              <a:latin typeface="Times New Roman" panose="02020603050405020304" pitchFamily="18" charset="0"/>
              <a:sym typeface="+mn-ea"/>
            </a:endParaRPr>
          </a:p>
          <a:p>
            <a:pPr eaLnBrk="1" hangingPunct="1">
              <a:lnSpc>
                <a:spcPct val="150000"/>
              </a:lnSpc>
            </a:pPr>
            <a:r>
              <a:rPr lang="en-US" altLang="zh-CN" sz="2400" b="1" dirty="0">
                <a:solidFill>
                  <a:srgbClr val="C00000"/>
                </a:solidFill>
                <a:latin typeface="Times New Roman" panose="02020603050405020304" pitchFamily="18" charset="0"/>
                <a:sym typeface="+mn-ea"/>
              </a:rPr>
              <a:t>~ </a:t>
            </a:r>
            <a:r>
              <a:rPr lang="zh-CN" altLang="en-US" sz="2400" b="1" dirty="0">
                <a:solidFill>
                  <a:srgbClr val="C00000"/>
                </a:solidFill>
                <a:latin typeface="Times New Roman" panose="02020603050405020304" pitchFamily="18" charset="0"/>
                <a:sym typeface="+mn-ea"/>
              </a:rPr>
              <a:t>友好</a:t>
            </a:r>
            <a:r>
              <a:rPr lang="zh-CN" altLang="en-US" sz="2400" b="1" dirty="0">
                <a:solidFill>
                  <a:schemeClr val="tx1"/>
                </a:solidFill>
                <a:latin typeface="Times New Roman" panose="02020603050405020304" pitchFamily="18" charset="0"/>
                <a:sym typeface="+mn-ea"/>
              </a:rPr>
              <a:t>：同一个包可以访问</a:t>
            </a:r>
          </a:p>
        </p:txBody>
      </p:sp>
      <p:sp>
        <p:nvSpPr>
          <p:cNvPr id="17" name="文本框 16">
            <a:extLst>
              <a:ext uri="{FF2B5EF4-FFF2-40B4-BE49-F238E27FC236}">
                <a16:creationId xmlns:a16="http://schemas.microsoft.com/office/drawing/2014/main" id="{FE8E152F-191B-BED7-C314-3D33B2BF8639}"/>
              </a:ext>
            </a:extLst>
          </p:cNvPr>
          <p:cNvSpPr txBox="1"/>
          <p:nvPr/>
        </p:nvSpPr>
        <p:spPr>
          <a:xfrm>
            <a:off x="7437257" y="1818005"/>
            <a:ext cx="1469571" cy="461665"/>
          </a:xfrm>
          <a:prstGeom prst="rect">
            <a:avLst/>
          </a:prstGeom>
          <a:noFill/>
        </p:spPr>
        <p:txBody>
          <a:bodyPr wrap="square">
            <a:spAutoFit/>
          </a:bodyPr>
          <a:lstStyle/>
          <a:p>
            <a:pPr algn="ctr"/>
            <a:r>
              <a:rPr lang="zh-CN" altLang="en-US" sz="2400" b="1" dirty="0">
                <a:solidFill>
                  <a:srgbClr val="FF0000"/>
                </a:solidFill>
                <a:latin typeface="SimHei" panose="02010609060101010101" pitchFamily="49" charset="-122"/>
                <a:ea typeface="SimHei" panose="02010609060101010101" pitchFamily="49" charset="-122"/>
              </a:rPr>
              <a:t>类名</a:t>
            </a:r>
          </a:p>
        </p:txBody>
      </p:sp>
      <p:sp>
        <p:nvSpPr>
          <p:cNvPr id="20" name="文本框 19">
            <a:extLst>
              <a:ext uri="{FF2B5EF4-FFF2-40B4-BE49-F238E27FC236}">
                <a16:creationId xmlns:a16="http://schemas.microsoft.com/office/drawing/2014/main" id="{6105635A-E5A2-C034-8020-053CE1706FE7}"/>
              </a:ext>
            </a:extLst>
          </p:cNvPr>
          <p:cNvSpPr txBox="1"/>
          <p:nvPr/>
        </p:nvSpPr>
        <p:spPr>
          <a:xfrm>
            <a:off x="7298550" y="2572641"/>
            <a:ext cx="1469571" cy="461665"/>
          </a:xfrm>
          <a:prstGeom prst="rect">
            <a:avLst/>
          </a:prstGeom>
          <a:noFill/>
        </p:spPr>
        <p:txBody>
          <a:bodyPr wrap="square">
            <a:spAutoFit/>
          </a:bodyPr>
          <a:lstStyle/>
          <a:p>
            <a:pPr algn="ctr"/>
            <a:r>
              <a:rPr lang="zh-CN" altLang="en-US" sz="2400" b="1" dirty="0">
                <a:solidFill>
                  <a:srgbClr val="FF0000"/>
                </a:solidFill>
                <a:latin typeface="SimHei" panose="02010609060101010101" pitchFamily="49" charset="-122"/>
                <a:ea typeface="SimHei" panose="02010609060101010101" pitchFamily="49" charset="-122"/>
              </a:rPr>
              <a:t>类属性</a:t>
            </a:r>
          </a:p>
        </p:txBody>
      </p:sp>
      <p:sp>
        <p:nvSpPr>
          <p:cNvPr id="21" name="文本框 20">
            <a:extLst>
              <a:ext uri="{FF2B5EF4-FFF2-40B4-BE49-F238E27FC236}">
                <a16:creationId xmlns:a16="http://schemas.microsoft.com/office/drawing/2014/main" id="{C59013B6-76A6-7450-36A3-60DC2D01CAB9}"/>
              </a:ext>
            </a:extLst>
          </p:cNvPr>
          <p:cNvSpPr txBox="1"/>
          <p:nvPr/>
        </p:nvSpPr>
        <p:spPr>
          <a:xfrm>
            <a:off x="7298550" y="3592862"/>
            <a:ext cx="1469571" cy="461665"/>
          </a:xfrm>
          <a:prstGeom prst="rect">
            <a:avLst/>
          </a:prstGeom>
          <a:noFill/>
        </p:spPr>
        <p:txBody>
          <a:bodyPr wrap="square">
            <a:spAutoFit/>
          </a:bodyPr>
          <a:lstStyle/>
          <a:p>
            <a:pPr algn="ctr"/>
            <a:r>
              <a:rPr lang="zh-CN" altLang="en-US" sz="2400" b="1" dirty="0">
                <a:solidFill>
                  <a:srgbClr val="FF0000"/>
                </a:solidFill>
                <a:latin typeface="SimHei" panose="02010609060101010101" pitchFamily="49" charset="-122"/>
                <a:ea typeface="SimHei" panose="02010609060101010101" pitchFamily="49" charset="-122"/>
              </a:rPr>
              <a:t>类方法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P spid="14" grpId="0"/>
      <p:bldP spid="17" grpId="0"/>
      <p:bldP spid="20" grpId="0"/>
      <p:bldP spid="2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36</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1.2.2 UML</a:t>
            </a:r>
            <a:r>
              <a:rPr kumimoji="1" lang="zh-CN" altLang="en-US" dirty="0">
                <a:solidFill>
                  <a:schemeClr val="bg1"/>
                </a:solidFill>
              </a:rPr>
              <a:t>类的表示</a:t>
            </a:r>
            <a:r>
              <a:rPr kumimoji="1" lang="en-US" altLang="zh-CN" sz="2400" dirty="0">
                <a:solidFill>
                  <a:schemeClr val="bg1"/>
                </a:solidFill>
              </a:rPr>
              <a:t>2/3</a:t>
            </a:r>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309610" cy="405892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9555" lvl="1" indent="0" eaLnBrk="1" hangingPunct="1">
              <a:lnSpc>
                <a:spcPct val="150000"/>
              </a:lnSpc>
              <a:buNone/>
            </a:pPr>
            <a:endParaRPr lang="zh-CN" altLang="en-US" sz="2800" b="1" kern="0" dirty="0">
              <a:latin typeface="+mn-ea"/>
              <a:cs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83585" y="1925955"/>
            <a:ext cx="5461635" cy="4222115"/>
          </a:xfrm>
          <a:prstGeom prst="rect">
            <a:avLst/>
          </a:prstGeom>
          <a:noFill/>
        </p:spPr>
        <p:txBody>
          <a:bodyPr wrap="square" rtlCol="0" anchor="t">
            <a:noAutofit/>
          </a:bodyPr>
          <a:lstStyle/>
          <a:p>
            <a:pPr marL="342900" indent="-342900" eaLnBrk="1" hangingPunct="1">
              <a:lnSpc>
                <a:spcPct val="150000"/>
              </a:lnSpc>
              <a:buFont typeface="Arial" panose="020B0604020202020204" pitchFamily="34" charset="0"/>
              <a:buChar char="•"/>
            </a:pPr>
            <a:r>
              <a:rPr lang="zh-CN" altLang="en-US" sz="2400" b="1" dirty="0">
                <a:sym typeface="+mn-ea"/>
              </a:rPr>
              <a:t>在程序实现时，类可以用面向对象语言中的类结构描述</a:t>
            </a:r>
          </a:p>
          <a:p>
            <a:pPr marL="800100" lvl="1" indent="-342900" eaLnBrk="1" hangingPunct="1">
              <a:lnSpc>
                <a:spcPct val="150000"/>
              </a:lnSpc>
              <a:buFont typeface="Arial" panose="020B0604020202020204" pitchFamily="34" charset="0"/>
              <a:buChar char="•"/>
            </a:pPr>
            <a:r>
              <a:rPr lang="en-US" altLang="zh-CN" sz="2400" b="1" dirty="0">
                <a:sym typeface="+mn-ea"/>
              </a:rPr>
              <a:t>Java</a:t>
            </a:r>
          </a:p>
          <a:p>
            <a:pPr marL="800100" lvl="1" indent="-342900" eaLnBrk="1" hangingPunct="1">
              <a:lnSpc>
                <a:spcPct val="150000"/>
              </a:lnSpc>
              <a:buFont typeface="Arial" panose="020B0604020202020204" pitchFamily="34" charset="0"/>
              <a:buChar char="•"/>
            </a:pPr>
            <a:r>
              <a:rPr lang="en-US" altLang="zh-CN" sz="2400" b="1" dirty="0">
                <a:sym typeface="+mn-ea"/>
              </a:rPr>
              <a:t>C++</a:t>
            </a:r>
            <a:endParaRPr lang="zh-CN" altLang="en-US" sz="2400" b="1" dirty="0">
              <a:sym typeface="+mn-ea"/>
            </a:endParaRPr>
          </a:p>
          <a:p>
            <a:pPr marL="342900" indent="-342900" eaLnBrk="1" hangingPunct="1">
              <a:lnSpc>
                <a:spcPct val="150000"/>
              </a:lnSpc>
              <a:buFont typeface="Arial" panose="020B0604020202020204" pitchFamily="34" charset="0"/>
              <a:buChar char="•"/>
            </a:pPr>
            <a:r>
              <a:rPr lang="zh-CN" altLang="en-US" sz="2400" b="1" dirty="0">
                <a:latin typeface="+mn-ea"/>
                <a:cs typeface="+mn-ea"/>
                <a:sym typeface="+mn-ea"/>
              </a:rPr>
              <a:t>课下练习用C语言struct实现一个类结构，结构体内的方法通过函数指针变量定义</a:t>
            </a:r>
          </a:p>
          <a:p>
            <a:pPr eaLnBrk="1" hangingPunct="1">
              <a:lnSpc>
                <a:spcPct val="90000"/>
              </a:lnSpc>
            </a:pPr>
            <a:endParaRPr lang="zh-CN" altLang="en-US" sz="2400" b="1" dirty="0">
              <a:solidFill>
                <a:schemeClr val="tx1"/>
              </a:solidFill>
              <a:latin typeface="Times New Roman" panose="02020603050405020304" pitchFamily="18" charset="0"/>
              <a:sym typeface="+mn-ea"/>
            </a:endParaRPr>
          </a:p>
          <a:p>
            <a:pPr marL="342900" indent="-342900" eaLnBrk="1" hangingPunct="1">
              <a:lnSpc>
                <a:spcPct val="150000"/>
              </a:lnSpc>
              <a:buFont typeface="Arial" panose="020B0604020202020204" pitchFamily="34" charset="0"/>
              <a:buChar char="•"/>
            </a:pPr>
            <a:endParaRPr lang="zh-CN" altLang="en-US" sz="2400" b="1" dirty="0">
              <a:sym typeface="+mn-ea"/>
            </a:endParaRPr>
          </a:p>
          <a:p>
            <a:pPr marL="342900" indent="-342900" eaLnBrk="1" hangingPunct="1">
              <a:lnSpc>
                <a:spcPct val="150000"/>
              </a:lnSpc>
              <a:buFont typeface="Arial" panose="020B0604020202020204" pitchFamily="34" charset="0"/>
              <a:buChar char="•"/>
            </a:pPr>
            <a:endParaRPr lang="zh-CN" altLang="en-US" sz="2400" b="1" dirty="0">
              <a:sym typeface="+mn-ea"/>
            </a:endParaRPr>
          </a:p>
        </p:txBody>
      </p:sp>
      <p:graphicFrame>
        <p:nvGraphicFramePr>
          <p:cNvPr id="20" name="Group 12"/>
          <p:cNvGraphicFramePr>
            <a:graphicFrameLocks noGrp="1"/>
          </p:cNvGraphicFramePr>
          <p:nvPr>
            <p:custDataLst>
              <p:tags r:id="rId5"/>
            </p:custDataLst>
            <p:extLst>
              <p:ext uri="{D42A27DB-BD31-4B8C-83A1-F6EECF244321}">
                <p14:modId xmlns:p14="http://schemas.microsoft.com/office/powerpoint/2010/main" val="3392702451"/>
              </p:ext>
            </p:extLst>
          </p:nvPr>
        </p:nvGraphicFramePr>
        <p:xfrm>
          <a:off x="398780" y="2243455"/>
          <a:ext cx="2554605" cy="2657597"/>
        </p:xfrm>
        <a:graphic>
          <a:graphicData uri="http://schemas.openxmlformats.org/drawingml/2006/table">
            <a:tbl>
              <a:tblPr/>
              <a:tblGrid>
                <a:gridCol w="2554605">
                  <a:extLst>
                    <a:ext uri="{9D8B030D-6E8A-4147-A177-3AD203B41FA5}">
                      <a16:colId xmlns:a16="http://schemas.microsoft.com/office/drawing/2014/main" val="20000"/>
                    </a:ext>
                  </a:extLst>
                </a:gridCol>
              </a:tblGrid>
              <a:tr h="5276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Point2D</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9653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-x : int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-y : int</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16459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+getX( ) : int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+getY( ) : int</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7" name="Rectangle 7">
            <a:extLst>
              <a:ext uri="{FF2B5EF4-FFF2-40B4-BE49-F238E27FC236}">
                <a16:creationId xmlns:a16="http://schemas.microsoft.com/office/drawing/2014/main" id="{1D392D35-47A3-B656-D8A4-646ED759919C}"/>
              </a:ext>
            </a:extLst>
          </p:cNvPr>
          <p:cNvSpPr>
            <a:spLocks noGrp="1"/>
          </p:cNvSpPr>
          <p:nvPr>
            <p:ph idx="1"/>
            <p:custDataLst>
              <p:tags r:id="rId6"/>
            </p:custDataLst>
          </p:nvPr>
        </p:nvSpPr>
        <p:spPr>
          <a:xfrm>
            <a:off x="352012" y="1233710"/>
            <a:ext cx="428530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类的实现</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37</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1.2.2 UML</a:t>
            </a:r>
            <a:r>
              <a:rPr kumimoji="1" lang="zh-CN" altLang="en-US" dirty="0">
                <a:solidFill>
                  <a:schemeClr val="bg1"/>
                </a:solidFill>
              </a:rPr>
              <a:t>类的表示</a:t>
            </a:r>
            <a:r>
              <a:rPr kumimoji="1" lang="en-US" altLang="zh-CN" sz="2400" dirty="0">
                <a:solidFill>
                  <a:schemeClr val="bg1"/>
                </a:solidFill>
              </a:rPr>
              <a:t>3/3</a:t>
            </a:r>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309610" cy="405892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49555" lvl="1" indent="0" eaLnBrk="1" hangingPunct="1">
              <a:lnSpc>
                <a:spcPct val="150000"/>
              </a:lnSpc>
              <a:buNone/>
            </a:pPr>
            <a:endParaRPr lang="zh-CN" altLang="en-US" sz="2800" b="1" kern="0" dirty="0">
              <a:latin typeface="+mn-ea"/>
              <a:cs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3284539" y="1867392"/>
            <a:ext cx="5460681" cy="4275818"/>
          </a:xfrm>
          <a:prstGeom prst="rect">
            <a:avLst/>
          </a:prstGeom>
          <a:noFill/>
          <a:ln>
            <a:solidFill>
              <a:srgbClr val="104EA2"/>
            </a:solidFill>
            <a:prstDash val="dash"/>
          </a:ln>
        </p:spPr>
        <p:txBody>
          <a:bodyPr wrap="square" rtlCol="0" anchor="t">
            <a:noAutofit/>
          </a:bodyPr>
          <a:lstStyle/>
          <a:p>
            <a:pPr eaLnBrk="1" hangingPunct="1">
              <a:lnSpc>
                <a:spcPct val="90000"/>
              </a:lnSpc>
            </a:pPr>
            <a:r>
              <a:rPr lang="en-US" altLang="zh-CN" sz="2000" b="1" dirty="0">
                <a:solidFill>
                  <a:schemeClr val="tx1"/>
                </a:solidFill>
                <a:latin typeface="Helvetica" pitchFamily="2" charset="0"/>
                <a:sym typeface="+mn-ea"/>
              </a:rPr>
              <a:t>public class Point2D {</a:t>
            </a:r>
          </a:p>
          <a:p>
            <a:pPr indent="457200" eaLnBrk="1" hangingPunct="1">
              <a:lnSpc>
                <a:spcPct val="90000"/>
              </a:lnSpc>
            </a:pPr>
            <a:r>
              <a:rPr lang="en-US" altLang="zh-CN" sz="2000" b="1" dirty="0">
                <a:solidFill>
                  <a:schemeClr val="tx1"/>
                </a:solidFill>
                <a:latin typeface="Helvetica" pitchFamily="2" charset="0"/>
                <a:sym typeface="+mn-ea"/>
              </a:rPr>
              <a:t>private int x;</a:t>
            </a:r>
          </a:p>
          <a:p>
            <a:pPr indent="457200" eaLnBrk="1" hangingPunct="1">
              <a:lnSpc>
                <a:spcPct val="90000"/>
              </a:lnSpc>
            </a:pPr>
            <a:r>
              <a:rPr lang="en-US" altLang="zh-CN" sz="2000" b="1" dirty="0">
                <a:solidFill>
                  <a:schemeClr val="tx1"/>
                </a:solidFill>
                <a:latin typeface="Helvetica" pitchFamily="2" charset="0"/>
                <a:sym typeface="+mn-ea"/>
              </a:rPr>
              <a:t>private int y;</a:t>
            </a:r>
          </a:p>
          <a:p>
            <a:pPr indent="457200" eaLnBrk="1" hangingPunct="1">
              <a:lnSpc>
                <a:spcPct val="90000"/>
              </a:lnSpc>
            </a:pPr>
            <a:r>
              <a:rPr lang="en-US" altLang="zh-CN" sz="2000" b="1" dirty="0">
                <a:solidFill>
                  <a:schemeClr val="tx1"/>
                </a:solidFill>
                <a:latin typeface="Helvetica" pitchFamily="2" charset="0"/>
                <a:sym typeface="+mn-ea"/>
              </a:rPr>
              <a:t>public Point2D(int X, int Y){</a:t>
            </a:r>
          </a:p>
          <a:p>
            <a:pPr lvl="1" indent="457200" eaLnBrk="1" hangingPunct="1">
              <a:lnSpc>
                <a:spcPct val="90000"/>
              </a:lnSpc>
            </a:pPr>
            <a:r>
              <a:rPr lang="en-US" altLang="zh-CN" sz="2000" b="1" dirty="0">
                <a:solidFill>
                  <a:schemeClr val="tx1"/>
                </a:solidFill>
                <a:latin typeface="Helvetica" pitchFamily="2" charset="0"/>
                <a:sym typeface="+mn-ea"/>
              </a:rPr>
              <a:t>x</a:t>
            </a:r>
            <a:r>
              <a:rPr lang="zh-CN" altLang="en-US" sz="2000" b="1" dirty="0">
                <a:solidFill>
                  <a:schemeClr val="tx1"/>
                </a:solidFill>
                <a:latin typeface="Helvetica" pitchFamily="2" charset="0"/>
                <a:sym typeface="+mn-ea"/>
              </a:rPr>
              <a:t> </a:t>
            </a:r>
            <a:r>
              <a:rPr lang="en-US" altLang="zh-CN" sz="2000" b="1" dirty="0">
                <a:solidFill>
                  <a:schemeClr val="tx1"/>
                </a:solidFill>
                <a:latin typeface="Helvetica" pitchFamily="2" charset="0"/>
                <a:sym typeface="+mn-ea"/>
              </a:rPr>
              <a:t>=</a:t>
            </a:r>
            <a:r>
              <a:rPr lang="zh-CN" altLang="en-US" sz="2000" b="1" dirty="0">
                <a:solidFill>
                  <a:schemeClr val="tx1"/>
                </a:solidFill>
                <a:latin typeface="Helvetica" pitchFamily="2" charset="0"/>
                <a:sym typeface="+mn-ea"/>
              </a:rPr>
              <a:t> </a:t>
            </a:r>
            <a:r>
              <a:rPr lang="en-US" altLang="zh-CN" sz="2000" b="1" dirty="0">
                <a:latin typeface="Helvetica" pitchFamily="2" charset="0"/>
                <a:sym typeface="+mn-ea"/>
              </a:rPr>
              <a:t>X;</a:t>
            </a:r>
          </a:p>
          <a:p>
            <a:pPr lvl="1" indent="457200" eaLnBrk="1" hangingPunct="1">
              <a:lnSpc>
                <a:spcPct val="90000"/>
              </a:lnSpc>
            </a:pPr>
            <a:r>
              <a:rPr lang="en-US" altLang="zh-CN" sz="2000" b="1" dirty="0">
                <a:latin typeface="Helvetica" pitchFamily="2" charset="0"/>
                <a:sym typeface="+mn-ea"/>
              </a:rPr>
              <a:t>y</a:t>
            </a:r>
            <a:r>
              <a:rPr lang="zh-CN" altLang="en-US" sz="2000" b="1" dirty="0">
                <a:latin typeface="Helvetica" pitchFamily="2" charset="0"/>
                <a:sym typeface="+mn-ea"/>
              </a:rPr>
              <a:t> </a:t>
            </a:r>
            <a:r>
              <a:rPr lang="en-US" altLang="zh-CN" sz="2000" b="1" dirty="0">
                <a:latin typeface="Helvetica" pitchFamily="2" charset="0"/>
                <a:sym typeface="+mn-ea"/>
              </a:rPr>
              <a:t>=</a:t>
            </a:r>
            <a:r>
              <a:rPr lang="zh-CN" altLang="en-US" sz="2000" b="1" dirty="0">
                <a:latin typeface="Helvetica" pitchFamily="2" charset="0"/>
                <a:sym typeface="+mn-ea"/>
              </a:rPr>
              <a:t> </a:t>
            </a:r>
            <a:r>
              <a:rPr lang="en-US" altLang="zh-CN" sz="2000" b="1" dirty="0">
                <a:latin typeface="Helvetica" pitchFamily="2" charset="0"/>
                <a:sym typeface="+mn-ea"/>
              </a:rPr>
              <a:t>Y;</a:t>
            </a:r>
            <a:endParaRPr lang="en-US" altLang="zh-CN" sz="2000" b="1" dirty="0">
              <a:solidFill>
                <a:schemeClr val="tx1"/>
              </a:solidFill>
              <a:latin typeface="Helvetica" pitchFamily="2" charset="0"/>
              <a:sym typeface="+mn-ea"/>
            </a:endParaRPr>
          </a:p>
          <a:p>
            <a:pPr indent="457200" eaLnBrk="1" hangingPunct="1">
              <a:lnSpc>
                <a:spcPct val="90000"/>
              </a:lnSpc>
            </a:pPr>
            <a:r>
              <a:rPr lang="en-US" altLang="zh-CN" sz="2000" b="1" dirty="0">
                <a:solidFill>
                  <a:schemeClr val="tx1"/>
                </a:solidFill>
                <a:latin typeface="Helvetica" pitchFamily="2" charset="0"/>
                <a:sym typeface="+mn-ea"/>
              </a:rPr>
              <a:t>}</a:t>
            </a:r>
          </a:p>
          <a:p>
            <a:pPr indent="457200" eaLnBrk="1" hangingPunct="1">
              <a:lnSpc>
                <a:spcPct val="90000"/>
              </a:lnSpc>
            </a:pPr>
            <a:r>
              <a:rPr lang="en-US" altLang="zh-CN" sz="2000" b="1" dirty="0">
                <a:solidFill>
                  <a:schemeClr val="tx1"/>
                </a:solidFill>
                <a:latin typeface="Helvetica" pitchFamily="2" charset="0"/>
                <a:sym typeface="+mn-ea"/>
              </a:rPr>
              <a:t>public int getX() {</a:t>
            </a:r>
          </a:p>
          <a:p>
            <a:pPr marL="457200" lvl="1" indent="457200" eaLnBrk="1" hangingPunct="1">
              <a:lnSpc>
                <a:spcPct val="90000"/>
              </a:lnSpc>
            </a:pPr>
            <a:r>
              <a:rPr lang="en-US" altLang="zh-CN" sz="2000" b="1" dirty="0">
                <a:solidFill>
                  <a:schemeClr val="tx1"/>
                </a:solidFill>
                <a:latin typeface="Helvetica" pitchFamily="2" charset="0"/>
                <a:sym typeface="+mn-ea"/>
              </a:rPr>
              <a:t>return x;</a:t>
            </a:r>
          </a:p>
          <a:p>
            <a:pPr indent="457200" eaLnBrk="1" hangingPunct="1">
              <a:lnSpc>
                <a:spcPct val="90000"/>
              </a:lnSpc>
            </a:pPr>
            <a:r>
              <a:rPr lang="en-US" altLang="zh-CN" sz="2000" b="1" dirty="0">
                <a:solidFill>
                  <a:schemeClr val="tx1"/>
                </a:solidFill>
                <a:latin typeface="Helvetica" pitchFamily="2" charset="0"/>
                <a:sym typeface="+mn-ea"/>
              </a:rPr>
              <a:t>}</a:t>
            </a:r>
          </a:p>
          <a:p>
            <a:pPr indent="457200" eaLnBrk="1" hangingPunct="1">
              <a:lnSpc>
                <a:spcPct val="90000"/>
              </a:lnSpc>
            </a:pPr>
            <a:r>
              <a:rPr lang="en-US" altLang="zh-CN" sz="2000" b="1" dirty="0">
                <a:latin typeface="Helvetica" pitchFamily="2" charset="0"/>
                <a:sym typeface="+mn-ea"/>
              </a:rPr>
              <a:t>public int getY() {</a:t>
            </a:r>
            <a:endParaRPr lang="en-US" altLang="zh-CN" sz="2000" b="1" dirty="0">
              <a:solidFill>
                <a:schemeClr val="tx1"/>
              </a:solidFill>
              <a:latin typeface="Helvetica" pitchFamily="2" charset="0"/>
              <a:sym typeface="+mn-ea"/>
            </a:endParaRPr>
          </a:p>
          <a:p>
            <a:pPr marL="457200" lvl="1" indent="457200" eaLnBrk="1" hangingPunct="1">
              <a:lnSpc>
                <a:spcPct val="90000"/>
              </a:lnSpc>
            </a:pPr>
            <a:r>
              <a:rPr lang="en-US" altLang="zh-CN" sz="2000" b="1" dirty="0">
                <a:latin typeface="Helvetica" pitchFamily="2" charset="0"/>
                <a:sym typeface="+mn-ea"/>
              </a:rPr>
              <a:t>return Y;</a:t>
            </a:r>
            <a:endParaRPr lang="en-US" altLang="zh-CN" sz="2000" b="1" dirty="0">
              <a:solidFill>
                <a:schemeClr val="tx1"/>
              </a:solidFill>
              <a:latin typeface="Helvetica" pitchFamily="2" charset="0"/>
              <a:sym typeface="+mn-ea"/>
            </a:endParaRPr>
          </a:p>
          <a:p>
            <a:pPr indent="457200" eaLnBrk="1" hangingPunct="1">
              <a:lnSpc>
                <a:spcPct val="90000"/>
              </a:lnSpc>
            </a:pPr>
            <a:r>
              <a:rPr lang="en-US" altLang="zh-CN" sz="2000" b="1" dirty="0">
                <a:latin typeface="Helvetica" pitchFamily="2" charset="0"/>
                <a:sym typeface="+mn-ea"/>
              </a:rPr>
              <a:t>}</a:t>
            </a:r>
            <a:endParaRPr lang="en-US" altLang="zh-CN" sz="2000" b="1" dirty="0">
              <a:solidFill>
                <a:schemeClr val="tx1"/>
              </a:solidFill>
              <a:latin typeface="Helvetica" pitchFamily="2" charset="0"/>
              <a:sym typeface="+mn-ea"/>
            </a:endParaRPr>
          </a:p>
          <a:p>
            <a:pPr eaLnBrk="1" hangingPunct="1">
              <a:lnSpc>
                <a:spcPct val="90000"/>
              </a:lnSpc>
            </a:pPr>
            <a:r>
              <a:rPr lang="en-US" altLang="zh-CN" sz="2000" b="1" dirty="0">
                <a:solidFill>
                  <a:schemeClr val="tx1"/>
                </a:solidFill>
                <a:latin typeface="Helvetica" pitchFamily="2" charset="0"/>
                <a:sym typeface="+mn-ea"/>
              </a:rPr>
              <a:t>}</a:t>
            </a:r>
            <a:endParaRPr lang="zh-CN" altLang="en-US" sz="2000" b="1" dirty="0">
              <a:latin typeface="Helvetica" pitchFamily="2" charset="0"/>
              <a:sym typeface="+mn-ea"/>
            </a:endParaRPr>
          </a:p>
        </p:txBody>
      </p:sp>
      <p:graphicFrame>
        <p:nvGraphicFramePr>
          <p:cNvPr id="20" name="Group 12"/>
          <p:cNvGraphicFramePr>
            <a:graphicFrameLocks noGrp="1"/>
          </p:cNvGraphicFramePr>
          <p:nvPr>
            <p:custDataLst>
              <p:tags r:id="rId5"/>
            </p:custDataLst>
            <p:extLst>
              <p:ext uri="{D42A27DB-BD31-4B8C-83A1-F6EECF244321}">
                <p14:modId xmlns:p14="http://schemas.microsoft.com/office/powerpoint/2010/main" val="3373448946"/>
              </p:ext>
            </p:extLst>
          </p:nvPr>
        </p:nvGraphicFramePr>
        <p:xfrm>
          <a:off x="398780" y="2243455"/>
          <a:ext cx="2554605" cy="2657597"/>
        </p:xfrm>
        <a:graphic>
          <a:graphicData uri="http://schemas.openxmlformats.org/drawingml/2006/table">
            <a:tbl>
              <a:tblPr/>
              <a:tblGrid>
                <a:gridCol w="2554605">
                  <a:extLst>
                    <a:ext uri="{9D8B030D-6E8A-4147-A177-3AD203B41FA5}">
                      <a16:colId xmlns:a16="http://schemas.microsoft.com/office/drawing/2014/main" val="20000"/>
                    </a:ext>
                  </a:extLst>
                </a:gridCol>
              </a:tblGrid>
              <a:tr h="527685">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Point2D</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965322">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-x : int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-y : int</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1"/>
                  </a:ext>
                </a:extLst>
              </a:tr>
              <a:tr h="1164590">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+getX( ) : int</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pPr>
                      <a:r>
                        <a:rPr kumimoji="0" lang="en-US" altLang="zh-CN" sz="2600" b="0" i="0" u="none" strike="noStrike" cap="none" normalizeH="0" baseline="0">
                          <a:ln>
                            <a:noFill/>
                          </a:ln>
                          <a:solidFill>
                            <a:schemeClr val="tx1"/>
                          </a:solidFill>
                          <a:effectLst/>
                          <a:latin typeface="Helvetica" pitchFamily="2" charset="0"/>
                          <a:ea typeface="宋体" panose="02010600030101010101" pitchFamily="2" charset="-122"/>
                        </a:rPr>
                        <a:t>+getY( ) : int</a:t>
                      </a:r>
                    </a:p>
                  </a:txBody>
                  <a:tcPr marL="90000" marR="90000" marT="46797" marB="46797"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2"/>
                  </a:ext>
                </a:extLst>
              </a:tr>
            </a:tbl>
          </a:graphicData>
        </a:graphic>
      </p:graphicFrame>
      <p:sp>
        <p:nvSpPr>
          <p:cNvPr id="7" name="Rectangle 7">
            <a:extLst>
              <a:ext uri="{FF2B5EF4-FFF2-40B4-BE49-F238E27FC236}">
                <a16:creationId xmlns:a16="http://schemas.microsoft.com/office/drawing/2014/main" id="{574D6FC4-6A64-B3C7-EE27-E7AAE505149E}"/>
              </a:ext>
            </a:extLst>
          </p:cNvPr>
          <p:cNvSpPr>
            <a:spLocks noGrp="1"/>
          </p:cNvSpPr>
          <p:nvPr>
            <p:ph idx="1"/>
            <p:custDataLst>
              <p:tags r:id="rId6"/>
            </p:custDataLst>
          </p:nvPr>
        </p:nvSpPr>
        <p:spPr>
          <a:xfrm>
            <a:off x="352012" y="1233710"/>
            <a:ext cx="428530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UML</a:t>
            </a:r>
            <a:r>
              <a:rPr kumimoji="1" lang="zh-CN" altLang="en-US" sz="2700" b="1" dirty="0">
                <a:solidFill>
                  <a:srgbClr val="104EA2"/>
                </a:solidFill>
              </a:rPr>
              <a:t>类的实现</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473075" y="1339215"/>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endParaRPr kumimoji="1" lang="en-US" sz="2800" b="1" dirty="0"/>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38</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1/15</a:t>
            </a:r>
          </a:p>
        </p:txBody>
      </p:sp>
      <p:pic>
        <p:nvPicPr>
          <p:cNvPr id="11" name="西北工业大学"/>
          <p:cNvPicPr>
            <a:picLocks noChangeAspect="1"/>
          </p:cNvPicPr>
          <p:nvPr>
            <p:custDataLst>
              <p:tags r:id="rId3"/>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8" cstate="screen"/>
          <a:stretch>
            <a:fillRect/>
          </a:stretch>
        </p:blipFill>
        <p:spPr>
          <a:xfrm>
            <a:off x="6868160" y="342900"/>
            <a:ext cx="431800" cy="431800"/>
          </a:xfrm>
          <a:prstGeom prst="rect">
            <a:avLst/>
          </a:prstGeom>
        </p:spPr>
      </p:pic>
      <p:sp>
        <p:nvSpPr>
          <p:cNvPr id="16" name="内容占位符 2"/>
          <p:cNvSpPr txBox="1"/>
          <p:nvPr/>
        </p:nvSpPr>
        <p:spPr>
          <a:xfrm>
            <a:off x="352012" y="2143393"/>
            <a:ext cx="8527828" cy="315341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zh-CN" altLang="en-US" sz="2400" b="1" dirty="0">
                <a:latin typeface="等线" panose="02010600030101010101" charset="-122"/>
                <a:ea typeface="等线" panose="02010600030101010101" charset="-122"/>
                <a:sym typeface="+mn-ea"/>
              </a:rPr>
              <a:t>面向对象中定义的类之间关系包括：</a:t>
            </a:r>
            <a:endParaRPr lang="en-US" altLang="zh-CN" sz="2400" b="1" dirty="0">
              <a:latin typeface="等线" panose="02010600030101010101" charset="-122"/>
              <a:ea typeface="等线" panose="02010600030101010101" charset="-122"/>
            </a:endParaRPr>
          </a:p>
          <a:p>
            <a:pPr lvl="1" indent="-436245">
              <a:lnSpc>
                <a:spcPct val="150000"/>
              </a:lnSpc>
            </a:pPr>
            <a:r>
              <a:rPr lang="zh-CN" altLang="en-US" sz="2400" b="1" dirty="0">
                <a:solidFill>
                  <a:srgbClr val="C00000"/>
                </a:solidFill>
                <a:latin typeface="等线" panose="02010600030101010101" charset="-122"/>
                <a:ea typeface="等线" panose="02010600030101010101" charset="-122"/>
                <a:sym typeface="+mn-ea"/>
              </a:rPr>
              <a:t>依赖关系</a:t>
            </a:r>
            <a:r>
              <a:rPr lang="zh-CN" altLang="en-US" sz="2400" b="1" dirty="0">
                <a:latin typeface="等线" panose="02010600030101010101" charset="-122"/>
                <a:ea typeface="等线" panose="02010600030101010101" charset="-122"/>
                <a:sym typeface="+mn-ea"/>
              </a:rPr>
              <a:t>：典型的瞬时关系，不维护类的对象。</a:t>
            </a:r>
            <a:endParaRPr lang="en-US" altLang="zh-CN" sz="2400" b="1" dirty="0">
              <a:latin typeface="等线" panose="02010600030101010101" charset="-122"/>
              <a:ea typeface="等线" panose="02010600030101010101" charset="-122"/>
              <a:sym typeface="+mn-ea"/>
            </a:endParaRPr>
          </a:p>
          <a:p>
            <a:pPr lvl="1" indent="-436245">
              <a:lnSpc>
                <a:spcPct val="150000"/>
              </a:lnSpc>
            </a:pPr>
            <a:r>
              <a:rPr lang="zh-CN" altLang="en-US" sz="2400" b="1" dirty="0">
                <a:solidFill>
                  <a:srgbClr val="C00000"/>
                </a:solidFill>
                <a:latin typeface="等线" panose="02010600030101010101" charset="-122"/>
                <a:ea typeface="等线" panose="02010600030101010101" charset="-122"/>
                <a:sym typeface="+mn-ea"/>
              </a:rPr>
              <a:t>关联关系</a:t>
            </a:r>
            <a:r>
              <a:rPr lang="zh-CN" altLang="en-US" sz="2400" b="1" dirty="0">
                <a:latin typeface="等线" panose="02010600030101010101" charset="-122"/>
                <a:ea typeface="等线" panose="02010600030101010101" charset="-122"/>
                <a:sym typeface="+mn-ea"/>
              </a:rPr>
              <a:t>：最重要和最常用的。</a:t>
            </a:r>
            <a:endParaRPr lang="en-US" altLang="zh-CN" sz="2400" b="1" dirty="0">
              <a:latin typeface="等线" panose="02010600030101010101" charset="-122"/>
              <a:ea typeface="等线" panose="02010600030101010101" charset="-122"/>
              <a:sym typeface="+mn-ea"/>
            </a:endParaRPr>
          </a:p>
          <a:p>
            <a:pPr lvl="1" indent="-436245">
              <a:lnSpc>
                <a:spcPct val="150000"/>
              </a:lnSpc>
            </a:pPr>
            <a:r>
              <a:rPr lang="zh-CN" altLang="en-US" sz="2400" b="1" dirty="0">
                <a:solidFill>
                  <a:srgbClr val="C00000"/>
                </a:solidFill>
                <a:latin typeface="等线" panose="02010600030101010101" charset="-122"/>
                <a:ea typeface="等线" panose="02010600030101010101" charset="-122"/>
                <a:sym typeface="+mn-ea"/>
              </a:rPr>
              <a:t>聚合关系</a:t>
            </a:r>
            <a:r>
              <a:rPr lang="zh-CN" altLang="en-US" sz="2400" b="1" dirty="0">
                <a:latin typeface="等线" panose="02010600030101010101" charset="-122"/>
                <a:ea typeface="等线" panose="02010600030101010101" charset="-122"/>
                <a:sym typeface="+mn-ea"/>
              </a:rPr>
              <a:t>：特殊的关联关系，包括</a:t>
            </a:r>
            <a:r>
              <a:rPr lang="zh-CN" altLang="en-US" sz="2400" b="1" dirty="0">
                <a:solidFill>
                  <a:srgbClr val="C00000"/>
                </a:solidFill>
                <a:latin typeface="等线" panose="02010600030101010101" charset="-122"/>
                <a:ea typeface="等线" panose="02010600030101010101" charset="-122"/>
                <a:sym typeface="+mn-ea"/>
              </a:rPr>
              <a:t>基本聚合和组合聚合</a:t>
            </a:r>
            <a:r>
              <a:rPr lang="zh-CN" altLang="en-US" sz="2400" b="1" dirty="0">
                <a:latin typeface="等线" panose="02010600030101010101" charset="-122"/>
                <a:ea typeface="等线" panose="02010600030101010101" charset="-122"/>
                <a:sym typeface="+mn-ea"/>
              </a:rPr>
              <a:t>。</a:t>
            </a:r>
            <a:endParaRPr lang="en-US" altLang="zh-CN" sz="2400" b="1" dirty="0">
              <a:latin typeface="等线" panose="02010600030101010101" charset="-122"/>
              <a:ea typeface="等线" panose="02010600030101010101" charset="-122"/>
              <a:sym typeface="+mn-ea"/>
            </a:endParaRPr>
          </a:p>
          <a:p>
            <a:pPr lvl="1" indent="-436245">
              <a:lnSpc>
                <a:spcPct val="150000"/>
              </a:lnSpc>
            </a:pPr>
            <a:r>
              <a:rPr lang="zh-CN" altLang="en-US" sz="2400" b="1" dirty="0">
                <a:solidFill>
                  <a:srgbClr val="C00000"/>
                </a:solidFill>
                <a:latin typeface="等线" panose="02010600030101010101" charset="-122"/>
                <a:ea typeface="等线" panose="02010600030101010101" charset="-122"/>
                <a:sym typeface="+mn-ea"/>
              </a:rPr>
              <a:t>继承关系</a:t>
            </a:r>
            <a:r>
              <a:rPr lang="zh-CN" altLang="en-US" sz="2400" b="1" dirty="0">
                <a:latin typeface="等线" panose="02010600030101010101" charset="-122"/>
                <a:ea typeface="等线" panose="02010600030101010101" charset="-122"/>
                <a:sym typeface="+mn-ea"/>
              </a:rPr>
              <a:t>：最重要和最常用的。</a:t>
            </a: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2604BF8D-809F-ACEE-08A3-356976914AC1}"/>
              </a:ext>
            </a:extLst>
          </p:cNvPr>
          <p:cNvSpPr>
            <a:spLocks noGrp="1"/>
          </p:cNvSpPr>
          <p:nvPr>
            <p:ph idx="1"/>
            <p:custDataLst>
              <p:tags r:id="rId5"/>
            </p:custDataLst>
          </p:nvPr>
        </p:nvSpPr>
        <p:spPr>
          <a:xfrm>
            <a:off x="352012" y="1233710"/>
            <a:ext cx="5282434"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类之间的关系是系统设计的关键</a:t>
            </a:r>
            <a:endParaRPr kumimoji="1" lang="en-US" altLang="zh-CN" sz="2700" b="1" dirty="0">
              <a:solidFill>
                <a:srgbClr val="104EA2"/>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39</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2/15</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036560" cy="2428331"/>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buFont typeface="Arial" panose="020B0604020202020204" pitchFamily="34" charset="0"/>
              <a:buChar char="•"/>
            </a:pPr>
            <a:r>
              <a:rPr kumimoji="1" lang="zh-CN" altLang="en-US" sz="2400" b="1" dirty="0">
                <a:latin typeface="+mn-ea"/>
                <a:cs typeface="+mn-ea"/>
              </a:rPr>
              <a:t>两个类之间的关联关系是一种</a:t>
            </a:r>
            <a:r>
              <a:rPr kumimoji="1" lang="zh-CN" altLang="en-US" sz="2400" b="1" dirty="0">
                <a:solidFill>
                  <a:srgbClr val="C00000"/>
                </a:solidFill>
                <a:latin typeface="+mn-ea"/>
                <a:cs typeface="+mn-ea"/>
              </a:rPr>
              <a:t>强依赖关系</a:t>
            </a:r>
            <a:r>
              <a:rPr kumimoji="1" lang="zh-CN" altLang="en-US" sz="2400" b="1" dirty="0">
                <a:latin typeface="+mn-ea"/>
                <a:cs typeface="+mn-ea"/>
              </a:rPr>
              <a:t>，表明它们之间存在长期的关联。</a:t>
            </a:r>
            <a:r>
              <a:rPr kumimoji="1" lang="zh-CN" altLang="en-US" sz="2400" b="1" dirty="0">
                <a:latin typeface="+mn-ea"/>
                <a:cs typeface="+mn-ea"/>
                <a:sym typeface="+mn-ea"/>
              </a:rPr>
              <a:t>关联关系通常被解读为</a:t>
            </a:r>
            <a:r>
              <a:rPr kumimoji="1" lang="en-US" altLang="zh-CN" sz="2400" b="1" dirty="0">
                <a:latin typeface="+mn-ea"/>
                <a:cs typeface="+mn-ea"/>
                <a:sym typeface="+mn-ea"/>
              </a:rPr>
              <a:t>“</a:t>
            </a:r>
            <a:r>
              <a:rPr kumimoji="1" lang="zh-CN" altLang="en-US" sz="2400" b="1" dirty="0">
                <a:latin typeface="+mn-ea"/>
                <a:cs typeface="+mn-ea"/>
                <a:sym typeface="+mn-ea"/>
              </a:rPr>
              <a:t>...拥有...”，</a:t>
            </a:r>
            <a:r>
              <a:rPr kumimoji="1" lang="zh-CN" altLang="en-US" sz="2400" b="1" dirty="0">
                <a:latin typeface="+mn-ea"/>
                <a:cs typeface="+mn-ea"/>
              </a:rPr>
              <a:t>这种关系可以是单向的或双向的。</a:t>
            </a:r>
          </a:p>
          <a:p>
            <a:pPr lvl="1">
              <a:lnSpc>
                <a:spcPct val="150000"/>
              </a:lnSpc>
              <a:buFont typeface="Arial" panose="020B0604020202020204" pitchFamily="34" charset="0"/>
              <a:buChar char="•"/>
            </a:pPr>
            <a:r>
              <a:rPr lang="zh-CN" altLang="en-US" sz="2055" b="1" kern="0" noProof="0" dirty="0">
                <a:ln>
                  <a:noFill/>
                </a:ln>
                <a:solidFill>
                  <a:schemeClr val="tx1"/>
                </a:solidFill>
                <a:effectLst/>
                <a:uLnTx/>
                <a:uFillTx/>
                <a:latin typeface="Verdana" panose="020B0604030504040204" pitchFamily="34" charset="0"/>
                <a:cs typeface="+mn-ea"/>
                <a:sym typeface="+mn-ea"/>
              </a:rPr>
              <a:t>例如</a:t>
            </a:r>
            <a:r>
              <a:rPr lang="zh-CN" altLang="en-US" sz="2055" b="1" kern="0" dirty="0">
                <a:solidFill>
                  <a:schemeClr val="tx1"/>
                </a:solidFill>
                <a:latin typeface="Verdana" panose="020B0604030504040204" pitchFamily="34" charset="0"/>
                <a:cs typeface="+mn-ea"/>
                <a:sym typeface="+mn-ea"/>
              </a:rPr>
              <a:t>，</a:t>
            </a:r>
            <a:r>
              <a:rPr lang="en-US" altLang="zh-CN" sz="2055" b="1" kern="0" noProof="0" dirty="0">
                <a:ln>
                  <a:noFill/>
                </a:ln>
                <a:solidFill>
                  <a:srgbClr val="000000"/>
                </a:solidFill>
                <a:effectLst/>
                <a:uLnTx/>
                <a:uFillTx/>
                <a:latin typeface="Times New Roman" panose="02020603050405020304" pitchFamily="18" charset="0"/>
                <a:cs typeface="+mn-ea"/>
                <a:sym typeface="+mn-ea"/>
              </a:rPr>
              <a:t> </a:t>
            </a:r>
            <a:r>
              <a:rPr lang="en-US" altLang="zh-CN" b="1" kern="0" noProof="0" dirty="0">
                <a:ln>
                  <a:noFill/>
                </a:ln>
                <a:solidFill>
                  <a:srgbClr val="000000"/>
                </a:solidFill>
                <a:effectLst/>
                <a:uLnTx/>
                <a:uFillTx/>
                <a:latin typeface="Helvetica" pitchFamily="2" charset="0"/>
                <a:cs typeface="+mn-ea"/>
                <a:sym typeface="+mn-ea"/>
              </a:rPr>
              <a:t>a Client </a:t>
            </a:r>
            <a:r>
              <a:rPr lang="en-US" altLang="zh-CN" b="1" kern="0" noProof="0" dirty="0">
                <a:ln>
                  <a:noFill/>
                </a:ln>
                <a:solidFill>
                  <a:srgbClr val="C00000"/>
                </a:solidFill>
                <a:effectLst/>
                <a:uLnTx/>
                <a:uFillTx/>
                <a:latin typeface="Helvetica" pitchFamily="2" charset="0"/>
                <a:cs typeface="+mn-ea"/>
                <a:sym typeface="+mn-ea"/>
              </a:rPr>
              <a:t>has</a:t>
            </a:r>
            <a:r>
              <a:rPr lang="en-US" altLang="zh-CN" b="1" kern="0" noProof="0" dirty="0">
                <a:ln>
                  <a:noFill/>
                </a:ln>
                <a:solidFill>
                  <a:srgbClr val="000000"/>
                </a:solidFill>
                <a:effectLst/>
                <a:uLnTx/>
                <a:uFillTx/>
                <a:latin typeface="Helvetica" pitchFamily="2" charset="0"/>
                <a:cs typeface="+mn-ea"/>
                <a:sym typeface="+mn-ea"/>
              </a:rPr>
              <a:t> a </a:t>
            </a:r>
            <a:r>
              <a:rPr lang="en-US" altLang="zh-CN" b="1" kern="0" noProof="0" dirty="0" err="1">
                <a:ln>
                  <a:noFill/>
                </a:ln>
                <a:solidFill>
                  <a:srgbClr val="000000"/>
                </a:solidFill>
                <a:effectLst/>
                <a:uLnTx/>
                <a:uFillTx/>
                <a:latin typeface="Helvetica" pitchFamily="2" charset="0"/>
                <a:cs typeface="+mn-ea"/>
                <a:sym typeface="+mn-ea"/>
              </a:rPr>
              <a:t>BankAccount</a:t>
            </a:r>
            <a:r>
              <a:rPr kumimoji="1" lang="zh-CN" altLang="en-US" b="1" kern="0" noProof="0" dirty="0" err="1">
                <a:ln>
                  <a:noFill/>
                </a:ln>
                <a:solidFill>
                  <a:srgbClr val="000000"/>
                </a:solidFill>
                <a:effectLst/>
                <a:uLnTx/>
                <a:uFillTx/>
                <a:latin typeface="Helvetica" pitchFamily="2" charset="0"/>
                <a:cs typeface="+mn-ea"/>
                <a:sym typeface="+mn-ea"/>
              </a:rPr>
              <a:t>。这里，</a:t>
            </a:r>
            <a:r>
              <a:rPr kumimoji="1" lang="en-US" altLang="zh-CN" b="1" kern="0" noProof="0" dirty="0" err="1">
                <a:ln>
                  <a:noFill/>
                </a:ln>
                <a:solidFill>
                  <a:srgbClr val="000000"/>
                </a:solidFill>
                <a:effectLst/>
                <a:uLnTx/>
                <a:uFillTx/>
                <a:latin typeface="Helvetica" pitchFamily="2" charset="0"/>
                <a:cs typeface="+mn-ea"/>
                <a:sym typeface="+mn-ea"/>
              </a:rPr>
              <a:t>Client</a:t>
            </a:r>
            <a:r>
              <a:rPr kumimoji="1" lang="zh-CN" altLang="en-US" b="1" kern="0" noProof="0" dirty="0" err="1">
                <a:ln>
                  <a:noFill/>
                </a:ln>
                <a:solidFill>
                  <a:srgbClr val="000000"/>
                </a:solidFill>
                <a:effectLst/>
                <a:uLnTx/>
                <a:uFillTx/>
                <a:latin typeface="Helvetica" pitchFamily="2" charset="0"/>
                <a:cs typeface="+mn-ea"/>
                <a:sym typeface="+mn-ea"/>
              </a:rPr>
              <a:t>和</a:t>
            </a:r>
            <a:r>
              <a:rPr kumimoji="1" lang="en-US" altLang="zh-CN" b="1" kern="0" noProof="0" dirty="0" err="1">
                <a:ln>
                  <a:noFill/>
                </a:ln>
                <a:solidFill>
                  <a:srgbClr val="000000"/>
                </a:solidFill>
                <a:effectLst/>
                <a:uLnTx/>
                <a:uFillTx/>
                <a:latin typeface="Helvetica" pitchFamily="2" charset="0"/>
                <a:cs typeface="+mn-ea"/>
                <a:sym typeface="+mn-ea"/>
              </a:rPr>
              <a:t>BankAccount</a:t>
            </a:r>
            <a:r>
              <a:rPr kumimoji="1" lang="zh-CN" altLang="en-US" b="1" kern="0" noProof="0" dirty="0" err="1">
                <a:ln>
                  <a:noFill/>
                </a:ln>
                <a:solidFill>
                  <a:srgbClr val="000000"/>
                </a:solidFill>
                <a:effectLst/>
                <a:uLnTx/>
                <a:uFillTx/>
                <a:latin typeface="Helvetica" pitchFamily="2" charset="0"/>
                <a:cs typeface="+mn-ea"/>
                <a:sym typeface="+mn-ea"/>
              </a:rPr>
              <a:t>之间有关联。</a:t>
            </a:r>
            <a:endParaRPr kumimoji="0" lang="zh-CN" altLang="en-US" sz="2055" b="1" i="0" u="none" strike="noStrike" kern="0" cap="none" spc="0" normalizeH="0" baseline="0" noProof="0" dirty="0">
              <a:ln>
                <a:noFill/>
              </a:ln>
              <a:solidFill>
                <a:srgbClr val="000000"/>
              </a:solidFill>
              <a:effectLst/>
              <a:uLnTx/>
              <a:uFillTx/>
              <a:latin typeface="Helvetica" pitchFamily="2" charset="0"/>
              <a:cs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2192AEAD-42FF-D443-EDF9-50882F8CFCE0}"/>
              </a:ext>
            </a:extLst>
          </p:cNvPr>
          <p:cNvSpPr>
            <a:spLocks noGrp="1"/>
          </p:cNvSpPr>
          <p:nvPr>
            <p:ph idx="1"/>
            <p:custDataLst>
              <p:tags r:id="rId5"/>
            </p:custDataLst>
          </p:nvPr>
        </p:nvSpPr>
        <p:spPr>
          <a:xfrm>
            <a:off x="352012" y="1233710"/>
            <a:ext cx="5282434"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关联关系（</a:t>
            </a:r>
            <a:r>
              <a:rPr kumimoji="1" lang="en-US" altLang="zh-CN" sz="2700" b="1" dirty="0">
                <a:solidFill>
                  <a:srgbClr val="104EA2"/>
                </a:solidFill>
              </a:rPr>
              <a:t>Association</a:t>
            </a:r>
            <a:r>
              <a:rPr kumimoji="1" lang="zh-CN" altLang="en-US" sz="2700" b="1" dirty="0">
                <a:solidFill>
                  <a:srgbClr val="104EA2"/>
                </a:solidFill>
              </a:rPr>
              <a:t>）</a:t>
            </a:r>
            <a:endParaRPr kumimoji="1" lang="en-US" altLang="zh-CN" sz="2700" b="1" dirty="0">
              <a:solidFill>
                <a:srgbClr val="104EA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a:t>
            </a:fld>
            <a:endParaRPr kumimoji="1" lang="zh-CN" altLang="en-US" sz="900"/>
          </a:p>
        </p:txBody>
      </p:sp>
      <p:sp>
        <p:nvSpPr>
          <p:cNvPr id="2" name="标题 1"/>
          <p:cNvSpPr>
            <a:spLocks noGrp="1"/>
          </p:cNvSpPr>
          <p:nvPr>
            <p:ph type="title"/>
          </p:nvPr>
        </p:nvSpPr>
        <p:spPr>
          <a:xfrm>
            <a:off x="137160" y="262890"/>
            <a:ext cx="69094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rPr>
              <a:t>1/9</a:t>
            </a:r>
          </a:p>
        </p:txBody>
      </p:sp>
      <p:pic>
        <p:nvPicPr>
          <p:cNvPr id="11" name="西北工业大学"/>
          <p:cNvPicPr>
            <a:picLocks noChangeAspect="1"/>
          </p:cNvPicPr>
          <p:nvPr>
            <p:custDataLst>
              <p:tags r:id="rId2"/>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484505" y="1306195"/>
            <a:ext cx="8191500" cy="3547110"/>
          </a:xfrm>
          <a:prstGeom prst="rect">
            <a:avLst/>
          </a:prstGeom>
          <a:noFill/>
        </p:spPr>
        <p:txBody>
          <a:bodyPr wrap="square" rtlCol="0" anchor="t">
            <a:noAutofit/>
          </a:bodyPr>
          <a:lstStyle/>
          <a:p>
            <a:pPr lvl="0" algn="l" eaLnBrk="1" hangingPunct="1">
              <a:lnSpc>
                <a:spcPct val="150000"/>
              </a:lnSpc>
              <a:spcBef>
                <a:spcPts val="500"/>
              </a:spcBef>
              <a:buClrTx/>
              <a:buSzTx/>
            </a:pPr>
            <a:r>
              <a:rPr kumimoji="1" lang="en-US" altLang="zh-CN" sz="2800" b="1" dirty="0">
                <a:solidFill>
                  <a:schemeClr val="tx1"/>
                </a:solidFill>
                <a:latin typeface="+mn-ea"/>
                <a:cs typeface="+mn-ea"/>
                <a:sym typeface="+mn-ea"/>
              </a:rPr>
              <a:t>从最简单的角度看，每个软件应用程序由两个基本的部分组成：</a:t>
            </a:r>
            <a:endParaRPr kumimoji="1" lang="en-US" altLang="zh-CN" sz="2800" b="1" dirty="0">
              <a:solidFill>
                <a:schemeClr val="tx1"/>
              </a:solidFill>
              <a:latin typeface="+mn-ea"/>
              <a:cs typeface="+mn-ea"/>
            </a:endParaRPr>
          </a:p>
          <a:p>
            <a:pPr marL="685800" lvl="1" indent="-228600" algn="l" eaLnBrk="1" hangingPunct="1">
              <a:lnSpc>
                <a:spcPct val="150000"/>
              </a:lnSpc>
              <a:spcBef>
                <a:spcPts val="500"/>
              </a:spcBef>
              <a:buClrTx/>
              <a:buSzTx/>
              <a:buFont typeface="Arial" panose="020B0604020202020204" pitchFamily="34" charset="0"/>
              <a:buChar char="•"/>
            </a:pPr>
            <a:r>
              <a:rPr kumimoji="1" lang="en-US" altLang="zh-CN" sz="2800" b="1" dirty="0">
                <a:solidFill>
                  <a:srgbClr val="C00000"/>
                </a:solidFill>
                <a:latin typeface="+mn-ea"/>
                <a:cs typeface="+mn-ea"/>
                <a:sym typeface="+mn-ea"/>
              </a:rPr>
              <a:t>数据</a:t>
            </a:r>
            <a:r>
              <a:rPr kumimoji="1" lang="en-US" altLang="zh-CN" sz="2800" b="1" dirty="0">
                <a:solidFill>
                  <a:schemeClr val="tx1"/>
                </a:solidFill>
                <a:latin typeface="+mn-ea"/>
                <a:cs typeface="+mn-ea"/>
                <a:sym typeface="+mn-ea"/>
              </a:rPr>
              <a:t>：变量、常量</a:t>
            </a:r>
            <a:endParaRPr kumimoji="1" lang="en-US" altLang="zh-CN" sz="2800" b="1" dirty="0">
              <a:solidFill>
                <a:schemeClr val="tx1"/>
              </a:solidFill>
              <a:latin typeface="+mn-ea"/>
              <a:cs typeface="+mn-ea"/>
            </a:endParaRPr>
          </a:p>
          <a:p>
            <a:pPr marL="685800" lvl="1" indent="-228600" algn="l" eaLnBrk="1" hangingPunct="1">
              <a:lnSpc>
                <a:spcPct val="150000"/>
              </a:lnSpc>
              <a:spcBef>
                <a:spcPts val="500"/>
              </a:spcBef>
              <a:buClrTx/>
              <a:buSzTx/>
              <a:buFont typeface="Arial" panose="020B0604020202020204" pitchFamily="34" charset="0"/>
              <a:buChar char="•"/>
            </a:pPr>
            <a:r>
              <a:rPr kumimoji="1" lang="en-US" altLang="zh-CN" sz="2800" b="1" dirty="0">
                <a:solidFill>
                  <a:srgbClr val="C00000"/>
                </a:solidFill>
                <a:latin typeface="+mn-ea"/>
                <a:cs typeface="+mn-ea"/>
                <a:sym typeface="+mn-ea"/>
              </a:rPr>
              <a:t>函数</a:t>
            </a:r>
            <a:r>
              <a:rPr kumimoji="1" lang="en-US" altLang="zh-CN" sz="2800" b="1" dirty="0">
                <a:solidFill>
                  <a:schemeClr val="tx1"/>
                </a:solidFill>
                <a:latin typeface="+mn-ea"/>
                <a:cs typeface="+mn-ea"/>
                <a:sym typeface="+mn-ea"/>
              </a:rPr>
              <a:t>：实现一系列计算和操作</a:t>
            </a:r>
          </a:p>
        </p:txBody>
      </p:sp>
      <p:grpSp>
        <p:nvGrpSpPr>
          <p:cNvPr id="31751" name="Group 15"/>
          <p:cNvGrpSpPr/>
          <p:nvPr/>
        </p:nvGrpSpPr>
        <p:grpSpPr>
          <a:xfrm>
            <a:off x="2480310" y="4174490"/>
            <a:ext cx="2266950" cy="1695450"/>
            <a:chOff x="1474" y="1661"/>
            <a:chExt cx="1428" cy="1068"/>
          </a:xfrm>
        </p:grpSpPr>
        <p:sp>
          <p:nvSpPr>
            <p:cNvPr id="31752" name="computr3"/>
            <p:cNvSpPr>
              <a:spLocks noEditPoints="1"/>
            </p:cNvSpPr>
            <p:nvPr>
              <p:custDataLst>
                <p:tags r:id="rId6"/>
              </p:custDataLst>
            </p:nvPr>
          </p:nvSpPr>
          <p:spPr>
            <a:xfrm>
              <a:off x="1474" y="1661"/>
              <a:ext cx="1428" cy="1068"/>
            </a:xfrm>
            <a:custGeom>
              <a:avLst/>
              <a:gdLst>
                <a:gd name="txL" fmla="*/ 0 w 21600"/>
                <a:gd name="txT" fmla="*/ 0 h 21600"/>
                <a:gd name="txR" fmla="*/ 21600 w 21600"/>
                <a:gd name="txB" fmla="*/ 21600 h 21600"/>
              </a:gdLst>
              <a:ahLst/>
              <a:cxnLst>
                <a:cxn ang="0">
                  <a:pos x="0" y="0"/>
                </a:cxn>
                <a:cxn ang="0">
                  <a:pos x="0" y="0"/>
                </a:cxn>
                <a:cxn ang="0">
                  <a:pos x="0" y="0"/>
                </a:cxn>
                <a:cxn ang="0">
                  <a:pos x="0" y="0"/>
                </a:cxn>
              </a:cxnLst>
              <a:rect l="txL" t="txT" r="txR" b="txB"/>
              <a:pathLst>
                <a:path w="21600" h="21600">
                  <a:moveTo>
                    <a:pt x="18250" y="17743"/>
                  </a:moveTo>
                  <a:lnTo>
                    <a:pt x="17557" y="16971"/>
                  </a:lnTo>
                  <a:lnTo>
                    <a:pt x="5429" y="16971"/>
                  </a:lnTo>
                  <a:lnTo>
                    <a:pt x="4736" y="17743"/>
                  </a:lnTo>
                  <a:lnTo>
                    <a:pt x="18250" y="17743"/>
                  </a:lnTo>
                  <a:close/>
                </a:path>
                <a:path w="21600" h="21600">
                  <a:moveTo>
                    <a:pt x="18250" y="17743"/>
                  </a:moveTo>
                  <a:moveTo>
                    <a:pt x="19405" y="19131"/>
                  </a:moveTo>
                  <a:lnTo>
                    <a:pt x="18712" y="18360"/>
                  </a:lnTo>
                  <a:lnTo>
                    <a:pt x="4274" y="18360"/>
                  </a:lnTo>
                  <a:lnTo>
                    <a:pt x="3581" y="19131"/>
                  </a:lnTo>
                  <a:lnTo>
                    <a:pt x="19405" y="19131"/>
                  </a:lnTo>
                  <a:close/>
                </a:path>
                <a:path w="21600" h="21600">
                  <a:moveTo>
                    <a:pt x="19405" y="19131"/>
                  </a:moveTo>
                  <a:moveTo>
                    <a:pt x="20560" y="20520"/>
                  </a:moveTo>
                  <a:lnTo>
                    <a:pt x="19867" y="19749"/>
                  </a:lnTo>
                  <a:lnTo>
                    <a:pt x="3119" y="19749"/>
                  </a:lnTo>
                  <a:lnTo>
                    <a:pt x="2426" y="20520"/>
                  </a:lnTo>
                  <a:lnTo>
                    <a:pt x="20560" y="20520"/>
                  </a:lnTo>
                  <a:close/>
                </a:path>
                <a:path w="21600" h="2160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a:moveTo>
                    <a:pt x="7624" y="2314"/>
                  </a:moveTo>
                  <a:moveTo>
                    <a:pt x="16402" y="2314"/>
                  </a:moveTo>
                  <a:lnTo>
                    <a:pt x="16402" y="11880"/>
                  </a:lnTo>
                  <a:lnTo>
                    <a:pt x="7624" y="11880"/>
                  </a:lnTo>
                  <a:lnTo>
                    <a:pt x="7624" y="2314"/>
                  </a:lnTo>
                  <a:lnTo>
                    <a:pt x="16402" y="2314"/>
                  </a:lnTo>
                  <a:close/>
                </a:path>
                <a:path w="21600" h="21600">
                  <a:moveTo>
                    <a:pt x="578" y="4011"/>
                  </a:moveTo>
                  <a:moveTo>
                    <a:pt x="4043" y="4011"/>
                  </a:moveTo>
                  <a:lnTo>
                    <a:pt x="4043" y="4320"/>
                  </a:lnTo>
                  <a:lnTo>
                    <a:pt x="578" y="4320"/>
                  </a:lnTo>
                  <a:lnTo>
                    <a:pt x="578" y="4011"/>
                  </a:lnTo>
                  <a:lnTo>
                    <a:pt x="4043" y="4011"/>
                  </a:lnTo>
                  <a:close/>
                  <a:moveTo>
                    <a:pt x="7624" y="14194"/>
                  </a:moveTo>
                  <a:lnTo>
                    <a:pt x="16402" y="14194"/>
                  </a:lnTo>
                  <a:lnTo>
                    <a:pt x="16402" y="16200"/>
                  </a:lnTo>
                  <a:lnTo>
                    <a:pt x="7624" y="16200"/>
                  </a:lnTo>
                </a:path>
              </a:pathLst>
            </a:custGeom>
            <a:solidFill>
              <a:srgbClr val="FFFFCC"/>
            </a:solidFill>
            <a:ln w="9525" cap="flat" cmpd="sng">
              <a:solidFill>
                <a:srgbClr val="000000"/>
              </a:solidFill>
              <a:prstDash val="solid"/>
              <a:miter/>
              <a:headEnd type="none" w="med" len="med"/>
              <a:tailEnd type="none" w="med" len="med"/>
            </a:ln>
          </p:spPr>
          <p:txBody>
            <a:bodyPr anchor="t" anchorCtr="0"/>
            <a:lstStyle/>
            <a:p>
              <a:r>
                <a:rPr lang="en-US" altLang="zh-CN" sz="2800" b="1" dirty="0">
                  <a:latin typeface="Times New Roman" panose="02020603050405020304" pitchFamily="18" charset="0"/>
                </a:rPr>
                <a:t>       </a:t>
              </a:r>
            </a:p>
            <a:p>
              <a:r>
                <a:rPr lang="en-US" altLang="zh-CN" sz="2800" b="1" dirty="0">
                  <a:latin typeface="Times New Roman" panose="02020603050405020304" pitchFamily="18" charset="0"/>
                </a:rPr>
                <a:t>        </a:t>
              </a:r>
              <a:r>
                <a:rPr lang="zh-CN" altLang="en-US" sz="2800" b="1" dirty="0">
                  <a:latin typeface="Times New Roman" panose="02020603050405020304" pitchFamily="18" charset="0"/>
                  <a:ea typeface="宋体" panose="02010600030101010101" pitchFamily="2" charset="-122"/>
                </a:rPr>
                <a:t>函数</a:t>
              </a:r>
            </a:p>
          </p:txBody>
        </p:sp>
        <p:sp>
          <p:nvSpPr>
            <p:cNvPr id="31753" name="Rectangle 14"/>
            <p:cNvSpPr/>
            <p:nvPr>
              <p:custDataLst>
                <p:tags r:id="rId7"/>
              </p:custDataLst>
            </p:nvPr>
          </p:nvSpPr>
          <p:spPr>
            <a:xfrm>
              <a:off x="1474" y="1888"/>
              <a:ext cx="272" cy="596"/>
            </a:xfrm>
            <a:prstGeom prst="rect">
              <a:avLst/>
            </a:prstGeom>
            <a:noFill/>
            <a:ln w="9525">
              <a:noFill/>
            </a:ln>
          </p:spPr>
          <p:txBody>
            <a:bodyPr anchor="t" anchorCtr="0">
              <a:spAutoFit/>
            </a:bodyPr>
            <a:lstStyle/>
            <a:p>
              <a:r>
                <a:rPr lang="zh-CN" altLang="en-US" sz="2800" b="1" dirty="0">
                  <a:latin typeface="Times New Roman" panose="02020603050405020304" pitchFamily="18" charset="0"/>
                  <a:ea typeface="宋体" panose="02010600030101010101" pitchFamily="2" charset="-122"/>
                </a:rPr>
                <a:t>数据</a:t>
              </a:r>
            </a:p>
          </p:txBody>
        </p:sp>
      </p:grpSp>
      <p:sp>
        <p:nvSpPr>
          <p:cNvPr id="9" name="思想气泡: 云 2"/>
          <p:cNvSpPr/>
          <p:nvPr>
            <p:custDataLst>
              <p:tags r:id="rId4"/>
            </p:custDataLst>
          </p:nvPr>
        </p:nvSpPr>
        <p:spPr bwMode="auto">
          <a:xfrm>
            <a:off x="4572000" y="2601913"/>
            <a:ext cx="1512888" cy="503238"/>
          </a:xfrm>
          <a:prstGeom prst="cloudCallout">
            <a:avLst>
              <a:gd name="adj1" fmla="val -74034"/>
              <a:gd name="adj2" fmla="val 47593"/>
            </a:avLst>
          </a:prstGeom>
          <a:noFill/>
          <a:ln w="12700" cap="flat" cmpd="sng" algn="ctr">
            <a:solidFill>
              <a:schemeClr val="hlink"/>
            </a:solidFill>
            <a:prstDash val="sysDot"/>
            <a:round/>
            <a:headEnd type="none" w="med" len="med"/>
            <a:tailEnd type="none" w="med" len="med"/>
          </a:ln>
          <a:effectLst/>
        </p:spPr>
        <p:txBody>
          <a:bodyPr/>
          <a:lstStyle/>
          <a:p>
            <a:pPr marL="469900" marR="0" lvl="0" indent="-469900" algn="l" defTabSz="914400" rtl="0" eaLnBrk="1" fontAlgn="base" latinLnBrk="0" hangingPunct="1">
              <a:lnSpc>
                <a:spcPct val="75000"/>
              </a:lnSpc>
              <a:spcBef>
                <a:spcPct val="20000"/>
              </a:spcBef>
              <a:spcAft>
                <a:spcPct val="0"/>
              </a:spcAft>
              <a:buClr>
                <a:schemeClr val="accent2"/>
              </a:buClr>
              <a:buSzTx/>
              <a:buFont typeface="Wingdings" panose="05000000000000000000" pitchFamily="2" charset="2"/>
              <a:buNone/>
              <a:defRPr/>
            </a:pPr>
            <a:r>
              <a:rPr kumimoji="0" lang="zh-CN" altLang="en-US" sz="2600" b="1" i="0" u="none" strike="noStrike" kern="1200" cap="none" spc="0" normalizeH="0" baseline="0" noProof="0" dirty="0">
                <a:ln>
                  <a:noFill/>
                </a:ln>
                <a:solidFill>
                  <a:schemeClr val="tx1"/>
                </a:solidFill>
                <a:effectLst/>
                <a:uLnTx/>
                <a:uFillTx/>
                <a:latin typeface="Verdana" panose="020B0604030504040204" pitchFamily="34" charset="0"/>
                <a:ea typeface="+mn-ea"/>
                <a:cs typeface="+mn-cs"/>
              </a:rPr>
              <a:t>内存</a:t>
            </a:r>
          </a:p>
        </p:txBody>
      </p:sp>
      <p:sp>
        <p:nvSpPr>
          <p:cNvPr id="10" name="思想气泡: 云 12"/>
          <p:cNvSpPr/>
          <p:nvPr>
            <p:custDataLst>
              <p:tags r:id="rId5"/>
            </p:custDataLst>
          </p:nvPr>
        </p:nvSpPr>
        <p:spPr bwMode="auto">
          <a:xfrm>
            <a:off x="5560695" y="3713480"/>
            <a:ext cx="3115310" cy="1454150"/>
          </a:xfrm>
          <a:prstGeom prst="cloudCallout">
            <a:avLst>
              <a:gd name="adj1" fmla="val -69790"/>
              <a:gd name="adj2" fmla="val -29148"/>
            </a:avLst>
          </a:prstGeom>
          <a:noFill/>
          <a:ln w="12700" cap="flat" cmpd="sng" algn="ctr">
            <a:solidFill>
              <a:schemeClr val="hlink"/>
            </a:solidFill>
            <a:prstDash val="sysDot"/>
            <a:round/>
            <a:headEnd type="none" w="med" len="med"/>
            <a:tailEnd type="none" w="med" len="med"/>
          </a:ln>
          <a:effectLst/>
        </p:spPr>
        <p:txBody>
          <a:bodyPr/>
          <a:lstStyle/>
          <a:p>
            <a:pPr marL="469900" marR="0" lvl="0" indent="-469900" algn="l" defTabSz="914400" rtl="0" eaLnBrk="1" fontAlgn="base" latinLnBrk="0" hangingPunct="1">
              <a:lnSpc>
                <a:spcPct val="150000"/>
              </a:lnSpc>
              <a:spcBef>
                <a:spcPct val="20000"/>
              </a:spcBef>
              <a:spcAft>
                <a:spcPct val="0"/>
              </a:spcAft>
              <a:buClr>
                <a:schemeClr val="accent2"/>
              </a:buClr>
              <a:buSzTx/>
              <a:buFontTx/>
              <a:buNone/>
              <a:defRPr/>
            </a:pPr>
            <a:r>
              <a:rPr kumimoji="0" lang="zh-CN" altLang="en-US" sz="2600" b="1" i="0" u="none" strike="noStrike" kern="1200" cap="none" spc="0" normalizeH="0" baseline="0" noProof="0" dirty="0">
                <a:ln>
                  <a:noFill/>
                </a:ln>
                <a:solidFill>
                  <a:schemeClr val="tx1"/>
                </a:solidFill>
                <a:effectLst/>
                <a:uLnTx/>
                <a:uFillTx/>
                <a:latin typeface="Verdana" panose="020B0604030504040204" pitchFamily="34" charset="0"/>
                <a:ea typeface="+mn-ea"/>
                <a:cs typeface="+mn-cs"/>
              </a:rPr>
              <a:t>访问和修改内存</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40</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4/15</a:t>
            </a:r>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6" name="内容占位符 2"/>
          <p:cNvSpPr txBox="1"/>
          <p:nvPr/>
        </p:nvSpPr>
        <p:spPr>
          <a:xfrm>
            <a:off x="312081" y="1860917"/>
            <a:ext cx="5283200" cy="371919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Arial" panose="020B0604020202020204" pitchFamily="34" charset="0"/>
              <a:buChar char="•"/>
            </a:pPr>
            <a:r>
              <a:rPr kumimoji="1" lang="zh-CN" altLang="en-US" sz="2400" b="1" dirty="0">
                <a:solidFill>
                  <a:srgbClr val="C00000"/>
                </a:solidFill>
                <a:latin typeface="Helvetica" pitchFamily="2" charset="0"/>
                <a:ea typeface="SimHei" panose="02010609060101010101" pitchFamily="49" charset="-122"/>
                <a:cs typeface="+mn-ea"/>
              </a:rPr>
              <a:t>定义</a:t>
            </a:r>
            <a:r>
              <a:rPr kumimoji="1" lang="zh-CN" altLang="en-US" sz="2400" b="1" dirty="0">
                <a:latin typeface="Helvetica" pitchFamily="2" charset="0"/>
                <a:ea typeface="SimHei" panose="02010609060101010101" pitchFamily="49" charset="-122"/>
                <a:cs typeface="+mn-ea"/>
              </a:rPr>
              <a:t>：</a:t>
            </a:r>
            <a:r>
              <a:rPr kumimoji="1" sz="2400" b="1" dirty="0">
                <a:latin typeface="Helvetica" pitchFamily="2" charset="0"/>
                <a:ea typeface="SimHei" panose="02010609060101010101" pitchFamily="49" charset="-122"/>
                <a:cs typeface="+mn-ea"/>
              </a:rPr>
              <a:t>类</a:t>
            </a:r>
            <a:r>
              <a:rPr kumimoji="1" lang="en-US" sz="2400" b="1" dirty="0">
                <a:latin typeface="Helvetica" pitchFamily="2" charset="0"/>
                <a:ea typeface="SimHei" panose="02010609060101010101" pitchFamily="49" charset="-122"/>
                <a:cs typeface="+mn-ea"/>
              </a:rPr>
              <a:t>A</a:t>
            </a:r>
            <a:r>
              <a:rPr kumimoji="1" sz="2400" b="1" dirty="0">
                <a:latin typeface="Helvetica" pitchFamily="2" charset="0"/>
                <a:ea typeface="SimHei" panose="02010609060101010101" pitchFamily="49" charset="-122"/>
                <a:cs typeface="+mn-ea"/>
              </a:rPr>
              <a:t>拥有对类</a:t>
            </a:r>
            <a:r>
              <a:rPr kumimoji="1" lang="en-US" sz="2400" b="1" dirty="0">
                <a:latin typeface="Helvetica" pitchFamily="2" charset="0"/>
                <a:ea typeface="SimHei" panose="02010609060101010101" pitchFamily="49" charset="-122"/>
                <a:cs typeface="+mn-ea"/>
              </a:rPr>
              <a:t>B</a:t>
            </a:r>
            <a:r>
              <a:rPr kumimoji="1" sz="2400" b="1" dirty="0">
                <a:latin typeface="Helvetica" pitchFamily="2" charset="0"/>
                <a:ea typeface="SimHei" panose="02010609060101010101" pitchFamily="49" charset="-122"/>
                <a:cs typeface="+mn-ea"/>
              </a:rPr>
              <a:t>对象的引用，但类</a:t>
            </a:r>
            <a:r>
              <a:rPr kumimoji="1" lang="en-US" sz="2400" b="1" dirty="0">
                <a:latin typeface="Helvetica" pitchFamily="2" charset="0"/>
                <a:ea typeface="SimHei" panose="02010609060101010101" pitchFamily="49" charset="-122"/>
                <a:cs typeface="+mn-ea"/>
              </a:rPr>
              <a:t>B</a:t>
            </a:r>
            <a:r>
              <a:rPr kumimoji="1" sz="2400" b="1" dirty="0">
                <a:latin typeface="Helvetica" pitchFamily="2" charset="0"/>
                <a:ea typeface="SimHei" panose="02010609060101010101" pitchFamily="49" charset="-122"/>
                <a:cs typeface="+mn-ea"/>
              </a:rPr>
              <a:t>没有对类</a:t>
            </a:r>
            <a:r>
              <a:rPr kumimoji="1" lang="en-US" sz="2400" b="1" dirty="0">
                <a:latin typeface="Helvetica" pitchFamily="2" charset="0"/>
                <a:ea typeface="SimHei" panose="02010609060101010101" pitchFamily="49" charset="-122"/>
                <a:cs typeface="+mn-ea"/>
              </a:rPr>
              <a:t>A</a:t>
            </a:r>
            <a:r>
              <a:rPr kumimoji="1" sz="2400" b="1" dirty="0">
                <a:latin typeface="Helvetica" pitchFamily="2" charset="0"/>
                <a:ea typeface="SimHei" panose="02010609060101010101" pitchFamily="49" charset="-122"/>
                <a:cs typeface="+mn-ea"/>
              </a:rPr>
              <a:t>对象的引用</a:t>
            </a:r>
            <a:r>
              <a:rPr kumimoji="1" lang="zh-CN" altLang="en-US" sz="2400" b="1" dirty="0">
                <a:latin typeface="Helvetica" pitchFamily="2" charset="0"/>
                <a:ea typeface="SimHei" panose="02010609060101010101" pitchFamily="49" charset="-122"/>
                <a:cs typeface="+mn-ea"/>
              </a:rPr>
              <a:t>。</a:t>
            </a:r>
          </a:p>
          <a:p>
            <a:pPr algn="just">
              <a:lnSpc>
                <a:spcPct val="150000"/>
              </a:lnSpc>
            </a:pPr>
            <a:r>
              <a:rPr kumimoji="1" lang="zh-CN" altLang="en-US" sz="2400" b="1" dirty="0">
                <a:solidFill>
                  <a:srgbClr val="C00000"/>
                </a:solidFill>
                <a:latin typeface="Helvetica" pitchFamily="2" charset="0"/>
                <a:ea typeface="SimHei" panose="02010609060101010101" pitchFamily="49" charset="-122"/>
                <a:cs typeface="+mn-ea"/>
                <a:sym typeface="+mn-ea"/>
              </a:rPr>
              <a:t>实现</a:t>
            </a:r>
            <a:r>
              <a:rPr kumimoji="1" lang="zh-CN" altLang="en-US" sz="2400" b="1" dirty="0">
                <a:latin typeface="Helvetica" pitchFamily="2" charset="0"/>
                <a:ea typeface="SimHei" panose="02010609060101010101" pitchFamily="49" charset="-122"/>
                <a:cs typeface="+mn-ea"/>
                <a:sym typeface="+mn-ea"/>
              </a:rPr>
              <a:t>：</a:t>
            </a:r>
            <a:r>
              <a:rPr kumimoji="1" sz="2400" b="1" dirty="0">
                <a:latin typeface="Helvetica" pitchFamily="2" charset="0"/>
                <a:ea typeface="SimHei" panose="02010609060101010101" pitchFamily="49" charset="-122"/>
                <a:cs typeface="+mn-ea"/>
                <a:sym typeface="+mn-ea"/>
              </a:rPr>
              <a:t>在UML</a:t>
            </a:r>
            <a:r>
              <a:rPr kumimoji="1" lang="zh-CN" sz="2400" b="1" dirty="0">
                <a:latin typeface="Helvetica" pitchFamily="2" charset="0"/>
                <a:ea typeface="SimHei" panose="02010609060101010101" pitchFamily="49" charset="-122"/>
                <a:cs typeface="+mn-ea"/>
                <a:sym typeface="+mn-ea"/>
              </a:rPr>
              <a:t>类图</a:t>
            </a:r>
            <a:r>
              <a:rPr kumimoji="1" sz="2400" b="1" dirty="0">
                <a:latin typeface="Helvetica" pitchFamily="2" charset="0"/>
                <a:ea typeface="SimHei" panose="02010609060101010101" pitchFamily="49" charset="-122"/>
                <a:cs typeface="+mn-ea"/>
                <a:sym typeface="+mn-ea"/>
              </a:rPr>
              <a:t>中，单向关联关系通常用</a:t>
            </a:r>
            <a:r>
              <a:rPr kumimoji="1" sz="2400" b="1" dirty="0">
                <a:solidFill>
                  <a:srgbClr val="C00000"/>
                </a:solidFill>
                <a:latin typeface="Helvetica" pitchFamily="2" charset="0"/>
                <a:ea typeface="SimHei" panose="02010609060101010101" pitchFamily="49" charset="-122"/>
                <a:cs typeface="+mn-ea"/>
                <a:sym typeface="+mn-ea"/>
              </a:rPr>
              <a:t>关联线末端的箭头</a:t>
            </a:r>
            <a:r>
              <a:rPr kumimoji="1" sz="2400" b="1" dirty="0">
                <a:latin typeface="Helvetica" pitchFamily="2" charset="0"/>
                <a:ea typeface="SimHei" panose="02010609060101010101" pitchFamily="49" charset="-122"/>
                <a:cs typeface="+mn-ea"/>
                <a:sym typeface="+mn-ea"/>
              </a:rPr>
              <a:t>表示</a:t>
            </a:r>
            <a:r>
              <a:rPr kumimoji="1" lang="zh-CN" sz="2400" b="1" dirty="0">
                <a:latin typeface="Helvetica" pitchFamily="2" charset="0"/>
                <a:ea typeface="SimHei" panose="02010609060101010101" pitchFamily="49" charset="-122"/>
                <a:cs typeface="+mn-ea"/>
                <a:sym typeface="+mn-ea"/>
              </a:rPr>
              <a:t>，</a:t>
            </a:r>
            <a:r>
              <a:rPr kumimoji="1" lang="zh-CN" altLang="en-US" sz="2400" b="1" dirty="0">
                <a:latin typeface="Helvetica" pitchFamily="2" charset="0"/>
                <a:ea typeface="SimHei" panose="02010609060101010101" pitchFamily="49" charset="-122"/>
                <a:cs typeface="+mn-ea"/>
                <a:sym typeface="+mn-ea"/>
              </a:rPr>
              <a:t>方向为从拥有类</a:t>
            </a:r>
            <a:r>
              <a:rPr kumimoji="1" lang="en-US" altLang="zh-CN" sz="2400" b="1" dirty="0">
                <a:latin typeface="Helvetica" pitchFamily="2" charset="0"/>
                <a:ea typeface="SimHei" panose="02010609060101010101" pitchFamily="49" charset="-122"/>
                <a:cs typeface="+mn-ea"/>
                <a:sym typeface="+mn-ea"/>
              </a:rPr>
              <a:t>B</a:t>
            </a:r>
            <a:r>
              <a:rPr kumimoji="1" lang="zh-CN" altLang="en-US" sz="2400" b="1" dirty="0">
                <a:latin typeface="Helvetica" pitchFamily="2" charset="0"/>
                <a:ea typeface="SimHei" panose="02010609060101010101" pitchFamily="49" charset="-122"/>
                <a:cs typeface="+mn-ea"/>
                <a:sym typeface="+mn-ea"/>
              </a:rPr>
              <a:t>的</a:t>
            </a:r>
            <a:r>
              <a:rPr kumimoji="1" sz="2400" b="1" dirty="0">
                <a:solidFill>
                  <a:srgbClr val="C00000"/>
                </a:solidFill>
                <a:latin typeface="Helvetica" pitchFamily="2" charset="0"/>
                <a:ea typeface="SimHei" panose="02010609060101010101" pitchFamily="49" charset="-122"/>
                <a:cs typeface="+mn-ea"/>
                <a:sym typeface="+mn-ea"/>
              </a:rPr>
              <a:t>类</a:t>
            </a:r>
            <a:r>
              <a:rPr kumimoji="1" lang="en-US" altLang="zh-CN" sz="2400" b="1" dirty="0">
                <a:solidFill>
                  <a:srgbClr val="C00000"/>
                </a:solidFill>
                <a:latin typeface="Helvetica" pitchFamily="2" charset="0"/>
                <a:ea typeface="SimHei" panose="02010609060101010101" pitchFamily="49" charset="-122"/>
                <a:cs typeface="+mn-ea"/>
                <a:sym typeface="+mn-ea"/>
              </a:rPr>
              <a:t>A(Client)</a:t>
            </a:r>
            <a:r>
              <a:rPr kumimoji="1" lang="zh-CN" altLang="en-US" sz="2400" b="1" dirty="0">
                <a:latin typeface="Helvetica" pitchFamily="2" charset="0"/>
                <a:ea typeface="SimHei" panose="02010609060101010101" pitchFamily="49" charset="-122"/>
                <a:cs typeface="+mn-ea"/>
                <a:sym typeface="+mn-ea"/>
              </a:rPr>
              <a:t>到</a:t>
            </a:r>
            <a:r>
              <a:rPr kumimoji="1" lang="zh-CN" sz="2400" b="1" dirty="0">
                <a:solidFill>
                  <a:srgbClr val="C00000"/>
                </a:solidFill>
                <a:latin typeface="Helvetica" pitchFamily="2" charset="0"/>
                <a:ea typeface="SimHei" panose="02010609060101010101" pitchFamily="49" charset="-122"/>
                <a:cs typeface="+mn-ea"/>
                <a:sym typeface="+mn-ea"/>
              </a:rPr>
              <a:t>类</a:t>
            </a:r>
            <a:r>
              <a:rPr kumimoji="1" lang="en-US" altLang="zh-CN" sz="2400" b="1" dirty="0">
                <a:solidFill>
                  <a:srgbClr val="C00000"/>
                </a:solidFill>
                <a:latin typeface="Helvetica" pitchFamily="2" charset="0"/>
                <a:ea typeface="SimHei" panose="02010609060101010101" pitchFamily="49" charset="-122"/>
                <a:cs typeface="+mn-ea"/>
                <a:sym typeface="+mn-ea"/>
              </a:rPr>
              <a:t>B</a:t>
            </a:r>
            <a:r>
              <a:rPr kumimoji="1" sz="2400" b="1" dirty="0">
                <a:solidFill>
                  <a:srgbClr val="C00000"/>
                </a:solidFill>
                <a:latin typeface="Helvetica" pitchFamily="2" charset="0"/>
                <a:ea typeface="SimHei" panose="02010609060101010101" pitchFamily="49" charset="-122"/>
                <a:cs typeface="+mn-ea"/>
                <a:sym typeface="+mn-ea"/>
              </a:rPr>
              <a:t>(</a:t>
            </a:r>
            <a:r>
              <a:rPr kumimoji="1" lang="en-US" altLang="zh-CN" sz="2400" b="1" dirty="0">
                <a:solidFill>
                  <a:srgbClr val="C00000"/>
                </a:solidFill>
                <a:latin typeface="Helvetica" pitchFamily="2" charset="0"/>
                <a:ea typeface="SimHei" panose="02010609060101010101" pitchFamily="49" charset="-122"/>
                <a:cs typeface="+mn-ea"/>
                <a:sym typeface="+mn-ea"/>
              </a:rPr>
              <a:t>BankAccount</a:t>
            </a:r>
            <a:r>
              <a:rPr kumimoji="1" sz="2400" b="1" dirty="0">
                <a:solidFill>
                  <a:srgbClr val="C00000"/>
                </a:solidFill>
                <a:latin typeface="Helvetica" pitchFamily="2" charset="0"/>
                <a:ea typeface="SimHei" panose="02010609060101010101" pitchFamily="49" charset="-122"/>
                <a:cs typeface="+mn-ea"/>
                <a:sym typeface="+mn-ea"/>
              </a:rPr>
              <a:t>)</a:t>
            </a:r>
            <a:r>
              <a:rPr kumimoji="1" lang="zh-CN" sz="2400" b="1" dirty="0">
                <a:latin typeface="Helvetica" pitchFamily="2" charset="0"/>
                <a:ea typeface="SimHei" panose="02010609060101010101" pitchFamily="49" charset="-122"/>
                <a:cs typeface="+mn-ea"/>
                <a:sym typeface="+mn-ea"/>
              </a:rPr>
              <a:t>的</a:t>
            </a:r>
            <a:r>
              <a:rPr kumimoji="1" lang="zh-CN" altLang="en-US" sz="2400" b="1" dirty="0">
                <a:latin typeface="Helvetica" pitchFamily="2" charset="0"/>
                <a:ea typeface="SimHei" panose="02010609060101010101" pitchFamily="49" charset="-122"/>
                <a:cs typeface="+mn-ea"/>
                <a:sym typeface="+mn-ea"/>
              </a:rPr>
              <a:t>。</a:t>
            </a:r>
            <a:endParaRPr kumimoji="1" sz="2400" b="1" dirty="0">
              <a:latin typeface="Helvetica" pitchFamily="2" charset="0"/>
              <a:ea typeface="SimHei" panose="02010609060101010101" pitchFamily="49" charset="-122"/>
              <a:cs typeface="+mn-ea"/>
              <a:sym typeface="+mn-ea"/>
            </a:endParaRPr>
          </a:p>
        </p:txBody>
      </p:sp>
      <p:sp>
        <p:nvSpPr>
          <p:cNvPr id="12" name="矩形 11"/>
          <p:cNvSpPr/>
          <p:nvPr>
            <p:custDataLst>
              <p:tags r:id="rId4"/>
            </p:custDataLst>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30EDBE10-C378-F37E-DF6D-FE836418AFA4}"/>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单向关联关系（</a:t>
            </a:r>
            <a:r>
              <a:rPr kumimoji="1" lang="en-US" altLang="zh-CN" sz="2700" b="1" dirty="0">
                <a:solidFill>
                  <a:srgbClr val="104EA2"/>
                </a:solidFill>
              </a:rPr>
              <a:t>One-way</a:t>
            </a:r>
            <a:r>
              <a:rPr kumimoji="1" lang="zh-CN" altLang="en-US" sz="2700" b="1" dirty="0">
                <a:solidFill>
                  <a:srgbClr val="104EA2"/>
                </a:solidFill>
              </a:rPr>
              <a:t> </a:t>
            </a:r>
            <a:r>
              <a:rPr kumimoji="1" lang="en-US" altLang="zh-CN" sz="2700" b="1" dirty="0">
                <a:solidFill>
                  <a:srgbClr val="104EA2"/>
                </a:solidFill>
              </a:rPr>
              <a:t>Association</a:t>
            </a:r>
            <a:r>
              <a:rPr kumimoji="1" lang="zh-CN" altLang="en-US" sz="2700" b="1" dirty="0">
                <a:solidFill>
                  <a:srgbClr val="104EA2"/>
                </a:solidFill>
              </a:rPr>
              <a:t>）</a:t>
            </a:r>
            <a:endParaRPr kumimoji="1" lang="en-US" altLang="zh-CN" sz="2700" b="1" dirty="0">
              <a:solidFill>
                <a:srgbClr val="104EA2"/>
              </a:solidFill>
            </a:endParaRPr>
          </a:p>
        </p:txBody>
      </p:sp>
      <p:pic>
        <p:nvPicPr>
          <p:cNvPr id="9" name="图片 8">
            <a:extLst>
              <a:ext uri="{FF2B5EF4-FFF2-40B4-BE49-F238E27FC236}">
                <a16:creationId xmlns:a16="http://schemas.microsoft.com/office/drawing/2014/main" id="{D9B9EC8D-3415-2A02-293C-CAB2CAA9344E}"/>
              </a:ext>
            </a:extLst>
          </p:cNvPr>
          <p:cNvPicPr>
            <a:picLocks noChangeAspect="1"/>
          </p:cNvPicPr>
          <p:nvPr/>
        </p:nvPicPr>
        <p:blipFill>
          <a:blip r:embed="rId10"/>
          <a:stretch>
            <a:fillRect/>
          </a:stretch>
        </p:blipFill>
        <p:spPr>
          <a:xfrm>
            <a:off x="5643201" y="2019753"/>
            <a:ext cx="3164257" cy="4223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animEffect transition="in" filter="dissolve">
                                      <p:cBhvr>
                                        <p:cTn id="7" dur="500"/>
                                        <p:tgtEl>
                                          <p:spTgt spid="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dissolv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41</a:t>
            </a:fld>
            <a:endParaRPr kumimoji="1" lang="zh-CN" altLang="en-US" sz="900"/>
          </a:p>
        </p:txBody>
      </p:sp>
      <p:pic>
        <p:nvPicPr>
          <p:cNvPr id="11" name="西北工业大学"/>
          <p:cNvPicPr>
            <a:picLocks noChangeAspect="1"/>
          </p:cNvPicPr>
          <p:nvPr>
            <p:custDataLst>
              <p:tags r:id="rId2"/>
            </p:custDataLst>
          </p:nvPr>
        </p:nvPicPr>
        <p:blipFill>
          <a:blip r:embed="rId14"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5"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398" name="AutoShape 5"/>
          <p:cNvSpPr/>
          <p:nvPr>
            <p:custDataLst>
              <p:tags r:id="rId4"/>
            </p:custDataLst>
          </p:nvPr>
        </p:nvSpPr>
        <p:spPr>
          <a:xfrm>
            <a:off x="428882" y="1945961"/>
            <a:ext cx="6265862" cy="2302025"/>
          </a:xfrm>
          <a:prstGeom prst="roundRect">
            <a:avLst>
              <a:gd name="adj" fmla="val 0"/>
            </a:avLst>
          </a:prstGeom>
          <a:noFill/>
          <a:ln w="12700" cap="flat" cmpd="sng">
            <a:solidFill>
              <a:srgbClr val="104EA2"/>
            </a:solidFill>
            <a:prstDash val="dash"/>
            <a:round/>
            <a:headEnd type="none" w="med" len="med"/>
            <a:tailEnd type="none" w="med" len="med"/>
          </a:ln>
        </p:spPr>
        <p:txBody>
          <a:bodyPr wrap="none" anchor="ctr" anchorCtr="0"/>
          <a:lstStyle/>
          <a:p>
            <a:pPr marL="457200" indent="-457200">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public  class Client {</a:t>
            </a:r>
          </a:p>
          <a:p>
            <a:pPr marL="457200" indent="-457200">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		private String name;</a:t>
            </a:r>
          </a:p>
          <a:p>
            <a:pPr marL="457200" indent="-457200">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		private BankAccount</a:t>
            </a:r>
            <a:r>
              <a:rPr lang="en-US" altLang="zh-CN" sz="2400" b="1" dirty="0">
                <a:solidFill>
                  <a:srgbClr val="FF0066"/>
                </a:solidFill>
                <a:latin typeface="Helvetica" pitchFamily="2" charset="0"/>
              </a:rPr>
              <a:t> </a:t>
            </a:r>
            <a:r>
              <a:rPr lang="en-US" altLang="zh-CN" sz="2400" b="1" dirty="0">
                <a:latin typeface="Helvetica" pitchFamily="2" charset="0"/>
              </a:rPr>
              <a:t>bankAccount;</a:t>
            </a:r>
          </a:p>
          <a:p>
            <a:pPr marL="457200" indent="-457200">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        …</a:t>
            </a:r>
          </a:p>
          <a:p>
            <a:pPr marL="457200" indent="-457200">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a:t>
            </a:r>
            <a:r>
              <a:rPr lang="en-US" altLang="zh-CN" sz="2400" dirty="0">
                <a:latin typeface="Helvetica" pitchFamily="2" charset="0"/>
              </a:rPr>
              <a:t>  </a:t>
            </a:r>
            <a:endParaRPr lang="en-US" altLang="zh-CN" sz="2600" dirty="0">
              <a:latin typeface="Helvetica" pitchFamily="2" charset="0"/>
            </a:endParaRPr>
          </a:p>
        </p:txBody>
      </p:sp>
      <p:sp>
        <p:nvSpPr>
          <p:cNvPr id="59399" name="矩形 11"/>
          <p:cNvSpPr/>
          <p:nvPr/>
        </p:nvSpPr>
        <p:spPr>
          <a:xfrm>
            <a:off x="4752295" y="1529781"/>
            <a:ext cx="4052887" cy="1198880"/>
          </a:xfrm>
          <a:prstGeom prst="rect">
            <a:avLst/>
          </a:prstGeom>
          <a:solidFill>
            <a:srgbClr val="C00000"/>
          </a:solidFill>
          <a:ln w="9525">
            <a:noFill/>
          </a:ln>
        </p:spPr>
        <p:txBody>
          <a:bodyPr anchor="t" anchorCtr="0">
            <a:spAutoFit/>
          </a:bodyPr>
          <a:lstStyle/>
          <a:p>
            <a:pPr eaLnBrk="0" hangingPunct="0"/>
            <a:r>
              <a:rPr lang="en-US" altLang="zh-CN" sz="2400" b="1" dirty="0">
                <a:solidFill>
                  <a:schemeClr val="bg1"/>
                </a:solidFill>
                <a:latin typeface="Helvetica" pitchFamily="2" charset="0"/>
                <a:ea typeface="SimHei" panose="02010609060101010101" pitchFamily="49" charset="-122"/>
              </a:rPr>
              <a:t>Client</a:t>
            </a:r>
            <a:r>
              <a:rPr lang="zh-CN" altLang="en-US" sz="2400" b="1" dirty="0">
                <a:solidFill>
                  <a:schemeClr val="bg1"/>
                </a:solidFill>
                <a:latin typeface="Helvetica" pitchFamily="2" charset="0"/>
                <a:ea typeface="SimHei" panose="02010609060101010101" pitchFamily="49" charset="-122"/>
              </a:rPr>
              <a:t>能否提供 “返回姓名为张三的账户余额”的功能？请给出实现过程。</a:t>
            </a:r>
          </a:p>
        </p:txBody>
      </p:sp>
      <p:grpSp>
        <p:nvGrpSpPr>
          <p:cNvPr id="7" name="组合 6"/>
          <p:cNvGrpSpPr/>
          <p:nvPr/>
        </p:nvGrpSpPr>
        <p:grpSpPr>
          <a:xfrm>
            <a:off x="1358888" y="4701182"/>
            <a:ext cx="7224743" cy="1604645"/>
            <a:chOff x="2140" y="6536"/>
            <a:chExt cx="11377" cy="2527"/>
          </a:xfrm>
        </p:grpSpPr>
        <p:cxnSp>
          <p:nvCxnSpPr>
            <p:cNvPr id="59401" name="直接连接符 4"/>
            <p:cNvCxnSpPr>
              <a:cxnSpLocks/>
              <a:stCxn id="59403" idx="2"/>
            </p:cNvCxnSpPr>
            <p:nvPr>
              <p:custDataLst>
                <p:tags r:id="rId7"/>
              </p:custDataLst>
            </p:nvPr>
          </p:nvCxnSpPr>
          <p:spPr>
            <a:xfrm flipH="1">
              <a:off x="3943" y="7216"/>
              <a:ext cx="0" cy="1749"/>
            </a:xfrm>
            <a:prstGeom prst="line">
              <a:avLst/>
            </a:prstGeom>
            <a:ln w="12700" cap="flat" cmpd="sng">
              <a:solidFill>
                <a:schemeClr val="hlink"/>
              </a:solidFill>
              <a:prstDash val="sysDot"/>
              <a:round/>
              <a:headEnd type="none" w="med" len="med"/>
              <a:tailEnd type="none" w="med" len="med"/>
            </a:ln>
          </p:spPr>
        </p:cxnSp>
        <p:grpSp>
          <p:nvGrpSpPr>
            <p:cNvPr id="59402" name="组合 15"/>
            <p:cNvGrpSpPr/>
            <p:nvPr/>
          </p:nvGrpSpPr>
          <p:grpSpPr>
            <a:xfrm>
              <a:off x="2140" y="6536"/>
              <a:ext cx="11377" cy="2527"/>
              <a:chOff x="1358956" y="4149080"/>
              <a:chExt cx="7224796" cy="1605041"/>
            </a:xfrm>
          </p:grpSpPr>
          <p:sp>
            <p:nvSpPr>
              <p:cNvPr id="59403" name="矩形: 圆角 2"/>
              <p:cNvSpPr/>
              <p:nvPr>
                <p:custDataLst>
                  <p:tags r:id="rId8"/>
                </p:custDataLst>
              </p:nvPr>
            </p:nvSpPr>
            <p:spPr>
              <a:xfrm>
                <a:off x="1358956" y="4149080"/>
                <a:ext cx="2290388" cy="432048"/>
              </a:xfrm>
              <a:prstGeom prst="roundRect">
                <a:avLst>
                  <a:gd name="adj" fmla="val 16667"/>
                </a:avLst>
              </a:prstGeom>
              <a:noFill/>
              <a:ln w="12700" cap="flat" cmpd="sng">
                <a:solidFill>
                  <a:schemeClr val="hlink"/>
                </a:solidFill>
                <a:prstDash val="sysDot"/>
                <a:round/>
                <a:headEnd type="none" w="med" len="med"/>
                <a:tailEnd type="none" w="med" len="med"/>
              </a:ln>
            </p:spPr>
            <p:txBody>
              <a:bodyPr anchor="t" anchorCtr="0"/>
              <a:lstStyle/>
              <a:p>
                <a:pPr marL="469900" indent="-469900" algn="ctr">
                  <a:spcBef>
                    <a:spcPct val="20000"/>
                  </a:spcBef>
                  <a:buClr>
                    <a:schemeClr val="accent2"/>
                  </a:buClr>
                  <a:buFont typeface="Wingdings" panose="05000000000000000000" pitchFamily="2" charset="2"/>
                </a:pPr>
                <a:r>
                  <a:rPr lang="en-US" altLang="zh-CN" sz="2400" b="1" dirty="0">
                    <a:latin typeface="Helvetica" pitchFamily="2" charset="0"/>
                  </a:rPr>
                  <a:t>Client:client</a:t>
                </a:r>
                <a:endParaRPr lang="zh-CN" altLang="en-US" sz="2400" b="1" dirty="0">
                  <a:latin typeface="Helvetica" pitchFamily="2" charset="0"/>
                  <a:ea typeface="宋体" panose="02010600030101010101" pitchFamily="2" charset="-122"/>
                </a:endParaRPr>
              </a:p>
            </p:txBody>
          </p:sp>
          <p:sp>
            <p:nvSpPr>
              <p:cNvPr id="59404" name="矩形: 圆角 10"/>
              <p:cNvSpPr/>
              <p:nvPr>
                <p:custDataLst>
                  <p:tags r:id="rId9"/>
                </p:custDataLst>
              </p:nvPr>
            </p:nvSpPr>
            <p:spPr>
              <a:xfrm>
                <a:off x="4283979" y="4156813"/>
                <a:ext cx="4299773" cy="432048"/>
              </a:xfrm>
              <a:prstGeom prst="roundRect">
                <a:avLst>
                  <a:gd name="adj" fmla="val 16667"/>
                </a:avLst>
              </a:prstGeom>
              <a:noFill/>
              <a:ln w="12700" cap="flat" cmpd="sng">
                <a:solidFill>
                  <a:schemeClr val="hlink"/>
                </a:solidFill>
                <a:prstDash val="sysDot"/>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r>
                  <a:rPr lang="en-US" altLang="zh-CN" sz="2400" b="1" dirty="0">
                    <a:latin typeface="Helvetica" pitchFamily="2" charset="0"/>
                  </a:rPr>
                  <a:t>BankAccount:bankAccount</a:t>
                </a:r>
                <a:endParaRPr lang="zh-CN" altLang="en-US" sz="2400" b="1" dirty="0">
                  <a:latin typeface="Helvetica" pitchFamily="2" charset="0"/>
                  <a:ea typeface="宋体" panose="02010600030101010101" pitchFamily="2" charset="-122"/>
                </a:endParaRPr>
              </a:p>
            </p:txBody>
          </p:sp>
          <p:cxnSp>
            <p:nvCxnSpPr>
              <p:cNvPr id="59405" name="直接连接符 6"/>
              <p:cNvCxnSpPr>
                <a:cxnSpLocks/>
                <a:stCxn id="59404" idx="2"/>
              </p:cNvCxnSpPr>
              <p:nvPr>
                <p:custDataLst>
                  <p:tags r:id="rId10"/>
                </p:custDataLst>
              </p:nvPr>
            </p:nvCxnSpPr>
            <p:spPr>
              <a:xfrm>
                <a:off x="6433866" y="4588861"/>
                <a:ext cx="0" cy="1165260"/>
              </a:xfrm>
              <a:prstGeom prst="line">
                <a:avLst/>
              </a:prstGeom>
              <a:ln w="12700" cap="flat" cmpd="sng">
                <a:solidFill>
                  <a:schemeClr val="hlink"/>
                </a:solidFill>
                <a:prstDash val="sysDot"/>
                <a:round/>
                <a:headEnd type="none" w="med" len="med"/>
                <a:tailEnd type="none" w="med" len="med"/>
              </a:ln>
            </p:spPr>
          </p:cxnSp>
          <p:cxnSp>
            <p:nvCxnSpPr>
              <p:cNvPr id="59406" name="直接箭头连接符 13"/>
              <p:cNvCxnSpPr>
                <a:cxnSpLocks/>
              </p:cNvCxnSpPr>
              <p:nvPr>
                <p:custDataLst>
                  <p:tags r:id="rId11"/>
                </p:custDataLst>
              </p:nvPr>
            </p:nvCxnSpPr>
            <p:spPr>
              <a:xfrm>
                <a:off x="2565602" y="5301208"/>
                <a:ext cx="3806598" cy="0"/>
              </a:xfrm>
              <a:prstGeom prst="straightConnector1">
                <a:avLst/>
              </a:prstGeom>
              <a:ln w="12700" cap="flat" cmpd="sng">
                <a:solidFill>
                  <a:schemeClr val="hlink"/>
                </a:solidFill>
                <a:prstDash val="sysDot"/>
                <a:round/>
                <a:headEnd type="none" w="med" len="med"/>
                <a:tailEnd type="triangle" w="med" len="med"/>
              </a:ln>
            </p:spPr>
          </p:cxnSp>
          <p:sp>
            <p:nvSpPr>
              <p:cNvPr id="59407" name="矩形 14"/>
              <p:cNvSpPr/>
              <p:nvPr>
                <p:custDataLst>
                  <p:tags r:id="rId12"/>
                </p:custDataLst>
              </p:nvPr>
            </p:nvSpPr>
            <p:spPr>
              <a:xfrm>
                <a:off x="2326781" y="4831273"/>
                <a:ext cx="4299773" cy="461807"/>
              </a:xfrm>
              <a:prstGeom prst="rect">
                <a:avLst/>
              </a:prstGeom>
              <a:noFill/>
              <a:ln w="9525">
                <a:noFill/>
              </a:ln>
            </p:spPr>
            <p:txBody>
              <a:bodyPr wrap="square" anchor="t" anchorCtr="0">
                <a:spAutoFit/>
              </a:bodyPr>
              <a:lstStyle/>
              <a:p>
                <a:pPr algn="ctr" eaLnBrk="0" hangingPunct="0"/>
                <a:r>
                  <a:rPr lang="en-US" altLang="zh-CN" sz="2400" b="1" dirty="0">
                    <a:latin typeface="Helvetica" pitchFamily="2" charset="0"/>
                  </a:rPr>
                  <a:t>bankAccount.getBalance()</a:t>
                </a:r>
                <a:endParaRPr lang="zh-CN" altLang="en-US" dirty="0">
                  <a:latin typeface="Helvetica" pitchFamily="2" charset="0"/>
                  <a:ea typeface="宋体" panose="02010600030101010101" pitchFamily="2" charset="-122"/>
                </a:endParaRPr>
              </a:p>
            </p:txBody>
          </p:sp>
        </p:grpSp>
      </p:grpSp>
      <p:sp>
        <p:nvSpPr>
          <p:cNvPr id="10" name="标题 1"/>
          <p:cNvSpPr>
            <a:spLocks noGrp="1"/>
          </p:cNvSpPr>
          <p:nvPr>
            <p:custDataLst>
              <p:tags r:id="rId5"/>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5/15</a:t>
            </a:r>
          </a:p>
        </p:txBody>
      </p:sp>
      <p:sp>
        <p:nvSpPr>
          <p:cNvPr id="9" name="椭圆形标注 8">
            <a:extLst>
              <a:ext uri="{FF2B5EF4-FFF2-40B4-BE49-F238E27FC236}">
                <a16:creationId xmlns:a16="http://schemas.microsoft.com/office/drawing/2014/main" id="{CF19CA31-768D-B8FA-E12F-F6E6BD56F3C8}"/>
              </a:ext>
            </a:extLst>
          </p:cNvPr>
          <p:cNvSpPr/>
          <p:nvPr/>
        </p:nvSpPr>
        <p:spPr>
          <a:xfrm>
            <a:off x="5982789" y="3307502"/>
            <a:ext cx="2929436" cy="1390003"/>
          </a:xfrm>
          <a:prstGeom prst="wedgeEllipseCallout">
            <a:avLst>
              <a:gd name="adj1" fmla="val -62720"/>
              <a:gd name="adj2" fmla="val 52991"/>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zh-CN" altLang="en-US" sz="2400" b="1"/>
              <a:t>给对象发消息：通过调用</a:t>
            </a:r>
            <a:r>
              <a:rPr kumimoji="1" lang="zh-CN" altLang="en-US" sz="2400" b="1">
                <a:solidFill>
                  <a:schemeClr val="bg1"/>
                </a:solidFill>
              </a:rPr>
              <a:t>对象的方法实现</a:t>
            </a:r>
          </a:p>
        </p:txBody>
      </p:sp>
      <p:sp>
        <p:nvSpPr>
          <p:cNvPr id="24" name="Rectangle 7">
            <a:extLst>
              <a:ext uri="{FF2B5EF4-FFF2-40B4-BE49-F238E27FC236}">
                <a16:creationId xmlns:a16="http://schemas.microsoft.com/office/drawing/2014/main" id="{FFD2D052-6156-60DF-541B-10CA65AA07C3}"/>
              </a:ext>
            </a:extLst>
          </p:cNvPr>
          <p:cNvSpPr>
            <a:spLocks noGrp="1"/>
          </p:cNvSpPr>
          <p:nvPr>
            <p:ph idx="1"/>
            <p:custDataLst>
              <p:tags r:id="rId6"/>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单向关联关系实现举例</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dissolv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nimBg="1"/>
      <p:bldP spid="9"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42</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6/15</a:t>
            </a:r>
          </a:p>
        </p:txBody>
      </p:sp>
      <p:sp>
        <p:nvSpPr>
          <p:cNvPr id="9" name="文本框 8"/>
          <p:cNvSpPr txBox="1"/>
          <p:nvPr/>
        </p:nvSpPr>
        <p:spPr>
          <a:xfrm>
            <a:off x="527685" y="1754950"/>
            <a:ext cx="8312150" cy="4550056"/>
          </a:xfrm>
          <a:prstGeom prst="rect">
            <a:avLst/>
          </a:prstGeom>
          <a:noFill/>
        </p:spPr>
        <p:txBody>
          <a:bodyPr wrap="square" rtlCol="0" anchor="t">
            <a:noAutofit/>
          </a:bodyPr>
          <a:lstStyle/>
          <a:p>
            <a:pPr>
              <a:lnSpc>
                <a:spcPct val="150000"/>
              </a:lnSpc>
            </a:pPr>
            <a:r>
              <a:rPr lang="zh-CN" altLang="en-US" sz="2400" b="1" dirty="0">
                <a:latin typeface="等线" panose="02010600030101010101" charset="-122"/>
                <a:ea typeface="等线" panose="02010600030101010101" charset="-122"/>
                <a:cs typeface="等线" panose="02010600030101010101" charset="-122"/>
                <a:sym typeface="+mn-ea"/>
              </a:rPr>
              <a:t>在</a:t>
            </a:r>
            <a:r>
              <a:rPr lang="en-US" altLang="zh-CN" sz="2400" b="1" dirty="0">
                <a:latin typeface="等线" panose="02010600030101010101" charset="-122"/>
                <a:ea typeface="等线" panose="02010600030101010101" charset="-122"/>
                <a:cs typeface="等线" panose="02010600030101010101" charset="-122"/>
                <a:sym typeface="+mn-ea"/>
              </a:rPr>
              <a:t>UML</a:t>
            </a:r>
            <a:r>
              <a:rPr lang="zh-CN" altLang="en-US" sz="2400" b="1" dirty="0">
                <a:latin typeface="等线" panose="02010600030101010101" charset="-122"/>
                <a:ea typeface="等线" panose="02010600030101010101" charset="-122"/>
                <a:cs typeface="等线" panose="02010600030101010101" charset="-122"/>
                <a:sym typeface="+mn-ea"/>
              </a:rPr>
              <a:t>类图中，关联关系的两端所附带的数字或者数字范围称为</a:t>
            </a: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多重性（</a:t>
            </a:r>
            <a:r>
              <a:rPr lang="en-US" altLang="zh-CN" sz="2400" b="1" dirty="0">
                <a:solidFill>
                  <a:srgbClr val="C00000"/>
                </a:solidFill>
                <a:latin typeface="等线" panose="02010600030101010101" charset="-122"/>
                <a:ea typeface="等线" panose="02010600030101010101" charset="-122"/>
                <a:cs typeface="等线" panose="02010600030101010101" charset="-122"/>
                <a:sym typeface="+mn-ea"/>
              </a:rPr>
              <a:t>Multiplicity</a:t>
            </a: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a:t>
            </a:r>
            <a:r>
              <a:rPr lang="zh-CN" altLang="en-US" sz="2400" b="1" dirty="0">
                <a:latin typeface="等线" panose="02010600030101010101" charset="-122"/>
                <a:ea typeface="等线" panose="02010600030101010101" charset="-122"/>
                <a:cs typeface="等线" panose="02010600030101010101" charset="-122"/>
                <a:sym typeface="+mn-ea"/>
              </a:rPr>
              <a:t>，用于描述一个类的对象能够与另一个类的对象形成多少个实例关系。常用的关联数量的表示及其含义有以下几种：</a:t>
            </a:r>
            <a:endParaRPr lang="zh-CN" altLang="en-US" sz="2400" b="1" dirty="0">
              <a:latin typeface="等线" panose="02010600030101010101" charset="-122"/>
              <a:ea typeface="等线" panose="02010600030101010101" charset="-122"/>
              <a:cs typeface="等线" panose="02010600030101010101" charset="-122"/>
            </a:endParaRPr>
          </a:p>
          <a:p>
            <a:pPr lvl="1" indent="-436245" eaLnBrk="1" hangingPunct="1">
              <a:lnSpc>
                <a:spcPct val="150000"/>
              </a:lnSpc>
              <a:buFont typeface="Arial" panose="020B0604020202020204" pitchFamily="34" charset="0"/>
              <a:buChar char="•"/>
            </a:pPr>
            <a:r>
              <a:rPr lang="en-US" altLang="zh-CN" sz="2400" b="1" dirty="0">
                <a:latin typeface="等线" panose="02010600030101010101" charset="-122"/>
                <a:ea typeface="等线" panose="02010600030101010101" charset="-122"/>
                <a:cs typeface="等线" panose="02010600030101010101" charset="-122"/>
                <a:sym typeface="+mn-ea"/>
              </a:rPr>
              <a:t>n            			</a:t>
            </a:r>
            <a:r>
              <a:rPr lang="zh-CN" altLang="en-US" sz="2400" b="1" dirty="0">
                <a:latin typeface="等线" panose="02010600030101010101" charset="-122"/>
                <a:ea typeface="等线" panose="02010600030101010101" charset="-122"/>
                <a:cs typeface="等线" panose="02010600030101010101" charset="-122"/>
                <a:sym typeface="+mn-ea"/>
              </a:rPr>
              <a:t>具体到</a:t>
            </a:r>
            <a:r>
              <a:rPr lang="en-US" altLang="zh-CN" sz="2400" b="1" dirty="0">
                <a:latin typeface="等线" panose="02010600030101010101" charset="-122"/>
                <a:ea typeface="等线" panose="02010600030101010101" charset="-122"/>
                <a:cs typeface="等线" panose="02010600030101010101" charset="-122"/>
                <a:sym typeface="+mn-ea"/>
              </a:rPr>
              <a:t>n</a:t>
            </a:r>
            <a:r>
              <a:rPr lang="zh-CN" altLang="en-US" sz="2400" b="1" dirty="0">
                <a:latin typeface="等线" panose="02010600030101010101" charset="-122"/>
                <a:ea typeface="等线" panose="02010600030101010101" charset="-122"/>
                <a:cs typeface="等线" panose="02010600030101010101" charset="-122"/>
                <a:sym typeface="+mn-ea"/>
              </a:rPr>
              <a:t>个，例如</a:t>
            </a:r>
            <a:r>
              <a:rPr lang="en-US" altLang="zh-CN" sz="2400" b="1" dirty="0">
                <a:latin typeface="等线" panose="02010600030101010101" charset="-122"/>
                <a:ea typeface="等线" panose="02010600030101010101" charset="-122"/>
                <a:cs typeface="等线" panose="02010600030101010101" charset="-122"/>
                <a:sym typeface="+mn-ea"/>
              </a:rPr>
              <a:t>1</a:t>
            </a:r>
            <a:r>
              <a:rPr lang="zh-CN" altLang="en-US" sz="2400" b="1" dirty="0">
                <a:latin typeface="等线" panose="02010600030101010101" charset="-122"/>
                <a:ea typeface="等线" panose="02010600030101010101" charset="-122"/>
                <a:cs typeface="等线" panose="02010600030101010101" charset="-122"/>
                <a:sym typeface="+mn-ea"/>
              </a:rPr>
              <a:t>、</a:t>
            </a:r>
            <a:r>
              <a:rPr lang="en-US" altLang="zh-CN" sz="2400" b="1" dirty="0">
                <a:latin typeface="等线" panose="02010600030101010101" charset="-122"/>
                <a:ea typeface="等线" panose="02010600030101010101" charset="-122"/>
                <a:cs typeface="等线" panose="02010600030101010101" charset="-122"/>
                <a:sym typeface="+mn-ea"/>
              </a:rPr>
              <a:t>6</a:t>
            </a:r>
            <a:endParaRPr lang="en-US" altLang="zh-CN" sz="2400" b="1" dirty="0">
              <a:latin typeface="等线" panose="02010600030101010101" charset="-122"/>
              <a:ea typeface="等线" panose="02010600030101010101" charset="-122"/>
              <a:cs typeface="等线" panose="02010600030101010101" charset="-122"/>
            </a:endParaRPr>
          </a:p>
          <a:p>
            <a:pPr lvl="1" indent="-436245" eaLnBrk="1" hangingPunct="1">
              <a:lnSpc>
                <a:spcPct val="150000"/>
              </a:lnSpc>
              <a:buFont typeface="Arial" panose="020B0604020202020204" pitchFamily="34" charset="0"/>
              <a:buChar char="•"/>
            </a:pPr>
            <a:r>
              <a:rPr lang="en-US" altLang="zh-CN" sz="2400" b="1" dirty="0">
                <a:latin typeface="等线" panose="02010600030101010101" charset="-122"/>
                <a:ea typeface="等线" panose="02010600030101010101" charset="-122"/>
                <a:cs typeface="等线" panose="02010600030101010101" charset="-122"/>
                <a:sym typeface="+mn-ea"/>
              </a:rPr>
              <a:t>* </a:t>
            </a:r>
            <a:r>
              <a:rPr lang="zh-CN" altLang="en-US" sz="2400" b="1" dirty="0">
                <a:latin typeface="等线" panose="02010600030101010101" charset="-122"/>
                <a:ea typeface="等线" panose="02010600030101010101" charset="-122"/>
                <a:cs typeface="等线" panose="02010600030101010101" charset="-122"/>
                <a:sym typeface="+mn-ea"/>
              </a:rPr>
              <a:t>或 </a:t>
            </a:r>
            <a:r>
              <a:rPr lang="en-US" altLang="zh-CN" sz="2400" b="1" dirty="0">
                <a:latin typeface="等线" panose="02010600030101010101" charset="-122"/>
                <a:ea typeface="等线" panose="02010600030101010101" charset="-122"/>
                <a:cs typeface="等线" panose="02010600030101010101" charset="-122"/>
                <a:sym typeface="+mn-ea"/>
              </a:rPr>
              <a:t>0..*                	0</a:t>
            </a:r>
            <a:r>
              <a:rPr lang="zh-CN" altLang="en-US" sz="2400" b="1" dirty="0">
                <a:latin typeface="等线" panose="02010600030101010101" charset="-122"/>
                <a:ea typeface="等线" panose="02010600030101010101" charset="-122"/>
                <a:cs typeface="等线" panose="02010600030101010101" charset="-122"/>
                <a:sym typeface="+mn-ea"/>
              </a:rPr>
              <a:t>到任意多个</a:t>
            </a:r>
            <a:endParaRPr lang="zh-CN" altLang="en-US" sz="2400" b="1" dirty="0">
              <a:latin typeface="等线" panose="02010600030101010101" charset="-122"/>
              <a:ea typeface="等线" panose="02010600030101010101" charset="-122"/>
              <a:cs typeface="等线" panose="02010600030101010101" charset="-122"/>
            </a:endParaRPr>
          </a:p>
          <a:p>
            <a:pPr lvl="1" indent="-436245" eaLnBrk="1" hangingPunct="1">
              <a:lnSpc>
                <a:spcPct val="150000"/>
              </a:lnSpc>
              <a:buFont typeface="Arial" panose="020B0604020202020204" pitchFamily="34" charset="0"/>
              <a:buChar char="•"/>
            </a:pPr>
            <a:r>
              <a:rPr lang="en-US" altLang="zh-CN" sz="2400" b="1" dirty="0">
                <a:latin typeface="等线" panose="02010600030101010101" charset="-122"/>
                <a:ea typeface="等线" panose="02010600030101010101" charset="-122"/>
                <a:cs typeface="等线" panose="02010600030101010101" charset="-122"/>
                <a:sym typeface="+mn-ea"/>
              </a:rPr>
              <a:t>m..n                      	m</a:t>
            </a:r>
            <a:r>
              <a:rPr lang="zh-CN" altLang="en-US" sz="2400" b="1" dirty="0">
                <a:latin typeface="等线" panose="02010600030101010101" charset="-122"/>
                <a:ea typeface="等线" panose="02010600030101010101" charset="-122"/>
                <a:cs typeface="等线" panose="02010600030101010101" charset="-122"/>
                <a:sym typeface="+mn-ea"/>
              </a:rPr>
              <a:t>个到</a:t>
            </a:r>
            <a:r>
              <a:rPr lang="en-US" altLang="zh-CN" sz="2400" b="1" dirty="0">
                <a:latin typeface="等线" panose="02010600030101010101" charset="-122"/>
                <a:ea typeface="等线" panose="02010600030101010101" charset="-122"/>
                <a:cs typeface="等线" panose="02010600030101010101" charset="-122"/>
                <a:sym typeface="+mn-ea"/>
              </a:rPr>
              <a:t>n</a:t>
            </a:r>
            <a:r>
              <a:rPr lang="zh-CN" altLang="en-US" sz="2400" b="1" dirty="0">
                <a:latin typeface="等线" panose="02010600030101010101" charset="-122"/>
                <a:ea typeface="等线" panose="02010600030101010101" charset="-122"/>
                <a:cs typeface="等线" panose="02010600030101010101" charset="-122"/>
                <a:sym typeface="+mn-ea"/>
              </a:rPr>
              <a:t>个</a:t>
            </a:r>
            <a:endParaRPr lang="zh-CN" altLang="en-US" sz="2400" b="1" dirty="0">
              <a:latin typeface="等线" panose="02010600030101010101" charset="-122"/>
              <a:ea typeface="等线" panose="02010600030101010101" charset="-122"/>
              <a:cs typeface="等线" panose="02010600030101010101" charset="-122"/>
            </a:endParaRPr>
          </a:p>
          <a:p>
            <a:pPr lvl="1" indent="-436245" eaLnBrk="1" hangingPunct="1">
              <a:lnSpc>
                <a:spcPct val="150000"/>
              </a:lnSpc>
              <a:buFont typeface="Arial" panose="020B0604020202020204" pitchFamily="34" charset="0"/>
              <a:buChar char="•"/>
            </a:pPr>
            <a:r>
              <a:rPr lang="en-US" altLang="zh-CN" sz="2400" b="1" dirty="0">
                <a:latin typeface="等线" panose="02010600030101010101" charset="-122"/>
                <a:ea typeface="等线" panose="02010600030101010101" charset="-122"/>
                <a:cs typeface="等线" panose="02010600030101010101" charset="-122"/>
                <a:sym typeface="+mn-ea"/>
              </a:rPr>
              <a:t>m..*                      	m</a:t>
            </a:r>
            <a:r>
              <a:rPr lang="zh-CN" altLang="en-US" sz="2400" b="1" dirty="0">
                <a:latin typeface="等线" panose="02010600030101010101" charset="-122"/>
                <a:ea typeface="等线" panose="02010600030101010101" charset="-122"/>
                <a:cs typeface="等线" panose="02010600030101010101" charset="-122"/>
                <a:sym typeface="+mn-ea"/>
              </a:rPr>
              <a:t>到任意多个</a:t>
            </a:r>
          </a:p>
        </p:txBody>
      </p:sp>
      <p:sp>
        <p:nvSpPr>
          <p:cNvPr id="7" name="Rectangle 7">
            <a:extLst>
              <a:ext uri="{FF2B5EF4-FFF2-40B4-BE49-F238E27FC236}">
                <a16:creationId xmlns:a16="http://schemas.microsoft.com/office/drawing/2014/main" id="{BE2150ED-BDEC-47A5-3738-DDAEEC17DB62}"/>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关联关系的数量</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animEffect transition="in" filter="dissolve">
                                      <p:cBhvr>
                                        <p:cTn id="17" dur="500"/>
                                        <p:tgtEl>
                                          <p:spTgt spid="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dissolve">
                                      <p:cBhvr>
                                        <p:cTn id="22"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43</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7/15</a:t>
            </a:r>
          </a:p>
        </p:txBody>
      </p:sp>
      <p:sp>
        <p:nvSpPr>
          <p:cNvPr id="9" name="文本框 8"/>
          <p:cNvSpPr txBox="1"/>
          <p:nvPr/>
        </p:nvSpPr>
        <p:spPr>
          <a:xfrm>
            <a:off x="527685" y="1933578"/>
            <a:ext cx="8384540" cy="4084955"/>
          </a:xfrm>
          <a:prstGeom prst="rect">
            <a:avLst/>
          </a:prstGeom>
          <a:noFill/>
        </p:spPr>
        <p:txBody>
          <a:bodyPr wrap="square" rtlCol="0" anchor="t">
            <a:noAutofit/>
          </a:bodyPr>
          <a:lstStyle/>
          <a:p>
            <a:pPr indent="0" eaLnBrk="1" hangingPunct="1">
              <a:lnSpc>
                <a:spcPct val="100000"/>
              </a:lnSpc>
              <a:buFont typeface="Arial" panose="020B0604020202020204" pitchFamily="34" charset="0"/>
              <a:buNone/>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The customer information system maintains information about two different kinds of customers: </a:t>
            </a:r>
          </a:p>
          <a:p>
            <a:pPr marL="342900" indent="-342900" eaLnBrk="1" hangingPunct="1">
              <a:lnSpc>
                <a:spcPct val="100000"/>
              </a:lnSpc>
              <a:buFont typeface="Arial" panose="020B0604020202020204" pitchFamily="34" charset="0"/>
              <a:buChar cha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Individual customers: For these customers, the system stores an ID and the information about a person (name, home telephone number, and email). </a:t>
            </a:r>
          </a:p>
          <a:p>
            <a:pPr marL="342900" indent="-342900" eaLnBrk="1" hangingPunct="1">
              <a:lnSpc>
                <a:spcPct val="100000"/>
              </a:lnSpc>
              <a:buFont typeface="Arial" panose="020B0604020202020204" pitchFamily="34" charset="0"/>
              <a:buChar cha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Institutional customers: For these customers, the system stores an ID and provides the capability of defining one or more contact people for the institution. The system stores the following information for each contact person: name, home telephone number, email, work telephone number, and the job position of the contact in the institution. </a:t>
            </a:r>
          </a:p>
        </p:txBody>
      </p:sp>
      <p:sp>
        <p:nvSpPr>
          <p:cNvPr id="7" name="矩形 6"/>
          <p:cNvSpPr/>
          <p:nvPr/>
        </p:nvSpPr>
        <p:spPr>
          <a:xfrm>
            <a:off x="6115050" y="3110233"/>
            <a:ext cx="1149985" cy="357505"/>
          </a:xfrm>
          <a:prstGeom prst="rect">
            <a:avLst/>
          </a:prstGeom>
          <a:noFill/>
          <a:ln w="28575" cmpd="sng">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898525" y="2705738"/>
            <a:ext cx="2826385" cy="357505"/>
          </a:xfrm>
          <a:prstGeom prst="rect">
            <a:avLst/>
          </a:prstGeom>
          <a:noFill/>
          <a:ln w="28575" cmpd="sng">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7">
            <a:extLst>
              <a:ext uri="{FF2B5EF4-FFF2-40B4-BE49-F238E27FC236}">
                <a16:creationId xmlns:a16="http://schemas.microsoft.com/office/drawing/2014/main" id="{B773A046-9E51-37A0-6C2D-901C83E014F8}"/>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nSpc>
                <a:spcPct val="100000"/>
              </a:lnSpc>
              <a:spcBef>
                <a:spcPts val="0"/>
              </a:spcBef>
              <a:buNone/>
            </a:pPr>
            <a:r>
              <a:rPr kumimoji="1" lang="zh-CN" altLang="en-US" sz="2700" b="1" dirty="0">
                <a:solidFill>
                  <a:srgbClr val="104EA2"/>
                </a:solidFill>
              </a:rPr>
              <a:t>案例分析</a:t>
            </a:r>
            <a:r>
              <a:rPr kumimoji="1" lang="en-US" altLang="zh-CN" sz="2700" b="1" dirty="0">
                <a:solidFill>
                  <a:srgbClr val="104EA2"/>
                </a:solidFill>
              </a:rPr>
              <a:t>(</a:t>
            </a:r>
            <a:r>
              <a:rPr kumimoji="1" lang="zh-CN" altLang="en-US" sz="2700" b="1" dirty="0">
                <a:solidFill>
                  <a:srgbClr val="104EA2"/>
                </a:solidFill>
              </a:rPr>
              <a:t>找出类与类之间</a:t>
            </a:r>
            <a:r>
              <a:rPr kumimoji="1" lang="en-US" altLang="zh-CN" sz="2700" b="1" dirty="0">
                <a:solidFill>
                  <a:srgbClr val="104EA2"/>
                </a:solidFill>
              </a:rPr>
              <a:t>1</a:t>
            </a:r>
            <a:r>
              <a:rPr kumimoji="1" lang="zh-CN" altLang="en-US" sz="2700" b="1" dirty="0">
                <a:solidFill>
                  <a:srgbClr val="104EA2"/>
                </a:solidFill>
              </a:rPr>
              <a:t>对</a:t>
            </a:r>
            <a:r>
              <a:rPr kumimoji="1" lang="en-US" altLang="zh-CN" sz="2700" b="1" dirty="0">
                <a:solidFill>
                  <a:srgbClr val="104EA2"/>
                </a:solidFill>
              </a:rPr>
              <a:t>1</a:t>
            </a:r>
            <a:r>
              <a:rPr kumimoji="1" lang="zh-CN" altLang="en-US" sz="2700" b="1" dirty="0">
                <a:solidFill>
                  <a:srgbClr val="104EA2"/>
                </a:solidFill>
              </a:rPr>
              <a:t>的关联关系</a:t>
            </a:r>
            <a:r>
              <a:rPr kumimoji="1" lang="en-US" altLang="zh-CN" sz="2700" b="1" dirty="0">
                <a:solidFill>
                  <a:srgbClr val="104EA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44</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8/15</a:t>
            </a:r>
          </a:p>
        </p:txBody>
      </p:sp>
      <p:sp>
        <p:nvSpPr>
          <p:cNvPr id="9" name="文本框 8"/>
          <p:cNvSpPr txBox="1"/>
          <p:nvPr/>
        </p:nvSpPr>
        <p:spPr>
          <a:xfrm>
            <a:off x="352011" y="1736725"/>
            <a:ext cx="8391304" cy="4084955"/>
          </a:xfrm>
          <a:prstGeom prst="rect">
            <a:avLst/>
          </a:prstGeom>
          <a:noFill/>
        </p:spPr>
        <p:txBody>
          <a:bodyPr wrap="square" rtlCol="0" anchor="t">
            <a:noAutofit/>
          </a:bodyPr>
          <a:lstStyle/>
          <a:p>
            <a:pPr eaLnBrk="1" hangingPunct="1">
              <a:lnSpc>
                <a:spcPct val="150000"/>
              </a:lnSpc>
              <a:spcBef>
                <a:spcPts val="0"/>
              </a:spcBef>
              <a:spcAft>
                <a:spcPts val="0"/>
              </a:spcAft>
              <a:buClr>
                <a:srgbClr val="000000"/>
              </a:buCl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在双向关联中，每个类都包含</a:t>
            </a:r>
            <a:r>
              <a:rPr lang="zh-CN" altLang="en-US" sz="2400" b="1" dirty="0">
                <a:solidFill>
                  <a:srgbClr val="C00000"/>
                </a:solidFill>
                <a:latin typeface="Times New Roman" panose="02020603050405020304" pitchFamily="18" charset="0"/>
                <a:ea typeface="等线" panose="02010600030101010101" charset="-122"/>
                <a:cs typeface="Times New Roman" panose="02020603050405020304" pitchFamily="18" charset="0"/>
                <a:sym typeface="+mn-ea"/>
              </a:rPr>
              <a:t>对另一个类对象的引用</a:t>
            </a:r>
          </a:p>
          <a:p>
            <a:pPr marL="390525" indent="-395605" fontAlgn="base">
              <a:lnSpc>
                <a:spcPct val="150000"/>
              </a:lnSpc>
              <a:buClr>
                <a:srgbClr val="000000"/>
              </a:buClr>
              <a:buFont typeface="Arial" panose="020B0604020202020204" pitchFamily="34" charset="0"/>
              <a:buChar char="•"/>
              <a:defRPr/>
            </a:pP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UML</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类图中用</a:t>
            </a:r>
            <a:r>
              <a:rPr lang="zh-CN" altLang="en-US" sz="2400" b="1" kern="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一条直线</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连接两个类表示双向关联关系。</a:t>
            </a:r>
            <a:endParaRPr kumimoji="0" lang="zh-CN" altLang="en-US" sz="2400" b="1" i="0" u="none" strike="noStrike" kern="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endParaRPr>
          </a:p>
          <a:p>
            <a:pPr marL="390525" indent="-395605" fontAlgn="base">
              <a:lnSpc>
                <a:spcPct val="150000"/>
              </a:lnSpc>
              <a:buClr>
                <a:srgbClr val="000000"/>
              </a:buClr>
              <a:buFont typeface="Arial" panose="020B0604020202020204" pitchFamily="34" charset="0"/>
              <a:buChar char="•"/>
              <a:defRPr/>
            </a:pP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例如，一个学生可以修</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6</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门课，一门课可以由若干学生选修。</a:t>
            </a:r>
            <a:endParaRPr kumimoji="0" lang="en-US" altLang="zh-CN" sz="2400" b="1" i="0" u="none" strike="noStrike" kern="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endParaRPr>
          </a:p>
          <a:p>
            <a:pPr marL="779780" lvl="1" indent="-387350" fontAlgn="base">
              <a:lnSpc>
                <a:spcPct val="150000"/>
              </a:lnSpc>
              <a:buClr>
                <a:srgbClr val="000000"/>
              </a:buClr>
              <a:buFont typeface="Arial" panose="020B0604020202020204" pitchFamily="34" charset="0"/>
              <a:buChar char="•"/>
              <a:defRPr/>
            </a:pP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和类</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Course</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对象关联的类</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Student</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对象的数量为</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0</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到任意多个，用“*”表示。</a:t>
            </a:r>
            <a:endParaRPr kumimoji="0" lang="zh-CN" altLang="en-US" sz="2400" b="1" i="0" u="none" strike="noStrike" kern="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endParaRPr>
          </a:p>
          <a:p>
            <a:pPr marL="779780" lvl="1" indent="-387350" fontAlgn="base">
              <a:lnSpc>
                <a:spcPct val="150000"/>
              </a:lnSpc>
              <a:buClr>
                <a:srgbClr val="000000"/>
              </a:buClr>
              <a:buFont typeface="Arial" panose="020B0604020202020204" pitchFamily="34" charset="0"/>
              <a:buChar char="•"/>
              <a:defRPr/>
            </a:pP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和类</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Student</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对象关联的类</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Course</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对象的数量为</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6</a:t>
            </a:r>
            <a:r>
              <a:rPr lang="zh-CN" altLang="en-US" sz="2400" b="1" noProof="0" dirty="0">
                <a:latin typeface="等线" panose="02010600030101010101" charset="-122"/>
                <a:ea typeface="等线" panose="02010600030101010101" charset="-122"/>
                <a:cs typeface="等线" panose="02010600030101010101" charset="-122"/>
                <a:sym typeface="+mn-ea"/>
              </a:rPr>
              <a:t>。</a:t>
            </a:r>
            <a:endParaRPr kumimoji="0" lang="en-US" altLang="zh-CN" sz="2400" b="1" i="0" u="none" strike="noStrike" kern="0" cap="none" spc="0" normalizeH="0" baseline="0" noProof="0" dirty="0">
              <a:ln>
                <a:noFill/>
              </a:ln>
              <a:solidFill>
                <a:schemeClr val="tx1"/>
              </a:solidFill>
              <a:effectLst/>
              <a:uLnTx/>
              <a:uFillTx/>
              <a:latin typeface="等线" panose="02010600030101010101" charset="-122"/>
              <a:ea typeface="等线" panose="02010600030101010101" charset="-122"/>
              <a:cs typeface="等线" panose="02010600030101010101" charset="-122"/>
            </a:endParaRPr>
          </a:p>
        </p:txBody>
      </p:sp>
      <p:sp>
        <p:nvSpPr>
          <p:cNvPr id="7" name="Rectangle 7">
            <a:extLst>
              <a:ext uri="{FF2B5EF4-FFF2-40B4-BE49-F238E27FC236}">
                <a16:creationId xmlns:a16="http://schemas.microsoft.com/office/drawing/2014/main" id="{3C300308-05A7-209F-38D2-6A2D8D543B8A}"/>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nSpc>
                <a:spcPct val="100000"/>
              </a:lnSpc>
              <a:spcBef>
                <a:spcPts val="0"/>
              </a:spcBef>
              <a:buNone/>
            </a:pPr>
            <a:r>
              <a:rPr kumimoji="1" lang="zh-CN" altLang="en-US" sz="2700" b="1" dirty="0">
                <a:solidFill>
                  <a:srgbClr val="104EA2"/>
                </a:solidFill>
              </a:rPr>
              <a:t>双向关联关系</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45</a:t>
            </a:fld>
            <a:endParaRPr kumimoji="1" lang="zh-CN" altLang="en-US" sz="900"/>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9/15</a:t>
            </a:r>
          </a:p>
        </p:txBody>
      </p:sp>
      <p:sp>
        <p:nvSpPr>
          <p:cNvPr id="17" name="内容占位符 7"/>
          <p:cNvSpPr>
            <a:spLocks noGrp="1"/>
          </p:cNvSpPr>
          <p:nvPr>
            <p:ph idx="1"/>
          </p:nvPr>
        </p:nvSpPr>
        <p:spPr>
          <a:xfrm>
            <a:off x="571500" y="4908550"/>
            <a:ext cx="8001000" cy="1511300"/>
          </a:xfrm>
        </p:spPr>
        <p:txBody>
          <a:bodyPr vert="horz" wrap="square" lIns="91440" tIns="45720" rIns="91440" bIns="45720" numCol="1" anchor="t" anchorCtr="0" compatLnSpc="1">
            <a:noAutofit/>
          </a:bodyPr>
          <a:lstStyle/>
          <a:p>
            <a:pPr marL="457200" marR="0" lvl="0" indent="-457200" algn="l" defTabSz="914400" rtl="0" eaLnBrk="0" fontAlgn="base" latinLnBrk="0" hangingPunct="0">
              <a:lnSpc>
                <a:spcPct val="100000"/>
              </a:lnSpc>
              <a:spcBef>
                <a:spcPct val="20000"/>
              </a:spcBef>
              <a:spcAft>
                <a:spcPct val="0"/>
              </a:spcAft>
              <a:buClr>
                <a:srgbClr val="000000"/>
              </a:buClr>
              <a:buSzTx/>
              <a:buFont typeface="+mj-lt"/>
              <a:buAutoNum type="arabicPeriod"/>
              <a:defRPr/>
            </a:pPr>
            <a:r>
              <a:rPr kumimoji="0" lang="zh-CN" altLang="en-US" sz="2000" i="0" u="none" strike="noStrike" kern="0" cap="none" spc="0" normalizeH="0" baseline="0" noProof="0" dirty="0">
                <a:ln>
                  <a:noFill/>
                </a:ln>
                <a:solidFill>
                  <a:schemeClr val="tx1"/>
                </a:solidFill>
                <a:effectLst/>
                <a:uLnTx/>
                <a:uFillTx/>
                <a:latin typeface="+mn-ea"/>
                <a:cs typeface="+mn-ea"/>
              </a:rPr>
              <a:t>假设有很多</a:t>
            </a:r>
            <a:r>
              <a:rPr kumimoji="0" lang="en-US" altLang="zh-CN" sz="2000" i="0" u="none" strike="noStrike" kern="0" cap="none" spc="0" normalizeH="0" baseline="0" noProof="0" dirty="0">
                <a:ln>
                  <a:noFill/>
                </a:ln>
                <a:solidFill>
                  <a:schemeClr val="tx1"/>
                </a:solidFill>
                <a:effectLst/>
                <a:uLnTx/>
                <a:uFillTx/>
                <a:latin typeface="+mn-ea"/>
                <a:cs typeface="+mn-ea"/>
              </a:rPr>
              <a:t>Student</a:t>
            </a:r>
            <a:r>
              <a:rPr kumimoji="0" lang="zh-CN" altLang="en-US" sz="2000" i="0" u="none" strike="noStrike" kern="0" cap="none" spc="0" normalizeH="0" baseline="0" noProof="0" dirty="0">
                <a:ln>
                  <a:noFill/>
                </a:ln>
                <a:solidFill>
                  <a:schemeClr val="tx1"/>
                </a:solidFill>
                <a:effectLst/>
                <a:uLnTx/>
                <a:uFillTx/>
                <a:latin typeface="+mn-ea"/>
                <a:cs typeface="+mn-ea"/>
              </a:rPr>
              <a:t>对象：</a:t>
            </a:r>
            <a:r>
              <a:rPr kumimoji="0" lang="en-US" altLang="zh-CN" sz="2000" i="0" u="none" strike="noStrike" kern="0" cap="none" spc="0" normalizeH="0" baseline="0" noProof="0" dirty="0">
                <a:ln>
                  <a:noFill/>
                </a:ln>
                <a:solidFill>
                  <a:schemeClr val="tx1"/>
                </a:solidFill>
                <a:effectLst/>
                <a:uLnTx/>
                <a:uFillTx/>
                <a:latin typeface="+mn-ea"/>
                <a:cs typeface="+mn-ea"/>
              </a:rPr>
              <a:t>student1,student2,…</a:t>
            </a:r>
          </a:p>
          <a:p>
            <a:pPr marL="457200" marR="0" lvl="0" indent="-457200" algn="l" defTabSz="914400" rtl="0" eaLnBrk="0" fontAlgn="base" latinLnBrk="0" hangingPunct="0">
              <a:lnSpc>
                <a:spcPct val="100000"/>
              </a:lnSpc>
              <a:spcBef>
                <a:spcPct val="20000"/>
              </a:spcBef>
              <a:spcAft>
                <a:spcPct val="0"/>
              </a:spcAft>
              <a:buClr>
                <a:srgbClr val="000000"/>
              </a:buClr>
              <a:buSzTx/>
              <a:buFont typeface="+mj-lt"/>
              <a:buAutoNum type="arabicPeriod"/>
              <a:defRPr/>
            </a:pPr>
            <a:r>
              <a:rPr kumimoji="0" lang="zh-CN" altLang="en-US" sz="2000" i="0" u="none" strike="noStrike" kern="0" cap="none" spc="0" normalizeH="0" baseline="0" noProof="0" dirty="0">
                <a:ln>
                  <a:noFill/>
                </a:ln>
                <a:solidFill>
                  <a:schemeClr val="tx1"/>
                </a:solidFill>
                <a:effectLst/>
                <a:uLnTx/>
                <a:uFillTx/>
                <a:latin typeface="+mn-ea"/>
                <a:cs typeface="+mn-ea"/>
              </a:rPr>
              <a:t>循环给每个</a:t>
            </a:r>
            <a:r>
              <a:rPr kumimoji="0" lang="en-US" altLang="zh-CN" sz="2000" i="0" u="none" strike="noStrike" kern="0" cap="none" spc="0" normalizeH="0" baseline="0" noProof="0" dirty="0">
                <a:ln>
                  <a:noFill/>
                </a:ln>
                <a:solidFill>
                  <a:schemeClr val="tx1"/>
                </a:solidFill>
                <a:effectLst/>
                <a:uLnTx/>
                <a:uFillTx/>
                <a:latin typeface="+mn-ea"/>
                <a:cs typeface="+mn-ea"/>
              </a:rPr>
              <a:t>Student</a:t>
            </a:r>
            <a:r>
              <a:rPr kumimoji="0" lang="zh-CN" altLang="en-US" sz="2000" i="0" u="none" strike="noStrike" kern="0" cap="none" spc="0" normalizeH="0" baseline="0" noProof="0" dirty="0">
                <a:ln>
                  <a:noFill/>
                </a:ln>
                <a:solidFill>
                  <a:schemeClr val="tx1"/>
                </a:solidFill>
                <a:effectLst/>
                <a:uLnTx/>
                <a:uFillTx/>
                <a:latin typeface="+mn-ea"/>
                <a:cs typeface="+mn-ea"/>
              </a:rPr>
              <a:t>对象发消息</a:t>
            </a:r>
            <a:r>
              <a:rPr kumimoji="0" lang="en-US" altLang="zh-CN" sz="2000" i="0" u="none" strike="noStrike" kern="0" cap="none" spc="0" normalizeH="0" baseline="0" noProof="0" dirty="0" err="1">
                <a:ln>
                  <a:noFill/>
                </a:ln>
                <a:solidFill>
                  <a:schemeClr val="tx1"/>
                </a:solidFill>
                <a:effectLst/>
                <a:uLnTx/>
                <a:uFillTx/>
                <a:latin typeface="+mn-ea"/>
                <a:cs typeface="+mn-ea"/>
              </a:rPr>
              <a:t>getName</a:t>
            </a:r>
            <a:r>
              <a:rPr kumimoji="0" lang="zh-CN" altLang="en-US" sz="2000" i="0" u="none" strike="noStrike" kern="0" cap="none" spc="0" normalizeH="0" baseline="0" noProof="0" dirty="0">
                <a:ln>
                  <a:noFill/>
                </a:ln>
                <a:solidFill>
                  <a:schemeClr val="tx1"/>
                </a:solidFill>
                <a:effectLst/>
                <a:uLnTx/>
                <a:uFillTx/>
                <a:latin typeface="+mn-ea"/>
                <a:cs typeface="+mn-ea"/>
              </a:rPr>
              <a:t>，例如，</a:t>
            </a:r>
            <a:r>
              <a:rPr kumimoji="0" lang="en-US" altLang="zh-CN" sz="2000" i="0" u="none" strike="noStrike" kern="0" cap="none" spc="0" normalizeH="0" baseline="0" noProof="0" dirty="0">
                <a:ln>
                  <a:noFill/>
                </a:ln>
                <a:solidFill>
                  <a:schemeClr val="tx1"/>
                </a:solidFill>
                <a:effectLst/>
                <a:uLnTx/>
                <a:uFillTx/>
                <a:latin typeface="+mn-ea"/>
                <a:cs typeface="+mn-ea"/>
              </a:rPr>
              <a:t>studentX.getName()</a:t>
            </a:r>
            <a:r>
              <a:rPr kumimoji="0" lang="zh-CN" altLang="en-US" sz="2000" i="0" u="none" strike="noStrike" kern="0" cap="none" spc="0" normalizeH="0" baseline="0" noProof="0" dirty="0">
                <a:ln>
                  <a:noFill/>
                </a:ln>
                <a:solidFill>
                  <a:schemeClr val="tx1"/>
                </a:solidFill>
                <a:effectLst/>
                <a:uLnTx/>
                <a:uFillTx/>
                <a:latin typeface="+mn-ea"/>
                <a:cs typeface="+mn-ea"/>
              </a:rPr>
              <a:t>，找到其返回值是张三的对象</a:t>
            </a:r>
            <a:r>
              <a:rPr kumimoji="0" lang="en-US" altLang="zh-CN" sz="2000" i="0" u="none" strike="noStrike" kern="0" cap="none" spc="0" normalizeH="0" baseline="0" noProof="0" dirty="0">
                <a:ln>
                  <a:noFill/>
                </a:ln>
                <a:solidFill>
                  <a:schemeClr val="tx1"/>
                </a:solidFill>
                <a:effectLst/>
                <a:uLnTx/>
                <a:uFillTx/>
                <a:latin typeface="+mn-ea"/>
                <a:cs typeface="+mn-ea"/>
              </a:rPr>
              <a:t>studentY</a:t>
            </a:r>
          </a:p>
          <a:p>
            <a:pPr marL="457200" marR="0" lvl="0" indent="-457200" algn="l" defTabSz="914400" rtl="0" eaLnBrk="0" fontAlgn="base" latinLnBrk="0" hangingPunct="0">
              <a:lnSpc>
                <a:spcPct val="100000"/>
              </a:lnSpc>
              <a:spcBef>
                <a:spcPct val="20000"/>
              </a:spcBef>
              <a:spcAft>
                <a:spcPct val="0"/>
              </a:spcAft>
              <a:buClr>
                <a:srgbClr val="000000"/>
              </a:buClr>
              <a:buSzTx/>
              <a:buFont typeface="+mj-lt"/>
              <a:buAutoNum type="arabicPeriod"/>
              <a:defRPr/>
            </a:pPr>
            <a:r>
              <a:rPr kumimoji="0" lang="zh-CN" altLang="en-US" sz="2000" i="0" u="none" strike="noStrike" kern="0" cap="none" spc="0" normalizeH="0" baseline="0" noProof="0" dirty="0">
                <a:ln>
                  <a:noFill/>
                </a:ln>
                <a:solidFill>
                  <a:schemeClr val="tx1"/>
                </a:solidFill>
                <a:effectLst/>
                <a:uLnTx/>
                <a:uFillTx/>
                <a:latin typeface="+mn-ea"/>
                <a:cs typeface="+mn-ea"/>
              </a:rPr>
              <a:t>给</a:t>
            </a:r>
            <a:r>
              <a:rPr kumimoji="0" lang="en-US" altLang="zh-CN" sz="2000" i="0" u="none" strike="noStrike" kern="0" cap="none" spc="0" normalizeH="0" baseline="0" noProof="0" dirty="0">
                <a:ln>
                  <a:noFill/>
                </a:ln>
                <a:solidFill>
                  <a:schemeClr val="tx1"/>
                </a:solidFill>
                <a:effectLst/>
                <a:uLnTx/>
                <a:uFillTx/>
                <a:latin typeface="+mn-ea"/>
                <a:cs typeface="+mn-ea"/>
              </a:rPr>
              <a:t>studentX</a:t>
            </a:r>
            <a:r>
              <a:rPr kumimoji="0" lang="zh-CN" altLang="en-US" sz="2000" i="0" u="none" strike="noStrike" kern="0" cap="none" spc="0" normalizeH="0" baseline="0" noProof="0" dirty="0">
                <a:ln>
                  <a:noFill/>
                </a:ln>
                <a:solidFill>
                  <a:schemeClr val="tx1"/>
                </a:solidFill>
                <a:effectLst/>
                <a:uLnTx/>
                <a:uFillTx/>
                <a:latin typeface="+mn-ea"/>
                <a:cs typeface="+mn-ea"/>
              </a:rPr>
              <a:t>对象发消息</a:t>
            </a:r>
            <a:r>
              <a:rPr kumimoji="0" lang="en-US" altLang="zh-CN" sz="2000" i="0" u="none" strike="noStrike" kern="0" cap="none" spc="0" normalizeH="0" baseline="0" noProof="0" dirty="0" err="1">
                <a:ln>
                  <a:noFill/>
                </a:ln>
                <a:solidFill>
                  <a:schemeClr val="tx1"/>
                </a:solidFill>
                <a:effectLst/>
                <a:uLnTx/>
                <a:uFillTx/>
                <a:latin typeface="+mn-ea"/>
                <a:cs typeface="+mn-ea"/>
              </a:rPr>
              <a:t>getCourse(i)</a:t>
            </a:r>
            <a:r>
              <a:rPr kumimoji="0" lang="zh-CN" altLang="en-US" sz="2000" i="0" u="none" strike="noStrike" kern="0" cap="none" spc="0" normalizeH="0" baseline="0" noProof="0" dirty="0">
                <a:ln>
                  <a:noFill/>
                </a:ln>
                <a:solidFill>
                  <a:schemeClr val="tx1"/>
                </a:solidFill>
                <a:effectLst/>
                <a:uLnTx/>
                <a:uFillTx/>
                <a:latin typeface="+mn-ea"/>
                <a:cs typeface="+mn-ea"/>
              </a:rPr>
              <a:t>，</a:t>
            </a:r>
            <a:r>
              <a:rPr kumimoji="0" lang="en-US" altLang="zh-CN" sz="2000" i="0" u="none" strike="noStrike" kern="0" cap="none" spc="0" normalizeH="0" baseline="0" noProof="0" dirty="0">
                <a:ln>
                  <a:noFill/>
                </a:ln>
                <a:solidFill>
                  <a:schemeClr val="tx1"/>
                </a:solidFill>
                <a:effectLst/>
                <a:uLnTx/>
                <a:uFillTx/>
                <a:latin typeface="+mn-ea"/>
                <a:cs typeface="+mn-ea"/>
              </a:rPr>
              <a:t> </a:t>
            </a:r>
            <a:r>
              <a:rPr kumimoji="0" lang="zh-CN" altLang="en-US" sz="2000" i="0" u="none" strike="noStrike" kern="0" cap="none" spc="0" normalizeH="0" baseline="0" noProof="0" dirty="0">
                <a:ln>
                  <a:noFill/>
                </a:ln>
                <a:solidFill>
                  <a:schemeClr val="tx1"/>
                </a:solidFill>
                <a:effectLst/>
                <a:uLnTx/>
                <a:uFillTx/>
                <a:latin typeface="+mn-ea"/>
                <a:cs typeface="+mn-ea"/>
              </a:rPr>
              <a:t>返回所选课程的名称</a:t>
            </a:r>
            <a:endParaRPr kumimoji="0" lang="en-US" altLang="zh-CN" sz="2000" i="0" u="none" strike="noStrike" kern="0" cap="none" spc="0" normalizeH="0" baseline="0" noProof="0" dirty="0">
              <a:ln>
                <a:noFill/>
              </a:ln>
              <a:solidFill>
                <a:schemeClr val="tx1"/>
              </a:solidFill>
              <a:effectLst/>
              <a:uLnTx/>
              <a:uFillTx/>
              <a:latin typeface="+mn-ea"/>
              <a:cs typeface="+mn-ea"/>
            </a:endParaRPr>
          </a:p>
          <a:p>
            <a:pPr marL="469900" marR="0" lvl="0" indent="-46990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Char char="o"/>
              <a:defRPr/>
            </a:pPr>
            <a:endParaRPr kumimoji="0" lang="en-US" altLang="zh-CN" sz="2000" i="0" u="none" strike="noStrike" kern="0" cap="none" spc="0" normalizeH="0" baseline="0" noProof="0" dirty="0">
              <a:ln>
                <a:noFill/>
              </a:ln>
              <a:solidFill>
                <a:schemeClr val="tx1"/>
              </a:solidFill>
              <a:effectLst/>
              <a:uLnTx/>
              <a:uFillTx/>
              <a:latin typeface="+mn-ea"/>
              <a:cs typeface="+mn-ea"/>
            </a:endParaRPr>
          </a:p>
        </p:txBody>
      </p:sp>
      <p:sp>
        <p:nvSpPr>
          <p:cNvPr id="62472" name="矩形 5"/>
          <p:cNvSpPr/>
          <p:nvPr>
            <p:custDataLst>
              <p:tags r:id="rId5"/>
            </p:custDataLst>
          </p:nvPr>
        </p:nvSpPr>
        <p:spPr>
          <a:xfrm>
            <a:off x="500063" y="4252595"/>
            <a:ext cx="7829550" cy="706755"/>
          </a:xfrm>
          <a:prstGeom prst="rect">
            <a:avLst/>
          </a:prstGeom>
          <a:noFill/>
          <a:ln w="9525">
            <a:noFill/>
          </a:ln>
        </p:spPr>
        <p:txBody>
          <a:bodyPr anchor="t" anchorCtr="0">
            <a:spAutoFit/>
          </a:bodyPr>
          <a:lstStyle/>
          <a:p>
            <a:pPr eaLnBrk="0" hangingPunct="0"/>
            <a:r>
              <a:rPr lang="zh-CN" altLang="en-US" sz="2000" b="1" dirty="0">
                <a:latin typeface="+mn-ea"/>
                <a:cs typeface="+mn-ea"/>
              </a:rPr>
              <a:t>根据该类图能否实现“查询张三共选的所有课程的名称”的功能？请分析实现过程。</a:t>
            </a:r>
          </a:p>
        </p:txBody>
      </p:sp>
      <p:pic>
        <p:nvPicPr>
          <p:cNvPr id="8" name="图片 7">
            <a:extLst>
              <a:ext uri="{FF2B5EF4-FFF2-40B4-BE49-F238E27FC236}">
                <a16:creationId xmlns:a16="http://schemas.microsoft.com/office/drawing/2014/main" id="{51F2F996-8E13-8D4E-0B0D-FFE0714B131C}"/>
              </a:ext>
            </a:extLst>
          </p:cNvPr>
          <p:cNvPicPr>
            <a:picLocks noChangeAspect="1"/>
          </p:cNvPicPr>
          <p:nvPr/>
        </p:nvPicPr>
        <p:blipFill>
          <a:blip r:embed="rId10"/>
          <a:stretch>
            <a:fillRect/>
          </a:stretch>
        </p:blipFill>
        <p:spPr>
          <a:xfrm>
            <a:off x="571500" y="1662442"/>
            <a:ext cx="7829551" cy="2590153"/>
          </a:xfrm>
          <a:prstGeom prst="rect">
            <a:avLst/>
          </a:prstGeom>
        </p:spPr>
      </p:pic>
      <p:sp>
        <p:nvSpPr>
          <p:cNvPr id="9" name="Rectangle 7">
            <a:extLst>
              <a:ext uri="{FF2B5EF4-FFF2-40B4-BE49-F238E27FC236}">
                <a16:creationId xmlns:a16="http://schemas.microsoft.com/office/drawing/2014/main" id="{5CC41A8F-2965-55F1-9313-DF060E70A044}"/>
              </a:ext>
            </a:extLst>
          </p:cNvPr>
          <p:cNvSpPr txBox="1">
            <a:spLocks/>
          </p:cNvSpPr>
          <p:nvPr>
            <p:custDataLst>
              <p:tags r:id="rId6"/>
            </p:custDataLst>
          </p:nvPr>
        </p:nvSpPr>
        <p:spPr>
          <a:xfrm>
            <a:off x="352011" y="1233710"/>
            <a:ext cx="7407325" cy="476250"/>
          </a:xfrm>
          <a:prstGeom prst="rect">
            <a:avLst/>
          </a:prstGeom>
        </p:spPr>
        <p:txBody>
          <a:bodyPr vert="horz" wrap="square" lIns="91440" tIns="45720" rIns="91440" bIns="45720" rtlCol="0"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lnSpc>
                <a:spcPct val="100000"/>
              </a:lnSpc>
              <a:spcBef>
                <a:spcPts val="0"/>
              </a:spcBef>
              <a:buFont typeface="Arial" panose="020B0604020202020204" pitchFamily="34" charset="0"/>
              <a:buNone/>
            </a:pPr>
            <a:r>
              <a:rPr kumimoji="1" lang="zh-CN" altLang="en-US" sz="2700" dirty="0">
                <a:solidFill>
                  <a:srgbClr val="104EA2"/>
                </a:solidFill>
              </a:rPr>
              <a:t>双向关联关系</a:t>
            </a:r>
            <a:endParaRPr kumimoji="1" lang="en-US" altLang="zh-CN" sz="2700"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46</a:t>
            </a:fld>
            <a:endParaRPr kumimoji="1" lang="zh-CN" altLang="en-US" sz="900"/>
          </a:p>
        </p:txBody>
      </p:sp>
      <p:pic>
        <p:nvPicPr>
          <p:cNvPr id="11" name="西北工业大学"/>
          <p:cNvPicPr>
            <a:picLocks noChangeAspect="1"/>
          </p:cNvPicPr>
          <p:nvPr>
            <p:custDataLst>
              <p:tags r:id="rId2"/>
            </p:custDataLst>
          </p:nvPr>
        </p:nvPicPr>
        <p:blipFill>
          <a:blip r:embed="rId21"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22"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036560" cy="315341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kumimoji="1" lang="zh-CN" altLang="en-US" sz="2400" dirty="0"/>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3493" name="Group 19"/>
          <p:cNvGrpSpPr/>
          <p:nvPr/>
        </p:nvGrpSpPr>
        <p:grpSpPr>
          <a:xfrm>
            <a:off x="3511550" y="1697038"/>
            <a:ext cx="5072063" cy="1766887"/>
            <a:chOff x="602" y="847"/>
            <a:chExt cx="3195" cy="1187"/>
          </a:xfrm>
        </p:grpSpPr>
        <p:sp useBgFill="1">
          <p:nvSpPr>
            <p:cNvPr id="63494" name="AutoShape 3"/>
            <p:cNvSpPr/>
            <p:nvPr>
              <p:custDataLst>
                <p:tags r:id="rId7"/>
              </p:custDataLst>
            </p:nvPr>
          </p:nvSpPr>
          <p:spPr>
            <a:xfrm>
              <a:off x="1738" y="847"/>
              <a:ext cx="1130"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Country</a:t>
              </a:r>
            </a:p>
          </p:txBody>
        </p:sp>
        <p:sp useBgFill="1">
          <p:nvSpPr>
            <p:cNvPr id="63495" name="AutoShape 4"/>
            <p:cNvSpPr/>
            <p:nvPr>
              <p:custDataLst>
                <p:tags r:id="rId8"/>
              </p:custDataLst>
            </p:nvPr>
          </p:nvSpPr>
          <p:spPr>
            <a:xfrm>
              <a:off x="602" y="1650"/>
              <a:ext cx="1558"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Government</a:t>
              </a:r>
            </a:p>
          </p:txBody>
        </p:sp>
        <p:sp>
          <p:nvSpPr>
            <p:cNvPr id="63496" name="Line 5"/>
            <p:cNvSpPr/>
            <p:nvPr>
              <p:custDataLst>
                <p:tags r:id="rId9"/>
              </p:custDataLst>
            </p:nvPr>
          </p:nvSpPr>
          <p:spPr>
            <a:xfrm flipV="1">
              <a:off x="1200" y="1152"/>
              <a:ext cx="0" cy="480"/>
            </a:xfrm>
            <a:prstGeom prst="line">
              <a:avLst/>
            </a:prstGeom>
            <a:ln w="19050" cap="flat" cmpd="sng">
              <a:solidFill>
                <a:schemeClr val="tx1"/>
              </a:solidFill>
              <a:prstDash val="solid"/>
              <a:round/>
              <a:headEnd type="arrow" w="med" len="med"/>
              <a:tailEnd type="none" w="med" len="med"/>
            </a:ln>
          </p:spPr>
        </p:sp>
        <p:sp>
          <p:nvSpPr>
            <p:cNvPr id="63497" name="Rectangle 6"/>
            <p:cNvSpPr/>
            <p:nvPr>
              <p:custDataLst>
                <p:tags r:id="rId10"/>
              </p:custDataLst>
            </p:nvPr>
          </p:nvSpPr>
          <p:spPr>
            <a:xfrm>
              <a:off x="2880" y="1392"/>
              <a:ext cx="632" cy="250"/>
            </a:xfrm>
            <a:prstGeom prst="rect">
              <a:avLst/>
            </a:prstGeom>
            <a:noFill/>
            <a:ln w="9525">
              <a:noFill/>
            </a:ln>
          </p:spPr>
          <p:txBody>
            <a:bodyPr wrap="none" anchor="t" anchorCtr="0">
              <a:spAutoFit/>
            </a:bodyPr>
            <a:lstStyle/>
            <a:p>
              <a:r>
                <a:rPr lang="en-US" altLang="zh-CN" sz="2000" dirty="0">
                  <a:latin typeface="Arial" panose="020B0604020202020204" pitchFamily="34" charset="0"/>
                </a:rPr>
                <a:t>-capital</a:t>
              </a:r>
              <a:endParaRPr lang="zh-CN" altLang="en-US" sz="2000" dirty="0">
                <a:latin typeface="Arial" panose="020B0604020202020204" pitchFamily="34" charset="0"/>
                <a:ea typeface="宋体" panose="02010600030101010101" pitchFamily="2" charset="-122"/>
              </a:endParaRPr>
            </a:p>
          </p:txBody>
        </p:sp>
        <p:sp useBgFill="1">
          <p:nvSpPr>
            <p:cNvPr id="63498" name="AutoShape 7"/>
            <p:cNvSpPr/>
            <p:nvPr>
              <p:custDataLst>
                <p:tags r:id="rId11"/>
              </p:custDataLst>
            </p:nvPr>
          </p:nvSpPr>
          <p:spPr>
            <a:xfrm>
              <a:off x="2880" y="1632"/>
              <a:ext cx="917"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Capital</a:t>
              </a:r>
            </a:p>
          </p:txBody>
        </p:sp>
        <p:sp>
          <p:nvSpPr>
            <p:cNvPr id="63499" name="Line 8"/>
            <p:cNvSpPr/>
            <p:nvPr>
              <p:custDataLst>
                <p:tags r:id="rId12"/>
              </p:custDataLst>
            </p:nvPr>
          </p:nvSpPr>
          <p:spPr>
            <a:xfrm flipH="1" flipV="1">
              <a:off x="3498" y="1200"/>
              <a:ext cx="0" cy="432"/>
            </a:xfrm>
            <a:prstGeom prst="line">
              <a:avLst/>
            </a:prstGeom>
            <a:ln w="19050" cap="flat" cmpd="sng">
              <a:solidFill>
                <a:schemeClr val="tx1"/>
              </a:solidFill>
              <a:prstDash val="solid"/>
              <a:round/>
              <a:headEnd type="arrow" w="med" len="med"/>
              <a:tailEnd type="none" w="med" len="med"/>
            </a:ln>
          </p:spPr>
        </p:sp>
        <p:sp>
          <p:nvSpPr>
            <p:cNvPr id="63500" name="Rectangle 9"/>
            <p:cNvSpPr/>
            <p:nvPr>
              <p:custDataLst>
                <p:tags r:id="rId13"/>
              </p:custDataLst>
            </p:nvPr>
          </p:nvSpPr>
          <p:spPr>
            <a:xfrm>
              <a:off x="1200" y="1386"/>
              <a:ext cx="1013" cy="250"/>
            </a:xfrm>
            <a:prstGeom prst="rect">
              <a:avLst/>
            </a:prstGeom>
            <a:noFill/>
            <a:ln w="9525">
              <a:noFill/>
            </a:ln>
          </p:spPr>
          <p:txBody>
            <a:bodyPr wrap="none" anchor="t" anchorCtr="0">
              <a:spAutoFit/>
            </a:bodyPr>
            <a:lstStyle/>
            <a:p>
              <a:r>
                <a:rPr lang="en-US" altLang="zh-CN" sz="2000" dirty="0">
                  <a:latin typeface="Arial" panose="020B0604020202020204" pitchFamily="34" charset="0"/>
                </a:rPr>
                <a:t>-government</a:t>
              </a:r>
              <a:endParaRPr lang="zh-CN" altLang="en-US" sz="2000" dirty="0">
                <a:latin typeface="Arial" panose="020B0604020202020204" pitchFamily="34" charset="0"/>
                <a:ea typeface="宋体" panose="02010600030101010101" pitchFamily="2" charset="-122"/>
              </a:endParaRPr>
            </a:p>
          </p:txBody>
        </p:sp>
        <p:sp>
          <p:nvSpPr>
            <p:cNvPr id="63501" name="Line 10"/>
            <p:cNvSpPr/>
            <p:nvPr>
              <p:custDataLst>
                <p:tags r:id="rId14"/>
              </p:custDataLst>
            </p:nvPr>
          </p:nvSpPr>
          <p:spPr>
            <a:xfrm flipH="1" flipV="1">
              <a:off x="2884" y="1097"/>
              <a:ext cx="614" cy="103"/>
            </a:xfrm>
            <a:prstGeom prst="line">
              <a:avLst/>
            </a:prstGeom>
            <a:ln w="19050" cap="flat" cmpd="sng">
              <a:solidFill>
                <a:schemeClr val="tx1"/>
              </a:solidFill>
              <a:prstDash val="solid"/>
              <a:round/>
              <a:headEnd type="none" w="med" len="med"/>
              <a:tailEnd type="none" w="med" len="med"/>
            </a:ln>
          </p:spPr>
        </p:sp>
        <p:sp>
          <p:nvSpPr>
            <p:cNvPr id="63502" name="Line 11"/>
            <p:cNvSpPr/>
            <p:nvPr>
              <p:custDataLst>
                <p:tags r:id="rId15"/>
              </p:custDataLst>
            </p:nvPr>
          </p:nvSpPr>
          <p:spPr>
            <a:xfrm flipV="1">
              <a:off x="1200" y="1085"/>
              <a:ext cx="538" cy="67"/>
            </a:xfrm>
            <a:prstGeom prst="line">
              <a:avLst/>
            </a:prstGeom>
            <a:ln w="19050" cap="flat" cmpd="sng">
              <a:solidFill>
                <a:schemeClr val="tx1"/>
              </a:solidFill>
              <a:prstDash val="solid"/>
              <a:round/>
              <a:headEnd type="none" w="med" len="med"/>
              <a:tailEnd type="none" w="med" len="med"/>
            </a:ln>
          </p:spPr>
        </p:sp>
        <p:sp>
          <p:nvSpPr>
            <p:cNvPr id="63503" name="Rectangle 12"/>
            <p:cNvSpPr/>
            <p:nvPr>
              <p:custDataLst>
                <p:tags r:id="rId16"/>
              </p:custDataLst>
            </p:nvPr>
          </p:nvSpPr>
          <p:spPr>
            <a:xfrm>
              <a:off x="3109" y="960"/>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3504" name="Rectangle 13"/>
            <p:cNvSpPr/>
            <p:nvPr>
              <p:custDataLst>
                <p:tags r:id="rId17"/>
              </p:custDataLst>
            </p:nvPr>
          </p:nvSpPr>
          <p:spPr>
            <a:xfrm>
              <a:off x="1345" y="972"/>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3505" name="Rectangle 14"/>
            <p:cNvSpPr/>
            <p:nvPr>
              <p:custDataLst>
                <p:tags r:id="rId18"/>
              </p:custDataLst>
            </p:nvPr>
          </p:nvSpPr>
          <p:spPr>
            <a:xfrm>
              <a:off x="912" y="1392"/>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3506" name="Rectangle 15"/>
            <p:cNvSpPr/>
            <p:nvPr>
              <p:custDataLst>
                <p:tags r:id="rId19"/>
              </p:custDataLst>
            </p:nvPr>
          </p:nvSpPr>
          <p:spPr>
            <a:xfrm>
              <a:off x="3492" y="1392"/>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grpSp>
      <p:sp>
        <p:nvSpPr>
          <p:cNvPr id="10" name="标题 1"/>
          <p:cNvSpPr>
            <a:spLocks noGrp="1"/>
          </p:cNvSpPr>
          <p:nvPr>
            <p:custDataLst>
              <p:tags r:id="rId5"/>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10/15</a:t>
            </a:r>
          </a:p>
        </p:txBody>
      </p:sp>
      <p:sp>
        <p:nvSpPr>
          <p:cNvPr id="9" name="文本框 8"/>
          <p:cNvSpPr txBox="1"/>
          <p:nvPr/>
        </p:nvSpPr>
        <p:spPr>
          <a:xfrm>
            <a:off x="3028951" y="3762363"/>
            <a:ext cx="5783682" cy="2719705"/>
          </a:xfrm>
          <a:prstGeom prst="rect">
            <a:avLst/>
          </a:prstGeom>
          <a:noFill/>
        </p:spPr>
        <p:txBody>
          <a:bodyPr wrap="square" rtlCol="0" anchor="t">
            <a:noAutofit/>
          </a:bodyPr>
          <a:lstStyle/>
          <a:p>
            <a:pPr marL="342900" indent="-342900" algn="just">
              <a:lnSpc>
                <a:spcPct val="150000"/>
              </a:lnSpc>
              <a:spcBef>
                <a:spcPts val="0"/>
              </a:spcBef>
              <a:spcAft>
                <a:spcPts val="0"/>
              </a:spcAft>
              <a:buFont typeface="Arial" panose="020B0604020202020204" pitchFamily="34" charset="0"/>
              <a:buChar char="•"/>
            </a:pPr>
            <a:r>
              <a:rPr lang="zh-CN" altLang="en-US" sz="2400" b="1">
                <a:latin typeface="+mn-ea"/>
                <a:cs typeface="+mn-ea"/>
              </a:rPr>
              <a:t>一对一关联关系中，一个类</a:t>
            </a:r>
            <a:r>
              <a:rPr lang="en-US" altLang="zh-CN" sz="2400" b="1">
                <a:latin typeface="+mn-ea"/>
                <a:cs typeface="+mn-ea"/>
              </a:rPr>
              <a:t>A(Country)</a:t>
            </a:r>
            <a:r>
              <a:rPr lang="zh-CN" altLang="en-US" sz="2400" b="1">
                <a:latin typeface="+mn-ea"/>
                <a:cs typeface="+mn-ea"/>
              </a:rPr>
              <a:t>的对象与另一个类</a:t>
            </a:r>
            <a:r>
              <a:rPr lang="en-US" altLang="zh-CN" sz="2400" b="1">
                <a:latin typeface="+mn-ea"/>
                <a:cs typeface="+mn-ea"/>
              </a:rPr>
              <a:t>B(Capital)</a:t>
            </a:r>
            <a:r>
              <a:rPr lang="zh-CN" altLang="en-US" sz="2400" b="1">
                <a:latin typeface="+mn-ea"/>
                <a:cs typeface="+mn-ea"/>
              </a:rPr>
              <a:t>的对象之间存在一对一关联关系，关联的</a:t>
            </a:r>
            <a:r>
              <a:rPr lang="zh-CN" altLang="en-US" sz="2400" b="1">
                <a:solidFill>
                  <a:srgbClr val="C00000"/>
                </a:solidFill>
                <a:latin typeface="+mn-ea"/>
                <a:cs typeface="+mn-ea"/>
              </a:rPr>
              <a:t>属性是单数</a:t>
            </a:r>
            <a:r>
              <a:rPr lang="en-US" altLang="zh-CN" sz="2400" b="1">
                <a:solidFill>
                  <a:srgbClr val="C00000"/>
                </a:solidFill>
                <a:latin typeface="+mn-ea"/>
                <a:cs typeface="+mn-ea"/>
              </a:rPr>
              <a:t>b(capital)</a:t>
            </a:r>
            <a:r>
              <a:rPr lang="zh-CN" altLang="en-US" sz="2400" b="1">
                <a:latin typeface="+mn-ea"/>
                <a:cs typeface="+mn-ea"/>
              </a:rPr>
              <a:t>，</a:t>
            </a:r>
            <a:r>
              <a:rPr lang="en-US" altLang="zh-CN" sz="2400" b="1">
                <a:latin typeface="+mn-ea"/>
                <a:cs typeface="+mn-ea"/>
              </a:rPr>
              <a:t>b</a:t>
            </a:r>
            <a:r>
              <a:rPr lang="zh-CN" altLang="en-US" sz="2400" b="1">
                <a:latin typeface="+mn-ea"/>
                <a:cs typeface="+mn-ea"/>
              </a:rPr>
              <a:t>的</a:t>
            </a:r>
            <a:r>
              <a:rPr lang="zh-CN" altLang="en-US" sz="2400" b="1">
                <a:solidFill>
                  <a:srgbClr val="C00000"/>
                </a:solidFill>
                <a:latin typeface="+mn-ea"/>
                <a:cs typeface="+mn-ea"/>
              </a:rPr>
              <a:t>数据类型是</a:t>
            </a:r>
            <a:r>
              <a:rPr lang="en-US" altLang="zh-CN" sz="2400" b="1">
                <a:solidFill>
                  <a:srgbClr val="C00000"/>
                </a:solidFill>
                <a:latin typeface="+mn-ea"/>
                <a:cs typeface="+mn-ea"/>
              </a:rPr>
              <a:t>B</a:t>
            </a:r>
            <a:r>
              <a:rPr lang="zh-CN" altLang="en-US" sz="2400" b="1">
                <a:latin typeface="+mn-ea"/>
                <a:cs typeface="+mn-ea"/>
              </a:rPr>
              <a:t>。</a:t>
            </a:r>
          </a:p>
        </p:txBody>
      </p:sp>
      <p:sp>
        <p:nvSpPr>
          <p:cNvPr id="2" name="Rectangle 7">
            <a:extLst>
              <a:ext uri="{FF2B5EF4-FFF2-40B4-BE49-F238E27FC236}">
                <a16:creationId xmlns:a16="http://schemas.microsoft.com/office/drawing/2014/main" id="{E9692045-0B45-13C2-A4A9-3B33A793C4F4}"/>
              </a:ext>
            </a:extLst>
          </p:cNvPr>
          <p:cNvSpPr>
            <a:spLocks noGrp="1"/>
          </p:cNvSpPr>
          <p:nvPr>
            <p:ph idx="1"/>
            <p:custDataLst>
              <p:tags r:id="rId6"/>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一对一关联关系</a:t>
            </a:r>
            <a:endParaRPr kumimoji="1" lang="en-US" altLang="zh-CN" sz="2700" b="1" dirty="0">
              <a:solidFill>
                <a:srgbClr val="104EA2"/>
              </a:solidFill>
            </a:endParaRPr>
          </a:p>
        </p:txBody>
      </p:sp>
      <p:sp>
        <p:nvSpPr>
          <p:cNvPr id="12" name="文本框 11">
            <a:extLst>
              <a:ext uri="{FF2B5EF4-FFF2-40B4-BE49-F238E27FC236}">
                <a16:creationId xmlns:a16="http://schemas.microsoft.com/office/drawing/2014/main" id="{000E406E-2F23-5A7A-A6B4-B6B87F13A513}"/>
              </a:ext>
            </a:extLst>
          </p:cNvPr>
          <p:cNvSpPr txBox="1"/>
          <p:nvPr/>
        </p:nvSpPr>
        <p:spPr>
          <a:xfrm>
            <a:off x="376216" y="2865535"/>
            <a:ext cx="2799836" cy="3360022"/>
          </a:xfrm>
          <a:prstGeom prst="rect">
            <a:avLst/>
          </a:prstGeom>
          <a:noFill/>
        </p:spPr>
        <p:txBody>
          <a:bodyPr wrap="square" rtlCol="0">
            <a:spAutoFit/>
          </a:bodyPr>
          <a:lstStyle/>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关联的方向</a:t>
            </a:r>
          </a:p>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关联的数量</a:t>
            </a:r>
          </a:p>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关联的属性</a:t>
            </a:r>
          </a:p>
          <a:p>
            <a:pPr>
              <a:lnSpc>
                <a:spcPct val="150000"/>
              </a:lnSpc>
            </a:pPr>
            <a:r>
              <a:rPr kumimoji="1" lang="zh-CN" altLang="en-US" sz="2400" b="1">
                <a:latin typeface="SimHei" panose="02010609060101010101" pitchFamily="49" charset="-122"/>
                <a:ea typeface="SimHei" panose="02010609060101010101" pitchFamily="49" charset="-122"/>
              </a:rPr>
              <a:t>注意：关联属性的数据类型是？</a:t>
            </a:r>
          </a:p>
          <a:p>
            <a:pPr marL="342900" indent="-342900">
              <a:lnSpc>
                <a:spcPct val="150000"/>
              </a:lnSpc>
              <a:buFont typeface="+mj-lt"/>
              <a:buAutoNum type="arabicPeriod"/>
            </a:pPr>
            <a:endParaRPr kumimoji="1" lang="zh-CN" altLang="en-US" sz="2400" b="1">
              <a:latin typeface="SimHei" panose="02010609060101010101" pitchFamily="49" charset="-122"/>
              <a:ea typeface="SimHei"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47</a:t>
            </a:fld>
            <a:endParaRPr kumimoji="1" lang="zh-CN" altLang="en-US" sz="900"/>
          </a:p>
        </p:txBody>
      </p:sp>
      <p:pic>
        <p:nvPicPr>
          <p:cNvPr id="11" name="西北工业大学"/>
          <p:cNvPicPr>
            <a:picLocks noChangeAspect="1"/>
          </p:cNvPicPr>
          <p:nvPr>
            <p:custDataLst>
              <p:tags r:id="rId2"/>
            </p:custDataLst>
          </p:nvPr>
        </p:nvPicPr>
        <p:blipFill>
          <a:blip r:embed="rId14"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5"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036560" cy="315341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kumimoji="1" lang="zh-CN" altLang="en-US" sz="2400" dirty="0"/>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5"/>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11/15</a:t>
            </a:r>
          </a:p>
        </p:txBody>
      </p:sp>
      <p:sp>
        <p:nvSpPr>
          <p:cNvPr id="9" name="文本框 8"/>
          <p:cNvSpPr txBox="1"/>
          <p:nvPr/>
        </p:nvSpPr>
        <p:spPr>
          <a:xfrm>
            <a:off x="3153410" y="2887345"/>
            <a:ext cx="5686425" cy="2970530"/>
          </a:xfrm>
          <a:prstGeom prst="rect">
            <a:avLst/>
          </a:prstGeom>
          <a:noFill/>
        </p:spPr>
        <p:txBody>
          <a:bodyPr wrap="square" rtlCol="0" anchor="t">
            <a:noAutofit/>
          </a:bodyPr>
          <a:lstStyle/>
          <a:p>
            <a:pPr algn="just">
              <a:lnSpc>
                <a:spcPct val="120000"/>
              </a:lnSpc>
              <a:spcBef>
                <a:spcPts val="0"/>
              </a:spcBef>
              <a:spcAft>
                <a:spcPts val="0"/>
              </a:spcAft>
            </a:pPr>
            <a:r>
              <a:rPr lang="zh-CN" altLang="en-US" sz="2400" b="1">
                <a:latin typeface="+mn-ea"/>
                <a:cs typeface="+mn-ea"/>
              </a:rPr>
              <a:t>在一对多的关联关系中，一个类</a:t>
            </a:r>
            <a:r>
              <a:rPr lang="en-US" altLang="zh-CN" sz="2400" b="1">
                <a:latin typeface="+mn-ea"/>
                <a:cs typeface="+mn-ea"/>
              </a:rPr>
              <a:t>A(Client)</a:t>
            </a:r>
            <a:r>
              <a:rPr lang="zh-CN" altLang="en-US" sz="2400" b="1">
                <a:latin typeface="+mn-ea"/>
                <a:cs typeface="+mn-ea"/>
              </a:rPr>
              <a:t>的对象与另一个类</a:t>
            </a:r>
            <a:r>
              <a:rPr lang="en-US" altLang="zh-CN" sz="2400" b="1">
                <a:latin typeface="+mn-ea"/>
                <a:cs typeface="+mn-ea"/>
              </a:rPr>
              <a:t>B(BankAccount)</a:t>
            </a:r>
            <a:r>
              <a:rPr lang="zh-CN" altLang="en-US" sz="2400" b="1">
                <a:latin typeface="+mn-ea"/>
                <a:cs typeface="+mn-ea"/>
              </a:rPr>
              <a:t>的对象之间存在一对多关系，关联的</a:t>
            </a:r>
            <a:r>
              <a:rPr lang="zh-CN" altLang="en-US" sz="2400" b="1">
                <a:solidFill>
                  <a:srgbClr val="C00000"/>
                </a:solidFill>
                <a:latin typeface="+mn-ea"/>
                <a:cs typeface="+mn-ea"/>
              </a:rPr>
              <a:t>属性是复数</a:t>
            </a:r>
            <a:r>
              <a:rPr lang="en-US" altLang="zh-CN" sz="2400" b="1">
                <a:solidFill>
                  <a:srgbClr val="C00000"/>
                </a:solidFill>
                <a:latin typeface="+mn-ea"/>
                <a:cs typeface="+mn-ea"/>
              </a:rPr>
              <a:t>bs(bankAccounts)</a:t>
            </a:r>
            <a:r>
              <a:rPr lang="zh-CN" altLang="en-US" sz="2400" b="1">
                <a:latin typeface="+mn-ea"/>
                <a:cs typeface="+mn-ea"/>
              </a:rPr>
              <a:t>，</a:t>
            </a:r>
            <a:r>
              <a:rPr lang="en-US" altLang="zh-CN" sz="2400" b="1">
                <a:latin typeface="+mn-ea"/>
                <a:cs typeface="+mn-ea"/>
              </a:rPr>
              <a:t>bs </a:t>
            </a:r>
            <a:r>
              <a:rPr lang="zh-CN" altLang="en-US" sz="2400" b="1">
                <a:latin typeface="+mn-ea"/>
                <a:cs typeface="+mn-ea"/>
              </a:rPr>
              <a:t>的数据类型是</a:t>
            </a:r>
            <a:r>
              <a:rPr lang="zh-CN" altLang="en-US" sz="2400" b="1">
                <a:solidFill>
                  <a:srgbClr val="C00000"/>
                </a:solidFill>
                <a:latin typeface="+mn-ea"/>
                <a:cs typeface="+mn-ea"/>
              </a:rPr>
              <a:t>数组或向量</a:t>
            </a:r>
            <a:r>
              <a:rPr lang="zh-CN" altLang="en-US" sz="2400" b="1">
                <a:latin typeface="+mn-ea"/>
                <a:cs typeface="+mn-ea"/>
              </a:rPr>
              <a:t>，</a:t>
            </a:r>
            <a:r>
              <a:rPr lang="en-US" altLang="zh-CN" sz="2400" b="1">
                <a:latin typeface="+mn-ea"/>
                <a:cs typeface="+mn-ea"/>
              </a:rPr>
              <a:t>bs</a:t>
            </a:r>
            <a:r>
              <a:rPr lang="zh-CN" altLang="en-US" sz="2400" b="1">
                <a:latin typeface="+mn-ea"/>
                <a:cs typeface="+mn-ea"/>
                <a:sym typeface="+mn-ea"/>
              </a:rPr>
              <a:t>中元素的</a:t>
            </a:r>
            <a:r>
              <a:rPr lang="zh-CN" altLang="en-US" sz="2400" b="1">
                <a:solidFill>
                  <a:srgbClr val="C00000"/>
                </a:solidFill>
                <a:latin typeface="+mn-ea"/>
                <a:cs typeface="+mn-ea"/>
                <a:sym typeface="+mn-ea"/>
              </a:rPr>
              <a:t>数据类型为</a:t>
            </a:r>
            <a:r>
              <a:rPr lang="en-US" altLang="zh-CN" sz="2400" b="1">
                <a:solidFill>
                  <a:srgbClr val="C00000"/>
                </a:solidFill>
                <a:latin typeface="+mn-ea"/>
                <a:cs typeface="+mn-ea"/>
              </a:rPr>
              <a:t>B</a:t>
            </a:r>
            <a:r>
              <a:rPr lang="zh-CN" altLang="en-US" sz="2400" b="1">
                <a:latin typeface="+mn-ea"/>
                <a:cs typeface="+mn-ea"/>
              </a:rPr>
              <a:t>，见上例。</a:t>
            </a:r>
          </a:p>
        </p:txBody>
      </p:sp>
      <p:grpSp>
        <p:nvGrpSpPr>
          <p:cNvPr id="65541" name="Group 12"/>
          <p:cNvGrpSpPr/>
          <p:nvPr/>
        </p:nvGrpSpPr>
        <p:grpSpPr>
          <a:xfrm>
            <a:off x="1746250" y="1803609"/>
            <a:ext cx="6788150" cy="787190"/>
            <a:chOff x="288" y="2262"/>
            <a:chExt cx="4541" cy="545"/>
          </a:xfrm>
        </p:grpSpPr>
        <p:sp useBgFill="1">
          <p:nvSpPr>
            <p:cNvPr id="65542" name="AutoShape 3"/>
            <p:cNvSpPr/>
            <p:nvPr>
              <p:custDataLst>
                <p:tags r:id="rId7"/>
              </p:custDataLst>
            </p:nvPr>
          </p:nvSpPr>
          <p:spPr>
            <a:xfrm>
              <a:off x="288" y="2352"/>
              <a:ext cx="867"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Client</a:t>
              </a:r>
            </a:p>
          </p:txBody>
        </p:sp>
        <p:sp>
          <p:nvSpPr>
            <p:cNvPr id="65543" name="Line 4"/>
            <p:cNvSpPr/>
            <p:nvPr>
              <p:custDataLst>
                <p:tags r:id="rId8"/>
              </p:custDataLst>
            </p:nvPr>
          </p:nvSpPr>
          <p:spPr>
            <a:xfrm flipH="1" flipV="1">
              <a:off x="1155" y="2544"/>
              <a:ext cx="1994" cy="0"/>
            </a:xfrm>
            <a:prstGeom prst="line">
              <a:avLst/>
            </a:prstGeom>
            <a:ln w="19050" cap="flat" cmpd="sng">
              <a:solidFill>
                <a:schemeClr val="tx1"/>
              </a:solidFill>
              <a:prstDash val="solid"/>
              <a:round/>
              <a:headEnd type="arrow" w="med" len="med"/>
              <a:tailEnd type="none" w="med" len="med"/>
            </a:ln>
          </p:spPr>
        </p:sp>
        <p:sp useBgFill="1">
          <p:nvSpPr>
            <p:cNvPr id="65544" name="AutoShape 5"/>
            <p:cNvSpPr/>
            <p:nvPr>
              <p:custDataLst>
                <p:tags r:id="rId9"/>
              </p:custDataLst>
            </p:nvPr>
          </p:nvSpPr>
          <p:spPr>
            <a:xfrm>
              <a:off x="3149" y="2352"/>
              <a:ext cx="1680"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BankAccount</a:t>
              </a:r>
            </a:p>
          </p:txBody>
        </p:sp>
        <p:sp>
          <p:nvSpPr>
            <p:cNvPr id="65545" name="Rectangle 6"/>
            <p:cNvSpPr/>
            <p:nvPr>
              <p:custDataLst>
                <p:tags r:id="rId10"/>
              </p:custDataLst>
            </p:nvPr>
          </p:nvSpPr>
          <p:spPr>
            <a:xfrm>
              <a:off x="1895" y="2557"/>
              <a:ext cx="1174" cy="250"/>
            </a:xfrm>
            <a:prstGeom prst="rect">
              <a:avLst/>
            </a:prstGeom>
            <a:noFill/>
            <a:ln w="9525">
              <a:noFill/>
            </a:ln>
          </p:spPr>
          <p:txBody>
            <a:bodyPr wrap="none" anchor="t" anchorCtr="0">
              <a:spAutoFit/>
            </a:bodyPr>
            <a:lstStyle/>
            <a:p>
              <a:r>
                <a:rPr lang="en-US" altLang="zh-CN" sz="2000" dirty="0">
                  <a:latin typeface="Arial" panose="020B0604020202020204" pitchFamily="34" charset="0"/>
                </a:rPr>
                <a:t>-bankAccounts</a:t>
              </a:r>
            </a:p>
          </p:txBody>
        </p:sp>
        <p:sp>
          <p:nvSpPr>
            <p:cNvPr id="65546" name="Rectangle 7"/>
            <p:cNvSpPr/>
            <p:nvPr>
              <p:custDataLst>
                <p:tags r:id="rId11"/>
              </p:custDataLst>
            </p:nvPr>
          </p:nvSpPr>
          <p:spPr>
            <a:xfrm>
              <a:off x="1168" y="2267"/>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5547" name="Rectangle 8"/>
            <p:cNvSpPr/>
            <p:nvPr>
              <p:custDataLst>
                <p:tags r:id="rId12"/>
              </p:custDataLst>
            </p:nvPr>
          </p:nvSpPr>
          <p:spPr>
            <a:xfrm>
              <a:off x="2714" y="2262"/>
              <a:ext cx="35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grpSp>
      <p:sp>
        <p:nvSpPr>
          <p:cNvPr id="2" name="文本框 1">
            <a:extLst>
              <a:ext uri="{FF2B5EF4-FFF2-40B4-BE49-F238E27FC236}">
                <a16:creationId xmlns:a16="http://schemas.microsoft.com/office/drawing/2014/main" id="{A544B6C7-23FA-EA6F-89E2-A74C5389F1C4}"/>
              </a:ext>
            </a:extLst>
          </p:cNvPr>
          <p:cNvSpPr txBox="1"/>
          <p:nvPr/>
        </p:nvSpPr>
        <p:spPr>
          <a:xfrm>
            <a:off x="422458" y="2773219"/>
            <a:ext cx="2799836" cy="3360022"/>
          </a:xfrm>
          <a:prstGeom prst="rect">
            <a:avLst/>
          </a:prstGeom>
          <a:noFill/>
        </p:spPr>
        <p:txBody>
          <a:bodyPr wrap="square" rtlCol="0">
            <a:spAutoFit/>
          </a:bodyPr>
          <a:lstStyle/>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关联的方向</a:t>
            </a:r>
          </a:p>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关联的数量</a:t>
            </a:r>
          </a:p>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关联的属性</a:t>
            </a:r>
          </a:p>
          <a:p>
            <a:pPr>
              <a:lnSpc>
                <a:spcPct val="150000"/>
              </a:lnSpc>
            </a:pPr>
            <a:r>
              <a:rPr kumimoji="1" lang="zh-CN" altLang="en-US" sz="2400" b="1">
                <a:latin typeface="SimHei" panose="02010609060101010101" pitchFamily="49" charset="-122"/>
                <a:ea typeface="SimHei" panose="02010609060101010101" pitchFamily="49" charset="-122"/>
              </a:rPr>
              <a:t>注意：关联属性的数据类型是？</a:t>
            </a:r>
          </a:p>
          <a:p>
            <a:pPr marL="342900" indent="-342900">
              <a:lnSpc>
                <a:spcPct val="150000"/>
              </a:lnSpc>
              <a:buFont typeface="+mj-lt"/>
              <a:buAutoNum type="arabicPeriod"/>
            </a:pPr>
            <a:endParaRPr kumimoji="1" lang="zh-CN" altLang="en-US" sz="2400" b="1">
              <a:latin typeface="SimHei" panose="02010609060101010101" pitchFamily="49" charset="-122"/>
              <a:ea typeface="SimHei" panose="02010609060101010101" pitchFamily="49" charset="-122"/>
            </a:endParaRPr>
          </a:p>
        </p:txBody>
      </p:sp>
      <p:sp>
        <p:nvSpPr>
          <p:cNvPr id="8" name="Rectangle 7">
            <a:extLst>
              <a:ext uri="{FF2B5EF4-FFF2-40B4-BE49-F238E27FC236}">
                <a16:creationId xmlns:a16="http://schemas.microsoft.com/office/drawing/2014/main" id="{9A2168F0-9329-D4E6-7244-C741816E43E0}"/>
              </a:ext>
            </a:extLst>
          </p:cNvPr>
          <p:cNvSpPr>
            <a:spLocks noGrp="1"/>
          </p:cNvSpPr>
          <p:nvPr>
            <p:ph idx="1"/>
            <p:custDataLst>
              <p:tags r:id="rId6"/>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一对多关联关系</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48</a:t>
            </a:fld>
            <a:endParaRPr kumimoji="1" lang="zh-CN" altLang="en-US" sz="900"/>
          </a:p>
        </p:txBody>
      </p:sp>
      <p:pic>
        <p:nvPicPr>
          <p:cNvPr id="11" name="西北工业大学"/>
          <p:cNvPicPr>
            <a:picLocks noChangeAspect="1"/>
          </p:cNvPicPr>
          <p:nvPr>
            <p:custDataLst>
              <p:tags r:id="rId2"/>
            </p:custDataLst>
          </p:nvPr>
        </p:nvPicPr>
        <p:blipFill>
          <a:blip r:embed="rId15"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6"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530860" y="1925955"/>
            <a:ext cx="8036560" cy="315341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kumimoji="1" lang="zh-CN" altLang="en-US" sz="2400" dirty="0"/>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5"/>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12/15</a:t>
            </a:r>
          </a:p>
        </p:txBody>
      </p:sp>
      <p:sp>
        <p:nvSpPr>
          <p:cNvPr id="9" name="文本框 8"/>
          <p:cNvSpPr txBox="1"/>
          <p:nvPr/>
        </p:nvSpPr>
        <p:spPr>
          <a:xfrm>
            <a:off x="3153410" y="2838450"/>
            <a:ext cx="5686425" cy="2988945"/>
          </a:xfrm>
          <a:prstGeom prst="rect">
            <a:avLst/>
          </a:prstGeom>
          <a:noFill/>
        </p:spPr>
        <p:txBody>
          <a:bodyPr wrap="square" rtlCol="0" anchor="t">
            <a:noAutofit/>
          </a:bodyPr>
          <a:lstStyle/>
          <a:p>
            <a:pPr marL="457200" indent="-457200" algn="just">
              <a:lnSpc>
                <a:spcPct val="120000"/>
              </a:lnSpc>
              <a:spcBef>
                <a:spcPts val="0"/>
              </a:spcBef>
              <a:spcAft>
                <a:spcPts val="0"/>
              </a:spcAft>
              <a:buFont typeface="Arial" panose="020B0604020202020204" pitchFamily="34" charset="0"/>
              <a:buChar char="•"/>
            </a:pPr>
            <a:r>
              <a:rPr sz="2400" b="1">
                <a:latin typeface="Helvetica" pitchFamily="2" charset="0"/>
                <a:ea typeface="SimHei" panose="02010609060101010101" pitchFamily="49" charset="-122"/>
                <a:cs typeface="+mn-ea"/>
              </a:rPr>
              <a:t>在类A和类B之间的多对多关联中，类A的一个</a:t>
            </a:r>
            <a:r>
              <a:rPr lang="zh-CN" sz="2400" b="1">
                <a:latin typeface="Helvetica" pitchFamily="2" charset="0"/>
                <a:ea typeface="SimHei" panose="02010609060101010101" pitchFamily="49" charset="-122"/>
                <a:cs typeface="+mn-ea"/>
              </a:rPr>
              <a:t>对象</a:t>
            </a:r>
            <a:r>
              <a:rPr sz="2400" b="1">
                <a:latin typeface="Helvetica" pitchFamily="2" charset="0"/>
                <a:ea typeface="SimHei" panose="02010609060101010101" pitchFamily="49" charset="-122"/>
                <a:cs typeface="+mn-ea"/>
              </a:rPr>
              <a:t>可以与类B的多个</a:t>
            </a:r>
            <a:r>
              <a:rPr lang="zh-CN" sz="2400" b="1">
                <a:latin typeface="Helvetica" pitchFamily="2" charset="0"/>
                <a:ea typeface="SimHei" panose="02010609060101010101" pitchFamily="49" charset="-122"/>
                <a:cs typeface="+mn-ea"/>
              </a:rPr>
              <a:t>对象</a:t>
            </a:r>
            <a:r>
              <a:rPr sz="2400" b="1">
                <a:latin typeface="Helvetica" pitchFamily="2" charset="0"/>
                <a:ea typeface="SimHei" panose="02010609060101010101" pitchFamily="49" charset="-122"/>
                <a:cs typeface="+mn-ea"/>
              </a:rPr>
              <a:t>相关联，同时类B的一个</a:t>
            </a:r>
            <a:r>
              <a:rPr lang="zh-CN" sz="2400" b="1">
                <a:latin typeface="Helvetica" pitchFamily="2" charset="0"/>
                <a:ea typeface="SimHei" panose="02010609060101010101" pitchFamily="49" charset="-122"/>
                <a:cs typeface="+mn-ea"/>
              </a:rPr>
              <a:t>对象</a:t>
            </a:r>
            <a:r>
              <a:rPr sz="2400" b="1">
                <a:latin typeface="Helvetica" pitchFamily="2" charset="0"/>
                <a:ea typeface="SimHei" panose="02010609060101010101" pitchFamily="49" charset="-122"/>
                <a:cs typeface="+mn-ea"/>
              </a:rPr>
              <a:t>也可以与类A的多个</a:t>
            </a:r>
            <a:r>
              <a:rPr lang="zh-CN" sz="2400" b="1">
                <a:latin typeface="Helvetica" pitchFamily="2" charset="0"/>
                <a:ea typeface="SimHei" panose="02010609060101010101" pitchFamily="49" charset="-122"/>
                <a:cs typeface="+mn-ea"/>
              </a:rPr>
              <a:t>对象</a:t>
            </a:r>
            <a:r>
              <a:rPr sz="2400" b="1">
                <a:latin typeface="Helvetica" pitchFamily="2" charset="0"/>
                <a:ea typeface="SimHei" panose="02010609060101010101" pitchFamily="49" charset="-122"/>
                <a:cs typeface="+mn-ea"/>
              </a:rPr>
              <a:t>相关联</a:t>
            </a:r>
            <a:r>
              <a:rPr lang="zh-CN" sz="2400" b="1">
                <a:latin typeface="Helvetica" pitchFamily="2" charset="0"/>
                <a:ea typeface="SimHei" panose="02010609060101010101" pitchFamily="49" charset="-122"/>
                <a:cs typeface="+mn-ea"/>
              </a:rPr>
              <a:t>，</a:t>
            </a:r>
            <a:r>
              <a:rPr lang="zh-CN" sz="2400" b="1">
                <a:solidFill>
                  <a:srgbClr val="C00000"/>
                </a:solidFill>
                <a:latin typeface="Helvetica" pitchFamily="2" charset="0"/>
                <a:ea typeface="SimHei" panose="02010609060101010101" pitchFamily="49" charset="-122"/>
                <a:cs typeface="+mn-ea"/>
              </a:rPr>
              <a:t>关联属性均是复数</a:t>
            </a:r>
            <a:r>
              <a:rPr lang="zh-CN" sz="2400" b="1">
                <a:latin typeface="Helvetica" pitchFamily="2" charset="0"/>
                <a:ea typeface="SimHei" panose="02010609060101010101" pitchFamily="49" charset="-122"/>
                <a:cs typeface="+mn-ea"/>
              </a:rPr>
              <a:t>，</a:t>
            </a:r>
            <a:r>
              <a:rPr lang="zh-CN" altLang="en-US" sz="2400" b="1">
                <a:latin typeface="Helvetica" pitchFamily="2" charset="0"/>
                <a:ea typeface="SimHei" panose="02010609060101010101" pitchFamily="49" charset="-122"/>
                <a:cs typeface="+mn-ea"/>
              </a:rPr>
              <a:t>见上例。</a:t>
            </a:r>
          </a:p>
          <a:p>
            <a:pPr marL="457200" indent="-457200" algn="just">
              <a:lnSpc>
                <a:spcPct val="120000"/>
              </a:lnSpc>
              <a:spcBef>
                <a:spcPts val="0"/>
              </a:spcBef>
              <a:spcAft>
                <a:spcPts val="0"/>
              </a:spcAft>
              <a:buFont typeface="Arial" panose="020B0604020202020204" pitchFamily="34" charset="0"/>
              <a:buChar char="•"/>
            </a:pPr>
            <a:r>
              <a:rPr lang="en-US" altLang="zh-CN" sz="2400" b="1">
                <a:latin typeface="Helvetica" pitchFamily="2" charset="0"/>
                <a:ea typeface="SimHei" panose="02010609060101010101" pitchFamily="49" charset="-122"/>
                <a:cs typeface="+mn-ea"/>
              </a:rPr>
              <a:t>students</a:t>
            </a:r>
            <a:r>
              <a:rPr lang="zh-CN" altLang="en-US" sz="2400" b="1">
                <a:latin typeface="Helvetica" pitchFamily="2" charset="0"/>
                <a:ea typeface="SimHei" panose="02010609060101010101" pitchFamily="49" charset="-122"/>
                <a:cs typeface="+mn-ea"/>
              </a:rPr>
              <a:t>及其包含元素的数据类型？</a:t>
            </a:r>
          </a:p>
          <a:p>
            <a:pPr marL="457200" indent="-457200" algn="just">
              <a:lnSpc>
                <a:spcPct val="120000"/>
              </a:lnSpc>
              <a:spcBef>
                <a:spcPts val="0"/>
              </a:spcBef>
              <a:spcAft>
                <a:spcPts val="0"/>
              </a:spcAft>
              <a:buFont typeface="Arial" panose="020B0604020202020204" pitchFamily="34" charset="0"/>
              <a:buChar char="•"/>
            </a:pPr>
            <a:r>
              <a:rPr lang="en-US" altLang="zh-CN" sz="2400" b="1">
                <a:latin typeface="Helvetica" pitchFamily="2" charset="0"/>
                <a:ea typeface="SimHei" panose="02010609060101010101" pitchFamily="49" charset="-122"/>
                <a:cs typeface="+mn-ea"/>
              </a:rPr>
              <a:t>courses</a:t>
            </a:r>
            <a:r>
              <a:rPr lang="zh-CN" altLang="en-US" sz="2400" b="1">
                <a:latin typeface="Helvetica" pitchFamily="2" charset="0"/>
                <a:ea typeface="SimHei" panose="02010609060101010101" pitchFamily="49" charset="-122"/>
                <a:cs typeface="+mn-ea"/>
                <a:sym typeface="+mn-ea"/>
              </a:rPr>
              <a:t>及其包含元素</a:t>
            </a:r>
            <a:r>
              <a:rPr lang="zh-CN" altLang="en-US" sz="2400" b="1">
                <a:latin typeface="Helvetica" pitchFamily="2" charset="0"/>
                <a:ea typeface="SimHei" panose="02010609060101010101" pitchFamily="49" charset="-122"/>
                <a:cs typeface="+mn-ea"/>
              </a:rPr>
              <a:t>的数据类型？</a:t>
            </a:r>
          </a:p>
          <a:p>
            <a:pPr marL="457200" indent="-457200" algn="just">
              <a:lnSpc>
                <a:spcPct val="120000"/>
              </a:lnSpc>
              <a:spcBef>
                <a:spcPts val="0"/>
              </a:spcBef>
              <a:spcAft>
                <a:spcPts val="0"/>
              </a:spcAft>
              <a:buFont typeface="Arial" panose="020B0604020202020204" pitchFamily="34" charset="0"/>
              <a:buChar char="•"/>
            </a:pPr>
            <a:endParaRPr lang="zh-CN" altLang="en-US" sz="2400" b="1">
              <a:latin typeface="Helvetica" pitchFamily="2" charset="0"/>
              <a:ea typeface="SimHei" panose="02010609060101010101" pitchFamily="49" charset="-122"/>
              <a:cs typeface="+mn-ea"/>
            </a:endParaRPr>
          </a:p>
          <a:p>
            <a:pPr marL="457200" indent="-457200" algn="just">
              <a:buFont typeface="Arial" panose="020B0604020202020204" pitchFamily="34" charset="0"/>
              <a:buChar char="•"/>
            </a:pPr>
            <a:endParaRPr lang="zh-CN" altLang="en-US" sz="2400" b="1">
              <a:latin typeface="Helvetica" pitchFamily="2" charset="0"/>
              <a:ea typeface="SimHei" panose="02010609060101010101" pitchFamily="49" charset="-122"/>
              <a:cs typeface="+mn-ea"/>
            </a:endParaRPr>
          </a:p>
        </p:txBody>
      </p:sp>
      <p:sp useBgFill="1">
        <p:nvSpPr>
          <p:cNvPr id="66565" name="AutoShape 3"/>
          <p:cNvSpPr/>
          <p:nvPr>
            <p:custDataLst>
              <p:tags r:id="rId6"/>
            </p:custDataLst>
          </p:nvPr>
        </p:nvSpPr>
        <p:spPr>
          <a:xfrm>
            <a:off x="687388" y="1911350"/>
            <a:ext cx="2133600" cy="609600"/>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Student</a:t>
            </a:r>
          </a:p>
        </p:txBody>
      </p:sp>
      <p:sp useBgFill="1">
        <p:nvSpPr>
          <p:cNvPr id="66567" name="AutoShape 5"/>
          <p:cNvSpPr/>
          <p:nvPr>
            <p:custDataLst>
              <p:tags r:id="rId7"/>
            </p:custDataLst>
          </p:nvPr>
        </p:nvSpPr>
        <p:spPr>
          <a:xfrm>
            <a:off x="5487988" y="1911350"/>
            <a:ext cx="2667000" cy="609600"/>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Course</a:t>
            </a:r>
          </a:p>
        </p:txBody>
      </p:sp>
      <p:sp>
        <p:nvSpPr>
          <p:cNvPr id="66568" name="Rectangle 6"/>
          <p:cNvSpPr/>
          <p:nvPr>
            <p:custDataLst>
              <p:tags r:id="rId8"/>
            </p:custDataLst>
          </p:nvPr>
        </p:nvSpPr>
        <p:spPr>
          <a:xfrm>
            <a:off x="2820988" y="2292350"/>
            <a:ext cx="1227137" cy="396875"/>
          </a:xfrm>
          <a:prstGeom prst="rect">
            <a:avLst/>
          </a:prstGeom>
          <a:noFill/>
          <a:ln w="9525">
            <a:noFill/>
          </a:ln>
        </p:spPr>
        <p:txBody>
          <a:bodyPr wrap="none" anchor="t" anchorCtr="0">
            <a:spAutoFit/>
          </a:bodyPr>
          <a:lstStyle/>
          <a:p>
            <a:r>
              <a:rPr lang="en-US" altLang="zh-CN" sz="2000" dirty="0">
                <a:latin typeface="Arial" panose="020B0604020202020204" pitchFamily="34" charset="0"/>
              </a:rPr>
              <a:t>-students</a:t>
            </a:r>
            <a:endParaRPr lang="zh-CN" altLang="en-US" sz="2000" dirty="0">
              <a:latin typeface="Arial" panose="020B0604020202020204" pitchFamily="34" charset="0"/>
              <a:ea typeface="宋体" panose="02010600030101010101" pitchFamily="2" charset="-122"/>
            </a:endParaRPr>
          </a:p>
        </p:txBody>
      </p:sp>
      <p:sp>
        <p:nvSpPr>
          <p:cNvPr id="66569" name="Rectangle 7"/>
          <p:cNvSpPr/>
          <p:nvPr>
            <p:custDataLst>
              <p:tags r:id="rId9"/>
            </p:custDataLst>
          </p:nvPr>
        </p:nvSpPr>
        <p:spPr>
          <a:xfrm>
            <a:off x="4268788" y="2292350"/>
            <a:ext cx="1157287" cy="396875"/>
          </a:xfrm>
          <a:prstGeom prst="rect">
            <a:avLst/>
          </a:prstGeom>
          <a:noFill/>
          <a:ln w="9525">
            <a:noFill/>
          </a:ln>
        </p:spPr>
        <p:txBody>
          <a:bodyPr wrap="none" anchor="t" anchorCtr="0">
            <a:spAutoFit/>
          </a:bodyPr>
          <a:lstStyle/>
          <a:p>
            <a:r>
              <a:rPr lang="en-US" altLang="zh-CN" sz="2000" dirty="0">
                <a:latin typeface="Arial" panose="020B0604020202020204" pitchFamily="34" charset="0"/>
              </a:rPr>
              <a:t>-courses</a:t>
            </a:r>
            <a:endParaRPr lang="zh-CN" altLang="en-US" sz="2000" dirty="0">
              <a:latin typeface="Arial" panose="020B0604020202020204" pitchFamily="34" charset="0"/>
              <a:ea typeface="宋体" panose="02010600030101010101" pitchFamily="2" charset="-122"/>
            </a:endParaRPr>
          </a:p>
        </p:txBody>
      </p:sp>
      <p:sp>
        <p:nvSpPr>
          <p:cNvPr id="66570" name="Rectangle 8"/>
          <p:cNvSpPr/>
          <p:nvPr>
            <p:custDataLst>
              <p:tags r:id="rId10"/>
            </p:custDataLst>
          </p:nvPr>
        </p:nvSpPr>
        <p:spPr>
          <a:xfrm>
            <a:off x="4802188" y="1758950"/>
            <a:ext cx="563562" cy="396875"/>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6571" name="Rectangle 9"/>
          <p:cNvSpPr/>
          <p:nvPr>
            <p:custDataLst>
              <p:tags r:id="rId11"/>
            </p:custDataLst>
          </p:nvPr>
        </p:nvSpPr>
        <p:spPr>
          <a:xfrm>
            <a:off x="2897188" y="1758950"/>
            <a:ext cx="563562" cy="396875"/>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2" name="Line 4"/>
          <p:cNvSpPr/>
          <p:nvPr>
            <p:custDataLst>
              <p:tags r:id="rId12"/>
            </p:custDataLst>
          </p:nvPr>
        </p:nvSpPr>
        <p:spPr>
          <a:xfrm>
            <a:off x="2823845" y="2244090"/>
            <a:ext cx="2667000" cy="0"/>
          </a:xfrm>
          <a:prstGeom prst="line">
            <a:avLst/>
          </a:prstGeom>
          <a:ln w="19050" cap="flat" cmpd="sng">
            <a:solidFill>
              <a:schemeClr val="tx1"/>
            </a:solidFill>
            <a:prstDash val="solid"/>
            <a:round/>
            <a:headEnd type="none" w="med" len="med"/>
            <a:tailEnd type="none" w="med" len="med"/>
          </a:ln>
        </p:spPr>
      </p:sp>
      <p:sp>
        <p:nvSpPr>
          <p:cNvPr id="8" name="文本框 7">
            <a:extLst>
              <a:ext uri="{FF2B5EF4-FFF2-40B4-BE49-F238E27FC236}">
                <a16:creationId xmlns:a16="http://schemas.microsoft.com/office/drawing/2014/main" id="{407A4133-C270-65DB-0D65-14AB0D0C7B9F}"/>
              </a:ext>
            </a:extLst>
          </p:cNvPr>
          <p:cNvSpPr txBox="1"/>
          <p:nvPr/>
        </p:nvSpPr>
        <p:spPr>
          <a:xfrm>
            <a:off x="376216" y="2865535"/>
            <a:ext cx="2799836" cy="3360022"/>
          </a:xfrm>
          <a:prstGeom prst="rect">
            <a:avLst/>
          </a:prstGeom>
          <a:noFill/>
        </p:spPr>
        <p:txBody>
          <a:bodyPr wrap="square" rtlCol="0">
            <a:spAutoFit/>
          </a:bodyPr>
          <a:lstStyle/>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关联的方向</a:t>
            </a:r>
          </a:p>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关联的数量</a:t>
            </a:r>
          </a:p>
          <a:p>
            <a:pPr marL="342900" indent="-342900">
              <a:lnSpc>
                <a:spcPct val="150000"/>
              </a:lnSpc>
              <a:buFont typeface="+mj-lt"/>
              <a:buAutoNum type="arabicPeriod"/>
            </a:pPr>
            <a:r>
              <a:rPr kumimoji="1" lang="zh-CN" altLang="en-US" sz="2400" b="1">
                <a:latin typeface="SimHei" panose="02010609060101010101" pitchFamily="49" charset="-122"/>
                <a:ea typeface="SimHei" panose="02010609060101010101" pitchFamily="49" charset="-122"/>
              </a:rPr>
              <a:t>关联的属性</a:t>
            </a:r>
          </a:p>
          <a:p>
            <a:pPr>
              <a:lnSpc>
                <a:spcPct val="150000"/>
              </a:lnSpc>
            </a:pPr>
            <a:r>
              <a:rPr kumimoji="1" lang="zh-CN" altLang="en-US" sz="2400" b="1">
                <a:latin typeface="SimHei" panose="02010609060101010101" pitchFamily="49" charset="-122"/>
                <a:ea typeface="SimHei" panose="02010609060101010101" pitchFamily="49" charset="-122"/>
              </a:rPr>
              <a:t>注意：关联属性的数据类型是？</a:t>
            </a:r>
          </a:p>
          <a:p>
            <a:pPr marL="342900" indent="-342900">
              <a:lnSpc>
                <a:spcPct val="150000"/>
              </a:lnSpc>
              <a:buFont typeface="+mj-lt"/>
              <a:buAutoNum type="arabicPeriod"/>
            </a:pPr>
            <a:endParaRPr kumimoji="1" lang="zh-CN" altLang="en-US" sz="2400" b="1">
              <a:latin typeface="SimHei" panose="02010609060101010101" pitchFamily="49" charset="-122"/>
              <a:ea typeface="SimHei" panose="02010609060101010101" pitchFamily="49" charset="-122"/>
            </a:endParaRPr>
          </a:p>
        </p:txBody>
      </p:sp>
      <p:sp>
        <p:nvSpPr>
          <p:cNvPr id="12" name="Rectangle 7">
            <a:extLst>
              <a:ext uri="{FF2B5EF4-FFF2-40B4-BE49-F238E27FC236}">
                <a16:creationId xmlns:a16="http://schemas.microsoft.com/office/drawing/2014/main" id="{FCBABD9B-F87C-EC8D-3FD1-488B72D263AC}"/>
              </a:ext>
            </a:extLst>
          </p:cNvPr>
          <p:cNvSpPr>
            <a:spLocks noGrp="1"/>
          </p:cNvSpPr>
          <p:nvPr>
            <p:ph idx="1"/>
            <p:custDataLst>
              <p:tags r:id="rId13"/>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多</a:t>
            </a:r>
            <a:r>
              <a:rPr kumimoji="1" lang="zh-CN" altLang="en-US" sz="2700" b="1" dirty="0">
                <a:solidFill>
                  <a:srgbClr val="104EA2"/>
                </a:solidFill>
              </a:rPr>
              <a:t>对多关联关系</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49</a:t>
            </a:fld>
            <a:endParaRPr kumimoji="1" lang="zh-CN" altLang="en-US" sz="900"/>
          </a:p>
        </p:txBody>
      </p:sp>
      <p:pic>
        <p:nvPicPr>
          <p:cNvPr id="11" name="西北工业大学"/>
          <p:cNvPicPr>
            <a:picLocks noChangeAspect="1"/>
          </p:cNvPicPr>
          <p:nvPr>
            <p:custDataLst>
              <p:tags r:id="rId2"/>
            </p:custDataLst>
          </p:nvPr>
        </p:nvPicPr>
        <p:blipFill>
          <a:blip r:embed="rId20"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21"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13/15</a:t>
            </a:r>
          </a:p>
        </p:txBody>
      </p:sp>
      <p:sp>
        <p:nvSpPr>
          <p:cNvPr id="9" name="文本框 8"/>
          <p:cNvSpPr txBox="1"/>
          <p:nvPr/>
        </p:nvSpPr>
        <p:spPr>
          <a:xfrm>
            <a:off x="628650" y="3871985"/>
            <a:ext cx="7226935" cy="2376170"/>
          </a:xfrm>
          <a:prstGeom prst="rect">
            <a:avLst/>
          </a:prstGeom>
          <a:noFill/>
        </p:spPr>
        <p:txBody>
          <a:bodyPr wrap="square" rtlCol="0" anchor="t">
            <a:noAutofit/>
          </a:bodyPr>
          <a:lstStyle/>
          <a:p>
            <a:pPr eaLnBrk="1" hangingPunct="1">
              <a:buNone/>
            </a:pPr>
            <a:r>
              <a:rPr lang="en-US" altLang="zh-CN" sz="2400" b="1" dirty="0">
                <a:latin typeface="Helvetica" pitchFamily="2" charset="0"/>
                <a:sym typeface="+mn-ea"/>
              </a:rPr>
              <a:t>public  class  Country  {</a:t>
            </a:r>
            <a:endParaRPr lang="en-US" altLang="zh-CN" sz="2400" b="1" dirty="0">
              <a:latin typeface="Helvetica" pitchFamily="2" charset="0"/>
            </a:endParaRPr>
          </a:p>
          <a:p>
            <a:pPr lvl="1" eaLnBrk="1" hangingPunct="1">
              <a:buNone/>
            </a:pPr>
            <a:r>
              <a:rPr lang="en-US" altLang="zh-CN" sz="2400" b="1" dirty="0">
                <a:latin typeface="Helvetica" pitchFamily="2" charset="0"/>
                <a:sym typeface="+mn-ea"/>
              </a:rPr>
              <a:t>		…</a:t>
            </a:r>
            <a:endParaRPr lang="en-US" altLang="zh-CN" sz="2400" b="1" dirty="0">
              <a:latin typeface="Helvetica" pitchFamily="2" charset="0"/>
            </a:endParaRPr>
          </a:p>
          <a:p>
            <a:pPr lvl="1" eaLnBrk="1" hangingPunct="1">
              <a:buNone/>
            </a:pPr>
            <a:r>
              <a:rPr lang="en-US" altLang="zh-CN" sz="2400" b="1" dirty="0">
                <a:latin typeface="Helvetica" pitchFamily="2" charset="0"/>
                <a:sym typeface="+mn-ea"/>
              </a:rPr>
              <a:t>private </a:t>
            </a:r>
            <a:r>
              <a:rPr lang="en-US" altLang="zh-CN" sz="2400" b="1" dirty="0">
                <a:solidFill>
                  <a:srgbClr val="C00000"/>
                </a:solidFill>
                <a:latin typeface="Helvetica" pitchFamily="2" charset="0"/>
                <a:sym typeface="+mn-ea"/>
              </a:rPr>
              <a:t>Government   government</a:t>
            </a:r>
            <a:r>
              <a:rPr lang="en-US" altLang="zh-CN" sz="2400" b="1" dirty="0">
                <a:latin typeface="Helvetica" pitchFamily="2" charset="0"/>
                <a:sym typeface="+mn-ea"/>
              </a:rPr>
              <a:t>;</a:t>
            </a:r>
            <a:endParaRPr lang="en-US" altLang="zh-CN" sz="2400" b="1" dirty="0">
              <a:latin typeface="Helvetica" pitchFamily="2" charset="0"/>
            </a:endParaRPr>
          </a:p>
          <a:p>
            <a:pPr lvl="1" eaLnBrk="1" hangingPunct="1">
              <a:buNone/>
            </a:pPr>
            <a:r>
              <a:rPr lang="en-US" altLang="zh-CN" sz="2400" b="1" dirty="0">
                <a:latin typeface="Helvetica" pitchFamily="2" charset="0"/>
                <a:sym typeface="+mn-ea"/>
              </a:rPr>
              <a:t>private </a:t>
            </a:r>
            <a:r>
              <a:rPr lang="en-US" altLang="zh-CN" sz="2400" b="1" dirty="0">
                <a:solidFill>
                  <a:srgbClr val="C00000"/>
                </a:solidFill>
                <a:latin typeface="Helvetica" pitchFamily="2" charset="0"/>
                <a:sym typeface="+mn-ea"/>
              </a:rPr>
              <a:t>Capital  capital</a:t>
            </a:r>
            <a:r>
              <a:rPr lang="en-US" altLang="zh-CN" sz="2400" b="1" dirty="0">
                <a:latin typeface="Helvetica" pitchFamily="2" charset="0"/>
                <a:sym typeface="+mn-ea"/>
              </a:rPr>
              <a:t>;</a:t>
            </a:r>
            <a:endParaRPr lang="en-US" altLang="zh-CN" sz="2400" b="1" dirty="0">
              <a:latin typeface="Helvetica" pitchFamily="2" charset="0"/>
            </a:endParaRPr>
          </a:p>
          <a:p>
            <a:pPr lvl="1" eaLnBrk="1" hangingPunct="1">
              <a:buNone/>
            </a:pPr>
            <a:r>
              <a:rPr lang="en-US" altLang="zh-CN" sz="2400" b="1" dirty="0">
                <a:latin typeface="Helvetica" pitchFamily="2" charset="0"/>
                <a:sym typeface="+mn-ea"/>
              </a:rPr>
              <a:t>		…</a:t>
            </a:r>
            <a:endParaRPr lang="en-US" altLang="zh-CN" sz="2400" b="1" dirty="0">
              <a:latin typeface="Helvetica" pitchFamily="2" charset="0"/>
            </a:endParaRPr>
          </a:p>
          <a:p>
            <a:pPr eaLnBrk="1" hangingPunct="1">
              <a:buNone/>
            </a:pPr>
            <a:r>
              <a:rPr lang="en-US" altLang="zh-CN" sz="2400" b="1" dirty="0">
                <a:latin typeface="Helvetica" pitchFamily="2" charset="0"/>
                <a:sym typeface="+mn-ea"/>
              </a:rPr>
              <a:t>}  </a:t>
            </a:r>
            <a:endParaRPr lang="zh-CN" altLang="en-US" sz="2400" b="1">
              <a:latin typeface="Helvetica" pitchFamily="2" charset="0"/>
              <a:cs typeface="+mn-ea"/>
            </a:endParaRPr>
          </a:p>
        </p:txBody>
      </p:sp>
      <p:grpSp>
        <p:nvGrpSpPr>
          <p:cNvPr id="63493" name="Group 19"/>
          <p:cNvGrpSpPr/>
          <p:nvPr/>
        </p:nvGrpSpPr>
        <p:grpSpPr>
          <a:xfrm>
            <a:off x="3208973" y="1845628"/>
            <a:ext cx="4937125" cy="1766887"/>
            <a:chOff x="687" y="847"/>
            <a:chExt cx="3110" cy="1187"/>
          </a:xfrm>
        </p:grpSpPr>
        <p:sp useBgFill="1">
          <p:nvSpPr>
            <p:cNvPr id="63494" name="AutoShape 3"/>
            <p:cNvSpPr/>
            <p:nvPr>
              <p:custDataLst>
                <p:tags r:id="rId6"/>
              </p:custDataLst>
            </p:nvPr>
          </p:nvSpPr>
          <p:spPr>
            <a:xfrm>
              <a:off x="1738" y="847"/>
              <a:ext cx="1130"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Country</a:t>
              </a:r>
            </a:p>
          </p:txBody>
        </p:sp>
        <p:sp useBgFill="1">
          <p:nvSpPr>
            <p:cNvPr id="63495" name="AutoShape 4"/>
            <p:cNvSpPr/>
            <p:nvPr>
              <p:custDataLst>
                <p:tags r:id="rId7"/>
              </p:custDataLst>
            </p:nvPr>
          </p:nvSpPr>
          <p:spPr>
            <a:xfrm>
              <a:off x="687" y="1650"/>
              <a:ext cx="1473"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Government</a:t>
              </a:r>
            </a:p>
          </p:txBody>
        </p:sp>
        <p:sp>
          <p:nvSpPr>
            <p:cNvPr id="63496" name="Line 5"/>
            <p:cNvSpPr/>
            <p:nvPr>
              <p:custDataLst>
                <p:tags r:id="rId8"/>
              </p:custDataLst>
            </p:nvPr>
          </p:nvSpPr>
          <p:spPr>
            <a:xfrm flipV="1">
              <a:off x="1200" y="1152"/>
              <a:ext cx="0" cy="480"/>
            </a:xfrm>
            <a:prstGeom prst="line">
              <a:avLst/>
            </a:prstGeom>
            <a:ln w="19050" cap="flat" cmpd="sng">
              <a:solidFill>
                <a:schemeClr val="tx1"/>
              </a:solidFill>
              <a:prstDash val="solid"/>
              <a:round/>
              <a:headEnd type="arrow" w="med" len="med"/>
              <a:tailEnd type="none" w="med" len="med"/>
            </a:ln>
          </p:spPr>
        </p:sp>
        <p:sp>
          <p:nvSpPr>
            <p:cNvPr id="63497" name="Rectangle 6"/>
            <p:cNvSpPr/>
            <p:nvPr>
              <p:custDataLst>
                <p:tags r:id="rId9"/>
              </p:custDataLst>
            </p:nvPr>
          </p:nvSpPr>
          <p:spPr>
            <a:xfrm>
              <a:off x="2880" y="1392"/>
              <a:ext cx="632" cy="250"/>
            </a:xfrm>
            <a:prstGeom prst="rect">
              <a:avLst/>
            </a:prstGeom>
            <a:noFill/>
            <a:ln w="9525">
              <a:noFill/>
            </a:ln>
          </p:spPr>
          <p:txBody>
            <a:bodyPr wrap="none" anchor="t" anchorCtr="0">
              <a:spAutoFit/>
            </a:bodyPr>
            <a:lstStyle/>
            <a:p>
              <a:r>
                <a:rPr lang="en-US" altLang="zh-CN" sz="2000" dirty="0">
                  <a:latin typeface="Arial" panose="020B0604020202020204" pitchFamily="34" charset="0"/>
                </a:rPr>
                <a:t>-capital</a:t>
              </a:r>
              <a:endParaRPr lang="zh-CN" altLang="en-US" sz="2000" dirty="0">
                <a:latin typeface="Arial" panose="020B0604020202020204" pitchFamily="34" charset="0"/>
                <a:ea typeface="宋体" panose="02010600030101010101" pitchFamily="2" charset="-122"/>
              </a:endParaRPr>
            </a:p>
          </p:txBody>
        </p:sp>
        <p:sp useBgFill="1">
          <p:nvSpPr>
            <p:cNvPr id="63498" name="AutoShape 7"/>
            <p:cNvSpPr/>
            <p:nvPr>
              <p:custDataLst>
                <p:tags r:id="rId10"/>
              </p:custDataLst>
            </p:nvPr>
          </p:nvSpPr>
          <p:spPr>
            <a:xfrm>
              <a:off x="2880" y="1632"/>
              <a:ext cx="917"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Capital</a:t>
              </a:r>
            </a:p>
          </p:txBody>
        </p:sp>
        <p:sp>
          <p:nvSpPr>
            <p:cNvPr id="63499" name="Line 8"/>
            <p:cNvSpPr/>
            <p:nvPr>
              <p:custDataLst>
                <p:tags r:id="rId11"/>
              </p:custDataLst>
            </p:nvPr>
          </p:nvSpPr>
          <p:spPr>
            <a:xfrm flipH="1" flipV="1">
              <a:off x="3498" y="1200"/>
              <a:ext cx="0" cy="432"/>
            </a:xfrm>
            <a:prstGeom prst="line">
              <a:avLst/>
            </a:prstGeom>
            <a:ln w="19050" cap="flat" cmpd="sng">
              <a:solidFill>
                <a:schemeClr val="tx1"/>
              </a:solidFill>
              <a:prstDash val="solid"/>
              <a:round/>
              <a:headEnd type="arrow" w="med" len="med"/>
              <a:tailEnd type="none" w="med" len="med"/>
            </a:ln>
          </p:spPr>
        </p:sp>
        <p:sp>
          <p:nvSpPr>
            <p:cNvPr id="63500" name="Rectangle 9"/>
            <p:cNvSpPr/>
            <p:nvPr>
              <p:custDataLst>
                <p:tags r:id="rId12"/>
              </p:custDataLst>
            </p:nvPr>
          </p:nvSpPr>
          <p:spPr>
            <a:xfrm>
              <a:off x="1488" y="1392"/>
              <a:ext cx="1013" cy="250"/>
            </a:xfrm>
            <a:prstGeom prst="rect">
              <a:avLst/>
            </a:prstGeom>
            <a:noFill/>
            <a:ln w="9525">
              <a:noFill/>
            </a:ln>
          </p:spPr>
          <p:txBody>
            <a:bodyPr wrap="none" anchor="t" anchorCtr="0">
              <a:spAutoFit/>
            </a:bodyPr>
            <a:lstStyle/>
            <a:p>
              <a:r>
                <a:rPr lang="en-US" altLang="zh-CN" sz="2000" dirty="0">
                  <a:latin typeface="Arial" panose="020B0604020202020204" pitchFamily="34" charset="0"/>
                </a:rPr>
                <a:t>-government</a:t>
              </a:r>
              <a:endParaRPr lang="zh-CN" altLang="en-US" sz="2000" dirty="0">
                <a:latin typeface="Arial" panose="020B0604020202020204" pitchFamily="34" charset="0"/>
                <a:ea typeface="宋体" panose="02010600030101010101" pitchFamily="2" charset="-122"/>
              </a:endParaRPr>
            </a:p>
          </p:txBody>
        </p:sp>
        <p:sp>
          <p:nvSpPr>
            <p:cNvPr id="63501" name="Line 10"/>
            <p:cNvSpPr/>
            <p:nvPr>
              <p:custDataLst>
                <p:tags r:id="rId13"/>
              </p:custDataLst>
            </p:nvPr>
          </p:nvSpPr>
          <p:spPr>
            <a:xfrm flipH="1" flipV="1">
              <a:off x="2884" y="1097"/>
              <a:ext cx="614" cy="103"/>
            </a:xfrm>
            <a:prstGeom prst="line">
              <a:avLst/>
            </a:prstGeom>
            <a:ln w="19050" cap="flat" cmpd="sng">
              <a:solidFill>
                <a:schemeClr val="tx1"/>
              </a:solidFill>
              <a:prstDash val="solid"/>
              <a:round/>
              <a:headEnd type="none" w="med" len="med"/>
              <a:tailEnd type="none" w="med" len="med"/>
            </a:ln>
          </p:spPr>
        </p:sp>
        <p:sp>
          <p:nvSpPr>
            <p:cNvPr id="63502" name="Line 11"/>
            <p:cNvSpPr/>
            <p:nvPr>
              <p:custDataLst>
                <p:tags r:id="rId14"/>
              </p:custDataLst>
            </p:nvPr>
          </p:nvSpPr>
          <p:spPr>
            <a:xfrm flipV="1">
              <a:off x="1200" y="1085"/>
              <a:ext cx="538" cy="67"/>
            </a:xfrm>
            <a:prstGeom prst="line">
              <a:avLst/>
            </a:prstGeom>
            <a:ln w="19050" cap="flat" cmpd="sng">
              <a:solidFill>
                <a:schemeClr val="tx1"/>
              </a:solidFill>
              <a:prstDash val="solid"/>
              <a:round/>
              <a:headEnd type="none" w="med" len="med"/>
              <a:tailEnd type="none" w="med" len="med"/>
            </a:ln>
          </p:spPr>
        </p:sp>
        <p:sp>
          <p:nvSpPr>
            <p:cNvPr id="63503" name="Rectangle 12"/>
            <p:cNvSpPr/>
            <p:nvPr>
              <p:custDataLst>
                <p:tags r:id="rId15"/>
              </p:custDataLst>
            </p:nvPr>
          </p:nvSpPr>
          <p:spPr>
            <a:xfrm>
              <a:off x="3109" y="960"/>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3504" name="Rectangle 13"/>
            <p:cNvSpPr/>
            <p:nvPr>
              <p:custDataLst>
                <p:tags r:id="rId16"/>
              </p:custDataLst>
            </p:nvPr>
          </p:nvSpPr>
          <p:spPr>
            <a:xfrm>
              <a:off x="1345" y="972"/>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3505" name="Rectangle 14"/>
            <p:cNvSpPr/>
            <p:nvPr>
              <p:custDataLst>
                <p:tags r:id="rId17"/>
              </p:custDataLst>
            </p:nvPr>
          </p:nvSpPr>
          <p:spPr>
            <a:xfrm>
              <a:off x="912" y="1392"/>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3506" name="Rectangle 15"/>
            <p:cNvSpPr/>
            <p:nvPr>
              <p:custDataLst>
                <p:tags r:id="rId18"/>
              </p:custDataLst>
            </p:nvPr>
          </p:nvSpPr>
          <p:spPr>
            <a:xfrm>
              <a:off x="3492" y="1392"/>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grpSp>
      <p:sp>
        <p:nvSpPr>
          <p:cNvPr id="2" name="Rectangle 7">
            <a:extLst>
              <a:ext uri="{FF2B5EF4-FFF2-40B4-BE49-F238E27FC236}">
                <a16:creationId xmlns:a16="http://schemas.microsoft.com/office/drawing/2014/main" id="{3880D2A5-7026-C765-1F3E-6DDEC343309A}"/>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关联关系的实现</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a:t>
            </a:fld>
            <a:endParaRPr kumimoji="1" lang="zh-CN" altLang="en-US" sz="900"/>
          </a:p>
        </p:txBody>
      </p:sp>
      <p:sp>
        <p:nvSpPr>
          <p:cNvPr id="2" name="标题 1"/>
          <p:cNvSpPr>
            <a:spLocks noGrp="1"/>
          </p:cNvSpPr>
          <p:nvPr>
            <p:ph type="title"/>
          </p:nvPr>
        </p:nvSpPr>
        <p:spPr>
          <a:xfrm>
            <a:off x="137160" y="262890"/>
            <a:ext cx="68713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2/9</a:t>
            </a:r>
          </a:p>
        </p:txBody>
      </p:sp>
      <p:pic>
        <p:nvPicPr>
          <p:cNvPr id="11" name="西北工业大学"/>
          <p:cNvPicPr>
            <a:picLocks noChangeAspect="1"/>
          </p:cNvPicPr>
          <p:nvPr>
            <p:custDataLst>
              <p:tags r:id="rId2"/>
            </p:custDataLst>
          </p:nvPr>
        </p:nvPicPr>
        <p:blipFill>
          <a:blip r:embed="rId11"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2"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8137666" y="2000663"/>
            <a:ext cx="360362" cy="4105275"/>
            <a:chOff x="8354219" y="1853208"/>
            <a:chExt cx="360362" cy="4104456"/>
          </a:xfrm>
        </p:grpSpPr>
        <p:sp>
          <p:nvSpPr>
            <p:cNvPr id="32778" name="文本框 14"/>
            <p:cNvSpPr txBox="1"/>
            <p:nvPr>
              <p:custDataLst>
                <p:tags r:id="rId8"/>
              </p:custDataLst>
            </p:nvPr>
          </p:nvSpPr>
          <p:spPr>
            <a:xfrm>
              <a:off x="8354219" y="2252625"/>
              <a:ext cx="360362" cy="3045487"/>
            </a:xfrm>
            <a:prstGeom prst="rect">
              <a:avLst/>
            </a:prstGeom>
            <a:noFill/>
            <a:ln w="9525">
              <a:noFill/>
            </a:ln>
          </p:spPr>
          <p:txBody>
            <a:bodyPr anchor="t" anchorCtr="0">
              <a:spAutoFit/>
            </a:bodyPr>
            <a:lstStyle/>
            <a:p>
              <a:pPr eaLnBrk="0" hangingPunct="0"/>
              <a:r>
                <a:rPr lang="zh-CN" altLang="en-US" sz="2400" b="1" dirty="0">
                  <a:solidFill>
                    <a:srgbClr val="C00000"/>
                  </a:solidFill>
                  <a:latin typeface="SimHei" panose="02010609060101010101" pitchFamily="49" charset="-122"/>
                  <a:ea typeface="SimHei" panose="02010609060101010101" pitchFamily="49" charset="-122"/>
                </a:rPr>
                <a:t>程序开发效率提升</a:t>
              </a:r>
            </a:p>
          </p:txBody>
        </p:sp>
        <p:cxnSp>
          <p:nvCxnSpPr>
            <p:cNvPr id="32779" name="直接箭头连接符 15"/>
            <p:cNvCxnSpPr/>
            <p:nvPr>
              <p:custDataLst>
                <p:tags r:id="rId9"/>
              </p:custDataLst>
            </p:nvPr>
          </p:nvCxnSpPr>
          <p:spPr>
            <a:xfrm>
              <a:off x="8388424" y="1853208"/>
              <a:ext cx="0" cy="4104456"/>
            </a:xfrm>
            <a:prstGeom prst="straightConnector1">
              <a:avLst/>
            </a:prstGeom>
            <a:ln w="63500" cap="flat" cmpd="sng">
              <a:solidFill>
                <a:schemeClr val="hlink"/>
              </a:solidFill>
              <a:prstDash val="sysDot"/>
              <a:round/>
              <a:headEnd type="none" w="med" len="med"/>
              <a:tailEnd type="triangle" w="med" len="med"/>
            </a:ln>
          </p:spPr>
        </p:cxnSp>
      </p:grpSp>
      <p:grpSp>
        <p:nvGrpSpPr>
          <p:cNvPr id="12" name="组合 11"/>
          <p:cNvGrpSpPr/>
          <p:nvPr/>
        </p:nvGrpSpPr>
        <p:grpSpPr>
          <a:xfrm>
            <a:off x="395288" y="1917933"/>
            <a:ext cx="431800" cy="4105275"/>
            <a:chOff x="395288" y="1700808"/>
            <a:chExt cx="432296" cy="4104456"/>
          </a:xfrm>
        </p:grpSpPr>
        <p:cxnSp>
          <p:nvCxnSpPr>
            <p:cNvPr id="32781" name="直接箭头连接符 2"/>
            <p:cNvCxnSpPr/>
            <p:nvPr>
              <p:custDataLst>
                <p:tags r:id="rId6"/>
              </p:custDataLst>
            </p:nvPr>
          </p:nvCxnSpPr>
          <p:spPr>
            <a:xfrm>
              <a:off x="827584" y="1700808"/>
              <a:ext cx="0" cy="4104456"/>
            </a:xfrm>
            <a:prstGeom prst="straightConnector1">
              <a:avLst/>
            </a:prstGeom>
            <a:ln w="63500" cap="flat" cmpd="sng">
              <a:solidFill>
                <a:schemeClr val="hlink"/>
              </a:solidFill>
              <a:prstDash val="sysDot"/>
              <a:round/>
              <a:headEnd type="none" w="med" len="med"/>
              <a:tailEnd type="triangle" w="med" len="med"/>
            </a:ln>
          </p:spPr>
        </p:cxnSp>
        <p:sp>
          <p:nvSpPr>
            <p:cNvPr id="32782" name="文本框 3"/>
            <p:cNvSpPr txBox="1"/>
            <p:nvPr>
              <p:custDataLst>
                <p:tags r:id="rId7"/>
              </p:custDataLst>
            </p:nvPr>
          </p:nvSpPr>
          <p:spPr>
            <a:xfrm>
              <a:off x="395288" y="2182813"/>
              <a:ext cx="360362" cy="3045487"/>
            </a:xfrm>
            <a:prstGeom prst="rect">
              <a:avLst/>
            </a:prstGeom>
            <a:noFill/>
            <a:ln w="9525">
              <a:noFill/>
            </a:ln>
          </p:spPr>
          <p:txBody>
            <a:bodyPr anchor="t" anchorCtr="0">
              <a:spAutoFit/>
            </a:bodyPr>
            <a:lstStyle/>
            <a:p>
              <a:pPr eaLnBrk="0" hangingPunct="0"/>
              <a:r>
                <a:rPr lang="zh-CN" altLang="en-US" sz="2400" b="1" dirty="0">
                  <a:solidFill>
                    <a:srgbClr val="C00000"/>
                  </a:solidFill>
                  <a:latin typeface="SimHei" panose="02010609060101010101" pitchFamily="49" charset="-122"/>
                  <a:ea typeface="SimHei" panose="02010609060101010101" pitchFamily="49" charset="-122"/>
                </a:rPr>
                <a:t>程序执行速度下降</a:t>
              </a:r>
            </a:p>
          </p:txBody>
        </p:sp>
      </p:grpSp>
      <p:graphicFrame>
        <p:nvGraphicFramePr>
          <p:cNvPr id="14" name="对象 13"/>
          <p:cNvGraphicFramePr/>
          <p:nvPr>
            <p:custDataLst>
              <p:tags r:id="rId4"/>
            </p:custDataLst>
            <p:extLst>
              <p:ext uri="{D42A27DB-BD31-4B8C-83A1-F6EECF244321}">
                <p14:modId xmlns:p14="http://schemas.microsoft.com/office/powerpoint/2010/main" val="872741324"/>
              </p:ext>
            </p:extLst>
          </p:nvPr>
        </p:nvGraphicFramePr>
        <p:xfrm>
          <a:off x="936625" y="1356480"/>
          <a:ext cx="6982460" cy="4794885"/>
        </p:xfrm>
        <a:graphic>
          <a:graphicData uri="http://schemas.openxmlformats.org/presentationml/2006/ole">
            <mc:AlternateContent xmlns:mc="http://schemas.openxmlformats.org/markup-compatibility/2006">
              <mc:Choice xmlns:v="urn:schemas-microsoft-com:vml" Requires="v">
                <p:oleObj r:id="rId13" imgW="6977380" imgH="4791075" progId="Paint.Picture">
                  <p:embed/>
                </p:oleObj>
              </mc:Choice>
              <mc:Fallback>
                <p:oleObj r:id="rId13" imgW="6977380" imgH="4791075" progId="Paint.Picture">
                  <p:embed/>
                  <p:pic>
                    <p:nvPicPr>
                      <p:cNvPr id="0" name="图片 14"/>
                      <p:cNvPicPr/>
                      <p:nvPr/>
                    </p:nvPicPr>
                    <p:blipFill>
                      <a:blip r:embed="rId14"/>
                      <a:stretch>
                        <a:fillRect/>
                      </a:stretch>
                    </p:blipFill>
                    <p:spPr>
                      <a:xfrm>
                        <a:off x="936625" y="1356480"/>
                        <a:ext cx="6982460" cy="4794885"/>
                      </a:xfrm>
                      <a:prstGeom prst="rect">
                        <a:avLst/>
                      </a:prstGeom>
                    </p:spPr>
                  </p:pic>
                </p:oleObj>
              </mc:Fallback>
            </mc:AlternateContent>
          </a:graphicData>
        </a:graphic>
      </p:graphicFrame>
      <p:sp>
        <p:nvSpPr>
          <p:cNvPr id="8" name="Rectangle 7">
            <a:extLst>
              <a:ext uri="{FF2B5EF4-FFF2-40B4-BE49-F238E27FC236}">
                <a16:creationId xmlns:a16="http://schemas.microsoft.com/office/drawing/2014/main" id="{472AD585-DBD6-0B0D-89BA-7A86F4FD1DCF}"/>
              </a:ext>
            </a:extLst>
          </p:cNvPr>
          <p:cNvSpPr>
            <a:spLocks noGrp="1"/>
          </p:cNvSpPr>
          <p:nvPr>
            <p:ph idx="1"/>
            <p:custDataLst>
              <p:tags r:id="rId5"/>
            </p:custDataLst>
          </p:nvPr>
        </p:nvSpPr>
        <p:spPr>
          <a:xfrm>
            <a:off x="352012" y="1233710"/>
            <a:ext cx="5281612" cy="476250"/>
          </a:xfrm>
          <a:solidFill>
            <a:schemeClr val="bg1"/>
          </a:solidFill>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C语言面向过程(或结构)编程回顾</a:t>
            </a:r>
          </a:p>
        </p:txBody>
      </p:sp>
      <p:sp>
        <p:nvSpPr>
          <p:cNvPr id="9" name="矩形 8">
            <a:extLst>
              <a:ext uri="{FF2B5EF4-FFF2-40B4-BE49-F238E27FC236}">
                <a16:creationId xmlns:a16="http://schemas.microsoft.com/office/drawing/2014/main" id="{296419D1-78A0-9E13-1E70-636617DD366C}"/>
              </a:ext>
            </a:extLst>
          </p:cNvPr>
          <p:cNvSpPr/>
          <p:nvPr/>
        </p:nvSpPr>
        <p:spPr>
          <a:xfrm>
            <a:off x="4850674" y="4345577"/>
            <a:ext cx="2769326" cy="1881052"/>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矩形 9">
            <a:extLst>
              <a:ext uri="{FF2B5EF4-FFF2-40B4-BE49-F238E27FC236}">
                <a16:creationId xmlns:a16="http://schemas.microsoft.com/office/drawing/2014/main" id="{335DBAE1-7928-6373-8654-1C528A63BA33}"/>
              </a:ext>
            </a:extLst>
          </p:cNvPr>
          <p:cNvSpPr/>
          <p:nvPr/>
        </p:nvSpPr>
        <p:spPr>
          <a:xfrm>
            <a:off x="4314734" y="3586374"/>
            <a:ext cx="2338615" cy="615512"/>
          </a:xfrm>
          <a:prstGeom prst="rect">
            <a:avLst/>
          </a:prstGeom>
          <a:noFill/>
          <a:ln w="38100">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50</a:t>
            </a:fld>
            <a:endParaRPr kumimoji="1" lang="zh-CN" altLang="en-US" sz="900"/>
          </a:p>
        </p:txBody>
      </p:sp>
      <p:pic>
        <p:nvPicPr>
          <p:cNvPr id="11" name="西北工业大学"/>
          <p:cNvPicPr>
            <a:picLocks noChangeAspect="1"/>
          </p:cNvPicPr>
          <p:nvPr>
            <p:custDataLst>
              <p:tags r:id="rId2"/>
            </p:custDataLst>
          </p:nvPr>
        </p:nvPicPr>
        <p:blipFill>
          <a:blip r:embed="rId13"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4"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14/15</a:t>
            </a:r>
          </a:p>
        </p:txBody>
      </p:sp>
      <p:sp>
        <p:nvSpPr>
          <p:cNvPr id="9" name="文本框 8"/>
          <p:cNvSpPr txBox="1"/>
          <p:nvPr/>
        </p:nvSpPr>
        <p:spPr>
          <a:xfrm>
            <a:off x="629285" y="3210560"/>
            <a:ext cx="8211185" cy="3019425"/>
          </a:xfrm>
          <a:prstGeom prst="rect">
            <a:avLst/>
          </a:prstGeom>
          <a:noFill/>
        </p:spPr>
        <p:txBody>
          <a:bodyPr wrap="square" rtlCol="0" anchor="t">
            <a:noAutofit/>
          </a:bodyPr>
          <a:lstStyle/>
          <a:p>
            <a:pPr eaLnBrk="1" hangingPunct="1">
              <a:lnSpc>
                <a:spcPct val="120000"/>
              </a:lnSpc>
              <a:spcBef>
                <a:spcPts val="0"/>
              </a:spcBef>
              <a:spcAft>
                <a:spcPts val="0"/>
              </a:spcAft>
              <a:buNone/>
            </a:pPr>
            <a:r>
              <a:rPr lang="en-US" altLang="zh-CN" sz="2400" b="1" dirty="0">
                <a:latin typeface="Helvetica" pitchFamily="2" charset="0"/>
                <a:sym typeface="+mn-ea"/>
              </a:rPr>
              <a:t>public class Client {</a:t>
            </a:r>
          </a:p>
          <a:p>
            <a:pPr eaLnBrk="1" hangingPunct="1">
              <a:lnSpc>
                <a:spcPct val="120000"/>
              </a:lnSpc>
              <a:spcBef>
                <a:spcPts val="0"/>
              </a:spcBef>
              <a:spcAft>
                <a:spcPts val="0"/>
              </a:spcAft>
              <a:buNone/>
            </a:pPr>
            <a:r>
              <a:rPr lang="en-US" altLang="zh-CN" sz="2400" b="1" dirty="0">
                <a:latin typeface="Helvetica" pitchFamily="2" charset="0"/>
                <a:sym typeface="+mn-ea"/>
              </a:rPr>
              <a:t>		…</a:t>
            </a:r>
            <a:endParaRPr lang="en-US" altLang="zh-CN" sz="2400" b="1" dirty="0">
              <a:latin typeface="Helvetica" pitchFamily="2" charset="0"/>
            </a:endParaRPr>
          </a:p>
          <a:p>
            <a:pPr lvl="1" eaLnBrk="1" hangingPunct="1">
              <a:lnSpc>
                <a:spcPct val="120000"/>
              </a:lnSpc>
              <a:spcBef>
                <a:spcPts val="0"/>
              </a:spcBef>
              <a:spcAft>
                <a:spcPts val="0"/>
              </a:spcAft>
              <a:buNone/>
            </a:pPr>
            <a:r>
              <a:rPr lang="en-US" altLang="zh-CN" sz="2400" b="1" dirty="0">
                <a:latin typeface="Helvetica" pitchFamily="2" charset="0"/>
                <a:sym typeface="+mn-ea"/>
              </a:rPr>
              <a:t>private String name;</a:t>
            </a:r>
          </a:p>
          <a:p>
            <a:pPr lvl="1" eaLnBrk="1" hangingPunct="1">
              <a:lnSpc>
                <a:spcPct val="120000"/>
              </a:lnSpc>
              <a:spcBef>
                <a:spcPts val="0"/>
              </a:spcBef>
              <a:spcAft>
                <a:spcPts val="0"/>
              </a:spcAft>
              <a:buNone/>
            </a:pPr>
            <a:r>
              <a:rPr lang="en-US" altLang="zh-CN" sz="2400" b="1" dirty="0">
                <a:latin typeface="Helvetica" pitchFamily="2" charset="0"/>
                <a:sym typeface="+mn-ea"/>
              </a:rPr>
              <a:t>private </a:t>
            </a:r>
            <a:r>
              <a:rPr lang="en-US" altLang="zh-CN" sz="2400" b="1" dirty="0">
                <a:solidFill>
                  <a:srgbClr val="C00000"/>
                </a:solidFill>
                <a:latin typeface="Helvetica" pitchFamily="2" charset="0"/>
                <a:sym typeface="+mn-ea"/>
              </a:rPr>
              <a:t>ArrayList&lt;BankAccount&gt;  bankAccounts</a:t>
            </a:r>
            <a:r>
              <a:rPr lang="en-US" altLang="zh-CN" sz="2400" b="1" dirty="0">
                <a:latin typeface="Helvetica" pitchFamily="2" charset="0"/>
                <a:sym typeface="+mn-ea"/>
              </a:rPr>
              <a:t>;		…</a:t>
            </a:r>
            <a:endParaRPr lang="en-US" altLang="zh-CN" sz="2400" b="1" dirty="0">
              <a:latin typeface="Helvetica" pitchFamily="2" charset="0"/>
            </a:endParaRPr>
          </a:p>
          <a:p>
            <a:pPr eaLnBrk="1" hangingPunct="1">
              <a:lnSpc>
                <a:spcPct val="120000"/>
              </a:lnSpc>
              <a:spcBef>
                <a:spcPts val="0"/>
              </a:spcBef>
              <a:spcAft>
                <a:spcPts val="0"/>
              </a:spcAft>
              <a:buNone/>
            </a:pPr>
            <a:r>
              <a:rPr lang="en-US" altLang="zh-CN" sz="2400" b="1" dirty="0">
                <a:latin typeface="Helvetica" pitchFamily="2" charset="0"/>
                <a:sym typeface="+mn-ea"/>
              </a:rPr>
              <a:t>}  </a:t>
            </a:r>
            <a:endParaRPr lang="zh-CN" altLang="en-US" sz="2400" b="1">
              <a:latin typeface="Helvetica" pitchFamily="2" charset="0"/>
              <a:cs typeface="+mn-ea"/>
            </a:endParaRPr>
          </a:p>
        </p:txBody>
      </p:sp>
      <p:grpSp>
        <p:nvGrpSpPr>
          <p:cNvPr id="65541" name="Group 12"/>
          <p:cNvGrpSpPr/>
          <p:nvPr/>
        </p:nvGrpSpPr>
        <p:grpSpPr>
          <a:xfrm>
            <a:off x="641350" y="1965534"/>
            <a:ext cx="6788150" cy="787190"/>
            <a:chOff x="288" y="2262"/>
            <a:chExt cx="4541" cy="545"/>
          </a:xfrm>
        </p:grpSpPr>
        <p:sp useBgFill="1">
          <p:nvSpPr>
            <p:cNvPr id="65542" name="AutoShape 3"/>
            <p:cNvSpPr/>
            <p:nvPr>
              <p:custDataLst>
                <p:tags r:id="rId6"/>
              </p:custDataLst>
            </p:nvPr>
          </p:nvSpPr>
          <p:spPr>
            <a:xfrm>
              <a:off x="288" y="2352"/>
              <a:ext cx="867"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Client</a:t>
              </a:r>
            </a:p>
          </p:txBody>
        </p:sp>
        <p:sp>
          <p:nvSpPr>
            <p:cNvPr id="65543" name="Line 4"/>
            <p:cNvSpPr/>
            <p:nvPr>
              <p:custDataLst>
                <p:tags r:id="rId7"/>
              </p:custDataLst>
            </p:nvPr>
          </p:nvSpPr>
          <p:spPr>
            <a:xfrm flipH="1" flipV="1">
              <a:off x="1155" y="2544"/>
              <a:ext cx="1994" cy="0"/>
            </a:xfrm>
            <a:prstGeom prst="line">
              <a:avLst/>
            </a:prstGeom>
            <a:ln w="19050" cap="flat" cmpd="sng">
              <a:solidFill>
                <a:schemeClr val="tx1"/>
              </a:solidFill>
              <a:prstDash val="solid"/>
              <a:round/>
              <a:headEnd type="arrow" w="med" len="med"/>
              <a:tailEnd type="none" w="med" len="med"/>
            </a:ln>
          </p:spPr>
        </p:sp>
        <p:sp useBgFill="1">
          <p:nvSpPr>
            <p:cNvPr id="65544" name="AutoShape 5"/>
            <p:cNvSpPr/>
            <p:nvPr>
              <p:custDataLst>
                <p:tags r:id="rId8"/>
              </p:custDataLst>
            </p:nvPr>
          </p:nvSpPr>
          <p:spPr>
            <a:xfrm>
              <a:off x="3149" y="2352"/>
              <a:ext cx="1680"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Arial" panose="020B0604020202020204" pitchFamily="34" charset="0"/>
                </a:rPr>
                <a:t>BankAccount</a:t>
              </a:r>
            </a:p>
          </p:txBody>
        </p:sp>
        <p:sp>
          <p:nvSpPr>
            <p:cNvPr id="65545" name="Rectangle 6"/>
            <p:cNvSpPr/>
            <p:nvPr>
              <p:custDataLst>
                <p:tags r:id="rId9"/>
              </p:custDataLst>
            </p:nvPr>
          </p:nvSpPr>
          <p:spPr>
            <a:xfrm>
              <a:off x="1895" y="2557"/>
              <a:ext cx="1174" cy="250"/>
            </a:xfrm>
            <a:prstGeom prst="rect">
              <a:avLst/>
            </a:prstGeom>
            <a:noFill/>
            <a:ln w="9525">
              <a:noFill/>
            </a:ln>
          </p:spPr>
          <p:txBody>
            <a:bodyPr wrap="none" anchor="t" anchorCtr="0">
              <a:spAutoFit/>
            </a:bodyPr>
            <a:lstStyle/>
            <a:p>
              <a:r>
                <a:rPr lang="en-US" altLang="zh-CN" sz="2000" dirty="0">
                  <a:latin typeface="Arial" panose="020B0604020202020204" pitchFamily="34" charset="0"/>
                </a:rPr>
                <a:t>-bankAccounts</a:t>
              </a:r>
            </a:p>
          </p:txBody>
        </p:sp>
        <p:sp>
          <p:nvSpPr>
            <p:cNvPr id="65546" name="Rectangle 7"/>
            <p:cNvSpPr/>
            <p:nvPr>
              <p:custDataLst>
                <p:tags r:id="rId10"/>
              </p:custDataLst>
            </p:nvPr>
          </p:nvSpPr>
          <p:spPr>
            <a:xfrm>
              <a:off x="1202" y="2268"/>
              <a:ext cx="20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sp>
          <p:nvSpPr>
            <p:cNvPr id="65547" name="Rectangle 8"/>
            <p:cNvSpPr/>
            <p:nvPr>
              <p:custDataLst>
                <p:tags r:id="rId11"/>
              </p:custDataLst>
            </p:nvPr>
          </p:nvSpPr>
          <p:spPr>
            <a:xfrm>
              <a:off x="2714" y="2262"/>
              <a:ext cx="355" cy="250"/>
            </a:xfrm>
            <a:prstGeom prst="rect">
              <a:avLst/>
            </a:prstGeom>
            <a:noFill/>
            <a:ln w="9525">
              <a:noFill/>
            </a:ln>
          </p:spPr>
          <p:txBody>
            <a:bodyPr wrap="none" anchor="t" anchorCtr="0">
              <a:spAutoFit/>
            </a:bodyPr>
            <a:lstStyle/>
            <a:p>
              <a:r>
                <a:rPr lang="en-US" altLang="zh-CN" sz="2000" dirty="0">
                  <a:solidFill>
                    <a:srgbClr val="FF0066"/>
                  </a:solidFill>
                  <a:latin typeface="Arial" panose="020B0604020202020204" pitchFamily="34" charset="0"/>
                </a:rPr>
                <a:t>1..*</a:t>
              </a:r>
              <a:endParaRPr lang="zh-CN" altLang="en-US" sz="2000" dirty="0">
                <a:solidFill>
                  <a:srgbClr val="FF0066"/>
                </a:solidFill>
                <a:latin typeface="Arial" panose="020B0604020202020204" pitchFamily="34" charset="0"/>
                <a:ea typeface="宋体" panose="02010600030101010101" pitchFamily="2" charset="-122"/>
              </a:endParaRPr>
            </a:p>
          </p:txBody>
        </p:sp>
      </p:grpSp>
      <p:sp>
        <p:nvSpPr>
          <p:cNvPr id="2" name="Rectangle 7">
            <a:extLst>
              <a:ext uri="{FF2B5EF4-FFF2-40B4-BE49-F238E27FC236}">
                <a16:creationId xmlns:a16="http://schemas.microsoft.com/office/drawing/2014/main" id="{4235BDF4-0DE0-D889-3EFD-434A02B713A0}"/>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关联关系的实现</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51</a:t>
            </a:fld>
            <a:endParaRPr kumimoji="1" lang="zh-CN" altLang="en-US" sz="900"/>
          </a:p>
        </p:txBody>
      </p:sp>
      <p:pic>
        <p:nvPicPr>
          <p:cNvPr id="11" name="西北工业大学"/>
          <p:cNvPicPr>
            <a:picLocks noChangeAspect="1"/>
          </p:cNvPicPr>
          <p:nvPr>
            <p:custDataLst>
              <p:tags r:id="rId2"/>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1.2.3 </a:t>
            </a:r>
            <a:r>
              <a:rPr kumimoji="1" lang="zh-CN" altLang="en-US" dirty="0">
                <a:solidFill>
                  <a:schemeClr val="bg1"/>
                </a:solidFill>
              </a:rPr>
              <a:t>类之间的关联关系</a:t>
            </a:r>
            <a:r>
              <a:rPr kumimoji="1" lang="en-US" altLang="zh-CN" sz="2400" dirty="0">
                <a:solidFill>
                  <a:schemeClr val="bg1"/>
                </a:solidFill>
              </a:rPr>
              <a:t>15/15</a:t>
            </a:r>
          </a:p>
        </p:txBody>
      </p:sp>
      <p:sp>
        <p:nvSpPr>
          <p:cNvPr id="9" name="文本框 8"/>
          <p:cNvSpPr txBox="1"/>
          <p:nvPr/>
        </p:nvSpPr>
        <p:spPr>
          <a:xfrm>
            <a:off x="527685" y="1689735"/>
            <a:ext cx="8384540" cy="4084955"/>
          </a:xfrm>
          <a:prstGeom prst="rect">
            <a:avLst/>
          </a:prstGeom>
          <a:noFill/>
        </p:spPr>
        <p:txBody>
          <a:bodyPr wrap="square" rtlCol="0" anchor="t">
            <a:noAutofit/>
          </a:bodyPr>
          <a:lstStyle/>
          <a:p>
            <a:pPr indent="0" eaLnBrk="1" hangingPunct="1">
              <a:lnSpc>
                <a:spcPct val="100000"/>
              </a:lnSpc>
              <a:buFont typeface="Arial" panose="020B0604020202020204" pitchFamily="34" charset="0"/>
              <a:buNone/>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The customer information system maintains information about two different kinds of customers: </a:t>
            </a:r>
          </a:p>
          <a:p>
            <a:pPr marL="342900" indent="-342900" eaLnBrk="1" hangingPunct="1">
              <a:lnSpc>
                <a:spcPct val="100000"/>
              </a:lnSpc>
              <a:buFont typeface="Arial" panose="020B0604020202020204" pitchFamily="34" charset="0"/>
              <a:buChar cha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Individual customers: For these customers, the system stores an ID and the information about a person (name, home telephone number, and email). </a:t>
            </a:r>
          </a:p>
          <a:p>
            <a:pPr marL="342900" indent="-342900" eaLnBrk="1" hangingPunct="1">
              <a:lnSpc>
                <a:spcPct val="100000"/>
              </a:lnSpc>
              <a:buFont typeface="Arial" panose="020B0604020202020204" pitchFamily="34" charset="0"/>
              <a:buChar cha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Institutional customers: For these customers, the system stores an ID and provides the capability of defining one or more contact people for the institution. The system stores the following information for each contact person: name, home telephone number, email, work telephone number, and the job position of the contact in the institution. </a:t>
            </a:r>
          </a:p>
        </p:txBody>
      </p:sp>
      <p:sp>
        <p:nvSpPr>
          <p:cNvPr id="8" name="矩形 7"/>
          <p:cNvSpPr/>
          <p:nvPr>
            <p:custDataLst>
              <p:tags r:id="rId5"/>
            </p:custDataLst>
          </p:nvPr>
        </p:nvSpPr>
        <p:spPr>
          <a:xfrm>
            <a:off x="975360" y="3600450"/>
            <a:ext cx="2846705" cy="357505"/>
          </a:xfrm>
          <a:prstGeom prst="rect">
            <a:avLst/>
          </a:prstGeom>
          <a:noFill/>
          <a:ln w="28575" cmpd="sng">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6"/>
            </p:custDataLst>
          </p:nvPr>
        </p:nvSpPr>
        <p:spPr>
          <a:xfrm>
            <a:off x="5424805" y="4704080"/>
            <a:ext cx="2005330" cy="357505"/>
          </a:xfrm>
          <a:prstGeom prst="rect">
            <a:avLst/>
          </a:prstGeom>
          <a:noFill/>
          <a:ln w="28575" cmpd="sng">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7">
            <a:extLst>
              <a:ext uri="{FF2B5EF4-FFF2-40B4-BE49-F238E27FC236}">
                <a16:creationId xmlns:a16="http://schemas.microsoft.com/office/drawing/2014/main" id="{BDD4C6DE-1E58-D3CD-AF9A-6A69B5BE7408}"/>
              </a:ext>
            </a:extLst>
          </p:cNvPr>
          <p:cNvSpPr>
            <a:spLocks noGrp="1"/>
          </p:cNvSpPr>
          <p:nvPr>
            <p:ph idx="1"/>
            <p:custDataLst>
              <p:tags r:id="rId7"/>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案例分析</a:t>
            </a:r>
            <a:r>
              <a:rPr kumimoji="1" lang="zh-CN" altLang="en-US" sz="2700" dirty="0">
                <a:solidFill>
                  <a:srgbClr val="104EA2"/>
                </a:solidFill>
                <a:sym typeface="Wingdings" pitchFamily="2" charset="2"/>
              </a:rPr>
              <a:t>：找出类与类之间</a:t>
            </a:r>
            <a:r>
              <a:rPr kumimoji="1" lang="en-US" altLang="zh-CN" sz="2700" dirty="0">
                <a:solidFill>
                  <a:srgbClr val="104EA2"/>
                </a:solidFill>
                <a:sym typeface="Wingdings" pitchFamily="2" charset="2"/>
              </a:rPr>
              <a:t>1</a:t>
            </a:r>
            <a:r>
              <a:rPr kumimoji="1" lang="zh-CN" altLang="en-US" sz="2700" dirty="0">
                <a:solidFill>
                  <a:srgbClr val="104EA2"/>
                </a:solidFill>
                <a:sym typeface="Wingdings" pitchFamily="2" charset="2"/>
              </a:rPr>
              <a:t>对多的关联关系</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7"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49411" y="3927641"/>
            <a:ext cx="5845175" cy="584775"/>
          </a:xfrm>
          <a:prstGeom prst="rect">
            <a:avLst/>
          </a:prstGeom>
          <a:noFill/>
        </p:spPr>
        <p:txBody>
          <a:bodyPr wrap="square" rtlCol="0" anchor="t">
            <a:spAutoFit/>
          </a:bodyPr>
          <a:lstStyle/>
          <a:p>
            <a:pPr algn="dist"/>
            <a:r>
              <a:rPr kumimoji="1" lang="zh-CN" altLang="en-US" sz="3200" b="1" kern="0" dirty="0">
                <a:latin typeface="SimHei" panose="02010609060101010101" pitchFamily="49" charset="-122"/>
                <a:ea typeface="SimHei" panose="02010609060101010101" pitchFamily="49" charset="-122"/>
                <a:sym typeface="+mn-ea"/>
              </a:rPr>
              <a:t>类与类之间关联关系讲解</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53</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1.2.4 </a:t>
            </a:r>
            <a:r>
              <a:rPr kumimoji="1" lang="zh-CN" altLang="en-US" dirty="0">
                <a:solidFill>
                  <a:schemeClr val="bg1"/>
                </a:solidFill>
              </a:rPr>
              <a:t>类之间的聚合关系</a:t>
            </a:r>
            <a:r>
              <a:rPr kumimoji="1" lang="en-US" altLang="zh-CN" sz="2400" dirty="0">
                <a:solidFill>
                  <a:schemeClr val="bg1"/>
                </a:solidFill>
              </a:rPr>
              <a:t>1/3</a:t>
            </a:r>
          </a:p>
        </p:txBody>
      </p:sp>
      <p:sp>
        <p:nvSpPr>
          <p:cNvPr id="9" name="文本框 8"/>
          <p:cNvSpPr txBox="1"/>
          <p:nvPr/>
        </p:nvSpPr>
        <p:spPr>
          <a:xfrm>
            <a:off x="348933" y="1810385"/>
            <a:ext cx="5017135" cy="4975225"/>
          </a:xfrm>
          <a:prstGeom prst="rect">
            <a:avLst/>
          </a:prstGeom>
          <a:noFill/>
        </p:spPr>
        <p:txBody>
          <a:bodyPr wrap="square" rtlCol="0" anchor="t">
            <a:noAutofit/>
          </a:bodyPr>
          <a:lstStyle/>
          <a:p>
            <a:pPr marL="342900" indent="-342900" eaLnBrk="1" hangingPunct="1">
              <a:lnSpc>
                <a:spcPct val="150000"/>
              </a:lnSpc>
              <a:buFont typeface="Arial" panose="020B0604020202020204" pitchFamily="34" charset="0"/>
              <a:buChar char="•"/>
            </a:pP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建模</a:t>
            </a:r>
            <a:r>
              <a:rPr lang="zh-CN" altLang="en-US" sz="2400" b="1" dirty="0">
                <a:solidFill>
                  <a:srgbClr val="C00000"/>
                </a:solidFill>
                <a:latin typeface="SimHei" panose="02010609060101010101" pitchFamily="49" charset="-122"/>
                <a:ea typeface="SimHei" panose="02010609060101010101" pitchFamily="49" charset="-122"/>
                <a:cs typeface="Times New Roman" panose="02020603050405020304" pitchFamily="18" charset="0"/>
                <a:sym typeface="+mn-ea"/>
              </a:rPr>
              <a:t>整体和部分</a:t>
            </a: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的关系。在基本聚合关系中，部分类对象与整体类对象的</a:t>
            </a:r>
            <a:r>
              <a:rPr lang="zh-CN" altLang="en-US" sz="2400" b="1" dirty="0">
                <a:solidFill>
                  <a:srgbClr val="C00000"/>
                </a:solidFill>
                <a:latin typeface="SimHei" panose="02010609060101010101" pitchFamily="49" charset="-122"/>
                <a:ea typeface="SimHei" panose="02010609060101010101" pitchFamily="49" charset="-122"/>
                <a:cs typeface="Times New Roman" panose="02020603050405020304" pitchFamily="18" charset="0"/>
                <a:sym typeface="+mn-ea"/>
              </a:rPr>
              <a:t>生命周期是独立</a:t>
            </a: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的。</a:t>
            </a:r>
            <a:endPar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endParaRPr>
          </a:p>
          <a:p>
            <a:pPr marL="342900" indent="-342900" eaLnBrk="1" hangingPunct="1">
              <a:lnSpc>
                <a:spcPct val="150000"/>
              </a:lnSpc>
              <a:buFont typeface="Arial" panose="020B0604020202020204" pitchFamily="34" charset="0"/>
              <a:buChar char="•"/>
            </a:pPr>
            <a:endParaRPr lang="en-US" altLang="zh-CN" sz="2400" b="1" dirty="0">
              <a:latin typeface="SimHei" panose="02010609060101010101" pitchFamily="49" charset="-122"/>
              <a:ea typeface="SimHei" panose="02010609060101010101" pitchFamily="49" charset="-122"/>
              <a:cs typeface="Times New Roman" panose="02020603050405020304" pitchFamily="18" charset="0"/>
              <a:sym typeface="+mn-ea"/>
            </a:endParaRPr>
          </a:p>
          <a:p>
            <a:pPr marL="342900" indent="-342900" eaLnBrk="1" hangingPunct="1">
              <a:lnSpc>
                <a:spcPct val="150000"/>
              </a:lnSpc>
              <a:buFont typeface="Arial" panose="020B0604020202020204" pitchFamily="34" charset="0"/>
              <a:buChar char="•"/>
            </a:pPr>
            <a:r>
              <a:rPr lang="zh-CN" altLang="en-US" sz="2400" b="1" dirty="0">
                <a:latin typeface="SimHei" panose="02010609060101010101" pitchFamily="49" charset="-122"/>
                <a:ea typeface="SimHei" panose="02010609060101010101" pitchFamily="49" charset="-122"/>
                <a:cs typeface="Times New Roman" panose="02020603050405020304" pitchFamily="18" charset="0"/>
                <a:sym typeface="+mn-ea"/>
              </a:rPr>
              <a:t>例如：将汽车视为整体，将车轮视为汽车的一部分。车轮可以在几周之前制造，并放置在仓库中，然后才被安装到汽车上。</a:t>
            </a:r>
          </a:p>
        </p:txBody>
      </p:sp>
      <p:pic>
        <p:nvPicPr>
          <p:cNvPr id="7" name="图片 6" descr="Car"/>
          <p:cNvPicPr>
            <a:picLocks noChangeAspect="1"/>
          </p:cNvPicPr>
          <p:nvPr/>
        </p:nvPicPr>
        <p:blipFill>
          <a:blip r:embed="rId9"/>
          <a:stretch>
            <a:fillRect/>
          </a:stretch>
        </p:blipFill>
        <p:spPr>
          <a:xfrm>
            <a:off x="5229860" y="3551992"/>
            <a:ext cx="3609975" cy="1923099"/>
          </a:xfrm>
          <a:prstGeom prst="rect">
            <a:avLst/>
          </a:prstGeom>
        </p:spPr>
      </p:pic>
      <p:sp>
        <p:nvSpPr>
          <p:cNvPr id="8" name="Rectangle 7">
            <a:extLst>
              <a:ext uri="{FF2B5EF4-FFF2-40B4-BE49-F238E27FC236}">
                <a16:creationId xmlns:a16="http://schemas.microsoft.com/office/drawing/2014/main" id="{F22972C2-92D0-3202-A2D3-657C763BD9D7}"/>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基本聚合</a:t>
            </a:r>
            <a:endParaRPr kumimoji="1" lang="en-US" altLang="zh-CN" sz="2700" b="1" dirty="0">
              <a:solidFill>
                <a:srgbClr val="104EA2"/>
              </a:solidFill>
            </a:endParaRPr>
          </a:p>
        </p:txBody>
      </p:sp>
      <p:pic>
        <p:nvPicPr>
          <p:cNvPr id="12" name="图片 11">
            <a:extLst>
              <a:ext uri="{FF2B5EF4-FFF2-40B4-BE49-F238E27FC236}">
                <a16:creationId xmlns:a16="http://schemas.microsoft.com/office/drawing/2014/main" id="{7B8B5A5B-A1B8-8D77-B36A-80CF688F4D8C}"/>
              </a:ext>
            </a:extLst>
          </p:cNvPr>
          <p:cNvPicPr>
            <a:picLocks noChangeAspect="1"/>
          </p:cNvPicPr>
          <p:nvPr/>
        </p:nvPicPr>
        <p:blipFill>
          <a:blip r:embed="rId10"/>
          <a:stretch>
            <a:fillRect/>
          </a:stretch>
        </p:blipFill>
        <p:spPr>
          <a:xfrm>
            <a:off x="5363750" y="2053931"/>
            <a:ext cx="3516090" cy="9247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dissolv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54</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1.2.4 </a:t>
            </a:r>
            <a:r>
              <a:rPr kumimoji="1" lang="zh-CN" altLang="en-US" dirty="0">
                <a:solidFill>
                  <a:schemeClr val="bg1"/>
                </a:solidFill>
              </a:rPr>
              <a:t>类之间的聚合关系</a:t>
            </a:r>
            <a:r>
              <a:rPr kumimoji="1" lang="en-US" altLang="zh-CN" sz="2400" dirty="0">
                <a:solidFill>
                  <a:schemeClr val="bg1"/>
                </a:solidFill>
              </a:rPr>
              <a:t>2/3</a:t>
            </a:r>
          </a:p>
        </p:txBody>
      </p:sp>
      <p:sp>
        <p:nvSpPr>
          <p:cNvPr id="9" name="文本框 8"/>
          <p:cNvSpPr txBox="1"/>
          <p:nvPr/>
        </p:nvSpPr>
        <p:spPr>
          <a:xfrm>
            <a:off x="257175" y="1708785"/>
            <a:ext cx="8655050" cy="4975225"/>
          </a:xfrm>
          <a:prstGeom prst="rect">
            <a:avLst/>
          </a:prstGeom>
          <a:noFill/>
        </p:spPr>
        <p:txBody>
          <a:bodyPr wrap="square" rtlCol="0" anchor="t">
            <a:noAutofit/>
          </a:bodyPr>
          <a:lstStyle/>
          <a:p>
            <a:pPr marL="342900" indent="-342900" eaLnBrk="1" hangingPunct="1">
              <a:lnSpc>
                <a:spcPct val="150000"/>
              </a:lnSpc>
              <a:buFont typeface="Arial" panose="020B0604020202020204" pitchFamily="34" charset="0"/>
              <a:buChar char="•"/>
            </a:pPr>
            <a:r>
              <a:rPr lang="zh-CN" altLang="en-US" sz="2000" b="1" dirty="0">
                <a:latin typeface="Times New Roman" panose="02020603050405020304" pitchFamily="18" charset="0"/>
                <a:ea typeface="等线" panose="02010600030101010101" charset="-122"/>
                <a:cs typeface="Times New Roman" panose="02020603050405020304" pitchFamily="18" charset="0"/>
                <a:sym typeface="+mn-ea"/>
              </a:rPr>
              <a:t>在组合聚合中，部分类对象的生命周期</a:t>
            </a:r>
            <a:r>
              <a:rPr lang="zh-CN" altLang="en-US" sz="2000" b="1" dirty="0">
                <a:solidFill>
                  <a:srgbClr val="C00000"/>
                </a:solidFill>
                <a:latin typeface="Times New Roman" panose="02020603050405020304" pitchFamily="18" charset="0"/>
                <a:ea typeface="等线" panose="02010600030101010101" charset="-122"/>
                <a:cs typeface="Times New Roman" panose="02020603050405020304" pitchFamily="18" charset="0"/>
                <a:sym typeface="+mn-ea"/>
              </a:rPr>
              <a:t>依赖于整体类对象的生命周期</a:t>
            </a:r>
            <a:r>
              <a:rPr lang="zh-CN" altLang="en-US" sz="2000" b="1" dirty="0">
                <a:latin typeface="Times New Roman" panose="02020603050405020304" pitchFamily="18" charset="0"/>
                <a:ea typeface="等线" panose="02010600030101010101" charset="-122"/>
                <a:cs typeface="Times New Roman" panose="02020603050405020304" pitchFamily="18" charset="0"/>
                <a:sym typeface="+mn-ea"/>
              </a:rPr>
              <a:t>。</a:t>
            </a:r>
          </a:p>
          <a:p>
            <a:pPr marL="342900" indent="-342900" eaLnBrk="1" hangingPunct="1">
              <a:lnSpc>
                <a:spcPct val="150000"/>
              </a:lnSpc>
              <a:buFont typeface="Arial" panose="020B0604020202020204" pitchFamily="34" charset="0"/>
              <a:buChar char="•"/>
            </a:pPr>
            <a:endParaRPr lang="zh-CN" altLang="en-US" sz="2000" b="1" dirty="0">
              <a:latin typeface="Times New Roman" panose="02020603050405020304" pitchFamily="18" charset="0"/>
              <a:ea typeface="等线" panose="02010600030101010101" charset="-122"/>
              <a:cs typeface="Times New Roman" panose="02020603050405020304" pitchFamily="18" charset="0"/>
              <a:sym typeface="+mn-ea"/>
            </a:endParaRPr>
          </a:p>
          <a:p>
            <a:pPr marL="342900" indent="-342900" eaLnBrk="1" hangingPunct="1">
              <a:lnSpc>
                <a:spcPct val="150000"/>
              </a:lnSpc>
              <a:buFont typeface="Arial" panose="020B0604020202020204" pitchFamily="34" charset="0"/>
              <a:buChar char="•"/>
            </a:pPr>
            <a:endParaRPr lang="zh-CN" altLang="en-US" sz="2000" b="1" dirty="0">
              <a:latin typeface="Times New Roman" panose="02020603050405020304" pitchFamily="18" charset="0"/>
              <a:ea typeface="等线" panose="02010600030101010101" charset="-122"/>
              <a:cs typeface="Times New Roman" panose="02020603050405020304" pitchFamily="18" charset="0"/>
              <a:sym typeface="+mn-ea"/>
            </a:endParaRPr>
          </a:p>
          <a:p>
            <a:pPr marL="342900" indent="-342900" eaLnBrk="1" hangingPunct="1">
              <a:lnSpc>
                <a:spcPct val="150000"/>
              </a:lnSpc>
              <a:buFont typeface="Arial" panose="020B0604020202020204" pitchFamily="34" charset="0"/>
              <a:buChar char="•"/>
            </a:pPr>
            <a:endParaRPr lang="en-US" altLang="zh-CN" sz="2000" b="1" dirty="0">
              <a:latin typeface="Times New Roman" panose="02020603050405020304" pitchFamily="18" charset="0"/>
              <a:ea typeface="等线" panose="02010600030101010101" charset="-122"/>
              <a:cs typeface="Times New Roman" panose="02020603050405020304" pitchFamily="18" charset="0"/>
              <a:sym typeface="+mn-ea"/>
            </a:endParaRPr>
          </a:p>
          <a:p>
            <a:pPr marL="342900" indent="-342900" eaLnBrk="1" hangingPunct="1">
              <a:lnSpc>
                <a:spcPct val="150000"/>
              </a:lnSpc>
              <a:buFont typeface="Arial" panose="020B0604020202020204" pitchFamily="34" charset="0"/>
              <a:buChar char="•"/>
            </a:pPr>
            <a:r>
              <a:rPr lang="zh-CN" altLang="en-US" sz="2000" b="1" dirty="0">
                <a:latin typeface="Times New Roman" panose="02020603050405020304" pitchFamily="18" charset="0"/>
                <a:ea typeface="等线" panose="02010600030101010101" charset="-122"/>
                <a:cs typeface="Times New Roman" panose="02020603050405020304" pitchFamily="18" charset="0"/>
                <a:sym typeface="+mn-ea"/>
              </a:rPr>
              <a:t>例如在银行账户存在之前，存取款交易不能发生。因此，Transactions类的实例依赖于BankAccount类的实例。当BankAccount被销毁时，Transaction实例也会自动销毁。</a:t>
            </a:r>
          </a:p>
        </p:txBody>
      </p:sp>
      <p:sp>
        <p:nvSpPr>
          <p:cNvPr id="7" name="Rectangle 7">
            <a:extLst>
              <a:ext uri="{FF2B5EF4-FFF2-40B4-BE49-F238E27FC236}">
                <a16:creationId xmlns:a16="http://schemas.microsoft.com/office/drawing/2014/main" id="{5F17896B-2AF9-51B5-A0BD-5E25AF0EC49C}"/>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组合聚合</a:t>
            </a:r>
            <a:endParaRPr kumimoji="1" lang="en-US" altLang="zh-CN" sz="2700" b="1" dirty="0">
              <a:solidFill>
                <a:srgbClr val="104EA2"/>
              </a:solidFill>
            </a:endParaRPr>
          </a:p>
        </p:txBody>
      </p:sp>
      <p:pic>
        <p:nvPicPr>
          <p:cNvPr id="12" name="图片 11">
            <a:extLst>
              <a:ext uri="{FF2B5EF4-FFF2-40B4-BE49-F238E27FC236}">
                <a16:creationId xmlns:a16="http://schemas.microsoft.com/office/drawing/2014/main" id="{2F01F51B-92E5-1474-18E7-1BEB2F78C4FB}"/>
              </a:ext>
            </a:extLst>
          </p:cNvPr>
          <p:cNvPicPr>
            <a:picLocks noChangeAspect="1"/>
          </p:cNvPicPr>
          <p:nvPr/>
        </p:nvPicPr>
        <p:blipFill>
          <a:blip r:embed="rId9"/>
          <a:stretch>
            <a:fillRect/>
          </a:stretch>
        </p:blipFill>
        <p:spPr>
          <a:xfrm>
            <a:off x="1772869" y="2315320"/>
            <a:ext cx="4862246" cy="1240225"/>
          </a:xfrm>
          <a:prstGeom prst="rect">
            <a:avLst/>
          </a:prstGeom>
        </p:spPr>
      </p:pic>
      <p:pic>
        <p:nvPicPr>
          <p:cNvPr id="14" name="图片 13">
            <a:extLst>
              <a:ext uri="{FF2B5EF4-FFF2-40B4-BE49-F238E27FC236}">
                <a16:creationId xmlns:a16="http://schemas.microsoft.com/office/drawing/2014/main" id="{6377288A-859B-8949-2BCC-42D8436D8E92}"/>
              </a:ext>
            </a:extLst>
          </p:cNvPr>
          <p:cNvPicPr>
            <a:picLocks noChangeAspect="1"/>
          </p:cNvPicPr>
          <p:nvPr/>
        </p:nvPicPr>
        <p:blipFill>
          <a:blip r:embed="rId10"/>
          <a:stretch>
            <a:fillRect/>
          </a:stretch>
        </p:blipFill>
        <p:spPr>
          <a:xfrm>
            <a:off x="1249679" y="4978100"/>
            <a:ext cx="6352903" cy="12923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dissolve">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55</a:t>
            </a:fld>
            <a:endParaRPr kumimoji="1" lang="zh-CN" altLang="en-US" sz="900"/>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1.2.4 </a:t>
            </a:r>
            <a:r>
              <a:rPr kumimoji="1" lang="zh-CN" altLang="en-US" dirty="0">
                <a:solidFill>
                  <a:schemeClr val="bg1"/>
                </a:solidFill>
              </a:rPr>
              <a:t>类之间的聚合关系</a:t>
            </a:r>
            <a:r>
              <a:rPr kumimoji="1" lang="en-US" altLang="zh-CN" sz="2400" dirty="0">
                <a:solidFill>
                  <a:schemeClr val="bg1"/>
                </a:solidFill>
              </a:rPr>
              <a:t>3/3</a:t>
            </a:r>
          </a:p>
        </p:txBody>
      </p:sp>
      <p:sp>
        <p:nvSpPr>
          <p:cNvPr id="9" name="文本框 8"/>
          <p:cNvSpPr txBox="1"/>
          <p:nvPr/>
        </p:nvSpPr>
        <p:spPr>
          <a:xfrm>
            <a:off x="184785" y="1671503"/>
            <a:ext cx="8790305" cy="4975225"/>
          </a:xfrm>
          <a:prstGeom prst="rect">
            <a:avLst/>
          </a:prstGeom>
          <a:noFill/>
        </p:spPr>
        <p:txBody>
          <a:bodyPr wrap="square" rtlCol="0" anchor="t">
            <a:noAutofit/>
          </a:bodyPr>
          <a:lstStyle/>
          <a:p>
            <a:pPr marL="800100" lvl="1" indent="-342900" eaLnBrk="1" hangingPunct="1">
              <a:lnSpc>
                <a:spcPct val="150000"/>
              </a:lnSpc>
              <a:buFont typeface="Arial" panose="020B0604020202020204" pitchFamily="34" charset="0"/>
              <a:buChar char="•"/>
            </a:pPr>
            <a:r>
              <a:rPr lang="zh-CN" altLang="en-US" sz="2400" b="1" dirty="0">
                <a:sym typeface="+mn-ea"/>
              </a:rPr>
              <a:t>聚合关系表示两个类之间的</a:t>
            </a:r>
            <a:r>
              <a:rPr lang="zh-CN" altLang="en-US" sz="2400" b="1" dirty="0">
                <a:solidFill>
                  <a:srgbClr val="C00000"/>
                </a:solidFill>
                <a:sym typeface="+mn-ea"/>
              </a:rPr>
              <a:t>整体/局部关系</a:t>
            </a:r>
            <a:r>
              <a:rPr lang="zh-CN" altLang="en-US" sz="2400" b="1" dirty="0">
                <a:sym typeface="+mn-ea"/>
              </a:rPr>
              <a:t>，整体处于比局部更高的一个级别，类图中不存在回路，而关联暗示两个类在概念上位于</a:t>
            </a:r>
            <a:r>
              <a:rPr lang="zh-CN" altLang="en-US" sz="2400" b="1" dirty="0">
                <a:solidFill>
                  <a:srgbClr val="C00000"/>
                </a:solidFill>
                <a:sym typeface="+mn-ea"/>
              </a:rPr>
              <a:t>相同的级别</a:t>
            </a:r>
            <a:r>
              <a:rPr lang="zh-CN" altLang="en-US" sz="2400" b="1" dirty="0">
                <a:sym typeface="+mn-ea"/>
              </a:rPr>
              <a:t>，类图中可以存在回路。</a:t>
            </a:r>
            <a:endParaRPr lang="zh-CN" altLang="en-US" sz="2400" b="1" dirty="0"/>
          </a:p>
          <a:p>
            <a:pPr marL="800100" lvl="1" indent="-342900" eaLnBrk="1" hangingPunct="1">
              <a:lnSpc>
                <a:spcPct val="150000"/>
              </a:lnSpc>
              <a:buFont typeface="Arial" panose="020B0604020202020204" pitchFamily="34" charset="0"/>
              <a:buChar char="•"/>
            </a:pPr>
            <a:r>
              <a:rPr lang="zh-CN" altLang="en-US" sz="2400" b="1" dirty="0">
                <a:sym typeface="+mn-ea"/>
              </a:rPr>
              <a:t>用</a:t>
            </a:r>
            <a:r>
              <a:rPr lang="en-US" altLang="zh-CN" sz="2400" b="1" dirty="0">
                <a:sym typeface="+mn-ea"/>
              </a:rPr>
              <a:t>Java</a:t>
            </a:r>
            <a:r>
              <a:rPr lang="zh-CN" altLang="en-US" sz="2400" b="1" dirty="0">
                <a:sym typeface="+mn-ea"/>
              </a:rPr>
              <a:t>编程实现时，整体类</a:t>
            </a:r>
            <a:r>
              <a:rPr lang="en-US" altLang="zh-CN" sz="2400" b="1" dirty="0">
                <a:sym typeface="+mn-ea"/>
              </a:rPr>
              <a:t>Whole</a:t>
            </a:r>
            <a:r>
              <a:rPr lang="zh-CN" altLang="en-US" sz="2400" b="1" dirty="0">
                <a:sym typeface="+mn-ea"/>
              </a:rPr>
              <a:t>包含一个局部类</a:t>
            </a:r>
            <a:r>
              <a:rPr lang="en-US" altLang="zh-CN" sz="2400" b="1" dirty="0">
                <a:sym typeface="+mn-ea"/>
              </a:rPr>
              <a:t>Part</a:t>
            </a:r>
            <a:r>
              <a:rPr lang="zh-CN" altLang="en-US" sz="2400" b="1" dirty="0">
                <a:sym typeface="+mn-ea"/>
              </a:rPr>
              <a:t>类型的属性变量：</a:t>
            </a:r>
            <a:endParaRPr lang="zh-CN" altLang="en-US" sz="2400" b="1" dirty="0">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74760" name="AutoShape 7"/>
          <p:cNvSpPr/>
          <p:nvPr>
            <p:custDataLst>
              <p:tags r:id="rId5"/>
            </p:custDataLst>
          </p:nvPr>
        </p:nvSpPr>
        <p:spPr>
          <a:xfrm>
            <a:off x="628650" y="4507500"/>
            <a:ext cx="8009255" cy="1762760"/>
          </a:xfrm>
          <a:prstGeom prst="roundRect">
            <a:avLst>
              <a:gd name="adj" fmla="val 0"/>
            </a:avLst>
          </a:prstGeom>
          <a:noFill/>
          <a:ln w="12700" cap="flat" cmpd="sng">
            <a:solidFill>
              <a:schemeClr val="hlink"/>
            </a:solidFill>
            <a:prstDash val="dash"/>
            <a:round/>
            <a:headEnd type="none" w="med" len="med"/>
            <a:tailEnd type="none" w="med" len="med"/>
          </a:ln>
        </p:spPr>
        <p:txBody>
          <a:bodyPr wrap="none" anchor="ctr" anchorCtr="0"/>
          <a:lstStyle/>
          <a:p>
            <a:pPr marL="914400" lvl="1" indent="-457200" eaLnBrk="1" hangingPunct="1">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public  class Whole{</a:t>
            </a:r>
          </a:p>
          <a:p>
            <a:pPr marL="914400" lvl="1" indent="-457200" eaLnBrk="1" hangingPunct="1">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	</a:t>
            </a:r>
            <a:r>
              <a:rPr lang="en-US" altLang="zh-CN" sz="2400" b="1" dirty="0">
                <a:solidFill>
                  <a:srgbClr val="C00000"/>
                </a:solidFill>
                <a:latin typeface="Helvetica" pitchFamily="2" charset="0"/>
              </a:rPr>
              <a:t>private Part itsPart;</a:t>
            </a:r>
          </a:p>
          <a:p>
            <a:pPr marL="914400" lvl="1" indent="-457200" eaLnBrk="1" hangingPunct="1">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	……</a:t>
            </a:r>
          </a:p>
          <a:p>
            <a:pPr marL="914400" lvl="1" indent="-457200" eaLnBrk="1" hangingPunct="1">
              <a:lnSpc>
                <a:spcPct val="90000"/>
              </a:lnSpc>
              <a:spcBef>
                <a:spcPct val="20000"/>
              </a:spcBef>
              <a:buClr>
                <a:schemeClr val="accent2"/>
              </a:buClr>
              <a:buFont typeface="Wingdings" panose="05000000000000000000" pitchFamily="2" charset="2"/>
            </a:pPr>
            <a:r>
              <a:rPr lang="en-US" altLang="zh-CN" sz="2400" b="1" dirty="0">
                <a:latin typeface="Helvetica" pitchFamily="2" charset="0"/>
              </a:rPr>
              <a:t>}</a:t>
            </a:r>
          </a:p>
        </p:txBody>
      </p:sp>
      <p:sp>
        <p:nvSpPr>
          <p:cNvPr id="7" name="Rectangle 7">
            <a:extLst>
              <a:ext uri="{FF2B5EF4-FFF2-40B4-BE49-F238E27FC236}">
                <a16:creationId xmlns:a16="http://schemas.microsoft.com/office/drawing/2014/main" id="{CAF330ED-E5D4-37EB-5BEB-5D4DFA0D179A}"/>
              </a:ext>
            </a:extLst>
          </p:cNvPr>
          <p:cNvSpPr>
            <a:spLocks noGrp="1"/>
          </p:cNvSpPr>
          <p:nvPr>
            <p:ph idx="1"/>
            <p:custDataLst>
              <p:tags r:id="rId6"/>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聚合关系是关联的一种特殊形式</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grpId="0" nodeType="clickEffect">
                                  <p:stCondLst>
                                    <p:cond delay="0"/>
                                  </p:stCondLst>
                                  <p:childTnLst>
                                    <p:set>
                                      <p:cBhvr>
                                        <p:cTn id="10" dur="1" fill="hold">
                                          <p:stCondLst>
                                            <p:cond delay="0"/>
                                          </p:stCondLst>
                                        </p:cTn>
                                        <p:tgtEl>
                                          <p:spTgt spid="74760"/>
                                        </p:tgtEl>
                                        <p:attrNameLst>
                                          <p:attrName>style.visibility</p:attrName>
                                        </p:attrNameLst>
                                      </p:cBhvr>
                                      <p:to>
                                        <p:strVal val="visible"/>
                                      </p:to>
                                    </p:set>
                                    <p:animEffect transition="in" filter="barn(inHorizontal)">
                                      <p:cBhvr>
                                        <p:cTn id="11" dur="500"/>
                                        <p:tgtEl>
                                          <p:spTgt spid="747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0" grpId="0" bldLvl="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56</a:t>
            </a:fld>
            <a:endParaRPr kumimoji="1" lang="zh-CN" altLang="en-US" sz="900"/>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1.2.5 </a:t>
            </a:r>
            <a:r>
              <a:rPr kumimoji="1" lang="zh-CN" altLang="en-US" dirty="0">
                <a:solidFill>
                  <a:schemeClr val="bg1"/>
                </a:solidFill>
              </a:rPr>
              <a:t>类之间的继承关系</a:t>
            </a:r>
            <a:r>
              <a:rPr kumimoji="1" lang="en-US" altLang="zh-CN" sz="2400" dirty="0">
                <a:solidFill>
                  <a:schemeClr val="bg1"/>
                </a:solidFill>
              </a:rPr>
              <a:t>1/4</a:t>
            </a:r>
            <a:endParaRPr kumimoji="1" lang="zh-CN" altLang="en-US" sz="2400" dirty="0">
              <a:solidFill>
                <a:schemeClr val="bg1"/>
              </a:solidFill>
            </a:endParaRPr>
          </a:p>
        </p:txBody>
      </p:sp>
      <p:pic>
        <p:nvPicPr>
          <p:cNvPr id="15" name="图片 14" descr="Person"/>
          <p:cNvPicPr>
            <a:picLocks noChangeAspect="1"/>
          </p:cNvPicPr>
          <p:nvPr/>
        </p:nvPicPr>
        <p:blipFill>
          <a:blip r:embed="rId9"/>
          <a:stretch>
            <a:fillRect/>
          </a:stretch>
        </p:blipFill>
        <p:spPr>
          <a:xfrm>
            <a:off x="5256258" y="3078480"/>
            <a:ext cx="3629025" cy="3152775"/>
          </a:xfrm>
          <a:prstGeom prst="rect">
            <a:avLst/>
          </a:prstGeom>
        </p:spPr>
      </p:pic>
      <p:sp>
        <p:nvSpPr>
          <p:cNvPr id="9" name="文本框 8"/>
          <p:cNvSpPr txBox="1"/>
          <p:nvPr/>
        </p:nvSpPr>
        <p:spPr>
          <a:xfrm>
            <a:off x="473710" y="1649730"/>
            <a:ext cx="8438515" cy="1166495"/>
          </a:xfrm>
          <a:prstGeom prst="rect">
            <a:avLst/>
          </a:prstGeom>
          <a:noFill/>
        </p:spPr>
        <p:txBody>
          <a:bodyPr wrap="square" rtlCol="0" anchor="t">
            <a:noAutofit/>
          </a:bodyPr>
          <a:lstStyle/>
          <a:p>
            <a:pPr marL="342900" lvl="1" indent="-342900" eaLnBrk="1" hangingPunct="1">
              <a:lnSpc>
                <a:spcPct val="150000"/>
              </a:lnSpc>
              <a:buFont typeface="Arial" panose="020B0604020202020204" pitchFamily="34" charset="0"/>
              <a:buChar char="•"/>
            </a:pPr>
            <a:r>
              <a:rPr lang="zh-CN" altLang="en-US" sz="2400" b="1" kern="0" dirty="0">
                <a:solidFill>
                  <a:srgbClr val="C00000"/>
                </a:solidFill>
                <a:sym typeface="+mn-ea"/>
              </a:rPr>
              <a:t>继承</a:t>
            </a:r>
            <a:r>
              <a:rPr lang="zh-CN" altLang="en-US" sz="2400" b="1" kern="0" dirty="0">
                <a:sym typeface="+mn-ea"/>
              </a:rPr>
              <a:t>在现实世界实体中广泛存在。软件建模中，将有相似继承含义的两个实体建模为有</a:t>
            </a:r>
            <a:r>
              <a:rPr lang="zh-CN" altLang="en-US" sz="2400" b="1" kern="0" dirty="0">
                <a:solidFill>
                  <a:srgbClr val="C00000"/>
                </a:solidFill>
                <a:sym typeface="+mn-ea"/>
              </a:rPr>
              <a:t>继承关系</a:t>
            </a:r>
            <a:r>
              <a:rPr lang="zh-CN" altLang="en-US" sz="2400" b="1" kern="0" dirty="0">
                <a:sym typeface="+mn-ea"/>
              </a:rPr>
              <a:t>的两个类。</a:t>
            </a:r>
            <a:endParaRPr lang="zh-CN" altLang="en-US" sz="2400" b="1" dirty="0">
              <a:solidFill>
                <a:srgbClr val="034DA0"/>
              </a:solidFill>
              <a:latin typeface="Times New Roman" panose="02020603050405020304" pitchFamily="18" charset="0"/>
              <a:ea typeface="等线" panose="02010600030101010101" charset="-122"/>
              <a:cs typeface="Times New Roman" panose="02020603050405020304" pitchFamily="18" charset="0"/>
              <a:sym typeface="+mn-ea"/>
            </a:endParaRPr>
          </a:p>
        </p:txBody>
      </p:sp>
      <p:sp>
        <p:nvSpPr>
          <p:cNvPr id="16" name="文本框 15"/>
          <p:cNvSpPr txBox="1"/>
          <p:nvPr/>
        </p:nvSpPr>
        <p:spPr>
          <a:xfrm>
            <a:off x="473710" y="2816225"/>
            <a:ext cx="4914265" cy="2806025"/>
          </a:xfrm>
          <a:prstGeom prst="rect">
            <a:avLst/>
          </a:prstGeom>
          <a:noFill/>
        </p:spPr>
        <p:txBody>
          <a:bodyPr wrap="square" rtlCol="0" anchor="t">
            <a:spAutoFit/>
          </a:bodyPr>
          <a:lstStyle/>
          <a:p>
            <a:pPr marL="342900" lvl="1" indent="-342900">
              <a:lnSpc>
                <a:spcPct val="150000"/>
              </a:lnSpc>
              <a:buFont typeface="Arial" panose="020B0604020202020204" pitchFamily="34" charset="0"/>
              <a:buChar char="•"/>
            </a:pPr>
            <a:r>
              <a:rPr lang="zh-CN" altLang="en-US" sz="2400" b="1" dirty="0">
                <a:sym typeface="+mn-ea"/>
              </a:rPr>
              <a:t>继承关系代表"</a:t>
            </a:r>
            <a:r>
              <a:rPr lang="zh-CN" altLang="en-US" sz="2400" b="1" dirty="0">
                <a:solidFill>
                  <a:srgbClr val="C00000"/>
                </a:solidFill>
                <a:sym typeface="+mn-ea"/>
              </a:rPr>
              <a:t>是一个 </a:t>
            </a:r>
            <a:r>
              <a:rPr lang="en-US" altLang="zh-CN" sz="2400" b="1" dirty="0">
                <a:solidFill>
                  <a:srgbClr val="C00000"/>
                </a:solidFill>
                <a:sym typeface="+mn-ea"/>
              </a:rPr>
              <a:t>(</a:t>
            </a:r>
            <a:r>
              <a:rPr lang="zh-CN" altLang="en-US" sz="2400" b="1" dirty="0">
                <a:solidFill>
                  <a:srgbClr val="C00000"/>
                </a:solidFill>
                <a:sym typeface="+mn-ea"/>
              </a:rPr>
              <a:t>is-a</a:t>
            </a:r>
            <a:r>
              <a:rPr lang="en-US" altLang="zh-CN" sz="2400" b="1" dirty="0">
                <a:solidFill>
                  <a:srgbClr val="C00000"/>
                </a:solidFill>
                <a:sym typeface="+mn-ea"/>
              </a:rPr>
              <a:t>)</a:t>
            </a:r>
            <a:r>
              <a:rPr lang="zh-CN" altLang="en-US" sz="2400" b="1" dirty="0">
                <a:sym typeface="+mn-ea"/>
              </a:rPr>
              <a:t>"的关系。</a:t>
            </a:r>
          </a:p>
          <a:p>
            <a:pPr marL="342900" lvl="1" indent="-342900" eaLnBrk="1" hangingPunct="1">
              <a:lnSpc>
                <a:spcPct val="150000"/>
              </a:lnSpc>
              <a:buFont typeface="Arial" panose="020B0604020202020204" pitchFamily="34" charset="0"/>
              <a:buChar char="•"/>
            </a:pPr>
            <a:r>
              <a:rPr lang="zh-CN" altLang="en-US" sz="2400" b="1" kern="0" noProof="0" dirty="0">
                <a:ln>
                  <a:noFill/>
                </a:ln>
                <a:effectLst/>
                <a:uLnTx/>
                <a:uFillTx/>
                <a:sym typeface="+mn-ea"/>
              </a:rPr>
              <a:t>在类图中，继承关系</a:t>
            </a:r>
            <a:r>
              <a:rPr lang="zh-CN" altLang="en-US" sz="2400" b="1" kern="0" dirty="0">
                <a:sym typeface="+mn-ea"/>
              </a:rPr>
              <a:t>是一条</a:t>
            </a:r>
            <a:r>
              <a:rPr lang="zh-CN" altLang="en-US" sz="2400" b="1" kern="0" noProof="0" dirty="0">
                <a:ln>
                  <a:noFill/>
                </a:ln>
                <a:solidFill>
                  <a:srgbClr val="C00000"/>
                </a:solidFill>
                <a:effectLst/>
                <a:uLnTx/>
                <a:uFillTx/>
                <a:sym typeface="+mn-ea"/>
              </a:rPr>
              <a:t>从子类引向父类的末端带空心箭头的实线</a:t>
            </a:r>
            <a:r>
              <a:rPr lang="zh-CN" altLang="en-US" sz="2400" b="1" kern="0" noProof="0" dirty="0">
                <a:ln>
                  <a:noFill/>
                </a:ln>
                <a:effectLst/>
                <a:uLnTx/>
                <a:uFillTx/>
                <a:sym typeface="+mn-ea"/>
              </a:rPr>
              <a:t>。</a:t>
            </a:r>
          </a:p>
        </p:txBody>
      </p:sp>
      <p:sp>
        <p:nvSpPr>
          <p:cNvPr id="7" name="Rectangle 7">
            <a:extLst>
              <a:ext uri="{FF2B5EF4-FFF2-40B4-BE49-F238E27FC236}">
                <a16:creationId xmlns:a16="http://schemas.microsoft.com/office/drawing/2014/main" id="{7A9C716A-0063-AD00-2907-455B6F456441}"/>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继承关系的含义</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57</a:t>
            </a:fld>
            <a:endParaRPr kumimoji="1" lang="zh-CN" altLang="en-US" sz="900"/>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1.2.5 </a:t>
            </a:r>
            <a:r>
              <a:rPr kumimoji="1" lang="zh-CN" altLang="en-US" dirty="0">
                <a:solidFill>
                  <a:schemeClr val="bg1"/>
                </a:solidFill>
              </a:rPr>
              <a:t>类之间的继承关系</a:t>
            </a:r>
            <a:r>
              <a:rPr kumimoji="1" lang="en-US" altLang="zh-CN" sz="2400" dirty="0">
                <a:solidFill>
                  <a:schemeClr val="bg1"/>
                </a:solidFill>
              </a:rPr>
              <a:t>2/4</a:t>
            </a:r>
          </a:p>
        </p:txBody>
      </p:sp>
      <p:sp>
        <p:nvSpPr>
          <p:cNvPr id="9" name="文本框 8"/>
          <p:cNvSpPr txBox="1"/>
          <p:nvPr/>
        </p:nvSpPr>
        <p:spPr>
          <a:xfrm>
            <a:off x="417195" y="1662883"/>
            <a:ext cx="8495030" cy="4975225"/>
          </a:xfrm>
          <a:prstGeom prst="rect">
            <a:avLst/>
          </a:prstGeom>
          <a:noFill/>
        </p:spPr>
        <p:txBody>
          <a:bodyPr wrap="square" rtlCol="0" anchor="t">
            <a:noAutofit/>
          </a:bodyPr>
          <a:lstStyle/>
          <a:p>
            <a:pPr marL="469900" marR="0" lvl="0" indent="-469900" algn="l" defTabSz="914400" rtl="0" eaLnBrk="1" fontAlgn="base" latinLnBrk="0" hangingPunct="1">
              <a:lnSpc>
                <a:spcPct val="125000"/>
              </a:lnSpc>
              <a:spcBef>
                <a:spcPts val="20"/>
              </a:spcBef>
              <a:spcAft>
                <a:spcPts val="0"/>
              </a:spcAft>
              <a:buClr>
                <a:srgbClr val="000000"/>
              </a:buClr>
              <a:buSzTx/>
              <a:buFont typeface="Arial" panose="020B0604020202020204" pitchFamily="34" charset="0"/>
              <a:buChar char="•"/>
              <a:defRPr/>
            </a:pPr>
            <a:r>
              <a:rPr lang="zh-CN" altLang="en-US" sz="2400" b="1" kern="0" noProof="0" dirty="0">
                <a:ln>
                  <a:noFill/>
                </a:ln>
                <a:solidFill>
                  <a:schemeClr val="tx1"/>
                </a:solidFill>
                <a:effectLst/>
                <a:uLnTx/>
                <a:uFillTx/>
                <a:sym typeface="+mn-ea"/>
              </a:rPr>
              <a:t>如果类</a:t>
            </a:r>
            <a:r>
              <a:rPr lang="en-US" altLang="zh-CN" sz="2400" b="1" kern="0" noProof="0" dirty="0">
                <a:ln>
                  <a:noFill/>
                </a:ln>
                <a:solidFill>
                  <a:schemeClr val="tx1"/>
                </a:solidFill>
                <a:effectLst/>
                <a:uLnTx/>
                <a:uFillTx/>
                <a:sym typeface="+mn-ea"/>
              </a:rPr>
              <a:t>B</a:t>
            </a:r>
            <a:r>
              <a:rPr lang="zh-CN" altLang="en-US" sz="2400" b="1" kern="0" noProof="0" dirty="0">
                <a:ln>
                  <a:noFill/>
                </a:ln>
                <a:solidFill>
                  <a:schemeClr val="tx1"/>
                </a:solidFill>
                <a:effectLst/>
                <a:uLnTx/>
                <a:uFillTx/>
                <a:sym typeface="+mn-ea"/>
              </a:rPr>
              <a:t>继承类</a:t>
            </a:r>
            <a:r>
              <a:rPr lang="en-US" altLang="zh-CN" sz="2400" b="1" kern="0" noProof="0" dirty="0">
                <a:ln>
                  <a:noFill/>
                </a:ln>
                <a:solidFill>
                  <a:schemeClr val="tx1"/>
                </a:solidFill>
                <a:effectLst/>
                <a:uLnTx/>
                <a:uFillTx/>
                <a:sym typeface="+mn-ea"/>
              </a:rPr>
              <a:t>A</a:t>
            </a:r>
            <a:r>
              <a:rPr lang="zh-CN" altLang="en-US" sz="2400" b="1" kern="0" noProof="0" dirty="0">
                <a:ln>
                  <a:noFill/>
                </a:ln>
                <a:solidFill>
                  <a:schemeClr val="tx1"/>
                </a:solidFill>
                <a:effectLst/>
                <a:uLnTx/>
                <a:uFillTx/>
                <a:sym typeface="+mn-ea"/>
              </a:rPr>
              <a:t>，类</a:t>
            </a:r>
            <a:r>
              <a:rPr lang="en-US" altLang="zh-CN" sz="2400" b="1" kern="0" noProof="0" dirty="0">
                <a:ln>
                  <a:noFill/>
                </a:ln>
                <a:solidFill>
                  <a:schemeClr val="tx1"/>
                </a:solidFill>
                <a:effectLst/>
                <a:uLnTx/>
                <a:uFillTx/>
                <a:sym typeface="+mn-ea"/>
              </a:rPr>
              <a:t>A</a:t>
            </a:r>
            <a:r>
              <a:rPr lang="zh-CN" altLang="en-US" sz="2400" b="1" kern="0" noProof="0" dirty="0">
                <a:ln>
                  <a:noFill/>
                </a:ln>
                <a:solidFill>
                  <a:schemeClr val="tx1"/>
                </a:solidFill>
                <a:effectLst/>
                <a:uLnTx/>
                <a:uFillTx/>
                <a:sym typeface="+mn-ea"/>
              </a:rPr>
              <a:t>称为</a:t>
            </a:r>
            <a:r>
              <a:rPr lang="zh-CN" altLang="en-US" sz="2400" b="1" kern="0" noProof="0" dirty="0">
                <a:ln>
                  <a:noFill/>
                </a:ln>
                <a:solidFill>
                  <a:srgbClr val="C00000"/>
                </a:solidFill>
                <a:effectLst/>
                <a:uLnTx/>
                <a:uFillTx/>
                <a:sym typeface="+mn-ea"/>
              </a:rPr>
              <a:t>父类或超类</a:t>
            </a:r>
            <a:r>
              <a:rPr lang="zh-CN" altLang="en-US" sz="2400" b="1" kern="0" noProof="0" dirty="0">
                <a:ln>
                  <a:noFill/>
                </a:ln>
                <a:solidFill>
                  <a:schemeClr val="tx1"/>
                </a:solidFill>
                <a:effectLst/>
                <a:uLnTx/>
                <a:uFillTx/>
                <a:sym typeface="+mn-ea"/>
              </a:rPr>
              <a:t>，</a:t>
            </a:r>
            <a:r>
              <a:rPr lang="zh-CN" altLang="en-US" sz="2400" b="1" kern="0" noProof="0" dirty="0">
                <a:ln>
                  <a:noFill/>
                </a:ln>
                <a:effectLst/>
                <a:uLnTx/>
                <a:uFillTx/>
                <a:sym typeface="+mn-ea"/>
              </a:rPr>
              <a:t>类</a:t>
            </a:r>
            <a:r>
              <a:rPr lang="en-US" altLang="zh-CN" sz="2400" b="1" kern="0" noProof="0" dirty="0">
                <a:ln>
                  <a:noFill/>
                </a:ln>
                <a:effectLst/>
                <a:uLnTx/>
                <a:uFillTx/>
                <a:sym typeface="+mn-ea"/>
              </a:rPr>
              <a:t>B</a:t>
            </a:r>
            <a:r>
              <a:rPr lang="zh-CN" altLang="en-US" sz="2400" b="1" kern="0" noProof="0" dirty="0">
                <a:ln>
                  <a:noFill/>
                </a:ln>
                <a:effectLst/>
                <a:uLnTx/>
                <a:uFillTx/>
                <a:sym typeface="+mn-ea"/>
              </a:rPr>
              <a:t>称为</a:t>
            </a:r>
            <a:r>
              <a:rPr lang="zh-CN" altLang="en-US" sz="2400" b="1" kern="0" noProof="0" dirty="0">
                <a:ln>
                  <a:noFill/>
                </a:ln>
                <a:solidFill>
                  <a:srgbClr val="C00000"/>
                </a:solidFill>
                <a:effectLst/>
                <a:uLnTx/>
                <a:uFillTx/>
                <a:sym typeface="+mn-ea"/>
              </a:rPr>
              <a:t>子类</a:t>
            </a:r>
            <a:r>
              <a:rPr lang="zh-CN" altLang="en-US" sz="2400" b="1" kern="0" noProof="0" dirty="0">
                <a:ln>
                  <a:noFill/>
                </a:ln>
                <a:effectLst/>
                <a:uLnTx/>
                <a:uFillTx/>
                <a:sym typeface="+mn-ea"/>
              </a:rPr>
              <a:t>，</a:t>
            </a:r>
            <a:r>
              <a:rPr lang="en-US" altLang="zh-CN" sz="2400" b="1" kern="0" noProof="0" dirty="0">
                <a:ln>
                  <a:noFill/>
                </a:ln>
                <a:effectLst/>
                <a:uLnTx/>
                <a:uFillTx/>
                <a:sym typeface="+mn-ea"/>
              </a:rPr>
              <a:t>B</a:t>
            </a:r>
            <a:r>
              <a:rPr lang="zh-CN" altLang="en-US" sz="2400" b="1" kern="0" noProof="0" dirty="0">
                <a:ln>
                  <a:noFill/>
                </a:ln>
                <a:solidFill>
                  <a:schemeClr val="tx1"/>
                </a:solidFill>
                <a:effectLst/>
                <a:uLnTx/>
                <a:uFillTx/>
                <a:sym typeface="+mn-ea"/>
              </a:rPr>
              <a:t>继承</a:t>
            </a:r>
            <a:r>
              <a:rPr lang="en-US" altLang="zh-CN" sz="2400" b="1" kern="0" noProof="0" dirty="0">
                <a:ln>
                  <a:noFill/>
                </a:ln>
                <a:solidFill>
                  <a:schemeClr val="tx1"/>
                </a:solidFill>
                <a:effectLst/>
                <a:uLnTx/>
                <a:uFillTx/>
                <a:sym typeface="+mn-ea"/>
              </a:rPr>
              <a:t>A</a:t>
            </a:r>
            <a:r>
              <a:rPr lang="zh-CN" altLang="en-US" sz="2400" b="1" kern="0" noProof="0" dirty="0">
                <a:ln>
                  <a:noFill/>
                </a:ln>
                <a:solidFill>
                  <a:schemeClr val="tx1"/>
                </a:solidFill>
                <a:effectLst/>
                <a:uLnTx/>
                <a:uFillTx/>
                <a:sym typeface="+mn-ea"/>
              </a:rPr>
              <a:t>的所有</a:t>
            </a:r>
            <a:r>
              <a:rPr lang="zh-CN" altLang="en-US" sz="2400" b="1" kern="0" noProof="0" dirty="0">
                <a:ln>
                  <a:noFill/>
                </a:ln>
                <a:solidFill>
                  <a:srgbClr val="C00000"/>
                </a:solidFill>
                <a:effectLst/>
                <a:uLnTx/>
                <a:uFillTx/>
                <a:sym typeface="+mn-ea"/>
              </a:rPr>
              <a:t>数据</a:t>
            </a:r>
            <a:r>
              <a:rPr lang="zh-CN" altLang="en-US" sz="2400" b="1" kern="0" noProof="0" dirty="0">
                <a:ln>
                  <a:noFill/>
                </a:ln>
                <a:solidFill>
                  <a:schemeClr val="tx1"/>
                </a:solidFill>
                <a:effectLst/>
                <a:uLnTx/>
                <a:uFillTx/>
                <a:sym typeface="+mn-ea"/>
              </a:rPr>
              <a:t>和</a:t>
            </a:r>
            <a:r>
              <a:rPr lang="zh-CN" altLang="en-US" sz="2400" b="1" kern="0" noProof="0" dirty="0">
                <a:ln>
                  <a:noFill/>
                </a:ln>
                <a:solidFill>
                  <a:srgbClr val="C00000"/>
                </a:solidFill>
                <a:effectLst/>
                <a:uLnTx/>
                <a:uFillTx/>
                <a:sym typeface="+mn-ea"/>
              </a:rPr>
              <a:t>操作</a:t>
            </a:r>
            <a:r>
              <a:rPr lang="zh-CN" altLang="en-US" sz="2400" b="1" kern="0" noProof="0" dirty="0">
                <a:ln>
                  <a:noFill/>
                </a:ln>
                <a:solidFill>
                  <a:schemeClr val="tx1"/>
                </a:solidFill>
                <a:effectLst/>
                <a:uLnTx/>
                <a:uFillTx/>
                <a:sym typeface="+mn-ea"/>
              </a:rPr>
              <a:t>。</a:t>
            </a:r>
          </a:p>
          <a:p>
            <a:pPr marL="927100" marR="0" lvl="1" indent="-469900" algn="l" defTabSz="914400" rtl="0" eaLnBrk="1" fontAlgn="base" latinLnBrk="0" hangingPunct="1">
              <a:lnSpc>
                <a:spcPct val="125000"/>
              </a:lnSpc>
              <a:spcBef>
                <a:spcPts val="20"/>
              </a:spcBef>
              <a:spcAft>
                <a:spcPts val="0"/>
              </a:spcAft>
              <a:buClr>
                <a:srgbClr val="000000"/>
              </a:buClr>
              <a:buSzTx/>
              <a:buFont typeface="Arial" panose="020B0604020202020204" pitchFamily="34" charset="0"/>
              <a:buChar char="•"/>
              <a:defRPr/>
            </a:pPr>
            <a:r>
              <a:rPr lang="zh-CN" altLang="en-US" sz="2400" b="1" kern="0" noProof="0" dirty="0">
                <a:ln>
                  <a:noFill/>
                </a:ln>
                <a:solidFill>
                  <a:schemeClr val="tx1"/>
                </a:solidFill>
                <a:effectLst/>
                <a:uLnTx/>
                <a:uFillTx/>
                <a:latin typeface="Times New Roman" panose="02020603050405020304" pitchFamily="18" charset="0"/>
                <a:cs typeface="+mn-ea"/>
                <a:sym typeface="+mn-ea"/>
              </a:rPr>
              <a:t>子类可以在继承的基础上进行扩展，添加新的操作；也可以覆写父类中操作，使其行为有别于父类。</a:t>
            </a:r>
            <a:endParaRPr kumimoji="0" lang="en-US" altLang="zh-CN" sz="2400" b="1" i="0" u="none" strike="noStrike" kern="0" cap="none" spc="0" normalizeH="0" baseline="0" noProof="0" dirty="0">
              <a:ln>
                <a:noFill/>
              </a:ln>
              <a:solidFill>
                <a:schemeClr val="tx1"/>
              </a:solidFill>
              <a:effectLst/>
              <a:uLnTx/>
              <a:uFillTx/>
              <a:latin typeface="Times New Roman" panose="02020603050405020304" pitchFamily="18" charset="0"/>
              <a:ea typeface="+mn-ea"/>
              <a:cs typeface="+mn-ea"/>
            </a:endParaRPr>
          </a:p>
          <a:p>
            <a:pPr marL="908050" marR="0" lvl="1" indent="-436880" algn="l" defTabSz="914400" rtl="0" eaLnBrk="1" fontAlgn="base" latinLnBrk="0" hangingPunct="1">
              <a:lnSpc>
                <a:spcPct val="125000"/>
              </a:lnSpc>
              <a:spcBef>
                <a:spcPts val="20"/>
              </a:spcBef>
              <a:spcAft>
                <a:spcPts val="0"/>
              </a:spcAft>
              <a:buClr>
                <a:srgbClr val="000000"/>
              </a:buClr>
              <a:buSzTx/>
              <a:buFont typeface="Arial" panose="020B0604020202020204" pitchFamily="34" charset="0"/>
              <a:buChar char="•"/>
              <a:defRPr/>
            </a:pPr>
            <a:r>
              <a:rPr lang="zh-CN" altLang="en-US" sz="2400" b="1" kern="0" noProof="0" dirty="0">
                <a:ln>
                  <a:noFill/>
                </a:ln>
                <a:solidFill>
                  <a:schemeClr val="tx1"/>
                </a:solidFill>
                <a:effectLst/>
                <a:uLnTx/>
                <a:uFillTx/>
                <a:latin typeface="Times New Roman" panose="02020603050405020304" pitchFamily="18" charset="0"/>
                <a:cs typeface="+mn-ea"/>
                <a:sym typeface="+mn-ea"/>
              </a:rPr>
              <a:t>子类对象可以当作父类对象使用（即子类对象为父类型的对象变量赋值）</a:t>
            </a:r>
            <a:endParaRPr kumimoji="0" lang="zh-CN" altLang="en-US" sz="2400" b="1" i="0" u="none" strike="noStrike" kern="0" cap="none" spc="0" normalizeH="0" baseline="0" noProof="0" dirty="0">
              <a:ln>
                <a:noFill/>
              </a:ln>
              <a:solidFill>
                <a:schemeClr val="tx1"/>
              </a:solidFill>
              <a:effectLst/>
              <a:uLnTx/>
              <a:uFillTx/>
              <a:latin typeface="+mn-lt"/>
              <a:ea typeface="+mn-ea"/>
              <a:cs typeface="+mn-cs"/>
            </a:endParaRPr>
          </a:p>
          <a:p>
            <a:pPr marL="800100" lvl="1" indent="-342900" eaLnBrk="1" hangingPunct="1">
              <a:lnSpc>
                <a:spcPct val="150000"/>
              </a:lnSpc>
              <a:buFont typeface="Arial" panose="020B0604020202020204" pitchFamily="34" charset="0"/>
              <a:buChar char="•"/>
            </a:pPr>
            <a:endParaRPr kumimoji="0" lang="zh-CN" altLang="en-US" sz="2400" b="1" i="0" u="none" strike="noStrike" kern="0" cap="none" spc="0" normalizeH="0" baseline="0" noProof="0" dirty="0">
              <a:ln>
                <a:noFill/>
              </a:ln>
              <a:solidFill>
                <a:schemeClr val="tx1"/>
              </a:solidFill>
              <a:effectLst/>
              <a:uLnTx/>
              <a:uFillTx/>
              <a:latin typeface="+mn-lt"/>
              <a:ea typeface="+mn-ea"/>
              <a:cs typeface="+mn-cs"/>
              <a:sym typeface="+mn-ea"/>
            </a:endParaRPr>
          </a:p>
        </p:txBody>
      </p:sp>
      <p:graphicFrame>
        <p:nvGraphicFramePr>
          <p:cNvPr id="15" name="对象 14"/>
          <p:cNvGraphicFramePr/>
          <p:nvPr>
            <p:custDataLst>
              <p:tags r:id="rId5"/>
            </p:custDataLst>
          </p:nvPr>
        </p:nvGraphicFramePr>
        <p:xfrm>
          <a:off x="4578668" y="3993833"/>
          <a:ext cx="4148137" cy="2274887"/>
        </p:xfrm>
        <a:graphic>
          <a:graphicData uri="http://schemas.openxmlformats.org/presentationml/2006/ole">
            <mc:AlternateContent xmlns:mc="http://schemas.openxmlformats.org/markup-compatibility/2006">
              <mc:Choice xmlns:v="urn:schemas-microsoft-com:vml" Requires="v">
                <p:oleObj r:id="rId10" imgW="3888105" imgH="2139315" progId="Visio.Drawing.15">
                  <p:embed/>
                </p:oleObj>
              </mc:Choice>
              <mc:Fallback>
                <p:oleObj r:id="rId10" imgW="3888105" imgH="2139315" progId="Visio.Drawing.15">
                  <p:embed/>
                  <p:pic>
                    <p:nvPicPr>
                      <p:cNvPr id="0" name="图片 3075"/>
                      <p:cNvPicPr/>
                      <p:nvPr/>
                    </p:nvPicPr>
                    <p:blipFill>
                      <a:blip r:embed="rId11"/>
                      <a:stretch>
                        <a:fillRect/>
                      </a:stretch>
                    </p:blipFill>
                    <p:spPr>
                      <a:xfrm>
                        <a:off x="4578668" y="3993833"/>
                        <a:ext cx="4148137" cy="2274887"/>
                      </a:xfrm>
                      <a:prstGeom prst="rect">
                        <a:avLst/>
                      </a:prstGeom>
                      <a:noFill/>
                      <a:ln w="38100">
                        <a:noFill/>
                        <a:miter/>
                      </a:ln>
                    </p:spPr>
                  </p:pic>
                </p:oleObj>
              </mc:Fallback>
            </mc:AlternateContent>
          </a:graphicData>
        </a:graphic>
      </p:graphicFrame>
      <p:sp>
        <p:nvSpPr>
          <p:cNvPr id="7" name="Rectangle 7">
            <a:extLst>
              <a:ext uri="{FF2B5EF4-FFF2-40B4-BE49-F238E27FC236}">
                <a16:creationId xmlns:a16="http://schemas.microsoft.com/office/drawing/2014/main" id="{6A132A7F-8BBF-F038-33DF-A6711A630AD2}"/>
              </a:ext>
            </a:extLst>
          </p:cNvPr>
          <p:cNvSpPr>
            <a:spLocks noGrp="1"/>
          </p:cNvSpPr>
          <p:nvPr>
            <p:ph idx="1"/>
            <p:custDataLst>
              <p:tags r:id="rId6"/>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继承关系的特征</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58</a:t>
            </a:fld>
            <a:endParaRPr kumimoji="1" lang="zh-CN" altLang="en-US" sz="900"/>
          </a:p>
        </p:txBody>
      </p:sp>
      <p:pic>
        <p:nvPicPr>
          <p:cNvPr id="11" name="西北工业大学"/>
          <p:cNvPicPr>
            <a:picLocks noChangeAspect="1"/>
          </p:cNvPicPr>
          <p:nvPr>
            <p:custDataLst>
              <p:tags r:id="rId2"/>
            </p:custDataLst>
          </p:nvPr>
        </p:nvPicPr>
        <p:blipFill>
          <a:blip r:embed="rId11"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2"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1.2.5 </a:t>
            </a:r>
            <a:r>
              <a:rPr kumimoji="1" lang="zh-CN" altLang="en-US" dirty="0">
                <a:solidFill>
                  <a:schemeClr val="bg1"/>
                </a:solidFill>
              </a:rPr>
              <a:t>类之间的继承关系</a:t>
            </a:r>
            <a:r>
              <a:rPr kumimoji="1" lang="en-US" altLang="zh-CN" sz="2400" dirty="0">
                <a:solidFill>
                  <a:schemeClr val="bg1"/>
                </a:solidFill>
              </a:rPr>
              <a:t>3/4</a:t>
            </a:r>
          </a:p>
        </p:txBody>
      </p:sp>
      <p:sp>
        <p:nvSpPr>
          <p:cNvPr id="12" name="文本框 11"/>
          <p:cNvSpPr txBox="1"/>
          <p:nvPr>
            <p:custDataLst>
              <p:tags r:id="rId5"/>
            </p:custDataLst>
          </p:nvPr>
        </p:nvSpPr>
        <p:spPr>
          <a:xfrm>
            <a:off x="527685" y="1689735"/>
            <a:ext cx="8384540" cy="4605020"/>
          </a:xfrm>
          <a:prstGeom prst="rect">
            <a:avLst/>
          </a:prstGeom>
          <a:noFill/>
        </p:spPr>
        <p:txBody>
          <a:bodyPr wrap="square" rtlCol="0" anchor="t">
            <a:noAutofit/>
          </a:bodyPr>
          <a:lstStyle/>
          <a:p>
            <a:pPr indent="0" eaLnBrk="1" hangingPunct="1">
              <a:lnSpc>
                <a:spcPct val="100000"/>
              </a:lnSpc>
              <a:buFont typeface="Arial" panose="020B0604020202020204" pitchFamily="34" charset="0"/>
              <a:buNone/>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The customer information system maintains information about two different kinds of customers: </a:t>
            </a:r>
          </a:p>
          <a:p>
            <a:pPr marL="342900" indent="-342900" eaLnBrk="1" hangingPunct="1">
              <a:lnSpc>
                <a:spcPct val="100000"/>
              </a:lnSpc>
              <a:buFont typeface="Arial" panose="020B0604020202020204" pitchFamily="34" charset="0"/>
              <a:buChar cha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Individual customers: For these customers, the system stores an ID and the information about a person (name, home telephone number, and email). </a:t>
            </a:r>
          </a:p>
          <a:p>
            <a:pPr marL="342900" indent="-342900" eaLnBrk="1" hangingPunct="1">
              <a:lnSpc>
                <a:spcPct val="100000"/>
              </a:lnSpc>
              <a:buFont typeface="Arial" panose="020B0604020202020204" pitchFamily="34" charset="0"/>
              <a:buChar char="•"/>
            </a:pPr>
            <a:r>
              <a:rPr lang="zh-CN" altLang="en-US" sz="2400" b="1" dirty="0">
                <a:latin typeface="Times New Roman" panose="02020603050405020304" pitchFamily="18" charset="0"/>
                <a:ea typeface="等线" panose="02010600030101010101" charset="-122"/>
                <a:cs typeface="Times New Roman" panose="02020603050405020304" pitchFamily="18" charset="0"/>
                <a:sym typeface="+mn-ea"/>
              </a:rPr>
              <a:t>Institutional customers: For these customers, the system stores an ID and provides the capability of defining one or more contact people for the institution. The system stores the following information for each contact person: name, home telephone number, email, work telephone number, and the job position of the contact in the institution. </a:t>
            </a:r>
          </a:p>
          <a:p>
            <a:pPr marL="342900" indent="-342900" eaLnBrk="1" hangingPunct="1">
              <a:lnSpc>
                <a:spcPct val="100000"/>
              </a:lnSpc>
              <a:buFont typeface="Arial" panose="020B0604020202020204" pitchFamily="34" charset="0"/>
              <a:buChar char="•"/>
            </a:pPr>
            <a:r>
              <a:rPr lang="zh-CN" altLang="en-US" sz="2400" b="1" dirty="0">
                <a:solidFill>
                  <a:srgbClr val="000000"/>
                </a:solidFill>
                <a:sym typeface="+mn-ea"/>
              </a:rPr>
              <a:t>根据“</a:t>
            </a:r>
            <a:r>
              <a:rPr lang="en-US" altLang="zh-CN" sz="2400" b="1" dirty="0">
                <a:solidFill>
                  <a:srgbClr val="000000"/>
                </a:solidFill>
                <a:sym typeface="+mn-ea"/>
              </a:rPr>
              <a:t>is-a</a:t>
            </a:r>
            <a:r>
              <a:rPr lang="zh-CN" altLang="en-US" sz="2400" b="1" dirty="0">
                <a:solidFill>
                  <a:srgbClr val="000000"/>
                </a:solidFill>
                <a:sym typeface="+mn-ea"/>
              </a:rPr>
              <a:t>”和“继承的特征”找继承关系</a:t>
            </a:r>
          </a:p>
        </p:txBody>
      </p:sp>
      <p:sp>
        <p:nvSpPr>
          <p:cNvPr id="2" name="矩形 1"/>
          <p:cNvSpPr/>
          <p:nvPr>
            <p:custDataLst>
              <p:tags r:id="rId6"/>
            </p:custDataLst>
          </p:nvPr>
        </p:nvSpPr>
        <p:spPr>
          <a:xfrm>
            <a:off x="3479800" y="2148840"/>
            <a:ext cx="121221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custDataLst>
              <p:tags r:id="rId7"/>
            </p:custDataLst>
          </p:nvPr>
        </p:nvSpPr>
        <p:spPr>
          <a:xfrm>
            <a:off x="984885" y="2506345"/>
            <a:ext cx="259207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8"/>
            </p:custDataLst>
          </p:nvPr>
        </p:nvSpPr>
        <p:spPr>
          <a:xfrm>
            <a:off x="984885" y="3612515"/>
            <a:ext cx="284670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7">
            <a:extLst>
              <a:ext uri="{FF2B5EF4-FFF2-40B4-BE49-F238E27FC236}">
                <a16:creationId xmlns:a16="http://schemas.microsoft.com/office/drawing/2014/main" id="{669E346B-AB3C-C36C-ED63-9BCA11DCB92B}"/>
              </a:ext>
            </a:extLst>
          </p:cNvPr>
          <p:cNvSpPr>
            <a:spLocks noGrp="1"/>
          </p:cNvSpPr>
          <p:nvPr>
            <p:ph idx="1"/>
            <p:custDataLst>
              <p:tags r:id="rId9"/>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案例分析</a:t>
            </a:r>
            <a:r>
              <a:rPr kumimoji="1" lang="en-US" altLang="zh-CN" sz="2700" b="1" dirty="0">
                <a:solidFill>
                  <a:srgbClr val="104EA2"/>
                </a:solidFill>
              </a:rPr>
              <a:t>(</a:t>
            </a:r>
            <a:r>
              <a:rPr kumimoji="1" lang="zh-CN" altLang="en-US" sz="2700" b="1" dirty="0">
                <a:solidFill>
                  <a:srgbClr val="104EA2"/>
                </a:solidFill>
              </a:rPr>
              <a:t>找出类与类之间的继承关系</a:t>
            </a:r>
            <a:r>
              <a:rPr kumimoji="1" lang="en-US" altLang="zh-CN" sz="2700" b="1" dirty="0">
                <a:solidFill>
                  <a:srgbClr val="104EA2"/>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7" grpId="0" bldLvl="0" animBg="1"/>
      <p:bldP spid="9" grpId="0" bldLvl="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59</a:t>
            </a:fld>
            <a:endParaRPr kumimoji="1" lang="zh-CN" altLang="en-US" sz="900"/>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1"/>
          <p:cNvSpPr>
            <a:spLocks noGrp="1"/>
          </p:cNvSpPr>
          <p:nvPr>
            <p:custDataLst>
              <p:tags r:id="rId4"/>
            </p:custDataLst>
          </p:nvPr>
        </p:nvSpPr>
        <p:spPr>
          <a:xfrm>
            <a:off x="137160" y="262890"/>
            <a:ext cx="6497955" cy="66230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chemeClr val="tx1"/>
                </a:solidFill>
                <a:latin typeface="+mn-ea"/>
                <a:ea typeface="+mn-ea"/>
                <a:cs typeface="+mj-cs"/>
              </a:defRPr>
            </a:lvl1pPr>
          </a:lstStyle>
          <a:p>
            <a:r>
              <a:rPr kumimoji="1" lang="en-US" dirty="0">
                <a:solidFill>
                  <a:schemeClr val="bg1"/>
                </a:solidFill>
              </a:rPr>
              <a:t>1.2.5 </a:t>
            </a:r>
            <a:r>
              <a:rPr kumimoji="1" lang="zh-CN" altLang="en-US" dirty="0">
                <a:solidFill>
                  <a:schemeClr val="bg1"/>
                </a:solidFill>
              </a:rPr>
              <a:t>类之间的继承关系</a:t>
            </a:r>
            <a:r>
              <a:rPr kumimoji="1" lang="en-US" altLang="zh-CN" sz="2400" dirty="0">
                <a:solidFill>
                  <a:schemeClr val="bg1"/>
                </a:solidFill>
              </a:rPr>
              <a:t>4/4</a:t>
            </a:r>
          </a:p>
        </p:txBody>
      </p:sp>
      <p:sp>
        <p:nvSpPr>
          <p:cNvPr id="12" name="文本框 11"/>
          <p:cNvSpPr txBox="1"/>
          <p:nvPr/>
        </p:nvSpPr>
        <p:spPr>
          <a:xfrm>
            <a:off x="365760" y="1709960"/>
            <a:ext cx="4336415" cy="4396740"/>
          </a:xfrm>
          <a:prstGeom prst="rect">
            <a:avLst/>
          </a:prstGeom>
          <a:noFill/>
        </p:spPr>
        <p:txBody>
          <a:bodyPr wrap="square" rtlCol="0" anchor="t">
            <a:noAutofit/>
          </a:bodyPr>
          <a:lstStyle/>
          <a:p>
            <a:pPr lvl="1" indent="-436245" fontAlgn="base">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ea typeface="等线" panose="02010600030101010101" charset="-122"/>
                <a:cs typeface="Times New Roman" panose="02020603050405020304" pitchFamily="18" charset="0"/>
                <a:sym typeface="+mn-ea"/>
              </a:rPr>
              <a:t>如果设计方案时，</a:t>
            </a:r>
            <a:r>
              <a:rPr lang="zh-CN" altLang="en-US" sz="2400" b="1" dirty="0">
                <a:solidFill>
                  <a:srgbClr val="C00000"/>
                </a:solidFill>
                <a:latin typeface="Times New Roman" panose="02020603050405020304" pitchFamily="18" charset="0"/>
                <a:ea typeface="等线" panose="02010600030101010101" charset="-122"/>
                <a:cs typeface="Times New Roman" panose="02020603050405020304" pitchFamily="18" charset="0"/>
                <a:sym typeface="+mn-ea"/>
              </a:rPr>
              <a:t>既可以用</a:t>
            </a:r>
            <a:r>
              <a:rPr lang="zh-CN" altLang="en-US" sz="2400" b="1" dirty="0">
                <a:solidFill>
                  <a:srgbClr val="C00000"/>
                </a:solidFill>
                <a:latin typeface="Times New Roman" panose="02020603050405020304" pitchFamily="18" charset="0"/>
                <a:sym typeface="+mn-ea"/>
              </a:rPr>
              <a:t>关联关系也可以用继承关系</a:t>
            </a:r>
            <a:r>
              <a:rPr lang="zh-CN" altLang="en-US" sz="2400" b="1" dirty="0">
                <a:latin typeface="Times New Roman" panose="02020603050405020304" pitchFamily="18" charset="0"/>
                <a:sym typeface="+mn-ea"/>
              </a:rPr>
              <a:t>？</a:t>
            </a:r>
            <a:endParaRPr lang="en-US" altLang="zh-CN" sz="2400" b="1" dirty="0">
              <a:latin typeface="Times New Roman" panose="02020603050405020304" pitchFamily="18" charset="0"/>
              <a:sym typeface="+mn-ea"/>
            </a:endParaRPr>
          </a:p>
          <a:p>
            <a:pPr lvl="1" indent="-436245" fontAlgn="base">
              <a:lnSpc>
                <a:spcPct val="150000"/>
              </a:lnSpc>
              <a:buFont typeface="Arial" panose="020B0604020202020204" pitchFamily="34" charset="0"/>
              <a:buChar char="•"/>
            </a:pPr>
            <a:r>
              <a:rPr lang="zh-CN" altLang="en-US" sz="2400" b="1" dirty="0">
                <a:solidFill>
                  <a:schemeClr val="tx1"/>
                </a:solidFill>
                <a:latin typeface="Times New Roman" panose="02020603050405020304" pitchFamily="18" charset="0"/>
                <a:sym typeface="+mn-ea"/>
              </a:rPr>
              <a:t>建议采用</a:t>
            </a:r>
            <a:r>
              <a:rPr lang="zh-CN" altLang="en-US" sz="2400" b="1" dirty="0">
                <a:solidFill>
                  <a:srgbClr val="C00000"/>
                </a:solidFill>
                <a:latin typeface="Times New Roman" panose="02020603050405020304" pitchFamily="18" charset="0"/>
                <a:sym typeface="+mn-ea"/>
              </a:rPr>
              <a:t>关联关系建模</a:t>
            </a:r>
            <a:r>
              <a:rPr lang="zh-CN" altLang="en-US" sz="2400" b="1" dirty="0">
                <a:solidFill>
                  <a:schemeClr val="tx1"/>
                </a:solidFill>
                <a:latin typeface="Times New Roman" panose="02020603050405020304" pitchFamily="18" charset="0"/>
                <a:sym typeface="+mn-ea"/>
              </a:rPr>
              <a:t>，除非用到方法多态的优势，才考虑用继承。</a:t>
            </a:r>
          </a:p>
          <a:p>
            <a:pPr lvl="1" indent="-436245" fontAlgn="base">
              <a:lnSpc>
                <a:spcPct val="150000"/>
              </a:lnSpc>
              <a:buFont typeface="Arial" panose="020B0604020202020204" pitchFamily="34" charset="0"/>
              <a:buChar char="•"/>
            </a:pPr>
            <a:r>
              <a:rPr lang="zh-CN" altLang="en-US" sz="2400" b="1" dirty="0">
                <a:solidFill>
                  <a:srgbClr val="C00000"/>
                </a:solidFill>
                <a:latin typeface="Times New Roman" panose="02020603050405020304" pitchFamily="18" charset="0"/>
                <a:sym typeface="+mn-ea"/>
              </a:rPr>
              <a:t>多态：</a:t>
            </a:r>
            <a:r>
              <a:rPr lang="zh-CN" altLang="en-US" sz="2400" b="1" dirty="0">
                <a:latin typeface="Times New Roman" panose="02020603050405020304" pitchFamily="18" charset="0"/>
                <a:sym typeface="+mn-ea"/>
              </a:rPr>
              <a:t>增进共同性，包容差异性，共同性和差异性的辩证统一。</a:t>
            </a:r>
          </a:p>
        </p:txBody>
      </p:sp>
      <p:graphicFrame>
        <p:nvGraphicFramePr>
          <p:cNvPr id="2" name="对象 1"/>
          <p:cNvGraphicFramePr/>
          <p:nvPr>
            <p:custDataLst>
              <p:tags r:id="rId5"/>
            </p:custDataLst>
          </p:nvPr>
        </p:nvGraphicFramePr>
        <p:xfrm>
          <a:off x="4803775" y="2115185"/>
          <a:ext cx="4108450" cy="3311525"/>
        </p:xfrm>
        <a:graphic>
          <a:graphicData uri="http://schemas.openxmlformats.org/presentationml/2006/ole">
            <mc:AlternateContent xmlns:mc="http://schemas.openxmlformats.org/markup-compatibility/2006">
              <mc:Choice xmlns:v="urn:schemas-microsoft-com:vml" Requires="v">
                <p:oleObj r:id="rId10" imgW="3853180" imgH="3107055" progId="Visio.Drawing.15">
                  <p:embed/>
                </p:oleObj>
              </mc:Choice>
              <mc:Fallback>
                <p:oleObj r:id="rId10" imgW="3853180" imgH="3107055" progId="Visio.Drawing.15">
                  <p:embed/>
                  <p:pic>
                    <p:nvPicPr>
                      <p:cNvPr id="0" name="图片 3076"/>
                      <p:cNvPicPr/>
                      <p:nvPr/>
                    </p:nvPicPr>
                    <p:blipFill>
                      <a:blip r:embed="rId11"/>
                      <a:stretch>
                        <a:fillRect/>
                      </a:stretch>
                    </p:blipFill>
                    <p:spPr>
                      <a:xfrm>
                        <a:off x="4803775" y="2115185"/>
                        <a:ext cx="4108450" cy="3311525"/>
                      </a:xfrm>
                      <a:prstGeom prst="rect">
                        <a:avLst/>
                      </a:prstGeom>
                      <a:noFill/>
                      <a:ln w="38100">
                        <a:noFill/>
                        <a:miter/>
                      </a:ln>
                    </p:spPr>
                  </p:pic>
                </p:oleObj>
              </mc:Fallback>
            </mc:AlternateContent>
          </a:graphicData>
        </a:graphic>
      </p:graphicFrame>
      <p:sp>
        <p:nvSpPr>
          <p:cNvPr id="7" name="Rectangle 7">
            <a:extLst>
              <a:ext uri="{FF2B5EF4-FFF2-40B4-BE49-F238E27FC236}">
                <a16:creationId xmlns:a16="http://schemas.microsoft.com/office/drawing/2014/main" id="{0C6E7B7F-2266-8050-D36D-381B0D27C784}"/>
              </a:ext>
            </a:extLst>
          </p:cNvPr>
          <p:cNvSpPr>
            <a:spLocks noGrp="1"/>
          </p:cNvSpPr>
          <p:nvPr>
            <p:ph idx="1"/>
            <p:custDataLst>
              <p:tags r:id="rId6"/>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继承关系与关联关系</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
                                            <p:txEl>
                                              <p:pRg st="1" end="1"/>
                                            </p:txEl>
                                          </p:spTgt>
                                        </p:tgtEl>
                                        <p:attrNameLst>
                                          <p:attrName>style.visibility</p:attrName>
                                        </p:attrNameLst>
                                      </p:cBhvr>
                                      <p:to>
                                        <p:strVal val="visible"/>
                                      </p:to>
                                    </p:set>
                                    <p:animEffect transition="in" filter="dissolve">
                                      <p:cBhvr>
                                        <p:cTn id="12" dur="500"/>
                                        <p:tgtEl>
                                          <p:spTgt spid="1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animEffect transition="in" filter="dissolve">
                                      <p:cBhvr>
                                        <p:cTn id="17" dur="500"/>
                                        <p:tgtEl>
                                          <p:spTgt spid="1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dissolv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a:t>
            </a:fld>
            <a:endParaRPr kumimoji="1" lang="zh-CN" altLang="en-US" sz="900"/>
          </a:p>
        </p:txBody>
      </p:sp>
      <p:sp>
        <p:nvSpPr>
          <p:cNvPr id="2" name="标题 1"/>
          <p:cNvSpPr>
            <a:spLocks noGrp="1"/>
          </p:cNvSpPr>
          <p:nvPr>
            <p:ph type="title"/>
          </p:nvPr>
        </p:nvSpPr>
        <p:spPr>
          <a:xfrm>
            <a:off x="137160" y="262890"/>
            <a:ext cx="7496175" cy="662305"/>
          </a:xfrm>
        </p:spPr>
        <p:txBody>
          <a:bodyPr>
            <a:normAutofit/>
          </a:bodyPr>
          <a:lstStyle/>
          <a:p>
            <a:r>
              <a:rPr kumimoji="1" lang="en-US" altLang="zh-CN" sz="3200" dirty="0">
                <a:solidFill>
                  <a:schemeClr val="bg1"/>
                </a:solidFill>
              </a:rPr>
              <a:t>1.1.1  </a:t>
            </a:r>
            <a:r>
              <a:rPr kumimoji="1" lang="zh-CN" altLang="en-US" sz="3200" dirty="0">
                <a:solidFill>
                  <a:schemeClr val="bg1"/>
                </a:solidFill>
              </a:rPr>
              <a:t>面向对象与面向过程编程</a:t>
            </a:r>
            <a:r>
              <a:rPr kumimoji="1" lang="en-US" altLang="zh-CN" sz="2400" dirty="0">
                <a:solidFill>
                  <a:schemeClr val="bg1"/>
                </a:solidFill>
                <a:sym typeface="+mn-ea"/>
              </a:rPr>
              <a:t>3/9</a:t>
            </a:r>
            <a:endParaRPr kumimoji="1" lang="zh-CN" altLang="en-US" sz="2400" dirty="0">
              <a:solidFill>
                <a:schemeClr val="bg1"/>
              </a:solidFill>
            </a:endParaRPr>
          </a:p>
        </p:txBody>
      </p:sp>
      <p:pic>
        <p:nvPicPr>
          <p:cNvPr id="11" name="西北工业大学"/>
          <p:cNvPicPr>
            <a:picLocks noChangeAspect="1"/>
          </p:cNvPicPr>
          <p:nvPr>
            <p:custDataLst>
              <p:tags r:id="rId2"/>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797" name="Rectangle 7"/>
          <p:cNvSpPr>
            <a:spLocks noGrp="1"/>
          </p:cNvSpPr>
          <p:nvPr>
            <p:ph idx="1"/>
            <p:custDataLst>
              <p:tags r:id="rId4"/>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C语言面向过程(或结构)编程回顾</a:t>
            </a:r>
          </a:p>
        </p:txBody>
      </p:sp>
      <p:pic>
        <p:nvPicPr>
          <p:cNvPr id="33799" name="图片 2"/>
          <p:cNvPicPr>
            <a:picLocks noChangeAspect="1"/>
          </p:cNvPicPr>
          <p:nvPr>
            <p:custDataLst>
              <p:tags r:id="rId5"/>
            </p:custDataLst>
          </p:nvPr>
        </p:nvPicPr>
        <p:blipFill>
          <a:blip r:embed="rId11"/>
          <a:stretch>
            <a:fillRect/>
          </a:stretch>
        </p:blipFill>
        <p:spPr>
          <a:xfrm>
            <a:off x="633413" y="1916113"/>
            <a:ext cx="7954962" cy="4060825"/>
          </a:xfrm>
          <a:prstGeom prst="rect">
            <a:avLst/>
          </a:prstGeom>
          <a:noFill/>
          <a:ln w="9525">
            <a:noFill/>
          </a:ln>
        </p:spPr>
      </p:pic>
      <p:sp>
        <p:nvSpPr>
          <p:cNvPr id="7" name="矩形 6"/>
          <p:cNvSpPr/>
          <p:nvPr>
            <p:custDataLst>
              <p:tags r:id="rId6"/>
            </p:custDataLst>
          </p:nvPr>
        </p:nvSpPr>
        <p:spPr>
          <a:xfrm>
            <a:off x="550863" y="1844675"/>
            <a:ext cx="2652712" cy="4248150"/>
          </a:xfrm>
          <a:prstGeom prst="rect">
            <a:avLst/>
          </a:prstGeom>
          <a:noFill/>
          <a:ln w="25400" cap="flat" cmpd="sng">
            <a:solidFill>
              <a:srgbClr val="C00000"/>
            </a:solidFill>
            <a:prstDash val="dash"/>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
        <p:nvSpPr>
          <p:cNvPr id="12" name="矩形 11"/>
          <p:cNvSpPr/>
          <p:nvPr>
            <p:custDataLst>
              <p:tags r:id="rId7"/>
            </p:custDataLst>
          </p:nvPr>
        </p:nvSpPr>
        <p:spPr>
          <a:xfrm>
            <a:off x="3389313" y="1822450"/>
            <a:ext cx="5281612" cy="2111375"/>
          </a:xfrm>
          <a:prstGeom prst="rect">
            <a:avLst/>
          </a:prstGeom>
          <a:noFill/>
          <a:ln w="25400" cap="flat" cmpd="sng">
            <a:solidFill>
              <a:srgbClr val="C00000"/>
            </a:solidFill>
            <a:prstDash val="dash"/>
            <a:round/>
            <a:headEnd type="none" w="med" len="med"/>
            <a:tailEnd type="none" w="med" len="med"/>
          </a:ln>
        </p:spPr>
        <p:txBody>
          <a:bodyPr anchor="t" anchorCtr="0"/>
          <a:lstStyle/>
          <a:p>
            <a:pPr marL="469900" indent="-469900">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62747" y="3927641"/>
            <a:ext cx="5845175" cy="584775"/>
          </a:xfrm>
          <a:prstGeom prst="rect">
            <a:avLst/>
          </a:prstGeom>
          <a:noFill/>
        </p:spPr>
        <p:txBody>
          <a:bodyPr wrap="square" rtlCol="0" anchor="t">
            <a:spAutoFit/>
          </a:bodyPr>
          <a:lstStyle/>
          <a:p>
            <a:pPr algn="dist"/>
            <a:r>
              <a:rPr kumimoji="1" lang="zh-CN" altLang="en-US" sz="3200" b="1" kern="0" dirty="0">
                <a:latin typeface="SimHei" panose="02010609060101010101" pitchFamily="49" charset="-122"/>
                <a:ea typeface="SimHei" panose="02010609060101010101" pitchFamily="49" charset="-122"/>
                <a:sym typeface="+mn-ea"/>
              </a:rPr>
              <a:t>类与类之间继承关系讲解</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61</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1/11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6" name="内容占位符 2"/>
          <p:cNvSpPr txBox="1"/>
          <p:nvPr/>
        </p:nvSpPr>
        <p:spPr>
          <a:xfrm>
            <a:off x="530860" y="1925955"/>
            <a:ext cx="8036560" cy="367601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sz="2400" b="1" dirty="0">
                <a:solidFill>
                  <a:schemeClr val="tx1"/>
                </a:solidFill>
                <a:latin typeface="等线" panose="02010600030101010101" charset="-122"/>
                <a:ea typeface="等线" panose="02010600030101010101" charset="-122"/>
                <a:cs typeface="等线" panose="02010600030101010101" charset="-122"/>
                <a:sym typeface="+mn-ea"/>
              </a:rPr>
              <a:t>类和类之间的关系依据具体的应用而定；但是，一些类结构在许多设计中被用到，这些常用的类结构被认为是基本的构建块，用以构建复杂的应用系统：</a:t>
            </a:r>
            <a:endParaRPr lang="zh-CN" altLang="en-US" sz="2400" b="1" dirty="0">
              <a:solidFill>
                <a:schemeClr val="tx1"/>
              </a:solidFill>
              <a:latin typeface="等线" panose="02010600030101010101" charset="-122"/>
              <a:ea typeface="等线" panose="02010600030101010101" charset="-122"/>
              <a:cs typeface="等线" panose="02010600030101010101" charset="-122"/>
            </a:endParaRPr>
          </a:p>
          <a:p>
            <a:pPr lvl="1" indent="-436245" eaLnBrk="1" hangingPunct="1">
              <a:lnSpc>
                <a:spcPct val="150000"/>
              </a:lnSpc>
            </a:pP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集合</a:t>
            </a:r>
            <a:r>
              <a:rPr lang="en-US" altLang="zh-CN" sz="2400" b="1" dirty="0">
                <a:solidFill>
                  <a:srgbClr val="C00000"/>
                </a:solidFill>
                <a:latin typeface="等线" panose="02010600030101010101" charset="-122"/>
                <a:ea typeface="等线" panose="02010600030101010101" charset="-122"/>
                <a:cs typeface="等线" panose="02010600030101010101" charset="-122"/>
                <a:sym typeface="+mn-ea"/>
              </a:rPr>
              <a:t>(Collections)</a:t>
            </a:r>
            <a:endParaRPr lang="zh-CN" altLang="en-US" sz="2400" b="1" dirty="0">
              <a:solidFill>
                <a:srgbClr val="C00000"/>
              </a:solidFill>
              <a:latin typeface="等线" panose="02010600030101010101" charset="-122"/>
              <a:ea typeface="等线" panose="02010600030101010101" charset="-122"/>
              <a:cs typeface="等线" panose="02010600030101010101" charset="-122"/>
            </a:endParaRPr>
          </a:p>
          <a:p>
            <a:pPr lvl="1" indent="-436245" eaLnBrk="1" hangingPunct="1">
              <a:lnSpc>
                <a:spcPct val="150000"/>
              </a:lnSpc>
            </a:pP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自包含类</a:t>
            </a:r>
            <a:r>
              <a:rPr lang="en-US" altLang="zh-CN" b="1" dirty="0">
                <a:solidFill>
                  <a:srgbClr val="C00000"/>
                </a:solidFill>
                <a:latin typeface="等线" panose="02010600030101010101" charset="-122"/>
                <a:ea typeface="等线" panose="02010600030101010101" charset="-122"/>
                <a:cs typeface="等线" panose="02010600030101010101" charset="-122"/>
                <a:sym typeface="+mn-ea"/>
              </a:rPr>
              <a:t>(</a:t>
            </a:r>
            <a:r>
              <a:rPr lang="en-US" altLang="zh-CN" sz="2400" b="1" dirty="0">
                <a:solidFill>
                  <a:srgbClr val="C00000"/>
                </a:solidFill>
                <a:latin typeface="等线" panose="02010600030101010101" charset="-122"/>
                <a:ea typeface="等线" panose="02010600030101010101" charset="-122"/>
                <a:cs typeface="等线" panose="02010600030101010101" charset="-122"/>
                <a:sym typeface="+mn-ea"/>
              </a:rPr>
              <a:t>Self-Containing Classes</a:t>
            </a:r>
            <a:r>
              <a:rPr lang="en-US" altLang="zh-CN" b="1" dirty="0">
                <a:solidFill>
                  <a:srgbClr val="C00000"/>
                </a:solidFill>
                <a:latin typeface="等线" panose="02010600030101010101" charset="-122"/>
                <a:ea typeface="等线" panose="02010600030101010101" charset="-122"/>
                <a:cs typeface="等线" panose="02010600030101010101" charset="-122"/>
                <a:sym typeface="+mn-ea"/>
              </a:rPr>
              <a:t>)</a:t>
            </a:r>
            <a:endParaRPr lang="en-US" altLang="zh-CN" sz="2400" b="1" dirty="0">
              <a:solidFill>
                <a:srgbClr val="C00000"/>
              </a:solidFill>
              <a:latin typeface="等线" panose="02010600030101010101" charset="-122"/>
              <a:ea typeface="等线" panose="02010600030101010101" charset="-122"/>
              <a:cs typeface="等线" panose="02010600030101010101" charset="-122"/>
            </a:endParaRPr>
          </a:p>
          <a:p>
            <a:pPr lvl="1" indent="-436245" eaLnBrk="1" hangingPunct="1">
              <a:lnSpc>
                <a:spcPct val="150000"/>
              </a:lnSpc>
            </a:pPr>
            <a:r>
              <a:rPr lang="zh-CN" altLang="en-US" sz="2400" b="1" dirty="0">
                <a:solidFill>
                  <a:srgbClr val="C00000"/>
                </a:solidFill>
                <a:latin typeface="等线" panose="02010600030101010101" charset="-122"/>
                <a:ea typeface="等线" panose="02010600030101010101" charset="-122"/>
                <a:cs typeface="等线" panose="02010600030101010101" charset="-122"/>
                <a:sym typeface="+mn-ea"/>
              </a:rPr>
              <a:t>关系环</a:t>
            </a:r>
            <a:r>
              <a:rPr lang="en-US" altLang="zh-CN" b="1" dirty="0">
                <a:solidFill>
                  <a:srgbClr val="C00000"/>
                </a:solidFill>
                <a:latin typeface="等线" panose="02010600030101010101" charset="-122"/>
                <a:ea typeface="等线" panose="02010600030101010101" charset="-122"/>
                <a:cs typeface="等线" panose="02010600030101010101" charset="-122"/>
                <a:sym typeface="+mn-ea"/>
              </a:rPr>
              <a:t>(</a:t>
            </a:r>
            <a:r>
              <a:rPr lang="en-US" altLang="zh-CN" sz="2400" b="1" dirty="0">
                <a:solidFill>
                  <a:srgbClr val="C00000"/>
                </a:solidFill>
                <a:latin typeface="等线" panose="02010600030101010101" charset="-122"/>
                <a:ea typeface="等线" panose="02010600030101010101" charset="-122"/>
                <a:cs typeface="等线" panose="02010600030101010101" charset="-122"/>
                <a:sym typeface="+mn-ea"/>
              </a:rPr>
              <a:t>Relationship Loops</a:t>
            </a:r>
            <a:r>
              <a:rPr lang="en-US" altLang="zh-CN" b="1" dirty="0">
                <a:solidFill>
                  <a:srgbClr val="C00000"/>
                </a:solidFill>
                <a:latin typeface="等线" panose="02010600030101010101" charset="-122"/>
                <a:ea typeface="等线" panose="02010600030101010101" charset="-122"/>
                <a:cs typeface="等线" panose="02010600030101010101" charset="-122"/>
                <a:sym typeface="+mn-ea"/>
              </a:rPr>
              <a:t>)</a:t>
            </a:r>
            <a:endParaRPr kumimoji="1" lang="en-US" altLang="zh-CN" sz="2400" b="1" dirty="0">
              <a:solidFill>
                <a:srgbClr val="C00000"/>
              </a:solidFill>
              <a:latin typeface="等线" panose="02010600030101010101" charset="-122"/>
              <a:ea typeface="等线" panose="02010600030101010101" charset="-122"/>
              <a:cs typeface="等线" panose="02010600030101010101" charset="-122"/>
              <a:sym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7" name="Rectangle 7">
            <a:extLst>
              <a:ext uri="{FF2B5EF4-FFF2-40B4-BE49-F238E27FC236}">
                <a16:creationId xmlns:a16="http://schemas.microsoft.com/office/drawing/2014/main" id="{149A5449-4E21-26AB-F73E-F7EF749AF9EE}"/>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通用类结构介绍</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62</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2/11</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652145" y="2087245"/>
            <a:ext cx="8036560" cy="62865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sz="2400" b="1" dirty="0">
                <a:solidFill>
                  <a:schemeClr val="tx1"/>
                </a:solidFill>
                <a:latin typeface="等线" panose="02010600030101010101" charset="-122"/>
                <a:ea typeface="等线" panose="02010600030101010101" charset="-122"/>
                <a:cs typeface="等线" panose="02010600030101010101" charset="-122"/>
                <a:sym typeface="+mn-ea"/>
              </a:rPr>
              <a:t>集合建模一对多的关联关系</a:t>
            </a:r>
            <a:endParaRPr kumimoji="1" lang="en-US" altLang="zh-CN" sz="2400"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7" name="文本框 6"/>
          <p:cNvSpPr txBox="1"/>
          <p:nvPr/>
        </p:nvSpPr>
        <p:spPr>
          <a:xfrm>
            <a:off x="455295" y="4169708"/>
            <a:ext cx="8284210" cy="1938992"/>
          </a:xfrm>
          <a:prstGeom prst="rect">
            <a:avLst/>
          </a:prstGeom>
          <a:noFill/>
        </p:spPr>
        <p:txBody>
          <a:bodyPr wrap="square" rtlCol="0" anchor="t">
            <a:spAutoFit/>
          </a:bodyPr>
          <a:lstStyle/>
          <a:p>
            <a:pPr lvl="1" indent="-436245" eaLnBrk="1" hangingPunct="1">
              <a:lnSpc>
                <a:spcPct val="100000"/>
              </a:lnSpc>
              <a:spcBef>
                <a:spcPts val="0"/>
              </a:spcBef>
              <a:spcAft>
                <a:spcPts val="0"/>
              </a:spcAft>
            </a:pPr>
            <a:r>
              <a:rPr lang="en-US" altLang="zh-CN" sz="2400" b="1" dirty="0">
                <a:latin typeface="Helvetica" pitchFamily="2" charset="0"/>
                <a:cs typeface="Times New Roman" panose="02020603050405020304" pitchFamily="18" charset="0"/>
                <a:sym typeface="+mn-ea"/>
              </a:rPr>
              <a:t>public class Client {</a:t>
            </a:r>
          </a:p>
          <a:p>
            <a:pPr lvl="2" indent="-436245" eaLnBrk="1" hangingPunct="1">
              <a:lnSpc>
                <a:spcPct val="100000"/>
              </a:lnSpc>
              <a:spcBef>
                <a:spcPts val="0"/>
              </a:spcBef>
              <a:spcAft>
                <a:spcPts val="0"/>
              </a:spcAft>
            </a:pPr>
            <a:r>
              <a:rPr lang="en-US" altLang="zh-CN" sz="2400" b="1" dirty="0">
                <a:latin typeface="Helvetica" pitchFamily="2" charset="0"/>
                <a:cs typeface="Times New Roman" panose="02020603050405020304" pitchFamily="18" charset="0"/>
                <a:sym typeface="+mn-ea"/>
              </a:rPr>
              <a:t>…</a:t>
            </a:r>
          </a:p>
          <a:p>
            <a:pPr lvl="2" indent="-436245" eaLnBrk="1" hangingPunct="1">
              <a:lnSpc>
                <a:spcPct val="100000"/>
              </a:lnSpc>
              <a:spcBef>
                <a:spcPts val="0"/>
              </a:spcBef>
              <a:spcAft>
                <a:spcPts val="0"/>
              </a:spcAft>
            </a:pPr>
            <a:r>
              <a:rPr lang="en-US" altLang="zh-CN" sz="2400" b="1" dirty="0">
                <a:latin typeface="Helvetica" pitchFamily="2" charset="0"/>
                <a:cs typeface="Times New Roman" panose="02020603050405020304" pitchFamily="18" charset="0"/>
                <a:sym typeface="+mn-ea"/>
              </a:rPr>
              <a:t>private  ArrayList&lt;BankAccount&gt; accounts;</a:t>
            </a:r>
          </a:p>
          <a:p>
            <a:pPr lvl="2" indent="-436245" eaLnBrk="1" hangingPunct="1">
              <a:lnSpc>
                <a:spcPct val="100000"/>
              </a:lnSpc>
              <a:spcBef>
                <a:spcPts val="0"/>
              </a:spcBef>
              <a:spcAft>
                <a:spcPts val="0"/>
              </a:spcAft>
            </a:pPr>
            <a:r>
              <a:rPr lang="en-US" altLang="zh-CN" sz="2400" b="1" dirty="0">
                <a:latin typeface="Helvetica" pitchFamily="2" charset="0"/>
                <a:cs typeface="Times New Roman" panose="02020603050405020304" pitchFamily="18" charset="0"/>
                <a:sym typeface="+mn-ea"/>
              </a:rPr>
              <a:t>…</a:t>
            </a:r>
          </a:p>
          <a:p>
            <a:pPr lvl="1" indent="-436245" eaLnBrk="1" hangingPunct="1">
              <a:lnSpc>
                <a:spcPct val="100000"/>
              </a:lnSpc>
              <a:spcBef>
                <a:spcPts val="0"/>
              </a:spcBef>
              <a:spcAft>
                <a:spcPts val="0"/>
              </a:spcAft>
            </a:pPr>
            <a:r>
              <a:rPr lang="en-US" altLang="zh-CN" sz="2400" b="1" dirty="0">
                <a:latin typeface="Helvetica" pitchFamily="2" charset="0"/>
                <a:cs typeface="Times New Roman" panose="02020603050405020304" pitchFamily="18" charset="0"/>
                <a:sym typeface="+mn-ea"/>
              </a:rPr>
              <a:t>}</a:t>
            </a:r>
          </a:p>
        </p:txBody>
      </p:sp>
      <p:pic>
        <p:nvPicPr>
          <p:cNvPr id="77825" name="图片 2"/>
          <p:cNvPicPr>
            <a:picLocks noChangeAspect="1"/>
          </p:cNvPicPr>
          <p:nvPr/>
        </p:nvPicPr>
        <p:blipFill>
          <a:blip r:embed="rId9"/>
          <a:stretch>
            <a:fillRect/>
          </a:stretch>
        </p:blipFill>
        <p:spPr>
          <a:xfrm>
            <a:off x="5833110" y="1328181"/>
            <a:ext cx="3006725" cy="3525457"/>
          </a:xfrm>
          <a:prstGeom prst="rect">
            <a:avLst/>
          </a:prstGeom>
          <a:noFill/>
          <a:ln w="9525">
            <a:noFill/>
          </a:ln>
        </p:spPr>
      </p:pic>
      <p:sp>
        <p:nvSpPr>
          <p:cNvPr id="8" name="Rectangle 7">
            <a:extLst>
              <a:ext uri="{FF2B5EF4-FFF2-40B4-BE49-F238E27FC236}">
                <a16:creationId xmlns:a16="http://schemas.microsoft.com/office/drawing/2014/main" id="{D59AB81A-89C9-0560-9026-AA0757CA4022}"/>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集合 </a:t>
            </a:r>
            <a:r>
              <a:rPr kumimoji="1" lang="en-US" altLang="zh-CN" sz="2700" dirty="0">
                <a:solidFill>
                  <a:srgbClr val="104EA2"/>
                </a:solidFill>
              </a:rPr>
              <a:t>(Collection)</a:t>
            </a:r>
            <a:r>
              <a:rPr kumimoji="1" lang="zh-CN" altLang="en-US" sz="2700" dirty="0">
                <a:solidFill>
                  <a:srgbClr val="104EA2"/>
                </a:solidFill>
              </a:rPr>
              <a:t>模型</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8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5" name="图片 2"/>
          <p:cNvPicPr>
            <a:picLocks noChangeAspect="1"/>
          </p:cNvPicPr>
          <p:nvPr>
            <p:custDataLst>
              <p:tags r:id="rId1"/>
            </p:custDataLst>
          </p:nvPr>
        </p:nvPicPr>
        <p:blipFill>
          <a:blip r:embed="rId7"/>
          <a:stretch>
            <a:fillRect/>
          </a:stretch>
        </p:blipFill>
        <p:spPr>
          <a:xfrm>
            <a:off x="6353810" y="1481360"/>
            <a:ext cx="2486025" cy="3343275"/>
          </a:xfrm>
          <a:prstGeom prst="rect">
            <a:avLst/>
          </a:prstGeom>
          <a:noFill/>
          <a:ln w="9525">
            <a:noFill/>
          </a:ln>
        </p:spPr>
      </p:pic>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63</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3/11</a:t>
            </a:r>
          </a:p>
        </p:txBody>
      </p:sp>
      <p:pic>
        <p:nvPicPr>
          <p:cNvPr id="11" name="西北工业大学"/>
          <p:cNvPicPr>
            <a:picLocks noChangeAspect="1"/>
          </p:cNvPicPr>
          <p:nvPr>
            <p:custDataLst>
              <p:tags r:id="rId3"/>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9" cstate="screen"/>
          <a:stretch>
            <a:fillRect/>
          </a:stretch>
        </p:blipFill>
        <p:spPr>
          <a:xfrm>
            <a:off x="6868160" y="342900"/>
            <a:ext cx="431800" cy="431800"/>
          </a:xfrm>
          <a:prstGeom prst="rect">
            <a:avLst/>
          </a:prstGeom>
        </p:spPr>
      </p:pic>
      <p:sp>
        <p:nvSpPr>
          <p:cNvPr id="16" name="内容占位符 2"/>
          <p:cNvSpPr txBox="1"/>
          <p:nvPr/>
        </p:nvSpPr>
        <p:spPr>
          <a:xfrm>
            <a:off x="410068" y="1895380"/>
            <a:ext cx="8036560" cy="413194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1" hangingPunct="1">
              <a:buNone/>
            </a:pPr>
            <a:r>
              <a:rPr lang="zh-CN" altLang="en-US" sz="2400" b="1" dirty="0">
                <a:latin typeface="等线" panose="02010600030101010101" charset="-122"/>
                <a:ea typeface="等线" panose="02010600030101010101" charset="-122"/>
                <a:cs typeface="等线" panose="02010600030101010101" charset="-122"/>
                <a:sym typeface="+mn-ea"/>
              </a:rPr>
              <a:t>包含容器的类</a:t>
            </a:r>
            <a:r>
              <a:rPr lang="en-US" altLang="zh-CN" sz="2400" b="1" dirty="0">
                <a:latin typeface="等线" panose="02010600030101010101" charset="-122"/>
                <a:ea typeface="等线" panose="02010600030101010101" charset="-122"/>
                <a:cs typeface="等线" panose="02010600030101010101" charset="-122"/>
                <a:sym typeface="+mn-ea"/>
              </a:rPr>
              <a:t>Client</a:t>
            </a:r>
            <a:r>
              <a:rPr lang="zh-CN" altLang="en-US" sz="2400" b="1" dirty="0">
                <a:latin typeface="等线" panose="02010600030101010101" charset="-122"/>
                <a:ea typeface="等线" panose="02010600030101010101" charset="-122"/>
                <a:cs typeface="等线" panose="02010600030101010101" charset="-122"/>
                <a:sym typeface="+mn-ea"/>
              </a:rPr>
              <a:t>提供的典型方法包括：</a:t>
            </a:r>
            <a:endParaRPr lang="zh-CN" altLang="en-US" sz="2400" b="1" dirty="0">
              <a:latin typeface="等线" panose="02010600030101010101" charset="-122"/>
              <a:ea typeface="等线" panose="02010600030101010101" charset="-122"/>
              <a:cs typeface="等线" panose="02010600030101010101" charset="-122"/>
            </a:endParaRPr>
          </a:p>
          <a:p>
            <a:pPr marL="249555" indent="-457200">
              <a:buFont typeface="+mj-lt"/>
              <a:buAutoNum type="arabicPeriod"/>
            </a:pPr>
            <a:r>
              <a:rPr lang="zh-CN" altLang="en-US" sz="2400" b="1" dirty="0">
                <a:latin typeface="等线" panose="02010600030101010101" charset="-122"/>
                <a:ea typeface="等线" panose="02010600030101010101" charset="-122"/>
                <a:cs typeface="等线" panose="02010600030101010101" charset="-122"/>
                <a:sym typeface="+mn-ea"/>
              </a:rPr>
              <a:t>将对象插入容器；</a:t>
            </a:r>
            <a:endParaRPr lang="zh-CN" altLang="en-US" sz="2400" b="1" dirty="0">
              <a:latin typeface="等线" panose="02010600030101010101" charset="-122"/>
              <a:ea typeface="等线" panose="02010600030101010101" charset="-122"/>
              <a:cs typeface="等线" panose="02010600030101010101" charset="-122"/>
            </a:endParaRPr>
          </a:p>
          <a:p>
            <a:pPr lvl="1" indent="-394970"/>
            <a:r>
              <a:rPr lang="en-US" altLang="zh-CN" b="1" dirty="0">
                <a:latin typeface="等线" panose="02010600030101010101" charset="-122"/>
                <a:ea typeface="等线" panose="02010600030101010101" charset="-122"/>
                <a:cs typeface="等线" panose="02010600030101010101" charset="-122"/>
                <a:sym typeface="+mn-ea"/>
              </a:rPr>
              <a:t>addBankAccount(account:BankAccount) </a:t>
            </a:r>
            <a:endParaRPr lang="en-US" altLang="zh-CN" b="1" dirty="0">
              <a:latin typeface="等线" panose="02010600030101010101" charset="-122"/>
              <a:ea typeface="等线" panose="02010600030101010101" charset="-122"/>
              <a:cs typeface="等线" panose="02010600030101010101" charset="-122"/>
            </a:endParaRPr>
          </a:p>
          <a:p>
            <a:pPr marL="249555" indent="-457200">
              <a:buFont typeface="+mj-lt"/>
              <a:buAutoNum type="arabicPeriod"/>
            </a:pPr>
            <a:r>
              <a:rPr lang="zh-CN" altLang="en-US" sz="2400" b="1" dirty="0">
                <a:latin typeface="等线" panose="02010600030101010101" charset="-122"/>
                <a:ea typeface="等线" panose="02010600030101010101" charset="-122"/>
                <a:cs typeface="等线" panose="02010600030101010101" charset="-122"/>
                <a:sym typeface="+mn-ea"/>
              </a:rPr>
              <a:t>将对象从容器中删除；</a:t>
            </a:r>
            <a:endParaRPr lang="zh-CN" altLang="en-US" sz="2400" b="1" dirty="0">
              <a:latin typeface="等线" panose="02010600030101010101" charset="-122"/>
              <a:ea typeface="等线" panose="02010600030101010101" charset="-122"/>
              <a:cs typeface="等线" panose="02010600030101010101" charset="-122"/>
            </a:endParaRPr>
          </a:p>
          <a:p>
            <a:pPr lvl="1" indent="-394970"/>
            <a:r>
              <a:rPr lang="en-US" altLang="zh-CN" b="1" dirty="0">
                <a:latin typeface="等线" panose="02010600030101010101" charset="-122"/>
                <a:ea typeface="等线" panose="02010600030101010101" charset="-122"/>
                <a:cs typeface="等线" panose="02010600030101010101" charset="-122"/>
                <a:sym typeface="+mn-ea"/>
              </a:rPr>
              <a:t>removeBankAccount(account:BankAccount)</a:t>
            </a:r>
            <a:endParaRPr lang="en-US" altLang="zh-CN" b="1" dirty="0">
              <a:latin typeface="等线" panose="02010600030101010101" charset="-122"/>
              <a:ea typeface="等线" panose="02010600030101010101" charset="-122"/>
              <a:cs typeface="等线" panose="02010600030101010101" charset="-122"/>
            </a:endParaRPr>
          </a:p>
          <a:p>
            <a:pPr marL="249555" indent="-457200">
              <a:buFont typeface="+mj-lt"/>
              <a:buAutoNum type="arabicPeriod"/>
            </a:pPr>
            <a:r>
              <a:rPr lang="zh-CN" altLang="en-US" sz="2400" b="1" dirty="0">
                <a:latin typeface="等线" panose="02010600030101010101" charset="-122"/>
                <a:ea typeface="等线" panose="02010600030101010101" charset="-122"/>
                <a:cs typeface="等线" panose="02010600030101010101" charset="-122"/>
                <a:sym typeface="+mn-ea"/>
              </a:rPr>
              <a:t>取得容器中的对象；</a:t>
            </a:r>
            <a:endParaRPr lang="zh-CN" altLang="en-US" sz="2400" b="1" dirty="0">
              <a:latin typeface="等线" panose="02010600030101010101" charset="-122"/>
              <a:ea typeface="等线" panose="02010600030101010101" charset="-122"/>
              <a:cs typeface="等线" panose="02010600030101010101" charset="-122"/>
            </a:endParaRPr>
          </a:p>
          <a:p>
            <a:pPr lvl="1" indent="-394970"/>
            <a:r>
              <a:rPr lang="en-US" altLang="zh-CN" b="1" dirty="0">
                <a:latin typeface="等线" panose="02010600030101010101" charset="-122"/>
                <a:ea typeface="等线" panose="02010600030101010101" charset="-122"/>
                <a:cs typeface="等线" panose="02010600030101010101" charset="-122"/>
                <a:sym typeface="+mn-ea"/>
              </a:rPr>
              <a:t>getBankAccount(index:int)</a:t>
            </a:r>
            <a:endParaRPr lang="en-US" altLang="zh-CN" b="1" dirty="0">
              <a:latin typeface="等线" panose="02010600030101010101" charset="-122"/>
              <a:ea typeface="等线" panose="02010600030101010101" charset="-122"/>
              <a:cs typeface="等线" panose="02010600030101010101" charset="-122"/>
            </a:endParaRPr>
          </a:p>
          <a:p>
            <a:pPr lvl="1" indent="-394970"/>
            <a:r>
              <a:rPr lang="en-US" altLang="zh-CN" b="1" dirty="0">
                <a:latin typeface="等线" panose="02010600030101010101" charset="-122"/>
                <a:ea typeface="等线" panose="02010600030101010101" charset="-122"/>
                <a:cs typeface="等线" panose="02010600030101010101" charset="-122"/>
                <a:sym typeface="+mn-ea"/>
              </a:rPr>
              <a:t>getBankAccount(id:String)</a:t>
            </a:r>
            <a:endParaRPr lang="en-US" altLang="zh-CN" b="1" dirty="0">
              <a:latin typeface="等线" panose="02010600030101010101" charset="-122"/>
              <a:ea typeface="等线" panose="02010600030101010101" charset="-122"/>
              <a:cs typeface="等线" panose="02010600030101010101" charset="-122"/>
            </a:endParaRPr>
          </a:p>
          <a:p>
            <a:pPr marL="249555" indent="-457200">
              <a:buFont typeface="+mj-lt"/>
              <a:buAutoNum type="arabicPeriod"/>
            </a:pPr>
            <a:r>
              <a:rPr lang="zh-CN" altLang="en-US" sz="2400" b="1" dirty="0">
                <a:latin typeface="等线" panose="02010600030101010101" charset="-122"/>
                <a:ea typeface="等线" panose="02010600030101010101" charset="-122"/>
                <a:cs typeface="等线" panose="02010600030101010101" charset="-122"/>
                <a:sym typeface="+mn-ea"/>
              </a:rPr>
              <a:t>返回容器中的对象个数；</a:t>
            </a:r>
            <a:endParaRPr lang="zh-CN" altLang="en-US" sz="2400" b="1" dirty="0">
              <a:latin typeface="等线" panose="02010600030101010101" charset="-122"/>
              <a:ea typeface="等线" panose="02010600030101010101" charset="-122"/>
              <a:cs typeface="等线" panose="02010600030101010101" charset="-122"/>
            </a:endParaRPr>
          </a:p>
          <a:p>
            <a:pPr lvl="1" indent="-394970"/>
            <a:r>
              <a:rPr lang="en-US" altLang="zh-CN" b="1" dirty="0">
                <a:latin typeface="等线" panose="02010600030101010101" charset="-122"/>
                <a:ea typeface="等线" panose="02010600030101010101" charset="-122"/>
                <a:cs typeface="等线" panose="02010600030101010101" charset="-122"/>
                <a:sym typeface="+mn-ea"/>
              </a:rPr>
              <a:t>getNumberOfBankAccounts():int</a:t>
            </a:r>
            <a:endParaRPr kumimoji="1" lang="en-US" altLang="zh-CN" b="1" dirty="0">
              <a:latin typeface="等线" panose="02010600030101010101" charset="-122"/>
              <a:ea typeface="等线" panose="02010600030101010101" charset="-122"/>
              <a:cs typeface="等线" panose="02010600030101010101" charset="-122"/>
              <a:sym typeface="+mn-ea"/>
            </a:endParaRP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7" name="Rectangle 7">
            <a:extLst>
              <a:ext uri="{FF2B5EF4-FFF2-40B4-BE49-F238E27FC236}">
                <a16:creationId xmlns:a16="http://schemas.microsoft.com/office/drawing/2014/main" id="{E4BE39E3-5AD7-0DB5-D2F8-81E50E577D72}"/>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集合 </a:t>
            </a:r>
            <a:r>
              <a:rPr kumimoji="1" lang="en-US" altLang="zh-CN" sz="2700" dirty="0">
                <a:solidFill>
                  <a:srgbClr val="104EA2"/>
                </a:solidFill>
              </a:rPr>
              <a:t>(Collection)</a:t>
            </a:r>
            <a:r>
              <a:rPr kumimoji="1" lang="zh-CN" altLang="en-US" sz="2700" dirty="0">
                <a:solidFill>
                  <a:srgbClr val="104EA2"/>
                </a:solidFill>
              </a:rPr>
              <a:t>模型</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8" name="AutoShape 6"/>
          <p:cNvSpPr/>
          <p:nvPr/>
        </p:nvSpPr>
        <p:spPr>
          <a:xfrm>
            <a:off x="4340374" y="1789113"/>
            <a:ext cx="5131773" cy="4537075"/>
          </a:xfrm>
          <a:prstGeom prst="roundRect">
            <a:avLst>
              <a:gd name="adj" fmla="val 0"/>
            </a:avLst>
          </a:prstGeom>
          <a:noFill/>
          <a:ln w="12700" cap="flat" cmpd="sng">
            <a:noFill/>
            <a:prstDash val="dash"/>
            <a:round/>
            <a:headEnd type="none" w="med" len="med"/>
            <a:tailEnd type="none" w="med" len="med"/>
          </a:ln>
        </p:spPr>
        <p:txBody>
          <a:bodyPr wrap="none" anchor="ctr" anchorCtr="0"/>
          <a:lstStyle/>
          <a:p>
            <a:pPr marL="914400" lvl="1"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public class Person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a:t>
            </a:r>
            <a:r>
              <a:rPr lang="en-US" altLang="zh-CN" sz="2000" b="1" dirty="0">
                <a:solidFill>
                  <a:srgbClr val="C00000"/>
                </a:solidFill>
                <a:latin typeface="Helvetica" pitchFamily="2" charset="0"/>
              </a:rPr>
              <a:t>private Person father;</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C00000"/>
                </a:solidFill>
                <a:latin typeface="Helvetica" pitchFamily="2" charset="0"/>
              </a:rPr>
              <a:t>     private Person mother;</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public Person getFather(){</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return father;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public Person getMother(){</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return mother;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a:t>
            </a:r>
          </a:p>
          <a:p>
            <a:pPr marL="1371600" lvl="2"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   …</a:t>
            </a:r>
          </a:p>
          <a:p>
            <a:pPr marL="914400" lvl="1" indent="-457200" eaLnBrk="1" hangingPunct="1">
              <a:lnSpc>
                <a:spcPct val="75000"/>
              </a:lnSpc>
              <a:spcBef>
                <a:spcPct val="20000"/>
              </a:spcBef>
              <a:buClr>
                <a:schemeClr val="accent2"/>
              </a:buClr>
              <a:buFont typeface="Wingdings" panose="05000000000000000000" pitchFamily="2" charset="2"/>
            </a:pPr>
            <a:r>
              <a:rPr lang="en-US" altLang="zh-CN" sz="2000" b="1" dirty="0">
                <a:solidFill>
                  <a:srgbClr val="000000"/>
                </a:solidFill>
                <a:latin typeface="Helvetica" pitchFamily="2" charset="0"/>
              </a:rPr>
              <a:t>}</a:t>
            </a:r>
          </a:p>
        </p:txBody>
      </p:sp>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64</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4/11</a:t>
            </a:r>
          </a:p>
        </p:txBody>
      </p:sp>
      <p:pic>
        <p:nvPicPr>
          <p:cNvPr id="11" name="西北工业大学"/>
          <p:cNvPicPr>
            <a:picLocks noChangeAspect="1"/>
          </p:cNvPicPr>
          <p:nvPr>
            <p:custDataLst>
              <p:tags r:id="rId2"/>
            </p:custDataLst>
          </p:nvPr>
        </p:nvPicPr>
        <p:blipFill>
          <a:blip r:embed="rId1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9" cstate="screen"/>
          <a:stretch>
            <a:fillRect/>
          </a:stretch>
        </p:blipFill>
        <p:spPr>
          <a:xfrm>
            <a:off x="6868160" y="342900"/>
            <a:ext cx="431800" cy="431800"/>
          </a:xfrm>
          <a:prstGeom prst="rect">
            <a:avLst/>
          </a:prstGeom>
        </p:spPr>
      </p:pic>
      <p:sp>
        <p:nvSpPr>
          <p:cNvPr id="16" name="内容占位符 2"/>
          <p:cNvSpPr txBox="1"/>
          <p:nvPr>
            <p:custDataLst>
              <p:tags r:id="rId4"/>
            </p:custDataLst>
          </p:nvPr>
        </p:nvSpPr>
        <p:spPr>
          <a:xfrm>
            <a:off x="264160" y="1685290"/>
            <a:ext cx="4636135" cy="4131945"/>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50000"/>
              </a:lnSpc>
            </a:pPr>
            <a:r>
              <a:rPr lang="zh-CN" altLang="en-US" sz="2400" b="1" dirty="0">
                <a:latin typeface="等线" panose="02010600030101010101" charset="-122"/>
                <a:ea typeface="等线" panose="02010600030101010101" charset="-122"/>
                <a:cs typeface="等线" panose="02010600030101010101" charset="-122"/>
                <a:sym typeface="+mn-ea"/>
              </a:rPr>
              <a:t>类可以与自身存在关联，在这种情况下，该类包含自身类型对象的引用作为属性</a:t>
            </a: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grpSp>
        <p:nvGrpSpPr>
          <p:cNvPr id="7" name="Group 18"/>
          <p:cNvGrpSpPr/>
          <p:nvPr/>
        </p:nvGrpSpPr>
        <p:grpSpPr>
          <a:xfrm>
            <a:off x="1082358" y="3435350"/>
            <a:ext cx="2133600" cy="2362200"/>
            <a:chOff x="1488" y="1104"/>
            <a:chExt cx="1344" cy="1488"/>
          </a:xfrm>
        </p:grpSpPr>
        <p:sp useBgFill="1">
          <p:nvSpPr>
            <p:cNvPr id="79881" name="AutoShape 2"/>
            <p:cNvSpPr/>
            <p:nvPr>
              <p:custDataLst>
                <p:tags r:id="rId14"/>
              </p:custDataLst>
            </p:nvPr>
          </p:nvSpPr>
          <p:spPr>
            <a:xfrm>
              <a:off x="1488" y="1104"/>
              <a:ext cx="1344"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Times New Roman" panose="02020603050405020304" pitchFamily="18" charset="0"/>
                  <a:cs typeface="Times New Roman" panose="02020603050405020304" pitchFamily="18" charset="0"/>
                </a:rPr>
                <a:t>Person</a:t>
              </a:r>
            </a:p>
          </p:txBody>
        </p:sp>
        <p:sp useBgFill="1">
          <p:nvSpPr>
            <p:cNvPr id="79882" name="AutoShape 3"/>
            <p:cNvSpPr/>
            <p:nvPr>
              <p:custDataLst>
                <p:tags r:id="rId15"/>
              </p:custDataLst>
            </p:nvPr>
          </p:nvSpPr>
          <p:spPr>
            <a:xfrm>
              <a:off x="1488" y="1488"/>
              <a:ext cx="1344" cy="384"/>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endParaRPr lang="en-US" altLang="zh-CN" sz="2800" b="1" dirty="0">
                <a:latin typeface="Arial" panose="020B0604020202020204" pitchFamily="34" charset="0"/>
              </a:endParaRPr>
            </a:p>
          </p:txBody>
        </p:sp>
        <p:sp useBgFill="1">
          <p:nvSpPr>
            <p:cNvPr id="79883" name="AutoShape 4"/>
            <p:cNvSpPr/>
            <p:nvPr>
              <p:custDataLst>
                <p:tags r:id="rId16"/>
              </p:custDataLst>
            </p:nvPr>
          </p:nvSpPr>
          <p:spPr>
            <a:xfrm>
              <a:off x="1488" y="1872"/>
              <a:ext cx="1344" cy="720"/>
            </a:xfrm>
            <a:prstGeom prst="flowChartProcess">
              <a:avLst/>
            </a:prstGeom>
            <a:ln w="19050" cap="flat" cmpd="sng">
              <a:solidFill>
                <a:schemeClr val="tx1"/>
              </a:solidFill>
              <a:prstDash val="solid"/>
              <a:miter/>
              <a:headEnd type="none" w="med" len="med"/>
              <a:tailEnd type="none" w="med" len="med"/>
            </a:ln>
          </p:spPr>
          <p:txBody>
            <a:bodyPr wrap="none" anchor="ctr" anchorCtr="0"/>
            <a:lstStyle/>
            <a:p>
              <a:pPr algn="ctr"/>
              <a:r>
                <a:rPr lang="en-US" altLang="zh-CN" sz="2800" b="1" dirty="0">
                  <a:latin typeface="Times New Roman" panose="02020603050405020304" pitchFamily="18" charset="0"/>
                  <a:cs typeface="Times New Roman" panose="02020603050405020304" pitchFamily="18" charset="0"/>
                </a:rPr>
                <a:t>+getFather()</a:t>
              </a:r>
            </a:p>
            <a:p>
              <a:pPr algn="ctr"/>
              <a:r>
                <a:rPr lang="en-US" altLang="zh-CN" sz="2800" b="1" dirty="0">
                  <a:latin typeface="Times New Roman" panose="02020603050405020304" pitchFamily="18" charset="0"/>
                  <a:cs typeface="Times New Roman" panose="02020603050405020304" pitchFamily="18" charset="0"/>
                </a:rPr>
                <a:t>+getMother()</a:t>
              </a:r>
            </a:p>
          </p:txBody>
        </p:sp>
      </p:grpSp>
      <p:grpSp>
        <p:nvGrpSpPr>
          <p:cNvPr id="8" name="Group 19"/>
          <p:cNvGrpSpPr/>
          <p:nvPr/>
        </p:nvGrpSpPr>
        <p:grpSpPr>
          <a:xfrm>
            <a:off x="2212658" y="3213100"/>
            <a:ext cx="1881368" cy="3113088"/>
            <a:chOff x="2160" y="960"/>
            <a:chExt cx="1217" cy="1961"/>
          </a:xfrm>
        </p:grpSpPr>
        <p:sp>
          <p:nvSpPr>
            <p:cNvPr id="79885" name="Rectangle 12"/>
            <p:cNvSpPr/>
            <p:nvPr>
              <p:custDataLst>
                <p:tags r:id="rId10"/>
              </p:custDataLst>
            </p:nvPr>
          </p:nvSpPr>
          <p:spPr>
            <a:xfrm>
              <a:off x="3070" y="1296"/>
              <a:ext cx="246" cy="327"/>
            </a:xfrm>
            <a:prstGeom prst="rect">
              <a:avLst/>
            </a:prstGeom>
            <a:noFill/>
            <a:ln w="9525">
              <a:noFill/>
            </a:ln>
          </p:spPr>
          <p:txBody>
            <a:bodyPr wrap="none" anchor="t" anchorCtr="0">
              <a:spAutoFit/>
            </a:bodyPr>
            <a:lstStyle/>
            <a:p>
              <a:pPr algn="ctr"/>
              <a:r>
                <a:rPr lang="en-US" altLang="zh-CN" sz="2800" b="1" dirty="0">
                  <a:latin typeface="Arial" panose="020B0604020202020204" pitchFamily="34" charset="0"/>
                </a:rPr>
                <a:t>1</a:t>
              </a:r>
              <a:endParaRPr lang="zh-CN" altLang="en-US" sz="2800" b="1" dirty="0">
                <a:latin typeface="Arial" panose="020B0604020202020204" pitchFamily="34" charset="0"/>
                <a:ea typeface="宋体" panose="02010600030101010101" pitchFamily="2" charset="-122"/>
              </a:endParaRPr>
            </a:p>
          </p:txBody>
        </p:sp>
        <p:grpSp>
          <p:nvGrpSpPr>
            <p:cNvPr id="79886" name="Group 16"/>
            <p:cNvGrpSpPr/>
            <p:nvPr/>
          </p:nvGrpSpPr>
          <p:grpSpPr>
            <a:xfrm>
              <a:off x="2160" y="960"/>
              <a:ext cx="1217" cy="1961"/>
              <a:chOff x="2160" y="960"/>
              <a:chExt cx="1217" cy="1961"/>
            </a:xfrm>
          </p:grpSpPr>
          <p:cxnSp>
            <p:nvCxnSpPr>
              <p:cNvPr id="79887" name="AutoShape 6"/>
              <p:cNvCxnSpPr/>
              <p:nvPr>
                <p:custDataLst>
                  <p:tags r:id="rId11"/>
                </p:custDataLst>
              </p:nvPr>
            </p:nvCxnSpPr>
            <p:spPr>
              <a:xfrm rot="5400000" flipH="1" flipV="1">
                <a:off x="1848" y="1608"/>
                <a:ext cx="1302" cy="678"/>
              </a:xfrm>
              <a:prstGeom prst="bentConnector4">
                <a:avLst>
                  <a:gd name="adj1" fmla="val -22815"/>
                  <a:gd name="adj2" fmla="val 187755"/>
                </a:avLst>
              </a:prstGeom>
              <a:ln w="28575" cap="flat" cmpd="sng">
                <a:solidFill>
                  <a:srgbClr val="FF0000"/>
                </a:solidFill>
                <a:prstDash val="solid"/>
                <a:miter/>
                <a:headEnd type="none" w="med" len="med"/>
                <a:tailEnd type="arrow" w="med" len="med"/>
              </a:ln>
            </p:spPr>
          </p:cxnSp>
          <p:sp>
            <p:nvSpPr>
              <p:cNvPr id="79888" name="Rectangle 9"/>
              <p:cNvSpPr/>
              <p:nvPr>
                <p:custDataLst>
                  <p:tags r:id="rId12"/>
                </p:custDataLst>
              </p:nvPr>
            </p:nvSpPr>
            <p:spPr>
              <a:xfrm>
                <a:off x="2582" y="960"/>
                <a:ext cx="795" cy="329"/>
              </a:xfrm>
              <a:prstGeom prst="rect">
                <a:avLst/>
              </a:prstGeom>
              <a:noFill/>
              <a:ln w="9525">
                <a:noFill/>
              </a:ln>
            </p:spPr>
            <p:txBody>
              <a:bodyPr wrap="none" anchor="t" anchorCtr="0">
                <a:spAutoFit/>
              </a:bodyPr>
              <a:lstStyle/>
              <a:p>
                <a:pPr algn="ctr"/>
                <a:r>
                  <a:rPr lang="en-US" altLang="zh-CN" sz="2800" b="1" dirty="0">
                    <a:latin typeface="Times New Roman" panose="02020603050405020304" pitchFamily="18" charset="0"/>
                    <a:cs typeface="Times New Roman" panose="02020603050405020304" pitchFamily="18" charset="0"/>
                  </a:rPr>
                  <a:t>-father</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89" name="Rectangle 13"/>
              <p:cNvSpPr/>
              <p:nvPr>
                <p:custDataLst>
                  <p:tags r:id="rId13"/>
                </p:custDataLst>
              </p:nvPr>
            </p:nvSpPr>
            <p:spPr>
              <a:xfrm>
                <a:off x="2347" y="2592"/>
                <a:ext cx="463" cy="329"/>
              </a:xfrm>
              <a:prstGeom prst="rect">
                <a:avLst/>
              </a:prstGeom>
              <a:noFill/>
              <a:ln w="9525">
                <a:noFill/>
              </a:ln>
            </p:spPr>
            <p:txBody>
              <a:bodyPr wrap="none" anchor="t" anchorCtr="0">
                <a:spAutoFit/>
              </a:bodyP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9" name="Group 17"/>
          <p:cNvGrpSpPr/>
          <p:nvPr/>
        </p:nvGrpSpPr>
        <p:grpSpPr>
          <a:xfrm>
            <a:off x="183996" y="3143250"/>
            <a:ext cx="1965162" cy="3182938"/>
            <a:chOff x="863" y="916"/>
            <a:chExt cx="1404" cy="2005"/>
          </a:xfrm>
        </p:grpSpPr>
        <p:cxnSp>
          <p:nvCxnSpPr>
            <p:cNvPr id="79891" name="AutoShape 8"/>
            <p:cNvCxnSpPr>
              <a:stCxn id="79883" idx="2"/>
              <a:endCxn id="79881" idx="1"/>
            </p:cNvCxnSpPr>
            <p:nvPr>
              <p:custDataLst>
                <p:tags r:id="rId6"/>
              </p:custDataLst>
            </p:nvPr>
          </p:nvCxnSpPr>
          <p:spPr>
            <a:xfrm rot="5400000" flipH="1">
              <a:off x="1238" y="1565"/>
              <a:ext cx="1296" cy="762"/>
            </a:xfrm>
            <a:prstGeom prst="bentConnector4">
              <a:avLst>
                <a:gd name="adj1" fmla="val -11574"/>
                <a:gd name="adj2" fmla="val 122307"/>
              </a:avLst>
            </a:prstGeom>
            <a:ln w="28575" cap="flat" cmpd="sng">
              <a:solidFill>
                <a:srgbClr val="FF0000"/>
              </a:solidFill>
              <a:prstDash val="solid"/>
              <a:miter/>
              <a:headEnd type="none" w="med" len="med"/>
              <a:tailEnd type="arrow" w="med" len="med"/>
            </a:ln>
          </p:spPr>
        </p:cxnSp>
        <p:sp>
          <p:nvSpPr>
            <p:cNvPr id="79892" name="Rectangle 10"/>
            <p:cNvSpPr/>
            <p:nvPr>
              <p:custDataLst>
                <p:tags r:id="rId7"/>
              </p:custDataLst>
            </p:nvPr>
          </p:nvSpPr>
          <p:spPr>
            <a:xfrm>
              <a:off x="863" y="916"/>
              <a:ext cx="1005" cy="329"/>
            </a:xfrm>
            <a:prstGeom prst="rect">
              <a:avLst/>
            </a:prstGeom>
            <a:noFill/>
            <a:ln w="9525">
              <a:noFill/>
            </a:ln>
          </p:spPr>
          <p:txBody>
            <a:bodyPr wrap="none" anchor="t" anchorCtr="0">
              <a:spAutoFit/>
            </a:bodyPr>
            <a:lstStyle/>
            <a:p>
              <a:pPr algn="ctr"/>
              <a:r>
                <a:rPr lang="en-US" altLang="zh-CN" sz="2800" b="1" dirty="0">
                  <a:latin typeface="Times New Roman" panose="02020603050405020304" pitchFamily="18" charset="0"/>
                  <a:cs typeface="Times New Roman" panose="02020603050405020304" pitchFamily="18" charset="0"/>
                </a:rPr>
                <a:t>-mother</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893" name="Rectangle 11"/>
            <p:cNvSpPr/>
            <p:nvPr>
              <p:custDataLst>
                <p:tags r:id="rId8"/>
              </p:custDataLst>
            </p:nvPr>
          </p:nvSpPr>
          <p:spPr>
            <a:xfrm>
              <a:off x="993" y="1296"/>
              <a:ext cx="272" cy="327"/>
            </a:xfrm>
            <a:prstGeom prst="rect">
              <a:avLst/>
            </a:prstGeom>
            <a:noFill/>
            <a:ln w="9525">
              <a:noFill/>
            </a:ln>
          </p:spPr>
          <p:txBody>
            <a:bodyPr wrap="none" anchor="t" anchorCtr="0">
              <a:spAutoFit/>
            </a:bodyPr>
            <a:lstStyle/>
            <a:p>
              <a:pPr algn="ctr"/>
              <a:r>
                <a:rPr lang="en-US" altLang="zh-CN" sz="2800" b="1" dirty="0">
                  <a:latin typeface="Arial" panose="020B0604020202020204" pitchFamily="34" charset="0"/>
                </a:rPr>
                <a:t>1</a:t>
              </a:r>
              <a:endParaRPr lang="zh-CN" altLang="en-US" sz="2800" b="1" dirty="0">
                <a:latin typeface="Arial" panose="020B0604020202020204" pitchFamily="34" charset="0"/>
                <a:ea typeface="宋体" panose="02010600030101010101" pitchFamily="2" charset="-122"/>
              </a:endParaRPr>
            </a:p>
          </p:txBody>
        </p:sp>
        <p:sp>
          <p:nvSpPr>
            <p:cNvPr id="79894" name="Rectangle 14"/>
            <p:cNvSpPr/>
            <p:nvPr>
              <p:custDataLst>
                <p:tags r:id="rId9"/>
              </p:custDataLst>
            </p:nvPr>
          </p:nvSpPr>
          <p:spPr>
            <a:xfrm>
              <a:off x="1554" y="2592"/>
              <a:ext cx="512" cy="329"/>
            </a:xfrm>
            <a:prstGeom prst="rect">
              <a:avLst/>
            </a:prstGeom>
            <a:noFill/>
            <a:ln w="9525">
              <a:noFill/>
            </a:ln>
          </p:spPr>
          <p:txBody>
            <a:bodyPr wrap="none" anchor="t" anchorCtr="0">
              <a:spAutoFit/>
            </a:bodyPr>
            <a:lstStyle/>
            <a:p>
              <a:pPr algn="ctr"/>
              <a:r>
                <a:rPr lang="en-US" altLang="zh-CN" sz="2800" b="1" dirty="0">
                  <a:latin typeface="Times New Roman" panose="02020603050405020304" pitchFamily="18" charset="0"/>
                  <a:cs typeface="Times New Roman" panose="02020603050405020304" pitchFamily="18" charset="0"/>
                </a:rPr>
                <a:t>1..*</a:t>
              </a:r>
              <a:endParaRPr lang="zh-CN" altLang="en-US" sz="2800" b="1" dirty="0">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10" name="Rectangle 7">
            <a:extLst>
              <a:ext uri="{FF2B5EF4-FFF2-40B4-BE49-F238E27FC236}">
                <a16:creationId xmlns:a16="http://schemas.microsoft.com/office/drawing/2014/main" id="{92F5670C-43E3-CF7D-6627-2ABFE8CCE8DB}"/>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自包含类</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arn(out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out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69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8"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65</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5/11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10" name="文本框 9"/>
          <p:cNvSpPr txBox="1"/>
          <p:nvPr/>
        </p:nvSpPr>
        <p:spPr>
          <a:xfrm>
            <a:off x="408305" y="1757860"/>
            <a:ext cx="8377555" cy="3415030"/>
          </a:xfrm>
          <a:prstGeom prst="rect">
            <a:avLst/>
          </a:prstGeom>
          <a:noFill/>
        </p:spPr>
        <p:txBody>
          <a:bodyPr wrap="square" rtlCol="0" anchor="t">
            <a:spAutoFit/>
          </a:bodyPr>
          <a:lstStyle/>
          <a:p>
            <a:pPr marL="469900" marR="0" lvl="0" indent="-469900" algn="just" defTabSz="914400" rtl="0" eaLnBrk="0" fontAlgn="base" latinLnBrk="0" hangingPunct="0">
              <a:lnSpc>
                <a:spcPct val="100000"/>
              </a:lnSpc>
              <a:spcBef>
                <a:spcPct val="20000"/>
              </a:spcBef>
              <a:spcAft>
                <a:spcPts val="0"/>
              </a:spcAft>
              <a:buClr>
                <a:srgbClr val="000000"/>
              </a:buClr>
              <a:buSzTx/>
              <a:buFont typeface="Arial" panose="020B0604020202020204" pitchFamily="34" charset="0"/>
              <a:buChar char="•"/>
              <a:defRPr/>
            </a:pPr>
            <a:r>
              <a:rPr lang="en-US" altLang="zh-CN" sz="2400" b="1" kern="0" noProof="0" dirty="0">
                <a:ln>
                  <a:noFill/>
                </a:ln>
                <a:solidFill>
                  <a:srgbClr val="000000"/>
                </a:solidFill>
                <a:effectLst/>
                <a:uLnTx/>
                <a:uFillTx/>
                <a:latin typeface="Times New Roman" panose="02020603050405020304" pitchFamily="18" charset="0"/>
                <a:ea typeface="等线" panose="02010600030101010101" charset="-122"/>
                <a:cs typeface="Times New Roman" panose="02020603050405020304" pitchFamily="18" charset="0"/>
                <a:sym typeface="+mn-ea"/>
              </a:rPr>
              <a:t>For example 1: A component system has composite components, and composite components contain atomic components or more composite components, or both. Each atomic component or composite component has name, type and creation date. In addition, each atomic component has functional description.</a:t>
            </a:r>
            <a:endParaRPr kumimoji="0" lang="zh-CN" altLang="zh-CN" sz="2400" b="1" i="0" u="none" strike="noStrike" kern="100" cap="none" spc="0" normalizeH="0" baseline="0" noProof="0" dirty="0">
              <a:ln>
                <a:noFill/>
              </a:ln>
              <a:solidFill>
                <a:schemeClr val="tx1"/>
              </a:solidFill>
              <a:effectLst/>
              <a:uLnTx/>
              <a:uFillTx/>
              <a:latin typeface="Times New Roman" panose="02020603050405020304" pitchFamily="18" charset="0"/>
              <a:ea typeface="等线" panose="02010600030101010101" charset="-122"/>
              <a:cs typeface="Times New Roman" panose="02020603050405020304" pitchFamily="18" charset="0"/>
            </a:endParaRPr>
          </a:p>
          <a:p>
            <a:pPr marL="469900" marR="0" lvl="0" indent="-469900" algn="just" defTabSz="914400" rtl="0" eaLnBrk="0" fontAlgn="base" latinLnBrk="0" hangingPunct="0">
              <a:lnSpc>
                <a:spcPct val="100000"/>
              </a:lnSpc>
              <a:spcBef>
                <a:spcPct val="20000"/>
              </a:spcBef>
              <a:spcAft>
                <a:spcPts val="0"/>
              </a:spcAft>
              <a:buClr>
                <a:srgbClr val="000000"/>
              </a:buClr>
              <a:buSzTx/>
              <a:buFont typeface="Arial" panose="020B0604020202020204" pitchFamily="34" charset="0"/>
              <a:buChar char="•"/>
              <a:defRPr/>
            </a:pPr>
            <a:r>
              <a:rPr lang="zh-CN" altLang="zh-CN" sz="2000" b="1" kern="0" noProof="0" dirty="0">
                <a:ln>
                  <a:noFill/>
                </a:ln>
                <a:solidFill>
                  <a:srgbClr val="000000"/>
                </a:solidFill>
                <a:effectLst/>
                <a:uLnTx/>
                <a:uFillTx/>
                <a:latin typeface="SimHei" panose="02010609060101010101" pitchFamily="49" charset="-122"/>
                <a:ea typeface="SimHei" panose="02010609060101010101" pitchFamily="49" charset="-122"/>
                <a:cs typeface="等线" panose="02010600030101010101" charset="-122"/>
                <a:sym typeface="+mn-ea"/>
              </a:rPr>
              <a:t>功能要求：</a:t>
            </a:r>
            <a:endParaRPr kumimoji="0" lang="zh-CN" altLang="zh-CN" sz="2000" b="1" i="0" u="none" strike="noStrike" kern="100" cap="none" spc="0" normalizeH="0" baseline="0" noProof="0" dirty="0">
              <a:ln>
                <a:noFill/>
              </a:ln>
              <a:solidFill>
                <a:schemeClr val="tx1"/>
              </a:solidFill>
              <a:effectLst/>
              <a:uLnTx/>
              <a:uFillTx/>
              <a:latin typeface="SimHei" panose="02010609060101010101" pitchFamily="49" charset="-122"/>
              <a:ea typeface="SimHei" panose="02010609060101010101" pitchFamily="49" charset="-122"/>
              <a:cs typeface="等线" panose="02010600030101010101" charset="-122"/>
            </a:endParaRPr>
          </a:p>
          <a:p>
            <a:pPr marL="908050" marR="0" lvl="1" indent="-436880" algn="just" defTabSz="914400" rtl="0" eaLnBrk="0" fontAlgn="base" latinLnBrk="0" hangingPunct="0">
              <a:lnSpc>
                <a:spcPct val="100000"/>
              </a:lnSpc>
              <a:spcBef>
                <a:spcPct val="20000"/>
              </a:spcBef>
              <a:spcAft>
                <a:spcPts val="0"/>
              </a:spcAft>
              <a:buClr>
                <a:srgbClr val="000000"/>
              </a:buClr>
              <a:buSzTx/>
              <a:buFont typeface="Arial" panose="020B0604020202020204" pitchFamily="34" charset="0"/>
              <a:buChar char="•"/>
              <a:defRPr/>
            </a:pPr>
            <a:r>
              <a:rPr lang="en-US" altLang="zh-CN" sz="2000" b="1" kern="0" noProof="0" dirty="0">
                <a:ln>
                  <a:noFill/>
                </a:ln>
                <a:solidFill>
                  <a:srgbClr val="000000"/>
                </a:solidFill>
                <a:effectLst/>
                <a:uLnTx/>
                <a:uFillTx/>
                <a:latin typeface="SimHei" panose="02010609060101010101" pitchFamily="49" charset="-122"/>
                <a:ea typeface="SimHei" panose="02010609060101010101" pitchFamily="49" charset="-122"/>
                <a:cs typeface="等线" panose="02010600030101010101" charset="-122"/>
                <a:sym typeface="+mn-ea"/>
              </a:rPr>
              <a:t>1.</a:t>
            </a:r>
            <a:r>
              <a:rPr lang="zh-CN" altLang="zh-CN" sz="2000" b="1" kern="0" noProof="0" dirty="0">
                <a:ln>
                  <a:noFill/>
                </a:ln>
                <a:solidFill>
                  <a:srgbClr val="000000"/>
                </a:solidFill>
                <a:effectLst/>
                <a:uLnTx/>
                <a:uFillTx/>
                <a:latin typeface="SimHei" panose="02010609060101010101" pitchFamily="49" charset="-122"/>
                <a:ea typeface="SimHei" panose="02010609060101010101" pitchFamily="49" charset="-122"/>
                <a:cs typeface="等线" panose="02010600030101010101" charset="-122"/>
                <a:sym typeface="+mn-ea"/>
              </a:rPr>
              <a:t>可以打印指定原子构件的名字，类型，创建日期及功能描述</a:t>
            </a:r>
            <a:endParaRPr kumimoji="0" lang="zh-CN" altLang="zh-CN" sz="2000" b="1" i="0" u="none" strike="noStrike" kern="100" cap="none" spc="0" normalizeH="0" baseline="0" noProof="0" dirty="0">
              <a:ln>
                <a:noFill/>
              </a:ln>
              <a:solidFill>
                <a:schemeClr val="tx1"/>
              </a:solidFill>
              <a:effectLst/>
              <a:uLnTx/>
              <a:uFillTx/>
              <a:latin typeface="SimHei" panose="02010609060101010101" pitchFamily="49" charset="-122"/>
              <a:ea typeface="SimHei" panose="02010609060101010101" pitchFamily="49" charset="-122"/>
              <a:cs typeface="等线" panose="02010600030101010101" charset="-122"/>
            </a:endParaRPr>
          </a:p>
          <a:p>
            <a:pPr marL="908050" marR="0" lvl="1" indent="-436880" algn="just" defTabSz="914400" rtl="0" eaLnBrk="0" fontAlgn="base" latinLnBrk="0" hangingPunct="0">
              <a:lnSpc>
                <a:spcPct val="100000"/>
              </a:lnSpc>
              <a:spcBef>
                <a:spcPct val="20000"/>
              </a:spcBef>
              <a:spcAft>
                <a:spcPct val="0"/>
              </a:spcAft>
              <a:buClr>
                <a:srgbClr val="000000"/>
              </a:buClr>
              <a:buSzTx/>
              <a:buFont typeface="Arial" panose="020B0604020202020204" pitchFamily="34" charset="0"/>
              <a:buChar char="•"/>
              <a:defRPr/>
            </a:pPr>
            <a:r>
              <a:rPr lang="en-US" altLang="zh-CN" sz="2000" b="1" kern="0" noProof="0" dirty="0">
                <a:ln>
                  <a:noFill/>
                </a:ln>
                <a:solidFill>
                  <a:srgbClr val="000000"/>
                </a:solidFill>
                <a:effectLst/>
                <a:uLnTx/>
                <a:uFillTx/>
                <a:latin typeface="SimHei" panose="02010609060101010101" pitchFamily="49" charset="-122"/>
                <a:ea typeface="SimHei" panose="02010609060101010101" pitchFamily="49" charset="-122"/>
                <a:cs typeface="等线" panose="02010600030101010101" charset="-122"/>
                <a:sym typeface="+mn-ea"/>
              </a:rPr>
              <a:t>2.</a:t>
            </a:r>
            <a:r>
              <a:rPr lang="zh-CN" altLang="zh-CN" sz="2000" b="1" kern="0" noProof="0" dirty="0">
                <a:ln>
                  <a:noFill/>
                </a:ln>
                <a:solidFill>
                  <a:srgbClr val="000000"/>
                </a:solidFill>
                <a:effectLst/>
                <a:uLnTx/>
                <a:uFillTx/>
                <a:latin typeface="SimHei" panose="02010609060101010101" pitchFamily="49" charset="-122"/>
                <a:ea typeface="SimHei" panose="02010609060101010101" pitchFamily="49" charset="-122"/>
                <a:cs typeface="等线" panose="02010600030101010101" charset="-122"/>
                <a:sym typeface="+mn-ea"/>
              </a:rPr>
              <a:t>可以打印指定复合构件内各原子构件或复合构件的相关信息</a:t>
            </a:r>
          </a:p>
        </p:txBody>
      </p:sp>
      <p:sp>
        <p:nvSpPr>
          <p:cNvPr id="7" name="Rectangle 7">
            <a:extLst>
              <a:ext uri="{FF2B5EF4-FFF2-40B4-BE49-F238E27FC236}">
                <a16:creationId xmlns:a16="http://schemas.microsoft.com/office/drawing/2014/main" id="{15012957-DD4C-F93A-E0FA-F6BD2C5A4859}"/>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66</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6/11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pic>
        <p:nvPicPr>
          <p:cNvPr id="7" name="图片 6" descr="component-basic-v1"/>
          <p:cNvPicPr>
            <a:picLocks noChangeAspect="1"/>
          </p:cNvPicPr>
          <p:nvPr/>
        </p:nvPicPr>
        <p:blipFill>
          <a:blip r:embed="rId8"/>
          <a:stretch>
            <a:fillRect/>
          </a:stretch>
        </p:blipFill>
        <p:spPr>
          <a:xfrm>
            <a:off x="543560" y="2190115"/>
            <a:ext cx="7971790" cy="2978150"/>
          </a:xfrm>
          <a:prstGeom prst="rect">
            <a:avLst/>
          </a:prstGeom>
        </p:spPr>
      </p:pic>
      <p:sp>
        <p:nvSpPr>
          <p:cNvPr id="8" name="Rectangle 7">
            <a:extLst>
              <a:ext uri="{FF2B5EF4-FFF2-40B4-BE49-F238E27FC236}">
                <a16:creationId xmlns:a16="http://schemas.microsoft.com/office/drawing/2014/main" id="{8B4C3611-5231-3059-0612-EF4916650AA9}"/>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67</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7/11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pic>
        <p:nvPicPr>
          <p:cNvPr id="9" name="图片 8" descr="component-basic-ppt用图"/>
          <p:cNvPicPr>
            <a:picLocks noChangeAspect="1"/>
          </p:cNvPicPr>
          <p:nvPr/>
        </p:nvPicPr>
        <p:blipFill>
          <a:blip r:embed="rId8"/>
          <a:stretch>
            <a:fillRect/>
          </a:stretch>
        </p:blipFill>
        <p:spPr>
          <a:xfrm>
            <a:off x="332740" y="1806575"/>
            <a:ext cx="8442960" cy="3230880"/>
          </a:xfrm>
          <a:prstGeom prst="rect">
            <a:avLst/>
          </a:prstGeom>
        </p:spPr>
      </p:pic>
      <p:sp>
        <p:nvSpPr>
          <p:cNvPr id="7" name="Rectangle 7">
            <a:extLst>
              <a:ext uri="{FF2B5EF4-FFF2-40B4-BE49-F238E27FC236}">
                <a16:creationId xmlns:a16="http://schemas.microsoft.com/office/drawing/2014/main" id="{FBCCD344-7383-3983-FBCD-DFD5953DFCC8}"/>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68</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8/11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7" name="文本框 6"/>
          <p:cNvSpPr txBox="1"/>
          <p:nvPr/>
        </p:nvSpPr>
        <p:spPr>
          <a:xfrm>
            <a:off x="315596" y="1677670"/>
            <a:ext cx="8524240" cy="3418205"/>
          </a:xfrm>
          <a:prstGeom prst="rect">
            <a:avLst/>
          </a:prstGeom>
          <a:noFill/>
        </p:spPr>
        <p:txBody>
          <a:bodyPr wrap="square" rtlCol="0" anchor="t">
            <a:spAutoFit/>
          </a:bodyPr>
          <a:lstStyle/>
          <a:p>
            <a:pPr marL="342900" indent="-342900" eaLnBrk="1" hangingPunct="1">
              <a:lnSpc>
                <a:spcPct val="150000"/>
              </a:lnSpc>
              <a:spcBef>
                <a:spcPts val="25"/>
              </a:spcBef>
              <a:buFont typeface="Arial" panose="020B0604020202020204" pitchFamily="34" charset="0"/>
              <a:buChar char="•"/>
            </a:pPr>
            <a:r>
              <a:rPr lang="zh-CN" altLang="en-US" sz="2400" b="1" dirty="0">
                <a:latin typeface="+mn-ea"/>
                <a:cs typeface="+mn-ea"/>
                <a:sym typeface="+mn-ea"/>
              </a:rPr>
              <a:t>构件系统的应用中，根据需求规格说明需要创建两个类</a:t>
            </a:r>
            <a:r>
              <a:rPr lang="en-US" altLang="zh-CN" sz="2400" b="1" dirty="0">
                <a:latin typeface="+mn-ea"/>
                <a:cs typeface="+mn-ea"/>
                <a:sym typeface="+mn-ea"/>
              </a:rPr>
              <a:t>CompositeComponent</a:t>
            </a:r>
            <a:r>
              <a:rPr lang="zh-CN" altLang="en-US" sz="2400" b="1" dirty="0">
                <a:latin typeface="+mn-ea"/>
                <a:cs typeface="+mn-ea"/>
                <a:sym typeface="+mn-ea"/>
              </a:rPr>
              <a:t>、</a:t>
            </a:r>
            <a:r>
              <a:rPr lang="en-US" altLang="zh-CN" sz="2400" b="1" dirty="0">
                <a:latin typeface="+mn-ea"/>
                <a:cs typeface="+mn-ea"/>
                <a:sym typeface="+mn-ea"/>
              </a:rPr>
              <a:t>AtomicComponent</a:t>
            </a:r>
            <a:r>
              <a:rPr lang="zh-CN" altLang="en-US" sz="2400" b="1" dirty="0">
                <a:latin typeface="+mn-ea"/>
                <a:cs typeface="+mn-ea"/>
                <a:sym typeface="+mn-ea"/>
              </a:rPr>
              <a:t>。</a:t>
            </a:r>
            <a:endParaRPr lang="en-US" altLang="zh-CN" sz="2400" b="1" dirty="0">
              <a:latin typeface="+mn-ea"/>
              <a:cs typeface="+mn-ea"/>
              <a:sym typeface="+mn-ea"/>
            </a:endParaRPr>
          </a:p>
          <a:p>
            <a:pPr marL="342900" indent="-342900" eaLnBrk="1" hangingPunct="1">
              <a:lnSpc>
                <a:spcPct val="150000"/>
              </a:lnSpc>
              <a:spcBef>
                <a:spcPts val="25"/>
              </a:spcBef>
              <a:buFont typeface="Arial" panose="020B0604020202020204" pitchFamily="34" charset="0"/>
              <a:buChar char="•"/>
            </a:pPr>
            <a:r>
              <a:rPr lang="zh-CN" altLang="en-US" sz="2400" b="1" dirty="0">
                <a:latin typeface="+mn-ea"/>
                <a:cs typeface="+mn-ea"/>
                <a:sym typeface="+mn-ea"/>
              </a:rPr>
              <a:t>两个类存在相同的属性</a:t>
            </a:r>
            <a:r>
              <a:rPr lang="en-US" altLang="zh-CN" sz="2400" b="1" dirty="0">
                <a:latin typeface="+mn-ea"/>
                <a:cs typeface="+mn-ea"/>
                <a:sym typeface="+mn-ea"/>
              </a:rPr>
              <a:t>name</a:t>
            </a:r>
            <a:r>
              <a:rPr lang="zh-CN" altLang="en-US" sz="2400" b="1" dirty="0">
                <a:latin typeface="+mn-ea"/>
                <a:cs typeface="+mn-ea"/>
                <a:sym typeface="+mn-ea"/>
              </a:rPr>
              <a:t>、</a:t>
            </a:r>
            <a:r>
              <a:rPr lang="en-US" altLang="zh-CN" sz="2400" b="1" dirty="0">
                <a:latin typeface="+mn-ea"/>
                <a:cs typeface="+mn-ea"/>
                <a:sym typeface="+mn-ea"/>
              </a:rPr>
              <a:t>date</a:t>
            </a:r>
            <a:r>
              <a:rPr lang="zh-CN" altLang="en-US" sz="2400" b="1" dirty="0">
                <a:latin typeface="+mn-ea"/>
                <a:cs typeface="+mn-ea"/>
                <a:sym typeface="+mn-ea"/>
              </a:rPr>
              <a:t>、</a:t>
            </a:r>
            <a:r>
              <a:rPr lang="en-US" altLang="zh-CN" sz="2400" b="1" dirty="0">
                <a:latin typeface="+mn-ea"/>
                <a:cs typeface="+mn-ea"/>
                <a:sym typeface="+mn-ea"/>
              </a:rPr>
              <a:t>type</a:t>
            </a:r>
            <a:r>
              <a:rPr lang="zh-CN" altLang="en-US" sz="2400" b="1" dirty="0">
                <a:latin typeface="+mn-ea"/>
                <a:cs typeface="+mn-ea"/>
                <a:sym typeface="+mn-ea"/>
              </a:rPr>
              <a:t>和操作</a:t>
            </a:r>
            <a:r>
              <a:rPr lang="en-US" altLang="zh-CN" sz="2400" b="1" dirty="0">
                <a:latin typeface="+mn-ea"/>
                <a:cs typeface="+mn-ea"/>
                <a:sym typeface="+mn-ea"/>
              </a:rPr>
              <a:t>getName( )</a:t>
            </a:r>
            <a:r>
              <a:rPr lang="zh-CN" altLang="en-US" sz="2400" b="1" dirty="0">
                <a:latin typeface="+mn-ea"/>
                <a:cs typeface="+mn-ea"/>
                <a:sym typeface="+mn-ea"/>
              </a:rPr>
              <a:t>、</a:t>
            </a:r>
            <a:r>
              <a:rPr lang="en-US" altLang="zh-CN" sz="2400" b="1" dirty="0">
                <a:latin typeface="+mn-ea"/>
                <a:cs typeface="+mn-ea"/>
                <a:sym typeface="+mn-ea"/>
              </a:rPr>
              <a:t>getDate( )</a:t>
            </a:r>
            <a:r>
              <a:rPr lang="zh-CN" altLang="en-US" sz="2400" b="1" dirty="0">
                <a:latin typeface="+mn-ea"/>
                <a:cs typeface="+mn-ea"/>
                <a:sym typeface="+mn-ea"/>
              </a:rPr>
              <a:t>、</a:t>
            </a:r>
            <a:r>
              <a:rPr lang="en-US" altLang="zh-CN" sz="2400" b="1" dirty="0">
                <a:latin typeface="+mn-ea"/>
                <a:cs typeface="+mn-ea"/>
                <a:sym typeface="+mn-ea"/>
              </a:rPr>
              <a:t>getType( )</a:t>
            </a:r>
            <a:r>
              <a:rPr lang="zh-CN" altLang="en-US" sz="2400" b="1" dirty="0">
                <a:latin typeface="+mn-ea"/>
                <a:cs typeface="+mn-ea"/>
                <a:sym typeface="+mn-ea"/>
              </a:rPr>
              <a:t>，为了便于代码复用，以及表述这两个类之间的共性，可以设计一个存放通用代码的类</a:t>
            </a:r>
            <a:r>
              <a:rPr lang="en-US" altLang="zh-CN" sz="2400" b="1" dirty="0">
                <a:latin typeface="+mn-ea"/>
                <a:cs typeface="+mn-ea"/>
                <a:sym typeface="+mn-ea"/>
              </a:rPr>
              <a:t>Component</a:t>
            </a:r>
            <a:r>
              <a:rPr lang="zh-CN" altLang="en-US" sz="2400" b="1" dirty="0">
                <a:latin typeface="+mn-ea"/>
                <a:cs typeface="+mn-ea"/>
                <a:sym typeface="+mn-ea"/>
              </a:rPr>
              <a:t>作为基类。</a:t>
            </a:r>
          </a:p>
        </p:txBody>
      </p:sp>
      <p:sp>
        <p:nvSpPr>
          <p:cNvPr id="8" name="Rectangle 7">
            <a:extLst>
              <a:ext uri="{FF2B5EF4-FFF2-40B4-BE49-F238E27FC236}">
                <a16:creationId xmlns:a16="http://schemas.microsoft.com/office/drawing/2014/main" id="{3A0F0BCD-8FF0-8362-8D45-308E34EF097E}"/>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69</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9/11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pic>
        <p:nvPicPr>
          <p:cNvPr id="8" name="图片 7" descr="component-v1"/>
          <p:cNvPicPr>
            <a:picLocks noChangeAspect="1"/>
          </p:cNvPicPr>
          <p:nvPr/>
        </p:nvPicPr>
        <p:blipFill>
          <a:blip r:embed="rId8"/>
          <a:stretch>
            <a:fillRect/>
          </a:stretch>
        </p:blipFill>
        <p:spPr>
          <a:xfrm>
            <a:off x="944880" y="1805940"/>
            <a:ext cx="7913370" cy="4280535"/>
          </a:xfrm>
          <a:prstGeom prst="rect">
            <a:avLst/>
          </a:prstGeom>
        </p:spPr>
      </p:pic>
      <p:sp>
        <p:nvSpPr>
          <p:cNvPr id="7" name="Rectangle 7">
            <a:extLst>
              <a:ext uri="{FF2B5EF4-FFF2-40B4-BE49-F238E27FC236}">
                <a16:creationId xmlns:a16="http://schemas.microsoft.com/office/drawing/2014/main" id="{CE8A23E7-8EE5-040B-2C41-C5B6318BEFA2}"/>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a:t>
            </a:fld>
            <a:endParaRPr kumimoji="1" lang="zh-CN" altLang="en-US" sz="900"/>
          </a:p>
        </p:txBody>
      </p:sp>
      <p:sp>
        <p:nvSpPr>
          <p:cNvPr id="2" name="标题 1"/>
          <p:cNvSpPr>
            <a:spLocks noGrp="1"/>
          </p:cNvSpPr>
          <p:nvPr>
            <p:ph type="title"/>
          </p:nvPr>
        </p:nvSpPr>
        <p:spPr>
          <a:xfrm>
            <a:off x="137160" y="262890"/>
            <a:ext cx="65030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4/9</a:t>
            </a:r>
            <a:endParaRPr kumimoji="1" lang="zh-CN" altLang="en-US" sz="2665" dirty="0">
              <a:solidFill>
                <a:schemeClr val="bg1"/>
              </a:solidFill>
            </a:endParaRPr>
          </a:p>
        </p:txBody>
      </p:sp>
      <p:pic>
        <p:nvPicPr>
          <p:cNvPr id="11" name="西北工业大学"/>
          <p:cNvPicPr>
            <a:picLocks noChangeAspect="1"/>
          </p:cNvPicPr>
          <p:nvPr>
            <p:custDataLst>
              <p:tags r:id="rId2"/>
            </p:custDataLst>
          </p:nvPr>
        </p:nvPicPr>
        <p:blipFill>
          <a:blip r:embed="rId10"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1"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415290" y="1924903"/>
            <a:ext cx="8496935" cy="830997"/>
          </a:xfrm>
          <a:prstGeom prst="rect">
            <a:avLst/>
          </a:prstGeom>
          <a:noFill/>
        </p:spPr>
        <p:txBody>
          <a:bodyPr wrap="square" rtlCol="0" anchor="t">
            <a:spAutoFit/>
          </a:bodyPr>
          <a:lstStyle/>
          <a:p>
            <a:pPr marL="457200" marR="0" lvl="0" indent="-457200" algn="l" defTabSz="914400" rtl="0" eaLnBrk="1" fontAlgn="base" latinLnBrk="0" hangingPunct="1">
              <a:lnSpc>
                <a:spcPct val="100000"/>
              </a:lnSpc>
              <a:spcBef>
                <a:spcPct val="20000"/>
              </a:spcBef>
              <a:spcAft>
                <a:spcPct val="0"/>
              </a:spcAft>
              <a:buClr>
                <a:srgbClr val="3B3838"/>
              </a:buClr>
              <a:buSzTx/>
              <a:buFont typeface="Arial" panose="020B0604020202020204" pitchFamily="34" charset="0"/>
              <a:buChar char="•"/>
              <a:defRPr/>
            </a:pPr>
            <a:r>
              <a:rPr kumimoji="1" lang="en-US" altLang="zh-CN" sz="2400" b="1" dirty="0">
                <a:latin typeface="+mn-ea"/>
                <a:cs typeface="+mn-ea"/>
                <a:sym typeface="+mn-ea"/>
              </a:rPr>
              <a:t>同一模块或不同模块的函数</a:t>
            </a:r>
            <a:r>
              <a:rPr kumimoji="1" lang="zh-CN" altLang="en-US" sz="2400" b="1" dirty="0">
                <a:latin typeface="+mn-ea"/>
                <a:cs typeface="+mn-ea"/>
                <a:sym typeface="+mn-ea"/>
              </a:rPr>
              <a:t>可以</a:t>
            </a:r>
            <a:r>
              <a:rPr kumimoji="1" lang="en-US" altLang="zh-CN" sz="2400" b="1" dirty="0">
                <a:solidFill>
                  <a:srgbClr val="C00000"/>
                </a:solidFill>
                <a:latin typeface="+mn-ea"/>
                <a:cs typeface="+mn-ea"/>
                <a:sym typeface="+mn-ea"/>
              </a:rPr>
              <a:t>不受限制的访问全局性数据</a:t>
            </a:r>
            <a:r>
              <a:rPr kumimoji="1" lang="en-US" altLang="zh-CN" sz="2400" b="1" dirty="0">
                <a:latin typeface="+mn-ea"/>
                <a:cs typeface="+mn-ea"/>
                <a:sym typeface="+mn-ea"/>
              </a:rPr>
              <a:t>(extern)，全局数据和函数之间</a:t>
            </a:r>
            <a:r>
              <a:rPr kumimoji="1" lang="en-US" altLang="zh-CN" sz="2400" b="1" dirty="0">
                <a:solidFill>
                  <a:srgbClr val="C00000"/>
                </a:solidFill>
                <a:latin typeface="+mn-ea"/>
                <a:cs typeface="+mn-ea"/>
                <a:sym typeface="+mn-ea"/>
              </a:rPr>
              <a:t>缺乏联系</a:t>
            </a:r>
            <a:r>
              <a:rPr kumimoji="1" lang="zh-CN" altLang="en-US" sz="2400" b="1" dirty="0">
                <a:solidFill>
                  <a:schemeClr val="tx1">
                    <a:lumMod val="65000"/>
                    <a:lumOff val="35000"/>
                  </a:schemeClr>
                </a:solidFill>
                <a:latin typeface="+mn-ea"/>
                <a:cs typeface="+mn-ea"/>
                <a:sym typeface="+mn-ea"/>
              </a:rPr>
              <a:t>。</a:t>
            </a:r>
            <a:endParaRPr kumimoji="1" lang="en-US" altLang="zh-CN" sz="2400" b="1" dirty="0">
              <a:solidFill>
                <a:schemeClr val="tx1">
                  <a:lumMod val="65000"/>
                  <a:lumOff val="35000"/>
                </a:schemeClr>
              </a:solidFill>
              <a:latin typeface="+mn-ea"/>
              <a:cs typeface="+mn-ea"/>
              <a:sym typeface="+mn-ea"/>
            </a:endParaRPr>
          </a:p>
        </p:txBody>
      </p:sp>
      <p:pic>
        <p:nvPicPr>
          <p:cNvPr id="12" name="图片 11"/>
          <p:cNvPicPr>
            <a:picLocks noChangeAspect="1"/>
          </p:cNvPicPr>
          <p:nvPr>
            <p:custDataLst>
              <p:tags r:id="rId4"/>
            </p:custDataLst>
          </p:nvPr>
        </p:nvPicPr>
        <p:blipFill>
          <a:blip r:embed="rId12"/>
          <a:stretch>
            <a:fillRect/>
          </a:stretch>
        </p:blipFill>
        <p:spPr>
          <a:xfrm>
            <a:off x="779780" y="5140960"/>
            <a:ext cx="2528888" cy="1049338"/>
          </a:xfrm>
          <a:prstGeom prst="rect">
            <a:avLst/>
          </a:prstGeom>
          <a:noFill/>
          <a:ln w="9525">
            <a:noFill/>
          </a:ln>
        </p:spPr>
      </p:pic>
      <p:pic>
        <p:nvPicPr>
          <p:cNvPr id="14" name="图片 13"/>
          <p:cNvPicPr>
            <a:picLocks noChangeAspect="1"/>
          </p:cNvPicPr>
          <p:nvPr>
            <p:custDataLst>
              <p:tags r:id="rId5"/>
            </p:custDataLst>
          </p:nvPr>
        </p:nvPicPr>
        <p:blipFill>
          <a:blip r:embed="rId13"/>
          <a:stretch>
            <a:fillRect/>
          </a:stretch>
        </p:blipFill>
        <p:spPr>
          <a:xfrm>
            <a:off x="779780" y="2778125"/>
            <a:ext cx="7337425" cy="2120900"/>
          </a:xfrm>
          <a:prstGeom prst="rect">
            <a:avLst/>
          </a:prstGeom>
          <a:noFill/>
          <a:ln w="9525">
            <a:noFill/>
          </a:ln>
        </p:spPr>
      </p:pic>
      <p:grpSp>
        <p:nvGrpSpPr>
          <p:cNvPr id="15" name="组合 14"/>
          <p:cNvGrpSpPr/>
          <p:nvPr/>
        </p:nvGrpSpPr>
        <p:grpSpPr>
          <a:xfrm>
            <a:off x="4098925" y="4585313"/>
            <a:ext cx="4740910" cy="1762782"/>
            <a:chOff x="4916058" y="4298223"/>
            <a:chExt cx="4122739" cy="1762211"/>
          </a:xfrm>
        </p:grpSpPr>
        <p:pic>
          <p:nvPicPr>
            <p:cNvPr id="34827" name="图片 4"/>
            <p:cNvPicPr>
              <a:picLocks noChangeAspect="1"/>
            </p:cNvPicPr>
            <p:nvPr>
              <p:custDataLst>
                <p:tags r:id="rId7"/>
              </p:custDataLst>
            </p:nvPr>
          </p:nvPicPr>
          <p:blipFill>
            <a:blip r:embed="rId14"/>
            <a:stretch>
              <a:fillRect/>
            </a:stretch>
          </p:blipFill>
          <p:spPr>
            <a:xfrm>
              <a:off x="4916058" y="4853934"/>
              <a:ext cx="2613025" cy="1206500"/>
            </a:xfrm>
            <a:prstGeom prst="rect">
              <a:avLst/>
            </a:prstGeom>
            <a:noFill/>
            <a:ln w="9525">
              <a:noFill/>
            </a:ln>
          </p:spPr>
        </p:pic>
        <p:sp>
          <p:nvSpPr>
            <p:cNvPr id="21516" name="思想气泡: 云 7"/>
            <p:cNvSpPr/>
            <p:nvPr>
              <p:custDataLst>
                <p:tags r:id="rId8"/>
              </p:custDataLst>
            </p:nvPr>
          </p:nvSpPr>
          <p:spPr>
            <a:xfrm>
              <a:off x="7077928" y="4298223"/>
              <a:ext cx="1960869" cy="1685379"/>
            </a:xfrm>
            <a:prstGeom prst="cloudCallout">
              <a:avLst>
                <a:gd name="adj1" fmla="val -58335"/>
                <a:gd name="adj2" fmla="val 40396"/>
              </a:avLst>
            </a:prstGeom>
            <a:noFill/>
            <a:ln w="12700" cap="flat" cmpd="sng">
              <a:solidFill>
                <a:schemeClr val="hlink"/>
              </a:solidFill>
              <a:prstDash val="sysDot"/>
              <a:round/>
              <a:headEnd type="none" w="med" len="med"/>
              <a:tailEnd type="none" w="med" len="med"/>
            </a:ln>
          </p:spPr>
          <p:txBody>
            <a:bodyPr anchor="t"/>
            <a:lstStyle/>
            <a:p>
              <a:pPr algn="l" fontAlgn="base">
                <a:lnSpc>
                  <a:spcPts val="3000"/>
                </a:lnSpc>
                <a:spcBef>
                  <a:spcPct val="20000"/>
                </a:spcBef>
                <a:buClr>
                  <a:schemeClr val="accent2"/>
                </a:buClr>
                <a:buSzTx/>
                <a:buFont typeface="Wingdings" panose="05000000000000000000" pitchFamily="2" charset="2"/>
                <a:defRPr/>
              </a:pPr>
              <a:r>
                <a:rPr lang="zh-CN" altLang="en-US" sz="2000" b="1" strike="noStrike" kern="0" noProof="0" dirty="0">
                  <a:ln>
                    <a:noFill/>
                  </a:ln>
                  <a:effectLst/>
                  <a:uLnTx/>
                  <a:uFillTx/>
                  <a:latin typeface="+mn-lt"/>
                  <a:ea typeface="+mn-ea"/>
                  <a:cs typeface="+mn-cs"/>
                </a:rPr>
                <a:t>全局变量变化引发</a:t>
              </a:r>
              <a:r>
                <a:rPr lang="zh-CN" altLang="en-US" sz="2000" b="1" strike="noStrike" kern="0" noProof="0" dirty="0">
                  <a:ln>
                    <a:noFill/>
                  </a:ln>
                  <a:solidFill>
                    <a:srgbClr val="C00000"/>
                  </a:solidFill>
                  <a:effectLst/>
                  <a:uLnTx/>
                  <a:uFillTx/>
                  <a:latin typeface="+mn-lt"/>
                  <a:ea typeface="+mn-ea"/>
                  <a:cs typeface="+mn-cs"/>
                </a:rPr>
                <a:t>多米诺骨牌效应</a:t>
              </a:r>
              <a:endParaRPr lang="zh-CN" altLang="en-US" sz="2000" b="1" strike="noStrike" kern="0" noProof="0" dirty="0">
                <a:ln>
                  <a:noFill/>
                </a:ln>
                <a:solidFill>
                  <a:srgbClr val="C00000"/>
                </a:solidFill>
                <a:effectLst/>
                <a:uLnTx/>
                <a:uFillTx/>
                <a:latin typeface="+mn-lt"/>
                <a:ea typeface="+mn-ea"/>
              </a:endParaRPr>
            </a:p>
          </p:txBody>
        </p:sp>
      </p:grpSp>
      <p:sp>
        <p:nvSpPr>
          <p:cNvPr id="8" name="Rectangle 7">
            <a:extLst>
              <a:ext uri="{FF2B5EF4-FFF2-40B4-BE49-F238E27FC236}">
                <a16:creationId xmlns:a16="http://schemas.microsoft.com/office/drawing/2014/main" id="{C23E3BF2-8D61-36C9-F14C-2353C60468B0}"/>
              </a:ext>
            </a:extLst>
          </p:cNvPr>
          <p:cNvSpPr>
            <a:spLocks noGrp="1"/>
          </p:cNvSpPr>
          <p:nvPr>
            <p:ph idx="1"/>
            <p:custDataLst>
              <p:tags r:id="rId6"/>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C语言面向过程(或结构)编程回顾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70</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10/11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pic>
        <p:nvPicPr>
          <p:cNvPr id="7" name="图片 6" descr="component-v2"/>
          <p:cNvPicPr>
            <a:picLocks noChangeAspect="1"/>
          </p:cNvPicPr>
          <p:nvPr/>
        </p:nvPicPr>
        <p:blipFill>
          <a:blip r:embed="rId8"/>
          <a:stretch>
            <a:fillRect/>
          </a:stretch>
        </p:blipFill>
        <p:spPr>
          <a:xfrm>
            <a:off x="628650" y="1805941"/>
            <a:ext cx="8211185" cy="4441622"/>
          </a:xfrm>
          <a:prstGeom prst="rect">
            <a:avLst/>
          </a:prstGeom>
        </p:spPr>
      </p:pic>
      <p:sp>
        <p:nvSpPr>
          <p:cNvPr id="8" name="Rectangle 7">
            <a:extLst>
              <a:ext uri="{FF2B5EF4-FFF2-40B4-BE49-F238E27FC236}">
                <a16:creationId xmlns:a16="http://schemas.microsoft.com/office/drawing/2014/main" id="{D50E98FE-CD43-1E3D-C212-2B04A611F38B}"/>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71</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1.2.6 </a:t>
            </a:r>
            <a:r>
              <a:rPr kumimoji="1" lang="zh-CN" altLang="en-US" dirty="0">
                <a:solidFill>
                  <a:schemeClr val="bg1"/>
                </a:solidFill>
              </a:rPr>
              <a:t>通用类结构</a:t>
            </a:r>
            <a:r>
              <a:rPr kumimoji="1" lang="en-US" altLang="zh-CN" sz="2400" dirty="0">
                <a:solidFill>
                  <a:schemeClr val="bg1"/>
                </a:solidFill>
              </a:rPr>
              <a:t>11/11</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latin typeface="等线" panose="02010600030101010101" charset="-122"/>
              <a:ea typeface="等线" panose="02010600030101010101" charset="-122"/>
              <a:cs typeface="等线" panose="02010600030101010101" charset="-122"/>
              <a:sym typeface="+mn-ea"/>
            </a:endParaRPr>
          </a:p>
        </p:txBody>
      </p:sp>
      <p:sp>
        <p:nvSpPr>
          <p:cNvPr id="8" name="文本框 7"/>
          <p:cNvSpPr txBox="1"/>
          <p:nvPr/>
        </p:nvSpPr>
        <p:spPr>
          <a:xfrm>
            <a:off x="399415" y="1805940"/>
            <a:ext cx="8387715" cy="3415030"/>
          </a:xfrm>
          <a:prstGeom prst="rect">
            <a:avLst/>
          </a:prstGeom>
          <a:noFill/>
        </p:spPr>
        <p:txBody>
          <a:bodyPr wrap="square" rtlCol="0" anchor="t">
            <a:spAutoFit/>
          </a:bodyPr>
          <a:lstStyle/>
          <a:p>
            <a:pPr lvl="1" indent="-436245" eaLnBrk="1" hangingPunct="1">
              <a:lnSpc>
                <a:spcPct val="150000"/>
              </a:lnSpc>
              <a:buFont typeface="Arial" panose="020B0604020202020204" pitchFamily="34" charset="0"/>
              <a:buChar char="•"/>
            </a:pPr>
            <a:r>
              <a:rPr lang="zh-CN" altLang="en-US" sz="2400" b="1" dirty="0">
                <a:latin typeface="等线" panose="02010600030101010101" charset="-122"/>
                <a:ea typeface="等线" panose="02010600030101010101" charset="-122"/>
                <a:cs typeface="等线" panose="02010600030101010101" charset="-122"/>
                <a:sym typeface="+mn-ea"/>
              </a:rPr>
              <a:t>在面向对象设计中，如果类</a:t>
            </a:r>
            <a:r>
              <a:rPr lang="en-US" altLang="zh-CN" sz="2400" b="1" dirty="0">
                <a:latin typeface="等线" panose="02010600030101010101" charset="-122"/>
                <a:ea typeface="等线" panose="02010600030101010101" charset="-122"/>
                <a:cs typeface="等线" panose="02010600030101010101" charset="-122"/>
                <a:sym typeface="+mn-ea"/>
              </a:rPr>
              <a:t>B</a:t>
            </a:r>
            <a:r>
              <a:rPr lang="zh-CN" altLang="en-US" sz="2400" b="1" dirty="0">
                <a:latin typeface="等线" panose="02010600030101010101" charset="-122"/>
                <a:ea typeface="等线" panose="02010600030101010101" charset="-122"/>
                <a:cs typeface="等线" panose="02010600030101010101" charset="-122"/>
                <a:sym typeface="+mn-ea"/>
              </a:rPr>
              <a:t>和类</a:t>
            </a:r>
            <a:r>
              <a:rPr lang="en-US" altLang="zh-CN" sz="2400" b="1" dirty="0">
                <a:latin typeface="等线" panose="02010600030101010101" charset="-122"/>
                <a:ea typeface="等线" panose="02010600030101010101" charset="-122"/>
                <a:cs typeface="等线" panose="02010600030101010101" charset="-122"/>
                <a:sym typeface="+mn-ea"/>
              </a:rPr>
              <a:t>C</a:t>
            </a:r>
            <a:r>
              <a:rPr lang="zh-CN" altLang="en-US" sz="2400" b="1" dirty="0">
                <a:latin typeface="等线" panose="02010600030101010101" charset="-122"/>
                <a:ea typeface="等线" panose="02010600030101010101" charset="-122"/>
                <a:cs typeface="等线" panose="02010600030101010101" charset="-122"/>
                <a:sym typeface="+mn-ea"/>
              </a:rPr>
              <a:t>存在同样的代码，可以设计一个类</a:t>
            </a:r>
            <a:r>
              <a:rPr lang="en-US" altLang="zh-CN" sz="2400" b="1" dirty="0">
                <a:latin typeface="等线" panose="02010600030101010101" charset="-122"/>
                <a:ea typeface="等线" panose="02010600030101010101" charset="-122"/>
                <a:cs typeface="等线" panose="02010600030101010101" charset="-122"/>
                <a:sym typeface="+mn-ea"/>
              </a:rPr>
              <a:t>A</a:t>
            </a:r>
            <a:r>
              <a:rPr lang="zh-CN" altLang="en-US" sz="2400" b="1" dirty="0">
                <a:latin typeface="等线" panose="02010600030101010101" charset="-122"/>
                <a:ea typeface="等线" panose="02010600030101010101" charset="-122"/>
                <a:cs typeface="等线" panose="02010600030101010101" charset="-122"/>
                <a:sym typeface="+mn-ea"/>
              </a:rPr>
              <a:t>，用于存放通用代码，使得类</a:t>
            </a:r>
            <a:r>
              <a:rPr lang="en-US" altLang="zh-CN" sz="2400" b="1" dirty="0">
                <a:latin typeface="等线" panose="02010600030101010101" charset="-122"/>
                <a:ea typeface="等线" panose="02010600030101010101" charset="-122"/>
                <a:cs typeface="等线" panose="02010600030101010101" charset="-122"/>
                <a:sym typeface="+mn-ea"/>
              </a:rPr>
              <a:t>B</a:t>
            </a:r>
            <a:r>
              <a:rPr lang="zh-CN" altLang="en-US" sz="2400" b="1" dirty="0">
                <a:latin typeface="等线" panose="02010600030101010101" charset="-122"/>
                <a:ea typeface="等线" panose="02010600030101010101" charset="-122"/>
                <a:cs typeface="等线" panose="02010600030101010101" charset="-122"/>
                <a:sym typeface="+mn-ea"/>
              </a:rPr>
              <a:t>和类</a:t>
            </a:r>
            <a:r>
              <a:rPr lang="en-US" altLang="zh-CN" sz="2400" b="1" dirty="0">
                <a:latin typeface="等线" panose="02010600030101010101" charset="-122"/>
                <a:ea typeface="等线" panose="02010600030101010101" charset="-122"/>
                <a:cs typeface="等线" panose="02010600030101010101" charset="-122"/>
                <a:sym typeface="+mn-ea"/>
              </a:rPr>
              <a:t>C</a:t>
            </a:r>
            <a:r>
              <a:rPr lang="zh-CN" altLang="en-US" sz="2400" b="1" dirty="0">
                <a:latin typeface="等线" panose="02010600030101010101" charset="-122"/>
                <a:ea typeface="等线" panose="02010600030101010101" charset="-122"/>
                <a:cs typeface="等线" panose="02010600030101010101" charset="-122"/>
                <a:sym typeface="+mn-ea"/>
              </a:rPr>
              <a:t>继承类</a:t>
            </a:r>
            <a:r>
              <a:rPr lang="en-US" altLang="zh-CN" sz="2400" b="1" dirty="0">
                <a:latin typeface="等线" panose="02010600030101010101" charset="-122"/>
                <a:ea typeface="等线" panose="02010600030101010101" charset="-122"/>
                <a:cs typeface="等线" panose="02010600030101010101" charset="-122"/>
                <a:sym typeface="+mn-ea"/>
              </a:rPr>
              <a:t>A</a:t>
            </a:r>
            <a:r>
              <a:rPr lang="zh-CN" altLang="en-US" sz="2400" b="1" dirty="0">
                <a:latin typeface="等线" panose="02010600030101010101" charset="-122"/>
                <a:ea typeface="等线" panose="02010600030101010101" charset="-122"/>
                <a:cs typeface="等线" panose="02010600030101010101" charset="-122"/>
                <a:sym typeface="+mn-ea"/>
              </a:rPr>
              <a:t>，通过继承，类</a:t>
            </a:r>
            <a:r>
              <a:rPr lang="en-US" altLang="zh-CN" sz="2400" b="1" dirty="0">
                <a:latin typeface="等线" panose="02010600030101010101" charset="-122"/>
                <a:ea typeface="等线" panose="02010600030101010101" charset="-122"/>
                <a:cs typeface="等线" panose="02010600030101010101" charset="-122"/>
                <a:sym typeface="+mn-ea"/>
              </a:rPr>
              <a:t>B</a:t>
            </a:r>
            <a:r>
              <a:rPr lang="zh-CN" altLang="en-US" sz="2400" b="1" dirty="0">
                <a:latin typeface="等线" panose="02010600030101010101" charset="-122"/>
                <a:ea typeface="等线" panose="02010600030101010101" charset="-122"/>
                <a:cs typeface="等线" panose="02010600030101010101" charset="-122"/>
                <a:sym typeface="+mn-ea"/>
              </a:rPr>
              <a:t>和类</a:t>
            </a:r>
            <a:r>
              <a:rPr lang="en-US" altLang="zh-CN" sz="2400" b="1" dirty="0">
                <a:latin typeface="等线" panose="02010600030101010101" charset="-122"/>
                <a:ea typeface="等线" panose="02010600030101010101" charset="-122"/>
                <a:cs typeface="等线" panose="02010600030101010101" charset="-122"/>
                <a:sym typeface="+mn-ea"/>
              </a:rPr>
              <a:t>C</a:t>
            </a:r>
            <a:r>
              <a:rPr lang="zh-CN" altLang="en-US" sz="2400" b="1" dirty="0">
                <a:latin typeface="等线" panose="02010600030101010101" charset="-122"/>
                <a:ea typeface="等线" panose="02010600030101010101" charset="-122"/>
                <a:cs typeface="等线" panose="02010600030101010101" charset="-122"/>
                <a:sym typeface="+mn-ea"/>
              </a:rPr>
              <a:t>可以复用类</a:t>
            </a:r>
            <a:r>
              <a:rPr lang="en-US" altLang="zh-CN" sz="2400" b="1" dirty="0">
                <a:latin typeface="等线" panose="02010600030101010101" charset="-122"/>
                <a:ea typeface="等线" panose="02010600030101010101" charset="-122"/>
                <a:cs typeface="等线" panose="02010600030101010101" charset="-122"/>
                <a:sym typeface="+mn-ea"/>
              </a:rPr>
              <a:t>A</a:t>
            </a:r>
            <a:r>
              <a:rPr lang="zh-CN" altLang="en-US" sz="2400" b="1" dirty="0">
                <a:latin typeface="等线" panose="02010600030101010101" charset="-122"/>
                <a:ea typeface="等线" panose="02010600030101010101" charset="-122"/>
                <a:cs typeface="等线" panose="02010600030101010101" charset="-122"/>
                <a:sym typeface="+mn-ea"/>
              </a:rPr>
              <a:t>的代码。</a:t>
            </a:r>
            <a:endParaRPr lang="en-US" altLang="zh-CN" sz="2400" b="1" dirty="0">
              <a:latin typeface="等线" panose="02010600030101010101" charset="-122"/>
              <a:ea typeface="等线" panose="02010600030101010101" charset="-122"/>
              <a:cs typeface="等线" panose="02010600030101010101" charset="-122"/>
            </a:endParaRPr>
          </a:p>
          <a:p>
            <a:pPr lvl="1" indent="-436245" eaLnBrk="1" hangingPunct="1">
              <a:lnSpc>
                <a:spcPct val="150000"/>
              </a:lnSpc>
              <a:buFont typeface="Arial" panose="020B0604020202020204" pitchFamily="34" charset="0"/>
              <a:buChar char="•"/>
            </a:pPr>
            <a:r>
              <a:rPr lang="zh-CN" altLang="en-US" sz="2400" b="1" dirty="0">
                <a:latin typeface="等线" panose="02010600030101010101" charset="-122"/>
                <a:ea typeface="等线" panose="02010600030101010101" charset="-122"/>
                <a:cs typeface="等线" panose="02010600030101010101" charset="-122"/>
                <a:sym typeface="+mn-ea"/>
              </a:rPr>
              <a:t>如果类</a:t>
            </a:r>
            <a:r>
              <a:rPr lang="en-US" altLang="zh-CN" sz="2400" b="1" dirty="0">
                <a:latin typeface="等线" panose="02010600030101010101" charset="-122"/>
                <a:ea typeface="等线" panose="02010600030101010101" charset="-122"/>
                <a:cs typeface="等线" panose="02010600030101010101" charset="-122"/>
                <a:sym typeface="+mn-ea"/>
              </a:rPr>
              <a:t>A</a:t>
            </a:r>
            <a:r>
              <a:rPr lang="zh-CN" altLang="en-US" sz="2400" b="1" dirty="0">
                <a:latin typeface="等线" panose="02010600030101010101" charset="-122"/>
                <a:ea typeface="等线" panose="02010600030101010101" charset="-122"/>
                <a:cs typeface="等线" panose="02010600030101010101" charset="-122"/>
                <a:sym typeface="+mn-ea"/>
              </a:rPr>
              <a:t>与类</a:t>
            </a:r>
            <a:r>
              <a:rPr lang="en-US" altLang="zh-CN" sz="2400" b="1" dirty="0">
                <a:latin typeface="等线" panose="02010600030101010101" charset="-122"/>
                <a:ea typeface="等线" panose="02010600030101010101" charset="-122"/>
                <a:cs typeface="等线" panose="02010600030101010101" charset="-122"/>
                <a:sym typeface="+mn-ea"/>
              </a:rPr>
              <a:t>B</a:t>
            </a:r>
            <a:r>
              <a:rPr lang="zh-CN" altLang="en-US" sz="2400" b="1" dirty="0">
                <a:latin typeface="等线" panose="02010600030101010101" charset="-122"/>
                <a:ea typeface="等线" panose="02010600030101010101" charset="-122"/>
                <a:cs typeface="等线" panose="02010600030101010101" charset="-122"/>
                <a:sym typeface="+mn-ea"/>
              </a:rPr>
              <a:t>所有子类关联，则类</a:t>
            </a:r>
            <a:r>
              <a:rPr lang="en-US" altLang="zh-CN" sz="2400" b="1" dirty="0">
                <a:latin typeface="等线" panose="02010600030101010101" charset="-122"/>
                <a:ea typeface="等线" panose="02010600030101010101" charset="-122"/>
                <a:cs typeface="等线" panose="02010600030101010101" charset="-122"/>
                <a:sym typeface="+mn-ea"/>
              </a:rPr>
              <a:t>A</a:t>
            </a:r>
            <a:r>
              <a:rPr lang="zh-CN" altLang="en-US" sz="2400" b="1" dirty="0">
                <a:latin typeface="等线" panose="02010600030101010101" charset="-122"/>
                <a:ea typeface="等线" panose="02010600030101010101" charset="-122"/>
                <a:cs typeface="等线" panose="02010600030101010101" charset="-122"/>
                <a:sym typeface="+mn-ea"/>
              </a:rPr>
              <a:t>仅需与基类关联即可，同时将类</a:t>
            </a:r>
            <a:r>
              <a:rPr lang="en-US" altLang="zh-CN" sz="2400" b="1" dirty="0">
                <a:latin typeface="等线" panose="02010600030101010101" charset="-122"/>
                <a:ea typeface="等线" panose="02010600030101010101" charset="-122"/>
                <a:cs typeface="等线" panose="02010600030101010101" charset="-122"/>
                <a:sym typeface="+mn-ea"/>
              </a:rPr>
              <a:t>A</a:t>
            </a:r>
            <a:r>
              <a:rPr lang="zh-CN" altLang="en-US" sz="2400" b="1" dirty="0">
                <a:latin typeface="等线" panose="02010600030101010101" charset="-122"/>
                <a:ea typeface="等线" panose="02010600030101010101" charset="-122"/>
                <a:cs typeface="等线" panose="02010600030101010101" charset="-122"/>
                <a:sym typeface="+mn-ea"/>
              </a:rPr>
              <a:t>中的属性变量</a:t>
            </a:r>
            <a:r>
              <a:rPr lang="en-US" altLang="zh-CN" sz="2400" b="1" dirty="0">
                <a:latin typeface="等线" panose="02010600030101010101" charset="-122"/>
                <a:ea typeface="等线" panose="02010600030101010101" charset="-122"/>
                <a:cs typeface="等线" panose="02010600030101010101" charset="-122"/>
                <a:sym typeface="+mn-ea"/>
              </a:rPr>
              <a:t>/</a:t>
            </a:r>
            <a:r>
              <a:rPr lang="zh-CN" altLang="en-US" sz="2400" b="1" dirty="0">
                <a:latin typeface="等线" panose="02010600030101010101" charset="-122"/>
                <a:ea typeface="等线" panose="02010600030101010101" charset="-122"/>
                <a:cs typeface="等线" panose="02010600030101010101" charset="-122"/>
                <a:sym typeface="+mn-ea"/>
              </a:rPr>
              <a:t>方法参数的类型设为基类，属性变量</a:t>
            </a:r>
            <a:r>
              <a:rPr lang="en-US" altLang="zh-CN" sz="2400" b="1" dirty="0">
                <a:latin typeface="等线" panose="02010600030101010101" charset="-122"/>
                <a:ea typeface="等线" panose="02010600030101010101" charset="-122"/>
                <a:cs typeface="等线" panose="02010600030101010101" charset="-122"/>
                <a:sym typeface="+mn-ea"/>
              </a:rPr>
              <a:t>/</a:t>
            </a:r>
            <a:r>
              <a:rPr lang="zh-CN" altLang="en-US" sz="2400" b="1" dirty="0">
                <a:latin typeface="等线" panose="02010600030101010101" charset="-122"/>
                <a:ea typeface="等线" panose="02010600030101010101" charset="-122"/>
                <a:cs typeface="等线" panose="02010600030101010101" charset="-122"/>
                <a:sym typeface="+mn-ea"/>
              </a:rPr>
              <a:t>方法形式参数可以接受该基类及其子类的对象。</a:t>
            </a:r>
          </a:p>
        </p:txBody>
      </p:sp>
      <p:sp>
        <p:nvSpPr>
          <p:cNvPr id="7" name="Rectangle 7">
            <a:extLst>
              <a:ext uri="{FF2B5EF4-FFF2-40B4-BE49-F238E27FC236}">
                <a16:creationId xmlns:a16="http://schemas.microsoft.com/office/drawing/2014/main" id="{D6BD87B2-EA20-18DE-7102-B5DEC05F4054}"/>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关系环</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 name="矩形 3"/>
          <p:cNvSpPr/>
          <p:nvPr/>
        </p:nvSpPr>
        <p:spPr>
          <a:xfrm>
            <a:off x="351790" y="299720"/>
            <a:ext cx="8467090" cy="6337935"/>
          </a:xfrm>
          <a:prstGeom prst="rect">
            <a:avLst/>
          </a:prstGeom>
          <a:solidFill>
            <a:srgbClr val="034EA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sp>
        <p:nvSpPr>
          <p:cNvPr id="5" name="矩形 4"/>
          <p:cNvSpPr/>
          <p:nvPr/>
        </p:nvSpPr>
        <p:spPr>
          <a:xfrm>
            <a:off x="920750" y="789940"/>
            <a:ext cx="7354570" cy="5358130"/>
          </a:xfrm>
          <a:prstGeom prst="rect">
            <a:avLst/>
          </a:prstGeom>
          <a:solidFill>
            <a:schemeClr val="bg1"/>
          </a:solidFill>
          <a:ln>
            <a:noFill/>
          </a:ln>
          <a:effectLst>
            <a:outerShdw blurRad="188232" sx="104000" sy="104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dirty="0"/>
          </a:p>
        </p:txBody>
      </p:sp>
      <p:pic>
        <p:nvPicPr>
          <p:cNvPr id="1026" name="Picture 2" descr="西北工业大学- 维基百科，自由的百科全书"/>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240" y="1012825"/>
            <a:ext cx="1831340" cy="18313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564055" y="3063323"/>
            <a:ext cx="6015888" cy="645160"/>
          </a:xfrm>
          <a:prstGeom prst="rect">
            <a:avLst/>
          </a:prstGeom>
          <a:noFill/>
        </p:spPr>
        <p:txBody>
          <a:bodyPr wrap="square" rtlCol="0">
            <a:spAutoFit/>
          </a:bodyPr>
          <a:lstStyle/>
          <a:p>
            <a:pPr algn="ctr"/>
            <a:r>
              <a:rPr kumimoji="1" lang="zh-CN" altLang="en-US" sz="3600" b="1" kern="0" dirty="0">
                <a:solidFill>
                  <a:srgbClr val="034DA0"/>
                </a:solidFill>
                <a:latin typeface="+中文正文" charset="0"/>
                <a:sym typeface="+mn-ea"/>
              </a:rPr>
              <a:t>小结</a:t>
            </a:r>
          </a:p>
        </p:txBody>
      </p:sp>
      <p:cxnSp>
        <p:nvCxnSpPr>
          <p:cNvPr id="8" name="直线连接符 7"/>
          <p:cNvCxnSpPr/>
          <p:nvPr/>
        </p:nvCxnSpPr>
        <p:spPr>
          <a:xfrm>
            <a:off x="1564055" y="3708551"/>
            <a:ext cx="5924139"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734768" y="3927641"/>
            <a:ext cx="5845175" cy="523220"/>
          </a:xfrm>
          <a:prstGeom prst="rect">
            <a:avLst/>
          </a:prstGeom>
          <a:noFill/>
        </p:spPr>
        <p:txBody>
          <a:bodyPr wrap="square" rtlCol="0" anchor="t">
            <a:spAutoFit/>
          </a:bodyPr>
          <a:lstStyle/>
          <a:p>
            <a:pPr algn="dist"/>
            <a:r>
              <a:rPr kumimoji="1" lang="zh-CN" altLang="en-US" sz="2800" b="1" kern="0" dirty="0">
                <a:latin typeface="SimHei" panose="02010609060101010101" pitchFamily="49" charset="-122"/>
                <a:ea typeface="SimHei" panose="02010609060101010101" pitchFamily="49" charset="-122"/>
                <a:sym typeface="+mn-ea"/>
              </a:rPr>
              <a:t>关于通用类结构，你的收获？</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73</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6" name="内容占位符 2"/>
          <p:cNvSpPr txBox="1"/>
          <p:nvPr/>
        </p:nvSpPr>
        <p:spPr>
          <a:xfrm>
            <a:off x="530860" y="1925955"/>
            <a:ext cx="8486775" cy="4272280"/>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kumimoji="1" sz="2400" b="1" dirty="0">
                <a:latin typeface="SimHei" panose="02010609060101010101" pitchFamily="49" charset="-122"/>
                <a:ea typeface="SimHei" panose="02010609060101010101" pitchFamily="49" charset="-122"/>
              </a:rPr>
              <a:t>面向对象设计是为将要开发的系统构建</a:t>
            </a:r>
            <a:r>
              <a:rPr kumimoji="1" lang="en-US" sz="2400" b="1" dirty="0">
                <a:latin typeface="SimHei" panose="02010609060101010101" pitchFamily="49" charset="-122"/>
                <a:ea typeface="SimHei" panose="02010609060101010101" pitchFamily="49" charset="-122"/>
              </a:rPr>
              <a:t>UML</a:t>
            </a:r>
            <a:r>
              <a:rPr kumimoji="1" sz="2400" b="1" dirty="0">
                <a:latin typeface="SimHei" panose="02010609060101010101" pitchFamily="49" charset="-122"/>
                <a:ea typeface="SimHei" panose="02010609060101010101" pitchFamily="49" charset="-122"/>
              </a:rPr>
              <a:t>类图的过程。类图指定了类</a:t>
            </a:r>
            <a:r>
              <a:rPr kumimoji="1" sz="2400" b="1" dirty="0">
                <a:latin typeface="SimHei" panose="02010609060101010101" pitchFamily="49" charset="-122"/>
                <a:ea typeface="SimHei" panose="02010609060101010101" pitchFamily="49" charset="-122"/>
                <a:cs typeface="+mn-ea"/>
              </a:rPr>
              <a:t>、</a:t>
            </a:r>
            <a:r>
              <a:rPr kumimoji="1" lang="zh-CN" sz="2400" b="1" dirty="0">
                <a:latin typeface="SimHei" panose="02010609060101010101" pitchFamily="49" charset="-122"/>
                <a:ea typeface="SimHei" panose="02010609060101010101" pitchFamily="49" charset="-122"/>
                <a:cs typeface="+mn-ea"/>
              </a:rPr>
              <a:t>类的</a:t>
            </a:r>
            <a:r>
              <a:rPr kumimoji="1" sz="2400" b="1" dirty="0">
                <a:solidFill>
                  <a:srgbClr val="C00000"/>
                </a:solidFill>
                <a:latin typeface="SimHei" panose="02010609060101010101" pitchFamily="49" charset="-122"/>
                <a:ea typeface="SimHei" panose="02010609060101010101" pitchFamily="49" charset="-122"/>
                <a:cs typeface="+mn-ea"/>
              </a:rPr>
              <a:t>属性和方法，以及类之间的关系</a:t>
            </a:r>
            <a:r>
              <a:rPr kumimoji="1" sz="2400" b="1" dirty="0">
                <a:latin typeface="SimHei" panose="02010609060101010101" pitchFamily="49" charset="-122"/>
                <a:ea typeface="SimHei" panose="02010609060101010101" pitchFamily="49" charset="-122"/>
                <a:cs typeface="+mn-ea"/>
              </a:rPr>
              <a:t>。</a:t>
            </a:r>
          </a:p>
          <a:p>
            <a:pPr marL="814705" lvl="1" indent="-342900" eaLnBrk="1" hangingPunct="1">
              <a:lnSpc>
                <a:spcPct val="150000"/>
              </a:lnSpc>
              <a:spcBef>
                <a:spcPct val="20000"/>
              </a:spcBef>
              <a:buClr>
                <a:srgbClr val="000000"/>
              </a:buClr>
              <a:buFont typeface="Arial" panose="020B0604020202020204" pitchFamily="34" charset="0"/>
              <a:buChar char="•"/>
            </a:pPr>
            <a:r>
              <a:rPr lang="en-US" altLang="zh-CN" b="1" dirty="0">
                <a:solidFill>
                  <a:srgbClr val="C00000"/>
                </a:solidFill>
                <a:latin typeface="SimHei" panose="02010609060101010101" pitchFamily="49" charset="-122"/>
                <a:ea typeface="SimHei" panose="02010609060101010101" pitchFamily="49" charset="-122"/>
                <a:cs typeface="+mn-ea"/>
                <a:sym typeface="+mn-ea"/>
              </a:rPr>
              <a:t>定义类</a:t>
            </a:r>
          </a:p>
          <a:p>
            <a:pPr marL="814705" lvl="1" indent="-342900" eaLnBrk="1" hangingPunct="1">
              <a:lnSpc>
                <a:spcPct val="150000"/>
              </a:lnSpc>
              <a:spcBef>
                <a:spcPct val="20000"/>
              </a:spcBef>
              <a:buClr>
                <a:srgbClr val="000000"/>
              </a:buClr>
              <a:buFont typeface="Arial" panose="020B0604020202020204" pitchFamily="34" charset="0"/>
              <a:buChar char="•"/>
            </a:pPr>
            <a:r>
              <a:rPr lang="zh-CN" altLang="en-US" b="1" dirty="0">
                <a:solidFill>
                  <a:srgbClr val="C00000"/>
                </a:solidFill>
                <a:latin typeface="SimHei" panose="02010609060101010101" pitchFamily="49" charset="-122"/>
                <a:ea typeface="SimHei" panose="02010609060101010101" pitchFamily="49" charset="-122"/>
                <a:cs typeface="+mn-ea"/>
                <a:sym typeface="+mn-ea"/>
              </a:rPr>
              <a:t>设计</a:t>
            </a:r>
            <a:r>
              <a:rPr lang="en-US" altLang="zh-CN" b="1" dirty="0">
                <a:solidFill>
                  <a:srgbClr val="C00000"/>
                </a:solidFill>
                <a:latin typeface="SimHei" panose="02010609060101010101" pitchFamily="49" charset="-122"/>
                <a:ea typeface="SimHei" panose="02010609060101010101" pitchFamily="49" charset="-122"/>
                <a:cs typeface="+mn-ea"/>
                <a:sym typeface="+mn-ea"/>
              </a:rPr>
              <a:t>类间的关系，如关联、继承等</a:t>
            </a:r>
          </a:p>
          <a:p>
            <a:pPr marL="814705" lvl="1" indent="-342900" eaLnBrk="1" hangingPunct="1">
              <a:lnSpc>
                <a:spcPct val="150000"/>
              </a:lnSpc>
              <a:spcBef>
                <a:spcPct val="20000"/>
              </a:spcBef>
              <a:buClr>
                <a:srgbClr val="000000"/>
              </a:buClr>
              <a:buFont typeface="Arial" panose="020B0604020202020204" pitchFamily="34" charset="0"/>
              <a:buChar char="•"/>
            </a:pPr>
            <a:r>
              <a:rPr lang="zh-CN" altLang="en-US" b="1" dirty="0">
                <a:solidFill>
                  <a:srgbClr val="C00000"/>
                </a:solidFill>
                <a:latin typeface="SimHei" panose="02010609060101010101" pitchFamily="49" charset="-122"/>
                <a:ea typeface="SimHei" panose="02010609060101010101" pitchFamily="49" charset="-122"/>
                <a:cs typeface="+mn-ea"/>
                <a:sym typeface="+mn-ea"/>
              </a:rPr>
              <a:t>设计</a:t>
            </a:r>
            <a:r>
              <a:rPr lang="en-US" altLang="zh-CN" b="1" dirty="0">
                <a:solidFill>
                  <a:srgbClr val="C00000"/>
                </a:solidFill>
                <a:latin typeface="SimHei" panose="02010609060101010101" pitchFamily="49" charset="-122"/>
                <a:ea typeface="SimHei" panose="02010609060101010101" pitchFamily="49" charset="-122"/>
                <a:cs typeface="+mn-ea"/>
                <a:sym typeface="+mn-ea"/>
              </a:rPr>
              <a:t>类的属性</a:t>
            </a:r>
          </a:p>
          <a:p>
            <a:pPr marL="814705" lvl="1" indent="-342900" eaLnBrk="1" hangingPunct="1">
              <a:lnSpc>
                <a:spcPct val="150000"/>
              </a:lnSpc>
              <a:spcBef>
                <a:spcPct val="20000"/>
              </a:spcBef>
              <a:buClr>
                <a:srgbClr val="000000"/>
              </a:buClr>
              <a:buFont typeface="Arial" panose="020B0604020202020204" pitchFamily="34" charset="0"/>
              <a:buChar char="•"/>
            </a:pPr>
            <a:r>
              <a:rPr lang="zh-CN" altLang="en-US" b="1" dirty="0">
                <a:solidFill>
                  <a:srgbClr val="C00000"/>
                </a:solidFill>
                <a:latin typeface="SimHei" panose="02010609060101010101" pitchFamily="49" charset="-122"/>
                <a:ea typeface="SimHei" panose="02010609060101010101" pitchFamily="49" charset="-122"/>
                <a:cs typeface="+mn-ea"/>
                <a:sym typeface="+mn-ea"/>
              </a:rPr>
              <a:t>设计</a:t>
            </a:r>
            <a:r>
              <a:rPr lang="en-US" altLang="zh-CN" b="1" dirty="0">
                <a:solidFill>
                  <a:srgbClr val="C00000"/>
                </a:solidFill>
                <a:latin typeface="SimHei" panose="02010609060101010101" pitchFamily="49" charset="-122"/>
                <a:ea typeface="SimHei" panose="02010609060101010101" pitchFamily="49" charset="-122"/>
                <a:cs typeface="+mn-ea"/>
                <a:sym typeface="+mn-ea"/>
              </a:rPr>
              <a:t>类提供哪些操作</a:t>
            </a:r>
          </a:p>
          <a:p>
            <a:pPr marL="814705" lvl="1" indent="-342900" eaLnBrk="1" hangingPunct="1">
              <a:lnSpc>
                <a:spcPct val="150000"/>
              </a:lnSpc>
              <a:spcBef>
                <a:spcPct val="20000"/>
              </a:spcBef>
              <a:buClr>
                <a:srgbClr val="000000"/>
              </a:buClr>
              <a:buFont typeface="Arial" panose="020B0604020202020204" pitchFamily="34" charset="0"/>
              <a:buChar char="•"/>
            </a:pPr>
            <a:r>
              <a:rPr lang="en-US" altLang="zh-CN" b="1" dirty="0">
                <a:solidFill>
                  <a:srgbClr val="C00000"/>
                </a:solidFill>
                <a:latin typeface="SimHei" panose="02010609060101010101" pitchFamily="49" charset="-122"/>
                <a:ea typeface="SimHei" panose="02010609060101010101" pitchFamily="49" charset="-122"/>
                <a:cs typeface="+mn-ea"/>
                <a:sym typeface="+mn-ea"/>
              </a:rPr>
              <a:t>绘制类图</a:t>
            </a: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89DD92FD-24F7-7069-9263-5EB6280871AB}"/>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面向对象设计的步骤</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74</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2/24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6" name="内容占位符 2"/>
          <p:cNvSpPr txBox="1"/>
          <p:nvPr/>
        </p:nvSpPr>
        <p:spPr>
          <a:xfrm>
            <a:off x="530860" y="1868171"/>
            <a:ext cx="8382000" cy="4090772"/>
          </a:xfrm>
          <a:prstGeom prst="rect">
            <a:avLst/>
          </a:prstGeom>
          <a:ln>
            <a:noFill/>
          </a:ln>
        </p:spPr>
        <p:txBody>
          <a:bodyPr vert="horz" lIns="68580" tIns="34290" rIns="68580" bIns="3429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kumimoji="1" sz="2400" b="1" dirty="0">
                <a:latin typeface="Times New Roman" panose="02020603050405020304" pitchFamily="18" charset="0"/>
                <a:cs typeface="Times New Roman" panose="02020603050405020304" pitchFamily="18" charset="0"/>
              </a:rPr>
              <a:t>The Bright Fresh Milk System</a:t>
            </a:r>
            <a:endParaRPr kumimoji="1" lang="en-US" sz="2400" b="1" dirty="0">
              <a:latin typeface="Times New Roman" panose="02020603050405020304" pitchFamily="18" charset="0"/>
              <a:cs typeface="Times New Roman" panose="02020603050405020304" pitchFamily="18" charset="0"/>
            </a:endParaRPr>
          </a:p>
          <a:p>
            <a:pPr marL="0" indent="0" algn="ctr">
              <a:lnSpc>
                <a:spcPct val="150000"/>
              </a:lnSpc>
              <a:buFont typeface="Arial" panose="020B0604020202020204" pitchFamily="34" charset="0"/>
              <a:buNone/>
            </a:pPr>
            <a:r>
              <a:rPr kumimoji="1" lang="en-US" sz="2400" b="1" dirty="0">
                <a:latin typeface="Times New Roman" panose="02020603050405020304" pitchFamily="18" charset="0"/>
                <a:cs typeface="Times New Roman" panose="02020603050405020304" pitchFamily="18" charset="0"/>
              </a:rPr>
              <a:t>(</a:t>
            </a:r>
            <a:r>
              <a:rPr kumimoji="1" sz="2400" b="1" dirty="0">
                <a:solidFill>
                  <a:srgbClr val="C00000"/>
                </a:solidFill>
                <a:latin typeface="等线" panose="02010600030101010101" charset="-122"/>
                <a:ea typeface="等线" panose="02010600030101010101" charset="-122"/>
                <a:cs typeface="等线" panose="02010600030101010101" charset="-122"/>
                <a:sym typeface="+mn-ea"/>
                <a:hlinkClick r:id="rId8" action="ppaction://hlinkfile">
                  <a:extLst>
                    <a:ext uri="{A12FA001-AC4F-418D-AE19-62706E023703}">
                      <ahyp:hlinkClr xmlns:ahyp="http://schemas.microsoft.com/office/drawing/2018/hyperlinkcolor" val="tx"/>
                    </a:ext>
                  </a:extLst>
                </a:hlinkClick>
              </a:rPr>
              <a:t>milkSystemDescription.docx</a:t>
            </a:r>
            <a:r>
              <a:rPr kumimoji="1" lang="en-US" sz="2400" b="1" dirty="0">
                <a:latin typeface="Times New Roman" panose="02020603050405020304" pitchFamily="18" charset="0"/>
                <a:cs typeface="Times New Roman" panose="02020603050405020304" pitchFamily="18" charset="0"/>
              </a:rPr>
              <a:t>)</a:t>
            </a:r>
            <a:endParaRPr kumimoji="1" sz="2400" b="1" dirty="0">
              <a:latin typeface="Times New Roman" panose="02020603050405020304" pitchFamily="18" charset="0"/>
              <a:cs typeface="Times New Roman" panose="02020603050405020304" pitchFamily="18" charset="0"/>
            </a:endParaRPr>
          </a:p>
          <a:p>
            <a:pPr marL="0" indent="0" algn="just">
              <a:lnSpc>
                <a:spcPct val="100000"/>
              </a:lnSpc>
              <a:buFont typeface="Arial" panose="020B0604020202020204" pitchFamily="34" charset="0"/>
              <a:buNone/>
            </a:pPr>
            <a:r>
              <a:rPr kumimoji="1" sz="2400" b="1" dirty="0">
                <a:latin typeface="Times New Roman" panose="02020603050405020304" pitchFamily="18" charset="0"/>
                <a:cs typeface="Times New Roman" panose="02020603050405020304" pitchFamily="18" charset="0"/>
              </a:rPr>
              <a:t>Bright Fresh Milk is a store that sells pure milk from countries around the globe. It also sells milk drinks, yogurt and jelly. The Bright Fresh Milk System maintains a product catalog, processes orders, and tracks the store's sales. The catalog maintains the following information about the store's products:</a:t>
            </a:r>
          </a:p>
          <a:p>
            <a:pPr marL="0" indent="0" algn="ctr">
              <a:lnSpc>
                <a:spcPct val="100000"/>
              </a:lnSpc>
              <a:buFont typeface="Arial" panose="020B0604020202020204" pitchFamily="34" charset="0"/>
              <a:buNone/>
            </a:pPr>
            <a:r>
              <a:rPr kumimoji="1" lang="en-US" altLang="zh-CN" sz="3200" b="1" dirty="0">
                <a:latin typeface="Times New Roman" panose="02020603050405020304" pitchFamily="18" charset="0"/>
                <a:cs typeface="Times New Roman" panose="02020603050405020304" pitchFamily="18" charset="0"/>
              </a:rPr>
              <a:t>...</a:t>
            </a:r>
          </a:p>
        </p:txBody>
      </p:sp>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7">
            <a:extLst>
              <a:ext uri="{FF2B5EF4-FFF2-40B4-BE49-F238E27FC236}">
                <a16:creationId xmlns:a16="http://schemas.microsoft.com/office/drawing/2014/main" id="{6A9F11CD-7D6D-7514-DF0F-FB6C90B1DB52}"/>
              </a:ext>
            </a:extLst>
          </p:cNvPr>
          <p:cNvSpPr>
            <a:spLocks noGrp="1"/>
          </p:cNvSpPr>
          <p:nvPr>
            <p:ph idx="1"/>
            <p:custDataLst>
              <p:tags r:id="rId4"/>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dirty="0">
                <a:solidFill>
                  <a:srgbClr val="104EA2"/>
                </a:solidFill>
              </a:rPr>
              <a:t>鲜牛奶系统的需求</a:t>
            </a:r>
            <a:endParaRPr kumimoji="1" lang="en-US" altLang="zh-CN" sz="2700" b="1" dirty="0">
              <a:solidFill>
                <a:srgbClr val="104EA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75</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3/24</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4"/>
            </p:custDataLst>
            <p:extLst>
              <p:ext uri="{D42A27DB-BD31-4B8C-83A1-F6EECF244321}">
                <p14:modId xmlns:p14="http://schemas.microsoft.com/office/powerpoint/2010/main" val="943632041"/>
              </p:ext>
            </p:extLst>
          </p:nvPr>
        </p:nvGraphicFramePr>
        <p:xfrm>
          <a:off x="458470" y="1834150"/>
          <a:ext cx="8127365" cy="4344670"/>
        </p:xfrm>
        <a:graphic>
          <a:graphicData uri="http://schemas.openxmlformats.org/drawingml/2006/table">
            <a:tbl>
              <a:tblPr firstRow="1" bandRow="1">
                <a:tableStyleId>{5C22544A-7EE6-4342-B048-85BDC9FD1C3A}</a:tableStyleId>
              </a:tblPr>
              <a:tblGrid>
                <a:gridCol w="2388235">
                  <a:extLst>
                    <a:ext uri="{9D8B030D-6E8A-4147-A177-3AD203B41FA5}">
                      <a16:colId xmlns:a16="http://schemas.microsoft.com/office/drawing/2014/main" val="20000"/>
                    </a:ext>
                  </a:extLst>
                </a:gridCol>
                <a:gridCol w="1578610">
                  <a:extLst>
                    <a:ext uri="{9D8B030D-6E8A-4147-A177-3AD203B41FA5}">
                      <a16:colId xmlns:a16="http://schemas.microsoft.com/office/drawing/2014/main" val="20001"/>
                    </a:ext>
                  </a:extLst>
                </a:gridCol>
                <a:gridCol w="2500630">
                  <a:extLst>
                    <a:ext uri="{9D8B030D-6E8A-4147-A177-3AD203B41FA5}">
                      <a16:colId xmlns:a16="http://schemas.microsoft.com/office/drawing/2014/main" val="20002"/>
                    </a:ext>
                  </a:extLst>
                </a:gridCol>
                <a:gridCol w="1659890">
                  <a:extLst>
                    <a:ext uri="{9D8B030D-6E8A-4147-A177-3AD203B41FA5}">
                      <a16:colId xmlns:a16="http://schemas.microsoft.com/office/drawing/2014/main" val="20003"/>
                    </a:ext>
                  </a:extLst>
                </a:gridCol>
              </a:tblGrid>
              <a:tr h="40005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Bright Fresh Milk</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orders</a:t>
                      </a:r>
                    </a:p>
                  </a:txBody>
                  <a:tcPr marL="12700" marR="12700" marT="12700" anchor="ctr">
                    <a:solidFill>
                      <a:schemeClr val="accent1">
                        <a:lumMod val="20000"/>
                        <a:lumOff val="80000"/>
                      </a:schemeClr>
                    </a:solidFill>
                  </a:tcP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country of origin</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list</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store </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butterfat</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quantities</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pure milk</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protein</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total cost</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countries</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information</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milk drink</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example</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3"/>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globe</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products</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flavor</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sale items</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4"/>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milk drinks</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code</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sugar</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total</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yogurt </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description</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type</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quantity</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6"/>
                  </a:ext>
                </a:extLst>
              </a:tr>
              <a:tr h="381000">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jelly</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price</a:t>
                      </a:r>
                    </a:p>
                  </a:txBody>
                  <a:tcPr marL="12700" marR="12700" marT="12700" anchor="ctr"/>
                </a:tc>
                <a:tc>
                  <a:txBody>
                    <a:bodyPr/>
                    <a:lstStyle/>
                    <a:p>
                      <a:pPr algn="l">
                        <a:lnSpc>
                          <a:spcPct val="100000"/>
                        </a:lnSpc>
                        <a:buClrTx/>
                        <a:buSzTx/>
                        <a:buFontTx/>
                        <a:buNone/>
                      </a:pPr>
                      <a:r>
                        <a:rPr lang="en-US" sz="2200" b="1">
                          <a:solidFill>
                            <a:srgbClr val="000000"/>
                          </a:solidFill>
                          <a:latin typeface="Times New Roman" panose="02020603050405020304" pitchFamily="18" charset="0"/>
                          <a:cs typeface="Times New Roman" panose="02020603050405020304" pitchFamily="18" charset="0"/>
                        </a:rPr>
                        <a:t>dilute concentration</a:t>
                      </a:r>
                    </a:p>
                  </a:txBody>
                  <a:tcPr marL="12700" marR="12700" marT="12700" anchor="ctr"/>
                </a:tc>
                <a:tc>
                  <a:txBody>
                    <a:bodyPr/>
                    <a:lstStyle/>
                    <a:p>
                      <a:pPr algn="l">
                        <a:lnSpc>
                          <a:spcPct val="100000"/>
                        </a:lnSpc>
                        <a:buClrTx/>
                        <a:buSzTx/>
                        <a:buFontTx/>
                        <a:buNone/>
                      </a:pPr>
                      <a:r>
                        <a:rPr lang="en-US" sz="2200" b="1">
                          <a:solidFill>
                            <a:srgbClr val="000000"/>
                          </a:solidFill>
                          <a:latin typeface="Times New Roman" panose="02020603050405020304" pitchFamily="18" charset="0"/>
                          <a:cs typeface="Times New Roman" panose="02020603050405020304" pitchFamily="18" charset="0"/>
                          <a:sym typeface="+mn-ea"/>
                        </a:rPr>
                        <a:t>order total</a:t>
                      </a:r>
                    </a:p>
                  </a:txBody>
                  <a:tcPr/>
                </a:tc>
                <a:extLst>
                  <a:ext uri="{0D108BD9-81ED-4DB2-BD59-A6C34878D82A}">
                    <a16:rowId xmlns:a16="http://schemas.microsoft.com/office/drawing/2014/main" val="10007"/>
                  </a:ext>
                </a:extLst>
              </a:tr>
              <a:tr h="285115">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Bright Fresh Milk System</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production date</a:t>
                      </a:r>
                    </a:p>
                  </a:txBody>
                  <a:tcPr marL="12700" marR="12700" marT="12700" anchor="ctr"/>
                </a:tc>
                <a:tc>
                  <a:txBody>
                    <a:bodyPr/>
                    <a:lstStyle/>
                    <a:p>
                      <a:pPr indent="0">
                        <a:lnSpc>
                          <a:spcPct val="100000"/>
                        </a:lnSpc>
                        <a:buNone/>
                      </a:pPr>
                      <a:r>
                        <a:rPr lang="en-US" sz="2200" b="1">
                          <a:solidFill>
                            <a:srgbClr val="000000"/>
                          </a:solidFill>
                          <a:latin typeface="Times New Roman" panose="02020603050405020304" pitchFamily="18" charset="0"/>
                          <a:cs typeface="Times New Roman" panose="02020603050405020304" pitchFamily="18" charset="0"/>
                        </a:rPr>
                        <a:t>a current order</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nSpc>
                          <a:spcPct val="100000"/>
                        </a:lnSpc>
                        <a:buNone/>
                      </a:pPr>
                      <a:endParaRPr lang="zh-CN" altLang="en-US" sz="2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81000">
                <a:tc>
                  <a:txBody>
                    <a:bodyPr/>
                    <a:lstStyle/>
                    <a:p>
                      <a:pPr indent="0">
                        <a:buNone/>
                      </a:pPr>
                      <a:r>
                        <a:rPr lang="en-US" sz="2200" b="1">
                          <a:solidFill>
                            <a:srgbClr val="000000"/>
                          </a:solidFill>
                          <a:latin typeface="Times New Roman" panose="02020603050405020304" pitchFamily="18" charset="0"/>
                          <a:cs typeface="Times New Roman" panose="02020603050405020304" pitchFamily="18" charset="0"/>
                        </a:rPr>
                        <a:t>product catalog</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buNone/>
                      </a:pPr>
                      <a:r>
                        <a:rPr lang="en-US" sz="2200" b="1">
                          <a:solidFill>
                            <a:srgbClr val="000000"/>
                          </a:solidFill>
                          <a:latin typeface="Times New Roman" panose="02020603050405020304" pitchFamily="18" charset="0"/>
                          <a:cs typeface="Times New Roman" panose="02020603050405020304" pitchFamily="18" charset="0"/>
                        </a:rPr>
                        <a:t>shelf life</a:t>
                      </a:r>
                    </a:p>
                  </a:txBody>
                  <a:tcPr marL="12700" marR="12700" marT="12700" anchor="ctr"/>
                </a:tc>
                <a:tc>
                  <a:txBody>
                    <a:bodyPr/>
                    <a:lstStyle/>
                    <a:p>
                      <a:pPr indent="0">
                        <a:buNone/>
                      </a:pPr>
                      <a:r>
                        <a:rPr lang="en-US" sz="2200" b="1">
                          <a:solidFill>
                            <a:srgbClr val="000000"/>
                          </a:solidFill>
                          <a:latin typeface="Times New Roman" panose="02020603050405020304" pitchFamily="18" charset="0"/>
                          <a:cs typeface="Times New Roman" panose="02020603050405020304" pitchFamily="18" charset="0"/>
                        </a:rPr>
                        <a:t>system</a:t>
                      </a:r>
                      <a:endParaRPr lang="en-US" altLang="en-US" sz="22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2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8" name="Rectangle 7">
            <a:extLst>
              <a:ext uri="{FF2B5EF4-FFF2-40B4-BE49-F238E27FC236}">
                <a16:creationId xmlns:a16="http://schemas.microsoft.com/office/drawing/2014/main" id="{63141626-5177-A1E2-B708-CAED1B01BB31}"/>
              </a:ext>
            </a:extLst>
          </p:cNvPr>
          <p:cNvSpPr>
            <a:spLocks noGrp="1"/>
          </p:cNvSpPr>
          <p:nvPr>
            <p:ph idx="1"/>
            <p:custDataLst>
              <p:tags r:id="rId5"/>
            </p:custDataLst>
          </p:nvPr>
        </p:nvSpPr>
        <p:spPr>
          <a:xfrm>
            <a:off x="352011" y="1233710"/>
            <a:ext cx="7407325"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类的设计（列出名词</a:t>
            </a:r>
            <a:r>
              <a:rPr kumimoji="1" lang="en-US" altLang="zh-CN" sz="2700" b="1" dirty="0">
                <a:solidFill>
                  <a:srgbClr val="104EA2"/>
                </a:solidFill>
              </a:rPr>
              <a:t>/</a:t>
            </a:r>
            <a:r>
              <a:rPr kumimoji="1" lang="zh-CN" altLang="en-US" sz="2700" b="1" dirty="0">
                <a:solidFill>
                  <a:srgbClr val="104EA2"/>
                </a:solidFill>
              </a:rPr>
              <a:t>名词短语）</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76</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4/24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630680"/>
            <a:ext cx="8366125" cy="4641215"/>
          </a:xfrm>
          <a:prstGeom prst="rect">
            <a:avLst/>
          </a:prstGeom>
          <a:noFill/>
          <a:ln w="9525">
            <a:noFill/>
          </a:ln>
        </p:spPr>
        <p:txBody>
          <a:bodyPr wrap="square">
            <a:noAutofit/>
          </a:bodyPr>
          <a:lstStyle/>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8" action="ppaction://hlinksldjump">
                  <a:extLst>
                    <a:ext uri="{A12FA001-AC4F-418D-AE19-62706E023703}">
                      <ahyp:hlinkClr xmlns:ahyp="http://schemas.microsoft.com/office/drawing/2018/hyperlinkcolor" val="tx"/>
                    </a:ext>
                  </a:extLst>
                </a:hlinkClick>
              </a:rPr>
              <a:t>将复数名词转换为单数形式，一般类名是单数形式</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删除指代某个特定对象的名词（例如：张三），用泛指某一类别事物的名次代替（根据不同的应用情景，可以将张三用客户、学生等泛指类别的名次替代）</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9" action="ppaction://hlinksldjump">
                  <a:extLst>
                    <a:ext uri="{A12FA001-AC4F-418D-AE19-62706E023703}">
                      <ahyp:hlinkClr xmlns:ahyp="http://schemas.microsoft.com/office/drawing/2018/hyperlinkcolor" val="tx"/>
                    </a:ext>
                  </a:extLst>
                </a:hlinkClick>
              </a:rPr>
              <a:t>删除仅仅作为某个类属性的名词，如果名词表达的实体或抽象概念具有自己的属性，将不予删除</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删除其值可以有其它属性值进行计算的名词</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0" action="ppaction://hlinksldjump">
                  <a:extLst>
                    <a:ext uri="{A12FA001-AC4F-418D-AE19-62706E023703}">
                      <ahyp:hlinkClr xmlns:ahyp="http://schemas.microsoft.com/office/drawing/2018/hyperlinkcolor" val="tx"/>
                    </a:ext>
                  </a:extLst>
                </a:hlinkClick>
              </a:rPr>
              <a:t>删除既不是需求问题域中的实体，也不是需求问题域中抽象概念的名词，或删除其意义描述不明确的名词</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1" action="ppaction://hlinksldjump">
                  <a:extLst>
                    <a:ext uri="{A12FA001-AC4F-418D-AE19-62706E023703}">
                      <ahyp:hlinkClr xmlns:ahyp="http://schemas.microsoft.com/office/drawing/2018/hyperlinkcolor" val="tx"/>
                    </a:ext>
                  </a:extLst>
                </a:hlinkClick>
              </a:rPr>
              <a:t>删除指代系统本身的名词</a:t>
            </a:r>
            <a:endParaRPr lang="zh-CN" altLang="en-US" sz="2000" b="1">
              <a:latin typeface="等线" panose="02010600030101010101" charset="-122"/>
              <a:ea typeface="等线" panose="02010600030101010101" charset="-122"/>
              <a:cs typeface="等线" panose="02010600030101010101" charset="-122"/>
            </a:endParaRPr>
          </a:p>
        </p:txBody>
      </p:sp>
      <p:sp>
        <p:nvSpPr>
          <p:cNvPr id="9" name="Rectangle 7">
            <a:extLst>
              <a:ext uri="{FF2B5EF4-FFF2-40B4-BE49-F238E27FC236}">
                <a16:creationId xmlns:a16="http://schemas.microsoft.com/office/drawing/2014/main" id="{31924071-AFB6-5392-EFFF-343320593343}"/>
              </a:ext>
            </a:extLst>
          </p:cNvPr>
          <p:cNvSpPr>
            <a:spLocks noGrp="1"/>
          </p:cNvSpPr>
          <p:nvPr>
            <p:ph idx="1"/>
            <p:custDataLst>
              <p:tags r:id="rId4"/>
            </p:custDataLst>
          </p:nvPr>
        </p:nvSpPr>
        <p:spPr>
          <a:xfrm>
            <a:off x="352011" y="1233710"/>
            <a:ext cx="802273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类的设计（筛选名词</a:t>
            </a:r>
            <a:r>
              <a:rPr kumimoji="1" lang="en-US" altLang="zh-CN" sz="2700" b="1" dirty="0">
                <a:solidFill>
                  <a:srgbClr val="104EA2"/>
                </a:solidFill>
              </a:rPr>
              <a:t>/</a:t>
            </a:r>
            <a:r>
              <a:rPr kumimoji="1" lang="zh-CN" altLang="en-US" sz="2700" b="1" dirty="0">
                <a:solidFill>
                  <a:srgbClr val="104EA2"/>
                </a:solidFill>
              </a:rPr>
              <a:t>名词短语原则）</a:t>
            </a:r>
          </a:p>
        </p:txBody>
      </p:sp>
    </p:spTree>
    <p:extLst>
      <p:ext uri="{BB962C8B-B14F-4D97-AF65-F5344CB8AC3E}">
        <p14:creationId xmlns:p14="http://schemas.microsoft.com/office/powerpoint/2010/main" val="14344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77</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4/24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630680"/>
            <a:ext cx="8366125" cy="4641215"/>
          </a:xfrm>
          <a:prstGeom prst="rect">
            <a:avLst/>
          </a:prstGeom>
          <a:noFill/>
          <a:ln w="9525">
            <a:noFill/>
          </a:ln>
        </p:spPr>
        <p:txBody>
          <a:bodyPr wrap="square">
            <a:noAutofit/>
          </a:bodyPr>
          <a:lstStyle/>
          <a:p>
            <a:pPr marL="457200" indent="-457200">
              <a:lnSpc>
                <a:spcPct val="150000"/>
              </a:lnSpc>
              <a:spcBef>
                <a:spcPts val="0"/>
              </a:spcBef>
              <a:spcAft>
                <a:spcPts val="0"/>
              </a:spcAft>
              <a:buFont typeface="+mj-ea"/>
              <a:buAutoNum type="circleNumDbPlain"/>
            </a:pPr>
            <a:r>
              <a:rPr lang="zh-CN" altLang="en-US" sz="2000" b="1">
                <a:solidFill>
                  <a:srgbClr val="C00000"/>
                </a:solidFill>
                <a:latin typeface="等线" panose="02010600030101010101" charset="-122"/>
                <a:ea typeface="等线" panose="02010600030101010101" charset="-122"/>
                <a:cs typeface="等线" panose="02010600030101010101" charset="-122"/>
                <a:hlinkClick r:id="rId8" action="ppaction://hlinksldjump">
                  <a:extLst>
                    <a:ext uri="{A12FA001-AC4F-418D-AE19-62706E023703}">
                      <ahyp:hlinkClr xmlns:ahyp="http://schemas.microsoft.com/office/drawing/2018/hyperlinkcolor" val="tx"/>
                    </a:ext>
                  </a:extLst>
                </a:hlinkClick>
              </a:rPr>
              <a:t>将复数名词转换为单数形式，一般类名是单数形式</a:t>
            </a:r>
            <a:endParaRPr lang="zh-CN" altLang="en-US" sz="2000" b="1">
              <a:solidFill>
                <a:srgbClr val="C00000"/>
              </a:solidFill>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删除指代某个特定对象的名词（例如：张三），用泛指某一类别事物的名次代替（根据不同的应用情景，可以将张三用客户、学生等泛指类别的名次替代）</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9" action="ppaction://hlinksldjump">
                  <a:extLst>
                    <a:ext uri="{A12FA001-AC4F-418D-AE19-62706E023703}">
                      <ahyp:hlinkClr xmlns:ahyp="http://schemas.microsoft.com/office/drawing/2018/hyperlinkcolor" val="tx"/>
                    </a:ext>
                  </a:extLst>
                </a:hlinkClick>
              </a:rPr>
              <a:t>删除仅仅作为某个类属性的名词，如果名词表达的实体或抽象概念具有自己的属性，将不予删除</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删除其值可以有其它属性值进行计算的名词</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0" action="ppaction://hlinksldjump">
                  <a:extLst>
                    <a:ext uri="{A12FA001-AC4F-418D-AE19-62706E023703}">
                      <ahyp:hlinkClr xmlns:ahyp="http://schemas.microsoft.com/office/drawing/2018/hyperlinkcolor" val="tx"/>
                    </a:ext>
                  </a:extLst>
                </a:hlinkClick>
              </a:rPr>
              <a:t>删除既不是需求问题域中的实体，也不是需求问题域中抽象概念的名词，或删除其意义描述不明确的名词</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1" action="ppaction://hlinksldjump">
                  <a:extLst>
                    <a:ext uri="{A12FA001-AC4F-418D-AE19-62706E023703}">
                      <ahyp:hlinkClr xmlns:ahyp="http://schemas.microsoft.com/office/drawing/2018/hyperlinkcolor" val="tx"/>
                    </a:ext>
                  </a:extLst>
                </a:hlinkClick>
              </a:rPr>
              <a:t>删除指代系统本身的名词</a:t>
            </a:r>
            <a:endParaRPr lang="zh-CN" altLang="en-US" sz="2000" b="1">
              <a:latin typeface="等线" panose="02010600030101010101" charset="-122"/>
              <a:ea typeface="等线" panose="02010600030101010101" charset="-122"/>
              <a:cs typeface="等线" panose="02010600030101010101" charset="-122"/>
            </a:endParaRPr>
          </a:p>
        </p:txBody>
      </p:sp>
      <p:sp>
        <p:nvSpPr>
          <p:cNvPr id="9" name="Rectangle 7">
            <a:extLst>
              <a:ext uri="{FF2B5EF4-FFF2-40B4-BE49-F238E27FC236}">
                <a16:creationId xmlns:a16="http://schemas.microsoft.com/office/drawing/2014/main" id="{31924071-AFB6-5392-EFFF-343320593343}"/>
              </a:ext>
            </a:extLst>
          </p:cNvPr>
          <p:cNvSpPr>
            <a:spLocks noGrp="1"/>
          </p:cNvSpPr>
          <p:nvPr>
            <p:ph idx="1"/>
            <p:custDataLst>
              <p:tags r:id="rId4"/>
            </p:custDataLst>
          </p:nvPr>
        </p:nvSpPr>
        <p:spPr>
          <a:xfrm>
            <a:off x="352011" y="1233710"/>
            <a:ext cx="802273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类的设计（筛选名词</a:t>
            </a:r>
            <a:r>
              <a:rPr kumimoji="1" lang="en-US" altLang="zh-CN" sz="2700" b="1" dirty="0">
                <a:solidFill>
                  <a:srgbClr val="104EA2"/>
                </a:solidFill>
              </a:rPr>
              <a:t>/</a:t>
            </a:r>
            <a:r>
              <a:rPr kumimoji="1" lang="zh-CN" altLang="en-US" sz="2700" b="1" dirty="0">
                <a:solidFill>
                  <a:srgbClr val="104EA2"/>
                </a:solidFill>
              </a:rPr>
              <a:t>名词短语原则）</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78</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5/24</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4"/>
            </p:custDataLst>
            <p:extLst>
              <p:ext uri="{D42A27DB-BD31-4B8C-83A1-F6EECF244321}">
                <p14:modId xmlns:p14="http://schemas.microsoft.com/office/powerpoint/2010/main" val="4082787694"/>
              </p:ext>
            </p:extLst>
          </p:nvPr>
        </p:nvGraphicFramePr>
        <p:xfrm>
          <a:off x="284480" y="1674495"/>
          <a:ext cx="8613140" cy="48234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20000"/>
                    </a:ext>
                  </a:extLst>
                </a:gridCol>
                <a:gridCol w="1614170">
                  <a:extLst>
                    <a:ext uri="{9D8B030D-6E8A-4147-A177-3AD203B41FA5}">
                      <a16:colId xmlns:a16="http://schemas.microsoft.com/office/drawing/2014/main" val="20001"/>
                    </a:ext>
                  </a:extLst>
                </a:gridCol>
                <a:gridCol w="2526030">
                  <a:extLst>
                    <a:ext uri="{9D8B030D-6E8A-4147-A177-3AD203B41FA5}">
                      <a16:colId xmlns:a16="http://schemas.microsoft.com/office/drawing/2014/main" val="20002"/>
                    </a:ext>
                  </a:extLst>
                </a:gridCol>
                <a:gridCol w="1793240">
                  <a:extLst>
                    <a:ext uri="{9D8B030D-6E8A-4147-A177-3AD203B41FA5}">
                      <a16:colId xmlns:a16="http://schemas.microsoft.com/office/drawing/2014/main" val="20003"/>
                    </a:ext>
                  </a:extLst>
                </a:gridCol>
              </a:tblGrid>
              <a:tr h="40005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Bright Fresh Milk</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order</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country of origin</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list</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16891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store </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butterfat</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quantiti</a:t>
                      </a:r>
                      <a:r>
                        <a:rPr lang="en-US" sz="2300" b="1">
                          <a:solidFill>
                            <a:srgbClr val="FF0000"/>
                          </a:solidFill>
                          <a:latin typeface="Times New Roman" panose="02020603050405020304" pitchFamily="18" charset="0"/>
                          <a:cs typeface="Times New Roman" panose="02020603050405020304" pitchFamily="18" charset="0"/>
                        </a:rPr>
                        <a:t>es</a:t>
                      </a:r>
                      <a:endParaRPr lang="en-US" alt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pure milk</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protein</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total cost</a:t>
                      </a: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countri</a:t>
                      </a:r>
                      <a:r>
                        <a:rPr lang="en-US" sz="2300" b="1">
                          <a:solidFill>
                            <a:srgbClr val="FF0000"/>
                          </a:solidFill>
                          <a:latin typeface="Times New Roman" panose="02020603050405020304" pitchFamily="18" charset="0"/>
                          <a:cs typeface="Times New Roman" panose="02020603050405020304" pitchFamily="18" charset="0"/>
                        </a:rPr>
                        <a:t>es</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information</a:t>
                      </a:r>
                      <a:endParaRPr lang="en-US" sz="2300" b="1">
                        <a:solidFill>
                          <a:schemeClr val="accent4"/>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milk drink</a:t>
                      </a:r>
                    </a:p>
                  </a:txBody>
                  <a:tcPr marL="12700" marR="12700" marT="12700" anchor="ctr"/>
                </a:tc>
                <a:tc>
                  <a:txBody>
                    <a:bodyPr/>
                    <a:lstStyle/>
                    <a:p>
                      <a:pPr algn="l">
                        <a:lnSpc>
                          <a:spcPct val="100000"/>
                        </a:lnSpc>
                        <a:buClrTx/>
                        <a:buSzTx/>
                        <a:buFontTx/>
                        <a:buNone/>
                      </a:pPr>
                      <a:r>
                        <a:rPr lang="en-US" sz="2300" b="1">
                          <a:solidFill>
                            <a:schemeClr val="tx1"/>
                          </a:solidFill>
                          <a:latin typeface="Times New Roman" panose="02020603050405020304" pitchFamily="18" charset="0"/>
                          <a:cs typeface="Times New Roman" panose="02020603050405020304" pitchFamily="18" charset="0"/>
                        </a:rPr>
                        <a:t>example</a:t>
                      </a:r>
                    </a:p>
                  </a:txBody>
                  <a:tcPr marL="12700" marR="12700" marT="12700" anchor="ctr"/>
                </a:tc>
                <a:extLst>
                  <a:ext uri="{0D108BD9-81ED-4DB2-BD59-A6C34878D82A}">
                    <a16:rowId xmlns:a16="http://schemas.microsoft.com/office/drawing/2014/main" val="10003"/>
                  </a:ext>
                </a:extLst>
              </a:tr>
              <a:tr h="168910">
                <a:tc>
                  <a:txBody>
                    <a:bodyPr/>
                    <a:lstStyle/>
                    <a:p>
                      <a:pPr indent="0">
                        <a:lnSpc>
                          <a:spcPct val="100000"/>
                        </a:lnSpc>
                        <a:buNone/>
                      </a:pPr>
                      <a:r>
                        <a:rPr lang="en-US" sz="2300" b="1">
                          <a:solidFill>
                            <a:schemeClr val="tx1"/>
                          </a:solidFill>
                          <a:uFillTx/>
                          <a:latin typeface="Times New Roman" panose="02020603050405020304" pitchFamily="18" charset="0"/>
                          <a:cs typeface="Times New Roman" panose="02020603050405020304" pitchFamily="18" charset="0"/>
                        </a:rPr>
                        <a:t>globe</a:t>
                      </a:r>
                      <a:endParaRPr lang="en-US" altLang="en-US" sz="2300" b="1">
                        <a:solidFill>
                          <a:schemeClr val="tx1"/>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product</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flavor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sale item</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extLst>
                  <a:ext uri="{0D108BD9-81ED-4DB2-BD59-A6C34878D82A}">
                    <a16:rowId xmlns:a16="http://schemas.microsoft.com/office/drawing/2014/main" val="10004"/>
                  </a:ext>
                </a:extLst>
              </a:tr>
              <a:tr h="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milk drink</a:t>
                      </a:r>
                      <a:r>
                        <a:rPr lang="en-US" sz="2300" b="1">
                          <a:solidFill>
                            <a:srgbClr val="FF0000"/>
                          </a:solidFill>
                          <a:latin typeface="Times New Roman" panose="02020603050405020304" pitchFamily="18" charset="0"/>
                          <a:cs typeface="Times New Roman" panose="02020603050405020304" pitchFamily="18" charset="0"/>
                        </a:rPr>
                        <a:t>s</a:t>
                      </a:r>
                      <a:endParaRPr lang="en-US" altLang="en-US" sz="2300" b="1">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code</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sugar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total</a:t>
                      </a: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yogurt </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description</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type</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quantity</a:t>
                      </a:r>
                    </a:p>
                  </a:txBody>
                  <a:tcPr marL="12700" marR="12700" marT="12700" anchor="ctr"/>
                </a:tc>
                <a:extLst>
                  <a:ext uri="{0D108BD9-81ED-4DB2-BD59-A6C34878D82A}">
                    <a16:rowId xmlns:a16="http://schemas.microsoft.com/office/drawing/2014/main" val="10006"/>
                  </a:ext>
                </a:extLst>
              </a:tr>
              <a:tr h="75946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jelly</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price</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dilute concentration</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order total</a:t>
                      </a:r>
                    </a:p>
                  </a:txBody>
                  <a:tcPr/>
                </a:tc>
                <a:extLst>
                  <a:ext uri="{0D108BD9-81ED-4DB2-BD59-A6C34878D82A}">
                    <a16:rowId xmlns:a16="http://schemas.microsoft.com/office/drawing/2014/main" val="10007"/>
                  </a:ext>
                </a:extLst>
              </a:tr>
              <a:tr h="285115">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Bright Fresh Milk System</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production date</a:t>
                      </a:r>
                    </a:p>
                  </a:txBody>
                  <a:tcPr marL="12700" marR="12700" marT="12700" anchor="ctr"/>
                </a:tc>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a current order</a:t>
                      </a:r>
                    </a:p>
                  </a:txBody>
                  <a:tcPr marL="12700" marR="12700" marT="12700" anchor="ctr"/>
                </a:tc>
                <a:tc>
                  <a:txBody>
                    <a:bodyPr/>
                    <a:lstStyle/>
                    <a:p>
                      <a:pPr>
                        <a:lnSpc>
                          <a:spcPct val="100000"/>
                        </a:lnSpc>
                        <a:buNone/>
                      </a:pPr>
                      <a:endParaRPr lang="zh-CN" altLang="en-US" sz="23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0">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product catalog</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buClrTx/>
                        <a:buSzTx/>
                        <a:buFontTx/>
                        <a:buNone/>
                      </a:pPr>
                      <a:r>
                        <a:rPr lang="en-US" sz="2300" b="1">
                          <a:solidFill>
                            <a:srgbClr val="000000"/>
                          </a:solidFill>
                          <a:latin typeface="Times New Roman" panose="02020603050405020304" pitchFamily="18" charset="0"/>
                          <a:cs typeface="Times New Roman" panose="02020603050405020304" pitchFamily="18" charset="0"/>
                        </a:rPr>
                        <a:t>shelf life</a:t>
                      </a:r>
                    </a:p>
                  </a:txBody>
                  <a:tcPr marL="12700" marR="12700" marT="12700" anchor="ctr"/>
                </a:tc>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system</a:t>
                      </a:r>
                    </a:p>
                  </a:txBody>
                  <a:tcPr marL="12700" marR="12700" marT="12700" anchor="ctr"/>
                </a:tc>
                <a:tc>
                  <a:txBody>
                    <a:bodyPr/>
                    <a:lstStyle/>
                    <a:p>
                      <a:pPr>
                        <a:buNone/>
                      </a:pPr>
                      <a:endParaRPr lang="zh-CN" altLang="en-US" sz="23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18" name="内容占位符 2"/>
          <p:cNvSpPr>
            <a:spLocks noGrp="1"/>
          </p:cNvSpPr>
          <p:nvPr>
            <p:custDataLst>
              <p:tags r:id="rId5"/>
            </p:custDataLst>
          </p:nvPr>
        </p:nvSpPr>
        <p:spPr>
          <a:xfrm>
            <a:off x="349885" y="1150620"/>
            <a:ext cx="865695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hlinkClick r:id="rId9" action="ppaction://hlinksldjump"/>
              </a:rPr>
              <a:t>鲜牛奶系统</a:t>
            </a:r>
            <a:r>
              <a:rPr kumimoji="1" lang="en-US" altLang="zh-CN" sz="2800" b="1" dirty="0">
                <a:hlinkClick r:id="rId9" action="ppaction://hlinksldjump"/>
              </a:rPr>
              <a:t>—</a:t>
            </a:r>
            <a:r>
              <a:rPr kumimoji="1" lang="zh-CN" altLang="en-US" sz="2800" b="1" dirty="0">
                <a:hlinkClick r:id="rId9" action="ppaction://hlinksldjump"/>
              </a:rPr>
              <a:t>类的设计</a:t>
            </a:r>
            <a:r>
              <a:rPr kumimoji="1" lang="en-US" altLang="zh-CN" sz="2800" b="1" dirty="0">
                <a:hlinkClick r:id="rId9" action="ppaction://hlinksldjump"/>
              </a:rPr>
              <a:t>(</a:t>
            </a:r>
            <a:r>
              <a:rPr kumimoji="1" lang="zh-CN" altLang="en-US" sz="2800" b="1" dirty="0">
                <a:hlinkClick r:id="rId9" action="ppaction://hlinksldjump"/>
              </a:rPr>
              <a:t>筛选</a:t>
            </a:r>
            <a:r>
              <a:rPr kumimoji="1" lang="zh-CN" altLang="en-US" sz="2800" dirty="0">
                <a:sym typeface="+mn-ea"/>
                <a:hlinkClick r:id="rId9" action="ppaction://hlinksldjump"/>
              </a:rPr>
              <a:t>原则</a:t>
            </a:r>
            <a:r>
              <a:rPr kumimoji="1" lang="en-US" altLang="zh-CN" sz="2800" dirty="0">
                <a:latin typeface="Calibri" panose="020F0502020204030204" charset="0"/>
                <a:sym typeface="+mn-ea"/>
                <a:hlinkClick r:id="rId9" action="ppaction://hlinksldjump"/>
              </a:rPr>
              <a:t>①</a:t>
            </a:r>
            <a:r>
              <a:rPr kumimoji="1" lang="en-US" altLang="zh-CN" sz="2800" b="1" dirty="0">
                <a:hlinkClick r:id="rId9" action="ppaction://hlinksldjump"/>
              </a:rPr>
              <a:t>)</a:t>
            </a:r>
            <a:endParaRPr kumimoji="1" lang="en-US" altLang="zh-CN" sz="2800" b="1"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79</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4/24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630680"/>
            <a:ext cx="8366125" cy="4641215"/>
          </a:xfrm>
          <a:prstGeom prst="rect">
            <a:avLst/>
          </a:prstGeom>
          <a:noFill/>
          <a:ln w="9525">
            <a:noFill/>
          </a:ln>
        </p:spPr>
        <p:txBody>
          <a:bodyPr wrap="square">
            <a:noAutofit/>
          </a:bodyPr>
          <a:lstStyle/>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8" action="ppaction://hlinksldjump">
                  <a:extLst>
                    <a:ext uri="{A12FA001-AC4F-418D-AE19-62706E023703}">
                      <ahyp:hlinkClr xmlns:ahyp="http://schemas.microsoft.com/office/drawing/2018/hyperlinkcolor" val="tx"/>
                    </a:ext>
                  </a:extLst>
                </a:hlinkClick>
              </a:rPr>
              <a:t>将复数名词转换为单数形式，一般类名是单数形式</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solidFill>
                  <a:srgbClr val="C00000"/>
                </a:solidFill>
                <a:latin typeface="等线" panose="02010600030101010101" charset="-122"/>
                <a:ea typeface="等线" panose="02010600030101010101" charset="-122"/>
                <a:cs typeface="等线" panose="02010600030101010101" charset="-122"/>
              </a:rPr>
              <a:t>删除指代某个特定对象的名词（例如：张三），用泛指某一类别事物的名次代替（根据不同的应用情景，可以将张三用客户、学生等泛指类别的名次替代）</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9" action="ppaction://hlinksldjump">
                  <a:extLst>
                    <a:ext uri="{A12FA001-AC4F-418D-AE19-62706E023703}">
                      <ahyp:hlinkClr xmlns:ahyp="http://schemas.microsoft.com/office/drawing/2018/hyperlinkcolor" val="tx"/>
                    </a:ext>
                  </a:extLst>
                </a:hlinkClick>
              </a:rPr>
              <a:t>删除仅仅作为某个类属性的名词，如果名词表达的实体或抽象概念具有自己的属性，将不予删除</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删除其值可以有其它属性值进行计算的名词</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0" action="ppaction://hlinksldjump">
                  <a:extLst>
                    <a:ext uri="{A12FA001-AC4F-418D-AE19-62706E023703}">
                      <ahyp:hlinkClr xmlns:ahyp="http://schemas.microsoft.com/office/drawing/2018/hyperlinkcolor" val="tx"/>
                    </a:ext>
                  </a:extLst>
                </a:hlinkClick>
              </a:rPr>
              <a:t>删除既不是需求问题域中的实体，也不是需求问题域中抽象概念的名词，或删除其意义描述不明确的名词</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1" action="ppaction://hlinksldjump">
                  <a:extLst>
                    <a:ext uri="{A12FA001-AC4F-418D-AE19-62706E023703}">
                      <ahyp:hlinkClr xmlns:ahyp="http://schemas.microsoft.com/office/drawing/2018/hyperlinkcolor" val="tx"/>
                    </a:ext>
                  </a:extLst>
                </a:hlinkClick>
              </a:rPr>
              <a:t>删除指代系统本身的名词</a:t>
            </a:r>
            <a:endParaRPr lang="zh-CN" altLang="en-US" sz="2000" b="1">
              <a:latin typeface="等线" panose="02010600030101010101" charset="-122"/>
              <a:ea typeface="等线" panose="02010600030101010101" charset="-122"/>
              <a:cs typeface="等线" panose="02010600030101010101" charset="-122"/>
            </a:endParaRPr>
          </a:p>
        </p:txBody>
      </p:sp>
      <p:sp>
        <p:nvSpPr>
          <p:cNvPr id="9" name="Rectangle 7">
            <a:extLst>
              <a:ext uri="{FF2B5EF4-FFF2-40B4-BE49-F238E27FC236}">
                <a16:creationId xmlns:a16="http://schemas.microsoft.com/office/drawing/2014/main" id="{31924071-AFB6-5392-EFFF-343320593343}"/>
              </a:ext>
            </a:extLst>
          </p:cNvPr>
          <p:cNvSpPr>
            <a:spLocks noGrp="1"/>
          </p:cNvSpPr>
          <p:nvPr>
            <p:ph idx="1"/>
            <p:custDataLst>
              <p:tags r:id="rId4"/>
            </p:custDataLst>
          </p:nvPr>
        </p:nvSpPr>
        <p:spPr>
          <a:xfrm>
            <a:off x="352011" y="1233710"/>
            <a:ext cx="802273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类的设计（筛选名词</a:t>
            </a:r>
            <a:r>
              <a:rPr kumimoji="1" lang="en-US" altLang="zh-CN" sz="2700" b="1" dirty="0">
                <a:solidFill>
                  <a:srgbClr val="104EA2"/>
                </a:solidFill>
              </a:rPr>
              <a:t>/</a:t>
            </a:r>
            <a:r>
              <a:rPr kumimoji="1" lang="zh-CN" altLang="en-US" sz="2700" b="1" dirty="0">
                <a:solidFill>
                  <a:srgbClr val="104EA2"/>
                </a:solidFill>
              </a:rPr>
              <a:t>名词短语原则）</a:t>
            </a:r>
          </a:p>
        </p:txBody>
      </p:sp>
    </p:spTree>
    <p:extLst>
      <p:ext uri="{BB962C8B-B14F-4D97-AF65-F5344CB8AC3E}">
        <p14:creationId xmlns:p14="http://schemas.microsoft.com/office/powerpoint/2010/main" val="264098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a:t>
            </a:fld>
            <a:endParaRPr kumimoji="1" lang="zh-CN" altLang="en-US" sz="900"/>
          </a:p>
        </p:txBody>
      </p:sp>
      <p:sp>
        <p:nvSpPr>
          <p:cNvPr id="2" name="标题 1"/>
          <p:cNvSpPr>
            <a:spLocks noGrp="1"/>
          </p:cNvSpPr>
          <p:nvPr>
            <p:ph type="title"/>
          </p:nvPr>
        </p:nvSpPr>
        <p:spPr>
          <a:xfrm>
            <a:off x="137160" y="262890"/>
            <a:ext cx="65030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5/9</a:t>
            </a:r>
            <a:endParaRPr kumimoji="1" lang="zh-CN" altLang="en-US" sz="2665" dirty="0">
              <a:solidFill>
                <a:schemeClr val="bg1"/>
              </a:solidFill>
            </a:endParaRPr>
          </a:p>
        </p:txBody>
      </p:sp>
      <p:pic>
        <p:nvPicPr>
          <p:cNvPr id="11" name="西北工业大学"/>
          <p:cNvPicPr>
            <a:picLocks noChangeAspect="1"/>
          </p:cNvPicPr>
          <p:nvPr>
            <p:custDataLst>
              <p:tags r:id="rId2"/>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502920" y="1931670"/>
            <a:ext cx="4801870" cy="4309745"/>
          </a:xfrm>
          <a:prstGeom prst="rect">
            <a:avLst/>
          </a:prstGeom>
          <a:noFill/>
        </p:spPr>
        <p:txBody>
          <a:bodyPr wrap="square" rtlCol="0" anchor="t">
            <a:noAutofit/>
          </a:bodyPr>
          <a:lstStyle/>
          <a:p>
            <a:pPr marR="0" lvl="0" algn="l" defTabSz="914400" rtl="0" eaLnBrk="0" fontAlgn="base" latinLnBrk="0" hangingPunct="0">
              <a:lnSpc>
                <a:spcPct val="100000"/>
              </a:lnSpc>
              <a:spcBef>
                <a:spcPct val="20000"/>
              </a:spcBef>
              <a:spcAft>
                <a:spcPct val="0"/>
              </a:spcAft>
              <a:buClr>
                <a:srgbClr val="3B3838"/>
              </a:buClr>
              <a:buSzTx/>
              <a:defRPr/>
            </a:pPr>
            <a:r>
              <a:rPr lang="zh-CN" altLang="en-US" sz="2400" b="1" kern="0" dirty="0">
                <a:latin typeface="等线" panose="02010600030101010101" charset="-122"/>
                <a:ea typeface="等线" panose="02010600030101010101" charset="-122"/>
                <a:cs typeface="等线" panose="02010600030101010101" charset="-122"/>
                <a:sym typeface="+mn-ea"/>
              </a:rPr>
              <a:t>优点：</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C</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程序的</a:t>
            </a:r>
            <a:r>
              <a:rPr lang="zh-CN" altLang="en-US" sz="2400" b="1" kern="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执行效率高</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，仅次于汇编程序，被广泛用于系统级编程和嵌入式系统等领域。</a:t>
            </a:r>
            <a:endPar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endParaRPr>
          </a:p>
          <a:p>
            <a:pPr marR="0" lvl="0" algn="l" defTabSz="914400" rtl="0" eaLnBrk="0" fontAlgn="base" latinLnBrk="0" hangingPunct="0">
              <a:lnSpc>
                <a:spcPct val="100000"/>
              </a:lnSpc>
              <a:spcBef>
                <a:spcPts val="1224"/>
              </a:spcBef>
              <a:spcAft>
                <a:spcPct val="0"/>
              </a:spcAft>
              <a:buClr>
                <a:srgbClr val="3B3838"/>
              </a:buClr>
              <a:buSzTx/>
              <a:defRPr/>
            </a:pP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缺点：但</a:t>
            </a:r>
            <a:r>
              <a:rPr lang="en-US" altLang="zh-CN" sz="2400" b="1" kern="0" noProof="0" dirty="0">
                <a:ln>
                  <a:noFill/>
                </a:ln>
                <a:effectLst/>
                <a:uLnTx/>
                <a:uFillTx/>
                <a:latin typeface="等线" panose="02010600030101010101" charset="-122"/>
                <a:ea typeface="等线" panose="02010600030101010101" charset="-122"/>
                <a:cs typeface="等线" panose="02010600030101010101" charset="-122"/>
                <a:sym typeface="+mn-ea"/>
              </a:rPr>
              <a:t>C</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语言程序的</a:t>
            </a:r>
            <a:r>
              <a:rPr lang="zh-CN" altLang="en-US" sz="2400" b="1" kern="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设计、编程和维护的效率偏低</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，软件开发和维护的</a:t>
            </a:r>
            <a:r>
              <a:rPr lang="zh-CN" altLang="en-US" sz="2400" b="1" kern="0" noProof="0" dirty="0">
                <a:ln>
                  <a:noFill/>
                </a:ln>
                <a:solidFill>
                  <a:srgbClr val="C00000"/>
                </a:solidFill>
                <a:effectLst/>
                <a:uLnTx/>
                <a:uFillTx/>
                <a:latin typeface="等线" panose="02010600030101010101" charset="-122"/>
                <a:ea typeface="等线" panose="02010600030101010101" charset="-122"/>
                <a:cs typeface="等线" panose="02010600030101010101" charset="-122"/>
                <a:sym typeface="+mn-ea"/>
              </a:rPr>
              <a:t>代价大</a:t>
            </a:r>
            <a:r>
              <a:rPr lang="zh-CN" altLang="en-US" sz="2400" b="1" kern="0" noProof="0" dirty="0">
                <a:ln>
                  <a:noFill/>
                </a:ln>
                <a:effectLst/>
                <a:uLnTx/>
                <a:uFillTx/>
                <a:latin typeface="等线" panose="02010600030101010101" charset="-122"/>
                <a:ea typeface="等线" panose="02010600030101010101" charset="-122"/>
                <a:cs typeface="等线" panose="02010600030101010101" charset="-122"/>
                <a:sym typeface="+mn-ea"/>
              </a:rPr>
              <a:t>。</a:t>
            </a:r>
          </a:p>
          <a:p>
            <a:pPr marL="450850" indent="-436880" eaLnBrk="0" fontAlgn="base" hangingPunct="0">
              <a:spcBef>
                <a:spcPct val="20000"/>
              </a:spcBef>
              <a:spcAft>
                <a:spcPct val="0"/>
              </a:spcAft>
              <a:buClr>
                <a:srgbClr val="3B3838"/>
              </a:buClr>
              <a:buFont typeface="Arial" panose="020B0604020202020204" pitchFamily="34" charset="0"/>
              <a:buChar char="•"/>
              <a:defRPr/>
            </a:pPr>
            <a:endParaRPr lang="en-US" altLang="zh-CN" sz="2400" b="1" kern="0" noProof="0" dirty="0">
              <a:ln>
                <a:noFill/>
              </a:ln>
              <a:solidFill>
                <a:schemeClr val="accent1"/>
              </a:solidFill>
              <a:effectLst/>
              <a:uLnTx/>
              <a:uFillTx/>
              <a:latin typeface="等线" panose="02010600030101010101" charset="-122"/>
              <a:ea typeface="等线" panose="02010600030101010101" charset="-122"/>
              <a:cs typeface="等线" panose="02010600030101010101" charset="-122"/>
              <a:sym typeface="+mn-ea"/>
            </a:endParaRPr>
          </a:p>
          <a:p>
            <a:pPr marL="356870" indent="-342900" eaLnBrk="0" fontAlgn="base" hangingPunct="0">
              <a:spcBef>
                <a:spcPct val="20000"/>
              </a:spcBef>
              <a:spcAft>
                <a:spcPct val="0"/>
              </a:spcAft>
              <a:buClr>
                <a:srgbClr val="3B3838"/>
              </a:buClr>
              <a:buFont typeface="Arial" panose="020B0604020202020204" pitchFamily="34" charset="0"/>
              <a:buChar char="•"/>
              <a:defRPr/>
            </a:pPr>
            <a:r>
              <a:rPr lang="zh-CN" altLang="en-US" sz="2400" b="1" kern="0" noProof="0" dirty="0">
                <a:ln>
                  <a:noFill/>
                </a:ln>
                <a:solidFill>
                  <a:srgbClr val="104EA2"/>
                </a:solidFill>
                <a:effectLst/>
                <a:uLnTx/>
                <a:uFillTx/>
                <a:latin typeface="等线" panose="02010600030101010101" charset="-122"/>
                <a:ea typeface="等线" panose="02010600030101010101" charset="-122"/>
                <a:cs typeface="等线" panose="02010600030101010101" charset="-122"/>
                <a:sym typeface="+mn-ea"/>
              </a:rPr>
              <a:t>模块化设计</a:t>
            </a:r>
            <a:endParaRPr kumimoji="0" lang="zh-CN" altLang="en-US" sz="2400" b="1" i="0" u="none" strike="noStrike" kern="0" cap="none" spc="0" normalizeH="0" baseline="0" noProof="0" dirty="0">
              <a:ln>
                <a:noFill/>
              </a:ln>
              <a:solidFill>
                <a:srgbClr val="104EA2"/>
              </a:solidFill>
              <a:effectLst/>
              <a:uLnTx/>
              <a:uFillTx/>
              <a:latin typeface="等线" panose="02010600030101010101" charset="-122"/>
              <a:ea typeface="等线" panose="02010600030101010101" charset="-122"/>
              <a:cs typeface="等线" panose="02010600030101010101" charset="-122"/>
            </a:endParaRPr>
          </a:p>
          <a:p>
            <a:pPr marL="356870" indent="-342900" eaLnBrk="0" fontAlgn="base" hangingPunct="0">
              <a:spcBef>
                <a:spcPct val="20000"/>
              </a:spcBef>
              <a:spcAft>
                <a:spcPct val="0"/>
              </a:spcAft>
              <a:buClr>
                <a:srgbClr val="3B3838"/>
              </a:buClr>
              <a:buFont typeface="Arial" panose="020B0604020202020204" pitchFamily="34" charset="0"/>
              <a:buChar char="•"/>
              <a:defRPr/>
            </a:pPr>
            <a:r>
              <a:rPr lang="zh-CN" altLang="en-US" sz="2400" b="1" kern="0" noProof="0" dirty="0">
                <a:ln>
                  <a:noFill/>
                </a:ln>
                <a:solidFill>
                  <a:srgbClr val="104EA2"/>
                </a:solidFill>
                <a:effectLst/>
                <a:uLnTx/>
                <a:uFillTx/>
                <a:latin typeface="等线" panose="02010600030101010101" charset="-122"/>
                <a:ea typeface="等线" panose="02010600030101010101" charset="-122"/>
                <a:cs typeface="等线" panose="02010600030101010101" charset="-122"/>
                <a:sym typeface="+mn-ea"/>
              </a:rPr>
              <a:t>抽象封装</a:t>
            </a:r>
          </a:p>
          <a:p>
            <a:pPr marL="356870" indent="-342900" eaLnBrk="0" fontAlgn="base" hangingPunct="0">
              <a:spcBef>
                <a:spcPct val="20000"/>
              </a:spcBef>
              <a:spcAft>
                <a:spcPct val="0"/>
              </a:spcAft>
              <a:buClr>
                <a:srgbClr val="3B3838"/>
              </a:buClr>
              <a:buFont typeface="Arial" panose="020B0604020202020204" pitchFamily="34" charset="0"/>
              <a:buChar char="•"/>
              <a:defRPr/>
            </a:pPr>
            <a:r>
              <a:rPr lang="zh-CN" altLang="en-US" sz="2400" b="1" kern="0" noProof="0" dirty="0">
                <a:ln>
                  <a:noFill/>
                </a:ln>
                <a:solidFill>
                  <a:srgbClr val="104EA2"/>
                </a:solidFill>
                <a:effectLst/>
                <a:uLnTx/>
                <a:uFillTx/>
                <a:latin typeface="等线" panose="02010600030101010101" charset="-122"/>
                <a:ea typeface="等线" panose="02010600030101010101" charset="-122"/>
                <a:cs typeface="等线" panose="02010600030101010101" charset="-122"/>
                <a:sym typeface="+mn-ea"/>
              </a:rPr>
              <a:t>可复用的粒度</a:t>
            </a:r>
          </a:p>
        </p:txBody>
      </p:sp>
      <p:grpSp>
        <p:nvGrpSpPr>
          <p:cNvPr id="15" name="组合 14"/>
          <p:cNvGrpSpPr/>
          <p:nvPr/>
        </p:nvGrpSpPr>
        <p:grpSpPr>
          <a:xfrm>
            <a:off x="5304790" y="1912303"/>
            <a:ext cx="3470910" cy="3802380"/>
            <a:chOff x="-924242" y="1169495"/>
            <a:chExt cx="4048442" cy="4059706"/>
          </a:xfrm>
        </p:grpSpPr>
        <p:pic>
          <p:nvPicPr>
            <p:cNvPr id="36878" name="图片 5"/>
            <p:cNvPicPr>
              <a:picLocks noChangeAspect="1"/>
            </p:cNvPicPr>
            <p:nvPr>
              <p:custDataLst>
                <p:tags r:id="rId5"/>
              </p:custDataLst>
            </p:nvPr>
          </p:nvPicPr>
          <p:blipFill>
            <a:blip r:embed="rId10"/>
            <a:stretch>
              <a:fillRect/>
            </a:stretch>
          </p:blipFill>
          <p:spPr>
            <a:xfrm>
              <a:off x="-924242" y="1169495"/>
              <a:ext cx="4048442" cy="4059706"/>
            </a:xfrm>
            <a:prstGeom prst="rect">
              <a:avLst/>
            </a:prstGeom>
            <a:noFill/>
            <a:ln w="9525">
              <a:noFill/>
            </a:ln>
          </p:spPr>
        </p:pic>
        <p:sp>
          <p:nvSpPr>
            <p:cNvPr id="36879" name="文本框 6"/>
            <p:cNvSpPr txBox="1"/>
            <p:nvPr>
              <p:custDataLst>
                <p:tags r:id="rId6"/>
              </p:custDataLst>
            </p:nvPr>
          </p:nvSpPr>
          <p:spPr>
            <a:xfrm>
              <a:off x="1331640" y="1331245"/>
              <a:ext cx="1354802" cy="393225"/>
            </a:xfrm>
            <a:prstGeom prst="rect">
              <a:avLst/>
            </a:prstGeom>
            <a:noFill/>
            <a:ln w="9525">
              <a:noFill/>
            </a:ln>
          </p:spPr>
          <p:txBody>
            <a:bodyPr anchor="t" anchorCtr="0">
              <a:spAutoFit/>
            </a:bodyPr>
            <a:lstStyle/>
            <a:p>
              <a:pPr eaLnBrk="0" hangingPunct="0"/>
              <a:r>
                <a:rPr lang="en-US" altLang="zh-CN" dirty="0">
                  <a:latin typeface="Times New Roman" panose="02020603050405020304" pitchFamily="18" charset="0"/>
                </a:rPr>
                <a:t>Triangle.c</a:t>
              </a:r>
              <a:endParaRPr lang="zh-CN" altLang="en-US" dirty="0">
                <a:latin typeface="Times New Roman" panose="02020603050405020304" pitchFamily="18" charset="0"/>
                <a:ea typeface="宋体" panose="02010600030101010101" pitchFamily="2" charset="-122"/>
              </a:endParaRPr>
            </a:p>
          </p:txBody>
        </p:sp>
      </p:grpSp>
      <p:sp>
        <p:nvSpPr>
          <p:cNvPr id="8" name="Rectangle 7">
            <a:extLst>
              <a:ext uri="{FF2B5EF4-FFF2-40B4-BE49-F238E27FC236}">
                <a16:creationId xmlns:a16="http://schemas.microsoft.com/office/drawing/2014/main" id="{FEE1F31C-1FE0-E8A3-0EE5-FB06A66A04E0}"/>
              </a:ext>
            </a:extLst>
          </p:cNvPr>
          <p:cNvSpPr>
            <a:spLocks noGrp="1"/>
          </p:cNvSpPr>
          <p:nvPr>
            <p:ph idx="1"/>
            <p:custDataLst>
              <p:tags r:id="rId4"/>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en-US" altLang="zh-CN" sz="2700" b="1" dirty="0">
                <a:solidFill>
                  <a:srgbClr val="104EA2"/>
                </a:solidFill>
              </a:rPr>
              <a:t>C语言面向过程(或结构)编程回顾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80</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5/24</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4"/>
            </p:custDataLst>
          </p:nvPr>
        </p:nvGraphicFramePr>
        <p:xfrm>
          <a:off x="284480" y="1674495"/>
          <a:ext cx="8613140" cy="48234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20000"/>
                    </a:ext>
                  </a:extLst>
                </a:gridCol>
                <a:gridCol w="1614170">
                  <a:extLst>
                    <a:ext uri="{9D8B030D-6E8A-4147-A177-3AD203B41FA5}">
                      <a16:colId xmlns:a16="http://schemas.microsoft.com/office/drawing/2014/main" val="20001"/>
                    </a:ext>
                  </a:extLst>
                </a:gridCol>
                <a:gridCol w="2526030">
                  <a:extLst>
                    <a:ext uri="{9D8B030D-6E8A-4147-A177-3AD203B41FA5}">
                      <a16:colId xmlns:a16="http://schemas.microsoft.com/office/drawing/2014/main" val="20002"/>
                    </a:ext>
                  </a:extLst>
                </a:gridCol>
                <a:gridCol w="1793240">
                  <a:extLst>
                    <a:ext uri="{9D8B030D-6E8A-4147-A177-3AD203B41FA5}">
                      <a16:colId xmlns:a16="http://schemas.microsoft.com/office/drawing/2014/main" val="20003"/>
                    </a:ext>
                  </a:extLst>
                </a:gridCol>
              </a:tblGrid>
              <a:tr h="40005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Bright Fresh Milk</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order</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country of origin</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list</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16891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store </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butterfat</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quantiti</a:t>
                      </a:r>
                      <a:r>
                        <a:rPr lang="en-US" sz="2300" b="1">
                          <a:solidFill>
                            <a:srgbClr val="FF0000"/>
                          </a:solidFill>
                          <a:latin typeface="Times New Roman" panose="02020603050405020304" pitchFamily="18" charset="0"/>
                          <a:cs typeface="Times New Roman" panose="02020603050405020304" pitchFamily="18" charset="0"/>
                        </a:rPr>
                        <a:t>es</a:t>
                      </a:r>
                      <a:endParaRPr lang="en-US" alt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pure milk</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protein</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total cost</a:t>
                      </a: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countri</a:t>
                      </a:r>
                      <a:r>
                        <a:rPr lang="en-US" sz="2300" b="1">
                          <a:solidFill>
                            <a:srgbClr val="FF0000"/>
                          </a:solidFill>
                          <a:latin typeface="Times New Roman" panose="02020603050405020304" pitchFamily="18" charset="0"/>
                          <a:cs typeface="Times New Roman" panose="02020603050405020304" pitchFamily="18" charset="0"/>
                        </a:rPr>
                        <a:t>es</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information</a:t>
                      </a:r>
                      <a:endParaRPr lang="en-US" sz="2300" b="1">
                        <a:solidFill>
                          <a:schemeClr val="accent4"/>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milk drink</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example</a:t>
                      </a:r>
                    </a:p>
                  </a:txBody>
                  <a:tcPr marL="12700" marR="12700" marT="12700" anchor="ctr"/>
                </a:tc>
                <a:extLst>
                  <a:ext uri="{0D108BD9-81ED-4DB2-BD59-A6C34878D82A}">
                    <a16:rowId xmlns:a16="http://schemas.microsoft.com/office/drawing/2014/main" val="10003"/>
                  </a:ext>
                </a:extLst>
              </a:tr>
              <a:tr h="168910">
                <a:tc>
                  <a:txBody>
                    <a:bodyPr/>
                    <a:lstStyle/>
                    <a:p>
                      <a:pPr indent="0">
                        <a:lnSpc>
                          <a:spcPct val="100000"/>
                        </a:lnSpc>
                        <a:buNone/>
                      </a:pPr>
                      <a:r>
                        <a:rPr lang="en-US" sz="2300" b="1">
                          <a:solidFill>
                            <a:schemeClr val="tx1"/>
                          </a:solidFill>
                          <a:uFillTx/>
                          <a:latin typeface="Times New Roman" panose="02020603050405020304" pitchFamily="18" charset="0"/>
                          <a:cs typeface="Times New Roman" panose="02020603050405020304" pitchFamily="18" charset="0"/>
                        </a:rPr>
                        <a:t>globe</a:t>
                      </a:r>
                      <a:endParaRPr lang="en-US" altLang="en-US" sz="2300" b="1">
                        <a:solidFill>
                          <a:schemeClr val="tx1"/>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product</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flavor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sale item</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extLst>
                  <a:ext uri="{0D108BD9-81ED-4DB2-BD59-A6C34878D82A}">
                    <a16:rowId xmlns:a16="http://schemas.microsoft.com/office/drawing/2014/main" val="10004"/>
                  </a:ext>
                </a:extLst>
              </a:tr>
              <a:tr h="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milk drink</a:t>
                      </a:r>
                      <a:r>
                        <a:rPr lang="en-US" sz="2300" b="1">
                          <a:solidFill>
                            <a:srgbClr val="FF0000"/>
                          </a:solidFill>
                          <a:latin typeface="Times New Roman" panose="02020603050405020304" pitchFamily="18" charset="0"/>
                          <a:cs typeface="Times New Roman" panose="02020603050405020304" pitchFamily="18" charset="0"/>
                        </a:rPr>
                        <a:t>s</a:t>
                      </a:r>
                      <a:endParaRPr lang="en-US" altLang="en-US" sz="2300" b="1">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code</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sugar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total</a:t>
                      </a: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yogurt </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description</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type</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quantity</a:t>
                      </a:r>
                    </a:p>
                  </a:txBody>
                  <a:tcPr marL="12700" marR="12700" marT="12700" anchor="ctr"/>
                </a:tc>
                <a:extLst>
                  <a:ext uri="{0D108BD9-81ED-4DB2-BD59-A6C34878D82A}">
                    <a16:rowId xmlns:a16="http://schemas.microsoft.com/office/drawing/2014/main" val="10006"/>
                  </a:ext>
                </a:extLst>
              </a:tr>
              <a:tr h="75946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jelly</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price</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dilute concentration</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order total</a:t>
                      </a:r>
                    </a:p>
                  </a:txBody>
                  <a:tcPr/>
                </a:tc>
                <a:extLst>
                  <a:ext uri="{0D108BD9-81ED-4DB2-BD59-A6C34878D82A}">
                    <a16:rowId xmlns:a16="http://schemas.microsoft.com/office/drawing/2014/main" val="10007"/>
                  </a:ext>
                </a:extLst>
              </a:tr>
              <a:tr h="285115">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Bright Fresh Milk System</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production date</a:t>
                      </a:r>
                    </a:p>
                  </a:txBody>
                  <a:tcPr marL="12700" marR="12700" marT="12700" anchor="ctr"/>
                </a:tc>
                <a:tc>
                  <a:txBody>
                    <a:bodyPr/>
                    <a:lstStyle/>
                    <a:p>
                      <a:pPr indent="0">
                        <a:lnSpc>
                          <a:spcPct val="100000"/>
                        </a:lnSpc>
                        <a:buNone/>
                      </a:pPr>
                      <a:r>
                        <a:rPr lang="en-US" sz="2300" b="1">
                          <a:solidFill>
                            <a:srgbClr val="0070C0"/>
                          </a:solidFill>
                          <a:latin typeface="Times New Roman" panose="02020603050405020304" pitchFamily="18" charset="0"/>
                          <a:cs typeface="Times New Roman" panose="02020603050405020304" pitchFamily="18" charset="0"/>
                        </a:rPr>
                        <a:t>a current order</a:t>
                      </a:r>
                    </a:p>
                  </a:txBody>
                  <a:tcPr marL="12700" marR="12700" marT="12700" anchor="ctr"/>
                </a:tc>
                <a:tc>
                  <a:txBody>
                    <a:bodyPr/>
                    <a:lstStyle/>
                    <a:p>
                      <a:pPr>
                        <a:lnSpc>
                          <a:spcPct val="100000"/>
                        </a:lnSpc>
                        <a:buNone/>
                      </a:pPr>
                      <a:endParaRPr lang="zh-CN" altLang="en-US" sz="23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0">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product catalog</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buClrTx/>
                        <a:buSzTx/>
                        <a:buFontTx/>
                        <a:buNone/>
                      </a:pPr>
                      <a:r>
                        <a:rPr lang="en-US" sz="2300" b="1">
                          <a:solidFill>
                            <a:srgbClr val="000000"/>
                          </a:solidFill>
                          <a:latin typeface="Times New Roman" panose="02020603050405020304" pitchFamily="18" charset="0"/>
                          <a:cs typeface="Times New Roman" panose="02020603050405020304" pitchFamily="18" charset="0"/>
                        </a:rPr>
                        <a:t>shelf life</a:t>
                      </a:r>
                    </a:p>
                  </a:txBody>
                  <a:tcPr marL="12700" marR="12700" marT="12700" anchor="ctr"/>
                </a:tc>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system</a:t>
                      </a:r>
                    </a:p>
                  </a:txBody>
                  <a:tcPr marL="12700" marR="12700" marT="12700" anchor="ctr"/>
                </a:tc>
                <a:tc>
                  <a:txBody>
                    <a:bodyPr/>
                    <a:lstStyle/>
                    <a:p>
                      <a:pPr>
                        <a:buNone/>
                      </a:pPr>
                      <a:endParaRPr lang="zh-CN" altLang="en-US" sz="23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18" name="内容占位符 2"/>
          <p:cNvSpPr>
            <a:spLocks noGrp="1"/>
          </p:cNvSpPr>
          <p:nvPr>
            <p:custDataLst>
              <p:tags r:id="rId5"/>
            </p:custDataLst>
          </p:nvPr>
        </p:nvSpPr>
        <p:spPr>
          <a:xfrm>
            <a:off x="349885" y="1150620"/>
            <a:ext cx="865695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hlinkClick r:id="rId9" action="ppaction://hlinksldjump"/>
              </a:rPr>
              <a:t>鲜牛奶系统</a:t>
            </a:r>
            <a:r>
              <a:rPr kumimoji="1" lang="en-US" altLang="zh-CN" sz="2800" b="1" dirty="0">
                <a:hlinkClick r:id="rId9" action="ppaction://hlinksldjump"/>
              </a:rPr>
              <a:t>—</a:t>
            </a:r>
            <a:r>
              <a:rPr kumimoji="1" lang="zh-CN" altLang="en-US" sz="2800" b="1" dirty="0">
                <a:hlinkClick r:id="rId9" action="ppaction://hlinksldjump"/>
              </a:rPr>
              <a:t>类的设计</a:t>
            </a:r>
            <a:r>
              <a:rPr kumimoji="1" lang="en-US" altLang="zh-CN" sz="2800" b="1" dirty="0">
                <a:hlinkClick r:id="rId9" action="ppaction://hlinksldjump"/>
              </a:rPr>
              <a:t>(</a:t>
            </a:r>
            <a:r>
              <a:rPr kumimoji="1" lang="zh-CN" altLang="en-US" sz="2800" b="1" dirty="0">
                <a:hlinkClick r:id="rId9" action="ppaction://hlinksldjump"/>
              </a:rPr>
              <a:t>筛选</a:t>
            </a:r>
            <a:r>
              <a:rPr kumimoji="1" lang="zh-CN" altLang="en-US" sz="2800" dirty="0">
                <a:sym typeface="+mn-ea"/>
                <a:hlinkClick r:id="rId9" action="ppaction://hlinksldjump"/>
              </a:rPr>
              <a:t>原则</a:t>
            </a:r>
            <a:r>
              <a:rPr kumimoji="1" lang="en-US" altLang="zh-CN" sz="2800" dirty="0">
                <a:latin typeface="Calibri" panose="020F0502020204030204" charset="0"/>
                <a:sym typeface="+mn-ea"/>
                <a:hlinkClick r:id="rId9" action="ppaction://hlinksldjump"/>
              </a:rPr>
              <a:t>②</a:t>
            </a:r>
            <a:r>
              <a:rPr kumimoji="1" lang="en-US" altLang="zh-CN" sz="2800" b="1" dirty="0">
                <a:hlinkClick r:id="rId9" action="ppaction://hlinksldjump"/>
              </a:rPr>
              <a:t>)</a:t>
            </a:r>
            <a:endParaRPr kumimoji="1" lang="en-US" altLang="zh-CN" sz="2800" b="1" dirty="0"/>
          </a:p>
        </p:txBody>
      </p:sp>
    </p:spTree>
    <p:extLst>
      <p:ext uri="{BB962C8B-B14F-4D97-AF65-F5344CB8AC3E}">
        <p14:creationId xmlns:p14="http://schemas.microsoft.com/office/powerpoint/2010/main" val="19666630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81</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4/24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630680"/>
            <a:ext cx="8366125" cy="4641215"/>
          </a:xfrm>
          <a:prstGeom prst="rect">
            <a:avLst/>
          </a:prstGeom>
          <a:noFill/>
          <a:ln w="9525">
            <a:noFill/>
          </a:ln>
        </p:spPr>
        <p:txBody>
          <a:bodyPr wrap="square">
            <a:noAutofit/>
          </a:bodyPr>
          <a:lstStyle/>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8" action="ppaction://hlinksldjump">
                  <a:extLst>
                    <a:ext uri="{A12FA001-AC4F-418D-AE19-62706E023703}">
                      <ahyp:hlinkClr xmlns:ahyp="http://schemas.microsoft.com/office/drawing/2018/hyperlinkcolor" val="tx"/>
                    </a:ext>
                  </a:extLst>
                </a:hlinkClick>
              </a:rPr>
              <a:t>将复数名词转换为单数形式，一般类名是单数形式</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删除指代某个特定对象的名词（例如：张三），用泛指某一类别事物的名次代替（根据不同的应用情景，可以将张三用客户、学生等泛指类别的名次替代）</a:t>
            </a:r>
          </a:p>
          <a:p>
            <a:pPr marL="457200" indent="-457200">
              <a:lnSpc>
                <a:spcPct val="150000"/>
              </a:lnSpc>
              <a:spcBef>
                <a:spcPts val="0"/>
              </a:spcBef>
              <a:spcAft>
                <a:spcPts val="0"/>
              </a:spcAft>
              <a:buFont typeface="+mj-ea"/>
              <a:buAutoNum type="circleNumDbPlain"/>
            </a:pPr>
            <a:r>
              <a:rPr lang="zh-CN" altLang="en-US" sz="2000" b="1">
                <a:solidFill>
                  <a:srgbClr val="C00000"/>
                </a:solidFill>
                <a:latin typeface="等线" panose="02010600030101010101" charset="-122"/>
                <a:ea typeface="等线" panose="02010600030101010101" charset="-122"/>
                <a:cs typeface="等线" panose="02010600030101010101" charset="-122"/>
                <a:hlinkClick r:id="rId9" action="ppaction://hlinksldjump">
                  <a:extLst>
                    <a:ext uri="{A12FA001-AC4F-418D-AE19-62706E023703}">
                      <ahyp:hlinkClr xmlns:ahyp="http://schemas.microsoft.com/office/drawing/2018/hyperlinkcolor" val="tx"/>
                    </a:ext>
                  </a:extLst>
                </a:hlinkClick>
              </a:rPr>
              <a:t>删除仅仅作为某个类属性的名词，如果名词表达的实体或抽象概念具有自己的属性，将不予删除</a:t>
            </a:r>
            <a:endParaRPr lang="zh-CN" altLang="en-US" sz="2000" b="1">
              <a:solidFill>
                <a:srgbClr val="C00000"/>
              </a:solidFill>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solidFill>
                  <a:srgbClr val="C00000"/>
                </a:solidFill>
                <a:latin typeface="等线" panose="02010600030101010101" charset="-122"/>
                <a:ea typeface="等线" panose="02010600030101010101" charset="-122"/>
                <a:cs typeface="等线" panose="02010600030101010101" charset="-122"/>
              </a:rPr>
              <a:t>删除其值可以有其它属性值进行计算的名词</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0" action="ppaction://hlinksldjump">
                  <a:extLst>
                    <a:ext uri="{A12FA001-AC4F-418D-AE19-62706E023703}">
                      <ahyp:hlinkClr xmlns:ahyp="http://schemas.microsoft.com/office/drawing/2018/hyperlinkcolor" val="tx"/>
                    </a:ext>
                  </a:extLst>
                </a:hlinkClick>
              </a:rPr>
              <a:t>删除既不是需求问题域中的实体，也不是需求问题域中抽象概念的名词，或删除其意义描述不明确的名词</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1" action="ppaction://hlinksldjump">
                  <a:extLst>
                    <a:ext uri="{A12FA001-AC4F-418D-AE19-62706E023703}">
                      <ahyp:hlinkClr xmlns:ahyp="http://schemas.microsoft.com/office/drawing/2018/hyperlinkcolor" val="tx"/>
                    </a:ext>
                  </a:extLst>
                </a:hlinkClick>
              </a:rPr>
              <a:t>删除指代系统本身的名词</a:t>
            </a:r>
            <a:endParaRPr lang="zh-CN" altLang="en-US" sz="2000" b="1">
              <a:latin typeface="等线" panose="02010600030101010101" charset="-122"/>
              <a:ea typeface="等线" panose="02010600030101010101" charset="-122"/>
              <a:cs typeface="等线" panose="02010600030101010101" charset="-122"/>
            </a:endParaRPr>
          </a:p>
        </p:txBody>
      </p:sp>
      <p:sp>
        <p:nvSpPr>
          <p:cNvPr id="9" name="Rectangle 7">
            <a:extLst>
              <a:ext uri="{FF2B5EF4-FFF2-40B4-BE49-F238E27FC236}">
                <a16:creationId xmlns:a16="http://schemas.microsoft.com/office/drawing/2014/main" id="{31924071-AFB6-5392-EFFF-343320593343}"/>
              </a:ext>
            </a:extLst>
          </p:cNvPr>
          <p:cNvSpPr>
            <a:spLocks noGrp="1"/>
          </p:cNvSpPr>
          <p:nvPr>
            <p:ph idx="1"/>
            <p:custDataLst>
              <p:tags r:id="rId4"/>
            </p:custDataLst>
          </p:nvPr>
        </p:nvSpPr>
        <p:spPr>
          <a:xfrm>
            <a:off x="352011" y="1233710"/>
            <a:ext cx="802273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类的设计（筛选名词</a:t>
            </a:r>
            <a:r>
              <a:rPr kumimoji="1" lang="en-US" altLang="zh-CN" sz="2700" b="1" dirty="0">
                <a:solidFill>
                  <a:srgbClr val="104EA2"/>
                </a:solidFill>
              </a:rPr>
              <a:t>/</a:t>
            </a:r>
            <a:r>
              <a:rPr kumimoji="1" lang="zh-CN" altLang="en-US" sz="2700" b="1" dirty="0">
                <a:solidFill>
                  <a:srgbClr val="104EA2"/>
                </a:solidFill>
              </a:rPr>
              <a:t>名词短语原则）</a:t>
            </a:r>
          </a:p>
        </p:txBody>
      </p:sp>
    </p:spTree>
    <p:extLst>
      <p:ext uri="{BB962C8B-B14F-4D97-AF65-F5344CB8AC3E}">
        <p14:creationId xmlns:p14="http://schemas.microsoft.com/office/powerpoint/2010/main" val="15835362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82</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5/24</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4"/>
            </p:custDataLst>
          </p:nvPr>
        </p:nvGraphicFramePr>
        <p:xfrm>
          <a:off x="284480" y="1674495"/>
          <a:ext cx="8613140" cy="48234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20000"/>
                    </a:ext>
                  </a:extLst>
                </a:gridCol>
                <a:gridCol w="1614170">
                  <a:extLst>
                    <a:ext uri="{9D8B030D-6E8A-4147-A177-3AD203B41FA5}">
                      <a16:colId xmlns:a16="http://schemas.microsoft.com/office/drawing/2014/main" val="20001"/>
                    </a:ext>
                  </a:extLst>
                </a:gridCol>
                <a:gridCol w="2526030">
                  <a:extLst>
                    <a:ext uri="{9D8B030D-6E8A-4147-A177-3AD203B41FA5}">
                      <a16:colId xmlns:a16="http://schemas.microsoft.com/office/drawing/2014/main" val="20002"/>
                    </a:ext>
                  </a:extLst>
                </a:gridCol>
                <a:gridCol w="1793240">
                  <a:extLst>
                    <a:ext uri="{9D8B030D-6E8A-4147-A177-3AD203B41FA5}">
                      <a16:colId xmlns:a16="http://schemas.microsoft.com/office/drawing/2014/main" val="20003"/>
                    </a:ext>
                  </a:extLst>
                </a:gridCol>
              </a:tblGrid>
              <a:tr h="40005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Bright Fresh Milk</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order</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solidFill>
                      <a:schemeClr val="accent1">
                        <a:lumMod val="20000"/>
                        <a:lumOff val="80000"/>
                      </a:schemeClr>
                    </a:solidFill>
                  </a:tcP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country of origin</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list</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16891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store </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butterfat</a:t>
                      </a:r>
                    </a:p>
                  </a:txBody>
                  <a:tcPr marL="12700" marR="12700" marT="12700" anchor="ctr"/>
                </a:tc>
                <a:tc>
                  <a:txBody>
                    <a:bodyPr/>
                    <a:lstStyle/>
                    <a:p>
                      <a:pPr indent="0">
                        <a:lnSpc>
                          <a:spcPct val="100000"/>
                        </a:lnSpc>
                        <a:buNone/>
                      </a:pPr>
                      <a:r>
                        <a:rPr lang="en-US" sz="2300" b="1">
                          <a:solidFill>
                            <a:srgbClr val="7030A0"/>
                          </a:solidFill>
                          <a:latin typeface="Times New Roman" panose="02020603050405020304" pitchFamily="18" charset="0"/>
                          <a:cs typeface="Times New Roman" panose="02020603050405020304" pitchFamily="18" charset="0"/>
                        </a:rPr>
                        <a:t>quantiti</a:t>
                      </a:r>
                      <a:r>
                        <a:rPr lang="en-US" sz="2300" b="1">
                          <a:solidFill>
                            <a:srgbClr val="FF0000"/>
                          </a:solidFill>
                          <a:latin typeface="Times New Roman" panose="02020603050405020304" pitchFamily="18" charset="0"/>
                          <a:cs typeface="Times New Roman" panose="02020603050405020304" pitchFamily="18" charset="0"/>
                        </a:rPr>
                        <a:t>es</a:t>
                      </a:r>
                      <a:endParaRPr lang="en-US" alt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pure milk</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protein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total cost</a:t>
                      </a: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countri</a:t>
                      </a:r>
                      <a:r>
                        <a:rPr lang="en-US" sz="2300" b="1">
                          <a:solidFill>
                            <a:srgbClr val="FF0000"/>
                          </a:solidFill>
                          <a:latin typeface="Times New Roman" panose="02020603050405020304" pitchFamily="18" charset="0"/>
                          <a:cs typeface="Times New Roman" panose="02020603050405020304" pitchFamily="18" charset="0"/>
                        </a:rPr>
                        <a:t>es</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information</a:t>
                      </a:r>
                      <a:endParaRPr lang="en-US" sz="2300" b="1">
                        <a:solidFill>
                          <a:schemeClr val="accent4"/>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milk drink</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example</a:t>
                      </a:r>
                    </a:p>
                  </a:txBody>
                  <a:tcPr marL="12700" marR="12700" marT="12700" anchor="ctr"/>
                </a:tc>
                <a:extLst>
                  <a:ext uri="{0D108BD9-81ED-4DB2-BD59-A6C34878D82A}">
                    <a16:rowId xmlns:a16="http://schemas.microsoft.com/office/drawing/2014/main" val="10003"/>
                  </a:ext>
                </a:extLst>
              </a:tr>
              <a:tr h="168910">
                <a:tc>
                  <a:txBody>
                    <a:bodyPr/>
                    <a:lstStyle/>
                    <a:p>
                      <a:pPr indent="0">
                        <a:lnSpc>
                          <a:spcPct val="100000"/>
                        </a:lnSpc>
                        <a:buNone/>
                      </a:pPr>
                      <a:r>
                        <a:rPr lang="en-US" sz="2300" b="1">
                          <a:solidFill>
                            <a:schemeClr val="tx1"/>
                          </a:solidFill>
                          <a:uFillTx/>
                          <a:latin typeface="Times New Roman" panose="02020603050405020304" pitchFamily="18" charset="0"/>
                          <a:cs typeface="Times New Roman" panose="02020603050405020304" pitchFamily="18" charset="0"/>
                        </a:rPr>
                        <a:t>globe</a:t>
                      </a:r>
                      <a:endParaRPr lang="en-US" altLang="en-US" sz="2300" b="1">
                        <a:solidFill>
                          <a:schemeClr val="tx1"/>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product</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flavor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sale item</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extLst>
                  <a:ext uri="{0D108BD9-81ED-4DB2-BD59-A6C34878D82A}">
                    <a16:rowId xmlns:a16="http://schemas.microsoft.com/office/drawing/2014/main" val="10004"/>
                  </a:ext>
                </a:extLst>
              </a:tr>
              <a:tr h="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milk drink</a:t>
                      </a:r>
                      <a:r>
                        <a:rPr lang="en-US" sz="2300" b="1">
                          <a:solidFill>
                            <a:srgbClr val="FF0000"/>
                          </a:solidFill>
                          <a:latin typeface="Times New Roman" panose="02020603050405020304" pitchFamily="18" charset="0"/>
                          <a:cs typeface="Times New Roman" panose="02020603050405020304" pitchFamily="18" charset="0"/>
                        </a:rPr>
                        <a:t>s</a:t>
                      </a:r>
                      <a:endParaRPr lang="en-US" altLang="en-US" sz="2300" b="1">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code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sugar</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total</a:t>
                      </a: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yogurt </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description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type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quantity</a:t>
                      </a:r>
                    </a:p>
                  </a:txBody>
                  <a:tcPr marL="12700" marR="12700" marT="12700" anchor="ctr"/>
                </a:tc>
                <a:extLst>
                  <a:ext uri="{0D108BD9-81ED-4DB2-BD59-A6C34878D82A}">
                    <a16:rowId xmlns:a16="http://schemas.microsoft.com/office/drawing/2014/main" val="10006"/>
                  </a:ext>
                </a:extLst>
              </a:tr>
              <a:tr h="75946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jelly</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price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dilute concentration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order total</a:t>
                      </a:r>
                    </a:p>
                  </a:txBody>
                  <a:tcPr/>
                </a:tc>
                <a:extLst>
                  <a:ext uri="{0D108BD9-81ED-4DB2-BD59-A6C34878D82A}">
                    <a16:rowId xmlns:a16="http://schemas.microsoft.com/office/drawing/2014/main" val="10007"/>
                  </a:ext>
                </a:extLst>
              </a:tr>
              <a:tr h="285115">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Bright Fresh Milk System</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production date</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a current order</a:t>
                      </a:r>
                    </a:p>
                  </a:txBody>
                  <a:tcPr marL="12700" marR="12700" marT="12700" anchor="ctr"/>
                </a:tc>
                <a:tc>
                  <a:txBody>
                    <a:bodyPr/>
                    <a:lstStyle/>
                    <a:p>
                      <a:pPr>
                        <a:lnSpc>
                          <a:spcPct val="100000"/>
                        </a:lnSpc>
                        <a:buNone/>
                      </a:pPr>
                      <a:endParaRPr lang="zh-CN" altLang="en-US" sz="23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0">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product catalog</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buClrTx/>
                        <a:buSzTx/>
                        <a:buFontTx/>
                        <a:buNone/>
                      </a:pPr>
                      <a:r>
                        <a:rPr lang="en-US" sz="2300" b="1">
                          <a:solidFill>
                            <a:srgbClr val="7030A0"/>
                          </a:solidFill>
                          <a:latin typeface="Times New Roman" panose="02020603050405020304" pitchFamily="18" charset="0"/>
                          <a:cs typeface="Times New Roman" panose="02020603050405020304" pitchFamily="18" charset="0"/>
                        </a:rPr>
                        <a:t>shelf life</a:t>
                      </a:r>
                    </a:p>
                  </a:txBody>
                  <a:tcPr marL="12700" marR="12700" marT="12700" anchor="ctr"/>
                </a:tc>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system</a:t>
                      </a:r>
                    </a:p>
                  </a:txBody>
                  <a:tcPr marL="12700" marR="12700" marT="12700" anchor="ctr"/>
                </a:tc>
                <a:tc>
                  <a:txBody>
                    <a:bodyPr/>
                    <a:lstStyle/>
                    <a:p>
                      <a:pPr>
                        <a:buNone/>
                      </a:pPr>
                      <a:endParaRPr lang="zh-CN" altLang="en-US" sz="23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18" name="内容占位符 2"/>
          <p:cNvSpPr>
            <a:spLocks noGrp="1"/>
          </p:cNvSpPr>
          <p:nvPr>
            <p:custDataLst>
              <p:tags r:id="rId5"/>
            </p:custDataLst>
          </p:nvPr>
        </p:nvSpPr>
        <p:spPr>
          <a:xfrm>
            <a:off x="349885" y="1150620"/>
            <a:ext cx="8592820"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hlinkClick r:id="rId9" action="ppaction://hlinksldjump"/>
              </a:rPr>
              <a:t>鲜牛奶系统</a:t>
            </a:r>
            <a:r>
              <a:rPr kumimoji="1" lang="en-US" altLang="zh-CN" sz="2800" b="1" dirty="0">
                <a:hlinkClick r:id="rId9" action="ppaction://hlinksldjump"/>
              </a:rPr>
              <a:t>—</a:t>
            </a:r>
            <a:r>
              <a:rPr kumimoji="1" lang="zh-CN" altLang="en-US" sz="2800" b="1" dirty="0">
                <a:hlinkClick r:id="rId9" action="ppaction://hlinksldjump"/>
              </a:rPr>
              <a:t>类的设计</a:t>
            </a:r>
            <a:r>
              <a:rPr kumimoji="1" lang="en-US" altLang="zh-CN" sz="2800" b="1" dirty="0">
                <a:hlinkClick r:id="rId9" action="ppaction://hlinksldjump"/>
              </a:rPr>
              <a:t>(</a:t>
            </a:r>
            <a:r>
              <a:rPr kumimoji="1" lang="zh-CN" altLang="en-US" sz="2800" b="1" dirty="0">
                <a:hlinkClick r:id="rId9" action="ppaction://hlinksldjump"/>
              </a:rPr>
              <a:t>筛选</a:t>
            </a:r>
            <a:r>
              <a:rPr kumimoji="1" lang="zh-CN" altLang="en-US" sz="2800" dirty="0">
                <a:sym typeface="+mn-ea"/>
                <a:hlinkClick r:id="rId9" action="ppaction://hlinksldjump"/>
              </a:rPr>
              <a:t>原则③④</a:t>
            </a:r>
            <a:r>
              <a:rPr kumimoji="1" lang="zh-CN" altLang="en-US" sz="2800" b="1" dirty="0">
                <a:hlinkClick r:id="rId9" action="ppaction://hlinksldjump"/>
              </a:rPr>
              <a:t>)</a:t>
            </a:r>
            <a:endParaRPr kumimoji="1" lang="en-US" altLang="zh-CN" sz="2800"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83</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4/24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630680"/>
            <a:ext cx="8366125" cy="4641215"/>
          </a:xfrm>
          <a:prstGeom prst="rect">
            <a:avLst/>
          </a:prstGeom>
          <a:noFill/>
          <a:ln w="9525">
            <a:noFill/>
          </a:ln>
        </p:spPr>
        <p:txBody>
          <a:bodyPr wrap="square">
            <a:noAutofit/>
          </a:bodyPr>
          <a:lstStyle/>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8" action="ppaction://hlinksldjump">
                  <a:extLst>
                    <a:ext uri="{A12FA001-AC4F-418D-AE19-62706E023703}">
                      <ahyp:hlinkClr xmlns:ahyp="http://schemas.microsoft.com/office/drawing/2018/hyperlinkcolor" val="tx"/>
                    </a:ext>
                  </a:extLst>
                </a:hlinkClick>
              </a:rPr>
              <a:t>将复数名词转换为单数形式，一般类名是单数形式</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删除指代某个特定对象的名词（例如：张三），用泛指某一类别事物的名次代替（根据不同的应用情景，可以将张三用客户、学生等泛指类别的名次替代）</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9" action="ppaction://hlinksldjump">
                  <a:extLst>
                    <a:ext uri="{A12FA001-AC4F-418D-AE19-62706E023703}">
                      <ahyp:hlinkClr xmlns:ahyp="http://schemas.microsoft.com/office/drawing/2018/hyperlinkcolor" val="tx"/>
                    </a:ext>
                  </a:extLst>
                </a:hlinkClick>
              </a:rPr>
              <a:t>删除仅仅作为某个类属性的名词，如果名词表达的实体或抽象概念具有自己的属性，将不予删除</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删除其值可以有其它属性值进行计算的名词</a:t>
            </a:r>
          </a:p>
          <a:p>
            <a:pPr marL="457200" indent="-457200">
              <a:lnSpc>
                <a:spcPct val="150000"/>
              </a:lnSpc>
              <a:spcBef>
                <a:spcPts val="0"/>
              </a:spcBef>
              <a:spcAft>
                <a:spcPts val="0"/>
              </a:spcAft>
              <a:buFont typeface="+mj-ea"/>
              <a:buAutoNum type="circleNumDbPlain"/>
            </a:pPr>
            <a:r>
              <a:rPr lang="zh-CN" altLang="en-US" sz="2000" b="1">
                <a:solidFill>
                  <a:srgbClr val="C00000"/>
                </a:solidFill>
                <a:latin typeface="等线" panose="02010600030101010101" charset="-122"/>
                <a:ea typeface="等线" panose="02010600030101010101" charset="-122"/>
                <a:cs typeface="等线" panose="02010600030101010101" charset="-122"/>
                <a:hlinkClick r:id="rId10" action="ppaction://hlinksldjump">
                  <a:extLst>
                    <a:ext uri="{A12FA001-AC4F-418D-AE19-62706E023703}">
                      <ahyp:hlinkClr xmlns:ahyp="http://schemas.microsoft.com/office/drawing/2018/hyperlinkcolor" val="tx"/>
                    </a:ext>
                  </a:extLst>
                </a:hlinkClick>
              </a:rPr>
              <a:t>删除既不是需求问题域中的实体，也不是需求问题域中抽象概念的名词，或删除其意义描述不明确的名词</a:t>
            </a:r>
            <a:endParaRPr lang="zh-CN" altLang="en-US" sz="2000" b="1">
              <a:solidFill>
                <a:srgbClr val="C00000"/>
              </a:solidFill>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1" action="ppaction://hlinksldjump">
                  <a:extLst>
                    <a:ext uri="{A12FA001-AC4F-418D-AE19-62706E023703}">
                      <ahyp:hlinkClr xmlns:ahyp="http://schemas.microsoft.com/office/drawing/2018/hyperlinkcolor" val="tx"/>
                    </a:ext>
                  </a:extLst>
                </a:hlinkClick>
              </a:rPr>
              <a:t>删除指代系统本身的名词</a:t>
            </a:r>
            <a:endParaRPr lang="zh-CN" altLang="en-US" sz="2000" b="1">
              <a:latin typeface="等线" panose="02010600030101010101" charset="-122"/>
              <a:ea typeface="等线" panose="02010600030101010101" charset="-122"/>
              <a:cs typeface="等线" panose="02010600030101010101" charset="-122"/>
            </a:endParaRPr>
          </a:p>
        </p:txBody>
      </p:sp>
      <p:sp>
        <p:nvSpPr>
          <p:cNvPr id="9" name="Rectangle 7">
            <a:extLst>
              <a:ext uri="{FF2B5EF4-FFF2-40B4-BE49-F238E27FC236}">
                <a16:creationId xmlns:a16="http://schemas.microsoft.com/office/drawing/2014/main" id="{31924071-AFB6-5392-EFFF-343320593343}"/>
              </a:ext>
            </a:extLst>
          </p:cNvPr>
          <p:cNvSpPr>
            <a:spLocks noGrp="1"/>
          </p:cNvSpPr>
          <p:nvPr>
            <p:ph idx="1"/>
            <p:custDataLst>
              <p:tags r:id="rId4"/>
            </p:custDataLst>
          </p:nvPr>
        </p:nvSpPr>
        <p:spPr>
          <a:xfrm>
            <a:off x="352011" y="1233710"/>
            <a:ext cx="802273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类的设计（筛选名词</a:t>
            </a:r>
            <a:r>
              <a:rPr kumimoji="1" lang="en-US" altLang="zh-CN" sz="2700" b="1" dirty="0">
                <a:solidFill>
                  <a:srgbClr val="104EA2"/>
                </a:solidFill>
              </a:rPr>
              <a:t>/</a:t>
            </a:r>
            <a:r>
              <a:rPr kumimoji="1" lang="zh-CN" altLang="en-US" sz="2700" b="1" dirty="0">
                <a:solidFill>
                  <a:srgbClr val="104EA2"/>
                </a:solidFill>
              </a:rPr>
              <a:t>名词短语原则）</a:t>
            </a:r>
          </a:p>
        </p:txBody>
      </p:sp>
    </p:spTree>
    <p:extLst>
      <p:ext uri="{BB962C8B-B14F-4D97-AF65-F5344CB8AC3E}">
        <p14:creationId xmlns:p14="http://schemas.microsoft.com/office/powerpoint/2010/main" val="20893612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84</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5/24</a:t>
            </a:r>
          </a:p>
        </p:txBody>
      </p:sp>
      <p:pic>
        <p:nvPicPr>
          <p:cNvPr id="11" name="西北工业大学"/>
          <p:cNvPicPr>
            <a:picLocks noChangeAspect="1"/>
          </p:cNvPicPr>
          <p:nvPr>
            <p:custDataLst>
              <p:tags r:id="rId2"/>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4"/>
            </p:custDataLst>
          </p:nvPr>
        </p:nvGraphicFramePr>
        <p:xfrm>
          <a:off x="284480" y="1674495"/>
          <a:ext cx="8613140" cy="48234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20000"/>
                    </a:ext>
                  </a:extLst>
                </a:gridCol>
                <a:gridCol w="1614170">
                  <a:extLst>
                    <a:ext uri="{9D8B030D-6E8A-4147-A177-3AD203B41FA5}">
                      <a16:colId xmlns:a16="http://schemas.microsoft.com/office/drawing/2014/main" val="20001"/>
                    </a:ext>
                  </a:extLst>
                </a:gridCol>
                <a:gridCol w="2526030">
                  <a:extLst>
                    <a:ext uri="{9D8B030D-6E8A-4147-A177-3AD203B41FA5}">
                      <a16:colId xmlns:a16="http://schemas.microsoft.com/office/drawing/2014/main" val="20002"/>
                    </a:ext>
                  </a:extLst>
                </a:gridCol>
                <a:gridCol w="1793240">
                  <a:extLst>
                    <a:ext uri="{9D8B030D-6E8A-4147-A177-3AD203B41FA5}">
                      <a16:colId xmlns:a16="http://schemas.microsoft.com/office/drawing/2014/main" val="20003"/>
                    </a:ext>
                  </a:extLst>
                </a:gridCol>
              </a:tblGrid>
              <a:tr h="40005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Bright Fresh Milk</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order</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solidFill>
                      <a:schemeClr val="accent1">
                        <a:lumMod val="20000"/>
                        <a:lumOff val="80000"/>
                      </a:schemeClr>
                    </a:solidFill>
                  </a:tcP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country of origin</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list</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16891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store </a:t>
                      </a:r>
                      <a:endParaRPr lang="en-US" altLang="en-US" sz="2300" b="1">
                        <a:solidFill>
                          <a:schemeClr val="tx1"/>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butterfat</a:t>
                      </a:r>
                    </a:p>
                  </a:txBody>
                  <a:tcPr marL="12700" marR="12700" marT="12700" anchor="ctr"/>
                </a:tc>
                <a:tc>
                  <a:txBody>
                    <a:bodyPr/>
                    <a:lstStyle/>
                    <a:p>
                      <a:pPr indent="0">
                        <a:lnSpc>
                          <a:spcPct val="100000"/>
                        </a:lnSpc>
                        <a:buNone/>
                      </a:pPr>
                      <a:r>
                        <a:rPr lang="en-US" sz="2300" b="1">
                          <a:solidFill>
                            <a:srgbClr val="7030A0"/>
                          </a:solidFill>
                          <a:latin typeface="Times New Roman" panose="02020603050405020304" pitchFamily="18" charset="0"/>
                          <a:cs typeface="Times New Roman" panose="02020603050405020304" pitchFamily="18" charset="0"/>
                        </a:rPr>
                        <a:t>quantiti</a:t>
                      </a:r>
                      <a:r>
                        <a:rPr lang="en-US" sz="2300" b="1">
                          <a:solidFill>
                            <a:srgbClr val="FF0000"/>
                          </a:solidFill>
                          <a:latin typeface="Times New Roman" panose="02020603050405020304" pitchFamily="18" charset="0"/>
                          <a:cs typeface="Times New Roman" panose="02020603050405020304" pitchFamily="18" charset="0"/>
                        </a:rPr>
                        <a:t>es</a:t>
                      </a:r>
                      <a:endParaRPr lang="en-US" alt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pure milk</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protein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total cost</a:t>
                      </a: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r>
                        <a:rPr lang="en-US" sz="2300" b="1">
                          <a:solidFill>
                            <a:schemeClr val="accent6"/>
                          </a:solidFill>
                          <a:uFillTx/>
                          <a:latin typeface="Times New Roman" panose="02020603050405020304" pitchFamily="18" charset="0"/>
                          <a:cs typeface="Times New Roman" panose="02020603050405020304" pitchFamily="18" charset="0"/>
                        </a:rPr>
                        <a:t>countri</a:t>
                      </a:r>
                      <a:r>
                        <a:rPr lang="en-US" sz="2300" b="1">
                          <a:solidFill>
                            <a:srgbClr val="FF0000"/>
                          </a:solidFill>
                          <a:latin typeface="Times New Roman" panose="02020603050405020304" pitchFamily="18" charset="0"/>
                          <a:cs typeface="Times New Roman" panose="02020603050405020304" pitchFamily="18" charset="0"/>
                        </a:rPr>
                        <a:t>es</a:t>
                      </a:r>
                    </a:p>
                  </a:txBody>
                  <a:tcPr marL="12700" marR="12700" marT="12700" anchor="ctr"/>
                </a:tc>
                <a:tc>
                  <a:txBody>
                    <a:bodyPr/>
                    <a:lstStyle/>
                    <a:p>
                      <a:pPr algn="l">
                        <a:lnSpc>
                          <a:spcPct val="100000"/>
                        </a:lnSpc>
                        <a:buClrTx/>
                        <a:buSzTx/>
                        <a:buFontTx/>
                        <a:buNone/>
                      </a:pPr>
                      <a:r>
                        <a:rPr lang="en-US" sz="2300" b="1">
                          <a:solidFill>
                            <a:schemeClr val="accent6"/>
                          </a:solidFill>
                          <a:uFillTx/>
                          <a:latin typeface="Times New Roman" panose="02020603050405020304" pitchFamily="18" charset="0"/>
                          <a:cs typeface="Times New Roman" panose="02020603050405020304" pitchFamily="18" charset="0"/>
                        </a:rPr>
                        <a:t>information</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milk drink</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example</a:t>
                      </a:r>
                    </a:p>
                  </a:txBody>
                  <a:tcPr marL="12700" marR="12700" marT="12700" anchor="ctr"/>
                </a:tc>
                <a:extLst>
                  <a:ext uri="{0D108BD9-81ED-4DB2-BD59-A6C34878D82A}">
                    <a16:rowId xmlns:a16="http://schemas.microsoft.com/office/drawing/2014/main" val="10003"/>
                  </a:ext>
                </a:extLst>
              </a:tr>
              <a:tr h="168910">
                <a:tc>
                  <a:txBody>
                    <a:bodyPr/>
                    <a:lstStyle/>
                    <a:p>
                      <a:pPr indent="0">
                        <a:lnSpc>
                          <a:spcPct val="100000"/>
                        </a:lnSpc>
                        <a:buNone/>
                      </a:pPr>
                      <a:r>
                        <a:rPr lang="en-US" sz="2300" b="1">
                          <a:solidFill>
                            <a:schemeClr val="accent6"/>
                          </a:solidFill>
                          <a:uFillTx/>
                          <a:latin typeface="Times New Roman" panose="02020603050405020304" pitchFamily="18" charset="0"/>
                          <a:cs typeface="Times New Roman" panose="02020603050405020304" pitchFamily="18" charset="0"/>
                        </a:rPr>
                        <a:t>globe</a:t>
                      </a:r>
                      <a:endParaRPr lang="en-US" altLang="en-US" sz="2300" b="1">
                        <a:solidFill>
                          <a:schemeClr val="accent6"/>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product</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flavor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sale item</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extLst>
                  <a:ext uri="{0D108BD9-81ED-4DB2-BD59-A6C34878D82A}">
                    <a16:rowId xmlns:a16="http://schemas.microsoft.com/office/drawing/2014/main" val="10004"/>
                  </a:ext>
                </a:extLst>
              </a:tr>
              <a:tr h="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milk drink</a:t>
                      </a:r>
                      <a:r>
                        <a:rPr lang="en-US" sz="2300" b="1">
                          <a:solidFill>
                            <a:srgbClr val="FF0000"/>
                          </a:solidFill>
                          <a:latin typeface="Times New Roman" panose="02020603050405020304" pitchFamily="18" charset="0"/>
                          <a:cs typeface="Times New Roman" panose="02020603050405020304" pitchFamily="18" charset="0"/>
                        </a:rPr>
                        <a:t>s</a:t>
                      </a:r>
                      <a:endParaRPr lang="en-US" altLang="en-US" sz="2300" b="1">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code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sugar</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total</a:t>
                      </a: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yogurt </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description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type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quantity</a:t>
                      </a:r>
                    </a:p>
                  </a:txBody>
                  <a:tcPr marL="12700" marR="12700" marT="12700" anchor="ctr"/>
                </a:tc>
                <a:extLst>
                  <a:ext uri="{0D108BD9-81ED-4DB2-BD59-A6C34878D82A}">
                    <a16:rowId xmlns:a16="http://schemas.microsoft.com/office/drawing/2014/main" val="10006"/>
                  </a:ext>
                </a:extLst>
              </a:tr>
              <a:tr h="75946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jelly</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price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dilute concentration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order total</a:t>
                      </a:r>
                    </a:p>
                  </a:txBody>
                  <a:tcPr/>
                </a:tc>
                <a:extLst>
                  <a:ext uri="{0D108BD9-81ED-4DB2-BD59-A6C34878D82A}">
                    <a16:rowId xmlns:a16="http://schemas.microsoft.com/office/drawing/2014/main" val="10007"/>
                  </a:ext>
                </a:extLst>
              </a:tr>
              <a:tr h="285115">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Bright Fresh Milk System</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production date</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a current order</a:t>
                      </a:r>
                    </a:p>
                  </a:txBody>
                  <a:tcPr marL="12700" marR="12700" marT="12700" anchor="ctr"/>
                </a:tc>
                <a:tc>
                  <a:txBody>
                    <a:bodyPr/>
                    <a:lstStyle/>
                    <a:p>
                      <a:pPr>
                        <a:lnSpc>
                          <a:spcPct val="100000"/>
                        </a:lnSpc>
                        <a:buNone/>
                      </a:pPr>
                      <a:endParaRPr lang="zh-CN" altLang="en-US" sz="23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0">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product catalog</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buClrTx/>
                        <a:buSzTx/>
                        <a:buFontTx/>
                        <a:buNone/>
                      </a:pPr>
                      <a:r>
                        <a:rPr lang="en-US" sz="2300" b="1">
                          <a:solidFill>
                            <a:srgbClr val="7030A0"/>
                          </a:solidFill>
                          <a:latin typeface="Times New Roman" panose="02020603050405020304" pitchFamily="18" charset="0"/>
                          <a:cs typeface="Times New Roman" panose="02020603050405020304" pitchFamily="18" charset="0"/>
                        </a:rPr>
                        <a:t>shelf life</a:t>
                      </a:r>
                    </a:p>
                  </a:txBody>
                  <a:tcPr marL="12700" marR="12700" marT="12700" anchor="ctr"/>
                </a:tc>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system</a:t>
                      </a:r>
                    </a:p>
                  </a:txBody>
                  <a:tcPr marL="12700" marR="12700" marT="12700" anchor="ctr"/>
                </a:tc>
                <a:tc>
                  <a:txBody>
                    <a:bodyPr/>
                    <a:lstStyle/>
                    <a:p>
                      <a:pPr>
                        <a:buNone/>
                      </a:pPr>
                      <a:endParaRPr lang="zh-CN" altLang="en-US" sz="23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18" name="内容占位符 2"/>
          <p:cNvSpPr>
            <a:spLocks noGrp="1"/>
          </p:cNvSpPr>
          <p:nvPr>
            <p:custDataLst>
              <p:tags r:id="rId5"/>
            </p:custDataLst>
          </p:nvPr>
        </p:nvSpPr>
        <p:spPr>
          <a:xfrm>
            <a:off x="349885" y="1150620"/>
            <a:ext cx="8166100"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hlinkClick r:id="rId9" action="ppaction://hlinksldjump"/>
              </a:rPr>
              <a:t>鲜牛奶系统</a:t>
            </a:r>
            <a:r>
              <a:rPr kumimoji="1" lang="en-US" altLang="zh-CN" sz="2800" b="1" dirty="0">
                <a:hlinkClick r:id="rId9" action="ppaction://hlinksldjump"/>
              </a:rPr>
              <a:t>—</a:t>
            </a:r>
            <a:r>
              <a:rPr kumimoji="1" lang="zh-CN" altLang="en-US" sz="2800" b="1" dirty="0">
                <a:hlinkClick r:id="rId9" action="ppaction://hlinksldjump"/>
              </a:rPr>
              <a:t>类的设计</a:t>
            </a:r>
            <a:r>
              <a:rPr kumimoji="1" lang="en-US" altLang="zh-CN" sz="2800" b="1" dirty="0">
                <a:hlinkClick r:id="rId9" action="ppaction://hlinksldjump"/>
              </a:rPr>
              <a:t>(</a:t>
            </a:r>
            <a:r>
              <a:rPr kumimoji="1" lang="zh-CN" altLang="en-US" sz="2800" b="1" dirty="0">
                <a:hlinkClick r:id="rId9" action="ppaction://hlinksldjump"/>
              </a:rPr>
              <a:t>筛选</a:t>
            </a:r>
            <a:r>
              <a:rPr kumimoji="1" lang="zh-CN" altLang="en-US" sz="2800" dirty="0">
                <a:sym typeface="+mn-ea"/>
                <a:hlinkClick r:id="rId9" action="ppaction://hlinksldjump"/>
              </a:rPr>
              <a:t>原则⑤</a:t>
            </a:r>
            <a:r>
              <a:rPr kumimoji="1" lang="en-US" altLang="zh-CN" sz="2800" b="1" dirty="0">
                <a:hlinkClick r:id="rId9" action="ppaction://hlinksldjump"/>
              </a:rPr>
              <a:t>)</a:t>
            </a:r>
            <a:endParaRPr kumimoji="1" lang="en-US" altLang="zh-CN" sz="2800" b="1"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85</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4/24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630680"/>
            <a:ext cx="8366125" cy="4641215"/>
          </a:xfrm>
          <a:prstGeom prst="rect">
            <a:avLst/>
          </a:prstGeom>
          <a:noFill/>
          <a:ln w="9525">
            <a:noFill/>
          </a:ln>
        </p:spPr>
        <p:txBody>
          <a:bodyPr wrap="square">
            <a:noAutofit/>
          </a:bodyPr>
          <a:lstStyle/>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8" action="ppaction://hlinksldjump">
                  <a:extLst>
                    <a:ext uri="{A12FA001-AC4F-418D-AE19-62706E023703}">
                      <ahyp:hlinkClr xmlns:ahyp="http://schemas.microsoft.com/office/drawing/2018/hyperlinkcolor" val="tx"/>
                    </a:ext>
                  </a:extLst>
                </a:hlinkClick>
              </a:rPr>
              <a:t>将复数名词转换为单数形式，一般类名是单数形式</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删除指代某个特定对象的名词（例如：张三），用泛指某一类别事物的名次代替（根据不同的应用情景，可以将张三用客户、学生等泛指类别的名次替代）</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9" action="ppaction://hlinksldjump">
                  <a:extLst>
                    <a:ext uri="{A12FA001-AC4F-418D-AE19-62706E023703}">
                      <ahyp:hlinkClr xmlns:ahyp="http://schemas.microsoft.com/office/drawing/2018/hyperlinkcolor" val="tx"/>
                    </a:ext>
                  </a:extLst>
                </a:hlinkClick>
              </a:rPr>
              <a:t>删除仅仅作为某个类属性的名词，如果名词表达的实体或抽象概念具有自己的属性，将不予删除</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rPr>
              <a:t>删除其值可以有其它属性值进行计算的名词</a:t>
            </a:r>
          </a:p>
          <a:p>
            <a:pPr marL="457200" indent="-457200">
              <a:lnSpc>
                <a:spcPct val="150000"/>
              </a:lnSpc>
              <a:spcBef>
                <a:spcPts val="0"/>
              </a:spcBef>
              <a:spcAft>
                <a:spcPts val="0"/>
              </a:spcAft>
              <a:buFont typeface="+mj-ea"/>
              <a:buAutoNum type="circleNumDbPlain"/>
            </a:pPr>
            <a:r>
              <a:rPr lang="zh-CN" altLang="en-US" sz="2000" b="1">
                <a:latin typeface="等线" panose="02010600030101010101" charset="-122"/>
                <a:ea typeface="等线" panose="02010600030101010101" charset="-122"/>
                <a:cs typeface="等线" panose="02010600030101010101" charset="-122"/>
                <a:hlinkClick r:id="rId10" action="ppaction://hlinksldjump">
                  <a:extLst>
                    <a:ext uri="{A12FA001-AC4F-418D-AE19-62706E023703}">
                      <ahyp:hlinkClr xmlns:ahyp="http://schemas.microsoft.com/office/drawing/2018/hyperlinkcolor" val="tx"/>
                    </a:ext>
                  </a:extLst>
                </a:hlinkClick>
              </a:rPr>
              <a:t>删除既不是需求问题域中的实体，也不是需求问题域中抽象概念的名词，或删除其意义描述不明确的名词</a:t>
            </a:r>
            <a:endParaRPr lang="zh-CN" altLang="en-US" sz="2000" b="1">
              <a:latin typeface="等线" panose="02010600030101010101" charset="-122"/>
              <a:ea typeface="等线" panose="02010600030101010101" charset="-122"/>
              <a:cs typeface="等线" panose="02010600030101010101" charset="-122"/>
            </a:endParaRPr>
          </a:p>
          <a:p>
            <a:pPr marL="457200" indent="-457200">
              <a:lnSpc>
                <a:spcPct val="150000"/>
              </a:lnSpc>
              <a:spcBef>
                <a:spcPts val="0"/>
              </a:spcBef>
              <a:spcAft>
                <a:spcPts val="0"/>
              </a:spcAft>
              <a:buFont typeface="+mj-ea"/>
              <a:buAutoNum type="circleNumDbPlain"/>
            </a:pPr>
            <a:r>
              <a:rPr lang="zh-CN" altLang="en-US" sz="2000" b="1">
                <a:solidFill>
                  <a:srgbClr val="C00000"/>
                </a:solidFill>
                <a:latin typeface="等线" panose="02010600030101010101" charset="-122"/>
                <a:ea typeface="等线" panose="02010600030101010101" charset="-122"/>
                <a:cs typeface="等线" panose="02010600030101010101" charset="-122"/>
                <a:hlinkClick r:id="rId11" action="ppaction://hlinksldjump">
                  <a:extLst>
                    <a:ext uri="{A12FA001-AC4F-418D-AE19-62706E023703}">
                      <ahyp:hlinkClr xmlns:ahyp="http://schemas.microsoft.com/office/drawing/2018/hyperlinkcolor" val="tx"/>
                    </a:ext>
                  </a:extLst>
                </a:hlinkClick>
              </a:rPr>
              <a:t>删除指代系统本身的名词</a:t>
            </a:r>
            <a:endParaRPr lang="zh-CN" altLang="en-US" sz="2000" b="1">
              <a:solidFill>
                <a:srgbClr val="C00000"/>
              </a:solidFill>
              <a:latin typeface="等线" panose="02010600030101010101" charset="-122"/>
              <a:ea typeface="等线" panose="02010600030101010101" charset="-122"/>
              <a:cs typeface="等线" panose="02010600030101010101" charset="-122"/>
            </a:endParaRPr>
          </a:p>
        </p:txBody>
      </p:sp>
      <p:sp>
        <p:nvSpPr>
          <p:cNvPr id="9" name="Rectangle 7">
            <a:extLst>
              <a:ext uri="{FF2B5EF4-FFF2-40B4-BE49-F238E27FC236}">
                <a16:creationId xmlns:a16="http://schemas.microsoft.com/office/drawing/2014/main" id="{31924071-AFB6-5392-EFFF-343320593343}"/>
              </a:ext>
            </a:extLst>
          </p:cNvPr>
          <p:cNvSpPr>
            <a:spLocks noGrp="1"/>
          </p:cNvSpPr>
          <p:nvPr>
            <p:ph idx="1"/>
            <p:custDataLst>
              <p:tags r:id="rId4"/>
            </p:custDataLst>
          </p:nvPr>
        </p:nvSpPr>
        <p:spPr>
          <a:xfrm>
            <a:off x="352011" y="1233710"/>
            <a:ext cx="802273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类的设计（筛选名词</a:t>
            </a:r>
            <a:r>
              <a:rPr kumimoji="1" lang="en-US" altLang="zh-CN" sz="2700" b="1" dirty="0">
                <a:solidFill>
                  <a:srgbClr val="104EA2"/>
                </a:solidFill>
              </a:rPr>
              <a:t>/</a:t>
            </a:r>
            <a:r>
              <a:rPr kumimoji="1" lang="zh-CN" altLang="en-US" sz="2700" b="1" dirty="0">
                <a:solidFill>
                  <a:srgbClr val="104EA2"/>
                </a:solidFill>
              </a:rPr>
              <a:t>名词短语原则）</a:t>
            </a:r>
          </a:p>
        </p:txBody>
      </p:sp>
    </p:spTree>
    <p:extLst>
      <p:ext uri="{BB962C8B-B14F-4D97-AF65-F5344CB8AC3E}">
        <p14:creationId xmlns:p14="http://schemas.microsoft.com/office/powerpoint/2010/main" val="3909698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166100"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hlinkClick r:id="rId7" action="ppaction://hlinksldjump"/>
              </a:rPr>
              <a:t>鲜牛奶系统</a:t>
            </a:r>
            <a:r>
              <a:rPr kumimoji="1" lang="en-US" altLang="zh-CN" sz="2800" b="1" dirty="0">
                <a:hlinkClick r:id="rId7" action="ppaction://hlinksldjump"/>
              </a:rPr>
              <a:t>—</a:t>
            </a:r>
            <a:r>
              <a:rPr kumimoji="1" lang="zh-CN" altLang="en-US" sz="2800" b="1" dirty="0">
                <a:hlinkClick r:id="rId7" action="ppaction://hlinksldjump"/>
              </a:rPr>
              <a:t>类的设计</a:t>
            </a:r>
            <a:r>
              <a:rPr kumimoji="1" lang="en-US" altLang="zh-CN" sz="2800" b="1" dirty="0">
                <a:hlinkClick r:id="rId7" action="ppaction://hlinksldjump"/>
              </a:rPr>
              <a:t>(</a:t>
            </a:r>
            <a:r>
              <a:rPr kumimoji="1" lang="zh-CN" altLang="en-US" sz="2800" b="1" dirty="0">
                <a:hlinkClick r:id="rId7" action="ppaction://hlinksldjump"/>
              </a:rPr>
              <a:t>筛选</a:t>
            </a:r>
            <a:r>
              <a:rPr kumimoji="1" lang="zh-CN" altLang="en-US" sz="2800" dirty="0">
                <a:sym typeface="+mn-ea"/>
                <a:hlinkClick r:id="rId7" action="ppaction://hlinksldjump"/>
              </a:rPr>
              <a:t>原则⑥</a:t>
            </a:r>
            <a:r>
              <a:rPr kumimoji="1" lang="en-US" altLang="zh-CN" sz="2800" b="1" dirty="0">
                <a:hlinkClick r:id="rId7" action="ppaction://hlinksldjump"/>
              </a:rPr>
              <a:t>)</a:t>
            </a:r>
            <a:endParaRPr kumimoji="1" lang="en-US" altLang="zh-CN" sz="2800" b="1" dirty="0"/>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86</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5/24</a:t>
            </a:r>
          </a:p>
        </p:txBody>
      </p:sp>
      <p:pic>
        <p:nvPicPr>
          <p:cNvPr id="11" name="西北工业大学"/>
          <p:cNvPicPr>
            <a:picLocks noChangeAspect="1"/>
          </p:cNvPicPr>
          <p:nvPr>
            <p:custDataLst>
              <p:tags r:id="rId3"/>
            </p:custDataLst>
          </p:nvPr>
        </p:nvPicPr>
        <p:blipFill>
          <a:blip r:embed="rId8"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9"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5"/>
            </p:custDataLst>
          </p:nvPr>
        </p:nvGraphicFramePr>
        <p:xfrm>
          <a:off x="284480" y="1674495"/>
          <a:ext cx="8613140" cy="48234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20000"/>
                    </a:ext>
                  </a:extLst>
                </a:gridCol>
                <a:gridCol w="1614170">
                  <a:extLst>
                    <a:ext uri="{9D8B030D-6E8A-4147-A177-3AD203B41FA5}">
                      <a16:colId xmlns:a16="http://schemas.microsoft.com/office/drawing/2014/main" val="20001"/>
                    </a:ext>
                  </a:extLst>
                </a:gridCol>
                <a:gridCol w="2526030">
                  <a:extLst>
                    <a:ext uri="{9D8B030D-6E8A-4147-A177-3AD203B41FA5}">
                      <a16:colId xmlns:a16="http://schemas.microsoft.com/office/drawing/2014/main" val="20002"/>
                    </a:ext>
                  </a:extLst>
                </a:gridCol>
                <a:gridCol w="1793240">
                  <a:extLst>
                    <a:ext uri="{9D8B030D-6E8A-4147-A177-3AD203B41FA5}">
                      <a16:colId xmlns:a16="http://schemas.microsoft.com/office/drawing/2014/main" val="20003"/>
                    </a:ext>
                  </a:extLst>
                </a:gridCol>
              </a:tblGrid>
              <a:tr h="400050">
                <a:tc>
                  <a:txBody>
                    <a:bodyPr/>
                    <a:lstStyle/>
                    <a:p>
                      <a:pPr indent="0">
                        <a:lnSpc>
                          <a:spcPct val="100000"/>
                        </a:lnSpc>
                        <a:buNone/>
                      </a:pPr>
                      <a:r>
                        <a:rPr lang="en-US" sz="2300" b="1">
                          <a:solidFill>
                            <a:schemeClr val="accent2"/>
                          </a:solidFill>
                          <a:latin typeface="Times New Roman" panose="02020603050405020304" pitchFamily="18" charset="0"/>
                          <a:cs typeface="Times New Roman" panose="02020603050405020304" pitchFamily="18" charset="0"/>
                        </a:rPr>
                        <a:t>Bright Fresh Milk</a:t>
                      </a:r>
                      <a:endParaRPr lang="en-US" altLang="en-US" sz="2300" b="1">
                        <a:solidFill>
                          <a:schemeClr val="accent2"/>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order</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solidFill>
                      <a:schemeClr val="accent1">
                        <a:lumMod val="20000"/>
                        <a:lumOff val="80000"/>
                      </a:schemeClr>
                    </a:solidFill>
                  </a:tcP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country of origin</a:t>
                      </a: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list</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168910">
                <a:tc>
                  <a:txBody>
                    <a:bodyPr/>
                    <a:lstStyle/>
                    <a:p>
                      <a:pPr indent="0">
                        <a:lnSpc>
                          <a:spcPct val="100000"/>
                        </a:lnSpc>
                        <a:buNone/>
                      </a:pPr>
                      <a:r>
                        <a:rPr lang="en-US" sz="2300" b="1">
                          <a:solidFill>
                            <a:schemeClr val="accent2"/>
                          </a:solidFill>
                          <a:latin typeface="Times New Roman" panose="02020603050405020304" pitchFamily="18" charset="0"/>
                          <a:cs typeface="Times New Roman" panose="02020603050405020304" pitchFamily="18" charset="0"/>
                        </a:rPr>
                        <a:t>store </a:t>
                      </a:r>
                      <a:endParaRPr lang="en-US" altLang="en-US" sz="2300" b="1">
                        <a:solidFill>
                          <a:schemeClr val="accent2"/>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butterfat</a:t>
                      </a:r>
                    </a:p>
                  </a:txBody>
                  <a:tcPr marL="12700" marR="12700" marT="12700" anchor="ctr"/>
                </a:tc>
                <a:tc>
                  <a:txBody>
                    <a:bodyPr/>
                    <a:lstStyle/>
                    <a:p>
                      <a:pPr indent="0">
                        <a:lnSpc>
                          <a:spcPct val="100000"/>
                        </a:lnSpc>
                        <a:buNone/>
                      </a:pPr>
                      <a:r>
                        <a:rPr lang="en-US" sz="2300" b="1">
                          <a:solidFill>
                            <a:srgbClr val="7030A0"/>
                          </a:solidFill>
                          <a:latin typeface="Times New Roman" panose="02020603050405020304" pitchFamily="18" charset="0"/>
                          <a:cs typeface="Times New Roman" panose="02020603050405020304" pitchFamily="18" charset="0"/>
                        </a:rPr>
                        <a:t>quantiti</a:t>
                      </a:r>
                      <a:r>
                        <a:rPr lang="en-US" sz="2300" b="1">
                          <a:solidFill>
                            <a:srgbClr val="FF0000"/>
                          </a:solidFill>
                          <a:latin typeface="Times New Roman" panose="02020603050405020304" pitchFamily="18" charset="0"/>
                          <a:cs typeface="Times New Roman" panose="02020603050405020304" pitchFamily="18" charset="0"/>
                        </a:rPr>
                        <a:t>es</a:t>
                      </a:r>
                      <a:endParaRPr lang="en-US" alt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pure milk</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protein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total cost</a:t>
                      </a: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r>
                        <a:rPr lang="en-US" sz="2300" b="1">
                          <a:solidFill>
                            <a:schemeClr val="accent6"/>
                          </a:solidFill>
                          <a:uFillTx/>
                          <a:latin typeface="Times New Roman" panose="02020603050405020304" pitchFamily="18" charset="0"/>
                          <a:cs typeface="Times New Roman" panose="02020603050405020304" pitchFamily="18" charset="0"/>
                        </a:rPr>
                        <a:t>countri</a:t>
                      </a:r>
                      <a:r>
                        <a:rPr lang="en-US" sz="2300" b="1">
                          <a:solidFill>
                            <a:srgbClr val="FF0000"/>
                          </a:solidFill>
                          <a:latin typeface="Times New Roman" panose="02020603050405020304" pitchFamily="18" charset="0"/>
                          <a:cs typeface="Times New Roman" panose="02020603050405020304" pitchFamily="18" charset="0"/>
                        </a:rPr>
                        <a:t>es</a:t>
                      </a:r>
                    </a:p>
                  </a:txBody>
                  <a:tcPr marL="12700" marR="12700" marT="12700" anchor="ctr"/>
                </a:tc>
                <a:tc>
                  <a:txBody>
                    <a:bodyPr/>
                    <a:lstStyle/>
                    <a:p>
                      <a:pPr algn="l">
                        <a:lnSpc>
                          <a:spcPct val="100000"/>
                        </a:lnSpc>
                        <a:buClrTx/>
                        <a:buSzTx/>
                        <a:buFontTx/>
                        <a:buNone/>
                      </a:pPr>
                      <a:r>
                        <a:rPr lang="en-US" sz="2300" b="1">
                          <a:solidFill>
                            <a:schemeClr val="accent6"/>
                          </a:solidFill>
                          <a:uFillTx/>
                          <a:latin typeface="Times New Roman" panose="02020603050405020304" pitchFamily="18" charset="0"/>
                          <a:cs typeface="Times New Roman" panose="02020603050405020304" pitchFamily="18" charset="0"/>
                        </a:rPr>
                        <a:t>information</a:t>
                      </a: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milk drink</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example</a:t>
                      </a:r>
                    </a:p>
                  </a:txBody>
                  <a:tcPr marL="12700" marR="12700" marT="12700" anchor="ctr"/>
                </a:tc>
                <a:extLst>
                  <a:ext uri="{0D108BD9-81ED-4DB2-BD59-A6C34878D82A}">
                    <a16:rowId xmlns:a16="http://schemas.microsoft.com/office/drawing/2014/main" val="10003"/>
                  </a:ext>
                </a:extLst>
              </a:tr>
              <a:tr h="168910">
                <a:tc>
                  <a:txBody>
                    <a:bodyPr/>
                    <a:lstStyle/>
                    <a:p>
                      <a:pPr indent="0">
                        <a:lnSpc>
                          <a:spcPct val="100000"/>
                        </a:lnSpc>
                        <a:buNone/>
                      </a:pPr>
                      <a:r>
                        <a:rPr lang="en-US" sz="2300" b="1">
                          <a:solidFill>
                            <a:schemeClr val="accent6"/>
                          </a:solidFill>
                          <a:uFillTx/>
                          <a:latin typeface="Times New Roman" panose="02020603050405020304" pitchFamily="18" charset="0"/>
                          <a:cs typeface="Times New Roman" panose="02020603050405020304" pitchFamily="18" charset="0"/>
                        </a:rPr>
                        <a:t>globe</a:t>
                      </a:r>
                      <a:endParaRPr lang="en-US" altLang="en-US" sz="2300" b="1">
                        <a:solidFill>
                          <a:schemeClr val="accent6"/>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product</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flavor</a:t>
                      </a: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sale item</a:t>
                      </a:r>
                      <a:r>
                        <a:rPr lang="en-US" sz="2300" b="1">
                          <a:solidFill>
                            <a:srgbClr val="FF0000"/>
                          </a:solidFill>
                          <a:latin typeface="Times New Roman" panose="02020603050405020304" pitchFamily="18" charset="0"/>
                          <a:cs typeface="Times New Roman" panose="02020603050405020304" pitchFamily="18" charset="0"/>
                        </a:rPr>
                        <a:t>s</a:t>
                      </a:r>
                    </a:p>
                  </a:txBody>
                  <a:tcPr marL="12700" marR="12700" marT="12700" anchor="ctr"/>
                </a:tc>
                <a:extLst>
                  <a:ext uri="{0D108BD9-81ED-4DB2-BD59-A6C34878D82A}">
                    <a16:rowId xmlns:a16="http://schemas.microsoft.com/office/drawing/2014/main" val="10004"/>
                  </a:ext>
                </a:extLst>
              </a:tr>
              <a:tr h="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milk drink</a:t>
                      </a:r>
                      <a:r>
                        <a:rPr lang="en-US" sz="2300" b="1">
                          <a:solidFill>
                            <a:srgbClr val="FF0000"/>
                          </a:solidFill>
                          <a:latin typeface="Times New Roman" panose="02020603050405020304" pitchFamily="18" charset="0"/>
                          <a:cs typeface="Times New Roman" panose="02020603050405020304" pitchFamily="18" charset="0"/>
                        </a:rPr>
                        <a:t>s</a:t>
                      </a:r>
                      <a:endParaRPr lang="en-US" altLang="en-US" sz="2300" b="1">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code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sugar</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total</a:t>
                      </a: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yogurt </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description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type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quantity</a:t>
                      </a:r>
                    </a:p>
                  </a:txBody>
                  <a:tcPr marL="12700" marR="12700" marT="12700" anchor="ctr"/>
                </a:tc>
                <a:extLst>
                  <a:ext uri="{0D108BD9-81ED-4DB2-BD59-A6C34878D82A}">
                    <a16:rowId xmlns:a16="http://schemas.microsoft.com/office/drawing/2014/main" val="10006"/>
                  </a:ext>
                </a:extLst>
              </a:tr>
              <a:tr h="75946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jelly</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price</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dilute concentration</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order total</a:t>
                      </a:r>
                    </a:p>
                  </a:txBody>
                  <a:tcPr/>
                </a:tc>
                <a:extLst>
                  <a:ext uri="{0D108BD9-81ED-4DB2-BD59-A6C34878D82A}">
                    <a16:rowId xmlns:a16="http://schemas.microsoft.com/office/drawing/2014/main" val="10007"/>
                  </a:ext>
                </a:extLst>
              </a:tr>
              <a:tr h="285115">
                <a:tc>
                  <a:txBody>
                    <a:bodyPr/>
                    <a:lstStyle/>
                    <a:p>
                      <a:pPr indent="0">
                        <a:lnSpc>
                          <a:spcPct val="100000"/>
                        </a:lnSpc>
                        <a:buNone/>
                      </a:pPr>
                      <a:r>
                        <a:rPr lang="en-US" sz="2300" b="1">
                          <a:solidFill>
                            <a:schemeClr val="accent2"/>
                          </a:solidFill>
                          <a:latin typeface="Times New Roman" panose="02020603050405020304" pitchFamily="18" charset="0"/>
                          <a:cs typeface="Times New Roman" panose="02020603050405020304" pitchFamily="18" charset="0"/>
                        </a:rPr>
                        <a:t>Bright Fresh Milk System</a:t>
                      </a:r>
                    </a:p>
                  </a:txBody>
                  <a:tcPr marL="12700" marR="12700" marT="12700" anchor="ctr"/>
                </a:tc>
                <a:tc>
                  <a:txBody>
                    <a:bodyPr/>
                    <a:lstStyle/>
                    <a:p>
                      <a:pPr algn="l">
                        <a:lnSpc>
                          <a:spcPct val="100000"/>
                        </a:lnSpc>
                        <a:buClrTx/>
                        <a:buSzTx/>
                        <a:buFontTx/>
                        <a:buNone/>
                      </a:pPr>
                      <a:r>
                        <a:rPr lang="en-US" sz="2300" b="1">
                          <a:solidFill>
                            <a:srgbClr val="7030A0"/>
                          </a:solidFill>
                          <a:latin typeface="Times New Roman" panose="02020603050405020304" pitchFamily="18" charset="0"/>
                          <a:cs typeface="Times New Roman" panose="02020603050405020304" pitchFamily="18" charset="0"/>
                        </a:rPr>
                        <a:t>production date</a:t>
                      </a:r>
                    </a:p>
                  </a:txBody>
                  <a:tcPr marL="12700" marR="12700" marT="12700" anchor="ctr"/>
                </a:tc>
                <a:tc>
                  <a:txBody>
                    <a:bodyPr/>
                    <a:lstStyle/>
                    <a:p>
                      <a:pPr algn="l">
                        <a:lnSpc>
                          <a:spcPct val="100000"/>
                        </a:lnSpc>
                        <a:buClrTx/>
                        <a:buSzTx/>
                        <a:buFontTx/>
                        <a:buNone/>
                      </a:pPr>
                      <a:r>
                        <a:rPr lang="en-US" sz="2300" b="1">
                          <a:solidFill>
                            <a:srgbClr val="0070C0"/>
                          </a:solidFill>
                          <a:latin typeface="Times New Roman" panose="02020603050405020304" pitchFamily="18" charset="0"/>
                          <a:cs typeface="Times New Roman" panose="02020603050405020304" pitchFamily="18" charset="0"/>
                        </a:rPr>
                        <a:t>a current order</a:t>
                      </a:r>
                    </a:p>
                  </a:txBody>
                  <a:tcPr marL="12700" marR="12700" marT="12700" anchor="ctr"/>
                </a:tc>
                <a:tc>
                  <a:txBody>
                    <a:bodyPr/>
                    <a:lstStyle/>
                    <a:p>
                      <a:pPr>
                        <a:lnSpc>
                          <a:spcPct val="100000"/>
                        </a:lnSpc>
                        <a:buNone/>
                      </a:pPr>
                      <a:endParaRPr lang="zh-CN" altLang="en-US" sz="23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0">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product catalog</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buClrTx/>
                        <a:buSzTx/>
                        <a:buFontTx/>
                        <a:buNone/>
                      </a:pPr>
                      <a:r>
                        <a:rPr lang="en-US" sz="2300" b="1">
                          <a:solidFill>
                            <a:srgbClr val="7030A0"/>
                          </a:solidFill>
                          <a:latin typeface="Times New Roman" panose="02020603050405020304" pitchFamily="18" charset="0"/>
                          <a:cs typeface="Times New Roman" panose="02020603050405020304" pitchFamily="18" charset="0"/>
                        </a:rPr>
                        <a:t>shelf life</a:t>
                      </a:r>
                    </a:p>
                  </a:txBody>
                  <a:tcPr marL="12700" marR="12700" marT="12700" anchor="ctr"/>
                </a:tc>
                <a:tc>
                  <a:txBody>
                    <a:bodyPr/>
                    <a:lstStyle/>
                    <a:p>
                      <a:pPr algn="l">
                        <a:buClrTx/>
                        <a:buSzTx/>
                        <a:buFontTx/>
                        <a:buNone/>
                      </a:pPr>
                      <a:r>
                        <a:rPr lang="en-US" sz="2300" b="1">
                          <a:solidFill>
                            <a:schemeClr val="accent2"/>
                          </a:solidFill>
                          <a:latin typeface="Times New Roman" panose="02020603050405020304" pitchFamily="18" charset="0"/>
                          <a:cs typeface="Times New Roman" panose="02020603050405020304" pitchFamily="18" charset="0"/>
                        </a:rPr>
                        <a:t>system</a:t>
                      </a:r>
                    </a:p>
                  </a:txBody>
                  <a:tcPr marL="12700" marR="12700" marT="12700" anchor="ctr"/>
                </a:tc>
                <a:tc>
                  <a:txBody>
                    <a:bodyPr/>
                    <a:lstStyle/>
                    <a:p>
                      <a:pPr>
                        <a:buNone/>
                      </a:pPr>
                      <a:endParaRPr lang="zh-CN" altLang="en-US" sz="23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87</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6/24</a:t>
            </a:r>
          </a:p>
        </p:txBody>
      </p:sp>
      <p:pic>
        <p:nvPicPr>
          <p:cNvPr id="11" name="西北工业大学"/>
          <p:cNvPicPr>
            <a:picLocks noChangeAspect="1"/>
          </p:cNvPicPr>
          <p:nvPr>
            <p:custDataLst>
              <p:tags r:id="rId2"/>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728470"/>
            <a:ext cx="8439150" cy="4641215"/>
          </a:xfrm>
          <a:prstGeom prst="rect">
            <a:avLst/>
          </a:prstGeom>
          <a:noFill/>
          <a:ln w="9525">
            <a:noFill/>
          </a:ln>
        </p:spPr>
        <p:txBody>
          <a:bodyPr wrap="square">
            <a:noAutofit/>
          </a:bodyPr>
          <a:lstStyle/>
          <a:p>
            <a:pPr marL="342900" indent="-342900">
              <a:lnSpc>
                <a:spcPct val="150000"/>
              </a:lnSpc>
              <a:spcBef>
                <a:spcPts val="0"/>
              </a:spcBef>
              <a:spcAft>
                <a:spcPts val="0"/>
              </a:spcAft>
              <a:buFont typeface="Arial" panose="020B0604020202020204" pitchFamily="34" charset="0"/>
              <a:buChar char="•"/>
            </a:pPr>
            <a:r>
              <a:rPr lang="zh-CN" altLang="en-US" sz="2800" b="1">
                <a:latin typeface="等线" panose="02010600030101010101" charset="-122"/>
                <a:ea typeface="等线" panose="02010600030101010101" charset="-122"/>
                <a:cs typeface="等线" panose="02010600030101010101" charset="-122"/>
              </a:rPr>
              <a:t>为类命名</a:t>
            </a:r>
          </a:p>
          <a:p>
            <a:pPr marL="914400" lvl="1" indent="-457200">
              <a:lnSpc>
                <a:spcPct val="150000"/>
              </a:lnSpc>
              <a:spcBef>
                <a:spcPts val="0"/>
              </a:spcBef>
              <a:spcAft>
                <a:spcPts val="0"/>
              </a:spcAft>
              <a:buFont typeface="Arial" panose="020B0604020202020204" pitchFamily="34" charset="0"/>
              <a:buChar char="•"/>
            </a:pPr>
            <a:r>
              <a:rPr lang="zh-CN" sz="2400" b="1">
                <a:latin typeface="等线" panose="02010600030101010101" charset="-122"/>
                <a:ea typeface="等线" panose="02010600030101010101" charset="-122"/>
                <a:cs typeface="等线" panose="02010600030101010101" charset="-122"/>
                <a:sym typeface="+mn-ea"/>
              </a:rPr>
              <a:t>将同义词进行归类形成同义词组</a:t>
            </a:r>
            <a:endParaRPr lang="zh-CN" altLang="en-US" sz="2400" b="1">
              <a:latin typeface="等线" panose="02010600030101010101" charset="-122"/>
              <a:ea typeface="等线" panose="02010600030101010101" charset="-122"/>
              <a:cs typeface="等线" panose="02010600030101010101" charset="-122"/>
            </a:endParaRPr>
          </a:p>
          <a:p>
            <a:pPr marL="914400" lvl="1" indent="-457200">
              <a:lnSpc>
                <a:spcPct val="150000"/>
              </a:lnSpc>
              <a:spcBef>
                <a:spcPts val="0"/>
              </a:spcBef>
              <a:spcAft>
                <a:spcPts val="0"/>
              </a:spcAft>
              <a:buFont typeface="Arial" panose="020B0604020202020204" pitchFamily="34" charset="0"/>
              <a:buChar char="•"/>
            </a:pPr>
            <a:r>
              <a:rPr lang="zh-CN" altLang="en-US" sz="2400" b="1">
                <a:latin typeface="等线" panose="02010600030101010101" charset="-122"/>
                <a:ea typeface="等线" panose="02010600030101010101" charset="-122"/>
                <a:cs typeface="等线" panose="02010600030101010101" charset="-122"/>
              </a:rPr>
              <a:t>根据名词在需求描述中表达的含义，为类命名。</a:t>
            </a:r>
          </a:p>
          <a:p>
            <a:pPr marL="1371600" lvl="2" indent="-457200">
              <a:lnSpc>
                <a:spcPct val="150000"/>
              </a:lnSpc>
              <a:spcBef>
                <a:spcPts val="0"/>
              </a:spcBef>
              <a:spcAft>
                <a:spcPts val="0"/>
              </a:spcAft>
              <a:buFont typeface="Arial" panose="020B0604020202020204" pitchFamily="34" charset="0"/>
              <a:buChar char="•"/>
            </a:pPr>
            <a:r>
              <a:rPr lang="zh-CN" altLang="en-US" sz="2000" b="1">
                <a:latin typeface="等线" panose="02010600030101010101" charset="-122"/>
                <a:ea typeface="等线" panose="02010600030101010101" charset="-122"/>
                <a:cs typeface="等线" panose="02010600030101010101" charset="-122"/>
              </a:rPr>
              <a:t>类的名字要符合命名规范，并且尽量自然易懂，同时不能有歧义。对于同义词组，要从所有的同义词中选择最合适的名词作为类名</a:t>
            </a:r>
          </a:p>
          <a:p>
            <a:pPr marL="457200" indent="-457200">
              <a:lnSpc>
                <a:spcPct val="150000"/>
              </a:lnSpc>
              <a:spcBef>
                <a:spcPts val="0"/>
              </a:spcBef>
              <a:spcAft>
                <a:spcPts val="0"/>
              </a:spcAft>
              <a:buFont typeface="Arial" panose="020B0604020202020204" pitchFamily="34" charset="0"/>
              <a:buChar char="•"/>
            </a:pPr>
            <a:r>
              <a:rPr lang="zh-CN" altLang="en-US" sz="2800" b="1">
                <a:latin typeface="等线" panose="02010600030101010101" charset="-122"/>
                <a:ea typeface="等线" panose="02010600030101010101" charset="-122"/>
                <a:cs typeface="等线" panose="02010600030101010101" charset="-122"/>
              </a:rPr>
              <a:t>增加需求未出现的名词作为类</a:t>
            </a:r>
          </a:p>
          <a:p>
            <a:pPr marL="914400" lvl="1" indent="-457200">
              <a:lnSpc>
                <a:spcPct val="150000"/>
              </a:lnSpc>
              <a:spcBef>
                <a:spcPts val="0"/>
              </a:spcBef>
              <a:spcAft>
                <a:spcPts val="0"/>
              </a:spcAft>
              <a:buFont typeface="Arial" panose="020B0604020202020204" pitchFamily="34" charset="0"/>
              <a:buChar char="•"/>
            </a:pPr>
            <a:r>
              <a:rPr lang="zh-CN" altLang="en-US" sz="2400" b="1">
                <a:latin typeface="等线" panose="02010600030101010101" charset="-122"/>
                <a:ea typeface="等线" panose="02010600030101010101" charset="-122"/>
                <a:cs typeface="等线" panose="02010600030101010101" charset="-122"/>
              </a:rPr>
              <a:t>根据需求，如果有必要，适当增加与系统描述相关的类</a:t>
            </a:r>
          </a:p>
        </p:txBody>
      </p:sp>
      <p:sp>
        <p:nvSpPr>
          <p:cNvPr id="7" name="Rectangle 7">
            <a:extLst>
              <a:ext uri="{FF2B5EF4-FFF2-40B4-BE49-F238E27FC236}">
                <a16:creationId xmlns:a16="http://schemas.microsoft.com/office/drawing/2014/main" id="{6EA7A490-FE40-3CD5-BEF6-D525730FCBA8}"/>
              </a:ext>
            </a:extLst>
          </p:cNvPr>
          <p:cNvSpPr>
            <a:spLocks noGrp="1"/>
          </p:cNvSpPr>
          <p:nvPr>
            <p:ph idx="1"/>
            <p:custDataLst>
              <p:tags r:id="rId4"/>
            </p:custDataLst>
          </p:nvPr>
        </p:nvSpPr>
        <p:spPr>
          <a:xfrm>
            <a:off x="352011" y="1233710"/>
            <a:ext cx="8527829"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类的设计（类的命名原则和注意事项）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166100"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700" b="1" dirty="0">
                <a:solidFill>
                  <a:srgbClr val="104EA2"/>
                </a:solidFill>
              </a:rPr>
              <a:t>鲜牛奶系统</a:t>
            </a:r>
            <a:r>
              <a:rPr kumimoji="1" lang="en-US" altLang="zh-CN" sz="2700" b="1" dirty="0">
                <a:solidFill>
                  <a:srgbClr val="104EA2"/>
                </a:solidFill>
              </a:rPr>
              <a:t>—</a:t>
            </a:r>
            <a:r>
              <a:rPr kumimoji="1" lang="zh-CN" altLang="en-US" sz="2700" b="1" dirty="0">
                <a:solidFill>
                  <a:srgbClr val="104EA2"/>
                </a:solidFill>
              </a:rPr>
              <a:t>类的设计</a:t>
            </a:r>
            <a:r>
              <a:rPr kumimoji="1" lang="en-US" altLang="zh-CN" sz="2700" b="1" dirty="0">
                <a:solidFill>
                  <a:srgbClr val="104EA2"/>
                </a:solidFill>
              </a:rPr>
              <a:t>(</a:t>
            </a:r>
            <a:r>
              <a:rPr kumimoji="1" lang="zh-CN" altLang="en-US" sz="2700" b="1" dirty="0">
                <a:solidFill>
                  <a:srgbClr val="104EA2"/>
                </a:solidFill>
              </a:rPr>
              <a:t>筛选</a:t>
            </a:r>
            <a:r>
              <a:rPr kumimoji="1" lang="zh-CN" altLang="en-US" sz="2700" dirty="0">
                <a:solidFill>
                  <a:srgbClr val="104EA2"/>
                </a:solidFill>
                <a:sym typeface="+mn-ea"/>
              </a:rPr>
              <a:t>原则⑥</a:t>
            </a:r>
            <a:r>
              <a:rPr kumimoji="1" lang="en-US" altLang="zh-CN" sz="2700" b="1" dirty="0">
                <a:solidFill>
                  <a:srgbClr val="104EA2"/>
                </a:solidFill>
              </a:rPr>
              <a:t>)</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88</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5/24</a:t>
            </a:r>
          </a:p>
        </p:txBody>
      </p:sp>
      <p:pic>
        <p:nvPicPr>
          <p:cNvPr id="11" name="西北工业大学"/>
          <p:cNvPicPr>
            <a:picLocks noChangeAspect="1"/>
          </p:cNvPicPr>
          <p:nvPr>
            <p:custDataLst>
              <p:tags r:id="rId3"/>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7" name="表格 6"/>
          <p:cNvGraphicFramePr/>
          <p:nvPr>
            <p:custDataLst>
              <p:tags r:id="rId5"/>
            </p:custDataLst>
          </p:nvPr>
        </p:nvGraphicFramePr>
        <p:xfrm>
          <a:off x="284480" y="1674495"/>
          <a:ext cx="8613140" cy="4505960"/>
        </p:xfrm>
        <a:graphic>
          <a:graphicData uri="http://schemas.openxmlformats.org/drawingml/2006/table">
            <a:tbl>
              <a:tblPr firstRow="1" bandRow="1">
                <a:tableStyleId>{5C22544A-7EE6-4342-B048-85BDC9FD1C3A}</a:tableStyleId>
              </a:tblPr>
              <a:tblGrid>
                <a:gridCol w="2679700">
                  <a:extLst>
                    <a:ext uri="{9D8B030D-6E8A-4147-A177-3AD203B41FA5}">
                      <a16:colId xmlns:a16="http://schemas.microsoft.com/office/drawing/2014/main" val="20000"/>
                    </a:ext>
                  </a:extLst>
                </a:gridCol>
                <a:gridCol w="1614170">
                  <a:extLst>
                    <a:ext uri="{9D8B030D-6E8A-4147-A177-3AD203B41FA5}">
                      <a16:colId xmlns:a16="http://schemas.microsoft.com/office/drawing/2014/main" val="20001"/>
                    </a:ext>
                  </a:extLst>
                </a:gridCol>
                <a:gridCol w="2526030">
                  <a:extLst>
                    <a:ext uri="{9D8B030D-6E8A-4147-A177-3AD203B41FA5}">
                      <a16:colId xmlns:a16="http://schemas.microsoft.com/office/drawing/2014/main" val="20002"/>
                    </a:ext>
                  </a:extLst>
                </a:gridCol>
                <a:gridCol w="1793240">
                  <a:extLst>
                    <a:ext uri="{9D8B030D-6E8A-4147-A177-3AD203B41FA5}">
                      <a16:colId xmlns:a16="http://schemas.microsoft.com/office/drawing/2014/main" val="20003"/>
                    </a:ext>
                  </a:extLst>
                </a:gridCol>
              </a:tblGrid>
              <a:tr h="400050">
                <a:tc>
                  <a:txBody>
                    <a:bodyPr/>
                    <a:lstStyle/>
                    <a:p>
                      <a:pPr indent="0">
                        <a:lnSpc>
                          <a:spcPct val="100000"/>
                        </a:lnSpc>
                        <a:buNone/>
                      </a:pPr>
                      <a:endParaRPr lang="en-US" altLang="en-US" sz="2300" b="1">
                        <a:solidFill>
                          <a:schemeClr val="accent2"/>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order</a:t>
                      </a:r>
                      <a:endParaRPr 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list</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168910">
                <a:tc>
                  <a:txBody>
                    <a:bodyPr/>
                    <a:lstStyle/>
                    <a:p>
                      <a:pPr indent="0">
                        <a:lnSpc>
                          <a:spcPct val="100000"/>
                        </a:lnSpc>
                        <a:buNone/>
                      </a:pPr>
                      <a:endParaRPr lang="en-US" altLang="en-US" sz="2300" b="1">
                        <a:solidFill>
                          <a:schemeClr val="accent2"/>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sales</a:t>
                      </a: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endParaRPr lang="en-US" alt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1"/>
                  </a:ext>
                </a:extLst>
              </a:tr>
              <a:tr h="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pure milk</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catalog </a:t>
                      </a: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2"/>
                  </a:ext>
                </a:extLst>
              </a:tr>
              <a:tr h="381000">
                <a:tc>
                  <a:txBody>
                    <a:bodyPr/>
                    <a:lstStyle/>
                    <a:p>
                      <a:pPr indent="0">
                        <a:lnSpc>
                          <a:spcPct val="100000"/>
                        </a:lnSpc>
                        <a:buNone/>
                      </a:pPr>
                      <a:endParaRPr 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chemeClr val="accent6"/>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milk drink</a:t>
                      </a:r>
                    </a:p>
                  </a:txBody>
                  <a:tcPr marL="12700" marR="12700" marT="12700" anchor="ctr"/>
                </a:tc>
                <a:tc>
                  <a:txBody>
                    <a:bodyPr/>
                    <a:lstStyle/>
                    <a:p>
                      <a:pPr algn="l">
                        <a:lnSpc>
                          <a:spcPct val="100000"/>
                        </a:lnSpc>
                        <a:buClrTx/>
                        <a:buSzTx/>
                        <a:buFontTx/>
                        <a:buNone/>
                      </a:pPr>
                      <a:endParaRPr lang="en-US" sz="2300" b="1">
                        <a:solidFill>
                          <a:srgbClr val="0070C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3"/>
                  </a:ext>
                </a:extLst>
              </a:tr>
              <a:tr h="168910">
                <a:tc>
                  <a:txBody>
                    <a:bodyPr/>
                    <a:lstStyle/>
                    <a:p>
                      <a:pPr indent="0">
                        <a:lnSpc>
                          <a:spcPct val="100000"/>
                        </a:lnSpc>
                        <a:buNone/>
                      </a:pPr>
                      <a:endParaRPr lang="en-US" altLang="en-US" sz="2300" b="1">
                        <a:solidFill>
                          <a:schemeClr val="accent6"/>
                        </a:solidFill>
                        <a:uFillTx/>
                        <a:latin typeface="Times New Roman" panose="02020603050405020304" pitchFamily="18" charset="0"/>
                        <a:cs typeface="Times New Roman" panose="02020603050405020304" pitchFamily="18" charset="0"/>
                      </a:endParaRPr>
                    </a:p>
                  </a:txBody>
                  <a:tcPr marL="12700" marR="12700" marT="12700" anchor="ctr"/>
                </a:tc>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product</a:t>
                      </a:r>
                      <a:endParaRPr 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r>
                        <a:rPr lang="en-US" sz="2300" b="1">
                          <a:solidFill>
                            <a:srgbClr val="000000"/>
                          </a:solidFill>
                          <a:latin typeface="Times New Roman" panose="02020603050405020304" pitchFamily="18" charset="0"/>
                          <a:cs typeface="Times New Roman" panose="02020603050405020304" pitchFamily="18" charset="0"/>
                        </a:rPr>
                        <a:t>sale item</a:t>
                      </a:r>
                      <a:endParaRPr lang="en-US" sz="2300" b="1">
                        <a:solidFill>
                          <a:srgbClr val="FF000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4"/>
                  </a:ext>
                </a:extLst>
              </a:tr>
              <a:tr h="0">
                <a:tc>
                  <a:txBody>
                    <a:bodyPr/>
                    <a:lstStyle/>
                    <a:p>
                      <a:pPr indent="0">
                        <a:lnSpc>
                          <a:spcPct val="100000"/>
                        </a:lnSpc>
                        <a:buNone/>
                      </a:pPr>
                      <a:r>
                        <a:rPr lang="en-US" sz="2300" b="1">
                          <a:solidFill>
                            <a:schemeClr val="tx1"/>
                          </a:solidFill>
                          <a:latin typeface="Times New Roman" panose="02020603050405020304" pitchFamily="18" charset="0"/>
                          <a:cs typeface="Times New Roman" panose="02020603050405020304" pitchFamily="18" charset="0"/>
                        </a:rPr>
                        <a:t>milk drink</a:t>
                      </a:r>
                      <a:endParaRPr lang="en-US" altLang="en-US" sz="2300" b="1">
                        <a:gradFill>
                          <a:gsLst>
                            <a:gs pos="0">
                              <a:srgbClr val="FE4444"/>
                            </a:gs>
                            <a:gs pos="100000">
                              <a:srgbClr val="832B2B"/>
                            </a:gs>
                          </a:gsLst>
                          <a:lin scaled="0"/>
                        </a:gra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5"/>
                  </a:ext>
                </a:extLst>
              </a:tr>
              <a:tr h="38100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yogurt </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extLst>
                  <a:ext uri="{0D108BD9-81ED-4DB2-BD59-A6C34878D82A}">
                    <a16:rowId xmlns:a16="http://schemas.microsoft.com/office/drawing/2014/main" val="10006"/>
                  </a:ext>
                </a:extLst>
              </a:tr>
              <a:tr h="759460">
                <a:tc>
                  <a:txBody>
                    <a:bodyPr/>
                    <a:lstStyle/>
                    <a:p>
                      <a:pPr indent="0">
                        <a:lnSpc>
                          <a:spcPct val="100000"/>
                        </a:lnSpc>
                        <a:buNone/>
                      </a:pPr>
                      <a:r>
                        <a:rPr lang="en-US" sz="2300" b="1">
                          <a:solidFill>
                            <a:srgbClr val="000000"/>
                          </a:solidFill>
                          <a:latin typeface="Times New Roman" panose="02020603050405020304" pitchFamily="18" charset="0"/>
                          <a:cs typeface="Times New Roman" panose="02020603050405020304" pitchFamily="18" charset="0"/>
                        </a:rPr>
                        <a:t>jelly</a:t>
                      </a:r>
                      <a:endParaRPr lang="en-US" altLang="en-US" sz="23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285115">
                <a:tc>
                  <a:txBody>
                    <a:bodyPr/>
                    <a:lstStyle/>
                    <a:p>
                      <a:pPr indent="0">
                        <a:lnSpc>
                          <a:spcPct val="100000"/>
                        </a:lnSpc>
                        <a:buNone/>
                      </a:pPr>
                      <a:endParaRPr lang="en-US" sz="2300" b="1">
                        <a:solidFill>
                          <a:schemeClr val="accent2"/>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lnSpc>
                          <a:spcPct val="100000"/>
                        </a:lnSpc>
                        <a:buClrTx/>
                        <a:buSzTx/>
                        <a:buFontTx/>
                        <a:buNone/>
                      </a:pPr>
                      <a:endParaRPr lang="en-US" sz="2300" b="1">
                        <a:solidFill>
                          <a:srgbClr val="0070C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nSpc>
                          <a:spcPct val="100000"/>
                        </a:lnSpc>
                        <a:buNone/>
                      </a:pPr>
                      <a:endParaRPr lang="zh-CN" altLang="en-US" sz="23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0">
                <a:tc>
                  <a:txBody>
                    <a:bodyPr/>
                    <a:lstStyle/>
                    <a:p>
                      <a:pPr indent="0">
                        <a:buNone/>
                      </a:pPr>
                      <a:r>
                        <a:rPr lang="en-US" sz="2300" b="1">
                          <a:solidFill>
                            <a:srgbClr val="000000"/>
                          </a:solidFill>
                          <a:latin typeface="Times New Roman" panose="02020603050405020304" pitchFamily="18" charset="0"/>
                          <a:cs typeface="Times New Roman" panose="02020603050405020304" pitchFamily="18" charset="0"/>
                        </a:rPr>
                        <a:t>product catalog</a:t>
                      </a:r>
                    </a:p>
                  </a:txBody>
                  <a:tcPr marL="12700" marR="12700" marT="12700" anchor="ctr"/>
                </a:tc>
                <a:tc>
                  <a:txBody>
                    <a:bodyPr/>
                    <a:lstStyle/>
                    <a:p>
                      <a:pPr algn="l">
                        <a:buClrTx/>
                        <a:buSzTx/>
                        <a:buFontTx/>
                        <a:buNone/>
                      </a:pPr>
                      <a:endParaRPr lang="en-US" sz="2300" b="1">
                        <a:solidFill>
                          <a:srgbClr val="7030A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lgn="l">
                        <a:buClrTx/>
                        <a:buSzTx/>
                        <a:buFontTx/>
                        <a:buNone/>
                      </a:pPr>
                      <a:endParaRPr lang="en-US" sz="2300" b="1">
                        <a:solidFill>
                          <a:schemeClr val="accent2"/>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3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9" name="矩形 8"/>
          <p:cNvSpPr/>
          <p:nvPr>
            <p:custDataLst>
              <p:tags r:id="rId6"/>
            </p:custDataLst>
          </p:nvPr>
        </p:nvSpPr>
        <p:spPr>
          <a:xfrm>
            <a:off x="284480" y="5822950"/>
            <a:ext cx="207518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7"/>
            </p:custDataLst>
          </p:nvPr>
        </p:nvSpPr>
        <p:spPr>
          <a:xfrm>
            <a:off x="2980690" y="2565400"/>
            <a:ext cx="118618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10" grpId="0" bldLvl="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71283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等线" panose="02010600030101010101" charset="-122"/>
                <a:ea typeface="等线" panose="02010600030101010101" charset="-122"/>
                <a:cs typeface="等线" panose="02010600030101010101" charset="-122"/>
              </a:rPr>
              <a:t>鲜牛奶系统</a:t>
            </a:r>
            <a:r>
              <a:rPr kumimoji="1" lang="en-US" altLang="zh-CN" sz="2800" b="1" dirty="0">
                <a:solidFill>
                  <a:srgbClr val="104EA2"/>
                </a:solidFill>
                <a:latin typeface="等线" panose="02010600030101010101" charset="-122"/>
                <a:ea typeface="等线" panose="02010600030101010101" charset="-122"/>
                <a:cs typeface="等线" panose="02010600030101010101" charset="-122"/>
              </a:rPr>
              <a:t>—</a:t>
            </a:r>
            <a:r>
              <a:rPr kumimoji="1" lang="zh-CN" altLang="en-US" sz="2800" b="1" dirty="0">
                <a:solidFill>
                  <a:srgbClr val="104EA2"/>
                </a:solidFill>
                <a:latin typeface="等线" panose="02010600030101010101" charset="-122"/>
                <a:ea typeface="等线" panose="02010600030101010101" charset="-122"/>
                <a:cs typeface="等线" panose="02010600030101010101" charset="-122"/>
              </a:rPr>
              <a:t>类的设计</a:t>
            </a:r>
            <a:r>
              <a:rPr kumimoji="1" lang="en-US" altLang="zh-CN" sz="2800" b="1" dirty="0">
                <a:solidFill>
                  <a:srgbClr val="104EA2"/>
                </a:solidFill>
                <a:latin typeface="等线" panose="02010600030101010101" charset="-122"/>
                <a:ea typeface="等线" panose="02010600030101010101" charset="-122"/>
                <a:cs typeface="等线" panose="02010600030101010101" charset="-122"/>
              </a:rPr>
              <a:t>(</a:t>
            </a:r>
            <a:r>
              <a:rPr kumimoji="1" lang="zh-CN" altLang="en-US" sz="2800" b="1" dirty="0">
                <a:solidFill>
                  <a:srgbClr val="104EA2"/>
                </a:solidFill>
                <a:latin typeface="等线" panose="02010600030101010101" charset="-122"/>
                <a:ea typeface="等线" panose="02010600030101010101" charset="-122"/>
                <a:cs typeface="等线" panose="02010600030101010101" charset="-122"/>
              </a:rPr>
              <a:t>类的命名</a:t>
            </a:r>
            <a:r>
              <a:rPr kumimoji="1" lang="en-US" altLang="zh-CN" sz="2800" b="1" dirty="0">
                <a:solidFill>
                  <a:srgbClr val="104EA2"/>
                </a:solidFill>
                <a:latin typeface="等线" panose="02010600030101010101" charset="-122"/>
                <a:ea typeface="等线" panose="02010600030101010101" charset="-122"/>
                <a:cs typeface="等线" panose="02010600030101010101" charset="-122"/>
              </a:rPr>
              <a:t>)</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89</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7/24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728470"/>
            <a:ext cx="8439150" cy="4641215"/>
          </a:xfrm>
          <a:prstGeom prst="rect">
            <a:avLst/>
          </a:prstGeom>
          <a:noFill/>
          <a:ln w="9525">
            <a:noFill/>
          </a:ln>
        </p:spPr>
        <p:txBody>
          <a:bodyPr wrap="square">
            <a:noAutofit/>
          </a:bodyPr>
          <a:lstStyle/>
          <a:p>
            <a:pPr indent="0">
              <a:lnSpc>
                <a:spcPct val="150000"/>
              </a:lnSpc>
              <a:spcBef>
                <a:spcPts val="0"/>
              </a:spcBef>
              <a:spcAft>
                <a:spcPts val="0"/>
              </a:spcAft>
              <a:buFont typeface="Arial" panose="020B0604020202020204" pitchFamily="34" charset="0"/>
              <a:buNone/>
            </a:pPr>
            <a:endParaRPr lang="zh-CN" altLang="en-US" sz="2400" b="1">
              <a:latin typeface="等线" panose="02010600030101010101" charset="-122"/>
              <a:ea typeface="等线" panose="02010600030101010101" charset="-122"/>
              <a:cs typeface="等线" panose="02010600030101010101" charset="-122"/>
            </a:endParaRPr>
          </a:p>
        </p:txBody>
      </p:sp>
      <p:graphicFrame>
        <p:nvGraphicFramePr>
          <p:cNvPr id="7" name="表格 6"/>
          <p:cNvGraphicFramePr/>
          <p:nvPr/>
        </p:nvGraphicFramePr>
        <p:xfrm>
          <a:off x="412750" y="1668018"/>
          <a:ext cx="4013200" cy="4526280"/>
        </p:xfrm>
        <a:graphic>
          <a:graphicData uri="http://schemas.openxmlformats.org/drawingml/2006/table">
            <a:tbl>
              <a:tblPr/>
              <a:tblGrid>
                <a:gridCol w="4013200">
                  <a:extLst>
                    <a:ext uri="{9D8B030D-6E8A-4147-A177-3AD203B41FA5}">
                      <a16:colId xmlns:a16="http://schemas.microsoft.com/office/drawing/2014/main" val="20000"/>
                    </a:ext>
                  </a:extLst>
                </a:gridCol>
              </a:tblGrid>
              <a:tr h="411480">
                <a:tc>
                  <a:txBody>
                    <a:bodyPr/>
                    <a:lstStyle/>
                    <a:p>
                      <a:pPr indent="0">
                        <a:buNone/>
                      </a:pPr>
                      <a:r>
                        <a:rPr lang="en-US" sz="2300" b="1">
                          <a:solidFill>
                            <a:srgbClr val="000000"/>
                          </a:solidFill>
                          <a:latin typeface="Times New Roman" panose="02020603050405020304" charset="-122"/>
                        </a:rPr>
                        <a:t>pure milk</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411480">
                <a:tc>
                  <a:txBody>
                    <a:bodyPr/>
                    <a:lstStyle/>
                    <a:p>
                      <a:pPr indent="0">
                        <a:buNone/>
                      </a:pPr>
                      <a:r>
                        <a:rPr lang="en-US" sz="2300" b="1">
                          <a:solidFill>
                            <a:srgbClr val="000000"/>
                          </a:solidFill>
                          <a:latin typeface="Times New Roman" panose="02020603050405020304" charset="-122"/>
                        </a:rPr>
                        <a:t>milk drink</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411480">
                <a:tc>
                  <a:txBody>
                    <a:bodyPr/>
                    <a:lstStyle/>
                    <a:p>
                      <a:pPr indent="0">
                        <a:buNone/>
                      </a:pPr>
                      <a:r>
                        <a:rPr lang="en-US" sz="2300" b="1">
                          <a:solidFill>
                            <a:srgbClr val="000000"/>
                          </a:solidFill>
                          <a:latin typeface="Times New Roman" panose="02020603050405020304" charset="-122"/>
                        </a:rPr>
                        <a:t>yogurt </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11480">
                <a:tc>
                  <a:txBody>
                    <a:bodyPr/>
                    <a:lstStyle/>
                    <a:p>
                      <a:pPr indent="0">
                        <a:buNone/>
                      </a:pPr>
                      <a:r>
                        <a:rPr lang="en-US" sz="2300" b="1">
                          <a:solidFill>
                            <a:srgbClr val="000000"/>
                          </a:solidFill>
                          <a:latin typeface="Times New Roman" panose="02020603050405020304" charset="-122"/>
                        </a:rPr>
                        <a:t>jelly</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11480">
                <a:tc>
                  <a:txBody>
                    <a:bodyPr/>
                    <a:lstStyle/>
                    <a:p>
                      <a:pPr indent="0">
                        <a:buNone/>
                      </a:pPr>
                      <a:r>
                        <a:rPr lang="en-US" sz="2300" b="1">
                          <a:solidFill>
                            <a:srgbClr val="000000"/>
                          </a:solidFill>
                          <a:latin typeface="Times New Roman" panose="02020603050405020304" charset="-122"/>
                        </a:rPr>
                        <a:t>product catalog</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11480">
                <a:tc>
                  <a:txBody>
                    <a:bodyPr/>
                    <a:lstStyle/>
                    <a:p>
                      <a:pPr indent="0">
                        <a:buNone/>
                      </a:pPr>
                      <a:r>
                        <a:rPr lang="en-US" sz="2300" b="1">
                          <a:solidFill>
                            <a:srgbClr val="000000"/>
                          </a:solidFill>
                          <a:latin typeface="Times New Roman" panose="02020603050405020304" charset="-122"/>
                        </a:rPr>
                        <a:t>order</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411480">
                <a:tc>
                  <a:txBody>
                    <a:bodyPr/>
                    <a:lstStyle/>
                    <a:p>
                      <a:pPr indent="0">
                        <a:buNone/>
                      </a:pPr>
                      <a:r>
                        <a:rPr lang="en-US" sz="2300" b="1">
                          <a:solidFill>
                            <a:srgbClr val="000000"/>
                          </a:solidFill>
                          <a:latin typeface="Times New Roman" panose="02020603050405020304" charset="-122"/>
                        </a:rPr>
                        <a:t>sales(the store's )</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411480">
                <a:tc>
                  <a:txBody>
                    <a:bodyPr/>
                    <a:lstStyle/>
                    <a:p>
                      <a:pPr indent="0">
                        <a:buNone/>
                      </a:pPr>
                      <a:r>
                        <a:rPr lang="en-US" sz="2300" b="1">
                          <a:solidFill>
                            <a:srgbClr val="000000"/>
                          </a:solidFill>
                          <a:latin typeface="Times New Roman" panose="02020603050405020304" charset="-122"/>
                        </a:rPr>
                        <a:t>catalog </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411480">
                <a:tc>
                  <a:txBody>
                    <a:bodyPr/>
                    <a:lstStyle/>
                    <a:p>
                      <a:pPr indent="0">
                        <a:buNone/>
                      </a:pPr>
                      <a:r>
                        <a:rPr lang="en-US" sz="2300" b="1">
                          <a:solidFill>
                            <a:srgbClr val="000000"/>
                          </a:solidFill>
                          <a:latin typeface="Times New Roman" panose="02020603050405020304" charset="-122"/>
                        </a:rPr>
                        <a:t>Product</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411480">
                <a:tc>
                  <a:txBody>
                    <a:bodyPr/>
                    <a:lstStyle/>
                    <a:p>
                      <a:pPr indent="0">
                        <a:buNone/>
                      </a:pPr>
                      <a:r>
                        <a:rPr lang="en-US" sz="2300" b="1">
                          <a:solidFill>
                            <a:srgbClr val="000000"/>
                          </a:solidFill>
                          <a:latin typeface="Times New Roman" panose="02020603050405020304" charset="-122"/>
                        </a:rPr>
                        <a:t>list(of products)</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411480">
                <a:tc>
                  <a:txBody>
                    <a:bodyPr/>
                    <a:lstStyle/>
                    <a:p>
                      <a:pPr indent="0">
                        <a:buNone/>
                      </a:pPr>
                      <a:r>
                        <a:rPr lang="en-US" sz="2300" b="1">
                          <a:solidFill>
                            <a:srgbClr val="000000"/>
                          </a:solidFill>
                          <a:latin typeface="Times New Roman" panose="02020603050405020304" charset="-122"/>
                        </a:rPr>
                        <a:t>sale item</a:t>
                      </a:r>
                      <a:endParaRPr lang="en-US" altLang="en-US" sz="23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bl>
          </a:graphicData>
        </a:graphic>
      </p:graphicFrame>
      <p:graphicFrame>
        <p:nvGraphicFramePr>
          <p:cNvPr id="8" name="表格 7"/>
          <p:cNvGraphicFramePr/>
          <p:nvPr/>
        </p:nvGraphicFramePr>
        <p:xfrm>
          <a:off x="5221923" y="1708150"/>
          <a:ext cx="3424238" cy="4241800"/>
        </p:xfrm>
        <a:graphic>
          <a:graphicData uri="http://schemas.openxmlformats.org/drawingml/2006/table">
            <a:tbl>
              <a:tblPr/>
              <a:tblGrid>
                <a:gridCol w="3424238">
                  <a:extLst>
                    <a:ext uri="{9D8B030D-6E8A-4147-A177-3AD203B41FA5}">
                      <a16:colId xmlns:a16="http://schemas.microsoft.com/office/drawing/2014/main" val="20000"/>
                    </a:ext>
                  </a:extLst>
                </a:gridCol>
              </a:tblGrid>
              <a:tr h="381000">
                <a:tc>
                  <a:txBody>
                    <a:bodyPr/>
                    <a:lstStyle/>
                    <a:p>
                      <a:pPr indent="0">
                        <a:buNone/>
                      </a:pPr>
                      <a:r>
                        <a:rPr lang="en-US" sz="2400" b="1">
                          <a:solidFill>
                            <a:srgbClr val="000000"/>
                          </a:solidFill>
                          <a:latin typeface="Times New Roman" panose="02020603050405020304" charset="-122"/>
                        </a:rPr>
                        <a:t>pure milk</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a:txBody>
                    <a:bodyPr/>
                    <a:lstStyle/>
                    <a:p>
                      <a:pPr indent="0">
                        <a:buNone/>
                      </a:pPr>
                      <a:r>
                        <a:rPr lang="en-US" sz="2400" b="1">
                          <a:solidFill>
                            <a:srgbClr val="000000"/>
                          </a:solidFill>
                          <a:latin typeface="Times New Roman" panose="02020603050405020304" charset="-122"/>
                        </a:rPr>
                        <a:t>milk drink</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r>
                        <a:rPr lang="en-US" sz="2400" b="1">
                          <a:solidFill>
                            <a:srgbClr val="000000"/>
                          </a:solidFill>
                          <a:latin typeface="Times New Roman" panose="02020603050405020304" charset="-122"/>
                        </a:rPr>
                        <a:t>yogurt </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indent="0">
                        <a:buNone/>
                      </a:pPr>
                      <a:r>
                        <a:rPr lang="en-US" sz="2400" b="1">
                          <a:solidFill>
                            <a:srgbClr val="000000"/>
                          </a:solidFill>
                          <a:latin typeface="Times New Roman" panose="02020603050405020304" charset="-122"/>
                        </a:rPr>
                        <a:t>jelly</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indent="0">
                        <a:buNone/>
                      </a:pPr>
                      <a:r>
                        <a:rPr lang="en-US" sz="2400" b="1">
                          <a:solidFill>
                            <a:srgbClr val="000000"/>
                          </a:solidFill>
                          <a:latin typeface="Times New Roman" panose="02020603050405020304" charset="-122"/>
                        </a:rPr>
                        <a:t>product catalog (catalog)</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indent="0">
                        <a:buNone/>
                      </a:pPr>
                      <a:r>
                        <a:rPr lang="en-US" sz="2400" b="1">
                          <a:solidFill>
                            <a:srgbClr val="000000"/>
                          </a:solidFill>
                          <a:latin typeface="Times New Roman" panose="02020603050405020304" charset="-122"/>
                        </a:rPr>
                        <a:t>order</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indent="0">
                        <a:buNone/>
                      </a:pPr>
                      <a:r>
                        <a:rPr lang="en-US" sz="2400" b="1">
                          <a:solidFill>
                            <a:srgbClr val="000000"/>
                          </a:solidFill>
                          <a:latin typeface="Times New Roman" panose="02020603050405020304" charset="-122"/>
                        </a:rPr>
                        <a:t>sales(the store's )</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81000">
                <a:tc>
                  <a:txBody>
                    <a:bodyPr/>
                    <a:lstStyle/>
                    <a:p>
                      <a:pPr indent="0">
                        <a:buNone/>
                      </a:pPr>
                      <a:r>
                        <a:rPr lang="en-US" sz="2400" b="1">
                          <a:solidFill>
                            <a:srgbClr val="000000"/>
                          </a:solidFill>
                          <a:latin typeface="Times New Roman" panose="02020603050405020304" charset="-122"/>
                        </a:rPr>
                        <a:t>Product</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81000">
                <a:tc>
                  <a:txBody>
                    <a:bodyPr/>
                    <a:lstStyle/>
                    <a:p>
                      <a:pPr indent="0">
                        <a:buNone/>
                      </a:pPr>
                      <a:r>
                        <a:rPr lang="en-US" sz="2400" b="1">
                          <a:solidFill>
                            <a:srgbClr val="000000"/>
                          </a:solidFill>
                          <a:latin typeface="Times New Roman" panose="02020603050405020304" charset="-122"/>
                        </a:rPr>
                        <a:t>list(of products)</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81000">
                <a:tc>
                  <a:txBody>
                    <a:bodyPr/>
                    <a:lstStyle/>
                    <a:p>
                      <a:pPr indent="0">
                        <a:buNone/>
                      </a:pPr>
                      <a:r>
                        <a:rPr lang="en-US" sz="2400" b="1">
                          <a:solidFill>
                            <a:srgbClr val="000000"/>
                          </a:solidFill>
                          <a:latin typeface="Times New Roman" panose="02020603050405020304" charset="-122"/>
                        </a:rPr>
                        <a:t>sale item</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0" name="右箭头 9"/>
          <p:cNvSpPr/>
          <p:nvPr/>
        </p:nvSpPr>
        <p:spPr>
          <a:xfrm>
            <a:off x="3019425" y="3514725"/>
            <a:ext cx="1628775" cy="40957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custDataLst>
              <p:tags r:id="rId1"/>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a:t>
            </a:fld>
            <a:endParaRPr kumimoji="1" lang="zh-CN" altLang="en-US" sz="900"/>
          </a:p>
        </p:txBody>
      </p:sp>
      <p:sp>
        <p:nvSpPr>
          <p:cNvPr id="2" name="标题 1"/>
          <p:cNvSpPr>
            <a:spLocks noGrp="1"/>
          </p:cNvSpPr>
          <p:nvPr>
            <p:ph type="title"/>
          </p:nvPr>
        </p:nvSpPr>
        <p:spPr>
          <a:xfrm>
            <a:off x="137160" y="262890"/>
            <a:ext cx="6503035" cy="662305"/>
          </a:xfrm>
        </p:spPr>
        <p:txBody>
          <a:bodyPr>
            <a:normAutofit fontScale="90000"/>
          </a:bodyPr>
          <a:lstStyle/>
          <a:p>
            <a:r>
              <a:rPr kumimoji="1" lang="en-US" altLang="zh-CN" dirty="0">
                <a:solidFill>
                  <a:schemeClr val="bg1"/>
                </a:solidFill>
              </a:rPr>
              <a:t>1.1.1  </a:t>
            </a:r>
            <a:r>
              <a:rPr kumimoji="1" lang="zh-CN" altLang="en-US" dirty="0">
                <a:solidFill>
                  <a:schemeClr val="bg1"/>
                </a:solidFill>
              </a:rPr>
              <a:t>面向对象与面向过程编程</a:t>
            </a:r>
            <a:r>
              <a:rPr kumimoji="1" lang="en-US" altLang="zh-CN" sz="2665" dirty="0">
                <a:solidFill>
                  <a:schemeClr val="bg1"/>
                </a:solidFill>
                <a:sym typeface="+mn-ea"/>
              </a:rPr>
              <a:t>6/9</a:t>
            </a:r>
            <a:endParaRPr kumimoji="1" lang="zh-CN" altLang="en-US" sz="2665" dirty="0">
              <a:solidFill>
                <a:schemeClr val="bg1"/>
              </a:solidFill>
            </a:endParaRPr>
          </a:p>
        </p:txBody>
      </p:sp>
      <p:pic>
        <p:nvPicPr>
          <p:cNvPr id="11" name="西北工业大学"/>
          <p:cNvPicPr>
            <a:picLocks noChangeAspect="1"/>
          </p:cNvPicPr>
          <p:nvPr>
            <p:custDataLst>
              <p:tags r:id="rId2"/>
            </p:custDataLst>
          </p:nvPr>
        </p:nvPicPr>
        <p:blipFill>
          <a:blip r:embed="rId9" cstate="screen"/>
          <a:stretch>
            <a:fillRect/>
          </a:stretch>
        </p:blipFill>
        <p:spPr>
          <a:xfrm>
            <a:off x="7476490" y="417830"/>
            <a:ext cx="1363345" cy="342900"/>
          </a:xfrm>
          <a:prstGeom prst="rect">
            <a:avLst/>
          </a:prstGeom>
        </p:spPr>
      </p:pic>
      <p:pic>
        <p:nvPicPr>
          <p:cNvPr id="13" name="校徽"/>
          <p:cNvPicPr>
            <a:picLocks noChangeAspect="1"/>
          </p:cNvPicPr>
          <p:nvPr>
            <p:custDataLst>
              <p:tags r:id="rId3"/>
            </p:custDataLst>
          </p:nvPr>
        </p:nvPicPr>
        <p:blipFill>
          <a:blip r:embed="rId10"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352011" y="1777127"/>
            <a:ext cx="8487823" cy="1001745"/>
          </a:xfrm>
          <a:prstGeom prst="rect">
            <a:avLst/>
          </a:prstGeom>
          <a:noFill/>
        </p:spPr>
        <p:txBody>
          <a:bodyPr wrap="square" rtlCol="0" anchor="t">
            <a:noAutofit/>
          </a:bodyPr>
          <a:lstStyle/>
          <a:p>
            <a:pPr>
              <a:lnSpc>
                <a:spcPct val="120000"/>
              </a:lnSpc>
              <a:spcBef>
                <a:spcPts val="1000"/>
              </a:spcBef>
              <a:buFont typeface="Arial" panose="020B0604020202020204" pitchFamily="34" charset="0"/>
            </a:pPr>
            <a:r>
              <a:rPr kumimoji="1" lang="zh-CN" altLang="en-US" sz="2400" b="1" dirty="0">
                <a:sym typeface="+mn-ea"/>
              </a:rPr>
              <a:t>面向对象编程（</a:t>
            </a:r>
            <a:r>
              <a:rPr kumimoji="1" lang="en-US" altLang="zh-CN" sz="2400" b="1" dirty="0">
                <a:sym typeface="+mn-ea"/>
              </a:rPr>
              <a:t>Object-Oriented Programming</a:t>
            </a:r>
            <a:r>
              <a:rPr kumimoji="1" lang="zh-CN" altLang="en-US" sz="2400" b="1" dirty="0">
                <a:sym typeface="+mn-ea"/>
              </a:rPr>
              <a:t>，简称</a:t>
            </a:r>
            <a:r>
              <a:rPr kumimoji="1" lang="en-US" altLang="zh-CN" sz="2400" b="1" dirty="0">
                <a:sym typeface="+mn-ea"/>
              </a:rPr>
              <a:t>OOP</a:t>
            </a:r>
            <a:r>
              <a:rPr kumimoji="1" lang="zh-CN" altLang="en-US" sz="2400" b="1" dirty="0">
                <a:sym typeface="+mn-ea"/>
              </a:rPr>
              <a:t>）是一种</a:t>
            </a:r>
            <a:r>
              <a:rPr kumimoji="1" lang="zh-CN" altLang="en-US" sz="2400" b="1" dirty="0">
                <a:solidFill>
                  <a:srgbClr val="C00000"/>
                </a:solidFill>
                <a:sym typeface="+mn-ea"/>
              </a:rPr>
              <a:t>编程范式</a:t>
            </a:r>
            <a:r>
              <a:rPr kumimoji="1" lang="zh-CN" altLang="en-US" sz="2400" b="1" dirty="0">
                <a:sym typeface="+mn-ea"/>
              </a:rPr>
              <a:t>，它使用“对象”作为基本的</a:t>
            </a:r>
            <a:r>
              <a:rPr kumimoji="1" lang="zh-CN" altLang="en-US" sz="2400" b="1" dirty="0">
                <a:solidFill>
                  <a:srgbClr val="C00000"/>
                </a:solidFill>
                <a:sym typeface="+mn-ea"/>
              </a:rPr>
              <a:t>编程单元</a:t>
            </a:r>
            <a:r>
              <a:rPr kumimoji="1" lang="zh-CN" altLang="en-US" sz="2400" b="1" dirty="0">
                <a:sym typeface="+mn-ea"/>
              </a:rPr>
              <a:t>。</a:t>
            </a:r>
            <a:endParaRPr kumimoji="1" lang="en-US" altLang="zh-CN" sz="2400" b="1" dirty="0">
              <a:sym typeface="+mn-ea"/>
            </a:endParaRPr>
          </a:p>
        </p:txBody>
      </p:sp>
      <p:sp>
        <p:nvSpPr>
          <p:cNvPr id="8" name="Rectangle 7">
            <a:extLst>
              <a:ext uri="{FF2B5EF4-FFF2-40B4-BE49-F238E27FC236}">
                <a16:creationId xmlns:a16="http://schemas.microsoft.com/office/drawing/2014/main" id="{A4A30302-AD7E-EBDB-5DD2-2B780E489FE5}"/>
              </a:ext>
            </a:extLst>
          </p:cNvPr>
          <p:cNvSpPr>
            <a:spLocks noGrp="1"/>
          </p:cNvSpPr>
          <p:nvPr>
            <p:ph idx="1"/>
            <p:custDataLst>
              <p:tags r:id="rId4"/>
            </p:custDataLst>
          </p:nvPr>
        </p:nvSpPr>
        <p:spPr>
          <a:xfrm>
            <a:off x="352012" y="1233710"/>
            <a:ext cx="5281612" cy="476250"/>
          </a:xfrm>
        </p:spPr>
        <p:txBody>
          <a:bodyPr vert="horz" wrap="square" lIns="91440" tIns="45720" rIns="91440" bIns="45720" anchor="t" anchorCtr="0">
            <a:noAutofit/>
          </a:bodyPr>
          <a:lstStyle/>
          <a:p>
            <a:pPr marL="0" algn="l" eaLnBrk="1" hangingPunct="1">
              <a:lnSpc>
                <a:spcPct val="100000"/>
              </a:lnSpc>
              <a:spcBef>
                <a:spcPts val="0"/>
              </a:spcBef>
              <a:buClrTx/>
              <a:buSzTx/>
              <a:buNone/>
            </a:pPr>
            <a:r>
              <a:rPr kumimoji="1" lang="zh-CN" altLang="en-US" sz="2700" b="1" dirty="0">
                <a:solidFill>
                  <a:srgbClr val="104EA2"/>
                </a:solidFill>
              </a:rPr>
              <a:t>面向对象编程</a:t>
            </a:r>
            <a:endParaRPr kumimoji="1" lang="en-US" altLang="zh-CN" sz="2700" b="1" dirty="0">
              <a:solidFill>
                <a:srgbClr val="104EA2"/>
              </a:solidFill>
            </a:endParaRPr>
          </a:p>
        </p:txBody>
      </p:sp>
      <p:sp>
        <p:nvSpPr>
          <p:cNvPr id="7" name="Rectangle 2">
            <a:extLst>
              <a:ext uri="{FF2B5EF4-FFF2-40B4-BE49-F238E27FC236}">
                <a16:creationId xmlns:a16="http://schemas.microsoft.com/office/drawing/2014/main" id="{5A114B41-F2AE-9853-3A6F-2CF11A122D8E}"/>
              </a:ext>
            </a:extLst>
          </p:cNvPr>
          <p:cNvSpPr/>
          <p:nvPr>
            <p:custDataLst>
              <p:tags r:id="rId5"/>
            </p:custDataLst>
          </p:nvPr>
        </p:nvSpPr>
        <p:spPr>
          <a:xfrm>
            <a:off x="2672093" y="2890085"/>
            <a:ext cx="2590022" cy="2832461"/>
          </a:xfrm>
          <a:prstGeom prst="rect">
            <a:avLst/>
          </a:prstGeom>
          <a:noFill/>
          <a:ln w="25400" cap="flat" cmpd="sng">
            <a:solidFill>
              <a:schemeClr val="tx1">
                <a:lumMod val="65000"/>
                <a:lumOff val="35000"/>
              </a:schemeClr>
            </a:solidFill>
            <a:prstDash val="solid"/>
            <a:miter/>
            <a:headEnd type="none" w="med" len="med"/>
            <a:tailEnd type="none" w="med" len="med"/>
          </a:ln>
        </p:spPr>
        <p:txBody>
          <a:bodyPr wrap="none" anchor="t" anchorCtr="0"/>
          <a:lstStyle/>
          <a:p>
            <a:pPr>
              <a:lnSpc>
                <a:spcPct val="100000"/>
              </a:lnSpc>
              <a:spcBef>
                <a:spcPts val="0"/>
              </a:spcBef>
              <a:spcAft>
                <a:spcPts val="60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小明</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a:t>
            </a:r>
            <a:r>
              <a:rPr lang="zh-CN" altLang="en-US" sz="2400" b="1" dirty="0">
                <a:solidFill>
                  <a:schemeClr val="tx1"/>
                </a:solidFill>
                <a:latin typeface="等线" panose="02010600030101010101" charset="-122"/>
                <a:ea typeface="等线" panose="02010600030101010101" charset="-122"/>
                <a:cs typeface="等线" panose="02010600030101010101" charset="-122"/>
              </a:rPr>
              <a:t>  </a:t>
            </a:r>
            <a:r>
              <a:rPr lang="zh-CN" altLang="en-US" sz="2400" b="1" dirty="0">
                <a:solidFill>
                  <a:srgbClr val="000000"/>
                </a:solidFill>
                <a:latin typeface="等线" panose="02010600030101010101" charset="-122"/>
                <a:ea typeface="等线" panose="02010600030101010101" charset="-122"/>
                <a:cs typeface="等线" panose="02010600030101010101" charset="-122"/>
              </a:rPr>
              <a:t>  </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a:t>
            </a:r>
            <a:r>
              <a:rPr lang="zh-CN" altLang="en-US" sz="2400" b="1" dirty="0">
                <a:latin typeface="等线" panose="02010600030101010101" charset="-122"/>
                <a:ea typeface="等线" panose="02010600030101010101" charset="-122"/>
                <a:cs typeface="等线" panose="02010600030101010101" charset="-122"/>
              </a:rPr>
              <a:t>账户</a:t>
            </a:r>
          </a:p>
          <a:p>
            <a:pPr>
              <a:lnSpc>
                <a:spcPct val="100000"/>
              </a:lnSpc>
              <a:spcBef>
                <a:spcPts val="0"/>
              </a:spcBef>
              <a:spcAft>
                <a:spcPts val="0"/>
              </a:spcAft>
            </a:pPr>
            <a:r>
              <a:rPr lang="zh-CN" altLang="en-US" sz="2400" b="1" dirty="0">
                <a:solidFill>
                  <a:srgbClr val="000000"/>
                </a:solidFill>
                <a:latin typeface="等线" panose="02010600030101010101" charset="-122"/>
                <a:ea typeface="等线" panose="02010600030101010101" charset="-122"/>
                <a:cs typeface="等线" panose="02010600030101010101" charset="-122"/>
              </a:rPr>
              <a:t>   身份证号</a:t>
            </a: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p>
          <a:p>
            <a:pPr lvl="0">
              <a:defRPr/>
            </a:pPr>
            <a:r>
              <a:rPr lang="zh-CN" altLang="en-US" sz="2400" b="1" dirty="0">
                <a:solidFill>
                  <a:srgbClr val="000000"/>
                </a:solidFill>
                <a:latin typeface="等线" panose="02010600030101010101" charset="-122"/>
                <a:ea typeface="等线" panose="02010600030101010101" charset="-122"/>
                <a:cs typeface="等线" panose="02010600030101010101" charset="-122"/>
              </a:rPr>
              <a:t>   运动</a:t>
            </a:r>
          </a:p>
          <a:p>
            <a:pPr lvl="0">
              <a:defRPr/>
            </a:pPr>
            <a:r>
              <a:rPr lang="zh-CN" altLang="en-US" sz="2400" b="1" dirty="0">
                <a:solidFill>
                  <a:srgbClr val="000000"/>
                </a:solidFill>
                <a:latin typeface="等线" panose="02010600030101010101" charset="-122"/>
                <a:ea typeface="等线" panose="02010600030101010101" charset="-122"/>
                <a:cs typeface="等线" panose="02010600030101010101" charset="-122"/>
              </a:rPr>
              <a:t>   </a:t>
            </a:r>
            <a:r>
              <a:rPr lang="en-US" altLang="zh-CN" sz="2400" b="1" dirty="0">
                <a:solidFill>
                  <a:srgbClr val="000000"/>
                </a:solidFill>
                <a:latin typeface="等线" panose="02010600030101010101" charset="-122"/>
                <a:ea typeface="等线" panose="02010600030101010101" charset="-122"/>
                <a:cs typeface="等线" panose="02010600030101010101" charset="-122"/>
              </a:rPr>
              <a:t>···</a:t>
            </a:r>
          </a:p>
          <a:p>
            <a:pPr>
              <a:lnSpc>
                <a:spcPct val="100000"/>
              </a:lnSpc>
              <a:spcBef>
                <a:spcPts val="0"/>
              </a:spcBef>
              <a:spcAft>
                <a:spcPts val="0"/>
              </a:spcAft>
            </a:pPr>
            <a:endParaRPr lang="zh-CN" altLang="en-US" sz="2400" b="1" dirty="0">
              <a:solidFill>
                <a:srgbClr val="000000"/>
              </a:solidFill>
              <a:latin typeface="等线" panose="02010600030101010101" charset="-122"/>
              <a:ea typeface="等线" panose="02010600030101010101" charset="-122"/>
              <a:cs typeface="等线" panose="02010600030101010101" charset="-122"/>
            </a:endParaRPr>
          </a:p>
          <a:p>
            <a:pPr>
              <a:lnSpc>
                <a:spcPct val="100000"/>
              </a:lnSpc>
              <a:spcBef>
                <a:spcPts val="0"/>
              </a:spcBef>
              <a:spcAft>
                <a:spcPts val="0"/>
              </a:spcAft>
            </a:pPr>
            <a:r>
              <a:rPr lang="en-US" altLang="zh-CN" sz="2400" b="1" dirty="0">
                <a:solidFill>
                  <a:srgbClr val="000000"/>
                </a:solidFill>
                <a:latin typeface="等线" panose="02010600030101010101" charset="-122"/>
                <a:ea typeface="等线" panose="02010600030101010101" charset="-122"/>
                <a:cs typeface="等线" panose="02010600030101010101" charset="-122"/>
              </a:rPr>
              <a:t>   </a:t>
            </a:r>
          </a:p>
        </p:txBody>
      </p:sp>
      <p:cxnSp>
        <p:nvCxnSpPr>
          <p:cNvPr id="14" name="直接连接符 23">
            <a:extLst>
              <a:ext uri="{FF2B5EF4-FFF2-40B4-BE49-F238E27FC236}">
                <a16:creationId xmlns:a16="http://schemas.microsoft.com/office/drawing/2014/main" id="{F257B314-7B11-71E0-F269-D50EC481AFB0}"/>
              </a:ext>
            </a:extLst>
          </p:cNvPr>
          <p:cNvCxnSpPr>
            <a:cxnSpLocks/>
          </p:cNvCxnSpPr>
          <p:nvPr>
            <p:custDataLst>
              <p:tags r:id="rId6"/>
            </p:custDataLst>
          </p:nvPr>
        </p:nvCxnSpPr>
        <p:spPr>
          <a:xfrm>
            <a:off x="2666446" y="4815404"/>
            <a:ext cx="2590022" cy="0"/>
          </a:xfrm>
          <a:prstGeom prst="line">
            <a:avLst/>
          </a:prstGeom>
          <a:ln w="28575" cap="flat" cmpd="sng">
            <a:solidFill>
              <a:schemeClr val="tx1">
                <a:lumMod val="65000"/>
                <a:lumOff val="35000"/>
              </a:schemeClr>
            </a:solidFill>
            <a:prstDash val="solid"/>
            <a:round/>
            <a:headEnd type="none" w="med" len="med"/>
            <a:tailEnd type="none" w="med" len="med"/>
          </a:ln>
        </p:spPr>
      </p:cxnSp>
      <p:cxnSp>
        <p:nvCxnSpPr>
          <p:cNvPr id="16" name="直接连接符 23">
            <a:extLst>
              <a:ext uri="{FF2B5EF4-FFF2-40B4-BE49-F238E27FC236}">
                <a16:creationId xmlns:a16="http://schemas.microsoft.com/office/drawing/2014/main" id="{C1062DF9-FE45-5901-EF3E-9C1B5C3506BD}"/>
              </a:ext>
            </a:extLst>
          </p:cNvPr>
          <p:cNvCxnSpPr>
            <a:cxnSpLocks/>
          </p:cNvCxnSpPr>
          <p:nvPr>
            <p:custDataLst>
              <p:tags r:id="rId7"/>
            </p:custDataLst>
          </p:nvPr>
        </p:nvCxnSpPr>
        <p:spPr>
          <a:xfrm>
            <a:off x="2666446" y="3433357"/>
            <a:ext cx="2590022" cy="0"/>
          </a:xfrm>
          <a:prstGeom prst="line">
            <a:avLst/>
          </a:prstGeom>
          <a:ln w="28575" cap="flat" cmpd="sng">
            <a:solidFill>
              <a:schemeClr val="tx1">
                <a:lumMod val="65000"/>
                <a:lumOff val="35000"/>
              </a:schemeClr>
            </a:solidFill>
            <a:prstDash val="solid"/>
            <a:round/>
            <a:headEnd type="none" w="med" len="med"/>
            <a:tailEnd type="none" w="med" len="med"/>
          </a:ln>
        </p:spPr>
      </p:cxnSp>
      <p:sp>
        <p:nvSpPr>
          <p:cNvPr id="17" name="文本框 16">
            <a:extLst>
              <a:ext uri="{FF2B5EF4-FFF2-40B4-BE49-F238E27FC236}">
                <a16:creationId xmlns:a16="http://schemas.microsoft.com/office/drawing/2014/main" id="{88573E17-8F68-26BB-18B2-5D436D4F5922}"/>
              </a:ext>
            </a:extLst>
          </p:cNvPr>
          <p:cNvSpPr txBox="1"/>
          <p:nvPr/>
        </p:nvSpPr>
        <p:spPr>
          <a:xfrm>
            <a:off x="2945794" y="5797442"/>
            <a:ext cx="2031325" cy="461665"/>
          </a:xfrm>
          <a:prstGeom prst="rect">
            <a:avLst/>
          </a:prstGeom>
          <a:noFill/>
        </p:spPr>
        <p:txBody>
          <a:bodyPr wrap="none" rtlCol="0">
            <a:spAutoFit/>
          </a:bodyPr>
          <a:lstStyle/>
          <a:p>
            <a:r>
              <a:rPr kumimoji="1" lang="zh-CN" altLang="en-US" sz="2400" b="1"/>
              <a:t>对象的概念图</a:t>
            </a:r>
          </a:p>
        </p:txBody>
      </p:sp>
      <p:sp>
        <p:nvSpPr>
          <p:cNvPr id="12" name="文本框 11">
            <a:extLst>
              <a:ext uri="{FF2B5EF4-FFF2-40B4-BE49-F238E27FC236}">
                <a16:creationId xmlns:a16="http://schemas.microsoft.com/office/drawing/2014/main" id="{6F8FA373-3E0A-6A87-051C-231CF8121A91}"/>
              </a:ext>
            </a:extLst>
          </p:cNvPr>
          <p:cNvSpPr txBox="1"/>
          <p:nvPr/>
        </p:nvSpPr>
        <p:spPr>
          <a:xfrm>
            <a:off x="7116285" y="2912931"/>
            <a:ext cx="800219" cy="461665"/>
          </a:xfrm>
          <a:prstGeom prst="rect">
            <a:avLst/>
          </a:prstGeom>
          <a:noFill/>
        </p:spPr>
        <p:txBody>
          <a:bodyPr wrap="none" rtlCol="0">
            <a:spAutoFit/>
          </a:bodyPr>
          <a:lstStyle/>
          <a:p>
            <a:r>
              <a:rPr kumimoji="1" lang="zh-CN" altLang="en-US" sz="2400" b="1"/>
              <a:t>对象</a:t>
            </a:r>
          </a:p>
        </p:txBody>
      </p:sp>
      <p:cxnSp>
        <p:nvCxnSpPr>
          <p:cNvPr id="18" name="直线箭头连接符 17">
            <a:extLst>
              <a:ext uri="{FF2B5EF4-FFF2-40B4-BE49-F238E27FC236}">
                <a16:creationId xmlns:a16="http://schemas.microsoft.com/office/drawing/2014/main" id="{825F0323-DA49-3949-CF6E-9D9D8F4E90C2}"/>
              </a:ext>
            </a:extLst>
          </p:cNvPr>
          <p:cNvCxnSpPr>
            <a:cxnSpLocks/>
            <a:stCxn id="12" idx="1"/>
          </p:cNvCxnSpPr>
          <p:nvPr/>
        </p:nvCxnSpPr>
        <p:spPr>
          <a:xfrm flipH="1">
            <a:off x="5517868" y="3143764"/>
            <a:ext cx="1598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0E0AD408-8135-2B8B-8065-7EA64A4D8736}"/>
              </a:ext>
            </a:extLst>
          </p:cNvPr>
          <p:cNvSpPr txBox="1"/>
          <p:nvPr/>
        </p:nvSpPr>
        <p:spPr>
          <a:xfrm>
            <a:off x="7116285" y="3942143"/>
            <a:ext cx="1107996" cy="461665"/>
          </a:xfrm>
          <a:prstGeom prst="rect">
            <a:avLst/>
          </a:prstGeom>
          <a:noFill/>
        </p:spPr>
        <p:txBody>
          <a:bodyPr wrap="none" rtlCol="0">
            <a:spAutoFit/>
          </a:bodyPr>
          <a:lstStyle/>
          <a:p>
            <a:r>
              <a:rPr kumimoji="1" lang="zh-CN" altLang="en-US" sz="2400" b="1"/>
              <a:t>有什么</a:t>
            </a:r>
          </a:p>
        </p:txBody>
      </p:sp>
      <p:cxnSp>
        <p:nvCxnSpPr>
          <p:cNvPr id="22" name="直线箭头连接符 21">
            <a:extLst>
              <a:ext uri="{FF2B5EF4-FFF2-40B4-BE49-F238E27FC236}">
                <a16:creationId xmlns:a16="http://schemas.microsoft.com/office/drawing/2014/main" id="{D736AF64-6AB0-39EE-4653-5FD2F11F89E0}"/>
              </a:ext>
            </a:extLst>
          </p:cNvPr>
          <p:cNvCxnSpPr>
            <a:cxnSpLocks/>
            <a:stCxn id="21" idx="1"/>
          </p:cNvCxnSpPr>
          <p:nvPr/>
        </p:nvCxnSpPr>
        <p:spPr>
          <a:xfrm flipH="1">
            <a:off x="5517868" y="4172976"/>
            <a:ext cx="1598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F87348A6-15BB-9854-8215-72D9FE10098E}"/>
              </a:ext>
            </a:extLst>
          </p:cNvPr>
          <p:cNvSpPr txBox="1"/>
          <p:nvPr/>
        </p:nvSpPr>
        <p:spPr>
          <a:xfrm>
            <a:off x="7116285" y="5097641"/>
            <a:ext cx="1723549" cy="461665"/>
          </a:xfrm>
          <a:prstGeom prst="rect">
            <a:avLst/>
          </a:prstGeom>
          <a:noFill/>
        </p:spPr>
        <p:txBody>
          <a:bodyPr wrap="none" rtlCol="0">
            <a:spAutoFit/>
          </a:bodyPr>
          <a:lstStyle/>
          <a:p>
            <a:r>
              <a:rPr kumimoji="1" lang="zh-CN" altLang="en-US" sz="2400" b="1"/>
              <a:t>能干什么？</a:t>
            </a:r>
          </a:p>
        </p:txBody>
      </p:sp>
      <p:cxnSp>
        <p:nvCxnSpPr>
          <p:cNvPr id="24" name="直线箭头连接符 23">
            <a:extLst>
              <a:ext uri="{FF2B5EF4-FFF2-40B4-BE49-F238E27FC236}">
                <a16:creationId xmlns:a16="http://schemas.microsoft.com/office/drawing/2014/main" id="{7995F0F6-9D11-352D-F2A4-D0DFC3D6B0A6}"/>
              </a:ext>
            </a:extLst>
          </p:cNvPr>
          <p:cNvCxnSpPr>
            <a:cxnSpLocks/>
            <a:stCxn id="23" idx="1"/>
          </p:cNvCxnSpPr>
          <p:nvPr/>
        </p:nvCxnSpPr>
        <p:spPr>
          <a:xfrm flipH="1">
            <a:off x="5517868" y="5328474"/>
            <a:ext cx="1598417"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28EEFF63-ACE2-83FB-DEA0-603C41B207C2}"/>
              </a:ext>
            </a:extLst>
          </p:cNvPr>
          <p:cNvSpPr txBox="1"/>
          <p:nvPr/>
        </p:nvSpPr>
        <p:spPr>
          <a:xfrm>
            <a:off x="1237668" y="3044890"/>
            <a:ext cx="463586" cy="2677656"/>
          </a:xfrm>
          <a:prstGeom prst="rect">
            <a:avLst/>
          </a:prstGeom>
          <a:solidFill>
            <a:srgbClr val="C00000"/>
          </a:solidFill>
        </p:spPr>
        <p:txBody>
          <a:bodyPr wrap="square" rtlCol="0">
            <a:spAutoFit/>
          </a:bodyPr>
          <a:lstStyle/>
          <a:p>
            <a:r>
              <a:rPr kumimoji="1" lang="zh-CN" altLang="en-US" sz="2400" b="1">
                <a:solidFill>
                  <a:schemeClr val="bg1"/>
                </a:solidFill>
              </a:rPr>
              <a:t>如何建模对象？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7" grpId="0"/>
      <p:bldP spid="12" grpId="0"/>
      <p:bldP spid="21" grpId="0"/>
      <p:bldP spid="23" grpId="0"/>
      <p:bldP spid="2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71283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等线" panose="02010600030101010101" charset="-122"/>
                <a:ea typeface="等线" panose="02010600030101010101" charset="-122"/>
                <a:cs typeface="等线" panose="02010600030101010101" charset="-122"/>
              </a:rPr>
              <a:t>鲜牛奶系统</a:t>
            </a:r>
            <a:r>
              <a:rPr kumimoji="1" lang="en-US" altLang="zh-CN" sz="2800" b="1" dirty="0">
                <a:solidFill>
                  <a:srgbClr val="104EA2"/>
                </a:solidFill>
                <a:latin typeface="等线" panose="02010600030101010101" charset="-122"/>
                <a:ea typeface="等线" panose="02010600030101010101" charset="-122"/>
                <a:cs typeface="等线" panose="02010600030101010101" charset="-122"/>
              </a:rPr>
              <a:t>—</a:t>
            </a:r>
            <a:r>
              <a:rPr kumimoji="1" lang="zh-CN" altLang="en-US" sz="2800" b="1" dirty="0">
                <a:solidFill>
                  <a:srgbClr val="104EA2"/>
                </a:solidFill>
                <a:latin typeface="等线" panose="02010600030101010101" charset="-122"/>
                <a:ea typeface="等线" panose="02010600030101010101" charset="-122"/>
                <a:cs typeface="等线" panose="02010600030101010101" charset="-122"/>
              </a:rPr>
              <a:t>类的设计</a:t>
            </a:r>
            <a:r>
              <a:rPr kumimoji="1" lang="en-US" altLang="zh-CN" sz="2800" b="1" dirty="0">
                <a:solidFill>
                  <a:srgbClr val="104EA2"/>
                </a:solidFill>
                <a:latin typeface="等线" panose="02010600030101010101" charset="-122"/>
                <a:ea typeface="等线" panose="02010600030101010101" charset="-122"/>
                <a:cs typeface="等线" panose="02010600030101010101" charset="-122"/>
              </a:rPr>
              <a:t>(</a:t>
            </a:r>
            <a:r>
              <a:rPr kumimoji="1" lang="zh-CN" altLang="en-US" sz="2800" b="1" dirty="0">
                <a:solidFill>
                  <a:srgbClr val="104EA2"/>
                </a:solidFill>
                <a:latin typeface="等线" panose="02010600030101010101" charset="-122"/>
                <a:ea typeface="等线" panose="02010600030101010101" charset="-122"/>
                <a:cs typeface="等线" panose="02010600030101010101" charset="-122"/>
              </a:rPr>
              <a:t>类的命名</a:t>
            </a:r>
            <a:r>
              <a:rPr kumimoji="1" lang="en-US" altLang="zh-CN" sz="2800" b="1" dirty="0">
                <a:solidFill>
                  <a:srgbClr val="104EA2"/>
                </a:solidFill>
                <a:latin typeface="等线" panose="02010600030101010101" charset="-122"/>
                <a:ea typeface="等线" panose="02010600030101010101" charset="-122"/>
                <a:cs typeface="等线" panose="02010600030101010101" charset="-122"/>
              </a:rPr>
              <a:t>)</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90</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8/24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文本框 99"/>
          <p:cNvSpPr txBox="1"/>
          <p:nvPr/>
        </p:nvSpPr>
        <p:spPr>
          <a:xfrm>
            <a:off x="473075" y="1728470"/>
            <a:ext cx="8439150" cy="4641215"/>
          </a:xfrm>
          <a:prstGeom prst="rect">
            <a:avLst/>
          </a:prstGeom>
          <a:noFill/>
          <a:ln w="9525">
            <a:noFill/>
          </a:ln>
        </p:spPr>
        <p:txBody>
          <a:bodyPr wrap="square">
            <a:noAutofit/>
          </a:bodyPr>
          <a:lstStyle/>
          <a:p>
            <a:pPr indent="0">
              <a:lnSpc>
                <a:spcPct val="150000"/>
              </a:lnSpc>
              <a:spcBef>
                <a:spcPts val="0"/>
              </a:spcBef>
              <a:spcAft>
                <a:spcPts val="0"/>
              </a:spcAft>
              <a:buFont typeface="Arial" panose="020B0604020202020204" pitchFamily="34" charset="0"/>
              <a:buNone/>
            </a:pPr>
            <a:endParaRPr lang="zh-CN" altLang="en-US" sz="2400" b="1">
              <a:latin typeface="等线" panose="02010600030101010101" charset="-122"/>
              <a:ea typeface="等线" panose="02010600030101010101" charset="-122"/>
              <a:cs typeface="等线" panose="02010600030101010101" charset="-122"/>
            </a:endParaRPr>
          </a:p>
        </p:txBody>
      </p:sp>
      <p:graphicFrame>
        <p:nvGraphicFramePr>
          <p:cNvPr id="8" name="表格 7"/>
          <p:cNvGraphicFramePr/>
          <p:nvPr/>
        </p:nvGraphicFramePr>
        <p:xfrm>
          <a:off x="349568" y="1708150"/>
          <a:ext cx="3424238" cy="4241800"/>
        </p:xfrm>
        <a:graphic>
          <a:graphicData uri="http://schemas.openxmlformats.org/drawingml/2006/table">
            <a:tbl>
              <a:tblPr/>
              <a:tblGrid>
                <a:gridCol w="3424238">
                  <a:extLst>
                    <a:ext uri="{9D8B030D-6E8A-4147-A177-3AD203B41FA5}">
                      <a16:colId xmlns:a16="http://schemas.microsoft.com/office/drawing/2014/main" val="20000"/>
                    </a:ext>
                  </a:extLst>
                </a:gridCol>
              </a:tblGrid>
              <a:tr h="381000">
                <a:tc>
                  <a:txBody>
                    <a:bodyPr/>
                    <a:lstStyle/>
                    <a:p>
                      <a:pPr indent="0">
                        <a:buNone/>
                      </a:pPr>
                      <a:r>
                        <a:rPr lang="en-US" sz="2400" b="1">
                          <a:solidFill>
                            <a:srgbClr val="000000"/>
                          </a:solidFill>
                          <a:latin typeface="Times New Roman" panose="02020603050405020304" charset="-122"/>
                        </a:rPr>
                        <a:t>pure milk</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81000">
                <a:tc>
                  <a:txBody>
                    <a:bodyPr/>
                    <a:lstStyle/>
                    <a:p>
                      <a:pPr indent="0">
                        <a:buNone/>
                      </a:pPr>
                      <a:r>
                        <a:rPr lang="en-US" sz="2400" b="1">
                          <a:solidFill>
                            <a:srgbClr val="000000"/>
                          </a:solidFill>
                          <a:latin typeface="Times New Roman" panose="02020603050405020304" charset="-122"/>
                        </a:rPr>
                        <a:t>milk drink</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r>
                        <a:rPr lang="en-US" sz="2400" b="1">
                          <a:solidFill>
                            <a:srgbClr val="000000"/>
                          </a:solidFill>
                          <a:latin typeface="Times New Roman" panose="02020603050405020304" charset="-122"/>
                        </a:rPr>
                        <a:t>yogurt </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indent="0">
                        <a:buNone/>
                      </a:pPr>
                      <a:r>
                        <a:rPr lang="en-US" sz="2400" b="1">
                          <a:solidFill>
                            <a:srgbClr val="000000"/>
                          </a:solidFill>
                          <a:latin typeface="Times New Roman" panose="02020603050405020304" charset="-122"/>
                        </a:rPr>
                        <a:t>jelly</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indent="0">
                        <a:buNone/>
                      </a:pPr>
                      <a:r>
                        <a:rPr lang="en-US" sz="2400" b="1">
                          <a:solidFill>
                            <a:srgbClr val="000000"/>
                          </a:solidFill>
                          <a:latin typeface="Times New Roman" panose="02020603050405020304" charset="-122"/>
                        </a:rPr>
                        <a:t>product catalog (catalog)</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indent="0">
                        <a:buNone/>
                      </a:pPr>
                      <a:r>
                        <a:rPr lang="en-US" sz="2400" b="1">
                          <a:solidFill>
                            <a:srgbClr val="000000"/>
                          </a:solidFill>
                          <a:latin typeface="Times New Roman" panose="02020603050405020304" charset="-122"/>
                        </a:rPr>
                        <a:t>order</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indent="0">
                        <a:buNone/>
                      </a:pPr>
                      <a:r>
                        <a:rPr lang="en-US" sz="2400" b="1">
                          <a:solidFill>
                            <a:srgbClr val="000000"/>
                          </a:solidFill>
                          <a:latin typeface="Times New Roman" panose="02020603050405020304" charset="-122"/>
                        </a:rPr>
                        <a:t>sales(the store's )</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81000">
                <a:tc>
                  <a:txBody>
                    <a:bodyPr/>
                    <a:lstStyle/>
                    <a:p>
                      <a:pPr indent="0">
                        <a:buNone/>
                      </a:pPr>
                      <a:r>
                        <a:rPr lang="en-US" sz="2400" b="1">
                          <a:solidFill>
                            <a:srgbClr val="000000"/>
                          </a:solidFill>
                          <a:latin typeface="Times New Roman" panose="02020603050405020304" charset="-122"/>
                        </a:rPr>
                        <a:t>Product</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81000">
                <a:tc>
                  <a:txBody>
                    <a:bodyPr/>
                    <a:lstStyle/>
                    <a:p>
                      <a:pPr indent="0">
                        <a:buNone/>
                      </a:pPr>
                      <a:r>
                        <a:rPr lang="en-US" sz="2400" b="1">
                          <a:solidFill>
                            <a:srgbClr val="000000"/>
                          </a:solidFill>
                          <a:latin typeface="Times New Roman" panose="02020603050405020304" charset="-122"/>
                        </a:rPr>
                        <a:t>list(of products)</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81000">
                <a:tc>
                  <a:txBody>
                    <a:bodyPr/>
                    <a:lstStyle/>
                    <a:p>
                      <a:pPr indent="0">
                        <a:buNone/>
                      </a:pPr>
                      <a:r>
                        <a:rPr lang="en-US" sz="2400" b="1">
                          <a:solidFill>
                            <a:srgbClr val="000000"/>
                          </a:solidFill>
                          <a:latin typeface="Times New Roman" panose="02020603050405020304" charset="-122"/>
                        </a:rPr>
                        <a:t>sale item</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0" name="右箭头 9"/>
          <p:cNvSpPr/>
          <p:nvPr/>
        </p:nvSpPr>
        <p:spPr>
          <a:xfrm>
            <a:off x="3733800" y="3514725"/>
            <a:ext cx="1628775" cy="409575"/>
          </a:xfrm>
          <a:prstGeom prst="rightArrow">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2" name="表格 11"/>
          <p:cNvGraphicFramePr/>
          <p:nvPr/>
        </p:nvGraphicFramePr>
        <p:xfrm>
          <a:off x="5404803" y="1796415"/>
          <a:ext cx="3343275" cy="4183380"/>
        </p:xfrm>
        <a:graphic>
          <a:graphicData uri="http://schemas.openxmlformats.org/drawingml/2006/table">
            <a:tbl>
              <a:tblPr/>
              <a:tblGrid>
                <a:gridCol w="3343275">
                  <a:extLst>
                    <a:ext uri="{9D8B030D-6E8A-4147-A177-3AD203B41FA5}">
                      <a16:colId xmlns:a16="http://schemas.microsoft.com/office/drawing/2014/main" val="20000"/>
                    </a:ext>
                  </a:extLst>
                </a:gridCol>
              </a:tblGrid>
              <a:tr h="381000">
                <a:tc>
                  <a:txBody>
                    <a:bodyPr/>
                    <a:lstStyle/>
                    <a:p>
                      <a:pPr indent="0">
                        <a:buNone/>
                      </a:pPr>
                      <a:r>
                        <a:rPr lang="en-US" sz="2400" b="1">
                          <a:solidFill>
                            <a:srgbClr val="000000"/>
                          </a:solidFill>
                          <a:latin typeface="Times New Roman" panose="02020603050405020304" charset="-122"/>
                        </a:rPr>
                        <a:t>PureMilk</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424180">
                <a:tc>
                  <a:txBody>
                    <a:bodyPr/>
                    <a:lstStyle/>
                    <a:p>
                      <a:pPr indent="0">
                        <a:buNone/>
                      </a:pPr>
                      <a:r>
                        <a:rPr lang="en-US" sz="2400" b="1">
                          <a:solidFill>
                            <a:srgbClr val="000000"/>
                          </a:solidFill>
                          <a:latin typeface="Times New Roman" panose="02020603050405020304" charset="-122"/>
                        </a:rPr>
                        <a:t>MilkDrink</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81000">
                <a:tc>
                  <a:txBody>
                    <a:bodyPr/>
                    <a:lstStyle/>
                    <a:p>
                      <a:pPr indent="0">
                        <a:buNone/>
                      </a:pPr>
                      <a:r>
                        <a:rPr lang="en-US" sz="2400" b="1">
                          <a:solidFill>
                            <a:srgbClr val="000000"/>
                          </a:solidFill>
                          <a:latin typeface="Times New Roman" panose="02020603050405020304" charset="-122"/>
                        </a:rPr>
                        <a:t>Yogurt</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81000">
                <a:tc>
                  <a:txBody>
                    <a:bodyPr/>
                    <a:lstStyle/>
                    <a:p>
                      <a:pPr indent="0">
                        <a:buNone/>
                      </a:pPr>
                      <a:r>
                        <a:rPr lang="en-US" sz="2400" b="1">
                          <a:solidFill>
                            <a:srgbClr val="000000"/>
                          </a:solidFill>
                          <a:latin typeface="Times New Roman" panose="02020603050405020304" charset="-122"/>
                        </a:rPr>
                        <a:t>Jelly</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81000">
                <a:tc>
                  <a:txBody>
                    <a:bodyPr/>
                    <a:lstStyle/>
                    <a:p>
                      <a:pPr indent="0">
                        <a:buNone/>
                      </a:pPr>
                      <a:r>
                        <a:rPr lang="en-US" sz="2400" b="1">
                          <a:solidFill>
                            <a:srgbClr val="000000"/>
                          </a:solidFill>
                          <a:latin typeface="Times New Roman" panose="02020603050405020304" charset="-122"/>
                        </a:rPr>
                        <a:t>ProductCatalog</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81000">
                <a:tc>
                  <a:txBody>
                    <a:bodyPr/>
                    <a:lstStyle/>
                    <a:p>
                      <a:pPr indent="0">
                        <a:buNone/>
                      </a:pPr>
                      <a:r>
                        <a:rPr lang="en-US" sz="2400" b="1">
                          <a:solidFill>
                            <a:srgbClr val="000000"/>
                          </a:solidFill>
                          <a:latin typeface="Times New Roman" panose="02020603050405020304" charset="-122"/>
                        </a:rPr>
                        <a:t>Order</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81000">
                <a:tc>
                  <a:txBody>
                    <a:bodyPr/>
                    <a:lstStyle/>
                    <a:p>
                      <a:pPr indent="0">
                        <a:buNone/>
                      </a:pPr>
                      <a:r>
                        <a:rPr lang="en-US" sz="2400" b="1">
                          <a:solidFill>
                            <a:srgbClr val="000000"/>
                          </a:solidFill>
                          <a:latin typeface="Times New Roman" panose="02020603050405020304" charset="-122"/>
                        </a:rPr>
                        <a:t>StoreSales</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81000">
                <a:tc>
                  <a:txBody>
                    <a:bodyPr/>
                    <a:lstStyle/>
                    <a:p>
                      <a:pPr indent="0">
                        <a:buNone/>
                      </a:pPr>
                      <a:r>
                        <a:rPr lang="en-US" sz="2400" b="1">
                          <a:solidFill>
                            <a:srgbClr val="000000"/>
                          </a:solidFill>
                          <a:latin typeface="Times New Roman" panose="02020603050405020304" charset="-122"/>
                        </a:rPr>
                        <a:t>Product</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81000">
                <a:tc>
                  <a:txBody>
                    <a:bodyPr/>
                    <a:lstStyle/>
                    <a:p>
                      <a:pPr indent="0">
                        <a:buNone/>
                      </a:pPr>
                      <a:r>
                        <a:rPr lang="en-US" sz="2400" b="1">
                          <a:solidFill>
                            <a:srgbClr val="000000"/>
                          </a:solidFill>
                          <a:latin typeface="Times New Roman" panose="02020603050405020304" charset="-122"/>
                        </a:rPr>
                        <a:t>SaleItem(list(of products))</a:t>
                      </a:r>
                      <a:endParaRPr lang="en-US" altLang="en-US" sz="2400" b="1">
                        <a:solidFill>
                          <a:srgbClr val="000000"/>
                        </a:solidFill>
                        <a:latin typeface="Times New Roman" panose="02020603050405020304" charset="-122"/>
                      </a:endParaRPr>
                    </a:p>
                  </a:txBody>
                  <a:tcPr marL="12700" marR="12700" marT="1270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类之间关系的设计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91</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9/24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413385" y="1913890"/>
            <a:ext cx="8426450" cy="3954780"/>
          </a:xfrm>
          <a:prstGeom prst="rect">
            <a:avLst/>
          </a:prstGeom>
          <a:noFill/>
          <a:ln w="9525">
            <a:noFill/>
          </a:ln>
        </p:spPr>
        <p:txBody>
          <a:bodyPr wrap="square">
            <a:noAutofit/>
          </a:bodyPr>
          <a:lstStyle/>
          <a:p>
            <a:pPr marL="342900" indent="-342900">
              <a:lnSpc>
                <a:spcPct val="150000"/>
              </a:lnSpc>
              <a:buFont typeface="Arial" panose="020B0604020202020204" pitchFamily="34" charset="0"/>
              <a:buChar char="•"/>
            </a:pPr>
            <a:r>
              <a:rPr lang="zh-CN" sz="2400" b="1">
                <a:latin typeface="+mn-ea"/>
              </a:rPr>
              <a:t>为应用系统定义类之后，类与类之间的关系是搭建类图最重要的部分。</a:t>
            </a:r>
          </a:p>
          <a:p>
            <a:pPr marL="342900" indent="-342900">
              <a:lnSpc>
                <a:spcPct val="150000"/>
              </a:lnSpc>
              <a:buFont typeface="Arial" panose="020B0604020202020204" pitchFamily="34" charset="0"/>
              <a:buChar char="•"/>
            </a:pPr>
            <a:r>
              <a:rPr lang="zh-CN" sz="2400" b="1">
                <a:latin typeface="+mn-ea"/>
              </a:rPr>
              <a:t>类与类之间关系的识别是以需求描述为依据，查看哪一句话或哪一段话同时出现了相关的类，并描述了它们之间的关系。</a:t>
            </a:r>
          </a:p>
          <a:p>
            <a:pPr marL="800100" lvl="1" indent="-342900">
              <a:lnSpc>
                <a:spcPct val="150000"/>
              </a:lnSpc>
              <a:buFont typeface="Arial" panose="020B0604020202020204" pitchFamily="34" charset="0"/>
              <a:buChar char="•"/>
            </a:pPr>
            <a:r>
              <a:rPr lang="zh-CN" sz="2400" b="1">
                <a:latin typeface="+mn-ea"/>
              </a:rPr>
              <a:t>为了使识别过程更加清晰，可以</a:t>
            </a:r>
            <a:r>
              <a:rPr lang="zh-CN" sz="2400" b="1">
                <a:solidFill>
                  <a:srgbClr val="C00000"/>
                </a:solidFill>
                <a:latin typeface="+mn-ea"/>
              </a:rPr>
              <a:t>通过关系表格来构建类与类之间的关系</a:t>
            </a:r>
            <a:r>
              <a:rPr lang="zh-CN" altLang="en-US" sz="2400" b="1">
                <a:solidFill>
                  <a:schemeClr val="accent1"/>
                </a:solidFill>
                <a:latin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类之间继承关系的设计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92</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10/24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8650" y="1668145"/>
            <a:ext cx="8363585" cy="4523105"/>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lang="zh-CN" altLang="en-US" sz="2400" b="1"/>
              <a:t>建立一个行和列都以类命名的N×N二维表格，N为系统中定义的类个数。对于</a:t>
            </a:r>
            <a:r>
              <a:rPr lang="zh-CN" altLang="en-US" sz="2400" b="1">
                <a:solidFill>
                  <a:srgbClr val="C00000"/>
                </a:solidFill>
              </a:rPr>
              <a:t>类A所在行</a:t>
            </a:r>
            <a:r>
              <a:rPr lang="zh-CN" altLang="en-US" sz="2400" b="1"/>
              <a:t>和</a:t>
            </a:r>
            <a:r>
              <a:rPr lang="zh-CN" altLang="en-US" sz="2400" b="1">
                <a:solidFill>
                  <a:srgbClr val="C00000"/>
                </a:solidFill>
              </a:rPr>
              <a:t>类B所在列</a:t>
            </a:r>
            <a:r>
              <a:rPr lang="zh-CN" altLang="en-US" sz="2400" b="1"/>
              <a:t>的</a:t>
            </a:r>
            <a:r>
              <a:rPr lang="zh-CN" altLang="en-US" sz="2400" b="1">
                <a:solidFill>
                  <a:srgbClr val="C00000"/>
                </a:solidFill>
              </a:rPr>
              <a:t>单元格</a:t>
            </a:r>
            <a:r>
              <a:rPr lang="zh-CN" altLang="en-US" sz="2400" b="1"/>
              <a:t>：</a:t>
            </a:r>
          </a:p>
          <a:p>
            <a:pPr marL="800100" lvl="1" indent="-342900">
              <a:lnSpc>
                <a:spcPct val="150000"/>
              </a:lnSpc>
              <a:buFont typeface="Arial" panose="020B0604020202020204" pitchFamily="34" charset="0"/>
              <a:buChar char="•"/>
            </a:pPr>
            <a:r>
              <a:rPr lang="zh-CN" altLang="en-US" sz="2400" b="1"/>
              <a:t>如果类A的对象也是类B的对象，或者类A拥有类B的所有属性，则单元格标记</a:t>
            </a:r>
            <a:r>
              <a:rPr lang="zh-CN" altLang="en-US" sz="2400" b="1">
                <a:solidFill>
                  <a:srgbClr val="C00000"/>
                </a:solidFill>
              </a:rPr>
              <a:t>“S”</a:t>
            </a:r>
            <a:r>
              <a:rPr lang="zh-CN" altLang="en-US" sz="2400" b="1"/>
              <a:t>，即</a:t>
            </a:r>
            <a:r>
              <a:rPr lang="zh-CN" altLang="en-US" sz="2400" b="1">
                <a:solidFill>
                  <a:srgbClr val="C00000"/>
                </a:solidFill>
              </a:rPr>
              <a:t>类A相对于类B而言是子类</a:t>
            </a:r>
            <a:r>
              <a:rPr lang="zh-CN" altLang="en-US" sz="2400" b="1"/>
              <a:t>，S是Specialization的首字母。</a:t>
            </a:r>
          </a:p>
          <a:p>
            <a:pPr marL="800100" lvl="1" indent="-342900">
              <a:lnSpc>
                <a:spcPct val="150000"/>
              </a:lnSpc>
              <a:buFont typeface="Arial" panose="020B0604020202020204" pitchFamily="34" charset="0"/>
              <a:buChar char="•"/>
            </a:pPr>
            <a:r>
              <a:rPr lang="zh-CN" altLang="en-US" sz="2400" b="1"/>
              <a:t>如果类B的对象也是类A的对象，或者类B拥有类A的所有属性，则单元格标记</a:t>
            </a:r>
            <a:r>
              <a:rPr lang="zh-CN" altLang="en-US" sz="2400" b="1">
                <a:solidFill>
                  <a:srgbClr val="C00000"/>
                </a:solidFill>
              </a:rPr>
              <a:t>“G”</a:t>
            </a:r>
            <a:r>
              <a:rPr lang="zh-CN" altLang="en-US" sz="2400" b="1"/>
              <a:t>，即</a:t>
            </a:r>
            <a:r>
              <a:rPr lang="zh-CN" altLang="en-US" sz="2400" b="1">
                <a:solidFill>
                  <a:srgbClr val="C00000"/>
                </a:solidFill>
              </a:rPr>
              <a:t>类A相对于类B而言是基类</a:t>
            </a:r>
            <a:r>
              <a:rPr lang="zh-CN" altLang="en-US" sz="2400" b="1"/>
              <a:t>，G是Generalization的首字母。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类之间继承关系的设计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93</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11/24</a:t>
            </a:r>
          </a:p>
        </p:txBody>
      </p:sp>
      <p:pic>
        <p:nvPicPr>
          <p:cNvPr id="11" name="西北工业大学"/>
          <p:cNvPicPr>
            <a:picLocks noChangeAspect="1"/>
          </p:cNvPicPr>
          <p:nvPr>
            <p:custDataLst>
              <p:tags r:id="rId3"/>
            </p:custDataLst>
          </p:nvPr>
        </p:nvPicPr>
        <p:blipFill>
          <a:blip r:embed="rId22"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23"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214" name="Group 3"/>
          <p:cNvGrpSpPr/>
          <p:nvPr/>
        </p:nvGrpSpPr>
        <p:grpSpPr>
          <a:xfrm>
            <a:off x="2327275" y="2857183"/>
            <a:ext cx="1295400" cy="457200"/>
            <a:chOff x="1080" y="0"/>
            <a:chExt cx="1079" cy="379"/>
          </a:xfrm>
        </p:grpSpPr>
        <p:sp>
          <p:nvSpPr>
            <p:cNvPr id="94215" name="Rectangle 4"/>
            <p:cNvSpPr/>
            <p:nvPr>
              <p:custDataLst>
                <p:tags r:id="rId19"/>
              </p:custDataLst>
            </p:nvPr>
          </p:nvSpPr>
          <p:spPr>
            <a:xfrm>
              <a:off x="1092" y="12"/>
              <a:ext cx="1055" cy="355"/>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Person</a:t>
              </a:r>
              <a:endParaRPr lang="en-US" altLang="zh-CN" sz="2300" dirty="0">
                <a:latin typeface="Times New Roman" panose="02020603050405020304" pitchFamily="18" charset="0"/>
              </a:endParaRPr>
            </a:p>
          </p:txBody>
        </p:sp>
        <p:sp>
          <p:nvSpPr>
            <p:cNvPr id="94216" name="Rectangle 5"/>
            <p:cNvSpPr/>
            <p:nvPr>
              <p:custDataLst>
                <p:tags r:id="rId20"/>
              </p:custDataLst>
            </p:nvPr>
          </p:nvSpPr>
          <p:spPr>
            <a:xfrm>
              <a:off x="1080" y="0"/>
              <a:ext cx="1079" cy="379"/>
            </a:xfrm>
            <a:prstGeom prst="rect">
              <a:avLst/>
            </a:prstGeom>
            <a:noFill/>
            <a:ln w="7">
              <a:noFill/>
            </a:ln>
          </p:spPr>
          <p:txBody>
            <a:bodyPr anchor="t" anchorCtr="0"/>
            <a:lstStyle/>
            <a:p>
              <a:pPr>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grpSp>
      <p:sp>
        <p:nvSpPr>
          <p:cNvPr id="94217" name="Rectangle 7"/>
          <p:cNvSpPr/>
          <p:nvPr>
            <p:custDataLst>
              <p:tags r:id="rId5"/>
            </p:custDataLst>
          </p:nvPr>
        </p:nvSpPr>
        <p:spPr>
          <a:xfrm>
            <a:off x="3995738" y="2828608"/>
            <a:ext cx="1125537" cy="563562"/>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Client</a:t>
            </a:r>
            <a:endParaRPr lang="en-US" altLang="zh-CN" sz="2300" dirty="0">
              <a:solidFill>
                <a:srgbClr val="000000"/>
              </a:solidFill>
              <a:latin typeface="Times New Roman" panose="02020603050405020304" pitchFamily="18" charset="0"/>
            </a:endParaRPr>
          </a:p>
        </p:txBody>
      </p:sp>
      <p:sp>
        <p:nvSpPr>
          <p:cNvPr id="94218" name="Rectangle 10"/>
          <p:cNvSpPr/>
          <p:nvPr>
            <p:custDataLst>
              <p:tags r:id="rId6"/>
            </p:custDataLst>
          </p:nvPr>
        </p:nvSpPr>
        <p:spPr>
          <a:xfrm>
            <a:off x="5368925" y="2898458"/>
            <a:ext cx="1497013" cy="473075"/>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Account</a:t>
            </a:r>
            <a:endParaRPr lang="en-US" altLang="zh-CN" sz="2300" dirty="0">
              <a:solidFill>
                <a:srgbClr val="000000"/>
              </a:solidFill>
              <a:latin typeface="Times New Roman" panose="02020603050405020304" pitchFamily="18" charset="0"/>
            </a:endParaRPr>
          </a:p>
        </p:txBody>
      </p:sp>
      <p:sp>
        <p:nvSpPr>
          <p:cNvPr id="94219" name="Rectangle 13"/>
          <p:cNvSpPr/>
          <p:nvPr>
            <p:custDataLst>
              <p:tags r:id="rId7"/>
            </p:custDataLst>
          </p:nvPr>
        </p:nvSpPr>
        <p:spPr>
          <a:xfrm>
            <a:off x="1174750" y="3385820"/>
            <a:ext cx="1079500" cy="449263"/>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Person</a:t>
            </a:r>
            <a:endParaRPr lang="en-US" altLang="zh-CN" sz="2300" dirty="0">
              <a:latin typeface="Times New Roman" panose="02020603050405020304" pitchFamily="18" charset="0"/>
            </a:endParaRPr>
          </a:p>
        </p:txBody>
      </p:sp>
      <p:sp>
        <p:nvSpPr>
          <p:cNvPr id="94220" name="Rectangle 16"/>
          <p:cNvSpPr/>
          <p:nvPr>
            <p:custDataLst>
              <p:tags r:id="rId8"/>
            </p:custDataLst>
          </p:nvPr>
        </p:nvSpPr>
        <p:spPr>
          <a:xfrm>
            <a:off x="2543175" y="3558858"/>
            <a:ext cx="765175" cy="258762"/>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250899" name="Rectangle 19"/>
          <p:cNvSpPr/>
          <p:nvPr>
            <p:custDataLst>
              <p:tags r:id="rId9"/>
            </p:custDataLst>
          </p:nvPr>
        </p:nvSpPr>
        <p:spPr>
          <a:xfrm>
            <a:off x="4054475" y="3530283"/>
            <a:ext cx="733425" cy="360362"/>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G</a:t>
            </a:r>
            <a:endParaRPr lang="en-US" altLang="zh-CN" sz="2300" b="1" dirty="0">
              <a:latin typeface="Times New Roman" panose="02020603050405020304" pitchFamily="18" charset="0"/>
            </a:endParaRPr>
          </a:p>
        </p:txBody>
      </p:sp>
      <p:sp>
        <p:nvSpPr>
          <p:cNvPr id="94222" name="Rectangle 22"/>
          <p:cNvSpPr/>
          <p:nvPr>
            <p:custDataLst>
              <p:tags r:id="rId10"/>
            </p:custDataLst>
          </p:nvPr>
        </p:nvSpPr>
        <p:spPr>
          <a:xfrm>
            <a:off x="5638800" y="3530283"/>
            <a:ext cx="871538" cy="360362"/>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94223" name="Rectangle 25"/>
          <p:cNvSpPr/>
          <p:nvPr>
            <p:custDataLst>
              <p:tags r:id="rId11"/>
            </p:custDataLst>
          </p:nvPr>
        </p:nvSpPr>
        <p:spPr>
          <a:xfrm>
            <a:off x="958850" y="4035108"/>
            <a:ext cx="1371600" cy="476250"/>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Client</a:t>
            </a:r>
            <a:endParaRPr lang="en-US" altLang="zh-CN" sz="2300" dirty="0">
              <a:latin typeface="Times New Roman" panose="02020603050405020304" pitchFamily="18" charset="0"/>
            </a:endParaRPr>
          </a:p>
        </p:txBody>
      </p:sp>
      <p:sp>
        <p:nvSpPr>
          <p:cNvPr id="250908" name="Rectangle 28"/>
          <p:cNvSpPr/>
          <p:nvPr>
            <p:custDataLst>
              <p:tags r:id="rId12"/>
            </p:custDataLst>
          </p:nvPr>
        </p:nvSpPr>
        <p:spPr>
          <a:xfrm>
            <a:off x="2543175" y="4106545"/>
            <a:ext cx="836613" cy="441325"/>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S</a:t>
            </a:r>
            <a:endParaRPr lang="en-US" altLang="zh-CN" sz="2300" b="1" dirty="0">
              <a:latin typeface="Times New Roman" panose="02020603050405020304" pitchFamily="18" charset="0"/>
            </a:endParaRPr>
          </a:p>
        </p:txBody>
      </p:sp>
      <p:sp>
        <p:nvSpPr>
          <p:cNvPr id="94225" name="Rectangle 31"/>
          <p:cNvSpPr/>
          <p:nvPr>
            <p:custDataLst>
              <p:tags r:id="rId13"/>
            </p:custDataLst>
          </p:nvPr>
        </p:nvSpPr>
        <p:spPr>
          <a:xfrm>
            <a:off x="4054475" y="4106545"/>
            <a:ext cx="720725" cy="360363"/>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94226" name="Rectangle 34"/>
          <p:cNvSpPr/>
          <p:nvPr>
            <p:custDataLst>
              <p:tags r:id="rId14"/>
            </p:custDataLst>
          </p:nvPr>
        </p:nvSpPr>
        <p:spPr>
          <a:xfrm>
            <a:off x="5424000" y="4106545"/>
            <a:ext cx="1331912" cy="360363"/>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94227" name="Rectangle 37"/>
          <p:cNvSpPr/>
          <p:nvPr>
            <p:custDataLst>
              <p:tags r:id="rId15"/>
            </p:custDataLst>
          </p:nvPr>
        </p:nvSpPr>
        <p:spPr>
          <a:xfrm>
            <a:off x="958850" y="4754245"/>
            <a:ext cx="1516063" cy="468313"/>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Account</a:t>
            </a:r>
            <a:endParaRPr lang="en-US" altLang="zh-CN" sz="2300" b="1" dirty="0">
              <a:latin typeface="Times New Roman" panose="02020603050405020304" pitchFamily="18" charset="0"/>
            </a:endParaRPr>
          </a:p>
        </p:txBody>
      </p:sp>
      <p:sp>
        <p:nvSpPr>
          <p:cNvPr id="94228" name="Rectangle 40"/>
          <p:cNvSpPr/>
          <p:nvPr>
            <p:custDataLst>
              <p:tags r:id="rId16"/>
            </p:custDataLst>
          </p:nvPr>
        </p:nvSpPr>
        <p:spPr>
          <a:xfrm>
            <a:off x="2543175" y="4754245"/>
            <a:ext cx="719138" cy="504825"/>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dirty="0">
              <a:latin typeface="Times New Roman" panose="02020603050405020304" pitchFamily="18" charset="0"/>
            </a:endParaRPr>
          </a:p>
        </p:txBody>
      </p:sp>
      <p:sp>
        <p:nvSpPr>
          <p:cNvPr id="94229" name="Rectangle 43"/>
          <p:cNvSpPr/>
          <p:nvPr>
            <p:custDataLst>
              <p:tags r:id="rId17"/>
            </p:custDataLst>
          </p:nvPr>
        </p:nvSpPr>
        <p:spPr>
          <a:xfrm>
            <a:off x="3910013" y="4754245"/>
            <a:ext cx="1016000" cy="444500"/>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94230" name="Rectangle 46"/>
          <p:cNvSpPr/>
          <p:nvPr>
            <p:custDataLst>
              <p:tags r:id="rId18"/>
            </p:custDataLst>
          </p:nvPr>
        </p:nvSpPr>
        <p:spPr>
          <a:xfrm>
            <a:off x="5711825" y="4825683"/>
            <a:ext cx="793750" cy="288925"/>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7" name="文本框 6"/>
          <p:cNvSpPr txBox="1"/>
          <p:nvPr/>
        </p:nvSpPr>
        <p:spPr>
          <a:xfrm>
            <a:off x="354330" y="1762125"/>
            <a:ext cx="8285480" cy="891540"/>
          </a:xfrm>
          <a:prstGeom prst="rect">
            <a:avLst/>
          </a:prstGeom>
          <a:noFill/>
        </p:spPr>
        <p:txBody>
          <a:bodyPr wrap="square" rtlCol="0" anchor="t">
            <a:spAutoFit/>
          </a:bodyPr>
          <a:lstStyle/>
          <a:p>
            <a:pPr marL="457200" indent="-457200" eaLnBrk="1" hangingPunct="1">
              <a:buFont typeface="Arial" panose="020B0604020202020204" pitchFamily="34" charset="0"/>
              <a:buChar char="•"/>
            </a:pPr>
            <a:r>
              <a:rPr lang="zh-CN" altLang="en-US" sz="2600" b="1" dirty="0">
                <a:solidFill>
                  <a:srgbClr val="000000"/>
                </a:solidFill>
                <a:sym typeface="+mn-ea"/>
              </a:rPr>
              <a:t>举例：</a:t>
            </a:r>
            <a:r>
              <a:rPr lang="en-US" altLang="zh-CN" sz="2600" b="1" dirty="0">
                <a:solidFill>
                  <a:srgbClr val="000000"/>
                </a:solidFill>
                <a:sym typeface="+mn-ea"/>
              </a:rPr>
              <a:t>a client is a person that has one or more accounts.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50899"/>
                                        </p:tgtEl>
                                        <p:attrNameLst>
                                          <p:attrName>style.visibility</p:attrName>
                                        </p:attrNameLst>
                                      </p:cBhvr>
                                      <p:to>
                                        <p:strVal val="visible"/>
                                      </p:to>
                                    </p:set>
                                    <p:animEffect transition="in" filter="barn(inHorizontal)">
                                      <p:cBhvr>
                                        <p:cTn id="7" dur="500"/>
                                        <p:tgtEl>
                                          <p:spTgt spid="25089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250908"/>
                                        </p:tgtEl>
                                        <p:attrNameLst>
                                          <p:attrName>style.visibility</p:attrName>
                                        </p:attrNameLst>
                                      </p:cBhvr>
                                      <p:to>
                                        <p:strVal val="visible"/>
                                      </p:to>
                                    </p:set>
                                    <p:animEffect transition="in" filter="barn(inHorizontal)">
                                      <p:cBhvr>
                                        <p:cTn id="12" dur="500"/>
                                        <p:tgtEl>
                                          <p:spTgt spid="25090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42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42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42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42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42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42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42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0" grpId="0"/>
      <p:bldP spid="250899" grpId="0"/>
      <p:bldP spid="94222" grpId="0"/>
      <p:bldP spid="250908" grpId="0"/>
      <p:bldP spid="94225" grpId="0"/>
      <p:bldP spid="94226" grpId="0"/>
      <p:bldP spid="94228" grpId="0"/>
      <p:bldP spid="94229" grpId="0"/>
      <p:bldP spid="94230"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类之间继承关系的设计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94</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12/24</a:t>
            </a:r>
          </a:p>
        </p:txBody>
      </p:sp>
      <p:pic>
        <p:nvPicPr>
          <p:cNvPr id="11" name="西北工业大学"/>
          <p:cNvPicPr>
            <a:picLocks noChangeAspect="1"/>
          </p:cNvPicPr>
          <p:nvPr>
            <p:custDataLst>
              <p:tags r:id="rId3"/>
            </p:custDataLst>
          </p:nvPr>
        </p:nvPicPr>
        <p:blipFill>
          <a:blip r:embed="rId11"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12"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p:nvPr>
            <p:custDataLst>
              <p:tags r:id="rId5"/>
            </p:custDataLst>
          </p:nvPr>
        </p:nvGraphicFramePr>
        <p:xfrm>
          <a:off x="466725" y="1675130"/>
          <a:ext cx="8166100" cy="4572000"/>
        </p:xfrm>
        <a:graphic>
          <a:graphicData uri="http://schemas.openxmlformats.org/drawingml/2006/table">
            <a:tbl>
              <a:tblPr firstRow="1" bandRow="1">
                <a:tableStyleId>{5C22544A-7EE6-4342-B048-85BDC9FD1C3A}</a:tableStyleId>
              </a:tblPr>
              <a:tblGrid>
                <a:gridCol w="2925445">
                  <a:extLst>
                    <a:ext uri="{9D8B030D-6E8A-4147-A177-3AD203B41FA5}">
                      <a16:colId xmlns:a16="http://schemas.microsoft.com/office/drawing/2014/main" val="20000"/>
                    </a:ext>
                  </a:extLst>
                </a:gridCol>
                <a:gridCol w="1155065">
                  <a:extLst>
                    <a:ext uri="{9D8B030D-6E8A-4147-A177-3AD203B41FA5}">
                      <a16:colId xmlns:a16="http://schemas.microsoft.com/office/drawing/2014/main" val="20001"/>
                    </a:ext>
                  </a:extLst>
                </a:gridCol>
                <a:gridCol w="2439035">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gridCol w="671195">
                  <a:extLst>
                    <a:ext uri="{9D8B030D-6E8A-4147-A177-3AD203B41FA5}">
                      <a16:colId xmlns:a16="http://schemas.microsoft.com/office/drawing/2014/main" val="20004"/>
                    </a:ext>
                  </a:extLst>
                </a:gridCol>
              </a:tblGrid>
              <a:tr h="408305">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sym typeface="+mn-ea"/>
                        </a:rPr>
                        <a:t>Order</a:t>
                      </a:r>
                    </a:p>
                  </a:txBody>
                  <a:tcPr marL="12700" marR="12700" marT="12700" anchor="ctr">
                    <a:solidFill>
                      <a:schemeClr val="accent1">
                        <a:lumMod val="20000"/>
                        <a:lumOff val="80000"/>
                      </a:schemeClr>
                    </a:solidFill>
                  </a:tcPr>
                </a:tc>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sym typeface="+mn-ea"/>
                        </a:rPr>
                        <a:t>ProductCatalog</a:t>
                      </a:r>
                    </a:p>
                  </a:txBody>
                  <a:tcPr marL="12700" marR="12700" marT="12700" anchor="ctr">
                    <a:solidFill>
                      <a:schemeClr val="accent1">
                        <a:lumMod val="20000"/>
                        <a:lumOff val="80000"/>
                      </a:schemeClr>
                    </a:solidFill>
                  </a:tcPr>
                </a:tc>
                <a:tc>
                  <a:txBody>
                    <a:bodyPr/>
                    <a:lstStyle/>
                    <a:p>
                      <a:pPr algn="l">
                        <a:buClrTx/>
                        <a:buSzTx/>
                        <a:buFontTx/>
                        <a:buNone/>
                      </a:pPr>
                      <a:r>
                        <a:rPr lang="en-US" sz="2400" b="1">
                          <a:solidFill>
                            <a:srgbClr val="000000"/>
                          </a:solidFill>
                          <a:latin typeface="Times New Roman" panose="02020603050405020304" pitchFamily="18" charset="0"/>
                          <a:cs typeface="Times New Roman" panose="02020603050405020304" pitchFamily="18" charset="0"/>
                          <a:sym typeface="+mn-ea"/>
                        </a:rPr>
                        <a:t>Jelly</a:t>
                      </a:r>
                    </a:p>
                  </a:txBody>
                  <a:tcPr marL="12700" marR="12700" marT="12700" anchor="ctr">
                    <a:solidFill>
                      <a:schemeClr val="accent1">
                        <a:lumMod val="20000"/>
                        <a:lumOff val="80000"/>
                      </a:schemeClr>
                    </a:solidFill>
                  </a:tcPr>
                </a:tc>
                <a:tc>
                  <a:txBody>
                    <a:bodyPr/>
                    <a:lstStyle/>
                    <a:p>
                      <a:pPr algn="l">
                        <a:buClrTx/>
                        <a:buSzTx/>
                        <a:buFontTx/>
                        <a:buNone/>
                      </a:pPr>
                      <a:r>
                        <a:rPr lang="en-US" sz="2400" b="1">
                          <a:solidFill>
                            <a:srgbClr val="000000"/>
                          </a:solidFill>
                          <a:latin typeface="Times New Roman" panose="02020603050405020304" pitchFamily="18" charset="0"/>
                          <a:cs typeface="Times New Roman" panose="02020603050405020304" pitchFamily="18" charset="0"/>
                        </a:rPr>
                        <a:t>...</a:t>
                      </a: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Order</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4290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ProductCatalog</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3942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Jelly</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SaleItem</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3942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MilkDrink</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Product</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PureMilk</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43942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StoreSales</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Yogurt</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7" name="矩形 6"/>
          <p:cNvSpPr/>
          <p:nvPr>
            <p:custDataLst>
              <p:tags r:id="rId6"/>
            </p:custDataLst>
          </p:nvPr>
        </p:nvSpPr>
        <p:spPr>
          <a:xfrm>
            <a:off x="458470" y="3071495"/>
            <a:ext cx="169799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458470" y="4445635"/>
            <a:ext cx="169799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8"/>
            </p:custDataLst>
          </p:nvPr>
        </p:nvSpPr>
        <p:spPr>
          <a:xfrm>
            <a:off x="466725" y="3985260"/>
            <a:ext cx="169799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9"/>
            </p:custDataLst>
          </p:nvPr>
        </p:nvSpPr>
        <p:spPr>
          <a:xfrm>
            <a:off x="458470" y="4899025"/>
            <a:ext cx="1697990"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2" grpId="0" bldLvl="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类之间关联关系的设计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95</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13/24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628650" y="1780540"/>
            <a:ext cx="8363585" cy="2861310"/>
          </a:xfrm>
          <a:prstGeom prst="rect">
            <a:avLst/>
          </a:prstGeom>
          <a:noFill/>
        </p:spPr>
        <p:txBody>
          <a:bodyPr wrap="square" rtlCol="0" anchor="t">
            <a:spAutoFit/>
          </a:bodyPr>
          <a:lstStyle/>
          <a:p>
            <a:pPr marL="342900" indent="-342900">
              <a:lnSpc>
                <a:spcPct val="150000"/>
              </a:lnSpc>
              <a:buFont typeface="Arial" panose="020B0604020202020204" pitchFamily="34" charset="0"/>
              <a:buChar char="•"/>
            </a:pPr>
            <a:r>
              <a:rPr lang="zh-CN" altLang="en-US" sz="2400" b="1"/>
              <a:t>识别类与类之间的关联关系，</a:t>
            </a:r>
            <a:r>
              <a:rPr lang="zh-CN" altLang="en-US" sz="2400" b="1">
                <a:sym typeface="+mn-ea"/>
              </a:rPr>
              <a:t>对于类A所在行类B所在列的单元格</a:t>
            </a:r>
            <a:endParaRPr lang="zh-CN" altLang="en-US" sz="2400" b="1"/>
          </a:p>
          <a:p>
            <a:pPr marL="800100" lvl="1" indent="-342900">
              <a:lnSpc>
                <a:spcPct val="150000"/>
              </a:lnSpc>
              <a:buFont typeface="Arial" panose="020B0604020202020204" pitchFamily="34" charset="0"/>
              <a:buChar char="•"/>
            </a:pPr>
            <a:r>
              <a:rPr lang="zh-CN" altLang="en-US" sz="2400" b="1"/>
              <a:t>如果类A的对象可以包括一个或多个类B的对象，则在A行B列的单元格标记为关联的数量或关联的属性。</a:t>
            </a:r>
          </a:p>
          <a:p>
            <a:pPr marL="800100" lvl="1" indent="-342900">
              <a:lnSpc>
                <a:spcPct val="150000"/>
              </a:lnSpc>
              <a:buFont typeface="Arial" panose="020B0604020202020204" pitchFamily="34" charset="0"/>
              <a:buChar char="•"/>
            </a:pPr>
            <a:r>
              <a:rPr lang="zh-CN" altLang="en-US" sz="2400" b="1"/>
              <a:t>类</a:t>
            </a:r>
            <a:r>
              <a:rPr lang="en-US" altLang="zh-CN" sz="2400" b="1"/>
              <a:t>A</a:t>
            </a:r>
            <a:r>
              <a:rPr lang="zh-CN" altLang="en-US" sz="2400" b="1"/>
              <a:t>和类</a:t>
            </a:r>
            <a:r>
              <a:rPr lang="en-US" altLang="zh-CN" sz="2400" b="1"/>
              <a:t>B</a:t>
            </a:r>
            <a:r>
              <a:rPr lang="zh-CN" altLang="en-US" sz="2400" b="1"/>
              <a:t>没有关联关系，单元格可以标记</a:t>
            </a:r>
            <a:r>
              <a:rPr lang="en-US" altLang="zh-CN" sz="2400" b="1"/>
              <a:t>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类之间关联关系的设计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96</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14/24</a:t>
            </a:r>
          </a:p>
        </p:txBody>
      </p:sp>
      <p:pic>
        <p:nvPicPr>
          <p:cNvPr id="11" name="西北工业大学"/>
          <p:cNvPicPr>
            <a:picLocks noChangeAspect="1"/>
          </p:cNvPicPr>
          <p:nvPr>
            <p:custDataLst>
              <p:tags r:id="rId3"/>
            </p:custDataLst>
          </p:nvPr>
        </p:nvPicPr>
        <p:blipFill>
          <a:blip r:embed="rId20"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21"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354330" y="1907540"/>
            <a:ext cx="8557895" cy="891540"/>
          </a:xfrm>
          <a:prstGeom prst="rect">
            <a:avLst/>
          </a:prstGeom>
          <a:noFill/>
        </p:spPr>
        <p:txBody>
          <a:bodyPr wrap="square" rtlCol="0" anchor="t">
            <a:spAutoFit/>
          </a:bodyPr>
          <a:lstStyle/>
          <a:p>
            <a:pPr marL="457200" indent="-457200" eaLnBrk="1" hangingPunct="1">
              <a:buFont typeface="Arial" panose="020B0604020202020204" pitchFamily="34" charset="0"/>
              <a:buChar char="•"/>
            </a:pPr>
            <a:r>
              <a:rPr lang="zh-CN" altLang="en-US" sz="2600" b="1" dirty="0">
                <a:solidFill>
                  <a:srgbClr val="000000"/>
                </a:solidFill>
                <a:sym typeface="+mn-ea"/>
              </a:rPr>
              <a:t>举例：</a:t>
            </a:r>
            <a:r>
              <a:rPr lang="en-US" altLang="zh-CN" sz="2600" b="1" dirty="0">
                <a:solidFill>
                  <a:srgbClr val="000000"/>
                </a:solidFill>
                <a:sym typeface="+mn-ea"/>
              </a:rPr>
              <a:t>a client is a person that has one or more accounts.</a:t>
            </a:r>
          </a:p>
        </p:txBody>
      </p:sp>
      <p:grpSp>
        <p:nvGrpSpPr>
          <p:cNvPr id="8" name="Group 3"/>
          <p:cNvGrpSpPr/>
          <p:nvPr/>
        </p:nvGrpSpPr>
        <p:grpSpPr>
          <a:xfrm>
            <a:off x="2327275" y="2987993"/>
            <a:ext cx="1295400" cy="457200"/>
            <a:chOff x="1080" y="0"/>
            <a:chExt cx="1079" cy="379"/>
          </a:xfrm>
        </p:grpSpPr>
        <p:sp>
          <p:nvSpPr>
            <p:cNvPr id="9" name="Rectangle 4"/>
            <p:cNvSpPr/>
            <p:nvPr>
              <p:custDataLst>
                <p:tags r:id="rId17"/>
              </p:custDataLst>
            </p:nvPr>
          </p:nvSpPr>
          <p:spPr>
            <a:xfrm>
              <a:off x="1092" y="12"/>
              <a:ext cx="1055" cy="355"/>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Person</a:t>
              </a:r>
              <a:endParaRPr lang="en-US" altLang="zh-CN" sz="2300" dirty="0">
                <a:latin typeface="Times New Roman" panose="02020603050405020304" pitchFamily="18" charset="0"/>
              </a:endParaRPr>
            </a:p>
          </p:txBody>
        </p:sp>
        <p:sp>
          <p:nvSpPr>
            <p:cNvPr id="10" name="Rectangle 5"/>
            <p:cNvSpPr/>
            <p:nvPr>
              <p:custDataLst>
                <p:tags r:id="rId18"/>
              </p:custDataLst>
            </p:nvPr>
          </p:nvSpPr>
          <p:spPr>
            <a:xfrm>
              <a:off x="1080" y="0"/>
              <a:ext cx="1079" cy="379"/>
            </a:xfrm>
            <a:prstGeom prst="rect">
              <a:avLst/>
            </a:prstGeom>
            <a:noFill/>
            <a:ln w="7">
              <a:noFill/>
            </a:ln>
          </p:spPr>
          <p:txBody>
            <a:bodyPr anchor="t" anchorCtr="0"/>
            <a:lstStyle/>
            <a:p>
              <a:pPr>
                <a:lnSpc>
                  <a:spcPct val="75000"/>
                </a:lnSpc>
                <a:spcBef>
                  <a:spcPct val="20000"/>
                </a:spcBef>
                <a:buClr>
                  <a:schemeClr val="accent2"/>
                </a:buClr>
                <a:buFont typeface="Wingdings" panose="05000000000000000000" pitchFamily="2" charset="2"/>
              </a:pPr>
              <a:endParaRPr lang="zh-CN" altLang="en-US" b="1" dirty="0">
                <a:latin typeface="Times New Roman" panose="02020603050405020304" pitchFamily="18" charset="0"/>
                <a:ea typeface="宋体" panose="02010600030101010101" pitchFamily="2" charset="-122"/>
              </a:endParaRPr>
            </a:p>
          </p:txBody>
        </p:sp>
      </p:grpSp>
      <p:sp>
        <p:nvSpPr>
          <p:cNvPr id="12" name="Rectangle 7"/>
          <p:cNvSpPr/>
          <p:nvPr>
            <p:custDataLst>
              <p:tags r:id="rId5"/>
            </p:custDataLst>
          </p:nvPr>
        </p:nvSpPr>
        <p:spPr>
          <a:xfrm>
            <a:off x="3995738" y="2959418"/>
            <a:ext cx="1125537" cy="563562"/>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Client</a:t>
            </a:r>
            <a:endParaRPr lang="en-US" altLang="zh-CN" sz="2300" dirty="0">
              <a:solidFill>
                <a:srgbClr val="000000"/>
              </a:solidFill>
              <a:latin typeface="Times New Roman" panose="02020603050405020304" pitchFamily="18" charset="0"/>
            </a:endParaRPr>
          </a:p>
        </p:txBody>
      </p:sp>
      <p:sp>
        <p:nvSpPr>
          <p:cNvPr id="14" name="Rectangle 10"/>
          <p:cNvSpPr/>
          <p:nvPr>
            <p:custDataLst>
              <p:tags r:id="rId6"/>
            </p:custDataLst>
          </p:nvPr>
        </p:nvSpPr>
        <p:spPr>
          <a:xfrm>
            <a:off x="5368925" y="3029268"/>
            <a:ext cx="1497013" cy="473075"/>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Account</a:t>
            </a:r>
            <a:endParaRPr lang="en-US" altLang="zh-CN" sz="2300" dirty="0">
              <a:solidFill>
                <a:srgbClr val="000000"/>
              </a:solidFill>
              <a:latin typeface="Times New Roman" panose="02020603050405020304" pitchFamily="18" charset="0"/>
            </a:endParaRPr>
          </a:p>
        </p:txBody>
      </p:sp>
      <p:sp>
        <p:nvSpPr>
          <p:cNvPr id="15" name="Rectangle 13"/>
          <p:cNvSpPr/>
          <p:nvPr>
            <p:custDataLst>
              <p:tags r:id="rId7"/>
            </p:custDataLst>
          </p:nvPr>
        </p:nvSpPr>
        <p:spPr>
          <a:xfrm>
            <a:off x="1174750" y="3516630"/>
            <a:ext cx="1079500" cy="449263"/>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Person</a:t>
            </a:r>
            <a:endParaRPr lang="en-US" altLang="zh-CN" sz="2300" dirty="0">
              <a:latin typeface="Times New Roman" panose="02020603050405020304" pitchFamily="18" charset="0"/>
            </a:endParaRPr>
          </a:p>
        </p:txBody>
      </p:sp>
      <p:sp>
        <p:nvSpPr>
          <p:cNvPr id="16" name="Rectangle 16"/>
          <p:cNvSpPr/>
          <p:nvPr>
            <p:custDataLst>
              <p:tags r:id="rId8"/>
            </p:custDataLst>
          </p:nvPr>
        </p:nvSpPr>
        <p:spPr>
          <a:xfrm>
            <a:off x="2543175" y="3689668"/>
            <a:ext cx="765175" cy="258762"/>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17" name="Rectangle 19"/>
          <p:cNvSpPr/>
          <p:nvPr>
            <p:custDataLst>
              <p:tags r:id="rId9"/>
            </p:custDataLst>
          </p:nvPr>
        </p:nvSpPr>
        <p:spPr>
          <a:xfrm>
            <a:off x="4054475" y="3661093"/>
            <a:ext cx="733425" cy="360362"/>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G</a:t>
            </a:r>
            <a:endParaRPr lang="en-US" altLang="zh-CN" sz="2300" b="1" dirty="0">
              <a:latin typeface="Times New Roman" panose="02020603050405020304" pitchFamily="18" charset="0"/>
            </a:endParaRPr>
          </a:p>
        </p:txBody>
      </p:sp>
      <p:sp>
        <p:nvSpPr>
          <p:cNvPr id="20" name="Rectangle 22"/>
          <p:cNvSpPr/>
          <p:nvPr>
            <p:custDataLst>
              <p:tags r:id="rId10"/>
            </p:custDataLst>
          </p:nvPr>
        </p:nvSpPr>
        <p:spPr>
          <a:xfrm>
            <a:off x="5638800" y="3661093"/>
            <a:ext cx="871538" cy="360362"/>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21" name="Rectangle 25"/>
          <p:cNvSpPr/>
          <p:nvPr>
            <p:custDataLst>
              <p:tags r:id="rId11"/>
            </p:custDataLst>
          </p:nvPr>
        </p:nvSpPr>
        <p:spPr>
          <a:xfrm>
            <a:off x="958850" y="4165918"/>
            <a:ext cx="1371600" cy="476250"/>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Client</a:t>
            </a:r>
            <a:endParaRPr lang="en-US" altLang="zh-CN" sz="2300" dirty="0">
              <a:latin typeface="Times New Roman" panose="02020603050405020304" pitchFamily="18" charset="0"/>
            </a:endParaRPr>
          </a:p>
        </p:txBody>
      </p:sp>
      <p:sp>
        <p:nvSpPr>
          <p:cNvPr id="22" name="Rectangle 28"/>
          <p:cNvSpPr/>
          <p:nvPr>
            <p:custDataLst>
              <p:tags r:id="rId12"/>
            </p:custDataLst>
          </p:nvPr>
        </p:nvSpPr>
        <p:spPr>
          <a:xfrm>
            <a:off x="2543175" y="4237355"/>
            <a:ext cx="836613" cy="441325"/>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S</a:t>
            </a:r>
            <a:endParaRPr lang="en-US" altLang="zh-CN" sz="2300" b="1" dirty="0">
              <a:latin typeface="Times New Roman" panose="02020603050405020304" pitchFamily="18" charset="0"/>
            </a:endParaRPr>
          </a:p>
        </p:txBody>
      </p:sp>
      <p:sp>
        <p:nvSpPr>
          <p:cNvPr id="23" name="Rectangle 31"/>
          <p:cNvSpPr/>
          <p:nvPr>
            <p:custDataLst>
              <p:tags r:id="rId13"/>
            </p:custDataLst>
          </p:nvPr>
        </p:nvSpPr>
        <p:spPr>
          <a:xfrm>
            <a:off x="4054475" y="4237355"/>
            <a:ext cx="720725" cy="360363"/>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24" name="Rectangle 34"/>
          <p:cNvSpPr/>
          <p:nvPr/>
        </p:nvSpPr>
        <p:spPr>
          <a:xfrm>
            <a:off x="5494338" y="4237355"/>
            <a:ext cx="1331912" cy="360363"/>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accounts</a:t>
            </a:r>
            <a:endParaRPr lang="en-US" altLang="zh-CN" sz="2300" dirty="0">
              <a:latin typeface="Times New Roman" panose="02020603050405020304" pitchFamily="18" charset="0"/>
            </a:endParaRPr>
          </a:p>
        </p:txBody>
      </p:sp>
      <p:sp>
        <p:nvSpPr>
          <p:cNvPr id="25" name="Rectangle 37"/>
          <p:cNvSpPr/>
          <p:nvPr>
            <p:custDataLst>
              <p:tags r:id="rId14"/>
            </p:custDataLst>
          </p:nvPr>
        </p:nvSpPr>
        <p:spPr>
          <a:xfrm>
            <a:off x="958850" y="4885055"/>
            <a:ext cx="1516063" cy="468313"/>
          </a:xfrm>
          <a:prstGeom prst="rect">
            <a:avLst/>
          </a:prstGeom>
          <a:noFill/>
          <a:ln w="9525">
            <a:noFill/>
          </a:ln>
        </p:spPr>
        <p:txBody>
          <a:bodyPr anchor="ctr" anchorCtr="0"/>
          <a:lstStyle/>
          <a:p>
            <a:pPr algn="ctr"/>
            <a:r>
              <a:rPr lang="en-US" altLang="zh-CN" sz="2300" b="1" dirty="0">
                <a:solidFill>
                  <a:srgbClr val="000000"/>
                </a:solidFill>
                <a:latin typeface="Times New Roman" panose="02020603050405020304" pitchFamily="18" charset="0"/>
              </a:rPr>
              <a:t>Account</a:t>
            </a:r>
            <a:endParaRPr lang="en-US" altLang="zh-CN" sz="2300" b="1" dirty="0">
              <a:latin typeface="Times New Roman" panose="02020603050405020304" pitchFamily="18" charset="0"/>
            </a:endParaRPr>
          </a:p>
        </p:txBody>
      </p:sp>
      <p:sp>
        <p:nvSpPr>
          <p:cNvPr id="26" name="Rectangle 40"/>
          <p:cNvSpPr/>
          <p:nvPr>
            <p:custDataLst>
              <p:tags r:id="rId15"/>
            </p:custDataLst>
          </p:nvPr>
        </p:nvSpPr>
        <p:spPr>
          <a:xfrm>
            <a:off x="2543175" y="4885055"/>
            <a:ext cx="719138" cy="504825"/>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dirty="0">
              <a:latin typeface="Times New Roman" panose="02020603050405020304" pitchFamily="18" charset="0"/>
            </a:endParaRPr>
          </a:p>
        </p:txBody>
      </p:sp>
      <p:sp>
        <p:nvSpPr>
          <p:cNvPr id="27" name="Rectangle 43"/>
          <p:cNvSpPr/>
          <p:nvPr/>
        </p:nvSpPr>
        <p:spPr>
          <a:xfrm>
            <a:off x="3910013" y="4885055"/>
            <a:ext cx="1016000" cy="444500"/>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
        <p:nvSpPr>
          <p:cNvPr id="28" name="Rectangle 46"/>
          <p:cNvSpPr/>
          <p:nvPr>
            <p:custDataLst>
              <p:tags r:id="rId16"/>
            </p:custDataLst>
          </p:nvPr>
        </p:nvSpPr>
        <p:spPr>
          <a:xfrm>
            <a:off x="5711825" y="4956493"/>
            <a:ext cx="793750" cy="288925"/>
          </a:xfrm>
          <a:prstGeom prst="rect">
            <a:avLst/>
          </a:prstGeom>
          <a:noFill/>
          <a:ln w="9525">
            <a:noFill/>
          </a:ln>
        </p:spPr>
        <p:txBody>
          <a:bodyPr anchor="ctr" anchorCtr="0"/>
          <a:lstStyle/>
          <a:p>
            <a:pPr algn="ctr"/>
            <a:r>
              <a:rPr lang="en-US" altLang="zh-CN" sz="2300" b="1" i="1" dirty="0">
                <a:solidFill>
                  <a:srgbClr val="000000"/>
                </a:solidFill>
                <a:latin typeface="Times New Roman" panose="02020603050405020304" pitchFamily="18" charset="0"/>
              </a:rPr>
              <a:t>X</a:t>
            </a:r>
            <a:endParaRPr lang="en-US" altLang="zh-CN" sz="23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7"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latin typeface="+mn-ea"/>
                <a:cs typeface="+mn-ea"/>
              </a:rPr>
              <a:t>鲜牛奶系统</a:t>
            </a:r>
            <a:r>
              <a:rPr kumimoji="1" lang="en-US" altLang="zh-CN" sz="2800" b="1" dirty="0">
                <a:latin typeface="+mn-ea"/>
                <a:cs typeface="+mn-ea"/>
              </a:rPr>
              <a:t>—</a:t>
            </a:r>
            <a:r>
              <a:rPr kumimoji="1" lang="zh-CN" altLang="en-US" sz="2800" b="1" dirty="0">
                <a:latin typeface="+mn-ea"/>
                <a:cs typeface="+mn-ea"/>
              </a:rPr>
              <a:t>类之间关联关系的设计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97</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15/24</a:t>
            </a:r>
          </a:p>
        </p:txBody>
      </p:sp>
      <p:pic>
        <p:nvPicPr>
          <p:cNvPr id="11" name="西北工业大学"/>
          <p:cNvPicPr>
            <a:picLocks noChangeAspect="1"/>
          </p:cNvPicPr>
          <p:nvPr>
            <p:custDataLst>
              <p:tags r:id="rId3"/>
            </p:custDataLst>
          </p:nvPr>
        </p:nvPicPr>
        <p:blipFill>
          <a:blip r:embed="rId12"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13"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p:nvPr>
            <p:custDataLst>
              <p:tags r:id="rId5"/>
            </p:custDataLst>
          </p:nvPr>
        </p:nvGraphicFramePr>
        <p:xfrm>
          <a:off x="466725" y="1675130"/>
          <a:ext cx="8166100" cy="4572000"/>
        </p:xfrm>
        <a:graphic>
          <a:graphicData uri="http://schemas.openxmlformats.org/drawingml/2006/table">
            <a:tbl>
              <a:tblPr firstRow="1" bandRow="1">
                <a:tableStyleId>{5C22544A-7EE6-4342-B048-85BDC9FD1C3A}</a:tableStyleId>
              </a:tblPr>
              <a:tblGrid>
                <a:gridCol w="2925445">
                  <a:extLst>
                    <a:ext uri="{9D8B030D-6E8A-4147-A177-3AD203B41FA5}">
                      <a16:colId xmlns:a16="http://schemas.microsoft.com/office/drawing/2014/main" val="20000"/>
                    </a:ext>
                  </a:extLst>
                </a:gridCol>
                <a:gridCol w="1155065">
                  <a:extLst>
                    <a:ext uri="{9D8B030D-6E8A-4147-A177-3AD203B41FA5}">
                      <a16:colId xmlns:a16="http://schemas.microsoft.com/office/drawing/2014/main" val="20001"/>
                    </a:ext>
                  </a:extLst>
                </a:gridCol>
                <a:gridCol w="2439035">
                  <a:extLst>
                    <a:ext uri="{9D8B030D-6E8A-4147-A177-3AD203B41FA5}">
                      <a16:colId xmlns:a16="http://schemas.microsoft.com/office/drawing/2014/main" val="20002"/>
                    </a:ext>
                  </a:extLst>
                </a:gridCol>
                <a:gridCol w="975360">
                  <a:extLst>
                    <a:ext uri="{9D8B030D-6E8A-4147-A177-3AD203B41FA5}">
                      <a16:colId xmlns:a16="http://schemas.microsoft.com/office/drawing/2014/main" val="20003"/>
                    </a:ext>
                  </a:extLst>
                </a:gridCol>
                <a:gridCol w="671195">
                  <a:extLst>
                    <a:ext uri="{9D8B030D-6E8A-4147-A177-3AD203B41FA5}">
                      <a16:colId xmlns:a16="http://schemas.microsoft.com/office/drawing/2014/main" val="20004"/>
                    </a:ext>
                  </a:extLst>
                </a:gridCol>
              </a:tblGrid>
              <a:tr h="408305">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sym typeface="+mn-ea"/>
                        </a:rPr>
                        <a:t>Order</a:t>
                      </a:r>
                    </a:p>
                  </a:txBody>
                  <a:tcPr marL="12700" marR="12700" marT="12700" anchor="ctr">
                    <a:solidFill>
                      <a:schemeClr val="accent1">
                        <a:lumMod val="20000"/>
                        <a:lumOff val="80000"/>
                      </a:schemeClr>
                    </a:solidFill>
                  </a:tcPr>
                </a:tc>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sym typeface="+mn-ea"/>
                        </a:rPr>
                        <a:t>ProductCatalog</a:t>
                      </a:r>
                    </a:p>
                  </a:txBody>
                  <a:tcPr marL="12700" marR="12700" marT="12700" anchor="ctr">
                    <a:solidFill>
                      <a:schemeClr val="accent1">
                        <a:lumMod val="20000"/>
                        <a:lumOff val="80000"/>
                      </a:schemeClr>
                    </a:solidFill>
                  </a:tcPr>
                </a:tc>
                <a:tc>
                  <a:txBody>
                    <a:bodyPr/>
                    <a:lstStyle/>
                    <a:p>
                      <a:pPr algn="l">
                        <a:buClrTx/>
                        <a:buSzTx/>
                        <a:buFontTx/>
                        <a:buNone/>
                      </a:pPr>
                      <a:r>
                        <a:rPr lang="en-US" sz="2400" b="1">
                          <a:solidFill>
                            <a:srgbClr val="000000"/>
                          </a:solidFill>
                          <a:latin typeface="Times New Roman" panose="02020603050405020304" pitchFamily="18" charset="0"/>
                          <a:cs typeface="Times New Roman" panose="02020603050405020304" pitchFamily="18" charset="0"/>
                          <a:sym typeface="+mn-ea"/>
                        </a:rPr>
                        <a:t>Jelly</a:t>
                      </a:r>
                    </a:p>
                  </a:txBody>
                  <a:tcPr marL="12700" marR="12700" marT="12700" anchor="ctr">
                    <a:solidFill>
                      <a:schemeClr val="accent1">
                        <a:lumMod val="20000"/>
                        <a:lumOff val="80000"/>
                      </a:schemeClr>
                    </a:solidFill>
                  </a:tcPr>
                </a:tc>
                <a:tc>
                  <a:txBody>
                    <a:bodyPr/>
                    <a:lstStyle/>
                    <a:p>
                      <a:pPr algn="l">
                        <a:buClrTx/>
                        <a:buSzTx/>
                        <a:buFontTx/>
                        <a:buNone/>
                      </a:pPr>
                      <a:r>
                        <a:rPr lang="en-US" sz="2400" b="1">
                          <a:solidFill>
                            <a:srgbClr val="000000"/>
                          </a:solidFill>
                          <a:latin typeface="Times New Roman" panose="02020603050405020304" pitchFamily="18" charset="0"/>
                          <a:cs typeface="Times New Roman" panose="02020603050405020304" pitchFamily="18" charset="0"/>
                        </a:rPr>
                        <a:t>...</a:t>
                      </a:r>
                    </a:p>
                  </a:txBody>
                  <a:tcPr marL="12700" marR="12700" marT="12700" anchor="ctr">
                    <a:solidFill>
                      <a:schemeClr val="accent1">
                        <a:lumMod val="20000"/>
                        <a:lumOff val="80000"/>
                      </a:schemeClr>
                    </a:solidFill>
                  </a:tcPr>
                </a:tc>
                <a:extLst>
                  <a:ext uri="{0D108BD9-81ED-4DB2-BD59-A6C34878D82A}">
                    <a16:rowId xmlns:a16="http://schemas.microsoft.com/office/drawing/2014/main" val="10000"/>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Order</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4290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ProductCatalog</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5720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Jelly</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SaleItem</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43942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MilkDrink</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Product</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PureMilk</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439420">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StoreSales</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440055">
                <a:tc>
                  <a:txBody>
                    <a:bodyPr/>
                    <a:lstStyle/>
                    <a:p>
                      <a:pPr indent="0">
                        <a:buNone/>
                      </a:pPr>
                      <a:r>
                        <a:rPr lang="en-US" sz="2400" b="1">
                          <a:solidFill>
                            <a:srgbClr val="000000"/>
                          </a:solidFill>
                          <a:latin typeface="Times New Roman" panose="02020603050405020304" pitchFamily="18" charset="0"/>
                          <a:cs typeface="Times New Roman" panose="02020603050405020304" pitchFamily="18" charset="0"/>
                        </a:rPr>
                        <a:t>Yogurt</a:t>
                      </a:r>
                      <a:endParaRPr lang="en-US" altLang="en-US" sz="2400" b="1">
                        <a:solidFill>
                          <a:srgbClr val="000000"/>
                        </a:solidFill>
                        <a:latin typeface="Times New Roman" panose="02020603050405020304" pitchFamily="18" charset="0"/>
                        <a:cs typeface="Times New Roman" panose="02020603050405020304" pitchFamily="18" charset="0"/>
                      </a:endParaRPr>
                    </a:p>
                  </a:txBody>
                  <a:tcPr marL="12700" marR="12700" marT="12700" anchor="ct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tc>
                  <a:txBody>
                    <a:bodyPr/>
                    <a:lstStyle/>
                    <a:p>
                      <a:pPr>
                        <a:buNone/>
                      </a:pPr>
                      <a:endParaRPr lang="zh-CN" altLang="en-US" sz="24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bl>
          </a:graphicData>
        </a:graphic>
      </p:graphicFrame>
      <p:sp>
        <p:nvSpPr>
          <p:cNvPr id="7" name="矩形 6"/>
          <p:cNvSpPr/>
          <p:nvPr>
            <p:custDataLst>
              <p:tags r:id="rId6"/>
            </p:custDataLst>
          </p:nvPr>
        </p:nvSpPr>
        <p:spPr>
          <a:xfrm>
            <a:off x="466725" y="2672715"/>
            <a:ext cx="221932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7"/>
            </p:custDataLst>
          </p:nvPr>
        </p:nvSpPr>
        <p:spPr>
          <a:xfrm>
            <a:off x="466725" y="4455795"/>
            <a:ext cx="221932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8"/>
            </p:custDataLst>
          </p:nvPr>
        </p:nvSpPr>
        <p:spPr>
          <a:xfrm>
            <a:off x="466725" y="2179955"/>
            <a:ext cx="221932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custDataLst>
              <p:tags r:id="rId9"/>
            </p:custDataLst>
          </p:nvPr>
        </p:nvSpPr>
        <p:spPr>
          <a:xfrm>
            <a:off x="466725" y="3564255"/>
            <a:ext cx="221932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custDataLst>
              <p:tags r:id="rId10"/>
            </p:custDataLst>
          </p:nvPr>
        </p:nvSpPr>
        <p:spPr>
          <a:xfrm>
            <a:off x="466725" y="5390515"/>
            <a:ext cx="2219325" cy="357505"/>
          </a:xfrm>
          <a:prstGeom prst="rect">
            <a:avLst/>
          </a:prstGeom>
          <a:noFill/>
          <a:ln w="28575" cmpd="sng">
            <a:solidFill>
              <a:schemeClr val="accent2">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P spid="10" grpId="0" bldLvl="0" animBg="1"/>
      <p:bldP spid="12" grpId="0" bldLvl="0" animBg="1"/>
      <p:bldP spid="14" grpId="0" bldLvl="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属性的设计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98</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16/24</a:t>
            </a:r>
          </a:p>
        </p:txBody>
      </p:sp>
      <p:pic>
        <p:nvPicPr>
          <p:cNvPr id="11" name="西北工业大学"/>
          <p:cNvPicPr>
            <a:picLocks noChangeAspect="1"/>
          </p:cNvPicPr>
          <p:nvPr>
            <p:custDataLst>
              <p:tags r:id="rId3"/>
            </p:custDataLst>
          </p:nvPr>
        </p:nvPicPr>
        <p:blipFill>
          <a:blip r:embed="rId6"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7"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628015" y="1859915"/>
            <a:ext cx="8047990" cy="3641090"/>
          </a:xfrm>
          <a:prstGeom prst="rect">
            <a:avLst/>
          </a:prstGeom>
          <a:noFill/>
        </p:spPr>
        <p:txBody>
          <a:bodyPr wrap="square" rtlCol="0" anchor="t">
            <a:noAutofit/>
          </a:bodyPr>
          <a:lstStyle/>
          <a:p>
            <a:pPr marL="342900" indent="-342900">
              <a:lnSpc>
                <a:spcPct val="150000"/>
              </a:lnSpc>
              <a:buFont typeface="Arial" panose="020B0604020202020204" pitchFamily="34" charset="0"/>
              <a:buChar char="•"/>
            </a:pPr>
            <a:r>
              <a:rPr lang="zh-CN" altLang="en-US" sz="2400" b="1"/>
              <a:t>属性是对象负责维护的数据</a:t>
            </a:r>
          </a:p>
          <a:p>
            <a:pPr marL="342900" indent="-342900">
              <a:lnSpc>
                <a:spcPct val="150000"/>
              </a:lnSpc>
              <a:buFont typeface="Arial" panose="020B0604020202020204" pitchFamily="34" charset="0"/>
              <a:buChar char="•"/>
            </a:pPr>
            <a:r>
              <a:rPr lang="zh-CN" altLang="en-US" sz="2400" b="1"/>
              <a:t>识别类属性的步骤如下：</a:t>
            </a:r>
          </a:p>
          <a:p>
            <a:pPr marL="800100" lvl="1" indent="-342900">
              <a:lnSpc>
                <a:spcPct val="150000"/>
              </a:lnSpc>
              <a:buFont typeface="Arial" panose="020B0604020202020204" pitchFamily="34" charset="0"/>
              <a:buChar char="•"/>
            </a:pPr>
            <a:r>
              <a:rPr lang="zh-CN" altLang="en-US" sz="2400" b="1"/>
              <a:t>查找需求规格说明中形容词和所有格短语，如“Y的X”。例如，和“客户的姓名”</a:t>
            </a:r>
          </a:p>
          <a:p>
            <a:pPr marL="800100" lvl="1" indent="-342900">
              <a:lnSpc>
                <a:spcPct val="150000"/>
              </a:lnSpc>
              <a:buFont typeface="Arial" panose="020B0604020202020204" pitchFamily="34" charset="0"/>
              <a:buChar char="•"/>
            </a:pPr>
            <a:r>
              <a:rPr lang="zh-CN" altLang="en-US" sz="2400" b="1"/>
              <a:t>类之间的关联属性</a:t>
            </a:r>
          </a:p>
          <a:p>
            <a:pPr marL="800100" lvl="1" indent="-342900">
              <a:lnSpc>
                <a:spcPct val="150000"/>
              </a:lnSpc>
              <a:buFont typeface="Arial" panose="020B0604020202020204" pitchFamily="34" charset="0"/>
              <a:buChar char="•"/>
            </a:pPr>
            <a:r>
              <a:rPr lang="zh-CN" altLang="en-US" sz="2400" b="1"/>
              <a:t>利用您对应用领域的了解定义所需的属性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内容占位符 2"/>
          <p:cNvSpPr>
            <a:spLocks noGrp="1"/>
          </p:cNvSpPr>
          <p:nvPr>
            <p:custDataLst>
              <p:tags r:id="rId1"/>
            </p:custDataLst>
          </p:nvPr>
        </p:nvSpPr>
        <p:spPr>
          <a:xfrm>
            <a:off x="349885" y="1150620"/>
            <a:ext cx="8002905" cy="639445"/>
          </a:xfrm>
          <a:prstGeom prst="rect">
            <a:avLst/>
          </a:prstGeom>
        </p:spPr>
        <p:txBody>
          <a:bodyPr vert="horz" lIns="91440" tIns="45720" rIns="91440" bIns="45720" rtlCol="0" anchor="ctr"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b="1"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b="1"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b="1"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lnSpc>
                <a:spcPct val="100000"/>
              </a:lnSpc>
              <a:spcBef>
                <a:spcPts val="0"/>
              </a:spcBef>
              <a:buNone/>
            </a:pPr>
            <a:r>
              <a:rPr kumimoji="1" lang="zh-CN" altLang="en-US" sz="2800" b="1" dirty="0">
                <a:solidFill>
                  <a:srgbClr val="104EA2"/>
                </a:solidFill>
                <a:latin typeface="+mn-ea"/>
                <a:cs typeface="+mn-ea"/>
              </a:rPr>
              <a:t>鲜牛奶系统</a:t>
            </a:r>
            <a:r>
              <a:rPr kumimoji="1" lang="en-US" altLang="zh-CN" sz="2800" b="1" dirty="0">
                <a:solidFill>
                  <a:srgbClr val="104EA2"/>
                </a:solidFill>
                <a:latin typeface="+mn-ea"/>
                <a:cs typeface="+mn-ea"/>
              </a:rPr>
              <a:t>—</a:t>
            </a:r>
            <a:r>
              <a:rPr kumimoji="1" lang="zh-CN" altLang="en-US" sz="2800" b="1" dirty="0">
                <a:solidFill>
                  <a:srgbClr val="104EA2"/>
                </a:solidFill>
                <a:latin typeface="+mn-ea"/>
                <a:cs typeface="+mn-ea"/>
              </a:rPr>
              <a:t>属性的设计</a:t>
            </a:r>
          </a:p>
        </p:txBody>
      </p:sp>
      <p:sp>
        <p:nvSpPr>
          <p:cNvPr id="3" name="矩形 2"/>
          <p:cNvSpPr/>
          <p:nvPr>
            <p:custDataLst>
              <p:tags r:id="rId2"/>
            </p:custDataLst>
          </p:nvPr>
        </p:nvSpPr>
        <p:spPr>
          <a:xfrm>
            <a:off x="0" y="201930"/>
            <a:ext cx="9144000" cy="723265"/>
          </a:xfrm>
          <a:prstGeom prst="rect">
            <a:avLst/>
          </a:prstGeom>
          <a:solidFill>
            <a:srgbClr val="034E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350"/>
          </a:p>
        </p:txBody>
      </p:sp>
      <p:sp>
        <p:nvSpPr>
          <p:cNvPr id="4" name="日期占位符 3"/>
          <p:cNvSpPr>
            <a:spLocks noGrp="1"/>
          </p:cNvSpPr>
          <p:nvPr>
            <p:ph type="dt" sz="half" idx="10"/>
          </p:nvPr>
        </p:nvSpPr>
        <p:spPr>
          <a:xfrm>
            <a:off x="628650" y="6432550"/>
            <a:ext cx="2057400" cy="365125"/>
          </a:xfrm>
        </p:spPr>
        <p:txBody>
          <a:bodyPr/>
          <a:lstStyle/>
          <a:p>
            <a:fld id="{8BEB6EB5-CC0D-C94C-91B9-9EA1B45E848E}" type="datetime1">
              <a:rPr kumimoji="1" lang="zh-CN" altLang="en-US" sz="900" smtClean="0"/>
              <a:t>2024/9/18</a:t>
            </a:fld>
            <a:endParaRPr kumimoji="1" lang="zh-CN" altLang="en-US" sz="900"/>
          </a:p>
        </p:txBody>
      </p:sp>
      <p:sp>
        <p:nvSpPr>
          <p:cNvPr id="5" name="页脚占位符 4"/>
          <p:cNvSpPr>
            <a:spLocks noGrp="1"/>
          </p:cNvSpPr>
          <p:nvPr>
            <p:ph type="ftr" sz="quarter" idx="11"/>
          </p:nvPr>
        </p:nvSpPr>
        <p:spPr>
          <a:xfrm>
            <a:off x="3028950" y="6432550"/>
            <a:ext cx="3086100" cy="365125"/>
          </a:xfrm>
        </p:spPr>
        <p:txBody>
          <a:bodyPr/>
          <a:lstStyle/>
          <a:p>
            <a:r>
              <a:rPr kumimoji="1" lang="zh-CN" altLang="en-US" sz="900" dirty="0"/>
              <a:t>西北工业大学软件学院</a:t>
            </a:r>
          </a:p>
        </p:txBody>
      </p:sp>
      <p:sp>
        <p:nvSpPr>
          <p:cNvPr id="6" name="灯片编号占位符 5"/>
          <p:cNvSpPr>
            <a:spLocks noGrp="1"/>
          </p:cNvSpPr>
          <p:nvPr>
            <p:ph type="sldNum" sz="quarter" idx="12"/>
          </p:nvPr>
        </p:nvSpPr>
        <p:spPr>
          <a:xfrm>
            <a:off x="6457950" y="6432550"/>
            <a:ext cx="2057400" cy="365125"/>
          </a:xfrm>
        </p:spPr>
        <p:txBody>
          <a:bodyPr/>
          <a:lstStyle/>
          <a:p>
            <a:fld id="{5A1A6423-77BD-D842-A714-25250E903C41}" type="slidenum">
              <a:rPr kumimoji="1" lang="zh-CN" altLang="en-US" sz="900" smtClean="0"/>
              <a:t>99</a:t>
            </a:fld>
            <a:endParaRPr kumimoji="1" lang="zh-CN" altLang="en-US" sz="900"/>
          </a:p>
        </p:txBody>
      </p:sp>
      <p:sp>
        <p:nvSpPr>
          <p:cNvPr id="2" name="标题 1"/>
          <p:cNvSpPr>
            <a:spLocks noGrp="1"/>
          </p:cNvSpPr>
          <p:nvPr>
            <p:ph type="title"/>
          </p:nvPr>
        </p:nvSpPr>
        <p:spPr>
          <a:xfrm>
            <a:off x="137160" y="262890"/>
            <a:ext cx="6497955" cy="662305"/>
          </a:xfrm>
        </p:spPr>
        <p:txBody>
          <a:bodyPr>
            <a:normAutofit/>
          </a:bodyPr>
          <a:lstStyle/>
          <a:p>
            <a:r>
              <a:rPr kumimoji="1" lang="en-US" dirty="0">
                <a:solidFill>
                  <a:schemeClr val="bg1"/>
                </a:solidFill>
              </a:rPr>
              <a:t>1.2.7 </a:t>
            </a:r>
            <a:r>
              <a:rPr kumimoji="1" lang="zh-CN" altLang="en-US" dirty="0">
                <a:solidFill>
                  <a:schemeClr val="bg1"/>
                </a:solidFill>
              </a:rPr>
              <a:t>建模鲜牛奶系统</a:t>
            </a:r>
            <a:r>
              <a:rPr kumimoji="1" lang="en-US" altLang="zh-CN" sz="2400" dirty="0">
                <a:solidFill>
                  <a:schemeClr val="bg1"/>
                </a:solidFill>
              </a:rPr>
              <a:t>17/24</a:t>
            </a:r>
          </a:p>
        </p:txBody>
      </p:sp>
      <p:pic>
        <p:nvPicPr>
          <p:cNvPr id="11" name="西北工业大学"/>
          <p:cNvPicPr>
            <a:picLocks noChangeAspect="1"/>
          </p:cNvPicPr>
          <p:nvPr>
            <p:custDataLst>
              <p:tags r:id="rId3"/>
            </p:custDataLst>
          </p:nvPr>
        </p:nvPicPr>
        <p:blipFill>
          <a:blip r:embed="rId7" cstate="screen"/>
          <a:stretch>
            <a:fillRect/>
          </a:stretch>
        </p:blipFill>
        <p:spPr>
          <a:xfrm>
            <a:off x="7476490" y="417830"/>
            <a:ext cx="1363345" cy="342900"/>
          </a:xfrm>
          <a:prstGeom prst="rect">
            <a:avLst/>
          </a:prstGeom>
        </p:spPr>
      </p:pic>
      <p:pic>
        <p:nvPicPr>
          <p:cNvPr id="13" name="校徽"/>
          <p:cNvPicPr>
            <a:picLocks noChangeAspect="1"/>
          </p:cNvPicPr>
          <p:nvPr>
            <p:custDataLst>
              <p:tags r:id="rId4"/>
            </p:custDataLst>
          </p:nvPr>
        </p:nvPicPr>
        <p:blipFill>
          <a:blip r:embed="rId8" cstate="screen"/>
          <a:stretch>
            <a:fillRect/>
          </a:stretch>
        </p:blipFill>
        <p:spPr>
          <a:xfrm>
            <a:off x="6868160" y="342900"/>
            <a:ext cx="431800" cy="431800"/>
          </a:xfrm>
          <a:prstGeom prst="rect">
            <a:avLst/>
          </a:prstGeom>
        </p:spPr>
      </p:pic>
      <p:sp>
        <p:nvSpPr>
          <p:cNvPr id="19" name="矩形 18"/>
          <p:cNvSpPr/>
          <p:nvPr/>
        </p:nvSpPr>
        <p:spPr>
          <a:xfrm>
            <a:off x="264160" y="1188720"/>
            <a:ext cx="8648065" cy="5181600"/>
          </a:xfrm>
          <a:prstGeom prst="rect">
            <a:avLst/>
          </a:prstGeom>
          <a:noFill/>
          <a:ln>
            <a:solidFill>
              <a:schemeClr val="tx1">
                <a:lumMod val="65000"/>
                <a:lumOff val="3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p:cNvGraphicFramePr/>
          <p:nvPr>
            <p:custDataLst>
              <p:tags r:id="rId5"/>
            </p:custDataLst>
          </p:nvPr>
        </p:nvGraphicFramePr>
        <p:xfrm>
          <a:off x="457200" y="1895983"/>
          <a:ext cx="1967865" cy="3967480"/>
        </p:xfrm>
        <a:graphic>
          <a:graphicData uri="http://schemas.openxmlformats.org/drawingml/2006/table">
            <a:tbl>
              <a:tblPr/>
              <a:tblGrid>
                <a:gridCol w="1967865">
                  <a:extLst>
                    <a:ext uri="{9D8B030D-6E8A-4147-A177-3AD203B41FA5}">
                      <a16:colId xmlns:a16="http://schemas.microsoft.com/office/drawing/2014/main" val="20000"/>
                    </a:ext>
                  </a:extLst>
                </a:gridCol>
              </a:tblGrid>
              <a:tr h="393700">
                <a:tc>
                  <a:txBody>
                    <a:bodyPr/>
                    <a:lstStyle/>
                    <a:p>
                      <a:pPr indent="0">
                        <a:buNone/>
                      </a:pPr>
                      <a:r>
                        <a:rPr lang="zh-CN" altLang="en-US" sz="2400" b="1">
                          <a:solidFill>
                            <a:srgbClr val="000000"/>
                          </a:solidFill>
                          <a:latin typeface="Times New Roman" panose="02020603050405020304" charset="-122"/>
                        </a:rPr>
                        <a:t>类</a:t>
                      </a: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0"/>
                  </a:ext>
                </a:extLst>
              </a:tr>
              <a:tr h="393065">
                <a:tc>
                  <a:txBody>
                    <a:bodyPr/>
                    <a:lstStyle/>
                    <a:p>
                      <a:pPr indent="0">
                        <a:buNone/>
                      </a:pPr>
                      <a:r>
                        <a:rPr lang="en-US" sz="2200" b="0">
                          <a:solidFill>
                            <a:srgbClr val="000000"/>
                          </a:solidFill>
                          <a:latin typeface="Times New Roman" panose="02020603050405020304" charset="-122"/>
                        </a:rPr>
                        <a:t>Order</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1"/>
                  </a:ext>
                </a:extLst>
              </a:tr>
              <a:tr h="393065">
                <a:tc>
                  <a:txBody>
                    <a:bodyPr/>
                    <a:lstStyle/>
                    <a:p>
                      <a:pPr indent="0">
                        <a:buNone/>
                      </a:pPr>
                      <a:r>
                        <a:rPr lang="en-US" sz="2200" b="0">
                          <a:solidFill>
                            <a:srgbClr val="000000"/>
                          </a:solidFill>
                          <a:latin typeface="Times New Roman" panose="02020603050405020304" charset="-122"/>
                        </a:rPr>
                        <a:t>ProductCatalog</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393065">
                <a:tc>
                  <a:txBody>
                    <a:bodyPr/>
                    <a:lstStyle/>
                    <a:p>
                      <a:pPr indent="0">
                        <a:buNone/>
                      </a:pPr>
                      <a:r>
                        <a:rPr lang="en-US" sz="2200" b="0">
                          <a:solidFill>
                            <a:srgbClr val="000000"/>
                          </a:solidFill>
                          <a:latin typeface="Times New Roman" panose="02020603050405020304" charset="-122"/>
                        </a:rPr>
                        <a:t>Jelly</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393065">
                <a:tc>
                  <a:txBody>
                    <a:bodyPr/>
                    <a:lstStyle/>
                    <a:p>
                      <a:pPr indent="0">
                        <a:buNone/>
                      </a:pPr>
                      <a:r>
                        <a:rPr lang="en-US" sz="2200" b="0">
                          <a:solidFill>
                            <a:srgbClr val="000000"/>
                          </a:solidFill>
                          <a:latin typeface="Times New Roman" panose="02020603050405020304" charset="-122"/>
                        </a:rPr>
                        <a:t>SaleItem</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393065">
                <a:tc>
                  <a:txBody>
                    <a:bodyPr/>
                    <a:lstStyle/>
                    <a:p>
                      <a:pPr indent="0">
                        <a:buNone/>
                      </a:pPr>
                      <a:r>
                        <a:rPr lang="en-US" sz="2200" b="0">
                          <a:solidFill>
                            <a:srgbClr val="000000"/>
                          </a:solidFill>
                          <a:latin typeface="Times New Roman" panose="02020603050405020304" charset="-122"/>
                        </a:rPr>
                        <a:t>MilkDrink</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393065">
                <a:tc>
                  <a:txBody>
                    <a:bodyPr/>
                    <a:lstStyle/>
                    <a:p>
                      <a:pPr indent="0">
                        <a:buNone/>
                      </a:pPr>
                      <a:r>
                        <a:rPr lang="en-US" sz="2200" b="0">
                          <a:solidFill>
                            <a:srgbClr val="000000"/>
                          </a:solidFill>
                          <a:latin typeface="Times New Roman" panose="02020603050405020304" charset="-122"/>
                        </a:rPr>
                        <a:t>Product</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393065">
                <a:tc>
                  <a:txBody>
                    <a:bodyPr/>
                    <a:lstStyle/>
                    <a:p>
                      <a:pPr indent="0">
                        <a:buNone/>
                      </a:pPr>
                      <a:r>
                        <a:rPr lang="en-US" sz="2200" b="0">
                          <a:solidFill>
                            <a:srgbClr val="000000"/>
                          </a:solidFill>
                          <a:latin typeface="Times New Roman" panose="02020603050405020304" charset="-122"/>
                        </a:rPr>
                        <a:t>PureMilk</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7"/>
                  </a:ext>
                </a:extLst>
              </a:tr>
              <a:tr h="393065">
                <a:tc>
                  <a:txBody>
                    <a:bodyPr/>
                    <a:lstStyle/>
                    <a:p>
                      <a:pPr indent="0">
                        <a:buNone/>
                      </a:pPr>
                      <a:r>
                        <a:rPr lang="en-US" sz="2200" b="0">
                          <a:solidFill>
                            <a:srgbClr val="000000"/>
                          </a:solidFill>
                          <a:latin typeface="Times New Roman" panose="02020603050405020304" charset="-122"/>
                        </a:rPr>
                        <a:t>StoreSales</a:t>
                      </a:r>
                      <a:endParaRPr lang="en-US" altLang="en-US" sz="2200" b="0">
                        <a:solidFill>
                          <a:srgbClr val="000000"/>
                        </a:solidFill>
                        <a:latin typeface="Times New Roman" panose="02020603050405020304" charset="-122"/>
                      </a:endParaRPr>
                    </a:p>
                  </a:txBody>
                  <a:tcPr marL="12700" marR="12700" marT="12700" anchor="b">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8"/>
                  </a:ext>
                </a:extLst>
              </a:tr>
              <a:tr h="393065">
                <a:tc>
                  <a:txBody>
                    <a:bodyPr/>
                    <a:lstStyle/>
                    <a:p>
                      <a:pPr indent="0">
                        <a:buNone/>
                      </a:pPr>
                      <a:r>
                        <a:rPr lang="en-US" sz="2200" b="0">
                          <a:solidFill>
                            <a:srgbClr val="000000"/>
                          </a:solidFill>
                          <a:latin typeface="Times New Roman" panose="02020603050405020304" charset="-122"/>
                        </a:rPr>
                        <a:t>Yogurt</a:t>
                      </a:r>
                      <a:endParaRPr lang="en-US" altLang="en-US" sz="2200" b="0">
                        <a:solidFill>
                          <a:srgbClr val="000000"/>
                        </a:solidFill>
                        <a:latin typeface="Times New Roman" panose="02020603050405020304" charset="-122"/>
                      </a:endParaRPr>
                    </a:p>
                  </a:txBody>
                  <a:tcPr marL="12700" marR="12700" marT="12700" anchor="ctr">
                    <a:lnL>
                      <a:noFill/>
                    </a:lnL>
                    <a:lnR>
                      <a:noFill/>
                    </a:lnR>
                    <a:lnT cap="flat">
                      <a:noFill/>
                    </a:lnT>
                    <a:lnB cap="flat">
                      <a:noFill/>
                    </a:lnB>
                    <a:lnTlToBr>
                      <a:noFill/>
                    </a:lnTlToBr>
                    <a:lnBlToTr>
                      <a:noFill/>
                    </a:lnBlToTr>
                    <a:noFill/>
                  </a:tcPr>
                </a:tc>
                <a:extLst>
                  <a:ext uri="{0D108BD9-81ED-4DB2-BD59-A6C34878D82A}">
                    <a16:rowId xmlns:a16="http://schemas.microsoft.com/office/drawing/2014/main" val="10009"/>
                  </a:ext>
                </a:extLst>
              </a:tr>
            </a:tbl>
          </a:graphicData>
        </a:graphic>
      </p:graphicFrame>
      <p:sp>
        <p:nvSpPr>
          <p:cNvPr id="12" name="文本框 11"/>
          <p:cNvSpPr txBox="1"/>
          <p:nvPr/>
        </p:nvSpPr>
        <p:spPr>
          <a:xfrm>
            <a:off x="2575560" y="2265680"/>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saleItems</a:t>
            </a:r>
            <a:endParaRPr lang="en-US" altLang="en-US" sz="2200">
              <a:solidFill>
                <a:srgbClr val="000000"/>
              </a:solidFill>
              <a:latin typeface="Times New Roman" panose="02020603050405020304" charset="-122"/>
              <a:sym typeface="+mn-ea"/>
            </a:endParaRPr>
          </a:p>
        </p:txBody>
      </p:sp>
      <p:sp>
        <p:nvSpPr>
          <p:cNvPr id="14" name="文本框 13"/>
          <p:cNvSpPr txBox="1"/>
          <p:nvPr/>
        </p:nvSpPr>
        <p:spPr>
          <a:xfrm>
            <a:off x="2653030" y="1800860"/>
            <a:ext cx="4572000" cy="460375"/>
          </a:xfrm>
          <a:prstGeom prst="rect">
            <a:avLst/>
          </a:prstGeom>
          <a:noFill/>
        </p:spPr>
        <p:txBody>
          <a:bodyPr wrap="square" rtlCol="0" anchor="t">
            <a:spAutoFit/>
          </a:bodyPr>
          <a:lstStyle/>
          <a:p>
            <a:pPr indent="0">
              <a:buNone/>
            </a:pPr>
            <a:r>
              <a:rPr lang="zh-CN" altLang="en-US" sz="2400" b="1">
                <a:solidFill>
                  <a:srgbClr val="000000"/>
                </a:solidFill>
                <a:latin typeface="Times New Roman" panose="02020603050405020304" charset="-122"/>
                <a:sym typeface="+mn-ea"/>
              </a:rPr>
              <a:t>属性</a:t>
            </a:r>
          </a:p>
        </p:txBody>
      </p:sp>
      <p:sp>
        <p:nvSpPr>
          <p:cNvPr id="15" name="文本框 14"/>
          <p:cNvSpPr txBox="1"/>
          <p:nvPr/>
        </p:nvSpPr>
        <p:spPr>
          <a:xfrm>
            <a:off x="2569845" y="2618740"/>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products</a:t>
            </a:r>
            <a:endParaRPr lang="en-US" altLang="en-US" sz="2200">
              <a:solidFill>
                <a:srgbClr val="000000"/>
              </a:solidFill>
              <a:latin typeface="Times New Roman" panose="02020603050405020304" charset="-122"/>
              <a:sym typeface="+mn-ea"/>
            </a:endParaRPr>
          </a:p>
        </p:txBody>
      </p:sp>
      <p:sp>
        <p:nvSpPr>
          <p:cNvPr id="16" name="文本框 15"/>
          <p:cNvSpPr txBox="1"/>
          <p:nvPr/>
        </p:nvSpPr>
        <p:spPr>
          <a:xfrm>
            <a:off x="2575560" y="3048635"/>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flavor</a:t>
            </a:r>
            <a:endParaRPr lang="en-US" altLang="en-US" sz="2200">
              <a:solidFill>
                <a:srgbClr val="000000"/>
              </a:solidFill>
              <a:latin typeface="Times New Roman" panose="02020603050405020304" charset="-122"/>
              <a:sym typeface="+mn-ea"/>
            </a:endParaRPr>
          </a:p>
        </p:txBody>
      </p:sp>
      <p:sp>
        <p:nvSpPr>
          <p:cNvPr id="17" name="文本框 16"/>
          <p:cNvSpPr txBox="1"/>
          <p:nvPr/>
        </p:nvSpPr>
        <p:spPr>
          <a:xfrm>
            <a:off x="2603500" y="3406140"/>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product, quantity</a:t>
            </a:r>
            <a:endParaRPr lang="en-US" altLang="en-US" sz="2200">
              <a:solidFill>
                <a:srgbClr val="000000"/>
              </a:solidFill>
              <a:latin typeface="Times New Roman" panose="02020603050405020304" charset="-122"/>
              <a:sym typeface="+mn-ea"/>
            </a:endParaRPr>
          </a:p>
        </p:txBody>
      </p:sp>
      <p:sp>
        <p:nvSpPr>
          <p:cNvPr id="20" name="文本框 19"/>
          <p:cNvSpPr txBox="1"/>
          <p:nvPr/>
        </p:nvSpPr>
        <p:spPr>
          <a:xfrm>
            <a:off x="2611755" y="3819525"/>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flavor, sugar</a:t>
            </a:r>
            <a:endParaRPr lang="en-US" altLang="en-US" sz="2200">
              <a:solidFill>
                <a:srgbClr val="000000"/>
              </a:solidFill>
              <a:latin typeface="Times New Roman" panose="02020603050405020304" charset="-122"/>
              <a:sym typeface="+mn-ea"/>
            </a:endParaRPr>
          </a:p>
        </p:txBody>
      </p:sp>
      <p:sp>
        <p:nvSpPr>
          <p:cNvPr id="21" name="文本框 20"/>
          <p:cNvSpPr txBox="1"/>
          <p:nvPr/>
        </p:nvSpPr>
        <p:spPr>
          <a:xfrm>
            <a:off x="2611755" y="4220210"/>
            <a:ext cx="6477635"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code, description, price, productionDate,shelfLife</a:t>
            </a:r>
            <a:endParaRPr lang="en-US" altLang="en-US" sz="2200">
              <a:solidFill>
                <a:srgbClr val="000000"/>
              </a:solidFill>
              <a:latin typeface="Times New Roman" panose="02020603050405020304" charset="-122"/>
              <a:sym typeface="+mn-ea"/>
            </a:endParaRPr>
          </a:p>
        </p:txBody>
      </p:sp>
      <p:sp>
        <p:nvSpPr>
          <p:cNvPr id="22" name="文本框 21"/>
          <p:cNvSpPr txBox="1"/>
          <p:nvPr/>
        </p:nvSpPr>
        <p:spPr>
          <a:xfrm>
            <a:off x="2620010" y="4639945"/>
            <a:ext cx="5166995"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countryOfOrigin, butterfat, protein</a:t>
            </a:r>
            <a:endParaRPr lang="en-US" altLang="en-US" sz="2200">
              <a:solidFill>
                <a:srgbClr val="000000"/>
              </a:solidFill>
              <a:latin typeface="Times New Roman" panose="02020603050405020304" charset="-122"/>
              <a:sym typeface="+mn-ea"/>
            </a:endParaRPr>
          </a:p>
        </p:txBody>
      </p:sp>
      <p:sp>
        <p:nvSpPr>
          <p:cNvPr id="23" name="文本框 22"/>
          <p:cNvSpPr txBox="1"/>
          <p:nvPr/>
        </p:nvSpPr>
        <p:spPr>
          <a:xfrm>
            <a:off x="2628900" y="5015865"/>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orders</a:t>
            </a:r>
            <a:endParaRPr lang="en-US" altLang="en-US" sz="2200">
              <a:solidFill>
                <a:srgbClr val="000000"/>
              </a:solidFill>
              <a:latin typeface="Times New Roman" panose="02020603050405020304" charset="-122"/>
              <a:sym typeface="+mn-ea"/>
            </a:endParaRPr>
          </a:p>
        </p:txBody>
      </p:sp>
      <p:sp>
        <p:nvSpPr>
          <p:cNvPr id="24" name="文本框 23"/>
          <p:cNvSpPr txBox="1"/>
          <p:nvPr/>
        </p:nvSpPr>
        <p:spPr>
          <a:xfrm>
            <a:off x="2654935" y="5364480"/>
            <a:ext cx="4572000" cy="429895"/>
          </a:xfrm>
          <a:prstGeom prst="rect">
            <a:avLst/>
          </a:prstGeom>
          <a:noFill/>
        </p:spPr>
        <p:txBody>
          <a:bodyPr wrap="square" rtlCol="0" anchor="t">
            <a:spAutoFit/>
          </a:bodyPr>
          <a:lstStyle/>
          <a:p>
            <a:pPr indent="0">
              <a:buNone/>
            </a:pPr>
            <a:r>
              <a:rPr lang="en-US" sz="2200">
                <a:solidFill>
                  <a:srgbClr val="000000"/>
                </a:solidFill>
                <a:latin typeface="Times New Roman" panose="02020603050405020304" charset="-122"/>
                <a:sym typeface="+mn-ea"/>
              </a:rPr>
              <a:t>type, diluteConcentration</a:t>
            </a:r>
            <a:endParaRPr lang="en-US" altLang="en-US" sz="2200">
              <a:solidFill>
                <a:srgbClr val="000000"/>
              </a:solidFill>
              <a:latin typeface="Times New Roman" panose="02020603050405020304"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20" grpId="0"/>
      <p:bldP spid="21" grpId="0"/>
      <p:bldP spid="22" grpId="0"/>
      <p:bldP spid="23"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c89a763d-816d-4a6a-bca0-e31533164ece"/>
  <p:tag name="COMMONDATA" val="eyJoZGlkIjoiMzJjODM0ODFlMzJmZDYxYTU5ZjM3ODk5NzI1YjE1ODg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UNIT_TABLE_BEAUTIFY" val="smartTable{2dbce898-085d-469c-a1ea-f34e5e505488}"/>
  <p:tag name="TABLE_ENDDRAG_ORIGIN_RECT" val="518*154"/>
  <p:tag name="TABLE_ENDDRAG_RECT" val="64*336*518*154"/>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201*209"/>
  <p:tag name="TABLE_ENDDRAG_RECT" val="31*287*201*209"/>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 name="TABLE_ENDDRAG_ORIGIN_RECT" val="201*209"/>
  <p:tag name="TABLE_ENDDRAG_RECT" val="31*287*201*209"/>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1.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4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4.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4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3.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4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2.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4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1.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4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1.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5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0.xml><?xml version="1.0" encoding="utf-8"?>
<p:tagLst xmlns:a="http://schemas.openxmlformats.org/drawingml/2006/main" xmlns:r="http://schemas.openxmlformats.org/officeDocument/2006/relationships" xmlns:p="http://schemas.openxmlformats.org/presentationml/2006/main">
  <p:tag name="KSO_WM_UNIT_TABLE_BEAUTIFY" val="smartTable{64af2403-da43-4d4d-be89-32fd7d094c22}"/>
</p:tagLst>
</file>

<file path=ppt/tags/tag5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3.xml><?xml version="1.0" encoding="utf-8"?>
<p:tagLst xmlns:a="http://schemas.openxmlformats.org/drawingml/2006/main" xmlns:r="http://schemas.openxmlformats.org/officeDocument/2006/relationships" xmlns:p="http://schemas.openxmlformats.org/presentationml/2006/main">
  <p:tag name="KSO_WM_UNIT_TABLE_BEAUTIFY" val="smartTable{138cd393-1fe1-4332-9ecd-c2cc142fa380}"/>
  <p:tag name="TABLE_ENDDRAG_ORIGIN_RECT" val="642*399"/>
  <p:tag name="TABLE_ENDDRAG_RECT" val="36*131*643*399"/>
</p:tagLst>
</file>

<file path=ppt/tags/tag5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4.xml><?xml version="1.0" encoding="utf-8"?>
<p:tagLst xmlns:a="http://schemas.openxmlformats.org/drawingml/2006/main" xmlns:r="http://schemas.openxmlformats.org/officeDocument/2006/relationships" xmlns:p="http://schemas.openxmlformats.org/presentationml/2006/main">
  <p:tag name="KSO_WM_UNIT_TABLE_BEAUTIFY" val="smartTable{138cd393-1fe1-4332-9ecd-c2cc142fa380}"/>
  <p:tag name="TABLE_ENDDRAG_ORIGIN_RECT" val="642*399"/>
  <p:tag name="TABLE_ENDDRAG_RECT" val="36*131*643*399"/>
</p:tagLst>
</file>

<file path=ppt/tags/tag5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8.xml><?xml version="1.0" encoding="utf-8"?>
<p:tagLst xmlns:a="http://schemas.openxmlformats.org/drawingml/2006/main" xmlns:r="http://schemas.openxmlformats.org/officeDocument/2006/relationships" xmlns:p="http://schemas.openxmlformats.org/presentationml/2006/main">
  <p:tag name="KSO_WM_UNIT_TABLE_BEAUTIFY" val="smartTable{7b726edd-c56f-4171-9f8e-0532c0b91734}"/>
</p:tagLst>
</file>

<file path=ppt/tags/tag5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7.xml><?xml version="1.0" encoding="utf-8"?>
<p:tagLst xmlns:a="http://schemas.openxmlformats.org/drawingml/2006/main" xmlns:r="http://schemas.openxmlformats.org/officeDocument/2006/relationships" xmlns:p="http://schemas.openxmlformats.org/presentationml/2006/main">
  <p:tag name="KSO_WM_UNIT_TABLE_BEAUTIFY" val="smartTable{7b726edd-c56f-4171-9f8e-0532c0b91734}"/>
  <p:tag name="TABLE_ENDDRAG_ORIGIN_RECT" val="291*162"/>
  <p:tag name="TABLE_ENDDRAG_RECT" val="410*178*291*162"/>
</p:tagLst>
</file>

<file path=ppt/tags/tag6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4.xml><?xml version="1.0" encoding="utf-8"?>
<p:tagLst xmlns:a="http://schemas.openxmlformats.org/drawingml/2006/main" xmlns:r="http://schemas.openxmlformats.org/officeDocument/2006/relationships" xmlns:p="http://schemas.openxmlformats.org/presentationml/2006/main">
  <p:tag name="KSO_WM_UNIT_TABLE_BEAUTIFY" val="smartTable{7b726edd-c56f-4171-9f8e-0532c0b91734}"/>
  <p:tag name="KSO_WM_BEAUTIFY_FLAG" val=""/>
  <p:tag name="TABLE_ENDDRAG_ORIGIN_RECT" val="182*33"/>
  <p:tag name="TABLE_ENDDRAG_RECT" val="585*173*182*33"/>
</p:tagLst>
</file>

<file path=ppt/tags/tag6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4.xml><?xml version="1.0" encoding="utf-8"?>
<p:tagLst xmlns:a="http://schemas.openxmlformats.org/drawingml/2006/main" xmlns:r="http://schemas.openxmlformats.org/officeDocument/2006/relationships" xmlns:p="http://schemas.openxmlformats.org/presentationml/2006/main">
  <p:tag name="KSO_WM_UNIT_TABLE_BEAUTIFY" val="smartTable{7b726edd-c56f-4171-9f8e-0532c0b91734}"/>
  <p:tag name="KSO_WM_BEAUTIFY_FLAG" val=""/>
  <p:tag name="TABLE_ENDDRAG_ORIGIN_RECT" val="244*100"/>
  <p:tag name="TABLE_ENDDRAG_RECT" val="435*177*244*100"/>
</p:tagLst>
</file>

<file path=ppt/tags/tag6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3438</TotalTime>
  <Words>7986</Words>
  <Application>Microsoft Macintosh PowerPoint</Application>
  <PresentationFormat>全屏显示(4:3)</PresentationFormat>
  <Paragraphs>1477</Paragraphs>
  <Slides>107</Slides>
  <Notes>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107</vt:i4>
      </vt:variant>
    </vt:vector>
  </HeadingPairs>
  <TitlesOfParts>
    <vt:vector size="122" baseType="lpstr">
      <vt:lpstr>+中文正文</vt:lpstr>
      <vt:lpstr>等线</vt:lpstr>
      <vt:lpstr>SimHei</vt:lpstr>
      <vt:lpstr>宋体</vt:lpstr>
      <vt:lpstr>微软雅黑</vt:lpstr>
      <vt:lpstr>Arial</vt:lpstr>
      <vt:lpstr>Calibri</vt:lpstr>
      <vt:lpstr>Helvetica</vt:lpstr>
      <vt:lpstr>Times New Roman</vt:lpstr>
      <vt:lpstr>Verdana</vt:lpstr>
      <vt:lpstr>Wingdings</vt:lpstr>
      <vt:lpstr>Office 主题​​</vt:lpstr>
      <vt:lpstr>Paint.Picture</vt:lpstr>
      <vt:lpstr>图片</vt:lpstr>
      <vt:lpstr>Visio.Drawing.15</vt:lpstr>
      <vt:lpstr>PowerPoint 演示文稿</vt:lpstr>
      <vt:lpstr>目录</vt:lpstr>
      <vt:lpstr>1.1  面向对象基础</vt:lpstr>
      <vt:lpstr>1.1.1  面向对象与面向过程编程1/9</vt:lpstr>
      <vt:lpstr>1.1.1  面向对象与面向过程编程2/9</vt:lpstr>
      <vt:lpstr>1.1.1  面向对象与面向过程编程3/9</vt:lpstr>
      <vt:lpstr>1.1.1  面向对象与面向过程编程4/9</vt:lpstr>
      <vt:lpstr>1.1.1  面向对象与面向过程编程5/9</vt:lpstr>
      <vt:lpstr>1.1.1  面向对象与面向过程编程6/9</vt:lpstr>
      <vt:lpstr>1.1.1  面向对象与面向过程编程7/9</vt:lpstr>
      <vt:lpstr>1.1.1  面向对象与面向过程编程8/9</vt:lpstr>
      <vt:lpstr>1.1.1  面向对象与面向过程编程9/9</vt:lpstr>
      <vt:lpstr>PowerPoint 演示文稿</vt:lpstr>
      <vt:lpstr>1.1.2  类与对象1/6</vt:lpstr>
      <vt:lpstr>PowerPoint 演示文稿</vt:lpstr>
      <vt:lpstr>PowerPoint 演示文稿</vt:lpstr>
      <vt:lpstr>PowerPoint 演示文稿</vt:lpstr>
      <vt:lpstr>PowerPoint 演示文稿</vt:lpstr>
      <vt:lpstr>PowerPoint 演示文稿</vt:lpstr>
      <vt:lpstr>PowerPoint 演示文稿</vt:lpstr>
      <vt:lpstr>1.1.3  类的属性和操作1/2</vt:lpstr>
      <vt:lpstr>1.1.3  类的属性和操作2/2</vt:lpstr>
      <vt:lpstr>1.1.4  消息1/2</vt:lpstr>
      <vt:lpstr>1.1.4  消息2/2</vt:lpstr>
      <vt:lpstr>1.1.5  面向对象的特征1/2</vt:lpstr>
      <vt:lpstr>1.1.5  面向对象的特征2/2</vt:lpstr>
      <vt:lpstr>PowerPoint 演示文稿</vt:lpstr>
      <vt:lpstr>目录</vt:lpstr>
      <vt:lpstr>1.2  UML类图设计方法</vt:lpstr>
      <vt:lpstr>1.2.1 UML类图介绍1/5</vt:lpstr>
      <vt:lpstr>1.2.1 UML类图介绍2/5</vt:lpstr>
      <vt:lpstr>1.2.1 UML类图介绍3/5</vt:lpstr>
      <vt:lpstr>1.2.1 UML类图介绍4/5</vt:lpstr>
      <vt:lpstr>1.2.1 UML类图介绍5/5</vt:lpstr>
      <vt:lpstr>1.2.2 UML类的表示1/3</vt:lpstr>
      <vt:lpstr>1.2.2 UML类的表示2/3</vt:lpstr>
      <vt:lpstr>1.2.2 UML类的表示3/3</vt:lpstr>
      <vt:lpstr>1.2.3 类之间的关联关系1/15</vt:lpstr>
      <vt:lpstr>1.2.3 类之间的关联关系2/15</vt:lpstr>
      <vt:lpstr>1.2.3 类之间的关联关系4/15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1.2.6 通用类结构1/11</vt:lpstr>
      <vt:lpstr>1.2.6 通用类结构2/11</vt:lpstr>
      <vt:lpstr>1.2.6 通用类结构3/11</vt:lpstr>
      <vt:lpstr>1.2.6 通用类结构4/11</vt:lpstr>
      <vt:lpstr>1.2.6 通用类结构5/11</vt:lpstr>
      <vt:lpstr>1.2.6 通用类结构6/11</vt:lpstr>
      <vt:lpstr>1.2.6 通用类结构7/11</vt:lpstr>
      <vt:lpstr>1.2.6 通用类结构8/11</vt:lpstr>
      <vt:lpstr>1.2.6 通用类结构9/11</vt:lpstr>
      <vt:lpstr>1.2.6 通用类结构10/11</vt:lpstr>
      <vt:lpstr>1.2.6 通用类结构11/11</vt:lpstr>
      <vt:lpstr>PowerPoint 演示文稿</vt:lpstr>
      <vt:lpstr>1.2.7 建模鲜牛奶系统1/24</vt:lpstr>
      <vt:lpstr>1.2.7 建模鲜牛奶系统2/24</vt:lpstr>
      <vt:lpstr>1.2.7 建模鲜牛奶系统3/24</vt:lpstr>
      <vt:lpstr>1.2.7 建模鲜牛奶系统4/24</vt:lpstr>
      <vt:lpstr>1.2.7 建模鲜牛奶系统4/24</vt:lpstr>
      <vt:lpstr>1.2.7 建模鲜牛奶系统5/24</vt:lpstr>
      <vt:lpstr>1.2.7 建模鲜牛奶系统4/24</vt:lpstr>
      <vt:lpstr>1.2.7 建模鲜牛奶系统5/24</vt:lpstr>
      <vt:lpstr>1.2.7 建模鲜牛奶系统4/24</vt:lpstr>
      <vt:lpstr>1.2.7 建模鲜牛奶系统5/24</vt:lpstr>
      <vt:lpstr>1.2.7 建模鲜牛奶系统4/24</vt:lpstr>
      <vt:lpstr>1.2.7 建模鲜牛奶系统5/24</vt:lpstr>
      <vt:lpstr>1.2.7 建模鲜牛奶系统4/24</vt:lpstr>
      <vt:lpstr>1.2.7 建模鲜牛奶系统5/24</vt:lpstr>
      <vt:lpstr>1.2.7 建模鲜牛奶系统6/24</vt:lpstr>
      <vt:lpstr>1.2.7 建模鲜牛奶系统5/24</vt:lpstr>
      <vt:lpstr>1.2.7 建模鲜牛奶系统7/24</vt:lpstr>
      <vt:lpstr>1.2.7 建模鲜牛奶系统8/24</vt:lpstr>
      <vt:lpstr>1.2.7 建模鲜牛奶系统9/24</vt:lpstr>
      <vt:lpstr>1.2.7 建模鲜牛奶系统10/24</vt:lpstr>
      <vt:lpstr>1.2.7 建模鲜牛奶系统11/24</vt:lpstr>
      <vt:lpstr>1.2.7 建模鲜牛奶系统12/24</vt:lpstr>
      <vt:lpstr>1.2.7 建模鲜牛奶系统13/24</vt:lpstr>
      <vt:lpstr>1.2.7 建模鲜牛奶系统14/24</vt:lpstr>
      <vt:lpstr>1.2.7 建模鲜牛奶系统15/24</vt:lpstr>
      <vt:lpstr>1.2.7 建模鲜牛奶系统16/24</vt:lpstr>
      <vt:lpstr>1.2.7 建模鲜牛奶系统17/24</vt:lpstr>
      <vt:lpstr>1.2.7 建模鲜牛奶系统18/24</vt:lpstr>
      <vt:lpstr>1.2.7 建模鲜牛奶系统19/24</vt:lpstr>
      <vt:lpstr>1.2.7 建模鲜牛奶系统20/24</vt:lpstr>
      <vt:lpstr>1.2.7 建模鲜牛奶系统21/24</vt:lpstr>
      <vt:lpstr>1.2.7 建模鲜牛奶系统22/24</vt:lpstr>
      <vt:lpstr>1.2.7 建模鲜牛奶系统23/24</vt:lpstr>
      <vt:lpstr>1.2.7 建模鲜牛奶系统24/24</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亦磊 石</dc:creator>
  <cp:lastModifiedBy>亦磊 石</cp:lastModifiedBy>
  <cp:revision>419</cp:revision>
  <dcterms:created xsi:type="dcterms:W3CDTF">2023-08-03T06:11:00Z</dcterms:created>
  <dcterms:modified xsi:type="dcterms:W3CDTF">2024-09-18T07:46:24Z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338B51B2B9ED4BC98325D3A6731B9E33</vt:lpwstr>
  </property>
  <property fmtid="{D5CDD505-2E9C-101B-9397-08002B2CF9AE}" pid="3" name="KSOProductBuildVer">
    <vt:lpwstr>2052-11.1.0.13703</vt:lpwstr>
  </property>
</Properties>
</file>