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7"/>
  </p:notesMasterIdLst>
  <p:sldIdLst>
    <p:sldId id="495" r:id="rId3"/>
    <p:sldId id="257" r:id="rId4"/>
    <p:sldId id="286" r:id="rId5"/>
    <p:sldId id="617" r:id="rId6"/>
    <p:sldId id="496" r:id="rId8"/>
    <p:sldId id="610" r:id="rId9"/>
    <p:sldId id="505" r:id="rId10"/>
    <p:sldId id="608" r:id="rId11"/>
    <p:sldId id="506" r:id="rId12"/>
    <p:sldId id="507" r:id="rId13"/>
    <p:sldId id="613" r:id="rId14"/>
    <p:sldId id="614" r:id="rId15"/>
    <p:sldId id="615" r:id="rId16"/>
    <p:sldId id="616" r:id="rId17"/>
    <p:sldId id="621" r:id="rId18"/>
    <p:sldId id="611" r:id="rId19"/>
    <p:sldId id="531" r:id="rId20"/>
    <p:sldId id="612" r:id="rId21"/>
    <p:sldId id="618" r:id="rId22"/>
    <p:sldId id="619" r:id="rId23"/>
    <p:sldId id="620" r:id="rId24"/>
    <p:sldId id="510" r:id="rId25"/>
    <p:sldId id="511" r:id="rId26"/>
    <p:sldId id="512" r:id="rId27"/>
    <p:sldId id="514" r:id="rId28"/>
    <p:sldId id="515" r:id="rId29"/>
    <p:sldId id="622" r:id="rId30"/>
    <p:sldId id="623" r:id="rId31"/>
    <p:sldId id="696" r:id="rId32"/>
    <p:sldId id="516" r:id="rId33"/>
    <p:sldId id="624" r:id="rId34"/>
    <p:sldId id="517" r:id="rId35"/>
    <p:sldId id="649" r:id="rId36"/>
    <p:sldId id="518" r:id="rId37"/>
    <p:sldId id="625" r:id="rId38"/>
    <p:sldId id="626" r:id="rId39"/>
    <p:sldId id="627" r:id="rId40"/>
    <p:sldId id="628" r:id="rId41"/>
    <p:sldId id="629" r:id="rId42"/>
    <p:sldId id="630" r:id="rId43"/>
    <p:sldId id="631" r:id="rId44"/>
    <p:sldId id="632" r:id="rId45"/>
    <p:sldId id="633" r:id="rId46"/>
    <p:sldId id="634" r:id="rId47"/>
    <p:sldId id="635" r:id="rId48"/>
    <p:sldId id="636" r:id="rId49"/>
    <p:sldId id="637" r:id="rId50"/>
    <p:sldId id="638" r:id="rId51"/>
    <p:sldId id="639" r:id="rId52"/>
    <p:sldId id="640" r:id="rId53"/>
    <p:sldId id="641" r:id="rId54"/>
    <p:sldId id="642" r:id="rId55"/>
    <p:sldId id="643" r:id="rId56"/>
    <p:sldId id="644" r:id="rId57"/>
    <p:sldId id="645" r:id="rId58"/>
    <p:sldId id="646" r:id="rId59"/>
    <p:sldId id="647" r:id="rId60"/>
    <p:sldId id="519" r:id="rId61"/>
    <p:sldId id="521" r:id="rId62"/>
    <p:sldId id="524" r:id="rId63"/>
    <p:sldId id="523" r:id="rId64"/>
    <p:sldId id="526" r:id="rId65"/>
    <p:sldId id="527" r:id="rId66"/>
    <p:sldId id="528" r:id="rId67"/>
    <p:sldId id="525" r:id="rId68"/>
    <p:sldId id="648" r:id="rId69"/>
    <p:sldId id="543" r:id="rId70"/>
    <p:sldId id="544" r:id="rId71"/>
    <p:sldId id="545" r:id="rId72"/>
    <p:sldId id="546" r:id="rId73"/>
    <p:sldId id="562" r:id="rId74"/>
    <p:sldId id="689" r:id="rId75"/>
    <p:sldId id="690" r:id="rId76"/>
    <p:sldId id="691" r:id="rId77"/>
    <p:sldId id="692" r:id="rId78"/>
    <p:sldId id="693" r:id="rId79"/>
    <p:sldId id="694" r:id="rId80"/>
    <p:sldId id="504" r:id="rId81"/>
  </p:sldIdLst>
  <p:sldSz cx="9144000" cy="6858000" type="screen4x3"/>
  <p:notesSz cx="6858000" cy="9144000"/>
  <p:custDataLst>
    <p:tags r:id="rId8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4EA2"/>
    <a:srgbClr val="034DA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0"/>
    <p:restoredTop sz="79456"/>
  </p:normalViewPr>
  <p:slideViewPr>
    <p:cSldViewPr snapToGrid="0">
      <p:cViewPr varScale="1">
        <p:scale>
          <a:sx n="100" d="100"/>
          <a:sy n="100" d="100"/>
        </p:scale>
        <p:origin x="19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5" Type="http://schemas.openxmlformats.org/officeDocument/2006/relationships/tags" Target="tags/tag458.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9433CC-4372-834B-BEE8-4DEDCE506F01}"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F2728-CE6B-184B-8CAE-F8C65D29AB98}"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latin typeface="等线" panose="02010600030101010101" charset="-122"/>
              <a:ea typeface="等线" panose="02010600030101010101" charset="-122"/>
              <a:cs typeface="等线" panose="02010600030101010101"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kumimoji="1" lang="en-US" altLang="zh-CN" dirty="0">
                <a:solidFill>
                  <a:schemeClr val="tx1">
                    <a:lumMod val="65000"/>
                    <a:lumOff val="35000"/>
                  </a:schemeClr>
                </a:solidFill>
                <a:sym typeface="+mn-ea"/>
              </a:rPr>
              <a:t>《</a:t>
            </a:r>
            <a:r>
              <a:rPr kumimoji="1" lang="zh-CN" altLang="en-US" dirty="0">
                <a:solidFill>
                  <a:schemeClr val="tx1">
                    <a:lumMod val="65000"/>
                    <a:lumOff val="35000"/>
                  </a:schemeClr>
                </a:solidFill>
                <a:sym typeface="+mn-ea"/>
              </a:rPr>
              <a:t>建筑模式语言</a:t>
            </a:r>
            <a:r>
              <a:rPr kumimoji="1" lang="en-US" altLang="zh-CN" dirty="0">
                <a:solidFill>
                  <a:schemeClr val="tx1">
                    <a:lumMod val="65000"/>
                    <a:lumOff val="35000"/>
                  </a:schemeClr>
                </a:solidFill>
                <a:sym typeface="+mn-ea"/>
              </a:rPr>
              <a:t>》</a:t>
            </a:r>
            <a:r>
              <a:rPr lang="zh-CN" altLang="en-US">
                <a:latin typeface="等线" panose="02010600030101010101" charset="-122"/>
                <a:ea typeface="等线" panose="02010600030101010101" charset="-122"/>
                <a:cs typeface="等线" panose="02010600030101010101" charset="-122"/>
                <a:sym typeface="+mn-ea"/>
              </a:rPr>
              <a:t>介绍了城市设计的 “语言”， 而此类 “语言” 的基本单元就是模式，</a:t>
            </a:r>
            <a:r>
              <a:rPr kumimoji="1" lang="en-US" altLang="zh-CN" dirty="0">
                <a:solidFill>
                  <a:schemeClr val="tx1">
                    <a:lumMod val="65000"/>
                    <a:lumOff val="35000"/>
                  </a:schemeClr>
                </a:solidFill>
                <a:sym typeface="+mn-ea"/>
              </a:rPr>
              <a:t>描述了城镇、邻里、住宅、花园和房间等共253个模式，提供了</a:t>
            </a:r>
            <a:r>
              <a:rPr kumimoji="1" lang="zh-CN" altLang="en-US" dirty="0">
                <a:solidFill>
                  <a:schemeClr val="tx1">
                    <a:lumMod val="65000"/>
                    <a:lumOff val="35000"/>
                  </a:schemeClr>
                </a:solidFill>
                <a:sym typeface="+mn-ea"/>
              </a:rPr>
              <a:t>建筑学中关于</a:t>
            </a:r>
            <a:r>
              <a:rPr kumimoji="1" lang="en-US" altLang="zh-CN" dirty="0">
                <a:solidFill>
                  <a:schemeClr val="tx1">
                    <a:lumMod val="65000"/>
                    <a:lumOff val="35000"/>
                  </a:schemeClr>
                </a:solidFill>
                <a:sym typeface="+mn-ea"/>
              </a:rPr>
              <a:t>设计、规划、施工等方面的蓝图</a:t>
            </a:r>
            <a:r>
              <a:rPr lang="zh-CN" altLang="en-US">
                <a:latin typeface="等线" panose="02010600030101010101" charset="-122"/>
                <a:ea typeface="等线" panose="02010600030101010101" charset="-122"/>
                <a:cs typeface="等线" panose="02010600030101010101" charset="-122"/>
              </a:rPr>
              <a:t>。 模式中可能会包含对窗户应该在多高、 一座建筑应该有多少层以及一片街区应该有多大面积的植被等信息的描述。</a:t>
            </a:r>
            <a:endParaRPr lang="zh-CN" altLang="en-US">
              <a:latin typeface="等线" panose="02010600030101010101" charset="-122"/>
              <a:ea typeface="等线" panose="02010600030101010101" charset="-122"/>
              <a:cs typeface="等线" panose="02010600030101010101"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latin typeface="等线" panose="02010600030101010101" charset="-122"/>
              <a:ea typeface="等线" panose="02010600030101010101" charset="-122"/>
              <a:cs typeface="等线" panose="02010600030101010101"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latin typeface="等线" panose="02010600030101010101" charset="-122"/>
              <a:ea typeface="等线" panose="02010600030101010101" charset="-122"/>
              <a:cs typeface="等线" panose="02010600030101010101"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3600" b="1">
                <a:latin typeface="+mn-ea"/>
                <a:ea typeface="+mn-ea"/>
              </a:defRPr>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800" b="1">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38542437-FCBD-804C-8010-7D988C9E61D2}" type="datetime1">
              <a:rPr kumimoji="1" lang="zh-CN" altLang="en-US" smtClean="0"/>
            </a:fld>
            <a:endParaRPr kumimoji="1" lang="zh-CN" altLang="en-US"/>
          </a:p>
        </p:txBody>
      </p:sp>
      <p:sp>
        <p:nvSpPr>
          <p:cNvPr id="5" name="页脚占位符 4"/>
          <p:cNvSpPr>
            <a:spLocks noGrp="1"/>
          </p:cNvSpPr>
          <p:nvPr>
            <p:ph type="ftr" sz="quarter" idx="11"/>
          </p:nvPr>
        </p:nvSpPr>
        <p:spPr/>
        <p:txBody>
          <a:bodyPr/>
          <a:lstStyle/>
          <a:p>
            <a:r>
              <a:rPr kumimoji="1" lang="zh-CN" altLang="en-US"/>
              <a:t>西北工业大学软件学院</a:t>
            </a:r>
            <a:endParaRPr kumimoji="1" lang="zh-CN" altLang="en-US"/>
          </a:p>
        </p:txBody>
      </p:sp>
      <p:sp>
        <p:nvSpPr>
          <p:cNvPr id="6" name="灯片编号占位符 5"/>
          <p:cNvSpPr>
            <a:spLocks noGrp="1"/>
          </p:cNvSpPr>
          <p:nvPr>
            <p:ph type="sldNum" sz="quarter" idx="12"/>
          </p:nvPr>
        </p:nvSpPr>
        <p:spPr/>
        <p:txBody>
          <a:bodyPr/>
          <a:lstStyle/>
          <a:p>
            <a:fld id="{5A1A6423-77BD-D842-A714-25250E903C41}"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latin typeface="+mn-ea"/>
                <a:ea typeface="+mn-ea"/>
              </a:defRPr>
            </a:lvl1p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lvl1pPr>
              <a:defRPr sz="3200" b="1"/>
            </a:lvl1pPr>
            <a:lvl2pPr>
              <a:defRPr sz="2800" b="1"/>
            </a:lvl2pPr>
            <a:lvl3pPr>
              <a:defRPr sz="2400" b="1"/>
            </a:lvl3pPr>
            <a:lvl4pPr>
              <a:defRPr sz="2000" b="1"/>
            </a:lvl4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endParaRPr kumimoji="1" lang="zh-CN" altLang="en-US"/>
          </a:p>
        </p:txBody>
      </p:sp>
      <p:sp>
        <p:nvSpPr>
          <p:cNvPr id="4" name="日期占位符 3"/>
          <p:cNvSpPr>
            <a:spLocks noGrp="1"/>
          </p:cNvSpPr>
          <p:nvPr>
            <p:ph type="dt" sz="half" idx="10"/>
          </p:nvPr>
        </p:nvSpPr>
        <p:spPr/>
        <p:txBody>
          <a:bodyPr/>
          <a:lstStyle>
            <a:lvl1pPr>
              <a:defRPr sz="1400" b="1"/>
            </a:lvl1pPr>
          </a:lstStyle>
          <a:p>
            <a:fld id="{E3568B98-56F6-0943-8E7A-35A5588E2AEF}" type="datetime1">
              <a:rPr kumimoji="1" lang="zh-CN" altLang="en-US" smtClean="0"/>
            </a:fld>
            <a:endParaRPr kumimoji="1" lang="zh-CN" altLang="en-US"/>
          </a:p>
        </p:txBody>
      </p:sp>
      <p:sp>
        <p:nvSpPr>
          <p:cNvPr id="5" name="页脚占位符 4"/>
          <p:cNvSpPr>
            <a:spLocks noGrp="1"/>
          </p:cNvSpPr>
          <p:nvPr>
            <p:ph type="ftr" sz="quarter" idx="11"/>
          </p:nvPr>
        </p:nvSpPr>
        <p:spPr/>
        <p:txBody>
          <a:bodyPr/>
          <a:lstStyle>
            <a:lvl1pPr>
              <a:defRPr sz="1400" b="1"/>
            </a:lvl1pPr>
          </a:lstStyle>
          <a:p>
            <a:r>
              <a:rPr kumimoji="1" lang="zh-CN" altLang="en-US"/>
              <a:t>西北工业大学软件学院</a:t>
            </a:r>
            <a:endParaRPr kumimoji="1" lang="zh-CN" altLang="en-US"/>
          </a:p>
        </p:txBody>
      </p:sp>
      <p:sp>
        <p:nvSpPr>
          <p:cNvPr id="6" name="灯片编号占位符 5"/>
          <p:cNvSpPr>
            <a:spLocks noGrp="1"/>
          </p:cNvSpPr>
          <p:nvPr>
            <p:ph type="sldNum" sz="quarter" idx="12"/>
          </p:nvPr>
        </p:nvSpPr>
        <p:spPr/>
        <p:txBody>
          <a:bodyPr/>
          <a:lstStyle>
            <a:lvl1pPr>
              <a:defRPr sz="1400" b="1"/>
            </a:lvl1pPr>
          </a:lstStyle>
          <a:p>
            <a:fld id="{5A1A6423-77BD-D842-A714-25250E903C41}"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latin typeface="+mn-ea"/>
                <a:ea typeface="+mn-ea"/>
              </a:defRPr>
            </a:lvl1p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628650" y="1825625"/>
            <a:ext cx="3886200" cy="4351338"/>
          </a:xfrm>
        </p:spPr>
        <p:txBody>
          <a:bodyPr/>
          <a:lstStyle>
            <a:lvl1pPr>
              <a:defRPr sz="3200" b="1"/>
            </a:lvl1pPr>
            <a:lvl2pPr>
              <a:defRPr sz="2800" b="1"/>
            </a:lvl2pPr>
            <a:lvl3pPr>
              <a:defRPr sz="2400" b="1"/>
            </a:lvl3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4629150" y="1825625"/>
            <a:ext cx="3886200" cy="4351338"/>
          </a:xfrm>
        </p:spPr>
        <p:txBody>
          <a:bodyPr/>
          <a:lstStyle>
            <a:lvl1pPr>
              <a:defRPr sz="3200" b="1"/>
            </a:lvl1pPr>
            <a:lvl2pPr>
              <a:defRPr sz="2800" b="1"/>
            </a:lvl2pPr>
            <a:lvl3pPr>
              <a:defRPr sz="2400" b="1"/>
            </a:lvl3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F7A4A731-895D-C843-AB7E-8C73F2B5BDA5}" type="datetime1">
              <a:rPr kumimoji="1" lang="zh-CN" altLang="en-US" smtClean="0"/>
            </a:fld>
            <a:endParaRPr kumimoji="1" lang="zh-CN" altLang="en-US"/>
          </a:p>
        </p:txBody>
      </p:sp>
      <p:sp>
        <p:nvSpPr>
          <p:cNvPr id="6" name="页脚占位符 5"/>
          <p:cNvSpPr>
            <a:spLocks noGrp="1"/>
          </p:cNvSpPr>
          <p:nvPr>
            <p:ph type="ftr" sz="quarter" idx="11"/>
          </p:nvPr>
        </p:nvSpPr>
        <p:spPr/>
        <p:txBody>
          <a:bodyPr/>
          <a:lstStyle/>
          <a:p>
            <a:r>
              <a:rPr kumimoji="1" lang="zh-CN" altLang="en-US"/>
              <a:t>西北工业大学软件学院</a:t>
            </a:r>
            <a:endParaRPr kumimoji="1" lang="zh-CN" altLang="en-US"/>
          </a:p>
        </p:txBody>
      </p:sp>
      <p:sp>
        <p:nvSpPr>
          <p:cNvPr id="7" name="灯片编号占位符 6"/>
          <p:cNvSpPr>
            <a:spLocks noGrp="1"/>
          </p:cNvSpPr>
          <p:nvPr>
            <p:ph type="sldNum" sz="quarter" idx="12"/>
          </p:nvPr>
        </p:nvSpPr>
        <p:spPr/>
        <p:txBody>
          <a:bodyPr/>
          <a:lstStyle/>
          <a:p>
            <a:fld id="{5A1A6423-77BD-D842-A714-25250E903C41}"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8C62B8-9847-C34C-A258-60521C24F342}" type="datetime1">
              <a:rPr kumimoji="1" lang="zh-CN" altLang="en-US" smtClean="0"/>
            </a:fld>
            <a:endParaRPr kumimoji="1"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zh-CN" altLang="en-US"/>
              <a:t>西北工业大学软件学院</a:t>
            </a:r>
            <a:endParaRPr kumimoji="1"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1A6423-77BD-D842-A714-25250E903C41}"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p:txStyles>
    <p:titleStyle>
      <a:lvl1pPr algn="l" defTabSz="914400" rtl="0" eaLnBrk="1" latinLnBrk="0" hangingPunct="1">
        <a:lnSpc>
          <a:spcPct val="90000"/>
        </a:lnSpc>
        <a:spcBef>
          <a:spcPct val="0"/>
        </a:spcBef>
        <a:buNone/>
        <a:defRPr sz="3600" b="1" kern="1200">
          <a:solidFill>
            <a:schemeClr val="tx1"/>
          </a:solidFill>
          <a:latin typeface="+mn-ea"/>
          <a:ea typeface="+mn-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image" Target="../media/image3.png"/><Relationship Id="rId5" Type="http://schemas.openxmlformats.org/officeDocument/2006/relationships/tags" Target="../tags/tag51.xml"/><Relationship Id="rId4" Type="http://schemas.openxmlformats.org/officeDocument/2006/relationships/image" Target="../media/image2.png"/><Relationship Id="rId3" Type="http://schemas.openxmlformats.org/officeDocument/2006/relationships/tags" Target="../tags/tag50.xml"/><Relationship Id="rId2" Type="http://schemas.openxmlformats.org/officeDocument/2006/relationships/tags" Target="../tags/tag49.xml"/><Relationship Id="rId11" Type="http://schemas.openxmlformats.org/officeDocument/2006/relationships/slideLayout" Target="../slideLayouts/slideLayout2.xml"/><Relationship Id="rId10" Type="http://schemas.openxmlformats.org/officeDocument/2006/relationships/tags" Target="../tags/tag55.xml"/><Relationship Id="rId1" Type="http://schemas.openxmlformats.org/officeDocument/2006/relationships/tags" Target="../tags/tag48.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60.xml"/><Relationship Id="rId6" Type="http://schemas.openxmlformats.org/officeDocument/2006/relationships/image" Target="../media/image3.png"/><Relationship Id="rId5" Type="http://schemas.openxmlformats.org/officeDocument/2006/relationships/tags" Target="../tags/tag59.xml"/><Relationship Id="rId4" Type="http://schemas.openxmlformats.org/officeDocument/2006/relationships/image" Target="../media/image2.png"/><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65.xml"/><Relationship Id="rId6" Type="http://schemas.openxmlformats.org/officeDocument/2006/relationships/image" Target="../media/image3.png"/><Relationship Id="rId5" Type="http://schemas.openxmlformats.org/officeDocument/2006/relationships/tags" Target="../tags/tag64.xml"/><Relationship Id="rId4" Type="http://schemas.openxmlformats.org/officeDocument/2006/relationships/image" Target="../media/image2.png"/><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70.xml"/><Relationship Id="rId6" Type="http://schemas.openxmlformats.org/officeDocument/2006/relationships/image" Target="../media/image3.png"/><Relationship Id="rId5" Type="http://schemas.openxmlformats.org/officeDocument/2006/relationships/tags" Target="../tags/tag69.xml"/><Relationship Id="rId4" Type="http://schemas.openxmlformats.org/officeDocument/2006/relationships/image" Target="../media/image2.png"/><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75.xml"/><Relationship Id="rId6" Type="http://schemas.openxmlformats.org/officeDocument/2006/relationships/image" Target="../media/image3.png"/><Relationship Id="rId5" Type="http://schemas.openxmlformats.org/officeDocument/2006/relationships/tags" Target="../tags/tag74.xml"/><Relationship Id="rId4" Type="http://schemas.openxmlformats.org/officeDocument/2006/relationships/image" Target="../media/image2.png"/><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s>
</file>

<file path=ppt/slides/_rels/slide15.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image" Target="../media/image3.png"/><Relationship Id="rId5" Type="http://schemas.openxmlformats.org/officeDocument/2006/relationships/tags" Target="../tags/tag79.xml"/><Relationship Id="rId4" Type="http://schemas.openxmlformats.org/officeDocument/2006/relationships/image" Target="../media/image2.png"/><Relationship Id="rId3" Type="http://schemas.openxmlformats.org/officeDocument/2006/relationships/tags" Target="../tags/tag78.xml"/><Relationship Id="rId2" Type="http://schemas.openxmlformats.org/officeDocument/2006/relationships/tags" Target="../tags/tag77.xml"/><Relationship Id="rId10" Type="http://schemas.openxmlformats.org/officeDocument/2006/relationships/slideLayout" Target="../slideLayouts/slideLayout2.xml"/><Relationship Id="rId1" Type="http://schemas.openxmlformats.org/officeDocument/2006/relationships/tags" Target="../tags/tag76.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tags" Target="../tags/tag85.xml"/><Relationship Id="rId3" Type="http://schemas.openxmlformats.org/officeDocument/2006/relationships/image" Target="../media/image2.png"/><Relationship Id="rId2" Type="http://schemas.openxmlformats.org/officeDocument/2006/relationships/tags" Target="../tags/tag84.xml"/><Relationship Id="rId1" Type="http://schemas.openxmlformats.org/officeDocument/2006/relationships/tags" Target="../tags/tag83.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tags" Target="../tags/tag88.xml"/><Relationship Id="rId3" Type="http://schemas.openxmlformats.org/officeDocument/2006/relationships/image" Target="../media/image2.png"/><Relationship Id="rId2" Type="http://schemas.openxmlformats.org/officeDocument/2006/relationships/tags" Target="../tags/tag87.xml"/><Relationship Id="rId1" Type="http://schemas.openxmlformats.org/officeDocument/2006/relationships/tags" Target="../tags/tag86.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tags" Target="../tags/tag91.xml"/><Relationship Id="rId3" Type="http://schemas.openxmlformats.org/officeDocument/2006/relationships/image" Target="../media/image2.png"/><Relationship Id="rId2" Type="http://schemas.openxmlformats.org/officeDocument/2006/relationships/tags" Target="../tags/tag90.xml"/><Relationship Id="rId1" Type="http://schemas.openxmlformats.org/officeDocument/2006/relationships/tags" Target="../tags/tag89.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tags" Target="../tags/tag94.xml"/><Relationship Id="rId3" Type="http://schemas.openxmlformats.org/officeDocument/2006/relationships/image" Target="../media/image2.png"/><Relationship Id="rId2" Type="http://schemas.openxmlformats.org/officeDocument/2006/relationships/tags" Target="../tags/tag93.xml"/><Relationship Id="rId1" Type="http://schemas.openxmlformats.org/officeDocument/2006/relationships/tags" Target="../tags/tag92.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tags" Target="../tags/tag97.xml"/><Relationship Id="rId3" Type="http://schemas.openxmlformats.org/officeDocument/2006/relationships/image" Target="../media/image2.png"/><Relationship Id="rId2" Type="http://schemas.openxmlformats.org/officeDocument/2006/relationships/tags" Target="../tags/tag96.xml"/><Relationship Id="rId1" Type="http://schemas.openxmlformats.org/officeDocument/2006/relationships/tags" Target="../tags/tag95.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tags" Target="../tags/tag101.xml"/><Relationship Id="rId4" Type="http://schemas.openxmlformats.org/officeDocument/2006/relationships/image" Target="../media/image2.png"/><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image" Target="../media/image3.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image" Target="../media/image3.png"/><Relationship Id="rId4" Type="http://schemas.openxmlformats.org/officeDocument/2006/relationships/tags" Target="../tags/tag108.xml"/><Relationship Id="rId3" Type="http://schemas.openxmlformats.org/officeDocument/2006/relationships/image" Target="../media/image2.png"/><Relationship Id="rId2" Type="http://schemas.openxmlformats.org/officeDocument/2006/relationships/tags" Target="../tags/tag107.xml"/><Relationship Id="rId10" Type="http://schemas.openxmlformats.org/officeDocument/2006/relationships/slideLayout" Target="../slideLayouts/slideLayout2.xml"/><Relationship Id="rId1" Type="http://schemas.openxmlformats.org/officeDocument/2006/relationships/tags" Target="../tags/tag106.xml"/></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png"/><Relationship Id="rId7" Type="http://schemas.openxmlformats.org/officeDocument/2006/relationships/tags" Target="../tags/tag116.xml"/><Relationship Id="rId6" Type="http://schemas.openxmlformats.org/officeDocument/2006/relationships/tags" Target="../tags/tag115.xml"/><Relationship Id="rId5" Type="http://schemas.openxmlformats.org/officeDocument/2006/relationships/image" Target="../media/image3.png"/><Relationship Id="rId4" Type="http://schemas.openxmlformats.org/officeDocument/2006/relationships/tags" Target="../tags/tag114.xml"/><Relationship Id="rId3" Type="http://schemas.openxmlformats.org/officeDocument/2006/relationships/image" Target="../media/image2.png"/><Relationship Id="rId2" Type="http://schemas.openxmlformats.org/officeDocument/2006/relationships/tags" Target="../tags/tag113.xml"/><Relationship Id="rId1" Type="http://schemas.openxmlformats.org/officeDocument/2006/relationships/tags" Target="../tags/tag112.xml"/></Relationships>
</file>

<file path=ppt/slides/_rels/slide25.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media/image8.png"/><Relationship Id="rId6" Type="http://schemas.openxmlformats.org/officeDocument/2006/relationships/tags" Target="../tags/tag120.xml"/><Relationship Id="rId5" Type="http://schemas.openxmlformats.org/officeDocument/2006/relationships/image" Target="../media/image3.png"/><Relationship Id="rId4" Type="http://schemas.openxmlformats.org/officeDocument/2006/relationships/tags" Target="../tags/tag119.xml"/><Relationship Id="rId3" Type="http://schemas.openxmlformats.org/officeDocument/2006/relationships/image" Target="../media/image2.png"/><Relationship Id="rId2" Type="http://schemas.openxmlformats.org/officeDocument/2006/relationships/tags" Target="../tags/tag118.xml"/><Relationship Id="rId14" Type="http://schemas.openxmlformats.org/officeDocument/2006/relationships/vmlDrawing" Target="../drawings/vmlDrawing1.vml"/><Relationship Id="rId13" Type="http://schemas.openxmlformats.org/officeDocument/2006/relationships/slideLayout" Target="../slideLayouts/slideLayout2.xml"/><Relationship Id="rId12" Type="http://schemas.openxmlformats.org/officeDocument/2006/relationships/image" Target="../media/image9.emf"/><Relationship Id="rId11" Type="http://schemas.openxmlformats.org/officeDocument/2006/relationships/oleObject" Target="../embeddings/oleObject1.bin"/><Relationship Id="rId10" Type="http://schemas.openxmlformats.org/officeDocument/2006/relationships/tags" Target="../tags/tag123.xml"/><Relationship Id="rId1" Type="http://schemas.openxmlformats.org/officeDocument/2006/relationships/tags" Target="../tags/tag117.xml"/></Relationships>
</file>

<file path=ppt/slides/_rels/slide26.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image" Target="../media/image3.png"/><Relationship Id="rId4" Type="http://schemas.openxmlformats.org/officeDocument/2006/relationships/tags" Target="../tags/tag126.xml"/><Relationship Id="rId3" Type="http://schemas.openxmlformats.org/officeDocument/2006/relationships/image" Target="../media/image2.png"/><Relationship Id="rId2" Type="http://schemas.openxmlformats.org/officeDocument/2006/relationships/tags" Target="../tags/tag125.xml"/><Relationship Id="rId11" Type="http://schemas.openxmlformats.org/officeDocument/2006/relationships/slideLayout" Target="../slideLayouts/slideLayout2.xml"/><Relationship Id="rId10" Type="http://schemas.openxmlformats.org/officeDocument/2006/relationships/tags" Target="../tags/tag131.xml"/><Relationship Id="rId1" Type="http://schemas.openxmlformats.org/officeDocument/2006/relationships/tags" Target="../tags/tag124.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image" Target="../media/image3.png"/><Relationship Id="rId4" Type="http://schemas.openxmlformats.org/officeDocument/2006/relationships/tags" Target="../tags/tag134.xml"/><Relationship Id="rId3" Type="http://schemas.openxmlformats.org/officeDocument/2006/relationships/image" Target="../media/image2.png"/><Relationship Id="rId2" Type="http://schemas.openxmlformats.org/officeDocument/2006/relationships/tags" Target="../tags/tag133.xml"/><Relationship Id="rId1" Type="http://schemas.openxmlformats.org/officeDocument/2006/relationships/tags" Target="../tags/tag132.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image" Target="../media/image3.png"/><Relationship Id="rId4" Type="http://schemas.openxmlformats.org/officeDocument/2006/relationships/tags" Target="../tags/tag139.xml"/><Relationship Id="rId3" Type="http://schemas.openxmlformats.org/officeDocument/2006/relationships/image" Target="../media/image2.png"/><Relationship Id="rId2" Type="http://schemas.openxmlformats.org/officeDocument/2006/relationships/tags" Target="../tags/tag138.xml"/><Relationship Id="rId1" Type="http://schemas.openxmlformats.org/officeDocument/2006/relationships/tags" Target="../tags/tag137.xml"/></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46.xml"/><Relationship Id="rId6" Type="http://schemas.openxmlformats.org/officeDocument/2006/relationships/tags" Target="../tags/tag145.xml"/><Relationship Id="rId5" Type="http://schemas.openxmlformats.org/officeDocument/2006/relationships/image" Target="../media/image3.png"/><Relationship Id="rId4" Type="http://schemas.openxmlformats.org/officeDocument/2006/relationships/tags" Target="../tags/tag144.xml"/><Relationship Id="rId3" Type="http://schemas.openxmlformats.org/officeDocument/2006/relationships/image" Target="../media/image2.png"/><Relationship Id="rId2" Type="http://schemas.openxmlformats.org/officeDocument/2006/relationships/tags" Target="../tags/tag143.xml"/><Relationship Id="rId1" Type="http://schemas.openxmlformats.org/officeDocument/2006/relationships/tags" Target="../tags/tag142.xml"/></Relationships>
</file>

<file path=ppt/slides/_rels/slide3.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image" Target="../media/image3.png"/><Relationship Id="rId4" Type="http://schemas.openxmlformats.org/officeDocument/2006/relationships/tags" Target="../tags/tag7.xml"/><Relationship Id="rId3" Type="http://schemas.openxmlformats.org/officeDocument/2006/relationships/image" Target="../media/image2.png"/><Relationship Id="rId2" Type="http://schemas.openxmlformats.org/officeDocument/2006/relationships/tags" Target="../tags/tag6.xml"/><Relationship Id="rId10" Type="http://schemas.openxmlformats.org/officeDocument/2006/relationships/slideLayout" Target="../slideLayouts/slideLayout2.xml"/><Relationship Id="rId1" Type="http://schemas.openxmlformats.org/officeDocument/2006/relationships/tags" Target="../tags/tag5.xml"/></Relationships>
</file>

<file path=ppt/slides/_rels/slide30.xml.rels><?xml version="1.0" encoding="UTF-8" standalone="yes"?>
<Relationships xmlns="http://schemas.openxmlformats.org/package/2006/relationships"><Relationship Id="rId9" Type="http://schemas.openxmlformats.org/officeDocument/2006/relationships/tags" Target="../tags/tag153.xml"/><Relationship Id="rId8" Type="http://schemas.openxmlformats.org/officeDocument/2006/relationships/tags" Target="../tags/tag152.xml"/><Relationship Id="rId7" Type="http://schemas.openxmlformats.org/officeDocument/2006/relationships/tags" Target="../tags/tag151.xml"/><Relationship Id="rId6" Type="http://schemas.openxmlformats.org/officeDocument/2006/relationships/tags" Target="../tags/tag150.xml"/><Relationship Id="rId5" Type="http://schemas.openxmlformats.org/officeDocument/2006/relationships/image" Target="../media/image3.png"/><Relationship Id="rId4" Type="http://schemas.openxmlformats.org/officeDocument/2006/relationships/tags" Target="../tags/tag149.xml"/><Relationship Id="rId3" Type="http://schemas.openxmlformats.org/officeDocument/2006/relationships/image" Target="../media/image2.png"/><Relationship Id="rId2" Type="http://schemas.openxmlformats.org/officeDocument/2006/relationships/tags" Target="../tags/tag148.xml"/><Relationship Id="rId11" Type="http://schemas.openxmlformats.org/officeDocument/2006/relationships/slideLayout" Target="../slideLayouts/slideLayout2.xml"/><Relationship Id="rId10" Type="http://schemas.openxmlformats.org/officeDocument/2006/relationships/image" Target="../media/image10.png"/><Relationship Id="rId1" Type="http://schemas.openxmlformats.org/officeDocument/2006/relationships/tags" Target="../tags/tag147.xml"/></Relationships>
</file>

<file path=ppt/slides/_rels/slide3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57.xml"/><Relationship Id="rId5" Type="http://schemas.openxmlformats.org/officeDocument/2006/relationships/image" Target="../media/image3.png"/><Relationship Id="rId4" Type="http://schemas.openxmlformats.org/officeDocument/2006/relationships/tags" Target="../tags/tag156.xml"/><Relationship Id="rId3" Type="http://schemas.openxmlformats.org/officeDocument/2006/relationships/image" Target="../media/image2.png"/><Relationship Id="rId2" Type="http://schemas.openxmlformats.org/officeDocument/2006/relationships/tags" Target="../tags/tag155.xml"/><Relationship Id="rId1" Type="http://schemas.openxmlformats.org/officeDocument/2006/relationships/tags" Target="../tags/tag154.xml"/></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tags" Target="../tags/tag160.xml"/><Relationship Id="rId3" Type="http://schemas.openxmlformats.org/officeDocument/2006/relationships/image" Target="../media/image2.png"/><Relationship Id="rId2" Type="http://schemas.openxmlformats.org/officeDocument/2006/relationships/tags" Target="../tags/tag159.xml"/><Relationship Id="rId1" Type="http://schemas.openxmlformats.org/officeDocument/2006/relationships/tags" Target="../tags/tag158.xml"/></Relationships>
</file>

<file path=ppt/slides/_rels/slide3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65.xml"/><Relationship Id="rId6" Type="http://schemas.openxmlformats.org/officeDocument/2006/relationships/tags" Target="../tags/tag164.xml"/><Relationship Id="rId5" Type="http://schemas.openxmlformats.org/officeDocument/2006/relationships/image" Target="../media/image3.png"/><Relationship Id="rId4" Type="http://schemas.openxmlformats.org/officeDocument/2006/relationships/tags" Target="../tags/tag163.xml"/><Relationship Id="rId3" Type="http://schemas.openxmlformats.org/officeDocument/2006/relationships/image" Target="../media/image2.png"/><Relationship Id="rId2" Type="http://schemas.openxmlformats.org/officeDocument/2006/relationships/tags" Target="../tags/tag162.xml"/><Relationship Id="rId1" Type="http://schemas.openxmlformats.org/officeDocument/2006/relationships/tags" Target="../tags/tag161.xml"/></Relationships>
</file>

<file path=ppt/slides/_rels/slide3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image" Target="../media/image3.png"/><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9" Type="http://schemas.openxmlformats.org/officeDocument/2006/relationships/tags" Target="../tags/tag176.xml"/><Relationship Id="rId8" Type="http://schemas.openxmlformats.org/officeDocument/2006/relationships/tags" Target="../tags/tag175.xml"/><Relationship Id="rId7" Type="http://schemas.openxmlformats.org/officeDocument/2006/relationships/tags" Target="../tags/tag174.xml"/><Relationship Id="rId6" Type="http://schemas.openxmlformats.org/officeDocument/2006/relationships/tags" Target="../tags/tag173.xml"/><Relationship Id="rId5" Type="http://schemas.openxmlformats.org/officeDocument/2006/relationships/image" Target="../media/image3.png"/><Relationship Id="rId4" Type="http://schemas.openxmlformats.org/officeDocument/2006/relationships/tags" Target="../tags/tag172.xml"/><Relationship Id="rId3" Type="http://schemas.openxmlformats.org/officeDocument/2006/relationships/image" Target="../media/image2.png"/><Relationship Id="rId2" Type="http://schemas.openxmlformats.org/officeDocument/2006/relationships/tags" Target="../tags/tag171.xml"/><Relationship Id="rId14" Type="http://schemas.openxmlformats.org/officeDocument/2006/relationships/slideLayout" Target="../slideLayouts/slideLayout2.xml"/><Relationship Id="rId13" Type="http://schemas.openxmlformats.org/officeDocument/2006/relationships/tags" Target="../tags/tag180.xml"/><Relationship Id="rId12" Type="http://schemas.openxmlformats.org/officeDocument/2006/relationships/tags" Target="../tags/tag179.xml"/><Relationship Id="rId11" Type="http://schemas.openxmlformats.org/officeDocument/2006/relationships/tags" Target="../tags/tag178.xml"/><Relationship Id="rId10" Type="http://schemas.openxmlformats.org/officeDocument/2006/relationships/tags" Target="../tags/tag177.xml"/><Relationship Id="rId1" Type="http://schemas.openxmlformats.org/officeDocument/2006/relationships/tags" Target="../tags/tag170.xml"/></Relationships>
</file>

<file path=ppt/slides/_rels/slide36.xml.rels><?xml version="1.0" encoding="UTF-8" standalone="yes"?>
<Relationships xmlns="http://schemas.openxmlformats.org/package/2006/relationships"><Relationship Id="rId9" Type="http://schemas.openxmlformats.org/officeDocument/2006/relationships/tags" Target="../tags/tag187.xml"/><Relationship Id="rId8" Type="http://schemas.openxmlformats.org/officeDocument/2006/relationships/tags" Target="../tags/tag186.xml"/><Relationship Id="rId7" Type="http://schemas.openxmlformats.org/officeDocument/2006/relationships/tags" Target="../tags/tag185.xml"/><Relationship Id="rId6" Type="http://schemas.openxmlformats.org/officeDocument/2006/relationships/tags" Target="../tags/tag184.xml"/><Relationship Id="rId5" Type="http://schemas.openxmlformats.org/officeDocument/2006/relationships/image" Target="../media/image3.png"/><Relationship Id="rId4" Type="http://schemas.openxmlformats.org/officeDocument/2006/relationships/tags" Target="../tags/tag183.xml"/><Relationship Id="rId3" Type="http://schemas.openxmlformats.org/officeDocument/2006/relationships/image" Target="../media/image2.png"/><Relationship Id="rId2" Type="http://schemas.openxmlformats.org/officeDocument/2006/relationships/tags" Target="../tags/tag182.xml"/><Relationship Id="rId11" Type="http://schemas.openxmlformats.org/officeDocument/2006/relationships/slideLayout" Target="../slideLayouts/slideLayout2.xml"/><Relationship Id="rId10" Type="http://schemas.openxmlformats.org/officeDocument/2006/relationships/image" Target="../media/image11.png"/><Relationship Id="rId1" Type="http://schemas.openxmlformats.org/officeDocument/2006/relationships/tags" Target="../tags/tag181.xml"/></Relationships>
</file>

<file path=ppt/slides/_rels/slide3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93.xml"/><Relationship Id="rId7" Type="http://schemas.openxmlformats.org/officeDocument/2006/relationships/tags" Target="../tags/tag192.xml"/><Relationship Id="rId6" Type="http://schemas.openxmlformats.org/officeDocument/2006/relationships/tags" Target="../tags/tag191.xml"/><Relationship Id="rId5" Type="http://schemas.openxmlformats.org/officeDocument/2006/relationships/image" Target="../media/image3.png"/><Relationship Id="rId4" Type="http://schemas.openxmlformats.org/officeDocument/2006/relationships/tags" Target="../tags/tag190.xml"/><Relationship Id="rId3" Type="http://schemas.openxmlformats.org/officeDocument/2006/relationships/image" Target="../media/image2.png"/><Relationship Id="rId2" Type="http://schemas.openxmlformats.org/officeDocument/2006/relationships/tags" Target="../tags/tag189.xml"/><Relationship Id="rId1" Type="http://schemas.openxmlformats.org/officeDocument/2006/relationships/tags" Target="../tags/tag188.xml"/></Relationships>
</file>

<file path=ppt/slides/_rels/slide3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image" Target="../media/image3.png"/><Relationship Id="rId4" Type="http://schemas.openxmlformats.org/officeDocument/2006/relationships/tags" Target="../tags/tag196.xml"/><Relationship Id="rId3" Type="http://schemas.openxmlformats.org/officeDocument/2006/relationships/image" Target="../media/image2.png"/><Relationship Id="rId2" Type="http://schemas.openxmlformats.org/officeDocument/2006/relationships/tags" Target="../tags/tag195.xml"/><Relationship Id="rId1" Type="http://schemas.openxmlformats.org/officeDocument/2006/relationships/tags" Target="../tags/tag194.xml"/></Relationships>
</file>

<file path=ppt/slides/_rels/slide39.xml.rels><?xml version="1.0" encoding="UTF-8" standalone="yes"?>
<Relationships xmlns="http://schemas.openxmlformats.org/package/2006/relationships"><Relationship Id="rId9" Type="http://schemas.openxmlformats.org/officeDocument/2006/relationships/image" Target="../media/image12.emf"/><Relationship Id="rId8" Type="http://schemas.openxmlformats.org/officeDocument/2006/relationships/oleObject" Target="../embeddings/oleObject2.bin"/><Relationship Id="rId7" Type="http://schemas.openxmlformats.org/officeDocument/2006/relationships/tags" Target="../tags/tag203.xml"/><Relationship Id="rId6" Type="http://schemas.openxmlformats.org/officeDocument/2006/relationships/tags" Target="../tags/tag202.xml"/><Relationship Id="rId5" Type="http://schemas.openxmlformats.org/officeDocument/2006/relationships/image" Target="../media/image3.png"/><Relationship Id="rId4" Type="http://schemas.openxmlformats.org/officeDocument/2006/relationships/tags" Target="../tags/tag201.xml"/><Relationship Id="rId3" Type="http://schemas.openxmlformats.org/officeDocument/2006/relationships/image" Target="../media/image2.png"/><Relationship Id="rId2" Type="http://schemas.openxmlformats.org/officeDocument/2006/relationships/tags" Target="../tags/tag200.xml"/><Relationship Id="rId11" Type="http://schemas.openxmlformats.org/officeDocument/2006/relationships/vmlDrawing" Target="../drawings/vmlDrawing2.vml"/><Relationship Id="rId10" Type="http://schemas.openxmlformats.org/officeDocument/2006/relationships/slideLayout" Target="../slideLayouts/slideLayout2.xml"/><Relationship Id="rId1" Type="http://schemas.openxmlformats.org/officeDocument/2006/relationships/tags" Target="../tags/tag199.xml"/></Relationships>
</file>

<file path=ppt/slides/_rels/slide4.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image" Target="../media/image3.png"/><Relationship Id="rId5" Type="http://schemas.openxmlformats.org/officeDocument/2006/relationships/tags" Target="../tags/tag15.xml"/><Relationship Id="rId4" Type="http://schemas.openxmlformats.org/officeDocument/2006/relationships/image" Target="../media/image2.png"/><Relationship Id="rId3" Type="http://schemas.openxmlformats.org/officeDocument/2006/relationships/tags" Target="../tags/tag14.xml"/><Relationship Id="rId2" Type="http://schemas.openxmlformats.org/officeDocument/2006/relationships/tags" Target="../tags/tag13.xml"/><Relationship Id="rId12" Type="http://schemas.openxmlformats.org/officeDocument/2006/relationships/notesSlide" Target="../notesSlides/notesSlide1.xml"/><Relationship Id="rId11" Type="http://schemas.openxmlformats.org/officeDocument/2006/relationships/slideLayout" Target="../slideLayouts/slideLayout2.xml"/><Relationship Id="rId10" Type="http://schemas.openxmlformats.org/officeDocument/2006/relationships/tags" Target="../tags/tag19.xml"/><Relationship Id="rId1" Type="http://schemas.openxmlformats.org/officeDocument/2006/relationships/tags" Target="../tags/tag12.xml"/></Relationships>
</file>

<file path=ppt/slides/_rels/slide4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208.xml"/><Relationship Id="rId6" Type="http://schemas.openxmlformats.org/officeDocument/2006/relationships/tags" Target="../tags/tag207.xml"/><Relationship Id="rId5" Type="http://schemas.openxmlformats.org/officeDocument/2006/relationships/image" Target="../media/image3.png"/><Relationship Id="rId4" Type="http://schemas.openxmlformats.org/officeDocument/2006/relationships/tags" Target="../tags/tag206.xml"/><Relationship Id="rId3" Type="http://schemas.openxmlformats.org/officeDocument/2006/relationships/image" Target="../media/image2.png"/><Relationship Id="rId2" Type="http://schemas.openxmlformats.org/officeDocument/2006/relationships/tags" Target="../tags/tag205.xml"/><Relationship Id="rId1" Type="http://schemas.openxmlformats.org/officeDocument/2006/relationships/tags" Target="../tags/tag204.xml"/></Relationships>
</file>

<file path=ppt/slides/_rels/slide4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213.xml"/><Relationship Id="rId6" Type="http://schemas.openxmlformats.org/officeDocument/2006/relationships/tags" Target="../tags/tag212.xml"/><Relationship Id="rId5" Type="http://schemas.openxmlformats.org/officeDocument/2006/relationships/image" Target="../media/image3.png"/><Relationship Id="rId4" Type="http://schemas.openxmlformats.org/officeDocument/2006/relationships/tags" Target="../tags/tag211.xml"/><Relationship Id="rId3" Type="http://schemas.openxmlformats.org/officeDocument/2006/relationships/image" Target="../media/image2.png"/><Relationship Id="rId2" Type="http://schemas.openxmlformats.org/officeDocument/2006/relationships/tags" Target="../tags/tag210.xml"/><Relationship Id="rId1" Type="http://schemas.openxmlformats.org/officeDocument/2006/relationships/tags" Target="../tags/tag209.xml"/></Relationships>
</file>

<file path=ppt/slides/_rels/slide42.xml.rels><?xml version="1.0" encoding="UTF-8" standalone="yes"?>
<Relationships xmlns="http://schemas.openxmlformats.org/package/2006/relationships"><Relationship Id="rId9" Type="http://schemas.openxmlformats.org/officeDocument/2006/relationships/tags" Target="../tags/tag220.xml"/><Relationship Id="rId8" Type="http://schemas.openxmlformats.org/officeDocument/2006/relationships/tags" Target="../tags/tag219.xml"/><Relationship Id="rId7" Type="http://schemas.openxmlformats.org/officeDocument/2006/relationships/tags" Target="../tags/tag218.xml"/><Relationship Id="rId6" Type="http://schemas.openxmlformats.org/officeDocument/2006/relationships/tags" Target="../tags/tag217.xml"/><Relationship Id="rId5" Type="http://schemas.openxmlformats.org/officeDocument/2006/relationships/image" Target="../media/image3.png"/><Relationship Id="rId4" Type="http://schemas.openxmlformats.org/officeDocument/2006/relationships/tags" Target="../tags/tag216.xml"/><Relationship Id="rId3" Type="http://schemas.openxmlformats.org/officeDocument/2006/relationships/image" Target="../media/image2.png"/><Relationship Id="rId2" Type="http://schemas.openxmlformats.org/officeDocument/2006/relationships/tags" Target="../tags/tag215.xml"/><Relationship Id="rId11" Type="http://schemas.openxmlformats.org/officeDocument/2006/relationships/slideLayout" Target="../slideLayouts/slideLayout2.xml"/><Relationship Id="rId10" Type="http://schemas.openxmlformats.org/officeDocument/2006/relationships/tags" Target="../tags/tag221.xml"/><Relationship Id="rId1" Type="http://schemas.openxmlformats.org/officeDocument/2006/relationships/tags" Target="../tags/tag214.xml"/></Relationships>
</file>

<file path=ppt/slides/_rels/slide4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27.xml"/><Relationship Id="rId7" Type="http://schemas.openxmlformats.org/officeDocument/2006/relationships/tags" Target="../tags/tag226.xml"/><Relationship Id="rId6" Type="http://schemas.openxmlformats.org/officeDocument/2006/relationships/tags" Target="../tags/tag225.xml"/><Relationship Id="rId5" Type="http://schemas.openxmlformats.org/officeDocument/2006/relationships/image" Target="../media/image3.png"/><Relationship Id="rId4" Type="http://schemas.openxmlformats.org/officeDocument/2006/relationships/tags" Target="../tags/tag224.xml"/><Relationship Id="rId3" Type="http://schemas.openxmlformats.org/officeDocument/2006/relationships/image" Target="../media/image2.png"/><Relationship Id="rId2" Type="http://schemas.openxmlformats.org/officeDocument/2006/relationships/tags" Target="../tags/tag223.xml"/><Relationship Id="rId1" Type="http://schemas.openxmlformats.org/officeDocument/2006/relationships/tags" Target="../tags/tag222.xml"/></Relationships>
</file>

<file path=ppt/slides/_rels/slide44.xml.rels><?xml version="1.0" encoding="UTF-8" standalone="yes"?>
<Relationships xmlns="http://schemas.openxmlformats.org/package/2006/relationships"><Relationship Id="rId9" Type="http://schemas.openxmlformats.org/officeDocument/2006/relationships/tags" Target="../tags/tag234.xml"/><Relationship Id="rId8" Type="http://schemas.openxmlformats.org/officeDocument/2006/relationships/tags" Target="../tags/tag233.xml"/><Relationship Id="rId7" Type="http://schemas.openxmlformats.org/officeDocument/2006/relationships/tags" Target="../tags/tag232.xml"/><Relationship Id="rId6" Type="http://schemas.openxmlformats.org/officeDocument/2006/relationships/tags" Target="../tags/tag231.xml"/><Relationship Id="rId5" Type="http://schemas.openxmlformats.org/officeDocument/2006/relationships/image" Target="../media/image3.png"/><Relationship Id="rId4" Type="http://schemas.openxmlformats.org/officeDocument/2006/relationships/tags" Target="../tags/tag230.xml"/><Relationship Id="rId3" Type="http://schemas.openxmlformats.org/officeDocument/2006/relationships/image" Target="../media/image2.png"/><Relationship Id="rId2" Type="http://schemas.openxmlformats.org/officeDocument/2006/relationships/tags" Target="../tags/tag229.xml"/><Relationship Id="rId10" Type="http://schemas.openxmlformats.org/officeDocument/2006/relationships/slideLayout" Target="../slideLayouts/slideLayout2.xml"/><Relationship Id="rId1" Type="http://schemas.openxmlformats.org/officeDocument/2006/relationships/tags" Target="../tags/tag228.xml"/></Relationships>
</file>

<file path=ppt/slides/_rels/slide45.xml.rels><?xml version="1.0" encoding="UTF-8" standalone="yes"?>
<Relationships xmlns="http://schemas.openxmlformats.org/package/2006/relationships"><Relationship Id="rId9" Type="http://schemas.openxmlformats.org/officeDocument/2006/relationships/image" Target="../media/image13.emf"/><Relationship Id="rId8" Type="http://schemas.openxmlformats.org/officeDocument/2006/relationships/oleObject" Target="../embeddings/oleObject3.bin"/><Relationship Id="rId7" Type="http://schemas.openxmlformats.org/officeDocument/2006/relationships/tags" Target="../tags/tag239.xml"/><Relationship Id="rId6" Type="http://schemas.openxmlformats.org/officeDocument/2006/relationships/tags" Target="../tags/tag238.xml"/><Relationship Id="rId5" Type="http://schemas.openxmlformats.org/officeDocument/2006/relationships/image" Target="../media/image3.png"/><Relationship Id="rId4" Type="http://schemas.openxmlformats.org/officeDocument/2006/relationships/tags" Target="../tags/tag237.xml"/><Relationship Id="rId3" Type="http://schemas.openxmlformats.org/officeDocument/2006/relationships/image" Target="../media/image2.png"/><Relationship Id="rId2" Type="http://schemas.openxmlformats.org/officeDocument/2006/relationships/tags" Target="../tags/tag236.xml"/><Relationship Id="rId11" Type="http://schemas.openxmlformats.org/officeDocument/2006/relationships/vmlDrawing" Target="../drawings/vmlDrawing3.vml"/><Relationship Id="rId10" Type="http://schemas.openxmlformats.org/officeDocument/2006/relationships/slideLayout" Target="../slideLayouts/slideLayout2.xml"/><Relationship Id="rId1" Type="http://schemas.openxmlformats.org/officeDocument/2006/relationships/tags" Target="../tags/tag235.xml"/></Relationships>
</file>

<file path=ppt/slides/_rels/slide46.xml.rels><?xml version="1.0" encoding="UTF-8" standalone="yes"?>
<Relationships xmlns="http://schemas.openxmlformats.org/package/2006/relationships"><Relationship Id="rId9" Type="http://schemas.openxmlformats.org/officeDocument/2006/relationships/image" Target="../media/image14.emf"/><Relationship Id="rId8" Type="http://schemas.openxmlformats.org/officeDocument/2006/relationships/oleObject" Target="../embeddings/oleObject4.bin"/><Relationship Id="rId7" Type="http://schemas.openxmlformats.org/officeDocument/2006/relationships/tags" Target="../tags/tag244.xml"/><Relationship Id="rId6" Type="http://schemas.openxmlformats.org/officeDocument/2006/relationships/tags" Target="../tags/tag243.xml"/><Relationship Id="rId5" Type="http://schemas.openxmlformats.org/officeDocument/2006/relationships/image" Target="../media/image3.png"/><Relationship Id="rId4" Type="http://schemas.openxmlformats.org/officeDocument/2006/relationships/tags" Target="../tags/tag242.xml"/><Relationship Id="rId3" Type="http://schemas.openxmlformats.org/officeDocument/2006/relationships/image" Target="../media/image2.png"/><Relationship Id="rId2" Type="http://schemas.openxmlformats.org/officeDocument/2006/relationships/tags" Target="../tags/tag241.xml"/><Relationship Id="rId11" Type="http://schemas.openxmlformats.org/officeDocument/2006/relationships/vmlDrawing" Target="../drawings/vmlDrawing4.vml"/><Relationship Id="rId10" Type="http://schemas.openxmlformats.org/officeDocument/2006/relationships/slideLayout" Target="../slideLayouts/slideLayout2.xml"/><Relationship Id="rId1" Type="http://schemas.openxmlformats.org/officeDocument/2006/relationships/tags" Target="../tags/tag240.xml"/></Relationships>
</file>

<file path=ppt/slides/_rels/slide4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tags" Target="../tags/tag246.xml"/><Relationship Id="rId3" Type="http://schemas.openxmlformats.org/officeDocument/2006/relationships/tags" Target="../tags/tag245.xml"/><Relationship Id="rId2" Type="http://schemas.openxmlformats.org/officeDocument/2006/relationships/image" Target="../media/image3.png"/><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9" Type="http://schemas.openxmlformats.org/officeDocument/2006/relationships/image" Target="../media/image17.jpeg"/><Relationship Id="rId8" Type="http://schemas.openxmlformats.org/officeDocument/2006/relationships/image" Target="../media/image16.jpeg"/><Relationship Id="rId7" Type="http://schemas.openxmlformats.org/officeDocument/2006/relationships/image" Target="../media/image15.jpeg"/><Relationship Id="rId6" Type="http://schemas.openxmlformats.org/officeDocument/2006/relationships/tags" Target="../tags/tag252.xml"/><Relationship Id="rId5" Type="http://schemas.openxmlformats.org/officeDocument/2006/relationships/image" Target="../media/image3.png"/><Relationship Id="rId4" Type="http://schemas.openxmlformats.org/officeDocument/2006/relationships/tags" Target="../tags/tag251.xml"/><Relationship Id="rId3" Type="http://schemas.openxmlformats.org/officeDocument/2006/relationships/image" Target="../media/image2.png"/><Relationship Id="rId2" Type="http://schemas.openxmlformats.org/officeDocument/2006/relationships/tags" Target="../tags/tag250.xml"/><Relationship Id="rId11" Type="http://schemas.openxmlformats.org/officeDocument/2006/relationships/slideLayout" Target="../slideLayouts/slideLayout2.xml"/><Relationship Id="rId10" Type="http://schemas.openxmlformats.org/officeDocument/2006/relationships/tags" Target="../tags/tag253.xml"/><Relationship Id="rId1" Type="http://schemas.openxmlformats.org/officeDocument/2006/relationships/tags" Target="../tags/tag249.xml"/></Relationships>
</file>

<file path=ppt/slides/_rels/slide4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258.xml"/><Relationship Id="rId6" Type="http://schemas.openxmlformats.org/officeDocument/2006/relationships/tags" Target="../tags/tag257.xml"/><Relationship Id="rId5" Type="http://schemas.openxmlformats.org/officeDocument/2006/relationships/image" Target="../media/image3.png"/><Relationship Id="rId4" Type="http://schemas.openxmlformats.org/officeDocument/2006/relationships/tags" Target="../tags/tag256.xml"/><Relationship Id="rId3" Type="http://schemas.openxmlformats.org/officeDocument/2006/relationships/image" Target="../media/image2.png"/><Relationship Id="rId2" Type="http://schemas.openxmlformats.org/officeDocument/2006/relationships/tags" Target="../tags/tag255.xml"/><Relationship Id="rId1" Type="http://schemas.openxmlformats.org/officeDocument/2006/relationships/tags" Target="../tags/tag254.xml"/></Relationships>
</file>

<file path=ppt/slides/_rels/slide5.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image" Target="../media/image4.png"/><Relationship Id="rId7" Type="http://schemas.openxmlformats.org/officeDocument/2006/relationships/tags" Target="../tags/tag24.xml"/><Relationship Id="rId6" Type="http://schemas.openxmlformats.org/officeDocument/2006/relationships/image" Target="../media/image3.png"/><Relationship Id="rId5" Type="http://schemas.openxmlformats.org/officeDocument/2006/relationships/tags" Target="../tags/tag23.xml"/><Relationship Id="rId4" Type="http://schemas.openxmlformats.org/officeDocument/2006/relationships/image" Target="../media/image2.png"/><Relationship Id="rId3" Type="http://schemas.openxmlformats.org/officeDocument/2006/relationships/tags" Target="../tags/tag22.xml"/><Relationship Id="rId2" Type="http://schemas.openxmlformats.org/officeDocument/2006/relationships/tags" Target="../tags/tag21.xml"/><Relationship Id="rId11" Type="http://schemas.openxmlformats.org/officeDocument/2006/relationships/notesSlide" Target="../notesSlides/notesSlide2.xml"/><Relationship Id="rId10" Type="http://schemas.openxmlformats.org/officeDocument/2006/relationships/slideLayout" Target="../slideLayouts/slideLayout2.xml"/><Relationship Id="rId1" Type="http://schemas.openxmlformats.org/officeDocument/2006/relationships/tags" Target="../tags/tag20.xml"/></Relationships>
</file>

<file path=ppt/slides/_rels/slide50.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tags" Target="../tags/tag264.xml"/><Relationship Id="rId7" Type="http://schemas.openxmlformats.org/officeDocument/2006/relationships/tags" Target="../tags/tag263.xml"/><Relationship Id="rId6" Type="http://schemas.openxmlformats.org/officeDocument/2006/relationships/tags" Target="../tags/tag262.xml"/><Relationship Id="rId5" Type="http://schemas.openxmlformats.org/officeDocument/2006/relationships/image" Target="../media/image3.png"/><Relationship Id="rId4" Type="http://schemas.openxmlformats.org/officeDocument/2006/relationships/tags" Target="../tags/tag261.xml"/><Relationship Id="rId3" Type="http://schemas.openxmlformats.org/officeDocument/2006/relationships/image" Target="../media/image2.png"/><Relationship Id="rId2" Type="http://schemas.openxmlformats.org/officeDocument/2006/relationships/tags" Target="../tags/tag260.xml"/><Relationship Id="rId10" Type="http://schemas.openxmlformats.org/officeDocument/2006/relationships/slideLayout" Target="../slideLayouts/slideLayout2.xml"/><Relationship Id="rId1" Type="http://schemas.openxmlformats.org/officeDocument/2006/relationships/tags" Target="../tags/tag259.xml"/></Relationships>
</file>

<file path=ppt/slides/_rels/slide5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70.xml"/><Relationship Id="rId7" Type="http://schemas.openxmlformats.org/officeDocument/2006/relationships/tags" Target="../tags/tag269.xml"/><Relationship Id="rId6" Type="http://schemas.openxmlformats.org/officeDocument/2006/relationships/tags" Target="../tags/tag268.xml"/><Relationship Id="rId5" Type="http://schemas.openxmlformats.org/officeDocument/2006/relationships/image" Target="../media/image3.png"/><Relationship Id="rId4" Type="http://schemas.openxmlformats.org/officeDocument/2006/relationships/tags" Target="../tags/tag267.xml"/><Relationship Id="rId3" Type="http://schemas.openxmlformats.org/officeDocument/2006/relationships/image" Target="../media/image2.png"/><Relationship Id="rId2" Type="http://schemas.openxmlformats.org/officeDocument/2006/relationships/tags" Target="../tags/tag266.xml"/><Relationship Id="rId1" Type="http://schemas.openxmlformats.org/officeDocument/2006/relationships/tags" Target="../tags/tag265.xml"/></Relationships>
</file>

<file path=ppt/slides/_rels/slide52.xml.rels><?xml version="1.0" encoding="UTF-8" standalone="yes"?>
<Relationships xmlns="http://schemas.openxmlformats.org/package/2006/relationships"><Relationship Id="rId9" Type="http://schemas.openxmlformats.org/officeDocument/2006/relationships/image" Target="../media/image19.emf"/><Relationship Id="rId8" Type="http://schemas.openxmlformats.org/officeDocument/2006/relationships/oleObject" Target="../embeddings/oleObject5.bin"/><Relationship Id="rId7" Type="http://schemas.openxmlformats.org/officeDocument/2006/relationships/tags" Target="../tags/tag275.xml"/><Relationship Id="rId6" Type="http://schemas.openxmlformats.org/officeDocument/2006/relationships/tags" Target="../tags/tag274.xml"/><Relationship Id="rId5" Type="http://schemas.openxmlformats.org/officeDocument/2006/relationships/image" Target="../media/image3.png"/><Relationship Id="rId4" Type="http://schemas.openxmlformats.org/officeDocument/2006/relationships/tags" Target="../tags/tag273.xml"/><Relationship Id="rId3" Type="http://schemas.openxmlformats.org/officeDocument/2006/relationships/image" Target="../media/image2.png"/><Relationship Id="rId2" Type="http://schemas.openxmlformats.org/officeDocument/2006/relationships/tags" Target="../tags/tag272.xml"/><Relationship Id="rId11" Type="http://schemas.openxmlformats.org/officeDocument/2006/relationships/vmlDrawing" Target="../drawings/vmlDrawing5.vml"/><Relationship Id="rId10" Type="http://schemas.openxmlformats.org/officeDocument/2006/relationships/slideLayout" Target="../slideLayouts/slideLayout2.xml"/><Relationship Id="rId1" Type="http://schemas.openxmlformats.org/officeDocument/2006/relationships/tags" Target="../tags/tag271.xml"/></Relationships>
</file>

<file path=ppt/slides/_rels/slide5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image" Target="../media/image3.png"/><Relationship Id="rId4" Type="http://schemas.openxmlformats.org/officeDocument/2006/relationships/tags" Target="../tags/tag278.xml"/><Relationship Id="rId3" Type="http://schemas.openxmlformats.org/officeDocument/2006/relationships/image" Target="../media/image2.png"/><Relationship Id="rId2" Type="http://schemas.openxmlformats.org/officeDocument/2006/relationships/tags" Target="../tags/tag277.xml"/><Relationship Id="rId1" Type="http://schemas.openxmlformats.org/officeDocument/2006/relationships/tags" Target="../tags/tag276.xml"/></Relationships>
</file>

<file path=ppt/slides/_rels/slide54.xml.rels><?xml version="1.0" encoding="UTF-8" standalone="yes"?>
<Relationships xmlns="http://schemas.openxmlformats.org/package/2006/relationships"><Relationship Id="rId9" Type="http://schemas.openxmlformats.org/officeDocument/2006/relationships/image" Target="../media/image20.emf"/><Relationship Id="rId8" Type="http://schemas.openxmlformats.org/officeDocument/2006/relationships/oleObject" Target="../embeddings/oleObject6.bin"/><Relationship Id="rId7" Type="http://schemas.openxmlformats.org/officeDocument/2006/relationships/tags" Target="../tags/tag286.xml"/><Relationship Id="rId6" Type="http://schemas.openxmlformats.org/officeDocument/2006/relationships/tags" Target="../tags/tag285.xml"/><Relationship Id="rId5" Type="http://schemas.openxmlformats.org/officeDocument/2006/relationships/image" Target="../media/image3.png"/><Relationship Id="rId4" Type="http://schemas.openxmlformats.org/officeDocument/2006/relationships/tags" Target="../tags/tag284.xml"/><Relationship Id="rId3" Type="http://schemas.openxmlformats.org/officeDocument/2006/relationships/image" Target="../media/image2.png"/><Relationship Id="rId2" Type="http://schemas.openxmlformats.org/officeDocument/2006/relationships/tags" Target="../tags/tag283.xml"/><Relationship Id="rId11" Type="http://schemas.openxmlformats.org/officeDocument/2006/relationships/vmlDrawing" Target="../drawings/vmlDrawing6.vml"/><Relationship Id="rId10" Type="http://schemas.openxmlformats.org/officeDocument/2006/relationships/slideLayout" Target="../slideLayouts/slideLayout2.xml"/><Relationship Id="rId1" Type="http://schemas.openxmlformats.org/officeDocument/2006/relationships/tags" Target="../tags/tag282.xml"/></Relationships>
</file>

<file path=ppt/slides/_rels/slide55.xml.rels><?xml version="1.0" encoding="UTF-8" standalone="yes"?>
<Relationships xmlns="http://schemas.openxmlformats.org/package/2006/relationships"><Relationship Id="rId9" Type="http://schemas.openxmlformats.org/officeDocument/2006/relationships/tags" Target="../tags/tag293.xml"/><Relationship Id="rId8" Type="http://schemas.openxmlformats.org/officeDocument/2006/relationships/tags" Target="../tags/tag292.xml"/><Relationship Id="rId7" Type="http://schemas.openxmlformats.org/officeDocument/2006/relationships/tags" Target="../tags/tag291.xml"/><Relationship Id="rId6" Type="http://schemas.openxmlformats.org/officeDocument/2006/relationships/tags" Target="../tags/tag290.xml"/><Relationship Id="rId5" Type="http://schemas.openxmlformats.org/officeDocument/2006/relationships/image" Target="../media/image3.png"/><Relationship Id="rId4" Type="http://schemas.openxmlformats.org/officeDocument/2006/relationships/tags" Target="../tags/tag289.xml"/><Relationship Id="rId3" Type="http://schemas.openxmlformats.org/officeDocument/2006/relationships/image" Target="../media/image2.png"/><Relationship Id="rId2" Type="http://schemas.openxmlformats.org/officeDocument/2006/relationships/tags" Target="../tags/tag288.xml"/><Relationship Id="rId10" Type="http://schemas.openxmlformats.org/officeDocument/2006/relationships/slideLayout" Target="../slideLayouts/slideLayout2.xml"/><Relationship Id="rId1" Type="http://schemas.openxmlformats.org/officeDocument/2006/relationships/tags" Target="../tags/tag287.xml"/></Relationships>
</file>

<file path=ppt/slides/_rels/slide56.xml.rels><?xml version="1.0" encoding="UTF-8" standalone="yes"?>
<Relationships xmlns="http://schemas.openxmlformats.org/package/2006/relationships"><Relationship Id="rId9" Type="http://schemas.openxmlformats.org/officeDocument/2006/relationships/tags" Target="../tags/tag300.xml"/><Relationship Id="rId8" Type="http://schemas.openxmlformats.org/officeDocument/2006/relationships/tags" Target="../tags/tag299.xml"/><Relationship Id="rId7" Type="http://schemas.openxmlformats.org/officeDocument/2006/relationships/tags" Target="../tags/tag298.xml"/><Relationship Id="rId6" Type="http://schemas.openxmlformats.org/officeDocument/2006/relationships/tags" Target="../tags/tag297.xml"/><Relationship Id="rId5" Type="http://schemas.openxmlformats.org/officeDocument/2006/relationships/image" Target="../media/image3.png"/><Relationship Id="rId4" Type="http://schemas.openxmlformats.org/officeDocument/2006/relationships/tags" Target="../tags/tag296.xml"/><Relationship Id="rId3" Type="http://schemas.openxmlformats.org/officeDocument/2006/relationships/image" Target="../media/image2.png"/><Relationship Id="rId2" Type="http://schemas.openxmlformats.org/officeDocument/2006/relationships/tags" Target="../tags/tag295.xml"/><Relationship Id="rId10" Type="http://schemas.openxmlformats.org/officeDocument/2006/relationships/slideLayout" Target="../slideLayouts/slideLayout2.xml"/><Relationship Id="rId1" Type="http://schemas.openxmlformats.org/officeDocument/2006/relationships/tags" Target="../tags/tag294.xml"/></Relationships>
</file>

<file path=ppt/slides/_rels/slide5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304.xml"/><Relationship Id="rId5" Type="http://schemas.openxmlformats.org/officeDocument/2006/relationships/tags" Target="../tags/tag303.xml"/><Relationship Id="rId4" Type="http://schemas.openxmlformats.org/officeDocument/2006/relationships/tags" Target="../tags/tag302.xml"/><Relationship Id="rId3" Type="http://schemas.openxmlformats.org/officeDocument/2006/relationships/tags" Target="../tags/tag301.xml"/><Relationship Id="rId2" Type="http://schemas.openxmlformats.org/officeDocument/2006/relationships/image" Target="../media/image3.png"/><Relationship Id="rId1" Type="http://schemas.openxmlformats.org/officeDocument/2006/relationships/image" Target="../media/image2.png"/></Relationships>
</file>

<file path=ppt/slides/_rels/slide58.xml.rels><?xml version="1.0" encoding="UTF-8" standalone="yes"?>
<Relationships xmlns="http://schemas.openxmlformats.org/package/2006/relationships"><Relationship Id="rId9" Type="http://schemas.openxmlformats.org/officeDocument/2006/relationships/tags" Target="../tags/tag311.xml"/><Relationship Id="rId8" Type="http://schemas.openxmlformats.org/officeDocument/2006/relationships/tags" Target="../tags/tag310.xml"/><Relationship Id="rId7" Type="http://schemas.openxmlformats.org/officeDocument/2006/relationships/tags" Target="../tags/tag309.xml"/><Relationship Id="rId6" Type="http://schemas.openxmlformats.org/officeDocument/2006/relationships/tags" Target="../tags/tag308.xml"/><Relationship Id="rId5" Type="http://schemas.openxmlformats.org/officeDocument/2006/relationships/image" Target="../media/image3.png"/><Relationship Id="rId4" Type="http://schemas.openxmlformats.org/officeDocument/2006/relationships/tags" Target="../tags/tag307.xml"/><Relationship Id="rId3" Type="http://schemas.openxmlformats.org/officeDocument/2006/relationships/image" Target="../media/image2.png"/><Relationship Id="rId2" Type="http://schemas.openxmlformats.org/officeDocument/2006/relationships/tags" Target="../tags/tag306.xml"/><Relationship Id="rId12" Type="http://schemas.openxmlformats.org/officeDocument/2006/relationships/slideLayout" Target="../slideLayouts/slideLayout2.xml"/><Relationship Id="rId11" Type="http://schemas.openxmlformats.org/officeDocument/2006/relationships/tags" Target="../tags/tag313.xml"/><Relationship Id="rId10" Type="http://schemas.openxmlformats.org/officeDocument/2006/relationships/tags" Target="../tags/tag312.xml"/><Relationship Id="rId1" Type="http://schemas.openxmlformats.org/officeDocument/2006/relationships/tags" Target="../tags/tag305.xml"/></Relationships>
</file>

<file path=ppt/slides/_rels/slide59.xml.rels><?xml version="1.0" encoding="UTF-8" standalone="yes"?>
<Relationships xmlns="http://schemas.openxmlformats.org/package/2006/relationships"><Relationship Id="rId9" Type="http://schemas.openxmlformats.org/officeDocument/2006/relationships/tags" Target="../tags/tag320.xml"/><Relationship Id="rId8" Type="http://schemas.openxmlformats.org/officeDocument/2006/relationships/tags" Target="../tags/tag319.xml"/><Relationship Id="rId7" Type="http://schemas.openxmlformats.org/officeDocument/2006/relationships/tags" Target="../tags/tag318.xml"/><Relationship Id="rId6" Type="http://schemas.openxmlformats.org/officeDocument/2006/relationships/tags" Target="../tags/tag317.xml"/><Relationship Id="rId5" Type="http://schemas.openxmlformats.org/officeDocument/2006/relationships/image" Target="../media/image3.png"/><Relationship Id="rId4" Type="http://schemas.openxmlformats.org/officeDocument/2006/relationships/tags" Target="../tags/tag316.xml"/><Relationship Id="rId3" Type="http://schemas.openxmlformats.org/officeDocument/2006/relationships/image" Target="../media/image2.png"/><Relationship Id="rId2" Type="http://schemas.openxmlformats.org/officeDocument/2006/relationships/tags" Target="../tags/tag315.xml"/><Relationship Id="rId11" Type="http://schemas.openxmlformats.org/officeDocument/2006/relationships/slideLayout" Target="../slideLayouts/slideLayout2.xml"/><Relationship Id="rId10" Type="http://schemas.openxmlformats.org/officeDocument/2006/relationships/image" Target="../media/image21.png"/><Relationship Id="rId1" Type="http://schemas.openxmlformats.org/officeDocument/2006/relationships/tags" Target="../tags/tag314.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image" Target="../media/image3.png"/><Relationship Id="rId5" Type="http://schemas.openxmlformats.org/officeDocument/2006/relationships/tags" Target="../tags/tag29.xml"/><Relationship Id="rId4" Type="http://schemas.openxmlformats.org/officeDocument/2006/relationships/image" Target="../media/image2.png"/><Relationship Id="rId3" Type="http://schemas.openxmlformats.org/officeDocument/2006/relationships/tags" Target="../tags/tag28.xml"/><Relationship Id="rId2" Type="http://schemas.openxmlformats.org/officeDocument/2006/relationships/tags" Target="../tags/tag27.xml"/><Relationship Id="rId10" Type="http://schemas.openxmlformats.org/officeDocument/2006/relationships/notesSlide" Target="../notesSlides/notesSlide3.xml"/><Relationship Id="rId1" Type="http://schemas.openxmlformats.org/officeDocument/2006/relationships/tags" Target="../tags/tag26.xml"/></Relationships>
</file>

<file path=ppt/slides/_rels/slide6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325.xml"/><Relationship Id="rId7" Type="http://schemas.openxmlformats.org/officeDocument/2006/relationships/tags" Target="../tags/tag324.xml"/><Relationship Id="rId6" Type="http://schemas.openxmlformats.org/officeDocument/2006/relationships/image" Target="../media/image3.png"/><Relationship Id="rId5" Type="http://schemas.openxmlformats.org/officeDocument/2006/relationships/tags" Target="../tags/tag323.xml"/><Relationship Id="rId4" Type="http://schemas.openxmlformats.org/officeDocument/2006/relationships/image" Target="../media/image2.png"/><Relationship Id="rId3" Type="http://schemas.openxmlformats.org/officeDocument/2006/relationships/tags" Target="../tags/tag322.xml"/><Relationship Id="rId2" Type="http://schemas.openxmlformats.org/officeDocument/2006/relationships/tags" Target="../tags/tag321.xml"/><Relationship Id="rId1" Type="http://schemas.openxmlformats.org/officeDocument/2006/relationships/image" Target="../media/image22.png"/></Relationships>
</file>

<file path=ppt/slides/_rels/slide6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331.xml"/><Relationship Id="rId7" Type="http://schemas.openxmlformats.org/officeDocument/2006/relationships/tags" Target="../tags/tag330.xml"/><Relationship Id="rId6" Type="http://schemas.openxmlformats.org/officeDocument/2006/relationships/tags" Target="../tags/tag329.xml"/><Relationship Id="rId5" Type="http://schemas.openxmlformats.org/officeDocument/2006/relationships/image" Target="../media/image3.png"/><Relationship Id="rId4" Type="http://schemas.openxmlformats.org/officeDocument/2006/relationships/tags" Target="../tags/tag328.xml"/><Relationship Id="rId3" Type="http://schemas.openxmlformats.org/officeDocument/2006/relationships/image" Target="../media/image2.png"/><Relationship Id="rId2" Type="http://schemas.openxmlformats.org/officeDocument/2006/relationships/tags" Target="../tags/tag327.xml"/><Relationship Id="rId1" Type="http://schemas.openxmlformats.org/officeDocument/2006/relationships/tags" Target="../tags/tag326.xml"/></Relationships>
</file>

<file path=ppt/slides/_rels/slide62.xml.rels><?xml version="1.0" encoding="UTF-8" standalone="yes"?>
<Relationships xmlns="http://schemas.openxmlformats.org/package/2006/relationships"><Relationship Id="rId9" Type="http://schemas.openxmlformats.org/officeDocument/2006/relationships/tags" Target="../tags/tag338.xml"/><Relationship Id="rId8" Type="http://schemas.openxmlformats.org/officeDocument/2006/relationships/tags" Target="../tags/tag337.xml"/><Relationship Id="rId7" Type="http://schemas.openxmlformats.org/officeDocument/2006/relationships/tags" Target="../tags/tag336.xml"/><Relationship Id="rId6" Type="http://schemas.openxmlformats.org/officeDocument/2006/relationships/tags" Target="../tags/tag335.xml"/><Relationship Id="rId5" Type="http://schemas.openxmlformats.org/officeDocument/2006/relationships/image" Target="../media/image3.png"/><Relationship Id="rId4" Type="http://schemas.openxmlformats.org/officeDocument/2006/relationships/tags" Target="../tags/tag334.xml"/><Relationship Id="rId3" Type="http://schemas.openxmlformats.org/officeDocument/2006/relationships/image" Target="../media/image2.png"/><Relationship Id="rId2" Type="http://schemas.openxmlformats.org/officeDocument/2006/relationships/tags" Target="../tags/tag333.xml"/><Relationship Id="rId10" Type="http://schemas.openxmlformats.org/officeDocument/2006/relationships/slideLayout" Target="../slideLayouts/slideLayout2.xml"/><Relationship Id="rId1" Type="http://schemas.openxmlformats.org/officeDocument/2006/relationships/tags" Target="../tags/tag332.xml"/></Relationships>
</file>

<file path=ppt/slides/_rels/slide6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343.xml"/><Relationship Id="rId6" Type="http://schemas.openxmlformats.org/officeDocument/2006/relationships/tags" Target="../tags/tag342.xml"/><Relationship Id="rId5" Type="http://schemas.openxmlformats.org/officeDocument/2006/relationships/image" Target="../media/image3.png"/><Relationship Id="rId4" Type="http://schemas.openxmlformats.org/officeDocument/2006/relationships/tags" Target="../tags/tag341.xml"/><Relationship Id="rId3" Type="http://schemas.openxmlformats.org/officeDocument/2006/relationships/image" Target="../media/image2.png"/><Relationship Id="rId2" Type="http://schemas.openxmlformats.org/officeDocument/2006/relationships/tags" Target="../tags/tag340.xml"/><Relationship Id="rId1" Type="http://schemas.openxmlformats.org/officeDocument/2006/relationships/tags" Target="../tags/tag339.xml"/></Relationships>
</file>

<file path=ppt/slides/_rels/slide6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349.xml"/><Relationship Id="rId7" Type="http://schemas.openxmlformats.org/officeDocument/2006/relationships/tags" Target="../tags/tag348.xml"/><Relationship Id="rId6" Type="http://schemas.openxmlformats.org/officeDocument/2006/relationships/tags" Target="../tags/tag347.xml"/><Relationship Id="rId5" Type="http://schemas.openxmlformats.org/officeDocument/2006/relationships/image" Target="../media/image3.png"/><Relationship Id="rId4" Type="http://schemas.openxmlformats.org/officeDocument/2006/relationships/tags" Target="../tags/tag346.xml"/><Relationship Id="rId3" Type="http://schemas.openxmlformats.org/officeDocument/2006/relationships/image" Target="../media/image2.png"/><Relationship Id="rId2" Type="http://schemas.openxmlformats.org/officeDocument/2006/relationships/tags" Target="../tags/tag345.xml"/><Relationship Id="rId1" Type="http://schemas.openxmlformats.org/officeDocument/2006/relationships/tags" Target="../tags/tag344.xml"/></Relationships>
</file>

<file path=ppt/slides/_rels/slide65.xml.rels><?xml version="1.0" encoding="UTF-8" standalone="yes"?>
<Relationships xmlns="http://schemas.openxmlformats.org/package/2006/relationships"><Relationship Id="rId9" Type="http://schemas.openxmlformats.org/officeDocument/2006/relationships/tags" Target="../tags/tag356.xml"/><Relationship Id="rId8" Type="http://schemas.openxmlformats.org/officeDocument/2006/relationships/tags" Target="../tags/tag355.xml"/><Relationship Id="rId7" Type="http://schemas.openxmlformats.org/officeDocument/2006/relationships/tags" Target="../tags/tag354.xml"/><Relationship Id="rId6" Type="http://schemas.openxmlformats.org/officeDocument/2006/relationships/tags" Target="../tags/tag353.xml"/><Relationship Id="rId5" Type="http://schemas.openxmlformats.org/officeDocument/2006/relationships/image" Target="../media/image3.png"/><Relationship Id="rId4" Type="http://schemas.openxmlformats.org/officeDocument/2006/relationships/tags" Target="../tags/tag352.xml"/><Relationship Id="rId3" Type="http://schemas.openxmlformats.org/officeDocument/2006/relationships/image" Target="../media/image2.png"/><Relationship Id="rId2" Type="http://schemas.openxmlformats.org/officeDocument/2006/relationships/tags" Target="../tags/tag351.xml"/><Relationship Id="rId13" Type="http://schemas.openxmlformats.org/officeDocument/2006/relationships/slideLayout" Target="../slideLayouts/slideLayout2.xml"/><Relationship Id="rId12" Type="http://schemas.openxmlformats.org/officeDocument/2006/relationships/tags" Target="../tags/tag359.xml"/><Relationship Id="rId11" Type="http://schemas.openxmlformats.org/officeDocument/2006/relationships/tags" Target="../tags/tag358.xml"/><Relationship Id="rId10" Type="http://schemas.openxmlformats.org/officeDocument/2006/relationships/tags" Target="../tags/tag357.xml"/><Relationship Id="rId1" Type="http://schemas.openxmlformats.org/officeDocument/2006/relationships/tags" Target="../tags/tag350.xml"/></Relationships>
</file>

<file path=ppt/slides/_rels/slide6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363.xml"/><Relationship Id="rId5" Type="http://schemas.openxmlformats.org/officeDocument/2006/relationships/tags" Target="../tags/tag362.xml"/><Relationship Id="rId4" Type="http://schemas.openxmlformats.org/officeDocument/2006/relationships/tags" Target="../tags/tag361.xml"/><Relationship Id="rId3" Type="http://schemas.openxmlformats.org/officeDocument/2006/relationships/tags" Target="../tags/tag360.xml"/><Relationship Id="rId2" Type="http://schemas.openxmlformats.org/officeDocument/2006/relationships/image" Target="../media/image3.png"/><Relationship Id="rId1" Type="http://schemas.openxmlformats.org/officeDocument/2006/relationships/image" Target="../media/image2.png"/></Relationships>
</file>

<file path=ppt/slides/_rels/slide6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368.xml"/><Relationship Id="rId6" Type="http://schemas.openxmlformats.org/officeDocument/2006/relationships/tags" Target="../tags/tag367.xml"/><Relationship Id="rId5" Type="http://schemas.openxmlformats.org/officeDocument/2006/relationships/image" Target="../media/image3.png"/><Relationship Id="rId4" Type="http://schemas.openxmlformats.org/officeDocument/2006/relationships/tags" Target="../tags/tag366.xml"/><Relationship Id="rId3" Type="http://schemas.openxmlformats.org/officeDocument/2006/relationships/image" Target="../media/image2.png"/><Relationship Id="rId2" Type="http://schemas.openxmlformats.org/officeDocument/2006/relationships/tags" Target="../tags/tag365.xml"/><Relationship Id="rId1" Type="http://schemas.openxmlformats.org/officeDocument/2006/relationships/tags" Target="../tags/tag364.xml"/></Relationships>
</file>

<file path=ppt/slides/_rels/slide6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3.png"/><Relationship Id="rId7" Type="http://schemas.openxmlformats.org/officeDocument/2006/relationships/tags" Target="../tags/tag373.xml"/><Relationship Id="rId6" Type="http://schemas.openxmlformats.org/officeDocument/2006/relationships/tags" Target="../tags/tag372.xml"/><Relationship Id="rId5" Type="http://schemas.openxmlformats.org/officeDocument/2006/relationships/image" Target="../media/image3.png"/><Relationship Id="rId4" Type="http://schemas.openxmlformats.org/officeDocument/2006/relationships/tags" Target="../tags/tag371.xml"/><Relationship Id="rId3" Type="http://schemas.openxmlformats.org/officeDocument/2006/relationships/image" Target="../media/image2.png"/><Relationship Id="rId2" Type="http://schemas.openxmlformats.org/officeDocument/2006/relationships/tags" Target="../tags/tag370.xml"/><Relationship Id="rId1" Type="http://schemas.openxmlformats.org/officeDocument/2006/relationships/tags" Target="../tags/tag369.xml"/></Relationships>
</file>

<file path=ppt/slides/_rels/slide69.xml.rels><?xml version="1.0" encoding="UTF-8" standalone="yes"?>
<Relationships xmlns="http://schemas.openxmlformats.org/package/2006/relationships"><Relationship Id="rId9" Type="http://schemas.openxmlformats.org/officeDocument/2006/relationships/tags" Target="../tags/tag380.xml"/><Relationship Id="rId8" Type="http://schemas.openxmlformats.org/officeDocument/2006/relationships/tags" Target="../tags/tag379.xml"/><Relationship Id="rId7" Type="http://schemas.openxmlformats.org/officeDocument/2006/relationships/tags" Target="../tags/tag378.xml"/><Relationship Id="rId6" Type="http://schemas.openxmlformats.org/officeDocument/2006/relationships/tags" Target="../tags/tag377.xml"/><Relationship Id="rId5" Type="http://schemas.openxmlformats.org/officeDocument/2006/relationships/image" Target="../media/image3.png"/><Relationship Id="rId4" Type="http://schemas.openxmlformats.org/officeDocument/2006/relationships/tags" Target="../tags/tag376.xml"/><Relationship Id="rId3" Type="http://schemas.openxmlformats.org/officeDocument/2006/relationships/image" Target="../media/image2.png"/><Relationship Id="rId2" Type="http://schemas.openxmlformats.org/officeDocument/2006/relationships/tags" Target="../tags/tag375.xml"/><Relationship Id="rId10" Type="http://schemas.openxmlformats.org/officeDocument/2006/relationships/slideLayout" Target="../slideLayouts/slideLayout2.xml"/><Relationship Id="rId1" Type="http://schemas.openxmlformats.org/officeDocument/2006/relationships/tags" Target="../tags/tag374.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jpeg"/><Relationship Id="rId7" Type="http://schemas.openxmlformats.org/officeDocument/2006/relationships/tags" Target="../tags/tag36.xml"/><Relationship Id="rId6" Type="http://schemas.openxmlformats.org/officeDocument/2006/relationships/image" Target="../media/image3.png"/><Relationship Id="rId5" Type="http://schemas.openxmlformats.org/officeDocument/2006/relationships/tags" Target="../tags/tag35.xml"/><Relationship Id="rId4" Type="http://schemas.openxmlformats.org/officeDocument/2006/relationships/image" Target="../media/image2.png"/><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70.xml.rels><?xml version="1.0" encoding="UTF-8" standalone="yes"?>
<Relationships xmlns="http://schemas.openxmlformats.org/package/2006/relationships"><Relationship Id="rId9" Type="http://schemas.openxmlformats.org/officeDocument/2006/relationships/tags" Target="../tags/tag385.xml"/><Relationship Id="rId8" Type="http://schemas.openxmlformats.org/officeDocument/2006/relationships/image" Target="../media/image24.emf"/><Relationship Id="rId7" Type="http://schemas.openxmlformats.org/officeDocument/2006/relationships/oleObject" Target="../embeddings/oleObject7.bin"/><Relationship Id="rId6" Type="http://schemas.openxmlformats.org/officeDocument/2006/relationships/tags" Target="../tags/tag384.xml"/><Relationship Id="rId5" Type="http://schemas.openxmlformats.org/officeDocument/2006/relationships/image" Target="../media/image3.png"/><Relationship Id="rId4" Type="http://schemas.openxmlformats.org/officeDocument/2006/relationships/tags" Target="../tags/tag383.xml"/><Relationship Id="rId3" Type="http://schemas.openxmlformats.org/officeDocument/2006/relationships/image" Target="../media/image2.png"/><Relationship Id="rId2" Type="http://schemas.openxmlformats.org/officeDocument/2006/relationships/tags" Target="../tags/tag382.xml"/><Relationship Id="rId15" Type="http://schemas.openxmlformats.org/officeDocument/2006/relationships/vmlDrawing" Target="../drawings/vmlDrawing7.vml"/><Relationship Id="rId14" Type="http://schemas.openxmlformats.org/officeDocument/2006/relationships/slideLayout" Target="../slideLayouts/slideLayout2.xml"/><Relationship Id="rId13" Type="http://schemas.openxmlformats.org/officeDocument/2006/relationships/tags" Target="../tags/tag389.xml"/><Relationship Id="rId12" Type="http://schemas.openxmlformats.org/officeDocument/2006/relationships/tags" Target="../tags/tag388.xml"/><Relationship Id="rId11" Type="http://schemas.openxmlformats.org/officeDocument/2006/relationships/tags" Target="../tags/tag387.xml"/><Relationship Id="rId10" Type="http://schemas.openxmlformats.org/officeDocument/2006/relationships/tags" Target="../tags/tag386.xml"/><Relationship Id="rId1" Type="http://schemas.openxmlformats.org/officeDocument/2006/relationships/tags" Target="../tags/tag381.xml"/></Relationships>
</file>

<file path=ppt/slides/_rels/slide71.xml.rels><?xml version="1.0" encoding="UTF-8" standalone="yes"?>
<Relationships xmlns="http://schemas.openxmlformats.org/package/2006/relationships"><Relationship Id="rId9" Type="http://schemas.openxmlformats.org/officeDocument/2006/relationships/tags" Target="../tags/tag394.xml"/><Relationship Id="rId8" Type="http://schemas.openxmlformats.org/officeDocument/2006/relationships/image" Target="../media/image25.emf"/><Relationship Id="rId7" Type="http://schemas.openxmlformats.org/officeDocument/2006/relationships/oleObject" Target="../embeddings/oleObject8.bin"/><Relationship Id="rId6" Type="http://schemas.openxmlformats.org/officeDocument/2006/relationships/tags" Target="../tags/tag393.xml"/><Relationship Id="rId5" Type="http://schemas.openxmlformats.org/officeDocument/2006/relationships/image" Target="../media/image3.png"/><Relationship Id="rId4" Type="http://schemas.openxmlformats.org/officeDocument/2006/relationships/tags" Target="../tags/tag392.xml"/><Relationship Id="rId3" Type="http://schemas.openxmlformats.org/officeDocument/2006/relationships/image" Target="../media/image2.png"/><Relationship Id="rId2" Type="http://schemas.openxmlformats.org/officeDocument/2006/relationships/tags" Target="../tags/tag391.xml"/><Relationship Id="rId11" Type="http://schemas.openxmlformats.org/officeDocument/2006/relationships/vmlDrawing" Target="../drawings/vmlDrawing8.vml"/><Relationship Id="rId10" Type="http://schemas.openxmlformats.org/officeDocument/2006/relationships/slideLayout" Target="../slideLayouts/slideLayout2.xml"/><Relationship Id="rId1" Type="http://schemas.openxmlformats.org/officeDocument/2006/relationships/tags" Target="../tags/tag390.xml"/></Relationships>
</file>

<file path=ppt/slides/_rels/slide72.xml.rels><?xml version="1.0" encoding="UTF-8" standalone="yes"?>
<Relationships xmlns="http://schemas.openxmlformats.org/package/2006/relationships"><Relationship Id="rId9" Type="http://schemas.openxmlformats.org/officeDocument/2006/relationships/tags" Target="../tags/tag401.xml"/><Relationship Id="rId8" Type="http://schemas.openxmlformats.org/officeDocument/2006/relationships/tags" Target="../tags/tag400.xml"/><Relationship Id="rId7" Type="http://schemas.openxmlformats.org/officeDocument/2006/relationships/tags" Target="../tags/tag399.xml"/><Relationship Id="rId6" Type="http://schemas.openxmlformats.org/officeDocument/2006/relationships/tags" Target="../tags/tag398.xml"/><Relationship Id="rId5" Type="http://schemas.openxmlformats.org/officeDocument/2006/relationships/image" Target="../media/image3.png"/><Relationship Id="rId4" Type="http://schemas.openxmlformats.org/officeDocument/2006/relationships/tags" Target="../tags/tag397.xml"/><Relationship Id="rId3" Type="http://schemas.openxmlformats.org/officeDocument/2006/relationships/image" Target="../media/image2.png"/><Relationship Id="rId2" Type="http://schemas.openxmlformats.org/officeDocument/2006/relationships/tags" Target="../tags/tag396.xml"/><Relationship Id="rId12" Type="http://schemas.openxmlformats.org/officeDocument/2006/relationships/slideLayout" Target="../slideLayouts/slideLayout2.xml"/><Relationship Id="rId11" Type="http://schemas.openxmlformats.org/officeDocument/2006/relationships/tags" Target="../tags/tag403.xml"/><Relationship Id="rId10" Type="http://schemas.openxmlformats.org/officeDocument/2006/relationships/tags" Target="../tags/tag402.xml"/><Relationship Id="rId1" Type="http://schemas.openxmlformats.org/officeDocument/2006/relationships/tags" Target="../tags/tag395.xml"/></Relationships>
</file>

<file path=ppt/slides/_rels/slide73.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tags" Target="../tags/tag408.xml"/><Relationship Id="rId7" Type="http://schemas.openxmlformats.org/officeDocument/2006/relationships/image" Target="../media/image26.png"/><Relationship Id="rId6" Type="http://schemas.openxmlformats.org/officeDocument/2006/relationships/tags" Target="../tags/tag407.xml"/><Relationship Id="rId5" Type="http://schemas.openxmlformats.org/officeDocument/2006/relationships/image" Target="../media/image3.png"/><Relationship Id="rId4" Type="http://schemas.openxmlformats.org/officeDocument/2006/relationships/tags" Target="../tags/tag406.xml"/><Relationship Id="rId3" Type="http://schemas.openxmlformats.org/officeDocument/2006/relationships/image" Target="../media/image2.png"/><Relationship Id="rId2" Type="http://schemas.openxmlformats.org/officeDocument/2006/relationships/tags" Target="../tags/tag405.xml"/><Relationship Id="rId12" Type="http://schemas.openxmlformats.org/officeDocument/2006/relationships/slideLayout" Target="../slideLayouts/slideLayout2.xml"/><Relationship Id="rId11" Type="http://schemas.openxmlformats.org/officeDocument/2006/relationships/image" Target="../media/image28.png"/><Relationship Id="rId10" Type="http://schemas.openxmlformats.org/officeDocument/2006/relationships/tags" Target="../tags/tag409.xml"/><Relationship Id="rId1" Type="http://schemas.openxmlformats.org/officeDocument/2006/relationships/tags" Target="../tags/tag404.xml"/></Relationships>
</file>

<file path=ppt/slides/_rels/slide74.xml.rels><?xml version="1.0" encoding="UTF-8" standalone="yes"?>
<Relationships xmlns="http://schemas.openxmlformats.org/package/2006/relationships"><Relationship Id="rId9" Type="http://schemas.openxmlformats.org/officeDocument/2006/relationships/tags" Target="../tags/tag416.xml"/><Relationship Id="rId8" Type="http://schemas.openxmlformats.org/officeDocument/2006/relationships/tags" Target="../tags/tag415.xml"/><Relationship Id="rId7" Type="http://schemas.openxmlformats.org/officeDocument/2006/relationships/tags" Target="../tags/tag414.xml"/><Relationship Id="rId6" Type="http://schemas.openxmlformats.org/officeDocument/2006/relationships/tags" Target="../tags/tag413.xml"/><Relationship Id="rId5" Type="http://schemas.openxmlformats.org/officeDocument/2006/relationships/image" Target="../media/image3.png"/><Relationship Id="rId4" Type="http://schemas.openxmlformats.org/officeDocument/2006/relationships/tags" Target="../tags/tag412.xml"/><Relationship Id="rId35" Type="http://schemas.openxmlformats.org/officeDocument/2006/relationships/slideLayout" Target="../slideLayouts/slideLayout2.xml"/><Relationship Id="rId34" Type="http://schemas.openxmlformats.org/officeDocument/2006/relationships/tags" Target="../tags/tag441.xml"/><Relationship Id="rId33" Type="http://schemas.openxmlformats.org/officeDocument/2006/relationships/tags" Target="../tags/tag440.xml"/><Relationship Id="rId32" Type="http://schemas.openxmlformats.org/officeDocument/2006/relationships/tags" Target="../tags/tag439.xml"/><Relationship Id="rId31" Type="http://schemas.openxmlformats.org/officeDocument/2006/relationships/tags" Target="../tags/tag438.xml"/><Relationship Id="rId30" Type="http://schemas.openxmlformats.org/officeDocument/2006/relationships/tags" Target="../tags/tag437.xml"/><Relationship Id="rId3" Type="http://schemas.openxmlformats.org/officeDocument/2006/relationships/image" Target="../media/image2.png"/><Relationship Id="rId29" Type="http://schemas.openxmlformats.org/officeDocument/2006/relationships/tags" Target="../tags/tag436.xml"/><Relationship Id="rId28" Type="http://schemas.openxmlformats.org/officeDocument/2006/relationships/tags" Target="../tags/tag435.xml"/><Relationship Id="rId27" Type="http://schemas.openxmlformats.org/officeDocument/2006/relationships/tags" Target="../tags/tag434.xml"/><Relationship Id="rId26" Type="http://schemas.openxmlformats.org/officeDocument/2006/relationships/tags" Target="../tags/tag433.xml"/><Relationship Id="rId25" Type="http://schemas.openxmlformats.org/officeDocument/2006/relationships/tags" Target="../tags/tag432.xml"/><Relationship Id="rId24" Type="http://schemas.openxmlformats.org/officeDocument/2006/relationships/tags" Target="../tags/tag431.xml"/><Relationship Id="rId23" Type="http://schemas.openxmlformats.org/officeDocument/2006/relationships/tags" Target="../tags/tag430.xml"/><Relationship Id="rId22" Type="http://schemas.openxmlformats.org/officeDocument/2006/relationships/tags" Target="../tags/tag429.xml"/><Relationship Id="rId21" Type="http://schemas.openxmlformats.org/officeDocument/2006/relationships/tags" Target="../tags/tag428.xml"/><Relationship Id="rId20" Type="http://schemas.openxmlformats.org/officeDocument/2006/relationships/tags" Target="../tags/tag427.xml"/><Relationship Id="rId2" Type="http://schemas.openxmlformats.org/officeDocument/2006/relationships/tags" Target="../tags/tag411.xml"/><Relationship Id="rId19" Type="http://schemas.openxmlformats.org/officeDocument/2006/relationships/tags" Target="../tags/tag426.xml"/><Relationship Id="rId18" Type="http://schemas.openxmlformats.org/officeDocument/2006/relationships/tags" Target="../tags/tag425.xml"/><Relationship Id="rId17" Type="http://schemas.openxmlformats.org/officeDocument/2006/relationships/tags" Target="../tags/tag424.xml"/><Relationship Id="rId16" Type="http://schemas.openxmlformats.org/officeDocument/2006/relationships/tags" Target="../tags/tag423.xml"/><Relationship Id="rId15" Type="http://schemas.openxmlformats.org/officeDocument/2006/relationships/tags" Target="../tags/tag422.xml"/><Relationship Id="rId14" Type="http://schemas.openxmlformats.org/officeDocument/2006/relationships/tags" Target="../tags/tag421.xml"/><Relationship Id="rId13" Type="http://schemas.openxmlformats.org/officeDocument/2006/relationships/tags" Target="../tags/tag420.xml"/><Relationship Id="rId12" Type="http://schemas.openxmlformats.org/officeDocument/2006/relationships/tags" Target="../tags/tag419.xml"/><Relationship Id="rId11" Type="http://schemas.openxmlformats.org/officeDocument/2006/relationships/tags" Target="../tags/tag418.xml"/><Relationship Id="rId10" Type="http://schemas.openxmlformats.org/officeDocument/2006/relationships/tags" Target="../tags/tag417.xml"/><Relationship Id="rId1" Type="http://schemas.openxmlformats.org/officeDocument/2006/relationships/tags" Target="../tags/tag410.xml"/></Relationships>
</file>

<file path=ppt/slides/_rels/slide7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446.xml"/><Relationship Id="rId6" Type="http://schemas.openxmlformats.org/officeDocument/2006/relationships/tags" Target="../tags/tag445.xml"/><Relationship Id="rId5" Type="http://schemas.openxmlformats.org/officeDocument/2006/relationships/image" Target="../media/image3.png"/><Relationship Id="rId4" Type="http://schemas.openxmlformats.org/officeDocument/2006/relationships/tags" Target="../tags/tag444.xml"/><Relationship Id="rId3" Type="http://schemas.openxmlformats.org/officeDocument/2006/relationships/image" Target="../media/image2.png"/><Relationship Id="rId2" Type="http://schemas.openxmlformats.org/officeDocument/2006/relationships/tags" Target="../tags/tag443.xml"/><Relationship Id="rId1" Type="http://schemas.openxmlformats.org/officeDocument/2006/relationships/tags" Target="../tags/tag442.xml"/></Relationships>
</file>

<file path=ppt/slides/_rels/slide7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451.xml"/><Relationship Id="rId6" Type="http://schemas.openxmlformats.org/officeDocument/2006/relationships/tags" Target="../tags/tag450.xml"/><Relationship Id="rId5" Type="http://schemas.openxmlformats.org/officeDocument/2006/relationships/image" Target="../media/image3.png"/><Relationship Id="rId4" Type="http://schemas.openxmlformats.org/officeDocument/2006/relationships/tags" Target="../tags/tag449.xml"/><Relationship Id="rId3" Type="http://schemas.openxmlformats.org/officeDocument/2006/relationships/image" Target="../media/image2.png"/><Relationship Id="rId2" Type="http://schemas.openxmlformats.org/officeDocument/2006/relationships/tags" Target="../tags/tag448.xml"/><Relationship Id="rId1" Type="http://schemas.openxmlformats.org/officeDocument/2006/relationships/tags" Target="../tags/tag447.xml"/></Relationships>
</file>

<file path=ppt/slides/_rels/slide7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456.xml"/><Relationship Id="rId6" Type="http://schemas.openxmlformats.org/officeDocument/2006/relationships/tags" Target="../tags/tag455.xml"/><Relationship Id="rId5" Type="http://schemas.openxmlformats.org/officeDocument/2006/relationships/image" Target="../media/image3.png"/><Relationship Id="rId4" Type="http://schemas.openxmlformats.org/officeDocument/2006/relationships/tags" Target="../tags/tag454.xml"/><Relationship Id="rId3" Type="http://schemas.openxmlformats.org/officeDocument/2006/relationships/image" Target="../media/image2.png"/><Relationship Id="rId2" Type="http://schemas.openxmlformats.org/officeDocument/2006/relationships/tags" Target="../tags/tag453.xml"/><Relationship Id="rId1" Type="http://schemas.openxmlformats.org/officeDocument/2006/relationships/tags" Target="../tags/tag452.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5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image" Target="../media/image3.png"/><Relationship Id="rId5" Type="http://schemas.openxmlformats.org/officeDocument/2006/relationships/tags" Target="../tags/tag40.xml"/><Relationship Id="rId4" Type="http://schemas.openxmlformats.org/officeDocument/2006/relationships/image" Target="../media/image2.png"/><Relationship Id="rId3" Type="http://schemas.openxmlformats.org/officeDocument/2006/relationships/tags" Target="../tags/tag39.xml"/><Relationship Id="rId2" Type="http://schemas.openxmlformats.org/officeDocument/2006/relationships/tags" Target="../tags/tag38.xml"/><Relationship Id="rId10" Type="http://schemas.openxmlformats.org/officeDocument/2006/relationships/notesSlide" Target="../notesSlides/notesSlide4.xml"/><Relationship Id="rId1" Type="http://schemas.openxmlformats.org/officeDocument/2006/relationships/tags" Target="../tags/tag37.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47.xml"/><Relationship Id="rId6" Type="http://schemas.openxmlformats.org/officeDocument/2006/relationships/image" Target="../media/image3.png"/><Relationship Id="rId5" Type="http://schemas.openxmlformats.org/officeDocument/2006/relationships/tags" Target="../tags/tag46.xml"/><Relationship Id="rId4" Type="http://schemas.openxmlformats.org/officeDocument/2006/relationships/image" Target="../media/image2.png"/><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1790" y="299720"/>
            <a:ext cx="8467090" cy="6337935"/>
          </a:xfrm>
          <a:prstGeom prst="rect">
            <a:avLst/>
          </a:prstGeom>
          <a:solidFill>
            <a:srgbClr val="03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p>
        </p:txBody>
      </p:sp>
      <p:sp>
        <p:nvSpPr>
          <p:cNvPr id="5" name="矩形 4"/>
          <p:cNvSpPr/>
          <p:nvPr/>
        </p:nvSpPr>
        <p:spPr>
          <a:xfrm>
            <a:off x="920750" y="789940"/>
            <a:ext cx="7354570" cy="5358130"/>
          </a:xfrm>
          <a:prstGeom prst="rect">
            <a:avLst/>
          </a:prstGeom>
          <a:solidFill>
            <a:schemeClr val="bg1"/>
          </a:solidFill>
          <a:ln>
            <a:noFill/>
          </a:ln>
          <a:effectLst>
            <a:outerShdw blurRad="188232" sx="104000" sy="104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p>
        </p:txBody>
      </p:sp>
      <p:pic>
        <p:nvPicPr>
          <p:cNvPr id="1026" name="Picture 2" descr="西北工业大学- 维基百科，自由的百科全书"/>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71240" y="1012825"/>
            <a:ext cx="1831340" cy="183134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564055" y="2912193"/>
            <a:ext cx="6015888" cy="645160"/>
          </a:xfrm>
          <a:prstGeom prst="rect">
            <a:avLst/>
          </a:prstGeom>
          <a:noFill/>
        </p:spPr>
        <p:txBody>
          <a:bodyPr wrap="square" rtlCol="0">
            <a:spAutoFit/>
          </a:bodyPr>
          <a:lstStyle/>
          <a:p>
            <a:pPr algn="dist"/>
            <a:r>
              <a:rPr kumimoji="1" lang="zh-CN" altLang="en-US" sz="3600" b="1" dirty="0">
                <a:solidFill>
                  <a:srgbClr val="034DA0"/>
                </a:solidFill>
                <a:latin typeface="+mn-ea"/>
                <a:sym typeface="+mn-ea"/>
              </a:rPr>
              <a:t>面向对象编程与设计</a:t>
            </a:r>
            <a:endParaRPr kumimoji="1" lang="zh-CN" altLang="en-US" sz="3600" b="1" dirty="0">
              <a:solidFill>
                <a:srgbClr val="034DA0"/>
              </a:solidFill>
              <a:latin typeface="+mn-ea"/>
            </a:endParaRPr>
          </a:p>
        </p:txBody>
      </p:sp>
      <p:cxnSp>
        <p:nvCxnSpPr>
          <p:cNvPr id="8" name="直线连接符 7"/>
          <p:cNvCxnSpPr/>
          <p:nvPr/>
        </p:nvCxnSpPr>
        <p:spPr>
          <a:xfrm>
            <a:off x="1564055" y="3708551"/>
            <a:ext cx="592413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416685" y="3799205"/>
            <a:ext cx="6219190" cy="306705"/>
          </a:xfrm>
          <a:prstGeom prst="rect">
            <a:avLst/>
          </a:prstGeom>
          <a:noFill/>
        </p:spPr>
        <p:txBody>
          <a:bodyPr wrap="square" rtlCol="0">
            <a:spAutoFit/>
          </a:bodyPr>
          <a:lstStyle/>
          <a:p>
            <a:pPr algn="dist"/>
            <a:r>
              <a:rPr kumimoji="1" lang="en-US" altLang="zh-CN" sz="1400" b="1" kern="1000" dirty="0">
                <a:solidFill>
                  <a:schemeClr val="tx1">
                    <a:lumMod val="50000"/>
                    <a:lumOff val="50000"/>
                  </a:schemeClr>
                </a:solidFill>
                <a:uFillTx/>
              </a:rPr>
              <a:t>Object-Oriented</a:t>
            </a:r>
            <a:r>
              <a:rPr kumimoji="1" lang="zh-CN" altLang="en-US" sz="1400" b="1" kern="1000" dirty="0">
                <a:solidFill>
                  <a:schemeClr val="tx1">
                    <a:lumMod val="50000"/>
                    <a:lumOff val="50000"/>
                  </a:schemeClr>
                </a:solidFill>
                <a:uFillTx/>
              </a:rPr>
              <a:t> </a:t>
            </a:r>
            <a:r>
              <a:rPr kumimoji="1" lang="en-US" altLang="zh-CN" sz="1400" b="1" kern="1000" dirty="0">
                <a:solidFill>
                  <a:schemeClr val="tx1">
                    <a:lumMod val="50000"/>
                    <a:lumOff val="50000"/>
                  </a:schemeClr>
                </a:solidFill>
                <a:uFillTx/>
                <a:sym typeface="+mn-ea"/>
              </a:rPr>
              <a:t>Programming</a:t>
            </a:r>
            <a:r>
              <a:rPr kumimoji="1" lang="zh-CN" altLang="en-US" sz="1400" b="1" kern="1000" dirty="0">
                <a:solidFill>
                  <a:schemeClr val="tx1">
                    <a:lumMod val="50000"/>
                    <a:lumOff val="50000"/>
                  </a:schemeClr>
                </a:solidFill>
                <a:uFillTx/>
              </a:rPr>
              <a:t> </a:t>
            </a:r>
            <a:r>
              <a:rPr kumimoji="1" lang="en-US" altLang="zh-CN" sz="1400" b="1" kern="1000" dirty="0">
                <a:solidFill>
                  <a:schemeClr val="tx1">
                    <a:lumMod val="50000"/>
                    <a:lumOff val="50000"/>
                  </a:schemeClr>
                </a:solidFill>
                <a:uFillTx/>
              </a:rPr>
              <a:t>and</a:t>
            </a:r>
            <a:r>
              <a:rPr kumimoji="1" lang="zh-CN" altLang="en-US" sz="1400" b="1" kern="1000" dirty="0">
                <a:solidFill>
                  <a:schemeClr val="tx1">
                    <a:lumMod val="50000"/>
                    <a:lumOff val="50000"/>
                  </a:schemeClr>
                </a:solidFill>
                <a:uFillTx/>
              </a:rPr>
              <a:t> </a:t>
            </a:r>
            <a:r>
              <a:rPr kumimoji="1" lang="en-US" altLang="zh-CN" sz="1400" b="1" kern="1000" dirty="0">
                <a:solidFill>
                  <a:schemeClr val="tx1">
                    <a:lumMod val="50000"/>
                    <a:lumOff val="50000"/>
                  </a:schemeClr>
                </a:solidFill>
                <a:uFillTx/>
                <a:sym typeface="+mn-ea"/>
              </a:rPr>
              <a:t>Design</a:t>
            </a:r>
            <a:r>
              <a:rPr kumimoji="1" lang="zh-CN" altLang="en-US" sz="1400" b="1" kern="1000" dirty="0">
                <a:solidFill>
                  <a:schemeClr val="tx1">
                    <a:lumMod val="50000"/>
                    <a:lumOff val="50000"/>
                  </a:schemeClr>
                </a:solidFill>
                <a:uFillTx/>
              </a:rPr>
              <a:t> </a:t>
            </a:r>
            <a:endParaRPr kumimoji="1" lang="en-US" altLang="zh-CN" sz="1400" b="1" kern="1000" dirty="0">
              <a:solidFill>
                <a:schemeClr val="tx1">
                  <a:lumMod val="50000"/>
                  <a:lumOff val="50000"/>
                </a:schemeClr>
              </a:solidFill>
              <a:uFillTx/>
            </a:endParaRPr>
          </a:p>
        </p:txBody>
      </p:sp>
      <p:sp>
        <p:nvSpPr>
          <p:cNvPr id="10" name="文本框 9"/>
          <p:cNvSpPr txBox="1"/>
          <p:nvPr/>
        </p:nvSpPr>
        <p:spPr>
          <a:xfrm>
            <a:off x="1464945" y="4196715"/>
            <a:ext cx="6641465" cy="1753235"/>
          </a:xfrm>
          <a:prstGeom prst="rect">
            <a:avLst/>
          </a:prstGeom>
          <a:noFill/>
        </p:spPr>
        <p:txBody>
          <a:bodyPr wrap="square" rtlCol="0">
            <a:spAutoFit/>
          </a:bodyPr>
          <a:lstStyle/>
          <a:p>
            <a:pPr algn="ctr">
              <a:lnSpc>
                <a:spcPct val="150000"/>
              </a:lnSpc>
            </a:pPr>
            <a:r>
              <a:rPr kumimoji="1" lang="zh-CN" altLang="en-US" sz="2400" b="1" dirty="0">
                <a:solidFill>
                  <a:schemeClr val="tx1"/>
                </a:solidFill>
                <a:latin typeface="+mn-ea"/>
                <a:cs typeface="+mn-ea"/>
              </a:rPr>
              <a:t>王犇</a:t>
            </a:r>
            <a:r>
              <a:rPr kumimoji="1" lang="en-US" altLang="zh-CN" sz="2400" b="1" dirty="0">
                <a:solidFill>
                  <a:schemeClr val="tx1"/>
                </a:solidFill>
                <a:latin typeface="+mn-ea"/>
                <a:cs typeface="+mn-ea"/>
              </a:rPr>
              <a:t>      </a:t>
            </a:r>
            <a:r>
              <a:rPr kumimoji="1" lang="zh-CN" altLang="en-US" sz="2400" b="1" dirty="0">
                <a:solidFill>
                  <a:schemeClr val="tx1"/>
                </a:solidFill>
                <a:latin typeface="+mn-ea"/>
                <a:cs typeface="+mn-ea"/>
              </a:rPr>
              <a:t>石亦磊</a:t>
            </a:r>
            <a:endParaRPr kumimoji="1" lang="zh-CN" altLang="en-US" sz="2400" b="1" dirty="0">
              <a:solidFill>
                <a:schemeClr val="tx1"/>
              </a:solidFill>
              <a:latin typeface="+mn-ea"/>
              <a:cs typeface="+mn-ea"/>
            </a:endParaRPr>
          </a:p>
          <a:p>
            <a:pPr>
              <a:lnSpc>
                <a:spcPct val="150000"/>
              </a:lnSpc>
            </a:pPr>
            <a:r>
              <a:rPr kumimoji="1" lang="zh-CN" altLang="en-US" sz="2400" b="1" dirty="0">
                <a:solidFill>
                  <a:schemeClr val="tx1"/>
                </a:solidFill>
                <a:latin typeface="+mn-ea"/>
                <a:cs typeface="+mn-ea"/>
              </a:rPr>
              <a:t>邮箱：</a:t>
            </a:r>
            <a:r>
              <a:rPr kumimoji="1" lang="en-US" altLang="zh-CN" sz="2000" b="1" dirty="0">
                <a:solidFill>
                  <a:schemeClr val="tx1"/>
                </a:solidFill>
                <a:latin typeface="+mn-ea"/>
                <a:cs typeface="+mn-ea"/>
              </a:rPr>
              <a:t>wben    yilei_shi {@nwpu.edu.n}</a:t>
            </a:r>
            <a:endParaRPr kumimoji="1" lang="zh-CN" altLang="en-US" sz="2000" b="1" dirty="0">
              <a:solidFill>
                <a:schemeClr val="tx1"/>
              </a:solidFill>
              <a:latin typeface="+mn-ea"/>
              <a:cs typeface="+mn-ea"/>
            </a:endParaRPr>
          </a:p>
          <a:p>
            <a:pPr>
              <a:lnSpc>
                <a:spcPct val="150000"/>
              </a:lnSpc>
            </a:pPr>
            <a:r>
              <a:rPr kumimoji="1" lang="zh-CN" altLang="en-US" sz="2400" b="1" dirty="0">
                <a:solidFill>
                  <a:schemeClr val="tx1"/>
                </a:solidFill>
                <a:latin typeface="+mn-ea"/>
                <a:cs typeface="+mn-ea"/>
              </a:rPr>
              <a:t>手机：</a:t>
            </a:r>
            <a:r>
              <a:rPr kumimoji="1" lang="en-US" altLang="zh-CN" sz="2000" b="1" dirty="0">
                <a:solidFill>
                  <a:schemeClr val="tx1"/>
                </a:solidFill>
                <a:latin typeface="+mn-ea"/>
                <a:cs typeface="+mn-ea"/>
              </a:rPr>
              <a:t>13571490019    13564460874   </a:t>
            </a:r>
            <a:r>
              <a:rPr kumimoji="1" lang="en-US" altLang="zh-CN" sz="2000" b="1" dirty="0">
                <a:solidFill>
                  <a:schemeClr val="tx1">
                    <a:lumMod val="65000"/>
                    <a:lumOff val="35000"/>
                  </a:schemeClr>
                </a:solidFill>
                <a:latin typeface="+mn-ea"/>
                <a:cs typeface="+mn-ea"/>
              </a:rPr>
              <a:t> </a:t>
            </a:r>
            <a:endParaRPr kumimoji="1" lang="en-US" altLang="zh-CN" sz="2000" b="1" dirty="0">
              <a:solidFill>
                <a:schemeClr val="tx1">
                  <a:lumMod val="65000"/>
                  <a:lumOff val="35000"/>
                </a:schemeClr>
              </a:solidFill>
              <a:latin typeface="+mn-ea"/>
              <a:cs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473075" y="136842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dirty="0">
                <a:solidFill>
                  <a:srgbClr val="034DA0"/>
                </a:solidFill>
              </a:rPr>
              <a:t>设计模式的四要素</a:t>
            </a:r>
            <a:endParaRPr kumimoji="1" lang="en-US" altLang="zh-CN" sz="2800" dirty="0">
              <a:solidFill>
                <a:srgbClr val="034DA0"/>
              </a:solidFill>
            </a:endParaRP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3.1</a:t>
            </a:r>
            <a:r>
              <a:rPr kumimoji="1" lang="zh-CN" altLang="en-US" dirty="0">
                <a:solidFill>
                  <a:schemeClr val="bg1"/>
                </a:solidFill>
              </a:rPr>
              <a:t> 设计模式概述</a:t>
            </a:r>
            <a:r>
              <a:rPr kumimoji="1" lang="en-US" altLang="zh-CN" dirty="0">
                <a:solidFill>
                  <a:schemeClr val="bg1"/>
                </a:solidFill>
              </a:rPr>
              <a:t> </a:t>
            </a:r>
            <a:r>
              <a:rPr kumimoji="1" lang="en-US" altLang="zh-CN" sz="3200" dirty="0">
                <a:solidFill>
                  <a:schemeClr val="bg1"/>
                </a:solidFill>
              </a:rPr>
              <a:t>6</a:t>
            </a:r>
            <a:r>
              <a:rPr kumimoji="1" lang="en-US" altLang="zh-CN" sz="3200" dirty="0">
                <a:solidFill>
                  <a:schemeClr val="bg1"/>
                </a:solidFill>
              </a:rPr>
              <a:t>/8</a:t>
            </a:r>
            <a:endParaRPr kumimoji="1" lang="zh-CN" altLang="en-US" dirty="0">
              <a:solidFill>
                <a:schemeClr val="bg1"/>
              </a:solidFill>
            </a:endParaRPr>
          </a:p>
        </p:txBody>
      </p:sp>
      <p:pic>
        <p:nvPicPr>
          <p:cNvPr id="11" name="西北工业大学"/>
          <p:cNvPicPr>
            <a:picLocks noChangeAspect="1"/>
          </p:cNvPicPr>
          <p:nvPr>
            <p:custDataLst>
              <p:tags r:id="rId3"/>
            </p:custDataLst>
          </p:nvPr>
        </p:nvPicPr>
        <p:blipFill>
          <a:blip r:embed="rId4" cstate="screen"/>
          <a:stretch>
            <a:fillRect/>
          </a:stretch>
        </p:blipFill>
        <p:spPr>
          <a:xfrm>
            <a:off x="7476490" y="417830"/>
            <a:ext cx="1363345" cy="342900"/>
          </a:xfrm>
          <a:prstGeom prst="rect">
            <a:avLst/>
          </a:prstGeom>
        </p:spPr>
      </p:pic>
      <p:pic>
        <p:nvPicPr>
          <p:cNvPr id="13" name="校徽"/>
          <p:cNvPicPr>
            <a:picLocks noChangeAspect="1"/>
          </p:cNvPicPr>
          <p:nvPr>
            <p:custDataLst>
              <p:tags r:id="rId5"/>
            </p:custDataLst>
          </p:nvPr>
        </p:nvPicPr>
        <p:blipFill>
          <a:blip r:embed="rId6"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7"/>
            </p:custDataLst>
          </p:nvPr>
        </p:nvSpPr>
        <p:spPr>
          <a:xfrm>
            <a:off x="473075" y="1985197"/>
            <a:ext cx="8036560" cy="622300"/>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一个表示模式的</a:t>
            </a:r>
            <a:r>
              <a:rPr kumimoji="1" lang="zh-CN" altLang="en-US" sz="2400" b="1" dirty="0">
                <a:solidFill>
                  <a:srgbClr val="034DA0"/>
                </a:solidFill>
              </a:rPr>
              <a:t>名称</a:t>
            </a:r>
            <a:endParaRPr kumimoji="1" lang="zh-CN" altLang="en-US" sz="2400" b="1" dirty="0">
              <a:solidFill>
                <a:schemeClr val="tx1">
                  <a:lumMod val="65000"/>
                  <a:lumOff val="35000"/>
                </a:schemeClr>
              </a:solidFill>
            </a:endParaRPr>
          </a:p>
        </p:txBody>
      </p:sp>
      <p:sp>
        <p:nvSpPr>
          <p:cNvPr id="8" name="内容占位符 2"/>
          <p:cNvSpPr txBox="1"/>
          <p:nvPr>
            <p:custDataLst>
              <p:tags r:id="rId8"/>
            </p:custDataLst>
          </p:nvPr>
        </p:nvSpPr>
        <p:spPr>
          <a:xfrm>
            <a:off x="473075" y="2699048"/>
            <a:ext cx="8036560" cy="622300"/>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对模式所处理</a:t>
            </a:r>
            <a:r>
              <a:rPr kumimoji="1" lang="zh-CN" altLang="en-US" sz="2400" b="1" dirty="0">
                <a:solidFill>
                  <a:srgbClr val="034DA0"/>
                </a:solidFill>
              </a:rPr>
              <a:t>问题</a:t>
            </a:r>
            <a:r>
              <a:rPr kumimoji="1" lang="zh-CN" altLang="en-US" sz="2400" b="1" dirty="0">
                <a:solidFill>
                  <a:schemeClr val="tx1"/>
                </a:solidFill>
              </a:rPr>
              <a:t>的描述</a:t>
            </a:r>
            <a:r>
              <a:rPr kumimoji="1" lang="zh-CN" altLang="en-US" sz="2400" b="1" dirty="0">
                <a:solidFill>
                  <a:schemeClr val="tx1">
                    <a:lumMod val="65000"/>
                    <a:lumOff val="35000"/>
                  </a:schemeClr>
                </a:solidFill>
              </a:rPr>
              <a:t>  </a:t>
            </a:r>
            <a:endParaRPr kumimoji="1" lang="zh-CN" altLang="en-US" sz="2400" b="1" dirty="0">
              <a:solidFill>
                <a:schemeClr val="tx1">
                  <a:lumMod val="65000"/>
                  <a:lumOff val="35000"/>
                </a:schemeClr>
              </a:solidFill>
            </a:endParaRPr>
          </a:p>
        </p:txBody>
      </p:sp>
      <p:sp>
        <p:nvSpPr>
          <p:cNvPr id="10" name="内容占位符 2"/>
          <p:cNvSpPr txBox="1"/>
          <p:nvPr>
            <p:custDataLst>
              <p:tags r:id="rId9"/>
            </p:custDataLst>
          </p:nvPr>
        </p:nvSpPr>
        <p:spPr>
          <a:xfrm>
            <a:off x="473075" y="3412900"/>
            <a:ext cx="8036560" cy="764204"/>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DA0"/>
                </a:solidFill>
              </a:rPr>
              <a:t>解决方案</a:t>
            </a:r>
            <a:r>
              <a:rPr kumimoji="1" lang="zh-CN" altLang="en-US" sz="2400" b="1" dirty="0">
                <a:solidFill>
                  <a:schemeClr val="tx1"/>
                </a:solidFill>
              </a:rPr>
              <a:t>的描述，包括解决问题的类的结构</a:t>
            </a:r>
            <a:r>
              <a:rPr kumimoji="1" lang="zh-CN" altLang="en-US" sz="2400" b="1" dirty="0">
                <a:solidFill>
                  <a:schemeClr val="tx1">
                    <a:lumMod val="65000"/>
                    <a:lumOff val="35000"/>
                  </a:schemeClr>
                </a:solidFill>
              </a:rPr>
              <a:t>  </a:t>
            </a:r>
            <a:endParaRPr kumimoji="1" lang="zh-CN" altLang="en-US" sz="2400" b="1" dirty="0">
              <a:solidFill>
                <a:schemeClr val="tx1">
                  <a:lumMod val="65000"/>
                  <a:lumOff val="35000"/>
                </a:schemeClr>
              </a:solidFill>
            </a:endParaRPr>
          </a:p>
        </p:txBody>
      </p:sp>
      <p:sp>
        <p:nvSpPr>
          <p:cNvPr id="12" name="内容占位符 2"/>
          <p:cNvSpPr txBox="1"/>
          <p:nvPr>
            <p:custDataLst>
              <p:tags r:id="rId10"/>
            </p:custDataLst>
          </p:nvPr>
        </p:nvSpPr>
        <p:spPr>
          <a:xfrm>
            <a:off x="473075" y="4142011"/>
            <a:ext cx="8036560" cy="764204"/>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对使用该模式应用</a:t>
            </a:r>
            <a:r>
              <a:rPr kumimoji="1" lang="zh-CN" altLang="en-US" sz="2400" b="1" dirty="0">
                <a:solidFill>
                  <a:srgbClr val="034DA0"/>
                </a:solidFill>
              </a:rPr>
              <a:t>效果</a:t>
            </a:r>
            <a:r>
              <a:rPr kumimoji="1" lang="zh-CN" altLang="en-US" sz="2400" b="1" dirty="0">
                <a:solidFill>
                  <a:schemeClr val="tx1"/>
                </a:solidFill>
              </a:rPr>
              <a:t>的讨论</a:t>
            </a:r>
            <a:r>
              <a:rPr kumimoji="1" lang="zh-CN" altLang="en-US" sz="2400" b="1" dirty="0">
                <a:solidFill>
                  <a:schemeClr val="tx1">
                    <a:lumMod val="65000"/>
                    <a:lumOff val="35000"/>
                  </a:schemeClr>
                </a:solidFill>
              </a:rPr>
              <a:t>  </a:t>
            </a:r>
            <a:endParaRPr kumimoji="1" lang="zh-CN" altLang="en-US" sz="2400" b="1" dirty="0">
              <a:solidFill>
                <a:schemeClr val="tx1">
                  <a:lumMod val="65000"/>
                  <a:lumOff val="3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dirty="0">
                <a:solidFill>
                  <a:srgbClr val="034DA0"/>
                </a:solidFill>
              </a:rPr>
              <a:t>设计模式的四要素</a:t>
            </a:r>
            <a:endParaRPr kumimoji="1" lang="en-US" altLang="zh-CN" sz="2800" dirty="0">
              <a:solidFill>
                <a:srgbClr val="034DA0"/>
              </a:solidFill>
            </a:endParaRP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3.1</a:t>
            </a:r>
            <a:r>
              <a:rPr kumimoji="1" lang="zh-CN" altLang="en-US" dirty="0">
                <a:solidFill>
                  <a:schemeClr val="bg1"/>
                </a:solidFill>
              </a:rPr>
              <a:t> 设计模式概述</a:t>
            </a:r>
            <a:r>
              <a:rPr kumimoji="1" lang="en-US" altLang="zh-CN" dirty="0">
                <a:solidFill>
                  <a:schemeClr val="bg1"/>
                </a:solidFill>
              </a:rPr>
              <a:t> </a:t>
            </a:r>
            <a:r>
              <a:rPr kumimoji="1" lang="en-US" altLang="zh-CN" sz="3200" dirty="0">
                <a:solidFill>
                  <a:schemeClr val="bg1"/>
                </a:solidFill>
              </a:rPr>
              <a:t>6</a:t>
            </a:r>
            <a:r>
              <a:rPr kumimoji="1" lang="en-US" altLang="zh-CN" sz="3200" dirty="0">
                <a:solidFill>
                  <a:schemeClr val="bg1"/>
                </a:solidFill>
              </a:rPr>
              <a:t>/8</a:t>
            </a:r>
            <a:endParaRPr kumimoji="1" lang="zh-CN" altLang="en-US" dirty="0">
              <a:solidFill>
                <a:schemeClr val="bg1"/>
              </a:solidFill>
            </a:endParaRPr>
          </a:p>
        </p:txBody>
      </p:sp>
      <p:pic>
        <p:nvPicPr>
          <p:cNvPr id="11" name="西北工业大学"/>
          <p:cNvPicPr>
            <a:picLocks noChangeAspect="1"/>
          </p:cNvPicPr>
          <p:nvPr>
            <p:custDataLst>
              <p:tags r:id="rId3"/>
            </p:custDataLst>
          </p:nvPr>
        </p:nvPicPr>
        <p:blipFill>
          <a:blip r:embed="rId4" cstate="screen"/>
          <a:stretch>
            <a:fillRect/>
          </a:stretch>
        </p:blipFill>
        <p:spPr>
          <a:xfrm>
            <a:off x="7476490" y="417830"/>
            <a:ext cx="1363345" cy="342900"/>
          </a:xfrm>
          <a:prstGeom prst="rect">
            <a:avLst/>
          </a:prstGeom>
        </p:spPr>
      </p:pic>
      <p:pic>
        <p:nvPicPr>
          <p:cNvPr id="13" name="校徽"/>
          <p:cNvPicPr>
            <a:picLocks noChangeAspect="1"/>
          </p:cNvPicPr>
          <p:nvPr>
            <p:custDataLst>
              <p:tags r:id="rId5"/>
            </p:custDataLst>
          </p:nvPr>
        </p:nvPicPr>
        <p:blipFill>
          <a:blip r:embed="rId6"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7"/>
            </p:custDataLst>
          </p:nvPr>
        </p:nvSpPr>
        <p:spPr>
          <a:xfrm>
            <a:off x="553720" y="1955987"/>
            <a:ext cx="8036560" cy="1176020"/>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EA2"/>
                </a:solidFill>
                <a:sym typeface="+mn-ea"/>
              </a:rPr>
              <a:t>名称</a:t>
            </a:r>
            <a:r>
              <a:rPr kumimoji="1" lang="zh-CN" altLang="en-US" sz="2400" b="1" dirty="0">
                <a:solidFill>
                  <a:schemeClr val="tx1">
                    <a:lumMod val="65000"/>
                    <a:lumOff val="35000"/>
                  </a:schemeClr>
                </a:solidFill>
                <a:sym typeface="+mn-ea"/>
              </a:rPr>
              <a:t>：</a:t>
            </a:r>
            <a:r>
              <a:rPr kumimoji="1" lang="zh-CN" altLang="en-US" sz="2400" b="1" dirty="0">
                <a:solidFill>
                  <a:schemeClr val="tx1"/>
                </a:solidFill>
                <a:sym typeface="+mn-ea"/>
              </a:rPr>
              <a:t>一个助记名，它用一两个词来描述模式的问题、解决方案和效果。</a:t>
            </a:r>
            <a:endParaRPr kumimoji="1" lang="zh-CN" altLang="en-US" sz="2400" b="1" dirty="0">
              <a:solidFill>
                <a:schemeClr val="tx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dirty="0">
                <a:solidFill>
                  <a:srgbClr val="034DA0"/>
                </a:solidFill>
              </a:rPr>
              <a:t>设计模式的四要素</a:t>
            </a:r>
            <a:endParaRPr kumimoji="1" lang="en-US" altLang="zh-CN" sz="2800" dirty="0">
              <a:solidFill>
                <a:srgbClr val="034DA0"/>
              </a:solidFill>
            </a:endParaRP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3.1</a:t>
            </a:r>
            <a:r>
              <a:rPr kumimoji="1" lang="zh-CN" altLang="en-US" dirty="0">
                <a:solidFill>
                  <a:schemeClr val="bg1"/>
                </a:solidFill>
              </a:rPr>
              <a:t> 设计模式概述</a:t>
            </a:r>
            <a:r>
              <a:rPr kumimoji="1" lang="en-US" altLang="zh-CN" dirty="0">
                <a:solidFill>
                  <a:schemeClr val="bg1"/>
                </a:solidFill>
              </a:rPr>
              <a:t> </a:t>
            </a:r>
            <a:r>
              <a:rPr kumimoji="1" lang="en-US" altLang="zh-CN" sz="3200" dirty="0">
                <a:solidFill>
                  <a:schemeClr val="bg1"/>
                </a:solidFill>
              </a:rPr>
              <a:t>6</a:t>
            </a:r>
            <a:r>
              <a:rPr kumimoji="1" lang="en-US" altLang="zh-CN" sz="3200" dirty="0">
                <a:solidFill>
                  <a:schemeClr val="bg1"/>
                </a:solidFill>
              </a:rPr>
              <a:t>/8</a:t>
            </a:r>
            <a:endParaRPr kumimoji="1" lang="zh-CN" altLang="en-US" dirty="0">
              <a:solidFill>
                <a:schemeClr val="bg1"/>
              </a:solidFill>
            </a:endParaRPr>
          </a:p>
        </p:txBody>
      </p:sp>
      <p:pic>
        <p:nvPicPr>
          <p:cNvPr id="11" name="西北工业大学"/>
          <p:cNvPicPr>
            <a:picLocks noChangeAspect="1"/>
          </p:cNvPicPr>
          <p:nvPr>
            <p:custDataLst>
              <p:tags r:id="rId3"/>
            </p:custDataLst>
          </p:nvPr>
        </p:nvPicPr>
        <p:blipFill>
          <a:blip r:embed="rId4" cstate="screen"/>
          <a:stretch>
            <a:fillRect/>
          </a:stretch>
        </p:blipFill>
        <p:spPr>
          <a:xfrm>
            <a:off x="7476490" y="417830"/>
            <a:ext cx="1363345" cy="342900"/>
          </a:xfrm>
          <a:prstGeom prst="rect">
            <a:avLst/>
          </a:prstGeom>
        </p:spPr>
      </p:pic>
      <p:pic>
        <p:nvPicPr>
          <p:cNvPr id="13" name="校徽"/>
          <p:cNvPicPr>
            <a:picLocks noChangeAspect="1"/>
          </p:cNvPicPr>
          <p:nvPr>
            <p:custDataLst>
              <p:tags r:id="rId5"/>
            </p:custDataLst>
          </p:nvPr>
        </p:nvPicPr>
        <p:blipFill>
          <a:blip r:embed="rId6"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7"/>
            </p:custDataLst>
          </p:nvPr>
        </p:nvSpPr>
        <p:spPr>
          <a:xfrm>
            <a:off x="553720" y="1955987"/>
            <a:ext cx="8036560" cy="2838450"/>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EA2"/>
                </a:solidFill>
                <a:sym typeface="+mn-ea"/>
              </a:rPr>
              <a:t>问题</a:t>
            </a:r>
            <a:r>
              <a:rPr kumimoji="1" lang="zh-CN" altLang="en-US" sz="2400" b="1" dirty="0">
                <a:solidFill>
                  <a:schemeClr val="tx1">
                    <a:lumMod val="65000"/>
                    <a:lumOff val="35000"/>
                  </a:schemeClr>
                </a:solidFill>
                <a:sym typeface="+mn-ea"/>
              </a:rPr>
              <a:t>：</a:t>
            </a:r>
            <a:r>
              <a:rPr kumimoji="1" lang="zh-CN" altLang="en-US" sz="2400" b="1" dirty="0">
                <a:solidFill>
                  <a:schemeClr val="tx1"/>
                </a:solidFill>
                <a:sym typeface="+mn-ea"/>
              </a:rPr>
              <a:t>描述了应该在</a:t>
            </a:r>
            <a:r>
              <a:rPr kumimoji="1" lang="zh-CN" altLang="en-US" sz="2400" b="1" dirty="0">
                <a:solidFill>
                  <a:srgbClr val="034EA2"/>
                </a:solidFill>
                <a:sym typeface="+mn-ea"/>
              </a:rPr>
              <a:t>何时使用模式</a:t>
            </a:r>
            <a:r>
              <a:rPr kumimoji="1" lang="zh-CN" altLang="en-US" sz="2400" b="1" dirty="0">
                <a:solidFill>
                  <a:schemeClr val="tx1">
                    <a:lumMod val="65000"/>
                    <a:lumOff val="35000"/>
                  </a:schemeClr>
                </a:solidFill>
                <a:sym typeface="+mn-ea"/>
              </a:rPr>
              <a:t>。</a:t>
            </a:r>
            <a:r>
              <a:rPr kumimoji="1" lang="zh-CN" altLang="en-US" sz="2400" b="1" dirty="0">
                <a:solidFill>
                  <a:schemeClr val="tx1"/>
                </a:solidFill>
                <a:sym typeface="+mn-ea"/>
              </a:rPr>
              <a:t>它解释了设计问题和问题存在的</a:t>
            </a:r>
            <a:r>
              <a:rPr kumimoji="1" lang="zh-CN" altLang="en-US" sz="2400" b="1" dirty="0">
                <a:solidFill>
                  <a:srgbClr val="034EA2"/>
                </a:solidFill>
                <a:sym typeface="+mn-ea"/>
              </a:rPr>
              <a:t>前因后果</a:t>
            </a:r>
            <a:r>
              <a:rPr kumimoji="1" lang="zh-CN" altLang="en-US" sz="2400" b="1" dirty="0">
                <a:solidFill>
                  <a:schemeClr val="tx1">
                    <a:lumMod val="65000"/>
                    <a:lumOff val="35000"/>
                  </a:schemeClr>
                </a:solidFill>
                <a:sym typeface="+mn-ea"/>
              </a:rPr>
              <a:t>。</a:t>
            </a:r>
            <a:r>
              <a:rPr kumimoji="1" lang="zh-CN" altLang="en-US" sz="2400" b="1" dirty="0">
                <a:solidFill>
                  <a:schemeClr val="tx1"/>
                </a:solidFill>
                <a:sym typeface="+mn-ea"/>
              </a:rPr>
              <a:t>它可能描述了特定的设计问题，如怎样用对象表示算法等；也可能描述了导致不灵活设计的类或对象结构；有时，问题部分也会包括使用模式必须满足的一系列先决条件。</a:t>
            </a:r>
            <a:endParaRPr kumimoji="1" lang="zh-CN" altLang="en-US" sz="2400" b="1" dirty="0">
              <a:solidFill>
                <a:schemeClr val="tx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dirty="0">
                <a:solidFill>
                  <a:srgbClr val="034DA0"/>
                </a:solidFill>
              </a:rPr>
              <a:t>设计模式的四要素</a:t>
            </a:r>
            <a:endParaRPr kumimoji="1" lang="en-US" altLang="zh-CN" sz="2800" dirty="0">
              <a:solidFill>
                <a:srgbClr val="034DA0"/>
              </a:solidFill>
            </a:endParaRP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3.1</a:t>
            </a:r>
            <a:r>
              <a:rPr kumimoji="1" lang="zh-CN" altLang="en-US" dirty="0">
                <a:solidFill>
                  <a:schemeClr val="bg1"/>
                </a:solidFill>
              </a:rPr>
              <a:t> 设计模式概述</a:t>
            </a:r>
            <a:r>
              <a:rPr kumimoji="1" lang="en-US" altLang="zh-CN" dirty="0">
                <a:solidFill>
                  <a:schemeClr val="bg1"/>
                </a:solidFill>
              </a:rPr>
              <a:t> </a:t>
            </a:r>
            <a:r>
              <a:rPr kumimoji="1" lang="en-US" altLang="zh-CN" sz="3200" dirty="0">
                <a:solidFill>
                  <a:schemeClr val="bg1"/>
                </a:solidFill>
              </a:rPr>
              <a:t>6</a:t>
            </a:r>
            <a:r>
              <a:rPr kumimoji="1" lang="en-US" altLang="zh-CN" sz="3200" dirty="0">
                <a:solidFill>
                  <a:schemeClr val="bg1"/>
                </a:solidFill>
              </a:rPr>
              <a:t>/8</a:t>
            </a:r>
            <a:endParaRPr kumimoji="1" lang="zh-CN" altLang="en-US" dirty="0">
              <a:solidFill>
                <a:schemeClr val="bg1"/>
              </a:solidFill>
            </a:endParaRPr>
          </a:p>
        </p:txBody>
      </p:sp>
      <p:pic>
        <p:nvPicPr>
          <p:cNvPr id="11" name="西北工业大学"/>
          <p:cNvPicPr>
            <a:picLocks noChangeAspect="1"/>
          </p:cNvPicPr>
          <p:nvPr>
            <p:custDataLst>
              <p:tags r:id="rId3"/>
            </p:custDataLst>
          </p:nvPr>
        </p:nvPicPr>
        <p:blipFill>
          <a:blip r:embed="rId4" cstate="screen"/>
          <a:stretch>
            <a:fillRect/>
          </a:stretch>
        </p:blipFill>
        <p:spPr>
          <a:xfrm>
            <a:off x="7476490" y="417830"/>
            <a:ext cx="1363345" cy="342900"/>
          </a:xfrm>
          <a:prstGeom prst="rect">
            <a:avLst/>
          </a:prstGeom>
        </p:spPr>
      </p:pic>
      <p:pic>
        <p:nvPicPr>
          <p:cNvPr id="13" name="校徽"/>
          <p:cNvPicPr>
            <a:picLocks noChangeAspect="1"/>
          </p:cNvPicPr>
          <p:nvPr>
            <p:custDataLst>
              <p:tags r:id="rId5"/>
            </p:custDataLst>
          </p:nvPr>
        </p:nvPicPr>
        <p:blipFill>
          <a:blip r:embed="rId6"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7"/>
            </p:custDataLst>
          </p:nvPr>
        </p:nvSpPr>
        <p:spPr>
          <a:xfrm>
            <a:off x="553720" y="1955987"/>
            <a:ext cx="8036560" cy="3392170"/>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EA2"/>
                </a:solidFill>
                <a:sym typeface="+mn-ea"/>
              </a:rPr>
              <a:t>解决方案</a:t>
            </a:r>
            <a:r>
              <a:rPr kumimoji="1" lang="zh-CN" altLang="en-US" sz="2400" b="1" dirty="0">
                <a:solidFill>
                  <a:schemeClr val="tx1">
                    <a:lumMod val="65000"/>
                    <a:lumOff val="35000"/>
                  </a:schemeClr>
                </a:solidFill>
                <a:sym typeface="+mn-ea"/>
              </a:rPr>
              <a:t>：</a:t>
            </a:r>
            <a:r>
              <a:rPr kumimoji="1" lang="zh-CN" altLang="en-US" sz="2400" b="1" dirty="0">
                <a:solidFill>
                  <a:schemeClr val="tx1"/>
                </a:solidFill>
                <a:sym typeface="+mn-ea"/>
              </a:rPr>
              <a:t>描述了设计的</a:t>
            </a:r>
            <a:r>
              <a:rPr kumimoji="1" lang="zh-CN" altLang="en-US" sz="2400" b="1" dirty="0">
                <a:solidFill>
                  <a:srgbClr val="034EA2"/>
                </a:solidFill>
                <a:sym typeface="+mn-ea"/>
              </a:rPr>
              <a:t>组成成分</a:t>
            </a:r>
            <a:r>
              <a:rPr kumimoji="1" lang="zh-CN" altLang="en-US" sz="2400" b="1" dirty="0">
                <a:solidFill>
                  <a:schemeClr val="tx1"/>
                </a:solidFill>
                <a:sym typeface="+mn-ea"/>
              </a:rPr>
              <a:t>，它们之间的相互关系及各自的</a:t>
            </a:r>
            <a:r>
              <a:rPr kumimoji="1" lang="zh-CN" altLang="en-US" sz="2400" b="1" dirty="0">
                <a:solidFill>
                  <a:srgbClr val="034EA2"/>
                </a:solidFill>
                <a:sym typeface="+mn-ea"/>
              </a:rPr>
              <a:t>职责</a:t>
            </a:r>
            <a:r>
              <a:rPr kumimoji="1" lang="zh-CN" altLang="en-US" sz="2400" b="1" dirty="0">
                <a:solidFill>
                  <a:schemeClr val="tx1"/>
                </a:solidFill>
                <a:sym typeface="+mn-ea"/>
              </a:rPr>
              <a:t>和</a:t>
            </a:r>
            <a:r>
              <a:rPr kumimoji="1" lang="zh-CN" altLang="en-US" sz="2400" b="1" dirty="0">
                <a:solidFill>
                  <a:srgbClr val="034EA2"/>
                </a:solidFill>
                <a:sym typeface="+mn-ea"/>
              </a:rPr>
              <a:t>协作方式</a:t>
            </a:r>
            <a:r>
              <a:rPr kumimoji="1" lang="zh-CN" altLang="en-US" sz="2400" b="1" dirty="0">
                <a:solidFill>
                  <a:schemeClr val="tx1"/>
                </a:solidFill>
                <a:sym typeface="+mn-ea"/>
              </a:rPr>
              <a:t>。因为模式就像一个模板，可应用于多种不同场合，所以解决方案并不描述一个特定而具体的设计或实现，而是提供</a:t>
            </a:r>
            <a:r>
              <a:rPr kumimoji="1" lang="zh-CN" altLang="en-US" sz="2400" b="1" dirty="0">
                <a:solidFill>
                  <a:srgbClr val="034EA2"/>
                </a:solidFill>
                <a:sym typeface="+mn-ea"/>
              </a:rPr>
              <a:t>设计问题的抽象描述</a:t>
            </a:r>
            <a:r>
              <a:rPr kumimoji="1" lang="zh-CN" altLang="en-US" sz="2400" b="1" dirty="0">
                <a:solidFill>
                  <a:schemeClr val="tx1"/>
                </a:solidFill>
                <a:sym typeface="+mn-ea"/>
              </a:rPr>
              <a:t>和怎样用一个具有一般意义的元素组合（类或对象组合）来解决这个问题。</a:t>
            </a:r>
            <a:endParaRPr kumimoji="1" lang="zh-CN" altLang="en-US" sz="2400" b="1" dirty="0">
              <a:solidFill>
                <a:schemeClr val="tx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dirty="0">
                <a:solidFill>
                  <a:srgbClr val="034DA0"/>
                </a:solidFill>
              </a:rPr>
              <a:t>设计模式的四要素</a:t>
            </a:r>
            <a:endParaRPr kumimoji="1" lang="en-US" altLang="zh-CN" sz="2800" dirty="0">
              <a:solidFill>
                <a:srgbClr val="034DA0"/>
              </a:solidFill>
            </a:endParaRP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3.1</a:t>
            </a:r>
            <a:r>
              <a:rPr kumimoji="1" lang="zh-CN" altLang="en-US" dirty="0">
                <a:solidFill>
                  <a:schemeClr val="bg1"/>
                </a:solidFill>
              </a:rPr>
              <a:t> 设计模式概述</a:t>
            </a:r>
            <a:r>
              <a:rPr kumimoji="1" lang="en-US" altLang="zh-CN" dirty="0">
                <a:solidFill>
                  <a:schemeClr val="bg1"/>
                </a:solidFill>
              </a:rPr>
              <a:t> </a:t>
            </a:r>
            <a:r>
              <a:rPr kumimoji="1" lang="en-US" altLang="zh-CN" sz="3200" dirty="0">
                <a:solidFill>
                  <a:schemeClr val="bg1"/>
                </a:solidFill>
              </a:rPr>
              <a:t>6</a:t>
            </a:r>
            <a:r>
              <a:rPr kumimoji="1" lang="en-US" altLang="zh-CN" sz="3200" dirty="0">
                <a:solidFill>
                  <a:schemeClr val="bg1"/>
                </a:solidFill>
              </a:rPr>
              <a:t>/8</a:t>
            </a:r>
            <a:endParaRPr kumimoji="1" lang="zh-CN" altLang="en-US" dirty="0">
              <a:solidFill>
                <a:schemeClr val="bg1"/>
              </a:solidFill>
            </a:endParaRPr>
          </a:p>
        </p:txBody>
      </p:sp>
      <p:pic>
        <p:nvPicPr>
          <p:cNvPr id="11" name="西北工业大学"/>
          <p:cNvPicPr>
            <a:picLocks noChangeAspect="1"/>
          </p:cNvPicPr>
          <p:nvPr>
            <p:custDataLst>
              <p:tags r:id="rId3"/>
            </p:custDataLst>
          </p:nvPr>
        </p:nvPicPr>
        <p:blipFill>
          <a:blip r:embed="rId4" cstate="screen"/>
          <a:stretch>
            <a:fillRect/>
          </a:stretch>
        </p:blipFill>
        <p:spPr>
          <a:xfrm>
            <a:off x="7476490" y="417830"/>
            <a:ext cx="1363345" cy="342900"/>
          </a:xfrm>
          <a:prstGeom prst="rect">
            <a:avLst/>
          </a:prstGeom>
        </p:spPr>
      </p:pic>
      <p:pic>
        <p:nvPicPr>
          <p:cNvPr id="13" name="校徽"/>
          <p:cNvPicPr>
            <a:picLocks noChangeAspect="1"/>
          </p:cNvPicPr>
          <p:nvPr>
            <p:custDataLst>
              <p:tags r:id="rId5"/>
            </p:custDataLst>
          </p:nvPr>
        </p:nvPicPr>
        <p:blipFill>
          <a:blip r:embed="rId6"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7"/>
            </p:custDataLst>
          </p:nvPr>
        </p:nvSpPr>
        <p:spPr>
          <a:xfrm>
            <a:off x="553720" y="1955987"/>
            <a:ext cx="8036560" cy="1730375"/>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buClrTx/>
              <a:buSzTx/>
            </a:pPr>
            <a:r>
              <a:rPr kumimoji="1" lang="zh-CN" altLang="en-US" sz="2400" b="1" dirty="0">
                <a:solidFill>
                  <a:srgbClr val="034EA2"/>
                </a:solidFill>
                <a:sym typeface="+mn-ea"/>
              </a:rPr>
              <a:t>效果</a:t>
            </a:r>
            <a:r>
              <a:rPr kumimoji="1" lang="zh-CN" altLang="en-US" sz="2400" b="1" dirty="0">
                <a:solidFill>
                  <a:schemeClr val="tx1">
                    <a:lumMod val="65000"/>
                    <a:lumOff val="35000"/>
                  </a:schemeClr>
                </a:solidFill>
                <a:sym typeface="+mn-ea"/>
              </a:rPr>
              <a:t>：</a:t>
            </a:r>
            <a:r>
              <a:rPr kumimoji="1" lang="zh-CN" altLang="en-US" sz="2400" b="1" dirty="0">
                <a:solidFill>
                  <a:schemeClr val="tx1"/>
                </a:solidFill>
                <a:sym typeface="+mn-ea"/>
              </a:rPr>
              <a:t>描述了模式应用的效果及使用模式应权衡的问题。因为复用是面向对象设计的要素之一，所以模式效果包括它对系统的</a:t>
            </a:r>
            <a:r>
              <a:rPr kumimoji="1" lang="zh-CN" altLang="en-US" sz="2400" b="1" dirty="0">
                <a:solidFill>
                  <a:srgbClr val="034EA2"/>
                </a:solidFill>
                <a:sym typeface="+mn-ea"/>
              </a:rPr>
              <a:t>灵活性</a:t>
            </a:r>
            <a:r>
              <a:rPr kumimoji="1" lang="zh-CN" altLang="en-US" sz="2400" b="1" dirty="0">
                <a:solidFill>
                  <a:schemeClr val="tx1">
                    <a:lumMod val="65000"/>
                    <a:lumOff val="35000"/>
                  </a:schemeClr>
                </a:solidFill>
                <a:sym typeface="+mn-ea"/>
              </a:rPr>
              <a:t>、</a:t>
            </a:r>
            <a:r>
              <a:rPr kumimoji="1" lang="zh-CN" altLang="en-US" sz="2400" b="1" dirty="0">
                <a:solidFill>
                  <a:srgbClr val="034EA2"/>
                </a:solidFill>
                <a:sym typeface="+mn-ea"/>
              </a:rPr>
              <a:t>扩展性</a:t>
            </a:r>
            <a:r>
              <a:rPr kumimoji="1" lang="zh-CN" altLang="en-US" sz="2400" b="1" dirty="0">
                <a:solidFill>
                  <a:schemeClr val="tx1"/>
                </a:solidFill>
                <a:sym typeface="+mn-ea"/>
              </a:rPr>
              <a:t>或</a:t>
            </a:r>
            <a:r>
              <a:rPr kumimoji="1" lang="zh-CN" altLang="en-US" sz="2400" b="1" dirty="0">
                <a:solidFill>
                  <a:srgbClr val="034EA2"/>
                </a:solidFill>
                <a:sym typeface="+mn-ea"/>
              </a:rPr>
              <a:t>可移植性</a:t>
            </a:r>
            <a:r>
              <a:rPr kumimoji="1" lang="zh-CN" altLang="en-US" sz="2400" b="1" dirty="0">
                <a:solidFill>
                  <a:schemeClr val="tx1"/>
                </a:solidFill>
                <a:sym typeface="+mn-ea"/>
              </a:rPr>
              <a:t>的影响。</a:t>
            </a:r>
            <a:endParaRPr kumimoji="1" lang="zh-CN" altLang="en-US" sz="2400" b="1" dirty="0">
              <a:solidFill>
                <a:schemeClr val="tx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dirty="0">
                <a:solidFill>
                  <a:srgbClr val="034DA0"/>
                </a:solidFill>
              </a:rPr>
              <a:t>面向对象设计分类</a:t>
            </a:r>
            <a:endParaRPr kumimoji="1" lang="zh-CN" altLang="en-US" sz="2800" dirty="0">
              <a:solidFill>
                <a:srgbClr val="034DA0"/>
              </a:solidFill>
            </a:endParaRP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sym typeface="+mn-ea"/>
              </a:rPr>
              <a:t>3.1</a:t>
            </a:r>
            <a:r>
              <a:rPr kumimoji="1" lang="zh-CN" altLang="en-US" dirty="0">
                <a:solidFill>
                  <a:schemeClr val="bg1"/>
                </a:solidFill>
                <a:sym typeface="+mn-ea"/>
              </a:rPr>
              <a:t> 设计模式概述</a:t>
            </a:r>
            <a:r>
              <a:rPr kumimoji="1" lang="en-US" altLang="zh-CN" dirty="0">
                <a:solidFill>
                  <a:schemeClr val="bg1"/>
                </a:solidFill>
                <a:sym typeface="+mn-ea"/>
              </a:rPr>
              <a:t> </a:t>
            </a:r>
            <a:r>
              <a:rPr kumimoji="1" lang="en-US" altLang="zh-CN" sz="3200" dirty="0">
                <a:solidFill>
                  <a:schemeClr val="bg1"/>
                </a:solidFill>
              </a:rPr>
              <a:t>7</a:t>
            </a:r>
            <a:r>
              <a:rPr kumimoji="1" lang="en-US" altLang="zh-CN" sz="3200" dirty="0">
                <a:solidFill>
                  <a:schemeClr val="bg1"/>
                </a:solidFill>
              </a:rPr>
              <a:t>/8</a:t>
            </a:r>
            <a:endParaRPr kumimoji="1" lang="zh-CN" altLang="en-US" dirty="0">
              <a:solidFill>
                <a:schemeClr val="bg1"/>
              </a:solidFill>
            </a:endParaRPr>
          </a:p>
        </p:txBody>
      </p:sp>
      <p:pic>
        <p:nvPicPr>
          <p:cNvPr id="11" name="西北工业大学"/>
          <p:cNvPicPr>
            <a:picLocks noChangeAspect="1"/>
          </p:cNvPicPr>
          <p:nvPr>
            <p:custDataLst>
              <p:tags r:id="rId3"/>
            </p:custDataLst>
          </p:nvPr>
        </p:nvPicPr>
        <p:blipFill>
          <a:blip r:embed="rId4" cstate="screen"/>
          <a:stretch>
            <a:fillRect/>
          </a:stretch>
        </p:blipFill>
        <p:spPr>
          <a:xfrm>
            <a:off x="7476490" y="417830"/>
            <a:ext cx="1363345" cy="342900"/>
          </a:xfrm>
          <a:prstGeom prst="rect">
            <a:avLst/>
          </a:prstGeom>
        </p:spPr>
      </p:pic>
      <p:pic>
        <p:nvPicPr>
          <p:cNvPr id="13" name="校徽"/>
          <p:cNvPicPr>
            <a:picLocks noChangeAspect="1"/>
          </p:cNvPicPr>
          <p:nvPr>
            <p:custDataLst>
              <p:tags r:id="rId5"/>
            </p:custDataLst>
          </p:nvPr>
        </p:nvPicPr>
        <p:blipFill>
          <a:blip r:embed="rId6"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7"/>
            </p:custDataLst>
          </p:nvPr>
        </p:nvSpPr>
        <p:spPr>
          <a:xfrm>
            <a:off x="510778" y="1978747"/>
            <a:ext cx="8127524" cy="1730375"/>
          </a:xfrm>
          <a:prstGeom prst="rect">
            <a:avLst/>
          </a:prstGeom>
          <a:ln>
            <a:noFill/>
          </a:ln>
        </p:spPr>
        <p:txBody>
          <a:bodyPr vert="horz" wrap="square" lIns="68580" tIns="34290" rIns="68580" bIns="3429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DA0"/>
                </a:solidFill>
              </a:rPr>
              <a:t>创建型模式 </a:t>
            </a:r>
            <a:r>
              <a:rPr kumimoji="1" lang="en-US" altLang="zh-CN" sz="2400" b="1" dirty="0">
                <a:solidFill>
                  <a:schemeClr val="tx1"/>
                </a:solidFill>
              </a:rPr>
              <a:t>—</a:t>
            </a:r>
            <a:r>
              <a:rPr kumimoji="1" lang="zh-CN" altLang="en-US" sz="2400" b="1" dirty="0">
                <a:solidFill>
                  <a:schemeClr val="tx1"/>
                </a:solidFill>
              </a:rPr>
              <a:t> 提供了一种在创建对象的同时隐藏创建逻辑的方式，而非使用 new 直接实例化对象。这使得程序在判断针对某个给定实例需要创建哪些对象时更加灵活。</a:t>
            </a:r>
            <a:endParaRPr kumimoji="1" lang="zh-CN" altLang="en-US" sz="2400" b="1" dirty="0">
              <a:solidFill>
                <a:schemeClr val="tx1"/>
              </a:solidFill>
            </a:endParaRPr>
          </a:p>
        </p:txBody>
      </p:sp>
      <p:sp>
        <p:nvSpPr>
          <p:cNvPr id="9" name="内容占位符 2"/>
          <p:cNvSpPr txBox="1"/>
          <p:nvPr>
            <p:custDataLst>
              <p:tags r:id="rId8"/>
            </p:custDataLst>
          </p:nvPr>
        </p:nvSpPr>
        <p:spPr>
          <a:xfrm>
            <a:off x="555228" y="3760067"/>
            <a:ext cx="8127524" cy="1176020"/>
          </a:xfrm>
          <a:prstGeom prst="rect">
            <a:avLst/>
          </a:prstGeom>
          <a:ln>
            <a:noFill/>
          </a:ln>
        </p:spPr>
        <p:txBody>
          <a:bodyPr vert="horz" wrap="square" lIns="68580" tIns="34290" rIns="68580" bIns="3429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DA0"/>
                </a:solidFill>
              </a:rPr>
              <a:t>结构型模式 </a:t>
            </a:r>
            <a:r>
              <a:rPr kumimoji="1" lang="en-US" altLang="zh-CN" sz="2400" b="1" dirty="0">
                <a:solidFill>
                  <a:schemeClr val="tx1"/>
                </a:solidFill>
              </a:rPr>
              <a:t>—</a:t>
            </a:r>
            <a:r>
              <a:rPr kumimoji="1" lang="zh-CN" altLang="en-US" sz="2400" b="1" dirty="0">
                <a:solidFill>
                  <a:schemeClr val="tx1"/>
                </a:solidFill>
              </a:rPr>
              <a:t> 关注对象之间的组合和关系，旨在解决如何构建灵活且可复用的类和对象结构。</a:t>
            </a:r>
            <a:endParaRPr kumimoji="1" lang="zh-CN" altLang="en-US" sz="2400" b="1" dirty="0">
              <a:solidFill>
                <a:schemeClr val="tx1"/>
              </a:solidFill>
            </a:endParaRPr>
          </a:p>
        </p:txBody>
      </p:sp>
      <p:sp>
        <p:nvSpPr>
          <p:cNvPr id="10" name="内容占位符 2"/>
          <p:cNvSpPr txBox="1"/>
          <p:nvPr>
            <p:custDataLst>
              <p:tags r:id="rId9"/>
            </p:custDataLst>
          </p:nvPr>
        </p:nvSpPr>
        <p:spPr>
          <a:xfrm>
            <a:off x="509508" y="4986715"/>
            <a:ext cx="8127524" cy="1176020"/>
          </a:xfrm>
          <a:prstGeom prst="rect">
            <a:avLst/>
          </a:prstGeom>
          <a:ln>
            <a:noFill/>
          </a:ln>
        </p:spPr>
        <p:txBody>
          <a:bodyPr vert="horz" wrap="square" lIns="68580" tIns="34290" rIns="68580" bIns="3429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DA0"/>
                </a:solidFill>
              </a:rPr>
              <a:t>行为型模式 </a:t>
            </a:r>
            <a:r>
              <a:rPr kumimoji="1" lang="en-US" altLang="zh-CN" sz="2400" b="1" dirty="0">
                <a:solidFill>
                  <a:schemeClr val="tx1"/>
                </a:solidFill>
              </a:rPr>
              <a:t>—</a:t>
            </a:r>
            <a:r>
              <a:rPr kumimoji="1" lang="zh-CN" altLang="en-US" sz="2400" b="1" dirty="0">
                <a:solidFill>
                  <a:schemeClr val="tx1"/>
                </a:solidFill>
              </a:rPr>
              <a:t> 关注对象之间的通信和交互，旨在解决对象之间的责任分配和算法的封装。</a:t>
            </a:r>
            <a:endParaRPr kumimoji="1"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en-US" altLang="zh-CN" sz="2800" dirty="0">
                <a:solidFill>
                  <a:srgbClr val="034DA0"/>
                </a:solidFill>
                <a:sym typeface="+mn-ea"/>
              </a:rPr>
              <a:t>1</a:t>
            </a:r>
            <a:r>
              <a:rPr kumimoji="1" lang="zh-CN" altLang="en-US" sz="2800" dirty="0">
                <a:solidFill>
                  <a:srgbClr val="034DA0"/>
                </a:solidFill>
                <a:sym typeface="+mn-ea"/>
              </a:rPr>
              <a:t>、创建型模式</a:t>
            </a:r>
            <a:endParaRPr kumimoji="1" lang="zh-CN" altLang="en-US" sz="2800" dirty="0">
              <a:solidFill>
                <a:srgbClr val="034DA0"/>
              </a:solidFill>
            </a:endParaRPr>
          </a:p>
        </p:txBody>
      </p:sp>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sym typeface="+mn-ea"/>
              </a:rPr>
              <a:t>3.1</a:t>
            </a:r>
            <a:r>
              <a:rPr kumimoji="1" lang="zh-CN" altLang="en-US" dirty="0">
                <a:solidFill>
                  <a:schemeClr val="bg1"/>
                </a:solidFill>
                <a:sym typeface="+mn-ea"/>
              </a:rPr>
              <a:t> 设计模式概述</a:t>
            </a:r>
            <a:r>
              <a:rPr kumimoji="1" lang="en-US" altLang="zh-CN" dirty="0">
                <a:solidFill>
                  <a:schemeClr val="bg1"/>
                </a:solidFill>
                <a:sym typeface="+mn-ea"/>
              </a:rPr>
              <a:t> </a:t>
            </a:r>
            <a:r>
              <a:rPr kumimoji="1" lang="en-US" altLang="zh-CN" sz="3200" dirty="0">
                <a:solidFill>
                  <a:schemeClr val="bg1"/>
                </a:solidFill>
              </a:rPr>
              <a:t>7</a:t>
            </a:r>
            <a:r>
              <a:rPr kumimoji="1" lang="en-US" altLang="zh-CN" sz="3200" dirty="0">
                <a:solidFill>
                  <a:schemeClr val="bg1"/>
                </a:solidFill>
              </a:rPr>
              <a:t>/8</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nvSpPr>
        <p:spPr>
          <a:xfrm>
            <a:off x="473710" y="1943735"/>
            <a:ext cx="8162290" cy="3230880"/>
          </a:xfrm>
          <a:prstGeom prst="rect">
            <a:avLst/>
          </a:prstGeom>
          <a:ln>
            <a:noFill/>
          </a:ln>
        </p:spPr>
        <p:txBody>
          <a:bodyPr vert="horz" wrap="square" lIns="68580" tIns="34290" rIns="68580" bIns="3429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DA0"/>
                </a:solidFill>
              </a:rPr>
              <a:t>单例</a:t>
            </a:r>
            <a:r>
              <a:rPr kumimoji="1" lang="zh-CN" altLang="en-US" sz="2400" b="1" dirty="0">
                <a:solidFill>
                  <a:srgbClr val="034DA0"/>
                </a:solidFill>
                <a:sym typeface="+mn-ea"/>
              </a:rPr>
              <a:t>（Singleton）</a:t>
            </a:r>
            <a:endParaRPr kumimoji="1" lang="zh-CN" altLang="en-US" sz="2400" b="1" dirty="0">
              <a:solidFill>
                <a:schemeClr val="tx1">
                  <a:lumMod val="65000"/>
                  <a:lumOff val="35000"/>
                </a:schemeClr>
              </a:solidFill>
              <a:sym typeface="+mn-ea"/>
            </a:endParaRPr>
          </a:p>
          <a:p>
            <a:pPr>
              <a:lnSpc>
                <a:spcPct val="150000"/>
              </a:lnSpc>
            </a:pPr>
            <a:r>
              <a:rPr kumimoji="1" lang="zh-CN" altLang="en-US" sz="2400" b="1" dirty="0">
                <a:solidFill>
                  <a:srgbClr val="034DA0"/>
                </a:solidFill>
              </a:rPr>
              <a:t>工厂方法</a:t>
            </a:r>
            <a:r>
              <a:rPr kumimoji="1" lang="zh-CN" altLang="en-US" sz="2400" b="1" dirty="0">
                <a:solidFill>
                  <a:srgbClr val="034DA0"/>
                </a:solidFill>
                <a:sym typeface="+mn-ea"/>
              </a:rPr>
              <a:t>（FactoryMethod）</a:t>
            </a:r>
            <a:endParaRPr kumimoji="1" lang="zh-CN" altLang="en-US" sz="2400" b="1" dirty="0">
              <a:solidFill>
                <a:schemeClr val="tx1">
                  <a:lumMod val="65000"/>
                  <a:lumOff val="35000"/>
                </a:schemeClr>
              </a:solidFill>
              <a:sym typeface="+mn-ea"/>
            </a:endParaRPr>
          </a:p>
          <a:p>
            <a:pPr>
              <a:lnSpc>
                <a:spcPct val="150000"/>
              </a:lnSpc>
            </a:pPr>
            <a:r>
              <a:rPr kumimoji="1" lang="zh-CN" altLang="en-US" sz="2400" b="1" dirty="0">
                <a:solidFill>
                  <a:srgbClr val="034DA0"/>
                </a:solidFill>
              </a:rPr>
              <a:t>抽象工厂</a:t>
            </a:r>
            <a:r>
              <a:rPr kumimoji="1" lang="zh-CN" altLang="en-US" sz="2400" b="1" dirty="0">
                <a:solidFill>
                  <a:srgbClr val="034DA0"/>
                </a:solidFill>
                <a:sym typeface="+mn-ea"/>
              </a:rPr>
              <a:t>（AbstractFactory）</a:t>
            </a:r>
            <a:endParaRPr kumimoji="1" lang="zh-CN" altLang="en-US" sz="2400" b="1" dirty="0">
              <a:solidFill>
                <a:schemeClr val="tx1">
                  <a:lumMod val="65000"/>
                  <a:lumOff val="35000"/>
                </a:schemeClr>
              </a:solidFill>
              <a:sym typeface="+mn-ea"/>
            </a:endParaRPr>
          </a:p>
          <a:p>
            <a:pPr>
              <a:lnSpc>
                <a:spcPct val="150000"/>
              </a:lnSpc>
            </a:pPr>
            <a:r>
              <a:rPr kumimoji="1" lang="zh-CN" altLang="en-US" sz="2400" b="1" dirty="0">
                <a:solidFill>
                  <a:schemeClr val="tx1"/>
                </a:solidFill>
              </a:rPr>
              <a:t>原型</a:t>
            </a:r>
            <a:r>
              <a:rPr kumimoji="1" lang="zh-CN" altLang="en-US" sz="2400" b="1" dirty="0">
                <a:solidFill>
                  <a:schemeClr val="tx1"/>
                </a:solidFill>
                <a:sym typeface="+mn-ea"/>
              </a:rPr>
              <a:t>（Prototype）</a:t>
            </a:r>
            <a:endParaRPr kumimoji="1" lang="zh-CN" altLang="en-US" sz="2400" b="1" dirty="0">
              <a:solidFill>
                <a:schemeClr val="tx1"/>
              </a:solidFill>
              <a:sym typeface="+mn-ea"/>
            </a:endParaRPr>
          </a:p>
          <a:p>
            <a:pPr>
              <a:lnSpc>
                <a:spcPct val="150000"/>
              </a:lnSpc>
            </a:pPr>
            <a:r>
              <a:rPr kumimoji="1" lang="zh-CN" altLang="en-US" sz="2400" b="1" dirty="0">
                <a:solidFill>
                  <a:schemeClr val="tx1"/>
                </a:solidFill>
              </a:rPr>
              <a:t>建造者</a:t>
            </a:r>
            <a:r>
              <a:rPr kumimoji="1" lang="zh-CN" altLang="en-US" sz="2400" b="1" dirty="0">
                <a:solidFill>
                  <a:schemeClr val="tx1"/>
                </a:solidFill>
                <a:sym typeface="+mn-ea"/>
              </a:rPr>
              <a:t>（Builder）</a:t>
            </a:r>
            <a:endParaRPr kumimoji="1" lang="zh-CN" altLang="en-US" sz="2400" b="1" dirty="0">
              <a:solidFill>
                <a:schemeClr val="tx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1"/>
      <p:bldP spid="7" grpId="0"/>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en-US" altLang="zh-CN" sz="2800" dirty="0">
                <a:solidFill>
                  <a:srgbClr val="034DA0"/>
                </a:solidFill>
                <a:sym typeface="+mn-ea"/>
              </a:rPr>
              <a:t>2</a:t>
            </a:r>
            <a:r>
              <a:rPr kumimoji="1" lang="zh-CN" altLang="en-US" sz="2800" dirty="0">
                <a:solidFill>
                  <a:srgbClr val="034DA0"/>
                </a:solidFill>
                <a:sym typeface="+mn-ea"/>
              </a:rPr>
              <a:t>、结构型模式</a:t>
            </a:r>
            <a:endParaRPr kumimoji="1" lang="zh-CN" altLang="en-US" sz="2800" dirty="0">
              <a:solidFill>
                <a:srgbClr val="034DA0"/>
              </a:solidFill>
            </a:endParaRPr>
          </a:p>
        </p:txBody>
      </p:sp>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sym typeface="+mn-ea"/>
              </a:rPr>
              <a:t>3.1</a:t>
            </a:r>
            <a:r>
              <a:rPr kumimoji="1" lang="zh-CN" altLang="en-US" dirty="0">
                <a:solidFill>
                  <a:schemeClr val="bg1"/>
                </a:solidFill>
                <a:sym typeface="+mn-ea"/>
              </a:rPr>
              <a:t> 设计模式概述</a:t>
            </a:r>
            <a:r>
              <a:rPr kumimoji="1" lang="en-US" altLang="zh-CN" dirty="0">
                <a:solidFill>
                  <a:schemeClr val="bg1"/>
                </a:solidFill>
                <a:sym typeface="+mn-ea"/>
              </a:rPr>
              <a:t> </a:t>
            </a:r>
            <a:r>
              <a:rPr kumimoji="1" lang="en-US" altLang="zh-CN" sz="3200" dirty="0">
                <a:solidFill>
                  <a:schemeClr val="bg1"/>
                </a:solidFill>
              </a:rPr>
              <a:t>7</a:t>
            </a:r>
            <a:r>
              <a:rPr kumimoji="1" lang="en-US" altLang="zh-CN" sz="3200" dirty="0">
                <a:solidFill>
                  <a:schemeClr val="bg1"/>
                </a:solidFill>
              </a:rPr>
              <a:t>/8</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txBox="1"/>
          <p:nvPr/>
        </p:nvSpPr>
        <p:spPr>
          <a:xfrm>
            <a:off x="473075" y="1942465"/>
            <a:ext cx="8127365" cy="3897630"/>
          </a:xfrm>
          <a:prstGeom prst="rect">
            <a:avLst/>
          </a:prstGeom>
          <a:ln>
            <a:noFill/>
          </a:ln>
        </p:spPr>
        <p:txBody>
          <a:bodyPr vert="horz" wrap="square" lIns="68580" tIns="34290" rIns="68580" bIns="3429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lgn="l">
              <a:lnSpc>
                <a:spcPct val="150000"/>
              </a:lnSpc>
              <a:spcBef>
                <a:spcPts val="1000"/>
              </a:spcBef>
              <a:buClrTx/>
              <a:buSzTx/>
            </a:pPr>
            <a:r>
              <a:rPr kumimoji="1" lang="zh-CN" altLang="en-US" b="1" dirty="0">
                <a:solidFill>
                  <a:srgbClr val="034DA0"/>
                </a:solidFill>
                <a:sym typeface="+mn-ea"/>
              </a:rPr>
              <a:t>适配器模式（Adapter）</a:t>
            </a:r>
            <a:endParaRPr kumimoji="1" lang="zh-CN" altLang="en-US" b="1" dirty="0">
              <a:solidFill>
                <a:srgbClr val="034DA0"/>
              </a:solidFill>
            </a:endParaRPr>
          </a:p>
          <a:p>
            <a:pPr marL="228600" lvl="1" algn="l">
              <a:lnSpc>
                <a:spcPct val="150000"/>
              </a:lnSpc>
              <a:spcBef>
                <a:spcPts val="1000"/>
              </a:spcBef>
              <a:buClrTx/>
              <a:buSzTx/>
            </a:pPr>
            <a:r>
              <a:rPr kumimoji="1" lang="zh-CN" altLang="en-US" b="1" dirty="0">
                <a:solidFill>
                  <a:schemeClr val="tx1"/>
                </a:solidFill>
                <a:sym typeface="+mn-ea"/>
              </a:rPr>
              <a:t>桥接模式（Bridge）</a:t>
            </a:r>
            <a:endParaRPr kumimoji="1" lang="zh-CN" altLang="en-US" b="1" dirty="0">
              <a:solidFill>
                <a:schemeClr val="tx1"/>
              </a:solidFill>
            </a:endParaRPr>
          </a:p>
          <a:p>
            <a:pPr marL="228600" lvl="1" algn="l">
              <a:lnSpc>
                <a:spcPct val="150000"/>
              </a:lnSpc>
              <a:spcBef>
                <a:spcPts val="1000"/>
              </a:spcBef>
              <a:buClrTx/>
              <a:buSzTx/>
            </a:pPr>
            <a:r>
              <a:rPr kumimoji="1" lang="zh-CN" altLang="en-US" b="1" dirty="0">
                <a:solidFill>
                  <a:schemeClr val="tx1"/>
                </a:solidFill>
                <a:sym typeface="+mn-ea"/>
              </a:rPr>
              <a:t>组合模式（Composite）</a:t>
            </a:r>
            <a:endParaRPr kumimoji="1" lang="zh-CN" altLang="en-US" b="1" dirty="0">
              <a:solidFill>
                <a:schemeClr val="tx1"/>
              </a:solidFill>
            </a:endParaRPr>
          </a:p>
          <a:p>
            <a:pPr marL="228600" lvl="1" algn="l">
              <a:lnSpc>
                <a:spcPct val="150000"/>
              </a:lnSpc>
              <a:spcBef>
                <a:spcPts val="1000"/>
              </a:spcBef>
              <a:buClrTx/>
              <a:buSzTx/>
            </a:pPr>
            <a:r>
              <a:rPr kumimoji="1" lang="zh-CN" altLang="en-US" b="1" dirty="0">
                <a:solidFill>
                  <a:srgbClr val="034EA2"/>
                </a:solidFill>
                <a:sym typeface="+mn-ea"/>
              </a:rPr>
              <a:t>装饰模式（Decorator）	</a:t>
            </a:r>
            <a:r>
              <a:rPr kumimoji="1" lang="zh-CN" altLang="en-US" b="1" dirty="0">
                <a:solidFill>
                  <a:schemeClr val="tx1">
                    <a:lumMod val="65000"/>
                    <a:lumOff val="35000"/>
                  </a:schemeClr>
                </a:solidFill>
                <a:sym typeface="+mn-ea"/>
              </a:rPr>
              <a:t>	</a:t>
            </a:r>
            <a:endParaRPr kumimoji="1" lang="zh-CN" altLang="en-US" b="1" dirty="0">
              <a:solidFill>
                <a:schemeClr val="tx1">
                  <a:lumMod val="65000"/>
                  <a:lumOff val="35000"/>
                </a:schemeClr>
              </a:solidFill>
            </a:endParaRPr>
          </a:p>
          <a:p>
            <a:pPr marL="228600" lvl="1" algn="l">
              <a:lnSpc>
                <a:spcPct val="150000"/>
              </a:lnSpc>
              <a:spcBef>
                <a:spcPts val="1000"/>
              </a:spcBef>
              <a:buClrTx/>
              <a:buSzTx/>
            </a:pPr>
            <a:r>
              <a:rPr kumimoji="1" lang="zh-CN" altLang="en-US" b="1" dirty="0">
                <a:solidFill>
                  <a:schemeClr val="tx1"/>
                </a:solidFill>
                <a:sym typeface="+mn-ea"/>
              </a:rPr>
              <a:t>代理模式（Proxy）</a:t>
            </a:r>
            <a:endParaRPr kumimoji="1" lang="zh-CN" altLang="en-US" b="1" dirty="0">
              <a:solidFill>
                <a:schemeClr val="tx1"/>
              </a:solidFill>
              <a:sym typeface="+mn-ea"/>
            </a:endParaRPr>
          </a:p>
          <a:p>
            <a:pPr marL="228600" lvl="1" algn="l">
              <a:lnSpc>
                <a:spcPct val="150000"/>
              </a:lnSpc>
              <a:spcBef>
                <a:spcPts val="1000"/>
              </a:spcBef>
              <a:buClrTx/>
              <a:buSzTx/>
            </a:pPr>
            <a:r>
              <a:rPr kumimoji="1" lang="en-US" altLang="zh-CN" sz="2400" b="1" dirty="0">
                <a:solidFill>
                  <a:schemeClr val="tx1"/>
                </a:solidFill>
              </a:rPr>
              <a:t>...</a:t>
            </a:r>
            <a:endParaRPr kumimoji="1" lang="en-US" altLang="zh-CN"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1"/>
      <p:bldP spid="9" grpId="0"/>
      <p:bldP spid="9"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en-US" altLang="zh-CN" sz="2800" dirty="0">
                <a:solidFill>
                  <a:srgbClr val="034DA0"/>
                </a:solidFill>
              </a:rPr>
              <a:t>3</a:t>
            </a:r>
            <a:r>
              <a:rPr kumimoji="1" lang="zh-CN" altLang="en-US" sz="2800" dirty="0">
                <a:solidFill>
                  <a:srgbClr val="034DA0"/>
                </a:solidFill>
              </a:rPr>
              <a:t>、</a:t>
            </a:r>
            <a:r>
              <a:rPr kumimoji="1" lang="zh-CN" altLang="en-US" sz="2800" dirty="0">
                <a:solidFill>
                  <a:srgbClr val="034DA0"/>
                </a:solidFill>
                <a:sym typeface="+mn-ea"/>
              </a:rPr>
              <a:t>结构型模式</a:t>
            </a:r>
            <a:endParaRPr kumimoji="1" lang="zh-CN" altLang="en-US" sz="2800" dirty="0">
              <a:solidFill>
                <a:srgbClr val="034DA0"/>
              </a:solidFill>
            </a:endParaRPr>
          </a:p>
        </p:txBody>
      </p:sp>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sym typeface="+mn-ea"/>
              </a:rPr>
              <a:t>3.1</a:t>
            </a:r>
            <a:r>
              <a:rPr kumimoji="1" lang="zh-CN" altLang="en-US" dirty="0">
                <a:solidFill>
                  <a:schemeClr val="bg1"/>
                </a:solidFill>
                <a:sym typeface="+mn-ea"/>
              </a:rPr>
              <a:t> 设计模式概述</a:t>
            </a:r>
            <a:r>
              <a:rPr kumimoji="1" lang="en-US" altLang="zh-CN" dirty="0">
                <a:solidFill>
                  <a:schemeClr val="bg1"/>
                </a:solidFill>
                <a:sym typeface="+mn-ea"/>
              </a:rPr>
              <a:t> </a:t>
            </a:r>
            <a:r>
              <a:rPr kumimoji="1" lang="en-US" altLang="zh-CN" sz="3200" dirty="0">
                <a:solidFill>
                  <a:schemeClr val="bg1"/>
                </a:solidFill>
              </a:rPr>
              <a:t>7</a:t>
            </a:r>
            <a:r>
              <a:rPr kumimoji="1" lang="en-US" altLang="zh-CN" sz="3200" dirty="0">
                <a:solidFill>
                  <a:schemeClr val="bg1"/>
                </a:solidFill>
              </a:rPr>
              <a:t>/8</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内容占位符 2"/>
          <p:cNvSpPr txBox="1"/>
          <p:nvPr/>
        </p:nvSpPr>
        <p:spPr>
          <a:xfrm>
            <a:off x="473075" y="1978660"/>
            <a:ext cx="8162290" cy="4391025"/>
          </a:xfrm>
          <a:prstGeom prst="rect">
            <a:avLst/>
          </a:prstGeom>
          <a:ln>
            <a:noFill/>
          </a:ln>
        </p:spPr>
        <p:txBody>
          <a:bodyPr vert="horz" wrap="square" lIns="68580" tIns="34290" rIns="68580" bIns="3429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1" algn="l" defTabSz="914400" rtl="0" latinLnBrk="0">
              <a:lnSpc>
                <a:spcPct val="140000"/>
              </a:lnSpc>
              <a:spcBef>
                <a:spcPts val="1000"/>
              </a:spcBef>
              <a:buClrTx/>
              <a:buSzTx/>
              <a:buChar char="•"/>
            </a:pPr>
            <a:r>
              <a:rPr kumimoji="1" lang="zh-CN" altLang="en-US" b="1" dirty="0">
                <a:solidFill>
                  <a:srgbClr val="034DA0"/>
                </a:solidFill>
                <a:sym typeface="+mn-ea"/>
              </a:rPr>
              <a:t>策略模式（Strategy）	</a:t>
            </a:r>
            <a:r>
              <a:rPr kumimoji="1" lang="zh-CN" altLang="en-US" b="1" dirty="0">
                <a:solidFill>
                  <a:schemeClr val="tx1">
                    <a:lumMod val="65000"/>
                    <a:lumOff val="35000"/>
                  </a:schemeClr>
                </a:solidFill>
                <a:sym typeface="+mn-ea"/>
              </a:rPr>
              <a:t>	</a:t>
            </a:r>
            <a:endParaRPr kumimoji="1" lang="zh-CN" altLang="en-US" b="1" i="0" u="none" strike="noStrike" cap="none" spc="0" normalizeH="0" baseline="0" dirty="0">
              <a:solidFill>
                <a:schemeClr val="tx1">
                  <a:lumMod val="65000"/>
                  <a:lumOff val="35000"/>
                </a:schemeClr>
              </a:solidFill>
              <a:latin typeface="+mn-lt"/>
              <a:ea typeface="+mn-ea"/>
            </a:endParaRPr>
          </a:p>
          <a:p>
            <a:pPr marL="228600" marR="0" lvl="1" algn="l" defTabSz="914400" rtl="0" latinLnBrk="0">
              <a:lnSpc>
                <a:spcPct val="140000"/>
              </a:lnSpc>
              <a:spcBef>
                <a:spcPts val="1000"/>
              </a:spcBef>
              <a:buClrTx/>
              <a:buSzTx/>
              <a:buChar char="•"/>
            </a:pPr>
            <a:r>
              <a:rPr kumimoji="1" lang="zh-CN" altLang="en-US" b="1" dirty="0">
                <a:solidFill>
                  <a:srgbClr val="034DA0"/>
                </a:solidFill>
                <a:sym typeface="+mn-ea"/>
              </a:rPr>
              <a:t>观察者模式（Observer）	</a:t>
            </a:r>
            <a:endParaRPr kumimoji="1" lang="zh-CN" altLang="en-US" b="1" i="0" u="none" strike="noStrike" cap="none" spc="0" normalizeH="0" baseline="0" dirty="0">
              <a:solidFill>
                <a:srgbClr val="034DA0"/>
              </a:solidFill>
              <a:latin typeface="+mn-lt"/>
              <a:ea typeface="+mn-ea"/>
            </a:endParaRPr>
          </a:p>
          <a:p>
            <a:pPr marL="228600" marR="0" lvl="1" algn="l" defTabSz="914400" rtl="0" latinLnBrk="0">
              <a:lnSpc>
                <a:spcPct val="140000"/>
              </a:lnSpc>
              <a:spcBef>
                <a:spcPts val="1000"/>
              </a:spcBef>
              <a:buClrTx/>
              <a:buSzTx/>
              <a:buChar char="•"/>
            </a:pPr>
            <a:r>
              <a:rPr kumimoji="1" lang="zh-CN" altLang="en-US" b="1" dirty="0">
                <a:solidFill>
                  <a:schemeClr val="tx1"/>
                </a:solidFill>
                <a:sym typeface="+mn-ea"/>
              </a:rPr>
              <a:t>责任链模式（Chain of Responsibility）</a:t>
            </a:r>
            <a:endParaRPr kumimoji="1" lang="zh-CN" altLang="en-US" b="1" i="0" u="none" strike="noStrike" cap="none" spc="0" normalizeH="0" baseline="0" dirty="0">
              <a:solidFill>
                <a:schemeClr val="tx1"/>
              </a:solidFill>
              <a:latin typeface="+mn-lt"/>
              <a:ea typeface="+mn-ea"/>
            </a:endParaRPr>
          </a:p>
          <a:p>
            <a:pPr marL="228600" marR="0" lvl="1" algn="l" defTabSz="914400" rtl="0" latinLnBrk="0">
              <a:lnSpc>
                <a:spcPct val="140000"/>
              </a:lnSpc>
              <a:spcBef>
                <a:spcPts val="1000"/>
              </a:spcBef>
              <a:buClrTx/>
              <a:buSzTx/>
              <a:buChar char="•"/>
            </a:pPr>
            <a:r>
              <a:rPr kumimoji="1" lang="zh-CN" altLang="en-US" b="1" dirty="0">
                <a:solidFill>
                  <a:schemeClr val="tx1"/>
                </a:solidFill>
                <a:sym typeface="+mn-ea"/>
              </a:rPr>
              <a:t>命令模式（Command）	</a:t>
            </a:r>
            <a:endParaRPr kumimoji="1" lang="zh-CN" altLang="en-US" b="1" i="0" u="none" strike="noStrike" cap="none" spc="0" normalizeH="0" baseline="0" dirty="0">
              <a:solidFill>
                <a:schemeClr val="tx1"/>
              </a:solidFill>
              <a:latin typeface="+mn-lt"/>
              <a:ea typeface="+mn-ea"/>
            </a:endParaRPr>
          </a:p>
          <a:p>
            <a:pPr marL="228600" marR="0" lvl="1" algn="l" defTabSz="914400" rtl="0" latinLnBrk="0">
              <a:lnSpc>
                <a:spcPct val="140000"/>
              </a:lnSpc>
              <a:spcBef>
                <a:spcPts val="1000"/>
              </a:spcBef>
              <a:buClrTx/>
              <a:buSzTx/>
              <a:buChar char="•"/>
            </a:pPr>
            <a:r>
              <a:rPr kumimoji="1" lang="zh-CN" altLang="en-US" b="1" dirty="0">
                <a:solidFill>
                  <a:schemeClr val="tx1"/>
                </a:solidFill>
                <a:sym typeface="+mn-ea"/>
              </a:rPr>
              <a:t>解释器模式（Interpreter）	</a:t>
            </a:r>
            <a:endParaRPr kumimoji="1" lang="zh-CN" altLang="en-US" b="1" i="0" u="none" strike="noStrike" cap="none" spc="0" normalizeH="0" baseline="0" dirty="0">
              <a:solidFill>
                <a:schemeClr val="tx1"/>
              </a:solidFill>
              <a:latin typeface="+mn-lt"/>
              <a:ea typeface="+mn-ea"/>
            </a:endParaRPr>
          </a:p>
          <a:p>
            <a:pPr marL="228600" marR="0" lvl="1" algn="l" defTabSz="914400" rtl="0" latinLnBrk="0">
              <a:lnSpc>
                <a:spcPct val="140000"/>
              </a:lnSpc>
              <a:spcBef>
                <a:spcPts val="1000"/>
              </a:spcBef>
              <a:buClrTx/>
              <a:buSzTx/>
              <a:buChar char="•"/>
            </a:pPr>
            <a:r>
              <a:rPr kumimoji="1" lang="zh-CN" altLang="en-US" b="1" dirty="0">
                <a:solidFill>
                  <a:schemeClr val="tx1"/>
                </a:solidFill>
                <a:sym typeface="+mn-ea"/>
              </a:rPr>
              <a:t>迭代器模式（Iterator）	</a:t>
            </a:r>
            <a:endParaRPr kumimoji="1" lang="zh-CN" altLang="en-US" b="1" i="0" u="none" strike="noStrike" cap="none" spc="0" normalizeH="0" baseline="0" dirty="0">
              <a:solidFill>
                <a:schemeClr val="tx1"/>
              </a:solidFill>
              <a:latin typeface="+mn-lt"/>
              <a:ea typeface="+mn-ea"/>
            </a:endParaRPr>
          </a:p>
          <a:p>
            <a:pPr>
              <a:lnSpc>
                <a:spcPct val="140000"/>
              </a:lnSpc>
            </a:pPr>
            <a:r>
              <a:rPr kumimoji="1" lang="en-US" altLang="zh-CN" sz="2400" b="1" dirty="0">
                <a:solidFill>
                  <a:schemeClr val="tx1"/>
                </a:solidFill>
              </a:rPr>
              <a:t>...</a:t>
            </a:r>
            <a:endParaRPr kumimoji="1" lang="en-US" altLang="zh-CN"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1"/>
      <p:bldP spid="10" grpId="0"/>
      <p:bldP spid="10"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sz="2800" dirty="0">
                <a:solidFill>
                  <a:srgbClr val="034DA0"/>
                </a:solidFill>
              </a:rPr>
              <a:t>设计模式的六大原则</a:t>
            </a:r>
            <a:endParaRPr kumimoji="1" sz="2800" dirty="0">
              <a:solidFill>
                <a:srgbClr val="034DA0"/>
              </a:solidFill>
            </a:endParaRPr>
          </a:p>
        </p:txBody>
      </p:sp>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sym typeface="+mn-ea"/>
              </a:rPr>
              <a:t>3.1</a:t>
            </a:r>
            <a:r>
              <a:rPr kumimoji="1" lang="zh-CN" altLang="en-US" dirty="0">
                <a:solidFill>
                  <a:schemeClr val="bg1"/>
                </a:solidFill>
                <a:sym typeface="+mn-ea"/>
              </a:rPr>
              <a:t> 设计模式概述</a:t>
            </a:r>
            <a:r>
              <a:rPr kumimoji="1" lang="en-US" altLang="zh-CN" dirty="0">
                <a:solidFill>
                  <a:schemeClr val="bg1"/>
                </a:solidFill>
                <a:sym typeface="+mn-ea"/>
              </a:rPr>
              <a:t> </a:t>
            </a:r>
            <a:r>
              <a:rPr kumimoji="1" lang="en-US" altLang="zh-CN" sz="3200" dirty="0">
                <a:solidFill>
                  <a:schemeClr val="bg1"/>
                </a:solidFill>
              </a:rPr>
              <a:t>8</a:t>
            </a:r>
            <a:r>
              <a:rPr kumimoji="1" lang="en-US" altLang="zh-CN" sz="3200" dirty="0">
                <a:solidFill>
                  <a:schemeClr val="bg1"/>
                </a:solidFill>
              </a:rPr>
              <a:t>/8</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内容占位符 2"/>
          <p:cNvSpPr txBox="1"/>
          <p:nvPr/>
        </p:nvSpPr>
        <p:spPr>
          <a:xfrm>
            <a:off x="473075" y="1941195"/>
            <a:ext cx="8162290" cy="4429760"/>
          </a:xfrm>
          <a:prstGeom prst="rect">
            <a:avLst/>
          </a:prstGeom>
          <a:ln>
            <a:noFill/>
          </a:ln>
        </p:spPr>
        <p:txBody>
          <a:bodyPr vert="horz" wrap="square" lIns="68580" tIns="34290" rIns="68580" bIns="3429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1" indent="-457200" algn="l" defTabSz="914400" rtl="0" latinLnBrk="0">
              <a:lnSpc>
                <a:spcPct val="100000"/>
              </a:lnSpc>
              <a:spcBef>
                <a:spcPts val="1000"/>
              </a:spcBef>
              <a:buClrTx/>
              <a:buSzTx/>
              <a:buFont typeface="+mj-lt"/>
              <a:buAutoNum type="arabicPeriod"/>
            </a:pPr>
            <a:r>
              <a:rPr kumimoji="1" lang="en-US" altLang="zh-CN" sz="2400" b="1" dirty="0">
                <a:solidFill>
                  <a:srgbClr val="034EA2"/>
                </a:solidFill>
              </a:rPr>
              <a:t>开闭原则</a:t>
            </a:r>
            <a:r>
              <a:rPr kumimoji="1" lang="en-US" altLang="zh-CN" sz="2400" b="1" dirty="0">
                <a:solidFill>
                  <a:schemeClr val="tx1"/>
                </a:solidFill>
              </a:rPr>
              <a:t>（Open Close Principle）</a:t>
            </a:r>
            <a:endParaRPr kumimoji="1" lang="en-US" altLang="zh-CN" sz="2400" b="1" dirty="0">
              <a:solidFill>
                <a:schemeClr val="tx1">
                  <a:lumMod val="65000"/>
                  <a:lumOff val="35000"/>
                </a:schemeClr>
              </a:solidFill>
            </a:endParaRPr>
          </a:p>
          <a:p>
            <a:pPr marL="914400" marR="0" lvl="2" indent="-457200" algn="l" defTabSz="914400" rtl="0" latinLnBrk="0">
              <a:lnSpc>
                <a:spcPct val="130000"/>
              </a:lnSpc>
              <a:spcBef>
                <a:spcPts val="1000"/>
              </a:spcBef>
              <a:buClrTx/>
              <a:buSzTx/>
            </a:pPr>
            <a:r>
              <a:rPr kumimoji="1" lang="zh-CN" altLang="en-US" sz="2200" b="1" dirty="0">
                <a:solidFill>
                  <a:schemeClr val="tx1"/>
                </a:solidFill>
              </a:rPr>
              <a:t>对扩展开放，对修改关闭。为了使程序的扩展性好，易于维护和升级，尽量使用接口和抽象类。</a:t>
            </a:r>
            <a:endParaRPr kumimoji="1" lang="zh-CN" altLang="en-US" sz="2200" b="1" dirty="0">
              <a:solidFill>
                <a:schemeClr val="tx1"/>
              </a:solidFill>
            </a:endParaRPr>
          </a:p>
          <a:p>
            <a:pPr marL="457200" marR="0" lvl="1" indent="-457200" algn="l" defTabSz="914400" rtl="0" latinLnBrk="0">
              <a:lnSpc>
                <a:spcPct val="100000"/>
              </a:lnSpc>
              <a:spcBef>
                <a:spcPts val="1000"/>
              </a:spcBef>
              <a:buClrTx/>
              <a:buSzTx/>
              <a:buFont typeface="+mj-lt"/>
              <a:buAutoNum type="arabicPeriod"/>
            </a:pPr>
            <a:r>
              <a:rPr kumimoji="1" lang="en-US" altLang="zh-CN" sz="2400" b="1" dirty="0">
                <a:solidFill>
                  <a:srgbClr val="034EA2"/>
                </a:solidFill>
              </a:rPr>
              <a:t>里氏代换原则</a:t>
            </a:r>
            <a:r>
              <a:rPr kumimoji="1" lang="en-US" altLang="zh-CN" sz="2400" b="1" dirty="0">
                <a:solidFill>
                  <a:schemeClr val="tx1"/>
                </a:solidFill>
              </a:rPr>
              <a:t>（Liskov Substitution Principle）</a:t>
            </a:r>
            <a:endParaRPr kumimoji="1" lang="en-US" altLang="zh-CN" sz="2400" b="1" dirty="0">
              <a:solidFill>
                <a:schemeClr val="tx1"/>
              </a:solidFill>
            </a:endParaRPr>
          </a:p>
          <a:p>
            <a:pPr marL="914400" marR="0" lvl="2" indent="-457200" algn="l" defTabSz="914400" rtl="0" latinLnBrk="0">
              <a:lnSpc>
                <a:spcPct val="130000"/>
              </a:lnSpc>
              <a:spcBef>
                <a:spcPts val="1000"/>
              </a:spcBef>
              <a:buClrTx/>
              <a:buSzTx/>
            </a:pPr>
            <a:r>
              <a:rPr kumimoji="1" lang="en-US" altLang="zh-CN" sz="2200" b="1" dirty="0">
                <a:solidFill>
                  <a:schemeClr val="tx1"/>
                </a:solidFill>
              </a:rPr>
              <a:t>任何基类可以出现的地方，子类一定可以出现</a:t>
            </a:r>
            <a:r>
              <a:rPr kumimoji="1" lang="zh-CN" altLang="en-US" sz="2200" b="1" dirty="0">
                <a:solidFill>
                  <a:schemeClr val="tx1"/>
                </a:solidFill>
              </a:rPr>
              <a:t>。只有当派生类可以替换掉基类，且软件功能不受影响时，基类才能真正被复用，而派生类也能在基类的基础上增加新的行为。</a:t>
            </a:r>
            <a:endParaRPr kumimoji="1" lang="zh-CN" altLang="en-US" sz="2200" b="1" dirty="0">
              <a:solidFill>
                <a:schemeClr val="tx1"/>
              </a:solidFill>
            </a:endParaRPr>
          </a:p>
          <a:p>
            <a:pPr marL="457200" marR="0" lvl="1" indent="-457200" algn="l" defTabSz="914400" rtl="0" latinLnBrk="0">
              <a:lnSpc>
                <a:spcPct val="90000"/>
              </a:lnSpc>
              <a:spcBef>
                <a:spcPts val="1000"/>
              </a:spcBef>
              <a:buClrTx/>
              <a:buSzTx/>
              <a:buFont typeface="+mj-lt"/>
              <a:buAutoNum type="arabicPeriod"/>
            </a:pPr>
            <a:r>
              <a:rPr kumimoji="1" lang="en-US" altLang="zh-CN" sz="2400" b="1" dirty="0">
                <a:solidFill>
                  <a:srgbClr val="034EA2"/>
                </a:solidFill>
              </a:rPr>
              <a:t>依赖</a:t>
            </a:r>
            <a:r>
              <a:rPr kumimoji="1" lang="zh-CN" altLang="en-US" sz="2400" b="1" dirty="0">
                <a:solidFill>
                  <a:srgbClr val="034EA2"/>
                </a:solidFill>
              </a:rPr>
              <a:t>倒置</a:t>
            </a:r>
            <a:r>
              <a:rPr kumimoji="1" lang="en-US" altLang="zh-CN" sz="2400" b="1" dirty="0">
                <a:solidFill>
                  <a:srgbClr val="034EA2"/>
                </a:solidFill>
              </a:rPr>
              <a:t>原则</a:t>
            </a:r>
            <a:r>
              <a:rPr kumimoji="1" lang="en-US" altLang="zh-CN" sz="2400" b="1" dirty="0">
                <a:solidFill>
                  <a:schemeClr val="tx1"/>
                </a:solidFill>
              </a:rPr>
              <a:t>（Dependence Inversion Principle）</a:t>
            </a:r>
            <a:endParaRPr kumimoji="1" lang="en-US" altLang="zh-CN" sz="2400" b="1" dirty="0">
              <a:solidFill>
                <a:schemeClr val="tx1"/>
              </a:solidFill>
            </a:endParaRPr>
          </a:p>
          <a:p>
            <a:pPr marL="914400" marR="0" lvl="2" indent="-457200" algn="l" defTabSz="914400" rtl="0" latinLnBrk="0">
              <a:lnSpc>
                <a:spcPct val="130000"/>
              </a:lnSpc>
              <a:spcBef>
                <a:spcPts val="1000"/>
              </a:spcBef>
              <a:buClrTx/>
              <a:buSzTx/>
            </a:pPr>
            <a:r>
              <a:rPr kumimoji="1" lang="zh-CN" altLang="en-US" sz="2200" b="1" dirty="0">
                <a:solidFill>
                  <a:schemeClr val="tx1"/>
                </a:solidFill>
              </a:rPr>
              <a:t>面向</a:t>
            </a:r>
            <a:r>
              <a:rPr kumimoji="1" lang="en-US" altLang="zh-CN" sz="2200" b="1" dirty="0">
                <a:solidFill>
                  <a:schemeClr val="tx1"/>
                </a:solidFill>
              </a:rPr>
              <a:t>接口编程，依赖于</a:t>
            </a:r>
            <a:r>
              <a:rPr kumimoji="1" lang="zh-CN" altLang="en-US" sz="2200" b="1" dirty="0">
                <a:solidFill>
                  <a:schemeClr val="tx1"/>
                </a:solidFill>
              </a:rPr>
              <a:t>接口或</a:t>
            </a:r>
            <a:r>
              <a:rPr kumimoji="1" lang="en-US" altLang="zh-CN" sz="2200" b="1" dirty="0">
                <a:solidFill>
                  <a:schemeClr val="tx1"/>
                </a:solidFill>
              </a:rPr>
              <a:t>抽象</a:t>
            </a:r>
            <a:r>
              <a:rPr kumimoji="1" lang="zh-CN" altLang="en-US" sz="2200" b="1" dirty="0">
                <a:solidFill>
                  <a:schemeClr val="tx1"/>
                </a:solidFill>
              </a:rPr>
              <a:t>类</a:t>
            </a:r>
            <a:r>
              <a:rPr kumimoji="1" lang="en-US" altLang="zh-CN" sz="2200" b="1" dirty="0">
                <a:solidFill>
                  <a:schemeClr val="tx1"/>
                </a:solidFill>
              </a:rPr>
              <a:t>而不依赖于具体</a:t>
            </a:r>
            <a:r>
              <a:rPr kumimoji="1" lang="zh-CN" altLang="en-US" sz="2200" b="1" dirty="0">
                <a:solidFill>
                  <a:schemeClr val="tx1"/>
                </a:solidFill>
              </a:rPr>
              <a:t>类</a:t>
            </a:r>
            <a:r>
              <a:rPr kumimoji="1" lang="zh-CN" altLang="en-US" sz="2200" b="1" dirty="0">
                <a:solidFill>
                  <a:schemeClr val="tx1">
                    <a:lumMod val="65000"/>
                    <a:lumOff val="35000"/>
                  </a:schemeClr>
                </a:solidFill>
              </a:rPr>
              <a:t>。</a:t>
            </a:r>
            <a:endParaRPr kumimoji="1" lang="zh-CN" altLang="en-US" sz="2200" b="1" dirty="0">
              <a:solidFill>
                <a:schemeClr val="tx1">
                  <a:lumMod val="65000"/>
                  <a:lumOff val="3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0048" y="2067659"/>
            <a:ext cx="7747687" cy="4043822"/>
          </a:xfrm>
        </p:spPr>
        <p:txBody>
          <a:bodyPr>
            <a:noAutofit/>
          </a:bodyPr>
          <a:lstStyle/>
          <a:p>
            <a:pPr marL="0" indent="0">
              <a:lnSpc>
                <a:spcPct val="130000"/>
              </a:lnSpc>
              <a:buNone/>
            </a:pPr>
            <a:r>
              <a:rPr kumimoji="1" lang="en-US" altLang="zh-CN" sz="2800" dirty="0">
                <a:solidFill>
                  <a:srgbClr val="034EA2"/>
                </a:solidFill>
                <a:latin typeface="+mn-ea"/>
                <a:cs typeface="+mn-ea"/>
              </a:rPr>
              <a:t>3.1 </a:t>
            </a:r>
            <a:r>
              <a:rPr kumimoji="1" lang="zh-CN" altLang="en-US" sz="2800" dirty="0">
                <a:solidFill>
                  <a:srgbClr val="034EA2"/>
                </a:solidFill>
                <a:latin typeface="+mn-ea"/>
                <a:cs typeface="+mn-ea"/>
              </a:rPr>
              <a:t>设计模式概述</a:t>
            </a:r>
            <a:endParaRPr kumimoji="1" lang="en-US" altLang="zh-CN" sz="2800" dirty="0">
              <a:solidFill>
                <a:srgbClr val="034EA2"/>
              </a:solidFill>
              <a:latin typeface="+mn-ea"/>
              <a:cs typeface="+mn-ea"/>
            </a:endParaRPr>
          </a:p>
          <a:p>
            <a:pPr marL="0" indent="0">
              <a:lnSpc>
                <a:spcPct val="130000"/>
              </a:lnSpc>
              <a:buNone/>
            </a:pPr>
            <a:r>
              <a:rPr kumimoji="1" lang="en-US" altLang="zh-CN" sz="2800" dirty="0">
                <a:solidFill>
                  <a:schemeClr val="tx1"/>
                </a:solidFill>
                <a:latin typeface="+mn-ea"/>
                <a:cs typeface="+mn-ea"/>
              </a:rPr>
              <a:t>3.2 </a:t>
            </a:r>
            <a:r>
              <a:rPr kumimoji="1" lang="zh-CN" altLang="en-US" sz="2800" dirty="0">
                <a:solidFill>
                  <a:schemeClr val="tx1"/>
                </a:solidFill>
                <a:latin typeface="+mn-ea"/>
                <a:cs typeface="+mn-ea"/>
              </a:rPr>
              <a:t>单例模式</a:t>
            </a:r>
            <a:endParaRPr kumimoji="1" lang="zh-CN" altLang="en-US" sz="2800" dirty="0">
              <a:solidFill>
                <a:schemeClr val="tx1"/>
              </a:solidFill>
              <a:latin typeface="+mn-ea"/>
              <a:cs typeface="+mn-ea"/>
            </a:endParaRPr>
          </a:p>
          <a:p>
            <a:pPr marL="0" indent="0">
              <a:lnSpc>
                <a:spcPct val="130000"/>
              </a:lnSpc>
              <a:buNone/>
            </a:pPr>
            <a:r>
              <a:rPr kumimoji="1" lang="en-US" altLang="zh-CN" sz="2800" dirty="0">
                <a:solidFill>
                  <a:schemeClr val="tx1"/>
                </a:solidFill>
                <a:latin typeface="+mn-ea"/>
                <a:cs typeface="+mn-ea"/>
                <a:sym typeface="+mn-ea"/>
              </a:rPr>
              <a:t>3.3</a:t>
            </a:r>
            <a:r>
              <a:rPr kumimoji="1" lang="zh-CN" altLang="en-US" sz="2800" dirty="0">
                <a:solidFill>
                  <a:schemeClr val="tx1"/>
                </a:solidFill>
                <a:latin typeface="+mn-ea"/>
                <a:cs typeface="+mn-ea"/>
                <a:sym typeface="+mn-ea"/>
              </a:rPr>
              <a:t> 工厂模式</a:t>
            </a:r>
            <a:endParaRPr kumimoji="1" lang="zh-CN" altLang="en-US" sz="2800" dirty="0">
              <a:solidFill>
                <a:schemeClr val="tx1"/>
              </a:solidFill>
              <a:latin typeface="+mn-ea"/>
              <a:cs typeface="+mn-ea"/>
              <a:sym typeface="+mn-ea"/>
            </a:endParaRPr>
          </a:p>
          <a:p>
            <a:pPr marL="0" indent="0">
              <a:lnSpc>
                <a:spcPct val="130000"/>
              </a:lnSpc>
              <a:buNone/>
            </a:pPr>
            <a:r>
              <a:rPr kumimoji="1" lang="en-US" altLang="zh-CN" sz="2800" dirty="0">
                <a:solidFill>
                  <a:schemeClr val="tx1"/>
                </a:solidFill>
                <a:latin typeface="+mn-ea"/>
                <a:cs typeface="+mn-ea"/>
                <a:sym typeface="+mn-ea"/>
              </a:rPr>
              <a:t>3.4</a:t>
            </a:r>
            <a:r>
              <a:rPr kumimoji="1" lang="zh-CN" altLang="en-US" sz="2800" dirty="0">
                <a:solidFill>
                  <a:schemeClr val="tx1"/>
                </a:solidFill>
                <a:latin typeface="+mn-ea"/>
                <a:cs typeface="+mn-ea"/>
                <a:sym typeface="+mn-ea"/>
              </a:rPr>
              <a:t> 适配器模式</a:t>
            </a:r>
            <a:endParaRPr kumimoji="1" lang="zh-CN" altLang="en-US" sz="2800" dirty="0">
              <a:solidFill>
                <a:schemeClr val="tx1"/>
              </a:solidFill>
              <a:latin typeface="+mn-ea"/>
              <a:cs typeface="+mn-ea"/>
            </a:endParaRPr>
          </a:p>
          <a:p>
            <a:pPr marL="0" indent="0">
              <a:lnSpc>
                <a:spcPct val="130000"/>
              </a:lnSpc>
              <a:buNone/>
            </a:pPr>
            <a:r>
              <a:rPr kumimoji="1" lang="en-US" altLang="zh-CN" sz="2800" dirty="0">
                <a:solidFill>
                  <a:schemeClr val="tx1"/>
                </a:solidFill>
                <a:latin typeface="+mn-ea"/>
                <a:cs typeface="+mn-ea"/>
              </a:rPr>
              <a:t>3.5</a:t>
            </a:r>
            <a:r>
              <a:rPr kumimoji="1" lang="zh-CN" altLang="en-US" sz="2800" dirty="0">
                <a:solidFill>
                  <a:schemeClr val="tx1"/>
                </a:solidFill>
                <a:latin typeface="+mn-ea"/>
                <a:cs typeface="+mn-ea"/>
              </a:rPr>
              <a:t> 策略模式</a:t>
            </a:r>
            <a:endParaRPr kumimoji="1" lang="en-US" altLang="zh-CN" sz="2800" dirty="0">
              <a:solidFill>
                <a:schemeClr val="tx1"/>
              </a:solidFill>
              <a:latin typeface="+mn-ea"/>
              <a:cs typeface="+mn-ea"/>
            </a:endParaRPr>
          </a:p>
          <a:p>
            <a:pPr marL="0" indent="0">
              <a:lnSpc>
                <a:spcPct val="130000"/>
              </a:lnSpc>
              <a:buNone/>
            </a:pPr>
            <a:r>
              <a:rPr kumimoji="1" lang="en-US" altLang="zh-CN" sz="2800" dirty="0">
                <a:solidFill>
                  <a:schemeClr val="tx1"/>
                </a:solidFill>
                <a:latin typeface="+mn-ea"/>
                <a:cs typeface="+mn-ea"/>
              </a:rPr>
              <a:t>3.6</a:t>
            </a:r>
            <a:r>
              <a:rPr kumimoji="1" lang="zh-CN" altLang="en-US" sz="2800" dirty="0">
                <a:solidFill>
                  <a:schemeClr val="tx1"/>
                </a:solidFill>
                <a:latin typeface="+mn-ea"/>
                <a:cs typeface="+mn-ea"/>
              </a:rPr>
              <a:t> 观察者模式</a:t>
            </a:r>
            <a:endParaRPr kumimoji="1" lang="en-US" altLang="zh-CN" sz="2800" dirty="0">
              <a:solidFill>
                <a:schemeClr val="tx1">
                  <a:lumMod val="65000"/>
                  <a:lumOff val="35000"/>
                </a:schemeClr>
              </a:solidFill>
              <a:latin typeface="+mn-ea"/>
              <a:cs typeface="+mn-ea"/>
            </a:endParaRPr>
          </a:p>
          <a:p>
            <a:pPr marL="0" indent="0">
              <a:lnSpc>
                <a:spcPct val="130000"/>
              </a:lnSpc>
              <a:buNone/>
            </a:pPr>
            <a:endParaRPr kumimoji="1" lang="zh-CN" altLang="en-US" sz="2800" dirty="0">
              <a:solidFill>
                <a:schemeClr val="tx1">
                  <a:lumMod val="65000"/>
                  <a:lumOff val="35000"/>
                </a:schemeClr>
              </a:solidFill>
              <a:latin typeface="+mn-ea"/>
              <a:cs typeface="+mn-ea"/>
            </a:endParaRPr>
          </a:p>
        </p:txBody>
      </p:sp>
      <p:sp>
        <p:nvSpPr>
          <p:cNvPr id="7" name="矩形 6"/>
          <p:cNvSpPr/>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2" name="标题 1"/>
          <p:cNvSpPr>
            <a:spLocks noGrp="1"/>
          </p:cNvSpPr>
          <p:nvPr>
            <p:ph type="title"/>
          </p:nvPr>
        </p:nvSpPr>
        <p:spPr>
          <a:xfrm>
            <a:off x="137466" y="334388"/>
            <a:ext cx="2400300" cy="510778"/>
          </a:xfrm>
        </p:spPr>
        <p:txBody>
          <a:bodyPr>
            <a:noAutofit/>
          </a:bodyPr>
          <a:lstStyle/>
          <a:p>
            <a:r>
              <a:rPr kumimoji="1" lang="zh-CN" altLang="en-US" sz="3600" b="1" dirty="0">
                <a:solidFill>
                  <a:schemeClr val="bg1"/>
                </a:solidFill>
                <a:latin typeface="+mn-ea"/>
                <a:ea typeface="+mn-ea"/>
              </a:rPr>
              <a:t>目录</a:t>
            </a:r>
            <a:endParaRPr kumimoji="1" lang="zh-CN" altLang="en-US" sz="3600" b="1" dirty="0">
              <a:solidFill>
                <a:schemeClr val="bg1"/>
              </a:solidFill>
              <a:latin typeface="+mn-ea"/>
              <a:ea typeface="+mn-ea"/>
            </a:endParaRPr>
          </a:p>
        </p:txBody>
      </p:sp>
      <p:pic>
        <p:nvPicPr>
          <p:cNvPr id="8" name="西北工业大学"/>
          <p:cNvPicPr>
            <a:picLocks noChangeAspect="1"/>
          </p:cNvPicPr>
          <p:nvPr/>
        </p:nvPicPr>
        <p:blipFill>
          <a:blip r:embed="rId1" cstate="screen"/>
          <a:stretch>
            <a:fillRect/>
          </a:stretch>
        </p:blipFill>
        <p:spPr>
          <a:xfrm>
            <a:off x="7476490" y="417830"/>
            <a:ext cx="1363345" cy="342900"/>
          </a:xfrm>
          <a:prstGeom prst="rect">
            <a:avLst/>
          </a:prstGeom>
        </p:spPr>
      </p:pic>
      <p:pic>
        <p:nvPicPr>
          <p:cNvPr id="9" name="校徽"/>
          <p:cNvPicPr>
            <a:picLocks noChangeAspect="1"/>
          </p:cNvPicPr>
          <p:nvPr/>
        </p:nvPicPr>
        <p:blipFill>
          <a:blip r:embed="rId2" cstate="screen"/>
          <a:stretch>
            <a:fillRect/>
          </a:stretch>
        </p:blipFill>
        <p:spPr>
          <a:xfrm>
            <a:off x="6868160" y="342900"/>
            <a:ext cx="431800" cy="431800"/>
          </a:xfrm>
          <a:prstGeom prst="rect">
            <a:avLst/>
          </a:prstGeom>
        </p:spPr>
      </p:pic>
      <p:sp>
        <p:nvSpPr>
          <p:cNvPr id="11" name="文本框 10"/>
          <p:cNvSpPr txBox="1"/>
          <p:nvPr/>
        </p:nvSpPr>
        <p:spPr>
          <a:xfrm>
            <a:off x="767663" y="1139105"/>
            <a:ext cx="3199915" cy="584775"/>
          </a:xfrm>
          <a:prstGeom prst="rect">
            <a:avLst/>
          </a:prstGeom>
          <a:noFill/>
        </p:spPr>
        <p:txBody>
          <a:bodyPr wrap="none" rtlCol="0">
            <a:spAutoFit/>
          </a:bodyPr>
          <a:lstStyle/>
          <a:p>
            <a:r>
              <a:rPr kumimoji="1" lang="en-US" altLang="zh-CN" sz="3200" b="1" dirty="0">
                <a:solidFill>
                  <a:srgbClr val="034EA2"/>
                </a:solidFill>
                <a:latin typeface="微软雅黑" panose="020B0503020204020204" charset="-122"/>
                <a:ea typeface="微软雅黑" panose="020B0503020204020204" charset="-122"/>
                <a:cs typeface="微软雅黑" panose="020B0503020204020204" charset="-122"/>
              </a:rPr>
              <a:t>Unit 3</a:t>
            </a:r>
            <a:r>
              <a:rPr kumimoji="1" lang="zh-CN" altLang="en-US" sz="3200" b="1" dirty="0">
                <a:solidFill>
                  <a:srgbClr val="034EA2"/>
                </a:solidFill>
                <a:latin typeface="微软雅黑" panose="020B0503020204020204" charset="-122"/>
                <a:ea typeface="微软雅黑" panose="020B0503020204020204" charset="-122"/>
                <a:cs typeface="微软雅黑" panose="020B0503020204020204" charset="-122"/>
              </a:rPr>
              <a:t> 设计模式</a:t>
            </a:r>
            <a:endParaRPr kumimoji="1" lang="zh-CN" altLang="en-US" sz="3200" b="1" dirty="0">
              <a:solidFill>
                <a:srgbClr val="034EA2"/>
              </a:solidFill>
              <a:latin typeface="微软雅黑" panose="020B0503020204020204" charset="-122"/>
              <a:ea typeface="微软雅黑" panose="020B0503020204020204" charset="-122"/>
              <a:cs typeface="微软雅黑" panose="020B0503020204020204" charset="-122"/>
            </a:endParaRPr>
          </a:p>
        </p:txBody>
      </p:sp>
      <p:cxnSp>
        <p:nvCxnSpPr>
          <p:cNvPr id="13" name="直线连接符 12"/>
          <p:cNvCxnSpPr/>
          <p:nvPr/>
        </p:nvCxnSpPr>
        <p:spPr>
          <a:xfrm>
            <a:off x="850848" y="1936216"/>
            <a:ext cx="7298055" cy="5080"/>
          </a:xfrm>
          <a:prstGeom prst="line">
            <a:avLst/>
          </a:prstGeom>
          <a:ln w="19050">
            <a:solidFill>
              <a:srgbClr val="034DA0"/>
            </a:solidFill>
          </a:ln>
        </p:spPr>
        <p:style>
          <a:lnRef idx="1">
            <a:schemeClr val="accent1"/>
          </a:lnRef>
          <a:fillRef idx="0">
            <a:schemeClr val="accent1"/>
          </a:fillRef>
          <a:effectRef idx="0">
            <a:schemeClr val="accent1"/>
          </a:effectRef>
          <a:fontRef idx="minor">
            <a:schemeClr val="tx1"/>
          </a:fontRef>
        </p:style>
      </p:cxnSp>
      <p:sp>
        <p:nvSpPr>
          <p:cNvPr id="12" name="日期占位符 11"/>
          <p:cNvSpPr>
            <a:spLocks noGrp="1"/>
          </p:cNvSpPr>
          <p:nvPr>
            <p:ph type="dt" sz="half" idx="10"/>
            <p:custDataLst>
              <p:tags r:id="rId3"/>
            </p:custDataLst>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14" name="页脚占位符 13"/>
          <p:cNvSpPr>
            <a:spLocks noGrp="1"/>
          </p:cNvSpPr>
          <p:nvPr>
            <p:ph type="ftr" sz="quarter" idx="11"/>
            <p:custDataLst>
              <p:tags r:id="rId4"/>
            </p:custDataLst>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15" name="灯片编号占位符 14"/>
          <p:cNvSpPr>
            <a:spLocks noGrp="1"/>
          </p:cNvSpPr>
          <p:nvPr>
            <p:ph type="sldNum" sz="quarter" idx="12"/>
            <p:custDataLst>
              <p:tags r:id="rId5"/>
            </p:custDataLst>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cxnSp>
        <p:nvCxnSpPr>
          <p:cNvPr id="16" name="直线连接符 9"/>
          <p:cNvCxnSpPr/>
          <p:nvPr>
            <p:custDataLst>
              <p:tags r:id="rId6"/>
            </p:custDataLst>
          </p:nvPr>
        </p:nvCxnSpPr>
        <p:spPr>
          <a:xfrm>
            <a:off x="0" y="6333977"/>
            <a:ext cx="9144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sz="2800" dirty="0">
                <a:solidFill>
                  <a:srgbClr val="034DA0"/>
                </a:solidFill>
              </a:rPr>
              <a:t>设计模式的六大原则</a:t>
            </a:r>
            <a:endParaRPr kumimoji="1" sz="2800" dirty="0">
              <a:solidFill>
                <a:srgbClr val="034DA0"/>
              </a:solidFill>
            </a:endParaRPr>
          </a:p>
        </p:txBody>
      </p:sp>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sym typeface="+mn-ea"/>
              </a:rPr>
              <a:t>3.1</a:t>
            </a:r>
            <a:r>
              <a:rPr kumimoji="1" lang="zh-CN" altLang="en-US" dirty="0">
                <a:solidFill>
                  <a:schemeClr val="bg1"/>
                </a:solidFill>
                <a:sym typeface="+mn-ea"/>
              </a:rPr>
              <a:t> 设计模式概述</a:t>
            </a:r>
            <a:r>
              <a:rPr kumimoji="1" lang="en-US" altLang="zh-CN" dirty="0">
                <a:solidFill>
                  <a:schemeClr val="bg1"/>
                </a:solidFill>
                <a:sym typeface="+mn-ea"/>
              </a:rPr>
              <a:t> </a:t>
            </a:r>
            <a:r>
              <a:rPr kumimoji="1" lang="en-US" altLang="zh-CN" sz="3200" dirty="0">
                <a:solidFill>
                  <a:schemeClr val="bg1"/>
                </a:solidFill>
              </a:rPr>
              <a:t>8</a:t>
            </a:r>
            <a:r>
              <a:rPr kumimoji="1" lang="en-US" altLang="zh-CN" sz="3200" dirty="0">
                <a:solidFill>
                  <a:schemeClr val="bg1"/>
                </a:solidFill>
              </a:rPr>
              <a:t>/8</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内容占位符 2"/>
          <p:cNvSpPr txBox="1"/>
          <p:nvPr/>
        </p:nvSpPr>
        <p:spPr>
          <a:xfrm>
            <a:off x="473075" y="1978660"/>
            <a:ext cx="8162290" cy="4391660"/>
          </a:xfrm>
          <a:prstGeom prst="rect">
            <a:avLst/>
          </a:prstGeom>
          <a:ln>
            <a:noFill/>
          </a:ln>
        </p:spPr>
        <p:txBody>
          <a:bodyPr vert="horz" wrap="square" lIns="68580" tIns="34290" rIns="68580" bIns="3429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1" indent="-457200" algn="l" defTabSz="914400" rtl="0" latinLnBrk="0">
              <a:lnSpc>
                <a:spcPct val="120000"/>
              </a:lnSpc>
              <a:spcBef>
                <a:spcPts val="1000"/>
              </a:spcBef>
              <a:buClrTx/>
              <a:buSzTx/>
              <a:buFont typeface="+mj-lt"/>
              <a:buAutoNum type="arabicPeriod" startAt="4"/>
            </a:pPr>
            <a:r>
              <a:rPr kumimoji="1" lang="en-US" altLang="zh-CN" sz="2400" b="1" dirty="0">
                <a:solidFill>
                  <a:srgbClr val="034EA2"/>
                </a:solidFill>
              </a:rPr>
              <a:t>接口隔离原则</a:t>
            </a:r>
            <a:r>
              <a:rPr kumimoji="1" lang="en-US" altLang="zh-CN" sz="2400" b="1" dirty="0">
                <a:solidFill>
                  <a:schemeClr val="tx1"/>
                </a:solidFill>
              </a:rPr>
              <a:t>（Interface Segregation Principle）</a:t>
            </a:r>
            <a:endParaRPr kumimoji="1" lang="en-US" altLang="zh-CN" sz="2400" b="1" dirty="0">
              <a:solidFill>
                <a:schemeClr val="tx1"/>
              </a:solidFill>
            </a:endParaRPr>
          </a:p>
          <a:p>
            <a:pPr marL="914400" marR="0" lvl="2" indent="-457200" algn="l" defTabSz="914400" rtl="0" latinLnBrk="0">
              <a:lnSpc>
                <a:spcPct val="120000"/>
              </a:lnSpc>
              <a:spcBef>
                <a:spcPts val="1000"/>
              </a:spcBef>
              <a:buClrTx/>
              <a:buSzTx/>
            </a:pPr>
            <a:r>
              <a:rPr kumimoji="1" lang="en-US" altLang="zh-CN" sz="2200" b="1" dirty="0">
                <a:solidFill>
                  <a:schemeClr val="tx1"/>
                </a:solidFill>
              </a:rPr>
              <a:t>使用多个隔离的接口，比使用单个接口要好</a:t>
            </a:r>
            <a:r>
              <a:rPr kumimoji="1" lang="zh-CN" altLang="en-US" sz="2200" b="1" dirty="0">
                <a:solidFill>
                  <a:schemeClr val="tx1"/>
                </a:solidFill>
              </a:rPr>
              <a:t>，即</a:t>
            </a:r>
            <a:r>
              <a:rPr kumimoji="1" lang="en-US" altLang="zh-CN" sz="2200" b="1" dirty="0">
                <a:solidFill>
                  <a:schemeClr val="tx1"/>
                </a:solidFill>
              </a:rPr>
              <a:t>降低类之间的耦合度</a:t>
            </a:r>
            <a:r>
              <a:rPr kumimoji="1" lang="zh-CN" altLang="en-US" sz="2200" b="1" dirty="0">
                <a:solidFill>
                  <a:schemeClr val="tx1"/>
                </a:solidFill>
              </a:rPr>
              <a:t>。</a:t>
            </a:r>
            <a:endParaRPr kumimoji="1" lang="zh-CN" altLang="en-US" sz="2200" b="1" dirty="0">
              <a:solidFill>
                <a:schemeClr val="tx1"/>
              </a:solidFill>
            </a:endParaRPr>
          </a:p>
          <a:p>
            <a:pPr marL="457200" marR="0" lvl="1" indent="-457200" algn="l" defTabSz="914400" rtl="0" latinLnBrk="0">
              <a:lnSpc>
                <a:spcPct val="120000"/>
              </a:lnSpc>
              <a:spcBef>
                <a:spcPts val="1000"/>
              </a:spcBef>
              <a:buClrTx/>
              <a:buSzTx/>
              <a:buFont typeface="+mj-lt"/>
              <a:buAutoNum type="arabicPeriod" startAt="4"/>
            </a:pPr>
            <a:r>
              <a:rPr kumimoji="1" lang="en-US" altLang="zh-CN" sz="2400" b="1" dirty="0">
                <a:solidFill>
                  <a:srgbClr val="034EA2"/>
                </a:solidFill>
              </a:rPr>
              <a:t>迪米特</a:t>
            </a:r>
            <a:r>
              <a:rPr kumimoji="1" lang="en-US" altLang="zh-CN" b="1" dirty="0">
                <a:solidFill>
                  <a:srgbClr val="034EA2"/>
                </a:solidFill>
                <a:sym typeface="+mn-ea"/>
              </a:rPr>
              <a:t>原</a:t>
            </a:r>
            <a:r>
              <a:rPr kumimoji="1" lang="en-US" altLang="zh-CN" sz="2400" b="1" dirty="0">
                <a:solidFill>
                  <a:srgbClr val="034EA2"/>
                </a:solidFill>
              </a:rPr>
              <a:t>则</a:t>
            </a:r>
            <a:r>
              <a:rPr kumimoji="1" lang="en-US" altLang="zh-CN" sz="2400" b="1" dirty="0">
                <a:solidFill>
                  <a:schemeClr val="tx1"/>
                </a:solidFill>
              </a:rPr>
              <a:t>，又称最少知道原则（Demeter Principle）</a:t>
            </a:r>
            <a:endParaRPr kumimoji="1" lang="en-US" altLang="zh-CN" sz="2400" b="1" dirty="0">
              <a:solidFill>
                <a:schemeClr val="tx1"/>
              </a:solidFill>
            </a:endParaRPr>
          </a:p>
          <a:p>
            <a:pPr marL="914400" marR="0" lvl="2" indent="-457200" algn="l" defTabSz="914400" rtl="0" latinLnBrk="0">
              <a:lnSpc>
                <a:spcPct val="120000"/>
              </a:lnSpc>
              <a:spcBef>
                <a:spcPts val="1000"/>
              </a:spcBef>
              <a:buClrTx/>
              <a:buSzTx/>
            </a:pPr>
            <a:r>
              <a:rPr kumimoji="1" lang="en-US" altLang="zh-CN" sz="2200" b="1" dirty="0">
                <a:solidFill>
                  <a:schemeClr val="tx1"/>
                </a:solidFill>
              </a:rPr>
              <a:t>一个实体应当尽量少地与其他实体之间发生相互作用，使得系统功能模块相对独立</a:t>
            </a:r>
            <a:r>
              <a:rPr kumimoji="1" lang="zh-CN" altLang="en-US" sz="2200" b="1" dirty="0">
                <a:solidFill>
                  <a:schemeClr val="tx1"/>
                </a:solidFill>
              </a:rPr>
              <a:t>，降低耦合</a:t>
            </a:r>
            <a:r>
              <a:rPr kumimoji="1" lang="en-US" altLang="zh-CN" sz="2200" b="1" dirty="0">
                <a:solidFill>
                  <a:schemeClr val="tx1"/>
                </a:solidFill>
              </a:rPr>
              <a:t>。</a:t>
            </a:r>
            <a:endParaRPr kumimoji="1" lang="en-US" altLang="zh-CN" sz="2200" b="1" dirty="0">
              <a:solidFill>
                <a:schemeClr val="tx1"/>
              </a:solidFill>
            </a:endParaRPr>
          </a:p>
          <a:p>
            <a:pPr marL="457200" marR="0" lvl="1" indent="-457200" algn="l" defTabSz="914400" rtl="0" latinLnBrk="0">
              <a:lnSpc>
                <a:spcPct val="120000"/>
              </a:lnSpc>
              <a:spcBef>
                <a:spcPts val="1000"/>
              </a:spcBef>
              <a:buClrTx/>
              <a:buSzTx/>
              <a:buFont typeface="+mj-lt"/>
              <a:buAutoNum type="arabicPeriod" startAt="4"/>
            </a:pPr>
            <a:r>
              <a:rPr kumimoji="1" lang="zh-CN" altLang="en-US" sz="2400" b="1" dirty="0">
                <a:solidFill>
                  <a:srgbClr val="034EA2"/>
                </a:solidFill>
              </a:rPr>
              <a:t>单一职责</a:t>
            </a:r>
            <a:r>
              <a:rPr kumimoji="1" lang="en-US" altLang="zh-CN" sz="2400" b="1" dirty="0">
                <a:solidFill>
                  <a:srgbClr val="034EA2"/>
                </a:solidFill>
              </a:rPr>
              <a:t>原则</a:t>
            </a:r>
            <a:r>
              <a:rPr kumimoji="1" lang="en-US" altLang="zh-CN" sz="2400" b="1" dirty="0">
                <a:solidFill>
                  <a:schemeClr val="tx1"/>
                </a:solidFill>
              </a:rPr>
              <a:t>（Single Responsibility Principle）</a:t>
            </a:r>
            <a:endParaRPr kumimoji="1" lang="en-US" altLang="zh-CN" sz="2400" b="1" dirty="0">
              <a:solidFill>
                <a:schemeClr val="tx1"/>
              </a:solidFill>
            </a:endParaRPr>
          </a:p>
          <a:p>
            <a:pPr marL="914400" marR="0" lvl="2" indent="-457200" algn="l" defTabSz="914400" rtl="0" latinLnBrk="0">
              <a:lnSpc>
                <a:spcPct val="120000"/>
              </a:lnSpc>
              <a:spcBef>
                <a:spcPts val="1000"/>
              </a:spcBef>
              <a:buClrTx/>
              <a:buSzTx/>
            </a:pPr>
            <a:r>
              <a:rPr kumimoji="1" lang="en-US" altLang="zh-CN" sz="2200" b="1" dirty="0">
                <a:solidFill>
                  <a:schemeClr val="tx1"/>
                </a:solidFill>
              </a:rPr>
              <a:t>一个类应该只有一个发生变化的原因</a:t>
            </a:r>
            <a:r>
              <a:rPr kumimoji="1" lang="zh-CN" altLang="en-US" sz="2200" b="1" dirty="0">
                <a:solidFill>
                  <a:schemeClr val="tx1"/>
                </a:solidFill>
              </a:rPr>
              <a:t>，即⼀个类和⽅法只做⼀件事。</a:t>
            </a:r>
            <a:endParaRPr kumimoji="1" lang="zh-CN" altLang="en-US" sz="22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sz="2800" dirty="0">
                <a:solidFill>
                  <a:srgbClr val="034DA0"/>
                </a:solidFill>
              </a:rPr>
              <a:t>设计模式的六大原则</a:t>
            </a:r>
            <a:endParaRPr kumimoji="1" sz="2800" dirty="0">
              <a:solidFill>
                <a:srgbClr val="034DA0"/>
              </a:solidFill>
            </a:endParaRP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sym typeface="+mn-ea"/>
              </a:rPr>
              <a:t>3.1</a:t>
            </a:r>
            <a:r>
              <a:rPr kumimoji="1" lang="zh-CN" altLang="en-US" dirty="0">
                <a:solidFill>
                  <a:schemeClr val="bg1"/>
                </a:solidFill>
                <a:sym typeface="+mn-ea"/>
              </a:rPr>
              <a:t> 设计模式概述</a:t>
            </a:r>
            <a:r>
              <a:rPr kumimoji="1" lang="en-US" altLang="zh-CN" dirty="0">
                <a:solidFill>
                  <a:schemeClr val="bg1"/>
                </a:solidFill>
                <a:sym typeface="+mn-ea"/>
              </a:rPr>
              <a:t> </a:t>
            </a:r>
            <a:r>
              <a:rPr kumimoji="1" lang="en-US" altLang="zh-CN" sz="3200" dirty="0">
                <a:solidFill>
                  <a:schemeClr val="bg1"/>
                </a:solidFill>
              </a:rPr>
              <a:t>8</a:t>
            </a:r>
            <a:r>
              <a:rPr kumimoji="1" lang="en-US" altLang="zh-CN" sz="3200" dirty="0">
                <a:solidFill>
                  <a:schemeClr val="bg1"/>
                </a:solidFill>
              </a:rPr>
              <a:t>/8</a:t>
            </a:r>
            <a:endParaRPr kumimoji="1" lang="zh-CN" altLang="en-US" dirty="0">
              <a:solidFill>
                <a:schemeClr val="bg1"/>
              </a:solidFill>
            </a:endParaRPr>
          </a:p>
        </p:txBody>
      </p:sp>
      <p:pic>
        <p:nvPicPr>
          <p:cNvPr id="11" name="西北工业大学"/>
          <p:cNvPicPr>
            <a:picLocks noChangeAspect="1"/>
          </p:cNvPicPr>
          <p:nvPr>
            <p:custDataLst>
              <p:tags r:id="rId3"/>
            </p:custDataLst>
          </p:nvPr>
        </p:nvPicPr>
        <p:blipFill>
          <a:blip r:embed="rId4" cstate="screen"/>
          <a:stretch>
            <a:fillRect/>
          </a:stretch>
        </p:blipFill>
        <p:spPr>
          <a:xfrm>
            <a:off x="7476490" y="417830"/>
            <a:ext cx="1363345" cy="342900"/>
          </a:xfrm>
          <a:prstGeom prst="rect">
            <a:avLst/>
          </a:prstGeom>
        </p:spPr>
      </p:pic>
      <p:pic>
        <p:nvPicPr>
          <p:cNvPr id="13" name="校徽"/>
          <p:cNvPicPr>
            <a:picLocks noChangeAspect="1"/>
          </p:cNvPicPr>
          <p:nvPr>
            <p:custDataLst>
              <p:tags r:id="rId5"/>
            </p:custDataLst>
          </p:nvPr>
        </p:nvPicPr>
        <p:blipFill>
          <a:blip r:embed="rId6"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内容占位符 2"/>
          <p:cNvSpPr txBox="1"/>
          <p:nvPr/>
        </p:nvSpPr>
        <p:spPr>
          <a:xfrm>
            <a:off x="473075" y="1978660"/>
            <a:ext cx="8162290" cy="2094865"/>
          </a:xfrm>
          <a:prstGeom prst="rect">
            <a:avLst/>
          </a:prstGeom>
          <a:ln>
            <a:noFill/>
          </a:ln>
        </p:spPr>
        <p:txBody>
          <a:bodyPr vert="horz" wrap="square" lIns="68580" tIns="34290" rIns="68580" bIns="34290" rtlCol="0" anchor="ctr">
            <a:noAutofit/>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1" indent="-457200" algn="l" defTabSz="914400" rtl="0" latinLnBrk="0">
              <a:lnSpc>
                <a:spcPct val="140000"/>
              </a:lnSpc>
              <a:spcBef>
                <a:spcPts val="0"/>
              </a:spcBef>
              <a:buClrTx/>
              <a:buSzTx/>
            </a:pPr>
            <a:r>
              <a:rPr kumimoji="1" sz="2800" b="1" dirty="0">
                <a:solidFill>
                  <a:schemeClr val="accent1"/>
                </a:solidFill>
                <a:effectLst>
                  <a:outerShdw blurRad="38100" dist="25400" dir="5400000" algn="ctr" rotWithShape="0">
                    <a:srgbClr val="6E747A">
                      <a:alpha val="43000"/>
                    </a:srgbClr>
                  </a:outerShdw>
                </a:effectLst>
              </a:rPr>
              <a:t>可见，设计模式就是从大型软件架构出发、便于升级和维护的软件设计思想，它强调降低依赖，降低耦合。</a:t>
            </a:r>
            <a:endParaRPr kumimoji="1" sz="2800" b="1" dirty="0">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0048" y="2067659"/>
            <a:ext cx="7747687" cy="4043822"/>
          </a:xfrm>
        </p:spPr>
        <p:txBody>
          <a:bodyPr>
            <a:noAutofit/>
          </a:bodyPr>
          <a:lstStyle/>
          <a:p>
            <a:pPr marL="0" indent="0">
              <a:lnSpc>
                <a:spcPct val="130000"/>
              </a:lnSpc>
              <a:buNone/>
            </a:pPr>
            <a:r>
              <a:rPr kumimoji="1" lang="en-US" altLang="zh-CN" sz="2800" dirty="0">
                <a:solidFill>
                  <a:schemeClr val="tx1">
                    <a:lumMod val="65000"/>
                    <a:lumOff val="35000"/>
                  </a:schemeClr>
                </a:solidFill>
                <a:latin typeface="+mn-ea"/>
                <a:cs typeface="+mn-ea"/>
                <a:sym typeface="+mn-ea"/>
              </a:rPr>
              <a:t>3.1 </a:t>
            </a:r>
            <a:r>
              <a:rPr kumimoji="1" lang="zh-CN" altLang="en-US" sz="2800" dirty="0">
                <a:solidFill>
                  <a:schemeClr val="tx1">
                    <a:lumMod val="65000"/>
                    <a:lumOff val="35000"/>
                  </a:schemeClr>
                </a:solidFill>
                <a:latin typeface="+mn-ea"/>
                <a:cs typeface="+mn-ea"/>
                <a:sym typeface="+mn-ea"/>
              </a:rPr>
              <a:t>设计模式概述</a:t>
            </a:r>
            <a:endParaRPr kumimoji="1" lang="en-US" altLang="zh-CN" sz="2800" dirty="0">
              <a:solidFill>
                <a:schemeClr val="tx1">
                  <a:lumMod val="65000"/>
                  <a:lumOff val="35000"/>
                </a:schemeClr>
              </a:solidFill>
              <a:latin typeface="+mn-ea"/>
              <a:cs typeface="+mn-ea"/>
            </a:endParaRPr>
          </a:p>
          <a:p>
            <a:pPr marL="0" indent="0">
              <a:lnSpc>
                <a:spcPct val="130000"/>
              </a:lnSpc>
              <a:buNone/>
            </a:pPr>
            <a:r>
              <a:rPr kumimoji="1" lang="zh-CN" altLang="en-US" sz="2800" dirty="0">
                <a:solidFill>
                  <a:srgbClr val="034DA0"/>
                </a:solidFill>
                <a:sym typeface="+mn-ea"/>
              </a:rPr>
              <a:t>3.2 单例模式</a:t>
            </a:r>
            <a:endParaRPr kumimoji="1" lang="zh-CN" altLang="en-US" dirty="0">
              <a:solidFill>
                <a:schemeClr val="tx1">
                  <a:lumMod val="65000"/>
                  <a:lumOff val="35000"/>
                </a:schemeClr>
              </a:solidFill>
              <a:latin typeface="+mn-ea"/>
              <a:cs typeface="+mn-ea"/>
            </a:endParaRPr>
          </a:p>
          <a:p>
            <a:pPr marL="0" indent="0">
              <a:lnSpc>
                <a:spcPct val="130000"/>
              </a:lnSpc>
              <a:buNone/>
            </a:pPr>
            <a:r>
              <a:rPr kumimoji="1" lang="en-US" altLang="zh-CN" sz="2800" dirty="0">
                <a:solidFill>
                  <a:schemeClr val="tx1">
                    <a:lumMod val="65000"/>
                    <a:lumOff val="35000"/>
                  </a:schemeClr>
                </a:solidFill>
                <a:latin typeface="+mn-ea"/>
                <a:cs typeface="+mn-ea"/>
                <a:sym typeface="+mn-ea"/>
              </a:rPr>
              <a:t>3.3</a:t>
            </a:r>
            <a:r>
              <a:rPr kumimoji="1" lang="zh-CN" altLang="en-US" sz="2800" dirty="0">
                <a:solidFill>
                  <a:schemeClr val="tx1">
                    <a:lumMod val="65000"/>
                    <a:lumOff val="35000"/>
                  </a:schemeClr>
                </a:solidFill>
                <a:latin typeface="+mn-ea"/>
                <a:cs typeface="+mn-ea"/>
                <a:sym typeface="+mn-ea"/>
              </a:rPr>
              <a:t> 工厂模式</a:t>
            </a:r>
            <a:endParaRPr kumimoji="1" lang="zh-CN" altLang="en-US" sz="2800" dirty="0">
              <a:solidFill>
                <a:schemeClr val="tx1">
                  <a:lumMod val="65000"/>
                  <a:lumOff val="35000"/>
                </a:schemeClr>
              </a:solidFill>
              <a:latin typeface="+mn-ea"/>
              <a:cs typeface="+mn-ea"/>
              <a:sym typeface="+mn-ea"/>
            </a:endParaRPr>
          </a:p>
          <a:p>
            <a:pPr marL="0" indent="0">
              <a:lnSpc>
                <a:spcPct val="130000"/>
              </a:lnSpc>
              <a:buNone/>
            </a:pPr>
            <a:r>
              <a:rPr kumimoji="1" lang="en-US" altLang="zh-CN" sz="2800" dirty="0">
                <a:solidFill>
                  <a:schemeClr val="tx1">
                    <a:lumMod val="65000"/>
                    <a:lumOff val="35000"/>
                  </a:schemeClr>
                </a:solidFill>
                <a:latin typeface="+mn-ea"/>
                <a:cs typeface="+mn-ea"/>
                <a:sym typeface="+mn-ea"/>
              </a:rPr>
              <a:t>3.4</a:t>
            </a:r>
            <a:r>
              <a:rPr kumimoji="1" lang="zh-CN" altLang="en-US" sz="2800" dirty="0">
                <a:solidFill>
                  <a:schemeClr val="tx1">
                    <a:lumMod val="65000"/>
                    <a:lumOff val="35000"/>
                  </a:schemeClr>
                </a:solidFill>
                <a:latin typeface="+mn-ea"/>
                <a:cs typeface="+mn-ea"/>
                <a:sym typeface="+mn-ea"/>
              </a:rPr>
              <a:t> 适配器模式</a:t>
            </a:r>
            <a:endParaRPr kumimoji="1" lang="zh-CN" altLang="en-US" sz="2800" dirty="0">
              <a:solidFill>
                <a:schemeClr val="tx1">
                  <a:lumMod val="65000"/>
                  <a:lumOff val="35000"/>
                </a:schemeClr>
              </a:solidFill>
              <a:latin typeface="+mn-ea"/>
              <a:cs typeface="+mn-ea"/>
            </a:endParaRPr>
          </a:p>
          <a:p>
            <a:pPr marL="0" indent="0">
              <a:lnSpc>
                <a:spcPct val="130000"/>
              </a:lnSpc>
              <a:buNone/>
            </a:pPr>
            <a:r>
              <a:rPr kumimoji="1" lang="en-US" altLang="zh-CN" sz="2800" dirty="0">
                <a:solidFill>
                  <a:schemeClr val="tx1">
                    <a:lumMod val="65000"/>
                    <a:lumOff val="35000"/>
                  </a:schemeClr>
                </a:solidFill>
                <a:latin typeface="+mn-ea"/>
                <a:cs typeface="+mn-ea"/>
                <a:sym typeface="+mn-ea"/>
              </a:rPr>
              <a:t>3.5</a:t>
            </a:r>
            <a:r>
              <a:rPr kumimoji="1" lang="zh-CN" altLang="en-US" sz="2800" dirty="0">
                <a:solidFill>
                  <a:schemeClr val="tx1">
                    <a:lumMod val="65000"/>
                    <a:lumOff val="35000"/>
                  </a:schemeClr>
                </a:solidFill>
                <a:latin typeface="+mn-ea"/>
                <a:cs typeface="+mn-ea"/>
                <a:sym typeface="+mn-ea"/>
              </a:rPr>
              <a:t> 策略模式</a:t>
            </a:r>
            <a:endParaRPr kumimoji="1" lang="en-US" altLang="zh-CN" sz="2800" dirty="0">
              <a:solidFill>
                <a:schemeClr val="tx1">
                  <a:lumMod val="65000"/>
                  <a:lumOff val="35000"/>
                </a:schemeClr>
              </a:solidFill>
              <a:latin typeface="+mn-ea"/>
              <a:cs typeface="+mn-ea"/>
            </a:endParaRPr>
          </a:p>
          <a:p>
            <a:pPr marL="0" indent="0">
              <a:lnSpc>
                <a:spcPct val="130000"/>
              </a:lnSpc>
              <a:buNone/>
            </a:pPr>
            <a:r>
              <a:rPr kumimoji="1" lang="en-US" altLang="zh-CN" sz="2800" dirty="0">
                <a:solidFill>
                  <a:schemeClr val="tx1">
                    <a:lumMod val="65000"/>
                    <a:lumOff val="35000"/>
                  </a:schemeClr>
                </a:solidFill>
                <a:latin typeface="+mn-ea"/>
                <a:cs typeface="+mn-ea"/>
                <a:sym typeface="+mn-ea"/>
              </a:rPr>
              <a:t>3.6</a:t>
            </a:r>
            <a:r>
              <a:rPr kumimoji="1" lang="zh-CN" altLang="en-US" sz="2800" dirty="0">
                <a:solidFill>
                  <a:schemeClr val="tx1">
                    <a:lumMod val="65000"/>
                    <a:lumOff val="35000"/>
                  </a:schemeClr>
                </a:solidFill>
                <a:latin typeface="+mn-ea"/>
                <a:cs typeface="+mn-ea"/>
                <a:sym typeface="+mn-ea"/>
              </a:rPr>
              <a:t> 观察者模式</a:t>
            </a:r>
            <a:endParaRPr kumimoji="1" lang="zh-CN" altLang="en-US" sz="2800" dirty="0">
              <a:solidFill>
                <a:schemeClr val="tx1">
                  <a:lumMod val="65000"/>
                  <a:lumOff val="35000"/>
                </a:schemeClr>
              </a:solidFill>
              <a:latin typeface="+mn-ea"/>
              <a:cs typeface="+mn-ea"/>
            </a:endParaRPr>
          </a:p>
        </p:txBody>
      </p:sp>
      <p:sp>
        <p:nvSpPr>
          <p:cNvPr id="7" name="矩形 6"/>
          <p:cNvSpPr/>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2" name="标题 1"/>
          <p:cNvSpPr>
            <a:spLocks noGrp="1"/>
          </p:cNvSpPr>
          <p:nvPr>
            <p:ph type="title"/>
          </p:nvPr>
        </p:nvSpPr>
        <p:spPr>
          <a:xfrm>
            <a:off x="137466" y="334388"/>
            <a:ext cx="2400300" cy="510778"/>
          </a:xfrm>
        </p:spPr>
        <p:txBody>
          <a:bodyPr>
            <a:noAutofit/>
          </a:bodyPr>
          <a:lstStyle/>
          <a:p>
            <a:r>
              <a:rPr kumimoji="1" lang="zh-CN" altLang="en-US" sz="3600" b="1" dirty="0">
                <a:solidFill>
                  <a:schemeClr val="bg1"/>
                </a:solidFill>
                <a:latin typeface="+mn-ea"/>
                <a:ea typeface="+mn-ea"/>
              </a:rPr>
              <a:t>目录</a:t>
            </a:r>
            <a:endParaRPr kumimoji="1" lang="zh-CN" altLang="en-US" sz="3600" b="1" dirty="0">
              <a:solidFill>
                <a:schemeClr val="bg1"/>
              </a:solidFill>
              <a:latin typeface="+mn-ea"/>
              <a:ea typeface="+mn-ea"/>
            </a:endParaRPr>
          </a:p>
        </p:txBody>
      </p:sp>
      <p:pic>
        <p:nvPicPr>
          <p:cNvPr id="8" name="西北工业大学"/>
          <p:cNvPicPr>
            <a:picLocks noChangeAspect="1"/>
          </p:cNvPicPr>
          <p:nvPr/>
        </p:nvPicPr>
        <p:blipFill>
          <a:blip r:embed="rId1" cstate="screen"/>
          <a:stretch>
            <a:fillRect/>
          </a:stretch>
        </p:blipFill>
        <p:spPr>
          <a:xfrm>
            <a:off x="7476490" y="417830"/>
            <a:ext cx="1363345" cy="342900"/>
          </a:xfrm>
          <a:prstGeom prst="rect">
            <a:avLst/>
          </a:prstGeom>
        </p:spPr>
      </p:pic>
      <p:pic>
        <p:nvPicPr>
          <p:cNvPr id="9" name="校徽"/>
          <p:cNvPicPr>
            <a:picLocks noChangeAspect="1"/>
          </p:cNvPicPr>
          <p:nvPr/>
        </p:nvPicPr>
        <p:blipFill>
          <a:blip r:embed="rId2" cstate="screen"/>
          <a:stretch>
            <a:fillRect/>
          </a:stretch>
        </p:blipFill>
        <p:spPr>
          <a:xfrm>
            <a:off x="6868160" y="342900"/>
            <a:ext cx="431800" cy="431800"/>
          </a:xfrm>
          <a:prstGeom prst="rect">
            <a:avLst/>
          </a:prstGeom>
        </p:spPr>
      </p:pic>
      <p:sp>
        <p:nvSpPr>
          <p:cNvPr id="11" name="文本框 10"/>
          <p:cNvSpPr txBox="1"/>
          <p:nvPr/>
        </p:nvSpPr>
        <p:spPr>
          <a:xfrm>
            <a:off x="767663" y="1139105"/>
            <a:ext cx="3199915" cy="584775"/>
          </a:xfrm>
          <a:prstGeom prst="rect">
            <a:avLst/>
          </a:prstGeom>
          <a:noFill/>
        </p:spPr>
        <p:txBody>
          <a:bodyPr wrap="none" rtlCol="0">
            <a:spAutoFit/>
          </a:bodyPr>
          <a:lstStyle/>
          <a:p>
            <a:r>
              <a:rPr kumimoji="1" lang="en-US" altLang="zh-CN" sz="3200" b="1" dirty="0">
                <a:solidFill>
                  <a:srgbClr val="034EA2"/>
                </a:solidFill>
                <a:latin typeface="微软雅黑" panose="020B0503020204020204" charset="-122"/>
                <a:ea typeface="微软雅黑" panose="020B0503020204020204" charset="-122"/>
                <a:cs typeface="微软雅黑" panose="020B0503020204020204" charset="-122"/>
              </a:rPr>
              <a:t>Unit 3</a:t>
            </a:r>
            <a:r>
              <a:rPr kumimoji="1" lang="zh-CN" altLang="en-US" sz="3200" b="1" dirty="0">
                <a:solidFill>
                  <a:srgbClr val="034EA2"/>
                </a:solidFill>
                <a:latin typeface="微软雅黑" panose="020B0503020204020204" charset="-122"/>
                <a:ea typeface="微软雅黑" panose="020B0503020204020204" charset="-122"/>
                <a:cs typeface="微软雅黑" panose="020B0503020204020204" charset="-122"/>
              </a:rPr>
              <a:t> 设计模式</a:t>
            </a:r>
            <a:endParaRPr kumimoji="1" lang="zh-CN" altLang="en-US" sz="3200" b="1" dirty="0">
              <a:solidFill>
                <a:srgbClr val="034EA2"/>
              </a:solidFill>
              <a:latin typeface="微软雅黑" panose="020B0503020204020204" charset="-122"/>
              <a:ea typeface="微软雅黑" panose="020B0503020204020204" charset="-122"/>
              <a:cs typeface="微软雅黑" panose="020B0503020204020204" charset="-122"/>
            </a:endParaRPr>
          </a:p>
        </p:txBody>
      </p:sp>
      <p:cxnSp>
        <p:nvCxnSpPr>
          <p:cNvPr id="13" name="直线连接符 12"/>
          <p:cNvCxnSpPr/>
          <p:nvPr/>
        </p:nvCxnSpPr>
        <p:spPr>
          <a:xfrm>
            <a:off x="850848" y="1936216"/>
            <a:ext cx="7298055" cy="5080"/>
          </a:xfrm>
          <a:prstGeom prst="line">
            <a:avLst/>
          </a:prstGeom>
          <a:ln w="19050">
            <a:solidFill>
              <a:srgbClr val="034DA0"/>
            </a:solidFill>
          </a:ln>
        </p:spPr>
        <p:style>
          <a:lnRef idx="1">
            <a:schemeClr val="accent1"/>
          </a:lnRef>
          <a:fillRef idx="0">
            <a:schemeClr val="accent1"/>
          </a:fillRef>
          <a:effectRef idx="0">
            <a:schemeClr val="accent1"/>
          </a:effectRef>
          <a:fontRef idx="minor">
            <a:schemeClr val="tx1"/>
          </a:fontRef>
        </p:style>
      </p:cxnSp>
      <p:sp>
        <p:nvSpPr>
          <p:cNvPr id="12" name="日期占位符 11"/>
          <p:cNvSpPr>
            <a:spLocks noGrp="1"/>
          </p:cNvSpPr>
          <p:nvPr>
            <p:ph type="dt" sz="half" idx="10"/>
            <p:custDataLst>
              <p:tags r:id="rId3"/>
            </p:custDataLst>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14" name="页脚占位符 13"/>
          <p:cNvSpPr>
            <a:spLocks noGrp="1"/>
          </p:cNvSpPr>
          <p:nvPr>
            <p:ph type="ftr" sz="quarter" idx="11"/>
            <p:custDataLst>
              <p:tags r:id="rId4"/>
            </p:custDataLst>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15" name="灯片编号占位符 14"/>
          <p:cNvSpPr>
            <a:spLocks noGrp="1"/>
          </p:cNvSpPr>
          <p:nvPr>
            <p:ph type="sldNum" sz="quarter" idx="12"/>
            <p:custDataLst>
              <p:tags r:id="rId5"/>
            </p:custDataLst>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cxnSp>
        <p:nvCxnSpPr>
          <p:cNvPr id="16" name="直线连接符 9"/>
          <p:cNvCxnSpPr/>
          <p:nvPr>
            <p:custDataLst>
              <p:tags r:id="rId6"/>
            </p:custDataLst>
          </p:nvPr>
        </p:nvCxnSpPr>
        <p:spPr>
          <a:xfrm>
            <a:off x="0" y="6333977"/>
            <a:ext cx="9144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3.2</a:t>
            </a:r>
            <a:r>
              <a:rPr kumimoji="1" lang="zh-CN" altLang="en-US" dirty="0">
                <a:solidFill>
                  <a:schemeClr val="bg1"/>
                </a:solidFill>
              </a:rPr>
              <a:t> 单例模式</a:t>
            </a:r>
            <a:r>
              <a:rPr kumimoji="1" lang="en-US" altLang="zh-CN" dirty="0">
                <a:solidFill>
                  <a:schemeClr val="bg1"/>
                </a:solidFill>
              </a:rPr>
              <a:t> </a:t>
            </a:r>
            <a:r>
              <a:rPr kumimoji="1" lang="en-US" altLang="zh-CN" sz="3200" dirty="0">
                <a:solidFill>
                  <a:schemeClr val="bg1"/>
                </a:solidFill>
              </a:rPr>
              <a:t>1/6</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6"/>
            </p:custDataLst>
          </p:nvPr>
        </p:nvSpPr>
        <p:spPr>
          <a:xfrm>
            <a:off x="569595" y="1318260"/>
            <a:ext cx="6036310" cy="3584575"/>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kumimoji="1" lang="zh-CN" altLang="en-US" sz="2400" b="1" dirty="0">
                <a:solidFill>
                  <a:schemeClr val="tx1"/>
                </a:solidFill>
              </a:rPr>
              <a:t>很多时候都需要保证一个类仅有一个实例</a:t>
            </a:r>
            <a:r>
              <a:rPr kumimoji="1" lang="en-US" altLang="zh-CN" sz="2400" b="1" dirty="0">
                <a:solidFill>
                  <a:schemeClr val="tx1"/>
                </a:solidFill>
              </a:rPr>
              <a:t>:</a:t>
            </a:r>
            <a:endParaRPr kumimoji="1" lang="en-US" altLang="zh-CN" sz="2400" b="1" dirty="0">
              <a:solidFill>
                <a:schemeClr val="tx1"/>
              </a:solidFill>
            </a:endParaRPr>
          </a:p>
          <a:p>
            <a:pPr lvl="1">
              <a:lnSpc>
                <a:spcPct val="150000"/>
              </a:lnSpc>
            </a:pPr>
            <a:r>
              <a:rPr kumimoji="1" lang="zh-CN" altLang="en-US" b="1" dirty="0">
                <a:solidFill>
                  <a:schemeClr val="tx1"/>
                </a:solidFill>
              </a:rPr>
              <a:t>比如希望整个应用程序中只有一个连接数据库的</a:t>
            </a:r>
            <a:r>
              <a:rPr kumimoji="1" lang="en-US" altLang="zh-CN" b="1" dirty="0">
                <a:solidFill>
                  <a:schemeClr val="tx1"/>
                </a:solidFill>
              </a:rPr>
              <a:t>Connection</a:t>
            </a:r>
            <a:r>
              <a:rPr kumimoji="1" lang="zh-CN" altLang="en-US" b="1" dirty="0">
                <a:solidFill>
                  <a:schemeClr val="tx1"/>
                </a:solidFill>
              </a:rPr>
              <a:t>实例。</a:t>
            </a:r>
            <a:endParaRPr kumimoji="1" lang="zh-CN" altLang="en-US" b="1" dirty="0">
              <a:solidFill>
                <a:schemeClr val="tx1"/>
              </a:solidFill>
            </a:endParaRPr>
          </a:p>
          <a:p>
            <a:pPr lvl="1">
              <a:lnSpc>
                <a:spcPct val="150000"/>
              </a:lnSpc>
            </a:pPr>
            <a:r>
              <a:rPr kumimoji="1" lang="zh-CN" altLang="en-US" b="1" dirty="0">
                <a:solidFill>
                  <a:schemeClr val="tx1"/>
                </a:solidFill>
              </a:rPr>
              <a:t>操作系统只需要一个时钟。</a:t>
            </a:r>
            <a:endParaRPr kumimoji="1" lang="zh-CN" altLang="en-US" b="1" dirty="0">
              <a:solidFill>
                <a:schemeClr val="tx1"/>
              </a:solidFill>
            </a:endParaRPr>
          </a:p>
          <a:p>
            <a:pPr lvl="1">
              <a:lnSpc>
                <a:spcPct val="150000"/>
              </a:lnSpc>
            </a:pPr>
            <a:r>
              <a:rPr kumimoji="1" lang="zh-CN" altLang="en-US" b="1" dirty="0">
                <a:solidFill>
                  <a:schemeClr val="tx1"/>
                </a:solidFill>
              </a:rPr>
              <a:t>对于建模固定不变信息的类，仅需访问一个实例。</a:t>
            </a:r>
            <a:endParaRPr kumimoji="1" lang="zh-CN" altLang="en-US" b="1" dirty="0">
              <a:solidFill>
                <a:schemeClr val="tx1"/>
              </a:solidFill>
            </a:endParaRPr>
          </a:p>
        </p:txBody>
      </p:sp>
      <p:sp>
        <p:nvSpPr>
          <p:cNvPr id="8" name="内容占位符 2"/>
          <p:cNvSpPr txBox="1"/>
          <p:nvPr>
            <p:custDataLst>
              <p:tags r:id="rId7"/>
            </p:custDataLst>
          </p:nvPr>
        </p:nvSpPr>
        <p:spPr>
          <a:xfrm>
            <a:off x="569912" y="5146091"/>
            <a:ext cx="8036560" cy="438582"/>
          </a:xfrm>
          <a:prstGeom prst="rect">
            <a:avLst/>
          </a:prstGeom>
          <a:solidFill>
            <a:srgbClr val="034EA2"/>
          </a:solidFill>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kumimoji="1" lang="zh-CN" altLang="en-US" sz="2400" b="1" dirty="0">
                <a:solidFill>
                  <a:schemeClr val="bg1"/>
                </a:solidFill>
              </a:rPr>
              <a:t>怎样才能保证一个类只有一个易于被使用的实例呢？</a:t>
            </a:r>
            <a:endParaRPr kumimoji="1" lang="zh-CN" altLang="en-US" sz="2400" b="1" dirty="0">
              <a:solidFill>
                <a:schemeClr val="bg1"/>
              </a:solidFill>
            </a:endParaRPr>
          </a:p>
        </p:txBody>
      </p:sp>
      <p:pic>
        <p:nvPicPr>
          <p:cNvPr id="101" name="图片 100"/>
          <p:cNvPicPr/>
          <p:nvPr>
            <p:custDataLst>
              <p:tags r:id="rId8"/>
            </p:custDataLst>
          </p:nvPr>
        </p:nvPicPr>
        <p:blipFill>
          <a:blip r:embed="rId9"/>
          <a:stretch>
            <a:fillRect/>
          </a:stretch>
        </p:blipFill>
        <p:spPr>
          <a:xfrm>
            <a:off x="6457950" y="1318260"/>
            <a:ext cx="2667000" cy="1905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3.2</a:t>
            </a:r>
            <a:r>
              <a:rPr kumimoji="1" lang="zh-CN" altLang="en-US" dirty="0">
                <a:solidFill>
                  <a:schemeClr val="bg1"/>
                </a:solidFill>
              </a:rPr>
              <a:t> 单例模式</a:t>
            </a:r>
            <a:r>
              <a:rPr kumimoji="1" lang="en-US" altLang="zh-CN" dirty="0">
                <a:solidFill>
                  <a:schemeClr val="bg1"/>
                </a:solidFill>
              </a:rPr>
              <a:t> </a:t>
            </a:r>
            <a:r>
              <a:rPr kumimoji="1" lang="en-US" altLang="zh-CN" sz="3200" dirty="0">
                <a:solidFill>
                  <a:schemeClr val="bg1"/>
                </a:solidFill>
              </a:rPr>
              <a:t>2/6</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6"/>
            </p:custDataLst>
          </p:nvPr>
        </p:nvSpPr>
        <p:spPr>
          <a:xfrm>
            <a:off x="537528" y="1854535"/>
            <a:ext cx="8036560" cy="1986915"/>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kumimoji="1" lang="zh-CN" altLang="en-US" sz="2400" b="1" dirty="0">
                <a:solidFill>
                  <a:schemeClr val="tx1"/>
                </a:solidFill>
                <a:sym typeface="+mn-ea"/>
              </a:rPr>
              <a:t>单例模式是一种创建型设计模式，</a:t>
            </a:r>
            <a:r>
              <a:rPr kumimoji="1" lang="zh-CN" altLang="en-US" sz="2400" b="1" dirty="0">
                <a:solidFill>
                  <a:schemeClr val="tx1"/>
                </a:solidFill>
              </a:rPr>
              <a:t>它涉及到一个单一的类，该类负责</a:t>
            </a:r>
            <a:r>
              <a:rPr kumimoji="1" lang="zh-CN" altLang="en-US" sz="2400" b="1" dirty="0">
                <a:solidFill>
                  <a:srgbClr val="034DA0"/>
                </a:solidFill>
              </a:rPr>
              <a:t>创建自己的对象</a:t>
            </a:r>
            <a:r>
              <a:rPr kumimoji="1" lang="zh-CN" altLang="en-US" sz="2400" b="1" dirty="0">
                <a:solidFill>
                  <a:schemeClr val="tx1"/>
                </a:solidFill>
              </a:rPr>
              <a:t>，同时确保只有</a:t>
            </a:r>
            <a:r>
              <a:rPr kumimoji="1" lang="zh-CN" altLang="en-US" sz="2400" b="1" dirty="0">
                <a:solidFill>
                  <a:srgbClr val="034EA2"/>
                </a:solidFill>
              </a:rPr>
              <a:t>单个对象被创建</a:t>
            </a:r>
            <a:r>
              <a:rPr kumimoji="1" lang="zh-CN" altLang="en-US" sz="2400" b="1" dirty="0">
                <a:solidFill>
                  <a:schemeClr val="tx1">
                    <a:lumMod val="65000"/>
                    <a:lumOff val="35000"/>
                  </a:schemeClr>
                </a:solidFill>
              </a:rPr>
              <a:t>。</a:t>
            </a:r>
            <a:r>
              <a:rPr kumimoji="1" lang="zh-CN" altLang="en-US" sz="2400" b="1" dirty="0">
                <a:solidFill>
                  <a:schemeClr val="tx1"/>
                </a:solidFill>
              </a:rPr>
              <a:t>这个类提供了一种访问其唯一的对象的方式，可以直接访问，不需要实例化该类的对象。</a:t>
            </a:r>
            <a:endParaRPr kumimoji="1" lang="zh-CN" altLang="en-US" sz="2400" b="1" dirty="0">
              <a:solidFill>
                <a:schemeClr val="tx1"/>
              </a:solidFill>
            </a:endParaRPr>
          </a:p>
        </p:txBody>
      </p:sp>
      <p:sp>
        <p:nvSpPr>
          <p:cNvPr id="9" name="内容占位符 2"/>
          <p:cNvSpPr>
            <a:spLocks noGrp="1"/>
          </p:cNvSpPr>
          <p:nvPr>
            <p:custDataLst>
              <p:tags r:id="rId7"/>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ts val="0"/>
              </a:spcBef>
              <a:buNone/>
            </a:pPr>
            <a:r>
              <a:rPr kumimoji="1" lang="zh-CN" altLang="en-US" sz="2800" dirty="0">
                <a:solidFill>
                  <a:srgbClr val="034DA0"/>
                </a:solidFill>
              </a:rPr>
              <a:t>单例模式</a:t>
            </a:r>
            <a:r>
              <a:rPr kumimoji="1" lang="en-US" altLang="zh-CN" sz="2800" dirty="0">
                <a:solidFill>
                  <a:srgbClr val="034DA0"/>
                </a:solidFill>
              </a:rPr>
              <a:t>(Singleton Pattern)</a:t>
            </a:r>
            <a:r>
              <a:rPr kumimoji="1" lang="zh-CN" altLang="en-US" sz="2800" dirty="0">
                <a:solidFill>
                  <a:srgbClr val="034DA0"/>
                </a:solidFill>
              </a:rPr>
              <a:t>概念</a:t>
            </a:r>
            <a:endParaRPr kumimoji="1" lang="zh-CN" altLang="en-US" sz="2800" dirty="0">
              <a:solidFill>
                <a:srgbClr val="034DA0"/>
              </a:solidFill>
            </a:endParaRPr>
          </a:p>
        </p:txBody>
      </p:sp>
      <p:pic>
        <p:nvPicPr>
          <p:cNvPr id="107" name="图片 106"/>
          <p:cNvPicPr/>
          <p:nvPr/>
        </p:nvPicPr>
        <p:blipFill>
          <a:blip r:embed="rId8"/>
          <a:stretch>
            <a:fillRect/>
          </a:stretch>
        </p:blipFill>
        <p:spPr>
          <a:xfrm>
            <a:off x="3142615" y="3369945"/>
            <a:ext cx="5333365" cy="326644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3.2</a:t>
            </a:r>
            <a:r>
              <a:rPr kumimoji="1" lang="zh-CN" altLang="en-US" dirty="0">
                <a:solidFill>
                  <a:schemeClr val="bg1"/>
                </a:solidFill>
              </a:rPr>
              <a:t> 单例模式</a:t>
            </a:r>
            <a:r>
              <a:rPr kumimoji="1" lang="en-US" altLang="zh-CN" dirty="0">
                <a:solidFill>
                  <a:schemeClr val="bg1"/>
                </a:solidFill>
              </a:rPr>
              <a:t> </a:t>
            </a:r>
            <a:r>
              <a:rPr kumimoji="1" lang="en-US" altLang="zh-CN" sz="3200" dirty="0">
                <a:solidFill>
                  <a:schemeClr val="bg1"/>
                </a:solidFill>
              </a:rPr>
              <a:t>3/6</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单例模式结构</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5" name="图片 14"/>
          <p:cNvPicPr>
            <a:picLocks noChangeAspect="1"/>
          </p:cNvPicPr>
          <p:nvPr/>
        </p:nvPicPr>
        <p:blipFill>
          <a:blip r:embed="rId7"/>
          <a:stretch>
            <a:fillRect/>
          </a:stretch>
        </p:blipFill>
        <p:spPr>
          <a:xfrm>
            <a:off x="678345" y="5199657"/>
            <a:ext cx="7772400" cy="876792"/>
          </a:xfrm>
          <a:prstGeom prst="rect">
            <a:avLst/>
          </a:prstGeom>
        </p:spPr>
      </p:pic>
      <p:sp>
        <p:nvSpPr>
          <p:cNvPr id="16" name="内容占位符 2"/>
          <p:cNvSpPr txBox="1"/>
          <p:nvPr>
            <p:custDataLst>
              <p:tags r:id="rId8"/>
            </p:custDataLst>
          </p:nvPr>
        </p:nvSpPr>
        <p:spPr>
          <a:xfrm>
            <a:off x="2446786" y="4726049"/>
            <a:ext cx="4034472" cy="530225"/>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kumimoji="1" lang="zh-CN" altLang="en-US" sz="2000" b="1" dirty="0">
                <a:solidFill>
                  <a:schemeClr val="tx1">
                    <a:lumMod val="65000"/>
                    <a:lumOff val="35000"/>
                  </a:schemeClr>
                </a:solidFill>
              </a:rPr>
              <a:t>角色及职能</a:t>
            </a:r>
            <a:endParaRPr kumimoji="1" lang="zh-CN" altLang="en-US" sz="2000" b="1" dirty="0">
              <a:solidFill>
                <a:schemeClr val="tx1">
                  <a:lumMod val="65000"/>
                  <a:lumOff val="35000"/>
                </a:schemeClr>
              </a:solidFill>
            </a:endParaRPr>
          </a:p>
        </p:txBody>
      </p:sp>
      <p:sp>
        <p:nvSpPr>
          <p:cNvPr id="17" name="内容占位符 2"/>
          <p:cNvSpPr txBox="1"/>
          <p:nvPr>
            <p:custDataLst>
              <p:tags r:id="rId9"/>
            </p:custDataLst>
          </p:nvPr>
        </p:nvSpPr>
        <p:spPr>
          <a:xfrm>
            <a:off x="2457290" y="1936701"/>
            <a:ext cx="4034472" cy="530225"/>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kumimoji="1" lang="zh-CN" altLang="en-US" sz="2000" b="1" dirty="0">
                <a:solidFill>
                  <a:schemeClr val="tx1">
                    <a:lumMod val="65000"/>
                    <a:lumOff val="35000"/>
                  </a:schemeClr>
                </a:solidFill>
              </a:rPr>
              <a:t>类图</a:t>
            </a:r>
            <a:endParaRPr kumimoji="1" lang="zh-CN" altLang="en-US" sz="2000" b="1" dirty="0">
              <a:solidFill>
                <a:schemeClr val="tx1">
                  <a:lumMod val="65000"/>
                  <a:lumOff val="35000"/>
                </a:schemeClr>
              </a:solidFill>
            </a:endParaRPr>
          </a:p>
        </p:txBody>
      </p:sp>
      <p:graphicFrame>
        <p:nvGraphicFramePr>
          <p:cNvPr id="20" name="对象 19"/>
          <p:cNvGraphicFramePr/>
          <p:nvPr>
            <p:custDataLst>
              <p:tags r:id="rId10"/>
            </p:custDataLst>
          </p:nvPr>
        </p:nvGraphicFramePr>
        <p:xfrm>
          <a:off x="2299970" y="2471420"/>
          <a:ext cx="4568190" cy="2235200"/>
        </p:xfrm>
        <a:graphic>
          <a:graphicData uri="http://schemas.openxmlformats.org/presentationml/2006/ole">
            <mc:AlternateContent xmlns:mc="http://schemas.openxmlformats.org/markup-compatibility/2006">
              <mc:Choice xmlns:v="urn:schemas-microsoft-com:vml" Requires="v">
                <p:oleObj spid="_x0000_s21" name="" r:id="rId11" imgW="1446530" imgH="749300" progId="Visio.Drawing.15">
                  <p:embed/>
                </p:oleObj>
              </mc:Choice>
              <mc:Fallback>
                <p:oleObj name="" r:id="rId11" imgW="1446530" imgH="749300" progId="Visio.Drawing.15">
                  <p:embed/>
                  <p:pic>
                    <p:nvPicPr>
                      <p:cNvPr id="0" name="图片 20"/>
                      <p:cNvPicPr/>
                      <p:nvPr/>
                    </p:nvPicPr>
                    <p:blipFill>
                      <a:blip r:embed="rId12"/>
                      <a:stretch>
                        <a:fillRect/>
                      </a:stretch>
                    </p:blipFill>
                    <p:spPr>
                      <a:xfrm>
                        <a:off x="2299970" y="2471420"/>
                        <a:ext cx="4568190" cy="2235200"/>
                      </a:xfrm>
                      <a:prstGeom prst="rect">
                        <a:avLst/>
                      </a:prstGeom>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3.2</a:t>
            </a:r>
            <a:r>
              <a:rPr kumimoji="1" lang="zh-CN" altLang="en-US" dirty="0">
                <a:solidFill>
                  <a:schemeClr val="bg1"/>
                </a:solidFill>
              </a:rPr>
              <a:t> 单例模式</a:t>
            </a:r>
            <a:r>
              <a:rPr kumimoji="1" lang="en-US" altLang="zh-CN" dirty="0">
                <a:solidFill>
                  <a:schemeClr val="bg1"/>
                </a:solidFill>
              </a:rPr>
              <a:t> </a:t>
            </a:r>
            <a:r>
              <a:rPr kumimoji="1" lang="en-US" altLang="zh-CN" sz="3200" dirty="0">
                <a:solidFill>
                  <a:schemeClr val="bg1"/>
                </a:solidFill>
              </a:rPr>
              <a:t>4/6</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单例模式结构</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custDataLst>
              <p:tags r:id="rId7"/>
            </p:custDataLst>
          </p:nvPr>
        </p:nvSpPr>
        <p:spPr>
          <a:xfrm>
            <a:off x="537528" y="2047667"/>
            <a:ext cx="8036560" cy="566950"/>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静态属性实例包含类的单个实例。</a:t>
            </a:r>
            <a:endParaRPr kumimoji="1" lang="zh-CN" altLang="en-US" sz="2400" b="1" dirty="0">
              <a:solidFill>
                <a:schemeClr val="tx1"/>
              </a:solidFill>
            </a:endParaRPr>
          </a:p>
        </p:txBody>
      </p:sp>
      <p:sp>
        <p:nvSpPr>
          <p:cNvPr id="10" name="内容占位符 2"/>
          <p:cNvSpPr txBox="1"/>
          <p:nvPr>
            <p:custDataLst>
              <p:tags r:id="rId8"/>
            </p:custDataLst>
          </p:nvPr>
        </p:nvSpPr>
        <p:spPr>
          <a:xfrm>
            <a:off x="537528" y="2671806"/>
            <a:ext cx="8036560" cy="566950"/>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构造函数被定义为</a:t>
            </a:r>
            <a:r>
              <a:rPr kumimoji="1" lang="zh-CN" altLang="en-US" sz="2400" b="1" dirty="0">
                <a:solidFill>
                  <a:srgbClr val="034EA2"/>
                </a:solidFill>
              </a:rPr>
              <a:t>私有</a:t>
            </a:r>
            <a:r>
              <a:rPr kumimoji="1" lang="zh-CN" altLang="en-US" sz="2400" b="1" dirty="0">
                <a:solidFill>
                  <a:schemeClr val="tx1"/>
                </a:solidFill>
              </a:rPr>
              <a:t>，这样其他类就不能创建实例。</a:t>
            </a:r>
            <a:endParaRPr kumimoji="1" lang="zh-CN" altLang="en-US" sz="2400" b="1" dirty="0">
              <a:solidFill>
                <a:schemeClr val="tx1"/>
              </a:solidFill>
            </a:endParaRPr>
          </a:p>
        </p:txBody>
      </p:sp>
      <p:sp>
        <p:nvSpPr>
          <p:cNvPr id="12" name="内容占位符 2"/>
          <p:cNvSpPr txBox="1"/>
          <p:nvPr>
            <p:custDataLst>
              <p:tags r:id="rId9"/>
            </p:custDataLst>
          </p:nvPr>
        </p:nvSpPr>
        <p:spPr>
          <a:xfrm>
            <a:off x="537528" y="3300986"/>
            <a:ext cx="8036560" cy="1120948"/>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静态方法</a:t>
            </a:r>
            <a:r>
              <a:rPr kumimoji="1" lang="en-US" altLang="zh-CN" sz="2400" b="1" dirty="0">
                <a:solidFill>
                  <a:srgbClr val="034DA0"/>
                </a:solidFill>
              </a:rPr>
              <a:t>getSingletonInstance()</a:t>
            </a:r>
            <a:r>
              <a:rPr kumimoji="1" lang="zh-CN" altLang="en-US" sz="2400" b="1" dirty="0">
                <a:solidFill>
                  <a:schemeClr val="tx1"/>
                </a:solidFill>
              </a:rPr>
              <a:t>返回类的单个实例。</a:t>
            </a:r>
            <a:r>
              <a:rPr kumimoji="1" lang="en-US" altLang="zh-CN" sz="2400" b="1" dirty="0">
                <a:solidFill>
                  <a:schemeClr val="tx1"/>
                </a:solidFill>
              </a:rPr>
              <a:t>(</a:t>
            </a:r>
            <a:r>
              <a:rPr kumimoji="1" lang="zh-CN" altLang="en-US" sz="2400" b="1" dirty="0">
                <a:solidFill>
                  <a:schemeClr val="tx1"/>
                </a:solidFill>
              </a:rPr>
              <a:t>第一次调用这个方法时，它创建一个实例</a:t>
            </a:r>
            <a:r>
              <a:rPr kumimoji="1" lang="en-US" altLang="zh-CN" sz="2400" b="1" dirty="0">
                <a:solidFill>
                  <a:schemeClr val="tx1"/>
                </a:solidFill>
              </a:rPr>
              <a:t>)</a:t>
            </a:r>
            <a:endParaRPr kumimoji="1" lang="en-US" altLang="zh-CN" sz="2400" b="1" dirty="0">
              <a:solidFill>
                <a:schemeClr val="tx1"/>
              </a:solidFill>
            </a:endParaRPr>
          </a:p>
        </p:txBody>
      </p:sp>
      <p:sp>
        <p:nvSpPr>
          <p:cNvPr id="18" name="内容占位符 2"/>
          <p:cNvSpPr txBox="1"/>
          <p:nvPr>
            <p:custDataLst>
              <p:tags r:id="rId10"/>
            </p:custDataLst>
          </p:nvPr>
        </p:nvSpPr>
        <p:spPr>
          <a:xfrm>
            <a:off x="553720" y="4893910"/>
            <a:ext cx="8036560" cy="807085"/>
          </a:xfrm>
          <a:prstGeom prst="rect">
            <a:avLst/>
          </a:prstGeom>
          <a:solidFill>
            <a:srgbClr val="034DA0"/>
          </a:solidFill>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00000"/>
              </a:lnSpc>
              <a:buNone/>
            </a:pPr>
            <a:r>
              <a:rPr kumimoji="1" lang="zh-CN" altLang="en-US" sz="2400" b="1" dirty="0">
                <a:solidFill>
                  <a:schemeClr val="bg1"/>
                </a:solidFill>
              </a:rPr>
              <a:t>通过以上三点可以控制类的创建，无论有多少地方需要用到这个类，它们访问的都是类唯一生成的那个实例。</a:t>
            </a:r>
            <a:endParaRPr kumimoji="1" lang="en-US" altLang="zh-CN" sz="24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P spid="18"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3.2</a:t>
            </a:r>
            <a:r>
              <a:rPr kumimoji="1" lang="zh-CN" altLang="en-US" dirty="0">
                <a:solidFill>
                  <a:schemeClr val="bg1"/>
                </a:solidFill>
              </a:rPr>
              <a:t> 单例模式</a:t>
            </a:r>
            <a:r>
              <a:rPr kumimoji="1" lang="en-US" altLang="zh-CN" dirty="0">
                <a:solidFill>
                  <a:schemeClr val="bg1"/>
                </a:solidFill>
              </a:rPr>
              <a:t> </a:t>
            </a:r>
            <a:r>
              <a:rPr kumimoji="1" lang="en-US" altLang="zh-CN" sz="3200" dirty="0">
                <a:solidFill>
                  <a:schemeClr val="bg1"/>
                </a:solidFill>
              </a:rPr>
              <a:t>4/6</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单例模式结构</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9686" name="AutoShape 5"/>
          <p:cNvSpPr/>
          <p:nvPr>
            <p:custDataLst>
              <p:tags r:id="rId7"/>
            </p:custDataLst>
          </p:nvPr>
        </p:nvSpPr>
        <p:spPr>
          <a:xfrm>
            <a:off x="353060" y="1978660"/>
            <a:ext cx="8486775" cy="4144645"/>
          </a:xfrm>
          <a:prstGeom prst="roundRect">
            <a:avLst>
              <a:gd name="adj" fmla="val 2941"/>
            </a:avLst>
          </a:prstGeom>
          <a:noFill/>
          <a:ln w="12700" cap="flat" cmpd="sng">
            <a:solidFill>
              <a:schemeClr val="hlink"/>
            </a:solidFill>
            <a:prstDash val="dash"/>
            <a:round/>
            <a:headEnd type="none" w="med" len="med"/>
            <a:tailEnd type="none" w="med" len="med"/>
          </a:ln>
        </p:spPr>
        <p:txBody>
          <a:bodyPr wrap="none" anchor="ctr" anchorCtr="0"/>
          <a:p>
            <a:pPr marL="0" lvl="0" indent="0" algn="l" eaLnBrk="1" hangingPunct="1">
              <a:spcBef>
                <a:spcPct val="0"/>
              </a:spcBef>
              <a:buClrTx/>
              <a:buFontTx/>
              <a:buNone/>
            </a:pPr>
            <a:r>
              <a:rPr lang="en-US" altLang="zh-CN" sz="2200" b="1" dirty="0">
                <a:solidFill>
                  <a:srgbClr val="034EA2"/>
                </a:solidFill>
                <a:latin typeface="等线" panose="02010600030101010101" charset="-122"/>
                <a:ea typeface="等线" panose="02010600030101010101" charset="-122"/>
                <a:cs typeface="等线" panose="02010600030101010101" charset="-122"/>
                <a:sym typeface="+mn-ea"/>
              </a:rPr>
              <a:t>public class </a:t>
            </a:r>
            <a:r>
              <a:rPr lang="en-US" altLang="zh-CN" sz="2200" b="1" dirty="0">
                <a:latin typeface="等线" panose="02010600030101010101" charset="-122"/>
                <a:ea typeface="等线" panose="02010600030101010101" charset="-122"/>
                <a:cs typeface="等线" panose="02010600030101010101" charset="-122"/>
                <a:sym typeface="+mn-ea"/>
              </a:rPr>
              <a:t>Singleton {</a:t>
            </a:r>
            <a:endParaRPr lang="en-US" altLang="zh-CN" sz="2200" b="1" dirty="0">
              <a:latin typeface="等线" panose="02010600030101010101" charset="-122"/>
              <a:ea typeface="等线" panose="02010600030101010101" charset="-122"/>
              <a:cs typeface="等线" panose="02010600030101010101" charset="-122"/>
            </a:endParaRPr>
          </a:p>
          <a:p>
            <a:pPr marL="0" lvl="0" indent="457200" algn="l" eaLnBrk="1" hangingPunct="1">
              <a:spcBef>
                <a:spcPct val="0"/>
              </a:spcBef>
              <a:buClrTx/>
              <a:buFontTx/>
              <a:buNone/>
            </a:pPr>
            <a:r>
              <a:rPr lang="en-US" altLang="zh-CN" sz="2200" b="1" dirty="0">
                <a:solidFill>
                  <a:srgbClr val="034EA2"/>
                </a:solidFill>
                <a:latin typeface="等线" panose="02010600030101010101" charset="-122"/>
                <a:ea typeface="等线" panose="02010600030101010101" charset="-122"/>
                <a:cs typeface="等线" panose="02010600030101010101" charset="-122"/>
                <a:sym typeface="+mn-ea"/>
              </a:rPr>
              <a:t>private static </a:t>
            </a:r>
            <a:r>
              <a:rPr lang="en-US" altLang="zh-CN" sz="2200" b="1" dirty="0">
                <a:latin typeface="等线" panose="02010600030101010101" charset="-122"/>
                <a:ea typeface="等线" panose="02010600030101010101" charset="-122"/>
                <a:cs typeface="等线" panose="02010600030101010101" charset="-122"/>
                <a:sym typeface="+mn-ea"/>
              </a:rPr>
              <a:t>Singleton singletonInstance = </a:t>
            </a:r>
            <a:r>
              <a:rPr lang="en-US" altLang="zh-CN" sz="2200" b="1" dirty="0">
                <a:solidFill>
                  <a:srgbClr val="034EA2"/>
                </a:solidFill>
                <a:latin typeface="等线" panose="02010600030101010101" charset="-122"/>
                <a:ea typeface="等线" panose="02010600030101010101" charset="-122"/>
                <a:cs typeface="等线" panose="02010600030101010101" charset="-122"/>
                <a:sym typeface="+mn-ea"/>
              </a:rPr>
              <a:t>new </a:t>
            </a:r>
            <a:r>
              <a:rPr lang="en-US" altLang="zh-CN" sz="2200" b="1" dirty="0">
                <a:latin typeface="等线" panose="02010600030101010101" charset="-122"/>
                <a:ea typeface="等线" panose="02010600030101010101" charset="-122"/>
                <a:cs typeface="等线" panose="02010600030101010101" charset="-122"/>
                <a:sym typeface="+mn-ea"/>
              </a:rPr>
              <a:t>Singleton();</a:t>
            </a:r>
            <a:endParaRPr lang="en-US" altLang="zh-CN" sz="2200" b="1" dirty="0">
              <a:latin typeface="等线" panose="02010600030101010101" charset="-122"/>
              <a:ea typeface="等线" panose="02010600030101010101" charset="-122"/>
              <a:cs typeface="等线" panose="02010600030101010101" charset="-122"/>
              <a:sym typeface="+mn-ea"/>
            </a:endParaRPr>
          </a:p>
          <a:p>
            <a:pPr marL="0" lvl="0" indent="457200" algn="l" eaLnBrk="1" hangingPunct="1">
              <a:spcBef>
                <a:spcPct val="0"/>
              </a:spcBef>
              <a:buClrTx/>
              <a:buFontTx/>
              <a:buNone/>
            </a:pPr>
            <a:endParaRPr lang="en-US" altLang="zh-CN" sz="2200" b="1" dirty="0">
              <a:latin typeface="等线" panose="02010600030101010101" charset="-122"/>
              <a:ea typeface="等线" panose="02010600030101010101" charset="-122"/>
              <a:cs typeface="等线" panose="02010600030101010101" charset="-122"/>
            </a:endParaRPr>
          </a:p>
          <a:p>
            <a:pPr marL="0" lvl="0" indent="457200" algn="l" eaLnBrk="1" hangingPunct="1">
              <a:spcBef>
                <a:spcPct val="0"/>
              </a:spcBef>
              <a:buClrTx/>
              <a:buFontTx/>
              <a:buNone/>
            </a:pPr>
            <a:r>
              <a:rPr lang="en-US" altLang="zh-CN" sz="2200" b="1" dirty="0">
                <a:solidFill>
                  <a:schemeClr val="accent6"/>
                </a:solidFill>
                <a:latin typeface="等线" panose="02010600030101010101" charset="-122"/>
                <a:ea typeface="等线" panose="02010600030101010101" charset="-122"/>
                <a:cs typeface="等线" panose="02010600030101010101" charset="-122"/>
                <a:sym typeface="+mn-ea"/>
              </a:rPr>
              <a:t>//</a:t>
            </a:r>
            <a:r>
              <a:rPr lang="zh-CN" altLang="en-US" sz="2200" b="1" dirty="0">
                <a:solidFill>
                  <a:schemeClr val="accent6"/>
                </a:solidFill>
                <a:latin typeface="等线" panose="02010600030101010101" charset="-122"/>
                <a:ea typeface="等线" panose="02010600030101010101" charset="-122"/>
                <a:cs typeface="等线" panose="02010600030101010101" charset="-122"/>
                <a:sym typeface="+mn-ea"/>
              </a:rPr>
              <a:t>注意这是</a:t>
            </a:r>
            <a:r>
              <a:rPr lang="en-US" altLang="zh-CN" sz="2200" b="1" dirty="0">
                <a:solidFill>
                  <a:schemeClr val="accent6"/>
                </a:solidFill>
                <a:latin typeface="等线" panose="02010600030101010101" charset="-122"/>
                <a:ea typeface="等线" panose="02010600030101010101" charset="-122"/>
                <a:cs typeface="等线" panose="02010600030101010101" charset="-122"/>
                <a:sym typeface="+mn-ea"/>
              </a:rPr>
              <a:t>private</a:t>
            </a:r>
            <a:r>
              <a:rPr lang="zh-CN" altLang="en-US" sz="2200" b="1" dirty="0">
                <a:solidFill>
                  <a:schemeClr val="accent6"/>
                </a:solidFill>
                <a:latin typeface="等线" panose="02010600030101010101" charset="-122"/>
                <a:ea typeface="等线" panose="02010600030101010101" charset="-122"/>
                <a:cs typeface="等线" panose="02010600030101010101" charset="-122"/>
                <a:sym typeface="+mn-ea"/>
              </a:rPr>
              <a:t>，只供内部调用</a:t>
            </a:r>
            <a:endParaRPr lang="zh-CN" altLang="en-US" sz="2200" b="1" dirty="0">
              <a:solidFill>
                <a:schemeClr val="accent6"/>
              </a:solidFill>
              <a:latin typeface="等线" panose="02010600030101010101" charset="-122"/>
              <a:ea typeface="等线" panose="02010600030101010101" charset="-122"/>
              <a:cs typeface="等线" panose="02010600030101010101" charset="-122"/>
              <a:sym typeface="+mn-ea"/>
            </a:endParaRPr>
          </a:p>
          <a:p>
            <a:pPr marL="0" lvl="0" indent="457200" algn="l" eaLnBrk="1" hangingPunct="1">
              <a:spcBef>
                <a:spcPct val="0"/>
              </a:spcBef>
              <a:buClrTx/>
              <a:buFontTx/>
              <a:buNone/>
            </a:pPr>
            <a:r>
              <a:rPr lang="en-US" altLang="zh-CN" sz="2200" b="1" dirty="0">
                <a:solidFill>
                  <a:srgbClr val="034EA2"/>
                </a:solidFill>
                <a:latin typeface="等线" panose="02010600030101010101" charset="-122"/>
                <a:ea typeface="等线" panose="02010600030101010101" charset="-122"/>
                <a:cs typeface="等线" panose="02010600030101010101" charset="-122"/>
                <a:sym typeface="+mn-ea"/>
              </a:rPr>
              <a:t>private </a:t>
            </a:r>
            <a:r>
              <a:rPr lang="en-US" altLang="zh-CN" sz="2200" b="1" dirty="0">
                <a:latin typeface="等线" panose="02010600030101010101" charset="-122"/>
                <a:ea typeface="等线" panose="02010600030101010101" charset="-122"/>
                <a:cs typeface="等线" panose="02010600030101010101" charset="-122"/>
                <a:sym typeface="+mn-ea"/>
              </a:rPr>
              <a:t>Singleton(){}</a:t>
            </a:r>
            <a:endParaRPr lang="en-US" altLang="zh-CN" sz="2200" b="1" dirty="0">
              <a:latin typeface="等线" panose="02010600030101010101" charset="-122"/>
              <a:ea typeface="等线" panose="02010600030101010101" charset="-122"/>
              <a:cs typeface="等线" panose="02010600030101010101" charset="-122"/>
              <a:sym typeface="+mn-ea"/>
            </a:endParaRPr>
          </a:p>
          <a:p>
            <a:pPr marL="0" lvl="0" indent="457200" algn="l" eaLnBrk="1" hangingPunct="1">
              <a:spcBef>
                <a:spcPct val="0"/>
              </a:spcBef>
              <a:buClrTx/>
              <a:buFontTx/>
              <a:buNone/>
            </a:pPr>
            <a:endParaRPr lang="en-US" altLang="zh-CN" sz="2200" b="1" dirty="0">
              <a:latin typeface="等线" panose="02010600030101010101" charset="-122"/>
              <a:ea typeface="等线" panose="02010600030101010101" charset="-122"/>
              <a:cs typeface="等线" panose="02010600030101010101" charset="-122"/>
            </a:endParaRPr>
          </a:p>
          <a:p>
            <a:pPr marL="0" lvl="0" indent="457200" algn="l" eaLnBrk="1" hangingPunct="1">
              <a:spcBef>
                <a:spcPct val="0"/>
              </a:spcBef>
              <a:buClrTx/>
              <a:buFontTx/>
              <a:buNone/>
            </a:pPr>
            <a:r>
              <a:rPr lang="en-US" altLang="zh-CN" sz="2200" b="1" dirty="0">
                <a:solidFill>
                  <a:schemeClr val="accent6"/>
                </a:solidFill>
                <a:latin typeface="等线" panose="02010600030101010101" charset="-122"/>
                <a:ea typeface="等线" panose="02010600030101010101" charset="-122"/>
                <a:cs typeface="等线" panose="02010600030101010101" charset="-122"/>
                <a:sym typeface="+mn-ea"/>
              </a:rPr>
              <a:t>//</a:t>
            </a:r>
            <a:r>
              <a:rPr lang="zh-CN" altLang="en-US" sz="2200" b="1" dirty="0">
                <a:solidFill>
                  <a:schemeClr val="accent6"/>
                </a:solidFill>
                <a:latin typeface="等线" panose="02010600030101010101" charset="-122"/>
                <a:ea typeface="等线" panose="02010600030101010101" charset="-122"/>
                <a:cs typeface="等线" panose="02010600030101010101" charset="-122"/>
                <a:sym typeface="+mn-ea"/>
              </a:rPr>
              <a:t>这里提供了一个供外部访问本类的静态方法，可以直接访问</a:t>
            </a:r>
            <a:endParaRPr lang="zh-CN" altLang="en-US" sz="2200" b="1" dirty="0">
              <a:latin typeface="等线" panose="02010600030101010101" charset="-122"/>
              <a:ea typeface="等线" panose="02010600030101010101" charset="-122"/>
              <a:cs typeface="等线" panose="02010600030101010101" charset="-122"/>
            </a:endParaRPr>
          </a:p>
          <a:p>
            <a:pPr marL="0" lvl="0" indent="457200" algn="l" eaLnBrk="1" hangingPunct="1">
              <a:spcBef>
                <a:spcPct val="0"/>
              </a:spcBef>
              <a:buClrTx/>
              <a:buFontTx/>
              <a:buNone/>
            </a:pPr>
            <a:r>
              <a:rPr lang="en-US" altLang="zh-CN" sz="2200" b="1" dirty="0">
                <a:solidFill>
                  <a:srgbClr val="034EA2"/>
                </a:solidFill>
                <a:latin typeface="等线" panose="02010600030101010101" charset="-122"/>
                <a:ea typeface="等线" panose="02010600030101010101" charset="-122"/>
                <a:cs typeface="等线" panose="02010600030101010101" charset="-122"/>
                <a:sym typeface="+mn-ea"/>
              </a:rPr>
              <a:t>public static </a:t>
            </a:r>
            <a:r>
              <a:rPr lang="en-US" altLang="zh-CN" sz="2200" b="1" dirty="0">
                <a:latin typeface="等线" panose="02010600030101010101" charset="-122"/>
                <a:ea typeface="等线" panose="02010600030101010101" charset="-122"/>
                <a:cs typeface="等线" panose="02010600030101010101" charset="-122"/>
                <a:sym typeface="+mn-ea"/>
              </a:rPr>
              <a:t>Singleton get</a:t>
            </a:r>
            <a:r>
              <a:rPr lang="en-US" altLang="zh-CN" sz="2200" b="1" dirty="0">
                <a:latin typeface="等线" panose="02010600030101010101" charset="-122"/>
                <a:ea typeface="等线" panose="02010600030101010101" charset="-122"/>
                <a:cs typeface="等线" panose="02010600030101010101" charset="-122"/>
                <a:sym typeface="+mn-ea"/>
              </a:rPr>
              <a:t>S</a:t>
            </a:r>
            <a:r>
              <a:rPr lang="en-US" altLang="zh-CN" sz="2200" b="1" dirty="0">
                <a:latin typeface="等线" panose="02010600030101010101" charset="-122"/>
                <a:ea typeface="等线" panose="02010600030101010101" charset="-122"/>
                <a:cs typeface="等线" panose="02010600030101010101" charset="-122"/>
                <a:sym typeface="+mn-ea"/>
              </a:rPr>
              <a:t>ingletonInstance </a:t>
            </a:r>
            <a:r>
              <a:rPr lang="en-US" altLang="zh-CN" sz="2200" b="1" dirty="0">
                <a:latin typeface="等线" panose="02010600030101010101" charset="-122"/>
                <a:ea typeface="等线" panose="02010600030101010101" charset="-122"/>
                <a:cs typeface="等线" panose="02010600030101010101" charset="-122"/>
                <a:sym typeface="+mn-ea"/>
              </a:rPr>
              <a:t>() {</a:t>
            </a:r>
            <a:endParaRPr lang="en-US" altLang="zh-CN" sz="2200" b="1" dirty="0">
              <a:latin typeface="等线" panose="02010600030101010101" charset="-122"/>
              <a:ea typeface="等线" panose="02010600030101010101" charset="-122"/>
              <a:cs typeface="等线" panose="02010600030101010101" charset="-122"/>
            </a:endParaRPr>
          </a:p>
          <a:p>
            <a:pPr marL="0" lvl="0" indent="0" algn="l" eaLnBrk="1" hangingPunct="1">
              <a:spcBef>
                <a:spcPct val="0"/>
              </a:spcBef>
              <a:buClrTx/>
              <a:buFontTx/>
              <a:buNone/>
            </a:pPr>
            <a:r>
              <a:rPr lang="en-US" altLang="zh-CN" sz="2200" b="1" dirty="0">
                <a:latin typeface="等线" panose="02010600030101010101" charset="-122"/>
                <a:ea typeface="等线" panose="02010600030101010101" charset="-122"/>
                <a:cs typeface="等线" panose="02010600030101010101" charset="-122"/>
                <a:sym typeface="+mn-ea"/>
              </a:rPr>
              <a:t>	</a:t>
            </a:r>
            <a:r>
              <a:rPr lang="en-US" altLang="zh-CN" sz="2200" b="1" dirty="0">
                <a:solidFill>
                  <a:srgbClr val="034EA2"/>
                </a:solidFill>
                <a:latin typeface="等线" panose="02010600030101010101" charset="-122"/>
                <a:ea typeface="等线" panose="02010600030101010101" charset="-122"/>
                <a:cs typeface="等线" panose="02010600030101010101" charset="-122"/>
                <a:sym typeface="+mn-ea"/>
              </a:rPr>
              <a:t>return </a:t>
            </a:r>
            <a:r>
              <a:rPr lang="en-US" altLang="zh-CN" sz="2200" b="1" dirty="0">
                <a:latin typeface="等线" panose="02010600030101010101" charset="-122"/>
                <a:ea typeface="等线" panose="02010600030101010101" charset="-122"/>
                <a:cs typeface="等线" panose="02010600030101010101" charset="-122"/>
                <a:sym typeface="+mn-ea"/>
              </a:rPr>
              <a:t>singletonInstance </a:t>
            </a:r>
            <a:r>
              <a:rPr lang="en-US" altLang="zh-CN" sz="2200" b="1" dirty="0">
                <a:latin typeface="等线" panose="02010600030101010101" charset="-122"/>
                <a:ea typeface="等线" panose="02010600030101010101" charset="-122"/>
                <a:cs typeface="等线" panose="02010600030101010101" charset="-122"/>
                <a:sym typeface="+mn-ea"/>
              </a:rPr>
              <a:t>;</a:t>
            </a:r>
            <a:endParaRPr lang="en-US" altLang="zh-CN" sz="2200" b="1" dirty="0">
              <a:latin typeface="等线" panose="02010600030101010101" charset="-122"/>
              <a:ea typeface="等线" panose="02010600030101010101" charset="-122"/>
              <a:cs typeface="等线" panose="02010600030101010101" charset="-122"/>
            </a:endParaRPr>
          </a:p>
          <a:p>
            <a:pPr marL="0" lvl="0" indent="457200" algn="l" eaLnBrk="1" hangingPunct="1">
              <a:spcBef>
                <a:spcPct val="0"/>
              </a:spcBef>
              <a:buClrTx/>
              <a:buFontTx/>
              <a:buNone/>
            </a:pPr>
            <a:r>
              <a:rPr lang="en-US" altLang="zh-CN" sz="2200" b="1" dirty="0">
                <a:latin typeface="等线" panose="02010600030101010101" charset="-122"/>
                <a:ea typeface="等线" panose="02010600030101010101" charset="-122"/>
                <a:cs typeface="等线" panose="02010600030101010101" charset="-122"/>
                <a:sym typeface="+mn-ea"/>
              </a:rPr>
              <a:t>}</a:t>
            </a:r>
            <a:endParaRPr lang="en-US" altLang="zh-CN" sz="2200" b="1" dirty="0">
              <a:latin typeface="等线" panose="02010600030101010101" charset="-122"/>
              <a:ea typeface="等线" panose="02010600030101010101" charset="-122"/>
              <a:cs typeface="等线" panose="02010600030101010101" charset="-122"/>
            </a:endParaRPr>
          </a:p>
          <a:p>
            <a:pPr marL="0" lvl="0" indent="0" algn="l" eaLnBrk="1" hangingPunct="1">
              <a:spcBef>
                <a:spcPct val="0"/>
              </a:spcBef>
              <a:buClrTx/>
              <a:buFontTx/>
              <a:buNone/>
            </a:pPr>
            <a:r>
              <a:rPr lang="en-US" altLang="zh-CN" sz="2200" b="1" dirty="0">
                <a:latin typeface="等线" panose="02010600030101010101" charset="-122"/>
                <a:ea typeface="等线" panose="02010600030101010101" charset="-122"/>
                <a:cs typeface="等线" panose="02010600030101010101" charset="-122"/>
                <a:sym typeface="+mn-ea"/>
              </a:rPr>
              <a:t>}</a:t>
            </a:r>
            <a:endParaRPr lang="en-US" altLang="zh-CN" sz="2200" b="1" dirty="0">
              <a:solidFill>
                <a:srgbClr val="034EA2"/>
              </a:solidFill>
              <a:effectLst/>
              <a:latin typeface="等线" panose="02010600030101010101" charset="-122"/>
              <a:ea typeface="等线" panose="02010600030101010101" charset="-122"/>
              <a:cs typeface="等线" panose="0201060003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99686"/>
                                        </p:tgtEl>
                                        <p:attrNameLst>
                                          <p:attrName>style.visibility</p:attrName>
                                        </p:attrNameLst>
                                      </p:cBhvr>
                                      <p:to>
                                        <p:strVal val="visible"/>
                                      </p:to>
                                    </p:set>
                                    <p:animEffect transition="in" filter="barn(inHorizontal)">
                                      <p:cBhvr>
                                        <p:cTn id="7" dur="500"/>
                                        <p:tgtEl>
                                          <p:spTgt spid="199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6"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3.2</a:t>
            </a:r>
            <a:r>
              <a:rPr kumimoji="1" lang="zh-CN" altLang="en-US" dirty="0">
                <a:solidFill>
                  <a:schemeClr val="bg1"/>
                </a:solidFill>
              </a:rPr>
              <a:t> 单例模式</a:t>
            </a:r>
            <a:r>
              <a:rPr kumimoji="1" lang="en-US" altLang="zh-CN" dirty="0">
                <a:solidFill>
                  <a:schemeClr val="bg1"/>
                </a:solidFill>
              </a:rPr>
              <a:t> </a:t>
            </a:r>
            <a:r>
              <a:rPr kumimoji="1" lang="en-US" altLang="zh-CN" sz="3200" dirty="0">
                <a:solidFill>
                  <a:schemeClr val="bg1"/>
                </a:solidFill>
              </a:rPr>
              <a:t>4/6</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单例模式结构</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9686" name="AutoShape 5"/>
          <p:cNvSpPr/>
          <p:nvPr>
            <p:custDataLst>
              <p:tags r:id="rId7"/>
            </p:custDataLst>
          </p:nvPr>
        </p:nvSpPr>
        <p:spPr>
          <a:xfrm>
            <a:off x="353060" y="1904365"/>
            <a:ext cx="8486775" cy="4410075"/>
          </a:xfrm>
          <a:prstGeom prst="roundRect">
            <a:avLst>
              <a:gd name="adj" fmla="val 2941"/>
            </a:avLst>
          </a:prstGeom>
          <a:noFill/>
          <a:ln w="12700" cap="flat" cmpd="sng">
            <a:solidFill>
              <a:schemeClr val="hlink"/>
            </a:solidFill>
            <a:prstDash val="dash"/>
            <a:round/>
            <a:headEnd type="none" w="med" len="med"/>
            <a:tailEnd type="none" w="med" len="med"/>
          </a:ln>
        </p:spPr>
        <p:txBody>
          <a:bodyPr wrap="none" anchor="ctr" anchorCtr="0"/>
          <a:p>
            <a:pPr marL="0" lvl="0" indent="0" algn="l" eaLnBrk="1" hangingPunct="1">
              <a:lnSpc>
                <a:spcPct val="110000"/>
              </a:lnSpc>
              <a:spcBef>
                <a:spcPct val="0"/>
              </a:spcBef>
              <a:buClrTx/>
              <a:buFontTx/>
              <a:buNone/>
            </a:pPr>
            <a:r>
              <a:rPr lang="en-US" altLang="zh-CN" sz="2200" b="1" dirty="0">
                <a:solidFill>
                  <a:srgbClr val="034EA2"/>
                </a:solidFill>
                <a:latin typeface="等线" panose="02010600030101010101" charset="-122"/>
                <a:ea typeface="等线" panose="02010600030101010101" charset="-122"/>
                <a:cs typeface="等线" panose="02010600030101010101" charset="-122"/>
                <a:sym typeface="+mn-ea"/>
              </a:rPr>
              <a:t>public class </a:t>
            </a:r>
            <a:r>
              <a:rPr lang="en-US" altLang="zh-CN" sz="2200" b="1" dirty="0">
                <a:latin typeface="等线" panose="02010600030101010101" charset="-122"/>
                <a:ea typeface="等线" panose="02010600030101010101" charset="-122"/>
                <a:cs typeface="等线" panose="02010600030101010101" charset="-122"/>
                <a:sym typeface="+mn-ea"/>
              </a:rPr>
              <a:t>Singleton {</a:t>
            </a:r>
            <a:endParaRPr lang="en-US" altLang="zh-CN" sz="2200" b="1" dirty="0">
              <a:latin typeface="等线" panose="02010600030101010101" charset="-122"/>
              <a:ea typeface="等线" panose="02010600030101010101" charset="-122"/>
              <a:cs typeface="等线" panose="02010600030101010101" charset="-122"/>
            </a:endParaRPr>
          </a:p>
          <a:p>
            <a:pPr marL="0" lvl="0" indent="457200" algn="l" eaLnBrk="1" hangingPunct="1">
              <a:lnSpc>
                <a:spcPct val="110000"/>
              </a:lnSpc>
              <a:spcBef>
                <a:spcPct val="0"/>
              </a:spcBef>
              <a:buClrTx/>
              <a:buFontTx/>
              <a:buNone/>
            </a:pPr>
            <a:r>
              <a:rPr lang="en-US" altLang="zh-CN" sz="2200" b="1" dirty="0">
                <a:solidFill>
                  <a:srgbClr val="034EA2"/>
                </a:solidFill>
                <a:latin typeface="等线" panose="02010600030101010101" charset="-122"/>
                <a:ea typeface="等线" panose="02010600030101010101" charset="-122"/>
                <a:cs typeface="等线" panose="02010600030101010101" charset="-122"/>
                <a:sym typeface="+mn-ea"/>
              </a:rPr>
              <a:t>private static </a:t>
            </a:r>
            <a:r>
              <a:rPr lang="en-US" altLang="zh-CN" sz="2200" b="1" dirty="0">
                <a:latin typeface="等线" panose="02010600030101010101" charset="-122"/>
                <a:ea typeface="等线" panose="02010600030101010101" charset="-122"/>
                <a:cs typeface="等线" panose="02010600030101010101" charset="-122"/>
                <a:sym typeface="+mn-ea"/>
              </a:rPr>
              <a:t>Singleton </a:t>
            </a:r>
            <a:r>
              <a:rPr lang="en-US" altLang="zh-CN" sz="2200" b="1" dirty="0">
                <a:latin typeface="等线" panose="02010600030101010101" charset="-122"/>
                <a:ea typeface="等线" panose="02010600030101010101" charset="-122"/>
                <a:cs typeface="等线" panose="02010600030101010101" charset="-122"/>
                <a:sym typeface="+mn-ea"/>
              </a:rPr>
              <a:t>s</a:t>
            </a:r>
            <a:r>
              <a:rPr lang="en-US" altLang="zh-CN" sz="2200" b="1" dirty="0">
                <a:latin typeface="等线" panose="02010600030101010101" charset="-122"/>
                <a:ea typeface="等线" panose="02010600030101010101" charset="-122"/>
                <a:cs typeface="等线" panose="02010600030101010101" charset="-122"/>
                <a:sym typeface="+mn-ea"/>
              </a:rPr>
              <a:t>ingletonI</a:t>
            </a:r>
            <a:r>
              <a:rPr lang="en-US" altLang="zh-CN" sz="2200" b="1" dirty="0">
                <a:latin typeface="等线" panose="02010600030101010101" charset="-122"/>
                <a:ea typeface="等线" panose="02010600030101010101" charset="-122"/>
                <a:cs typeface="等线" panose="02010600030101010101" charset="-122"/>
                <a:sym typeface="+mn-ea"/>
              </a:rPr>
              <a:t>nstance = null;</a:t>
            </a:r>
            <a:endParaRPr lang="en-US" altLang="zh-CN" sz="2200" b="1" dirty="0">
              <a:latin typeface="等线" panose="02010600030101010101" charset="-122"/>
              <a:ea typeface="等线" panose="02010600030101010101" charset="-122"/>
              <a:cs typeface="等线" panose="02010600030101010101" charset="-122"/>
              <a:sym typeface="+mn-ea"/>
            </a:endParaRPr>
          </a:p>
          <a:p>
            <a:pPr marL="0" lvl="0" indent="457200" algn="l" eaLnBrk="1" hangingPunct="1">
              <a:lnSpc>
                <a:spcPct val="110000"/>
              </a:lnSpc>
              <a:spcBef>
                <a:spcPct val="0"/>
              </a:spcBef>
              <a:buClrTx/>
              <a:buFontTx/>
              <a:buNone/>
            </a:pPr>
            <a:r>
              <a:rPr lang="en-US" altLang="zh-CN" sz="2000" b="1" dirty="0">
                <a:solidFill>
                  <a:schemeClr val="accent6"/>
                </a:solidFill>
                <a:latin typeface="等线" panose="02010600030101010101" charset="-122"/>
                <a:ea typeface="等线" panose="02010600030101010101" charset="-122"/>
                <a:cs typeface="等线" panose="02010600030101010101" charset="-122"/>
                <a:sym typeface="+mn-ea"/>
              </a:rPr>
              <a:t>//</a:t>
            </a:r>
            <a:r>
              <a:rPr lang="zh-CN" altLang="en-US" sz="2000" b="1" dirty="0">
                <a:solidFill>
                  <a:schemeClr val="accent6"/>
                </a:solidFill>
                <a:latin typeface="等线" panose="02010600030101010101" charset="-122"/>
                <a:ea typeface="等线" panose="02010600030101010101" charset="-122"/>
                <a:cs typeface="等线" panose="02010600030101010101" charset="-122"/>
                <a:sym typeface="+mn-ea"/>
              </a:rPr>
              <a:t>注意这是</a:t>
            </a:r>
            <a:r>
              <a:rPr lang="en-US" altLang="zh-CN" sz="2000" b="1" dirty="0">
                <a:solidFill>
                  <a:schemeClr val="accent6"/>
                </a:solidFill>
                <a:latin typeface="等线" panose="02010600030101010101" charset="-122"/>
                <a:ea typeface="等线" panose="02010600030101010101" charset="-122"/>
                <a:cs typeface="等线" panose="02010600030101010101" charset="-122"/>
                <a:sym typeface="+mn-ea"/>
              </a:rPr>
              <a:t>private</a:t>
            </a:r>
            <a:r>
              <a:rPr lang="zh-CN" altLang="en-US" sz="2000" b="1" dirty="0">
                <a:solidFill>
                  <a:schemeClr val="accent6"/>
                </a:solidFill>
                <a:latin typeface="等线" panose="02010600030101010101" charset="-122"/>
                <a:ea typeface="等线" panose="02010600030101010101" charset="-122"/>
                <a:cs typeface="等线" panose="02010600030101010101" charset="-122"/>
                <a:sym typeface="+mn-ea"/>
              </a:rPr>
              <a:t>，只供内部调用</a:t>
            </a:r>
            <a:endParaRPr lang="zh-CN" altLang="en-US" sz="2000" b="1" dirty="0">
              <a:solidFill>
                <a:schemeClr val="accent6"/>
              </a:solidFill>
              <a:latin typeface="等线" panose="02010600030101010101" charset="-122"/>
              <a:ea typeface="等线" panose="02010600030101010101" charset="-122"/>
              <a:cs typeface="等线" panose="02010600030101010101" charset="-122"/>
              <a:sym typeface="+mn-ea"/>
            </a:endParaRPr>
          </a:p>
          <a:p>
            <a:pPr marL="0" lvl="0" indent="457200" algn="l" eaLnBrk="1" hangingPunct="1">
              <a:lnSpc>
                <a:spcPct val="110000"/>
              </a:lnSpc>
              <a:spcBef>
                <a:spcPct val="0"/>
              </a:spcBef>
              <a:buClrTx/>
              <a:buFontTx/>
              <a:buNone/>
            </a:pPr>
            <a:r>
              <a:rPr lang="en-US" altLang="zh-CN" sz="2200" b="1" dirty="0">
                <a:solidFill>
                  <a:srgbClr val="034EA2"/>
                </a:solidFill>
                <a:latin typeface="等线" panose="02010600030101010101" charset="-122"/>
                <a:ea typeface="等线" panose="02010600030101010101" charset="-122"/>
                <a:cs typeface="等线" panose="02010600030101010101" charset="-122"/>
                <a:sym typeface="+mn-ea"/>
              </a:rPr>
              <a:t>private </a:t>
            </a:r>
            <a:r>
              <a:rPr lang="en-US" altLang="zh-CN" sz="2200" b="1" dirty="0">
                <a:latin typeface="等线" panose="02010600030101010101" charset="-122"/>
                <a:ea typeface="等线" panose="02010600030101010101" charset="-122"/>
                <a:cs typeface="等线" panose="02010600030101010101" charset="-122"/>
                <a:sym typeface="+mn-ea"/>
              </a:rPr>
              <a:t>Singleton() {  }</a:t>
            </a:r>
            <a:endParaRPr lang="en-US" altLang="zh-CN" sz="2200" b="1" dirty="0">
              <a:latin typeface="等线" panose="02010600030101010101" charset="-122"/>
              <a:ea typeface="等线" panose="02010600030101010101" charset="-122"/>
              <a:cs typeface="等线" panose="02010600030101010101" charset="-122"/>
              <a:sym typeface="+mn-ea"/>
            </a:endParaRPr>
          </a:p>
          <a:p>
            <a:pPr marL="0" lvl="0" indent="457200" algn="l" eaLnBrk="1" hangingPunct="1">
              <a:lnSpc>
                <a:spcPct val="110000"/>
              </a:lnSpc>
              <a:spcBef>
                <a:spcPct val="0"/>
              </a:spcBef>
              <a:buClrTx/>
              <a:buFontTx/>
              <a:buNone/>
            </a:pPr>
            <a:endParaRPr lang="en-US" altLang="zh-CN" sz="2000" b="1" dirty="0">
              <a:latin typeface="等线" panose="02010600030101010101" charset="-122"/>
              <a:ea typeface="等线" panose="02010600030101010101" charset="-122"/>
              <a:cs typeface="等线" panose="02010600030101010101" charset="-122"/>
              <a:sym typeface="+mn-ea"/>
            </a:endParaRPr>
          </a:p>
          <a:p>
            <a:pPr marL="0" lvl="0" indent="457200" algn="l" eaLnBrk="1" hangingPunct="1">
              <a:lnSpc>
                <a:spcPct val="110000"/>
              </a:lnSpc>
              <a:spcBef>
                <a:spcPct val="0"/>
              </a:spcBef>
              <a:buClrTx/>
              <a:buFontTx/>
              <a:buNone/>
            </a:pPr>
            <a:r>
              <a:rPr lang="en-US" altLang="zh-CN" sz="2200" b="1" dirty="0">
                <a:solidFill>
                  <a:srgbClr val="034EA2"/>
                </a:solidFill>
                <a:latin typeface="等线" panose="02010600030101010101" charset="-122"/>
                <a:ea typeface="等线" panose="02010600030101010101" charset="-122"/>
                <a:cs typeface="等线" panose="02010600030101010101" charset="-122"/>
                <a:sym typeface="+mn-ea"/>
              </a:rPr>
              <a:t>public static  </a:t>
            </a:r>
            <a:r>
              <a:rPr lang="en-US" altLang="zh-CN" sz="2200" b="1" dirty="0">
                <a:latin typeface="等线" panose="02010600030101010101" charset="-122"/>
                <a:ea typeface="等线" panose="02010600030101010101" charset="-122"/>
                <a:cs typeface="等线" panose="02010600030101010101" charset="-122"/>
                <a:sym typeface="+mn-ea"/>
              </a:rPr>
              <a:t>Singleton getS</a:t>
            </a:r>
            <a:r>
              <a:rPr lang="en-US" altLang="zh-CN" sz="2200" b="1" dirty="0">
                <a:latin typeface="等线" panose="02010600030101010101" charset="-122"/>
                <a:ea typeface="等线" panose="02010600030101010101" charset="-122"/>
                <a:cs typeface="等线" panose="02010600030101010101" charset="-122"/>
                <a:sym typeface="+mn-ea"/>
              </a:rPr>
              <a:t>ingletonInstance </a:t>
            </a:r>
            <a:r>
              <a:rPr lang="en-US" altLang="zh-CN" sz="2200" b="1" dirty="0">
                <a:latin typeface="等线" panose="02010600030101010101" charset="-122"/>
                <a:ea typeface="等线" panose="02010600030101010101" charset="-122"/>
                <a:cs typeface="等线" panose="02010600030101010101" charset="-122"/>
                <a:sym typeface="+mn-ea"/>
              </a:rPr>
              <a:t>() {</a:t>
            </a:r>
            <a:endParaRPr lang="en-US" altLang="zh-CN" sz="2200" b="1" dirty="0">
              <a:latin typeface="等线" panose="02010600030101010101" charset="-122"/>
              <a:ea typeface="等线" panose="02010600030101010101" charset="-122"/>
              <a:cs typeface="等线" panose="02010600030101010101" charset="-122"/>
            </a:endParaRPr>
          </a:p>
          <a:p>
            <a:pPr marL="0" lvl="0" indent="0" algn="l" eaLnBrk="1" hangingPunct="1">
              <a:lnSpc>
                <a:spcPct val="110000"/>
              </a:lnSpc>
              <a:spcBef>
                <a:spcPct val="0"/>
              </a:spcBef>
              <a:buClrTx/>
              <a:buFontTx/>
              <a:buNone/>
            </a:pPr>
            <a:r>
              <a:rPr lang="en-US" altLang="zh-CN" sz="2200" b="1" dirty="0">
                <a:latin typeface="等线" panose="02010600030101010101" charset="-122"/>
                <a:ea typeface="等线" panose="02010600030101010101" charset="-122"/>
                <a:cs typeface="等线" panose="02010600030101010101" charset="-122"/>
                <a:sym typeface="+mn-ea"/>
              </a:rPr>
              <a:t>	if (</a:t>
            </a:r>
            <a:r>
              <a:rPr lang="en-US" altLang="zh-CN" sz="2200" b="1" dirty="0">
                <a:latin typeface="等线" panose="02010600030101010101" charset="-122"/>
                <a:ea typeface="等线" panose="02010600030101010101" charset="-122"/>
                <a:cs typeface="等线" panose="02010600030101010101" charset="-122"/>
                <a:sym typeface="+mn-ea"/>
              </a:rPr>
              <a:t>singletonInstance </a:t>
            </a:r>
            <a:r>
              <a:rPr lang="en-US" altLang="zh-CN" sz="2200" b="1" dirty="0">
                <a:latin typeface="等线" panose="02010600030101010101" charset="-122"/>
                <a:ea typeface="等线" panose="02010600030101010101" charset="-122"/>
                <a:cs typeface="等线" panose="02010600030101010101" charset="-122"/>
                <a:sym typeface="+mn-ea"/>
              </a:rPr>
              <a:t>== null) </a:t>
            </a:r>
            <a:r>
              <a:rPr lang="en-US" altLang="zh-CN" sz="2000" b="1" dirty="0">
                <a:solidFill>
                  <a:schemeClr val="accent6"/>
                </a:solidFill>
                <a:latin typeface="等线" panose="02010600030101010101" charset="-122"/>
                <a:ea typeface="等线" panose="02010600030101010101" charset="-122"/>
                <a:cs typeface="等线" panose="02010600030101010101" charset="-122"/>
                <a:sym typeface="+mn-ea"/>
              </a:rPr>
              <a:t>//</a:t>
            </a:r>
            <a:r>
              <a:rPr lang="zh-CN" altLang="en-US" sz="2000" b="1" dirty="0">
                <a:solidFill>
                  <a:schemeClr val="accent6"/>
                </a:solidFill>
                <a:latin typeface="等线" panose="02010600030101010101" charset="-122"/>
                <a:ea typeface="等线" panose="02010600030101010101" charset="-122"/>
                <a:cs typeface="等线" panose="02010600030101010101" charset="-122"/>
                <a:sym typeface="+mn-ea"/>
              </a:rPr>
              <a:t>使用时生成实例，提高了效率！</a:t>
            </a:r>
            <a:endParaRPr lang="en-US" altLang="zh-CN" sz="2200" b="1" dirty="0">
              <a:latin typeface="等线" panose="02010600030101010101" charset="-122"/>
              <a:ea typeface="等线" panose="02010600030101010101" charset="-122"/>
              <a:cs typeface="等线" panose="02010600030101010101" charset="-122"/>
            </a:endParaRPr>
          </a:p>
          <a:p>
            <a:pPr marL="0" lvl="0" indent="0" algn="l" eaLnBrk="1" hangingPunct="1">
              <a:lnSpc>
                <a:spcPct val="110000"/>
              </a:lnSpc>
              <a:spcBef>
                <a:spcPct val="0"/>
              </a:spcBef>
              <a:buClrTx/>
              <a:buFontTx/>
              <a:buNone/>
            </a:pPr>
            <a:r>
              <a:rPr lang="en-US" altLang="zh-CN" sz="2200" b="1" dirty="0">
                <a:latin typeface="等线" panose="02010600030101010101" charset="-122"/>
                <a:ea typeface="等线" panose="02010600030101010101" charset="-122"/>
                <a:cs typeface="等线" panose="02010600030101010101" charset="-122"/>
                <a:sym typeface="+mn-ea"/>
              </a:rPr>
              <a:t>	      </a:t>
            </a:r>
            <a:r>
              <a:rPr lang="en-US" altLang="zh-CN" sz="2200" b="1" dirty="0">
                <a:latin typeface="等线" panose="02010600030101010101" charset="-122"/>
                <a:ea typeface="等线" panose="02010600030101010101" charset="-122"/>
                <a:cs typeface="等线" panose="02010600030101010101" charset="-122"/>
                <a:sym typeface="+mn-ea"/>
              </a:rPr>
              <a:t>singletonInstance </a:t>
            </a:r>
            <a:r>
              <a:rPr lang="zh-CN" altLang="en-US" sz="2200" b="1" dirty="0">
                <a:latin typeface="等线" panose="02010600030101010101" charset="-122"/>
                <a:ea typeface="等线" panose="02010600030101010101" charset="-122"/>
                <a:cs typeface="等线" panose="02010600030101010101" charset="-122"/>
                <a:sym typeface="+mn-ea"/>
              </a:rPr>
              <a:t>＝</a:t>
            </a:r>
            <a:r>
              <a:rPr lang="en-US" altLang="zh-CN" sz="2200" b="1" dirty="0">
                <a:latin typeface="等线" panose="02010600030101010101" charset="-122"/>
                <a:ea typeface="等线" panose="02010600030101010101" charset="-122"/>
                <a:cs typeface="等线" panose="02010600030101010101" charset="-122"/>
                <a:sym typeface="+mn-ea"/>
              </a:rPr>
              <a:t> </a:t>
            </a:r>
            <a:r>
              <a:rPr lang="en-US" altLang="zh-CN" sz="2200" b="1" dirty="0">
                <a:solidFill>
                  <a:srgbClr val="034EA2"/>
                </a:solidFill>
                <a:latin typeface="等线" panose="02010600030101010101" charset="-122"/>
                <a:ea typeface="等线" panose="02010600030101010101" charset="-122"/>
                <a:cs typeface="等线" panose="02010600030101010101" charset="-122"/>
                <a:sym typeface="+mn-ea"/>
              </a:rPr>
              <a:t>new </a:t>
            </a:r>
            <a:r>
              <a:rPr lang="en-US" altLang="zh-CN" sz="2200" b="1" dirty="0">
                <a:latin typeface="等线" panose="02010600030101010101" charset="-122"/>
                <a:ea typeface="等线" panose="02010600030101010101" charset="-122"/>
                <a:cs typeface="等线" panose="02010600030101010101" charset="-122"/>
                <a:sym typeface="+mn-ea"/>
              </a:rPr>
              <a:t>Singleton();</a:t>
            </a:r>
            <a:endParaRPr lang="en-US" altLang="zh-CN" sz="2200" b="1" dirty="0">
              <a:latin typeface="等线" panose="02010600030101010101" charset="-122"/>
              <a:ea typeface="等线" panose="02010600030101010101" charset="-122"/>
              <a:cs typeface="等线" panose="02010600030101010101" charset="-122"/>
            </a:endParaRPr>
          </a:p>
          <a:p>
            <a:pPr marL="0" lvl="0" indent="0" algn="l" eaLnBrk="1" hangingPunct="1">
              <a:lnSpc>
                <a:spcPct val="110000"/>
              </a:lnSpc>
              <a:spcBef>
                <a:spcPct val="0"/>
              </a:spcBef>
              <a:buClrTx/>
              <a:buFontTx/>
              <a:buNone/>
            </a:pPr>
            <a:r>
              <a:rPr lang="en-US" altLang="zh-CN" sz="2200" b="1" dirty="0">
                <a:latin typeface="等线" panose="02010600030101010101" charset="-122"/>
                <a:ea typeface="等线" panose="02010600030101010101" charset="-122"/>
                <a:cs typeface="等线" panose="02010600030101010101" charset="-122"/>
                <a:sym typeface="+mn-ea"/>
              </a:rPr>
              <a:t>	</a:t>
            </a:r>
            <a:r>
              <a:rPr lang="en-US" altLang="zh-CN" sz="2200" b="1" dirty="0">
                <a:solidFill>
                  <a:srgbClr val="034EA2"/>
                </a:solidFill>
                <a:latin typeface="等线" panose="02010600030101010101" charset="-122"/>
                <a:ea typeface="等线" panose="02010600030101010101" charset="-122"/>
                <a:cs typeface="等线" panose="02010600030101010101" charset="-122"/>
                <a:sym typeface="+mn-ea"/>
              </a:rPr>
              <a:t>return </a:t>
            </a:r>
            <a:r>
              <a:rPr lang="en-US" altLang="zh-CN" sz="2200" b="1" dirty="0">
                <a:latin typeface="等线" panose="02010600030101010101" charset="-122"/>
                <a:ea typeface="等线" panose="02010600030101010101" charset="-122"/>
                <a:cs typeface="等线" panose="02010600030101010101" charset="-122"/>
                <a:sym typeface="+mn-ea"/>
              </a:rPr>
              <a:t>singletonInstance</a:t>
            </a:r>
            <a:r>
              <a:rPr lang="en-US" altLang="zh-CN" sz="2200" b="1" dirty="0">
                <a:latin typeface="等线" panose="02010600030101010101" charset="-122"/>
                <a:ea typeface="等线" panose="02010600030101010101" charset="-122"/>
                <a:cs typeface="等线" panose="02010600030101010101" charset="-122"/>
                <a:sym typeface="+mn-ea"/>
              </a:rPr>
              <a:t>; </a:t>
            </a:r>
            <a:endParaRPr lang="en-US" altLang="zh-CN" sz="2200" b="1" dirty="0">
              <a:latin typeface="等线" panose="02010600030101010101" charset="-122"/>
              <a:ea typeface="等线" panose="02010600030101010101" charset="-122"/>
              <a:cs typeface="等线" panose="02010600030101010101" charset="-122"/>
            </a:endParaRPr>
          </a:p>
          <a:p>
            <a:pPr marL="0" lvl="0" indent="457200" algn="l" eaLnBrk="1" hangingPunct="1">
              <a:lnSpc>
                <a:spcPct val="110000"/>
              </a:lnSpc>
              <a:spcBef>
                <a:spcPct val="0"/>
              </a:spcBef>
              <a:buClrTx/>
              <a:buFontTx/>
              <a:buNone/>
            </a:pPr>
            <a:r>
              <a:rPr lang="en-US" altLang="zh-CN" sz="2200" b="1" dirty="0">
                <a:latin typeface="等线" panose="02010600030101010101" charset="-122"/>
                <a:ea typeface="等线" panose="02010600030101010101" charset="-122"/>
                <a:cs typeface="等线" panose="02010600030101010101" charset="-122"/>
                <a:sym typeface="+mn-ea"/>
              </a:rPr>
              <a:t>}</a:t>
            </a:r>
            <a:endParaRPr lang="en-US" altLang="zh-CN" sz="2200" b="1" dirty="0">
              <a:latin typeface="等线" panose="02010600030101010101" charset="-122"/>
              <a:ea typeface="等线" panose="02010600030101010101" charset="-122"/>
              <a:cs typeface="等线" panose="02010600030101010101" charset="-122"/>
            </a:endParaRPr>
          </a:p>
          <a:p>
            <a:pPr marL="0" lvl="0" indent="0" algn="l" eaLnBrk="1" hangingPunct="1">
              <a:lnSpc>
                <a:spcPct val="110000"/>
              </a:lnSpc>
              <a:spcBef>
                <a:spcPct val="0"/>
              </a:spcBef>
              <a:buClrTx/>
              <a:buFontTx/>
              <a:buNone/>
            </a:pPr>
            <a:r>
              <a:rPr lang="en-US" altLang="zh-CN" sz="2200" b="1" dirty="0">
                <a:latin typeface="等线" panose="02010600030101010101" charset="-122"/>
                <a:ea typeface="等线" panose="02010600030101010101" charset="-122"/>
                <a:cs typeface="等线" panose="02010600030101010101" charset="-122"/>
                <a:sym typeface="+mn-ea"/>
              </a:rPr>
              <a:t>}</a:t>
            </a:r>
            <a:endParaRPr lang="en-US" altLang="zh-CN" sz="2200" b="1" dirty="0">
              <a:solidFill>
                <a:srgbClr val="034EA2"/>
              </a:solidFill>
              <a:effectLst/>
              <a:latin typeface="等线" panose="02010600030101010101" charset="-122"/>
              <a:ea typeface="等线" panose="02010600030101010101" charset="-122"/>
              <a:cs typeface="等线" panose="0201060003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99686"/>
                                        </p:tgtEl>
                                        <p:attrNameLst>
                                          <p:attrName>style.visibility</p:attrName>
                                        </p:attrNameLst>
                                      </p:cBhvr>
                                      <p:to>
                                        <p:strVal val="visible"/>
                                      </p:to>
                                    </p:set>
                                    <p:animEffect transition="in" filter="barn(inHorizontal)">
                                      <p:cBhvr>
                                        <p:cTn id="7" dur="500"/>
                                        <p:tgtEl>
                                          <p:spTgt spid="199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6"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3.2</a:t>
            </a:r>
            <a:r>
              <a:rPr kumimoji="1" lang="zh-CN" altLang="en-US" dirty="0">
                <a:solidFill>
                  <a:schemeClr val="bg1"/>
                </a:solidFill>
              </a:rPr>
              <a:t> 单例模式</a:t>
            </a:r>
            <a:r>
              <a:rPr kumimoji="1" lang="en-US" altLang="zh-CN" dirty="0">
                <a:solidFill>
                  <a:schemeClr val="bg1"/>
                </a:solidFill>
              </a:rPr>
              <a:t> </a:t>
            </a:r>
            <a:r>
              <a:rPr kumimoji="1" lang="en-US" altLang="zh-CN" sz="3200" dirty="0">
                <a:solidFill>
                  <a:schemeClr val="bg1"/>
                </a:solidFill>
              </a:rPr>
              <a:t>4/6</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单例模式结构</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9686" name="AutoShape 5"/>
          <p:cNvSpPr/>
          <p:nvPr>
            <p:custDataLst>
              <p:tags r:id="rId7"/>
            </p:custDataLst>
          </p:nvPr>
        </p:nvSpPr>
        <p:spPr>
          <a:xfrm>
            <a:off x="353060" y="1904365"/>
            <a:ext cx="8486775" cy="4410075"/>
          </a:xfrm>
          <a:prstGeom prst="roundRect">
            <a:avLst>
              <a:gd name="adj" fmla="val 2941"/>
            </a:avLst>
          </a:prstGeom>
          <a:noFill/>
          <a:ln w="12700" cap="flat" cmpd="sng">
            <a:solidFill>
              <a:schemeClr val="hlink"/>
            </a:solidFill>
            <a:prstDash val="dash"/>
            <a:round/>
            <a:headEnd type="none" w="med" len="med"/>
            <a:tailEnd type="none" w="med" len="med"/>
          </a:ln>
        </p:spPr>
        <p:txBody>
          <a:bodyPr wrap="none" anchor="ctr" anchorCtr="0"/>
          <a:p>
            <a:pPr marL="0" lvl="0" indent="0" algn="l" eaLnBrk="1" hangingPunct="1">
              <a:lnSpc>
                <a:spcPct val="110000"/>
              </a:lnSpc>
              <a:spcBef>
                <a:spcPct val="0"/>
              </a:spcBef>
              <a:buClrTx/>
              <a:buFontTx/>
              <a:buNone/>
            </a:pPr>
            <a:r>
              <a:rPr lang="en-US" altLang="zh-CN" sz="2200" b="1" dirty="0">
                <a:solidFill>
                  <a:srgbClr val="034EA2"/>
                </a:solidFill>
                <a:latin typeface="等线" panose="02010600030101010101" charset="-122"/>
                <a:ea typeface="等线" panose="02010600030101010101" charset="-122"/>
                <a:cs typeface="等线" panose="02010600030101010101" charset="-122"/>
                <a:sym typeface="+mn-ea"/>
              </a:rPr>
              <a:t>public class </a:t>
            </a:r>
            <a:r>
              <a:rPr lang="en-US" altLang="zh-CN" sz="2200" b="1" dirty="0">
                <a:latin typeface="等线" panose="02010600030101010101" charset="-122"/>
                <a:ea typeface="等线" panose="02010600030101010101" charset="-122"/>
                <a:cs typeface="等线" panose="02010600030101010101" charset="-122"/>
                <a:sym typeface="+mn-ea"/>
              </a:rPr>
              <a:t>Singleton {</a:t>
            </a:r>
            <a:endParaRPr lang="en-US" altLang="zh-CN" sz="2200" b="1" dirty="0">
              <a:latin typeface="等线" panose="02010600030101010101" charset="-122"/>
              <a:ea typeface="等线" panose="02010600030101010101" charset="-122"/>
              <a:cs typeface="等线" panose="02010600030101010101" charset="-122"/>
            </a:endParaRPr>
          </a:p>
          <a:p>
            <a:pPr marL="0" lvl="0" indent="457200" algn="l" eaLnBrk="1" hangingPunct="1">
              <a:lnSpc>
                <a:spcPct val="110000"/>
              </a:lnSpc>
              <a:spcBef>
                <a:spcPct val="0"/>
              </a:spcBef>
              <a:buClrTx/>
              <a:buFontTx/>
              <a:buNone/>
            </a:pPr>
            <a:r>
              <a:rPr lang="en-US" altLang="zh-CN" sz="2200" b="1" dirty="0">
                <a:solidFill>
                  <a:srgbClr val="034EA2"/>
                </a:solidFill>
                <a:latin typeface="等线" panose="02010600030101010101" charset="-122"/>
                <a:ea typeface="等线" panose="02010600030101010101" charset="-122"/>
                <a:cs typeface="等线" panose="02010600030101010101" charset="-122"/>
                <a:sym typeface="+mn-ea"/>
              </a:rPr>
              <a:t>private static </a:t>
            </a:r>
            <a:r>
              <a:rPr lang="en-US" altLang="zh-CN" sz="2200" b="1" dirty="0">
                <a:latin typeface="等线" panose="02010600030101010101" charset="-122"/>
                <a:ea typeface="等线" panose="02010600030101010101" charset="-122"/>
                <a:cs typeface="等线" panose="02010600030101010101" charset="-122"/>
                <a:sym typeface="+mn-ea"/>
              </a:rPr>
              <a:t>Singleton </a:t>
            </a:r>
            <a:r>
              <a:rPr lang="en-US" altLang="zh-CN" sz="2200" b="1" dirty="0">
                <a:latin typeface="等线" panose="02010600030101010101" charset="-122"/>
                <a:ea typeface="等线" panose="02010600030101010101" charset="-122"/>
                <a:cs typeface="等线" panose="02010600030101010101" charset="-122"/>
                <a:sym typeface="+mn-ea"/>
              </a:rPr>
              <a:t>s</a:t>
            </a:r>
            <a:r>
              <a:rPr lang="en-US" altLang="zh-CN" sz="2200" b="1" dirty="0">
                <a:latin typeface="等线" panose="02010600030101010101" charset="-122"/>
                <a:ea typeface="等线" panose="02010600030101010101" charset="-122"/>
                <a:cs typeface="等线" panose="02010600030101010101" charset="-122"/>
                <a:sym typeface="+mn-ea"/>
              </a:rPr>
              <a:t>ingletonI</a:t>
            </a:r>
            <a:r>
              <a:rPr lang="en-US" altLang="zh-CN" sz="2200" b="1" dirty="0">
                <a:latin typeface="等线" panose="02010600030101010101" charset="-122"/>
                <a:ea typeface="等线" panose="02010600030101010101" charset="-122"/>
                <a:cs typeface="等线" panose="02010600030101010101" charset="-122"/>
                <a:sym typeface="+mn-ea"/>
              </a:rPr>
              <a:t>nstance = null;</a:t>
            </a:r>
            <a:endParaRPr lang="en-US" altLang="zh-CN" sz="2200" b="1" dirty="0">
              <a:latin typeface="等线" panose="02010600030101010101" charset="-122"/>
              <a:ea typeface="等线" panose="02010600030101010101" charset="-122"/>
              <a:cs typeface="等线" panose="02010600030101010101" charset="-122"/>
              <a:sym typeface="+mn-ea"/>
            </a:endParaRPr>
          </a:p>
          <a:p>
            <a:pPr marL="0" lvl="0" indent="457200" algn="l" eaLnBrk="1" hangingPunct="1">
              <a:lnSpc>
                <a:spcPct val="110000"/>
              </a:lnSpc>
              <a:spcBef>
                <a:spcPct val="0"/>
              </a:spcBef>
              <a:buClrTx/>
              <a:buFontTx/>
              <a:buNone/>
            </a:pPr>
            <a:r>
              <a:rPr lang="en-US" altLang="zh-CN" sz="2000" b="1" dirty="0">
                <a:solidFill>
                  <a:schemeClr val="accent6"/>
                </a:solidFill>
                <a:latin typeface="等线" panose="02010600030101010101" charset="-122"/>
                <a:ea typeface="等线" panose="02010600030101010101" charset="-122"/>
                <a:cs typeface="等线" panose="02010600030101010101" charset="-122"/>
                <a:sym typeface="+mn-ea"/>
              </a:rPr>
              <a:t>//</a:t>
            </a:r>
            <a:r>
              <a:rPr lang="zh-CN" altLang="en-US" sz="2000" b="1" dirty="0">
                <a:solidFill>
                  <a:schemeClr val="accent6"/>
                </a:solidFill>
                <a:latin typeface="等线" panose="02010600030101010101" charset="-122"/>
                <a:ea typeface="等线" panose="02010600030101010101" charset="-122"/>
                <a:cs typeface="等线" panose="02010600030101010101" charset="-122"/>
                <a:sym typeface="+mn-ea"/>
              </a:rPr>
              <a:t>注意这是</a:t>
            </a:r>
            <a:r>
              <a:rPr lang="en-US" altLang="zh-CN" sz="2000" b="1" dirty="0">
                <a:solidFill>
                  <a:schemeClr val="accent6"/>
                </a:solidFill>
                <a:latin typeface="等线" panose="02010600030101010101" charset="-122"/>
                <a:ea typeface="等线" panose="02010600030101010101" charset="-122"/>
                <a:cs typeface="等线" panose="02010600030101010101" charset="-122"/>
                <a:sym typeface="+mn-ea"/>
              </a:rPr>
              <a:t>private</a:t>
            </a:r>
            <a:r>
              <a:rPr lang="zh-CN" altLang="en-US" sz="2000" b="1" dirty="0">
                <a:solidFill>
                  <a:schemeClr val="accent6"/>
                </a:solidFill>
                <a:latin typeface="等线" panose="02010600030101010101" charset="-122"/>
                <a:ea typeface="等线" panose="02010600030101010101" charset="-122"/>
                <a:cs typeface="等线" panose="02010600030101010101" charset="-122"/>
                <a:sym typeface="+mn-ea"/>
              </a:rPr>
              <a:t>，只供内部调用</a:t>
            </a:r>
            <a:endParaRPr lang="zh-CN" altLang="en-US" sz="2000" b="1" dirty="0">
              <a:solidFill>
                <a:schemeClr val="accent6"/>
              </a:solidFill>
              <a:latin typeface="等线" panose="02010600030101010101" charset="-122"/>
              <a:ea typeface="等线" panose="02010600030101010101" charset="-122"/>
              <a:cs typeface="等线" panose="02010600030101010101" charset="-122"/>
              <a:sym typeface="+mn-ea"/>
            </a:endParaRPr>
          </a:p>
          <a:p>
            <a:pPr marL="0" lvl="0" indent="457200" algn="l" eaLnBrk="1" hangingPunct="1">
              <a:lnSpc>
                <a:spcPct val="110000"/>
              </a:lnSpc>
              <a:spcBef>
                <a:spcPct val="0"/>
              </a:spcBef>
              <a:buClrTx/>
              <a:buFontTx/>
              <a:buNone/>
            </a:pPr>
            <a:r>
              <a:rPr lang="en-US" altLang="zh-CN" sz="2200" b="1" dirty="0">
                <a:solidFill>
                  <a:srgbClr val="034EA2"/>
                </a:solidFill>
                <a:latin typeface="等线" panose="02010600030101010101" charset="-122"/>
                <a:ea typeface="等线" panose="02010600030101010101" charset="-122"/>
                <a:cs typeface="等线" panose="02010600030101010101" charset="-122"/>
                <a:sym typeface="+mn-ea"/>
              </a:rPr>
              <a:t>private </a:t>
            </a:r>
            <a:r>
              <a:rPr lang="en-US" altLang="zh-CN" sz="2200" b="1" dirty="0">
                <a:latin typeface="等线" panose="02010600030101010101" charset="-122"/>
                <a:ea typeface="等线" panose="02010600030101010101" charset="-122"/>
                <a:cs typeface="等线" panose="02010600030101010101" charset="-122"/>
                <a:sym typeface="+mn-ea"/>
              </a:rPr>
              <a:t>Singleton() {  }</a:t>
            </a:r>
            <a:endParaRPr lang="en-US" altLang="zh-CN" sz="2200" b="1" dirty="0">
              <a:latin typeface="等线" panose="02010600030101010101" charset="-122"/>
              <a:ea typeface="等线" panose="02010600030101010101" charset="-122"/>
              <a:cs typeface="等线" panose="02010600030101010101" charset="-122"/>
              <a:sym typeface="+mn-ea"/>
            </a:endParaRPr>
          </a:p>
          <a:p>
            <a:pPr marL="0" lvl="0" indent="457200" algn="l" eaLnBrk="1" hangingPunct="1">
              <a:lnSpc>
                <a:spcPct val="110000"/>
              </a:lnSpc>
              <a:spcBef>
                <a:spcPct val="0"/>
              </a:spcBef>
              <a:buClrTx/>
              <a:buFontTx/>
              <a:buNone/>
            </a:pPr>
            <a:r>
              <a:rPr lang="en-US" altLang="zh-CN" sz="2000" b="1" dirty="0">
                <a:solidFill>
                  <a:schemeClr val="accent6"/>
                </a:solidFill>
                <a:latin typeface="等线" panose="02010600030101010101" charset="-122"/>
                <a:ea typeface="等线" panose="02010600030101010101" charset="-122"/>
                <a:cs typeface="等线" panose="02010600030101010101" charset="-122"/>
                <a:sym typeface="+mn-ea"/>
              </a:rPr>
              <a:t>//</a:t>
            </a:r>
            <a:r>
              <a:rPr lang="en-US" altLang="zh-CN" sz="2000" b="1" dirty="0">
                <a:solidFill>
                  <a:schemeClr val="accent6"/>
                </a:solidFill>
                <a:latin typeface="等线" panose="02010600030101010101" charset="-122"/>
                <a:ea typeface="等线" panose="02010600030101010101" charset="-122"/>
                <a:cs typeface="等线" panose="02010600030101010101" charset="-122"/>
                <a:sym typeface="+mn-ea"/>
              </a:rPr>
              <a:t>同步锁synchronized, 防止多线程同时进入</a:t>
            </a:r>
            <a:endParaRPr lang="en-US" altLang="zh-CN" sz="2000" b="1" dirty="0">
              <a:solidFill>
                <a:schemeClr val="accent6"/>
              </a:solidFill>
              <a:latin typeface="等线" panose="02010600030101010101" charset="-122"/>
              <a:ea typeface="等线" panose="02010600030101010101" charset="-122"/>
              <a:cs typeface="等线" panose="02010600030101010101" charset="-122"/>
              <a:sym typeface="+mn-ea"/>
            </a:endParaRPr>
          </a:p>
          <a:p>
            <a:pPr marL="0" lvl="0" indent="457200" algn="l" eaLnBrk="1" hangingPunct="1">
              <a:lnSpc>
                <a:spcPct val="110000"/>
              </a:lnSpc>
              <a:spcBef>
                <a:spcPct val="0"/>
              </a:spcBef>
              <a:buClrTx/>
              <a:buFontTx/>
              <a:buNone/>
            </a:pPr>
            <a:r>
              <a:rPr lang="en-US" altLang="zh-CN" sz="2000" b="1" dirty="0">
                <a:solidFill>
                  <a:schemeClr val="accent6"/>
                </a:solidFill>
                <a:latin typeface="等线" panose="02010600030101010101" charset="-122"/>
                <a:ea typeface="等线" panose="02010600030101010101" charset="-122"/>
                <a:cs typeface="等线" panose="02010600030101010101" charset="-122"/>
                <a:sym typeface="+mn-ea"/>
              </a:rPr>
              <a:t>//造成 </a:t>
            </a:r>
            <a:r>
              <a:rPr lang="en-US" altLang="zh-CN" sz="2000" b="1" dirty="0">
                <a:solidFill>
                  <a:schemeClr val="accent6"/>
                </a:solidFill>
                <a:latin typeface="等线" panose="02010600030101010101" charset="-122"/>
                <a:ea typeface="等线" panose="02010600030101010101" charset="-122"/>
                <a:cs typeface="等线" panose="02010600030101010101" charset="-122"/>
                <a:sym typeface="+mn-ea"/>
              </a:rPr>
              <a:t>singletonInstance </a:t>
            </a:r>
            <a:r>
              <a:rPr lang="en-US" altLang="zh-CN" sz="2000" b="1" dirty="0">
                <a:solidFill>
                  <a:schemeClr val="accent6"/>
                </a:solidFill>
                <a:latin typeface="等线" panose="02010600030101010101" charset="-122"/>
                <a:ea typeface="等线" panose="02010600030101010101" charset="-122"/>
                <a:cs typeface="等线" panose="02010600030101010101" charset="-122"/>
                <a:sym typeface="+mn-ea"/>
              </a:rPr>
              <a:t>被多次实例化</a:t>
            </a:r>
            <a:endParaRPr lang="en-US" altLang="zh-CN" sz="2000" b="1" dirty="0">
              <a:latin typeface="等线" panose="02010600030101010101" charset="-122"/>
              <a:ea typeface="等线" panose="02010600030101010101" charset="-122"/>
              <a:cs typeface="等线" panose="02010600030101010101" charset="-122"/>
              <a:sym typeface="+mn-ea"/>
            </a:endParaRPr>
          </a:p>
          <a:p>
            <a:pPr marL="0" lvl="0" indent="457200" algn="l" eaLnBrk="1" hangingPunct="1">
              <a:lnSpc>
                <a:spcPct val="110000"/>
              </a:lnSpc>
              <a:spcBef>
                <a:spcPct val="0"/>
              </a:spcBef>
              <a:buClrTx/>
              <a:buFontTx/>
              <a:buNone/>
            </a:pPr>
            <a:r>
              <a:rPr lang="en-US" altLang="zh-CN" sz="2200" b="1" dirty="0">
                <a:solidFill>
                  <a:srgbClr val="034EA2"/>
                </a:solidFill>
                <a:latin typeface="等线" panose="02010600030101010101" charset="-122"/>
                <a:ea typeface="等线" panose="02010600030101010101" charset="-122"/>
                <a:cs typeface="等线" panose="02010600030101010101" charset="-122"/>
                <a:sym typeface="+mn-ea"/>
              </a:rPr>
              <a:t>public static </a:t>
            </a:r>
            <a:r>
              <a:rPr lang="en-US" altLang="zh-CN" sz="2200" b="1" dirty="0">
                <a:solidFill>
                  <a:schemeClr val="accent2"/>
                </a:solidFill>
                <a:latin typeface="等线" panose="02010600030101010101" charset="-122"/>
                <a:ea typeface="等线" panose="02010600030101010101" charset="-122"/>
                <a:cs typeface="等线" panose="02010600030101010101" charset="-122"/>
                <a:sym typeface="+mn-ea"/>
              </a:rPr>
              <a:t>synchronized </a:t>
            </a:r>
            <a:r>
              <a:rPr lang="en-US" altLang="zh-CN" sz="2200" b="1" dirty="0">
                <a:latin typeface="等线" panose="02010600030101010101" charset="-122"/>
                <a:ea typeface="等线" panose="02010600030101010101" charset="-122"/>
                <a:cs typeface="等线" panose="02010600030101010101" charset="-122"/>
                <a:sym typeface="+mn-ea"/>
              </a:rPr>
              <a:t>Singleton getS</a:t>
            </a:r>
            <a:r>
              <a:rPr lang="en-US" altLang="zh-CN" sz="2200" b="1" dirty="0">
                <a:latin typeface="等线" panose="02010600030101010101" charset="-122"/>
                <a:ea typeface="等线" panose="02010600030101010101" charset="-122"/>
                <a:cs typeface="等线" panose="02010600030101010101" charset="-122"/>
                <a:sym typeface="+mn-ea"/>
              </a:rPr>
              <a:t>ingletonInstance </a:t>
            </a:r>
            <a:r>
              <a:rPr lang="en-US" altLang="zh-CN" sz="2200" b="1" dirty="0">
                <a:latin typeface="等线" panose="02010600030101010101" charset="-122"/>
                <a:ea typeface="等线" panose="02010600030101010101" charset="-122"/>
                <a:cs typeface="等线" panose="02010600030101010101" charset="-122"/>
                <a:sym typeface="+mn-ea"/>
              </a:rPr>
              <a:t>() {</a:t>
            </a:r>
            <a:endParaRPr lang="en-US" altLang="zh-CN" sz="2200" b="1" dirty="0">
              <a:latin typeface="等线" panose="02010600030101010101" charset="-122"/>
              <a:ea typeface="等线" panose="02010600030101010101" charset="-122"/>
              <a:cs typeface="等线" panose="02010600030101010101" charset="-122"/>
            </a:endParaRPr>
          </a:p>
          <a:p>
            <a:pPr marL="0" lvl="0" indent="0" algn="l" eaLnBrk="1" hangingPunct="1">
              <a:lnSpc>
                <a:spcPct val="110000"/>
              </a:lnSpc>
              <a:spcBef>
                <a:spcPct val="0"/>
              </a:spcBef>
              <a:buClrTx/>
              <a:buFontTx/>
              <a:buNone/>
            </a:pPr>
            <a:r>
              <a:rPr lang="en-US" altLang="zh-CN" sz="2200" b="1" dirty="0">
                <a:latin typeface="等线" panose="02010600030101010101" charset="-122"/>
                <a:ea typeface="等线" panose="02010600030101010101" charset="-122"/>
                <a:cs typeface="等线" panose="02010600030101010101" charset="-122"/>
                <a:sym typeface="+mn-ea"/>
              </a:rPr>
              <a:t>	if (</a:t>
            </a:r>
            <a:r>
              <a:rPr lang="en-US" altLang="zh-CN" sz="2200" b="1" dirty="0">
                <a:latin typeface="等线" panose="02010600030101010101" charset="-122"/>
                <a:ea typeface="等线" panose="02010600030101010101" charset="-122"/>
                <a:cs typeface="等线" panose="02010600030101010101" charset="-122"/>
                <a:sym typeface="+mn-ea"/>
              </a:rPr>
              <a:t>singletonInstance </a:t>
            </a:r>
            <a:r>
              <a:rPr lang="en-US" altLang="zh-CN" sz="2200" b="1" dirty="0">
                <a:latin typeface="等线" panose="02010600030101010101" charset="-122"/>
                <a:ea typeface="等线" panose="02010600030101010101" charset="-122"/>
                <a:cs typeface="等线" panose="02010600030101010101" charset="-122"/>
                <a:sym typeface="+mn-ea"/>
              </a:rPr>
              <a:t>== null) </a:t>
            </a:r>
            <a:r>
              <a:rPr lang="en-US" altLang="zh-CN" sz="2000" b="1" dirty="0">
                <a:solidFill>
                  <a:schemeClr val="accent6"/>
                </a:solidFill>
                <a:latin typeface="等线" panose="02010600030101010101" charset="-122"/>
                <a:ea typeface="等线" panose="02010600030101010101" charset="-122"/>
                <a:cs typeface="等线" panose="02010600030101010101" charset="-122"/>
                <a:sym typeface="+mn-ea"/>
              </a:rPr>
              <a:t>//</a:t>
            </a:r>
            <a:r>
              <a:rPr lang="zh-CN" altLang="en-US" sz="2000" b="1" dirty="0">
                <a:solidFill>
                  <a:schemeClr val="accent6"/>
                </a:solidFill>
                <a:latin typeface="等线" panose="02010600030101010101" charset="-122"/>
                <a:ea typeface="等线" panose="02010600030101010101" charset="-122"/>
                <a:cs typeface="等线" panose="02010600030101010101" charset="-122"/>
                <a:sym typeface="+mn-ea"/>
              </a:rPr>
              <a:t>使用时生成实例，提高了效率！</a:t>
            </a:r>
            <a:endParaRPr lang="en-US" altLang="zh-CN" sz="2200" b="1" dirty="0">
              <a:latin typeface="等线" panose="02010600030101010101" charset="-122"/>
              <a:ea typeface="等线" panose="02010600030101010101" charset="-122"/>
              <a:cs typeface="等线" panose="02010600030101010101" charset="-122"/>
            </a:endParaRPr>
          </a:p>
          <a:p>
            <a:pPr marL="0" lvl="0" indent="0" algn="l" eaLnBrk="1" hangingPunct="1">
              <a:lnSpc>
                <a:spcPct val="110000"/>
              </a:lnSpc>
              <a:spcBef>
                <a:spcPct val="0"/>
              </a:spcBef>
              <a:buClrTx/>
              <a:buFontTx/>
              <a:buNone/>
            </a:pPr>
            <a:r>
              <a:rPr lang="en-US" altLang="zh-CN" sz="2200" b="1" dirty="0">
                <a:latin typeface="等线" panose="02010600030101010101" charset="-122"/>
                <a:ea typeface="等线" panose="02010600030101010101" charset="-122"/>
                <a:cs typeface="等线" panose="02010600030101010101" charset="-122"/>
                <a:sym typeface="+mn-ea"/>
              </a:rPr>
              <a:t>	      </a:t>
            </a:r>
            <a:r>
              <a:rPr lang="en-US" altLang="zh-CN" sz="2200" b="1" dirty="0">
                <a:latin typeface="等线" panose="02010600030101010101" charset="-122"/>
                <a:ea typeface="等线" panose="02010600030101010101" charset="-122"/>
                <a:cs typeface="等线" panose="02010600030101010101" charset="-122"/>
                <a:sym typeface="+mn-ea"/>
              </a:rPr>
              <a:t>singletonInstance </a:t>
            </a:r>
            <a:r>
              <a:rPr lang="zh-CN" altLang="en-US" sz="2200" b="1" dirty="0">
                <a:latin typeface="等线" panose="02010600030101010101" charset="-122"/>
                <a:ea typeface="等线" panose="02010600030101010101" charset="-122"/>
                <a:cs typeface="等线" panose="02010600030101010101" charset="-122"/>
                <a:sym typeface="+mn-ea"/>
              </a:rPr>
              <a:t>＝</a:t>
            </a:r>
            <a:r>
              <a:rPr lang="en-US" altLang="zh-CN" sz="2200" b="1" dirty="0">
                <a:latin typeface="等线" panose="02010600030101010101" charset="-122"/>
                <a:ea typeface="等线" panose="02010600030101010101" charset="-122"/>
                <a:cs typeface="等线" panose="02010600030101010101" charset="-122"/>
                <a:sym typeface="+mn-ea"/>
              </a:rPr>
              <a:t> </a:t>
            </a:r>
            <a:r>
              <a:rPr lang="en-US" altLang="zh-CN" sz="2200" b="1" dirty="0">
                <a:solidFill>
                  <a:srgbClr val="034EA2"/>
                </a:solidFill>
                <a:latin typeface="等线" panose="02010600030101010101" charset="-122"/>
                <a:ea typeface="等线" panose="02010600030101010101" charset="-122"/>
                <a:cs typeface="等线" panose="02010600030101010101" charset="-122"/>
                <a:sym typeface="+mn-ea"/>
              </a:rPr>
              <a:t>new </a:t>
            </a:r>
            <a:r>
              <a:rPr lang="en-US" altLang="zh-CN" sz="2200" b="1" dirty="0">
                <a:latin typeface="等线" panose="02010600030101010101" charset="-122"/>
                <a:ea typeface="等线" panose="02010600030101010101" charset="-122"/>
                <a:cs typeface="等线" panose="02010600030101010101" charset="-122"/>
                <a:sym typeface="+mn-ea"/>
              </a:rPr>
              <a:t>Singleton();</a:t>
            </a:r>
            <a:endParaRPr lang="en-US" altLang="zh-CN" sz="2200" b="1" dirty="0">
              <a:latin typeface="等线" panose="02010600030101010101" charset="-122"/>
              <a:ea typeface="等线" panose="02010600030101010101" charset="-122"/>
              <a:cs typeface="等线" panose="02010600030101010101" charset="-122"/>
            </a:endParaRPr>
          </a:p>
          <a:p>
            <a:pPr marL="0" lvl="0" indent="0" algn="l" eaLnBrk="1" hangingPunct="1">
              <a:lnSpc>
                <a:spcPct val="110000"/>
              </a:lnSpc>
              <a:spcBef>
                <a:spcPct val="0"/>
              </a:spcBef>
              <a:buClrTx/>
              <a:buFontTx/>
              <a:buNone/>
            </a:pPr>
            <a:r>
              <a:rPr lang="en-US" altLang="zh-CN" sz="2200" b="1" dirty="0">
                <a:latin typeface="等线" panose="02010600030101010101" charset="-122"/>
                <a:ea typeface="等线" panose="02010600030101010101" charset="-122"/>
                <a:cs typeface="等线" panose="02010600030101010101" charset="-122"/>
                <a:sym typeface="+mn-ea"/>
              </a:rPr>
              <a:t>	</a:t>
            </a:r>
            <a:r>
              <a:rPr lang="en-US" altLang="zh-CN" sz="2200" b="1" dirty="0">
                <a:solidFill>
                  <a:srgbClr val="034EA2"/>
                </a:solidFill>
                <a:latin typeface="等线" panose="02010600030101010101" charset="-122"/>
                <a:ea typeface="等线" panose="02010600030101010101" charset="-122"/>
                <a:cs typeface="等线" panose="02010600030101010101" charset="-122"/>
                <a:sym typeface="+mn-ea"/>
              </a:rPr>
              <a:t>return </a:t>
            </a:r>
            <a:r>
              <a:rPr lang="en-US" altLang="zh-CN" sz="2200" b="1" dirty="0">
                <a:latin typeface="等线" panose="02010600030101010101" charset="-122"/>
                <a:ea typeface="等线" panose="02010600030101010101" charset="-122"/>
                <a:cs typeface="等线" panose="02010600030101010101" charset="-122"/>
                <a:sym typeface="+mn-ea"/>
              </a:rPr>
              <a:t>singletonInstance</a:t>
            </a:r>
            <a:r>
              <a:rPr lang="en-US" altLang="zh-CN" sz="2200" b="1" dirty="0">
                <a:latin typeface="等线" panose="02010600030101010101" charset="-122"/>
                <a:ea typeface="等线" panose="02010600030101010101" charset="-122"/>
                <a:cs typeface="等线" panose="02010600030101010101" charset="-122"/>
                <a:sym typeface="+mn-ea"/>
              </a:rPr>
              <a:t>; </a:t>
            </a:r>
            <a:endParaRPr lang="en-US" altLang="zh-CN" sz="2200" b="1" dirty="0">
              <a:latin typeface="等线" panose="02010600030101010101" charset="-122"/>
              <a:ea typeface="等线" panose="02010600030101010101" charset="-122"/>
              <a:cs typeface="等线" panose="02010600030101010101" charset="-122"/>
            </a:endParaRPr>
          </a:p>
          <a:p>
            <a:pPr marL="0" lvl="0" indent="457200" algn="l" eaLnBrk="1" hangingPunct="1">
              <a:lnSpc>
                <a:spcPct val="110000"/>
              </a:lnSpc>
              <a:spcBef>
                <a:spcPct val="0"/>
              </a:spcBef>
              <a:buClrTx/>
              <a:buFontTx/>
              <a:buNone/>
            </a:pPr>
            <a:r>
              <a:rPr lang="en-US" altLang="zh-CN" sz="2200" b="1" dirty="0">
                <a:latin typeface="等线" panose="02010600030101010101" charset="-122"/>
                <a:ea typeface="等线" panose="02010600030101010101" charset="-122"/>
                <a:cs typeface="等线" panose="02010600030101010101" charset="-122"/>
                <a:sym typeface="+mn-ea"/>
              </a:rPr>
              <a:t>}</a:t>
            </a:r>
            <a:endParaRPr lang="en-US" altLang="zh-CN" sz="2200" b="1" dirty="0">
              <a:latin typeface="等线" panose="02010600030101010101" charset="-122"/>
              <a:ea typeface="等线" panose="02010600030101010101" charset="-122"/>
              <a:cs typeface="等线" panose="02010600030101010101" charset="-122"/>
            </a:endParaRPr>
          </a:p>
          <a:p>
            <a:pPr marL="0" lvl="0" indent="0" algn="l" eaLnBrk="1" hangingPunct="1">
              <a:lnSpc>
                <a:spcPct val="110000"/>
              </a:lnSpc>
              <a:spcBef>
                <a:spcPct val="0"/>
              </a:spcBef>
              <a:buClrTx/>
              <a:buFontTx/>
              <a:buNone/>
            </a:pPr>
            <a:r>
              <a:rPr lang="en-US" altLang="zh-CN" sz="2200" b="1" dirty="0">
                <a:latin typeface="等线" panose="02010600030101010101" charset="-122"/>
                <a:ea typeface="等线" panose="02010600030101010101" charset="-122"/>
                <a:cs typeface="等线" panose="02010600030101010101" charset="-122"/>
                <a:sym typeface="+mn-ea"/>
              </a:rPr>
              <a:t>}</a:t>
            </a:r>
            <a:endParaRPr lang="en-US" altLang="zh-CN" sz="2200" b="1" dirty="0">
              <a:solidFill>
                <a:srgbClr val="034EA2"/>
              </a:solidFill>
              <a:effectLst/>
              <a:latin typeface="等线" panose="02010600030101010101" charset="-122"/>
              <a:ea typeface="等线" panose="02010600030101010101" charset="-122"/>
              <a:cs typeface="等线" panose="0201060003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99686"/>
                                        </p:tgtEl>
                                        <p:attrNameLst>
                                          <p:attrName>style.visibility</p:attrName>
                                        </p:attrNameLst>
                                      </p:cBhvr>
                                      <p:to>
                                        <p:strVal val="visible"/>
                                      </p:to>
                                    </p:set>
                                    <p:animEffect transition="in" filter="barn(inHorizontal)">
                                      <p:cBhvr>
                                        <p:cTn id="7" dur="500"/>
                                        <p:tgtEl>
                                          <p:spTgt spid="199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zh-CN" altLang="en-US" dirty="0">
                <a:solidFill>
                  <a:schemeClr val="bg1"/>
                </a:solidFill>
              </a:rPr>
              <a:t>第三单元  设计模式</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6" name="内容占位符 2"/>
          <p:cNvSpPr txBox="1"/>
          <p:nvPr>
            <p:custDataLst>
              <p:tags r:id="rId6"/>
            </p:custDataLst>
          </p:nvPr>
        </p:nvSpPr>
        <p:spPr>
          <a:xfrm>
            <a:off x="1181417" y="2595675"/>
            <a:ext cx="6768783" cy="2117090"/>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DA0"/>
                </a:solidFill>
              </a:rPr>
              <a:t>理解设计模式和其解决的问题</a:t>
            </a:r>
            <a:endParaRPr kumimoji="1" lang="en-US" altLang="zh-CN" sz="2400" b="1" dirty="0">
              <a:solidFill>
                <a:srgbClr val="034DA0"/>
              </a:solidFill>
            </a:endParaRPr>
          </a:p>
          <a:p>
            <a:pPr>
              <a:lnSpc>
                <a:spcPct val="150000"/>
              </a:lnSpc>
            </a:pPr>
            <a:r>
              <a:rPr kumimoji="1" lang="zh-CN" altLang="en-US" sz="2400" b="1" dirty="0">
                <a:solidFill>
                  <a:srgbClr val="034DA0"/>
                </a:solidFill>
              </a:rPr>
              <a:t>掌握选择合适的设计模式的方法</a:t>
            </a:r>
            <a:endParaRPr kumimoji="1" lang="en-US" altLang="zh-CN" sz="2400" b="1" dirty="0">
              <a:solidFill>
                <a:srgbClr val="034DA0"/>
              </a:solidFill>
            </a:endParaRPr>
          </a:p>
          <a:p>
            <a:pPr>
              <a:lnSpc>
                <a:spcPct val="150000"/>
              </a:lnSpc>
            </a:pPr>
            <a:r>
              <a:rPr kumimoji="1" lang="zh-CN" altLang="en-US" sz="2400" b="1" dirty="0">
                <a:solidFill>
                  <a:srgbClr val="034DA0"/>
                </a:solidFill>
              </a:rPr>
              <a:t>理解设计模式和面向对象编程的深层次的联系</a:t>
            </a:r>
            <a:endParaRPr kumimoji="1" lang="zh-CN" altLang="en-US" sz="2400" b="1" dirty="0">
              <a:solidFill>
                <a:srgbClr val="034DA0"/>
              </a:solidFill>
            </a:endParaRPr>
          </a:p>
          <a:p>
            <a:pPr>
              <a:lnSpc>
                <a:spcPct val="150000"/>
              </a:lnSpc>
            </a:pPr>
            <a:endParaRPr kumimoji="1" lang="zh-CN" altLang="en-US" sz="2400" b="1" dirty="0">
              <a:solidFill>
                <a:srgbClr val="034DA0"/>
              </a:solidFill>
            </a:endParaRPr>
          </a:p>
        </p:txBody>
      </p:sp>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7"/>
            </p:custDataLst>
          </p:nvPr>
        </p:nvSpPr>
        <p:spPr>
          <a:xfrm>
            <a:off x="560867" y="2968850"/>
            <a:ext cx="8036560" cy="810670"/>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kumimoji="1" lang="zh-CN" altLang="en-US" sz="2400" b="1" dirty="0">
              <a:solidFill>
                <a:srgbClr val="034DA0"/>
              </a:solidFill>
            </a:endParaRPr>
          </a:p>
        </p:txBody>
      </p:sp>
      <p:sp>
        <p:nvSpPr>
          <p:cNvPr id="8" name="内容占位符 2"/>
          <p:cNvSpPr txBox="1"/>
          <p:nvPr>
            <p:custDataLst>
              <p:tags r:id="rId8"/>
            </p:custDataLst>
          </p:nvPr>
        </p:nvSpPr>
        <p:spPr>
          <a:xfrm>
            <a:off x="569912" y="4043045"/>
            <a:ext cx="8036560" cy="810670"/>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kumimoji="1" lang="zh-CN" altLang="en-US" sz="2400" b="1" dirty="0">
              <a:solidFill>
                <a:srgbClr val="034DA0"/>
              </a:solidFill>
            </a:endParaRPr>
          </a:p>
        </p:txBody>
      </p:sp>
      <p:sp>
        <p:nvSpPr>
          <p:cNvPr id="9" name="卷形: 水平 1"/>
          <p:cNvSpPr/>
          <p:nvPr>
            <p:custDataLst>
              <p:tags r:id="rId9"/>
            </p:custDataLst>
          </p:nvPr>
        </p:nvSpPr>
        <p:spPr>
          <a:xfrm>
            <a:off x="628650" y="1729105"/>
            <a:ext cx="7743825" cy="3736340"/>
          </a:xfrm>
          <a:prstGeom prst="horizontalScroll">
            <a:avLst>
              <a:gd name="adj" fmla="val 12500"/>
            </a:avLst>
          </a:prstGeom>
          <a:noFill/>
          <a:ln w="25400" cap="flat" cmpd="sng">
            <a:solidFill>
              <a:schemeClr val="hlink"/>
            </a:solidFill>
            <a:prstDash val="sysDot"/>
            <a:round/>
            <a:headEnd type="none" w="med" len="med"/>
            <a:tailEnd type="none" w="med" len="med"/>
          </a:ln>
        </p:spPr>
        <p:txBody>
          <a:bodyPr anchor="t" anchorCtr="0"/>
          <a:lstStyle/>
          <a:p>
            <a:pPr marL="469900" indent="-469900">
              <a:lnSpc>
                <a:spcPct val="75000"/>
              </a:lnSpc>
              <a:spcBef>
                <a:spcPct val="20000"/>
              </a:spcBef>
              <a:buClr>
                <a:schemeClr val="accent2"/>
              </a:buClr>
              <a:buFont typeface="Wingdings" panose="05000000000000000000" pitchFamily="2" charset="2"/>
            </a:pPr>
            <a:endParaRPr lang="zh-CN" altLang="en-US" b="1" dirty="0">
              <a:latin typeface="Times New Roman" panose="02020603050405020304" pitchFamily="18" charset="0"/>
              <a:ea typeface="宋体" panose="02010600030101010101" pitchFamily="2" charset="-122"/>
            </a:endParaRPr>
          </a:p>
        </p:txBody>
      </p:sp>
      <p:sp>
        <p:nvSpPr>
          <p:cNvPr id="10" name="文本框 9"/>
          <p:cNvSpPr txBox="1"/>
          <p:nvPr/>
        </p:nvSpPr>
        <p:spPr>
          <a:xfrm>
            <a:off x="3690083" y="1460725"/>
            <a:ext cx="1620957" cy="523220"/>
          </a:xfrm>
          <a:prstGeom prst="rect">
            <a:avLst/>
          </a:prstGeom>
          <a:noFill/>
        </p:spPr>
        <p:txBody>
          <a:bodyPr wrap="none" rtlCol="0">
            <a:spAutoFit/>
          </a:bodyPr>
          <a:lstStyle/>
          <a:p>
            <a:r>
              <a:rPr kumimoji="1" lang="zh-CN" altLang="en-US" sz="2800" b="1">
                <a:solidFill>
                  <a:srgbClr val="034EA2"/>
                </a:solidFill>
              </a:rPr>
              <a:t>培养目标</a:t>
            </a:r>
            <a:endParaRPr kumimoji="1" lang="zh-CN" altLang="en-US" sz="2800" b="1">
              <a:solidFill>
                <a:srgbClr val="03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3.2</a:t>
            </a:r>
            <a:r>
              <a:rPr kumimoji="1" lang="zh-CN" altLang="en-US" dirty="0">
                <a:solidFill>
                  <a:schemeClr val="bg1"/>
                </a:solidFill>
              </a:rPr>
              <a:t> 单例模式</a:t>
            </a:r>
            <a:r>
              <a:rPr kumimoji="1" lang="en-US" altLang="zh-CN" dirty="0">
                <a:solidFill>
                  <a:schemeClr val="bg1"/>
                </a:solidFill>
              </a:rPr>
              <a:t> </a:t>
            </a:r>
            <a:r>
              <a:rPr kumimoji="1" lang="en-US" altLang="zh-CN" sz="3200" dirty="0">
                <a:solidFill>
                  <a:schemeClr val="bg1"/>
                </a:solidFill>
              </a:rPr>
              <a:t>5/6</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单例模式效果</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custDataLst>
              <p:tags r:id="rId7"/>
            </p:custDataLst>
          </p:nvPr>
        </p:nvSpPr>
        <p:spPr>
          <a:xfrm>
            <a:off x="537528" y="1958767"/>
            <a:ext cx="8036560" cy="566950"/>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单例类可以控制客户端代码访问的始终是单个实例。</a:t>
            </a:r>
            <a:endParaRPr kumimoji="1" lang="zh-CN" altLang="en-US" sz="2400" b="1" dirty="0">
              <a:solidFill>
                <a:schemeClr val="tx1"/>
              </a:solidFill>
            </a:endParaRPr>
          </a:p>
        </p:txBody>
      </p:sp>
      <p:sp>
        <p:nvSpPr>
          <p:cNvPr id="10" name="内容占位符 2"/>
          <p:cNvSpPr txBox="1"/>
          <p:nvPr>
            <p:custDataLst>
              <p:tags r:id="rId8"/>
            </p:custDataLst>
          </p:nvPr>
        </p:nvSpPr>
        <p:spPr>
          <a:xfrm>
            <a:off x="537528" y="2542901"/>
            <a:ext cx="8036560" cy="1176020"/>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如果需求发生变化，并且应用程序需要将实例的数量限制在一个以</a:t>
            </a:r>
            <a:r>
              <a:rPr kumimoji="1" lang="zh-CN" altLang="en-US" sz="2400" b="1" dirty="0">
                <a:solidFill>
                  <a:schemeClr val="tx1"/>
                </a:solidFill>
              </a:rPr>
              <a:t>上的数量，则可以很容易地修改单例类。</a:t>
            </a:r>
            <a:endParaRPr kumimoji="1" lang="zh-CN" altLang="en-US" sz="2400" b="1" dirty="0">
              <a:solidFill>
                <a:schemeClr val="tx1"/>
              </a:solidFill>
            </a:endParaRPr>
          </a:p>
        </p:txBody>
      </p:sp>
      <p:pic>
        <p:nvPicPr>
          <p:cNvPr id="106" name="图片 105"/>
          <p:cNvPicPr/>
          <p:nvPr>
            <p:custDataLst>
              <p:tags r:id="rId9"/>
            </p:custDataLst>
          </p:nvPr>
        </p:nvPicPr>
        <p:blipFill>
          <a:blip r:embed="rId10"/>
          <a:stretch>
            <a:fillRect/>
          </a:stretch>
        </p:blipFill>
        <p:spPr>
          <a:xfrm>
            <a:off x="1468755" y="3663950"/>
            <a:ext cx="6127750" cy="268224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3.2</a:t>
            </a:r>
            <a:r>
              <a:rPr kumimoji="1" lang="zh-CN" altLang="en-US" dirty="0">
                <a:solidFill>
                  <a:schemeClr val="bg1"/>
                </a:solidFill>
              </a:rPr>
              <a:t> 单例模式</a:t>
            </a:r>
            <a:r>
              <a:rPr kumimoji="1" lang="en-US" altLang="zh-CN" dirty="0">
                <a:solidFill>
                  <a:schemeClr val="bg1"/>
                </a:solidFill>
              </a:rPr>
              <a:t> </a:t>
            </a:r>
            <a:r>
              <a:rPr kumimoji="1" lang="en-US" altLang="zh-CN" sz="3200" dirty="0">
                <a:solidFill>
                  <a:schemeClr val="bg1"/>
                </a:solidFill>
              </a:rPr>
              <a:t>6/6</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总结</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内容占位符 2"/>
          <p:cNvSpPr txBox="1"/>
          <p:nvPr/>
        </p:nvSpPr>
        <p:spPr>
          <a:xfrm>
            <a:off x="366395" y="1864360"/>
            <a:ext cx="8388985" cy="4445000"/>
          </a:xfrm>
          <a:prstGeom prst="rect">
            <a:avLst/>
          </a:prstGeom>
          <a:ln>
            <a:noFill/>
          </a:ln>
        </p:spPr>
        <p:txBody>
          <a:bodyPr vert="horz" wrap="square"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EA2"/>
                </a:solidFill>
              </a:rPr>
              <a:t>意图</a:t>
            </a:r>
            <a:r>
              <a:rPr kumimoji="1" lang="zh-CN" altLang="en-US" sz="2400" b="1" dirty="0">
                <a:solidFill>
                  <a:schemeClr val="tx1"/>
                </a:solidFill>
              </a:rPr>
              <a:t>：保证一个类仅有一个实例，并提供一个访问它的全局访问点。</a:t>
            </a:r>
            <a:endParaRPr kumimoji="1" lang="zh-CN" altLang="en-US" sz="2400" b="1" dirty="0">
              <a:solidFill>
                <a:schemeClr val="tx1"/>
              </a:solidFill>
            </a:endParaRPr>
          </a:p>
          <a:p>
            <a:pPr>
              <a:lnSpc>
                <a:spcPct val="150000"/>
              </a:lnSpc>
            </a:pPr>
            <a:r>
              <a:rPr kumimoji="1" lang="zh-CN" altLang="en-US" sz="2400" b="1" dirty="0">
                <a:solidFill>
                  <a:srgbClr val="034EA2"/>
                </a:solidFill>
              </a:rPr>
              <a:t>主要解决</a:t>
            </a:r>
            <a:r>
              <a:rPr kumimoji="1" lang="zh-CN" altLang="en-US" sz="2400" b="1" dirty="0">
                <a:solidFill>
                  <a:schemeClr val="tx1"/>
                </a:solidFill>
              </a:rPr>
              <a:t>：一个全局使用的类实例频繁地创建与销毁。</a:t>
            </a:r>
            <a:endParaRPr kumimoji="1" lang="zh-CN" altLang="en-US" sz="2400" b="1" dirty="0">
              <a:solidFill>
                <a:schemeClr val="tx1"/>
              </a:solidFill>
            </a:endParaRPr>
          </a:p>
          <a:p>
            <a:pPr>
              <a:lnSpc>
                <a:spcPct val="150000"/>
              </a:lnSpc>
            </a:pPr>
            <a:r>
              <a:rPr kumimoji="1" lang="zh-CN" altLang="en-US" sz="2400" b="1" dirty="0">
                <a:solidFill>
                  <a:srgbClr val="034EA2"/>
                </a:solidFill>
              </a:rPr>
              <a:t>何时使用</a:t>
            </a:r>
            <a:r>
              <a:rPr kumimoji="1" lang="zh-CN" altLang="en-US" sz="2400" b="1" dirty="0">
                <a:solidFill>
                  <a:schemeClr val="tx1"/>
                </a:solidFill>
              </a:rPr>
              <a:t>：当您想控制实例数目，节省系统资源的时候。</a:t>
            </a:r>
            <a:endParaRPr kumimoji="1" lang="zh-CN" altLang="en-US" sz="2400" b="1" dirty="0">
              <a:solidFill>
                <a:schemeClr val="tx1">
                  <a:lumMod val="65000"/>
                  <a:lumOff val="35000"/>
                </a:schemeClr>
              </a:solidFill>
            </a:endParaRPr>
          </a:p>
          <a:p>
            <a:pPr>
              <a:lnSpc>
                <a:spcPct val="150000"/>
              </a:lnSpc>
            </a:pPr>
            <a:r>
              <a:rPr kumimoji="1" lang="zh-CN" altLang="en-US" sz="2400" b="1" dirty="0">
                <a:solidFill>
                  <a:srgbClr val="034EA2"/>
                </a:solidFill>
              </a:rPr>
              <a:t>如何解决</a:t>
            </a:r>
            <a:r>
              <a:rPr kumimoji="1" lang="zh-CN" altLang="en-US" sz="2400" b="1" dirty="0">
                <a:solidFill>
                  <a:schemeClr val="tx1"/>
                </a:solidFill>
              </a:rPr>
              <a:t>：判断系统是否已经有这个单例，如果有则返回，如果没有则创建。</a:t>
            </a:r>
            <a:endParaRPr kumimoji="1" lang="zh-CN" altLang="en-US" sz="2400" b="1" dirty="0">
              <a:solidFill>
                <a:schemeClr val="tx1"/>
              </a:solidFill>
            </a:endParaRPr>
          </a:p>
          <a:p>
            <a:pPr>
              <a:lnSpc>
                <a:spcPct val="150000"/>
              </a:lnSpc>
            </a:pPr>
            <a:r>
              <a:rPr kumimoji="1" lang="zh-CN" altLang="en-US" sz="2400" b="1" dirty="0">
                <a:solidFill>
                  <a:srgbClr val="034EA2"/>
                </a:solidFill>
              </a:rPr>
              <a:t>关键代码</a:t>
            </a:r>
            <a:r>
              <a:rPr kumimoji="1" lang="zh-CN" altLang="en-US" sz="2400" b="1" dirty="0">
                <a:solidFill>
                  <a:schemeClr val="tx1"/>
                </a:solidFill>
              </a:rPr>
              <a:t>：构造函数是私有的。</a:t>
            </a:r>
            <a:endParaRPr kumimoji="1"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3.2</a:t>
            </a:r>
            <a:r>
              <a:rPr kumimoji="1" lang="zh-CN" altLang="en-US" dirty="0">
                <a:solidFill>
                  <a:schemeClr val="bg1"/>
                </a:solidFill>
              </a:rPr>
              <a:t> 单例模式</a:t>
            </a:r>
            <a:r>
              <a:rPr kumimoji="1" lang="en-US" altLang="zh-CN" dirty="0">
                <a:solidFill>
                  <a:schemeClr val="bg1"/>
                </a:solidFill>
              </a:rPr>
              <a:t> </a:t>
            </a:r>
            <a:r>
              <a:rPr kumimoji="1" lang="en-US" altLang="zh-CN" sz="3200" dirty="0">
                <a:solidFill>
                  <a:schemeClr val="bg1"/>
                </a:solidFill>
              </a:rPr>
              <a:t>6/6</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内容占位符 2"/>
          <p:cNvSpPr txBox="1"/>
          <p:nvPr/>
        </p:nvSpPr>
        <p:spPr>
          <a:xfrm>
            <a:off x="366395" y="1227455"/>
            <a:ext cx="8388985" cy="5081905"/>
          </a:xfrm>
          <a:prstGeom prst="rect">
            <a:avLst/>
          </a:prstGeom>
          <a:ln>
            <a:noFill/>
          </a:ln>
        </p:spPr>
        <p:txBody>
          <a:bodyPr vert="horz" wrap="square"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kumimoji="1" lang="zh-CN" altLang="en-US" sz="2400" b="1" dirty="0">
                <a:solidFill>
                  <a:srgbClr val="034EA2"/>
                </a:solidFill>
              </a:rPr>
              <a:t>优点</a:t>
            </a:r>
            <a:r>
              <a:rPr kumimoji="1" lang="zh-CN" altLang="en-US" sz="2400" b="1" dirty="0">
                <a:solidFill>
                  <a:schemeClr val="tx1"/>
                </a:solidFill>
              </a:rPr>
              <a:t>：</a:t>
            </a:r>
            <a:r>
              <a:rPr kumimoji="1" lang="zh-CN" altLang="en-US" sz="2200" b="1" dirty="0">
                <a:solidFill>
                  <a:schemeClr val="tx1"/>
                </a:solidFill>
              </a:rPr>
              <a:t>在内存里只有一个实例，减少了内存的开销，尤其是频繁的创建和销毁实例（比如管理学院首页页面缓存）。避免对资源的多重占用（比如写文件操作）。</a:t>
            </a:r>
            <a:endParaRPr kumimoji="1" lang="zh-CN" altLang="en-US" sz="2200" b="1" dirty="0">
              <a:solidFill>
                <a:schemeClr val="tx1">
                  <a:lumMod val="65000"/>
                  <a:lumOff val="35000"/>
                </a:schemeClr>
              </a:solidFill>
            </a:endParaRPr>
          </a:p>
          <a:p>
            <a:pPr algn="l">
              <a:lnSpc>
                <a:spcPct val="130000"/>
              </a:lnSpc>
              <a:buClrTx/>
              <a:buSzTx/>
            </a:pPr>
            <a:r>
              <a:rPr kumimoji="1" lang="zh-CN" altLang="en-US" sz="2400" b="1" dirty="0">
                <a:solidFill>
                  <a:srgbClr val="034EA2"/>
                </a:solidFill>
              </a:rPr>
              <a:t>缺点</a:t>
            </a:r>
            <a:r>
              <a:rPr kumimoji="1" lang="zh-CN" altLang="en-US" sz="2400" b="1" dirty="0">
                <a:solidFill>
                  <a:schemeClr val="tx1"/>
                </a:solidFill>
              </a:rPr>
              <a:t>：</a:t>
            </a:r>
            <a:r>
              <a:rPr kumimoji="1" lang="zh-CN" altLang="en-US" sz="2200" b="1" dirty="0">
                <a:solidFill>
                  <a:schemeClr val="tx1"/>
                </a:solidFill>
              </a:rPr>
              <a:t>没有接口，不能继承，与单一职责原则冲突，一个类应该只关心内部逻辑，而不关心外面怎么样来实例化。</a:t>
            </a:r>
            <a:endParaRPr kumimoji="1" lang="zh-CN" altLang="en-US" sz="2200" b="1" dirty="0">
              <a:solidFill>
                <a:schemeClr val="tx1"/>
              </a:solidFill>
            </a:endParaRPr>
          </a:p>
          <a:p>
            <a:pPr>
              <a:lnSpc>
                <a:spcPct val="130000"/>
              </a:lnSpc>
            </a:pPr>
            <a:r>
              <a:rPr kumimoji="1" lang="zh-CN" altLang="en-US" sz="2400" b="1" dirty="0">
                <a:solidFill>
                  <a:srgbClr val="034EA2"/>
                </a:solidFill>
              </a:rPr>
              <a:t>使用场景</a:t>
            </a:r>
            <a:r>
              <a:rPr kumimoji="1" lang="zh-CN" altLang="en-US" sz="2400" b="1" dirty="0"/>
              <a:t>：</a:t>
            </a:r>
            <a:endParaRPr kumimoji="1" lang="zh-CN" altLang="en-US" sz="2400" b="1" dirty="0"/>
          </a:p>
          <a:p>
            <a:pPr marL="914400" lvl="1" indent="-457200" algn="l">
              <a:lnSpc>
                <a:spcPct val="100000"/>
              </a:lnSpc>
              <a:spcBef>
                <a:spcPts val="1000"/>
              </a:spcBef>
              <a:buClrTx/>
              <a:buSzTx/>
              <a:buFont typeface="+mj-lt"/>
              <a:buAutoNum type="arabicPeriod"/>
            </a:pPr>
            <a:r>
              <a:rPr kumimoji="1" lang="zh-CN" altLang="en-US" sz="2195" b="1" dirty="0">
                <a:solidFill>
                  <a:schemeClr val="tx1"/>
                </a:solidFill>
              </a:rPr>
              <a:t>要求生产唯一序列号。</a:t>
            </a:r>
            <a:endParaRPr kumimoji="1" lang="zh-CN" altLang="en-US" sz="2195" b="1" dirty="0">
              <a:solidFill>
                <a:schemeClr val="tx1"/>
              </a:solidFill>
            </a:endParaRPr>
          </a:p>
          <a:p>
            <a:pPr marL="914400" lvl="1" indent="-457200" algn="l">
              <a:lnSpc>
                <a:spcPct val="100000"/>
              </a:lnSpc>
              <a:spcBef>
                <a:spcPts val="1000"/>
              </a:spcBef>
              <a:buClrTx/>
              <a:buSzTx/>
              <a:buFont typeface="+mj-lt"/>
              <a:buAutoNum type="arabicPeriod"/>
            </a:pPr>
            <a:r>
              <a:rPr kumimoji="1" lang="zh-CN" altLang="en-US" sz="2195" b="1" dirty="0">
                <a:solidFill>
                  <a:schemeClr val="tx1"/>
                </a:solidFill>
              </a:rPr>
              <a:t>WEB 中的计数器，不用每次刷新都在数据库里加一次，用单例先缓存起来。</a:t>
            </a:r>
            <a:endParaRPr kumimoji="1" lang="zh-CN" altLang="en-US" sz="2195" b="1" dirty="0">
              <a:solidFill>
                <a:schemeClr val="tx1"/>
              </a:solidFill>
            </a:endParaRPr>
          </a:p>
          <a:p>
            <a:pPr marL="914400" lvl="1" indent="-457200" algn="l">
              <a:lnSpc>
                <a:spcPct val="100000"/>
              </a:lnSpc>
              <a:spcBef>
                <a:spcPts val="1000"/>
              </a:spcBef>
              <a:buClrTx/>
              <a:buSzTx/>
              <a:buFont typeface="+mj-lt"/>
              <a:buAutoNum type="arabicPeriod"/>
            </a:pPr>
            <a:r>
              <a:rPr kumimoji="1" lang="zh-CN" altLang="en-US" sz="2195" b="1" dirty="0">
                <a:solidFill>
                  <a:schemeClr val="tx1"/>
                </a:solidFill>
              </a:rPr>
              <a:t>创建的一个对象需要消耗的资源过多，比如 I/O 与数据库的连接等。</a:t>
            </a:r>
            <a:endParaRPr kumimoji="1" lang="zh-CN" altLang="en-US" sz="2195"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3.2</a:t>
            </a:r>
            <a:r>
              <a:rPr kumimoji="1" lang="zh-CN" altLang="en-US" dirty="0">
                <a:solidFill>
                  <a:schemeClr val="bg1"/>
                </a:solidFill>
              </a:rPr>
              <a:t> 单例模式</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随堂练习</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custDataLst>
              <p:tags r:id="rId7"/>
            </p:custDataLst>
          </p:nvPr>
        </p:nvSpPr>
        <p:spPr>
          <a:xfrm>
            <a:off x="537528" y="1958767"/>
            <a:ext cx="8036560" cy="2947670"/>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0" fontAlgn="base" latinLnBrk="0" hangingPunct="0">
              <a:lnSpc>
                <a:spcPct val="140000"/>
              </a:lnSpc>
              <a:spcBef>
                <a:spcPct val="20000"/>
              </a:spcBef>
              <a:spcAft>
                <a:spcPct val="0"/>
              </a:spcAft>
              <a:buClr>
                <a:schemeClr val="accent1"/>
              </a:buClr>
              <a:buSzTx/>
              <a:defRPr/>
            </a:pPr>
            <a:r>
              <a:rPr kumimoji="1" lang="zh-CN" altLang="en-US" sz="2400" b="1" dirty="0">
                <a:solidFill>
                  <a:schemeClr val="tx1"/>
                </a:solidFill>
                <a:sym typeface="+mn-ea"/>
              </a:rPr>
              <a:t>构建NpuInfo类，该类中三个成员变量：</a:t>
            </a:r>
            <a:endParaRPr kumimoji="1" lang="zh-CN" altLang="en-US" sz="2400" b="1" i="0" u="none" strike="noStrike" cap="none" spc="0" normalizeH="0" baseline="0" dirty="0">
              <a:solidFill>
                <a:schemeClr val="tx1"/>
              </a:solidFill>
              <a:latin typeface="+mn-lt"/>
              <a:ea typeface="+mn-ea"/>
              <a:cs typeface="+mn-cs"/>
            </a:endParaRPr>
          </a:p>
          <a:p>
            <a:pPr marR="0" lvl="1" algn="l" defTabSz="914400" rtl="0" eaLnBrk="0" fontAlgn="base" latinLnBrk="0" hangingPunct="0">
              <a:lnSpc>
                <a:spcPct val="140000"/>
              </a:lnSpc>
              <a:spcBef>
                <a:spcPct val="20000"/>
              </a:spcBef>
              <a:spcAft>
                <a:spcPct val="0"/>
              </a:spcAft>
              <a:buClr>
                <a:schemeClr val="accent1"/>
              </a:buClr>
              <a:buSzTx/>
              <a:defRPr/>
            </a:pPr>
            <a:r>
              <a:rPr kumimoji="1" lang="zh-CN" altLang="en-US" b="1" dirty="0">
                <a:solidFill>
                  <a:schemeClr val="tx1"/>
                </a:solidFill>
                <a:sym typeface="+mn-ea"/>
              </a:rPr>
              <a:t>name：</a:t>
            </a:r>
            <a:r>
              <a:rPr kumimoji="1" lang="en-US" altLang="zh-CN" b="1" dirty="0">
                <a:solidFill>
                  <a:schemeClr val="tx1"/>
                </a:solidFill>
                <a:sym typeface="+mn-ea"/>
              </a:rPr>
              <a:t>“</a:t>
            </a:r>
            <a:r>
              <a:rPr kumimoji="1" lang="zh-CN" altLang="en-US" b="1" dirty="0">
                <a:solidFill>
                  <a:schemeClr val="tx1"/>
                </a:solidFill>
                <a:sym typeface="+mn-ea"/>
              </a:rPr>
              <a:t>西北工业大学”</a:t>
            </a:r>
            <a:endParaRPr kumimoji="1" lang="zh-CN" altLang="en-US" b="1" i="0" u="none" strike="noStrike" cap="none" spc="0" normalizeH="0" baseline="0" dirty="0">
              <a:solidFill>
                <a:schemeClr val="tx1"/>
              </a:solidFill>
              <a:latin typeface="+mn-lt"/>
              <a:ea typeface="+mn-ea"/>
            </a:endParaRPr>
          </a:p>
          <a:p>
            <a:pPr marR="0" lvl="1" algn="l" defTabSz="914400" rtl="0" eaLnBrk="0" fontAlgn="base" latinLnBrk="0" hangingPunct="0">
              <a:lnSpc>
                <a:spcPct val="140000"/>
              </a:lnSpc>
              <a:spcBef>
                <a:spcPct val="20000"/>
              </a:spcBef>
              <a:spcAft>
                <a:spcPct val="0"/>
              </a:spcAft>
              <a:buClr>
                <a:schemeClr val="accent1"/>
              </a:buClr>
              <a:buSzTx/>
              <a:defRPr/>
            </a:pPr>
            <a:r>
              <a:rPr kumimoji="1" lang="zh-CN" altLang="en-US" b="1" dirty="0">
                <a:solidFill>
                  <a:schemeClr val="tx1"/>
                </a:solidFill>
                <a:sym typeface="+mn-ea"/>
              </a:rPr>
              <a:t>address：</a:t>
            </a:r>
            <a:r>
              <a:rPr kumimoji="1" lang="en-US" altLang="zh-CN" b="1" dirty="0">
                <a:solidFill>
                  <a:schemeClr val="tx1"/>
                </a:solidFill>
                <a:sym typeface="+mn-ea"/>
              </a:rPr>
              <a:t>“</a:t>
            </a:r>
            <a:r>
              <a:rPr kumimoji="1" lang="zh-CN" altLang="en-US" b="1" dirty="0">
                <a:solidFill>
                  <a:schemeClr val="tx1"/>
                </a:solidFill>
                <a:sym typeface="+mn-ea"/>
              </a:rPr>
              <a:t>西安市长安区东祥路1号”</a:t>
            </a:r>
            <a:endParaRPr kumimoji="1" lang="zh-CN" altLang="en-US" b="1" i="0" u="none" strike="noStrike" cap="none" spc="0" normalizeH="0" baseline="0" dirty="0">
              <a:solidFill>
                <a:schemeClr val="tx1"/>
              </a:solidFill>
              <a:latin typeface="+mn-lt"/>
              <a:ea typeface="+mn-ea"/>
            </a:endParaRPr>
          </a:p>
          <a:p>
            <a:pPr marR="0" lvl="1" algn="l" defTabSz="914400" rtl="0" eaLnBrk="0" fontAlgn="base" latinLnBrk="0" hangingPunct="0">
              <a:lnSpc>
                <a:spcPct val="140000"/>
              </a:lnSpc>
              <a:spcBef>
                <a:spcPct val="20000"/>
              </a:spcBef>
              <a:spcAft>
                <a:spcPct val="0"/>
              </a:spcAft>
              <a:buClr>
                <a:schemeClr val="accent1"/>
              </a:buClr>
              <a:buSzTx/>
              <a:defRPr/>
            </a:pPr>
            <a:r>
              <a:rPr kumimoji="1" lang="en-US" altLang="zh-CN" b="1" dirty="0">
                <a:solidFill>
                  <a:schemeClr val="tx1"/>
                </a:solidFill>
                <a:sym typeface="+mn-ea"/>
              </a:rPr>
              <a:t>p</a:t>
            </a:r>
            <a:r>
              <a:rPr kumimoji="1" lang="zh-CN" altLang="en-US" b="1" dirty="0">
                <a:solidFill>
                  <a:schemeClr val="tx1"/>
                </a:solidFill>
                <a:sym typeface="+mn-ea"/>
              </a:rPr>
              <a:t>ostNumber：</a:t>
            </a:r>
            <a:r>
              <a:rPr kumimoji="1" lang="en-US" altLang="zh-CN" b="1" dirty="0">
                <a:solidFill>
                  <a:schemeClr val="tx1"/>
                </a:solidFill>
                <a:sym typeface="+mn-ea"/>
              </a:rPr>
              <a:t>“</a:t>
            </a:r>
            <a:r>
              <a:rPr kumimoji="1" lang="zh-CN" altLang="en-US" b="1" dirty="0">
                <a:solidFill>
                  <a:schemeClr val="tx1"/>
                </a:solidFill>
                <a:sym typeface="+mn-ea"/>
              </a:rPr>
              <a:t>710129”</a:t>
            </a:r>
            <a:endParaRPr kumimoji="1" lang="zh-CN" altLang="en-US" b="1" i="0" u="none" strike="noStrike" cap="none" spc="0" normalizeH="0" baseline="0" dirty="0">
              <a:solidFill>
                <a:schemeClr val="tx1"/>
              </a:solidFill>
              <a:latin typeface="+mn-lt"/>
              <a:ea typeface="+mn-ea"/>
            </a:endParaRPr>
          </a:p>
          <a:p>
            <a:pPr marL="457200" marR="0" lvl="1" indent="0" algn="l" defTabSz="914400" rtl="0" eaLnBrk="0" fontAlgn="base" latinLnBrk="0" hangingPunct="0">
              <a:lnSpc>
                <a:spcPct val="140000"/>
              </a:lnSpc>
              <a:spcBef>
                <a:spcPct val="20000"/>
              </a:spcBef>
              <a:spcAft>
                <a:spcPct val="0"/>
              </a:spcAft>
              <a:buClr>
                <a:schemeClr val="accent1"/>
              </a:buClr>
              <a:buSzTx/>
              <a:buNone/>
              <a:defRPr/>
            </a:pPr>
            <a:r>
              <a:rPr kumimoji="1" lang="zh-CN" altLang="en-US" b="1" dirty="0">
                <a:solidFill>
                  <a:schemeClr val="tx1"/>
                </a:solidFill>
                <a:sym typeface="+mn-ea"/>
              </a:rPr>
              <a:t>在系统中均不会发生变化，请采用单例模式构建该类。</a:t>
            </a:r>
            <a:endParaRPr kumimoji="1" lang="zh-CN" altLang="en-US" b="1" i="0" u="none" strike="noStrike" cap="none" spc="0" normalizeH="0" baseline="0" dirty="0">
              <a:solidFill>
                <a:schemeClr val="tx1"/>
              </a:solidFill>
              <a:latin typeface="+mn-lt"/>
              <a:ea typeface="+mn-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0048" y="2067659"/>
            <a:ext cx="7747687" cy="4043822"/>
          </a:xfrm>
        </p:spPr>
        <p:txBody>
          <a:bodyPr>
            <a:noAutofit/>
          </a:bodyPr>
          <a:lstStyle/>
          <a:p>
            <a:pPr marL="0" algn="l">
              <a:lnSpc>
                <a:spcPct val="130000"/>
              </a:lnSpc>
              <a:buClrTx/>
              <a:buSzTx/>
              <a:buNone/>
            </a:pPr>
            <a:r>
              <a:rPr kumimoji="1" lang="en-US" altLang="zh-CN" sz="2800" dirty="0">
                <a:solidFill>
                  <a:schemeClr val="tx1"/>
                </a:solidFill>
                <a:latin typeface="+mn-ea"/>
                <a:cs typeface="+mn-ea"/>
                <a:sym typeface="+mn-ea"/>
              </a:rPr>
              <a:t>3.1 设计模式概述</a:t>
            </a:r>
            <a:endParaRPr kumimoji="1" lang="en-US" altLang="zh-CN" sz="2800" dirty="0">
              <a:solidFill>
                <a:schemeClr val="tx1"/>
              </a:solidFill>
              <a:latin typeface="+mn-ea"/>
              <a:cs typeface="+mn-ea"/>
            </a:endParaRPr>
          </a:p>
          <a:p>
            <a:pPr marL="0" indent="0">
              <a:lnSpc>
                <a:spcPct val="130000"/>
              </a:lnSpc>
              <a:buNone/>
            </a:pPr>
            <a:r>
              <a:rPr kumimoji="1" lang="en-US" altLang="zh-CN" sz="2800" dirty="0">
                <a:solidFill>
                  <a:schemeClr val="tx1"/>
                </a:solidFill>
                <a:latin typeface="+mn-ea"/>
                <a:cs typeface="+mn-ea"/>
                <a:sym typeface="+mn-ea"/>
              </a:rPr>
              <a:t>3.2 </a:t>
            </a:r>
            <a:r>
              <a:rPr kumimoji="1" lang="zh-CN" altLang="en-US" sz="2800" dirty="0">
                <a:solidFill>
                  <a:schemeClr val="tx1"/>
                </a:solidFill>
                <a:latin typeface="+mn-ea"/>
                <a:cs typeface="+mn-ea"/>
                <a:sym typeface="+mn-ea"/>
              </a:rPr>
              <a:t>单例模式</a:t>
            </a:r>
            <a:endParaRPr kumimoji="1" lang="zh-CN" altLang="en-US" sz="2800" dirty="0">
              <a:solidFill>
                <a:schemeClr val="tx1"/>
              </a:solidFill>
              <a:latin typeface="+mn-ea"/>
              <a:cs typeface="+mn-ea"/>
            </a:endParaRPr>
          </a:p>
          <a:p>
            <a:pPr marL="0" indent="0">
              <a:lnSpc>
                <a:spcPct val="130000"/>
              </a:lnSpc>
              <a:buNone/>
            </a:pPr>
            <a:r>
              <a:rPr kumimoji="1" lang="en-US" altLang="zh-CN" sz="2800" dirty="0">
                <a:solidFill>
                  <a:srgbClr val="034EA2"/>
                </a:solidFill>
                <a:latin typeface="+mn-ea"/>
                <a:cs typeface="+mn-ea"/>
                <a:sym typeface="+mn-ea"/>
              </a:rPr>
              <a:t>3.3</a:t>
            </a:r>
            <a:r>
              <a:rPr kumimoji="1" lang="zh-CN" altLang="en-US" sz="2800" dirty="0">
                <a:solidFill>
                  <a:srgbClr val="034EA2"/>
                </a:solidFill>
                <a:latin typeface="+mn-ea"/>
                <a:cs typeface="+mn-ea"/>
                <a:sym typeface="+mn-ea"/>
              </a:rPr>
              <a:t> 工厂模式</a:t>
            </a:r>
            <a:endParaRPr kumimoji="1" lang="zh-CN" altLang="en-US" sz="2800" dirty="0">
              <a:solidFill>
                <a:srgbClr val="034EA2"/>
              </a:solidFill>
              <a:latin typeface="+mn-ea"/>
              <a:cs typeface="+mn-ea"/>
              <a:sym typeface="+mn-ea"/>
            </a:endParaRPr>
          </a:p>
          <a:p>
            <a:pPr marL="0" indent="0">
              <a:lnSpc>
                <a:spcPct val="130000"/>
              </a:lnSpc>
              <a:buNone/>
            </a:pPr>
            <a:r>
              <a:rPr kumimoji="1" lang="en-US" altLang="zh-CN" sz="2800" dirty="0">
                <a:solidFill>
                  <a:schemeClr val="tx1"/>
                </a:solidFill>
                <a:latin typeface="+mn-ea"/>
                <a:cs typeface="+mn-ea"/>
                <a:sym typeface="+mn-ea"/>
              </a:rPr>
              <a:t>3.4</a:t>
            </a:r>
            <a:r>
              <a:rPr kumimoji="1" lang="zh-CN" altLang="en-US" sz="2800" dirty="0">
                <a:solidFill>
                  <a:schemeClr val="tx1"/>
                </a:solidFill>
                <a:latin typeface="+mn-ea"/>
                <a:cs typeface="+mn-ea"/>
                <a:sym typeface="+mn-ea"/>
              </a:rPr>
              <a:t> 适配器模式</a:t>
            </a:r>
            <a:endParaRPr kumimoji="1" lang="zh-CN" altLang="en-US" sz="2800" dirty="0">
              <a:solidFill>
                <a:schemeClr val="tx1"/>
              </a:solidFill>
              <a:latin typeface="+mn-ea"/>
              <a:cs typeface="+mn-ea"/>
            </a:endParaRPr>
          </a:p>
          <a:p>
            <a:pPr marL="0" indent="0">
              <a:lnSpc>
                <a:spcPct val="130000"/>
              </a:lnSpc>
              <a:buNone/>
            </a:pPr>
            <a:r>
              <a:rPr kumimoji="1" lang="en-US" altLang="zh-CN" sz="2800" dirty="0">
                <a:solidFill>
                  <a:schemeClr val="tx1"/>
                </a:solidFill>
                <a:latin typeface="+mn-ea"/>
                <a:cs typeface="+mn-ea"/>
                <a:sym typeface="+mn-ea"/>
              </a:rPr>
              <a:t>3.5</a:t>
            </a:r>
            <a:r>
              <a:rPr kumimoji="1" lang="zh-CN" altLang="en-US" sz="2800" dirty="0">
                <a:solidFill>
                  <a:schemeClr val="tx1"/>
                </a:solidFill>
                <a:latin typeface="+mn-ea"/>
                <a:cs typeface="+mn-ea"/>
                <a:sym typeface="+mn-ea"/>
              </a:rPr>
              <a:t> 策略模式</a:t>
            </a:r>
            <a:endParaRPr kumimoji="1" lang="en-US" altLang="zh-CN" sz="2800" dirty="0">
              <a:solidFill>
                <a:schemeClr val="tx1"/>
              </a:solidFill>
              <a:latin typeface="+mn-ea"/>
              <a:cs typeface="+mn-ea"/>
            </a:endParaRPr>
          </a:p>
          <a:p>
            <a:pPr marL="0" indent="0">
              <a:lnSpc>
                <a:spcPct val="130000"/>
              </a:lnSpc>
              <a:buNone/>
            </a:pPr>
            <a:r>
              <a:rPr kumimoji="1" lang="en-US" altLang="zh-CN" sz="2800" dirty="0">
                <a:solidFill>
                  <a:schemeClr val="tx1"/>
                </a:solidFill>
                <a:latin typeface="+mn-ea"/>
                <a:cs typeface="+mn-ea"/>
                <a:sym typeface="+mn-ea"/>
              </a:rPr>
              <a:t>3.6</a:t>
            </a:r>
            <a:r>
              <a:rPr kumimoji="1" lang="zh-CN" altLang="en-US" sz="2800" dirty="0">
                <a:solidFill>
                  <a:schemeClr val="tx1"/>
                </a:solidFill>
                <a:latin typeface="+mn-ea"/>
                <a:cs typeface="+mn-ea"/>
                <a:sym typeface="+mn-ea"/>
              </a:rPr>
              <a:t> 观察者模式</a:t>
            </a:r>
            <a:endParaRPr kumimoji="1" lang="zh-CN" altLang="en-US" sz="2800" dirty="0">
              <a:solidFill>
                <a:schemeClr val="tx1"/>
              </a:solidFill>
              <a:latin typeface="+mn-ea"/>
              <a:cs typeface="+mn-ea"/>
              <a:sym typeface="+mn-ea"/>
            </a:endParaRPr>
          </a:p>
        </p:txBody>
      </p:sp>
      <p:sp>
        <p:nvSpPr>
          <p:cNvPr id="7" name="矩形 6"/>
          <p:cNvSpPr/>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2" name="标题 1"/>
          <p:cNvSpPr>
            <a:spLocks noGrp="1"/>
          </p:cNvSpPr>
          <p:nvPr>
            <p:ph type="title"/>
          </p:nvPr>
        </p:nvSpPr>
        <p:spPr>
          <a:xfrm>
            <a:off x="137466" y="334388"/>
            <a:ext cx="2400300" cy="510778"/>
          </a:xfrm>
        </p:spPr>
        <p:txBody>
          <a:bodyPr>
            <a:noAutofit/>
          </a:bodyPr>
          <a:lstStyle/>
          <a:p>
            <a:r>
              <a:rPr kumimoji="1" lang="zh-CN" altLang="en-US" sz="3600" b="1" dirty="0">
                <a:solidFill>
                  <a:schemeClr val="bg1"/>
                </a:solidFill>
                <a:latin typeface="+mn-ea"/>
                <a:ea typeface="+mn-ea"/>
              </a:rPr>
              <a:t>目录</a:t>
            </a:r>
            <a:endParaRPr kumimoji="1" lang="zh-CN" altLang="en-US" sz="3600" b="1" dirty="0">
              <a:solidFill>
                <a:schemeClr val="bg1"/>
              </a:solidFill>
              <a:latin typeface="+mn-ea"/>
              <a:ea typeface="+mn-ea"/>
            </a:endParaRPr>
          </a:p>
        </p:txBody>
      </p:sp>
      <p:pic>
        <p:nvPicPr>
          <p:cNvPr id="8" name="西北工业大学"/>
          <p:cNvPicPr>
            <a:picLocks noChangeAspect="1"/>
          </p:cNvPicPr>
          <p:nvPr/>
        </p:nvPicPr>
        <p:blipFill>
          <a:blip r:embed="rId1" cstate="screen"/>
          <a:stretch>
            <a:fillRect/>
          </a:stretch>
        </p:blipFill>
        <p:spPr>
          <a:xfrm>
            <a:off x="7476490" y="417830"/>
            <a:ext cx="1363345" cy="342900"/>
          </a:xfrm>
          <a:prstGeom prst="rect">
            <a:avLst/>
          </a:prstGeom>
        </p:spPr>
      </p:pic>
      <p:pic>
        <p:nvPicPr>
          <p:cNvPr id="9" name="校徽"/>
          <p:cNvPicPr>
            <a:picLocks noChangeAspect="1"/>
          </p:cNvPicPr>
          <p:nvPr/>
        </p:nvPicPr>
        <p:blipFill>
          <a:blip r:embed="rId2" cstate="screen"/>
          <a:stretch>
            <a:fillRect/>
          </a:stretch>
        </p:blipFill>
        <p:spPr>
          <a:xfrm>
            <a:off x="6868160" y="342900"/>
            <a:ext cx="431800" cy="431800"/>
          </a:xfrm>
          <a:prstGeom prst="rect">
            <a:avLst/>
          </a:prstGeom>
        </p:spPr>
      </p:pic>
      <p:sp>
        <p:nvSpPr>
          <p:cNvPr id="11" name="文本框 10"/>
          <p:cNvSpPr txBox="1"/>
          <p:nvPr/>
        </p:nvSpPr>
        <p:spPr>
          <a:xfrm>
            <a:off x="767663" y="1139105"/>
            <a:ext cx="3199915" cy="584775"/>
          </a:xfrm>
          <a:prstGeom prst="rect">
            <a:avLst/>
          </a:prstGeom>
          <a:noFill/>
        </p:spPr>
        <p:txBody>
          <a:bodyPr wrap="none" rtlCol="0">
            <a:spAutoFit/>
          </a:bodyPr>
          <a:lstStyle/>
          <a:p>
            <a:r>
              <a:rPr kumimoji="1" lang="en-US" altLang="zh-CN" sz="3200" b="1" dirty="0">
                <a:solidFill>
                  <a:srgbClr val="034EA2"/>
                </a:solidFill>
                <a:latin typeface="微软雅黑" panose="020B0503020204020204" charset="-122"/>
                <a:ea typeface="微软雅黑" panose="020B0503020204020204" charset="-122"/>
                <a:cs typeface="微软雅黑" panose="020B0503020204020204" charset="-122"/>
              </a:rPr>
              <a:t>Unit 3</a:t>
            </a:r>
            <a:r>
              <a:rPr kumimoji="1" lang="zh-CN" altLang="en-US" sz="3200" b="1" dirty="0">
                <a:solidFill>
                  <a:srgbClr val="034EA2"/>
                </a:solidFill>
                <a:latin typeface="微软雅黑" panose="020B0503020204020204" charset="-122"/>
                <a:ea typeface="微软雅黑" panose="020B0503020204020204" charset="-122"/>
                <a:cs typeface="微软雅黑" panose="020B0503020204020204" charset="-122"/>
              </a:rPr>
              <a:t> 设计模式</a:t>
            </a:r>
            <a:endParaRPr kumimoji="1" lang="zh-CN" altLang="en-US" sz="3200" b="1" dirty="0">
              <a:solidFill>
                <a:srgbClr val="034EA2"/>
              </a:solidFill>
              <a:latin typeface="微软雅黑" panose="020B0503020204020204" charset="-122"/>
              <a:ea typeface="微软雅黑" panose="020B0503020204020204" charset="-122"/>
              <a:cs typeface="微软雅黑" panose="020B0503020204020204" charset="-122"/>
            </a:endParaRPr>
          </a:p>
        </p:txBody>
      </p:sp>
      <p:cxnSp>
        <p:nvCxnSpPr>
          <p:cNvPr id="13" name="直线连接符 12"/>
          <p:cNvCxnSpPr/>
          <p:nvPr/>
        </p:nvCxnSpPr>
        <p:spPr>
          <a:xfrm>
            <a:off x="850848" y="1936216"/>
            <a:ext cx="7298055" cy="5080"/>
          </a:xfrm>
          <a:prstGeom prst="line">
            <a:avLst/>
          </a:prstGeom>
          <a:ln w="19050">
            <a:solidFill>
              <a:srgbClr val="034DA0"/>
            </a:solidFill>
          </a:ln>
        </p:spPr>
        <p:style>
          <a:lnRef idx="1">
            <a:schemeClr val="accent1"/>
          </a:lnRef>
          <a:fillRef idx="0">
            <a:schemeClr val="accent1"/>
          </a:fillRef>
          <a:effectRef idx="0">
            <a:schemeClr val="accent1"/>
          </a:effectRef>
          <a:fontRef idx="minor">
            <a:schemeClr val="tx1"/>
          </a:fontRef>
        </p:style>
      </p:cxnSp>
      <p:sp>
        <p:nvSpPr>
          <p:cNvPr id="12" name="日期占位符 11"/>
          <p:cNvSpPr>
            <a:spLocks noGrp="1"/>
          </p:cNvSpPr>
          <p:nvPr>
            <p:ph type="dt" sz="half" idx="10"/>
            <p:custDataLst>
              <p:tags r:id="rId3"/>
            </p:custDataLst>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14" name="页脚占位符 13"/>
          <p:cNvSpPr>
            <a:spLocks noGrp="1"/>
          </p:cNvSpPr>
          <p:nvPr>
            <p:ph type="ftr" sz="quarter" idx="11"/>
            <p:custDataLst>
              <p:tags r:id="rId4"/>
            </p:custDataLst>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15" name="灯片编号占位符 14"/>
          <p:cNvSpPr>
            <a:spLocks noGrp="1"/>
          </p:cNvSpPr>
          <p:nvPr>
            <p:ph type="sldNum" sz="quarter" idx="12"/>
            <p:custDataLst>
              <p:tags r:id="rId5"/>
            </p:custDataLst>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cxnSp>
        <p:nvCxnSpPr>
          <p:cNvPr id="16" name="直线连接符 9"/>
          <p:cNvCxnSpPr/>
          <p:nvPr>
            <p:custDataLst>
              <p:tags r:id="rId6"/>
            </p:custDataLst>
          </p:nvPr>
        </p:nvCxnSpPr>
        <p:spPr>
          <a:xfrm>
            <a:off x="0" y="6333977"/>
            <a:ext cx="9144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线箭头连接符 14"/>
          <p:cNvCxnSpPr/>
          <p:nvPr/>
        </p:nvCxnSpPr>
        <p:spPr>
          <a:xfrm>
            <a:off x="974035" y="4780724"/>
            <a:ext cx="668649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3.3</a:t>
            </a:r>
            <a:r>
              <a:rPr kumimoji="1" lang="zh-CN" altLang="en-US" dirty="0">
                <a:solidFill>
                  <a:schemeClr val="bg1"/>
                </a:solidFill>
              </a:rPr>
              <a:t> 工厂模式</a:t>
            </a:r>
            <a:r>
              <a:rPr kumimoji="1" lang="en-US" altLang="zh-CN" dirty="0">
                <a:solidFill>
                  <a:schemeClr val="bg1"/>
                </a:solidFill>
              </a:rPr>
              <a:t> </a:t>
            </a:r>
            <a:r>
              <a:rPr kumimoji="1" lang="en-US" altLang="zh-CN" sz="3200" dirty="0">
                <a:solidFill>
                  <a:schemeClr val="bg1"/>
                </a:solidFill>
              </a:rPr>
              <a:t>1/11</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问题</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custDataLst>
              <p:tags r:id="rId7"/>
            </p:custDataLst>
          </p:nvPr>
        </p:nvSpPr>
        <p:spPr>
          <a:xfrm>
            <a:off x="537528" y="1943527"/>
            <a:ext cx="8036560" cy="2135505"/>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pPr>
            <a:r>
              <a:rPr kumimoji="1" lang="zh-CN" altLang="en-US" sz="2400" b="1" dirty="0">
                <a:solidFill>
                  <a:schemeClr val="tx1"/>
                </a:solidFill>
              </a:rPr>
              <a:t>考虑一个牛奶系统，它生产各种类型的牛奶，随着时间的流逝，它生产的种类发生了一定的变化，那么如果是一个</a:t>
            </a:r>
            <a:r>
              <a:rPr kumimoji="1" lang="en-US" altLang="zh-CN" sz="2400" b="1" dirty="0">
                <a:solidFill>
                  <a:schemeClr val="tx1"/>
                </a:solidFill>
              </a:rPr>
              <a:t>Java</a:t>
            </a:r>
            <a:r>
              <a:rPr kumimoji="1" lang="zh-CN" altLang="en-US" sz="2400" b="1" dirty="0">
                <a:solidFill>
                  <a:schemeClr val="tx1"/>
                </a:solidFill>
              </a:rPr>
              <a:t>代码的类在执行生产的任务，我们该如何设计从而满足生产品类改变的这个需求呢？</a:t>
            </a:r>
            <a:endParaRPr kumimoji="1" lang="zh-CN" altLang="en-US" sz="2400" b="1" dirty="0">
              <a:solidFill>
                <a:schemeClr val="tx1"/>
              </a:solidFill>
            </a:endParaRPr>
          </a:p>
        </p:txBody>
      </p:sp>
      <p:cxnSp>
        <p:nvCxnSpPr>
          <p:cNvPr id="17" name="直线箭头连接符 16"/>
          <p:cNvCxnSpPr/>
          <p:nvPr/>
        </p:nvCxnSpPr>
        <p:spPr>
          <a:xfrm>
            <a:off x="974035" y="5341743"/>
            <a:ext cx="668649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p:nvPr/>
        </p:nvCxnSpPr>
        <p:spPr>
          <a:xfrm>
            <a:off x="974035" y="5911586"/>
            <a:ext cx="668649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3644934" y="4462675"/>
            <a:ext cx="1886516" cy="1798976"/>
          </a:xfrm>
          <a:prstGeom prst="roundRect">
            <a:avLst/>
          </a:prstGeom>
          <a:solidFill>
            <a:srgbClr val="03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a:t>生产工厂</a:t>
            </a:r>
            <a:endParaRPr kumimoji="1" lang="zh-CN" altLang="en-US" sz="4000"/>
          </a:p>
        </p:txBody>
      </p:sp>
      <p:sp>
        <p:nvSpPr>
          <p:cNvPr id="20" name="内容占位符 2"/>
          <p:cNvSpPr txBox="1"/>
          <p:nvPr>
            <p:custDataLst>
              <p:tags r:id="rId8"/>
            </p:custDataLst>
          </p:nvPr>
        </p:nvSpPr>
        <p:spPr>
          <a:xfrm>
            <a:off x="1836200" y="4583388"/>
            <a:ext cx="1250805" cy="377026"/>
          </a:xfrm>
          <a:prstGeom prst="rect">
            <a:avLst/>
          </a:prstGeom>
          <a:solidFill>
            <a:schemeClr val="tx1">
              <a:lumMod val="65000"/>
              <a:lumOff val="35000"/>
            </a:schemeClr>
          </a:solidFill>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sz="2000" b="1" dirty="0">
                <a:solidFill>
                  <a:schemeClr val="bg1"/>
                </a:solidFill>
              </a:rPr>
              <a:t>鲜奶订单</a:t>
            </a:r>
            <a:endParaRPr kumimoji="1" lang="en-US" altLang="zh-CN" sz="2000" b="1" dirty="0">
              <a:solidFill>
                <a:schemeClr val="bg1"/>
              </a:solidFill>
            </a:endParaRPr>
          </a:p>
        </p:txBody>
      </p:sp>
      <p:sp>
        <p:nvSpPr>
          <p:cNvPr id="21" name="内容占位符 2"/>
          <p:cNvSpPr txBox="1"/>
          <p:nvPr>
            <p:custDataLst>
              <p:tags r:id="rId9"/>
            </p:custDataLst>
          </p:nvPr>
        </p:nvSpPr>
        <p:spPr>
          <a:xfrm>
            <a:off x="6467779" y="4549148"/>
            <a:ext cx="701054" cy="377026"/>
          </a:xfrm>
          <a:prstGeom prst="rect">
            <a:avLst/>
          </a:prstGeom>
          <a:solidFill>
            <a:schemeClr val="tx1">
              <a:lumMod val="65000"/>
              <a:lumOff val="35000"/>
            </a:schemeClr>
          </a:solidFill>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sz="2000" b="1" dirty="0">
                <a:solidFill>
                  <a:schemeClr val="bg1"/>
                </a:solidFill>
              </a:rPr>
              <a:t>鲜奶</a:t>
            </a:r>
            <a:endParaRPr kumimoji="1" lang="en-US" altLang="zh-CN" sz="2000" b="1" dirty="0">
              <a:solidFill>
                <a:schemeClr val="bg1"/>
              </a:solidFill>
            </a:endParaRPr>
          </a:p>
        </p:txBody>
      </p:sp>
      <p:sp>
        <p:nvSpPr>
          <p:cNvPr id="22" name="内容占位符 2"/>
          <p:cNvSpPr txBox="1"/>
          <p:nvPr>
            <p:custDataLst>
              <p:tags r:id="rId10"/>
            </p:custDataLst>
          </p:nvPr>
        </p:nvSpPr>
        <p:spPr>
          <a:xfrm>
            <a:off x="1836200" y="5153230"/>
            <a:ext cx="1250805" cy="377026"/>
          </a:xfrm>
          <a:prstGeom prst="rect">
            <a:avLst/>
          </a:prstGeom>
          <a:solidFill>
            <a:schemeClr val="tx1">
              <a:lumMod val="65000"/>
              <a:lumOff val="35000"/>
            </a:schemeClr>
          </a:solidFill>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sz="2000" b="1" dirty="0">
                <a:solidFill>
                  <a:schemeClr val="bg1"/>
                </a:solidFill>
              </a:rPr>
              <a:t>酸奶订单</a:t>
            </a:r>
            <a:endParaRPr kumimoji="1" lang="en-US" altLang="zh-CN" sz="2000" b="1" dirty="0">
              <a:solidFill>
                <a:schemeClr val="bg1"/>
              </a:solidFill>
            </a:endParaRPr>
          </a:p>
        </p:txBody>
      </p:sp>
      <p:sp>
        <p:nvSpPr>
          <p:cNvPr id="23" name="内容占位符 2"/>
          <p:cNvSpPr txBox="1"/>
          <p:nvPr>
            <p:custDataLst>
              <p:tags r:id="rId11"/>
            </p:custDataLst>
          </p:nvPr>
        </p:nvSpPr>
        <p:spPr>
          <a:xfrm>
            <a:off x="6467779" y="5118990"/>
            <a:ext cx="701054" cy="377026"/>
          </a:xfrm>
          <a:prstGeom prst="rect">
            <a:avLst/>
          </a:prstGeom>
          <a:solidFill>
            <a:schemeClr val="tx1">
              <a:lumMod val="65000"/>
              <a:lumOff val="35000"/>
            </a:schemeClr>
          </a:solidFill>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sz="2000" b="1" dirty="0">
                <a:solidFill>
                  <a:schemeClr val="bg1"/>
                </a:solidFill>
              </a:rPr>
              <a:t>酸奶</a:t>
            </a:r>
            <a:endParaRPr kumimoji="1" lang="en-US" altLang="zh-CN" sz="2000" b="1" dirty="0">
              <a:solidFill>
                <a:schemeClr val="bg1"/>
              </a:solidFill>
            </a:endParaRPr>
          </a:p>
        </p:txBody>
      </p:sp>
      <p:sp>
        <p:nvSpPr>
          <p:cNvPr id="24" name="内容占位符 2"/>
          <p:cNvSpPr txBox="1"/>
          <p:nvPr>
            <p:custDataLst>
              <p:tags r:id="rId12"/>
            </p:custDataLst>
          </p:nvPr>
        </p:nvSpPr>
        <p:spPr>
          <a:xfrm>
            <a:off x="1836200" y="5762213"/>
            <a:ext cx="1250805" cy="377026"/>
          </a:xfrm>
          <a:prstGeom prst="rect">
            <a:avLst/>
          </a:prstGeom>
          <a:solidFill>
            <a:schemeClr val="tx1">
              <a:lumMod val="65000"/>
              <a:lumOff val="35000"/>
            </a:schemeClr>
          </a:solidFill>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sz="2000" b="1" dirty="0">
                <a:solidFill>
                  <a:schemeClr val="bg1"/>
                </a:solidFill>
              </a:rPr>
              <a:t>纯奶订单</a:t>
            </a:r>
            <a:endParaRPr kumimoji="1" lang="en-US" altLang="zh-CN" sz="2000" b="1" dirty="0">
              <a:solidFill>
                <a:schemeClr val="bg1"/>
              </a:solidFill>
            </a:endParaRPr>
          </a:p>
        </p:txBody>
      </p:sp>
      <p:sp>
        <p:nvSpPr>
          <p:cNvPr id="25" name="内容占位符 2"/>
          <p:cNvSpPr txBox="1"/>
          <p:nvPr>
            <p:custDataLst>
              <p:tags r:id="rId13"/>
            </p:custDataLst>
          </p:nvPr>
        </p:nvSpPr>
        <p:spPr>
          <a:xfrm>
            <a:off x="6467779" y="5727973"/>
            <a:ext cx="701054" cy="377026"/>
          </a:xfrm>
          <a:prstGeom prst="rect">
            <a:avLst/>
          </a:prstGeom>
          <a:solidFill>
            <a:schemeClr val="tx1">
              <a:lumMod val="65000"/>
              <a:lumOff val="35000"/>
            </a:schemeClr>
          </a:solidFill>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sz="2000" b="1" dirty="0">
                <a:solidFill>
                  <a:schemeClr val="bg1"/>
                </a:solidFill>
              </a:rPr>
              <a:t>纯奶</a:t>
            </a:r>
            <a:endParaRPr kumimoji="1" lang="en-US" altLang="zh-CN" sz="20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bldLvl="0" animBg="1"/>
      <p:bldP spid="20" grpId="0" bldLvl="0" animBg="1"/>
      <p:bldP spid="21" grpId="0" bldLvl="0" animBg="1"/>
      <p:bldP spid="22" grpId="0" bldLvl="0" animBg="1"/>
      <p:bldP spid="23" grpId="0" bldLvl="0" animBg="1"/>
      <p:bldP spid="24" grpId="0" bldLvl="0" animBg="1"/>
      <p:bldP spid="25"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3.3</a:t>
            </a:r>
            <a:r>
              <a:rPr kumimoji="1" lang="zh-CN" altLang="en-US" dirty="0">
                <a:solidFill>
                  <a:schemeClr val="bg1"/>
                </a:solidFill>
              </a:rPr>
              <a:t> 工厂模式</a:t>
            </a:r>
            <a:r>
              <a:rPr kumimoji="1" lang="en-US" altLang="zh-CN" dirty="0">
                <a:solidFill>
                  <a:schemeClr val="bg1"/>
                </a:solidFill>
              </a:rPr>
              <a:t> </a:t>
            </a:r>
            <a:r>
              <a:rPr kumimoji="1" lang="en-US" altLang="zh-CN" sz="3200" dirty="0">
                <a:solidFill>
                  <a:schemeClr val="bg1"/>
                </a:solidFill>
              </a:rPr>
              <a:t>2/11</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工厂模式</a:t>
            </a:r>
            <a:r>
              <a:rPr kumimoji="1" lang="en-US" altLang="zh-CN" sz="2800" dirty="0">
                <a:solidFill>
                  <a:srgbClr val="034DA0"/>
                </a:solidFill>
              </a:rPr>
              <a:t>(Factory Pattern)</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custDataLst>
              <p:tags r:id="rId7"/>
            </p:custDataLst>
          </p:nvPr>
        </p:nvSpPr>
        <p:spPr>
          <a:xfrm>
            <a:off x="537845" y="2047875"/>
            <a:ext cx="5577205" cy="1176020"/>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工厂模式是一种根据提供给它的数据返回几个可能类之一的实例的设计模式。</a:t>
            </a:r>
            <a:endParaRPr kumimoji="1" lang="zh-CN" altLang="en-US" sz="2400" b="1" dirty="0">
              <a:solidFill>
                <a:schemeClr val="tx1"/>
              </a:solidFill>
            </a:endParaRPr>
          </a:p>
        </p:txBody>
      </p:sp>
      <p:sp>
        <p:nvSpPr>
          <p:cNvPr id="10" name="内容占位符 2"/>
          <p:cNvSpPr txBox="1"/>
          <p:nvPr>
            <p:custDataLst>
              <p:tags r:id="rId8"/>
            </p:custDataLst>
          </p:nvPr>
        </p:nvSpPr>
        <p:spPr>
          <a:xfrm>
            <a:off x="569595" y="3230880"/>
            <a:ext cx="7868920" cy="1176020"/>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通常，它返回的所有类都有一个共同的父类和共同的方法，但每个类执行任务的方式不同。</a:t>
            </a:r>
            <a:endParaRPr kumimoji="1" lang="zh-CN" altLang="en-US" sz="2400" b="1" dirty="0">
              <a:solidFill>
                <a:schemeClr val="tx1"/>
              </a:solidFill>
            </a:endParaRPr>
          </a:p>
        </p:txBody>
      </p:sp>
      <p:sp>
        <p:nvSpPr>
          <p:cNvPr id="12" name="内容占位符 2"/>
          <p:cNvSpPr txBox="1"/>
          <p:nvPr>
            <p:custDataLst>
              <p:tags r:id="rId9"/>
            </p:custDataLst>
          </p:nvPr>
        </p:nvSpPr>
        <p:spPr>
          <a:xfrm>
            <a:off x="569595" y="4532768"/>
            <a:ext cx="8036560" cy="1304290"/>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DA0"/>
                </a:solidFill>
              </a:rPr>
              <a:t>工厂方法</a:t>
            </a:r>
            <a:endParaRPr kumimoji="1" lang="en-US" altLang="zh-CN" sz="2400" b="1" dirty="0">
              <a:solidFill>
                <a:srgbClr val="034DA0"/>
              </a:solidFill>
            </a:endParaRPr>
          </a:p>
          <a:p>
            <a:pPr>
              <a:lnSpc>
                <a:spcPct val="150000"/>
              </a:lnSpc>
            </a:pPr>
            <a:r>
              <a:rPr kumimoji="1" lang="zh-CN" altLang="en-US" sz="2400" b="1" dirty="0">
                <a:solidFill>
                  <a:srgbClr val="034DA0"/>
                </a:solidFill>
              </a:rPr>
              <a:t>抽象工厂</a:t>
            </a:r>
            <a:endParaRPr kumimoji="1" lang="en-US" altLang="zh-CN" sz="2400" b="1" dirty="0">
              <a:solidFill>
                <a:srgbClr val="034DA0"/>
              </a:solidFill>
            </a:endParaRPr>
          </a:p>
        </p:txBody>
      </p:sp>
      <p:pic>
        <p:nvPicPr>
          <p:cNvPr id="108" name="图片 107"/>
          <p:cNvPicPr/>
          <p:nvPr/>
        </p:nvPicPr>
        <p:blipFill>
          <a:blip r:embed="rId10"/>
          <a:stretch>
            <a:fillRect/>
          </a:stretch>
        </p:blipFill>
        <p:spPr>
          <a:xfrm>
            <a:off x="6543040" y="1246505"/>
            <a:ext cx="2100580" cy="215138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3.3</a:t>
            </a:r>
            <a:r>
              <a:rPr kumimoji="1" lang="zh-CN" altLang="en-US" dirty="0">
                <a:solidFill>
                  <a:schemeClr val="bg1"/>
                </a:solidFill>
              </a:rPr>
              <a:t> 工厂模式</a:t>
            </a:r>
            <a:r>
              <a:rPr kumimoji="1" lang="en-US" altLang="zh-CN" dirty="0">
                <a:solidFill>
                  <a:schemeClr val="bg1"/>
                </a:solidFill>
              </a:rPr>
              <a:t> </a:t>
            </a:r>
            <a:r>
              <a:rPr kumimoji="1" lang="en-US" altLang="zh-CN" sz="3200" dirty="0">
                <a:solidFill>
                  <a:schemeClr val="bg1"/>
                </a:solidFill>
              </a:rPr>
              <a:t>3/11</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工厂方法</a:t>
            </a:r>
            <a:r>
              <a:rPr kumimoji="1" lang="en-US" altLang="zh-CN" sz="2800" dirty="0">
                <a:solidFill>
                  <a:srgbClr val="034DA0"/>
                </a:solidFill>
              </a:rPr>
              <a:t>(Factory Method)</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custDataLst>
              <p:tags r:id="rId7"/>
            </p:custDataLst>
          </p:nvPr>
        </p:nvSpPr>
        <p:spPr>
          <a:xfrm>
            <a:off x="537528" y="2047667"/>
            <a:ext cx="8036560" cy="1730375"/>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工厂方法模式有一个具体的核心工厂类，客户端向该类中传入创建对象所需要的参数，从而决定具体创建哪个产品子类对象。</a:t>
            </a:r>
            <a:endParaRPr kumimoji="1" lang="zh-CN" altLang="en-US" sz="2400" b="1" dirty="0">
              <a:solidFill>
                <a:schemeClr val="tx1"/>
              </a:solidFill>
            </a:endParaRPr>
          </a:p>
        </p:txBody>
      </p:sp>
      <p:sp>
        <p:nvSpPr>
          <p:cNvPr id="10" name="内容占位符 2"/>
          <p:cNvSpPr txBox="1"/>
          <p:nvPr>
            <p:custDataLst>
              <p:tags r:id="rId8"/>
            </p:custDataLst>
          </p:nvPr>
        </p:nvSpPr>
        <p:spPr>
          <a:xfrm>
            <a:off x="537528" y="3925518"/>
            <a:ext cx="8036560" cy="1176020"/>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工厂方法模式中创建实例的方法通常为</a:t>
            </a:r>
            <a:r>
              <a:rPr kumimoji="1" lang="zh-CN" altLang="en-US" sz="2400" b="1" dirty="0">
                <a:solidFill>
                  <a:srgbClr val="034EA2"/>
                </a:solidFill>
              </a:rPr>
              <a:t>静态（</a:t>
            </a:r>
            <a:r>
              <a:rPr kumimoji="1" lang="en-US" altLang="zh-CN" sz="2400" b="1" dirty="0">
                <a:solidFill>
                  <a:srgbClr val="034EA2"/>
                </a:solidFill>
              </a:rPr>
              <a:t>static</a:t>
            </a:r>
            <a:r>
              <a:rPr kumimoji="1" lang="zh-CN" altLang="en-US" sz="2400" b="1" dirty="0">
                <a:solidFill>
                  <a:srgbClr val="034EA2"/>
                </a:solidFill>
              </a:rPr>
              <a:t>）</a:t>
            </a:r>
            <a:r>
              <a:rPr kumimoji="1" lang="zh-CN" altLang="en-US" sz="2400" b="1" dirty="0">
                <a:solidFill>
                  <a:schemeClr val="tx1"/>
                </a:solidFill>
              </a:rPr>
              <a:t>的方法，因此有的时候也称其为静态工厂方法模式 。</a:t>
            </a:r>
            <a:endParaRPr kumimoji="1"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3.3</a:t>
            </a:r>
            <a:r>
              <a:rPr kumimoji="1" lang="zh-CN" altLang="en-US" dirty="0">
                <a:solidFill>
                  <a:schemeClr val="bg1"/>
                </a:solidFill>
              </a:rPr>
              <a:t> 工厂模式</a:t>
            </a:r>
            <a:r>
              <a:rPr kumimoji="1" lang="en-US" altLang="zh-CN" dirty="0">
                <a:solidFill>
                  <a:schemeClr val="bg1"/>
                </a:solidFill>
              </a:rPr>
              <a:t> </a:t>
            </a:r>
            <a:r>
              <a:rPr kumimoji="1" lang="en-US" altLang="zh-CN" sz="3200" dirty="0">
                <a:solidFill>
                  <a:schemeClr val="bg1"/>
                </a:solidFill>
              </a:rPr>
              <a:t>4/11</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工厂方法的特点</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custDataLst>
              <p:tags r:id="rId7"/>
            </p:custDataLst>
          </p:nvPr>
        </p:nvSpPr>
        <p:spPr>
          <a:xfrm>
            <a:off x="537528" y="2047667"/>
            <a:ext cx="8036560" cy="2357184"/>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将创建产品对象的逻辑封装在工厂类的同一方法中，客户端只需调用工厂类的创建方法。</a:t>
            </a:r>
            <a:endParaRPr kumimoji="1" lang="en-US" altLang="zh-CN" sz="2400" b="1" dirty="0">
              <a:solidFill>
                <a:schemeClr val="tx1"/>
              </a:solidFill>
            </a:endParaRPr>
          </a:p>
          <a:p>
            <a:pPr>
              <a:lnSpc>
                <a:spcPct val="150000"/>
              </a:lnSpc>
            </a:pPr>
            <a:r>
              <a:rPr kumimoji="1" lang="zh-CN" altLang="en-US" sz="2400" b="1" dirty="0">
                <a:solidFill>
                  <a:schemeClr val="tx1"/>
                </a:solidFill>
              </a:rPr>
              <a:t>分离创建对象与客户端的业务逻辑，使得</a:t>
            </a:r>
            <a:r>
              <a:rPr kumimoji="1" lang="zh-CN" altLang="en-US" sz="2400" b="1" dirty="0">
                <a:solidFill>
                  <a:srgbClr val="034DA0"/>
                </a:solidFill>
              </a:rPr>
              <a:t>创建对象和使用对象职责解耦</a:t>
            </a:r>
            <a:r>
              <a:rPr kumimoji="1" lang="zh-CN" altLang="en-US" sz="2400" b="1" dirty="0">
                <a:solidFill>
                  <a:schemeClr val="tx1">
                    <a:lumMod val="65000"/>
                    <a:lumOff val="35000"/>
                  </a:schemeClr>
                </a:solidFill>
              </a:rPr>
              <a:t> 。</a:t>
            </a:r>
            <a:endParaRPr kumimoji="1" lang="en-US" altLang="zh-CN" sz="2400" b="1" dirty="0">
              <a:solidFill>
                <a:schemeClr val="tx1">
                  <a:lumMod val="65000"/>
                  <a:lumOff val="3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3.3</a:t>
            </a:r>
            <a:r>
              <a:rPr kumimoji="1" lang="zh-CN" altLang="en-US" dirty="0">
                <a:solidFill>
                  <a:schemeClr val="bg1"/>
                </a:solidFill>
              </a:rPr>
              <a:t> 工厂模式</a:t>
            </a:r>
            <a:r>
              <a:rPr kumimoji="1" lang="en-US" altLang="zh-CN" dirty="0">
                <a:solidFill>
                  <a:schemeClr val="bg1"/>
                </a:solidFill>
              </a:rPr>
              <a:t> </a:t>
            </a:r>
            <a:r>
              <a:rPr kumimoji="1" lang="en-US" altLang="zh-CN" sz="3200" dirty="0">
                <a:solidFill>
                  <a:schemeClr val="bg1"/>
                </a:solidFill>
              </a:rPr>
              <a:t>5/11</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工厂方法结构</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5" name="对象 14"/>
          <p:cNvGraphicFramePr/>
          <p:nvPr>
            <p:custDataLst>
              <p:tags r:id="rId7"/>
            </p:custDataLst>
          </p:nvPr>
        </p:nvGraphicFramePr>
        <p:xfrm>
          <a:off x="1367155" y="1630680"/>
          <a:ext cx="7430770" cy="4683760"/>
        </p:xfrm>
        <a:graphic>
          <a:graphicData uri="http://schemas.openxmlformats.org/presentationml/2006/ole">
            <mc:AlternateContent xmlns:mc="http://schemas.openxmlformats.org/markup-compatibility/2006">
              <mc:Choice xmlns:v="urn:schemas-microsoft-com:vml" Requires="v">
                <p:oleObj spid="_x0000_s16" name="" r:id="rId8" imgW="4181475" imgH="2627630" progId="Visio.Drawing.15">
                  <p:embed/>
                </p:oleObj>
              </mc:Choice>
              <mc:Fallback>
                <p:oleObj name="" r:id="rId8" imgW="4181475" imgH="2627630" progId="Visio.Drawing.15">
                  <p:embed/>
                  <p:pic>
                    <p:nvPicPr>
                      <p:cNvPr id="0" name="图片 15"/>
                      <p:cNvPicPr/>
                      <p:nvPr/>
                    </p:nvPicPr>
                    <p:blipFill>
                      <a:blip r:embed="rId9"/>
                      <a:stretch>
                        <a:fillRect/>
                      </a:stretch>
                    </p:blipFill>
                    <p:spPr>
                      <a:xfrm>
                        <a:off x="1367155" y="1630680"/>
                        <a:ext cx="7430770" cy="4683760"/>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dirty="0">
                <a:solidFill>
                  <a:srgbClr val="034DA0"/>
                </a:solidFill>
              </a:rPr>
              <a:t>设计的可复用性</a:t>
            </a:r>
            <a:endParaRPr kumimoji="1" lang="zh-CN" altLang="en-US" sz="2800" dirty="0">
              <a:solidFill>
                <a:srgbClr val="034DA0"/>
              </a:solidFill>
            </a:endParaRP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3.1</a:t>
            </a:r>
            <a:r>
              <a:rPr kumimoji="1" lang="zh-CN" altLang="en-US" dirty="0">
                <a:solidFill>
                  <a:schemeClr val="bg1"/>
                </a:solidFill>
              </a:rPr>
              <a:t> 设计模式概述</a:t>
            </a:r>
            <a:r>
              <a:rPr kumimoji="1" lang="en-US" altLang="zh-CN" dirty="0">
                <a:solidFill>
                  <a:schemeClr val="bg1"/>
                </a:solidFill>
              </a:rPr>
              <a:t> </a:t>
            </a:r>
            <a:r>
              <a:rPr kumimoji="1" lang="en-US" altLang="zh-CN" sz="3200" dirty="0">
                <a:solidFill>
                  <a:schemeClr val="bg1"/>
                </a:solidFill>
              </a:rPr>
              <a:t>0</a:t>
            </a:r>
            <a:r>
              <a:rPr kumimoji="1" lang="en-US" altLang="zh-CN" sz="3200" dirty="0">
                <a:solidFill>
                  <a:schemeClr val="bg1"/>
                </a:solidFill>
              </a:rPr>
              <a:t>/8</a:t>
            </a:r>
            <a:endParaRPr kumimoji="1" lang="zh-CN" altLang="en-US" dirty="0">
              <a:solidFill>
                <a:schemeClr val="bg1"/>
              </a:solidFill>
            </a:endParaRPr>
          </a:p>
        </p:txBody>
      </p:sp>
      <p:pic>
        <p:nvPicPr>
          <p:cNvPr id="11" name="西北工业大学"/>
          <p:cNvPicPr>
            <a:picLocks noChangeAspect="1"/>
          </p:cNvPicPr>
          <p:nvPr>
            <p:custDataLst>
              <p:tags r:id="rId3"/>
            </p:custDataLst>
          </p:nvPr>
        </p:nvPicPr>
        <p:blipFill>
          <a:blip r:embed="rId4" cstate="screen"/>
          <a:stretch>
            <a:fillRect/>
          </a:stretch>
        </p:blipFill>
        <p:spPr>
          <a:xfrm>
            <a:off x="7476490" y="417830"/>
            <a:ext cx="1363345" cy="342900"/>
          </a:xfrm>
          <a:prstGeom prst="rect">
            <a:avLst/>
          </a:prstGeom>
        </p:spPr>
      </p:pic>
      <p:pic>
        <p:nvPicPr>
          <p:cNvPr id="13" name="校徽"/>
          <p:cNvPicPr>
            <a:picLocks noChangeAspect="1"/>
          </p:cNvPicPr>
          <p:nvPr>
            <p:custDataLst>
              <p:tags r:id="rId5"/>
            </p:custDataLst>
          </p:nvPr>
        </p:nvPicPr>
        <p:blipFill>
          <a:blip r:embed="rId6"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内容占位符 2"/>
          <p:cNvSpPr txBox="1"/>
          <p:nvPr>
            <p:custDataLst>
              <p:tags r:id="rId7"/>
            </p:custDataLst>
          </p:nvPr>
        </p:nvSpPr>
        <p:spPr>
          <a:xfrm>
            <a:off x="579755" y="1888490"/>
            <a:ext cx="8096250" cy="796290"/>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buClrTx/>
              <a:buSzTx/>
            </a:pPr>
            <a:r>
              <a:rPr kumimoji="1" lang="zh-CN" altLang="en-US" sz="2400" b="1" dirty="0">
                <a:solidFill>
                  <a:schemeClr val="tx1"/>
                </a:solidFill>
                <a:sym typeface="+mn-ea"/>
              </a:rPr>
              <a:t>在程序编写中，我们是如何实现代码的复用性的？</a:t>
            </a:r>
            <a:endParaRPr kumimoji="1" lang="zh-CN" altLang="en-US" sz="2400" b="1" dirty="0">
              <a:solidFill>
                <a:schemeClr val="tx1"/>
              </a:solidFill>
              <a:sym typeface="+mn-ea"/>
            </a:endParaRPr>
          </a:p>
        </p:txBody>
      </p:sp>
      <p:sp>
        <p:nvSpPr>
          <p:cNvPr id="8" name="内容占位符 2"/>
          <p:cNvSpPr txBox="1"/>
          <p:nvPr>
            <p:custDataLst>
              <p:tags r:id="rId8"/>
            </p:custDataLst>
          </p:nvPr>
        </p:nvSpPr>
        <p:spPr>
          <a:xfrm>
            <a:off x="579755" y="2590800"/>
            <a:ext cx="8096250" cy="1256665"/>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buClrTx/>
              <a:buSzTx/>
            </a:pPr>
            <a:r>
              <a:rPr kumimoji="1" lang="en-US" altLang="zh-CN" sz="2400" b="1" dirty="0">
                <a:solidFill>
                  <a:schemeClr val="tx1"/>
                </a:solidFill>
                <a:sym typeface="+mn-ea"/>
              </a:rPr>
              <a:t>在面向对象的软件设计中，</a:t>
            </a:r>
            <a:r>
              <a:rPr kumimoji="1" lang="zh-CN" altLang="en-US" sz="2400" b="1" dirty="0">
                <a:solidFill>
                  <a:schemeClr val="tx1"/>
                </a:solidFill>
                <a:sym typeface="+mn-ea"/>
              </a:rPr>
              <a:t>同样</a:t>
            </a:r>
            <a:r>
              <a:rPr kumimoji="1" lang="en-US" altLang="zh-CN" sz="2400" b="1" dirty="0">
                <a:solidFill>
                  <a:schemeClr val="tx1"/>
                </a:solidFill>
                <a:sym typeface="+mn-ea"/>
              </a:rPr>
              <a:t>希望避免重复设计或尽可能少做重复设计。</a:t>
            </a:r>
            <a:endParaRPr kumimoji="1" lang="en-US" altLang="zh-CN" sz="2400" b="1" dirty="0">
              <a:solidFill>
                <a:schemeClr val="tx1"/>
              </a:solidFill>
              <a:sym typeface="+mn-ea"/>
            </a:endParaRPr>
          </a:p>
        </p:txBody>
      </p:sp>
      <p:sp>
        <p:nvSpPr>
          <p:cNvPr id="9" name="内容占位符 2"/>
          <p:cNvSpPr txBox="1"/>
          <p:nvPr>
            <p:custDataLst>
              <p:tags r:id="rId9"/>
            </p:custDataLst>
          </p:nvPr>
        </p:nvSpPr>
        <p:spPr>
          <a:xfrm>
            <a:off x="579755" y="3812540"/>
            <a:ext cx="8096250" cy="1289685"/>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buClrTx/>
              <a:buSzTx/>
            </a:pPr>
            <a:r>
              <a:rPr kumimoji="1" lang="en-US" altLang="zh-CN" sz="2400" b="1" dirty="0">
                <a:solidFill>
                  <a:schemeClr val="tx1"/>
                </a:solidFill>
                <a:sym typeface="+mn-ea"/>
              </a:rPr>
              <a:t>不是解决任何问题都要从头做起，复用以前使用过的解决方案可以帮助设计者更快更好地完成系统设计。</a:t>
            </a:r>
            <a:endParaRPr kumimoji="1" lang="en-US" altLang="zh-CN" sz="2400" b="1" dirty="0">
              <a:solidFill>
                <a:schemeClr val="tx1"/>
              </a:solidFill>
              <a:sym typeface="+mn-ea"/>
            </a:endParaRPr>
          </a:p>
        </p:txBody>
      </p:sp>
      <p:sp>
        <p:nvSpPr>
          <p:cNvPr id="12" name="内容占位符 2"/>
          <p:cNvSpPr txBox="1"/>
          <p:nvPr>
            <p:custDataLst>
              <p:tags r:id="rId10"/>
            </p:custDataLst>
          </p:nvPr>
        </p:nvSpPr>
        <p:spPr>
          <a:xfrm>
            <a:off x="579755" y="4989830"/>
            <a:ext cx="8096250" cy="781685"/>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buClrTx/>
              <a:buSzTx/>
            </a:pPr>
            <a:r>
              <a:rPr kumimoji="1" lang="zh-CN" altLang="en-US" sz="2400" b="1" dirty="0">
                <a:solidFill>
                  <a:schemeClr val="tx1"/>
                </a:solidFill>
                <a:sym typeface="+mn-ea"/>
              </a:rPr>
              <a:t>如何实现设计的可复用性？</a:t>
            </a:r>
            <a:endParaRPr kumimoji="1" lang="zh-CN" altLang="en-US" sz="2400" b="1" dirty="0">
              <a:solidFill>
                <a:schemeClr val="tx1"/>
              </a:solidFill>
              <a:sym typeface="+mn-ea"/>
            </a:endParaRPr>
          </a:p>
        </p:txBody>
      </p:sp>
      <p:sp>
        <p:nvSpPr>
          <p:cNvPr id="14" name="矩形 13"/>
          <p:cNvSpPr/>
          <p:nvPr/>
        </p:nvSpPr>
        <p:spPr>
          <a:xfrm>
            <a:off x="4674870" y="4959350"/>
            <a:ext cx="3840480" cy="1198880"/>
          </a:xfrm>
          <a:prstGeom prst="rect">
            <a:avLst/>
          </a:prstGeom>
          <a:noFill/>
          <a:ln>
            <a:noFill/>
          </a:ln>
        </p:spPr>
        <p:txBody>
          <a:bodyPr wrap="none" rtlCol="0" anchor="t">
            <a:spAutoFit/>
          </a:bodyPr>
          <a:p>
            <a:pPr algn="ctr"/>
            <a:r>
              <a:rPr lang="zh-CN" altLang="en-US" sz="7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设计模式</a:t>
            </a:r>
            <a:endParaRPr lang="zh-CN" altLang="en-US" sz="7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9" grpId="0"/>
      <p:bldP spid="12" grpId="0"/>
      <p:bldP spid="14" grpId="0"/>
      <p:bldP spid="14"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3.3</a:t>
            </a:r>
            <a:r>
              <a:rPr kumimoji="1" lang="zh-CN" altLang="en-US" dirty="0">
                <a:solidFill>
                  <a:schemeClr val="bg1"/>
                </a:solidFill>
              </a:rPr>
              <a:t> 工厂模式</a:t>
            </a:r>
            <a:r>
              <a:rPr kumimoji="1" lang="en-US" altLang="zh-CN" dirty="0">
                <a:solidFill>
                  <a:schemeClr val="bg1"/>
                </a:solidFill>
              </a:rPr>
              <a:t> </a:t>
            </a:r>
            <a:r>
              <a:rPr kumimoji="1" lang="en-US" altLang="zh-CN" sz="3200" dirty="0">
                <a:solidFill>
                  <a:schemeClr val="bg1"/>
                </a:solidFill>
              </a:rPr>
              <a:t>6/11</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内容占位符 2"/>
          <p:cNvSpPr txBox="1"/>
          <p:nvPr>
            <p:custDataLst>
              <p:tags r:id="rId6"/>
            </p:custDataLst>
          </p:nvPr>
        </p:nvSpPr>
        <p:spPr>
          <a:xfrm>
            <a:off x="483235" y="1285875"/>
            <a:ext cx="8356600" cy="1316355"/>
          </a:xfrm>
          <a:prstGeom prst="rect">
            <a:avLst/>
          </a:prstGeom>
          <a:ln w="19050">
            <a:solidFill>
              <a:srgbClr val="034EA2"/>
            </a:solidFill>
            <a:prstDash val="dash"/>
          </a:ln>
        </p:spPr>
        <p:txBody>
          <a:bodyPr vert="horz" wrap="square"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en-US" altLang="zh-CN" sz="1800" b="1" dirty="0" err="1">
                <a:solidFill>
                  <a:schemeClr val="accent6">
                    <a:lumMod val="75000"/>
                  </a:schemeClr>
                </a:solidFill>
              </a:rPr>
              <a:t>//</a:t>
            </a:r>
            <a:r>
              <a:rPr kumimoji="1" lang="zh-CN" altLang="en-US" sz="1800" b="1" dirty="0" err="1">
                <a:solidFill>
                  <a:schemeClr val="accent6">
                    <a:lumMod val="75000"/>
                  </a:schemeClr>
                </a:solidFill>
              </a:rPr>
              <a:t>产品接口</a:t>
            </a:r>
            <a:endParaRPr kumimoji="1" lang="en-US" altLang="zh-CN" sz="1800" b="1" dirty="0" err="1">
              <a:solidFill>
                <a:schemeClr val="accent6">
                  <a:lumMod val="75000"/>
                </a:schemeClr>
              </a:solidFill>
            </a:endParaRPr>
          </a:p>
          <a:p>
            <a:pPr marL="0" indent="0">
              <a:lnSpc>
                <a:spcPct val="100000"/>
              </a:lnSpc>
              <a:spcBef>
                <a:spcPts val="0"/>
              </a:spcBef>
              <a:buNone/>
            </a:pPr>
            <a:r>
              <a:rPr kumimoji="1" lang="en-US" altLang="zh-CN" sz="1800" b="1" dirty="0">
                <a:solidFill>
                  <a:srgbClr val="034DA0"/>
                </a:solidFill>
              </a:rPr>
              <a:t>interface</a:t>
            </a:r>
            <a:r>
              <a:rPr kumimoji="1" lang="zh-CN" altLang="en-US" sz="1800" b="1" dirty="0">
                <a:solidFill>
                  <a:srgbClr val="034DA0"/>
                </a:solidFill>
              </a:rPr>
              <a:t> </a:t>
            </a:r>
            <a:r>
              <a:rPr kumimoji="1" lang="en-US" altLang="zh-CN" sz="1800" b="1" dirty="0" err="1">
                <a:solidFill>
                  <a:schemeClr val="tx1"/>
                </a:solidFill>
              </a:rPr>
              <a:t>Car</a:t>
            </a:r>
            <a:r>
              <a:rPr kumimoji="1" lang="en-US" altLang="zh-CN" sz="1800" b="1" dirty="0">
                <a:solidFill>
                  <a:schemeClr val="tx1"/>
                </a:solidFill>
              </a:rPr>
              <a:t>{</a:t>
            </a:r>
            <a:endParaRPr kumimoji="1" lang="en-US" altLang="zh-CN" sz="1800" b="1" dirty="0">
              <a:solidFill>
                <a:schemeClr val="tx1"/>
              </a:solidFill>
            </a:endParaRPr>
          </a:p>
          <a:p>
            <a:pPr marL="0" indent="0">
              <a:lnSpc>
                <a:spcPct val="100000"/>
              </a:lnSpc>
              <a:spcBef>
                <a:spcPts val="0"/>
              </a:spcBef>
              <a:buNone/>
            </a:pPr>
            <a:r>
              <a:rPr kumimoji="1" lang="zh-CN" altLang="en-US" sz="1800" b="1" dirty="0">
                <a:solidFill>
                  <a:schemeClr val="tx1"/>
                </a:solidFill>
              </a:rPr>
              <a:t>        </a:t>
            </a:r>
            <a:r>
              <a:rPr kumimoji="1" lang="en-US" altLang="zh-CN" sz="1800" b="1" dirty="0">
                <a:solidFill>
                  <a:srgbClr val="034DA0"/>
                </a:solidFill>
              </a:rPr>
              <a:t>void</a:t>
            </a:r>
            <a:r>
              <a:rPr kumimoji="1" lang="zh-CN" altLang="en-US" sz="1800" b="1" dirty="0">
                <a:solidFill>
                  <a:srgbClr val="034DA0"/>
                </a:solidFill>
              </a:rPr>
              <a:t> </a:t>
            </a:r>
            <a:r>
              <a:rPr kumimoji="1" lang="en-US" altLang="zh-CN" sz="1800" b="1" dirty="0">
                <a:solidFill>
                  <a:schemeClr val="tx1"/>
                </a:solidFill>
              </a:rPr>
              <a:t>drive();</a:t>
            </a:r>
            <a:endParaRPr kumimoji="1" lang="en-US" altLang="zh-CN" sz="1800" b="1" dirty="0">
              <a:solidFill>
                <a:schemeClr val="tx1"/>
              </a:solidFill>
            </a:endParaRPr>
          </a:p>
          <a:p>
            <a:pPr marL="0" indent="0">
              <a:lnSpc>
                <a:spcPct val="100000"/>
              </a:lnSpc>
              <a:spcBef>
                <a:spcPts val="0"/>
              </a:spcBef>
              <a:buNone/>
            </a:pPr>
            <a:r>
              <a:rPr kumimoji="1" lang="en-US" altLang="zh-CN" sz="1800" b="1" dirty="0">
                <a:solidFill>
                  <a:schemeClr val="tx1"/>
                </a:solidFill>
              </a:rPr>
              <a:t>}</a:t>
            </a:r>
            <a:endParaRPr kumimoji="1" lang="en-US" altLang="zh-CN" sz="1800" b="1" dirty="0">
              <a:solidFill>
                <a:schemeClr val="tx1"/>
              </a:solidFill>
            </a:endParaRPr>
          </a:p>
        </p:txBody>
      </p:sp>
      <p:sp>
        <p:nvSpPr>
          <p:cNvPr id="15" name="内容占位符 2"/>
          <p:cNvSpPr txBox="1"/>
          <p:nvPr>
            <p:custDataLst>
              <p:tags r:id="rId7"/>
            </p:custDataLst>
          </p:nvPr>
        </p:nvSpPr>
        <p:spPr>
          <a:xfrm>
            <a:off x="483235" y="2860040"/>
            <a:ext cx="8356600" cy="3202305"/>
          </a:xfrm>
          <a:prstGeom prst="rect">
            <a:avLst/>
          </a:prstGeom>
          <a:ln w="19050">
            <a:solidFill>
              <a:srgbClr val="034EA2"/>
            </a:solidFill>
            <a:prstDash val="dash"/>
          </a:ln>
        </p:spPr>
        <p:txBody>
          <a:bodyPr vert="horz" wrap="square"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en-US" altLang="zh-CN" sz="1800" b="1" dirty="0" err="1">
                <a:solidFill>
                  <a:schemeClr val="accent6">
                    <a:lumMod val="75000"/>
                  </a:schemeClr>
                </a:solidFill>
              </a:rPr>
              <a:t>// </a:t>
            </a:r>
            <a:r>
              <a:rPr kumimoji="1" lang="zh-CN" altLang="en-US" sz="1800" b="1" dirty="0" err="1">
                <a:solidFill>
                  <a:schemeClr val="accent6">
                    <a:lumMod val="75000"/>
                  </a:schemeClr>
                </a:solidFill>
              </a:rPr>
              <a:t>不同的具体产品类 </a:t>
            </a:r>
            <a:endParaRPr kumimoji="1" lang="en-US" altLang="zh-CN" sz="1800" b="1" dirty="0" err="1">
              <a:solidFill>
                <a:schemeClr val="accent6">
                  <a:lumMod val="75000"/>
                </a:schemeClr>
              </a:solidFill>
            </a:endParaRPr>
          </a:p>
          <a:p>
            <a:pPr marL="0" indent="0">
              <a:lnSpc>
                <a:spcPct val="100000"/>
              </a:lnSpc>
              <a:spcBef>
                <a:spcPts val="0"/>
              </a:spcBef>
              <a:buNone/>
            </a:pPr>
            <a:r>
              <a:rPr kumimoji="1" lang="en-US" altLang="zh-CN" sz="1800" b="1" dirty="0" err="1">
                <a:solidFill>
                  <a:srgbClr val="034DA0"/>
                </a:solidFill>
              </a:rPr>
              <a:t>class </a:t>
            </a:r>
            <a:r>
              <a:rPr kumimoji="1" lang="en-US" altLang="zh-CN" sz="1800" b="1" dirty="0" err="1">
                <a:solidFill>
                  <a:schemeClr val="tx1"/>
                </a:solidFill>
              </a:rPr>
              <a:t>Sedan </a:t>
            </a:r>
            <a:r>
              <a:rPr kumimoji="1" lang="en-US" altLang="zh-CN" sz="1800" b="1" dirty="0" err="1">
                <a:solidFill>
                  <a:srgbClr val="034DA0"/>
                </a:solidFill>
              </a:rPr>
              <a:t>implements </a:t>
            </a:r>
            <a:r>
              <a:rPr kumimoji="1" lang="en-US" altLang="zh-CN" sz="1800" b="1" dirty="0" err="1">
                <a:solidFill>
                  <a:schemeClr val="tx1"/>
                </a:solidFill>
              </a:rPr>
              <a:t>Car { </a:t>
            </a:r>
            <a:endParaRPr kumimoji="1" lang="en-US" altLang="zh-CN" sz="1800" b="1" dirty="0" err="1">
              <a:solidFill>
                <a:schemeClr val="tx1"/>
              </a:solidFill>
            </a:endParaRPr>
          </a:p>
          <a:p>
            <a:pPr marL="0" indent="0">
              <a:lnSpc>
                <a:spcPct val="100000"/>
              </a:lnSpc>
              <a:spcBef>
                <a:spcPts val="0"/>
              </a:spcBef>
              <a:buNone/>
            </a:pPr>
            <a:r>
              <a:rPr kumimoji="1" lang="zh-CN" altLang="en-US" sz="1800" b="1" dirty="0" err="1">
                <a:solidFill>
                  <a:schemeClr val="tx1"/>
                </a:solidFill>
              </a:rPr>
              <a:t>        </a:t>
            </a:r>
            <a:r>
              <a:rPr kumimoji="1" lang="en-US" altLang="zh-CN" sz="1800" b="1" dirty="0" err="1">
                <a:solidFill>
                  <a:srgbClr val="034DA0"/>
                </a:solidFill>
              </a:rPr>
              <a:t>public void </a:t>
            </a:r>
            <a:r>
              <a:rPr kumimoji="1" lang="en-US" altLang="zh-CN" sz="1800" b="1" dirty="0" err="1">
                <a:solidFill>
                  <a:schemeClr val="tx1"/>
                </a:solidFill>
              </a:rPr>
              <a:t>drive() { </a:t>
            </a:r>
            <a:endParaRPr kumimoji="1" lang="en-US" altLang="zh-CN" sz="1800" b="1" dirty="0" err="1">
              <a:solidFill>
                <a:schemeClr val="tx1"/>
              </a:solidFill>
            </a:endParaRPr>
          </a:p>
          <a:p>
            <a:pPr marL="0" indent="0">
              <a:lnSpc>
                <a:spcPct val="100000"/>
              </a:lnSpc>
              <a:spcBef>
                <a:spcPts val="0"/>
              </a:spcBef>
              <a:buNone/>
            </a:pPr>
            <a:r>
              <a:rPr kumimoji="1" lang="en-US" altLang="zh-CN" sz="1800" b="1" dirty="0" err="1">
                <a:solidFill>
                  <a:schemeClr val="tx1"/>
                </a:solidFill>
              </a:rPr>
              <a:t>	System.out.println("Drive</a:t>
            </a:r>
            <a:r>
              <a:rPr kumimoji="1" lang="zh-CN" altLang="en-US" sz="1800" b="1" dirty="0" err="1">
                <a:solidFill>
                  <a:schemeClr val="tx1"/>
                </a:solidFill>
              </a:rPr>
              <a:t> </a:t>
            </a:r>
            <a:r>
              <a:rPr kumimoji="1" lang="en-US" altLang="zh-CN" sz="1800" b="1" dirty="0" err="1">
                <a:solidFill>
                  <a:schemeClr val="tx1"/>
                </a:solidFill>
              </a:rPr>
              <a:t>a</a:t>
            </a:r>
            <a:r>
              <a:rPr kumimoji="1" lang="zh-CN" altLang="en-US" sz="1800" b="1" dirty="0" err="1">
                <a:solidFill>
                  <a:schemeClr val="tx1"/>
                </a:solidFill>
              </a:rPr>
              <a:t> </a:t>
            </a:r>
            <a:r>
              <a:rPr kumimoji="1" lang="en-US" altLang="zh-CN" sz="1800" b="1" dirty="0" err="1">
                <a:solidFill>
                  <a:schemeClr val="tx1"/>
                </a:solidFill>
              </a:rPr>
              <a:t>Sedan"); /</a:t>
            </a:r>
            <a:r>
              <a:rPr kumimoji="1" lang="en-US" altLang="zh-CN" sz="1800" b="1" dirty="0" err="1">
                <a:solidFill>
                  <a:schemeClr val="accent6">
                    <a:lumMod val="75000"/>
                  </a:schemeClr>
                </a:solidFill>
              </a:rPr>
              <a:t>/ </a:t>
            </a:r>
            <a:r>
              <a:rPr kumimoji="1" lang="zh-CN" altLang="en-US" sz="1800" b="1" dirty="0" err="1">
                <a:solidFill>
                  <a:schemeClr val="accent6">
                    <a:lumMod val="75000"/>
                  </a:schemeClr>
                </a:solidFill>
              </a:rPr>
              <a:t>实现具体产品类的功能 </a:t>
            </a:r>
            <a:endParaRPr kumimoji="1" lang="en-US" altLang="zh-CN" sz="1800" b="1" dirty="0" err="1">
              <a:solidFill>
                <a:schemeClr val="accent6">
                  <a:lumMod val="75000"/>
                </a:schemeClr>
              </a:solidFill>
            </a:endParaRPr>
          </a:p>
          <a:p>
            <a:pPr marL="0" indent="0">
              <a:lnSpc>
                <a:spcPct val="100000"/>
              </a:lnSpc>
              <a:spcBef>
                <a:spcPts val="0"/>
              </a:spcBef>
              <a:buNone/>
            </a:pPr>
            <a:r>
              <a:rPr kumimoji="1" lang="zh-CN" altLang="en-US" sz="1800" b="1" dirty="0" err="1">
                <a:solidFill>
                  <a:schemeClr val="tx1"/>
                </a:solidFill>
              </a:rPr>
              <a:t>         </a:t>
            </a:r>
            <a:r>
              <a:rPr kumimoji="1" lang="en-US" altLang="zh-CN" sz="1800" b="1" dirty="0" err="1">
                <a:solidFill>
                  <a:schemeClr val="tx1"/>
                </a:solidFill>
              </a:rPr>
              <a:t>} </a:t>
            </a:r>
            <a:endParaRPr kumimoji="1" lang="en-US" altLang="zh-CN" sz="1800" b="1" dirty="0" err="1">
              <a:solidFill>
                <a:schemeClr val="tx1"/>
              </a:solidFill>
            </a:endParaRPr>
          </a:p>
          <a:p>
            <a:pPr marL="0" indent="0">
              <a:lnSpc>
                <a:spcPct val="100000"/>
              </a:lnSpc>
              <a:spcBef>
                <a:spcPts val="0"/>
              </a:spcBef>
              <a:buNone/>
            </a:pPr>
            <a:r>
              <a:rPr kumimoji="1" lang="en-US" altLang="zh-CN" sz="1800" b="1" dirty="0" err="1">
                <a:solidFill>
                  <a:schemeClr val="tx1"/>
                </a:solidFill>
              </a:rPr>
              <a:t>}</a:t>
            </a:r>
            <a:endParaRPr kumimoji="1" lang="en-US" altLang="zh-CN" sz="1800" b="1" dirty="0" err="1">
              <a:solidFill>
                <a:schemeClr val="tx1"/>
              </a:solidFill>
            </a:endParaRPr>
          </a:p>
          <a:p>
            <a:pPr marL="0" indent="0">
              <a:lnSpc>
                <a:spcPct val="100000"/>
              </a:lnSpc>
              <a:spcBef>
                <a:spcPts val="0"/>
              </a:spcBef>
              <a:buNone/>
            </a:pPr>
            <a:r>
              <a:rPr kumimoji="1" lang="en-US" altLang="zh-CN" sz="1800" b="1" dirty="0">
                <a:solidFill>
                  <a:srgbClr val="034DA0"/>
                </a:solidFill>
              </a:rPr>
              <a:t>class </a:t>
            </a:r>
            <a:r>
              <a:rPr kumimoji="1" lang="en-US" altLang="zh-CN" sz="1800" b="1" dirty="0">
                <a:solidFill>
                  <a:schemeClr val="tx1"/>
                </a:solidFill>
              </a:rPr>
              <a:t>SUV </a:t>
            </a:r>
            <a:r>
              <a:rPr kumimoji="1" lang="en-US" altLang="zh-CN" sz="1800" b="1" dirty="0">
                <a:solidFill>
                  <a:srgbClr val="034DA0"/>
                </a:solidFill>
              </a:rPr>
              <a:t>implements </a:t>
            </a:r>
            <a:r>
              <a:rPr kumimoji="1" lang="en-US" altLang="zh-CN" sz="1800" b="1" dirty="0">
                <a:solidFill>
                  <a:schemeClr val="tx1"/>
                </a:solidFill>
              </a:rPr>
              <a:t>Car{ </a:t>
            </a:r>
            <a:endParaRPr kumimoji="1" lang="en-US" altLang="zh-CN" sz="1800" b="1" dirty="0">
              <a:solidFill>
                <a:schemeClr val="tx1"/>
              </a:solidFill>
            </a:endParaRPr>
          </a:p>
          <a:p>
            <a:pPr marL="0" indent="0">
              <a:lnSpc>
                <a:spcPct val="100000"/>
              </a:lnSpc>
              <a:spcBef>
                <a:spcPts val="0"/>
              </a:spcBef>
              <a:buNone/>
            </a:pPr>
            <a:r>
              <a:rPr kumimoji="1" lang="zh-CN" altLang="en-US" sz="1800" b="1" dirty="0">
                <a:solidFill>
                  <a:schemeClr val="tx1"/>
                </a:solidFill>
              </a:rPr>
              <a:t>        </a:t>
            </a:r>
            <a:r>
              <a:rPr kumimoji="1" lang="en-US" altLang="zh-CN" sz="1800" b="1" dirty="0">
                <a:solidFill>
                  <a:srgbClr val="034DA0"/>
                </a:solidFill>
              </a:rPr>
              <a:t>public void </a:t>
            </a:r>
            <a:r>
              <a:rPr kumimoji="1" lang="en-US" altLang="zh-CN" sz="1800" b="1" dirty="0">
                <a:solidFill>
                  <a:schemeClr val="tx1"/>
                </a:solidFill>
              </a:rPr>
              <a:t>drive() { </a:t>
            </a:r>
            <a:endParaRPr kumimoji="1" lang="en-US" altLang="zh-CN" sz="1800" b="1" dirty="0">
              <a:solidFill>
                <a:schemeClr val="tx1"/>
              </a:solidFill>
            </a:endParaRPr>
          </a:p>
          <a:p>
            <a:pPr marL="0" indent="0">
              <a:lnSpc>
                <a:spcPct val="100000"/>
              </a:lnSpc>
              <a:spcBef>
                <a:spcPts val="0"/>
              </a:spcBef>
              <a:buNone/>
            </a:pPr>
            <a:r>
              <a:rPr kumimoji="1" lang="en-US" altLang="zh-CN" sz="1800" b="1" dirty="0">
                <a:solidFill>
                  <a:schemeClr val="tx1"/>
                </a:solidFill>
              </a:rPr>
              <a:t>	System.out.println("Drive</a:t>
            </a:r>
            <a:r>
              <a:rPr kumimoji="1" lang="zh-CN" altLang="en-US" sz="1800" b="1" dirty="0">
                <a:solidFill>
                  <a:schemeClr val="tx1"/>
                </a:solidFill>
              </a:rPr>
              <a:t> </a:t>
            </a:r>
            <a:r>
              <a:rPr kumimoji="1" lang="en-US" altLang="zh-CN" sz="1800" b="1" dirty="0">
                <a:solidFill>
                  <a:schemeClr val="tx1"/>
                </a:solidFill>
              </a:rPr>
              <a:t>a</a:t>
            </a:r>
            <a:r>
              <a:rPr kumimoji="1" lang="zh-CN" altLang="en-US" sz="1800" b="1" dirty="0">
                <a:solidFill>
                  <a:schemeClr val="tx1"/>
                </a:solidFill>
              </a:rPr>
              <a:t> </a:t>
            </a:r>
            <a:r>
              <a:rPr kumimoji="1" lang="en-US" altLang="zh-CN" sz="1800" b="1" dirty="0">
                <a:solidFill>
                  <a:schemeClr val="tx1"/>
                </a:solidFill>
              </a:rPr>
              <a:t>SUV"); 	</a:t>
            </a:r>
            <a:r>
              <a:rPr kumimoji="1" lang="en-US" altLang="zh-CN" sz="1800" b="1" dirty="0">
                <a:solidFill>
                  <a:schemeClr val="accent6">
                    <a:lumMod val="75000"/>
                  </a:schemeClr>
                </a:solidFill>
              </a:rPr>
              <a:t>// </a:t>
            </a:r>
            <a:r>
              <a:rPr kumimoji="1" lang="zh-CN" altLang="en-US" sz="1800" b="1" dirty="0">
                <a:solidFill>
                  <a:schemeClr val="accent6">
                    <a:lumMod val="75000"/>
                  </a:schemeClr>
                </a:solidFill>
              </a:rPr>
              <a:t>实现具体产品类的功能 </a:t>
            </a:r>
            <a:endParaRPr kumimoji="1" lang="en-US" altLang="zh-CN" sz="1800" b="1" dirty="0">
              <a:solidFill>
                <a:schemeClr val="accent6">
                  <a:lumMod val="75000"/>
                </a:schemeClr>
              </a:solidFill>
            </a:endParaRPr>
          </a:p>
          <a:p>
            <a:pPr marL="0" indent="0">
              <a:lnSpc>
                <a:spcPct val="100000"/>
              </a:lnSpc>
              <a:spcBef>
                <a:spcPts val="0"/>
              </a:spcBef>
              <a:buNone/>
            </a:pPr>
            <a:r>
              <a:rPr kumimoji="1" lang="zh-CN" altLang="en-US" sz="1800" b="1" dirty="0">
                <a:solidFill>
                  <a:schemeClr val="tx1"/>
                </a:solidFill>
              </a:rPr>
              <a:t>        </a:t>
            </a:r>
            <a:r>
              <a:rPr kumimoji="1" lang="en-US" altLang="zh-CN" sz="1800" b="1" dirty="0">
                <a:solidFill>
                  <a:schemeClr val="tx1"/>
                </a:solidFill>
              </a:rPr>
              <a:t>} </a:t>
            </a:r>
            <a:endParaRPr kumimoji="1" lang="en-US" altLang="zh-CN" sz="1800" b="1" dirty="0">
              <a:solidFill>
                <a:schemeClr val="tx1"/>
              </a:solidFill>
            </a:endParaRPr>
          </a:p>
          <a:p>
            <a:pPr marL="0" indent="0">
              <a:lnSpc>
                <a:spcPct val="100000"/>
              </a:lnSpc>
              <a:spcBef>
                <a:spcPts val="0"/>
              </a:spcBef>
              <a:buNone/>
            </a:pPr>
            <a:r>
              <a:rPr kumimoji="1" lang="en-US" altLang="zh-CN" sz="1800" b="1" dirty="0">
                <a:solidFill>
                  <a:schemeClr val="tx1"/>
                </a:solidFill>
              </a:rPr>
              <a:t>}</a:t>
            </a:r>
            <a:endParaRPr kumimoji="1" lang="en-US" altLang="zh-CN" sz="18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5"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3.3</a:t>
            </a:r>
            <a:r>
              <a:rPr kumimoji="1" lang="zh-CN" altLang="en-US" dirty="0">
                <a:solidFill>
                  <a:schemeClr val="bg1"/>
                </a:solidFill>
              </a:rPr>
              <a:t> 工厂模式</a:t>
            </a:r>
            <a:r>
              <a:rPr kumimoji="1" lang="en-US" altLang="zh-CN" dirty="0">
                <a:solidFill>
                  <a:schemeClr val="bg1"/>
                </a:solidFill>
              </a:rPr>
              <a:t> </a:t>
            </a:r>
            <a:r>
              <a:rPr kumimoji="1" lang="en-US" altLang="zh-CN" sz="3200" dirty="0">
                <a:solidFill>
                  <a:schemeClr val="bg1"/>
                </a:solidFill>
              </a:rPr>
              <a:t>7/11</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内容占位符 2"/>
          <p:cNvSpPr txBox="1"/>
          <p:nvPr>
            <p:custDataLst>
              <p:tags r:id="rId6"/>
            </p:custDataLst>
          </p:nvPr>
        </p:nvSpPr>
        <p:spPr>
          <a:xfrm>
            <a:off x="483079" y="1231676"/>
            <a:ext cx="8356756" cy="2561590"/>
          </a:xfrm>
          <a:prstGeom prst="rect">
            <a:avLst/>
          </a:prstGeom>
          <a:ln w="19050">
            <a:solidFill>
              <a:srgbClr val="034EA2"/>
            </a:solidFill>
            <a:prstDash val="dash"/>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en-US" altLang="zh-CN" sz="1800" b="1" dirty="0" err="1">
                <a:solidFill>
                  <a:srgbClr val="034DA0"/>
                </a:solidFill>
              </a:rPr>
              <a:t>class </a:t>
            </a:r>
            <a:r>
              <a:rPr kumimoji="1" lang="en-US" altLang="zh-CN" sz="1800" b="1" dirty="0" err="1">
                <a:solidFill>
                  <a:schemeClr val="tx1"/>
                </a:solidFill>
              </a:rPr>
              <a:t>CarFactory {  </a:t>
            </a:r>
            <a:r>
              <a:rPr kumimoji="1" lang="en-US" altLang="zh-CN" sz="1800" b="1" dirty="0" err="1">
                <a:solidFill>
                  <a:schemeClr val="accent6">
                    <a:lumMod val="75000"/>
                  </a:schemeClr>
                </a:solidFill>
              </a:rPr>
              <a:t>// </a:t>
            </a:r>
            <a:r>
              <a:rPr kumimoji="1" lang="zh-CN" altLang="en-US" sz="1800" b="1" dirty="0" err="1">
                <a:solidFill>
                  <a:schemeClr val="accent6">
                    <a:lumMod val="75000"/>
                  </a:schemeClr>
                </a:solidFill>
              </a:rPr>
              <a:t>工厂类 </a:t>
            </a:r>
            <a:endParaRPr kumimoji="1" lang="en-US" altLang="zh-CN" sz="1800" b="1" dirty="0" err="1">
              <a:solidFill>
                <a:schemeClr val="accent6">
                  <a:lumMod val="75000"/>
                </a:schemeClr>
              </a:solidFill>
            </a:endParaRPr>
          </a:p>
          <a:p>
            <a:pPr marL="0" indent="0">
              <a:lnSpc>
                <a:spcPct val="100000"/>
              </a:lnSpc>
              <a:spcBef>
                <a:spcPts val="0"/>
              </a:spcBef>
              <a:buNone/>
            </a:pPr>
            <a:r>
              <a:rPr kumimoji="1" lang="zh-CN" altLang="en-US" sz="1800" b="1" dirty="0" err="1">
                <a:solidFill>
                  <a:schemeClr val="tx1"/>
                </a:solidFill>
              </a:rPr>
              <a:t>        </a:t>
            </a:r>
            <a:r>
              <a:rPr kumimoji="1" lang="en-US" altLang="zh-CN" sz="1800" b="1" dirty="0" err="1">
                <a:solidFill>
                  <a:srgbClr val="034DA0"/>
                </a:solidFill>
              </a:rPr>
              <a:t>public static </a:t>
            </a:r>
            <a:r>
              <a:rPr kumimoji="1" lang="en-US" altLang="zh-CN" sz="1800" b="1" dirty="0" err="1">
                <a:solidFill>
                  <a:schemeClr val="tx1"/>
                </a:solidFill>
              </a:rPr>
              <a:t>Car createCar(String type) { </a:t>
            </a:r>
            <a:endParaRPr kumimoji="1" lang="en-US" altLang="zh-CN" sz="1800" b="1" dirty="0" err="1">
              <a:solidFill>
                <a:schemeClr val="tx1"/>
              </a:solidFill>
            </a:endParaRPr>
          </a:p>
          <a:p>
            <a:pPr marL="0" indent="0">
              <a:lnSpc>
                <a:spcPct val="100000"/>
              </a:lnSpc>
              <a:spcBef>
                <a:spcPts val="0"/>
              </a:spcBef>
              <a:buNone/>
            </a:pPr>
            <a:r>
              <a:rPr kumimoji="1" lang="en-US" altLang="zh-CN" sz="1800" b="1" dirty="0" err="1">
                <a:solidFill>
                  <a:schemeClr val="tx1"/>
                </a:solidFill>
              </a:rPr>
              <a:t>	</a:t>
            </a:r>
            <a:r>
              <a:rPr kumimoji="1" lang="en-US" altLang="zh-CN" sz="1800" b="1" dirty="0" err="1">
                <a:solidFill>
                  <a:srgbClr val="034DA0"/>
                </a:solidFill>
              </a:rPr>
              <a:t>if </a:t>
            </a:r>
            <a:r>
              <a:rPr kumimoji="1" lang="en-US" altLang="zh-CN" sz="1800" b="1" dirty="0" err="1">
                <a:solidFill>
                  <a:schemeClr val="tx1"/>
                </a:solidFill>
              </a:rPr>
              <a:t>(</a:t>
            </a:r>
            <a:r>
              <a:rPr kumimoji="1" lang="en-US" altLang="zh-CN" sz="1800" b="1" dirty="0" err="1">
                <a:solidFill>
                  <a:schemeClr val="accent2"/>
                </a:solidFill>
              </a:rPr>
              <a:t>type.equalsIgnoreCase("Sedan")</a:t>
            </a:r>
            <a:r>
              <a:rPr kumimoji="1" lang="en-US" altLang="zh-CN" sz="1800" b="1" dirty="0" err="1">
                <a:solidFill>
                  <a:schemeClr val="tx1"/>
                </a:solidFill>
              </a:rPr>
              <a:t>) { </a:t>
            </a:r>
            <a:endParaRPr kumimoji="1" lang="en-US" altLang="zh-CN" sz="1800" b="1" dirty="0" err="1">
              <a:solidFill>
                <a:schemeClr val="tx1"/>
              </a:solidFill>
            </a:endParaRPr>
          </a:p>
          <a:p>
            <a:pPr marL="0" indent="0">
              <a:lnSpc>
                <a:spcPct val="100000"/>
              </a:lnSpc>
              <a:spcBef>
                <a:spcPts val="0"/>
              </a:spcBef>
              <a:buNone/>
            </a:pPr>
            <a:r>
              <a:rPr kumimoji="1" lang="en-US" altLang="zh-CN" sz="1800" b="1" dirty="0" err="1">
                <a:solidFill>
                  <a:schemeClr val="tx1"/>
                </a:solidFill>
              </a:rPr>
              <a:t>	        </a:t>
            </a:r>
            <a:r>
              <a:rPr kumimoji="1" lang="en-US" altLang="zh-CN" sz="1800" b="1" dirty="0" err="1">
                <a:solidFill>
                  <a:srgbClr val="034DA0"/>
                </a:solidFill>
              </a:rPr>
              <a:t>return new </a:t>
            </a:r>
            <a:r>
              <a:rPr kumimoji="1" lang="en-US" altLang="zh-CN" sz="1800" b="1" dirty="0" err="1">
                <a:solidFill>
                  <a:schemeClr val="tx1"/>
                </a:solidFill>
              </a:rPr>
              <a:t>Sedan(); </a:t>
            </a:r>
            <a:endParaRPr kumimoji="1" lang="en-US" altLang="zh-CN" sz="1800" b="1" dirty="0" err="1">
              <a:solidFill>
                <a:schemeClr val="tx1"/>
              </a:solidFill>
            </a:endParaRPr>
          </a:p>
          <a:p>
            <a:pPr marL="0" indent="0">
              <a:lnSpc>
                <a:spcPct val="100000"/>
              </a:lnSpc>
              <a:spcBef>
                <a:spcPts val="0"/>
              </a:spcBef>
              <a:buNone/>
            </a:pPr>
            <a:r>
              <a:rPr kumimoji="1" lang="en-US" altLang="zh-CN" sz="1800" b="1" dirty="0" err="1">
                <a:solidFill>
                  <a:schemeClr val="tx1"/>
                </a:solidFill>
              </a:rPr>
              <a:t>	} </a:t>
            </a:r>
            <a:r>
              <a:rPr kumimoji="1" lang="en-US" altLang="zh-CN" sz="1800" b="1" dirty="0" err="1">
                <a:solidFill>
                  <a:srgbClr val="034DA0"/>
                </a:solidFill>
              </a:rPr>
              <a:t>else if </a:t>
            </a:r>
            <a:r>
              <a:rPr kumimoji="1" lang="en-US" altLang="zh-CN" sz="1800" b="1" dirty="0" err="1">
                <a:solidFill>
                  <a:schemeClr val="tx1"/>
                </a:solidFill>
              </a:rPr>
              <a:t>(</a:t>
            </a:r>
            <a:r>
              <a:rPr kumimoji="1" lang="en-US" altLang="zh-CN" sz="1800" b="1" dirty="0" err="1">
                <a:solidFill>
                  <a:schemeClr val="accent2"/>
                </a:solidFill>
              </a:rPr>
              <a:t>type.equalsIgnoreCase("SUV")</a:t>
            </a:r>
            <a:r>
              <a:rPr kumimoji="1" lang="en-US" altLang="zh-CN" sz="1800" b="1" dirty="0" err="1">
                <a:solidFill>
                  <a:schemeClr val="tx1"/>
                </a:solidFill>
              </a:rPr>
              <a:t>) { </a:t>
            </a:r>
            <a:endParaRPr kumimoji="1" lang="en-US" altLang="zh-CN" sz="1800" b="1" dirty="0" err="1">
              <a:solidFill>
                <a:schemeClr val="tx1"/>
              </a:solidFill>
            </a:endParaRPr>
          </a:p>
          <a:p>
            <a:pPr marL="0" indent="0">
              <a:lnSpc>
                <a:spcPct val="100000"/>
              </a:lnSpc>
              <a:spcBef>
                <a:spcPts val="0"/>
              </a:spcBef>
              <a:buNone/>
            </a:pPr>
            <a:r>
              <a:rPr kumimoji="1" lang="en-US" altLang="zh-CN" sz="1800" b="1" dirty="0" err="1">
                <a:solidFill>
                  <a:schemeClr val="tx1"/>
                </a:solidFill>
              </a:rPr>
              <a:t>	        </a:t>
            </a:r>
            <a:r>
              <a:rPr kumimoji="1" lang="en-US" altLang="zh-CN" sz="1800" b="1" dirty="0" err="1">
                <a:solidFill>
                  <a:srgbClr val="034DA0"/>
                </a:solidFill>
              </a:rPr>
              <a:t>return new </a:t>
            </a:r>
            <a:r>
              <a:rPr kumimoji="1" lang="en-US" altLang="zh-CN" sz="1800" b="1" dirty="0" err="1">
                <a:solidFill>
                  <a:schemeClr val="tx1"/>
                </a:solidFill>
              </a:rPr>
              <a:t>SUV(); </a:t>
            </a:r>
            <a:endParaRPr kumimoji="1" lang="en-US" altLang="zh-CN" sz="1800" b="1" dirty="0" err="1">
              <a:solidFill>
                <a:schemeClr val="tx1"/>
              </a:solidFill>
            </a:endParaRPr>
          </a:p>
          <a:p>
            <a:pPr marL="0" indent="0">
              <a:lnSpc>
                <a:spcPct val="100000"/>
              </a:lnSpc>
              <a:spcBef>
                <a:spcPts val="0"/>
              </a:spcBef>
              <a:buNone/>
            </a:pPr>
            <a:r>
              <a:rPr kumimoji="1" lang="en-US" altLang="zh-CN" sz="1800" b="1" dirty="0" err="1">
                <a:solidFill>
                  <a:schemeClr val="tx1"/>
                </a:solidFill>
              </a:rPr>
              <a:t>	} </a:t>
            </a:r>
            <a:endParaRPr kumimoji="1" lang="en-US" altLang="zh-CN" sz="1800" b="1" dirty="0" err="1">
              <a:solidFill>
                <a:schemeClr val="tx1"/>
              </a:solidFill>
            </a:endParaRPr>
          </a:p>
          <a:p>
            <a:pPr marL="0" indent="0">
              <a:lnSpc>
                <a:spcPct val="100000"/>
              </a:lnSpc>
              <a:spcBef>
                <a:spcPts val="0"/>
              </a:spcBef>
              <a:buNone/>
            </a:pPr>
            <a:r>
              <a:rPr kumimoji="1" lang="zh-CN" altLang="en-US" sz="1800" b="1" dirty="0" err="1">
                <a:solidFill>
                  <a:schemeClr val="tx1"/>
                </a:solidFill>
              </a:rPr>
              <a:t>        </a:t>
            </a:r>
            <a:r>
              <a:rPr kumimoji="1" lang="en-US" altLang="zh-CN" sz="1800" b="1" dirty="0" err="1">
                <a:solidFill>
                  <a:schemeClr val="tx1"/>
                </a:solidFill>
              </a:rPr>
              <a:t>} </a:t>
            </a:r>
            <a:endParaRPr kumimoji="1" lang="en-US" altLang="zh-CN" sz="1800" b="1" dirty="0" err="1">
              <a:solidFill>
                <a:schemeClr val="tx1"/>
              </a:solidFill>
            </a:endParaRPr>
          </a:p>
          <a:p>
            <a:pPr marL="0" indent="0">
              <a:lnSpc>
                <a:spcPct val="100000"/>
              </a:lnSpc>
              <a:spcBef>
                <a:spcPts val="0"/>
              </a:spcBef>
              <a:buNone/>
            </a:pPr>
            <a:r>
              <a:rPr kumimoji="1" lang="en-US" altLang="zh-CN" sz="1800" b="1" dirty="0" err="1">
                <a:solidFill>
                  <a:schemeClr val="tx1"/>
                </a:solidFill>
              </a:rPr>
              <a:t>}</a:t>
            </a:r>
            <a:endParaRPr kumimoji="1" lang="en-US" altLang="zh-CN" sz="1800" b="1" dirty="0" err="1">
              <a:solidFill>
                <a:schemeClr val="tx1"/>
              </a:solidFill>
            </a:endParaRPr>
          </a:p>
        </p:txBody>
      </p:sp>
      <p:sp>
        <p:nvSpPr>
          <p:cNvPr id="15" name="内容占位符 2"/>
          <p:cNvSpPr txBox="1"/>
          <p:nvPr>
            <p:custDataLst>
              <p:tags r:id="rId7"/>
            </p:custDataLst>
          </p:nvPr>
        </p:nvSpPr>
        <p:spPr>
          <a:xfrm>
            <a:off x="457679" y="3870993"/>
            <a:ext cx="8356756" cy="2284095"/>
          </a:xfrm>
          <a:prstGeom prst="rect">
            <a:avLst/>
          </a:prstGeom>
          <a:ln w="19050">
            <a:solidFill>
              <a:srgbClr val="034EA2"/>
            </a:solidFill>
            <a:prstDash val="dash"/>
          </a:ln>
        </p:spPr>
        <p:txBody>
          <a:bodyPr vert="horz" wrap="square" lIns="68580" tIns="34290" rIns="68580" bIns="3429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en-US" altLang="zh-CN" sz="1800" b="1" dirty="0" err="1">
                <a:solidFill>
                  <a:srgbClr val="034DA0"/>
                </a:solidFill>
              </a:rPr>
              <a:t>public class </a:t>
            </a:r>
            <a:r>
              <a:rPr kumimoji="1" lang="en-US" altLang="zh-CN" sz="1800" b="1" dirty="0" err="1">
                <a:solidFill>
                  <a:schemeClr val="tx1"/>
                </a:solidFill>
              </a:rPr>
              <a:t>SimpleFactoryExample { </a:t>
            </a:r>
            <a:endParaRPr kumimoji="1" lang="en-US" altLang="zh-CN" sz="1800" b="1" dirty="0" err="1">
              <a:solidFill>
                <a:schemeClr val="tx1"/>
              </a:solidFill>
            </a:endParaRPr>
          </a:p>
          <a:p>
            <a:pPr marL="0" indent="0">
              <a:lnSpc>
                <a:spcPct val="100000"/>
              </a:lnSpc>
              <a:spcBef>
                <a:spcPts val="0"/>
              </a:spcBef>
              <a:buNone/>
            </a:pPr>
            <a:r>
              <a:rPr kumimoji="1" lang="zh-CN" altLang="en-US" sz="1800" b="1" dirty="0" err="1">
                <a:solidFill>
                  <a:schemeClr val="tx1"/>
                </a:solidFill>
              </a:rPr>
              <a:t>        </a:t>
            </a:r>
            <a:r>
              <a:rPr kumimoji="1" lang="en-US" altLang="zh-CN" sz="1800" b="1" dirty="0" err="1">
                <a:solidFill>
                  <a:srgbClr val="034DA0"/>
                </a:solidFill>
              </a:rPr>
              <a:t>public static void </a:t>
            </a:r>
            <a:r>
              <a:rPr kumimoji="1" lang="en-US" altLang="zh-CN" sz="1800" b="1" dirty="0" err="1">
                <a:solidFill>
                  <a:schemeClr val="tx1"/>
                </a:solidFill>
              </a:rPr>
              <a:t>main(String[] args) { </a:t>
            </a:r>
            <a:endParaRPr kumimoji="1" lang="en-US" altLang="zh-CN" sz="1800" b="1" dirty="0" err="1">
              <a:solidFill>
                <a:schemeClr val="tx1"/>
              </a:solidFill>
            </a:endParaRPr>
          </a:p>
          <a:p>
            <a:pPr marL="0" indent="0">
              <a:lnSpc>
                <a:spcPct val="100000"/>
              </a:lnSpc>
              <a:spcBef>
                <a:spcPts val="0"/>
              </a:spcBef>
              <a:buNone/>
            </a:pPr>
            <a:r>
              <a:rPr kumimoji="1" lang="en-US" altLang="zh-CN" sz="1800" b="1" dirty="0" err="1">
                <a:solidFill>
                  <a:schemeClr val="tx1"/>
                </a:solidFill>
              </a:rPr>
              <a:t>	Car sedan = </a:t>
            </a:r>
            <a:r>
              <a:rPr kumimoji="1" lang="en-US" altLang="zh-CN" sz="1800" b="1" dirty="0" err="1">
                <a:solidFill>
                  <a:schemeClr val="accent2"/>
                </a:solidFill>
              </a:rPr>
              <a:t>CarFactory.createCar("Sedan")</a:t>
            </a:r>
            <a:r>
              <a:rPr kumimoji="1" lang="en-US" altLang="zh-CN" sz="1800" b="1" dirty="0" err="1">
                <a:solidFill>
                  <a:schemeClr val="tx1"/>
                </a:solidFill>
              </a:rPr>
              <a:t>; </a:t>
            </a:r>
            <a:r>
              <a:rPr kumimoji="1" lang="en-US" altLang="zh-CN" sz="1800" b="1" dirty="0" err="1">
                <a:solidFill>
                  <a:schemeClr val="accent6">
                    <a:lumMod val="75000"/>
                  </a:schemeClr>
                </a:solidFill>
              </a:rPr>
              <a:t>	// </a:t>
            </a:r>
            <a:r>
              <a:rPr kumimoji="1" lang="zh-CN" altLang="en-US" sz="1800" b="1" dirty="0" err="1">
                <a:solidFill>
                  <a:schemeClr val="accent6">
                    <a:lumMod val="75000"/>
                  </a:schemeClr>
                </a:solidFill>
              </a:rPr>
              <a:t>生产一辆</a:t>
            </a:r>
            <a:r>
              <a:rPr kumimoji="1" lang="en-US" altLang="zh-CN" sz="1800" b="1" dirty="0" err="1">
                <a:solidFill>
                  <a:schemeClr val="accent6">
                    <a:lumMod val="75000"/>
                  </a:schemeClr>
                </a:solidFill>
              </a:rPr>
              <a:t>Sedan</a:t>
            </a:r>
            <a:r>
              <a:rPr kumimoji="1" lang="zh-CN" altLang="en-US" sz="1800" b="1" dirty="0" err="1">
                <a:solidFill>
                  <a:schemeClr val="accent6">
                    <a:lumMod val="75000"/>
                  </a:schemeClr>
                </a:solidFill>
              </a:rPr>
              <a:t>并</a:t>
            </a:r>
            <a:r>
              <a:rPr kumimoji="1" lang="en-US" altLang="zh-CN" sz="1800" b="1" dirty="0" err="1">
                <a:solidFill>
                  <a:schemeClr val="accent6">
                    <a:lumMod val="75000"/>
                  </a:schemeClr>
                </a:solidFill>
              </a:rPr>
              <a:t>drive</a:t>
            </a:r>
            <a:endParaRPr kumimoji="1" lang="en-US" altLang="zh-CN" sz="1800" b="1" dirty="0" err="1">
              <a:solidFill>
                <a:schemeClr val="accent6">
                  <a:lumMod val="75000"/>
                </a:schemeClr>
              </a:solidFill>
            </a:endParaRPr>
          </a:p>
          <a:p>
            <a:pPr marL="0" indent="0">
              <a:lnSpc>
                <a:spcPct val="100000"/>
              </a:lnSpc>
              <a:spcBef>
                <a:spcPts val="0"/>
              </a:spcBef>
              <a:buNone/>
            </a:pPr>
            <a:r>
              <a:rPr kumimoji="1" lang="en-US" altLang="zh-CN" sz="1800" b="1" dirty="0" err="1">
                <a:solidFill>
                  <a:schemeClr val="tx1"/>
                </a:solidFill>
              </a:rPr>
              <a:t>	sedan.drive(); 			</a:t>
            </a:r>
            <a:endParaRPr kumimoji="1" lang="en-US" altLang="zh-CN" sz="1800" b="1" dirty="0" err="1">
              <a:solidFill>
                <a:schemeClr val="tx1"/>
              </a:solidFill>
            </a:endParaRPr>
          </a:p>
          <a:p>
            <a:pPr marL="0" indent="0">
              <a:lnSpc>
                <a:spcPct val="100000"/>
              </a:lnSpc>
              <a:spcBef>
                <a:spcPts val="0"/>
              </a:spcBef>
              <a:buNone/>
            </a:pPr>
            <a:r>
              <a:rPr kumimoji="1" lang="en-US" altLang="zh-CN" sz="1800" b="1" dirty="0" err="1">
                <a:solidFill>
                  <a:schemeClr val="tx1"/>
                </a:solidFill>
              </a:rPr>
              <a:t>	Car suv = </a:t>
            </a:r>
            <a:r>
              <a:rPr kumimoji="1" lang="en-US" altLang="zh-CN" sz="1800" b="1" dirty="0" err="1">
                <a:solidFill>
                  <a:schemeClr val="accent2"/>
                </a:solidFill>
              </a:rPr>
              <a:t>CarFactory.createCar("SUV")</a:t>
            </a:r>
            <a:r>
              <a:rPr kumimoji="1" lang="en-US" altLang="zh-CN" sz="1800" b="1" dirty="0" err="1">
                <a:solidFill>
                  <a:schemeClr val="tx1"/>
                </a:solidFill>
              </a:rPr>
              <a:t>; 	</a:t>
            </a:r>
            <a:r>
              <a:rPr kumimoji="1" lang="en-US" altLang="zh-CN" sz="1800" b="1" dirty="0" err="1">
                <a:solidFill>
                  <a:schemeClr val="accent6">
                    <a:lumMod val="75000"/>
                  </a:schemeClr>
                </a:solidFill>
              </a:rPr>
              <a:t>// </a:t>
            </a:r>
            <a:r>
              <a:rPr kumimoji="1" lang="zh-CN" altLang="en-US" sz="1800" b="1" dirty="0" err="1">
                <a:solidFill>
                  <a:schemeClr val="accent6">
                    <a:lumMod val="75000"/>
                  </a:schemeClr>
                </a:solidFill>
              </a:rPr>
              <a:t>生产一辆</a:t>
            </a:r>
            <a:r>
              <a:rPr kumimoji="1" lang="en-US" altLang="zh-CN" sz="1800" b="1" dirty="0" err="1">
                <a:solidFill>
                  <a:schemeClr val="accent6">
                    <a:lumMod val="75000"/>
                  </a:schemeClr>
                </a:solidFill>
              </a:rPr>
              <a:t>SUV</a:t>
            </a:r>
            <a:r>
              <a:rPr kumimoji="1" lang="zh-CN" altLang="en-US" sz="1800" b="1" dirty="0" err="1">
                <a:solidFill>
                  <a:schemeClr val="accent6">
                    <a:lumMod val="75000"/>
                  </a:schemeClr>
                </a:solidFill>
              </a:rPr>
              <a:t>并</a:t>
            </a:r>
            <a:r>
              <a:rPr kumimoji="1" lang="en-US" altLang="zh-CN" sz="1800" b="1" dirty="0" err="1">
                <a:solidFill>
                  <a:schemeClr val="accent6">
                    <a:lumMod val="75000"/>
                  </a:schemeClr>
                </a:solidFill>
              </a:rPr>
              <a:t>drive</a:t>
            </a:r>
            <a:r>
              <a:rPr kumimoji="1" lang="en-US" altLang="zh-CN" sz="1800" b="1" dirty="0" err="1">
                <a:solidFill>
                  <a:schemeClr val="tx1"/>
                </a:solidFill>
              </a:rPr>
              <a:t> </a:t>
            </a:r>
            <a:endParaRPr kumimoji="1" lang="en-US" altLang="zh-CN" sz="1800" b="1" dirty="0" err="1">
              <a:solidFill>
                <a:schemeClr val="tx1"/>
              </a:solidFill>
            </a:endParaRPr>
          </a:p>
          <a:p>
            <a:pPr marL="0" indent="0">
              <a:lnSpc>
                <a:spcPct val="100000"/>
              </a:lnSpc>
              <a:spcBef>
                <a:spcPts val="0"/>
              </a:spcBef>
              <a:buNone/>
            </a:pPr>
            <a:r>
              <a:rPr kumimoji="1" lang="en-US" altLang="zh-CN" sz="1800" b="1" dirty="0" err="1">
                <a:solidFill>
                  <a:schemeClr val="tx1"/>
                </a:solidFill>
              </a:rPr>
              <a:t>	suv.drive(); 				</a:t>
            </a:r>
            <a:endParaRPr kumimoji="1" lang="en-US" altLang="zh-CN" sz="1800" b="1" dirty="0" err="1">
              <a:solidFill>
                <a:schemeClr val="tx1"/>
              </a:solidFill>
            </a:endParaRPr>
          </a:p>
          <a:p>
            <a:pPr marL="0" indent="0">
              <a:lnSpc>
                <a:spcPct val="100000"/>
              </a:lnSpc>
              <a:spcBef>
                <a:spcPts val="0"/>
              </a:spcBef>
              <a:buNone/>
            </a:pPr>
            <a:r>
              <a:rPr kumimoji="1" lang="zh-CN" altLang="en-US" sz="1800" b="1" dirty="0" err="1">
                <a:solidFill>
                  <a:schemeClr val="tx1"/>
                </a:solidFill>
              </a:rPr>
              <a:t>        </a:t>
            </a:r>
            <a:r>
              <a:rPr kumimoji="1" lang="en-US" altLang="zh-CN" sz="1800" b="1" dirty="0" err="1">
                <a:solidFill>
                  <a:schemeClr val="tx1"/>
                </a:solidFill>
              </a:rPr>
              <a:t>} </a:t>
            </a:r>
            <a:endParaRPr kumimoji="1" lang="en-US" altLang="zh-CN" sz="1800" b="1" dirty="0" err="1">
              <a:solidFill>
                <a:schemeClr val="tx1"/>
              </a:solidFill>
            </a:endParaRPr>
          </a:p>
          <a:p>
            <a:pPr marL="0" indent="0">
              <a:lnSpc>
                <a:spcPct val="100000"/>
              </a:lnSpc>
              <a:spcBef>
                <a:spcPts val="0"/>
              </a:spcBef>
              <a:buNone/>
            </a:pPr>
            <a:r>
              <a:rPr kumimoji="1" lang="en-US" altLang="zh-CN" sz="1800" b="1" dirty="0" err="1">
                <a:solidFill>
                  <a:schemeClr val="tx1"/>
                </a:solidFill>
              </a:rPr>
              <a:t>}</a:t>
            </a:r>
            <a:endParaRPr kumimoji="1" lang="en-US" altLang="zh-CN" sz="1800" b="1" dirty="0" err="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5"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3.3</a:t>
            </a:r>
            <a:r>
              <a:rPr kumimoji="1" lang="zh-CN" altLang="en-US" dirty="0">
                <a:solidFill>
                  <a:schemeClr val="bg1"/>
                </a:solidFill>
              </a:rPr>
              <a:t> 工厂模式</a:t>
            </a:r>
            <a:r>
              <a:rPr kumimoji="1" lang="en-US" altLang="zh-CN" dirty="0">
                <a:solidFill>
                  <a:schemeClr val="bg1"/>
                </a:solidFill>
              </a:rPr>
              <a:t> </a:t>
            </a:r>
            <a:r>
              <a:rPr kumimoji="1" lang="en-US" altLang="zh-CN" sz="3200" dirty="0">
                <a:solidFill>
                  <a:schemeClr val="bg1"/>
                </a:solidFill>
              </a:rPr>
              <a:t>8/11</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内容占位符 2"/>
          <p:cNvSpPr txBox="1"/>
          <p:nvPr>
            <p:custDataLst>
              <p:tags r:id="rId6"/>
            </p:custDataLst>
          </p:nvPr>
        </p:nvSpPr>
        <p:spPr>
          <a:xfrm>
            <a:off x="569912" y="2040890"/>
            <a:ext cx="8036560" cy="622300"/>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kumimoji="1" lang="zh-CN" altLang="en-US" sz="2400" b="1" dirty="0">
                <a:solidFill>
                  <a:schemeClr val="tx1"/>
                </a:solidFill>
              </a:rPr>
              <a:t>工厂方法结构有什么缺点？</a:t>
            </a:r>
            <a:endParaRPr kumimoji="1" lang="zh-CN" altLang="en-US" sz="2400" b="1" dirty="0">
              <a:solidFill>
                <a:schemeClr val="tx1"/>
              </a:solidFill>
            </a:endParaRPr>
          </a:p>
        </p:txBody>
      </p:sp>
      <p:sp>
        <p:nvSpPr>
          <p:cNvPr id="16" name="内容占位符 2"/>
          <p:cNvSpPr>
            <a:spLocks noGrp="1"/>
          </p:cNvSpPr>
          <p:nvPr>
            <p:custDataLst>
              <p:tags r:id="rId7"/>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工厂方法</a:t>
            </a:r>
            <a:endParaRPr kumimoji="1" lang="zh-CN" altLang="en-US" sz="2800" dirty="0">
              <a:solidFill>
                <a:srgbClr val="034DA0"/>
              </a:solidFill>
            </a:endParaRPr>
          </a:p>
        </p:txBody>
      </p:sp>
      <p:sp>
        <p:nvSpPr>
          <p:cNvPr id="17" name="内容占位符 2"/>
          <p:cNvSpPr txBox="1"/>
          <p:nvPr>
            <p:custDataLst>
              <p:tags r:id="rId8"/>
            </p:custDataLst>
          </p:nvPr>
        </p:nvSpPr>
        <p:spPr>
          <a:xfrm>
            <a:off x="594208" y="2658572"/>
            <a:ext cx="8245627" cy="1120948"/>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每增加一种产品，就需要增加一个产品类及修改工厂类中创建产品对象的方法 </a:t>
            </a:r>
            <a:r>
              <a:rPr kumimoji="1" lang="en-US" altLang="zh-CN" sz="2400" b="1" dirty="0">
                <a:solidFill>
                  <a:schemeClr val="tx1"/>
                </a:solidFill>
              </a:rPr>
              <a:t>——</a:t>
            </a:r>
            <a:r>
              <a:rPr kumimoji="1" lang="zh-CN" altLang="en-US" sz="2400" b="1" dirty="0">
                <a:solidFill>
                  <a:schemeClr val="tx1">
                    <a:lumMod val="65000"/>
                    <a:lumOff val="35000"/>
                  </a:schemeClr>
                </a:solidFill>
              </a:rPr>
              <a:t> </a:t>
            </a:r>
            <a:r>
              <a:rPr kumimoji="1" lang="zh-CN" altLang="en-US" sz="2400" b="1" dirty="0">
                <a:solidFill>
                  <a:srgbClr val="034EA2"/>
                </a:solidFill>
              </a:rPr>
              <a:t>违背开闭原则 </a:t>
            </a:r>
            <a:r>
              <a:rPr kumimoji="1" lang="zh-CN" altLang="en-US" sz="2400" b="1" dirty="0">
                <a:solidFill>
                  <a:schemeClr val="tx1">
                    <a:lumMod val="65000"/>
                    <a:lumOff val="35000"/>
                  </a:schemeClr>
                </a:solidFill>
              </a:rPr>
              <a:t>。</a:t>
            </a:r>
            <a:endParaRPr kumimoji="1" lang="en-US" altLang="zh-CN" sz="2400" b="1" dirty="0">
              <a:solidFill>
                <a:schemeClr val="tx1">
                  <a:lumMod val="65000"/>
                  <a:lumOff val="35000"/>
                </a:schemeClr>
              </a:solidFill>
            </a:endParaRPr>
          </a:p>
        </p:txBody>
      </p:sp>
      <p:sp>
        <p:nvSpPr>
          <p:cNvPr id="18" name="内容占位符 2"/>
          <p:cNvSpPr txBox="1"/>
          <p:nvPr>
            <p:custDataLst>
              <p:tags r:id="rId9"/>
            </p:custDataLst>
          </p:nvPr>
        </p:nvSpPr>
        <p:spPr>
          <a:xfrm>
            <a:off x="628650" y="3820646"/>
            <a:ext cx="8245627" cy="1120948"/>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工厂类的职责包含了创建产品和选择产品的逻辑 </a:t>
            </a:r>
            <a:r>
              <a:rPr kumimoji="1" lang="en-US" altLang="zh-CN" sz="2400" b="1" dirty="0">
                <a:solidFill>
                  <a:schemeClr val="tx1"/>
                </a:solidFill>
              </a:rPr>
              <a:t>——</a:t>
            </a:r>
            <a:r>
              <a:rPr kumimoji="1" lang="zh-CN" altLang="en-US" sz="2400" b="1" dirty="0">
                <a:solidFill>
                  <a:schemeClr val="tx1"/>
                </a:solidFill>
              </a:rPr>
              <a:t> </a:t>
            </a:r>
            <a:r>
              <a:rPr kumimoji="1" lang="zh-CN" altLang="en-US" sz="2400" b="1" dirty="0">
                <a:solidFill>
                  <a:srgbClr val="034EA2"/>
                </a:solidFill>
              </a:rPr>
              <a:t>违背单一职责原则</a:t>
            </a:r>
            <a:r>
              <a:rPr kumimoji="1" lang="zh-CN" altLang="en-US" sz="2400" b="1" dirty="0">
                <a:solidFill>
                  <a:schemeClr val="tx1">
                    <a:lumMod val="65000"/>
                    <a:lumOff val="35000"/>
                  </a:schemeClr>
                </a:solidFill>
              </a:rPr>
              <a:t>。</a:t>
            </a:r>
            <a:endParaRPr kumimoji="1" lang="en-US" altLang="zh-CN" sz="2400" b="1" dirty="0">
              <a:solidFill>
                <a:schemeClr val="tx1">
                  <a:lumMod val="65000"/>
                  <a:lumOff val="35000"/>
                </a:schemeClr>
              </a:solidFill>
            </a:endParaRPr>
          </a:p>
        </p:txBody>
      </p:sp>
      <p:sp>
        <p:nvSpPr>
          <p:cNvPr id="20" name="内容占位符 2"/>
          <p:cNvSpPr txBox="1"/>
          <p:nvPr>
            <p:custDataLst>
              <p:tags r:id="rId10"/>
            </p:custDataLst>
          </p:nvPr>
        </p:nvSpPr>
        <p:spPr>
          <a:xfrm>
            <a:off x="630402" y="5030339"/>
            <a:ext cx="8245627" cy="1120948"/>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工厂类包含了创建所有产品的逻辑，这导致一旦工厂类发生变化，可能会影响到所有产品的创建 </a:t>
            </a:r>
            <a:r>
              <a:rPr kumimoji="1" lang="en-US" altLang="zh-CN" sz="2400" b="1" dirty="0">
                <a:solidFill>
                  <a:schemeClr val="tx1"/>
                </a:solidFill>
              </a:rPr>
              <a:t>——</a:t>
            </a:r>
            <a:r>
              <a:rPr kumimoji="1" lang="zh-CN" altLang="en-US" sz="2400" b="1" dirty="0">
                <a:solidFill>
                  <a:schemeClr val="tx1">
                    <a:lumMod val="65000"/>
                    <a:lumOff val="35000"/>
                  </a:schemeClr>
                </a:solidFill>
              </a:rPr>
              <a:t> </a:t>
            </a:r>
            <a:r>
              <a:rPr kumimoji="1" lang="zh-CN" altLang="en-US" sz="2400" b="1" dirty="0">
                <a:solidFill>
                  <a:srgbClr val="034EA2"/>
                </a:solidFill>
              </a:rPr>
              <a:t>耦合性</a:t>
            </a:r>
            <a:r>
              <a:rPr kumimoji="1" lang="zh-CN" altLang="en-US" sz="2400" b="1" dirty="0">
                <a:solidFill>
                  <a:schemeClr val="tx1">
                    <a:lumMod val="65000"/>
                    <a:lumOff val="35000"/>
                  </a:schemeClr>
                </a:solidFill>
              </a:rPr>
              <a:t>。</a:t>
            </a:r>
            <a:endParaRPr kumimoji="1" lang="en-US" altLang="zh-CN" sz="2400" b="1" dirty="0">
              <a:solidFill>
                <a:schemeClr val="tx1">
                  <a:lumMod val="65000"/>
                  <a:lumOff val="3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8" grpId="0"/>
      <p:bldP spid="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3.3</a:t>
            </a:r>
            <a:r>
              <a:rPr kumimoji="1" lang="zh-CN" altLang="en-US" dirty="0">
                <a:solidFill>
                  <a:schemeClr val="bg1"/>
                </a:solidFill>
              </a:rPr>
              <a:t> 工厂模式</a:t>
            </a:r>
            <a:r>
              <a:rPr kumimoji="1" lang="en-US" altLang="zh-CN" dirty="0">
                <a:solidFill>
                  <a:schemeClr val="bg1"/>
                </a:solidFill>
              </a:rPr>
              <a:t> </a:t>
            </a:r>
            <a:r>
              <a:rPr kumimoji="1" lang="en-US" altLang="zh-CN" sz="3200" dirty="0">
                <a:solidFill>
                  <a:schemeClr val="bg1"/>
                </a:solidFill>
              </a:rPr>
              <a:t>9/11</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sz="2800" dirty="0">
                <a:solidFill>
                  <a:srgbClr val="034DA0"/>
                </a:solidFill>
              </a:rPr>
              <a:t>抽象</a:t>
            </a:r>
            <a:r>
              <a:rPr kumimoji="1" lang="zh-CN" altLang="en-US" sz="2800" dirty="0">
                <a:solidFill>
                  <a:srgbClr val="034DA0"/>
                </a:solidFill>
              </a:rPr>
              <a:t>工厂</a:t>
            </a:r>
            <a:endParaRPr kumimoji="1" lang="zh-CN" altLang="en-US" sz="2800" dirty="0">
              <a:solidFill>
                <a:srgbClr val="034DA0"/>
              </a:solidFill>
            </a:endParaRPr>
          </a:p>
        </p:txBody>
      </p:sp>
      <p:sp>
        <p:nvSpPr>
          <p:cNvPr id="17" name="内容占位符 2"/>
          <p:cNvSpPr txBox="1"/>
          <p:nvPr>
            <p:custDataLst>
              <p:tags r:id="rId7"/>
            </p:custDataLst>
          </p:nvPr>
        </p:nvSpPr>
        <p:spPr>
          <a:xfrm>
            <a:off x="594208" y="1982810"/>
            <a:ext cx="8245627" cy="1120948"/>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使用</a:t>
            </a:r>
            <a:r>
              <a:rPr kumimoji="1" lang="zh-CN" altLang="en-US" sz="2400" b="1" dirty="0">
                <a:solidFill>
                  <a:srgbClr val="034DA0"/>
                </a:solidFill>
              </a:rPr>
              <a:t>继承机制</a:t>
            </a:r>
            <a:r>
              <a:rPr kumimoji="1" lang="zh-CN" altLang="en-US" sz="2400" b="1" dirty="0">
                <a:solidFill>
                  <a:schemeClr val="tx1"/>
                </a:solidFill>
              </a:rPr>
              <a:t>，把对象的创建</a:t>
            </a:r>
            <a:r>
              <a:rPr kumimoji="1" lang="zh-CN" altLang="en-US" sz="2400" b="1" dirty="0">
                <a:solidFill>
                  <a:srgbClr val="034DA0"/>
                </a:solidFill>
              </a:rPr>
              <a:t>委托给子类</a:t>
            </a:r>
            <a:r>
              <a:rPr kumimoji="1" lang="zh-CN" altLang="en-US" sz="2400" b="1" dirty="0">
                <a:solidFill>
                  <a:schemeClr val="tx1"/>
                </a:solidFill>
              </a:rPr>
              <a:t>，子类实现工厂方法来创建对象。</a:t>
            </a:r>
            <a:endParaRPr kumimoji="1" lang="zh-CN" altLang="en-US" sz="2400" b="1" dirty="0">
              <a:solidFill>
                <a:schemeClr val="tx1"/>
              </a:solidFill>
            </a:endParaRPr>
          </a:p>
        </p:txBody>
      </p:sp>
      <p:sp>
        <p:nvSpPr>
          <p:cNvPr id="7" name="内容占位符 2"/>
          <p:cNvSpPr txBox="1"/>
          <p:nvPr>
            <p:custDataLst>
              <p:tags r:id="rId8"/>
            </p:custDataLst>
          </p:nvPr>
        </p:nvSpPr>
        <p:spPr>
          <a:xfrm>
            <a:off x="594208" y="3201935"/>
            <a:ext cx="8245627" cy="1176020"/>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与工厂方法相比实现了</a:t>
            </a:r>
            <a:r>
              <a:rPr kumimoji="1" lang="zh-CN" altLang="en-US" sz="2400" b="1" dirty="0">
                <a:solidFill>
                  <a:srgbClr val="034EA2"/>
                </a:solidFill>
              </a:rPr>
              <a:t>可扩展</a:t>
            </a:r>
            <a:r>
              <a:rPr kumimoji="1" lang="zh-CN" altLang="en-US" sz="2400" b="1" dirty="0">
                <a:solidFill>
                  <a:schemeClr val="tx1"/>
                </a:solidFill>
              </a:rPr>
              <a:t>，应用于产品结构更复杂的场合。</a:t>
            </a:r>
            <a:endParaRPr kumimoji="1"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3.3</a:t>
            </a:r>
            <a:r>
              <a:rPr kumimoji="1" lang="zh-CN" altLang="en-US" dirty="0">
                <a:solidFill>
                  <a:schemeClr val="bg1"/>
                </a:solidFill>
              </a:rPr>
              <a:t> 工厂模式</a:t>
            </a:r>
            <a:r>
              <a:rPr kumimoji="1" lang="en-US" altLang="zh-CN" dirty="0">
                <a:solidFill>
                  <a:schemeClr val="bg1"/>
                </a:solidFill>
              </a:rPr>
              <a:t> </a:t>
            </a:r>
            <a:r>
              <a:rPr kumimoji="1" lang="en-US" altLang="zh-CN" sz="3200" dirty="0">
                <a:solidFill>
                  <a:schemeClr val="bg1"/>
                </a:solidFill>
              </a:rPr>
              <a:t>10/11</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sz="2800" dirty="0">
                <a:solidFill>
                  <a:srgbClr val="034DA0"/>
                </a:solidFill>
              </a:rPr>
              <a:t>抽象</a:t>
            </a:r>
            <a:r>
              <a:rPr kumimoji="1" lang="zh-CN" altLang="en-US" sz="2800" dirty="0">
                <a:solidFill>
                  <a:srgbClr val="034DA0"/>
                </a:solidFill>
              </a:rPr>
              <a:t>工厂特点</a:t>
            </a:r>
            <a:endParaRPr kumimoji="1" lang="zh-CN" altLang="en-US" sz="2800" dirty="0">
              <a:solidFill>
                <a:srgbClr val="034DA0"/>
              </a:solidFill>
            </a:endParaRPr>
          </a:p>
        </p:txBody>
      </p:sp>
      <p:sp>
        <p:nvSpPr>
          <p:cNvPr id="17" name="内容占位符 2"/>
          <p:cNvSpPr txBox="1"/>
          <p:nvPr>
            <p:custDataLst>
              <p:tags r:id="rId7"/>
            </p:custDataLst>
          </p:nvPr>
        </p:nvSpPr>
        <p:spPr>
          <a:xfrm>
            <a:off x="594208" y="1982810"/>
            <a:ext cx="8245627" cy="1176020"/>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抽象工厂模式新引入了</a:t>
            </a:r>
            <a:r>
              <a:rPr kumimoji="1" lang="zh-CN" altLang="en-US" sz="2400" b="1" dirty="0">
                <a:solidFill>
                  <a:srgbClr val="034EA2"/>
                </a:solidFill>
              </a:rPr>
              <a:t>抽象工厂类</a:t>
            </a:r>
            <a:r>
              <a:rPr kumimoji="1" lang="zh-CN" altLang="en-US" sz="2400" b="1" dirty="0">
                <a:solidFill>
                  <a:schemeClr val="tx1"/>
                </a:solidFill>
              </a:rPr>
              <a:t>，抽象工厂可以是接口、抽象类或者具体类 。</a:t>
            </a:r>
            <a:endParaRPr kumimoji="1" lang="zh-CN" altLang="en-US" sz="2400" b="1" dirty="0">
              <a:solidFill>
                <a:schemeClr val="tx1"/>
              </a:solidFill>
            </a:endParaRPr>
          </a:p>
        </p:txBody>
      </p:sp>
      <p:sp>
        <p:nvSpPr>
          <p:cNvPr id="7" name="内容占位符 2"/>
          <p:cNvSpPr txBox="1"/>
          <p:nvPr>
            <p:custDataLst>
              <p:tags r:id="rId8"/>
            </p:custDataLst>
          </p:nvPr>
        </p:nvSpPr>
        <p:spPr>
          <a:xfrm>
            <a:off x="594208" y="3165988"/>
            <a:ext cx="8245627" cy="1120948"/>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由工厂父类定义公共实现接口，再将创建产品对象的逻辑封装在工厂子类的方法中，遵循了</a:t>
            </a:r>
            <a:r>
              <a:rPr kumimoji="1" lang="zh-CN" altLang="en-US" sz="2400" b="1" dirty="0">
                <a:solidFill>
                  <a:srgbClr val="034EA2"/>
                </a:solidFill>
              </a:rPr>
              <a:t>开闭原则</a:t>
            </a:r>
            <a:r>
              <a:rPr kumimoji="1" lang="zh-CN" altLang="en-US" sz="2400" b="1" dirty="0">
                <a:solidFill>
                  <a:schemeClr val="tx1">
                    <a:lumMod val="65000"/>
                    <a:lumOff val="35000"/>
                  </a:schemeClr>
                </a:solidFill>
              </a:rPr>
              <a:t>。 </a:t>
            </a:r>
            <a:endParaRPr kumimoji="1" lang="en-US" altLang="zh-CN" sz="2400" b="1" dirty="0">
              <a:solidFill>
                <a:schemeClr val="tx1">
                  <a:lumMod val="65000"/>
                  <a:lumOff val="35000"/>
                </a:schemeClr>
              </a:solidFill>
            </a:endParaRPr>
          </a:p>
        </p:txBody>
      </p:sp>
      <p:sp>
        <p:nvSpPr>
          <p:cNvPr id="9" name="内容占位符 2"/>
          <p:cNvSpPr txBox="1"/>
          <p:nvPr>
            <p:custDataLst>
              <p:tags r:id="rId9"/>
            </p:custDataLst>
          </p:nvPr>
        </p:nvSpPr>
        <p:spPr>
          <a:xfrm>
            <a:off x="628650" y="4349166"/>
            <a:ext cx="8245627" cy="1120948"/>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与简单工厂相比实现了</a:t>
            </a:r>
            <a:r>
              <a:rPr kumimoji="1" lang="zh-CN" altLang="en-US" sz="2400" b="1" dirty="0">
                <a:solidFill>
                  <a:srgbClr val="034EA2"/>
                </a:solidFill>
              </a:rPr>
              <a:t>可扩展</a:t>
            </a:r>
            <a:r>
              <a:rPr kumimoji="1" lang="zh-CN" altLang="en-US" sz="2400" b="1" dirty="0">
                <a:solidFill>
                  <a:schemeClr val="tx1"/>
                </a:solidFill>
              </a:rPr>
              <a:t>，应用于产品结构更复杂的场合。</a:t>
            </a:r>
            <a:endParaRPr kumimoji="1"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7" grpId="0"/>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3.3</a:t>
            </a:r>
            <a:r>
              <a:rPr kumimoji="1" lang="zh-CN" altLang="en-US" dirty="0">
                <a:solidFill>
                  <a:schemeClr val="bg1"/>
                </a:solidFill>
              </a:rPr>
              <a:t> 工厂模式</a:t>
            </a:r>
            <a:r>
              <a:rPr kumimoji="1" lang="en-US" altLang="zh-CN" dirty="0">
                <a:solidFill>
                  <a:schemeClr val="bg1"/>
                </a:solidFill>
              </a:rPr>
              <a:t> </a:t>
            </a:r>
            <a:r>
              <a:rPr kumimoji="1" lang="en-US" altLang="zh-CN" sz="3200" dirty="0">
                <a:solidFill>
                  <a:schemeClr val="bg1"/>
                </a:solidFill>
              </a:rPr>
              <a:t>11/11</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sz="2800" dirty="0">
                <a:solidFill>
                  <a:srgbClr val="034DA0"/>
                </a:solidFill>
              </a:rPr>
              <a:t>抽象</a:t>
            </a:r>
            <a:r>
              <a:rPr kumimoji="1" lang="zh-CN" altLang="en-US" sz="2800" dirty="0">
                <a:solidFill>
                  <a:srgbClr val="034DA0"/>
                </a:solidFill>
              </a:rPr>
              <a:t>工厂结构</a:t>
            </a:r>
            <a:endParaRPr kumimoji="1" lang="zh-CN" altLang="en-US" sz="2800" dirty="0">
              <a:solidFill>
                <a:srgbClr val="034DA0"/>
              </a:solidFill>
            </a:endParaRPr>
          </a:p>
        </p:txBody>
      </p:sp>
      <p:graphicFrame>
        <p:nvGraphicFramePr>
          <p:cNvPr id="21" name="对象 20"/>
          <p:cNvGraphicFramePr/>
          <p:nvPr>
            <p:custDataLst>
              <p:tags r:id="rId7"/>
            </p:custDataLst>
          </p:nvPr>
        </p:nvGraphicFramePr>
        <p:xfrm>
          <a:off x="170180" y="2006600"/>
          <a:ext cx="8836025" cy="4119245"/>
        </p:xfrm>
        <a:graphic>
          <a:graphicData uri="http://schemas.openxmlformats.org/presentationml/2006/ole">
            <mc:AlternateContent xmlns:mc="http://schemas.openxmlformats.org/markup-compatibility/2006">
              <mc:Choice xmlns:v="urn:schemas-microsoft-com:vml" Requires="v">
                <p:oleObj spid="_x0000_s22" name="" r:id="rId8" imgW="5382260" imgH="2520315" progId="Visio.Drawing.15">
                  <p:embed/>
                </p:oleObj>
              </mc:Choice>
              <mc:Fallback>
                <p:oleObj name="" r:id="rId8" imgW="5382260" imgH="2520315" progId="Visio.Drawing.15">
                  <p:embed/>
                  <p:pic>
                    <p:nvPicPr>
                      <p:cNvPr id="0" name="图片 21"/>
                      <p:cNvPicPr/>
                      <p:nvPr/>
                    </p:nvPicPr>
                    <p:blipFill>
                      <a:blip r:embed="rId9"/>
                      <a:stretch>
                        <a:fillRect/>
                      </a:stretch>
                    </p:blipFill>
                    <p:spPr>
                      <a:xfrm>
                        <a:off x="170180" y="2006600"/>
                        <a:ext cx="8836025" cy="4119245"/>
                      </a:xfrm>
                      <a:prstGeom prst="rect">
                        <a:avLst/>
                      </a:prstGeom>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3.3</a:t>
            </a:r>
            <a:r>
              <a:rPr kumimoji="1" lang="zh-CN" altLang="en-US" dirty="0">
                <a:solidFill>
                  <a:schemeClr val="bg1"/>
                </a:solidFill>
              </a:rPr>
              <a:t> 工厂模式</a:t>
            </a:r>
            <a:r>
              <a:rPr kumimoji="1" lang="en-US" altLang="zh-CN" dirty="0">
                <a:solidFill>
                  <a:schemeClr val="bg1"/>
                </a:solidFill>
              </a:rPr>
              <a:t> </a:t>
            </a:r>
            <a:r>
              <a:rPr kumimoji="1" lang="en-US" altLang="zh-CN" sz="3200" dirty="0">
                <a:solidFill>
                  <a:schemeClr val="bg1"/>
                </a:solidFill>
              </a:rPr>
              <a:t>11/11</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sz="2800" dirty="0">
                <a:solidFill>
                  <a:srgbClr val="034DA0"/>
                </a:solidFill>
              </a:rPr>
              <a:t>抽象</a:t>
            </a:r>
            <a:r>
              <a:rPr kumimoji="1" lang="zh-CN" altLang="en-US" sz="2800" dirty="0">
                <a:solidFill>
                  <a:srgbClr val="034DA0"/>
                </a:solidFill>
              </a:rPr>
              <a:t>工厂结构</a:t>
            </a:r>
            <a:endParaRPr kumimoji="1" lang="zh-CN" altLang="en-US" sz="2800" dirty="0">
              <a:solidFill>
                <a:srgbClr val="034DA0"/>
              </a:solidFill>
            </a:endParaRPr>
          </a:p>
        </p:txBody>
      </p:sp>
      <p:graphicFrame>
        <p:nvGraphicFramePr>
          <p:cNvPr id="7" name="对象 6"/>
          <p:cNvGraphicFramePr/>
          <p:nvPr>
            <p:custDataLst>
              <p:tags r:id="rId7"/>
            </p:custDataLst>
          </p:nvPr>
        </p:nvGraphicFramePr>
        <p:xfrm>
          <a:off x="212725" y="1875790"/>
          <a:ext cx="8705215" cy="4497705"/>
        </p:xfrm>
        <a:graphic>
          <a:graphicData uri="http://schemas.openxmlformats.org/presentationml/2006/ole">
            <mc:AlternateContent xmlns:mc="http://schemas.openxmlformats.org/markup-compatibility/2006">
              <mc:Choice xmlns:v="urn:schemas-microsoft-com:vml" Requires="v">
                <p:oleObj spid="_x0000_s9" name="" r:id="rId8" imgW="6805930" imgH="3510280" progId="Visio.Drawing.15">
                  <p:embed/>
                </p:oleObj>
              </mc:Choice>
              <mc:Fallback>
                <p:oleObj name="" r:id="rId8" imgW="6805930" imgH="3510280" progId="Visio.Drawing.15">
                  <p:embed/>
                  <p:pic>
                    <p:nvPicPr>
                      <p:cNvPr id="0" name="图片 8"/>
                      <p:cNvPicPr/>
                      <p:nvPr/>
                    </p:nvPicPr>
                    <p:blipFill>
                      <a:blip r:embed="rId9"/>
                      <a:stretch>
                        <a:fillRect/>
                      </a:stretch>
                    </p:blipFill>
                    <p:spPr>
                      <a:xfrm>
                        <a:off x="212725" y="1875790"/>
                        <a:ext cx="8705215" cy="4497705"/>
                      </a:xfrm>
                      <a:prstGeom prst="rect">
                        <a:avLst/>
                      </a:prstGeom>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0048" y="2067659"/>
            <a:ext cx="7747687" cy="4043822"/>
          </a:xfrm>
        </p:spPr>
        <p:txBody>
          <a:bodyPr>
            <a:noAutofit/>
          </a:bodyPr>
          <a:lstStyle/>
          <a:p>
            <a:pPr marL="0" algn="l">
              <a:lnSpc>
                <a:spcPct val="130000"/>
              </a:lnSpc>
              <a:buClrTx/>
              <a:buSzTx/>
              <a:buNone/>
            </a:pPr>
            <a:r>
              <a:rPr kumimoji="1" lang="en-US" altLang="zh-CN" sz="2800" dirty="0">
                <a:solidFill>
                  <a:schemeClr val="tx1"/>
                </a:solidFill>
                <a:latin typeface="+mn-ea"/>
                <a:cs typeface="+mn-ea"/>
                <a:sym typeface="+mn-ea"/>
              </a:rPr>
              <a:t>3.1 设计模式概述</a:t>
            </a:r>
            <a:endParaRPr kumimoji="1" lang="en-US" altLang="zh-CN" sz="2800" dirty="0">
              <a:solidFill>
                <a:schemeClr val="tx1"/>
              </a:solidFill>
              <a:latin typeface="+mn-ea"/>
              <a:cs typeface="+mn-ea"/>
            </a:endParaRPr>
          </a:p>
          <a:p>
            <a:pPr marL="0" indent="0">
              <a:lnSpc>
                <a:spcPct val="130000"/>
              </a:lnSpc>
              <a:buNone/>
            </a:pPr>
            <a:r>
              <a:rPr kumimoji="1" lang="en-US" altLang="zh-CN" sz="2800" dirty="0">
                <a:solidFill>
                  <a:schemeClr val="tx1"/>
                </a:solidFill>
                <a:latin typeface="+mn-ea"/>
                <a:cs typeface="+mn-ea"/>
                <a:sym typeface="+mn-ea"/>
              </a:rPr>
              <a:t>3.2 </a:t>
            </a:r>
            <a:r>
              <a:rPr kumimoji="1" lang="zh-CN" altLang="en-US" sz="2800" dirty="0">
                <a:solidFill>
                  <a:schemeClr val="tx1"/>
                </a:solidFill>
                <a:latin typeface="+mn-ea"/>
                <a:cs typeface="+mn-ea"/>
                <a:sym typeface="+mn-ea"/>
              </a:rPr>
              <a:t>单例模式</a:t>
            </a:r>
            <a:endParaRPr kumimoji="1" lang="zh-CN" altLang="en-US" sz="2800" dirty="0">
              <a:solidFill>
                <a:schemeClr val="tx1"/>
              </a:solidFill>
              <a:latin typeface="+mn-ea"/>
              <a:cs typeface="+mn-ea"/>
            </a:endParaRPr>
          </a:p>
          <a:p>
            <a:pPr marL="0" algn="l">
              <a:lnSpc>
                <a:spcPct val="130000"/>
              </a:lnSpc>
              <a:buClrTx/>
              <a:buSzTx/>
              <a:buNone/>
            </a:pPr>
            <a:r>
              <a:rPr kumimoji="1" lang="en-US" altLang="zh-CN" sz="2800" dirty="0">
                <a:solidFill>
                  <a:schemeClr val="tx1"/>
                </a:solidFill>
                <a:latin typeface="+mn-ea"/>
                <a:cs typeface="+mn-ea"/>
                <a:sym typeface="+mn-ea"/>
              </a:rPr>
              <a:t>3.3 工厂模式</a:t>
            </a:r>
            <a:endParaRPr kumimoji="1" lang="en-US" altLang="zh-CN" sz="2800" dirty="0">
              <a:solidFill>
                <a:schemeClr val="tx1"/>
              </a:solidFill>
              <a:latin typeface="+mn-ea"/>
              <a:cs typeface="+mn-ea"/>
              <a:sym typeface="+mn-ea"/>
            </a:endParaRPr>
          </a:p>
          <a:p>
            <a:pPr marL="0" algn="l">
              <a:lnSpc>
                <a:spcPct val="130000"/>
              </a:lnSpc>
              <a:buClrTx/>
              <a:buSzTx/>
              <a:buNone/>
            </a:pPr>
            <a:r>
              <a:rPr kumimoji="1" lang="en-US" altLang="zh-CN" sz="2800" dirty="0">
                <a:solidFill>
                  <a:srgbClr val="034EA2"/>
                </a:solidFill>
                <a:latin typeface="+mn-ea"/>
                <a:cs typeface="+mn-ea"/>
                <a:sym typeface="+mn-ea"/>
              </a:rPr>
              <a:t>3.4 适配器模式</a:t>
            </a:r>
            <a:endParaRPr kumimoji="1" lang="en-US" altLang="zh-CN" sz="2800" dirty="0">
              <a:solidFill>
                <a:srgbClr val="034EA2"/>
              </a:solidFill>
              <a:latin typeface="+mn-ea"/>
              <a:cs typeface="+mn-ea"/>
            </a:endParaRPr>
          </a:p>
          <a:p>
            <a:pPr marL="0" indent="0">
              <a:lnSpc>
                <a:spcPct val="130000"/>
              </a:lnSpc>
              <a:buNone/>
            </a:pPr>
            <a:r>
              <a:rPr kumimoji="1" lang="en-US" altLang="zh-CN" sz="2800" dirty="0">
                <a:solidFill>
                  <a:schemeClr val="tx1"/>
                </a:solidFill>
                <a:latin typeface="+mn-ea"/>
                <a:cs typeface="+mn-ea"/>
                <a:sym typeface="+mn-ea"/>
              </a:rPr>
              <a:t>3.5</a:t>
            </a:r>
            <a:r>
              <a:rPr kumimoji="1" lang="zh-CN" altLang="en-US" sz="2800" dirty="0">
                <a:solidFill>
                  <a:schemeClr val="tx1"/>
                </a:solidFill>
                <a:latin typeface="+mn-ea"/>
                <a:cs typeface="+mn-ea"/>
                <a:sym typeface="+mn-ea"/>
              </a:rPr>
              <a:t> 策略模式</a:t>
            </a:r>
            <a:endParaRPr kumimoji="1" lang="en-US" altLang="zh-CN" sz="2800" dirty="0">
              <a:solidFill>
                <a:schemeClr val="tx1"/>
              </a:solidFill>
              <a:latin typeface="+mn-ea"/>
              <a:cs typeface="+mn-ea"/>
            </a:endParaRPr>
          </a:p>
          <a:p>
            <a:pPr marL="0" indent="0">
              <a:lnSpc>
                <a:spcPct val="130000"/>
              </a:lnSpc>
              <a:buNone/>
            </a:pPr>
            <a:r>
              <a:rPr kumimoji="1" lang="en-US" altLang="zh-CN" sz="2800" dirty="0">
                <a:solidFill>
                  <a:schemeClr val="tx1"/>
                </a:solidFill>
                <a:latin typeface="+mn-ea"/>
                <a:cs typeface="+mn-ea"/>
                <a:sym typeface="+mn-ea"/>
              </a:rPr>
              <a:t>3.6</a:t>
            </a:r>
            <a:r>
              <a:rPr kumimoji="1" lang="zh-CN" altLang="en-US" sz="2800" dirty="0">
                <a:solidFill>
                  <a:schemeClr val="tx1"/>
                </a:solidFill>
                <a:latin typeface="+mn-ea"/>
                <a:cs typeface="+mn-ea"/>
                <a:sym typeface="+mn-ea"/>
              </a:rPr>
              <a:t> 观察者模式</a:t>
            </a:r>
            <a:endParaRPr kumimoji="1" lang="zh-CN" altLang="en-US" sz="2800" dirty="0">
              <a:solidFill>
                <a:schemeClr val="tx1"/>
              </a:solidFill>
              <a:latin typeface="+mn-ea"/>
              <a:cs typeface="+mn-ea"/>
              <a:sym typeface="+mn-ea"/>
            </a:endParaRPr>
          </a:p>
        </p:txBody>
      </p:sp>
      <p:sp>
        <p:nvSpPr>
          <p:cNvPr id="7" name="矩形 6"/>
          <p:cNvSpPr/>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2" name="标题 1"/>
          <p:cNvSpPr>
            <a:spLocks noGrp="1"/>
          </p:cNvSpPr>
          <p:nvPr>
            <p:ph type="title"/>
          </p:nvPr>
        </p:nvSpPr>
        <p:spPr>
          <a:xfrm>
            <a:off x="137466" y="334388"/>
            <a:ext cx="2400300" cy="510778"/>
          </a:xfrm>
        </p:spPr>
        <p:txBody>
          <a:bodyPr>
            <a:noAutofit/>
          </a:bodyPr>
          <a:lstStyle/>
          <a:p>
            <a:r>
              <a:rPr kumimoji="1" lang="zh-CN" altLang="en-US" sz="3600" b="1" dirty="0">
                <a:solidFill>
                  <a:schemeClr val="bg1"/>
                </a:solidFill>
                <a:latin typeface="+mn-ea"/>
                <a:ea typeface="+mn-ea"/>
              </a:rPr>
              <a:t>目录</a:t>
            </a:r>
            <a:endParaRPr kumimoji="1" lang="zh-CN" altLang="en-US" sz="3600" b="1" dirty="0">
              <a:solidFill>
                <a:schemeClr val="bg1"/>
              </a:solidFill>
              <a:latin typeface="+mn-ea"/>
              <a:ea typeface="+mn-ea"/>
            </a:endParaRPr>
          </a:p>
        </p:txBody>
      </p:sp>
      <p:pic>
        <p:nvPicPr>
          <p:cNvPr id="8" name="西北工业大学"/>
          <p:cNvPicPr>
            <a:picLocks noChangeAspect="1"/>
          </p:cNvPicPr>
          <p:nvPr/>
        </p:nvPicPr>
        <p:blipFill>
          <a:blip r:embed="rId1" cstate="screen"/>
          <a:stretch>
            <a:fillRect/>
          </a:stretch>
        </p:blipFill>
        <p:spPr>
          <a:xfrm>
            <a:off x="7476490" y="417830"/>
            <a:ext cx="1363345" cy="342900"/>
          </a:xfrm>
          <a:prstGeom prst="rect">
            <a:avLst/>
          </a:prstGeom>
        </p:spPr>
      </p:pic>
      <p:pic>
        <p:nvPicPr>
          <p:cNvPr id="9" name="校徽"/>
          <p:cNvPicPr>
            <a:picLocks noChangeAspect="1"/>
          </p:cNvPicPr>
          <p:nvPr/>
        </p:nvPicPr>
        <p:blipFill>
          <a:blip r:embed="rId2" cstate="screen"/>
          <a:stretch>
            <a:fillRect/>
          </a:stretch>
        </p:blipFill>
        <p:spPr>
          <a:xfrm>
            <a:off x="6868160" y="342900"/>
            <a:ext cx="431800" cy="431800"/>
          </a:xfrm>
          <a:prstGeom prst="rect">
            <a:avLst/>
          </a:prstGeom>
        </p:spPr>
      </p:pic>
      <p:sp>
        <p:nvSpPr>
          <p:cNvPr id="11" name="文本框 10"/>
          <p:cNvSpPr txBox="1"/>
          <p:nvPr/>
        </p:nvSpPr>
        <p:spPr>
          <a:xfrm>
            <a:off x="767663" y="1139105"/>
            <a:ext cx="3199915" cy="584775"/>
          </a:xfrm>
          <a:prstGeom prst="rect">
            <a:avLst/>
          </a:prstGeom>
          <a:noFill/>
        </p:spPr>
        <p:txBody>
          <a:bodyPr wrap="none" rtlCol="0">
            <a:spAutoFit/>
          </a:bodyPr>
          <a:lstStyle/>
          <a:p>
            <a:r>
              <a:rPr kumimoji="1" lang="en-US" altLang="zh-CN" sz="3200" b="1" dirty="0">
                <a:solidFill>
                  <a:srgbClr val="034EA2"/>
                </a:solidFill>
                <a:latin typeface="微软雅黑" panose="020B0503020204020204" charset="-122"/>
                <a:ea typeface="微软雅黑" panose="020B0503020204020204" charset="-122"/>
                <a:cs typeface="微软雅黑" panose="020B0503020204020204" charset="-122"/>
              </a:rPr>
              <a:t>Unit 3</a:t>
            </a:r>
            <a:r>
              <a:rPr kumimoji="1" lang="zh-CN" altLang="en-US" sz="3200" b="1" dirty="0">
                <a:solidFill>
                  <a:srgbClr val="034EA2"/>
                </a:solidFill>
                <a:latin typeface="微软雅黑" panose="020B0503020204020204" charset="-122"/>
                <a:ea typeface="微软雅黑" panose="020B0503020204020204" charset="-122"/>
                <a:cs typeface="微软雅黑" panose="020B0503020204020204" charset="-122"/>
              </a:rPr>
              <a:t> 设计模式</a:t>
            </a:r>
            <a:endParaRPr kumimoji="1" lang="zh-CN" altLang="en-US" sz="3200" b="1" dirty="0">
              <a:solidFill>
                <a:srgbClr val="034EA2"/>
              </a:solidFill>
              <a:latin typeface="微软雅黑" panose="020B0503020204020204" charset="-122"/>
              <a:ea typeface="微软雅黑" panose="020B0503020204020204" charset="-122"/>
              <a:cs typeface="微软雅黑" panose="020B0503020204020204" charset="-122"/>
            </a:endParaRPr>
          </a:p>
        </p:txBody>
      </p:sp>
      <p:cxnSp>
        <p:nvCxnSpPr>
          <p:cNvPr id="13" name="直线连接符 12"/>
          <p:cNvCxnSpPr/>
          <p:nvPr/>
        </p:nvCxnSpPr>
        <p:spPr>
          <a:xfrm>
            <a:off x="850848" y="1936216"/>
            <a:ext cx="7298055" cy="5080"/>
          </a:xfrm>
          <a:prstGeom prst="line">
            <a:avLst/>
          </a:prstGeom>
          <a:ln w="19050">
            <a:solidFill>
              <a:srgbClr val="034DA0"/>
            </a:solidFill>
          </a:ln>
        </p:spPr>
        <p:style>
          <a:lnRef idx="1">
            <a:schemeClr val="accent1"/>
          </a:lnRef>
          <a:fillRef idx="0">
            <a:schemeClr val="accent1"/>
          </a:fillRef>
          <a:effectRef idx="0">
            <a:schemeClr val="accent1"/>
          </a:effectRef>
          <a:fontRef idx="minor">
            <a:schemeClr val="tx1"/>
          </a:fontRef>
        </p:style>
      </p:cxnSp>
      <p:sp>
        <p:nvSpPr>
          <p:cNvPr id="12" name="日期占位符 11"/>
          <p:cNvSpPr>
            <a:spLocks noGrp="1"/>
          </p:cNvSpPr>
          <p:nvPr>
            <p:ph type="dt" sz="half" idx="10"/>
            <p:custDataLst>
              <p:tags r:id="rId3"/>
            </p:custDataLst>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14" name="页脚占位符 13"/>
          <p:cNvSpPr>
            <a:spLocks noGrp="1"/>
          </p:cNvSpPr>
          <p:nvPr>
            <p:ph type="ftr" sz="quarter" idx="11"/>
            <p:custDataLst>
              <p:tags r:id="rId4"/>
            </p:custDataLst>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15" name="灯片编号占位符 14"/>
          <p:cNvSpPr>
            <a:spLocks noGrp="1"/>
          </p:cNvSpPr>
          <p:nvPr>
            <p:ph type="sldNum" sz="quarter" idx="12"/>
            <p:custDataLst>
              <p:tags r:id="rId5"/>
            </p:custDataLst>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cxnSp>
        <p:nvCxnSpPr>
          <p:cNvPr id="16" name="直线连接符 9"/>
          <p:cNvCxnSpPr/>
          <p:nvPr>
            <p:custDataLst>
              <p:tags r:id="rId6"/>
            </p:custDataLst>
          </p:nvPr>
        </p:nvCxnSpPr>
        <p:spPr>
          <a:xfrm>
            <a:off x="0" y="6333977"/>
            <a:ext cx="9144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3.4</a:t>
            </a:r>
            <a:r>
              <a:rPr kumimoji="1" lang="zh-CN" altLang="en-US" dirty="0">
                <a:solidFill>
                  <a:schemeClr val="bg1"/>
                </a:solidFill>
              </a:rPr>
              <a:t> 适配器模式</a:t>
            </a:r>
            <a:r>
              <a:rPr kumimoji="1" lang="en-US" altLang="zh-CN" dirty="0">
                <a:solidFill>
                  <a:schemeClr val="bg1"/>
                </a:solidFill>
              </a:rPr>
              <a:t> </a:t>
            </a:r>
            <a:r>
              <a:rPr kumimoji="1" lang="en-US" altLang="zh-CN" sz="3200" dirty="0">
                <a:solidFill>
                  <a:schemeClr val="bg1"/>
                </a:solidFill>
              </a:rPr>
              <a:t>1/9</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问题</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1268" name="Picture 4" descr="英式插座86型香港插座面板新加坡马来西亚英国港版英规英标插座【图片价格品牌评论】-京东"/>
          <p:cNvPicPr>
            <a:picLocks noChangeAspect="1" noChangeArrowheads="1"/>
          </p:cNvPicPr>
          <p:nvPr/>
        </p:nvPicPr>
        <p:blipFill rotWithShape="1">
          <a:blip r:embed="rId7">
            <a:extLst>
              <a:ext uri="{28A0092B-C50C-407E-A947-70E740481C1C}">
                <a14:useLocalDpi xmlns:a14="http://schemas.microsoft.com/office/drawing/2010/main" val="0"/>
              </a:ext>
            </a:extLst>
          </a:blip>
          <a:srcRect l="20726" t="23188" r="19916" b="16232"/>
          <a:stretch>
            <a:fillRect/>
          </a:stretch>
        </p:blipFill>
        <p:spPr bwMode="auto">
          <a:xfrm>
            <a:off x="677232" y="3429000"/>
            <a:ext cx="1960235" cy="2000558"/>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三角插头的长脚与用电器的金属外壳相连吗_齐家网"/>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6358" y="3582295"/>
            <a:ext cx="2587203" cy="1847263"/>
          </a:xfrm>
          <a:prstGeom prst="rect">
            <a:avLst/>
          </a:prstGeom>
          <a:noFill/>
          <a:extLst>
            <a:ext uri="{909E8E84-426E-40DD-AFC4-6F175D3DCCD1}">
              <a14:hiddenFill xmlns:a14="http://schemas.microsoft.com/office/drawing/2010/main">
                <a:solidFill>
                  <a:srgbClr val="FFFFFF"/>
                </a:solidFill>
              </a14:hiddenFill>
            </a:ext>
          </a:extLst>
        </p:spPr>
      </p:pic>
      <p:sp>
        <p:nvSpPr>
          <p:cNvPr id="10" name="左箭头 9"/>
          <p:cNvSpPr/>
          <p:nvPr/>
        </p:nvSpPr>
        <p:spPr>
          <a:xfrm>
            <a:off x="3047585" y="4091348"/>
            <a:ext cx="2527024" cy="675861"/>
          </a:xfrm>
          <a:prstGeom prst="leftArrow">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1266" name="Picture 2" descr="英标插头一转一新加坡英国等(901E) 港版英标转换器中国香港充电器转换插头英转中插座港式转换头视频介绍_英标插头"/>
          <p:cNvPicPr>
            <a:picLocks noChangeAspect="1" noChangeArrowheads="1"/>
          </p:cNvPicPr>
          <p:nvPr/>
        </p:nvPicPr>
        <p:blipFill rotWithShape="1">
          <a:blip r:embed="rId9">
            <a:extLst>
              <a:ext uri="{28A0092B-C50C-407E-A947-70E740481C1C}">
                <a14:useLocalDpi xmlns:a14="http://schemas.microsoft.com/office/drawing/2010/main" val="0"/>
              </a:ext>
            </a:extLst>
          </a:blip>
          <a:srcRect l="10290" t="22754" r="11739" b="23334"/>
          <a:stretch>
            <a:fillRect/>
          </a:stretch>
        </p:blipFill>
        <p:spPr bwMode="auto">
          <a:xfrm>
            <a:off x="3386137" y="2766652"/>
            <a:ext cx="2127401" cy="1470992"/>
          </a:xfrm>
          <a:prstGeom prst="rect">
            <a:avLst/>
          </a:prstGeom>
          <a:noFill/>
          <a:extLst>
            <a:ext uri="{909E8E84-426E-40DD-AFC4-6F175D3DCCD1}">
              <a14:hiddenFill xmlns:a14="http://schemas.microsoft.com/office/drawing/2010/main">
                <a:solidFill>
                  <a:srgbClr val="FFFFFF"/>
                </a:solidFill>
              </a14:hiddenFill>
            </a:ext>
          </a:extLst>
        </p:spPr>
      </p:pic>
      <p:sp>
        <p:nvSpPr>
          <p:cNvPr id="12" name="内容占位符 2"/>
          <p:cNvSpPr txBox="1"/>
          <p:nvPr>
            <p:custDataLst>
              <p:tags r:id="rId10"/>
            </p:custDataLst>
          </p:nvPr>
        </p:nvSpPr>
        <p:spPr>
          <a:xfrm>
            <a:off x="569912" y="1966416"/>
            <a:ext cx="8036560" cy="566950"/>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a:solidFill>
                  <a:schemeClr val="tx1"/>
                </a:solidFill>
              </a:rPr>
              <a:t>这个插头该如何插进去？</a:t>
            </a:r>
            <a:endParaRPr kumimoji="1"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3.4</a:t>
            </a:r>
            <a:r>
              <a:rPr kumimoji="1" lang="zh-CN" altLang="en-US" dirty="0">
                <a:solidFill>
                  <a:schemeClr val="bg1"/>
                </a:solidFill>
              </a:rPr>
              <a:t> 适配器模式</a:t>
            </a:r>
            <a:r>
              <a:rPr kumimoji="1" lang="en-US" altLang="zh-CN" dirty="0">
                <a:solidFill>
                  <a:schemeClr val="bg1"/>
                </a:solidFill>
              </a:rPr>
              <a:t> </a:t>
            </a:r>
            <a:r>
              <a:rPr kumimoji="1" lang="en-US" altLang="zh-CN" sz="3200" dirty="0">
                <a:solidFill>
                  <a:schemeClr val="bg1"/>
                </a:solidFill>
              </a:rPr>
              <a:t>2/9</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问题</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custDataLst>
              <p:tags r:id="rId7"/>
            </p:custDataLst>
          </p:nvPr>
        </p:nvSpPr>
        <p:spPr>
          <a:xfrm>
            <a:off x="537528" y="2047667"/>
            <a:ext cx="8036560" cy="2782941"/>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a:solidFill>
                  <a:schemeClr val="tx1"/>
                </a:solidFill>
              </a:rPr>
              <a:t>在程序员编码中，也经常会碰到这样的情况。某一项目的功能，要通过接口</a:t>
            </a:r>
            <a:r>
              <a:rPr lang="en-US" altLang="zh-CN" sz="2400" b="1">
                <a:solidFill>
                  <a:schemeClr val="tx1"/>
                </a:solidFill>
              </a:rPr>
              <a:t>A</a:t>
            </a:r>
            <a:r>
              <a:rPr lang="zh-CN" altLang="en-US" sz="2400" b="1">
                <a:solidFill>
                  <a:schemeClr val="tx1"/>
                </a:solidFill>
              </a:rPr>
              <a:t>实现，而关键方法却在接口</a:t>
            </a:r>
            <a:r>
              <a:rPr lang="en-US" altLang="zh-CN" sz="2400" b="1">
                <a:solidFill>
                  <a:schemeClr val="tx1"/>
                </a:solidFill>
              </a:rPr>
              <a:t>B</a:t>
            </a:r>
            <a:r>
              <a:rPr lang="zh-CN" altLang="en-US" sz="2400" b="1">
                <a:solidFill>
                  <a:schemeClr val="tx1"/>
                </a:solidFill>
              </a:rPr>
              <a:t>中定义，但程序员没有接口</a:t>
            </a:r>
            <a:r>
              <a:rPr lang="en-US" altLang="zh-CN" sz="2400" b="1">
                <a:solidFill>
                  <a:schemeClr val="tx1"/>
                </a:solidFill>
              </a:rPr>
              <a:t>B</a:t>
            </a:r>
            <a:r>
              <a:rPr lang="zh-CN" altLang="en-US" sz="2400" b="1">
                <a:solidFill>
                  <a:schemeClr val="tx1"/>
                </a:solidFill>
              </a:rPr>
              <a:t>的源代码。在这种情况下，我们不能直接使用接口</a:t>
            </a:r>
            <a:r>
              <a:rPr lang="en-US" altLang="zh-CN" sz="2400" b="1">
                <a:solidFill>
                  <a:schemeClr val="tx1"/>
                </a:solidFill>
              </a:rPr>
              <a:t>B</a:t>
            </a:r>
            <a:r>
              <a:rPr lang="zh-CN" altLang="en-US" sz="2400" b="1">
                <a:solidFill>
                  <a:schemeClr val="tx1"/>
                </a:solidFill>
              </a:rPr>
              <a:t>的代码，该如何在接口</a:t>
            </a:r>
            <a:r>
              <a:rPr lang="en-US" altLang="zh-CN" sz="2400" b="1">
                <a:solidFill>
                  <a:schemeClr val="tx1"/>
                </a:solidFill>
              </a:rPr>
              <a:t>A</a:t>
            </a:r>
            <a:r>
              <a:rPr lang="zh-CN" altLang="en-US" sz="2400" b="1">
                <a:solidFill>
                  <a:schemeClr val="tx1"/>
                </a:solidFill>
              </a:rPr>
              <a:t>间接地来访问接口</a:t>
            </a:r>
            <a:r>
              <a:rPr lang="en-US" altLang="zh-CN" sz="2400" b="1">
                <a:solidFill>
                  <a:schemeClr val="tx1"/>
                </a:solidFill>
              </a:rPr>
              <a:t>B</a:t>
            </a:r>
            <a:r>
              <a:rPr lang="zh-CN" altLang="en-US" sz="2400" b="1">
                <a:solidFill>
                  <a:schemeClr val="tx1"/>
                </a:solidFill>
              </a:rPr>
              <a:t>中的关键业务逻辑？</a:t>
            </a:r>
            <a:endParaRPr lang="zh-CN" altLang="en-US" sz="2400" b="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dirty="0">
                <a:solidFill>
                  <a:srgbClr val="034DA0"/>
                </a:solidFill>
              </a:rPr>
              <a:t>什么是模式</a:t>
            </a:r>
            <a:endParaRPr kumimoji="1" lang="zh-CN" altLang="en-US" sz="2800" dirty="0">
              <a:solidFill>
                <a:srgbClr val="034DA0"/>
              </a:solidFill>
            </a:endParaRP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3.1</a:t>
            </a:r>
            <a:r>
              <a:rPr kumimoji="1" lang="zh-CN" altLang="en-US" dirty="0">
                <a:solidFill>
                  <a:schemeClr val="bg1"/>
                </a:solidFill>
              </a:rPr>
              <a:t> 设计模式概述</a:t>
            </a:r>
            <a:r>
              <a:rPr kumimoji="1" lang="en-US" altLang="zh-CN" dirty="0">
                <a:solidFill>
                  <a:schemeClr val="bg1"/>
                </a:solidFill>
              </a:rPr>
              <a:t> </a:t>
            </a:r>
            <a:r>
              <a:rPr kumimoji="1" lang="en-US" altLang="zh-CN" sz="3200" dirty="0">
                <a:solidFill>
                  <a:schemeClr val="bg1"/>
                </a:solidFill>
              </a:rPr>
              <a:t>1/8</a:t>
            </a:r>
            <a:endParaRPr kumimoji="1" lang="zh-CN" altLang="en-US" dirty="0">
              <a:solidFill>
                <a:schemeClr val="bg1"/>
              </a:solidFill>
            </a:endParaRPr>
          </a:p>
        </p:txBody>
      </p:sp>
      <p:pic>
        <p:nvPicPr>
          <p:cNvPr id="11" name="西北工业大学"/>
          <p:cNvPicPr>
            <a:picLocks noChangeAspect="1"/>
          </p:cNvPicPr>
          <p:nvPr>
            <p:custDataLst>
              <p:tags r:id="rId3"/>
            </p:custDataLst>
          </p:nvPr>
        </p:nvPicPr>
        <p:blipFill>
          <a:blip r:embed="rId4" cstate="screen"/>
          <a:stretch>
            <a:fillRect/>
          </a:stretch>
        </p:blipFill>
        <p:spPr>
          <a:xfrm>
            <a:off x="7476490" y="417830"/>
            <a:ext cx="1363345" cy="342900"/>
          </a:xfrm>
          <a:prstGeom prst="rect">
            <a:avLst/>
          </a:prstGeom>
        </p:spPr>
      </p:pic>
      <p:pic>
        <p:nvPicPr>
          <p:cNvPr id="13" name="校徽"/>
          <p:cNvPicPr>
            <a:picLocks noChangeAspect="1"/>
          </p:cNvPicPr>
          <p:nvPr>
            <p:custDataLst>
              <p:tags r:id="rId5"/>
            </p:custDataLst>
          </p:nvPr>
        </p:nvPicPr>
        <p:blipFill>
          <a:blip r:embed="rId6"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内容占位符 2"/>
          <p:cNvSpPr txBox="1"/>
          <p:nvPr>
            <p:custDataLst>
              <p:tags r:id="rId7"/>
            </p:custDataLst>
          </p:nvPr>
        </p:nvSpPr>
        <p:spPr>
          <a:xfrm>
            <a:off x="579755" y="1888490"/>
            <a:ext cx="5573395" cy="2260600"/>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DA0"/>
                </a:solidFill>
              </a:rPr>
              <a:t>“模式”</a:t>
            </a:r>
            <a:r>
              <a:rPr kumimoji="1" lang="zh-CN" altLang="en-US" sz="2400" b="1" dirty="0">
                <a:solidFill>
                  <a:schemeClr val="tx1"/>
                </a:solidFill>
              </a:rPr>
              <a:t>一词最早由当代著名建筑理论学家</a:t>
            </a:r>
            <a:r>
              <a:rPr kumimoji="1" lang="en-US" altLang="zh-CN" sz="2400" b="1" dirty="0">
                <a:solidFill>
                  <a:schemeClr val="tx1"/>
                </a:solidFill>
              </a:rPr>
              <a:t>Christopher Alexander</a:t>
            </a:r>
            <a:r>
              <a:rPr kumimoji="1" lang="zh-CN" altLang="en-US" sz="2400" b="1" dirty="0">
                <a:solidFill>
                  <a:schemeClr val="tx1"/>
                </a:solidFill>
              </a:rPr>
              <a:t>（克里斯托佛·亚历山大，被誉为模式语言之父）在其著作</a:t>
            </a:r>
            <a:r>
              <a:rPr kumimoji="1" lang="en-US" altLang="zh-CN" sz="2400" b="1" dirty="0">
                <a:solidFill>
                  <a:schemeClr val="tx1"/>
                </a:solidFill>
              </a:rPr>
              <a:t>《</a:t>
            </a:r>
            <a:r>
              <a:rPr kumimoji="1" lang="zh-CN" altLang="en-US" sz="2400" b="1" dirty="0">
                <a:solidFill>
                  <a:schemeClr val="tx1"/>
                </a:solidFill>
              </a:rPr>
              <a:t>建筑模式语言</a:t>
            </a:r>
            <a:r>
              <a:rPr kumimoji="1" lang="en-US" altLang="zh-CN" sz="2400" b="1" dirty="0">
                <a:solidFill>
                  <a:schemeClr val="tx1"/>
                </a:solidFill>
              </a:rPr>
              <a:t>》</a:t>
            </a:r>
            <a:r>
              <a:rPr kumimoji="1" lang="zh-CN" altLang="en-US" sz="2400" b="1" dirty="0">
                <a:solidFill>
                  <a:schemeClr val="tx1"/>
                </a:solidFill>
              </a:rPr>
              <a:t>中首次提出。</a:t>
            </a:r>
            <a:endParaRPr kumimoji="1" lang="zh-CN" altLang="en-US" sz="2400" b="1" dirty="0">
              <a:solidFill>
                <a:schemeClr val="tx1"/>
              </a:solidFill>
            </a:endParaRPr>
          </a:p>
        </p:txBody>
      </p:sp>
      <p:pic>
        <p:nvPicPr>
          <p:cNvPr id="103" name="图片 102"/>
          <p:cNvPicPr/>
          <p:nvPr/>
        </p:nvPicPr>
        <p:blipFill>
          <a:blip r:embed="rId8"/>
          <a:srcRect l="13138" t="2103" r="14136" b="8567"/>
          <a:stretch>
            <a:fillRect/>
          </a:stretch>
        </p:blipFill>
        <p:spPr>
          <a:xfrm>
            <a:off x="6115050" y="1372235"/>
            <a:ext cx="2776855" cy="2776855"/>
          </a:xfrm>
          <a:prstGeom prst="rect">
            <a:avLst/>
          </a:prstGeom>
          <a:noFill/>
          <a:ln w="9525">
            <a:noFill/>
          </a:ln>
        </p:spPr>
      </p:pic>
      <p:sp>
        <p:nvSpPr>
          <p:cNvPr id="7" name="内容占位符 2"/>
          <p:cNvSpPr txBox="1"/>
          <p:nvPr>
            <p:custDataLst>
              <p:tags r:id="rId9"/>
            </p:custDataLst>
          </p:nvPr>
        </p:nvSpPr>
        <p:spPr>
          <a:xfrm>
            <a:off x="579755" y="4289425"/>
            <a:ext cx="8096250" cy="1717675"/>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en-US" altLang="zh-CN" sz="2400" b="1" dirty="0">
                <a:solidFill>
                  <a:schemeClr val="tx1"/>
                </a:solidFill>
                <a:sym typeface="+mn-ea"/>
              </a:rPr>
              <a:t>介绍了城市设计的 “语言”， </a:t>
            </a:r>
            <a:r>
              <a:rPr kumimoji="1" lang="zh-CN" altLang="en-US" sz="2400" b="1" dirty="0">
                <a:solidFill>
                  <a:schemeClr val="tx1"/>
                </a:solidFill>
                <a:sym typeface="+mn-ea"/>
              </a:rPr>
              <a:t>其</a:t>
            </a:r>
            <a:r>
              <a:rPr kumimoji="1" lang="en-US" altLang="zh-CN" sz="2400" b="1" dirty="0">
                <a:solidFill>
                  <a:schemeClr val="tx1"/>
                </a:solidFill>
                <a:sym typeface="+mn-ea"/>
              </a:rPr>
              <a:t>基本单元就是模式，描述了城镇、邻里、住宅、花园和房间等</a:t>
            </a:r>
            <a:r>
              <a:rPr kumimoji="1" lang="zh-CN" altLang="en-US" sz="2400" b="1" dirty="0">
                <a:solidFill>
                  <a:schemeClr val="tx1"/>
                </a:solidFill>
                <a:sym typeface="+mn-ea"/>
              </a:rPr>
              <a:t>相关的</a:t>
            </a:r>
            <a:r>
              <a:rPr kumimoji="1" lang="en-US" altLang="zh-CN" sz="2400" b="1" dirty="0">
                <a:solidFill>
                  <a:schemeClr val="tx1"/>
                </a:solidFill>
                <a:sym typeface="+mn-ea"/>
              </a:rPr>
              <a:t>253个模式，提供了建筑学中关于设计、规划、施工等方面的蓝图</a:t>
            </a:r>
            <a:r>
              <a:rPr kumimoji="1" lang="zh-CN" altLang="en-US" sz="2400" b="1" dirty="0">
                <a:solidFill>
                  <a:schemeClr val="tx1"/>
                </a:solidFill>
                <a:sym typeface="+mn-ea"/>
              </a:rPr>
              <a:t>。</a:t>
            </a:r>
            <a:endParaRPr kumimoji="1" lang="zh-CN" altLang="en-US" sz="2400" b="1" dirty="0">
              <a:solidFill>
                <a:schemeClr val="tx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3.4</a:t>
            </a:r>
            <a:r>
              <a:rPr kumimoji="1" lang="zh-CN" altLang="en-US" dirty="0">
                <a:solidFill>
                  <a:schemeClr val="bg1"/>
                </a:solidFill>
              </a:rPr>
              <a:t> 适配器模式</a:t>
            </a:r>
            <a:r>
              <a:rPr kumimoji="1" lang="en-US" altLang="zh-CN" dirty="0">
                <a:solidFill>
                  <a:schemeClr val="bg1"/>
                </a:solidFill>
              </a:rPr>
              <a:t> </a:t>
            </a:r>
            <a:r>
              <a:rPr kumimoji="1" lang="en-US" altLang="zh-CN" sz="3200" dirty="0">
                <a:solidFill>
                  <a:schemeClr val="bg1"/>
                </a:solidFill>
              </a:rPr>
              <a:t>3/9</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适配器模式介绍</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custDataLst>
              <p:tags r:id="rId7"/>
            </p:custDataLst>
          </p:nvPr>
        </p:nvSpPr>
        <p:spPr>
          <a:xfrm>
            <a:off x="537845" y="2047875"/>
            <a:ext cx="6330315" cy="2284095"/>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a:solidFill>
                  <a:srgbClr val="034DA0"/>
                </a:solidFill>
              </a:rPr>
              <a:t>适配器模式（</a:t>
            </a:r>
            <a:r>
              <a:rPr lang="en-US" altLang="zh-CN" sz="2400" b="1">
                <a:solidFill>
                  <a:srgbClr val="034DA0"/>
                </a:solidFill>
              </a:rPr>
              <a:t>Adapter Design Pattern</a:t>
            </a:r>
            <a:r>
              <a:rPr lang="zh-CN" altLang="en-US" sz="2400" b="1">
                <a:solidFill>
                  <a:srgbClr val="034DA0"/>
                </a:solidFill>
              </a:rPr>
              <a:t>）</a:t>
            </a:r>
            <a:r>
              <a:rPr lang="zh-CN" altLang="en-US" sz="2400" b="1">
                <a:solidFill>
                  <a:schemeClr val="tx1"/>
                </a:solidFill>
              </a:rPr>
              <a:t>为兼容接口的需求服务，将已有的与目标不兼容接口转换为用户期望的、满足用户实际需求的接口。</a:t>
            </a:r>
            <a:endParaRPr lang="zh-CN" altLang="en-US" sz="2400" b="1">
              <a:solidFill>
                <a:schemeClr val="tx1"/>
              </a:solidFill>
            </a:endParaRPr>
          </a:p>
        </p:txBody>
      </p:sp>
      <p:sp>
        <p:nvSpPr>
          <p:cNvPr id="10" name="内容占位符 2"/>
          <p:cNvSpPr txBox="1"/>
          <p:nvPr>
            <p:custDataLst>
              <p:tags r:id="rId8"/>
            </p:custDataLst>
          </p:nvPr>
        </p:nvSpPr>
        <p:spPr>
          <a:xfrm>
            <a:off x="537528" y="4332154"/>
            <a:ext cx="8036560" cy="1674946"/>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a:solidFill>
                  <a:schemeClr val="tx1"/>
                </a:solidFill>
              </a:rPr>
              <a:t>在</a:t>
            </a:r>
            <a:r>
              <a:rPr lang="zh-CN" altLang="en-US" sz="2400" b="1">
                <a:solidFill>
                  <a:srgbClr val="034DA0"/>
                </a:solidFill>
              </a:rPr>
              <a:t>适配器类（</a:t>
            </a:r>
            <a:r>
              <a:rPr lang="en-US" altLang="zh-CN" sz="2400" b="1">
                <a:solidFill>
                  <a:srgbClr val="034DA0"/>
                </a:solidFill>
              </a:rPr>
              <a:t>Adapter</a:t>
            </a:r>
            <a:r>
              <a:rPr lang="zh-CN" altLang="en-US" sz="2400" b="1">
                <a:solidFill>
                  <a:srgbClr val="034DA0"/>
                </a:solidFill>
              </a:rPr>
              <a:t>）</a:t>
            </a:r>
            <a:r>
              <a:rPr lang="zh-CN" altLang="en-US" sz="2400" b="1">
                <a:solidFill>
                  <a:schemeClr val="tx1"/>
                </a:solidFill>
              </a:rPr>
              <a:t>的内部会间接调用</a:t>
            </a:r>
            <a:r>
              <a:rPr lang="zh-CN" altLang="en-US" sz="2400" b="1">
                <a:solidFill>
                  <a:srgbClr val="034DA0"/>
                </a:solidFill>
              </a:rPr>
              <a:t>适配者类（</a:t>
            </a:r>
            <a:r>
              <a:rPr lang="en-US" altLang="zh-CN" sz="2400" b="1">
                <a:solidFill>
                  <a:srgbClr val="034DA0"/>
                </a:solidFill>
              </a:rPr>
              <a:t>Adaptee</a:t>
            </a:r>
            <a:r>
              <a:rPr lang="zh-CN" altLang="en-US" sz="2400" b="1">
                <a:solidFill>
                  <a:srgbClr val="034DA0"/>
                </a:solidFill>
              </a:rPr>
              <a:t>）</a:t>
            </a:r>
            <a:r>
              <a:rPr lang="zh-CN" altLang="en-US" sz="2400" b="1">
                <a:solidFill>
                  <a:schemeClr val="tx1"/>
                </a:solidFill>
              </a:rPr>
              <a:t>的方法，让原本由于接口不兼容而不能一起工作的类可以共同协作 。</a:t>
            </a:r>
            <a:endParaRPr lang="zh-CN" altLang="en-US" sz="2400" b="1">
              <a:solidFill>
                <a:schemeClr val="tx1"/>
              </a:solidFill>
            </a:endParaRPr>
          </a:p>
        </p:txBody>
      </p:sp>
      <p:pic>
        <p:nvPicPr>
          <p:cNvPr id="109" name="图片 108"/>
          <p:cNvPicPr/>
          <p:nvPr/>
        </p:nvPicPr>
        <p:blipFill>
          <a:blip r:embed="rId9"/>
          <a:stretch>
            <a:fillRect/>
          </a:stretch>
        </p:blipFill>
        <p:spPr>
          <a:xfrm>
            <a:off x="6868160" y="1670685"/>
            <a:ext cx="1785620" cy="149923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3.4</a:t>
            </a:r>
            <a:r>
              <a:rPr kumimoji="1" lang="zh-CN" altLang="en-US" dirty="0">
                <a:solidFill>
                  <a:schemeClr val="bg1"/>
                </a:solidFill>
              </a:rPr>
              <a:t> 适配器模式</a:t>
            </a:r>
            <a:r>
              <a:rPr kumimoji="1" lang="en-US" altLang="zh-CN" dirty="0">
                <a:solidFill>
                  <a:schemeClr val="bg1"/>
                </a:solidFill>
              </a:rPr>
              <a:t> </a:t>
            </a:r>
            <a:r>
              <a:rPr kumimoji="1" lang="en-US" altLang="zh-CN" sz="3200" dirty="0">
                <a:solidFill>
                  <a:schemeClr val="bg1"/>
                </a:solidFill>
              </a:rPr>
              <a:t>4</a:t>
            </a:r>
            <a:r>
              <a:rPr kumimoji="1" lang="en-US" altLang="zh-CN" sz="3200" dirty="0">
                <a:solidFill>
                  <a:schemeClr val="bg1"/>
                </a:solidFill>
              </a:rPr>
              <a:t>/9</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适配器模式 </a:t>
            </a:r>
            <a:r>
              <a:rPr kumimoji="1" lang="en-US" altLang="zh-CN" sz="2800" dirty="0">
                <a:solidFill>
                  <a:srgbClr val="034DA0"/>
                </a:solidFill>
              </a:rPr>
              <a:t>—</a:t>
            </a:r>
            <a:r>
              <a:rPr kumimoji="1" lang="zh-CN" altLang="en-US" sz="2800" dirty="0">
                <a:solidFill>
                  <a:srgbClr val="034DA0"/>
                </a:solidFill>
              </a:rPr>
              <a:t> 类适配器</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custDataLst>
              <p:tags r:id="rId7"/>
            </p:custDataLst>
          </p:nvPr>
        </p:nvSpPr>
        <p:spPr>
          <a:xfrm>
            <a:off x="537527" y="2047667"/>
            <a:ext cx="8228785" cy="566950"/>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a:solidFill>
                  <a:schemeClr val="tx1"/>
                </a:solidFill>
              </a:rPr>
              <a:t>类适配器模式下，适配器与适配者之间是</a:t>
            </a:r>
            <a:r>
              <a:rPr lang="zh-CN" altLang="en-US" sz="2400" b="1">
                <a:solidFill>
                  <a:srgbClr val="034DA0"/>
                </a:solidFill>
              </a:rPr>
              <a:t>继承关系 </a:t>
            </a:r>
            <a:r>
              <a:rPr lang="zh-CN" altLang="en-US" sz="2400" b="1">
                <a:solidFill>
                  <a:schemeClr val="tx1">
                    <a:lumMod val="65000"/>
                    <a:lumOff val="35000"/>
                  </a:schemeClr>
                </a:solidFill>
              </a:rPr>
              <a:t>。</a:t>
            </a:r>
            <a:endParaRPr lang="en-US" altLang="zh-CN" sz="2400" b="1">
              <a:solidFill>
                <a:schemeClr val="tx1">
                  <a:lumMod val="65000"/>
                  <a:lumOff val="35000"/>
                </a:schemeClr>
              </a:solidFill>
            </a:endParaRPr>
          </a:p>
        </p:txBody>
      </p:sp>
      <p:sp>
        <p:nvSpPr>
          <p:cNvPr id="10" name="内容占位符 2"/>
          <p:cNvSpPr txBox="1"/>
          <p:nvPr>
            <p:custDataLst>
              <p:tags r:id="rId8"/>
            </p:custDataLst>
          </p:nvPr>
        </p:nvSpPr>
        <p:spPr>
          <a:xfrm>
            <a:off x="537527" y="2817522"/>
            <a:ext cx="8036560" cy="1674946"/>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a:solidFill>
                  <a:schemeClr val="tx1"/>
                </a:solidFill>
              </a:rPr>
              <a:t>适配器类能实现目标类</a:t>
            </a:r>
            <a:r>
              <a:rPr lang="en-US" altLang="zh-CN" sz="2400" b="1">
                <a:solidFill>
                  <a:schemeClr val="tx1"/>
                </a:solidFill>
              </a:rPr>
              <a:t>Target</a:t>
            </a:r>
            <a:r>
              <a:rPr lang="zh-CN" altLang="en-US" sz="2400" b="1">
                <a:solidFill>
                  <a:schemeClr val="tx1"/>
                </a:solidFill>
              </a:rPr>
              <a:t>的方法</a:t>
            </a:r>
            <a:r>
              <a:rPr lang="en-US" altLang="zh-CN" sz="2400" b="1">
                <a:solidFill>
                  <a:schemeClr val="tx1"/>
                </a:solidFill>
              </a:rPr>
              <a:t>operation()</a:t>
            </a:r>
            <a:r>
              <a:rPr lang="zh-CN" altLang="en-US" sz="2400" b="1">
                <a:solidFill>
                  <a:schemeClr val="tx1"/>
                </a:solidFill>
              </a:rPr>
              <a:t>，并且适配器类</a:t>
            </a:r>
            <a:r>
              <a:rPr lang="en-US" altLang="zh-CN" sz="2400" b="1">
                <a:solidFill>
                  <a:schemeClr val="tx1"/>
                </a:solidFill>
              </a:rPr>
              <a:t>Adapter</a:t>
            </a:r>
            <a:r>
              <a:rPr lang="zh-CN" altLang="en-US" sz="2400" b="1">
                <a:solidFill>
                  <a:schemeClr val="tx1"/>
                </a:solidFill>
              </a:rPr>
              <a:t>继承适配者类</a:t>
            </a:r>
            <a:r>
              <a:rPr lang="en-US" altLang="zh-CN" sz="2400" b="1">
                <a:solidFill>
                  <a:schemeClr val="tx1"/>
                </a:solidFill>
              </a:rPr>
              <a:t>Adaptee</a:t>
            </a:r>
            <a:r>
              <a:rPr lang="zh-CN" altLang="en-US" sz="2400" b="1">
                <a:solidFill>
                  <a:schemeClr val="tx1"/>
                </a:solidFill>
              </a:rPr>
              <a:t>，在适配器类的</a:t>
            </a:r>
            <a:r>
              <a:rPr lang="en-US" altLang="zh-CN" sz="2400" b="1">
                <a:solidFill>
                  <a:schemeClr val="tx1"/>
                </a:solidFill>
              </a:rPr>
              <a:t>operation()</a:t>
            </a:r>
            <a:r>
              <a:rPr lang="zh-CN" altLang="en-US" sz="2400" b="1">
                <a:solidFill>
                  <a:schemeClr val="tx1"/>
                </a:solidFill>
              </a:rPr>
              <a:t>方法中调用所继承的适配者类的</a:t>
            </a:r>
            <a:r>
              <a:rPr lang="en-US" altLang="zh-CN" sz="2400" b="1">
                <a:solidFill>
                  <a:schemeClr val="tx1"/>
                </a:solidFill>
              </a:rPr>
              <a:t>fun()</a:t>
            </a:r>
            <a:r>
              <a:rPr lang="zh-CN" altLang="en-US" sz="2400" b="1">
                <a:solidFill>
                  <a:schemeClr val="tx1"/>
                </a:solidFill>
              </a:rPr>
              <a:t> 。</a:t>
            </a:r>
            <a:endParaRPr lang="zh-CN" altLang="en-US" sz="2400" b="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3.4</a:t>
            </a:r>
            <a:r>
              <a:rPr kumimoji="1" lang="zh-CN" altLang="en-US" dirty="0">
                <a:solidFill>
                  <a:schemeClr val="bg1"/>
                </a:solidFill>
              </a:rPr>
              <a:t> 适配器模式</a:t>
            </a:r>
            <a:r>
              <a:rPr kumimoji="1" lang="en-US" altLang="zh-CN" dirty="0">
                <a:solidFill>
                  <a:schemeClr val="bg1"/>
                </a:solidFill>
              </a:rPr>
              <a:t> </a:t>
            </a:r>
            <a:r>
              <a:rPr kumimoji="1" lang="en-US" altLang="zh-CN" sz="3200" dirty="0">
                <a:solidFill>
                  <a:schemeClr val="bg1"/>
                </a:solidFill>
              </a:rPr>
              <a:t>5</a:t>
            </a:r>
            <a:r>
              <a:rPr kumimoji="1" lang="en-US" altLang="zh-CN" sz="3200" dirty="0">
                <a:solidFill>
                  <a:schemeClr val="bg1"/>
                </a:solidFill>
              </a:rPr>
              <a:t>/9</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适配器模式 </a:t>
            </a:r>
            <a:r>
              <a:rPr kumimoji="1" lang="en-US" altLang="zh-CN" sz="2800" dirty="0">
                <a:solidFill>
                  <a:srgbClr val="034DA0"/>
                </a:solidFill>
              </a:rPr>
              <a:t>—</a:t>
            </a:r>
            <a:r>
              <a:rPr kumimoji="1" lang="zh-CN" altLang="en-US" sz="2800" dirty="0">
                <a:solidFill>
                  <a:srgbClr val="034DA0"/>
                </a:solidFill>
              </a:rPr>
              <a:t> 类适配器</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custDataLst>
              <p:tags r:id="rId7"/>
            </p:custDataLst>
          </p:nvPr>
        </p:nvSpPr>
        <p:spPr>
          <a:xfrm>
            <a:off x="537527" y="2047667"/>
            <a:ext cx="8228785" cy="566950"/>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a:solidFill>
                  <a:schemeClr val="tx1"/>
                </a:solidFill>
              </a:rPr>
              <a:t>类适配器的类图如下：</a:t>
            </a:r>
            <a:endParaRPr lang="zh-CN" altLang="en-US" sz="2400" b="1">
              <a:solidFill>
                <a:schemeClr val="tx1"/>
              </a:solidFill>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14" name="对象 13"/>
          <p:cNvGraphicFramePr/>
          <p:nvPr/>
        </p:nvGraphicFramePr>
        <p:xfrm>
          <a:off x="337683" y="2878142"/>
          <a:ext cx="8502152" cy="3001995"/>
        </p:xfrm>
        <a:graphic>
          <a:graphicData uri="http://schemas.openxmlformats.org/presentationml/2006/ole">
            <mc:AlternateContent xmlns:mc="http://schemas.openxmlformats.org/markup-compatibility/2006">
              <mc:Choice xmlns:v="urn:schemas-microsoft-com:vml" Requires="v">
                <p:oleObj spid="_x0000_s10" name="" r:id="rId8" imgW="7450455" imgH="2466340" progId="Visio.Drawing.15">
                  <p:embed/>
                </p:oleObj>
              </mc:Choice>
              <mc:Fallback>
                <p:oleObj name="" r:id="rId8" imgW="7450455" imgH="2466340" progId="Visio.Drawing.15">
                  <p:embed/>
                  <p:pic>
                    <p:nvPicPr>
                      <p:cNvPr id="0" name="Object 41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7683" y="2878142"/>
                        <a:ext cx="8502152" cy="3001995"/>
                      </a:xfrm>
                      <a:prstGeom prst="rect">
                        <a:avLst/>
                      </a:prstGeom>
                      <a:noFill/>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3.4</a:t>
            </a:r>
            <a:r>
              <a:rPr kumimoji="1" lang="zh-CN" altLang="en-US" dirty="0">
                <a:solidFill>
                  <a:schemeClr val="bg1"/>
                </a:solidFill>
              </a:rPr>
              <a:t> 适配器模式</a:t>
            </a:r>
            <a:r>
              <a:rPr kumimoji="1" lang="en-US" altLang="zh-CN" dirty="0">
                <a:solidFill>
                  <a:schemeClr val="bg1"/>
                </a:solidFill>
              </a:rPr>
              <a:t> </a:t>
            </a:r>
            <a:r>
              <a:rPr kumimoji="1" lang="en-US" altLang="zh-CN" sz="3200" dirty="0">
                <a:solidFill>
                  <a:schemeClr val="bg1"/>
                </a:solidFill>
              </a:rPr>
              <a:t>6/9</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适配器模式 </a:t>
            </a:r>
            <a:r>
              <a:rPr kumimoji="1" lang="en-US" altLang="zh-CN" sz="2800" dirty="0">
                <a:solidFill>
                  <a:srgbClr val="034DA0"/>
                </a:solidFill>
              </a:rPr>
              <a:t>—</a:t>
            </a:r>
            <a:r>
              <a:rPr kumimoji="1" lang="zh-CN" altLang="en-US" sz="2800" dirty="0">
                <a:solidFill>
                  <a:srgbClr val="034DA0"/>
                </a:solidFill>
              </a:rPr>
              <a:t> 对象适配器</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custDataLst>
              <p:tags r:id="rId7"/>
            </p:custDataLst>
          </p:nvPr>
        </p:nvSpPr>
        <p:spPr>
          <a:xfrm>
            <a:off x="537527" y="2047667"/>
            <a:ext cx="8228785" cy="566950"/>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a:solidFill>
                  <a:schemeClr val="tx1"/>
                </a:solidFill>
              </a:rPr>
              <a:t>对象适配器模式，适配器与适配者之间是</a:t>
            </a:r>
            <a:r>
              <a:rPr lang="zh-CN" altLang="en-US" sz="2400" b="1">
                <a:solidFill>
                  <a:srgbClr val="034DA0"/>
                </a:solidFill>
              </a:rPr>
              <a:t>关联关系</a:t>
            </a:r>
            <a:r>
              <a:rPr lang="zh-CN" altLang="en-US" sz="2400" b="1">
                <a:solidFill>
                  <a:schemeClr val="tx1">
                    <a:lumMod val="65000"/>
                    <a:lumOff val="35000"/>
                  </a:schemeClr>
                </a:solidFill>
              </a:rPr>
              <a:t>。</a:t>
            </a:r>
            <a:endParaRPr lang="en-US" altLang="zh-CN" sz="2400" b="1">
              <a:solidFill>
                <a:schemeClr val="tx1">
                  <a:lumMod val="65000"/>
                  <a:lumOff val="35000"/>
                </a:schemeClr>
              </a:solidFill>
            </a:endParaRPr>
          </a:p>
        </p:txBody>
      </p:sp>
      <p:sp>
        <p:nvSpPr>
          <p:cNvPr id="10" name="内容占位符 2"/>
          <p:cNvSpPr txBox="1"/>
          <p:nvPr>
            <p:custDataLst>
              <p:tags r:id="rId8"/>
            </p:custDataLst>
          </p:nvPr>
        </p:nvSpPr>
        <p:spPr>
          <a:xfrm>
            <a:off x="537527" y="2742039"/>
            <a:ext cx="8036560" cy="2228944"/>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a:solidFill>
                  <a:schemeClr val="tx1"/>
                </a:solidFill>
              </a:rPr>
              <a:t>适配器</a:t>
            </a:r>
            <a:r>
              <a:rPr lang="en-US" altLang="zh-CN" sz="2400" b="1">
                <a:solidFill>
                  <a:schemeClr val="tx1"/>
                </a:solidFill>
              </a:rPr>
              <a:t>Adapter</a:t>
            </a:r>
            <a:r>
              <a:rPr lang="zh-CN" altLang="en-US" sz="2400" b="1">
                <a:solidFill>
                  <a:schemeClr val="tx1"/>
                </a:solidFill>
              </a:rPr>
              <a:t>实现了目标类</a:t>
            </a:r>
            <a:r>
              <a:rPr lang="en-US" altLang="zh-CN" sz="2400" b="1">
                <a:solidFill>
                  <a:schemeClr val="tx1"/>
                </a:solidFill>
              </a:rPr>
              <a:t>Target</a:t>
            </a:r>
            <a:r>
              <a:rPr lang="zh-CN" altLang="en-US" sz="2400" b="1">
                <a:solidFill>
                  <a:schemeClr val="tx1"/>
                </a:solidFill>
              </a:rPr>
              <a:t>中的方法，且包装类中包装了一个适配者类</a:t>
            </a:r>
            <a:r>
              <a:rPr lang="en-US" altLang="zh-CN" sz="2400" b="1">
                <a:solidFill>
                  <a:schemeClr val="tx1"/>
                </a:solidFill>
              </a:rPr>
              <a:t>Adaptee</a:t>
            </a:r>
            <a:r>
              <a:rPr lang="zh-CN" altLang="en-US" sz="2400" b="1">
                <a:solidFill>
                  <a:schemeClr val="tx1"/>
                </a:solidFill>
              </a:rPr>
              <a:t>的实例。这样就能在包装类</a:t>
            </a:r>
            <a:r>
              <a:rPr lang="en-US" altLang="zh-CN" sz="2400" b="1">
                <a:solidFill>
                  <a:schemeClr val="tx1"/>
                </a:solidFill>
              </a:rPr>
              <a:t>Adapter</a:t>
            </a:r>
            <a:r>
              <a:rPr lang="zh-CN" altLang="en-US" sz="2400" b="1">
                <a:solidFill>
                  <a:schemeClr val="tx1"/>
                </a:solidFill>
              </a:rPr>
              <a:t>的方法中通过实例调用适配者类</a:t>
            </a:r>
            <a:r>
              <a:rPr lang="en-US" altLang="zh-CN" sz="2400" b="1">
                <a:solidFill>
                  <a:schemeClr val="tx1"/>
                </a:solidFill>
              </a:rPr>
              <a:t>Adaptee</a:t>
            </a:r>
            <a:r>
              <a:rPr lang="zh-CN" altLang="en-US" sz="2400" b="1">
                <a:solidFill>
                  <a:schemeClr val="tx1"/>
                </a:solidFill>
              </a:rPr>
              <a:t>的方法。 </a:t>
            </a:r>
            <a:endParaRPr lang="zh-CN" altLang="en-US" sz="2400" b="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3.4</a:t>
            </a:r>
            <a:r>
              <a:rPr kumimoji="1" lang="zh-CN" altLang="en-US" dirty="0">
                <a:solidFill>
                  <a:schemeClr val="bg1"/>
                </a:solidFill>
              </a:rPr>
              <a:t> 适配器模式</a:t>
            </a:r>
            <a:r>
              <a:rPr kumimoji="1" lang="en-US" altLang="zh-CN" dirty="0">
                <a:solidFill>
                  <a:schemeClr val="bg1"/>
                </a:solidFill>
              </a:rPr>
              <a:t> </a:t>
            </a:r>
            <a:r>
              <a:rPr kumimoji="1" lang="en-US" altLang="zh-CN" sz="3200" dirty="0">
                <a:solidFill>
                  <a:schemeClr val="bg1"/>
                </a:solidFill>
              </a:rPr>
              <a:t>7/9</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适配器模式 </a:t>
            </a:r>
            <a:r>
              <a:rPr kumimoji="1" lang="en-US" altLang="zh-CN" sz="2800" dirty="0">
                <a:solidFill>
                  <a:srgbClr val="034DA0"/>
                </a:solidFill>
              </a:rPr>
              <a:t>—</a:t>
            </a:r>
            <a:r>
              <a:rPr kumimoji="1" lang="zh-CN" altLang="en-US" sz="2800" dirty="0">
                <a:solidFill>
                  <a:srgbClr val="034DA0"/>
                </a:solidFill>
              </a:rPr>
              <a:t> 对象适配器</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custDataLst>
              <p:tags r:id="rId7"/>
            </p:custDataLst>
          </p:nvPr>
        </p:nvSpPr>
        <p:spPr>
          <a:xfrm>
            <a:off x="537527" y="2047667"/>
            <a:ext cx="8228785" cy="566950"/>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a:solidFill>
                  <a:schemeClr val="tx1"/>
                </a:solidFill>
              </a:rPr>
              <a:t>对象适配器的类图如下：</a:t>
            </a:r>
            <a:endParaRPr lang="zh-CN" altLang="en-US" sz="2400" b="1">
              <a:solidFill>
                <a:schemeClr val="tx1"/>
              </a:solidFill>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15" name="对象 14"/>
          <p:cNvGraphicFramePr/>
          <p:nvPr/>
        </p:nvGraphicFramePr>
        <p:xfrm>
          <a:off x="345689" y="2854156"/>
          <a:ext cx="8500136" cy="2960721"/>
        </p:xfrm>
        <a:graphic>
          <a:graphicData uri="http://schemas.openxmlformats.org/presentationml/2006/ole">
            <mc:AlternateContent xmlns:mc="http://schemas.openxmlformats.org/markup-compatibility/2006">
              <mc:Choice xmlns:v="urn:schemas-microsoft-com:vml" Requires="v">
                <p:oleObj spid="_x0000_s14" name="" r:id="rId8" imgW="7450455" imgH="2466340" progId="Visio.Drawing.15">
                  <p:embed/>
                </p:oleObj>
              </mc:Choice>
              <mc:Fallback>
                <p:oleObj name="" r:id="rId8" imgW="7450455" imgH="2466340" progId="Visio.Drawing.15">
                  <p:embed/>
                  <p:pic>
                    <p:nvPicPr>
                      <p:cNvPr id="0" name="Object 41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689" y="2854156"/>
                        <a:ext cx="8500136" cy="2960721"/>
                      </a:xfrm>
                      <a:prstGeom prst="rect">
                        <a:avLst/>
                      </a:prstGeom>
                      <a:noFill/>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3.4</a:t>
            </a:r>
            <a:r>
              <a:rPr kumimoji="1" lang="zh-CN" altLang="en-US" dirty="0">
                <a:solidFill>
                  <a:schemeClr val="bg1"/>
                </a:solidFill>
              </a:rPr>
              <a:t> 适配器模式</a:t>
            </a:r>
            <a:r>
              <a:rPr kumimoji="1" lang="en-US" altLang="zh-CN" dirty="0">
                <a:solidFill>
                  <a:schemeClr val="bg1"/>
                </a:solidFill>
              </a:rPr>
              <a:t> </a:t>
            </a:r>
            <a:r>
              <a:rPr kumimoji="1" lang="en-US" altLang="zh-CN" sz="3200" dirty="0">
                <a:solidFill>
                  <a:schemeClr val="bg1"/>
                </a:solidFill>
              </a:rPr>
              <a:t>8/9</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适配器模式</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custDataLst>
              <p:tags r:id="rId7"/>
            </p:custDataLst>
          </p:nvPr>
        </p:nvSpPr>
        <p:spPr>
          <a:xfrm>
            <a:off x="783520" y="2740946"/>
            <a:ext cx="7731830" cy="1674946"/>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a:solidFill>
                  <a:schemeClr val="tx1"/>
                </a:solidFill>
              </a:rPr>
              <a:t>使用第三方组件，而这个组件的接口与目前系统</a:t>
            </a:r>
            <a:r>
              <a:rPr lang="zh-CN" altLang="en-US" sz="2400" b="1">
                <a:solidFill>
                  <a:srgbClr val="034DA0"/>
                </a:solidFill>
              </a:rPr>
              <a:t>接口不兼容</a:t>
            </a:r>
            <a:r>
              <a:rPr lang="zh-CN" altLang="en-US" sz="2400" b="1">
                <a:solidFill>
                  <a:schemeClr val="tx1"/>
                </a:solidFill>
              </a:rPr>
              <a:t>（如方法与系统方法不一致等），可以使用适配器模式解决接口不兼容问题。 </a:t>
            </a:r>
            <a:endParaRPr lang="zh-CN" altLang="en-US" sz="2400" b="1">
              <a:solidFill>
                <a:schemeClr val="tx1"/>
              </a:solidFill>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4" name="内容占位符 2"/>
          <p:cNvSpPr txBox="1"/>
          <p:nvPr>
            <p:custDataLst>
              <p:tags r:id="rId8"/>
            </p:custDataLst>
          </p:nvPr>
        </p:nvSpPr>
        <p:spPr>
          <a:xfrm>
            <a:off x="783520" y="4556698"/>
            <a:ext cx="7731830" cy="1114729"/>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a:solidFill>
                  <a:schemeClr val="tx1"/>
                </a:solidFill>
              </a:rPr>
              <a:t>使用早前项目一些有用的类，可以用适配器模式解决现有接口与原有对象</a:t>
            </a:r>
            <a:r>
              <a:rPr lang="zh-CN" altLang="en-US" sz="2400" b="1">
                <a:solidFill>
                  <a:srgbClr val="034EA2"/>
                </a:solidFill>
              </a:rPr>
              <a:t>接口不兼容</a:t>
            </a:r>
            <a:r>
              <a:rPr lang="zh-CN" altLang="en-US" sz="2400" b="1">
                <a:solidFill>
                  <a:schemeClr val="tx1"/>
                </a:solidFill>
              </a:rPr>
              <a:t>问题。</a:t>
            </a:r>
            <a:endParaRPr lang="zh-CN" altLang="en-US" sz="2400" b="1">
              <a:solidFill>
                <a:schemeClr val="tx1"/>
              </a:solidFill>
            </a:endParaRPr>
          </a:p>
        </p:txBody>
      </p:sp>
      <p:sp>
        <p:nvSpPr>
          <p:cNvPr id="16" name="内容占位符 2"/>
          <p:cNvSpPr txBox="1"/>
          <p:nvPr>
            <p:custDataLst>
              <p:tags r:id="rId9"/>
            </p:custDataLst>
          </p:nvPr>
        </p:nvSpPr>
        <p:spPr>
          <a:xfrm>
            <a:off x="537527" y="2047667"/>
            <a:ext cx="8228785" cy="566950"/>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a:solidFill>
                  <a:schemeClr val="tx1"/>
                </a:solidFill>
              </a:rPr>
              <a:t>什么情况下使用适配器模式？</a:t>
            </a:r>
            <a:endParaRPr lang="zh-CN" altLang="en-US" sz="2400" b="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3.4</a:t>
            </a:r>
            <a:r>
              <a:rPr kumimoji="1" lang="zh-CN" altLang="en-US" dirty="0">
                <a:solidFill>
                  <a:schemeClr val="bg1"/>
                </a:solidFill>
              </a:rPr>
              <a:t> 适配器模式</a:t>
            </a:r>
            <a:r>
              <a:rPr kumimoji="1" lang="en-US" altLang="zh-CN" dirty="0">
                <a:solidFill>
                  <a:schemeClr val="bg1"/>
                </a:solidFill>
              </a:rPr>
              <a:t> </a:t>
            </a:r>
            <a:r>
              <a:rPr kumimoji="1" lang="en-US" altLang="zh-CN" sz="3200" dirty="0">
                <a:solidFill>
                  <a:schemeClr val="bg1"/>
                </a:solidFill>
              </a:rPr>
              <a:t>9/9</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适配器模式</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custDataLst>
              <p:tags r:id="rId7"/>
            </p:custDataLst>
          </p:nvPr>
        </p:nvSpPr>
        <p:spPr>
          <a:xfrm>
            <a:off x="783520" y="2740946"/>
            <a:ext cx="7731830" cy="1120948"/>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a:solidFill>
                  <a:schemeClr val="tx1"/>
                </a:solidFill>
              </a:rPr>
              <a:t>如果</a:t>
            </a:r>
            <a:r>
              <a:rPr lang="zh-CN" altLang="en-US" sz="2400" b="1">
                <a:solidFill>
                  <a:srgbClr val="034DA0"/>
                </a:solidFill>
              </a:rPr>
              <a:t>适配者类</a:t>
            </a:r>
            <a:r>
              <a:rPr lang="en-US" altLang="zh-CN" sz="2400" b="1">
                <a:solidFill>
                  <a:srgbClr val="034DA0"/>
                </a:solidFill>
              </a:rPr>
              <a:t>Adaptee</a:t>
            </a:r>
            <a:r>
              <a:rPr lang="zh-CN" altLang="en-US" sz="2400" b="1">
                <a:solidFill>
                  <a:srgbClr val="034DA0"/>
                </a:solidFill>
              </a:rPr>
              <a:t>方法很多</a:t>
            </a:r>
            <a:r>
              <a:rPr lang="zh-CN" altLang="en-US" sz="2400" b="1">
                <a:solidFill>
                  <a:schemeClr val="tx1"/>
                </a:solidFill>
              </a:rPr>
              <a:t>，而且</a:t>
            </a:r>
            <a:r>
              <a:rPr lang="en-US" altLang="zh-CN" sz="2400" b="1">
                <a:solidFill>
                  <a:schemeClr val="tx1"/>
                </a:solidFill>
              </a:rPr>
              <a:t>Target</a:t>
            </a:r>
            <a:r>
              <a:rPr lang="zh-CN" altLang="en-US" sz="2400" b="1">
                <a:solidFill>
                  <a:schemeClr val="tx1"/>
                </a:solidFill>
              </a:rPr>
              <a:t>接口定义的方法大部分都相同，则推荐使用</a:t>
            </a:r>
            <a:r>
              <a:rPr lang="zh-CN" altLang="en-US" sz="2400" b="1">
                <a:solidFill>
                  <a:srgbClr val="034DA0"/>
                </a:solidFill>
              </a:rPr>
              <a:t>类适配器</a:t>
            </a:r>
            <a:r>
              <a:rPr lang="zh-CN" altLang="en-US" sz="2400" b="1">
                <a:solidFill>
                  <a:schemeClr val="tx1">
                    <a:lumMod val="65000"/>
                    <a:lumOff val="35000"/>
                  </a:schemeClr>
                </a:solidFill>
              </a:rPr>
              <a:t>。 </a:t>
            </a:r>
            <a:endParaRPr lang="en-US" altLang="zh-CN" sz="2400" b="1">
              <a:solidFill>
                <a:schemeClr val="tx1">
                  <a:lumMod val="65000"/>
                  <a:lumOff val="35000"/>
                </a:schemeClr>
              </a:solidFill>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4" name="内容占位符 2"/>
          <p:cNvSpPr txBox="1"/>
          <p:nvPr>
            <p:custDataLst>
              <p:tags r:id="rId8"/>
            </p:custDataLst>
          </p:nvPr>
        </p:nvSpPr>
        <p:spPr>
          <a:xfrm>
            <a:off x="783519" y="3996328"/>
            <a:ext cx="7731830" cy="1120948"/>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a:solidFill>
                  <a:schemeClr val="tx1"/>
                </a:solidFill>
              </a:rPr>
              <a:t>如果</a:t>
            </a:r>
            <a:r>
              <a:rPr lang="en-US" altLang="zh-CN" sz="2400" b="1">
                <a:solidFill>
                  <a:srgbClr val="034DA0"/>
                </a:solidFill>
              </a:rPr>
              <a:t>Adaptee</a:t>
            </a:r>
            <a:r>
              <a:rPr lang="zh-CN" altLang="en-US" sz="2400" b="1">
                <a:solidFill>
                  <a:srgbClr val="034DA0"/>
                </a:solidFill>
              </a:rPr>
              <a:t>类定义的方法很多</a:t>
            </a:r>
            <a:r>
              <a:rPr lang="zh-CN" altLang="en-US" sz="2400" b="1">
                <a:solidFill>
                  <a:schemeClr val="tx1"/>
                </a:solidFill>
              </a:rPr>
              <a:t>，而且</a:t>
            </a:r>
            <a:r>
              <a:rPr lang="en-US" altLang="zh-CN" sz="2400" b="1">
                <a:solidFill>
                  <a:schemeClr val="tx1"/>
                </a:solidFill>
              </a:rPr>
              <a:t>Target</a:t>
            </a:r>
            <a:r>
              <a:rPr lang="zh-CN" altLang="en-US" sz="2400" b="1">
                <a:solidFill>
                  <a:schemeClr val="tx1"/>
                </a:solidFill>
              </a:rPr>
              <a:t>接口定义的方法大部分都不相同，此时推荐使用</a:t>
            </a:r>
            <a:r>
              <a:rPr lang="zh-CN" altLang="en-US" sz="2400" b="1">
                <a:solidFill>
                  <a:srgbClr val="034DA0"/>
                </a:solidFill>
              </a:rPr>
              <a:t>对象适配器</a:t>
            </a:r>
            <a:r>
              <a:rPr lang="zh-CN" altLang="en-US" sz="2400" b="1">
                <a:solidFill>
                  <a:schemeClr val="tx1">
                    <a:lumMod val="65000"/>
                    <a:lumOff val="35000"/>
                  </a:schemeClr>
                </a:solidFill>
              </a:rPr>
              <a:t>。</a:t>
            </a:r>
            <a:endParaRPr lang="en-US" altLang="zh-CN" sz="2400" b="1">
              <a:solidFill>
                <a:schemeClr val="tx1">
                  <a:lumMod val="65000"/>
                  <a:lumOff val="35000"/>
                </a:schemeClr>
              </a:solidFill>
            </a:endParaRPr>
          </a:p>
        </p:txBody>
      </p:sp>
      <p:sp>
        <p:nvSpPr>
          <p:cNvPr id="16" name="内容占位符 2"/>
          <p:cNvSpPr txBox="1"/>
          <p:nvPr>
            <p:custDataLst>
              <p:tags r:id="rId9"/>
            </p:custDataLst>
          </p:nvPr>
        </p:nvSpPr>
        <p:spPr>
          <a:xfrm>
            <a:off x="537527" y="2047667"/>
            <a:ext cx="8228785" cy="566950"/>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a:solidFill>
                  <a:schemeClr val="tx1"/>
                </a:solidFill>
              </a:rPr>
              <a:t>两种适配器模式使用场景：</a:t>
            </a:r>
            <a:endParaRPr lang="zh-CN" altLang="en-US" sz="2400" b="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0048" y="2067659"/>
            <a:ext cx="7747687" cy="4043822"/>
          </a:xfrm>
        </p:spPr>
        <p:txBody>
          <a:bodyPr>
            <a:noAutofit/>
          </a:bodyPr>
          <a:lstStyle/>
          <a:p>
            <a:pPr marL="0" algn="l">
              <a:lnSpc>
                <a:spcPct val="130000"/>
              </a:lnSpc>
              <a:buClrTx/>
              <a:buSzTx/>
              <a:buNone/>
            </a:pPr>
            <a:r>
              <a:rPr kumimoji="1" lang="en-US" altLang="zh-CN" sz="2800" dirty="0">
                <a:solidFill>
                  <a:schemeClr val="tx1"/>
                </a:solidFill>
                <a:latin typeface="+mn-ea"/>
                <a:cs typeface="+mn-ea"/>
                <a:sym typeface="+mn-ea"/>
              </a:rPr>
              <a:t>3.1 设计模式概述</a:t>
            </a:r>
            <a:endParaRPr kumimoji="1" lang="en-US" altLang="zh-CN" sz="2800" dirty="0">
              <a:solidFill>
                <a:schemeClr val="tx1"/>
              </a:solidFill>
              <a:latin typeface="+mn-ea"/>
              <a:cs typeface="+mn-ea"/>
            </a:endParaRPr>
          </a:p>
          <a:p>
            <a:pPr marL="0" indent="0">
              <a:lnSpc>
                <a:spcPct val="130000"/>
              </a:lnSpc>
              <a:buNone/>
            </a:pPr>
            <a:r>
              <a:rPr kumimoji="1" lang="en-US" altLang="zh-CN" sz="2800" dirty="0">
                <a:solidFill>
                  <a:schemeClr val="tx1"/>
                </a:solidFill>
                <a:latin typeface="+mn-ea"/>
                <a:cs typeface="+mn-ea"/>
                <a:sym typeface="+mn-ea"/>
              </a:rPr>
              <a:t>3.2 </a:t>
            </a:r>
            <a:r>
              <a:rPr kumimoji="1" lang="zh-CN" altLang="en-US" sz="2800" dirty="0">
                <a:solidFill>
                  <a:schemeClr val="tx1"/>
                </a:solidFill>
                <a:latin typeface="+mn-ea"/>
                <a:cs typeface="+mn-ea"/>
                <a:sym typeface="+mn-ea"/>
              </a:rPr>
              <a:t>单例模式</a:t>
            </a:r>
            <a:endParaRPr kumimoji="1" lang="zh-CN" altLang="en-US" sz="2800" dirty="0">
              <a:solidFill>
                <a:schemeClr val="tx1"/>
              </a:solidFill>
              <a:latin typeface="+mn-ea"/>
              <a:cs typeface="+mn-ea"/>
            </a:endParaRPr>
          </a:p>
          <a:p>
            <a:pPr marL="0" algn="l">
              <a:lnSpc>
                <a:spcPct val="130000"/>
              </a:lnSpc>
              <a:buClrTx/>
              <a:buSzTx/>
              <a:buNone/>
            </a:pPr>
            <a:r>
              <a:rPr kumimoji="1" lang="en-US" altLang="zh-CN" sz="2800" dirty="0">
                <a:solidFill>
                  <a:schemeClr val="tx1"/>
                </a:solidFill>
                <a:latin typeface="+mn-ea"/>
                <a:cs typeface="+mn-ea"/>
                <a:sym typeface="+mn-ea"/>
              </a:rPr>
              <a:t>3.3 工厂模式</a:t>
            </a:r>
            <a:endParaRPr kumimoji="1" lang="en-US" altLang="zh-CN" sz="2800" dirty="0">
              <a:solidFill>
                <a:schemeClr val="tx1"/>
              </a:solidFill>
              <a:latin typeface="+mn-ea"/>
              <a:cs typeface="+mn-ea"/>
              <a:sym typeface="+mn-ea"/>
            </a:endParaRPr>
          </a:p>
          <a:p>
            <a:pPr marL="0" algn="l">
              <a:lnSpc>
                <a:spcPct val="130000"/>
              </a:lnSpc>
              <a:buClrTx/>
              <a:buSzTx/>
              <a:buNone/>
            </a:pPr>
            <a:r>
              <a:rPr kumimoji="1" lang="en-US" altLang="zh-CN" sz="2800" dirty="0">
                <a:solidFill>
                  <a:schemeClr val="tx1"/>
                </a:solidFill>
                <a:latin typeface="+mn-ea"/>
                <a:cs typeface="+mn-ea"/>
                <a:sym typeface="+mn-ea"/>
              </a:rPr>
              <a:t>3.4 适配器模式</a:t>
            </a:r>
            <a:endParaRPr kumimoji="1" lang="en-US" altLang="zh-CN" sz="2800" dirty="0">
              <a:solidFill>
                <a:schemeClr val="tx1"/>
              </a:solidFill>
              <a:latin typeface="+mn-ea"/>
              <a:cs typeface="+mn-ea"/>
            </a:endParaRPr>
          </a:p>
          <a:p>
            <a:pPr marL="0" algn="l">
              <a:lnSpc>
                <a:spcPct val="130000"/>
              </a:lnSpc>
              <a:buClrTx/>
              <a:buSzTx/>
              <a:buNone/>
            </a:pPr>
            <a:r>
              <a:rPr kumimoji="1" lang="en-US" altLang="zh-CN" sz="2800" dirty="0">
                <a:solidFill>
                  <a:srgbClr val="034EA2"/>
                </a:solidFill>
                <a:latin typeface="+mn-ea"/>
                <a:cs typeface="+mn-ea"/>
                <a:sym typeface="+mn-ea"/>
              </a:rPr>
              <a:t>3.5 策略模式</a:t>
            </a:r>
            <a:endParaRPr kumimoji="1" lang="en-US" altLang="zh-CN" sz="2800" dirty="0">
              <a:solidFill>
                <a:srgbClr val="034EA2"/>
              </a:solidFill>
              <a:latin typeface="+mn-ea"/>
              <a:cs typeface="+mn-ea"/>
            </a:endParaRPr>
          </a:p>
          <a:p>
            <a:pPr marL="0" indent="0">
              <a:lnSpc>
                <a:spcPct val="130000"/>
              </a:lnSpc>
              <a:buNone/>
            </a:pPr>
            <a:r>
              <a:rPr kumimoji="1" lang="en-US" altLang="zh-CN" sz="2800" dirty="0">
                <a:solidFill>
                  <a:schemeClr val="tx1"/>
                </a:solidFill>
                <a:latin typeface="+mn-ea"/>
                <a:cs typeface="+mn-ea"/>
                <a:sym typeface="+mn-ea"/>
              </a:rPr>
              <a:t>3.6</a:t>
            </a:r>
            <a:r>
              <a:rPr kumimoji="1" lang="zh-CN" altLang="en-US" sz="2800" dirty="0">
                <a:solidFill>
                  <a:schemeClr val="tx1"/>
                </a:solidFill>
                <a:latin typeface="+mn-ea"/>
                <a:cs typeface="+mn-ea"/>
                <a:sym typeface="+mn-ea"/>
              </a:rPr>
              <a:t> 观察者模式</a:t>
            </a:r>
            <a:endParaRPr kumimoji="1" lang="zh-CN" altLang="en-US" sz="2800" dirty="0">
              <a:solidFill>
                <a:schemeClr val="tx1"/>
              </a:solidFill>
              <a:latin typeface="+mn-ea"/>
              <a:cs typeface="+mn-ea"/>
              <a:sym typeface="+mn-ea"/>
            </a:endParaRPr>
          </a:p>
        </p:txBody>
      </p:sp>
      <p:sp>
        <p:nvSpPr>
          <p:cNvPr id="7" name="矩形 6"/>
          <p:cNvSpPr/>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2" name="标题 1"/>
          <p:cNvSpPr>
            <a:spLocks noGrp="1"/>
          </p:cNvSpPr>
          <p:nvPr>
            <p:ph type="title"/>
          </p:nvPr>
        </p:nvSpPr>
        <p:spPr>
          <a:xfrm>
            <a:off x="137466" y="334388"/>
            <a:ext cx="2400300" cy="510778"/>
          </a:xfrm>
        </p:spPr>
        <p:txBody>
          <a:bodyPr>
            <a:noAutofit/>
          </a:bodyPr>
          <a:lstStyle/>
          <a:p>
            <a:r>
              <a:rPr kumimoji="1" lang="zh-CN" altLang="en-US" sz="3600" b="1" dirty="0">
                <a:solidFill>
                  <a:schemeClr val="bg1"/>
                </a:solidFill>
                <a:latin typeface="+mn-ea"/>
                <a:ea typeface="+mn-ea"/>
              </a:rPr>
              <a:t>目录</a:t>
            </a:r>
            <a:endParaRPr kumimoji="1" lang="zh-CN" altLang="en-US" sz="3600" b="1" dirty="0">
              <a:solidFill>
                <a:schemeClr val="bg1"/>
              </a:solidFill>
              <a:latin typeface="+mn-ea"/>
              <a:ea typeface="+mn-ea"/>
            </a:endParaRPr>
          </a:p>
        </p:txBody>
      </p:sp>
      <p:pic>
        <p:nvPicPr>
          <p:cNvPr id="8" name="西北工业大学"/>
          <p:cNvPicPr>
            <a:picLocks noChangeAspect="1"/>
          </p:cNvPicPr>
          <p:nvPr/>
        </p:nvPicPr>
        <p:blipFill>
          <a:blip r:embed="rId1" cstate="screen"/>
          <a:stretch>
            <a:fillRect/>
          </a:stretch>
        </p:blipFill>
        <p:spPr>
          <a:xfrm>
            <a:off x="7476490" y="417830"/>
            <a:ext cx="1363345" cy="342900"/>
          </a:xfrm>
          <a:prstGeom prst="rect">
            <a:avLst/>
          </a:prstGeom>
        </p:spPr>
      </p:pic>
      <p:pic>
        <p:nvPicPr>
          <p:cNvPr id="9" name="校徽"/>
          <p:cNvPicPr>
            <a:picLocks noChangeAspect="1"/>
          </p:cNvPicPr>
          <p:nvPr/>
        </p:nvPicPr>
        <p:blipFill>
          <a:blip r:embed="rId2" cstate="screen"/>
          <a:stretch>
            <a:fillRect/>
          </a:stretch>
        </p:blipFill>
        <p:spPr>
          <a:xfrm>
            <a:off x="6868160" y="342900"/>
            <a:ext cx="431800" cy="431800"/>
          </a:xfrm>
          <a:prstGeom prst="rect">
            <a:avLst/>
          </a:prstGeom>
        </p:spPr>
      </p:pic>
      <p:sp>
        <p:nvSpPr>
          <p:cNvPr id="11" name="文本框 10"/>
          <p:cNvSpPr txBox="1"/>
          <p:nvPr/>
        </p:nvSpPr>
        <p:spPr>
          <a:xfrm>
            <a:off x="767663" y="1139105"/>
            <a:ext cx="3199915" cy="584775"/>
          </a:xfrm>
          <a:prstGeom prst="rect">
            <a:avLst/>
          </a:prstGeom>
          <a:noFill/>
        </p:spPr>
        <p:txBody>
          <a:bodyPr wrap="none" rtlCol="0">
            <a:spAutoFit/>
          </a:bodyPr>
          <a:lstStyle/>
          <a:p>
            <a:r>
              <a:rPr kumimoji="1" lang="en-US" altLang="zh-CN" sz="3200" b="1" dirty="0">
                <a:solidFill>
                  <a:srgbClr val="034EA2"/>
                </a:solidFill>
                <a:latin typeface="微软雅黑" panose="020B0503020204020204" charset="-122"/>
                <a:ea typeface="微软雅黑" panose="020B0503020204020204" charset="-122"/>
                <a:cs typeface="微软雅黑" panose="020B0503020204020204" charset="-122"/>
              </a:rPr>
              <a:t>Unit 3</a:t>
            </a:r>
            <a:r>
              <a:rPr kumimoji="1" lang="zh-CN" altLang="en-US" sz="3200" b="1" dirty="0">
                <a:solidFill>
                  <a:srgbClr val="034EA2"/>
                </a:solidFill>
                <a:latin typeface="微软雅黑" panose="020B0503020204020204" charset="-122"/>
                <a:ea typeface="微软雅黑" panose="020B0503020204020204" charset="-122"/>
                <a:cs typeface="微软雅黑" panose="020B0503020204020204" charset="-122"/>
              </a:rPr>
              <a:t> 设计模式</a:t>
            </a:r>
            <a:endParaRPr kumimoji="1" lang="zh-CN" altLang="en-US" sz="3200" b="1" dirty="0">
              <a:solidFill>
                <a:srgbClr val="034EA2"/>
              </a:solidFill>
              <a:latin typeface="微软雅黑" panose="020B0503020204020204" charset="-122"/>
              <a:ea typeface="微软雅黑" panose="020B0503020204020204" charset="-122"/>
              <a:cs typeface="微软雅黑" panose="020B0503020204020204" charset="-122"/>
            </a:endParaRPr>
          </a:p>
        </p:txBody>
      </p:sp>
      <p:cxnSp>
        <p:nvCxnSpPr>
          <p:cNvPr id="13" name="直线连接符 12"/>
          <p:cNvCxnSpPr/>
          <p:nvPr/>
        </p:nvCxnSpPr>
        <p:spPr>
          <a:xfrm>
            <a:off x="850848" y="1936216"/>
            <a:ext cx="7298055" cy="5080"/>
          </a:xfrm>
          <a:prstGeom prst="line">
            <a:avLst/>
          </a:prstGeom>
          <a:ln w="19050">
            <a:solidFill>
              <a:srgbClr val="034DA0"/>
            </a:solidFill>
          </a:ln>
        </p:spPr>
        <p:style>
          <a:lnRef idx="1">
            <a:schemeClr val="accent1"/>
          </a:lnRef>
          <a:fillRef idx="0">
            <a:schemeClr val="accent1"/>
          </a:fillRef>
          <a:effectRef idx="0">
            <a:schemeClr val="accent1"/>
          </a:effectRef>
          <a:fontRef idx="minor">
            <a:schemeClr val="tx1"/>
          </a:fontRef>
        </p:style>
      </p:cxnSp>
      <p:sp>
        <p:nvSpPr>
          <p:cNvPr id="12" name="日期占位符 11"/>
          <p:cNvSpPr>
            <a:spLocks noGrp="1"/>
          </p:cNvSpPr>
          <p:nvPr>
            <p:ph type="dt" sz="half" idx="10"/>
            <p:custDataLst>
              <p:tags r:id="rId3"/>
            </p:custDataLst>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14" name="页脚占位符 13"/>
          <p:cNvSpPr>
            <a:spLocks noGrp="1"/>
          </p:cNvSpPr>
          <p:nvPr>
            <p:ph type="ftr" sz="quarter" idx="11"/>
            <p:custDataLst>
              <p:tags r:id="rId4"/>
            </p:custDataLst>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15" name="灯片编号占位符 14"/>
          <p:cNvSpPr>
            <a:spLocks noGrp="1"/>
          </p:cNvSpPr>
          <p:nvPr>
            <p:ph type="sldNum" sz="quarter" idx="12"/>
            <p:custDataLst>
              <p:tags r:id="rId5"/>
            </p:custDataLst>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cxnSp>
        <p:nvCxnSpPr>
          <p:cNvPr id="16" name="直线连接符 9"/>
          <p:cNvCxnSpPr/>
          <p:nvPr>
            <p:custDataLst>
              <p:tags r:id="rId6"/>
            </p:custDataLst>
          </p:nvPr>
        </p:nvCxnSpPr>
        <p:spPr>
          <a:xfrm>
            <a:off x="0" y="6333977"/>
            <a:ext cx="9144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3.5</a:t>
            </a:r>
            <a:r>
              <a:rPr kumimoji="1" lang="zh-CN" altLang="en-US" dirty="0">
                <a:solidFill>
                  <a:schemeClr val="bg1"/>
                </a:solidFill>
              </a:rPr>
              <a:t> 策略模式</a:t>
            </a:r>
            <a:r>
              <a:rPr kumimoji="1" lang="en-US" altLang="zh-CN" dirty="0">
                <a:solidFill>
                  <a:schemeClr val="bg1"/>
                </a:solidFill>
              </a:rPr>
              <a:t> </a:t>
            </a:r>
            <a:r>
              <a:rPr kumimoji="1" lang="en-US" altLang="zh-CN" sz="3200" dirty="0">
                <a:solidFill>
                  <a:schemeClr val="bg1"/>
                </a:solidFill>
              </a:rPr>
              <a:t>1/8</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问题</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custDataLst>
              <p:tags r:id="rId7"/>
            </p:custDataLst>
          </p:nvPr>
        </p:nvSpPr>
        <p:spPr>
          <a:xfrm>
            <a:off x="537528" y="1953953"/>
            <a:ext cx="8036560" cy="1176020"/>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考虑一个牛奶系统，它用以下三种方式显示信息</a:t>
            </a:r>
            <a:r>
              <a:rPr kumimoji="1" lang="en-US" altLang="zh-CN" sz="2400" b="1" dirty="0">
                <a:solidFill>
                  <a:schemeClr val="tx1"/>
                </a:solidFill>
              </a:rPr>
              <a:t>: </a:t>
            </a:r>
            <a:r>
              <a:rPr kumimoji="1" lang="zh-CN" altLang="en-US" sz="2400" b="1" dirty="0">
                <a:solidFill>
                  <a:schemeClr val="tx1"/>
                </a:solidFill>
              </a:rPr>
              <a:t>纯文本，</a:t>
            </a:r>
            <a:r>
              <a:rPr kumimoji="1" lang="en-US" altLang="zh-CN" sz="2400" b="1" dirty="0">
                <a:solidFill>
                  <a:schemeClr val="tx1"/>
                </a:solidFill>
              </a:rPr>
              <a:t> HTML</a:t>
            </a:r>
            <a:r>
              <a:rPr kumimoji="1" lang="zh-CN" altLang="en-US" sz="2400" b="1" dirty="0">
                <a:solidFill>
                  <a:schemeClr val="tx1"/>
                </a:solidFill>
              </a:rPr>
              <a:t>，</a:t>
            </a:r>
            <a:r>
              <a:rPr kumimoji="1" lang="zh-CN" altLang="en-US" sz="2400" b="1" dirty="0">
                <a:solidFill>
                  <a:schemeClr val="tx1"/>
                </a:solidFill>
              </a:rPr>
              <a:t>以及</a:t>
            </a:r>
            <a:r>
              <a:rPr kumimoji="1" lang="en-US" altLang="zh-CN" sz="2400" b="1" dirty="0">
                <a:solidFill>
                  <a:schemeClr val="tx1"/>
                </a:solidFill>
              </a:rPr>
              <a:t>XML</a:t>
            </a:r>
            <a:r>
              <a:rPr kumimoji="1" lang="zh-CN" altLang="en-US" sz="2400" b="1" dirty="0">
                <a:solidFill>
                  <a:schemeClr val="tx1"/>
                </a:solidFill>
              </a:rPr>
              <a:t>。</a:t>
            </a:r>
            <a:endParaRPr kumimoji="1" lang="zh-CN" altLang="en-US" sz="2400" b="1" dirty="0">
              <a:solidFill>
                <a:schemeClr val="tx1"/>
              </a:solidFill>
            </a:endParaRPr>
          </a:p>
        </p:txBody>
      </p:sp>
      <p:sp>
        <p:nvSpPr>
          <p:cNvPr id="12" name="内容占位符 2"/>
          <p:cNvSpPr txBox="1"/>
          <p:nvPr>
            <p:custDataLst>
              <p:tags r:id="rId8"/>
            </p:custDataLst>
          </p:nvPr>
        </p:nvSpPr>
        <p:spPr>
          <a:xfrm>
            <a:off x="537528" y="3054951"/>
            <a:ext cx="7770813" cy="566950"/>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u="sng" dirty="0">
                <a:solidFill>
                  <a:srgbClr val="034DA0"/>
                </a:solidFill>
              </a:rPr>
              <a:t>解决方案</a:t>
            </a:r>
            <a:r>
              <a:rPr kumimoji="1" lang="en-US" altLang="zh-CN" sz="2400" b="1" u="sng" dirty="0">
                <a:solidFill>
                  <a:srgbClr val="034DA0"/>
                </a:solidFill>
              </a:rPr>
              <a:t>: MilkSystemSolution.java</a:t>
            </a:r>
            <a:endParaRPr kumimoji="1" lang="en-US" altLang="zh-CN" sz="2400" b="1" u="sng" dirty="0">
              <a:solidFill>
                <a:srgbClr val="034DA0"/>
              </a:solidFill>
            </a:endParaRPr>
          </a:p>
        </p:txBody>
      </p:sp>
      <p:sp>
        <p:nvSpPr>
          <p:cNvPr id="10" name="内容占位符 2"/>
          <p:cNvSpPr txBox="1"/>
          <p:nvPr>
            <p:custDataLst>
              <p:tags r:id="rId9"/>
            </p:custDataLst>
          </p:nvPr>
        </p:nvSpPr>
        <p:spPr>
          <a:xfrm>
            <a:off x="537528" y="3903615"/>
            <a:ext cx="8036560" cy="566950"/>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以上方案的</a:t>
            </a:r>
            <a:r>
              <a:rPr kumimoji="1" lang="zh-CN" altLang="en-US" sz="2400" b="1" dirty="0">
                <a:solidFill>
                  <a:srgbClr val="034DA0"/>
                </a:solidFill>
              </a:rPr>
              <a:t>缺陷</a:t>
            </a:r>
            <a:r>
              <a:rPr kumimoji="1" lang="en-US" altLang="zh-CN" sz="2400" b="1" dirty="0">
                <a:solidFill>
                  <a:schemeClr val="tx1">
                    <a:lumMod val="65000"/>
                    <a:lumOff val="35000"/>
                  </a:schemeClr>
                </a:solidFill>
              </a:rPr>
              <a:t>:</a:t>
            </a:r>
            <a:endParaRPr kumimoji="1" lang="en-US" altLang="zh-CN" sz="2400" b="1" dirty="0">
              <a:solidFill>
                <a:schemeClr val="tx1">
                  <a:lumMod val="65000"/>
                  <a:lumOff val="35000"/>
                </a:schemeClr>
              </a:solidFill>
            </a:endParaRPr>
          </a:p>
        </p:txBody>
      </p:sp>
      <p:sp>
        <p:nvSpPr>
          <p:cNvPr id="14" name="内容占位符 2"/>
          <p:cNvSpPr txBox="1"/>
          <p:nvPr>
            <p:custDataLst>
              <p:tags r:id="rId10"/>
            </p:custDataLst>
          </p:nvPr>
        </p:nvSpPr>
        <p:spPr>
          <a:xfrm>
            <a:off x="803275" y="4528975"/>
            <a:ext cx="7770813" cy="1120948"/>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如果显示信息的规则很复杂，那么</a:t>
            </a:r>
            <a:r>
              <a:rPr kumimoji="1" lang="en-US" altLang="zh-CN" sz="2400" b="1" dirty="0">
                <a:solidFill>
                  <a:schemeClr val="tx1"/>
                </a:solidFill>
              </a:rPr>
              <a:t>formatOrders</a:t>
            </a:r>
            <a:r>
              <a:rPr kumimoji="1" lang="zh-CN" altLang="en-US" sz="2400" b="1" dirty="0">
                <a:solidFill>
                  <a:schemeClr val="tx1"/>
                </a:solidFill>
              </a:rPr>
              <a:t>方法就会很长很复杂。</a:t>
            </a:r>
            <a:endParaRPr kumimoji="1" lang="zh-CN" altLang="en-US" sz="2400" b="1" dirty="0">
              <a:solidFill>
                <a:schemeClr val="tx1"/>
              </a:solidFill>
            </a:endParaRPr>
          </a:p>
        </p:txBody>
      </p:sp>
      <p:sp>
        <p:nvSpPr>
          <p:cNvPr id="15" name="内容占位符 2"/>
          <p:cNvSpPr txBox="1"/>
          <p:nvPr>
            <p:custDataLst>
              <p:tags r:id="rId11"/>
            </p:custDataLst>
          </p:nvPr>
        </p:nvSpPr>
        <p:spPr>
          <a:xfrm>
            <a:off x="803274" y="5649923"/>
            <a:ext cx="7770813" cy="566950"/>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增加新的算法或改变现有算法将十分困难。</a:t>
            </a:r>
            <a:endParaRPr kumimoji="1"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0" grpId="0"/>
      <p:bldP spid="14" grpId="0"/>
      <p:bldP spid="1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3.5</a:t>
            </a:r>
            <a:r>
              <a:rPr kumimoji="1" lang="zh-CN" altLang="en-US" dirty="0">
                <a:solidFill>
                  <a:schemeClr val="bg1"/>
                </a:solidFill>
              </a:rPr>
              <a:t> 策略模式</a:t>
            </a:r>
            <a:r>
              <a:rPr kumimoji="1" lang="en-US" altLang="zh-CN" dirty="0">
                <a:solidFill>
                  <a:schemeClr val="bg1"/>
                </a:solidFill>
              </a:rPr>
              <a:t> </a:t>
            </a:r>
            <a:r>
              <a:rPr kumimoji="1" lang="en-US" altLang="zh-CN" sz="3200" dirty="0">
                <a:solidFill>
                  <a:schemeClr val="bg1"/>
                </a:solidFill>
              </a:rPr>
              <a:t>2/8</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策略模式</a:t>
            </a:r>
            <a:r>
              <a:rPr kumimoji="1" lang="en-US" altLang="zh-CN" sz="2800" dirty="0">
                <a:solidFill>
                  <a:srgbClr val="034DA0"/>
                </a:solidFill>
              </a:rPr>
              <a:t>(Strategy Pattern)</a:t>
            </a:r>
            <a:r>
              <a:rPr kumimoji="1" lang="zh-CN" altLang="en-US" sz="2800" dirty="0">
                <a:solidFill>
                  <a:srgbClr val="034DA0"/>
                </a:solidFill>
              </a:rPr>
              <a:t>概念</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custDataLst>
              <p:tags r:id="rId7"/>
            </p:custDataLst>
          </p:nvPr>
        </p:nvSpPr>
        <p:spPr>
          <a:xfrm>
            <a:off x="537845" y="2047875"/>
            <a:ext cx="5682615" cy="1730375"/>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策略模式，是定义了一系列算法并</a:t>
            </a:r>
            <a:r>
              <a:rPr kumimoji="1" lang="zh-CN" altLang="en-US" sz="2400" b="1" dirty="0">
                <a:solidFill>
                  <a:srgbClr val="034DA0"/>
                </a:solidFill>
              </a:rPr>
              <a:t>封装在接口</a:t>
            </a:r>
            <a:r>
              <a:rPr kumimoji="1" lang="zh-CN" altLang="en-US" sz="2400" b="1" dirty="0">
                <a:solidFill>
                  <a:schemeClr val="tx1"/>
                </a:solidFill>
              </a:rPr>
              <a:t>中，这些算法适合在不同类型的情况下使用 。</a:t>
            </a:r>
            <a:endParaRPr kumimoji="1" lang="zh-CN" altLang="en-US" sz="2400" b="1" dirty="0">
              <a:solidFill>
                <a:schemeClr val="tx1"/>
              </a:solidFill>
            </a:endParaRPr>
          </a:p>
        </p:txBody>
      </p:sp>
      <p:sp>
        <p:nvSpPr>
          <p:cNvPr id="12" name="内容占位符 2"/>
          <p:cNvSpPr txBox="1"/>
          <p:nvPr>
            <p:custDataLst>
              <p:tags r:id="rId8"/>
            </p:custDataLst>
          </p:nvPr>
        </p:nvSpPr>
        <p:spPr>
          <a:xfrm>
            <a:off x="536893" y="4042802"/>
            <a:ext cx="7770813" cy="1674946"/>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在软件开发中常出现某一功能有多种算法，此时就需要引入策略模式来实现灵活地选择算法、便捷地增加新算法等功能。</a:t>
            </a:r>
            <a:endParaRPr kumimoji="1" lang="zh-CN" altLang="en-US" sz="2400" b="1" dirty="0">
              <a:solidFill>
                <a:schemeClr val="tx1"/>
              </a:solidFill>
            </a:endParaRPr>
          </a:p>
        </p:txBody>
      </p:sp>
      <p:pic>
        <p:nvPicPr>
          <p:cNvPr id="102" name="图片 101"/>
          <p:cNvPicPr/>
          <p:nvPr>
            <p:custDataLst>
              <p:tags r:id="rId9"/>
            </p:custDataLst>
          </p:nvPr>
        </p:nvPicPr>
        <p:blipFill>
          <a:blip r:embed="rId10"/>
          <a:stretch>
            <a:fillRect/>
          </a:stretch>
        </p:blipFill>
        <p:spPr>
          <a:xfrm>
            <a:off x="6172835" y="1423035"/>
            <a:ext cx="2667000" cy="1905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dirty="0">
                <a:solidFill>
                  <a:srgbClr val="034DA0"/>
                </a:solidFill>
              </a:rPr>
              <a:t>什么是模式</a:t>
            </a:r>
            <a:endParaRPr kumimoji="1" lang="zh-CN" altLang="en-US" sz="2800" dirty="0">
              <a:solidFill>
                <a:srgbClr val="034DA0"/>
              </a:solidFill>
            </a:endParaRP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3.1</a:t>
            </a:r>
            <a:r>
              <a:rPr kumimoji="1" lang="zh-CN" altLang="en-US" dirty="0">
                <a:solidFill>
                  <a:schemeClr val="bg1"/>
                </a:solidFill>
              </a:rPr>
              <a:t> 设计模式概述</a:t>
            </a:r>
            <a:r>
              <a:rPr kumimoji="1" lang="en-US" altLang="zh-CN" dirty="0">
                <a:solidFill>
                  <a:schemeClr val="bg1"/>
                </a:solidFill>
              </a:rPr>
              <a:t> </a:t>
            </a:r>
            <a:r>
              <a:rPr kumimoji="1" lang="en-US" altLang="zh-CN" sz="3200" dirty="0">
                <a:solidFill>
                  <a:schemeClr val="bg1"/>
                </a:solidFill>
              </a:rPr>
              <a:t>2</a:t>
            </a:r>
            <a:r>
              <a:rPr kumimoji="1" lang="en-US" altLang="zh-CN" sz="3200" dirty="0">
                <a:solidFill>
                  <a:schemeClr val="bg1"/>
                </a:solidFill>
              </a:rPr>
              <a:t>/8</a:t>
            </a:r>
            <a:endParaRPr kumimoji="1" lang="zh-CN" altLang="en-US" dirty="0">
              <a:solidFill>
                <a:schemeClr val="bg1"/>
              </a:solidFill>
            </a:endParaRPr>
          </a:p>
        </p:txBody>
      </p:sp>
      <p:pic>
        <p:nvPicPr>
          <p:cNvPr id="11" name="西北工业大学"/>
          <p:cNvPicPr>
            <a:picLocks noChangeAspect="1"/>
          </p:cNvPicPr>
          <p:nvPr>
            <p:custDataLst>
              <p:tags r:id="rId3"/>
            </p:custDataLst>
          </p:nvPr>
        </p:nvPicPr>
        <p:blipFill>
          <a:blip r:embed="rId4" cstate="screen"/>
          <a:stretch>
            <a:fillRect/>
          </a:stretch>
        </p:blipFill>
        <p:spPr>
          <a:xfrm>
            <a:off x="7476490" y="417830"/>
            <a:ext cx="1363345" cy="342900"/>
          </a:xfrm>
          <a:prstGeom prst="rect">
            <a:avLst/>
          </a:prstGeom>
        </p:spPr>
      </p:pic>
      <p:pic>
        <p:nvPicPr>
          <p:cNvPr id="13" name="校徽"/>
          <p:cNvPicPr>
            <a:picLocks noChangeAspect="1"/>
          </p:cNvPicPr>
          <p:nvPr>
            <p:custDataLst>
              <p:tags r:id="rId5"/>
            </p:custDataLst>
          </p:nvPr>
        </p:nvPicPr>
        <p:blipFill>
          <a:blip r:embed="rId6"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内容占位符 2"/>
          <p:cNvSpPr txBox="1"/>
          <p:nvPr>
            <p:custDataLst>
              <p:tags r:id="rId7"/>
            </p:custDataLst>
          </p:nvPr>
        </p:nvSpPr>
        <p:spPr>
          <a:xfrm>
            <a:off x="579755" y="1888490"/>
            <a:ext cx="7935595" cy="1950085"/>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buClrTx/>
              <a:buSzTx/>
            </a:pPr>
            <a:r>
              <a:rPr kumimoji="1" lang="zh-CN" altLang="en-US" sz="2400" b="1" dirty="0">
                <a:solidFill>
                  <a:schemeClr val="tx1"/>
                </a:solidFill>
                <a:sym typeface="+mn-ea"/>
              </a:rPr>
              <a:t>“每一个模式描述了一个在我们周围不断</a:t>
            </a:r>
            <a:r>
              <a:rPr kumimoji="1" lang="zh-CN" altLang="en-US" sz="2400" b="1" dirty="0">
                <a:solidFill>
                  <a:srgbClr val="034EA2"/>
                </a:solidFill>
                <a:sym typeface="+mn-ea"/>
              </a:rPr>
              <a:t>重复发生的问题</a:t>
            </a:r>
            <a:r>
              <a:rPr kumimoji="1" lang="zh-CN" altLang="en-US" sz="2400" b="1" dirty="0">
                <a:solidFill>
                  <a:schemeClr val="tx1">
                    <a:lumMod val="65000"/>
                    <a:lumOff val="35000"/>
                  </a:schemeClr>
                </a:solidFill>
                <a:sym typeface="+mn-ea"/>
              </a:rPr>
              <a:t>，</a:t>
            </a:r>
            <a:r>
              <a:rPr kumimoji="1" lang="zh-CN" altLang="en-US" sz="2400" b="1" dirty="0">
                <a:solidFill>
                  <a:schemeClr val="tx1"/>
                </a:solidFill>
                <a:sym typeface="+mn-ea"/>
              </a:rPr>
              <a:t>以及该问题的</a:t>
            </a:r>
            <a:r>
              <a:rPr kumimoji="1" lang="zh-CN" altLang="en-US" sz="2400" b="1" dirty="0">
                <a:solidFill>
                  <a:srgbClr val="034EA2"/>
                </a:solidFill>
                <a:sym typeface="+mn-ea"/>
              </a:rPr>
              <a:t>解决方案</a:t>
            </a:r>
            <a:r>
              <a:rPr kumimoji="1" lang="zh-CN" altLang="en-US" sz="2400" b="1" dirty="0">
                <a:solidFill>
                  <a:schemeClr val="tx1"/>
                </a:solidFill>
                <a:sym typeface="+mn-ea"/>
              </a:rPr>
              <a:t>的核心。这样，你就能</a:t>
            </a:r>
            <a:r>
              <a:rPr kumimoji="1" lang="zh-CN" altLang="en-US" sz="2400" b="1" dirty="0">
                <a:solidFill>
                  <a:srgbClr val="034EA2"/>
                </a:solidFill>
                <a:sym typeface="+mn-ea"/>
              </a:rPr>
              <a:t>一次又一次</a:t>
            </a:r>
            <a:r>
              <a:rPr kumimoji="1" lang="zh-CN" altLang="en-US" sz="2400" b="1" dirty="0">
                <a:solidFill>
                  <a:schemeClr val="tx1"/>
                </a:solidFill>
                <a:sym typeface="+mn-ea"/>
              </a:rPr>
              <a:t>地</a:t>
            </a:r>
            <a:r>
              <a:rPr kumimoji="1" lang="zh-CN" altLang="en-US" sz="2400" b="1" dirty="0">
                <a:solidFill>
                  <a:srgbClr val="034EA2"/>
                </a:solidFill>
                <a:sym typeface="+mn-ea"/>
              </a:rPr>
              <a:t>使用该方案</a:t>
            </a:r>
            <a:r>
              <a:rPr kumimoji="1" lang="zh-CN" altLang="en-US" sz="2400" b="1" dirty="0">
                <a:solidFill>
                  <a:schemeClr val="tx1"/>
                </a:solidFill>
                <a:sym typeface="+mn-ea"/>
              </a:rPr>
              <a:t>而不必做重复劳动”。</a:t>
            </a:r>
            <a:endParaRPr kumimoji="1" lang="zh-CN" altLang="en-US" sz="2400" b="1" dirty="0">
              <a:solidFill>
                <a:schemeClr val="tx1"/>
              </a:solidFill>
              <a:sym typeface="+mn-ea"/>
            </a:endParaRPr>
          </a:p>
        </p:txBody>
      </p:sp>
      <p:sp>
        <p:nvSpPr>
          <p:cNvPr id="7" name="内容占位符 2"/>
          <p:cNvSpPr txBox="1"/>
          <p:nvPr>
            <p:custDataLst>
              <p:tags r:id="rId8"/>
            </p:custDataLst>
          </p:nvPr>
        </p:nvSpPr>
        <p:spPr>
          <a:xfrm>
            <a:off x="579755" y="3736340"/>
            <a:ext cx="8096250" cy="1717675"/>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DA0"/>
                </a:solidFill>
              </a:rPr>
              <a:t>模式的定义</a:t>
            </a:r>
            <a:r>
              <a:rPr kumimoji="1" lang="zh-CN" altLang="en-US" sz="2400" b="1" dirty="0">
                <a:solidFill>
                  <a:schemeClr val="tx1"/>
                </a:solidFill>
              </a:rPr>
              <a:t> </a:t>
            </a:r>
            <a:r>
              <a:rPr kumimoji="1" lang="en-US" altLang="zh-CN" sz="2400" b="1" dirty="0">
                <a:solidFill>
                  <a:schemeClr val="tx1"/>
                </a:solidFill>
              </a:rPr>
              <a:t>—</a:t>
            </a:r>
            <a:r>
              <a:rPr kumimoji="1" lang="zh-CN" altLang="en-US" sz="2400" b="1" dirty="0">
                <a:solidFill>
                  <a:schemeClr val="tx1"/>
                </a:solidFill>
              </a:rPr>
              <a:t> 从大量的建筑和规划实践中精心提炼出来的经验，在特定环境下人们解决某类重复出现问题的一套成功或有效的解决方案。</a:t>
            </a:r>
            <a:endParaRPr kumimoji="1"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2550160" y="1188085"/>
            <a:ext cx="6161405" cy="5185410"/>
          </a:xfrm>
          <a:prstGeom prst="rect">
            <a:avLst/>
          </a:prstGeom>
        </p:spPr>
      </p:pic>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3.5</a:t>
            </a:r>
            <a:r>
              <a:rPr kumimoji="1" lang="zh-CN" altLang="en-US" dirty="0">
                <a:solidFill>
                  <a:schemeClr val="bg1"/>
                </a:solidFill>
              </a:rPr>
              <a:t> 策略模式</a:t>
            </a:r>
            <a:r>
              <a:rPr kumimoji="1" lang="en-US" altLang="zh-CN" dirty="0">
                <a:solidFill>
                  <a:schemeClr val="bg1"/>
                </a:solidFill>
              </a:rPr>
              <a:t> </a:t>
            </a:r>
            <a:r>
              <a:rPr kumimoji="1" lang="en-US" altLang="zh-CN" sz="3200" dirty="0">
                <a:solidFill>
                  <a:schemeClr val="bg1"/>
                </a:solidFill>
              </a:rPr>
              <a:t>3/8</a:t>
            </a:r>
            <a:endParaRPr kumimoji="1" lang="zh-CN" altLang="en-US" dirty="0">
              <a:solidFill>
                <a:schemeClr val="bg1"/>
              </a:solidFill>
            </a:endParaRPr>
          </a:p>
        </p:txBody>
      </p:sp>
      <p:pic>
        <p:nvPicPr>
          <p:cNvPr id="11" name="西北工业大学"/>
          <p:cNvPicPr>
            <a:picLocks noChangeAspect="1"/>
          </p:cNvPicPr>
          <p:nvPr>
            <p:custDataLst>
              <p:tags r:id="rId3"/>
            </p:custDataLst>
          </p:nvPr>
        </p:nvPicPr>
        <p:blipFill>
          <a:blip r:embed="rId4" cstate="screen"/>
          <a:stretch>
            <a:fillRect/>
          </a:stretch>
        </p:blipFill>
        <p:spPr>
          <a:xfrm>
            <a:off x="7476490" y="417830"/>
            <a:ext cx="1363345" cy="342900"/>
          </a:xfrm>
          <a:prstGeom prst="rect">
            <a:avLst/>
          </a:prstGeom>
        </p:spPr>
      </p:pic>
      <p:pic>
        <p:nvPicPr>
          <p:cNvPr id="13" name="校徽"/>
          <p:cNvPicPr>
            <a:picLocks noChangeAspect="1"/>
          </p:cNvPicPr>
          <p:nvPr>
            <p:custDataLst>
              <p:tags r:id="rId5"/>
            </p:custDataLst>
          </p:nvPr>
        </p:nvPicPr>
        <p:blipFill>
          <a:blip r:embed="rId6"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7"/>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策略模式结构</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内容占位符 2"/>
          <p:cNvSpPr txBox="1"/>
          <p:nvPr>
            <p:custDataLst>
              <p:tags r:id="rId8"/>
            </p:custDataLst>
          </p:nvPr>
        </p:nvSpPr>
        <p:spPr>
          <a:xfrm>
            <a:off x="537528" y="2047667"/>
            <a:ext cx="8036560" cy="622300"/>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策略模式的类图：</a:t>
            </a:r>
            <a:endParaRPr kumimoji="1"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3.5</a:t>
            </a:r>
            <a:r>
              <a:rPr kumimoji="1" lang="zh-CN" altLang="en-US" dirty="0">
                <a:solidFill>
                  <a:schemeClr val="bg1"/>
                </a:solidFill>
              </a:rPr>
              <a:t> 策略模式</a:t>
            </a:r>
            <a:r>
              <a:rPr kumimoji="1" lang="en-US" altLang="zh-CN" dirty="0">
                <a:solidFill>
                  <a:schemeClr val="bg1"/>
                </a:solidFill>
              </a:rPr>
              <a:t> </a:t>
            </a:r>
            <a:r>
              <a:rPr kumimoji="1" lang="en-US" altLang="zh-CN" sz="3200" dirty="0">
                <a:solidFill>
                  <a:schemeClr val="bg1"/>
                </a:solidFill>
              </a:rPr>
              <a:t>4/8</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策略模式结构</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内容占位符 2"/>
          <p:cNvSpPr txBox="1"/>
          <p:nvPr>
            <p:custDataLst>
              <p:tags r:id="rId7"/>
            </p:custDataLst>
          </p:nvPr>
        </p:nvSpPr>
        <p:spPr>
          <a:xfrm>
            <a:off x="537528" y="1985437"/>
            <a:ext cx="8036560" cy="566950"/>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策略模式的角色及职能：</a:t>
            </a:r>
            <a:endParaRPr kumimoji="1" lang="zh-CN" altLang="en-US" sz="2400" b="1" dirty="0">
              <a:solidFill>
                <a:schemeClr val="tx1"/>
              </a:solidFill>
            </a:endParaRPr>
          </a:p>
        </p:txBody>
      </p:sp>
      <p:graphicFrame>
        <p:nvGraphicFramePr>
          <p:cNvPr id="15" name="表格 14"/>
          <p:cNvGraphicFramePr>
            <a:graphicFrameLocks noGrp="1"/>
          </p:cNvGraphicFramePr>
          <p:nvPr>
            <p:custDataLst>
              <p:tags r:id="rId8"/>
            </p:custDataLst>
          </p:nvPr>
        </p:nvGraphicFramePr>
        <p:xfrm>
          <a:off x="367748" y="2693362"/>
          <a:ext cx="8472087" cy="3400093"/>
        </p:xfrm>
        <a:graphic>
          <a:graphicData uri="http://schemas.openxmlformats.org/drawingml/2006/table">
            <a:tbl>
              <a:tblPr>
                <a:tableStyleId>{5C22544A-7EE6-4342-B048-85BDC9FD1C3A}</a:tableStyleId>
              </a:tblPr>
              <a:tblGrid>
                <a:gridCol w="2176669"/>
                <a:gridCol w="1768063"/>
                <a:gridCol w="4527355"/>
              </a:tblGrid>
              <a:tr h="547370">
                <a:tc>
                  <a:txBody>
                    <a:bodyPr/>
                    <a:lstStyle/>
                    <a:p>
                      <a:pPr algn="ctr">
                        <a:lnSpc>
                          <a:spcPts val="2000"/>
                        </a:lnSpc>
                      </a:pPr>
                      <a:r>
                        <a:rPr lang="zh-CN" sz="2000" b="1" kern="100">
                          <a:solidFill>
                            <a:schemeClr val="tx1"/>
                          </a:solidFill>
                          <a:effectLst/>
                        </a:rPr>
                        <a:t>类</a:t>
                      </a:r>
                      <a:endParaRPr lang="zh-CN" sz="2000" b="1"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bg1">
                        <a:lumMod val="95000"/>
                      </a:schemeClr>
                    </a:solidFill>
                  </a:tcPr>
                </a:tc>
                <a:tc>
                  <a:txBody>
                    <a:bodyPr/>
                    <a:lstStyle/>
                    <a:p>
                      <a:pPr algn="ctr">
                        <a:lnSpc>
                          <a:spcPts val="2000"/>
                        </a:lnSpc>
                      </a:pPr>
                      <a:r>
                        <a:rPr lang="zh-CN" sz="2000" b="1" kern="100">
                          <a:solidFill>
                            <a:schemeClr val="tx1"/>
                          </a:solidFill>
                          <a:effectLst/>
                        </a:rPr>
                        <a:t>角色</a:t>
                      </a:r>
                      <a:endParaRPr lang="zh-CN" sz="2000" b="1"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bg1">
                        <a:lumMod val="95000"/>
                      </a:schemeClr>
                    </a:solidFill>
                  </a:tcPr>
                </a:tc>
                <a:tc>
                  <a:txBody>
                    <a:bodyPr/>
                    <a:lstStyle/>
                    <a:p>
                      <a:pPr algn="ctr">
                        <a:lnSpc>
                          <a:spcPts val="2000"/>
                        </a:lnSpc>
                      </a:pPr>
                      <a:r>
                        <a:rPr lang="zh-CN" sz="2000" b="1" kern="100">
                          <a:solidFill>
                            <a:schemeClr val="tx1"/>
                          </a:solidFill>
                          <a:effectLst/>
                        </a:rPr>
                        <a:t>职能</a:t>
                      </a:r>
                      <a:endParaRPr lang="zh-CN" sz="2000" b="1"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bg1">
                        <a:lumMod val="95000"/>
                      </a:schemeClr>
                    </a:solidFill>
                  </a:tcPr>
                </a:tc>
              </a:tr>
              <a:tr h="1151963">
                <a:tc>
                  <a:txBody>
                    <a:bodyPr/>
                    <a:lstStyle/>
                    <a:p>
                      <a:pPr algn="ctr">
                        <a:lnSpc>
                          <a:spcPts val="2000"/>
                        </a:lnSpc>
                      </a:pPr>
                      <a:r>
                        <a:rPr lang="en-US" sz="2000" b="1" kern="100">
                          <a:solidFill>
                            <a:schemeClr val="tx1"/>
                          </a:solidFill>
                          <a:effectLst/>
                        </a:rPr>
                        <a:t>Context</a:t>
                      </a:r>
                      <a:endParaRPr lang="en-US" sz="2000" b="1"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bg1">
                        <a:lumMod val="95000"/>
                      </a:schemeClr>
                    </a:solidFill>
                  </a:tcPr>
                </a:tc>
                <a:tc>
                  <a:txBody>
                    <a:bodyPr/>
                    <a:lstStyle/>
                    <a:p>
                      <a:pPr algn="ctr">
                        <a:lnSpc>
                          <a:spcPts val="2000"/>
                        </a:lnSpc>
                      </a:pPr>
                      <a:r>
                        <a:rPr lang="zh-CN" sz="2000" b="1" kern="100">
                          <a:solidFill>
                            <a:schemeClr val="tx1"/>
                          </a:solidFill>
                          <a:effectLst/>
                        </a:rPr>
                        <a:t>环境类</a:t>
                      </a:r>
                      <a:endParaRPr lang="zh-CN" sz="2000" b="1"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bg1">
                        <a:lumMod val="95000"/>
                      </a:schemeClr>
                    </a:solidFill>
                  </a:tcPr>
                </a:tc>
                <a:tc>
                  <a:txBody>
                    <a:bodyPr/>
                    <a:lstStyle/>
                    <a:p>
                      <a:pPr algn="just">
                        <a:lnSpc>
                          <a:spcPct val="100000"/>
                        </a:lnSpc>
                      </a:pPr>
                      <a:r>
                        <a:rPr lang="zh-CN" sz="2000" b="1" kern="100">
                          <a:solidFill>
                            <a:schemeClr val="tx1"/>
                          </a:solidFill>
                          <a:effectLst/>
                        </a:rPr>
                        <a:t>使用算法的角色，维护一个抽象策略类的引用实例，提供给客户端调用</a:t>
                      </a:r>
                      <a:endParaRPr lang="zh-CN" sz="2000" b="1"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bg1">
                        <a:lumMod val="95000"/>
                      </a:schemeClr>
                    </a:solidFill>
                  </a:tcPr>
                </a:tc>
              </a:tr>
              <a:tr h="1151963">
                <a:tc>
                  <a:txBody>
                    <a:bodyPr/>
                    <a:lstStyle/>
                    <a:p>
                      <a:pPr algn="ctr">
                        <a:lnSpc>
                          <a:spcPts val="2000"/>
                        </a:lnSpc>
                      </a:pPr>
                      <a:r>
                        <a:rPr lang="en-US" sz="2000" b="1" kern="100">
                          <a:solidFill>
                            <a:schemeClr val="tx1"/>
                          </a:solidFill>
                          <a:effectLst/>
                        </a:rPr>
                        <a:t>Strategy</a:t>
                      </a:r>
                      <a:endParaRPr lang="en-US" sz="2000" b="1"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bg1">
                        <a:lumMod val="95000"/>
                      </a:schemeClr>
                    </a:solidFill>
                  </a:tcPr>
                </a:tc>
                <a:tc>
                  <a:txBody>
                    <a:bodyPr/>
                    <a:lstStyle/>
                    <a:p>
                      <a:pPr algn="ctr">
                        <a:lnSpc>
                          <a:spcPts val="2000"/>
                        </a:lnSpc>
                      </a:pPr>
                      <a:r>
                        <a:rPr lang="zh-CN" sz="2000" b="1" kern="100">
                          <a:solidFill>
                            <a:schemeClr val="tx1"/>
                          </a:solidFill>
                          <a:effectLst/>
                        </a:rPr>
                        <a:t>抽象策略类</a:t>
                      </a:r>
                      <a:endParaRPr lang="zh-CN" sz="2000" b="1"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bg1">
                        <a:lumMod val="95000"/>
                      </a:schemeClr>
                    </a:solidFill>
                  </a:tcPr>
                </a:tc>
                <a:tc>
                  <a:txBody>
                    <a:bodyPr/>
                    <a:lstStyle/>
                    <a:p>
                      <a:pPr algn="just">
                        <a:lnSpc>
                          <a:spcPct val="100000"/>
                        </a:lnSpc>
                      </a:pPr>
                      <a:r>
                        <a:rPr lang="en-US" sz="2000" b="1" kern="100">
                          <a:solidFill>
                            <a:schemeClr val="tx1"/>
                          </a:solidFill>
                          <a:effectLst/>
                        </a:rPr>
                        <a:t>ConcreteSrategy</a:t>
                      </a:r>
                      <a:r>
                        <a:rPr lang="zh-CN" sz="2000" b="1" kern="100">
                          <a:solidFill>
                            <a:schemeClr val="tx1"/>
                          </a:solidFill>
                          <a:effectLst/>
                        </a:rPr>
                        <a:t>类的父类，定义一个公共接口给所有支持算法</a:t>
                      </a:r>
                      <a:endParaRPr lang="zh-CN" sz="2000" b="1"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bg1">
                        <a:lumMod val="95000"/>
                      </a:schemeClr>
                    </a:solidFill>
                  </a:tcPr>
                </a:tc>
              </a:tr>
              <a:tr h="548592">
                <a:tc>
                  <a:txBody>
                    <a:bodyPr/>
                    <a:lstStyle/>
                    <a:p>
                      <a:pPr algn="ctr">
                        <a:lnSpc>
                          <a:spcPts val="2000"/>
                        </a:lnSpc>
                      </a:pPr>
                      <a:r>
                        <a:rPr lang="en-US" sz="2000" b="1" kern="100">
                          <a:solidFill>
                            <a:schemeClr val="tx1"/>
                          </a:solidFill>
                          <a:effectLst/>
                        </a:rPr>
                        <a:t>ConcreteSrategy</a:t>
                      </a:r>
                      <a:endParaRPr lang="en-US" sz="2000" b="1"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bg1">
                        <a:lumMod val="95000"/>
                      </a:schemeClr>
                    </a:solidFill>
                  </a:tcPr>
                </a:tc>
                <a:tc>
                  <a:txBody>
                    <a:bodyPr/>
                    <a:lstStyle/>
                    <a:p>
                      <a:pPr algn="ctr">
                        <a:lnSpc>
                          <a:spcPts val="2000"/>
                        </a:lnSpc>
                      </a:pPr>
                      <a:r>
                        <a:rPr lang="zh-CN" sz="2000" b="1" kern="100">
                          <a:solidFill>
                            <a:schemeClr val="tx1"/>
                          </a:solidFill>
                          <a:effectLst/>
                        </a:rPr>
                        <a:t>具体策略类</a:t>
                      </a:r>
                      <a:endParaRPr lang="zh-CN" sz="2000" b="1"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bg1">
                        <a:lumMod val="95000"/>
                      </a:schemeClr>
                    </a:solidFill>
                  </a:tcPr>
                </a:tc>
                <a:tc>
                  <a:txBody>
                    <a:bodyPr/>
                    <a:lstStyle/>
                    <a:p>
                      <a:pPr algn="just">
                        <a:lnSpc>
                          <a:spcPts val="2000"/>
                        </a:lnSpc>
                      </a:pPr>
                      <a:r>
                        <a:rPr lang="zh-CN" sz="2000" b="1" kern="100">
                          <a:solidFill>
                            <a:schemeClr val="tx1"/>
                          </a:solidFill>
                          <a:effectLst/>
                        </a:rPr>
                        <a:t>实现公共接口</a:t>
                      </a:r>
                      <a:r>
                        <a:rPr lang="zh-CN" altLang="en-US" sz="2000" b="1" kern="100">
                          <a:solidFill>
                            <a:schemeClr val="tx1"/>
                          </a:solidFill>
                          <a:effectLst/>
                        </a:rPr>
                        <a:t>和</a:t>
                      </a:r>
                      <a:r>
                        <a:rPr lang="zh-CN" sz="2000" b="1" kern="100">
                          <a:solidFill>
                            <a:schemeClr val="tx1"/>
                          </a:solidFill>
                          <a:effectLst/>
                        </a:rPr>
                        <a:t>具体的算法策略</a:t>
                      </a:r>
                      <a:endParaRPr lang="zh-CN" sz="2000" b="1"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bg1">
                        <a:lumMod val="95000"/>
                      </a:schemeClr>
                    </a:solidFill>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3.5</a:t>
            </a:r>
            <a:r>
              <a:rPr kumimoji="1" lang="zh-CN" altLang="en-US" dirty="0">
                <a:solidFill>
                  <a:schemeClr val="bg1"/>
                </a:solidFill>
              </a:rPr>
              <a:t> 策略模式</a:t>
            </a:r>
            <a:r>
              <a:rPr kumimoji="1" lang="en-US" altLang="zh-CN" dirty="0">
                <a:solidFill>
                  <a:schemeClr val="bg1"/>
                </a:solidFill>
              </a:rPr>
              <a:t> </a:t>
            </a:r>
            <a:r>
              <a:rPr kumimoji="1" lang="en-US" altLang="zh-CN" sz="3200" dirty="0">
                <a:solidFill>
                  <a:schemeClr val="bg1"/>
                </a:solidFill>
              </a:rPr>
              <a:t>5/8</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思考问题</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内容占位符 2"/>
          <p:cNvSpPr txBox="1"/>
          <p:nvPr>
            <p:custDataLst>
              <p:tags r:id="rId7"/>
            </p:custDataLst>
          </p:nvPr>
        </p:nvSpPr>
        <p:spPr>
          <a:xfrm>
            <a:off x="537528" y="2047667"/>
            <a:ext cx="8036560" cy="1176020"/>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latin typeface="等线" panose="02010600030101010101" charset="-122"/>
                <a:ea typeface="等线" panose="02010600030101010101" charset="-122"/>
                <a:cs typeface="等线" panose="02010600030101010101" charset="-122"/>
              </a:rPr>
              <a:t>牛奶系统要求：</a:t>
            </a:r>
            <a:r>
              <a:rPr lang="zh-CN" altLang="en-US" sz="2400" b="1" i="0" u="none" strike="noStrike">
                <a:solidFill>
                  <a:schemeClr val="tx1"/>
                </a:solidFill>
                <a:effectLst/>
                <a:latin typeface="等线" panose="02010600030101010101" charset="-122"/>
                <a:ea typeface="等线" panose="02010600030101010101" charset="-122"/>
                <a:cs typeface="等线" panose="02010600030101010101" charset="-122"/>
              </a:rPr>
              <a:t>显示借款人的信息数据库的三种方式</a:t>
            </a:r>
            <a:r>
              <a:rPr lang="en-US" altLang="zh-CN" sz="2400" b="1">
                <a:solidFill>
                  <a:schemeClr val="tx1"/>
                </a:solidFill>
                <a:latin typeface="等线" panose="02010600030101010101" charset="-122"/>
                <a:ea typeface="等线" panose="02010600030101010101" charset="-122"/>
                <a:cs typeface="等线" panose="02010600030101010101" charset="-122"/>
              </a:rPr>
              <a:t>——</a:t>
            </a:r>
            <a:r>
              <a:rPr lang="zh-CN" altLang="en-US" sz="2400" b="1" i="0" u="none" strike="noStrike">
                <a:solidFill>
                  <a:schemeClr val="tx1"/>
                </a:solidFill>
                <a:effectLst/>
                <a:latin typeface="等线" panose="02010600030101010101" charset="-122"/>
                <a:ea typeface="等线" panose="02010600030101010101" charset="-122"/>
                <a:cs typeface="等线" panose="02010600030101010101" charset="-122"/>
              </a:rPr>
              <a:t>纯文本，</a:t>
            </a:r>
            <a:r>
              <a:rPr lang="en-US" altLang="zh-CN" sz="2400" b="1" i="0" u="none" strike="noStrike">
                <a:solidFill>
                  <a:schemeClr val="tx1"/>
                </a:solidFill>
                <a:effectLst/>
                <a:latin typeface="等线" panose="02010600030101010101" charset="-122"/>
                <a:ea typeface="等线" panose="02010600030101010101" charset="-122"/>
                <a:cs typeface="等线" panose="02010600030101010101" charset="-122"/>
              </a:rPr>
              <a:t>HTML</a:t>
            </a:r>
            <a:r>
              <a:rPr lang="zh-CN" altLang="en-US" sz="2400" b="1" i="0" u="none" strike="noStrike">
                <a:solidFill>
                  <a:schemeClr val="tx1"/>
                </a:solidFill>
                <a:effectLst/>
                <a:latin typeface="等线" panose="02010600030101010101" charset="-122"/>
                <a:ea typeface="等线" panose="02010600030101010101" charset="-122"/>
                <a:cs typeface="等线" panose="02010600030101010101" charset="-122"/>
              </a:rPr>
              <a:t>和</a:t>
            </a:r>
            <a:r>
              <a:rPr lang="en-US" altLang="zh-CN" sz="2400" b="1" i="0" u="none" strike="noStrike">
                <a:solidFill>
                  <a:schemeClr val="tx1"/>
                </a:solidFill>
                <a:effectLst/>
                <a:latin typeface="等线" panose="02010600030101010101" charset="-122"/>
                <a:ea typeface="等线" panose="02010600030101010101" charset="-122"/>
                <a:cs typeface="等线" panose="02010600030101010101" charset="-122"/>
              </a:rPr>
              <a:t>XML</a:t>
            </a:r>
            <a:endParaRPr kumimoji="1" lang="en-US" altLang="zh-CN" sz="2400" b="1" i="0" u="none" strike="noStrike" dirty="0">
              <a:solidFill>
                <a:schemeClr val="tx1"/>
              </a:solidFill>
              <a:effectLst/>
              <a:latin typeface="等线" panose="02010600030101010101" charset="-122"/>
              <a:ea typeface="等线" panose="02010600030101010101" charset="-122"/>
              <a:cs typeface="等线" panose="02010600030101010101" charset="-122"/>
            </a:endParaRPr>
          </a:p>
        </p:txBody>
      </p:sp>
      <p:sp>
        <p:nvSpPr>
          <p:cNvPr id="7" name="内容占位符 2"/>
          <p:cNvSpPr txBox="1"/>
          <p:nvPr>
            <p:custDataLst>
              <p:tags r:id="rId8"/>
            </p:custDataLst>
          </p:nvPr>
        </p:nvSpPr>
        <p:spPr>
          <a:xfrm>
            <a:off x="537528" y="3243329"/>
            <a:ext cx="8036560" cy="1176020"/>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latin typeface="等线" panose="02010600030101010101" charset="-122"/>
                <a:ea typeface="等线" panose="02010600030101010101" charset="-122"/>
              </a:rPr>
              <a:t>分析：</a:t>
            </a:r>
            <a:r>
              <a:rPr lang="zh-CN" altLang="en-US" sz="2400" b="1" i="0" u="none" strike="noStrike">
                <a:solidFill>
                  <a:schemeClr val="tx1"/>
                </a:solidFill>
                <a:effectLst/>
                <a:latin typeface="等线" panose="02010600030101010101" charset="-122"/>
                <a:ea typeface="等线" panose="02010600030101010101" charset="-122"/>
              </a:rPr>
              <a:t>需要特定服务或功能的程序，并且有几种实现该功能的方法。</a:t>
            </a:r>
            <a:endParaRPr lang="zh-CN" altLang="en-US" sz="2400" b="1" i="0" u="none" strike="noStrike">
              <a:solidFill>
                <a:schemeClr val="tx1"/>
              </a:solidFill>
              <a:effectLst/>
              <a:latin typeface="等线" panose="02010600030101010101" charset="-122"/>
              <a:ea typeface="等线" panose="02010600030101010101" charset="-122"/>
            </a:endParaRPr>
          </a:p>
        </p:txBody>
      </p:sp>
      <p:sp>
        <p:nvSpPr>
          <p:cNvPr id="10" name="内容占位符 2"/>
          <p:cNvSpPr txBox="1"/>
          <p:nvPr>
            <p:custDataLst>
              <p:tags r:id="rId9"/>
            </p:custDataLst>
          </p:nvPr>
        </p:nvSpPr>
        <p:spPr>
          <a:xfrm>
            <a:off x="537528" y="4392130"/>
            <a:ext cx="8036560" cy="1176020"/>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latin typeface="等线" panose="02010600030101010101" charset="-122"/>
                <a:ea typeface="等线" panose="02010600030101010101" charset="-122"/>
                <a:cs typeface="等线" panose="02010600030101010101" charset="-122"/>
              </a:rPr>
              <a:t>解决方案：所以可以提供一个声明方法</a:t>
            </a:r>
            <a:r>
              <a:rPr kumimoji="1" lang="en-US" altLang="zh-CN" sz="2400" b="1" dirty="0">
                <a:solidFill>
                  <a:srgbClr val="034DA0"/>
                </a:solidFill>
                <a:latin typeface="等线" panose="02010600030101010101" charset="-122"/>
                <a:ea typeface="等线" panose="02010600030101010101" charset="-122"/>
                <a:cs typeface="等线" panose="02010600030101010101" charset="-122"/>
              </a:rPr>
              <a:t>formatOrder()</a:t>
            </a:r>
            <a:r>
              <a:rPr kumimoji="1" lang="zh-CN" altLang="en-US" sz="2400" b="1" dirty="0">
                <a:solidFill>
                  <a:schemeClr val="tx1"/>
                </a:solidFill>
                <a:latin typeface="等线" panose="02010600030101010101" charset="-122"/>
                <a:ea typeface="等线" panose="02010600030101010101" charset="-122"/>
                <a:cs typeface="等线" panose="02010600030101010101" charset="-122"/>
              </a:rPr>
              <a:t>的接口</a:t>
            </a:r>
            <a:r>
              <a:rPr kumimoji="1" lang="en-US" altLang="zh-CN" sz="2400" b="1" dirty="0">
                <a:solidFill>
                  <a:srgbClr val="034DA0"/>
                </a:solidFill>
                <a:latin typeface="等线" panose="02010600030101010101" charset="-122"/>
                <a:ea typeface="等线" panose="02010600030101010101" charset="-122"/>
                <a:cs typeface="等线" panose="02010600030101010101" charset="-122"/>
              </a:rPr>
              <a:t>OrderFormater</a:t>
            </a:r>
            <a:r>
              <a:rPr kumimoji="1" lang="en-US" altLang="zh-CN" sz="2400" b="1" dirty="0">
                <a:solidFill>
                  <a:schemeClr val="tx1">
                    <a:lumMod val="65000"/>
                    <a:lumOff val="35000"/>
                  </a:schemeClr>
                </a:solidFill>
                <a:latin typeface="等线" panose="02010600030101010101" charset="-122"/>
                <a:ea typeface="等线" panose="02010600030101010101" charset="-122"/>
                <a:cs typeface="等线" panose="02010600030101010101" charset="-122"/>
              </a:rPr>
              <a:t> </a:t>
            </a:r>
            <a:r>
              <a:rPr lang="zh-CN" altLang="en-US" sz="2400" b="1" i="0" u="none" strike="noStrike">
                <a:solidFill>
                  <a:schemeClr val="tx1">
                    <a:lumMod val="65000"/>
                    <a:lumOff val="35000"/>
                  </a:schemeClr>
                </a:solidFill>
                <a:effectLst/>
                <a:latin typeface="等线" panose="02010600030101010101" charset="-122"/>
                <a:ea typeface="等线" panose="02010600030101010101" charset="-122"/>
                <a:cs typeface="等线" panose="02010600030101010101" charset="-122"/>
              </a:rPr>
              <a:t>。</a:t>
            </a:r>
            <a:endParaRPr lang="zh-CN" altLang="en-US" sz="2400" b="1" i="0" u="none" strike="noStrike">
              <a:solidFill>
                <a:schemeClr val="tx1">
                  <a:lumMod val="65000"/>
                  <a:lumOff val="35000"/>
                </a:schemeClr>
              </a:solidFill>
              <a:effectLst/>
              <a:latin typeface="等线" panose="02010600030101010101" charset="-122"/>
              <a:ea typeface="等线" panose="02010600030101010101" charset="-122"/>
              <a:cs typeface="等线" panose="0201060003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3.5</a:t>
            </a:r>
            <a:r>
              <a:rPr kumimoji="1" lang="zh-CN" altLang="en-US" dirty="0">
                <a:solidFill>
                  <a:schemeClr val="bg1"/>
                </a:solidFill>
              </a:rPr>
              <a:t> 策略模式</a:t>
            </a:r>
            <a:r>
              <a:rPr kumimoji="1" lang="en-US" altLang="zh-CN" dirty="0">
                <a:solidFill>
                  <a:schemeClr val="bg1"/>
                </a:solidFill>
              </a:rPr>
              <a:t> </a:t>
            </a:r>
            <a:r>
              <a:rPr kumimoji="1" lang="en-US" altLang="zh-CN" sz="3200" dirty="0">
                <a:solidFill>
                  <a:schemeClr val="bg1"/>
                </a:solidFill>
              </a:rPr>
              <a:t>6/8</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custDataLst>
              <p:tags r:id="rId6"/>
            </p:custDataLst>
          </p:nvPr>
        </p:nvSpPr>
        <p:spPr>
          <a:xfrm>
            <a:off x="437515" y="1285875"/>
            <a:ext cx="8356600" cy="1212850"/>
          </a:xfrm>
          <a:prstGeom prst="rect">
            <a:avLst/>
          </a:prstGeom>
          <a:ln w="19050">
            <a:solidFill>
              <a:srgbClr val="034EA2"/>
            </a:solidFill>
            <a:prstDash val="dash"/>
          </a:ln>
        </p:spPr>
        <p:txBody>
          <a:bodyPr vert="horz" wrap="square"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en-US" altLang="zh-CN" sz="1800" b="1" dirty="0" err="1">
                <a:solidFill>
                  <a:schemeClr val="accent6">
                    <a:lumMod val="75000"/>
                  </a:schemeClr>
                </a:solidFill>
              </a:rPr>
              <a:t>//</a:t>
            </a:r>
            <a:r>
              <a:rPr kumimoji="1" lang="zh-CN" altLang="en-US" sz="1800" b="1" dirty="0" err="1">
                <a:solidFill>
                  <a:schemeClr val="accent6">
                    <a:lumMod val="75000"/>
                  </a:schemeClr>
                </a:solidFill>
              </a:rPr>
              <a:t>策略接口</a:t>
            </a:r>
            <a:endParaRPr kumimoji="1" lang="en-US" altLang="zh-CN" sz="1800" b="1" dirty="0" err="1">
              <a:solidFill>
                <a:schemeClr val="accent6">
                  <a:lumMod val="75000"/>
                </a:schemeClr>
              </a:solidFill>
            </a:endParaRPr>
          </a:p>
          <a:p>
            <a:pPr marL="0" indent="0">
              <a:lnSpc>
                <a:spcPct val="100000"/>
              </a:lnSpc>
              <a:spcBef>
                <a:spcPts val="0"/>
              </a:spcBef>
              <a:buNone/>
            </a:pPr>
            <a:r>
              <a:rPr kumimoji="1" lang="en-US" altLang="zh-CN" sz="1800" b="1" dirty="0">
                <a:solidFill>
                  <a:srgbClr val="034EA2"/>
                </a:solidFill>
              </a:rPr>
              <a:t>interface</a:t>
            </a:r>
            <a:r>
              <a:rPr kumimoji="1" lang="zh-CN" altLang="en-US" sz="1800" b="1" dirty="0">
                <a:solidFill>
                  <a:srgbClr val="034EA2"/>
                </a:solidFill>
              </a:rPr>
              <a:t> </a:t>
            </a:r>
            <a:r>
              <a:rPr kumimoji="1" lang="en-US" altLang="zh-CN" sz="1800" b="1" dirty="0">
                <a:solidFill>
                  <a:schemeClr val="tx1"/>
                </a:solidFill>
                <a:latin typeface="等线" panose="02010600030101010101" charset="-122"/>
                <a:ea typeface="等线" panose="02010600030101010101" charset="-122"/>
                <a:cs typeface="等线" panose="02010600030101010101" charset="-122"/>
                <a:sym typeface="+mn-ea"/>
              </a:rPr>
              <a:t>OrderFormater </a:t>
            </a:r>
            <a:r>
              <a:rPr kumimoji="1" lang="en-US" altLang="zh-CN" sz="1800" b="1" dirty="0">
                <a:solidFill>
                  <a:schemeClr val="tx1"/>
                </a:solidFill>
              </a:rPr>
              <a:t>{</a:t>
            </a:r>
            <a:endParaRPr kumimoji="1" lang="en-US" altLang="zh-CN" sz="1800" b="1" dirty="0">
              <a:solidFill>
                <a:schemeClr val="tx1"/>
              </a:solidFill>
            </a:endParaRPr>
          </a:p>
          <a:p>
            <a:pPr marL="0" indent="0">
              <a:lnSpc>
                <a:spcPct val="100000"/>
              </a:lnSpc>
              <a:spcBef>
                <a:spcPts val="0"/>
              </a:spcBef>
              <a:buNone/>
            </a:pPr>
            <a:r>
              <a:rPr kumimoji="1" lang="zh-CN" altLang="en-US" sz="1800" b="1" dirty="0">
                <a:solidFill>
                  <a:schemeClr val="tx1"/>
                </a:solidFill>
              </a:rPr>
              <a:t>        </a:t>
            </a:r>
            <a:r>
              <a:rPr kumimoji="1" lang="en-US" sz="1800" b="1" dirty="0">
                <a:solidFill>
                  <a:schemeClr val="tx1"/>
                </a:solidFill>
              </a:rPr>
              <a:t>String </a:t>
            </a:r>
            <a:r>
              <a:rPr kumimoji="1" lang="en-US" altLang="zh-CN" sz="1800" b="1" dirty="0">
                <a:solidFill>
                  <a:schemeClr val="tx1"/>
                </a:solidFill>
                <a:latin typeface="等线" panose="02010600030101010101" charset="-122"/>
                <a:ea typeface="等线" panose="02010600030101010101" charset="-122"/>
                <a:cs typeface="等线" panose="02010600030101010101" charset="-122"/>
                <a:sym typeface="+mn-ea"/>
              </a:rPr>
              <a:t>formatOrder</a:t>
            </a:r>
            <a:r>
              <a:rPr kumimoji="1" lang="en-US" altLang="zh-CN" sz="1800" b="1" dirty="0">
                <a:solidFill>
                  <a:schemeClr val="tx1"/>
                </a:solidFill>
              </a:rPr>
              <a:t>(</a:t>
            </a:r>
            <a:r>
              <a:rPr kumimoji="1" lang="en-US" sz="1800" b="1" dirty="0">
                <a:solidFill>
                  <a:schemeClr val="tx1"/>
                </a:solidFill>
              </a:rPr>
              <a:t>Order order</a:t>
            </a:r>
            <a:r>
              <a:rPr kumimoji="1" lang="en-US" altLang="zh-CN" sz="1800" b="1" dirty="0">
                <a:solidFill>
                  <a:schemeClr val="tx1"/>
                </a:solidFill>
              </a:rPr>
              <a:t>);</a:t>
            </a:r>
            <a:endParaRPr kumimoji="1" lang="en-US" altLang="zh-CN" sz="1800" b="1" dirty="0">
              <a:solidFill>
                <a:schemeClr val="tx1"/>
              </a:solidFill>
            </a:endParaRPr>
          </a:p>
          <a:p>
            <a:pPr marL="0" indent="0">
              <a:lnSpc>
                <a:spcPct val="100000"/>
              </a:lnSpc>
              <a:spcBef>
                <a:spcPts val="0"/>
              </a:spcBef>
              <a:buNone/>
            </a:pPr>
            <a:r>
              <a:rPr kumimoji="1" lang="en-US" altLang="zh-CN" sz="1800" b="1" dirty="0">
                <a:solidFill>
                  <a:schemeClr val="tx1"/>
                </a:solidFill>
              </a:rPr>
              <a:t>}</a:t>
            </a:r>
            <a:endParaRPr kumimoji="1" lang="en-US" altLang="zh-CN" sz="1800" b="1" dirty="0">
              <a:solidFill>
                <a:schemeClr val="tx1"/>
              </a:solidFill>
            </a:endParaRPr>
          </a:p>
        </p:txBody>
      </p:sp>
      <p:sp>
        <p:nvSpPr>
          <p:cNvPr id="15" name="内容占位符 2"/>
          <p:cNvSpPr txBox="1"/>
          <p:nvPr>
            <p:custDataLst>
              <p:tags r:id="rId7"/>
            </p:custDataLst>
          </p:nvPr>
        </p:nvSpPr>
        <p:spPr>
          <a:xfrm>
            <a:off x="410210" y="2585720"/>
            <a:ext cx="8356600" cy="3673475"/>
          </a:xfrm>
          <a:prstGeom prst="rect">
            <a:avLst/>
          </a:prstGeom>
          <a:ln w="19050">
            <a:solidFill>
              <a:srgbClr val="034EA2"/>
            </a:solidFill>
            <a:prstDash val="dash"/>
          </a:ln>
        </p:spPr>
        <p:txBody>
          <a:bodyPr vert="horz" wrap="square"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en-US" altLang="zh-CN" sz="1800" b="1" dirty="0" err="1">
                <a:solidFill>
                  <a:schemeClr val="accent6">
                    <a:lumMod val="75000"/>
                  </a:schemeClr>
                </a:solidFill>
                <a:latin typeface="等线" panose="02010600030101010101" charset="-122"/>
                <a:ea typeface="等线" panose="02010600030101010101" charset="-122"/>
                <a:cs typeface="等线" panose="02010600030101010101" charset="-122"/>
              </a:rPr>
              <a:t>// </a:t>
            </a:r>
            <a:r>
              <a:rPr kumimoji="1" lang="zh-CN" altLang="en-US" sz="1800" b="1" dirty="0" err="1">
                <a:solidFill>
                  <a:schemeClr val="accent6">
                    <a:lumMod val="75000"/>
                  </a:schemeClr>
                </a:solidFill>
                <a:latin typeface="等线" panose="02010600030101010101" charset="-122"/>
                <a:ea typeface="等线" panose="02010600030101010101" charset="-122"/>
                <a:cs typeface="等线" panose="02010600030101010101" charset="-122"/>
              </a:rPr>
              <a:t>不同的具体策略类</a:t>
            </a:r>
            <a:r>
              <a:rPr kumimoji="1" lang="zh-CN" altLang="en-US" sz="1800" b="1" dirty="0" err="1">
                <a:solidFill>
                  <a:schemeClr val="tx1"/>
                </a:solidFill>
                <a:latin typeface="等线" panose="02010600030101010101" charset="-122"/>
                <a:ea typeface="等线" panose="02010600030101010101" charset="-122"/>
                <a:cs typeface="等线" panose="02010600030101010101" charset="-122"/>
              </a:rPr>
              <a:t> </a:t>
            </a:r>
            <a:endParaRPr kumimoji="1" lang="en-US" altLang="zh-CN" sz="1800" b="1" dirty="0" err="1">
              <a:solidFill>
                <a:schemeClr val="tx1"/>
              </a:solidFill>
              <a:latin typeface="等线" panose="02010600030101010101" charset="-122"/>
              <a:ea typeface="等线" panose="02010600030101010101" charset="-122"/>
              <a:cs typeface="等线" panose="02010600030101010101" charset="-122"/>
            </a:endParaRPr>
          </a:p>
          <a:p>
            <a:pPr marL="0" indent="0">
              <a:lnSpc>
                <a:spcPct val="100000"/>
              </a:lnSpc>
              <a:spcBef>
                <a:spcPts val="0"/>
              </a:spcBef>
              <a:buNone/>
            </a:pPr>
            <a:r>
              <a:rPr kumimoji="1" lang="en-US" altLang="zh-CN" sz="1800" b="1" dirty="0" err="1">
                <a:solidFill>
                  <a:srgbClr val="034DA0"/>
                </a:solidFill>
                <a:latin typeface="等线" panose="02010600030101010101" charset="-122"/>
                <a:ea typeface="等线" panose="02010600030101010101" charset="-122"/>
                <a:cs typeface="等线" panose="02010600030101010101" charset="-122"/>
              </a:rPr>
              <a:t>class </a:t>
            </a:r>
            <a:r>
              <a:rPr kumimoji="1" lang="en-US" altLang="zh-CN" sz="1800" b="1" dirty="0" err="1">
                <a:solidFill>
                  <a:schemeClr val="tx1"/>
                </a:solidFill>
                <a:latin typeface="等线" panose="02010600030101010101" charset="-122"/>
                <a:ea typeface="等线" panose="02010600030101010101" charset="-122"/>
                <a:cs typeface="等线" panose="02010600030101010101" charset="-122"/>
              </a:rPr>
              <a:t>Html</a:t>
            </a:r>
            <a:r>
              <a:rPr kumimoji="1" lang="en-US" altLang="zh-CN" sz="1800" b="1" dirty="0">
                <a:solidFill>
                  <a:schemeClr val="tx1"/>
                </a:solidFill>
                <a:latin typeface="等线" panose="02010600030101010101" charset="-122"/>
                <a:ea typeface="等线" panose="02010600030101010101" charset="-122"/>
                <a:cs typeface="等线" panose="02010600030101010101" charset="-122"/>
                <a:sym typeface="+mn-ea"/>
              </a:rPr>
              <a:t>OrderFormater </a:t>
            </a:r>
            <a:r>
              <a:rPr kumimoji="1" lang="en-US" altLang="zh-CN" sz="1800" b="1" dirty="0" err="1">
                <a:solidFill>
                  <a:schemeClr val="tx1"/>
                </a:solidFill>
                <a:latin typeface="等线" panose="02010600030101010101" charset="-122"/>
                <a:ea typeface="等线" panose="02010600030101010101" charset="-122"/>
                <a:cs typeface="等线" panose="02010600030101010101" charset="-122"/>
              </a:rPr>
              <a:t> </a:t>
            </a:r>
            <a:r>
              <a:rPr kumimoji="1" lang="en-US" altLang="zh-CN" sz="1800" b="1" dirty="0" err="1">
                <a:solidFill>
                  <a:srgbClr val="034DA0"/>
                </a:solidFill>
                <a:latin typeface="等线" panose="02010600030101010101" charset="-122"/>
                <a:ea typeface="等线" panose="02010600030101010101" charset="-122"/>
                <a:cs typeface="等线" panose="02010600030101010101" charset="-122"/>
              </a:rPr>
              <a:t>implements </a:t>
            </a:r>
            <a:r>
              <a:rPr kumimoji="1" lang="en-US" altLang="zh-CN" sz="1800" b="1" dirty="0">
                <a:solidFill>
                  <a:schemeClr val="tx1"/>
                </a:solidFill>
                <a:latin typeface="等线" panose="02010600030101010101" charset="-122"/>
                <a:ea typeface="等线" panose="02010600030101010101" charset="-122"/>
                <a:cs typeface="等线" panose="02010600030101010101" charset="-122"/>
                <a:sym typeface="+mn-ea"/>
              </a:rPr>
              <a:t>OrderFormater </a:t>
            </a:r>
            <a:r>
              <a:rPr kumimoji="1" lang="en-US" altLang="zh-CN" sz="1800" b="1" dirty="0" err="1">
                <a:solidFill>
                  <a:schemeClr val="tx1"/>
                </a:solidFill>
                <a:latin typeface="等线" panose="02010600030101010101" charset="-122"/>
                <a:ea typeface="等线" panose="02010600030101010101" charset="-122"/>
                <a:cs typeface="等线" panose="02010600030101010101" charset="-122"/>
              </a:rPr>
              <a:t>{ </a:t>
            </a:r>
            <a:endParaRPr kumimoji="1" lang="en-US" altLang="zh-CN" sz="1800" b="1" dirty="0" err="1">
              <a:solidFill>
                <a:schemeClr val="tx1"/>
              </a:solidFill>
              <a:latin typeface="等线" panose="02010600030101010101" charset="-122"/>
              <a:ea typeface="等线" panose="02010600030101010101" charset="-122"/>
              <a:cs typeface="等线" panose="02010600030101010101" charset="-122"/>
            </a:endParaRPr>
          </a:p>
          <a:p>
            <a:pPr marL="0" indent="0">
              <a:lnSpc>
                <a:spcPct val="100000"/>
              </a:lnSpc>
              <a:spcBef>
                <a:spcPts val="0"/>
              </a:spcBef>
              <a:buNone/>
            </a:pPr>
            <a:r>
              <a:rPr kumimoji="1" lang="zh-CN" altLang="en-US" sz="1800" b="1" dirty="0" err="1">
                <a:solidFill>
                  <a:schemeClr val="tx1"/>
                </a:solidFill>
                <a:latin typeface="等线" panose="02010600030101010101" charset="-122"/>
                <a:ea typeface="等线" panose="02010600030101010101" charset="-122"/>
                <a:cs typeface="等线" panose="02010600030101010101" charset="-122"/>
              </a:rPr>
              <a:t>        </a:t>
            </a:r>
            <a:r>
              <a:rPr kumimoji="1" lang="en-US" altLang="zh-CN" sz="1800" b="1" dirty="0" err="1">
                <a:solidFill>
                  <a:srgbClr val="034DA0"/>
                </a:solidFill>
                <a:latin typeface="等线" panose="02010600030101010101" charset="-122"/>
                <a:ea typeface="等线" panose="02010600030101010101" charset="-122"/>
                <a:cs typeface="等线" panose="02010600030101010101" charset="-122"/>
              </a:rPr>
              <a:t>public </a:t>
            </a:r>
            <a:r>
              <a:rPr kumimoji="1" lang="en-US" altLang="zh-CN" sz="1800" b="1" dirty="0" err="1">
                <a:solidFill>
                  <a:schemeClr val="tx1"/>
                </a:solidFill>
                <a:latin typeface="等线" panose="02010600030101010101" charset="-122"/>
                <a:ea typeface="等线" panose="02010600030101010101" charset="-122"/>
                <a:cs typeface="等线" panose="02010600030101010101" charset="-122"/>
              </a:rPr>
              <a:t>String </a:t>
            </a:r>
            <a:r>
              <a:rPr kumimoji="1" lang="en-US" altLang="zh-CN" sz="1800" b="1" dirty="0">
                <a:solidFill>
                  <a:schemeClr val="tx1"/>
                </a:solidFill>
                <a:latin typeface="等线" panose="02010600030101010101" charset="-122"/>
                <a:ea typeface="等线" panose="02010600030101010101" charset="-122"/>
                <a:cs typeface="等线" panose="02010600030101010101" charset="-122"/>
                <a:sym typeface="+mn-ea"/>
              </a:rPr>
              <a:t>formatOrder</a:t>
            </a:r>
            <a:r>
              <a:rPr kumimoji="1" lang="en-US" altLang="zh-CN" sz="1800" b="1" dirty="0" err="1">
                <a:solidFill>
                  <a:schemeClr val="tx1"/>
                </a:solidFill>
                <a:latin typeface="等线" panose="02010600030101010101" charset="-122"/>
                <a:ea typeface="等线" panose="02010600030101010101" charset="-122"/>
                <a:cs typeface="等线" panose="02010600030101010101" charset="-122"/>
              </a:rPr>
              <a:t>(</a:t>
            </a:r>
            <a:r>
              <a:rPr kumimoji="1" lang="en-US" sz="1800" b="1" dirty="0">
                <a:solidFill>
                  <a:schemeClr val="tx1"/>
                </a:solidFill>
                <a:latin typeface="等线" panose="02010600030101010101" charset="-122"/>
                <a:ea typeface="等线" panose="02010600030101010101" charset="-122"/>
                <a:cs typeface="等线" panose="02010600030101010101" charset="-122"/>
                <a:sym typeface="+mn-ea"/>
              </a:rPr>
              <a:t>Order order</a:t>
            </a:r>
            <a:r>
              <a:rPr kumimoji="1" lang="en-US" altLang="zh-CN" sz="1800" b="1" dirty="0" err="1">
                <a:solidFill>
                  <a:schemeClr val="tx1"/>
                </a:solidFill>
                <a:latin typeface="等线" panose="02010600030101010101" charset="-122"/>
                <a:ea typeface="等线" panose="02010600030101010101" charset="-122"/>
                <a:cs typeface="等线" panose="02010600030101010101" charset="-122"/>
              </a:rPr>
              <a:t>) { </a:t>
            </a:r>
            <a:endParaRPr kumimoji="1" lang="en-US" altLang="zh-CN" sz="1800" b="1" dirty="0" err="1">
              <a:solidFill>
                <a:schemeClr val="tx1"/>
              </a:solidFill>
              <a:latin typeface="等线" panose="02010600030101010101" charset="-122"/>
              <a:ea typeface="等线" panose="02010600030101010101" charset="-122"/>
              <a:cs typeface="等线" panose="02010600030101010101" charset="-122"/>
            </a:endParaRPr>
          </a:p>
          <a:p>
            <a:pPr marL="0" indent="0">
              <a:lnSpc>
                <a:spcPct val="100000"/>
              </a:lnSpc>
              <a:spcBef>
                <a:spcPts val="0"/>
              </a:spcBef>
              <a:buNone/>
            </a:pPr>
            <a:r>
              <a:rPr kumimoji="1" lang="en-US" altLang="zh-CN" sz="1800" b="1" dirty="0" err="1">
                <a:solidFill>
                  <a:schemeClr val="tx1"/>
                </a:solidFill>
                <a:latin typeface="等线" panose="02010600030101010101" charset="-122"/>
                <a:ea typeface="等线" panose="02010600030101010101" charset="-122"/>
                <a:cs typeface="等线" panose="02010600030101010101" charset="-122"/>
              </a:rPr>
              <a:t>	</a:t>
            </a:r>
            <a:r>
              <a:rPr kumimoji="1" lang="en-US" sz="1800" b="1" dirty="0" err="1">
                <a:solidFill>
                  <a:srgbClr val="034DA0"/>
                </a:solidFill>
                <a:latin typeface="等线" panose="02010600030101010101" charset="-122"/>
                <a:ea typeface="等线" panose="02010600030101010101" charset="-122"/>
                <a:cs typeface="等线" panose="02010600030101010101" charset="-122"/>
              </a:rPr>
              <a:t>return </a:t>
            </a:r>
            <a:r>
              <a:rPr kumimoji="1" lang="en-US" sz="1800" b="1" dirty="0" err="1">
                <a:solidFill>
                  <a:schemeClr val="tx1"/>
                </a:solidFill>
                <a:latin typeface="等线" panose="02010600030101010101" charset="-122"/>
                <a:ea typeface="等线" panose="02010600030101010101" charset="-122"/>
                <a:cs typeface="等线" panose="02010600030101010101" charset="-122"/>
              </a:rPr>
              <a:t>“&lt;html&gt;” + order.toString() + “&lt;/html&gt;”;</a:t>
            </a:r>
            <a:r>
              <a:rPr kumimoji="1" lang="zh-CN" altLang="en-US" sz="1800" b="1" dirty="0" err="1">
                <a:solidFill>
                  <a:schemeClr val="tx1"/>
                </a:solidFill>
                <a:latin typeface="等线" panose="02010600030101010101" charset="-122"/>
                <a:ea typeface="等线" panose="02010600030101010101" charset="-122"/>
                <a:cs typeface="等线" panose="02010600030101010101" charset="-122"/>
              </a:rPr>
              <a:t>       </a:t>
            </a:r>
            <a:endParaRPr kumimoji="1" lang="zh-CN" altLang="en-US" sz="1800" b="1" dirty="0" err="1">
              <a:solidFill>
                <a:schemeClr val="tx1"/>
              </a:solidFill>
              <a:latin typeface="等线" panose="02010600030101010101" charset="-122"/>
              <a:ea typeface="等线" panose="02010600030101010101" charset="-122"/>
              <a:cs typeface="等线" panose="02010600030101010101" charset="-122"/>
            </a:endParaRPr>
          </a:p>
          <a:p>
            <a:pPr marL="0" indent="457200">
              <a:lnSpc>
                <a:spcPct val="100000"/>
              </a:lnSpc>
              <a:spcBef>
                <a:spcPts val="0"/>
              </a:spcBef>
              <a:buNone/>
            </a:pPr>
            <a:r>
              <a:rPr kumimoji="1" lang="zh-CN" altLang="en-US" sz="1800" b="1" dirty="0" err="1">
                <a:solidFill>
                  <a:schemeClr val="tx1"/>
                </a:solidFill>
                <a:latin typeface="等线" panose="02010600030101010101" charset="-122"/>
                <a:ea typeface="等线" panose="02010600030101010101" charset="-122"/>
                <a:cs typeface="等线" panose="02010600030101010101" charset="-122"/>
              </a:rPr>
              <a:t> </a:t>
            </a:r>
            <a:r>
              <a:rPr kumimoji="1" lang="en-US" altLang="zh-CN" sz="1800" b="1" dirty="0" err="1">
                <a:solidFill>
                  <a:schemeClr val="tx1"/>
                </a:solidFill>
                <a:latin typeface="等线" panose="02010600030101010101" charset="-122"/>
                <a:ea typeface="等线" panose="02010600030101010101" charset="-122"/>
                <a:cs typeface="等线" panose="02010600030101010101" charset="-122"/>
              </a:rPr>
              <a:t>} </a:t>
            </a:r>
            <a:endParaRPr kumimoji="1" lang="en-US" altLang="zh-CN" sz="1800" b="1" dirty="0" err="1">
              <a:solidFill>
                <a:schemeClr val="tx1"/>
              </a:solidFill>
              <a:latin typeface="等线" panose="02010600030101010101" charset="-122"/>
              <a:ea typeface="等线" panose="02010600030101010101" charset="-122"/>
              <a:cs typeface="等线" panose="02010600030101010101" charset="-122"/>
            </a:endParaRPr>
          </a:p>
          <a:p>
            <a:pPr marL="0" indent="0">
              <a:lnSpc>
                <a:spcPct val="100000"/>
              </a:lnSpc>
              <a:spcBef>
                <a:spcPts val="0"/>
              </a:spcBef>
              <a:buNone/>
            </a:pPr>
            <a:r>
              <a:rPr kumimoji="1" lang="en-US" altLang="zh-CN" sz="1800" b="1" dirty="0" err="1">
                <a:solidFill>
                  <a:schemeClr val="tx1"/>
                </a:solidFill>
                <a:latin typeface="等线" panose="02010600030101010101" charset="-122"/>
                <a:ea typeface="等线" panose="02010600030101010101" charset="-122"/>
                <a:cs typeface="等线" panose="02010600030101010101" charset="-122"/>
              </a:rPr>
              <a:t>}</a:t>
            </a:r>
            <a:endParaRPr kumimoji="1" lang="en-US" altLang="zh-CN" sz="1800" b="1" dirty="0" err="1">
              <a:solidFill>
                <a:schemeClr val="tx1"/>
              </a:solidFill>
              <a:latin typeface="等线" panose="02010600030101010101" charset="-122"/>
              <a:ea typeface="等线" panose="02010600030101010101" charset="-122"/>
              <a:cs typeface="等线" panose="02010600030101010101" charset="-122"/>
            </a:endParaRPr>
          </a:p>
          <a:p>
            <a:pPr marL="0" indent="0">
              <a:lnSpc>
                <a:spcPct val="100000"/>
              </a:lnSpc>
              <a:spcBef>
                <a:spcPts val="0"/>
              </a:spcBef>
              <a:buNone/>
            </a:pPr>
            <a:r>
              <a:rPr kumimoji="1" lang="en-US" altLang="zh-CN" sz="1800" b="1" dirty="0">
                <a:solidFill>
                  <a:srgbClr val="034DA0"/>
                </a:solidFill>
                <a:latin typeface="等线" panose="02010600030101010101" charset="-122"/>
                <a:ea typeface="等线" panose="02010600030101010101" charset="-122"/>
                <a:cs typeface="等线" panose="02010600030101010101" charset="-122"/>
              </a:rPr>
              <a:t>class </a:t>
            </a:r>
            <a:r>
              <a:rPr kumimoji="1" lang="en-US" altLang="zh-CN" sz="1800" b="1" dirty="0">
                <a:solidFill>
                  <a:schemeClr val="tx1"/>
                </a:solidFill>
                <a:latin typeface="等线" panose="02010600030101010101" charset="-122"/>
                <a:ea typeface="等线" panose="02010600030101010101" charset="-122"/>
                <a:cs typeface="等线" panose="02010600030101010101" charset="-122"/>
              </a:rPr>
              <a:t>Xml</a:t>
            </a:r>
            <a:r>
              <a:rPr kumimoji="1" lang="en-US" altLang="zh-CN" sz="1800" b="1" dirty="0">
                <a:latin typeface="等线" panose="02010600030101010101" charset="-122"/>
                <a:ea typeface="等线" panose="02010600030101010101" charset="-122"/>
                <a:cs typeface="等线" panose="02010600030101010101" charset="-122"/>
                <a:sym typeface="+mn-ea"/>
              </a:rPr>
              <a:t>OrderFormater  </a:t>
            </a:r>
            <a:r>
              <a:rPr kumimoji="1" lang="en-US" altLang="zh-CN" sz="1800" b="1" dirty="0">
                <a:solidFill>
                  <a:srgbClr val="034DA0"/>
                </a:solidFill>
                <a:latin typeface="等线" panose="02010600030101010101" charset="-122"/>
                <a:ea typeface="等线" panose="02010600030101010101" charset="-122"/>
                <a:cs typeface="等线" panose="02010600030101010101" charset="-122"/>
              </a:rPr>
              <a:t>implements </a:t>
            </a:r>
            <a:r>
              <a:rPr kumimoji="1" lang="en-US" altLang="zh-CN" sz="1800" b="1" dirty="0">
                <a:latin typeface="等线" panose="02010600030101010101" charset="-122"/>
                <a:ea typeface="等线" panose="02010600030101010101" charset="-122"/>
                <a:cs typeface="等线" panose="02010600030101010101" charset="-122"/>
                <a:sym typeface="+mn-ea"/>
              </a:rPr>
              <a:t>OrderFormater </a:t>
            </a:r>
            <a:r>
              <a:rPr kumimoji="1" lang="en-US" altLang="zh-CN" sz="1800" b="1" dirty="0">
                <a:solidFill>
                  <a:schemeClr val="tx1"/>
                </a:solidFill>
                <a:latin typeface="等线" panose="02010600030101010101" charset="-122"/>
                <a:ea typeface="等线" panose="02010600030101010101" charset="-122"/>
                <a:cs typeface="等线" panose="02010600030101010101" charset="-122"/>
              </a:rPr>
              <a:t>{ </a:t>
            </a:r>
            <a:endParaRPr kumimoji="1" lang="en-US" altLang="zh-CN" sz="1800" b="1" dirty="0">
              <a:solidFill>
                <a:schemeClr val="tx1"/>
              </a:solidFill>
              <a:latin typeface="等线" panose="02010600030101010101" charset="-122"/>
              <a:ea typeface="等线" panose="02010600030101010101" charset="-122"/>
              <a:cs typeface="等线" panose="02010600030101010101" charset="-122"/>
            </a:endParaRPr>
          </a:p>
          <a:p>
            <a:pPr marL="0" indent="0">
              <a:lnSpc>
                <a:spcPct val="100000"/>
              </a:lnSpc>
              <a:spcBef>
                <a:spcPts val="0"/>
              </a:spcBef>
              <a:buNone/>
            </a:pPr>
            <a:r>
              <a:rPr kumimoji="1" lang="zh-CN" altLang="en-US" sz="1800" b="1" dirty="0">
                <a:solidFill>
                  <a:schemeClr val="tx1"/>
                </a:solidFill>
                <a:latin typeface="等线" panose="02010600030101010101" charset="-122"/>
                <a:ea typeface="等线" panose="02010600030101010101" charset="-122"/>
                <a:cs typeface="等线" panose="02010600030101010101" charset="-122"/>
              </a:rPr>
              <a:t>        </a:t>
            </a:r>
            <a:r>
              <a:rPr kumimoji="1" lang="en-US" altLang="zh-CN" sz="1800" b="1" dirty="0">
                <a:solidFill>
                  <a:srgbClr val="034DA0"/>
                </a:solidFill>
                <a:latin typeface="等线" panose="02010600030101010101" charset="-122"/>
                <a:ea typeface="等线" panose="02010600030101010101" charset="-122"/>
                <a:cs typeface="等线" panose="02010600030101010101" charset="-122"/>
              </a:rPr>
              <a:t>public </a:t>
            </a:r>
            <a:r>
              <a:rPr kumimoji="1" lang="en-US" altLang="zh-CN" sz="1800" b="1" dirty="0">
                <a:solidFill>
                  <a:schemeClr val="tx1"/>
                </a:solidFill>
                <a:latin typeface="等线" panose="02010600030101010101" charset="-122"/>
                <a:ea typeface="等线" panose="02010600030101010101" charset="-122"/>
                <a:cs typeface="等线" panose="02010600030101010101" charset="-122"/>
              </a:rPr>
              <a:t>String </a:t>
            </a:r>
            <a:r>
              <a:rPr kumimoji="1" lang="en-US" altLang="zh-CN" sz="1800" b="1" dirty="0">
                <a:latin typeface="等线" panose="02010600030101010101" charset="-122"/>
                <a:ea typeface="等线" panose="02010600030101010101" charset="-122"/>
                <a:cs typeface="等线" panose="02010600030101010101" charset="-122"/>
                <a:sym typeface="+mn-ea"/>
              </a:rPr>
              <a:t>formatOrder</a:t>
            </a:r>
            <a:r>
              <a:rPr kumimoji="1" lang="en-US" altLang="zh-CN" sz="1800" b="1" dirty="0">
                <a:solidFill>
                  <a:schemeClr val="tx1"/>
                </a:solidFill>
                <a:latin typeface="等线" panose="02010600030101010101" charset="-122"/>
                <a:ea typeface="等线" panose="02010600030101010101" charset="-122"/>
                <a:cs typeface="等线" panose="02010600030101010101" charset="-122"/>
              </a:rPr>
              <a:t>(</a:t>
            </a:r>
            <a:r>
              <a:rPr kumimoji="1" lang="en-US" sz="1800" b="1" dirty="0">
                <a:latin typeface="等线" panose="02010600030101010101" charset="-122"/>
                <a:ea typeface="等线" panose="02010600030101010101" charset="-122"/>
                <a:cs typeface="等线" panose="02010600030101010101" charset="-122"/>
                <a:sym typeface="+mn-ea"/>
              </a:rPr>
              <a:t>Order order</a:t>
            </a:r>
            <a:r>
              <a:rPr kumimoji="1" lang="en-US" altLang="zh-CN" sz="1800" b="1" dirty="0">
                <a:solidFill>
                  <a:schemeClr val="tx1"/>
                </a:solidFill>
                <a:latin typeface="等线" panose="02010600030101010101" charset="-122"/>
                <a:ea typeface="等线" panose="02010600030101010101" charset="-122"/>
                <a:cs typeface="等线" panose="02010600030101010101" charset="-122"/>
              </a:rPr>
              <a:t>) { </a:t>
            </a:r>
            <a:endParaRPr kumimoji="1" lang="en-US" altLang="zh-CN" sz="1800" b="1" dirty="0">
              <a:solidFill>
                <a:schemeClr val="tx1"/>
              </a:solidFill>
              <a:latin typeface="等线" panose="02010600030101010101" charset="-122"/>
              <a:ea typeface="等线" panose="02010600030101010101" charset="-122"/>
              <a:cs typeface="等线" panose="02010600030101010101" charset="-122"/>
            </a:endParaRPr>
          </a:p>
          <a:p>
            <a:pPr marL="0" indent="0">
              <a:lnSpc>
                <a:spcPct val="100000"/>
              </a:lnSpc>
              <a:spcBef>
                <a:spcPts val="0"/>
              </a:spcBef>
              <a:buNone/>
            </a:pPr>
            <a:r>
              <a:rPr kumimoji="1" lang="en-US" altLang="zh-CN" sz="1800" b="1" dirty="0">
                <a:solidFill>
                  <a:schemeClr val="tx1"/>
                </a:solidFill>
                <a:latin typeface="等线" panose="02010600030101010101" charset="-122"/>
                <a:ea typeface="等线" panose="02010600030101010101" charset="-122"/>
                <a:cs typeface="等线" panose="02010600030101010101" charset="-122"/>
              </a:rPr>
              <a:t>	</a:t>
            </a:r>
            <a:r>
              <a:rPr kumimoji="1" lang="en-US" altLang="zh-CN" sz="1800" b="1" dirty="0">
                <a:solidFill>
                  <a:srgbClr val="034DA0"/>
                </a:solidFill>
                <a:latin typeface="等线" panose="02010600030101010101" charset="-122"/>
                <a:ea typeface="等线" panose="02010600030101010101" charset="-122"/>
                <a:cs typeface="等线" panose="02010600030101010101" charset="-122"/>
              </a:rPr>
              <a:t>return </a:t>
            </a:r>
            <a:r>
              <a:rPr kumimoji="1" lang="en-US" altLang="zh-CN" sz="1800" b="1" dirty="0">
                <a:solidFill>
                  <a:schemeClr val="tx1"/>
                </a:solidFill>
                <a:latin typeface="等线" panose="02010600030101010101" charset="-122"/>
                <a:ea typeface="等线" panose="02010600030101010101" charset="-122"/>
                <a:cs typeface="等线" panose="02010600030101010101" charset="-122"/>
              </a:rPr>
              <a:t>“&lt;xml&gt;” + </a:t>
            </a:r>
            <a:r>
              <a:rPr kumimoji="1" lang="en-US" sz="1800" b="1" dirty="0" err="1">
                <a:latin typeface="等线" panose="02010600030101010101" charset="-122"/>
                <a:ea typeface="等线" panose="02010600030101010101" charset="-122"/>
                <a:cs typeface="等线" panose="02010600030101010101" charset="-122"/>
                <a:sym typeface="+mn-ea"/>
              </a:rPr>
              <a:t>order.toString() + “&lt;/xml&gt;”;</a:t>
            </a:r>
            <a:r>
              <a:rPr kumimoji="1" lang="en-US" altLang="zh-CN" sz="1800" b="1" dirty="0">
                <a:solidFill>
                  <a:schemeClr val="tx1"/>
                </a:solidFill>
                <a:latin typeface="等线" panose="02010600030101010101" charset="-122"/>
                <a:ea typeface="等线" panose="02010600030101010101" charset="-122"/>
                <a:cs typeface="等线" panose="02010600030101010101" charset="-122"/>
              </a:rPr>
              <a:t>	</a:t>
            </a:r>
            <a:endParaRPr kumimoji="1" lang="en-US" altLang="zh-CN" sz="1800" b="1" dirty="0">
              <a:solidFill>
                <a:schemeClr val="tx1"/>
              </a:solidFill>
              <a:latin typeface="等线" panose="02010600030101010101" charset="-122"/>
              <a:ea typeface="等线" panose="02010600030101010101" charset="-122"/>
              <a:cs typeface="等线" panose="02010600030101010101" charset="-122"/>
            </a:endParaRPr>
          </a:p>
          <a:p>
            <a:pPr marL="0" indent="0">
              <a:lnSpc>
                <a:spcPct val="100000"/>
              </a:lnSpc>
              <a:spcBef>
                <a:spcPts val="0"/>
              </a:spcBef>
              <a:buNone/>
            </a:pPr>
            <a:r>
              <a:rPr kumimoji="1" lang="zh-CN" altLang="en-US" sz="1800" b="1" dirty="0">
                <a:solidFill>
                  <a:schemeClr val="tx1"/>
                </a:solidFill>
                <a:latin typeface="等线" panose="02010600030101010101" charset="-122"/>
                <a:ea typeface="等线" panose="02010600030101010101" charset="-122"/>
                <a:cs typeface="等线" panose="02010600030101010101" charset="-122"/>
              </a:rPr>
              <a:t>        </a:t>
            </a:r>
            <a:r>
              <a:rPr kumimoji="1" lang="en-US" altLang="zh-CN" sz="1800" b="1" dirty="0">
                <a:solidFill>
                  <a:schemeClr val="tx1"/>
                </a:solidFill>
                <a:latin typeface="等线" panose="02010600030101010101" charset="-122"/>
                <a:ea typeface="等线" panose="02010600030101010101" charset="-122"/>
                <a:cs typeface="等线" panose="02010600030101010101" charset="-122"/>
              </a:rPr>
              <a:t>} </a:t>
            </a:r>
            <a:endParaRPr kumimoji="1" lang="en-US" altLang="zh-CN" sz="1800" b="1" dirty="0">
              <a:solidFill>
                <a:schemeClr val="tx1"/>
              </a:solidFill>
              <a:latin typeface="等线" panose="02010600030101010101" charset="-122"/>
              <a:ea typeface="等线" panose="02010600030101010101" charset="-122"/>
              <a:cs typeface="等线" panose="02010600030101010101" charset="-122"/>
            </a:endParaRPr>
          </a:p>
          <a:p>
            <a:pPr marL="0" indent="0">
              <a:lnSpc>
                <a:spcPct val="100000"/>
              </a:lnSpc>
              <a:spcBef>
                <a:spcPts val="0"/>
              </a:spcBef>
              <a:buNone/>
            </a:pPr>
            <a:r>
              <a:rPr kumimoji="1" lang="en-US" altLang="zh-CN" sz="1800" b="1" dirty="0">
                <a:solidFill>
                  <a:schemeClr val="tx1"/>
                </a:solidFill>
                <a:latin typeface="等线" panose="02010600030101010101" charset="-122"/>
                <a:ea typeface="等线" panose="02010600030101010101" charset="-122"/>
                <a:cs typeface="等线" panose="02010600030101010101" charset="-122"/>
              </a:rPr>
              <a:t>}</a:t>
            </a:r>
            <a:endParaRPr kumimoji="1" lang="en-US" altLang="zh-CN" sz="1800" b="1" dirty="0">
              <a:solidFill>
                <a:schemeClr val="tx1"/>
              </a:solidFill>
              <a:latin typeface="等线" panose="02010600030101010101" charset="-122"/>
              <a:ea typeface="等线" panose="02010600030101010101" charset="-122"/>
              <a:cs typeface="等线" panose="02010600030101010101" charset="-122"/>
            </a:endParaRPr>
          </a:p>
          <a:p>
            <a:pPr marL="0" indent="0">
              <a:lnSpc>
                <a:spcPct val="100000"/>
              </a:lnSpc>
              <a:spcBef>
                <a:spcPts val="0"/>
              </a:spcBef>
              <a:buNone/>
            </a:pPr>
            <a:r>
              <a:rPr kumimoji="1" lang="en-US" altLang="zh-CN" sz="1800" b="1" dirty="0">
                <a:solidFill>
                  <a:srgbClr val="034DA0"/>
                </a:solidFill>
                <a:latin typeface="等线" panose="02010600030101010101" charset="-122"/>
                <a:ea typeface="等线" panose="02010600030101010101" charset="-122"/>
                <a:cs typeface="等线" panose="02010600030101010101" charset="-122"/>
              </a:rPr>
              <a:t>class </a:t>
            </a:r>
            <a:r>
              <a:rPr kumimoji="1" lang="en-US" altLang="zh-CN" sz="1800" b="1" dirty="0">
                <a:solidFill>
                  <a:schemeClr val="tx1"/>
                </a:solidFill>
                <a:latin typeface="等线" panose="02010600030101010101" charset="-122"/>
                <a:ea typeface="等线" panose="02010600030101010101" charset="-122"/>
                <a:cs typeface="等线" panose="02010600030101010101" charset="-122"/>
              </a:rPr>
              <a:t>Json</a:t>
            </a:r>
            <a:r>
              <a:rPr kumimoji="1" lang="en-US" altLang="zh-CN" sz="1800" b="1" dirty="0">
                <a:latin typeface="等线" panose="02010600030101010101" charset="-122"/>
                <a:ea typeface="等线" panose="02010600030101010101" charset="-122"/>
                <a:cs typeface="等线" panose="02010600030101010101" charset="-122"/>
                <a:sym typeface="+mn-ea"/>
              </a:rPr>
              <a:t>OrderFormater  </a:t>
            </a:r>
            <a:r>
              <a:rPr kumimoji="1" lang="en-US" altLang="zh-CN" sz="1800" b="1" dirty="0">
                <a:solidFill>
                  <a:srgbClr val="034DA0"/>
                </a:solidFill>
                <a:latin typeface="等线" panose="02010600030101010101" charset="-122"/>
                <a:ea typeface="等线" panose="02010600030101010101" charset="-122"/>
                <a:cs typeface="等线" panose="02010600030101010101" charset="-122"/>
                <a:sym typeface="+mn-ea"/>
              </a:rPr>
              <a:t>implements </a:t>
            </a:r>
            <a:r>
              <a:rPr kumimoji="1" lang="en-US" altLang="zh-CN" sz="1800" b="1" dirty="0">
                <a:latin typeface="等线" panose="02010600030101010101" charset="-122"/>
                <a:ea typeface="等线" panose="02010600030101010101" charset="-122"/>
                <a:cs typeface="等线" panose="02010600030101010101" charset="-122"/>
                <a:sym typeface="+mn-ea"/>
              </a:rPr>
              <a:t>OrderFormater </a:t>
            </a:r>
            <a:r>
              <a:rPr kumimoji="1" lang="en-US" altLang="zh-CN" sz="1800" b="1" dirty="0">
                <a:latin typeface="等线" panose="02010600030101010101" charset="-122"/>
                <a:ea typeface="等线" panose="02010600030101010101" charset="-122"/>
                <a:cs typeface="等线" panose="02010600030101010101" charset="-122"/>
                <a:sym typeface="+mn-ea"/>
              </a:rPr>
              <a:t>{ ...}</a:t>
            </a:r>
            <a:endParaRPr kumimoji="1" lang="en-US" altLang="zh-CN" sz="1800" b="1" dirty="0">
              <a:solidFill>
                <a:schemeClr val="tx1"/>
              </a:solidFill>
              <a:latin typeface="等线" panose="02010600030101010101" charset="-122"/>
              <a:ea typeface="等线" panose="02010600030101010101" charset="-122"/>
              <a:cs typeface="等线" panose="0201060003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5"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3.5</a:t>
            </a:r>
            <a:r>
              <a:rPr kumimoji="1" lang="zh-CN" altLang="en-US" dirty="0">
                <a:solidFill>
                  <a:schemeClr val="bg1"/>
                </a:solidFill>
              </a:rPr>
              <a:t> 策略模式</a:t>
            </a:r>
            <a:r>
              <a:rPr kumimoji="1" lang="en-US" altLang="zh-CN" dirty="0">
                <a:solidFill>
                  <a:schemeClr val="bg1"/>
                </a:solidFill>
              </a:rPr>
              <a:t> </a:t>
            </a:r>
            <a:r>
              <a:rPr kumimoji="1" lang="en-US" altLang="zh-CN" sz="3200" dirty="0">
                <a:solidFill>
                  <a:schemeClr val="bg1"/>
                </a:solidFill>
              </a:rPr>
              <a:t>7/8</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策略模式的核心</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内容占位符 2"/>
          <p:cNvSpPr txBox="1"/>
          <p:nvPr>
            <p:custDataLst>
              <p:tags r:id="rId7"/>
            </p:custDataLst>
          </p:nvPr>
        </p:nvSpPr>
        <p:spPr>
          <a:xfrm>
            <a:off x="537528" y="2047667"/>
            <a:ext cx="8036560" cy="1120948"/>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整个</a:t>
            </a:r>
            <a:r>
              <a:rPr kumimoji="1" lang="en-US" altLang="zh-CN" sz="2400" b="1" dirty="0">
                <a:solidFill>
                  <a:schemeClr val="tx1"/>
                </a:solidFill>
              </a:rPr>
              <a:t>Strategy</a:t>
            </a:r>
            <a:r>
              <a:rPr kumimoji="1" lang="zh-CN" altLang="en-US" sz="2400" b="1" dirty="0">
                <a:solidFill>
                  <a:schemeClr val="tx1"/>
                </a:solidFill>
              </a:rPr>
              <a:t>的核心部分就是接口的使用，使用</a:t>
            </a:r>
            <a:r>
              <a:rPr kumimoji="1" lang="en-US" altLang="zh-CN" sz="2400" b="1" dirty="0">
                <a:solidFill>
                  <a:schemeClr val="tx1"/>
                </a:solidFill>
              </a:rPr>
              <a:t>Strategy</a:t>
            </a:r>
            <a:r>
              <a:rPr kumimoji="1" lang="zh-CN" altLang="en-US" sz="2400" b="1" dirty="0">
                <a:solidFill>
                  <a:schemeClr val="tx1"/>
                </a:solidFill>
              </a:rPr>
              <a:t>模式可以在用户需要变化时，修改量很少，而且快速。</a:t>
            </a:r>
            <a:endParaRPr kumimoji="1" lang="zh-CN" altLang="en-US" sz="2400" b="1" dirty="0">
              <a:solidFill>
                <a:schemeClr val="tx1"/>
              </a:solidFill>
            </a:endParaRPr>
          </a:p>
        </p:txBody>
      </p:sp>
      <p:sp>
        <p:nvSpPr>
          <p:cNvPr id="10" name="内容占位符 2"/>
          <p:cNvSpPr txBox="1"/>
          <p:nvPr>
            <p:custDataLst>
              <p:tags r:id="rId8"/>
            </p:custDataLst>
          </p:nvPr>
        </p:nvSpPr>
        <p:spPr>
          <a:xfrm>
            <a:off x="553720" y="4330885"/>
            <a:ext cx="8036560" cy="438582"/>
          </a:xfrm>
          <a:prstGeom prst="rect">
            <a:avLst/>
          </a:prstGeom>
          <a:solidFill>
            <a:srgbClr val="034EA2"/>
          </a:solidFill>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kumimoji="1" lang="zh-CN" altLang="en-US" sz="2400" b="1" dirty="0">
                <a:solidFill>
                  <a:schemeClr val="bg1"/>
                </a:solidFill>
              </a:rPr>
              <a:t>思考策略模式和</a:t>
            </a:r>
            <a:r>
              <a:rPr kumimoji="1" lang="en-US" altLang="zh-CN" sz="2400" b="1" dirty="0">
                <a:solidFill>
                  <a:schemeClr val="bg1"/>
                </a:solidFill>
              </a:rPr>
              <a:t>Java</a:t>
            </a:r>
            <a:r>
              <a:rPr kumimoji="1" lang="zh-CN" altLang="en-US" sz="2400" b="1" dirty="0">
                <a:solidFill>
                  <a:schemeClr val="bg1"/>
                </a:solidFill>
              </a:rPr>
              <a:t>编程接口的理念的异同？</a:t>
            </a:r>
            <a:endParaRPr lang="zh-CN" altLang="en-US" sz="2400" b="1" i="0" u="none" strike="noStrike">
              <a:solidFill>
                <a:schemeClr val="bg1"/>
              </a:solidFill>
              <a:effectLst/>
              <a:ea typeface="PingFang SC" panose="020B0400000000000000"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3.5</a:t>
            </a:r>
            <a:r>
              <a:rPr kumimoji="1" lang="zh-CN" altLang="en-US" dirty="0">
                <a:solidFill>
                  <a:schemeClr val="bg1"/>
                </a:solidFill>
              </a:rPr>
              <a:t> 策略模式</a:t>
            </a:r>
            <a:r>
              <a:rPr kumimoji="1" lang="en-US" altLang="zh-CN" dirty="0">
                <a:solidFill>
                  <a:schemeClr val="bg1"/>
                </a:solidFill>
              </a:rPr>
              <a:t> </a:t>
            </a:r>
            <a:r>
              <a:rPr kumimoji="1" lang="en-US" altLang="zh-CN" sz="3200" dirty="0">
                <a:solidFill>
                  <a:schemeClr val="bg1"/>
                </a:solidFill>
              </a:rPr>
              <a:t>8/8</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总结</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custDataLst>
              <p:tags r:id="rId7"/>
            </p:custDataLst>
          </p:nvPr>
        </p:nvSpPr>
        <p:spPr>
          <a:xfrm>
            <a:off x="537528" y="2047667"/>
            <a:ext cx="8036560" cy="566950"/>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什么情况下使用策略模式？</a:t>
            </a:r>
            <a:endParaRPr kumimoji="1" lang="zh-CN" altLang="en-US" sz="2400" b="1" dirty="0">
              <a:solidFill>
                <a:schemeClr val="tx1"/>
              </a:solidFill>
            </a:endParaRPr>
          </a:p>
        </p:txBody>
      </p:sp>
      <p:sp>
        <p:nvSpPr>
          <p:cNvPr id="10" name="内容占位符 2"/>
          <p:cNvSpPr txBox="1"/>
          <p:nvPr>
            <p:custDataLst>
              <p:tags r:id="rId8"/>
            </p:custDataLst>
          </p:nvPr>
        </p:nvSpPr>
        <p:spPr>
          <a:xfrm>
            <a:off x="803275" y="2683624"/>
            <a:ext cx="7770813" cy="566950"/>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保存不同格式的邮件。</a:t>
            </a:r>
            <a:endParaRPr kumimoji="1" lang="zh-CN" altLang="en-US" sz="2400" b="1" dirty="0">
              <a:solidFill>
                <a:schemeClr val="tx1"/>
              </a:solidFill>
            </a:endParaRPr>
          </a:p>
        </p:txBody>
      </p:sp>
      <p:sp>
        <p:nvSpPr>
          <p:cNvPr id="12" name="内容占位符 2"/>
          <p:cNvSpPr txBox="1"/>
          <p:nvPr>
            <p:custDataLst>
              <p:tags r:id="rId9"/>
            </p:custDataLst>
          </p:nvPr>
        </p:nvSpPr>
        <p:spPr>
          <a:xfrm>
            <a:off x="803275" y="3250574"/>
            <a:ext cx="7770813" cy="566950"/>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使用不同的算法压缩文件。</a:t>
            </a:r>
            <a:endParaRPr kumimoji="1" lang="zh-CN" altLang="en-US" sz="2400" b="1" dirty="0">
              <a:solidFill>
                <a:schemeClr val="tx1"/>
              </a:solidFill>
            </a:endParaRPr>
          </a:p>
        </p:txBody>
      </p:sp>
      <p:sp>
        <p:nvSpPr>
          <p:cNvPr id="14" name="内容占位符 2"/>
          <p:cNvSpPr txBox="1"/>
          <p:nvPr>
            <p:custDataLst>
              <p:tags r:id="rId10"/>
            </p:custDataLst>
          </p:nvPr>
        </p:nvSpPr>
        <p:spPr>
          <a:xfrm>
            <a:off x="801065" y="3821017"/>
            <a:ext cx="7770813" cy="566950"/>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使用不同的压缩方案捕获视频数据。</a:t>
            </a:r>
            <a:endParaRPr kumimoji="1" lang="zh-CN" altLang="en-US" sz="2400" b="1" dirty="0">
              <a:solidFill>
                <a:schemeClr val="tx1"/>
              </a:solidFill>
            </a:endParaRPr>
          </a:p>
        </p:txBody>
      </p:sp>
      <p:sp>
        <p:nvSpPr>
          <p:cNvPr id="16" name="内容占位符 2"/>
          <p:cNvSpPr txBox="1"/>
          <p:nvPr>
            <p:custDataLst>
              <p:tags r:id="rId11"/>
            </p:custDataLst>
          </p:nvPr>
        </p:nvSpPr>
        <p:spPr>
          <a:xfrm>
            <a:off x="801065" y="4407273"/>
            <a:ext cx="7770813" cy="566950"/>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使用不同的断行策略来显示文本数据。</a:t>
            </a:r>
            <a:endParaRPr kumimoji="1" lang="zh-CN" altLang="en-US" sz="2400" b="1" dirty="0">
              <a:solidFill>
                <a:schemeClr val="tx1"/>
              </a:solidFill>
            </a:endParaRPr>
          </a:p>
        </p:txBody>
      </p:sp>
      <p:sp>
        <p:nvSpPr>
          <p:cNvPr id="17" name="内容占位符 2"/>
          <p:cNvSpPr txBox="1"/>
          <p:nvPr>
            <p:custDataLst>
              <p:tags r:id="rId12"/>
            </p:custDataLst>
          </p:nvPr>
        </p:nvSpPr>
        <p:spPr>
          <a:xfrm>
            <a:off x="801065" y="5027417"/>
            <a:ext cx="7770813" cy="566950"/>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用不同的格式绘制相同的数据</a:t>
            </a:r>
            <a:r>
              <a:rPr kumimoji="1" lang="en-US" altLang="zh-CN" sz="2400" b="1" dirty="0">
                <a:solidFill>
                  <a:schemeClr val="tx1"/>
                </a:solidFill>
              </a:rPr>
              <a:t>:</a:t>
            </a:r>
            <a:r>
              <a:rPr kumimoji="1" lang="zh-CN" altLang="en-US" sz="2400" b="1" dirty="0">
                <a:solidFill>
                  <a:schemeClr val="tx1"/>
                </a:solidFill>
              </a:rPr>
              <a:t>线形图、条形图或饼状图。</a:t>
            </a:r>
            <a:endParaRPr kumimoji="1"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P spid="14" grpId="0"/>
      <p:bldP spid="16" grpId="0"/>
      <p:bldP spid="1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0048" y="2067659"/>
            <a:ext cx="7747687" cy="4043822"/>
          </a:xfrm>
        </p:spPr>
        <p:txBody>
          <a:bodyPr>
            <a:noAutofit/>
          </a:bodyPr>
          <a:lstStyle/>
          <a:p>
            <a:pPr marL="0" algn="l">
              <a:lnSpc>
                <a:spcPct val="130000"/>
              </a:lnSpc>
              <a:buClrTx/>
              <a:buSzTx/>
              <a:buNone/>
            </a:pPr>
            <a:r>
              <a:rPr kumimoji="1" lang="en-US" altLang="zh-CN" sz="2800" dirty="0">
                <a:solidFill>
                  <a:schemeClr val="tx1"/>
                </a:solidFill>
                <a:latin typeface="+mn-ea"/>
                <a:cs typeface="+mn-ea"/>
                <a:sym typeface="+mn-ea"/>
              </a:rPr>
              <a:t>3.1 设计模式概述</a:t>
            </a:r>
            <a:endParaRPr kumimoji="1" lang="en-US" altLang="zh-CN" sz="2800" dirty="0">
              <a:solidFill>
                <a:schemeClr val="tx1"/>
              </a:solidFill>
              <a:latin typeface="+mn-ea"/>
              <a:cs typeface="+mn-ea"/>
            </a:endParaRPr>
          </a:p>
          <a:p>
            <a:pPr marL="0" indent="0">
              <a:lnSpc>
                <a:spcPct val="130000"/>
              </a:lnSpc>
              <a:buNone/>
            </a:pPr>
            <a:r>
              <a:rPr kumimoji="1" lang="en-US" altLang="zh-CN" sz="2800" dirty="0">
                <a:solidFill>
                  <a:schemeClr val="tx1"/>
                </a:solidFill>
                <a:latin typeface="+mn-ea"/>
                <a:cs typeface="+mn-ea"/>
                <a:sym typeface="+mn-ea"/>
              </a:rPr>
              <a:t>3.2 </a:t>
            </a:r>
            <a:r>
              <a:rPr kumimoji="1" lang="zh-CN" altLang="en-US" sz="2800" dirty="0">
                <a:solidFill>
                  <a:schemeClr val="tx1"/>
                </a:solidFill>
                <a:latin typeface="+mn-ea"/>
                <a:cs typeface="+mn-ea"/>
                <a:sym typeface="+mn-ea"/>
              </a:rPr>
              <a:t>单例模式</a:t>
            </a:r>
            <a:endParaRPr kumimoji="1" lang="zh-CN" altLang="en-US" sz="2800" dirty="0">
              <a:solidFill>
                <a:schemeClr val="tx1"/>
              </a:solidFill>
              <a:latin typeface="+mn-ea"/>
              <a:cs typeface="+mn-ea"/>
            </a:endParaRPr>
          </a:p>
          <a:p>
            <a:pPr marL="0" algn="l">
              <a:lnSpc>
                <a:spcPct val="130000"/>
              </a:lnSpc>
              <a:buClrTx/>
              <a:buSzTx/>
              <a:buNone/>
            </a:pPr>
            <a:r>
              <a:rPr kumimoji="1" lang="en-US" altLang="zh-CN" sz="2800" dirty="0">
                <a:solidFill>
                  <a:schemeClr val="tx1"/>
                </a:solidFill>
                <a:latin typeface="+mn-ea"/>
                <a:cs typeface="+mn-ea"/>
                <a:sym typeface="+mn-ea"/>
              </a:rPr>
              <a:t>3.3 工厂模式</a:t>
            </a:r>
            <a:endParaRPr kumimoji="1" lang="en-US" altLang="zh-CN" sz="2800" dirty="0">
              <a:solidFill>
                <a:schemeClr val="tx1"/>
              </a:solidFill>
              <a:latin typeface="+mn-ea"/>
              <a:cs typeface="+mn-ea"/>
              <a:sym typeface="+mn-ea"/>
            </a:endParaRPr>
          </a:p>
          <a:p>
            <a:pPr marL="0" algn="l">
              <a:lnSpc>
                <a:spcPct val="130000"/>
              </a:lnSpc>
              <a:buClrTx/>
              <a:buSzTx/>
              <a:buNone/>
            </a:pPr>
            <a:r>
              <a:rPr kumimoji="1" lang="en-US" altLang="zh-CN" sz="2800" dirty="0">
                <a:solidFill>
                  <a:schemeClr val="tx1"/>
                </a:solidFill>
                <a:latin typeface="+mn-ea"/>
                <a:cs typeface="+mn-ea"/>
                <a:sym typeface="+mn-ea"/>
              </a:rPr>
              <a:t>3.4 适配器模式</a:t>
            </a:r>
            <a:endParaRPr kumimoji="1" lang="en-US" altLang="zh-CN" sz="2800" dirty="0">
              <a:solidFill>
                <a:schemeClr val="tx1"/>
              </a:solidFill>
              <a:latin typeface="+mn-ea"/>
              <a:cs typeface="+mn-ea"/>
            </a:endParaRPr>
          </a:p>
          <a:p>
            <a:pPr marL="0" algn="l">
              <a:lnSpc>
                <a:spcPct val="130000"/>
              </a:lnSpc>
              <a:buClrTx/>
              <a:buSzTx/>
              <a:buNone/>
            </a:pPr>
            <a:r>
              <a:rPr kumimoji="1" lang="en-US" altLang="zh-CN" sz="2800" dirty="0">
                <a:solidFill>
                  <a:schemeClr val="tx1"/>
                </a:solidFill>
                <a:latin typeface="+mn-ea"/>
                <a:cs typeface="+mn-ea"/>
                <a:sym typeface="+mn-ea"/>
              </a:rPr>
              <a:t>3.5 策略模式</a:t>
            </a:r>
            <a:endParaRPr kumimoji="1" lang="en-US" altLang="zh-CN" sz="2800" dirty="0">
              <a:solidFill>
                <a:schemeClr val="tx1"/>
              </a:solidFill>
              <a:latin typeface="+mn-ea"/>
              <a:cs typeface="+mn-ea"/>
            </a:endParaRPr>
          </a:p>
          <a:p>
            <a:pPr marL="0" algn="l">
              <a:lnSpc>
                <a:spcPct val="130000"/>
              </a:lnSpc>
              <a:buClrTx/>
              <a:buSzTx/>
              <a:buNone/>
            </a:pPr>
            <a:r>
              <a:rPr kumimoji="1" lang="en-US" altLang="zh-CN" sz="2800" dirty="0">
                <a:solidFill>
                  <a:srgbClr val="034EA2"/>
                </a:solidFill>
                <a:latin typeface="+mn-ea"/>
                <a:cs typeface="+mn-ea"/>
                <a:sym typeface="+mn-ea"/>
              </a:rPr>
              <a:t>3.6 观察者模式</a:t>
            </a:r>
            <a:endParaRPr kumimoji="1" lang="en-US" altLang="zh-CN" sz="2800" dirty="0">
              <a:solidFill>
                <a:srgbClr val="034EA2"/>
              </a:solidFill>
              <a:latin typeface="+mn-ea"/>
              <a:cs typeface="+mn-ea"/>
            </a:endParaRPr>
          </a:p>
        </p:txBody>
      </p:sp>
      <p:sp>
        <p:nvSpPr>
          <p:cNvPr id="7" name="矩形 6"/>
          <p:cNvSpPr/>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2" name="标题 1"/>
          <p:cNvSpPr>
            <a:spLocks noGrp="1"/>
          </p:cNvSpPr>
          <p:nvPr>
            <p:ph type="title"/>
          </p:nvPr>
        </p:nvSpPr>
        <p:spPr>
          <a:xfrm>
            <a:off x="137466" y="334388"/>
            <a:ext cx="2400300" cy="510778"/>
          </a:xfrm>
        </p:spPr>
        <p:txBody>
          <a:bodyPr>
            <a:noAutofit/>
          </a:bodyPr>
          <a:lstStyle/>
          <a:p>
            <a:r>
              <a:rPr kumimoji="1" lang="zh-CN" altLang="en-US" sz="3600" b="1" dirty="0">
                <a:solidFill>
                  <a:schemeClr val="bg1"/>
                </a:solidFill>
                <a:latin typeface="+mn-ea"/>
                <a:ea typeface="+mn-ea"/>
              </a:rPr>
              <a:t>目录</a:t>
            </a:r>
            <a:endParaRPr kumimoji="1" lang="zh-CN" altLang="en-US" sz="3600" b="1" dirty="0">
              <a:solidFill>
                <a:schemeClr val="bg1"/>
              </a:solidFill>
              <a:latin typeface="+mn-ea"/>
              <a:ea typeface="+mn-ea"/>
            </a:endParaRPr>
          </a:p>
        </p:txBody>
      </p:sp>
      <p:pic>
        <p:nvPicPr>
          <p:cNvPr id="8" name="西北工业大学"/>
          <p:cNvPicPr>
            <a:picLocks noChangeAspect="1"/>
          </p:cNvPicPr>
          <p:nvPr/>
        </p:nvPicPr>
        <p:blipFill>
          <a:blip r:embed="rId1" cstate="screen"/>
          <a:stretch>
            <a:fillRect/>
          </a:stretch>
        </p:blipFill>
        <p:spPr>
          <a:xfrm>
            <a:off x="7476490" y="417830"/>
            <a:ext cx="1363345" cy="342900"/>
          </a:xfrm>
          <a:prstGeom prst="rect">
            <a:avLst/>
          </a:prstGeom>
        </p:spPr>
      </p:pic>
      <p:pic>
        <p:nvPicPr>
          <p:cNvPr id="9" name="校徽"/>
          <p:cNvPicPr>
            <a:picLocks noChangeAspect="1"/>
          </p:cNvPicPr>
          <p:nvPr/>
        </p:nvPicPr>
        <p:blipFill>
          <a:blip r:embed="rId2" cstate="screen"/>
          <a:stretch>
            <a:fillRect/>
          </a:stretch>
        </p:blipFill>
        <p:spPr>
          <a:xfrm>
            <a:off x="6868160" y="342900"/>
            <a:ext cx="431800" cy="431800"/>
          </a:xfrm>
          <a:prstGeom prst="rect">
            <a:avLst/>
          </a:prstGeom>
        </p:spPr>
      </p:pic>
      <p:sp>
        <p:nvSpPr>
          <p:cNvPr id="11" name="文本框 10"/>
          <p:cNvSpPr txBox="1"/>
          <p:nvPr/>
        </p:nvSpPr>
        <p:spPr>
          <a:xfrm>
            <a:off x="767663" y="1139105"/>
            <a:ext cx="3199915" cy="584775"/>
          </a:xfrm>
          <a:prstGeom prst="rect">
            <a:avLst/>
          </a:prstGeom>
          <a:noFill/>
        </p:spPr>
        <p:txBody>
          <a:bodyPr wrap="none" rtlCol="0">
            <a:spAutoFit/>
          </a:bodyPr>
          <a:lstStyle/>
          <a:p>
            <a:r>
              <a:rPr kumimoji="1" lang="en-US" altLang="zh-CN" sz="3200" b="1" dirty="0">
                <a:solidFill>
                  <a:srgbClr val="034EA2"/>
                </a:solidFill>
                <a:latin typeface="微软雅黑" panose="020B0503020204020204" charset="-122"/>
                <a:ea typeface="微软雅黑" panose="020B0503020204020204" charset="-122"/>
                <a:cs typeface="微软雅黑" panose="020B0503020204020204" charset="-122"/>
              </a:rPr>
              <a:t>Unit 3</a:t>
            </a:r>
            <a:r>
              <a:rPr kumimoji="1" lang="zh-CN" altLang="en-US" sz="3200" b="1" dirty="0">
                <a:solidFill>
                  <a:srgbClr val="034EA2"/>
                </a:solidFill>
                <a:latin typeface="微软雅黑" panose="020B0503020204020204" charset="-122"/>
                <a:ea typeface="微软雅黑" panose="020B0503020204020204" charset="-122"/>
                <a:cs typeface="微软雅黑" panose="020B0503020204020204" charset="-122"/>
              </a:rPr>
              <a:t> 设计模式</a:t>
            </a:r>
            <a:endParaRPr kumimoji="1" lang="zh-CN" altLang="en-US" sz="3200" b="1" dirty="0">
              <a:solidFill>
                <a:srgbClr val="034EA2"/>
              </a:solidFill>
              <a:latin typeface="微软雅黑" panose="020B0503020204020204" charset="-122"/>
              <a:ea typeface="微软雅黑" panose="020B0503020204020204" charset="-122"/>
              <a:cs typeface="微软雅黑" panose="020B0503020204020204" charset="-122"/>
            </a:endParaRPr>
          </a:p>
        </p:txBody>
      </p:sp>
      <p:cxnSp>
        <p:nvCxnSpPr>
          <p:cNvPr id="13" name="直线连接符 12"/>
          <p:cNvCxnSpPr/>
          <p:nvPr/>
        </p:nvCxnSpPr>
        <p:spPr>
          <a:xfrm>
            <a:off x="850848" y="1936216"/>
            <a:ext cx="7298055" cy="5080"/>
          </a:xfrm>
          <a:prstGeom prst="line">
            <a:avLst/>
          </a:prstGeom>
          <a:ln w="19050">
            <a:solidFill>
              <a:srgbClr val="034DA0"/>
            </a:solidFill>
          </a:ln>
        </p:spPr>
        <p:style>
          <a:lnRef idx="1">
            <a:schemeClr val="accent1"/>
          </a:lnRef>
          <a:fillRef idx="0">
            <a:schemeClr val="accent1"/>
          </a:fillRef>
          <a:effectRef idx="0">
            <a:schemeClr val="accent1"/>
          </a:effectRef>
          <a:fontRef idx="minor">
            <a:schemeClr val="tx1"/>
          </a:fontRef>
        </p:style>
      </p:cxnSp>
      <p:sp>
        <p:nvSpPr>
          <p:cNvPr id="12" name="日期占位符 11"/>
          <p:cNvSpPr>
            <a:spLocks noGrp="1"/>
          </p:cNvSpPr>
          <p:nvPr>
            <p:ph type="dt" sz="half" idx="10"/>
            <p:custDataLst>
              <p:tags r:id="rId3"/>
            </p:custDataLst>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14" name="页脚占位符 13"/>
          <p:cNvSpPr>
            <a:spLocks noGrp="1"/>
          </p:cNvSpPr>
          <p:nvPr>
            <p:ph type="ftr" sz="quarter" idx="11"/>
            <p:custDataLst>
              <p:tags r:id="rId4"/>
            </p:custDataLst>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15" name="灯片编号占位符 14"/>
          <p:cNvSpPr>
            <a:spLocks noGrp="1"/>
          </p:cNvSpPr>
          <p:nvPr>
            <p:ph type="sldNum" sz="quarter" idx="12"/>
            <p:custDataLst>
              <p:tags r:id="rId5"/>
            </p:custDataLst>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cxnSp>
        <p:nvCxnSpPr>
          <p:cNvPr id="16" name="直线连接符 9"/>
          <p:cNvCxnSpPr/>
          <p:nvPr>
            <p:custDataLst>
              <p:tags r:id="rId6"/>
            </p:custDataLst>
          </p:nvPr>
        </p:nvCxnSpPr>
        <p:spPr>
          <a:xfrm>
            <a:off x="0" y="6333977"/>
            <a:ext cx="9144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3.6</a:t>
            </a:r>
            <a:r>
              <a:rPr kumimoji="1" lang="zh-CN" altLang="en-US" dirty="0">
                <a:solidFill>
                  <a:schemeClr val="bg1"/>
                </a:solidFill>
              </a:rPr>
              <a:t> 观察者模式</a:t>
            </a:r>
            <a:r>
              <a:rPr kumimoji="1" lang="en-US" altLang="zh-CN" dirty="0">
                <a:solidFill>
                  <a:schemeClr val="bg1"/>
                </a:solidFill>
              </a:rPr>
              <a:t> </a:t>
            </a:r>
            <a:r>
              <a:rPr kumimoji="1" lang="en-US" altLang="zh-CN" sz="3200" dirty="0">
                <a:solidFill>
                  <a:schemeClr val="bg1"/>
                </a:solidFill>
              </a:rPr>
              <a:t>1/5</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问题</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custDataLst>
              <p:tags r:id="rId7"/>
            </p:custDataLst>
          </p:nvPr>
        </p:nvSpPr>
        <p:spPr>
          <a:xfrm>
            <a:off x="537528" y="2047667"/>
            <a:ext cx="8036560" cy="2911182"/>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a:solidFill>
                  <a:schemeClr val="tx1"/>
                </a:solidFill>
              </a:rPr>
              <a:t>一个客户</a:t>
            </a:r>
            <a:r>
              <a:rPr lang="zh-CN" altLang="zh-CN" sz="2400" b="1">
                <a:solidFill>
                  <a:schemeClr val="tx1"/>
                </a:solidFill>
              </a:rPr>
              <a:t>订阅他关心的</a:t>
            </a:r>
            <a:r>
              <a:rPr lang="zh-CN" altLang="en-US" sz="2400" b="1">
                <a:solidFill>
                  <a:schemeClr val="tx1"/>
                </a:solidFill>
              </a:rPr>
              <a:t>牛奶产品</a:t>
            </a:r>
            <a:r>
              <a:rPr lang="zh-CN" altLang="zh-CN" sz="2400" b="1">
                <a:solidFill>
                  <a:schemeClr val="tx1"/>
                </a:solidFill>
              </a:rPr>
              <a:t>，并希望如果</a:t>
            </a:r>
            <a:r>
              <a:rPr lang="zh-CN" altLang="en-US" sz="2400" b="1">
                <a:solidFill>
                  <a:schemeClr val="tx1"/>
                </a:solidFill>
              </a:rPr>
              <a:t>牛奶</a:t>
            </a:r>
            <a:r>
              <a:rPr lang="zh-CN" altLang="zh-CN" sz="2400" b="1">
                <a:solidFill>
                  <a:schemeClr val="tx1"/>
                </a:solidFill>
              </a:rPr>
              <a:t>信息发生更新，</a:t>
            </a:r>
            <a:r>
              <a:rPr lang="zh-CN" altLang="en-US" sz="2400" b="1">
                <a:solidFill>
                  <a:schemeClr val="tx1"/>
                </a:solidFill>
              </a:rPr>
              <a:t>用户</a:t>
            </a:r>
            <a:r>
              <a:rPr lang="zh-CN" altLang="zh-CN" sz="2400" b="1">
                <a:solidFill>
                  <a:schemeClr val="tx1"/>
                </a:solidFill>
              </a:rPr>
              <a:t>能够及时收到更新信息。</a:t>
            </a:r>
            <a:r>
              <a:rPr lang="zh-CN" altLang="en-US" sz="2400" b="1">
                <a:solidFill>
                  <a:schemeClr val="tx1"/>
                </a:solidFill>
              </a:rPr>
              <a:t>假设客户</a:t>
            </a:r>
            <a:r>
              <a:rPr lang="zh-CN" altLang="zh-CN" sz="2400" b="1">
                <a:solidFill>
                  <a:schemeClr val="tx1"/>
                </a:solidFill>
              </a:rPr>
              <a:t>很多，</a:t>
            </a:r>
            <a:r>
              <a:rPr lang="zh-CN" altLang="en-US" sz="2400" b="1">
                <a:solidFill>
                  <a:schemeClr val="tx1"/>
                </a:solidFill>
              </a:rPr>
              <a:t>且</a:t>
            </a:r>
            <a:r>
              <a:rPr lang="zh-CN" altLang="zh-CN" sz="2400" b="1">
                <a:solidFill>
                  <a:schemeClr val="tx1"/>
                </a:solidFill>
              </a:rPr>
              <a:t>都可以订阅不同类型的</a:t>
            </a:r>
            <a:r>
              <a:rPr lang="zh-CN" altLang="en-US" sz="2400" b="1">
                <a:solidFill>
                  <a:schemeClr val="tx1"/>
                </a:solidFill>
              </a:rPr>
              <a:t>牛奶产品</a:t>
            </a:r>
            <a:r>
              <a:rPr lang="zh-CN" altLang="zh-CN" sz="2400" b="1">
                <a:solidFill>
                  <a:schemeClr val="tx1"/>
                </a:solidFill>
              </a:rPr>
              <a:t>。</a:t>
            </a:r>
            <a:endParaRPr lang="en-US" altLang="zh-CN" sz="2400" b="1">
              <a:solidFill>
                <a:schemeClr val="tx1"/>
              </a:solidFill>
            </a:endParaRPr>
          </a:p>
          <a:p>
            <a:pPr>
              <a:lnSpc>
                <a:spcPct val="150000"/>
              </a:lnSpc>
            </a:pPr>
            <a:r>
              <a:rPr lang="zh-CN" altLang="zh-CN" sz="2400" b="1">
                <a:solidFill>
                  <a:schemeClr val="tx1"/>
                </a:solidFill>
              </a:rPr>
              <a:t>如何设计一个应用软件，</a:t>
            </a:r>
            <a:r>
              <a:rPr lang="zh-CN" altLang="en-US" sz="2400" b="1">
                <a:solidFill>
                  <a:schemeClr val="tx1"/>
                </a:solidFill>
              </a:rPr>
              <a:t>产生</a:t>
            </a:r>
            <a:r>
              <a:rPr lang="zh-CN" altLang="zh-CN" sz="2400" b="1">
                <a:solidFill>
                  <a:schemeClr val="tx1"/>
                </a:solidFill>
              </a:rPr>
              <a:t>如上的行为方式，以满足用户需求？</a:t>
            </a:r>
            <a:r>
              <a:rPr lang="zh-CN" altLang="zh-CN" sz="2400" b="1">
                <a:solidFill>
                  <a:schemeClr val="tx1"/>
                </a:solidFill>
                <a:effectLst/>
              </a:rPr>
              <a:t> </a:t>
            </a:r>
            <a:endParaRPr kumimoji="1" lang="zh-CN" altLang="zh-CN" sz="2400" b="1" dirty="0">
              <a:solidFill>
                <a:schemeClr val="tx1"/>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3.6</a:t>
            </a:r>
            <a:r>
              <a:rPr kumimoji="1" lang="zh-CN" altLang="en-US" dirty="0">
                <a:solidFill>
                  <a:schemeClr val="bg1"/>
                </a:solidFill>
              </a:rPr>
              <a:t> 观察者模式</a:t>
            </a:r>
            <a:r>
              <a:rPr kumimoji="1" lang="en-US" altLang="zh-CN" dirty="0">
                <a:solidFill>
                  <a:schemeClr val="bg1"/>
                </a:solidFill>
              </a:rPr>
              <a:t> </a:t>
            </a:r>
            <a:r>
              <a:rPr kumimoji="1" lang="en-US" altLang="zh-CN" sz="3200" dirty="0">
                <a:solidFill>
                  <a:schemeClr val="bg1"/>
                </a:solidFill>
              </a:rPr>
              <a:t>2/5</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观察者模式</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custDataLst>
              <p:tags r:id="rId7"/>
            </p:custDataLst>
          </p:nvPr>
        </p:nvSpPr>
        <p:spPr>
          <a:xfrm>
            <a:off x="537845" y="2047875"/>
            <a:ext cx="6762115" cy="3520440"/>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a:solidFill>
                  <a:schemeClr val="tx1"/>
                </a:solidFill>
              </a:rPr>
              <a:t>观察者模式（</a:t>
            </a:r>
            <a:r>
              <a:rPr lang="en-US" altLang="zh-CN" sz="2400" b="1">
                <a:solidFill>
                  <a:schemeClr val="tx1"/>
                </a:solidFill>
              </a:rPr>
              <a:t>Observer</a:t>
            </a:r>
            <a:r>
              <a:rPr lang="zh-CN" altLang="en-US" sz="2400" b="1">
                <a:solidFill>
                  <a:schemeClr val="tx1"/>
                </a:solidFill>
              </a:rPr>
              <a:t> </a:t>
            </a:r>
            <a:r>
              <a:rPr lang="en-US" altLang="zh-CN" sz="2400" b="1">
                <a:solidFill>
                  <a:schemeClr val="tx1"/>
                </a:solidFill>
              </a:rPr>
              <a:t>Pattern</a:t>
            </a:r>
            <a:r>
              <a:rPr lang="zh-CN" altLang="en-US" sz="2400" b="1">
                <a:solidFill>
                  <a:schemeClr val="tx1"/>
                </a:solidFill>
              </a:rPr>
              <a:t>）定义了</a:t>
            </a:r>
            <a:r>
              <a:rPr lang="zh-CN" altLang="en-US" sz="2400" b="1">
                <a:solidFill>
                  <a:srgbClr val="034EA2"/>
                </a:solidFill>
              </a:rPr>
              <a:t>主题对象</a:t>
            </a:r>
            <a:r>
              <a:rPr lang="zh-CN" altLang="en-US" sz="2400" b="1">
                <a:solidFill>
                  <a:schemeClr val="tx1"/>
                </a:solidFill>
              </a:rPr>
              <a:t>和</a:t>
            </a:r>
            <a:r>
              <a:rPr lang="zh-CN" altLang="en-US" sz="2400" b="1">
                <a:solidFill>
                  <a:srgbClr val="034EA2"/>
                </a:solidFill>
              </a:rPr>
              <a:t>观察者对象</a:t>
            </a:r>
            <a:r>
              <a:rPr lang="zh-CN" altLang="en-US" sz="2400" b="1">
                <a:solidFill>
                  <a:schemeClr val="tx1"/>
                </a:solidFill>
              </a:rPr>
              <a:t>之间的一对多依赖，当主题对象的状态发生变化时，它的所有依赖者对象都会收到通知并自动更新。</a:t>
            </a:r>
            <a:endParaRPr lang="zh-CN" altLang="en-US" sz="2400" b="1">
              <a:solidFill>
                <a:schemeClr val="tx1"/>
              </a:solidFill>
            </a:endParaRPr>
          </a:p>
          <a:p>
            <a:pPr>
              <a:lnSpc>
                <a:spcPct val="150000"/>
              </a:lnSpc>
            </a:pPr>
            <a:r>
              <a:rPr lang="zh-CN" altLang="en-US" sz="2400" b="1">
                <a:solidFill>
                  <a:srgbClr val="034EA2"/>
                </a:solidFill>
              </a:rPr>
              <a:t>观察者</a:t>
            </a:r>
            <a:r>
              <a:rPr lang="zh-CN" altLang="en-US" sz="2400" b="1">
                <a:solidFill>
                  <a:schemeClr val="tx1"/>
                </a:solidFill>
              </a:rPr>
              <a:t>对</a:t>
            </a:r>
            <a:r>
              <a:rPr lang="zh-CN" altLang="en-US" sz="2400" b="1">
                <a:solidFill>
                  <a:srgbClr val="034EA2"/>
                </a:solidFill>
              </a:rPr>
              <a:t>主题数据改变</a:t>
            </a:r>
            <a:r>
              <a:rPr lang="zh-CN" altLang="en-US" sz="2400" b="1">
                <a:solidFill>
                  <a:schemeClr val="tx1"/>
                </a:solidFill>
              </a:rPr>
              <a:t>感兴趣，希望主题一有变化，会通知它</a:t>
            </a:r>
            <a:r>
              <a:rPr lang="zh-CN" altLang="zh-CN" sz="2400" b="1">
                <a:solidFill>
                  <a:schemeClr val="tx1"/>
                </a:solidFill>
              </a:rPr>
              <a:t>。</a:t>
            </a:r>
            <a:endParaRPr lang="zh-CN" altLang="zh-CN" sz="2400" b="1">
              <a:solidFill>
                <a:schemeClr val="tx1"/>
              </a:solidFill>
            </a:endParaRPr>
          </a:p>
        </p:txBody>
      </p:sp>
      <p:pic>
        <p:nvPicPr>
          <p:cNvPr id="110" name="图片 109"/>
          <p:cNvPicPr/>
          <p:nvPr/>
        </p:nvPicPr>
        <p:blipFill>
          <a:blip r:embed="rId8"/>
          <a:stretch>
            <a:fillRect/>
          </a:stretch>
        </p:blipFill>
        <p:spPr>
          <a:xfrm>
            <a:off x="7190105" y="1548130"/>
            <a:ext cx="1649730" cy="133731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3.6</a:t>
            </a:r>
            <a:r>
              <a:rPr kumimoji="1" lang="zh-CN" altLang="en-US" dirty="0">
                <a:solidFill>
                  <a:schemeClr val="bg1"/>
                </a:solidFill>
              </a:rPr>
              <a:t> 观察者模式</a:t>
            </a:r>
            <a:r>
              <a:rPr kumimoji="1" lang="en-US" altLang="zh-CN" dirty="0">
                <a:solidFill>
                  <a:schemeClr val="bg1"/>
                </a:solidFill>
              </a:rPr>
              <a:t> </a:t>
            </a:r>
            <a:r>
              <a:rPr kumimoji="1" lang="en-US" altLang="zh-CN" sz="3200" dirty="0">
                <a:solidFill>
                  <a:schemeClr val="bg1"/>
                </a:solidFill>
              </a:rPr>
              <a:t>3/5</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观察者模式特点</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custDataLst>
              <p:tags r:id="rId7"/>
            </p:custDataLst>
          </p:nvPr>
        </p:nvSpPr>
        <p:spPr>
          <a:xfrm>
            <a:off x="537528" y="2047667"/>
            <a:ext cx="8036560" cy="566950"/>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a:solidFill>
                  <a:schemeClr val="tx1"/>
                </a:solidFill>
              </a:rPr>
              <a:t>如果观察者对该主题感兴趣，允许观察者</a:t>
            </a:r>
            <a:r>
              <a:rPr lang="zh-CN" altLang="en-US" sz="2400" b="1">
                <a:solidFill>
                  <a:srgbClr val="034EA2"/>
                </a:solidFill>
              </a:rPr>
              <a:t>注册</a:t>
            </a:r>
            <a:r>
              <a:rPr lang="zh-CN" altLang="en-US" sz="2400" b="1">
                <a:solidFill>
                  <a:schemeClr val="tx1">
                    <a:lumMod val="65000"/>
                    <a:lumOff val="35000"/>
                  </a:schemeClr>
                </a:solidFill>
              </a:rPr>
              <a:t>。</a:t>
            </a:r>
            <a:endParaRPr lang="en-US" altLang="zh-CN" sz="2400" b="1">
              <a:solidFill>
                <a:schemeClr val="tx1">
                  <a:lumMod val="65000"/>
                  <a:lumOff val="35000"/>
                </a:schemeClr>
              </a:solidFill>
            </a:endParaRPr>
          </a:p>
        </p:txBody>
      </p:sp>
      <p:sp>
        <p:nvSpPr>
          <p:cNvPr id="10" name="内容占位符 2"/>
          <p:cNvSpPr txBox="1"/>
          <p:nvPr>
            <p:custDataLst>
              <p:tags r:id="rId8"/>
            </p:custDataLst>
          </p:nvPr>
        </p:nvSpPr>
        <p:spPr>
          <a:xfrm>
            <a:off x="553720" y="2830318"/>
            <a:ext cx="8036560" cy="1120948"/>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a:solidFill>
                  <a:schemeClr val="tx1"/>
                </a:solidFill>
              </a:rPr>
              <a:t>如果观察者对该主题失去兴趣，不想继续关注，允许</a:t>
            </a:r>
            <a:r>
              <a:rPr lang="zh-CN" altLang="en-US" sz="2400" b="1">
                <a:solidFill>
                  <a:srgbClr val="034EA2"/>
                </a:solidFill>
              </a:rPr>
              <a:t>删除</a:t>
            </a:r>
            <a:r>
              <a:rPr lang="zh-CN" altLang="en-US" sz="2400" b="1">
                <a:solidFill>
                  <a:schemeClr val="tx1"/>
                </a:solidFill>
              </a:rPr>
              <a:t>相应的观察者。</a:t>
            </a:r>
            <a:endParaRPr lang="zh-CN" altLang="en-US" sz="2400" b="1">
              <a:solidFill>
                <a:schemeClr val="tx1"/>
              </a:solidFill>
            </a:endParaRPr>
          </a:p>
        </p:txBody>
      </p:sp>
      <p:sp>
        <p:nvSpPr>
          <p:cNvPr id="12" name="内容占位符 2"/>
          <p:cNvSpPr txBox="1"/>
          <p:nvPr>
            <p:custDataLst>
              <p:tags r:id="rId9"/>
            </p:custDataLst>
          </p:nvPr>
        </p:nvSpPr>
        <p:spPr>
          <a:xfrm>
            <a:off x="600931" y="4166967"/>
            <a:ext cx="8036560" cy="566950"/>
          </a:xfrm>
          <a:prstGeom prst="rect">
            <a:avLst/>
          </a:prstGeom>
          <a:ln>
            <a:noFill/>
          </a:ln>
        </p:spPr>
        <p:txBody>
          <a:bodyPr vert="horz"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a:solidFill>
                  <a:schemeClr val="tx1"/>
                </a:solidFill>
              </a:rPr>
              <a:t>该主题如果有更新，可以</a:t>
            </a:r>
            <a:r>
              <a:rPr lang="zh-CN" altLang="en-US" sz="2400" b="1">
                <a:solidFill>
                  <a:srgbClr val="034EA2"/>
                </a:solidFill>
              </a:rPr>
              <a:t>通知</a:t>
            </a:r>
            <a:r>
              <a:rPr lang="zh-CN" altLang="en-US" sz="2400" b="1">
                <a:solidFill>
                  <a:schemeClr val="tx1"/>
                </a:solidFill>
              </a:rPr>
              <a:t>注册的所有当前观察者 </a:t>
            </a:r>
            <a:r>
              <a:rPr lang="zh-CN" altLang="zh-CN" sz="2400" b="1">
                <a:solidFill>
                  <a:schemeClr val="tx1"/>
                </a:solidFill>
              </a:rPr>
              <a:t>。</a:t>
            </a:r>
            <a:endParaRPr lang="zh-CN" altLang="zh-CN" sz="2400" b="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dirty="0">
                <a:solidFill>
                  <a:srgbClr val="034DA0"/>
                </a:solidFill>
              </a:rPr>
              <a:t>面向对象中的设计模式</a:t>
            </a:r>
            <a:endParaRPr kumimoji="1" lang="zh-CN" altLang="en-US" sz="2800" dirty="0">
              <a:solidFill>
                <a:srgbClr val="034DA0"/>
              </a:solidFill>
            </a:endParaRP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3.1</a:t>
            </a:r>
            <a:r>
              <a:rPr kumimoji="1" lang="zh-CN" altLang="en-US" dirty="0">
                <a:solidFill>
                  <a:schemeClr val="bg1"/>
                </a:solidFill>
              </a:rPr>
              <a:t> 设计模式概述</a:t>
            </a:r>
            <a:r>
              <a:rPr kumimoji="1" lang="en-US" altLang="zh-CN" dirty="0">
                <a:solidFill>
                  <a:schemeClr val="bg1"/>
                </a:solidFill>
              </a:rPr>
              <a:t> </a:t>
            </a:r>
            <a:r>
              <a:rPr kumimoji="1" lang="en-US" altLang="zh-CN" sz="3200" dirty="0">
                <a:solidFill>
                  <a:schemeClr val="bg1"/>
                </a:solidFill>
              </a:rPr>
              <a:t>3</a:t>
            </a:r>
            <a:r>
              <a:rPr kumimoji="1" lang="en-US" altLang="zh-CN" sz="3200" dirty="0">
                <a:solidFill>
                  <a:schemeClr val="bg1"/>
                </a:solidFill>
              </a:rPr>
              <a:t>/8</a:t>
            </a:r>
            <a:endParaRPr kumimoji="1" lang="zh-CN" altLang="en-US" dirty="0">
              <a:solidFill>
                <a:schemeClr val="bg1"/>
              </a:solidFill>
            </a:endParaRPr>
          </a:p>
        </p:txBody>
      </p:sp>
      <p:pic>
        <p:nvPicPr>
          <p:cNvPr id="11" name="西北工业大学"/>
          <p:cNvPicPr>
            <a:picLocks noChangeAspect="1"/>
          </p:cNvPicPr>
          <p:nvPr>
            <p:custDataLst>
              <p:tags r:id="rId3"/>
            </p:custDataLst>
          </p:nvPr>
        </p:nvPicPr>
        <p:blipFill>
          <a:blip r:embed="rId4" cstate="screen"/>
          <a:stretch>
            <a:fillRect/>
          </a:stretch>
        </p:blipFill>
        <p:spPr>
          <a:xfrm>
            <a:off x="7476490" y="417830"/>
            <a:ext cx="1363345" cy="342900"/>
          </a:xfrm>
          <a:prstGeom prst="rect">
            <a:avLst/>
          </a:prstGeom>
        </p:spPr>
      </p:pic>
      <p:pic>
        <p:nvPicPr>
          <p:cNvPr id="13" name="校徽"/>
          <p:cNvPicPr>
            <a:picLocks noChangeAspect="1"/>
          </p:cNvPicPr>
          <p:nvPr>
            <p:custDataLst>
              <p:tags r:id="rId5"/>
            </p:custDataLst>
          </p:nvPr>
        </p:nvPicPr>
        <p:blipFill>
          <a:blip r:embed="rId6"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txBox="1"/>
          <p:nvPr>
            <p:custDataLst>
              <p:tags r:id="rId7"/>
            </p:custDataLst>
          </p:nvPr>
        </p:nvSpPr>
        <p:spPr>
          <a:xfrm>
            <a:off x="473075" y="1923415"/>
            <a:ext cx="5699125" cy="4301490"/>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30000"/>
              </a:lnSpc>
            </a:pPr>
            <a:r>
              <a:rPr kumimoji="1" lang="en-US" altLang="zh-CN" sz="2400" b="1" dirty="0">
                <a:solidFill>
                  <a:schemeClr val="tx1"/>
                </a:solidFill>
              </a:rPr>
              <a:t>Erich Gamma, Richard Helm, Ralph Johnson, John Vissides</a:t>
            </a:r>
            <a:r>
              <a:rPr kumimoji="1" lang="zh-CN" altLang="en-US" sz="2400" b="1" dirty="0">
                <a:solidFill>
                  <a:schemeClr val="tx1"/>
                </a:solidFill>
              </a:rPr>
              <a:t>（Gang of Four，GoF）四人受到建筑模式语言的启发，于 1994 年，合著出版了 《</a:t>
            </a:r>
            <a:r>
              <a:rPr kumimoji="1" lang="zh-CN" altLang="en-US" sz="2400" b="1" dirty="0">
                <a:solidFill>
                  <a:srgbClr val="034DA0"/>
                </a:solidFill>
              </a:rPr>
              <a:t>Design Patterns: Elements of Reusable Object</a:t>
            </a:r>
            <a:r>
              <a:rPr kumimoji="1" lang="en-US" altLang="zh-CN" sz="2400" b="1" dirty="0">
                <a:solidFill>
                  <a:srgbClr val="034DA0"/>
                </a:solidFill>
              </a:rPr>
              <a:t>-</a:t>
            </a:r>
            <a:r>
              <a:rPr kumimoji="1" lang="zh-CN" altLang="en-US" sz="2400" b="1" dirty="0">
                <a:solidFill>
                  <a:srgbClr val="034DA0"/>
                </a:solidFill>
              </a:rPr>
              <a:t>Oriented Software</a:t>
            </a:r>
            <a:r>
              <a:rPr kumimoji="1" lang="zh-CN" altLang="en-US" sz="2400" b="1" dirty="0">
                <a:solidFill>
                  <a:schemeClr val="tx1"/>
                </a:solidFill>
              </a:rPr>
              <a:t>》（设计模式： 可复用面向对象软件的基础） 一书， </a:t>
            </a:r>
            <a:r>
              <a:rPr kumimoji="1" lang="zh-CN" altLang="en-US" sz="2400" b="1" dirty="0">
                <a:solidFill>
                  <a:srgbClr val="034DA0"/>
                </a:solidFill>
              </a:rPr>
              <a:t>将设计模式的概念应用到程序</a:t>
            </a:r>
            <a:r>
              <a:rPr kumimoji="1" lang="zh-CN" altLang="en-US" sz="2400" b="1" dirty="0">
                <a:solidFill>
                  <a:srgbClr val="034DA0"/>
                </a:solidFill>
              </a:rPr>
              <a:t>设计领域中。</a:t>
            </a:r>
            <a:endParaRPr kumimoji="1" lang="zh-CN" altLang="en-US" sz="2400" b="1" dirty="0">
              <a:solidFill>
                <a:srgbClr val="034DA0"/>
              </a:solidFill>
            </a:endParaRPr>
          </a:p>
        </p:txBody>
      </p:sp>
      <p:pic>
        <p:nvPicPr>
          <p:cNvPr id="104" name="图片 103"/>
          <p:cNvPicPr/>
          <p:nvPr/>
        </p:nvPicPr>
        <p:blipFill>
          <a:blip r:embed="rId8"/>
          <a:stretch>
            <a:fillRect/>
          </a:stretch>
        </p:blipFill>
        <p:spPr>
          <a:xfrm>
            <a:off x="6493510" y="2106930"/>
            <a:ext cx="2267585" cy="334581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3.6</a:t>
            </a:r>
            <a:r>
              <a:rPr kumimoji="1" lang="zh-CN" altLang="en-US" dirty="0">
                <a:solidFill>
                  <a:schemeClr val="bg1"/>
                </a:solidFill>
              </a:rPr>
              <a:t> 观察者模式</a:t>
            </a:r>
            <a:r>
              <a:rPr kumimoji="1" lang="en-US" altLang="zh-CN" dirty="0">
                <a:solidFill>
                  <a:schemeClr val="bg1"/>
                </a:solidFill>
              </a:rPr>
              <a:t> </a:t>
            </a:r>
            <a:r>
              <a:rPr kumimoji="1" lang="en-US" altLang="zh-CN" sz="3200" dirty="0">
                <a:solidFill>
                  <a:schemeClr val="bg1"/>
                </a:solidFill>
              </a:rPr>
              <a:t>4/5</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观察者模式结构</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2" name="对象 11"/>
          <p:cNvGraphicFramePr>
            <a:graphicFrameLocks noChangeAspect="1"/>
          </p:cNvGraphicFramePr>
          <p:nvPr/>
        </p:nvGraphicFramePr>
        <p:xfrm>
          <a:off x="990405" y="1969494"/>
          <a:ext cx="6968244" cy="4720424"/>
        </p:xfrm>
        <a:graphic>
          <a:graphicData uri="http://schemas.openxmlformats.org/presentationml/2006/ole">
            <mc:AlternateContent xmlns:mc="http://schemas.openxmlformats.org/markup-compatibility/2006">
              <mc:Choice xmlns:v="urn:schemas-microsoft-com:vml" Requires="v">
                <p:oleObj spid="_x0000_s7" name="" r:id="rId7" imgW="5549900" imgH="3756025" progId="Visio.Drawing.15">
                  <p:embed/>
                </p:oleObj>
              </mc:Choice>
              <mc:Fallback>
                <p:oleObj name="" r:id="rId7" imgW="5549900" imgH="3756025" progId="Visio.Drawing.15">
                  <p:embed/>
                  <p:pic>
                    <p:nvPicPr>
                      <p:cNvPr id="0" name="Object 4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405" y="1969494"/>
                        <a:ext cx="6968244" cy="4720424"/>
                      </a:xfrm>
                      <a:prstGeom prst="rect">
                        <a:avLst/>
                      </a:prstGeom>
                      <a:noFill/>
                    </p:spPr>
                  </p:pic>
                </p:oleObj>
              </mc:Fallback>
            </mc:AlternateContent>
          </a:graphicData>
        </a:graphic>
      </p:graphicFrame>
      <p:sp>
        <p:nvSpPr>
          <p:cNvPr id="14" name="矩形 13"/>
          <p:cNvSpPr/>
          <p:nvPr/>
        </p:nvSpPr>
        <p:spPr>
          <a:xfrm>
            <a:off x="5059017" y="1658937"/>
            <a:ext cx="3170583" cy="3787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内容占位符 2"/>
          <p:cNvSpPr txBox="1"/>
          <p:nvPr>
            <p:custDataLst>
              <p:tags r:id="rId9"/>
            </p:custDataLst>
          </p:nvPr>
        </p:nvSpPr>
        <p:spPr>
          <a:xfrm>
            <a:off x="5899502" y="1978660"/>
            <a:ext cx="1937315" cy="566950"/>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a:solidFill>
                  <a:schemeClr val="tx1"/>
                </a:solidFill>
              </a:rPr>
              <a:t>主题接口</a:t>
            </a:r>
            <a:endParaRPr lang="zh-CN" altLang="en-US" sz="2400" b="1">
              <a:solidFill>
                <a:schemeClr val="tx1"/>
              </a:solidFill>
            </a:endParaRPr>
          </a:p>
        </p:txBody>
      </p:sp>
      <p:cxnSp>
        <p:nvCxnSpPr>
          <p:cNvPr id="17" name="直线连接符 16"/>
          <p:cNvCxnSpPr/>
          <p:nvPr/>
        </p:nvCxnSpPr>
        <p:spPr>
          <a:xfrm flipH="1">
            <a:off x="3889604" y="2308321"/>
            <a:ext cx="212357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8" name="内容占位符 2"/>
          <p:cNvSpPr txBox="1"/>
          <p:nvPr>
            <p:custDataLst>
              <p:tags r:id="rId10"/>
            </p:custDataLst>
          </p:nvPr>
        </p:nvSpPr>
        <p:spPr>
          <a:xfrm>
            <a:off x="5868208" y="3186307"/>
            <a:ext cx="1937315" cy="566950"/>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a:solidFill>
                  <a:schemeClr val="tx1"/>
                </a:solidFill>
              </a:rPr>
              <a:t>具体主题</a:t>
            </a:r>
            <a:endParaRPr lang="zh-CN" altLang="en-US" sz="2400" b="1">
              <a:solidFill>
                <a:schemeClr val="tx1"/>
              </a:solidFill>
            </a:endParaRPr>
          </a:p>
        </p:txBody>
      </p:sp>
      <p:cxnSp>
        <p:nvCxnSpPr>
          <p:cNvPr id="20" name="直线连接符 19"/>
          <p:cNvCxnSpPr/>
          <p:nvPr/>
        </p:nvCxnSpPr>
        <p:spPr>
          <a:xfrm flipH="1">
            <a:off x="5216877" y="3495924"/>
            <a:ext cx="786871" cy="1144935"/>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直线连接符 22"/>
          <p:cNvCxnSpPr/>
          <p:nvPr/>
        </p:nvCxnSpPr>
        <p:spPr>
          <a:xfrm flipH="1">
            <a:off x="3927124" y="4639369"/>
            <a:ext cx="1289753"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195475" y="4902413"/>
            <a:ext cx="1666857" cy="115069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8" name="直线连接符 27"/>
          <p:cNvCxnSpPr/>
          <p:nvPr/>
        </p:nvCxnSpPr>
        <p:spPr>
          <a:xfrm flipH="1">
            <a:off x="5188459" y="4629430"/>
            <a:ext cx="767879" cy="388331"/>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p:nvPr/>
        </p:nvCxnSpPr>
        <p:spPr>
          <a:xfrm flipH="1">
            <a:off x="3157915" y="5021246"/>
            <a:ext cx="2058962"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1" name="内容占位符 2"/>
          <p:cNvSpPr txBox="1"/>
          <p:nvPr>
            <p:custDataLst>
              <p:tags r:id="rId11"/>
            </p:custDataLst>
          </p:nvPr>
        </p:nvSpPr>
        <p:spPr>
          <a:xfrm>
            <a:off x="5845888" y="4304705"/>
            <a:ext cx="2613427" cy="566950"/>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a:solidFill>
                  <a:schemeClr val="tx1"/>
                </a:solidFill>
              </a:rPr>
              <a:t>注册观察者对象</a:t>
            </a:r>
            <a:endParaRPr lang="zh-CN" altLang="en-US" sz="2400" b="1">
              <a:solidFill>
                <a:schemeClr val="tx1"/>
              </a:solidFill>
            </a:endParaRPr>
          </a:p>
        </p:txBody>
      </p:sp>
      <p:sp>
        <p:nvSpPr>
          <p:cNvPr id="32" name="内容占位符 2"/>
          <p:cNvSpPr txBox="1"/>
          <p:nvPr>
            <p:custDataLst>
              <p:tags r:id="rId12"/>
            </p:custDataLst>
          </p:nvPr>
        </p:nvSpPr>
        <p:spPr>
          <a:xfrm>
            <a:off x="5858269" y="4874553"/>
            <a:ext cx="2613427" cy="566950"/>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a:solidFill>
                  <a:schemeClr val="tx1"/>
                </a:solidFill>
              </a:rPr>
              <a:t>删除观察者对象</a:t>
            </a:r>
            <a:endParaRPr lang="zh-CN" altLang="en-US" sz="2400" b="1">
              <a:solidFill>
                <a:schemeClr val="tx1"/>
              </a:solidFill>
            </a:endParaRPr>
          </a:p>
        </p:txBody>
      </p:sp>
      <p:cxnSp>
        <p:nvCxnSpPr>
          <p:cNvPr id="33" name="直线连接符 32"/>
          <p:cNvCxnSpPr/>
          <p:nvPr/>
        </p:nvCxnSpPr>
        <p:spPr>
          <a:xfrm flipH="1" flipV="1">
            <a:off x="3155719" y="5206319"/>
            <a:ext cx="2800619" cy="8866"/>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0" name="内容占位符 2"/>
          <p:cNvSpPr txBox="1"/>
          <p:nvPr>
            <p:custDataLst>
              <p:tags r:id="rId13"/>
            </p:custDataLst>
          </p:nvPr>
        </p:nvSpPr>
        <p:spPr>
          <a:xfrm>
            <a:off x="5870650" y="5441503"/>
            <a:ext cx="2613427" cy="566950"/>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a:solidFill>
                  <a:schemeClr val="tx1"/>
                </a:solidFill>
              </a:rPr>
              <a:t>通知观察者对象</a:t>
            </a:r>
            <a:endParaRPr lang="zh-CN" altLang="en-US" sz="2400" b="1">
              <a:solidFill>
                <a:schemeClr val="tx1"/>
              </a:solidFill>
            </a:endParaRPr>
          </a:p>
        </p:txBody>
      </p:sp>
      <p:cxnSp>
        <p:nvCxnSpPr>
          <p:cNvPr id="41" name="直线连接符 40"/>
          <p:cNvCxnSpPr/>
          <p:nvPr/>
        </p:nvCxnSpPr>
        <p:spPr>
          <a:xfrm flipH="1">
            <a:off x="3157915" y="5441503"/>
            <a:ext cx="2058962"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线连接符 41"/>
          <p:cNvCxnSpPr/>
          <p:nvPr/>
        </p:nvCxnSpPr>
        <p:spPr>
          <a:xfrm flipH="1" flipV="1">
            <a:off x="5195225" y="5438605"/>
            <a:ext cx="817949" cy="342447"/>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31" grpId="0"/>
      <p:bldP spid="32" grpId="0"/>
      <p:bldP spid="4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3.6</a:t>
            </a:r>
            <a:r>
              <a:rPr kumimoji="1" lang="zh-CN" altLang="en-US" dirty="0">
                <a:solidFill>
                  <a:schemeClr val="bg1"/>
                </a:solidFill>
              </a:rPr>
              <a:t> 观察者模式</a:t>
            </a:r>
            <a:r>
              <a:rPr kumimoji="1" lang="en-US" altLang="zh-CN" dirty="0">
                <a:solidFill>
                  <a:schemeClr val="bg1"/>
                </a:solidFill>
              </a:rPr>
              <a:t> </a:t>
            </a:r>
            <a:r>
              <a:rPr kumimoji="1" lang="en-US" altLang="zh-CN" sz="3200" dirty="0">
                <a:solidFill>
                  <a:schemeClr val="bg1"/>
                </a:solidFill>
              </a:rPr>
              <a:t>5/5</a:t>
            </a:r>
            <a:endParaRPr kumimoji="1" lang="zh-CN" altLang="en-US"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6"/>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kumimoji="1" lang="zh-CN" altLang="en-US" sz="2800" dirty="0">
                <a:solidFill>
                  <a:srgbClr val="034DA0"/>
                </a:solidFill>
              </a:rPr>
              <a:t>观察者模式结构</a:t>
            </a:r>
            <a:endParaRPr kumimoji="1" lang="zh-CN" altLang="en-US" sz="2800" dirty="0">
              <a:solidFill>
                <a:srgbClr val="034DA0"/>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矩形 13"/>
          <p:cNvSpPr/>
          <p:nvPr/>
        </p:nvSpPr>
        <p:spPr>
          <a:xfrm>
            <a:off x="5059017" y="1658937"/>
            <a:ext cx="3170583" cy="3787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16" name="对象 15"/>
          <p:cNvGraphicFramePr/>
          <p:nvPr/>
        </p:nvGraphicFramePr>
        <p:xfrm>
          <a:off x="1387353" y="2129155"/>
          <a:ext cx="6200009" cy="4012889"/>
        </p:xfrm>
        <a:graphic>
          <a:graphicData uri="http://schemas.openxmlformats.org/presentationml/2006/ole">
            <mc:AlternateContent xmlns:mc="http://schemas.openxmlformats.org/markup-compatibility/2006">
              <mc:Choice xmlns:v="urn:schemas-microsoft-com:vml" Requires="v">
                <p:oleObj spid="_x0000_s12" name="" r:id="rId7" imgW="5283835" imgH="3217545" progId="Visio.Drawing.15">
                  <p:embed/>
                </p:oleObj>
              </mc:Choice>
              <mc:Fallback>
                <p:oleObj name="" r:id="rId7" imgW="5283835" imgH="3217545" progId="Visio.Drawing.15">
                  <p:embed/>
                  <p:pic>
                    <p:nvPicPr>
                      <p:cNvPr id="0" name="Object 42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7353" y="2129155"/>
                        <a:ext cx="6200009" cy="4012889"/>
                      </a:xfrm>
                      <a:prstGeom prst="rect">
                        <a:avLst/>
                      </a:prstGeom>
                      <a:noFill/>
                    </p:spPr>
                  </p:pic>
                </p:oleObj>
              </mc:Fallback>
            </mc:AlternateContent>
          </a:graphicData>
        </a:graphic>
      </p:graphicFrame>
      <p:sp>
        <p:nvSpPr>
          <p:cNvPr id="21" name="内容占位符 2"/>
          <p:cNvSpPr txBox="1"/>
          <p:nvPr>
            <p:custDataLst>
              <p:tags r:id="rId9"/>
            </p:custDataLst>
          </p:nvPr>
        </p:nvSpPr>
        <p:spPr>
          <a:xfrm>
            <a:off x="553720" y="3333118"/>
            <a:ext cx="8036560" cy="1041170"/>
          </a:xfrm>
          <a:prstGeom prst="rect">
            <a:avLst/>
          </a:prstGeom>
          <a:solidFill>
            <a:srgbClr val="034EA2"/>
          </a:solidFill>
          <a:ln>
            <a:noFill/>
          </a:ln>
        </p:spPr>
        <p:txBody>
          <a:bodyPr vert="horz" lIns="68580" tIns="34290" rIns="68580" bIns="3429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kumimoji="1" lang="zh-CN" altLang="en-US" sz="2400" b="1" dirty="0">
                <a:solidFill>
                  <a:schemeClr val="bg1"/>
                </a:solidFill>
              </a:rPr>
              <a:t>你能举几个生活中可以利用观察者模式的例子吗？</a:t>
            </a:r>
            <a:endParaRPr lang="zh-CN" altLang="en-US" sz="2400" b="1" i="0" u="none" strike="noStrike">
              <a:solidFill>
                <a:schemeClr val="bg1"/>
              </a:solidFill>
              <a:effectLst/>
              <a:ea typeface="PingFang SC" panose="020B0400000000000000"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zh-CN" altLang="en-US" dirty="0">
                <a:solidFill>
                  <a:schemeClr val="bg1"/>
                </a:solidFill>
              </a:rPr>
              <a:t>综合案例</a:t>
            </a:r>
            <a:r>
              <a:rPr kumimoji="1" lang="en-US" altLang="zh-CN" dirty="0">
                <a:solidFill>
                  <a:schemeClr val="bg1"/>
                </a:solidFill>
              </a:rPr>
              <a:t> </a:t>
            </a:r>
            <a:r>
              <a:rPr kumimoji="1" lang="en-US" altLang="zh-CN" sz="3200" dirty="0">
                <a:solidFill>
                  <a:schemeClr val="bg1"/>
                </a:solidFill>
              </a:rPr>
              <a:t>1/6</a:t>
            </a:r>
            <a:endParaRPr kumimoji="1" lang="en-US" altLang="zh-CN" sz="3200"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custDataLst>
              <p:tags r:id="rId6"/>
            </p:custDataLst>
          </p:nvPr>
        </p:nvSpPr>
        <p:spPr>
          <a:xfrm>
            <a:off x="332740" y="1281430"/>
            <a:ext cx="8422005" cy="3026410"/>
          </a:xfrm>
          <a:prstGeom prst="rect">
            <a:avLst/>
          </a:prstGeom>
          <a:ln>
            <a:noFill/>
          </a:ln>
        </p:spPr>
        <p:txBody>
          <a:bodyPr vert="horz" wrap="square"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latin typeface="等线" panose="02010600030101010101" charset="-122"/>
                <a:ea typeface="等线" panose="02010600030101010101" charset="-122"/>
                <a:cs typeface="等线" panose="02010600030101010101" charset="-122"/>
                <a:sym typeface="+mn-ea"/>
              </a:rPr>
              <a:t>有一个</a:t>
            </a:r>
            <a:r>
              <a:rPr lang="en-US" altLang="zh-CN" sz="2400" b="1" dirty="0">
                <a:latin typeface="等线" panose="02010600030101010101" charset="-122"/>
                <a:ea typeface="等线" panose="02010600030101010101" charset="-122"/>
                <a:cs typeface="等线" panose="02010600030101010101" charset="-122"/>
                <a:sym typeface="+mn-ea"/>
              </a:rPr>
              <a:t>WeatherData</a:t>
            </a:r>
            <a:r>
              <a:rPr lang="zh-CN" altLang="en-US" sz="2400" b="1" dirty="0">
                <a:latin typeface="等线" panose="02010600030101010101" charset="-122"/>
                <a:ea typeface="等线" panose="02010600030101010101" charset="-122"/>
                <a:cs typeface="等线" panose="02010600030101010101" charset="-122"/>
                <a:sym typeface="+mn-ea"/>
              </a:rPr>
              <a:t>类，其对象负责追踪目前的天气状况（温度、湿度和气压），希望在该类之上，建立一个应用软件，该应用软件可以发布三种布告板，分别显示目前的状况、气压统计和预报，当</a:t>
            </a:r>
            <a:r>
              <a:rPr lang="en-US" altLang="zh-CN" sz="2400" b="1" dirty="0">
                <a:latin typeface="等线" panose="02010600030101010101" charset="-122"/>
                <a:ea typeface="等线" panose="02010600030101010101" charset="-122"/>
                <a:cs typeface="等线" panose="02010600030101010101" charset="-122"/>
                <a:sym typeface="+mn-ea"/>
              </a:rPr>
              <a:t>WeatherData </a:t>
            </a:r>
            <a:r>
              <a:rPr lang="zh-CN" altLang="en-US" sz="2400" b="1" dirty="0">
                <a:latin typeface="等线" panose="02010600030101010101" charset="-122"/>
                <a:ea typeface="等线" panose="02010600030101010101" charset="-122"/>
                <a:cs typeface="等线" panose="02010600030101010101" charset="-122"/>
                <a:sym typeface="+mn-ea"/>
              </a:rPr>
              <a:t>对象获得最新的测量数据时，三种布告板必须实时更新。</a:t>
            </a:r>
            <a:endParaRPr lang="zh-CN" altLang="en-US" sz="2400" b="1" dirty="0">
              <a:latin typeface="等线" panose="02010600030101010101" charset="-122"/>
              <a:ea typeface="等线" panose="02010600030101010101" charset="-122"/>
              <a:cs typeface="等线" panose="02010600030101010101" charset="-122"/>
            </a:endParaRPr>
          </a:p>
          <a:p>
            <a:pPr>
              <a:lnSpc>
                <a:spcPct val="150000"/>
              </a:lnSpc>
            </a:pPr>
            <a:endParaRPr lang="en-US" altLang="zh-CN" sz="2400" b="1">
              <a:solidFill>
                <a:schemeClr val="tx1">
                  <a:lumMod val="65000"/>
                  <a:lumOff val="35000"/>
                </a:schemeClr>
              </a:solidFill>
              <a:latin typeface="等线" panose="02010600030101010101" charset="-122"/>
              <a:ea typeface="等线" panose="02010600030101010101" charset="-122"/>
              <a:cs typeface="等线" panose="02010600030101010101" charset="-122"/>
            </a:endParaRPr>
          </a:p>
        </p:txBody>
      </p:sp>
      <p:grpSp>
        <p:nvGrpSpPr>
          <p:cNvPr id="88068" name="组合 12"/>
          <p:cNvGrpSpPr/>
          <p:nvPr/>
        </p:nvGrpSpPr>
        <p:grpSpPr>
          <a:xfrm>
            <a:off x="5622925" y="3670618"/>
            <a:ext cx="2667000" cy="2438400"/>
            <a:chOff x="551656" y="3501008"/>
            <a:chExt cx="2667000" cy="2438400"/>
          </a:xfrm>
        </p:grpSpPr>
        <p:sp>
          <p:nvSpPr>
            <p:cNvPr id="14" name="Rectangle 3"/>
            <p:cNvSpPr/>
            <p:nvPr>
              <p:custDataLst>
                <p:tags r:id="rId7"/>
              </p:custDataLst>
            </p:nvPr>
          </p:nvSpPr>
          <p:spPr>
            <a:xfrm>
              <a:off x="551656" y="3501008"/>
              <a:ext cx="2667000" cy="24384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FontTx/>
                <a:buNone/>
              </a:pPr>
              <a:endParaRPr lang="zh-CN" altLang="en-US" sz="1800" dirty="0"/>
            </a:p>
          </p:txBody>
        </p:sp>
        <p:sp>
          <p:nvSpPr>
            <p:cNvPr id="88070" name="Line 4"/>
            <p:cNvSpPr/>
            <p:nvPr>
              <p:custDataLst>
                <p:tags r:id="rId8"/>
              </p:custDataLst>
            </p:nvPr>
          </p:nvSpPr>
          <p:spPr>
            <a:xfrm>
              <a:off x="551656" y="4034408"/>
              <a:ext cx="2667000" cy="0"/>
            </a:xfrm>
            <a:prstGeom prst="line">
              <a:avLst/>
            </a:prstGeom>
            <a:ln w="9525" cap="flat" cmpd="sng">
              <a:solidFill>
                <a:schemeClr val="tx1"/>
              </a:solidFill>
              <a:prstDash val="solid"/>
              <a:headEnd type="none" w="med" len="med"/>
              <a:tailEnd type="none" w="med" len="med"/>
            </a:ln>
          </p:spPr>
        </p:sp>
        <p:sp>
          <p:nvSpPr>
            <p:cNvPr id="88071" name="Text Box 5"/>
            <p:cNvSpPr txBox="1"/>
            <p:nvPr>
              <p:custDataLst>
                <p:tags r:id="rId9"/>
              </p:custDataLst>
            </p:nvPr>
          </p:nvSpPr>
          <p:spPr>
            <a:xfrm>
              <a:off x="1161256" y="3577208"/>
              <a:ext cx="1484313" cy="3746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FontTx/>
                <a:buNone/>
              </a:pPr>
              <a:r>
                <a:rPr lang="en-US" altLang="zh-TW" sz="1600" b="1" dirty="0">
                  <a:latin typeface="Comic Sans MS" panose="030F0702030302020204" pitchFamily="66" charset="0"/>
                  <a:ea typeface="PMingLiU" pitchFamily="18" charset="-120"/>
                </a:rPr>
                <a:t>WeatherData</a:t>
              </a:r>
              <a:endParaRPr lang="en-US" altLang="zh-TW" sz="2400" b="1" dirty="0">
                <a:latin typeface="Times" pitchFamily="18" charset="0"/>
                <a:ea typeface="PMingLiU" pitchFamily="18" charset="-120"/>
              </a:endParaRPr>
            </a:p>
          </p:txBody>
        </p:sp>
        <p:sp>
          <p:nvSpPr>
            <p:cNvPr id="88072" name="Text Box 6"/>
            <p:cNvSpPr txBox="1"/>
            <p:nvPr>
              <p:custDataLst>
                <p:tags r:id="rId10"/>
              </p:custDataLst>
            </p:nvPr>
          </p:nvSpPr>
          <p:spPr>
            <a:xfrm>
              <a:off x="551656" y="4110608"/>
              <a:ext cx="2560638" cy="15589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FontTx/>
                <a:buNone/>
              </a:pPr>
              <a:r>
                <a:rPr lang="zh-TW" altLang="en-US" sz="1600" b="1" dirty="0">
                  <a:latin typeface="Comic Sans MS" panose="030F0702030302020204" pitchFamily="66" charset="0"/>
                  <a:ea typeface="PMingLiU" pitchFamily="18" charset="-120"/>
                </a:rPr>
                <a:t> </a:t>
              </a:r>
              <a:r>
                <a:rPr lang="en-US" altLang="zh-TW" sz="1600" b="1" dirty="0">
                  <a:latin typeface="Comic Sans MS" panose="030F0702030302020204" pitchFamily="66" charset="0"/>
                  <a:ea typeface="PMingLiU" pitchFamily="18" charset="-120"/>
                </a:rPr>
                <a:t>getTemperature ( )</a:t>
              </a:r>
              <a:endParaRPr lang="en-US" altLang="zh-TW" sz="1600" b="1" dirty="0">
                <a:latin typeface="Comic Sans MS" panose="030F0702030302020204" pitchFamily="66" charset="0"/>
                <a:ea typeface="PMingLiU" pitchFamily="18" charset="-120"/>
              </a:endParaRPr>
            </a:p>
            <a:p>
              <a:pPr marL="0" lvl="0" indent="0" algn="ctr">
                <a:spcBef>
                  <a:spcPct val="0"/>
                </a:spcBef>
                <a:buClrTx/>
                <a:buFontTx/>
                <a:buNone/>
              </a:pPr>
              <a:r>
                <a:rPr lang="en-US" altLang="zh-TW" sz="1600" b="1" dirty="0">
                  <a:latin typeface="Comic Sans MS" panose="030F0702030302020204" pitchFamily="66" charset="0"/>
                  <a:ea typeface="PMingLiU" pitchFamily="18" charset="-120"/>
                </a:rPr>
                <a:t> getHumidity ( )</a:t>
              </a:r>
              <a:endParaRPr lang="en-US" altLang="zh-TW" sz="1600" b="1" dirty="0">
                <a:latin typeface="Comic Sans MS" panose="030F0702030302020204" pitchFamily="66" charset="0"/>
                <a:ea typeface="PMingLiU" pitchFamily="18" charset="-120"/>
              </a:endParaRPr>
            </a:p>
            <a:p>
              <a:pPr marL="0" lvl="0" indent="0" algn="ctr">
                <a:spcBef>
                  <a:spcPct val="0"/>
                </a:spcBef>
                <a:buClrTx/>
                <a:buFontTx/>
                <a:buNone/>
              </a:pPr>
              <a:r>
                <a:rPr lang="en-US" altLang="zh-TW" sz="1600" b="1" dirty="0">
                  <a:latin typeface="Comic Sans MS" panose="030F0702030302020204" pitchFamily="66" charset="0"/>
                  <a:ea typeface="PMingLiU" pitchFamily="18" charset="-120"/>
                </a:rPr>
                <a:t> getPressure ( )</a:t>
              </a:r>
              <a:endParaRPr lang="en-US" altLang="zh-TW" sz="1600" b="1" dirty="0">
                <a:latin typeface="Comic Sans MS" panose="030F0702030302020204" pitchFamily="66" charset="0"/>
                <a:ea typeface="PMingLiU" pitchFamily="18" charset="-120"/>
              </a:endParaRPr>
            </a:p>
            <a:p>
              <a:pPr marL="0" lvl="0" indent="0" algn="ctr">
                <a:spcBef>
                  <a:spcPct val="0"/>
                </a:spcBef>
                <a:buClrTx/>
                <a:buFontTx/>
                <a:buNone/>
              </a:pPr>
              <a:r>
                <a:rPr lang="en-US" altLang="zh-TW" sz="1600" b="1" dirty="0">
                  <a:latin typeface="Comic Sans MS" panose="030F0702030302020204" pitchFamily="66" charset="0"/>
                  <a:ea typeface="PMingLiU" pitchFamily="18" charset="-120"/>
                </a:rPr>
                <a:t> measurementChanged ( )</a:t>
              </a:r>
              <a:endParaRPr lang="en-US" altLang="zh-TW" sz="1600" b="1" dirty="0">
                <a:latin typeface="Comic Sans MS" panose="030F0702030302020204" pitchFamily="66" charset="0"/>
                <a:ea typeface="PMingLiU" pitchFamily="18" charset="-120"/>
              </a:endParaRPr>
            </a:p>
            <a:p>
              <a:pPr marL="0" lvl="0" indent="0" algn="ctr">
                <a:spcBef>
                  <a:spcPct val="0"/>
                </a:spcBef>
                <a:buClrTx/>
                <a:buFontTx/>
                <a:buNone/>
              </a:pPr>
              <a:endParaRPr lang="en-US" altLang="zh-TW" sz="1600" b="1" dirty="0">
                <a:latin typeface="Comic Sans MS" panose="030F0702030302020204" pitchFamily="66" charset="0"/>
                <a:ea typeface="PMingLiU" pitchFamily="18" charset="-120"/>
              </a:endParaRPr>
            </a:p>
            <a:p>
              <a:pPr marL="0" lvl="0" indent="0" algn="ctr">
                <a:spcBef>
                  <a:spcPct val="0"/>
                </a:spcBef>
                <a:buClrTx/>
                <a:buFontTx/>
                <a:buNone/>
              </a:pPr>
              <a:r>
                <a:rPr lang="en-US" altLang="zh-TW" sz="1600" b="1" dirty="0">
                  <a:latin typeface="Comic Sans MS" panose="030F0702030302020204" pitchFamily="66" charset="0"/>
                  <a:ea typeface="PMingLiU" pitchFamily="18" charset="-120"/>
                </a:rPr>
                <a:t> // other methods</a:t>
              </a:r>
              <a:endParaRPr lang="en-US" altLang="zh-TW" sz="1600" b="1" dirty="0">
                <a:latin typeface="Comic Sans MS" panose="030F0702030302020204" pitchFamily="66" charset="0"/>
                <a:ea typeface="PMingLiU" pitchFamily="18" charset="-120"/>
              </a:endParaRPr>
            </a:p>
          </p:txBody>
        </p:sp>
        <p:sp>
          <p:nvSpPr>
            <p:cNvPr id="88073" name="AutoShape 7"/>
            <p:cNvSpPr/>
            <p:nvPr>
              <p:custDataLst>
                <p:tags r:id="rId11"/>
              </p:custDataLst>
            </p:nvPr>
          </p:nvSpPr>
          <p:spPr>
            <a:xfrm>
              <a:off x="3069431" y="4228083"/>
              <a:ext cx="73025" cy="649288"/>
            </a:xfrm>
            <a:prstGeom prst="rightBrace">
              <a:avLst>
                <a:gd name="adj1" fmla="val 74094"/>
                <a:gd name="adj2" fmla="val 5000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FontTx/>
                <a:buNone/>
              </a:pPr>
              <a:endParaRPr lang="zh-CN" altLang="en-US" sz="18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3302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zh-CN" altLang="en-US" dirty="0">
                <a:solidFill>
                  <a:schemeClr val="bg1"/>
                </a:solidFill>
              </a:rPr>
              <a:t>综合案例</a:t>
            </a:r>
            <a:r>
              <a:rPr kumimoji="1" lang="en-US" altLang="zh-CN" dirty="0">
                <a:solidFill>
                  <a:schemeClr val="bg1"/>
                </a:solidFill>
              </a:rPr>
              <a:t> </a:t>
            </a:r>
            <a:r>
              <a:rPr kumimoji="1" lang="en-US" altLang="zh-CN" sz="3200" dirty="0">
                <a:solidFill>
                  <a:schemeClr val="bg1"/>
                </a:solidFill>
              </a:rPr>
              <a:t>2/6</a:t>
            </a:r>
            <a:endParaRPr kumimoji="1" lang="en-US" altLang="zh-CN" sz="3200"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89091" name="Picture 2"/>
          <p:cNvPicPr>
            <a:picLocks noChangeAspect="1"/>
          </p:cNvPicPr>
          <p:nvPr>
            <p:custDataLst>
              <p:tags r:id="rId6"/>
            </p:custDataLst>
          </p:nvPr>
        </p:nvPicPr>
        <p:blipFill>
          <a:blip r:embed="rId7"/>
          <a:stretch>
            <a:fillRect/>
          </a:stretch>
        </p:blipFill>
        <p:spPr>
          <a:xfrm>
            <a:off x="1037273" y="1835468"/>
            <a:ext cx="1914525" cy="3228975"/>
          </a:xfrm>
          <a:prstGeom prst="rect">
            <a:avLst/>
          </a:prstGeom>
          <a:noFill/>
          <a:ln w="9525">
            <a:noFill/>
          </a:ln>
        </p:spPr>
      </p:pic>
      <p:pic>
        <p:nvPicPr>
          <p:cNvPr id="89092" name="Picture 3"/>
          <p:cNvPicPr>
            <a:picLocks noChangeAspect="1"/>
          </p:cNvPicPr>
          <p:nvPr>
            <p:custDataLst>
              <p:tags r:id="rId8"/>
            </p:custDataLst>
          </p:nvPr>
        </p:nvPicPr>
        <p:blipFill>
          <a:blip r:embed="rId9"/>
          <a:stretch>
            <a:fillRect/>
          </a:stretch>
        </p:blipFill>
        <p:spPr>
          <a:xfrm>
            <a:off x="3459798" y="1873568"/>
            <a:ext cx="1914525" cy="3190875"/>
          </a:xfrm>
          <a:prstGeom prst="rect">
            <a:avLst/>
          </a:prstGeom>
          <a:noFill/>
          <a:ln w="9525">
            <a:noFill/>
          </a:ln>
        </p:spPr>
      </p:pic>
      <p:pic>
        <p:nvPicPr>
          <p:cNvPr id="89093" name="Picture 4"/>
          <p:cNvPicPr>
            <a:picLocks noChangeAspect="1"/>
          </p:cNvPicPr>
          <p:nvPr>
            <p:custDataLst>
              <p:tags r:id="rId10"/>
            </p:custDataLst>
          </p:nvPr>
        </p:nvPicPr>
        <p:blipFill>
          <a:blip r:embed="rId11"/>
          <a:stretch>
            <a:fillRect/>
          </a:stretch>
        </p:blipFill>
        <p:spPr>
          <a:xfrm>
            <a:off x="6052185" y="1886268"/>
            <a:ext cx="1895475" cy="3181350"/>
          </a:xfrm>
          <a:prstGeom prst="rect">
            <a:avLst/>
          </a:prstGeom>
          <a:noFill/>
          <a:ln w="9525">
            <a:noFill/>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zh-CN" altLang="en-US" dirty="0">
                <a:solidFill>
                  <a:schemeClr val="bg1"/>
                </a:solidFill>
              </a:rPr>
              <a:t>综合案例</a:t>
            </a:r>
            <a:r>
              <a:rPr kumimoji="1" lang="en-US" altLang="zh-CN" dirty="0">
                <a:solidFill>
                  <a:schemeClr val="bg1"/>
                </a:solidFill>
              </a:rPr>
              <a:t> </a:t>
            </a:r>
            <a:r>
              <a:rPr kumimoji="1" lang="en-US" altLang="zh-CN" sz="3200" dirty="0">
                <a:solidFill>
                  <a:schemeClr val="bg1"/>
                </a:solidFill>
              </a:rPr>
              <a:t>3/6</a:t>
            </a:r>
            <a:endParaRPr kumimoji="1" lang="en-US" altLang="zh-CN" sz="3200"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0114" name="Line 2"/>
          <p:cNvSpPr/>
          <p:nvPr>
            <p:custDataLst>
              <p:tags r:id="rId6"/>
            </p:custDataLst>
          </p:nvPr>
        </p:nvSpPr>
        <p:spPr>
          <a:xfrm flipV="1">
            <a:off x="6199505" y="2424430"/>
            <a:ext cx="1204595" cy="2399030"/>
          </a:xfrm>
          <a:prstGeom prst="line">
            <a:avLst/>
          </a:prstGeom>
          <a:ln w="9525" cap="flat" cmpd="sng">
            <a:solidFill>
              <a:schemeClr val="tx1"/>
            </a:solidFill>
            <a:prstDash val="dash"/>
            <a:headEnd type="none" w="med" len="med"/>
            <a:tailEnd type="arrow" w="med" len="med"/>
          </a:ln>
        </p:spPr>
      </p:sp>
      <p:sp>
        <p:nvSpPr>
          <p:cNvPr id="90115" name="Text Box 3"/>
          <p:cNvSpPr txBox="1"/>
          <p:nvPr>
            <p:custDataLst>
              <p:tags r:id="rId7"/>
            </p:custDataLst>
          </p:nvPr>
        </p:nvSpPr>
        <p:spPr>
          <a:xfrm>
            <a:off x="6948488" y="3305493"/>
            <a:ext cx="1997075" cy="829945"/>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FontTx/>
              <a:buNone/>
            </a:pPr>
            <a:r>
              <a:rPr lang="en-US" altLang="zh-CN" sz="1600" b="1" dirty="0">
                <a:latin typeface="Comic Sans MS" panose="030F0702030302020204" pitchFamily="66" charset="0"/>
                <a:ea typeface="PMingLiU" pitchFamily="18" charset="-120"/>
              </a:rPr>
              <a:t>F</a:t>
            </a:r>
            <a:r>
              <a:rPr lang="en-US" altLang="zh-TW" sz="1600" b="1" dirty="0">
                <a:latin typeface="Comic Sans MS" panose="030F0702030302020204" pitchFamily="66" charset="0"/>
                <a:ea typeface="PMingLiU" pitchFamily="18" charset="-120"/>
              </a:rPr>
              <a:t>orecastDisplay </a:t>
            </a:r>
            <a:endParaRPr lang="en-US" altLang="zh-TW" sz="1600" b="1" dirty="0">
              <a:latin typeface="Comic Sans MS" panose="030F0702030302020204" pitchFamily="66" charset="0"/>
              <a:ea typeface="PMingLiU" pitchFamily="18" charset="-120"/>
            </a:endParaRPr>
          </a:p>
          <a:p>
            <a:pPr marL="0" lvl="0" indent="0" algn="ctr">
              <a:spcBef>
                <a:spcPct val="0"/>
              </a:spcBef>
              <a:buClrTx/>
              <a:buFontTx/>
              <a:buNone/>
            </a:pPr>
            <a:r>
              <a:rPr lang="en-US" altLang="zh-TW" sz="1600" b="1" dirty="0">
                <a:latin typeface="Comic Sans MS" panose="030F0702030302020204" pitchFamily="66" charset="0"/>
                <a:ea typeface="PMingLiU" pitchFamily="18" charset="-120"/>
              </a:rPr>
              <a:t> +update ( )</a:t>
            </a:r>
            <a:endParaRPr lang="en-US" altLang="zh-TW" sz="1600" b="1" dirty="0">
              <a:latin typeface="Comic Sans MS" panose="030F0702030302020204" pitchFamily="66" charset="0"/>
              <a:ea typeface="PMingLiU" pitchFamily="18" charset="-120"/>
            </a:endParaRPr>
          </a:p>
          <a:p>
            <a:pPr marL="0" lvl="0" indent="0" algn="ctr">
              <a:spcBef>
                <a:spcPct val="0"/>
              </a:spcBef>
              <a:buClrTx/>
              <a:buFontTx/>
              <a:buNone/>
            </a:pPr>
            <a:r>
              <a:rPr lang="en-US" altLang="zh-TW" sz="1600" b="1" dirty="0">
                <a:latin typeface="Comic Sans MS" panose="030F0702030302020204" pitchFamily="66" charset="0"/>
                <a:ea typeface="PMingLiU" pitchFamily="18" charset="-120"/>
              </a:rPr>
              <a:t> +display ( )</a:t>
            </a:r>
            <a:endParaRPr lang="en-US" altLang="zh-TW" sz="1600" b="1" dirty="0">
              <a:latin typeface="Comic Sans MS" panose="030F0702030302020204" pitchFamily="66" charset="0"/>
              <a:ea typeface="PMingLiU" pitchFamily="18" charset="-120"/>
            </a:endParaRPr>
          </a:p>
        </p:txBody>
      </p:sp>
      <p:grpSp>
        <p:nvGrpSpPr>
          <p:cNvPr id="90116" name="Group 5"/>
          <p:cNvGrpSpPr/>
          <p:nvPr/>
        </p:nvGrpSpPr>
        <p:grpSpPr>
          <a:xfrm>
            <a:off x="396875" y="1476693"/>
            <a:ext cx="2628900" cy="1363662"/>
            <a:chOff x="422" y="1065"/>
            <a:chExt cx="1656" cy="859"/>
          </a:xfrm>
        </p:grpSpPr>
        <p:sp>
          <p:nvSpPr>
            <p:cNvPr id="90141" name="Rectangle 6"/>
            <p:cNvSpPr/>
            <p:nvPr>
              <p:custDataLst>
                <p:tags r:id="rId8"/>
              </p:custDataLst>
            </p:nvPr>
          </p:nvSpPr>
          <p:spPr>
            <a:xfrm>
              <a:off x="432" y="1104"/>
              <a:ext cx="1646" cy="768"/>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FontTx/>
                <a:buNone/>
              </a:pPr>
              <a:endParaRPr lang="zh-CN" altLang="en-US" sz="1600" dirty="0"/>
            </a:p>
          </p:txBody>
        </p:sp>
        <p:sp>
          <p:nvSpPr>
            <p:cNvPr id="90142" name="Line 7"/>
            <p:cNvSpPr/>
            <p:nvPr>
              <p:custDataLst>
                <p:tags r:id="rId9"/>
              </p:custDataLst>
            </p:nvPr>
          </p:nvSpPr>
          <p:spPr>
            <a:xfrm>
              <a:off x="432" y="1392"/>
              <a:ext cx="1646" cy="0"/>
            </a:xfrm>
            <a:prstGeom prst="line">
              <a:avLst/>
            </a:prstGeom>
            <a:ln w="9525" cap="flat" cmpd="sng">
              <a:solidFill>
                <a:schemeClr val="tx1"/>
              </a:solidFill>
              <a:prstDash val="solid"/>
              <a:headEnd type="none" w="med" len="med"/>
              <a:tailEnd type="none" w="med" len="med"/>
            </a:ln>
          </p:spPr>
        </p:sp>
        <p:sp>
          <p:nvSpPr>
            <p:cNvPr id="90143" name="Text Box 8"/>
            <p:cNvSpPr txBox="1"/>
            <p:nvPr>
              <p:custDataLst>
                <p:tags r:id="rId10"/>
              </p:custDataLst>
            </p:nvPr>
          </p:nvSpPr>
          <p:spPr>
            <a:xfrm>
              <a:off x="662" y="1065"/>
              <a:ext cx="1008" cy="36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FontTx/>
                <a:buNone/>
              </a:pPr>
              <a:r>
                <a:rPr lang="zh-TW" altLang="en-US" sz="1600" b="1" dirty="0">
                  <a:latin typeface="Comic Sans MS" panose="030F0702030302020204" pitchFamily="66" charset="0"/>
                  <a:ea typeface="PMingLiU" pitchFamily="18" charset="-120"/>
                </a:rPr>
                <a:t>&lt;&lt;</a:t>
              </a:r>
              <a:r>
                <a:rPr lang="en-US" altLang="zh-TW" sz="1600" b="1" dirty="0">
                  <a:latin typeface="Comic Sans MS" panose="030F0702030302020204" pitchFamily="66" charset="0"/>
                  <a:ea typeface="PMingLiU" pitchFamily="18" charset="-120"/>
                </a:rPr>
                <a:t>interface&gt;&gt;</a:t>
              </a:r>
              <a:endParaRPr lang="en-US" altLang="zh-TW" sz="1600" b="1" dirty="0">
                <a:latin typeface="Comic Sans MS" panose="030F0702030302020204" pitchFamily="66" charset="0"/>
                <a:ea typeface="PMingLiU" pitchFamily="18" charset="-120"/>
              </a:endParaRPr>
            </a:p>
            <a:p>
              <a:pPr marL="0" lvl="0" indent="0" algn="ctr">
                <a:spcBef>
                  <a:spcPct val="0"/>
                </a:spcBef>
                <a:buClrTx/>
                <a:buFontTx/>
                <a:buNone/>
              </a:pPr>
              <a:r>
                <a:rPr lang="en-US" altLang="zh-TW" sz="1600" b="1" dirty="0">
                  <a:latin typeface="Comic Sans MS" panose="030F0702030302020204" pitchFamily="66" charset="0"/>
                  <a:ea typeface="PMingLiU" pitchFamily="18" charset="-120"/>
                </a:rPr>
                <a:t>    Subject</a:t>
              </a:r>
              <a:endParaRPr lang="en-US" altLang="zh-TW" sz="1600" b="1" dirty="0">
                <a:latin typeface="Comic Sans MS" panose="030F0702030302020204" pitchFamily="66" charset="0"/>
                <a:ea typeface="PMingLiU" pitchFamily="18" charset="-120"/>
              </a:endParaRPr>
            </a:p>
          </p:txBody>
        </p:sp>
        <p:sp>
          <p:nvSpPr>
            <p:cNvPr id="90144" name="Text Box 9"/>
            <p:cNvSpPr txBox="1"/>
            <p:nvPr>
              <p:custDataLst>
                <p:tags r:id="rId11"/>
              </p:custDataLst>
            </p:nvPr>
          </p:nvSpPr>
          <p:spPr>
            <a:xfrm>
              <a:off x="422" y="1401"/>
              <a:ext cx="1518" cy="52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FontTx/>
                <a:buNone/>
              </a:pPr>
              <a:r>
                <a:rPr lang="zh-TW" altLang="en-US" sz="1600" b="1" dirty="0">
                  <a:latin typeface="Comic Sans MS" panose="030F0702030302020204" pitchFamily="66" charset="0"/>
                  <a:ea typeface="PMingLiU" pitchFamily="18" charset="-120"/>
                </a:rPr>
                <a:t> </a:t>
              </a:r>
              <a:r>
                <a:rPr lang="en-US" altLang="zh-TW" sz="1600" b="1" dirty="0">
                  <a:latin typeface="Comic Sans MS" panose="030F0702030302020204" pitchFamily="66" charset="0"/>
                  <a:ea typeface="PMingLiU" pitchFamily="18" charset="-120"/>
                </a:rPr>
                <a:t>registerObservers ( )</a:t>
              </a:r>
              <a:endParaRPr lang="en-US" altLang="zh-TW" sz="1600" b="1" dirty="0">
                <a:latin typeface="Comic Sans MS" panose="030F0702030302020204" pitchFamily="66" charset="0"/>
                <a:ea typeface="PMingLiU" pitchFamily="18" charset="-120"/>
              </a:endParaRPr>
            </a:p>
            <a:p>
              <a:pPr marL="0" lvl="0" indent="0" algn="ctr">
                <a:spcBef>
                  <a:spcPct val="0"/>
                </a:spcBef>
                <a:buClrTx/>
                <a:buFontTx/>
                <a:buNone/>
              </a:pPr>
              <a:r>
                <a:rPr lang="en-US" altLang="zh-TW" sz="1600" b="1" dirty="0">
                  <a:latin typeface="Comic Sans MS" panose="030F0702030302020204" pitchFamily="66" charset="0"/>
                  <a:ea typeface="PMingLiU" pitchFamily="18" charset="-120"/>
                </a:rPr>
                <a:t> removeObservers ( )</a:t>
              </a:r>
              <a:endParaRPr lang="en-US" altLang="zh-TW" sz="1600" b="1" dirty="0">
                <a:latin typeface="Comic Sans MS" panose="030F0702030302020204" pitchFamily="66" charset="0"/>
                <a:ea typeface="PMingLiU" pitchFamily="18" charset="-120"/>
              </a:endParaRPr>
            </a:p>
            <a:p>
              <a:pPr marL="0" lvl="0" indent="0" algn="ctr">
                <a:spcBef>
                  <a:spcPct val="0"/>
                </a:spcBef>
                <a:buClrTx/>
                <a:buFontTx/>
                <a:buNone/>
              </a:pPr>
              <a:r>
                <a:rPr lang="en-US" altLang="zh-TW" sz="1600" b="1" dirty="0">
                  <a:latin typeface="Comic Sans MS" panose="030F0702030302020204" pitchFamily="66" charset="0"/>
                  <a:ea typeface="PMingLiU" pitchFamily="18" charset="-120"/>
                </a:rPr>
                <a:t> notifyObservers ( )</a:t>
              </a:r>
              <a:endParaRPr lang="en-US" altLang="zh-TW" sz="1600" b="1" dirty="0">
                <a:latin typeface="Comic Sans MS" panose="030F0702030302020204" pitchFamily="66" charset="0"/>
                <a:ea typeface="PMingLiU" pitchFamily="18" charset="-120"/>
              </a:endParaRPr>
            </a:p>
          </p:txBody>
        </p:sp>
      </p:grpSp>
      <p:sp>
        <p:nvSpPr>
          <p:cNvPr id="90117" name="Rectangle 10"/>
          <p:cNvSpPr/>
          <p:nvPr>
            <p:custDataLst>
              <p:tags r:id="rId12"/>
            </p:custDataLst>
          </p:nvPr>
        </p:nvSpPr>
        <p:spPr>
          <a:xfrm>
            <a:off x="4984750" y="1552893"/>
            <a:ext cx="1828800" cy="79692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FontTx/>
              <a:buNone/>
            </a:pPr>
            <a:endParaRPr lang="zh-CN" altLang="en-US" sz="1600" dirty="0"/>
          </a:p>
        </p:txBody>
      </p:sp>
      <p:sp>
        <p:nvSpPr>
          <p:cNvPr id="90118" name="Line 11"/>
          <p:cNvSpPr/>
          <p:nvPr>
            <p:custDataLst>
              <p:tags r:id="rId13"/>
            </p:custDataLst>
          </p:nvPr>
        </p:nvSpPr>
        <p:spPr>
          <a:xfrm>
            <a:off x="4968875" y="1968818"/>
            <a:ext cx="1828800" cy="0"/>
          </a:xfrm>
          <a:prstGeom prst="line">
            <a:avLst/>
          </a:prstGeom>
          <a:ln w="9525" cap="flat" cmpd="sng">
            <a:solidFill>
              <a:schemeClr val="tx1"/>
            </a:solidFill>
            <a:prstDash val="solid"/>
            <a:headEnd type="none" w="med" len="med"/>
            <a:tailEnd type="none" w="med" len="med"/>
          </a:ln>
        </p:spPr>
      </p:sp>
      <p:sp>
        <p:nvSpPr>
          <p:cNvPr id="90119" name="Text Box 12"/>
          <p:cNvSpPr txBox="1"/>
          <p:nvPr>
            <p:custDataLst>
              <p:tags r:id="rId14"/>
            </p:custDataLst>
          </p:nvPr>
        </p:nvSpPr>
        <p:spPr>
          <a:xfrm>
            <a:off x="5146675" y="1470343"/>
            <a:ext cx="1600200" cy="5857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FontTx/>
              <a:buNone/>
            </a:pPr>
            <a:r>
              <a:rPr lang="zh-TW" altLang="en-US" sz="1600" b="1" dirty="0">
                <a:latin typeface="Comic Sans MS" panose="030F0702030302020204" pitchFamily="66" charset="0"/>
                <a:ea typeface="PMingLiU" pitchFamily="18" charset="-120"/>
              </a:rPr>
              <a:t>&lt;&lt;</a:t>
            </a:r>
            <a:r>
              <a:rPr lang="en-US" altLang="zh-TW" sz="1600" b="1" dirty="0">
                <a:latin typeface="Comic Sans MS" panose="030F0702030302020204" pitchFamily="66" charset="0"/>
                <a:ea typeface="PMingLiU" pitchFamily="18" charset="-120"/>
              </a:rPr>
              <a:t>interface&gt;&gt;</a:t>
            </a:r>
            <a:endParaRPr lang="en-US" altLang="zh-TW" sz="1600" b="1" dirty="0">
              <a:latin typeface="Comic Sans MS" panose="030F0702030302020204" pitchFamily="66" charset="0"/>
              <a:ea typeface="PMingLiU" pitchFamily="18" charset="-120"/>
            </a:endParaRPr>
          </a:p>
          <a:p>
            <a:pPr marL="0" lvl="0" indent="0" algn="ctr">
              <a:spcBef>
                <a:spcPct val="0"/>
              </a:spcBef>
              <a:buClrTx/>
              <a:buFontTx/>
              <a:buNone/>
            </a:pPr>
            <a:r>
              <a:rPr lang="en-US" altLang="zh-TW" sz="1600" b="1" dirty="0">
                <a:latin typeface="Comic Sans MS" panose="030F0702030302020204" pitchFamily="66" charset="0"/>
                <a:ea typeface="PMingLiU" pitchFamily="18" charset="-120"/>
              </a:rPr>
              <a:t>    Observer</a:t>
            </a:r>
            <a:endParaRPr lang="en-US" altLang="zh-TW" sz="1600" b="1" dirty="0">
              <a:latin typeface="Comic Sans MS" panose="030F0702030302020204" pitchFamily="66" charset="0"/>
              <a:ea typeface="PMingLiU" pitchFamily="18" charset="-120"/>
            </a:endParaRPr>
          </a:p>
        </p:txBody>
      </p:sp>
      <p:sp>
        <p:nvSpPr>
          <p:cNvPr id="90120" name="Text Box 13"/>
          <p:cNvSpPr txBox="1"/>
          <p:nvPr>
            <p:custDataLst>
              <p:tags r:id="rId15"/>
            </p:custDataLst>
          </p:nvPr>
        </p:nvSpPr>
        <p:spPr>
          <a:xfrm>
            <a:off x="5213350" y="1976755"/>
            <a:ext cx="1371600" cy="3381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FontTx/>
              <a:buNone/>
            </a:pPr>
            <a:r>
              <a:rPr lang="zh-TW" altLang="en-US" sz="1600" b="1" dirty="0">
                <a:latin typeface="Comic Sans MS" panose="030F0702030302020204" pitchFamily="66" charset="0"/>
                <a:ea typeface="PMingLiU" pitchFamily="18" charset="-120"/>
              </a:rPr>
              <a:t>  </a:t>
            </a:r>
            <a:r>
              <a:rPr lang="en-US" altLang="zh-TW" sz="1600" b="1" dirty="0">
                <a:latin typeface="Comic Sans MS" panose="030F0702030302020204" pitchFamily="66" charset="0"/>
                <a:ea typeface="PMingLiU" pitchFamily="18" charset="-120"/>
              </a:rPr>
              <a:t>update ( )</a:t>
            </a:r>
            <a:endParaRPr lang="en-US" altLang="zh-TW" sz="1600" b="1" dirty="0">
              <a:latin typeface="Comic Sans MS" panose="030F0702030302020204" pitchFamily="66" charset="0"/>
              <a:ea typeface="PMingLiU" pitchFamily="18" charset="-120"/>
            </a:endParaRPr>
          </a:p>
        </p:txBody>
      </p:sp>
      <p:sp>
        <p:nvSpPr>
          <p:cNvPr id="90121" name="Line 14"/>
          <p:cNvSpPr/>
          <p:nvPr>
            <p:custDataLst>
              <p:tags r:id="rId16"/>
            </p:custDataLst>
          </p:nvPr>
        </p:nvSpPr>
        <p:spPr>
          <a:xfrm flipV="1">
            <a:off x="3025775" y="1933893"/>
            <a:ext cx="1958975" cy="17462"/>
          </a:xfrm>
          <a:prstGeom prst="line">
            <a:avLst/>
          </a:prstGeom>
          <a:ln w="9525" cap="flat" cmpd="sng">
            <a:solidFill>
              <a:schemeClr val="tx1"/>
            </a:solidFill>
            <a:prstDash val="solid"/>
            <a:headEnd type="none" w="med" len="med"/>
            <a:tailEnd type="stealth" w="med" len="med"/>
          </a:ln>
        </p:spPr>
      </p:sp>
      <p:sp>
        <p:nvSpPr>
          <p:cNvPr id="90122" name="Text Box 15"/>
          <p:cNvSpPr txBox="1"/>
          <p:nvPr>
            <p:custDataLst>
              <p:tags r:id="rId17"/>
            </p:custDataLst>
          </p:nvPr>
        </p:nvSpPr>
        <p:spPr>
          <a:xfrm>
            <a:off x="3719513" y="1630680"/>
            <a:ext cx="1266825" cy="3381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FontTx/>
              <a:buNone/>
            </a:pPr>
            <a:r>
              <a:rPr lang="en-US" altLang="zh-TW" sz="1600" b="1" dirty="0">
                <a:latin typeface="Comic Sans MS" panose="030F0702030302020204" pitchFamily="66" charset="0"/>
                <a:ea typeface="PMingLiU" pitchFamily="18" charset="-120"/>
              </a:rPr>
              <a:t>-observers</a:t>
            </a:r>
            <a:endParaRPr lang="en-US" altLang="zh-TW" sz="1600" b="1" dirty="0">
              <a:latin typeface="Comic Sans MS" panose="030F0702030302020204" pitchFamily="66" charset="0"/>
              <a:ea typeface="PMingLiU" pitchFamily="18" charset="-120"/>
            </a:endParaRPr>
          </a:p>
        </p:txBody>
      </p:sp>
      <p:sp>
        <p:nvSpPr>
          <p:cNvPr id="90123" name="Rectangle 16"/>
          <p:cNvSpPr/>
          <p:nvPr>
            <p:custDataLst>
              <p:tags r:id="rId18"/>
            </p:custDataLst>
          </p:nvPr>
        </p:nvSpPr>
        <p:spPr>
          <a:xfrm>
            <a:off x="203200" y="3977005"/>
            <a:ext cx="2735263" cy="1909763"/>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FontTx/>
              <a:buNone/>
            </a:pPr>
            <a:endParaRPr lang="zh-CN" altLang="en-US" sz="1600" dirty="0"/>
          </a:p>
        </p:txBody>
      </p:sp>
      <p:sp>
        <p:nvSpPr>
          <p:cNvPr id="90124" name="Line 17"/>
          <p:cNvSpPr/>
          <p:nvPr>
            <p:custDataLst>
              <p:tags r:id="rId19"/>
            </p:custDataLst>
          </p:nvPr>
        </p:nvSpPr>
        <p:spPr>
          <a:xfrm>
            <a:off x="203200" y="4219893"/>
            <a:ext cx="2735263" cy="0"/>
          </a:xfrm>
          <a:prstGeom prst="line">
            <a:avLst/>
          </a:prstGeom>
          <a:ln w="9525" cap="flat" cmpd="sng">
            <a:solidFill>
              <a:schemeClr val="tx1"/>
            </a:solidFill>
            <a:prstDash val="solid"/>
            <a:headEnd type="none" w="med" len="med"/>
            <a:tailEnd type="none" w="med" len="med"/>
          </a:ln>
        </p:spPr>
      </p:sp>
      <p:sp>
        <p:nvSpPr>
          <p:cNvPr id="90125" name="Text Box 18"/>
          <p:cNvSpPr txBox="1"/>
          <p:nvPr>
            <p:custDataLst>
              <p:tags r:id="rId20"/>
            </p:custDataLst>
          </p:nvPr>
        </p:nvSpPr>
        <p:spPr>
          <a:xfrm>
            <a:off x="793750" y="3915093"/>
            <a:ext cx="1528763" cy="3381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FontTx/>
              <a:buNone/>
            </a:pPr>
            <a:r>
              <a:rPr lang="en-US" altLang="zh-TW" sz="1600" b="1" dirty="0">
                <a:latin typeface="Comic Sans MS" panose="030F0702030302020204" pitchFamily="66" charset="0"/>
                <a:ea typeface="PMingLiU" pitchFamily="18" charset="-120"/>
              </a:rPr>
              <a:t>WeatherData</a:t>
            </a:r>
            <a:endParaRPr lang="en-US" altLang="zh-TW" sz="1600" b="1" dirty="0">
              <a:latin typeface="Comic Sans MS" panose="030F0702030302020204" pitchFamily="66" charset="0"/>
              <a:ea typeface="PMingLiU" pitchFamily="18" charset="-120"/>
            </a:endParaRPr>
          </a:p>
        </p:txBody>
      </p:sp>
      <p:sp>
        <p:nvSpPr>
          <p:cNvPr id="90126" name="Text Box 19"/>
          <p:cNvSpPr txBox="1"/>
          <p:nvPr>
            <p:custDataLst>
              <p:tags r:id="rId21"/>
            </p:custDataLst>
          </p:nvPr>
        </p:nvSpPr>
        <p:spPr>
          <a:xfrm>
            <a:off x="149225" y="4173855"/>
            <a:ext cx="2879725" cy="1948815"/>
          </a:xfrm>
          <a:prstGeom prst="rect">
            <a:avLst/>
          </a:prstGeom>
          <a:noFill/>
          <a:ln w="9525">
            <a:noFill/>
          </a:ln>
        </p:spPr>
        <p:txBody>
          <a:bodyPr>
            <a:no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FontTx/>
              <a:buNone/>
            </a:pPr>
            <a:r>
              <a:rPr lang="zh-TW" altLang="en-US" sz="1600" b="1" dirty="0">
                <a:latin typeface="Comic Sans MS" panose="030F0702030302020204" pitchFamily="66" charset="0"/>
                <a:ea typeface="PMingLiU" pitchFamily="18" charset="-120"/>
              </a:rPr>
              <a:t> </a:t>
            </a:r>
            <a:r>
              <a:rPr lang="en-US" altLang="zh-TW" sz="1600" b="1" dirty="0">
                <a:latin typeface="Comic Sans MS" panose="030F0702030302020204" pitchFamily="66" charset="0"/>
                <a:ea typeface="PMingLiU" pitchFamily="18" charset="-120"/>
              </a:rPr>
              <a:t>registerObservers ( )</a:t>
            </a:r>
            <a:endParaRPr lang="en-US" altLang="zh-TW" sz="1600" b="1" dirty="0">
              <a:latin typeface="Comic Sans MS" panose="030F0702030302020204" pitchFamily="66" charset="0"/>
              <a:ea typeface="PMingLiU" pitchFamily="18" charset="-120"/>
            </a:endParaRPr>
          </a:p>
          <a:p>
            <a:pPr marL="0" lvl="0" indent="0" algn="ctr">
              <a:spcBef>
                <a:spcPct val="0"/>
              </a:spcBef>
              <a:buClrTx/>
              <a:buFontTx/>
              <a:buNone/>
            </a:pPr>
            <a:r>
              <a:rPr lang="en-US" altLang="zh-TW" sz="1600" b="1" dirty="0">
                <a:latin typeface="Comic Sans MS" panose="030F0702030302020204" pitchFamily="66" charset="0"/>
                <a:ea typeface="PMingLiU" pitchFamily="18" charset="-120"/>
              </a:rPr>
              <a:t> removeObservers ( )</a:t>
            </a:r>
            <a:endParaRPr lang="en-US" altLang="zh-TW" sz="1600" b="1" dirty="0">
              <a:latin typeface="Comic Sans MS" panose="030F0702030302020204" pitchFamily="66" charset="0"/>
              <a:ea typeface="PMingLiU" pitchFamily="18" charset="-120"/>
            </a:endParaRPr>
          </a:p>
          <a:p>
            <a:pPr marL="0" lvl="0" indent="0" algn="ctr">
              <a:spcBef>
                <a:spcPct val="0"/>
              </a:spcBef>
              <a:buClrTx/>
              <a:buFontTx/>
              <a:buNone/>
            </a:pPr>
            <a:r>
              <a:rPr lang="en-US" altLang="zh-TW" sz="1600" b="1" dirty="0">
                <a:latin typeface="Comic Sans MS" panose="030F0702030302020204" pitchFamily="66" charset="0"/>
                <a:ea typeface="PMingLiU" pitchFamily="18" charset="-120"/>
              </a:rPr>
              <a:t> notifyObservers ( )</a:t>
            </a:r>
            <a:endParaRPr lang="en-US" altLang="zh-TW" sz="1600" b="1" dirty="0">
              <a:latin typeface="Comic Sans MS" panose="030F0702030302020204" pitchFamily="66" charset="0"/>
              <a:ea typeface="PMingLiU" pitchFamily="18" charset="-120"/>
            </a:endParaRPr>
          </a:p>
          <a:p>
            <a:pPr marL="0" lvl="0" indent="0" algn="ctr">
              <a:spcBef>
                <a:spcPct val="0"/>
              </a:spcBef>
              <a:buClrTx/>
              <a:buFontTx/>
              <a:buNone/>
            </a:pPr>
            <a:r>
              <a:rPr lang="en-US" altLang="zh-TW" sz="1600" b="1" dirty="0">
                <a:latin typeface="Comic Sans MS" panose="030F0702030302020204" pitchFamily="66" charset="0"/>
                <a:ea typeface="PMingLiU" pitchFamily="18" charset="-120"/>
              </a:rPr>
              <a:t> getTemperature ( )</a:t>
            </a:r>
            <a:endParaRPr lang="en-US" altLang="zh-TW" sz="1600" b="1" dirty="0">
              <a:latin typeface="Comic Sans MS" panose="030F0702030302020204" pitchFamily="66" charset="0"/>
              <a:ea typeface="PMingLiU" pitchFamily="18" charset="-120"/>
            </a:endParaRPr>
          </a:p>
          <a:p>
            <a:pPr marL="0" lvl="0" indent="0" algn="ctr">
              <a:spcBef>
                <a:spcPct val="0"/>
              </a:spcBef>
              <a:buClrTx/>
              <a:buFontTx/>
              <a:buNone/>
            </a:pPr>
            <a:r>
              <a:rPr lang="en-US" altLang="zh-TW" sz="1600" b="1" dirty="0">
                <a:latin typeface="Comic Sans MS" panose="030F0702030302020204" pitchFamily="66" charset="0"/>
                <a:ea typeface="PMingLiU" pitchFamily="18" charset="-120"/>
              </a:rPr>
              <a:t> getHumidity ( )</a:t>
            </a:r>
            <a:endParaRPr lang="en-US" altLang="zh-TW" sz="1600" b="1" dirty="0">
              <a:latin typeface="Comic Sans MS" panose="030F0702030302020204" pitchFamily="66" charset="0"/>
              <a:ea typeface="PMingLiU" pitchFamily="18" charset="-120"/>
            </a:endParaRPr>
          </a:p>
          <a:p>
            <a:pPr marL="0" lvl="0" indent="0" algn="ctr">
              <a:spcBef>
                <a:spcPct val="0"/>
              </a:spcBef>
              <a:buClrTx/>
              <a:buFontTx/>
              <a:buNone/>
            </a:pPr>
            <a:r>
              <a:rPr lang="en-US" altLang="zh-TW" sz="1600" b="1" dirty="0">
                <a:latin typeface="Comic Sans MS" panose="030F0702030302020204" pitchFamily="66" charset="0"/>
                <a:ea typeface="PMingLiU" pitchFamily="18" charset="-120"/>
              </a:rPr>
              <a:t> getPressure ( )</a:t>
            </a:r>
            <a:endParaRPr lang="en-US" altLang="zh-TW" sz="1600" b="1" dirty="0">
              <a:latin typeface="Comic Sans MS" panose="030F0702030302020204" pitchFamily="66" charset="0"/>
              <a:ea typeface="PMingLiU" pitchFamily="18" charset="-120"/>
            </a:endParaRPr>
          </a:p>
          <a:p>
            <a:pPr marL="0" lvl="0" indent="0" algn="ctr">
              <a:spcBef>
                <a:spcPct val="0"/>
              </a:spcBef>
              <a:buClrTx/>
              <a:buFontTx/>
              <a:buNone/>
            </a:pPr>
            <a:r>
              <a:rPr lang="en-US" altLang="zh-TW" sz="1600" b="1" dirty="0">
                <a:latin typeface="Comic Sans MS" panose="030F0702030302020204" pitchFamily="66" charset="0"/>
                <a:ea typeface="PMingLiU" pitchFamily="18" charset="-120"/>
              </a:rPr>
              <a:t> measurementsChanged ( )</a:t>
            </a:r>
            <a:endParaRPr lang="en-US" altLang="zh-TW" sz="1600" b="1" dirty="0">
              <a:latin typeface="Comic Sans MS" panose="030F0702030302020204" pitchFamily="66" charset="0"/>
              <a:ea typeface="PMingLiU" pitchFamily="18" charset="-120"/>
            </a:endParaRPr>
          </a:p>
        </p:txBody>
      </p:sp>
      <p:sp>
        <p:nvSpPr>
          <p:cNvPr id="90127" name="Text Box 20"/>
          <p:cNvSpPr txBox="1"/>
          <p:nvPr>
            <p:custDataLst>
              <p:tags r:id="rId22"/>
            </p:custDataLst>
          </p:nvPr>
        </p:nvSpPr>
        <p:spPr>
          <a:xfrm>
            <a:off x="3025775" y="3319780"/>
            <a:ext cx="2797175" cy="82994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FontTx/>
              <a:buNone/>
            </a:pPr>
            <a:r>
              <a:rPr lang="zh-TW" altLang="en-US" sz="1600" b="1" dirty="0">
                <a:latin typeface="Comic Sans MS" panose="030F0702030302020204" pitchFamily="66" charset="0"/>
                <a:ea typeface="PMingLiU" pitchFamily="18" charset="-120"/>
              </a:rPr>
              <a:t> </a:t>
            </a:r>
            <a:r>
              <a:rPr lang="en-US" altLang="zh-TW" sz="1600" b="1" dirty="0">
                <a:latin typeface="Comic Sans MS" panose="030F0702030302020204" pitchFamily="66" charset="0"/>
                <a:ea typeface="PMingLiU" pitchFamily="18" charset="-120"/>
              </a:rPr>
              <a:t>CurrentConditionsDisplay </a:t>
            </a:r>
            <a:endParaRPr lang="en-US" altLang="zh-TW" sz="1600" b="1" dirty="0">
              <a:latin typeface="Comic Sans MS" panose="030F0702030302020204" pitchFamily="66" charset="0"/>
              <a:ea typeface="PMingLiU" pitchFamily="18" charset="-120"/>
            </a:endParaRPr>
          </a:p>
          <a:p>
            <a:pPr marL="0" lvl="0" indent="0" algn="ctr">
              <a:spcBef>
                <a:spcPct val="0"/>
              </a:spcBef>
              <a:buClrTx/>
              <a:buFontTx/>
              <a:buNone/>
            </a:pPr>
            <a:r>
              <a:rPr lang="en-US" altLang="zh-TW" sz="1600" b="1" dirty="0">
                <a:latin typeface="Comic Sans MS" panose="030F0702030302020204" pitchFamily="66" charset="0"/>
                <a:ea typeface="PMingLiU" pitchFamily="18" charset="-120"/>
              </a:rPr>
              <a:t> +update ( )</a:t>
            </a:r>
            <a:endParaRPr lang="en-US" altLang="zh-TW" sz="1600" b="1" dirty="0">
              <a:latin typeface="Comic Sans MS" panose="030F0702030302020204" pitchFamily="66" charset="0"/>
              <a:ea typeface="PMingLiU" pitchFamily="18" charset="-120"/>
            </a:endParaRPr>
          </a:p>
          <a:p>
            <a:pPr marL="0" lvl="0" indent="0" algn="ctr">
              <a:spcBef>
                <a:spcPct val="0"/>
              </a:spcBef>
              <a:buClrTx/>
              <a:buFontTx/>
              <a:buNone/>
            </a:pPr>
            <a:r>
              <a:rPr lang="en-US" altLang="zh-TW" sz="1600" b="1" dirty="0">
                <a:latin typeface="Comic Sans MS" panose="030F0702030302020204" pitchFamily="66" charset="0"/>
                <a:ea typeface="PMingLiU" pitchFamily="18" charset="-120"/>
              </a:rPr>
              <a:t> +display ( )</a:t>
            </a:r>
            <a:endParaRPr lang="en-US" altLang="zh-TW" sz="1600" b="1" dirty="0">
              <a:latin typeface="Comic Sans MS" panose="030F0702030302020204" pitchFamily="66" charset="0"/>
              <a:ea typeface="PMingLiU" pitchFamily="18" charset="-120"/>
            </a:endParaRPr>
          </a:p>
        </p:txBody>
      </p:sp>
      <p:sp>
        <p:nvSpPr>
          <p:cNvPr id="90128" name="Text Box 21"/>
          <p:cNvSpPr txBox="1"/>
          <p:nvPr>
            <p:custDataLst>
              <p:tags r:id="rId23"/>
            </p:custDataLst>
          </p:nvPr>
        </p:nvSpPr>
        <p:spPr>
          <a:xfrm>
            <a:off x="5146675" y="4825683"/>
            <a:ext cx="1981200" cy="830262"/>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FontTx/>
              <a:buNone/>
            </a:pPr>
            <a:r>
              <a:rPr lang="zh-TW" altLang="en-US" sz="1600" b="1" dirty="0">
                <a:latin typeface="Comic Sans MS" panose="030F0702030302020204" pitchFamily="66" charset="0"/>
                <a:ea typeface="PMingLiU" pitchFamily="18" charset="-120"/>
              </a:rPr>
              <a:t> </a:t>
            </a:r>
            <a:r>
              <a:rPr lang="en-US" altLang="zh-TW" sz="1600" b="1" dirty="0">
                <a:latin typeface="Comic Sans MS" panose="030F0702030302020204" pitchFamily="66" charset="0"/>
                <a:ea typeface="PMingLiU" pitchFamily="18" charset="-120"/>
              </a:rPr>
              <a:t>StatisticsDisplay </a:t>
            </a:r>
            <a:endParaRPr lang="en-US" altLang="zh-TW" sz="1600" b="1" dirty="0">
              <a:latin typeface="Comic Sans MS" panose="030F0702030302020204" pitchFamily="66" charset="0"/>
              <a:ea typeface="PMingLiU" pitchFamily="18" charset="-120"/>
            </a:endParaRPr>
          </a:p>
          <a:p>
            <a:pPr marL="0" lvl="0" indent="0" algn="ctr">
              <a:spcBef>
                <a:spcPct val="0"/>
              </a:spcBef>
              <a:buClrTx/>
              <a:buFontTx/>
              <a:buNone/>
            </a:pPr>
            <a:r>
              <a:rPr lang="en-US" altLang="zh-CN" sz="1600" b="1" dirty="0">
                <a:latin typeface="Comic Sans MS" panose="030F0702030302020204" pitchFamily="66" charset="0"/>
                <a:ea typeface="PMingLiU" pitchFamily="18" charset="-120"/>
              </a:rPr>
              <a:t>+</a:t>
            </a:r>
            <a:r>
              <a:rPr lang="en-US" altLang="zh-TW" sz="1600" b="1" dirty="0">
                <a:latin typeface="Comic Sans MS" panose="030F0702030302020204" pitchFamily="66" charset="0"/>
                <a:ea typeface="PMingLiU" pitchFamily="18" charset="-120"/>
              </a:rPr>
              <a:t>update ( )</a:t>
            </a:r>
            <a:endParaRPr lang="en-US" altLang="zh-TW" sz="1600" b="1" dirty="0">
              <a:latin typeface="Comic Sans MS" panose="030F0702030302020204" pitchFamily="66" charset="0"/>
              <a:ea typeface="PMingLiU" pitchFamily="18" charset="-120"/>
            </a:endParaRPr>
          </a:p>
          <a:p>
            <a:pPr marL="0" lvl="0" indent="0" algn="ctr">
              <a:spcBef>
                <a:spcPct val="0"/>
              </a:spcBef>
              <a:buClrTx/>
              <a:buFontTx/>
              <a:buNone/>
            </a:pPr>
            <a:r>
              <a:rPr lang="en-US" altLang="zh-CN" sz="1600" b="1" dirty="0">
                <a:latin typeface="Comic Sans MS" panose="030F0702030302020204" pitchFamily="66" charset="0"/>
                <a:ea typeface="PMingLiU" pitchFamily="18" charset="-120"/>
              </a:rPr>
              <a:t>+</a:t>
            </a:r>
            <a:r>
              <a:rPr lang="en-US" altLang="zh-TW" sz="1600" b="1" dirty="0">
                <a:latin typeface="Comic Sans MS" panose="030F0702030302020204" pitchFamily="66" charset="0"/>
                <a:ea typeface="PMingLiU" pitchFamily="18" charset="-120"/>
              </a:rPr>
              <a:t>display ( )</a:t>
            </a:r>
            <a:endParaRPr lang="en-US" altLang="zh-TW" sz="1600" b="1" dirty="0">
              <a:latin typeface="Comic Sans MS" panose="030F0702030302020204" pitchFamily="66" charset="0"/>
              <a:ea typeface="PMingLiU" pitchFamily="18" charset="-120"/>
            </a:endParaRPr>
          </a:p>
        </p:txBody>
      </p:sp>
      <p:sp>
        <p:nvSpPr>
          <p:cNvPr id="90129" name="Line 22"/>
          <p:cNvSpPr/>
          <p:nvPr>
            <p:custDataLst>
              <p:tags r:id="rId24"/>
            </p:custDataLst>
          </p:nvPr>
        </p:nvSpPr>
        <p:spPr>
          <a:xfrm>
            <a:off x="3090863" y="3610293"/>
            <a:ext cx="2732087" cy="17462"/>
          </a:xfrm>
          <a:prstGeom prst="line">
            <a:avLst/>
          </a:prstGeom>
          <a:ln w="9525" cap="flat" cmpd="sng">
            <a:solidFill>
              <a:schemeClr val="tx1"/>
            </a:solidFill>
            <a:prstDash val="solid"/>
            <a:headEnd type="none" w="med" len="med"/>
            <a:tailEnd type="none" w="med" len="med"/>
          </a:ln>
        </p:spPr>
      </p:sp>
      <p:sp>
        <p:nvSpPr>
          <p:cNvPr id="90130" name="Line 23"/>
          <p:cNvSpPr/>
          <p:nvPr>
            <p:custDataLst>
              <p:tags r:id="rId25"/>
            </p:custDataLst>
          </p:nvPr>
        </p:nvSpPr>
        <p:spPr>
          <a:xfrm>
            <a:off x="6948488" y="3613468"/>
            <a:ext cx="1981200" cy="0"/>
          </a:xfrm>
          <a:prstGeom prst="line">
            <a:avLst/>
          </a:prstGeom>
          <a:ln w="9525" cap="flat" cmpd="sng">
            <a:solidFill>
              <a:schemeClr val="tx1"/>
            </a:solidFill>
            <a:prstDash val="solid"/>
            <a:headEnd type="none" w="med" len="med"/>
            <a:tailEnd type="none" w="med" len="med"/>
          </a:ln>
        </p:spPr>
      </p:sp>
      <p:sp>
        <p:nvSpPr>
          <p:cNvPr id="90131" name="Line 24"/>
          <p:cNvSpPr/>
          <p:nvPr>
            <p:custDataLst>
              <p:tags r:id="rId26"/>
            </p:custDataLst>
          </p:nvPr>
        </p:nvSpPr>
        <p:spPr>
          <a:xfrm>
            <a:off x="5146675" y="5154613"/>
            <a:ext cx="1981200" cy="0"/>
          </a:xfrm>
          <a:prstGeom prst="line">
            <a:avLst/>
          </a:prstGeom>
          <a:ln w="9525" cap="flat" cmpd="sng">
            <a:solidFill>
              <a:schemeClr val="tx1"/>
            </a:solidFill>
            <a:prstDash val="solid"/>
            <a:headEnd type="none" w="med" len="med"/>
            <a:tailEnd type="none" w="med" len="med"/>
          </a:ln>
        </p:spPr>
      </p:sp>
      <p:sp>
        <p:nvSpPr>
          <p:cNvPr id="90132" name="Text Box 25"/>
          <p:cNvSpPr txBox="1"/>
          <p:nvPr>
            <p:custDataLst>
              <p:tags r:id="rId27"/>
            </p:custDataLst>
          </p:nvPr>
        </p:nvSpPr>
        <p:spPr>
          <a:xfrm>
            <a:off x="7045325" y="1473835"/>
            <a:ext cx="1727200" cy="909320"/>
          </a:xfrm>
          <a:prstGeom prst="rect">
            <a:avLst/>
          </a:prstGeom>
          <a:noFill/>
          <a:ln w="9525" cap="flat" cmpd="sng">
            <a:solidFill>
              <a:schemeClr val="tx1"/>
            </a:solidFill>
            <a:prstDash val="solid"/>
            <a:miter/>
            <a:headEnd type="none" w="med" len="med"/>
            <a:tailEnd type="none" w="med" len="med"/>
          </a:ln>
        </p:spPr>
        <p:txBody>
          <a:bodyPr>
            <a:no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algn="ctr">
              <a:lnSpc>
                <a:spcPct val="100000"/>
              </a:lnSpc>
              <a:spcBef>
                <a:spcPts val="0"/>
              </a:spcBef>
              <a:buClrTx/>
              <a:buFontTx/>
              <a:buNone/>
            </a:pPr>
            <a:r>
              <a:rPr lang="en-US" altLang="zh-TW" sz="1600" b="1" dirty="0">
                <a:latin typeface="Comic Sans MS" panose="030F0702030302020204" pitchFamily="66" charset="0"/>
                <a:ea typeface="PMingLiU" pitchFamily="18" charset="-120"/>
              </a:rPr>
              <a:t>&lt;&lt;interface&gt;&gt;</a:t>
            </a:r>
            <a:endParaRPr lang="en-US" altLang="zh-TW" sz="1600" b="1" dirty="0">
              <a:latin typeface="Comic Sans MS" panose="030F0702030302020204" pitchFamily="66" charset="0"/>
              <a:ea typeface="PMingLiU" pitchFamily="18" charset="-120"/>
            </a:endParaRPr>
          </a:p>
          <a:p>
            <a:pPr marL="0" lvl="0" indent="0" algn="ctr">
              <a:lnSpc>
                <a:spcPct val="100000"/>
              </a:lnSpc>
              <a:spcBef>
                <a:spcPts val="0"/>
              </a:spcBef>
              <a:buClrTx/>
              <a:buFontTx/>
              <a:buNone/>
            </a:pPr>
            <a:r>
              <a:rPr lang="en-US" altLang="zh-TW" sz="1600" b="1" dirty="0">
                <a:latin typeface="Comic Sans MS" panose="030F0702030302020204" pitchFamily="66" charset="0"/>
                <a:ea typeface="PMingLiU" pitchFamily="18" charset="-120"/>
              </a:rPr>
              <a:t>DisplayElement</a:t>
            </a:r>
            <a:endParaRPr lang="en-US" altLang="zh-TW" sz="1600" b="1" dirty="0">
              <a:latin typeface="Comic Sans MS" panose="030F0702030302020204" pitchFamily="66" charset="0"/>
              <a:ea typeface="PMingLiU" pitchFamily="18" charset="-120"/>
            </a:endParaRPr>
          </a:p>
          <a:p>
            <a:pPr marL="0" lvl="0" indent="0" algn="ctr">
              <a:lnSpc>
                <a:spcPct val="30000"/>
              </a:lnSpc>
              <a:spcBef>
                <a:spcPct val="50000"/>
              </a:spcBef>
              <a:buClrTx/>
              <a:buFontTx/>
              <a:buNone/>
            </a:pPr>
            <a:r>
              <a:rPr lang="en-US" altLang="zh-TW" sz="1600" b="1" dirty="0">
                <a:latin typeface="Comic Sans MS" panose="030F0702030302020204" pitchFamily="66" charset="0"/>
                <a:ea typeface="PMingLiU" pitchFamily="18" charset="-120"/>
              </a:rPr>
              <a:t>display ( )</a:t>
            </a:r>
            <a:endParaRPr lang="en-US" altLang="zh-TW" sz="1600" b="1" dirty="0">
              <a:latin typeface="Times" pitchFamily="18" charset="0"/>
              <a:ea typeface="PMingLiU" pitchFamily="18" charset="-120"/>
            </a:endParaRPr>
          </a:p>
        </p:txBody>
      </p:sp>
      <p:sp>
        <p:nvSpPr>
          <p:cNvPr id="90133" name="Line 26"/>
          <p:cNvSpPr/>
          <p:nvPr>
            <p:custDataLst>
              <p:tags r:id="rId28"/>
            </p:custDataLst>
          </p:nvPr>
        </p:nvSpPr>
        <p:spPr>
          <a:xfrm>
            <a:off x="7075805" y="2004378"/>
            <a:ext cx="1727200" cy="34925"/>
          </a:xfrm>
          <a:prstGeom prst="line">
            <a:avLst/>
          </a:prstGeom>
          <a:ln w="9525" cap="flat" cmpd="sng">
            <a:solidFill>
              <a:schemeClr val="tx1"/>
            </a:solidFill>
            <a:prstDash val="solid"/>
            <a:headEnd type="none" w="med" len="med"/>
            <a:tailEnd type="none" w="med" len="med"/>
          </a:ln>
        </p:spPr>
      </p:sp>
      <p:sp>
        <p:nvSpPr>
          <p:cNvPr id="90134" name="Line 27"/>
          <p:cNvSpPr/>
          <p:nvPr>
            <p:custDataLst>
              <p:tags r:id="rId29"/>
            </p:custDataLst>
          </p:nvPr>
        </p:nvSpPr>
        <p:spPr>
          <a:xfrm flipV="1">
            <a:off x="1327150" y="2772093"/>
            <a:ext cx="0" cy="1219200"/>
          </a:xfrm>
          <a:prstGeom prst="line">
            <a:avLst/>
          </a:prstGeom>
          <a:ln w="9525" cap="flat" cmpd="sng">
            <a:solidFill>
              <a:schemeClr val="tx1"/>
            </a:solidFill>
            <a:prstDash val="dash"/>
            <a:headEnd type="none" w="med" len="med"/>
            <a:tailEnd type="arrow" w="med" len="med"/>
          </a:ln>
        </p:spPr>
      </p:sp>
      <p:sp>
        <p:nvSpPr>
          <p:cNvPr id="90135" name="Line 28"/>
          <p:cNvSpPr/>
          <p:nvPr>
            <p:custDataLst>
              <p:tags r:id="rId30"/>
            </p:custDataLst>
          </p:nvPr>
        </p:nvSpPr>
        <p:spPr>
          <a:xfrm flipV="1">
            <a:off x="4146550" y="2314893"/>
            <a:ext cx="1066800" cy="990600"/>
          </a:xfrm>
          <a:prstGeom prst="line">
            <a:avLst/>
          </a:prstGeom>
          <a:ln w="9525" cap="flat" cmpd="sng">
            <a:solidFill>
              <a:schemeClr val="tx1"/>
            </a:solidFill>
            <a:prstDash val="dash"/>
            <a:headEnd type="none" w="med" len="med"/>
            <a:tailEnd type="arrow" w="med" len="med"/>
          </a:ln>
        </p:spPr>
      </p:sp>
      <p:sp>
        <p:nvSpPr>
          <p:cNvPr id="90136" name="Line 29"/>
          <p:cNvSpPr/>
          <p:nvPr>
            <p:custDataLst>
              <p:tags r:id="rId31"/>
            </p:custDataLst>
          </p:nvPr>
        </p:nvSpPr>
        <p:spPr>
          <a:xfrm flipV="1">
            <a:off x="6013450" y="2315210"/>
            <a:ext cx="38100" cy="2508885"/>
          </a:xfrm>
          <a:prstGeom prst="line">
            <a:avLst/>
          </a:prstGeom>
          <a:ln w="9525" cap="flat" cmpd="sng">
            <a:solidFill>
              <a:schemeClr val="tx1"/>
            </a:solidFill>
            <a:prstDash val="dash"/>
            <a:headEnd type="none" w="med" len="med"/>
            <a:tailEnd type="arrow" w="med" len="med"/>
          </a:ln>
        </p:spPr>
      </p:sp>
      <p:sp>
        <p:nvSpPr>
          <p:cNvPr id="90137" name="Line 30"/>
          <p:cNvSpPr/>
          <p:nvPr>
            <p:custDataLst>
              <p:tags r:id="rId32"/>
            </p:custDataLst>
          </p:nvPr>
        </p:nvSpPr>
        <p:spPr>
          <a:xfrm flipH="1" flipV="1">
            <a:off x="6356350" y="2391093"/>
            <a:ext cx="1219200" cy="914400"/>
          </a:xfrm>
          <a:prstGeom prst="line">
            <a:avLst/>
          </a:prstGeom>
          <a:ln w="9525" cap="flat" cmpd="sng">
            <a:solidFill>
              <a:schemeClr val="tx1"/>
            </a:solidFill>
            <a:prstDash val="dash"/>
            <a:headEnd type="none" w="med" len="med"/>
            <a:tailEnd type="arrow" w="med" len="med"/>
          </a:ln>
        </p:spPr>
      </p:sp>
      <p:sp>
        <p:nvSpPr>
          <p:cNvPr id="90138" name="Line 31"/>
          <p:cNvSpPr/>
          <p:nvPr>
            <p:custDataLst>
              <p:tags r:id="rId33"/>
            </p:custDataLst>
          </p:nvPr>
        </p:nvSpPr>
        <p:spPr>
          <a:xfrm flipV="1">
            <a:off x="7880350" y="2424430"/>
            <a:ext cx="635" cy="881380"/>
          </a:xfrm>
          <a:prstGeom prst="line">
            <a:avLst/>
          </a:prstGeom>
          <a:ln w="9525" cap="flat" cmpd="sng">
            <a:solidFill>
              <a:schemeClr val="tx1"/>
            </a:solidFill>
            <a:prstDash val="dash"/>
            <a:headEnd type="none" w="med" len="med"/>
            <a:tailEnd type="arrow" w="med" len="med"/>
          </a:ln>
        </p:spPr>
      </p:sp>
      <p:sp>
        <p:nvSpPr>
          <p:cNvPr id="90139" name="Line 32"/>
          <p:cNvSpPr/>
          <p:nvPr>
            <p:custDataLst>
              <p:tags r:id="rId34"/>
            </p:custDataLst>
          </p:nvPr>
        </p:nvSpPr>
        <p:spPr>
          <a:xfrm flipV="1">
            <a:off x="4527550" y="2424430"/>
            <a:ext cx="2590800" cy="881063"/>
          </a:xfrm>
          <a:prstGeom prst="line">
            <a:avLst/>
          </a:prstGeom>
          <a:ln w="9525" cap="flat" cmpd="sng">
            <a:solidFill>
              <a:schemeClr val="tx1"/>
            </a:solidFill>
            <a:prstDash val="sysDot"/>
            <a:headEnd type="none" w="med" len="med"/>
            <a:tailEnd type="arrow" w="med" len="med"/>
          </a:ln>
        </p:spPr>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zh-CN" altLang="en-US" dirty="0">
                <a:solidFill>
                  <a:schemeClr val="bg1"/>
                </a:solidFill>
              </a:rPr>
              <a:t>综合案例</a:t>
            </a:r>
            <a:r>
              <a:rPr kumimoji="1" lang="en-US" altLang="zh-CN" dirty="0">
                <a:solidFill>
                  <a:schemeClr val="bg1"/>
                </a:solidFill>
              </a:rPr>
              <a:t> </a:t>
            </a:r>
            <a:r>
              <a:rPr kumimoji="1" lang="en-US" altLang="zh-CN" sz="3200" dirty="0">
                <a:solidFill>
                  <a:schemeClr val="bg1"/>
                </a:solidFill>
              </a:rPr>
              <a:t>4/6</a:t>
            </a:r>
            <a:endParaRPr kumimoji="1" lang="en-US" altLang="zh-CN" sz="3200"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1139" name="Rectangle 3"/>
          <p:cNvSpPr>
            <a:spLocks noGrp="1"/>
          </p:cNvSpPr>
          <p:nvPr>
            <p:ph idx="1"/>
            <p:custDataLst>
              <p:tags r:id="rId6"/>
            </p:custDataLst>
          </p:nvPr>
        </p:nvSpPr>
        <p:spPr>
          <a:xfrm>
            <a:off x="473075" y="1178560"/>
            <a:ext cx="8230870" cy="5194935"/>
          </a:xfrm>
        </p:spPr>
        <p:txBody>
          <a:bodyPr vert="horz" wrap="square" lIns="91440" tIns="45720" rIns="91440" bIns="45720" anchor="t" anchorCtr="0">
            <a:noAutofit/>
          </a:bodyPr>
          <a:p>
            <a:pPr eaLnBrk="1" hangingPunct="1">
              <a:buNone/>
            </a:pPr>
            <a:r>
              <a:rPr lang="zh-TW" altLang="en-US" sz="2000" dirty="0">
                <a:latin typeface="等线" panose="02010600030101010101" charset="-122"/>
                <a:ea typeface="等线" panose="02010600030101010101" charset="-122"/>
              </a:rPr>
              <a:t> </a:t>
            </a:r>
            <a:r>
              <a:rPr lang="en-US" altLang="zh-TW" sz="2400" dirty="0">
                <a:solidFill>
                  <a:srgbClr val="034EA2"/>
                </a:solidFill>
                <a:latin typeface="等线" panose="02010600030101010101" charset="-122"/>
                <a:ea typeface="等线" panose="02010600030101010101" charset="-122"/>
              </a:rPr>
              <a:t>public interface </a:t>
            </a:r>
            <a:r>
              <a:rPr lang="en-US" altLang="zh-TW" sz="2400" dirty="0">
                <a:latin typeface="等线" panose="02010600030101010101" charset="-122"/>
                <a:ea typeface="等线" panose="02010600030101010101" charset="-122"/>
              </a:rPr>
              <a:t>Subject {</a:t>
            </a:r>
            <a:endParaRPr lang="en-US" altLang="zh-TW" sz="2400" dirty="0">
              <a:latin typeface="等线" panose="02010600030101010101" charset="-122"/>
              <a:ea typeface="等线" panose="02010600030101010101" charset="-122"/>
            </a:endParaRPr>
          </a:p>
          <a:p>
            <a:pPr eaLnBrk="1" hangingPunct="1">
              <a:buNone/>
            </a:pPr>
            <a:r>
              <a:rPr lang="en-US" altLang="zh-TW" sz="2400" dirty="0">
                <a:latin typeface="等线" panose="02010600030101010101" charset="-122"/>
                <a:ea typeface="等线" panose="02010600030101010101" charset="-122"/>
              </a:rPr>
              <a:t>     </a:t>
            </a:r>
            <a:r>
              <a:rPr lang="en-US" altLang="zh-TW" sz="2400" dirty="0">
                <a:solidFill>
                  <a:srgbClr val="034EA2"/>
                </a:solidFill>
                <a:latin typeface="等线" panose="02010600030101010101" charset="-122"/>
                <a:ea typeface="等线" panose="02010600030101010101" charset="-122"/>
              </a:rPr>
              <a:t>public void </a:t>
            </a:r>
            <a:r>
              <a:rPr lang="en-US" altLang="zh-TW" sz="2400" dirty="0">
                <a:latin typeface="等线" panose="02010600030101010101" charset="-122"/>
                <a:ea typeface="等线" panose="02010600030101010101" charset="-122"/>
              </a:rPr>
              <a:t>registerObserver (Observer o);</a:t>
            </a:r>
            <a:endParaRPr lang="en-US" altLang="zh-TW" sz="2400" dirty="0">
              <a:latin typeface="等线" panose="02010600030101010101" charset="-122"/>
              <a:ea typeface="等线" panose="02010600030101010101" charset="-122"/>
            </a:endParaRPr>
          </a:p>
          <a:p>
            <a:pPr eaLnBrk="1" hangingPunct="1">
              <a:buNone/>
            </a:pPr>
            <a:r>
              <a:rPr lang="en-US" altLang="zh-TW" sz="2400" dirty="0">
                <a:latin typeface="等线" panose="02010600030101010101" charset="-122"/>
                <a:ea typeface="等线" panose="02010600030101010101" charset="-122"/>
              </a:rPr>
              <a:t>     </a:t>
            </a:r>
            <a:r>
              <a:rPr lang="en-US" altLang="zh-TW" sz="2400" dirty="0">
                <a:solidFill>
                  <a:srgbClr val="034EA2"/>
                </a:solidFill>
                <a:latin typeface="等线" panose="02010600030101010101" charset="-122"/>
                <a:ea typeface="等线" panose="02010600030101010101" charset="-122"/>
              </a:rPr>
              <a:t>public void </a:t>
            </a:r>
            <a:r>
              <a:rPr lang="en-US" altLang="zh-TW" sz="2400" dirty="0">
                <a:latin typeface="等线" panose="02010600030101010101" charset="-122"/>
                <a:ea typeface="等线" panose="02010600030101010101" charset="-122"/>
              </a:rPr>
              <a:t>removeObserver (Observer o);</a:t>
            </a:r>
            <a:endParaRPr lang="en-US" altLang="zh-TW" sz="2400" dirty="0">
              <a:latin typeface="等线" panose="02010600030101010101" charset="-122"/>
              <a:ea typeface="等线" panose="02010600030101010101" charset="-122"/>
            </a:endParaRPr>
          </a:p>
          <a:p>
            <a:pPr eaLnBrk="1" hangingPunct="1">
              <a:buNone/>
            </a:pPr>
            <a:r>
              <a:rPr lang="en-US" altLang="zh-TW" sz="2400" dirty="0">
                <a:latin typeface="等线" panose="02010600030101010101" charset="-122"/>
                <a:ea typeface="等线" panose="02010600030101010101" charset="-122"/>
              </a:rPr>
              <a:t>     </a:t>
            </a:r>
            <a:r>
              <a:rPr lang="en-US" altLang="zh-TW" sz="2400" dirty="0">
                <a:solidFill>
                  <a:srgbClr val="034EA2"/>
                </a:solidFill>
                <a:latin typeface="等线" panose="02010600030101010101" charset="-122"/>
                <a:ea typeface="等线" panose="02010600030101010101" charset="-122"/>
              </a:rPr>
              <a:t>public void </a:t>
            </a:r>
            <a:r>
              <a:rPr lang="en-US" altLang="zh-TW" sz="2400" dirty="0">
                <a:latin typeface="等线" panose="02010600030101010101" charset="-122"/>
                <a:ea typeface="等线" panose="02010600030101010101" charset="-122"/>
              </a:rPr>
              <a:t>notifyObservers ( );</a:t>
            </a:r>
            <a:endParaRPr lang="en-US" altLang="zh-TW" sz="2400" dirty="0">
              <a:latin typeface="等线" panose="02010600030101010101" charset="-122"/>
              <a:ea typeface="等线" panose="02010600030101010101" charset="-122"/>
            </a:endParaRPr>
          </a:p>
          <a:p>
            <a:pPr eaLnBrk="1" hangingPunct="1">
              <a:buNone/>
            </a:pPr>
            <a:r>
              <a:rPr lang="en-US" altLang="zh-TW" sz="2400" dirty="0">
                <a:latin typeface="等线" panose="02010600030101010101" charset="-122"/>
                <a:ea typeface="等线" panose="02010600030101010101" charset="-122"/>
              </a:rPr>
              <a:t>}</a:t>
            </a:r>
            <a:endParaRPr lang="en-US" altLang="zh-TW" sz="2400" dirty="0">
              <a:latin typeface="等线" panose="02010600030101010101" charset="-122"/>
              <a:ea typeface="等线" panose="02010600030101010101" charset="-122"/>
            </a:endParaRPr>
          </a:p>
          <a:p>
            <a:pPr eaLnBrk="1" hangingPunct="1">
              <a:buNone/>
            </a:pPr>
            <a:r>
              <a:rPr lang="en-US" altLang="zh-TW" sz="2400" dirty="0">
                <a:latin typeface="等线" panose="02010600030101010101" charset="-122"/>
                <a:ea typeface="等线" panose="02010600030101010101" charset="-122"/>
              </a:rPr>
              <a:t> </a:t>
            </a:r>
            <a:r>
              <a:rPr lang="en-US" altLang="zh-TW" sz="2400" dirty="0">
                <a:solidFill>
                  <a:srgbClr val="034EA2"/>
                </a:solidFill>
                <a:latin typeface="等线" panose="02010600030101010101" charset="-122"/>
                <a:ea typeface="等线" panose="02010600030101010101" charset="-122"/>
              </a:rPr>
              <a:t>public interface </a:t>
            </a:r>
            <a:r>
              <a:rPr lang="en-US" altLang="zh-TW" sz="2400" dirty="0">
                <a:latin typeface="等线" panose="02010600030101010101" charset="-122"/>
                <a:ea typeface="等线" panose="02010600030101010101" charset="-122"/>
              </a:rPr>
              <a:t>Observer { </a:t>
            </a:r>
            <a:endParaRPr lang="en-US" altLang="zh-TW" sz="2400" dirty="0">
              <a:latin typeface="等线" panose="02010600030101010101" charset="-122"/>
              <a:ea typeface="等线" panose="02010600030101010101" charset="-122"/>
            </a:endParaRPr>
          </a:p>
          <a:p>
            <a:pPr eaLnBrk="1" hangingPunct="1">
              <a:buNone/>
            </a:pPr>
            <a:r>
              <a:rPr lang="en-US" altLang="zh-TW" sz="2400" dirty="0">
                <a:latin typeface="等线" panose="02010600030101010101" charset="-122"/>
                <a:ea typeface="等线" panose="02010600030101010101" charset="-122"/>
              </a:rPr>
              <a:t>      </a:t>
            </a:r>
            <a:r>
              <a:rPr lang="en-US" altLang="zh-TW" sz="2400" dirty="0">
                <a:solidFill>
                  <a:srgbClr val="034EA2"/>
                </a:solidFill>
                <a:latin typeface="等线" panose="02010600030101010101" charset="-122"/>
                <a:ea typeface="等线" panose="02010600030101010101" charset="-122"/>
              </a:rPr>
              <a:t>public void </a:t>
            </a:r>
            <a:r>
              <a:rPr lang="en-US" altLang="zh-TW" sz="2400" dirty="0">
                <a:latin typeface="等线" panose="02010600030101010101" charset="-122"/>
                <a:ea typeface="等线" panose="02010600030101010101" charset="-122"/>
              </a:rPr>
              <a:t>update </a:t>
            </a:r>
            <a:r>
              <a:rPr lang="en-US" altLang="zh-TW" sz="2000" dirty="0">
                <a:latin typeface="等线" panose="02010600030101010101" charset="-122"/>
                <a:ea typeface="等线" panose="02010600030101010101" charset="-122"/>
              </a:rPr>
              <a:t>(float temp, float humidity, float pressure);</a:t>
            </a:r>
            <a:endParaRPr lang="en-US" altLang="zh-TW" sz="2000" dirty="0">
              <a:latin typeface="等线" panose="02010600030101010101" charset="-122"/>
              <a:ea typeface="等线" panose="02010600030101010101" charset="-122"/>
            </a:endParaRPr>
          </a:p>
          <a:p>
            <a:pPr eaLnBrk="1" hangingPunct="1">
              <a:buNone/>
            </a:pPr>
            <a:r>
              <a:rPr lang="en-US" altLang="zh-TW" sz="2400" dirty="0">
                <a:latin typeface="等线" panose="02010600030101010101" charset="-122"/>
                <a:ea typeface="等线" panose="02010600030101010101" charset="-122"/>
              </a:rPr>
              <a:t> }</a:t>
            </a:r>
            <a:endParaRPr lang="en-US" altLang="zh-TW" sz="2400" dirty="0">
              <a:latin typeface="等线" panose="02010600030101010101" charset="-122"/>
              <a:ea typeface="等线" panose="02010600030101010101" charset="-122"/>
            </a:endParaRPr>
          </a:p>
          <a:p>
            <a:pPr eaLnBrk="1" hangingPunct="1">
              <a:buNone/>
            </a:pPr>
            <a:r>
              <a:rPr lang="en-US" altLang="zh-TW" sz="2400" dirty="0">
                <a:latin typeface="等线" panose="02010600030101010101" charset="-122"/>
                <a:ea typeface="等线" panose="02010600030101010101" charset="-122"/>
              </a:rPr>
              <a:t>  </a:t>
            </a:r>
            <a:r>
              <a:rPr lang="en-US" altLang="zh-TW" sz="2400" dirty="0">
                <a:solidFill>
                  <a:srgbClr val="034EA2"/>
                </a:solidFill>
                <a:latin typeface="等线" panose="02010600030101010101" charset="-122"/>
                <a:ea typeface="等线" panose="02010600030101010101" charset="-122"/>
              </a:rPr>
              <a:t>public interface </a:t>
            </a:r>
            <a:r>
              <a:rPr lang="en-US" altLang="zh-TW" sz="2400" dirty="0">
                <a:latin typeface="等线" panose="02010600030101010101" charset="-122"/>
                <a:ea typeface="等线" panose="02010600030101010101" charset="-122"/>
              </a:rPr>
              <a:t>DisplayElement {</a:t>
            </a:r>
            <a:endParaRPr lang="en-US" altLang="zh-TW" sz="2400" dirty="0">
              <a:latin typeface="等线" panose="02010600030101010101" charset="-122"/>
              <a:ea typeface="等线" panose="02010600030101010101" charset="-122"/>
            </a:endParaRPr>
          </a:p>
          <a:p>
            <a:pPr eaLnBrk="1" hangingPunct="1">
              <a:buNone/>
            </a:pPr>
            <a:r>
              <a:rPr lang="en-US" altLang="zh-TW" sz="2400" dirty="0">
                <a:latin typeface="等线" panose="02010600030101010101" charset="-122"/>
                <a:ea typeface="等线" panose="02010600030101010101" charset="-122"/>
              </a:rPr>
              <a:t>       </a:t>
            </a:r>
            <a:r>
              <a:rPr lang="en-US" altLang="zh-TW" sz="2400" dirty="0">
                <a:solidFill>
                  <a:srgbClr val="034EA2"/>
                </a:solidFill>
                <a:latin typeface="等线" panose="02010600030101010101" charset="-122"/>
                <a:ea typeface="等线" panose="02010600030101010101" charset="-122"/>
              </a:rPr>
              <a:t>public void </a:t>
            </a:r>
            <a:r>
              <a:rPr lang="en-US" altLang="zh-TW" sz="2400" dirty="0">
                <a:latin typeface="等线" panose="02010600030101010101" charset="-122"/>
                <a:ea typeface="等线" panose="02010600030101010101" charset="-122"/>
              </a:rPr>
              <a:t>display ( );</a:t>
            </a:r>
            <a:endParaRPr lang="en-US" altLang="zh-TW" sz="2400" dirty="0">
              <a:latin typeface="等线" panose="02010600030101010101" charset="-122"/>
              <a:ea typeface="等线" panose="02010600030101010101" charset="-122"/>
            </a:endParaRPr>
          </a:p>
          <a:p>
            <a:pPr eaLnBrk="1" hangingPunct="1">
              <a:buNone/>
            </a:pPr>
            <a:r>
              <a:rPr lang="en-US" altLang="zh-TW" sz="2400" dirty="0">
                <a:latin typeface="等线" panose="02010600030101010101" charset="-122"/>
                <a:ea typeface="等线" panose="02010600030101010101" charset="-122"/>
              </a:rPr>
              <a:t>  }</a:t>
            </a:r>
            <a:endParaRPr lang="en-US" altLang="zh-TW" sz="2400" dirty="0">
              <a:latin typeface="等线" panose="02010600030101010101" charset="-122"/>
              <a:ea typeface="等线" panose="02010600030101010101" charset="-122"/>
            </a:endParaRPr>
          </a:p>
        </p:txBody>
      </p:sp>
      <p:sp>
        <p:nvSpPr>
          <p:cNvPr id="9" name="矩形 8"/>
          <p:cNvSpPr/>
          <p:nvPr>
            <p:custDataLst>
              <p:tags r:id="rId7"/>
            </p:custDataLst>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zh-CN" altLang="en-US" dirty="0">
                <a:solidFill>
                  <a:schemeClr val="bg1"/>
                </a:solidFill>
              </a:rPr>
              <a:t>综合案例</a:t>
            </a:r>
            <a:r>
              <a:rPr kumimoji="1" lang="en-US" altLang="zh-CN" dirty="0">
                <a:solidFill>
                  <a:schemeClr val="bg1"/>
                </a:solidFill>
              </a:rPr>
              <a:t> </a:t>
            </a:r>
            <a:r>
              <a:rPr kumimoji="1" lang="en-US" altLang="zh-CN" sz="3200" dirty="0">
                <a:solidFill>
                  <a:schemeClr val="bg1"/>
                </a:solidFill>
              </a:rPr>
              <a:t>5/6</a:t>
            </a:r>
            <a:endParaRPr kumimoji="1" lang="en-US" altLang="zh-CN" sz="3200"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1139" name="Rectangle 3"/>
          <p:cNvSpPr>
            <a:spLocks noGrp="1"/>
          </p:cNvSpPr>
          <p:nvPr>
            <p:ph idx="1"/>
            <p:custDataLst>
              <p:tags r:id="rId6"/>
            </p:custDataLst>
          </p:nvPr>
        </p:nvSpPr>
        <p:spPr>
          <a:xfrm>
            <a:off x="399415" y="1142365"/>
            <a:ext cx="8230870" cy="5194935"/>
          </a:xfrm>
        </p:spPr>
        <p:txBody>
          <a:bodyPr vert="horz" wrap="square" lIns="91440" tIns="45720" rIns="91440" bIns="45720" anchor="t" anchorCtr="0">
            <a:noAutofit/>
          </a:bodyPr>
          <a:p>
            <a:pPr fontAlgn="auto">
              <a:lnSpc>
                <a:spcPct val="100000"/>
              </a:lnSpc>
              <a:spcBef>
                <a:spcPts val="0"/>
              </a:spcBef>
              <a:buNone/>
            </a:pPr>
            <a:r>
              <a:rPr lang="en-US" altLang="zh-TW" sz="2000" dirty="0">
                <a:solidFill>
                  <a:srgbClr val="034EA2"/>
                </a:solidFill>
                <a:latin typeface="等线" panose="02010600030101010101" charset="-122"/>
                <a:ea typeface="等线" panose="02010600030101010101" charset="-122"/>
                <a:sym typeface="+mn-ea"/>
              </a:rPr>
              <a:t>public class </a:t>
            </a:r>
            <a:r>
              <a:rPr lang="en-US" altLang="zh-TW" sz="2000" dirty="0">
                <a:latin typeface="等线" panose="02010600030101010101" charset="-122"/>
                <a:ea typeface="等线" panose="02010600030101010101" charset="-122"/>
                <a:sym typeface="+mn-ea"/>
              </a:rPr>
              <a:t>WeatherData </a:t>
            </a:r>
            <a:r>
              <a:rPr lang="en-US" altLang="zh-TW" sz="2000" dirty="0">
                <a:solidFill>
                  <a:srgbClr val="034EA2"/>
                </a:solidFill>
                <a:latin typeface="等线" panose="02010600030101010101" charset="-122"/>
                <a:ea typeface="等线" panose="02010600030101010101" charset="-122"/>
                <a:sym typeface="+mn-ea"/>
              </a:rPr>
              <a:t>implements </a:t>
            </a:r>
            <a:r>
              <a:rPr lang="en-US" altLang="zh-TW" sz="2000" dirty="0">
                <a:latin typeface="等线" panose="02010600030101010101" charset="-122"/>
                <a:ea typeface="等线" panose="02010600030101010101" charset="-122"/>
                <a:sym typeface="+mn-ea"/>
              </a:rPr>
              <a:t>Subject {</a:t>
            </a:r>
            <a:endParaRPr lang="en-US" altLang="zh-TW" sz="2000" dirty="0">
              <a:latin typeface="等线" panose="02010600030101010101" charset="-122"/>
              <a:ea typeface="等线" panose="02010600030101010101" charset="-122"/>
            </a:endParaRPr>
          </a:p>
          <a:p>
            <a:pPr fontAlgn="auto">
              <a:lnSpc>
                <a:spcPct val="100000"/>
              </a:lnSpc>
              <a:spcBef>
                <a:spcPts val="0"/>
              </a:spcBef>
              <a:buNone/>
            </a:pPr>
            <a:r>
              <a:rPr lang="en-US" altLang="zh-TW" sz="2000" dirty="0">
                <a:latin typeface="等线" panose="02010600030101010101" charset="-122"/>
                <a:ea typeface="等线" panose="02010600030101010101" charset="-122"/>
                <a:sym typeface="+mn-ea"/>
              </a:rPr>
              <a:t>   </a:t>
            </a:r>
            <a:r>
              <a:rPr lang="en-US" altLang="zh-TW" sz="2000" dirty="0">
                <a:solidFill>
                  <a:srgbClr val="034EA2"/>
                </a:solidFill>
                <a:latin typeface="等线" panose="02010600030101010101" charset="-122"/>
                <a:ea typeface="等线" panose="02010600030101010101" charset="-122"/>
                <a:sym typeface="+mn-ea"/>
              </a:rPr>
              <a:t>private </a:t>
            </a:r>
            <a:r>
              <a:rPr lang="en-US" altLang="zh-TW" sz="2000" dirty="0">
                <a:latin typeface="等线" panose="02010600030101010101" charset="-122"/>
                <a:ea typeface="等线" panose="02010600030101010101" charset="-122"/>
                <a:sym typeface="+mn-ea"/>
              </a:rPr>
              <a:t>List observers;</a:t>
            </a:r>
            <a:endParaRPr lang="en-US" altLang="zh-TW" sz="2000" dirty="0">
              <a:latin typeface="等线" panose="02010600030101010101" charset="-122"/>
              <a:ea typeface="等线" panose="02010600030101010101" charset="-122"/>
            </a:endParaRPr>
          </a:p>
          <a:p>
            <a:pPr fontAlgn="auto">
              <a:lnSpc>
                <a:spcPct val="100000"/>
              </a:lnSpc>
              <a:spcBef>
                <a:spcPts val="0"/>
              </a:spcBef>
              <a:buNone/>
            </a:pPr>
            <a:r>
              <a:rPr lang="en-US" altLang="zh-TW" sz="2000" dirty="0">
                <a:latin typeface="等线" panose="02010600030101010101" charset="-122"/>
                <a:ea typeface="等线" panose="02010600030101010101" charset="-122"/>
                <a:sym typeface="+mn-ea"/>
              </a:rPr>
              <a:t>	</a:t>
            </a:r>
            <a:r>
              <a:rPr lang="en-US" altLang="zh-TW" sz="2000" dirty="0">
                <a:solidFill>
                  <a:srgbClr val="034EA2"/>
                </a:solidFill>
                <a:latin typeface="等线" panose="02010600030101010101" charset="-122"/>
                <a:ea typeface="等线" panose="02010600030101010101" charset="-122"/>
                <a:sym typeface="+mn-ea"/>
              </a:rPr>
              <a:t>private </a:t>
            </a:r>
            <a:r>
              <a:rPr lang="en-US" altLang="zh-TW" sz="2000" dirty="0">
                <a:latin typeface="等线" panose="02010600030101010101" charset="-122"/>
                <a:ea typeface="等线" panose="02010600030101010101" charset="-122"/>
                <a:sym typeface="+mn-ea"/>
              </a:rPr>
              <a:t>float temperature;</a:t>
            </a:r>
            <a:endParaRPr lang="en-US" altLang="zh-TW" sz="2000" dirty="0">
              <a:latin typeface="等线" panose="02010600030101010101" charset="-122"/>
              <a:ea typeface="等线" panose="02010600030101010101" charset="-122"/>
            </a:endParaRPr>
          </a:p>
          <a:p>
            <a:pPr fontAlgn="auto">
              <a:lnSpc>
                <a:spcPct val="100000"/>
              </a:lnSpc>
              <a:spcBef>
                <a:spcPts val="0"/>
              </a:spcBef>
              <a:buNone/>
            </a:pPr>
            <a:r>
              <a:rPr lang="en-US" altLang="zh-TW" sz="2000" dirty="0">
                <a:latin typeface="等线" panose="02010600030101010101" charset="-122"/>
                <a:ea typeface="等线" panose="02010600030101010101" charset="-122"/>
                <a:sym typeface="+mn-ea"/>
              </a:rPr>
              <a:t>	</a:t>
            </a:r>
            <a:r>
              <a:rPr lang="en-US" altLang="zh-TW" sz="2000" dirty="0">
                <a:solidFill>
                  <a:srgbClr val="034EA2"/>
                </a:solidFill>
                <a:latin typeface="等线" panose="02010600030101010101" charset="-122"/>
                <a:ea typeface="等线" panose="02010600030101010101" charset="-122"/>
                <a:sym typeface="+mn-ea"/>
              </a:rPr>
              <a:t>private </a:t>
            </a:r>
            <a:r>
              <a:rPr lang="en-US" altLang="zh-TW" sz="2000" dirty="0">
                <a:latin typeface="等线" panose="02010600030101010101" charset="-122"/>
                <a:ea typeface="等线" panose="02010600030101010101" charset="-122"/>
                <a:sym typeface="+mn-ea"/>
              </a:rPr>
              <a:t>float humidity;</a:t>
            </a:r>
            <a:endParaRPr lang="en-US" altLang="zh-TW" sz="2000" dirty="0">
              <a:latin typeface="等线" panose="02010600030101010101" charset="-122"/>
              <a:ea typeface="等线" panose="02010600030101010101" charset="-122"/>
            </a:endParaRPr>
          </a:p>
          <a:p>
            <a:pPr fontAlgn="auto">
              <a:lnSpc>
                <a:spcPct val="100000"/>
              </a:lnSpc>
              <a:spcBef>
                <a:spcPts val="0"/>
              </a:spcBef>
              <a:buNone/>
            </a:pPr>
            <a:r>
              <a:rPr lang="en-US" altLang="zh-TW" sz="2000" dirty="0">
                <a:latin typeface="等线" panose="02010600030101010101" charset="-122"/>
                <a:ea typeface="等线" panose="02010600030101010101" charset="-122"/>
                <a:sym typeface="+mn-ea"/>
              </a:rPr>
              <a:t>	</a:t>
            </a:r>
            <a:r>
              <a:rPr lang="en-US" altLang="zh-TW" sz="2000" dirty="0">
                <a:solidFill>
                  <a:srgbClr val="034EA2"/>
                </a:solidFill>
                <a:latin typeface="等线" panose="02010600030101010101" charset="-122"/>
                <a:ea typeface="等线" panose="02010600030101010101" charset="-122"/>
                <a:sym typeface="+mn-ea"/>
              </a:rPr>
              <a:t>private </a:t>
            </a:r>
            <a:r>
              <a:rPr lang="en-US" altLang="zh-TW" sz="2000" dirty="0">
                <a:latin typeface="等线" panose="02010600030101010101" charset="-122"/>
                <a:ea typeface="等线" panose="02010600030101010101" charset="-122"/>
                <a:sym typeface="+mn-ea"/>
              </a:rPr>
              <a:t>float pressure;</a:t>
            </a:r>
            <a:endParaRPr lang="en-US" altLang="zh-TW" sz="2000" dirty="0">
              <a:latin typeface="等线" panose="02010600030101010101" charset="-122"/>
              <a:ea typeface="等线" panose="02010600030101010101" charset="-122"/>
            </a:endParaRPr>
          </a:p>
          <a:p>
            <a:pPr fontAlgn="auto">
              <a:lnSpc>
                <a:spcPct val="100000"/>
              </a:lnSpc>
              <a:spcBef>
                <a:spcPts val="0"/>
              </a:spcBef>
              <a:buNone/>
            </a:pPr>
            <a:r>
              <a:rPr lang="en-US" altLang="zh-TW" sz="2000" dirty="0">
                <a:latin typeface="等线" panose="02010600030101010101" charset="-122"/>
                <a:ea typeface="等线" panose="02010600030101010101" charset="-122"/>
                <a:sym typeface="+mn-ea"/>
              </a:rPr>
              <a:t> 	</a:t>
            </a:r>
            <a:r>
              <a:rPr lang="en-US" altLang="zh-TW" sz="2000" dirty="0">
                <a:solidFill>
                  <a:srgbClr val="034EA2"/>
                </a:solidFill>
                <a:latin typeface="等线" panose="02010600030101010101" charset="-122"/>
                <a:ea typeface="等线" panose="02010600030101010101" charset="-122"/>
                <a:sym typeface="+mn-ea"/>
              </a:rPr>
              <a:t>public </a:t>
            </a:r>
            <a:r>
              <a:rPr lang="en-US" altLang="zh-TW" sz="2000" dirty="0">
                <a:latin typeface="等线" panose="02010600030101010101" charset="-122"/>
                <a:ea typeface="等线" panose="02010600030101010101" charset="-122"/>
                <a:sym typeface="+mn-ea"/>
              </a:rPr>
              <a:t>WeatherData ( ){  observers = </a:t>
            </a:r>
            <a:r>
              <a:rPr lang="en-US" altLang="zh-TW" sz="2000" dirty="0">
                <a:solidFill>
                  <a:srgbClr val="034EA2"/>
                </a:solidFill>
                <a:latin typeface="等线" panose="02010600030101010101" charset="-122"/>
                <a:ea typeface="等线" panose="02010600030101010101" charset="-122"/>
                <a:sym typeface="+mn-ea"/>
              </a:rPr>
              <a:t>new </a:t>
            </a:r>
            <a:r>
              <a:rPr lang="en-US" altLang="zh-TW" sz="2000" dirty="0">
                <a:latin typeface="等线" panose="02010600030101010101" charset="-122"/>
                <a:ea typeface="等线" panose="02010600030101010101" charset="-122"/>
                <a:sym typeface="+mn-ea"/>
              </a:rPr>
              <a:t>ArrayList ( );    }</a:t>
            </a:r>
            <a:endParaRPr lang="en-US" altLang="zh-TW" sz="2000" dirty="0">
              <a:latin typeface="等线" panose="02010600030101010101" charset="-122"/>
              <a:ea typeface="等线" panose="02010600030101010101" charset="-122"/>
            </a:endParaRPr>
          </a:p>
          <a:p>
            <a:pPr fontAlgn="auto">
              <a:lnSpc>
                <a:spcPct val="100000"/>
              </a:lnSpc>
              <a:spcBef>
                <a:spcPts val="0"/>
              </a:spcBef>
              <a:buNone/>
            </a:pPr>
            <a:r>
              <a:rPr lang="en-US" altLang="zh-TW" sz="2000" dirty="0">
                <a:latin typeface="等线" panose="02010600030101010101" charset="-122"/>
                <a:ea typeface="等线" panose="02010600030101010101" charset="-122"/>
                <a:sym typeface="+mn-ea"/>
              </a:rPr>
              <a:t>   </a:t>
            </a:r>
            <a:r>
              <a:rPr lang="en-US" altLang="zh-TW" sz="2000" dirty="0">
                <a:solidFill>
                  <a:srgbClr val="034EA2"/>
                </a:solidFill>
                <a:latin typeface="等线" panose="02010600030101010101" charset="-122"/>
                <a:ea typeface="等线" panose="02010600030101010101" charset="-122"/>
                <a:sym typeface="+mn-ea"/>
              </a:rPr>
              <a:t>public void </a:t>
            </a:r>
            <a:r>
              <a:rPr lang="en-US" altLang="zh-TW" sz="2000" dirty="0">
                <a:latin typeface="等线" panose="02010600030101010101" charset="-122"/>
                <a:ea typeface="等线" panose="02010600030101010101" charset="-122"/>
                <a:sym typeface="+mn-ea"/>
              </a:rPr>
              <a:t>registerObserver (Observer o) { observers.add(o);  }</a:t>
            </a:r>
            <a:endParaRPr lang="en-US" altLang="zh-TW" sz="2000" dirty="0">
              <a:latin typeface="等线" panose="02010600030101010101" charset="-122"/>
              <a:ea typeface="等线" panose="02010600030101010101" charset="-122"/>
            </a:endParaRPr>
          </a:p>
          <a:p>
            <a:pPr fontAlgn="auto">
              <a:lnSpc>
                <a:spcPct val="100000"/>
              </a:lnSpc>
              <a:spcBef>
                <a:spcPts val="0"/>
              </a:spcBef>
              <a:buNone/>
            </a:pPr>
            <a:r>
              <a:rPr lang="en-US" altLang="zh-TW" sz="2000" dirty="0">
                <a:latin typeface="等线" panose="02010600030101010101" charset="-122"/>
                <a:ea typeface="等线" panose="02010600030101010101" charset="-122"/>
                <a:sym typeface="+mn-ea"/>
              </a:rPr>
              <a:t>   </a:t>
            </a:r>
            <a:r>
              <a:rPr lang="en-US" altLang="zh-TW" sz="2000" dirty="0">
                <a:solidFill>
                  <a:srgbClr val="034EA2"/>
                </a:solidFill>
                <a:latin typeface="等线" panose="02010600030101010101" charset="-122"/>
                <a:ea typeface="等线" panose="02010600030101010101" charset="-122"/>
                <a:sym typeface="+mn-ea"/>
              </a:rPr>
              <a:t>public void </a:t>
            </a:r>
            <a:r>
              <a:rPr lang="en-US" altLang="zh-TW" sz="2000" dirty="0">
                <a:latin typeface="等线" panose="02010600030101010101" charset="-122"/>
                <a:ea typeface="等线" panose="02010600030101010101" charset="-122"/>
                <a:sym typeface="+mn-ea"/>
              </a:rPr>
              <a:t>removeObserver (Observer o) {</a:t>
            </a:r>
            <a:endParaRPr lang="en-US" altLang="zh-TW" sz="2000" dirty="0">
              <a:latin typeface="等线" panose="02010600030101010101" charset="-122"/>
              <a:ea typeface="等线" panose="02010600030101010101" charset="-122"/>
            </a:endParaRPr>
          </a:p>
          <a:p>
            <a:pPr fontAlgn="auto">
              <a:lnSpc>
                <a:spcPct val="100000"/>
              </a:lnSpc>
              <a:spcBef>
                <a:spcPts val="0"/>
              </a:spcBef>
              <a:buNone/>
            </a:pPr>
            <a:r>
              <a:rPr lang="en-US" altLang="zh-TW" sz="2000" dirty="0">
                <a:latin typeface="等线" panose="02010600030101010101" charset="-122"/>
                <a:ea typeface="等线" panose="02010600030101010101" charset="-122"/>
                <a:sym typeface="+mn-ea"/>
              </a:rPr>
              <a:t>	       int j = observer.indexOf(o);</a:t>
            </a:r>
            <a:endParaRPr lang="en-US" altLang="zh-TW" sz="2000" dirty="0">
              <a:latin typeface="等线" panose="02010600030101010101" charset="-122"/>
              <a:ea typeface="等线" panose="02010600030101010101" charset="-122"/>
            </a:endParaRPr>
          </a:p>
          <a:p>
            <a:pPr fontAlgn="auto">
              <a:lnSpc>
                <a:spcPct val="100000"/>
              </a:lnSpc>
              <a:spcBef>
                <a:spcPts val="0"/>
              </a:spcBef>
              <a:buNone/>
            </a:pPr>
            <a:r>
              <a:rPr lang="en-US" altLang="zh-TW" sz="2000" dirty="0">
                <a:latin typeface="等线" panose="02010600030101010101" charset="-122"/>
                <a:ea typeface="等线" panose="02010600030101010101" charset="-122"/>
                <a:sym typeface="+mn-ea"/>
              </a:rPr>
              <a:t>	       </a:t>
            </a:r>
            <a:r>
              <a:rPr lang="en-US" altLang="zh-TW" sz="2000" dirty="0">
                <a:solidFill>
                  <a:srgbClr val="034EA2"/>
                </a:solidFill>
                <a:latin typeface="等线" panose="02010600030101010101" charset="-122"/>
                <a:ea typeface="等线" panose="02010600030101010101" charset="-122"/>
                <a:sym typeface="+mn-ea"/>
              </a:rPr>
              <a:t>if </a:t>
            </a:r>
            <a:r>
              <a:rPr lang="en-US" altLang="zh-TW" sz="2000" dirty="0">
                <a:latin typeface="等线" panose="02010600030101010101" charset="-122"/>
                <a:ea typeface="等线" panose="02010600030101010101" charset="-122"/>
                <a:sym typeface="+mn-ea"/>
              </a:rPr>
              <a:t>(j &gt;= 0) { observers.remove(j);        } }</a:t>
            </a:r>
            <a:endParaRPr lang="en-US" altLang="zh-TW" sz="2000" dirty="0">
              <a:latin typeface="等线" panose="02010600030101010101" charset="-122"/>
              <a:ea typeface="等线" panose="02010600030101010101" charset="-122"/>
            </a:endParaRPr>
          </a:p>
          <a:p>
            <a:pPr fontAlgn="auto">
              <a:lnSpc>
                <a:spcPct val="100000"/>
              </a:lnSpc>
              <a:spcBef>
                <a:spcPts val="0"/>
              </a:spcBef>
              <a:buNone/>
            </a:pPr>
            <a:r>
              <a:rPr lang="en-US" altLang="zh-TW" sz="2000" dirty="0">
                <a:latin typeface="等线" panose="02010600030101010101" charset="-122"/>
                <a:ea typeface="等线" panose="02010600030101010101" charset="-122"/>
                <a:sym typeface="+mn-ea"/>
              </a:rPr>
              <a:t>	</a:t>
            </a:r>
            <a:r>
              <a:rPr lang="en-US" altLang="zh-TW" sz="2000" dirty="0">
                <a:solidFill>
                  <a:srgbClr val="034EA2"/>
                </a:solidFill>
                <a:latin typeface="等线" panose="02010600030101010101" charset="-122"/>
                <a:ea typeface="等线" panose="02010600030101010101" charset="-122"/>
                <a:sym typeface="+mn-ea"/>
              </a:rPr>
              <a:t>public void </a:t>
            </a:r>
            <a:r>
              <a:rPr lang="en-US" altLang="zh-TW" sz="2000" dirty="0">
                <a:latin typeface="等线" panose="02010600030101010101" charset="-122"/>
                <a:ea typeface="等线" panose="02010600030101010101" charset="-122"/>
                <a:sym typeface="+mn-ea"/>
              </a:rPr>
              <a:t>notifyObservers ( ) {</a:t>
            </a:r>
            <a:endParaRPr lang="en-US" altLang="zh-TW" sz="2000" dirty="0">
              <a:latin typeface="等线" panose="02010600030101010101" charset="-122"/>
              <a:ea typeface="等线" panose="02010600030101010101" charset="-122"/>
            </a:endParaRPr>
          </a:p>
          <a:p>
            <a:pPr fontAlgn="auto">
              <a:lnSpc>
                <a:spcPct val="100000"/>
              </a:lnSpc>
              <a:spcBef>
                <a:spcPts val="0"/>
              </a:spcBef>
              <a:buNone/>
            </a:pPr>
            <a:r>
              <a:rPr lang="en-US" altLang="zh-TW" sz="2000" dirty="0">
                <a:latin typeface="等线" panose="02010600030101010101" charset="-122"/>
                <a:ea typeface="等线" panose="02010600030101010101" charset="-122"/>
                <a:sym typeface="+mn-ea"/>
              </a:rPr>
              <a:t>	       </a:t>
            </a:r>
            <a:r>
              <a:rPr lang="en-US" altLang="zh-TW" sz="2000" dirty="0">
                <a:solidFill>
                  <a:srgbClr val="034EA2"/>
                </a:solidFill>
                <a:latin typeface="等线" panose="02010600030101010101" charset="-122"/>
                <a:ea typeface="等线" panose="02010600030101010101" charset="-122"/>
                <a:sym typeface="+mn-ea"/>
              </a:rPr>
              <a:t>for </a:t>
            </a:r>
            <a:r>
              <a:rPr lang="en-US" altLang="zh-TW" sz="2000" dirty="0">
                <a:latin typeface="等线" panose="02010600030101010101" charset="-122"/>
                <a:ea typeface="等线" panose="02010600030101010101" charset="-122"/>
                <a:sym typeface="+mn-ea"/>
              </a:rPr>
              <a:t>(int j = 0; j &lt; observers.size(); j++) {</a:t>
            </a:r>
            <a:endParaRPr lang="en-US" altLang="zh-TW" sz="2000" dirty="0">
              <a:latin typeface="等线" panose="02010600030101010101" charset="-122"/>
              <a:ea typeface="等线" panose="02010600030101010101" charset="-122"/>
            </a:endParaRPr>
          </a:p>
          <a:p>
            <a:pPr fontAlgn="auto">
              <a:lnSpc>
                <a:spcPct val="100000"/>
              </a:lnSpc>
              <a:spcBef>
                <a:spcPts val="0"/>
              </a:spcBef>
              <a:buNone/>
            </a:pPr>
            <a:r>
              <a:rPr lang="en-US" altLang="zh-TW" sz="2000" dirty="0">
                <a:latin typeface="等线" panose="02010600030101010101" charset="-122"/>
                <a:ea typeface="等线" panose="02010600030101010101" charset="-122"/>
                <a:sym typeface="+mn-ea"/>
              </a:rPr>
              <a:t>		Observer observer = (Observer)observers.get(j);</a:t>
            </a:r>
            <a:endParaRPr lang="en-US" altLang="zh-TW" sz="2000" dirty="0">
              <a:latin typeface="等线" panose="02010600030101010101" charset="-122"/>
              <a:ea typeface="等线" panose="02010600030101010101" charset="-122"/>
            </a:endParaRPr>
          </a:p>
          <a:p>
            <a:pPr fontAlgn="auto">
              <a:lnSpc>
                <a:spcPct val="100000"/>
              </a:lnSpc>
              <a:spcBef>
                <a:spcPts val="0"/>
              </a:spcBef>
              <a:buNone/>
            </a:pPr>
            <a:r>
              <a:rPr lang="en-US" altLang="zh-TW" sz="2000" dirty="0">
                <a:latin typeface="等线" panose="02010600030101010101" charset="-122"/>
                <a:ea typeface="等线" panose="02010600030101010101" charset="-122"/>
                <a:sym typeface="+mn-ea"/>
              </a:rPr>
              <a:t>		observer.update(temperature, humidity, pressure);</a:t>
            </a:r>
            <a:endParaRPr lang="en-US" altLang="zh-TW" sz="2000" dirty="0">
              <a:latin typeface="等线" panose="02010600030101010101" charset="-122"/>
              <a:ea typeface="等线" panose="02010600030101010101" charset="-122"/>
            </a:endParaRPr>
          </a:p>
          <a:p>
            <a:pPr fontAlgn="auto">
              <a:lnSpc>
                <a:spcPct val="100000"/>
              </a:lnSpc>
              <a:spcBef>
                <a:spcPts val="0"/>
              </a:spcBef>
              <a:buNone/>
            </a:pPr>
            <a:r>
              <a:rPr lang="en-US" altLang="zh-TW" sz="2000" dirty="0">
                <a:latin typeface="等线" panose="02010600030101010101" charset="-122"/>
                <a:ea typeface="等线" panose="02010600030101010101" charset="-122"/>
                <a:sym typeface="+mn-ea"/>
              </a:rPr>
              <a:t>	       }}</a:t>
            </a:r>
            <a:endParaRPr lang="en-US" altLang="zh-TW" sz="2000" dirty="0">
              <a:latin typeface="等线" panose="02010600030101010101" charset="-122"/>
              <a:ea typeface="等线" panose="02010600030101010101" charset="-122"/>
            </a:endParaRPr>
          </a:p>
          <a:p>
            <a:pPr fontAlgn="auto">
              <a:lnSpc>
                <a:spcPct val="100000"/>
              </a:lnSpc>
              <a:spcBef>
                <a:spcPts val="0"/>
              </a:spcBef>
              <a:buNone/>
            </a:pPr>
            <a:r>
              <a:rPr lang="en-US" altLang="zh-TW" sz="2000" dirty="0">
                <a:latin typeface="等线" panose="02010600030101010101" charset="-122"/>
                <a:ea typeface="等线" panose="02010600030101010101" charset="-122"/>
                <a:sym typeface="+mn-ea"/>
              </a:rPr>
              <a:t>	</a:t>
            </a:r>
            <a:r>
              <a:rPr lang="en-US" altLang="zh-TW" sz="2000" dirty="0">
                <a:solidFill>
                  <a:srgbClr val="034EA2"/>
                </a:solidFill>
                <a:latin typeface="等线" panose="02010600030101010101" charset="-122"/>
                <a:ea typeface="等线" panose="02010600030101010101" charset="-122"/>
                <a:sym typeface="+mn-ea"/>
              </a:rPr>
              <a:t>public void </a:t>
            </a:r>
            <a:r>
              <a:rPr lang="en-US" altLang="zh-TW" sz="2000" dirty="0">
                <a:latin typeface="等线" panose="02010600030101010101" charset="-122"/>
                <a:ea typeface="等线" panose="02010600030101010101" charset="-122"/>
                <a:sym typeface="+mn-ea"/>
              </a:rPr>
              <a:t>measurementsChanged( ) {  notifyObservers ( ); }</a:t>
            </a:r>
            <a:endParaRPr lang="en-US" altLang="zh-TW" sz="2000" dirty="0">
              <a:latin typeface="等线" panose="02010600030101010101" charset="-122"/>
              <a:ea typeface="等线" panose="02010600030101010101" charset="-122"/>
            </a:endParaRPr>
          </a:p>
          <a:p>
            <a:pPr fontAlgn="auto">
              <a:lnSpc>
                <a:spcPct val="100000"/>
              </a:lnSpc>
              <a:spcBef>
                <a:spcPts val="0"/>
              </a:spcBef>
              <a:buNone/>
            </a:pPr>
            <a:r>
              <a:rPr lang="en-US" altLang="zh-TW" sz="2000" dirty="0">
                <a:latin typeface="等线" panose="02010600030101010101" charset="-122"/>
                <a:ea typeface="等线" panose="02010600030101010101" charset="-122"/>
                <a:sym typeface="+mn-ea"/>
              </a:rPr>
              <a:t>}</a:t>
            </a:r>
            <a:endParaRPr lang="en-US" altLang="zh-TW" sz="2000" dirty="0">
              <a:latin typeface="等线" panose="02010600030101010101" charset="-122"/>
              <a:ea typeface="等线" panose="02010600030101010101" charset="-122"/>
              <a:sym typeface="+mn-ea"/>
            </a:endParaRPr>
          </a:p>
        </p:txBody>
      </p:sp>
      <p:sp>
        <p:nvSpPr>
          <p:cNvPr id="19" name="矩形 18"/>
          <p:cNvSpPr/>
          <p:nvPr>
            <p:custDataLst>
              <p:tags r:id="rId7"/>
            </p:custDataLst>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zh-CN" altLang="en-US" dirty="0">
                <a:solidFill>
                  <a:schemeClr val="bg1"/>
                </a:solidFill>
              </a:rPr>
              <a:t>综合案例</a:t>
            </a:r>
            <a:r>
              <a:rPr kumimoji="1" lang="en-US" altLang="zh-CN" dirty="0">
                <a:solidFill>
                  <a:schemeClr val="bg1"/>
                </a:solidFill>
              </a:rPr>
              <a:t> </a:t>
            </a:r>
            <a:r>
              <a:rPr kumimoji="1" lang="en-US" altLang="zh-CN" sz="3200" dirty="0">
                <a:solidFill>
                  <a:schemeClr val="bg1"/>
                </a:solidFill>
              </a:rPr>
              <a:t>6/6</a:t>
            </a:r>
            <a:endParaRPr kumimoji="1" lang="en-US" altLang="zh-CN" sz="3200" dirty="0">
              <a:solidFill>
                <a:schemeClr val="bg1"/>
              </a:solidFill>
            </a:endParaRPr>
          </a:p>
        </p:txBody>
      </p:sp>
      <p:pic>
        <p:nvPicPr>
          <p:cNvPr id="11" name="西北工业大学"/>
          <p:cNvPicPr>
            <a:picLocks noChangeAspect="1"/>
          </p:cNvPicPr>
          <p:nvPr>
            <p:custDataLst>
              <p:tags r:id="rId2"/>
            </p:custDataLst>
          </p:nvPr>
        </p:nvPicPr>
        <p:blipFill>
          <a:blip r:embed="rId3"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5" cstate="screen"/>
          <a:stretch>
            <a:fillRect/>
          </a:stretch>
        </p:blipFill>
        <p:spPr>
          <a:xfrm>
            <a:off x="6868160" y="342900"/>
            <a:ext cx="431800" cy="431800"/>
          </a:xfrm>
          <a:prstGeom prst="rect">
            <a:avLst/>
          </a:prstGeom>
        </p:spPr>
      </p:pic>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1139" name="Rectangle 3"/>
          <p:cNvSpPr>
            <a:spLocks noGrp="1"/>
          </p:cNvSpPr>
          <p:nvPr>
            <p:ph idx="1"/>
            <p:custDataLst>
              <p:tags r:id="rId6"/>
            </p:custDataLst>
          </p:nvPr>
        </p:nvSpPr>
        <p:spPr>
          <a:xfrm>
            <a:off x="264795" y="1142365"/>
            <a:ext cx="8647430" cy="5194935"/>
          </a:xfrm>
        </p:spPr>
        <p:txBody>
          <a:bodyPr vert="horz" wrap="square" lIns="91440" tIns="45720" rIns="91440" bIns="45720" anchor="t" anchorCtr="0">
            <a:noAutofit/>
          </a:bodyPr>
          <a:p>
            <a:pPr fontAlgn="auto">
              <a:lnSpc>
                <a:spcPct val="100000"/>
              </a:lnSpc>
              <a:spcBef>
                <a:spcPts val="0"/>
              </a:spcBef>
              <a:buNone/>
            </a:pPr>
            <a:r>
              <a:rPr lang="zh-TW" altLang="en-US" sz="2000" dirty="0">
                <a:latin typeface="Arial Rounded MT Bold" panose="020F0704030504030204" pitchFamily="34" charset="0"/>
                <a:sym typeface="+mn-ea"/>
              </a:rPr>
              <a:t> </a:t>
            </a:r>
            <a:r>
              <a:rPr lang="en-US" altLang="zh-TW" sz="1800" dirty="0">
                <a:solidFill>
                  <a:srgbClr val="034EA2"/>
                </a:solidFill>
                <a:latin typeface="等线" panose="02010600030101010101" charset="-122"/>
                <a:ea typeface="等线" panose="02010600030101010101" charset="-122"/>
                <a:sym typeface="+mn-ea"/>
              </a:rPr>
              <a:t>public class </a:t>
            </a:r>
            <a:r>
              <a:rPr lang="en-US" altLang="zh-TW" sz="1800" dirty="0">
                <a:latin typeface="等线" panose="02010600030101010101" charset="-122"/>
                <a:ea typeface="等线" panose="02010600030101010101" charset="-122"/>
                <a:sym typeface="+mn-ea"/>
              </a:rPr>
              <a:t>CurrentConditionsDisplay implements Observer, DisplayElement {</a:t>
            </a:r>
            <a:endParaRPr lang="en-US" altLang="zh-TW" sz="1800" dirty="0">
              <a:latin typeface="等线" panose="02010600030101010101" charset="-122"/>
              <a:ea typeface="等线" panose="02010600030101010101" charset="-122"/>
            </a:endParaRPr>
          </a:p>
          <a:p>
            <a:pPr fontAlgn="auto">
              <a:lnSpc>
                <a:spcPct val="100000"/>
              </a:lnSpc>
              <a:spcBef>
                <a:spcPts val="0"/>
              </a:spcBef>
              <a:buNone/>
            </a:pPr>
            <a:r>
              <a:rPr lang="en-US" altLang="zh-TW" sz="1800" dirty="0">
                <a:latin typeface="等线" panose="02010600030101010101" charset="-122"/>
                <a:ea typeface="等线" panose="02010600030101010101" charset="-122"/>
                <a:sym typeface="+mn-ea"/>
              </a:rPr>
              <a:t>	</a:t>
            </a:r>
            <a:r>
              <a:rPr lang="en-US" altLang="zh-TW" sz="1800" dirty="0">
                <a:solidFill>
                  <a:srgbClr val="034EA2"/>
                </a:solidFill>
                <a:latin typeface="等线" panose="02010600030101010101" charset="-122"/>
                <a:ea typeface="等线" panose="02010600030101010101" charset="-122"/>
                <a:sym typeface="+mn-ea"/>
              </a:rPr>
              <a:t>private </a:t>
            </a:r>
            <a:r>
              <a:rPr lang="en-US" altLang="zh-TW" sz="1800" dirty="0">
                <a:latin typeface="等线" panose="02010600030101010101" charset="-122"/>
                <a:ea typeface="等线" panose="02010600030101010101" charset="-122"/>
                <a:sym typeface="+mn-ea"/>
              </a:rPr>
              <a:t>float temperatue;</a:t>
            </a:r>
            <a:endParaRPr lang="en-US" altLang="zh-TW" sz="1800" dirty="0">
              <a:latin typeface="等线" panose="02010600030101010101" charset="-122"/>
              <a:ea typeface="等线" panose="02010600030101010101" charset="-122"/>
            </a:endParaRPr>
          </a:p>
          <a:p>
            <a:pPr fontAlgn="auto">
              <a:lnSpc>
                <a:spcPct val="100000"/>
              </a:lnSpc>
              <a:spcBef>
                <a:spcPts val="0"/>
              </a:spcBef>
              <a:buNone/>
            </a:pPr>
            <a:r>
              <a:rPr lang="en-US" altLang="zh-TW" sz="1800" dirty="0">
                <a:latin typeface="等线" panose="02010600030101010101" charset="-122"/>
                <a:ea typeface="等线" panose="02010600030101010101" charset="-122"/>
                <a:sym typeface="+mn-ea"/>
              </a:rPr>
              <a:t>	</a:t>
            </a:r>
            <a:r>
              <a:rPr lang="en-US" altLang="zh-TW" sz="1800" dirty="0">
                <a:solidFill>
                  <a:srgbClr val="034EA2"/>
                </a:solidFill>
                <a:latin typeface="等线" panose="02010600030101010101" charset="-122"/>
                <a:ea typeface="等线" panose="02010600030101010101" charset="-122"/>
                <a:sym typeface="+mn-ea"/>
              </a:rPr>
              <a:t>private </a:t>
            </a:r>
            <a:r>
              <a:rPr lang="en-US" altLang="zh-TW" sz="1800" dirty="0">
                <a:latin typeface="等线" panose="02010600030101010101" charset="-122"/>
                <a:ea typeface="等线" panose="02010600030101010101" charset="-122"/>
                <a:sym typeface="+mn-ea"/>
              </a:rPr>
              <a:t>float humidity;</a:t>
            </a:r>
            <a:endParaRPr lang="en-US" altLang="zh-TW" sz="1800" dirty="0">
              <a:latin typeface="等线" panose="02010600030101010101" charset="-122"/>
              <a:ea typeface="等线" panose="02010600030101010101" charset="-122"/>
            </a:endParaRPr>
          </a:p>
          <a:p>
            <a:pPr fontAlgn="auto">
              <a:lnSpc>
                <a:spcPct val="100000"/>
              </a:lnSpc>
              <a:spcBef>
                <a:spcPts val="0"/>
              </a:spcBef>
              <a:buNone/>
            </a:pPr>
            <a:r>
              <a:rPr lang="en-US" altLang="zh-TW" sz="1800" dirty="0">
                <a:latin typeface="等线" panose="02010600030101010101" charset="-122"/>
                <a:ea typeface="等线" panose="02010600030101010101" charset="-122"/>
                <a:sym typeface="+mn-ea"/>
              </a:rPr>
              <a:t>	</a:t>
            </a:r>
            <a:r>
              <a:rPr lang="en-US" altLang="zh-TW" sz="1800" dirty="0">
                <a:solidFill>
                  <a:srgbClr val="034EA2"/>
                </a:solidFill>
                <a:latin typeface="等线" panose="02010600030101010101" charset="-122"/>
                <a:ea typeface="等线" panose="02010600030101010101" charset="-122"/>
                <a:sym typeface="+mn-ea"/>
              </a:rPr>
              <a:t>private </a:t>
            </a:r>
            <a:r>
              <a:rPr lang="en-US" altLang="zh-TW" sz="1800" dirty="0">
                <a:latin typeface="等线" panose="02010600030101010101" charset="-122"/>
                <a:ea typeface="等线" panose="02010600030101010101" charset="-122"/>
                <a:sym typeface="+mn-ea"/>
              </a:rPr>
              <a:t>Subject weatherData;</a:t>
            </a:r>
            <a:endParaRPr lang="en-US" altLang="zh-TW" sz="1800" dirty="0">
              <a:latin typeface="等线" panose="02010600030101010101" charset="-122"/>
              <a:ea typeface="等线" panose="02010600030101010101" charset="-122"/>
            </a:endParaRPr>
          </a:p>
          <a:p>
            <a:pPr fontAlgn="auto">
              <a:lnSpc>
                <a:spcPct val="100000"/>
              </a:lnSpc>
              <a:spcBef>
                <a:spcPts val="0"/>
              </a:spcBef>
              <a:buNone/>
            </a:pPr>
            <a:r>
              <a:rPr lang="en-US" altLang="zh-TW" sz="1800" dirty="0">
                <a:latin typeface="等线" panose="02010600030101010101" charset="-122"/>
                <a:ea typeface="等线" panose="02010600030101010101" charset="-122"/>
                <a:sym typeface="+mn-ea"/>
              </a:rPr>
              <a:t>  	</a:t>
            </a:r>
            <a:r>
              <a:rPr lang="en-US" altLang="zh-TW" sz="1800" dirty="0">
                <a:solidFill>
                  <a:srgbClr val="034EA2"/>
                </a:solidFill>
                <a:latin typeface="等线" panose="02010600030101010101" charset="-122"/>
                <a:ea typeface="等线" panose="02010600030101010101" charset="-122"/>
                <a:sym typeface="+mn-ea"/>
              </a:rPr>
              <a:t>public </a:t>
            </a:r>
            <a:r>
              <a:rPr lang="en-US" altLang="zh-TW" sz="1800" dirty="0">
                <a:latin typeface="等线" panose="02010600030101010101" charset="-122"/>
                <a:ea typeface="等线" panose="02010600030101010101" charset="-122"/>
                <a:sym typeface="+mn-ea"/>
              </a:rPr>
              <a:t>CurrentConditionsDisplay(Subject weatherData) {</a:t>
            </a:r>
            <a:endParaRPr lang="en-US" altLang="zh-TW" sz="1800" dirty="0">
              <a:latin typeface="等线" panose="02010600030101010101" charset="-122"/>
              <a:ea typeface="等线" panose="02010600030101010101" charset="-122"/>
            </a:endParaRPr>
          </a:p>
          <a:p>
            <a:pPr fontAlgn="auto">
              <a:lnSpc>
                <a:spcPct val="100000"/>
              </a:lnSpc>
              <a:spcBef>
                <a:spcPts val="0"/>
              </a:spcBef>
              <a:buNone/>
            </a:pPr>
            <a:r>
              <a:rPr lang="en-US" altLang="zh-TW" sz="1800" dirty="0">
                <a:latin typeface="等线" panose="02010600030101010101" charset="-122"/>
                <a:ea typeface="等线" panose="02010600030101010101" charset="-122"/>
                <a:sym typeface="+mn-ea"/>
              </a:rPr>
              <a:t>	       </a:t>
            </a:r>
            <a:r>
              <a:rPr lang="en-US" altLang="zh-TW" sz="1800" dirty="0">
                <a:solidFill>
                  <a:srgbClr val="034EA2"/>
                </a:solidFill>
                <a:latin typeface="等线" panose="02010600030101010101" charset="-122"/>
                <a:ea typeface="等线" panose="02010600030101010101" charset="-122"/>
                <a:sym typeface="+mn-ea"/>
              </a:rPr>
              <a:t>this</a:t>
            </a:r>
            <a:r>
              <a:rPr lang="en-US" altLang="zh-TW" sz="1800" dirty="0">
                <a:latin typeface="等线" panose="02010600030101010101" charset="-122"/>
                <a:ea typeface="等线" panose="02010600030101010101" charset="-122"/>
                <a:sym typeface="+mn-ea"/>
              </a:rPr>
              <a:t>.weatherData = weatherData;</a:t>
            </a:r>
            <a:endParaRPr lang="en-US" altLang="zh-TW" sz="1800" dirty="0">
              <a:latin typeface="等线" panose="02010600030101010101" charset="-122"/>
              <a:ea typeface="等线" panose="02010600030101010101" charset="-122"/>
            </a:endParaRPr>
          </a:p>
          <a:p>
            <a:pPr fontAlgn="auto">
              <a:lnSpc>
                <a:spcPct val="100000"/>
              </a:lnSpc>
              <a:spcBef>
                <a:spcPts val="0"/>
              </a:spcBef>
              <a:buNone/>
            </a:pPr>
            <a:r>
              <a:rPr lang="en-US" altLang="zh-TW" sz="1800" dirty="0">
                <a:latin typeface="等线" panose="02010600030101010101" charset="-122"/>
                <a:ea typeface="等线" panose="02010600030101010101" charset="-122"/>
                <a:sym typeface="+mn-ea"/>
              </a:rPr>
              <a:t>	       </a:t>
            </a:r>
            <a:r>
              <a:rPr lang="en-US" altLang="zh-TW" sz="1800" dirty="0">
                <a:solidFill>
                  <a:srgbClr val="034EA2"/>
                </a:solidFill>
                <a:latin typeface="等线" panose="02010600030101010101" charset="-122"/>
                <a:ea typeface="等线" panose="02010600030101010101" charset="-122"/>
                <a:sym typeface="+mn-ea"/>
              </a:rPr>
              <a:t>this</a:t>
            </a:r>
            <a:r>
              <a:rPr lang="en-US" altLang="zh-TW" sz="1800" dirty="0">
                <a:latin typeface="等线" panose="02010600030101010101" charset="-122"/>
                <a:ea typeface="等线" panose="02010600030101010101" charset="-122"/>
                <a:sym typeface="+mn-ea"/>
              </a:rPr>
              <a:t>.weatherData.registerObserver(</a:t>
            </a:r>
            <a:r>
              <a:rPr lang="en-US" altLang="zh-TW" sz="1800" dirty="0">
                <a:solidFill>
                  <a:srgbClr val="034EA2"/>
                </a:solidFill>
                <a:latin typeface="等线" panose="02010600030101010101" charset="-122"/>
                <a:ea typeface="等线" panose="02010600030101010101" charset="-122"/>
                <a:sym typeface="+mn-ea"/>
              </a:rPr>
              <a:t>this</a:t>
            </a:r>
            <a:r>
              <a:rPr lang="en-US" altLang="zh-TW" sz="1800" dirty="0">
                <a:latin typeface="等线" panose="02010600030101010101" charset="-122"/>
                <a:ea typeface="等线" panose="02010600030101010101" charset="-122"/>
                <a:sym typeface="+mn-ea"/>
              </a:rPr>
              <a:t>);</a:t>
            </a:r>
            <a:endParaRPr lang="en-US" altLang="zh-TW" sz="1800" dirty="0">
              <a:latin typeface="等线" panose="02010600030101010101" charset="-122"/>
              <a:ea typeface="等线" panose="02010600030101010101" charset="-122"/>
            </a:endParaRPr>
          </a:p>
          <a:p>
            <a:pPr fontAlgn="auto">
              <a:lnSpc>
                <a:spcPct val="100000"/>
              </a:lnSpc>
              <a:spcBef>
                <a:spcPts val="0"/>
              </a:spcBef>
              <a:buNone/>
            </a:pPr>
            <a:r>
              <a:rPr lang="en-US" altLang="zh-TW" sz="1800" dirty="0">
                <a:latin typeface="等线" panose="02010600030101010101" charset="-122"/>
                <a:ea typeface="等线" panose="02010600030101010101" charset="-122"/>
                <a:sym typeface="+mn-ea"/>
              </a:rPr>
              <a:t>	}</a:t>
            </a:r>
            <a:endParaRPr lang="en-US" altLang="zh-TW" sz="1800" dirty="0">
              <a:latin typeface="等线" panose="02010600030101010101" charset="-122"/>
              <a:ea typeface="等线" panose="02010600030101010101" charset="-122"/>
            </a:endParaRPr>
          </a:p>
          <a:p>
            <a:pPr fontAlgn="auto">
              <a:lnSpc>
                <a:spcPct val="100000"/>
              </a:lnSpc>
              <a:spcBef>
                <a:spcPts val="0"/>
              </a:spcBef>
              <a:buNone/>
            </a:pPr>
            <a:r>
              <a:rPr lang="en-US" altLang="zh-TW" sz="1800" dirty="0">
                <a:latin typeface="等线" panose="02010600030101010101" charset="-122"/>
                <a:ea typeface="等线" panose="02010600030101010101" charset="-122"/>
                <a:sym typeface="+mn-ea"/>
              </a:rPr>
              <a:t>	</a:t>
            </a:r>
            <a:r>
              <a:rPr lang="en-US" altLang="zh-TW" sz="1800" dirty="0">
                <a:solidFill>
                  <a:srgbClr val="034EA2"/>
                </a:solidFill>
                <a:latin typeface="等线" panose="02010600030101010101" charset="-122"/>
                <a:ea typeface="等线" panose="02010600030101010101" charset="-122"/>
                <a:sym typeface="+mn-ea"/>
              </a:rPr>
              <a:t>public void </a:t>
            </a:r>
            <a:r>
              <a:rPr lang="en-US" altLang="zh-TW" sz="1800" dirty="0">
                <a:latin typeface="等线" panose="02010600030101010101" charset="-122"/>
                <a:ea typeface="等线" panose="02010600030101010101" charset="-122"/>
                <a:sym typeface="+mn-ea"/>
              </a:rPr>
              <a:t>update(float temperature, float humidity, float pressure) {</a:t>
            </a:r>
            <a:endParaRPr lang="en-US" altLang="zh-TW" sz="1800" dirty="0">
              <a:latin typeface="等线" panose="02010600030101010101" charset="-122"/>
              <a:ea typeface="等线" panose="02010600030101010101" charset="-122"/>
            </a:endParaRPr>
          </a:p>
          <a:p>
            <a:pPr fontAlgn="auto">
              <a:lnSpc>
                <a:spcPct val="100000"/>
              </a:lnSpc>
              <a:spcBef>
                <a:spcPts val="0"/>
              </a:spcBef>
              <a:buNone/>
            </a:pPr>
            <a:r>
              <a:rPr lang="en-US" altLang="zh-TW" sz="1800" dirty="0">
                <a:latin typeface="等线" panose="02010600030101010101" charset="-122"/>
                <a:ea typeface="等线" panose="02010600030101010101" charset="-122"/>
                <a:sym typeface="+mn-ea"/>
              </a:rPr>
              <a:t>	       </a:t>
            </a:r>
            <a:r>
              <a:rPr lang="en-US" altLang="zh-TW" sz="1800" dirty="0">
                <a:solidFill>
                  <a:srgbClr val="034EA2"/>
                </a:solidFill>
                <a:latin typeface="等线" panose="02010600030101010101" charset="-122"/>
                <a:ea typeface="等线" panose="02010600030101010101" charset="-122"/>
                <a:sym typeface="+mn-ea"/>
              </a:rPr>
              <a:t>this</a:t>
            </a:r>
            <a:r>
              <a:rPr lang="en-US" altLang="zh-TW" sz="1800" dirty="0">
                <a:latin typeface="等线" panose="02010600030101010101" charset="-122"/>
                <a:ea typeface="等线" panose="02010600030101010101" charset="-122"/>
                <a:sym typeface="+mn-ea"/>
              </a:rPr>
              <a:t>.temperature = temperature;</a:t>
            </a:r>
            <a:endParaRPr lang="en-US" altLang="zh-TW" sz="1800" dirty="0">
              <a:latin typeface="等线" panose="02010600030101010101" charset="-122"/>
              <a:ea typeface="等线" panose="02010600030101010101" charset="-122"/>
            </a:endParaRPr>
          </a:p>
          <a:p>
            <a:pPr fontAlgn="auto">
              <a:lnSpc>
                <a:spcPct val="100000"/>
              </a:lnSpc>
              <a:spcBef>
                <a:spcPts val="0"/>
              </a:spcBef>
              <a:buNone/>
            </a:pPr>
            <a:r>
              <a:rPr lang="en-US" altLang="zh-TW" sz="1800" dirty="0">
                <a:latin typeface="等线" panose="02010600030101010101" charset="-122"/>
                <a:ea typeface="等线" panose="02010600030101010101" charset="-122"/>
                <a:sym typeface="+mn-ea"/>
              </a:rPr>
              <a:t>	       </a:t>
            </a:r>
            <a:r>
              <a:rPr lang="en-US" altLang="zh-TW" sz="1800" dirty="0">
                <a:solidFill>
                  <a:srgbClr val="034EA2"/>
                </a:solidFill>
                <a:latin typeface="等线" panose="02010600030101010101" charset="-122"/>
                <a:ea typeface="等线" panose="02010600030101010101" charset="-122"/>
                <a:sym typeface="+mn-ea"/>
              </a:rPr>
              <a:t>this</a:t>
            </a:r>
            <a:r>
              <a:rPr lang="en-US" altLang="zh-TW" sz="1800" dirty="0">
                <a:latin typeface="等线" panose="02010600030101010101" charset="-122"/>
                <a:ea typeface="等线" panose="02010600030101010101" charset="-122"/>
                <a:sym typeface="+mn-ea"/>
              </a:rPr>
              <a:t>.humidity = humidity;</a:t>
            </a:r>
            <a:endParaRPr lang="en-US" altLang="zh-TW" sz="1800" dirty="0">
              <a:latin typeface="等线" panose="02010600030101010101" charset="-122"/>
              <a:ea typeface="等线" panose="02010600030101010101" charset="-122"/>
            </a:endParaRPr>
          </a:p>
          <a:p>
            <a:pPr fontAlgn="auto">
              <a:lnSpc>
                <a:spcPct val="100000"/>
              </a:lnSpc>
              <a:spcBef>
                <a:spcPts val="0"/>
              </a:spcBef>
              <a:buNone/>
            </a:pPr>
            <a:r>
              <a:rPr lang="en-US" altLang="zh-TW" sz="1800" dirty="0">
                <a:latin typeface="等线" panose="02010600030101010101" charset="-122"/>
                <a:ea typeface="等线" panose="02010600030101010101" charset="-122"/>
                <a:sym typeface="+mn-ea"/>
              </a:rPr>
              <a:t>           display ( );</a:t>
            </a:r>
            <a:endParaRPr lang="en-US" altLang="zh-TW" sz="1800" dirty="0">
              <a:latin typeface="等线" panose="02010600030101010101" charset="-122"/>
              <a:ea typeface="等线" panose="02010600030101010101" charset="-122"/>
            </a:endParaRPr>
          </a:p>
          <a:p>
            <a:pPr fontAlgn="auto">
              <a:lnSpc>
                <a:spcPct val="100000"/>
              </a:lnSpc>
              <a:spcBef>
                <a:spcPts val="0"/>
              </a:spcBef>
              <a:buNone/>
            </a:pPr>
            <a:r>
              <a:rPr lang="en-US" altLang="zh-TW" sz="1800" dirty="0">
                <a:latin typeface="等线" panose="02010600030101010101" charset="-122"/>
                <a:ea typeface="等线" panose="02010600030101010101" charset="-122"/>
                <a:sym typeface="+mn-ea"/>
              </a:rPr>
              <a:t>	}</a:t>
            </a:r>
            <a:endParaRPr lang="en-US" altLang="zh-TW" sz="1800" dirty="0">
              <a:latin typeface="等线" panose="02010600030101010101" charset="-122"/>
              <a:ea typeface="等线" panose="02010600030101010101" charset="-122"/>
            </a:endParaRPr>
          </a:p>
          <a:p>
            <a:pPr fontAlgn="auto">
              <a:lnSpc>
                <a:spcPct val="100000"/>
              </a:lnSpc>
              <a:spcBef>
                <a:spcPts val="0"/>
              </a:spcBef>
              <a:buNone/>
            </a:pPr>
            <a:r>
              <a:rPr lang="en-US" altLang="zh-TW" sz="1800" dirty="0">
                <a:latin typeface="等线" panose="02010600030101010101" charset="-122"/>
                <a:ea typeface="等线" panose="02010600030101010101" charset="-122"/>
                <a:sym typeface="+mn-ea"/>
              </a:rPr>
              <a:t>	</a:t>
            </a:r>
            <a:r>
              <a:rPr lang="en-US" altLang="zh-TW" sz="1800" dirty="0">
                <a:solidFill>
                  <a:srgbClr val="034EA2"/>
                </a:solidFill>
                <a:latin typeface="等线" panose="02010600030101010101" charset="-122"/>
                <a:ea typeface="等线" panose="02010600030101010101" charset="-122"/>
                <a:sym typeface="+mn-ea"/>
              </a:rPr>
              <a:t>public void </a:t>
            </a:r>
            <a:r>
              <a:rPr lang="en-US" altLang="zh-TW" sz="1800" dirty="0">
                <a:latin typeface="等线" panose="02010600030101010101" charset="-122"/>
                <a:ea typeface="等线" panose="02010600030101010101" charset="-122"/>
                <a:sym typeface="+mn-ea"/>
              </a:rPr>
              <a:t>display(){</a:t>
            </a:r>
            <a:endParaRPr lang="en-US" altLang="zh-TW" sz="1800" dirty="0">
              <a:latin typeface="等线" panose="02010600030101010101" charset="-122"/>
              <a:ea typeface="等线" panose="02010600030101010101" charset="-122"/>
            </a:endParaRPr>
          </a:p>
          <a:p>
            <a:pPr fontAlgn="auto">
              <a:lnSpc>
                <a:spcPct val="100000"/>
              </a:lnSpc>
              <a:spcBef>
                <a:spcPts val="0"/>
              </a:spcBef>
              <a:buNone/>
            </a:pPr>
            <a:r>
              <a:rPr lang="en-US" altLang="zh-TW" sz="1800" dirty="0">
                <a:latin typeface="等线" panose="02010600030101010101" charset="-122"/>
                <a:ea typeface="等线" panose="02010600030101010101" charset="-122"/>
                <a:sym typeface="+mn-ea"/>
              </a:rPr>
              <a:t>	       System.out.println(“Current conditions : ” + temperature + “ F degrees  	and ” + humidity + “ % humidity” );</a:t>
            </a:r>
            <a:endParaRPr lang="en-US" altLang="zh-TW" sz="1800" dirty="0">
              <a:latin typeface="等线" panose="02010600030101010101" charset="-122"/>
              <a:ea typeface="等线" panose="02010600030101010101" charset="-122"/>
            </a:endParaRPr>
          </a:p>
          <a:p>
            <a:pPr fontAlgn="auto">
              <a:lnSpc>
                <a:spcPct val="100000"/>
              </a:lnSpc>
              <a:spcBef>
                <a:spcPts val="0"/>
              </a:spcBef>
              <a:buNone/>
            </a:pPr>
            <a:r>
              <a:rPr lang="en-US" altLang="zh-TW" sz="1800" dirty="0">
                <a:latin typeface="等线" panose="02010600030101010101" charset="-122"/>
                <a:ea typeface="等线" panose="02010600030101010101" charset="-122"/>
                <a:sym typeface="+mn-ea"/>
              </a:rPr>
              <a:t>	}</a:t>
            </a:r>
            <a:endParaRPr lang="en-US" altLang="zh-TW" sz="1800" dirty="0">
              <a:latin typeface="等线" panose="02010600030101010101" charset="-122"/>
              <a:ea typeface="等线" panose="02010600030101010101" charset="-122"/>
            </a:endParaRPr>
          </a:p>
          <a:p>
            <a:pPr fontAlgn="auto">
              <a:lnSpc>
                <a:spcPct val="100000"/>
              </a:lnSpc>
              <a:spcBef>
                <a:spcPts val="0"/>
              </a:spcBef>
              <a:buNone/>
            </a:pPr>
            <a:r>
              <a:rPr lang="en-US" altLang="zh-TW" sz="1800" dirty="0">
                <a:latin typeface="等线" panose="02010600030101010101" charset="-122"/>
                <a:ea typeface="等线" panose="02010600030101010101" charset="-122"/>
                <a:sym typeface="+mn-ea"/>
              </a:rPr>
              <a:t>}</a:t>
            </a:r>
            <a:endParaRPr lang="en-US" altLang="zh-TW" sz="1800" dirty="0">
              <a:latin typeface="等线" panose="02010600030101010101" charset="-122"/>
              <a:ea typeface="等线" panose="02010600030101010101" charset="-122"/>
              <a:sym typeface="+mn-ea"/>
            </a:endParaRPr>
          </a:p>
        </p:txBody>
      </p:sp>
      <p:sp>
        <p:nvSpPr>
          <p:cNvPr id="19" name="矩形 18"/>
          <p:cNvSpPr/>
          <p:nvPr>
            <p:custDataLst>
              <p:tags r:id="rId7"/>
            </p:custDataLst>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1790" y="299720"/>
            <a:ext cx="8467090" cy="6337935"/>
          </a:xfrm>
          <a:prstGeom prst="rect">
            <a:avLst/>
          </a:prstGeom>
          <a:solidFill>
            <a:srgbClr val="03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p>
        </p:txBody>
      </p:sp>
      <p:sp>
        <p:nvSpPr>
          <p:cNvPr id="5" name="矩形 4"/>
          <p:cNvSpPr/>
          <p:nvPr/>
        </p:nvSpPr>
        <p:spPr>
          <a:xfrm>
            <a:off x="920750" y="789940"/>
            <a:ext cx="7354570" cy="5358130"/>
          </a:xfrm>
          <a:prstGeom prst="rect">
            <a:avLst/>
          </a:prstGeom>
          <a:solidFill>
            <a:schemeClr val="bg1"/>
          </a:solidFill>
          <a:ln>
            <a:noFill/>
          </a:ln>
          <a:effectLst>
            <a:outerShdw blurRad="188232" sx="104000" sy="104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p>
        </p:txBody>
      </p:sp>
      <p:pic>
        <p:nvPicPr>
          <p:cNvPr id="1026" name="Picture 2" descr="西北工业大学- 维基百科，自由的百科全书"/>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71240" y="1012825"/>
            <a:ext cx="1831340" cy="183134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564055" y="3063323"/>
            <a:ext cx="6015888" cy="645160"/>
          </a:xfrm>
          <a:prstGeom prst="rect">
            <a:avLst/>
          </a:prstGeom>
          <a:noFill/>
        </p:spPr>
        <p:txBody>
          <a:bodyPr wrap="square" rtlCol="0">
            <a:spAutoFit/>
          </a:bodyPr>
          <a:lstStyle/>
          <a:p>
            <a:pPr algn="ctr"/>
            <a:r>
              <a:rPr kumimoji="1" lang="zh-CN" altLang="en-US" sz="3600" b="1" kern="0" dirty="0">
                <a:solidFill>
                  <a:srgbClr val="034DA0"/>
                </a:solidFill>
                <a:latin typeface="+中文正文" charset="0"/>
                <a:sym typeface="+mn-ea"/>
              </a:rPr>
              <a:t>小结</a:t>
            </a:r>
            <a:endParaRPr kumimoji="1" lang="zh-CN" altLang="en-US" sz="3600" b="1" kern="0" dirty="0">
              <a:solidFill>
                <a:srgbClr val="034DA0"/>
              </a:solidFill>
              <a:latin typeface="+中文正文" charset="0"/>
              <a:sym typeface="+mn-ea"/>
            </a:endParaRPr>
          </a:p>
        </p:txBody>
      </p:sp>
      <p:cxnSp>
        <p:nvCxnSpPr>
          <p:cNvPr id="8" name="直线连接符 7"/>
          <p:cNvCxnSpPr/>
          <p:nvPr/>
        </p:nvCxnSpPr>
        <p:spPr>
          <a:xfrm>
            <a:off x="1564055" y="3708551"/>
            <a:ext cx="592413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内容占位符 2"/>
          <p:cNvSpPr txBox="1"/>
          <p:nvPr>
            <p:custDataLst>
              <p:tags r:id="rId2"/>
            </p:custDataLst>
          </p:nvPr>
        </p:nvSpPr>
        <p:spPr>
          <a:xfrm>
            <a:off x="1286185" y="3838240"/>
            <a:ext cx="8036560" cy="2117090"/>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DA0"/>
                </a:solidFill>
              </a:rPr>
              <a:t>不同种类的设计模式类别分别解决什么问题？</a:t>
            </a:r>
            <a:endParaRPr kumimoji="1" lang="en-US" altLang="zh-CN" sz="2400" b="1" dirty="0">
              <a:solidFill>
                <a:srgbClr val="034DA0"/>
              </a:solidFill>
            </a:endParaRPr>
          </a:p>
          <a:p>
            <a:pPr>
              <a:lnSpc>
                <a:spcPct val="150000"/>
              </a:lnSpc>
            </a:pPr>
            <a:r>
              <a:rPr kumimoji="1" lang="zh-CN" altLang="en-US" sz="2400" b="1" dirty="0">
                <a:solidFill>
                  <a:srgbClr val="034DA0"/>
                </a:solidFill>
              </a:rPr>
              <a:t>如何选择合适的设计模式？</a:t>
            </a:r>
            <a:endParaRPr kumimoji="1" lang="en-US" altLang="zh-CN" sz="2400" b="1" dirty="0">
              <a:solidFill>
                <a:srgbClr val="034DA0"/>
              </a:solidFill>
            </a:endParaRPr>
          </a:p>
          <a:p>
            <a:pPr>
              <a:lnSpc>
                <a:spcPct val="150000"/>
              </a:lnSpc>
            </a:pPr>
            <a:r>
              <a:rPr kumimoji="1" lang="zh-CN" altLang="en-US" sz="2400" b="1" dirty="0">
                <a:solidFill>
                  <a:srgbClr val="034DA0"/>
                </a:solidFill>
              </a:rPr>
              <a:t>设计模式和面向对象编程的深层次的联系是什么？</a:t>
            </a:r>
            <a:endParaRPr kumimoji="1" lang="zh-CN" altLang="en-US" sz="2400" b="1" dirty="0">
              <a:solidFill>
                <a:srgbClr val="034DA0"/>
              </a:solidFill>
            </a:endParaRPr>
          </a:p>
          <a:p>
            <a:pPr>
              <a:lnSpc>
                <a:spcPct val="150000"/>
              </a:lnSpc>
            </a:pPr>
            <a:endParaRPr kumimoji="1" lang="zh-CN" altLang="en-US" sz="2400" b="1" dirty="0">
              <a:solidFill>
                <a:srgbClr val="034D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dirty="0">
                <a:solidFill>
                  <a:srgbClr val="034DA0"/>
                </a:solidFill>
                <a:sym typeface="+mn-ea"/>
              </a:rPr>
              <a:t>面向对象中的设计模式</a:t>
            </a:r>
            <a:endParaRPr kumimoji="1" lang="zh-CN" altLang="en-US" sz="2800" dirty="0">
              <a:solidFill>
                <a:srgbClr val="034DA0"/>
              </a:solidFill>
            </a:endParaRP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3.1</a:t>
            </a:r>
            <a:r>
              <a:rPr kumimoji="1" lang="zh-CN" altLang="en-US" dirty="0">
                <a:solidFill>
                  <a:schemeClr val="bg1"/>
                </a:solidFill>
              </a:rPr>
              <a:t> 设计模式概述</a:t>
            </a:r>
            <a:r>
              <a:rPr kumimoji="1" lang="en-US" altLang="zh-CN" dirty="0">
                <a:solidFill>
                  <a:schemeClr val="bg1"/>
                </a:solidFill>
              </a:rPr>
              <a:t> </a:t>
            </a:r>
            <a:r>
              <a:rPr kumimoji="1" lang="en-US" altLang="zh-CN" sz="3200" dirty="0">
                <a:solidFill>
                  <a:schemeClr val="bg1"/>
                </a:solidFill>
              </a:rPr>
              <a:t>4</a:t>
            </a:r>
            <a:r>
              <a:rPr kumimoji="1" lang="en-US" altLang="zh-CN" sz="3200" dirty="0">
                <a:solidFill>
                  <a:schemeClr val="bg1"/>
                </a:solidFill>
              </a:rPr>
              <a:t>/8</a:t>
            </a:r>
            <a:endParaRPr kumimoji="1" lang="zh-CN" altLang="en-US" dirty="0">
              <a:solidFill>
                <a:schemeClr val="bg1"/>
              </a:solidFill>
            </a:endParaRPr>
          </a:p>
        </p:txBody>
      </p:sp>
      <p:pic>
        <p:nvPicPr>
          <p:cNvPr id="11" name="西北工业大学"/>
          <p:cNvPicPr>
            <a:picLocks noChangeAspect="1"/>
          </p:cNvPicPr>
          <p:nvPr>
            <p:custDataLst>
              <p:tags r:id="rId3"/>
            </p:custDataLst>
          </p:nvPr>
        </p:nvPicPr>
        <p:blipFill>
          <a:blip r:embed="rId4" cstate="screen"/>
          <a:stretch>
            <a:fillRect/>
          </a:stretch>
        </p:blipFill>
        <p:spPr>
          <a:xfrm>
            <a:off x="7476490" y="417830"/>
            <a:ext cx="1363345" cy="342900"/>
          </a:xfrm>
          <a:prstGeom prst="rect">
            <a:avLst/>
          </a:prstGeom>
        </p:spPr>
      </p:pic>
      <p:pic>
        <p:nvPicPr>
          <p:cNvPr id="13" name="校徽"/>
          <p:cNvPicPr>
            <a:picLocks noChangeAspect="1"/>
          </p:cNvPicPr>
          <p:nvPr>
            <p:custDataLst>
              <p:tags r:id="rId5"/>
            </p:custDataLst>
          </p:nvPr>
        </p:nvPicPr>
        <p:blipFill>
          <a:blip r:embed="rId6" cstate="screen"/>
          <a:stretch>
            <a:fillRect/>
          </a:stretch>
        </p:blipFill>
        <p:spPr>
          <a:xfrm>
            <a:off x="6868160" y="342900"/>
            <a:ext cx="431800" cy="431800"/>
          </a:xfrm>
          <a:prstGeom prst="rect">
            <a:avLst/>
          </a:prstGeom>
        </p:spPr>
      </p:pic>
      <p:sp>
        <p:nvSpPr>
          <p:cNvPr id="16" name="内容占位符 2"/>
          <p:cNvSpPr txBox="1"/>
          <p:nvPr>
            <p:custDataLst>
              <p:tags r:id="rId7"/>
            </p:custDataLst>
          </p:nvPr>
        </p:nvSpPr>
        <p:spPr>
          <a:xfrm>
            <a:off x="628650" y="3539490"/>
            <a:ext cx="8036560" cy="2418080"/>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rgbClr val="034DA0"/>
                </a:solidFill>
              </a:rPr>
              <a:t>设计模式的作用</a:t>
            </a:r>
            <a:r>
              <a:rPr kumimoji="1" lang="zh-CN" altLang="en-US" sz="2400" b="1" dirty="0">
                <a:solidFill>
                  <a:schemeClr val="tx1">
                    <a:lumMod val="65000"/>
                    <a:lumOff val="35000"/>
                  </a:schemeClr>
                </a:solidFill>
              </a:rPr>
              <a:t> </a:t>
            </a:r>
            <a:r>
              <a:rPr kumimoji="1" lang="en-US" altLang="zh-CN" sz="2400" b="1" dirty="0">
                <a:solidFill>
                  <a:schemeClr val="tx1"/>
                </a:solidFill>
              </a:rPr>
              <a:t>—</a:t>
            </a:r>
            <a:r>
              <a:rPr kumimoji="1" lang="zh-CN" altLang="en-US" sz="2400" b="1" dirty="0">
                <a:solidFill>
                  <a:schemeClr val="tx1"/>
                </a:solidFill>
              </a:rPr>
              <a:t> 设计模式提供面向对象思想在不同系统、不同应用时常见问题的最佳解决方案，并提供解决这些问题可依据的方法蓝图，</a:t>
            </a:r>
            <a:r>
              <a:rPr kumimoji="1" lang="zh-CN" altLang="en-US" sz="2400" b="1" dirty="0">
                <a:solidFill>
                  <a:schemeClr val="tx1"/>
                </a:solidFill>
                <a:sym typeface="+mn-ea"/>
              </a:rPr>
              <a:t>可以帮助设计者更快更好地完成系统设计</a:t>
            </a:r>
            <a:r>
              <a:rPr kumimoji="1" lang="zh-CN" altLang="en-US" sz="2400" b="1" dirty="0">
                <a:solidFill>
                  <a:schemeClr val="tx1"/>
                </a:solidFill>
              </a:rPr>
              <a:t>。</a:t>
            </a:r>
            <a:endParaRPr kumimoji="1" lang="zh-CN" altLang="en-US" sz="2400" b="1" dirty="0">
              <a:solidFill>
                <a:schemeClr val="tx1"/>
              </a:solidFill>
            </a:endParaRPr>
          </a:p>
        </p:txBody>
      </p:sp>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custDataLst>
              <p:tags r:id="rId8"/>
            </p:custDataLst>
          </p:nvPr>
        </p:nvSpPr>
        <p:spPr>
          <a:xfrm>
            <a:off x="628650" y="1937385"/>
            <a:ext cx="8036560" cy="1752600"/>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pPr>
            <a:r>
              <a:rPr kumimoji="1" lang="zh-CN" altLang="en-US" sz="2400" b="1" dirty="0">
                <a:solidFill>
                  <a:schemeClr val="tx1"/>
                </a:solidFill>
              </a:rPr>
              <a:t>该书首次提到了</a:t>
            </a:r>
            <a:r>
              <a:rPr kumimoji="1" lang="zh-CN" altLang="en-US" sz="2400" b="1" dirty="0">
                <a:solidFill>
                  <a:srgbClr val="034DA0"/>
                </a:solidFill>
              </a:rPr>
              <a:t>软件开发</a:t>
            </a:r>
            <a:r>
              <a:rPr kumimoji="1" lang="zh-CN" altLang="en-US" sz="2400" b="1" dirty="0">
                <a:solidFill>
                  <a:schemeClr val="tx1"/>
                </a:solidFill>
              </a:rPr>
              <a:t>中</a:t>
            </a:r>
            <a:r>
              <a:rPr kumimoji="1" lang="zh-CN" altLang="en-US" sz="2400" b="1" dirty="0">
                <a:solidFill>
                  <a:srgbClr val="034DA0"/>
                </a:solidFill>
              </a:rPr>
              <a:t>设计模式</a:t>
            </a:r>
            <a:r>
              <a:rPr kumimoji="1" lang="zh-CN" altLang="en-US" sz="2400" b="1" dirty="0">
                <a:solidFill>
                  <a:schemeClr val="tx1"/>
                </a:solidFill>
              </a:rPr>
              <a:t>的概念，基于作者在面向对象设计与实践中的经验，总结了</a:t>
            </a:r>
            <a:r>
              <a:rPr kumimoji="1" lang="en-US" altLang="zh-CN" sz="2400" b="1" dirty="0">
                <a:solidFill>
                  <a:schemeClr val="tx1"/>
                </a:solidFill>
              </a:rPr>
              <a:t>23</a:t>
            </a:r>
            <a:r>
              <a:rPr kumimoji="1" lang="zh-CN" altLang="en-US" sz="2400" b="1" dirty="0">
                <a:solidFill>
                  <a:schemeClr val="tx1"/>
                </a:solidFill>
              </a:rPr>
              <a:t>个</a:t>
            </a:r>
            <a:r>
              <a:rPr kumimoji="1" lang="zh-CN" altLang="en-US" sz="2400" b="1" dirty="0">
                <a:solidFill>
                  <a:schemeClr val="tx1"/>
                </a:solidFill>
                <a:sym typeface="+mn-ea"/>
              </a:rPr>
              <a:t>设计良好、表达清晰的设计模式，并且用简洁</a:t>
            </a:r>
            <a:r>
              <a:rPr kumimoji="1" lang="zh-CN" altLang="en-US" sz="2400" b="1" dirty="0">
                <a:solidFill>
                  <a:srgbClr val="034DA0"/>
                </a:solidFill>
                <a:sym typeface="+mn-ea"/>
              </a:rPr>
              <a:t>可复用</a:t>
            </a:r>
            <a:r>
              <a:rPr kumimoji="1" lang="zh-CN" altLang="en-US" sz="2400" b="1" dirty="0">
                <a:solidFill>
                  <a:schemeClr val="tx1"/>
                </a:solidFill>
                <a:sym typeface="+mn-ea"/>
              </a:rPr>
              <a:t>的形式予以表述。</a:t>
            </a:r>
            <a:endParaRPr kumimoji="1" lang="zh-CN" altLang="en-US" sz="2400" b="1" dirty="0">
              <a:solidFill>
                <a:schemeClr val="tx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dirty="0">
                <a:solidFill>
                  <a:srgbClr val="034DA0"/>
                </a:solidFill>
              </a:rPr>
              <a:t>设计模式的优点</a:t>
            </a:r>
            <a:endParaRPr kumimoji="1" lang="zh-CN" altLang="en-US" sz="2800" dirty="0">
              <a:solidFill>
                <a:srgbClr val="034DA0"/>
              </a:solidFill>
            </a:endParaRP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endParaRPr kumimoji="1" lang="zh-CN" altLang="en-US" sz="900" dirty="0"/>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altLang="zh-CN" dirty="0">
                <a:solidFill>
                  <a:schemeClr val="bg1"/>
                </a:solidFill>
              </a:rPr>
              <a:t>3.1</a:t>
            </a:r>
            <a:r>
              <a:rPr kumimoji="1" lang="zh-CN" altLang="en-US" dirty="0">
                <a:solidFill>
                  <a:schemeClr val="bg1"/>
                </a:solidFill>
              </a:rPr>
              <a:t> 设计模式概述</a:t>
            </a:r>
            <a:r>
              <a:rPr kumimoji="1" lang="en-US" altLang="zh-CN" dirty="0">
                <a:solidFill>
                  <a:schemeClr val="bg1"/>
                </a:solidFill>
              </a:rPr>
              <a:t> </a:t>
            </a:r>
            <a:r>
              <a:rPr kumimoji="1" lang="en-US" altLang="zh-CN" sz="3200" dirty="0">
                <a:solidFill>
                  <a:schemeClr val="bg1"/>
                </a:solidFill>
              </a:rPr>
              <a:t>5</a:t>
            </a:r>
            <a:r>
              <a:rPr kumimoji="1" lang="en-US" altLang="zh-CN" sz="3200" dirty="0">
                <a:solidFill>
                  <a:schemeClr val="bg1"/>
                </a:solidFill>
              </a:rPr>
              <a:t>/8</a:t>
            </a:r>
            <a:endParaRPr kumimoji="1" lang="zh-CN" altLang="en-US" dirty="0">
              <a:solidFill>
                <a:schemeClr val="bg1"/>
              </a:solidFill>
            </a:endParaRPr>
          </a:p>
        </p:txBody>
      </p:sp>
      <p:pic>
        <p:nvPicPr>
          <p:cNvPr id="11" name="西北工业大学"/>
          <p:cNvPicPr>
            <a:picLocks noChangeAspect="1"/>
          </p:cNvPicPr>
          <p:nvPr>
            <p:custDataLst>
              <p:tags r:id="rId3"/>
            </p:custDataLst>
          </p:nvPr>
        </p:nvPicPr>
        <p:blipFill>
          <a:blip r:embed="rId4" cstate="screen"/>
          <a:stretch>
            <a:fillRect/>
          </a:stretch>
        </p:blipFill>
        <p:spPr>
          <a:xfrm>
            <a:off x="7476490" y="417830"/>
            <a:ext cx="1363345" cy="342900"/>
          </a:xfrm>
          <a:prstGeom prst="rect">
            <a:avLst/>
          </a:prstGeom>
        </p:spPr>
      </p:pic>
      <p:pic>
        <p:nvPicPr>
          <p:cNvPr id="13" name="校徽"/>
          <p:cNvPicPr>
            <a:picLocks noChangeAspect="1"/>
          </p:cNvPicPr>
          <p:nvPr>
            <p:custDataLst>
              <p:tags r:id="rId5"/>
            </p:custDataLst>
          </p:nvPr>
        </p:nvPicPr>
        <p:blipFill>
          <a:blip r:embed="rId6"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2"/>
          <p:cNvSpPr txBox="1"/>
          <p:nvPr>
            <p:custDataLst>
              <p:tags r:id="rId7"/>
            </p:custDataLst>
          </p:nvPr>
        </p:nvSpPr>
        <p:spPr>
          <a:xfrm>
            <a:off x="566420" y="1918335"/>
            <a:ext cx="7943215" cy="4331335"/>
          </a:xfrm>
          <a:prstGeom prst="rect">
            <a:avLst/>
          </a:prstGeom>
          <a:ln>
            <a:noFill/>
          </a:ln>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2400" b="1" dirty="0">
                <a:solidFill>
                  <a:schemeClr val="tx1"/>
                </a:solidFill>
              </a:rPr>
              <a:t>提供了一个</a:t>
            </a:r>
            <a:r>
              <a:rPr kumimoji="1" lang="zh-CN" altLang="en-US" sz="2400" b="1" dirty="0">
                <a:solidFill>
                  <a:schemeClr val="tx1"/>
                </a:solidFill>
                <a:sym typeface="+mn-ea"/>
              </a:rPr>
              <a:t>标准的</a:t>
            </a:r>
            <a:r>
              <a:rPr kumimoji="1" lang="zh-CN" altLang="en-US" sz="2400" b="1" dirty="0">
                <a:solidFill>
                  <a:srgbClr val="034DA0"/>
                </a:solidFill>
                <a:sym typeface="+mn-ea"/>
              </a:rPr>
              <a:t>术语系统</a:t>
            </a:r>
            <a:r>
              <a:rPr kumimoji="1" lang="zh-CN" altLang="en-US" sz="2400" b="1" dirty="0">
                <a:solidFill>
                  <a:schemeClr val="tx1"/>
                </a:solidFill>
                <a:sym typeface="+mn-ea"/>
              </a:rPr>
              <a:t>，包括</a:t>
            </a:r>
            <a:r>
              <a:rPr kumimoji="1" lang="zh-CN" altLang="en-US" sz="2400" b="1" dirty="0">
                <a:solidFill>
                  <a:schemeClr val="tx1"/>
                </a:solidFill>
              </a:rPr>
              <a:t>设计词汇和概念，使软件开发人员能够更好地</a:t>
            </a:r>
            <a:r>
              <a:rPr kumimoji="1" lang="zh-CN" altLang="en-US" sz="2400" b="1" dirty="0">
                <a:solidFill>
                  <a:srgbClr val="034DA0"/>
                </a:solidFill>
              </a:rPr>
              <a:t>沟通</a:t>
            </a:r>
            <a:r>
              <a:rPr kumimoji="1" lang="zh-CN" altLang="en-US" sz="2400" b="1" dirty="0">
                <a:solidFill>
                  <a:schemeClr val="tx1"/>
                </a:solidFill>
              </a:rPr>
              <a:t>和</a:t>
            </a:r>
            <a:r>
              <a:rPr kumimoji="1" lang="zh-CN" altLang="en-US" sz="2400" b="1" dirty="0">
                <a:solidFill>
                  <a:srgbClr val="034DA0"/>
                </a:solidFill>
              </a:rPr>
              <a:t>理解彼此的设计意图</a:t>
            </a:r>
            <a:r>
              <a:rPr kumimoji="1" lang="zh-CN" altLang="en-US" sz="2400" b="1" dirty="0">
                <a:solidFill>
                  <a:schemeClr val="tx1"/>
                </a:solidFill>
              </a:rPr>
              <a:t>。</a:t>
            </a:r>
            <a:endParaRPr kumimoji="1" lang="zh-CN" altLang="en-US" sz="2400" b="1" dirty="0">
              <a:solidFill>
                <a:schemeClr val="tx1"/>
              </a:solidFill>
            </a:endParaRPr>
          </a:p>
          <a:p>
            <a:pPr>
              <a:lnSpc>
                <a:spcPct val="150000"/>
              </a:lnSpc>
            </a:pPr>
            <a:r>
              <a:rPr kumimoji="1" lang="zh-CN" altLang="en-US" sz="2400" b="1" dirty="0">
                <a:solidFill>
                  <a:schemeClr val="tx1"/>
                </a:solidFill>
              </a:rPr>
              <a:t>提供了经过验证的</a:t>
            </a:r>
            <a:r>
              <a:rPr kumimoji="1" lang="zh-CN" altLang="en-US" sz="2400" b="1" dirty="0">
                <a:solidFill>
                  <a:srgbClr val="034DA0"/>
                </a:solidFill>
              </a:rPr>
              <a:t>最佳解决方案</a:t>
            </a:r>
            <a:r>
              <a:rPr kumimoji="1" lang="zh-CN" altLang="en-US" sz="2400" b="1" dirty="0">
                <a:solidFill>
                  <a:schemeClr val="tx1"/>
                </a:solidFill>
              </a:rPr>
              <a:t>，可以提高软件的</a:t>
            </a:r>
            <a:r>
              <a:rPr kumimoji="1" lang="zh-CN" altLang="en-US" sz="2400" b="1" dirty="0">
                <a:solidFill>
                  <a:srgbClr val="034DA0"/>
                </a:solidFill>
              </a:rPr>
              <a:t>可维护性、可复用性和灵活性</a:t>
            </a:r>
            <a:r>
              <a:rPr kumimoji="1" lang="zh-CN" altLang="en-US" sz="2400" b="1" dirty="0">
                <a:solidFill>
                  <a:schemeClr val="tx1"/>
                </a:solidFill>
              </a:rPr>
              <a:t>。</a:t>
            </a:r>
            <a:endParaRPr kumimoji="1" lang="zh-CN" altLang="en-US" sz="2400" b="1" dirty="0">
              <a:solidFill>
                <a:schemeClr val="tx1"/>
              </a:solidFill>
            </a:endParaRPr>
          </a:p>
          <a:p>
            <a:pPr>
              <a:lnSpc>
                <a:spcPct val="150000"/>
              </a:lnSpc>
            </a:pPr>
            <a:r>
              <a:rPr kumimoji="1" lang="zh-CN" altLang="en-US" sz="2400" b="1" dirty="0">
                <a:solidFill>
                  <a:schemeClr val="tx1"/>
                </a:solidFill>
              </a:rPr>
              <a:t>促进了代码的复用，</a:t>
            </a:r>
            <a:r>
              <a:rPr kumimoji="1" lang="zh-CN" altLang="en-US" sz="2400" b="1" dirty="0">
                <a:solidFill>
                  <a:srgbClr val="034DA0"/>
                </a:solidFill>
              </a:rPr>
              <a:t>避免了重复的设计</a:t>
            </a:r>
            <a:r>
              <a:rPr kumimoji="1" lang="zh-CN" altLang="en-US" sz="2400" b="1" dirty="0">
                <a:solidFill>
                  <a:schemeClr val="tx1"/>
                </a:solidFill>
              </a:rPr>
              <a:t>和实现。</a:t>
            </a:r>
            <a:endParaRPr kumimoji="1" lang="zh-CN" altLang="en-US" sz="2400" b="1" dirty="0">
              <a:solidFill>
                <a:schemeClr val="tx1"/>
              </a:solidFill>
            </a:endParaRPr>
          </a:p>
          <a:p>
            <a:pPr>
              <a:lnSpc>
                <a:spcPct val="150000"/>
              </a:lnSpc>
            </a:pPr>
            <a:r>
              <a:rPr kumimoji="1" lang="zh-CN" altLang="en-US" sz="2400" b="1" dirty="0">
                <a:solidFill>
                  <a:schemeClr val="tx1"/>
                </a:solidFill>
              </a:rPr>
              <a:t>通过遵循设计模式，可以减少系统中的错误和问题，</a:t>
            </a:r>
            <a:r>
              <a:rPr kumimoji="1" lang="zh-CN" altLang="en-US" sz="2400" b="1" dirty="0">
                <a:solidFill>
                  <a:srgbClr val="034DA0"/>
                </a:solidFill>
              </a:rPr>
              <a:t>提高代码质量</a:t>
            </a:r>
            <a:r>
              <a:rPr kumimoji="1" lang="zh-CN" altLang="en-US" sz="2400" b="1" dirty="0">
                <a:solidFill>
                  <a:schemeClr val="tx1"/>
                </a:solidFill>
              </a:rPr>
              <a:t>。  </a:t>
            </a:r>
            <a:endParaRPr kumimoji="1"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UNIT_PLACING_PICTURE_USER_VIEWPORT" val="{&quot;height&quot;:3923,&quot;width&quot;:8883}"/>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UNIT_TABLE_BEAUTIFY" val="smartTable{bc8ebf7a-3c69-4665-9cc5-4d9c3f13f9e9}"/>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BEAUTIFY_FLAG" val=""/>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UNIT_PLACING_PICTURE_USER_VIEWPORT" val="{&quot;height&quot;:5085,&quot;width&quot;:3015}"/>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BEAUTIFY_FLAG" val=""/>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PP_MARK_KEY" val="c89a763d-816d-4a6a-bca0-e31533164ece"/>
  <p:tag name="COMMONDATA" val="eyJoZGlkIjoiZjVhM2RlMmM2M2YzNzUyZGQzMTAwZTU3MGUyMjdjYTQifQ=="/>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12768</Words>
  <Application>WPS 演示</Application>
  <PresentationFormat>全屏显示(4:3)</PresentationFormat>
  <Paragraphs>1292</Paragraphs>
  <Slides>78</Slides>
  <Notes>2</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8</vt:i4>
      </vt:variant>
      <vt:variant>
        <vt:lpstr>幻灯片标题</vt:lpstr>
      </vt:variant>
      <vt:variant>
        <vt:i4>78</vt:i4>
      </vt:variant>
    </vt:vector>
  </HeadingPairs>
  <TitlesOfParts>
    <vt:vector size="104" baseType="lpstr">
      <vt:lpstr>Arial</vt:lpstr>
      <vt:lpstr>宋体</vt:lpstr>
      <vt:lpstr>Wingdings</vt:lpstr>
      <vt:lpstr>微软雅黑</vt:lpstr>
      <vt:lpstr>Times New Roman</vt:lpstr>
      <vt:lpstr>等线</vt:lpstr>
      <vt:lpstr>Arial Unicode MS</vt:lpstr>
      <vt:lpstr>PingFang SC</vt:lpstr>
      <vt:lpstr>Comic Sans MS</vt:lpstr>
      <vt:lpstr>PMingLiU</vt:lpstr>
      <vt:lpstr>MingLiU-ExtB</vt:lpstr>
      <vt:lpstr>Times</vt:lpstr>
      <vt:lpstr>Arial Rounded MT Bold</vt:lpstr>
      <vt:lpstr>+中文正文</vt:lpstr>
      <vt:lpstr>Segoe Print</vt:lpstr>
      <vt:lpstr>Calibri</vt:lpstr>
      <vt:lpstr>PMingLiU</vt:lpstr>
      <vt:lpstr>Office 主题​​</vt:lpstr>
      <vt:lpstr>Visio.Drawing.15</vt:lpstr>
      <vt:lpstr>Visio.Drawing.15</vt:lpstr>
      <vt:lpstr>Visio.Drawing.15</vt:lpstr>
      <vt:lpstr>Visio.Drawing.15</vt:lpstr>
      <vt:lpstr>Visio.Drawing.15</vt:lpstr>
      <vt:lpstr>Visio.Drawing.15</vt:lpstr>
      <vt:lpstr>Visio.Drawing.15</vt:lpstr>
      <vt:lpstr>Visio.Drawing.15</vt:lpstr>
      <vt:lpstr>PowerPoint 演示文稿</vt:lpstr>
      <vt:lpstr>目录</vt:lpstr>
      <vt:lpstr>第三单元  设计模式</vt:lpstr>
      <vt:lpstr>3.1 设计模式概述 0/8</vt:lpstr>
      <vt:lpstr>3.1 设计模式概述 1/8</vt:lpstr>
      <vt:lpstr>3.1 设计模式概述 2/8</vt:lpstr>
      <vt:lpstr>3.1 设计模式概述 3/8</vt:lpstr>
      <vt:lpstr>3.1 设计模式概述 4/8</vt:lpstr>
      <vt:lpstr>3.1 设计模式概述 5/8</vt:lpstr>
      <vt:lpstr>3.1 设计模式概述 6/8</vt:lpstr>
      <vt:lpstr>3.1 设计模式概述 6/8</vt:lpstr>
      <vt:lpstr>3.1 设计模式概述 6/8</vt:lpstr>
      <vt:lpstr>3.1 设计模式概述 6/8</vt:lpstr>
      <vt:lpstr>3.1 设计模式概述 6/8</vt:lpstr>
      <vt:lpstr>3.1 设计模式概述 7/8</vt:lpstr>
      <vt:lpstr>3.1 设计模式概述 7/8</vt:lpstr>
      <vt:lpstr>3.1 设计模式概述 7/8</vt:lpstr>
      <vt:lpstr>3.1 设计模式概述 7/8</vt:lpstr>
      <vt:lpstr>3.1 设计模式概述 8/8</vt:lpstr>
      <vt:lpstr>3.1 设计模式概述 8/8</vt:lpstr>
      <vt:lpstr>3.1 设计模式概述 8/8</vt:lpstr>
      <vt:lpstr>目录</vt:lpstr>
      <vt:lpstr>3.2 单例模式 1/6</vt:lpstr>
      <vt:lpstr>3.2 单例模式 2/6</vt:lpstr>
      <vt:lpstr>3.2 单例模式 3/6</vt:lpstr>
      <vt:lpstr>3.2 单例模式 4/6</vt:lpstr>
      <vt:lpstr>3.2 单例模式 4/6</vt:lpstr>
      <vt:lpstr>3.2 单例模式 4/6</vt:lpstr>
      <vt:lpstr>3.2 单例模式 4/6</vt:lpstr>
      <vt:lpstr>3.2 单例模式 5/6</vt:lpstr>
      <vt:lpstr>3.2 单例模式 6/6</vt:lpstr>
      <vt:lpstr>3.2 单例模式 6/6</vt:lpstr>
      <vt:lpstr>3.2 单例模式</vt:lpstr>
      <vt:lpstr>目录</vt:lpstr>
      <vt:lpstr>3.3 工厂模式 1/11</vt:lpstr>
      <vt:lpstr>3.3 工厂模式 2/11</vt:lpstr>
      <vt:lpstr>3.3 工厂模式 3/11</vt:lpstr>
      <vt:lpstr>3.3 工厂模式 4/11</vt:lpstr>
      <vt:lpstr>3.3 工厂模式 5/11</vt:lpstr>
      <vt:lpstr>3.3 工厂模式 6/11</vt:lpstr>
      <vt:lpstr>3.3 工厂模式 7/11</vt:lpstr>
      <vt:lpstr>3.3 工厂模式 8/11</vt:lpstr>
      <vt:lpstr>3.3 工厂模式 9/11</vt:lpstr>
      <vt:lpstr>3.3 工厂模式 10/11</vt:lpstr>
      <vt:lpstr>3.3 工厂模式 11/11</vt:lpstr>
      <vt:lpstr>3.3 工厂模式 11/11</vt:lpstr>
      <vt:lpstr>目录</vt:lpstr>
      <vt:lpstr>3.4 适配器模式 1/9</vt:lpstr>
      <vt:lpstr>3.4 适配器模式 2/9</vt:lpstr>
      <vt:lpstr>3.4 适配器模式 3/9</vt:lpstr>
      <vt:lpstr>3.4 适配器模式 4/9</vt:lpstr>
      <vt:lpstr>3.4 适配器模式 5/9</vt:lpstr>
      <vt:lpstr>3.4 适配器模式 6/9</vt:lpstr>
      <vt:lpstr>3.4 适配器模式 7/9</vt:lpstr>
      <vt:lpstr>3.4 适配器模式 8/9</vt:lpstr>
      <vt:lpstr>3.4 适配器模式 9/9</vt:lpstr>
      <vt:lpstr>目录</vt:lpstr>
      <vt:lpstr>3.5 策略模式 1/8</vt:lpstr>
      <vt:lpstr>3.5 策略模式 2/8</vt:lpstr>
      <vt:lpstr>3.5 策略模式 3/8</vt:lpstr>
      <vt:lpstr>3.5 策略模式 4/8</vt:lpstr>
      <vt:lpstr>3.5 策略模式 5/8</vt:lpstr>
      <vt:lpstr>3.5 策略模式 6/8</vt:lpstr>
      <vt:lpstr>3.5 策略模式 7/8</vt:lpstr>
      <vt:lpstr>3.5 策略模式 8/8</vt:lpstr>
      <vt:lpstr>目录</vt:lpstr>
      <vt:lpstr>3.6 观察者模式 1/5</vt:lpstr>
      <vt:lpstr>3.6 观察者模式 2/5</vt:lpstr>
      <vt:lpstr>3.6 观察者模式 3/5</vt:lpstr>
      <vt:lpstr>3.6 观察者模式 4/5</vt:lpstr>
      <vt:lpstr>3.6 观察者模式 5/5</vt:lpstr>
      <vt:lpstr>综合案例 1/6</vt:lpstr>
      <vt:lpstr>综合案例 2/6</vt:lpstr>
      <vt:lpstr>综合案例 3/6</vt:lpstr>
      <vt:lpstr>综合案例 4/6</vt:lpstr>
      <vt:lpstr>综合案例 5/6</vt:lpstr>
      <vt:lpstr>综合案例 6/6</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亦磊 石</dc:creator>
  <cp:lastModifiedBy>王犇</cp:lastModifiedBy>
  <cp:revision>223</cp:revision>
  <dcterms:created xsi:type="dcterms:W3CDTF">2023-08-03T06:11:00Z</dcterms:created>
  <dcterms:modified xsi:type="dcterms:W3CDTF">2024-10-28T06:05:06Z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4D34AA19FAB44590B7A51137C681B20A</vt:lpwstr>
  </property>
  <property fmtid="{D5CDD505-2E9C-101B-9397-08002B2CF9AE}" pid="3" name="KSOProductBuildVer">
    <vt:lpwstr>2052-12.1.0.18276</vt:lpwstr>
  </property>
</Properties>
</file>